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2" r:id="rId8"/>
    <p:sldId id="263" r:id="rId9"/>
    <p:sldId id="264" r:id="rId10"/>
    <p:sldId id="265" r:id="rId11"/>
    <p:sldId id="272" r:id="rId12"/>
    <p:sldId id="267" r:id="rId13"/>
    <p:sldId id="261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578-C130-4FE1-9C14-FD896170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B917-E127-4CC9-8F40-4F76EF53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0D2-298A-457A-ABE1-C79B7AE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5B27-E31B-4376-9116-81CE45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8FB-66FF-49AC-BDE3-2E31F60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E06-115E-4A9B-B5EA-F768548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6C-D42A-414C-8B94-50E8EB4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E636-4FBF-400C-B38A-D397B90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DBB-1696-42DC-BB91-A9641FF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FE2B-7549-466C-8F20-8F69FB2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F251C-CE7C-47B3-96E0-DFBFF2D7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846-918C-4716-B417-F360498D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F2B1-0D73-4243-941F-C740F980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2FE-9BD5-47ED-A4FF-956720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554C-D39F-42BF-96DC-E470BD8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629-6604-4060-8A63-3E67719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7B1C-5AC8-43B9-8D64-030ABF4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F6D-9C5C-47DE-95F6-6FC5C44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56E6-B6D6-4E88-AEEC-A72BB1A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8841-D35B-4507-BC39-93C22E4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AB92-3F47-459C-9BDE-426836D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6EE3-F66C-4BD0-802B-ACEE3A97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9F4F-C7A9-49FF-B308-B6DAB76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D65-4D5C-4477-9B9C-1C414F6F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158-8F62-4179-A2C4-AD73FC2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DE-CB77-450D-95A1-DDD4FFC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316-7D36-450D-B3ED-6D263335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ED15-F3F8-4092-88F0-BEF3F7B1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EBB4-D6CF-4F0D-8F94-D12FA1B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C556-2750-4558-9C22-7B6B73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483C-BC7C-487B-90A1-4A51E40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633-78AF-420A-BA72-09A7DCD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6BFE-3D14-42E2-808F-17EDAEB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4758-4D7D-4541-9BAE-BDFCB774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85EC-0E58-45AF-A2B2-BFA9B4D5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7710F-11BC-447C-A184-EE3F70DA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23A3-A5A5-46A7-8137-6F926FF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6823-05C2-467B-AB8D-94853B1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EB41-9BA5-460F-8BD8-250D6EA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F4E-CC54-4B50-9D05-ECD6FA6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7D0F-D7E2-4B05-B0ED-9820232B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2DF7F-B214-467F-9536-A289049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F9B9-5BE9-4FF5-BCE3-3613DC66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604BD-1224-443A-BB12-7E95C69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A717-985C-4B6F-B31A-16816E48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658F-1B99-4FC9-B9BD-498AAA6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293-A93C-470C-8032-3FAD815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EF28-C09B-423E-B5E4-9EE6916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B80C-F09E-4D9B-8689-CFBC4A7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333-9D72-4E37-8630-2F0D09B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33FA-9178-4154-BA39-626F035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304-1033-42C1-B59E-5AA6E76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6C-679E-4283-9206-E601B10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AF75B-4C8B-4378-9791-FB38A36A2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7CFF-9923-4FB6-85A0-A32BCB88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6F11-3814-42B6-8011-7A48435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F455-A5B2-4ADB-8E73-8D6A2E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6442-2360-4122-AF23-3B9FBEE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3DBE-6941-423D-8625-3022480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EBB-DA19-4C23-B0B4-930235A1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7D49-8F3F-43D1-A651-EEBFF9D7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3BF4-CC0B-4B62-AEB3-F99A07C3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F81-3B39-4DCA-892D-6F39FFD0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F52E8-F180-4410-AE56-832C3971F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47699" y="-1236053"/>
            <a:ext cx="13323464" cy="9446336"/>
          </a:xfrm>
          <a:prstGeom prst="rect">
            <a:avLst/>
          </a:prstGeom>
          <a:solidFill>
            <a:schemeClr val="bg1">
              <a:alpha val="78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AC5C3-9ED6-43AB-A32E-33725BAF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Lomb-</a:t>
            </a:r>
            <a:r>
              <a:rPr lang="en-CA" dirty="0" err="1">
                <a:solidFill>
                  <a:schemeClr val="bg1"/>
                </a:solidFill>
              </a:rPr>
              <a:t>Scargle</a:t>
            </a:r>
            <a:r>
              <a:rPr lang="en-CA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0A91-5243-4471-B594-B9AE6CD45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Alex Matheson &amp; Austin Nhung</a:t>
            </a:r>
          </a:p>
        </p:txBody>
      </p:sp>
    </p:spTree>
    <p:extLst>
      <p:ext uri="{BB962C8B-B14F-4D97-AF65-F5344CB8AC3E}">
        <p14:creationId xmlns:p14="http://schemas.microsoft.com/office/powerpoint/2010/main" val="24773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769-5CB8-4EDB-9E3A-728A6E4E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45F-E02D-4746-8A47-A5E31B33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previous equations rely on some approximations, namely: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error is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distributed, meaning we can calculate the likelihood that a peak is due to periodic behavior.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419D9-87AE-463A-B1F2-8E4B4CC5B8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0" y="2604168"/>
            <a:ext cx="6112000" cy="10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674B-6A5F-41C9-A5ED-B42D589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vs. 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7B61-9A8E-41AE-95DF-4F0791BF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algorithm operating at order O(n) whereas the DFT and FFT operate at order O(n</a:t>
            </a:r>
            <a:r>
              <a:rPr lang="en-CA" baseline="30000" dirty="0"/>
              <a:t>2</a:t>
            </a:r>
            <a:r>
              <a:rPr lang="en-CA" dirty="0"/>
              <a:t>) and O(nlog2(n)), respectively.</a:t>
            </a:r>
          </a:p>
          <a:p>
            <a:r>
              <a:rPr lang="en-CA" dirty="0"/>
              <a:t>When you can use both Lomb-</a:t>
            </a:r>
            <a:r>
              <a:rPr lang="en-CA" dirty="0" err="1"/>
              <a:t>Scargle</a:t>
            </a:r>
            <a:r>
              <a:rPr lang="en-CA" dirty="0"/>
              <a:t> and FFT, FFT is actually faster. This is because Lomb-</a:t>
            </a:r>
            <a:r>
              <a:rPr lang="en-CA" dirty="0" err="1"/>
              <a:t>Scargle</a:t>
            </a:r>
            <a:r>
              <a:rPr lang="en-CA" dirty="0"/>
              <a:t> relies on oversampling.</a:t>
            </a:r>
          </a:p>
        </p:txBody>
      </p:sp>
    </p:spTree>
    <p:extLst>
      <p:ext uri="{BB962C8B-B14F-4D97-AF65-F5344CB8AC3E}">
        <p14:creationId xmlns:p14="http://schemas.microsoft.com/office/powerpoint/2010/main" val="242510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BAB5-EF2C-411E-B879-E9219A86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60" y="1153745"/>
            <a:ext cx="5309190" cy="1325563"/>
          </a:xfrm>
        </p:spPr>
        <p:txBody>
          <a:bodyPr/>
          <a:lstStyle/>
          <a:p>
            <a:r>
              <a:rPr lang="en-CA" dirty="0"/>
              <a:t>Example: Mathematical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8092439-D3A3-482C-A44E-1EADE9A0E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15" y="2595269"/>
            <a:ext cx="6044610" cy="3981994"/>
          </a:xfr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0FA1B659-B102-4046-9AFF-0BE890B363D2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1562B-B593-4D2B-BA4A-D56B20A44A27}"/>
              </a:ext>
            </a:extLst>
          </p:cNvPr>
          <p:cNvSpPr txBox="1"/>
          <p:nvPr/>
        </p:nvSpPr>
        <p:spPr>
          <a:xfrm>
            <a:off x="6254750" y="830580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Simple example signal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73E935-A910-4C2C-B667-8B8177D50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047464"/>
            <a:ext cx="4701457" cy="3369378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D15A52-D702-4197-955D-9F43A0144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40" y="1408206"/>
            <a:ext cx="3432894" cy="9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17-9D0A-4160-BFCA-A0C9F357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8F06-981C-42D4-B9C0-9F8F7F31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has developed a simple class for handling Lomb-</a:t>
            </a:r>
            <a:r>
              <a:rPr lang="en-CA" dirty="0" err="1"/>
              <a:t>Scargle</a:t>
            </a:r>
            <a:r>
              <a:rPr lang="en-CA" dirty="0"/>
              <a:t> </a:t>
            </a:r>
            <a:r>
              <a:rPr lang="en-CA" dirty="0" err="1"/>
              <a:t>peridograms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06448-EF04-41FC-90DD-23DB3A1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68145"/>
              </p:ext>
            </p:extLst>
          </p:nvPr>
        </p:nvGraphicFramePr>
        <p:xfrm>
          <a:off x="1866900" y="325961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6589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73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Automatically sets the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selection of A values far less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Includes 6 different algorithm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handle error in time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handle error in signal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Built-in tests for units,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5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D55-1B6F-41E0-A47A-E2BF102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EAA9-93AE-406B-A74A-BC2240FE9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1544323"/>
            <a:ext cx="7316867" cy="2743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E78B31-795B-41B5-9246-28DAC5A9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Recall our initial example. </a:t>
            </a:r>
            <a:r>
              <a:rPr lang="en-CA" dirty="0" err="1"/>
              <a:t>Astropy</a:t>
            </a:r>
            <a:r>
              <a:rPr lang="en-CA" dirty="0"/>
              <a:t> can analyse this data set using its class notation</a:t>
            </a:r>
          </a:p>
        </p:txBody>
      </p:sp>
    </p:spTree>
    <p:extLst>
      <p:ext uri="{BB962C8B-B14F-4D97-AF65-F5344CB8AC3E}">
        <p14:creationId xmlns:p14="http://schemas.microsoft.com/office/powerpoint/2010/main" val="112122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49D0-BEF9-4B6D-B193-11E05579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B72A-A40D-4B11-A067-F05DC5BA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we plot the periodogram, we can see that there are many significant peaks. We can obtain a periodic signal using the most significant peak (p=1.9e-40)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C9F57-B88A-44E7-A161-553353A1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8" y="3039982"/>
            <a:ext cx="11009152" cy="41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2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EEC8-032D-4971-AA4D-D75DFA81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4420-0F91-4066-849A-4AA02D38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periodogram can find periodic behaviour like the FFT, but is useful in different situations:</a:t>
            </a:r>
          </a:p>
          <a:p>
            <a:pPr lvl="1"/>
            <a:r>
              <a:rPr lang="en-CA" dirty="0"/>
              <a:t>It is mainly used when data points are not evenly spaced</a:t>
            </a:r>
          </a:p>
          <a:p>
            <a:pPr lvl="1"/>
            <a:r>
              <a:rPr lang="en-CA" dirty="0"/>
              <a:t>It may be used to find periodic data above the Nyquist frequency</a:t>
            </a:r>
          </a:p>
          <a:p>
            <a:r>
              <a:rPr lang="en-CA" dirty="0"/>
              <a:t>Unlike the FFT, the Lomb-</a:t>
            </a:r>
            <a:r>
              <a:rPr lang="en-CA" dirty="0" err="1"/>
              <a:t>Scargle</a:t>
            </a:r>
            <a:r>
              <a:rPr lang="en-CA" dirty="0"/>
              <a:t> method introduces error that may be tracked</a:t>
            </a:r>
          </a:p>
          <a:p>
            <a:r>
              <a:rPr lang="en-CA" dirty="0"/>
              <a:t>Successful use of the method requires selecting a good frequency grid</a:t>
            </a:r>
          </a:p>
          <a:p>
            <a:r>
              <a:rPr lang="en-CA" dirty="0"/>
              <a:t>Python libraries such as </a:t>
            </a:r>
            <a:r>
              <a:rPr lang="en-CA" dirty="0" err="1"/>
              <a:t>scipy</a:t>
            </a:r>
            <a:r>
              <a:rPr lang="en-CA" dirty="0"/>
              <a:t> and </a:t>
            </a:r>
            <a:r>
              <a:rPr lang="en-CA" dirty="0" err="1"/>
              <a:t>astropy</a:t>
            </a:r>
            <a:r>
              <a:rPr lang="en-CA" dirty="0"/>
              <a:t> provide quick and easy to use tools to apply the method to data</a:t>
            </a:r>
          </a:p>
        </p:txBody>
      </p:sp>
    </p:spTree>
    <p:extLst>
      <p:ext uri="{BB962C8B-B14F-4D97-AF65-F5344CB8AC3E}">
        <p14:creationId xmlns:p14="http://schemas.microsoft.com/office/powerpoint/2010/main" val="15936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EF9B-1E33-4D50-888A-C9DEDD0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77BF-D154-43CC-B911-D4D6617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methods are a way to analyse signals with inconsistent time series</a:t>
            </a:r>
          </a:p>
          <a:p>
            <a:r>
              <a:rPr lang="en-CA" dirty="0"/>
              <a:t>Generates data on underlying periodicity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F0CD4-6CCE-42F6-B05B-6A6F48DE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83" y="3299233"/>
            <a:ext cx="7316867" cy="274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6CA4E-847D-4A83-9991-9D76D38C23CC}"/>
              </a:ext>
            </a:extLst>
          </p:cNvPr>
          <p:cNvSpPr txBox="1"/>
          <p:nvPr/>
        </p:nvSpPr>
        <p:spPr>
          <a:xfrm>
            <a:off x="2325189" y="587574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1. Example data showing light intensity of a star (LINEAR catalogue number 14752041) over time.</a:t>
            </a:r>
          </a:p>
        </p:txBody>
      </p:sp>
    </p:spTree>
    <p:extLst>
      <p:ext uri="{BB962C8B-B14F-4D97-AF65-F5344CB8AC3E}">
        <p14:creationId xmlns:p14="http://schemas.microsoft.com/office/powerpoint/2010/main" val="26378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841-8973-4BA3-8463-2BB2BA9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CADF-CE53-4B11-B226-110C357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applications where it is not possible to constantly record, or there are gaps in records of past events.</a:t>
            </a:r>
          </a:p>
          <a:p>
            <a:r>
              <a:rPr lang="en-CA" dirty="0"/>
              <a:t>Sees heavy use in astronomy – weather, day/night cycle, seasonality all can prevent consistent data capture</a:t>
            </a:r>
          </a:p>
          <a:p>
            <a:r>
              <a:rPr lang="en-CA" dirty="0"/>
              <a:t>Important in climate science – used to deal with gaps in sediment and ice cores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7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D91-3C72-407B-A14B-9E5A6C1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Periodogram?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4B8D-EC6C-4067-8CAA-9BC11D59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</a:t>
            </a:r>
            <a:r>
              <a:rPr lang="en-CA" u="sng" dirty="0"/>
              <a:t>estimate</a:t>
            </a:r>
            <a:r>
              <a:rPr lang="en-CA" dirty="0"/>
              <a:t> of the power spectral density, characterizing the signal in terms of the power of each frequency</a:t>
            </a:r>
          </a:p>
          <a:p>
            <a:r>
              <a:rPr lang="en-CA" dirty="0"/>
              <a:t>The classical periodogram is the square of the Fourier transform, and can be computed with the DFT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980A34C-58EA-4BD4-BF8A-411C412B75E9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E9091-3557-47CD-A075-495C327944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58" y="3434442"/>
            <a:ext cx="8616533" cy="29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CE-9E14-4A8D-9506-C5FF33A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FFT?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795CC-3B80-425A-8284-BE982188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5" y="2021266"/>
            <a:ext cx="6600092" cy="396005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FBF23-B423-4543-9FD1-172A1E36B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82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the FFT, an uneven delta-comb sampling window is asymmetric, and has a noisy Fourier inverse. This gives a noisy result.</a:t>
            </a:r>
          </a:p>
          <a:p>
            <a:r>
              <a:rPr lang="en-CA" dirty="0"/>
              <a:t>Spectral leakage from high frequencies to low frequencies is also a common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DE66-117E-4418-9601-4A635AAD662B}"/>
              </a:ext>
            </a:extLst>
          </p:cNvPr>
          <p:cNvSpPr txBox="1"/>
          <p:nvPr/>
        </p:nvSpPr>
        <p:spPr>
          <a:xfrm>
            <a:off x="4583319" y="6483939"/>
            <a:ext cx="250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FC9EE2E-4030-4491-BCC5-213CA38E06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1469-7AF3-4EBD-B278-6816AE8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FD4B-2B6D-4B9E-A616-94F3E36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Relies on Fourier series. Instead of Fourier transforming the data straight away, it determines the frequencies of interest, then fits coefficients to the frequencies using a least-squares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00C2-FF7B-428A-AA85-E2C3E975F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3517900"/>
            <a:ext cx="1750127" cy="482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A28CE-D265-4846-B68A-BFD836DBF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38" y="4546597"/>
            <a:ext cx="6689522" cy="136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77B7-0006-45C8-ABFD-1B73908609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66" y="4546598"/>
            <a:ext cx="1002667" cy="1366857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18434EBF-1062-4678-B9F8-30C4D9E059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CF0-F615-451D-A6BB-065C21E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387-9CD9-4494-A573-D0B7AD4E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frequencies may be selected for the A matrix. A good selection of frequencies can improve results. </a:t>
            </a:r>
          </a:p>
          <a:p>
            <a:r>
              <a:rPr lang="en-CA" dirty="0"/>
              <a:t>The minimum frequency is often set as the inverse of the test duration</a:t>
            </a:r>
          </a:p>
          <a:p>
            <a:r>
              <a:rPr lang="en-CA" dirty="0"/>
              <a:t>The maximum frequency is often based on the Nyquist frequency.</a:t>
            </a:r>
          </a:p>
          <a:p>
            <a:pPr lvl="1"/>
            <a:r>
              <a:rPr lang="en-CA" dirty="0"/>
              <a:t>The Nyquist frequency doesn’t apply for non-uniform data. We can use an approximation for a benchmark. (We can actually find patterns below Nyquist)</a:t>
            </a:r>
          </a:p>
          <a:p>
            <a:pPr lvl="1"/>
            <a:r>
              <a:rPr lang="en-CA" dirty="0"/>
              <a:t>The frequency is then oversampled for safety</a:t>
            </a:r>
          </a:p>
          <a:p>
            <a:pPr lvl="1"/>
            <a:r>
              <a:rPr lang="en-CA" dirty="0"/>
              <a:t>Non-uniform Nyquist model: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F7488-CDB7-4D6B-B57A-A45B85D5C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0" y="6006457"/>
            <a:ext cx="3195821" cy="34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8BDE-43E3-4D86-A09E-1918033A2F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5" y="5896857"/>
            <a:ext cx="1625368" cy="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021E-7EE6-4DBC-A08A-55D215C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081-EE41-45FA-9A6A-72C44C8D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frequency should be fit to both amplitude and phase. We will fit the phase first, then fit the amplitudes.</a:t>
            </a:r>
          </a:p>
          <a:p>
            <a:r>
              <a:rPr lang="en-CA" dirty="0"/>
              <a:t>The phase should shift the proposal wave to have a maximum at the maximum of the given data</a:t>
            </a:r>
          </a:p>
          <a:p>
            <a:r>
              <a:rPr lang="en-CA" dirty="0"/>
              <a:t>The phase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τ is calculated for each frequency f by: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43B41-7453-40D5-9FD4-712F5F60FF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32" y="4625474"/>
            <a:ext cx="4680532" cy="10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DBF-A8E8-4500-9A20-7A49BC5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F00C-2491-4753-AB9D-B6153236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least-squares method result is the following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422B3-17DE-4380-8D03-6B396F3490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8" y="3783492"/>
            <a:ext cx="10919663" cy="1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7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8.369"/>
  <p:tag name="ORIGINALWIDTH" val="3028.871"/>
  <p:tag name="LATEXADDIN" val="\documentclass{article}&#10;\usepackage{amsmath}&#10;\pagestyle{empty}&#10;\begin{document}&#10;&#10;$$ \begin{aligned} S(\omega) &amp;= \frac{1}{N} \left\| \sum_{j=1}^{N} x(t_j) e^{-i \omega t_j} \right\|^2 \\ &amp;= \frac{1}{N} \left( \left( \sum_{j=1}^{N} x_j \cos(\omega t_j) \right)^2 + \left( \sum_{j=1}^{N} x_j \sin(\omega t_j) \right)^2 \right) \end{aligned} $$&#10;&#10;&#10;&#10;\end{document}"/>
  <p:tag name="IGUANATEXSIZE" val="28"/>
  <p:tag name="IGUANATEXCURSOR" val="34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.949"/>
  <p:tag name="LATEXADDIN" val="\documentclass{article}&#10;\usepackage{amsmath}&#10;\pagestyle{empty}&#10;\begin{document}&#10;&#10;$\phi \approx \mathbf{A} x$&#10;&#10;&#10;\end{document}"/>
  <p:tag name="IGUANATEXSIZE" val="20"/>
  <p:tag name="IGUANATEXCURSOR" val="10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3292.089"/>
  <p:tag name="LATEXADDIN" val="\documentclass{article}&#10;\usepackage{amsmath}&#10;\pagestyle{empty}&#10;\begin{document}&#10;&#10;\[ \mathbf{A} = \begin{bmatrix} \sin(\omega_0 t_0 + \phi_0) &amp; \sin(\omega_1 t_0 + \phi_1) &amp; \dots &amp; \sin(\omega_n t_0 + \phi_n) \\&#10; \sin(\omega_0 t_1 + \phi_0) &amp; \sin(\omega_1 t_1 + \phi_1) &amp; \dots &amp; \sin(\omega_n t_1 + \phi_n) \\&#10; \vdots             &amp; \vdots             &amp; \ddots&amp; \vdots             \\&#10; \sin(\omega_0 t_n + \phi_0) &amp; \sin(\omega_1 t_n + \phi_1) &amp; \dots &amp; \sin(\omega_n t_n + \phi_n)&#10;\end{bmatrix}&#10;\]&#10;&#10;&#10;\end{document}"/>
  <p:tag name="IGUANATEXSIZE" val="20"/>
  <p:tag name="IGUANATEXCURSOR" val="480"/>
  <p:tag name="TRANSPARENCY" val="True"/>
  <p:tag name="FILENAME" val=""/>
  <p:tag name="LATEXENGINEID" val="0"/>
  <p:tag name="TEMPFOLDER" val="C:\Users\Alex\Documents\University\PHYS 581\temp\"/>
  <p:tag name="LATEXFORMHEIGHT" val="411.75"/>
  <p:tag name="LATEXFORMWIDTH" val="850.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493.4384"/>
  <p:tag name="LATEXADDIN" val="\documentclass{article}&#10;\usepackage{amsmath}&#10;\pagestyle{empty}&#10;\begin{document}&#10;&#10;\[ x = \begin{bmatrix} a_0 \\ a_1 \\ \vdots \\ a_n \end{bmatrix}&#10;\]&#10;&#10;&#10;\end{document}"/>
  <p:tag name="IGUANATEXSIZE" val="20"/>
  <p:tag name="IGUANATEXCURSOR" val="14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40.12"/>
  <p:tag name="LATEXADDIN" val="\documentclass{article}&#10;\usepackage{amsmath}&#10;\usepackage{amsfonts}&#10;\pagestyle{empty}&#10;\begin{document}&#10;&#10;$ t_n = t_0 + k * p , k \epsilon \mathbb{N} $&#10;&#10;&#10;\end{document}"/>
  <p:tag name="IGUANATEXSIZE" val="20"/>
  <p:tag name="IGUANATEXCURSOR" val="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485.1894"/>
  <p:tag name="LATEXADDIN" val="\documentclass{article}&#10;\usepackage{amsmath}&#10;\pagestyle{empty}&#10;\begin{document}&#10;&#10;$ f_{Ny} = \frac{1}{2p} $&#10;&#10;&#10;\end{document}"/>
  <p:tag name="IGUANATEXSIZE" val="20"/>
  <p:tag name="IGUANATEXCURSOR" val="10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45.294"/>
  <p:tag name="LATEXADDIN" val="\documentclass{article}&#10;\usepackage{amsmath}&#10;\usepackage{amssymb}&#10;\pagestyle{empty}&#10;\begin{document}&#10;&#10;$&#10;\tau = \frac{1}{4\pi f} \tan^{-1} \Bigg( \frac{ \sum_n \sin (4\pi ft_n)}{ \sum_n \cos (4\pi ft_n) } \Bigg)&#10;$&#10;&#10;&#10;\end{document}"/>
  <p:tag name="IGUANATEXSIZE" val="28"/>
  <p:tag name="IGUANATEXCURSOR" val="12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95.351"/>
  <p:tag name="LATEXADDIN" val="\documentclass{article}&#10;\usepackage{amsmath}&#10;\pagestyle{empty}&#10;\begin{document}&#10;&#10;$&#10;P(f) = \frac{1}{2} \Bigg( &#10;\frac{ \big( \sum_n g_n \cos(2\pi f[t_n-\tau]) \big)^2 }&#10;{\sum_n\cos^2(2\pi f[t_n - \tau])} &#10;+ \frac{ \big( \sum_n g_n \sin(2\pi f[t_n - \tau]) \big)^2}{\sum_n \sin^2(2\pi f[t_n-\tau])} &#10;\Bigg)&#10;$&#10;&#10;&#10;\end{document}"/>
  <p:tag name="IGUANATEXSIZE" val="44"/>
  <p:tag name="IGUANATEXCURSOR" val="25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408.7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148.481"/>
  <p:tag name="LATEXADDIN" val="\documentclass{article}&#10;\usepackage{amsmath}&#10;\pagestyle{empty}&#10;\begin{document}&#10;&#10;\[ &#10;\sum_{n=1}^N \cos^2(2\pi ft_n) = \sum_{n=1}^N \sin^2(2\pi ft_n) = \frac{N}{2}&#10;\]&#10;&#10;\end{document}"/>
  <p:tag name="IGUANATEXSIZE" val="28"/>
  <p:tag name="IGUANATEXCURSOR" val="16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661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The Lomb-Scargle Algorithm</vt:lpstr>
      <vt:lpstr>What is it?</vt:lpstr>
      <vt:lpstr>Where is it used?</vt:lpstr>
      <vt:lpstr>What is a Periodogram?</vt:lpstr>
      <vt:lpstr>Why not FFT?</vt:lpstr>
      <vt:lpstr>Mathematics</vt:lpstr>
      <vt:lpstr>Choosing Frequencies</vt:lpstr>
      <vt:lpstr>Phase</vt:lpstr>
      <vt:lpstr>Power</vt:lpstr>
      <vt:lpstr>Error</vt:lpstr>
      <vt:lpstr>Lomb-Scargle vs. FFT</vt:lpstr>
      <vt:lpstr>Example: Mathematical</vt:lpstr>
      <vt:lpstr>Astropy</vt:lpstr>
      <vt:lpstr>Astropy Example</vt:lpstr>
      <vt:lpstr>Astropy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Lomb-Scargle Algorithm</dc:title>
  <dc:creator>Alex Matheson</dc:creator>
  <cp:lastModifiedBy>Austin Nhung</cp:lastModifiedBy>
  <cp:revision>37</cp:revision>
  <dcterms:created xsi:type="dcterms:W3CDTF">2018-02-17T20:52:36Z</dcterms:created>
  <dcterms:modified xsi:type="dcterms:W3CDTF">2018-03-01T18:04:24Z</dcterms:modified>
</cp:coreProperties>
</file>