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87" r:id="rId4"/>
    <p:sldId id="278" r:id="rId5"/>
    <p:sldId id="280" r:id="rId6"/>
    <p:sldId id="281" r:id="rId7"/>
    <p:sldId id="282" r:id="rId8"/>
    <p:sldId id="273" r:id="rId9"/>
    <p:sldId id="274" r:id="rId10"/>
    <p:sldId id="275" r:id="rId11"/>
    <p:sldId id="261" r:id="rId12"/>
    <p:sldId id="262" r:id="rId13"/>
    <p:sldId id="263" r:id="rId14"/>
    <p:sldId id="276" r:id="rId15"/>
    <p:sldId id="277" r:id="rId16"/>
    <p:sldId id="264" r:id="rId17"/>
    <p:sldId id="265" r:id="rId18"/>
    <p:sldId id="285" r:id="rId19"/>
    <p:sldId id="288" r:id="rId20"/>
    <p:sldId id="266" r:id="rId21"/>
    <p:sldId id="283" r:id="rId22"/>
    <p:sldId id="290" r:id="rId23"/>
    <p:sldId id="267" r:id="rId24"/>
    <p:sldId id="286" r:id="rId25"/>
    <p:sldId id="289" r:id="rId26"/>
    <p:sldId id="271" r:id="rId27"/>
    <p:sldId id="26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06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FD9679-ABD7-4BAA-9685-3EFF5778D537}" type="datetimeFigureOut">
              <a:rPr lang="en-US" smtClean="0"/>
              <a:t>1/29/2025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A18E0-96CB-462A-93B1-36528543C0BD}" type="slidenum">
              <a:rPr lang="en-US" smtClean="0"/>
              <a:t>‹#›</a:t>
            </a:fld>
            <a:endParaRPr lang="en-US"/>
          </a:p>
        </p:txBody>
      </p:sp>
    </p:spTree>
    <p:extLst>
      <p:ext uri="{BB962C8B-B14F-4D97-AF65-F5344CB8AC3E}">
        <p14:creationId xmlns:p14="http://schemas.microsoft.com/office/powerpoint/2010/main" val="1655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43CC4-B245-45F0-8452-84B1F69DD4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4A317E-310D-4589-BFB9-7A586B98BF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4FCAA-B50F-40AF-A02E-85E70576D170}"/>
              </a:ext>
            </a:extLst>
          </p:cNvPr>
          <p:cNvSpPr>
            <a:spLocks noGrp="1"/>
          </p:cNvSpPr>
          <p:nvPr>
            <p:ph type="dt" sz="half" idx="10"/>
          </p:nvPr>
        </p:nvSpPr>
        <p:spPr/>
        <p:txBody>
          <a:bodyPr/>
          <a:lstStyle/>
          <a:p>
            <a:fld id="{19D533B8-1AB0-4296-816E-4FCE9A63668D}" type="datetime1">
              <a:rPr lang="en-US" smtClean="0"/>
              <a:t>1/29/2025</a:t>
            </a:fld>
            <a:endParaRPr lang="en-US"/>
          </a:p>
        </p:txBody>
      </p:sp>
      <p:sp>
        <p:nvSpPr>
          <p:cNvPr id="5" name="Footer Placeholder 4">
            <a:extLst>
              <a:ext uri="{FF2B5EF4-FFF2-40B4-BE49-F238E27FC236}">
                <a16:creationId xmlns:a16="http://schemas.microsoft.com/office/drawing/2014/main" id="{83F33FD1-217C-492D-B5D1-65BF4E8C7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FDF22-F653-43C2-9804-27AB47B51D17}"/>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75599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FEC2B-533C-490E-9D57-6F3D7D2605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E1DA6E-39AF-4B3F-B4CE-11558A1D6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A8FBD-D812-43A5-94B4-C33DD5E06BC6}"/>
              </a:ext>
            </a:extLst>
          </p:cNvPr>
          <p:cNvSpPr>
            <a:spLocks noGrp="1"/>
          </p:cNvSpPr>
          <p:nvPr>
            <p:ph type="dt" sz="half" idx="10"/>
          </p:nvPr>
        </p:nvSpPr>
        <p:spPr/>
        <p:txBody>
          <a:bodyPr/>
          <a:lstStyle/>
          <a:p>
            <a:fld id="{44DD884B-AD63-4E1E-BAB6-0CA1CD9BAB4B}" type="datetime1">
              <a:rPr lang="en-US" smtClean="0"/>
              <a:t>1/29/2025</a:t>
            </a:fld>
            <a:endParaRPr lang="en-US"/>
          </a:p>
        </p:txBody>
      </p:sp>
      <p:sp>
        <p:nvSpPr>
          <p:cNvPr id="5" name="Footer Placeholder 4">
            <a:extLst>
              <a:ext uri="{FF2B5EF4-FFF2-40B4-BE49-F238E27FC236}">
                <a16:creationId xmlns:a16="http://schemas.microsoft.com/office/drawing/2014/main" id="{C2DBB269-1B91-44C3-A712-D6E871D81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00D18-3170-42A9-82FD-B291CEDFBF84}"/>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56370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3F6DAF-4EE9-44D6-8CCA-E7E2B22460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06582-E435-49BA-8DDE-A05414547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F5E83B-F625-4218-A6A8-1D18AE74A11B}"/>
              </a:ext>
            </a:extLst>
          </p:cNvPr>
          <p:cNvSpPr>
            <a:spLocks noGrp="1"/>
          </p:cNvSpPr>
          <p:nvPr>
            <p:ph type="dt" sz="half" idx="10"/>
          </p:nvPr>
        </p:nvSpPr>
        <p:spPr/>
        <p:txBody>
          <a:bodyPr/>
          <a:lstStyle/>
          <a:p>
            <a:fld id="{5BDE537E-915A-44CC-BECE-FACF2861369B}" type="datetime1">
              <a:rPr lang="en-US" smtClean="0"/>
              <a:t>1/29/2025</a:t>
            </a:fld>
            <a:endParaRPr lang="en-US"/>
          </a:p>
        </p:txBody>
      </p:sp>
      <p:sp>
        <p:nvSpPr>
          <p:cNvPr id="5" name="Footer Placeholder 4">
            <a:extLst>
              <a:ext uri="{FF2B5EF4-FFF2-40B4-BE49-F238E27FC236}">
                <a16:creationId xmlns:a16="http://schemas.microsoft.com/office/drawing/2014/main" id="{5493917E-6147-485A-BFFA-4DCE005AF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9F3EA8-18AA-4028-889C-EFB364F1CD2D}"/>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2605201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52AB-C72A-4165-9887-473715F9D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EA5ABB-7C99-4016-BACD-629E6601F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E60B8-F7B9-4B4A-9AFE-1D2E565C9DEC}"/>
              </a:ext>
            </a:extLst>
          </p:cNvPr>
          <p:cNvSpPr>
            <a:spLocks noGrp="1"/>
          </p:cNvSpPr>
          <p:nvPr>
            <p:ph type="dt" sz="half" idx="10"/>
          </p:nvPr>
        </p:nvSpPr>
        <p:spPr/>
        <p:txBody>
          <a:bodyPr/>
          <a:lstStyle/>
          <a:p>
            <a:fld id="{A991A4F4-B58B-42B8-AA4E-84EBE80F273C}" type="datetime1">
              <a:rPr lang="en-US" smtClean="0"/>
              <a:t>1/29/2025</a:t>
            </a:fld>
            <a:endParaRPr lang="en-US"/>
          </a:p>
        </p:txBody>
      </p:sp>
      <p:sp>
        <p:nvSpPr>
          <p:cNvPr id="5" name="Footer Placeholder 4">
            <a:extLst>
              <a:ext uri="{FF2B5EF4-FFF2-40B4-BE49-F238E27FC236}">
                <a16:creationId xmlns:a16="http://schemas.microsoft.com/office/drawing/2014/main" id="{AF630509-88FE-4E76-A4E0-516FF3D5D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C3FED0-A7D0-47E5-86B5-16E82FBE5DB4}"/>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355479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D8F8-8C34-4B25-87D5-17929C43E1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895E8-DA13-412B-B9F9-5AAF11589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A6945B-2937-46A6-8A7E-1508734355BF}"/>
              </a:ext>
            </a:extLst>
          </p:cNvPr>
          <p:cNvSpPr>
            <a:spLocks noGrp="1"/>
          </p:cNvSpPr>
          <p:nvPr>
            <p:ph type="dt" sz="half" idx="10"/>
          </p:nvPr>
        </p:nvSpPr>
        <p:spPr/>
        <p:txBody>
          <a:bodyPr/>
          <a:lstStyle/>
          <a:p>
            <a:fld id="{A4DD1E08-5D3C-425A-85B6-21627DA3E4A4}" type="datetime1">
              <a:rPr lang="en-US" smtClean="0"/>
              <a:t>1/29/2025</a:t>
            </a:fld>
            <a:endParaRPr lang="en-US"/>
          </a:p>
        </p:txBody>
      </p:sp>
      <p:sp>
        <p:nvSpPr>
          <p:cNvPr id="5" name="Footer Placeholder 4">
            <a:extLst>
              <a:ext uri="{FF2B5EF4-FFF2-40B4-BE49-F238E27FC236}">
                <a16:creationId xmlns:a16="http://schemas.microsoft.com/office/drawing/2014/main" id="{D56B6FC9-DDA1-4533-B925-B9670FEC8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A1D61-4E5B-43E8-9788-87505DFB62D8}"/>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2159096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2A7C-D6DE-4323-BAB3-F403E2295D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FF9183-AA05-4B89-BF32-EFA1633B6C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D6EE40-3F42-4EF5-B152-5CE73D2EDC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BB2A6F-9AB7-4937-AC2A-7C413FD61643}"/>
              </a:ext>
            </a:extLst>
          </p:cNvPr>
          <p:cNvSpPr>
            <a:spLocks noGrp="1"/>
          </p:cNvSpPr>
          <p:nvPr>
            <p:ph type="dt" sz="half" idx="10"/>
          </p:nvPr>
        </p:nvSpPr>
        <p:spPr/>
        <p:txBody>
          <a:bodyPr/>
          <a:lstStyle/>
          <a:p>
            <a:fld id="{9A6510DF-298E-458D-B76A-7F69FB01E5B3}" type="datetime1">
              <a:rPr lang="en-US" smtClean="0"/>
              <a:t>1/29/2025</a:t>
            </a:fld>
            <a:endParaRPr lang="en-US"/>
          </a:p>
        </p:txBody>
      </p:sp>
      <p:sp>
        <p:nvSpPr>
          <p:cNvPr id="6" name="Footer Placeholder 5">
            <a:extLst>
              <a:ext uri="{FF2B5EF4-FFF2-40B4-BE49-F238E27FC236}">
                <a16:creationId xmlns:a16="http://schemas.microsoft.com/office/drawing/2014/main" id="{73E56AC2-284D-4F5B-8A16-7A5E9CFFF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6417D9-A3FD-43CA-8449-B7321930B280}"/>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246001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C4A1-AA4F-4EFC-9F77-378228D709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C7221C-5FD9-4302-BC28-444BCF104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61847A-E3ED-439E-B7B6-A64582A96F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067411-CECB-49ED-B95E-FDF90B545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227D24-7D59-49FD-8FD6-075C043322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9DF30-2465-45FC-ADB6-B5D45372BF8F}"/>
              </a:ext>
            </a:extLst>
          </p:cNvPr>
          <p:cNvSpPr>
            <a:spLocks noGrp="1"/>
          </p:cNvSpPr>
          <p:nvPr>
            <p:ph type="dt" sz="half" idx="10"/>
          </p:nvPr>
        </p:nvSpPr>
        <p:spPr/>
        <p:txBody>
          <a:bodyPr/>
          <a:lstStyle/>
          <a:p>
            <a:fld id="{F39B6150-A131-48B8-A919-8737A0CD2D5E}" type="datetime1">
              <a:rPr lang="en-US" smtClean="0"/>
              <a:t>1/29/2025</a:t>
            </a:fld>
            <a:endParaRPr lang="en-US"/>
          </a:p>
        </p:txBody>
      </p:sp>
      <p:sp>
        <p:nvSpPr>
          <p:cNvPr id="8" name="Footer Placeholder 7">
            <a:extLst>
              <a:ext uri="{FF2B5EF4-FFF2-40B4-BE49-F238E27FC236}">
                <a16:creationId xmlns:a16="http://schemas.microsoft.com/office/drawing/2014/main" id="{59EA4643-D4B9-4F86-BE9A-664079D780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386A05-B452-4DF9-9B87-9411879CC1C1}"/>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2576251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C1F3-CFFA-42BF-899E-867623AAEA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A44FA2-8B0E-4F78-A56C-F354982F0731}"/>
              </a:ext>
            </a:extLst>
          </p:cNvPr>
          <p:cNvSpPr>
            <a:spLocks noGrp="1"/>
          </p:cNvSpPr>
          <p:nvPr>
            <p:ph type="dt" sz="half" idx="10"/>
          </p:nvPr>
        </p:nvSpPr>
        <p:spPr/>
        <p:txBody>
          <a:bodyPr/>
          <a:lstStyle/>
          <a:p>
            <a:fld id="{2776D20E-B122-48A5-8CD9-DD67BB3F67FE}" type="datetime1">
              <a:rPr lang="en-US" smtClean="0"/>
              <a:t>1/29/2025</a:t>
            </a:fld>
            <a:endParaRPr lang="en-US"/>
          </a:p>
        </p:txBody>
      </p:sp>
      <p:sp>
        <p:nvSpPr>
          <p:cNvPr id="4" name="Footer Placeholder 3">
            <a:extLst>
              <a:ext uri="{FF2B5EF4-FFF2-40B4-BE49-F238E27FC236}">
                <a16:creationId xmlns:a16="http://schemas.microsoft.com/office/drawing/2014/main" id="{C5D6A466-5973-4C7A-BD79-C358C9210D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73C9D4-B4BA-4C5E-A6CE-F95C156CA630}"/>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353418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2B9022-2FDE-4B78-AB63-F4E3D9F82719}"/>
              </a:ext>
            </a:extLst>
          </p:cNvPr>
          <p:cNvSpPr>
            <a:spLocks noGrp="1"/>
          </p:cNvSpPr>
          <p:nvPr>
            <p:ph type="dt" sz="half" idx="10"/>
          </p:nvPr>
        </p:nvSpPr>
        <p:spPr/>
        <p:txBody>
          <a:bodyPr/>
          <a:lstStyle/>
          <a:p>
            <a:fld id="{7AF9F83C-96DD-4E6A-88F4-95E04827085F}" type="datetime1">
              <a:rPr lang="en-US" smtClean="0"/>
              <a:t>1/29/2025</a:t>
            </a:fld>
            <a:endParaRPr lang="en-US"/>
          </a:p>
        </p:txBody>
      </p:sp>
      <p:sp>
        <p:nvSpPr>
          <p:cNvPr id="3" name="Footer Placeholder 2">
            <a:extLst>
              <a:ext uri="{FF2B5EF4-FFF2-40B4-BE49-F238E27FC236}">
                <a16:creationId xmlns:a16="http://schemas.microsoft.com/office/drawing/2014/main" id="{7A2B5733-C1FA-487C-8223-D5353ADC15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AE93C-9EE4-4AC9-B50B-E094A1CA17E1}"/>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205992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42EA5-5D94-466C-B76F-89EA6199A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7BAA5E-752C-40F3-8381-D87663DA98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8A4C1F-C92D-4ADD-9EA7-3DEF2CB096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C0C8F7-1178-4009-899A-80E9B0E3076F}"/>
              </a:ext>
            </a:extLst>
          </p:cNvPr>
          <p:cNvSpPr>
            <a:spLocks noGrp="1"/>
          </p:cNvSpPr>
          <p:nvPr>
            <p:ph type="dt" sz="half" idx="10"/>
          </p:nvPr>
        </p:nvSpPr>
        <p:spPr/>
        <p:txBody>
          <a:bodyPr/>
          <a:lstStyle/>
          <a:p>
            <a:fld id="{382FB589-45CE-473A-AF6A-F6F3F69BBC1A}" type="datetime1">
              <a:rPr lang="en-US" smtClean="0"/>
              <a:t>1/29/2025</a:t>
            </a:fld>
            <a:endParaRPr lang="en-US"/>
          </a:p>
        </p:txBody>
      </p:sp>
      <p:sp>
        <p:nvSpPr>
          <p:cNvPr id="6" name="Footer Placeholder 5">
            <a:extLst>
              <a:ext uri="{FF2B5EF4-FFF2-40B4-BE49-F238E27FC236}">
                <a16:creationId xmlns:a16="http://schemas.microsoft.com/office/drawing/2014/main" id="{A9363E81-0E7B-454C-A0D6-3CFA87B75A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7F81C-36AA-493F-A604-08E3C0D18117}"/>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369202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2F57-4003-44BF-9DC5-5EABDB1897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71C7E7-FCF7-47F9-A74A-E1F6D61AB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34839A-64DE-4322-A880-67EF19DCB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6A8275-5335-4D60-B147-AFDF71A6F809}"/>
              </a:ext>
            </a:extLst>
          </p:cNvPr>
          <p:cNvSpPr>
            <a:spLocks noGrp="1"/>
          </p:cNvSpPr>
          <p:nvPr>
            <p:ph type="dt" sz="half" idx="10"/>
          </p:nvPr>
        </p:nvSpPr>
        <p:spPr/>
        <p:txBody>
          <a:bodyPr/>
          <a:lstStyle/>
          <a:p>
            <a:fld id="{9F1E9C02-E9A5-4EFD-AC09-EB7ED12B0377}" type="datetime1">
              <a:rPr lang="en-US" smtClean="0"/>
              <a:t>1/29/2025</a:t>
            </a:fld>
            <a:endParaRPr lang="en-US"/>
          </a:p>
        </p:txBody>
      </p:sp>
      <p:sp>
        <p:nvSpPr>
          <p:cNvPr id="6" name="Footer Placeholder 5">
            <a:extLst>
              <a:ext uri="{FF2B5EF4-FFF2-40B4-BE49-F238E27FC236}">
                <a16:creationId xmlns:a16="http://schemas.microsoft.com/office/drawing/2014/main" id="{F8441419-0ADA-4C08-A956-8A4241BA0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6C195-5BFB-4F0E-9D05-CB6770C9E452}"/>
              </a:ext>
            </a:extLst>
          </p:cNvPr>
          <p:cNvSpPr>
            <a:spLocks noGrp="1"/>
          </p:cNvSpPr>
          <p:nvPr>
            <p:ph type="sldNum" sz="quarter" idx="12"/>
          </p:nvPr>
        </p:nvSpPr>
        <p:spPr/>
        <p:txBody>
          <a:bodyPr/>
          <a:lstStyle/>
          <a:p>
            <a:fld id="{A6B05161-9E42-4493-9916-6F12CA0446C4}" type="slidenum">
              <a:rPr lang="en-US" smtClean="0"/>
              <a:t>‹#›</a:t>
            </a:fld>
            <a:endParaRPr lang="en-US"/>
          </a:p>
        </p:txBody>
      </p:sp>
    </p:spTree>
    <p:extLst>
      <p:ext uri="{BB962C8B-B14F-4D97-AF65-F5344CB8AC3E}">
        <p14:creationId xmlns:p14="http://schemas.microsoft.com/office/powerpoint/2010/main" val="1154246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1853E-8A02-4750-910B-A395DB19E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50B2B0-EA8A-4A87-85F2-F993B6D72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B27B5-AC65-4C0E-B206-8145A3A7F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2281D-0A6C-40D0-9673-4641E0587FE6}" type="datetime1">
              <a:rPr lang="en-US" smtClean="0"/>
              <a:t>1/29/2025</a:t>
            </a:fld>
            <a:endParaRPr lang="en-US"/>
          </a:p>
        </p:txBody>
      </p:sp>
      <p:sp>
        <p:nvSpPr>
          <p:cNvPr id="5" name="Footer Placeholder 4">
            <a:extLst>
              <a:ext uri="{FF2B5EF4-FFF2-40B4-BE49-F238E27FC236}">
                <a16:creationId xmlns:a16="http://schemas.microsoft.com/office/drawing/2014/main" id="{65500226-1FBF-4D09-BF25-F9B154334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C7D75F-10CE-47E3-BD52-CE2BE07BF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B05161-9E42-4493-9916-6F12CA0446C4}" type="slidenum">
              <a:rPr lang="en-US" smtClean="0"/>
              <a:t>‹#›</a:t>
            </a:fld>
            <a:endParaRPr lang="en-US"/>
          </a:p>
        </p:txBody>
      </p:sp>
    </p:spTree>
    <p:extLst>
      <p:ext uri="{BB962C8B-B14F-4D97-AF65-F5344CB8AC3E}">
        <p14:creationId xmlns:p14="http://schemas.microsoft.com/office/powerpoint/2010/main" val="3232982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araya@unipi.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2029" y="834414"/>
            <a:ext cx="11360800" cy="1832400"/>
          </a:xfrm>
          <a:prstGeom prst="rect">
            <a:avLst/>
          </a:prstGeom>
        </p:spPr>
        <p:txBody>
          <a:bodyPr spcFirstLastPara="1" vert="horz" wrap="square" lIns="121900" tIns="121900" rIns="121900" bIns="121900" rtlCol="0" anchor="t" anchorCtr="0">
            <a:normAutofit fontScale="90000"/>
          </a:bodyPr>
          <a:lstStyle/>
          <a:p>
            <a:pPr>
              <a:spcBef>
                <a:spcPts val="0"/>
              </a:spcBef>
            </a:pPr>
            <a:r>
              <a:rPr lang="it" dirty="0"/>
              <a:t>ML 2024 Project Report</a:t>
            </a:r>
            <a:endParaRPr dirty="0"/>
          </a:p>
          <a:p>
            <a:pPr>
              <a:spcBef>
                <a:spcPts val="0"/>
              </a:spcBef>
            </a:pPr>
            <a:r>
              <a:rPr lang="it" dirty="0"/>
              <a:t>Slides</a:t>
            </a:r>
            <a:endParaRPr dirty="0"/>
          </a:p>
        </p:txBody>
      </p:sp>
      <p:sp>
        <p:nvSpPr>
          <p:cNvPr id="55" name="Google Shape;55;p13"/>
          <p:cNvSpPr txBox="1">
            <a:spLocks noGrp="1"/>
          </p:cNvSpPr>
          <p:nvPr>
            <p:ph type="subTitle" idx="1"/>
          </p:nvPr>
        </p:nvSpPr>
        <p:spPr>
          <a:xfrm>
            <a:off x="272374" y="2965067"/>
            <a:ext cx="11504026" cy="2696697"/>
          </a:xfrm>
          <a:prstGeom prst="rect">
            <a:avLst/>
          </a:prstGeom>
        </p:spPr>
        <p:txBody>
          <a:bodyPr spcFirstLastPara="1" vert="horz" wrap="square" lIns="121900" tIns="121900" rIns="121900" bIns="121900" rtlCol="0" anchor="t" anchorCtr="0">
            <a:noAutofit/>
          </a:bodyPr>
          <a:lstStyle/>
          <a:p>
            <a:pPr>
              <a:lnSpc>
                <a:spcPct val="80000"/>
              </a:lnSpc>
              <a:spcBef>
                <a:spcPts val="0"/>
              </a:spcBef>
              <a:buSzPts val="440"/>
            </a:pPr>
            <a:r>
              <a:rPr lang="en-US" b="1" dirty="0">
                <a:solidFill>
                  <a:schemeClr val="dk1"/>
                </a:solidFill>
                <a:latin typeface="Times New Roman"/>
                <a:ea typeface="Times New Roman"/>
                <a:cs typeface="Times New Roman"/>
                <a:sym typeface="Times New Roman"/>
              </a:rPr>
              <a:t>Authors name</a:t>
            </a:r>
            <a:r>
              <a:rPr lang="en-US" dirty="0">
                <a:solidFill>
                  <a:schemeClr val="dk1"/>
                </a:solidFill>
                <a:latin typeface="Times New Roman"/>
                <a:ea typeface="Times New Roman"/>
                <a:cs typeface="Times New Roman"/>
                <a:sym typeface="Times New Roman"/>
              </a:rPr>
              <a:t>:- Tsion Araya / </a:t>
            </a:r>
            <a:r>
              <a:rPr lang="en-US" dirty="0">
                <a:solidFill>
                  <a:schemeClr val="dk1"/>
                </a:solidFill>
                <a:latin typeface="Times New Roman"/>
                <a:ea typeface="Times New Roman"/>
                <a:cs typeface="Times New Roman"/>
                <a:sym typeface="Times New Roman"/>
                <a:hlinkClick r:id="rId3"/>
              </a:rPr>
              <a:t>t.araya@unipi.it</a:t>
            </a:r>
            <a:endParaRPr lang="en-US" dirty="0">
              <a:solidFill>
                <a:schemeClr val="dk1"/>
              </a:solidFill>
              <a:latin typeface="Times New Roman"/>
              <a:ea typeface="Times New Roman"/>
              <a:cs typeface="Times New Roman"/>
              <a:sym typeface="Times New Roman"/>
            </a:endParaRPr>
          </a:p>
          <a:p>
            <a:pPr>
              <a:lnSpc>
                <a:spcPct val="80000"/>
              </a:lnSpc>
              <a:spcBef>
                <a:spcPts val="0"/>
              </a:spcBef>
              <a:buSzPts val="440"/>
            </a:pPr>
            <a:r>
              <a:rPr lang="en-US" dirty="0">
                <a:solidFill>
                  <a:schemeClr val="dk1"/>
                </a:solidFill>
                <a:latin typeface="Times New Roman"/>
                <a:ea typeface="Times New Roman"/>
                <a:cs typeface="Times New Roman"/>
                <a:sym typeface="Times New Roman"/>
              </a:rPr>
              <a:t>  Seid Asnakew / </a:t>
            </a:r>
            <a:r>
              <a:rPr lang="en-US" u="sng" dirty="0">
                <a:solidFill>
                  <a:schemeClr val="dk1"/>
                </a:solidFill>
                <a:latin typeface="Times New Roman"/>
                <a:ea typeface="Times New Roman"/>
                <a:cs typeface="Times New Roman"/>
                <a:sym typeface="Times New Roman"/>
              </a:rPr>
              <a:t>s.asnakew@studenti.unipi.it</a:t>
            </a:r>
          </a:p>
          <a:p>
            <a:pPr>
              <a:lnSpc>
                <a:spcPct val="80000"/>
              </a:lnSpc>
              <a:spcBef>
                <a:spcPts val="0"/>
              </a:spcBef>
              <a:buSzPts val="440"/>
            </a:pPr>
            <a:r>
              <a:rPr lang="en-US" dirty="0">
                <a:solidFill>
                  <a:schemeClr val="dk1"/>
                </a:solidFill>
                <a:latin typeface="Times New Roman"/>
                <a:ea typeface="Times New Roman"/>
                <a:cs typeface="Times New Roman"/>
                <a:sym typeface="Times New Roman"/>
              </a:rPr>
              <a:t>Zhang pang /</a:t>
            </a:r>
            <a:r>
              <a:rPr lang="en-US" u="sng" dirty="0">
                <a:solidFill>
                  <a:schemeClr val="dk1"/>
                </a:solidFill>
                <a:latin typeface="Times New Roman"/>
                <a:ea typeface="Times New Roman"/>
                <a:cs typeface="Times New Roman"/>
                <a:sym typeface="Times New Roman"/>
              </a:rPr>
              <a:t>p.zhang@studenti.unipi.it</a:t>
            </a:r>
          </a:p>
          <a:p>
            <a:pPr>
              <a:lnSpc>
                <a:spcPct val="80000"/>
              </a:lnSpc>
              <a:spcBef>
                <a:spcPts val="0"/>
              </a:spcBef>
              <a:buSzPts val="440"/>
            </a:pPr>
            <a:r>
              <a:rPr lang="en-US" b="1" dirty="0">
                <a:solidFill>
                  <a:schemeClr val="dk1"/>
                </a:solidFill>
                <a:latin typeface="Times New Roman"/>
                <a:ea typeface="Times New Roman"/>
                <a:cs typeface="Times New Roman"/>
                <a:sym typeface="Times New Roman"/>
              </a:rPr>
              <a:t>Team name</a:t>
            </a:r>
            <a:r>
              <a:rPr lang="en-US" dirty="0">
                <a:solidFill>
                  <a:schemeClr val="dk1"/>
                </a:solidFill>
                <a:latin typeface="Times New Roman"/>
                <a:ea typeface="Times New Roman"/>
                <a:cs typeface="Times New Roman"/>
                <a:sym typeface="Times New Roman"/>
              </a:rPr>
              <a:t>:- ML-crackers</a:t>
            </a:r>
          </a:p>
          <a:p>
            <a:pPr>
              <a:lnSpc>
                <a:spcPct val="80000"/>
              </a:lnSpc>
              <a:spcBef>
                <a:spcPts val="0"/>
              </a:spcBef>
              <a:buSzPts val="440"/>
            </a:pPr>
            <a:r>
              <a:rPr lang="en-US" b="1" dirty="0">
                <a:solidFill>
                  <a:schemeClr val="dk1"/>
                </a:solidFill>
                <a:latin typeface="Times New Roman"/>
                <a:ea typeface="Times New Roman"/>
                <a:cs typeface="Times New Roman"/>
                <a:sym typeface="Times New Roman"/>
              </a:rPr>
              <a:t>Master degree Curriculum</a:t>
            </a:r>
            <a:r>
              <a:rPr lang="en-US" dirty="0">
                <a:solidFill>
                  <a:schemeClr val="dk1"/>
                </a:solidFill>
                <a:latin typeface="Times New Roman"/>
                <a:ea typeface="Times New Roman"/>
                <a:cs typeface="Times New Roman"/>
                <a:sym typeface="Times New Roman"/>
              </a:rPr>
              <a:t>:- Artificial Intelligence</a:t>
            </a:r>
          </a:p>
          <a:p>
            <a:pPr>
              <a:lnSpc>
                <a:spcPct val="80000"/>
              </a:lnSpc>
              <a:spcBef>
                <a:spcPts val="0"/>
              </a:spcBef>
              <a:buSzPts val="440"/>
            </a:pPr>
            <a:r>
              <a:rPr lang="en-US" b="1" dirty="0">
                <a:solidFill>
                  <a:schemeClr val="dk1"/>
                </a:solidFill>
                <a:latin typeface="Times New Roman"/>
                <a:ea typeface="Times New Roman"/>
                <a:cs typeface="Times New Roman"/>
                <a:sym typeface="Times New Roman"/>
              </a:rPr>
              <a:t>Date:- </a:t>
            </a:r>
            <a:r>
              <a:rPr lang="en-US" dirty="0">
                <a:solidFill>
                  <a:schemeClr val="dk1"/>
                </a:solidFill>
                <a:latin typeface="Times New Roman"/>
                <a:ea typeface="Times New Roman"/>
                <a:cs typeface="Times New Roman"/>
                <a:sym typeface="Times New Roman"/>
              </a:rPr>
              <a:t>29/01/2025</a:t>
            </a:r>
          </a:p>
          <a:p>
            <a:pPr>
              <a:lnSpc>
                <a:spcPct val="80000"/>
              </a:lnSpc>
              <a:spcBef>
                <a:spcPts val="0"/>
              </a:spcBef>
              <a:buSzPts val="440"/>
            </a:pPr>
            <a:r>
              <a:rPr lang="en-US" b="1" dirty="0">
                <a:solidFill>
                  <a:schemeClr val="dk1"/>
                </a:solidFill>
                <a:latin typeface="Times New Roman"/>
                <a:ea typeface="Times New Roman"/>
                <a:cs typeface="Times New Roman"/>
                <a:sym typeface="Times New Roman"/>
              </a:rPr>
              <a:t>Project Type</a:t>
            </a:r>
            <a:r>
              <a:rPr lang="en-US" dirty="0">
                <a:solidFill>
                  <a:schemeClr val="dk1"/>
                </a:solidFill>
                <a:latin typeface="Times New Roman"/>
                <a:ea typeface="Times New Roman"/>
                <a:cs typeface="Times New Roman"/>
                <a:sym typeface="Times New Roman"/>
              </a:rPr>
              <a:t>:- A</a:t>
            </a:r>
          </a:p>
        </p:txBody>
      </p:sp>
      <p:pic>
        <p:nvPicPr>
          <p:cNvPr id="56" name="Google Shape;56;p13"/>
          <p:cNvPicPr preferRelativeResize="0"/>
          <p:nvPr/>
        </p:nvPicPr>
        <p:blipFill>
          <a:blip r:embed="rId4">
            <a:alphaModFix/>
          </a:blip>
          <a:stretch>
            <a:fillRect/>
          </a:stretch>
        </p:blipFill>
        <p:spPr>
          <a:xfrm>
            <a:off x="10814071" y="285639"/>
            <a:ext cx="1185900" cy="1216300"/>
          </a:xfrm>
          <a:prstGeom prst="rect">
            <a:avLst/>
          </a:prstGeom>
          <a:noFill/>
          <a:ln>
            <a:noFill/>
          </a:ln>
        </p:spPr>
      </p:pic>
      <p:sp>
        <p:nvSpPr>
          <p:cNvPr id="2" name="Slide Number Placeholder 1">
            <a:extLst>
              <a:ext uri="{FF2B5EF4-FFF2-40B4-BE49-F238E27FC236}">
                <a16:creationId xmlns:a16="http://schemas.microsoft.com/office/drawing/2014/main" id="{C20E7B4F-65F0-48C2-9BAA-6FB1BE6953DD}"/>
              </a:ext>
            </a:extLst>
          </p:cNvPr>
          <p:cNvSpPr>
            <a:spLocks noGrp="1"/>
          </p:cNvSpPr>
          <p:nvPr>
            <p:ph type="sldNum" sz="quarter" idx="12"/>
          </p:nvPr>
        </p:nvSpPr>
        <p:spPr/>
        <p:txBody>
          <a:bodyPr/>
          <a:lstStyle/>
          <a:p>
            <a:fld id="{A6B05161-9E42-4493-9916-6F12CA0446C4}" type="slidenum">
              <a:rPr lang="en-US" sz="2800" b="1" smtClean="0">
                <a:solidFill>
                  <a:schemeClr val="tx1"/>
                </a:solidFill>
              </a:rPr>
              <a:t>1</a:t>
            </a:fld>
            <a:endParaRPr lang="en-US"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BE58-AEC0-4B03-AF3A-9CF7B1E3FD17}"/>
              </a:ext>
            </a:extLst>
          </p:cNvPr>
          <p:cNvSpPr>
            <a:spLocks noGrp="1"/>
          </p:cNvSpPr>
          <p:nvPr>
            <p:ph type="title"/>
          </p:nvPr>
        </p:nvSpPr>
        <p:spPr>
          <a:xfrm>
            <a:off x="638827" y="365126"/>
            <a:ext cx="10714973" cy="1225680"/>
          </a:xfrm>
        </p:spPr>
        <p:txBody>
          <a:bodyPr>
            <a:normAutofit/>
          </a:bodyPr>
          <a:lstStyle/>
          <a:p>
            <a:r>
              <a:rPr kumimoji="0" lang="en-US" altLang="en-US" sz="3600" b="1" i="0" u="none" strike="noStrike" cap="none" normalizeH="0" baseline="0" dirty="0">
                <a:ln>
                  <a:noFill/>
                </a:ln>
                <a:solidFill>
                  <a:schemeClr val="tx1"/>
                </a:solidFill>
                <a:effectLst/>
                <a:latin typeface="Arial" panose="020B0604020202020204" pitchFamily="34" charset="0"/>
              </a:rPr>
              <a:t>Code Description</a:t>
            </a:r>
            <a:endParaRPr lang="en-US" sz="3600" dirty="0"/>
          </a:p>
        </p:txBody>
      </p:sp>
      <p:sp>
        <p:nvSpPr>
          <p:cNvPr id="3" name="Content Placeholder 2">
            <a:extLst>
              <a:ext uri="{FF2B5EF4-FFF2-40B4-BE49-F238E27FC236}">
                <a16:creationId xmlns:a16="http://schemas.microsoft.com/office/drawing/2014/main" id="{1D30EE90-AEB3-4D5A-A950-D9503C5F4445}"/>
              </a:ext>
            </a:extLst>
          </p:cNvPr>
          <p:cNvSpPr>
            <a:spLocks noGrp="1"/>
          </p:cNvSpPr>
          <p:nvPr>
            <p:ph idx="1"/>
          </p:nvPr>
        </p:nvSpPr>
        <p:spPr>
          <a:xfrm>
            <a:off x="466928" y="1377864"/>
            <a:ext cx="10886872" cy="5115010"/>
          </a:xfrm>
        </p:spPr>
        <p:txBody>
          <a:bodyPr>
            <a:normAutofit/>
          </a:bodyPr>
          <a:lstStyle/>
          <a:p>
            <a:pPr marL="0" indent="0">
              <a:lnSpc>
                <a:spcPct val="150000"/>
              </a:lnSpc>
              <a:buNone/>
            </a:pPr>
            <a:r>
              <a:rPr lang="en-US" sz="2400" b="1" dirty="0"/>
              <a:t>7. Validation Strategy:</a:t>
            </a:r>
          </a:p>
          <a:p>
            <a:pPr>
              <a:lnSpc>
                <a:spcPct val="150000"/>
              </a:lnSpc>
            </a:pPr>
            <a:r>
              <a:rPr lang="en-US" sz="2400" b="1" dirty="0"/>
              <a:t>5-fold Cross-Validation </a:t>
            </a:r>
            <a:r>
              <a:rPr lang="en-US" sz="2400" dirty="0"/>
              <a:t>applied to both MONK and CUP datasets for robust model selection. In terms of the monk we perform 5-folding in the training dataset.</a:t>
            </a:r>
          </a:p>
          <a:p>
            <a:pPr>
              <a:lnSpc>
                <a:spcPct val="150000"/>
              </a:lnSpc>
            </a:pPr>
            <a:r>
              <a:rPr lang="en-US" sz="2400" b="1" dirty="0"/>
              <a:t>CUP Dataset Split</a:t>
            </a:r>
            <a:r>
              <a:rPr lang="en-US" sz="2400" dirty="0"/>
              <a:t>: Initially divided into 80% training, 20% internal test.</a:t>
            </a:r>
          </a:p>
          <a:p>
            <a:pPr>
              <a:lnSpc>
                <a:spcPct val="150000"/>
              </a:lnSpc>
            </a:pPr>
            <a:r>
              <a:rPr lang="en-US" sz="2400" dirty="0"/>
              <a:t>Cross-validation performed on the development set (training + validation) while keeping the internal test set separate for final evaluation.</a:t>
            </a:r>
          </a:p>
        </p:txBody>
      </p:sp>
      <p:sp>
        <p:nvSpPr>
          <p:cNvPr id="4" name="Slide Number Placeholder 3">
            <a:extLst>
              <a:ext uri="{FF2B5EF4-FFF2-40B4-BE49-F238E27FC236}">
                <a16:creationId xmlns:a16="http://schemas.microsoft.com/office/drawing/2014/main" id="{9BD8CB75-89BA-4CBD-B5C5-D42A8FFD9BA2}"/>
              </a:ext>
            </a:extLst>
          </p:cNvPr>
          <p:cNvSpPr>
            <a:spLocks noGrp="1"/>
          </p:cNvSpPr>
          <p:nvPr>
            <p:ph type="sldNum" sz="quarter" idx="12"/>
          </p:nvPr>
        </p:nvSpPr>
        <p:spPr/>
        <p:txBody>
          <a:bodyPr/>
          <a:lstStyle/>
          <a:p>
            <a:fld id="{A6B05161-9E42-4493-9916-6F12CA0446C4}" type="slidenum">
              <a:rPr lang="en-US" sz="2800" b="1" smtClean="0">
                <a:solidFill>
                  <a:schemeClr val="tx1"/>
                </a:solidFill>
              </a:rPr>
              <a:t>10</a:t>
            </a:fld>
            <a:endParaRPr lang="en-US" sz="2800" b="1" dirty="0">
              <a:solidFill>
                <a:schemeClr val="tx1"/>
              </a:solidFill>
            </a:endParaRPr>
          </a:p>
        </p:txBody>
      </p:sp>
    </p:spTree>
    <p:extLst>
      <p:ext uri="{BB962C8B-B14F-4D97-AF65-F5344CB8AC3E}">
        <p14:creationId xmlns:p14="http://schemas.microsoft.com/office/powerpoint/2010/main" val="254726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F38C-2E36-42A3-AC91-2329FE9F4E7D}"/>
              </a:ext>
            </a:extLst>
          </p:cNvPr>
          <p:cNvSpPr>
            <a:spLocks noGrp="1"/>
          </p:cNvSpPr>
          <p:nvPr>
            <p:ph type="title"/>
          </p:nvPr>
        </p:nvSpPr>
        <p:spPr/>
        <p:txBody>
          <a:bodyPr>
            <a:normAutofit/>
          </a:bodyPr>
          <a:lstStyle/>
          <a:p>
            <a:r>
              <a:rPr lang="it" sz="3600" b="1" dirty="0">
                <a:latin typeface="Arial" panose="020B0604020202020204" pitchFamily="34" charset="0"/>
                <a:cs typeface="Arial" panose="020B0604020202020204" pitchFamily="34" charset="0"/>
              </a:rPr>
              <a:t>Summrized Monks Results</a:t>
            </a:r>
            <a:endParaRPr lang="en-US" sz="36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CA2CD3F-CEDD-4842-9454-0C33DB9BF0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17" y="2059036"/>
            <a:ext cx="11711835" cy="2115495"/>
          </a:xfrm>
          <a:prstGeom prst="rect">
            <a:avLst/>
          </a:prstGeom>
        </p:spPr>
      </p:pic>
      <p:sp>
        <p:nvSpPr>
          <p:cNvPr id="3" name="Slide Number Placeholder 2">
            <a:extLst>
              <a:ext uri="{FF2B5EF4-FFF2-40B4-BE49-F238E27FC236}">
                <a16:creationId xmlns:a16="http://schemas.microsoft.com/office/drawing/2014/main" id="{CBF28E6E-A39F-4AD1-B7CE-BF3690468000}"/>
              </a:ext>
            </a:extLst>
          </p:cNvPr>
          <p:cNvSpPr>
            <a:spLocks noGrp="1"/>
          </p:cNvSpPr>
          <p:nvPr>
            <p:ph type="sldNum" sz="quarter" idx="12"/>
          </p:nvPr>
        </p:nvSpPr>
        <p:spPr/>
        <p:txBody>
          <a:bodyPr/>
          <a:lstStyle/>
          <a:p>
            <a:fld id="{A6B05161-9E42-4493-9916-6F12CA0446C4}" type="slidenum">
              <a:rPr lang="en-US" sz="2800" b="1" smtClean="0">
                <a:solidFill>
                  <a:schemeClr val="tx1"/>
                </a:solidFill>
              </a:rPr>
              <a:t>11</a:t>
            </a:fld>
            <a:endParaRPr lang="en-US" sz="2800" b="1" dirty="0">
              <a:solidFill>
                <a:schemeClr val="tx1"/>
              </a:solidFill>
            </a:endParaRPr>
          </a:p>
        </p:txBody>
      </p:sp>
    </p:spTree>
    <p:extLst>
      <p:ext uri="{BB962C8B-B14F-4D97-AF65-F5344CB8AC3E}">
        <p14:creationId xmlns:p14="http://schemas.microsoft.com/office/powerpoint/2010/main" val="66486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D64B-A83F-4A67-86C5-332130309B6A}"/>
              </a:ext>
            </a:extLst>
          </p:cNvPr>
          <p:cNvSpPr>
            <a:spLocks noGrp="1"/>
          </p:cNvSpPr>
          <p:nvPr>
            <p:ph type="title"/>
          </p:nvPr>
        </p:nvSpPr>
        <p:spPr>
          <a:xfrm>
            <a:off x="838200" y="147566"/>
            <a:ext cx="10515600" cy="1325563"/>
          </a:xfrm>
        </p:spPr>
        <p:txBody>
          <a:bodyPr>
            <a:normAutofit/>
          </a:bodyPr>
          <a:lstStyle/>
          <a:p>
            <a:r>
              <a:rPr lang="it" sz="3600" b="1" dirty="0">
                <a:latin typeface="Arial" panose="020B0604020202020204" pitchFamily="34" charset="0"/>
                <a:cs typeface="Arial" panose="020B0604020202020204" pitchFamily="34" charset="0"/>
              </a:rPr>
              <a:t>Monks 1</a:t>
            </a:r>
            <a:endParaRPr lang="en-US" sz="3600" b="1" dirty="0">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44213596-66AA-406C-9FE1-9402D14DD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19045"/>
            <a:ext cx="11741631" cy="4619909"/>
          </a:xfrm>
        </p:spPr>
      </p:pic>
      <p:sp>
        <p:nvSpPr>
          <p:cNvPr id="3" name="Slide Number Placeholder 2">
            <a:extLst>
              <a:ext uri="{FF2B5EF4-FFF2-40B4-BE49-F238E27FC236}">
                <a16:creationId xmlns:a16="http://schemas.microsoft.com/office/drawing/2014/main" id="{7D3E6E13-68DE-43BC-B0F6-8E28C2C4572B}"/>
              </a:ext>
            </a:extLst>
          </p:cNvPr>
          <p:cNvSpPr>
            <a:spLocks noGrp="1"/>
          </p:cNvSpPr>
          <p:nvPr>
            <p:ph type="sldNum" sz="quarter" idx="12"/>
          </p:nvPr>
        </p:nvSpPr>
        <p:spPr/>
        <p:txBody>
          <a:bodyPr/>
          <a:lstStyle/>
          <a:p>
            <a:fld id="{A6B05161-9E42-4493-9916-6F12CA0446C4}" type="slidenum">
              <a:rPr lang="en-US" sz="2800" b="1" smtClean="0">
                <a:solidFill>
                  <a:schemeClr val="tx1"/>
                </a:solidFill>
              </a:rPr>
              <a:t>12</a:t>
            </a:fld>
            <a:endParaRPr lang="en-US" sz="2800" b="1" dirty="0">
              <a:solidFill>
                <a:schemeClr val="tx1"/>
              </a:solidFill>
            </a:endParaRPr>
          </a:p>
        </p:txBody>
      </p:sp>
      <p:sp>
        <p:nvSpPr>
          <p:cNvPr id="4" name="Footer Placeholder 3">
            <a:extLst>
              <a:ext uri="{FF2B5EF4-FFF2-40B4-BE49-F238E27FC236}">
                <a16:creationId xmlns:a16="http://schemas.microsoft.com/office/drawing/2014/main" id="{122A3C7F-A432-4771-B7E0-97FF0D9148BB}"/>
              </a:ext>
            </a:extLst>
          </p:cNvPr>
          <p:cNvSpPr>
            <a:spLocks noGrp="1"/>
          </p:cNvSpPr>
          <p:nvPr>
            <p:ph type="ftr" sz="quarter" idx="11"/>
          </p:nvPr>
        </p:nvSpPr>
        <p:spPr>
          <a:xfrm>
            <a:off x="1302707" y="5724395"/>
            <a:ext cx="8680537" cy="997081"/>
          </a:xfrm>
        </p:spPr>
        <p:txBody>
          <a:bodyPr/>
          <a:lstStyle/>
          <a:p>
            <a:r>
              <a:rPr lang="en-US" b="1" dirty="0">
                <a:solidFill>
                  <a:schemeClr val="tx1"/>
                </a:solidFill>
              </a:rPr>
              <a:t>The learning curve shows the MONK-1 best model improving rapidly within the first 200 epochs. Loss (MSE) decreases to near zero, and accuracy reaches almost 100% for both training and validation. The model generalizes well, with no significant overfitting. Overall, it achieves stable and optimal performance efficiently.</a:t>
            </a:r>
          </a:p>
        </p:txBody>
      </p:sp>
    </p:spTree>
    <p:extLst>
      <p:ext uri="{BB962C8B-B14F-4D97-AF65-F5344CB8AC3E}">
        <p14:creationId xmlns:p14="http://schemas.microsoft.com/office/powerpoint/2010/main" val="290555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39CD-26FB-427E-9B24-6A923ABFDB15}"/>
              </a:ext>
            </a:extLst>
          </p:cNvPr>
          <p:cNvSpPr>
            <a:spLocks noGrp="1"/>
          </p:cNvSpPr>
          <p:nvPr>
            <p:ph type="title"/>
          </p:nvPr>
        </p:nvSpPr>
        <p:spPr/>
        <p:txBody>
          <a:bodyPr>
            <a:normAutofit/>
          </a:bodyPr>
          <a:lstStyle/>
          <a:p>
            <a:r>
              <a:rPr lang="it" sz="3600" b="1" dirty="0">
                <a:latin typeface="Arial" panose="020B0604020202020204" pitchFamily="34" charset="0"/>
                <a:cs typeface="Arial" panose="020B0604020202020204" pitchFamily="34" charset="0"/>
              </a:rPr>
              <a:t>Monks 2</a:t>
            </a:r>
            <a:endParaRPr lang="en-US" sz="3600" b="1"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B1C9A2A9-2C48-4096-AD95-50B411E90C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264" y="1253492"/>
            <a:ext cx="11681472" cy="4330185"/>
          </a:xfrm>
        </p:spPr>
      </p:pic>
      <p:sp>
        <p:nvSpPr>
          <p:cNvPr id="3" name="Slide Number Placeholder 2">
            <a:extLst>
              <a:ext uri="{FF2B5EF4-FFF2-40B4-BE49-F238E27FC236}">
                <a16:creationId xmlns:a16="http://schemas.microsoft.com/office/drawing/2014/main" id="{20995391-89C8-4A25-8DA1-A11B609B5C6D}"/>
              </a:ext>
            </a:extLst>
          </p:cNvPr>
          <p:cNvSpPr>
            <a:spLocks noGrp="1"/>
          </p:cNvSpPr>
          <p:nvPr>
            <p:ph type="sldNum" sz="quarter" idx="12"/>
          </p:nvPr>
        </p:nvSpPr>
        <p:spPr/>
        <p:txBody>
          <a:bodyPr/>
          <a:lstStyle/>
          <a:p>
            <a:fld id="{A6B05161-9E42-4493-9916-6F12CA0446C4}" type="slidenum">
              <a:rPr lang="en-US" sz="2800" b="1" smtClean="0">
                <a:solidFill>
                  <a:schemeClr val="tx1"/>
                </a:solidFill>
              </a:rPr>
              <a:t>13</a:t>
            </a:fld>
            <a:endParaRPr lang="en-US" sz="2800" b="1" dirty="0">
              <a:solidFill>
                <a:schemeClr val="tx1"/>
              </a:solidFill>
            </a:endParaRPr>
          </a:p>
        </p:txBody>
      </p:sp>
      <p:sp>
        <p:nvSpPr>
          <p:cNvPr id="4" name="Footer Placeholder 3">
            <a:extLst>
              <a:ext uri="{FF2B5EF4-FFF2-40B4-BE49-F238E27FC236}">
                <a16:creationId xmlns:a16="http://schemas.microsoft.com/office/drawing/2014/main" id="{C813506F-CFFB-4D56-8CF5-43BBB73EA106}"/>
              </a:ext>
            </a:extLst>
          </p:cNvPr>
          <p:cNvSpPr>
            <a:spLocks noGrp="1"/>
          </p:cNvSpPr>
          <p:nvPr>
            <p:ph type="ftr" sz="quarter" idx="11"/>
          </p:nvPr>
        </p:nvSpPr>
        <p:spPr>
          <a:xfrm>
            <a:off x="2031304" y="5508320"/>
            <a:ext cx="8129391" cy="984555"/>
          </a:xfrm>
        </p:spPr>
        <p:txBody>
          <a:bodyPr/>
          <a:lstStyle/>
          <a:p>
            <a:r>
              <a:rPr lang="en-US" b="1" dirty="0">
                <a:solidFill>
                  <a:schemeClr val="tx1"/>
                </a:solidFill>
              </a:rPr>
              <a:t>Loss decreases steadily, but validation fluctuates before stabilizing. Accuracy improves gradually, reaching 100% around 400 epochs. The model learns well but takes longer to stabilize. Dataset complexity makes training more challenging</a:t>
            </a:r>
            <a:r>
              <a:rPr lang="en-US" dirty="0">
                <a:solidFill>
                  <a:schemeClr val="tx1"/>
                </a:solidFill>
              </a:rPr>
              <a:t>.</a:t>
            </a:r>
          </a:p>
        </p:txBody>
      </p:sp>
    </p:spTree>
    <p:extLst>
      <p:ext uri="{BB962C8B-B14F-4D97-AF65-F5344CB8AC3E}">
        <p14:creationId xmlns:p14="http://schemas.microsoft.com/office/powerpoint/2010/main" val="427837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B3E3-75E9-4697-8657-A573237C6130}"/>
              </a:ext>
            </a:extLst>
          </p:cNvPr>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Monks-3 (without regularization)</a:t>
            </a:r>
          </a:p>
        </p:txBody>
      </p:sp>
      <p:pic>
        <p:nvPicPr>
          <p:cNvPr id="5" name="Content Placeholder 4">
            <a:extLst>
              <a:ext uri="{FF2B5EF4-FFF2-40B4-BE49-F238E27FC236}">
                <a16:creationId xmlns:a16="http://schemas.microsoft.com/office/drawing/2014/main" id="{CC0C9CAC-A614-4F08-AE3F-BAC178F2D0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362" y="1214494"/>
            <a:ext cx="10334360" cy="4429012"/>
          </a:xfrm>
        </p:spPr>
      </p:pic>
      <p:sp>
        <p:nvSpPr>
          <p:cNvPr id="3" name="Slide Number Placeholder 2">
            <a:extLst>
              <a:ext uri="{FF2B5EF4-FFF2-40B4-BE49-F238E27FC236}">
                <a16:creationId xmlns:a16="http://schemas.microsoft.com/office/drawing/2014/main" id="{663B6AEA-2526-40F7-9827-E12BB8ACD8C9}"/>
              </a:ext>
            </a:extLst>
          </p:cNvPr>
          <p:cNvSpPr>
            <a:spLocks noGrp="1"/>
          </p:cNvSpPr>
          <p:nvPr>
            <p:ph type="sldNum" sz="quarter" idx="12"/>
          </p:nvPr>
        </p:nvSpPr>
        <p:spPr/>
        <p:txBody>
          <a:bodyPr/>
          <a:lstStyle/>
          <a:p>
            <a:fld id="{A6B05161-9E42-4493-9916-6F12CA0446C4}" type="slidenum">
              <a:rPr lang="en-US" sz="2800" b="1" smtClean="0">
                <a:solidFill>
                  <a:schemeClr val="tx1"/>
                </a:solidFill>
              </a:rPr>
              <a:t>14</a:t>
            </a:fld>
            <a:endParaRPr lang="en-US" sz="2800" b="1" dirty="0">
              <a:solidFill>
                <a:schemeClr val="tx1"/>
              </a:solidFill>
            </a:endParaRPr>
          </a:p>
        </p:txBody>
      </p:sp>
      <p:sp>
        <p:nvSpPr>
          <p:cNvPr id="6" name="Footer Placeholder 5">
            <a:extLst>
              <a:ext uri="{FF2B5EF4-FFF2-40B4-BE49-F238E27FC236}">
                <a16:creationId xmlns:a16="http://schemas.microsoft.com/office/drawing/2014/main" id="{7805383F-07AF-421E-86E3-DC0D5F3435E1}"/>
              </a:ext>
            </a:extLst>
          </p:cNvPr>
          <p:cNvSpPr>
            <a:spLocks noGrp="1"/>
          </p:cNvSpPr>
          <p:nvPr>
            <p:ph type="ftr" sz="quarter" idx="11"/>
          </p:nvPr>
        </p:nvSpPr>
        <p:spPr>
          <a:xfrm>
            <a:off x="1703540" y="5589070"/>
            <a:ext cx="8505171" cy="821716"/>
          </a:xfrm>
        </p:spPr>
        <p:txBody>
          <a:bodyPr/>
          <a:lstStyle/>
          <a:p>
            <a:r>
              <a:rPr lang="en-US" b="1" dirty="0">
                <a:solidFill>
                  <a:schemeClr val="tx1"/>
                </a:solidFill>
              </a:rPr>
              <a:t>Training loss drops fast, while validation loss stays higher. Training accuracy reaches 95%, but validation accuracy fluctuates and remains lower. Overfitting is evident as training accuracy is much higher. The lack of regularization affects model stability.</a:t>
            </a:r>
          </a:p>
        </p:txBody>
      </p:sp>
    </p:spTree>
    <p:extLst>
      <p:ext uri="{BB962C8B-B14F-4D97-AF65-F5344CB8AC3E}">
        <p14:creationId xmlns:p14="http://schemas.microsoft.com/office/powerpoint/2010/main" val="247806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6E537-8743-4D17-878C-B2FC76D067D7}"/>
              </a:ext>
            </a:extLst>
          </p:cNvPr>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Monk 3- with regularization</a:t>
            </a:r>
          </a:p>
        </p:txBody>
      </p:sp>
      <p:pic>
        <p:nvPicPr>
          <p:cNvPr id="5" name="Content Placeholder 4">
            <a:extLst>
              <a:ext uri="{FF2B5EF4-FFF2-40B4-BE49-F238E27FC236}">
                <a16:creationId xmlns:a16="http://schemas.microsoft.com/office/drawing/2014/main" id="{D8539C0F-F424-49F9-8B97-DD332A288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001" y="1213393"/>
            <a:ext cx="10701034" cy="4586158"/>
          </a:xfrm>
        </p:spPr>
      </p:pic>
      <p:sp>
        <p:nvSpPr>
          <p:cNvPr id="3" name="Slide Number Placeholder 2">
            <a:extLst>
              <a:ext uri="{FF2B5EF4-FFF2-40B4-BE49-F238E27FC236}">
                <a16:creationId xmlns:a16="http://schemas.microsoft.com/office/drawing/2014/main" id="{4859CE81-1E51-4ECF-8758-66B5AF94AB88}"/>
              </a:ext>
            </a:extLst>
          </p:cNvPr>
          <p:cNvSpPr>
            <a:spLocks noGrp="1"/>
          </p:cNvSpPr>
          <p:nvPr>
            <p:ph type="sldNum" sz="quarter" idx="12"/>
          </p:nvPr>
        </p:nvSpPr>
        <p:spPr/>
        <p:txBody>
          <a:bodyPr/>
          <a:lstStyle/>
          <a:p>
            <a:fld id="{A6B05161-9E42-4493-9916-6F12CA0446C4}" type="slidenum">
              <a:rPr lang="en-US" sz="2800" b="1" smtClean="0">
                <a:solidFill>
                  <a:schemeClr val="tx1"/>
                </a:solidFill>
              </a:rPr>
              <a:t>15</a:t>
            </a:fld>
            <a:endParaRPr lang="en-US" sz="2800" b="1" dirty="0">
              <a:solidFill>
                <a:schemeClr val="tx1"/>
              </a:solidFill>
            </a:endParaRPr>
          </a:p>
        </p:txBody>
      </p:sp>
      <p:sp>
        <p:nvSpPr>
          <p:cNvPr id="6" name="Footer Placeholder 5">
            <a:extLst>
              <a:ext uri="{FF2B5EF4-FFF2-40B4-BE49-F238E27FC236}">
                <a16:creationId xmlns:a16="http://schemas.microsoft.com/office/drawing/2014/main" id="{C967D28C-A3F4-44A8-8A43-C01B5B1807EC}"/>
              </a:ext>
            </a:extLst>
          </p:cNvPr>
          <p:cNvSpPr>
            <a:spLocks noGrp="1"/>
          </p:cNvSpPr>
          <p:nvPr>
            <p:ph type="ftr" sz="quarter" idx="11"/>
          </p:nvPr>
        </p:nvSpPr>
        <p:spPr>
          <a:xfrm>
            <a:off x="1741118" y="5799551"/>
            <a:ext cx="7841293" cy="818018"/>
          </a:xfrm>
        </p:spPr>
        <p:txBody>
          <a:bodyPr/>
          <a:lstStyle/>
          <a:p>
            <a:r>
              <a:rPr lang="en-US" b="1" dirty="0">
                <a:solidFill>
                  <a:schemeClr val="tx1"/>
                </a:solidFill>
              </a:rPr>
              <a:t>Loss decreases, but validation loss flattens early, preventing overfitting. Accuracy improves gradually but remains lower than training accuracy. Regularization helps but limits performance. The model struggles to generalize well due to dataset complexity.</a:t>
            </a:r>
          </a:p>
        </p:txBody>
      </p:sp>
    </p:spTree>
    <p:extLst>
      <p:ext uri="{BB962C8B-B14F-4D97-AF65-F5344CB8AC3E}">
        <p14:creationId xmlns:p14="http://schemas.microsoft.com/office/powerpoint/2010/main" val="340972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D6DDD-2344-449C-8AE7-B240C97401F3}"/>
              </a:ext>
            </a:extLst>
          </p:cNvPr>
          <p:cNvSpPr>
            <a:spLocks noGrp="1"/>
          </p:cNvSpPr>
          <p:nvPr>
            <p:ph type="title"/>
          </p:nvPr>
        </p:nvSpPr>
        <p:spPr/>
        <p:txBody>
          <a:bodyPr>
            <a:normAutofit/>
          </a:bodyPr>
          <a:lstStyle/>
          <a:p>
            <a:r>
              <a:rPr lang="it" sz="3600" b="1" dirty="0">
                <a:latin typeface="Arial" panose="020B0604020202020204" pitchFamily="34" charset="0"/>
                <a:cs typeface="Arial" panose="020B0604020202020204" pitchFamily="34" charset="0"/>
              </a:rPr>
              <a:t>CUP Validation schema: data splitting</a:t>
            </a:r>
            <a:endParaRPr lang="en-US"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F37D38-E0E4-4EB4-83D9-020E413906C5}"/>
              </a:ext>
            </a:extLst>
          </p:cNvPr>
          <p:cNvSpPr>
            <a:spLocks noGrp="1"/>
          </p:cNvSpPr>
          <p:nvPr>
            <p:ph idx="1"/>
          </p:nvPr>
        </p:nvSpPr>
        <p:spPr/>
        <p:txBody>
          <a:bodyPr>
            <a:normAutofit lnSpcReduction="10000"/>
          </a:bodyPr>
          <a:lstStyle/>
          <a:p>
            <a:pPr>
              <a:lnSpc>
                <a:spcPct val="150000"/>
              </a:lnSpc>
              <a:buFont typeface="Arial" panose="020B0604020202020204" pitchFamily="34" charset="0"/>
              <a:buChar char="•"/>
            </a:pPr>
            <a:r>
              <a:rPr lang="en-US" b="1" dirty="0"/>
              <a:t>Data Splitting Approach:</a:t>
            </a:r>
            <a:endParaRPr lang="en-US" dirty="0"/>
          </a:p>
          <a:p>
            <a:pPr marL="742950" lvl="1" indent="-285750">
              <a:lnSpc>
                <a:spcPct val="150000"/>
              </a:lnSpc>
              <a:buFont typeface="Arial" panose="020B0604020202020204" pitchFamily="34" charset="0"/>
              <a:buChar char="•"/>
            </a:pPr>
            <a:r>
              <a:rPr lang="en-US" dirty="0"/>
              <a:t>80% training and 10% internal test is split from the original training dataset.</a:t>
            </a:r>
          </a:p>
          <a:p>
            <a:pPr marL="742950" lvl="1" indent="-285750">
              <a:lnSpc>
                <a:spcPct val="150000"/>
              </a:lnSpc>
              <a:buFont typeface="Arial" panose="020B0604020202020204" pitchFamily="34" charset="0"/>
              <a:buChar char="•"/>
            </a:pPr>
            <a:r>
              <a:rPr lang="en-US" dirty="0"/>
              <a:t>5-fold cross-validation applied was applied on the 80% training set.</a:t>
            </a:r>
          </a:p>
          <a:p>
            <a:pPr>
              <a:lnSpc>
                <a:spcPct val="150000"/>
              </a:lnSpc>
              <a:buFont typeface="Arial" panose="020B0604020202020204" pitchFamily="34" charset="0"/>
              <a:buChar char="•"/>
            </a:pPr>
            <a:r>
              <a:rPr lang="en-US" b="1" dirty="0"/>
              <a:t>Validation Schema:</a:t>
            </a:r>
            <a:endParaRPr lang="en-US" dirty="0"/>
          </a:p>
          <a:p>
            <a:pPr marL="742950" lvl="1" indent="-285750">
              <a:lnSpc>
                <a:spcPct val="150000"/>
              </a:lnSpc>
              <a:buFont typeface="Arial" panose="020B0604020202020204" pitchFamily="34" charset="0"/>
              <a:buChar char="•"/>
            </a:pPr>
            <a:r>
              <a:rPr lang="en-US" dirty="0"/>
              <a:t>Used k-fold cross-validation for model selection using the above split training set.</a:t>
            </a:r>
          </a:p>
          <a:p>
            <a:pPr marL="742950" lvl="1" indent="-285750">
              <a:lnSpc>
                <a:spcPct val="150000"/>
              </a:lnSpc>
              <a:buFont typeface="Arial" panose="020B0604020202020204" pitchFamily="34" charset="0"/>
              <a:buChar char="•"/>
            </a:pPr>
            <a:r>
              <a:rPr lang="en-US" dirty="0"/>
              <a:t>Retraining of final model on full dataset before blind test.</a:t>
            </a:r>
          </a:p>
          <a:p>
            <a:pPr marL="0" indent="0">
              <a:buNone/>
            </a:pPr>
            <a:endParaRPr lang="en-US" dirty="0"/>
          </a:p>
        </p:txBody>
      </p:sp>
      <p:sp>
        <p:nvSpPr>
          <p:cNvPr id="4" name="Slide Number Placeholder 3">
            <a:extLst>
              <a:ext uri="{FF2B5EF4-FFF2-40B4-BE49-F238E27FC236}">
                <a16:creationId xmlns:a16="http://schemas.microsoft.com/office/drawing/2014/main" id="{34228BB7-A168-492B-9306-9D809676E4B9}"/>
              </a:ext>
            </a:extLst>
          </p:cNvPr>
          <p:cNvSpPr>
            <a:spLocks noGrp="1"/>
          </p:cNvSpPr>
          <p:nvPr>
            <p:ph type="sldNum" sz="quarter" idx="12"/>
          </p:nvPr>
        </p:nvSpPr>
        <p:spPr/>
        <p:txBody>
          <a:bodyPr/>
          <a:lstStyle/>
          <a:p>
            <a:fld id="{A6B05161-9E42-4493-9916-6F12CA0446C4}" type="slidenum">
              <a:rPr lang="en-US" sz="2800" b="1" smtClean="0">
                <a:solidFill>
                  <a:schemeClr val="tx1"/>
                </a:solidFill>
              </a:rPr>
              <a:t>16</a:t>
            </a:fld>
            <a:endParaRPr lang="en-US" sz="2800" b="1" dirty="0">
              <a:solidFill>
                <a:schemeClr val="tx1"/>
              </a:solidFill>
            </a:endParaRPr>
          </a:p>
        </p:txBody>
      </p:sp>
    </p:spTree>
    <p:extLst>
      <p:ext uri="{BB962C8B-B14F-4D97-AF65-F5344CB8AC3E}">
        <p14:creationId xmlns:p14="http://schemas.microsoft.com/office/powerpoint/2010/main" val="2488868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7E87-96B1-4133-8E87-68E48F7D5E19}"/>
              </a:ext>
            </a:extLst>
          </p:cNvPr>
          <p:cNvSpPr>
            <a:spLocks noGrp="1"/>
          </p:cNvSpPr>
          <p:nvPr>
            <p:ph type="title"/>
          </p:nvPr>
        </p:nvSpPr>
        <p:spPr/>
        <p:txBody>
          <a:bodyPr>
            <a:normAutofit/>
          </a:bodyPr>
          <a:lstStyle/>
          <a:p>
            <a:r>
              <a:rPr lang="it" sz="3600" b="1" dirty="0">
                <a:latin typeface="Arial" panose="020B0604020202020204" pitchFamily="34" charset="0"/>
                <a:cs typeface="Arial" panose="020B0604020202020204" pitchFamily="34" charset="0"/>
              </a:rPr>
              <a:t>CUP Validation schema: model selection</a:t>
            </a:r>
            <a:endParaRPr lang="en-US"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2810CEA-E8FD-4A96-A4DE-ED308F601208}"/>
              </a:ext>
            </a:extLst>
          </p:cNvPr>
          <p:cNvSpPr>
            <a:spLocks noGrp="1"/>
          </p:cNvSpPr>
          <p:nvPr>
            <p:ph idx="1"/>
          </p:nvPr>
        </p:nvSpPr>
        <p:spPr>
          <a:xfrm>
            <a:off x="638827" y="1690688"/>
            <a:ext cx="10714973" cy="4761522"/>
          </a:xfrm>
        </p:spPr>
        <p:txBody>
          <a:bodyPr>
            <a:normAutofit/>
          </a:bodyPr>
          <a:lstStyle/>
          <a:p>
            <a:pPr>
              <a:lnSpc>
                <a:spcPct val="150000"/>
              </a:lnSpc>
              <a:buFont typeface="Arial" panose="020B0604020202020204" pitchFamily="34" charset="0"/>
              <a:buChar char="•"/>
            </a:pPr>
            <a:r>
              <a:rPr lang="en-US" b="1" dirty="0"/>
              <a:t>Selection Criteria:</a:t>
            </a:r>
            <a:endParaRPr lang="en-US" dirty="0"/>
          </a:p>
          <a:p>
            <a:pPr marL="742950" lvl="1" indent="-285750">
              <a:lnSpc>
                <a:spcPct val="150000"/>
              </a:lnSpc>
              <a:buFont typeface="Arial" panose="020B0604020202020204" pitchFamily="34" charset="0"/>
              <a:buChar char="•"/>
            </a:pPr>
            <a:r>
              <a:rPr lang="en-US" dirty="0"/>
              <a:t>Each combination was evaluated based on validation loss (MEE).</a:t>
            </a:r>
          </a:p>
          <a:p>
            <a:pPr marL="742950" lvl="1" indent="-285750">
              <a:lnSpc>
                <a:spcPct val="150000"/>
              </a:lnSpc>
              <a:buFont typeface="Arial" panose="020B0604020202020204" pitchFamily="34" charset="0"/>
              <a:buChar char="•"/>
            </a:pPr>
            <a:r>
              <a:rPr lang="en-US" dirty="0"/>
              <a:t>The model achieving the </a:t>
            </a:r>
            <a:r>
              <a:rPr lang="en-US" b="1" dirty="0"/>
              <a:t>lowest average validation loss</a:t>
            </a:r>
            <a:r>
              <a:rPr lang="en-US" dirty="0"/>
              <a:t> across multiple runs was selected.</a:t>
            </a:r>
          </a:p>
          <a:p>
            <a:pPr marL="742950" lvl="1" indent="-285750">
              <a:lnSpc>
                <a:spcPct val="150000"/>
              </a:lnSpc>
              <a:buFont typeface="Arial" panose="020B0604020202020204" pitchFamily="34" charset="0"/>
              <a:buChar char="•"/>
            </a:pPr>
            <a:r>
              <a:rPr lang="en-US" dirty="0"/>
              <a:t>The final model selection was based on </a:t>
            </a:r>
            <a:r>
              <a:rPr lang="en-US" b="1" dirty="0"/>
              <a:t>stability and consistency</a:t>
            </a:r>
            <a:r>
              <a:rPr lang="en-US" dirty="0"/>
              <a:t> in performance, ensuring it generalizes well to unseen data.</a:t>
            </a:r>
          </a:p>
          <a:p>
            <a:pPr marL="742950" lvl="1" indent="-285750">
              <a:lnSpc>
                <a:spcPct val="150000"/>
              </a:lnSpc>
              <a:buFont typeface="Arial" panose="020B0604020202020204" pitchFamily="34" charset="0"/>
              <a:buChar char="•"/>
            </a:pPr>
            <a:r>
              <a:rPr lang="en-US" dirty="0"/>
              <a:t>Comparative analysis of different architectures further guided the decision.</a:t>
            </a:r>
          </a:p>
          <a:p>
            <a:endParaRPr lang="en-US" dirty="0"/>
          </a:p>
        </p:txBody>
      </p:sp>
      <p:sp>
        <p:nvSpPr>
          <p:cNvPr id="4" name="Slide Number Placeholder 3">
            <a:extLst>
              <a:ext uri="{FF2B5EF4-FFF2-40B4-BE49-F238E27FC236}">
                <a16:creationId xmlns:a16="http://schemas.microsoft.com/office/drawing/2014/main" id="{CFD8FEEC-9A60-4AAF-9DF3-80CD865C0AC3}"/>
              </a:ext>
            </a:extLst>
          </p:cNvPr>
          <p:cNvSpPr>
            <a:spLocks noGrp="1"/>
          </p:cNvSpPr>
          <p:nvPr>
            <p:ph type="sldNum" sz="quarter" idx="12"/>
          </p:nvPr>
        </p:nvSpPr>
        <p:spPr/>
        <p:txBody>
          <a:bodyPr/>
          <a:lstStyle/>
          <a:p>
            <a:fld id="{A6B05161-9E42-4493-9916-6F12CA0446C4}" type="slidenum">
              <a:rPr lang="en-US" sz="2800" b="1" smtClean="0">
                <a:solidFill>
                  <a:schemeClr val="tx1"/>
                </a:solidFill>
              </a:rPr>
              <a:t>17</a:t>
            </a:fld>
            <a:endParaRPr lang="en-US" sz="2800" b="1" dirty="0">
              <a:solidFill>
                <a:schemeClr val="tx1"/>
              </a:solidFill>
            </a:endParaRPr>
          </a:p>
        </p:txBody>
      </p:sp>
    </p:spTree>
    <p:extLst>
      <p:ext uri="{BB962C8B-B14F-4D97-AF65-F5344CB8AC3E}">
        <p14:creationId xmlns:p14="http://schemas.microsoft.com/office/powerpoint/2010/main" val="241642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FA18-8396-4E3A-B34D-554113370016}"/>
              </a:ext>
            </a:extLst>
          </p:cNvPr>
          <p:cNvSpPr>
            <a:spLocks noGrp="1"/>
          </p:cNvSpPr>
          <p:nvPr>
            <p:ph type="title"/>
          </p:nvPr>
        </p:nvSpPr>
        <p:spPr/>
        <p:txBody>
          <a:bodyPr>
            <a:normAutofit/>
          </a:bodyPr>
          <a:lstStyle/>
          <a:p>
            <a:r>
              <a:rPr lang="it" sz="3600" b="1" dirty="0">
                <a:latin typeface="Arial" panose="020B0604020202020204" pitchFamily="34" charset="0"/>
                <a:cs typeface="Arial" panose="020B0604020202020204" pitchFamily="34" charset="0"/>
              </a:rPr>
              <a:t>CUP Validation schema: model assesment</a:t>
            </a:r>
            <a:endParaRPr lang="en-US" sz="3600" dirty="0"/>
          </a:p>
        </p:txBody>
      </p:sp>
      <p:sp>
        <p:nvSpPr>
          <p:cNvPr id="3" name="Content Placeholder 2">
            <a:extLst>
              <a:ext uri="{FF2B5EF4-FFF2-40B4-BE49-F238E27FC236}">
                <a16:creationId xmlns:a16="http://schemas.microsoft.com/office/drawing/2014/main" id="{1E6EFD4C-BC90-422E-A0DF-0D5F87C5A307}"/>
              </a:ext>
            </a:extLst>
          </p:cNvPr>
          <p:cNvSpPr>
            <a:spLocks noGrp="1"/>
          </p:cNvSpPr>
          <p:nvPr>
            <p:ph idx="1"/>
          </p:nvPr>
        </p:nvSpPr>
        <p:spPr>
          <a:xfrm>
            <a:off x="838200" y="1562578"/>
            <a:ext cx="10515600" cy="4667250"/>
          </a:xfrm>
        </p:spPr>
        <p:txBody>
          <a:bodyPr>
            <a:normAutofit/>
          </a:bodyPr>
          <a:lstStyle/>
          <a:p>
            <a:pPr algn="just">
              <a:lnSpc>
                <a:spcPct val="150000"/>
              </a:lnSpc>
            </a:pPr>
            <a:r>
              <a:rPr lang="en-US" dirty="0"/>
              <a:t>The models were ranked based on validation loss, and the top-performing ones were further assessed on the test set. To enhance reliability, multiple hyperparameter combinations were explored, and the best five models were saved for deeper analysis. The final selected model achieved the best trade-off between minimizing error (MEE) and avoiding overfitting, as reflected in its competitive test performance.</a:t>
            </a:r>
          </a:p>
        </p:txBody>
      </p:sp>
      <p:sp>
        <p:nvSpPr>
          <p:cNvPr id="4" name="Slide Number Placeholder 3">
            <a:extLst>
              <a:ext uri="{FF2B5EF4-FFF2-40B4-BE49-F238E27FC236}">
                <a16:creationId xmlns:a16="http://schemas.microsoft.com/office/drawing/2014/main" id="{77BB177E-BDBA-42B9-ACD6-6CAE1CB25FB5}"/>
              </a:ext>
            </a:extLst>
          </p:cNvPr>
          <p:cNvSpPr>
            <a:spLocks noGrp="1"/>
          </p:cNvSpPr>
          <p:nvPr>
            <p:ph type="sldNum" sz="quarter" idx="12"/>
          </p:nvPr>
        </p:nvSpPr>
        <p:spPr/>
        <p:txBody>
          <a:bodyPr/>
          <a:lstStyle/>
          <a:p>
            <a:fld id="{A6B05161-9E42-4493-9916-6F12CA0446C4}" type="slidenum">
              <a:rPr lang="en-US" sz="2800" b="1" smtClean="0">
                <a:solidFill>
                  <a:schemeClr val="tx1"/>
                </a:solidFill>
              </a:rPr>
              <a:t>18</a:t>
            </a:fld>
            <a:endParaRPr lang="en-US" sz="2800" b="1" dirty="0">
              <a:solidFill>
                <a:schemeClr val="tx1"/>
              </a:solidFill>
            </a:endParaRPr>
          </a:p>
        </p:txBody>
      </p:sp>
    </p:spTree>
    <p:extLst>
      <p:ext uri="{BB962C8B-B14F-4D97-AF65-F5344CB8AC3E}">
        <p14:creationId xmlns:p14="http://schemas.microsoft.com/office/powerpoint/2010/main" val="2349315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DE13-2BDE-4348-B995-CDDE6F5A250B}"/>
              </a:ext>
            </a:extLst>
          </p:cNvPr>
          <p:cNvSpPr>
            <a:spLocks noGrp="1"/>
          </p:cNvSpPr>
          <p:nvPr>
            <p:ph type="title"/>
          </p:nvPr>
        </p:nvSpPr>
        <p:spPr>
          <a:xfrm>
            <a:off x="666110" y="715854"/>
            <a:ext cx="10515600" cy="1325563"/>
          </a:xfrm>
        </p:spPr>
        <p:txBody>
          <a:bodyPr/>
          <a:lstStyle/>
          <a:p>
            <a:r>
              <a:rPr lang="en-US" b="1" dirty="0"/>
              <a:t>CUP task tested combinations</a:t>
            </a:r>
          </a:p>
        </p:txBody>
      </p:sp>
      <p:pic>
        <p:nvPicPr>
          <p:cNvPr id="7" name="Content Placeholder 6">
            <a:extLst>
              <a:ext uri="{FF2B5EF4-FFF2-40B4-BE49-F238E27FC236}">
                <a16:creationId xmlns:a16="http://schemas.microsoft.com/office/drawing/2014/main" id="{E7218650-E3EC-4F60-A57B-431062F564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110" y="2378075"/>
            <a:ext cx="10367088" cy="2820226"/>
          </a:xfrm>
        </p:spPr>
      </p:pic>
      <p:sp>
        <p:nvSpPr>
          <p:cNvPr id="4" name="Slide Number Placeholder 3">
            <a:extLst>
              <a:ext uri="{FF2B5EF4-FFF2-40B4-BE49-F238E27FC236}">
                <a16:creationId xmlns:a16="http://schemas.microsoft.com/office/drawing/2014/main" id="{B08C047F-DFF5-4FBC-9F81-92F8129F08A0}"/>
              </a:ext>
            </a:extLst>
          </p:cNvPr>
          <p:cNvSpPr>
            <a:spLocks noGrp="1"/>
          </p:cNvSpPr>
          <p:nvPr>
            <p:ph type="sldNum" sz="quarter" idx="12"/>
          </p:nvPr>
        </p:nvSpPr>
        <p:spPr/>
        <p:txBody>
          <a:bodyPr/>
          <a:lstStyle/>
          <a:p>
            <a:fld id="{A6B05161-9E42-4493-9916-6F12CA0446C4}" type="slidenum">
              <a:rPr lang="en-US" sz="2800" b="1" smtClean="0">
                <a:solidFill>
                  <a:schemeClr val="tx1"/>
                </a:solidFill>
              </a:rPr>
              <a:t>19</a:t>
            </a:fld>
            <a:endParaRPr lang="en-US" sz="2800" b="1" dirty="0">
              <a:solidFill>
                <a:schemeClr val="tx1"/>
              </a:solidFill>
            </a:endParaRPr>
          </a:p>
        </p:txBody>
      </p:sp>
    </p:spTree>
    <p:extLst>
      <p:ext uri="{BB962C8B-B14F-4D97-AF65-F5344CB8AC3E}">
        <p14:creationId xmlns:p14="http://schemas.microsoft.com/office/powerpoint/2010/main" val="340216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CC15-01C7-47B0-8911-294BBBA8CA62}"/>
              </a:ext>
            </a:extLst>
          </p:cNvPr>
          <p:cNvSpPr>
            <a:spLocks noGrp="1"/>
          </p:cNvSpPr>
          <p:nvPr>
            <p:ph type="title"/>
          </p:nvPr>
        </p:nvSpPr>
        <p:spPr/>
        <p:txBody>
          <a:bodyPr>
            <a:normAutofit/>
          </a:bodyPr>
          <a:lstStyle/>
          <a:p>
            <a:r>
              <a:rPr lang="it" sz="3600" b="1" dirty="0">
                <a:latin typeface="Arial" panose="020B0604020202020204" pitchFamily="34" charset="0"/>
                <a:cs typeface="Arial" panose="020B0604020202020204" pitchFamily="34" charset="0"/>
              </a:rPr>
              <a:t>Objectives</a:t>
            </a:r>
            <a:endParaRPr lang="en-US"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4A09EE-86B7-4159-87C5-E8F0B79DCF59}"/>
              </a:ext>
            </a:extLst>
          </p:cNvPr>
          <p:cNvSpPr>
            <a:spLocks noGrp="1"/>
          </p:cNvSpPr>
          <p:nvPr>
            <p:ph idx="1"/>
          </p:nvPr>
        </p:nvSpPr>
        <p:spPr>
          <a:xfrm>
            <a:off x="526092" y="1690688"/>
            <a:ext cx="11173039" cy="4459591"/>
          </a:xfrm>
        </p:spPr>
        <p:txBody>
          <a:bodyPr>
            <a:normAutofit fontScale="92500"/>
          </a:bodyPr>
          <a:lstStyle/>
          <a:p>
            <a:pPr>
              <a:lnSpc>
                <a:spcPct val="150000"/>
              </a:lnSpc>
              <a:buFont typeface="Arial" panose="020B0604020202020204" pitchFamily="34" charset="0"/>
              <a:buChar char="•"/>
            </a:pPr>
            <a:r>
              <a:rPr lang="en-US" dirty="0"/>
              <a:t>To implement and optimize neural network architectures for MONK and CUP datasets.</a:t>
            </a:r>
          </a:p>
          <a:p>
            <a:pPr>
              <a:lnSpc>
                <a:spcPct val="150000"/>
              </a:lnSpc>
              <a:buFont typeface="Arial" panose="020B0604020202020204" pitchFamily="34" charset="0"/>
              <a:buChar char="•"/>
            </a:pPr>
            <a:r>
              <a:rPr lang="en-US" dirty="0"/>
              <a:t>To evaluate the impact of different hyperparameter configurations, including activation functions, regularization, and weight initialization.</a:t>
            </a:r>
          </a:p>
          <a:p>
            <a:pPr>
              <a:lnSpc>
                <a:spcPct val="150000"/>
              </a:lnSpc>
              <a:buFont typeface="Arial" panose="020B0604020202020204" pitchFamily="34" charset="0"/>
              <a:buChar char="•"/>
            </a:pPr>
            <a:r>
              <a:rPr lang="en-US" dirty="0"/>
              <a:t>To assess performance through metrics such as Mean Squared Error (MSE) and accuracy for MONK tasks, and Mean Euclidean Error (MEE) for CUP tasks.</a:t>
            </a:r>
          </a:p>
        </p:txBody>
      </p:sp>
      <p:sp>
        <p:nvSpPr>
          <p:cNvPr id="4" name="Slide Number Placeholder 3">
            <a:extLst>
              <a:ext uri="{FF2B5EF4-FFF2-40B4-BE49-F238E27FC236}">
                <a16:creationId xmlns:a16="http://schemas.microsoft.com/office/drawing/2014/main" id="{EB8A8E35-00BE-4B3C-8D1E-677BD4B57811}"/>
              </a:ext>
            </a:extLst>
          </p:cNvPr>
          <p:cNvSpPr>
            <a:spLocks noGrp="1"/>
          </p:cNvSpPr>
          <p:nvPr>
            <p:ph type="sldNum" sz="quarter" idx="12"/>
          </p:nvPr>
        </p:nvSpPr>
        <p:spPr/>
        <p:txBody>
          <a:bodyPr/>
          <a:lstStyle/>
          <a:p>
            <a:fld id="{A6B05161-9E42-4493-9916-6F12CA0446C4}" type="slidenum">
              <a:rPr lang="en-US" sz="2800" b="1" smtClean="0">
                <a:solidFill>
                  <a:schemeClr val="tx1"/>
                </a:solidFill>
              </a:rPr>
              <a:t>2</a:t>
            </a:fld>
            <a:endParaRPr lang="en-US" sz="2800" b="1" dirty="0">
              <a:solidFill>
                <a:schemeClr val="tx1"/>
              </a:solidFill>
            </a:endParaRPr>
          </a:p>
        </p:txBody>
      </p:sp>
    </p:spTree>
    <p:extLst>
      <p:ext uri="{BB962C8B-B14F-4D97-AF65-F5344CB8AC3E}">
        <p14:creationId xmlns:p14="http://schemas.microsoft.com/office/powerpoint/2010/main" val="1860438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86A8-BF33-4E1C-A6A2-A98D40C61EB3}"/>
              </a:ext>
            </a:extLst>
          </p:cNvPr>
          <p:cNvSpPr>
            <a:spLocks noGrp="1"/>
          </p:cNvSpPr>
          <p:nvPr>
            <p:ph type="title"/>
          </p:nvPr>
        </p:nvSpPr>
        <p:spPr>
          <a:xfrm>
            <a:off x="838200" y="515437"/>
            <a:ext cx="10515600" cy="1325563"/>
          </a:xfrm>
        </p:spPr>
        <p:txBody>
          <a:bodyPr>
            <a:normAutofit/>
          </a:bodyPr>
          <a:lstStyle/>
          <a:p>
            <a:r>
              <a:rPr lang="it" sz="3600" b="1" dirty="0">
                <a:latin typeface="Arial" panose="020B0604020202020204" pitchFamily="34" charset="0"/>
                <a:cs typeface="Arial" panose="020B0604020202020204" pitchFamily="34" charset="0"/>
              </a:rPr>
              <a:t>CUP Results</a:t>
            </a:r>
            <a:endParaRPr lang="en-US" sz="3600" b="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4A498FBE-899A-47C8-813B-F5A182824584}"/>
              </a:ext>
            </a:extLst>
          </p:cNvPr>
          <p:cNvSpPr>
            <a:spLocks noGrp="1"/>
          </p:cNvSpPr>
          <p:nvPr>
            <p:ph type="sldNum" sz="quarter" idx="12"/>
          </p:nvPr>
        </p:nvSpPr>
        <p:spPr/>
        <p:txBody>
          <a:bodyPr/>
          <a:lstStyle/>
          <a:p>
            <a:fld id="{A6B05161-9E42-4493-9916-6F12CA0446C4}" type="slidenum">
              <a:rPr lang="en-US" sz="2800" b="1" smtClean="0">
                <a:solidFill>
                  <a:schemeClr val="tx1"/>
                </a:solidFill>
              </a:rPr>
              <a:t>20</a:t>
            </a:fld>
            <a:endParaRPr lang="en-US" sz="2800" b="1" dirty="0">
              <a:solidFill>
                <a:schemeClr val="tx1"/>
              </a:solidFill>
            </a:endParaRPr>
          </a:p>
        </p:txBody>
      </p:sp>
      <p:sp>
        <p:nvSpPr>
          <p:cNvPr id="4" name="Footer Placeholder 3">
            <a:extLst>
              <a:ext uri="{FF2B5EF4-FFF2-40B4-BE49-F238E27FC236}">
                <a16:creationId xmlns:a16="http://schemas.microsoft.com/office/drawing/2014/main" id="{ACD624A2-CC41-4DED-A2A4-1016EE399F3E}"/>
              </a:ext>
            </a:extLst>
          </p:cNvPr>
          <p:cNvSpPr>
            <a:spLocks noGrp="1"/>
          </p:cNvSpPr>
          <p:nvPr>
            <p:ph type="ftr" sz="quarter" idx="11"/>
          </p:nvPr>
        </p:nvSpPr>
        <p:spPr>
          <a:xfrm>
            <a:off x="838200" y="4832176"/>
            <a:ext cx="9633559" cy="1889300"/>
          </a:xfrm>
        </p:spPr>
        <p:txBody>
          <a:bodyPr/>
          <a:lstStyle/>
          <a:p>
            <a:r>
              <a:rPr lang="en-US" dirty="0">
                <a:solidFill>
                  <a:schemeClr val="tx1"/>
                </a:solidFill>
              </a:rPr>
              <a:t>The </a:t>
            </a:r>
            <a:r>
              <a:rPr lang="en-US" b="1" dirty="0">
                <a:solidFill>
                  <a:schemeClr val="tx1"/>
                </a:solidFill>
              </a:rPr>
              <a:t>training loss</a:t>
            </a:r>
            <a:r>
              <a:rPr lang="en-US" dirty="0">
                <a:solidFill>
                  <a:schemeClr val="tx1"/>
                </a:solidFill>
              </a:rPr>
              <a:t> is computed using the final selected model on the entire development set after hyperparameter selection. The </a:t>
            </a:r>
            <a:r>
              <a:rPr lang="en-US" b="1" dirty="0">
                <a:solidFill>
                  <a:schemeClr val="tx1"/>
                </a:solidFill>
              </a:rPr>
              <a:t>validation loss</a:t>
            </a:r>
            <a:r>
              <a:rPr lang="en-US" dirty="0">
                <a:solidFill>
                  <a:schemeClr val="tx1"/>
                </a:solidFill>
              </a:rPr>
              <a:t> represents the average loss from cross-validation, used to select the best model configuration. The </a:t>
            </a:r>
            <a:r>
              <a:rPr lang="en-US" b="1" dirty="0">
                <a:solidFill>
                  <a:schemeClr val="tx1"/>
                </a:solidFill>
              </a:rPr>
              <a:t>internal test loss</a:t>
            </a:r>
            <a:r>
              <a:rPr lang="en-US" dirty="0">
                <a:solidFill>
                  <a:schemeClr val="tx1"/>
                </a:solidFill>
              </a:rPr>
              <a:t> is evaluated on the held-out internal test set, which was split from the training data before cross-validation. These metrics ensure the model's performance is assessed comprehensively across training, validation, and unseen internal test data.</a:t>
            </a:r>
          </a:p>
        </p:txBody>
      </p:sp>
      <p:pic>
        <p:nvPicPr>
          <p:cNvPr id="8" name="Content Placeholder 7">
            <a:extLst>
              <a:ext uri="{FF2B5EF4-FFF2-40B4-BE49-F238E27FC236}">
                <a16:creationId xmlns:a16="http://schemas.microsoft.com/office/drawing/2014/main" id="{F65F4474-29EE-43FE-BE6B-866AD66C7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587" y="2025824"/>
            <a:ext cx="11554826" cy="2471020"/>
          </a:xfrm>
        </p:spPr>
      </p:pic>
    </p:spTree>
    <p:extLst>
      <p:ext uri="{BB962C8B-B14F-4D97-AF65-F5344CB8AC3E}">
        <p14:creationId xmlns:p14="http://schemas.microsoft.com/office/powerpoint/2010/main" val="2450701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84C2-3157-4FCB-9B01-9FA1BDCE4A96}"/>
              </a:ext>
            </a:extLst>
          </p:cNvPr>
          <p:cNvSpPr>
            <a:spLocks noGrp="1"/>
          </p:cNvSpPr>
          <p:nvPr>
            <p:ph type="title"/>
          </p:nvPr>
        </p:nvSpPr>
        <p:spPr>
          <a:xfrm>
            <a:off x="657801" y="365125"/>
            <a:ext cx="10695999" cy="1325563"/>
          </a:xfrm>
        </p:spPr>
        <p:txBody>
          <a:bodyPr>
            <a:normAutofit/>
          </a:bodyPr>
          <a:lstStyle/>
          <a:p>
            <a:r>
              <a:rPr lang="it" sz="2400" b="1" dirty="0">
                <a:latin typeface="Arial" panose="020B0604020202020204" pitchFamily="34" charset="0"/>
                <a:cs typeface="Arial" panose="020B0604020202020204" pitchFamily="34" charset="0"/>
              </a:rPr>
              <a:t>CUP Results best model result</a:t>
            </a:r>
            <a:endParaRPr lang="en-US" sz="2400" dirty="0"/>
          </a:p>
        </p:txBody>
      </p:sp>
      <p:sp>
        <p:nvSpPr>
          <p:cNvPr id="4" name="Slide Number Placeholder 3">
            <a:extLst>
              <a:ext uri="{FF2B5EF4-FFF2-40B4-BE49-F238E27FC236}">
                <a16:creationId xmlns:a16="http://schemas.microsoft.com/office/drawing/2014/main" id="{6B40F2B1-CB1A-4869-828D-1E485D58027F}"/>
              </a:ext>
            </a:extLst>
          </p:cNvPr>
          <p:cNvSpPr>
            <a:spLocks noGrp="1"/>
          </p:cNvSpPr>
          <p:nvPr>
            <p:ph type="sldNum" sz="quarter" idx="12"/>
          </p:nvPr>
        </p:nvSpPr>
        <p:spPr/>
        <p:txBody>
          <a:bodyPr/>
          <a:lstStyle/>
          <a:p>
            <a:fld id="{A6B05161-9E42-4493-9916-6F12CA0446C4}" type="slidenum">
              <a:rPr lang="en-US" sz="2800" b="1" smtClean="0">
                <a:solidFill>
                  <a:schemeClr val="tx1"/>
                </a:solidFill>
              </a:rPr>
              <a:t>21</a:t>
            </a:fld>
            <a:endParaRPr lang="en-US" sz="2800" b="1" dirty="0">
              <a:solidFill>
                <a:schemeClr val="tx1"/>
              </a:solidFill>
            </a:endParaRPr>
          </a:p>
        </p:txBody>
      </p:sp>
      <p:pic>
        <p:nvPicPr>
          <p:cNvPr id="10" name="Content Placeholder 9">
            <a:extLst>
              <a:ext uri="{FF2B5EF4-FFF2-40B4-BE49-F238E27FC236}">
                <a16:creationId xmlns:a16="http://schemas.microsoft.com/office/drawing/2014/main" id="{A5B9820D-13A1-411F-9572-41F6593E3B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4791" y="1224258"/>
            <a:ext cx="7027100" cy="5019357"/>
          </a:xfrm>
        </p:spPr>
      </p:pic>
    </p:spTree>
    <p:extLst>
      <p:ext uri="{BB962C8B-B14F-4D97-AF65-F5344CB8AC3E}">
        <p14:creationId xmlns:p14="http://schemas.microsoft.com/office/powerpoint/2010/main" val="132802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CF9C4-5580-49A8-B68F-668AFB27110D}"/>
              </a:ext>
            </a:extLst>
          </p:cNvPr>
          <p:cNvSpPr>
            <a:spLocks noGrp="1"/>
          </p:cNvSpPr>
          <p:nvPr>
            <p:ph type="title"/>
          </p:nvPr>
        </p:nvSpPr>
        <p:spPr/>
        <p:txBody>
          <a:bodyPr>
            <a:normAutofit/>
          </a:bodyPr>
          <a:lstStyle/>
          <a:p>
            <a:r>
              <a:rPr lang="it" sz="3600" b="1" dirty="0">
                <a:latin typeface="Arial" panose="020B0604020202020204" pitchFamily="34" charset="0"/>
                <a:cs typeface="Arial" panose="020B0604020202020204" pitchFamily="34" charset="0"/>
              </a:rPr>
              <a:t>CUP Results model 2 and 3</a:t>
            </a:r>
            <a:endParaRPr lang="en-US" sz="3600" dirty="0"/>
          </a:p>
        </p:txBody>
      </p:sp>
      <p:pic>
        <p:nvPicPr>
          <p:cNvPr id="6" name="Content Placeholder 5">
            <a:extLst>
              <a:ext uri="{FF2B5EF4-FFF2-40B4-BE49-F238E27FC236}">
                <a16:creationId xmlns:a16="http://schemas.microsoft.com/office/drawing/2014/main" id="{9AE12007-EB61-4587-AE01-3B7B5D3356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53" y="1507990"/>
            <a:ext cx="6246342" cy="4461673"/>
          </a:xfrm>
        </p:spPr>
      </p:pic>
      <p:sp>
        <p:nvSpPr>
          <p:cNvPr id="4" name="Slide Number Placeholder 3">
            <a:extLst>
              <a:ext uri="{FF2B5EF4-FFF2-40B4-BE49-F238E27FC236}">
                <a16:creationId xmlns:a16="http://schemas.microsoft.com/office/drawing/2014/main" id="{259F78BC-8612-44AB-B89A-5DB19FAB849C}"/>
              </a:ext>
            </a:extLst>
          </p:cNvPr>
          <p:cNvSpPr>
            <a:spLocks noGrp="1"/>
          </p:cNvSpPr>
          <p:nvPr>
            <p:ph type="sldNum" sz="quarter" idx="12"/>
          </p:nvPr>
        </p:nvSpPr>
        <p:spPr/>
        <p:txBody>
          <a:bodyPr/>
          <a:lstStyle/>
          <a:p>
            <a:fld id="{A6B05161-9E42-4493-9916-6F12CA0446C4}" type="slidenum">
              <a:rPr lang="en-US" smtClean="0"/>
              <a:t>22</a:t>
            </a:fld>
            <a:endParaRPr lang="en-US"/>
          </a:p>
        </p:txBody>
      </p:sp>
      <p:pic>
        <p:nvPicPr>
          <p:cNvPr id="8" name="Picture 7">
            <a:extLst>
              <a:ext uri="{FF2B5EF4-FFF2-40B4-BE49-F238E27FC236}">
                <a16:creationId xmlns:a16="http://schemas.microsoft.com/office/drawing/2014/main" id="{82BC57D3-A371-487A-927C-2A365BE428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187" y="1452823"/>
            <a:ext cx="6400813" cy="4572009"/>
          </a:xfrm>
          <a:prstGeom prst="rect">
            <a:avLst/>
          </a:prstGeom>
        </p:spPr>
      </p:pic>
    </p:spTree>
    <p:extLst>
      <p:ext uri="{BB962C8B-B14F-4D97-AF65-F5344CB8AC3E}">
        <p14:creationId xmlns:p14="http://schemas.microsoft.com/office/powerpoint/2010/main" val="173071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6BFD-D9FD-40A9-A7A8-F1F26DF58805}"/>
              </a:ext>
            </a:extLst>
          </p:cNvPr>
          <p:cNvSpPr>
            <a:spLocks noGrp="1"/>
          </p:cNvSpPr>
          <p:nvPr>
            <p:ph type="title"/>
          </p:nvPr>
        </p:nvSpPr>
        <p:spPr/>
        <p:txBody>
          <a:bodyPr/>
          <a:lstStyle/>
          <a:p>
            <a:r>
              <a:rPr lang="it" b="1" dirty="0">
                <a:latin typeface="+mn-lt"/>
              </a:rPr>
              <a:t>Discussion</a:t>
            </a:r>
            <a:endParaRPr lang="en-US" b="1" dirty="0">
              <a:latin typeface="+mn-lt"/>
            </a:endParaRPr>
          </a:p>
        </p:txBody>
      </p:sp>
      <p:sp>
        <p:nvSpPr>
          <p:cNvPr id="3" name="Content Placeholder 2">
            <a:extLst>
              <a:ext uri="{FF2B5EF4-FFF2-40B4-BE49-F238E27FC236}">
                <a16:creationId xmlns:a16="http://schemas.microsoft.com/office/drawing/2014/main" id="{3009B6A6-780B-4EAE-BDD2-89BC1370F3E7}"/>
              </a:ext>
            </a:extLst>
          </p:cNvPr>
          <p:cNvSpPr>
            <a:spLocks noGrp="1"/>
          </p:cNvSpPr>
          <p:nvPr>
            <p:ph idx="1"/>
          </p:nvPr>
        </p:nvSpPr>
        <p:spPr>
          <a:xfrm>
            <a:off x="838200" y="1615206"/>
            <a:ext cx="10515600" cy="4351338"/>
          </a:xfrm>
        </p:spPr>
        <p:txBody>
          <a:bodyPr>
            <a:normAutofit/>
          </a:bodyPr>
          <a:lstStyle/>
          <a:p>
            <a:pPr marL="0" indent="0">
              <a:lnSpc>
                <a:spcPct val="150000"/>
              </a:lnSpc>
              <a:buNone/>
            </a:pPr>
            <a:r>
              <a:rPr lang="en-US" b="1" dirty="0"/>
              <a:t>Findings and Insights</a:t>
            </a:r>
          </a:p>
          <a:p>
            <a:pPr>
              <a:lnSpc>
                <a:spcPct val="150000"/>
              </a:lnSpc>
            </a:pPr>
            <a:r>
              <a:rPr lang="en-US" dirty="0"/>
              <a:t>The impact of different neural network architectures on model performance was observed, highlighting how varying the number of layers and neurons influenced learning dynamics.</a:t>
            </a:r>
          </a:p>
          <a:p>
            <a:pPr>
              <a:lnSpc>
                <a:spcPct val="150000"/>
              </a:lnSpc>
            </a:pPr>
            <a:r>
              <a:rPr lang="en-US" dirty="0"/>
              <a:t>The choice of weight initialization played a crucial role in model stability, affecting convergence speed and final accuracy.</a:t>
            </a:r>
          </a:p>
        </p:txBody>
      </p:sp>
      <p:sp>
        <p:nvSpPr>
          <p:cNvPr id="4" name="Slide Number Placeholder 3">
            <a:extLst>
              <a:ext uri="{FF2B5EF4-FFF2-40B4-BE49-F238E27FC236}">
                <a16:creationId xmlns:a16="http://schemas.microsoft.com/office/drawing/2014/main" id="{C6513A87-D898-4958-A86C-4FE6871FCDC1}"/>
              </a:ext>
            </a:extLst>
          </p:cNvPr>
          <p:cNvSpPr>
            <a:spLocks noGrp="1"/>
          </p:cNvSpPr>
          <p:nvPr>
            <p:ph type="sldNum" sz="quarter" idx="12"/>
          </p:nvPr>
        </p:nvSpPr>
        <p:spPr/>
        <p:txBody>
          <a:bodyPr/>
          <a:lstStyle/>
          <a:p>
            <a:fld id="{A6B05161-9E42-4493-9916-6F12CA0446C4}" type="slidenum">
              <a:rPr lang="en-US" sz="2800" b="1" smtClean="0">
                <a:solidFill>
                  <a:schemeClr val="tx1"/>
                </a:solidFill>
              </a:rPr>
              <a:t>23</a:t>
            </a:fld>
            <a:endParaRPr lang="en-US" sz="2800" b="1" dirty="0">
              <a:solidFill>
                <a:schemeClr val="tx1"/>
              </a:solidFill>
            </a:endParaRPr>
          </a:p>
        </p:txBody>
      </p:sp>
    </p:spTree>
    <p:extLst>
      <p:ext uri="{BB962C8B-B14F-4D97-AF65-F5344CB8AC3E}">
        <p14:creationId xmlns:p14="http://schemas.microsoft.com/office/powerpoint/2010/main" val="3476604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8AA9-D961-487E-B95B-E81F18563B16}"/>
              </a:ext>
            </a:extLst>
          </p:cNvPr>
          <p:cNvSpPr>
            <a:spLocks noGrp="1"/>
          </p:cNvSpPr>
          <p:nvPr>
            <p:ph type="title"/>
          </p:nvPr>
        </p:nvSpPr>
        <p:spPr/>
        <p:txBody>
          <a:bodyPr/>
          <a:lstStyle/>
          <a:p>
            <a:r>
              <a:rPr lang="it" b="1" dirty="0">
                <a:latin typeface="+mn-lt"/>
              </a:rPr>
              <a:t>Discussion</a:t>
            </a:r>
            <a:endParaRPr lang="en-US" dirty="0"/>
          </a:p>
        </p:txBody>
      </p:sp>
      <p:sp>
        <p:nvSpPr>
          <p:cNvPr id="3" name="Content Placeholder 2">
            <a:extLst>
              <a:ext uri="{FF2B5EF4-FFF2-40B4-BE49-F238E27FC236}">
                <a16:creationId xmlns:a16="http://schemas.microsoft.com/office/drawing/2014/main" id="{913E4AC3-C65B-437C-8211-4C7EAA704951}"/>
              </a:ext>
            </a:extLst>
          </p:cNvPr>
          <p:cNvSpPr>
            <a:spLocks noGrp="1"/>
          </p:cNvSpPr>
          <p:nvPr>
            <p:ph idx="1"/>
          </p:nvPr>
        </p:nvSpPr>
        <p:spPr>
          <a:xfrm>
            <a:off x="838200" y="1690688"/>
            <a:ext cx="10515600" cy="4351338"/>
          </a:xfrm>
        </p:spPr>
        <p:txBody>
          <a:bodyPr/>
          <a:lstStyle/>
          <a:p>
            <a:pPr marL="0" indent="0">
              <a:lnSpc>
                <a:spcPct val="150000"/>
              </a:lnSpc>
              <a:buNone/>
            </a:pPr>
            <a:r>
              <a:rPr lang="en-US" b="1" dirty="0"/>
              <a:t>Challenges Faced</a:t>
            </a:r>
          </a:p>
          <a:p>
            <a:pPr>
              <a:lnSpc>
                <a:spcPct val="150000"/>
              </a:lnSpc>
            </a:pPr>
            <a:r>
              <a:rPr lang="en-US" dirty="0"/>
              <a:t>Overfitting was a significant challenge, especially in deeper networks, requiring careful regularization and hyperparameter tuning.</a:t>
            </a:r>
          </a:p>
          <a:p>
            <a:pPr>
              <a:lnSpc>
                <a:spcPct val="150000"/>
              </a:lnSpc>
            </a:pPr>
            <a:r>
              <a:rPr lang="en-US" dirty="0"/>
              <a:t>Managing the computational complexity of exploring large hyperparameter spaces was demanding, necessitating an efficient approach to model selection.</a:t>
            </a:r>
          </a:p>
          <a:p>
            <a:endParaRPr lang="en-US" dirty="0"/>
          </a:p>
        </p:txBody>
      </p:sp>
      <p:sp>
        <p:nvSpPr>
          <p:cNvPr id="4" name="Slide Number Placeholder 3">
            <a:extLst>
              <a:ext uri="{FF2B5EF4-FFF2-40B4-BE49-F238E27FC236}">
                <a16:creationId xmlns:a16="http://schemas.microsoft.com/office/drawing/2014/main" id="{19E6D2C9-BCBF-4F8B-9FDE-C33161ACE503}"/>
              </a:ext>
            </a:extLst>
          </p:cNvPr>
          <p:cNvSpPr>
            <a:spLocks noGrp="1"/>
          </p:cNvSpPr>
          <p:nvPr>
            <p:ph type="sldNum" sz="quarter" idx="12"/>
          </p:nvPr>
        </p:nvSpPr>
        <p:spPr/>
        <p:txBody>
          <a:bodyPr/>
          <a:lstStyle/>
          <a:p>
            <a:fld id="{A6B05161-9E42-4493-9916-6F12CA0446C4}" type="slidenum">
              <a:rPr lang="en-US" sz="2800" b="1" smtClean="0">
                <a:solidFill>
                  <a:schemeClr val="tx1"/>
                </a:solidFill>
              </a:rPr>
              <a:t>24</a:t>
            </a:fld>
            <a:endParaRPr lang="en-US" sz="2800" b="1" dirty="0">
              <a:solidFill>
                <a:schemeClr val="tx1"/>
              </a:solidFill>
            </a:endParaRPr>
          </a:p>
        </p:txBody>
      </p:sp>
    </p:spTree>
    <p:extLst>
      <p:ext uri="{BB962C8B-B14F-4D97-AF65-F5344CB8AC3E}">
        <p14:creationId xmlns:p14="http://schemas.microsoft.com/office/powerpoint/2010/main" val="1395322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F5A9-7647-4FB8-8829-E2E6A5EFCE4A}"/>
              </a:ext>
            </a:extLst>
          </p:cNvPr>
          <p:cNvSpPr>
            <a:spLocks noGrp="1"/>
          </p:cNvSpPr>
          <p:nvPr>
            <p:ph type="title"/>
          </p:nvPr>
        </p:nvSpPr>
        <p:spPr/>
        <p:txBody>
          <a:bodyPr/>
          <a:lstStyle/>
          <a:p>
            <a:r>
              <a:rPr lang="en-US" b="1" dirty="0"/>
              <a:t>Acknowledgments</a:t>
            </a:r>
            <a:r>
              <a:rPr lang="en-US" dirty="0"/>
              <a:t> </a:t>
            </a:r>
          </a:p>
        </p:txBody>
      </p:sp>
      <p:sp>
        <p:nvSpPr>
          <p:cNvPr id="3" name="Content Placeholder 2">
            <a:extLst>
              <a:ext uri="{FF2B5EF4-FFF2-40B4-BE49-F238E27FC236}">
                <a16:creationId xmlns:a16="http://schemas.microsoft.com/office/drawing/2014/main" id="{04721F18-C145-463A-8868-C37A3CF37C4A}"/>
              </a:ext>
            </a:extLst>
          </p:cNvPr>
          <p:cNvSpPr>
            <a:spLocks noGrp="1"/>
          </p:cNvSpPr>
          <p:nvPr>
            <p:ph idx="1"/>
          </p:nvPr>
        </p:nvSpPr>
        <p:spPr/>
        <p:txBody>
          <a:bodyPr/>
          <a:lstStyle/>
          <a:p>
            <a:pPr>
              <a:lnSpc>
                <a:spcPct val="150000"/>
              </a:lnSpc>
            </a:pPr>
            <a:r>
              <a:rPr lang="en-US" dirty="0"/>
              <a:t>We would like to express our sincere gratitude to </a:t>
            </a:r>
            <a:r>
              <a:rPr lang="en-US" b="1" dirty="0"/>
              <a:t>Professor Alessio Micheli </a:t>
            </a:r>
            <a:r>
              <a:rPr lang="en-US" dirty="0"/>
              <a:t>for providing us with this valuable opportunity to explore and implement advanced concepts in neural networks and machine learning. </a:t>
            </a:r>
          </a:p>
          <a:p>
            <a:pPr>
              <a:lnSpc>
                <a:spcPct val="150000"/>
              </a:lnSpc>
            </a:pPr>
            <a:r>
              <a:rPr lang="en-US" dirty="0"/>
              <a:t>We agree to the disclosure and publication of our name, and of the results with preliminary and final ranking.</a:t>
            </a:r>
          </a:p>
        </p:txBody>
      </p:sp>
      <p:sp>
        <p:nvSpPr>
          <p:cNvPr id="4" name="Slide Number Placeholder 3">
            <a:extLst>
              <a:ext uri="{FF2B5EF4-FFF2-40B4-BE49-F238E27FC236}">
                <a16:creationId xmlns:a16="http://schemas.microsoft.com/office/drawing/2014/main" id="{32481BDF-4546-4DD7-8D0A-897C10CD0311}"/>
              </a:ext>
            </a:extLst>
          </p:cNvPr>
          <p:cNvSpPr>
            <a:spLocks noGrp="1"/>
          </p:cNvSpPr>
          <p:nvPr>
            <p:ph type="sldNum" sz="quarter" idx="12"/>
          </p:nvPr>
        </p:nvSpPr>
        <p:spPr/>
        <p:txBody>
          <a:bodyPr/>
          <a:lstStyle/>
          <a:p>
            <a:fld id="{A6B05161-9E42-4493-9916-6F12CA0446C4}" type="slidenum">
              <a:rPr lang="en-US" sz="2800" b="1" smtClean="0">
                <a:solidFill>
                  <a:schemeClr val="tx1"/>
                </a:solidFill>
              </a:rPr>
              <a:t>25</a:t>
            </a:fld>
            <a:endParaRPr lang="en-US" sz="2800" b="1" dirty="0">
              <a:solidFill>
                <a:schemeClr val="tx1"/>
              </a:solidFill>
            </a:endParaRPr>
          </a:p>
        </p:txBody>
      </p:sp>
    </p:spTree>
    <p:extLst>
      <p:ext uri="{BB962C8B-B14F-4D97-AF65-F5344CB8AC3E}">
        <p14:creationId xmlns:p14="http://schemas.microsoft.com/office/powerpoint/2010/main" val="665649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A325-0CD6-45C5-BE75-434B6A8809E7}"/>
              </a:ext>
            </a:extLst>
          </p:cNvPr>
          <p:cNvSpPr>
            <a:spLocks noGrp="1"/>
          </p:cNvSpPr>
          <p:nvPr>
            <p:ph type="title"/>
          </p:nvPr>
        </p:nvSpPr>
        <p:spPr/>
        <p:txBody>
          <a:bodyPr/>
          <a:lstStyle/>
          <a:p>
            <a:r>
              <a:rPr lang="en-US" b="1" dirty="0"/>
              <a:t>Blind Test Results</a:t>
            </a:r>
          </a:p>
        </p:txBody>
      </p:sp>
      <p:sp>
        <p:nvSpPr>
          <p:cNvPr id="4" name="Rectangle 1">
            <a:extLst>
              <a:ext uri="{FF2B5EF4-FFF2-40B4-BE49-F238E27FC236}">
                <a16:creationId xmlns:a16="http://schemas.microsoft.com/office/drawing/2014/main" id="{F27F2F18-6AE2-46E9-8D71-E90B417F11AC}"/>
              </a:ext>
            </a:extLst>
          </p:cNvPr>
          <p:cNvSpPr>
            <a:spLocks noGrp="1" noChangeArrowheads="1"/>
          </p:cNvSpPr>
          <p:nvPr>
            <p:ph idx="1"/>
          </p:nvPr>
        </p:nvSpPr>
        <p:spPr bwMode="auto">
          <a:xfrm>
            <a:off x="838200" y="2269193"/>
            <a:ext cx="1010954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Final Predictions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Results saved</a:t>
            </a:r>
            <a:r>
              <a:rPr kumimoji="0" lang="en-US" altLang="en-US" b="0" i="0" u="none" strike="noStrike" cap="none" normalizeH="0" baseline="0" dirty="0">
                <a:ln>
                  <a:noFill/>
                </a:ln>
                <a:solidFill>
                  <a:schemeClr val="tx1"/>
                </a:solidFill>
                <a:effectLst/>
                <a:latin typeface="Arial" panose="020B0604020202020204" pitchFamily="34" charset="0"/>
              </a:rPr>
              <a:t> in </a:t>
            </a:r>
            <a:r>
              <a:rPr kumimoji="0" lang="en-US" altLang="en-US" b="0" i="0" u="none" strike="noStrike" cap="none" normalizeH="0" baseline="0" dirty="0">
                <a:ln>
                  <a:noFill/>
                </a:ln>
                <a:solidFill>
                  <a:schemeClr val="tx1"/>
                </a:solidFill>
                <a:effectLst/>
                <a:latin typeface="Arial Unicode MS" panose="020B0604020202020204" pitchFamily="34" charset="-128"/>
              </a:rPr>
              <a:t>results/blind_test_predictions.csv</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Project nickname</a:t>
            </a:r>
            <a:r>
              <a:rPr kumimoji="0" lang="en-US" altLang="en-US" b="0" i="0" u="none" strike="noStrike" cap="none" normalizeH="0" baseline="0" dirty="0">
                <a:ln>
                  <a:noFill/>
                </a:ln>
                <a:solidFill>
                  <a:schemeClr val="tx1"/>
                </a:solidFill>
                <a:effectLst/>
                <a:latin typeface="Arial" panose="020B0604020202020204" pitchFamily="34" charset="0"/>
              </a:rPr>
              <a:t>: </a:t>
            </a:r>
            <a:r>
              <a:rPr lang="en-US" dirty="0">
                <a:solidFill>
                  <a:schemeClr val="dk1"/>
                </a:solidFill>
                <a:latin typeface="Times New Roman"/>
                <a:ea typeface="Times New Roman"/>
                <a:cs typeface="Times New Roman"/>
                <a:sym typeface="Times New Roman"/>
              </a:rPr>
              <a:t>ML-crackers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A02C9274-1D7B-4E2C-BB85-00EE25931563}"/>
              </a:ext>
            </a:extLst>
          </p:cNvPr>
          <p:cNvSpPr>
            <a:spLocks noGrp="1"/>
          </p:cNvSpPr>
          <p:nvPr>
            <p:ph type="sldNum" sz="quarter" idx="12"/>
          </p:nvPr>
        </p:nvSpPr>
        <p:spPr/>
        <p:txBody>
          <a:bodyPr/>
          <a:lstStyle/>
          <a:p>
            <a:fld id="{A6B05161-9E42-4493-9916-6F12CA0446C4}" type="slidenum">
              <a:rPr lang="en-US" sz="2800" b="1" smtClean="0">
                <a:solidFill>
                  <a:schemeClr val="tx1"/>
                </a:solidFill>
              </a:rPr>
              <a:t>26</a:t>
            </a:fld>
            <a:endParaRPr lang="en-US" sz="2800" b="1" dirty="0">
              <a:solidFill>
                <a:schemeClr val="tx1"/>
              </a:solidFill>
            </a:endParaRPr>
          </a:p>
        </p:txBody>
      </p:sp>
    </p:spTree>
    <p:extLst>
      <p:ext uri="{BB962C8B-B14F-4D97-AF65-F5344CB8AC3E}">
        <p14:creationId xmlns:p14="http://schemas.microsoft.com/office/powerpoint/2010/main" val="4265442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B3D3-2B0E-410E-BA90-A6F21FD35C5B}"/>
              </a:ext>
            </a:extLst>
          </p:cNvPr>
          <p:cNvSpPr>
            <a:spLocks noGrp="1"/>
          </p:cNvSpPr>
          <p:nvPr>
            <p:ph type="title"/>
          </p:nvPr>
        </p:nvSpPr>
        <p:spPr/>
        <p:txBody>
          <a:bodyPr/>
          <a:lstStyle/>
          <a:p>
            <a:r>
              <a:rPr lang="it" b="1" dirty="0"/>
              <a:t>Reference</a:t>
            </a:r>
            <a:endParaRPr lang="en-US" b="1" dirty="0"/>
          </a:p>
        </p:txBody>
      </p:sp>
      <p:sp>
        <p:nvSpPr>
          <p:cNvPr id="3" name="Content Placeholder 2">
            <a:extLst>
              <a:ext uri="{FF2B5EF4-FFF2-40B4-BE49-F238E27FC236}">
                <a16:creationId xmlns:a16="http://schemas.microsoft.com/office/drawing/2014/main" id="{6126BB7E-CE2A-4E69-8910-A56D138E965D}"/>
              </a:ext>
            </a:extLst>
          </p:cNvPr>
          <p:cNvSpPr>
            <a:spLocks noGrp="1"/>
          </p:cNvSpPr>
          <p:nvPr>
            <p:ph idx="1"/>
          </p:nvPr>
        </p:nvSpPr>
        <p:spPr>
          <a:xfrm>
            <a:off x="799578" y="1652784"/>
            <a:ext cx="10515600" cy="4351338"/>
          </a:xfrm>
        </p:spPr>
        <p:txBody>
          <a:bodyPr/>
          <a:lstStyle/>
          <a:p>
            <a:r>
              <a:rPr lang="en-US" dirty="0"/>
              <a:t>References [1] Y. </a:t>
            </a:r>
            <a:r>
              <a:rPr lang="en-US" dirty="0" err="1"/>
              <a:t>Bengio</a:t>
            </a:r>
            <a:r>
              <a:rPr lang="en-US" dirty="0"/>
              <a:t> X. </a:t>
            </a:r>
            <a:r>
              <a:rPr lang="en-US" dirty="0" err="1"/>
              <a:t>Glorot</a:t>
            </a:r>
            <a:r>
              <a:rPr lang="en-US" dirty="0"/>
              <a:t>. Understanding the difficulty of training deep feedforward neural networks. page 4.2.1. DIRO Montreal, 2010.</a:t>
            </a:r>
          </a:p>
        </p:txBody>
      </p:sp>
      <p:sp>
        <p:nvSpPr>
          <p:cNvPr id="4" name="Slide Number Placeholder 3">
            <a:extLst>
              <a:ext uri="{FF2B5EF4-FFF2-40B4-BE49-F238E27FC236}">
                <a16:creationId xmlns:a16="http://schemas.microsoft.com/office/drawing/2014/main" id="{EE14B7F9-968C-4931-A504-C8E8D63F4571}"/>
              </a:ext>
            </a:extLst>
          </p:cNvPr>
          <p:cNvSpPr>
            <a:spLocks noGrp="1"/>
          </p:cNvSpPr>
          <p:nvPr>
            <p:ph type="sldNum" sz="quarter" idx="12"/>
          </p:nvPr>
        </p:nvSpPr>
        <p:spPr/>
        <p:txBody>
          <a:bodyPr/>
          <a:lstStyle/>
          <a:p>
            <a:fld id="{A6B05161-9E42-4493-9916-6F12CA0446C4}" type="slidenum">
              <a:rPr lang="en-US" sz="2800" b="1" smtClean="0">
                <a:solidFill>
                  <a:schemeClr val="tx1">
                    <a:lumMod val="95000"/>
                    <a:lumOff val="5000"/>
                  </a:schemeClr>
                </a:solidFill>
              </a:rPr>
              <a:t>27</a:t>
            </a:fld>
            <a:endParaRPr lang="en-US" sz="2800" b="1" dirty="0">
              <a:solidFill>
                <a:schemeClr val="tx1">
                  <a:lumMod val="95000"/>
                  <a:lumOff val="5000"/>
                </a:schemeClr>
              </a:solidFill>
            </a:endParaRPr>
          </a:p>
        </p:txBody>
      </p:sp>
    </p:spTree>
    <p:extLst>
      <p:ext uri="{BB962C8B-B14F-4D97-AF65-F5344CB8AC3E}">
        <p14:creationId xmlns:p14="http://schemas.microsoft.com/office/powerpoint/2010/main" val="174105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0C047-2BC6-4B4F-AD82-7A6C69C536CE}"/>
              </a:ext>
            </a:extLst>
          </p:cNvPr>
          <p:cNvSpPr>
            <a:spLocks noGrp="1"/>
          </p:cNvSpPr>
          <p:nvPr>
            <p:ph type="title"/>
          </p:nvPr>
        </p:nvSpPr>
        <p:spPr/>
        <p:txBody>
          <a:bodyPr/>
          <a:lstStyle/>
          <a:p>
            <a:r>
              <a:rPr lang="en-US" b="1" dirty="0">
                <a:latin typeface="+mn-lt"/>
              </a:rPr>
              <a:t>Language and tools</a:t>
            </a:r>
          </a:p>
        </p:txBody>
      </p:sp>
      <p:sp>
        <p:nvSpPr>
          <p:cNvPr id="3" name="Content Placeholder 2">
            <a:extLst>
              <a:ext uri="{FF2B5EF4-FFF2-40B4-BE49-F238E27FC236}">
                <a16:creationId xmlns:a16="http://schemas.microsoft.com/office/drawing/2014/main" id="{4169FBB6-D9DD-4D71-A9D2-07AD0EB5AEC5}"/>
              </a:ext>
            </a:extLst>
          </p:cNvPr>
          <p:cNvSpPr>
            <a:spLocks noGrp="1"/>
          </p:cNvSpPr>
          <p:nvPr>
            <p:ph idx="1"/>
          </p:nvPr>
        </p:nvSpPr>
        <p:spPr>
          <a:xfrm>
            <a:off x="838200" y="1590805"/>
            <a:ext cx="10515600" cy="3995803"/>
          </a:xfrm>
        </p:spPr>
        <p:txBody>
          <a:bodyPr>
            <a:normAutofit/>
          </a:bodyPr>
          <a:lstStyle/>
          <a:p>
            <a:pPr algn="just">
              <a:lnSpc>
                <a:spcPct val="150000"/>
              </a:lnSpc>
            </a:pPr>
            <a:r>
              <a:rPr lang="en-US" sz="2400" dirty="0"/>
              <a:t>We have used Python as the primary programming language for implementation, leveraging NumPy for numerical computations, Pandas for data processing, and Matplotlib for visualization. </a:t>
            </a:r>
          </a:p>
          <a:p>
            <a:pPr algn="just">
              <a:lnSpc>
                <a:spcPct val="150000"/>
              </a:lnSpc>
            </a:pPr>
            <a:r>
              <a:rPr lang="en-US" sz="2400" dirty="0"/>
              <a:t>The model training process involved cross-validation to ensure robustness, with hyperparameter tuning optimizing network architecture, activation functions, learning rates, and weight initialization techniques. </a:t>
            </a:r>
          </a:p>
        </p:txBody>
      </p:sp>
      <p:sp>
        <p:nvSpPr>
          <p:cNvPr id="4" name="Slide Number Placeholder 3">
            <a:extLst>
              <a:ext uri="{FF2B5EF4-FFF2-40B4-BE49-F238E27FC236}">
                <a16:creationId xmlns:a16="http://schemas.microsoft.com/office/drawing/2014/main" id="{D56D1795-6539-4360-9EC0-21CCCED12FE7}"/>
              </a:ext>
            </a:extLst>
          </p:cNvPr>
          <p:cNvSpPr>
            <a:spLocks noGrp="1"/>
          </p:cNvSpPr>
          <p:nvPr>
            <p:ph type="sldNum" sz="quarter" idx="12"/>
          </p:nvPr>
        </p:nvSpPr>
        <p:spPr/>
        <p:txBody>
          <a:bodyPr/>
          <a:lstStyle/>
          <a:p>
            <a:fld id="{A6B05161-9E42-4493-9916-6F12CA0446C4}" type="slidenum">
              <a:rPr lang="en-US" sz="2800" b="1" smtClean="0">
                <a:solidFill>
                  <a:schemeClr val="tx1"/>
                </a:solidFill>
              </a:rPr>
              <a:t>3</a:t>
            </a:fld>
            <a:endParaRPr lang="en-US" sz="2800" b="1" dirty="0">
              <a:solidFill>
                <a:schemeClr val="tx1"/>
              </a:solidFill>
            </a:endParaRPr>
          </a:p>
        </p:txBody>
      </p:sp>
    </p:spTree>
    <p:extLst>
      <p:ext uri="{BB962C8B-B14F-4D97-AF65-F5344CB8AC3E}">
        <p14:creationId xmlns:p14="http://schemas.microsoft.com/office/powerpoint/2010/main" val="333384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DA2C-2ECF-4E4E-B50A-C35CA922DEA7}"/>
              </a:ext>
            </a:extLst>
          </p:cNvPr>
          <p:cNvSpPr>
            <a:spLocks noGrp="1"/>
          </p:cNvSpPr>
          <p:nvPr>
            <p:ph type="title"/>
          </p:nvPr>
        </p:nvSpPr>
        <p:spPr>
          <a:xfrm>
            <a:off x="544749" y="330741"/>
            <a:ext cx="10809051" cy="1108953"/>
          </a:xfrm>
        </p:spPr>
        <p:txBody>
          <a:bodyPr>
            <a:normAutofit/>
          </a:bodyPr>
          <a:lstStyle/>
          <a:p>
            <a:r>
              <a:rPr lang="en-US" sz="3600" b="1" dirty="0">
                <a:latin typeface="+mn-lt"/>
              </a:rPr>
              <a:t>Code Description</a:t>
            </a:r>
          </a:p>
        </p:txBody>
      </p:sp>
      <p:sp>
        <p:nvSpPr>
          <p:cNvPr id="3" name="Content Placeholder 2">
            <a:extLst>
              <a:ext uri="{FF2B5EF4-FFF2-40B4-BE49-F238E27FC236}">
                <a16:creationId xmlns:a16="http://schemas.microsoft.com/office/drawing/2014/main" id="{7B049F92-8395-4BCC-B85E-C888018F9A25}"/>
              </a:ext>
            </a:extLst>
          </p:cNvPr>
          <p:cNvSpPr>
            <a:spLocks noGrp="1"/>
          </p:cNvSpPr>
          <p:nvPr>
            <p:ph idx="1"/>
          </p:nvPr>
        </p:nvSpPr>
        <p:spPr>
          <a:xfrm>
            <a:off x="413358" y="1327760"/>
            <a:ext cx="11122313" cy="4849204"/>
          </a:xfrm>
        </p:spPr>
        <p:txBody>
          <a:bodyPr>
            <a:normAutofit/>
          </a:bodyPr>
          <a:lstStyle/>
          <a:p>
            <a:pPr marL="0" indent="0">
              <a:lnSpc>
                <a:spcPct val="150000"/>
              </a:lnSpc>
              <a:buNone/>
            </a:pPr>
            <a:r>
              <a:rPr lang="en-US" sz="2600" b="1" dirty="0"/>
              <a:t>1</a:t>
            </a:r>
            <a:r>
              <a:rPr lang="en-US" sz="2400" b="1" dirty="0"/>
              <a:t>. Preprocessing Pipeline</a:t>
            </a:r>
            <a:endParaRPr lang="en-US" sz="2400" dirty="0"/>
          </a:p>
          <a:p>
            <a:pPr marL="0" indent="0">
              <a:lnSpc>
                <a:spcPct val="150000"/>
              </a:lnSpc>
              <a:buNone/>
            </a:pPr>
            <a:r>
              <a:rPr lang="en-US" sz="2400" b="1" dirty="0"/>
              <a:t>MONK Datasets:-</a:t>
            </a:r>
          </a:p>
          <a:p>
            <a:pPr>
              <a:lnSpc>
                <a:spcPct val="150000"/>
              </a:lnSpc>
            </a:pPr>
            <a:r>
              <a:rPr lang="en-US" sz="2400" dirty="0"/>
              <a:t>One-hot encoding for categorical features of the training and testing datasets.</a:t>
            </a:r>
          </a:p>
          <a:p>
            <a:pPr>
              <a:lnSpc>
                <a:spcPct val="150000"/>
              </a:lnSpc>
            </a:pPr>
            <a:r>
              <a:rPr lang="en-US" sz="2400" dirty="0"/>
              <a:t>Target values retained as-is for classification.</a:t>
            </a:r>
          </a:p>
          <a:p>
            <a:pPr marL="0" indent="0">
              <a:lnSpc>
                <a:spcPct val="150000"/>
              </a:lnSpc>
              <a:buNone/>
            </a:pPr>
            <a:r>
              <a:rPr lang="en-US" sz="2400" b="1" dirty="0"/>
              <a:t>CUP Dataset:- </a:t>
            </a:r>
          </a:p>
          <a:p>
            <a:pPr>
              <a:lnSpc>
                <a:spcPct val="150000"/>
              </a:lnSpc>
            </a:pPr>
            <a:r>
              <a:rPr lang="en-US" sz="2400" dirty="0"/>
              <a:t>Training Data split into 80% training and 20% testing sets. So that to perform the cross validation in the training test set.</a:t>
            </a:r>
          </a:p>
          <a:p>
            <a:pPr marL="0" indent="0">
              <a:buNone/>
            </a:pPr>
            <a:endParaRPr lang="en-US" dirty="0"/>
          </a:p>
          <a:p>
            <a:endParaRPr lang="en-US" dirty="0" err="1"/>
          </a:p>
        </p:txBody>
      </p:sp>
      <p:sp>
        <p:nvSpPr>
          <p:cNvPr id="4" name="Slide Number Placeholder 3">
            <a:extLst>
              <a:ext uri="{FF2B5EF4-FFF2-40B4-BE49-F238E27FC236}">
                <a16:creationId xmlns:a16="http://schemas.microsoft.com/office/drawing/2014/main" id="{9CE169FA-4785-40E9-86B9-0E29F00EDCC5}"/>
              </a:ext>
            </a:extLst>
          </p:cNvPr>
          <p:cNvSpPr>
            <a:spLocks noGrp="1"/>
          </p:cNvSpPr>
          <p:nvPr>
            <p:ph type="sldNum" sz="quarter" idx="12"/>
          </p:nvPr>
        </p:nvSpPr>
        <p:spPr/>
        <p:txBody>
          <a:bodyPr/>
          <a:lstStyle/>
          <a:p>
            <a:fld id="{A6B05161-9E42-4493-9916-6F12CA0446C4}" type="slidenum">
              <a:rPr lang="en-US" sz="2800" b="1" smtClean="0">
                <a:solidFill>
                  <a:schemeClr val="tx1"/>
                </a:solidFill>
              </a:rPr>
              <a:t>4</a:t>
            </a:fld>
            <a:endParaRPr lang="en-US" sz="2800" b="1" dirty="0">
              <a:solidFill>
                <a:schemeClr val="tx1"/>
              </a:solidFill>
            </a:endParaRPr>
          </a:p>
        </p:txBody>
      </p:sp>
    </p:spTree>
    <p:extLst>
      <p:ext uri="{BB962C8B-B14F-4D97-AF65-F5344CB8AC3E}">
        <p14:creationId xmlns:p14="http://schemas.microsoft.com/office/powerpoint/2010/main" val="3012830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E4C00-B1A8-4F59-A12C-370B5FB8468A}"/>
              </a:ext>
            </a:extLst>
          </p:cNvPr>
          <p:cNvSpPr>
            <a:spLocks noGrp="1"/>
          </p:cNvSpPr>
          <p:nvPr>
            <p:ph type="title"/>
          </p:nvPr>
        </p:nvSpPr>
        <p:spPr/>
        <p:txBody>
          <a:bodyPr/>
          <a:lstStyle/>
          <a:p>
            <a:r>
              <a:rPr lang="en-US" sz="4400" b="1" dirty="0">
                <a:latin typeface="+mn-lt"/>
              </a:rPr>
              <a:t>Code Description</a:t>
            </a:r>
            <a:endParaRPr lang="en-US" dirty="0"/>
          </a:p>
        </p:txBody>
      </p:sp>
      <p:sp>
        <p:nvSpPr>
          <p:cNvPr id="3" name="Content Placeholder 2">
            <a:extLst>
              <a:ext uri="{FF2B5EF4-FFF2-40B4-BE49-F238E27FC236}">
                <a16:creationId xmlns:a16="http://schemas.microsoft.com/office/drawing/2014/main" id="{3025F984-99CD-4E00-BD05-4E843685E82C}"/>
              </a:ext>
            </a:extLst>
          </p:cNvPr>
          <p:cNvSpPr>
            <a:spLocks noGrp="1"/>
          </p:cNvSpPr>
          <p:nvPr>
            <p:ph idx="1"/>
          </p:nvPr>
        </p:nvSpPr>
        <p:spPr>
          <a:xfrm>
            <a:off x="551145" y="1565753"/>
            <a:ext cx="10802655" cy="4611211"/>
          </a:xfrm>
        </p:spPr>
        <p:txBody>
          <a:bodyPr>
            <a:normAutofit fontScale="77500" lnSpcReduction="20000"/>
          </a:bodyPr>
          <a:lstStyle/>
          <a:p>
            <a:pPr marL="0" indent="0">
              <a:lnSpc>
                <a:spcPct val="150000"/>
              </a:lnSpc>
              <a:buNone/>
            </a:pPr>
            <a:r>
              <a:rPr lang="en-US" sz="3100" b="1" dirty="0"/>
              <a:t>2. Hidden Layer Configurations</a:t>
            </a:r>
            <a:r>
              <a:rPr lang="en-US" sz="3100" dirty="0"/>
              <a:t>:</a:t>
            </a:r>
            <a:br>
              <a:rPr lang="en-US" dirty="0"/>
            </a:br>
            <a:r>
              <a:rPr lang="en-US" dirty="0"/>
              <a:t>Neural networks are designed with varying depth and width to adapt to dataset complexity.</a:t>
            </a:r>
          </a:p>
          <a:p>
            <a:pPr>
              <a:lnSpc>
                <a:spcPct val="150000"/>
              </a:lnSpc>
              <a:buFont typeface="Arial" panose="020B0604020202020204" pitchFamily="34" charset="0"/>
              <a:buChar char="•"/>
            </a:pPr>
            <a:r>
              <a:rPr lang="en-US" b="1" dirty="0"/>
              <a:t>MONK Datasets</a:t>
            </a:r>
            <a:r>
              <a:rPr lang="en-US" dirty="0"/>
              <a:t>: Configurations range from shallow to deep architectures:</a:t>
            </a:r>
            <a:br>
              <a:rPr lang="en-US" dirty="0"/>
            </a:br>
            <a:r>
              <a:rPr lang="en-US" dirty="0"/>
              <a:t>Examples: (17, 8, 1), (17, 4, 1), (17, 12, 6, 1), and (17, 16, 8, 1).</a:t>
            </a:r>
            <a:br>
              <a:rPr lang="en-US" dirty="0"/>
            </a:br>
            <a:r>
              <a:rPr lang="en-US" dirty="0"/>
              <a:t>The choice of configuration ensures the model captures relevant patterns while balancing complexity and performance.</a:t>
            </a:r>
          </a:p>
          <a:p>
            <a:pPr marL="742950" lvl="1" indent="-285750">
              <a:lnSpc>
                <a:spcPct val="150000"/>
              </a:lnSpc>
              <a:buFont typeface="Arial" panose="020B0604020202020204" pitchFamily="34" charset="0"/>
              <a:buChar char="•"/>
            </a:pPr>
            <a:r>
              <a:rPr lang="en-US" dirty="0"/>
              <a:t>For </a:t>
            </a:r>
            <a:r>
              <a:rPr lang="en-US" b="1" dirty="0"/>
              <a:t>MONK-3</a:t>
            </a:r>
            <a:r>
              <a:rPr lang="en-US" dirty="0"/>
              <a:t>, regularization techniques are applied to mitigate overfitting due to inherent noise.</a:t>
            </a:r>
          </a:p>
          <a:p>
            <a:pPr>
              <a:lnSpc>
                <a:spcPct val="150000"/>
              </a:lnSpc>
              <a:buFont typeface="Arial" panose="020B0604020202020204" pitchFamily="34" charset="0"/>
              <a:buChar char="•"/>
            </a:pPr>
            <a:r>
              <a:rPr lang="en-US" b="1" dirty="0"/>
              <a:t>CUP Dataset</a:t>
            </a:r>
            <a:r>
              <a:rPr lang="en-US" dirty="0"/>
              <a:t>: Moderate-depth configurations like (12, 6, 3) are used to manage regression complexity and ensure effective feature extraction.</a:t>
            </a:r>
          </a:p>
          <a:p>
            <a:endParaRPr lang="en-US" dirty="0"/>
          </a:p>
        </p:txBody>
      </p:sp>
      <p:sp>
        <p:nvSpPr>
          <p:cNvPr id="4" name="Slide Number Placeholder 3">
            <a:extLst>
              <a:ext uri="{FF2B5EF4-FFF2-40B4-BE49-F238E27FC236}">
                <a16:creationId xmlns:a16="http://schemas.microsoft.com/office/drawing/2014/main" id="{F7224D64-8339-4951-8F0E-D56D553CE327}"/>
              </a:ext>
            </a:extLst>
          </p:cNvPr>
          <p:cNvSpPr>
            <a:spLocks noGrp="1"/>
          </p:cNvSpPr>
          <p:nvPr>
            <p:ph type="sldNum" sz="quarter" idx="12"/>
          </p:nvPr>
        </p:nvSpPr>
        <p:spPr/>
        <p:txBody>
          <a:bodyPr/>
          <a:lstStyle/>
          <a:p>
            <a:fld id="{A6B05161-9E42-4493-9916-6F12CA0446C4}" type="slidenum">
              <a:rPr lang="en-US" sz="2800" b="1" smtClean="0">
                <a:solidFill>
                  <a:schemeClr val="tx1"/>
                </a:solidFill>
              </a:rPr>
              <a:t>5</a:t>
            </a:fld>
            <a:endParaRPr lang="en-US" sz="2800" b="1" dirty="0">
              <a:solidFill>
                <a:schemeClr val="tx1"/>
              </a:solidFill>
            </a:endParaRPr>
          </a:p>
        </p:txBody>
      </p:sp>
    </p:spTree>
    <p:extLst>
      <p:ext uri="{BB962C8B-B14F-4D97-AF65-F5344CB8AC3E}">
        <p14:creationId xmlns:p14="http://schemas.microsoft.com/office/powerpoint/2010/main" val="62151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E1A08-C379-4E93-A14E-8819E69A9707}"/>
              </a:ext>
            </a:extLst>
          </p:cNvPr>
          <p:cNvSpPr>
            <a:spLocks noGrp="1"/>
          </p:cNvSpPr>
          <p:nvPr>
            <p:ph type="title"/>
          </p:nvPr>
        </p:nvSpPr>
        <p:spPr/>
        <p:txBody>
          <a:bodyPr/>
          <a:lstStyle/>
          <a:p>
            <a:r>
              <a:rPr lang="en-US" sz="4400" b="1" dirty="0">
                <a:latin typeface="+mn-lt"/>
              </a:rPr>
              <a:t>Code Description</a:t>
            </a:r>
            <a:endParaRPr lang="en-US" dirty="0"/>
          </a:p>
        </p:txBody>
      </p:sp>
      <p:sp>
        <p:nvSpPr>
          <p:cNvPr id="3" name="Content Placeholder 2">
            <a:extLst>
              <a:ext uri="{FF2B5EF4-FFF2-40B4-BE49-F238E27FC236}">
                <a16:creationId xmlns:a16="http://schemas.microsoft.com/office/drawing/2014/main" id="{F4BE5B3B-1FBD-47F7-9463-606251D2AC9F}"/>
              </a:ext>
            </a:extLst>
          </p:cNvPr>
          <p:cNvSpPr>
            <a:spLocks noGrp="1"/>
          </p:cNvSpPr>
          <p:nvPr>
            <p:ph idx="1"/>
          </p:nvPr>
        </p:nvSpPr>
        <p:spPr>
          <a:xfrm>
            <a:off x="513567" y="1415441"/>
            <a:ext cx="10740025" cy="4835047"/>
          </a:xfrm>
        </p:spPr>
        <p:txBody>
          <a:bodyPr>
            <a:normAutofit fontScale="77500" lnSpcReduction="20000"/>
          </a:bodyPr>
          <a:lstStyle/>
          <a:p>
            <a:pPr marL="0" indent="0">
              <a:lnSpc>
                <a:spcPct val="150000"/>
              </a:lnSpc>
              <a:buNone/>
            </a:pPr>
            <a:r>
              <a:rPr lang="en-US" sz="2900" b="1" dirty="0"/>
              <a:t>3. Activation Functions</a:t>
            </a:r>
            <a:r>
              <a:rPr lang="en-US" sz="2900" dirty="0"/>
              <a:t>:</a:t>
            </a:r>
          </a:p>
          <a:p>
            <a:pPr>
              <a:lnSpc>
                <a:spcPct val="150000"/>
              </a:lnSpc>
              <a:buFont typeface="Arial" panose="020B0604020202020204" pitchFamily="34" charset="0"/>
              <a:buChar char="•"/>
            </a:pPr>
            <a:r>
              <a:rPr lang="en-US" sz="2900" dirty="0"/>
              <a:t>A combination of </a:t>
            </a:r>
            <a:r>
              <a:rPr lang="en-US" sz="2900" b="1" dirty="0" err="1"/>
              <a:t>ReLU</a:t>
            </a:r>
            <a:r>
              <a:rPr lang="en-US" sz="2900" dirty="0"/>
              <a:t>, </a:t>
            </a:r>
            <a:r>
              <a:rPr lang="en-US" sz="2900" b="1" dirty="0"/>
              <a:t>Sigmoid</a:t>
            </a:r>
            <a:r>
              <a:rPr lang="en-US" sz="2900" dirty="0"/>
              <a:t>, </a:t>
            </a:r>
            <a:r>
              <a:rPr lang="en-US" sz="2900" b="1" dirty="0"/>
              <a:t>Tanh</a:t>
            </a:r>
            <a:r>
              <a:rPr lang="en-US" sz="2900" dirty="0"/>
              <a:t>, and </a:t>
            </a:r>
            <a:r>
              <a:rPr lang="en-US" sz="2900" b="1" dirty="0"/>
              <a:t>Identity</a:t>
            </a:r>
            <a:r>
              <a:rPr lang="en-US" sz="2900" dirty="0"/>
              <a:t> is employed based on task requirements.</a:t>
            </a:r>
          </a:p>
          <a:p>
            <a:pPr>
              <a:lnSpc>
                <a:spcPct val="150000"/>
              </a:lnSpc>
              <a:buFont typeface="Arial" panose="020B0604020202020204" pitchFamily="34" charset="0"/>
              <a:buChar char="•"/>
            </a:pPr>
            <a:r>
              <a:rPr lang="en-US" sz="2900" b="1" dirty="0"/>
              <a:t>General Purpose</a:t>
            </a:r>
            <a:r>
              <a:rPr lang="en-US" sz="2900" dirty="0"/>
              <a:t>: These functions introduce non-linearity, enabling the network to learn complex decision boundaries.</a:t>
            </a:r>
          </a:p>
          <a:p>
            <a:pPr>
              <a:lnSpc>
                <a:spcPct val="150000"/>
              </a:lnSpc>
              <a:buFont typeface="Arial" panose="020B0604020202020204" pitchFamily="34" charset="0"/>
              <a:buChar char="•"/>
            </a:pPr>
            <a:r>
              <a:rPr lang="en-US" sz="2900" b="1" dirty="0"/>
              <a:t>Application in MONK and CUP</a:t>
            </a:r>
            <a:r>
              <a:rPr lang="en-US" sz="2900" dirty="0"/>
              <a:t>:</a:t>
            </a:r>
          </a:p>
          <a:p>
            <a:pPr marL="742950" lvl="1" indent="-285750">
              <a:lnSpc>
                <a:spcPct val="150000"/>
              </a:lnSpc>
              <a:buFont typeface="Arial" panose="020B0604020202020204" pitchFamily="34" charset="0"/>
              <a:buChar char="•"/>
            </a:pPr>
            <a:r>
              <a:rPr lang="en-US" sz="2900" b="1" dirty="0" err="1"/>
              <a:t>ReLU</a:t>
            </a:r>
            <a:r>
              <a:rPr lang="en-US" sz="2900" b="1" dirty="0"/>
              <a:t> and Tanh</a:t>
            </a:r>
            <a:r>
              <a:rPr lang="en-US" sz="2900" dirty="0"/>
              <a:t>: Capture intricate patterns in MONK datasets (classification).</a:t>
            </a:r>
          </a:p>
          <a:p>
            <a:pPr marL="742950" lvl="1" indent="-285750">
              <a:lnSpc>
                <a:spcPct val="150000"/>
              </a:lnSpc>
              <a:buFont typeface="Arial" panose="020B0604020202020204" pitchFamily="34" charset="0"/>
              <a:buChar char="•"/>
            </a:pPr>
            <a:r>
              <a:rPr lang="en-US" sz="2900" b="1" dirty="0"/>
              <a:t>Sigmoid and Identity</a:t>
            </a:r>
            <a:r>
              <a:rPr lang="en-US" sz="2900" dirty="0"/>
              <a:t>: Suitable for output layers in binary classification and regression tasks in CUP.</a:t>
            </a:r>
          </a:p>
          <a:p>
            <a:endParaRPr lang="en-US" dirty="0"/>
          </a:p>
        </p:txBody>
      </p:sp>
      <p:sp>
        <p:nvSpPr>
          <p:cNvPr id="4" name="Slide Number Placeholder 3">
            <a:extLst>
              <a:ext uri="{FF2B5EF4-FFF2-40B4-BE49-F238E27FC236}">
                <a16:creationId xmlns:a16="http://schemas.microsoft.com/office/drawing/2014/main" id="{27700240-9F88-4861-A898-DE6A25F3264F}"/>
              </a:ext>
            </a:extLst>
          </p:cNvPr>
          <p:cNvSpPr>
            <a:spLocks noGrp="1"/>
          </p:cNvSpPr>
          <p:nvPr>
            <p:ph type="sldNum" sz="quarter" idx="12"/>
          </p:nvPr>
        </p:nvSpPr>
        <p:spPr/>
        <p:txBody>
          <a:bodyPr/>
          <a:lstStyle/>
          <a:p>
            <a:fld id="{A6B05161-9E42-4493-9916-6F12CA0446C4}" type="slidenum">
              <a:rPr lang="en-US" sz="2800" b="1" smtClean="0">
                <a:solidFill>
                  <a:schemeClr val="tx1"/>
                </a:solidFill>
              </a:rPr>
              <a:t>6</a:t>
            </a:fld>
            <a:endParaRPr lang="en-US" sz="2800" b="1" dirty="0">
              <a:solidFill>
                <a:schemeClr val="tx1"/>
              </a:solidFill>
            </a:endParaRPr>
          </a:p>
        </p:txBody>
      </p:sp>
    </p:spTree>
    <p:extLst>
      <p:ext uri="{BB962C8B-B14F-4D97-AF65-F5344CB8AC3E}">
        <p14:creationId xmlns:p14="http://schemas.microsoft.com/office/powerpoint/2010/main" val="281228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1F96-E50F-4337-AB0D-E09FDEF9DB50}"/>
              </a:ext>
            </a:extLst>
          </p:cNvPr>
          <p:cNvSpPr>
            <a:spLocks noGrp="1"/>
          </p:cNvSpPr>
          <p:nvPr>
            <p:ph type="title"/>
          </p:nvPr>
        </p:nvSpPr>
        <p:spPr>
          <a:xfrm>
            <a:off x="650310" y="553015"/>
            <a:ext cx="10515600" cy="1325563"/>
          </a:xfrm>
        </p:spPr>
        <p:txBody>
          <a:bodyPr/>
          <a:lstStyle/>
          <a:p>
            <a:r>
              <a:rPr lang="en-US" sz="4400" b="1" dirty="0">
                <a:latin typeface="+mn-lt"/>
              </a:rPr>
              <a:t>Code Description</a:t>
            </a:r>
            <a:endParaRPr lang="en-US" dirty="0"/>
          </a:p>
        </p:txBody>
      </p:sp>
      <p:sp>
        <p:nvSpPr>
          <p:cNvPr id="3" name="Content Placeholder 2">
            <a:extLst>
              <a:ext uri="{FF2B5EF4-FFF2-40B4-BE49-F238E27FC236}">
                <a16:creationId xmlns:a16="http://schemas.microsoft.com/office/drawing/2014/main" id="{80454AB7-CFFD-4569-89E0-D796BEEB8E55}"/>
              </a:ext>
            </a:extLst>
          </p:cNvPr>
          <p:cNvSpPr>
            <a:spLocks noGrp="1"/>
          </p:cNvSpPr>
          <p:nvPr>
            <p:ph idx="1"/>
          </p:nvPr>
        </p:nvSpPr>
        <p:spPr>
          <a:xfrm>
            <a:off x="463463" y="1653436"/>
            <a:ext cx="10702447" cy="4388264"/>
          </a:xfrm>
        </p:spPr>
        <p:txBody>
          <a:bodyPr>
            <a:normAutofit fontScale="92500" lnSpcReduction="10000"/>
          </a:bodyPr>
          <a:lstStyle/>
          <a:p>
            <a:pPr marL="0" indent="0">
              <a:lnSpc>
                <a:spcPct val="150000"/>
              </a:lnSpc>
              <a:buNone/>
            </a:pPr>
            <a:r>
              <a:rPr lang="en-US" b="1" dirty="0"/>
              <a:t>4. Weight Initialization</a:t>
            </a:r>
            <a:r>
              <a:rPr lang="en-US" dirty="0"/>
              <a:t>:</a:t>
            </a:r>
          </a:p>
          <a:p>
            <a:pPr>
              <a:lnSpc>
                <a:spcPct val="150000"/>
              </a:lnSpc>
              <a:buFont typeface="Arial" panose="020B0604020202020204" pitchFamily="34" charset="0"/>
              <a:buChar char="•"/>
            </a:pPr>
            <a:r>
              <a:rPr lang="en-US" b="1" dirty="0"/>
              <a:t>Xavier Initialization</a:t>
            </a:r>
            <a:r>
              <a:rPr lang="en-US" dirty="0"/>
              <a:t>: Balances weights for smooth gradients, suitable for Sigmoid/Tanh activations.</a:t>
            </a:r>
          </a:p>
          <a:p>
            <a:pPr>
              <a:lnSpc>
                <a:spcPct val="150000"/>
              </a:lnSpc>
              <a:buFont typeface="Arial" panose="020B0604020202020204" pitchFamily="34" charset="0"/>
              <a:buChar char="•"/>
            </a:pPr>
            <a:r>
              <a:rPr lang="en-US" b="1" dirty="0"/>
              <a:t>He Initialization</a:t>
            </a:r>
            <a:r>
              <a:rPr lang="en-US" dirty="0"/>
              <a:t>: Optimized for </a:t>
            </a:r>
            <a:r>
              <a:rPr lang="en-US" dirty="0" err="1"/>
              <a:t>ReLU</a:t>
            </a:r>
            <a:r>
              <a:rPr lang="en-US" dirty="0"/>
              <a:t>-based activations to avoid vanishing/exploding gradients.</a:t>
            </a:r>
          </a:p>
          <a:p>
            <a:pPr>
              <a:lnSpc>
                <a:spcPct val="150000"/>
              </a:lnSpc>
              <a:buFont typeface="Arial" panose="020B0604020202020204" pitchFamily="34" charset="0"/>
              <a:buChar char="•"/>
            </a:pPr>
            <a:r>
              <a:rPr lang="en-US" dirty="0"/>
              <a:t>These techniques ensure stable training and faster convergence, crucial for effectively learning from MONK and CUP datasets.</a:t>
            </a:r>
          </a:p>
          <a:p>
            <a:endParaRPr lang="en-US" dirty="0"/>
          </a:p>
        </p:txBody>
      </p:sp>
      <p:sp>
        <p:nvSpPr>
          <p:cNvPr id="4" name="Slide Number Placeholder 3">
            <a:extLst>
              <a:ext uri="{FF2B5EF4-FFF2-40B4-BE49-F238E27FC236}">
                <a16:creationId xmlns:a16="http://schemas.microsoft.com/office/drawing/2014/main" id="{33577135-987E-4A34-813A-01C57E515BB8}"/>
              </a:ext>
            </a:extLst>
          </p:cNvPr>
          <p:cNvSpPr>
            <a:spLocks noGrp="1"/>
          </p:cNvSpPr>
          <p:nvPr>
            <p:ph type="sldNum" sz="quarter" idx="12"/>
          </p:nvPr>
        </p:nvSpPr>
        <p:spPr/>
        <p:txBody>
          <a:bodyPr/>
          <a:lstStyle/>
          <a:p>
            <a:fld id="{A6B05161-9E42-4493-9916-6F12CA0446C4}" type="slidenum">
              <a:rPr lang="en-US" sz="2800" b="1" smtClean="0"/>
              <a:t>7</a:t>
            </a:fld>
            <a:endParaRPr lang="en-US" sz="2800" b="1" dirty="0"/>
          </a:p>
        </p:txBody>
      </p:sp>
    </p:spTree>
    <p:extLst>
      <p:ext uri="{BB962C8B-B14F-4D97-AF65-F5344CB8AC3E}">
        <p14:creationId xmlns:p14="http://schemas.microsoft.com/office/powerpoint/2010/main" val="4012658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18DF-51DF-483B-A164-07FDF6E3CD06}"/>
              </a:ext>
            </a:extLst>
          </p:cNvPr>
          <p:cNvSpPr>
            <a:spLocks noGrp="1"/>
          </p:cNvSpPr>
          <p:nvPr>
            <p:ph type="title"/>
          </p:nvPr>
        </p:nvSpPr>
        <p:spPr>
          <a:xfrm>
            <a:off x="538620" y="420531"/>
            <a:ext cx="10758436" cy="1104955"/>
          </a:xfrm>
        </p:spPr>
        <p:txBody>
          <a:bodyPr>
            <a:normAutofit/>
          </a:bodyPr>
          <a:lstStyle/>
          <a:p>
            <a:r>
              <a:rPr kumimoji="0" lang="en-US" altLang="en-US" sz="3600" b="1" i="0" u="none" strike="noStrike" cap="none" normalizeH="0" baseline="0" dirty="0">
                <a:ln>
                  <a:noFill/>
                </a:ln>
                <a:solidFill>
                  <a:schemeClr val="tx1"/>
                </a:solidFill>
                <a:effectLst/>
                <a:latin typeface="Arial" panose="020B0604020202020204" pitchFamily="34" charset="0"/>
              </a:rPr>
              <a:t>Code Description</a:t>
            </a:r>
            <a:endParaRPr lang="en-US" sz="3600" dirty="0"/>
          </a:p>
        </p:txBody>
      </p:sp>
      <p:sp>
        <p:nvSpPr>
          <p:cNvPr id="3" name="Content Placeholder 2">
            <a:extLst>
              <a:ext uri="{FF2B5EF4-FFF2-40B4-BE49-F238E27FC236}">
                <a16:creationId xmlns:a16="http://schemas.microsoft.com/office/drawing/2014/main" id="{71217D8A-B2C4-4825-8009-B9FF19CBFC38}"/>
              </a:ext>
            </a:extLst>
          </p:cNvPr>
          <p:cNvSpPr>
            <a:spLocks noGrp="1"/>
          </p:cNvSpPr>
          <p:nvPr>
            <p:ph idx="1"/>
          </p:nvPr>
        </p:nvSpPr>
        <p:spPr>
          <a:xfrm>
            <a:off x="481875" y="1290181"/>
            <a:ext cx="10815181" cy="4748997"/>
          </a:xfrm>
        </p:spPr>
        <p:txBody>
          <a:bodyPr>
            <a:normAutofit fontScale="92500" lnSpcReduction="20000"/>
          </a:bodyPr>
          <a:lstStyle/>
          <a:p>
            <a:pPr marL="0" indent="0">
              <a:lnSpc>
                <a:spcPct val="150000"/>
              </a:lnSpc>
              <a:buNone/>
            </a:pPr>
            <a:r>
              <a:rPr lang="en-US" sz="2400" b="1" dirty="0"/>
              <a:t>5. Hyperparameter Tuning</a:t>
            </a:r>
          </a:p>
          <a:p>
            <a:pPr marL="0" indent="0">
              <a:lnSpc>
                <a:spcPct val="150000"/>
              </a:lnSpc>
              <a:buNone/>
            </a:pPr>
            <a:r>
              <a:rPr lang="en-US" sz="2400" dirty="0"/>
              <a:t>A set of possible values is defined for key parameters like network architecture, learning rates, momentum, weight decay, and dropout (where applicable). These values serve as the foundation for systematic model tuning.</a:t>
            </a:r>
          </a:p>
          <a:p>
            <a:pPr marL="0" indent="0">
              <a:lnSpc>
                <a:spcPct val="150000"/>
              </a:lnSpc>
              <a:buNone/>
            </a:pPr>
            <a:r>
              <a:rPr lang="en-US" sz="2400" b="1" dirty="0"/>
              <a:t>Grid Search &amp; Evaluation:</a:t>
            </a:r>
          </a:p>
          <a:p>
            <a:pPr>
              <a:lnSpc>
                <a:spcPct val="150000"/>
              </a:lnSpc>
              <a:buFont typeface="Arial" panose="020B0604020202020204" pitchFamily="34" charset="0"/>
              <a:buChar char="•"/>
            </a:pPr>
            <a:r>
              <a:rPr lang="en-US" sz="2400" b="1" dirty="0"/>
              <a:t>Grid Search</a:t>
            </a:r>
            <a:r>
              <a:rPr lang="en-US" sz="2400" dirty="0"/>
              <a:t>: Hyperparameters like learning rates, activation functions, hidden layer sizes, regularization strength, and momentum were explored.</a:t>
            </a:r>
          </a:p>
          <a:p>
            <a:pPr>
              <a:lnSpc>
                <a:spcPct val="150000"/>
              </a:lnSpc>
              <a:buFont typeface="Arial" panose="020B0604020202020204" pitchFamily="34" charset="0"/>
              <a:buChar char="•"/>
            </a:pPr>
            <a:r>
              <a:rPr lang="en-US" sz="2400" b="1" dirty="0"/>
              <a:t>MONK</a:t>
            </a:r>
            <a:r>
              <a:rPr lang="en-US" sz="2400" dirty="0"/>
              <a:t>: 324 configurations for all task of the monk.</a:t>
            </a:r>
          </a:p>
          <a:p>
            <a:pPr>
              <a:lnSpc>
                <a:spcPct val="150000"/>
              </a:lnSpc>
              <a:buFont typeface="Arial" panose="020B0604020202020204" pitchFamily="34" charset="0"/>
              <a:buChar char="•"/>
            </a:pPr>
            <a:r>
              <a:rPr lang="en-US" sz="2400" b="1" dirty="0"/>
              <a:t>CUP</a:t>
            </a:r>
            <a:r>
              <a:rPr lang="en-US" sz="2400" dirty="0"/>
              <a:t>: 144 configurations Iterative tuning with performance tracked for validation MEE.</a:t>
            </a:r>
          </a:p>
        </p:txBody>
      </p:sp>
      <p:sp>
        <p:nvSpPr>
          <p:cNvPr id="7" name="Slide Number Placeholder 6">
            <a:extLst>
              <a:ext uri="{FF2B5EF4-FFF2-40B4-BE49-F238E27FC236}">
                <a16:creationId xmlns:a16="http://schemas.microsoft.com/office/drawing/2014/main" id="{349F8B4F-8687-44B4-A6D3-9BF8BE16942A}"/>
              </a:ext>
            </a:extLst>
          </p:cNvPr>
          <p:cNvSpPr>
            <a:spLocks noGrp="1"/>
          </p:cNvSpPr>
          <p:nvPr>
            <p:ph type="sldNum" sz="quarter" idx="12"/>
          </p:nvPr>
        </p:nvSpPr>
        <p:spPr/>
        <p:txBody>
          <a:bodyPr/>
          <a:lstStyle/>
          <a:p>
            <a:fld id="{A6B05161-9E42-4493-9916-6F12CA0446C4}" type="slidenum">
              <a:rPr lang="en-US" sz="2800" b="1" smtClean="0">
                <a:solidFill>
                  <a:schemeClr val="tx1"/>
                </a:solidFill>
              </a:rPr>
              <a:t>8</a:t>
            </a:fld>
            <a:endParaRPr lang="en-US" sz="2800" b="1" dirty="0">
              <a:solidFill>
                <a:schemeClr val="tx1"/>
              </a:solidFill>
            </a:endParaRPr>
          </a:p>
        </p:txBody>
      </p:sp>
    </p:spTree>
    <p:extLst>
      <p:ext uri="{BB962C8B-B14F-4D97-AF65-F5344CB8AC3E}">
        <p14:creationId xmlns:p14="http://schemas.microsoft.com/office/powerpoint/2010/main" val="369087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2659ABC-3554-4731-B0E1-FF3D7B951EAE}"/>
              </a:ext>
            </a:extLst>
          </p:cNvPr>
          <p:cNvSpPr>
            <a:spLocks noGrp="1" noChangeArrowheads="1"/>
          </p:cNvSpPr>
          <p:nvPr>
            <p:ph idx="1"/>
          </p:nvPr>
        </p:nvSpPr>
        <p:spPr bwMode="auto">
          <a:xfrm>
            <a:off x="634651" y="1716788"/>
            <a:ext cx="10964450" cy="3661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500" b="1" i="0" u="none" strike="noStrike" cap="none" normalizeH="0" baseline="0" dirty="0">
                <a:ln>
                  <a:noFill/>
                </a:ln>
                <a:solidFill>
                  <a:schemeClr val="tx1"/>
                </a:solidFill>
                <a:effectLst/>
              </a:rPr>
              <a:t>6. Loss Functions: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MSE (Mean Squared Error): Used for classification tasks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MEE (Mean Euclidean Error): Applied for regression tasks.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rPr>
              <a:t>Optimization Algorithm:</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Stochastic Gradient Descent (SGD) with momentum for stable updates.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rPr>
              <a:t>Regularization &amp; Dynamic Updates: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rPr>
              <a:t>Dropout applied conditionally for MONK-3 with L2 regularization.</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
        <p:nvSpPr>
          <p:cNvPr id="5" name="Title 4">
            <a:extLst>
              <a:ext uri="{FF2B5EF4-FFF2-40B4-BE49-F238E27FC236}">
                <a16:creationId xmlns:a16="http://schemas.microsoft.com/office/drawing/2014/main" id="{A7910FF6-2116-4712-B327-16C55989E739}"/>
              </a:ext>
            </a:extLst>
          </p:cNvPr>
          <p:cNvSpPr>
            <a:spLocks noGrp="1"/>
          </p:cNvSpPr>
          <p:nvPr>
            <p:ph type="title"/>
          </p:nvPr>
        </p:nvSpPr>
        <p:spPr>
          <a:xfrm>
            <a:off x="592898" y="781268"/>
            <a:ext cx="11006203" cy="1110163"/>
          </a:xfrm>
        </p:spPr>
        <p:txBody>
          <a:bodyPr>
            <a:noAutofit/>
          </a:bodyPr>
          <a:lstStyle/>
          <a:p>
            <a:r>
              <a:rPr kumimoji="0" lang="en-US" altLang="en-US" sz="3200" b="1" i="0" u="none" strike="noStrike" cap="none" normalizeH="0" baseline="0" dirty="0">
                <a:ln>
                  <a:noFill/>
                </a:ln>
                <a:solidFill>
                  <a:schemeClr val="tx1"/>
                </a:solidFill>
                <a:effectLst/>
                <a:latin typeface="Arial" panose="020B0604020202020204" pitchFamily="34" charset="0"/>
              </a:rPr>
              <a:t>Code Description</a:t>
            </a:r>
            <a:br>
              <a:rPr kumimoji="0" lang="en-US" altLang="en-US" sz="3200" b="0" i="0" u="none" strike="noStrike" cap="none" normalizeH="0" baseline="0" dirty="0">
                <a:ln>
                  <a:noFill/>
                </a:ln>
                <a:solidFill>
                  <a:schemeClr val="tx1"/>
                </a:solidFill>
                <a:effectLst/>
              </a:rPr>
            </a:br>
            <a:endParaRPr lang="en-US" sz="3200" dirty="0"/>
          </a:p>
        </p:txBody>
      </p:sp>
      <p:sp>
        <p:nvSpPr>
          <p:cNvPr id="6" name="Slide Number Placeholder 5">
            <a:extLst>
              <a:ext uri="{FF2B5EF4-FFF2-40B4-BE49-F238E27FC236}">
                <a16:creationId xmlns:a16="http://schemas.microsoft.com/office/drawing/2014/main" id="{3783CDDB-27F0-4D03-AB61-E2F64A4FC0BA}"/>
              </a:ext>
            </a:extLst>
          </p:cNvPr>
          <p:cNvSpPr>
            <a:spLocks noGrp="1"/>
          </p:cNvSpPr>
          <p:nvPr>
            <p:ph type="sldNum" sz="quarter" idx="12"/>
          </p:nvPr>
        </p:nvSpPr>
        <p:spPr/>
        <p:txBody>
          <a:bodyPr/>
          <a:lstStyle/>
          <a:p>
            <a:fld id="{A6B05161-9E42-4493-9916-6F12CA0446C4}" type="slidenum">
              <a:rPr lang="en-US" sz="2800" b="1" smtClean="0">
                <a:solidFill>
                  <a:schemeClr val="tx1"/>
                </a:solidFill>
              </a:rPr>
              <a:t>9</a:t>
            </a:fld>
            <a:endParaRPr lang="en-US" sz="2800" b="1" dirty="0">
              <a:solidFill>
                <a:schemeClr val="tx1"/>
              </a:solidFill>
            </a:endParaRPr>
          </a:p>
        </p:txBody>
      </p:sp>
    </p:spTree>
    <p:extLst>
      <p:ext uri="{BB962C8B-B14F-4D97-AF65-F5344CB8AC3E}">
        <p14:creationId xmlns:p14="http://schemas.microsoft.com/office/powerpoint/2010/main" val="265156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996</TotalTime>
  <Words>1445</Words>
  <Application>Microsoft Office PowerPoint</Application>
  <PresentationFormat>Widescreen</PresentationFormat>
  <Paragraphs>134</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 Unicode MS</vt:lpstr>
      <vt:lpstr>Arial</vt:lpstr>
      <vt:lpstr>Calibri</vt:lpstr>
      <vt:lpstr>Calibri Light</vt:lpstr>
      <vt:lpstr>Times New Roman</vt:lpstr>
      <vt:lpstr>Office Theme</vt:lpstr>
      <vt:lpstr>ML 2024 Project Report Slides</vt:lpstr>
      <vt:lpstr>Objectives</vt:lpstr>
      <vt:lpstr>Language and tools</vt:lpstr>
      <vt:lpstr>Code Description</vt:lpstr>
      <vt:lpstr>Code Description</vt:lpstr>
      <vt:lpstr>Code Description</vt:lpstr>
      <vt:lpstr>Code Description</vt:lpstr>
      <vt:lpstr>Code Description</vt:lpstr>
      <vt:lpstr>Code Description </vt:lpstr>
      <vt:lpstr>Code Description</vt:lpstr>
      <vt:lpstr>Summrized Monks Results</vt:lpstr>
      <vt:lpstr>Monks 1</vt:lpstr>
      <vt:lpstr>Monks 2</vt:lpstr>
      <vt:lpstr>Monks-3 (without regularization)</vt:lpstr>
      <vt:lpstr>Monk 3- with regularization</vt:lpstr>
      <vt:lpstr>CUP Validation schema: data splitting</vt:lpstr>
      <vt:lpstr>CUP Validation schema: model selection</vt:lpstr>
      <vt:lpstr>CUP Validation schema: model assesment</vt:lpstr>
      <vt:lpstr>CUP task tested combinations</vt:lpstr>
      <vt:lpstr>CUP Results</vt:lpstr>
      <vt:lpstr>CUP Results best model result</vt:lpstr>
      <vt:lpstr>CUP Results model 2 and 3</vt:lpstr>
      <vt:lpstr>Discussion</vt:lpstr>
      <vt:lpstr>Discussion</vt:lpstr>
      <vt:lpstr>Acknowledgments </vt:lpstr>
      <vt:lpstr>Blind Test Results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2024 Project Report Slides</dc:title>
  <dc:creator>Tsion Ketema</dc:creator>
  <cp:lastModifiedBy>Tsion Ketema</cp:lastModifiedBy>
  <cp:revision>82</cp:revision>
  <dcterms:created xsi:type="dcterms:W3CDTF">2025-01-22T01:47:05Z</dcterms:created>
  <dcterms:modified xsi:type="dcterms:W3CDTF">2025-01-29T02:12:18Z</dcterms:modified>
</cp:coreProperties>
</file>