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72" r:id="rId4"/>
    <p:sldId id="273" r:id="rId5"/>
    <p:sldId id="274" r:id="rId6"/>
    <p:sldId id="275" r:id="rId7"/>
    <p:sldId id="260" r:id="rId8"/>
    <p:sldId id="261" r:id="rId9"/>
    <p:sldId id="262" r:id="rId10"/>
    <p:sldId id="263" r:id="rId11"/>
    <p:sldId id="276" r:id="rId12"/>
    <p:sldId id="277" r:id="rId13"/>
    <p:sldId id="264" r:id="rId14"/>
    <p:sldId id="265" r:id="rId15"/>
    <p:sldId id="266" r:id="rId16"/>
    <p:sldId id="267" r:id="rId17"/>
    <p:sldId id="268" r:id="rId18"/>
    <p:sldId id="271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D9679-ABD7-4BAA-9685-3EFF5778D53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A18E0-96CB-462A-93B1-36528543C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3CC4-B245-45F0-8452-84B1F69DD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A317E-310D-4589-BFB9-7A586B98B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4FCAA-B50F-40AF-A02E-85E70576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3FD1-217C-492D-B5D1-65BF4E8C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FDF22-F653-43C2-9804-27AB47B5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9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EC2B-533C-490E-9D57-6F3D7D26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1DA6E-39AF-4B3F-B4CE-11558A1D6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A8FBD-D812-43A5-94B4-C33DD5E0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B269-1B91-44C3-A712-D6E871D8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00D18-3170-42A9-82FD-B291CEDF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0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F6DAF-4EE9-44D6-8CCA-E7E2B2246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06582-E435-49BA-8DDE-A05414547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5E83B-F625-4218-A6A8-1D18AE74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3917E-6147-485A-BFFA-4DCE005A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F3EA8-18AA-4028-889C-EFB364F1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0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A52AB-C72A-4165-9887-473715F9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5ABB-7C99-4016-BACD-629E6601F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E60B8-F7B9-4B4A-9AFE-1D2E565C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30509-88FE-4E76-A4E0-516FF3D5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3FED0-A7D0-47E5-86B5-16E82FBE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9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D8F8-8C34-4B25-87D5-17929C43E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895E8-DA13-412B-B9F9-5AAF11589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6945B-2937-46A6-8A7E-15087343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B6FC9-DDA1-4533-B925-B9670FEC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A1D61-4E5B-43E8-9788-87505DFB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9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2A7C-D6DE-4323-BAB3-F403E229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F9183-AA05-4B89-BF32-EFA1633B6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6EE40-3F42-4EF5-B152-5CE73D2ED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B2A6F-9AB7-4937-AC2A-7C413FD6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56AC2-284D-4F5B-8A16-7A5E9CFF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417D9-A3FD-43CA-8449-B7321930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1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C4A1-AA4F-4EFC-9F77-378228D7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7221C-5FD9-4302-BC28-444BCF104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1847A-E3ED-439E-B7B6-A64582A96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67411-CECB-49ED-B95E-FDF90B545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27D24-7D59-49FD-8FD6-075C04332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9DF30-2465-45FC-ADB6-B5D45372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A4643-D4B9-4F86-BE9A-664079D7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86A05-B452-4DF9-9B87-9411879C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5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C1F3-CFFA-42BF-899E-867623AA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44FA2-8B0E-4F78-A56C-F354982F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6A466-5973-4C7A-BD79-C358C921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3C9D4-B4BA-4C5E-A6CE-F95C156C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8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B9022-2FDE-4B78-AB63-F4E3D9F8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B5733-C1FA-487C-8223-D5353ADC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AE93C-9EE4-4AC9-B50B-E094A1CA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2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2EA5-5D94-466C-B76F-89EA6199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AA5E-752C-40F3-8381-D87663DA9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A4C1F-C92D-4ADD-9EA7-3DEF2CB09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0C8F7-1178-4009-899A-80E9B0E3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63E81-0E7B-454C-A0D6-3CFA87B7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7F81C-36AA-493F-A604-08E3C0D1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2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2F57-4003-44BF-9DC5-5EABDB18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1C7E7-FCF7-47F9-A74A-E1F6D61AB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4839A-64DE-4322-A880-67EF19DCB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A8275-5335-4D60-B147-AFDF71A6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41419-0ADA-4C08-A956-8A4241BA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6C195-5BFB-4F0E-9D05-CB6770C9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4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1853E-8A02-4750-910B-A395DB19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0B2B0-EA8A-4A87-85F2-F993B6D72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B27B5-AC65-4C0E-B206-8145A3A7F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DB5C-9572-4E18-A789-86EB9244B9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00226-1FBF-4D09-BF25-F9B154334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7D75F-10CE-47E3-BD52-CE2BE07BF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8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.araya@unipi.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92029" y="834414"/>
            <a:ext cx="11360800" cy="183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it" dirty="0"/>
              <a:t>ML 2024 Project Report</a:t>
            </a:r>
            <a:endParaRPr dirty="0"/>
          </a:p>
          <a:p>
            <a:pPr>
              <a:spcBef>
                <a:spcPts val="0"/>
              </a:spcBef>
            </a:pPr>
            <a:r>
              <a:rPr lang="it" dirty="0"/>
              <a:t>Slides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72374" y="2965067"/>
            <a:ext cx="11504026" cy="269669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Authors name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 Tsion Araya / 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t.araya@unipi.it</a:t>
            </a: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Seid Asnakew / </a:t>
            </a:r>
            <a:r>
              <a:rPr lang="en-US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s.asnakew@studenti.unipi.it</a:t>
            </a:r>
          </a:p>
          <a:p>
            <a:pPr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Zhang pang /</a:t>
            </a:r>
            <a:r>
              <a:rPr lang="en-US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p.zhang@studenti.unipi.it</a:t>
            </a:r>
          </a:p>
          <a:p>
            <a:pPr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:-ML crackers</a:t>
            </a:r>
          </a:p>
          <a:p>
            <a:pPr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 degree Curriculum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 Artificial Intelligence</a:t>
            </a:r>
          </a:p>
          <a:p>
            <a:pPr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Date:- 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28/01/2025</a:t>
            </a:r>
          </a:p>
          <a:p>
            <a:pPr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Type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 A</a:t>
            </a: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14071" y="285639"/>
            <a:ext cx="1185900" cy="12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39CD-26FB-427E-9B24-6A923ABF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" sz="3600" b="1" dirty="0">
                <a:latin typeface="Arial" panose="020B0604020202020204" pitchFamily="34" charset="0"/>
                <a:cs typeface="Arial" panose="020B0604020202020204" pitchFamily="34" charset="0"/>
              </a:rPr>
              <a:t>Monks 2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C9A2A9-2C48-4096-AD95-50B411E90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28" y="1350768"/>
            <a:ext cx="11681472" cy="4926403"/>
          </a:xfrm>
        </p:spPr>
      </p:pic>
    </p:spTree>
    <p:extLst>
      <p:ext uri="{BB962C8B-B14F-4D97-AF65-F5344CB8AC3E}">
        <p14:creationId xmlns:p14="http://schemas.microsoft.com/office/powerpoint/2010/main" val="427837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B3E3-75E9-4697-8657-A573237C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Monks-3 (without regularization)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0C9CAC-A614-4F08-AE3F-BAC178F2D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747951"/>
            <a:ext cx="10334360" cy="4429012"/>
          </a:xfrm>
        </p:spPr>
      </p:pic>
    </p:spTree>
    <p:extLst>
      <p:ext uri="{BB962C8B-B14F-4D97-AF65-F5344CB8AC3E}">
        <p14:creationId xmlns:p14="http://schemas.microsoft.com/office/powerpoint/2010/main" val="2478067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E537-8743-4D17-878C-B2FC76D0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Monk 3- with regularization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539C0F-F424-49F9-8B97-DD332A288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7" y="1590805"/>
            <a:ext cx="10701034" cy="4586158"/>
          </a:xfrm>
        </p:spPr>
      </p:pic>
    </p:spTree>
    <p:extLst>
      <p:ext uri="{BB962C8B-B14F-4D97-AF65-F5344CB8AC3E}">
        <p14:creationId xmlns:p14="http://schemas.microsoft.com/office/powerpoint/2010/main" val="3409727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6DDD-2344-449C-8AE7-B240C974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" sz="3600" b="1" dirty="0">
                <a:latin typeface="Arial" panose="020B0604020202020204" pitchFamily="34" charset="0"/>
                <a:cs typeface="Arial" panose="020B0604020202020204" pitchFamily="34" charset="0"/>
              </a:rPr>
              <a:t>CUP Validation schema: data splitting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7D38-E0E4-4EB4-83D9-020E41390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Data Splitting Approach: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80% training and 10% internal test is split from the original training dataset.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5-fold cross-validation applied was applied on the 80% training set.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Validation Schema: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k-fold cross-validation for model selection using the above split training set.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Retraining of final model on full dataset before blind test.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6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7E87-96B1-4133-8E87-68E48F7D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" sz="3600" b="1" dirty="0">
                <a:latin typeface="Arial" panose="020B0604020202020204" pitchFamily="34" charset="0"/>
                <a:cs typeface="Arial" panose="020B0604020202020204" pitchFamily="34" charset="0"/>
              </a:rPr>
              <a:t>CUP Validation schema: model selection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0CEA-E8FD-4A96-A4DE-ED308F601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27" y="1690688"/>
            <a:ext cx="10714973" cy="476152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Hyperparameter Exploration: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Grid search applied with parameter ranges: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Learning rates: [0.0001, 0.001]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Batch sizes: [8, 16]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Momentum: [0.2, 0.8]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Final Model Selection: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Chosen based on lowest validation loss and error (MEE).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Comparison of different architectures.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25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86A8-BF33-4E1C-A6A2-A98D40C6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" sz="3600" b="1" dirty="0">
                <a:latin typeface="Arial" panose="020B0604020202020204" pitchFamily="34" charset="0"/>
                <a:cs typeface="Arial" panose="020B0604020202020204" pitchFamily="34" charset="0"/>
              </a:rPr>
              <a:t>CUP Results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C4A547-3041-4267-9125-6672D95AD4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678128"/>
            <a:ext cx="28894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 of the cup dataset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701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FD-D9FD-40A9-A7A8-F1F26DF5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9B6A6-780B-4EAE-BDD2-89BC1370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Findings and Insights: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different architectures impacted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stability with different weight initializations.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Effect of batch size on convergence speed.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 Faced: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Overfitting issues with deeper networks.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Computational complexity of tuning large parameter spaces.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04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4D3C-9585-42E5-AD3F-8DCA1A3B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F2E0F-27FA-496C-B2BA-7B9CAF54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Takeaways: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Optimal model achieved with moderate depth and regularization.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Cup task required careful tuning of dropout and batch size.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MONK datasets showed the importance of activation function choices.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76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A325-0CD6-45C5-BE75-434B6A88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Blind Test 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7F2F18-6AE2-46E9-8D71-E90B417F11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1145" y="2391158"/>
            <a:ext cx="1070349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Predictions: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saved 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results/blind_test_predictions.csv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MEE on blind test set: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xx.xx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nickname: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your_team_name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442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B3D3-2B0E-410E-BA90-A6F21FD3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BB7E-CE2A-4E69-8910-A56D138E9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the provided references in ML-24-Report-info for further details.</a:t>
            </a:r>
          </a:p>
        </p:txBody>
      </p:sp>
    </p:spTree>
    <p:extLst>
      <p:ext uri="{BB962C8B-B14F-4D97-AF65-F5344CB8AC3E}">
        <p14:creationId xmlns:p14="http://schemas.microsoft.com/office/powerpoint/2010/main" val="174105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CC15-01C7-47B0-8911-294BBBA8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A09EE-86B7-4159-87C5-E8F0B79D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868" y="1690688"/>
            <a:ext cx="11206264" cy="445959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implement and optimize neural network architectures for MONK and CUP datasets.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evaluate the impact of different hyperparameter configurations, including activation functions, regularization, and weight initialization.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assess performance through metrics such as Mean Squared Error (MSE) and accuracy for MONK tasks, and Mean Euclidean Error (MEE) for CUP tasks.</a:t>
            </a:r>
          </a:p>
        </p:txBody>
      </p:sp>
    </p:spTree>
    <p:extLst>
      <p:ext uri="{BB962C8B-B14F-4D97-AF65-F5344CB8AC3E}">
        <p14:creationId xmlns:p14="http://schemas.microsoft.com/office/powerpoint/2010/main" val="1860438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78DF-517A-4F89-BCB5-2B2BA616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Appendix - not shown in the time slot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1BAF-5661-49DE-A922-AF2B7860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Additional performance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Extended hyperparameter tuning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0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9DC6-EF3B-48C7-A0FF-A48C2D0C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Description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3DDB5-1398-45E8-870B-05D51AA0D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59894" cy="44584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1. </a:t>
            </a:r>
            <a:r>
              <a:rPr lang="en-US" sz="2400" b="1" dirty="0"/>
              <a:t>Model Architecture: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  MONK</a:t>
            </a:r>
            <a:r>
              <a:rPr lang="en-US" sz="2400" dirty="0"/>
              <a:t>: Architectures range from shallow networks like (17, 8, 1) to deeper networks like (17, 16, 8, 1).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  CUP</a:t>
            </a:r>
            <a:r>
              <a:rPr lang="en-US" sz="2400" dirty="0"/>
              <a:t>: Configurations such as (12, 8, 3) and (12, 16, 8, 3) were tested.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 2. Activation Functions</a:t>
            </a:r>
            <a:r>
              <a:rPr lang="en-US" sz="2400" dirty="0"/>
              <a:t>: Hidden Layers: </a:t>
            </a:r>
            <a:r>
              <a:rPr lang="en-US" sz="2400" dirty="0" err="1"/>
              <a:t>ReLU</a:t>
            </a:r>
            <a:r>
              <a:rPr lang="en-US" sz="2400" dirty="0"/>
              <a:t>, Tanh, Leaky </a:t>
            </a:r>
            <a:r>
              <a:rPr lang="en-US" sz="2400" dirty="0" err="1"/>
              <a:t>ReLU</a:t>
            </a:r>
            <a:r>
              <a:rPr lang="en-US" sz="2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 3. Output Layer</a:t>
            </a:r>
            <a:r>
              <a:rPr lang="en-US" sz="2400" dirty="0"/>
              <a:t>: Sigmoid (classification), Identity (regression).</a:t>
            </a:r>
          </a:p>
        </p:txBody>
      </p:sp>
    </p:spTree>
    <p:extLst>
      <p:ext uri="{BB962C8B-B14F-4D97-AF65-F5344CB8AC3E}">
        <p14:creationId xmlns:p14="http://schemas.microsoft.com/office/powerpoint/2010/main" val="133036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18DF-51DF-483B-A164-07FDF6E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879" y="400833"/>
            <a:ext cx="10689921" cy="1289855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Description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7D8A-B2C4-4825-8009-B9FF19CBF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619" y="1427967"/>
            <a:ext cx="10815181" cy="474899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3. Training Algorithm:-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Stochastic Gradient Descent (SGD) with momentum.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Adaptive variants like Adam were explored for CUP tasks.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4. Batch/Online/Minibatch: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Mini-batch training implemented for all datasets.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5. Weight Initialization: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Xavier initialization for balanced scaling.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He initialization for </a:t>
            </a:r>
            <a:r>
              <a:rPr lang="en-US" sz="2400" dirty="0" err="1"/>
              <a:t>ReLU</a:t>
            </a:r>
            <a:r>
              <a:rPr lang="en-US" sz="2400" dirty="0"/>
              <a:t>-based networks.</a:t>
            </a:r>
          </a:p>
        </p:txBody>
      </p:sp>
    </p:spTree>
    <p:extLst>
      <p:ext uri="{BB962C8B-B14F-4D97-AF65-F5344CB8AC3E}">
        <p14:creationId xmlns:p14="http://schemas.microsoft.com/office/powerpoint/2010/main" val="369087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A6AC-7427-4548-9063-0E250AD79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08" y="331048"/>
            <a:ext cx="10751505" cy="1560383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Description</a:t>
            </a:r>
            <a:endParaRPr lang="en-US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659ABC-3554-4731-B0E1-FF3D7B951E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8308" y="1655742"/>
            <a:ext cx="1115338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6. Regularization Schema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MONK-3-No-Reg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No regularization.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MONK-3-L2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L2 regularization (0.0001 to 0.005).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L2 regularization with optional dropout (0.1, 0.2).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7. Stop Condition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Fixed epochs (1000).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Early stopping not allowed for MONK tasks, used for CUP validation during trials.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6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BE58-AEC0-4B03-AF3A-9CF7B1E3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27" y="365126"/>
            <a:ext cx="10714973" cy="1225680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Description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EE90-AEB3-4D5A-A950-D9503C5F4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510" y="1690688"/>
            <a:ext cx="10627290" cy="4486275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8. Validation Schema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5-fold cross-validation for model selection.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Data split into 60% training, 20% validation, 20% internal test.</a:t>
            </a:r>
            <a:endParaRPr lang="en-US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9. Hyperparameter Tuning</a:t>
            </a:r>
            <a:r>
              <a:rPr lang="en-US" sz="24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Grid Search</a:t>
            </a:r>
            <a:r>
              <a:rPr lang="en-US" sz="2400" dirty="0"/>
              <a:t>: Hyperparameters like learning rates, activation functions, hidden layer sizes, regularization strength, and momentum were explored.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MONK</a:t>
            </a:r>
            <a:r>
              <a:rPr lang="en-US" sz="2400" dirty="0"/>
              <a:t>: 432 configurations per task.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CUP</a:t>
            </a:r>
            <a:r>
              <a:rPr lang="en-US" sz="2400" dirty="0"/>
              <a:t>: Iterative tuning with performance tracked for validation MEE.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726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10A7-0BFB-4B90-8AF6-D7AC623F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b="1" dirty="0"/>
              <a:t>Models Novelties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601B-3853-4782-A0E0-C08FF3322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Innovations Introduced: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Customized dropout techniques for better generalization.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Experimentation with different activation function combinations.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Layer-wise hyperparameter tuning.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2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F38C-2E36-42A3-AC91-2329FE9F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" sz="3600" b="1" dirty="0">
                <a:latin typeface="Arial" panose="020B0604020202020204" pitchFamily="34" charset="0"/>
                <a:cs typeface="Arial" panose="020B0604020202020204" pitchFamily="34" charset="0"/>
              </a:rPr>
              <a:t>Monks Results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2CD3F-CEDD-4842-9454-0C33DB9BF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17" y="2059036"/>
            <a:ext cx="11711835" cy="21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6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D64B-A83F-4A67-86C5-33213030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" sz="3600" b="1" dirty="0">
                <a:latin typeface="Arial" panose="020B0604020202020204" pitchFamily="34" charset="0"/>
                <a:cs typeface="Arial" panose="020B0604020202020204" pitchFamily="34" charset="0"/>
              </a:rPr>
              <a:t>Monks 1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213596-66AA-406C-9FE1-9402D14DD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42" y="1557054"/>
            <a:ext cx="11741631" cy="4619909"/>
          </a:xfrm>
        </p:spPr>
      </p:pic>
    </p:spTree>
    <p:extLst>
      <p:ext uri="{BB962C8B-B14F-4D97-AF65-F5344CB8AC3E}">
        <p14:creationId xmlns:p14="http://schemas.microsoft.com/office/powerpoint/2010/main" val="29055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723</Words>
  <Application>Microsoft Office PowerPoint</Application>
  <PresentationFormat>Widescreen</PresentationFormat>
  <Paragraphs>96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 Unicode MS</vt:lpstr>
      <vt:lpstr>Arial</vt:lpstr>
      <vt:lpstr>Calibri</vt:lpstr>
      <vt:lpstr>Calibri Light</vt:lpstr>
      <vt:lpstr>Times New Roman</vt:lpstr>
      <vt:lpstr>Office Theme</vt:lpstr>
      <vt:lpstr>ML 2024 Project Report Slides</vt:lpstr>
      <vt:lpstr>Objectives</vt:lpstr>
      <vt:lpstr>Code Description</vt:lpstr>
      <vt:lpstr>Code Description</vt:lpstr>
      <vt:lpstr>Code Description</vt:lpstr>
      <vt:lpstr>Code Description</vt:lpstr>
      <vt:lpstr>Models Novelties</vt:lpstr>
      <vt:lpstr>Monks Results</vt:lpstr>
      <vt:lpstr>Monks 1</vt:lpstr>
      <vt:lpstr>Monks 2</vt:lpstr>
      <vt:lpstr>Monks-3 (without regularization)</vt:lpstr>
      <vt:lpstr>Monk 3- with regularization</vt:lpstr>
      <vt:lpstr>CUP Validation schema: data splitting</vt:lpstr>
      <vt:lpstr>CUP Validation schema: model selection</vt:lpstr>
      <vt:lpstr>CUP Results</vt:lpstr>
      <vt:lpstr>Discussion</vt:lpstr>
      <vt:lpstr>Conclusions</vt:lpstr>
      <vt:lpstr>Blind Test Results</vt:lpstr>
      <vt:lpstr>Bibliography</vt:lpstr>
      <vt:lpstr>Appendix - not shown in the time slot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2024 Project Report Slides</dc:title>
  <dc:creator>Tsion Ketema</dc:creator>
  <cp:lastModifiedBy>Tsion Ketema</cp:lastModifiedBy>
  <cp:revision>31</cp:revision>
  <dcterms:created xsi:type="dcterms:W3CDTF">2025-01-22T01:47:05Z</dcterms:created>
  <dcterms:modified xsi:type="dcterms:W3CDTF">2025-01-28T15:20:59Z</dcterms:modified>
</cp:coreProperties>
</file>