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86" r:id="rId1"/>
  </p:sldMasterIdLst>
  <p:notesMasterIdLst>
    <p:notesMasterId r:id="rId12"/>
  </p:notesMasterIdLst>
  <p:sldIdLst>
    <p:sldId id="262" r:id="rId2"/>
    <p:sldId id="267" r:id="rId3"/>
    <p:sldId id="264" r:id="rId4"/>
    <p:sldId id="258" r:id="rId5"/>
    <p:sldId id="259" r:id="rId6"/>
    <p:sldId id="260" r:id="rId7"/>
    <p:sldId id="268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2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300FAF-D1D2-0153-912A-72847E7356F8}" v="35" dt="2024-11-05T20:26:20.677"/>
    <p1510:client id="{C15F285A-A073-B1F8-A047-33A8C53F62B0}" v="404" dt="2024-11-05T20:21:49.435"/>
    <p1510:client id="{C2314B1D-C3BC-8333-F7EE-5337D5C92ACA}" v="288" dt="2024-11-05T20:17:55.077"/>
    <p1510:client id="{C44EEE4D-B3E8-EF4B-710E-FE0C971A9ABE}" v="536" dt="2024-11-05T11:22:08.027"/>
    <p1510:client id="{CCF98917-1400-851D-E445-A8E307351C4B}" v="18" dt="2024-11-05T20:17:29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A9855-DF14-437D-9B25-7FE3198BD68E}" type="datetimeFigureOut">
              <a:t>5/11/2024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A3CEB-03AF-4FDF-9E3B-33465E556BFF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46710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949A-688B-4AED-AA8E-F203BA3310F5}" type="datetimeFigureOut">
              <a:rPr lang="en-US" dirty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44941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0231-6059-4AF0-B828-13FEB68C6E43}" type="datetimeFigureOut">
              <a:rPr lang="en-US" dirty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0400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E087-9EB9-42E7-B62A-9B8FE3556101}" type="datetimeFigureOut">
              <a:rPr lang="en-US" dirty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9475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7B2A-1291-46F4-B4CC-8BAFDF935B56}" type="datetimeFigureOut">
              <a:rPr lang="en-US" dirty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8224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B3B4-A63D-42FA-B9D1-41D36384F384}" type="datetimeFigureOut">
              <a:rPr lang="en-US" dirty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27480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0803-F60A-46DD-B88E-307855619A34}" type="datetimeFigureOut">
              <a:rPr lang="en-US" dirty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50640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4245-B7F0-48F5-9A59-408A637F0829}" type="datetimeFigureOut">
              <a:rPr lang="en-US" dirty="0"/>
              <a:t>11/5/2024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25602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FBFC-AFD0-49F7-9AAB-86AF5F4471C2}" type="datetimeFigureOut">
              <a:rPr lang="en-US" dirty="0"/>
              <a:t>11/5/2024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3702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EFA3-A6B6-4916-BD87-2F7F0B6DE4AC}" type="datetimeFigureOut">
              <a:rPr lang="en-US" dirty="0"/>
              <a:t>11/5/2024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37425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FE2-E902-4B86-B2C7-4AE6B54CDB70}" type="datetimeFigureOut">
              <a:rPr lang="en-US" dirty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67486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4E58-F253-4E0F-B41E-2DC0E51ABEA1}" type="datetimeFigureOut">
              <a:rPr lang="en-US" dirty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58792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/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/>
              <a:ahLst/>
              <a:cxnLst/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/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/>
              <a:ahLst/>
              <a:cxnLst/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/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/>
              <a:ahLst/>
              <a:cxnLst/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/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/>
              <a:ahLst/>
              <a:cxnLst/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/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/>
              <a:ahLst/>
              <a:cxnLst/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/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/>
              <a:ahLst/>
              <a:cxnLst/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/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/>
              <a:ahLst/>
              <a:cxnLst/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/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/>
              <a:ahLst/>
              <a:cxnLst/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/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/>
              <a:ahLst/>
              <a:cxnLst/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/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/>
              <a:ahLst/>
              <a:cxnLst/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/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/>
              <a:ahLst/>
              <a:cxnLst/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/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/>
              <a:ahLst/>
              <a:cxnLst/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/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/>
              <a:ahLst/>
              <a:cxnLst/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/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/>
              <a:ahLst/>
              <a:cxnLst/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/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/>
              <a:ahLst/>
              <a:cxnLst/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/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/>
              <a:ahLst/>
              <a:cxnLst/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/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/>
              <a:ahLst/>
              <a:cxnLst/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/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/>
              <a:ahLst/>
              <a:cxnLst/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/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/>
              <a:ahLst/>
              <a:cxnLst/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/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/>
              <a:ahLst/>
              <a:cxnLst/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/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/>
              <a:ahLst/>
              <a:cxnLst/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/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/>
              <a:ahLst/>
              <a:cxnLst/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/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/>
              <a:ahLst/>
              <a:cxnLst/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/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/>
              <a:ahLst/>
              <a:cxnLst/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/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/>
              <a:ahLst/>
              <a:cxnLst/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/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/>
              <a:ahLst/>
              <a:cxnLst/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/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/>
              <a:ahLst/>
              <a:cxnLst/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/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/>
              <a:ahLst/>
              <a:cxnLst/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/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/>
              <a:ahLst/>
              <a:cxnLst/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/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/>
              <a:ahLst/>
              <a:cxnLst/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/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/>
              <a:ahLst/>
              <a:cxnLst/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/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/>
              <a:ahLst/>
              <a:cxnLst/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/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/>
              <a:ahLst/>
              <a:cxnLst/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/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/>
              <a:ahLst/>
              <a:cxnLst/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/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/>
              <a:ahLst/>
              <a:cxnLst/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/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/>
              <a:ahLst/>
              <a:cxnLst/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/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/>
              <a:ahLst/>
              <a:cxnLst/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/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/>
              <a:ahLst/>
              <a:cxnLst/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/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/>
              <a:ahLst/>
              <a:cxnLst/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/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/>
              <a:ahLst/>
              <a:cxnLst/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/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/>
              <a:ahLst/>
              <a:cxnLst/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/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/>
              <a:ahLst/>
              <a:cxnLst/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/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/>
              <a:ahLst/>
              <a:cxnLst/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/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/>
              <a:ahLst/>
              <a:cxnLst/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/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/>
              <a:ahLst/>
              <a:cxnLst/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/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/>
              <a:ahLst/>
              <a:cxnLst/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/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/>
              <a:ahLst/>
              <a:cxnLst/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/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/>
              <a:ahLst/>
              <a:cxnLst/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/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/>
              <a:ahLst/>
              <a:cxnLst/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/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/>
              <a:ahLst/>
              <a:cxnLst/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/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/>
              <a:ahLst/>
              <a:cxnLst/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/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/>
              <a:ahLst/>
              <a:cxnLst/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/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/>
              <a:ahLst/>
              <a:cxnLst/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/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/>
              <a:ahLst/>
              <a:cxnLst/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/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/>
              <a:ahLst/>
              <a:cxnLst/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/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/>
              <a:ahLst/>
              <a:cxnLst/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/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/>
              <a:ahLst/>
              <a:cxnLst/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0F082710-245A-48CB-A5F6-8BB1DF6AB298}" type="datetimeFigureOut">
              <a:rPr lang="en-US" dirty="0"/>
              <a:pPr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24578CCF-2EC4-44CB-A694-F6F6E59A398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4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7" r:id="rId1"/>
    <p:sldLayoutId id="2147484388" r:id="rId2"/>
    <p:sldLayoutId id="2147484389" r:id="rId3"/>
    <p:sldLayoutId id="2147484390" r:id="rId4"/>
    <p:sldLayoutId id="2147484391" r:id="rId5"/>
    <p:sldLayoutId id="2147484392" r:id="rId6"/>
    <p:sldLayoutId id="2147484393" r:id="rId7"/>
    <p:sldLayoutId id="2147484394" r:id="rId8"/>
    <p:sldLayoutId id="2147484395" r:id="rId9"/>
    <p:sldLayoutId id="2147484396" r:id="rId10"/>
    <p:sldLayoutId id="2147484397" r:id="rId11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76">
          <p15:clr>
            <a:srgbClr val="F26B43"/>
          </p15:clr>
        </p15:guide>
        <p15:guide id="2" pos="6792">
          <p15:clr>
            <a:srgbClr val="F26B43"/>
          </p15:clr>
        </p15:guide>
        <p15:guide id="3" pos="3720">
          <p15:clr>
            <a:srgbClr val="F26B43"/>
          </p15:clr>
        </p15:guide>
        <p15:guide id="4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mailto:ankamim@cs.duth.gr" TargetMode="External"/><Relationship Id="rId7" Type="http://schemas.openxmlformats.org/officeDocument/2006/relationships/image" Target="../media/image1.png"/><Relationship Id="rId2" Type="http://schemas.openxmlformats.org/officeDocument/2006/relationships/hyperlink" Target="mailto:divatou@cs.duth.g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vacharm@cs.duth.gr" TargetMode="External"/><Relationship Id="rId5" Type="http://schemas.openxmlformats.org/officeDocument/2006/relationships/hyperlink" Target="mailto:vaceris@cs.duth.gr" TargetMode="External"/><Relationship Id="rId4" Type="http://schemas.openxmlformats.org/officeDocument/2006/relationships/hyperlink" Target="mailto:vakonou@cs.duth.g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TsipiDev/Code_Hub_Cloud_Engineering_Seminar_Proj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Θέση περιεχομένου 8">
            <a:extLst>
              <a:ext uri="{FF2B5EF4-FFF2-40B4-BE49-F238E27FC236}">
                <a16:creationId xmlns:a16="http://schemas.microsoft.com/office/drawing/2014/main" id="{35CA8182-4EDD-51B4-A6DF-6E02C2E69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488" y="2521501"/>
            <a:ext cx="6269709" cy="307175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C3B2A7"/>
              </a:buClr>
            </a:pPr>
            <a:r>
              <a:rPr lang="el-GR">
                <a:latin typeface="Arial"/>
                <a:cs typeface="Arial"/>
              </a:rPr>
              <a:t>ΔΗΜΗΤΡΗΣ ΒΑΤΟΥΣΗΣ (</a:t>
            </a:r>
            <a:r>
              <a:rPr lang="el-GR">
                <a:latin typeface="Arial"/>
                <a:ea typeface="+mn-lt"/>
                <a:cs typeface="+mn-lt"/>
                <a:hlinkClick r:id="rId2"/>
              </a:rPr>
              <a:t>divatou@cs.duth.gr</a:t>
            </a:r>
            <a:r>
              <a:rPr lang="el-GR">
                <a:latin typeface="Arial"/>
                <a:ea typeface="+mn-lt"/>
                <a:cs typeface="+mn-lt"/>
              </a:rPr>
              <a:t>)</a:t>
            </a:r>
            <a:endParaRPr lang="el-GR"/>
          </a:p>
          <a:p>
            <a:pPr>
              <a:buClr>
                <a:srgbClr val="C3B2A7"/>
              </a:buClr>
            </a:pPr>
            <a:r>
              <a:rPr lang="el-GR">
                <a:latin typeface="Arial"/>
                <a:ea typeface="+mn-lt"/>
                <a:cs typeface="+mn-lt"/>
              </a:rPr>
              <a:t>ΑΝΝΑ ΚΑΜΗΛΑΚΗ (</a:t>
            </a:r>
            <a:r>
              <a:rPr lang="el-GR">
                <a:latin typeface="Arial"/>
                <a:ea typeface="+mn-lt"/>
                <a:cs typeface="+mn-lt"/>
                <a:hlinkClick r:id="rId3"/>
              </a:rPr>
              <a:t>ankamim@cs.duth.gr</a:t>
            </a:r>
            <a:r>
              <a:rPr lang="el-GR">
                <a:latin typeface="Arial"/>
                <a:ea typeface="+mn-lt"/>
                <a:cs typeface="+mn-lt"/>
              </a:rPr>
              <a:t>)</a:t>
            </a:r>
          </a:p>
          <a:p>
            <a:pPr>
              <a:buClr>
                <a:srgbClr val="C3B2A7"/>
              </a:buClr>
            </a:pPr>
            <a:r>
              <a:rPr lang="el-GR">
                <a:latin typeface="Arial"/>
                <a:ea typeface="+mn-lt"/>
                <a:cs typeface="+mn-lt"/>
              </a:rPr>
              <a:t>ΒΑΣΙΛΙΚΗ ΚΟΝΟΥ (</a:t>
            </a:r>
            <a:r>
              <a:rPr lang="el-GR">
                <a:latin typeface="Arial"/>
                <a:ea typeface="+mn-lt"/>
                <a:cs typeface="+mn-lt"/>
                <a:hlinkClick r:id="rId4"/>
              </a:rPr>
              <a:t>vakonou@cs.duth.gr</a:t>
            </a:r>
            <a:r>
              <a:rPr lang="el-GR">
                <a:latin typeface="Arial"/>
                <a:ea typeface="+mn-lt"/>
                <a:cs typeface="+mn-lt"/>
              </a:rPr>
              <a:t>)</a:t>
            </a:r>
            <a:endParaRPr lang="el-GR">
              <a:latin typeface="Arial"/>
              <a:cs typeface="Arial"/>
            </a:endParaRPr>
          </a:p>
          <a:p>
            <a:pPr>
              <a:buClr>
                <a:srgbClr val="C3B2A7"/>
              </a:buClr>
            </a:pPr>
            <a:r>
              <a:rPr lang="el-GR">
                <a:latin typeface="Arial"/>
                <a:ea typeface="+mn-lt"/>
                <a:cs typeface="+mn-lt"/>
              </a:rPr>
              <a:t>ΒΑΣΙΛΕΙΟΣ ΧΡΙΣΤΟΦΑΣ (</a:t>
            </a:r>
            <a:r>
              <a:rPr lang="el-GR">
                <a:latin typeface="Arial"/>
                <a:ea typeface="+mn-lt"/>
                <a:cs typeface="+mn-lt"/>
                <a:hlinkClick r:id="rId5"/>
              </a:rPr>
              <a:t>vaceris@cs.duth.gr</a:t>
            </a:r>
            <a:r>
              <a:rPr lang="el-GR">
                <a:latin typeface="Arial"/>
                <a:ea typeface="+mn-lt"/>
                <a:cs typeface="+mn-lt"/>
              </a:rPr>
              <a:t>)</a:t>
            </a:r>
          </a:p>
          <a:p>
            <a:pPr>
              <a:buClr>
                <a:srgbClr val="C3B2A7"/>
              </a:buClr>
            </a:pPr>
            <a:r>
              <a:rPr lang="el-GR">
                <a:latin typeface="Arial"/>
                <a:ea typeface="+mn-lt"/>
                <a:cs typeface="+mn-lt"/>
              </a:rPr>
              <a:t>ΒΑΣΙΛΕΙΟΣ ΧΑΡΜΑΝΙΔΗΣ (</a:t>
            </a:r>
            <a:r>
              <a:rPr lang="el-GR">
                <a:latin typeface="Arial"/>
                <a:ea typeface="+mn-lt"/>
                <a:cs typeface="+mn-lt"/>
                <a:hlinkClick r:id="rId6"/>
              </a:rPr>
              <a:t>vacharm@cs.duth.gr</a:t>
            </a:r>
            <a:r>
              <a:rPr lang="el-GR">
                <a:latin typeface="Arial"/>
                <a:ea typeface="+mn-lt"/>
                <a:cs typeface="+mn-lt"/>
              </a:rPr>
              <a:t>)</a:t>
            </a:r>
          </a:p>
          <a:p>
            <a:pPr algn="just">
              <a:buClr>
                <a:srgbClr val="C3B2A7"/>
              </a:buClr>
            </a:pPr>
            <a:endParaRPr lang="el-GR">
              <a:ea typeface="+mn-lt"/>
              <a:cs typeface="+mn-lt"/>
            </a:endParaRP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72B8683-22C4-9AAF-780E-723774F8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4747-5948-4835-A222-EC75B65D1225}" type="datetime1">
              <a:t>5/11/2024</a:t>
            </a:fld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5617F68-AC80-926E-989D-02C6827E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2</a:t>
            </a:fld>
            <a:endParaRPr lang="en-US"/>
          </a:p>
        </p:txBody>
      </p:sp>
      <p:pic>
        <p:nvPicPr>
          <p:cNvPr id="3" name="Εικόνα 2" descr="Organization:Democritus University of Thrace - HandWiki">
            <a:extLst>
              <a:ext uri="{FF2B5EF4-FFF2-40B4-BE49-F238E27FC236}">
                <a16:creationId xmlns:a16="http://schemas.microsoft.com/office/drawing/2014/main" id="{54E3194D-743C-5473-D092-BD8F5C5E0B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599" y="2528004"/>
            <a:ext cx="2622116" cy="22762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2690CC-E168-E7F3-4A0C-0D4360596524}"/>
              </a:ext>
            </a:extLst>
          </p:cNvPr>
          <p:cNvSpPr txBox="1"/>
          <p:nvPr/>
        </p:nvSpPr>
        <p:spPr>
          <a:xfrm>
            <a:off x="1966822" y="1713062"/>
            <a:ext cx="88646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2400" b="1" err="1">
                <a:solidFill>
                  <a:schemeClr val="tx2"/>
                </a:solidFill>
                <a:latin typeface="Arial"/>
                <a:cs typeface="Arial"/>
              </a:rPr>
              <a:t>Cloud</a:t>
            </a:r>
            <a:r>
              <a:rPr lang="el-GR" sz="2400" b="1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l-GR" sz="2400" b="1" err="1">
                <a:solidFill>
                  <a:schemeClr val="tx2"/>
                </a:solidFill>
                <a:latin typeface="Arial"/>
                <a:cs typeface="Arial"/>
              </a:rPr>
              <a:t>Infrastucture</a:t>
            </a:r>
            <a:r>
              <a:rPr lang="el-GR" sz="2400" b="1">
                <a:solidFill>
                  <a:schemeClr val="tx2"/>
                </a:solidFill>
                <a:latin typeface="Arial"/>
                <a:cs typeface="Arial"/>
              </a:rPr>
              <a:t> Project </a:t>
            </a:r>
            <a:r>
              <a:rPr lang="el-GR" sz="2400" b="1" err="1">
                <a:solidFill>
                  <a:schemeClr val="tx2"/>
                </a:solidFill>
                <a:latin typeface="Arial"/>
                <a:cs typeface="Arial"/>
              </a:rPr>
              <a:t>Assignment</a:t>
            </a:r>
            <a:r>
              <a:rPr lang="el-GR" sz="2400" b="1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l-GR" sz="2400" b="1" err="1">
                <a:solidFill>
                  <a:schemeClr val="tx2"/>
                </a:solidFill>
                <a:latin typeface="Arial"/>
                <a:cs typeface="Arial"/>
              </a:rPr>
              <a:t>Presentation</a:t>
            </a:r>
            <a:endParaRPr lang="el-GR" sz="2400" b="1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5" name="Τίτλος 1">
            <a:extLst>
              <a:ext uri="{FF2B5EF4-FFF2-40B4-BE49-F238E27FC236}">
                <a16:creationId xmlns:a16="http://schemas.microsoft.com/office/drawing/2014/main" id="{8C4779EA-C33D-EE2F-D934-AC408AEED97C}"/>
              </a:ext>
            </a:extLst>
          </p:cNvPr>
          <p:cNvSpPr txBox="1">
            <a:spLocks/>
          </p:cNvSpPr>
          <p:nvPr/>
        </p:nvSpPr>
        <p:spPr>
          <a:xfrm>
            <a:off x="4901349" y="663633"/>
            <a:ext cx="2400055" cy="8230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b="1">
                <a:solidFill>
                  <a:srgbClr val="00B0F0"/>
                </a:solidFill>
                <a:latin typeface="Arial"/>
                <a:cs typeface="Arial"/>
              </a:rPr>
              <a:t>Ομάδα 1</a:t>
            </a:r>
          </a:p>
        </p:txBody>
      </p:sp>
      <p:pic>
        <p:nvPicPr>
          <p:cNvPr id="8" name="Εικόνα 7" descr="Εικόνα που περιέχει μαύρο, σκοτάδι&#10;&#10;Περιγραφή που δημιουργήθηκε αυτόματα">
            <a:extLst>
              <a:ext uri="{FF2B5EF4-FFF2-40B4-BE49-F238E27FC236}">
                <a16:creationId xmlns:a16="http://schemas.microsoft.com/office/drawing/2014/main" id="{6BA81532-C769-9090-4A6F-87203D7D4F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49067" y="657224"/>
            <a:ext cx="779255" cy="82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44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184D8BD-2CFA-F7EB-7717-5BA5774F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8788" y="4289107"/>
            <a:ext cx="3919009" cy="4445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l-GR" sz="2000" spc="-50" err="1">
                <a:latin typeface="Arial"/>
                <a:ea typeface="+mj-lt"/>
                <a:cs typeface="+mj-lt"/>
              </a:rPr>
              <a:t>Find</a:t>
            </a:r>
            <a:r>
              <a:rPr lang="el-GR" sz="2000" spc="-50">
                <a:latin typeface="Arial"/>
                <a:ea typeface="+mj-lt"/>
                <a:cs typeface="+mj-lt"/>
              </a:rPr>
              <a:t> </a:t>
            </a:r>
            <a:r>
              <a:rPr lang="el-GR" sz="2000" spc="-50" err="1">
                <a:latin typeface="Arial"/>
                <a:ea typeface="+mj-lt"/>
                <a:cs typeface="+mj-lt"/>
              </a:rPr>
              <a:t>our</a:t>
            </a:r>
            <a:r>
              <a:rPr lang="el-GR" sz="2000" spc="-50">
                <a:latin typeface="Arial"/>
                <a:ea typeface="+mj-lt"/>
                <a:cs typeface="+mj-lt"/>
              </a:rPr>
              <a:t> </a:t>
            </a:r>
            <a:r>
              <a:rPr lang="el-GR" sz="2000" spc="-50" err="1">
                <a:latin typeface="Arial"/>
                <a:ea typeface="+mj-lt"/>
                <a:cs typeface="+mj-lt"/>
              </a:rPr>
              <a:t>GitHub</a:t>
            </a:r>
            <a:r>
              <a:rPr lang="el-GR" sz="2000" spc="-50">
                <a:latin typeface="Arial"/>
                <a:ea typeface="+mj-lt"/>
                <a:cs typeface="+mj-lt"/>
              </a:rPr>
              <a:t> </a:t>
            </a:r>
            <a:r>
              <a:rPr lang="el-GR" sz="2000" spc="-50" err="1">
                <a:latin typeface="Arial"/>
                <a:ea typeface="+mj-lt"/>
                <a:cs typeface="+mj-lt"/>
              </a:rPr>
              <a:t>Repo</a:t>
            </a:r>
            <a:r>
              <a:rPr lang="el-GR" sz="2000" spc="-50">
                <a:latin typeface="Arial"/>
                <a:ea typeface="+mj-lt"/>
                <a:cs typeface="+mj-lt"/>
              </a:rPr>
              <a:t>: </a:t>
            </a:r>
            <a:r>
              <a:rPr lang="el-GR" sz="2000" i="1" spc="-50">
                <a:latin typeface="Arial"/>
                <a:ea typeface="+mj-lt"/>
                <a:cs typeface="+mj-lt"/>
                <a:hlinkClick r:id="rId2"/>
              </a:rPr>
              <a:t>here</a:t>
            </a:r>
            <a:br>
              <a:rPr lang="el-GR" sz="2000" spc="-50">
                <a:ea typeface="+mj-lt"/>
                <a:cs typeface="+mj-lt"/>
              </a:rPr>
            </a:br>
            <a:endParaRPr lang="el-GR" sz="2000" b="1">
              <a:latin typeface="Arial"/>
              <a:cs typeface="Arial"/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56F6CBD9-4A62-21FC-9DD6-F15076F2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11</a:t>
            </a:fld>
            <a:endParaRPr lang="el-GR"/>
          </a:p>
        </p:txBody>
      </p:sp>
      <p:sp>
        <p:nvSpPr>
          <p:cNvPr id="6" name="Τίτλος 1">
            <a:extLst>
              <a:ext uri="{FF2B5EF4-FFF2-40B4-BE49-F238E27FC236}">
                <a16:creationId xmlns:a16="http://schemas.microsoft.com/office/drawing/2014/main" id="{1FFF6DD4-6F44-82B2-2EA6-BE22CEF4F7A1}"/>
              </a:ext>
            </a:extLst>
          </p:cNvPr>
          <p:cNvSpPr txBox="1">
            <a:spLocks/>
          </p:cNvSpPr>
          <p:nvPr/>
        </p:nvSpPr>
        <p:spPr>
          <a:xfrm>
            <a:off x="3140516" y="1869757"/>
            <a:ext cx="5633509" cy="1563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4400" b="1" spc="-50">
                <a:solidFill>
                  <a:srgbClr val="00B0F0"/>
                </a:solidFill>
                <a:latin typeface="Arial"/>
                <a:ea typeface="+mj-lt"/>
                <a:cs typeface="+mj-lt"/>
              </a:rPr>
              <a:t>--- Ευχαριστούμε! ---</a:t>
            </a:r>
            <a:endParaRPr lang="el-GR" sz="4400">
              <a:solidFill>
                <a:srgbClr val="00B0F0"/>
              </a:solidFill>
            </a:endParaRPr>
          </a:p>
        </p:txBody>
      </p:sp>
      <p:pic>
        <p:nvPicPr>
          <p:cNvPr id="8" name="Εικόνα 7" descr="Εικόνα που περιέχει κείμενο, ανθρώπινο πρόσωπο, στιγμιότυπο οθόνης, άτομο&#10;&#10;Περιγραφή που δημιουργήθηκε αυτόματα">
            <a:extLst>
              <a:ext uri="{FF2B5EF4-FFF2-40B4-BE49-F238E27FC236}">
                <a16:creationId xmlns:a16="http://schemas.microsoft.com/office/drawing/2014/main" id="{E543A924-9710-514F-C1C5-CF8BA9FC6C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93" t="20319" r="5291" b="1195"/>
          <a:stretch/>
        </p:blipFill>
        <p:spPr>
          <a:xfrm>
            <a:off x="2844573" y="4512414"/>
            <a:ext cx="6232358" cy="2339960"/>
          </a:xfrm>
          <a:prstGeom prst="rect">
            <a:avLst/>
          </a:prstGeom>
        </p:spPr>
      </p:pic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2447C3C4-0D16-18BB-EEE3-19C99283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45" y="6333360"/>
            <a:ext cx="4157472" cy="416082"/>
          </a:xfrm>
        </p:spPr>
        <p:txBody>
          <a:bodyPr/>
          <a:lstStyle/>
          <a:p>
            <a:r>
              <a:rPr lang="el-GR">
                <a:ea typeface="+mn-lt"/>
                <a:cs typeface="+mn-lt"/>
              </a:rPr>
              <a:t>  5/11/2024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5173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8119A6A-5DE4-BA53-689B-1DD52C48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7FF6-937A-42D8-82EF-76571D09147B}" type="datetime1">
              <a:t>5/11/2024</a:t>
            </a:fld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E48A045-E5A3-D2BF-02D8-444B33D22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3</a:t>
            </a:fld>
            <a:endParaRPr lang="en-US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7ACD2D01-DB26-6FBF-C1D2-A9D3B32BB46A}"/>
              </a:ext>
            </a:extLst>
          </p:cNvPr>
          <p:cNvSpPr txBox="1">
            <a:spLocks/>
          </p:cNvSpPr>
          <p:nvPr/>
        </p:nvSpPr>
        <p:spPr>
          <a:xfrm>
            <a:off x="1222248" y="6553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err="1">
                <a:solidFill>
                  <a:srgbClr val="00B0F0"/>
                </a:solidFill>
                <a:latin typeface="Arial"/>
                <a:cs typeface="Arial"/>
              </a:rPr>
              <a:t>Στόχοι</a:t>
            </a:r>
            <a:endParaRPr lang="en-US" b="1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10" name="Θέση περιεχομένου 2">
            <a:extLst>
              <a:ext uri="{FF2B5EF4-FFF2-40B4-BE49-F238E27FC236}">
                <a16:creationId xmlns:a16="http://schemas.microsoft.com/office/drawing/2014/main" id="{2312724A-A7EC-58E6-5D41-FF02D6E3A0A1}"/>
              </a:ext>
            </a:extLst>
          </p:cNvPr>
          <p:cNvSpPr txBox="1">
            <a:spLocks/>
          </p:cNvSpPr>
          <p:nvPr/>
        </p:nvSpPr>
        <p:spPr>
          <a:xfrm>
            <a:off x="1436560" y="20269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3439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>
                <a:latin typeface="Arial"/>
                <a:cs typeface="Arial"/>
              </a:rPr>
              <a:t>Συστήματα που να καλύπτουν τις </a:t>
            </a:r>
            <a:r>
              <a:rPr lang="el-GR" b="1">
                <a:latin typeface="Arial"/>
                <a:cs typeface="Arial"/>
              </a:rPr>
              <a:t>προϋποθέσεις</a:t>
            </a:r>
            <a:endParaRPr lang="en-US" b="1">
              <a:latin typeface="Arial"/>
              <a:cs typeface="Arial"/>
            </a:endParaRPr>
          </a:p>
          <a:p>
            <a:pPr>
              <a:buClr>
                <a:srgbClr val="C3B2A7"/>
              </a:buClr>
            </a:pPr>
            <a:r>
              <a:rPr lang="el-GR">
                <a:solidFill>
                  <a:srgbClr val="404040"/>
                </a:solidFill>
                <a:latin typeface="Arial"/>
                <a:cs typeface="Arial"/>
              </a:rPr>
              <a:t>Να υπάρχει </a:t>
            </a:r>
            <a:r>
              <a:rPr lang="el-GR">
                <a:solidFill>
                  <a:srgbClr val="00B0F0"/>
                </a:solidFill>
                <a:latin typeface="Arial"/>
                <a:cs typeface="Arial"/>
              </a:rPr>
              <a:t>High </a:t>
            </a:r>
            <a:r>
              <a:rPr lang="el-GR" err="1">
                <a:solidFill>
                  <a:srgbClr val="00B0F0"/>
                </a:solidFill>
                <a:latin typeface="Arial"/>
                <a:cs typeface="Arial"/>
              </a:rPr>
              <a:t>Availability</a:t>
            </a:r>
            <a:r>
              <a:rPr lang="el-GR">
                <a:solidFill>
                  <a:srgbClr val="404040"/>
                </a:solidFill>
                <a:latin typeface="Arial"/>
                <a:cs typeface="Arial"/>
              </a:rPr>
              <a:t> και </a:t>
            </a:r>
            <a:r>
              <a:rPr lang="el-GR" err="1">
                <a:solidFill>
                  <a:srgbClr val="00B0F0"/>
                </a:solidFill>
                <a:latin typeface="Arial"/>
                <a:cs typeface="Arial"/>
              </a:rPr>
              <a:t>Redundancy</a:t>
            </a:r>
            <a:endParaRPr lang="el-GR">
              <a:solidFill>
                <a:srgbClr val="C5B5AA"/>
              </a:solidFill>
              <a:latin typeface="Arial"/>
              <a:cs typeface="Arial"/>
            </a:endParaRPr>
          </a:p>
          <a:p>
            <a:pPr>
              <a:buClr>
                <a:srgbClr val="C3B2A7"/>
              </a:buClr>
            </a:pPr>
            <a:r>
              <a:rPr lang="el-GR">
                <a:latin typeface="Arial"/>
                <a:cs typeface="Arial"/>
              </a:rPr>
              <a:t>Να είναι </a:t>
            </a:r>
            <a:r>
              <a:rPr lang="el-GR">
                <a:solidFill>
                  <a:srgbClr val="00B0F0"/>
                </a:solidFill>
                <a:latin typeface="Arial"/>
                <a:cs typeface="Arial"/>
              </a:rPr>
              <a:t>επεκτάσιμο</a:t>
            </a:r>
          </a:p>
          <a:p>
            <a:pPr>
              <a:buClr>
                <a:srgbClr val="C3B2A7"/>
              </a:buClr>
            </a:pPr>
            <a:r>
              <a:rPr lang="el-GR">
                <a:latin typeface="Arial"/>
                <a:cs typeface="Arial"/>
              </a:rPr>
              <a:t>Να είναι </a:t>
            </a:r>
            <a:r>
              <a:rPr lang="el-GR">
                <a:solidFill>
                  <a:srgbClr val="00B0F0"/>
                </a:solidFill>
                <a:latin typeface="Arial"/>
                <a:cs typeface="Arial"/>
              </a:rPr>
              <a:t>ασφαλές</a:t>
            </a:r>
          </a:p>
        </p:txBody>
      </p:sp>
      <p:pic>
        <p:nvPicPr>
          <p:cNvPr id="2" name="Εικόνα 1" descr="Εικόνα που περιέχει μαύρο, σκοτάδι&#10;&#10;Περιγραφή που δημιουργήθηκε αυτόματα">
            <a:extLst>
              <a:ext uri="{FF2B5EF4-FFF2-40B4-BE49-F238E27FC236}">
                <a16:creationId xmlns:a16="http://schemas.microsoft.com/office/drawing/2014/main" id="{33C27096-2D87-5E20-0944-935CFDCCD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865" y="3696293"/>
            <a:ext cx="2174083" cy="212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5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9F4E6-9361-5E68-D5BE-E423DF70F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9254" y="502920"/>
            <a:ext cx="4122911" cy="1207322"/>
          </a:xfrm>
        </p:spPr>
        <p:txBody>
          <a:bodyPr/>
          <a:lstStyle/>
          <a:p>
            <a:pPr algn="ctr"/>
            <a:r>
              <a:rPr lang="en-US" b="1" err="1">
                <a:solidFill>
                  <a:srgbClr val="00B0F0"/>
                </a:solidFill>
                <a:latin typeface="Arial"/>
                <a:cs typeface="Arial"/>
              </a:rPr>
              <a:t>Γενική</a:t>
            </a:r>
            <a:r>
              <a:rPr lang="en-US" b="1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b="1" err="1">
                <a:solidFill>
                  <a:srgbClr val="00B0F0"/>
                </a:solidFill>
                <a:latin typeface="Arial"/>
                <a:cs typeface="Arial"/>
              </a:rPr>
              <a:t>Δομή</a:t>
            </a:r>
            <a:endParaRPr lang="el-GR" b="1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51CCC-78AC-5F37-2F06-25592AE9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F75CC-05AE-4ECA-9CDE-A2FA43D4900A}" type="datetime1">
              <a:t>5/11/2024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46A46-03E4-34FF-FE33-0C3C4818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4</a:t>
            </a:fld>
            <a:endParaRPr lang="en-US"/>
          </a:p>
        </p:txBody>
      </p:sp>
      <p:pic>
        <p:nvPicPr>
          <p:cNvPr id="10" name="Picture 9" descr="A diagram of a network&#10;&#10;Description automatically generated">
            <a:extLst>
              <a:ext uri="{FF2B5EF4-FFF2-40B4-BE49-F238E27FC236}">
                <a16:creationId xmlns:a16="http://schemas.microsoft.com/office/drawing/2014/main" id="{BF4F0E84-4CBE-8AC0-510B-E0445A5D1C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06" t="1550" r="3001" b="2842"/>
          <a:stretch/>
        </p:blipFill>
        <p:spPr>
          <a:xfrm>
            <a:off x="2622785" y="2138660"/>
            <a:ext cx="6753388" cy="356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4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184D8BD-2CFA-F7EB-7717-5BA5774F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l-GR" b="1" spc="-50">
                <a:solidFill>
                  <a:srgbClr val="00B0F0"/>
                </a:solidFill>
                <a:latin typeface="Arial"/>
                <a:cs typeface="Arial"/>
              </a:rPr>
              <a:t>Υπηρεσίες</a:t>
            </a:r>
            <a:endParaRPr lang="el-GR"/>
          </a:p>
        </p:txBody>
      </p:sp>
      <p:pic>
        <p:nvPicPr>
          <p:cNvPr id="4" name="Picture 3" descr="A diagram of software development&#10;&#10;Description automatically generated">
            <a:extLst>
              <a:ext uri="{FF2B5EF4-FFF2-40B4-BE49-F238E27FC236}">
                <a16:creationId xmlns:a16="http://schemas.microsoft.com/office/drawing/2014/main" id="{046D4B1D-E556-0CEF-23D5-60FCDAD13C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24" t="1580" r="1798" b="1354"/>
          <a:stretch/>
        </p:blipFill>
        <p:spPr>
          <a:xfrm>
            <a:off x="3807657" y="1937247"/>
            <a:ext cx="4166942" cy="4146353"/>
          </a:xfrm>
          <a:prstGeom prst="rect">
            <a:avLst/>
          </a:prstGeom>
        </p:spPr>
      </p:pic>
      <p:sp>
        <p:nvSpPr>
          <p:cNvPr id="3" name="Θέση αριθμού διαφάνειας 2">
            <a:extLst>
              <a:ext uri="{FF2B5EF4-FFF2-40B4-BE49-F238E27FC236}">
                <a16:creationId xmlns:a16="http://schemas.microsoft.com/office/drawing/2014/main" id="{48D2FB9B-2786-1F65-FA74-A37A2EAF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A6748DC-F13C-8CB4-EFA8-641B10A3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271" y="6327742"/>
            <a:ext cx="4157472" cy="416082"/>
          </a:xfrm>
        </p:spPr>
        <p:txBody>
          <a:bodyPr/>
          <a:lstStyle/>
          <a:p>
            <a:r>
              <a:rPr lang="el-GR"/>
              <a:t> 5/11/2024</a:t>
            </a:r>
          </a:p>
        </p:txBody>
      </p:sp>
    </p:spTree>
    <p:extLst>
      <p:ext uri="{BB962C8B-B14F-4D97-AF65-F5344CB8AC3E}">
        <p14:creationId xmlns:p14="http://schemas.microsoft.com/office/powerpoint/2010/main" val="122596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184D8BD-2CFA-F7EB-7717-5BA5774F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l-GR" b="1" spc="-50">
                <a:solidFill>
                  <a:srgbClr val="00B0F0"/>
                </a:solidFill>
                <a:latin typeface="Arial"/>
                <a:cs typeface="Arial"/>
              </a:rPr>
              <a:t>Ασφάλεια</a:t>
            </a:r>
            <a:endParaRPr lang="el-G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01D73-FE9D-9ED3-AB6E-77BC776C5F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77" r="613"/>
          <a:stretch/>
        </p:blipFill>
        <p:spPr>
          <a:xfrm>
            <a:off x="3045622" y="2101730"/>
            <a:ext cx="5698877" cy="3565270"/>
          </a:xfrm>
          <a:prstGeom prst="rect">
            <a:avLst/>
          </a:prstGeom>
        </p:spPr>
      </p:pic>
      <p:sp>
        <p:nvSpPr>
          <p:cNvPr id="3" name="Θέση αριθμού διαφάνειας 2">
            <a:extLst>
              <a:ext uri="{FF2B5EF4-FFF2-40B4-BE49-F238E27FC236}">
                <a16:creationId xmlns:a16="http://schemas.microsoft.com/office/drawing/2014/main" id="{19DBF356-1FA2-0CBE-B616-E4F7A399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6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C504E1F-5D33-350E-6281-1DC253F0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45" y="6322317"/>
            <a:ext cx="4157472" cy="416082"/>
          </a:xfrm>
        </p:spPr>
        <p:txBody>
          <a:bodyPr/>
          <a:lstStyle/>
          <a:p>
            <a:r>
              <a:rPr lang="el-GR"/>
              <a:t>  5/11/2024</a:t>
            </a:r>
          </a:p>
        </p:txBody>
      </p:sp>
    </p:spTree>
    <p:extLst>
      <p:ext uri="{BB962C8B-B14F-4D97-AF65-F5344CB8AC3E}">
        <p14:creationId xmlns:p14="http://schemas.microsoft.com/office/powerpoint/2010/main" val="191484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184D8BD-2CFA-F7EB-7717-5BA5774F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161" y="502920"/>
            <a:ext cx="963401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l-GR" b="1" err="1">
                <a:solidFill>
                  <a:srgbClr val="00B0F0"/>
                </a:solidFill>
                <a:latin typeface="Arial"/>
                <a:cs typeface="Arial"/>
              </a:rPr>
              <a:t>Monitoring</a:t>
            </a:r>
            <a:endParaRPr lang="el-GR" b="1">
              <a:solidFill>
                <a:srgbClr val="00B0F0"/>
              </a:solidFill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9EC72-D81C-4450-6A6B-B7403E1CD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99" t="2395" r="3797" b="2835"/>
          <a:stretch/>
        </p:blipFill>
        <p:spPr>
          <a:xfrm>
            <a:off x="4044277" y="2000726"/>
            <a:ext cx="4100842" cy="4057802"/>
          </a:xfrm>
          <a:prstGeom prst="rect">
            <a:avLst/>
          </a:prstGeom>
        </p:spPr>
      </p:pic>
      <p:sp>
        <p:nvSpPr>
          <p:cNvPr id="3" name="Θέση αριθμού διαφάνειας 2">
            <a:extLst>
              <a:ext uri="{FF2B5EF4-FFF2-40B4-BE49-F238E27FC236}">
                <a16:creationId xmlns:a16="http://schemas.microsoft.com/office/drawing/2014/main" id="{B6F87982-85FC-2D9A-4EBF-72FC75DB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7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5BE4A93-4633-EBD1-330B-A1C9437C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45" y="6322317"/>
            <a:ext cx="4157472" cy="416082"/>
          </a:xfrm>
        </p:spPr>
        <p:txBody>
          <a:bodyPr/>
          <a:lstStyle/>
          <a:p>
            <a:r>
              <a:rPr lang="el-GR">
                <a:ea typeface="+mn-lt"/>
                <a:cs typeface="+mn-lt"/>
              </a:rPr>
              <a:t>  5/11/2024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86302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184D8BD-2CFA-F7EB-7717-5BA5774F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l-GR" b="1" spc="-50" dirty="0" err="1">
                <a:solidFill>
                  <a:srgbClr val="00B0F0"/>
                </a:solidFill>
                <a:latin typeface="Arial"/>
                <a:cs typeface="Arial"/>
              </a:rPr>
              <a:t>Total</a:t>
            </a:r>
            <a:r>
              <a:rPr lang="el-GR" b="1" spc="-5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l-GR" b="1" spc="-50" dirty="0" err="1">
                <a:solidFill>
                  <a:srgbClr val="00B0F0"/>
                </a:solidFill>
                <a:latin typeface="Arial"/>
                <a:cs typeface="Arial"/>
              </a:rPr>
              <a:t>Cost</a:t>
            </a:r>
            <a:r>
              <a:rPr lang="el-GR" b="1" spc="-5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br>
              <a:rPr lang="en-US" dirty="0"/>
            </a:br>
            <a:r>
              <a:rPr lang="el-GR" b="1" spc="-50" dirty="0">
                <a:solidFill>
                  <a:srgbClr val="00B0F0"/>
                </a:solidFill>
                <a:latin typeface="Arial"/>
                <a:cs typeface="Arial"/>
              </a:rPr>
              <a:t>of </a:t>
            </a:r>
            <a:r>
              <a:rPr lang="el-GR" b="1" spc="-50" dirty="0" err="1">
                <a:solidFill>
                  <a:srgbClr val="00B0F0"/>
                </a:solidFill>
                <a:latin typeface="Arial"/>
                <a:cs typeface="Arial"/>
              </a:rPr>
              <a:t>Ownership</a:t>
            </a:r>
            <a:endParaRPr lang="el-GR" b="1" spc="-50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3" name="Θέση αριθμού διαφάνειας 2">
            <a:extLst>
              <a:ext uri="{FF2B5EF4-FFF2-40B4-BE49-F238E27FC236}">
                <a16:creationId xmlns:a16="http://schemas.microsoft.com/office/drawing/2014/main" id="{7DE5E5FB-78B6-9420-C88F-8D8AFAE3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8</a:t>
            </a:fld>
            <a:endParaRPr lang="el-GR"/>
          </a:p>
        </p:txBody>
      </p:sp>
      <p:pic>
        <p:nvPicPr>
          <p:cNvPr id="6" name="Εικόνα 5" descr="Εικόνα που περιέχει μαύρο, σκοτάδι&#10;&#10;Περιγραφή που δημιουργήθηκε αυτόματα">
            <a:extLst>
              <a:ext uri="{FF2B5EF4-FFF2-40B4-BE49-F238E27FC236}">
                <a16:creationId xmlns:a16="http://schemas.microsoft.com/office/drawing/2014/main" id="{1A33B107-310F-9510-B046-E5D21FD30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644" y="836682"/>
            <a:ext cx="602458" cy="650083"/>
          </a:xfrm>
          <a:prstGeom prst="rect">
            <a:avLst/>
          </a:prstGeom>
        </p:spPr>
      </p:pic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03E0556-BFCC-7136-AAD7-3605B02B7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917" y="6322317"/>
            <a:ext cx="4157472" cy="416082"/>
          </a:xfrm>
        </p:spPr>
        <p:txBody>
          <a:bodyPr/>
          <a:lstStyle/>
          <a:p>
            <a:r>
              <a:rPr lang="el-GR">
                <a:ea typeface="+mn-lt"/>
                <a:cs typeface="+mn-lt"/>
              </a:rPr>
              <a:t>  5/11/2024</a:t>
            </a:r>
            <a:endParaRPr lang="el-GR"/>
          </a:p>
        </p:txBody>
      </p:sp>
      <p:pic>
        <p:nvPicPr>
          <p:cNvPr id="8" name="Εικόνα 7" descr="Εικόνα που περιέχει κείμενο, στιγμιότυπο οθόνης, γραμμή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A2A2C32D-3133-A1EB-E4A2-114879DF6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981" y="2462582"/>
            <a:ext cx="6618789" cy="40818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0270D8-8C50-C95D-9E74-9C22B8803FAD}"/>
              </a:ext>
            </a:extLst>
          </p:cNvPr>
          <p:cNvSpPr txBox="1"/>
          <p:nvPr/>
        </p:nvSpPr>
        <p:spPr>
          <a:xfrm>
            <a:off x="4267350" y="2099648"/>
            <a:ext cx="347548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2000">
                <a:latin typeface="Arial"/>
                <a:cs typeface="Arial"/>
              </a:rPr>
              <a:t>On </a:t>
            </a:r>
            <a:r>
              <a:rPr lang="el-GR" sz="2000" err="1">
                <a:latin typeface="Arial"/>
                <a:cs typeface="Arial"/>
              </a:rPr>
              <a:t>Premises</a:t>
            </a:r>
            <a:r>
              <a:rPr lang="el-GR" sz="2000">
                <a:latin typeface="Arial"/>
                <a:cs typeface="Arial"/>
              </a:rPr>
              <a:t> – 68.016€/</a:t>
            </a:r>
            <a:r>
              <a:rPr lang="el-GR" sz="2000" err="1">
                <a:latin typeface="Arial"/>
                <a:cs typeface="Arial"/>
              </a:rPr>
              <a:t>year</a:t>
            </a:r>
            <a:endParaRPr lang="el-GR"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885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184D8BD-2CFA-F7EB-7717-5BA5774F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l-GR" b="1" spc="-50">
                <a:solidFill>
                  <a:srgbClr val="00B0F0"/>
                </a:solidFill>
                <a:latin typeface="Arial"/>
                <a:cs typeface="Arial"/>
              </a:rPr>
              <a:t>Εκτίμηση κόστους</a:t>
            </a:r>
            <a:endParaRPr lang="el-GR"/>
          </a:p>
        </p:txBody>
      </p:sp>
      <p:pic>
        <p:nvPicPr>
          <p:cNvPr id="4" name="Εικόνα 3" descr="Εικόνα που περιέχει κείμενο, στιγμιότυπο οθόνης, αριθμός, λογισμικό&#10;&#10;Περιγραφή που δημιουργήθηκε αυτόματα">
            <a:extLst>
              <a:ext uri="{FF2B5EF4-FFF2-40B4-BE49-F238E27FC236}">
                <a16:creationId xmlns:a16="http://schemas.microsoft.com/office/drawing/2014/main" id="{013629AB-BF67-44FA-5C9D-4A7852B71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9" y="2436291"/>
            <a:ext cx="12081441" cy="39484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2A5527-5271-9913-8B28-7E849F023075}"/>
              </a:ext>
            </a:extLst>
          </p:cNvPr>
          <p:cNvSpPr txBox="1"/>
          <p:nvPr/>
        </p:nvSpPr>
        <p:spPr>
          <a:xfrm>
            <a:off x="2357437" y="1836963"/>
            <a:ext cx="706210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sz="2000" err="1">
                <a:latin typeface="Arial"/>
                <a:cs typeface="Arial"/>
              </a:rPr>
              <a:t>Cloud</a:t>
            </a:r>
            <a:r>
              <a:rPr lang="el-GR" sz="2000">
                <a:latin typeface="Arial"/>
                <a:cs typeface="Arial"/>
              </a:rPr>
              <a:t> - </a:t>
            </a:r>
            <a:r>
              <a:rPr lang="el-GR" sz="2000">
                <a:latin typeface="Arial"/>
                <a:ea typeface="+mn-lt"/>
                <a:cs typeface="+mn-lt"/>
              </a:rPr>
              <a:t>493,760.28€/</a:t>
            </a:r>
            <a:r>
              <a:rPr lang="el-GR" sz="2000" err="1">
                <a:latin typeface="Arial"/>
                <a:ea typeface="+mn-lt"/>
                <a:cs typeface="+mn-lt"/>
              </a:rPr>
              <a:t>year</a:t>
            </a:r>
            <a:endParaRPr lang="el-GR" sz="2000">
              <a:latin typeface="Arial"/>
              <a:cs typeface="Arial"/>
            </a:endParaRPr>
          </a:p>
        </p:txBody>
      </p:sp>
      <p:sp>
        <p:nvSpPr>
          <p:cNvPr id="3" name="Θέση αριθμού διαφάνειας 2">
            <a:extLst>
              <a:ext uri="{FF2B5EF4-FFF2-40B4-BE49-F238E27FC236}">
                <a16:creationId xmlns:a16="http://schemas.microsoft.com/office/drawing/2014/main" id="{7DE5E5FB-78B6-9420-C88F-8D8AFAE3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9</a:t>
            </a:fld>
            <a:endParaRPr lang="el-GR"/>
          </a:p>
        </p:txBody>
      </p:sp>
      <p:pic>
        <p:nvPicPr>
          <p:cNvPr id="6" name="Εικόνα 5" descr="Εικόνα που περιέχει μαύρο, σκοτάδι&#10;&#10;Περιγραφή που δημιουργήθηκε αυτόματα">
            <a:extLst>
              <a:ext uri="{FF2B5EF4-FFF2-40B4-BE49-F238E27FC236}">
                <a16:creationId xmlns:a16="http://schemas.microsoft.com/office/drawing/2014/main" id="{1A33B107-310F-9510-B046-E5D21FD30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905" y="847725"/>
            <a:ext cx="602458" cy="650083"/>
          </a:xfrm>
          <a:prstGeom prst="rect">
            <a:avLst/>
          </a:prstGeom>
        </p:spPr>
      </p:pic>
      <p:pic>
        <p:nvPicPr>
          <p:cNvPr id="10" name="Εικόνα 9" descr="Εικόνα που περιέχει κείμενο, στιγμιότυπο οθόνης, γραμματοσειρά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E7A30AF8-F918-39B0-3A99-27E47262F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3" y="3064681"/>
            <a:ext cx="12192000" cy="3686566"/>
          </a:xfrm>
          <a:prstGeom prst="rect">
            <a:avLst/>
          </a:prstGeom>
        </p:spPr>
      </p:pic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03E0556-BFCC-7136-AAD7-3605B02B7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387" y="6333360"/>
            <a:ext cx="4157472" cy="416082"/>
          </a:xfrm>
        </p:spPr>
        <p:txBody>
          <a:bodyPr/>
          <a:lstStyle/>
          <a:p>
            <a:r>
              <a:rPr lang="el-GR">
                <a:ea typeface="+mn-lt"/>
                <a:cs typeface="+mn-lt"/>
              </a:rPr>
              <a:t>  5/11/2024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78744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184D8BD-2CFA-F7EB-7717-5BA5774F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621983"/>
            <a:ext cx="3204637" cy="10874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b="1" spc="-50">
                <a:solidFill>
                  <a:srgbClr val="00B0F0"/>
                </a:solidFill>
                <a:latin typeface="Arial"/>
                <a:ea typeface="+mj-lt"/>
                <a:cs typeface="+mj-lt"/>
              </a:rPr>
              <a:t>Συνεργασία</a:t>
            </a:r>
            <a:endParaRPr lang="el-GR" b="1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3" name="Θέση αριθμού διαφάνειας 2">
            <a:extLst>
              <a:ext uri="{FF2B5EF4-FFF2-40B4-BE49-F238E27FC236}">
                <a16:creationId xmlns:a16="http://schemas.microsoft.com/office/drawing/2014/main" id="{A5891A7D-838B-9D23-C1F0-AA758A21E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10</a:t>
            </a:fld>
            <a:endParaRPr lang="el-GR"/>
          </a:p>
        </p:txBody>
      </p:sp>
      <p:sp>
        <p:nvSpPr>
          <p:cNvPr id="5" name="Τίτλος 1">
            <a:extLst>
              <a:ext uri="{FF2B5EF4-FFF2-40B4-BE49-F238E27FC236}">
                <a16:creationId xmlns:a16="http://schemas.microsoft.com/office/drawing/2014/main" id="{4A2BB73C-FA0F-9892-CB8B-679CBA81C0D2}"/>
              </a:ext>
            </a:extLst>
          </p:cNvPr>
          <p:cNvSpPr txBox="1">
            <a:spLocks/>
          </p:cNvSpPr>
          <p:nvPr/>
        </p:nvSpPr>
        <p:spPr>
          <a:xfrm>
            <a:off x="1174623" y="3429476"/>
            <a:ext cx="44309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b="1" spc="-50">
                <a:solidFill>
                  <a:srgbClr val="00B0F0"/>
                </a:solidFill>
                <a:latin typeface="Arial"/>
                <a:ea typeface="+mj-lt"/>
                <a:cs typeface="+mj-lt"/>
              </a:rPr>
              <a:t>Μελλοντικές Ιδέες</a:t>
            </a:r>
            <a:endParaRPr lang="el-GR">
              <a:solidFill>
                <a:srgbClr val="00B0F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3F95F8-31A8-7230-978F-0FEDA1F89C9C}"/>
              </a:ext>
            </a:extLst>
          </p:cNvPr>
          <p:cNvSpPr txBox="1"/>
          <p:nvPr/>
        </p:nvSpPr>
        <p:spPr>
          <a:xfrm>
            <a:off x="1175469" y="1714092"/>
            <a:ext cx="412174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l-GR" sz="2000" dirty="0">
                <a:latin typeface="Arial"/>
                <a:cs typeface="Arial"/>
              </a:rPr>
              <a:t>Άψογη συνεργασία</a:t>
            </a:r>
          </a:p>
          <a:p>
            <a:pPr marL="285750" indent="-285750">
              <a:buFont typeface="Arial"/>
              <a:buChar char="•"/>
            </a:pPr>
            <a:r>
              <a:rPr lang="el-GR" sz="2000" dirty="0">
                <a:latin typeface="Arial"/>
                <a:cs typeface="Arial"/>
              </a:rPr>
              <a:t>Ομαδική δουλειά</a:t>
            </a:r>
          </a:p>
          <a:p>
            <a:pPr marL="285750" indent="-285750">
              <a:buFont typeface="Arial"/>
              <a:buChar char="•"/>
            </a:pPr>
            <a:r>
              <a:rPr lang="el-GR" sz="2000" dirty="0">
                <a:solidFill>
                  <a:srgbClr val="000000"/>
                </a:solidFill>
                <a:latin typeface="Arial"/>
                <a:cs typeface="Arial"/>
              </a:rPr>
              <a:t>Ευχάριστη εμπειρία</a:t>
            </a:r>
          </a:p>
          <a:p>
            <a:endParaRPr lang="el-GR" sz="2000" strike="sngStrike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8" name="Εικόνα 7" descr="Εικόνα που περιέχει μαύρο, σκοτάδι&#10;&#10;Περιγραφή που δημιουργήθηκε αυτόματα">
            <a:extLst>
              <a:ext uri="{FF2B5EF4-FFF2-40B4-BE49-F238E27FC236}">
                <a16:creationId xmlns:a16="http://schemas.microsoft.com/office/drawing/2014/main" id="{00DD4F8F-57F8-D79B-EB47-42B7D1BD4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678" y="1169194"/>
            <a:ext cx="1876427" cy="1781177"/>
          </a:xfrm>
          <a:prstGeom prst="rect">
            <a:avLst/>
          </a:prstGeom>
        </p:spPr>
      </p:pic>
      <p:pic>
        <p:nvPicPr>
          <p:cNvPr id="9" name="Εικόνα 8" descr="Εικόνα που περιέχει μαύρο, σκοτάδι&#10;&#10;Περιγραφή που δημιουργήθηκε αυτόματα">
            <a:extLst>
              <a:ext uri="{FF2B5EF4-FFF2-40B4-BE49-F238E27FC236}">
                <a16:creationId xmlns:a16="http://schemas.microsoft.com/office/drawing/2014/main" id="{60FE1319-E057-F41B-B6AE-F06472DE3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725" y="4226124"/>
            <a:ext cx="1757363" cy="17692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DACFB7-51FC-3E0C-750F-4A7C1E346CD9}"/>
              </a:ext>
            </a:extLst>
          </p:cNvPr>
          <p:cNvSpPr txBox="1"/>
          <p:nvPr/>
        </p:nvSpPr>
        <p:spPr>
          <a:xfrm>
            <a:off x="1964051" y="5177954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l-G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6A4304-8E54-D247-9F35-E2DF2856F362}"/>
              </a:ext>
            </a:extLst>
          </p:cNvPr>
          <p:cNvSpPr txBox="1"/>
          <p:nvPr/>
        </p:nvSpPr>
        <p:spPr>
          <a:xfrm>
            <a:off x="1458159" y="5118437"/>
            <a:ext cx="2529460" cy="6844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l-G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EFAC2C-B63C-EBF7-90DC-3D9B521316A8}"/>
              </a:ext>
            </a:extLst>
          </p:cNvPr>
          <p:cNvSpPr txBox="1"/>
          <p:nvPr/>
        </p:nvSpPr>
        <p:spPr>
          <a:xfrm>
            <a:off x="1175469" y="4678748"/>
            <a:ext cx="4121749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l-GR" sz="2000" dirty="0">
                <a:latin typeface="Arial"/>
                <a:cs typeface="Arial"/>
              </a:rPr>
              <a:t>Μείωση κόστους</a:t>
            </a:r>
          </a:p>
          <a:p>
            <a:pPr marL="285750" indent="-285750">
              <a:buFont typeface="Arial"/>
              <a:buChar char="•"/>
            </a:pPr>
            <a:r>
              <a:rPr lang="el-GR" sz="2000" dirty="0">
                <a:latin typeface="Arial"/>
                <a:cs typeface="Arial"/>
              </a:rPr>
              <a:t>Αύξηση ασφάλειας δικτύου</a:t>
            </a:r>
          </a:p>
          <a:p>
            <a:pPr marL="285750" indent="-285750">
              <a:buFont typeface="Arial"/>
              <a:buChar char="•"/>
            </a:pPr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07E3D1C9-0E2C-AD6D-BAF5-3A399A6DF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45" y="6333360"/>
            <a:ext cx="4157472" cy="416082"/>
          </a:xfrm>
        </p:spPr>
        <p:txBody>
          <a:bodyPr/>
          <a:lstStyle/>
          <a:p>
            <a:r>
              <a:rPr lang="el-GR">
                <a:ea typeface="+mn-lt"/>
                <a:cs typeface="+mn-lt"/>
              </a:rPr>
              <a:t>  5/11/2024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92401763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emianVTI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BohemianVTI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Bohemian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AA0957B6-9651-4F50-8EB8-D9F009F1C26A}" vid="{D1E7B544-9A8A-44B5-ABA3-322A5F045340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Ευρεία οθόνη</PresentationFormat>
  <Slides>10</Slides>
  <Notes>0</Notes>
  <HiddenSlides>0</HiddenSlide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1" baseType="lpstr">
      <vt:lpstr>BohemianVTI</vt:lpstr>
      <vt:lpstr>Παρουσίαση του PowerPoint</vt:lpstr>
      <vt:lpstr>Παρουσίαση του PowerPoint</vt:lpstr>
      <vt:lpstr>Γενική Δομή</vt:lpstr>
      <vt:lpstr>Υπηρεσίες</vt:lpstr>
      <vt:lpstr>Ασφάλεια</vt:lpstr>
      <vt:lpstr>Monitoring</vt:lpstr>
      <vt:lpstr>Total Cost  of Ownership</vt:lpstr>
      <vt:lpstr>Εκτίμηση κόστους</vt:lpstr>
      <vt:lpstr>Συνεργασία</vt:lpstr>
      <vt:lpstr>Find our GitHub Repo: here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131</cp:revision>
  <dcterms:created xsi:type="dcterms:W3CDTF">2024-11-03T15:45:01Z</dcterms:created>
  <dcterms:modified xsi:type="dcterms:W3CDTF">2024-11-05T20:36:08Z</dcterms:modified>
</cp:coreProperties>
</file>