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65" r:id="rId8"/>
    <p:sldId id="261" r:id="rId9"/>
    <p:sldId id="262" r:id="rId10"/>
    <p:sldId id="266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Proxima Nova Black" panose="020B0604020202020204" charset="0"/>
      <p:bold r:id="rId35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86957" autoAdjust="0"/>
  </p:normalViewPr>
  <p:slideViewPr>
    <p:cSldViewPr snapToGrid="0">
      <p:cViewPr varScale="1">
        <p:scale>
          <a:sx n="68" d="100"/>
          <a:sy n="68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992" y="954130"/>
            <a:ext cx="8866251" cy="5529072"/>
          </a:xfrm>
        </p:spPr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Servlet</a:t>
            </a:r>
            <a:r>
              <a:rPr lang="uk-UA" dirty="0" smtClean="0">
                <a:latin typeface="Proxima Nova Black" panose="02000506030000020004" pitchFamily="2" charset="0"/>
              </a:rPr>
              <a:t/>
            </a:r>
            <a:br>
              <a:rPr lang="uk-UA" dirty="0" smtClean="0">
                <a:latin typeface="Proxima Nova Black" panose="02000506030000020004" pitchFamily="2" charset="0"/>
              </a:rPr>
            </a:br>
            <a:r>
              <a:rPr lang="en-US" dirty="0" smtClean="0">
                <a:latin typeface="Proxima Nova Black" panose="02000506030000020004" pitchFamily="2" charset="0"/>
              </a:rPr>
              <a:t>examples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Tsiupak</a:t>
            </a:r>
            <a:r>
              <a:rPr lang="en-US" dirty="0" smtClean="0"/>
              <a:t> </a:t>
            </a:r>
            <a:r>
              <a:rPr lang="en-US" dirty="0" err="1" smtClean="0"/>
              <a:t>Olena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73777" y="384732"/>
            <a:ext cx="102365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OngetParameter.java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7" y="938730"/>
            <a:ext cx="7935397" cy="59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38151" y="442183"/>
            <a:ext cx="10236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web.xml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9961"/>
          <a:stretch/>
        </p:blipFill>
        <p:spPr>
          <a:xfrm>
            <a:off x="938151" y="1026957"/>
            <a:ext cx="5956384" cy="48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65019" y="382806"/>
            <a:ext cx="10236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Explanations &amp; results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5019" y="1145971"/>
            <a:ext cx="106165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Once we run the application, browser will display index.html as front page.  Because we have given index.html in welcome file list [ line number 14 in web.xml 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Enter input values and press ‘Calculate Sum‘ button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Now come to OngetParameter.java &gt; just retrieve the input values like </a:t>
            </a:r>
            <a:r>
              <a:rPr lang="en-US" sz="2400" dirty="0" err="1"/>
              <a:t>req.getParameter</a:t>
            </a:r>
            <a:r>
              <a:rPr lang="en-US" sz="2400" dirty="0"/>
              <a:t>(“n1”) &amp; </a:t>
            </a:r>
            <a:r>
              <a:rPr lang="en-US" sz="2400" dirty="0" err="1"/>
              <a:t>req.getParameter</a:t>
            </a:r>
            <a:r>
              <a:rPr lang="en-US" sz="2400" dirty="0"/>
              <a:t>(“n2”)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getParameter</a:t>
            </a:r>
            <a:r>
              <a:rPr lang="en-US" sz="2400" dirty="0"/>
              <a:t>() is the method in request object, which returns String value always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So convert that string output to Integer [ line number 21]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Integer.parseInt</a:t>
            </a:r>
            <a:r>
              <a:rPr lang="en-US" sz="2400" dirty="0"/>
              <a:t>(-String-) gives integer value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Output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51" y="4610601"/>
            <a:ext cx="7177873" cy="20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65019" y="382806"/>
            <a:ext cx="10236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33705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Example on </a:t>
            </a:r>
            <a:r>
              <a:rPr lang="en-US" altLang="en-US" sz="3200" dirty="0" err="1">
                <a:solidFill>
                  <a:srgbClr val="233705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getParameterNames</a:t>
            </a:r>
            <a:r>
              <a:rPr lang="en-US" altLang="en-US" sz="3200" dirty="0">
                <a:solidFill>
                  <a:srgbClr val="233705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() method of Servlet Request Object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5019" y="1659319"/>
            <a:ext cx="101534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If a client send the data to the servlet, that data will be available in the object of </a:t>
            </a:r>
            <a:r>
              <a:rPr lang="en-US" sz="2600" dirty="0" err="1"/>
              <a:t>HttpServletRequestinterface</a:t>
            </a:r>
            <a:r>
              <a:rPr lang="en-US" sz="2600" dirty="0"/>
              <a:t>. In case of </a:t>
            </a:r>
            <a:r>
              <a:rPr lang="en-US" sz="2600" dirty="0" err="1"/>
              <a:t>getParameter</a:t>
            </a:r>
            <a:r>
              <a:rPr lang="en-US" sz="2600" dirty="0"/>
              <a:t>() method we have to pass input parameter name and it will give the value. If you are not aware of input parameter name ? or if you have 50+ input values its really tedious to use </a:t>
            </a:r>
            <a:r>
              <a:rPr lang="en-US" sz="2600" dirty="0" err="1"/>
              <a:t>getParameter</a:t>
            </a:r>
            <a:r>
              <a:rPr lang="en-US" sz="2600" dirty="0"/>
              <a:t>() method.</a:t>
            </a:r>
          </a:p>
          <a:p>
            <a:r>
              <a:rPr lang="en-US" sz="2600" dirty="0"/>
              <a:t>That’s why this </a:t>
            </a:r>
            <a:r>
              <a:rPr lang="en-US" sz="2600" dirty="0" err="1"/>
              <a:t>getParameterNames</a:t>
            </a:r>
            <a:r>
              <a:rPr lang="en-US" sz="2600" dirty="0"/>
              <a:t>() came into </a:t>
            </a:r>
            <a:r>
              <a:rPr lang="en-US" sz="2600" dirty="0" smtClean="0"/>
              <a:t>picture.</a:t>
            </a:r>
            <a:endParaRPr lang="en-US" sz="2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65019" y="382806"/>
            <a:ext cx="10236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index.html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466850"/>
            <a:ext cx="8350644" cy="32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65019" y="254469"/>
            <a:ext cx="102365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OngetParameterNames.java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839245"/>
            <a:ext cx="7866241" cy="6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65019" y="228687"/>
            <a:ext cx="10236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 on </a:t>
            </a:r>
            <a:r>
              <a:rPr lang="en-US" sz="2800" dirty="0" err="1"/>
              <a:t>getParameterMap</a:t>
            </a:r>
            <a:r>
              <a:rPr lang="en-US" sz="2800" dirty="0"/>
              <a:t>() method of Servlet Request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019" y="813462"/>
            <a:ext cx="11206139" cy="5602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us see about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getParameterMap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 of servlet request object.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is little more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useful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compared to previous methods [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getParameter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Verdana" panose="020B0604030504040204" pitchFamily="34" charset="0"/>
              </a:rPr>
              <a:t>getParameterNames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].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Syntax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Map m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request.getParameterMap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C00"/>
                </a:solidFill>
                <a:effectLst/>
                <a:latin typeface="Verdana" panose="020B0604030504040204" pitchFamily="34" charset="0"/>
              </a:rPr>
              <a:t>getParameterMap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() method always returns Map object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But how we will get input parameter names and their values ? in the form of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 and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 pairs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Previous methods [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Verdana" panose="020B0604030504040204" pitchFamily="34" charset="0"/>
              </a:rPr>
              <a:t>getParameter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(),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Verdana" panose="020B0604030504040204" pitchFamily="34" charset="0"/>
              </a:rPr>
              <a:t>getParameterNames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() ] will be used if there is 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chance of getting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single value for particular parameter name, something for example check the output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screen, there we can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give only one value (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9CC00"/>
                </a:solidFill>
                <a:effectLst/>
                <a:latin typeface="Verdana" panose="020B0604030504040204" pitchFamily="34" charset="0"/>
              </a:rPr>
              <a:t>Sivateja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) in Name field right 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So what if there is a need of selecting more than one value, for example if you would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like your customers to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select their habits, here they can have more than one habit right ? so we have to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provide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check boxes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[Means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31BCB"/>
                </a:solidFill>
                <a:effectLst/>
                <a:latin typeface="Verdana" panose="020B0604030504040204" pitchFamily="34" charset="0"/>
              </a:rPr>
              <a:t>multiple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Verdana" panose="020B0604030504040204" pitchFamily="34" charset="0"/>
              </a:rPr>
              <a:t> values]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That’s why this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C00"/>
                </a:solidFill>
                <a:effectLst/>
                <a:latin typeface="Verdana" panose="020B0604030504040204" pitchFamily="34" charset="0"/>
              </a:rPr>
              <a:t>getParameterMap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came into picture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2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7" y="186990"/>
            <a:ext cx="10693585" cy="4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941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70481" y="307235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OngetParameterNames.java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675193"/>
            <a:ext cx="60060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8000"/>
                </a:solidFill>
              </a:rPr>
              <a:t>Line number 21</a:t>
            </a:r>
            <a:r>
              <a:rPr lang="en-US" sz="2200" dirty="0">
                <a:solidFill>
                  <a:srgbClr val="313131"/>
                </a:solidFill>
              </a:rPr>
              <a:t>,  we are getting input parameter values by using </a:t>
            </a:r>
            <a:r>
              <a:rPr lang="en-US" sz="2200" dirty="0" err="1">
                <a:solidFill>
                  <a:srgbClr val="993366"/>
                </a:solidFill>
              </a:rPr>
              <a:t>getParameterMap</a:t>
            </a:r>
            <a:r>
              <a:rPr lang="en-US" sz="2200" dirty="0">
                <a:solidFill>
                  <a:srgbClr val="313131"/>
                </a:solidFill>
              </a:rPr>
              <a:t>() method, which always returns Map object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</a:rPr>
              <a:t>So we have all input parameter names and its values in the form of </a:t>
            </a:r>
            <a:r>
              <a:rPr lang="en-US" sz="2200" dirty="0">
                <a:solidFill>
                  <a:srgbClr val="FF9900"/>
                </a:solidFill>
              </a:rPr>
              <a:t>key</a:t>
            </a:r>
            <a:r>
              <a:rPr lang="en-US" sz="2200" dirty="0">
                <a:solidFill>
                  <a:srgbClr val="313131"/>
                </a:solidFill>
              </a:rPr>
              <a:t>–</a:t>
            </a:r>
            <a:r>
              <a:rPr lang="en-US" sz="2200" dirty="0">
                <a:solidFill>
                  <a:srgbClr val="0000FF"/>
                </a:solidFill>
              </a:rPr>
              <a:t>value</a:t>
            </a:r>
            <a:r>
              <a:rPr lang="en-US" sz="2200" dirty="0">
                <a:solidFill>
                  <a:srgbClr val="313131"/>
                </a:solidFill>
              </a:rPr>
              <a:t> pairs in the Map object, then how to iterate them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</a:rPr>
              <a:t>We don’t have </a:t>
            </a:r>
            <a:r>
              <a:rPr lang="en-US" sz="2200" dirty="0">
                <a:solidFill>
                  <a:srgbClr val="D9258A"/>
                </a:solidFill>
              </a:rPr>
              <a:t>iterator</a:t>
            </a:r>
            <a:r>
              <a:rPr lang="en-US" sz="2200" dirty="0">
                <a:solidFill>
                  <a:srgbClr val="313131"/>
                </a:solidFill>
              </a:rPr>
              <a:t>() method in the Map interface so how ? In the Map interface we have </a:t>
            </a:r>
            <a:r>
              <a:rPr lang="en-US" sz="2200" dirty="0" err="1">
                <a:solidFill>
                  <a:srgbClr val="313131"/>
                </a:solidFill>
              </a:rPr>
              <a:t>entrySet</a:t>
            </a:r>
            <a:r>
              <a:rPr lang="en-US" sz="2200" dirty="0">
                <a:solidFill>
                  <a:srgbClr val="313131"/>
                </a:solidFill>
              </a:rPr>
              <a:t>() method which always returns Set object, so first get that Set object [ that’s what we did at</a:t>
            </a:r>
            <a:r>
              <a:rPr lang="en-US" sz="2200" dirty="0">
                <a:solidFill>
                  <a:srgbClr val="333399"/>
                </a:solidFill>
              </a:rPr>
              <a:t> line number 22</a:t>
            </a:r>
            <a:r>
              <a:rPr lang="en-US" sz="2200" dirty="0">
                <a:solidFill>
                  <a:srgbClr val="313131"/>
                </a:solidFill>
              </a:rPr>
              <a:t> 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</a:rPr>
              <a:t>Now iterate that Set object [ </a:t>
            </a:r>
            <a:r>
              <a:rPr lang="en-US" sz="2200" dirty="0">
                <a:solidFill>
                  <a:srgbClr val="99CC00"/>
                </a:solidFill>
              </a:rPr>
              <a:t>line number 23</a:t>
            </a:r>
            <a:r>
              <a:rPr lang="en-US" sz="2200" dirty="0">
                <a:solidFill>
                  <a:srgbClr val="313131"/>
                </a:solidFill>
              </a:rPr>
              <a:t> 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FF"/>
                </a:solidFill>
              </a:rPr>
              <a:t>line number 27</a:t>
            </a:r>
            <a:r>
              <a:rPr lang="en-US" sz="2200" dirty="0">
                <a:solidFill>
                  <a:srgbClr val="313131"/>
                </a:solidFill>
              </a:rPr>
              <a:t>, we are converting the Set generated value into </a:t>
            </a:r>
            <a:r>
              <a:rPr lang="en-US" sz="2200" dirty="0" err="1">
                <a:solidFill>
                  <a:srgbClr val="313131"/>
                </a:solidFill>
              </a:rPr>
              <a:t>Map.Entry</a:t>
            </a:r>
            <a:r>
              <a:rPr lang="en-US" sz="2200" dirty="0">
                <a:solidFill>
                  <a:srgbClr val="313131"/>
                </a:solidFill>
              </a:rPr>
              <a:t>&lt;</a:t>
            </a:r>
            <a:r>
              <a:rPr lang="en-US" sz="2200" dirty="0" err="1">
                <a:solidFill>
                  <a:srgbClr val="313131"/>
                </a:solidFill>
              </a:rPr>
              <a:t>String,String</a:t>
            </a:r>
            <a:r>
              <a:rPr lang="en-US" sz="2200" dirty="0">
                <a:solidFill>
                  <a:srgbClr val="313131"/>
                </a:solidFill>
              </a:rPr>
              <a:t>[]&gt;, means assume one row(Entry) contains key = value ( little imagination will be needed here 😉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</a:rPr>
              <a:t>Finally </a:t>
            </a:r>
            <a:r>
              <a:rPr lang="en-US" sz="2200" dirty="0" err="1">
                <a:solidFill>
                  <a:srgbClr val="313131"/>
                </a:solidFill>
              </a:rPr>
              <a:t>i</a:t>
            </a:r>
            <a:r>
              <a:rPr lang="en-US" sz="2200" dirty="0">
                <a:solidFill>
                  <a:srgbClr val="313131"/>
                </a:solidFill>
              </a:rPr>
              <a:t> am </a:t>
            </a:r>
            <a:r>
              <a:rPr lang="en-US" sz="2200" dirty="0">
                <a:solidFill>
                  <a:srgbClr val="993366"/>
                </a:solidFill>
              </a:rPr>
              <a:t>printing</a:t>
            </a:r>
            <a:r>
              <a:rPr lang="en-US" sz="2200" dirty="0">
                <a:solidFill>
                  <a:srgbClr val="313131"/>
                </a:solidFill>
              </a:rPr>
              <a:t> the </a:t>
            </a:r>
            <a:r>
              <a:rPr lang="en-US" sz="2200" dirty="0" smtClean="0">
                <a:solidFill>
                  <a:srgbClr val="313131"/>
                </a:solidFill>
              </a:rPr>
              <a:t>values.</a:t>
            </a:r>
            <a:endParaRPr lang="en-US" sz="2200" b="0" i="0" dirty="0">
              <a:solidFill>
                <a:srgbClr val="31313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8345" y="90418"/>
            <a:ext cx="10236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Explanations &amp; results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26" y="90418"/>
            <a:ext cx="6134084" cy="65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2506" y="738898"/>
            <a:ext cx="113217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one </a:t>
            </a:r>
            <a:r>
              <a:rPr lang="en-US" sz="2200" i="1" dirty="0"/>
              <a:t>root</a:t>
            </a:r>
            <a:r>
              <a:rPr lang="en-US" sz="2200" dirty="0"/>
              <a:t> directory with your own name, and create another directory within that directory with name ‘</a:t>
            </a:r>
            <a:r>
              <a:rPr lang="en-US" sz="2200" dirty="0" err="1"/>
              <a:t>src</a:t>
            </a:r>
            <a:r>
              <a:rPr lang="en-US" sz="2200" dirty="0"/>
              <a:t>’ and now write one servlet program and copy into that ‘</a:t>
            </a:r>
            <a:r>
              <a:rPr lang="en-US" sz="2200" dirty="0" err="1"/>
              <a:t>src</a:t>
            </a:r>
            <a:r>
              <a:rPr lang="en-US" sz="2200" dirty="0"/>
              <a:t>’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Now create another folder ‘web-</a:t>
            </a:r>
            <a:r>
              <a:rPr lang="en-US" sz="2200" dirty="0" err="1"/>
              <a:t>inf</a:t>
            </a:r>
            <a:r>
              <a:rPr lang="en-US" sz="2200" dirty="0"/>
              <a:t>’ in the root directory, this web-</a:t>
            </a:r>
            <a:r>
              <a:rPr lang="en-US" sz="2200" dirty="0" err="1"/>
              <a:t>inf</a:t>
            </a:r>
            <a:r>
              <a:rPr lang="en-US" sz="2200" dirty="0"/>
              <a:t> folder contains web.xml file will see later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‘classes’ folder with in web-</a:t>
            </a:r>
            <a:r>
              <a:rPr lang="en-US" sz="2200" dirty="0" err="1"/>
              <a:t>inf</a:t>
            </a:r>
            <a:r>
              <a:rPr lang="en-US" sz="2200" dirty="0"/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Compile our servlet program which is in </a:t>
            </a:r>
            <a:r>
              <a:rPr lang="en-US" sz="2200" dirty="0" err="1"/>
              <a:t>src</a:t>
            </a:r>
            <a:r>
              <a:rPr lang="en-US" sz="2200" dirty="0"/>
              <a:t> folder, so we will get one .class file right, just copy this .class file into classes folder in web-</a:t>
            </a:r>
            <a:r>
              <a:rPr lang="en-US" sz="2200" dirty="0" err="1"/>
              <a:t>inf</a:t>
            </a:r>
            <a:r>
              <a:rPr lang="en-US" sz="2200" dirty="0"/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By the way, we are going to run our servlet by using Tomcat server.  So we must set the class path for Tomcat related jar file, servlet-api.jar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You can find this jar file in your Tomcat directory\common\lib\,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Similarly if we are using </a:t>
            </a:r>
            <a:r>
              <a:rPr lang="en-US" sz="2200" dirty="0" err="1"/>
              <a:t>Weblogic</a:t>
            </a:r>
            <a:r>
              <a:rPr lang="en-US" sz="2200" dirty="0"/>
              <a:t> server, we need to set the class path for </a:t>
            </a:r>
            <a:r>
              <a:rPr lang="en-US" sz="2200" dirty="0" err="1"/>
              <a:t>weblogic</a:t>
            </a:r>
            <a:r>
              <a:rPr lang="en-US" sz="2200" dirty="0"/>
              <a:t> related jar files, </a:t>
            </a:r>
            <a:r>
              <a:rPr lang="en-US" sz="2200" dirty="0" err="1"/>
              <a:t>i.e</a:t>
            </a:r>
            <a:r>
              <a:rPr lang="en-US" sz="2200" dirty="0"/>
              <a:t> weblogic.jar which is in c [your drive]:\</a:t>
            </a:r>
            <a:r>
              <a:rPr lang="en-US" sz="2200" dirty="0" err="1"/>
              <a:t>bea</a:t>
            </a:r>
            <a:r>
              <a:rPr lang="en-US" sz="2200" dirty="0"/>
              <a:t>\</a:t>
            </a:r>
            <a:r>
              <a:rPr lang="en-US" sz="2200" dirty="0" err="1"/>
              <a:t>weblogic</a:t>
            </a:r>
            <a:r>
              <a:rPr lang="en-US" sz="2200" dirty="0"/>
              <a:t>\server\lib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If our servlet is dealing with any database like </a:t>
            </a:r>
            <a:r>
              <a:rPr lang="en-US" sz="2200" dirty="0" err="1"/>
              <a:t>MySql</a:t>
            </a:r>
            <a:r>
              <a:rPr lang="en-US" sz="2200" dirty="0"/>
              <a:t> or Oracle, it is mandatory for us to create a folder  ‘lib’ with in web-</a:t>
            </a:r>
            <a:r>
              <a:rPr lang="en-US" sz="2200" dirty="0" err="1"/>
              <a:t>inf</a:t>
            </a:r>
            <a:r>
              <a:rPr lang="en-US" sz="2200" dirty="0"/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Once everything is done, just copy our root director into Tomcat/</a:t>
            </a:r>
            <a:r>
              <a:rPr lang="en-US" sz="2200" dirty="0" err="1"/>
              <a:t>webapps</a:t>
            </a:r>
            <a:r>
              <a:rPr lang="en-US" sz="2200" dirty="0"/>
              <a:t> folder, and start the server and check the output, </a:t>
            </a:r>
            <a:r>
              <a:rPr lang="en-US" sz="2200" dirty="0" err="1"/>
              <a:t>i</a:t>
            </a:r>
            <a:r>
              <a:rPr lang="en-US" sz="2200" dirty="0"/>
              <a:t> will show you how in the first application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1998" y="215678"/>
            <a:ext cx="535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Steps to Write Java Servlet Program</a:t>
            </a:r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218" y="925452"/>
            <a:ext cx="9739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 smtClean="0"/>
              <a:t>The </a:t>
            </a:r>
            <a:r>
              <a:rPr lang="en-US" sz="2600" dirty="0"/>
              <a:t>method </a:t>
            </a:r>
            <a:r>
              <a:rPr lang="en-US" sz="2600" dirty="0" err="1"/>
              <a:t>getParameterValues</a:t>
            </a:r>
            <a:r>
              <a:rPr lang="en-US" sz="2600" dirty="0"/>
              <a:t>() will generally came into picture if there is a chance of getting multiple values for any input parameter, this method will retrieve all of it values and store as string array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0" i="0" dirty="0">
              <a:solidFill>
                <a:srgbClr val="31313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0218" y="305861"/>
            <a:ext cx="10236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on </a:t>
            </a:r>
            <a:r>
              <a:rPr lang="en-US" sz="2400" b="1" dirty="0" err="1"/>
              <a:t>getParameterValues</a:t>
            </a:r>
            <a:r>
              <a:rPr lang="en-US" sz="2400" b="1" dirty="0" smtClean="0"/>
              <a:t>()method </a:t>
            </a:r>
            <a:r>
              <a:rPr lang="en-US" sz="2400" b="1" dirty="0"/>
              <a:t>of Servlet </a:t>
            </a:r>
            <a:r>
              <a:rPr lang="en-US" sz="2400" b="1" dirty="0" smtClean="0"/>
              <a:t>Request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6" y="2556668"/>
            <a:ext cx="11347089" cy="36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8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034" y="332692"/>
            <a:ext cx="32255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</a:rPr>
              <a:t>Directory Structure</a:t>
            </a:r>
            <a:endParaRPr lang="en-US" sz="2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46" y="825135"/>
            <a:ext cx="6076054" cy="58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73777" y="561196"/>
            <a:ext cx="10236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Set </a:t>
            </a:r>
            <a:r>
              <a:rPr lang="en-US" sz="2400" i="1" dirty="0"/>
              <a:t>servlet-api.jar</a:t>
            </a:r>
            <a:r>
              <a:rPr lang="en-US" sz="2400" dirty="0"/>
              <a:t> ( Will be available in your tomcat/lib folder ) in your class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notepad or any text editor </a:t>
            </a:r>
            <a:r>
              <a:rPr lang="en-US" sz="2400" dirty="0" err="1"/>
              <a:t>EditPlus</a:t>
            </a:r>
            <a:r>
              <a:rPr lang="en-US" sz="2400" dirty="0"/>
              <a:t> or some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 </a:t>
            </a:r>
            <a:r>
              <a:rPr lang="en-US" sz="2400" dirty="0" err="1"/>
              <a:t>javax.servlet</a:t>
            </a:r>
            <a:r>
              <a:rPr lang="en-US" sz="2400" dirty="0"/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 </a:t>
            </a:r>
            <a:r>
              <a:rPr lang="en-US" sz="2400" dirty="0" err="1"/>
              <a:t>javax.servlet.http</a:t>
            </a:r>
            <a:r>
              <a:rPr lang="en-US" sz="2400" dirty="0"/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one user defined class whose modifier must be public, which must extends </a:t>
            </a:r>
            <a:r>
              <a:rPr lang="en-US" sz="2400" dirty="0" err="1"/>
              <a:t>javax.servlet.GenericServlet</a:t>
            </a:r>
            <a:r>
              <a:rPr lang="en-US" sz="2400" dirty="0"/>
              <a:t>[Not recommended] or  </a:t>
            </a:r>
            <a:r>
              <a:rPr lang="en-US" sz="2400" dirty="0" err="1"/>
              <a:t>javax.servlet.http.HttpServlet</a:t>
            </a:r>
            <a:r>
              <a:rPr lang="en-US" sz="2400" dirty="0"/>
              <a:t>[recommended]</a:t>
            </a:r>
          </a:p>
          <a:p>
            <a:endParaRPr lang="ru-RU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know </a:t>
            </a:r>
            <a:r>
              <a:rPr lang="en-US" sz="2400" dirty="0" err="1"/>
              <a:t>GenericServlet</a:t>
            </a:r>
            <a:r>
              <a:rPr lang="en-US" sz="2400" dirty="0"/>
              <a:t> implementing Servlet interface,  and </a:t>
            </a:r>
            <a:r>
              <a:rPr lang="en-US" sz="2400" dirty="0" err="1"/>
              <a:t>HttpServlet</a:t>
            </a:r>
            <a:r>
              <a:rPr lang="en-US" sz="2400" dirty="0"/>
              <a:t> is the sub class of </a:t>
            </a:r>
            <a:r>
              <a:rPr lang="en-US" sz="2400" dirty="0" err="1"/>
              <a:t>GenericServlet</a:t>
            </a:r>
            <a:r>
              <a:rPr lang="en-US" sz="2400" dirty="0"/>
              <a:t>.  So by default all life cycle methods will be overridden in </a:t>
            </a:r>
            <a:r>
              <a:rPr lang="en-US" sz="2400" dirty="0" err="1"/>
              <a:t>GenericServlet</a:t>
            </a:r>
            <a:r>
              <a:rPr lang="en-US" sz="2400" dirty="0"/>
              <a:t> class, so just override the required [No need all] life cycle methods of servlet in </a:t>
            </a:r>
            <a:r>
              <a:rPr lang="en-US" sz="2400" dirty="0" err="1" smtClean="0"/>
              <a:t>HttpServlet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7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57640" y="1571724"/>
            <a:ext cx="90534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This web.xml is like index of book, web.xml is containing details of static web resource programs and dynamic web resource programs. The purpose of web.xml is to hide [or] to achieve the security for the web application by not showing [ in the URL ] the type of technology used for development of web application.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1998" y="400196"/>
            <a:ext cx="10780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How to Write Deployment Descriptor</a:t>
            </a:r>
            <a:r>
              <a:rPr lang="en-US" sz="3600" dirty="0" smtClean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web.xml </a:t>
            </a:r>
            <a:r>
              <a:rPr lang="en-US" sz="3600" dirty="0"/>
              <a:t>In Servlet</a:t>
            </a:r>
          </a:p>
        </p:txBody>
      </p:sp>
    </p:spTree>
    <p:extLst>
      <p:ext uri="{BB962C8B-B14F-4D97-AF65-F5344CB8AC3E}">
        <p14:creationId xmlns:p14="http://schemas.microsoft.com/office/powerpoint/2010/main" val="31967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01"/>
            <a:ext cx="8211456" cy="34058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109284" y="674860"/>
            <a:ext cx="38741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13131"/>
                </a:solidFill>
                <a:latin typeface="verdana" panose="020B0604030504040204" pitchFamily="34" charset="0"/>
              </a:rPr>
              <a:t>We must call our servlet by typing its &lt;</a:t>
            </a:r>
            <a:r>
              <a:rPr lang="en-US" sz="2000" dirty="0" err="1">
                <a:solidFill>
                  <a:srgbClr val="DF1F9E"/>
                </a:solidFill>
                <a:latin typeface="verdana" panose="020B0604030504040204" pitchFamily="34" charset="0"/>
              </a:rPr>
              <a:t>url</a:t>
            </a:r>
            <a:r>
              <a:rPr lang="en-US" sz="2000" dirty="0">
                <a:solidFill>
                  <a:srgbClr val="DF1F9E"/>
                </a:solidFill>
                <a:latin typeface="verdana" panose="020B0604030504040204" pitchFamily="34" charset="0"/>
              </a:rPr>
              <a:t>-pattern</a:t>
            </a:r>
            <a:r>
              <a:rPr lang="en-US" sz="2000" dirty="0">
                <a:solidFill>
                  <a:srgbClr val="313131"/>
                </a:solidFill>
                <a:latin typeface="verdana" panose="020B0604030504040204" pitchFamily="34" charset="0"/>
              </a:rPr>
              <a:t>&gt; </a:t>
            </a:r>
            <a:r>
              <a:rPr lang="en-US" sz="20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only</a:t>
            </a:r>
            <a:endParaRPr lang="ru-RU" sz="2000" dirty="0" smtClean="0">
              <a:solidFill>
                <a:srgbClr val="313131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For</a:t>
            </a:r>
            <a:r>
              <a:rPr lang="ru-RU" sz="20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example</a:t>
            </a:r>
            <a:r>
              <a:rPr lang="ru-RU" sz="20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 </a:t>
            </a:r>
            <a:r>
              <a:rPr lang="en-US" sz="2000" i="1" dirty="0" smtClean="0">
                <a:solidFill>
                  <a:srgbClr val="313131"/>
                </a:solidFill>
                <a:latin typeface="verdana" panose="020B0604030504040204" pitchFamily="34" charset="0"/>
              </a:rPr>
              <a:t>http</a:t>
            </a:r>
            <a:r>
              <a:rPr lang="en-US" sz="2000" i="1" dirty="0">
                <a:solidFill>
                  <a:srgbClr val="313131"/>
                </a:solidFill>
                <a:latin typeface="verdana" panose="020B0604030504040204" pitchFamily="34" charset="0"/>
              </a:rPr>
              <a:t>://localhost:8080/OurServletApplicationFolderName/</a:t>
            </a:r>
            <a:r>
              <a:rPr lang="en-US" sz="2000" i="1" dirty="0">
                <a:solidFill>
                  <a:srgbClr val="993366"/>
                </a:solidFill>
                <a:latin typeface="verdana" panose="020B0604030504040204" pitchFamily="34" charset="0"/>
              </a:rPr>
              <a:t>UserFriendlyName</a:t>
            </a:r>
            <a:endParaRPr lang="en-US" sz="2000" b="0" i="0" dirty="0"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6411" y="3672840"/>
            <a:ext cx="118270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Once we call our servlet just like above, then the server will first loads </a:t>
            </a:r>
            <a:r>
              <a:rPr lang="en-US" sz="2200" dirty="0">
                <a:solidFill>
                  <a:srgbClr val="99CC00"/>
                </a:solidFill>
                <a:latin typeface="verdana" panose="020B0604030504040204" pitchFamily="34" charset="0"/>
              </a:rPr>
              <a:t>web.xml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 and verifies whether the </a:t>
            </a:r>
            <a:r>
              <a:rPr lang="en-US" sz="2200" dirty="0" err="1">
                <a:solidFill>
                  <a:srgbClr val="313131"/>
                </a:solidFill>
                <a:latin typeface="verdana" panose="020B0604030504040204" pitchFamily="34" charset="0"/>
              </a:rPr>
              <a:t>url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 pattern we are calling is same as what in &lt;</a:t>
            </a:r>
            <a:r>
              <a:rPr lang="en-US" sz="2200" dirty="0" err="1">
                <a:solidFill>
                  <a:srgbClr val="313131"/>
                </a:solidFill>
                <a:latin typeface="verdana" panose="020B0604030504040204" pitchFamily="34" charset="0"/>
              </a:rPr>
              <a:t>url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-pattern&gt; tag in web.xml [</a:t>
            </a:r>
            <a:r>
              <a:rPr lang="en-US" sz="2200" dirty="0">
                <a:solidFill>
                  <a:srgbClr val="99CC00"/>
                </a:solidFill>
                <a:latin typeface="verdana" panose="020B0604030504040204" pitchFamily="34" charset="0"/>
              </a:rPr>
              <a:t>Line number 8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] or </a:t>
            </a:r>
            <a:r>
              <a:rPr lang="en-US" sz="2200" dirty="0" smtClean="0">
                <a:solidFill>
                  <a:srgbClr val="313131"/>
                </a:solidFill>
                <a:latin typeface="verdana" panose="020B0604030504040204" pitchFamily="34" charset="0"/>
              </a:rPr>
              <a:t>not</a:t>
            </a:r>
            <a:endParaRPr lang="en-US" sz="2200" dirty="0">
              <a:solidFill>
                <a:srgbClr val="31313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If matched, it will checks the &lt;servlet-name&gt; [</a:t>
            </a:r>
            <a:r>
              <a:rPr lang="en-US" sz="2200" dirty="0">
                <a:solidFill>
                  <a:srgbClr val="339966"/>
                </a:solidFill>
                <a:latin typeface="verdana" panose="020B0604030504040204" pitchFamily="34" charset="0"/>
              </a:rPr>
              <a:t>Line number 7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] and will jump to &lt;</a:t>
            </a:r>
            <a:r>
              <a:rPr lang="en-US" sz="2200" dirty="0">
                <a:solidFill>
                  <a:srgbClr val="993366"/>
                </a:solidFill>
                <a:latin typeface="verdana" panose="020B0604030504040204" pitchFamily="34" charset="0"/>
              </a:rPr>
              <a:t>servlet-name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&gt; [</a:t>
            </a:r>
            <a:r>
              <a:rPr lang="en-US" sz="2200" dirty="0">
                <a:solidFill>
                  <a:srgbClr val="FF9900"/>
                </a:solidFill>
                <a:latin typeface="verdana" panose="020B0604030504040204" pitchFamily="34" charset="0"/>
              </a:rPr>
              <a:t>Line number 3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] in &lt;servlet&gt; tag and, will check whether the value of &lt;servlet-name&gt; in line number 3 &amp; line number 7 are same or not if same it will load our class in &lt;</a:t>
            </a:r>
            <a:r>
              <a:rPr lang="en-US" sz="2200" dirty="0">
                <a:solidFill>
                  <a:srgbClr val="CC99FF"/>
                </a:solidFill>
                <a:latin typeface="verdana" panose="020B0604030504040204" pitchFamily="34" charset="0"/>
              </a:rPr>
              <a:t>servlet-class</a:t>
            </a: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&gt; [line number 4]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313131"/>
                </a:solidFill>
                <a:latin typeface="verdana" panose="020B0604030504040204" pitchFamily="34" charset="0"/>
              </a:rPr>
              <a:t>Finally our .class file will be executed, so we can check the output</a:t>
            </a:r>
            <a:endParaRPr lang="en-US" sz="2200" b="0" i="0" dirty="0"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1998" y="277086"/>
            <a:ext cx="7430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to Retrieve Client Input Data in Servlet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1998" y="956326"/>
            <a:ext cx="109820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client send some input data to the servlet, that data will be available in the form of </a:t>
            </a:r>
            <a:r>
              <a:rPr lang="en-US" sz="2800" dirty="0" err="1"/>
              <a:t>requestobject</a:t>
            </a:r>
            <a:r>
              <a:rPr lang="en-US" sz="2800" dirty="0"/>
              <a:t>.  We can retrieve that input data through </a:t>
            </a:r>
            <a:r>
              <a:rPr lang="en-US" sz="2800" dirty="0" err="1"/>
              <a:t>HttpServletRequest</a:t>
            </a:r>
            <a:r>
              <a:rPr lang="en-US" sz="2800" dirty="0"/>
              <a:t> or </a:t>
            </a:r>
            <a:r>
              <a:rPr lang="en-US" sz="2800" dirty="0" err="1"/>
              <a:t>ServletRequestinterfaces</a:t>
            </a:r>
            <a:r>
              <a:rPr lang="en-US" sz="2800" dirty="0"/>
              <a:t>.  There are 4 approaches to retrieve the client data which is present in request object.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public String </a:t>
            </a:r>
            <a:r>
              <a:rPr lang="en-US" sz="2800" dirty="0" err="1"/>
              <a:t>getParameter</a:t>
            </a:r>
            <a:r>
              <a:rPr lang="en-US" sz="2800" dirty="0"/>
              <a:t>(“input variable”);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public Enumeration </a:t>
            </a:r>
            <a:r>
              <a:rPr lang="en-US" sz="2800" dirty="0" err="1"/>
              <a:t>getParameterNames</a:t>
            </a:r>
            <a:r>
              <a:rPr lang="en-US" sz="2800" dirty="0"/>
              <a:t>();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public Map </a:t>
            </a:r>
            <a:r>
              <a:rPr lang="en-US" sz="2800" dirty="0" err="1"/>
              <a:t>getParameterMap</a:t>
            </a:r>
            <a:r>
              <a:rPr lang="en-US" sz="2800" dirty="0"/>
              <a:t>();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public String[] </a:t>
            </a:r>
            <a:r>
              <a:rPr lang="en-US" sz="2800" dirty="0" err="1"/>
              <a:t>getParamterValues</a:t>
            </a:r>
            <a:r>
              <a:rPr lang="en-US" sz="2800" dirty="0"/>
              <a:t>(“input variable contains </a:t>
            </a:r>
            <a:r>
              <a:rPr lang="en-US" sz="2800" dirty="0" err="1"/>
              <a:t>muliple</a:t>
            </a:r>
            <a:r>
              <a:rPr lang="en-US" sz="2800" dirty="0"/>
              <a:t> values”);</a:t>
            </a:r>
          </a:p>
          <a:p>
            <a:r>
              <a:rPr lang="en-US" sz="2800" dirty="0"/>
              <a:t>All these methods are present in </a:t>
            </a:r>
            <a:r>
              <a:rPr lang="en-US" sz="2800" dirty="0" err="1"/>
              <a:t>javax.servlet.ServletRequest</a:t>
            </a:r>
            <a:r>
              <a:rPr lang="en-US" sz="2800" dirty="0"/>
              <a:t> interface, and </a:t>
            </a:r>
            <a:r>
              <a:rPr lang="en-US" sz="2800" dirty="0" err="1"/>
              <a:t>HttpServletRequest</a:t>
            </a:r>
            <a:r>
              <a:rPr lang="en-US" sz="2800" dirty="0"/>
              <a:t> is the sub interface of </a:t>
            </a:r>
            <a:r>
              <a:rPr lang="en-US" sz="2800" dirty="0" err="1"/>
              <a:t>ServletRequest</a:t>
            </a:r>
            <a:r>
              <a:rPr lang="en-US" sz="2800" dirty="0"/>
              <a:t>, ok let us see how to use these methods with an </a:t>
            </a:r>
            <a:r>
              <a:rPr lang="en-US" sz="2800" dirty="0" smtClean="0"/>
              <a:t>example</a:t>
            </a:r>
            <a:r>
              <a:rPr lang="ru-RU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7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00501" y="370127"/>
            <a:ext cx="10609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Example of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request.getparameter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(), Retrieve Parameters from HTML Form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0922" y="1932163"/>
            <a:ext cx="11273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Let us see how to use </a:t>
            </a:r>
            <a:r>
              <a:rPr lang="en-US" sz="2800" dirty="0" err="1"/>
              <a:t>request.getParameter</a:t>
            </a:r>
            <a:r>
              <a:rPr lang="en-US" sz="2800" dirty="0"/>
              <a:t>() method in the servlet class, to retrieve the input values from HTML page. L</a:t>
            </a:r>
            <a:r>
              <a:rPr lang="en-US" sz="2800" dirty="0" smtClean="0"/>
              <a:t>et </a:t>
            </a:r>
            <a:r>
              <a:rPr lang="en-US" sz="2800" dirty="0"/>
              <a:t>us calculate sum of two numbers [ by taking these numbers from the input HTML page ]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60922" y="391426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Files Required</a:t>
            </a:r>
          </a:p>
          <a:p>
            <a:r>
              <a:rPr lang="en-US" sz="2800" dirty="0"/>
              <a:t>index.html</a:t>
            </a:r>
          </a:p>
          <a:p>
            <a:r>
              <a:rPr lang="en-US" sz="2800" dirty="0"/>
              <a:t>OngetParameter.java</a:t>
            </a:r>
          </a:p>
          <a:p>
            <a:r>
              <a:rPr lang="en-US" sz="2800" dirty="0"/>
              <a:t>web.xml</a:t>
            </a:r>
          </a:p>
        </p:txBody>
      </p:sp>
    </p:spTree>
    <p:extLst>
      <p:ext uri="{BB962C8B-B14F-4D97-AF65-F5344CB8AC3E}">
        <p14:creationId xmlns:p14="http://schemas.microsoft.com/office/powerpoint/2010/main" val="2548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14409" y="737659"/>
            <a:ext cx="102365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index.html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09" y="1870478"/>
            <a:ext cx="9921321" cy="3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1536</TotalTime>
  <Words>203</Words>
  <Application>Microsoft Office PowerPoint</Application>
  <PresentationFormat>Широкоэкранный</PresentationFormat>
  <Paragraphs>77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Calibri</vt:lpstr>
      <vt:lpstr>arial</vt:lpstr>
      <vt:lpstr>Wingdings</vt:lpstr>
      <vt:lpstr>Verdana</vt:lpstr>
      <vt:lpstr>Montserrat</vt:lpstr>
      <vt:lpstr>Proxima Nova Black</vt:lpstr>
      <vt:lpstr>Verdana</vt:lpstr>
      <vt:lpstr>arial</vt:lpstr>
      <vt:lpstr>Open Sans</vt:lpstr>
      <vt:lpstr>DARK THEME</vt:lpstr>
      <vt:lpstr>LIGHT-THEME</vt:lpstr>
      <vt:lpstr>Servlet examples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Олена Цюпак</cp:lastModifiedBy>
  <cp:revision>36</cp:revision>
  <dcterms:created xsi:type="dcterms:W3CDTF">2018-12-11T16:43:22Z</dcterms:created>
  <dcterms:modified xsi:type="dcterms:W3CDTF">2019-03-14T13:48:22Z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