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65" r:id="rId8"/>
    <p:sldId id="261" r:id="rId9"/>
    <p:sldId id="262" r:id="rId10"/>
    <p:sldId id="266" r:id="rId11"/>
    <p:sldId id="263"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Verdana" panose="020B0604030504040204"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Eras Light ITC" panose="020B0402030504020804" pitchFamily="34" charset="0"/>
      <p:regular r:id="rId33"/>
    </p:embeddedFont>
    <p:embeddedFont>
      <p:font typeface="Calibri" panose="020F0502020204030204" pitchFamily="34" charset="0"/>
      <p:regular r:id="rId34"/>
      <p:bold r:id="rId35"/>
      <p:italic r:id="rId36"/>
      <p:boldItalic r:id="rId37"/>
    </p:embeddedFont>
    <p:embeddedFont>
      <p:font typeface="Century Gothic" panose="020B0502020202020204" pitchFamily="34" charset="0"/>
      <p:regular r:id="rId38"/>
      <p:bold r:id="rId39"/>
      <p:italic r:id="rId40"/>
      <p:boldItalic r:id="rId41"/>
    </p:embeddedFont>
    <p:embeddedFont>
      <p:font typeface="Microsoft Yi Baiti" panose="03000500000000000000" pitchFamily="66" charset="0"/>
      <p:regular r:id="rId42"/>
    </p:embeddedFont>
    <p:embeddedFont>
      <p:font typeface="Proxima Nova Black" panose="020B0604020202020204" charset="0"/>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86957" autoAdjust="0"/>
  </p:normalViewPr>
  <p:slideViewPr>
    <p:cSldViewPr snapToGrid="0">
      <p:cViewPr varScale="1">
        <p:scale>
          <a:sx n="81" d="100"/>
          <a:sy n="81" d="100"/>
        </p:scale>
        <p:origin x="318"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dirty="0" smtClean="0"/>
              <a:t>Click icon to add picture</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dirty="0" smtClean="0"/>
              <a:t>Click icon to add picture</a:t>
            </a:r>
            <a:endParaRPr lang="en-US" dirty="0"/>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dirty="0" smtClean="0"/>
              <a:t>Click icon to add picture</a:t>
            </a:r>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dirty="0" smtClean="0"/>
              <a:t>Click icon to add chart</a:t>
            </a:r>
            <a:endParaRPr lang="en-US" dirty="0"/>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dirty="0" smtClean="0"/>
              <a:t>Click icon to add chart</a:t>
            </a:r>
            <a:endParaRPr lang="en-US" dirty="0"/>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dirty="0"/>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dirty="0"/>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dirty="0"/>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dirty="0" smtClean="0"/>
              <a:t>Click icon to add picture</a:t>
            </a:r>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736" y="1328928"/>
            <a:ext cx="8866251" cy="5529072"/>
          </a:xfrm>
        </p:spPr>
        <p:txBody>
          <a:bodyPr/>
          <a:lstStyle/>
          <a:p>
            <a:r>
              <a:rPr lang="en-US" dirty="0" smtClean="0">
                <a:latin typeface="Proxima Nova Black" panose="02000506030000020004" pitchFamily="2" charset="0"/>
              </a:rPr>
              <a:t>Java</a:t>
            </a:r>
            <a:r>
              <a:rPr lang="uk-UA" dirty="0" smtClean="0">
                <a:latin typeface="Proxima Nova Black" panose="02000506030000020004" pitchFamily="2" charset="0"/>
              </a:rPr>
              <a:t/>
            </a:r>
            <a:br>
              <a:rPr lang="uk-UA" dirty="0" smtClean="0">
                <a:latin typeface="Proxima Nova Black" panose="02000506030000020004" pitchFamily="2" charset="0"/>
              </a:rPr>
            </a:br>
            <a:r>
              <a:rPr lang="en-US" dirty="0" smtClean="0">
                <a:latin typeface="Proxima Nova Black" panose="02000506030000020004" pitchFamily="2" charset="0"/>
              </a:rPr>
              <a:t>Servlet</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Tsiupak</a:t>
            </a:r>
            <a:r>
              <a:rPr lang="en-US" dirty="0" smtClean="0"/>
              <a:t> </a:t>
            </a:r>
            <a:r>
              <a:rPr lang="en-US" dirty="0" err="1" smtClean="0"/>
              <a:t>Olena</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73777" y="56119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The </a:t>
            </a:r>
            <a:r>
              <a:rPr lang="en-US" sz="3200" dirty="0" smtClean="0">
                <a:latin typeface="Verdana" panose="020B0604030504040204" pitchFamily="34" charset="0"/>
                <a:ea typeface="Verdana" panose="020B0604030504040204" pitchFamily="34" charset="0"/>
              </a:rPr>
              <a:t>destroy() </a:t>
            </a:r>
            <a:r>
              <a:rPr lang="en-US" sz="3200" dirty="0">
                <a:latin typeface="Verdana" panose="020B0604030504040204" pitchFamily="34" charset="0"/>
                <a:ea typeface="Verdana" panose="020B0604030504040204" pitchFamily="34" charset="0"/>
              </a:rPr>
              <a:t>Method</a:t>
            </a:r>
          </a:p>
        </p:txBody>
      </p:sp>
      <p:sp>
        <p:nvSpPr>
          <p:cNvPr id="3" name="Прямоугольник 2"/>
          <p:cNvSpPr/>
          <p:nvPr/>
        </p:nvSpPr>
        <p:spPr>
          <a:xfrm>
            <a:off x="973777" y="1858491"/>
            <a:ext cx="10830295" cy="2308324"/>
          </a:xfrm>
          <a:prstGeom prst="rect">
            <a:avLst/>
          </a:prstGeom>
        </p:spPr>
        <p:txBody>
          <a:bodyPr wrap="square">
            <a:spAutoFit/>
          </a:bodyPr>
          <a:lstStyle/>
          <a:p>
            <a:r>
              <a:rPr lang="en-US" sz="2400" dirty="0"/>
              <a:t>The destroy() method is called only once at the end of the life cycle of a servlet. This method gives your servlet a chance to close database connections, halt background threads, write cookie lists or hit counts to disk, and perform other such cleanup activities.</a:t>
            </a:r>
          </a:p>
          <a:p>
            <a:r>
              <a:rPr lang="en-US" sz="2400" dirty="0"/>
              <a:t>After the destroy() method is called, the servlet object is marked for garbage collection.</a:t>
            </a:r>
          </a:p>
        </p:txBody>
      </p:sp>
    </p:spTree>
    <p:extLst>
      <p:ext uri="{BB962C8B-B14F-4D97-AF65-F5344CB8AC3E}">
        <p14:creationId xmlns:p14="http://schemas.microsoft.com/office/powerpoint/2010/main" val="102207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38151" y="442183"/>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Architecture Diagram</a:t>
            </a:r>
          </a:p>
        </p:txBody>
      </p:sp>
      <p:sp>
        <p:nvSpPr>
          <p:cNvPr id="3" name="Прямоугольник 2"/>
          <p:cNvSpPr/>
          <p:nvPr/>
        </p:nvSpPr>
        <p:spPr>
          <a:xfrm>
            <a:off x="665019" y="1145971"/>
            <a:ext cx="4465121" cy="5632311"/>
          </a:xfrm>
          <a:prstGeom prst="rect">
            <a:avLst/>
          </a:prstGeom>
        </p:spPr>
        <p:txBody>
          <a:bodyPr wrap="square">
            <a:spAutoFit/>
          </a:bodyPr>
          <a:lstStyle/>
          <a:p>
            <a:r>
              <a:rPr lang="en-US" sz="2400" dirty="0"/>
              <a:t>The following figure depicts a typical servlet life-cycle scenario</a:t>
            </a:r>
            <a:r>
              <a:rPr lang="en-US" sz="2400" dirty="0" smtClean="0"/>
              <a:t>.</a:t>
            </a:r>
          </a:p>
          <a:p>
            <a:endParaRPr lang="en-US" sz="2400" dirty="0"/>
          </a:p>
          <a:p>
            <a:pPr marL="342900" indent="-342900">
              <a:buFont typeface="Wingdings" panose="05000000000000000000" pitchFamily="2" charset="2"/>
              <a:buChar char="v"/>
            </a:pPr>
            <a:r>
              <a:rPr lang="en-US" sz="2400" dirty="0"/>
              <a:t>First the HTTP requests coming to the server are delegated to the servlet container</a:t>
            </a:r>
            <a:r>
              <a:rPr lang="en-US" sz="2400" dirty="0" smtClean="0"/>
              <a:t>.</a:t>
            </a:r>
            <a:endParaRPr lang="en-US" sz="2400" dirty="0"/>
          </a:p>
          <a:p>
            <a:pPr marL="342900" indent="-342900">
              <a:buFont typeface="Wingdings" panose="05000000000000000000" pitchFamily="2" charset="2"/>
              <a:buChar char="v"/>
            </a:pPr>
            <a:r>
              <a:rPr lang="en-US" sz="2400" dirty="0"/>
              <a:t>The servlet container loads the servlet before invoking the service() method.</a:t>
            </a:r>
          </a:p>
          <a:p>
            <a:pPr marL="342900" indent="-342900">
              <a:buFont typeface="Wingdings" panose="05000000000000000000" pitchFamily="2" charset="2"/>
              <a:buChar char="v"/>
            </a:pPr>
            <a:r>
              <a:rPr lang="en-US" sz="2400" dirty="0"/>
              <a:t>Then the servlet container handles multiple requests by spawning multiple threads, each thread executing the service() method of a single instance of the servlet.</a:t>
            </a:r>
          </a:p>
        </p:txBody>
      </p:sp>
      <p:pic>
        <p:nvPicPr>
          <p:cNvPr id="4098" name="Picture 2" descr="Servle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299" y="907946"/>
            <a:ext cx="7354706" cy="595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63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38280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GET Method</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665019" y="1145971"/>
            <a:ext cx="10616539" cy="5139869"/>
          </a:xfrm>
          <a:prstGeom prst="rect">
            <a:avLst/>
          </a:prstGeom>
        </p:spPr>
        <p:txBody>
          <a:bodyPr wrap="square">
            <a:spAutoFit/>
          </a:bodyPr>
          <a:lstStyle/>
          <a:p>
            <a:r>
              <a:rPr lang="en-US" sz="2400" dirty="0"/>
              <a:t>The GET method sends the encoded user information appended to the page request. The page and the encoded information are separated by the ? (question mark) symbol as </a:t>
            </a:r>
            <a:r>
              <a:rPr lang="en-US" sz="2400" dirty="0" smtClean="0"/>
              <a:t>follows:</a:t>
            </a:r>
          </a:p>
          <a:p>
            <a:endParaRPr lang="en-US" sz="2400" dirty="0" smtClean="0"/>
          </a:p>
          <a:p>
            <a:pPr lvl="1"/>
            <a:r>
              <a:rPr lang="en-US" sz="2400" dirty="0" smtClean="0">
                <a:latin typeface="Eras Light ITC" panose="020B0402030504020804" pitchFamily="34" charset="0"/>
              </a:rPr>
              <a:t> </a:t>
            </a:r>
            <a:r>
              <a:rPr lang="en-US" sz="3200" dirty="0">
                <a:latin typeface="Microsoft Yi Baiti" panose="03000500000000000000" pitchFamily="66" charset="0"/>
                <a:ea typeface="Microsoft Yi Baiti" panose="03000500000000000000" pitchFamily="66" charset="0"/>
              </a:rPr>
              <a:t>http://www.test.com/hello?key1 = value1&amp;key2 = </a:t>
            </a:r>
            <a:r>
              <a:rPr lang="en-US" sz="3200" dirty="0" smtClean="0">
                <a:latin typeface="Microsoft Yi Baiti" panose="03000500000000000000" pitchFamily="66" charset="0"/>
                <a:ea typeface="Microsoft Yi Baiti" panose="03000500000000000000" pitchFamily="66" charset="0"/>
              </a:rPr>
              <a:t>value2</a:t>
            </a:r>
          </a:p>
          <a:p>
            <a:pPr lvl="1"/>
            <a:endParaRPr lang="en-US" sz="3200" dirty="0" smtClean="0">
              <a:latin typeface="Microsoft Yi Baiti" panose="03000500000000000000" pitchFamily="66" charset="0"/>
              <a:ea typeface="Microsoft Yi Baiti" panose="03000500000000000000" pitchFamily="66" charset="0"/>
            </a:endParaRPr>
          </a:p>
          <a:p>
            <a:r>
              <a:rPr lang="en-US" sz="2400" dirty="0" smtClean="0"/>
              <a:t>The </a:t>
            </a:r>
            <a:r>
              <a:rPr lang="en-US" sz="2400" dirty="0"/>
              <a:t>GET method is the default method to pass information from browser to web server and it produces a long string that appears in your browser's </a:t>
            </a:r>
            <a:r>
              <a:rPr lang="en-US" sz="2400" dirty="0" err="1"/>
              <a:t>Location:box</a:t>
            </a:r>
            <a:r>
              <a:rPr lang="en-US" sz="2400" dirty="0"/>
              <a:t>. Never use the GET method if you have password or other sensitive information to pass to the server. The GET method has size limitation: only 1024 characters can be used in a request string. This information is passed using QUERY_STRING header and will be accessible through QUERY_STRING environment variable and Servlet handles this type of requests using </a:t>
            </a:r>
            <a:r>
              <a:rPr lang="en-US" sz="2400" dirty="0" err="1"/>
              <a:t>doGet</a:t>
            </a:r>
            <a:r>
              <a:rPr lang="en-US" sz="2400" dirty="0"/>
              <a:t>() method.</a:t>
            </a:r>
            <a:endParaRPr lang="en-US" sz="2400" dirty="0"/>
          </a:p>
        </p:txBody>
      </p:sp>
    </p:spTree>
    <p:extLst>
      <p:ext uri="{BB962C8B-B14F-4D97-AF65-F5344CB8AC3E}">
        <p14:creationId xmlns:p14="http://schemas.microsoft.com/office/powerpoint/2010/main" val="880010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38280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POST Method</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665019" y="1145971"/>
            <a:ext cx="10153402" cy="2308324"/>
          </a:xfrm>
          <a:prstGeom prst="rect">
            <a:avLst/>
          </a:prstGeom>
        </p:spPr>
        <p:txBody>
          <a:bodyPr wrap="square">
            <a:spAutoFit/>
          </a:bodyPr>
          <a:lstStyle/>
          <a:p>
            <a:r>
              <a:rPr lang="en-US" sz="2400" dirty="0"/>
              <a:t>A generally more reliable method of passing information to a backend program is the POST method. This packages the information in exactly the same way as GET method, but instead of sending it as a text string after a ? (question mark) in the URL it sends it as a separate message. This message comes to the backend program in the form of the standard input which you can parse and use for your processing. Servlet handles this type of requests using </a:t>
            </a:r>
            <a:r>
              <a:rPr lang="en-US" sz="2400" dirty="0" err="1"/>
              <a:t>doPost</a:t>
            </a:r>
            <a:r>
              <a:rPr lang="en-US" sz="2400" dirty="0"/>
              <a:t>() method.</a:t>
            </a:r>
            <a:endParaRPr lang="en-US" sz="2400" dirty="0"/>
          </a:p>
        </p:txBody>
      </p:sp>
    </p:spTree>
    <p:extLst>
      <p:ext uri="{BB962C8B-B14F-4D97-AF65-F5344CB8AC3E}">
        <p14:creationId xmlns:p14="http://schemas.microsoft.com/office/powerpoint/2010/main" val="2266000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38280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Reading Form Data using Servlet</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665019" y="1145971"/>
            <a:ext cx="10153402" cy="3416320"/>
          </a:xfrm>
          <a:prstGeom prst="rect">
            <a:avLst/>
          </a:prstGeom>
        </p:spPr>
        <p:txBody>
          <a:bodyPr wrap="square">
            <a:spAutoFit/>
          </a:bodyPr>
          <a:lstStyle/>
          <a:p>
            <a:r>
              <a:rPr lang="en-US" sz="2400" dirty="0"/>
              <a:t>Servlets handles form data parsing automatically using the following methods depending on the </a:t>
            </a:r>
            <a:r>
              <a:rPr lang="en-US" sz="2400" dirty="0" smtClean="0"/>
              <a:t>situation</a:t>
            </a:r>
          </a:p>
          <a:p>
            <a:endParaRPr lang="en-US" sz="2400" dirty="0" smtClean="0"/>
          </a:p>
          <a:p>
            <a:pPr marL="342900" indent="-342900">
              <a:buFont typeface="Wingdings" panose="05000000000000000000" pitchFamily="2" charset="2"/>
              <a:buChar char="v"/>
            </a:pPr>
            <a:r>
              <a:rPr lang="en-US" sz="2400" b="1" dirty="0" err="1" smtClean="0"/>
              <a:t>getParameter</a:t>
            </a:r>
            <a:r>
              <a:rPr lang="en-US" sz="2400" b="1" dirty="0"/>
              <a:t>() </a:t>
            </a:r>
            <a:r>
              <a:rPr lang="en-US" sz="2400" dirty="0"/>
              <a:t>− You call </a:t>
            </a:r>
            <a:r>
              <a:rPr lang="en-US" sz="2400" dirty="0" err="1"/>
              <a:t>request.getParameter</a:t>
            </a:r>
            <a:r>
              <a:rPr lang="en-US" sz="2400" dirty="0"/>
              <a:t>() method to get the value of a form parameter. </a:t>
            </a:r>
            <a:endParaRPr lang="en-US" sz="2400" dirty="0" smtClean="0"/>
          </a:p>
          <a:p>
            <a:pPr marL="342900" indent="-342900">
              <a:buFont typeface="Wingdings" panose="05000000000000000000" pitchFamily="2" charset="2"/>
              <a:buChar char="v"/>
            </a:pPr>
            <a:r>
              <a:rPr lang="en-US" sz="2400" b="1" dirty="0" err="1" smtClean="0"/>
              <a:t>getParameterValues</a:t>
            </a:r>
            <a:r>
              <a:rPr lang="en-US" sz="2400" b="1" dirty="0"/>
              <a:t>() </a:t>
            </a:r>
            <a:r>
              <a:rPr lang="en-US" sz="2400" dirty="0"/>
              <a:t>− Call this method if the parameter appears more than once and returns multiple values, for example checkbox. </a:t>
            </a:r>
            <a:endParaRPr lang="en-US" sz="2400" dirty="0" smtClean="0"/>
          </a:p>
          <a:p>
            <a:pPr marL="342900" indent="-342900">
              <a:buFont typeface="Wingdings" panose="05000000000000000000" pitchFamily="2" charset="2"/>
              <a:buChar char="v"/>
            </a:pPr>
            <a:r>
              <a:rPr lang="en-US" sz="2400" b="1" dirty="0" err="1" smtClean="0"/>
              <a:t>getParameterNames</a:t>
            </a:r>
            <a:r>
              <a:rPr lang="en-US" sz="2400" b="1" dirty="0"/>
              <a:t>() </a:t>
            </a:r>
            <a:r>
              <a:rPr lang="en-US" sz="2400" dirty="0"/>
              <a:t>− Call this method if you want a complete list of all parameters in the current request.</a:t>
            </a:r>
            <a:endParaRPr lang="en-US" sz="2400" dirty="0"/>
          </a:p>
        </p:txBody>
      </p:sp>
    </p:spTree>
    <p:extLst>
      <p:ext uri="{BB962C8B-B14F-4D97-AF65-F5344CB8AC3E}">
        <p14:creationId xmlns:p14="http://schemas.microsoft.com/office/powerpoint/2010/main" val="428944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38280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HTTP Header Request</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665019" y="1145971"/>
            <a:ext cx="10153402" cy="4893647"/>
          </a:xfrm>
          <a:prstGeom prst="rect">
            <a:avLst/>
          </a:prstGeom>
        </p:spPr>
        <p:txBody>
          <a:bodyPr wrap="square">
            <a:spAutoFit/>
          </a:bodyPr>
          <a:lstStyle/>
          <a:p>
            <a:r>
              <a:rPr lang="en-US" sz="2400" dirty="0"/>
              <a:t>When a browser requests for a web page, it sends lot of information to the web server which cannot be read directly because this information travel as a part of header of HTTP request. </a:t>
            </a:r>
            <a:endParaRPr lang="uk-UA" sz="2400" dirty="0" smtClean="0"/>
          </a:p>
          <a:p>
            <a:r>
              <a:rPr lang="en-US" sz="2400" dirty="0" smtClean="0"/>
              <a:t>Here are some methods </a:t>
            </a:r>
            <a:r>
              <a:rPr lang="en-US" sz="2400" dirty="0"/>
              <a:t>which can be used to read HTTP header in your servlet program. These methods are available with </a:t>
            </a:r>
            <a:r>
              <a:rPr lang="en-US" sz="2400" dirty="0" err="1"/>
              <a:t>HttpServletRequest</a:t>
            </a:r>
            <a:r>
              <a:rPr lang="en-US" sz="2400" dirty="0"/>
              <a:t> </a:t>
            </a:r>
            <a:r>
              <a:rPr lang="en-US" sz="2400" dirty="0" smtClean="0"/>
              <a:t>object:</a:t>
            </a:r>
          </a:p>
          <a:p>
            <a:pPr marL="342900" indent="-342900">
              <a:buFont typeface="Wingdings" panose="05000000000000000000" pitchFamily="2" charset="2"/>
              <a:buChar char="v"/>
            </a:pPr>
            <a:r>
              <a:rPr lang="en-US" sz="2400" b="1" dirty="0" smtClean="0"/>
              <a:t>Cookie</a:t>
            </a:r>
            <a:r>
              <a:rPr lang="en-US" sz="2400" b="1" dirty="0"/>
              <a:t>[] </a:t>
            </a:r>
            <a:r>
              <a:rPr lang="en-US" sz="2400" b="1" dirty="0" err="1"/>
              <a:t>getCookies</a:t>
            </a:r>
            <a:r>
              <a:rPr lang="en-US" sz="2400" b="1" dirty="0"/>
              <a:t>() </a:t>
            </a:r>
            <a:r>
              <a:rPr lang="en-US" sz="2400" dirty="0"/>
              <a:t>Returns an array containing all of the Cookie objects the client sent with this request</a:t>
            </a:r>
            <a:r>
              <a:rPr lang="en-US" sz="2400" dirty="0" smtClean="0"/>
              <a:t>.</a:t>
            </a:r>
          </a:p>
          <a:p>
            <a:pPr marL="342900" indent="-342900">
              <a:buFont typeface="Wingdings" panose="05000000000000000000" pitchFamily="2" charset="2"/>
              <a:buChar char="v"/>
            </a:pPr>
            <a:r>
              <a:rPr lang="en-US" sz="2400" b="1" dirty="0" smtClean="0"/>
              <a:t>Enumeration </a:t>
            </a:r>
            <a:r>
              <a:rPr lang="en-US" sz="2400" b="1" dirty="0" err="1"/>
              <a:t>getAttributeNames</a:t>
            </a:r>
            <a:r>
              <a:rPr lang="en-US" sz="2400" b="1" dirty="0"/>
              <a:t>() </a:t>
            </a:r>
            <a:r>
              <a:rPr lang="en-US" sz="2400" dirty="0"/>
              <a:t>Returns an Enumeration containing the names of the attributes available to this request</a:t>
            </a:r>
            <a:r>
              <a:rPr lang="en-US" sz="2400" dirty="0" smtClean="0"/>
              <a:t>.</a:t>
            </a:r>
          </a:p>
          <a:p>
            <a:pPr marL="342900" indent="-342900">
              <a:buFont typeface="Wingdings" panose="05000000000000000000" pitchFamily="2" charset="2"/>
              <a:buChar char="v"/>
            </a:pPr>
            <a:r>
              <a:rPr lang="en-US" sz="2400" b="1" dirty="0" smtClean="0"/>
              <a:t>Enumeration </a:t>
            </a:r>
            <a:r>
              <a:rPr lang="en-US" sz="2400" b="1" dirty="0" err="1"/>
              <a:t>getParameterNames</a:t>
            </a:r>
            <a:r>
              <a:rPr lang="en-US" sz="2400" b="1" dirty="0"/>
              <a:t>() </a:t>
            </a:r>
            <a:r>
              <a:rPr lang="en-US" sz="2400" dirty="0"/>
              <a:t>Returns an Enumeration of String objects containing the names of the parameters contained in this request </a:t>
            </a:r>
            <a:endParaRPr lang="en-US" sz="2400" dirty="0" smtClean="0"/>
          </a:p>
          <a:p>
            <a:pPr marL="342900" indent="-342900">
              <a:buFont typeface="Wingdings" panose="05000000000000000000" pitchFamily="2" charset="2"/>
              <a:buChar char="v"/>
            </a:pPr>
            <a:r>
              <a:rPr lang="en-US" sz="2400" b="1" dirty="0" err="1" smtClean="0"/>
              <a:t>HttpSession</a:t>
            </a:r>
            <a:r>
              <a:rPr lang="en-US" sz="2400" b="1" dirty="0" smtClean="0"/>
              <a:t> </a:t>
            </a:r>
            <a:r>
              <a:rPr lang="en-US" sz="2400" b="1" dirty="0" err="1"/>
              <a:t>getSession</a:t>
            </a:r>
            <a:r>
              <a:rPr lang="en-US" sz="2400" b="1" dirty="0"/>
              <a:t>() </a:t>
            </a:r>
            <a:r>
              <a:rPr lang="en-US" sz="2400" dirty="0"/>
              <a:t>Returns the current session associated with this request, or if the request does not have a session, creates one</a:t>
            </a:r>
            <a:r>
              <a:rPr lang="en-US" sz="2400" dirty="0" smtClean="0"/>
              <a:t>.</a:t>
            </a:r>
            <a:endParaRPr lang="en-US" sz="2400" dirty="0"/>
          </a:p>
        </p:txBody>
      </p:sp>
    </p:spTree>
    <p:extLst>
      <p:ext uri="{BB962C8B-B14F-4D97-AF65-F5344CB8AC3E}">
        <p14:creationId xmlns:p14="http://schemas.microsoft.com/office/powerpoint/2010/main" val="2026740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228687"/>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Server HTTP Response</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570016" y="813462"/>
            <a:ext cx="11162805" cy="5816977"/>
          </a:xfrm>
          <a:prstGeom prst="rect">
            <a:avLst/>
          </a:prstGeom>
        </p:spPr>
        <p:txBody>
          <a:bodyPr wrap="square">
            <a:spAutoFit/>
          </a:bodyPr>
          <a:lstStyle/>
          <a:p>
            <a:r>
              <a:rPr lang="en-US" sz="2400" dirty="0" smtClean="0"/>
              <a:t>Web </a:t>
            </a:r>
            <a:r>
              <a:rPr lang="en-US" sz="2400" dirty="0"/>
              <a:t>server responds to an HTTP request, the response typically consists of a status line, some response headers, a blank line, and the document. A typical response looks like </a:t>
            </a:r>
            <a:r>
              <a:rPr lang="en-US" sz="2400" dirty="0" smtClean="0"/>
              <a:t>this:</a:t>
            </a:r>
          </a:p>
          <a:p>
            <a:endParaRPr lang="en-US" sz="800" dirty="0" smtClean="0"/>
          </a:p>
          <a:p>
            <a:pPr lvl="4"/>
            <a:r>
              <a:rPr lang="en-US" sz="2200" dirty="0">
                <a:latin typeface="Century Gothic" panose="020B0502020202020204" pitchFamily="34" charset="0"/>
                <a:ea typeface="Microsoft Yi Baiti" panose="03000500000000000000" pitchFamily="66" charset="0"/>
              </a:rPr>
              <a:t>HTTP/1.1 200 </a:t>
            </a:r>
            <a:r>
              <a:rPr lang="en-US" sz="2200" dirty="0" smtClean="0">
                <a:latin typeface="Century Gothic" panose="020B0502020202020204" pitchFamily="34" charset="0"/>
                <a:ea typeface="Microsoft Yi Baiti" panose="03000500000000000000" pitchFamily="66" charset="0"/>
              </a:rPr>
              <a:t>OK</a:t>
            </a:r>
          </a:p>
          <a:p>
            <a:pPr lvl="4"/>
            <a:r>
              <a:rPr lang="en-US" sz="2200" dirty="0" smtClean="0">
                <a:latin typeface="Century Gothic" panose="020B0502020202020204" pitchFamily="34" charset="0"/>
                <a:ea typeface="Microsoft Yi Baiti" panose="03000500000000000000" pitchFamily="66" charset="0"/>
              </a:rPr>
              <a:t>Content-Type</a:t>
            </a:r>
            <a:r>
              <a:rPr lang="en-US" sz="2200" dirty="0">
                <a:latin typeface="Century Gothic" panose="020B0502020202020204" pitchFamily="34" charset="0"/>
                <a:ea typeface="Microsoft Yi Baiti" panose="03000500000000000000" pitchFamily="66" charset="0"/>
              </a:rPr>
              <a:t>: </a:t>
            </a:r>
            <a:r>
              <a:rPr lang="en-US" sz="2200" dirty="0" smtClean="0">
                <a:latin typeface="Century Gothic" panose="020B0502020202020204" pitchFamily="34" charset="0"/>
                <a:ea typeface="Microsoft Yi Baiti" panose="03000500000000000000" pitchFamily="66" charset="0"/>
              </a:rPr>
              <a:t>text/html</a:t>
            </a:r>
          </a:p>
          <a:p>
            <a:pPr lvl="4"/>
            <a:r>
              <a:rPr lang="en-US" sz="2200" dirty="0" smtClean="0">
                <a:latin typeface="Century Gothic" panose="020B0502020202020204" pitchFamily="34" charset="0"/>
                <a:ea typeface="Microsoft Yi Baiti" panose="03000500000000000000" pitchFamily="66" charset="0"/>
              </a:rPr>
              <a:t>Header2</a:t>
            </a:r>
            <a:r>
              <a:rPr lang="en-US" sz="2200" dirty="0">
                <a:latin typeface="Century Gothic" panose="020B0502020202020204" pitchFamily="34" charset="0"/>
                <a:ea typeface="Microsoft Yi Baiti" panose="03000500000000000000" pitchFamily="66" charset="0"/>
              </a:rPr>
              <a:t>: </a:t>
            </a:r>
            <a:r>
              <a:rPr lang="en-US" sz="2200" dirty="0" smtClean="0">
                <a:latin typeface="Century Gothic" panose="020B0502020202020204" pitchFamily="34" charset="0"/>
                <a:ea typeface="Microsoft Yi Baiti" panose="03000500000000000000" pitchFamily="66" charset="0"/>
              </a:rPr>
              <a:t>...</a:t>
            </a:r>
          </a:p>
          <a:p>
            <a:pPr lvl="4"/>
            <a:r>
              <a:rPr lang="en-US" sz="2200" dirty="0">
                <a:latin typeface="Century Gothic" panose="020B0502020202020204" pitchFamily="34" charset="0"/>
                <a:ea typeface="Microsoft Yi Baiti" panose="03000500000000000000" pitchFamily="66" charset="0"/>
              </a:rPr>
              <a:t>	</a:t>
            </a:r>
            <a:r>
              <a:rPr lang="en-US" sz="2200" dirty="0" smtClean="0">
                <a:latin typeface="Century Gothic" panose="020B0502020202020204" pitchFamily="34" charset="0"/>
                <a:ea typeface="Microsoft Yi Baiti" panose="03000500000000000000" pitchFamily="66" charset="0"/>
              </a:rPr>
              <a:t>...</a:t>
            </a:r>
          </a:p>
          <a:p>
            <a:pPr lvl="4"/>
            <a:r>
              <a:rPr lang="en-US" sz="2200" dirty="0" err="1" smtClean="0">
                <a:latin typeface="Century Gothic" panose="020B0502020202020204" pitchFamily="34" charset="0"/>
                <a:ea typeface="Microsoft Yi Baiti" panose="03000500000000000000" pitchFamily="66" charset="0"/>
              </a:rPr>
              <a:t>HeaderN</a:t>
            </a:r>
            <a:r>
              <a:rPr lang="en-US" sz="2200" dirty="0">
                <a:latin typeface="Century Gothic" panose="020B0502020202020204" pitchFamily="34" charset="0"/>
                <a:ea typeface="Microsoft Yi Baiti" panose="03000500000000000000" pitchFamily="66" charset="0"/>
              </a:rPr>
              <a:t>: </a:t>
            </a:r>
            <a:r>
              <a:rPr lang="en-US" sz="2200" dirty="0" smtClean="0">
                <a:latin typeface="Century Gothic" panose="020B0502020202020204" pitchFamily="34" charset="0"/>
                <a:ea typeface="Microsoft Yi Baiti" panose="03000500000000000000" pitchFamily="66" charset="0"/>
              </a:rPr>
              <a:t>... </a:t>
            </a:r>
          </a:p>
          <a:p>
            <a:pPr lvl="4"/>
            <a:r>
              <a:rPr lang="en-US" sz="2200" dirty="0">
                <a:latin typeface="Century Gothic" panose="020B0502020202020204" pitchFamily="34" charset="0"/>
                <a:ea typeface="Microsoft Yi Baiti" panose="03000500000000000000" pitchFamily="66" charset="0"/>
              </a:rPr>
              <a:t>	</a:t>
            </a:r>
            <a:r>
              <a:rPr lang="en-US" sz="2200" dirty="0" smtClean="0">
                <a:latin typeface="Century Gothic" panose="020B0502020202020204" pitchFamily="34" charset="0"/>
                <a:ea typeface="Microsoft Yi Baiti" panose="03000500000000000000" pitchFamily="66" charset="0"/>
              </a:rPr>
              <a:t>(</a:t>
            </a:r>
            <a:r>
              <a:rPr lang="en-US" sz="2200" dirty="0">
                <a:latin typeface="Century Gothic" panose="020B0502020202020204" pitchFamily="34" charset="0"/>
                <a:ea typeface="Microsoft Yi Baiti" panose="03000500000000000000" pitchFamily="66" charset="0"/>
              </a:rPr>
              <a:t>Blank Line</a:t>
            </a:r>
            <a:r>
              <a:rPr lang="en-US" sz="2200" dirty="0" smtClean="0">
                <a:latin typeface="Century Gothic" panose="020B0502020202020204" pitchFamily="34" charset="0"/>
                <a:ea typeface="Microsoft Yi Baiti" panose="03000500000000000000" pitchFamily="66" charset="0"/>
              </a:rPr>
              <a:t>)</a:t>
            </a:r>
          </a:p>
          <a:p>
            <a:pPr lvl="4"/>
            <a:r>
              <a:rPr lang="en-US" sz="2200" dirty="0" smtClean="0">
                <a:latin typeface="Century Gothic" panose="020B0502020202020204" pitchFamily="34" charset="0"/>
                <a:ea typeface="Microsoft Yi Baiti" panose="03000500000000000000" pitchFamily="66" charset="0"/>
              </a:rPr>
              <a:t>&lt;!</a:t>
            </a:r>
            <a:r>
              <a:rPr lang="en-US" sz="2200" dirty="0" err="1">
                <a:latin typeface="Century Gothic" panose="020B0502020202020204" pitchFamily="34" charset="0"/>
                <a:ea typeface="Microsoft Yi Baiti" panose="03000500000000000000" pitchFamily="66" charset="0"/>
              </a:rPr>
              <a:t>doctype</a:t>
            </a:r>
            <a:r>
              <a:rPr lang="en-US" sz="2200" dirty="0">
                <a:latin typeface="Century Gothic" panose="020B0502020202020204" pitchFamily="34" charset="0"/>
                <a:ea typeface="Microsoft Yi Baiti" panose="03000500000000000000" pitchFamily="66" charset="0"/>
              </a:rPr>
              <a:t> ...&gt; </a:t>
            </a:r>
            <a:endParaRPr lang="en-US" sz="2200" dirty="0" smtClean="0">
              <a:latin typeface="Century Gothic" panose="020B0502020202020204" pitchFamily="34" charset="0"/>
              <a:ea typeface="Microsoft Yi Baiti" panose="03000500000000000000" pitchFamily="66" charset="0"/>
            </a:endParaRPr>
          </a:p>
          <a:p>
            <a:pPr lvl="4"/>
            <a:r>
              <a:rPr lang="en-US" sz="2200" dirty="0" smtClean="0">
                <a:latin typeface="Century Gothic" panose="020B0502020202020204" pitchFamily="34" charset="0"/>
                <a:ea typeface="Microsoft Yi Baiti" panose="03000500000000000000" pitchFamily="66" charset="0"/>
              </a:rPr>
              <a:t>&lt;</a:t>
            </a:r>
            <a:r>
              <a:rPr lang="en-US" sz="2200" dirty="0">
                <a:latin typeface="Century Gothic" panose="020B0502020202020204" pitchFamily="34" charset="0"/>
                <a:ea typeface="Microsoft Yi Baiti" panose="03000500000000000000" pitchFamily="66" charset="0"/>
              </a:rPr>
              <a:t>html&gt; </a:t>
            </a:r>
            <a:endParaRPr lang="en-US" sz="2200" dirty="0" smtClean="0">
              <a:latin typeface="Century Gothic" panose="020B0502020202020204" pitchFamily="34" charset="0"/>
              <a:ea typeface="Microsoft Yi Baiti" panose="03000500000000000000" pitchFamily="66" charset="0"/>
            </a:endParaRPr>
          </a:p>
          <a:p>
            <a:pPr lvl="4"/>
            <a:r>
              <a:rPr lang="en-US" sz="2200" dirty="0" smtClean="0">
                <a:latin typeface="Century Gothic" panose="020B0502020202020204" pitchFamily="34" charset="0"/>
                <a:ea typeface="Microsoft Yi Baiti" panose="03000500000000000000" pitchFamily="66" charset="0"/>
              </a:rPr>
              <a:t>&lt;/</a:t>
            </a:r>
            <a:r>
              <a:rPr lang="en-US" sz="2200" dirty="0">
                <a:latin typeface="Century Gothic" panose="020B0502020202020204" pitchFamily="34" charset="0"/>
                <a:ea typeface="Microsoft Yi Baiti" panose="03000500000000000000" pitchFamily="66" charset="0"/>
              </a:rPr>
              <a:t>html</a:t>
            </a:r>
            <a:r>
              <a:rPr lang="en-US" sz="2200" dirty="0" smtClean="0">
                <a:latin typeface="Century Gothic" panose="020B0502020202020204" pitchFamily="34" charset="0"/>
                <a:ea typeface="Microsoft Yi Baiti" panose="03000500000000000000" pitchFamily="66" charset="0"/>
              </a:rPr>
              <a:t>&gt;</a:t>
            </a:r>
            <a:endParaRPr lang="uk-UA" sz="2200" dirty="0" smtClean="0">
              <a:latin typeface="Century Gothic" panose="020B0502020202020204" pitchFamily="34" charset="0"/>
              <a:ea typeface="Microsoft Yi Baiti" panose="03000500000000000000" pitchFamily="66" charset="0"/>
            </a:endParaRPr>
          </a:p>
          <a:p>
            <a:endParaRPr lang="uk-UA" sz="900" dirty="0" smtClean="0">
              <a:latin typeface="Century Gothic" panose="020B0502020202020204" pitchFamily="34" charset="0"/>
              <a:ea typeface="Microsoft Yi Baiti" panose="03000500000000000000" pitchFamily="66" charset="0"/>
            </a:endParaRPr>
          </a:p>
          <a:p>
            <a:r>
              <a:rPr lang="en-US" sz="2400" dirty="0">
                <a:ea typeface="Microsoft Yi Baiti" panose="03000500000000000000" pitchFamily="66" charset="0"/>
              </a:rPr>
              <a:t>The status line consists of the HTTP version (HTTP/1.1 in the example), a status code (200 in the example), and a very short message corresponding to </a:t>
            </a:r>
            <a:r>
              <a:rPr lang="en-US" sz="2400" dirty="0" smtClean="0">
                <a:ea typeface="Microsoft Yi Baiti" panose="03000500000000000000" pitchFamily="66" charset="0"/>
              </a:rPr>
              <a:t>the</a:t>
            </a:r>
            <a:endParaRPr lang="uk-UA" sz="2400" dirty="0" smtClean="0">
              <a:ea typeface="Microsoft Yi Baiti" panose="03000500000000000000" pitchFamily="66" charset="0"/>
            </a:endParaRPr>
          </a:p>
          <a:p>
            <a:r>
              <a:rPr lang="en-US" sz="2400" dirty="0" smtClean="0">
                <a:ea typeface="Microsoft Yi Baiti" panose="03000500000000000000" pitchFamily="66" charset="0"/>
              </a:rPr>
              <a:t>status code</a:t>
            </a:r>
            <a:r>
              <a:rPr lang="uk-UA" sz="2400" dirty="0" smtClean="0">
                <a:ea typeface="Microsoft Yi Baiti" panose="03000500000000000000" pitchFamily="66" charset="0"/>
              </a:rPr>
              <a:t> </a:t>
            </a:r>
            <a:r>
              <a:rPr lang="en-US" sz="2400" dirty="0" smtClean="0">
                <a:ea typeface="Microsoft Yi Baiti" panose="03000500000000000000" pitchFamily="66" charset="0"/>
              </a:rPr>
              <a:t>(OK </a:t>
            </a:r>
            <a:r>
              <a:rPr lang="en-US" sz="2400" dirty="0">
                <a:ea typeface="Microsoft Yi Baiti" panose="03000500000000000000" pitchFamily="66" charset="0"/>
              </a:rPr>
              <a:t>in the example</a:t>
            </a:r>
            <a:r>
              <a:rPr lang="en-US" sz="2400" dirty="0" smtClean="0">
                <a:ea typeface="Microsoft Yi Baiti" panose="03000500000000000000" pitchFamily="66" charset="0"/>
              </a:rPr>
              <a:t>).</a:t>
            </a:r>
            <a:endParaRPr lang="en-US" sz="2400" dirty="0">
              <a:ea typeface="Microsoft Yi Baiti" panose="03000500000000000000" pitchFamily="66" charset="0"/>
            </a:endParaRPr>
          </a:p>
        </p:txBody>
      </p:sp>
    </p:spTree>
    <p:extLst>
      <p:ext uri="{BB962C8B-B14F-4D97-AF65-F5344CB8AC3E}">
        <p14:creationId xmlns:p14="http://schemas.microsoft.com/office/powerpoint/2010/main" val="2253207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228687"/>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Server HTTP Response</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570016" y="813462"/>
            <a:ext cx="11162805" cy="4154984"/>
          </a:xfrm>
          <a:prstGeom prst="rect">
            <a:avLst/>
          </a:prstGeom>
        </p:spPr>
        <p:txBody>
          <a:bodyPr wrap="square">
            <a:spAutoFit/>
          </a:bodyPr>
          <a:lstStyle/>
          <a:p>
            <a:r>
              <a:rPr lang="en-US" sz="2400" dirty="0" smtClean="0"/>
              <a:t>Here </a:t>
            </a:r>
            <a:r>
              <a:rPr lang="en-US" sz="2400" dirty="0"/>
              <a:t>are following methods which can be used to set HTTP response header in your servlet program. These methods are available with </a:t>
            </a:r>
            <a:r>
              <a:rPr lang="en-US" sz="2400" dirty="0" err="1"/>
              <a:t>HttpServletResponse</a:t>
            </a:r>
            <a:r>
              <a:rPr lang="en-US" sz="2400" dirty="0"/>
              <a:t> </a:t>
            </a:r>
            <a:r>
              <a:rPr lang="en-US" sz="2400" dirty="0" smtClean="0"/>
              <a:t>object.</a:t>
            </a:r>
          </a:p>
          <a:p>
            <a:endParaRPr lang="en-US" sz="2400" dirty="0" smtClean="0"/>
          </a:p>
          <a:p>
            <a:pPr marL="342900" indent="-342900">
              <a:buFont typeface="Wingdings" panose="05000000000000000000" pitchFamily="2" charset="2"/>
              <a:buChar char="v"/>
            </a:pPr>
            <a:r>
              <a:rPr lang="en-US" sz="2400" b="1" dirty="0" smtClean="0"/>
              <a:t>String </a:t>
            </a:r>
            <a:r>
              <a:rPr lang="en-US" sz="2400" b="1" dirty="0" err="1"/>
              <a:t>encodeRedirectURL</a:t>
            </a:r>
            <a:r>
              <a:rPr lang="en-US" sz="2400" b="1" dirty="0"/>
              <a:t>(String </a:t>
            </a:r>
            <a:r>
              <a:rPr lang="en-US" sz="2400" b="1" dirty="0" err="1"/>
              <a:t>url</a:t>
            </a:r>
            <a:r>
              <a:rPr lang="en-US" sz="2400" b="1" dirty="0"/>
              <a:t>) </a:t>
            </a:r>
            <a:r>
              <a:rPr lang="en-US" sz="2400" dirty="0"/>
              <a:t>Encodes the specified URL for use in the </a:t>
            </a:r>
            <a:r>
              <a:rPr lang="en-US" sz="2400" dirty="0" err="1"/>
              <a:t>sendRedirect</a:t>
            </a:r>
            <a:r>
              <a:rPr lang="en-US" sz="2400" dirty="0"/>
              <a:t> method or, if encoding is not needed, returns the URL unchanged</a:t>
            </a:r>
            <a:r>
              <a:rPr lang="en-US" sz="2400" dirty="0" smtClean="0"/>
              <a:t>.</a:t>
            </a:r>
          </a:p>
          <a:p>
            <a:pPr marL="342900" indent="-342900">
              <a:buFont typeface="Wingdings" panose="05000000000000000000" pitchFamily="2" charset="2"/>
              <a:buChar char="v"/>
            </a:pPr>
            <a:r>
              <a:rPr lang="en-US" sz="2400" dirty="0" smtClean="0"/>
              <a:t> </a:t>
            </a:r>
            <a:r>
              <a:rPr lang="en-US" sz="2400" b="1" dirty="0" smtClean="0"/>
              <a:t>String </a:t>
            </a:r>
            <a:r>
              <a:rPr lang="en-US" sz="2400" b="1" dirty="0" err="1"/>
              <a:t>encodeURL</a:t>
            </a:r>
            <a:r>
              <a:rPr lang="en-US" sz="2400" b="1" dirty="0"/>
              <a:t>(String </a:t>
            </a:r>
            <a:r>
              <a:rPr lang="en-US" sz="2400" b="1" dirty="0" err="1"/>
              <a:t>url</a:t>
            </a:r>
            <a:r>
              <a:rPr lang="en-US" sz="2400" b="1" dirty="0"/>
              <a:t>)</a:t>
            </a:r>
            <a:r>
              <a:rPr lang="en-US" sz="2400" dirty="0"/>
              <a:t> Encodes the specified URL by including the session ID in it, or, if encoding is not needed, returns the URL unchanged</a:t>
            </a:r>
            <a:r>
              <a:rPr lang="en-US" sz="2400" dirty="0" smtClean="0"/>
              <a:t>. </a:t>
            </a:r>
            <a:r>
              <a:rPr lang="en-US" sz="2400" dirty="0" err="1" smtClean="0"/>
              <a:t>boolean</a:t>
            </a:r>
            <a:r>
              <a:rPr lang="en-US" sz="2400" dirty="0" smtClean="0"/>
              <a:t> </a:t>
            </a:r>
            <a:r>
              <a:rPr lang="en-US" sz="2400" dirty="0" err="1"/>
              <a:t>isCommitted</a:t>
            </a:r>
            <a:r>
              <a:rPr lang="en-US" sz="2400" dirty="0"/>
              <a:t>() Returns a Boolean indicating if the response has been </a:t>
            </a:r>
            <a:r>
              <a:rPr lang="en-US" sz="2400" dirty="0" smtClean="0"/>
              <a:t>committed.</a:t>
            </a:r>
          </a:p>
          <a:p>
            <a:pPr marL="342900" indent="-342900">
              <a:buFont typeface="Wingdings" panose="05000000000000000000" pitchFamily="2" charset="2"/>
              <a:buChar char="v"/>
            </a:pPr>
            <a:r>
              <a:rPr lang="en-US" sz="2400" b="1" dirty="0" smtClean="0"/>
              <a:t>void </a:t>
            </a:r>
            <a:r>
              <a:rPr lang="en-US" sz="2400" b="1" dirty="0" err="1"/>
              <a:t>addCookie</a:t>
            </a:r>
            <a:r>
              <a:rPr lang="en-US" sz="2400" b="1" dirty="0"/>
              <a:t>(Cookie cookie) </a:t>
            </a:r>
            <a:r>
              <a:rPr lang="en-US" sz="2400" dirty="0"/>
              <a:t>Adds the specified cookie to the response</a:t>
            </a:r>
            <a:r>
              <a:rPr lang="en-US" sz="2400" dirty="0" smtClean="0"/>
              <a:t>.</a:t>
            </a:r>
          </a:p>
          <a:p>
            <a:pPr marL="342900" indent="-342900">
              <a:buFont typeface="Wingdings" panose="05000000000000000000" pitchFamily="2" charset="2"/>
              <a:buChar char="v"/>
            </a:pPr>
            <a:r>
              <a:rPr lang="en-US" sz="2400" b="1" dirty="0">
                <a:ea typeface="Microsoft Yi Baiti" panose="03000500000000000000" pitchFamily="66" charset="0"/>
              </a:rPr>
              <a:t>void </a:t>
            </a:r>
            <a:r>
              <a:rPr lang="en-US" sz="2400" b="1" dirty="0" err="1">
                <a:ea typeface="Microsoft Yi Baiti" panose="03000500000000000000" pitchFamily="66" charset="0"/>
              </a:rPr>
              <a:t>sendError</a:t>
            </a:r>
            <a:r>
              <a:rPr lang="en-US" sz="2400" b="1" dirty="0">
                <a:ea typeface="Microsoft Yi Baiti" panose="03000500000000000000" pitchFamily="66" charset="0"/>
              </a:rPr>
              <a:t>(</a:t>
            </a:r>
            <a:r>
              <a:rPr lang="en-US" sz="2400" b="1" dirty="0" err="1">
                <a:ea typeface="Microsoft Yi Baiti" panose="03000500000000000000" pitchFamily="66" charset="0"/>
              </a:rPr>
              <a:t>int</a:t>
            </a:r>
            <a:r>
              <a:rPr lang="en-US" sz="2400" b="1" dirty="0">
                <a:ea typeface="Microsoft Yi Baiti" panose="03000500000000000000" pitchFamily="66" charset="0"/>
              </a:rPr>
              <a:t> </a:t>
            </a:r>
            <a:r>
              <a:rPr lang="en-US" sz="2400" b="1" dirty="0" err="1">
                <a:ea typeface="Microsoft Yi Baiti" panose="03000500000000000000" pitchFamily="66" charset="0"/>
              </a:rPr>
              <a:t>sc</a:t>
            </a:r>
            <a:r>
              <a:rPr lang="en-US" sz="2400" b="1" dirty="0">
                <a:ea typeface="Microsoft Yi Baiti" panose="03000500000000000000" pitchFamily="66" charset="0"/>
              </a:rPr>
              <a:t>, String </a:t>
            </a:r>
            <a:r>
              <a:rPr lang="en-US" sz="2400" b="1" dirty="0" err="1">
                <a:ea typeface="Microsoft Yi Baiti" panose="03000500000000000000" pitchFamily="66" charset="0"/>
              </a:rPr>
              <a:t>msg</a:t>
            </a:r>
            <a:r>
              <a:rPr lang="en-US" sz="2400" b="1" dirty="0">
                <a:ea typeface="Microsoft Yi Baiti" panose="03000500000000000000" pitchFamily="66" charset="0"/>
              </a:rPr>
              <a:t>) </a:t>
            </a:r>
            <a:r>
              <a:rPr lang="en-US" sz="2400" dirty="0">
                <a:ea typeface="Microsoft Yi Baiti" panose="03000500000000000000" pitchFamily="66" charset="0"/>
              </a:rPr>
              <a:t>Sends an error response to the client using the specified status.</a:t>
            </a:r>
            <a:endParaRPr lang="en-US" sz="2400" dirty="0">
              <a:ea typeface="Microsoft Yi Baiti" panose="03000500000000000000" pitchFamily="66" charset="0"/>
            </a:endParaRPr>
          </a:p>
        </p:txBody>
      </p:sp>
    </p:spTree>
    <p:extLst>
      <p:ext uri="{BB962C8B-B14F-4D97-AF65-F5344CB8AC3E}">
        <p14:creationId xmlns:p14="http://schemas.microsoft.com/office/powerpoint/2010/main" val="3319562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65019" y="228687"/>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Http Status Codes</a:t>
            </a:r>
            <a:endParaRPr lang="en-US" sz="3200" dirty="0">
              <a:latin typeface="Verdana" panose="020B0604030504040204" pitchFamily="34" charset="0"/>
              <a:ea typeface="Verdana" panose="020B0604030504040204" pitchFamily="34" charset="0"/>
            </a:endParaRPr>
          </a:p>
        </p:txBody>
      </p:sp>
      <p:sp>
        <p:nvSpPr>
          <p:cNvPr id="3" name="Прямоугольник 2"/>
          <p:cNvSpPr/>
          <p:nvPr/>
        </p:nvSpPr>
        <p:spPr>
          <a:xfrm>
            <a:off x="534390" y="813462"/>
            <a:ext cx="11162805" cy="4154984"/>
          </a:xfrm>
          <a:prstGeom prst="rect">
            <a:avLst/>
          </a:prstGeom>
        </p:spPr>
        <p:txBody>
          <a:bodyPr wrap="square">
            <a:spAutoFit/>
          </a:bodyPr>
          <a:lstStyle/>
          <a:p>
            <a:r>
              <a:rPr lang="en-US" sz="2400" dirty="0"/>
              <a:t>Following is a list of HTTP status codes and associated messages that might be returned from the Web </a:t>
            </a:r>
            <a:r>
              <a:rPr lang="en-US" sz="2400" dirty="0" smtClean="0"/>
              <a:t>Server:</a:t>
            </a:r>
          </a:p>
          <a:p>
            <a:r>
              <a:rPr lang="en-US" sz="2400" b="1" dirty="0" smtClean="0"/>
              <a:t>200 OK  </a:t>
            </a:r>
            <a:r>
              <a:rPr lang="en-US" sz="2400" dirty="0" smtClean="0"/>
              <a:t>- </a:t>
            </a:r>
            <a:r>
              <a:rPr lang="en-US" sz="2400" dirty="0"/>
              <a:t>The request is </a:t>
            </a:r>
            <a:r>
              <a:rPr lang="en-US" sz="2400" dirty="0" smtClean="0"/>
              <a:t>OK</a:t>
            </a:r>
          </a:p>
          <a:p>
            <a:r>
              <a:rPr lang="en-US" sz="2400" b="1" dirty="0"/>
              <a:t>302 Found </a:t>
            </a:r>
            <a:r>
              <a:rPr lang="en-US" sz="2400" b="1" dirty="0" smtClean="0"/>
              <a:t> </a:t>
            </a:r>
            <a:r>
              <a:rPr lang="en-US" sz="2400" dirty="0" smtClean="0"/>
              <a:t>-  The </a:t>
            </a:r>
            <a:r>
              <a:rPr lang="en-US" sz="2400" dirty="0"/>
              <a:t>requested page has moved temporarily to a new </a:t>
            </a:r>
            <a:r>
              <a:rPr lang="en-US" sz="2400" dirty="0" err="1"/>
              <a:t>url</a:t>
            </a:r>
            <a:endParaRPr lang="en-US" sz="2400" dirty="0" smtClean="0"/>
          </a:p>
          <a:p>
            <a:r>
              <a:rPr lang="en-US" sz="2400" b="1" dirty="0"/>
              <a:t>400 Bad </a:t>
            </a:r>
            <a:r>
              <a:rPr lang="en-US" sz="2400" b="1" dirty="0" smtClean="0"/>
              <a:t>Request  </a:t>
            </a:r>
            <a:r>
              <a:rPr lang="en-US" sz="2400" dirty="0" smtClean="0"/>
              <a:t>-  </a:t>
            </a:r>
            <a:r>
              <a:rPr lang="en-US" sz="2400" dirty="0"/>
              <a:t>The server did not understand the </a:t>
            </a:r>
            <a:r>
              <a:rPr lang="en-US" sz="2400" dirty="0" smtClean="0"/>
              <a:t>request</a:t>
            </a:r>
          </a:p>
          <a:p>
            <a:r>
              <a:rPr lang="en-US" sz="2400" b="1" dirty="0" smtClean="0"/>
              <a:t>401 </a:t>
            </a:r>
            <a:r>
              <a:rPr lang="en-US" sz="2400" b="1" dirty="0"/>
              <a:t>Unauthorized  </a:t>
            </a:r>
            <a:r>
              <a:rPr lang="en-US" sz="2400" dirty="0" smtClean="0"/>
              <a:t>-  The </a:t>
            </a:r>
            <a:r>
              <a:rPr lang="en-US" sz="2400" dirty="0"/>
              <a:t>requested page needs a username and a </a:t>
            </a:r>
            <a:r>
              <a:rPr lang="en-US" sz="2400" dirty="0" smtClean="0"/>
              <a:t>password</a:t>
            </a:r>
          </a:p>
          <a:p>
            <a:r>
              <a:rPr lang="en-US" sz="2400" b="1" dirty="0" smtClean="0"/>
              <a:t>403 </a:t>
            </a:r>
            <a:r>
              <a:rPr lang="en-US" sz="2400" b="1" dirty="0"/>
              <a:t>Forbidden </a:t>
            </a:r>
            <a:r>
              <a:rPr lang="en-US" sz="2400" b="1" dirty="0" smtClean="0"/>
              <a:t> </a:t>
            </a:r>
            <a:r>
              <a:rPr lang="en-US" sz="2400" dirty="0" smtClean="0"/>
              <a:t>-  Access </a:t>
            </a:r>
            <a:r>
              <a:rPr lang="en-US" sz="2400" dirty="0"/>
              <a:t>is forbidden to the requested </a:t>
            </a:r>
            <a:r>
              <a:rPr lang="en-US" sz="2400" dirty="0" smtClean="0"/>
              <a:t>page</a:t>
            </a:r>
          </a:p>
          <a:p>
            <a:r>
              <a:rPr lang="en-US" sz="2400" b="1" dirty="0" smtClean="0"/>
              <a:t>404 </a:t>
            </a:r>
            <a:r>
              <a:rPr lang="en-US" sz="2400" b="1" dirty="0"/>
              <a:t>Not Found </a:t>
            </a:r>
            <a:r>
              <a:rPr lang="en-US" sz="2400" b="1" dirty="0" smtClean="0"/>
              <a:t> </a:t>
            </a:r>
            <a:r>
              <a:rPr lang="en-US" sz="2400" dirty="0" smtClean="0"/>
              <a:t>-  The </a:t>
            </a:r>
            <a:r>
              <a:rPr lang="en-US" sz="2400" dirty="0"/>
              <a:t>server cannot find the requested </a:t>
            </a:r>
            <a:r>
              <a:rPr lang="en-US" sz="2400" dirty="0" smtClean="0"/>
              <a:t>page.</a:t>
            </a:r>
          </a:p>
          <a:p>
            <a:r>
              <a:rPr lang="en-US" sz="2400" b="1" dirty="0" smtClean="0"/>
              <a:t>408 </a:t>
            </a:r>
            <a:r>
              <a:rPr lang="en-US" sz="2400" b="1" dirty="0"/>
              <a:t>Request Timeout </a:t>
            </a:r>
            <a:r>
              <a:rPr lang="en-US" sz="2400" b="1" dirty="0" smtClean="0"/>
              <a:t> </a:t>
            </a:r>
            <a:r>
              <a:rPr lang="en-US" sz="2400" dirty="0" smtClean="0"/>
              <a:t>-  The </a:t>
            </a:r>
            <a:r>
              <a:rPr lang="en-US" sz="2400" dirty="0"/>
              <a:t>request took longer than the server was prepared to wait. </a:t>
            </a:r>
            <a:r>
              <a:rPr lang="en-US" sz="2400" b="1" dirty="0" smtClean="0"/>
              <a:t>415 Unsupported </a:t>
            </a:r>
            <a:r>
              <a:rPr lang="en-US" sz="2400" b="1" dirty="0"/>
              <a:t>Media Type </a:t>
            </a:r>
            <a:r>
              <a:rPr lang="en-US" sz="2400" b="1" dirty="0" smtClean="0"/>
              <a:t> </a:t>
            </a:r>
            <a:r>
              <a:rPr lang="en-US" sz="2400" dirty="0" smtClean="0"/>
              <a:t>-  The </a:t>
            </a:r>
            <a:r>
              <a:rPr lang="en-US" sz="2400" dirty="0"/>
              <a:t>server will not accept the request, because the media type is not supported</a:t>
            </a:r>
            <a:r>
              <a:rPr lang="en-US" sz="2400" dirty="0" smtClean="0"/>
              <a:t>.</a:t>
            </a:r>
          </a:p>
        </p:txBody>
      </p:sp>
    </p:spTree>
    <p:extLst>
      <p:ext uri="{BB962C8B-B14F-4D97-AF65-F5344CB8AC3E}">
        <p14:creationId xmlns:p14="http://schemas.microsoft.com/office/powerpoint/2010/main" val="3746869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34390" y="813462"/>
            <a:ext cx="11162805" cy="4524315"/>
          </a:xfrm>
          <a:prstGeom prst="rect">
            <a:avLst/>
          </a:prstGeom>
        </p:spPr>
        <p:txBody>
          <a:bodyPr wrap="square">
            <a:spAutoFit/>
          </a:bodyPr>
          <a:lstStyle/>
          <a:p>
            <a:r>
              <a:rPr lang="en-US" sz="2400" dirty="0"/>
              <a:t>The following methods can be used to set HTTP Status Code in your servlet program. These methods are available with </a:t>
            </a:r>
            <a:r>
              <a:rPr lang="en-US" sz="2400" dirty="0" err="1"/>
              <a:t>HttpServletResponse</a:t>
            </a:r>
            <a:r>
              <a:rPr lang="en-US" sz="2400" dirty="0"/>
              <a:t> </a:t>
            </a:r>
            <a:r>
              <a:rPr lang="en-US" sz="2400" dirty="0" smtClean="0"/>
              <a:t>object:</a:t>
            </a:r>
          </a:p>
          <a:p>
            <a:endParaRPr lang="en-US" sz="2400" dirty="0" smtClean="0"/>
          </a:p>
          <a:p>
            <a:pPr marL="342900" indent="-342900">
              <a:buFont typeface="Wingdings" panose="05000000000000000000" pitchFamily="2" charset="2"/>
              <a:buChar char="v"/>
            </a:pPr>
            <a:r>
              <a:rPr lang="en-US" sz="2400" b="1" dirty="0" smtClean="0"/>
              <a:t>public </a:t>
            </a:r>
            <a:r>
              <a:rPr lang="en-US" sz="2400" b="1" dirty="0"/>
              <a:t>void </a:t>
            </a:r>
            <a:r>
              <a:rPr lang="en-US" sz="2400" b="1" dirty="0" err="1"/>
              <a:t>setStatus</a:t>
            </a:r>
            <a:r>
              <a:rPr lang="en-US" sz="2400" b="1" dirty="0"/>
              <a:t> ( </a:t>
            </a:r>
            <a:r>
              <a:rPr lang="en-US" sz="2400" b="1" dirty="0" err="1"/>
              <a:t>int</a:t>
            </a:r>
            <a:r>
              <a:rPr lang="en-US" sz="2400" b="1" dirty="0"/>
              <a:t> </a:t>
            </a:r>
            <a:r>
              <a:rPr lang="en-US" sz="2400" b="1" dirty="0" err="1"/>
              <a:t>statusCode</a:t>
            </a:r>
            <a:r>
              <a:rPr lang="en-US" sz="2400" b="1" dirty="0"/>
              <a:t> )</a:t>
            </a:r>
            <a:r>
              <a:rPr lang="en-US" sz="2400" dirty="0"/>
              <a:t> This method sets an arbitrary status code. The </a:t>
            </a:r>
            <a:r>
              <a:rPr lang="en-US" sz="2400" dirty="0" err="1"/>
              <a:t>setStatus</a:t>
            </a:r>
            <a:r>
              <a:rPr lang="en-US" sz="2400" dirty="0"/>
              <a:t> method takes an </a:t>
            </a:r>
            <a:r>
              <a:rPr lang="en-US" sz="2400" dirty="0" err="1"/>
              <a:t>int</a:t>
            </a:r>
            <a:r>
              <a:rPr lang="en-US" sz="2400" dirty="0"/>
              <a:t> (the status code) as an argument. If your response includes a special status code and a document, be sure to call </a:t>
            </a:r>
            <a:r>
              <a:rPr lang="en-US" sz="2400" dirty="0" err="1"/>
              <a:t>setStatus</a:t>
            </a:r>
            <a:r>
              <a:rPr lang="en-US" sz="2400" dirty="0"/>
              <a:t> before actually returning any of the content with the </a:t>
            </a:r>
            <a:r>
              <a:rPr lang="en-US" sz="2400" dirty="0" err="1"/>
              <a:t>PrintWriter</a:t>
            </a:r>
            <a:r>
              <a:rPr lang="en-US" sz="2400" dirty="0" smtClean="0"/>
              <a:t>.</a:t>
            </a:r>
          </a:p>
          <a:p>
            <a:pPr marL="342900" indent="-342900">
              <a:buFont typeface="Wingdings" panose="05000000000000000000" pitchFamily="2" charset="2"/>
              <a:buChar char="v"/>
            </a:pPr>
            <a:r>
              <a:rPr lang="en-US" sz="2400" b="1" dirty="0" smtClean="0"/>
              <a:t>public </a:t>
            </a:r>
            <a:r>
              <a:rPr lang="en-US" sz="2400" b="1" dirty="0"/>
              <a:t>void </a:t>
            </a:r>
            <a:r>
              <a:rPr lang="en-US" sz="2400" b="1" dirty="0" err="1"/>
              <a:t>sendRedirect</a:t>
            </a:r>
            <a:r>
              <a:rPr lang="en-US" sz="2400" b="1" dirty="0"/>
              <a:t>(String </a:t>
            </a:r>
            <a:r>
              <a:rPr lang="en-US" sz="2400" b="1" dirty="0" err="1"/>
              <a:t>url</a:t>
            </a:r>
            <a:r>
              <a:rPr lang="en-US" sz="2400" b="1" dirty="0"/>
              <a:t>) </a:t>
            </a:r>
            <a:r>
              <a:rPr lang="en-US" sz="2400" dirty="0"/>
              <a:t>This method generates a 302 response along with a Location header giving the URL of the new </a:t>
            </a:r>
            <a:r>
              <a:rPr lang="en-US" sz="2400" dirty="0" smtClean="0"/>
              <a:t>document</a:t>
            </a:r>
          </a:p>
          <a:p>
            <a:pPr marL="342900" indent="-342900">
              <a:buFont typeface="Wingdings" panose="05000000000000000000" pitchFamily="2" charset="2"/>
              <a:buChar char="v"/>
            </a:pPr>
            <a:r>
              <a:rPr lang="en-US" sz="2400" b="1" dirty="0" smtClean="0"/>
              <a:t>public </a:t>
            </a:r>
            <a:r>
              <a:rPr lang="en-US" sz="2400" b="1" dirty="0"/>
              <a:t>void </a:t>
            </a:r>
            <a:r>
              <a:rPr lang="en-US" sz="2400" b="1" dirty="0" err="1"/>
              <a:t>sendError</a:t>
            </a:r>
            <a:r>
              <a:rPr lang="en-US" sz="2400" b="1" dirty="0"/>
              <a:t>(</a:t>
            </a:r>
            <a:r>
              <a:rPr lang="en-US" sz="2400" b="1" dirty="0" err="1"/>
              <a:t>int</a:t>
            </a:r>
            <a:r>
              <a:rPr lang="en-US" sz="2400" b="1" dirty="0"/>
              <a:t> code, String message) </a:t>
            </a:r>
            <a:r>
              <a:rPr lang="en-US" sz="2400" dirty="0"/>
              <a:t>This method sends a status code (usually 404) along with a short message that is automatically formatted inside an HTML document and sent to the client.</a:t>
            </a:r>
            <a:endParaRPr lang="en-US" sz="2400" dirty="0" smtClean="0"/>
          </a:p>
        </p:txBody>
      </p:sp>
    </p:spTree>
    <p:extLst>
      <p:ext uri="{BB962C8B-B14F-4D97-AF65-F5344CB8AC3E}">
        <p14:creationId xmlns:p14="http://schemas.microsoft.com/office/powerpoint/2010/main" val="349667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1998" y="1048084"/>
            <a:ext cx="10815815" cy="3416320"/>
          </a:xfrm>
          <a:prstGeom prst="rect">
            <a:avLst/>
          </a:prstGeom>
        </p:spPr>
        <p:txBody>
          <a:bodyPr wrap="square">
            <a:spAutoFit/>
          </a:bodyPr>
          <a:lstStyle/>
          <a:p>
            <a:pPr algn="just"/>
            <a:r>
              <a:rPr lang="en-US" sz="2400" dirty="0">
                <a:solidFill>
                  <a:srgbClr val="000000"/>
                </a:solidFill>
              </a:rPr>
              <a:t>Java Servlets are programs that run on a Web or Application server and act as a middle layer between a requests coming from a Web browser or other HTTP client and databases or applications on the HTTP server</a:t>
            </a:r>
            <a:r>
              <a:rPr lang="en-US" sz="2400" dirty="0" smtClean="0">
                <a:solidFill>
                  <a:srgbClr val="000000"/>
                </a:solidFill>
              </a:rPr>
              <a:t>.</a:t>
            </a:r>
            <a:endParaRPr lang="en-US" sz="2400" dirty="0">
              <a:solidFill>
                <a:srgbClr val="000000"/>
              </a:solidFill>
            </a:endParaRPr>
          </a:p>
          <a:p>
            <a:pPr algn="just"/>
            <a:r>
              <a:rPr lang="en-US" sz="2400" dirty="0">
                <a:solidFill>
                  <a:srgbClr val="000000"/>
                </a:solidFill>
              </a:rPr>
              <a:t>Using Servlets, you can collect input from users through web page forms, present records from a database or another source, and create web pages dynamically</a:t>
            </a:r>
            <a:r>
              <a:rPr lang="en-US" sz="2400" dirty="0" smtClean="0">
                <a:solidFill>
                  <a:srgbClr val="000000"/>
                </a:solidFill>
              </a:rPr>
              <a:t>.</a:t>
            </a:r>
            <a:endParaRPr lang="uk-UA" sz="2400" dirty="0">
              <a:solidFill>
                <a:srgbClr val="000000"/>
              </a:solidFill>
            </a:endParaRPr>
          </a:p>
          <a:p>
            <a:pPr algn="just"/>
            <a:endParaRPr lang="uk-UA" sz="2400" b="0" i="0" dirty="0">
              <a:solidFill>
                <a:srgbClr val="000000"/>
              </a:solidFill>
              <a:effectLst/>
            </a:endParaRPr>
          </a:p>
          <a:p>
            <a:pPr algn="just"/>
            <a:r>
              <a:rPr lang="en-US" sz="2400" dirty="0"/>
              <a:t>Java Servlets often serve the same purpose as programs implemented using the </a:t>
            </a:r>
            <a:r>
              <a:rPr lang="en-US" sz="2400" b="1" dirty="0"/>
              <a:t>Common Gateway Interface (CGI)</a:t>
            </a:r>
            <a:r>
              <a:rPr lang="en-US" sz="2400" dirty="0"/>
              <a:t>. But Servlets offer several advantages in comparison with the CGI</a:t>
            </a:r>
            <a:r>
              <a:rPr lang="en-US" sz="2400" dirty="0" smtClean="0"/>
              <a:t>.</a:t>
            </a:r>
            <a:endParaRPr lang="uk-UA" sz="2400" dirty="0"/>
          </a:p>
        </p:txBody>
      </p:sp>
      <p:sp>
        <p:nvSpPr>
          <p:cNvPr id="7" name="Прямоугольник 6"/>
          <p:cNvSpPr/>
          <p:nvPr/>
        </p:nvSpPr>
        <p:spPr>
          <a:xfrm>
            <a:off x="631998" y="372089"/>
            <a:ext cx="4115229" cy="584775"/>
          </a:xfrm>
          <a:prstGeom prst="rect">
            <a:avLst/>
          </a:prstGeom>
        </p:spPr>
        <p:txBody>
          <a:bodyPr wrap="none">
            <a:spAutoFit/>
          </a:bodyPr>
          <a:lstStyle/>
          <a:p>
            <a:r>
              <a:rPr lang="en-US" sz="3200" dirty="0">
                <a:solidFill>
                  <a:srgbClr val="121214"/>
                </a:solidFill>
                <a:latin typeface="Verdana" panose="020B0604030504040204" pitchFamily="34" charset="0"/>
              </a:rPr>
              <a:t>What are Servlets?</a:t>
            </a:r>
            <a:endParaRPr lang="en-US" sz="3200" b="0" i="0" dirty="0">
              <a:solidFill>
                <a:srgbClr val="121214"/>
              </a:solidFill>
              <a:effectLst/>
              <a:latin typeface="Verdana" panose="020B0604030504040204" pitchFamily="34" charset="0"/>
            </a:endParaRPr>
          </a:p>
        </p:txBody>
      </p:sp>
      <p:sp>
        <p:nvSpPr>
          <p:cNvPr id="8" name="Прямоугольник 7"/>
          <p:cNvSpPr/>
          <p:nvPr/>
        </p:nvSpPr>
        <p:spPr>
          <a:xfrm>
            <a:off x="631997" y="4706697"/>
            <a:ext cx="10815815" cy="1477328"/>
          </a:xfrm>
          <a:prstGeom prst="rect">
            <a:avLst/>
          </a:prstGeom>
        </p:spPr>
        <p:txBody>
          <a:bodyPr wrap="square">
            <a:spAutoFit/>
          </a:bodyPr>
          <a:lstStyle/>
          <a:p>
            <a:r>
              <a:rPr lang="en-US" dirty="0" smtClean="0"/>
              <a:t>Common </a:t>
            </a:r>
            <a:r>
              <a:rPr lang="en-US" dirty="0"/>
              <a:t>Gateway Interface (CGI) offers a standard protocol for web servers to execute programs that execute like console applications (also called command-line interface programs) running on a server that generates web pages dynamically. Such programs are known as CGI scripts or simply as CGIs. The specifics of how the script is executed by the server are determined by the server. In the common case, a CGI script executes at the time a request is made and generates HTML.</a:t>
            </a:r>
          </a:p>
        </p:txBody>
      </p:sp>
      <p:cxnSp>
        <p:nvCxnSpPr>
          <p:cNvPr id="11" name="Прямая соединительная линия 10"/>
          <p:cNvCxnSpPr/>
          <p:nvPr/>
        </p:nvCxnSpPr>
        <p:spPr>
          <a:xfrm>
            <a:off x="715125" y="4595033"/>
            <a:ext cx="10815815"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Ð ÐµÐ·ÑÐ»ÑÑÐ°Ñ Ð¿Ð¾ÑÑÐºÑ Ð·Ð¾Ð±ÑÐ°Ð¶ÐµÐ½Ñ Ð·Ð° Ð·Ð°Ð¿Ð¸ÑÐ¾Ð¼ &quot;Servlet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649" y="198971"/>
            <a:ext cx="7037949" cy="45986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Ð ÐµÐ·ÑÐ»ÑÑÐ°Ñ Ð¿Ð¾ÑÑÐºÑ Ð·Ð¾Ð±ÑÐ°Ð¶ÐµÐ½Ñ Ð·Ð° Ð·Ð°Ð¿Ð¸ÑÐ¾Ð¼ &quot;Servlet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54" y="2775924"/>
            <a:ext cx="6601486" cy="40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30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73777" y="561196"/>
            <a:ext cx="10236530" cy="5632311"/>
          </a:xfrm>
          <a:prstGeom prst="rect">
            <a:avLst/>
          </a:prstGeom>
        </p:spPr>
        <p:txBody>
          <a:bodyPr wrap="square">
            <a:spAutoFit/>
          </a:bodyPr>
          <a:lstStyle/>
          <a:p>
            <a:r>
              <a:rPr lang="en-US" sz="2600" dirty="0" smtClean="0"/>
              <a:t>Advantages </a:t>
            </a:r>
            <a:r>
              <a:rPr lang="en-US" sz="2600" dirty="0"/>
              <a:t>in comparison with the </a:t>
            </a:r>
            <a:r>
              <a:rPr lang="en-US" sz="2600" dirty="0" smtClean="0"/>
              <a:t>CGI</a:t>
            </a:r>
            <a:r>
              <a:rPr lang="uk-UA" sz="2600" dirty="0" smtClean="0"/>
              <a:t>:</a:t>
            </a:r>
          </a:p>
          <a:p>
            <a:endParaRPr lang="en-US" sz="2400" dirty="0"/>
          </a:p>
          <a:p>
            <a:pPr marL="285750" indent="-285750">
              <a:buFont typeface="Wingdings" panose="05000000000000000000" pitchFamily="2" charset="2"/>
              <a:buChar char="v"/>
            </a:pPr>
            <a:r>
              <a:rPr lang="en-US" sz="2400" b="1" dirty="0"/>
              <a:t>Performance</a:t>
            </a:r>
            <a:r>
              <a:rPr lang="en-US" sz="2400" dirty="0"/>
              <a:t> is significantly </a:t>
            </a:r>
            <a:r>
              <a:rPr lang="en-US" sz="2400" b="1" dirty="0"/>
              <a:t>better</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Servlets </a:t>
            </a:r>
            <a:r>
              <a:rPr lang="en-US" sz="2400" b="1" dirty="0"/>
              <a:t>execute within the address space of a Web server</a:t>
            </a:r>
            <a:r>
              <a:rPr lang="en-US" sz="2400" dirty="0"/>
              <a:t>. It is not necessary to create a separate process to handle each client request</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Servlets are </a:t>
            </a:r>
            <a:r>
              <a:rPr lang="en-US" sz="2400" b="1" dirty="0"/>
              <a:t>platform-independent</a:t>
            </a:r>
            <a:r>
              <a:rPr lang="en-US" sz="2400" dirty="0"/>
              <a:t> because they are written in Java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Java security manager on the server enforces a set of restrictions to </a:t>
            </a:r>
            <a:r>
              <a:rPr lang="en-US" sz="2400" b="1" dirty="0"/>
              <a:t>protect the resources on a server machine</a:t>
            </a:r>
            <a:r>
              <a:rPr lang="en-US" sz="2400" dirty="0"/>
              <a:t>. So servlets are trusted</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a:t>
            </a:r>
            <a:r>
              <a:rPr lang="en-US" sz="2400" b="1" dirty="0"/>
              <a:t>full functionality of the Java class libraries is available </a:t>
            </a:r>
            <a:r>
              <a:rPr lang="en-US" sz="2400" dirty="0"/>
              <a:t>to a servlet. It can communicate with applets, databases, or other software via the sockets and RMI mechanisms that you have seen already.</a:t>
            </a:r>
          </a:p>
        </p:txBody>
      </p:sp>
    </p:spTree>
    <p:extLst>
      <p:ext uri="{BB962C8B-B14F-4D97-AF65-F5344CB8AC3E}">
        <p14:creationId xmlns:p14="http://schemas.microsoft.com/office/powerpoint/2010/main" val="114876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31998" y="861861"/>
            <a:ext cx="11017696" cy="4385816"/>
          </a:xfrm>
          <a:prstGeom prst="rect">
            <a:avLst/>
          </a:prstGeom>
        </p:spPr>
        <p:txBody>
          <a:bodyPr wrap="square">
            <a:spAutoFit/>
          </a:bodyPr>
          <a:lstStyle/>
          <a:p>
            <a:r>
              <a:rPr lang="en-US" sz="2400" dirty="0"/>
              <a:t>Servlets perform the following major </a:t>
            </a:r>
            <a:r>
              <a:rPr lang="en-US" sz="2400" dirty="0" smtClean="0"/>
              <a:t>tasks:</a:t>
            </a:r>
          </a:p>
          <a:p>
            <a:endParaRPr lang="en-US" sz="1000" dirty="0"/>
          </a:p>
          <a:p>
            <a:pPr marL="285750" indent="-285750">
              <a:buFont typeface="Wingdings" panose="05000000000000000000" pitchFamily="2" charset="2"/>
              <a:buChar char="v"/>
            </a:pPr>
            <a:r>
              <a:rPr lang="en-US" sz="2000" b="1" dirty="0"/>
              <a:t>Read </a:t>
            </a:r>
            <a:r>
              <a:rPr lang="en-US" sz="2000" dirty="0"/>
              <a:t>the explicit </a:t>
            </a:r>
            <a:r>
              <a:rPr lang="en-US" sz="2000" b="1" dirty="0"/>
              <a:t>data sent by the clients </a:t>
            </a:r>
            <a:r>
              <a:rPr lang="en-US" sz="2000" dirty="0"/>
              <a:t>(browsers). This includes an HTML form on a Web page or it could also come from an applet or a custom HTTP client program</a:t>
            </a:r>
            <a:r>
              <a:rPr lang="en-US" sz="2000" dirty="0" smtClean="0"/>
              <a:t>.</a:t>
            </a:r>
          </a:p>
          <a:p>
            <a:pPr marL="285750" indent="-285750">
              <a:buFont typeface="Wingdings" panose="05000000000000000000" pitchFamily="2" charset="2"/>
              <a:buChar char="v"/>
            </a:pPr>
            <a:endParaRPr lang="en-US" sz="500" dirty="0"/>
          </a:p>
          <a:p>
            <a:pPr marL="285750" indent="-285750">
              <a:buFont typeface="Wingdings" panose="05000000000000000000" pitchFamily="2" charset="2"/>
              <a:buChar char="v"/>
            </a:pPr>
            <a:r>
              <a:rPr lang="en-US" sz="2000" b="1" dirty="0"/>
              <a:t>Read</a:t>
            </a:r>
            <a:r>
              <a:rPr lang="en-US" sz="2000" dirty="0"/>
              <a:t> the implicit </a:t>
            </a:r>
            <a:r>
              <a:rPr lang="en-US" sz="2000" b="1" dirty="0"/>
              <a:t>HTTP request data sent by the clients </a:t>
            </a:r>
            <a:r>
              <a:rPr lang="en-US" sz="2000" dirty="0"/>
              <a:t>(browsers). This includes cookies, media types and compression schemes the browser understands, and so forth</a:t>
            </a:r>
            <a:r>
              <a:rPr lang="en-US" sz="2000" dirty="0" smtClean="0"/>
              <a:t>.</a:t>
            </a:r>
          </a:p>
          <a:p>
            <a:pPr marL="285750" indent="-285750">
              <a:buFont typeface="Wingdings" panose="05000000000000000000" pitchFamily="2" charset="2"/>
              <a:buChar char="v"/>
            </a:pPr>
            <a:endParaRPr lang="en-US" sz="500" dirty="0"/>
          </a:p>
          <a:p>
            <a:pPr marL="285750" indent="-285750">
              <a:buFont typeface="Wingdings" panose="05000000000000000000" pitchFamily="2" charset="2"/>
              <a:buChar char="v"/>
            </a:pPr>
            <a:r>
              <a:rPr lang="en-US" sz="2000" b="1" dirty="0"/>
              <a:t>Process the data and generate the results. </a:t>
            </a:r>
            <a:r>
              <a:rPr lang="en-US" sz="2000" dirty="0"/>
              <a:t>This process may require talking to a database, executing an RMI or CORBA call, invoking a Web service, or computing the response directly</a:t>
            </a:r>
            <a:r>
              <a:rPr lang="en-US" sz="2000" dirty="0" smtClean="0"/>
              <a:t>.</a:t>
            </a:r>
          </a:p>
          <a:p>
            <a:pPr marL="285750" indent="-285750">
              <a:buFont typeface="Wingdings" panose="05000000000000000000" pitchFamily="2" charset="2"/>
              <a:buChar char="v"/>
            </a:pPr>
            <a:endParaRPr lang="en-US" sz="500" dirty="0"/>
          </a:p>
          <a:p>
            <a:pPr marL="285750" indent="-285750">
              <a:buFont typeface="Wingdings" panose="05000000000000000000" pitchFamily="2" charset="2"/>
              <a:buChar char="v"/>
            </a:pPr>
            <a:r>
              <a:rPr lang="en-US" sz="2000" b="1" dirty="0"/>
              <a:t>Send the explicit data</a:t>
            </a:r>
            <a:r>
              <a:rPr lang="en-US" sz="2000" dirty="0"/>
              <a:t> (i.e., the document) </a:t>
            </a:r>
            <a:r>
              <a:rPr lang="en-US" sz="2000" b="1" dirty="0"/>
              <a:t>to the clients </a:t>
            </a:r>
            <a:r>
              <a:rPr lang="en-US" sz="2000" dirty="0"/>
              <a:t>(browsers). This document can be sent in a variety of formats, including text (HTML or XML), binary (GIF images), Excel, etc</a:t>
            </a:r>
            <a:r>
              <a:rPr lang="en-US" sz="2000" dirty="0" smtClean="0"/>
              <a:t>.</a:t>
            </a:r>
          </a:p>
          <a:p>
            <a:pPr marL="285750" indent="-285750">
              <a:buFont typeface="Wingdings" panose="05000000000000000000" pitchFamily="2" charset="2"/>
              <a:buChar char="v"/>
            </a:pPr>
            <a:endParaRPr lang="en-US" sz="500" dirty="0"/>
          </a:p>
          <a:p>
            <a:pPr marL="285750" indent="-285750">
              <a:buFont typeface="Wingdings" panose="05000000000000000000" pitchFamily="2" charset="2"/>
              <a:buChar char="v"/>
            </a:pPr>
            <a:r>
              <a:rPr lang="en-US" sz="2000" b="1" dirty="0"/>
              <a:t>Send the implicit HTTP response to the clients </a:t>
            </a:r>
            <a:r>
              <a:rPr lang="en-US" sz="2000" dirty="0"/>
              <a:t>(browsers). This includes telling the browsers or other clients what type of document is being returned (e.g., HTML), setting cookies and caching parameters, and other such tasks.</a:t>
            </a:r>
          </a:p>
        </p:txBody>
      </p:sp>
      <p:sp>
        <p:nvSpPr>
          <p:cNvPr id="3" name="Прямоугольник 2"/>
          <p:cNvSpPr/>
          <p:nvPr/>
        </p:nvSpPr>
        <p:spPr>
          <a:xfrm>
            <a:off x="631998" y="277086"/>
            <a:ext cx="3127779" cy="584775"/>
          </a:xfrm>
          <a:prstGeom prst="rect">
            <a:avLst/>
          </a:prstGeom>
        </p:spPr>
        <p:txBody>
          <a:bodyPr wrap="none">
            <a:spAutoFit/>
          </a:bodyPr>
          <a:lstStyle/>
          <a:p>
            <a:r>
              <a:rPr lang="en-US" sz="3200" dirty="0">
                <a:latin typeface="Verdana" panose="020B0604030504040204" pitchFamily="34" charset="0"/>
                <a:ea typeface="Verdana" panose="020B0604030504040204" pitchFamily="34" charset="0"/>
              </a:rPr>
              <a:t>Servlets Tasks</a:t>
            </a:r>
          </a:p>
        </p:txBody>
      </p:sp>
      <p:sp>
        <p:nvSpPr>
          <p:cNvPr id="4" name="Прямоугольник 3"/>
          <p:cNvSpPr/>
          <p:nvPr/>
        </p:nvSpPr>
        <p:spPr>
          <a:xfrm>
            <a:off x="631998" y="5247677"/>
            <a:ext cx="9248272" cy="1477328"/>
          </a:xfrm>
          <a:prstGeom prst="rect">
            <a:avLst/>
          </a:prstGeom>
        </p:spPr>
        <p:txBody>
          <a:bodyPr wrap="square">
            <a:spAutoFit/>
          </a:bodyPr>
          <a:lstStyle/>
          <a:p>
            <a:r>
              <a:rPr lang="en-US" dirty="0"/>
              <a:t>Java Remote Method Invocation </a:t>
            </a:r>
            <a:r>
              <a:rPr lang="en-US" dirty="0" smtClean="0"/>
              <a:t>is </a:t>
            </a:r>
            <a:r>
              <a:rPr lang="en-US" dirty="0"/>
              <a:t>a Java API that performs remote method invocation, the object-oriented equivalent of remote procedure calls (RPC</a:t>
            </a:r>
            <a:r>
              <a:rPr lang="en-US" dirty="0" smtClean="0"/>
              <a:t>).</a:t>
            </a:r>
          </a:p>
          <a:p>
            <a:r>
              <a:rPr lang="en-US" dirty="0"/>
              <a:t>The Common Object Request Broker Architecture (CORBA) is a standard defined by the Object Management Group (OMG) designed to facilitate the communication of systems that are deployed on diverse platforms</a:t>
            </a:r>
          </a:p>
        </p:txBody>
      </p:sp>
      <p:cxnSp>
        <p:nvCxnSpPr>
          <p:cNvPr id="7" name="Прямая соединительная линия 6"/>
          <p:cNvCxnSpPr/>
          <p:nvPr/>
        </p:nvCxnSpPr>
        <p:spPr>
          <a:xfrm>
            <a:off x="833879" y="5247677"/>
            <a:ext cx="10815815"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785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765233" y="1182495"/>
            <a:ext cx="11017696" cy="3416320"/>
          </a:xfrm>
          <a:prstGeom prst="rect">
            <a:avLst/>
          </a:prstGeom>
        </p:spPr>
        <p:txBody>
          <a:bodyPr wrap="square">
            <a:spAutoFit/>
          </a:bodyPr>
          <a:lstStyle/>
          <a:p>
            <a:r>
              <a:rPr lang="en-US" sz="2400" dirty="0"/>
              <a:t>Java Servlets are Java classes run by a web server that has an interpreter that supports the Java Servlet specification.</a:t>
            </a:r>
          </a:p>
          <a:p>
            <a:r>
              <a:rPr lang="en-US" sz="2400" dirty="0"/>
              <a:t>Servlets can be created using the </a:t>
            </a:r>
            <a:r>
              <a:rPr lang="en-US" sz="2400" b="1" dirty="0" err="1"/>
              <a:t>javax.servlet</a:t>
            </a:r>
            <a:r>
              <a:rPr lang="en-US" sz="2400" dirty="0"/>
              <a:t> and </a:t>
            </a:r>
            <a:r>
              <a:rPr lang="en-US" sz="2400" b="1" dirty="0" err="1"/>
              <a:t>javax.servlet.http</a:t>
            </a:r>
            <a:r>
              <a:rPr lang="en-US" sz="2400" dirty="0" err="1"/>
              <a:t>packages</a:t>
            </a:r>
            <a:r>
              <a:rPr lang="en-US" sz="2400" dirty="0"/>
              <a:t>, which are a standard part of the Java's enterprise edition, an expanded version of the Java class library that supports large-scale development projects.</a:t>
            </a:r>
          </a:p>
          <a:p>
            <a:r>
              <a:rPr lang="en-US" sz="2400" dirty="0"/>
              <a:t>These classes implement the Java Servlet and JSP specifications. </a:t>
            </a:r>
            <a:endParaRPr lang="en-US" sz="2400" dirty="0" smtClean="0"/>
          </a:p>
          <a:p>
            <a:r>
              <a:rPr lang="en-US" sz="2400" dirty="0" smtClean="0"/>
              <a:t>Java </a:t>
            </a:r>
            <a:r>
              <a:rPr lang="en-US" sz="2400" dirty="0"/>
              <a:t>servlets have been created and compiled just like any other Java class. After you install the servlet packages and add them to your computer's </a:t>
            </a:r>
            <a:r>
              <a:rPr lang="en-US" sz="2400" dirty="0" err="1"/>
              <a:t>Classpath</a:t>
            </a:r>
            <a:r>
              <a:rPr lang="en-US" sz="2400" dirty="0"/>
              <a:t>, you can compile servlets with the JDK's Java compiler or any other current compiler.</a:t>
            </a:r>
          </a:p>
        </p:txBody>
      </p:sp>
      <p:sp>
        <p:nvSpPr>
          <p:cNvPr id="3" name="Прямоугольник 2"/>
          <p:cNvSpPr/>
          <p:nvPr/>
        </p:nvSpPr>
        <p:spPr>
          <a:xfrm>
            <a:off x="631998" y="277086"/>
            <a:ext cx="3908058" cy="584775"/>
          </a:xfrm>
          <a:prstGeom prst="rect">
            <a:avLst/>
          </a:prstGeom>
        </p:spPr>
        <p:txBody>
          <a:bodyPr wrap="none">
            <a:spAutoFit/>
          </a:bodyPr>
          <a:lstStyle/>
          <a:p>
            <a:r>
              <a:rPr lang="en-US" sz="3200" dirty="0">
                <a:latin typeface="Verdana" panose="020B0604030504040204" pitchFamily="34" charset="0"/>
                <a:ea typeface="Verdana" panose="020B0604030504040204" pitchFamily="34" charset="0"/>
              </a:rPr>
              <a:t>Servlets Packages</a:t>
            </a:r>
          </a:p>
        </p:txBody>
      </p:sp>
      <p:sp>
        <p:nvSpPr>
          <p:cNvPr id="4" name="Прямоугольник 3"/>
          <p:cNvSpPr/>
          <p:nvPr/>
        </p:nvSpPr>
        <p:spPr>
          <a:xfrm>
            <a:off x="631998" y="5366430"/>
            <a:ext cx="9248272" cy="646331"/>
          </a:xfrm>
          <a:prstGeom prst="rect">
            <a:avLst/>
          </a:prstGeom>
        </p:spPr>
        <p:txBody>
          <a:bodyPr wrap="square">
            <a:spAutoFit/>
          </a:bodyPr>
          <a:lstStyle/>
          <a:p>
            <a:r>
              <a:rPr lang="en-US" dirty="0" err="1"/>
              <a:t>JavaServer</a:t>
            </a:r>
            <a:r>
              <a:rPr lang="en-US" dirty="0"/>
              <a:t> Pages </a:t>
            </a:r>
            <a:r>
              <a:rPr lang="en-US" dirty="0" smtClean="0"/>
              <a:t>is </a:t>
            </a:r>
            <a:r>
              <a:rPr lang="en-US" dirty="0"/>
              <a:t>a technology that helps software developers create dynamically generated web pages based on HTML, XML, or other document types</a:t>
            </a:r>
          </a:p>
        </p:txBody>
      </p:sp>
      <p:cxnSp>
        <p:nvCxnSpPr>
          <p:cNvPr id="7" name="Прямая соединительная линия 6"/>
          <p:cNvCxnSpPr/>
          <p:nvPr/>
        </p:nvCxnSpPr>
        <p:spPr>
          <a:xfrm>
            <a:off x="833879" y="5247677"/>
            <a:ext cx="10815815"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356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78296" y="1964353"/>
            <a:ext cx="4236209" cy="4893647"/>
          </a:xfrm>
          <a:prstGeom prst="rect">
            <a:avLst/>
          </a:prstGeom>
        </p:spPr>
        <p:txBody>
          <a:bodyPr wrap="square">
            <a:spAutoFit/>
          </a:bodyPr>
          <a:lstStyle/>
          <a:p>
            <a:pPr marL="457200" indent="-457200">
              <a:buFont typeface="+mj-lt"/>
              <a:buAutoNum type="arabicPeriod"/>
            </a:pPr>
            <a:r>
              <a:rPr lang="en-US" sz="2400" dirty="0" smtClean="0"/>
              <a:t>The </a:t>
            </a:r>
            <a:r>
              <a:rPr lang="en-US" sz="2400" dirty="0"/>
              <a:t>servlet is initialized by calling the </a:t>
            </a:r>
            <a:r>
              <a:rPr lang="en-US" sz="2400" b="1" dirty="0" err="1"/>
              <a:t>init</a:t>
            </a:r>
            <a:r>
              <a:rPr lang="en-US" sz="2400" b="1" dirty="0"/>
              <a:t>()</a:t>
            </a:r>
            <a:r>
              <a:rPr lang="en-US" sz="2400" dirty="0"/>
              <a:t> method.</a:t>
            </a:r>
          </a:p>
          <a:p>
            <a:pPr marL="457200" indent="-457200">
              <a:buFont typeface="+mj-lt"/>
              <a:buAutoNum type="arabicPeriod"/>
            </a:pPr>
            <a:r>
              <a:rPr lang="en-US" sz="2400" dirty="0"/>
              <a:t>The servlet calls </a:t>
            </a:r>
            <a:r>
              <a:rPr lang="en-US" sz="2400" b="1" dirty="0"/>
              <a:t>service()</a:t>
            </a:r>
            <a:r>
              <a:rPr lang="en-US" sz="2400" dirty="0"/>
              <a:t> method to process a client's request.</a:t>
            </a:r>
          </a:p>
          <a:p>
            <a:pPr marL="457200" indent="-457200">
              <a:buFont typeface="+mj-lt"/>
              <a:buAutoNum type="arabicPeriod"/>
            </a:pPr>
            <a:r>
              <a:rPr lang="en-US" sz="2400" dirty="0"/>
              <a:t>The servlet is terminated by calling the </a:t>
            </a:r>
            <a:r>
              <a:rPr lang="en-US" sz="2400" b="1" dirty="0"/>
              <a:t>destroy()</a:t>
            </a:r>
            <a:r>
              <a:rPr lang="en-US" sz="2400" dirty="0"/>
              <a:t> method.</a:t>
            </a:r>
          </a:p>
          <a:p>
            <a:pPr marL="457200" indent="-457200">
              <a:buFont typeface="+mj-lt"/>
              <a:buAutoNum type="arabicPeriod"/>
            </a:pPr>
            <a:r>
              <a:rPr lang="en-US" sz="2400" dirty="0"/>
              <a:t>Finally, servlet is garbage collected by the garbage collector of the JVM.</a:t>
            </a:r>
          </a:p>
          <a:p>
            <a:pPr marL="457200" indent="-457200">
              <a:buFont typeface="+mj-lt"/>
              <a:buAutoNum type="arabicPeriod"/>
            </a:pPr>
            <a:r>
              <a:rPr lang="en-US" sz="2400" dirty="0"/>
              <a:t>Now let us discuss the life cycle methods in detail.</a:t>
            </a:r>
          </a:p>
        </p:txBody>
      </p:sp>
      <p:sp>
        <p:nvSpPr>
          <p:cNvPr id="3" name="Прямоугольник 2"/>
          <p:cNvSpPr/>
          <p:nvPr/>
        </p:nvSpPr>
        <p:spPr>
          <a:xfrm>
            <a:off x="631998" y="277086"/>
            <a:ext cx="3574633" cy="584775"/>
          </a:xfrm>
          <a:prstGeom prst="rect">
            <a:avLst/>
          </a:prstGeom>
        </p:spPr>
        <p:txBody>
          <a:bodyPr wrap="none">
            <a:spAutoFit/>
          </a:bodyPr>
          <a:lstStyle/>
          <a:p>
            <a:r>
              <a:rPr lang="en-US" sz="3200" dirty="0" smtClean="0">
                <a:latin typeface="Verdana" panose="020B0604030504040204" pitchFamily="34" charset="0"/>
                <a:ea typeface="Verdana" panose="020B0604030504040204" pitchFamily="34" charset="0"/>
              </a:rPr>
              <a:t>Servlet life cycle</a:t>
            </a:r>
            <a:endParaRPr lang="en-US" sz="3200" dirty="0">
              <a:latin typeface="Verdana" panose="020B0604030504040204" pitchFamily="34" charset="0"/>
              <a:ea typeface="Verdana" panose="020B0604030504040204" pitchFamily="34" charset="0"/>
            </a:endParaRPr>
          </a:p>
        </p:txBody>
      </p:sp>
      <p:pic>
        <p:nvPicPr>
          <p:cNvPr id="8" name="Picture 2" descr="Ð ÐµÐ·ÑÐ»ÑÑÐ°Ñ Ð¿Ð¾ÑÑÐºÑ Ð·Ð¾Ð±ÑÐ°Ð¶ÐµÐ½Ñ Ð·Ð° Ð·Ð°Ð¿Ð¸ÑÐ¾Ð¼ &quot;Servlet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789" y="1848878"/>
            <a:ext cx="7549083" cy="471817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631998" y="956326"/>
            <a:ext cx="10982070" cy="892552"/>
          </a:xfrm>
          <a:prstGeom prst="rect">
            <a:avLst/>
          </a:prstGeom>
        </p:spPr>
        <p:txBody>
          <a:bodyPr wrap="square">
            <a:spAutoFit/>
          </a:bodyPr>
          <a:lstStyle/>
          <a:p>
            <a:r>
              <a:rPr lang="en-US" sz="2600" dirty="0"/>
              <a:t>A servlet life cycle can be defined as the entire process from its creation till the destruction. The following are the paths followed by a servlet.</a:t>
            </a:r>
          </a:p>
        </p:txBody>
      </p:sp>
    </p:spTree>
    <p:extLst>
      <p:ext uri="{BB962C8B-B14F-4D97-AF65-F5344CB8AC3E}">
        <p14:creationId xmlns:p14="http://schemas.microsoft.com/office/powerpoint/2010/main" val="377277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73777" y="56119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The </a:t>
            </a:r>
            <a:r>
              <a:rPr lang="en-US" sz="3200" dirty="0" err="1">
                <a:latin typeface="Verdana" panose="020B0604030504040204" pitchFamily="34" charset="0"/>
                <a:ea typeface="Verdana" panose="020B0604030504040204" pitchFamily="34" charset="0"/>
              </a:rPr>
              <a:t>init</a:t>
            </a:r>
            <a:r>
              <a:rPr lang="en-US" sz="3200" dirty="0">
                <a:latin typeface="Verdana" panose="020B0604030504040204" pitchFamily="34" charset="0"/>
                <a:ea typeface="Verdana" panose="020B0604030504040204" pitchFamily="34" charset="0"/>
              </a:rPr>
              <a:t>() Method</a:t>
            </a:r>
          </a:p>
        </p:txBody>
      </p:sp>
      <p:sp>
        <p:nvSpPr>
          <p:cNvPr id="3" name="Прямоугольник 2"/>
          <p:cNvSpPr/>
          <p:nvPr/>
        </p:nvSpPr>
        <p:spPr>
          <a:xfrm>
            <a:off x="973777" y="1305342"/>
            <a:ext cx="9262753" cy="4893647"/>
          </a:xfrm>
          <a:prstGeom prst="rect">
            <a:avLst/>
          </a:prstGeom>
        </p:spPr>
        <p:txBody>
          <a:bodyPr wrap="square">
            <a:spAutoFit/>
          </a:bodyPr>
          <a:lstStyle/>
          <a:p>
            <a:pPr algn="just"/>
            <a:r>
              <a:rPr lang="en-US" sz="2400" dirty="0">
                <a:solidFill>
                  <a:srgbClr val="000000"/>
                </a:solidFill>
                <a:latin typeface="Verdana" panose="020B0604030504040204" pitchFamily="34" charset="0"/>
              </a:rPr>
              <a:t>The </a:t>
            </a:r>
            <a:r>
              <a:rPr lang="en-US" sz="2400" dirty="0" err="1">
                <a:solidFill>
                  <a:srgbClr val="000000"/>
                </a:solidFill>
                <a:latin typeface="Verdana" panose="020B0604030504040204" pitchFamily="34" charset="0"/>
              </a:rPr>
              <a:t>init</a:t>
            </a:r>
            <a:r>
              <a:rPr lang="en-US" sz="2400" dirty="0">
                <a:solidFill>
                  <a:srgbClr val="000000"/>
                </a:solidFill>
                <a:latin typeface="Verdana" panose="020B0604030504040204" pitchFamily="34" charset="0"/>
              </a:rPr>
              <a:t> method is called only once. It is called only when the servlet is created, and not called for any user requests afterwards. So, it is used for one-time initializations, just as with the </a:t>
            </a:r>
            <a:r>
              <a:rPr lang="en-US" sz="2400" dirty="0" err="1">
                <a:solidFill>
                  <a:srgbClr val="000000"/>
                </a:solidFill>
                <a:latin typeface="Verdana" panose="020B0604030504040204" pitchFamily="34" charset="0"/>
              </a:rPr>
              <a:t>init</a:t>
            </a:r>
            <a:r>
              <a:rPr lang="en-US" sz="2400" dirty="0">
                <a:solidFill>
                  <a:srgbClr val="000000"/>
                </a:solidFill>
                <a:latin typeface="Verdana" panose="020B0604030504040204" pitchFamily="34" charset="0"/>
              </a:rPr>
              <a:t> method of applets.</a:t>
            </a:r>
          </a:p>
          <a:p>
            <a:pPr algn="just"/>
            <a:r>
              <a:rPr lang="en-US" sz="2400" dirty="0">
                <a:solidFill>
                  <a:srgbClr val="000000"/>
                </a:solidFill>
                <a:latin typeface="Verdana" panose="020B0604030504040204" pitchFamily="34" charset="0"/>
              </a:rPr>
              <a:t>The servlet is normally created when a user first invokes a URL corresponding to the servlet, but you can also specify that the servlet be loaded when the server is first started.</a:t>
            </a:r>
          </a:p>
          <a:p>
            <a:pPr algn="just"/>
            <a:r>
              <a:rPr lang="en-US" sz="2400" dirty="0">
                <a:solidFill>
                  <a:srgbClr val="000000"/>
                </a:solidFill>
                <a:latin typeface="Verdana" panose="020B0604030504040204" pitchFamily="34" charset="0"/>
              </a:rPr>
              <a:t>When a user invokes a servlet, a single instance of each servlet gets created, with each user request resulting in a new thread that is handed off to </a:t>
            </a:r>
            <a:r>
              <a:rPr lang="en-US" sz="2400" dirty="0" err="1">
                <a:solidFill>
                  <a:srgbClr val="000000"/>
                </a:solidFill>
                <a:latin typeface="Verdana" panose="020B0604030504040204" pitchFamily="34" charset="0"/>
              </a:rPr>
              <a:t>doGet</a:t>
            </a:r>
            <a:r>
              <a:rPr lang="en-US" sz="2400" dirty="0">
                <a:solidFill>
                  <a:srgbClr val="000000"/>
                </a:solidFill>
                <a:latin typeface="Verdana" panose="020B0604030504040204" pitchFamily="34" charset="0"/>
              </a:rPr>
              <a:t> or </a:t>
            </a:r>
            <a:r>
              <a:rPr lang="en-US" sz="2400" dirty="0" err="1">
                <a:solidFill>
                  <a:srgbClr val="000000"/>
                </a:solidFill>
                <a:latin typeface="Verdana" panose="020B0604030504040204" pitchFamily="34" charset="0"/>
              </a:rPr>
              <a:t>doPost</a:t>
            </a:r>
            <a:r>
              <a:rPr lang="en-US" sz="2400" dirty="0">
                <a:solidFill>
                  <a:srgbClr val="000000"/>
                </a:solidFill>
                <a:latin typeface="Verdana" panose="020B0604030504040204" pitchFamily="34" charset="0"/>
              </a:rPr>
              <a:t> as appropriate. The </a:t>
            </a:r>
            <a:r>
              <a:rPr lang="en-US" sz="2400" dirty="0" err="1">
                <a:solidFill>
                  <a:srgbClr val="000000"/>
                </a:solidFill>
                <a:latin typeface="Verdana" panose="020B0604030504040204" pitchFamily="34" charset="0"/>
              </a:rPr>
              <a:t>init</a:t>
            </a:r>
            <a:r>
              <a:rPr lang="en-US" sz="2400" dirty="0">
                <a:solidFill>
                  <a:srgbClr val="000000"/>
                </a:solidFill>
                <a:latin typeface="Verdana" panose="020B0604030504040204" pitchFamily="34" charset="0"/>
              </a:rPr>
              <a:t>() method simply creates or loads some data that will be used throughout the life of the servlet.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485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73777" y="561196"/>
            <a:ext cx="10236530"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The </a:t>
            </a:r>
            <a:r>
              <a:rPr lang="en-US" sz="3200" dirty="0" smtClean="0">
                <a:latin typeface="Verdana" panose="020B0604030504040204" pitchFamily="34" charset="0"/>
                <a:ea typeface="Verdana" panose="020B0604030504040204" pitchFamily="34" charset="0"/>
              </a:rPr>
              <a:t>service() </a:t>
            </a:r>
            <a:r>
              <a:rPr lang="en-US" sz="3200" dirty="0">
                <a:latin typeface="Verdana" panose="020B0604030504040204" pitchFamily="34" charset="0"/>
                <a:ea typeface="Verdana" panose="020B0604030504040204" pitchFamily="34" charset="0"/>
              </a:rPr>
              <a:t>Method</a:t>
            </a:r>
          </a:p>
        </p:txBody>
      </p:sp>
      <p:sp>
        <p:nvSpPr>
          <p:cNvPr id="3" name="Прямоугольник 2"/>
          <p:cNvSpPr/>
          <p:nvPr/>
        </p:nvSpPr>
        <p:spPr>
          <a:xfrm>
            <a:off x="843148" y="1145971"/>
            <a:ext cx="10830295" cy="3046988"/>
          </a:xfrm>
          <a:prstGeom prst="rect">
            <a:avLst/>
          </a:prstGeom>
        </p:spPr>
        <p:txBody>
          <a:bodyPr wrap="square">
            <a:spAutoFit/>
          </a:bodyPr>
          <a:lstStyle/>
          <a:p>
            <a:r>
              <a:rPr lang="en-US" sz="2400" dirty="0"/>
              <a:t>The service() method is the main method to perform the actual task. The servlet container (i.e. web server) calls the service() method to handle requests coming from the client( browsers) and to write the formatted response back to the client.</a:t>
            </a:r>
          </a:p>
          <a:p>
            <a:r>
              <a:rPr lang="en-US" sz="2400" dirty="0"/>
              <a:t>Each time the server receives a request for a servlet, the server spawns a new thread and calls service. The service() method checks the HTTP request type (GET, POST, PUT, DELETE, etc.) and calls </a:t>
            </a:r>
            <a:r>
              <a:rPr lang="en-US" sz="2400" dirty="0" err="1"/>
              <a:t>doGet</a:t>
            </a:r>
            <a:r>
              <a:rPr lang="en-US" sz="2400" dirty="0"/>
              <a:t>, </a:t>
            </a:r>
            <a:r>
              <a:rPr lang="en-US" sz="2400" dirty="0" err="1"/>
              <a:t>doPost</a:t>
            </a:r>
            <a:r>
              <a:rPr lang="en-US" sz="2400" dirty="0"/>
              <a:t>, </a:t>
            </a:r>
            <a:r>
              <a:rPr lang="en-US" sz="2400" dirty="0" err="1"/>
              <a:t>doPut</a:t>
            </a:r>
            <a:r>
              <a:rPr lang="en-US" sz="2400" dirty="0"/>
              <a:t>, </a:t>
            </a:r>
            <a:r>
              <a:rPr lang="en-US" sz="2400" dirty="0" err="1"/>
              <a:t>doDelete</a:t>
            </a:r>
            <a:r>
              <a:rPr lang="en-US" sz="2400" dirty="0"/>
              <a:t>, etc. methods as appropriate</a:t>
            </a:r>
            <a:r>
              <a:rPr lang="en-US" sz="2400" dirty="0" smtClean="0"/>
              <a:t>.</a:t>
            </a:r>
            <a:r>
              <a:rPr lang="uk-UA" sz="2400" dirty="0" smtClean="0"/>
              <a:t> </a:t>
            </a:r>
            <a:r>
              <a:rPr lang="en-US" sz="2400" dirty="0"/>
              <a:t>Y</a:t>
            </a:r>
            <a:r>
              <a:rPr lang="en-US" sz="2400" dirty="0" smtClean="0"/>
              <a:t>ou </a:t>
            </a:r>
            <a:r>
              <a:rPr lang="en-US" sz="2400" dirty="0"/>
              <a:t>have nothing to do with service() method but you override either </a:t>
            </a:r>
            <a:r>
              <a:rPr lang="en-US" sz="2400" dirty="0" err="1"/>
              <a:t>doGet</a:t>
            </a:r>
            <a:r>
              <a:rPr lang="en-US" sz="2400" dirty="0"/>
              <a:t>() or </a:t>
            </a:r>
            <a:r>
              <a:rPr lang="en-US" sz="2400" dirty="0" err="1"/>
              <a:t>doPost</a:t>
            </a:r>
            <a:r>
              <a:rPr lang="en-US" sz="2400" dirty="0"/>
              <a:t>() depending on what type of request you receive from the client.</a:t>
            </a:r>
          </a:p>
        </p:txBody>
      </p:sp>
      <p:sp>
        <p:nvSpPr>
          <p:cNvPr id="2" name="Прямоугольник 1"/>
          <p:cNvSpPr/>
          <p:nvPr/>
        </p:nvSpPr>
        <p:spPr>
          <a:xfrm>
            <a:off x="843148" y="4311712"/>
            <a:ext cx="10129652" cy="1938992"/>
          </a:xfrm>
          <a:prstGeom prst="rect">
            <a:avLst/>
          </a:prstGeom>
        </p:spPr>
        <p:txBody>
          <a:bodyPr wrap="square">
            <a:spAutoFit/>
          </a:bodyPr>
          <a:lstStyle/>
          <a:p>
            <a:pPr marL="342900" indent="-342900">
              <a:buFont typeface="Wingdings" panose="05000000000000000000" pitchFamily="2" charset="2"/>
              <a:buChar char="v"/>
            </a:pPr>
            <a:r>
              <a:rPr lang="en-US" sz="2400" dirty="0" smtClean="0"/>
              <a:t>A </a:t>
            </a:r>
            <a:r>
              <a:rPr lang="en-US" sz="2400" dirty="0"/>
              <a:t>GET request results from a normal request for a URL or from an HTML form that has no METHOD specified and it should be handled by </a:t>
            </a:r>
            <a:r>
              <a:rPr lang="en-US" sz="2400" dirty="0" err="1"/>
              <a:t>doGet</a:t>
            </a:r>
            <a:r>
              <a:rPr lang="en-US" sz="2400" dirty="0"/>
              <a:t>() method</a:t>
            </a:r>
            <a:r>
              <a:rPr lang="en-US" sz="2400" dirty="0" smtClean="0"/>
              <a:t>.</a:t>
            </a:r>
            <a:endParaRPr lang="uk-UA" sz="2400" dirty="0" smtClean="0"/>
          </a:p>
          <a:p>
            <a:pPr marL="342900" indent="-342900">
              <a:buFont typeface="Wingdings" panose="05000000000000000000" pitchFamily="2" charset="2"/>
              <a:buChar char="v"/>
            </a:pPr>
            <a:endParaRPr lang="uk-UA" sz="2400" dirty="0" smtClean="0"/>
          </a:p>
          <a:p>
            <a:pPr marL="342900" indent="-342900">
              <a:buFont typeface="Wingdings" panose="05000000000000000000" pitchFamily="2" charset="2"/>
              <a:buChar char="v"/>
            </a:pPr>
            <a:r>
              <a:rPr lang="en-US" sz="2400" dirty="0" smtClean="0"/>
              <a:t>A </a:t>
            </a:r>
            <a:r>
              <a:rPr lang="en-US" sz="2400" dirty="0"/>
              <a:t>POST request results from an HTML form that specifically lists POST as the METHOD and it should be handled by </a:t>
            </a:r>
            <a:r>
              <a:rPr lang="en-US" sz="2400" dirty="0" err="1"/>
              <a:t>doPost</a:t>
            </a:r>
            <a:r>
              <a:rPr lang="en-US" sz="2400" dirty="0"/>
              <a:t>() method.</a:t>
            </a:r>
          </a:p>
        </p:txBody>
      </p:sp>
    </p:spTree>
    <p:extLst>
      <p:ext uri="{BB962C8B-B14F-4D97-AF65-F5344CB8AC3E}">
        <p14:creationId xmlns:p14="http://schemas.microsoft.com/office/powerpoint/2010/main" val="2670889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41e6018-ac0a-4dfb-8409-db9e0d2550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194</TotalTime>
  <Words>2019</Words>
  <Application>Microsoft Office PowerPoint</Application>
  <PresentationFormat>Широкоэкранный</PresentationFormat>
  <Paragraphs>122</Paragraphs>
  <Slides>19</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19</vt:i4>
      </vt:variant>
    </vt:vector>
  </HeadingPairs>
  <TitlesOfParts>
    <vt:vector size="30" baseType="lpstr">
      <vt:lpstr>Verdana</vt:lpstr>
      <vt:lpstr>Arial</vt:lpstr>
      <vt:lpstr>Open Sans</vt:lpstr>
      <vt:lpstr>Eras Light ITC</vt:lpstr>
      <vt:lpstr>Calibri</vt:lpstr>
      <vt:lpstr>Century Gothic</vt:lpstr>
      <vt:lpstr>Microsoft Yi Baiti</vt:lpstr>
      <vt:lpstr>Proxima Nova Black</vt:lpstr>
      <vt:lpstr>Wingdings</vt:lpstr>
      <vt:lpstr>DARK THEME</vt:lpstr>
      <vt:lpstr>LIGHT-THEME</vt:lpstr>
      <vt:lpstr>Java Servlet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Олена Цюпак</cp:lastModifiedBy>
  <cp:revision>18</cp:revision>
  <dcterms:created xsi:type="dcterms:W3CDTF">2018-12-11T16:43:22Z</dcterms:created>
  <dcterms:modified xsi:type="dcterms:W3CDTF">2019-03-10T17:13:42Z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