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7" r:id="rId2"/>
    <p:sldId id="259" r:id="rId3"/>
    <p:sldId id="258" r:id="rId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33B681CF-0F6A-4FC9-8801-BBA98C630F9E}">
          <p14:sldIdLst>
            <p14:sldId id="257"/>
            <p14:sldId id="259"/>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6429" autoAdjust="0"/>
  </p:normalViewPr>
  <p:slideViewPr>
    <p:cSldViewPr snapToGrid="0">
      <p:cViewPr>
        <p:scale>
          <a:sx n="100" d="100"/>
          <a:sy n="100" d="100"/>
        </p:scale>
        <p:origin x="-32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257DE126-9C6C-4031-AA38-F3845085FE93}" type="datetimeFigureOut">
              <a:rPr kumimoji="1" lang="ja-JP" altLang="en-US" smtClean="0"/>
              <a:t>2019/12/13</a:t>
            </a:fld>
            <a:endParaRPr kumimoji="1" lang="ja-JP" altLang="en-US"/>
          </a:p>
        </p:txBody>
      </p:sp>
      <p:sp>
        <p:nvSpPr>
          <p:cNvPr id="4" name="フッター プレースホルダー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283767F-668A-4296-9EBF-2102A7EBF274}" type="slidenum">
              <a:rPr kumimoji="1" lang="ja-JP" altLang="en-US" smtClean="0"/>
              <a:t>‹#›</a:t>
            </a:fld>
            <a:endParaRPr kumimoji="1" lang="ja-JP" altLang="en-US"/>
          </a:p>
        </p:txBody>
      </p:sp>
    </p:spTree>
    <p:extLst>
      <p:ext uri="{BB962C8B-B14F-4D97-AF65-F5344CB8AC3E}">
        <p14:creationId xmlns:p14="http://schemas.microsoft.com/office/powerpoint/2010/main" val="7335900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E293CD10-4EF3-41C2-903F-BDE499DB74B8}" type="datetimeFigureOut">
              <a:rPr kumimoji="1" lang="ja-JP" altLang="en-US" smtClean="0"/>
              <a:t>2019/12/13</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4774D19-FFEE-4DBE-A548-55DE07A3BE93}" type="slidenum">
              <a:rPr kumimoji="1" lang="ja-JP" altLang="en-US" smtClean="0"/>
              <a:t>‹#›</a:t>
            </a:fld>
            <a:endParaRPr kumimoji="1" lang="ja-JP" altLang="en-US"/>
          </a:p>
        </p:txBody>
      </p:sp>
    </p:spTree>
    <p:extLst>
      <p:ext uri="{BB962C8B-B14F-4D97-AF65-F5344CB8AC3E}">
        <p14:creationId xmlns:p14="http://schemas.microsoft.com/office/powerpoint/2010/main" val="16559560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2"/>
          <a:srcRect l="15160" t="8384" r="6288" b="5196"/>
          <a:stretch/>
        </p:blipFill>
        <p:spPr>
          <a:xfrm>
            <a:off x="349139" y="2994511"/>
            <a:ext cx="2678160" cy="2192645"/>
          </a:xfrm>
          <a:prstGeom prst="rect">
            <a:avLst/>
          </a:prstGeom>
        </p:spPr>
      </p:pic>
      <p:sp>
        <p:nvSpPr>
          <p:cNvPr id="2" name="タイトル 1"/>
          <p:cNvSpPr>
            <a:spLocks noGrp="1"/>
          </p:cNvSpPr>
          <p:nvPr>
            <p:ph type="ctrTitle"/>
          </p:nvPr>
        </p:nvSpPr>
        <p:spPr>
          <a:xfrm>
            <a:off x="3961268" y="1309688"/>
            <a:ext cx="8014422" cy="2387600"/>
          </a:xfrm>
        </p:spPr>
        <p:txBody>
          <a:bodyPr anchor="b"/>
          <a:lstStyle>
            <a:lvl1pPr algn="ctr">
              <a:defRPr sz="60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4038600" y="4090834"/>
            <a:ext cx="793709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pic>
        <p:nvPicPr>
          <p:cNvPr id="9" name="図 8"/>
          <p:cNvPicPr>
            <a:picLocks noChangeAspect="1"/>
          </p:cNvPicPr>
          <p:nvPr userDrawn="1"/>
        </p:nvPicPr>
        <p:blipFill>
          <a:blip r:embed="rId3"/>
          <a:stretch>
            <a:fillRect/>
          </a:stretch>
        </p:blipFill>
        <p:spPr>
          <a:xfrm>
            <a:off x="55594" y="5398294"/>
            <a:ext cx="3265251" cy="1447800"/>
          </a:xfrm>
          <a:prstGeom prst="rect">
            <a:avLst/>
          </a:prstGeom>
        </p:spPr>
      </p:pic>
      <p:grpSp>
        <p:nvGrpSpPr>
          <p:cNvPr id="14" name="グループ化 13"/>
          <p:cNvGrpSpPr/>
          <p:nvPr userDrawn="1"/>
        </p:nvGrpSpPr>
        <p:grpSpPr>
          <a:xfrm>
            <a:off x="-216310" y="0"/>
            <a:ext cx="12408310" cy="1143000"/>
            <a:chOff x="-216310" y="0"/>
            <a:chExt cx="12408310" cy="1143000"/>
          </a:xfrm>
        </p:grpSpPr>
        <p:sp>
          <p:nvSpPr>
            <p:cNvPr id="11" name="正方形/長方形 10"/>
            <p:cNvSpPr/>
            <p:nvPr userDrawn="1"/>
          </p:nvSpPr>
          <p:spPr>
            <a:xfrm>
              <a:off x="0" y="0"/>
              <a:ext cx="12192000" cy="1143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216310" y="209550"/>
              <a:ext cx="12408310" cy="245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216310" y="664523"/>
              <a:ext cx="12408310" cy="245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3778045" y="5667221"/>
            <a:ext cx="8413955" cy="1143000"/>
            <a:chOff x="-216310" y="0"/>
            <a:chExt cx="12408310" cy="1143000"/>
          </a:xfrm>
        </p:grpSpPr>
        <p:sp>
          <p:nvSpPr>
            <p:cNvPr id="16" name="正方形/長方形 15"/>
            <p:cNvSpPr/>
            <p:nvPr userDrawn="1"/>
          </p:nvSpPr>
          <p:spPr>
            <a:xfrm>
              <a:off x="0" y="0"/>
              <a:ext cx="12192000" cy="1143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216310" y="209550"/>
              <a:ext cx="12408310" cy="245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216310" y="664523"/>
              <a:ext cx="12408310" cy="245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59023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352738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23190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29782582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8721974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1750380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2948093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1142043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37360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63707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D25A43-B28B-4104-A4BD-389E64C2ACA6}" type="slidenum">
              <a:rPr kumimoji="1" lang="ja-JP" altLang="en-US" smtClean="0"/>
              <a:t>‹#›</a:t>
            </a:fld>
            <a:endParaRPr kumimoji="1" lang="ja-JP" altLang="en-US"/>
          </a:p>
        </p:txBody>
      </p:sp>
    </p:spTree>
    <p:extLst>
      <p:ext uri="{BB962C8B-B14F-4D97-AF65-F5344CB8AC3E}">
        <p14:creationId xmlns:p14="http://schemas.microsoft.com/office/powerpoint/2010/main" val="306730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838200" y="1119773"/>
            <a:ext cx="10515600" cy="497622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25A43-B28B-4104-A4BD-389E64C2ACA6}" type="slidenum">
              <a:rPr kumimoji="1" lang="ja-JP" altLang="en-US" smtClean="0"/>
              <a:t>‹#›</a:t>
            </a:fld>
            <a:endParaRPr kumimoji="1" lang="ja-JP" altLang="en-US"/>
          </a:p>
        </p:txBody>
      </p:sp>
      <p:sp>
        <p:nvSpPr>
          <p:cNvPr id="7" name="正方形/長方形 6"/>
          <p:cNvSpPr/>
          <p:nvPr userDrawn="1"/>
        </p:nvSpPr>
        <p:spPr>
          <a:xfrm>
            <a:off x="0" y="225654"/>
            <a:ext cx="12192000" cy="5924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838200" y="365125"/>
            <a:ext cx="10515600" cy="45302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9" name="正方形/長方形 8"/>
          <p:cNvSpPr/>
          <p:nvPr userDrawn="1"/>
        </p:nvSpPr>
        <p:spPr>
          <a:xfrm>
            <a:off x="0" y="6224337"/>
            <a:ext cx="12192000" cy="586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13"/>
          <a:stretch>
            <a:fillRect/>
          </a:stretch>
        </p:blipFill>
        <p:spPr>
          <a:xfrm>
            <a:off x="0" y="6283018"/>
            <a:ext cx="2462576" cy="574982"/>
          </a:xfrm>
          <a:prstGeom prst="rect">
            <a:avLst/>
          </a:prstGeom>
        </p:spPr>
      </p:pic>
    </p:spTree>
    <p:extLst>
      <p:ext uri="{BB962C8B-B14F-4D97-AF65-F5344CB8AC3E}">
        <p14:creationId xmlns:p14="http://schemas.microsoft.com/office/powerpoint/2010/main" val="3141358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p:txBody>
          <a:bodyPr/>
          <a:lstStyle/>
          <a:p>
            <a:r>
              <a:rPr kumimoji="1" lang="ja-JP" altLang="en-US" dirty="0" smtClean="0"/>
              <a:t>小河</a:t>
            </a:r>
            <a:endParaRPr kumimoji="1" lang="ja-JP" altLang="en-US" dirty="0"/>
          </a:p>
        </p:txBody>
      </p:sp>
      <p:sp>
        <p:nvSpPr>
          <p:cNvPr id="2" name="フッター プレースホルダー 1"/>
          <p:cNvSpPr>
            <a:spLocks noGrp="1"/>
          </p:cNvSpPr>
          <p:nvPr>
            <p:ph type="ftr" sz="quarter" idx="1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C9D25A43-B28B-4104-A4BD-389E64C2ACA6}" type="slidenum">
              <a:rPr kumimoji="1" lang="ja-JP" altLang="en-US" smtClean="0"/>
              <a:t>1</a:t>
            </a:fld>
            <a:endParaRPr kumimoji="1" lang="ja-JP" altLang="en-US"/>
          </a:p>
        </p:txBody>
      </p:sp>
      <p:sp>
        <p:nvSpPr>
          <p:cNvPr id="6" name="タイトル 5"/>
          <p:cNvSpPr>
            <a:spLocks noGrp="1"/>
          </p:cNvSpPr>
          <p:nvPr>
            <p:ph type="ctrTitle"/>
          </p:nvPr>
        </p:nvSpPr>
        <p:spPr/>
        <p:txBody>
          <a:bodyPr>
            <a:normAutofit/>
          </a:bodyPr>
          <a:lstStyle/>
          <a:p>
            <a:r>
              <a:rPr kumimoji="1" lang="ja-JP" altLang="en-US" sz="2800" dirty="0" smtClean="0"/>
              <a:t>ＪＤＩ様の資料、データの管理運用についての提案（大谷様）</a:t>
            </a:r>
            <a:endParaRPr kumimoji="1" lang="ja-JP" altLang="en-US" sz="2800" dirty="0"/>
          </a:p>
        </p:txBody>
      </p:sp>
    </p:spTree>
    <p:extLst>
      <p:ext uri="{BB962C8B-B14F-4D97-AF65-F5344CB8AC3E}">
        <p14:creationId xmlns:p14="http://schemas.microsoft.com/office/powerpoint/2010/main" val="3705510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概略図</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D25A43-B28B-4104-A4BD-389E64C2ACA6}" type="slidenum">
              <a:rPr kumimoji="1" lang="ja-JP" altLang="en-US" smtClean="0"/>
              <a:t>2</a:t>
            </a:fld>
            <a:endParaRPr kumimoji="1" lang="ja-JP" altLang="en-US"/>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3260" y="2235200"/>
            <a:ext cx="2206040" cy="186307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6887" y="3069022"/>
            <a:ext cx="942137" cy="1029248"/>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5362" y="1824454"/>
            <a:ext cx="520723" cy="568465"/>
          </a:xfrm>
          <a:prstGeom prst="rect">
            <a:avLst/>
          </a:prstGeom>
        </p:spPr>
      </p:pic>
      <p:sp>
        <p:nvSpPr>
          <p:cNvPr id="9" name="右カーブ矢印 8"/>
          <p:cNvSpPr/>
          <p:nvPr/>
        </p:nvSpPr>
        <p:spPr>
          <a:xfrm rot="3322361" flipV="1">
            <a:off x="6112623" y="1083923"/>
            <a:ext cx="428584" cy="205637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664608">
            <a:off x="5742310" y="1347400"/>
            <a:ext cx="707381" cy="601816"/>
          </a:xfrm>
          <a:prstGeom prst="rect">
            <a:avLst/>
          </a:prstGeom>
        </p:spPr>
      </p:pic>
      <p:sp>
        <p:nvSpPr>
          <p:cNvPr id="11" name="左矢印 10"/>
          <p:cNvSpPr/>
          <p:nvPr/>
        </p:nvSpPr>
        <p:spPr>
          <a:xfrm rot="10800000" flipH="1">
            <a:off x="6118968" y="3492015"/>
            <a:ext cx="1663700" cy="256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193871" y="2398701"/>
            <a:ext cx="1058539" cy="253916"/>
          </a:xfrm>
          <a:prstGeom prst="rect">
            <a:avLst/>
          </a:prstGeom>
          <a:noFill/>
        </p:spPr>
        <p:txBody>
          <a:bodyPr wrap="square" rtlCol="0">
            <a:spAutoFit/>
          </a:bodyPr>
          <a:lstStyle/>
          <a:p>
            <a:pPr algn="ctr"/>
            <a:r>
              <a:rPr kumimoji="1" lang="ja-JP" altLang="en-US" sz="1050" dirty="0" smtClean="0"/>
              <a:t>他社さん</a:t>
            </a:r>
            <a:endParaRPr kumimoji="1" lang="ja-JP" altLang="en-US" sz="1050" dirty="0"/>
          </a:p>
        </p:txBody>
      </p:sp>
      <p:sp>
        <p:nvSpPr>
          <p:cNvPr id="13" name="テキスト ボックス 12"/>
          <p:cNvSpPr txBox="1"/>
          <p:nvPr/>
        </p:nvSpPr>
        <p:spPr>
          <a:xfrm>
            <a:off x="8210465" y="2650475"/>
            <a:ext cx="759976" cy="369332"/>
          </a:xfrm>
          <a:prstGeom prst="rect">
            <a:avLst/>
          </a:prstGeom>
          <a:noFill/>
        </p:spPr>
        <p:txBody>
          <a:bodyPr wrap="square" rtlCol="0">
            <a:spAutoFit/>
          </a:bodyPr>
          <a:lstStyle/>
          <a:p>
            <a:pPr algn="ctr"/>
            <a:r>
              <a:rPr kumimoji="1" lang="ja-JP" altLang="en-US" dirty="0" smtClean="0"/>
              <a:t>テイク</a:t>
            </a:r>
            <a:endParaRPr kumimoji="1" lang="ja-JP" altLang="en-US" dirty="0"/>
          </a:p>
        </p:txBody>
      </p:sp>
      <p:pic>
        <p:nvPicPr>
          <p:cNvPr id="14" name="図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78859" y="2097803"/>
            <a:ext cx="1371083" cy="1237068"/>
          </a:xfrm>
          <a:prstGeom prst="rect">
            <a:avLst/>
          </a:prstGeom>
          <a:solidFill>
            <a:schemeClr val="bg1"/>
          </a:solidFill>
        </p:spPr>
      </p:pic>
      <p:pic>
        <p:nvPicPr>
          <p:cNvPr id="15" name="図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0240" y="978711"/>
            <a:ext cx="590610" cy="532882"/>
          </a:xfrm>
          <a:prstGeom prst="rect">
            <a:avLst/>
          </a:prstGeom>
          <a:solidFill>
            <a:schemeClr val="bg1"/>
          </a:solidFill>
        </p:spPr>
      </p:pic>
      <p:sp>
        <p:nvSpPr>
          <p:cNvPr id="16" name="左矢印 15"/>
          <p:cNvSpPr/>
          <p:nvPr/>
        </p:nvSpPr>
        <p:spPr>
          <a:xfrm flipH="1">
            <a:off x="6116393" y="3920450"/>
            <a:ext cx="1663700" cy="256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15754" y="4141246"/>
            <a:ext cx="879591" cy="793616"/>
          </a:xfrm>
          <a:prstGeom prst="rect">
            <a:avLst/>
          </a:prstGeom>
          <a:solidFill>
            <a:schemeClr val="bg1"/>
          </a:solidFill>
        </p:spPr>
      </p:pic>
      <p:sp>
        <p:nvSpPr>
          <p:cNvPr id="18" name="左矢印 17"/>
          <p:cNvSpPr/>
          <p:nvPr/>
        </p:nvSpPr>
        <p:spPr>
          <a:xfrm rot="2759513" flipH="1">
            <a:off x="8773564" y="4954150"/>
            <a:ext cx="527538" cy="272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0387" y="3069022"/>
            <a:ext cx="942137" cy="1029248"/>
          </a:xfrm>
          <a:prstGeom prst="rect">
            <a:avLst/>
          </a:prstGeom>
        </p:spPr>
      </p:pic>
      <p:sp>
        <p:nvSpPr>
          <p:cNvPr id="20" name="左矢印 19"/>
          <p:cNvSpPr/>
          <p:nvPr/>
        </p:nvSpPr>
        <p:spPr>
          <a:xfrm rot="10800000" flipH="1">
            <a:off x="9073601" y="3492014"/>
            <a:ext cx="1251499" cy="256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左矢印 23"/>
          <p:cNvSpPr/>
          <p:nvPr/>
        </p:nvSpPr>
        <p:spPr>
          <a:xfrm flipH="1">
            <a:off x="9078546" y="3920451"/>
            <a:ext cx="1348154" cy="2508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0680386" y="2650476"/>
            <a:ext cx="1232213" cy="369332"/>
          </a:xfrm>
          <a:prstGeom prst="rect">
            <a:avLst/>
          </a:prstGeom>
          <a:noFill/>
        </p:spPr>
        <p:txBody>
          <a:bodyPr wrap="square" rtlCol="0">
            <a:spAutoFit/>
          </a:bodyPr>
          <a:lstStyle/>
          <a:p>
            <a:pPr algn="ctr"/>
            <a:r>
              <a:rPr kumimoji="1" lang="ja-JP" altLang="en-US" dirty="0" smtClean="0"/>
              <a:t>外注さん</a:t>
            </a:r>
            <a:endParaRPr kumimoji="1" lang="ja-JP" altLang="en-US" dirty="0"/>
          </a:p>
        </p:txBody>
      </p:sp>
      <p:pic>
        <p:nvPicPr>
          <p:cNvPr id="26" name="図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951" y="1050394"/>
            <a:ext cx="1951325" cy="4369420"/>
          </a:xfrm>
          <a:prstGeom prst="rect">
            <a:avLst/>
          </a:prstGeom>
        </p:spPr>
      </p:pic>
      <p:sp>
        <p:nvSpPr>
          <p:cNvPr id="27" name="左矢印 26"/>
          <p:cNvSpPr/>
          <p:nvPr/>
        </p:nvSpPr>
        <p:spPr>
          <a:xfrm>
            <a:off x="2331738" y="2835141"/>
            <a:ext cx="1196712"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左矢印 27"/>
          <p:cNvSpPr/>
          <p:nvPr/>
        </p:nvSpPr>
        <p:spPr>
          <a:xfrm>
            <a:off x="2331738" y="4614526"/>
            <a:ext cx="5703811" cy="2235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左矢印 28"/>
          <p:cNvSpPr/>
          <p:nvPr/>
        </p:nvSpPr>
        <p:spPr>
          <a:xfrm>
            <a:off x="2331738" y="1198813"/>
            <a:ext cx="5034231" cy="1841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rot="2031549">
            <a:off x="9073143" y="3151520"/>
            <a:ext cx="1308100" cy="1323439"/>
          </a:xfrm>
          <a:prstGeom prst="rect">
            <a:avLst/>
          </a:prstGeom>
          <a:noFill/>
        </p:spPr>
        <p:txBody>
          <a:bodyPr wrap="square" rtlCol="0">
            <a:spAutoFit/>
          </a:bodyPr>
          <a:lstStyle/>
          <a:p>
            <a:r>
              <a:rPr kumimoji="1" lang="ja-JP" altLang="en-US" sz="8000" b="1" dirty="0" smtClean="0">
                <a:solidFill>
                  <a:srgbClr val="FF0000"/>
                </a:solidFill>
              </a:rPr>
              <a:t>？</a:t>
            </a:r>
            <a:endParaRPr kumimoji="1" lang="ja-JP" altLang="en-US" sz="8000" b="1" dirty="0">
              <a:solidFill>
                <a:srgbClr val="FF0000"/>
              </a:solidFill>
            </a:endParaRPr>
          </a:p>
        </p:txBody>
      </p:sp>
      <p:pic>
        <p:nvPicPr>
          <p:cNvPr id="31" name="図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321610">
            <a:off x="7331390" y="4756751"/>
            <a:ext cx="575057" cy="489239"/>
          </a:xfrm>
          <a:prstGeom prst="rect">
            <a:avLst/>
          </a:prstGeom>
        </p:spPr>
      </p:pic>
      <p:sp>
        <p:nvSpPr>
          <p:cNvPr id="32" name="テキスト ボックス 31"/>
          <p:cNvSpPr txBox="1"/>
          <p:nvPr/>
        </p:nvSpPr>
        <p:spPr>
          <a:xfrm>
            <a:off x="281676" y="5623574"/>
            <a:ext cx="2006600" cy="369332"/>
          </a:xfrm>
          <a:prstGeom prst="rect">
            <a:avLst/>
          </a:prstGeom>
          <a:noFill/>
        </p:spPr>
        <p:txBody>
          <a:bodyPr wrap="square" rtlCol="0">
            <a:spAutoFit/>
          </a:bodyPr>
          <a:lstStyle/>
          <a:p>
            <a:pPr algn="ctr"/>
            <a:r>
              <a:rPr kumimoji="1" lang="ja-JP" altLang="en-US" dirty="0" smtClean="0"/>
              <a:t>エンドユーザー</a:t>
            </a:r>
            <a:endParaRPr kumimoji="1" lang="ja-JP" altLang="en-US" dirty="0"/>
          </a:p>
        </p:txBody>
      </p:sp>
      <p:pic>
        <p:nvPicPr>
          <p:cNvPr id="1026" name="Picture 2" descr="グループディスカッション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39576" y="5167427"/>
            <a:ext cx="1012834" cy="10256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グループディスカッション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13866" y="5167427"/>
            <a:ext cx="1012834" cy="1025655"/>
          </a:xfrm>
          <a:prstGeom prst="rect">
            <a:avLst/>
          </a:prstGeom>
          <a:noFill/>
          <a:extLst>
            <a:ext uri="{909E8E84-426E-40DD-AFC4-6F175D3DCCD1}">
              <a14:hiddenFill xmlns:a14="http://schemas.microsoft.com/office/drawing/2010/main">
                <a:solidFill>
                  <a:srgbClr val="FFFFFF"/>
                </a:solidFill>
              </a14:hiddenFill>
            </a:ext>
          </a:extLst>
        </p:spPr>
      </p:pic>
      <p:sp>
        <p:nvSpPr>
          <p:cNvPr id="35" name="左矢印 34"/>
          <p:cNvSpPr/>
          <p:nvPr/>
        </p:nvSpPr>
        <p:spPr>
          <a:xfrm rot="8029315" flipH="1">
            <a:off x="7655829" y="4986446"/>
            <a:ext cx="527538" cy="272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821051" y="4152354"/>
            <a:ext cx="1083040" cy="369332"/>
          </a:xfrm>
          <a:prstGeom prst="rect">
            <a:avLst/>
          </a:prstGeom>
          <a:noFill/>
        </p:spPr>
        <p:txBody>
          <a:bodyPr wrap="square" rtlCol="0">
            <a:spAutoFit/>
          </a:bodyPr>
          <a:lstStyle/>
          <a:p>
            <a:pPr algn="ctr"/>
            <a:r>
              <a:rPr kumimoji="1" lang="ja-JP" altLang="en-US" smtClean="0"/>
              <a:t>ＪＤＩ社</a:t>
            </a:r>
            <a:endParaRPr kumimoji="1" lang="ja-JP" altLang="en-US" dirty="0"/>
          </a:p>
        </p:txBody>
      </p:sp>
      <p:sp>
        <p:nvSpPr>
          <p:cNvPr id="37" name="乗算記号 36"/>
          <p:cNvSpPr/>
          <p:nvPr/>
        </p:nvSpPr>
        <p:spPr>
          <a:xfrm>
            <a:off x="9257032" y="5078312"/>
            <a:ext cx="1223145" cy="1235683"/>
          </a:xfrm>
          <a:prstGeom prst="mathMultiply">
            <a:avLst/>
          </a:prstGeom>
          <a:solidFill>
            <a:srgbClr val="FF00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ドーナツ 38"/>
          <p:cNvSpPr/>
          <p:nvPr/>
        </p:nvSpPr>
        <p:spPr>
          <a:xfrm>
            <a:off x="7328669" y="5387216"/>
            <a:ext cx="783672" cy="682254"/>
          </a:xfrm>
          <a:prstGeom prst="donut">
            <a:avLst/>
          </a:prstGeom>
          <a:solidFill>
            <a:srgbClr val="00B05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1" name="図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78114">
            <a:off x="8943379" y="4566279"/>
            <a:ext cx="580526" cy="493892"/>
          </a:xfrm>
          <a:prstGeom prst="rect">
            <a:avLst/>
          </a:prstGeom>
        </p:spPr>
      </p:pic>
      <p:sp>
        <p:nvSpPr>
          <p:cNvPr id="40" name="テキスト ボックス 39"/>
          <p:cNvSpPr txBox="1"/>
          <p:nvPr/>
        </p:nvSpPr>
        <p:spPr>
          <a:xfrm>
            <a:off x="7871748" y="5179718"/>
            <a:ext cx="1005748" cy="237731"/>
          </a:xfrm>
          <a:prstGeom prst="rect">
            <a:avLst/>
          </a:prstGeom>
          <a:noFill/>
        </p:spPr>
        <p:txBody>
          <a:bodyPr wrap="square" rtlCol="0">
            <a:spAutoFit/>
          </a:bodyPr>
          <a:lstStyle/>
          <a:p>
            <a:pPr algn="ctr"/>
            <a:r>
              <a:rPr kumimoji="1" lang="ja-JP" altLang="en-US" sz="900" dirty="0" smtClean="0"/>
              <a:t>担当メンバー</a:t>
            </a:r>
            <a:endParaRPr kumimoji="1" lang="ja-JP" altLang="en-US" sz="900" dirty="0"/>
          </a:p>
        </p:txBody>
      </p:sp>
      <p:sp>
        <p:nvSpPr>
          <p:cNvPr id="43" name="テキスト ボックス 42"/>
          <p:cNvSpPr txBox="1"/>
          <p:nvPr/>
        </p:nvSpPr>
        <p:spPr>
          <a:xfrm>
            <a:off x="10480178" y="5179718"/>
            <a:ext cx="1005748" cy="237731"/>
          </a:xfrm>
          <a:prstGeom prst="rect">
            <a:avLst/>
          </a:prstGeom>
          <a:noFill/>
        </p:spPr>
        <p:txBody>
          <a:bodyPr wrap="square" rtlCol="0">
            <a:spAutoFit/>
          </a:bodyPr>
          <a:lstStyle/>
          <a:p>
            <a:pPr algn="ctr"/>
            <a:r>
              <a:rPr kumimoji="1" lang="ja-JP" altLang="en-US" sz="900" dirty="0" smtClean="0"/>
              <a:t>非担当メンバー</a:t>
            </a:r>
            <a:endParaRPr kumimoji="1" lang="ja-JP" altLang="en-US" sz="900" dirty="0"/>
          </a:p>
        </p:txBody>
      </p:sp>
      <p:sp>
        <p:nvSpPr>
          <p:cNvPr id="44" name="テキスト ボックス 43"/>
          <p:cNvSpPr txBox="1"/>
          <p:nvPr/>
        </p:nvSpPr>
        <p:spPr>
          <a:xfrm>
            <a:off x="3688428" y="1878206"/>
            <a:ext cx="1005748" cy="230832"/>
          </a:xfrm>
          <a:prstGeom prst="rect">
            <a:avLst/>
          </a:prstGeom>
          <a:noFill/>
        </p:spPr>
        <p:txBody>
          <a:bodyPr wrap="square" rtlCol="0">
            <a:spAutoFit/>
          </a:bodyPr>
          <a:lstStyle/>
          <a:p>
            <a:pPr algn="ctr"/>
            <a:r>
              <a:rPr kumimoji="1" lang="ja-JP" altLang="en-US" sz="900" dirty="0" smtClean="0"/>
              <a:t>データ取扱履歴</a:t>
            </a:r>
            <a:endParaRPr kumimoji="1" lang="ja-JP" altLang="en-US" sz="900" dirty="0"/>
          </a:p>
        </p:txBody>
      </p:sp>
      <p:sp>
        <p:nvSpPr>
          <p:cNvPr id="45" name="テキスト ボックス 44"/>
          <p:cNvSpPr txBox="1"/>
          <p:nvPr/>
        </p:nvSpPr>
        <p:spPr>
          <a:xfrm>
            <a:off x="8087579" y="960767"/>
            <a:ext cx="1005748" cy="230832"/>
          </a:xfrm>
          <a:prstGeom prst="rect">
            <a:avLst/>
          </a:prstGeom>
          <a:noFill/>
        </p:spPr>
        <p:txBody>
          <a:bodyPr wrap="square" rtlCol="0">
            <a:spAutoFit/>
          </a:bodyPr>
          <a:lstStyle/>
          <a:p>
            <a:pPr algn="ctr"/>
            <a:r>
              <a:rPr kumimoji="1" lang="ja-JP" altLang="en-US" sz="900" dirty="0" smtClean="0"/>
              <a:t>データ取扱履歴</a:t>
            </a:r>
            <a:endParaRPr kumimoji="1" lang="ja-JP" altLang="en-US" sz="900" dirty="0"/>
          </a:p>
        </p:txBody>
      </p:sp>
      <p:sp>
        <p:nvSpPr>
          <p:cNvPr id="46" name="テキスト ボックス 45"/>
          <p:cNvSpPr txBox="1"/>
          <p:nvPr/>
        </p:nvSpPr>
        <p:spPr>
          <a:xfrm>
            <a:off x="8995345" y="4199098"/>
            <a:ext cx="1005748" cy="230832"/>
          </a:xfrm>
          <a:prstGeom prst="rect">
            <a:avLst/>
          </a:prstGeom>
          <a:noFill/>
        </p:spPr>
        <p:txBody>
          <a:bodyPr wrap="square" rtlCol="0">
            <a:spAutoFit/>
          </a:bodyPr>
          <a:lstStyle/>
          <a:p>
            <a:pPr algn="ctr"/>
            <a:r>
              <a:rPr kumimoji="1" lang="ja-JP" altLang="en-US" sz="900" dirty="0" smtClean="0"/>
              <a:t>データ取扱履歴</a:t>
            </a:r>
            <a:endParaRPr kumimoji="1" lang="ja-JP" altLang="en-US" sz="900" dirty="0"/>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321610">
            <a:off x="6558194" y="3075238"/>
            <a:ext cx="575057" cy="489239"/>
          </a:xfrm>
          <a:prstGeom prst="rect">
            <a:avLst/>
          </a:prstGeom>
        </p:spPr>
      </p:pic>
      <p:sp>
        <p:nvSpPr>
          <p:cNvPr id="48" name="テキスト ボックス 47"/>
          <p:cNvSpPr txBox="1"/>
          <p:nvPr/>
        </p:nvSpPr>
        <p:spPr>
          <a:xfrm>
            <a:off x="6342848" y="2849365"/>
            <a:ext cx="1005748" cy="230832"/>
          </a:xfrm>
          <a:prstGeom prst="rect">
            <a:avLst/>
          </a:prstGeom>
          <a:noFill/>
        </p:spPr>
        <p:txBody>
          <a:bodyPr wrap="square" rtlCol="0">
            <a:spAutoFit/>
          </a:bodyPr>
          <a:lstStyle/>
          <a:p>
            <a:pPr algn="ctr"/>
            <a:r>
              <a:rPr kumimoji="1" lang="ja-JP" altLang="en-US" sz="900" dirty="0" smtClean="0"/>
              <a:t>資料など</a:t>
            </a:r>
            <a:endParaRPr kumimoji="1" lang="ja-JP" altLang="en-US" sz="900" dirty="0"/>
          </a:p>
        </p:txBody>
      </p:sp>
    </p:spTree>
    <p:extLst>
      <p:ext uri="{BB962C8B-B14F-4D97-AF65-F5344CB8AC3E}">
        <p14:creationId xmlns:p14="http://schemas.microsoft.com/office/powerpoint/2010/main" val="25509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D25A43-B28B-4104-A4BD-389E64C2ACA6}" type="slidenum">
              <a:rPr kumimoji="1" lang="ja-JP" altLang="en-US" smtClean="0"/>
              <a:t>3</a:t>
            </a:fld>
            <a:endParaRPr kumimoji="1" lang="ja-JP" altLang="en-US"/>
          </a:p>
        </p:txBody>
      </p:sp>
      <p:sp>
        <p:nvSpPr>
          <p:cNvPr id="6" name="テキスト ボックス 5"/>
          <p:cNvSpPr txBox="1"/>
          <p:nvPr/>
        </p:nvSpPr>
        <p:spPr>
          <a:xfrm>
            <a:off x="1231900" y="1325091"/>
            <a:ext cx="9525000" cy="4524315"/>
          </a:xfrm>
          <a:prstGeom prst="rect">
            <a:avLst/>
          </a:prstGeom>
          <a:noFill/>
        </p:spPr>
        <p:txBody>
          <a:bodyPr wrap="square" rtlCol="0">
            <a:spAutoFit/>
          </a:bodyPr>
          <a:lstStyle/>
          <a:p>
            <a:r>
              <a:rPr kumimoji="1" lang="ja-JP" altLang="en-US" dirty="0" smtClean="0"/>
              <a:t>Ｒ社の取り扱い機種について</a:t>
            </a:r>
            <a:endParaRPr kumimoji="1" lang="en-US" altLang="ja-JP" dirty="0" smtClean="0"/>
          </a:p>
          <a:p>
            <a:r>
              <a:rPr lang="ja-JP" altLang="en-US" dirty="0" smtClean="0"/>
              <a:t>メールの選別と保存、テイクに渡した書類等について</a:t>
            </a:r>
            <a:endParaRPr lang="en-US" altLang="ja-JP" dirty="0" smtClean="0"/>
          </a:p>
          <a:p>
            <a:r>
              <a:rPr lang="ja-JP" altLang="en-US" dirty="0" smtClean="0"/>
              <a:t>①やり取りした記録を残してほしい</a:t>
            </a:r>
            <a:endParaRPr lang="en-US" altLang="ja-JP" dirty="0" smtClean="0"/>
          </a:p>
          <a:p>
            <a:r>
              <a:rPr lang="ja-JP" altLang="en-US" dirty="0" smtClean="0"/>
              <a:t>資料を送付した日付、送り先、送った資料について記録を残してほしい。</a:t>
            </a:r>
            <a:endParaRPr lang="en-US" altLang="ja-JP" dirty="0" smtClean="0"/>
          </a:p>
          <a:p>
            <a:r>
              <a:rPr lang="ja-JP" altLang="en-US" dirty="0" smtClean="0"/>
              <a:t>ＪＤＩは</a:t>
            </a:r>
            <a:r>
              <a:rPr lang="en-US" altLang="ja-JP" dirty="0" smtClean="0"/>
              <a:t>12</a:t>
            </a:r>
            <a:r>
              <a:rPr lang="ja-JP" altLang="en-US" dirty="0" smtClean="0"/>
              <a:t>月</a:t>
            </a:r>
            <a:r>
              <a:rPr lang="en-US" altLang="ja-JP" dirty="0" smtClean="0"/>
              <a:t>12</a:t>
            </a:r>
            <a:r>
              <a:rPr lang="ja-JP" altLang="en-US" dirty="0" smtClean="0"/>
              <a:t>日（木）から運用を開始している。</a:t>
            </a:r>
            <a:endParaRPr lang="en-US" altLang="ja-JP" dirty="0" smtClean="0"/>
          </a:p>
          <a:p>
            <a:r>
              <a:rPr lang="ja-JP" altLang="en-US" dirty="0" smtClean="0"/>
              <a:t>②送った資料をナンバリングなどして、管理してほしい。</a:t>
            </a:r>
            <a:endParaRPr lang="en-US" altLang="ja-JP" dirty="0" smtClean="0"/>
          </a:p>
          <a:p>
            <a:r>
              <a:rPr lang="ja-JP" altLang="en-US" dirty="0" smtClean="0"/>
              <a:t>③保管した資料は、ＪＤＩを担当する関係者以外書類をのぞけないような環境にしてほしい。</a:t>
            </a:r>
            <a:endParaRPr lang="en-US" altLang="ja-JP" dirty="0" smtClean="0"/>
          </a:p>
          <a:p>
            <a:endParaRPr lang="en-US" altLang="ja-JP" dirty="0" smtClean="0"/>
          </a:p>
          <a:p>
            <a:endParaRPr lang="en-US" altLang="ja-JP" dirty="0" smtClean="0"/>
          </a:p>
          <a:p>
            <a:r>
              <a:rPr lang="ja-JP" altLang="en-US" dirty="0" smtClean="0"/>
              <a:t>今後、Ｒ社が監査が来る可能性があるのでテイクにも対応できるようにしてほしい。</a:t>
            </a:r>
            <a:endParaRPr lang="en-US" altLang="ja-JP" dirty="0" smtClean="0"/>
          </a:p>
          <a:p>
            <a:r>
              <a:rPr lang="ja-JP" altLang="en-US" dirty="0" smtClean="0"/>
              <a:t>ＪＤＩでは、書類に番号を付けて、リストを作成しているそうです。</a:t>
            </a:r>
            <a:endParaRPr lang="en-US" altLang="ja-JP" dirty="0" smtClean="0"/>
          </a:p>
          <a:p>
            <a:r>
              <a:rPr lang="ja-JP" altLang="en-US" dirty="0" smtClean="0"/>
              <a:t>（特に、外部業者やソフトはつかっていないと）</a:t>
            </a:r>
            <a:endParaRPr lang="en-US" altLang="ja-JP" dirty="0" smtClean="0"/>
          </a:p>
          <a:p>
            <a:endParaRPr lang="en-US" altLang="ja-JP" dirty="0" smtClean="0"/>
          </a:p>
          <a:p>
            <a:r>
              <a:rPr lang="ja-JP" altLang="en-US" dirty="0" smtClean="0"/>
              <a:t>後日、大谷様から正式な要望が来ると思います。</a:t>
            </a:r>
            <a:endParaRPr lang="en-US" altLang="ja-JP" dirty="0" smtClean="0"/>
          </a:p>
          <a:p>
            <a:endParaRPr lang="en-US" altLang="ja-JP" dirty="0"/>
          </a:p>
          <a:p>
            <a:endParaRPr lang="en-US" altLang="ja-JP" dirty="0"/>
          </a:p>
        </p:txBody>
      </p:sp>
    </p:spTree>
    <p:extLst>
      <p:ext uri="{BB962C8B-B14F-4D97-AF65-F5344CB8AC3E}">
        <p14:creationId xmlns:p14="http://schemas.microsoft.com/office/powerpoint/2010/main" val="2176916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ンプレート見本(ひな形)_20190411.pptx" id="{B5325AE5-B536-4F05-8F0F-999EE44BD4F2}" vid="{DDD00C48-1B3A-4952-816C-9DEBDD416BB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テンプレート見本(ひな形)_20190411</Template>
  <TotalTime>56</TotalTime>
  <Words>204</Words>
  <Application>Microsoft Office PowerPoint</Application>
  <PresentationFormat>ワイド画面</PresentationFormat>
  <Paragraphs>33</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ＪＤＩ様の資料、データの管理運用についての提案（大谷様）</vt:lpstr>
      <vt:lpstr>概略図</vt:lpstr>
      <vt:lpstr>概要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D583HW-17</dc:creator>
  <cp:lastModifiedBy>D583HW-17</cp:lastModifiedBy>
  <cp:revision>6</cp:revision>
  <cp:lastPrinted>2019-02-22T06:46:15Z</cp:lastPrinted>
  <dcterms:created xsi:type="dcterms:W3CDTF">2019-12-13T01:29:57Z</dcterms:created>
  <dcterms:modified xsi:type="dcterms:W3CDTF">2019-12-13T02:26:27Z</dcterms:modified>
</cp:coreProperties>
</file>