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6"/>
  </p:notesMasterIdLst>
  <p:sldIdLst>
    <p:sldId id="256" r:id="rId2"/>
    <p:sldId id="258" r:id="rId3"/>
    <p:sldId id="257" r:id="rId4"/>
    <p:sldId id="261" r:id="rId5"/>
    <p:sldId id="260" r:id="rId6"/>
    <p:sldId id="259" r:id="rId7"/>
    <p:sldId id="262" r:id="rId8"/>
    <p:sldId id="263" r:id="rId9"/>
    <p:sldId id="266" r:id="rId10"/>
    <p:sldId id="267" r:id="rId11"/>
    <p:sldId id="26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la Gurevich" initials="HG" lastIdx="1" clrIdx="0">
    <p:extLst>
      <p:ext uri="{19B8F6BF-5375-455C-9EA6-DF929625EA0E}">
        <p15:presenceInfo xmlns:p15="http://schemas.microsoft.com/office/powerpoint/2012/main" userId="a65a3480cfc07b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1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003" autoAdjust="0"/>
  </p:normalViewPr>
  <p:slideViewPr>
    <p:cSldViewPr snapToGrid="0">
      <p:cViewPr varScale="1">
        <p:scale>
          <a:sx n="52" d="100"/>
          <a:sy n="52" d="100"/>
        </p:scale>
        <p:origin x="3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974B3B6-6AF2-4ABE-9DEB-B1398E5C66BA}" type="datetimeFigureOut">
              <a:rPr lang="he-IL" smtClean="0"/>
              <a:t>ו'/אדר/תש"פ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710AFB6-6DC6-476C-BF56-D0D358568D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639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0AFB6-6DC6-476C-BF56-D0D358568DB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3388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0AFB6-6DC6-476C-BF56-D0D358568DBB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5917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מראה </a:t>
            </a:r>
            <a:r>
              <a:rPr lang="he-IL" dirty="0" err="1"/>
              <a:t>עיקביות</a:t>
            </a:r>
            <a:r>
              <a:rPr lang="he-IL" dirty="0"/>
              <a:t> בין המידע בקובץ למידה לבין קובץ הרצה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0AFB6-6DC6-476C-BF56-D0D358568DB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256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הצגת הקורלציה </a:t>
            </a:r>
            <a:r>
              <a:rPr lang="he-IL" dirty="0" err="1"/>
              <a:t>איפשרה</a:t>
            </a:r>
            <a:r>
              <a:rPr lang="he-IL" dirty="0"/>
              <a:t> לנו להבחין על איזה שדות של מידע כדאי לשים דגש שבהם מבחינה סטטיסטית יש סיכוי גבוה יותר לקבל מידע לגבי החשמל שייצרך בבניין.</a:t>
            </a:r>
            <a:br>
              <a:rPr lang="en-US" dirty="0"/>
            </a:br>
            <a:r>
              <a:rPr lang="he-IL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0AFB6-6DC6-476C-BF56-D0D358568DBB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2788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כחלק מהניסיון להבין את המידע, ניסינו להמחיש באופן ויזואלי את החוסרים במידע. אפסים מוצגים באדום, ריק נשאר לבן, ובכחול מסומן המידע שאינו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0AFB6-6DC6-476C-BF56-D0D358568DBB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70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למה השתמשנו בלאסו, הכרנו את המודל בעבודה הקודמת בקורס, וניסנו להתחיל </a:t>
            </a:r>
            <a:r>
              <a:rPr lang="he-IL" dirty="0" err="1"/>
              <a:t>איתו</a:t>
            </a:r>
            <a:r>
              <a:rPr lang="he-IL" dirty="0"/>
              <a:t> את העבודה, באופן כללי עדיף להשתמש בלאסו כאשר יש הרבה תכונות כיוון שהוא בוחר </a:t>
            </a:r>
            <a:r>
              <a:rPr lang="he-IL" dirty="0" err="1"/>
              <a:t>תכוננות</a:t>
            </a:r>
            <a:r>
              <a:rPr lang="he-IL" dirty="0"/>
              <a:t> אוטומטית.</a:t>
            </a:r>
          </a:p>
          <a:p>
            <a:pPr algn="r" rtl="1"/>
            <a:r>
              <a:rPr lang="he-IL" dirty="0"/>
              <a:t>בנוסף גם ניסינו </a:t>
            </a:r>
            <a:r>
              <a:rPr lang="he-IL" dirty="0" err="1"/>
              <a:t>להתשמש</a:t>
            </a:r>
            <a:r>
              <a:rPr lang="he-IL" dirty="0"/>
              <a:t> ברידג' שעושה </a:t>
            </a:r>
            <a:r>
              <a:rPr lang="en-US" dirty="0"/>
              <a:t>MMSE.</a:t>
            </a:r>
          </a:p>
          <a:p>
            <a:pPr algn="r" rtl="1"/>
            <a:r>
              <a:rPr lang="he-IL" dirty="0"/>
              <a:t>בשני המודלים הנ"ל ראינו כי ה</a:t>
            </a:r>
            <a:r>
              <a:rPr lang="en-US" dirty="0"/>
              <a:t>score</a:t>
            </a:r>
            <a:r>
              <a:rPr lang="he-IL" dirty="0"/>
              <a:t> שקיבלנו לא היה מספיק טוב, לכן זנחנו אותם, וחקרנו מודלים נוספים.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0AFB6-6DC6-476C-BF56-D0D358568DBB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5896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בוחר באקראי </a:t>
            </a:r>
            <a:r>
              <a:rPr lang="en-US" dirty="0"/>
              <a:t>Ids</a:t>
            </a:r>
            <a:r>
              <a:rPr lang="he-IL" dirty="0"/>
              <a:t> </a:t>
            </a:r>
            <a:r>
              <a:rPr lang="he-IL" dirty="0" err="1"/>
              <a:t>מסויים</a:t>
            </a:r>
            <a:r>
              <a:rPr lang="he-IL" dirty="0"/>
              <a:t> </a:t>
            </a:r>
            <a:r>
              <a:rPr lang="he-IL" dirty="0" err="1"/>
              <a:t>בינהם</a:t>
            </a:r>
            <a:r>
              <a:rPr lang="he-IL" dirty="0"/>
              <a:t> בוחר תכונת מסוימות באופן רנדומלי ועליהם בונה את העץ, ומבצע ממוצע מהתוצאות שהתקבלו על כל העצים, מהבחירות האקראיות.</a:t>
            </a:r>
          </a:p>
          <a:p>
            <a:pPr algn="r" rtl="1"/>
            <a:r>
              <a:rPr lang="he-IL" dirty="0"/>
              <a:t>מטפל בכל סוגי </a:t>
            </a:r>
            <a:r>
              <a:rPr lang="he-IL" dirty="0" err="1"/>
              <a:t>הקלטים</a:t>
            </a:r>
            <a:r>
              <a:rPr lang="he-IL" dirty="0"/>
              <a:t> (בינארי , קטגוריאלי, מספרי)</a:t>
            </a:r>
            <a:br>
              <a:rPr lang="en-US" dirty="0"/>
            </a:br>
            <a:r>
              <a:rPr lang="he-IL" dirty="0"/>
              <a:t>במידע שקיבלנו היה ערכים </a:t>
            </a:r>
            <a:r>
              <a:rPr lang="he-IL" dirty="0" err="1"/>
              <a:t>קטגוריאלים</a:t>
            </a:r>
            <a:r>
              <a:rPr lang="he-IL" dirty="0"/>
              <a:t> ומספריים ,ובגלל יעילות האלגוריתם שלא דורש עיבוד רב של מידע רצינו להשתמש באלגוריתם זה.</a:t>
            </a:r>
            <a:br>
              <a:rPr lang="en-US" dirty="0"/>
            </a:br>
            <a:r>
              <a:rPr lang="he-IL" dirty="0"/>
              <a:t>ניתן לראות בגרף שה</a:t>
            </a:r>
            <a:r>
              <a:rPr lang="en-US" dirty="0"/>
              <a:t> train </a:t>
            </a:r>
            <a:r>
              <a:rPr lang="he-IL" dirty="0"/>
              <a:t>ו</a:t>
            </a:r>
            <a:r>
              <a:rPr lang="en-US" dirty="0"/>
              <a:t> test</a:t>
            </a:r>
            <a:r>
              <a:rPr lang="he-IL" dirty="0"/>
              <a:t>  יצאו בפרופורציות זהות, </a:t>
            </a:r>
            <a:endParaRPr lang="en-US" dirty="0"/>
          </a:p>
          <a:p>
            <a:pPr algn="r" rtl="1"/>
            <a:r>
              <a:rPr lang="he-IL" dirty="0">
                <a:effectLst/>
              </a:rPr>
              <a:t>ציר </a:t>
            </a:r>
            <a:r>
              <a:rPr lang="en-US" dirty="0">
                <a:effectLst/>
              </a:rPr>
              <a:t>Y</a:t>
            </a:r>
            <a:r>
              <a:rPr lang="he-IL" dirty="0">
                <a:effectLst/>
              </a:rPr>
              <a:t>:  </a:t>
            </a:r>
            <a:r>
              <a:rPr lang="en-US" dirty="0">
                <a:effectLst/>
              </a:rPr>
              <a:t>'meter-reading</a:t>
            </a:r>
            <a:r>
              <a:rPr lang="he-IL" dirty="0">
                <a:effectLst/>
              </a:rPr>
              <a:t> ( לאחר הפרדיקציה של </a:t>
            </a:r>
            <a:r>
              <a:rPr lang="en-US" dirty="0">
                <a:effectLst/>
              </a:rPr>
              <a:t>X</a:t>
            </a:r>
            <a:r>
              <a:rPr lang="he-IL" dirty="0">
                <a:effectLst/>
              </a:rPr>
              <a:t>)</a:t>
            </a:r>
          </a:p>
          <a:p>
            <a:pPr algn="r" rtl="1"/>
            <a:r>
              <a:rPr lang="he-IL" dirty="0">
                <a:effectLst/>
              </a:rPr>
              <a:t>ציר </a:t>
            </a:r>
            <a:r>
              <a:rPr lang="en-US" dirty="0">
                <a:effectLst/>
              </a:rPr>
              <a:t>X</a:t>
            </a:r>
            <a:r>
              <a:rPr lang="he-IL" dirty="0">
                <a:effectLst/>
              </a:rPr>
              <a:t>: רשימה של </a:t>
            </a:r>
            <a:r>
              <a:rPr lang="en-US" dirty="0" err="1">
                <a:effectLst/>
              </a:rPr>
              <a:t>scors</a:t>
            </a:r>
            <a:r>
              <a:rPr lang="he-IL" dirty="0">
                <a:effectLst/>
              </a:rPr>
              <a:t> המורכבת מקומבינציות של מודלים.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0AFB6-6DC6-476C-BF56-D0D358568DBB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4764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LGBM- </a:t>
            </a:r>
            <a:r>
              <a:rPr lang="he-IL" dirty="0"/>
              <a:t>גדל באופן שבו מרחיבים את העלה שנותן לנו הכי הרבה מידע בניגוד לעצים אחרים שגדלים לרוחב</a:t>
            </a:r>
          </a:p>
          <a:p>
            <a:r>
              <a:rPr lang="en-US" dirty="0" err="1"/>
              <a:t>lgb.train</a:t>
            </a:r>
            <a:r>
              <a:rPr lang="en-US" dirty="0"/>
              <a:t>(params, </a:t>
            </a:r>
            <a:r>
              <a:rPr lang="en-US" dirty="0" err="1"/>
              <a:t>train_set</a:t>
            </a:r>
            <a:r>
              <a:rPr lang="en-US" dirty="0"/>
              <a:t>=</a:t>
            </a:r>
            <a:r>
              <a:rPr lang="en-US" dirty="0" err="1"/>
              <a:t>d_training</a:t>
            </a:r>
            <a:r>
              <a:rPr lang="en-US" dirty="0"/>
              <a:t>, </a:t>
            </a:r>
            <a:r>
              <a:rPr lang="en-US" dirty="0" err="1"/>
              <a:t>num_boost_round</a:t>
            </a:r>
            <a:r>
              <a:rPr lang="en-US" dirty="0"/>
              <a:t>=1000, </a:t>
            </a:r>
            <a:r>
              <a:rPr lang="en-US" dirty="0" err="1"/>
              <a:t>valid_sets</a:t>
            </a:r>
            <a:r>
              <a:rPr lang="en-US" dirty="0"/>
              <a:t>=[</a:t>
            </a:r>
            <a:r>
              <a:rPr lang="en-US" dirty="0" err="1"/>
              <a:t>d_training,d_test</a:t>
            </a:r>
            <a:r>
              <a:rPr lang="en-US" dirty="0"/>
              <a:t>], </a:t>
            </a:r>
            <a:r>
              <a:rPr lang="en-US" dirty="0" err="1"/>
              <a:t>verbose_eval</a:t>
            </a:r>
            <a:r>
              <a:rPr lang="en-US" dirty="0"/>
              <a:t>=25, </a:t>
            </a:r>
            <a:r>
              <a:rPr lang="en-US" dirty="0" err="1"/>
              <a:t>early_stopping_rounds</a:t>
            </a:r>
            <a:r>
              <a:rPr lang="en-US" dirty="0"/>
              <a:t>=50)</a:t>
            </a:r>
          </a:p>
          <a:p>
            <a:endParaRPr lang="en-US" dirty="0"/>
          </a:p>
          <a:p>
            <a:r>
              <a:rPr lang="en-US" dirty="0"/>
              <a:t>Params- </a:t>
            </a:r>
            <a:r>
              <a:rPr lang="he-IL" dirty="0"/>
              <a:t>פרמטרים של למידה (אלפה/למדה)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0AFB6-6DC6-476C-BF56-D0D358568DBB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6268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K=2</a:t>
            </a:r>
          </a:p>
          <a:p>
            <a:pPr algn="l" rtl="1"/>
            <a:r>
              <a:rPr lang="he-IL" dirty="0"/>
              <a:t>פיצול כל </a:t>
            </a:r>
            <a:r>
              <a:rPr lang="he-IL" dirty="0" err="1"/>
              <a:t>הדאטא</a:t>
            </a:r>
            <a:r>
              <a:rPr lang="he-IL" dirty="0"/>
              <a:t> באופן רנדומלי לקיי פיצולים. ככל שהערך קיי יהיה גדול יותר </a:t>
            </a:r>
            <a:r>
              <a:rPr lang="he-IL" dirty="0" err="1"/>
              <a:t>ההטייה</a:t>
            </a:r>
            <a:r>
              <a:rPr lang="he-IL" dirty="0"/>
              <a:t> של המודל </a:t>
            </a:r>
            <a:r>
              <a:rPr lang="he-IL" dirty="0" err="1"/>
              <a:t>בתקטן</a:t>
            </a:r>
            <a:r>
              <a:rPr lang="he-IL" dirty="0"/>
              <a:t>, אבל מצב כזה יכול להוביל ל </a:t>
            </a:r>
            <a:r>
              <a:rPr lang="en-US" dirty="0"/>
              <a:t>overfitting</a:t>
            </a:r>
            <a:r>
              <a:rPr lang="he-IL" dirty="0"/>
              <a:t>.</a:t>
            </a:r>
          </a:p>
          <a:p>
            <a:pPr algn="l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0AFB6-6DC6-476C-BF56-D0D358568DBB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7159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0AFB6-6DC6-476C-BF56-D0D358568DBB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341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5F8589D-65B1-455E-959C-5B24008538FB}" type="datetimeFigureOut">
              <a:rPr lang="he-IL" smtClean="0"/>
              <a:t>ו'/אדר/תש"פ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20B3682-A087-447C-85C4-AB805359B4BA}" type="slidenum">
              <a:rPr lang="he-IL" smtClean="0"/>
              <a:t>‹#›</a:t>
            </a:fld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801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589D-65B1-455E-959C-5B24008538FB}" type="datetimeFigureOut">
              <a:rPr lang="he-IL" smtClean="0"/>
              <a:t>ו'/אדר/תש"פ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3682-A087-447C-85C4-AB805359B4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171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589D-65B1-455E-959C-5B24008538FB}" type="datetimeFigureOut">
              <a:rPr lang="he-IL" smtClean="0"/>
              <a:t>ו'/אדר/תש"פ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3682-A087-447C-85C4-AB805359B4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459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589D-65B1-455E-959C-5B24008538FB}" type="datetimeFigureOut">
              <a:rPr lang="he-IL" smtClean="0"/>
              <a:t>ו'/אדר/תש"פ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3682-A087-447C-85C4-AB805359B4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0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589D-65B1-455E-959C-5B24008538FB}" type="datetimeFigureOut">
              <a:rPr lang="he-IL" smtClean="0"/>
              <a:t>ו'/אדר/תש"פ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3682-A087-447C-85C4-AB805359B4BA}" type="slidenum">
              <a:rPr lang="he-IL" smtClean="0"/>
              <a:t>‹#›</a:t>
            </a:fld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194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589D-65B1-455E-959C-5B24008538FB}" type="datetimeFigureOut">
              <a:rPr lang="he-IL" smtClean="0"/>
              <a:t>ו'/אדר/תש"פ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3682-A087-447C-85C4-AB805359B4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920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589D-65B1-455E-959C-5B24008538FB}" type="datetimeFigureOut">
              <a:rPr lang="he-IL" smtClean="0"/>
              <a:t>ו'/אדר/תש"פ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3682-A087-447C-85C4-AB805359B4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386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589D-65B1-455E-959C-5B24008538FB}" type="datetimeFigureOut">
              <a:rPr lang="he-IL" smtClean="0"/>
              <a:t>ו'/אדר/תש"פ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3682-A087-447C-85C4-AB805359B4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511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589D-65B1-455E-959C-5B24008538FB}" type="datetimeFigureOut">
              <a:rPr lang="he-IL" smtClean="0"/>
              <a:t>ו'/אדר/תש"פ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3682-A087-447C-85C4-AB805359B4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340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589D-65B1-455E-959C-5B24008538FB}" type="datetimeFigureOut">
              <a:rPr lang="he-IL" smtClean="0"/>
              <a:t>ו'/אדר/תש"פ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3682-A087-447C-85C4-AB805359B4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489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589D-65B1-455E-959C-5B24008538FB}" type="datetimeFigureOut">
              <a:rPr lang="he-IL" smtClean="0"/>
              <a:t>ו'/אדר/תש"פ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3682-A087-447C-85C4-AB805359B4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2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5F8589D-65B1-455E-959C-5B24008538FB}" type="datetimeFigureOut">
              <a:rPr lang="he-IL" smtClean="0"/>
              <a:t>ו'/אדר/תש"פ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20B3682-A087-447C-85C4-AB805359B4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897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55B9-5344-4293-B733-49C4579B3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8555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ASHRAE - Great Energy Predictor III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07F7F-9720-48A0-958F-AF6FD2D3D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Tslil</a:t>
            </a:r>
            <a:r>
              <a:rPr lang="en-US" dirty="0"/>
              <a:t> Greenberg 313347841</a:t>
            </a:r>
          </a:p>
          <a:p>
            <a:r>
              <a:rPr lang="en-US" dirty="0"/>
              <a:t>Hila Gurevich 204434096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645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0004-4D57-45B2-97A1-F5B8FCE2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Tried regression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5242-468A-4324-B82C-669AB042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Random forest</a:t>
            </a:r>
          </a:p>
          <a:p>
            <a:pPr lvl="1"/>
            <a:r>
              <a:rPr lang="en-US" sz="2000" dirty="0"/>
              <a:t> It can handle binary features, categorical features, and numerical features.</a:t>
            </a:r>
          </a:p>
          <a:p>
            <a:pPr lvl="1"/>
            <a:r>
              <a:rPr lang="en-US" sz="2000" dirty="0"/>
              <a:t> There is very little pre-processing that needs to be done. The data does not need to be rescaled or transformed.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4359209-AFF8-4E24-A38F-FD8941FBC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581" y="3682064"/>
            <a:ext cx="4453222" cy="281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6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0004-4D57-45B2-97A1-F5B8FCE2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regression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5242-468A-4324-B82C-669AB042C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205105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Light</a:t>
            </a:r>
            <a:r>
              <a:rPr lang="en-US" dirty="0"/>
              <a:t> GBM</a:t>
            </a:r>
          </a:p>
          <a:p>
            <a:pPr lvl="1"/>
            <a:r>
              <a:rPr lang="en-US" sz="2400" dirty="0"/>
              <a:t>build one tree at a time, where each new tree helps to correct errors made by previously trained tree.</a:t>
            </a:r>
          </a:p>
          <a:p>
            <a:pPr lvl="1"/>
            <a:r>
              <a:rPr lang="en-US" sz="2400" dirty="0"/>
              <a:t>It performs the optimization in function space, rather than in parameter space, which makes the use of custom loss functions much easier.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235D1-11F4-4E29-88D4-C08CA8BFA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1107"/>
            <a:ext cx="97536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9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0004-4D57-45B2-97A1-F5B8FCE2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– k Fold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5242-468A-4324-B82C-669AB042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the entire data randomly into k. The higher value of K leads to less biased model, but large variance might lead to overfit.</a:t>
            </a:r>
          </a:p>
          <a:p>
            <a:r>
              <a:rPr lang="en-US" dirty="0"/>
              <a:t>Then fit the model using the K — 1 folds and validate the model using the remaining Kth fold. Then take the average of your recorded scores.</a:t>
            </a:r>
          </a:p>
          <a:p>
            <a:pPr lvl="1"/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AE76B73-F6E7-4DFB-9736-FD903C8E3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99" y="3993027"/>
            <a:ext cx="4607595" cy="276654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E6B55E4-FD52-4F86-A31B-C0AB937282C2}"/>
              </a:ext>
            </a:extLst>
          </p:cNvPr>
          <p:cNvSpPr txBox="1"/>
          <p:nvPr/>
        </p:nvSpPr>
        <p:spPr>
          <a:xfrm>
            <a:off x="1257298" y="3993026"/>
            <a:ext cx="571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B4D9B9F-DC5A-4C0A-BA33-150AC9716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493" y="3993026"/>
            <a:ext cx="4607595" cy="2766548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C448A33-C3D3-43B8-B2AE-BFB737A56378}"/>
              </a:ext>
            </a:extLst>
          </p:cNvPr>
          <p:cNvSpPr txBox="1"/>
          <p:nvPr/>
        </p:nvSpPr>
        <p:spPr>
          <a:xfrm>
            <a:off x="6379493" y="3993026"/>
            <a:ext cx="4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91512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B101F9-C8B2-472E-97F2-8EAB9DD3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BC112080-F121-427D-8324-61363FD68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58" b="31952"/>
          <a:stretch/>
        </p:blipFill>
        <p:spPr>
          <a:xfrm>
            <a:off x="733576" y="2247377"/>
            <a:ext cx="9732005" cy="3226666"/>
          </a:xfrm>
        </p:spPr>
      </p:pic>
    </p:spTree>
    <p:extLst>
      <p:ext uri="{BB962C8B-B14F-4D97-AF65-F5344CB8AC3E}">
        <p14:creationId xmlns:p14="http://schemas.microsoft.com/office/powerpoint/2010/main" val="251746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015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>
            <a:extLst>
              <a:ext uri="{FF2B5EF4-FFF2-40B4-BE49-F238E27FC236}">
                <a16:creationId xmlns:a16="http://schemas.microsoft.com/office/drawing/2014/main" id="{28D247BF-612C-4F1D-AEF7-3C342A40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0042D144-54E5-4213-9848-E30861EA4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23" y="19907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712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3014-5B43-4D66-88DE-963C19B3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32" y="2677099"/>
            <a:ext cx="10527535" cy="1679086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DATA</a:t>
            </a:r>
            <a:endParaRPr lang="he-IL" sz="9600" b="1" dirty="0"/>
          </a:p>
        </p:txBody>
      </p:sp>
    </p:spTree>
    <p:extLst>
      <p:ext uri="{BB962C8B-B14F-4D97-AF65-F5344CB8AC3E}">
        <p14:creationId xmlns:p14="http://schemas.microsoft.com/office/powerpoint/2010/main" val="9004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8713-A84B-412A-ADBD-DF89C55E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size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A818-309D-4CC0-8F2E-B89C91FB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received data was large. We wanted to reduce the size of the data in order to work more efficiently.</a:t>
            </a:r>
          </a:p>
          <a:p>
            <a:r>
              <a:rPr lang="en-US" dirty="0"/>
              <a:t> we checked for each value the minimum possible variable type  to represent him.</a:t>
            </a:r>
            <a:endParaRPr lang="he-IL" dirty="0"/>
          </a:p>
        </p:txBody>
      </p:sp>
      <p:pic>
        <p:nvPicPr>
          <p:cNvPr id="5" name="Picture 4" descr="Spyder (Python 3.7)">
            <a:extLst>
              <a:ext uri="{FF2B5EF4-FFF2-40B4-BE49-F238E27FC236}">
                <a16:creationId xmlns:a16="http://schemas.microsoft.com/office/drawing/2014/main" id="{3761F523-B551-43AE-B2CF-968B3883D6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85" t="60035" r="8846" b="29129"/>
          <a:stretch/>
        </p:blipFill>
        <p:spPr>
          <a:xfrm>
            <a:off x="2971712" y="4001294"/>
            <a:ext cx="6248573" cy="110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219C-9616-4C66-88F6-2A9C995F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23214"/>
          </a:xfrm>
        </p:spPr>
        <p:txBody>
          <a:bodyPr/>
          <a:lstStyle/>
          <a:p>
            <a:r>
              <a:rPr lang="en-US" dirty="0"/>
              <a:t>Data analysis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8BAC2-6C3D-4E25-87DB-A020263FE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8974"/>
            <a:ext cx="2837247" cy="2677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CFCDBF-9E97-42B0-B973-3F6A4FD44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881" y="1288974"/>
            <a:ext cx="2837247" cy="2677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6682CA-912E-47F8-951B-5D115AC4E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058" y="1288974"/>
            <a:ext cx="2782048" cy="2651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A681C8-FCA1-4582-AC7D-ABAFDF7CB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625" y="3966072"/>
            <a:ext cx="2837247" cy="2846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2D8FF2-A7F9-44C4-8864-D74FE012B5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0377" y="3940195"/>
            <a:ext cx="2837247" cy="27863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3EF1B3-6866-442D-BD3E-85470CEAE3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8310" y="3968235"/>
            <a:ext cx="2759059" cy="281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9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5BE9-19A3-47AA-A2F0-4F6221EB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3972-0C8C-4DB6-8ED6-7331144A5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6081"/>
            <a:ext cx="10515600" cy="35108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correlation coefficient is a</a:t>
            </a:r>
            <a:br>
              <a:rPr lang="en-US" dirty="0"/>
            </a:br>
            <a:r>
              <a:rPr lang="en-US" dirty="0"/>
              <a:t>way to represent "relevance“</a:t>
            </a:r>
            <a:br>
              <a:rPr lang="en-US" dirty="0"/>
            </a:br>
            <a:r>
              <a:rPr lang="en-US" dirty="0"/>
              <a:t>of a feature.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F2DA4E-41BD-49F4-B994-6B969B697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624" y="1028541"/>
            <a:ext cx="6288452" cy="566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6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2D71-F8F3-4B42-8282-B1477464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BAEF-8184-459F-9901-737C7F38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building and meter pair, visualize </a:t>
            </a:r>
            <a:br>
              <a:rPr lang="en-US" dirty="0"/>
            </a:br>
            <a:r>
              <a:rPr lang="en-US" dirty="0"/>
              <a:t>where target is missing and where target</a:t>
            </a:r>
            <a:br>
              <a:rPr lang="en-US" dirty="0"/>
            </a:br>
            <a:r>
              <a:rPr lang="en-US" dirty="0"/>
              <a:t>is zero VS time.</a:t>
            </a:r>
          </a:p>
          <a:p>
            <a:r>
              <a:rPr lang="en-US" sz="2000" dirty="0"/>
              <a:t>X axis: hours elapsed since Jan 1st 2016, for </a:t>
            </a:r>
            <a:br>
              <a:rPr lang="en-US" sz="2000" dirty="0"/>
            </a:br>
            <a:r>
              <a:rPr lang="en-US" sz="2000" dirty="0"/>
              <a:t>each of the 4 meter types</a:t>
            </a:r>
          </a:p>
          <a:p>
            <a:r>
              <a:rPr lang="en-US" sz="2000" dirty="0"/>
              <a:t>Y axis: </a:t>
            </a:r>
            <a:r>
              <a:rPr lang="en-US" sz="2000" dirty="0" err="1"/>
              <a:t>building_id</a:t>
            </a:r>
            <a:endParaRPr lang="en-US" sz="2000" dirty="0"/>
          </a:p>
          <a:p>
            <a:r>
              <a:rPr lang="en-US" sz="2000" dirty="0"/>
              <a:t>Red: meter reading available with non-zero</a:t>
            </a:r>
            <a:br>
              <a:rPr lang="en-US" sz="2000" dirty="0"/>
            </a:br>
            <a:r>
              <a:rPr lang="en-US" sz="2000" dirty="0"/>
              <a:t>value</a:t>
            </a:r>
          </a:p>
          <a:p>
            <a:r>
              <a:rPr lang="en-US" sz="2000" dirty="0"/>
              <a:t>Blue: meter reading available with zero value</a:t>
            </a:r>
          </a:p>
          <a:p>
            <a:r>
              <a:rPr lang="en-US" sz="2000" dirty="0"/>
              <a:t>White: missing meter reading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496AB-050D-44F5-8903-4311D465D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816" y="0"/>
            <a:ext cx="4707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2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F63A-F4D8-47FD-A038-399725A0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columns and Filling null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AC75-414E-4310-8FD8-EE2037335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Columns dropped: </a:t>
            </a:r>
            <a:r>
              <a:rPr lang="en-US" sz="2800" dirty="0" err="1"/>
              <a:t>year_builed</a:t>
            </a:r>
            <a:r>
              <a:rPr lang="en-US" sz="2800" dirty="0"/>
              <a:t>, </a:t>
            </a:r>
            <a:r>
              <a:rPr lang="en-US" sz="2800" dirty="0" err="1"/>
              <a:t>floor_count</a:t>
            </a:r>
            <a:r>
              <a:rPr lang="en-US" sz="2800" dirty="0"/>
              <a:t>, </a:t>
            </a:r>
            <a:r>
              <a:rPr lang="en-US" sz="2800" dirty="0" err="1"/>
              <a:t>wind_direction</a:t>
            </a:r>
            <a:r>
              <a:rPr lang="en-US" sz="2800" dirty="0"/>
              <a:t>, </a:t>
            </a:r>
            <a:r>
              <a:rPr lang="en-US" sz="2800" dirty="0" err="1"/>
              <a:t>dew_temprature</a:t>
            </a:r>
            <a:r>
              <a:rPr lang="en-US" sz="2800" dirty="0"/>
              <a:t>. Those columns was drop according to the results of the correlation.</a:t>
            </a:r>
          </a:p>
          <a:p>
            <a:r>
              <a:rPr lang="en-US" sz="2800" dirty="0"/>
              <a:t>Columns filling:</a:t>
            </a:r>
          </a:p>
          <a:p>
            <a:pPr lvl="1"/>
            <a:r>
              <a:rPr lang="en-US" sz="2800" dirty="0"/>
              <a:t>precip_depth_1_hr- the previous legal value</a:t>
            </a:r>
          </a:p>
          <a:p>
            <a:pPr lvl="1"/>
            <a:r>
              <a:rPr lang="en-US" sz="2800" dirty="0" err="1"/>
              <a:t>cloud_coverage</a:t>
            </a:r>
            <a:r>
              <a:rPr lang="en-US" sz="2800" dirty="0"/>
              <a:t>- the next legal value</a:t>
            </a:r>
          </a:p>
          <a:p>
            <a:pPr lvl="1"/>
            <a:r>
              <a:rPr lang="en-US" sz="2800" dirty="0" err="1"/>
              <a:t>wind_speed</a:t>
            </a:r>
            <a:r>
              <a:rPr lang="en-US" sz="2800" dirty="0"/>
              <a:t>- the mean speed value</a:t>
            </a:r>
          </a:p>
          <a:p>
            <a:pPr lvl="1"/>
            <a:r>
              <a:rPr lang="en-US" sz="2800" dirty="0" err="1"/>
              <a:t>air_temperature</a:t>
            </a:r>
            <a:r>
              <a:rPr lang="en-US" sz="2800" dirty="0"/>
              <a:t>- the mean temperature value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129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3D34-1EDC-4961-BC88-0A1B9D3D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43" y="242527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TRAIN MODEL</a:t>
            </a:r>
            <a:endParaRPr lang="he-IL" sz="9600" b="1" dirty="0"/>
          </a:p>
        </p:txBody>
      </p:sp>
    </p:spTree>
    <p:extLst>
      <p:ext uri="{BB962C8B-B14F-4D97-AF65-F5344CB8AC3E}">
        <p14:creationId xmlns:p14="http://schemas.microsoft.com/office/powerpoint/2010/main" val="127243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0004-4D57-45B2-97A1-F5B8FCE2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42112"/>
            <a:ext cx="9692640" cy="1325562"/>
          </a:xfrm>
        </p:spPr>
        <p:txBody>
          <a:bodyPr/>
          <a:lstStyle/>
          <a:p>
            <a:r>
              <a:rPr lang="en-US" dirty="0"/>
              <a:t>Tried regressions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5242-468A-4324-B82C-669AB042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regressions</a:t>
            </a:r>
          </a:p>
          <a:p>
            <a:pPr lvl="1"/>
            <a:r>
              <a:rPr lang="en-US" dirty="0"/>
              <a:t>Lasso:</a:t>
            </a:r>
          </a:p>
          <a:p>
            <a:pPr lvl="2"/>
            <a:r>
              <a:rPr lang="en-US" dirty="0"/>
              <a:t>It is generally used when we have more features,</a:t>
            </a:r>
            <a:br>
              <a:rPr lang="en-US" dirty="0"/>
            </a:br>
            <a:r>
              <a:rPr lang="en-US" dirty="0"/>
              <a:t>because it automatically does feature selection.</a:t>
            </a:r>
          </a:p>
          <a:p>
            <a:pPr lvl="2"/>
            <a:r>
              <a:rPr lang="en-US" dirty="0"/>
              <a:t>It uses L1 regularization technique.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Ridge:</a:t>
            </a:r>
          </a:p>
          <a:p>
            <a:pPr lvl="2"/>
            <a:r>
              <a:rPr lang="en-US" dirty="0"/>
              <a:t>minimize the sum of squared residuals.</a:t>
            </a:r>
          </a:p>
          <a:p>
            <a:pPr lvl="2"/>
            <a:r>
              <a:rPr lang="en-US" dirty="0"/>
              <a:t>It reduces the model complexity.</a:t>
            </a:r>
          </a:p>
          <a:p>
            <a:pPr lvl="2"/>
            <a:r>
              <a:rPr lang="en-US" dirty="0"/>
              <a:t>It uses L2 regularization technique. </a:t>
            </a:r>
          </a:p>
          <a:p>
            <a:pPr marL="1371600" lvl="3" indent="0">
              <a:buNone/>
            </a:pPr>
            <a:r>
              <a:rPr lang="en-US" dirty="0"/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F100AC-1F5E-4703-9005-2566DA427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3" b="14815"/>
          <a:stretch/>
        </p:blipFill>
        <p:spPr bwMode="auto">
          <a:xfrm>
            <a:off x="1905000" y="5545715"/>
            <a:ext cx="26098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6BDFCE0-125A-46A2-B0AA-E8D14A7CDA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9" b="21739"/>
          <a:stretch/>
        </p:blipFill>
        <p:spPr bwMode="auto">
          <a:xfrm>
            <a:off x="1905000" y="3259932"/>
            <a:ext cx="24003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7A186E60-4ADE-4AB5-B8AE-3B1700A32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662" y="4239560"/>
            <a:ext cx="3371850" cy="211583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7E38945B-2AB0-444D-890D-B694DA325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2662" y="1970288"/>
            <a:ext cx="3371850" cy="212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40045"/>
      </p:ext>
    </p:extLst>
  </p:cSld>
  <p:clrMapOvr>
    <a:masterClrMapping/>
  </p:clrMapOvr>
</p:sld>
</file>

<file path=ppt/theme/theme1.xml><?xml version="1.0" encoding="utf-8"?>
<a:theme xmlns:a="http://schemas.openxmlformats.org/drawingml/2006/main" name="נוף">
  <a:themeElements>
    <a:clrScheme name="נוף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נוף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נוף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TM03457515[[fn=תצוגה]]</Template>
  <TotalTime>1801</TotalTime>
  <Words>758</Words>
  <Application>Microsoft Office PowerPoint</Application>
  <PresentationFormat>Widescreen</PresentationFormat>
  <Paragraphs>79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נוף</vt:lpstr>
      <vt:lpstr>ASHRAE - Great Energy Predictor III</vt:lpstr>
      <vt:lpstr>DATA</vt:lpstr>
      <vt:lpstr>Data size</vt:lpstr>
      <vt:lpstr>Data analysis</vt:lpstr>
      <vt:lpstr>Data Analysis</vt:lpstr>
      <vt:lpstr>Data Analysis</vt:lpstr>
      <vt:lpstr>Dropping columns and Filling null value</vt:lpstr>
      <vt:lpstr>TRAIN MODEL</vt:lpstr>
      <vt:lpstr>Tried regressions </vt:lpstr>
      <vt:lpstr>Tried regression </vt:lpstr>
      <vt:lpstr>Used regression </vt:lpstr>
      <vt:lpstr>Cross validation – k Fold</vt:lpstr>
      <vt:lpstr>Score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ASHRAE - Great Energy Predictor III</dc:title>
  <dc:creator>Hila Gurevich</dc:creator>
  <cp:lastModifiedBy>Hila Gurevich</cp:lastModifiedBy>
  <cp:revision>52</cp:revision>
  <dcterms:created xsi:type="dcterms:W3CDTF">2020-02-11T15:58:34Z</dcterms:created>
  <dcterms:modified xsi:type="dcterms:W3CDTF">2020-03-02T17:26:54Z</dcterms:modified>
</cp:coreProperties>
</file>