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57" r:id="rId5"/>
    <p:sldId id="283" r:id="rId6"/>
    <p:sldId id="284" r:id="rId7"/>
    <p:sldId id="285" r:id="rId8"/>
    <p:sldId id="288" r:id="rId9"/>
    <p:sldId id="286" r:id="rId10"/>
    <p:sldId id="287" r:id="rId11"/>
    <p:sldId id="267" r:id="rId12"/>
    <p:sldId id="258" r:id="rId13"/>
    <p:sldId id="269" r:id="rId14"/>
    <p:sldId id="270" r:id="rId15"/>
    <p:sldId id="268" r:id="rId16"/>
    <p:sldId id="259" r:id="rId17"/>
    <p:sldId id="260" r:id="rId18"/>
    <p:sldId id="261" r:id="rId19"/>
    <p:sldId id="262" r:id="rId20"/>
    <p:sldId id="263" r:id="rId21"/>
    <p:sldId id="264" r:id="rId22"/>
    <p:sldId id="265" r:id="rId23"/>
    <p:sldId id="266" r:id="rId24"/>
    <p:sldId id="281" r:id="rId25"/>
    <p:sldId id="282" r:id="rId26"/>
    <p:sldId id="280" r:id="rId27"/>
    <p:sldId id="271" r:id="rId28"/>
    <p:sldId id="272" r:id="rId29"/>
    <p:sldId id="273" r:id="rId30"/>
    <p:sldId id="274" r:id="rId31"/>
    <p:sldId id="275" r:id="rId32"/>
    <p:sldId id="276" r:id="rId33"/>
    <p:sldId id="277" r:id="rId34"/>
    <p:sldId id="278" r:id="rId35"/>
    <p:sldId id="279" r:id="rId36"/>
    <p:sldId id="289" r:id="rId37"/>
    <p:sldId id="290" r:id="rId38"/>
    <p:sldId id="291"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A83E-7E29-114B-9345-A2CC0F628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305BCE-C5F1-1D4F-A09C-BC50C92EE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01499-66E1-F143-BA31-CBB1BED55D5E}"/>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85748ADB-4ECE-594C-8B8A-28147AC96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17A80-9D8E-1648-9452-B24C5DA917A1}"/>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295506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0942-100B-374C-BB1B-F0E6B78DBC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0EAE16-6719-8445-9A13-0D45EA9FA6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D94C3-0658-464A-B5ED-725101853CC0}"/>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8F888A51-663F-1D4B-9D0D-8E2EC731B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60174-BA68-634E-BCE1-1A590630660A}"/>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33155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0192C-D3E7-1646-A658-67ABEAE732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44E21-EDF4-9444-9AC8-92FDC5C49A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8A632-A123-7A4E-8E22-485B1BCC76D6}"/>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D504F613-FA0D-8F43-A346-31F7B3071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6B744-143D-4340-AE67-D13AC0A0BDF3}"/>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347656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D72C-7092-9047-A098-07B4B377D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177B73-2606-1145-90BE-AFF9651760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AB5C0-2D7C-0D49-870F-28DD85959E8A}"/>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8C3D335E-CA81-594D-9C30-9709BADCB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F77CA-09D6-3C43-931C-30AD850AE888}"/>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24022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4DF5-04F3-6B49-B69F-E111F40F23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1D8CE7-73C4-1A4A-BFF4-AE11D10D3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C79A74-2717-064E-9586-465FA73D6FEB}"/>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58FA4CFC-6DFE-4E4C-A5E1-0061D953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7A0BE-9322-954B-8EAA-C6D0EB25E414}"/>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122862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561C-4B42-014E-AB20-84A8927FC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07E4E-F69D-FA4C-AD43-00940ABCE8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D80F5-4989-5E48-AA4B-E4B67634DBC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5BD99-2708-334C-AF54-E4A595664C28}"/>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6" name="Footer Placeholder 5">
            <a:extLst>
              <a:ext uri="{FF2B5EF4-FFF2-40B4-BE49-F238E27FC236}">
                <a16:creationId xmlns:a16="http://schemas.microsoft.com/office/drawing/2014/main" id="{952C069E-CA28-5042-AA66-400BC86C1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92677-7A4D-394F-B536-1B6C39C20B1F}"/>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97184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2D04-C810-DC49-BA7B-B3C830A216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FAF36C-4346-954A-8523-1803C1940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CBE4A5-64D5-754B-A869-123BB93EA5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36446C-D78F-AC45-9F85-A54961DF5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A35A8A-9910-7647-A916-885570117B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ECD7F8-E754-FC4E-BD4C-12A1D458858B}"/>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8" name="Footer Placeholder 7">
            <a:extLst>
              <a:ext uri="{FF2B5EF4-FFF2-40B4-BE49-F238E27FC236}">
                <a16:creationId xmlns:a16="http://schemas.microsoft.com/office/drawing/2014/main" id="{0454B660-1D8E-6E45-8A5E-CF15B70935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A8230D-9D27-744F-B50F-18E36A7A41E9}"/>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186067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B75F-EFEF-1847-8154-B8BD993065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F46F4D-6675-FC4B-9FC3-FD31EE7C88F3}"/>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4" name="Footer Placeholder 3">
            <a:extLst>
              <a:ext uri="{FF2B5EF4-FFF2-40B4-BE49-F238E27FC236}">
                <a16:creationId xmlns:a16="http://schemas.microsoft.com/office/drawing/2014/main" id="{D4B3A1EB-3A74-3042-B3CB-5560BB0FB0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36EB08-B441-5B4F-BA48-3CEE930E0FC7}"/>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207371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183FA-00A8-4646-8039-E4F517CD5524}"/>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3" name="Footer Placeholder 2">
            <a:extLst>
              <a:ext uri="{FF2B5EF4-FFF2-40B4-BE49-F238E27FC236}">
                <a16:creationId xmlns:a16="http://schemas.microsoft.com/office/drawing/2014/main" id="{E1F49B0F-6E7B-C846-BB4C-541A66771B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0747F7-55EE-2845-8138-5483346BAF06}"/>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407509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67BD-C205-7F49-86B3-8170CF68A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FE249A-51BE-284D-8C2F-5AAFB63AE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72F693-83DB-E341-AA67-99467B631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8E1277-2A67-CE4E-85D3-17C2DEF0FC68}"/>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6" name="Footer Placeholder 5">
            <a:extLst>
              <a:ext uri="{FF2B5EF4-FFF2-40B4-BE49-F238E27FC236}">
                <a16:creationId xmlns:a16="http://schemas.microsoft.com/office/drawing/2014/main" id="{B7BAD1C8-2336-C14F-890D-2E6100B3D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CF7EE-C2A7-C84A-A4DF-B7DFF526B69E}"/>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366282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234D-AE07-9242-AD0E-7215D6698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09A37C-773D-1E46-8C2B-573EA85930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55A49-7AD3-6246-9343-326D95990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BB34DD-6318-1041-B3B9-F173A010F81E}"/>
              </a:ext>
            </a:extLst>
          </p:cNvPr>
          <p:cNvSpPr>
            <a:spLocks noGrp="1"/>
          </p:cNvSpPr>
          <p:nvPr>
            <p:ph type="dt" sz="half" idx="10"/>
          </p:nvPr>
        </p:nvSpPr>
        <p:spPr/>
        <p:txBody>
          <a:bodyPr/>
          <a:lstStyle/>
          <a:p>
            <a:fld id="{741AFA77-A7AE-1E45-B388-07DCC57FFC64}" type="datetimeFigureOut">
              <a:rPr lang="en-US" smtClean="0"/>
              <a:t>6/25/18</a:t>
            </a:fld>
            <a:endParaRPr lang="en-US"/>
          </a:p>
        </p:txBody>
      </p:sp>
      <p:sp>
        <p:nvSpPr>
          <p:cNvPr id="6" name="Footer Placeholder 5">
            <a:extLst>
              <a:ext uri="{FF2B5EF4-FFF2-40B4-BE49-F238E27FC236}">
                <a16:creationId xmlns:a16="http://schemas.microsoft.com/office/drawing/2014/main" id="{6604C9FB-3BEB-D749-9147-79B6C5311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E023E-9DA9-5D40-80CA-81CC79F2000D}"/>
              </a:ext>
            </a:extLst>
          </p:cNvPr>
          <p:cNvSpPr>
            <a:spLocks noGrp="1"/>
          </p:cNvSpPr>
          <p:nvPr>
            <p:ph type="sldNum" sz="quarter" idx="12"/>
          </p:nvPr>
        </p:nvSpPr>
        <p:spPr/>
        <p:txBody>
          <a:bodyPr/>
          <a:lstStyle/>
          <a:p>
            <a:fld id="{50504FF8-C2E2-0C43-BE8A-A016226C8A26}" type="slidenum">
              <a:rPr lang="en-US" smtClean="0"/>
              <a:t>‹#›</a:t>
            </a:fld>
            <a:endParaRPr lang="en-US"/>
          </a:p>
        </p:txBody>
      </p:sp>
    </p:spTree>
    <p:extLst>
      <p:ext uri="{BB962C8B-B14F-4D97-AF65-F5344CB8AC3E}">
        <p14:creationId xmlns:p14="http://schemas.microsoft.com/office/powerpoint/2010/main" val="89343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2814F-C75A-AE4A-993B-83FBED211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7F153C-57EF-604E-B311-631843EE23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514EA-4F64-BB4F-B913-59A0E4171D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AFA77-A7AE-1E45-B388-07DCC57FFC64}" type="datetimeFigureOut">
              <a:rPr lang="en-US" smtClean="0"/>
              <a:t>6/25/18</a:t>
            </a:fld>
            <a:endParaRPr lang="en-US"/>
          </a:p>
        </p:txBody>
      </p:sp>
      <p:sp>
        <p:nvSpPr>
          <p:cNvPr id="5" name="Footer Placeholder 4">
            <a:extLst>
              <a:ext uri="{FF2B5EF4-FFF2-40B4-BE49-F238E27FC236}">
                <a16:creationId xmlns:a16="http://schemas.microsoft.com/office/drawing/2014/main" id="{E6418F3B-D72B-C043-81FC-986519F000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D12C9F-9D7A-6245-84BD-5DC0C9E9D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04FF8-C2E2-0C43-BE8A-A016226C8A26}" type="slidenum">
              <a:rPr lang="en-US" smtClean="0"/>
              <a:t>‹#›</a:t>
            </a:fld>
            <a:endParaRPr lang="en-US"/>
          </a:p>
        </p:txBody>
      </p:sp>
    </p:spTree>
    <p:extLst>
      <p:ext uri="{BB962C8B-B14F-4D97-AF65-F5344CB8AC3E}">
        <p14:creationId xmlns:p14="http://schemas.microsoft.com/office/powerpoint/2010/main" val="2281611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A943-F669-2F4A-8053-C7821B7C5517}"/>
              </a:ext>
            </a:extLst>
          </p:cNvPr>
          <p:cNvSpPr>
            <a:spLocks noGrp="1"/>
          </p:cNvSpPr>
          <p:nvPr>
            <p:ph type="ctrTitle"/>
          </p:nvPr>
        </p:nvSpPr>
        <p:spPr/>
        <p:txBody>
          <a:bodyPr/>
          <a:lstStyle/>
          <a:p>
            <a:r>
              <a:rPr lang="en-US" dirty="0"/>
              <a:t>Capstone Results</a:t>
            </a:r>
            <a:br>
              <a:rPr lang="en-US" dirty="0"/>
            </a:br>
            <a:r>
              <a:rPr lang="en-US" dirty="0"/>
              <a:t>Sample size: 100</a:t>
            </a:r>
          </a:p>
        </p:txBody>
      </p:sp>
      <p:sp>
        <p:nvSpPr>
          <p:cNvPr id="3" name="Subtitle 2">
            <a:extLst>
              <a:ext uri="{FF2B5EF4-FFF2-40B4-BE49-F238E27FC236}">
                <a16:creationId xmlns:a16="http://schemas.microsoft.com/office/drawing/2014/main" id="{F2168F29-045B-3447-B6EE-17236BAA22FB}"/>
              </a:ext>
            </a:extLst>
          </p:cNvPr>
          <p:cNvSpPr>
            <a:spLocks noGrp="1"/>
          </p:cNvSpPr>
          <p:nvPr>
            <p:ph type="subTitle" idx="1"/>
          </p:nvPr>
        </p:nvSpPr>
        <p:spPr/>
        <p:txBody>
          <a:bodyPr/>
          <a:lstStyle/>
          <a:p>
            <a:r>
              <a:rPr lang="en-US" dirty="0"/>
              <a:t>June 24</a:t>
            </a:r>
          </a:p>
        </p:txBody>
      </p:sp>
    </p:spTree>
    <p:extLst>
      <p:ext uri="{BB962C8B-B14F-4D97-AF65-F5344CB8AC3E}">
        <p14:creationId xmlns:p14="http://schemas.microsoft.com/office/powerpoint/2010/main" val="3415046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5 explanatory</a:t>
            </a:r>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5830" y="2454434"/>
            <a:ext cx="5006340" cy="309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48400" y="2446814"/>
            <a:ext cx="5029200" cy="3108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19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628F-F166-F74C-8E6D-DBDEA47A7605}"/>
              </a:ext>
            </a:extLst>
          </p:cNvPr>
          <p:cNvSpPr>
            <a:spLocks noGrp="1"/>
          </p:cNvSpPr>
          <p:nvPr>
            <p:ph type="title"/>
          </p:nvPr>
        </p:nvSpPr>
        <p:spPr/>
        <p:txBody>
          <a:bodyPr/>
          <a:lstStyle/>
          <a:p>
            <a:r>
              <a:rPr lang="en-US" dirty="0"/>
              <a:t>Case 2</a:t>
            </a:r>
          </a:p>
        </p:txBody>
      </p:sp>
      <p:sp>
        <p:nvSpPr>
          <p:cNvPr id="3" name="Content Placeholder 2">
            <a:extLst>
              <a:ext uri="{FF2B5EF4-FFF2-40B4-BE49-F238E27FC236}">
                <a16:creationId xmlns:a16="http://schemas.microsoft.com/office/drawing/2014/main" id="{A4F36379-91FF-E640-84BE-3FB27576C5E7}"/>
              </a:ext>
            </a:extLst>
          </p:cNvPr>
          <p:cNvSpPr>
            <a:spLocks noGrp="1"/>
          </p:cNvSpPr>
          <p:nvPr>
            <p:ph idx="1"/>
          </p:nvPr>
        </p:nvSpPr>
        <p:spPr/>
        <p:txBody>
          <a:bodyPr/>
          <a:lstStyle/>
          <a:p>
            <a:r>
              <a:rPr lang="en-US" dirty="0"/>
              <a:t>In this case, we simulate the dataset and set the number of noise variables to 1, 5, 10, 20, and 50 and display the results of each simulation.</a:t>
            </a:r>
          </a:p>
          <a:p>
            <a:r>
              <a:rPr lang="en-US" dirty="0"/>
              <a:t>Run with 1000 sims</a:t>
            </a:r>
          </a:p>
          <a:p>
            <a:r>
              <a:rPr lang="en-US" dirty="0"/>
              <a:t>100, 1000 and </a:t>
            </a:r>
            <a:r>
              <a:rPr lang="en-US" strike="sngStrike" dirty="0"/>
              <a:t>100,000</a:t>
            </a:r>
            <a:r>
              <a:rPr lang="en-US" dirty="0"/>
              <a:t> data points</a:t>
            </a:r>
          </a:p>
          <a:p>
            <a:r>
              <a:rPr lang="en-US" strike="sngStrike" dirty="0"/>
              <a:t>1,</a:t>
            </a:r>
            <a:r>
              <a:rPr lang="en-US" dirty="0"/>
              <a:t> 5, 10, 20 explanatory variables</a:t>
            </a:r>
          </a:p>
          <a:p>
            <a:pPr lvl="1"/>
            <a:r>
              <a:rPr lang="en-US" dirty="0"/>
              <a:t>Uniform 0.5 Coefficients – no difference</a:t>
            </a:r>
          </a:p>
          <a:p>
            <a:pPr lvl="1"/>
            <a:r>
              <a:rPr lang="en-US" dirty="0"/>
              <a:t>Small/Medium/Large: 0.20, 0.50, 0.80 – no difference</a:t>
            </a:r>
          </a:p>
          <a:p>
            <a:pPr lvl="1"/>
            <a:r>
              <a:rPr lang="en-US" dirty="0"/>
              <a:t>Forward &amp; backward + Small/ med/ large</a:t>
            </a:r>
          </a:p>
        </p:txBody>
      </p:sp>
    </p:spTree>
    <p:extLst>
      <p:ext uri="{BB962C8B-B14F-4D97-AF65-F5344CB8AC3E}">
        <p14:creationId xmlns:p14="http://schemas.microsoft.com/office/powerpoint/2010/main" val="547057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a:t>
            </a:r>
            <a:r>
              <a:rPr lang="en-US" dirty="0" err="1"/>
              <a:t>datapoints</a:t>
            </a:r>
            <a:r>
              <a:rPr lang="en-US" dirty="0"/>
              <a:t>, 1 Ex </a:t>
            </a:r>
            <a:r>
              <a:rPr lang="en-US" dirty="0" err="1"/>
              <a:t>Vars</a:t>
            </a:r>
            <a:endParaRPr lang="en-US" dirty="0"/>
          </a:p>
        </p:txBody>
      </p:sp>
      <p:sp>
        <p:nvSpPr>
          <p:cNvPr id="3" name="Content Placeholder 2">
            <a:extLst>
              <a:ext uri="{FF2B5EF4-FFF2-40B4-BE49-F238E27FC236}">
                <a16:creationId xmlns:a16="http://schemas.microsoft.com/office/drawing/2014/main" id="{FAEBC2D9-131F-6B4D-AF3C-BD2B1567A0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32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a:t>
            </a:r>
            <a:r>
              <a:rPr lang="en-US" dirty="0" err="1"/>
              <a:t>datapoints</a:t>
            </a:r>
            <a:r>
              <a:rPr lang="en-US" dirty="0"/>
              <a:t>, 1 Ex </a:t>
            </a:r>
            <a:r>
              <a:rPr lang="en-US" dirty="0" err="1"/>
              <a:t>Vars</a:t>
            </a:r>
            <a:endParaRPr lang="en-US" dirty="0"/>
          </a:p>
        </p:txBody>
      </p:sp>
      <p:sp>
        <p:nvSpPr>
          <p:cNvPr id="3" name="Content Placeholder 2">
            <a:extLst>
              <a:ext uri="{FF2B5EF4-FFF2-40B4-BE49-F238E27FC236}">
                <a16:creationId xmlns:a16="http://schemas.microsoft.com/office/drawing/2014/main" id="{FAEBC2D9-131F-6B4D-AF3C-BD2B1567A0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1252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a:t>
            </a:r>
            <a:r>
              <a:rPr lang="en-US" dirty="0" err="1"/>
              <a:t>datapoints</a:t>
            </a:r>
            <a:r>
              <a:rPr lang="en-US" dirty="0"/>
              <a:t>, 1 Ex </a:t>
            </a:r>
            <a:r>
              <a:rPr lang="en-US" dirty="0" err="1"/>
              <a:t>Vars</a:t>
            </a:r>
            <a:endParaRPr lang="en-US" dirty="0"/>
          </a:p>
        </p:txBody>
      </p:sp>
      <p:sp>
        <p:nvSpPr>
          <p:cNvPr id="3" name="Content Placeholder 2">
            <a:extLst>
              <a:ext uri="{FF2B5EF4-FFF2-40B4-BE49-F238E27FC236}">
                <a16:creationId xmlns:a16="http://schemas.microsoft.com/office/drawing/2014/main" id="{FAEBC2D9-131F-6B4D-AF3C-BD2B1567A0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0263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 Ex </a:t>
            </a:r>
            <a:r>
              <a:rPr lang="en-US" dirty="0" err="1"/>
              <a:t>Vars</a:t>
            </a:r>
            <a:endParaRPr lang="en-US" dirty="0"/>
          </a:p>
        </p:txBody>
      </p:sp>
      <p:pic>
        <p:nvPicPr>
          <p:cNvPr id="7" name="Content Placeholder 6">
            <a:extLst>
              <a:ext uri="{FF2B5EF4-FFF2-40B4-BE49-F238E27FC236}">
                <a16:creationId xmlns:a16="http://schemas.microsoft.com/office/drawing/2014/main" id="{8D9927CB-CDD3-9543-B041-F637B62D0FCF}"/>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58293"/>
            <a:ext cx="5181600" cy="2086002"/>
          </a:xfrm>
        </p:spPr>
      </p:pic>
      <p:pic>
        <p:nvPicPr>
          <p:cNvPr id="9" name="Content Placeholder 8">
            <a:extLst>
              <a:ext uri="{FF2B5EF4-FFF2-40B4-BE49-F238E27FC236}">
                <a16:creationId xmlns:a16="http://schemas.microsoft.com/office/drawing/2014/main" id="{DD694240-73F5-C04B-BC7F-0E77BEBF52A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973908"/>
            <a:ext cx="5181600" cy="2054772"/>
          </a:xfrm>
        </p:spPr>
      </p:pic>
      <p:sp>
        <p:nvSpPr>
          <p:cNvPr id="10" name="TextBox 9">
            <a:extLst>
              <a:ext uri="{FF2B5EF4-FFF2-40B4-BE49-F238E27FC236}">
                <a16:creationId xmlns:a16="http://schemas.microsoft.com/office/drawing/2014/main" id="{E3B9695A-7DBD-AE44-BA33-DCEF54122B5A}"/>
              </a:ext>
            </a:extLst>
          </p:cNvPr>
          <p:cNvSpPr txBox="1"/>
          <p:nvPr/>
        </p:nvSpPr>
        <p:spPr>
          <a:xfrm>
            <a:off x="1075038" y="1690688"/>
            <a:ext cx="5582490" cy="646331"/>
          </a:xfrm>
          <a:prstGeom prst="rect">
            <a:avLst/>
          </a:prstGeom>
          <a:noFill/>
        </p:spPr>
        <p:txBody>
          <a:bodyPr wrap="none" rtlCol="0">
            <a:spAutoFit/>
          </a:bodyPr>
          <a:lstStyle/>
          <a:p>
            <a:r>
              <a:rPr lang="en-US" dirty="0"/>
              <a:t>*Description is hardcoded</a:t>
            </a:r>
          </a:p>
          <a:p>
            <a:r>
              <a:rPr lang="en-US" dirty="0"/>
              <a:t>*TPR for LR is the only one that is incorrect – reran to fix it</a:t>
            </a:r>
          </a:p>
        </p:txBody>
      </p:sp>
    </p:spTree>
    <p:extLst>
      <p:ext uri="{BB962C8B-B14F-4D97-AF65-F5344CB8AC3E}">
        <p14:creationId xmlns:p14="http://schemas.microsoft.com/office/powerpoint/2010/main" val="34184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 Ex </a:t>
            </a:r>
            <a:r>
              <a:rPr lang="en-US" dirty="0" err="1"/>
              <a:t>Vars</a:t>
            </a:r>
            <a:endParaRPr lang="en-US" dirty="0"/>
          </a:p>
        </p:txBody>
      </p:sp>
      <p:pic>
        <p:nvPicPr>
          <p:cNvPr id="7" name="Content Placeholder 6">
            <a:extLst>
              <a:ext uri="{FF2B5EF4-FFF2-40B4-BE49-F238E27FC236}">
                <a16:creationId xmlns:a16="http://schemas.microsoft.com/office/drawing/2014/main" id="{97C4D4E9-8C16-0049-A1B6-1C1973E091A5}"/>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470195"/>
            <a:ext cx="5181600" cy="3062197"/>
          </a:xfrm>
        </p:spPr>
      </p:pic>
      <p:pic>
        <p:nvPicPr>
          <p:cNvPr id="9" name="Content Placeholder 8">
            <a:extLst>
              <a:ext uri="{FF2B5EF4-FFF2-40B4-BE49-F238E27FC236}">
                <a16:creationId xmlns:a16="http://schemas.microsoft.com/office/drawing/2014/main" id="{C905B4AA-51FF-8A4F-8152-E40E28318055}"/>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469343"/>
            <a:ext cx="5181600" cy="3063902"/>
          </a:xfrm>
        </p:spPr>
      </p:pic>
    </p:spTree>
    <p:extLst>
      <p:ext uri="{BB962C8B-B14F-4D97-AF65-F5344CB8AC3E}">
        <p14:creationId xmlns:p14="http://schemas.microsoft.com/office/powerpoint/2010/main" val="2982233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 Ex </a:t>
            </a:r>
            <a:r>
              <a:rPr lang="en-US" dirty="0" err="1"/>
              <a:t>Vars</a:t>
            </a:r>
            <a:endParaRPr lang="en-US" dirty="0"/>
          </a:p>
        </p:txBody>
      </p:sp>
      <p:pic>
        <p:nvPicPr>
          <p:cNvPr id="7" name="Content Placeholder 6">
            <a:extLst>
              <a:ext uri="{FF2B5EF4-FFF2-40B4-BE49-F238E27FC236}">
                <a16:creationId xmlns:a16="http://schemas.microsoft.com/office/drawing/2014/main" id="{78D76495-20EF-C142-B7BA-8D8A19A65C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463359"/>
            <a:ext cx="5181600" cy="3075869"/>
          </a:xfrm>
        </p:spPr>
      </p:pic>
      <p:pic>
        <p:nvPicPr>
          <p:cNvPr id="9" name="Content Placeholder 8">
            <a:extLst>
              <a:ext uri="{FF2B5EF4-FFF2-40B4-BE49-F238E27FC236}">
                <a16:creationId xmlns:a16="http://schemas.microsoft.com/office/drawing/2014/main" id="{BD93F27F-531F-3543-B542-919EA87E9B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468655"/>
            <a:ext cx="5181600" cy="3065277"/>
          </a:xfrm>
        </p:spPr>
      </p:pic>
    </p:spTree>
    <p:extLst>
      <p:ext uri="{BB962C8B-B14F-4D97-AF65-F5344CB8AC3E}">
        <p14:creationId xmlns:p14="http://schemas.microsoft.com/office/powerpoint/2010/main" val="2451847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10 Ex </a:t>
            </a:r>
            <a:r>
              <a:rPr lang="en-US" dirty="0" err="1"/>
              <a:t>Vars</a:t>
            </a:r>
            <a:endParaRPr lang="en-US" dirty="0"/>
          </a:p>
        </p:txBody>
      </p:sp>
      <p:pic>
        <p:nvPicPr>
          <p:cNvPr id="7" name="Content Placeholder 6">
            <a:extLst>
              <a:ext uri="{FF2B5EF4-FFF2-40B4-BE49-F238E27FC236}">
                <a16:creationId xmlns:a16="http://schemas.microsoft.com/office/drawing/2014/main" id="{F6046C01-5B13-4D4D-8B78-730B88F52ED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85153"/>
            <a:ext cx="5181600" cy="2032282"/>
          </a:xfrm>
        </p:spPr>
      </p:pic>
      <p:pic>
        <p:nvPicPr>
          <p:cNvPr id="9" name="Content Placeholder 8">
            <a:extLst>
              <a:ext uri="{FF2B5EF4-FFF2-40B4-BE49-F238E27FC236}">
                <a16:creationId xmlns:a16="http://schemas.microsoft.com/office/drawing/2014/main" id="{303BE053-01C6-A441-AD8C-2F09F553FF77}"/>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973719"/>
            <a:ext cx="5181600" cy="2055149"/>
          </a:xfrm>
        </p:spPr>
      </p:pic>
      <p:sp>
        <p:nvSpPr>
          <p:cNvPr id="10" name="TextBox 9">
            <a:extLst>
              <a:ext uri="{FF2B5EF4-FFF2-40B4-BE49-F238E27FC236}">
                <a16:creationId xmlns:a16="http://schemas.microsoft.com/office/drawing/2014/main" id="{EDC2F7B9-7DFD-6640-993C-08FBC85A6B41}"/>
              </a:ext>
            </a:extLst>
          </p:cNvPr>
          <p:cNvSpPr txBox="1"/>
          <p:nvPr/>
        </p:nvSpPr>
        <p:spPr>
          <a:xfrm>
            <a:off x="838200" y="1964063"/>
            <a:ext cx="5582490" cy="646331"/>
          </a:xfrm>
          <a:prstGeom prst="rect">
            <a:avLst/>
          </a:prstGeom>
          <a:noFill/>
        </p:spPr>
        <p:txBody>
          <a:bodyPr wrap="none" rtlCol="0">
            <a:spAutoFit/>
          </a:bodyPr>
          <a:lstStyle/>
          <a:p>
            <a:r>
              <a:rPr lang="en-US" dirty="0"/>
              <a:t>*Description is hardcoded</a:t>
            </a:r>
          </a:p>
          <a:p>
            <a:r>
              <a:rPr lang="en-US" dirty="0"/>
              <a:t>*TPR for LR is the only one that is incorrect – reran to fix it</a:t>
            </a:r>
          </a:p>
        </p:txBody>
      </p:sp>
    </p:spTree>
    <p:extLst>
      <p:ext uri="{BB962C8B-B14F-4D97-AF65-F5344CB8AC3E}">
        <p14:creationId xmlns:p14="http://schemas.microsoft.com/office/powerpoint/2010/main" val="377972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10 Ex </a:t>
            </a:r>
            <a:r>
              <a:rPr lang="en-US" dirty="0" err="1"/>
              <a:t>Vars</a:t>
            </a:r>
            <a:endParaRPr lang="en-US" dirty="0"/>
          </a:p>
        </p:txBody>
      </p:sp>
      <p:pic>
        <p:nvPicPr>
          <p:cNvPr id="7" name="Content Placeholder 6">
            <a:extLst>
              <a:ext uri="{FF2B5EF4-FFF2-40B4-BE49-F238E27FC236}">
                <a16:creationId xmlns:a16="http://schemas.microsoft.com/office/drawing/2014/main" id="{91E38659-E7D8-D84C-B6C0-4FB2B907243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459065"/>
            <a:ext cx="5181600" cy="3084457"/>
          </a:xfrm>
        </p:spPr>
      </p:pic>
      <p:pic>
        <p:nvPicPr>
          <p:cNvPr id="9" name="Content Placeholder 8">
            <a:extLst>
              <a:ext uri="{FF2B5EF4-FFF2-40B4-BE49-F238E27FC236}">
                <a16:creationId xmlns:a16="http://schemas.microsoft.com/office/drawing/2014/main" id="{DC957996-6BF4-0C4F-82BC-E3A0D4DDBC9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514117"/>
            <a:ext cx="5181600" cy="2974354"/>
          </a:xfrm>
        </p:spPr>
      </p:pic>
      <p:sp>
        <p:nvSpPr>
          <p:cNvPr id="10" name="TextBox 9">
            <a:extLst>
              <a:ext uri="{FF2B5EF4-FFF2-40B4-BE49-F238E27FC236}">
                <a16:creationId xmlns:a16="http://schemas.microsoft.com/office/drawing/2014/main" id="{BC5A1C41-1230-F944-89A2-79EB7ADFE6A3}"/>
              </a:ext>
            </a:extLst>
          </p:cNvPr>
          <p:cNvSpPr txBox="1"/>
          <p:nvPr/>
        </p:nvSpPr>
        <p:spPr>
          <a:xfrm>
            <a:off x="838200" y="1927905"/>
            <a:ext cx="5635389" cy="369332"/>
          </a:xfrm>
          <a:prstGeom prst="rect">
            <a:avLst/>
          </a:prstGeom>
          <a:noFill/>
        </p:spPr>
        <p:txBody>
          <a:bodyPr wrap="none" rtlCol="0">
            <a:spAutoFit/>
          </a:bodyPr>
          <a:lstStyle/>
          <a:p>
            <a:r>
              <a:rPr lang="en-US" dirty="0"/>
              <a:t>*TPR for LR is the only one that is incorrect – reran to fix it</a:t>
            </a:r>
          </a:p>
        </p:txBody>
      </p:sp>
    </p:spTree>
    <p:extLst>
      <p:ext uri="{BB962C8B-B14F-4D97-AF65-F5344CB8AC3E}">
        <p14:creationId xmlns:p14="http://schemas.microsoft.com/office/powerpoint/2010/main" val="311057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6AF-97DD-CA47-951A-51E83B9E6A72}"/>
              </a:ext>
            </a:extLst>
          </p:cNvPr>
          <p:cNvSpPr>
            <a:spLocks noGrp="1"/>
          </p:cNvSpPr>
          <p:nvPr>
            <p:ph type="title"/>
          </p:nvPr>
        </p:nvSpPr>
        <p:spPr/>
        <p:txBody>
          <a:bodyPr/>
          <a:lstStyle/>
          <a:p>
            <a:r>
              <a:rPr lang="en-US" dirty="0"/>
              <a:t>Varying Data Points</a:t>
            </a:r>
          </a:p>
        </p:txBody>
      </p:sp>
      <p:pic>
        <p:nvPicPr>
          <p:cNvPr id="17" name="Content Placeholder 16">
            <a:extLst>
              <a:ext uri="{FF2B5EF4-FFF2-40B4-BE49-F238E27FC236}">
                <a16:creationId xmlns:a16="http://schemas.microsoft.com/office/drawing/2014/main" id="{23E8D760-5964-0D4A-AA92-D758D303D8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80494"/>
            <a:ext cx="5181600" cy="4241600"/>
          </a:xfrm>
        </p:spPr>
      </p:pic>
      <p:pic>
        <p:nvPicPr>
          <p:cNvPr id="19" name="Content Placeholder 18">
            <a:extLst>
              <a:ext uri="{FF2B5EF4-FFF2-40B4-BE49-F238E27FC236}">
                <a16:creationId xmlns:a16="http://schemas.microsoft.com/office/drawing/2014/main" id="{342A10A1-C3E6-EC45-9F4A-572CC901F10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73865"/>
            <a:ext cx="5181600" cy="4254857"/>
          </a:xfrm>
        </p:spPr>
      </p:pic>
    </p:spTree>
    <p:extLst>
      <p:ext uri="{BB962C8B-B14F-4D97-AF65-F5344CB8AC3E}">
        <p14:creationId xmlns:p14="http://schemas.microsoft.com/office/powerpoint/2010/main" val="562506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10 Ex </a:t>
            </a:r>
            <a:r>
              <a:rPr lang="en-US" dirty="0" err="1"/>
              <a:t>Vars</a:t>
            </a:r>
            <a:endParaRPr lang="en-US" dirty="0"/>
          </a:p>
        </p:txBody>
      </p:sp>
      <p:pic>
        <p:nvPicPr>
          <p:cNvPr id="7" name="Content Placeholder 6">
            <a:extLst>
              <a:ext uri="{FF2B5EF4-FFF2-40B4-BE49-F238E27FC236}">
                <a16:creationId xmlns:a16="http://schemas.microsoft.com/office/drawing/2014/main" id="{4B15F0F9-F78B-E445-B880-B409EB654DBE}"/>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531132"/>
            <a:ext cx="5181600" cy="2940323"/>
          </a:xfrm>
        </p:spPr>
      </p:pic>
      <p:pic>
        <p:nvPicPr>
          <p:cNvPr id="9" name="Content Placeholder 8">
            <a:extLst>
              <a:ext uri="{FF2B5EF4-FFF2-40B4-BE49-F238E27FC236}">
                <a16:creationId xmlns:a16="http://schemas.microsoft.com/office/drawing/2014/main" id="{71977463-EAAB-844E-BE47-083455ABEF0D}"/>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526028"/>
            <a:ext cx="5181600" cy="2950532"/>
          </a:xfrm>
        </p:spPr>
      </p:pic>
    </p:spTree>
    <p:extLst>
      <p:ext uri="{BB962C8B-B14F-4D97-AF65-F5344CB8AC3E}">
        <p14:creationId xmlns:p14="http://schemas.microsoft.com/office/powerpoint/2010/main" val="2509006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50 Ex </a:t>
            </a:r>
            <a:r>
              <a:rPr lang="en-US" dirty="0" err="1"/>
              <a:t>Vars</a:t>
            </a:r>
            <a:endParaRPr lang="en-US" dirty="0"/>
          </a:p>
        </p:txBody>
      </p:sp>
      <p:pic>
        <p:nvPicPr>
          <p:cNvPr id="7" name="Content Placeholder 6">
            <a:extLst>
              <a:ext uri="{FF2B5EF4-FFF2-40B4-BE49-F238E27FC236}">
                <a16:creationId xmlns:a16="http://schemas.microsoft.com/office/drawing/2014/main" id="{7414A580-C3F7-6548-B50A-E55E3DB50857}"/>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3008154"/>
            <a:ext cx="5181600" cy="1986280"/>
          </a:xfrm>
        </p:spPr>
      </p:pic>
      <p:pic>
        <p:nvPicPr>
          <p:cNvPr id="9" name="Content Placeholder 8">
            <a:extLst>
              <a:ext uri="{FF2B5EF4-FFF2-40B4-BE49-F238E27FC236}">
                <a16:creationId xmlns:a16="http://schemas.microsoft.com/office/drawing/2014/main" id="{E17CB171-BDFA-D542-91E5-F13F92837F19}"/>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3008762"/>
            <a:ext cx="5181600" cy="1985063"/>
          </a:xfrm>
        </p:spPr>
      </p:pic>
    </p:spTree>
    <p:extLst>
      <p:ext uri="{BB962C8B-B14F-4D97-AF65-F5344CB8AC3E}">
        <p14:creationId xmlns:p14="http://schemas.microsoft.com/office/powerpoint/2010/main" val="3432247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50 Ex </a:t>
            </a:r>
            <a:r>
              <a:rPr lang="en-US" dirty="0" err="1"/>
              <a:t>Vars</a:t>
            </a:r>
            <a:endParaRPr lang="en-US" dirty="0"/>
          </a:p>
        </p:txBody>
      </p:sp>
      <p:pic>
        <p:nvPicPr>
          <p:cNvPr id="7" name="Content Placeholder 6">
            <a:extLst>
              <a:ext uri="{FF2B5EF4-FFF2-40B4-BE49-F238E27FC236}">
                <a16:creationId xmlns:a16="http://schemas.microsoft.com/office/drawing/2014/main" id="{01E962EB-A3B9-8646-9A2E-CAF16CC1BD42}"/>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531723"/>
            <a:ext cx="5181600" cy="2939142"/>
          </a:xfrm>
        </p:spPr>
      </p:pic>
      <p:pic>
        <p:nvPicPr>
          <p:cNvPr id="9" name="Content Placeholder 8">
            <a:extLst>
              <a:ext uri="{FF2B5EF4-FFF2-40B4-BE49-F238E27FC236}">
                <a16:creationId xmlns:a16="http://schemas.microsoft.com/office/drawing/2014/main" id="{5C87F0DE-82FB-B049-8ABC-F4F56A3325E6}"/>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521354"/>
            <a:ext cx="5181600" cy="2959880"/>
          </a:xfrm>
        </p:spPr>
      </p:pic>
    </p:spTree>
    <p:extLst>
      <p:ext uri="{BB962C8B-B14F-4D97-AF65-F5344CB8AC3E}">
        <p14:creationId xmlns:p14="http://schemas.microsoft.com/office/powerpoint/2010/main" val="1276832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 data points, 50 Ex </a:t>
            </a:r>
            <a:r>
              <a:rPr lang="en-US" dirty="0" err="1"/>
              <a:t>Vars</a:t>
            </a:r>
            <a:endParaRPr lang="en-US" dirty="0"/>
          </a:p>
        </p:txBody>
      </p:sp>
      <p:pic>
        <p:nvPicPr>
          <p:cNvPr id="7" name="Content Placeholder 6">
            <a:extLst>
              <a:ext uri="{FF2B5EF4-FFF2-40B4-BE49-F238E27FC236}">
                <a16:creationId xmlns:a16="http://schemas.microsoft.com/office/drawing/2014/main" id="{251CF48F-DD6F-0343-BA30-41733ACC5B86}"/>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523418"/>
            <a:ext cx="5181600" cy="2955752"/>
          </a:xfrm>
        </p:spPr>
      </p:pic>
      <p:pic>
        <p:nvPicPr>
          <p:cNvPr id="9" name="Content Placeholder 8">
            <a:extLst>
              <a:ext uri="{FF2B5EF4-FFF2-40B4-BE49-F238E27FC236}">
                <a16:creationId xmlns:a16="http://schemas.microsoft.com/office/drawing/2014/main" id="{51E0770A-63D1-C949-BE8A-E2653E0F75F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517208"/>
            <a:ext cx="5181600" cy="2968171"/>
          </a:xfrm>
        </p:spPr>
      </p:pic>
    </p:spTree>
    <p:extLst>
      <p:ext uri="{BB962C8B-B14F-4D97-AF65-F5344CB8AC3E}">
        <p14:creationId xmlns:p14="http://schemas.microsoft.com/office/powerpoint/2010/main" val="174217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 Run 2: 1000 sims, 1000 data points, 50 Ex </a:t>
            </a:r>
            <a:r>
              <a:rPr lang="en-US" dirty="0" err="1"/>
              <a:t>Vars</a:t>
            </a:r>
            <a:endParaRPr lang="en-US" dirty="0"/>
          </a:p>
        </p:txBody>
      </p:sp>
      <p:pic>
        <p:nvPicPr>
          <p:cNvPr id="10" name="Content Placeholder 9">
            <a:extLst>
              <a:ext uri="{FF2B5EF4-FFF2-40B4-BE49-F238E27FC236}">
                <a16:creationId xmlns:a16="http://schemas.microsoft.com/office/drawing/2014/main" id="{E0878E3A-1D67-0E40-BD5D-1091F3DD50F6}"/>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954783"/>
            <a:ext cx="5181600" cy="2093021"/>
          </a:xfrm>
        </p:spPr>
      </p:pic>
      <p:pic>
        <p:nvPicPr>
          <p:cNvPr id="12" name="Content Placeholder 11">
            <a:extLst>
              <a:ext uri="{FF2B5EF4-FFF2-40B4-BE49-F238E27FC236}">
                <a16:creationId xmlns:a16="http://schemas.microsoft.com/office/drawing/2014/main" id="{478CE119-3850-B040-81D1-E03625F4E6E4}"/>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933806"/>
            <a:ext cx="5181600" cy="2134975"/>
          </a:xfrm>
        </p:spPr>
      </p:pic>
    </p:spTree>
    <p:extLst>
      <p:ext uri="{BB962C8B-B14F-4D97-AF65-F5344CB8AC3E}">
        <p14:creationId xmlns:p14="http://schemas.microsoft.com/office/powerpoint/2010/main" val="2108663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 Run 2: 1000 sims, 1000 data points, 50 Ex </a:t>
            </a:r>
            <a:r>
              <a:rPr lang="en-US" dirty="0" err="1"/>
              <a:t>Vars</a:t>
            </a:r>
            <a:endParaRPr lang="en-US" dirty="0"/>
          </a:p>
        </p:txBody>
      </p:sp>
      <p:pic>
        <p:nvPicPr>
          <p:cNvPr id="10" name="Content Placeholder 9">
            <a:extLst>
              <a:ext uri="{FF2B5EF4-FFF2-40B4-BE49-F238E27FC236}">
                <a16:creationId xmlns:a16="http://schemas.microsoft.com/office/drawing/2014/main" id="{901B9689-F13F-1D45-88DC-5DE58D9A405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401210"/>
            <a:ext cx="5181600" cy="3200168"/>
          </a:xfrm>
        </p:spPr>
      </p:pic>
      <p:pic>
        <p:nvPicPr>
          <p:cNvPr id="12" name="Content Placeholder 11">
            <a:extLst>
              <a:ext uri="{FF2B5EF4-FFF2-40B4-BE49-F238E27FC236}">
                <a16:creationId xmlns:a16="http://schemas.microsoft.com/office/drawing/2014/main" id="{D7A008B3-FBDA-8245-AB2F-2CC69581CE50}"/>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394443"/>
            <a:ext cx="5181600" cy="3213702"/>
          </a:xfrm>
        </p:spPr>
      </p:pic>
    </p:spTree>
    <p:extLst>
      <p:ext uri="{BB962C8B-B14F-4D97-AF65-F5344CB8AC3E}">
        <p14:creationId xmlns:p14="http://schemas.microsoft.com/office/powerpoint/2010/main" val="445876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 Run 2: 1000 sims, 1000 data points, 50 Ex </a:t>
            </a:r>
            <a:r>
              <a:rPr lang="en-US" dirty="0" err="1"/>
              <a:t>Vars</a:t>
            </a:r>
            <a:endParaRPr lang="en-US" dirty="0"/>
          </a:p>
        </p:txBody>
      </p:sp>
      <p:pic>
        <p:nvPicPr>
          <p:cNvPr id="10" name="Content Placeholder 9">
            <a:extLst>
              <a:ext uri="{FF2B5EF4-FFF2-40B4-BE49-F238E27FC236}">
                <a16:creationId xmlns:a16="http://schemas.microsoft.com/office/drawing/2014/main" id="{B669B135-E7EF-C349-996B-C5D4CD908200}"/>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399349"/>
            <a:ext cx="5181600" cy="3203890"/>
          </a:xfrm>
        </p:spPr>
      </p:pic>
      <p:pic>
        <p:nvPicPr>
          <p:cNvPr id="12" name="Content Placeholder 11">
            <a:extLst>
              <a:ext uri="{FF2B5EF4-FFF2-40B4-BE49-F238E27FC236}">
                <a16:creationId xmlns:a16="http://schemas.microsoft.com/office/drawing/2014/main" id="{B393A8E2-548C-AD43-852F-9A7EE7CCBC7E}"/>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72200" y="2401791"/>
            <a:ext cx="5181600" cy="3199006"/>
          </a:xfrm>
        </p:spPr>
      </p:pic>
    </p:spTree>
    <p:extLst>
      <p:ext uri="{BB962C8B-B14F-4D97-AF65-F5344CB8AC3E}">
        <p14:creationId xmlns:p14="http://schemas.microsoft.com/office/powerpoint/2010/main" val="2894074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13973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16400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9607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6AF-97DD-CA47-951A-51E83B9E6A72}"/>
              </a:ext>
            </a:extLst>
          </p:cNvPr>
          <p:cNvSpPr>
            <a:spLocks noGrp="1"/>
          </p:cNvSpPr>
          <p:nvPr>
            <p:ph type="title"/>
          </p:nvPr>
        </p:nvSpPr>
        <p:spPr/>
        <p:txBody>
          <a:bodyPr/>
          <a:lstStyle/>
          <a:p>
            <a:r>
              <a:rPr lang="en-US" dirty="0"/>
              <a:t>Varying Data Points</a:t>
            </a:r>
          </a:p>
        </p:txBody>
      </p:sp>
      <p:pic>
        <p:nvPicPr>
          <p:cNvPr id="8" name="Content Placeholder 7">
            <a:extLst>
              <a:ext uri="{FF2B5EF4-FFF2-40B4-BE49-F238E27FC236}">
                <a16:creationId xmlns:a16="http://schemas.microsoft.com/office/drawing/2014/main" id="{B4E38860-BD8E-E946-8EC3-8D8AC8006A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85764"/>
            <a:ext cx="5181600" cy="4231060"/>
          </a:xfrm>
        </p:spPr>
      </p:pic>
      <p:pic>
        <p:nvPicPr>
          <p:cNvPr id="10" name="Content Placeholder 9">
            <a:extLst>
              <a:ext uri="{FF2B5EF4-FFF2-40B4-BE49-F238E27FC236}">
                <a16:creationId xmlns:a16="http://schemas.microsoft.com/office/drawing/2014/main" id="{55155887-35A4-094B-B06D-8A557C58D45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73242"/>
            <a:ext cx="5181600" cy="4256103"/>
          </a:xfrm>
        </p:spPr>
      </p:pic>
    </p:spTree>
    <p:extLst>
      <p:ext uri="{BB962C8B-B14F-4D97-AF65-F5344CB8AC3E}">
        <p14:creationId xmlns:p14="http://schemas.microsoft.com/office/powerpoint/2010/main" val="482767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10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759168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10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23279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10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863462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14514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92578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F629-197F-704E-A07F-2A5D08BC394B}"/>
              </a:ext>
            </a:extLst>
          </p:cNvPr>
          <p:cNvSpPr>
            <a:spLocks noGrp="1"/>
          </p:cNvSpPr>
          <p:nvPr>
            <p:ph type="title"/>
          </p:nvPr>
        </p:nvSpPr>
        <p:spPr/>
        <p:txBody>
          <a:bodyPr/>
          <a:lstStyle/>
          <a:p>
            <a:r>
              <a:rPr lang="en-US" dirty="0"/>
              <a:t>Case 2: 1000 sims, 100,000 data points, 50 Ex </a:t>
            </a:r>
            <a:r>
              <a:rPr lang="en-US" dirty="0" err="1"/>
              <a:t>Vars</a:t>
            </a:r>
            <a:endParaRPr lang="en-US" dirty="0"/>
          </a:p>
        </p:txBody>
      </p:sp>
      <p:sp>
        <p:nvSpPr>
          <p:cNvPr id="4" name="Content Placeholder 3">
            <a:extLst>
              <a:ext uri="{FF2B5EF4-FFF2-40B4-BE49-F238E27FC236}">
                <a16:creationId xmlns:a16="http://schemas.microsoft.com/office/drawing/2014/main" id="{476DB8E3-E8F4-4640-A97C-C260441B9F61}"/>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7FD6F8C3-C368-F24C-A2C0-E2148C03243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650272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1000 sims, 1000 data points, 5 Ex </a:t>
            </a:r>
            <a:r>
              <a:rPr lang="en-US" dirty="0" err="1"/>
              <a:t>Vars</a:t>
            </a:r>
            <a:br>
              <a:rPr lang="en-US" dirty="0"/>
            </a:br>
            <a:r>
              <a:rPr lang="en-US" dirty="0"/>
              <a:t>Small/ Med/ Large coefficients</a:t>
            </a:r>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3001464"/>
            <a:ext cx="5181600" cy="1999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033383"/>
            <a:ext cx="5181600" cy="1935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906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1000 sims, 1000 data points, 5 Ex </a:t>
            </a:r>
            <a:r>
              <a:rPr lang="en-US" dirty="0" err="1"/>
              <a:t>Vars</a:t>
            </a:r>
            <a:br>
              <a:rPr lang="en-US" dirty="0"/>
            </a:br>
            <a:r>
              <a:rPr lang="en-US" dirty="0"/>
              <a:t>Small/ Med/ Large coefficients</a:t>
            </a:r>
          </a:p>
        </p:txBody>
      </p:sp>
      <p:pic>
        <p:nvPicPr>
          <p:cNvPr id="819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46683"/>
            <a:ext cx="5181600" cy="2909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533778"/>
            <a:ext cx="5181600" cy="2935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777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1000 sims, 1000 data points, 5 Ex </a:t>
            </a:r>
            <a:r>
              <a:rPr lang="en-US" dirty="0" err="1"/>
              <a:t>Vars</a:t>
            </a:r>
            <a:br>
              <a:rPr lang="en-US" dirty="0"/>
            </a:br>
            <a:r>
              <a:rPr lang="en-US" dirty="0"/>
              <a:t>Small/ Med/ Large coefficients</a:t>
            </a:r>
          </a:p>
        </p:txBody>
      </p:sp>
      <p:pic>
        <p:nvPicPr>
          <p:cNvPr id="921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31723"/>
            <a:ext cx="5181600" cy="2939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532209"/>
            <a:ext cx="5181600" cy="2938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5777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2: 1000 sims, 1000 data points, 5 Ex </a:t>
            </a:r>
            <a:r>
              <a:rPr lang="en-US" dirty="0" err="1"/>
              <a:t>Vars</a:t>
            </a:r>
            <a:br>
              <a:rPr lang="en-US" dirty="0"/>
            </a:br>
            <a:r>
              <a:rPr lang="en-US" dirty="0"/>
              <a:t>Small/ Med/ Large coefficients + forward</a:t>
            </a:r>
            <a:r>
              <a:rPr lang="en-US"/>
              <a:t>/ backward</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09366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2E86-6C93-9A4E-95D5-2167F24BA32E}"/>
              </a:ext>
            </a:extLst>
          </p:cNvPr>
          <p:cNvSpPr>
            <a:spLocks noGrp="1"/>
          </p:cNvSpPr>
          <p:nvPr>
            <p:ph type="title"/>
          </p:nvPr>
        </p:nvSpPr>
        <p:spPr/>
        <p:txBody>
          <a:bodyPr/>
          <a:lstStyle/>
          <a:p>
            <a:r>
              <a:rPr lang="en-US" dirty="0"/>
              <a:t>Case 1</a:t>
            </a:r>
          </a:p>
        </p:txBody>
      </p:sp>
      <p:sp>
        <p:nvSpPr>
          <p:cNvPr id="3" name="Content Placeholder 2">
            <a:extLst>
              <a:ext uri="{FF2B5EF4-FFF2-40B4-BE49-F238E27FC236}">
                <a16:creationId xmlns:a16="http://schemas.microsoft.com/office/drawing/2014/main" id="{FE0D021C-9597-EE4C-9656-740B97FC66DC}"/>
              </a:ext>
            </a:extLst>
          </p:cNvPr>
          <p:cNvSpPr>
            <a:spLocks noGrp="1"/>
          </p:cNvSpPr>
          <p:nvPr>
            <p:ph idx="1"/>
          </p:nvPr>
        </p:nvSpPr>
        <p:spPr/>
        <p:txBody>
          <a:bodyPr/>
          <a:lstStyle/>
          <a:p>
            <a:r>
              <a:rPr lang="en-US" dirty="0"/>
              <a:t>In this case, we simulate the dataset and set the variance of each variable (noise and explanatory) to 0.5 to 5.0 in an interval of 0.5 and display the results of each simulation.</a:t>
            </a:r>
          </a:p>
          <a:p>
            <a:r>
              <a:rPr lang="en-US" dirty="0"/>
              <a:t>(Trace) 5 noise, 10 explanatory</a:t>
            </a:r>
          </a:p>
          <a:p>
            <a:r>
              <a:rPr lang="en-US" dirty="0"/>
              <a:t>(KK) 10 noise / 10 explanatory, 10 noise / 5 explanatory</a:t>
            </a:r>
          </a:p>
          <a:p>
            <a:r>
              <a:rPr lang="en-US" dirty="0"/>
              <a:t>All 1000 data points, 1000 sims</a:t>
            </a:r>
          </a:p>
        </p:txBody>
      </p:sp>
    </p:spTree>
    <p:extLst>
      <p:ext uri="{BB962C8B-B14F-4D97-AF65-F5344CB8AC3E}">
        <p14:creationId xmlns:p14="http://schemas.microsoft.com/office/powerpoint/2010/main" val="44450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10 explanatory</a:t>
            </a:r>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63930" y="2385854"/>
            <a:ext cx="4930140" cy="3230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86500" y="2374424"/>
            <a:ext cx="4953000" cy="3253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029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10 explanatory</a:t>
            </a:r>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33450" y="2462054"/>
            <a:ext cx="4991100" cy="3078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7450" y="2450624"/>
            <a:ext cx="4991100" cy="3101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65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10 explanatory</a:t>
            </a:r>
          </a:p>
        </p:txBody>
      </p:sp>
      <p:pic>
        <p:nvPicPr>
          <p:cNvPr id="61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9640" y="2454434"/>
            <a:ext cx="4998720" cy="309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3640" y="2454434"/>
            <a:ext cx="4998720" cy="309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965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5 explanatory</a:t>
            </a: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75360" y="2351564"/>
            <a:ext cx="4907280" cy="3299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97930" y="2355374"/>
            <a:ext cx="4930140" cy="3291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19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1 - 10 noise / 5 explanatory</a:t>
            </a:r>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9640" y="2439194"/>
            <a:ext cx="499872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3640" y="2458244"/>
            <a:ext cx="499872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185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TotalTime>
  <Words>637</Words>
  <Application>Microsoft Macintosh PowerPoint</Application>
  <PresentationFormat>Widescreen</PresentationFormat>
  <Paragraphs>56</Paragraphs>
  <Slides>39</Slides>
  <Notes>0</Notes>
  <HiddenSlides>9</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Capstone Results Sample size: 100</vt:lpstr>
      <vt:lpstr>Varying Data Points</vt:lpstr>
      <vt:lpstr>Varying Data Points</vt:lpstr>
      <vt:lpstr>Case 1</vt:lpstr>
      <vt:lpstr>Case 1 - 10 noise / 10 explanatory</vt:lpstr>
      <vt:lpstr>Case 1 - 10 noise / 10 explanatory</vt:lpstr>
      <vt:lpstr>Case 1 - 10 noise / 10 explanatory</vt:lpstr>
      <vt:lpstr>Case 1 - 10 noise / 5 explanatory</vt:lpstr>
      <vt:lpstr>Case 1 - 10 noise / 5 explanatory</vt:lpstr>
      <vt:lpstr>Case 1 - 10 noise / 5 explanatory</vt:lpstr>
      <vt:lpstr>Case 2</vt:lpstr>
      <vt:lpstr>Case 2: 1000 sims, 1000 datapoints, 1 Ex Vars</vt:lpstr>
      <vt:lpstr>Case 2: 1000 sims, 1000 datapoints, 1 Ex Vars</vt:lpstr>
      <vt:lpstr>Case 2: 1000 sims, 1000 datapoints, 1 Ex Vars</vt:lpstr>
      <vt:lpstr>Case 2: 1000 sims, 1000 data points, 5 Ex Vars</vt:lpstr>
      <vt:lpstr>Case 2: 1000 sims, 1000 data points, 5 Ex Vars</vt:lpstr>
      <vt:lpstr>Case 2: 1000 sims, 1000 data points, 5 Ex Vars</vt:lpstr>
      <vt:lpstr>Case 2: 1000 sims, 1000 data points, 10 Ex Vars</vt:lpstr>
      <vt:lpstr>Case 2: 1000 sims, 1000 data points, 10 Ex Vars</vt:lpstr>
      <vt:lpstr>Case 2: 1000 sims, 1000 data points, 10 Ex Vars</vt:lpstr>
      <vt:lpstr>Case 2: 1000 sims, 1000 data points, 50 Ex Vars</vt:lpstr>
      <vt:lpstr>Case 2: 1000 sims, 1000 data points, 50 Ex Vars</vt:lpstr>
      <vt:lpstr>Case 2: 1000 sims, 1000 data points, 50 Ex Vars</vt:lpstr>
      <vt:lpstr>Case 2 – Run 2: 1000 sims, 1000 data points, 50 Ex Vars</vt:lpstr>
      <vt:lpstr>Case 2 – Run 2: 1000 sims, 1000 data points, 50 Ex Vars</vt:lpstr>
      <vt:lpstr>Case 2 – Run 2: 1000 sims, 1000 data points, 50 Ex Vars</vt:lpstr>
      <vt:lpstr>Case 2: 1000 sims, 100,000 data points, 5 Ex Vars</vt:lpstr>
      <vt:lpstr>Case 2: 1000 sims, 100,000 data points, 5 Ex Vars</vt:lpstr>
      <vt:lpstr>Case 2: 1000 sims, 100,000 data points, 5 Ex Vars</vt:lpstr>
      <vt:lpstr>Case 2: 1000 sims, 100,000 data points, 10 Ex Vars</vt:lpstr>
      <vt:lpstr>Case 2: 1000 sims, 100,000 data points, 10 Ex Vars</vt:lpstr>
      <vt:lpstr>Case 2: 1000 sims, 100,000 data points, 10 Ex Vars</vt:lpstr>
      <vt:lpstr>Case 2: 1000 sims, 100,000 data points, 50 Ex Vars</vt:lpstr>
      <vt:lpstr>Case 2: 1000 sims, 100,000 data points, 50 Ex Vars</vt:lpstr>
      <vt:lpstr>Case 2: 1000 sims, 100,000 data points, 50 Ex Vars</vt:lpstr>
      <vt:lpstr>Case 2: 1000 sims, 1000 data points, 5 Ex Vars Small/ Med/ Large coefficients</vt:lpstr>
      <vt:lpstr>Case 2: 1000 sims, 1000 data points, 5 Ex Vars Small/ Med/ Large coefficients</vt:lpstr>
      <vt:lpstr>Case 2: 1000 sims, 1000 data points, 5 Ex Vars Small/ Med/ Large coefficients</vt:lpstr>
      <vt:lpstr>Case 2: 1000 sims, 1000 data points, 5 Ex Vars Small/ Med/ Large coefficients + forward/ backward</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Results Sample size: 100</dc:title>
  <dc:creator>Kirasich, Kaitlin</dc:creator>
  <cp:lastModifiedBy>Kirasich, Kaitlin</cp:lastModifiedBy>
  <cp:revision>46</cp:revision>
  <dcterms:created xsi:type="dcterms:W3CDTF">2018-06-24T18:16:22Z</dcterms:created>
  <dcterms:modified xsi:type="dcterms:W3CDTF">2018-06-25T23:18:45Z</dcterms:modified>
</cp:coreProperties>
</file>