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7474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26140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4396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803604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23374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32918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56412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923568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95496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7657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4/20/2023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034561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4/20/2023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72641236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xfuel.com/en/free-photo-oqvac"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en/view-image.php?image=103204&amp;picture=golf-course"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www.publicdomainpictures.net/view-image.php?image=42025&amp;picture=golf-course-and-cart" TargetMode="External"/><Relationship Id="rId2" Type="http://schemas.openxmlformats.org/officeDocument/2006/relationships/image" Target="../media/image6.jp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photo/silhouette-of-man-playing-golf-during-sunset-33478/"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www.publicdomainpictures.net/en/view-image.php?image=104380&amp;picture=golf-course" TargetMode="External"/><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3">
            <a:extLst>
              <a:ext uri="{FF2B5EF4-FFF2-40B4-BE49-F238E27FC236}">
                <a16:creationId xmlns:a16="http://schemas.microsoft.com/office/drawing/2014/main" id="{53AC2642-0928-99CB-5F9E-71F0A395B0FD}"/>
              </a:ext>
            </a:extLst>
          </p:cNvPr>
          <p:cNvPicPr>
            <a:picLocks noChangeAspect="1"/>
          </p:cNvPicPr>
          <p:nvPr/>
        </p:nvPicPr>
        <p:blipFill rotWithShape="1">
          <a:blip r:embed="rId2"/>
          <a:srcRect t="17223" b="17180"/>
          <a:stretch/>
        </p:blipFill>
        <p:spPr>
          <a:xfrm>
            <a:off x="20" y="10"/>
            <a:ext cx="12191979" cy="6857989"/>
          </a:xfrm>
          <a:prstGeom prst="rect">
            <a:avLst/>
          </a:prstGeom>
        </p:spPr>
      </p:pic>
      <p:sp>
        <p:nvSpPr>
          <p:cNvPr id="23" name="Freeform: Shape 10">
            <a:extLst>
              <a:ext uri="{FF2B5EF4-FFF2-40B4-BE49-F238E27FC236}">
                <a16:creationId xmlns:a16="http://schemas.microsoft.com/office/drawing/2014/main" id="{DD29B6E1-6E86-A1A0-2491-E5B84B3AA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1035555" y="1445436"/>
            <a:ext cx="11191887" cy="5509960"/>
          </a:xfrm>
          <a:custGeom>
            <a:avLst/>
            <a:gdLst>
              <a:gd name="connsiteX0" fmla="*/ 75794 w 11191887"/>
              <a:gd name="connsiteY0" fmla="*/ 5509960 h 5509960"/>
              <a:gd name="connsiteX1" fmla="*/ 11191887 w 11191887"/>
              <a:gd name="connsiteY1" fmla="*/ 5315928 h 5509960"/>
              <a:gd name="connsiteX2" fmla="*/ 5163097 w 11191887"/>
              <a:gd name="connsiteY2" fmla="*/ 753031 h 5509960"/>
              <a:gd name="connsiteX3" fmla="*/ 5078820 w 11191887"/>
              <a:gd name="connsiteY3" fmla="*/ 692507 h 5509960"/>
              <a:gd name="connsiteX4" fmla="*/ 2926071 w 11191887"/>
              <a:gd name="connsiteY4" fmla="*/ 1150 h 5509960"/>
              <a:gd name="connsiteX5" fmla="*/ 2692814 w 11191887"/>
              <a:gd name="connsiteY5" fmla="*/ 2336 h 5509960"/>
              <a:gd name="connsiteX6" fmla="*/ 95718 w 11191887"/>
              <a:gd name="connsiteY6" fmla="*/ 1073885 h 5509960"/>
              <a:gd name="connsiteX7" fmla="*/ 0 w 11191887"/>
              <a:gd name="connsiteY7" fmla="*/ 1167726 h 5509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87" h="5509960">
                <a:moveTo>
                  <a:pt x="75794" y="5509960"/>
                </a:moveTo>
                <a:lnTo>
                  <a:pt x="11191887" y="5315928"/>
                </a:lnTo>
                <a:lnTo>
                  <a:pt x="5163097" y="753031"/>
                </a:lnTo>
                <a:lnTo>
                  <a:pt x="5078820" y="692507"/>
                </a:lnTo>
                <a:cubicBezTo>
                  <a:pt x="4421358" y="245206"/>
                  <a:pt x="3672983" y="19009"/>
                  <a:pt x="2926071" y="1150"/>
                </a:cubicBezTo>
                <a:cubicBezTo>
                  <a:pt x="2848268" y="-711"/>
                  <a:pt x="2770480" y="-310"/>
                  <a:pt x="2692814" y="2336"/>
                </a:cubicBezTo>
                <a:cubicBezTo>
                  <a:pt x="1746244" y="34591"/>
                  <a:pt x="817542" y="400481"/>
                  <a:pt x="95718" y="1073885"/>
                </a:cubicBezTo>
                <a:lnTo>
                  <a:pt x="0" y="1167726"/>
                </a:lnTo>
                <a:close/>
              </a:path>
            </a:pathLst>
          </a:custGeom>
          <a:gradFill>
            <a:gsLst>
              <a:gs pos="23000">
                <a:schemeClr val="bg2">
                  <a:alpha val="68000"/>
                </a:schemeClr>
              </a:gs>
              <a:gs pos="100000">
                <a:schemeClr val="accent1">
                  <a:lumMod val="60000"/>
                  <a:lumOff val="40000"/>
                  <a:alpha val="78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762BCB-CFEB-6616-76A3-FFBEB17AB7EE}"/>
              </a:ext>
            </a:extLst>
          </p:cNvPr>
          <p:cNvSpPr>
            <a:spLocks noGrp="1"/>
          </p:cNvSpPr>
          <p:nvPr>
            <p:ph type="ctrTitle"/>
          </p:nvPr>
        </p:nvSpPr>
        <p:spPr>
          <a:xfrm>
            <a:off x="5882446" y="3092651"/>
            <a:ext cx="5429290" cy="2142559"/>
          </a:xfrm>
        </p:spPr>
        <p:txBody>
          <a:bodyPr>
            <a:normAutofit/>
          </a:bodyPr>
          <a:lstStyle/>
          <a:p>
            <a:pPr algn="r"/>
            <a:r>
              <a:rPr lang="en-US" sz="4800"/>
              <a:t>Project Par 3</a:t>
            </a:r>
          </a:p>
        </p:txBody>
      </p:sp>
      <p:sp>
        <p:nvSpPr>
          <p:cNvPr id="3" name="Subtitle 2">
            <a:extLst>
              <a:ext uri="{FF2B5EF4-FFF2-40B4-BE49-F238E27FC236}">
                <a16:creationId xmlns:a16="http://schemas.microsoft.com/office/drawing/2014/main" id="{E06D5A97-09BB-A2E5-9686-75E494A9F146}"/>
              </a:ext>
            </a:extLst>
          </p:cNvPr>
          <p:cNvSpPr>
            <a:spLocks noGrp="1"/>
          </p:cNvSpPr>
          <p:nvPr>
            <p:ph type="subTitle" idx="1"/>
          </p:nvPr>
        </p:nvSpPr>
        <p:spPr>
          <a:xfrm>
            <a:off x="5829817" y="5409639"/>
            <a:ext cx="5481920" cy="908807"/>
          </a:xfrm>
        </p:spPr>
        <p:txBody>
          <a:bodyPr>
            <a:normAutofit/>
          </a:bodyPr>
          <a:lstStyle/>
          <a:p>
            <a:pPr algn="r"/>
            <a:r>
              <a:rPr lang="en-US"/>
              <a:t>Cam Pulling, Nick Leisenring, Trevor Moore, Vince Elequin</a:t>
            </a:r>
          </a:p>
        </p:txBody>
      </p:sp>
    </p:spTree>
    <p:extLst>
      <p:ext uri="{BB962C8B-B14F-4D97-AF65-F5344CB8AC3E}">
        <p14:creationId xmlns:p14="http://schemas.microsoft.com/office/powerpoint/2010/main" val="49195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on a golf course&#10;&#10;Description automatically generated with medium confidence">
            <a:extLst>
              <a:ext uri="{FF2B5EF4-FFF2-40B4-BE49-F238E27FC236}">
                <a16:creationId xmlns:a16="http://schemas.microsoft.com/office/drawing/2014/main" id="{3F4BD7F5-C993-8ACF-F338-A25F5F1E866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7999"/>
          </a:xfrm>
          <a:prstGeom prst="rect">
            <a:avLst/>
          </a:prstGeom>
        </p:spPr>
      </p:pic>
      <p:sp>
        <p:nvSpPr>
          <p:cNvPr id="8" name="Title 11">
            <a:extLst>
              <a:ext uri="{FF2B5EF4-FFF2-40B4-BE49-F238E27FC236}">
                <a16:creationId xmlns:a16="http://schemas.microsoft.com/office/drawing/2014/main" id="{DD084BC9-9589-DA0E-171E-997C32DCC0AD}"/>
              </a:ext>
            </a:extLst>
          </p:cNvPr>
          <p:cNvSpPr>
            <a:spLocks noGrp="1"/>
          </p:cNvSpPr>
          <p:nvPr>
            <p:ph type="ctrTitle"/>
          </p:nvPr>
        </p:nvSpPr>
        <p:spPr>
          <a:xfrm>
            <a:off x="1066800" y="850005"/>
            <a:ext cx="6196885" cy="1655289"/>
          </a:xfrm>
        </p:spPr>
        <p:txBody>
          <a:bodyPr>
            <a:normAutofit/>
          </a:bodyPr>
          <a:lstStyle/>
          <a:p>
            <a:r>
              <a:rPr lang="en-US" sz="4800" dirty="0">
                <a:solidFill>
                  <a:schemeClr val="accent5">
                    <a:lumMod val="20000"/>
                    <a:lumOff val="80000"/>
                  </a:schemeClr>
                </a:solidFill>
              </a:rPr>
              <a:t>What Sets the Top Golfers Apart?</a:t>
            </a:r>
          </a:p>
        </p:txBody>
      </p:sp>
      <p:sp>
        <p:nvSpPr>
          <p:cNvPr id="10" name="Subtitle 12">
            <a:extLst>
              <a:ext uri="{FF2B5EF4-FFF2-40B4-BE49-F238E27FC236}">
                <a16:creationId xmlns:a16="http://schemas.microsoft.com/office/drawing/2014/main" id="{F8FE6C11-B56E-D593-91F8-4157FCB4AFD4}"/>
              </a:ext>
            </a:extLst>
          </p:cNvPr>
          <p:cNvSpPr>
            <a:spLocks noGrp="1"/>
          </p:cNvSpPr>
          <p:nvPr>
            <p:ph type="subTitle" idx="1"/>
          </p:nvPr>
        </p:nvSpPr>
        <p:spPr>
          <a:xfrm>
            <a:off x="1066800" y="2514600"/>
            <a:ext cx="4637540" cy="1279721"/>
          </a:xfrm>
        </p:spPr>
        <p:txBody>
          <a:bodyPr/>
          <a:lstStyle/>
          <a:p>
            <a:r>
              <a:rPr lang="en-US" dirty="0">
                <a:solidFill>
                  <a:schemeClr val="accent5">
                    <a:lumMod val="20000"/>
                    <a:lumOff val="80000"/>
                  </a:schemeClr>
                </a:solidFill>
              </a:rPr>
              <a:t>Examining Statistics of the Worlds Top Golfs</a:t>
            </a:r>
          </a:p>
        </p:txBody>
      </p:sp>
      <p:sp>
        <p:nvSpPr>
          <p:cNvPr id="16" name="Slide Number Placeholder 3">
            <a:extLst>
              <a:ext uri="{FF2B5EF4-FFF2-40B4-BE49-F238E27FC236}">
                <a16:creationId xmlns:a16="http://schemas.microsoft.com/office/drawing/2014/main" id="{EE0CB3F7-D607-DD27-6318-D95A7FBB1439}"/>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2</a:t>
            </a:fld>
            <a:endParaRPr lang="en-US"/>
          </a:p>
        </p:txBody>
      </p:sp>
      <p:pic>
        <p:nvPicPr>
          <p:cNvPr id="5" name="Picture 4">
            <a:extLst>
              <a:ext uri="{FF2B5EF4-FFF2-40B4-BE49-F238E27FC236}">
                <a16:creationId xmlns:a16="http://schemas.microsoft.com/office/drawing/2014/main" id="{B231798A-F544-5DAC-0ABF-233960B331A1}"/>
              </a:ext>
            </a:extLst>
          </p:cNvPr>
          <p:cNvPicPr>
            <a:picLocks noChangeAspect="1"/>
          </p:cNvPicPr>
          <p:nvPr/>
        </p:nvPicPr>
        <p:blipFill>
          <a:blip r:embed="rId4"/>
          <a:stretch>
            <a:fillRect/>
          </a:stretch>
        </p:blipFill>
        <p:spPr>
          <a:xfrm>
            <a:off x="3108480" y="3429000"/>
            <a:ext cx="7948349" cy="2034716"/>
          </a:xfrm>
          <a:prstGeom prst="rect">
            <a:avLst/>
          </a:prstGeom>
        </p:spPr>
      </p:pic>
    </p:spTree>
    <p:extLst>
      <p:ext uri="{BB962C8B-B14F-4D97-AF65-F5344CB8AC3E}">
        <p14:creationId xmlns:p14="http://schemas.microsoft.com/office/powerpoint/2010/main" val="11282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arge grassy field with trees&#10;&#10;Description automatically generated with low confidence">
            <a:extLst>
              <a:ext uri="{FF2B5EF4-FFF2-40B4-BE49-F238E27FC236}">
                <a16:creationId xmlns:a16="http://schemas.microsoft.com/office/drawing/2014/main" id="{90761D53-C7F8-4EA6-FA8B-A24D270AAC2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913756"/>
          </a:xfrm>
          <a:prstGeom prst="rect">
            <a:avLst/>
          </a:prstGeom>
        </p:spPr>
      </p:pic>
      <p:sp>
        <p:nvSpPr>
          <p:cNvPr id="4" name="Title 3">
            <a:extLst>
              <a:ext uri="{FF2B5EF4-FFF2-40B4-BE49-F238E27FC236}">
                <a16:creationId xmlns:a16="http://schemas.microsoft.com/office/drawing/2014/main" id="{10E7368F-18F8-0573-9A31-09F7D4EE30A7}"/>
              </a:ext>
            </a:extLst>
          </p:cNvPr>
          <p:cNvSpPr>
            <a:spLocks noGrp="1"/>
          </p:cNvSpPr>
          <p:nvPr>
            <p:ph type="title"/>
          </p:nvPr>
        </p:nvSpPr>
        <p:spPr>
          <a:xfrm>
            <a:off x="6987988" y="163711"/>
            <a:ext cx="3924299" cy="1612290"/>
          </a:xfrm>
        </p:spPr>
        <p:txBody>
          <a:bodyPr anchor="ctr">
            <a:normAutofit/>
          </a:bodyPr>
          <a:lstStyle/>
          <a:p>
            <a:r>
              <a:rPr lang="en-US" dirty="0">
                <a:solidFill>
                  <a:schemeClr val="bg1"/>
                </a:solidFill>
              </a:rPr>
              <a:t>What to look at?</a:t>
            </a:r>
          </a:p>
        </p:txBody>
      </p:sp>
      <p:pic>
        <p:nvPicPr>
          <p:cNvPr id="10" name="Content Placeholder 9">
            <a:extLst>
              <a:ext uri="{FF2B5EF4-FFF2-40B4-BE49-F238E27FC236}">
                <a16:creationId xmlns:a16="http://schemas.microsoft.com/office/drawing/2014/main" id="{11B753E1-5A11-93C6-20B5-8C69223515D6}"/>
              </a:ext>
            </a:extLst>
          </p:cNvPr>
          <p:cNvPicPr>
            <a:picLocks noGrp="1" noChangeAspect="1"/>
          </p:cNvPicPr>
          <p:nvPr>
            <p:ph sz="half" idx="4294967295"/>
          </p:nvPr>
        </p:nvPicPr>
        <p:blipFill>
          <a:blip r:embed="rId4"/>
          <a:stretch>
            <a:fillRect/>
          </a:stretch>
        </p:blipFill>
        <p:spPr>
          <a:xfrm>
            <a:off x="529937" y="1635454"/>
            <a:ext cx="6357693" cy="3305999"/>
          </a:xfrm>
          <a:noFill/>
        </p:spPr>
      </p:pic>
      <p:sp>
        <p:nvSpPr>
          <p:cNvPr id="5" name="Content Placeholder 4">
            <a:extLst>
              <a:ext uri="{FF2B5EF4-FFF2-40B4-BE49-F238E27FC236}">
                <a16:creationId xmlns:a16="http://schemas.microsoft.com/office/drawing/2014/main" id="{FDFF8971-36F7-4F84-BDC5-BC1247DEC768}"/>
              </a:ext>
            </a:extLst>
          </p:cNvPr>
          <p:cNvSpPr>
            <a:spLocks noGrp="1"/>
          </p:cNvSpPr>
          <p:nvPr>
            <p:ph idx="1"/>
          </p:nvPr>
        </p:nvSpPr>
        <p:spPr>
          <a:xfrm>
            <a:off x="6987989" y="3552001"/>
            <a:ext cx="3924299" cy="3305999"/>
          </a:xfrm>
        </p:spPr>
        <p:txBody>
          <a:bodyPr>
            <a:normAutofit fontScale="92500" lnSpcReduction="10000"/>
          </a:bodyPr>
          <a:lstStyle/>
          <a:p>
            <a:r>
              <a:rPr lang="en-US" dirty="0">
                <a:solidFill>
                  <a:schemeClr val="bg1"/>
                </a:solidFill>
              </a:rPr>
              <a:t>Started with a csv/</a:t>
            </a:r>
            <a:r>
              <a:rPr lang="en-US" dirty="0" err="1">
                <a:solidFill>
                  <a:schemeClr val="bg1"/>
                </a:solidFill>
              </a:rPr>
              <a:t>json</a:t>
            </a:r>
            <a:r>
              <a:rPr lang="en-US" dirty="0">
                <a:solidFill>
                  <a:schemeClr val="bg1"/>
                </a:solidFill>
              </a:rPr>
              <a:t> of 111 different statistics and 1619 golfers</a:t>
            </a:r>
          </a:p>
          <a:p>
            <a:r>
              <a:rPr lang="en-US" dirty="0">
                <a:solidFill>
                  <a:schemeClr val="bg1"/>
                </a:solidFill>
              </a:rPr>
              <a:t>Cleaned data to 10 important categories and merged with world golf rankings top 200</a:t>
            </a:r>
          </a:p>
          <a:p>
            <a:r>
              <a:rPr lang="en-US" dirty="0">
                <a:solidFill>
                  <a:schemeClr val="bg1"/>
                </a:solidFill>
              </a:rPr>
              <a:t>Dropped any golfer missing data leaving us with a final 117 golfers</a:t>
            </a:r>
          </a:p>
          <a:p>
            <a:r>
              <a:rPr lang="en-US" dirty="0">
                <a:solidFill>
                  <a:schemeClr val="bg1"/>
                </a:solidFill>
              </a:rPr>
              <a:t>Statistics only include PGA Tour Golfers, LIV Tour Players were excluded</a:t>
            </a:r>
          </a:p>
        </p:txBody>
      </p:sp>
      <p:sp>
        <p:nvSpPr>
          <p:cNvPr id="23"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pPr>
                <a:spcAft>
                  <a:spcPts val="600"/>
                </a:spcAft>
              </a:pPr>
              <a:t>3</a:t>
            </a:fld>
            <a:endParaRPr lang="en-US"/>
          </a:p>
        </p:txBody>
      </p:sp>
    </p:spTree>
    <p:extLst>
      <p:ext uri="{BB962C8B-B14F-4D97-AF65-F5344CB8AC3E}">
        <p14:creationId xmlns:p14="http://schemas.microsoft.com/office/powerpoint/2010/main" val="299687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olf cart parked on a golf course&#10;&#10;Description automatically generated with low confidence">
            <a:extLst>
              <a:ext uri="{FF2B5EF4-FFF2-40B4-BE49-F238E27FC236}">
                <a16:creationId xmlns:a16="http://schemas.microsoft.com/office/drawing/2014/main" id="{13348BD9-2BD9-D737-11A3-B1386E4C8F8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258906" cy="6858000"/>
          </a:xfrm>
          <a:prstGeom prst="rect">
            <a:avLst/>
          </a:prstGeom>
        </p:spPr>
      </p:pic>
      <p:sp>
        <p:nvSpPr>
          <p:cNvPr id="2" name="Title 1">
            <a:extLst>
              <a:ext uri="{FF2B5EF4-FFF2-40B4-BE49-F238E27FC236}">
                <a16:creationId xmlns:a16="http://schemas.microsoft.com/office/drawing/2014/main" id="{07A70067-9293-AC4D-8733-4507966807D8}"/>
              </a:ext>
            </a:extLst>
          </p:cNvPr>
          <p:cNvSpPr>
            <a:spLocks noGrp="1"/>
          </p:cNvSpPr>
          <p:nvPr>
            <p:ph type="title"/>
          </p:nvPr>
        </p:nvSpPr>
        <p:spPr/>
        <p:txBody>
          <a:bodyPr/>
          <a:lstStyle/>
          <a:p>
            <a:r>
              <a:rPr lang="en-US" dirty="0">
                <a:solidFill>
                  <a:schemeClr val="bg1"/>
                </a:solidFill>
              </a:rPr>
              <a:t>Comparing Groups of Players</a:t>
            </a:r>
          </a:p>
        </p:txBody>
      </p:sp>
      <p:pic>
        <p:nvPicPr>
          <p:cNvPr id="7" name="Content Placeholder 6" descr="Chart, bar chart&#10;&#10;Description automatically generated">
            <a:extLst>
              <a:ext uri="{FF2B5EF4-FFF2-40B4-BE49-F238E27FC236}">
                <a16:creationId xmlns:a16="http://schemas.microsoft.com/office/drawing/2014/main" id="{86C3E1B2-06EB-D651-36FF-06AC7C0B221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509344" y="2766918"/>
            <a:ext cx="5649932" cy="3766621"/>
          </a:xfrm>
        </p:spPr>
      </p:pic>
      <p:sp>
        <p:nvSpPr>
          <p:cNvPr id="5" name="TextBox 4">
            <a:extLst>
              <a:ext uri="{FF2B5EF4-FFF2-40B4-BE49-F238E27FC236}">
                <a16:creationId xmlns:a16="http://schemas.microsoft.com/office/drawing/2014/main" id="{C72A041F-DCD7-3C13-96DA-485CBAF89A94}"/>
              </a:ext>
            </a:extLst>
          </p:cNvPr>
          <p:cNvSpPr txBox="1"/>
          <p:nvPr/>
        </p:nvSpPr>
        <p:spPr>
          <a:xfrm>
            <a:off x="7753703" y="857377"/>
            <a:ext cx="38301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Next, we compared the averages of different groups of players based on their World Golf Ranking</a:t>
            </a:r>
          </a:p>
          <a:p>
            <a:pPr marL="285750" indent="-285750">
              <a:buFont typeface="Arial" panose="020B0604020202020204" pitchFamily="34" charset="0"/>
              <a:buChar char="•"/>
            </a:pPr>
            <a:r>
              <a:rPr lang="en-US" dirty="0">
                <a:solidFill>
                  <a:schemeClr val="bg1"/>
                </a:solidFill>
              </a:rPr>
              <a:t>The groups are Top 10, 11-25, 26-50, 51-100 and Over 100 </a:t>
            </a:r>
          </a:p>
        </p:txBody>
      </p:sp>
      <p:pic>
        <p:nvPicPr>
          <p:cNvPr id="1026" name="Picture 2">
            <a:extLst>
              <a:ext uri="{FF2B5EF4-FFF2-40B4-BE49-F238E27FC236}">
                <a16:creationId xmlns:a16="http://schemas.microsoft.com/office/drawing/2014/main" id="{7638FE5E-A4C4-06B1-6924-548B4699A800}"/>
              </a:ext>
            </a:extLst>
          </p:cNvPr>
          <p:cNvPicPr>
            <a:picLocks noGrp="1" noChangeAspect="1" noChangeArrowheads="1"/>
          </p:cNvPicPr>
          <p:nvPr>
            <p:ph sz="half" idx="1"/>
          </p:nvPr>
        </p:nvPicPr>
        <p:blipFill>
          <a:blip r:embed="rId5">
            <a:extLst>
              <a:ext uri="{28A0092B-C50C-407E-A947-70E740481C1C}">
                <a14:useLocalDpi xmlns:a14="http://schemas.microsoft.com/office/drawing/2010/main" val="0"/>
              </a:ext>
            </a:extLst>
          </a:blip>
          <a:srcRect/>
          <a:stretch>
            <a:fillRect/>
          </a:stretch>
        </p:blipFill>
        <p:spPr bwMode="auto">
          <a:xfrm>
            <a:off x="834679" y="2096064"/>
            <a:ext cx="4254905" cy="4534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08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swinging a golf club&#10;&#10;Description automatically generated with medium confidence">
            <a:extLst>
              <a:ext uri="{FF2B5EF4-FFF2-40B4-BE49-F238E27FC236}">
                <a16:creationId xmlns:a16="http://schemas.microsoft.com/office/drawing/2014/main" id="{36CAC396-0DD5-A218-AD86-418ED8B67C1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474" y="0"/>
            <a:ext cx="12251473" cy="6858000"/>
          </a:xfrm>
          <a:prstGeom prst="rect">
            <a:avLst/>
          </a:prstGeom>
          <a:effectLst>
            <a:outerShdw blurRad="50800" dist="50800" dir="5400000" algn="ctr" rotWithShape="0">
              <a:srgbClr val="000000"/>
            </a:outerShdw>
          </a:effectLst>
        </p:spPr>
      </p:pic>
      <p:sp>
        <p:nvSpPr>
          <p:cNvPr id="2" name="Title 1">
            <a:extLst>
              <a:ext uri="{FF2B5EF4-FFF2-40B4-BE49-F238E27FC236}">
                <a16:creationId xmlns:a16="http://schemas.microsoft.com/office/drawing/2014/main" id="{EDD8CE05-5F75-0442-20F7-9A04674AA2B1}"/>
              </a:ext>
            </a:extLst>
          </p:cNvPr>
          <p:cNvSpPr>
            <a:spLocks noGrp="1"/>
          </p:cNvSpPr>
          <p:nvPr>
            <p:ph type="title"/>
          </p:nvPr>
        </p:nvSpPr>
        <p:spPr>
          <a:xfrm>
            <a:off x="226290" y="308768"/>
            <a:ext cx="10092477" cy="953669"/>
          </a:xfrm>
        </p:spPr>
        <p:txBody>
          <a:bodyPr/>
          <a:lstStyle/>
          <a:p>
            <a:r>
              <a:rPr lang="en-US" dirty="0"/>
              <a:t>Comparing Players Head-to-Head</a:t>
            </a:r>
          </a:p>
        </p:txBody>
      </p:sp>
      <p:sp>
        <p:nvSpPr>
          <p:cNvPr id="10" name="Content Placeholder 9">
            <a:extLst>
              <a:ext uri="{FF2B5EF4-FFF2-40B4-BE49-F238E27FC236}">
                <a16:creationId xmlns:a16="http://schemas.microsoft.com/office/drawing/2014/main" id="{A41DBB27-480C-9D7F-7B76-88B3FAE63957}"/>
              </a:ext>
            </a:extLst>
          </p:cNvPr>
          <p:cNvSpPr>
            <a:spLocks noGrp="1"/>
          </p:cNvSpPr>
          <p:nvPr>
            <p:ph sz="half" idx="1"/>
          </p:nvPr>
        </p:nvSpPr>
        <p:spPr>
          <a:xfrm>
            <a:off x="7887853" y="308768"/>
            <a:ext cx="3539483" cy="2582214"/>
          </a:xfrm>
        </p:spPr>
        <p:txBody>
          <a:bodyPr/>
          <a:lstStyle/>
          <a:p>
            <a:r>
              <a:rPr lang="en-US" dirty="0">
                <a:solidFill>
                  <a:schemeClr val="accent5">
                    <a:lumMod val="20000"/>
                    <a:lumOff val="80000"/>
                  </a:schemeClr>
                </a:solidFill>
              </a:rPr>
              <a:t>Created a drop-down menu to select each player to display their stats for each category</a:t>
            </a:r>
          </a:p>
          <a:p>
            <a:r>
              <a:rPr lang="en-US" dirty="0">
                <a:solidFill>
                  <a:schemeClr val="accent5">
                    <a:lumMod val="20000"/>
                    <a:lumOff val="80000"/>
                  </a:schemeClr>
                </a:solidFill>
              </a:rPr>
              <a:t>Can use this to compare each player to see where they excel</a:t>
            </a:r>
          </a:p>
        </p:txBody>
      </p:sp>
      <p:pic>
        <p:nvPicPr>
          <p:cNvPr id="13" name="Content Placeholder 12">
            <a:extLst>
              <a:ext uri="{FF2B5EF4-FFF2-40B4-BE49-F238E27FC236}">
                <a16:creationId xmlns:a16="http://schemas.microsoft.com/office/drawing/2014/main" id="{2E35E8E0-29DE-C1D6-1E5B-05466745A7D4}"/>
              </a:ext>
            </a:extLst>
          </p:cNvPr>
          <p:cNvPicPr>
            <a:picLocks noGrp="1" noChangeAspect="1"/>
          </p:cNvPicPr>
          <p:nvPr>
            <p:ph sz="half" idx="2"/>
          </p:nvPr>
        </p:nvPicPr>
        <p:blipFill>
          <a:blip r:embed="rId4"/>
          <a:stretch>
            <a:fillRect/>
          </a:stretch>
        </p:blipFill>
        <p:spPr>
          <a:xfrm>
            <a:off x="494146" y="2890982"/>
            <a:ext cx="8271164" cy="3370379"/>
          </a:xfrm>
          <a:prstGeom prst="rect">
            <a:avLst/>
          </a:prstGeom>
        </p:spPr>
      </p:pic>
    </p:spTree>
    <p:extLst>
      <p:ext uri="{BB962C8B-B14F-4D97-AF65-F5344CB8AC3E}">
        <p14:creationId xmlns:p14="http://schemas.microsoft.com/office/powerpoint/2010/main" val="339472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ducks in a park&#10;&#10;Description automatically generated with low confidence">
            <a:extLst>
              <a:ext uri="{FF2B5EF4-FFF2-40B4-BE49-F238E27FC236}">
                <a16:creationId xmlns:a16="http://schemas.microsoft.com/office/drawing/2014/main" id="{04A7313B-776F-733C-F89C-670412FC078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1D4A2FC9-C803-1007-CEEC-448BF22FB08E}"/>
              </a:ext>
            </a:extLst>
          </p:cNvPr>
          <p:cNvSpPr>
            <a:spLocks noGrp="1"/>
          </p:cNvSpPr>
          <p:nvPr>
            <p:ph type="title"/>
          </p:nvPr>
        </p:nvSpPr>
        <p:spPr/>
        <p:txBody>
          <a:bodyPr/>
          <a:lstStyle/>
          <a:p>
            <a:r>
              <a:rPr lang="en-US" dirty="0">
                <a:solidFill>
                  <a:schemeClr val="bg1"/>
                </a:solidFill>
              </a:rPr>
              <a:t>Conclusion</a:t>
            </a:r>
          </a:p>
        </p:txBody>
      </p:sp>
      <p:sp>
        <p:nvSpPr>
          <p:cNvPr id="4" name="Text Placeholder 3">
            <a:extLst>
              <a:ext uri="{FF2B5EF4-FFF2-40B4-BE49-F238E27FC236}">
                <a16:creationId xmlns:a16="http://schemas.microsoft.com/office/drawing/2014/main" id="{DB4765B1-98D8-21D4-8C0C-79582C2129BB}"/>
              </a:ext>
            </a:extLst>
          </p:cNvPr>
          <p:cNvSpPr>
            <a:spLocks noGrp="1"/>
          </p:cNvSpPr>
          <p:nvPr>
            <p:ph type="body" sz="half" idx="2"/>
          </p:nvPr>
        </p:nvSpPr>
        <p:spPr>
          <a:xfrm>
            <a:off x="582706" y="2551906"/>
            <a:ext cx="3705225" cy="3811588"/>
          </a:xfrm>
        </p:spPr>
        <p:txBody>
          <a:bodyPr>
            <a:normAutofit lnSpcReduction="10000"/>
          </a:bodyPr>
          <a:lstStyle/>
          <a:p>
            <a:pPr marL="285750" indent="-285750">
              <a:buFont typeface="Arial" panose="020B0604020202020204" pitchFamily="34" charset="0"/>
              <a:buChar char="•"/>
            </a:pPr>
            <a:r>
              <a:rPr lang="en-US" dirty="0">
                <a:solidFill>
                  <a:schemeClr val="bg1"/>
                </a:solidFill>
              </a:rPr>
              <a:t>The top golfers did not excel in just any specific category, but almost of them</a:t>
            </a:r>
          </a:p>
          <a:p>
            <a:pPr marL="285750" indent="-285750">
              <a:buFont typeface="Arial" panose="020B0604020202020204" pitchFamily="34" charset="0"/>
              <a:buChar char="•"/>
            </a:pPr>
            <a:r>
              <a:rPr lang="en-US" dirty="0">
                <a:solidFill>
                  <a:schemeClr val="bg1"/>
                </a:solidFill>
              </a:rPr>
              <a:t>Of the 10 categories the top 10 was first in five, third in four, and second in one</a:t>
            </a:r>
          </a:p>
          <a:p>
            <a:pPr marL="285750" indent="-285750">
              <a:buFont typeface="Arial" panose="020B0604020202020204" pitchFamily="34" charset="0"/>
              <a:buChar char="•"/>
            </a:pPr>
            <a:r>
              <a:rPr lang="en-US" dirty="0">
                <a:solidFill>
                  <a:schemeClr val="bg1"/>
                </a:solidFill>
              </a:rPr>
              <a:t>In areas where they may not excel as much such as Driving Accuracy, they greatly make up for it in other areas such as sand save percentage or approaches from inside 100 yards </a:t>
            </a:r>
          </a:p>
        </p:txBody>
      </p:sp>
      <p:pic>
        <p:nvPicPr>
          <p:cNvPr id="9" name="Content Placeholder 8">
            <a:extLst>
              <a:ext uri="{FF2B5EF4-FFF2-40B4-BE49-F238E27FC236}">
                <a16:creationId xmlns:a16="http://schemas.microsoft.com/office/drawing/2014/main" id="{45BE9D8C-4205-536B-799A-73EB616EDE7A}"/>
              </a:ext>
            </a:extLst>
          </p:cNvPr>
          <p:cNvPicPr>
            <a:picLocks noGrp="1" noChangeAspect="1"/>
          </p:cNvPicPr>
          <p:nvPr>
            <p:ph idx="1"/>
          </p:nvPr>
        </p:nvPicPr>
        <p:blipFill>
          <a:blip r:embed="rId4"/>
          <a:stretch>
            <a:fillRect/>
          </a:stretch>
        </p:blipFill>
        <p:spPr>
          <a:xfrm>
            <a:off x="5183188" y="1896943"/>
            <a:ext cx="5980112" cy="3124440"/>
          </a:xfrm>
        </p:spPr>
      </p:pic>
    </p:spTree>
    <p:extLst>
      <p:ext uri="{BB962C8B-B14F-4D97-AF65-F5344CB8AC3E}">
        <p14:creationId xmlns:p14="http://schemas.microsoft.com/office/powerpoint/2010/main" val="3182965977"/>
      </p:ext>
    </p:extLst>
  </p:cSld>
  <p:clrMapOvr>
    <a:masterClrMapping/>
  </p:clrMapOvr>
</p:sld>
</file>

<file path=ppt/theme/theme1.xml><?xml version="1.0" encoding="utf-8"?>
<a:theme xmlns:a="http://schemas.openxmlformats.org/drawingml/2006/main" name="SwellVTI">
  <a:themeElements>
    <a:clrScheme name="AnalogousFromLightSeedLeftStep">
      <a:dk1>
        <a:srgbClr val="000000"/>
      </a:dk1>
      <a:lt1>
        <a:srgbClr val="FFFFFF"/>
      </a:lt1>
      <a:dk2>
        <a:srgbClr val="233C22"/>
      </a:dk2>
      <a:lt2>
        <a:srgbClr val="E8E6E2"/>
      </a:lt2>
      <a:accent1>
        <a:srgbClr val="91A5C4"/>
      </a:accent1>
      <a:accent2>
        <a:srgbClr val="7BA9B4"/>
      </a:accent2>
      <a:accent3>
        <a:srgbClr val="80AAA0"/>
      </a:accent3>
      <a:accent4>
        <a:srgbClr val="77AE8B"/>
      </a:accent4>
      <a:accent5>
        <a:srgbClr val="84AC82"/>
      </a:accent5>
      <a:accent6>
        <a:srgbClr val="8EAA74"/>
      </a:accent6>
      <a:hlink>
        <a:srgbClr val="967F5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docProps/app.xml><?xml version="1.0" encoding="utf-8"?>
<Properties xmlns="http://schemas.openxmlformats.org/officeDocument/2006/extended-properties" xmlns:vt="http://schemas.openxmlformats.org/officeDocument/2006/docPropsVTypes">
  <TotalTime>90</TotalTime>
  <Words>222</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SwellVTI</vt:lpstr>
      <vt:lpstr>Project Par 3</vt:lpstr>
      <vt:lpstr>What Sets the Top Golfers Apart?</vt:lpstr>
      <vt:lpstr>What to look at?</vt:lpstr>
      <vt:lpstr>Comparing Groups of Players</vt:lpstr>
      <vt:lpstr>Comparing Players Head-to-Head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Par 3</dc:title>
  <dc:creator>Cam Pulling</dc:creator>
  <cp:lastModifiedBy>Cam Pulling</cp:lastModifiedBy>
  <cp:revision>3</cp:revision>
  <dcterms:created xsi:type="dcterms:W3CDTF">2023-04-19T23:36:47Z</dcterms:created>
  <dcterms:modified xsi:type="dcterms:W3CDTF">2023-04-20T22:40:17Z</dcterms:modified>
</cp:coreProperties>
</file>