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96" y="6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74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2614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4396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360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374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291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64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235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49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57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4/19/2023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456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4/19/2023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7264123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oqvac"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103204&amp;picture=golf-cours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view-image.php?image=42025&amp;picture=golf-course-and-cart" TargetMode="External"/><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silhouette-of-man-playing-golf-during-sunset-33478/"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104380&amp;picture=golf-course" TargetMode="External"/><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53AC2642-0928-99CB-5F9E-71F0A395B0FD}"/>
              </a:ext>
            </a:extLst>
          </p:cNvPr>
          <p:cNvPicPr>
            <a:picLocks noChangeAspect="1"/>
          </p:cNvPicPr>
          <p:nvPr/>
        </p:nvPicPr>
        <p:blipFill rotWithShape="1">
          <a:blip r:embed="rId2"/>
          <a:srcRect t="17223" b="17180"/>
          <a:stretch/>
        </p:blipFill>
        <p:spPr>
          <a:xfrm>
            <a:off x="20" y="10"/>
            <a:ext cx="12191979" cy="6857989"/>
          </a:xfrm>
          <a:prstGeom prst="rect">
            <a:avLst/>
          </a:prstGeom>
        </p:spPr>
      </p:pic>
      <p:sp>
        <p:nvSpPr>
          <p:cNvPr id="23" name="Freeform: Shape 1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62BCB-CFEB-6616-76A3-FFBEB17AB7EE}"/>
              </a:ext>
            </a:extLst>
          </p:cNvPr>
          <p:cNvSpPr>
            <a:spLocks noGrp="1"/>
          </p:cNvSpPr>
          <p:nvPr>
            <p:ph type="ctrTitle"/>
          </p:nvPr>
        </p:nvSpPr>
        <p:spPr>
          <a:xfrm>
            <a:off x="5882446" y="3092651"/>
            <a:ext cx="5429290" cy="2142559"/>
          </a:xfrm>
        </p:spPr>
        <p:txBody>
          <a:bodyPr>
            <a:normAutofit/>
          </a:bodyPr>
          <a:lstStyle/>
          <a:p>
            <a:pPr algn="r"/>
            <a:r>
              <a:rPr lang="en-US" sz="4800"/>
              <a:t>Project Par 3</a:t>
            </a:r>
          </a:p>
        </p:txBody>
      </p:sp>
      <p:sp>
        <p:nvSpPr>
          <p:cNvPr id="3" name="Subtitle 2">
            <a:extLst>
              <a:ext uri="{FF2B5EF4-FFF2-40B4-BE49-F238E27FC236}">
                <a16:creationId xmlns:a16="http://schemas.microsoft.com/office/drawing/2014/main" id="{E06D5A97-09BB-A2E5-9686-75E494A9F146}"/>
              </a:ext>
            </a:extLst>
          </p:cNvPr>
          <p:cNvSpPr>
            <a:spLocks noGrp="1"/>
          </p:cNvSpPr>
          <p:nvPr>
            <p:ph type="subTitle" idx="1"/>
          </p:nvPr>
        </p:nvSpPr>
        <p:spPr>
          <a:xfrm>
            <a:off x="5829817" y="5409639"/>
            <a:ext cx="5481920" cy="908807"/>
          </a:xfrm>
        </p:spPr>
        <p:txBody>
          <a:bodyPr>
            <a:normAutofit/>
          </a:bodyPr>
          <a:lstStyle/>
          <a:p>
            <a:pPr algn="r"/>
            <a:r>
              <a:rPr lang="en-US"/>
              <a:t>Cam Pulling, Nick Leisenring, Trevor Moore, Vince Elequin</a:t>
            </a:r>
          </a:p>
        </p:txBody>
      </p:sp>
    </p:spTree>
    <p:extLst>
      <p:ext uri="{BB962C8B-B14F-4D97-AF65-F5344CB8AC3E}">
        <p14:creationId xmlns:p14="http://schemas.microsoft.com/office/powerpoint/2010/main" val="49195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on a golf course&#10;&#10;Description automatically generated with medium confidence">
            <a:extLst>
              <a:ext uri="{FF2B5EF4-FFF2-40B4-BE49-F238E27FC236}">
                <a16:creationId xmlns:a16="http://schemas.microsoft.com/office/drawing/2014/main" id="{3F4BD7F5-C993-8ACF-F338-A25F5F1E86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8" name="Title 11">
            <a:extLst>
              <a:ext uri="{FF2B5EF4-FFF2-40B4-BE49-F238E27FC236}">
                <a16:creationId xmlns:a16="http://schemas.microsoft.com/office/drawing/2014/main" id="{DD084BC9-9589-DA0E-171E-997C32DCC0AD}"/>
              </a:ext>
            </a:extLst>
          </p:cNvPr>
          <p:cNvSpPr>
            <a:spLocks noGrp="1"/>
          </p:cNvSpPr>
          <p:nvPr>
            <p:ph type="ctrTitle"/>
          </p:nvPr>
        </p:nvSpPr>
        <p:spPr>
          <a:xfrm>
            <a:off x="1066800" y="850005"/>
            <a:ext cx="6196885" cy="1655289"/>
          </a:xfrm>
        </p:spPr>
        <p:txBody>
          <a:bodyPr>
            <a:normAutofit/>
          </a:bodyPr>
          <a:lstStyle/>
          <a:p>
            <a:r>
              <a:rPr lang="en-US" sz="4800" dirty="0">
                <a:solidFill>
                  <a:schemeClr val="accent5">
                    <a:lumMod val="20000"/>
                    <a:lumOff val="80000"/>
                  </a:schemeClr>
                </a:solidFill>
              </a:rPr>
              <a:t>What Sets the Top Golfers Apart?</a:t>
            </a:r>
          </a:p>
        </p:txBody>
      </p:sp>
      <p:sp>
        <p:nvSpPr>
          <p:cNvPr id="10"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066800" y="2514600"/>
            <a:ext cx="4637540" cy="1279721"/>
          </a:xfrm>
        </p:spPr>
        <p:txBody>
          <a:bodyPr/>
          <a:lstStyle/>
          <a:p>
            <a:r>
              <a:rPr lang="en-US" dirty="0">
                <a:solidFill>
                  <a:schemeClr val="accent5">
                    <a:lumMod val="20000"/>
                    <a:lumOff val="80000"/>
                  </a:schemeClr>
                </a:solidFill>
              </a:rPr>
              <a:t>Examining Statistics of the Worlds Top Golfs</a:t>
            </a:r>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pic>
        <p:nvPicPr>
          <p:cNvPr id="5" name="Picture 4">
            <a:extLst>
              <a:ext uri="{FF2B5EF4-FFF2-40B4-BE49-F238E27FC236}">
                <a16:creationId xmlns:a16="http://schemas.microsoft.com/office/drawing/2014/main" id="{B231798A-F544-5DAC-0ABF-233960B331A1}"/>
              </a:ext>
            </a:extLst>
          </p:cNvPr>
          <p:cNvPicPr>
            <a:picLocks noChangeAspect="1"/>
          </p:cNvPicPr>
          <p:nvPr/>
        </p:nvPicPr>
        <p:blipFill>
          <a:blip r:embed="rId4"/>
          <a:stretch>
            <a:fillRect/>
          </a:stretch>
        </p:blipFill>
        <p:spPr>
          <a:xfrm>
            <a:off x="3108480" y="3429000"/>
            <a:ext cx="7948349" cy="2034716"/>
          </a:xfrm>
          <a:prstGeom prst="rect">
            <a:avLst/>
          </a:prstGeom>
        </p:spPr>
      </p:pic>
    </p:spTree>
    <p:extLst>
      <p:ext uri="{BB962C8B-B14F-4D97-AF65-F5344CB8AC3E}">
        <p14:creationId xmlns:p14="http://schemas.microsoft.com/office/powerpoint/2010/main" val="11282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arge grassy field with trees&#10;&#10;Description automatically generated with low confidence">
            <a:extLst>
              <a:ext uri="{FF2B5EF4-FFF2-40B4-BE49-F238E27FC236}">
                <a16:creationId xmlns:a16="http://schemas.microsoft.com/office/drawing/2014/main" id="{90761D53-C7F8-4EA6-FA8B-A24D270AAC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913756"/>
          </a:xfrm>
          <a:prstGeom prst="rect">
            <a:avLst/>
          </a:prstGeom>
        </p:spPr>
      </p:pic>
      <p:sp>
        <p:nvSpPr>
          <p:cNvPr id="4" name="Title 3">
            <a:extLst>
              <a:ext uri="{FF2B5EF4-FFF2-40B4-BE49-F238E27FC236}">
                <a16:creationId xmlns:a16="http://schemas.microsoft.com/office/drawing/2014/main" id="{10E7368F-18F8-0573-9A31-09F7D4EE30A7}"/>
              </a:ext>
            </a:extLst>
          </p:cNvPr>
          <p:cNvSpPr>
            <a:spLocks noGrp="1"/>
          </p:cNvSpPr>
          <p:nvPr>
            <p:ph type="title"/>
          </p:nvPr>
        </p:nvSpPr>
        <p:spPr>
          <a:xfrm>
            <a:off x="7239000" y="1143000"/>
            <a:ext cx="3924299" cy="1612290"/>
          </a:xfrm>
        </p:spPr>
        <p:txBody>
          <a:bodyPr anchor="ctr">
            <a:normAutofit/>
          </a:bodyPr>
          <a:lstStyle/>
          <a:p>
            <a:r>
              <a:rPr lang="en-US" dirty="0">
                <a:solidFill>
                  <a:schemeClr val="bg1"/>
                </a:solidFill>
              </a:rPr>
              <a:t>What to look at?</a:t>
            </a:r>
          </a:p>
        </p:txBody>
      </p:sp>
      <p:pic>
        <p:nvPicPr>
          <p:cNvPr id="10" name="Content Placeholder 9">
            <a:extLst>
              <a:ext uri="{FF2B5EF4-FFF2-40B4-BE49-F238E27FC236}">
                <a16:creationId xmlns:a16="http://schemas.microsoft.com/office/drawing/2014/main" id="{11B753E1-5A11-93C6-20B5-8C69223515D6}"/>
              </a:ext>
            </a:extLst>
          </p:cNvPr>
          <p:cNvPicPr>
            <a:picLocks noGrp="1" noChangeAspect="1"/>
          </p:cNvPicPr>
          <p:nvPr>
            <p:ph sz="half" idx="4294967295"/>
          </p:nvPr>
        </p:nvPicPr>
        <p:blipFill>
          <a:blip r:embed="rId4"/>
          <a:stretch>
            <a:fillRect/>
          </a:stretch>
        </p:blipFill>
        <p:spPr>
          <a:xfrm>
            <a:off x="529937" y="1635454"/>
            <a:ext cx="6357693" cy="3305999"/>
          </a:xfrm>
          <a:noFill/>
        </p:spPr>
      </p:pic>
      <p:sp>
        <p:nvSpPr>
          <p:cNvPr id="5" name="Content Placeholder 4">
            <a:extLst>
              <a:ext uri="{FF2B5EF4-FFF2-40B4-BE49-F238E27FC236}">
                <a16:creationId xmlns:a16="http://schemas.microsoft.com/office/drawing/2014/main" id="{FDFF8971-36F7-4F84-BDC5-BC1247DEC768}"/>
              </a:ext>
            </a:extLst>
          </p:cNvPr>
          <p:cNvSpPr>
            <a:spLocks noGrp="1"/>
          </p:cNvSpPr>
          <p:nvPr>
            <p:ph idx="1"/>
          </p:nvPr>
        </p:nvSpPr>
        <p:spPr>
          <a:xfrm>
            <a:off x="7239000" y="2736849"/>
            <a:ext cx="3924299" cy="3305999"/>
          </a:xfrm>
        </p:spPr>
        <p:txBody>
          <a:bodyPr>
            <a:normAutofit fontScale="92500" lnSpcReduction="10000"/>
          </a:bodyPr>
          <a:lstStyle/>
          <a:p>
            <a:r>
              <a:rPr lang="en-US" dirty="0">
                <a:solidFill>
                  <a:schemeClr val="bg1"/>
                </a:solidFill>
              </a:rPr>
              <a:t>Started with a csv/</a:t>
            </a:r>
            <a:r>
              <a:rPr lang="en-US" dirty="0" err="1">
                <a:solidFill>
                  <a:schemeClr val="bg1"/>
                </a:solidFill>
              </a:rPr>
              <a:t>json</a:t>
            </a:r>
            <a:r>
              <a:rPr lang="en-US" dirty="0">
                <a:solidFill>
                  <a:schemeClr val="bg1"/>
                </a:solidFill>
              </a:rPr>
              <a:t> of 111 different statistics and 1619 golfers</a:t>
            </a:r>
          </a:p>
          <a:p>
            <a:r>
              <a:rPr lang="en-US" dirty="0">
                <a:solidFill>
                  <a:schemeClr val="bg1"/>
                </a:solidFill>
              </a:rPr>
              <a:t>Cleaned data to 10 important categories and merged with world golf rankings top 200</a:t>
            </a:r>
          </a:p>
          <a:p>
            <a:r>
              <a:rPr lang="en-US" dirty="0">
                <a:solidFill>
                  <a:schemeClr val="bg1"/>
                </a:solidFill>
              </a:rPr>
              <a:t>Dropped any golfer missing data leaving us with a final 117 golfers</a:t>
            </a:r>
          </a:p>
          <a:p>
            <a:r>
              <a:rPr lang="en-US" dirty="0">
                <a:solidFill>
                  <a:schemeClr val="bg1"/>
                </a:solidFill>
              </a:rPr>
              <a:t>Statistics only include PGA Tour Golfers, LIV Tour Players were excluded</a:t>
            </a:r>
          </a:p>
        </p:txBody>
      </p:sp>
      <p:sp>
        <p:nvSpPr>
          <p:cNvPr id="2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spTree>
    <p:extLst>
      <p:ext uri="{BB962C8B-B14F-4D97-AF65-F5344CB8AC3E}">
        <p14:creationId xmlns:p14="http://schemas.microsoft.com/office/powerpoint/2010/main" val="299687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olf cart parked on a golf course&#10;&#10;Description automatically generated with low confidence">
            <a:extLst>
              <a:ext uri="{FF2B5EF4-FFF2-40B4-BE49-F238E27FC236}">
                <a16:creationId xmlns:a16="http://schemas.microsoft.com/office/drawing/2014/main" id="{13348BD9-2BD9-D737-11A3-B1386E4C8F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258906" cy="6858000"/>
          </a:xfrm>
          <a:prstGeom prst="rect">
            <a:avLst/>
          </a:prstGeom>
        </p:spPr>
      </p:pic>
      <p:sp>
        <p:nvSpPr>
          <p:cNvPr id="2" name="Title 1">
            <a:extLst>
              <a:ext uri="{FF2B5EF4-FFF2-40B4-BE49-F238E27FC236}">
                <a16:creationId xmlns:a16="http://schemas.microsoft.com/office/drawing/2014/main" id="{07A70067-9293-AC4D-8733-4507966807D8}"/>
              </a:ext>
            </a:extLst>
          </p:cNvPr>
          <p:cNvSpPr>
            <a:spLocks noGrp="1"/>
          </p:cNvSpPr>
          <p:nvPr>
            <p:ph type="title"/>
          </p:nvPr>
        </p:nvSpPr>
        <p:spPr/>
        <p:txBody>
          <a:bodyPr/>
          <a:lstStyle/>
          <a:p>
            <a:r>
              <a:rPr lang="en-US" dirty="0">
                <a:solidFill>
                  <a:schemeClr val="bg1"/>
                </a:solidFill>
              </a:rPr>
              <a:t>Comparing Groups of Players</a:t>
            </a:r>
          </a:p>
        </p:txBody>
      </p:sp>
      <p:pic>
        <p:nvPicPr>
          <p:cNvPr id="7" name="Content Placeholder 6" descr="Chart, bar chart&#10;&#10;Description automatically generated">
            <a:extLst>
              <a:ext uri="{FF2B5EF4-FFF2-40B4-BE49-F238E27FC236}">
                <a16:creationId xmlns:a16="http://schemas.microsoft.com/office/drawing/2014/main" id="{86C3E1B2-06EB-D651-36FF-06AC7C0B221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509344" y="2766918"/>
            <a:ext cx="5649932" cy="3766621"/>
          </a:xfrm>
        </p:spPr>
      </p:pic>
      <p:sp>
        <p:nvSpPr>
          <p:cNvPr id="5" name="TextBox 4">
            <a:extLst>
              <a:ext uri="{FF2B5EF4-FFF2-40B4-BE49-F238E27FC236}">
                <a16:creationId xmlns:a16="http://schemas.microsoft.com/office/drawing/2014/main" id="{C72A041F-DCD7-3C13-96DA-485CBAF89A94}"/>
              </a:ext>
            </a:extLst>
          </p:cNvPr>
          <p:cNvSpPr txBox="1"/>
          <p:nvPr/>
        </p:nvSpPr>
        <p:spPr>
          <a:xfrm>
            <a:off x="7780597" y="642224"/>
            <a:ext cx="38301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Next, we compared the averages of different groups of players based on their World Golf Ranking</a:t>
            </a:r>
          </a:p>
          <a:p>
            <a:pPr marL="285750" indent="-285750">
              <a:buFont typeface="Arial" panose="020B0604020202020204" pitchFamily="34" charset="0"/>
              <a:buChar char="•"/>
            </a:pPr>
            <a:r>
              <a:rPr lang="en-US" dirty="0">
                <a:solidFill>
                  <a:schemeClr val="bg1"/>
                </a:solidFill>
              </a:rPr>
              <a:t>The groups are Top 10, 11-25, 26-50, 51-100 and Over 100 </a:t>
            </a:r>
          </a:p>
        </p:txBody>
      </p:sp>
      <p:pic>
        <p:nvPicPr>
          <p:cNvPr id="1026" name="Picture 2">
            <a:extLst>
              <a:ext uri="{FF2B5EF4-FFF2-40B4-BE49-F238E27FC236}">
                <a16:creationId xmlns:a16="http://schemas.microsoft.com/office/drawing/2014/main" id="{7638FE5E-A4C4-06B1-6924-548B4699A800}"/>
              </a:ext>
            </a:extLst>
          </p:cNvPr>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834679" y="2096064"/>
            <a:ext cx="4254905" cy="453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0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winging a golf club&#10;&#10;Description automatically generated with medium confidence">
            <a:extLst>
              <a:ext uri="{FF2B5EF4-FFF2-40B4-BE49-F238E27FC236}">
                <a16:creationId xmlns:a16="http://schemas.microsoft.com/office/drawing/2014/main" id="{36CAC396-0DD5-A218-AD86-418ED8B67C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474" y="0"/>
            <a:ext cx="12251473" cy="6858000"/>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EDD8CE05-5F75-0442-20F7-9A04674AA2B1}"/>
              </a:ext>
            </a:extLst>
          </p:cNvPr>
          <p:cNvSpPr>
            <a:spLocks noGrp="1"/>
          </p:cNvSpPr>
          <p:nvPr>
            <p:ph type="title"/>
          </p:nvPr>
        </p:nvSpPr>
        <p:spPr>
          <a:xfrm>
            <a:off x="226290" y="308768"/>
            <a:ext cx="10092477" cy="953669"/>
          </a:xfrm>
        </p:spPr>
        <p:txBody>
          <a:bodyPr/>
          <a:lstStyle/>
          <a:p>
            <a:r>
              <a:rPr lang="en-US" dirty="0"/>
              <a:t>Comparing Players Head-to-Head</a:t>
            </a:r>
          </a:p>
        </p:txBody>
      </p:sp>
      <p:sp>
        <p:nvSpPr>
          <p:cNvPr id="10" name="Content Placeholder 9">
            <a:extLst>
              <a:ext uri="{FF2B5EF4-FFF2-40B4-BE49-F238E27FC236}">
                <a16:creationId xmlns:a16="http://schemas.microsoft.com/office/drawing/2014/main" id="{A41DBB27-480C-9D7F-7B76-88B3FAE63957}"/>
              </a:ext>
            </a:extLst>
          </p:cNvPr>
          <p:cNvSpPr>
            <a:spLocks noGrp="1"/>
          </p:cNvSpPr>
          <p:nvPr>
            <p:ph sz="half" idx="1"/>
          </p:nvPr>
        </p:nvSpPr>
        <p:spPr>
          <a:xfrm>
            <a:off x="7887853" y="308768"/>
            <a:ext cx="3539483" cy="2582214"/>
          </a:xfrm>
        </p:spPr>
        <p:txBody>
          <a:bodyPr/>
          <a:lstStyle/>
          <a:p>
            <a:r>
              <a:rPr lang="en-US" dirty="0">
                <a:solidFill>
                  <a:schemeClr val="accent5">
                    <a:lumMod val="20000"/>
                    <a:lumOff val="80000"/>
                  </a:schemeClr>
                </a:solidFill>
              </a:rPr>
              <a:t>Created a drop-down menu to select each player to display their stats for each category</a:t>
            </a:r>
          </a:p>
          <a:p>
            <a:r>
              <a:rPr lang="en-US" dirty="0">
                <a:solidFill>
                  <a:schemeClr val="accent5">
                    <a:lumMod val="20000"/>
                    <a:lumOff val="80000"/>
                  </a:schemeClr>
                </a:solidFill>
              </a:rPr>
              <a:t>Can use this to compare each player to see where they excel</a:t>
            </a:r>
          </a:p>
        </p:txBody>
      </p:sp>
      <p:pic>
        <p:nvPicPr>
          <p:cNvPr id="13" name="Content Placeholder 12">
            <a:extLst>
              <a:ext uri="{FF2B5EF4-FFF2-40B4-BE49-F238E27FC236}">
                <a16:creationId xmlns:a16="http://schemas.microsoft.com/office/drawing/2014/main" id="{2E35E8E0-29DE-C1D6-1E5B-05466745A7D4}"/>
              </a:ext>
            </a:extLst>
          </p:cNvPr>
          <p:cNvPicPr>
            <a:picLocks noGrp="1" noChangeAspect="1"/>
          </p:cNvPicPr>
          <p:nvPr>
            <p:ph sz="half" idx="2"/>
          </p:nvPr>
        </p:nvPicPr>
        <p:blipFill>
          <a:blip r:embed="rId4"/>
          <a:stretch>
            <a:fillRect/>
          </a:stretch>
        </p:blipFill>
        <p:spPr>
          <a:xfrm>
            <a:off x="494146" y="2890982"/>
            <a:ext cx="8271164" cy="3370379"/>
          </a:xfrm>
          <a:prstGeom prst="rect">
            <a:avLst/>
          </a:prstGeom>
        </p:spPr>
      </p:pic>
    </p:spTree>
    <p:extLst>
      <p:ext uri="{BB962C8B-B14F-4D97-AF65-F5344CB8AC3E}">
        <p14:creationId xmlns:p14="http://schemas.microsoft.com/office/powerpoint/2010/main" val="339472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ducks in a park&#10;&#10;Description automatically generated with low confidence">
            <a:extLst>
              <a:ext uri="{FF2B5EF4-FFF2-40B4-BE49-F238E27FC236}">
                <a16:creationId xmlns:a16="http://schemas.microsoft.com/office/drawing/2014/main" id="{04A7313B-776F-733C-F89C-670412FC07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1D4A2FC9-C803-1007-CEEC-448BF22FB08E}"/>
              </a:ext>
            </a:extLst>
          </p:cNvPr>
          <p:cNvSpPr>
            <a:spLocks noGrp="1"/>
          </p:cNvSpPr>
          <p:nvPr>
            <p:ph type="title"/>
          </p:nvPr>
        </p:nvSpPr>
        <p:spPr/>
        <p:txBody>
          <a:bodyPr/>
          <a:lstStyle/>
          <a:p>
            <a:r>
              <a:rPr lang="en-US" dirty="0">
                <a:solidFill>
                  <a:schemeClr val="bg1"/>
                </a:solidFill>
              </a:rPr>
              <a:t>Conclusion</a:t>
            </a:r>
          </a:p>
        </p:txBody>
      </p:sp>
      <p:pic>
        <p:nvPicPr>
          <p:cNvPr id="6" name="Content Placeholder 5">
            <a:extLst>
              <a:ext uri="{FF2B5EF4-FFF2-40B4-BE49-F238E27FC236}">
                <a16:creationId xmlns:a16="http://schemas.microsoft.com/office/drawing/2014/main" id="{A8568FDE-1636-7BFA-5078-83914AFFF082}"/>
              </a:ext>
            </a:extLst>
          </p:cNvPr>
          <p:cNvPicPr>
            <a:picLocks noGrp="1" noChangeAspect="1"/>
          </p:cNvPicPr>
          <p:nvPr>
            <p:ph idx="1"/>
          </p:nvPr>
        </p:nvPicPr>
        <p:blipFill>
          <a:blip r:embed="rId4"/>
          <a:stretch>
            <a:fillRect/>
          </a:stretch>
        </p:blipFill>
        <p:spPr>
          <a:xfrm>
            <a:off x="5158223" y="1825810"/>
            <a:ext cx="5966977" cy="3063505"/>
          </a:xfrm>
        </p:spPr>
      </p:pic>
      <p:sp>
        <p:nvSpPr>
          <p:cNvPr id="4" name="Text Placeholder 3">
            <a:extLst>
              <a:ext uri="{FF2B5EF4-FFF2-40B4-BE49-F238E27FC236}">
                <a16:creationId xmlns:a16="http://schemas.microsoft.com/office/drawing/2014/main" id="{DB4765B1-98D8-21D4-8C0C-79582C2129BB}"/>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dirty="0">
                <a:solidFill>
                  <a:schemeClr val="bg1"/>
                </a:solidFill>
              </a:rPr>
              <a:t>The top golfers did not excel in just any specific category, but almost of them</a:t>
            </a:r>
          </a:p>
          <a:p>
            <a:pPr marL="285750" indent="-285750">
              <a:buFont typeface="Arial" panose="020B0604020202020204" pitchFamily="34" charset="0"/>
              <a:buChar char="•"/>
            </a:pPr>
            <a:r>
              <a:rPr lang="en-US" dirty="0">
                <a:solidFill>
                  <a:schemeClr val="bg1"/>
                </a:solidFill>
              </a:rPr>
              <a:t>Of the 10 categories the top 10 was first in six, third in two, fourth in one, and last in one</a:t>
            </a:r>
          </a:p>
          <a:p>
            <a:pPr marL="285750" indent="-285750">
              <a:buFont typeface="Arial" panose="020B0604020202020204" pitchFamily="34" charset="0"/>
              <a:buChar char="•"/>
            </a:pPr>
            <a:r>
              <a:rPr lang="en-US" dirty="0">
                <a:solidFill>
                  <a:schemeClr val="bg1"/>
                </a:solidFill>
              </a:rPr>
              <a:t>In areas where they may not excel as much such as Driving Accuracy, they greatly make up for it in other areas such as Putts per round or Approaches from inside 100 yards </a:t>
            </a:r>
          </a:p>
        </p:txBody>
      </p:sp>
    </p:spTree>
    <p:extLst>
      <p:ext uri="{BB962C8B-B14F-4D97-AF65-F5344CB8AC3E}">
        <p14:creationId xmlns:p14="http://schemas.microsoft.com/office/powerpoint/2010/main" val="3182965977"/>
      </p:ext>
    </p:extLst>
  </p:cSld>
  <p:clrMapOvr>
    <a:masterClrMapping/>
  </p:clrMapOvr>
</p:sld>
</file>

<file path=ppt/theme/theme1.xml><?xml version="1.0" encoding="utf-8"?>
<a:theme xmlns:a="http://schemas.openxmlformats.org/drawingml/2006/main" name="SwellVTI">
  <a:themeElements>
    <a:clrScheme name="AnalogousFromLightSeedLeftStep">
      <a:dk1>
        <a:srgbClr val="000000"/>
      </a:dk1>
      <a:lt1>
        <a:srgbClr val="FFFFFF"/>
      </a:lt1>
      <a:dk2>
        <a:srgbClr val="233C22"/>
      </a:dk2>
      <a:lt2>
        <a:srgbClr val="E8E6E2"/>
      </a:lt2>
      <a:accent1>
        <a:srgbClr val="91A5C4"/>
      </a:accent1>
      <a:accent2>
        <a:srgbClr val="7BA9B4"/>
      </a:accent2>
      <a:accent3>
        <a:srgbClr val="80AAA0"/>
      </a:accent3>
      <a:accent4>
        <a:srgbClr val="77AE8B"/>
      </a:accent4>
      <a:accent5>
        <a:srgbClr val="84AC82"/>
      </a:accent5>
      <a:accent6>
        <a:srgbClr val="8EAA74"/>
      </a:accent6>
      <a:hlink>
        <a:srgbClr val="967F5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85</TotalTime>
  <Words>226</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SwellVTI</vt:lpstr>
      <vt:lpstr>Project Par 3</vt:lpstr>
      <vt:lpstr>What Sets the Top Golfers Apart?</vt:lpstr>
      <vt:lpstr>What to look at?</vt:lpstr>
      <vt:lpstr>Comparing Groups of Players</vt:lpstr>
      <vt:lpstr>Comparing Players Head-to-Head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Par 3</dc:title>
  <dc:creator>Cam Pulling</dc:creator>
  <cp:lastModifiedBy>Trevor Moore</cp:lastModifiedBy>
  <cp:revision>2</cp:revision>
  <dcterms:created xsi:type="dcterms:W3CDTF">2023-04-19T23:36:47Z</dcterms:created>
  <dcterms:modified xsi:type="dcterms:W3CDTF">2023-04-20T01:15:36Z</dcterms:modified>
</cp:coreProperties>
</file>