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112b138" initials="u" lastIdx="3" clrIdx="0">
    <p:extLst>
      <p:ext uri="{19B8F6BF-5375-455C-9EA6-DF929625EA0E}">
        <p15:presenceInfo xmlns:p15="http://schemas.microsoft.com/office/powerpoint/2012/main" userId="S::u112b138@uSpace.hk.edu.tw::31a2ed42-d11d-4db9-8ae1-43bbde4aab2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697" autoAdjust="0"/>
  </p:normalViewPr>
  <p:slideViewPr>
    <p:cSldViewPr snapToGrid="0">
      <p:cViewPr varScale="1">
        <p:scale>
          <a:sx n="95" d="100"/>
          <a:sy n="95" d="100"/>
        </p:scale>
        <p:origin x="11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6-22T14:41:13.937" idx="1">
    <p:pos x="6418" y="524"/>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6-22T17:30:21.896" idx="2">
    <p:pos x="7680" y="186"/>
    <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5-06-22T17:39:39.083" idx="3">
    <p:pos x="10" y="10"/>
    <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zh-TW" altLang="en-US"/>
              <a:t>按一下以編輯母片標題樣式</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EE12324A-831A-4A74-8245-65EF768797FE}" type="datetimeFigureOut">
              <a:rPr lang="zh-TW" altLang="en-US" smtClean="0"/>
              <a:t>2025/6/22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5BF9997-9057-4E08-B29F-9A5703246E54}" type="slidenum">
              <a:rPr lang="zh-TW" altLang="en-US" smtClean="0"/>
              <a:t>‹#›</a:t>
            </a:fld>
            <a:endParaRPr lang="zh-TW" altLang="en-US"/>
          </a:p>
        </p:txBody>
      </p:sp>
    </p:spTree>
    <p:extLst>
      <p:ext uri="{BB962C8B-B14F-4D97-AF65-F5344CB8AC3E}">
        <p14:creationId xmlns:p14="http://schemas.microsoft.com/office/powerpoint/2010/main" val="1074355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輔助字幕)">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EE12324A-831A-4A74-8245-65EF768797FE}" type="datetimeFigureOut">
              <a:rPr lang="zh-TW" altLang="en-US" smtClean="0"/>
              <a:t>2025/6/22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5BF9997-9057-4E08-B29F-9A5703246E54}" type="slidenum">
              <a:rPr lang="zh-TW" altLang="en-US" smtClean="0"/>
              <a:t>‹#›</a:t>
            </a:fld>
            <a:endParaRPr lang="zh-TW" altLang="en-US"/>
          </a:p>
        </p:txBody>
      </p:sp>
    </p:spTree>
    <p:extLst>
      <p:ext uri="{BB962C8B-B14F-4D97-AF65-F5344CB8AC3E}">
        <p14:creationId xmlns:p14="http://schemas.microsoft.com/office/powerpoint/2010/main" val="3826834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EE12324A-831A-4A74-8245-65EF768797FE}" type="datetimeFigureOut">
              <a:rPr lang="zh-TW" altLang="en-US" smtClean="0"/>
              <a:t>2025/6/22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5BF9997-9057-4E08-B29F-9A5703246E54}" type="slidenum">
              <a:rPr lang="zh-TW" altLang="en-US" smtClean="0"/>
              <a:t>‹#›</a:t>
            </a:fld>
            <a:endParaRPr lang="zh-TW" altLang="en-US"/>
          </a:p>
        </p:txBody>
      </p:sp>
    </p:spTree>
    <p:extLst>
      <p:ext uri="{BB962C8B-B14F-4D97-AF65-F5344CB8AC3E}">
        <p14:creationId xmlns:p14="http://schemas.microsoft.com/office/powerpoint/2010/main" val="2436531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TW" altLang="en-US"/>
              <a:t>按一下以編輯母片標題樣式</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EE12324A-831A-4A74-8245-65EF768797FE}" type="datetimeFigureOut">
              <a:rPr lang="zh-TW" altLang="en-US" smtClean="0"/>
              <a:t>2025/6/22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5BF9997-9057-4E08-B29F-9A5703246E54}" type="slidenum">
              <a:rPr lang="zh-TW" altLang="en-US" smtClean="0"/>
              <a:t>‹#›</a:t>
            </a:fld>
            <a:endParaRPr lang="zh-TW" alt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08608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EE12324A-831A-4A74-8245-65EF768797FE}" type="datetimeFigureOut">
              <a:rPr lang="zh-TW" altLang="en-US" smtClean="0"/>
              <a:t>2025/6/22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5BF9997-9057-4E08-B29F-9A5703246E54}" type="slidenum">
              <a:rPr lang="zh-TW" altLang="en-US" smtClean="0"/>
              <a:t>‹#›</a:t>
            </a:fld>
            <a:endParaRPr lang="zh-TW" altLang="en-US"/>
          </a:p>
        </p:txBody>
      </p:sp>
    </p:spTree>
    <p:extLst>
      <p:ext uri="{BB962C8B-B14F-4D97-AF65-F5344CB8AC3E}">
        <p14:creationId xmlns:p14="http://schemas.microsoft.com/office/powerpoint/2010/main" val="2783322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zh-TW" altLang="en-US"/>
              <a:t>按一下以編輯母片標題樣式</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Date Placeholder 2"/>
          <p:cNvSpPr>
            <a:spLocks noGrp="1"/>
          </p:cNvSpPr>
          <p:nvPr>
            <p:ph type="dt" sz="half" idx="10"/>
          </p:nvPr>
        </p:nvSpPr>
        <p:spPr/>
        <p:txBody>
          <a:bodyPr/>
          <a:lstStyle/>
          <a:p>
            <a:fld id="{EE12324A-831A-4A74-8245-65EF768797FE}" type="datetimeFigureOut">
              <a:rPr lang="zh-TW" altLang="en-US" smtClean="0"/>
              <a:t>2025/6/22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85BF9997-9057-4E08-B29F-9A5703246E54}" type="slidenum">
              <a:rPr lang="zh-TW" altLang="en-US" smtClean="0"/>
              <a:t>‹#›</a:t>
            </a:fld>
            <a:endParaRPr lang="zh-TW" altLang="en-US"/>
          </a:p>
        </p:txBody>
      </p:sp>
    </p:spTree>
    <p:extLst>
      <p:ext uri="{BB962C8B-B14F-4D97-AF65-F5344CB8AC3E}">
        <p14:creationId xmlns:p14="http://schemas.microsoft.com/office/powerpoint/2010/main" val="1716422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zh-TW" altLang="en-US"/>
              <a:t>按一下以編輯母片標題樣式</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Date Placeholder 2"/>
          <p:cNvSpPr>
            <a:spLocks noGrp="1"/>
          </p:cNvSpPr>
          <p:nvPr>
            <p:ph type="dt" sz="half" idx="10"/>
          </p:nvPr>
        </p:nvSpPr>
        <p:spPr/>
        <p:txBody>
          <a:bodyPr/>
          <a:lstStyle/>
          <a:p>
            <a:fld id="{EE12324A-831A-4A74-8245-65EF768797FE}" type="datetimeFigureOut">
              <a:rPr lang="zh-TW" altLang="en-US" smtClean="0"/>
              <a:t>2025/6/22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85BF9997-9057-4E08-B29F-9A5703246E54}" type="slidenum">
              <a:rPr lang="zh-TW" altLang="en-US" smtClean="0"/>
              <a:t>‹#›</a:t>
            </a:fld>
            <a:endParaRPr lang="zh-TW" altLang="en-US"/>
          </a:p>
        </p:txBody>
      </p:sp>
    </p:spTree>
    <p:extLst>
      <p:ext uri="{BB962C8B-B14F-4D97-AF65-F5344CB8AC3E}">
        <p14:creationId xmlns:p14="http://schemas.microsoft.com/office/powerpoint/2010/main" val="3972509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E12324A-831A-4A74-8245-65EF768797FE}" type="datetimeFigureOut">
              <a:rPr lang="zh-TW" altLang="en-US" smtClean="0"/>
              <a:t>2025/6/22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5BF9997-9057-4E08-B29F-9A5703246E54}" type="slidenum">
              <a:rPr lang="zh-TW" altLang="en-US" smtClean="0"/>
              <a:t>‹#›</a:t>
            </a:fld>
            <a:endParaRPr lang="zh-TW" altLang="en-US"/>
          </a:p>
        </p:txBody>
      </p:sp>
    </p:spTree>
    <p:extLst>
      <p:ext uri="{BB962C8B-B14F-4D97-AF65-F5344CB8AC3E}">
        <p14:creationId xmlns:p14="http://schemas.microsoft.com/office/powerpoint/2010/main" val="32842361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E12324A-831A-4A74-8245-65EF768797FE}" type="datetimeFigureOut">
              <a:rPr lang="zh-TW" altLang="en-US" smtClean="0"/>
              <a:t>2025/6/22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5BF9997-9057-4E08-B29F-9A5703246E54}" type="slidenum">
              <a:rPr lang="zh-TW" altLang="en-US" smtClean="0"/>
              <a:t>‹#›</a:t>
            </a:fld>
            <a:endParaRPr lang="zh-TW" altLang="en-US"/>
          </a:p>
        </p:txBody>
      </p:sp>
    </p:spTree>
    <p:extLst>
      <p:ext uri="{BB962C8B-B14F-4D97-AF65-F5344CB8AC3E}">
        <p14:creationId xmlns:p14="http://schemas.microsoft.com/office/powerpoint/2010/main" val="2153304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E12324A-831A-4A74-8245-65EF768797FE}" type="datetimeFigureOut">
              <a:rPr lang="zh-TW" altLang="en-US" smtClean="0"/>
              <a:t>2025/6/22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5BF9997-9057-4E08-B29F-9A5703246E54}" type="slidenum">
              <a:rPr lang="zh-TW" altLang="en-US" smtClean="0"/>
              <a:t>‹#›</a:t>
            </a:fld>
            <a:endParaRPr lang="zh-TW" altLang="en-US"/>
          </a:p>
        </p:txBody>
      </p:sp>
    </p:spTree>
    <p:extLst>
      <p:ext uri="{BB962C8B-B14F-4D97-AF65-F5344CB8AC3E}">
        <p14:creationId xmlns:p14="http://schemas.microsoft.com/office/powerpoint/2010/main" val="564184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EE12324A-831A-4A74-8245-65EF768797FE}" type="datetimeFigureOut">
              <a:rPr lang="zh-TW" altLang="en-US" smtClean="0"/>
              <a:t>2025/6/22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5BF9997-9057-4E08-B29F-9A5703246E54}" type="slidenum">
              <a:rPr lang="zh-TW" altLang="en-US" smtClean="0"/>
              <a:t>‹#›</a:t>
            </a:fld>
            <a:endParaRPr lang="zh-TW" altLang="en-US"/>
          </a:p>
        </p:txBody>
      </p:sp>
    </p:spTree>
    <p:extLst>
      <p:ext uri="{BB962C8B-B14F-4D97-AF65-F5344CB8AC3E}">
        <p14:creationId xmlns:p14="http://schemas.microsoft.com/office/powerpoint/2010/main" val="4228625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E12324A-831A-4A74-8245-65EF768797FE}" type="datetimeFigureOut">
              <a:rPr lang="zh-TW" altLang="en-US" smtClean="0"/>
              <a:t>2025/6/22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5BF9997-9057-4E08-B29F-9A5703246E54}" type="slidenum">
              <a:rPr lang="zh-TW" altLang="en-US" smtClean="0"/>
              <a:t>‹#›</a:t>
            </a:fld>
            <a:endParaRPr lang="zh-TW" altLang="en-US"/>
          </a:p>
        </p:txBody>
      </p:sp>
    </p:spTree>
    <p:extLst>
      <p:ext uri="{BB962C8B-B14F-4D97-AF65-F5344CB8AC3E}">
        <p14:creationId xmlns:p14="http://schemas.microsoft.com/office/powerpoint/2010/main" val="2304738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EE12324A-831A-4A74-8245-65EF768797FE}" type="datetimeFigureOut">
              <a:rPr lang="zh-TW" altLang="en-US" smtClean="0"/>
              <a:t>2025/6/22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85BF9997-9057-4E08-B29F-9A5703246E54}" type="slidenum">
              <a:rPr lang="zh-TW" altLang="en-US" smtClean="0"/>
              <a:t>‹#›</a:t>
            </a:fld>
            <a:endParaRPr lang="zh-TW" altLang="en-US"/>
          </a:p>
        </p:txBody>
      </p:sp>
    </p:spTree>
    <p:extLst>
      <p:ext uri="{BB962C8B-B14F-4D97-AF65-F5344CB8AC3E}">
        <p14:creationId xmlns:p14="http://schemas.microsoft.com/office/powerpoint/2010/main" val="320245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EE12324A-831A-4A74-8245-65EF768797FE}" type="datetimeFigureOut">
              <a:rPr lang="zh-TW" altLang="en-US" smtClean="0"/>
              <a:t>2025/6/22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85BF9997-9057-4E08-B29F-9A5703246E54}" type="slidenum">
              <a:rPr lang="zh-TW" altLang="en-US" smtClean="0"/>
              <a:t>‹#›</a:t>
            </a:fld>
            <a:endParaRPr lang="zh-TW" altLang="en-US"/>
          </a:p>
        </p:txBody>
      </p:sp>
    </p:spTree>
    <p:extLst>
      <p:ext uri="{BB962C8B-B14F-4D97-AF65-F5344CB8AC3E}">
        <p14:creationId xmlns:p14="http://schemas.microsoft.com/office/powerpoint/2010/main" val="407156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12324A-831A-4A74-8245-65EF768797FE}" type="datetimeFigureOut">
              <a:rPr lang="zh-TW" altLang="en-US" smtClean="0"/>
              <a:t>2025/6/22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85BF9997-9057-4E08-B29F-9A5703246E54}" type="slidenum">
              <a:rPr lang="zh-TW" altLang="en-US" smtClean="0"/>
              <a:t>‹#›</a:t>
            </a:fld>
            <a:endParaRPr lang="zh-TW" altLang="en-US"/>
          </a:p>
        </p:txBody>
      </p:sp>
    </p:spTree>
    <p:extLst>
      <p:ext uri="{BB962C8B-B14F-4D97-AF65-F5344CB8AC3E}">
        <p14:creationId xmlns:p14="http://schemas.microsoft.com/office/powerpoint/2010/main" val="471279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EE12324A-831A-4A74-8245-65EF768797FE}" type="datetimeFigureOut">
              <a:rPr lang="zh-TW" altLang="en-US" smtClean="0"/>
              <a:t>2025/6/22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5BF9997-9057-4E08-B29F-9A5703246E54}" type="slidenum">
              <a:rPr lang="zh-TW" altLang="en-US" smtClean="0"/>
              <a:t>‹#›</a:t>
            </a:fld>
            <a:endParaRPr lang="zh-TW" altLang="en-US"/>
          </a:p>
        </p:txBody>
      </p:sp>
    </p:spTree>
    <p:extLst>
      <p:ext uri="{BB962C8B-B14F-4D97-AF65-F5344CB8AC3E}">
        <p14:creationId xmlns:p14="http://schemas.microsoft.com/office/powerpoint/2010/main" val="504810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EE12324A-831A-4A74-8245-65EF768797FE}" type="datetimeFigureOut">
              <a:rPr lang="zh-TW" altLang="en-US" smtClean="0"/>
              <a:t>2025/6/22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5BF9997-9057-4E08-B29F-9A5703246E54}" type="slidenum">
              <a:rPr lang="zh-TW" altLang="en-US" smtClean="0"/>
              <a:t>‹#›</a:t>
            </a:fld>
            <a:endParaRPr lang="zh-TW" altLang="en-US"/>
          </a:p>
        </p:txBody>
      </p:sp>
    </p:spTree>
    <p:extLst>
      <p:ext uri="{BB962C8B-B14F-4D97-AF65-F5344CB8AC3E}">
        <p14:creationId xmlns:p14="http://schemas.microsoft.com/office/powerpoint/2010/main" val="2052673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E12324A-831A-4A74-8245-65EF768797FE}" type="datetimeFigureOut">
              <a:rPr lang="zh-TW" altLang="en-US" smtClean="0"/>
              <a:t>2025/6/22</a:t>
            </a:fld>
            <a:endParaRPr lang="zh-TW" alt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zh-TW"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5BF9997-9057-4E08-B29F-9A5703246E54}" type="slidenum">
              <a:rPr lang="zh-TW" altLang="en-US" smtClean="0"/>
              <a:t>‹#›</a:t>
            </a:fld>
            <a:endParaRPr lang="zh-TW" altLang="en-US"/>
          </a:p>
        </p:txBody>
      </p:sp>
    </p:spTree>
    <p:extLst>
      <p:ext uri="{BB962C8B-B14F-4D97-AF65-F5344CB8AC3E}">
        <p14:creationId xmlns:p14="http://schemas.microsoft.com/office/powerpoint/2010/main" val="16724770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comments" Target="../comments/commen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55AD91-8272-D437-A357-ACD0FF6FF6A0}"/>
              </a:ext>
            </a:extLst>
          </p:cNvPr>
          <p:cNvSpPr>
            <a:spLocks noGrp="1"/>
          </p:cNvSpPr>
          <p:nvPr>
            <p:ph type="ctrTitle"/>
          </p:nvPr>
        </p:nvSpPr>
        <p:spPr>
          <a:xfrm>
            <a:off x="1629507" y="349803"/>
            <a:ext cx="9144000" cy="963987"/>
          </a:xfrm>
        </p:spPr>
        <p:txBody>
          <a:bodyPr/>
          <a:lstStyle/>
          <a:p>
            <a:r>
              <a:rPr lang="en-US" altLang="zh-TW" dirty="0"/>
              <a:t>Django</a:t>
            </a:r>
            <a:r>
              <a:rPr lang="zh-TW" altLang="en-US" dirty="0"/>
              <a:t>活動管理網頁</a:t>
            </a:r>
          </a:p>
        </p:txBody>
      </p:sp>
      <p:sp>
        <p:nvSpPr>
          <p:cNvPr id="3" name="副標題 2">
            <a:extLst>
              <a:ext uri="{FF2B5EF4-FFF2-40B4-BE49-F238E27FC236}">
                <a16:creationId xmlns:a16="http://schemas.microsoft.com/office/drawing/2014/main" id="{323B07F2-5446-E7EF-FE88-A7CE7C39553D}"/>
              </a:ext>
            </a:extLst>
          </p:cNvPr>
          <p:cNvSpPr>
            <a:spLocks noGrp="1"/>
          </p:cNvSpPr>
          <p:nvPr>
            <p:ph type="subTitle" idx="1"/>
          </p:nvPr>
        </p:nvSpPr>
        <p:spPr>
          <a:xfrm>
            <a:off x="1564194" y="1523745"/>
            <a:ext cx="9144000" cy="865014"/>
          </a:xfrm>
        </p:spPr>
        <p:txBody>
          <a:bodyPr>
            <a:normAutofit fontScale="92500" lnSpcReduction="10000"/>
          </a:bodyPr>
          <a:lstStyle/>
          <a:p>
            <a:r>
              <a:rPr lang="zh-TW" altLang="en-US" sz="5200" b="1" dirty="0"/>
              <a:t>技術架構</a:t>
            </a:r>
            <a:r>
              <a:rPr lang="en-US" altLang="zh-TW" sz="5200" b="1" dirty="0"/>
              <a:t>:</a:t>
            </a:r>
          </a:p>
          <a:p>
            <a:endParaRPr lang="zh-TW" altLang="en-US" dirty="0"/>
          </a:p>
        </p:txBody>
      </p:sp>
      <p:sp>
        <p:nvSpPr>
          <p:cNvPr id="6" name="文字方塊 5">
            <a:extLst>
              <a:ext uri="{FF2B5EF4-FFF2-40B4-BE49-F238E27FC236}">
                <a16:creationId xmlns:a16="http://schemas.microsoft.com/office/drawing/2014/main" id="{63D96F45-EB75-DCCE-AD12-FD4730E1ABBE}"/>
              </a:ext>
            </a:extLst>
          </p:cNvPr>
          <p:cNvSpPr txBox="1"/>
          <p:nvPr/>
        </p:nvSpPr>
        <p:spPr>
          <a:xfrm>
            <a:off x="3267389" y="2193065"/>
            <a:ext cx="5637125" cy="461665"/>
          </a:xfrm>
          <a:prstGeom prst="rect">
            <a:avLst/>
          </a:prstGeom>
          <a:noFill/>
        </p:spPr>
        <p:txBody>
          <a:bodyPr wrap="square" rtlCol="0">
            <a:spAutoFit/>
          </a:bodyPr>
          <a:lstStyle/>
          <a:p>
            <a:r>
              <a:rPr lang="zh-TW" altLang="en-US" sz="2400" b="1" dirty="0"/>
              <a:t>後端框架</a:t>
            </a:r>
            <a:r>
              <a:rPr lang="zh-TW" altLang="en-US" sz="2400" dirty="0"/>
              <a:t>：</a:t>
            </a:r>
            <a:r>
              <a:rPr lang="en-US" altLang="zh-TW" dirty="0"/>
              <a:t>Django</a:t>
            </a:r>
          </a:p>
        </p:txBody>
      </p:sp>
      <p:sp>
        <p:nvSpPr>
          <p:cNvPr id="7" name="文字方塊 6">
            <a:extLst>
              <a:ext uri="{FF2B5EF4-FFF2-40B4-BE49-F238E27FC236}">
                <a16:creationId xmlns:a16="http://schemas.microsoft.com/office/drawing/2014/main" id="{769ABBBD-33D9-CEC4-52BD-C7CC885DE66B}"/>
              </a:ext>
            </a:extLst>
          </p:cNvPr>
          <p:cNvSpPr txBox="1"/>
          <p:nvPr/>
        </p:nvSpPr>
        <p:spPr>
          <a:xfrm>
            <a:off x="3267389" y="4683644"/>
            <a:ext cx="8308313" cy="738664"/>
          </a:xfrm>
          <a:prstGeom prst="rect">
            <a:avLst/>
          </a:prstGeom>
          <a:noFill/>
        </p:spPr>
        <p:txBody>
          <a:bodyPr wrap="square" rtlCol="0">
            <a:spAutoFit/>
          </a:bodyPr>
          <a:lstStyle/>
          <a:p>
            <a:r>
              <a:rPr lang="zh-TW" altLang="en-US" sz="2400" b="1" dirty="0"/>
              <a:t>即時公開測試</a:t>
            </a:r>
            <a:r>
              <a:rPr lang="zh-TW" altLang="en-US" sz="2400" dirty="0"/>
              <a:t>：</a:t>
            </a:r>
            <a:r>
              <a:rPr lang="zh-TW" altLang="en-US" dirty="0"/>
              <a:t>開發期間透過 </a:t>
            </a:r>
            <a:r>
              <a:rPr lang="en-US" altLang="zh-TW" dirty="0" err="1"/>
              <a:t>ngrok</a:t>
            </a:r>
            <a:r>
              <a:rPr lang="en-US" altLang="zh-TW" dirty="0"/>
              <a:t> </a:t>
            </a:r>
            <a:r>
              <a:rPr lang="zh-TW" altLang="en-US" dirty="0"/>
              <a:t>將本地服務公開，並註冊到 </a:t>
            </a:r>
            <a:r>
              <a:rPr lang="en-US" altLang="zh-TW" dirty="0"/>
              <a:t>LINE Webhook</a:t>
            </a:r>
            <a:r>
              <a:rPr lang="zh-TW" altLang="en-US" dirty="0"/>
              <a:t>，讓手機可即時操作與測試。</a:t>
            </a:r>
            <a:endParaRPr lang="en-US" altLang="zh-TW" dirty="0"/>
          </a:p>
        </p:txBody>
      </p:sp>
      <p:sp>
        <p:nvSpPr>
          <p:cNvPr id="8" name="文字方塊 7">
            <a:extLst>
              <a:ext uri="{FF2B5EF4-FFF2-40B4-BE49-F238E27FC236}">
                <a16:creationId xmlns:a16="http://schemas.microsoft.com/office/drawing/2014/main" id="{69421940-FEE8-0B3D-1401-AC6560AED963}"/>
              </a:ext>
            </a:extLst>
          </p:cNvPr>
          <p:cNvSpPr txBox="1"/>
          <p:nvPr/>
        </p:nvSpPr>
        <p:spPr>
          <a:xfrm>
            <a:off x="3267389" y="5589912"/>
            <a:ext cx="7626699" cy="738664"/>
          </a:xfrm>
          <a:prstGeom prst="rect">
            <a:avLst/>
          </a:prstGeom>
          <a:noFill/>
        </p:spPr>
        <p:txBody>
          <a:bodyPr wrap="square" rtlCol="0">
            <a:spAutoFit/>
          </a:bodyPr>
          <a:lstStyle/>
          <a:p>
            <a:r>
              <a:rPr lang="en-US" altLang="zh-TW" sz="2400" b="1" dirty="0"/>
              <a:t>AI </a:t>
            </a:r>
            <a:r>
              <a:rPr lang="zh-TW" altLang="en-US" sz="2400" b="1" dirty="0"/>
              <a:t>推薦</a:t>
            </a:r>
            <a:r>
              <a:rPr lang="zh-TW" altLang="en-US" sz="2400" dirty="0"/>
              <a:t>：</a:t>
            </a:r>
            <a:r>
              <a:rPr lang="zh-TW" altLang="en-US" dirty="0"/>
              <a:t>串接 </a:t>
            </a:r>
            <a:r>
              <a:rPr lang="en-US" altLang="zh-TW" dirty="0"/>
              <a:t>OpenAI LLM</a:t>
            </a:r>
            <a:r>
              <a:rPr lang="zh-TW" altLang="en-US" dirty="0"/>
              <a:t>（ </a:t>
            </a:r>
            <a:r>
              <a:rPr lang="en-US" altLang="zh-TW" dirty="0"/>
              <a:t>GPT-4o</a:t>
            </a:r>
            <a:r>
              <a:rPr lang="zh-TW" altLang="en-US" dirty="0"/>
              <a:t>），根據用戶行為自動推薦活動。</a:t>
            </a:r>
          </a:p>
          <a:p>
            <a:endParaRPr lang="zh-TW" altLang="en-US" dirty="0"/>
          </a:p>
        </p:txBody>
      </p:sp>
      <p:sp>
        <p:nvSpPr>
          <p:cNvPr id="10" name="文字方塊 9">
            <a:extLst>
              <a:ext uri="{FF2B5EF4-FFF2-40B4-BE49-F238E27FC236}">
                <a16:creationId xmlns:a16="http://schemas.microsoft.com/office/drawing/2014/main" id="{E99FF7A0-3300-C71E-7908-68E25BA2BF96}"/>
              </a:ext>
            </a:extLst>
          </p:cNvPr>
          <p:cNvSpPr txBox="1"/>
          <p:nvPr/>
        </p:nvSpPr>
        <p:spPr>
          <a:xfrm>
            <a:off x="3267389" y="2871107"/>
            <a:ext cx="6094324" cy="738664"/>
          </a:xfrm>
          <a:prstGeom prst="rect">
            <a:avLst/>
          </a:prstGeom>
          <a:noFill/>
        </p:spPr>
        <p:txBody>
          <a:bodyPr wrap="square">
            <a:spAutoFit/>
          </a:bodyPr>
          <a:lstStyle/>
          <a:p>
            <a:r>
              <a:rPr lang="zh-TW" altLang="en-US" sz="2400" b="1" dirty="0"/>
              <a:t>郵件通知</a:t>
            </a:r>
            <a:r>
              <a:rPr lang="zh-TW" altLang="en-US" sz="2400" dirty="0"/>
              <a:t>：</a:t>
            </a:r>
            <a:r>
              <a:rPr lang="zh-TW" altLang="en-US" dirty="0"/>
              <a:t>整合 </a:t>
            </a:r>
            <a:r>
              <a:rPr lang="en-US" altLang="zh-TW" dirty="0"/>
              <a:t>Gmail API</a:t>
            </a:r>
            <a:r>
              <a:rPr lang="zh-TW" altLang="en-US" dirty="0"/>
              <a:t>，實現註冊與報名成功自動發信。</a:t>
            </a:r>
          </a:p>
        </p:txBody>
      </p:sp>
      <p:sp>
        <p:nvSpPr>
          <p:cNvPr id="12" name="文字方塊 11">
            <a:extLst>
              <a:ext uri="{FF2B5EF4-FFF2-40B4-BE49-F238E27FC236}">
                <a16:creationId xmlns:a16="http://schemas.microsoft.com/office/drawing/2014/main" id="{D390B471-0CB9-AA11-1143-3CD4CE2260A8}"/>
              </a:ext>
            </a:extLst>
          </p:cNvPr>
          <p:cNvSpPr txBox="1"/>
          <p:nvPr/>
        </p:nvSpPr>
        <p:spPr>
          <a:xfrm>
            <a:off x="3267389" y="3777375"/>
            <a:ext cx="6094324" cy="738664"/>
          </a:xfrm>
          <a:prstGeom prst="rect">
            <a:avLst/>
          </a:prstGeom>
          <a:noFill/>
        </p:spPr>
        <p:txBody>
          <a:bodyPr wrap="square">
            <a:spAutoFit/>
          </a:bodyPr>
          <a:lstStyle/>
          <a:p>
            <a:r>
              <a:rPr lang="zh-TW" altLang="en-US" sz="2400" b="1" dirty="0"/>
              <a:t>社群平台整合</a:t>
            </a:r>
            <a:r>
              <a:rPr lang="zh-TW" altLang="en-US" sz="2400" dirty="0"/>
              <a:t>：</a:t>
            </a:r>
            <a:r>
              <a:rPr lang="en-US" altLang="zh-TW" dirty="0"/>
              <a:t>LINE Bot </a:t>
            </a:r>
            <a:r>
              <a:rPr lang="zh-TW" altLang="en-US" dirty="0"/>
              <a:t>作為主要互動入口，降低用戶操作門檻。</a:t>
            </a:r>
          </a:p>
        </p:txBody>
      </p:sp>
    </p:spTree>
    <p:extLst>
      <p:ext uri="{BB962C8B-B14F-4D97-AF65-F5344CB8AC3E}">
        <p14:creationId xmlns:p14="http://schemas.microsoft.com/office/powerpoint/2010/main" val="3734442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FE2A8B-D440-23C1-BEC2-D9AE6783BFA4}"/>
              </a:ext>
            </a:extLst>
          </p:cNvPr>
          <p:cNvSpPr>
            <a:spLocks noGrp="1"/>
          </p:cNvSpPr>
          <p:nvPr>
            <p:ph type="title"/>
          </p:nvPr>
        </p:nvSpPr>
        <p:spPr/>
        <p:txBody>
          <a:bodyPr/>
          <a:lstStyle/>
          <a:p>
            <a:r>
              <a:rPr lang="en-US" altLang="zh-TW" dirty="0"/>
              <a:t>LINE BOT</a:t>
            </a:r>
            <a:r>
              <a:rPr lang="zh-TW" altLang="en-US" dirty="0"/>
              <a:t> 功能設計思考</a:t>
            </a:r>
          </a:p>
        </p:txBody>
      </p:sp>
      <p:sp>
        <p:nvSpPr>
          <p:cNvPr id="3" name="文字方塊 2">
            <a:extLst>
              <a:ext uri="{FF2B5EF4-FFF2-40B4-BE49-F238E27FC236}">
                <a16:creationId xmlns:a16="http://schemas.microsoft.com/office/drawing/2014/main" id="{2C2E3789-7DAF-C810-ACE2-0AD90A8D0B66}"/>
              </a:ext>
            </a:extLst>
          </p:cNvPr>
          <p:cNvSpPr txBox="1"/>
          <p:nvPr/>
        </p:nvSpPr>
        <p:spPr>
          <a:xfrm>
            <a:off x="838200" y="2112719"/>
            <a:ext cx="11164324" cy="1015663"/>
          </a:xfrm>
          <a:prstGeom prst="rect">
            <a:avLst/>
          </a:prstGeom>
          <a:noFill/>
        </p:spPr>
        <p:txBody>
          <a:bodyPr wrap="square" rtlCol="0">
            <a:spAutoFit/>
          </a:bodyPr>
          <a:lstStyle/>
          <a:p>
            <a:r>
              <a:rPr lang="zh-TW" altLang="en-US" sz="2400" b="1" dirty="0"/>
              <a:t>設計時遇到的問題</a:t>
            </a:r>
            <a:r>
              <a:rPr lang="en-US" altLang="zh-TW" sz="2400" b="1" dirty="0"/>
              <a:t>:</a:t>
            </a:r>
            <a:r>
              <a:rPr lang="zh-TW" altLang="en-US" dirty="0"/>
              <a:t>一開始還沒設計</a:t>
            </a:r>
            <a:r>
              <a:rPr lang="en-US" altLang="zh-TW" dirty="0"/>
              <a:t>&lt;</a:t>
            </a:r>
            <a:r>
              <a:rPr lang="zh-TW" altLang="en-US" dirty="0"/>
              <a:t>綁定狀態</a:t>
            </a:r>
            <a:r>
              <a:rPr lang="en-US" altLang="zh-TW" dirty="0"/>
              <a:t>&gt;</a:t>
            </a:r>
            <a:r>
              <a:rPr lang="zh-TW" altLang="en-US" dirty="0"/>
              <a:t>的模型時，綁定永遠都失敗，上網查詢後發現</a:t>
            </a:r>
            <a:r>
              <a:rPr lang="en-US" altLang="zh-TW" dirty="0"/>
              <a:t>LINE BOT</a:t>
            </a:r>
            <a:r>
              <a:rPr lang="zh-TW" altLang="en-US" dirty="0"/>
              <a:t>一次只能處理一個訊息內容，並不能記住上一個訊息。每一次的對話都會重新執行綁定帳號的函式，所以並不能完成帳號綁定。</a:t>
            </a:r>
            <a:endParaRPr lang="en-US" altLang="zh-TW" dirty="0"/>
          </a:p>
        </p:txBody>
      </p:sp>
      <p:sp>
        <p:nvSpPr>
          <p:cNvPr id="5" name="文字方塊 4">
            <a:extLst>
              <a:ext uri="{FF2B5EF4-FFF2-40B4-BE49-F238E27FC236}">
                <a16:creationId xmlns:a16="http://schemas.microsoft.com/office/drawing/2014/main" id="{3363814A-227B-C2C1-8D5F-157DC6C7C312}"/>
              </a:ext>
            </a:extLst>
          </p:cNvPr>
          <p:cNvSpPr txBox="1"/>
          <p:nvPr/>
        </p:nvSpPr>
        <p:spPr>
          <a:xfrm>
            <a:off x="838200" y="4151649"/>
            <a:ext cx="11353800" cy="1015663"/>
          </a:xfrm>
          <a:prstGeom prst="rect">
            <a:avLst/>
          </a:prstGeom>
          <a:noFill/>
        </p:spPr>
        <p:txBody>
          <a:bodyPr wrap="square">
            <a:spAutoFit/>
          </a:bodyPr>
          <a:lstStyle/>
          <a:p>
            <a:r>
              <a:rPr lang="zh-TW" altLang="en-US" sz="2400" b="1" dirty="0"/>
              <a:t>如何解決</a:t>
            </a:r>
            <a:r>
              <a:rPr lang="en-US" altLang="zh-TW" sz="2400" b="1" dirty="0"/>
              <a:t>:</a:t>
            </a:r>
            <a:r>
              <a:rPr lang="zh-TW" altLang="en-US" dirty="0"/>
              <a:t>既然</a:t>
            </a:r>
            <a:r>
              <a:rPr lang="en-US" altLang="zh-TW" dirty="0"/>
              <a:t>LINE BOT</a:t>
            </a:r>
            <a:r>
              <a:rPr lang="zh-TW" altLang="en-US" dirty="0"/>
              <a:t>無法記住我傳過的訊息，我就設計一個模型，可以記錄目前註冊的狀態，並將用戶傳送的資料存入資料庫，這樣就可以在綁定流程中根據不同狀態讓程式知道目前進入到哪個階段，也可以將資料從資料庫中取出比對身分。</a:t>
            </a:r>
          </a:p>
        </p:txBody>
      </p:sp>
    </p:spTree>
    <p:extLst>
      <p:ext uri="{BB962C8B-B14F-4D97-AF65-F5344CB8AC3E}">
        <p14:creationId xmlns:p14="http://schemas.microsoft.com/office/powerpoint/2010/main" val="3232639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995957-3F06-1F70-8A9B-2EDA05C2F721}"/>
              </a:ext>
            </a:extLst>
          </p:cNvPr>
          <p:cNvSpPr>
            <a:spLocks noGrp="1"/>
          </p:cNvSpPr>
          <p:nvPr>
            <p:ph type="title"/>
          </p:nvPr>
        </p:nvSpPr>
        <p:spPr/>
        <p:txBody>
          <a:bodyPr/>
          <a:lstStyle/>
          <a:p>
            <a:r>
              <a:rPr lang="en-US" altLang="zh-TW" dirty="0"/>
              <a:t>LINE BOT</a:t>
            </a:r>
            <a:r>
              <a:rPr lang="zh-TW" altLang="en-US" dirty="0"/>
              <a:t> 綁定功能設計思考</a:t>
            </a:r>
          </a:p>
        </p:txBody>
      </p:sp>
      <p:pic>
        <p:nvPicPr>
          <p:cNvPr id="4" name="圖片 3">
            <a:extLst>
              <a:ext uri="{FF2B5EF4-FFF2-40B4-BE49-F238E27FC236}">
                <a16:creationId xmlns:a16="http://schemas.microsoft.com/office/drawing/2014/main" id="{CBBA0762-0155-09CA-F0B9-362105411102}"/>
              </a:ext>
            </a:extLst>
          </p:cNvPr>
          <p:cNvPicPr>
            <a:picLocks noChangeAspect="1"/>
          </p:cNvPicPr>
          <p:nvPr/>
        </p:nvPicPr>
        <p:blipFill>
          <a:blip r:embed="rId2"/>
          <a:srcRect l="6875" t="19829" r="6875" b="20189"/>
          <a:stretch>
            <a:fillRect/>
          </a:stretch>
        </p:blipFill>
        <p:spPr>
          <a:xfrm>
            <a:off x="700546" y="1690688"/>
            <a:ext cx="10515601" cy="2458064"/>
          </a:xfrm>
          <a:prstGeom prst="rect">
            <a:avLst/>
          </a:prstGeom>
        </p:spPr>
      </p:pic>
      <p:sp>
        <p:nvSpPr>
          <p:cNvPr id="5" name="文字方塊 4">
            <a:extLst>
              <a:ext uri="{FF2B5EF4-FFF2-40B4-BE49-F238E27FC236}">
                <a16:creationId xmlns:a16="http://schemas.microsoft.com/office/drawing/2014/main" id="{98E24B4C-6157-BB8D-230F-7C481412192A}"/>
              </a:ext>
            </a:extLst>
          </p:cNvPr>
          <p:cNvSpPr txBox="1"/>
          <p:nvPr/>
        </p:nvSpPr>
        <p:spPr>
          <a:xfrm>
            <a:off x="3691932" y="4461900"/>
            <a:ext cx="10655710" cy="1477328"/>
          </a:xfrm>
          <a:prstGeom prst="rect">
            <a:avLst/>
          </a:prstGeom>
          <a:noFill/>
        </p:spPr>
        <p:txBody>
          <a:bodyPr wrap="square" rtlCol="0">
            <a:spAutoFit/>
          </a:bodyPr>
          <a:lstStyle/>
          <a:p>
            <a:r>
              <a:rPr lang="en-US" altLang="zh-TW" dirty="0" err="1"/>
              <a:t>line_id</a:t>
            </a:r>
            <a:r>
              <a:rPr lang="en-US" altLang="zh-TW" dirty="0"/>
              <a:t>:</a:t>
            </a:r>
            <a:r>
              <a:rPr lang="zh-TW" altLang="en-US" dirty="0"/>
              <a:t>用於判斷使用者是否已經綁並過帳號</a:t>
            </a:r>
            <a:endParaRPr lang="en-US" altLang="zh-TW" dirty="0"/>
          </a:p>
          <a:p>
            <a:r>
              <a:rPr lang="en-US" altLang="zh-TW" dirty="0"/>
              <a:t> </a:t>
            </a:r>
          </a:p>
          <a:p>
            <a:r>
              <a:rPr lang="en-US" altLang="zh-TW" dirty="0"/>
              <a:t>step:</a:t>
            </a:r>
            <a:r>
              <a:rPr lang="zh-TW" altLang="en-US" dirty="0"/>
              <a:t>存取流程狀態</a:t>
            </a:r>
            <a:endParaRPr lang="en-US" altLang="zh-TW" dirty="0"/>
          </a:p>
          <a:p>
            <a:endParaRPr lang="en-US" altLang="zh-TW" dirty="0"/>
          </a:p>
          <a:p>
            <a:r>
              <a:rPr lang="en-US" altLang="zh-TW" dirty="0" err="1"/>
              <a:t>temp_username</a:t>
            </a:r>
            <a:r>
              <a:rPr lang="en-US" altLang="zh-TW" dirty="0"/>
              <a:t>:</a:t>
            </a:r>
            <a:r>
              <a:rPr lang="zh-TW" altLang="en-US" dirty="0"/>
              <a:t>存取使用者輸入的帳號</a:t>
            </a:r>
          </a:p>
        </p:txBody>
      </p:sp>
    </p:spTree>
    <p:extLst>
      <p:ext uri="{BB962C8B-B14F-4D97-AF65-F5344CB8AC3E}">
        <p14:creationId xmlns:p14="http://schemas.microsoft.com/office/powerpoint/2010/main" val="3076926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90B423-9241-6D43-66A1-26F6783FCE8D}"/>
              </a:ext>
            </a:extLst>
          </p:cNvPr>
          <p:cNvSpPr>
            <a:spLocks noGrp="1"/>
          </p:cNvSpPr>
          <p:nvPr>
            <p:ph type="title"/>
          </p:nvPr>
        </p:nvSpPr>
        <p:spPr/>
        <p:txBody>
          <a:bodyPr/>
          <a:lstStyle/>
          <a:p>
            <a:r>
              <a:rPr lang="en-US" altLang="zh-TW" dirty="0"/>
              <a:t>LINE BOT</a:t>
            </a:r>
            <a:r>
              <a:rPr lang="zh-TW" altLang="en-US" dirty="0"/>
              <a:t> 綁定功能設計思考</a:t>
            </a:r>
          </a:p>
        </p:txBody>
      </p:sp>
      <p:sp>
        <p:nvSpPr>
          <p:cNvPr id="9" name="文字方塊 8">
            <a:extLst>
              <a:ext uri="{FF2B5EF4-FFF2-40B4-BE49-F238E27FC236}">
                <a16:creationId xmlns:a16="http://schemas.microsoft.com/office/drawing/2014/main" id="{C56022F1-7661-D981-CDFD-4B3A18F008B1}"/>
              </a:ext>
            </a:extLst>
          </p:cNvPr>
          <p:cNvSpPr txBox="1"/>
          <p:nvPr/>
        </p:nvSpPr>
        <p:spPr>
          <a:xfrm>
            <a:off x="1455174" y="4794706"/>
            <a:ext cx="9281651" cy="923330"/>
          </a:xfrm>
          <a:prstGeom prst="rect">
            <a:avLst/>
          </a:prstGeom>
          <a:noFill/>
        </p:spPr>
        <p:txBody>
          <a:bodyPr wrap="square" rtlCol="0">
            <a:spAutoFit/>
          </a:bodyPr>
          <a:lstStyle/>
          <a:p>
            <a:r>
              <a:rPr lang="zh-TW" altLang="en-US" dirty="0"/>
              <a:t>當使用者輸入綁定帳號進入流程時，會依序將</a:t>
            </a:r>
            <a:r>
              <a:rPr lang="en-US" altLang="zh-TW" dirty="0"/>
              <a:t>step</a:t>
            </a:r>
            <a:r>
              <a:rPr lang="zh-TW" altLang="en-US" dirty="0"/>
              <a:t>設定為不同狀態，並將使用者名稱及狀態存入資料庫，密碼不用存進資料庫因為，輸入密碼時已經是流程最後步驟，可以直接從訊息中取出，再透過</a:t>
            </a:r>
            <a:r>
              <a:rPr lang="en-US" altLang="zh-TW" dirty="0"/>
              <a:t>authenticate</a:t>
            </a:r>
            <a:r>
              <a:rPr lang="zh-TW" altLang="en-US" dirty="0"/>
              <a:t>驗證使用者資料。</a:t>
            </a:r>
            <a:endParaRPr lang="en-US" altLang="zh-TW" dirty="0"/>
          </a:p>
        </p:txBody>
      </p:sp>
      <p:pic>
        <p:nvPicPr>
          <p:cNvPr id="11" name="圖片 10">
            <a:extLst>
              <a:ext uri="{FF2B5EF4-FFF2-40B4-BE49-F238E27FC236}">
                <a16:creationId xmlns:a16="http://schemas.microsoft.com/office/drawing/2014/main" id="{CCC78846-CA06-9551-DFB7-EEEA25E6E98A}"/>
              </a:ext>
            </a:extLst>
          </p:cNvPr>
          <p:cNvPicPr>
            <a:picLocks noChangeAspect="1"/>
          </p:cNvPicPr>
          <p:nvPr/>
        </p:nvPicPr>
        <p:blipFill>
          <a:blip r:embed="rId2"/>
          <a:srcRect l="9890" t="16826" r="11446" b="16582"/>
          <a:stretch>
            <a:fillRect/>
          </a:stretch>
        </p:blipFill>
        <p:spPr>
          <a:xfrm>
            <a:off x="608843" y="2174603"/>
            <a:ext cx="3721997" cy="2136188"/>
          </a:xfrm>
          <a:prstGeom prst="rect">
            <a:avLst/>
          </a:prstGeom>
        </p:spPr>
      </p:pic>
      <p:pic>
        <p:nvPicPr>
          <p:cNvPr id="15" name="圖片 14">
            <a:extLst>
              <a:ext uri="{FF2B5EF4-FFF2-40B4-BE49-F238E27FC236}">
                <a16:creationId xmlns:a16="http://schemas.microsoft.com/office/drawing/2014/main" id="{10EA958E-99F0-7250-ADF3-DCB5E9684317}"/>
              </a:ext>
            </a:extLst>
          </p:cNvPr>
          <p:cNvPicPr>
            <a:picLocks noChangeAspect="1"/>
          </p:cNvPicPr>
          <p:nvPr/>
        </p:nvPicPr>
        <p:blipFill>
          <a:blip r:embed="rId3"/>
          <a:srcRect l="9149" t="16826" r="10028" b="16582"/>
          <a:stretch>
            <a:fillRect/>
          </a:stretch>
        </p:blipFill>
        <p:spPr>
          <a:xfrm>
            <a:off x="4425248" y="2174603"/>
            <a:ext cx="3721997" cy="2136188"/>
          </a:xfrm>
          <a:prstGeom prst="rect">
            <a:avLst/>
          </a:prstGeom>
        </p:spPr>
      </p:pic>
      <p:pic>
        <p:nvPicPr>
          <p:cNvPr id="17" name="圖片 16">
            <a:extLst>
              <a:ext uri="{FF2B5EF4-FFF2-40B4-BE49-F238E27FC236}">
                <a16:creationId xmlns:a16="http://schemas.microsoft.com/office/drawing/2014/main" id="{6966A9CB-9354-2514-9DCC-D1499F2ED649}"/>
              </a:ext>
            </a:extLst>
          </p:cNvPr>
          <p:cNvPicPr>
            <a:picLocks noChangeAspect="1"/>
          </p:cNvPicPr>
          <p:nvPr/>
        </p:nvPicPr>
        <p:blipFill>
          <a:blip r:embed="rId4"/>
          <a:srcRect l="8408" t="13773" r="8905" b="12381"/>
          <a:stretch>
            <a:fillRect/>
          </a:stretch>
        </p:blipFill>
        <p:spPr>
          <a:xfrm>
            <a:off x="8241653" y="2161344"/>
            <a:ext cx="3801899" cy="2162706"/>
          </a:xfrm>
          <a:prstGeom prst="rect">
            <a:avLst/>
          </a:prstGeom>
        </p:spPr>
      </p:pic>
    </p:spTree>
    <p:extLst>
      <p:ext uri="{BB962C8B-B14F-4D97-AF65-F5344CB8AC3E}">
        <p14:creationId xmlns:p14="http://schemas.microsoft.com/office/powerpoint/2010/main" val="591786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EB7A52-0277-BD5F-90AC-7AB3C14BEFCF}"/>
              </a:ext>
            </a:extLst>
          </p:cNvPr>
          <p:cNvSpPr>
            <a:spLocks noGrp="1"/>
          </p:cNvSpPr>
          <p:nvPr>
            <p:ph type="title"/>
          </p:nvPr>
        </p:nvSpPr>
        <p:spPr/>
        <p:txBody>
          <a:bodyPr/>
          <a:lstStyle/>
          <a:p>
            <a:r>
              <a:rPr lang="en-US" altLang="zh-TW" dirty="0"/>
              <a:t>LINE BOT</a:t>
            </a:r>
            <a:r>
              <a:rPr lang="zh-TW" altLang="en-US" dirty="0"/>
              <a:t> 綁定功能設計思考</a:t>
            </a:r>
          </a:p>
        </p:txBody>
      </p:sp>
      <p:pic>
        <p:nvPicPr>
          <p:cNvPr id="4" name="圖片 3">
            <a:extLst>
              <a:ext uri="{FF2B5EF4-FFF2-40B4-BE49-F238E27FC236}">
                <a16:creationId xmlns:a16="http://schemas.microsoft.com/office/drawing/2014/main" id="{0628C3E6-8D6E-E116-93B1-D179570E6475}"/>
              </a:ext>
            </a:extLst>
          </p:cNvPr>
          <p:cNvPicPr>
            <a:picLocks noChangeAspect="1"/>
          </p:cNvPicPr>
          <p:nvPr/>
        </p:nvPicPr>
        <p:blipFill>
          <a:blip r:embed="rId2"/>
          <a:srcRect l="9317" t="17294" r="12140" b="20365"/>
          <a:stretch>
            <a:fillRect/>
          </a:stretch>
        </p:blipFill>
        <p:spPr>
          <a:xfrm>
            <a:off x="1996272" y="1690688"/>
            <a:ext cx="8199456" cy="3313392"/>
          </a:xfrm>
          <a:prstGeom prst="rect">
            <a:avLst/>
          </a:prstGeom>
        </p:spPr>
      </p:pic>
      <p:sp>
        <p:nvSpPr>
          <p:cNvPr id="5" name="文字方塊 4">
            <a:extLst>
              <a:ext uri="{FF2B5EF4-FFF2-40B4-BE49-F238E27FC236}">
                <a16:creationId xmlns:a16="http://schemas.microsoft.com/office/drawing/2014/main" id="{B94F8199-8CAE-6F1D-E8B7-C02833FD73B4}"/>
              </a:ext>
            </a:extLst>
          </p:cNvPr>
          <p:cNvSpPr txBox="1"/>
          <p:nvPr/>
        </p:nvSpPr>
        <p:spPr>
          <a:xfrm>
            <a:off x="2200589" y="5345723"/>
            <a:ext cx="8460712" cy="646331"/>
          </a:xfrm>
          <a:prstGeom prst="rect">
            <a:avLst/>
          </a:prstGeom>
          <a:noFill/>
        </p:spPr>
        <p:txBody>
          <a:bodyPr wrap="square" rtlCol="0">
            <a:spAutoFit/>
          </a:bodyPr>
          <a:lstStyle/>
          <a:p>
            <a:r>
              <a:rPr lang="zh-TW" altLang="en-US" dirty="0"/>
              <a:t>完成綁定且通過身分驗證後，用戶可以透過輸入推薦活動，後端會呼叫推薦活動的函式來透過</a:t>
            </a:r>
            <a:r>
              <a:rPr lang="en-US" altLang="zh-TW" dirty="0"/>
              <a:t>LLM</a:t>
            </a:r>
            <a:r>
              <a:rPr lang="zh-TW" altLang="en-US" dirty="0"/>
              <a:t>推薦活動。</a:t>
            </a:r>
          </a:p>
        </p:txBody>
      </p:sp>
    </p:spTree>
    <p:extLst>
      <p:ext uri="{BB962C8B-B14F-4D97-AF65-F5344CB8AC3E}">
        <p14:creationId xmlns:p14="http://schemas.microsoft.com/office/powerpoint/2010/main" val="1530200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8644FB-E492-F9C8-C2CC-34CEAAC2EB49}"/>
              </a:ext>
            </a:extLst>
          </p:cNvPr>
          <p:cNvSpPr>
            <a:spLocks noGrp="1"/>
          </p:cNvSpPr>
          <p:nvPr>
            <p:ph type="title"/>
          </p:nvPr>
        </p:nvSpPr>
        <p:spPr>
          <a:xfrm>
            <a:off x="919119" y="298489"/>
            <a:ext cx="10353762" cy="970450"/>
          </a:xfrm>
        </p:spPr>
        <p:txBody>
          <a:bodyPr>
            <a:normAutofit/>
          </a:bodyPr>
          <a:lstStyle/>
          <a:p>
            <a:r>
              <a:rPr lang="zh-TW" altLang="en-US" sz="5400" dirty="0"/>
              <a:t>串接</a:t>
            </a:r>
            <a:r>
              <a:rPr lang="en-US" altLang="zh-TW" sz="5400" dirty="0"/>
              <a:t>LLM</a:t>
            </a:r>
            <a:endParaRPr lang="zh-TW" altLang="en-US" sz="5400" dirty="0"/>
          </a:p>
        </p:txBody>
      </p:sp>
      <p:pic>
        <p:nvPicPr>
          <p:cNvPr id="4" name="圖片 3">
            <a:extLst>
              <a:ext uri="{FF2B5EF4-FFF2-40B4-BE49-F238E27FC236}">
                <a16:creationId xmlns:a16="http://schemas.microsoft.com/office/drawing/2014/main" id="{87945648-7BF0-0A03-0CE9-97EE9E2B770A}"/>
              </a:ext>
            </a:extLst>
          </p:cNvPr>
          <p:cNvPicPr>
            <a:picLocks noChangeAspect="1"/>
          </p:cNvPicPr>
          <p:nvPr/>
        </p:nvPicPr>
        <p:blipFill>
          <a:blip r:embed="rId2"/>
          <a:stretch>
            <a:fillRect/>
          </a:stretch>
        </p:blipFill>
        <p:spPr>
          <a:xfrm>
            <a:off x="698090" y="1348301"/>
            <a:ext cx="5953956" cy="771633"/>
          </a:xfrm>
          <a:prstGeom prst="rect">
            <a:avLst/>
          </a:prstGeom>
        </p:spPr>
      </p:pic>
      <p:sp>
        <p:nvSpPr>
          <p:cNvPr id="5" name="文字方塊 4">
            <a:extLst>
              <a:ext uri="{FF2B5EF4-FFF2-40B4-BE49-F238E27FC236}">
                <a16:creationId xmlns:a16="http://schemas.microsoft.com/office/drawing/2014/main" id="{A3F8E7A7-3B8E-0AF7-EFD9-A08225E3E177}"/>
              </a:ext>
            </a:extLst>
          </p:cNvPr>
          <p:cNvSpPr txBox="1"/>
          <p:nvPr/>
        </p:nvSpPr>
        <p:spPr>
          <a:xfrm>
            <a:off x="6652046" y="1470089"/>
            <a:ext cx="4257368" cy="369332"/>
          </a:xfrm>
          <a:prstGeom prst="rect">
            <a:avLst/>
          </a:prstGeom>
          <a:noFill/>
        </p:spPr>
        <p:txBody>
          <a:bodyPr wrap="square" rtlCol="0">
            <a:spAutoFit/>
          </a:bodyPr>
          <a:lstStyle/>
          <a:p>
            <a:r>
              <a:rPr lang="zh-TW" altLang="en-US" dirty="0"/>
              <a:t>進入</a:t>
            </a:r>
            <a:r>
              <a:rPr lang="en-US" altLang="zh-TW" dirty="0"/>
              <a:t>OPEN AI platform</a:t>
            </a:r>
            <a:r>
              <a:rPr lang="zh-TW" altLang="en-US" dirty="0"/>
              <a:t>儲值並獲得</a:t>
            </a:r>
            <a:r>
              <a:rPr lang="en-US" altLang="zh-TW" dirty="0"/>
              <a:t>API Key</a:t>
            </a:r>
            <a:endParaRPr lang="zh-TW" altLang="en-US" dirty="0"/>
          </a:p>
        </p:txBody>
      </p:sp>
      <p:pic>
        <p:nvPicPr>
          <p:cNvPr id="9" name="圖片 8">
            <a:extLst>
              <a:ext uri="{FF2B5EF4-FFF2-40B4-BE49-F238E27FC236}">
                <a16:creationId xmlns:a16="http://schemas.microsoft.com/office/drawing/2014/main" id="{6CAEA0ED-F6F7-2851-8031-B8EFD21D68E8}"/>
              </a:ext>
            </a:extLst>
          </p:cNvPr>
          <p:cNvPicPr>
            <a:picLocks noChangeAspect="1"/>
          </p:cNvPicPr>
          <p:nvPr/>
        </p:nvPicPr>
        <p:blipFill>
          <a:blip r:embed="rId3"/>
          <a:srcRect l="9571" t="17828" r="14797" b="25304"/>
          <a:stretch>
            <a:fillRect/>
          </a:stretch>
        </p:blipFill>
        <p:spPr>
          <a:xfrm>
            <a:off x="698090" y="2321084"/>
            <a:ext cx="5953956" cy="2629612"/>
          </a:xfrm>
          <a:prstGeom prst="rect">
            <a:avLst/>
          </a:prstGeom>
        </p:spPr>
      </p:pic>
      <p:sp>
        <p:nvSpPr>
          <p:cNvPr id="10" name="文字方塊 9">
            <a:extLst>
              <a:ext uri="{FF2B5EF4-FFF2-40B4-BE49-F238E27FC236}">
                <a16:creationId xmlns:a16="http://schemas.microsoft.com/office/drawing/2014/main" id="{00E358DB-9EF8-C29C-D73B-80E80488E61E}"/>
              </a:ext>
            </a:extLst>
          </p:cNvPr>
          <p:cNvSpPr txBox="1"/>
          <p:nvPr/>
        </p:nvSpPr>
        <p:spPr>
          <a:xfrm>
            <a:off x="6809362" y="3312724"/>
            <a:ext cx="4100052" cy="646331"/>
          </a:xfrm>
          <a:prstGeom prst="rect">
            <a:avLst/>
          </a:prstGeom>
          <a:noFill/>
        </p:spPr>
        <p:txBody>
          <a:bodyPr wrap="square" rtlCol="0">
            <a:spAutoFit/>
          </a:bodyPr>
          <a:lstStyle/>
          <a:p>
            <a:r>
              <a:rPr lang="zh-TW" altLang="en-US" dirty="0"/>
              <a:t>初始化</a:t>
            </a:r>
            <a:r>
              <a:rPr lang="en-US" altLang="zh-TW" dirty="0"/>
              <a:t>LLM</a:t>
            </a:r>
            <a:r>
              <a:rPr lang="zh-TW" altLang="en-US" dirty="0"/>
              <a:t>，選取要用甚麼模型，然後先帶入設計好的</a:t>
            </a:r>
            <a:r>
              <a:rPr lang="en-US" altLang="zh-TW" dirty="0"/>
              <a:t>prompt</a:t>
            </a:r>
            <a:r>
              <a:rPr lang="zh-TW" altLang="en-US" dirty="0"/>
              <a:t>給模型。</a:t>
            </a:r>
          </a:p>
        </p:txBody>
      </p:sp>
      <p:pic>
        <p:nvPicPr>
          <p:cNvPr id="12" name="圖片 11">
            <a:extLst>
              <a:ext uri="{FF2B5EF4-FFF2-40B4-BE49-F238E27FC236}">
                <a16:creationId xmlns:a16="http://schemas.microsoft.com/office/drawing/2014/main" id="{1AAF3930-0467-2FC3-69B8-72C654FC721E}"/>
              </a:ext>
            </a:extLst>
          </p:cNvPr>
          <p:cNvPicPr>
            <a:picLocks noChangeAspect="1"/>
          </p:cNvPicPr>
          <p:nvPr/>
        </p:nvPicPr>
        <p:blipFill>
          <a:blip r:embed="rId4"/>
          <a:srcRect l="6875" t="25094" r="9436" b="26123"/>
          <a:stretch>
            <a:fillRect/>
          </a:stretch>
        </p:blipFill>
        <p:spPr>
          <a:xfrm>
            <a:off x="698090" y="5231208"/>
            <a:ext cx="6057251" cy="1016650"/>
          </a:xfrm>
          <a:prstGeom prst="rect">
            <a:avLst/>
          </a:prstGeom>
        </p:spPr>
      </p:pic>
      <p:sp>
        <p:nvSpPr>
          <p:cNvPr id="14" name="文字方塊 13">
            <a:extLst>
              <a:ext uri="{FF2B5EF4-FFF2-40B4-BE49-F238E27FC236}">
                <a16:creationId xmlns:a16="http://schemas.microsoft.com/office/drawing/2014/main" id="{CF4BBE82-4AC2-3FDA-2B22-37718370054E}"/>
              </a:ext>
            </a:extLst>
          </p:cNvPr>
          <p:cNvSpPr txBox="1"/>
          <p:nvPr/>
        </p:nvSpPr>
        <p:spPr>
          <a:xfrm>
            <a:off x="6809362" y="5139368"/>
            <a:ext cx="4979515" cy="1200329"/>
          </a:xfrm>
          <a:prstGeom prst="rect">
            <a:avLst/>
          </a:prstGeom>
          <a:noFill/>
        </p:spPr>
        <p:txBody>
          <a:bodyPr wrap="square">
            <a:spAutoFit/>
          </a:bodyPr>
          <a:lstStyle/>
          <a:p>
            <a:r>
              <a:rPr lang="zh-TW" altLang="en-US" dirty="0"/>
              <a:t>這個功能主要是根據使用者過往參加過的活動來推薦，所以先將過往參加的活動取出，並轉成模型比較好閱讀的資料型態，方便</a:t>
            </a:r>
            <a:r>
              <a:rPr lang="en-US" altLang="zh-TW" dirty="0"/>
              <a:t>prompt</a:t>
            </a:r>
            <a:r>
              <a:rPr lang="zh-TW" altLang="en-US" dirty="0"/>
              <a:t>使用。</a:t>
            </a:r>
            <a:endParaRPr lang="en-US" altLang="zh-TW" dirty="0"/>
          </a:p>
        </p:txBody>
      </p:sp>
    </p:spTree>
    <p:extLst>
      <p:ext uri="{BB962C8B-B14F-4D97-AF65-F5344CB8AC3E}">
        <p14:creationId xmlns:p14="http://schemas.microsoft.com/office/powerpoint/2010/main" val="4246948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AE5D4E-6563-3942-83A2-6231B25F977A}"/>
              </a:ext>
            </a:extLst>
          </p:cNvPr>
          <p:cNvSpPr>
            <a:spLocks noGrp="1"/>
          </p:cNvSpPr>
          <p:nvPr>
            <p:ph type="title"/>
          </p:nvPr>
        </p:nvSpPr>
        <p:spPr>
          <a:xfrm>
            <a:off x="919119" y="391886"/>
            <a:ext cx="10353762" cy="970450"/>
          </a:xfrm>
        </p:spPr>
        <p:txBody>
          <a:bodyPr>
            <a:normAutofit/>
          </a:bodyPr>
          <a:lstStyle/>
          <a:p>
            <a:r>
              <a:rPr lang="zh-TW" altLang="en-US" sz="5400" dirty="0"/>
              <a:t>使用</a:t>
            </a:r>
            <a:r>
              <a:rPr lang="en-US" altLang="zh-TW" sz="5400" dirty="0"/>
              <a:t>AI</a:t>
            </a:r>
            <a:r>
              <a:rPr lang="zh-TW" altLang="en-US" sz="5400" dirty="0"/>
              <a:t>推薦活動遇到的問題</a:t>
            </a:r>
          </a:p>
        </p:txBody>
      </p:sp>
      <p:pic>
        <p:nvPicPr>
          <p:cNvPr id="4" name="圖片 3">
            <a:extLst>
              <a:ext uri="{FF2B5EF4-FFF2-40B4-BE49-F238E27FC236}">
                <a16:creationId xmlns:a16="http://schemas.microsoft.com/office/drawing/2014/main" id="{6A770B6C-AA43-10D8-99E3-9D75137B5647}"/>
              </a:ext>
            </a:extLst>
          </p:cNvPr>
          <p:cNvPicPr>
            <a:picLocks noChangeAspect="1"/>
          </p:cNvPicPr>
          <p:nvPr/>
        </p:nvPicPr>
        <p:blipFill>
          <a:blip r:embed="rId2">
            <a:extLst>
              <a:ext uri="{28A0092B-C50C-407E-A947-70E740481C1C}">
                <a14:useLocalDpi xmlns:a14="http://schemas.microsoft.com/office/drawing/2010/main" val="0"/>
              </a:ext>
            </a:extLst>
          </a:blip>
          <a:srcRect t="11449" b="81462"/>
          <a:stretch>
            <a:fillRect/>
          </a:stretch>
        </p:blipFill>
        <p:spPr>
          <a:xfrm>
            <a:off x="0" y="1690688"/>
            <a:ext cx="12192000" cy="439431"/>
          </a:xfrm>
          <a:prstGeom prst="rect">
            <a:avLst/>
          </a:prstGeom>
        </p:spPr>
      </p:pic>
      <p:sp>
        <p:nvSpPr>
          <p:cNvPr id="5" name="文字方塊 4">
            <a:extLst>
              <a:ext uri="{FF2B5EF4-FFF2-40B4-BE49-F238E27FC236}">
                <a16:creationId xmlns:a16="http://schemas.microsoft.com/office/drawing/2014/main" id="{3E790146-25B6-DD1D-A16F-97D672B55046}"/>
              </a:ext>
            </a:extLst>
          </p:cNvPr>
          <p:cNvSpPr txBox="1"/>
          <p:nvPr/>
        </p:nvSpPr>
        <p:spPr>
          <a:xfrm>
            <a:off x="2394155" y="2273805"/>
            <a:ext cx="7403690" cy="369332"/>
          </a:xfrm>
          <a:prstGeom prst="rect">
            <a:avLst/>
          </a:prstGeom>
          <a:noFill/>
        </p:spPr>
        <p:txBody>
          <a:bodyPr wrap="square" rtlCol="0">
            <a:spAutoFit/>
          </a:bodyPr>
          <a:lstStyle/>
          <a:p>
            <a:r>
              <a:rPr lang="zh-TW" altLang="en-US" dirty="0"/>
              <a:t>當我一開始測試功能時發現</a:t>
            </a:r>
            <a:r>
              <a:rPr lang="en-US" altLang="zh-TW" dirty="0"/>
              <a:t>AI</a:t>
            </a:r>
            <a:r>
              <a:rPr lang="zh-TW" altLang="en-US" dirty="0"/>
              <a:t>會推薦給使用者不存在的活動</a:t>
            </a:r>
          </a:p>
        </p:txBody>
      </p:sp>
      <p:pic>
        <p:nvPicPr>
          <p:cNvPr id="7" name="圖片 6">
            <a:extLst>
              <a:ext uri="{FF2B5EF4-FFF2-40B4-BE49-F238E27FC236}">
                <a16:creationId xmlns:a16="http://schemas.microsoft.com/office/drawing/2014/main" id="{AE22FD55-7D5B-D7D5-286A-7A41D177CBC1}"/>
              </a:ext>
            </a:extLst>
          </p:cNvPr>
          <p:cNvPicPr>
            <a:picLocks noChangeAspect="1"/>
          </p:cNvPicPr>
          <p:nvPr/>
        </p:nvPicPr>
        <p:blipFill>
          <a:blip r:embed="rId3">
            <a:extLst>
              <a:ext uri="{28A0092B-C50C-407E-A947-70E740481C1C}">
                <a14:useLocalDpi xmlns:a14="http://schemas.microsoft.com/office/drawing/2010/main" val="0"/>
              </a:ext>
            </a:extLst>
          </a:blip>
          <a:srcRect l="6875" t="20785" r="8307" b="22522"/>
          <a:stretch>
            <a:fillRect/>
          </a:stretch>
        </p:blipFill>
        <p:spPr>
          <a:xfrm>
            <a:off x="838200" y="2786823"/>
            <a:ext cx="10341077" cy="2520539"/>
          </a:xfrm>
          <a:prstGeom prst="rect">
            <a:avLst/>
          </a:prstGeom>
        </p:spPr>
      </p:pic>
      <p:sp>
        <p:nvSpPr>
          <p:cNvPr id="8" name="文字方塊 7">
            <a:extLst>
              <a:ext uri="{FF2B5EF4-FFF2-40B4-BE49-F238E27FC236}">
                <a16:creationId xmlns:a16="http://schemas.microsoft.com/office/drawing/2014/main" id="{8422A062-08D5-9829-DAF8-5AA1E5FABC55}"/>
              </a:ext>
            </a:extLst>
          </p:cNvPr>
          <p:cNvSpPr txBox="1"/>
          <p:nvPr/>
        </p:nvSpPr>
        <p:spPr>
          <a:xfrm>
            <a:off x="1755058" y="5525945"/>
            <a:ext cx="8681883" cy="646331"/>
          </a:xfrm>
          <a:prstGeom prst="rect">
            <a:avLst/>
          </a:prstGeom>
          <a:noFill/>
        </p:spPr>
        <p:txBody>
          <a:bodyPr wrap="square" rtlCol="0">
            <a:spAutoFit/>
          </a:bodyPr>
          <a:lstStyle/>
          <a:p>
            <a:r>
              <a:rPr lang="zh-TW" altLang="en-US" dirty="0"/>
              <a:t>所以我就回去看我的</a:t>
            </a:r>
            <a:r>
              <a:rPr lang="en-US" altLang="zh-TW" dirty="0"/>
              <a:t>prompt</a:t>
            </a:r>
            <a:r>
              <a:rPr lang="zh-TW" altLang="en-US" dirty="0"/>
              <a:t>，發現我第一次想得不夠周到，只有告訴他要推薦活動並沒有給他限制。</a:t>
            </a:r>
          </a:p>
        </p:txBody>
      </p:sp>
    </p:spTree>
    <p:extLst>
      <p:ext uri="{BB962C8B-B14F-4D97-AF65-F5344CB8AC3E}">
        <p14:creationId xmlns:p14="http://schemas.microsoft.com/office/powerpoint/2010/main" val="2581508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D39E92-FD2E-7BEC-4A94-C4CA92C8D9EC}"/>
              </a:ext>
            </a:extLst>
          </p:cNvPr>
          <p:cNvSpPr>
            <a:spLocks noGrp="1"/>
          </p:cNvSpPr>
          <p:nvPr>
            <p:ph type="title"/>
          </p:nvPr>
        </p:nvSpPr>
        <p:spPr/>
        <p:txBody>
          <a:bodyPr>
            <a:normAutofit/>
          </a:bodyPr>
          <a:lstStyle/>
          <a:p>
            <a:r>
              <a:rPr lang="zh-TW" altLang="en-US" sz="5400" dirty="0"/>
              <a:t>如何解決</a:t>
            </a:r>
          </a:p>
        </p:txBody>
      </p:sp>
      <p:pic>
        <p:nvPicPr>
          <p:cNvPr id="4" name="圖片 3">
            <a:extLst>
              <a:ext uri="{FF2B5EF4-FFF2-40B4-BE49-F238E27FC236}">
                <a16:creationId xmlns:a16="http://schemas.microsoft.com/office/drawing/2014/main" id="{02C3827A-0A62-A19F-D69A-84934EBFA026}"/>
              </a:ext>
            </a:extLst>
          </p:cNvPr>
          <p:cNvPicPr>
            <a:picLocks noChangeAspect="1"/>
          </p:cNvPicPr>
          <p:nvPr/>
        </p:nvPicPr>
        <p:blipFill>
          <a:blip r:embed="rId2">
            <a:extLst>
              <a:ext uri="{28A0092B-C50C-407E-A947-70E740481C1C}">
                <a14:useLocalDpi xmlns:a14="http://schemas.microsoft.com/office/drawing/2010/main" val="0"/>
              </a:ext>
            </a:extLst>
          </a:blip>
          <a:srcRect l="4032" t="14723" r="4274" b="14583"/>
          <a:stretch>
            <a:fillRect/>
          </a:stretch>
        </p:blipFill>
        <p:spPr>
          <a:xfrm>
            <a:off x="1526690" y="1963992"/>
            <a:ext cx="9138620" cy="2025446"/>
          </a:xfrm>
          <a:prstGeom prst="rect">
            <a:avLst/>
          </a:prstGeom>
        </p:spPr>
      </p:pic>
      <p:sp>
        <p:nvSpPr>
          <p:cNvPr id="5" name="文字方塊 4">
            <a:extLst>
              <a:ext uri="{FF2B5EF4-FFF2-40B4-BE49-F238E27FC236}">
                <a16:creationId xmlns:a16="http://schemas.microsoft.com/office/drawing/2014/main" id="{0B491D82-F026-988B-775E-E8B9F9BF14D6}"/>
              </a:ext>
            </a:extLst>
          </p:cNvPr>
          <p:cNvSpPr txBox="1"/>
          <p:nvPr/>
        </p:nvSpPr>
        <p:spPr>
          <a:xfrm>
            <a:off x="1614947" y="4467429"/>
            <a:ext cx="9267417" cy="646331"/>
          </a:xfrm>
          <a:prstGeom prst="rect">
            <a:avLst/>
          </a:prstGeom>
          <a:noFill/>
        </p:spPr>
        <p:txBody>
          <a:bodyPr wrap="square" rtlCol="0">
            <a:spAutoFit/>
          </a:bodyPr>
          <a:lstStyle/>
          <a:p>
            <a:r>
              <a:rPr lang="zh-TW" altLang="en-US" dirty="0"/>
              <a:t>於是我更改了我的</a:t>
            </a:r>
            <a:r>
              <a:rPr lang="en-US" altLang="zh-TW" dirty="0"/>
              <a:t>prompt</a:t>
            </a:r>
            <a:r>
              <a:rPr lang="zh-TW" altLang="en-US" dirty="0"/>
              <a:t>，將網站資料庫所有的活動都餵給模型，並限制只能推薦資料庫中有的活動。</a:t>
            </a:r>
          </a:p>
        </p:txBody>
      </p:sp>
    </p:spTree>
    <p:extLst>
      <p:ext uri="{BB962C8B-B14F-4D97-AF65-F5344CB8AC3E}">
        <p14:creationId xmlns:p14="http://schemas.microsoft.com/office/powerpoint/2010/main" val="326171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0D1FAF-3108-64EF-8FEF-CFD95319D6F3}"/>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3C833D89-8680-148B-CD1D-3C6D0C80D33C}"/>
              </a:ext>
            </a:extLst>
          </p:cNvPr>
          <p:cNvSpPr>
            <a:spLocks noGrp="1"/>
          </p:cNvSpPr>
          <p:nvPr>
            <p:ph type="title"/>
          </p:nvPr>
        </p:nvSpPr>
        <p:spPr>
          <a:xfrm>
            <a:off x="919119" y="478972"/>
            <a:ext cx="10353762" cy="970450"/>
          </a:xfrm>
        </p:spPr>
        <p:txBody>
          <a:bodyPr>
            <a:normAutofit/>
          </a:bodyPr>
          <a:lstStyle/>
          <a:p>
            <a:r>
              <a:rPr lang="zh-TW" altLang="en-US" sz="5400" dirty="0"/>
              <a:t>如何解決</a:t>
            </a:r>
          </a:p>
        </p:txBody>
      </p:sp>
      <p:pic>
        <p:nvPicPr>
          <p:cNvPr id="7" name="圖片 6">
            <a:extLst>
              <a:ext uri="{FF2B5EF4-FFF2-40B4-BE49-F238E27FC236}">
                <a16:creationId xmlns:a16="http://schemas.microsoft.com/office/drawing/2014/main" id="{24EBEBEF-8D0E-D87D-EF9D-19E38B924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027" y="1690688"/>
            <a:ext cx="3927771" cy="4071023"/>
          </a:xfrm>
          <a:prstGeom prst="rect">
            <a:avLst/>
          </a:prstGeom>
        </p:spPr>
      </p:pic>
      <p:sp>
        <p:nvSpPr>
          <p:cNvPr id="3" name="文字方塊 2">
            <a:extLst>
              <a:ext uri="{FF2B5EF4-FFF2-40B4-BE49-F238E27FC236}">
                <a16:creationId xmlns:a16="http://schemas.microsoft.com/office/drawing/2014/main" id="{494349AD-9DAC-DE6D-0C95-342B9BC7B0F7}"/>
              </a:ext>
            </a:extLst>
          </p:cNvPr>
          <p:cNvSpPr txBox="1"/>
          <p:nvPr/>
        </p:nvSpPr>
        <p:spPr>
          <a:xfrm>
            <a:off x="4876798" y="3403033"/>
            <a:ext cx="6530240" cy="646331"/>
          </a:xfrm>
          <a:prstGeom prst="rect">
            <a:avLst/>
          </a:prstGeom>
          <a:noFill/>
        </p:spPr>
        <p:txBody>
          <a:bodyPr wrap="square" rtlCol="0">
            <a:spAutoFit/>
          </a:bodyPr>
          <a:lstStyle/>
          <a:p>
            <a:r>
              <a:rPr lang="zh-TW" altLang="en-US" dirty="0"/>
              <a:t>經過修改後，成功讓</a:t>
            </a:r>
            <a:r>
              <a:rPr lang="en-US" altLang="zh-TW" dirty="0"/>
              <a:t>AI</a:t>
            </a:r>
            <a:r>
              <a:rPr lang="zh-TW" altLang="en-US" dirty="0"/>
              <a:t>只推薦我資料庫值中存在的活動，並且實現結合</a:t>
            </a:r>
            <a:r>
              <a:rPr lang="en-US" altLang="zh-TW" dirty="0"/>
              <a:t>LINE BOT</a:t>
            </a:r>
            <a:r>
              <a:rPr lang="zh-TW" altLang="en-US" dirty="0"/>
              <a:t>讓使用者可以在移動裝置中操作。</a:t>
            </a:r>
          </a:p>
        </p:txBody>
      </p:sp>
    </p:spTree>
    <p:extLst>
      <p:ext uri="{BB962C8B-B14F-4D97-AF65-F5344CB8AC3E}">
        <p14:creationId xmlns:p14="http://schemas.microsoft.com/office/powerpoint/2010/main" val="2563947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375A00-4EFC-93DA-9D26-5BEBA1CDBA48}"/>
              </a:ext>
            </a:extLst>
          </p:cNvPr>
          <p:cNvSpPr>
            <a:spLocks noGrp="1"/>
          </p:cNvSpPr>
          <p:nvPr>
            <p:ph type="title"/>
          </p:nvPr>
        </p:nvSpPr>
        <p:spPr/>
        <p:txBody>
          <a:bodyPr>
            <a:noAutofit/>
          </a:bodyPr>
          <a:lstStyle/>
          <a:p>
            <a:r>
              <a:rPr lang="zh-TW" altLang="en-US" sz="5400" dirty="0"/>
              <a:t>商業價值</a:t>
            </a:r>
            <a:br>
              <a:rPr lang="en-US" altLang="zh-TW" sz="5400" dirty="0"/>
            </a:br>
            <a:endParaRPr lang="zh-TW" altLang="en-US" sz="5400" dirty="0"/>
          </a:p>
        </p:txBody>
      </p:sp>
      <p:sp>
        <p:nvSpPr>
          <p:cNvPr id="6" name="文字方塊 5">
            <a:extLst>
              <a:ext uri="{FF2B5EF4-FFF2-40B4-BE49-F238E27FC236}">
                <a16:creationId xmlns:a16="http://schemas.microsoft.com/office/drawing/2014/main" id="{38A49D32-8F8B-D7B2-303B-B6E194D54A13}"/>
              </a:ext>
            </a:extLst>
          </p:cNvPr>
          <p:cNvSpPr txBox="1"/>
          <p:nvPr/>
        </p:nvSpPr>
        <p:spPr>
          <a:xfrm>
            <a:off x="838199" y="1594125"/>
            <a:ext cx="11119339" cy="738664"/>
          </a:xfrm>
          <a:prstGeom prst="rect">
            <a:avLst/>
          </a:prstGeom>
          <a:noFill/>
        </p:spPr>
        <p:txBody>
          <a:bodyPr wrap="square">
            <a:spAutoFit/>
          </a:bodyPr>
          <a:lstStyle/>
          <a:p>
            <a:r>
              <a:rPr lang="en-US" altLang="zh-TW" sz="2400" b="1" dirty="0"/>
              <a:t>AI</a:t>
            </a:r>
            <a:r>
              <a:rPr lang="zh-TW" altLang="en-US" sz="2400" b="1" dirty="0"/>
              <a:t>推薦</a:t>
            </a:r>
            <a:r>
              <a:rPr lang="en-US" altLang="zh-TW" sz="2400" b="1" dirty="0"/>
              <a:t>:</a:t>
            </a:r>
            <a:r>
              <a:rPr lang="zh-TW" altLang="en-US" dirty="0"/>
              <a:t>目前系統多半是靠標籤推薦，使用</a:t>
            </a:r>
            <a:r>
              <a:rPr lang="en-US" altLang="zh-TW" dirty="0"/>
              <a:t>AI</a:t>
            </a:r>
            <a:r>
              <a:rPr lang="zh-TW" altLang="en-US" dirty="0"/>
              <a:t>可以根據用戶行為做個人化、語意化推薦，未來也希望</a:t>
            </a:r>
            <a:r>
              <a:rPr lang="en-US" altLang="zh-TW" dirty="0"/>
              <a:t>AI</a:t>
            </a:r>
            <a:r>
              <a:rPr lang="zh-TW" altLang="en-US" dirty="0"/>
              <a:t>可以根據用戶在社交軟體的行為做推薦，更能讓商家的活動精準打入年輕族群。</a:t>
            </a:r>
            <a:endParaRPr lang="en-US" altLang="zh-TW" dirty="0"/>
          </a:p>
        </p:txBody>
      </p:sp>
      <p:sp>
        <p:nvSpPr>
          <p:cNvPr id="8" name="文字方塊 7">
            <a:extLst>
              <a:ext uri="{FF2B5EF4-FFF2-40B4-BE49-F238E27FC236}">
                <a16:creationId xmlns:a16="http://schemas.microsoft.com/office/drawing/2014/main" id="{0E1CC5E6-FBCC-9EFF-AC62-181EC8725A40}"/>
              </a:ext>
            </a:extLst>
          </p:cNvPr>
          <p:cNvSpPr txBox="1"/>
          <p:nvPr/>
        </p:nvSpPr>
        <p:spPr>
          <a:xfrm>
            <a:off x="838198" y="2596522"/>
            <a:ext cx="10255181" cy="461665"/>
          </a:xfrm>
          <a:prstGeom prst="rect">
            <a:avLst/>
          </a:prstGeom>
          <a:noFill/>
        </p:spPr>
        <p:txBody>
          <a:bodyPr wrap="square">
            <a:spAutoFit/>
          </a:bodyPr>
          <a:lstStyle/>
          <a:p>
            <a:r>
              <a:rPr lang="zh-TW" altLang="en-US" sz="2400" b="1" dirty="0"/>
              <a:t>彈性擴充與資料整合：</a:t>
            </a:r>
            <a:r>
              <a:rPr lang="zh-TW" altLang="en-US" dirty="0"/>
              <a:t>所有互動、報名、推薦紀錄皆可整合分析，方便後續行銷與用戶經營。</a:t>
            </a:r>
          </a:p>
        </p:txBody>
      </p:sp>
      <p:sp>
        <p:nvSpPr>
          <p:cNvPr id="10" name="文字方塊 9">
            <a:extLst>
              <a:ext uri="{FF2B5EF4-FFF2-40B4-BE49-F238E27FC236}">
                <a16:creationId xmlns:a16="http://schemas.microsoft.com/office/drawing/2014/main" id="{17534B8B-B02D-5D03-0E18-98368874DBD3}"/>
              </a:ext>
            </a:extLst>
          </p:cNvPr>
          <p:cNvSpPr txBox="1"/>
          <p:nvPr/>
        </p:nvSpPr>
        <p:spPr>
          <a:xfrm>
            <a:off x="838198" y="3522814"/>
            <a:ext cx="9180008" cy="461665"/>
          </a:xfrm>
          <a:prstGeom prst="rect">
            <a:avLst/>
          </a:prstGeom>
          <a:noFill/>
        </p:spPr>
        <p:txBody>
          <a:bodyPr wrap="square">
            <a:spAutoFit/>
          </a:bodyPr>
          <a:lstStyle/>
          <a:p>
            <a:r>
              <a:rPr lang="zh-TW" altLang="en-US" sz="2400" b="1" dirty="0"/>
              <a:t>開發彈性高：</a:t>
            </a:r>
            <a:r>
              <a:rPr lang="zh-TW" altLang="en-US" dirty="0"/>
              <a:t>可根據需求快速擴充新功能，支援多種商業場景。</a:t>
            </a:r>
          </a:p>
        </p:txBody>
      </p:sp>
      <p:sp>
        <p:nvSpPr>
          <p:cNvPr id="12" name="文字方塊 11">
            <a:extLst>
              <a:ext uri="{FF2B5EF4-FFF2-40B4-BE49-F238E27FC236}">
                <a16:creationId xmlns:a16="http://schemas.microsoft.com/office/drawing/2014/main" id="{6071233A-315A-FF99-BEF6-4CA6229A5B11}"/>
              </a:ext>
            </a:extLst>
          </p:cNvPr>
          <p:cNvSpPr txBox="1"/>
          <p:nvPr/>
        </p:nvSpPr>
        <p:spPr>
          <a:xfrm>
            <a:off x="838198" y="4248212"/>
            <a:ext cx="11353802" cy="1015663"/>
          </a:xfrm>
          <a:prstGeom prst="rect">
            <a:avLst/>
          </a:prstGeom>
          <a:noFill/>
        </p:spPr>
        <p:txBody>
          <a:bodyPr wrap="square">
            <a:spAutoFit/>
          </a:bodyPr>
          <a:lstStyle/>
          <a:p>
            <a:r>
              <a:rPr lang="zh-TW" altLang="en-US" sz="2400" b="1" dirty="0"/>
              <a:t>LINE Bot 深度整合：</a:t>
            </a:r>
            <a:r>
              <a:rPr lang="zh-TW" altLang="en-US" dirty="0"/>
              <a:t>用戶可直接在LINE上查詢、報名、接收推薦與通知，降低操作門檻，提升互動率，且此系統不限於單一商家，而是希望做為一個平台，讓各類型商家加入，使得可以吸引不同年齡層、不同興趣的客戶。</a:t>
            </a:r>
          </a:p>
        </p:txBody>
      </p:sp>
    </p:spTree>
    <p:extLst>
      <p:ext uri="{BB962C8B-B14F-4D97-AF65-F5344CB8AC3E}">
        <p14:creationId xmlns:p14="http://schemas.microsoft.com/office/powerpoint/2010/main" val="2385472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80311B-406B-D6BD-76F6-115819CBCDFC}"/>
              </a:ext>
            </a:extLst>
          </p:cNvPr>
          <p:cNvSpPr>
            <a:spLocks noGrp="1"/>
          </p:cNvSpPr>
          <p:nvPr>
            <p:ph type="title"/>
          </p:nvPr>
        </p:nvSpPr>
        <p:spPr>
          <a:xfrm>
            <a:off x="919119" y="350232"/>
            <a:ext cx="10353762" cy="970450"/>
          </a:xfrm>
        </p:spPr>
        <p:txBody>
          <a:bodyPr>
            <a:normAutofit/>
          </a:bodyPr>
          <a:lstStyle/>
          <a:p>
            <a:r>
              <a:rPr lang="zh-TW" altLang="en-US" sz="5400" dirty="0"/>
              <a:t>持續開發與未來功能規劃</a:t>
            </a:r>
          </a:p>
        </p:txBody>
      </p:sp>
      <p:sp>
        <p:nvSpPr>
          <p:cNvPr id="4" name="文字方塊 3">
            <a:extLst>
              <a:ext uri="{FF2B5EF4-FFF2-40B4-BE49-F238E27FC236}">
                <a16:creationId xmlns:a16="http://schemas.microsoft.com/office/drawing/2014/main" id="{27419D1E-AE3B-6554-7FA4-3DC5CCD376C5}"/>
              </a:ext>
            </a:extLst>
          </p:cNvPr>
          <p:cNvSpPr txBox="1"/>
          <p:nvPr/>
        </p:nvSpPr>
        <p:spPr>
          <a:xfrm>
            <a:off x="1079359" y="1759628"/>
            <a:ext cx="10625537" cy="461665"/>
          </a:xfrm>
          <a:prstGeom prst="rect">
            <a:avLst/>
          </a:prstGeom>
          <a:noFill/>
        </p:spPr>
        <p:txBody>
          <a:bodyPr wrap="square">
            <a:spAutoFit/>
          </a:bodyPr>
          <a:lstStyle/>
          <a:p>
            <a:r>
              <a:rPr lang="zh-TW" altLang="en-US" sz="2400" b="1" dirty="0"/>
              <a:t>活動內容自動生成</a:t>
            </a:r>
            <a:r>
              <a:rPr lang="en-US" altLang="zh-TW" sz="2400" b="1" dirty="0"/>
              <a:t>:</a:t>
            </a:r>
            <a:r>
              <a:rPr lang="zh-TW" altLang="en-US" dirty="0"/>
              <a:t>主辦方只需輸入關鍵字，AI 即可自動產生活動文案、宣傳圖文，降低行銷門檻。</a:t>
            </a:r>
          </a:p>
        </p:txBody>
      </p:sp>
      <p:sp>
        <p:nvSpPr>
          <p:cNvPr id="6" name="文字方塊 5">
            <a:extLst>
              <a:ext uri="{FF2B5EF4-FFF2-40B4-BE49-F238E27FC236}">
                <a16:creationId xmlns:a16="http://schemas.microsoft.com/office/drawing/2014/main" id="{FB1CDDB3-6795-83D5-AB71-96E1C39ADD4D}"/>
              </a:ext>
            </a:extLst>
          </p:cNvPr>
          <p:cNvSpPr txBox="1"/>
          <p:nvPr/>
        </p:nvSpPr>
        <p:spPr>
          <a:xfrm>
            <a:off x="1079359" y="2594314"/>
            <a:ext cx="8817078" cy="461665"/>
          </a:xfrm>
          <a:prstGeom prst="rect">
            <a:avLst/>
          </a:prstGeom>
          <a:noFill/>
        </p:spPr>
        <p:txBody>
          <a:bodyPr wrap="square">
            <a:spAutoFit/>
          </a:bodyPr>
          <a:lstStyle/>
          <a:p>
            <a:r>
              <a:rPr lang="zh-TW" altLang="en-US" sz="2400" b="1" dirty="0"/>
              <a:t>多語系與國際化</a:t>
            </a:r>
            <a:r>
              <a:rPr lang="en-US" altLang="zh-TW" sz="2400" b="1" dirty="0"/>
              <a:t>:</a:t>
            </a:r>
            <a:r>
              <a:rPr lang="zh-TW" altLang="en-US" dirty="0"/>
              <a:t>AI自動翻譯活動資訊，支援多語用戶，拓展國際市場。</a:t>
            </a:r>
          </a:p>
        </p:txBody>
      </p:sp>
      <p:sp>
        <p:nvSpPr>
          <p:cNvPr id="8" name="文字方塊 7">
            <a:extLst>
              <a:ext uri="{FF2B5EF4-FFF2-40B4-BE49-F238E27FC236}">
                <a16:creationId xmlns:a16="http://schemas.microsoft.com/office/drawing/2014/main" id="{8B6895B9-EA44-DD84-A1A7-018E651D8362}"/>
              </a:ext>
            </a:extLst>
          </p:cNvPr>
          <p:cNvSpPr txBox="1"/>
          <p:nvPr/>
        </p:nvSpPr>
        <p:spPr>
          <a:xfrm>
            <a:off x="1079359" y="3429000"/>
            <a:ext cx="10515600" cy="738664"/>
          </a:xfrm>
          <a:prstGeom prst="rect">
            <a:avLst/>
          </a:prstGeom>
          <a:noFill/>
        </p:spPr>
        <p:txBody>
          <a:bodyPr wrap="square">
            <a:spAutoFit/>
          </a:bodyPr>
          <a:lstStyle/>
          <a:p>
            <a:r>
              <a:rPr lang="zh-TW" altLang="en-US" sz="2400" b="1" dirty="0"/>
              <a:t>活動回饋與情感分析</a:t>
            </a:r>
            <a:r>
              <a:rPr lang="en-US" altLang="zh-TW" sz="2400" b="1" dirty="0"/>
              <a:t>:</a:t>
            </a:r>
            <a:r>
              <a:rPr lang="zh-TW" altLang="en-US" dirty="0"/>
              <a:t>用戶活動後可直接在LINE回饋，AI自動分析情感與滿意度，協助主辦單位優化活動。</a:t>
            </a:r>
          </a:p>
        </p:txBody>
      </p:sp>
      <p:sp>
        <p:nvSpPr>
          <p:cNvPr id="10" name="文字方塊 9">
            <a:extLst>
              <a:ext uri="{FF2B5EF4-FFF2-40B4-BE49-F238E27FC236}">
                <a16:creationId xmlns:a16="http://schemas.microsoft.com/office/drawing/2014/main" id="{394DB3C5-CC89-743F-F138-E9943CB8E8E3}"/>
              </a:ext>
            </a:extLst>
          </p:cNvPr>
          <p:cNvSpPr txBox="1"/>
          <p:nvPr/>
        </p:nvSpPr>
        <p:spPr>
          <a:xfrm>
            <a:off x="1079359" y="4540685"/>
            <a:ext cx="10213259" cy="738664"/>
          </a:xfrm>
          <a:prstGeom prst="rect">
            <a:avLst/>
          </a:prstGeom>
          <a:noFill/>
        </p:spPr>
        <p:txBody>
          <a:bodyPr wrap="square">
            <a:spAutoFit/>
          </a:bodyPr>
          <a:lstStyle/>
          <a:p>
            <a:r>
              <a:rPr lang="zh-TW" altLang="en-US" sz="2400" b="1" dirty="0"/>
              <a:t>API開放與第三方整合</a:t>
            </a:r>
            <a:r>
              <a:rPr lang="en-US" altLang="zh-TW" sz="2400" b="1" dirty="0"/>
              <a:t>:</a:t>
            </a:r>
            <a:r>
              <a:rPr lang="zh-TW" altLang="en-US" dirty="0"/>
              <a:t>提供API介面，方便與其他CRM、ERP或行銷工具串接，打造完整生態系。</a:t>
            </a:r>
          </a:p>
        </p:txBody>
      </p:sp>
    </p:spTree>
    <p:extLst>
      <p:ext uri="{BB962C8B-B14F-4D97-AF65-F5344CB8AC3E}">
        <p14:creationId xmlns:p14="http://schemas.microsoft.com/office/powerpoint/2010/main" val="525885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1E1687B2-BAF6-5197-CFF1-CC487870D9F0}"/>
              </a:ext>
            </a:extLst>
          </p:cNvPr>
          <p:cNvPicPr>
            <a:picLocks noChangeAspect="1"/>
          </p:cNvPicPr>
          <p:nvPr/>
        </p:nvPicPr>
        <p:blipFill>
          <a:blip r:embed="rId2"/>
          <a:srcRect b="42073"/>
          <a:stretch>
            <a:fillRect/>
          </a:stretch>
        </p:blipFill>
        <p:spPr>
          <a:xfrm>
            <a:off x="5524" y="1328830"/>
            <a:ext cx="7299972" cy="2316063"/>
          </a:xfrm>
          <a:prstGeom prst="rect">
            <a:avLst/>
          </a:prstGeom>
        </p:spPr>
      </p:pic>
      <p:sp>
        <p:nvSpPr>
          <p:cNvPr id="5" name="文字方塊 4">
            <a:extLst>
              <a:ext uri="{FF2B5EF4-FFF2-40B4-BE49-F238E27FC236}">
                <a16:creationId xmlns:a16="http://schemas.microsoft.com/office/drawing/2014/main" id="{B6F9A426-701C-C545-AAAE-8DAE27C1BC90}"/>
              </a:ext>
            </a:extLst>
          </p:cNvPr>
          <p:cNvSpPr txBox="1"/>
          <p:nvPr/>
        </p:nvSpPr>
        <p:spPr>
          <a:xfrm>
            <a:off x="4489742" y="196117"/>
            <a:ext cx="5046144" cy="923330"/>
          </a:xfrm>
          <a:prstGeom prst="rect">
            <a:avLst/>
          </a:prstGeom>
          <a:noFill/>
        </p:spPr>
        <p:txBody>
          <a:bodyPr wrap="square" rtlCol="0">
            <a:spAutoFit/>
          </a:bodyPr>
          <a:lstStyle/>
          <a:p>
            <a:r>
              <a:rPr lang="zh-TW" altLang="en-US" sz="5400" dirty="0"/>
              <a:t>登入畫面</a:t>
            </a:r>
          </a:p>
        </p:txBody>
      </p:sp>
      <p:sp>
        <p:nvSpPr>
          <p:cNvPr id="9" name="文字方塊 8">
            <a:extLst>
              <a:ext uri="{FF2B5EF4-FFF2-40B4-BE49-F238E27FC236}">
                <a16:creationId xmlns:a16="http://schemas.microsoft.com/office/drawing/2014/main" id="{66D799BB-C001-D2C0-B3AF-FE15778D2526}"/>
              </a:ext>
            </a:extLst>
          </p:cNvPr>
          <p:cNvSpPr txBox="1"/>
          <p:nvPr/>
        </p:nvSpPr>
        <p:spPr>
          <a:xfrm>
            <a:off x="3048000" y="2747211"/>
            <a:ext cx="6096000" cy="465897"/>
          </a:xfrm>
          <a:prstGeom prst="rect">
            <a:avLst/>
          </a:prstGeom>
          <a:noFill/>
        </p:spPr>
        <p:txBody>
          <a:bodyPr wrap="square">
            <a:spAutoFit/>
          </a:bodyPr>
          <a:lstStyle/>
          <a:p>
            <a:pPr>
              <a:lnSpc>
                <a:spcPts val="1425"/>
              </a:lnSpc>
            </a:pPr>
            <a:br>
              <a:rPr lang="en-US" altLang="zh-TW" b="0" dirty="0">
                <a:solidFill>
                  <a:srgbClr val="CCCCCC"/>
                </a:solidFill>
                <a:effectLst/>
                <a:latin typeface="Consolas" panose="020B0609020204030204" pitchFamily="49" charset="0"/>
              </a:rPr>
            </a:br>
            <a:endParaRPr lang="en-US" altLang="zh-TW" b="0" dirty="0">
              <a:solidFill>
                <a:srgbClr val="CCCCCC"/>
              </a:solidFill>
              <a:effectLst/>
              <a:latin typeface="Consolas" panose="020B0609020204030204" pitchFamily="49" charset="0"/>
            </a:endParaRPr>
          </a:p>
        </p:txBody>
      </p:sp>
      <p:pic>
        <p:nvPicPr>
          <p:cNvPr id="11" name="圖片 10">
            <a:extLst>
              <a:ext uri="{FF2B5EF4-FFF2-40B4-BE49-F238E27FC236}">
                <a16:creationId xmlns:a16="http://schemas.microsoft.com/office/drawing/2014/main" id="{36802337-4B8C-05EF-AF54-417AA1606E97}"/>
              </a:ext>
            </a:extLst>
          </p:cNvPr>
          <p:cNvPicPr>
            <a:picLocks noChangeAspect="1"/>
          </p:cNvPicPr>
          <p:nvPr/>
        </p:nvPicPr>
        <p:blipFill>
          <a:blip r:embed="rId3">
            <a:extLst>
              <a:ext uri="{28A0092B-C50C-407E-A947-70E740481C1C}">
                <a14:useLocalDpi xmlns:a14="http://schemas.microsoft.com/office/drawing/2010/main" val="0"/>
              </a:ext>
            </a:extLst>
          </a:blip>
          <a:srcRect l="6229" t="20825" r="5605" b="21824"/>
          <a:stretch>
            <a:fillRect/>
          </a:stretch>
        </p:blipFill>
        <p:spPr>
          <a:xfrm>
            <a:off x="1" y="3854276"/>
            <a:ext cx="7299972" cy="1583840"/>
          </a:xfrm>
          <a:prstGeom prst="rect">
            <a:avLst/>
          </a:prstGeom>
        </p:spPr>
      </p:pic>
      <p:sp>
        <p:nvSpPr>
          <p:cNvPr id="12" name="文字方塊 11">
            <a:extLst>
              <a:ext uri="{FF2B5EF4-FFF2-40B4-BE49-F238E27FC236}">
                <a16:creationId xmlns:a16="http://schemas.microsoft.com/office/drawing/2014/main" id="{4A6ED062-15AE-A003-8668-A3D15CD92849}"/>
              </a:ext>
            </a:extLst>
          </p:cNvPr>
          <p:cNvSpPr txBox="1"/>
          <p:nvPr/>
        </p:nvSpPr>
        <p:spPr>
          <a:xfrm>
            <a:off x="7299973" y="3422491"/>
            <a:ext cx="4547034" cy="1200329"/>
          </a:xfrm>
          <a:prstGeom prst="rect">
            <a:avLst/>
          </a:prstGeom>
          <a:noFill/>
        </p:spPr>
        <p:txBody>
          <a:bodyPr wrap="square" rtlCol="0">
            <a:spAutoFit/>
          </a:bodyPr>
          <a:lstStyle/>
          <a:p>
            <a:r>
              <a:rPr lang="zh-TW" altLang="en-US" dirty="0"/>
              <a:t>在</a:t>
            </a:r>
            <a:r>
              <a:rPr lang="en-US" altLang="zh-TW" dirty="0"/>
              <a:t>User</a:t>
            </a:r>
            <a:r>
              <a:rPr lang="zh-TW" altLang="en-US" dirty="0"/>
              <a:t>中使用</a:t>
            </a:r>
            <a:r>
              <a:rPr lang="en-US" altLang="zh-TW" dirty="0" err="1"/>
              <a:t>is_company</a:t>
            </a:r>
            <a:r>
              <a:rPr lang="zh-TW" altLang="en-US" dirty="0"/>
              <a:t>布林值</a:t>
            </a:r>
            <a:endParaRPr lang="en-US" altLang="zh-TW" dirty="0"/>
          </a:p>
          <a:p>
            <a:endParaRPr lang="en-US" altLang="zh-TW" dirty="0"/>
          </a:p>
          <a:p>
            <a:r>
              <a:rPr lang="zh-TW" altLang="en-US" dirty="0"/>
              <a:t>來判斷此使用者為企業帳號或是普通用戶</a:t>
            </a:r>
            <a:endParaRPr lang="en-US" altLang="zh-TW" dirty="0"/>
          </a:p>
          <a:p>
            <a:r>
              <a:rPr lang="zh-TW" altLang="en-US" dirty="0"/>
              <a:t>並根據不同身分在網頁中可以使用不同功能</a:t>
            </a:r>
          </a:p>
        </p:txBody>
      </p:sp>
    </p:spTree>
    <p:extLst>
      <p:ext uri="{BB962C8B-B14F-4D97-AF65-F5344CB8AC3E}">
        <p14:creationId xmlns:p14="http://schemas.microsoft.com/office/powerpoint/2010/main" val="2746284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D4EA29DB-8230-3496-297B-B62040ED8C69}"/>
              </a:ext>
            </a:extLst>
          </p:cNvPr>
          <p:cNvSpPr txBox="1"/>
          <p:nvPr/>
        </p:nvSpPr>
        <p:spPr>
          <a:xfrm>
            <a:off x="3903144" y="232682"/>
            <a:ext cx="6104965" cy="923330"/>
          </a:xfrm>
          <a:prstGeom prst="rect">
            <a:avLst/>
          </a:prstGeom>
          <a:noFill/>
        </p:spPr>
        <p:txBody>
          <a:bodyPr wrap="square" rtlCol="0">
            <a:spAutoFit/>
          </a:bodyPr>
          <a:lstStyle/>
          <a:p>
            <a:r>
              <a:rPr lang="zh-TW" altLang="en-US" sz="5400" dirty="0"/>
              <a:t>普通用戶功能</a:t>
            </a:r>
          </a:p>
        </p:txBody>
      </p:sp>
      <p:pic>
        <p:nvPicPr>
          <p:cNvPr id="4" name="圖片 3">
            <a:extLst>
              <a:ext uri="{FF2B5EF4-FFF2-40B4-BE49-F238E27FC236}">
                <a16:creationId xmlns:a16="http://schemas.microsoft.com/office/drawing/2014/main" id="{4C6DB78A-691A-29E9-7345-22A7090DE89B}"/>
              </a:ext>
            </a:extLst>
          </p:cNvPr>
          <p:cNvPicPr>
            <a:picLocks noChangeAspect="1"/>
          </p:cNvPicPr>
          <p:nvPr/>
        </p:nvPicPr>
        <p:blipFill>
          <a:blip r:embed="rId2"/>
          <a:stretch>
            <a:fillRect/>
          </a:stretch>
        </p:blipFill>
        <p:spPr>
          <a:xfrm>
            <a:off x="137251" y="1152937"/>
            <a:ext cx="3090043" cy="3635746"/>
          </a:xfrm>
          <a:prstGeom prst="rect">
            <a:avLst/>
          </a:prstGeom>
        </p:spPr>
      </p:pic>
      <p:sp>
        <p:nvSpPr>
          <p:cNvPr id="6" name="文字方塊 5">
            <a:extLst>
              <a:ext uri="{FF2B5EF4-FFF2-40B4-BE49-F238E27FC236}">
                <a16:creationId xmlns:a16="http://schemas.microsoft.com/office/drawing/2014/main" id="{2FCEC2C6-69A4-13BB-82BB-76EAF591C69B}"/>
              </a:ext>
            </a:extLst>
          </p:cNvPr>
          <p:cNvSpPr txBox="1"/>
          <p:nvPr/>
        </p:nvSpPr>
        <p:spPr>
          <a:xfrm>
            <a:off x="3227294" y="1769145"/>
            <a:ext cx="5285432" cy="369332"/>
          </a:xfrm>
          <a:prstGeom prst="rect">
            <a:avLst/>
          </a:prstGeom>
          <a:noFill/>
        </p:spPr>
        <p:txBody>
          <a:bodyPr wrap="square" rtlCol="0">
            <a:spAutoFit/>
          </a:bodyPr>
          <a:lstStyle/>
          <a:p>
            <a:r>
              <a:rPr lang="zh-TW" altLang="en-US" dirty="0"/>
              <a:t>第一次使用的使用者可以透過註冊來使用網頁</a:t>
            </a:r>
            <a:endParaRPr lang="en-US" altLang="zh-TW" dirty="0"/>
          </a:p>
        </p:txBody>
      </p:sp>
      <p:pic>
        <p:nvPicPr>
          <p:cNvPr id="8" name="圖片 7">
            <a:extLst>
              <a:ext uri="{FF2B5EF4-FFF2-40B4-BE49-F238E27FC236}">
                <a16:creationId xmlns:a16="http://schemas.microsoft.com/office/drawing/2014/main" id="{DE849E1C-EBC8-AB48-C735-1CD8FDADF644}"/>
              </a:ext>
            </a:extLst>
          </p:cNvPr>
          <p:cNvPicPr>
            <a:picLocks noChangeAspect="1"/>
          </p:cNvPicPr>
          <p:nvPr/>
        </p:nvPicPr>
        <p:blipFill>
          <a:blip r:embed="rId3">
            <a:extLst>
              <a:ext uri="{28A0092B-C50C-407E-A947-70E740481C1C}">
                <a14:useLocalDpi xmlns:a14="http://schemas.microsoft.com/office/drawing/2010/main" val="0"/>
              </a:ext>
            </a:extLst>
          </a:blip>
          <a:srcRect l="7862" t="14196" r="7943" b="16101"/>
          <a:stretch>
            <a:fillRect/>
          </a:stretch>
        </p:blipFill>
        <p:spPr>
          <a:xfrm>
            <a:off x="5446207" y="2751610"/>
            <a:ext cx="5285433" cy="2391509"/>
          </a:xfrm>
          <a:prstGeom prst="rect">
            <a:avLst/>
          </a:prstGeom>
        </p:spPr>
      </p:pic>
      <p:sp>
        <p:nvSpPr>
          <p:cNvPr id="9" name="文字方塊 8">
            <a:extLst>
              <a:ext uri="{FF2B5EF4-FFF2-40B4-BE49-F238E27FC236}">
                <a16:creationId xmlns:a16="http://schemas.microsoft.com/office/drawing/2014/main" id="{B8A555CA-65BD-BB34-0A07-266746E0427E}"/>
              </a:ext>
            </a:extLst>
          </p:cNvPr>
          <p:cNvSpPr txBox="1"/>
          <p:nvPr/>
        </p:nvSpPr>
        <p:spPr>
          <a:xfrm>
            <a:off x="5269326" y="5584555"/>
            <a:ext cx="5639194" cy="369332"/>
          </a:xfrm>
          <a:prstGeom prst="rect">
            <a:avLst/>
          </a:prstGeom>
          <a:noFill/>
        </p:spPr>
        <p:txBody>
          <a:bodyPr wrap="square" rtlCol="0">
            <a:spAutoFit/>
          </a:bodyPr>
          <a:lstStyle/>
          <a:p>
            <a:r>
              <a:rPr lang="zh-TW" altLang="en-US" dirty="0"/>
              <a:t>在註冊成功後會透過</a:t>
            </a:r>
            <a:r>
              <a:rPr lang="en-US" altLang="zh-TW" dirty="0"/>
              <a:t>Gmail</a:t>
            </a:r>
            <a:r>
              <a:rPr lang="zh-TW" altLang="en-US" dirty="0"/>
              <a:t>發送成功信來通知使用者</a:t>
            </a:r>
          </a:p>
        </p:txBody>
      </p:sp>
    </p:spTree>
    <p:extLst>
      <p:ext uri="{BB962C8B-B14F-4D97-AF65-F5344CB8AC3E}">
        <p14:creationId xmlns:p14="http://schemas.microsoft.com/office/powerpoint/2010/main" val="1576230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3D3CC935-EAF2-04C1-68B8-3F6110110503}"/>
              </a:ext>
            </a:extLst>
          </p:cNvPr>
          <p:cNvPicPr>
            <a:picLocks noChangeAspect="1"/>
          </p:cNvPicPr>
          <p:nvPr/>
        </p:nvPicPr>
        <p:blipFill>
          <a:blip r:embed="rId2"/>
          <a:stretch>
            <a:fillRect/>
          </a:stretch>
        </p:blipFill>
        <p:spPr>
          <a:xfrm>
            <a:off x="2423651" y="1336756"/>
            <a:ext cx="7344697" cy="3570197"/>
          </a:xfrm>
          <a:prstGeom prst="rect">
            <a:avLst/>
          </a:prstGeom>
        </p:spPr>
      </p:pic>
      <p:sp>
        <p:nvSpPr>
          <p:cNvPr id="4" name="文字方塊 3">
            <a:extLst>
              <a:ext uri="{FF2B5EF4-FFF2-40B4-BE49-F238E27FC236}">
                <a16:creationId xmlns:a16="http://schemas.microsoft.com/office/drawing/2014/main" id="{2849E7F9-5C5C-8923-8F16-F6EBBE2B9821}"/>
              </a:ext>
            </a:extLst>
          </p:cNvPr>
          <p:cNvSpPr txBox="1"/>
          <p:nvPr/>
        </p:nvSpPr>
        <p:spPr>
          <a:xfrm>
            <a:off x="5355201" y="275206"/>
            <a:ext cx="1668407" cy="923330"/>
          </a:xfrm>
          <a:prstGeom prst="rect">
            <a:avLst/>
          </a:prstGeom>
          <a:noFill/>
        </p:spPr>
        <p:txBody>
          <a:bodyPr wrap="square" rtlCol="0">
            <a:spAutoFit/>
          </a:bodyPr>
          <a:lstStyle/>
          <a:p>
            <a:r>
              <a:rPr lang="zh-TW" altLang="en-US" sz="5400" dirty="0"/>
              <a:t>首頁</a:t>
            </a:r>
          </a:p>
        </p:txBody>
      </p:sp>
      <p:sp>
        <p:nvSpPr>
          <p:cNvPr id="6" name="文字方塊 5">
            <a:extLst>
              <a:ext uri="{FF2B5EF4-FFF2-40B4-BE49-F238E27FC236}">
                <a16:creationId xmlns:a16="http://schemas.microsoft.com/office/drawing/2014/main" id="{5C9FF762-0892-13B5-1C5E-67D785F9F65C}"/>
              </a:ext>
            </a:extLst>
          </p:cNvPr>
          <p:cNvSpPr txBox="1"/>
          <p:nvPr/>
        </p:nvSpPr>
        <p:spPr>
          <a:xfrm>
            <a:off x="2288483" y="5045173"/>
            <a:ext cx="7801842" cy="923330"/>
          </a:xfrm>
          <a:prstGeom prst="rect">
            <a:avLst/>
          </a:prstGeom>
          <a:noFill/>
        </p:spPr>
        <p:txBody>
          <a:bodyPr wrap="square" rtlCol="0">
            <a:spAutoFit/>
          </a:bodyPr>
          <a:lstStyle/>
          <a:p>
            <a:r>
              <a:rPr lang="zh-TW" altLang="en-US" dirty="0"/>
              <a:t>普通用戶可以在首頁中查看各公司發佈的活動</a:t>
            </a:r>
            <a:r>
              <a:rPr lang="en-US" altLang="zh-TW" dirty="0"/>
              <a:t>(</a:t>
            </a:r>
            <a:r>
              <a:rPr lang="zh-TW" altLang="en-US" dirty="0"/>
              <a:t>允許多個公司註冊這個網站並發佈活動，開發時為了方便只有註冊一個公司帳號</a:t>
            </a:r>
            <a:r>
              <a:rPr lang="en-US" altLang="zh-TW" dirty="0"/>
              <a:t>)</a:t>
            </a:r>
            <a:r>
              <a:rPr lang="zh-TW" altLang="en-US" dirty="0"/>
              <a:t>，並可以點擊檢視活動查看詳細內容或是報名活動。</a:t>
            </a:r>
          </a:p>
        </p:txBody>
      </p:sp>
    </p:spTree>
    <p:extLst>
      <p:ext uri="{BB962C8B-B14F-4D97-AF65-F5344CB8AC3E}">
        <p14:creationId xmlns:p14="http://schemas.microsoft.com/office/powerpoint/2010/main" val="696634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83D694-0213-9A59-8D85-6ACB8484282E}"/>
              </a:ext>
            </a:extLst>
          </p:cNvPr>
          <p:cNvSpPr>
            <a:spLocks noGrp="1"/>
          </p:cNvSpPr>
          <p:nvPr>
            <p:ph type="title"/>
          </p:nvPr>
        </p:nvSpPr>
        <p:spPr/>
        <p:txBody>
          <a:bodyPr>
            <a:normAutofit/>
          </a:bodyPr>
          <a:lstStyle/>
          <a:p>
            <a:r>
              <a:rPr lang="zh-TW" altLang="en-US" sz="5400" dirty="0"/>
              <a:t>報名活動</a:t>
            </a:r>
          </a:p>
        </p:txBody>
      </p:sp>
      <p:pic>
        <p:nvPicPr>
          <p:cNvPr id="4" name="圖片 3">
            <a:extLst>
              <a:ext uri="{FF2B5EF4-FFF2-40B4-BE49-F238E27FC236}">
                <a16:creationId xmlns:a16="http://schemas.microsoft.com/office/drawing/2014/main" id="{C9257F4A-4D88-816F-4E66-706B8E5B01E9}"/>
              </a:ext>
            </a:extLst>
          </p:cNvPr>
          <p:cNvPicPr>
            <a:picLocks noChangeAspect="1"/>
          </p:cNvPicPr>
          <p:nvPr/>
        </p:nvPicPr>
        <p:blipFill>
          <a:blip r:embed="rId2"/>
          <a:srcRect t="1412" r="52581"/>
          <a:stretch>
            <a:fillRect/>
          </a:stretch>
        </p:blipFill>
        <p:spPr>
          <a:xfrm>
            <a:off x="93406" y="1717552"/>
            <a:ext cx="5781368" cy="2628455"/>
          </a:xfrm>
          <a:prstGeom prst="rect">
            <a:avLst/>
          </a:prstGeom>
        </p:spPr>
      </p:pic>
      <p:sp>
        <p:nvSpPr>
          <p:cNvPr id="5" name="文字方塊 4">
            <a:extLst>
              <a:ext uri="{FF2B5EF4-FFF2-40B4-BE49-F238E27FC236}">
                <a16:creationId xmlns:a16="http://schemas.microsoft.com/office/drawing/2014/main" id="{E7B3BD50-4C81-9074-A156-CA300AF88372}"/>
              </a:ext>
            </a:extLst>
          </p:cNvPr>
          <p:cNvSpPr txBox="1"/>
          <p:nvPr/>
        </p:nvSpPr>
        <p:spPr>
          <a:xfrm>
            <a:off x="265471" y="4483510"/>
            <a:ext cx="5437239" cy="369332"/>
          </a:xfrm>
          <a:prstGeom prst="rect">
            <a:avLst/>
          </a:prstGeom>
          <a:noFill/>
        </p:spPr>
        <p:txBody>
          <a:bodyPr wrap="square" rtlCol="0">
            <a:spAutoFit/>
          </a:bodyPr>
          <a:lstStyle/>
          <a:p>
            <a:r>
              <a:rPr lang="zh-TW" altLang="en-US" dirty="0"/>
              <a:t>用戶點擊檢視活動可以查看詳情並報名</a:t>
            </a:r>
          </a:p>
        </p:txBody>
      </p:sp>
      <p:pic>
        <p:nvPicPr>
          <p:cNvPr id="7" name="圖片 6">
            <a:extLst>
              <a:ext uri="{FF2B5EF4-FFF2-40B4-BE49-F238E27FC236}">
                <a16:creationId xmlns:a16="http://schemas.microsoft.com/office/drawing/2014/main" id="{EC98C79E-F559-7605-3E43-EED35AD824BF}"/>
              </a:ext>
            </a:extLst>
          </p:cNvPr>
          <p:cNvPicPr>
            <a:picLocks noChangeAspect="1"/>
          </p:cNvPicPr>
          <p:nvPr/>
        </p:nvPicPr>
        <p:blipFill>
          <a:blip r:embed="rId3"/>
          <a:stretch>
            <a:fillRect/>
          </a:stretch>
        </p:blipFill>
        <p:spPr>
          <a:xfrm>
            <a:off x="6090676" y="1580050"/>
            <a:ext cx="5006022" cy="4507870"/>
          </a:xfrm>
          <a:prstGeom prst="rect">
            <a:avLst/>
          </a:prstGeom>
        </p:spPr>
      </p:pic>
    </p:spTree>
    <p:extLst>
      <p:ext uri="{BB962C8B-B14F-4D97-AF65-F5344CB8AC3E}">
        <p14:creationId xmlns:p14="http://schemas.microsoft.com/office/powerpoint/2010/main" val="817535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89E6E4-B4C0-CC09-0B50-8B02050F880C}"/>
              </a:ext>
            </a:extLst>
          </p:cNvPr>
          <p:cNvSpPr>
            <a:spLocks noGrp="1"/>
          </p:cNvSpPr>
          <p:nvPr>
            <p:ph type="title"/>
          </p:nvPr>
        </p:nvSpPr>
        <p:spPr>
          <a:xfrm>
            <a:off x="919119" y="365125"/>
            <a:ext cx="10353762" cy="970450"/>
          </a:xfrm>
        </p:spPr>
        <p:txBody>
          <a:bodyPr>
            <a:normAutofit/>
          </a:bodyPr>
          <a:lstStyle/>
          <a:p>
            <a:r>
              <a:rPr lang="zh-TW" altLang="en-US" sz="5400" dirty="0"/>
              <a:t>利用</a:t>
            </a:r>
            <a:r>
              <a:rPr lang="en-US" altLang="zh-TW" sz="5400" dirty="0"/>
              <a:t>Gmail </a:t>
            </a:r>
            <a:r>
              <a:rPr lang="zh-TW" altLang="en-US" sz="5400" dirty="0"/>
              <a:t>通知用戶</a:t>
            </a:r>
          </a:p>
        </p:txBody>
      </p:sp>
      <p:pic>
        <p:nvPicPr>
          <p:cNvPr id="9" name="圖片 8">
            <a:extLst>
              <a:ext uri="{FF2B5EF4-FFF2-40B4-BE49-F238E27FC236}">
                <a16:creationId xmlns:a16="http://schemas.microsoft.com/office/drawing/2014/main" id="{638FB5D7-735E-2F91-1208-2C967C817737}"/>
              </a:ext>
            </a:extLst>
          </p:cNvPr>
          <p:cNvPicPr>
            <a:picLocks noChangeAspect="1"/>
          </p:cNvPicPr>
          <p:nvPr/>
        </p:nvPicPr>
        <p:blipFill>
          <a:blip r:embed="rId2">
            <a:extLst>
              <a:ext uri="{28A0092B-C50C-407E-A947-70E740481C1C}">
                <a14:useLocalDpi xmlns:a14="http://schemas.microsoft.com/office/drawing/2010/main" val="0"/>
              </a:ext>
            </a:extLst>
          </a:blip>
          <a:srcRect l="9520" t="25054" r="9889" b="25732"/>
          <a:stretch>
            <a:fillRect/>
          </a:stretch>
        </p:blipFill>
        <p:spPr>
          <a:xfrm>
            <a:off x="768808" y="1636758"/>
            <a:ext cx="5973598" cy="1325564"/>
          </a:xfrm>
          <a:prstGeom prst="rect">
            <a:avLst/>
          </a:prstGeom>
        </p:spPr>
      </p:pic>
      <p:pic>
        <p:nvPicPr>
          <p:cNvPr id="4" name="圖片 3">
            <a:extLst>
              <a:ext uri="{FF2B5EF4-FFF2-40B4-BE49-F238E27FC236}">
                <a16:creationId xmlns:a16="http://schemas.microsoft.com/office/drawing/2014/main" id="{223580BF-127B-204D-1348-617B283E6590}"/>
              </a:ext>
            </a:extLst>
          </p:cNvPr>
          <p:cNvPicPr>
            <a:picLocks noChangeAspect="1"/>
          </p:cNvPicPr>
          <p:nvPr/>
        </p:nvPicPr>
        <p:blipFill>
          <a:blip r:embed="rId3">
            <a:extLst>
              <a:ext uri="{28A0092B-C50C-407E-A947-70E740481C1C}">
                <a14:useLocalDpi xmlns:a14="http://schemas.microsoft.com/office/drawing/2010/main" val="0"/>
              </a:ext>
            </a:extLst>
          </a:blip>
          <a:srcRect l="9968" t="19379" r="8769" b="16529"/>
          <a:stretch>
            <a:fillRect/>
          </a:stretch>
        </p:blipFill>
        <p:spPr>
          <a:xfrm>
            <a:off x="129888" y="3263505"/>
            <a:ext cx="7251438" cy="3296526"/>
          </a:xfrm>
          <a:prstGeom prst="rect">
            <a:avLst/>
          </a:prstGeom>
        </p:spPr>
      </p:pic>
      <p:sp>
        <p:nvSpPr>
          <p:cNvPr id="5" name="文字方塊 4">
            <a:extLst>
              <a:ext uri="{FF2B5EF4-FFF2-40B4-BE49-F238E27FC236}">
                <a16:creationId xmlns:a16="http://schemas.microsoft.com/office/drawing/2014/main" id="{8EF6A877-9A2E-7ECA-DB88-1F9743CC1298}"/>
              </a:ext>
            </a:extLst>
          </p:cNvPr>
          <p:cNvSpPr txBox="1"/>
          <p:nvPr/>
        </p:nvSpPr>
        <p:spPr>
          <a:xfrm>
            <a:off x="7310987" y="3869367"/>
            <a:ext cx="4881013" cy="1200329"/>
          </a:xfrm>
          <a:prstGeom prst="rect">
            <a:avLst/>
          </a:prstGeom>
          <a:noFill/>
        </p:spPr>
        <p:txBody>
          <a:bodyPr wrap="square" rtlCol="0">
            <a:spAutoFit/>
          </a:bodyPr>
          <a:lstStyle/>
          <a:p>
            <a:r>
              <a:rPr lang="zh-TW" altLang="en-US" dirty="0"/>
              <a:t>當用戶點擊確定報名時，前端會發送一個</a:t>
            </a:r>
            <a:r>
              <a:rPr lang="en-US" altLang="zh-TW" dirty="0"/>
              <a:t>P0ST</a:t>
            </a:r>
            <a:r>
              <a:rPr lang="zh-TW" altLang="en-US" dirty="0"/>
              <a:t>請求，呼叫發送</a:t>
            </a:r>
            <a:r>
              <a:rPr lang="en-US" altLang="zh-TW" dirty="0"/>
              <a:t>mail</a:t>
            </a:r>
            <a:r>
              <a:rPr lang="zh-TW" altLang="en-US" dirty="0"/>
              <a:t>的函式並將使用者註冊時填寫的</a:t>
            </a:r>
            <a:r>
              <a:rPr lang="en-US" altLang="zh-TW" dirty="0"/>
              <a:t>mail</a:t>
            </a:r>
            <a:r>
              <a:rPr lang="zh-TW" altLang="en-US" dirty="0"/>
              <a:t>帳號做為參數，完成發信通知的功能。</a:t>
            </a:r>
          </a:p>
        </p:txBody>
      </p:sp>
    </p:spTree>
    <p:extLst>
      <p:ext uri="{BB962C8B-B14F-4D97-AF65-F5344CB8AC3E}">
        <p14:creationId xmlns:p14="http://schemas.microsoft.com/office/powerpoint/2010/main" val="2927850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7E76EC-EA5A-8654-5FBB-9DC97DE4BA22}"/>
              </a:ext>
            </a:extLst>
          </p:cNvPr>
          <p:cNvSpPr>
            <a:spLocks noGrp="1"/>
          </p:cNvSpPr>
          <p:nvPr>
            <p:ph type="title"/>
          </p:nvPr>
        </p:nvSpPr>
        <p:spPr>
          <a:xfrm>
            <a:off x="919119" y="379315"/>
            <a:ext cx="10353762" cy="970450"/>
          </a:xfrm>
        </p:spPr>
        <p:txBody>
          <a:bodyPr>
            <a:normAutofit/>
          </a:bodyPr>
          <a:lstStyle/>
          <a:p>
            <a:r>
              <a:rPr lang="zh-TW" altLang="en-US" sz="5400" dirty="0"/>
              <a:t>公司帳號功能</a:t>
            </a:r>
          </a:p>
        </p:txBody>
      </p:sp>
      <p:pic>
        <p:nvPicPr>
          <p:cNvPr id="4" name="圖片 3">
            <a:extLst>
              <a:ext uri="{FF2B5EF4-FFF2-40B4-BE49-F238E27FC236}">
                <a16:creationId xmlns:a16="http://schemas.microsoft.com/office/drawing/2014/main" id="{65A19B8C-C3E4-B26B-8616-6BED20C0A0D6}"/>
              </a:ext>
            </a:extLst>
          </p:cNvPr>
          <p:cNvPicPr>
            <a:picLocks noChangeAspect="1"/>
          </p:cNvPicPr>
          <p:nvPr/>
        </p:nvPicPr>
        <p:blipFill>
          <a:blip r:embed="rId2"/>
          <a:stretch>
            <a:fillRect/>
          </a:stretch>
        </p:blipFill>
        <p:spPr>
          <a:xfrm>
            <a:off x="838200" y="1349765"/>
            <a:ext cx="3219899" cy="2467319"/>
          </a:xfrm>
          <a:prstGeom prst="rect">
            <a:avLst/>
          </a:prstGeom>
        </p:spPr>
      </p:pic>
      <p:pic>
        <p:nvPicPr>
          <p:cNvPr id="6" name="圖片 5">
            <a:extLst>
              <a:ext uri="{FF2B5EF4-FFF2-40B4-BE49-F238E27FC236}">
                <a16:creationId xmlns:a16="http://schemas.microsoft.com/office/drawing/2014/main" id="{106873BF-7BC2-1BAA-577D-A9FE4A06E4E7}"/>
              </a:ext>
            </a:extLst>
          </p:cNvPr>
          <p:cNvPicPr>
            <a:picLocks noChangeAspect="1"/>
          </p:cNvPicPr>
          <p:nvPr/>
        </p:nvPicPr>
        <p:blipFill>
          <a:blip r:embed="rId3"/>
          <a:stretch>
            <a:fillRect/>
          </a:stretch>
        </p:blipFill>
        <p:spPr>
          <a:xfrm>
            <a:off x="838200" y="3817084"/>
            <a:ext cx="9202434" cy="2800741"/>
          </a:xfrm>
          <a:prstGeom prst="rect">
            <a:avLst/>
          </a:prstGeom>
        </p:spPr>
      </p:pic>
      <p:sp>
        <p:nvSpPr>
          <p:cNvPr id="7" name="文字方塊 6">
            <a:extLst>
              <a:ext uri="{FF2B5EF4-FFF2-40B4-BE49-F238E27FC236}">
                <a16:creationId xmlns:a16="http://schemas.microsoft.com/office/drawing/2014/main" id="{91FB6CE5-2BDC-AA20-858B-F0669D2C4848}"/>
              </a:ext>
            </a:extLst>
          </p:cNvPr>
          <p:cNvSpPr txBox="1"/>
          <p:nvPr/>
        </p:nvSpPr>
        <p:spPr>
          <a:xfrm>
            <a:off x="4058099" y="2856250"/>
            <a:ext cx="6409584" cy="369332"/>
          </a:xfrm>
          <a:prstGeom prst="rect">
            <a:avLst/>
          </a:prstGeom>
          <a:noFill/>
        </p:spPr>
        <p:txBody>
          <a:bodyPr wrap="square" rtlCol="0">
            <a:spAutoFit/>
          </a:bodyPr>
          <a:lstStyle/>
          <a:p>
            <a:r>
              <a:rPr lang="zh-TW" altLang="en-US" dirty="0"/>
              <a:t>可以透過網頁新增、編輯、刪除、並查看目前活動有誰報名</a:t>
            </a:r>
          </a:p>
        </p:txBody>
      </p:sp>
    </p:spTree>
    <p:extLst>
      <p:ext uri="{BB962C8B-B14F-4D97-AF65-F5344CB8AC3E}">
        <p14:creationId xmlns:p14="http://schemas.microsoft.com/office/powerpoint/2010/main" val="364280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02656F-AF08-77AF-7490-7F91DA43049E}"/>
              </a:ext>
            </a:extLst>
          </p:cNvPr>
          <p:cNvSpPr>
            <a:spLocks noGrp="1"/>
          </p:cNvSpPr>
          <p:nvPr>
            <p:ph type="title"/>
          </p:nvPr>
        </p:nvSpPr>
        <p:spPr/>
        <p:txBody>
          <a:bodyPr/>
          <a:lstStyle/>
          <a:p>
            <a:r>
              <a:rPr lang="zh-TW" altLang="en-US" dirty="0"/>
              <a:t>使用</a:t>
            </a:r>
            <a:r>
              <a:rPr lang="en-US" altLang="zh-TW" dirty="0"/>
              <a:t>LINE BOT </a:t>
            </a:r>
            <a:r>
              <a:rPr lang="zh-TW" altLang="en-US" dirty="0"/>
              <a:t>結合</a:t>
            </a:r>
            <a:r>
              <a:rPr lang="en-US" altLang="zh-TW" dirty="0"/>
              <a:t>LLM</a:t>
            </a:r>
            <a:r>
              <a:rPr lang="zh-TW" altLang="en-US" dirty="0"/>
              <a:t> 自動推薦活動</a:t>
            </a:r>
          </a:p>
        </p:txBody>
      </p:sp>
      <p:pic>
        <p:nvPicPr>
          <p:cNvPr id="4" name="圖片 3">
            <a:extLst>
              <a:ext uri="{FF2B5EF4-FFF2-40B4-BE49-F238E27FC236}">
                <a16:creationId xmlns:a16="http://schemas.microsoft.com/office/drawing/2014/main" id="{EC028F95-FEF1-39AD-96B2-4BBEC1544BB9}"/>
              </a:ext>
            </a:extLst>
          </p:cNvPr>
          <p:cNvPicPr>
            <a:picLocks noChangeAspect="1"/>
          </p:cNvPicPr>
          <p:nvPr/>
        </p:nvPicPr>
        <p:blipFill>
          <a:blip r:embed="rId2"/>
          <a:srcRect r="76805"/>
          <a:stretch>
            <a:fillRect/>
          </a:stretch>
        </p:blipFill>
        <p:spPr>
          <a:xfrm>
            <a:off x="971753" y="1992049"/>
            <a:ext cx="2390879" cy="828791"/>
          </a:xfrm>
          <a:prstGeom prst="rect">
            <a:avLst/>
          </a:prstGeom>
        </p:spPr>
      </p:pic>
      <p:sp>
        <p:nvSpPr>
          <p:cNvPr id="5" name="文字方塊 4">
            <a:extLst>
              <a:ext uri="{FF2B5EF4-FFF2-40B4-BE49-F238E27FC236}">
                <a16:creationId xmlns:a16="http://schemas.microsoft.com/office/drawing/2014/main" id="{E38D8B19-7B74-5D80-DA3E-FF6ACB037852}"/>
              </a:ext>
            </a:extLst>
          </p:cNvPr>
          <p:cNvSpPr txBox="1"/>
          <p:nvPr/>
        </p:nvSpPr>
        <p:spPr>
          <a:xfrm>
            <a:off x="560438" y="3087329"/>
            <a:ext cx="3795251" cy="646331"/>
          </a:xfrm>
          <a:prstGeom prst="rect">
            <a:avLst/>
          </a:prstGeom>
          <a:noFill/>
        </p:spPr>
        <p:txBody>
          <a:bodyPr wrap="square" rtlCol="0">
            <a:spAutoFit/>
          </a:bodyPr>
          <a:lstStyle/>
          <a:p>
            <a:r>
              <a:rPr lang="zh-TW" altLang="en-US" dirty="0"/>
              <a:t>要將使用者傳送的訊息經由</a:t>
            </a:r>
            <a:r>
              <a:rPr lang="en-US" altLang="zh-TW" dirty="0"/>
              <a:t>LINE</a:t>
            </a:r>
            <a:r>
              <a:rPr lang="zh-TW" altLang="en-US" dirty="0"/>
              <a:t>傳送到後端必須先設定</a:t>
            </a:r>
            <a:r>
              <a:rPr lang="en-US" altLang="zh-TW" dirty="0"/>
              <a:t>Webhook URL</a:t>
            </a:r>
          </a:p>
        </p:txBody>
      </p:sp>
      <p:pic>
        <p:nvPicPr>
          <p:cNvPr id="7" name="圖片 6">
            <a:extLst>
              <a:ext uri="{FF2B5EF4-FFF2-40B4-BE49-F238E27FC236}">
                <a16:creationId xmlns:a16="http://schemas.microsoft.com/office/drawing/2014/main" id="{DAF1AEB9-BB17-A906-E0CD-789A8365A015}"/>
              </a:ext>
            </a:extLst>
          </p:cNvPr>
          <p:cNvPicPr>
            <a:picLocks noChangeAspect="1"/>
          </p:cNvPicPr>
          <p:nvPr/>
        </p:nvPicPr>
        <p:blipFill>
          <a:blip r:embed="rId3"/>
          <a:stretch>
            <a:fillRect/>
          </a:stretch>
        </p:blipFill>
        <p:spPr>
          <a:xfrm>
            <a:off x="4882097" y="2177812"/>
            <a:ext cx="5534797" cy="228632"/>
          </a:xfrm>
          <a:prstGeom prst="rect">
            <a:avLst/>
          </a:prstGeom>
        </p:spPr>
      </p:pic>
      <p:sp>
        <p:nvSpPr>
          <p:cNvPr id="8" name="文字方塊 7">
            <a:extLst>
              <a:ext uri="{FF2B5EF4-FFF2-40B4-BE49-F238E27FC236}">
                <a16:creationId xmlns:a16="http://schemas.microsoft.com/office/drawing/2014/main" id="{EC432F6E-2576-3C57-5C66-922861E30177}"/>
              </a:ext>
            </a:extLst>
          </p:cNvPr>
          <p:cNvSpPr txBox="1"/>
          <p:nvPr/>
        </p:nvSpPr>
        <p:spPr>
          <a:xfrm>
            <a:off x="4955459" y="3087329"/>
            <a:ext cx="5850193" cy="923330"/>
          </a:xfrm>
          <a:prstGeom prst="rect">
            <a:avLst/>
          </a:prstGeom>
          <a:noFill/>
        </p:spPr>
        <p:txBody>
          <a:bodyPr wrap="square" rtlCol="0">
            <a:spAutoFit/>
          </a:bodyPr>
          <a:lstStyle/>
          <a:p>
            <a:r>
              <a:rPr lang="zh-TW" altLang="en-US" dirty="0"/>
              <a:t>由於</a:t>
            </a:r>
            <a:r>
              <a:rPr lang="en-US" altLang="zh-TW" dirty="0"/>
              <a:t>Webhook</a:t>
            </a:r>
            <a:r>
              <a:rPr lang="zh-TW" altLang="en-US" dirty="0"/>
              <a:t> </a:t>
            </a:r>
            <a:r>
              <a:rPr lang="en-US" altLang="zh-TW" dirty="0"/>
              <a:t>URL</a:t>
            </a:r>
            <a:r>
              <a:rPr lang="zh-TW" altLang="en-US" dirty="0"/>
              <a:t>必須是公開的網址所以我使用</a:t>
            </a:r>
            <a:r>
              <a:rPr lang="en-US" altLang="zh-TW" dirty="0" err="1"/>
              <a:t>Ngrok</a:t>
            </a:r>
            <a:r>
              <a:rPr lang="zh-TW" altLang="en-US" dirty="0"/>
              <a:t>暫時獲得一個公開的</a:t>
            </a:r>
            <a:r>
              <a:rPr lang="en-US" altLang="zh-TW" dirty="0"/>
              <a:t>URL</a:t>
            </a:r>
          </a:p>
          <a:p>
            <a:endParaRPr lang="zh-TW" altLang="en-US" dirty="0"/>
          </a:p>
        </p:txBody>
      </p:sp>
      <p:pic>
        <p:nvPicPr>
          <p:cNvPr id="10" name="圖片 9">
            <a:extLst>
              <a:ext uri="{FF2B5EF4-FFF2-40B4-BE49-F238E27FC236}">
                <a16:creationId xmlns:a16="http://schemas.microsoft.com/office/drawing/2014/main" id="{2B3480CF-ABBE-45F8-11F6-9064DA24F53F}"/>
              </a:ext>
            </a:extLst>
          </p:cNvPr>
          <p:cNvPicPr>
            <a:picLocks noChangeAspect="1"/>
          </p:cNvPicPr>
          <p:nvPr/>
        </p:nvPicPr>
        <p:blipFill>
          <a:blip r:embed="rId4"/>
          <a:stretch>
            <a:fillRect/>
          </a:stretch>
        </p:blipFill>
        <p:spPr>
          <a:xfrm>
            <a:off x="560438" y="4691544"/>
            <a:ext cx="7049484" cy="666843"/>
          </a:xfrm>
          <a:prstGeom prst="rect">
            <a:avLst/>
          </a:prstGeom>
        </p:spPr>
      </p:pic>
      <p:sp>
        <p:nvSpPr>
          <p:cNvPr id="11" name="文字方塊 10">
            <a:extLst>
              <a:ext uri="{FF2B5EF4-FFF2-40B4-BE49-F238E27FC236}">
                <a16:creationId xmlns:a16="http://schemas.microsoft.com/office/drawing/2014/main" id="{1D244FCB-F414-19E0-68A1-D3A780EC8328}"/>
              </a:ext>
            </a:extLst>
          </p:cNvPr>
          <p:cNvSpPr txBox="1"/>
          <p:nvPr/>
        </p:nvSpPr>
        <p:spPr>
          <a:xfrm>
            <a:off x="7787148" y="4691544"/>
            <a:ext cx="4139381" cy="646331"/>
          </a:xfrm>
          <a:prstGeom prst="rect">
            <a:avLst/>
          </a:prstGeom>
          <a:noFill/>
        </p:spPr>
        <p:txBody>
          <a:bodyPr wrap="square" rtlCol="0">
            <a:spAutoFit/>
          </a:bodyPr>
          <a:lstStyle/>
          <a:p>
            <a:r>
              <a:rPr lang="zh-TW" altLang="en-US" dirty="0"/>
              <a:t>在設定檔中利用</a:t>
            </a:r>
            <a:r>
              <a:rPr lang="en-US" altLang="zh-TW" dirty="0"/>
              <a:t>config</a:t>
            </a:r>
            <a:r>
              <a:rPr lang="zh-TW" altLang="en-US" dirty="0"/>
              <a:t>讀取兩組必須的憑證</a:t>
            </a:r>
          </a:p>
        </p:txBody>
      </p:sp>
    </p:spTree>
    <p:extLst>
      <p:ext uri="{BB962C8B-B14F-4D97-AF65-F5344CB8AC3E}">
        <p14:creationId xmlns:p14="http://schemas.microsoft.com/office/powerpoint/2010/main" val="1119222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FA30C7-4BBA-E144-2257-858DC8C3D13A}"/>
              </a:ext>
            </a:extLst>
          </p:cNvPr>
          <p:cNvSpPr>
            <a:spLocks noGrp="1"/>
          </p:cNvSpPr>
          <p:nvPr>
            <p:ph type="title"/>
          </p:nvPr>
        </p:nvSpPr>
        <p:spPr>
          <a:xfrm>
            <a:off x="807277" y="550829"/>
            <a:ext cx="10353762" cy="970450"/>
          </a:xfrm>
        </p:spPr>
        <p:txBody>
          <a:bodyPr>
            <a:normAutofit/>
          </a:bodyPr>
          <a:lstStyle/>
          <a:p>
            <a:r>
              <a:rPr lang="en-US" altLang="zh-TW" sz="5400" dirty="0"/>
              <a:t>LINE</a:t>
            </a:r>
            <a:r>
              <a:rPr lang="zh-TW" altLang="en-US" sz="5400" dirty="0"/>
              <a:t> </a:t>
            </a:r>
            <a:r>
              <a:rPr lang="en-US" altLang="zh-TW" sz="5400" dirty="0"/>
              <a:t>BOT</a:t>
            </a:r>
            <a:endParaRPr lang="zh-TW" altLang="en-US" sz="5400" dirty="0"/>
          </a:p>
        </p:txBody>
      </p:sp>
      <p:pic>
        <p:nvPicPr>
          <p:cNvPr id="4" name="圖片 3">
            <a:extLst>
              <a:ext uri="{FF2B5EF4-FFF2-40B4-BE49-F238E27FC236}">
                <a16:creationId xmlns:a16="http://schemas.microsoft.com/office/drawing/2014/main" id="{474AE616-7FF9-4E1A-A377-B92CF07BE82A}"/>
              </a:ext>
            </a:extLst>
          </p:cNvPr>
          <p:cNvPicPr>
            <a:picLocks noChangeAspect="1"/>
          </p:cNvPicPr>
          <p:nvPr/>
        </p:nvPicPr>
        <p:blipFill>
          <a:blip r:embed="rId2">
            <a:extLst>
              <a:ext uri="{28A0092B-C50C-407E-A947-70E740481C1C}">
                <a14:useLocalDpi xmlns:a14="http://schemas.microsoft.com/office/drawing/2010/main" val="0"/>
              </a:ext>
            </a:extLst>
          </a:blip>
          <a:srcRect t="11765" b="74291"/>
          <a:stretch>
            <a:fillRect/>
          </a:stretch>
        </p:blipFill>
        <p:spPr>
          <a:xfrm>
            <a:off x="838200" y="1563328"/>
            <a:ext cx="3163373" cy="943898"/>
          </a:xfrm>
          <a:prstGeom prst="rect">
            <a:avLst/>
          </a:prstGeom>
        </p:spPr>
      </p:pic>
      <p:sp>
        <p:nvSpPr>
          <p:cNvPr id="5" name="文字方塊 4">
            <a:extLst>
              <a:ext uri="{FF2B5EF4-FFF2-40B4-BE49-F238E27FC236}">
                <a16:creationId xmlns:a16="http://schemas.microsoft.com/office/drawing/2014/main" id="{D16B8F60-7BC3-5650-10DC-C52C4EC2AAFC}"/>
              </a:ext>
            </a:extLst>
          </p:cNvPr>
          <p:cNvSpPr txBox="1"/>
          <p:nvPr/>
        </p:nvSpPr>
        <p:spPr>
          <a:xfrm>
            <a:off x="4122174" y="1712111"/>
            <a:ext cx="3723968" cy="646331"/>
          </a:xfrm>
          <a:prstGeom prst="rect">
            <a:avLst/>
          </a:prstGeom>
          <a:noFill/>
        </p:spPr>
        <p:txBody>
          <a:bodyPr wrap="square" rtlCol="0">
            <a:spAutoFit/>
          </a:bodyPr>
          <a:lstStyle/>
          <a:p>
            <a:r>
              <a:rPr lang="zh-TW" altLang="en-US" dirty="0"/>
              <a:t>當用戶使用推薦活動功能，後端會先判斷用戶使否綁定網頁中的帳號。</a:t>
            </a:r>
          </a:p>
        </p:txBody>
      </p:sp>
      <p:pic>
        <p:nvPicPr>
          <p:cNvPr id="7" name="圖片 6">
            <a:extLst>
              <a:ext uri="{FF2B5EF4-FFF2-40B4-BE49-F238E27FC236}">
                <a16:creationId xmlns:a16="http://schemas.microsoft.com/office/drawing/2014/main" id="{6C4D61D9-96D5-C1FE-F986-7E5B12E8E604}"/>
              </a:ext>
            </a:extLst>
          </p:cNvPr>
          <p:cNvPicPr>
            <a:picLocks noChangeAspect="1"/>
          </p:cNvPicPr>
          <p:nvPr/>
        </p:nvPicPr>
        <p:blipFill>
          <a:blip r:embed="rId2">
            <a:extLst>
              <a:ext uri="{28A0092B-C50C-407E-A947-70E740481C1C}">
                <a14:useLocalDpi xmlns:a14="http://schemas.microsoft.com/office/drawing/2010/main" val="0"/>
              </a:ext>
            </a:extLst>
          </a:blip>
          <a:srcRect t="24652" b="46237"/>
          <a:stretch>
            <a:fillRect/>
          </a:stretch>
        </p:blipFill>
        <p:spPr>
          <a:xfrm>
            <a:off x="838199" y="2888891"/>
            <a:ext cx="3163373" cy="1996409"/>
          </a:xfrm>
          <a:prstGeom prst="rect">
            <a:avLst/>
          </a:prstGeom>
        </p:spPr>
      </p:pic>
      <p:sp>
        <p:nvSpPr>
          <p:cNvPr id="9" name="文字方塊 8">
            <a:extLst>
              <a:ext uri="{FF2B5EF4-FFF2-40B4-BE49-F238E27FC236}">
                <a16:creationId xmlns:a16="http://schemas.microsoft.com/office/drawing/2014/main" id="{7270A175-304F-7B9B-1BE0-511643360426}"/>
              </a:ext>
            </a:extLst>
          </p:cNvPr>
          <p:cNvSpPr txBox="1"/>
          <p:nvPr/>
        </p:nvSpPr>
        <p:spPr>
          <a:xfrm>
            <a:off x="4122174" y="3563929"/>
            <a:ext cx="3510273" cy="646331"/>
          </a:xfrm>
          <a:prstGeom prst="rect">
            <a:avLst/>
          </a:prstGeom>
          <a:noFill/>
        </p:spPr>
        <p:txBody>
          <a:bodyPr wrap="square">
            <a:spAutoFit/>
          </a:bodyPr>
          <a:lstStyle/>
          <a:p>
            <a:r>
              <a:rPr lang="zh-TW" altLang="en-US" dirty="0"/>
              <a:t>用戶輸入綁定帳號，</a:t>
            </a:r>
            <a:endParaRPr lang="en-US" altLang="zh-TW" dirty="0"/>
          </a:p>
          <a:p>
            <a:r>
              <a:rPr lang="zh-TW" altLang="en-US" dirty="0"/>
              <a:t>後端會進入驗證帳號資訊的流程。</a:t>
            </a:r>
          </a:p>
        </p:txBody>
      </p:sp>
      <p:pic>
        <p:nvPicPr>
          <p:cNvPr id="11" name="圖片 10">
            <a:extLst>
              <a:ext uri="{FF2B5EF4-FFF2-40B4-BE49-F238E27FC236}">
                <a16:creationId xmlns:a16="http://schemas.microsoft.com/office/drawing/2014/main" id="{9D368C29-85B9-5259-FD46-379F8017AA1C}"/>
              </a:ext>
            </a:extLst>
          </p:cNvPr>
          <p:cNvPicPr>
            <a:picLocks noChangeAspect="1"/>
          </p:cNvPicPr>
          <p:nvPr/>
        </p:nvPicPr>
        <p:blipFill>
          <a:blip r:embed="rId2">
            <a:extLst>
              <a:ext uri="{28A0092B-C50C-407E-A947-70E740481C1C}">
                <a14:useLocalDpi xmlns:a14="http://schemas.microsoft.com/office/drawing/2010/main" val="0"/>
              </a:ext>
            </a:extLst>
          </a:blip>
          <a:srcRect t="53333" b="9677"/>
          <a:stretch>
            <a:fillRect/>
          </a:stretch>
        </p:blipFill>
        <p:spPr>
          <a:xfrm>
            <a:off x="7966743" y="1887794"/>
            <a:ext cx="3163373" cy="2536723"/>
          </a:xfrm>
          <a:prstGeom prst="rect">
            <a:avLst/>
          </a:prstGeom>
        </p:spPr>
      </p:pic>
      <p:sp>
        <p:nvSpPr>
          <p:cNvPr id="12" name="文字方塊 11">
            <a:extLst>
              <a:ext uri="{FF2B5EF4-FFF2-40B4-BE49-F238E27FC236}">
                <a16:creationId xmlns:a16="http://schemas.microsoft.com/office/drawing/2014/main" id="{EE76C94B-707F-D014-8F0C-C275AFD0D462}"/>
              </a:ext>
            </a:extLst>
          </p:cNvPr>
          <p:cNvSpPr txBox="1"/>
          <p:nvPr/>
        </p:nvSpPr>
        <p:spPr>
          <a:xfrm>
            <a:off x="7954297" y="4739148"/>
            <a:ext cx="3559277" cy="923330"/>
          </a:xfrm>
          <a:prstGeom prst="rect">
            <a:avLst/>
          </a:prstGeom>
          <a:noFill/>
        </p:spPr>
        <p:txBody>
          <a:bodyPr wrap="square" rtlCol="0">
            <a:spAutoFit/>
          </a:bodyPr>
          <a:lstStyle/>
          <a:p>
            <a:r>
              <a:rPr lang="zh-TW" altLang="en-US" dirty="0"/>
              <a:t>完成後，用戶可以輸入推薦活動，此時</a:t>
            </a:r>
            <a:r>
              <a:rPr lang="en-US" altLang="zh-TW" dirty="0"/>
              <a:t>AI</a:t>
            </a:r>
            <a:r>
              <a:rPr lang="zh-TW" altLang="en-US" dirty="0"/>
              <a:t>會根據用戶過往參加過的活動自動推薦資料庫中的活動。</a:t>
            </a:r>
          </a:p>
        </p:txBody>
      </p:sp>
    </p:spTree>
    <p:extLst>
      <p:ext uri="{BB962C8B-B14F-4D97-AF65-F5344CB8AC3E}">
        <p14:creationId xmlns:p14="http://schemas.microsoft.com/office/powerpoint/2010/main" val="13299118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石板">
  <a:themeElements>
    <a:clrScheme name="石板">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石板">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石板">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TM04033929[[fn=石板]]</Template>
  <TotalTime>255</TotalTime>
  <Words>1134</Words>
  <Application>Microsoft Office PowerPoint</Application>
  <PresentationFormat>寬螢幕</PresentationFormat>
  <Paragraphs>67</Paragraphs>
  <Slides>19</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19</vt:i4>
      </vt:variant>
    </vt:vector>
  </HeadingPairs>
  <TitlesOfParts>
    <vt:vector size="23" baseType="lpstr">
      <vt:lpstr>Calisto MT</vt:lpstr>
      <vt:lpstr>Consolas</vt:lpstr>
      <vt:lpstr>Wingdings 2</vt:lpstr>
      <vt:lpstr>石板</vt:lpstr>
      <vt:lpstr>Django活動管理網頁</vt:lpstr>
      <vt:lpstr>PowerPoint 簡報</vt:lpstr>
      <vt:lpstr>PowerPoint 簡報</vt:lpstr>
      <vt:lpstr>PowerPoint 簡報</vt:lpstr>
      <vt:lpstr>報名活動</vt:lpstr>
      <vt:lpstr>利用Gmail 通知用戶</vt:lpstr>
      <vt:lpstr>公司帳號功能</vt:lpstr>
      <vt:lpstr>使用LINE BOT 結合LLM 自動推薦活動</vt:lpstr>
      <vt:lpstr>LINE BOT</vt:lpstr>
      <vt:lpstr>LINE BOT 功能設計思考</vt:lpstr>
      <vt:lpstr>LINE BOT 綁定功能設計思考</vt:lpstr>
      <vt:lpstr>LINE BOT 綁定功能設計思考</vt:lpstr>
      <vt:lpstr>LINE BOT 綁定功能設計思考</vt:lpstr>
      <vt:lpstr>串接LLM</vt:lpstr>
      <vt:lpstr>使用AI推薦活動遇到的問題</vt:lpstr>
      <vt:lpstr>如何解決</vt:lpstr>
      <vt:lpstr>如何解決</vt:lpstr>
      <vt:lpstr>商業價值 </vt:lpstr>
      <vt:lpstr>持續開發與未來功能規劃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u112b138</dc:creator>
  <cp:lastModifiedBy>u112b138</cp:lastModifiedBy>
  <cp:revision>4</cp:revision>
  <dcterms:created xsi:type="dcterms:W3CDTF">2025-06-22T05:59:31Z</dcterms:created>
  <dcterms:modified xsi:type="dcterms:W3CDTF">2025-06-22T11:55:03Z</dcterms:modified>
</cp:coreProperties>
</file>