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257" r:id="rId3"/>
    <p:sldId id="313" r:id="rId4"/>
    <p:sldId id="258" r:id="rId5"/>
    <p:sldId id="310" r:id="rId6"/>
    <p:sldId id="277" r:id="rId7"/>
    <p:sldId id="260" r:id="rId8"/>
    <p:sldId id="314" r:id="rId9"/>
    <p:sldId id="315" r:id="rId10"/>
    <p:sldId id="261" r:id="rId11"/>
    <p:sldId id="262" r:id="rId12"/>
    <p:sldId id="263" r:id="rId13"/>
    <p:sldId id="264" r:id="rId14"/>
    <p:sldId id="266" r:id="rId15"/>
    <p:sldId id="267" r:id="rId16"/>
    <p:sldId id="268" r:id="rId17"/>
    <p:sldId id="269" r:id="rId18"/>
    <p:sldId id="270" r:id="rId19"/>
    <p:sldId id="316" r:id="rId20"/>
    <p:sldId id="271" r:id="rId21"/>
    <p:sldId id="317" r:id="rId22"/>
    <p:sldId id="278" r:id="rId23"/>
    <p:sldId id="281" r:id="rId24"/>
    <p:sldId id="282" r:id="rId25"/>
    <p:sldId id="283" r:id="rId26"/>
    <p:sldId id="290" r:id="rId27"/>
    <p:sldId id="291" r:id="rId28"/>
    <p:sldId id="318" r:id="rId29"/>
    <p:sldId id="292" r:id="rId30"/>
    <p:sldId id="293" r:id="rId31"/>
    <p:sldId id="322" r:id="rId32"/>
    <p:sldId id="320" r:id="rId33"/>
    <p:sldId id="319" r:id="rId34"/>
    <p:sldId id="294" r:id="rId35"/>
    <p:sldId id="305" r:id="rId36"/>
    <p:sldId id="296" r:id="rId37"/>
    <p:sldId id="323" r:id="rId38"/>
    <p:sldId id="304" r:id="rId39"/>
    <p:sldId id="307" r:id="rId40"/>
    <p:sldId id="321" r:id="rId41"/>
    <p:sldId id="324" r:id="rId42"/>
    <p:sldId id="311" r:id="rId43"/>
    <p:sldId id="30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129" autoAdjust="0"/>
  </p:normalViewPr>
  <p:slideViewPr>
    <p:cSldViewPr snapToGrid="0">
      <p:cViewPr varScale="1">
        <p:scale>
          <a:sx n="80" d="100"/>
          <a:sy n="80" d="100"/>
        </p:scale>
        <p:origin x="1128"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FF149-E4FF-4AB2-BED0-C53D6CB6F55A}" type="datetimeFigureOut">
              <a:rPr lang="en-US" smtClean="0"/>
              <a:t>4/30/2022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7FF09-BEB9-48C0-BB45-AC9FF5BEEC16}" type="slidenum">
              <a:rPr lang="en-US" smtClean="0"/>
              <a:t>‹#›</a:t>
            </a:fld>
            <a:endParaRPr lang="en-US"/>
          </a:p>
        </p:txBody>
      </p:sp>
    </p:spTree>
    <p:extLst>
      <p:ext uri="{BB962C8B-B14F-4D97-AF65-F5344CB8AC3E}">
        <p14:creationId xmlns:p14="http://schemas.microsoft.com/office/powerpoint/2010/main" val="3099156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Tsogt. Today I will present my Capstone Project which named Movie Recommendation System. </a:t>
            </a:r>
            <a:r>
              <a:rPr lang="en-US" b="0" i="0" dirty="0">
                <a:effectLst/>
                <a:latin typeface="Inter"/>
              </a:rPr>
              <a:t>Rapid growth of data collection has led to a new era of information. Data is being used to create more efficient systems and this is where Recommendation Systems come into play. </a:t>
            </a:r>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1</a:t>
            </a:fld>
            <a:endParaRPr lang="en-US"/>
          </a:p>
        </p:txBody>
      </p:sp>
    </p:spTree>
    <p:extLst>
      <p:ext uri="{BB962C8B-B14F-4D97-AF65-F5344CB8AC3E}">
        <p14:creationId xmlns:p14="http://schemas.microsoft.com/office/powerpoint/2010/main" val="537836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investigated which movies released in 2000. There were a lot of interesting released. Maybe effect our rating count.  </a:t>
            </a:r>
          </a:p>
        </p:txBody>
      </p:sp>
      <p:sp>
        <p:nvSpPr>
          <p:cNvPr id="4" name="Slide Number Placeholder 3"/>
          <p:cNvSpPr>
            <a:spLocks noGrp="1"/>
          </p:cNvSpPr>
          <p:nvPr>
            <p:ph type="sldNum" sz="quarter" idx="5"/>
          </p:nvPr>
        </p:nvSpPr>
        <p:spPr/>
        <p:txBody>
          <a:bodyPr/>
          <a:lstStyle/>
          <a:p>
            <a:fld id="{9C07FF09-BEB9-48C0-BB45-AC9FF5BEEC16}" type="slidenum">
              <a:rPr lang="en-US" smtClean="0"/>
              <a:t>12</a:t>
            </a:fld>
            <a:endParaRPr lang="en-US"/>
          </a:p>
        </p:txBody>
      </p:sp>
    </p:spTree>
    <p:extLst>
      <p:ext uri="{BB962C8B-B14F-4D97-AF65-F5344CB8AC3E}">
        <p14:creationId xmlns:p14="http://schemas.microsoft.com/office/powerpoint/2010/main" val="2775757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13</a:t>
            </a:fld>
            <a:endParaRPr lang="en-US"/>
          </a:p>
        </p:txBody>
      </p:sp>
    </p:spTree>
    <p:extLst>
      <p:ext uri="{BB962C8B-B14F-4D97-AF65-F5344CB8AC3E}">
        <p14:creationId xmlns:p14="http://schemas.microsoft.com/office/powerpoint/2010/main" val="2805532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 can’t say Film-Noir is best </a:t>
            </a:r>
            <a:r>
              <a:rPr lang="en-US" dirty="0" err="1"/>
              <a:t>genry</a:t>
            </a:r>
            <a:r>
              <a:rPr lang="en-US" dirty="0"/>
              <a:t> everyone love it something like.</a:t>
            </a:r>
          </a:p>
        </p:txBody>
      </p:sp>
      <p:sp>
        <p:nvSpPr>
          <p:cNvPr id="4" name="Slide Number Placeholder 3"/>
          <p:cNvSpPr>
            <a:spLocks noGrp="1"/>
          </p:cNvSpPr>
          <p:nvPr>
            <p:ph type="sldNum" sz="quarter" idx="5"/>
          </p:nvPr>
        </p:nvSpPr>
        <p:spPr/>
        <p:txBody>
          <a:bodyPr/>
          <a:lstStyle/>
          <a:p>
            <a:fld id="{9C07FF09-BEB9-48C0-BB45-AC9FF5BEEC16}" type="slidenum">
              <a:rPr lang="en-US" smtClean="0"/>
              <a:t>17</a:t>
            </a:fld>
            <a:endParaRPr lang="en-US"/>
          </a:p>
        </p:txBody>
      </p:sp>
    </p:spTree>
    <p:extLst>
      <p:ext uri="{BB962C8B-B14F-4D97-AF65-F5344CB8AC3E}">
        <p14:creationId xmlns:p14="http://schemas.microsoft.com/office/powerpoint/2010/main" val="2234653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here is Film-Noir has lowest count of feedback.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Pareto principle - roughly 80% of count of ratings for only 20% of Drama and Comedy.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18</a:t>
            </a:fld>
            <a:endParaRPr lang="en-US"/>
          </a:p>
        </p:txBody>
      </p:sp>
    </p:spTree>
    <p:extLst>
      <p:ext uri="{BB962C8B-B14F-4D97-AF65-F5344CB8AC3E}">
        <p14:creationId xmlns:p14="http://schemas.microsoft.com/office/powerpoint/2010/main" val="243916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move on to Modeling. We have one question we </a:t>
            </a:r>
            <a:r>
              <a:rPr lang="en-US" dirty="0" err="1"/>
              <a:t>gonna</a:t>
            </a:r>
            <a:r>
              <a:rPr lang="en-US" dirty="0"/>
              <a:t> measure our models are good fitting or find best one from them. There are 3main metrics for model evaluation. …</a:t>
            </a:r>
          </a:p>
          <a:p>
            <a:r>
              <a:rPr lang="en-US" dirty="0"/>
              <a:t>R square is good measure to determine how well the model fits the dependent variables. However, it doesn’t take into consideration of overfitting problem. Also we need some additional steps on correlations. Then we don’t use it.</a:t>
            </a:r>
          </a:p>
          <a:p>
            <a:r>
              <a:rPr lang="en-US" dirty="0"/>
              <a:t>Mean Absolute Error its no good out modeling it has some disadvantage on Big dataset.</a:t>
            </a:r>
          </a:p>
          <a:p>
            <a:r>
              <a:rPr lang="en-US" dirty="0"/>
              <a:t>Last not least we have Mean Square Error – this is relative measure of how well the model fits dependent variables and it is absolute measure of the goodness for the fit. But we </a:t>
            </a:r>
            <a:r>
              <a:rPr lang="en-US" dirty="0" err="1"/>
              <a:t>gonna</a:t>
            </a:r>
            <a:r>
              <a:rPr lang="en-US" dirty="0"/>
              <a:t> use Root Mean Square Error its square root MSE. Sometimes MSE value can be too big to compare easily. Also thus square root brings it back to the same level of prediction error and makes it easier for interpretation. There our main role is RMSE</a:t>
            </a:r>
          </a:p>
        </p:txBody>
      </p:sp>
      <p:sp>
        <p:nvSpPr>
          <p:cNvPr id="4" name="Slide Number Placeholder 3"/>
          <p:cNvSpPr>
            <a:spLocks noGrp="1"/>
          </p:cNvSpPr>
          <p:nvPr>
            <p:ph type="sldNum" sz="quarter" idx="5"/>
          </p:nvPr>
        </p:nvSpPr>
        <p:spPr/>
        <p:txBody>
          <a:bodyPr/>
          <a:lstStyle/>
          <a:p>
            <a:fld id="{9C07FF09-BEB9-48C0-BB45-AC9FF5BEEC16}" type="slidenum">
              <a:rPr lang="en-US" smtClean="0"/>
              <a:t>21</a:t>
            </a:fld>
            <a:endParaRPr lang="en-US"/>
          </a:p>
        </p:txBody>
      </p:sp>
    </p:spTree>
    <p:extLst>
      <p:ext uri="{BB962C8B-B14F-4D97-AF65-F5344CB8AC3E}">
        <p14:creationId xmlns:p14="http://schemas.microsoft.com/office/powerpoint/2010/main" val="39213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improve previous model. We can tune or regularize it on Model Average Error. How we </a:t>
            </a:r>
            <a:r>
              <a:rPr lang="en-US" dirty="0" err="1"/>
              <a:t>gonna</a:t>
            </a:r>
            <a:r>
              <a:rPr lang="en-US" dirty="0"/>
              <a:t> do that. We just add some constant number in count of errors. Then it should decrease the error. Let’s call that constant number as Lambda. Then next question how we know Lambda. Basically, we just try out using some range of numbers. One by one. In this case we use 0 – 10 numbers increased by 0.5 steps.  After which lambda lowest RMSE. We can choose this Lambda for our modeling( Validation and Training as well)</a:t>
            </a:r>
          </a:p>
        </p:txBody>
      </p:sp>
      <p:sp>
        <p:nvSpPr>
          <p:cNvPr id="4" name="Slide Number Placeholder 3"/>
          <p:cNvSpPr>
            <a:spLocks noGrp="1"/>
          </p:cNvSpPr>
          <p:nvPr>
            <p:ph type="sldNum" sz="quarter" idx="5"/>
          </p:nvPr>
        </p:nvSpPr>
        <p:spPr/>
        <p:txBody>
          <a:bodyPr/>
          <a:lstStyle/>
          <a:p>
            <a:fld id="{9C07FF09-BEB9-48C0-BB45-AC9FF5BEEC16}" type="slidenum">
              <a:rPr lang="en-US" smtClean="0"/>
              <a:t>27</a:t>
            </a:fld>
            <a:endParaRPr lang="en-US"/>
          </a:p>
        </p:txBody>
      </p:sp>
    </p:spTree>
    <p:extLst>
      <p:ext uri="{BB962C8B-B14F-4D97-AF65-F5344CB8AC3E}">
        <p14:creationId xmlns:p14="http://schemas.microsoft.com/office/powerpoint/2010/main" val="320614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better performance</a:t>
            </a:r>
          </a:p>
        </p:txBody>
      </p:sp>
      <p:sp>
        <p:nvSpPr>
          <p:cNvPr id="4" name="Slide Number Placeholder 3"/>
          <p:cNvSpPr>
            <a:spLocks noGrp="1"/>
          </p:cNvSpPr>
          <p:nvPr>
            <p:ph type="sldNum" sz="quarter" idx="5"/>
          </p:nvPr>
        </p:nvSpPr>
        <p:spPr/>
        <p:txBody>
          <a:bodyPr/>
          <a:lstStyle/>
          <a:p>
            <a:fld id="{9C07FF09-BEB9-48C0-BB45-AC9FF5BEEC16}" type="slidenum">
              <a:rPr lang="en-US" smtClean="0"/>
              <a:t>29</a:t>
            </a:fld>
            <a:endParaRPr lang="en-US"/>
          </a:p>
        </p:txBody>
      </p:sp>
    </p:spTree>
    <p:extLst>
      <p:ext uri="{BB962C8B-B14F-4D97-AF65-F5344CB8AC3E}">
        <p14:creationId xmlns:p14="http://schemas.microsoft.com/office/powerpoint/2010/main" val="1123382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t>
            </a:r>
            <a:r>
              <a:rPr lang="en-US" dirty="0" err="1"/>
              <a:t>gonna</a:t>
            </a:r>
            <a:r>
              <a:rPr lang="en-US" dirty="0"/>
              <a:t> use most popular approach which is Collaborative Filtering. It has 2 type of filtering methods. Model based and Memory based. These 2 has own advantage and disadvantage for example. I will talk about later. If we mix these 2 methods. It will be Hybrid method.  </a:t>
            </a:r>
          </a:p>
        </p:txBody>
      </p:sp>
      <p:sp>
        <p:nvSpPr>
          <p:cNvPr id="4" name="Slide Number Placeholder 3"/>
          <p:cNvSpPr>
            <a:spLocks noGrp="1"/>
          </p:cNvSpPr>
          <p:nvPr>
            <p:ph type="sldNum" sz="quarter" idx="5"/>
          </p:nvPr>
        </p:nvSpPr>
        <p:spPr/>
        <p:txBody>
          <a:bodyPr/>
          <a:lstStyle/>
          <a:p>
            <a:fld id="{9C07FF09-BEB9-48C0-BB45-AC9FF5BEEC16}" type="slidenum">
              <a:rPr lang="en-US" smtClean="0"/>
              <a:t>30</a:t>
            </a:fld>
            <a:endParaRPr lang="en-US"/>
          </a:p>
        </p:txBody>
      </p:sp>
    </p:spTree>
    <p:extLst>
      <p:ext uri="{BB962C8B-B14F-4D97-AF65-F5344CB8AC3E}">
        <p14:creationId xmlns:p14="http://schemas.microsoft.com/office/powerpoint/2010/main" val="1472125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 with one of most popular method Memory Base Filtering. As said before these method or algorithms have own advantage and disadvantage for example. Memory based Filtering is much faster than Matrix Factorization ( because its similar with Distance based Clustering. Find neighborhood. However it’s not so efficient when new user or item registered on system. Which means calculation works only historic data only. You see in here our model filtered when a movie repeated more than 50 times. It will be grouped otherwise we don’t take it. Also we select only user who has given more than 20 ratings. If less ratings give it we can’t group it. But how about rest of movies or users. We will discuss about it later.  </a:t>
            </a:r>
          </a:p>
        </p:txBody>
      </p:sp>
      <p:sp>
        <p:nvSpPr>
          <p:cNvPr id="4" name="Slide Number Placeholder 3"/>
          <p:cNvSpPr>
            <a:spLocks noGrp="1"/>
          </p:cNvSpPr>
          <p:nvPr>
            <p:ph type="sldNum" sz="quarter" idx="5"/>
          </p:nvPr>
        </p:nvSpPr>
        <p:spPr/>
        <p:txBody>
          <a:bodyPr/>
          <a:lstStyle/>
          <a:p>
            <a:fld id="{9C07FF09-BEB9-48C0-BB45-AC9FF5BEEC16}" type="slidenum">
              <a:rPr lang="en-US" smtClean="0"/>
              <a:t>31</a:t>
            </a:fld>
            <a:endParaRPr lang="en-US"/>
          </a:p>
        </p:txBody>
      </p:sp>
    </p:spTree>
    <p:extLst>
      <p:ext uri="{BB962C8B-B14F-4D97-AF65-F5344CB8AC3E}">
        <p14:creationId xmlns:p14="http://schemas.microsoft.com/office/powerpoint/2010/main" val="4215079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memory based algorithms. Which is user-based and item-based algorithms. </a:t>
            </a:r>
            <a:r>
              <a:rPr lang="en-US" b="0" i="0" dirty="0">
                <a:solidFill>
                  <a:srgbClr val="292929"/>
                </a:solidFill>
                <a:effectLst/>
                <a:latin typeface="charter"/>
              </a:rPr>
              <a:t>Basically, </a:t>
            </a:r>
            <a:r>
              <a:rPr lang="en-US" dirty="0"/>
              <a:t>We will find similarities between target user and all other users for their average ratings and then we make separate groups them. While different people may have different baselines when giving ratings, some people tend to give high scores generally, some are pretty strict even though they are satisfied with movies.</a:t>
            </a:r>
            <a:r>
              <a:rPr lang="en-US" b="0" i="0" dirty="0">
                <a:solidFill>
                  <a:srgbClr val="292929"/>
                </a:solidFill>
                <a:effectLst/>
                <a:latin typeface="charter"/>
              </a:rPr>
              <a:t> &lt;Click&gt; Moreover, we say 2 items are similar when they received similar ratings from a same user. Then, we will make prediction for a target user on movie by calculating average of ratings on most similar movies from this user. One key advantage of Item-based CF is the stability which is that the ratings on a given item will not change significantly overtime, unless customer behavior is changed. You know human being is unpredictable. </a:t>
            </a:r>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32</a:t>
            </a:fld>
            <a:endParaRPr lang="en-US"/>
          </a:p>
        </p:txBody>
      </p:sp>
    </p:spTree>
    <p:extLst>
      <p:ext uri="{BB962C8B-B14F-4D97-AF65-F5344CB8AC3E}">
        <p14:creationId xmlns:p14="http://schemas.microsoft.com/office/powerpoint/2010/main" val="2851493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This project provides information obtained through data analysis, regarding the creation of a movie recommendation system using the </a:t>
            </a:r>
            <a:r>
              <a:rPr lang="en-US" dirty="0" err="1"/>
              <a:t>MovieLens</a:t>
            </a:r>
            <a:r>
              <a:rPr lang="en-US" dirty="0"/>
              <a:t> dataset. </a:t>
            </a:r>
          </a:p>
        </p:txBody>
      </p:sp>
      <p:sp>
        <p:nvSpPr>
          <p:cNvPr id="4" name="Slide Number Placeholder 3"/>
          <p:cNvSpPr>
            <a:spLocks noGrp="1"/>
          </p:cNvSpPr>
          <p:nvPr>
            <p:ph type="sldNum" sz="quarter" idx="5"/>
          </p:nvPr>
        </p:nvSpPr>
        <p:spPr/>
        <p:txBody>
          <a:bodyPr/>
          <a:lstStyle/>
          <a:p>
            <a:fld id="{9C07FF09-BEB9-48C0-BB45-AC9FF5BEEC16}" type="slidenum">
              <a:rPr lang="en-US" smtClean="0"/>
              <a:t>2</a:t>
            </a:fld>
            <a:endParaRPr lang="en-US"/>
          </a:p>
        </p:txBody>
      </p:sp>
    </p:spTree>
    <p:extLst>
      <p:ext uri="{BB962C8B-B14F-4D97-AF65-F5344CB8AC3E}">
        <p14:creationId xmlns:p14="http://schemas.microsoft.com/office/powerpoint/2010/main" val="1833228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33</a:t>
            </a:fld>
            <a:endParaRPr lang="en-US"/>
          </a:p>
        </p:txBody>
      </p:sp>
    </p:spTree>
    <p:extLst>
      <p:ext uri="{BB962C8B-B14F-4D97-AF65-F5344CB8AC3E}">
        <p14:creationId xmlns:p14="http://schemas.microsoft.com/office/powerpoint/2010/main" val="3916235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said before. Collaborative filtering has own disadvantage which is “cold start” . It will show bad result when there are less data of user or movie. Even worst then linear model performance.</a:t>
            </a:r>
          </a:p>
          <a:p>
            <a:r>
              <a:rPr lang="en-US" dirty="0"/>
              <a:t>!!!</a:t>
            </a:r>
          </a:p>
          <a:p>
            <a:r>
              <a:rPr lang="en-US" b="0" i="0" dirty="0">
                <a:solidFill>
                  <a:srgbClr val="292929"/>
                </a:solidFill>
                <a:effectLst/>
                <a:latin typeface="charter"/>
              </a:rPr>
              <a:t>When a new item coming in, until it has to be rated by substantial number of users, the model is not able to make any personalized recommendations . Similarly, for items from the tail that didn’t get too much data, the model tends to give less weight on them and have popularity bias by recommending more popular items.</a:t>
            </a:r>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34</a:t>
            </a:fld>
            <a:endParaRPr lang="en-US"/>
          </a:p>
        </p:txBody>
      </p:sp>
    </p:spTree>
    <p:extLst>
      <p:ext uri="{BB962C8B-B14F-4D97-AF65-F5344CB8AC3E}">
        <p14:creationId xmlns:p14="http://schemas.microsoft.com/office/powerpoint/2010/main" val="901363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that’s why we have to talk about model-based CF on our dataset. Matrix factorization is one of the most accuracy and effectiveness techniques in the movie recommendation system. Luckily somebody already created and prepared us for our job done easily this package which is named “ </a:t>
            </a:r>
            <a:r>
              <a:rPr lang="en-US" dirty="0" err="1"/>
              <a:t>Recosystem</a:t>
            </a:r>
            <a:r>
              <a:rPr lang="en-US" dirty="0"/>
              <a:t>” Library. </a:t>
            </a:r>
          </a:p>
        </p:txBody>
      </p:sp>
      <p:sp>
        <p:nvSpPr>
          <p:cNvPr id="4" name="Slide Number Placeholder 3"/>
          <p:cNvSpPr>
            <a:spLocks noGrp="1"/>
          </p:cNvSpPr>
          <p:nvPr>
            <p:ph type="sldNum" sz="quarter" idx="5"/>
          </p:nvPr>
        </p:nvSpPr>
        <p:spPr/>
        <p:txBody>
          <a:bodyPr/>
          <a:lstStyle/>
          <a:p>
            <a:fld id="{9C07FF09-BEB9-48C0-BB45-AC9FF5BEEC16}" type="slidenum">
              <a:rPr lang="en-US" smtClean="0"/>
              <a:t>35</a:t>
            </a:fld>
            <a:endParaRPr lang="en-US"/>
          </a:p>
        </p:txBody>
      </p:sp>
    </p:spTree>
    <p:extLst>
      <p:ext uri="{BB962C8B-B14F-4D97-AF65-F5344CB8AC3E}">
        <p14:creationId xmlns:p14="http://schemas.microsoft.com/office/powerpoint/2010/main" val="1731435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these modeling needed some mathematical calculation. Like Matrix multiply.  Basically it takes a while and use a lot of your machine resource. That’s why we have to do minimize our dataset as possible. Maybe you remember before we filtered dataset for popular users and popular movies previous modeling. Now it is time to calculate rest of unpopular items or users. Using this algorithm.</a:t>
            </a:r>
          </a:p>
        </p:txBody>
      </p:sp>
      <p:sp>
        <p:nvSpPr>
          <p:cNvPr id="4" name="Slide Number Placeholder 3"/>
          <p:cNvSpPr>
            <a:spLocks noGrp="1"/>
          </p:cNvSpPr>
          <p:nvPr>
            <p:ph type="sldNum" sz="quarter" idx="5"/>
          </p:nvPr>
        </p:nvSpPr>
        <p:spPr/>
        <p:txBody>
          <a:bodyPr/>
          <a:lstStyle/>
          <a:p>
            <a:fld id="{9C07FF09-BEB9-48C0-BB45-AC9FF5BEEC16}" type="slidenum">
              <a:rPr lang="en-US" smtClean="0"/>
              <a:t>36</a:t>
            </a:fld>
            <a:endParaRPr lang="en-US"/>
          </a:p>
        </p:txBody>
      </p:sp>
    </p:spTree>
    <p:extLst>
      <p:ext uri="{BB962C8B-B14F-4D97-AF65-F5344CB8AC3E}">
        <p14:creationId xmlns:p14="http://schemas.microsoft.com/office/powerpoint/2010/main" val="3736406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showing perfect performance. Actually we can use it whole dataset or other large datasets. But there is a problem that is as I said before. It takes a lot time and load my computer CPU 100%. That’s why we can’t use it all the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37</a:t>
            </a:fld>
            <a:endParaRPr lang="en-US"/>
          </a:p>
        </p:txBody>
      </p:sp>
    </p:spTree>
    <p:extLst>
      <p:ext uri="{BB962C8B-B14F-4D97-AF65-F5344CB8AC3E}">
        <p14:creationId xmlns:p14="http://schemas.microsoft.com/office/powerpoint/2010/main" val="3030001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completed in small set. Lets try it out in larger dataset. 10million observations. We used old constants right up there. When you see result of RMSE. Its less than 0.80 which is good.</a:t>
            </a:r>
          </a:p>
        </p:txBody>
      </p:sp>
      <p:sp>
        <p:nvSpPr>
          <p:cNvPr id="4" name="Slide Number Placeholder 3"/>
          <p:cNvSpPr>
            <a:spLocks noGrp="1"/>
          </p:cNvSpPr>
          <p:nvPr>
            <p:ph type="sldNum" sz="quarter" idx="5"/>
          </p:nvPr>
        </p:nvSpPr>
        <p:spPr/>
        <p:txBody>
          <a:bodyPr/>
          <a:lstStyle/>
          <a:p>
            <a:fld id="{9C07FF09-BEB9-48C0-BB45-AC9FF5BEEC16}" type="slidenum">
              <a:rPr lang="en-US" smtClean="0"/>
              <a:t>38</a:t>
            </a:fld>
            <a:endParaRPr lang="en-US"/>
          </a:p>
        </p:txBody>
      </p:sp>
    </p:spTree>
    <p:extLst>
      <p:ext uri="{BB962C8B-B14F-4D97-AF65-F5344CB8AC3E}">
        <p14:creationId xmlns:p14="http://schemas.microsoft.com/office/powerpoint/2010/main" val="1690132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machine learning algorithms are tested and have been compiled in the followed table with the respective RMSE result. Two predictors are used, the movie and user information, not considering other features.</a:t>
            </a:r>
          </a:p>
          <a:p>
            <a:endParaRPr lang="en-US" dirty="0"/>
          </a:p>
          <a:p>
            <a:r>
              <a:rPr lang="en-US" dirty="0"/>
              <a:t> The best RSME value was for Matrix Factorization with Stochastic Gradient Descent.</a:t>
            </a:r>
          </a:p>
          <a:p>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39</a:t>
            </a:fld>
            <a:endParaRPr lang="en-US"/>
          </a:p>
        </p:txBody>
      </p:sp>
    </p:spTree>
    <p:extLst>
      <p:ext uri="{BB962C8B-B14F-4D97-AF65-F5344CB8AC3E}">
        <p14:creationId xmlns:p14="http://schemas.microsoft.com/office/powerpoint/2010/main" val="343883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40</a:t>
            </a:fld>
            <a:endParaRPr lang="en-US"/>
          </a:p>
        </p:txBody>
      </p:sp>
    </p:spTree>
    <p:extLst>
      <p:ext uri="{BB962C8B-B14F-4D97-AF65-F5344CB8AC3E}">
        <p14:creationId xmlns:p14="http://schemas.microsoft.com/office/powerpoint/2010/main" val="2357338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And now </a:t>
            </a:r>
            <a:r>
              <a:rPr lang="en-US" b="0" i="0" dirty="0" err="1">
                <a:solidFill>
                  <a:srgbClr val="292929"/>
                </a:solidFill>
                <a:effectLst/>
                <a:latin typeface="charter"/>
              </a:rPr>
              <a:t>whats</a:t>
            </a:r>
            <a:r>
              <a:rPr lang="en-US" b="0" i="0" dirty="0">
                <a:solidFill>
                  <a:srgbClr val="292929"/>
                </a:solidFill>
                <a:effectLst/>
                <a:latin typeface="charter"/>
              </a:rPr>
              <a:t> next steps. There is some options. First, we can minimize the errors and improve our performance using Alternative techniques. For example, Maybe you already realized that we could use Model-based and Memory algorithm together it </a:t>
            </a:r>
            <a:r>
              <a:rPr lang="en-US" b="0" i="0" dirty="0">
                <a:solidFill>
                  <a:srgbClr val="222222"/>
                </a:solidFill>
                <a:effectLst/>
                <a:latin typeface="Arial" panose="020B0604020202020204" pitchFamily="34" charset="0"/>
              </a:rPr>
              <a:t>provides more accurate data, and it is likely that it also resolved the problem of cold start.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929"/>
                </a:solidFill>
                <a:effectLst/>
                <a:latin typeface="charter"/>
              </a:rPr>
              <a:t>After then content-based approach. You know Modern recommenders like </a:t>
            </a:r>
            <a:r>
              <a:rPr lang="en-US" b="0" i="0" dirty="0">
                <a:solidFill>
                  <a:srgbClr val="222222"/>
                </a:solidFill>
                <a:effectLst/>
                <a:latin typeface="Arial" panose="020B0604020202020204" pitchFamily="34" charset="0"/>
              </a:rPr>
              <a:t>Amazon to Netflix, Pandora, YouTube are using </a:t>
            </a:r>
            <a:r>
              <a:rPr lang="en-US" b="0" i="0" dirty="0">
                <a:solidFill>
                  <a:srgbClr val="292929"/>
                </a:solidFill>
                <a:effectLst/>
                <a:latin typeface="charter"/>
              </a:rPr>
              <a:t>combine both approaches. Collaborative filtering methods are based on similarity from user interaction and content-based filtering methods calculate the similarity of attributes of an item. Next slide we will see other attributes. So again we might apply mixture of content-based and collaborative filtering in our system. Which is Demographic. Last but not least our next steps can be work on other matrix factorization for less error.</a:t>
            </a:r>
            <a:endParaRPr lang="en-US" dirty="0"/>
          </a:p>
          <a:p>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41</a:t>
            </a:fld>
            <a:endParaRPr lang="en-US"/>
          </a:p>
        </p:txBody>
      </p:sp>
    </p:spTree>
    <p:extLst>
      <p:ext uri="{BB962C8B-B14F-4D97-AF65-F5344CB8AC3E}">
        <p14:creationId xmlns:p14="http://schemas.microsoft.com/office/powerpoint/2010/main" val="3043868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This is our attribute to make use of Content-based approach. Moreover If its available to user feedback, previous search or history of user or profile information and on everything of user data. We could make another recommendation engine like based on the user’s behavior. It will be more independent of other user behaviors.</a:t>
            </a:r>
          </a:p>
        </p:txBody>
      </p:sp>
      <p:sp>
        <p:nvSpPr>
          <p:cNvPr id="4" name="Slide Number Placeholder 3"/>
          <p:cNvSpPr>
            <a:spLocks noGrp="1"/>
          </p:cNvSpPr>
          <p:nvPr>
            <p:ph type="sldNum" sz="quarter" idx="5"/>
          </p:nvPr>
        </p:nvSpPr>
        <p:spPr/>
        <p:txBody>
          <a:bodyPr/>
          <a:lstStyle/>
          <a:p>
            <a:fld id="{9C07FF09-BEB9-48C0-BB45-AC9FF5BEEC16}" type="slidenum">
              <a:rPr lang="en-US" smtClean="0"/>
              <a:t>42</a:t>
            </a:fld>
            <a:endParaRPr lang="en-US"/>
          </a:p>
        </p:txBody>
      </p:sp>
    </p:spTree>
    <p:extLst>
      <p:ext uri="{BB962C8B-B14F-4D97-AF65-F5344CB8AC3E}">
        <p14:creationId xmlns:p14="http://schemas.microsoft.com/office/powerpoint/2010/main" val="929290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Let me do more clarification on our modeling. Firstly, I will introduce and create these type model approaches and models. </a:t>
            </a:r>
          </a:p>
          <a:p>
            <a:pPr marL="0" indent="0">
              <a:buNone/>
            </a:pPr>
            <a:r>
              <a:rPr lang="en-US" dirty="0"/>
              <a:t>Then we will see each models result. As you can see these models getting complicated from simple dummy model</a:t>
            </a:r>
          </a:p>
        </p:txBody>
      </p:sp>
      <p:sp>
        <p:nvSpPr>
          <p:cNvPr id="4" name="Slide Number Placeholder 3"/>
          <p:cNvSpPr>
            <a:spLocks noGrp="1"/>
          </p:cNvSpPr>
          <p:nvPr>
            <p:ph type="sldNum" sz="quarter" idx="5"/>
          </p:nvPr>
        </p:nvSpPr>
        <p:spPr/>
        <p:txBody>
          <a:bodyPr/>
          <a:lstStyle/>
          <a:p>
            <a:fld id="{9C07FF09-BEB9-48C0-BB45-AC9FF5BEEC16}" type="slidenum">
              <a:rPr lang="en-US" smtClean="0"/>
              <a:t>3</a:t>
            </a:fld>
            <a:endParaRPr lang="en-US"/>
          </a:p>
        </p:txBody>
      </p:sp>
    </p:spTree>
    <p:extLst>
      <p:ext uri="{BB962C8B-B14F-4D97-AF65-F5344CB8AC3E}">
        <p14:creationId xmlns:p14="http://schemas.microsoft.com/office/powerpoint/2010/main" val="3051791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 Thank you for everything teacher</a:t>
            </a:r>
          </a:p>
        </p:txBody>
      </p:sp>
      <p:sp>
        <p:nvSpPr>
          <p:cNvPr id="4" name="Slide Number Placeholder 3"/>
          <p:cNvSpPr>
            <a:spLocks noGrp="1"/>
          </p:cNvSpPr>
          <p:nvPr>
            <p:ph type="sldNum" sz="quarter" idx="5"/>
          </p:nvPr>
        </p:nvSpPr>
        <p:spPr/>
        <p:txBody>
          <a:bodyPr/>
          <a:lstStyle/>
          <a:p>
            <a:fld id="{9C07FF09-BEB9-48C0-BB45-AC9FF5BEEC16}" type="slidenum">
              <a:rPr lang="en-US" smtClean="0"/>
              <a:t>43</a:t>
            </a:fld>
            <a:endParaRPr lang="en-US"/>
          </a:p>
        </p:txBody>
      </p:sp>
    </p:spTree>
    <p:extLst>
      <p:ext uri="{BB962C8B-B14F-4D97-AF65-F5344CB8AC3E}">
        <p14:creationId xmlns:p14="http://schemas.microsoft.com/office/powerpoint/2010/main" val="66855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Inter"/>
              </a:rPr>
              <a:t>Okay Recommendation Systems are a type of </a:t>
            </a:r>
            <a:r>
              <a:rPr lang="en-US" b="1" i="0" dirty="0">
                <a:effectLst/>
                <a:latin typeface="Inter"/>
              </a:rPr>
              <a:t>information filtering systems</a:t>
            </a:r>
            <a:r>
              <a:rPr lang="en-US" b="0" i="0" dirty="0">
                <a:effectLst/>
                <a:latin typeface="Inter"/>
              </a:rPr>
              <a:t> as they improve the quality of search results and provides items that are more relevant to the search item or are relevant to the search history of the user. They are used to predict the </a:t>
            </a:r>
            <a:r>
              <a:rPr lang="en-US" b="1" i="0" dirty="0">
                <a:effectLst/>
                <a:latin typeface="Inter"/>
              </a:rPr>
              <a:t>rating</a:t>
            </a:r>
            <a:r>
              <a:rPr lang="en-US" b="0" i="0" dirty="0">
                <a:effectLst/>
                <a:latin typeface="Inter"/>
              </a:rPr>
              <a:t> &lt;click&gt;or </a:t>
            </a:r>
            <a:r>
              <a:rPr lang="en-US" b="1" i="0" dirty="0">
                <a:effectLst/>
                <a:latin typeface="Inter"/>
              </a:rPr>
              <a:t>preference</a:t>
            </a:r>
            <a:r>
              <a:rPr lang="en-US" b="0" i="0" dirty="0">
                <a:effectLst/>
                <a:latin typeface="Inter"/>
              </a:rPr>
              <a:t> that a user would give to an item. Almost every major tech company has applied them in some form or the other: Amazon uses it to suggest products to customers, YouTube uses it to decide which video to play next on </a:t>
            </a:r>
            <a:r>
              <a:rPr lang="en-US" b="0" i="0" dirty="0" err="1">
                <a:effectLst/>
                <a:latin typeface="Inter"/>
              </a:rPr>
              <a:t>autoplay</a:t>
            </a:r>
            <a:r>
              <a:rPr lang="en-US" b="0" i="0" dirty="0">
                <a:effectLst/>
                <a:latin typeface="Inter"/>
              </a:rPr>
              <a:t>, and Facebook uses it to recommend pages to like and people to follow. Moreover, companies like Netflix and Spotify depend highly on the effectiveness of their recommendation engines for their business and success.</a:t>
            </a:r>
          </a:p>
          <a:p>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4</a:t>
            </a:fld>
            <a:endParaRPr lang="en-US"/>
          </a:p>
        </p:txBody>
      </p:sp>
    </p:spTree>
    <p:extLst>
      <p:ext uri="{BB962C8B-B14F-4D97-AF65-F5344CB8AC3E}">
        <p14:creationId xmlns:p14="http://schemas.microsoft.com/office/powerpoint/2010/main" val="1887140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dataset </a:t>
            </a:r>
            <a:r>
              <a:rPr lang="en-US" dirty="0" err="1"/>
              <a:t>train.and.test</a:t>
            </a:r>
            <a:r>
              <a:rPr lang="en-US" dirty="0"/>
              <a:t> downloaded, comprises of 91103 observations and 6 variables, further divided into TWO smaller dataset called </a:t>
            </a:r>
            <a:r>
              <a:rPr lang="en-US" dirty="0" err="1"/>
              <a:t>train.dtS</a:t>
            </a:r>
            <a:r>
              <a:rPr lang="en-US" dirty="0"/>
              <a:t> and </a:t>
            </a:r>
            <a:r>
              <a:rPr lang="en-US" dirty="0" err="1"/>
              <a:t>validationS</a:t>
            </a:r>
            <a:r>
              <a:rPr lang="en-US" dirty="0"/>
              <a:t>. The structure of the data is similar for all of the datasets.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analysis we need some cleaning staff. Also we should remove unnecessary rows in case of modeling calculation.</a:t>
            </a:r>
          </a:p>
          <a:p>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5</a:t>
            </a:fld>
            <a:endParaRPr lang="en-US"/>
          </a:p>
        </p:txBody>
      </p:sp>
    </p:spTree>
    <p:extLst>
      <p:ext uri="{BB962C8B-B14F-4D97-AF65-F5344CB8AC3E}">
        <p14:creationId xmlns:p14="http://schemas.microsoft.com/office/powerpoint/2010/main" val="2703361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quick analysis on ratings.</a:t>
            </a:r>
          </a:p>
        </p:txBody>
      </p:sp>
      <p:sp>
        <p:nvSpPr>
          <p:cNvPr id="4" name="Slide Number Placeholder 3"/>
          <p:cNvSpPr>
            <a:spLocks noGrp="1"/>
          </p:cNvSpPr>
          <p:nvPr>
            <p:ph type="sldNum" sz="quarter" idx="5"/>
          </p:nvPr>
        </p:nvSpPr>
        <p:spPr/>
        <p:txBody>
          <a:bodyPr/>
          <a:lstStyle/>
          <a:p>
            <a:fld id="{9C07FF09-BEB9-48C0-BB45-AC9FF5BEEC16}" type="slidenum">
              <a:rPr lang="en-US" smtClean="0"/>
              <a:t>7</a:t>
            </a:fld>
            <a:endParaRPr lang="en-US"/>
          </a:p>
        </p:txBody>
      </p:sp>
    </p:spTree>
    <p:extLst>
      <p:ext uri="{BB962C8B-B14F-4D97-AF65-F5344CB8AC3E}">
        <p14:creationId xmlns:p14="http://schemas.microsoft.com/office/powerpoint/2010/main" val="303967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boxplot shows there is little a bit of significate observations. That’s good.</a:t>
            </a:r>
          </a:p>
        </p:txBody>
      </p:sp>
      <p:sp>
        <p:nvSpPr>
          <p:cNvPr id="4" name="Slide Number Placeholder 3"/>
          <p:cNvSpPr>
            <a:spLocks noGrp="1"/>
          </p:cNvSpPr>
          <p:nvPr>
            <p:ph type="sldNum" sz="quarter" idx="5"/>
          </p:nvPr>
        </p:nvSpPr>
        <p:spPr/>
        <p:txBody>
          <a:bodyPr/>
          <a:lstStyle/>
          <a:p>
            <a:fld id="{9C07FF09-BEB9-48C0-BB45-AC9FF5BEEC16}" type="slidenum">
              <a:rPr lang="en-US" smtClean="0"/>
              <a:t>8</a:t>
            </a:fld>
            <a:endParaRPr lang="en-US"/>
          </a:p>
        </p:txBody>
      </p:sp>
    </p:spTree>
    <p:extLst>
      <p:ext uri="{BB962C8B-B14F-4D97-AF65-F5344CB8AC3E}">
        <p14:creationId xmlns:p14="http://schemas.microsoft.com/office/powerpoint/2010/main" val="178702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Roughly 80% of count of rating comes from only 20% of users. When I see these graph. Pareto principle is everywhere specially in this movie dataset. We will see next slides.</a:t>
            </a:r>
          </a:p>
          <a:p>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10</a:t>
            </a:fld>
            <a:endParaRPr lang="en-US"/>
          </a:p>
        </p:txBody>
      </p:sp>
    </p:spTree>
    <p:extLst>
      <p:ext uri="{BB962C8B-B14F-4D97-AF65-F5344CB8AC3E}">
        <p14:creationId xmlns:p14="http://schemas.microsoft.com/office/powerpoint/2010/main" val="2950516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than 25 movies have almost 90% of ratings count. We might know that movies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Pareto principle - roughly 80% of count of ratings for only 20% of movies</a:t>
            </a:r>
          </a:p>
          <a:p>
            <a:endParaRPr lang="en-US" dirty="0"/>
          </a:p>
        </p:txBody>
      </p:sp>
      <p:sp>
        <p:nvSpPr>
          <p:cNvPr id="4" name="Slide Number Placeholder 3"/>
          <p:cNvSpPr>
            <a:spLocks noGrp="1"/>
          </p:cNvSpPr>
          <p:nvPr>
            <p:ph type="sldNum" sz="quarter" idx="5"/>
          </p:nvPr>
        </p:nvSpPr>
        <p:spPr/>
        <p:txBody>
          <a:bodyPr/>
          <a:lstStyle/>
          <a:p>
            <a:fld id="{9C07FF09-BEB9-48C0-BB45-AC9FF5BEEC16}" type="slidenum">
              <a:rPr lang="en-US" smtClean="0"/>
              <a:t>11</a:t>
            </a:fld>
            <a:endParaRPr lang="en-US"/>
          </a:p>
        </p:txBody>
      </p:sp>
    </p:spTree>
    <p:extLst>
      <p:ext uri="{BB962C8B-B14F-4D97-AF65-F5344CB8AC3E}">
        <p14:creationId xmlns:p14="http://schemas.microsoft.com/office/powerpoint/2010/main" val="350950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97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4049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157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619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40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920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316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110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EDE50D6-574B-40AF-946F-D52A04ADE379}" type="datetime1">
              <a:rPr lang="en-US" smtClean="0"/>
              <a:t>4/30/2022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128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2884F1-FFEA-405F-9602-3DCA865EDA4E}" type="datetime1">
              <a:rPr lang="en-US" smtClean="0"/>
              <a:t>4/30/2022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2635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186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291B17-9318-49DB-B28B-6E5994AE9581}" type="datetime1">
              <a:rPr lang="en-US" smtClean="0"/>
              <a:t>4/30/2022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2985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81FF3-B8E4-44DE-ABD3-C9B0F3DBCABB}"/>
              </a:ext>
            </a:extLst>
          </p:cNvPr>
          <p:cNvSpPr>
            <a:spLocks noGrp="1"/>
          </p:cNvSpPr>
          <p:nvPr>
            <p:ph type="ctrTitle"/>
          </p:nvPr>
        </p:nvSpPr>
        <p:spPr>
          <a:xfrm>
            <a:off x="5289754" y="639097"/>
            <a:ext cx="6253317" cy="3686015"/>
          </a:xfrm>
        </p:spPr>
        <p:txBody>
          <a:bodyPr vert="horz" lIns="91440" tIns="45720" rIns="91440" bIns="45720" rtlCol="0" anchor="b">
            <a:normAutofit/>
          </a:bodyPr>
          <a:lstStyle/>
          <a:p>
            <a:r>
              <a:rPr lang="en-US" sz="6800" dirty="0"/>
              <a:t>Movie Recommendation System</a:t>
            </a:r>
          </a:p>
        </p:txBody>
      </p:sp>
      <p:sp>
        <p:nvSpPr>
          <p:cNvPr id="3" name="Subtitle 2">
            <a:extLst>
              <a:ext uri="{FF2B5EF4-FFF2-40B4-BE49-F238E27FC236}">
                <a16:creationId xmlns:a16="http://schemas.microsoft.com/office/drawing/2014/main" id="{F782398F-BB7E-4D4E-8C1A-77CCFA248D97}"/>
              </a:ext>
            </a:extLst>
          </p:cNvPr>
          <p:cNvSpPr>
            <a:spLocks noGrp="1"/>
          </p:cNvSpPr>
          <p:nvPr>
            <p:ph type="subTitle" idx="1"/>
          </p:nvPr>
        </p:nvSpPr>
        <p:spPr>
          <a:xfrm>
            <a:off x="5289753" y="4455621"/>
            <a:ext cx="6269347" cy="2077526"/>
          </a:xfrm>
        </p:spPr>
        <p:txBody>
          <a:bodyPr vert="horz" lIns="91440" tIns="45720" rIns="91440" bIns="45720" rtlCol="0">
            <a:normAutofit fontScale="92500" lnSpcReduction="20000"/>
          </a:bodyPr>
          <a:lstStyle/>
          <a:p>
            <a:r>
              <a:rPr lang="en-US" dirty="0">
                <a:solidFill>
                  <a:schemeClr val="tx1">
                    <a:lumMod val="85000"/>
                    <a:lumOff val="15000"/>
                  </a:schemeClr>
                </a:solidFill>
              </a:rPr>
              <a:t>Capstone Project</a:t>
            </a:r>
          </a:p>
          <a:p>
            <a:endParaRPr lang="en-US" dirty="0">
              <a:solidFill>
                <a:schemeClr val="tx1">
                  <a:lumMod val="85000"/>
                  <a:lumOff val="15000"/>
                </a:schemeClr>
              </a:solidFill>
            </a:endParaRPr>
          </a:p>
          <a:p>
            <a:r>
              <a:rPr lang="en-US" dirty="0">
                <a:solidFill>
                  <a:schemeClr val="tx1">
                    <a:lumMod val="85000"/>
                    <a:lumOff val="15000"/>
                  </a:schemeClr>
                </a:solidFill>
              </a:rPr>
              <a:t>Student </a:t>
            </a:r>
            <a:r>
              <a:rPr lang="en-US" i="1" dirty="0">
                <a:solidFill>
                  <a:schemeClr val="tx1">
                    <a:lumMod val="85000"/>
                    <a:lumOff val="15000"/>
                  </a:schemeClr>
                </a:solidFill>
              </a:rPr>
              <a:t>- Tsogt Batjargal</a:t>
            </a:r>
          </a:p>
          <a:p>
            <a:r>
              <a:rPr lang="en-US" dirty="0">
                <a:solidFill>
                  <a:schemeClr val="tx1">
                    <a:lumMod val="85000"/>
                    <a:lumOff val="15000"/>
                  </a:schemeClr>
                </a:solidFill>
              </a:rPr>
              <a:t>Teacher</a:t>
            </a:r>
            <a:r>
              <a:rPr lang="en-US" i="1" dirty="0">
                <a:solidFill>
                  <a:schemeClr val="tx1">
                    <a:lumMod val="85000"/>
                    <a:lumOff val="15000"/>
                  </a:schemeClr>
                </a:solidFill>
              </a:rPr>
              <a:t> – </a:t>
            </a:r>
            <a:r>
              <a:rPr lang="en-US" i="1" dirty="0" err="1">
                <a:solidFill>
                  <a:schemeClr val="tx1">
                    <a:lumMod val="85000"/>
                    <a:lumOff val="15000"/>
                  </a:schemeClr>
                </a:solidFill>
              </a:rPr>
              <a:t>JayDeep</a:t>
            </a:r>
            <a:r>
              <a:rPr lang="en-US" i="1" dirty="0">
                <a:solidFill>
                  <a:schemeClr val="tx1">
                    <a:lumMod val="85000"/>
                    <a:lumOff val="15000"/>
                  </a:schemeClr>
                </a:solidFill>
              </a:rPr>
              <a:t> Chakraborty</a:t>
            </a:r>
          </a:p>
          <a:p>
            <a:r>
              <a:rPr lang="en-US" dirty="0">
                <a:solidFill>
                  <a:schemeClr val="tx1">
                    <a:lumMod val="85000"/>
                    <a:lumOff val="15000"/>
                  </a:schemeClr>
                </a:solidFill>
              </a:rPr>
              <a:t>Date</a:t>
            </a:r>
            <a:r>
              <a:rPr lang="en-US" i="1" dirty="0">
                <a:solidFill>
                  <a:schemeClr val="tx1">
                    <a:lumMod val="85000"/>
                    <a:lumOff val="15000"/>
                  </a:schemeClr>
                </a:solidFill>
              </a:rPr>
              <a:t> - </a:t>
            </a:r>
            <a:r>
              <a:rPr lang="en-US" dirty="0">
                <a:solidFill>
                  <a:schemeClr val="tx1">
                    <a:lumMod val="85000"/>
                    <a:lumOff val="15000"/>
                  </a:schemeClr>
                </a:solidFill>
              </a:rPr>
              <a:t>– </a:t>
            </a:r>
            <a:r>
              <a:rPr lang="en-US" i="1" dirty="0">
                <a:solidFill>
                  <a:schemeClr val="tx1">
                    <a:lumMod val="85000"/>
                    <a:lumOff val="15000"/>
                  </a:schemeClr>
                </a:solidFill>
              </a:rPr>
              <a:t>30 Apr 2022</a:t>
            </a:r>
          </a:p>
          <a:p>
            <a:endParaRPr lang="en-US" i="1" dirty="0">
              <a:solidFill>
                <a:schemeClr val="tx1">
                  <a:lumMod val="85000"/>
                  <a:lumOff val="15000"/>
                </a:schemeClr>
              </a:solidFill>
            </a:endParaRPr>
          </a:p>
          <a:p>
            <a:endParaRPr lang="en-US" dirty="0">
              <a:solidFill>
                <a:schemeClr val="tx1">
                  <a:lumMod val="85000"/>
                  <a:lumOff val="15000"/>
                </a:schemeClr>
              </a:solidFill>
            </a:endParaRPr>
          </a:p>
        </p:txBody>
      </p:sp>
      <p:pic>
        <p:nvPicPr>
          <p:cNvPr id="10" name="Picture 9" descr="Icon&#10;&#10;Description automatically generated">
            <a:extLst>
              <a:ext uri="{FF2B5EF4-FFF2-40B4-BE49-F238E27FC236}">
                <a16:creationId xmlns:a16="http://schemas.microsoft.com/office/drawing/2014/main" id="{34C67C9C-8E93-4058-9944-1C2A667E6723}"/>
              </a:ext>
            </a:extLst>
          </p:cNvPr>
          <p:cNvPicPr>
            <a:picLocks noChangeAspect="1"/>
          </p:cNvPicPr>
          <p:nvPr/>
        </p:nvPicPr>
        <p:blipFill rotWithShape="1">
          <a:blip r:embed="rId3">
            <a:extLst>
              <a:ext uri="{28A0092B-C50C-407E-A947-70E740481C1C}">
                <a14:useLocalDpi xmlns:a14="http://schemas.microsoft.com/office/drawing/2010/main" val="0"/>
              </a:ext>
            </a:extLst>
          </a:blip>
          <a:srcRect r="55053"/>
          <a:stretch/>
        </p:blipFill>
        <p:spPr>
          <a:xfrm>
            <a:off x="-1" y="10"/>
            <a:ext cx="4635315" cy="6857989"/>
          </a:xfrm>
          <a:prstGeom prst="rect">
            <a:avLst/>
          </a:prstGeom>
        </p:spPr>
      </p:pic>
      <p:cxnSp>
        <p:nvCxnSpPr>
          <p:cNvPr id="17" name="Straight Connector 16">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ED52DEB-54C0-4557-956D-28AF4A11D6E7}"/>
              </a:ext>
            </a:extLst>
          </p:cNvPr>
          <p:cNvSpPr txBox="1">
            <a:spLocks/>
          </p:cNvSpPr>
          <p:nvPr/>
        </p:nvSpPr>
        <p:spPr>
          <a:xfrm>
            <a:off x="889700" y="5127088"/>
            <a:ext cx="10993549" cy="577938"/>
          </a:xfrm>
          <a:prstGeom prst="rect">
            <a:avLst/>
          </a:prstGeom>
          <a:effectLst/>
        </p:spPr>
        <p:txBody>
          <a:bodyPr vert="horz" lIns="91440" tIns="45720" rIns="91440" bIns="45720" rtlCol="0" anchor="b">
            <a:normAutofit/>
          </a:bodyPr>
          <a:lstStyle>
            <a:lvl1pPr algn="l" defTabSz="457200" rtl="0" eaLnBrk="1" latinLnBrk="0" hangingPunct="1">
              <a:lnSpc>
                <a:spcPct val="9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10000"/>
              </a:lnSpc>
              <a:spcBef>
                <a:spcPct val="20000"/>
              </a:spcBef>
              <a:spcAft>
                <a:spcPts val="600"/>
              </a:spcAft>
              <a:buClr>
                <a:schemeClr val="accent1"/>
              </a:buClr>
              <a:buSzPct val="92000"/>
            </a:pPr>
            <a:r>
              <a:rPr lang="en-US" sz="3000" err="1">
                <a:solidFill>
                  <a:schemeClr val="accent1"/>
                </a:solidFill>
                <a:latin typeface="+mn-lt"/>
                <a:ea typeface="+mn-ea"/>
                <a:cs typeface="+mn-cs"/>
              </a:rPr>
              <a:t>MovieLens</a:t>
            </a:r>
            <a:r>
              <a:rPr lang="en-US" sz="3000">
                <a:solidFill>
                  <a:schemeClr val="accent1"/>
                </a:solidFill>
                <a:latin typeface="+mn-lt"/>
                <a:ea typeface="+mn-ea"/>
                <a:cs typeface="+mn-cs"/>
              </a:rPr>
              <a:t> dataset</a:t>
            </a:r>
          </a:p>
        </p:txBody>
      </p:sp>
      <p:pic>
        <p:nvPicPr>
          <p:cNvPr id="5" name="Picture 4">
            <a:extLst>
              <a:ext uri="{FF2B5EF4-FFF2-40B4-BE49-F238E27FC236}">
                <a16:creationId xmlns:a16="http://schemas.microsoft.com/office/drawing/2014/main" id="{D2B5E786-AE0F-48F9-A27D-3296BCA17248}"/>
              </a:ext>
            </a:extLst>
          </p:cNvPr>
          <p:cNvPicPr>
            <a:picLocks noChangeAspect="1"/>
          </p:cNvPicPr>
          <p:nvPr/>
        </p:nvPicPr>
        <p:blipFill>
          <a:blip r:embed="rId4"/>
          <a:stretch>
            <a:fillRect/>
          </a:stretch>
        </p:blipFill>
        <p:spPr>
          <a:xfrm>
            <a:off x="8229600" y="22813"/>
            <a:ext cx="3962400" cy="971550"/>
          </a:xfrm>
          <a:prstGeom prst="rect">
            <a:avLst/>
          </a:prstGeom>
        </p:spPr>
      </p:pic>
    </p:spTree>
    <p:extLst>
      <p:ext uri="{BB962C8B-B14F-4D97-AF65-F5344CB8AC3E}">
        <p14:creationId xmlns:p14="http://schemas.microsoft.com/office/powerpoint/2010/main" val="158385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68E-4D80-4A10-B154-7428A513B5DF}"/>
              </a:ext>
            </a:extLst>
          </p:cNvPr>
          <p:cNvSpPr>
            <a:spLocks noGrp="1"/>
          </p:cNvSpPr>
          <p:nvPr>
            <p:ph type="title"/>
          </p:nvPr>
        </p:nvSpPr>
        <p:spPr/>
        <p:txBody>
          <a:bodyPr/>
          <a:lstStyle/>
          <a:p>
            <a:r>
              <a:rPr lang="en-US" dirty="0"/>
              <a:t>Exploratory data analysis</a:t>
            </a:r>
          </a:p>
        </p:txBody>
      </p:sp>
      <p:pic>
        <p:nvPicPr>
          <p:cNvPr id="5" name="Content Placeholder 4">
            <a:extLst>
              <a:ext uri="{FF2B5EF4-FFF2-40B4-BE49-F238E27FC236}">
                <a16:creationId xmlns:a16="http://schemas.microsoft.com/office/drawing/2014/main" id="{BEA72A7B-BD54-4EFB-93CB-072388877A2B}"/>
              </a:ext>
            </a:extLst>
          </p:cNvPr>
          <p:cNvPicPr>
            <a:picLocks noGrp="1" noChangeAspect="1"/>
          </p:cNvPicPr>
          <p:nvPr>
            <p:ph idx="1"/>
          </p:nvPr>
        </p:nvPicPr>
        <p:blipFill>
          <a:blip r:embed="rId3"/>
          <a:stretch>
            <a:fillRect/>
          </a:stretch>
        </p:blipFill>
        <p:spPr>
          <a:xfrm>
            <a:off x="2574860" y="1890876"/>
            <a:ext cx="7042279" cy="3633787"/>
          </a:xfrm>
        </p:spPr>
      </p:pic>
      <p:sp>
        <p:nvSpPr>
          <p:cNvPr id="7" name="TextBox 6">
            <a:extLst>
              <a:ext uri="{FF2B5EF4-FFF2-40B4-BE49-F238E27FC236}">
                <a16:creationId xmlns:a16="http://schemas.microsoft.com/office/drawing/2014/main" id="{4EE8095F-85BC-48F9-B91F-27082997C129}"/>
              </a:ext>
            </a:extLst>
          </p:cNvPr>
          <p:cNvSpPr txBox="1"/>
          <p:nvPr/>
        </p:nvSpPr>
        <p:spPr>
          <a:xfrm>
            <a:off x="2574860" y="5524663"/>
            <a:ext cx="8386216" cy="369332"/>
          </a:xfrm>
          <a:prstGeom prst="rect">
            <a:avLst/>
          </a:prstGeom>
          <a:noFill/>
        </p:spPr>
        <p:txBody>
          <a:bodyPr wrap="square">
            <a:spAutoFit/>
          </a:bodyPr>
          <a:lstStyle/>
          <a:p>
            <a:r>
              <a:rPr lang="en-US" dirty="0"/>
              <a:t> Overall, Most of the users tend to rate less than 100 movies. </a:t>
            </a:r>
          </a:p>
        </p:txBody>
      </p:sp>
    </p:spTree>
    <p:extLst>
      <p:ext uri="{BB962C8B-B14F-4D97-AF65-F5344CB8AC3E}">
        <p14:creationId xmlns:p14="http://schemas.microsoft.com/office/powerpoint/2010/main" val="184585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68E-4D80-4A10-B154-7428A513B5DF}"/>
              </a:ext>
            </a:extLst>
          </p:cNvPr>
          <p:cNvSpPr>
            <a:spLocks noGrp="1"/>
          </p:cNvSpPr>
          <p:nvPr>
            <p:ph type="title"/>
          </p:nvPr>
        </p:nvSpPr>
        <p:spPr/>
        <p:txBody>
          <a:bodyPr/>
          <a:lstStyle/>
          <a:p>
            <a:r>
              <a:rPr lang="en-US" dirty="0"/>
              <a:t>Exploratory data analysis</a:t>
            </a:r>
          </a:p>
        </p:txBody>
      </p:sp>
      <p:pic>
        <p:nvPicPr>
          <p:cNvPr id="5" name="Content Placeholder 4">
            <a:extLst>
              <a:ext uri="{FF2B5EF4-FFF2-40B4-BE49-F238E27FC236}">
                <a16:creationId xmlns:a16="http://schemas.microsoft.com/office/drawing/2014/main" id="{80490171-7D95-467D-A473-571B2475CA35}"/>
              </a:ext>
            </a:extLst>
          </p:cNvPr>
          <p:cNvPicPr>
            <a:picLocks noGrp="1" noChangeAspect="1"/>
          </p:cNvPicPr>
          <p:nvPr>
            <p:ph idx="1"/>
          </p:nvPr>
        </p:nvPicPr>
        <p:blipFill>
          <a:blip r:embed="rId3"/>
          <a:stretch>
            <a:fillRect/>
          </a:stretch>
        </p:blipFill>
        <p:spPr>
          <a:xfrm>
            <a:off x="2072108" y="1914754"/>
            <a:ext cx="7344398" cy="3633787"/>
          </a:xfrm>
        </p:spPr>
      </p:pic>
      <p:sp>
        <p:nvSpPr>
          <p:cNvPr id="7" name="TextBox 6">
            <a:extLst>
              <a:ext uri="{FF2B5EF4-FFF2-40B4-BE49-F238E27FC236}">
                <a16:creationId xmlns:a16="http://schemas.microsoft.com/office/drawing/2014/main" id="{B8F96159-BFFF-401E-9ECE-A14CE7C67423}"/>
              </a:ext>
            </a:extLst>
          </p:cNvPr>
          <p:cNvSpPr txBox="1"/>
          <p:nvPr/>
        </p:nvSpPr>
        <p:spPr>
          <a:xfrm>
            <a:off x="2881978" y="5584876"/>
            <a:ext cx="6093068" cy="646331"/>
          </a:xfrm>
          <a:prstGeom prst="rect">
            <a:avLst/>
          </a:prstGeom>
          <a:noFill/>
        </p:spPr>
        <p:txBody>
          <a:bodyPr wrap="square">
            <a:spAutoFit/>
          </a:bodyPr>
          <a:lstStyle/>
          <a:p>
            <a:r>
              <a:rPr lang="en-US" dirty="0"/>
              <a:t>In the same trend, Some of the movies had been rated more than others.</a:t>
            </a:r>
          </a:p>
        </p:txBody>
      </p:sp>
    </p:spTree>
    <p:extLst>
      <p:ext uri="{BB962C8B-B14F-4D97-AF65-F5344CB8AC3E}">
        <p14:creationId xmlns:p14="http://schemas.microsoft.com/office/powerpoint/2010/main" val="160817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68E-4D80-4A10-B154-7428A513B5DF}"/>
              </a:ext>
            </a:extLst>
          </p:cNvPr>
          <p:cNvSpPr>
            <a:spLocks noGrp="1"/>
          </p:cNvSpPr>
          <p:nvPr>
            <p:ph type="title"/>
          </p:nvPr>
        </p:nvSpPr>
        <p:spPr/>
        <p:txBody>
          <a:bodyPr/>
          <a:lstStyle/>
          <a:p>
            <a:r>
              <a:rPr lang="en-US" dirty="0"/>
              <a:t>Exploratory data analysis</a:t>
            </a:r>
          </a:p>
        </p:txBody>
      </p:sp>
      <p:pic>
        <p:nvPicPr>
          <p:cNvPr id="7" name="Content Placeholder 6">
            <a:extLst>
              <a:ext uri="{FF2B5EF4-FFF2-40B4-BE49-F238E27FC236}">
                <a16:creationId xmlns:a16="http://schemas.microsoft.com/office/drawing/2014/main" id="{192E9972-BED8-4BA5-A521-5099E09F219F}"/>
              </a:ext>
            </a:extLst>
          </p:cNvPr>
          <p:cNvPicPr>
            <a:picLocks noGrp="1" noChangeAspect="1"/>
          </p:cNvPicPr>
          <p:nvPr>
            <p:ph idx="1"/>
          </p:nvPr>
        </p:nvPicPr>
        <p:blipFill>
          <a:blip r:embed="rId3"/>
          <a:stretch>
            <a:fillRect/>
          </a:stretch>
        </p:blipFill>
        <p:spPr>
          <a:xfrm>
            <a:off x="581192" y="2253640"/>
            <a:ext cx="7156335" cy="3633787"/>
          </a:xfrm>
        </p:spPr>
      </p:pic>
      <p:sp>
        <p:nvSpPr>
          <p:cNvPr id="9" name="TextBox 8">
            <a:extLst>
              <a:ext uri="{FF2B5EF4-FFF2-40B4-BE49-F238E27FC236}">
                <a16:creationId xmlns:a16="http://schemas.microsoft.com/office/drawing/2014/main" id="{871217D5-7ED8-48F5-B881-76C0215D1DF9}"/>
              </a:ext>
            </a:extLst>
          </p:cNvPr>
          <p:cNvSpPr txBox="1"/>
          <p:nvPr/>
        </p:nvSpPr>
        <p:spPr>
          <a:xfrm>
            <a:off x="8326881" y="2658801"/>
            <a:ext cx="3283927" cy="2308324"/>
          </a:xfrm>
          <a:prstGeom prst="rect">
            <a:avLst/>
          </a:prstGeom>
          <a:noFill/>
        </p:spPr>
        <p:txBody>
          <a:bodyPr wrap="square">
            <a:spAutoFit/>
          </a:bodyPr>
          <a:lstStyle/>
          <a:p>
            <a:r>
              <a:rPr lang="en-US" dirty="0"/>
              <a:t>As is seen, in the year 2000 movies have a higher average rating, followed by</a:t>
            </a:r>
          </a:p>
          <a:p>
            <a:r>
              <a:rPr lang="en-US" dirty="0"/>
              <a:t>2017 and 2007 respectively.</a:t>
            </a:r>
          </a:p>
          <a:p>
            <a:endParaRPr lang="en-US" dirty="0"/>
          </a:p>
          <a:p>
            <a:r>
              <a:rPr lang="en-US" dirty="0"/>
              <a:t> The rating period was</a:t>
            </a:r>
          </a:p>
          <a:p>
            <a:r>
              <a:rPr lang="en-US" dirty="0"/>
              <a:t>collected over almost 22 years. </a:t>
            </a:r>
          </a:p>
        </p:txBody>
      </p:sp>
    </p:spTree>
    <p:extLst>
      <p:ext uri="{BB962C8B-B14F-4D97-AF65-F5344CB8AC3E}">
        <p14:creationId xmlns:p14="http://schemas.microsoft.com/office/powerpoint/2010/main" val="323124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68E-4D80-4A10-B154-7428A513B5DF}"/>
              </a:ext>
            </a:extLst>
          </p:cNvPr>
          <p:cNvSpPr>
            <a:spLocks noGrp="1"/>
          </p:cNvSpPr>
          <p:nvPr>
            <p:ph type="title"/>
          </p:nvPr>
        </p:nvSpPr>
        <p:spPr/>
        <p:txBody>
          <a:bodyPr/>
          <a:lstStyle/>
          <a:p>
            <a:r>
              <a:rPr lang="en-US" dirty="0"/>
              <a:t>Exploratory data analysis</a:t>
            </a:r>
          </a:p>
        </p:txBody>
      </p:sp>
      <p:pic>
        <p:nvPicPr>
          <p:cNvPr id="5" name="Content Placeholder 4">
            <a:extLst>
              <a:ext uri="{FF2B5EF4-FFF2-40B4-BE49-F238E27FC236}">
                <a16:creationId xmlns:a16="http://schemas.microsoft.com/office/drawing/2014/main" id="{799B103A-7701-4705-9F04-8477E0D21E93}"/>
              </a:ext>
            </a:extLst>
          </p:cNvPr>
          <p:cNvPicPr>
            <a:picLocks noGrp="1" noChangeAspect="1"/>
          </p:cNvPicPr>
          <p:nvPr>
            <p:ph idx="1"/>
          </p:nvPr>
        </p:nvPicPr>
        <p:blipFill rotWithShape="1">
          <a:blip r:embed="rId3"/>
          <a:srcRect t="10085"/>
          <a:stretch/>
        </p:blipFill>
        <p:spPr>
          <a:xfrm>
            <a:off x="1017185" y="2153653"/>
            <a:ext cx="7018984" cy="3267319"/>
          </a:xfrm>
        </p:spPr>
      </p:pic>
      <p:sp>
        <p:nvSpPr>
          <p:cNvPr id="7" name="TextBox 6">
            <a:extLst>
              <a:ext uri="{FF2B5EF4-FFF2-40B4-BE49-F238E27FC236}">
                <a16:creationId xmlns:a16="http://schemas.microsoft.com/office/drawing/2014/main" id="{610B53DF-603A-4088-8EA9-6022642B4F52}"/>
              </a:ext>
            </a:extLst>
          </p:cNvPr>
          <p:cNvSpPr txBox="1"/>
          <p:nvPr/>
        </p:nvSpPr>
        <p:spPr>
          <a:xfrm>
            <a:off x="8036169" y="2642598"/>
            <a:ext cx="3846634" cy="2585323"/>
          </a:xfrm>
          <a:prstGeom prst="rect">
            <a:avLst/>
          </a:prstGeom>
          <a:noFill/>
        </p:spPr>
        <p:txBody>
          <a:bodyPr wrap="square">
            <a:spAutoFit/>
          </a:bodyPr>
          <a:lstStyle/>
          <a:p>
            <a:r>
              <a:rPr lang="en-US" dirty="0"/>
              <a:t>The month of May count with the highest average rating per month, almost 3700 higher than the average for November. </a:t>
            </a:r>
          </a:p>
          <a:p>
            <a:endParaRPr lang="en-US" dirty="0"/>
          </a:p>
          <a:p>
            <a:r>
              <a:rPr lang="en-US" dirty="0"/>
              <a:t>The second and third highest rates were given November and August, roughly 8700 and 8200</a:t>
            </a:r>
          </a:p>
          <a:p>
            <a:r>
              <a:rPr lang="en-US" dirty="0"/>
              <a:t>respectively.</a:t>
            </a:r>
          </a:p>
        </p:txBody>
      </p:sp>
    </p:spTree>
    <p:extLst>
      <p:ext uri="{BB962C8B-B14F-4D97-AF65-F5344CB8AC3E}">
        <p14:creationId xmlns:p14="http://schemas.microsoft.com/office/powerpoint/2010/main" val="2558008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68E-4D80-4A10-B154-7428A513B5DF}"/>
              </a:ext>
            </a:extLst>
          </p:cNvPr>
          <p:cNvSpPr>
            <a:spLocks noGrp="1"/>
          </p:cNvSpPr>
          <p:nvPr>
            <p:ph type="title"/>
          </p:nvPr>
        </p:nvSpPr>
        <p:spPr/>
        <p:txBody>
          <a:bodyPr/>
          <a:lstStyle/>
          <a:p>
            <a:r>
              <a:rPr lang="en-US" dirty="0"/>
              <a:t>Exploratory data analysis</a:t>
            </a:r>
          </a:p>
        </p:txBody>
      </p:sp>
      <p:pic>
        <p:nvPicPr>
          <p:cNvPr id="5" name="Content Placeholder 4">
            <a:extLst>
              <a:ext uri="{FF2B5EF4-FFF2-40B4-BE49-F238E27FC236}">
                <a16:creationId xmlns:a16="http://schemas.microsoft.com/office/drawing/2014/main" id="{9AFFFE94-D2FF-4F95-9EB8-7D596C0D282F}"/>
              </a:ext>
            </a:extLst>
          </p:cNvPr>
          <p:cNvPicPr>
            <a:picLocks noGrp="1" noChangeAspect="1"/>
          </p:cNvPicPr>
          <p:nvPr>
            <p:ph idx="1"/>
          </p:nvPr>
        </p:nvPicPr>
        <p:blipFill>
          <a:blip r:embed="rId2"/>
          <a:stretch>
            <a:fillRect/>
          </a:stretch>
        </p:blipFill>
        <p:spPr>
          <a:xfrm>
            <a:off x="815438" y="2189814"/>
            <a:ext cx="7079369" cy="3633787"/>
          </a:xfrm>
        </p:spPr>
      </p:pic>
      <p:sp>
        <p:nvSpPr>
          <p:cNvPr id="7" name="TextBox 6">
            <a:extLst>
              <a:ext uri="{FF2B5EF4-FFF2-40B4-BE49-F238E27FC236}">
                <a16:creationId xmlns:a16="http://schemas.microsoft.com/office/drawing/2014/main" id="{B30B208B-7CDF-4BC8-AAD8-07558F291A1F}"/>
              </a:ext>
            </a:extLst>
          </p:cNvPr>
          <p:cNvSpPr txBox="1"/>
          <p:nvPr/>
        </p:nvSpPr>
        <p:spPr>
          <a:xfrm>
            <a:off x="8176846" y="2714045"/>
            <a:ext cx="3199716" cy="2585323"/>
          </a:xfrm>
          <a:prstGeom prst="rect">
            <a:avLst/>
          </a:prstGeom>
          <a:noFill/>
        </p:spPr>
        <p:txBody>
          <a:bodyPr wrap="square">
            <a:spAutoFit/>
          </a:bodyPr>
          <a:lstStyle/>
          <a:p>
            <a:r>
              <a:rPr lang="en-US" dirty="0"/>
              <a:t>The average rating per day went higher on days 17, 3 and 22 with small differences, while was lower for 12 with almost 2.500 reviews. People tend to rate movies more often on the second haft of the month</a:t>
            </a:r>
          </a:p>
        </p:txBody>
      </p:sp>
    </p:spTree>
    <p:extLst>
      <p:ext uri="{BB962C8B-B14F-4D97-AF65-F5344CB8AC3E}">
        <p14:creationId xmlns:p14="http://schemas.microsoft.com/office/powerpoint/2010/main" val="40290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68E-4D80-4A10-B154-7428A513B5DF}"/>
              </a:ext>
            </a:extLst>
          </p:cNvPr>
          <p:cNvSpPr>
            <a:spLocks noGrp="1"/>
          </p:cNvSpPr>
          <p:nvPr>
            <p:ph type="title"/>
          </p:nvPr>
        </p:nvSpPr>
        <p:spPr/>
        <p:txBody>
          <a:bodyPr/>
          <a:lstStyle/>
          <a:p>
            <a:r>
              <a:rPr lang="en-US" dirty="0"/>
              <a:t>Exploratory data analysis</a:t>
            </a:r>
          </a:p>
        </p:txBody>
      </p:sp>
      <p:pic>
        <p:nvPicPr>
          <p:cNvPr id="5" name="Content Placeholder 4">
            <a:extLst>
              <a:ext uri="{FF2B5EF4-FFF2-40B4-BE49-F238E27FC236}">
                <a16:creationId xmlns:a16="http://schemas.microsoft.com/office/drawing/2014/main" id="{ADA15D55-CCB1-4195-919D-5AC9B77F6170}"/>
              </a:ext>
            </a:extLst>
          </p:cNvPr>
          <p:cNvPicPr>
            <a:picLocks noGrp="1" noChangeAspect="1"/>
          </p:cNvPicPr>
          <p:nvPr>
            <p:ph idx="1"/>
          </p:nvPr>
        </p:nvPicPr>
        <p:blipFill>
          <a:blip r:embed="rId2"/>
          <a:stretch>
            <a:fillRect/>
          </a:stretch>
        </p:blipFill>
        <p:spPr>
          <a:xfrm>
            <a:off x="581192" y="2271224"/>
            <a:ext cx="7125512" cy="3633787"/>
          </a:xfrm>
        </p:spPr>
      </p:pic>
      <p:sp>
        <p:nvSpPr>
          <p:cNvPr id="7" name="TextBox 6">
            <a:extLst>
              <a:ext uri="{FF2B5EF4-FFF2-40B4-BE49-F238E27FC236}">
                <a16:creationId xmlns:a16="http://schemas.microsoft.com/office/drawing/2014/main" id="{DAB4E2E1-4597-42CB-ABFF-CE23AAAB88DC}"/>
              </a:ext>
            </a:extLst>
          </p:cNvPr>
          <p:cNvSpPr txBox="1"/>
          <p:nvPr/>
        </p:nvSpPr>
        <p:spPr>
          <a:xfrm>
            <a:off x="8282354" y="2933955"/>
            <a:ext cx="3064684" cy="2308324"/>
          </a:xfrm>
          <a:prstGeom prst="rect">
            <a:avLst/>
          </a:prstGeom>
          <a:noFill/>
        </p:spPr>
        <p:txBody>
          <a:bodyPr wrap="square">
            <a:spAutoFit/>
          </a:bodyPr>
          <a:lstStyle/>
          <a:p>
            <a:r>
              <a:rPr lang="en-US" dirty="0"/>
              <a:t> Monday is by far the day with the most number of ratings listed with 15,894, opposite than Thursday when ratings decreased in 6,254. About 90 % of the days ratings are over thousand a day.</a:t>
            </a:r>
          </a:p>
        </p:txBody>
      </p:sp>
    </p:spTree>
    <p:extLst>
      <p:ext uri="{BB962C8B-B14F-4D97-AF65-F5344CB8AC3E}">
        <p14:creationId xmlns:p14="http://schemas.microsoft.com/office/powerpoint/2010/main" val="384652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68E-4D80-4A10-B154-7428A513B5DF}"/>
              </a:ext>
            </a:extLst>
          </p:cNvPr>
          <p:cNvSpPr>
            <a:spLocks noGrp="1"/>
          </p:cNvSpPr>
          <p:nvPr>
            <p:ph type="title"/>
          </p:nvPr>
        </p:nvSpPr>
        <p:spPr/>
        <p:txBody>
          <a:bodyPr/>
          <a:lstStyle/>
          <a:p>
            <a:r>
              <a:rPr lang="en-US" dirty="0"/>
              <a:t>Exploratory data analysis</a:t>
            </a:r>
          </a:p>
        </p:txBody>
      </p:sp>
      <p:pic>
        <p:nvPicPr>
          <p:cNvPr id="7" name="Content Placeholder 6">
            <a:extLst>
              <a:ext uri="{FF2B5EF4-FFF2-40B4-BE49-F238E27FC236}">
                <a16:creationId xmlns:a16="http://schemas.microsoft.com/office/drawing/2014/main" id="{B39341BD-AE5D-453C-9FE3-4EEA112357D2}"/>
              </a:ext>
            </a:extLst>
          </p:cNvPr>
          <p:cNvPicPr>
            <a:picLocks noGrp="1" noChangeAspect="1"/>
          </p:cNvPicPr>
          <p:nvPr>
            <p:ph idx="1"/>
          </p:nvPr>
        </p:nvPicPr>
        <p:blipFill>
          <a:blip r:embed="rId2"/>
          <a:stretch>
            <a:fillRect/>
          </a:stretch>
        </p:blipFill>
        <p:spPr>
          <a:xfrm>
            <a:off x="581192" y="2253640"/>
            <a:ext cx="7105417" cy="3633787"/>
          </a:xfrm>
        </p:spPr>
      </p:pic>
      <p:sp>
        <p:nvSpPr>
          <p:cNvPr id="9" name="TextBox 8">
            <a:extLst>
              <a:ext uri="{FF2B5EF4-FFF2-40B4-BE49-F238E27FC236}">
                <a16:creationId xmlns:a16="http://schemas.microsoft.com/office/drawing/2014/main" id="{7DC3C6A8-22D0-4155-9027-2169F647FBEF}"/>
              </a:ext>
            </a:extLst>
          </p:cNvPr>
          <p:cNvSpPr txBox="1"/>
          <p:nvPr/>
        </p:nvSpPr>
        <p:spPr>
          <a:xfrm>
            <a:off x="8000998" y="3212799"/>
            <a:ext cx="3165232" cy="1754326"/>
          </a:xfrm>
          <a:prstGeom prst="rect">
            <a:avLst/>
          </a:prstGeom>
          <a:noFill/>
        </p:spPr>
        <p:txBody>
          <a:bodyPr wrap="square">
            <a:spAutoFit/>
          </a:bodyPr>
          <a:lstStyle/>
          <a:p>
            <a:r>
              <a:rPr lang="en-US" dirty="0"/>
              <a:t>Overall, the highest hours in average rating are in night time or early morning before 3. At 20:00</a:t>
            </a:r>
          </a:p>
          <a:p>
            <a:r>
              <a:rPr lang="en-US" dirty="0"/>
              <a:t>and 17:00 lead the category.</a:t>
            </a:r>
          </a:p>
        </p:txBody>
      </p:sp>
    </p:spTree>
    <p:extLst>
      <p:ext uri="{BB962C8B-B14F-4D97-AF65-F5344CB8AC3E}">
        <p14:creationId xmlns:p14="http://schemas.microsoft.com/office/powerpoint/2010/main" val="46865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68E-4D80-4A10-B154-7428A513B5DF}"/>
              </a:ext>
            </a:extLst>
          </p:cNvPr>
          <p:cNvSpPr>
            <a:spLocks noGrp="1"/>
          </p:cNvSpPr>
          <p:nvPr>
            <p:ph type="title"/>
          </p:nvPr>
        </p:nvSpPr>
        <p:spPr/>
        <p:txBody>
          <a:bodyPr/>
          <a:lstStyle/>
          <a:p>
            <a:r>
              <a:rPr lang="en-US" dirty="0"/>
              <a:t>Exploratory data analysis</a:t>
            </a:r>
          </a:p>
        </p:txBody>
      </p:sp>
      <p:pic>
        <p:nvPicPr>
          <p:cNvPr id="5" name="Content Placeholder 4">
            <a:extLst>
              <a:ext uri="{FF2B5EF4-FFF2-40B4-BE49-F238E27FC236}">
                <a16:creationId xmlns:a16="http://schemas.microsoft.com/office/drawing/2014/main" id="{2AC5B72D-78F5-4CF1-8EBD-FC2819055C2F}"/>
              </a:ext>
            </a:extLst>
          </p:cNvPr>
          <p:cNvPicPr>
            <a:picLocks noGrp="1" noChangeAspect="1"/>
          </p:cNvPicPr>
          <p:nvPr>
            <p:ph idx="1"/>
          </p:nvPr>
        </p:nvPicPr>
        <p:blipFill>
          <a:blip r:embed="rId3"/>
          <a:stretch>
            <a:fillRect/>
          </a:stretch>
        </p:blipFill>
        <p:spPr>
          <a:xfrm>
            <a:off x="581192" y="2376733"/>
            <a:ext cx="7466895" cy="3633787"/>
          </a:xfrm>
        </p:spPr>
      </p:pic>
      <p:sp>
        <p:nvSpPr>
          <p:cNvPr id="7" name="TextBox 6">
            <a:extLst>
              <a:ext uri="{FF2B5EF4-FFF2-40B4-BE49-F238E27FC236}">
                <a16:creationId xmlns:a16="http://schemas.microsoft.com/office/drawing/2014/main" id="{ECA3D1CA-7B28-4ABD-9FCA-89C431F44DD5}"/>
              </a:ext>
            </a:extLst>
          </p:cNvPr>
          <p:cNvSpPr txBox="1"/>
          <p:nvPr/>
        </p:nvSpPr>
        <p:spPr>
          <a:xfrm>
            <a:off x="8493368" y="2884487"/>
            <a:ext cx="2584939" cy="2308324"/>
          </a:xfrm>
          <a:prstGeom prst="rect">
            <a:avLst/>
          </a:prstGeom>
          <a:noFill/>
        </p:spPr>
        <p:txBody>
          <a:bodyPr wrap="square">
            <a:spAutoFit/>
          </a:bodyPr>
          <a:lstStyle/>
          <a:p>
            <a:r>
              <a:rPr lang="en-US" dirty="0"/>
              <a:t> Film-Noir is the highest-average rated genre followed by War and Documentary. Average Genre Ratings range from 3.26 to 3.9.</a:t>
            </a:r>
          </a:p>
        </p:txBody>
      </p:sp>
    </p:spTree>
    <p:extLst>
      <p:ext uri="{BB962C8B-B14F-4D97-AF65-F5344CB8AC3E}">
        <p14:creationId xmlns:p14="http://schemas.microsoft.com/office/powerpoint/2010/main" val="3720984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68E-4D80-4A10-B154-7428A513B5DF}"/>
              </a:ext>
            </a:extLst>
          </p:cNvPr>
          <p:cNvSpPr>
            <a:spLocks noGrp="1"/>
          </p:cNvSpPr>
          <p:nvPr>
            <p:ph type="title"/>
          </p:nvPr>
        </p:nvSpPr>
        <p:spPr/>
        <p:txBody>
          <a:bodyPr/>
          <a:lstStyle/>
          <a:p>
            <a:r>
              <a:rPr lang="en-US" dirty="0"/>
              <a:t>Exploratory data analysis</a:t>
            </a:r>
          </a:p>
        </p:txBody>
      </p:sp>
      <p:pic>
        <p:nvPicPr>
          <p:cNvPr id="5" name="Content Placeholder 4">
            <a:extLst>
              <a:ext uri="{FF2B5EF4-FFF2-40B4-BE49-F238E27FC236}">
                <a16:creationId xmlns:a16="http://schemas.microsoft.com/office/drawing/2014/main" id="{92CA1A64-1CDF-42D8-82B0-45D43629E65A}"/>
              </a:ext>
            </a:extLst>
          </p:cNvPr>
          <p:cNvPicPr>
            <a:picLocks noGrp="1" noChangeAspect="1"/>
          </p:cNvPicPr>
          <p:nvPr>
            <p:ph idx="1"/>
          </p:nvPr>
        </p:nvPicPr>
        <p:blipFill>
          <a:blip r:embed="rId3"/>
          <a:stretch>
            <a:fillRect/>
          </a:stretch>
        </p:blipFill>
        <p:spPr>
          <a:xfrm>
            <a:off x="581192" y="2376732"/>
            <a:ext cx="7103081" cy="3633787"/>
          </a:xfrm>
        </p:spPr>
      </p:pic>
      <p:sp>
        <p:nvSpPr>
          <p:cNvPr id="7" name="TextBox 6">
            <a:extLst>
              <a:ext uri="{FF2B5EF4-FFF2-40B4-BE49-F238E27FC236}">
                <a16:creationId xmlns:a16="http://schemas.microsoft.com/office/drawing/2014/main" id="{18928EC9-854E-4531-9D3D-0E25A4C4A166}"/>
              </a:ext>
            </a:extLst>
          </p:cNvPr>
          <p:cNvSpPr txBox="1"/>
          <p:nvPr/>
        </p:nvSpPr>
        <p:spPr>
          <a:xfrm>
            <a:off x="8036168" y="2935800"/>
            <a:ext cx="2809141" cy="2031325"/>
          </a:xfrm>
          <a:prstGeom prst="rect">
            <a:avLst/>
          </a:prstGeom>
          <a:noFill/>
        </p:spPr>
        <p:txBody>
          <a:bodyPr wrap="square">
            <a:spAutoFit/>
          </a:bodyPr>
          <a:lstStyle/>
          <a:p>
            <a:r>
              <a:rPr lang="en-US" dirty="0"/>
              <a:t> More than 37 thousand ratings was for Drama and that was higher</a:t>
            </a:r>
          </a:p>
          <a:p>
            <a:r>
              <a:rPr lang="en-US" dirty="0"/>
              <a:t>Than Comedy and Action with a difference of 2.628 and 10.233 respectively.</a:t>
            </a:r>
          </a:p>
        </p:txBody>
      </p:sp>
    </p:spTree>
    <p:extLst>
      <p:ext uri="{BB962C8B-B14F-4D97-AF65-F5344CB8AC3E}">
        <p14:creationId xmlns:p14="http://schemas.microsoft.com/office/powerpoint/2010/main" val="1176079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DE68E-4D80-4A10-B154-7428A513B5DF}"/>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dirty="0"/>
              <a:t>Exploratory data analysis</a:t>
            </a:r>
          </a:p>
        </p:txBody>
      </p:sp>
      <p:pic>
        <p:nvPicPr>
          <p:cNvPr id="8" name="Picture 7">
            <a:extLst>
              <a:ext uri="{FF2B5EF4-FFF2-40B4-BE49-F238E27FC236}">
                <a16:creationId xmlns:a16="http://schemas.microsoft.com/office/drawing/2014/main" id="{0C55D9F7-DC01-49CE-A427-2120462D033A}"/>
              </a:ext>
            </a:extLst>
          </p:cNvPr>
          <p:cNvPicPr>
            <a:picLocks noChangeAspect="1"/>
          </p:cNvPicPr>
          <p:nvPr/>
        </p:nvPicPr>
        <p:blipFill>
          <a:blip r:embed="rId2"/>
          <a:stretch>
            <a:fillRect/>
          </a:stretch>
        </p:blipFill>
        <p:spPr>
          <a:xfrm>
            <a:off x="633999" y="922040"/>
            <a:ext cx="6909801" cy="4750488"/>
          </a:xfrm>
          <a:prstGeom prst="rect">
            <a:avLst/>
          </a:prstGeom>
        </p:spPr>
      </p:pic>
      <p:cxnSp>
        <p:nvCxnSpPr>
          <p:cNvPr id="15" name="Straight Connector 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53385B7-0FAF-4A59-A6A4-81D58482B4EC}"/>
              </a:ext>
            </a:extLst>
          </p:cNvPr>
          <p:cNvSpPr txBox="1"/>
          <p:nvPr/>
        </p:nvSpPr>
        <p:spPr>
          <a:xfrm>
            <a:off x="7859485" y="2198914"/>
            <a:ext cx="3690257"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There are listed in table 2 and table 3, the top and bottom average movies Id ranking depending on count of rating, respectively. </a:t>
            </a:r>
          </a:p>
        </p:txBody>
      </p:sp>
      <p:sp>
        <p:nvSpPr>
          <p:cNvPr id="17" name="Rectangle 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841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2260-C6E0-42FE-BC5C-FBA7534BDA19}"/>
              </a:ext>
            </a:extLst>
          </p:cNvPr>
          <p:cNvSpPr>
            <a:spLocks noGrp="1"/>
          </p:cNvSpPr>
          <p:nvPr>
            <p:ph type="title"/>
          </p:nvPr>
        </p:nvSpPr>
        <p:spPr/>
        <p:txBody>
          <a:bodyPr/>
          <a:lstStyle/>
          <a:p>
            <a:r>
              <a:rPr lang="en-US" dirty="0"/>
              <a:t>Project overview</a:t>
            </a:r>
          </a:p>
        </p:txBody>
      </p:sp>
      <p:pic>
        <p:nvPicPr>
          <p:cNvPr id="7" name="Picture 6">
            <a:extLst>
              <a:ext uri="{FF2B5EF4-FFF2-40B4-BE49-F238E27FC236}">
                <a16:creationId xmlns:a16="http://schemas.microsoft.com/office/drawing/2014/main" id="{8B68C027-13AC-487B-9BAA-4CE4638D011D}"/>
              </a:ext>
            </a:extLst>
          </p:cNvPr>
          <p:cNvPicPr>
            <a:picLocks noChangeAspect="1"/>
          </p:cNvPicPr>
          <p:nvPr/>
        </p:nvPicPr>
        <p:blipFill>
          <a:blip r:embed="rId3"/>
          <a:stretch>
            <a:fillRect/>
          </a:stretch>
        </p:blipFill>
        <p:spPr>
          <a:xfrm>
            <a:off x="3462337" y="1806308"/>
            <a:ext cx="5267325" cy="4038600"/>
          </a:xfrm>
          <a:prstGeom prst="rect">
            <a:avLst/>
          </a:prstGeom>
        </p:spPr>
      </p:pic>
    </p:spTree>
    <p:extLst>
      <p:ext uri="{BB962C8B-B14F-4D97-AF65-F5344CB8AC3E}">
        <p14:creationId xmlns:p14="http://schemas.microsoft.com/office/powerpoint/2010/main" val="409083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68E-4D80-4A10-B154-7428A513B5DF}"/>
              </a:ext>
            </a:extLst>
          </p:cNvPr>
          <p:cNvSpPr>
            <a:spLocks noGrp="1"/>
          </p:cNvSpPr>
          <p:nvPr>
            <p:ph type="title"/>
          </p:nvPr>
        </p:nvSpPr>
        <p:spPr/>
        <p:txBody>
          <a:bodyPr/>
          <a:lstStyle/>
          <a:p>
            <a:r>
              <a:rPr lang="en-US" dirty="0"/>
              <a:t>Exploratory data analysis</a:t>
            </a:r>
          </a:p>
        </p:txBody>
      </p:sp>
      <p:pic>
        <p:nvPicPr>
          <p:cNvPr id="7" name="Content Placeholder 6">
            <a:extLst>
              <a:ext uri="{FF2B5EF4-FFF2-40B4-BE49-F238E27FC236}">
                <a16:creationId xmlns:a16="http://schemas.microsoft.com/office/drawing/2014/main" id="{B90BBA5B-6529-4C87-AA30-BB04A562672B}"/>
              </a:ext>
            </a:extLst>
          </p:cNvPr>
          <p:cNvPicPr>
            <a:picLocks noGrp="1" noChangeAspect="1"/>
          </p:cNvPicPr>
          <p:nvPr>
            <p:ph idx="1"/>
          </p:nvPr>
        </p:nvPicPr>
        <p:blipFill>
          <a:blip r:embed="rId2"/>
          <a:stretch>
            <a:fillRect/>
          </a:stretch>
        </p:blipFill>
        <p:spPr>
          <a:xfrm>
            <a:off x="2637694" y="2264681"/>
            <a:ext cx="2857500" cy="2457450"/>
          </a:xfrm>
        </p:spPr>
      </p:pic>
      <p:sp>
        <p:nvSpPr>
          <p:cNvPr id="5" name="TextBox 4">
            <a:extLst>
              <a:ext uri="{FF2B5EF4-FFF2-40B4-BE49-F238E27FC236}">
                <a16:creationId xmlns:a16="http://schemas.microsoft.com/office/drawing/2014/main" id="{853385B7-0FAF-4A59-A6A4-81D58482B4EC}"/>
              </a:ext>
            </a:extLst>
          </p:cNvPr>
          <p:cNvSpPr txBox="1"/>
          <p:nvPr/>
        </p:nvSpPr>
        <p:spPr>
          <a:xfrm>
            <a:off x="3049466" y="5048311"/>
            <a:ext cx="6093068" cy="923330"/>
          </a:xfrm>
          <a:prstGeom prst="rect">
            <a:avLst/>
          </a:prstGeom>
          <a:noFill/>
        </p:spPr>
        <p:txBody>
          <a:bodyPr wrap="square">
            <a:spAutoFit/>
          </a:bodyPr>
          <a:lstStyle/>
          <a:p>
            <a:r>
              <a:rPr lang="en-US" dirty="0"/>
              <a:t>There are listed in table 2 and table 3, the top and bottom average movies Id ranking depending on count of rating, respectively. </a:t>
            </a:r>
          </a:p>
        </p:txBody>
      </p:sp>
      <p:pic>
        <p:nvPicPr>
          <p:cNvPr id="9" name="Picture 8">
            <a:extLst>
              <a:ext uri="{FF2B5EF4-FFF2-40B4-BE49-F238E27FC236}">
                <a16:creationId xmlns:a16="http://schemas.microsoft.com/office/drawing/2014/main" id="{9B648F3D-E99B-4FF8-B13B-366D090F3337}"/>
              </a:ext>
            </a:extLst>
          </p:cNvPr>
          <p:cNvPicPr>
            <a:picLocks noChangeAspect="1"/>
          </p:cNvPicPr>
          <p:nvPr/>
        </p:nvPicPr>
        <p:blipFill>
          <a:blip r:embed="rId3"/>
          <a:stretch>
            <a:fillRect/>
          </a:stretch>
        </p:blipFill>
        <p:spPr>
          <a:xfrm>
            <a:off x="5643930" y="2217056"/>
            <a:ext cx="2914650" cy="2505075"/>
          </a:xfrm>
          <a:prstGeom prst="rect">
            <a:avLst/>
          </a:prstGeom>
        </p:spPr>
      </p:pic>
    </p:spTree>
    <p:extLst>
      <p:ext uri="{BB962C8B-B14F-4D97-AF65-F5344CB8AC3E}">
        <p14:creationId xmlns:p14="http://schemas.microsoft.com/office/powerpoint/2010/main" val="90388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68E-4D80-4A10-B154-7428A513B5DF}"/>
              </a:ext>
            </a:extLst>
          </p:cNvPr>
          <p:cNvSpPr>
            <a:spLocks noGrp="1"/>
          </p:cNvSpPr>
          <p:nvPr>
            <p:ph type="title"/>
          </p:nvPr>
        </p:nvSpPr>
        <p:spPr/>
        <p:txBody>
          <a:bodyPr/>
          <a:lstStyle/>
          <a:p>
            <a:r>
              <a:rPr lang="en-US" dirty="0"/>
              <a:t>Date model metric</a:t>
            </a:r>
          </a:p>
        </p:txBody>
      </p:sp>
      <p:sp>
        <p:nvSpPr>
          <p:cNvPr id="5" name="TextBox 4">
            <a:extLst>
              <a:ext uri="{FF2B5EF4-FFF2-40B4-BE49-F238E27FC236}">
                <a16:creationId xmlns:a16="http://schemas.microsoft.com/office/drawing/2014/main" id="{853385B7-0FAF-4A59-A6A4-81D58482B4EC}"/>
              </a:ext>
            </a:extLst>
          </p:cNvPr>
          <p:cNvSpPr txBox="1"/>
          <p:nvPr/>
        </p:nvSpPr>
        <p:spPr>
          <a:xfrm>
            <a:off x="1661375" y="4731290"/>
            <a:ext cx="8165205" cy="1200329"/>
          </a:xfrm>
          <a:prstGeom prst="rect">
            <a:avLst/>
          </a:prstGeom>
          <a:noFill/>
        </p:spPr>
        <p:txBody>
          <a:bodyPr wrap="square">
            <a:spAutoFit/>
          </a:bodyPr>
          <a:lstStyle/>
          <a:p>
            <a:r>
              <a:rPr lang="en-US" dirty="0"/>
              <a:t>Root Mean Square Error(RMSE) is the square root of MSE. It is used more commonly than MSE because firstly sometimes MSE value can be too big to compare easily. Secondly, MSE is calculated by the square of error, and thus square root brings it back to the same level of prediction error and makes it easier for interpretation.</a:t>
            </a:r>
          </a:p>
        </p:txBody>
      </p:sp>
      <p:sp>
        <p:nvSpPr>
          <p:cNvPr id="10" name="TextBox 9">
            <a:extLst>
              <a:ext uri="{FF2B5EF4-FFF2-40B4-BE49-F238E27FC236}">
                <a16:creationId xmlns:a16="http://schemas.microsoft.com/office/drawing/2014/main" id="{84E98C0A-E61A-4225-88EE-38BEF9243E9B}"/>
              </a:ext>
            </a:extLst>
          </p:cNvPr>
          <p:cNvSpPr txBox="1"/>
          <p:nvPr/>
        </p:nvSpPr>
        <p:spPr>
          <a:xfrm>
            <a:off x="2839825" y="2252689"/>
            <a:ext cx="6094428" cy="923330"/>
          </a:xfrm>
          <a:prstGeom prst="rect">
            <a:avLst/>
          </a:prstGeom>
          <a:noFill/>
        </p:spPr>
        <p:txBody>
          <a:bodyPr wrap="square">
            <a:spAutoFit/>
          </a:bodyPr>
          <a:lstStyle/>
          <a:p>
            <a:pPr algn="l"/>
            <a:r>
              <a:rPr lang="en-US" b="0" i="1" dirty="0">
                <a:solidFill>
                  <a:srgbClr val="292929"/>
                </a:solidFill>
                <a:effectLst/>
                <a:latin typeface="charter"/>
              </a:rPr>
              <a:t>1. R Square/Adjusted R Square</a:t>
            </a:r>
          </a:p>
          <a:p>
            <a:pPr algn="l"/>
            <a:r>
              <a:rPr lang="en-US" b="0" i="1" dirty="0">
                <a:solidFill>
                  <a:srgbClr val="292929"/>
                </a:solidFill>
                <a:effectLst/>
                <a:latin typeface="charter"/>
              </a:rPr>
              <a:t>2. Mean Square Error(MSE)/Root Mean Square Error(RMSE)</a:t>
            </a:r>
          </a:p>
          <a:p>
            <a:pPr algn="l"/>
            <a:r>
              <a:rPr lang="en-US" b="0" i="1" dirty="0">
                <a:solidFill>
                  <a:srgbClr val="292929"/>
                </a:solidFill>
                <a:effectLst/>
                <a:latin typeface="charter"/>
              </a:rPr>
              <a:t>3. Mean Absolute Error(MAE)</a:t>
            </a:r>
          </a:p>
        </p:txBody>
      </p:sp>
      <p:pic>
        <p:nvPicPr>
          <p:cNvPr id="11" name="Picture 10" descr="Text&#10;&#10;Description automatically generated with medium confidence">
            <a:extLst>
              <a:ext uri="{FF2B5EF4-FFF2-40B4-BE49-F238E27FC236}">
                <a16:creationId xmlns:a16="http://schemas.microsoft.com/office/drawing/2014/main" id="{40F814C2-A35D-4CF9-B7C5-4D50EBA72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620" y="3493040"/>
            <a:ext cx="3705225" cy="1238250"/>
          </a:xfrm>
          <a:prstGeom prst="rect">
            <a:avLst/>
          </a:prstGeom>
        </p:spPr>
      </p:pic>
      <p:sp>
        <p:nvSpPr>
          <p:cNvPr id="12" name="Rectangle 11">
            <a:extLst>
              <a:ext uri="{FF2B5EF4-FFF2-40B4-BE49-F238E27FC236}">
                <a16:creationId xmlns:a16="http://schemas.microsoft.com/office/drawing/2014/main" id="{76A60A76-26F8-4E01-92C7-4C532D37B57A}"/>
              </a:ext>
            </a:extLst>
          </p:cNvPr>
          <p:cNvSpPr/>
          <p:nvPr/>
        </p:nvSpPr>
        <p:spPr>
          <a:xfrm>
            <a:off x="5486400" y="2592372"/>
            <a:ext cx="3026004" cy="2922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91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lstStyle/>
          <a:p>
            <a:r>
              <a:rPr lang="en-US" dirty="0"/>
              <a:t>Modelling approaches–</a:t>
            </a:r>
            <a:r>
              <a:rPr lang="en-US" dirty="0" err="1"/>
              <a:t>BaseLine</a:t>
            </a:r>
            <a:r>
              <a:rPr lang="en-US" dirty="0"/>
              <a:t> Model</a:t>
            </a:r>
          </a:p>
        </p:txBody>
      </p:sp>
      <p:sp>
        <p:nvSpPr>
          <p:cNvPr id="5" name="Subtitle 2">
            <a:extLst>
              <a:ext uri="{FF2B5EF4-FFF2-40B4-BE49-F238E27FC236}">
                <a16:creationId xmlns:a16="http://schemas.microsoft.com/office/drawing/2014/main" id="{7B680299-7092-4A9E-8255-0BDE5FD3FA54}"/>
              </a:ext>
            </a:extLst>
          </p:cNvPr>
          <p:cNvSpPr txBox="1">
            <a:spLocks/>
          </p:cNvSpPr>
          <p:nvPr/>
        </p:nvSpPr>
        <p:spPr>
          <a:xfrm>
            <a:off x="581192" y="1890876"/>
            <a:ext cx="10993546"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US" sz="1600" b="0" i="0" u="none" strike="noStrike" kern="1200" cap="all" spc="0" normalizeH="0" baseline="0" noProof="0" dirty="0">
                <a:ln>
                  <a:noFill/>
                </a:ln>
                <a:solidFill>
                  <a:srgbClr val="1CADE4"/>
                </a:solidFill>
                <a:effectLst/>
                <a:uLnTx/>
                <a:uFillTx/>
                <a:latin typeface="Franklin Gothic Book" panose="020B0502020104020203"/>
                <a:ea typeface="+mn-ea"/>
                <a:cs typeface="+mn-cs"/>
              </a:rPr>
              <a:t>Random ratings for predictions</a:t>
            </a:r>
          </a:p>
        </p:txBody>
      </p:sp>
      <p:sp>
        <p:nvSpPr>
          <p:cNvPr id="7" name="TextBox 6">
            <a:extLst>
              <a:ext uri="{FF2B5EF4-FFF2-40B4-BE49-F238E27FC236}">
                <a16:creationId xmlns:a16="http://schemas.microsoft.com/office/drawing/2014/main" id="{6015BE58-06A1-4461-AEC9-55C0ADC7A24E}"/>
              </a:ext>
            </a:extLst>
          </p:cNvPr>
          <p:cNvSpPr txBox="1"/>
          <p:nvPr/>
        </p:nvSpPr>
        <p:spPr>
          <a:xfrm>
            <a:off x="5574323" y="3004816"/>
            <a:ext cx="5605094" cy="2308324"/>
          </a:xfrm>
          <a:prstGeom prst="rect">
            <a:avLst/>
          </a:prstGeom>
          <a:noFill/>
        </p:spPr>
        <p:txBody>
          <a:bodyPr wrap="square">
            <a:spAutoFit/>
          </a:bodyPr>
          <a:lstStyle/>
          <a:p>
            <a:r>
              <a:rPr lang="en-US" dirty="0"/>
              <a:t>The first model randomly predicts the ratings using the observed probabilities in the training set.</a:t>
            </a:r>
          </a:p>
          <a:p>
            <a:endParaRPr lang="en-US" dirty="0"/>
          </a:p>
          <a:p>
            <a:r>
              <a:rPr lang="en-US" dirty="0"/>
              <a:t>We compare the predicted ratings with</a:t>
            </a:r>
          </a:p>
          <a:p>
            <a:r>
              <a:rPr lang="en-US" dirty="0"/>
              <a:t>the actual ratings on the test data to calculate the RMSE.</a:t>
            </a:r>
          </a:p>
          <a:p>
            <a:endParaRPr lang="en-US" dirty="0"/>
          </a:p>
          <a:p>
            <a:r>
              <a:rPr lang="en-US" dirty="0"/>
              <a:t>The project goal is achieved the lowest RMSE. This model  obtain a RMSE of </a:t>
            </a:r>
            <a:r>
              <a:rPr lang="en-US" b="1" dirty="0"/>
              <a:t>1.921271</a:t>
            </a:r>
            <a:r>
              <a:rPr lang="en-US" dirty="0"/>
              <a:t>.</a:t>
            </a:r>
          </a:p>
        </p:txBody>
      </p:sp>
      <p:pic>
        <p:nvPicPr>
          <p:cNvPr id="8" name="Picture 7">
            <a:extLst>
              <a:ext uri="{FF2B5EF4-FFF2-40B4-BE49-F238E27FC236}">
                <a16:creationId xmlns:a16="http://schemas.microsoft.com/office/drawing/2014/main" id="{14A61F1A-EAD8-4E1A-9980-061A3E460C0B}"/>
              </a:ext>
            </a:extLst>
          </p:cNvPr>
          <p:cNvPicPr>
            <a:picLocks noChangeAspect="1"/>
          </p:cNvPicPr>
          <p:nvPr/>
        </p:nvPicPr>
        <p:blipFill>
          <a:blip r:embed="rId2"/>
          <a:stretch>
            <a:fillRect/>
          </a:stretch>
        </p:blipFill>
        <p:spPr>
          <a:xfrm>
            <a:off x="315173" y="3308420"/>
            <a:ext cx="5259150" cy="1521515"/>
          </a:xfrm>
          <a:prstGeom prst="rect">
            <a:avLst/>
          </a:prstGeom>
        </p:spPr>
      </p:pic>
    </p:spTree>
    <p:extLst>
      <p:ext uri="{BB962C8B-B14F-4D97-AF65-F5344CB8AC3E}">
        <p14:creationId xmlns:p14="http://schemas.microsoft.com/office/powerpoint/2010/main" val="211082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lstStyle/>
          <a:p>
            <a:r>
              <a:rPr lang="en-US" dirty="0"/>
              <a:t>Modelling approaches–</a:t>
            </a:r>
            <a:r>
              <a:rPr lang="en-US" dirty="0" err="1"/>
              <a:t>BaseLine</a:t>
            </a:r>
            <a:r>
              <a:rPr lang="en-US" dirty="0"/>
              <a:t> Model</a:t>
            </a:r>
          </a:p>
        </p:txBody>
      </p:sp>
      <p:sp>
        <p:nvSpPr>
          <p:cNvPr id="5" name="Subtitle 2">
            <a:extLst>
              <a:ext uri="{FF2B5EF4-FFF2-40B4-BE49-F238E27FC236}">
                <a16:creationId xmlns:a16="http://schemas.microsoft.com/office/drawing/2014/main" id="{7B680299-7092-4A9E-8255-0BDE5FD3FA54}"/>
              </a:ext>
            </a:extLst>
          </p:cNvPr>
          <p:cNvSpPr txBox="1">
            <a:spLocks/>
          </p:cNvSpPr>
          <p:nvPr/>
        </p:nvSpPr>
        <p:spPr>
          <a:xfrm>
            <a:off x="581192" y="1890876"/>
            <a:ext cx="10993546"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US" sz="1600" b="0" i="0" u="none" strike="noStrike" kern="1200" cap="all" spc="0" normalizeH="0" baseline="0" noProof="0" dirty="0">
                <a:ln>
                  <a:noFill/>
                </a:ln>
                <a:solidFill>
                  <a:srgbClr val="1CADE4"/>
                </a:solidFill>
                <a:effectLst/>
                <a:uLnTx/>
                <a:uFillTx/>
                <a:latin typeface="Franklin Gothic Book" panose="020B0502020104020203"/>
                <a:ea typeface="+mn-ea"/>
                <a:cs typeface="+mn-cs"/>
              </a:rPr>
              <a:t>Random percentage prediction</a:t>
            </a:r>
          </a:p>
        </p:txBody>
      </p:sp>
      <p:sp>
        <p:nvSpPr>
          <p:cNvPr id="8" name="TextBox 7">
            <a:extLst>
              <a:ext uri="{FF2B5EF4-FFF2-40B4-BE49-F238E27FC236}">
                <a16:creationId xmlns:a16="http://schemas.microsoft.com/office/drawing/2014/main" id="{5463D9D3-7701-4D8E-BC30-7E6F34E848D4}"/>
              </a:ext>
            </a:extLst>
          </p:cNvPr>
          <p:cNvSpPr txBox="1"/>
          <p:nvPr/>
        </p:nvSpPr>
        <p:spPr>
          <a:xfrm>
            <a:off x="7050505" y="2760785"/>
            <a:ext cx="4993106" cy="1477328"/>
          </a:xfrm>
          <a:prstGeom prst="rect">
            <a:avLst/>
          </a:prstGeom>
          <a:noFill/>
        </p:spPr>
        <p:txBody>
          <a:bodyPr wrap="square">
            <a:spAutoFit/>
          </a:bodyPr>
          <a:lstStyle/>
          <a:p>
            <a:r>
              <a:rPr lang="en-US" dirty="0"/>
              <a:t> We consider the current distribution (% of observations) of every rating in training data, as the probability of predicted ratings on the test data.</a:t>
            </a:r>
          </a:p>
          <a:p>
            <a:endParaRPr lang="en-US" dirty="0"/>
          </a:p>
          <a:p>
            <a:r>
              <a:rPr lang="en-US" dirty="0"/>
              <a:t>This model obtained a RMSE of </a:t>
            </a:r>
            <a:r>
              <a:rPr lang="en-US" b="1" dirty="0"/>
              <a:t>1.48289</a:t>
            </a:r>
            <a:r>
              <a:rPr lang="en-US" dirty="0"/>
              <a:t>.</a:t>
            </a:r>
          </a:p>
        </p:txBody>
      </p:sp>
      <p:pic>
        <p:nvPicPr>
          <p:cNvPr id="7" name="Picture 6">
            <a:extLst>
              <a:ext uri="{FF2B5EF4-FFF2-40B4-BE49-F238E27FC236}">
                <a16:creationId xmlns:a16="http://schemas.microsoft.com/office/drawing/2014/main" id="{7173C81C-A66D-4EF6-96AF-1EF4081562B6}"/>
              </a:ext>
            </a:extLst>
          </p:cNvPr>
          <p:cNvPicPr>
            <a:picLocks noChangeAspect="1"/>
          </p:cNvPicPr>
          <p:nvPr/>
        </p:nvPicPr>
        <p:blipFill>
          <a:blip r:embed="rId2"/>
          <a:stretch>
            <a:fillRect/>
          </a:stretch>
        </p:blipFill>
        <p:spPr>
          <a:xfrm>
            <a:off x="148389" y="2778376"/>
            <a:ext cx="6902116" cy="1720516"/>
          </a:xfrm>
          <a:prstGeom prst="rect">
            <a:avLst/>
          </a:prstGeom>
        </p:spPr>
      </p:pic>
    </p:spTree>
    <p:extLst>
      <p:ext uri="{BB962C8B-B14F-4D97-AF65-F5344CB8AC3E}">
        <p14:creationId xmlns:p14="http://schemas.microsoft.com/office/powerpoint/2010/main" val="2045502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lstStyle/>
          <a:p>
            <a:r>
              <a:rPr lang="en-US" dirty="0"/>
              <a:t>Modelling approaches–</a:t>
            </a:r>
            <a:r>
              <a:rPr lang="en-US" dirty="0" err="1"/>
              <a:t>BaseLine</a:t>
            </a:r>
            <a:r>
              <a:rPr lang="en-US" dirty="0"/>
              <a:t> Model</a:t>
            </a:r>
          </a:p>
        </p:txBody>
      </p:sp>
      <p:sp>
        <p:nvSpPr>
          <p:cNvPr id="5" name="Subtitle 2">
            <a:extLst>
              <a:ext uri="{FF2B5EF4-FFF2-40B4-BE49-F238E27FC236}">
                <a16:creationId xmlns:a16="http://schemas.microsoft.com/office/drawing/2014/main" id="{7B680299-7092-4A9E-8255-0BDE5FD3FA54}"/>
              </a:ext>
            </a:extLst>
          </p:cNvPr>
          <p:cNvSpPr txBox="1">
            <a:spLocks/>
          </p:cNvSpPr>
          <p:nvPr/>
        </p:nvSpPr>
        <p:spPr>
          <a:xfrm>
            <a:off x="581192" y="1890876"/>
            <a:ext cx="10993546"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dirty="0"/>
              <a:t>Average Rating prediction</a:t>
            </a:r>
          </a:p>
        </p:txBody>
      </p:sp>
      <p:sp>
        <p:nvSpPr>
          <p:cNvPr id="7" name="TextBox 6">
            <a:extLst>
              <a:ext uri="{FF2B5EF4-FFF2-40B4-BE49-F238E27FC236}">
                <a16:creationId xmlns:a16="http://schemas.microsoft.com/office/drawing/2014/main" id="{0DD72A34-0DFA-48CB-9FE0-A395B7AE67AB}"/>
              </a:ext>
            </a:extLst>
          </p:cNvPr>
          <p:cNvSpPr txBox="1"/>
          <p:nvPr/>
        </p:nvSpPr>
        <p:spPr>
          <a:xfrm>
            <a:off x="6382561" y="2883507"/>
            <a:ext cx="5442116" cy="1754326"/>
          </a:xfrm>
          <a:prstGeom prst="rect">
            <a:avLst/>
          </a:prstGeom>
          <a:noFill/>
        </p:spPr>
        <p:txBody>
          <a:bodyPr wrap="square">
            <a:spAutoFit/>
          </a:bodyPr>
          <a:lstStyle/>
          <a:p>
            <a:r>
              <a:rPr lang="en-US" dirty="0"/>
              <a:t>The final baseline model will be a model with average ratings. First, We calculate the average of all ratings in training data. Then, On the test data predict all the ratings with just the mean rating.</a:t>
            </a:r>
          </a:p>
          <a:p>
            <a:endParaRPr lang="en-US" dirty="0"/>
          </a:p>
          <a:p>
            <a:r>
              <a:rPr lang="en-US" dirty="0"/>
              <a:t>We calculated the RMSE of </a:t>
            </a:r>
            <a:r>
              <a:rPr lang="en-US" b="1" dirty="0"/>
              <a:t>1.054978</a:t>
            </a:r>
            <a:r>
              <a:rPr lang="en-US" dirty="0"/>
              <a:t>  for this model.</a:t>
            </a:r>
          </a:p>
        </p:txBody>
      </p:sp>
      <p:pic>
        <p:nvPicPr>
          <p:cNvPr id="8" name="Picture 7">
            <a:extLst>
              <a:ext uri="{FF2B5EF4-FFF2-40B4-BE49-F238E27FC236}">
                <a16:creationId xmlns:a16="http://schemas.microsoft.com/office/drawing/2014/main" id="{704FBAA5-C578-491A-A245-02E7F0BD4602}"/>
              </a:ext>
            </a:extLst>
          </p:cNvPr>
          <p:cNvPicPr>
            <a:picLocks noChangeAspect="1"/>
          </p:cNvPicPr>
          <p:nvPr/>
        </p:nvPicPr>
        <p:blipFill>
          <a:blip r:embed="rId2"/>
          <a:stretch>
            <a:fillRect/>
          </a:stretch>
        </p:blipFill>
        <p:spPr>
          <a:xfrm>
            <a:off x="84221" y="3236496"/>
            <a:ext cx="6298340" cy="1048348"/>
          </a:xfrm>
          <a:prstGeom prst="rect">
            <a:avLst/>
          </a:prstGeom>
        </p:spPr>
      </p:pic>
    </p:spTree>
    <p:extLst>
      <p:ext uri="{BB962C8B-B14F-4D97-AF65-F5344CB8AC3E}">
        <p14:creationId xmlns:p14="http://schemas.microsoft.com/office/powerpoint/2010/main" val="1200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lstStyle/>
          <a:p>
            <a:r>
              <a:rPr lang="en-US" dirty="0"/>
              <a:t>Modelling approaches-Liner Model</a:t>
            </a:r>
          </a:p>
        </p:txBody>
      </p:sp>
      <p:sp>
        <p:nvSpPr>
          <p:cNvPr id="5" name="Subtitle 2">
            <a:extLst>
              <a:ext uri="{FF2B5EF4-FFF2-40B4-BE49-F238E27FC236}">
                <a16:creationId xmlns:a16="http://schemas.microsoft.com/office/drawing/2014/main" id="{7B680299-7092-4A9E-8255-0BDE5FD3FA54}"/>
              </a:ext>
            </a:extLst>
          </p:cNvPr>
          <p:cNvSpPr txBox="1">
            <a:spLocks/>
          </p:cNvSpPr>
          <p:nvPr/>
        </p:nvSpPr>
        <p:spPr>
          <a:xfrm>
            <a:off x="581192" y="1890876"/>
            <a:ext cx="10993546"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US" sz="1600" b="0" i="0" u="none" strike="noStrike" kern="1200" cap="all" spc="0" normalizeH="0" baseline="0" noProof="0" dirty="0">
                <a:ln>
                  <a:noFill/>
                </a:ln>
                <a:solidFill>
                  <a:srgbClr val="1CADE4"/>
                </a:solidFill>
                <a:effectLst/>
                <a:uLnTx/>
                <a:uFillTx/>
                <a:latin typeface="Franklin Gothic Book" panose="020B0502020104020203"/>
                <a:ea typeface="+mn-ea"/>
                <a:cs typeface="+mn-cs"/>
              </a:rPr>
              <a:t>Linear model with Movie Effect</a:t>
            </a:r>
          </a:p>
        </p:txBody>
      </p:sp>
      <p:sp>
        <p:nvSpPr>
          <p:cNvPr id="6" name="TextBox 5">
            <a:extLst>
              <a:ext uri="{FF2B5EF4-FFF2-40B4-BE49-F238E27FC236}">
                <a16:creationId xmlns:a16="http://schemas.microsoft.com/office/drawing/2014/main" id="{F2757442-E322-4F9F-9D5D-652D063B186A}"/>
              </a:ext>
            </a:extLst>
          </p:cNvPr>
          <p:cNvSpPr txBox="1"/>
          <p:nvPr/>
        </p:nvSpPr>
        <p:spPr>
          <a:xfrm>
            <a:off x="6785810" y="2899450"/>
            <a:ext cx="5254157" cy="2031325"/>
          </a:xfrm>
          <a:prstGeom prst="rect">
            <a:avLst/>
          </a:prstGeom>
          <a:noFill/>
        </p:spPr>
        <p:txBody>
          <a:bodyPr wrap="square">
            <a:spAutoFit/>
          </a:bodyPr>
          <a:lstStyle/>
          <a:p>
            <a:r>
              <a:rPr lang="en-US" dirty="0"/>
              <a:t>For this model, we took into consideration movie effect which is the Average of errors in every movie. Then we Add the movie effects to the average predictions in validation data, and finally we calculate the RMSE.</a:t>
            </a:r>
          </a:p>
          <a:p>
            <a:endParaRPr lang="en-US" dirty="0"/>
          </a:p>
          <a:p>
            <a:r>
              <a:rPr lang="en-US" dirty="0"/>
              <a:t>This model obtained a RMSE of </a:t>
            </a:r>
            <a:r>
              <a:rPr lang="en-US" b="1" dirty="0"/>
              <a:t>0.9732</a:t>
            </a:r>
            <a:r>
              <a:rPr lang="en-US" dirty="0"/>
              <a:t>.</a:t>
            </a:r>
          </a:p>
        </p:txBody>
      </p:sp>
      <p:pic>
        <p:nvPicPr>
          <p:cNvPr id="8" name="Picture 7">
            <a:extLst>
              <a:ext uri="{FF2B5EF4-FFF2-40B4-BE49-F238E27FC236}">
                <a16:creationId xmlns:a16="http://schemas.microsoft.com/office/drawing/2014/main" id="{A280AFC5-1EAC-4C37-B971-B5220B31835A}"/>
              </a:ext>
            </a:extLst>
          </p:cNvPr>
          <p:cNvPicPr>
            <a:picLocks noChangeAspect="1"/>
          </p:cNvPicPr>
          <p:nvPr/>
        </p:nvPicPr>
        <p:blipFill>
          <a:blip r:embed="rId2"/>
          <a:stretch>
            <a:fillRect/>
          </a:stretch>
        </p:blipFill>
        <p:spPr>
          <a:xfrm>
            <a:off x="152033" y="3164306"/>
            <a:ext cx="6525493" cy="1206470"/>
          </a:xfrm>
          <a:prstGeom prst="rect">
            <a:avLst/>
          </a:prstGeom>
        </p:spPr>
      </p:pic>
    </p:spTree>
    <p:extLst>
      <p:ext uri="{BB962C8B-B14F-4D97-AF65-F5344CB8AC3E}">
        <p14:creationId xmlns:p14="http://schemas.microsoft.com/office/powerpoint/2010/main" val="228084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lstStyle/>
          <a:p>
            <a:r>
              <a:rPr lang="en-US" dirty="0"/>
              <a:t>Modelling approaches-Liner Model</a:t>
            </a:r>
          </a:p>
        </p:txBody>
      </p:sp>
      <p:sp>
        <p:nvSpPr>
          <p:cNvPr id="5" name="Subtitle 2">
            <a:extLst>
              <a:ext uri="{FF2B5EF4-FFF2-40B4-BE49-F238E27FC236}">
                <a16:creationId xmlns:a16="http://schemas.microsoft.com/office/drawing/2014/main" id="{7B680299-7092-4A9E-8255-0BDE5FD3FA54}"/>
              </a:ext>
            </a:extLst>
          </p:cNvPr>
          <p:cNvSpPr txBox="1">
            <a:spLocks/>
          </p:cNvSpPr>
          <p:nvPr/>
        </p:nvSpPr>
        <p:spPr>
          <a:xfrm>
            <a:off x="581192" y="1890876"/>
            <a:ext cx="10993546" cy="468233"/>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br>
              <a:rPr lang="en-US" dirty="0">
                <a:effectLst/>
              </a:rPr>
            </a:br>
            <a:r>
              <a:rPr lang="en-US" dirty="0">
                <a:effectLst/>
              </a:rPr>
              <a:t>Linear Model with Movie &amp; User Effect</a:t>
            </a:r>
          </a:p>
        </p:txBody>
      </p:sp>
      <p:sp>
        <p:nvSpPr>
          <p:cNvPr id="6" name="TextBox 5">
            <a:extLst>
              <a:ext uri="{FF2B5EF4-FFF2-40B4-BE49-F238E27FC236}">
                <a16:creationId xmlns:a16="http://schemas.microsoft.com/office/drawing/2014/main" id="{F2757442-E322-4F9F-9D5D-652D063B186A}"/>
              </a:ext>
            </a:extLst>
          </p:cNvPr>
          <p:cNvSpPr txBox="1"/>
          <p:nvPr/>
        </p:nvSpPr>
        <p:spPr>
          <a:xfrm>
            <a:off x="6882062" y="2899450"/>
            <a:ext cx="5077327" cy="1754326"/>
          </a:xfrm>
          <a:prstGeom prst="rect">
            <a:avLst/>
          </a:prstGeom>
          <a:noFill/>
        </p:spPr>
        <p:txBody>
          <a:bodyPr wrap="square">
            <a:spAutoFit/>
          </a:bodyPr>
          <a:lstStyle/>
          <a:p>
            <a:r>
              <a:rPr lang="en-US" dirty="0"/>
              <a:t>We calculated, movie effect as we did in Linear Model with Movie. Then, we find User Effect by taking into consideration the average of errors for every users.</a:t>
            </a:r>
          </a:p>
          <a:p>
            <a:endParaRPr lang="en-US" dirty="0"/>
          </a:p>
          <a:p>
            <a:r>
              <a:rPr lang="en-US" dirty="0"/>
              <a:t>This model obtained a RMSE of </a:t>
            </a:r>
            <a:r>
              <a:rPr lang="en-US" b="1" dirty="0">
                <a:effectLst/>
              </a:rPr>
              <a:t>0.8863</a:t>
            </a:r>
            <a:endParaRPr lang="en-US" b="1" dirty="0"/>
          </a:p>
        </p:txBody>
      </p:sp>
      <p:pic>
        <p:nvPicPr>
          <p:cNvPr id="8" name="Picture 7">
            <a:extLst>
              <a:ext uri="{FF2B5EF4-FFF2-40B4-BE49-F238E27FC236}">
                <a16:creationId xmlns:a16="http://schemas.microsoft.com/office/drawing/2014/main" id="{0F4452F7-46DD-4604-B9E9-A01B053FDDD0}"/>
              </a:ext>
            </a:extLst>
          </p:cNvPr>
          <p:cNvPicPr>
            <a:picLocks noChangeAspect="1"/>
          </p:cNvPicPr>
          <p:nvPr/>
        </p:nvPicPr>
        <p:blipFill>
          <a:blip r:embed="rId2"/>
          <a:stretch>
            <a:fillRect/>
          </a:stretch>
        </p:blipFill>
        <p:spPr>
          <a:xfrm>
            <a:off x="91941" y="2959273"/>
            <a:ext cx="6790121" cy="1708207"/>
          </a:xfrm>
          <a:prstGeom prst="rect">
            <a:avLst/>
          </a:prstGeom>
        </p:spPr>
      </p:pic>
    </p:spTree>
    <p:extLst>
      <p:ext uri="{BB962C8B-B14F-4D97-AF65-F5344CB8AC3E}">
        <p14:creationId xmlns:p14="http://schemas.microsoft.com/office/powerpoint/2010/main" val="3729230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normAutofit/>
          </a:bodyPr>
          <a:lstStyle/>
          <a:p>
            <a:r>
              <a:rPr lang="en-US" sz="3800" dirty="0"/>
              <a:t>Modelling approaches-Liner Models Regularization</a:t>
            </a:r>
          </a:p>
        </p:txBody>
      </p:sp>
      <p:sp>
        <p:nvSpPr>
          <p:cNvPr id="5" name="Subtitle 2">
            <a:extLst>
              <a:ext uri="{FF2B5EF4-FFF2-40B4-BE49-F238E27FC236}">
                <a16:creationId xmlns:a16="http://schemas.microsoft.com/office/drawing/2014/main" id="{7B680299-7092-4A9E-8255-0BDE5FD3FA54}"/>
              </a:ext>
            </a:extLst>
          </p:cNvPr>
          <p:cNvSpPr txBox="1">
            <a:spLocks/>
          </p:cNvSpPr>
          <p:nvPr/>
        </p:nvSpPr>
        <p:spPr>
          <a:xfrm>
            <a:off x="581192" y="1890876"/>
            <a:ext cx="10993546"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US" sz="1600" b="0" i="0" u="none" strike="noStrike" kern="1200" cap="all" spc="0" normalizeH="0" baseline="0" noProof="0" dirty="0">
                <a:ln>
                  <a:noFill/>
                </a:ln>
                <a:solidFill>
                  <a:srgbClr val="1CADE4"/>
                </a:solidFill>
                <a:effectLst/>
                <a:uLnTx/>
                <a:uFillTx/>
                <a:latin typeface="Franklin Gothic Book" panose="020B0502020104020203"/>
                <a:ea typeface="+mn-ea"/>
                <a:cs typeface="+mn-cs"/>
              </a:rPr>
              <a:t>Linear Model with Movie Effect and User Effect Regularized</a:t>
            </a:r>
          </a:p>
        </p:txBody>
      </p:sp>
      <p:pic>
        <p:nvPicPr>
          <p:cNvPr id="10" name="Content Placeholder 11">
            <a:extLst>
              <a:ext uri="{FF2B5EF4-FFF2-40B4-BE49-F238E27FC236}">
                <a16:creationId xmlns:a16="http://schemas.microsoft.com/office/drawing/2014/main" id="{C16D593E-3819-4239-9993-474827E114D1}"/>
              </a:ext>
            </a:extLst>
          </p:cNvPr>
          <p:cNvPicPr>
            <a:picLocks noGrp="1" noChangeAspect="1"/>
          </p:cNvPicPr>
          <p:nvPr>
            <p:ph idx="1"/>
          </p:nvPr>
        </p:nvPicPr>
        <p:blipFill>
          <a:blip r:embed="rId3"/>
          <a:stretch>
            <a:fillRect/>
          </a:stretch>
        </p:blipFill>
        <p:spPr>
          <a:xfrm>
            <a:off x="5707117" y="2386497"/>
            <a:ext cx="6370385" cy="3730520"/>
          </a:xfrm>
        </p:spPr>
      </p:pic>
      <p:sp>
        <p:nvSpPr>
          <p:cNvPr id="11" name="TextBox 10">
            <a:extLst>
              <a:ext uri="{FF2B5EF4-FFF2-40B4-BE49-F238E27FC236}">
                <a16:creationId xmlns:a16="http://schemas.microsoft.com/office/drawing/2014/main" id="{BCD6A83B-5488-404E-B34D-D4759E39FD4D}"/>
              </a:ext>
            </a:extLst>
          </p:cNvPr>
          <p:cNvSpPr txBox="1"/>
          <p:nvPr/>
        </p:nvSpPr>
        <p:spPr>
          <a:xfrm>
            <a:off x="114498" y="3843422"/>
            <a:ext cx="2486806" cy="461665"/>
          </a:xfrm>
          <a:prstGeom prst="rect">
            <a:avLst/>
          </a:prstGeom>
          <a:noFill/>
        </p:spPr>
        <p:txBody>
          <a:bodyPr wrap="square" rtlCol="0">
            <a:spAutoFit/>
          </a:bodyPr>
          <a:lstStyle/>
          <a:p>
            <a:r>
              <a:rPr lang="en-US" sz="2400" b="1" dirty="0"/>
              <a:t>Model Avg Error =</a:t>
            </a:r>
          </a:p>
        </p:txBody>
      </p:sp>
      <p:sp>
        <p:nvSpPr>
          <p:cNvPr id="12" name="TextBox 11">
            <a:extLst>
              <a:ext uri="{FF2B5EF4-FFF2-40B4-BE49-F238E27FC236}">
                <a16:creationId xmlns:a16="http://schemas.microsoft.com/office/drawing/2014/main" id="{E9281F04-D97D-410B-A11B-E7DCA7872C7C}"/>
              </a:ext>
            </a:extLst>
          </p:cNvPr>
          <p:cNvSpPr txBox="1"/>
          <p:nvPr/>
        </p:nvSpPr>
        <p:spPr>
          <a:xfrm>
            <a:off x="2601304" y="3633112"/>
            <a:ext cx="2195611" cy="400110"/>
          </a:xfrm>
          <a:prstGeom prst="rect">
            <a:avLst/>
          </a:prstGeom>
          <a:noFill/>
        </p:spPr>
        <p:txBody>
          <a:bodyPr wrap="square" rtlCol="0">
            <a:spAutoFit/>
          </a:bodyPr>
          <a:lstStyle/>
          <a:p>
            <a:r>
              <a:rPr lang="en-US" sz="2000" i="1" dirty="0"/>
              <a:t>Sum of Errors</a:t>
            </a:r>
          </a:p>
        </p:txBody>
      </p:sp>
      <p:cxnSp>
        <p:nvCxnSpPr>
          <p:cNvPr id="14" name="Straight Connector 13">
            <a:extLst>
              <a:ext uri="{FF2B5EF4-FFF2-40B4-BE49-F238E27FC236}">
                <a16:creationId xmlns:a16="http://schemas.microsoft.com/office/drawing/2014/main" id="{069558CB-92C4-4117-9F49-552633D488F9}"/>
              </a:ext>
            </a:extLst>
          </p:cNvPr>
          <p:cNvCxnSpPr>
            <a:cxnSpLocks/>
          </p:cNvCxnSpPr>
          <p:nvPr/>
        </p:nvCxnSpPr>
        <p:spPr>
          <a:xfrm>
            <a:off x="2601304" y="4106541"/>
            <a:ext cx="2380599" cy="0"/>
          </a:xfrm>
          <a:prstGeom prst="line">
            <a:avLst/>
          </a:prstGeom>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264ABC90-391E-4390-BA3F-F4184CC25954}"/>
              </a:ext>
            </a:extLst>
          </p:cNvPr>
          <p:cNvSpPr txBox="1"/>
          <p:nvPr/>
        </p:nvSpPr>
        <p:spPr>
          <a:xfrm>
            <a:off x="2495097" y="4148225"/>
            <a:ext cx="1871946" cy="400110"/>
          </a:xfrm>
          <a:prstGeom prst="rect">
            <a:avLst/>
          </a:prstGeom>
          <a:noFill/>
        </p:spPr>
        <p:txBody>
          <a:bodyPr wrap="square" rtlCol="0">
            <a:spAutoFit/>
          </a:bodyPr>
          <a:lstStyle/>
          <a:p>
            <a:r>
              <a:rPr lang="en-US" sz="2000" i="1" dirty="0"/>
              <a:t>Count of Errors</a:t>
            </a:r>
          </a:p>
        </p:txBody>
      </p:sp>
      <p:sp>
        <p:nvSpPr>
          <p:cNvPr id="16" name="TextBox 15">
            <a:extLst>
              <a:ext uri="{FF2B5EF4-FFF2-40B4-BE49-F238E27FC236}">
                <a16:creationId xmlns:a16="http://schemas.microsoft.com/office/drawing/2014/main" id="{FF873190-4878-48C6-99C9-110BB60CFA4B}"/>
              </a:ext>
            </a:extLst>
          </p:cNvPr>
          <p:cNvSpPr txBox="1"/>
          <p:nvPr/>
        </p:nvSpPr>
        <p:spPr>
          <a:xfrm>
            <a:off x="4191470" y="4132460"/>
            <a:ext cx="2195610" cy="400110"/>
          </a:xfrm>
          <a:prstGeom prst="rect">
            <a:avLst/>
          </a:prstGeom>
          <a:noFill/>
        </p:spPr>
        <p:txBody>
          <a:bodyPr wrap="square" rtlCol="0">
            <a:spAutoFit/>
          </a:bodyPr>
          <a:lstStyle/>
          <a:p>
            <a:r>
              <a:rPr lang="en-US" sz="2000" b="1" dirty="0"/>
              <a:t>+ LAMBDA</a:t>
            </a:r>
          </a:p>
        </p:txBody>
      </p:sp>
      <p:sp>
        <p:nvSpPr>
          <p:cNvPr id="18" name="TextBox 17">
            <a:extLst>
              <a:ext uri="{FF2B5EF4-FFF2-40B4-BE49-F238E27FC236}">
                <a16:creationId xmlns:a16="http://schemas.microsoft.com/office/drawing/2014/main" id="{90F38BBD-8349-439A-9ACB-5AD28DDA6C0B}"/>
              </a:ext>
            </a:extLst>
          </p:cNvPr>
          <p:cNvSpPr txBox="1"/>
          <p:nvPr/>
        </p:nvSpPr>
        <p:spPr>
          <a:xfrm>
            <a:off x="987572" y="5478332"/>
            <a:ext cx="4337906" cy="400110"/>
          </a:xfrm>
          <a:prstGeom prst="rect">
            <a:avLst/>
          </a:prstGeom>
          <a:noFill/>
        </p:spPr>
        <p:txBody>
          <a:bodyPr wrap="square" rtlCol="0">
            <a:spAutoFit/>
          </a:bodyPr>
          <a:lstStyle/>
          <a:p>
            <a:r>
              <a:rPr lang="en-US" sz="2000" i="1" dirty="0">
                <a:highlight>
                  <a:srgbClr val="FFFF00"/>
                </a:highlight>
              </a:rPr>
              <a:t>LAMBDA – Regularization Factor</a:t>
            </a:r>
          </a:p>
        </p:txBody>
      </p:sp>
    </p:spTree>
    <p:extLst>
      <p:ext uri="{BB962C8B-B14F-4D97-AF65-F5344CB8AC3E}">
        <p14:creationId xmlns:p14="http://schemas.microsoft.com/office/powerpoint/2010/main" val="81792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2000"/>
                                        <p:tgtEl>
                                          <p:spTgt spid="16"/>
                                        </p:tgtEl>
                                      </p:cBhvr>
                                    </p:animEffect>
                                    <p:anim calcmode="lin" valueType="num">
                                      <p:cBhvr>
                                        <p:cTn id="19" dur="2000" fill="hold"/>
                                        <p:tgtEl>
                                          <p:spTgt spid="16"/>
                                        </p:tgtEl>
                                        <p:attrNameLst>
                                          <p:attrName>ppt_w</p:attrName>
                                        </p:attrNameLst>
                                      </p:cBhvr>
                                      <p:tavLst>
                                        <p:tav tm="0" fmla="#ppt_w*sin(2.5*pi*$)">
                                          <p:val>
                                            <p:fltVal val="0"/>
                                          </p:val>
                                        </p:tav>
                                        <p:tav tm="100000">
                                          <p:val>
                                            <p:fltVal val="1"/>
                                          </p:val>
                                        </p:tav>
                                      </p:tavLst>
                                    </p:anim>
                                    <p:anim calcmode="lin" valueType="num">
                                      <p:cBhvr>
                                        <p:cTn id="20" dur="2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2000"/>
                                        <p:tgtEl>
                                          <p:spTgt spid="18"/>
                                        </p:tgtEl>
                                      </p:cBhvr>
                                    </p:animEffect>
                                    <p:anim calcmode="lin" valueType="num">
                                      <p:cBhvr>
                                        <p:cTn id="31" dur="2000" fill="hold"/>
                                        <p:tgtEl>
                                          <p:spTgt spid="18"/>
                                        </p:tgtEl>
                                        <p:attrNameLst>
                                          <p:attrName>ppt_w</p:attrName>
                                        </p:attrNameLst>
                                      </p:cBhvr>
                                      <p:tavLst>
                                        <p:tav tm="0" fmla="#ppt_w*sin(2.5*pi*$)">
                                          <p:val>
                                            <p:fltVal val="0"/>
                                          </p:val>
                                        </p:tav>
                                        <p:tav tm="100000">
                                          <p:val>
                                            <p:fltVal val="1"/>
                                          </p:val>
                                        </p:tav>
                                      </p:tavLst>
                                    </p:anim>
                                    <p:anim calcmode="lin" valueType="num">
                                      <p:cBhvr>
                                        <p:cTn id="32" dur="20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normAutofit/>
          </a:bodyPr>
          <a:lstStyle/>
          <a:p>
            <a:r>
              <a:rPr lang="en-US" sz="3800" dirty="0"/>
              <a:t>Modelling approaches-Liner Models Regularization</a:t>
            </a:r>
          </a:p>
        </p:txBody>
      </p:sp>
      <p:sp>
        <p:nvSpPr>
          <p:cNvPr id="5" name="Subtitle 2">
            <a:extLst>
              <a:ext uri="{FF2B5EF4-FFF2-40B4-BE49-F238E27FC236}">
                <a16:creationId xmlns:a16="http://schemas.microsoft.com/office/drawing/2014/main" id="{7B680299-7092-4A9E-8255-0BDE5FD3FA54}"/>
              </a:ext>
            </a:extLst>
          </p:cNvPr>
          <p:cNvSpPr txBox="1">
            <a:spLocks/>
          </p:cNvSpPr>
          <p:nvPr/>
        </p:nvSpPr>
        <p:spPr>
          <a:xfrm>
            <a:off x="581192" y="1890876"/>
            <a:ext cx="10993546"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US" sz="1600" b="0" i="0" u="none" strike="noStrike" kern="1200" cap="all" spc="0" normalizeH="0" baseline="0" noProof="0" dirty="0">
                <a:ln>
                  <a:noFill/>
                </a:ln>
                <a:solidFill>
                  <a:srgbClr val="1CADE4"/>
                </a:solidFill>
                <a:effectLst/>
                <a:uLnTx/>
                <a:uFillTx/>
                <a:latin typeface="Franklin Gothic Book" panose="020B0502020104020203"/>
                <a:ea typeface="+mn-ea"/>
                <a:cs typeface="+mn-cs"/>
              </a:rPr>
              <a:t>Linear Model with Movie Effect Regularized</a:t>
            </a:r>
          </a:p>
        </p:txBody>
      </p:sp>
      <p:sp>
        <p:nvSpPr>
          <p:cNvPr id="6" name="TextBox 5">
            <a:extLst>
              <a:ext uri="{FF2B5EF4-FFF2-40B4-BE49-F238E27FC236}">
                <a16:creationId xmlns:a16="http://schemas.microsoft.com/office/drawing/2014/main" id="{F2757442-E322-4F9F-9D5D-652D063B186A}"/>
              </a:ext>
            </a:extLst>
          </p:cNvPr>
          <p:cNvSpPr txBox="1"/>
          <p:nvPr/>
        </p:nvSpPr>
        <p:spPr>
          <a:xfrm>
            <a:off x="6773778" y="3020070"/>
            <a:ext cx="5113421" cy="1754326"/>
          </a:xfrm>
          <a:prstGeom prst="rect">
            <a:avLst/>
          </a:prstGeom>
          <a:noFill/>
        </p:spPr>
        <p:txBody>
          <a:bodyPr wrap="square">
            <a:spAutoFit/>
          </a:bodyPr>
          <a:lstStyle/>
          <a:p>
            <a:r>
              <a:rPr lang="en-US" dirty="0"/>
              <a:t>For model regularized, we calculate the movie effect with the best regularization parameter, Lambda. With this model we improved the RMSE result, with a minimum lambda of </a:t>
            </a:r>
            <a:r>
              <a:rPr lang="en-US" b="1" dirty="0"/>
              <a:t>2.5</a:t>
            </a:r>
            <a:endParaRPr lang="en-US" dirty="0"/>
          </a:p>
          <a:p>
            <a:endParaRPr lang="en-US" dirty="0"/>
          </a:p>
          <a:p>
            <a:r>
              <a:rPr lang="en-US" dirty="0"/>
              <a:t>This model obtained a RMSE of </a:t>
            </a:r>
            <a:r>
              <a:rPr lang="en-US" b="1" dirty="0"/>
              <a:t>0.9595</a:t>
            </a:r>
            <a:r>
              <a:rPr lang="en-US" dirty="0"/>
              <a:t>.</a:t>
            </a:r>
          </a:p>
        </p:txBody>
      </p:sp>
      <p:pic>
        <p:nvPicPr>
          <p:cNvPr id="8" name="Picture 7">
            <a:extLst>
              <a:ext uri="{FF2B5EF4-FFF2-40B4-BE49-F238E27FC236}">
                <a16:creationId xmlns:a16="http://schemas.microsoft.com/office/drawing/2014/main" id="{5334BDB6-60CA-492A-8A6D-9B66BFC79052}"/>
              </a:ext>
            </a:extLst>
          </p:cNvPr>
          <p:cNvPicPr>
            <a:picLocks noChangeAspect="1"/>
          </p:cNvPicPr>
          <p:nvPr/>
        </p:nvPicPr>
        <p:blipFill>
          <a:blip r:embed="rId2"/>
          <a:stretch>
            <a:fillRect/>
          </a:stretch>
        </p:blipFill>
        <p:spPr>
          <a:xfrm>
            <a:off x="240967" y="3020070"/>
            <a:ext cx="6532811" cy="2057256"/>
          </a:xfrm>
          <a:prstGeom prst="rect">
            <a:avLst/>
          </a:prstGeom>
        </p:spPr>
      </p:pic>
    </p:spTree>
    <p:extLst>
      <p:ext uri="{BB962C8B-B14F-4D97-AF65-F5344CB8AC3E}">
        <p14:creationId xmlns:p14="http://schemas.microsoft.com/office/powerpoint/2010/main" val="2625199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normAutofit/>
          </a:bodyPr>
          <a:lstStyle/>
          <a:p>
            <a:r>
              <a:rPr lang="en-US" sz="3800" dirty="0"/>
              <a:t>Modelling approaches-Liner Models Regularization</a:t>
            </a:r>
          </a:p>
        </p:txBody>
      </p:sp>
      <p:sp>
        <p:nvSpPr>
          <p:cNvPr id="5" name="Subtitle 2">
            <a:extLst>
              <a:ext uri="{FF2B5EF4-FFF2-40B4-BE49-F238E27FC236}">
                <a16:creationId xmlns:a16="http://schemas.microsoft.com/office/drawing/2014/main" id="{7B680299-7092-4A9E-8255-0BDE5FD3FA54}"/>
              </a:ext>
            </a:extLst>
          </p:cNvPr>
          <p:cNvSpPr txBox="1">
            <a:spLocks/>
          </p:cNvSpPr>
          <p:nvPr/>
        </p:nvSpPr>
        <p:spPr>
          <a:xfrm>
            <a:off x="581192" y="1890876"/>
            <a:ext cx="10993546"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US" sz="1600" b="0" i="0" u="none" strike="noStrike" kern="1200" cap="all" spc="0" normalizeH="0" baseline="0" noProof="0" dirty="0">
                <a:ln>
                  <a:noFill/>
                </a:ln>
                <a:solidFill>
                  <a:srgbClr val="1CADE4"/>
                </a:solidFill>
                <a:effectLst/>
                <a:uLnTx/>
                <a:uFillTx/>
                <a:latin typeface="Franklin Gothic Book" panose="020B0502020104020203"/>
                <a:ea typeface="+mn-ea"/>
                <a:cs typeface="+mn-cs"/>
              </a:rPr>
              <a:t>	Linear Model with Movie &amp; User Effect Regularized</a:t>
            </a:r>
          </a:p>
        </p:txBody>
      </p:sp>
      <p:sp>
        <p:nvSpPr>
          <p:cNvPr id="6" name="TextBox 5">
            <a:extLst>
              <a:ext uri="{FF2B5EF4-FFF2-40B4-BE49-F238E27FC236}">
                <a16:creationId xmlns:a16="http://schemas.microsoft.com/office/drawing/2014/main" id="{F2757442-E322-4F9F-9D5D-652D063B186A}"/>
              </a:ext>
            </a:extLst>
          </p:cNvPr>
          <p:cNvSpPr txBox="1"/>
          <p:nvPr/>
        </p:nvSpPr>
        <p:spPr>
          <a:xfrm>
            <a:off x="6521116" y="2899450"/>
            <a:ext cx="5543552" cy="1754326"/>
          </a:xfrm>
          <a:prstGeom prst="rect">
            <a:avLst/>
          </a:prstGeom>
          <a:noFill/>
        </p:spPr>
        <p:txBody>
          <a:bodyPr wrap="square">
            <a:spAutoFit/>
          </a:bodyPr>
          <a:lstStyle/>
          <a:p>
            <a:r>
              <a:rPr lang="en-US" dirty="0"/>
              <a:t>We calculated the movie effect and user Effect with the best regularization parameter, Lambda. With this model we got the best improvement of the model with the minimum lambda of </a:t>
            </a:r>
            <a:r>
              <a:rPr lang="en-US" b="1" dirty="0"/>
              <a:t>3.25</a:t>
            </a:r>
          </a:p>
          <a:p>
            <a:endParaRPr lang="en-US" dirty="0">
              <a:solidFill>
                <a:srgbClr val="000000"/>
              </a:solidFill>
              <a:latin typeface="DejaVu Sans"/>
            </a:endParaRPr>
          </a:p>
          <a:p>
            <a:r>
              <a:rPr lang="en-US" dirty="0"/>
              <a:t>We calculated the RMSE of </a:t>
            </a:r>
            <a:r>
              <a:rPr lang="en-US" b="1" dirty="0"/>
              <a:t>0.8677</a:t>
            </a:r>
            <a:r>
              <a:rPr lang="en-US" dirty="0"/>
              <a:t>  for this model.</a:t>
            </a:r>
          </a:p>
        </p:txBody>
      </p:sp>
      <p:pic>
        <p:nvPicPr>
          <p:cNvPr id="8" name="Picture 7">
            <a:extLst>
              <a:ext uri="{FF2B5EF4-FFF2-40B4-BE49-F238E27FC236}">
                <a16:creationId xmlns:a16="http://schemas.microsoft.com/office/drawing/2014/main" id="{9D4D43CF-9DC2-49F5-8B96-209B34EC0FC9}"/>
              </a:ext>
            </a:extLst>
          </p:cNvPr>
          <p:cNvPicPr>
            <a:picLocks noChangeAspect="1"/>
          </p:cNvPicPr>
          <p:nvPr/>
        </p:nvPicPr>
        <p:blipFill>
          <a:blip r:embed="rId3"/>
          <a:stretch>
            <a:fillRect/>
          </a:stretch>
        </p:blipFill>
        <p:spPr>
          <a:xfrm>
            <a:off x="312760" y="2734190"/>
            <a:ext cx="6208356" cy="2084846"/>
          </a:xfrm>
          <a:prstGeom prst="rect">
            <a:avLst/>
          </a:prstGeom>
        </p:spPr>
      </p:pic>
    </p:spTree>
    <p:extLst>
      <p:ext uri="{BB962C8B-B14F-4D97-AF65-F5344CB8AC3E}">
        <p14:creationId xmlns:p14="http://schemas.microsoft.com/office/powerpoint/2010/main" val="84919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2260-C6E0-42FE-BC5C-FBA7534BDA19}"/>
              </a:ext>
            </a:extLst>
          </p:cNvPr>
          <p:cNvSpPr>
            <a:spLocks noGrp="1"/>
          </p:cNvSpPr>
          <p:nvPr>
            <p:ph type="title"/>
          </p:nvPr>
        </p:nvSpPr>
        <p:spPr/>
        <p:txBody>
          <a:bodyPr/>
          <a:lstStyle/>
          <a:p>
            <a:r>
              <a:rPr lang="en-US" dirty="0"/>
              <a:t>Project overview</a:t>
            </a:r>
          </a:p>
        </p:txBody>
      </p:sp>
      <p:pic>
        <p:nvPicPr>
          <p:cNvPr id="7" name="Picture 6">
            <a:extLst>
              <a:ext uri="{FF2B5EF4-FFF2-40B4-BE49-F238E27FC236}">
                <a16:creationId xmlns:a16="http://schemas.microsoft.com/office/drawing/2014/main" id="{8B68C027-13AC-487B-9BAA-4CE4638D011D}"/>
              </a:ext>
            </a:extLst>
          </p:cNvPr>
          <p:cNvPicPr>
            <a:picLocks noChangeAspect="1"/>
          </p:cNvPicPr>
          <p:nvPr/>
        </p:nvPicPr>
        <p:blipFill rotWithShape="1">
          <a:blip r:embed="rId3"/>
          <a:srcRect t="40179" b="35883"/>
          <a:stretch/>
        </p:blipFill>
        <p:spPr>
          <a:xfrm>
            <a:off x="3462337" y="3429000"/>
            <a:ext cx="5267325" cy="966730"/>
          </a:xfrm>
          <a:prstGeom prst="rect">
            <a:avLst/>
          </a:prstGeom>
        </p:spPr>
      </p:pic>
      <p:sp>
        <p:nvSpPr>
          <p:cNvPr id="4" name="TextBox 3">
            <a:extLst>
              <a:ext uri="{FF2B5EF4-FFF2-40B4-BE49-F238E27FC236}">
                <a16:creationId xmlns:a16="http://schemas.microsoft.com/office/drawing/2014/main" id="{0790C438-F8E4-43F5-958A-85777AA34427}"/>
              </a:ext>
            </a:extLst>
          </p:cNvPr>
          <p:cNvSpPr txBox="1"/>
          <p:nvPr/>
        </p:nvSpPr>
        <p:spPr>
          <a:xfrm>
            <a:off x="1621410" y="2458463"/>
            <a:ext cx="2036190" cy="461665"/>
          </a:xfrm>
          <a:prstGeom prst="rect">
            <a:avLst/>
          </a:prstGeom>
          <a:noFill/>
        </p:spPr>
        <p:txBody>
          <a:bodyPr wrap="square" rtlCol="0">
            <a:spAutoFit/>
          </a:bodyPr>
          <a:lstStyle/>
          <a:p>
            <a:r>
              <a:rPr lang="en-US" sz="2400" dirty="0"/>
              <a:t>Simple</a:t>
            </a:r>
            <a:endParaRPr lang="en-US" dirty="0"/>
          </a:p>
        </p:txBody>
      </p:sp>
      <p:cxnSp>
        <p:nvCxnSpPr>
          <p:cNvPr id="5" name="Straight Arrow Connector 4">
            <a:extLst>
              <a:ext uri="{FF2B5EF4-FFF2-40B4-BE49-F238E27FC236}">
                <a16:creationId xmlns:a16="http://schemas.microsoft.com/office/drawing/2014/main" id="{B158260E-E96B-49E3-B610-7E1522AAE6E4}"/>
              </a:ext>
            </a:extLst>
          </p:cNvPr>
          <p:cNvCxnSpPr/>
          <p:nvPr/>
        </p:nvCxnSpPr>
        <p:spPr>
          <a:xfrm>
            <a:off x="3487763" y="2722413"/>
            <a:ext cx="52320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214ACA0B-5DF3-4D5E-A114-59CE5B2ABF5B}"/>
              </a:ext>
            </a:extLst>
          </p:cNvPr>
          <p:cNvSpPr txBox="1"/>
          <p:nvPr/>
        </p:nvSpPr>
        <p:spPr>
          <a:xfrm>
            <a:off x="8793480" y="2458463"/>
            <a:ext cx="1777110" cy="461665"/>
          </a:xfrm>
          <a:prstGeom prst="rect">
            <a:avLst/>
          </a:prstGeom>
          <a:noFill/>
        </p:spPr>
        <p:txBody>
          <a:bodyPr wrap="square" rtlCol="0">
            <a:spAutoFit/>
          </a:bodyPr>
          <a:lstStyle/>
          <a:p>
            <a:r>
              <a:rPr lang="en-US" sz="2400" dirty="0"/>
              <a:t>Complicated</a:t>
            </a:r>
          </a:p>
        </p:txBody>
      </p:sp>
      <p:sp>
        <p:nvSpPr>
          <p:cNvPr id="8" name="Rectangle 7">
            <a:extLst>
              <a:ext uri="{FF2B5EF4-FFF2-40B4-BE49-F238E27FC236}">
                <a16:creationId xmlns:a16="http://schemas.microsoft.com/office/drawing/2014/main" id="{445C8B77-5440-461A-8E3C-A572B9094168}"/>
              </a:ext>
            </a:extLst>
          </p:cNvPr>
          <p:cNvSpPr/>
          <p:nvPr/>
        </p:nvSpPr>
        <p:spPr>
          <a:xfrm>
            <a:off x="664589" y="4969221"/>
            <a:ext cx="1569564" cy="82013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Base Line Models x 3</a:t>
            </a:r>
          </a:p>
        </p:txBody>
      </p:sp>
      <p:sp>
        <p:nvSpPr>
          <p:cNvPr id="9" name="Rectangle 8">
            <a:extLst>
              <a:ext uri="{FF2B5EF4-FFF2-40B4-BE49-F238E27FC236}">
                <a16:creationId xmlns:a16="http://schemas.microsoft.com/office/drawing/2014/main" id="{F20BB24D-0AAC-4899-BC7B-BA60597B82C1}"/>
              </a:ext>
            </a:extLst>
          </p:cNvPr>
          <p:cNvSpPr/>
          <p:nvPr/>
        </p:nvSpPr>
        <p:spPr>
          <a:xfrm>
            <a:off x="2824952" y="4961364"/>
            <a:ext cx="1473727" cy="82013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Liner Models x 2</a:t>
            </a:r>
          </a:p>
        </p:txBody>
      </p:sp>
      <p:sp>
        <p:nvSpPr>
          <p:cNvPr id="10" name="Rectangle 9">
            <a:extLst>
              <a:ext uri="{FF2B5EF4-FFF2-40B4-BE49-F238E27FC236}">
                <a16:creationId xmlns:a16="http://schemas.microsoft.com/office/drawing/2014/main" id="{60187AD3-3AF3-46DC-B641-725F3AA8B1B7}"/>
              </a:ext>
            </a:extLst>
          </p:cNvPr>
          <p:cNvSpPr/>
          <p:nvPr/>
        </p:nvSpPr>
        <p:spPr>
          <a:xfrm>
            <a:off x="4856428" y="4961364"/>
            <a:ext cx="1721963" cy="820132"/>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Liner Models with Regularized x 2</a:t>
            </a:r>
          </a:p>
        </p:txBody>
      </p:sp>
      <p:sp>
        <p:nvSpPr>
          <p:cNvPr id="11" name="Rectangle 10">
            <a:extLst>
              <a:ext uri="{FF2B5EF4-FFF2-40B4-BE49-F238E27FC236}">
                <a16:creationId xmlns:a16="http://schemas.microsoft.com/office/drawing/2014/main" id="{C342B0DD-705E-40FD-B4DA-E001E02D79B6}"/>
              </a:ext>
            </a:extLst>
          </p:cNvPr>
          <p:cNvSpPr/>
          <p:nvPr/>
        </p:nvSpPr>
        <p:spPr>
          <a:xfrm>
            <a:off x="7225693" y="4969221"/>
            <a:ext cx="1777110" cy="82013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Collaborative Filtering x 2</a:t>
            </a:r>
          </a:p>
        </p:txBody>
      </p:sp>
      <p:sp>
        <p:nvSpPr>
          <p:cNvPr id="12" name="Rectangle 11">
            <a:extLst>
              <a:ext uri="{FF2B5EF4-FFF2-40B4-BE49-F238E27FC236}">
                <a16:creationId xmlns:a16="http://schemas.microsoft.com/office/drawing/2014/main" id="{6C98BD30-48B4-49C0-8B1B-CAF857E4746D}"/>
              </a:ext>
            </a:extLst>
          </p:cNvPr>
          <p:cNvSpPr/>
          <p:nvPr/>
        </p:nvSpPr>
        <p:spPr>
          <a:xfrm>
            <a:off x="9597896" y="4969221"/>
            <a:ext cx="1777110" cy="820132"/>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Matrix Factorization x 2</a:t>
            </a:r>
          </a:p>
        </p:txBody>
      </p:sp>
    </p:spTree>
    <p:extLst>
      <p:ext uri="{BB962C8B-B14F-4D97-AF65-F5344CB8AC3E}">
        <p14:creationId xmlns:p14="http://schemas.microsoft.com/office/powerpoint/2010/main" val="1785039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normAutofit/>
          </a:bodyPr>
          <a:lstStyle/>
          <a:p>
            <a:r>
              <a:rPr lang="en-US" sz="3800" dirty="0"/>
              <a:t>Modelling approaches-Collaborative Filtering</a:t>
            </a:r>
          </a:p>
        </p:txBody>
      </p:sp>
      <p:pic>
        <p:nvPicPr>
          <p:cNvPr id="8" name="Picture 7" descr="Diagram&#10;&#10;Description automatically generated">
            <a:extLst>
              <a:ext uri="{FF2B5EF4-FFF2-40B4-BE49-F238E27FC236}">
                <a16:creationId xmlns:a16="http://schemas.microsoft.com/office/drawing/2014/main" id="{B160A146-1FCF-4D73-AA85-EA80FEB72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13" y="1858441"/>
            <a:ext cx="11592773" cy="4006013"/>
          </a:xfrm>
          <a:prstGeom prst="rect">
            <a:avLst/>
          </a:prstGeom>
        </p:spPr>
      </p:pic>
      <p:sp>
        <p:nvSpPr>
          <p:cNvPr id="10" name="Rectangle 9">
            <a:extLst>
              <a:ext uri="{FF2B5EF4-FFF2-40B4-BE49-F238E27FC236}">
                <a16:creationId xmlns:a16="http://schemas.microsoft.com/office/drawing/2014/main" id="{CAD8F4E8-23CC-4819-B986-1CB7744CA073}"/>
              </a:ext>
            </a:extLst>
          </p:cNvPr>
          <p:cNvSpPr/>
          <p:nvPr/>
        </p:nvSpPr>
        <p:spPr>
          <a:xfrm>
            <a:off x="4702629" y="2994409"/>
            <a:ext cx="7189757" cy="2870045"/>
          </a:xfrm>
          <a:custGeom>
            <a:avLst/>
            <a:gdLst>
              <a:gd name="connsiteX0" fmla="*/ 0 w 7189757"/>
              <a:gd name="connsiteY0" fmla="*/ 0 h 2870045"/>
              <a:gd name="connsiteX1" fmla="*/ 671044 w 7189757"/>
              <a:gd name="connsiteY1" fmla="*/ 0 h 2870045"/>
              <a:gd name="connsiteX2" fmla="*/ 1054498 w 7189757"/>
              <a:gd name="connsiteY2" fmla="*/ 0 h 2870045"/>
              <a:gd name="connsiteX3" fmla="*/ 1509849 w 7189757"/>
              <a:gd name="connsiteY3" fmla="*/ 0 h 2870045"/>
              <a:gd name="connsiteX4" fmla="*/ 2108995 w 7189757"/>
              <a:gd name="connsiteY4" fmla="*/ 0 h 2870045"/>
              <a:gd name="connsiteX5" fmla="*/ 2636244 w 7189757"/>
              <a:gd name="connsiteY5" fmla="*/ 0 h 2870045"/>
              <a:gd name="connsiteX6" fmla="*/ 3379186 w 7189757"/>
              <a:gd name="connsiteY6" fmla="*/ 0 h 2870045"/>
              <a:gd name="connsiteX7" fmla="*/ 3906435 w 7189757"/>
              <a:gd name="connsiteY7" fmla="*/ 0 h 2870045"/>
              <a:gd name="connsiteX8" fmla="*/ 4289888 w 7189757"/>
              <a:gd name="connsiteY8" fmla="*/ 0 h 2870045"/>
              <a:gd name="connsiteX9" fmla="*/ 5032830 w 7189757"/>
              <a:gd name="connsiteY9" fmla="*/ 0 h 2870045"/>
              <a:gd name="connsiteX10" fmla="*/ 5631976 w 7189757"/>
              <a:gd name="connsiteY10" fmla="*/ 0 h 2870045"/>
              <a:gd name="connsiteX11" fmla="*/ 6231123 w 7189757"/>
              <a:gd name="connsiteY11" fmla="*/ 0 h 2870045"/>
              <a:gd name="connsiteX12" fmla="*/ 7189757 w 7189757"/>
              <a:gd name="connsiteY12" fmla="*/ 0 h 2870045"/>
              <a:gd name="connsiteX13" fmla="*/ 7189757 w 7189757"/>
              <a:gd name="connsiteY13" fmla="*/ 487908 h 2870045"/>
              <a:gd name="connsiteX14" fmla="*/ 7189757 w 7189757"/>
              <a:gd name="connsiteY14" fmla="*/ 1004516 h 2870045"/>
              <a:gd name="connsiteX15" fmla="*/ 7189757 w 7189757"/>
              <a:gd name="connsiteY15" fmla="*/ 1607225 h 2870045"/>
              <a:gd name="connsiteX16" fmla="*/ 7189757 w 7189757"/>
              <a:gd name="connsiteY16" fmla="*/ 2209935 h 2870045"/>
              <a:gd name="connsiteX17" fmla="*/ 7189757 w 7189757"/>
              <a:gd name="connsiteY17" fmla="*/ 2870045 h 2870045"/>
              <a:gd name="connsiteX18" fmla="*/ 6662508 w 7189757"/>
              <a:gd name="connsiteY18" fmla="*/ 2870045 h 2870045"/>
              <a:gd name="connsiteX19" fmla="*/ 6135259 w 7189757"/>
              <a:gd name="connsiteY19" fmla="*/ 2870045 h 2870045"/>
              <a:gd name="connsiteX20" fmla="*/ 5392318 w 7189757"/>
              <a:gd name="connsiteY20" fmla="*/ 2870045 h 2870045"/>
              <a:gd name="connsiteX21" fmla="*/ 4793171 w 7189757"/>
              <a:gd name="connsiteY21" fmla="*/ 2870045 h 2870045"/>
              <a:gd name="connsiteX22" fmla="*/ 4194025 w 7189757"/>
              <a:gd name="connsiteY22" fmla="*/ 2870045 h 2870045"/>
              <a:gd name="connsiteX23" fmla="*/ 3594879 w 7189757"/>
              <a:gd name="connsiteY23" fmla="*/ 2870045 h 2870045"/>
              <a:gd name="connsiteX24" fmla="*/ 3211425 w 7189757"/>
              <a:gd name="connsiteY24" fmla="*/ 2870045 h 2870045"/>
              <a:gd name="connsiteX25" fmla="*/ 2540381 w 7189757"/>
              <a:gd name="connsiteY25" fmla="*/ 2870045 h 2870045"/>
              <a:gd name="connsiteX26" fmla="*/ 1869337 w 7189757"/>
              <a:gd name="connsiteY26" fmla="*/ 2870045 h 2870045"/>
              <a:gd name="connsiteX27" fmla="*/ 1485883 w 7189757"/>
              <a:gd name="connsiteY27" fmla="*/ 2870045 h 2870045"/>
              <a:gd name="connsiteX28" fmla="*/ 814839 w 7189757"/>
              <a:gd name="connsiteY28" fmla="*/ 2870045 h 2870045"/>
              <a:gd name="connsiteX29" fmla="*/ 0 w 7189757"/>
              <a:gd name="connsiteY29" fmla="*/ 2870045 h 2870045"/>
              <a:gd name="connsiteX30" fmla="*/ 0 w 7189757"/>
              <a:gd name="connsiteY30" fmla="*/ 2353437 h 2870045"/>
              <a:gd name="connsiteX31" fmla="*/ 0 w 7189757"/>
              <a:gd name="connsiteY31" fmla="*/ 1836829 h 2870045"/>
              <a:gd name="connsiteX32" fmla="*/ 0 w 7189757"/>
              <a:gd name="connsiteY32" fmla="*/ 1234119 h 2870045"/>
              <a:gd name="connsiteX33" fmla="*/ 0 w 7189757"/>
              <a:gd name="connsiteY33" fmla="*/ 688811 h 2870045"/>
              <a:gd name="connsiteX34" fmla="*/ 0 w 7189757"/>
              <a:gd name="connsiteY34" fmla="*/ 0 h 287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89757" h="2870045" extrusionOk="0">
                <a:moveTo>
                  <a:pt x="0" y="0"/>
                </a:moveTo>
                <a:cubicBezTo>
                  <a:pt x="252486" y="-5530"/>
                  <a:pt x="361054" y="45416"/>
                  <a:pt x="671044" y="0"/>
                </a:cubicBezTo>
                <a:cubicBezTo>
                  <a:pt x="981034" y="-45416"/>
                  <a:pt x="888514" y="23236"/>
                  <a:pt x="1054498" y="0"/>
                </a:cubicBezTo>
                <a:cubicBezTo>
                  <a:pt x="1220482" y="-23236"/>
                  <a:pt x="1358302" y="48800"/>
                  <a:pt x="1509849" y="0"/>
                </a:cubicBezTo>
                <a:cubicBezTo>
                  <a:pt x="1661396" y="-48800"/>
                  <a:pt x="1968802" y="33212"/>
                  <a:pt x="2108995" y="0"/>
                </a:cubicBezTo>
                <a:cubicBezTo>
                  <a:pt x="2249188" y="-33212"/>
                  <a:pt x="2429996" y="58954"/>
                  <a:pt x="2636244" y="0"/>
                </a:cubicBezTo>
                <a:cubicBezTo>
                  <a:pt x="2842492" y="-58954"/>
                  <a:pt x="3077384" y="12851"/>
                  <a:pt x="3379186" y="0"/>
                </a:cubicBezTo>
                <a:cubicBezTo>
                  <a:pt x="3680988" y="-12851"/>
                  <a:pt x="3707127" y="50437"/>
                  <a:pt x="3906435" y="0"/>
                </a:cubicBezTo>
                <a:cubicBezTo>
                  <a:pt x="4105743" y="-50437"/>
                  <a:pt x="4128100" y="11538"/>
                  <a:pt x="4289888" y="0"/>
                </a:cubicBezTo>
                <a:cubicBezTo>
                  <a:pt x="4451676" y="-11538"/>
                  <a:pt x="4788513" y="25321"/>
                  <a:pt x="5032830" y="0"/>
                </a:cubicBezTo>
                <a:cubicBezTo>
                  <a:pt x="5277147" y="-25321"/>
                  <a:pt x="5505284" y="33250"/>
                  <a:pt x="5631976" y="0"/>
                </a:cubicBezTo>
                <a:cubicBezTo>
                  <a:pt x="5758668" y="-33250"/>
                  <a:pt x="6040159" y="32146"/>
                  <a:pt x="6231123" y="0"/>
                </a:cubicBezTo>
                <a:cubicBezTo>
                  <a:pt x="6422087" y="-32146"/>
                  <a:pt x="6782299" y="103971"/>
                  <a:pt x="7189757" y="0"/>
                </a:cubicBezTo>
                <a:cubicBezTo>
                  <a:pt x="7216180" y="195237"/>
                  <a:pt x="7137770" y="340780"/>
                  <a:pt x="7189757" y="487908"/>
                </a:cubicBezTo>
                <a:cubicBezTo>
                  <a:pt x="7241744" y="635036"/>
                  <a:pt x="7128339" y="782989"/>
                  <a:pt x="7189757" y="1004516"/>
                </a:cubicBezTo>
                <a:cubicBezTo>
                  <a:pt x="7251175" y="1226043"/>
                  <a:pt x="7139342" y="1393637"/>
                  <a:pt x="7189757" y="1607225"/>
                </a:cubicBezTo>
                <a:cubicBezTo>
                  <a:pt x="7240172" y="1820813"/>
                  <a:pt x="7122454" y="1988456"/>
                  <a:pt x="7189757" y="2209935"/>
                </a:cubicBezTo>
                <a:cubicBezTo>
                  <a:pt x="7257060" y="2431414"/>
                  <a:pt x="7135839" y="2642370"/>
                  <a:pt x="7189757" y="2870045"/>
                </a:cubicBezTo>
                <a:cubicBezTo>
                  <a:pt x="7006592" y="2915254"/>
                  <a:pt x="6790242" y="2818661"/>
                  <a:pt x="6662508" y="2870045"/>
                </a:cubicBezTo>
                <a:cubicBezTo>
                  <a:pt x="6534774" y="2921429"/>
                  <a:pt x="6281812" y="2839350"/>
                  <a:pt x="6135259" y="2870045"/>
                </a:cubicBezTo>
                <a:cubicBezTo>
                  <a:pt x="5988706" y="2900740"/>
                  <a:pt x="5622204" y="2805585"/>
                  <a:pt x="5392318" y="2870045"/>
                </a:cubicBezTo>
                <a:cubicBezTo>
                  <a:pt x="5162432" y="2934505"/>
                  <a:pt x="4971711" y="2867227"/>
                  <a:pt x="4793171" y="2870045"/>
                </a:cubicBezTo>
                <a:cubicBezTo>
                  <a:pt x="4614631" y="2872863"/>
                  <a:pt x="4431258" y="2858075"/>
                  <a:pt x="4194025" y="2870045"/>
                </a:cubicBezTo>
                <a:cubicBezTo>
                  <a:pt x="3956792" y="2882015"/>
                  <a:pt x="3871265" y="2812541"/>
                  <a:pt x="3594879" y="2870045"/>
                </a:cubicBezTo>
                <a:cubicBezTo>
                  <a:pt x="3318493" y="2927549"/>
                  <a:pt x="3363146" y="2828472"/>
                  <a:pt x="3211425" y="2870045"/>
                </a:cubicBezTo>
                <a:cubicBezTo>
                  <a:pt x="3059704" y="2911618"/>
                  <a:pt x="2848548" y="2794427"/>
                  <a:pt x="2540381" y="2870045"/>
                </a:cubicBezTo>
                <a:cubicBezTo>
                  <a:pt x="2232214" y="2945663"/>
                  <a:pt x="2082923" y="2819596"/>
                  <a:pt x="1869337" y="2870045"/>
                </a:cubicBezTo>
                <a:cubicBezTo>
                  <a:pt x="1655751" y="2920494"/>
                  <a:pt x="1645192" y="2832729"/>
                  <a:pt x="1485883" y="2870045"/>
                </a:cubicBezTo>
                <a:cubicBezTo>
                  <a:pt x="1326574" y="2907361"/>
                  <a:pt x="1061026" y="2819647"/>
                  <a:pt x="814839" y="2870045"/>
                </a:cubicBezTo>
                <a:cubicBezTo>
                  <a:pt x="568652" y="2920443"/>
                  <a:pt x="332113" y="2798145"/>
                  <a:pt x="0" y="2870045"/>
                </a:cubicBezTo>
                <a:cubicBezTo>
                  <a:pt x="-21973" y="2629446"/>
                  <a:pt x="11192" y="2544597"/>
                  <a:pt x="0" y="2353437"/>
                </a:cubicBezTo>
                <a:cubicBezTo>
                  <a:pt x="-11192" y="2162277"/>
                  <a:pt x="8766" y="1968866"/>
                  <a:pt x="0" y="1836829"/>
                </a:cubicBezTo>
                <a:cubicBezTo>
                  <a:pt x="-8766" y="1704792"/>
                  <a:pt x="16662" y="1416157"/>
                  <a:pt x="0" y="1234119"/>
                </a:cubicBezTo>
                <a:cubicBezTo>
                  <a:pt x="-16662" y="1052081"/>
                  <a:pt x="8249" y="915369"/>
                  <a:pt x="0" y="688811"/>
                </a:cubicBezTo>
                <a:cubicBezTo>
                  <a:pt x="-8249" y="462253"/>
                  <a:pt x="49263" y="161427"/>
                  <a:pt x="0" y="0"/>
                </a:cubicBezTo>
                <a:close/>
              </a:path>
            </a:pathLst>
          </a:custGeom>
          <a:noFill/>
          <a:ln w="76200">
            <a:solidFill>
              <a:srgbClr val="00B050"/>
            </a:solidFill>
            <a:extLst>
              <a:ext uri="{C807C97D-BFC1-408E-A445-0C87EB9F89A2}">
                <ask:lineSketchStyleProps xmlns:ask="http://schemas.microsoft.com/office/drawing/2018/sketchyshapes" sd="2214054714">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76200">
                <a:solidFill>
                  <a:schemeClr val="tx1"/>
                </a:solidFill>
              </a:ln>
            </a:endParaRPr>
          </a:p>
        </p:txBody>
      </p:sp>
      <p:sp>
        <p:nvSpPr>
          <p:cNvPr id="12" name="Rectangle: Rounded Corners 11">
            <a:extLst>
              <a:ext uri="{FF2B5EF4-FFF2-40B4-BE49-F238E27FC236}">
                <a16:creationId xmlns:a16="http://schemas.microsoft.com/office/drawing/2014/main" id="{B39CC586-0538-41AD-A55B-665A70323446}"/>
              </a:ext>
            </a:extLst>
          </p:cNvPr>
          <p:cNvSpPr/>
          <p:nvPr/>
        </p:nvSpPr>
        <p:spPr>
          <a:xfrm>
            <a:off x="8150772" y="4051738"/>
            <a:ext cx="3649342" cy="1812716"/>
          </a:xfrm>
          <a:prstGeom prst="round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984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normAutofit/>
          </a:bodyPr>
          <a:lstStyle/>
          <a:p>
            <a:r>
              <a:rPr lang="en-US" sz="3800" dirty="0"/>
              <a:t>Modelling approaches-Collaborative Filtering</a:t>
            </a:r>
          </a:p>
        </p:txBody>
      </p:sp>
      <p:pic>
        <p:nvPicPr>
          <p:cNvPr id="4" name="Picture 3" descr="Diagram&#10;&#10;Description automatically generated">
            <a:extLst>
              <a:ext uri="{FF2B5EF4-FFF2-40B4-BE49-F238E27FC236}">
                <a16:creationId xmlns:a16="http://schemas.microsoft.com/office/drawing/2014/main" id="{D6B97C02-940A-44A0-9FB0-1FE4F412CE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827" y="3148906"/>
            <a:ext cx="5343525" cy="2695575"/>
          </a:xfrm>
          <a:prstGeom prst="rect">
            <a:avLst/>
          </a:prstGeom>
        </p:spPr>
      </p:pic>
      <p:pic>
        <p:nvPicPr>
          <p:cNvPr id="6" name="Picture 5">
            <a:extLst>
              <a:ext uri="{FF2B5EF4-FFF2-40B4-BE49-F238E27FC236}">
                <a16:creationId xmlns:a16="http://schemas.microsoft.com/office/drawing/2014/main" id="{ACC051D3-4581-44CB-9145-31E60DEEE167}"/>
              </a:ext>
            </a:extLst>
          </p:cNvPr>
          <p:cNvPicPr>
            <a:picLocks noChangeAspect="1"/>
          </p:cNvPicPr>
          <p:nvPr/>
        </p:nvPicPr>
        <p:blipFill>
          <a:blip r:embed="rId4"/>
          <a:stretch>
            <a:fillRect/>
          </a:stretch>
        </p:blipFill>
        <p:spPr>
          <a:xfrm>
            <a:off x="454090" y="2028528"/>
            <a:ext cx="11737910" cy="1120378"/>
          </a:xfrm>
          <a:prstGeom prst="rect">
            <a:avLst/>
          </a:prstGeom>
        </p:spPr>
      </p:pic>
      <p:sp>
        <p:nvSpPr>
          <p:cNvPr id="7" name="Rectangle: Rounded Corners 6">
            <a:extLst>
              <a:ext uri="{FF2B5EF4-FFF2-40B4-BE49-F238E27FC236}">
                <a16:creationId xmlns:a16="http://schemas.microsoft.com/office/drawing/2014/main" id="{DF95C275-2F1C-4E93-9A3E-F73F94F4CBE7}"/>
              </a:ext>
            </a:extLst>
          </p:cNvPr>
          <p:cNvSpPr/>
          <p:nvPr/>
        </p:nvSpPr>
        <p:spPr>
          <a:xfrm>
            <a:off x="5029200" y="2045368"/>
            <a:ext cx="4848726" cy="25266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935E8B3-B14D-49A2-BABC-A753BFCE0D99}"/>
              </a:ext>
            </a:extLst>
          </p:cNvPr>
          <p:cNvSpPr/>
          <p:nvPr/>
        </p:nvSpPr>
        <p:spPr>
          <a:xfrm>
            <a:off x="595563" y="2268273"/>
            <a:ext cx="4848726" cy="252664"/>
          </a:xfrm>
          <a:prstGeom prst="round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244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normAutofit/>
          </a:bodyPr>
          <a:lstStyle/>
          <a:p>
            <a:r>
              <a:rPr lang="en-US" sz="3800" dirty="0"/>
              <a:t>Modelling approaches-Collaborative Filtering</a:t>
            </a:r>
            <a:br>
              <a:rPr lang="en-US" sz="3800" dirty="0"/>
            </a:br>
            <a:r>
              <a:rPr lang="en-US" sz="3800" i="1" dirty="0">
                <a:solidFill>
                  <a:srgbClr val="00B050"/>
                </a:solidFill>
              </a:rPr>
              <a:t>What’s User-based CF and Item-based CF?</a:t>
            </a:r>
          </a:p>
        </p:txBody>
      </p:sp>
      <p:sp>
        <p:nvSpPr>
          <p:cNvPr id="9" name="TextBox 8">
            <a:extLst>
              <a:ext uri="{FF2B5EF4-FFF2-40B4-BE49-F238E27FC236}">
                <a16:creationId xmlns:a16="http://schemas.microsoft.com/office/drawing/2014/main" id="{D61AA067-5633-439D-BE75-8544A6D5B748}"/>
              </a:ext>
            </a:extLst>
          </p:cNvPr>
          <p:cNvSpPr txBox="1"/>
          <p:nvPr/>
        </p:nvSpPr>
        <p:spPr>
          <a:xfrm>
            <a:off x="3038969" y="5712015"/>
            <a:ext cx="6175021" cy="646331"/>
          </a:xfrm>
          <a:prstGeom prst="rect">
            <a:avLst/>
          </a:prstGeom>
          <a:noFill/>
        </p:spPr>
        <p:txBody>
          <a:bodyPr wrap="square" rtlCol="0">
            <a:spAutoFit/>
          </a:bodyPr>
          <a:lstStyle/>
          <a:p>
            <a:r>
              <a:rPr lang="en-US" dirty="0"/>
              <a:t>Collaborative Filtering involves suggesting movies to the users that are based on collecting preferences from many other users. </a:t>
            </a:r>
          </a:p>
        </p:txBody>
      </p:sp>
      <p:pic>
        <p:nvPicPr>
          <p:cNvPr id="4" name="Picture 3">
            <a:extLst>
              <a:ext uri="{FF2B5EF4-FFF2-40B4-BE49-F238E27FC236}">
                <a16:creationId xmlns:a16="http://schemas.microsoft.com/office/drawing/2014/main" id="{59D89242-B89C-4C17-868A-135CB35988DA}"/>
              </a:ext>
            </a:extLst>
          </p:cNvPr>
          <p:cNvPicPr>
            <a:picLocks noChangeAspect="1"/>
          </p:cNvPicPr>
          <p:nvPr/>
        </p:nvPicPr>
        <p:blipFill>
          <a:blip r:embed="rId3"/>
          <a:stretch>
            <a:fillRect/>
          </a:stretch>
        </p:blipFill>
        <p:spPr>
          <a:xfrm>
            <a:off x="2217208" y="1836426"/>
            <a:ext cx="7757583" cy="3103033"/>
          </a:xfrm>
          <a:prstGeom prst="rect">
            <a:avLst/>
          </a:prstGeom>
        </p:spPr>
      </p:pic>
      <p:pic>
        <p:nvPicPr>
          <p:cNvPr id="6" name="Picture 5">
            <a:extLst>
              <a:ext uri="{FF2B5EF4-FFF2-40B4-BE49-F238E27FC236}">
                <a16:creationId xmlns:a16="http://schemas.microsoft.com/office/drawing/2014/main" id="{AF7F2331-9506-461D-8227-8C3B1A6BC9F1}"/>
              </a:ext>
            </a:extLst>
          </p:cNvPr>
          <p:cNvPicPr>
            <a:picLocks noChangeAspect="1"/>
          </p:cNvPicPr>
          <p:nvPr/>
        </p:nvPicPr>
        <p:blipFill>
          <a:blip r:embed="rId4"/>
          <a:stretch>
            <a:fillRect/>
          </a:stretch>
        </p:blipFill>
        <p:spPr>
          <a:xfrm>
            <a:off x="3129915" y="1849379"/>
            <a:ext cx="6175021" cy="3862636"/>
          </a:xfrm>
          <a:prstGeom prst="rect">
            <a:avLst/>
          </a:prstGeom>
        </p:spPr>
      </p:pic>
    </p:spTree>
    <p:extLst>
      <p:ext uri="{BB962C8B-B14F-4D97-AF65-F5344CB8AC3E}">
        <p14:creationId xmlns:p14="http://schemas.microsoft.com/office/powerpoint/2010/main" val="416587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normAutofit/>
          </a:bodyPr>
          <a:lstStyle/>
          <a:p>
            <a:r>
              <a:rPr lang="en-US" sz="3800" dirty="0"/>
              <a:t>Modelling approaches-Collaborative Filtering</a:t>
            </a:r>
          </a:p>
        </p:txBody>
      </p:sp>
      <p:sp>
        <p:nvSpPr>
          <p:cNvPr id="5" name="Subtitle 2">
            <a:extLst>
              <a:ext uri="{FF2B5EF4-FFF2-40B4-BE49-F238E27FC236}">
                <a16:creationId xmlns:a16="http://schemas.microsoft.com/office/drawing/2014/main" id="{7B680299-7092-4A9E-8255-0BDE5FD3FA54}"/>
              </a:ext>
            </a:extLst>
          </p:cNvPr>
          <p:cNvSpPr txBox="1">
            <a:spLocks/>
          </p:cNvSpPr>
          <p:nvPr/>
        </p:nvSpPr>
        <p:spPr>
          <a:xfrm>
            <a:off x="581192" y="1890876"/>
            <a:ext cx="10993546"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US" sz="1600" b="0" i="0" u="none" strike="noStrike" kern="1200" cap="all" spc="0" normalizeH="0" baseline="0" noProof="0" dirty="0">
                <a:ln>
                  <a:noFill/>
                </a:ln>
                <a:solidFill>
                  <a:srgbClr val="1CADE4"/>
                </a:solidFill>
                <a:effectLst/>
                <a:uLnTx/>
                <a:uFillTx/>
                <a:latin typeface="Franklin Gothic Book" panose="020B0502020104020203"/>
                <a:ea typeface="+mn-ea"/>
                <a:cs typeface="+mn-cs"/>
              </a:rPr>
              <a:t>	 Collaborative Filtering UBCF</a:t>
            </a:r>
          </a:p>
        </p:txBody>
      </p:sp>
      <p:sp>
        <p:nvSpPr>
          <p:cNvPr id="6" name="TextBox 5">
            <a:extLst>
              <a:ext uri="{FF2B5EF4-FFF2-40B4-BE49-F238E27FC236}">
                <a16:creationId xmlns:a16="http://schemas.microsoft.com/office/drawing/2014/main" id="{F2757442-E322-4F9F-9D5D-652D063B186A}"/>
              </a:ext>
            </a:extLst>
          </p:cNvPr>
          <p:cNvSpPr txBox="1"/>
          <p:nvPr/>
        </p:nvSpPr>
        <p:spPr>
          <a:xfrm>
            <a:off x="6485020" y="2551837"/>
            <a:ext cx="5587505" cy="2585323"/>
          </a:xfrm>
          <a:prstGeom prst="rect">
            <a:avLst/>
          </a:prstGeom>
          <a:noFill/>
        </p:spPr>
        <p:txBody>
          <a:bodyPr wrap="square">
            <a:spAutoFit/>
          </a:bodyPr>
          <a:lstStyle/>
          <a:p>
            <a:endParaRPr lang="en-US" dirty="0"/>
          </a:p>
          <a:p>
            <a:r>
              <a:rPr lang="en-US" dirty="0"/>
              <a:t>Therefore, recommending movies is dependent on creating a relationship of similarity between the two users. </a:t>
            </a:r>
          </a:p>
          <a:p>
            <a:r>
              <a:rPr lang="en-US" dirty="0"/>
              <a:t>We use for this model the method User-Based Collaborative Filtering. </a:t>
            </a:r>
          </a:p>
          <a:p>
            <a:endParaRPr lang="en-US" dirty="0"/>
          </a:p>
          <a:p>
            <a:r>
              <a:rPr lang="en-US" dirty="0"/>
              <a:t>We got a RMSE of </a:t>
            </a:r>
            <a:r>
              <a:rPr lang="en-US" b="1" dirty="0"/>
              <a:t>1.119684</a:t>
            </a:r>
          </a:p>
          <a:p>
            <a:endParaRPr lang="en-US" dirty="0"/>
          </a:p>
        </p:txBody>
      </p:sp>
      <p:pic>
        <p:nvPicPr>
          <p:cNvPr id="8" name="Picture 7">
            <a:extLst>
              <a:ext uri="{FF2B5EF4-FFF2-40B4-BE49-F238E27FC236}">
                <a16:creationId xmlns:a16="http://schemas.microsoft.com/office/drawing/2014/main" id="{C44F62CC-2617-4FD8-BE75-312026336D87}"/>
              </a:ext>
            </a:extLst>
          </p:cNvPr>
          <p:cNvPicPr>
            <a:picLocks noChangeAspect="1"/>
          </p:cNvPicPr>
          <p:nvPr/>
        </p:nvPicPr>
        <p:blipFill>
          <a:blip r:embed="rId3"/>
          <a:stretch>
            <a:fillRect/>
          </a:stretch>
        </p:blipFill>
        <p:spPr>
          <a:xfrm>
            <a:off x="286994" y="2894166"/>
            <a:ext cx="6198026" cy="2135034"/>
          </a:xfrm>
          <a:prstGeom prst="rect">
            <a:avLst/>
          </a:prstGeom>
        </p:spPr>
      </p:pic>
    </p:spTree>
    <p:extLst>
      <p:ext uri="{BB962C8B-B14F-4D97-AF65-F5344CB8AC3E}">
        <p14:creationId xmlns:p14="http://schemas.microsoft.com/office/powerpoint/2010/main" val="3407555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normAutofit/>
          </a:bodyPr>
          <a:lstStyle/>
          <a:p>
            <a:r>
              <a:rPr lang="en-US" sz="3800" dirty="0"/>
              <a:t>Modelling approaches-Collaborative Filtering</a:t>
            </a:r>
          </a:p>
        </p:txBody>
      </p:sp>
      <p:sp>
        <p:nvSpPr>
          <p:cNvPr id="5" name="Subtitle 2">
            <a:extLst>
              <a:ext uri="{FF2B5EF4-FFF2-40B4-BE49-F238E27FC236}">
                <a16:creationId xmlns:a16="http://schemas.microsoft.com/office/drawing/2014/main" id="{7B680299-7092-4A9E-8255-0BDE5FD3FA54}"/>
              </a:ext>
            </a:extLst>
          </p:cNvPr>
          <p:cNvSpPr txBox="1">
            <a:spLocks/>
          </p:cNvSpPr>
          <p:nvPr/>
        </p:nvSpPr>
        <p:spPr>
          <a:xfrm>
            <a:off x="581192" y="1890876"/>
            <a:ext cx="10993546"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US" sz="1600" b="0" i="0" u="none" strike="noStrike" kern="1200" cap="all" spc="0" normalizeH="0" baseline="0" noProof="0" dirty="0">
                <a:ln>
                  <a:noFill/>
                </a:ln>
                <a:solidFill>
                  <a:srgbClr val="1CADE4"/>
                </a:solidFill>
                <a:effectLst/>
                <a:uLnTx/>
                <a:uFillTx/>
                <a:latin typeface="Franklin Gothic Book" panose="020B0502020104020203"/>
                <a:ea typeface="+mn-ea"/>
                <a:cs typeface="+mn-cs"/>
              </a:rPr>
              <a:t>		Collaborative Filtering- IBCF</a:t>
            </a:r>
          </a:p>
        </p:txBody>
      </p:sp>
      <p:sp>
        <p:nvSpPr>
          <p:cNvPr id="6" name="TextBox 5">
            <a:extLst>
              <a:ext uri="{FF2B5EF4-FFF2-40B4-BE49-F238E27FC236}">
                <a16:creationId xmlns:a16="http://schemas.microsoft.com/office/drawing/2014/main" id="{F2757442-E322-4F9F-9D5D-652D063B186A}"/>
              </a:ext>
            </a:extLst>
          </p:cNvPr>
          <p:cNvSpPr txBox="1"/>
          <p:nvPr/>
        </p:nvSpPr>
        <p:spPr>
          <a:xfrm>
            <a:off x="7461081" y="2782063"/>
            <a:ext cx="4499812" cy="2585323"/>
          </a:xfrm>
          <a:prstGeom prst="rect">
            <a:avLst/>
          </a:prstGeom>
          <a:noFill/>
        </p:spPr>
        <p:txBody>
          <a:bodyPr wrap="square">
            <a:spAutoFit/>
          </a:bodyPr>
          <a:lstStyle/>
          <a:p>
            <a:r>
              <a:rPr lang="en-US" dirty="0"/>
              <a:t>Item-based collaborative filtering algorithm fundamentally has the same scheme with user-based collaborative filtering in terms of using user’s rating score. Instead of the nearest neighbors, It looks into a set of items. </a:t>
            </a:r>
          </a:p>
          <a:p>
            <a:endParaRPr lang="en-US" dirty="0"/>
          </a:p>
          <a:p>
            <a:r>
              <a:rPr lang="en-US" dirty="0"/>
              <a:t>This model obtained a RMSE of </a:t>
            </a:r>
            <a:r>
              <a:rPr lang="en-US" b="1" dirty="0"/>
              <a:t>1.05849</a:t>
            </a:r>
          </a:p>
          <a:p>
            <a:endParaRPr lang="en-US" dirty="0"/>
          </a:p>
          <a:p>
            <a:endParaRPr lang="en-US" dirty="0"/>
          </a:p>
        </p:txBody>
      </p:sp>
      <p:pic>
        <p:nvPicPr>
          <p:cNvPr id="11" name="Picture 10">
            <a:extLst>
              <a:ext uri="{FF2B5EF4-FFF2-40B4-BE49-F238E27FC236}">
                <a16:creationId xmlns:a16="http://schemas.microsoft.com/office/drawing/2014/main" id="{57D494C0-3162-4692-B0D7-2FAC07B54F01}"/>
              </a:ext>
            </a:extLst>
          </p:cNvPr>
          <p:cNvPicPr>
            <a:picLocks noChangeAspect="1"/>
          </p:cNvPicPr>
          <p:nvPr/>
        </p:nvPicPr>
        <p:blipFill>
          <a:blip r:embed="rId3"/>
          <a:stretch>
            <a:fillRect/>
          </a:stretch>
        </p:blipFill>
        <p:spPr>
          <a:xfrm>
            <a:off x="231107" y="2512625"/>
            <a:ext cx="7181850" cy="3124200"/>
          </a:xfrm>
          <a:prstGeom prst="rect">
            <a:avLst/>
          </a:prstGeom>
        </p:spPr>
      </p:pic>
    </p:spTree>
    <p:extLst>
      <p:ext uri="{BB962C8B-B14F-4D97-AF65-F5344CB8AC3E}">
        <p14:creationId xmlns:p14="http://schemas.microsoft.com/office/powerpoint/2010/main" val="4138782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website&#10;&#10;Description automatically generated">
            <a:extLst>
              <a:ext uri="{FF2B5EF4-FFF2-40B4-BE49-F238E27FC236}">
                <a16:creationId xmlns:a16="http://schemas.microsoft.com/office/drawing/2014/main" id="{594518ED-8D89-40DA-8984-171BCD805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447"/>
            <a:ext cx="12200022" cy="6100011"/>
          </a:xfrm>
          <a:prstGeom prst="rect">
            <a:avLst/>
          </a:prstGeom>
        </p:spPr>
      </p:pic>
      <p:sp>
        <p:nvSpPr>
          <p:cNvPr id="9" name="Rectangle 8">
            <a:extLst>
              <a:ext uri="{FF2B5EF4-FFF2-40B4-BE49-F238E27FC236}">
                <a16:creationId xmlns:a16="http://schemas.microsoft.com/office/drawing/2014/main" id="{914E2DF1-3EDD-4A9B-8C59-5D203471D00A}"/>
              </a:ext>
            </a:extLst>
          </p:cNvPr>
          <p:cNvSpPr/>
          <p:nvPr/>
        </p:nvSpPr>
        <p:spPr>
          <a:xfrm>
            <a:off x="1792705" y="2899611"/>
            <a:ext cx="3910263" cy="421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Factorization</a:t>
            </a:r>
          </a:p>
        </p:txBody>
      </p:sp>
      <p:sp>
        <p:nvSpPr>
          <p:cNvPr id="10" name="Rectangle 9">
            <a:extLst>
              <a:ext uri="{FF2B5EF4-FFF2-40B4-BE49-F238E27FC236}">
                <a16:creationId xmlns:a16="http://schemas.microsoft.com/office/drawing/2014/main" id="{5BC66CCC-E7FC-430E-8C7B-D9B90A9ECFF2}"/>
              </a:ext>
            </a:extLst>
          </p:cNvPr>
          <p:cNvSpPr/>
          <p:nvPr/>
        </p:nvSpPr>
        <p:spPr>
          <a:xfrm>
            <a:off x="3747836" y="994611"/>
            <a:ext cx="2255920" cy="421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MODEL-BASED CF</a:t>
            </a:r>
          </a:p>
        </p:txBody>
      </p:sp>
      <p:pic>
        <p:nvPicPr>
          <p:cNvPr id="16" name="Picture 15">
            <a:extLst>
              <a:ext uri="{FF2B5EF4-FFF2-40B4-BE49-F238E27FC236}">
                <a16:creationId xmlns:a16="http://schemas.microsoft.com/office/drawing/2014/main" id="{254CCA0E-2760-4778-AD4C-EB0450728EED}"/>
              </a:ext>
            </a:extLst>
          </p:cNvPr>
          <p:cNvPicPr>
            <a:picLocks noChangeAspect="1"/>
          </p:cNvPicPr>
          <p:nvPr/>
        </p:nvPicPr>
        <p:blipFill>
          <a:blip r:embed="rId4"/>
          <a:stretch>
            <a:fillRect/>
          </a:stretch>
        </p:blipFill>
        <p:spPr>
          <a:xfrm>
            <a:off x="8131091" y="2237870"/>
            <a:ext cx="3076575" cy="457200"/>
          </a:xfrm>
          <a:prstGeom prst="rect">
            <a:avLst/>
          </a:prstGeom>
        </p:spPr>
      </p:pic>
    </p:spTree>
    <p:extLst>
      <p:ext uri="{BB962C8B-B14F-4D97-AF65-F5344CB8AC3E}">
        <p14:creationId xmlns:p14="http://schemas.microsoft.com/office/powerpoint/2010/main" val="172932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normAutofit/>
          </a:bodyPr>
          <a:lstStyle/>
          <a:p>
            <a:r>
              <a:rPr lang="en-US" sz="3800" dirty="0"/>
              <a:t>Modelling approaches-Collaborative Filtering</a:t>
            </a:r>
          </a:p>
        </p:txBody>
      </p:sp>
      <p:sp>
        <p:nvSpPr>
          <p:cNvPr id="5" name="Subtitle 2">
            <a:extLst>
              <a:ext uri="{FF2B5EF4-FFF2-40B4-BE49-F238E27FC236}">
                <a16:creationId xmlns:a16="http://schemas.microsoft.com/office/drawing/2014/main" id="{7B680299-7092-4A9E-8255-0BDE5FD3FA54}"/>
              </a:ext>
            </a:extLst>
          </p:cNvPr>
          <p:cNvSpPr txBox="1">
            <a:spLocks/>
          </p:cNvSpPr>
          <p:nvPr/>
        </p:nvSpPr>
        <p:spPr>
          <a:xfrm>
            <a:off x="581192" y="1890876"/>
            <a:ext cx="10993546"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US" sz="1600" b="0" i="0" u="none" strike="noStrike" kern="1200" cap="all" spc="0" normalizeH="0" baseline="0" noProof="0" dirty="0">
                <a:ln>
                  <a:noFill/>
                </a:ln>
                <a:solidFill>
                  <a:srgbClr val="1CADE4"/>
                </a:solidFill>
                <a:effectLst/>
                <a:uLnTx/>
                <a:uFillTx/>
                <a:latin typeface="Franklin Gothic Book" panose="020B0502020104020203"/>
                <a:ea typeface="+mn-ea"/>
                <a:cs typeface="+mn-cs"/>
              </a:rPr>
              <a:t>	 Matrix Factorization with Stochastic Gradient Descent</a:t>
            </a:r>
          </a:p>
        </p:txBody>
      </p:sp>
      <p:pic>
        <p:nvPicPr>
          <p:cNvPr id="4" name="Picture 3">
            <a:extLst>
              <a:ext uri="{FF2B5EF4-FFF2-40B4-BE49-F238E27FC236}">
                <a16:creationId xmlns:a16="http://schemas.microsoft.com/office/drawing/2014/main" id="{C9B2A4FB-2EEF-4D88-B776-6C15588855A6}"/>
              </a:ext>
            </a:extLst>
          </p:cNvPr>
          <p:cNvPicPr>
            <a:picLocks noChangeAspect="1"/>
          </p:cNvPicPr>
          <p:nvPr/>
        </p:nvPicPr>
        <p:blipFill>
          <a:blip r:embed="rId3"/>
          <a:stretch>
            <a:fillRect/>
          </a:stretch>
        </p:blipFill>
        <p:spPr>
          <a:xfrm>
            <a:off x="2928937" y="2196125"/>
            <a:ext cx="6334125" cy="1333500"/>
          </a:xfrm>
          <a:prstGeom prst="rect">
            <a:avLst/>
          </a:prstGeom>
        </p:spPr>
      </p:pic>
      <p:pic>
        <p:nvPicPr>
          <p:cNvPr id="9" name="Picture 8" descr="Diagram&#10;&#10;Description automatically generated">
            <a:extLst>
              <a:ext uri="{FF2B5EF4-FFF2-40B4-BE49-F238E27FC236}">
                <a16:creationId xmlns:a16="http://schemas.microsoft.com/office/drawing/2014/main" id="{19DAD515-0B35-4BAB-8149-71A3369761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9176" y="3529625"/>
            <a:ext cx="4876800" cy="2743200"/>
          </a:xfrm>
          <a:prstGeom prst="rect">
            <a:avLst/>
          </a:prstGeom>
        </p:spPr>
      </p:pic>
      <p:pic>
        <p:nvPicPr>
          <p:cNvPr id="11" name="Picture 10">
            <a:extLst>
              <a:ext uri="{FF2B5EF4-FFF2-40B4-BE49-F238E27FC236}">
                <a16:creationId xmlns:a16="http://schemas.microsoft.com/office/drawing/2014/main" id="{D2FEF43D-1649-44C8-946F-0128A00D5980}"/>
              </a:ext>
            </a:extLst>
          </p:cNvPr>
          <p:cNvPicPr>
            <a:picLocks noChangeAspect="1"/>
          </p:cNvPicPr>
          <p:nvPr/>
        </p:nvPicPr>
        <p:blipFill rotWithShape="1">
          <a:blip r:embed="rId5"/>
          <a:srcRect r="2170" b="3622"/>
          <a:stretch/>
        </p:blipFill>
        <p:spPr>
          <a:xfrm>
            <a:off x="162411" y="3529626"/>
            <a:ext cx="6334125" cy="2785298"/>
          </a:xfrm>
          <a:prstGeom prst="rect">
            <a:avLst/>
          </a:prstGeom>
        </p:spPr>
      </p:pic>
      <p:pic>
        <p:nvPicPr>
          <p:cNvPr id="13" name="Picture 12">
            <a:extLst>
              <a:ext uri="{FF2B5EF4-FFF2-40B4-BE49-F238E27FC236}">
                <a16:creationId xmlns:a16="http://schemas.microsoft.com/office/drawing/2014/main" id="{8EA55C74-5C21-41AD-B15D-AB383DA585B5}"/>
              </a:ext>
            </a:extLst>
          </p:cNvPr>
          <p:cNvPicPr>
            <a:picLocks noChangeAspect="1"/>
          </p:cNvPicPr>
          <p:nvPr/>
        </p:nvPicPr>
        <p:blipFill>
          <a:blip r:embed="rId6"/>
          <a:stretch>
            <a:fillRect/>
          </a:stretch>
        </p:blipFill>
        <p:spPr>
          <a:xfrm>
            <a:off x="3188908" y="2820128"/>
            <a:ext cx="6038850" cy="1790700"/>
          </a:xfrm>
          <a:prstGeom prst="rect">
            <a:avLst/>
          </a:prstGeom>
        </p:spPr>
      </p:pic>
    </p:spTree>
    <p:extLst>
      <p:ext uri="{BB962C8B-B14F-4D97-AF65-F5344CB8AC3E}">
        <p14:creationId xmlns:p14="http://schemas.microsoft.com/office/powerpoint/2010/main" val="275154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C015-EC4F-4B0C-A10E-97A3C1EBAEF4}"/>
              </a:ext>
            </a:extLst>
          </p:cNvPr>
          <p:cNvSpPr>
            <a:spLocks noGrp="1"/>
          </p:cNvSpPr>
          <p:nvPr>
            <p:ph type="title"/>
          </p:nvPr>
        </p:nvSpPr>
        <p:spPr/>
        <p:txBody>
          <a:bodyPr>
            <a:normAutofit/>
          </a:bodyPr>
          <a:lstStyle/>
          <a:p>
            <a:r>
              <a:rPr lang="en-US" sz="3800" dirty="0"/>
              <a:t>Modelling approaches-Collaborative Filtering</a:t>
            </a:r>
          </a:p>
        </p:txBody>
      </p:sp>
      <p:sp>
        <p:nvSpPr>
          <p:cNvPr id="5" name="Subtitle 2">
            <a:extLst>
              <a:ext uri="{FF2B5EF4-FFF2-40B4-BE49-F238E27FC236}">
                <a16:creationId xmlns:a16="http://schemas.microsoft.com/office/drawing/2014/main" id="{7B680299-7092-4A9E-8255-0BDE5FD3FA54}"/>
              </a:ext>
            </a:extLst>
          </p:cNvPr>
          <p:cNvSpPr txBox="1">
            <a:spLocks/>
          </p:cNvSpPr>
          <p:nvPr/>
        </p:nvSpPr>
        <p:spPr>
          <a:xfrm>
            <a:off x="581192" y="1890876"/>
            <a:ext cx="10993546"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en-US" sz="1600" b="0" i="0" u="none" strike="noStrike" kern="1200" cap="all" spc="0" normalizeH="0" baseline="0" noProof="0" dirty="0">
                <a:ln>
                  <a:noFill/>
                </a:ln>
                <a:solidFill>
                  <a:srgbClr val="1CADE4"/>
                </a:solidFill>
                <a:effectLst/>
                <a:uLnTx/>
                <a:uFillTx/>
                <a:latin typeface="Franklin Gothic Book" panose="020B0502020104020203"/>
                <a:ea typeface="+mn-ea"/>
                <a:cs typeface="+mn-cs"/>
              </a:rPr>
              <a:t>	 Matrix Factorization with Stochastic Gradient Descent</a:t>
            </a:r>
          </a:p>
        </p:txBody>
      </p:sp>
      <p:sp>
        <p:nvSpPr>
          <p:cNvPr id="6" name="TextBox 5">
            <a:extLst>
              <a:ext uri="{FF2B5EF4-FFF2-40B4-BE49-F238E27FC236}">
                <a16:creationId xmlns:a16="http://schemas.microsoft.com/office/drawing/2014/main" id="{F2757442-E322-4F9F-9D5D-652D063B186A}"/>
              </a:ext>
            </a:extLst>
          </p:cNvPr>
          <p:cNvSpPr txBox="1"/>
          <p:nvPr/>
        </p:nvSpPr>
        <p:spPr>
          <a:xfrm>
            <a:off x="7194883" y="2359109"/>
            <a:ext cx="4836696" cy="2308324"/>
          </a:xfrm>
          <a:prstGeom prst="rect">
            <a:avLst/>
          </a:prstGeom>
          <a:noFill/>
        </p:spPr>
        <p:txBody>
          <a:bodyPr wrap="square">
            <a:spAutoFit/>
          </a:bodyPr>
          <a:lstStyle/>
          <a:p>
            <a:endParaRPr lang="en-US" dirty="0"/>
          </a:p>
          <a:p>
            <a:r>
              <a:rPr lang="en-US" dirty="0"/>
              <a:t>Among the numerous solutions for matrix factorization, Stochastic Gradient Descent</a:t>
            </a:r>
          </a:p>
          <a:p>
            <a:r>
              <a:rPr lang="en-US" dirty="0"/>
              <a:t>(SGD) is one of the most widely used algorithms. </a:t>
            </a:r>
          </a:p>
          <a:p>
            <a:endParaRPr lang="en-US" dirty="0"/>
          </a:p>
          <a:p>
            <a:r>
              <a:rPr lang="en-US" dirty="0"/>
              <a:t>This model have been using in this project and performance the best RMSE result, with </a:t>
            </a:r>
            <a:r>
              <a:rPr lang="en-US" b="1" dirty="0"/>
              <a:t>0.8536655</a:t>
            </a:r>
          </a:p>
        </p:txBody>
      </p:sp>
      <p:pic>
        <p:nvPicPr>
          <p:cNvPr id="8" name="Picture 7">
            <a:extLst>
              <a:ext uri="{FF2B5EF4-FFF2-40B4-BE49-F238E27FC236}">
                <a16:creationId xmlns:a16="http://schemas.microsoft.com/office/drawing/2014/main" id="{0676FC1B-079E-4677-902A-B2D2B2E1500C}"/>
              </a:ext>
            </a:extLst>
          </p:cNvPr>
          <p:cNvPicPr>
            <a:picLocks noChangeAspect="1"/>
          </p:cNvPicPr>
          <p:nvPr/>
        </p:nvPicPr>
        <p:blipFill>
          <a:blip r:embed="rId3"/>
          <a:stretch>
            <a:fillRect/>
          </a:stretch>
        </p:blipFill>
        <p:spPr>
          <a:xfrm>
            <a:off x="154402" y="2359109"/>
            <a:ext cx="6961326" cy="3637098"/>
          </a:xfrm>
          <a:prstGeom prst="rect">
            <a:avLst/>
          </a:prstGeom>
        </p:spPr>
      </p:pic>
    </p:spTree>
    <p:extLst>
      <p:ext uri="{BB962C8B-B14F-4D97-AF65-F5344CB8AC3E}">
        <p14:creationId xmlns:p14="http://schemas.microsoft.com/office/powerpoint/2010/main" val="639481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4FB8-FE2E-4833-99ED-F2340FB93642}"/>
              </a:ext>
            </a:extLst>
          </p:cNvPr>
          <p:cNvSpPr>
            <a:spLocks noGrp="1"/>
          </p:cNvSpPr>
          <p:nvPr>
            <p:ph type="title"/>
          </p:nvPr>
        </p:nvSpPr>
        <p:spPr/>
        <p:txBody>
          <a:bodyPr>
            <a:normAutofit/>
          </a:bodyPr>
          <a:lstStyle/>
          <a:p>
            <a:r>
              <a:rPr lang="en-US" sz="4400" dirty="0">
                <a:solidFill>
                  <a:schemeClr val="accent1"/>
                </a:solidFill>
                <a:latin typeface="+mn-lt"/>
                <a:ea typeface="+mn-ea"/>
                <a:cs typeface="+mn-cs"/>
              </a:rPr>
              <a:t>Final model with 10 million dataset</a:t>
            </a:r>
            <a:endParaRPr lang="en-US" dirty="0"/>
          </a:p>
        </p:txBody>
      </p:sp>
      <p:sp>
        <p:nvSpPr>
          <p:cNvPr id="7" name="TextBox 6">
            <a:extLst>
              <a:ext uri="{FF2B5EF4-FFF2-40B4-BE49-F238E27FC236}">
                <a16:creationId xmlns:a16="http://schemas.microsoft.com/office/drawing/2014/main" id="{7AE536C5-504D-4D2F-A1B1-9DF37A4D1741}"/>
              </a:ext>
            </a:extLst>
          </p:cNvPr>
          <p:cNvSpPr txBox="1"/>
          <p:nvPr/>
        </p:nvSpPr>
        <p:spPr>
          <a:xfrm>
            <a:off x="7050505" y="3212799"/>
            <a:ext cx="5041232" cy="1477328"/>
          </a:xfrm>
          <a:prstGeom prst="rect">
            <a:avLst/>
          </a:prstGeom>
          <a:noFill/>
        </p:spPr>
        <p:txBody>
          <a:bodyPr wrap="square">
            <a:spAutoFit/>
          </a:bodyPr>
          <a:lstStyle/>
          <a:p>
            <a:r>
              <a:rPr lang="en-US" dirty="0"/>
              <a:t>Since the set is the entire population dataset, it provides a better approach of RMSE. As we can see from the result, Matrix Factorization with Stochastic Gradient Descent in 10Mn dataset achieved the target RMSE of </a:t>
            </a:r>
            <a:r>
              <a:rPr lang="en-US" b="1" dirty="0"/>
              <a:t>0.806</a:t>
            </a:r>
          </a:p>
        </p:txBody>
      </p:sp>
      <p:pic>
        <p:nvPicPr>
          <p:cNvPr id="8" name="Picture 7">
            <a:extLst>
              <a:ext uri="{FF2B5EF4-FFF2-40B4-BE49-F238E27FC236}">
                <a16:creationId xmlns:a16="http://schemas.microsoft.com/office/drawing/2014/main" id="{7EE888FD-D7D5-4D97-A484-3512244FB8BF}"/>
              </a:ext>
            </a:extLst>
          </p:cNvPr>
          <p:cNvPicPr>
            <a:picLocks noChangeAspect="1"/>
          </p:cNvPicPr>
          <p:nvPr/>
        </p:nvPicPr>
        <p:blipFill>
          <a:blip r:embed="rId3"/>
          <a:stretch>
            <a:fillRect/>
          </a:stretch>
        </p:blipFill>
        <p:spPr>
          <a:xfrm>
            <a:off x="108288" y="2641418"/>
            <a:ext cx="6960220" cy="2543311"/>
          </a:xfrm>
          <a:prstGeom prst="rect">
            <a:avLst/>
          </a:prstGeom>
        </p:spPr>
      </p:pic>
    </p:spTree>
    <p:extLst>
      <p:ext uri="{BB962C8B-B14F-4D97-AF65-F5344CB8AC3E}">
        <p14:creationId xmlns:p14="http://schemas.microsoft.com/office/powerpoint/2010/main" val="721141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78FC9-F0A4-4478-AA86-BA73F1B767D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7704872-D8AC-456B-953A-345CC5B5ECB9}"/>
              </a:ext>
            </a:extLst>
          </p:cNvPr>
          <p:cNvPicPr>
            <a:picLocks noChangeAspect="1"/>
          </p:cNvPicPr>
          <p:nvPr/>
        </p:nvPicPr>
        <p:blipFill>
          <a:blip r:embed="rId3"/>
          <a:stretch>
            <a:fillRect/>
          </a:stretch>
        </p:blipFill>
        <p:spPr>
          <a:xfrm>
            <a:off x="97019" y="1311443"/>
            <a:ext cx="12058922" cy="4635808"/>
          </a:xfrm>
          <a:prstGeom prst="rect">
            <a:avLst/>
          </a:prstGeom>
        </p:spPr>
      </p:pic>
    </p:spTree>
    <p:extLst>
      <p:ext uri="{BB962C8B-B14F-4D97-AF65-F5344CB8AC3E}">
        <p14:creationId xmlns:p14="http://schemas.microsoft.com/office/powerpoint/2010/main" val="97841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45F4-882A-4113-B276-0EABC3D132FA}"/>
              </a:ext>
            </a:extLst>
          </p:cNvPr>
          <p:cNvSpPr>
            <a:spLocks noGrp="1"/>
          </p:cNvSpPr>
          <p:nvPr>
            <p:ph type="title"/>
          </p:nvPr>
        </p:nvSpPr>
        <p:spPr/>
        <p:txBody>
          <a:bodyPr/>
          <a:lstStyle/>
          <a:p>
            <a:r>
              <a:rPr lang="en-US" dirty="0"/>
              <a:t>Data structure </a:t>
            </a:r>
          </a:p>
        </p:txBody>
      </p:sp>
      <p:pic>
        <p:nvPicPr>
          <p:cNvPr id="6" name="Picture 5">
            <a:extLst>
              <a:ext uri="{FF2B5EF4-FFF2-40B4-BE49-F238E27FC236}">
                <a16:creationId xmlns:a16="http://schemas.microsoft.com/office/drawing/2014/main" id="{761C4EBD-9FD8-4A26-A6E9-828003DF1CC1}"/>
              </a:ext>
            </a:extLst>
          </p:cNvPr>
          <p:cNvPicPr>
            <a:picLocks noChangeAspect="1"/>
          </p:cNvPicPr>
          <p:nvPr/>
        </p:nvPicPr>
        <p:blipFill>
          <a:blip r:embed="rId3"/>
          <a:stretch>
            <a:fillRect/>
          </a:stretch>
        </p:blipFill>
        <p:spPr>
          <a:xfrm>
            <a:off x="1197952" y="2127347"/>
            <a:ext cx="9572413" cy="2049539"/>
          </a:xfrm>
          <a:prstGeom prst="rect">
            <a:avLst/>
          </a:prstGeom>
        </p:spPr>
      </p:pic>
      <p:sp>
        <p:nvSpPr>
          <p:cNvPr id="7" name="Rectangle 6">
            <a:extLst>
              <a:ext uri="{FF2B5EF4-FFF2-40B4-BE49-F238E27FC236}">
                <a16:creationId xmlns:a16="http://schemas.microsoft.com/office/drawing/2014/main" id="{98979FA8-64F2-4C99-AB94-9DE52DDCA3D6}"/>
              </a:ext>
            </a:extLst>
          </p:cNvPr>
          <p:cNvSpPr/>
          <p:nvPr/>
        </p:nvSpPr>
        <p:spPr>
          <a:xfrm>
            <a:off x="2831335" y="2016087"/>
            <a:ext cx="793214" cy="23202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F595139-6166-4E69-9B3B-7A5FA032A754}"/>
              </a:ext>
            </a:extLst>
          </p:cNvPr>
          <p:cNvPicPr>
            <a:picLocks noChangeAspect="1"/>
          </p:cNvPicPr>
          <p:nvPr/>
        </p:nvPicPr>
        <p:blipFill>
          <a:blip r:embed="rId4"/>
          <a:stretch>
            <a:fillRect/>
          </a:stretch>
        </p:blipFill>
        <p:spPr>
          <a:xfrm>
            <a:off x="1965057" y="1821581"/>
            <a:ext cx="7600950" cy="4286250"/>
          </a:xfrm>
          <a:prstGeom prst="rect">
            <a:avLst/>
          </a:prstGeom>
        </p:spPr>
      </p:pic>
    </p:spTree>
    <p:extLst>
      <p:ext uri="{BB962C8B-B14F-4D97-AF65-F5344CB8AC3E}">
        <p14:creationId xmlns:p14="http://schemas.microsoft.com/office/powerpoint/2010/main" val="99684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20BE85-7D00-4F5F-9C5A-7BB12E111B1D}"/>
              </a:ext>
            </a:extLst>
          </p:cNvPr>
          <p:cNvPicPr>
            <a:picLocks noChangeAspect="1"/>
          </p:cNvPicPr>
          <p:nvPr/>
        </p:nvPicPr>
        <p:blipFill>
          <a:blip r:embed="rId3">
            <a:alphaModFix amt="40000"/>
          </a:blip>
          <a:stretch>
            <a:fillRect/>
          </a:stretch>
        </p:blipFill>
        <p:spPr>
          <a:xfrm>
            <a:off x="1961147" y="63580"/>
            <a:ext cx="8008166" cy="5562092"/>
          </a:xfrm>
          <a:prstGeom prst="rect">
            <a:avLst/>
          </a:prstGeom>
          <a:ln>
            <a:noFill/>
          </a:ln>
          <a:effectLst>
            <a:glow rad="127000">
              <a:schemeClr val="accent1">
                <a:alpha val="0"/>
              </a:schemeClr>
            </a:glow>
            <a:softEdge rad="112500"/>
          </a:effectLst>
        </p:spPr>
      </p:pic>
      <p:sp>
        <p:nvSpPr>
          <p:cNvPr id="2" name="Title 1">
            <a:extLst>
              <a:ext uri="{FF2B5EF4-FFF2-40B4-BE49-F238E27FC236}">
                <a16:creationId xmlns:a16="http://schemas.microsoft.com/office/drawing/2014/main" id="{49B60A8D-7DC9-4E24-93EE-E4D9F2E93E15}"/>
              </a:ext>
            </a:extLst>
          </p:cNvPr>
          <p:cNvSpPr>
            <a:spLocks noGrp="1"/>
          </p:cNvSpPr>
          <p:nvPr>
            <p:ph type="title"/>
          </p:nvPr>
        </p:nvSpPr>
        <p:spPr/>
        <p:txBody>
          <a:bodyPr/>
          <a:lstStyle/>
          <a:p>
            <a:r>
              <a:rPr lang="en-US" dirty="0"/>
              <a:t>Conclusion</a:t>
            </a:r>
          </a:p>
        </p:txBody>
      </p:sp>
      <p:sp>
        <p:nvSpPr>
          <p:cNvPr id="5" name="Rectangle 4">
            <a:extLst>
              <a:ext uri="{FF2B5EF4-FFF2-40B4-BE49-F238E27FC236}">
                <a16:creationId xmlns:a16="http://schemas.microsoft.com/office/drawing/2014/main" id="{2D9F9EC5-9142-4D92-B228-AB296968FBD2}"/>
              </a:ext>
            </a:extLst>
          </p:cNvPr>
          <p:cNvSpPr/>
          <p:nvPr/>
        </p:nvSpPr>
        <p:spPr>
          <a:xfrm>
            <a:off x="1193131" y="3013726"/>
            <a:ext cx="9805737" cy="31945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have stated our project by collecting, preparing, cleaning the dataset </a:t>
            </a:r>
            <a:r>
              <a:rPr lang="en-US" dirty="0" err="1">
                <a:solidFill>
                  <a:schemeClr val="tx1"/>
                </a:solidFill>
              </a:rPr>
              <a:t>train.dtS</a:t>
            </a:r>
            <a:r>
              <a:rPr lang="en-US" dirty="0">
                <a:solidFill>
                  <a:schemeClr val="tx1"/>
                </a:solidFill>
              </a:rPr>
              <a:t> for analysis. Then we explored the information seeking for insights that might help during the model building. At the end we ran the model with the lowest RMSE using the 10 million dataset.</a:t>
            </a:r>
          </a:p>
          <a:p>
            <a:endParaRPr lang="en-US" dirty="0">
              <a:solidFill>
                <a:schemeClr val="tx1"/>
              </a:solidFill>
            </a:endParaRPr>
          </a:p>
          <a:p>
            <a:r>
              <a:rPr lang="en-US" dirty="0">
                <a:solidFill>
                  <a:schemeClr val="tx1"/>
                </a:solidFill>
              </a:rPr>
              <a:t>Our objective was finding the best Root Mean Square Error (RMSE) that tells you how concentrated the data is around the line of best fit. for this first we created a random model that predicts the rating based on the probability distribution of each rating This model gives the worst result. </a:t>
            </a:r>
          </a:p>
          <a:p>
            <a:endParaRPr lang="en-US" dirty="0">
              <a:solidFill>
                <a:schemeClr val="tx1"/>
              </a:solidFill>
            </a:endParaRPr>
          </a:p>
          <a:p>
            <a:r>
              <a:rPr lang="en-US" dirty="0">
                <a:solidFill>
                  <a:schemeClr val="tx1"/>
                </a:solidFill>
              </a:rPr>
              <a:t> Matrix Factorization with Stochastic Gradient Descent achieved the best RMSE result. Model adopted</a:t>
            </a:r>
          </a:p>
          <a:p>
            <a:r>
              <a:rPr lang="en-US" dirty="0">
                <a:solidFill>
                  <a:schemeClr val="tx1"/>
                </a:solidFill>
              </a:rPr>
              <a:t>by Netflix.</a:t>
            </a:r>
          </a:p>
        </p:txBody>
      </p:sp>
    </p:spTree>
    <p:extLst>
      <p:ext uri="{BB962C8B-B14F-4D97-AF65-F5344CB8AC3E}">
        <p14:creationId xmlns:p14="http://schemas.microsoft.com/office/powerpoint/2010/main" val="2013762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0A8D-7DC9-4E24-93EE-E4D9F2E93E15}"/>
              </a:ext>
            </a:extLst>
          </p:cNvPr>
          <p:cNvSpPr>
            <a:spLocks noGrp="1"/>
          </p:cNvSpPr>
          <p:nvPr>
            <p:ph type="title"/>
          </p:nvPr>
        </p:nvSpPr>
        <p:spPr/>
        <p:txBody>
          <a:bodyPr/>
          <a:lstStyle/>
          <a:p>
            <a:r>
              <a:rPr lang="en-US" dirty="0"/>
              <a:t>NEXT STEPS</a:t>
            </a:r>
          </a:p>
        </p:txBody>
      </p:sp>
      <p:pic>
        <p:nvPicPr>
          <p:cNvPr id="3" name="Picture 2" descr="Diagram&#10;&#10;Description automatically generated">
            <a:extLst>
              <a:ext uri="{FF2B5EF4-FFF2-40B4-BE49-F238E27FC236}">
                <a16:creationId xmlns:a16="http://schemas.microsoft.com/office/drawing/2014/main" id="{580508E4-1BDD-7CCB-8609-E81D40BC57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613" y="1762185"/>
            <a:ext cx="11592773" cy="4006013"/>
          </a:xfrm>
          <a:prstGeom prst="rect">
            <a:avLst/>
          </a:prstGeom>
        </p:spPr>
      </p:pic>
      <p:sp>
        <p:nvSpPr>
          <p:cNvPr id="4" name="Oval 3">
            <a:extLst>
              <a:ext uri="{FF2B5EF4-FFF2-40B4-BE49-F238E27FC236}">
                <a16:creationId xmlns:a16="http://schemas.microsoft.com/office/drawing/2014/main" id="{FADF431B-DBAB-58F2-E4F3-C17509C2089D}"/>
              </a:ext>
            </a:extLst>
          </p:cNvPr>
          <p:cNvSpPr/>
          <p:nvPr/>
        </p:nvSpPr>
        <p:spPr>
          <a:xfrm>
            <a:off x="2454441" y="3970420"/>
            <a:ext cx="2153654" cy="1239253"/>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598DD59-3D49-DC7A-70AB-88DB6AF6F57F}"/>
              </a:ext>
            </a:extLst>
          </p:cNvPr>
          <p:cNvSpPr/>
          <p:nvPr/>
        </p:nvSpPr>
        <p:spPr>
          <a:xfrm>
            <a:off x="2442409" y="2811377"/>
            <a:ext cx="2153654" cy="1239253"/>
          </a:xfrm>
          <a:prstGeom prst="ellipse">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23556EA-8617-D164-24D2-8EFE60D3C135}"/>
              </a:ext>
            </a:extLst>
          </p:cNvPr>
          <p:cNvSpPr/>
          <p:nvPr/>
        </p:nvSpPr>
        <p:spPr>
          <a:xfrm>
            <a:off x="176462" y="2859505"/>
            <a:ext cx="2153654" cy="1239253"/>
          </a:xfrm>
          <a:prstGeom prst="ellipse">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A3B4441-CEC3-FBFC-D263-1DE4E22D092E}"/>
              </a:ext>
            </a:extLst>
          </p:cNvPr>
          <p:cNvPicPr>
            <a:picLocks noChangeAspect="1"/>
          </p:cNvPicPr>
          <p:nvPr/>
        </p:nvPicPr>
        <p:blipFill>
          <a:blip r:embed="rId4"/>
          <a:stretch>
            <a:fillRect/>
          </a:stretch>
        </p:blipFill>
        <p:spPr>
          <a:xfrm>
            <a:off x="5907505" y="5650349"/>
            <a:ext cx="1129715" cy="896984"/>
          </a:xfrm>
          <a:prstGeom prst="rect">
            <a:avLst/>
          </a:prstGeom>
        </p:spPr>
      </p:pic>
      <p:sp>
        <p:nvSpPr>
          <p:cNvPr id="10" name="Oval 9">
            <a:extLst>
              <a:ext uri="{FF2B5EF4-FFF2-40B4-BE49-F238E27FC236}">
                <a16:creationId xmlns:a16="http://schemas.microsoft.com/office/drawing/2014/main" id="{0A6D8AF8-11D8-AEC4-4193-13F5FBD8DE72}"/>
              </a:ext>
            </a:extLst>
          </p:cNvPr>
          <p:cNvSpPr/>
          <p:nvPr/>
        </p:nvSpPr>
        <p:spPr>
          <a:xfrm>
            <a:off x="5173579" y="5654844"/>
            <a:ext cx="2683042" cy="976713"/>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835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0A8D-7DC9-4E24-93EE-E4D9F2E93E15}"/>
              </a:ext>
            </a:extLst>
          </p:cNvPr>
          <p:cNvSpPr>
            <a:spLocks noGrp="1"/>
          </p:cNvSpPr>
          <p:nvPr>
            <p:ph type="title"/>
          </p:nvPr>
        </p:nvSpPr>
        <p:spPr/>
        <p:txBody>
          <a:bodyPr/>
          <a:lstStyle/>
          <a:p>
            <a:r>
              <a:rPr lang="en-US" dirty="0"/>
              <a:t>NEXT STEPS</a:t>
            </a:r>
          </a:p>
        </p:txBody>
      </p:sp>
      <p:sp>
        <p:nvSpPr>
          <p:cNvPr id="4" name="TextBox 3">
            <a:extLst>
              <a:ext uri="{FF2B5EF4-FFF2-40B4-BE49-F238E27FC236}">
                <a16:creationId xmlns:a16="http://schemas.microsoft.com/office/drawing/2014/main" id="{0EBD7F85-237A-8432-0E09-DBC3B233F93E}"/>
              </a:ext>
            </a:extLst>
          </p:cNvPr>
          <p:cNvSpPr txBox="1"/>
          <p:nvPr/>
        </p:nvSpPr>
        <p:spPr>
          <a:xfrm>
            <a:off x="1359568" y="2225842"/>
            <a:ext cx="9492916" cy="369332"/>
          </a:xfrm>
          <a:prstGeom prst="rect">
            <a:avLst/>
          </a:prstGeom>
          <a:noFill/>
        </p:spPr>
        <p:txBody>
          <a:bodyPr wrap="square" rtlCol="0">
            <a:spAutoFit/>
          </a:bodyPr>
          <a:lstStyle/>
          <a:p>
            <a:r>
              <a:rPr lang="en-US" dirty="0"/>
              <a:t>Content-based approaches - attributes</a:t>
            </a:r>
          </a:p>
        </p:txBody>
      </p:sp>
      <p:pic>
        <p:nvPicPr>
          <p:cNvPr id="5" name="Picture 4">
            <a:extLst>
              <a:ext uri="{FF2B5EF4-FFF2-40B4-BE49-F238E27FC236}">
                <a16:creationId xmlns:a16="http://schemas.microsoft.com/office/drawing/2014/main" id="{88190CF5-BDBD-2B62-3DF2-9D8AF2DBD965}"/>
              </a:ext>
            </a:extLst>
          </p:cNvPr>
          <p:cNvPicPr>
            <a:picLocks noChangeAspect="1"/>
          </p:cNvPicPr>
          <p:nvPr/>
        </p:nvPicPr>
        <p:blipFill>
          <a:blip r:embed="rId3"/>
          <a:stretch>
            <a:fillRect/>
          </a:stretch>
        </p:blipFill>
        <p:spPr>
          <a:xfrm>
            <a:off x="299739" y="2834537"/>
            <a:ext cx="11653482" cy="2521639"/>
          </a:xfrm>
          <a:prstGeom prst="rect">
            <a:avLst/>
          </a:prstGeom>
        </p:spPr>
      </p:pic>
    </p:spTree>
    <p:extLst>
      <p:ext uri="{BB962C8B-B14F-4D97-AF65-F5344CB8AC3E}">
        <p14:creationId xmlns:p14="http://schemas.microsoft.com/office/powerpoint/2010/main" val="1065881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1131883A-72E7-4C8A-AF0A-C9390E265BBA}"/>
              </a:ext>
            </a:extLst>
          </p:cNvPr>
          <p:cNvPicPr>
            <a:picLocks noChangeAspect="1"/>
          </p:cNvPicPr>
          <p:nvPr/>
        </p:nvPicPr>
        <p:blipFill rotWithShape="1">
          <a:blip r:embed="rId3">
            <a:extLst>
              <a:ext uri="{28A0092B-C50C-407E-A947-70E740481C1C}">
                <a14:useLocalDpi xmlns:a14="http://schemas.microsoft.com/office/drawing/2010/main" val="0"/>
              </a:ext>
            </a:extLst>
          </a:blip>
          <a:srcRect t="18020" b="27867"/>
          <a:stretch/>
        </p:blipFill>
        <p:spPr>
          <a:xfrm>
            <a:off x="-32" y="10"/>
            <a:ext cx="12192031" cy="4915066"/>
          </a:xfrm>
          <a:prstGeom prst="rect">
            <a:avLst/>
          </a:prstGeom>
        </p:spPr>
      </p:pic>
      <p:sp>
        <p:nvSpPr>
          <p:cNvPr id="9" name="Rectangle 8">
            <a:extLst>
              <a:ext uri="{FF2B5EF4-FFF2-40B4-BE49-F238E27FC236}">
                <a16:creationId xmlns:a16="http://schemas.microsoft.com/office/drawing/2014/main" id="{B76D919A-FC3E-4B4E-BAF0-ED6CFB8DC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065197" y="5120640"/>
            <a:ext cx="10058400" cy="822960"/>
          </a:xfrm>
        </p:spPr>
        <p:txBody>
          <a:bodyPr>
            <a:normAutofit/>
          </a:bodyPr>
          <a:lstStyle/>
          <a:p>
            <a:pPr>
              <a:spcBef>
                <a:spcPct val="20000"/>
              </a:spcBef>
              <a:spcAft>
                <a:spcPts val="600"/>
              </a:spcAft>
              <a:buClr>
                <a:schemeClr val="accent1"/>
              </a:buClr>
              <a:buSzPct val="92000"/>
            </a:pPr>
            <a:r>
              <a:rPr lang="en-US" sz="3600" dirty="0">
                <a:solidFill>
                  <a:srgbClr val="FFFFFF"/>
                </a:solidFill>
                <a:latin typeface="+mn-lt"/>
                <a:ea typeface="+mn-ea"/>
                <a:cs typeface="+mn-cs"/>
              </a:rPr>
              <a:t>Thank you</a:t>
            </a:r>
          </a:p>
        </p:txBody>
      </p:sp>
      <p:sp>
        <p:nvSpPr>
          <p:cNvPr id="11" name="Rectangle 10">
            <a:extLst>
              <a:ext uri="{FF2B5EF4-FFF2-40B4-BE49-F238E27FC236}">
                <a16:creationId xmlns:a16="http://schemas.microsoft.com/office/drawing/2014/main" id="{8F66ACBD-1C82-4782-AA7C-05504DD7D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693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F354D-3923-48EB-9287-BE6133AB3115}"/>
              </a:ext>
            </a:extLst>
          </p:cNvPr>
          <p:cNvSpPr>
            <a:spLocks noGrp="1"/>
          </p:cNvSpPr>
          <p:nvPr>
            <p:ph type="title"/>
          </p:nvPr>
        </p:nvSpPr>
        <p:spPr/>
        <p:txBody>
          <a:bodyPr/>
          <a:lstStyle/>
          <a:p>
            <a:r>
              <a:rPr lang="en-US" dirty="0"/>
              <a:t>Data audit &amp; Data cleaning</a:t>
            </a:r>
            <a:endParaRPr lang="en-CA" dirty="0"/>
          </a:p>
        </p:txBody>
      </p:sp>
      <p:pic>
        <p:nvPicPr>
          <p:cNvPr id="4" name="Picture 3">
            <a:extLst>
              <a:ext uri="{FF2B5EF4-FFF2-40B4-BE49-F238E27FC236}">
                <a16:creationId xmlns:a16="http://schemas.microsoft.com/office/drawing/2014/main" id="{FF7DD460-AAF4-4369-A062-4A715613BEAB}"/>
              </a:ext>
            </a:extLst>
          </p:cNvPr>
          <p:cNvPicPr>
            <a:picLocks noChangeAspect="1"/>
          </p:cNvPicPr>
          <p:nvPr/>
        </p:nvPicPr>
        <p:blipFill>
          <a:blip r:embed="rId3"/>
          <a:stretch>
            <a:fillRect/>
          </a:stretch>
        </p:blipFill>
        <p:spPr>
          <a:xfrm>
            <a:off x="1197952" y="2127347"/>
            <a:ext cx="9572413" cy="2049539"/>
          </a:xfrm>
          <a:prstGeom prst="rect">
            <a:avLst/>
          </a:prstGeom>
        </p:spPr>
      </p:pic>
      <p:sp>
        <p:nvSpPr>
          <p:cNvPr id="6" name="Oval 5">
            <a:extLst>
              <a:ext uri="{FF2B5EF4-FFF2-40B4-BE49-F238E27FC236}">
                <a16:creationId xmlns:a16="http://schemas.microsoft.com/office/drawing/2014/main" id="{2C6536E1-39E6-450A-A26F-92D72063976E}"/>
              </a:ext>
            </a:extLst>
          </p:cNvPr>
          <p:cNvSpPr/>
          <p:nvPr/>
        </p:nvSpPr>
        <p:spPr>
          <a:xfrm>
            <a:off x="6841623" y="2076914"/>
            <a:ext cx="1925305" cy="215040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11659D0-5EF8-4331-9144-89FE2F2B37E4}"/>
              </a:ext>
            </a:extLst>
          </p:cNvPr>
          <p:cNvSpPr/>
          <p:nvPr/>
        </p:nvSpPr>
        <p:spPr>
          <a:xfrm>
            <a:off x="3227942" y="2076913"/>
            <a:ext cx="1925305" cy="2150403"/>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quot;Not Allowed&quot; Symbol 7">
            <a:extLst>
              <a:ext uri="{FF2B5EF4-FFF2-40B4-BE49-F238E27FC236}">
                <a16:creationId xmlns:a16="http://schemas.microsoft.com/office/drawing/2014/main" id="{CBCF821D-9B6A-45EA-8F29-61372BB17961}"/>
              </a:ext>
            </a:extLst>
          </p:cNvPr>
          <p:cNvSpPr/>
          <p:nvPr/>
        </p:nvSpPr>
        <p:spPr>
          <a:xfrm>
            <a:off x="4623955" y="2076913"/>
            <a:ext cx="2036618" cy="2150403"/>
          </a:xfrm>
          <a:prstGeom prst="noSmoking">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ontent Placeholder 2">
            <a:extLst>
              <a:ext uri="{FF2B5EF4-FFF2-40B4-BE49-F238E27FC236}">
                <a16:creationId xmlns:a16="http://schemas.microsoft.com/office/drawing/2014/main" id="{40AB8489-6481-47E0-914E-EB66C565BB81}"/>
              </a:ext>
            </a:extLst>
          </p:cNvPr>
          <p:cNvSpPr>
            <a:spLocks noGrp="1"/>
          </p:cNvSpPr>
          <p:nvPr>
            <p:ph idx="1"/>
          </p:nvPr>
        </p:nvSpPr>
        <p:spPr>
          <a:xfrm>
            <a:off x="1498018" y="5099455"/>
            <a:ext cx="8972279" cy="1249959"/>
          </a:xfrm>
        </p:spPr>
        <p:txBody>
          <a:bodyPr>
            <a:normAutofit lnSpcReduction="10000"/>
          </a:bodyPr>
          <a:lstStyle/>
          <a:p>
            <a:pPr marL="0" indent="0">
              <a:buNone/>
            </a:pPr>
            <a:r>
              <a:rPr lang="en-US" dirty="0"/>
              <a:t>Timestamp – format change</a:t>
            </a:r>
          </a:p>
          <a:p>
            <a:pPr marL="0" indent="0">
              <a:buNone/>
            </a:pPr>
            <a:r>
              <a:rPr lang="en-US" dirty="0"/>
              <a:t>Title – we don’t this for modelling</a:t>
            </a:r>
          </a:p>
          <a:p>
            <a:pPr marL="0" indent="0">
              <a:buNone/>
            </a:pPr>
            <a:r>
              <a:rPr lang="en-US" dirty="0"/>
              <a:t>Genres – convert to dummy variables</a:t>
            </a:r>
          </a:p>
        </p:txBody>
      </p:sp>
      <p:sp>
        <p:nvSpPr>
          <p:cNvPr id="10" name="Content Placeholder 2">
            <a:extLst>
              <a:ext uri="{FF2B5EF4-FFF2-40B4-BE49-F238E27FC236}">
                <a16:creationId xmlns:a16="http://schemas.microsoft.com/office/drawing/2014/main" id="{10BC9A1E-DF5E-4824-93BE-985B359804C7}"/>
              </a:ext>
            </a:extLst>
          </p:cNvPr>
          <p:cNvSpPr txBox="1">
            <a:spLocks/>
          </p:cNvSpPr>
          <p:nvPr/>
        </p:nvSpPr>
        <p:spPr>
          <a:xfrm>
            <a:off x="2128508" y="4377494"/>
            <a:ext cx="7934984" cy="75812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a:t>train.dtS + validationS = </a:t>
            </a:r>
            <a:r>
              <a:rPr lang="en-US" b="1"/>
              <a:t>91103</a:t>
            </a:r>
            <a:r>
              <a:rPr lang="en-US"/>
              <a:t> + </a:t>
            </a:r>
            <a:r>
              <a:rPr lang="en-US" b="1"/>
              <a:t>9724</a:t>
            </a:r>
            <a:r>
              <a:rPr lang="en-US"/>
              <a:t> observations (</a:t>
            </a:r>
            <a:r>
              <a:rPr lang="en-US" b="1"/>
              <a:t>6</a:t>
            </a:r>
            <a:r>
              <a:rPr lang="en-US"/>
              <a:t> variables) </a:t>
            </a:r>
            <a:endParaRPr lang="en-US" dirty="0"/>
          </a:p>
        </p:txBody>
      </p:sp>
    </p:spTree>
    <p:extLst>
      <p:ext uri="{BB962C8B-B14F-4D97-AF65-F5344CB8AC3E}">
        <p14:creationId xmlns:p14="http://schemas.microsoft.com/office/powerpoint/2010/main" val="276279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 presetClass="exit" presetSubtype="4" fill="hold" grpId="1" nodeType="clickEffect">
                                  <p:stCondLst>
                                    <p:cond delay="0"/>
                                  </p:stCondLst>
                                  <p:childTnLst>
                                    <p:anim calcmode="lin" valueType="num">
                                      <p:cBhvr additive="base">
                                        <p:cTn id="25" dur="500"/>
                                        <p:tgtEl>
                                          <p:spTgt spid="7"/>
                                        </p:tgtEl>
                                        <p:attrNameLst>
                                          <p:attrName>ppt_x</p:attrName>
                                        </p:attrNameLst>
                                      </p:cBhvr>
                                      <p:tavLst>
                                        <p:tav tm="0">
                                          <p:val>
                                            <p:strVal val="ppt_x"/>
                                          </p:val>
                                        </p:tav>
                                        <p:tav tm="100000">
                                          <p:val>
                                            <p:strVal val="ppt_x"/>
                                          </p:val>
                                        </p:tav>
                                      </p:tavLst>
                                    </p:anim>
                                    <p:anim calcmode="lin" valueType="num">
                                      <p:cBhvr additive="base">
                                        <p:cTn id="26" dur="500"/>
                                        <p:tgtEl>
                                          <p:spTgt spid="7"/>
                                        </p:tgtEl>
                                        <p:attrNameLst>
                                          <p:attrName>ppt_y</p:attrName>
                                        </p:attrNameLst>
                                      </p:cBhvr>
                                      <p:tavLst>
                                        <p:tav tm="0">
                                          <p:val>
                                            <p:strVal val="ppt_y"/>
                                          </p:val>
                                        </p:tav>
                                        <p:tav tm="100000">
                                          <p:val>
                                            <p:strVal val="1+ppt_h/2"/>
                                          </p:val>
                                        </p:tav>
                                      </p:tavLst>
                                    </p:anim>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4DBBAE-A582-424E-A454-1154DD144BF9}"/>
              </a:ext>
            </a:extLst>
          </p:cNvPr>
          <p:cNvPicPr>
            <a:picLocks noChangeAspect="1"/>
          </p:cNvPicPr>
          <p:nvPr/>
        </p:nvPicPr>
        <p:blipFill>
          <a:blip r:embed="rId2"/>
          <a:stretch>
            <a:fillRect/>
          </a:stretch>
        </p:blipFill>
        <p:spPr>
          <a:xfrm>
            <a:off x="1010355" y="90312"/>
            <a:ext cx="10171289" cy="6163163"/>
          </a:xfrm>
          <a:prstGeom prst="rect">
            <a:avLst/>
          </a:prstGeom>
        </p:spPr>
      </p:pic>
    </p:spTree>
    <p:extLst>
      <p:ext uri="{BB962C8B-B14F-4D97-AF65-F5344CB8AC3E}">
        <p14:creationId xmlns:p14="http://schemas.microsoft.com/office/powerpoint/2010/main" val="216719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D9E07-A631-4E8C-BC32-804ACD54E976}"/>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dirty="0"/>
              <a:t>Data Audit </a:t>
            </a:r>
          </a:p>
        </p:txBody>
      </p:sp>
      <p:pic>
        <p:nvPicPr>
          <p:cNvPr id="11" name="Picture 10">
            <a:extLst>
              <a:ext uri="{FF2B5EF4-FFF2-40B4-BE49-F238E27FC236}">
                <a16:creationId xmlns:a16="http://schemas.microsoft.com/office/drawing/2014/main" id="{3CCF69FD-7271-401F-9079-ADE07D41431C}"/>
              </a:ext>
            </a:extLst>
          </p:cNvPr>
          <p:cNvPicPr>
            <a:picLocks noChangeAspect="1"/>
          </p:cNvPicPr>
          <p:nvPr/>
        </p:nvPicPr>
        <p:blipFill>
          <a:blip r:embed="rId3"/>
          <a:stretch>
            <a:fillRect/>
          </a:stretch>
        </p:blipFill>
        <p:spPr>
          <a:xfrm>
            <a:off x="633999" y="792481"/>
            <a:ext cx="6909801" cy="5009606"/>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99F31385-DD0E-4CB2-A548-86B4E0369CF8}"/>
              </a:ext>
            </a:extLst>
          </p:cNvPr>
          <p:cNvSpPr>
            <a:spLocks noGrp="1"/>
          </p:cNvSpPr>
          <p:nvPr>
            <p:ph idx="1"/>
          </p:nvPr>
        </p:nvSpPr>
        <p:spPr>
          <a:xfrm>
            <a:off x="7859485" y="2198914"/>
            <a:ext cx="3690257" cy="3670180"/>
          </a:xfrm>
        </p:spPr>
        <p:txBody>
          <a:bodyPr vert="horz" lIns="0" tIns="45720" rIns="0" bIns="45720" rtlCol="0">
            <a:normAutofit/>
          </a:bodyPr>
          <a:lstStyle/>
          <a:p>
            <a:r>
              <a:rPr lang="en-US" dirty="0"/>
              <a:t> By far the most popular movie rating were 4 with 2614 ratings followed by 3 at 1927.</a:t>
            </a:r>
          </a:p>
          <a:p>
            <a:endParaRPr lang="en-US" dirty="0"/>
          </a:p>
          <a:p>
            <a:r>
              <a:rPr lang="en-US" dirty="0"/>
              <a:t> The 1.5 and 0.5 were far less popular at around 161 and 149 thousand, respectively.</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587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D9E07-A631-4E8C-BC32-804ACD54E976}"/>
              </a:ext>
            </a:extLst>
          </p:cNvPr>
          <p:cNvSpPr>
            <a:spLocks noGrp="1"/>
          </p:cNvSpPr>
          <p:nvPr>
            <p:ph type="title"/>
          </p:nvPr>
        </p:nvSpPr>
        <p:spPr>
          <a:xfrm>
            <a:off x="6411685" y="634946"/>
            <a:ext cx="5127171" cy="1450757"/>
          </a:xfrm>
        </p:spPr>
        <p:txBody>
          <a:bodyPr vert="horz" lIns="91440" tIns="45720" rIns="91440" bIns="45720" rtlCol="0">
            <a:normAutofit/>
          </a:bodyPr>
          <a:lstStyle/>
          <a:p>
            <a:r>
              <a:rPr lang="en-US" dirty="0"/>
              <a:t>Data Audit </a:t>
            </a:r>
          </a:p>
        </p:txBody>
      </p:sp>
      <p:pic>
        <p:nvPicPr>
          <p:cNvPr id="4" name="Picture 3">
            <a:extLst>
              <a:ext uri="{FF2B5EF4-FFF2-40B4-BE49-F238E27FC236}">
                <a16:creationId xmlns:a16="http://schemas.microsoft.com/office/drawing/2014/main" id="{ACD75A0A-6E29-4764-8C84-150D46131929}"/>
              </a:ext>
            </a:extLst>
          </p:cNvPr>
          <p:cNvPicPr>
            <a:picLocks noChangeAspect="1"/>
          </p:cNvPicPr>
          <p:nvPr/>
        </p:nvPicPr>
        <p:blipFill>
          <a:blip r:embed="rId3"/>
          <a:stretch>
            <a:fillRect/>
          </a:stretch>
        </p:blipFill>
        <p:spPr>
          <a:xfrm>
            <a:off x="643192" y="882250"/>
            <a:ext cx="5451627" cy="4773459"/>
          </a:xfrm>
          <a:prstGeom prst="rect">
            <a:avLst/>
          </a:prstGeom>
        </p:spPr>
      </p:pic>
      <p:cxnSp>
        <p:nvCxnSpPr>
          <p:cNvPr id="29" name="Straight Connector 2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99F31385-DD0E-4CB2-A548-86B4E0369CF8}"/>
              </a:ext>
            </a:extLst>
          </p:cNvPr>
          <p:cNvSpPr>
            <a:spLocks noGrp="1"/>
          </p:cNvSpPr>
          <p:nvPr>
            <p:ph idx="1"/>
          </p:nvPr>
        </p:nvSpPr>
        <p:spPr>
          <a:xfrm>
            <a:off x="6411684" y="2198914"/>
            <a:ext cx="5127172" cy="3670180"/>
          </a:xfrm>
        </p:spPr>
        <p:txBody>
          <a:bodyPr vert="horz" lIns="0" tIns="45720" rIns="0" bIns="45720" rtlCol="0">
            <a:normAutofit/>
          </a:bodyPr>
          <a:lstStyle/>
          <a:p>
            <a:r>
              <a:rPr lang="en-US" dirty="0"/>
              <a:t>We are not going to treat outliers as those doesn't represent a significative count</a:t>
            </a:r>
          </a:p>
        </p:txBody>
      </p:sp>
      <p:sp>
        <p:nvSpPr>
          <p:cNvPr id="31" name="Rectangle 3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698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D9E07-A631-4E8C-BC32-804ACD54E976}"/>
              </a:ext>
            </a:extLst>
          </p:cNvPr>
          <p:cNvSpPr>
            <a:spLocks noGrp="1"/>
          </p:cNvSpPr>
          <p:nvPr>
            <p:ph type="title"/>
          </p:nvPr>
        </p:nvSpPr>
        <p:spPr>
          <a:xfrm>
            <a:off x="6411685" y="634946"/>
            <a:ext cx="5127171" cy="1450757"/>
          </a:xfrm>
        </p:spPr>
        <p:txBody>
          <a:bodyPr vert="horz" lIns="91440" tIns="45720" rIns="91440" bIns="45720" rtlCol="0">
            <a:normAutofit/>
          </a:bodyPr>
          <a:lstStyle/>
          <a:p>
            <a:r>
              <a:rPr lang="en-US" dirty="0"/>
              <a:t>Data Cleanup </a:t>
            </a:r>
          </a:p>
        </p:txBody>
      </p:sp>
      <p:pic>
        <p:nvPicPr>
          <p:cNvPr id="5" name="Picture 4">
            <a:extLst>
              <a:ext uri="{FF2B5EF4-FFF2-40B4-BE49-F238E27FC236}">
                <a16:creationId xmlns:a16="http://schemas.microsoft.com/office/drawing/2014/main" id="{36468391-45BD-44A9-9DB3-1875ECA10026}"/>
              </a:ext>
            </a:extLst>
          </p:cNvPr>
          <p:cNvPicPr>
            <a:picLocks noChangeAspect="1"/>
          </p:cNvPicPr>
          <p:nvPr/>
        </p:nvPicPr>
        <p:blipFill>
          <a:blip r:embed="rId2"/>
          <a:stretch>
            <a:fillRect/>
          </a:stretch>
        </p:blipFill>
        <p:spPr>
          <a:xfrm>
            <a:off x="269259" y="3460179"/>
            <a:ext cx="11653482" cy="2521639"/>
          </a:xfrm>
          <a:prstGeom prst="rect">
            <a:avLst/>
          </a:prstGeom>
        </p:spPr>
      </p:pic>
      <p:cxnSp>
        <p:nvCxnSpPr>
          <p:cNvPr id="40" name="Straight Connector 39">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99F31385-DD0E-4CB2-A548-86B4E0369CF8}"/>
              </a:ext>
            </a:extLst>
          </p:cNvPr>
          <p:cNvSpPr>
            <a:spLocks noGrp="1"/>
          </p:cNvSpPr>
          <p:nvPr>
            <p:ph idx="1"/>
          </p:nvPr>
        </p:nvSpPr>
        <p:spPr>
          <a:xfrm>
            <a:off x="6411684" y="2198914"/>
            <a:ext cx="5127172" cy="3670180"/>
          </a:xfrm>
        </p:spPr>
        <p:txBody>
          <a:bodyPr vert="horz" lIns="0" tIns="45720" rIns="0" bIns="45720" rtlCol="0">
            <a:normAutofit/>
          </a:bodyPr>
          <a:lstStyle/>
          <a:p>
            <a:r>
              <a:rPr lang="en-US" dirty="0"/>
              <a:t>Once we created dummy variables and fixed date format on Training and Validation dataset. We can continue to explore. </a:t>
            </a:r>
          </a:p>
        </p:txBody>
      </p:sp>
      <p:sp>
        <p:nvSpPr>
          <p:cNvPr id="42" name="Rectangle 41">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68288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5319</TotalTime>
  <Words>3115</Words>
  <Application>Microsoft Office PowerPoint</Application>
  <PresentationFormat>Widescreen</PresentationFormat>
  <Paragraphs>220</Paragraphs>
  <Slides>43</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Calibri Light</vt:lpstr>
      <vt:lpstr>charter</vt:lpstr>
      <vt:lpstr>DejaVu Sans</vt:lpstr>
      <vt:lpstr>Franklin Gothic Book</vt:lpstr>
      <vt:lpstr>Inter</vt:lpstr>
      <vt:lpstr>Wingdings 2</vt:lpstr>
      <vt:lpstr>Retrospect</vt:lpstr>
      <vt:lpstr>Movie Recommendation System</vt:lpstr>
      <vt:lpstr>Project overview</vt:lpstr>
      <vt:lpstr>Project overview</vt:lpstr>
      <vt:lpstr>Data structure </vt:lpstr>
      <vt:lpstr>Data audit &amp; Data cleaning</vt:lpstr>
      <vt:lpstr>PowerPoint Presentation</vt:lpstr>
      <vt:lpstr>Data Audit </vt:lpstr>
      <vt:lpstr>Data Audit </vt:lpstr>
      <vt:lpstr>Data Cleanup </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Date model metric</vt:lpstr>
      <vt:lpstr>Modelling approaches–BaseLine Model</vt:lpstr>
      <vt:lpstr>Modelling approaches–BaseLine Model</vt:lpstr>
      <vt:lpstr>Modelling approaches–BaseLine Model</vt:lpstr>
      <vt:lpstr>Modelling approaches-Liner Model</vt:lpstr>
      <vt:lpstr>Modelling approaches-Liner Model</vt:lpstr>
      <vt:lpstr>Modelling approaches-Liner Models Regularization</vt:lpstr>
      <vt:lpstr>Modelling approaches-Liner Models Regularization</vt:lpstr>
      <vt:lpstr>Modelling approaches-Liner Models Regularization</vt:lpstr>
      <vt:lpstr>Modelling approaches-Collaborative Filtering</vt:lpstr>
      <vt:lpstr>Modelling approaches-Collaborative Filtering</vt:lpstr>
      <vt:lpstr>Modelling approaches-Collaborative Filtering What’s User-based CF and Item-based CF?</vt:lpstr>
      <vt:lpstr>Modelling approaches-Collaborative Filtering</vt:lpstr>
      <vt:lpstr>Modelling approaches-Collaborative Filtering</vt:lpstr>
      <vt:lpstr>PowerPoint Presentation</vt:lpstr>
      <vt:lpstr>Modelling approaches-Collaborative Filtering</vt:lpstr>
      <vt:lpstr>Modelling approaches-Collaborative Filtering</vt:lpstr>
      <vt:lpstr>Final model with 10 million dataset</vt:lpstr>
      <vt:lpstr>PowerPoint Presentation</vt:lpstr>
      <vt:lpstr>Conclusion</vt:lpstr>
      <vt:lpstr>NEXT STEPS</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capstone </dc:title>
  <dc:creator>PAOLA GIL</dc:creator>
  <cp:lastModifiedBy>Tsogt Batjargal</cp:lastModifiedBy>
  <cp:revision>70</cp:revision>
  <dcterms:created xsi:type="dcterms:W3CDTF">2020-08-29T13:31:09Z</dcterms:created>
  <dcterms:modified xsi:type="dcterms:W3CDTF">2022-04-30T18:43:21Z</dcterms:modified>
</cp:coreProperties>
</file>