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matic SC"/>
      <p:regular r:id="rId20"/>
      <p:bold r:id="rId21"/>
    </p:embeddedFont>
    <p:embeddedFont>
      <p:font typeface="Source Code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22" Type="http://schemas.openxmlformats.org/officeDocument/2006/relationships/font" Target="fonts/SourceCodePro-regular.fntdata"/><Relationship Id="rId21" Type="http://schemas.openxmlformats.org/officeDocument/2006/relationships/font" Target="fonts/AmaticSC-bold.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67bb9498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67bb9498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67bb9498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67bb9498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67bb9498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67bb9498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67bb9498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67bb9498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67bb9498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67bb9498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67bb949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67bb949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67bb9498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67bb9498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67bb9498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67bb9498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67bb9498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67bb9498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67bb949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67bb949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67bb9498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67bb9498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67bb9498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67bb9498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67bb9498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67bb9498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Radar Nowcasting using PINNs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 summary reading of Literature survey-till date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Lagrangian CNN Model</a:t>
            </a:r>
            <a:endParaRPr/>
          </a:p>
        </p:txBody>
      </p:sp>
      <p:sp>
        <p:nvSpPr>
          <p:cNvPr id="111" name="Google Shape;111;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Ritvanen et al. (2022) developed Lagrangian CNN (L-CNN) to separate growth/decay of precipitation from advection</a:t>
            </a:r>
            <a:endParaRPr/>
          </a:p>
          <a:p>
            <a:pPr indent="-298450" lvl="0" marL="457200" rtl="0" algn="l">
              <a:spcBef>
                <a:spcPts val="0"/>
              </a:spcBef>
              <a:spcAft>
                <a:spcPts val="0"/>
              </a:spcAft>
              <a:buClr>
                <a:schemeClr val="dk1"/>
              </a:buClr>
              <a:buSzPts val="1100"/>
              <a:buChar char="●"/>
            </a:pPr>
            <a:r>
              <a:rPr lang="en"/>
              <a:t>Input reflectivity fields transformed to Lagrangian coordinates before prediction</a:t>
            </a:r>
            <a:endParaRPr/>
          </a:p>
          <a:p>
            <a:pPr indent="-298450" lvl="0" marL="457200" rtl="0" algn="l">
              <a:spcBef>
                <a:spcPts val="0"/>
              </a:spcBef>
              <a:spcAft>
                <a:spcPts val="0"/>
              </a:spcAft>
              <a:buClr>
                <a:schemeClr val="dk1"/>
              </a:buClr>
              <a:buSzPts val="1100"/>
              <a:buChar char="●"/>
            </a:pPr>
            <a:r>
              <a:rPr lang="en"/>
              <a:t>L-CNN had higher POD and lower bias than RainNet baseline, especially for higher reflectivities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17" name="Google Shape;117;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chemeClr val="dk1"/>
              </a:buClr>
              <a:buSzPts val="1100"/>
              <a:buChar char="●"/>
            </a:pPr>
            <a:r>
              <a:rPr lang="en"/>
              <a:t>Physics-informed deep learning is a promising direction for radar precipitation nowcasting</a:t>
            </a:r>
            <a:endParaRPr/>
          </a:p>
          <a:p>
            <a:pPr indent="-298450" lvl="0" marL="457200" rtl="0" algn="l">
              <a:spcBef>
                <a:spcPts val="0"/>
              </a:spcBef>
              <a:spcAft>
                <a:spcPts val="0"/>
              </a:spcAft>
              <a:buClr>
                <a:schemeClr val="dk1"/>
              </a:buClr>
              <a:buSzPts val="1100"/>
              <a:buChar char="●"/>
            </a:pPr>
            <a:r>
              <a:rPr lang="en"/>
              <a:t>Incorporating atmospheric physics constraints can improve prediction of non-linear, non-stationary precipitation evolution</a:t>
            </a:r>
            <a:endParaRPr/>
          </a:p>
          <a:p>
            <a:pPr indent="-298450" lvl="0" marL="457200" rtl="0" algn="l">
              <a:spcBef>
                <a:spcPts val="0"/>
              </a:spcBef>
              <a:spcAft>
                <a:spcPts val="0"/>
              </a:spcAft>
              <a:buClr>
                <a:schemeClr val="dk1"/>
              </a:buClr>
              <a:buSzPts val="1100"/>
              <a:buChar char="●"/>
            </a:pPr>
            <a:r>
              <a:rPr lang="en"/>
              <a:t>Lagrangian and interaction-attention frameworks leverage spatiotemporal context more effectively</a:t>
            </a:r>
            <a:endParaRPr/>
          </a:p>
          <a:p>
            <a:pPr indent="-298450" lvl="0" marL="457200" rtl="0" algn="l">
              <a:spcBef>
                <a:spcPts val="0"/>
              </a:spcBef>
              <a:spcAft>
                <a:spcPts val="0"/>
              </a:spcAft>
              <a:buClr>
                <a:schemeClr val="dk1"/>
              </a:buClr>
              <a:buSzPts val="1100"/>
              <a:buChar char="●"/>
            </a:pPr>
            <a:r>
              <a:rPr lang="en"/>
              <a:t>Further research needed on optimal architectures, physics-based loss functions, uncertainty quantification, etc.</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THE Question to explore is:</a:t>
            </a:r>
            <a:endParaRPr/>
          </a:p>
        </p:txBody>
      </p:sp>
      <p:sp>
        <p:nvSpPr>
          <p:cNvPr id="123" name="Google Shape;123;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Adding Physics loss to existing methods: CONV-LSTM,PredRNN etc</a:t>
            </a:r>
            <a:endParaRPr/>
          </a:p>
          <a:p>
            <a:pPr indent="-342900" lvl="0" marL="457200" rtl="0" algn="l">
              <a:spcBef>
                <a:spcPts val="0"/>
              </a:spcBef>
              <a:spcAft>
                <a:spcPts val="0"/>
              </a:spcAft>
              <a:buSzPts val="1800"/>
              <a:buChar char="●"/>
            </a:pPr>
            <a:r>
              <a:rPr lang="en"/>
              <a:t>Using philosophy of logic to study how to add </a:t>
            </a:r>
            <a:r>
              <a:rPr lang="en"/>
              <a:t>physical</a:t>
            </a:r>
            <a:r>
              <a:rPr lang="en"/>
              <a:t> constraints to these systems</a:t>
            </a:r>
            <a:endParaRPr/>
          </a:p>
          <a:p>
            <a:pPr indent="0" lvl="0" marL="914400" rtl="0" algn="l">
              <a:spcBef>
                <a:spcPts val="1200"/>
              </a:spcBef>
              <a:spcAft>
                <a:spcPts val="0"/>
              </a:spcAft>
              <a:buNone/>
            </a:pPr>
            <a:r>
              <a:t/>
            </a:r>
            <a:endParaRPr/>
          </a:p>
          <a:p>
            <a:pPr indent="-317500" lvl="1" marL="914400" rtl="0" algn="l">
              <a:spcBef>
                <a:spcPts val="1200"/>
              </a:spcBef>
              <a:spcAft>
                <a:spcPts val="0"/>
              </a:spcAft>
              <a:buSzPts val="1400"/>
              <a:buChar char="○"/>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1800">
                <a:solidFill>
                  <a:schemeClr val="dk2"/>
                </a:solidFill>
              </a:rPr>
              <a:t>L</a:t>
            </a:r>
            <a:r>
              <a:rPr b="1" lang="en" sz="1800">
                <a:solidFill>
                  <a:schemeClr val="dk2"/>
                </a:solidFill>
              </a:rPr>
              <a:t>ogic to study how to add physical constraints to these systems</a:t>
            </a:r>
            <a:endParaRPr b="1" sz="1800">
              <a:solidFill>
                <a:schemeClr val="dk2"/>
              </a:solidFill>
            </a:endParaRPr>
          </a:p>
          <a:p>
            <a:pPr indent="0" lvl="0" marL="0" rtl="0" algn="l">
              <a:spcBef>
                <a:spcPts val="1200"/>
              </a:spcBef>
              <a:spcAft>
                <a:spcPts val="0"/>
              </a:spcAft>
              <a:buNone/>
            </a:pPr>
            <a:r>
              <a:t/>
            </a:r>
            <a:endParaRPr/>
          </a:p>
        </p:txBody>
      </p:sp>
      <p:sp>
        <p:nvSpPr>
          <p:cNvPr id="129" name="Google Shape;129;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1200"/>
              </a:spcBef>
              <a:spcAft>
                <a:spcPts val="0"/>
              </a:spcAft>
              <a:buClr>
                <a:schemeClr val="dk1"/>
              </a:buClr>
              <a:buSzPct val="61111"/>
              <a:buChar char="●"/>
            </a:pPr>
            <a:r>
              <a:rPr lang="en"/>
              <a:t>Use XOR to combine the violation  with the neural network's predictions. XOR will highlight the discrepancy between the predicted values and the expected values based on the physical constraints. </a:t>
            </a:r>
            <a:endParaRPr/>
          </a:p>
          <a:p>
            <a:pPr indent="-293211" lvl="0" marL="457200" rtl="0" algn="l">
              <a:spcBef>
                <a:spcPts val="0"/>
              </a:spcBef>
              <a:spcAft>
                <a:spcPts val="0"/>
              </a:spcAft>
              <a:buClr>
                <a:schemeClr val="dk1"/>
              </a:buClr>
              <a:buSzPct val="61111"/>
              <a:buChar char="●"/>
            </a:pPr>
            <a:r>
              <a:rPr lang="en"/>
              <a:t> The physics loss term will penalize the network for violating the physical constraints.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727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chemeClr val="dk2"/>
                </a:solidFill>
              </a:rPr>
              <a:t>Logic to study how to add physical constraints to these systems</a:t>
            </a:r>
            <a:endParaRPr b="1" sz="1800">
              <a:solidFill>
                <a:schemeClr val="dk2"/>
              </a:solidFill>
            </a:endParaRPr>
          </a:p>
          <a:p>
            <a:pPr indent="0" lvl="0" marL="0" rtl="0" algn="l">
              <a:spcBef>
                <a:spcPts val="1200"/>
              </a:spcBef>
              <a:spcAft>
                <a:spcPts val="0"/>
              </a:spcAft>
              <a:buClr>
                <a:schemeClr val="dk1"/>
              </a:buClr>
              <a:buSzPct val="26190"/>
              <a:buFont typeface="Arial"/>
              <a:buNone/>
            </a:pPr>
            <a:r>
              <a:t/>
            </a:r>
            <a:endParaRPr/>
          </a:p>
          <a:p>
            <a:pPr indent="0" lvl="0" marL="0" rtl="0" algn="l">
              <a:spcBef>
                <a:spcPts val="0"/>
              </a:spcBef>
              <a:spcAft>
                <a:spcPts val="0"/>
              </a:spcAft>
              <a:buNone/>
            </a:pPr>
            <a:r>
              <a:t/>
            </a:r>
            <a:endParaRPr/>
          </a:p>
        </p:txBody>
      </p:sp>
      <p:sp>
        <p:nvSpPr>
          <p:cNvPr id="135" name="Google Shape;135;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Fuzzy logic on list of physical constraints like:</a:t>
            </a:r>
            <a:endParaRPr/>
          </a:p>
          <a:p>
            <a:pPr indent="0" lvl="0" marL="457200" rtl="0" algn="l">
              <a:spcBef>
                <a:spcPts val="1200"/>
              </a:spcBef>
              <a:spcAft>
                <a:spcPts val="0"/>
              </a:spcAft>
              <a:buNone/>
            </a:pPr>
            <a:r>
              <a:t/>
            </a:r>
            <a:endParaRPr/>
          </a:p>
          <a:p>
            <a:pPr indent="-277494" lvl="1" marL="914400" rtl="0" algn="l">
              <a:spcBef>
                <a:spcPts val="1200"/>
              </a:spcBef>
              <a:spcAft>
                <a:spcPts val="0"/>
              </a:spcAft>
              <a:buClr>
                <a:schemeClr val="dk1"/>
              </a:buClr>
              <a:buSzPct val="78571"/>
              <a:buChar char="○"/>
            </a:pPr>
            <a:r>
              <a:rPr lang="en"/>
              <a:t>Conservation of the advected quantity: The total amount of the advected quantity should remain constant over time. The constraint violation can be measured by calculating the change in the total quantity between consecutive time steps.</a:t>
            </a:r>
            <a:endParaRPr/>
          </a:p>
          <a:p>
            <a:pPr indent="-277494" lvl="1" marL="914400" rtl="0" algn="l">
              <a:spcBef>
                <a:spcPts val="0"/>
              </a:spcBef>
              <a:spcAft>
                <a:spcPts val="0"/>
              </a:spcAft>
              <a:buClr>
                <a:schemeClr val="dk1"/>
              </a:buClr>
              <a:buSzPct val="78571"/>
              <a:buChar char="○"/>
            </a:pPr>
            <a:r>
              <a:rPr lang="en"/>
              <a:t>Smoothness of the solution: The numerical solution should be smooth and free from spurious oscillations or instabilities. The constraint violation can be quantified by measuring the gradients or curvatures of the solution and comparing them to a certain threshold.</a:t>
            </a:r>
            <a:endParaRPr/>
          </a:p>
          <a:p>
            <a:pPr indent="-277494" lvl="1" marL="914400" rtl="0" algn="l">
              <a:spcBef>
                <a:spcPts val="0"/>
              </a:spcBef>
              <a:spcAft>
                <a:spcPts val="0"/>
              </a:spcAft>
              <a:buClr>
                <a:schemeClr val="dk1"/>
              </a:buClr>
              <a:buSzPct val="78571"/>
              <a:buChar char="○"/>
            </a:pPr>
            <a:r>
              <a:rPr lang="en"/>
              <a:t>Boundedness of the solution: The numerical solution should remain within physically reasonable bounds. For example, if the advected quantity represents a concentration, it should stay non-negative. The constraint violation can be calculated by checking if the solution exceeds the prescribed bounds.</a:t>
            </a:r>
            <a:endParaRPr/>
          </a:p>
          <a:p>
            <a:pPr indent="-277494" lvl="1" marL="914400" rtl="0" algn="l">
              <a:spcBef>
                <a:spcPts val="0"/>
              </a:spcBef>
              <a:spcAft>
                <a:spcPts val="0"/>
              </a:spcAft>
              <a:buClr>
                <a:schemeClr val="dk1"/>
              </a:buClr>
              <a:buSzPct val="78571"/>
              <a:buChar char="○"/>
            </a:pPr>
            <a:r>
              <a:rPr lang="en"/>
              <a:t>Consistency with the velocity field: The advection should be consistent with the given velocity field. The constraint violation can be measured by comparing the numerical advection to the analytical advection determined by the velocity field.</a:t>
            </a:r>
            <a:endParaRPr/>
          </a:p>
          <a:p>
            <a:pPr indent="0" lvl="0" marL="9144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Radar nowcasting predicts near-future precipitation intensity at high spatial and temporal resolution</a:t>
            </a:r>
            <a:endParaRPr/>
          </a:p>
          <a:p>
            <a:pPr indent="-298450" lvl="0" marL="457200" rtl="0" algn="l">
              <a:spcBef>
                <a:spcPts val="0"/>
              </a:spcBef>
              <a:spcAft>
                <a:spcPts val="0"/>
              </a:spcAft>
              <a:buClr>
                <a:schemeClr val="dk1"/>
              </a:buClr>
              <a:buSzPts val="1100"/>
              <a:buChar char="●"/>
            </a:pPr>
            <a:r>
              <a:rPr lang="en"/>
              <a:t>Important for early warning of hazardous weather events like flash floods</a:t>
            </a:r>
            <a:endParaRPr/>
          </a:p>
          <a:p>
            <a:pPr indent="-298450" lvl="0" marL="457200" rtl="0" algn="l">
              <a:spcBef>
                <a:spcPts val="0"/>
              </a:spcBef>
              <a:spcAft>
                <a:spcPts val="0"/>
              </a:spcAft>
              <a:buClr>
                <a:schemeClr val="dk1"/>
              </a:buClr>
              <a:buSzPts val="1100"/>
              <a:buChar char="●"/>
            </a:pPr>
            <a:r>
              <a:rPr lang="en"/>
              <a:t>Conventional methods use optical flow to extrapolate radar echoes, but have limitations</a:t>
            </a:r>
            <a:endParaRPr/>
          </a:p>
          <a:p>
            <a:pPr indent="-298450" lvl="0" marL="457200" rtl="0" algn="l">
              <a:spcBef>
                <a:spcPts val="0"/>
              </a:spcBef>
              <a:spcAft>
                <a:spcPts val="0"/>
              </a:spcAft>
              <a:buClr>
                <a:schemeClr val="dk1"/>
              </a:buClr>
              <a:buSzPts val="1100"/>
              <a:buChar char="●"/>
            </a:pPr>
            <a:r>
              <a:rPr lang="en"/>
              <a:t>Deep learning is a promising new approach for radar nowcasting</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55000" lnSpcReduction="10000"/>
          </a:bodyPr>
          <a:lstStyle/>
          <a:p>
            <a:pPr indent="0" lvl="0" marL="0" rtl="0" algn="l">
              <a:spcBef>
                <a:spcPts val="1200"/>
              </a:spcBef>
              <a:spcAft>
                <a:spcPts val="0"/>
              </a:spcAft>
              <a:buNone/>
            </a:pPr>
            <a:r>
              <a:rPr lang="en"/>
              <a:t>Critical Success Index (CSI) or Threat Score:</a:t>
            </a:r>
            <a:endParaRPr/>
          </a:p>
          <a:p>
            <a:pPr indent="-267017" lvl="1" marL="914400" rtl="0" algn="l">
              <a:spcBef>
                <a:spcPts val="1200"/>
              </a:spcBef>
              <a:spcAft>
                <a:spcPts val="0"/>
              </a:spcAft>
              <a:buClr>
                <a:schemeClr val="dk1"/>
              </a:buClr>
              <a:buSzPct val="78571"/>
              <a:buChar char="○"/>
            </a:pPr>
            <a:r>
              <a:rPr lang="en"/>
              <a:t>Measures the fraction of forecast events that were correctly predicted, excluding correct negatives.</a:t>
            </a:r>
            <a:endParaRPr/>
          </a:p>
          <a:p>
            <a:pPr indent="-267017" lvl="1" marL="914400" rtl="0" algn="l">
              <a:spcBef>
                <a:spcPts val="0"/>
              </a:spcBef>
              <a:spcAft>
                <a:spcPts val="0"/>
              </a:spcAft>
              <a:buClr>
                <a:schemeClr val="dk1"/>
              </a:buClr>
              <a:buSzPct val="78571"/>
              <a:buChar char="○"/>
            </a:pPr>
            <a:r>
              <a:rPr lang="en"/>
              <a:t>Calculated as hits / (hits + misses + false alarms), where hits are true positives, misses are false negatives, and false alarms are false positives.</a:t>
            </a:r>
            <a:endParaRPr/>
          </a:p>
          <a:p>
            <a:pPr indent="-267017" lvl="1" marL="914400" rtl="0" algn="l">
              <a:spcBef>
                <a:spcPts val="0"/>
              </a:spcBef>
              <a:spcAft>
                <a:spcPts val="0"/>
              </a:spcAft>
              <a:buClr>
                <a:schemeClr val="dk1"/>
              </a:buClr>
              <a:buSzPct val="78571"/>
              <a:buChar char="○"/>
            </a:pPr>
            <a:r>
              <a:rPr lang="en"/>
              <a:t>Higher CSI indicates better performance.</a:t>
            </a:r>
            <a:endParaRPr/>
          </a:p>
          <a:p>
            <a:pPr indent="-267017" lvl="1" marL="914400" rtl="0" algn="l">
              <a:spcBef>
                <a:spcPts val="0"/>
              </a:spcBef>
              <a:spcAft>
                <a:spcPts val="0"/>
              </a:spcAft>
              <a:buClr>
                <a:schemeClr val="dk1"/>
              </a:buClr>
              <a:buSzPct val="78571"/>
              <a:buChar char="○"/>
            </a:pPr>
            <a:r>
              <a:rPr lang="en"/>
              <a:t>Used by Ayzel et al. (2019) and Wang et al. (2022).</a:t>
            </a:r>
            <a:endParaRPr/>
          </a:p>
          <a:p>
            <a:pPr indent="0" lvl="0" marL="0" rtl="0" algn="l">
              <a:spcBef>
                <a:spcPts val="1200"/>
              </a:spcBef>
              <a:spcAft>
                <a:spcPts val="0"/>
              </a:spcAft>
              <a:buNone/>
            </a:pPr>
            <a:r>
              <a:rPr lang="en"/>
              <a:t>Probability of Detection (POD) or Hit Rate:</a:t>
            </a:r>
            <a:endParaRPr/>
          </a:p>
          <a:p>
            <a:pPr indent="-267017" lvl="1" marL="914400" rtl="0" algn="l">
              <a:spcBef>
                <a:spcPts val="1200"/>
              </a:spcBef>
              <a:spcAft>
                <a:spcPts val="0"/>
              </a:spcAft>
              <a:buClr>
                <a:schemeClr val="dk1"/>
              </a:buClr>
              <a:buSzPct val="78571"/>
              <a:buChar char="○"/>
            </a:pPr>
            <a:r>
              <a:rPr lang="en"/>
              <a:t>Measures the fraction of observed events that were correctly predicted.</a:t>
            </a:r>
            <a:endParaRPr/>
          </a:p>
          <a:p>
            <a:pPr indent="-267017" lvl="1" marL="914400" rtl="0" algn="l">
              <a:spcBef>
                <a:spcPts val="0"/>
              </a:spcBef>
              <a:spcAft>
                <a:spcPts val="0"/>
              </a:spcAft>
              <a:buClr>
                <a:schemeClr val="dk1"/>
              </a:buClr>
              <a:buSzPct val="78571"/>
              <a:buChar char="○"/>
            </a:pPr>
            <a:r>
              <a:rPr lang="en"/>
              <a:t>Calculated as hits / (hits + misses).</a:t>
            </a:r>
            <a:endParaRPr/>
          </a:p>
          <a:p>
            <a:pPr indent="-267017" lvl="1" marL="914400" rtl="0" algn="l">
              <a:spcBef>
                <a:spcPts val="0"/>
              </a:spcBef>
              <a:spcAft>
                <a:spcPts val="0"/>
              </a:spcAft>
              <a:buClr>
                <a:schemeClr val="dk1"/>
              </a:buClr>
              <a:buSzPct val="78571"/>
              <a:buChar char="○"/>
            </a:pPr>
            <a:r>
              <a:rPr lang="en"/>
              <a:t>Higher POD indicates better performance.</a:t>
            </a:r>
            <a:endParaRPr/>
          </a:p>
          <a:p>
            <a:pPr indent="-267017" lvl="1" marL="914400" rtl="0" algn="l">
              <a:spcBef>
                <a:spcPts val="0"/>
              </a:spcBef>
              <a:spcAft>
                <a:spcPts val="0"/>
              </a:spcAft>
              <a:buClr>
                <a:schemeClr val="dk1"/>
              </a:buClr>
              <a:buSzPct val="78571"/>
              <a:buChar char="○"/>
            </a:pPr>
            <a:r>
              <a:rPr lang="en"/>
              <a:t>Used by Ritvanen et al. (2022) and Wang et al. (2022).</a:t>
            </a:r>
            <a:endParaRPr/>
          </a:p>
          <a:p>
            <a:pPr indent="0" lvl="0" marL="0" rtl="0" algn="l">
              <a:spcBef>
                <a:spcPts val="1200"/>
              </a:spcBef>
              <a:spcAft>
                <a:spcPts val="0"/>
              </a:spcAft>
              <a:buNone/>
            </a:pPr>
            <a:r>
              <a:rPr lang="en"/>
              <a:t>False Alarm Ratio (FAR):</a:t>
            </a:r>
            <a:endParaRPr/>
          </a:p>
          <a:p>
            <a:pPr indent="-267017" lvl="1" marL="914400" rtl="0" algn="l">
              <a:spcBef>
                <a:spcPts val="1200"/>
              </a:spcBef>
              <a:spcAft>
                <a:spcPts val="0"/>
              </a:spcAft>
              <a:buClr>
                <a:schemeClr val="dk1"/>
              </a:buClr>
              <a:buSzPct val="78571"/>
              <a:buChar char="○"/>
            </a:pPr>
            <a:r>
              <a:rPr lang="en"/>
              <a:t>Measures the fraction of predicted events that did not occur.</a:t>
            </a:r>
            <a:endParaRPr/>
          </a:p>
          <a:p>
            <a:pPr indent="-267017" lvl="1" marL="914400" rtl="0" algn="l">
              <a:spcBef>
                <a:spcPts val="0"/>
              </a:spcBef>
              <a:spcAft>
                <a:spcPts val="0"/>
              </a:spcAft>
              <a:buClr>
                <a:schemeClr val="dk1"/>
              </a:buClr>
              <a:buSzPct val="78571"/>
              <a:buChar char="○"/>
            </a:pPr>
            <a:r>
              <a:rPr lang="en"/>
              <a:t>Calculated as false alarms / (hits + false alarms).</a:t>
            </a:r>
            <a:endParaRPr/>
          </a:p>
          <a:p>
            <a:pPr indent="-267017" lvl="1" marL="914400" rtl="0" algn="l">
              <a:spcBef>
                <a:spcPts val="0"/>
              </a:spcBef>
              <a:spcAft>
                <a:spcPts val="0"/>
              </a:spcAft>
              <a:buClr>
                <a:schemeClr val="dk1"/>
              </a:buClr>
              <a:buSzPct val="78571"/>
              <a:buChar char="○"/>
            </a:pPr>
            <a:r>
              <a:rPr lang="en"/>
              <a:t>Lower FAR indicates better performance.</a:t>
            </a:r>
            <a:endParaRPr/>
          </a:p>
          <a:p>
            <a:pPr indent="-267017" lvl="1" marL="914400" rtl="0" algn="l">
              <a:spcBef>
                <a:spcPts val="0"/>
              </a:spcBef>
              <a:spcAft>
                <a:spcPts val="0"/>
              </a:spcAft>
              <a:buClr>
                <a:schemeClr val="dk1"/>
              </a:buClr>
              <a:buSzPct val="78571"/>
              <a:buChar char="○"/>
            </a:pPr>
            <a:r>
              <a:rPr lang="en"/>
              <a:t>Used by Wang et al. (2022).</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Evaluation Metrics</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lnSpcReduction="10000"/>
          </a:bodyPr>
          <a:lstStyle/>
          <a:p>
            <a:pPr indent="0" lvl="0" marL="0" rtl="0" algn="l">
              <a:spcBef>
                <a:spcPts val="1200"/>
              </a:spcBef>
              <a:spcAft>
                <a:spcPts val="0"/>
              </a:spcAft>
              <a:buNone/>
            </a:pPr>
            <a:r>
              <a:rPr lang="en"/>
              <a:t>Heidke Skill Score (HSS):</a:t>
            </a:r>
            <a:endParaRPr/>
          </a:p>
          <a:p>
            <a:pPr indent="-272256" lvl="1" marL="914400" rtl="0" algn="l">
              <a:spcBef>
                <a:spcPts val="1200"/>
              </a:spcBef>
              <a:spcAft>
                <a:spcPts val="0"/>
              </a:spcAft>
              <a:buClr>
                <a:schemeClr val="dk1"/>
              </a:buClr>
              <a:buSzPct val="78571"/>
              <a:buChar char="○"/>
            </a:pPr>
            <a:r>
              <a:rPr lang="en"/>
              <a:t>Measures the improvement of the forecast over a random forecast, accounting for hits due to random chance.</a:t>
            </a:r>
            <a:endParaRPr/>
          </a:p>
          <a:p>
            <a:pPr indent="-272256" lvl="1" marL="914400" rtl="0" algn="l">
              <a:spcBef>
                <a:spcPts val="0"/>
              </a:spcBef>
              <a:spcAft>
                <a:spcPts val="0"/>
              </a:spcAft>
              <a:buClr>
                <a:schemeClr val="dk1"/>
              </a:buClr>
              <a:buSzPct val="78571"/>
              <a:buChar char="○"/>
            </a:pPr>
            <a:r>
              <a:rPr lang="en"/>
              <a:t>Ranges from -∞ to 1, with 1 being a perfect forecast and 0 being no better than random.</a:t>
            </a:r>
            <a:endParaRPr/>
          </a:p>
          <a:p>
            <a:pPr indent="-272256" lvl="1" marL="914400" rtl="0" algn="l">
              <a:spcBef>
                <a:spcPts val="0"/>
              </a:spcBef>
              <a:spcAft>
                <a:spcPts val="0"/>
              </a:spcAft>
              <a:buClr>
                <a:schemeClr val="dk1"/>
              </a:buClr>
              <a:buSzPct val="78571"/>
              <a:buChar char="○"/>
            </a:pPr>
            <a:r>
              <a:rPr lang="en"/>
              <a:t>Used by Luo et al. (2021).</a:t>
            </a:r>
            <a:endParaRPr/>
          </a:p>
          <a:p>
            <a:pPr indent="0" lvl="0" marL="0" rtl="0" algn="l">
              <a:spcBef>
                <a:spcPts val="1200"/>
              </a:spcBef>
              <a:spcAft>
                <a:spcPts val="0"/>
              </a:spcAft>
              <a:buNone/>
            </a:pPr>
            <a:r>
              <a:rPr lang="en"/>
              <a:t>Mean Absolute Error (MAE):</a:t>
            </a:r>
            <a:endParaRPr/>
          </a:p>
          <a:p>
            <a:pPr indent="-272256" lvl="1" marL="914400" rtl="0" algn="l">
              <a:spcBef>
                <a:spcPts val="1200"/>
              </a:spcBef>
              <a:spcAft>
                <a:spcPts val="0"/>
              </a:spcAft>
              <a:buClr>
                <a:schemeClr val="dk1"/>
              </a:buClr>
              <a:buSzPct val="78571"/>
              <a:buChar char="○"/>
            </a:pPr>
            <a:r>
              <a:rPr lang="en"/>
              <a:t>Measures the average absolute difference between predicted and observed precipitation intensities.</a:t>
            </a:r>
            <a:endParaRPr/>
          </a:p>
          <a:p>
            <a:pPr indent="-272256" lvl="1" marL="914400" rtl="0" algn="l">
              <a:spcBef>
                <a:spcPts val="0"/>
              </a:spcBef>
              <a:spcAft>
                <a:spcPts val="0"/>
              </a:spcAft>
              <a:buClr>
                <a:schemeClr val="dk1"/>
              </a:buClr>
              <a:buSzPct val="78571"/>
              <a:buChar char="○"/>
            </a:pPr>
            <a:r>
              <a:rPr lang="en"/>
              <a:t>Lower MAE indicates better performance.</a:t>
            </a:r>
            <a:endParaRPr/>
          </a:p>
          <a:p>
            <a:pPr indent="-272256" lvl="1" marL="914400" rtl="0" algn="l">
              <a:spcBef>
                <a:spcPts val="0"/>
              </a:spcBef>
              <a:spcAft>
                <a:spcPts val="0"/>
              </a:spcAft>
              <a:buClr>
                <a:schemeClr val="dk1"/>
              </a:buClr>
              <a:buSzPct val="78571"/>
              <a:buChar char="○"/>
            </a:pPr>
            <a:r>
              <a:rPr lang="en"/>
              <a:t>Used by Ayzel et al. (2019) and Luo et al. (2021).</a:t>
            </a:r>
            <a:endParaRPr/>
          </a:p>
          <a:p>
            <a:pPr indent="0" lvl="0" marL="0" rtl="0" algn="l">
              <a:spcBef>
                <a:spcPts val="1200"/>
              </a:spcBef>
              <a:spcAft>
                <a:spcPts val="0"/>
              </a:spcAft>
              <a:buNone/>
            </a:pPr>
            <a:r>
              <a:rPr lang="en"/>
              <a:t>Root Mean Square Error (RMSE):</a:t>
            </a:r>
            <a:endParaRPr/>
          </a:p>
          <a:p>
            <a:pPr indent="-272256" lvl="1" marL="914400" rtl="0" algn="l">
              <a:spcBef>
                <a:spcPts val="1200"/>
              </a:spcBef>
              <a:spcAft>
                <a:spcPts val="0"/>
              </a:spcAft>
              <a:buClr>
                <a:schemeClr val="dk1"/>
              </a:buClr>
              <a:buSzPct val="78571"/>
              <a:buChar char="○"/>
            </a:pPr>
            <a:r>
              <a:rPr lang="en"/>
              <a:t>Measures the average squared difference between predicted and observed precipitation intensities.</a:t>
            </a:r>
            <a:endParaRPr/>
          </a:p>
          <a:p>
            <a:pPr indent="-272256" lvl="1" marL="914400" rtl="0" algn="l">
              <a:spcBef>
                <a:spcPts val="0"/>
              </a:spcBef>
              <a:spcAft>
                <a:spcPts val="0"/>
              </a:spcAft>
              <a:buClr>
                <a:schemeClr val="dk1"/>
              </a:buClr>
              <a:buSzPct val="78571"/>
              <a:buChar char="○"/>
            </a:pPr>
            <a:r>
              <a:rPr lang="en"/>
              <a:t>Sensitive to large errors and outliers.</a:t>
            </a:r>
            <a:endParaRPr/>
          </a:p>
          <a:p>
            <a:pPr indent="-272256" lvl="1" marL="914400" rtl="0" algn="l">
              <a:spcBef>
                <a:spcPts val="0"/>
              </a:spcBef>
              <a:spcAft>
                <a:spcPts val="0"/>
              </a:spcAft>
              <a:buClr>
                <a:schemeClr val="dk1"/>
              </a:buClr>
              <a:buSzPct val="78571"/>
              <a:buChar char="○"/>
            </a:pPr>
            <a:r>
              <a:rPr lang="en"/>
              <a:t>Lower RMSE indicates better performance.</a:t>
            </a:r>
            <a:endParaRPr/>
          </a:p>
          <a:p>
            <a:pPr indent="-272256" lvl="1" marL="914400" rtl="0" algn="l">
              <a:spcBef>
                <a:spcPts val="0"/>
              </a:spcBef>
              <a:spcAft>
                <a:spcPts val="0"/>
              </a:spcAft>
              <a:buClr>
                <a:schemeClr val="dk1"/>
              </a:buClr>
              <a:buSzPct val="78571"/>
              <a:buChar char="○"/>
            </a:pPr>
            <a:r>
              <a:rPr lang="en"/>
              <a:t>Used by Ritvanen et al. (2022).</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Benchmark Models</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1200"/>
              </a:spcBef>
              <a:spcAft>
                <a:spcPts val="0"/>
              </a:spcAft>
              <a:buClr>
                <a:schemeClr val="dk1"/>
              </a:buClr>
              <a:buSzPct val="61111"/>
              <a:buChar char="●"/>
            </a:pPr>
            <a:r>
              <a:rPr lang="en"/>
              <a:t>Eulerian persistence: Assumes the precipitation field remains constant over the forecast period.</a:t>
            </a:r>
            <a:endParaRPr/>
          </a:p>
          <a:p>
            <a:pPr indent="-287972" lvl="0" marL="457200" rtl="0" algn="l">
              <a:spcBef>
                <a:spcPts val="0"/>
              </a:spcBef>
              <a:spcAft>
                <a:spcPts val="0"/>
              </a:spcAft>
              <a:buClr>
                <a:schemeClr val="dk1"/>
              </a:buClr>
              <a:buSzPct val="61111"/>
              <a:buChar char="●"/>
            </a:pPr>
            <a:r>
              <a:rPr lang="en"/>
              <a:t>Optical flow: Extrapolates the precipitation field using motion vectors estimated from the input sequence.</a:t>
            </a:r>
            <a:endParaRPr/>
          </a:p>
          <a:p>
            <a:pPr indent="-287972" lvl="0" marL="457200" rtl="0" algn="l">
              <a:spcBef>
                <a:spcPts val="0"/>
              </a:spcBef>
              <a:spcAft>
                <a:spcPts val="0"/>
              </a:spcAft>
              <a:buClr>
                <a:schemeClr val="dk1"/>
              </a:buClr>
              <a:buSzPct val="61111"/>
              <a:buChar char="●"/>
            </a:pPr>
            <a:r>
              <a:rPr lang="en"/>
              <a:t>ConvLSTM: Convolutional LSTM model proposed by Shi et al. (2015).</a:t>
            </a:r>
            <a:endParaRPr/>
          </a:p>
          <a:p>
            <a:pPr indent="-287972" lvl="0" marL="457200" rtl="0" algn="l">
              <a:spcBef>
                <a:spcPts val="0"/>
              </a:spcBef>
              <a:spcAft>
                <a:spcPts val="0"/>
              </a:spcAft>
              <a:buClr>
                <a:schemeClr val="dk1"/>
              </a:buClr>
              <a:buSzPct val="61111"/>
              <a:buChar char="●"/>
            </a:pPr>
            <a:r>
              <a:rPr lang="en"/>
              <a:t>PredRNN: Predictive RNN model with spatiotemporal memory proposed by Wang et al. (2017).</a:t>
            </a:r>
            <a:endParaRPr/>
          </a:p>
          <a:p>
            <a:pPr indent="-287972" lvl="0" marL="457200" rtl="0" algn="l">
              <a:spcBef>
                <a:spcPts val="0"/>
              </a:spcBef>
              <a:spcAft>
                <a:spcPts val="0"/>
              </a:spcAft>
              <a:buClr>
                <a:schemeClr val="dk1"/>
              </a:buClr>
              <a:buSzPct val="61111"/>
              <a:buChar char="●"/>
            </a:pPr>
            <a:r>
              <a:rPr lang="en"/>
              <a:t>PySTEPS: An open-source Python framework for precipitation nowcasting using optical flow and other methods (Pulkkinen et al., 2019).</a:t>
            </a:r>
            <a:endParaRPr/>
          </a:p>
          <a:p>
            <a:pPr indent="-287972" lvl="0" marL="457200" rtl="0" algn="l">
              <a:spcBef>
                <a:spcPts val="0"/>
              </a:spcBef>
              <a:spcAft>
                <a:spcPts val="0"/>
              </a:spcAft>
              <a:buClr>
                <a:schemeClr val="dk1"/>
              </a:buClr>
              <a:buSzPct val="61111"/>
              <a:buChar char="●"/>
            </a:pPr>
            <a:r>
              <a:rPr lang="en"/>
              <a:t>U-Net: A popular CNN architecture for image-to-image translation tasks, used as a baseline by Ritvanen et al. (2022).</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Gated Recurrent Unit (GRU) and Long Short-Term Memory (LSTM) Models</a:t>
            </a:r>
            <a:endParaRPr/>
          </a:p>
        </p:txBody>
      </p:sp>
      <p:sp>
        <p:nvSpPr>
          <p:cNvPr id="87" name="Google Shape;87;p18"/>
          <p:cNvSpPr txBox="1"/>
          <p:nvPr>
            <p:ph idx="1" type="body"/>
          </p:nvPr>
        </p:nvSpPr>
        <p:spPr>
          <a:xfrm>
            <a:off x="277100" y="1484750"/>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Recurrent neural networks like GRU and LSTM can model spatiotemporal sequences for nowcasting</a:t>
            </a:r>
            <a:endParaRPr/>
          </a:p>
          <a:p>
            <a:pPr indent="-298450" lvl="0" marL="457200" rtl="0" algn="l">
              <a:spcBef>
                <a:spcPts val="0"/>
              </a:spcBef>
              <a:spcAft>
                <a:spcPts val="0"/>
              </a:spcAft>
              <a:buClr>
                <a:schemeClr val="dk1"/>
              </a:buClr>
              <a:buSzPts val="1100"/>
              <a:buChar char="●"/>
            </a:pPr>
            <a:r>
              <a:rPr lang="en"/>
              <a:t>Shi et al. (2015, 2017) showed ConvLSTM and TrajGRU outperformed conventional models</a:t>
            </a:r>
            <a:endParaRPr/>
          </a:p>
          <a:p>
            <a:pPr indent="-298450" lvl="0" marL="457200" rtl="0" algn="l">
              <a:spcBef>
                <a:spcPts val="0"/>
              </a:spcBef>
              <a:spcAft>
                <a:spcPts val="0"/>
              </a:spcAft>
              <a:buClr>
                <a:schemeClr val="dk1"/>
              </a:buClr>
              <a:buSzPts val="1100"/>
              <a:buChar char="●"/>
            </a:pPr>
            <a:r>
              <a:rPr lang="en"/>
              <a:t>However, they relied on complex radar data preprocessing routines</a:t>
            </a:r>
            <a:endParaRPr/>
          </a:p>
          <a:p>
            <a:pPr indent="-298450" lvl="0" marL="457200" rtl="0" algn="l">
              <a:spcBef>
                <a:spcPts val="0"/>
              </a:spcBef>
              <a:spcAft>
                <a:spcPts val="0"/>
              </a:spcAft>
              <a:buClr>
                <a:schemeClr val="dk1"/>
              </a:buClr>
              <a:buSzPts val="1100"/>
              <a:buChar char="●"/>
            </a:pPr>
            <a:r>
              <a:rPr lang="en"/>
              <a:t>Limited transferability of methods between different radar datasets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PredRNN and MIM Models</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PredRNN (Wang et al. 2017) added a spatial memory to capture spatial details lost in ConvLSTM</a:t>
            </a:r>
            <a:endParaRPr/>
          </a:p>
          <a:p>
            <a:pPr indent="-298450" lvl="0" marL="457200" rtl="0" algn="l">
              <a:spcBef>
                <a:spcPts val="0"/>
              </a:spcBef>
              <a:spcAft>
                <a:spcPts val="0"/>
              </a:spcAft>
              <a:buClr>
                <a:schemeClr val="dk1"/>
              </a:buClr>
              <a:buSzPts val="1100"/>
              <a:buChar char="●"/>
            </a:pPr>
            <a:r>
              <a:rPr lang="en"/>
              <a:t>Memory In Memory (MIM) network (Wang et al. 2019) used differential signals between recurrent states to model </a:t>
            </a:r>
            <a:r>
              <a:rPr lang="en"/>
              <a:t>non stationary</a:t>
            </a:r>
            <a:r>
              <a:rPr lang="en"/>
              <a:t> precipitation dynamics</a:t>
            </a:r>
            <a:endParaRPr/>
          </a:p>
          <a:p>
            <a:pPr indent="-298450" lvl="0" marL="457200" rtl="0" algn="l">
              <a:spcBef>
                <a:spcPts val="0"/>
              </a:spcBef>
              <a:spcAft>
                <a:spcPts val="0"/>
              </a:spcAft>
              <a:buClr>
                <a:schemeClr val="dk1"/>
              </a:buClr>
              <a:buSzPts val="1100"/>
              <a:buChar char="●"/>
            </a:pPr>
            <a:r>
              <a:rPr lang="en"/>
              <a:t>Both still relied on first-order Markov assumptions that may not capture nonlinear, non-stationary precipitation evolution</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IDA-LSTM Model</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298450" lvl="0" marL="457200" rtl="0" algn="l">
              <a:spcBef>
                <a:spcPts val="1200"/>
              </a:spcBef>
              <a:spcAft>
                <a:spcPts val="0"/>
              </a:spcAft>
              <a:buClr>
                <a:schemeClr val="dk1"/>
              </a:buClr>
              <a:buSzPts val="1100"/>
              <a:buChar char="●"/>
            </a:pPr>
            <a:r>
              <a:rPr lang="en"/>
              <a:t>Interaction Dual Attention LSTM (Luo et al. 2021) addressed limitations of previous models</a:t>
            </a:r>
            <a:endParaRPr/>
          </a:p>
          <a:p>
            <a:pPr indent="-298450" lvl="0" marL="457200" rtl="0" algn="l">
              <a:spcBef>
                <a:spcPts val="0"/>
              </a:spcBef>
              <a:spcAft>
                <a:spcPts val="0"/>
              </a:spcAft>
              <a:buClr>
                <a:schemeClr val="dk1"/>
              </a:buClr>
              <a:buSzPts val="1100"/>
              <a:buChar char="●"/>
            </a:pPr>
            <a:r>
              <a:rPr lang="en"/>
              <a:t>Interaction framework leveraged coupled convolutions on input and hidden states to better preserve short-term context</a:t>
            </a:r>
            <a:endParaRPr/>
          </a:p>
          <a:p>
            <a:pPr indent="-298450" lvl="0" marL="457200" rtl="0" algn="l">
              <a:spcBef>
                <a:spcPts val="0"/>
              </a:spcBef>
              <a:spcAft>
                <a:spcPts val="0"/>
              </a:spcAft>
              <a:buClr>
                <a:schemeClr val="dk1"/>
              </a:buClr>
              <a:buSzPts val="1100"/>
              <a:buChar char="●"/>
            </a:pPr>
            <a:r>
              <a:rPr lang="en"/>
              <a:t>Dual attention mechanism recalled forgotten long-term spatiotemporal information</a:t>
            </a:r>
            <a:endParaRPr/>
          </a:p>
          <a:p>
            <a:pPr indent="-298450" lvl="0" marL="457200" rtl="0" algn="l">
              <a:spcBef>
                <a:spcPts val="0"/>
              </a:spcBef>
              <a:spcAft>
                <a:spcPts val="0"/>
              </a:spcAft>
              <a:buClr>
                <a:schemeClr val="dk1"/>
              </a:buClr>
              <a:buSzPts val="1100"/>
              <a:buChar char="●"/>
            </a:pPr>
            <a:r>
              <a:rPr lang="en"/>
              <a:t>Improved predictions, especially for high radar echo intensities, compared to ConvLSTM, PredRNN, etc.</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Physics-Constrained Deep Learning Models</a:t>
            </a:r>
            <a:endParaRPr/>
          </a:p>
        </p:txBody>
      </p:sp>
      <p:sp>
        <p:nvSpPr>
          <p:cNvPr id="105" name="Google Shape;105;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Wang et al. (2022) proposed deep neural network with physics constraints for extreme convective weather nowcasting</a:t>
            </a:r>
            <a:endParaRPr/>
          </a:p>
          <a:p>
            <a:pPr indent="-298450" lvl="0" marL="457200" rtl="0" algn="l">
              <a:spcBef>
                <a:spcPts val="0"/>
              </a:spcBef>
              <a:spcAft>
                <a:spcPts val="0"/>
              </a:spcAft>
              <a:buClr>
                <a:schemeClr val="dk1"/>
              </a:buClr>
              <a:buSzPts val="1100"/>
              <a:buChar char="●"/>
            </a:pPr>
            <a:r>
              <a:rPr lang="en"/>
              <a:t>Used 3D convection-diffusion partial differential equation as constraint</a:t>
            </a:r>
            <a:endParaRPr/>
          </a:p>
          <a:p>
            <a:pPr indent="-298450" lvl="0" marL="457200" rtl="0" algn="l">
              <a:spcBef>
                <a:spcPts val="0"/>
              </a:spcBef>
              <a:spcAft>
                <a:spcPts val="0"/>
              </a:spcAft>
              <a:buClr>
                <a:schemeClr val="dk1"/>
              </a:buClr>
              <a:buSzPts val="1100"/>
              <a:buChar char="●"/>
            </a:pPr>
            <a:r>
              <a:rPr lang="en"/>
              <a:t>Improved 60-min forecasts of high reflectivity regions compared to optical flow and U-Net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