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Bold" panose="020B0806030504020204" pitchFamily="34" charset="0"/>
      <p:bold r:id="rId19"/>
    </p:embeddedFont>
    <p:embeddedFont>
      <p:font typeface="Open Sans Semibold" panose="020B0706030804020204" pitchFamily="34" charset="0"/>
      <p:bold r:id="rId20"/>
      <p:boldItalic r:id="rId21"/>
    </p:embeddedFont>
    <p:embeddedFont>
      <p:font typeface="Quicksand" panose="020B0604020202020204" charset="0"/>
      <p:regular r:id="rId22"/>
      <p:bold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635"/>
    <a:srgbClr val="00CFBE"/>
    <a:srgbClr val="5863E0"/>
    <a:srgbClr val="008EB0"/>
    <a:srgbClr val="EBBF31"/>
    <a:srgbClr val="F4D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079A8-11BA-4736-9295-83653513E2AF}">
  <a:tblStyle styleId="{7DF079A8-11BA-4736-9295-83653513E2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8575c1cc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8575c1cc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04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2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555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2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3" name="Google Shape;253;p1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14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8" name="Google Shape;258;p14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71" name="Google Shape;271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75" name="Google Shape;275;p14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 txBox="1">
            <a:spLocks noGrp="1"/>
          </p:cNvSpPr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 idx="2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297" name="Google Shape;297;p1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310" name="Google Shape;310;p1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131403" y="48344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7771060" y="4796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5"/>
          <p:cNvSpPr txBox="1">
            <a:spLocks noGrp="1"/>
          </p:cNvSpPr>
          <p:nvPr>
            <p:ph type="subTitle" idx="1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2"/>
          </p:nvPr>
        </p:nvSpPr>
        <p:spPr>
          <a:xfrm>
            <a:off x="7200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subTitle" idx="3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4"/>
          </p:nvPr>
        </p:nvSpPr>
        <p:spPr>
          <a:xfrm>
            <a:off x="350655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5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6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6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334" name="Google Shape;334;p1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6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46" name="Google Shape;346;p16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6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50" name="Google Shape;350;p1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16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354" name="Google Shape;354;p1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16"/>
          <p:cNvSpPr txBox="1">
            <a:spLocks noGrp="1"/>
          </p:cNvSpPr>
          <p:nvPr>
            <p:ph type="subTitle" idx="1"/>
          </p:nvPr>
        </p:nvSpPr>
        <p:spPr>
          <a:xfrm>
            <a:off x="1826474" y="354240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1" name="Google Shape;371;p16"/>
          <p:cNvSpPr txBox="1">
            <a:spLocks noGrp="1"/>
          </p:cNvSpPr>
          <p:nvPr>
            <p:ph type="subTitle" idx="2"/>
          </p:nvPr>
        </p:nvSpPr>
        <p:spPr>
          <a:xfrm>
            <a:off x="1826486" y="401220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subTitle" idx="3"/>
          </p:nvPr>
        </p:nvSpPr>
        <p:spPr>
          <a:xfrm>
            <a:off x="6092999" y="354240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ubTitle" idx="4"/>
          </p:nvPr>
        </p:nvSpPr>
        <p:spPr>
          <a:xfrm>
            <a:off x="6093011" y="401220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6"/>
          <p:cNvSpPr txBox="1">
            <a:spLocks noGrp="1"/>
          </p:cNvSpPr>
          <p:nvPr>
            <p:ph type="subTitle" idx="5"/>
          </p:nvPr>
        </p:nvSpPr>
        <p:spPr>
          <a:xfrm>
            <a:off x="1826474" y="174952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6" name="Google Shape;376;p16"/>
          <p:cNvSpPr txBox="1">
            <a:spLocks noGrp="1"/>
          </p:cNvSpPr>
          <p:nvPr>
            <p:ph type="subTitle" idx="6"/>
          </p:nvPr>
        </p:nvSpPr>
        <p:spPr>
          <a:xfrm>
            <a:off x="1826486" y="221932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6"/>
          <p:cNvSpPr txBox="1">
            <a:spLocks noGrp="1"/>
          </p:cNvSpPr>
          <p:nvPr>
            <p:ph type="subTitle" idx="7"/>
          </p:nvPr>
        </p:nvSpPr>
        <p:spPr>
          <a:xfrm>
            <a:off x="6092999" y="174952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subTitle" idx="8"/>
          </p:nvPr>
        </p:nvSpPr>
        <p:spPr>
          <a:xfrm>
            <a:off x="6093011" y="221932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7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381" name="Google Shape;381;p17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391" name="Google Shape;391;p17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92" name="Google Shape;392;p17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4" name="Google Shape;404;p17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7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7"/>
          <p:cNvSpPr txBox="1">
            <a:spLocks noGrp="1"/>
          </p:cNvSpPr>
          <p:nvPr>
            <p:ph type="subTitle" idx="1"/>
          </p:nvPr>
        </p:nvSpPr>
        <p:spPr>
          <a:xfrm>
            <a:off x="720000" y="327030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8" name="Google Shape;408;p17"/>
          <p:cNvSpPr txBox="1">
            <a:spLocks noGrp="1"/>
          </p:cNvSpPr>
          <p:nvPr>
            <p:ph type="subTitle" idx="2"/>
          </p:nvPr>
        </p:nvSpPr>
        <p:spPr>
          <a:xfrm>
            <a:off x="720000" y="374010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7"/>
          <p:cNvSpPr txBox="1">
            <a:spLocks noGrp="1"/>
          </p:cNvSpPr>
          <p:nvPr>
            <p:ph type="subTitle" idx="3"/>
          </p:nvPr>
        </p:nvSpPr>
        <p:spPr>
          <a:xfrm>
            <a:off x="3596400" y="327030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0" name="Google Shape;410;p17"/>
          <p:cNvSpPr txBox="1">
            <a:spLocks noGrp="1"/>
          </p:cNvSpPr>
          <p:nvPr>
            <p:ph type="subTitle" idx="4"/>
          </p:nvPr>
        </p:nvSpPr>
        <p:spPr>
          <a:xfrm>
            <a:off x="3596400" y="374010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7"/>
          <p:cNvSpPr txBox="1">
            <a:spLocks noGrp="1"/>
          </p:cNvSpPr>
          <p:nvPr>
            <p:ph type="subTitle" idx="5"/>
          </p:nvPr>
        </p:nvSpPr>
        <p:spPr>
          <a:xfrm>
            <a:off x="6472800" y="327030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2" name="Google Shape;412;p17"/>
          <p:cNvSpPr txBox="1">
            <a:spLocks noGrp="1"/>
          </p:cNvSpPr>
          <p:nvPr>
            <p:ph type="subTitle" idx="6"/>
          </p:nvPr>
        </p:nvSpPr>
        <p:spPr>
          <a:xfrm>
            <a:off x="6472800" y="374010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7"/>
          <p:cNvSpPr txBox="1">
            <a:spLocks noGrp="1"/>
          </p:cNvSpPr>
          <p:nvPr>
            <p:ph type="subTitle" idx="7"/>
          </p:nvPr>
        </p:nvSpPr>
        <p:spPr>
          <a:xfrm>
            <a:off x="720000" y="123855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4" name="Google Shape;414;p17"/>
          <p:cNvSpPr txBox="1">
            <a:spLocks noGrp="1"/>
          </p:cNvSpPr>
          <p:nvPr>
            <p:ph type="subTitle" idx="8"/>
          </p:nvPr>
        </p:nvSpPr>
        <p:spPr>
          <a:xfrm>
            <a:off x="720000" y="170835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7"/>
          <p:cNvSpPr txBox="1">
            <a:spLocks noGrp="1"/>
          </p:cNvSpPr>
          <p:nvPr>
            <p:ph type="subTitle" idx="9"/>
          </p:nvPr>
        </p:nvSpPr>
        <p:spPr>
          <a:xfrm>
            <a:off x="3596400" y="123855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6" name="Google Shape;416;p17"/>
          <p:cNvSpPr txBox="1">
            <a:spLocks noGrp="1"/>
          </p:cNvSpPr>
          <p:nvPr>
            <p:ph type="subTitle" idx="13"/>
          </p:nvPr>
        </p:nvSpPr>
        <p:spPr>
          <a:xfrm>
            <a:off x="3596400" y="170835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7"/>
          <p:cNvSpPr txBox="1">
            <a:spLocks noGrp="1"/>
          </p:cNvSpPr>
          <p:nvPr>
            <p:ph type="subTitle" idx="14"/>
          </p:nvPr>
        </p:nvSpPr>
        <p:spPr>
          <a:xfrm>
            <a:off x="6472800" y="123855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17"/>
          <p:cNvSpPr txBox="1">
            <a:spLocks noGrp="1"/>
          </p:cNvSpPr>
          <p:nvPr>
            <p:ph type="subTitle" idx="15"/>
          </p:nvPr>
        </p:nvSpPr>
        <p:spPr>
          <a:xfrm>
            <a:off x="6472800" y="170835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19" name="Google Shape;419;p17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420" name="Google Shape;420;p1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4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28" name="Google Shape;428;p18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38" name="Google Shape;438;p18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39" name="Google Shape;439;p18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18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18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54" name="Google Shape;454;p1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18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>
            <a:spLocks noGrp="1"/>
          </p:cNvSpPr>
          <p:nvPr>
            <p:ph type="title" hasCustomPrompt="1"/>
          </p:nvPr>
        </p:nvSpPr>
        <p:spPr>
          <a:xfrm>
            <a:off x="926486" y="2784575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0" name="Google Shape;460;p19"/>
          <p:cNvSpPr txBox="1">
            <a:spLocks noGrp="1"/>
          </p:cNvSpPr>
          <p:nvPr>
            <p:ph type="subTitle" idx="1"/>
          </p:nvPr>
        </p:nvSpPr>
        <p:spPr>
          <a:xfrm>
            <a:off x="926486" y="3880550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title" idx="2" hasCustomPrompt="1"/>
          </p:nvPr>
        </p:nvSpPr>
        <p:spPr>
          <a:xfrm>
            <a:off x="6282073" y="2784563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2" name="Google Shape;462;p19"/>
          <p:cNvSpPr txBox="1">
            <a:spLocks noGrp="1"/>
          </p:cNvSpPr>
          <p:nvPr>
            <p:ph type="subTitle" idx="3"/>
          </p:nvPr>
        </p:nvSpPr>
        <p:spPr>
          <a:xfrm>
            <a:off x="6282073" y="3880538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9"/>
          <p:cNvSpPr txBox="1">
            <a:spLocks noGrp="1"/>
          </p:cNvSpPr>
          <p:nvPr>
            <p:ph type="title" idx="4" hasCustomPrompt="1"/>
          </p:nvPr>
        </p:nvSpPr>
        <p:spPr>
          <a:xfrm>
            <a:off x="3604286" y="2784563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4" name="Google Shape;464;p19"/>
          <p:cNvSpPr txBox="1">
            <a:spLocks noGrp="1"/>
          </p:cNvSpPr>
          <p:nvPr>
            <p:ph type="subTitle" idx="5"/>
          </p:nvPr>
        </p:nvSpPr>
        <p:spPr>
          <a:xfrm>
            <a:off x="3604286" y="3880538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65" name="Google Shape;465;p19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466" name="Google Shape;466;p19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9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471" name="Google Shape;471;p1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9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483" name="Google Shape;483;p19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7" name="Google Shape;17;p4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444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5226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484" y="10274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" name="Google Shape;27;p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277175"/>
            <a:ext cx="7704000" cy="332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9" name="Google Shape;39;p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rot="-5400000" flipH="1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1354413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354425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5271100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 flipH="1">
              <a:off x="7292311" y="48963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ubTitle" idx="1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0000" y="1346100"/>
            <a:ext cx="2896200" cy="24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0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33" name="Google Shape;133;p10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45" name="Google Shape;145;p10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0"/>
          <p:cNvGrpSpPr/>
          <p:nvPr/>
        </p:nvGrpSpPr>
        <p:grpSpPr>
          <a:xfrm rot="10800000" flipH="1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162" name="Google Shape;162;p1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166" name="Google Shape;166;p10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1365900" y="445063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1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173" name="Google Shape;173;p11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11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185" name="Google Shape;185;p11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202" name="Google Shape;202;p11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subTitle" idx="1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3"/>
          <p:cNvSpPr txBox="1">
            <a:spLocks noGrp="1"/>
          </p:cNvSpPr>
          <p:nvPr>
            <p:ph type="ctrTitle"/>
          </p:nvPr>
        </p:nvSpPr>
        <p:spPr>
          <a:xfrm>
            <a:off x="363378" y="1228396"/>
            <a:ext cx="4227318" cy="25296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5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TRANG WEB</a:t>
            </a:r>
            <a:br>
              <a:rPr lang="en" sz="4400" dirty="0">
                <a:solidFill>
                  <a:srgbClr val="8492FF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</a:br>
            <a:r>
              <a:rPr lang="en" sz="4800" dirty="0">
                <a:solidFill>
                  <a:schemeClr val="lt2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TRÍCH XUẤT</a:t>
            </a:r>
            <a:br>
              <a:rPr lang="en" sz="5400" dirty="0">
                <a:solidFill>
                  <a:schemeClr val="lt2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</a:br>
            <a:r>
              <a:rPr lang="en" sz="2600" dirty="0">
                <a:solidFill>
                  <a:schemeClr val="dk2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THÔNG TIN CÁ NHÂN</a:t>
            </a:r>
            <a:endParaRPr sz="2600" dirty="0">
              <a:solidFill>
                <a:schemeClr val="dk2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grpSp>
        <p:nvGrpSpPr>
          <p:cNvPr id="515" name="Google Shape;515;p23"/>
          <p:cNvGrpSpPr/>
          <p:nvPr/>
        </p:nvGrpSpPr>
        <p:grpSpPr>
          <a:xfrm>
            <a:off x="4743807" y="625220"/>
            <a:ext cx="5580355" cy="3990947"/>
            <a:chOff x="4942637" y="602891"/>
            <a:chExt cx="5182832" cy="3706647"/>
          </a:xfrm>
        </p:grpSpPr>
        <p:grpSp>
          <p:nvGrpSpPr>
            <p:cNvPr id="516" name="Google Shape;516;p23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517" name="Google Shape;517;p23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7" name="Google Shape;547;p23"/>
            <p:cNvSpPr/>
            <p:nvPr/>
          </p:nvSpPr>
          <p:spPr>
            <a:xfrm>
              <a:off x="5361150" y="82522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5821983" y="166106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163163" y="1391195"/>
              <a:ext cx="176472" cy="21992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190649" y="1229827"/>
              <a:ext cx="553589" cy="752144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8351327" y="1417577"/>
              <a:ext cx="211096" cy="40687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6915635" y="3201162"/>
              <a:ext cx="1281894" cy="753662"/>
            </a:xfrm>
            <a:custGeom>
              <a:avLst/>
              <a:gdLst/>
              <a:ahLst/>
              <a:cxnLst/>
              <a:rect l="l" t="t" r="r" b="b"/>
              <a:pathLst>
                <a:path w="65013" h="38223" extrusionOk="0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9224" y="3348610"/>
              <a:ext cx="1063956" cy="366529"/>
            </a:xfrm>
            <a:custGeom>
              <a:avLst/>
              <a:gdLst/>
              <a:ahLst/>
              <a:cxnLst/>
              <a:rect l="l" t="t" r="r" b="b"/>
              <a:pathLst>
                <a:path w="53960" h="18589" extrusionOk="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5882121" y="1298306"/>
              <a:ext cx="221171" cy="328119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5285528" y="1142775"/>
              <a:ext cx="855128" cy="737494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5641509" y="1311773"/>
              <a:ext cx="234047" cy="508179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5722981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5717579" y="1572852"/>
              <a:ext cx="2798919" cy="1922220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5664460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5659077" y="1572852"/>
              <a:ext cx="2798465" cy="1922220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5664460" y="3307834"/>
              <a:ext cx="2787680" cy="181835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5659077" y="3301978"/>
              <a:ext cx="2798465" cy="193093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7013749" y="3354190"/>
              <a:ext cx="89123" cy="88670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008347" y="3348787"/>
              <a:ext cx="99928" cy="99928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5664460" y="1578709"/>
              <a:ext cx="2787680" cy="90030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5659077" y="1572852"/>
              <a:ext cx="2798465" cy="101289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850337" y="1818592"/>
              <a:ext cx="1007702" cy="684552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5850337" y="2478812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892197" y="1860432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5984455" y="1906788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015057" y="2040906"/>
              <a:ext cx="697171" cy="274113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6004705" y="229250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5999303" y="2287099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6429559" y="2071961"/>
              <a:ext cx="32889" cy="33323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6423722" y="2066559"/>
              <a:ext cx="44562" cy="44128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6272942" y="2229938"/>
              <a:ext cx="33323" cy="32869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6267540" y="2224082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6529921" y="2189892"/>
              <a:ext cx="33342" cy="32869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6524085" y="2184036"/>
              <a:ext cx="44562" cy="44581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6140638" y="2030121"/>
              <a:ext cx="32869" cy="32869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6134782" y="2024265"/>
              <a:ext cx="44581" cy="44581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6689258" y="226594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6683402" y="2260539"/>
              <a:ext cx="44581" cy="44128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6015964" y="2387007"/>
              <a:ext cx="695357" cy="11278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6544788" y="1866288"/>
              <a:ext cx="262854" cy="45922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6673504" y="1934254"/>
              <a:ext cx="134138" cy="46376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5850337" y="2564780"/>
              <a:ext cx="1007702" cy="592747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5850337" y="3133196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5892197" y="2606641"/>
              <a:ext cx="57634" cy="57615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5984455" y="265299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5943956" y="2720509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5943956" y="2798807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5943956" y="2877579"/>
              <a:ext cx="535133" cy="33323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5943956" y="2955877"/>
              <a:ext cx="387074" cy="33323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6372417" y="2955877"/>
              <a:ext cx="217839" cy="33323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5943956" y="3034648"/>
              <a:ext cx="235407" cy="32869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6964692" y="1818592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6964692" y="1988261"/>
              <a:ext cx="1301592" cy="24312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7006533" y="1860432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7099264" y="1860432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7006533" y="1842430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7058291" y="1906788"/>
              <a:ext cx="462691" cy="32889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7548863" y="1906788"/>
              <a:ext cx="194454" cy="32889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6964692" y="2047216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6964692" y="2216431"/>
              <a:ext cx="1301592" cy="24785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7006533" y="208907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7099264" y="2089076"/>
              <a:ext cx="57161" cy="11259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7006533" y="2071074"/>
              <a:ext cx="57634" cy="29261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7058291" y="2134978"/>
              <a:ext cx="211549" cy="33323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7528160" y="2134978"/>
              <a:ext cx="617493" cy="33323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7304938" y="2134978"/>
              <a:ext cx="193981" cy="33323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6964692" y="2275387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6964692" y="244505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7006533" y="2317247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7099264" y="2317247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7006533" y="2299245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7058291" y="2363603"/>
              <a:ext cx="462691" cy="33323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6964692" y="2504031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6964692" y="2673246"/>
              <a:ext cx="1301592" cy="24765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7006533" y="2545871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7099264" y="2545871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7006533" y="2527869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7058291" y="2591793"/>
              <a:ext cx="324077" cy="33323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7419694" y="2591793"/>
              <a:ext cx="545485" cy="33323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8006113" y="2591793"/>
              <a:ext cx="89596" cy="33323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6964692" y="2770454"/>
              <a:ext cx="1301592" cy="387074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6964692" y="313319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7006533" y="2812314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7099264" y="2858670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7211319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7466503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7507456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21687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772085" y="2916284"/>
              <a:ext cx="94979" cy="95413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976872" y="2870362"/>
              <a:ext cx="186784" cy="187257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8022774" y="2916383"/>
              <a:ext cx="11278" cy="11160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8106495" y="2916383"/>
              <a:ext cx="11259" cy="11160"/>
            </a:xfrm>
            <a:custGeom>
              <a:avLst/>
              <a:gdLst/>
              <a:ahLst/>
              <a:cxnLst/>
              <a:rect l="l" t="t" r="r" b="b"/>
              <a:pathLst>
                <a:path w="571" h="566" extrusionOk="0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8022774" y="3000202"/>
              <a:ext cx="11278" cy="11495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8106495" y="3000419"/>
              <a:ext cx="11259" cy="11278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8417479" y="1683566"/>
              <a:ext cx="831724" cy="832177"/>
            </a:xfrm>
            <a:custGeom>
              <a:avLst/>
              <a:gdLst/>
              <a:ahLst/>
              <a:cxnLst/>
              <a:rect l="l" t="t" r="r" b="b"/>
              <a:pathLst>
                <a:path w="42182" h="42205" extrusionOk="0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8364814" y="1630920"/>
              <a:ext cx="831724" cy="832157"/>
            </a:xfrm>
            <a:custGeom>
              <a:avLst/>
              <a:gdLst/>
              <a:ahLst/>
              <a:cxnLst/>
              <a:rect l="l" t="t" r="r" b="b"/>
              <a:pathLst>
                <a:path w="42182" h="42204" extrusionOk="0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8359411" y="1625518"/>
              <a:ext cx="842982" cy="842963"/>
            </a:xfrm>
            <a:custGeom>
              <a:avLst/>
              <a:gdLst/>
              <a:ahLst/>
              <a:cxnLst/>
              <a:rect l="l" t="t" r="r" b="b"/>
              <a:pathLst>
                <a:path w="42753" h="42752" extrusionOk="0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8179844" y="1858638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8421068" y="1939203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8415231" y="193380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8142932" y="1842884"/>
              <a:ext cx="42333" cy="42787"/>
            </a:xfrm>
            <a:custGeom>
              <a:avLst/>
              <a:gdLst/>
              <a:ahLst/>
              <a:cxnLst/>
              <a:rect l="l" t="t" r="r" b="b"/>
              <a:pathLst>
                <a:path w="2147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8137096" y="183748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8421068" y="2071528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8415231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8142932" y="207152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8137096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8179844" y="2087262"/>
              <a:ext cx="246646" cy="11278"/>
            </a:xfrm>
            <a:custGeom>
              <a:avLst/>
              <a:gdLst/>
              <a:ahLst/>
              <a:cxnLst/>
              <a:rect l="l" t="t" r="r" b="b"/>
              <a:pathLst>
                <a:path w="12509" h="572" extrusionOk="0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8179844" y="2219133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421068" y="220337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8415231" y="219797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8142932" y="229969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137096" y="229429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6075826" y="3424838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6023614" y="3372192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6017758" y="3366789"/>
              <a:ext cx="956397" cy="523421"/>
            </a:xfrm>
            <a:custGeom>
              <a:avLst/>
              <a:gdLst/>
              <a:ahLst/>
              <a:cxnLst/>
              <a:rect l="l" t="t" r="r" b="b"/>
              <a:pathLst>
                <a:path w="48505" h="26546" extrusionOk="0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6309854" y="3097192"/>
              <a:ext cx="194434" cy="308756"/>
            </a:xfrm>
            <a:custGeom>
              <a:avLst/>
              <a:gdLst/>
              <a:ahLst/>
              <a:cxnLst/>
              <a:rect l="l" t="t" r="r" b="b"/>
              <a:pathLst>
                <a:path w="9861" h="15659" extrusionOk="0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6477275" y="3400092"/>
              <a:ext cx="42767" cy="42767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6471419" y="3394690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6272942" y="308143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6267540" y="3075601"/>
              <a:ext cx="53592" cy="54026"/>
            </a:xfrm>
            <a:custGeom>
              <a:avLst/>
              <a:gdLst/>
              <a:ahLst/>
              <a:cxnLst/>
              <a:rect l="l" t="t" r="r" b="b"/>
              <a:pathLst>
                <a:path w="2718" h="2740" extrusionOk="0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5294520" y="1830284"/>
              <a:ext cx="522080" cy="712019"/>
            </a:xfrm>
            <a:custGeom>
              <a:avLst/>
              <a:gdLst/>
              <a:ahLst/>
              <a:cxnLst/>
              <a:rect l="l" t="t" r="r" b="b"/>
              <a:pathLst>
                <a:path w="26478" h="36111" extrusionOk="0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5242308" y="1777638"/>
              <a:ext cx="522100" cy="712452"/>
            </a:xfrm>
            <a:custGeom>
              <a:avLst/>
              <a:gdLst/>
              <a:ahLst/>
              <a:cxnLst/>
              <a:rect l="l" t="t" r="r" b="b"/>
              <a:pathLst>
                <a:path w="26479" h="36133" extrusionOk="0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5236471" y="1771782"/>
              <a:ext cx="533339" cy="723711"/>
            </a:xfrm>
            <a:custGeom>
              <a:avLst/>
              <a:gdLst/>
              <a:ahLst/>
              <a:cxnLst/>
              <a:rect l="l" t="t" r="r" b="b"/>
              <a:pathLst>
                <a:path w="27049" h="36704" extrusionOk="0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5701371" y="1946400"/>
              <a:ext cx="247100" cy="108032"/>
            </a:xfrm>
            <a:custGeom>
              <a:avLst/>
              <a:gdLst/>
              <a:ahLst/>
              <a:cxnLst/>
              <a:rect l="l" t="t" r="r" b="b"/>
              <a:pathLst>
                <a:path w="12532" h="5479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5664460" y="1931100"/>
              <a:ext cx="42787" cy="42333"/>
            </a:xfrm>
            <a:custGeom>
              <a:avLst/>
              <a:gdLst/>
              <a:ahLst/>
              <a:cxnLst/>
              <a:rect l="l" t="t" r="r" b="b"/>
              <a:pathLst>
                <a:path w="2170" h="2147" extrusionOk="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659077" y="1925243"/>
              <a:ext cx="53572" cy="54026"/>
            </a:xfrm>
            <a:custGeom>
              <a:avLst/>
              <a:gdLst/>
              <a:ahLst/>
              <a:cxnLst/>
              <a:rect l="l" t="t" r="r" b="b"/>
              <a:pathLst>
                <a:path w="2717" h="2740" extrusionOk="0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5942595" y="2027420"/>
              <a:ext cx="42787" cy="42314"/>
            </a:xfrm>
            <a:custGeom>
              <a:avLst/>
              <a:gdLst/>
              <a:ahLst/>
              <a:cxnLst/>
              <a:rect l="l" t="t" r="r" b="b"/>
              <a:pathLst>
                <a:path w="2170" h="2146" extrusionOk="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5937212" y="2021563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6114532" y="1595350"/>
              <a:ext cx="550887" cy="348369"/>
            </a:xfrm>
            <a:custGeom>
              <a:avLst/>
              <a:gdLst/>
              <a:ahLst/>
              <a:cxnLst/>
              <a:rect l="l" t="t" r="r" b="b"/>
              <a:pathLst>
                <a:path w="27939" h="17668" extrusionOk="0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6062320" y="1543158"/>
              <a:ext cx="550887" cy="348349"/>
            </a:xfrm>
            <a:custGeom>
              <a:avLst/>
              <a:gdLst/>
              <a:ahLst/>
              <a:cxnLst/>
              <a:rect l="l" t="t" r="r" b="b"/>
              <a:pathLst>
                <a:path w="27939" h="17667" extrusionOk="0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6056464" y="1537302"/>
              <a:ext cx="562146" cy="359608"/>
            </a:xfrm>
            <a:custGeom>
              <a:avLst/>
              <a:gdLst/>
              <a:ahLst/>
              <a:cxnLst/>
              <a:rect l="l" t="t" r="r" b="b"/>
              <a:pathLst>
                <a:path w="28510" h="18238" extrusionOk="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 txBox="1"/>
            <p:nvPr/>
          </p:nvSpPr>
          <p:spPr>
            <a:xfrm>
              <a:off x="8521453" y="1752205"/>
              <a:ext cx="522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UI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8" name="Google Shape;688;p23"/>
            <p:cNvSpPr txBox="1"/>
            <p:nvPr/>
          </p:nvSpPr>
          <p:spPr>
            <a:xfrm>
              <a:off x="6109875" y="1620513"/>
              <a:ext cx="4626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JAVA</a:t>
              </a:r>
              <a:endParaRPr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9" name="Google Shape;689;p23"/>
            <p:cNvSpPr txBox="1"/>
            <p:nvPr/>
          </p:nvSpPr>
          <p:spPr>
            <a:xfrm>
              <a:off x="6237650" y="3434775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UX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90" name="Google Shape;690;p23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sz="2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83" name="Google Shape;512;p23">
            <a:extLst>
              <a:ext uri="{FF2B5EF4-FFF2-40B4-BE49-F238E27FC236}">
                <a16:creationId xmlns:a16="http://schemas.microsoft.com/office/drawing/2014/main" id="{AF11DA59-A338-4EBC-AC51-19ADCC7029DE}"/>
              </a:ext>
            </a:extLst>
          </p:cNvPr>
          <p:cNvSpPr txBox="1">
            <a:spLocks/>
          </p:cNvSpPr>
          <p:nvPr/>
        </p:nvSpPr>
        <p:spPr>
          <a:xfrm>
            <a:off x="356566" y="3795164"/>
            <a:ext cx="4227318" cy="153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CFB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Nhóm</a:t>
            </a:r>
            <a:r>
              <a:rPr lang="en-US" sz="1800" dirty="0">
                <a:solidFill>
                  <a:srgbClr val="00CFB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7:</a:t>
            </a:r>
          </a:p>
          <a:p>
            <a:r>
              <a:rPr lang="en-US" sz="2000" dirty="0">
                <a:solidFill>
                  <a:srgbClr val="00CFB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ĐỖ TUẤN SƠN</a:t>
            </a:r>
          </a:p>
          <a:p>
            <a:r>
              <a:rPr lang="en-US" sz="2000" dirty="0">
                <a:solidFill>
                  <a:srgbClr val="00CFB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PHẠM THỊ HẢI HẬU</a:t>
            </a:r>
          </a:p>
          <a:p>
            <a:r>
              <a:rPr lang="en-US" sz="2000" dirty="0">
                <a:solidFill>
                  <a:srgbClr val="00CFB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TRẦN NGỌC HUỲNH</a:t>
            </a:r>
          </a:p>
          <a:p>
            <a:endParaRPr lang="en-US" sz="3600" dirty="0">
              <a:solidFill>
                <a:srgbClr val="00CFB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4" name="Google Shape;512;p23">
            <a:extLst>
              <a:ext uri="{FF2B5EF4-FFF2-40B4-BE49-F238E27FC236}">
                <a16:creationId xmlns:a16="http://schemas.microsoft.com/office/drawing/2014/main" id="{7CA9E363-D73A-4132-BF98-7FE90F2C00BF}"/>
              </a:ext>
            </a:extLst>
          </p:cNvPr>
          <p:cNvSpPr txBox="1">
            <a:spLocks/>
          </p:cNvSpPr>
          <p:nvPr/>
        </p:nvSpPr>
        <p:spPr>
          <a:xfrm>
            <a:off x="2111173" y="126656"/>
            <a:ext cx="4227318" cy="33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EBBF3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HỌC PHẦN: CÔNG NGHỆ PHẦN MỀM</a:t>
            </a:r>
            <a:endParaRPr lang="en-US" sz="3600" b="1" dirty="0">
              <a:solidFill>
                <a:srgbClr val="EBBF3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6" name="Google Shape;512;p23">
            <a:extLst>
              <a:ext uri="{FF2B5EF4-FFF2-40B4-BE49-F238E27FC236}">
                <a16:creationId xmlns:a16="http://schemas.microsoft.com/office/drawing/2014/main" id="{C7193004-9938-4021-AC57-8FB40A84264A}"/>
              </a:ext>
            </a:extLst>
          </p:cNvPr>
          <p:cNvSpPr txBox="1">
            <a:spLocks/>
          </p:cNvSpPr>
          <p:nvPr/>
        </p:nvSpPr>
        <p:spPr>
          <a:xfrm>
            <a:off x="2153381" y="485379"/>
            <a:ext cx="4026974" cy="26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5863E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GVHD: TS. ĐÀO DUY TUẤN</a:t>
            </a:r>
            <a:endParaRPr lang="en-US" sz="2800" b="1" dirty="0">
              <a:solidFill>
                <a:srgbClr val="5863E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2" name="Google Shape;512;p23">
            <a:extLst>
              <a:ext uri="{FF2B5EF4-FFF2-40B4-BE49-F238E27FC236}">
                <a16:creationId xmlns:a16="http://schemas.microsoft.com/office/drawing/2014/main" id="{39919AB3-67A8-40FF-91EA-77E8307B9ACD}"/>
              </a:ext>
            </a:extLst>
          </p:cNvPr>
          <p:cNvSpPr txBox="1">
            <a:spLocks/>
          </p:cNvSpPr>
          <p:nvPr/>
        </p:nvSpPr>
        <p:spPr>
          <a:xfrm>
            <a:off x="-744853" y="1220346"/>
            <a:ext cx="4227318" cy="33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11635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BÁO CÁO CUỐI KỲ</a:t>
            </a:r>
            <a:endParaRPr lang="en-US" sz="3600" dirty="0">
              <a:solidFill>
                <a:srgbClr val="011635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34" name="Google Shape;734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B0610D8-1375-4BF1-B7F2-F598D519A04D}"/>
              </a:ext>
            </a:extLst>
          </p:cNvPr>
          <p:cNvSpPr/>
          <p:nvPr/>
        </p:nvSpPr>
        <p:spPr>
          <a:xfrm>
            <a:off x="3270133" y="39260"/>
            <a:ext cx="2712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63E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LÀM VIỆC NHÓM</a:t>
            </a:r>
            <a:endParaRPr lang="en-US" sz="2400" dirty="0">
              <a:solidFill>
                <a:srgbClr val="5863E0"/>
              </a:solidFill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096E1B1E-B54E-4F3C-B066-ECB64C6D1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8" y="948900"/>
            <a:ext cx="7164613" cy="3589912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9175F6FA-F634-4FF8-83E4-C2A33B04349C}"/>
              </a:ext>
            </a:extLst>
          </p:cNvPr>
          <p:cNvSpPr txBox="1"/>
          <p:nvPr/>
        </p:nvSpPr>
        <p:spPr>
          <a:xfrm>
            <a:off x="2113350" y="594361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i="1" dirty="0">
                <a:latin typeface="Arial" pitchFamily="34" charset="0"/>
                <a:cs typeface="Arial" pitchFamily="34" charset="0"/>
              </a:rPr>
              <a:t>Sử dụng github để làm việc giữa 2 team back-end và front-end</a:t>
            </a:r>
          </a:p>
        </p:txBody>
      </p:sp>
    </p:spTree>
    <p:extLst>
      <p:ext uri="{BB962C8B-B14F-4D97-AF65-F5344CB8AC3E}">
        <p14:creationId xmlns:p14="http://schemas.microsoft.com/office/powerpoint/2010/main" val="124443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Cải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thiện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giao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responsive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Tăng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tốc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xử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mô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hình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tensorflow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sang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tensorflow-lite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Port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truy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cập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vào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Chuyển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</a:t>
            </a:r>
            <a:r>
              <a:rPr lang="vi-V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IP)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33" name="Google Shape;733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34" name="Google Shape;734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B0610D8-1375-4BF1-B7F2-F598D519A04D}"/>
              </a:ext>
            </a:extLst>
          </p:cNvPr>
          <p:cNvSpPr/>
          <p:nvPr/>
        </p:nvSpPr>
        <p:spPr>
          <a:xfrm>
            <a:off x="2913943" y="20210"/>
            <a:ext cx="3305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63E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HƯỚNG PHÁT TRIỂN</a:t>
            </a:r>
            <a:endParaRPr lang="en-US" sz="2400" dirty="0">
              <a:solidFill>
                <a:srgbClr val="586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9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4"/>
          <p:cNvSpPr txBox="1">
            <a:spLocks noGrp="1"/>
          </p:cNvSpPr>
          <p:nvPr>
            <p:ph type="title"/>
          </p:nvPr>
        </p:nvSpPr>
        <p:spPr>
          <a:xfrm>
            <a:off x="1365850" y="458473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2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NỘI DUNG</a:t>
            </a:r>
            <a:endParaRPr sz="2800" dirty="0">
              <a:solidFill>
                <a:schemeClr val="dk2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697" name="Google Shape;697;p24"/>
          <p:cNvSpPr txBox="1">
            <a:spLocks noGrp="1"/>
          </p:cNvSpPr>
          <p:nvPr>
            <p:ph type="body" idx="1"/>
          </p:nvPr>
        </p:nvSpPr>
        <p:spPr>
          <a:xfrm>
            <a:off x="720000" y="1277175"/>
            <a:ext cx="7704000" cy="332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dirty="0"/>
              <a:t>Nội dung của bài thuyết trình bao gồm: </a:t>
            </a:r>
            <a:endParaRPr sz="2400" dirty="0"/>
          </a:p>
          <a:p>
            <a:pPr marL="609600" indent="-457200">
              <a:spcBef>
                <a:spcPts val="1600"/>
              </a:spcBef>
              <a:buFont typeface="+mj-lt"/>
              <a:buAutoNum type="arabicPeriod"/>
            </a:pP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endParaRPr lang="en-US" sz="2400" dirty="0"/>
          </a:p>
          <a:p>
            <a:pPr marL="609600" indent="-457200">
              <a:buFont typeface="+mj-lt"/>
              <a:buAutoNum type="arabicPeriod"/>
            </a:pP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Giao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Web</a:t>
            </a:r>
          </a:p>
          <a:p>
            <a:pPr marL="609600" indent="-457200">
              <a:buFont typeface="+mj-lt"/>
              <a:buAutoNum type="arabicPeriod"/>
            </a:pPr>
            <a:r>
              <a:rPr lang="en-US" sz="2400" dirty="0"/>
              <a:t>Client-Side</a:t>
            </a:r>
          </a:p>
          <a:p>
            <a:pPr marL="609600" indent="-457200">
              <a:buFont typeface="+mj-lt"/>
              <a:buAutoNum type="arabicPeriod"/>
            </a:pPr>
            <a:r>
              <a:rPr lang="en-US" sz="2400" dirty="0"/>
              <a:t>Server-Side</a:t>
            </a:r>
          </a:p>
          <a:p>
            <a:pPr marL="609600" indent="-457200">
              <a:buFont typeface="+mj-lt"/>
              <a:buAutoNum type="arabicPeriod"/>
            </a:pPr>
            <a:r>
              <a:rPr lang="en-US" sz="2400" dirty="0"/>
              <a:t>Database</a:t>
            </a:r>
          </a:p>
          <a:p>
            <a:pPr marL="609600" indent="-457200">
              <a:buFont typeface="+mj-lt"/>
              <a:buAutoNum type="arabicPeriod"/>
            </a:pP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endParaRPr lang="en-US" sz="2400" dirty="0"/>
          </a:p>
          <a:p>
            <a:pPr marL="609600" indent="-457200">
              <a:buFont typeface="+mj-lt"/>
              <a:buAutoNum type="arabicPeriod"/>
            </a:pP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endParaRPr lang="en-US" sz="2400" dirty="0"/>
          </a:p>
        </p:txBody>
      </p:sp>
      <p:grpSp>
        <p:nvGrpSpPr>
          <p:cNvPr id="698" name="Google Shape;698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9" name="Google Shape;699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34" name="Google Shape;734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CB8E35DC-93A6-4C70-9737-9F9F18021C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39757" y="791441"/>
            <a:ext cx="6323269" cy="3642701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B0610D8-1375-4BF1-B7F2-F598D519A04D}"/>
              </a:ext>
            </a:extLst>
          </p:cNvPr>
          <p:cNvSpPr/>
          <p:nvPr/>
        </p:nvSpPr>
        <p:spPr>
          <a:xfrm>
            <a:off x="3551938" y="29735"/>
            <a:ext cx="2029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63E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SƠ ĐỒ KHỐI</a:t>
            </a:r>
            <a:endParaRPr lang="en-US" sz="2400" dirty="0">
              <a:solidFill>
                <a:srgbClr val="5863E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GIAO DIỆN TRANG WEB</a:t>
            </a:r>
            <a:endParaRPr/>
          </a:p>
        </p:txBody>
      </p:sp>
      <p:grpSp>
        <p:nvGrpSpPr>
          <p:cNvPr id="733" name="Google Shape;733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34" name="Google Shape;734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C7E362D-4664-4A49-B1A3-E86669F6B0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" b="1417"/>
          <a:stretch/>
        </p:blipFill>
        <p:spPr>
          <a:xfrm>
            <a:off x="743911" y="933451"/>
            <a:ext cx="7635447" cy="3548450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BBE1D961-1A91-4409-B128-A138A872ECA0}"/>
              </a:ext>
            </a:extLst>
          </p:cNvPr>
          <p:cNvSpPr txBox="1"/>
          <p:nvPr/>
        </p:nvSpPr>
        <p:spPr>
          <a:xfrm>
            <a:off x="3373570" y="4647000"/>
            <a:ext cx="316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i="1" dirty="0">
                <a:latin typeface="Arial" pitchFamily="34" charset="0"/>
                <a:cs typeface="Arial" pitchFamily="34" charset="0"/>
              </a:rPr>
              <a:t>Web browser lần đầu hiển thị</a:t>
            </a: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8DBF4D6E-9266-481A-AFAD-11E48A2051A2}"/>
              </a:ext>
            </a:extLst>
          </p:cNvPr>
          <p:cNvSpPr/>
          <p:nvPr/>
        </p:nvSpPr>
        <p:spPr>
          <a:xfrm>
            <a:off x="2301948" y="9092"/>
            <a:ext cx="4540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5863E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GIAO DIỆN TRANG WEB</a:t>
            </a:r>
            <a:endParaRPr lang="en-US" sz="2400" dirty="0">
              <a:solidFill>
                <a:srgbClr val="586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9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2FA9C33-7736-4E27-B27B-E1AD4FB3387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638750" y="28725"/>
            <a:ext cx="5866500" cy="463500"/>
          </a:xfrm>
        </p:spPr>
        <p:txBody>
          <a:bodyPr/>
          <a:lstStyle/>
          <a:p>
            <a:r>
              <a:rPr lang="en-US" dirty="0"/>
              <a:t>Client-side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875B03-BE9D-4EEB-B820-31D900A6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6" y="861863"/>
            <a:ext cx="8232590" cy="4252912"/>
          </a:xfrm>
          <a:prstGeom prst="rect">
            <a:avLst/>
          </a:prstGeom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70F5D735-3A5E-450E-85F4-41984CA57A26}"/>
              </a:ext>
            </a:extLst>
          </p:cNvPr>
          <p:cNvSpPr/>
          <p:nvPr/>
        </p:nvSpPr>
        <p:spPr>
          <a:xfrm>
            <a:off x="1905000" y="1889894"/>
            <a:ext cx="2940346" cy="2043932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96371B53-25BF-4FCC-9133-D7686735F92C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flipH="1" flipV="1">
            <a:off x="1162863" y="2503843"/>
            <a:ext cx="742137" cy="408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>
            <a:extLst>
              <a:ext uri="{FF2B5EF4-FFF2-40B4-BE49-F238E27FC236}">
                <a16:creationId xmlns:a16="http://schemas.microsoft.com/office/drawing/2014/main" id="{026849A3-1FDA-426E-B6C6-40C3CFEC05D9}"/>
              </a:ext>
            </a:extLst>
          </p:cNvPr>
          <p:cNvSpPr txBox="1"/>
          <p:nvPr/>
        </p:nvSpPr>
        <p:spPr>
          <a:xfrm>
            <a:off x="549766" y="1334292"/>
            <a:ext cx="1226193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Sử dụng javascript để</a:t>
            </a:r>
          </a:p>
          <a:p>
            <a:r>
              <a:rPr lang="vi-V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load ảnh của người dùng gửi lên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86B59FE4-02D0-4FA5-9F16-FA672BF7B9BF}"/>
              </a:ext>
            </a:extLst>
          </p:cNvPr>
          <p:cNvSpPr/>
          <p:nvPr/>
        </p:nvSpPr>
        <p:spPr>
          <a:xfrm>
            <a:off x="4742797" y="2084525"/>
            <a:ext cx="2162086" cy="788136"/>
          </a:xfrm>
          <a:prstGeom prst="rect">
            <a:avLst/>
          </a:prstGeom>
          <a:solidFill>
            <a:schemeClr val="accent3">
              <a:alpha val="24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735FAD5E-EC05-40B0-9EE4-979C8C465565}"/>
              </a:ext>
            </a:extLst>
          </p:cNvPr>
          <p:cNvCxnSpPr>
            <a:endCxn id="10" idx="1"/>
          </p:cNvCxnSpPr>
          <p:nvPr/>
        </p:nvCxnSpPr>
        <p:spPr>
          <a:xfrm flipV="1">
            <a:off x="5156106" y="2943172"/>
            <a:ext cx="2211935" cy="10920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8">
            <a:extLst>
              <a:ext uri="{FF2B5EF4-FFF2-40B4-BE49-F238E27FC236}">
                <a16:creationId xmlns:a16="http://schemas.microsoft.com/office/drawing/2014/main" id="{5FE8072B-2856-413F-8A4A-2B5E8614CA4B}"/>
              </a:ext>
            </a:extLst>
          </p:cNvPr>
          <p:cNvSpPr txBox="1"/>
          <p:nvPr/>
        </p:nvSpPr>
        <p:spPr>
          <a:xfrm>
            <a:off x="7368041" y="1771531"/>
            <a:ext cx="1486969" cy="16004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vi-VN" dirty="0">
                <a:latin typeface="Arial" pitchFamily="34" charset="0"/>
                <a:cs typeface="Arial" pitchFamily="34" charset="0"/>
              </a:rPr>
              <a:t>Sử dụng </a:t>
            </a:r>
            <a:r>
              <a:rPr lang="en-US" dirty="0">
                <a:latin typeface="Arial" pitchFamily="34" charset="0"/>
                <a:cs typeface="Arial" pitchFamily="34" charset="0"/>
              </a:rPr>
              <a:t>Fetch API ( AJAX)</a:t>
            </a:r>
            <a:r>
              <a:rPr lang="vi-VN" dirty="0">
                <a:latin typeface="Arial" pitchFamily="34" charset="0"/>
                <a:cs typeface="Arial" pitchFamily="34" charset="0"/>
              </a:rPr>
              <a:t> 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tự động gửi yêu cầu xử lý cho server mà không cần load lại toàn bộ </a:t>
            </a:r>
            <a:r>
              <a:rPr lang="en-US" dirty="0">
                <a:latin typeface="Arial" pitchFamily="34" charset="0"/>
                <a:cs typeface="Arial" pitchFamily="34" charset="0"/>
              </a:rPr>
              <a:t>web </a:t>
            </a:r>
            <a:endParaRPr lang="vi-V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1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87F50A27-2FD1-4C9C-BC24-A413513FB00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53025" y="12850"/>
            <a:ext cx="5866500" cy="463500"/>
          </a:xfrm>
        </p:spPr>
        <p:txBody>
          <a:bodyPr/>
          <a:lstStyle/>
          <a:p>
            <a:r>
              <a:rPr lang="en-US" dirty="0"/>
              <a:t>Server-side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5F75D08-CBC3-405E-944F-17DDFAFC3A14}"/>
              </a:ext>
            </a:extLst>
          </p:cNvPr>
          <p:cNvSpPr txBox="1"/>
          <p:nvPr/>
        </p:nvSpPr>
        <p:spPr>
          <a:xfrm>
            <a:off x="891790" y="795078"/>
            <a:ext cx="76521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>
                <a:latin typeface="Arial" pitchFamily="34" charset="0"/>
                <a:cs typeface="Arial" pitchFamily="34" charset="0"/>
              </a:rPr>
              <a:t>Sử dụng multithreading để giải quyết kịch bản khi có </a:t>
            </a:r>
            <a:r>
              <a:rPr lang="vi-VN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vi-VN" dirty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err="1">
                <a:latin typeface="Arial" pitchFamily="34" charset="0"/>
                <a:cs typeface="Arial" pitchFamily="34" charset="0"/>
              </a:rPr>
              <a:t>user</a:t>
            </a:r>
            <a:r>
              <a:rPr lang="vi-VN" dirty="0">
                <a:latin typeface="Arial" pitchFamily="34" charset="0"/>
                <a:cs typeface="Arial" pitchFamily="34" charset="0"/>
              </a:rPr>
              <a:t> gửi request lên server, server sẽ tự động tạo ra các luồng xử lý riêng </a:t>
            </a:r>
            <a:r>
              <a:rPr lang="vi-VN" dirty="0" err="1">
                <a:latin typeface="Arial" pitchFamily="34" charset="0"/>
                <a:cs typeface="Arial" pitchFamily="34" charset="0"/>
              </a:rPr>
              <a:t>biệt</a:t>
            </a:r>
            <a:r>
              <a:rPr lang="vi-VN" dirty="0">
                <a:latin typeface="Arial" pitchFamily="34" charset="0"/>
                <a:cs typeface="Arial" pitchFamily="34" charset="0"/>
              </a:rPr>
              <a:t> 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vi-VN" dirty="0">
                <a:latin typeface="Arial" pitchFamily="34" charset="0"/>
                <a:cs typeface="Arial" pitchFamily="34" charset="0"/>
              </a:rPr>
              <a:t> user đó, tránh trường hợp khi server đang xử lý user này sẽ không nhận được request từ </a:t>
            </a:r>
            <a:r>
              <a:rPr lang="vi-VN" dirty="0" err="1">
                <a:latin typeface="Arial" pitchFamily="34" charset="0"/>
                <a:cs typeface="Arial" pitchFamily="34" charset="0"/>
              </a:rPr>
              <a:t>user</a:t>
            </a:r>
            <a:r>
              <a:rPr lang="vi-VN" dirty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vi-V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9250556-D215-4AAE-9FFA-7AD029A8B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90" y="1852470"/>
            <a:ext cx="6254786" cy="26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7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87F50A27-2FD1-4C9C-BC24-A413513FB00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53000" y="69747"/>
            <a:ext cx="5866500" cy="463500"/>
          </a:xfrm>
        </p:spPr>
        <p:txBody>
          <a:bodyPr/>
          <a:lstStyle/>
          <a:p>
            <a:r>
              <a:rPr lang="en-US" dirty="0"/>
              <a:t>Server-side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41E390-16AB-4D14-B69E-011C4C837348}"/>
              </a:ext>
            </a:extLst>
          </p:cNvPr>
          <p:cNvSpPr txBox="1">
            <a:spLocks/>
          </p:cNvSpPr>
          <p:nvPr/>
        </p:nvSpPr>
        <p:spPr>
          <a:xfrm>
            <a:off x="704851" y="702090"/>
            <a:ext cx="3176261" cy="3908163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vi-VN" sz="1800" dirty="0">
                <a:latin typeface="Arial" pitchFamily="34" charset="0"/>
                <a:cs typeface="Arial" pitchFamily="34" charset="0"/>
              </a:rPr>
              <a:t>-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end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-to-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end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solution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cho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AI.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tiên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model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detection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(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mô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SSD-FPN) cho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chứa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thông tin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trích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. Sau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cho qua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model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optical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character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recognition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(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mô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transformer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sang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text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1800" dirty="0">
                <a:latin typeface="Arial" pitchFamily="34" charset="0"/>
                <a:cs typeface="Arial" pitchFamily="34" charset="0"/>
              </a:rPr>
              <a:t>-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2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framework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Pytorch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Tensorflow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train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cũng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như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predict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  <a:endParaRPr lang="vi-VN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05401712-EA5C-4EE0-9B0A-DAA8E2BB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00" y="530575"/>
            <a:ext cx="4968997" cy="3771901"/>
          </a:xfrm>
          <a:prstGeom prst="rect">
            <a:avLst/>
          </a:prstGeom>
        </p:spPr>
      </p:pic>
      <p:sp>
        <p:nvSpPr>
          <p:cNvPr id="8" name="TextBox 22">
            <a:extLst>
              <a:ext uri="{FF2B5EF4-FFF2-40B4-BE49-F238E27FC236}">
                <a16:creationId xmlns:a16="http://schemas.microsoft.com/office/drawing/2014/main" id="{7B701B0B-4665-4C29-9498-663C12656F2B}"/>
              </a:ext>
            </a:extLst>
          </p:cNvPr>
          <p:cNvSpPr txBox="1"/>
          <p:nvPr/>
        </p:nvSpPr>
        <p:spPr>
          <a:xfrm>
            <a:off x="5055017" y="4302476"/>
            <a:ext cx="317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itchFamily="34" charset="0"/>
                <a:cs typeface="Arial" pitchFamily="34" charset="0"/>
              </a:rPr>
              <a:t>Transformer OCR ‘s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1654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ages.viblo.asia/645c246f-2e30-45fd-978f-8e13c33ae4e3.png">
            <a:extLst>
              <a:ext uri="{FF2B5EF4-FFF2-40B4-BE49-F238E27FC236}">
                <a16:creationId xmlns:a16="http://schemas.microsoft.com/office/drawing/2014/main" id="{8E36FF94-9CC3-4026-9A80-6D926A2A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4" y="1009260"/>
            <a:ext cx="2052858" cy="12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mages.viblo.asia/7e48488b-98c8-4edd-8d0a-9714f11a019c.png">
            <a:extLst>
              <a:ext uri="{FF2B5EF4-FFF2-40B4-BE49-F238E27FC236}">
                <a16:creationId xmlns:a16="http://schemas.microsoft.com/office/drawing/2014/main" id="{22E49D4B-C0EE-43BA-87F9-30B06FEA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47" y="993552"/>
            <a:ext cx="2210305" cy="128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images.viblo.asia/98bb8f2e-5ea7-4c43-9fce-f8775f193a35.png">
            <a:extLst>
              <a:ext uri="{FF2B5EF4-FFF2-40B4-BE49-F238E27FC236}">
                <a16:creationId xmlns:a16="http://schemas.microsoft.com/office/drawing/2014/main" id="{A187D609-BA2A-42B3-8F05-E15E10281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91" y="1009257"/>
            <a:ext cx="2231951" cy="126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images.viblo.asia/6006e4a0-7398-4231-b6cc-48a20f2198e2.jpg">
            <a:extLst>
              <a:ext uri="{FF2B5EF4-FFF2-40B4-BE49-F238E27FC236}">
                <a16:creationId xmlns:a16="http://schemas.microsoft.com/office/drawing/2014/main" id="{B0EB54BB-0B6E-41BA-9FE5-DC1FB6F8C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346" y="2991311"/>
            <a:ext cx="2231951" cy="108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9B3BD062-AD31-4A5F-8D50-4C1285D98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3" y="2959986"/>
            <a:ext cx="2052858" cy="103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3" descr="https://images.viblo.asia/6006e4a0-7398-4231-b6cc-48a20f2198e2.jpg">
            <a:extLst>
              <a:ext uri="{FF2B5EF4-FFF2-40B4-BE49-F238E27FC236}">
                <a16:creationId xmlns:a16="http://schemas.microsoft.com/office/drawing/2014/main" id="{E5DF969F-D90A-4ABA-8B98-AF326CE6C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91" y="2991311"/>
            <a:ext cx="2231951" cy="108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184A7EB-E703-4F0B-84CA-202894E1953B}"/>
              </a:ext>
            </a:extLst>
          </p:cNvPr>
          <p:cNvSpPr/>
          <p:nvPr/>
        </p:nvSpPr>
        <p:spPr>
          <a:xfrm>
            <a:off x="2857214" y="1439429"/>
            <a:ext cx="489204" cy="484632"/>
          </a:xfrm>
          <a:prstGeom prst="rightArrow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884B572-A0F4-4910-B56F-C31259AC3B78}"/>
              </a:ext>
            </a:extLst>
          </p:cNvPr>
          <p:cNvSpPr/>
          <p:nvPr/>
        </p:nvSpPr>
        <p:spPr>
          <a:xfrm>
            <a:off x="5898149" y="1440529"/>
            <a:ext cx="489204" cy="484632"/>
          </a:xfrm>
          <a:prstGeom prst="rightArrow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DBD5443-A855-4297-828C-54AC1E2ECBFC}"/>
              </a:ext>
            </a:extLst>
          </p:cNvPr>
          <p:cNvSpPr/>
          <p:nvPr/>
        </p:nvSpPr>
        <p:spPr>
          <a:xfrm rot="5400000">
            <a:off x="7444364" y="2345535"/>
            <a:ext cx="489204" cy="484632"/>
          </a:xfrm>
          <a:prstGeom prst="rightArrow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EBB9FCB-7765-4129-9A7A-C0B5CC8F8AD4}"/>
              </a:ext>
            </a:extLst>
          </p:cNvPr>
          <p:cNvSpPr/>
          <p:nvPr/>
        </p:nvSpPr>
        <p:spPr>
          <a:xfrm rot="10800000">
            <a:off x="5952648" y="3236561"/>
            <a:ext cx="489204" cy="484632"/>
          </a:xfrm>
          <a:prstGeom prst="rightArrow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C19637F-67C7-42E0-A33D-A55BB2DF5D40}"/>
              </a:ext>
            </a:extLst>
          </p:cNvPr>
          <p:cNvSpPr/>
          <p:nvPr/>
        </p:nvSpPr>
        <p:spPr>
          <a:xfrm rot="10800000">
            <a:off x="2819510" y="3236561"/>
            <a:ext cx="489204" cy="484632"/>
          </a:xfrm>
          <a:prstGeom prst="rightArrow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F401E0-87C4-418C-8A6D-91EC5E706B0E}"/>
              </a:ext>
            </a:extLst>
          </p:cNvPr>
          <p:cNvSpPr txBox="1"/>
          <p:nvPr/>
        </p:nvSpPr>
        <p:spPr>
          <a:xfrm>
            <a:off x="7054373" y="652795"/>
            <a:ext cx="14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CROP ẢNH</a:t>
            </a:r>
            <a:endParaRPr lang="vi-VN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70EC4-1598-44A8-B8E1-49A1ADD512E5}"/>
              </a:ext>
            </a:extLst>
          </p:cNvPr>
          <p:cNvSpPr txBox="1"/>
          <p:nvPr/>
        </p:nvSpPr>
        <p:spPr>
          <a:xfrm>
            <a:off x="3305769" y="654117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DETECT 4 GÓC CMND</a:t>
            </a:r>
            <a:endParaRPr lang="vi-VN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DF7EA-825F-450A-8FE6-1CBFD519119D}"/>
              </a:ext>
            </a:extLst>
          </p:cNvPr>
          <p:cNvSpPr txBox="1"/>
          <p:nvPr/>
        </p:nvSpPr>
        <p:spPr>
          <a:xfrm>
            <a:off x="1177344" y="67607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ẢNH GỐC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777E8-A1A5-4EE8-8790-8F844A6255B3}"/>
              </a:ext>
            </a:extLst>
          </p:cNvPr>
          <p:cNvSpPr txBox="1"/>
          <p:nvPr/>
        </p:nvSpPr>
        <p:spPr>
          <a:xfrm>
            <a:off x="6766277" y="4134027"/>
            <a:ext cx="184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DETECT CÁC</a:t>
            </a:r>
          </a:p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VÙNG CÓ CHỮ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155067-FB2A-4B15-951D-D55891941603}"/>
              </a:ext>
            </a:extLst>
          </p:cNvPr>
          <p:cNvSpPr txBox="1"/>
          <p:nvPr/>
        </p:nvSpPr>
        <p:spPr>
          <a:xfrm>
            <a:off x="1177344" y="42036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OCR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3FB73F-7BD5-44E7-8109-600153919AAC}"/>
              </a:ext>
            </a:extLst>
          </p:cNvPr>
          <p:cNvSpPr txBox="1"/>
          <p:nvPr/>
        </p:nvSpPr>
        <p:spPr>
          <a:xfrm>
            <a:off x="3684077" y="4134026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NON MAXIMUM</a:t>
            </a:r>
          </a:p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SUPRESSION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7346AB73-0C5A-42DC-982A-9D518EEDBA95}"/>
              </a:ext>
            </a:extLst>
          </p:cNvPr>
          <p:cNvSpPr txBox="1"/>
          <p:nvPr/>
        </p:nvSpPr>
        <p:spPr>
          <a:xfrm>
            <a:off x="3016683" y="4672303"/>
            <a:ext cx="3431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>
                <a:latin typeface="Arial" pitchFamily="34" charset="0"/>
                <a:cs typeface="Arial" pitchFamily="34" charset="0"/>
              </a:rPr>
              <a:t>Các bước thực hiện thuật toán</a:t>
            </a:r>
          </a:p>
        </p:txBody>
      </p:sp>
      <p:sp>
        <p:nvSpPr>
          <p:cNvPr id="22" name="Tiêu đề 2">
            <a:extLst>
              <a:ext uri="{FF2B5EF4-FFF2-40B4-BE49-F238E27FC236}">
                <a16:creationId xmlns:a16="http://schemas.microsoft.com/office/drawing/2014/main" id="{019F8B4E-0C97-4B37-B1D8-4905A2ABE619}"/>
              </a:ext>
            </a:extLst>
          </p:cNvPr>
          <p:cNvSpPr txBox="1">
            <a:spLocks/>
          </p:cNvSpPr>
          <p:nvPr/>
        </p:nvSpPr>
        <p:spPr>
          <a:xfrm>
            <a:off x="1353000" y="69747"/>
            <a:ext cx="58665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Bebas Neue"/>
              <a:buNone/>
              <a:defRPr sz="24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bas Neue"/>
              <a:buNone/>
              <a:defRPr sz="1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bas Neue"/>
              <a:buNone/>
              <a:defRPr sz="1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bas Neue"/>
              <a:buNone/>
              <a:defRPr sz="1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bas Neue"/>
              <a:buNone/>
              <a:defRPr sz="1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bas Neue"/>
              <a:buNone/>
              <a:defRPr sz="1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bas Neue"/>
              <a:buNone/>
              <a:defRPr sz="1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bas Neue"/>
              <a:buNone/>
              <a:defRPr sz="1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bas Neue"/>
              <a:buNone/>
              <a:defRPr sz="1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Server-side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6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"/>
          <p:cNvSpPr/>
          <p:nvPr/>
        </p:nvSpPr>
        <p:spPr>
          <a:xfrm>
            <a:off x="285082" y="589875"/>
            <a:ext cx="5695525" cy="4020900"/>
          </a:xfrm>
          <a:prstGeom prst="roundRect">
            <a:avLst>
              <a:gd name="adj" fmla="val 18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Tx/>
              <a:buChar char="-"/>
            </a:pPr>
            <a:r>
              <a:rPr lang="vi-VN" sz="23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MySQL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lưu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trữ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record</a:t>
            </a:r>
            <a:endParaRPr lang="en-US" sz="23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2300" dirty="0">
                <a:latin typeface="Arial" pitchFamily="34" charset="0"/>
                <a:cs typeface="Arial" pitchFamily="34" charset="0"/>
              </a:rPr>
              <a:t>Id field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(number)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: 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Lưu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trữ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id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recored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(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Primary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just">
              <a:buFont typeface="Wingdings" pitchFamily="2" charset="2"/>
              <a:buChar char="§"/>
            </a:pPr>
            <a:r>
              <a:rPr lang="vi-VN" sz="2300" dirty="0" err="1">
                <a:latin typeface="Arial" pitchFamily="34" charset="0"/>
                <a:cs typeface="Arial" pitchFamily="34" charset="0"/>
              </a:rPr>
              <a:t>IsFront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300" i="1" dirty="0">
                <a:latin typeface="Arial" pitchFamily="34" charset="0"/>
                <a:cs typeface="Arial" pitchFamily="34" charset="0"/>
              </a:rPr>
              <a:t>(</a:t>
            </a:r>
            <a:r>
              <a:rPr lang="vi-VN" sz="2300" i="1" dirty="0" err="1">
                <a:latin typeface="Arial" pitchFamily="34" charset="0"/>
                <a:cs typeface="Arial" pitchFamily="34" charset="0"/>
              </a:rPr>
              <a:t>bool</a:t>
            </a:r>
            <a:r>
              <a:rPr lang="vi-VN" sz="2300" i="1" dirty="0">
                <a:latin typeface="Arial" pitchFamily="34" charset="0"/>
                <a:cs typeface="Arial" pitchFamily="34" charset="0"/>
              </a:rPr>
              <a:t>)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: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trước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hay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sau?</a:t>
            </a:r>
          </a:p>
          <a:p>
            <a:pPr lvl="1" algn="just">
              <a:buFont typeface="Wingdings" pitchFamily="2" charset="2"/>
              <a:buChar char="§"/>
            </a:pPr>
            <a:r>
              <a:rPr lang="vi-VN" sz="2300" dirty="0" err="1">
                <a:latin typeface="Arial" pitchFamily="34" charset="0"/>
                <a:cs typeface="Arial" pitchFamily="34" charset="0"/>
              </a:rPr>
              <a:t>Data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(</a:t>
            </a:r>
            <a:r>
              <a:rPr lang="vi-VN" sz="2300" i="1" dirty="0" err="1">
                <a:latin typeface="Arial" pitchFamily="34" charset="0"/>
                <a:cs typeface="Arial" pitchFamily="34" charset="0"/>
              </a:rPr>
              <a:t>varchar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)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: Thông tin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trích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ảnh</a:t>
            </a:r>
            <a:endParaRPr lang="vi-VN" sz="2300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vi-VN" sz="2300" dirty="0" err="1">
                <a:latin typeface="Arial" pitchFamily="34" charset="0"/>
                <a:cs typeface="Arial" pitchFamily="34" charset="0"/>
              </a:rPr>
              <a:t>Path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300" i="1" dirty="0">
                <a:latin typeface="Arial" pitchFamily="34" charset="0"/>
                <a:cs typeface="Arial" pitchFamily="34" charset="0"/>
              </a:rPr>
              <a:t>(</a:t>
            </a:r>
            <a:r>
              <a:rPr lang="vi-VN" sz="2300" i="1" dirty="0" err="1">
                <a:latin typeface="Arial" pitchFamily="34" charset="0"/>
                <a:cs typeface="Arial" pitchFamily="34" charset="0"/>
              </a:rPr>
              <a:t>varchar</a:t>
            </a:r>
            <a:r>
              <a:rPr lang="vi-VN" sz="2300" i="1" dirty="0">
                <a:latin typeface="Arial" pitchFamily="34" charset="0"/>
                <a:cs typeface="Arial" pitchFamily="34" charset="0"/>
              </a:rPr>
              <a:t>)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: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vi-VN" sz="2300" dirty="0">
                <a:latin typeface="Arial" pitchFamily="34" charset="0"/>
                <a:cs typeface="Arial" pitchFamily="34" charset="0"/>
              </a:rPr>
              <a:t> lưu </a:t>
            </a:r>
            <a:r>
              <a:rPr lang="vi-VN" sz="2300" dirty="0" err="1">
                <a:latin typeface="Arial" pitchFamily="34" charset="0"/>
                <a:cs typeface="Arial" pitchFamily="34" charset="0"/>
              </a:rPr>
              <a:t>ảnh</a:t>
            </a:r>
            <a:endParaRPr lang="vi-VN" sz="23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33" name="Google Shape;733;p26"/>
          <p:cNvGrpSpPr/>
          <p:nvPr/>
        </p:nvGrpSpPr>
        <p:grpSpPr>
          <a:xfrm>
            <a:off x="5156694" y="704697"/>
            <a:ext cx="636814" cy="120078"/>
            <a:chOff x="8209059" y="198000"/>
            <a:chExt cx="636814" cy="120078"/>
          </a:xfrm>
        </p:grpSpPr>
        <p:sp>
          <p:nvSpPr>
            <p:cNvPr id="734" name="Google Shape;734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B0610D8-1375-4BF1-B7F2-F598D519A04D}"/>
              </a:ext>
            </a:extLst>
          </p:cNvPr>
          <p:cNvSpPr/>
          <p:nvPr/>
        </p:nvSpPr>
        <p:spPr>
          <a:xfrm>
            <a:off x="3551938" y="29735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63E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DATABASE</a:t>
            </a:r>
            <a:endParaRPr lang="en-US" sz="2400" dirty="0">
              <a:solidFill>
                <a:srgbClr val="5863E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51BAD72D-3FAC-492B-AFCE-C6C95A241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725" y="1769246"/>
            <a:ext cx="2306193" cy="11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6785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405</Words>
  <Application>Microsoft Office PowerPoint</Application>
  <PresentationFormat>Trình chiếu Trên màn hình (16:9)</PresentationFormat>
  <Paragraphs>57</Paragraphs>
  <Slides>11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21" baseType="lpstr">
      <vt:lpstr>Roboto Condensed Light</vt:lpstr>
      <vt:lpstr>Open Sans Semibold</vt:lpstr>
      <vt:lpstr>Livvic</vt:lpstr>
      <vt:lpstr>Wingdings</vt:lpstr>
      <vt:lpstr>Bebas Neue</vt:lpstr>
      <vt:lpstr>Open Sans</vt:lpstr>
      <vt:lpstr>Open Sans Bold</vt:lpstr>
      <vt:lpstr>Quicksand</vt:lpstr>
      <vt:lpstr>Arial</vt:lpstr>
      <vt:lpstr>International Programmers Day by Slidesgo</vt:lpstr>
      <vt:lpstr>TRANG WEB TRÍCH XUẤT THÔNG TIN CÁ NHÂN</vt:lpstr>
      <vt:lpstr>NỘI DUNG</vt:lpstr>
      <vt:lpstr>Bản trình bày PowerPoint</vt:lpstr>
      <vt:lpstr>Bản trình bày PowerPoint</vt:lpstr>
      <vt:lpstr>Client-side</vt:lpstr>
      <vt:lpstr>Server-side</vt:lpstr>
      <vt:lpstr>Server-side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TRANG WEB TRÍCH XUẤT THÔNG TIN CÁ NHÂN</dc:title>
  <dc:creator>linh phan</dc:creator>
  <cp:lastModifiedBy>Phan Nhật Linh</cp:lastModifiedBy>
  <cp:revision>6</cp:revision>
  <dcterms:modified xsi:type="dcterms:W3CDTF">2021-05-10T16:23:43Z</dcterms:modified>
</cp:coreProperties>
</file>