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19"/>
  </p:notesMasterIdLst>
  <p:sldIdLst>
    <p:sldId id="256" r:id="rId5"/>
    <p:sldId id="257" r:id="rId6"/>
    <p:sldId id="258" r:id="rId7"/>
    <p:sldId id="267" r:id="rId8"/>
    <p:sldId id="262" r:id="rId9"/>
    <p:sldId id="266" r:id="rId10"/>
    <p:sldId id="259" r:id="rId11"/>
    <p:sldId id="260" r:id="rId12"/>
    <p:sldId id="261" r:id="rId13"/>
    <p:sldId id="263" r:id="rId14"/>
    <p:sldId id="265" r:id="rId15"/>
    <p:sldId id="268"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373FA-BE97-4CAD-8C55-CC051B1D752E}" type="datetimeFigureOut">
              <a:rPr lang="en-US" smtClean="0"/>
              <a:t>8/31/2022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98908-4EDF-4102-94FE-07950C784704}" type="slidenum">
              <a:rPr lang="en-US" smtClean="0"/>
              <a:t>‹#›</a:t>
            </a:fld>
            <a:endParaRPr lang="en-US"/>
          </a:p>
        </p:txBody>
      </p:sp>
    </p:spTree>
    <p:extLst>
      <p:ext uri="{BB962C8B-B14F-4D97-AF65-F5344CB8AC3E}">
        <p14:creationId xmlns:p14="http://schemas.microsoft.com/office/powerpoint/2010/main" val="1409563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298908-4EDF-4102-94FE-07950C784704}" type="slidenum">
              <a:rPr lang="en-US" smtClean="0"/>
              <a:t>5</a:t>
            </a:fld>
            <a:endParaRPr lang="en-US"/>
          </a:p>
        </p:txBody>
      </p:sp>
    </p:spTree>
    <p:extLst>
      <p:ext uri="{BB962C8B-B14F-4D97-AF65-F5344CB8AC3E}">
        <p14:creationId xmlns:p14="http://schemas.microsoft.com/office/powerpoint/2010/main" val="39773464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A32C95-8F46-4151-BDEA-8720BEEEFF1E}"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A55AF-909F-4C24-A835-4E1A288D44CF}" type="slidenum">
              <a:rPr lang="en-US" smtClean="0"/>
              <a:t>‹#›</a:t>
            </a:fld>
            <a:endParaRPr lang="en-US"/>
          </a:p>
        </p:txBody>
      </p:sp>
    </p:spTree>
    <p:extLst>
      <p:ext uri="{BB962C8B-B14F-4D97-AF65-F5344CB8AC3E}">
        <p14:creationId xmlns:p14="http://schemas.microsoft.com/office/powerpoint/2010/main" val="194319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A32C95-8F46-4151-BDEA-8720BEEEFF1E}"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A55AF-909F-4C24-A835-4E1A288D44CF}" type="slidenum">
              <a:rPr lang="en-US" smtClean="0"/>
              <a:t>‹#›</a:t>
            </a:fld>
            <a:endParaRPr lang="en-US"/>
          </a:p>
        </p:txBody>
      </p:sp>
    </p:spTree>
    <p:extLst>
      <p:ext uri="{BB962C8B-B14F-4D97-AF65-F5344CB8AC3E}">
        <p14:creationId xmlns:p14="http://schemas.microsoft.com/office/powerpoint/2010/main" val="927415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A32C95-8F46-4151-BDEA-8720BEEEFF1E}"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A55AF-909F-4C24-A835-4E1A288D44CF}" type="slidenum">
              <a:rPr lang="en-US" smtClean="0"/>
              <a:t>‹#›</a:t>
            </a:fld>
            <a:endParaRPr lang="en-US"/>
          </a:p>
        </p:txBody>
      </p:sp>
    </p:spTree>
    <p:extLst>
      <p:ext uri="{BB962C8B-B14F-4D97-AF65-F5344CB8AC3E}">
        <p14:creationId xmlns:p14="http://schemas.microsoft.com/office/powerpoint/2010/main" val="1895882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A32C95-8F46-4151-BDEA-8720BEEEFF1E}"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A55AF-909F-4C24-A835-4E1A288D44CF}"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27199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A32C95-8F46-4151-BDEA-8720BEEEFF1E}"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A55AF-909F-4C24-A835-4E1A288D44CF}" type="slidenum">
              <a:rPr lang="en-US" smtClean="0"/>
              <a:t>‹#›</a:t>
            </a:fld>
            <a:endParaRPr lang="en-US"/>
          </a:p>
        </p:txBody>
      </p:sp>
    </p:spTree>
    <p:extLst>
      <p:ext uri="{BB962C8B-B14F-4D97-AF65-F5344CB8AC3E}">
        <p14:creationId xmlns:p14="http://schemas.microsoft.com/office/powerpoint/2010/main" val="3095268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A32C95-8F46-4151-BDEA-8720BEEEFF1E}" type="datetimeFigureOut">
              <a:rPr lang="en-US" smtClean="0"/>
              <a:t>8/31/2022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3A55AF-909F-4C24-A835-4E1A288D44CF}" type="slidenum">
              <a:rPr lang="en-US" smtClean="0"/>
              <a:t>‹#›</a:t>
            </a:fld>
            <a:endParaRPr lang="en-US"/>
          </a:p>
        </p:txBody>
      </p:sp>
    </p:spTree>
    <p:extLst>
      <p:ext uri="{BB962C8B-B14F-4D97-AF65-F5344CB8AC3E}">
        <p14:creationId xmlns:p14="http://schemas.microsoft.com/office/powerpoint/2010/main" val="1881642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A32C95-8F46-4151-BDEA-8720BEEEFF1E}" type="datetimeFigureOut">
              <a:rPr lang="en-US" smtClean="0"/>
              <a:t>8/31/2022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3A55AF-909F-4C24-A835-4E1A288D44CF}" type="slidenum">
              <a:rPr lang="en-US" smtClean="0"/>
              <a:t>‹#›</a:t>
            </a:fld>
            <a:endParaRPr lang="en-US"/>
          </a:p>
        </p:txBody>
      </p:sp>
    </p:spTree>
    <p:extLst>
      <p:ext uri="{BB962C8B-B14F-4D97-AF65-F5344CB8AC3E}">
        <p14:creationId xmlns:p14="http://schemas.microsoft.com/office/powerpoint/2010/main" val="2789531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A32C95-8F46-4151-BDEA-8720BEEEFF1E}"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A55AF-909F-4C24-A835-4E1A288D44CF}" type="slidenum">
              <a:rPr lang="en-US" smtClean="0"/>
              <a:t>‹#›</a:t>
            </a:fld>
            <a:endParaRPr lang="en-US"/>
          </a:p>
        </p:txBody>
      </p:sp>
    </p:spTree>
    <p:extLst>
      <p:ext uri="{BB962C8B-B14F-4D97-AF65-F5344CB8AC3E}">
        <p14:creationId xmlns:p14="http://schemas.microsoft.com/office/powerpoint/2010/main" val="892878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A32C95-8F46-4151-BDEA-8720BEEEFF1E}"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A55AF-909F-4C24-A835-4E1A288D44CF}" type="slidenum">
              <a:rPr lang="en-US" smtClean="0"/>
              <a:t>‹#›</a:t>
            </a:fld>
            <a:endParaRPr lang="en-US"/>
          </a:p>
        </p:txBody>
      </p:sp>
    </p:spTree>
    <p:extLst>
      <p:ext uri="{BB962C8B-B14F-4D97-AF65-F5344CB8AC3E}">
        <p14:creationId xmlns:p14="http://schemas.microsoft.com/office/powerpoint/2010/main" val="31428253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A32C95-8F46-4151-BDEA-8720BEEEFF1E}"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E3A55AF-909F-4C24-A835-4E1A288D44CF}" type="slidenum">
              <a:rPr lang="en-US" smtClean="0"/>
              <a:t>‹#›</a:t>
            </a:fld>
            <a:endParaRPr lang="en-US"/>
          </a:p>
        </p:txBody>
      </p:sp>
    </p:spTree>
    <p:extLst>
      <p:ext uri="{BB962C8B-B14F-4D97-AF65-F5344CB8AC3E}">
        <p14:creationId xmlns:p14="http://schemas.microsoft.com/office/powerpoint/2010/main" val="3372759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A32C95-8F46-4151-BDEA-8720BEEEFF1E}"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A55AF-909F-4C24-A835-4E1A288D44CF}" type="slidenum">
              <a:rPr lang="en-US" smtClean="0"/>
              <a:t>‹#›</a:t>
            </a:fld>
            <a:endParaRPr lang="en-US"/>
          </a:p>
        </p:txBody>
      </p:sp>
    </p:spTree>
    <p:extLst>
      <p:ext uri="{BB962C8B-B14F-4D97-AF65-F5344CB8AC3E}">
        <p14:creationId xmlns:p14="http://schemas.microsoft.com/office/powerpoint/2010/main" val="280479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32C95-8F46-4151-BDEA-8720BEEEFF1E}"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A55AF-909F-4C24-A835-4E1A288D44CF}" type="slidenum">
              <a:rPr lang="en-US" smtClean="0"/>
              <a:t>‹#›</a:t>
            </a:fld>
            <a:endParaRPr lang="en-US"/>
          </a:p>
        </p:txBody>
      </p:sp>
    </p:spTree>
    <p:extLst>
      <p:ext uri="{BB962C8B-B14F-4D97-AF65-F5344CB8AC3E}">
        <p14:creationId xmlns:p14="http://schemas.microsoft.com/office/powerpoint/2010/main" val="624631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A32C95-8F46-4151-BDEA-8720BEEEFF1E}"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A55AF-909F-4C24-A835-4E1A288D44CF}" type="slidenum">
              <a:rPr lang="en-US" smtClean="0"/>
              <a:t>‹#›</a:t>
            </a:fld>
            <a:endParaRPr lang="en-US"/>
          </a:p>
        </p:txBody>
      </p:sp>
    </p:spTree>
    <p:extLst>
      <p:ext uri="{BB962C8B-B14F-4D97-AF65-F5344CB8AC3E}">
        <p14:creationId xmlns:p14="http://schemas.microsoft.com/office/powerpoint/2010/main" val="3570703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A32C95-8F46-4151-BDEA-8720BEEEFF1E}" type="datetimeFigureOut">
              <a:rPr lang="en-US" smtClean="0"/>
              <a:t>8/31/2022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3A55AF-909F-4C24-A835-4E1A288D44CF}" type="slidenum">
              <a:rPr lang="en-US" smtClean="0"/>
              <a:t>‹#›</a:t>
            </a:fld>
            <a:endParaRPr lang="en-US"/>
          </a:p>
        </p:txBody>
      </p:sp>
    </p:spTree>
    <p:extLst>
      <p:ext uri="{BB962C8B-B14F-4D97-AF65-F5344CB8AC3E}">
        <p14:creationId xmlns:p14="http://schemas.microsoft.com/office/powerpoint/2010/main" val="4056664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A32C95-8F46-4151-BDEA-8720BEEEFF1E}" type="datetimeFigureOut">
              <a:rPr lang="en-US" smtClean="0"/>
              <a:t>8/31/2022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3A55AF-909F-4C24-A835-4E1A288D44CF}" type="slidenum">
              <a:rPr lang="en-US" smtClean="0"/>
              <a:t>‹#›</a:t>
            </a:fld>
            <a:endParaRPr lang="en-US"/>
          </a:p>
        </p:txBody>
      </p:sp>
    </p:spTree>
    <p:extLst>
      <p:ext uri="{BB962C8B-B14F-4D97-AF65-F5344CB8AC3E}">
        <p14:creationId xmlns:p14="http://schemas.microsoft.com/office/powerpoint/2010/main" val="1329232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0A32C95-8F46-4151-BDEA-8720BEEEFF1E}" type="datetimeFigureOut">
              <a:rPr lang="en-US" smtClean="0"/>
              <a:t>8/31/2022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3A55AF-909F-4C24-A835-4E1A288D44CF}" type="slidenum">
              <a:rPr lang="en-US" smtClean="0"/>
              <a:t>‹#›</a:t>
            </a:fld>
            <a:endParaRPr lang="en-US"/>
          </a:p>
        </p:txBody>
      </p:sp>
    </p:spTree>
    <p:extLst>
      <p:ext uri="{BB962C8B-B14F-4D97-AF65-F5344CB8AC3E}">
        <p14:creationId xmlns:p14="http://schemas.microsoft.com/office/powerpoint/2010/main" val="629223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A32C95-8F46-4151-BDEA-8720BEEEFF1E}"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A55AF-909F-4C24-A835-4E1A288D44CF}" type="slidenum">
              <a:rPr lang="en-US" smtClean="0"/>
              <a:t>‹#›</a:t>
            </a:fld>
            <a:endParaRPr lang="en-US"/>
          </a:p>
        </p:txBody>
      </p:sp>
    </p:spTree>
    <p:extLst>
      <p:ext uri="{BB962C8B-B14F-4D97-AF65-F5344CB8AC3E}">
        <p14:creationId xmlns:p14="http://schemas.microsoft.com/office/powerpoint/2010/main" val="2740971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A32C95-8F46-4151-BDEA-8720BEEEFF1E}"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A55AF-909F-4C24-A835-4E1A288D44CF}" type="slidenum">
              <a:rPr lang="en-US" smtClean="0"/>
              <a:t>‹#›</a:t>
            </a:fld>
            <a:endParaRPr lang="en-US"/>
          </a:p>
        </p:txBody>
      </p:sp>
    </p:spTree>
    <p:extLst>
      <p:ext uri="{BB962C8B-B14F-4D97-AF65-F5344CB8AC3E}">
        <p14:creationId xmlns:p14="http://schemas.microsoft.com/office/powerpoint/2010/main" val="417797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0A32C95-8F46-4151-BDEA-8720BEEEFF1E}" type="datetimeFigureOut">
              <a:rPr lang="en-US" smtClean="0"/>
              <a:t>8/31/2022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E3A55AF-909F-4C24-A835-4E1A288D44CF}" type="slidenum">
              <a:rPr lang="en-US" smtClean="0"/>
              <a:t>‹#›</a:t>
            </a:fld>
            <a:endParaRPr lang="en-US"/>
          </a:p>
        </p:txBody>
      </p:sp>
    </p:spTree>
    <p:extLst>
      <p:ext uri="{BB962C8B-B14F-4D97-AF65-F5344CB8AC3E}">
        <p14:creationId xmlns:p14="http://schemas.microsoft.com/office/powerpoint/2010/main" val="198355548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FA28036-D0B6-B6E8-C1EA-F3CA41EEF091}"/>
              </a:ext>
            </a:extLst>
          </p:cNvPr>
          <p:cNvSpPr>
            <a:spLocks noGrp="1"/>
          </p:cNvSpPr>
          <p:nvPr>
            <p:ph type="subTitle" idx="1"/>
          </p:nvPr>
        </p:nvSpPr>
        <p:spPr>
          <a:xfrm>
            <a:off x="1524000" y="5001630"/>
            <a:ext cx="9144000" cy="1655762"/>
          </a:xfrm>
        </p:spPr>
        <p:txBody>
          <a:bodyPr/>
          <a:lstStyle/>
          <a:p>
            <a:endParaRPr lang="en-US" dirty="0"/>
          </a:p>
        </p:txBody>
      </p:sp>
      <p:sp>
        <p:nvSpPr>
          <p:cNvPr id="5" name="TextBox 4">
            <a:extLst>
              <a:ext uri="{FF2B5EF4-FFF2-40B4-BE49-F238E27FC236}">
                <a16:creationId xmlns:a16="http://schemas.microsoft.com/office/drawing/2014/main" id="{5A73EF6D-EA1C-2A00-A29D-14AF6F5D9180}"/>
              </a:ext>
            </a:extLst>
          </p:cNvPr>
          <p:cNvSpPr txBox="1"/>
          <p:nvPr/>
        </p:nvSpPr>
        <p:spPr>
          <a:xfrm>
            <a:off x="1668780" y="1856370"/>
            <a:ext cx="8854440" cy="2039020"/>
          </a:xfrm>
          <a:prstGeom prst="rect">
            <a:avLst/>
          </a:prstGeom>
          <a:noFill/>
        </p:spPr>
        <p:txBody>
          <a:bodyPr wrap="square">
            <a:spAutoFit/>
          </a:bodyPr>
          <a:lstStyle/>
          <a:p>
            <a:pPr algn="ctr">
              <a:lnSpc>
                <a:spcPct val="107000"/>
              </a:lnSpc>
              <a:spcBef>
                <a:spcPts val="1200"/>
              </a:spcBef>
              <a:spcAft>
                <a:spcPts val="800"/>
              </a:spcAft>
            </a:pPr>
            <a:r>
              <a:rPr lang="en-US" sz="4000" dirty="0">
                <a:solidFill>
                  <a:srgbClr val="2F5496"/>
                </a:solidFill>
                <a:effectLst/>
                <a:latin typeface="Calibri" panose="020F0502020204030204" pitchFamily="34" charset="0"/>
                <a:ea typeface="Calibri" panose="020F0502020204030204" pitchFamily="34" charset="0"/>
              </a:rPr>
              <a:t>Particle distribution calibration in two-phase flow using image processing based on sedimentation experiments</a:t>
            </a:r>
            <a:endParaRPr lang="en-US" sz="40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313222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9C1A4-DFC7-1A3A-3711-562F453B922C}"/>
              </a:ext>
            </a:extLst>
          </p:cNvPr>
          <p:cNvSpPr>
            <a:spLocks noGrp="1"/>
          </p:cNvSpPr>
          <p:nvPr>
            <p:ph type="title"/>
          </p:nvPr>
        </p:nvSpPr>
        <p:spPr>
          <a:xfrm>
            <a:off x="913774" y="83694"/>
            <a:ext cx="10364451" cy="1596177"/>
          </a:xfrm>
        </p:spPr>
        <p:txBody>
          <a:bodyPr/>
          <a:lstStyle/>
          <a:p>
            <a:r>
              <a:rPr lang="en-US" cap="none" dirty="0"/>
              <a:t>The Full Process Of Edge Detection</a:t>
            </a:r>
          </a:p>
        </p:txBody>
      </p:sp>
      <p:pic>
        <p:nvPicPr>
          <p:cNvPr id="5" name="image4.png">
            <a:extLst>
              <a:ext uri="{FF2B5EF4-FFF2-40B4-BE49-F238E27FC236}">
                <a16:creationId xmlns:a16="http://schemas.microsoft.com/office/drawing/2014/main" id="{EE7DEE0B-89F5-F6B1-4CFE-25A991EC40B3}"/>
              </a:ext>
            </a:extLst>
          </p:cNvPr>
          <p:cNvPicPr>
            <a:picLocks noGrp="1" noChangeAspect="1"/>
          </p:cNvPicPr>
          <p:nvPr>
            <p:ph idx="1"/>
          </p:nvPr>
        </p:nvPicPr>
        <p:blipFill rotWithShape="1">
          <a:blip r:embed="rId2"/>
          <a:srcRect b="56045"/>
          <a:stretch/>
        </p:blipFill>
        <p:spPr>
          <a:xfrm>
            <a:off x="1838325" y="1307647"/>
            <a:ext cx="8515350" cy="2583219"/>
          </a:xfrm>
          <a:prstGeom prst="rect">
            <a:avLst/>
          </a:prstGeom>
          <a:ln/>
        </p:spPr>
      </p:pic>
      <p:pic>
        <p:nvPicPr>
          <p:cNvPr id="6" name="image4.png">
            <a:extLst>
              <a:ext uri="{FF2B5EF4-FFF2-40B4-BE49-F238E27FC236}">
                <a16:creationId xmlns:a16="http://schemas.microsoft.com/office/drawing/2014/main" id="{E388D2EC-B8ED-D2E7-35A8-CFE022BB7E1B}"/>
              </a:ext>
            </a:extLst>
          </p:cNvPr>
          <p:cNvPicPr>
            <a:picLocks noChangeAspect="1"/>
          </p:cNvPicPr>
          <p:nvPr/>
        </p:nvPicPr>
        <p:blipFill rotWithShape="1">
          <a:blip r:embed="rId2"/>
          <a:srcRect t="52631"/>
          <a:stretch/>
        </p:blipFill>
        <p:spPr>
          <a:xfrm>
            <a:off x="1838325" y="3890866"/>
            <a:ext cx="8515350" cy="2783828"/>
          </a:xfrm>
          <a:prstGeom prst="rect">
            <a:avLst/>
          </a:prstGeom>
          <a:ln/>
        </p:spPr>
      </p:pic>
    </p:spTree>
    <p:extLst>
      <p:ext uri="{BB962C8B-B14F-4D97-AF65-F5344CB8AC3E}">
        <p14:creationId xmlns:p14="http://schemas.microsoft.com/office/powerpoint/2010/main" val="3152487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BCD5-F3D5-1070-F128-CAB12122C2C4}"/>
              </a:ext>
            </a:extLst>
          </p:cNvPr>
          <p:cNvSpPr>
            <a:spLocks noGrp="1"/>
          </p:cNvSpPr>
          <p:nvPr>
            <p:ph type="title"/>
          </p:nvPr>
        </p:nvSpPr>
        <p:spPr>
          <a:xfrm>
            <a:off x="913774" y="367003"/>
            <a:ext cx="10364451" cy="1091911"/>
          </a:xfrm>
        </p:spPr>
        <p:txBody>
          <a:bodyPr/>
          <a:lstStyle/>
          <a:p>
            <a:r>
              <a:rPr lang="en-US" cap="none" dirty="0"/>
              <a:t>Thickness Measurement and Noise Detection </a:t>
            </a:r>
          </a:p>
        </p:txBody>
      </p:sp>
      <p:sp>
        <p:nvSpPr>
          <p:cNvPr id="3" name="Content Placeholder 2">
            <a:extLst>
              <a:ext uri="{FF2B5EF4-FFF2-40B4-BE49-F238E27FC236}">
                <a16:creationId xmlns:a16="http://schemas.microsoft.com/office/drawing/2014/main" id="{8CECEEC4-D479-8BB4-00BC-E72BDAF0FDAC}"/>
              </a:ext>
            </a:extLst>
          </p:cNvPr>
          <p:cNvSpPr>
            <a:spLocks noGrp="1"/>
          </p:cNvSpPr>
          <p:nvPr>
            <p:ph idx="1"/>
          </p:nvPr>
        </p:nvSpPr>
        <p:spPr>
          <a:xfrm>
            <a:off x="437914" y="1956548"/>
            <a:ext cx="5658085" cy="3688472"/>
          </a:xfrm>
        </p:spPr>
        <p:txBody>
          <a:bodyPr/>
          <a:lstStyle/>
          <a:p>
            <a:r>
              <a:rPr lang="en-US" cap="none" dirty="0"/>
              <a:t>Thickness samples are indicated by red and yellow arrows, only part of them is illustrated in the image</a:t>
            </a:r>
          </a:p>
          <a:p>
            <a:endParaRPr lang="en-US" cap="none" dirty="0"/>
          </a:p>
          <a:p>
            <a:r>
              <a:rPr lang="en-US" cap="none" dirty="0"/>
              <a:t>Detected Noise is </a:t>
            </a:r>
            <a:r>
              <a:rPr lang="en-US" altLang="zh-CN" cap="none" dirty="0"/>
              <a:t>indicated</a:t>
            </a:r>
            <a:r>
              <a:rPr lang="en-US" cap="none" dirty="0"/>
              <a:t> by the yellow arrow</a:t>
            </a:r>
          </a:p>
          <a:p>
            <a:endParaRPr lang="en-US" cap="none" dirty="0"/>
          </a:p>
          <a:p>
            <a:r>
              <a:rPr lang="en-US" cap="none" dirty="0"/>
              <a:t>The sample will cover a range of 60 pixels during the analysis </a:t>
            </a:r>
          </a:p>
          <a:p>
            <a:endParaRPr lang="en-US" cap="none" dirty="0"/>
          </a:p>
          <a:p>
            <a:endParaRPr lang="en-US" cap="none" dirty="0"/>
          </a:p>
        </p:txBody>
      </p:sp>
      <p:pic>
        <p:nvPicPr>
          <p:cNvPr id="6" name="image13.png">
            <a:extLst>
              <a:ext uri="{FF2B5EF4-FFF2-40B4-BE49-F238E27FC236}">
                <a16:creationId xmlns:a16="http://schemas.microsoft.com/office/drawing/2014/main" id="{3521CADE-0A96-0A70-2D58-0B72E56C1325}"/>
              </a:ext>
            </a:extLst>
          </p:cNvPr>
          <p:cNvPicPr>
            <a:picLocks noChangeAspect="1"/>
          </p:cNvPicPr>
          <p:nvPr/>
        </p:nvPicPr>
        <p:blipFill>
          <a:blip r:embed="rId2"/>
          <a:srcRect/>
          <a:stretch>
            <a:fillRect/>
          </a:stretch>
        </p:blipFill>
        <p:spPr>
          <a:xfrm>
            <a:off x="6984627" y="1645526"/>
            <a:ext cx="3267229" cy="4665679"/>
          </a:xfrm>
          <a:prstGeom prst="rect">
            <a:avLst/>
          </a:prstGeom>
          <a:ln/>
        </p:spPr>
      </p:pic>
    </p:spTree>
    <p:extLst>
      <p:ext uri="{BB962C8B-B14F-4D97-AF65-F5344CB8AC3E}">
        <p14:creationId xmlns:p14="http://schemas.microsoft.com/office/powerpoint/2010/main" val="2635045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BCD5-F3D5-1070-F128-CAB12122C2C4}"/>
              </a:ext>
            </a:extLst>
          </p:cNvPr>
          <p:cNvSpPr>
            <a:spLocks noGrp="1"/>
          </p:cNvSpPr>
          <p:nvPr>
            <p:ph type="title"/>
          </p:nvPr>
        </p:nvSpPr>
        <p:spPr>
          <a:xfrm>
            <a:off x="913774" y="367003"/>
            <a:ext cx="10364451" cy="1091911"/>
          </a:xfrm>
        </p:spPr>
        <p:txBody>
          <a:bodyPr/>
          <a:lstStyle/>
          <a:p>
            <a:r>
              <a:rPr lang="en-US" cap="none" dirty="0"/>
              <a:t>Example of Moving Outliers </a:t>
            </a:r>
            <a:r>
              <a:rPr lang="en-US" altLang="zh-CN" cap="none" dirty="0"/>
              <a:t>in MATLAB</a:t>
            </a:r>
            <a:endParaRPr lang="en-US" cap="none" dirty="0"/>
          </a:p>
        </p:txBody>
      </p:sp>
      <p:sp>
        <p:nvSpPr>
          <p:cNvPr id="3" name="Content Placeholder 2">
            <a:extLst>
              <a:ext uri="{FF2B5EF4-FFF2-40B4-BE49-F238E27FC236}">
                <a16:creationId xmlns:a16="http://schemas.microsoft.com/office/drawing/2014/main" id="{8CECEEC4-D479-8BB4-00BC-E72BDAF0FDAC}"/>
              </a:ext>
            </a:extLst>
          </p:cNvPr>
          <p:cNvSpPr>
            <a:spLocks noGrp="1"/>
          </p:cNvSpPr>
          <p:nvPr>
            <p:ph idx="1"/>
          </p:nvPr>
        </p:nvSpPr>
        <p:spPr>
          <a:xfrm>
            <a:off x="437915" y="1154114"/>
            <a:ext cx="5281750" cy="3424107"/>
          </a:xfrm>
        </p:spPr>
        <p:txBody>
          <a:bodyPr/>
          <a:lstStyle/>
          <a:p>
            <a:r>
              <a:rPr lang="en-US" cap="none" dirty="0"/>
              <a:t>Number of sample=25(red and yellow arrows, only part of them is illustrated in the image)</a:t>
            </a:r>
          </a:p>
          <a:p>
            <a:r>
              <a:rPr lang="en-US" cap="none" dirty="0"/>
              <a:t>Detected Noise=2   (</a:t>
            </a:r>
            <a:r>
              <a:rPr lang="en-US" altLang="zh-CN" cap="none" dirty="0"/>
              <a:t>indicated</a:t>
            </a:r>
            <a:r>
              <a:rPr lang="en-US" cap="none" dirty="0"/>
              <a:t> by yellow arrows)</a:t>
            </a:r>
          </a:p>
          <a:p>
            <a:r>
              <a:rPr lang="en-US" cap="none" dirty="0"/>
              <a:t>Detected Jump=0</a:t>
            </a:r>
          </a:p>
          <a:p>
            <a:pPr marL="0" indent="0">
              <a:buNone/>
            </a:pPr>
            <a:r>
              <a:rPr lang="en-US" cap="none" dirty="0"/>
              <a:t>(Thickness sample which is 5 pixels larger than the mean thickness of the previous frame, we don’t have such jump at this frame)</a:t>
            </a:r>
          </a:p>
        </p:txBody>
      </p:sp>
      <p:sp>
        <p:nvSpPr>
          <p:cNvPr id="4" name="Arrow: Right 3">
            <a:extLst>
              <a:ext uri="{FF2B5EF4-FFF2-40B4-BE49-F238E27FC236}">
                <a16:creationId xmlns:a16="http://schemas.microsoft.com/office/drawing/2014/main" id="{532511AA-CEB1-6F09-FE49-F134ABFC898F}"/>
              </a:ext>
            </a:extLst>
          </p:cNvPr>
          <p:cNvSpPr/>
          <p:nvPr/>
        </p:nvSpPr>
        <p:spPr>
          <a:xfrm>
            <a:off x="3977678" y="4096553"/>
            <a:ext cx="1722702" cy="64692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D9E7736C-B31B-B8AF-0580-39CE7E28E40E}"/>
                  </a:ext>
                </a:extLst>
              </p:cNvPr>
              <p:cNvSpPr txBox="1">
                <a:spLocks/>
              </p:cNvSpPr>
              <p:nvPr/>
            </p:nvSpPr>
            <p:spPr>
              <a:xfrm>
                <a:off x="437915" y="3791753"/>
                <a:ext cx="5953554" cy="3424107"/>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cap="none" dirty="0"/>
                  <a:t>Upper-percentile=</a:t>
                </a:r>
                <a14:m>
                  <m:oMath xmlns:m="http://schemas.openxmlformats.org/officeDocument/2006/math">
                    <m:f>
                      <m:fPr>
                        <m:ctrlPr>
                          <a:rPr lang="en-US" b="0" i="1" cap="none" smtClean="0">
                            <a:latin typeface="Cambria Math" panose="02040503050406030204" pitchFamily="18" charset="0"/>
                          </a:rPr>
                        </m:ctrlPr>
                      </m:fPr>
                      <m:num>
                        <m:r>
                          <a:rPr lang="en-US" b="0" i="1" cap="none" smtClean="0">
                            <a:latin typeface="Cambria Math" panose="02040503050406030204" pitchFamily="18" charset="0"/>
                          </a:rPr>
                          <m:t>2</m:t>
                        </m:r>
                      </m:num>
                      <m:den>
                        <m:r>
                          <a:rPr lang="en-US" b="0" i="1" cap="none" smtClean="0">
                            <a:latin typeface="Cambria Math" panose="02040503050406030204" pitchFamily="18" charset="0"/>
                          </a:rPr>
                          <m:t>25</m:t>
                        </m:r>
                      </m:den>
                    </m:f>
                    <m:r>
                      <a:rPr lang="en-US" b="0" i="1" cap="none" smtClean="0">
                        <a:latin typeface="Cambria Math" panose="02040503050406030204" pitchFamily="18" charset="0"/>
                        <a:ea typeface="Cambria Math" panose="02040503050406030204" pitchFamily="18" charset="0"/>
                      </a:rPr>
                      <m:t>×100%=8%</m:t>
                    </m:r>
                  </m:oMath>
                </a14:m>
                <a:endParaRPr lang="en-US" b="0" cap="none" dirty="0">
                  <a:ea typeface="Cambria Math" panose="02040503050406030204" pitchFamily="18" charset="0"/>
                </a:endParaRPr>
              </a:p>
              <a:p>
                <a:r>
                  <a:rPr lang="en-US" cap="none" dirty="0"/>
                  <a:t>lower-percentile=</a:t>
                </a:r>
                <a14:m>
                  <m:oMath xmlns:m="http://schemas.openxmlformats.org/officeDocument/2006/math">
                    <m:d>
                      <m:dPr>
                        <m:ctrlPr>
                          <a:rPr lang="en-US" b="0" i="1" cap="none" smtClean="0">
                            <a:latin typeface="Cambria Math" panose="02040503050406030204" pitchFamily="18" charset="0"/>
                          </a:rPr>
                        </m:ctrlPr>
                      </m:dPr>
                      <m:e>
                        <m:r>
                          <a:rPr lang="en-US" b="0" i="1" cap="none" smtClean="0">
                            <a:latin typeface="Cambria Math" panose="02040503050406030204" pitchFamily="18" charset="0"/>
                          </a:rPr>
                          <m:t>1−</m:t>
                        </m:r>
                        <m:f>
                          <m:fPr>
                            <m:ctrlPr>
                              <a:rPr lang="en-US" b="0" i="1" cap="none" smtClean="0">
                                <a:latin typeface="Cambria Math" panose="02040503050406030204" pitchFamily="18" charset="0"/>
                              </a:rPr>
                            </m:ctrlPr>
                          </m:fPr>
                          <m:num>
                            <m:r>
                              <a:rPr lang="en-US" b="0" i="1" cap="none" smtClean="0">
                                <a:latin typeface="Cambria Math" panose="02040503050406030204" pitchFamily="18" charset="0"/>
                              </a:rPr>
                              <m:t>0</m:t>
                            </m:r>
                          </m:num>
                          <m:den>
                            <m:r>
                              <a:rPr lang="en-US" b="0" i="1" cap="none" smtClean="0">
                                <a:latin typeface="Cambria Math" panose="02040503050406030204" pitchFamily="18" charset="0"/>
                              </a:rPr>
                              <m:t>25</m:t>
                            </m:r>
                          </m:den>
                        </m:f>
                      </m:e>
                    </m:d>
                    <m:r>
                      <a:rPr lang="en-US" b="0" i="1" cap="none" smtClean="0">
                        <a:latin typeface="Cambria Math" panose="02040503050406030204" pitchFamily="18" charset="0"/>
                        <a:ea typeface="Cambria Math" panose="02040503050406030204" pitchFamily="18" charset="0"/>
                      </a:rPr>
                      <m:t>×100%=100%</m:t>
                    </m:r>
                  </m:oMath>
                </a14:m>
                <a:endParaRPr lang="en-US" b="0" cap="none" dirty="0">
                  <a:ea typeface="Cambria Math" panose="02040503050406030204" pitchFamily="18" charset="0"/>
                </a:endParaRPr>
              </a:p>
              <a:p>
                <a:r>
                  <a:rPr lang="en-US" cap="none" dirty="0" err="1"/>
                  <a:t>Centralized_data</a:t>
                </a:r>
                <a:r>
                  <a:rPr lang="en-US" cap="none" dirty="0"/>
                  <a:t>=</a:t>
                </a:r>
                <a:r>
                  <a:rPr lang="en-US" cap="none" dirty="0" err="1"/>
                  <a:t>rmoutlier</a:t>
                </a:r>
                <a:r>
                  <a:rPr lang="en-US" cap="none" dirty="0"/>
                  <a:t>(Sample_data,8%,100%)</a:t>
                </a:r>
              </a:p>
            </p:txBody>
          </p:sp>
        </mc:Choice>
        <mc:Fallback xmlns="">
          <p:sp>
            <p:nvSpPr>
              <p:cNvPr id="5" name="Content Placeholder 2">
                <a:extLst>
                  <a:ext uri="{FF2B5EF4-FFF2-40B4-BE49-F238E27FC236}">
                    <a16:creationId xmlns:a16="http://schemas.microsoft.com/office/drawing/2014/main" id="{D9E7736C-B31B-B8AF-0580-39CE7E28E40E}"/>
                  </a:ext>
                </a:extLst>
              </p:cNvPr>
              <p:cNvSpPr txBox="1">
                <a:spLocks noRot="1" noChangeAspect="1" noMove="1" noResize="1" noEditPoints="1" noAdjustHandles="1" noChangeArrowheads="1" noChangeShapeType="1" noTextEdit="1"/>
              </p:cNvSpPr>
              <p:nvPr/>
            </p:nvSpPr>
            <p:spPr>
              <a:xfrm>
                <a:off x="437915" y="3791753"/>
                <a:ext cx="5953554" cy="3424107"/>
              </a:xfrm>
              <a:prstGeom prst="rect">
                <a:avLst/>
              </a:prstGeom>
              <a:blipFill>
                <a:blip r:embed="rId2"/>
                <a:stretch>
                  <a:fillRect l="-922"/>
                </a:stretch>
              </a:blipFill>
            </p:spPr>
            <p:txBody>
              <a:bodyPr/>
              <a:lstStyle/>
              <a:p>
                <a:r>
                  <a:rPr lang="en-US">
                    <a:noFill/>
                  </a:rPr>
                  <a:t> </a:t>
                </a:r>
              </a:p>
            </p:txBody>
          </p:sp>
        </mc:Fallback>
      </mc:AlternateContent>
      <p:pic>
        <p:nvPicPr>
          <p:cNvPr id="6" name="image13.png">
            <a:extLst>
              <a:ext uri="{FF2B5EF4-FFF2-40B4-BE49-F238E27FC236}">
                <a16:creationId xmlns:a16="http://schemas.microsoft.com/office/drawing/2014/main" id="{3521CADE-0A96-0A70-2D58-0B72E56C1325}"/>
              </a:ext>
            </a:extLst>
          </p:cNvPr>
          <p:cNvPicPr>
            <a:picLocks noChangeAspect="1"/>
          </p:cNvPicPr>
          <p:nvPr/>
        </p:nvPicPr>
        <p:blipFill>
          <a:blip r:embed="rId3"/>
          <a:srcRect/>
          <a:stretch>
            <a:fillRect/>
          </a:stretch>
        </p:blipFill>
        <p:spPr>
          <a:xfrm>
            <a:off x="6984627" y="1645526"/>
            <a:ext cx="3267229" cy="4665679"/>
          </a:xfrm>
          <a:prstGeom prst="rect">
            <a:avLst/>
          </a:prstGeom>
          <a:ln/>
        </p:spPr>
      </p:pic>
    </p:spTree>
    <p:extLst>
      <p:ext uri="{BB962C8B-B14F-4D97-AF65-F5344CB8AC3E}">
        <p14:creationId xmlns:p14="http://schemas.microsoft.com/office/powerpoint/2010/main" val="2438046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0384-0C0D-BE85-F803-CA7685E85E91}"/>
              </a:ext>
            </a:extLst>
          </p:cNvPr>
          <p:cNvSpPr>
            <a:spLocks noGrp="1"/>
          </p:cNvSpPr>
          <p:nvPr>
            <p:ph type="title"/>
          </p:nvPr>
        </p:nvSpPr>
        <p:spPr>
          <a:xfrm>
            <a:off x="913773" y="170648"/>
            <a:ext cx="10364451" cy="1596177"/>
          </a:xfrm>
        </p:spPr>
        <p:txBody>
          <a:bodyPr/>
          <a:lstStyle/>
          <a:p>
            <a:r>
              <a:rPr lang="en-US" cap="none" dirty="0"/>
              <a:t>Graph of Thickness vs Time (First Attempt)</a:t>
            </a:r>
          </a:p>
        </p:txBody>
      </p:sp>
      <p:pic>
        <p:nvPicPr>
          <p:cNvPr id="13" name="Content Placeholder 12">
            <a:extLst>
              <a:ext uri="{FF2B5EF4-FFF2-40B4-BE49-F238E27FC236}">
                <a16:creationId xmlns:a16="http://schemas.microsoft.com/office/drawing/2014/main" id="{3E2983DA-941C-6F1F-7DF0-7F459D18C1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6711" y="1412260"/>
            <a:ext cx="6198574" cy="4648931"/>
          </a:xfrm>
        </p:spPr>
      </p:pic>
      <p:sp>
        <p:nvSpPr>
          <p:cNvPr id="14" name="TextBox 13">
            <a:extLst>
              <a:ext uri="{FF2B5EF4-FFF2-40B4-BE49-F238E27FC236}">
                <a16:creationId xmlns:a16="http://schemas.microsoft.com/office/drawing/2014/main" id="{9122973C-9D14-D719-1D9F-343ECBF29923}"/>
              </a:ext>
            </a:extLst>
          </p:cNvPr>
          <p:cNvSpPr txBox="1"/>
          <p:nvPr/>
        </p:nvSpPr>
        <p:spPr>
          <a:xfrm>
            <a:off x="4971659" y="6318020"/>
            <a:ext cx="2248677" cy="369332"/>
          </a:xfrm>
          <a:prstGeom prst="rect">
            <a:avLst/>
          </a:prstGeom>
          <a:noFill/>
        </p:spPr>
        <p:txBody>
          <a:bodyPr wrap="square" rtlCol="0">
            <a:spAutoFit/>
          </a:bodyPr>
          <a:lstStyle/>
          <a:p>
            <a:r>
              <a:rPr lang="en-US" dirty="0"/>
              <a:t>30 samples per frame</a:t>
            </a:r>
          </a:p>
        </p:txBody>
      </p:sp>
    </p:spTree>
    <p:extLst>
      <p:ext uri="{BB962C8B-B14F-4D97-AF65-F5344CB8AC3E}">
        <p14:creationId xmlns:p14="http://schemas.microsoft.com/office/powerpoint/2010/main" val="3907998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8F6B-F5E5-8950-A345-63ABDB6D27DA}"/>
              </a:ext>
            </a:extLst>
          </p:cNvPr>
          <p:cNvSpPr>
            <a:spLocks noGrp="1"/>
          </p:cNvSpPr>
          <p:nvPr>
            <p:ph type="title"/>
          </p:nvPr>
        </p:nvSpPr>
        <p:spPr/>
        <p:txBody>
          <a:bodyPr/>
          <a:lstStyle/>
          <a:p>
            <a:r>
              <a:rPr lang="en-US" cap="none" dirty="0"/>
              <a:t>Graph of Thickness vs Time (Second Attempt)</a:t>
            </a:r>
            <a:endParaRPr lang="en-US" dirty="0"/>
          </a:p>
        </p:txBody>
      </p:sp>
      <p:pic>
        <p:nvPicPr>
          <p:cNvPr id="5" name="Content Placeholder 4">
            <a:extLst>
              <a:ext uri="{FF2B5EF4-FFF2-40B4-BE49-F238E27FC236}">
                <a16:creationId xmlns:a16="http://schemas.microsoft.com/office/drawing/2014/main" id="{5182DAEA-07D0-2A96-0E02-359A1707E5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920" y="1930709"/>
            <a:ext cx="5333999" cy="4000500"/>
          </a:xfrm>
        </p:spPr>
      </p:pic>
      <p:pic>
        <p:nvPicPr>
          <p:cNvPr id="7" name="Picture 6">
            <a:extLst>
              <a:ext uri="{FF2B5EF4-FFF2-40B4-BE49-F238E27FC236}">
                <a16:creationId xmlns:a16="http://schemas.microsoft.com/office/drawing/2014/main" id="{ED3BD17E-D644-A2EF-1126-E5561AF4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080" y="1930709"/>
            <a:ext cx="5334000" cy="4000500"/>
          </a:xfrm>
          <a:prstGeom prst="rect">
            <a:avLst/>
          </a:prstGeom>
        </p:spPr>
      </p:pic>
      <p:sp>
        <p:nvSpPr>
          <p:cNvPr id="8" name="TextBox 7">
            <a:extLst>
              <a:ext uri="{FF2B5EF4-FFF2-40B4-BE49-F238E27FC236}">
                <a16:creationId xmlns:a16="http://schemas.microsoft.com/office/drawing/2014/main" id="{CFDCF681-7C0A-D788-13CF-ABF3640DD037}"/>
              </a:ext>
            </a:extLst>
          </p:cNvPr>
          <p:cNvSpPr txBox="1"/>
          <p:nvPr/>
        </p:nvSpPr>
        <p:spPr>
          <a:xfrm>
            <a:off x="2189580" y="6239483"/>
            <a:ext cx="2248677" cy="369332"/>
          </a:xfrm>
          <a:prstGeom prst="rect">
            <a:avLst/>
          </a:prstGeom>
          <a:noFill/>
        </p:spPr>
        <p:txBody>
          <a:bodyPr wrap="square" rtlCol="0">
            <a:spAutoFit/>
          </a:bodyPr>
          <a:lstStyle/>
          <a:p>
            <a:r>
              <a:rPr lang="en-US" dirty="0"/>
              <a:t>20 samples per frame</a:t>
            </a:r>
          </a:p>
        </p:txBody>
      </p:sp>
      <p:sp>
        <p:nvSpPr>
          <p:cNvPr id="9" name="TextBox 8">
            <a:extLst>
              <a:ext uri="{FF2B5EF4-FFF2-40B4-BE49-F238E27FC236}">
                <a16:creationId xmlns:a16="http://schemas.microsoft.com/office/drawing/2014/main" id="{815B8BB3-0E19-9156-FE97-17D5513CA1C4}"/>
              </a:ext>
            </a:extLst>
          </p:cNvPr>
          <p:cNvSpPr txBox="1"/>
          <p:nvPr/>
        </p:nvSpPr>
        <p:spPr>
          <a:xfrm>
            <a:off x="7753745" y="6253501"/>
            <a:ext cx="2248677" cy="369332"/>
          </a:xfrm>
          <a:prstGeom prst="rect">
            <a:avLst/>
          </a:prstGeom>
          <a:noFill/>
        </p:spPr>
        <p:txBody>
          <a:bodyPr wrap="square" rtlCol="0">
            <a:spAutoFit/>
          </a:bodyPr>
          <a:lstStyle/>
          <a:p>
            <a:r>
              <a:rPr lang="en-US" dirty="0"/>
              <a:t>30 samples per frame</a:t>
            </a:r>
          </a:p>
        </p:txBody>
      </p:sp>
    </p:spTree>
    <p:extLst>
      <p:ext uri="{BB962C8B-B14F-4D97-AF65-F5344CB8AC3E}">
        <p14:creationId xmlns:p14="http://schemas.microsoft.com/office/powerpoint/2010/main" val="2725360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506A5-5B72-14E9-C805-4E959EFC8556}"/>
              </a:ext>
            </a:extLst>
          </p:cNvPr>
          <p:cNvSpPr>
            <a:spLocks noGrp="1"/>
          </p:cNvSpPr>
          <p:nvPr>
            <p:ph type="title"/>
          </p:nvPr>
        </p:nvSpPr>
        <p:spPr/>
        <p:txBody>
          <a:bodyPr>
            <a:normAutofit/>
          </a:bodyPr>
          <a:lstStyle/>
          <a:p>
            <a:r>
              <a:rPr lang="en-US" sz="3600" dirty="0">
                <a:solidFill>
                  <a:srgbClr val="2F5496"/>
                </a:solidFill>
                <a:effectLst/>
                <a:latin typeface="Calibri" panose="020F0502020204030204" pitchFamily="34" charset="0"/>
                <a:ea typeface="Calibri" panose="020F0502020204030204" pitchFamily="34" charset="0"/>
              </a:rPr>
              <a:t>Research objectives</a:t>
            </a:r>
            <a:br>
              <a:rPr lang="en-US" sz="1800" dirty="0">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361B08AA-23A6-4589-7A66-124AB0B8FAEA}"/>
              </a:ext>
            </a:extLst>
          </p:cNvPr>
          <p:cNvSpPr>
            <a:spLocks noGrp="1"/>
          </p:cNvSpPr>
          <p:nvPr>
            <p:ph idx="1"/>
          </p:nvPr>
        </p:nvSpPr>
        <p:spPr>
          <a:xfrm>
            <a:off x="913774" y="2214694"/>
            <a:ext cx="10364452" cy="3424107"/>
          </a:xfrm>
        </p:spPr>
        <p:txBody>
          <a:bodyPr/>
          <a:lstStyle/>
          <a:p>
            <a:r>
              <a:rPr lang="en-US" sz="2400" cap="none" dirty="0">
                <a:solidFill>
                  <a:srgbClr val="000000"/>
                </a:solidFill>
                <a:effectLst/>
                <a:latin typeface="Calibri" panose="020F0502020204030204" pitchFamily="34" charset="0"/>
                <a:ea typeface="Calibri" panose="020F0502020204030204" pitchFamily="34" charset="0"/>
              </a:rPr>
              <a:t>The ultimate objective of image processing is to accurately detect the edge of the sediment layer and understand how the layer grows over time by plotting the graph of thickness with respect to time. </a:t>
            </a:r>
          </a:p>
          <a:p>
            <a:endParaRPr lang="en-US" sz="2400" cap="none" dirty="0">
              <a:solidFill>
                <a:srgbClr val="000000"/>
              </a:solidFill>
              <a:effectLst/>
              <a:latin typeface="Calibri" panose="020F0502020204030204" pitchFamily="34" charset="0"/>
              <a:ea typeface="Calibri" panose="020F0502020204030204" pitchFamily="34" charset="0"/>
            </a:endParaRPr>
          </a:p>
          <a:p>
            <a:r>
              <a:rPr lang="en-US" sz="2400" cap="none" dirty="0">
                <a:solidFill>
                  <a:srgbClr val="000000"/>
                </a:solidFill>
                <a:effectLst/>
                <a:latin typeface="Calibri" panose="020F0502020204030204" pitchFamily="34" charset="0"/>
                <a:ea typeface="Calibri" panose="020F0502020204030204" pitchFamily="34" charset="0"/>
              </a:rPr>
              <a:t>The evolution of a sediment layer will be used to calibrate the mean and standard deviation of the particle radii in the two-phase liquid-liquid flow at a given concentration.</a:t>
            </a:r>
            <a:endParaRPr lang="en-US" sz="2400" cap="none" dirty="0">
              <a:effectLst/>
              <a:latin typeface="Calibri" panose="020F0502020204030204" pitchFamily="34" charset="0"/>
              <a:ea typeface="Calibri" panose="020F0502020204030204" pitchFamily="34" charset="0"/>
            </a:endParaRPr>
          </a:p>
          <a:p>
            <a:endParaRPr lang="en-US" sz="2400" cap="none" dirty="0">
              <a:solidFill>
                <a:srgbClr val="000000"/>
              </a:solidFill>
              <a:effectLst/>
              <a:latin typeface="Calibri" panose="020F0502020204030204" pitchFamily="34" charset="0"/>
              <a:ea typeface="Calibri" panose="020F0502020204030204" pitchFamily="34" charset="0"/>
            </a:endParaRPr>
          </a:p>
          <a:p>
            <a:endParaRPr lang="en-US" cap="none" dirty="0"/>
          </a:p>
        </p:txBody>
      </p:sp>
    </p:spTree>
    <p:extLst>
      <p:ext uri="{BB962C8B-B14F-4D97-AF65-F5344CB8AC3E}">
        <p14:creationId xmlns:p14="http://schemas.microsoft.com/office/powerpoint/2010/main" val="2216849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D92A-A54B-AC07-925B-635AB9588106}"/>
              </a:ext>
            </a:extLst>
          </p:cNvPr>
          <p:cNvSpPr>
            <a:spLocks noGrp="1"/>
          </p:cNvSpPr>
          <p:nvPr>
            <p:ph type="title"/>
          </p:nvPr>
        </p:nvSpPr>
        <p:spPr/>
        <p:txBody>
          <a:bodyPr/>
          <a:lstStyle/>
          <a:p>
            <a:r>
              <a:rPr lang="en-US" cap="none" dirty="0"/>
              <a:t>Greyscale Of The Extracted Frame</a:t>
            </a:r>
          </a:p>
        </p:txBody>
      </p:sp>
      <p:pic>
        <p:nvPicPr>
          <p:cNvPr id="6" name="image12.png">
            <a:extLst>
              <a:ext uri="{FF2B5EF4-FFF2-40B4-BE49-F238E27FC236}">
                <a16:creationId xmlns:a16="http://schemas.microsoft.com/office/drawing/2014/main" id="{0D0DCB7B-B2FE-2262-EC59-1B52609AA7A6}"/>
              </a:ext>
            </a:extLst>
          </p:cNvPr>
          <p:cNvPicPr>
            <a:picLocks noGrp="1"/>
          </p:cNvPicPr>
          <p:nvPr>
            <p:ph idx="1"/>
          </p:nvPr>
        </p:nvPicPr>
        <p:blipFill rotWithShape="1">
          <a:blip r:embed="rId2"/>
          <a:srcRect l="37005" r="41387" b="15660"/>
          <a:stretch/>
        </p:blipFill>
        <p:spPr>
          <a:xfrm>
            <a:off x="1334278" y="1932550"/>
            <a:ext cx="2295329" cy="3343272"/>
          </a:xfrm>
          <a:prstGeom prst="rect">
            <a:avLst/>
          </a:prstGeom>
          <a:ln/>
        </p:spPr>
      </p:pic>
      <p:pic>
        <p:nvPicPr>
          <p:cNvPr id="7" name="image11.png">
            <a:extLst>
              <a:ext uri="{FF2B5EF4-FFF2-40B4-BE49-F238E27FC236}">
                <a16:creationId xmlns:a16="http://schemas.microsoft.com/office/drawing/2014/main" id="{9CCF79FE-3E46-1A66-66D2-86A3EFB1FEB3}"/>
              </a:ext>
            </a:extLst>
          </p:cNvPr>
          <p:cNvPicPr/>
          <p:nvPr/>
        </p:nvPicPr>
        <p:blipFill>
          <a:blip r:embed="rId3"/>
          <a:srcRect l="37448" t="7724" r="37846" b="17518"/>
          <a:stretch>
            <a:fillRect/>
          </a:stretch>
        </p:blipFill>
        <p:spPr>
          <a:xfrm>
            <a:off x="5042943" y="2214694"/>
            <a:ext cx="2225604" cy="3061128"/>
          </a:xfrm>
          <a:prstGeom prst="rect">
            <a:avLst/>
          </a:prstGeom>
          <a:ln/>
        </p:spPr>
      </p:pic>
      <p:pic>
        <p:nvPicPr>
          <p:cNvPr id="8" name="image7.png">
            <a:extLst>
              <a:ext uri="{FF2B5EF4-FFF2-40B4-BE49-F238E27FC236}">
                <a16:creationId xmlns:a16="http://schemas.microsoft.com/office/drawing/2014/main" id="{3AD9CE22-977D-4BC0-B08A-8A6EFF47172B}"/>
              </a:ext>
            </a:extLst>
          </p:cNvPr>
          <p:cNvPicPr/>
          <p:nvPr/>
        </p:nvPicPr>
        <p:blipFill>
          <a:blip r:embed="rId4"/>
          <a:srcRect/>
          <a:stretch>
            <a:fillRect/>
          </a:stretch>
        </p:blipFill>
        <p:spPr>
          <a:xfrm>
            <a:off x="8562392" y="2214694"/>
            <a:ext cx="2139819" cy="3061128"/>
          </a:xfrm>
          <a:prstGeom prst="rect">
            <a:avLst/>
          </a:prstGeom>
          <a:ln/>
        </p:spPr>
      </p:pic>
      <p:sp>
        <p:nvSpPr>
          <p:cNvPr id="20" name="TextBox 19">
            <a:extLst>
              <a:ext uri="{FF2B5EF4-FFF2-40B4-BE49-F238E27FC236}">
                <a16:creationId xmlns:a16="http://schemas.microsoft.com/office/drawing/2014/main" id="{2F192DAE-1184-AF05-74F5-8C8546163FDA}"/>
              </a:ext>
            </a:extLst>
          </p:cNvPr>
          <p:cNvSpPr txBox="1"/>
          <p:nvPr/>
        </p:nvSpPr>
        <p:spPr>
          <a:xfrm>
            <a:off x="1656183" y="5579706"/>
            <a:ext cx="1651517" cy="369332"/>
          </a:xfrm>
          <a:prstGeom prst="rect">
            <a:avLst/>
          </a:prstGeom>
          <a:noFill/>
        </p:spPr>
        <p:txBody>
          <a:bodyPr wrap="square" rtlCol="0">
            <a:spAutoFit/>
          </a:bodyPr>
          <a:lstStyle/>
          <a:p>
            <a:r>
              <a:rPr lang="en-US" altLang="zh-CN" dirty="0"/>
              <a:t>Original image</a:t>
            </a:r>
            <a:endParaRPr lang="en-US" dirty="0"/>
          </a:p>
        </p:txBody>
      </p:sp>
      <p:sp>
        <p:nvSpPr>
          <p:cNvPr id="22" name="TextBox 21">
            <a:extLst>
              <a:ext uri="{FF2B5EF4-FFF2-40B4-BE49-F238E27FC236}">
                <a16:creationId xmlns:a16="http://schemas.microsoft.com/office/drawing/2014/main" id="{A129E5B5-2E1F-3D72-3FC4-03FD2F6D382A}"/>
              </a:ext>
            </a:extLst>
          </p:cNvPr>
          <p:cNvSpPr txBox="1"/>
          <p:nvPr/>
        </p:nvSpPr>
        <p:spPr>
          <a:xfrm>
            <a:off x="5270241" y="5570375"/>
            <a:ext cx="1774371" cy="369332"/>
          </a:xfrm>
          <a:prstGeom prst="rect">
            <a:avLst/>
          </a:prstGeom>
          <a:noFill/>
        </p:spPr>
        <p:txBody>
          <a:bodyPr wrap="square">
            <a:spAutoFit/>
          </a:bodyPr>
          <a:lstStyle/>
          <a:p>
            <a:r>
              <a:rPr lang="en-US" altLang="zh-CN" dirty="0"/>
              <a:t>Grayscale image</a:t>
            </a:r>
            <a:endParaRPr lang="en-US" dirty="0"/>
          </a:p>
        </p:txBody>
      </p:sp>
      <p:sp>
        <p:nvSpPr>
          <p:cNvPr id="23" name="TextBox 22">
            <a:extLst>
              <a:ext uri="{FF2B5EF4-FFF2-40B4-BE49-F238E27FC236}">
                <a16:creationId xmlns:a16="http://schemas.microsoft.com/office/drawing/2014/main" id="{1E4B1D56-D4B9-22C2-62CC-57CDC799A5C3}"/>
              </a:ext>
            </a:extLst>
          </p:cNvPr>
          <p:cNvSpPr txBox="1"/>
          <p:nvPr/>
        </p:nvSpPr>
        <p:spPr>
          <a:xfrm>
            <a:off x="8495134" y="5570375"/>
            <a:ext cx="2274333" cy="646331"/>
          </a:xfrm>
          <a:prstGeom prst="rect">
            <a:avLst/>
          </a:prstGeom>
          <a:noFill/>
        </p:spPr>
        <p:txBody>
          <a:bodyPr wrap="square">
            <a:spAutoFit/>
          </a:bodyPr>
          <a:lstStyle/>
          <a:p>
            <a:r>
              <a:rPr lang="en-US" altLang="zh-CN" dirty="0"/>
              <a:t>Grayscale image with demarcated edge</a:t>
            </a:r>
            <a:endParaRPr lang="en-US" dirty="0"/>
          </a:p>
        </p:txBody>
      </p:sp>
    </p:spTree>
    <p:extLst>
      <p:ext uri="{BB962C8B-B14F-4D97-AF65-F5344CB8AC3E}">
        <p14:creationId xmlns:p14="http://schemas.microsoft.com/office/powerpoint/2010/main" val="3298627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7B7CC-EE24-A0D8-01D8-5E81B30A01A5}"/>
              </a:ext>
            </a:extLst>
          </p:cNvPr>
          <p:cNvSpPr>
            <a:spLocks noGrp="1"/>
          </p:cNvSpPr>
          <p:nvPr>
            <p:ph type="title"/>
          </p:nvPr>
        </p:nvSpPr>
        <p:spPr/>
        <p:txBody>
          <a:bodyPr/>
          <a:lstStyle/>
          <a:p>
            <a:r>
              <a:rPr lang="en-US" dirty="0"/>
              <a:t>Contrast stretching and edge detection</a:t>
            </a:r>
          </a:p>
        </p:txBody>
      </p:sp>
      <p:pic>
        <p:nvPicPr>
          <p:cNvPr id="7" name="Content Placeholder 6">
            <a:extLst>
              <a:ext uri="{FF2B5EF4-FFF2-40B4-BE49-F238E27FC236}">
                <a16:creationId xmlns:a16="http://schemas.microsoft.com/office/drawing/2014/main" id="{0EB04DA2-49E4-7A37-5BF0-0975FBDAB3D2}"/>
              </a:ext>
            </a:extLst>
          </p:cNvPr>
          <p:cNvPicPr>
            <a:picLocks noGrp="1" noChangeAspect="1"/>
          </p:cNvPicPr>
          <p:nvPr>
            <p:ph idx="1"/>
          </p:nvPr>
        </p:nvPicPr>
        <p:blipFill>
          <a:blip r:embed="rId2"/>
          <a:stretch>
            <a:fillRect/>
          </a:stretch>
        </p:blipFill>
        <p:spPr>
          <a:xfrm>
            <a:off x="6648964" y="2214694"/>
            <a:ext cx="3330536" cy="4024789"/>
          </a:xfrm>
        </p:spPr>
      </p:pic>
      <p:pic>
        <p:nvPicPr>
          <p:cNvPr id="5" name="Picture 4">
            <a:extLst>
              <a:ext uri="{FF2B5EF4-FFF2-40B4-BE49-F238E27FC236}">
                <a16:creationId xmlns:a16="http://schemas.microsoft.com/office/drawing/2014/main" id="{C5C968AE-6CE5-D8A9-CA16-74CD01B88630}"/>
              </a:ext>
            </a:extLst>
          </p:cNvPr>
          <p:cNvPicPr>
            <a:picLocks noChangeAspect="1"/>
          </p:cNvPicPr>
          <p:nvPr/>
        </p:nvPicPr>
        <p:blipFill>
          <a:blip r:embed="rId3"/>
          <a:stretch>
            <a:fillRect/>
          </a:stretch>
        </p:blipFill>
        <p:spPr>
          <a:xfrm>
            <a:off x="2281529" y="2153258"/>
            <a:ext cx="2571750" cy="4086225"/>
          </a:xfrm>
          <a:prstGeom prst="rect">
            <a:avLst/>
          </a:prstGeom>
        </p:spPr>
      </p:pic>
    </p:spTree>
    <p:extLst>
      <p:ext uri="{BB962C8B-B14F-4D97-AF65-F5344CB8AC3E}">
        <p14:creationId xmlns:p14="http://schemas.microsoft.com/office/powerpoint/2010/main" val="1397513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6178-1AE8-330B-0A20-35045C1586C0}"/>
              </a:ext>
            </a:extLst>
          </p:cNvPr>
          <p:cNvSpPr>
            <a:spLocks noGrp="1"/>
          </p:cNvSpPr>
          <p:nvPr>
            <p:ph type="title"/>
          </p:nvPr>
        </p:nvSpPr>
        <p:spPr>
          <a:xfrm>
            <a:off x="913774" y="78988"/>
            <a:ext cx="10364451" cy="1596177"/>
          </a:xfrm>
        </p:spPr>
        <p:txBody>
          <a:bodyPr/>
          <a:lstStyle/>
          <a:p>
            <a:r>
              <a:rPr lang="en-US" cap="none" dirty="0"/>
              <a:t>Identified Edges By Different Detectors</a:t>
            </a:r>
          </a:p>
        </p:txBody>
      </p:sp>
      <p:pic>
        <p:nvPicPr>
          <p:cNvPr id="4" name="image14.png">
            <a:extLst>
              <a:ext uri="{FF2B5EF4-FFF2-40B4-BE49-F238E27FC236}">
                <a16:creationId xmlns:a16="http://schemas.microsoft.com/office/drawing/2014/main" id="{0CBA0741-6B2B-DA4F-5F5D-44F272DA432B}"/>
              </a:ext>
            </a:extLst>
          </p:cNvPr>
          <p:cNvPicPr>
            <a:picLocks noGrp="1" noChangeAspect="1"/>
          </p:cNvPicPr>
          <p:nvPr>
            <p:ph idx="1"/>
          </p:nvPr>
        </p:nvPicPr>
        <p:blipFill rotWithShape="1">
          <a:blip r:embed="rId3"/>
          <a:srcRect b="54469"/>
          <a:stretch/>
        </p:blipFill>
        <p:spPr>
          <a:xfrm>
            <a:off x="2405742" y="1278294"/>
            <a:ext cx="7380513" cy="2668556"/>
          </a:xfrm>
          <a:prstGeom prst="rect">
            <a:avLst/>
          </a:prstGeom>
          <a:ln/>
        </p:spPr>
      </p:pic>
      <p:pic>
        <p:nvPicPr>
          <p:cNvPr id="5" name="image14.png">
            <a:extLst>
              <a:ext uri="{FF2B5EF4-FFF2-40B4-BE49-F238E27FC236}">
                <a16:creationId xmlns:a16="http://schemas.microsoft.com/office/drawing/2014/main" id="{6BB26E28-EFCC-8E16-C949-F5318E4CDDBF}"/>
              </a:ext>
            </a:extLst>
          </p:cNvPr>
          <p:cNvPicPr>
            <a:picLocks noChangeAspect="1"/>
          </p:cNvPicPr>
          <p:nvPr/>
        </p:nvPicPr>
        <p:blipFill rotWithShape="1">
          <a:blip r:embed="rId3"/>
          <a:srcRect t="54469"/>
          <a:stretch/>
        </p:blipFill>
        <p:spPr>
          <a:xfrm>
            <a:off x="2405741" y="3946850"/>
            <a:ext cx="7380513" cy="2668556"/>
          </a:xfrm>
          <a:prstGeom prst="rect">
            <a:avLst/>
          </a:prstGeom>
          <a:ln/>
        </p:spPr>
      </p:pic>
    </p:spTree>
    <p:extLst>
      <p:ext uri="{BB962C8B-B14F-4D97-AF65-F5344CB8AC3E}">
        <p14:creationId xmlns:p14="http://schemas.microsoft.com/office/powerpoint/2010/main" val="3724989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1DA34-AE58-376A-F36C-E8D2A1FDF253}"/>
              </a:ext>
            </a:extLst>
          </p:cNvPr>
          <p:cNvSpPr>
            <a:spLocks noGrp="1"/>
          </p:cNvSpPr>
          <p:nvPr>
            <p:ph type="title"/>
          </p:nvPr>
        </p:nvSpPr>
        <p:spPr>
          <a:xfrm>
            <a:off x="899253" y="340244"/>
            <a:ext cx="10364451" cy="1596177"/>
          </a:xfrm>
        </p:spPr>
        <p:txBody>
          <a:bodyPr/>
          <a:lstStyle/>
          <a:p>
            <a:r>
              <a:rPr lang="en-US" cap="none" dirty="0"/>
              <a:t>Comparison Between Different Threshold Levels</a:t>
            </a:r>
          </a:p>
        </p:txBody>
      </p:sp>
      <p:pic>
        <p:nvPicPr>
          <p:cNvPr id="10" name="Picture 9">
            <a:extLst>
              <a:ext uri="{FF2B5EF4-FFF2-40B4-BE49-F238E27FC236}">
                <a16:creationId xmlns:a16="http://schemas.microsoft.com/office/drawing/2014/main" id="{98AB505A-97FF-D138-FDCD-544A59DF3921}"/>
              </a:ext>
            </a:extLst>
          </p:cNvPr>
          <p:cNvPicPr>
            <a:picLocks noChangeAspect="1"/>
          </p:cNvPicPr>
          <p:nvPr/>
        </p:nvPicPr>
        <p:blipFill rotWithShape="1">
          <a:blip r:embed="rId2"/>
          <a:srcRect l="11468" t="5650" r="11397"/>
          <a:stretch/>
        </p:blipFill>
        <p:spPr bwMode="auto">
          <a:xfrm>
            <a:off x="1509005" y="1722413"/>
            <a:ext cx="2680564" cy="3962400"/>
          </a:xfrm>
          <a:prstGeom prst="rect">
            <a:avLst/>
          </a:prstGeom>
          <a:ln>
            <a:noFill/>
          </a:ln>
          <a:extLst>
            <a:ext uri="{53640926-AAD7-44D8-BBD7-CCE9431645EC}">
              <a14:shadowObscured xmlns:a14="http://schemas.microsoft.com/office/drawing/2010/main"/>
            </a:ext>
          </a:extLst>
        </p:spPr>
      </p:pic>
      <p:pic>
        <p:nvPicPr>
          <p:cNvPr id="11" name="Content Placeholder 10">
            <a:extLst>
              <a:ext uri="{FF2B5EF4-FFF2-40B4-BE49-F238E27FC236}">
                <a16:creationId xmlns:a16="http://schemas.microsoft.com/office/drawing/2014/main" id="{19F47D31-8BA0-FCF3-45F4-363A65272883}"/>
              </a:ext>
            </a:extLst>
          </p:cNvPr>
          <p:cNvPicPr>
            <a:picLocks noGrp="1" noChangeAspect="1"/>
          </p:cNvPicPr>
          <p:nvPr>
            <p:ph idx="1"/>
          </p:nvPr>
        </p:nvPicPr>
        <p:blipFill rotWithShape="1">
          <a:blip r:embed="rId3"/>
          <a:srcRect l="11351" t="6279" r="12033"/>
          <a:stretch/>
        </p:blipFill>
        <p:spPr bwMode="auto">
          <a:xfrm>
            <a:off x="4741240" y="1722413"/>
            <a:ext cx="2680475" cy="3962400"/>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8367ADC6-FA8D-5770-26C7-D689B879CC9F}"/>
              </a:ext>
            </a:extLst>
          </p:cNvPr>
          <p:cNvPicPr>
            <a:picLocks noChangeAspect="1"/>
          </p:cNvPicPr>
          <p:nvPr/>
        </p:nvPicPr>
        <p:blipFill rotWithShape="1">
          <a:blip r:embed="rId4"/>
          <a:srcRect l="11990" t="5603" r="11275"/>
          <a:stretch/>
        </p:blipFill>
        <p:spPr bwMode="auto">
          <a:xfrm>
            <a:off x="7973386" y="1722413"/>
            <a:ext cx="2666047" cy="3962400"/>
          </a:xfrm>
          <a:prstGeom prst="rect">
            <a:avLst/>
          </a:prstGeom>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A7E8F074-817F-449E-A98A-4E5D5AFAF08A}"/>
              </a:ext>
            </a:extLst>
          </p:cNvPr>
          <p:cNvSpPr txBox="1"/>
          <p:nvPr/>
        </p:nvSpPr>
        <p:spPr>
          <a:xfrm>
            <a:off x="2536521" y="5979428"/>
            <a:ext cx="625531" cy="369332"/>
          </a:xfrm>
          <a:prstGeom prst="rect">
            <a:avLst/>
          </a:prstGeom>
          <a:noFill/>
        </p:spPr>
        <p:txBody>
          <a:bodyPr wrap="square" rtlCol="0">
            <a:spAutoFit/>
          </a:bodyPr>
          <a:lstStyle/>
          <a:p>
            <a:r>
              <a:rPr lang="en-US" dirty="0"/>
              <a:t>10%</a:t>
            </a:r>
          </a:p>
        </p:txBody>
      </p:sp>
      <p:sp>
        <p:nvSpPr>
          <p:cNvPr id="14" name="TextBox 13">
            <a:extLst>
              <a:ext uri="{FF2B5EF4-FFF2-40B4-BE49-F238E27FC236}">
                <a16:creationId xmlns:a16="http://schemas.microsoft.com/office/drawing/2014/main" id="{EF0737F8-9191-82D9-6DF9-23449204C541}"/>
              </a:ext>
            </a:extLst>
          </p:cNvPr>
          <p:cNvSpPr txBox="1"/>
          <p:nvPr/>
        </p:nvSpPr>
        <p:spPr>
          <a:xfrm>
            <a:off x="5783234" y="5979428"/>
            <a:ext cx="625531" cy="369332"/>
          </a:xfrm>
          <a:prstGeom prst="rect">
            <a:avLst/>
          </a:prstGeom>
          <a:noFill/>
        </p:spPr>
        <p:txBody>
          <a:bodyPr wrap="square" rtlCol="0">
            <a:spAutoFit/>
          </a:bodyPr>
          <a:lstStyle/>
          <a:p>
            <a:r>
              <a:rPr lang="en-US" dirty="0"/>
              <a:t>20%</a:t>
            </a:r>
          </a:p>
        </p:txBody>
      </p:sp>
      <p:sp>
        <p:nvSpPr>
          <p:cNvPr id="15" name="TextBox 14">
            <a:extLst>
              <a:ext uri="{FF2B5EF4-FFF2-40B4-BE49-F238E27FC236}">
                <a16:creationId xmlns:a16="http://schemas.microsoft.com/office/drawing/2014/main" id="{57EDDF8C-959D-DE11-FD6F-AFCA8393E39A}"/>
              </a:ext>
            </a:extLst>
          </p:cNvPr>
          <p:cNvSpPr txBox="1"/>
          <p:nvPr/>
        </p:nvSpPr>
        <p:spPr>
          <a:xfrm>
            <a:off x="8993643" y="5979428"/>
            <a:ext cx="625531" cy="369332"/>
          </a:xfrm>
          <a:prstGeom prst="rect">
            <a:avLst/>
          </a:prstGeom>
          <a:noFill/>
        </p:spPr>
        <p:txBody>
          <a:bodyPr wrap="square" rtlCol="0">
            <a:spAutoFit/>
          </a:bodyPr>
          <a:lstStyle/>
          <a:p>
            <a:r>
              <a:rPr lang="en-US" dirty="0"/>
              <a:t>30%</a:t>
            </a:r>
          </a:p>
        </p:txBody>
      </p:sp>
    </p:spTree>
    <p:extLst>
      <p:ext uri="{BB962C8B-B14F-4D97-AF65-F5344CB8AC3E}">
        <p14:creationId xmlns:p14="http://schemas.microsoft.com/office/powerpoint/2010/main" val="1632531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2666A-88FB-90D7-C63D-4299C52F1810}"/>
              </a:ext>
            </a:extLst>
          </p:cNvPr>
          <p:cNvSpPr>
            <a:spLocks noGrp="1"/>
          </p:cNvSpPr>
          <p:nvPr>
            <p:ph type="title"/>
          </p:nvPr>
        </p:nvSpPr>
        <p:spPr/>
        <p:txBody>
          <a:bodyPr/>
          <a:lstStyle/>
          <a:p>
            <a:r>
              <a:rPr lang="en-US" cap="none" dirty="0"/>
              <a:t>Example Frame With Noises</a:t>
            </a:r>
          </a:p>
        </p:txBody>
      </p:sp>
      <p:sp>
        <p:nvSpPr>
          <p:cNvPr id="6" name="Content Placeholder 5">
            <a:extLst>
              <a:ext uri="{FF2B5EF4-FFF2-40B4-BE49-F238E27FC236}">
                <a16:creationId xmlns:a16="http://schemas.microsoft.com/office/drawing/2014/main" id="{FA7B90C9-B74C-5BD3-1AF1-0DD46FA54D63}"/>
              </a:ext>
            </a:extLst>
          </p:cNvPr>
          <p:cNvSpPr>
            <a:spLocks noGrp="1"/>
          </p:cNvSpPr>
          <p:nvPr>
            <p:ph idx="1"/>
          </p:nvPr>
        </p:nvSpPr>
        <p:spPr>
          <a:xfrm>
            <a:off x="4422284" y="2357066"/>
            <a:ext cx="6015495" cy="3424107"/>
          </a:xfrm>
        </p:spPr>
        <p:txBody>
          <a:bodyPr/>
          <a:lstStyle/>
          <a:p>
            <a:r>
              <a:rPr lang="en-US" sz="1800" cap="none" dirty="0">
                <a:solidFill>
                  <a:srgbClr val="000000"/>
                </a:solidFill>
                <a:latin typeface="Calibri" panose="020F0502020204030204" pitchFamily="34" charset="0"/>
                <a:ea typeface="Calibri" panose="020F0502020204030204" pitchFamily="34" charset="0"/>
              </a:rPr>
              <a:t>The dispersed noises may </a:t>
            </a:r>
            <a:r>
              <a:rPr lang="en-US" sz="1800" cap="none" dirty="0">
                <a:solidFill>
                  <a:srgbClr val="000000"/>
                </a:solidFill>
                <a:effectLst/>
                <a:latin typeface="Calibri" panose="020F0502020204030204" pitchFamily="34" charset="0"/>
                <a:ea typeface="Calibri" panose="020F0502020204030204" pitchFamily="34" charset="0"/>
              </a:rPr>
              <a:t>cause imprecision during the thickness measurement stage. </a:t>
            </a:r>
          </a:p>
          <a:p>
            <a:r>
              <a:rPr lang="en-US" sz="1800" cap="none" dirty="0">
                <a:solidFill>
                  <a:srgbClr val="000000"/>
                </a:solidFill>
                <a:latin typeface="Calibri" panose="020F0502020204030204" pitchFamily="34" charset="0"/>
              </a:rPr>
              <a:t>Thus, we need an appropriate filter at the frame where noises are detected</a:t>
            </a:r>
            <a:endParaRPr lang="en-US" cap="none" dirty="0"/>
          </a:p>
        </p:txBody>
      </p:sp>
      <p:pic>
        <p:nvPicPr>
          <p:cNvPr id="8" name="image5.png">
            <a:extLst>
              <a:ext uri="{FF2B5EF4-FFF2-40B4-BE49-F238E27FC236}">
                <a16:creationId xmlns:a16="http://schemas.microsoft.com/office/drawing/2014/main" id="{A116FD87-ED0F-8C68-1E1F-A8F84DD72A95}"/>
              </a:ext>
            </a:extLst>
          </p:cNvPr>
          <p:cNvPicPr/>
          <p:nvPr/>
        </p:nvPicPr>
        <p:blipFill>
          <a:blip r:embed="rId2"/>
          <a:srcRect l="22495" t="6316" r="22939" b="16210"/>
          <a:stretch>
            <a:fillRect/>
          </a:stretch>
        </p:blipFill>
        <p:spPr>
          <a:xfrm>
            <a:off x="1518306" y="2143883"/>
            <a:ext cx="2699002" cy="3779663"/>
          </a:xfrm>
          <a:prstGeom prst="rect">
            <a:avLst/>
          </a:prstGeom>
          <a:ln/>
        </p:spPr>
      </p:pic>
    </p:spTree>
    <p:extLst>
      <p:ext uri="{BB962C8B-B14F-4D97-AF65-F5344CB8AC3E}">
        <p14:creationId xmlns:p14="http://schemas.microsoft.com/office/powerpoint/2010/main" val="538909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9E02E-D5A6-0B83-2FB6-63DDA02B721D}"/>
              </a:ext>
            </a:extLst>
          </p:cNvPr>
          <p:cNvSpPr>
            <a:spLocks noGrp="1"/>
          </p:cNvSpPr>
          <p:nvPr>
            <p:ph type="title"/>
          </p:nvPr>
        </p:nvSpPr>
        <p:spPr>
          <a:xfrm>
            <a:off x="839130" y="403652"/>
            <a:ext cx="10364451" cy="1596177"/>
          </a:xfrm>
        </p:spPr>
        <p:txBody>
          <a:bodyPr/>
          <a:lstStyle/>
          <a:p>
            <a:r>
              <a:rPr lang="en-US" cap="none" dirty="0"/>
              <a:t>Comparison Between Different Filter Orders</a:t>
            </a:r>
          </a:p>
        </p:txBody>
      </p:sp>
      <p:sp>
        <p:nvSpPr>
          <p:cNvPr id="3" name="Content Placeholder 2">
            <a:extLst>
              <a:ext uri="{FF2B5EF4-FFF2-40B4-BE49-F238E27FC236}">
                <a16:creationId xmlns:a16="http://schemas.microsoft.com/office/drawing/2014/main" id="{92266B88-035C-4102-5109-3CDBFDBC61C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99B5E1F-B2D9-16A7-7280-F42599E8141A}"/>
              </a:ext>
            </a:extLst>
          </p:cNvPr>
          <p:cNvPicPr>
            <a:picLocks noChangeAspect="1"/>
          </p:cNvPicPr>
          <p:nvPr/>
        </p:nvPicPr>
        <p:blipFill>
          <a:blip r:embed="rId2"/>
          <a:stretch>
            <a:fillRect/>
          </a:stretch>
        </p:blipFill>
        <p:spPr>
          <a:xfrm>
            <a:off x="2086751" y="1858314"/>
            <a:ext cx="8149869" cy="4273712"/>
          </a:xfrm>
          <a:prstGeom prst="rect">
            <a:avLst/>
          </a:prstGeom>
        </p:spPr>
      </p:pic>
    </p:spTree>
    <p:extLst>
      <p:ext uri="{BB962C8B-B14F-4D97-AF65-F5344CB8AC3E}">
        <p14:creationId xmlns:p14="http://schemas.microsoft.com/office/powerpoint/2010/main" val="3639187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3A59D-C87B-ED83-0C5B-43CF79336EB5}"/>
              </a:ext>
            </a:extLst>
          </p:cNvPr>
          <p:cNvSpPr>
            <a:spLocks noGrp="1"/>
          </p:cNvSpPr>
          <p:nvPr>
            <p:ph type="title"/>
          </p:nvPr>
        </p:nvSpPr>
        <p:spPr/>
        <p:txBody>
          <a:bodyPr/>
          <a:lstStyle/>
          <a:p>
            <a:r>
              <a:rPr lang="en-US" cap="none" dirty="0"/>
              <a:t>Comparison Between Different Filter Sizes</a:t>
            </a:r>
          </a:p>
        </p:txBody>
      </p:sp>
      <p:sp>
        <p:nvSpPr>
          <p:cNvPr id="3" name="Content Placeholder 2">
            <a:extLst>
              <a:ext uri="{FF2B5EF4-FFF2-40B4-BE49-F238E27FC236}">
                <a16:creationId xmlns:a16="http://schemas.microsoft.com/office/drawing/2014/main" id="{ACA9B479-474A-ABB8-9467-DF80EB265B21}"/>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84B11002-C877-3F58-9395-585DC1BE92EC}"/>
              </a:ext>
            </a:extLst>
          </p:cNvPr>
          <p:cNvPicPr>
            <a:picLocks noChangeAspect="1"/>
          </p:cNvPicPr>
          <p:nvPr/>
        </p:nvPicPr>
        <p:blipFill>
          <a:blip r:embed="rId2"/>
          <a:stretch>
            <a:fillRect/>
          </a:stretch>
        </p:blipFill>
        <p:spPr>
          <a:xfrm>
            <a:off x="1695450" y="1857983"/>
            <a:ext cx="8801100" cy="4381500"/>
          </a:xfrm>
          <a:prstGeom prst="rect">
            <a:avLst/>
          </a:prstGeom>
        </p:spPr>
      </p:pic>
    </p:spTree>
    <p:extLst>
      <p:ext uri="{BB962C8B-B14F-4D97-AF65-F5344CB8AC3E}">
        <p14:creationId xmlns:p14="http://schemas.microsoft.com/office/powerpoint/2010/main" val="6235548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5BB21D2FD3574DBA1104E4F295F8DE" ma:contentTypeVersion="7" ma:contentTypeDescription="Create a new document." ma:contentTypeScope="" ma:versionID="f8ef3757950a3dd0560dffb41b908dc4">
  <xsd:schema xmlns:xsd="http://www.w3.org/2001/XMLSchema" xmlns:xs="http://www.w3.org/2001/XMLSchema" xmlns:p="http://schemas.microsoft.com/office/2006/metadata/properties" xmlns:ns3="a9e6248f-22ad-4161-a691-b45f48e9be78" xmlns:ns4="0a2345d4-e518-4186-a9dd-8372376bd095" targetNamespace="http://schemas.microsoft.com/office/2006/metadata/properties" ma:root="true" ma:fieldsID="2816b64905fbf9bbdbc6f79186104113" ns3:_="" ns4:_="">
    <xsd:import namespace="a9e6248f-22ad-4161-a691-b45f48e9be78"/>
    <xsd:import namespace="0a2345d4-e518-4186-a9dd-8372376bd09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e6248f-22ad-4161-a691-b45f48e9be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2345d4-e518-4186-a9dd-8372376bd09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C3BD6AF-1C1C-4FDB-A7FB-EE6AE063A1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e6248f-22ad-4161-a691-b45f48e9be78"/>
    <ds:schemaRef ds:uri="0a2345d4-e518-4186-a9dd-8372376bd0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378F73-6BB8-47A6-96B1-4529B6D0308C}">
  <ds:schemaRefs>
    <ds:schemaRef ds:uri="http://schemas.microsoft.com/sharepoint/v3/contenttype/forms"/>
  </ds:schemaRefs>
</ds:datastoreItem>
</file>

<file path=customXml/itemProps3.xml><?xml version="1.0" encoding="utf-8"?>
<ds:datastoreItem xmlns:ds="http://schemas.openxmlformats.org/officeDocument/2006/customXml" ds:itemID="{E2AFE4F4-F191-4E1D-B02A-D8AF133A836D}">
  <ds:schemaRefs>
    <ds:schemaRef ds:uri="http://purl.org/dc/elements/1.1/"/>
    <ds:schemaRef ds:uri="http://schemas.microsoft.com/office/infopath/2007/PartnerControls"/>
    <ds:schemaRef ds:uri="http://purl.org/dc/dcmitype/"/>
    <ds:schemaRef ds:uri="http://www.w3.org/XML/1998/namespace"/>
    <ds:schemaRef ds:uri="http://schemas.openxmlformats.org/package/2006/metadata/core-properties"/>
    <ds:schemaRef ds:uri="http://schemas.microsoft.com/office/2006/documentManagement/types"/>
    <ds:schemaRef ds:uri="http://schemas.microsoft.com/office/2006/metadata/properties"/>
    <ds:schemaRef ds:uri="0a2345d4-e518-4186-a9dd-8372376bd095"/>
    <ds:schemaRef ds:uri="a9e6248f-22ad-4161-a691-b45f48e9be78"/>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TM04033925[[fn=Droplet]]</Template>
  <TotalTime>2777</TotalTime>
  <Words>334</Words>
  <Application>Microsoft Office PowerPoint</Application>
  <PresentationFormat>Widescreen</PresentationFormat>
  <Paragraphs>41</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 Math</vt:lpstr>
      <vt:lpstr>Tw Cen MT</vt:lpstr>
      <vt:lpstr>Droplet</vt:lpstr>
      <vt:lpstr>PowerPoint Presentation</vt:lpstr>
      <vt:lpstr>Research objectives </vt:lpstr>
      <vt:lpstr>Greyscale Of The Extracted Frame</vt:lpstr>
      <vt:lpstr>Contrast stretching and edge detection</vt:lpstr>
      <vt:lpstr>Identified Edges By Different Detectors</vt:lpstr>
      <vt:lpstr>Comparison Between Different Threshold Levels</vt:lpstr>
      <vt:lpstr>Example Frame With Noises</vt:lpstr>
      <vt:lpstr>Comparison Between Different Filter Orders</vt:lpstr>
      <vt:lpstr>Comparison Between Different Filter Sizes</vt:lpstr>
      <vt:lpstr>The Full Process Of Edge Detection</vt:lpstr>
      <vt:lpstr>Thickness Measurement and Noise Detection </vt:lpstr>
      <vt:lpstr>Example of Moving Outliers in MATLAB</vt:lpstr>
      <vt:lpstr>Graph of Thickness vs Time (First Attempt)</vt:lpstr>
      <vt:lpstr>Graph of Thickness vs Time (Second Attempt)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Zhiyuan</dc:creator>
  <cp:lastModifiedBy>Li Zhiyuan</cp:lastModifiedBy>
  <cp:revision>5</cp:revision>
  <dcterms:created xsi:type="dcterms:W3CDTF">2022-08-25T17:37:52Z</dcterms:created>
  <dcterms:modified xsi:type="dcterms:W3CDTF">2022-08-31T11:46:09Z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0x010100E45BB21D2FD3574DBA1104E4F295F8DE</vt:lpwstr>
  </property>
</Properties>
</file>