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1" r:id="rId1"/>
  </p:sldMasterIdLst>
  <p:sldIdLst>
    <p:sldId id="256" r:id="rId2"/>
    <p:sldId id="257" r:id="rId3"/>
    <p:sldId id="274" r:id="rId4"/>
    <p:sldId id="275" r:id="rId5"/>
    <p:sldId id="258" r:id="rId6"/>
    <p:sldId id="259" r:id="rId7"/>
    <p:sldId id="260" r:id="rId8"/>
    <p:sldId id="276" r:id="rId9"/>
    <p:sldId id="278" r:id="rId10"/>
    <p:sldId id="277" r:id="rId11"/>
    <p:sldId id="261" r:id="rId12"/>
    <p:sldId id="279" r:id="rId13"/>
    <p:sldId id="262" r:id="rId14"/>
    <p:sldId id="263" r:id="rId15"/>
    <p:sldId id="265" r:id="rId16"/>
    <p:sldId id="266" r:id="rId17"/>
    <p:sldId id="267" r:id="rId18"/>
    <p:sldId id="268" r:id="rId19"/>
    <p:sldId id="269" r:id="rId20"/>
    <p:sldId id="270" r:id="rId21"/>
    <p:sldId id="280" r:id="rId22"/>
    <p:sldId id="271" r:id="rId23"/>
    <p:sldId id="272" r:id="rId24"/>
    <p:sldId id="273" r:id="rId25"/>
    <p:sldId id="281" r:id="rId26"/>
    <p:sldId id="282" r:id="rId27"/>
    <p:sldId id="283" r:id="rId28"/>
    <p:sldId id="284"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BB89DAE-E75F-1F12-4AAC-10BB8DE42877}" v="832" dt="2022-08-22T20:23:33.49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331"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8/22/2022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046185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8/22/2022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6757293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8/22/2022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909299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8/22/2022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4637891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8/22/2022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043703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8/22/2022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98391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8/22/2022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0640579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8/22/2022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3592362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8/22/2022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433107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8/22/2022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375833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8/22/2022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6947128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8/22/2022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3276107508"/>
      </p:ext>
    </p:extLst>
  </p:cSld>
  <p:clrMap bg1="lt1" tx1="dk1" bg2="lt2" tx2="dk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hyperlink" Target="https://www.aliexpress.com/item/1005001427208855.html?spm=a2g0o.productlist.0.0.49b21ec0usVdrX&amp;algo_pvid=d737ee82-11e8-4ada-a656-c4dabeca4daa&amp;aem_p4p_detail=2022072603084212301535322487740066432051&amp;algo_exp_id=d737ee82-11e8-4ada-a656-c4dabeca4daa-0&amp;pdp_ext_f=%7B%22sku_id%22%3A%2212000016079927411%22%7D&amp;pdp_npi=2%40dis%21ILS%21%2175.76%21%21%21%21%21%402100bddf16588301226804257e823f%2112000016079927411%21sea"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hyperlink" Target="https://www.aliexpress.com/item/4000706013922.html?spm=a2g0o.order_detail.0.0.1981f19cb0tYrZ"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hyperlink" Target="https://www.pololu.com/file/0J749/FSR400-Series-Integration-Guide-13.pdf"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6.sv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C44BB-74C7-13E3-4C30-4B720116ABF9}"/>
              </a:ext>
            </a:extLst>
          </p:cNvPr>
          <p:cNvSpPr>
            <a:spLocks noGrp="1"/>
          </p:cNvSpPr>
          <p:nvPr>
            <p:ph type="ctrTitle"/>
          </p:nvPr>
        </p:nvSpPr>
        <p:spPr>
          <a:xfrm>
            <a:off x="638882" y="3577456"/>
            <a:ext cx="10909640" cy="1687814"/>
          </a:xfrm>
        </p:spPr>
        <p:txBody>
          <a:bodyPr anchor="b">
            <a:normAutofit/>
          </a:bodyPr>
          <a:lstStyle/>
          <a:p>
            <a:pPr algn="ctr">
              <a:lnSpc>
                <a:spcPct val="90000"/>
              </a:lnSpc>
            </a:pPr>
            <a:r>
              <a:rPr lang="en-US" sz="3300" dirty="0">
                <a:latin typeface="Calibri"/>
                <a:ea typeface="+mj-lt"/>
                <a:cs typeface="+mj-lt"/>
              </a:rPr>
              <a:t>Filament micro- Gripper </a:t>
            </a:r>
            <a:r>
              <a:rPr lang="en-US" sz="3300" dirty="0">
                <a:latin typeface="Calibri"/>
                <a:ea typeface="+mj-lt"/>
                <a:cs typeface="Calibri"/>
              </a:rPr>
              <a:t> </a:t>
            </a:r>
            <a:r>
              <a:rPr lang="en-US" sz="3300" dirty="0">
                <a:latin typeface="Calibri"/>
                <a:cs typeface="Calibri"/>
              </a:rPr>
              <a:t>​CDR</a:t>
            </a:r>
            <a:endParaRPr lang="en-US" sz="3300" dirty="0">
              <a:latin typeface="Calibri"/>
            </a:endParaRPr>
          </a:p>
          <a:p>
            <a:pPr algn="ctr" fontAlgn="base">
              <a:lnSpc>
                <a:spcPct val="90000"/>
              </a:lnSpc>
            </a:pPr>
            <a:r>
              <a:rPr lang="en-US" sz="3300" dirty="0">
                <a:latin typeface="Calibri"/>
                <a:cs typeface="Calibri"/>
              </a:rPr>
              <a:t>​Customer: Shai</a:t>
            </a:r>
          </a:p>
          <a:p>
            <a:pPr algn="ctr" fontAlgn="base">
              <a:lnSpc>
                <a:spcPct val="90000"/>
              </a:lnSpc>
            </a:pPr>
            <a:r>
              <a:rPr lang="en-US" sz="3300" dirty="0">
                <a:latin typeface="Calibri"/>
                <a:cs typeface="Calibri"/>
              </a:rPr>
              <a:t>20.08.2022​</a:t>
            </a:r>
          </a:p>
        </p:txBody>
      </p:sp>
      <p:sp>
        <p:nvSpPr>
          <p:cNvPr id="3" name="Subtitle 2">
            <a:extLst>
              <a:ext uri="{FF2B5EF4-FFF2-40B4-BE49-F238E27FC236}">
                <a16:creationId xmlns:a16="http://schemas.microsoft.com/office/drawing/2014/main" id="{82A828BC-BEDF-EBF4-CCE9-A595B620785A}"/>
              </a:ext>
            </a:extLst>
          </p:cNvPr>
          <p:cNvSpPr>
            <a:spLocks noGrp="1"/>
          </p:cNvSpPr>
          <p:nvPr>
            <p:ph type="subTitle" idx="1"/>
          </p:nvPr>
        </p:nvSpPr>
        <p:spPr>
          <a:xfrm>
            <a:off x="638881" y="5660607"/>
            <a:ext cx="10909643" cy="552659"/>
          </a:xfrm>
        </p:spPr>
        <p:txBody>
          <a:bodyPr anchor="t">
            <a:normAutofit/>
          </a:bodyPr>
          <a:lstStyle/>
          <a:p>
            <a:pPr algn="ctr">
              <a:lnSpc>
                <a:spcPct val="100000"/>
              </a:lnSpc>
            </a:pPr>
            <a:r>
              <a:rPr lang="en-US" sz="1000" cap="all" dirty="0">
                <a:latin typeface="Times New Roman"/>
                <a:cs typeface="Times New Roman"/>
              </a:rPr>
              <a:t>YICHENG WANG 941190910</a:t>
            </a:r>
            <a:r>
              <a:rPr lang="en-US" sz="1000" dirty="0">
                <a:latin typeface="Times New Roman"/>
                <a:cs typeface="Times New Roman"/>
              </a:rPr>
              <a:t> </a:t>
            </a:r>
            <a:br>
              <a:rPr lang="en-US" sz="1000" dirty="0">
                <a:latin typeface="Times New Roman"/>
                <a:cs typeface="Times New Roman"/>
              </a:rPr>
            </a:br>
            <a:r>
              <a:rPr lang="en-US" sz="1000" dirty="0">
                <a:latin typeface="Times New Roman"/>
                <a:cs typeface="Times New Roman"/>
              </a:rPr>
              <a:t>ZHIYUAN LI 941190894 </a:t>
            </a:r>
            <a:br>
              <a:rPr lang="en-US" sz="1000" dirty="0">
                <a:latin typeface="Times New Roman"/>
                <a:cs typeface="Times New Roman"/>
              </a:rPr>
            </a:br>
            <a:r>
              <a:rPr lang="en-US" sz="1000" dirty="0">
                <a:latin typeface="Times New Roman"/>
                <a:cs typeface="Times New Roman"/>
              </a:rPr>
              <a:t>JIYANG LIU 941180408</a:t>
            </a:r>
            <a:endParaRPr lang="en-US" sz="1000" dirty="0"/>
          </a:p>
        </p:txBody>
      </p:sp>
      <p:pic>
        <p:nvPicPr>
          <p:cNvPr id="4" name="Picture 4" descr="A picture containing text&#10;&#10;Description automatically generated">
            <a:extLst>
              <a:ext uri="{FF2B5EF4-FFF2-40B4-BE49-F238E27FC236}">
                <a16:creationId xmlns:a16="http://schemas.microsoft.com/office/drawing/2014/main" id="{7E52C2E4-DFB2-DDD3-B07A-7F27CCA7AD7C}"/>
              </a:ext>
            </a:extLst>
          </p:cNvPr>
          <p:cNvPicPr>
            <a:picLocks noChangeAspect="1"/>
          </p:cNvPicPr>
          <p:nvPr/>
        </p:nvPicPr>
        <p:blipFill>
          <a:blip r:embed="rId2"/>
          <a:stretch>
            <a:fillRect/>
          </a:stretch>
        </p:blipFill>
        <p:spPr>
          <a:xfrm>
            <a:off x="3151163" y="591670"/>
            <a:ext cx="5885078" cy="2688873"/>
          </a:xfrm>
          <a:prstGeom prst="rect">
            <a:avLst/>
          </a:prstGeom>
        </p:spPr>
      </p:pic>
    </p:spTree>
    <p:extLst>
      <p:ext uri="{BB962C8B-B14F-4D97-AF65-F5344CB8AC3E}">
        <p14:creationId xmlns:p14="http://schemas.microsoft.com/office/powerpoint/2010/main" val="2099038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8">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0">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9F647BE-ED5D-0A5E-C53C-3CD691EE8EFB}"/>
              </a:ext>
            </a:extLst>
          </p:cNvPr>
          <p:cNvSpPr>
            <a:spLocks noGrp="1"/>
          </p:cNvSpPr>
          <p:nvPr>
            <p:ph type="title"/>
          </p:nvPr>
        </p:nvSpPr>
        <p:spPr>
          <a:xfrm>
            <a:off x="1277402" y="-2008"/>
            <a:ext cx="9392421" cy="1330841"/>
          </a:xfrm>
        </p:spPr>
        <p:txBody>
          <a:bodyPr>
            <a:normAutofit/>
          </a:bodyPr>
          <a:lstStyle/>
          <a:p>
            <a:r>
              <a:rPr lang="en-US" b="1" dirty="0">
                <a:ea typeface="+mj-lt"/>
                <a:cs typeface="+mj-lt"/>
              </a:rPr>
              <a:t>Independent section for each mechanism</a:t>
            </a:r>
            <a:endParaRPr lang="en-US" dirty="0">
              <a:ea typeface="+mj-lt"/>
              <a:cs typeface="+mj-lt"/>
            </a:endParaRPr>
          </a:p>
        </p:txBody>
      </p:sp>
      <p:sp>
        <p:nvSpPr>
          <p:cNvPr id="3" name="Content Placeholder 2">
            <a:extLst>
              <a:ext uri="{FF2B5EF4-FFF2-40B4-BE49-F238E27FC236}">
                <a16:creationId xmlns:a16="http://schemas.microsoft.com/office/drawing/2014/main" id="{56E55880-BC90-5411-454D-98F5C71CB401}"/>
              </a:ext>
            </a:extLst>
          </p:cNvPr>
          <p:cNvSpPr>
            <a:spLocks noGrp="1"/>
          </p:cNvSpPr>
          <p:nvPr>
            <p:ph idx="1"/>
          </p:nvPr>
        </p:nvSpPr>
        <p:spPr>
          <a:xfrm>
            <a:off x="1137034" y="2198362"/>
            <a:ext cx="4958966" cy="3917773"/>
          </a:xfrm>
        </p:spPr>
        <p:txBody>
          <a:bodyPr vert="horz" lIns="91440" tIns="45720" rIns="91440" bIns="45720" rtlCol="0" anchor="t">
            <a:noAutofit/>
          </a:bodyPr>
          <a:lstStyle/>
          <a:p>
            <a:r>
              <a:rPr lang="en-US" sz="2000" dirty="0">
                <a:ea typeface="+mn-lt"/>
                <a:cs typeface="+mn-lt"/>
              </a:rPr>
              <a:t>Mechanism to obtain the appropriate final position of the gripper</a:t>
            </a:r>
          </a:p>
          <a:p>
            <a:r>
              <a:rPr lang="en-US" sz="2000" dirty="0">
                <a:ea typeface="+mn-lt"/>
                <a:cs typeface="+mn-lt"/>
              </a:rPr>
              <a:t>A force sensor resistor (FSR) is attached in a designed groove as illustrated below. The groove is slightly wider than the actuator end so that the FCR can be properly placed. When the actuator end moves forwards and becomes in contact with the FSR, the sensor will feel the pressure and changes its internal resistance accordingly,</a:t>
            </a:r>
          </a:p>
          <a:p>
            <a:endParaRPr lang="en-US" sz="2000">
              <a:cs typeface="Calibri"/>
            </a:endParaRPr>
          </a:p>
        </p:txBody>
      </p:sp>
      <p:pic>
        <p:nvPicPr>
          <p:cNvPr id="4" name="Picture 4" descr="A picture containing text, sky&#10;&#10;Description automatically generated">
            <a:extLst>
              <a:ext uri="{FF2B5EF4-FFF2-40B4-BE49-F238E27FC236}">
                <a16:creationId xmlns:a16="http://schemas.microsoft.com/office/drawing/2014/main" id="{D9BCFC5A-E430-E918-5161-B89FCF86B92E}"/>
              </a:ext>
            </a:extLst>
          </p:cNvPr>
          <p:cNvPicPr>
            <a:picLocks noChangeAspect="1"/>
          </p:cNvPicPr>
          <p:nvPr/>
        </p:nvPicPr>
        <p:blipFill>
          <a:blip r:embed="rId2"/>
          <a:stretch>
            <a:fillRect/>
          </a:stretch>
        </p:blipFill>
        <p:spPr>
          <a:xfrm>
            <a:off x="6719367" y="2404852"/>
            <a:ext cx="4788505" cy="3316039"/>
          </a:xfrm>
          <a:prstGeom prst="rect">
            <a:avLst/>
          </a:prstGeom>
        </p:spPr>
      </p:pic>
      <p:sp>
        <p:nvSpPr>
          <p:cNvPr id="13" name="Freeform: Shape 12">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itle 1">
            <a:extLst>
              <a:ext uri="{FF2B5EF4-FFF2-40B4-BE49-F238E27FC236}">
                <a16:creationId xmlns:a16="http://schemas.microsoft.com/office/drawing/2014/main" id="{71729559-07D5-F815-1D76-C5240FA9CF54}"/>
              </a:ext>
            </a:extLst>
          </p:cNvPr>
          <p:cNvSpPr txBox="1">
            <a:spLocks/>
          </p:cNvSpPr>
          <p:nvPr/>
        </p:nvSpPr>
        <p:spPr>
          <a:xfrm>
            <a:off x="1231474" y="1048090"/>
            <a:ext cx="9392421" cy="13308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ea typeface="+mj-lt"/>
                <a:cs typeface="+mj-lt"/>
              </a:rPr>
              <a:t>Force sensor resistor and linear actuator</a:t>
            </a:r>
          </a:p>
        </p:txBody>
      </p:sp>
    </p:spTree>
    <p:extLst>
      <p:ext uri="{BB962C8B-B14F-4D97-AF65-F5344CB8AC3E}">
        <p14:creationId xmlns:p14="http://schemas.microsoft.com/office/powerpoint/2010/main" val="1996780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FC1C4-21B6-B1AE-C0D8-C7324EF7613B}"/>
              </a:ext>
            </a:extLst>
          </p:cNvPr>
          <p:cNvSpPr>
            <a:spLocks noGrp="1"/>
          </p:cNvSpPr>
          <p:nvPr>
            <p:ph type="title"/>
          </p:nvPr>
        </p:nvSpPr>
        <p:spPr/>
        <p:txBody>
          <a:bodyPr/>
          <a:lstStyle/>
          <a:p>
            <a:r>
              <a:rPr lang="en-US" b="1" dirty="0">
                <a:ea typeface="+mj-lt"/>
                <a:cs typeface="+mj-lt"/>
              </a:rPr>
              <a:t>Analysis for Nuts grasping</a:t>
            </a:r>
            <a:endParaRPr lang="en-US" dirty="0">
              <a:ea typeface="+mj-lt"/>
              <a:cs typeface="+mj-lt"/>
            </a:endParaRPr>
          </a:p>
        </p:txBody>
      </p:sp>
      <p:sp>
        <p:nvSpPr>
          <p:cNvPr id="3" name="Content Placeholder 2">
            <a:extLst>
              <a:ext uri="{FF2B5EF4-FFF2-40B4-BE49-F238E27FC236}">
                <a16:creationId xmlns:a16="http://schemas.microsoft.com/office/drawing/2014/main" id="{EAF1C0DA-EA44-3DB5-8EC5-89905C2AA23A}"/>
              </a:ext>
            </a:extLst>
          </p:cNvPr>
          <p:cNvSpPr>
            <a:spLocks noGrp="1"/>
          </p:cNvSpPr>
          <p:nvPr>
            <p:ph idx="1"/>
          </p:nvPr>
        </p:nvSpPr>
        <p:spPr>
          <a:xfrm>
            <a:off x="838200" y="1825625"/>
            <a:ext cx="5432258" cy="4381416"/>
          </a:xfrm>
        </p:spPr>
        <p:txBody>
          <a:bodyPr vert="horz" lIns="91440" tIns="45720" rIns="91440" bIns="45720" rtlCol="0" anchor="t">
            <a:normAutofit fontScale="92500" lnSpcReduction="10000"/>
          </a:bodyPr>
          <a:lstStyle/>
          <a:p>
            <a:pPr>
              <a:buNone/>
            </a:pPr>
            <a:r>
              <a:rPr lang="en-US" dirty="0">
                <a:ea typeface="+mn-lt"/>
                <a:cs typeface="+mn-lt"/>
              </a:rPr>
              <a:t>   For a nut-shaped object, one possible gripping mode is demonstrated right. Twelve pins will have direct contact with the outer  surface of the object after it is clamped. Six of them provide force pointing to the left, while the other six provide force in the opposite direction. Under such circumstance, we assume each pin on the same side will exert an equal normal force, and thus equivalent friction across the surface.  </a:t>
            </a:r>
          </a:p>
          <a:p>
            <a:pPr>
              <a:buNone/>
            </a:pPr>
            <a:endParaRPr lang="en-US" dirty="0">
              <a:cs typeface="Calibri"/>
            </a:endParaRPr>
          </a:p>
        </p:txBody>
      </p:sp>
      <p:pic>
        <p:nvPicPr>
          <p:cNvPr id="5" name="Picture 5" descr="A picture containing diagram&#10;&#10;Description automatically generated">
            <a:extLst>
              <a:ext uri="{FF2B5EF4-FFF2-40B4-BE49-F238E27FC236}">
                <a16:creationId xmlns:a16="http://schemas.microsoft.com/office/drawing/2014/main" id="{880DEC0F-8F3D-96C2-2D59-A8B110F2F310}"/>
              </a:ext>
            </a:extLst>
          </p:cNvPr>
          <p:cNvPicPr>
            <a:picLocks noChangeAspect="1"/>
          </p:cNvPicPr>
          <p:nvPr/>
        </p:nvPicPr>
        <p:blipFill>
          <a:blip r:embed="rId2"/>
          <a:stretch>
            <a:fillRect/>
          </a:stretch>
        </p:blipFill>
        <p:spPr>
          <a:xfrm>
            <a:off x="6813390" y="898917"/>
            <a:ext cx="4838699" cy="5214246"/>
          </a:xfrm>
          <a:prstGeom prst="rect">
            <a:avLst/>
          </a:prstGeom>
        </p:spPr>
      </p:pic>
    </p:spTree>
    <p:extLst>
      <p:ext uri="{BB962C8B-B14F-4D97-AF65-F5344CB8AC3E}">
        <p14:creationId xmlns:p14="http://schemas.microsoft.com/office/powerpoint/2010/main" val="8232374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FC1C4-21B6-B1AE-C0D8-C7324EF7613B}"/>
              </a:ext>
            </a:extLst>
          </p:cNvPr>
          <p:cNvSpPr>
            <a:spLocks noGrp="1"/>
          </p:cNvSpPr>
          <p:nvPr>
            <p:ph type="title"/>
          </p:nvPr>
        </p:nvSpPr>
        <p:spPr/>
        <p:txBody>
          <a:bodyPr/>
          <a:lstStyle/>
          <a:p>
            <a:r>
              <a:rPr lang="en-US" b="1" dirty="0">
                <a:ea typeface="+mj-lt"/>
                <a:cs typeface="+mj-lt"/>
              </a:rPr>
              <a:t>Analysis for Nuts grasping</a:t>
            </a:r>
            <a:endParaRPr lang="en-US" dirty="0">
              <a:ea typeface="+mj-lt"/>
              <a:cs typeface="+mj-lt"/>
            </a:endParaRPr>
          </a:p>
        </p:txBody>
      </p:sp>
      <p:sp>
        <p:nvSpPr>
          <p:cNvPr id="3" name="Content Placeholder 2">
            <a:extLst>
              <a:ext uri="{FF2B5EF4-FFF2-40B4-BE49-F238E27FC236}">
                <a16:creationId xmlns:a16="http://schemas.microsoft.com/office/drawing/2014/main" id="{EAF1C0DA-EA44-3DB5-8EC5-89905C2AA23A}"/>
              </a:ext>
            </a:extLst>
          </p:cNvPr>
          <p:cNvSpPr>
            <a:spLocks noGrp="1"/>
          </p:cNvSpPr>
          <p:nvPr>
            <p:ph idx="1"/>
          </p:nvPr>
        </p:nvSpPr>
        <p:spPr>
          <a:xfrm>
            <a:off x="838200" y="1825625"/>
            <a:ext cx="5432258" cy="4381416"/>
          </a:xfrm>
        </p:spPr>
        <p:txBody>
          <a:bodyPr vert="horz" lIns="91440" tIns="45720" rIns="91440" bIns="45720" rtlCol="0" anchor="t">
            <a:normAutofit/>
          </a:bodyPr>
          <a:lstStyle/>
          <a:p>
            <a:pPr>
              <a:buNone/>
            </a:pPr>
            <a:r>
              <a:rPr lang="en-US" dirty="0">
                <a:ea typeface="+mn-lt"/>
                <a:cs typeface="+mn-lt"/>
              </a:rPr>
              <a:t>   Assume the object is made of plastic with a density of 1.25[g/cm3], and its volume is 444.106[cm3], thus its mass is 5.44 N. approximately. We also assume the friction coefficient between rubber and plastic is roughly 0.7. Therefore, required normal force to lift the object is 7.77N, and the force distributed on each pin is 0.657N. </a:t>
            </a:r>
            <a:endParaRPr lang="en-US" dirty="0"/>
          </a:p>
        </p:txBody>
      </p:sp>
      <p:pic>
        <p:nvPicPr>
          <p:cNvPr id="5" name="Picture 5" descr="A picture containing diagram&#10;&#10;Description automatically generated">
            <a:extLst>
              <a:ext uri="{FF2B5EF4-FFF2-40B4-BE49-F238E27FC236}">
                <a16:creationId xmlns:a16="http://schemas.microsoft.com/office/drawing/2014/main" id="{880DEC0F-8F3D-96C2-2D59-A8B110F2F310}"/>
              </a:ext>
            </a:extLst>
          </p:cNvPr>
          <p:cNvPicPr>
            <a:picLocks noChangeAspect="1"/>
          </p:cNvPicPr>
          <p:nvPr/>
        </p:nvPicPr>
        <p:blipFill>
          <a:blip r:embed="rId2"/>
          <a:stretch>
            <a:fillRect/>
          </a:stretch>
        </p:blipFill>
        <p:spPr>
          <a:xfrm>
            <a:off x="6913653" y="888891"/>
            <a:ext cx="4838699" cy="5214246"/>
          </a:xfrm>
          <a:prstGeom prst="rect">
            <a:avLst/>
          </a:prstGeom>
        </p:spPr>
      </p:pic>
    </p:spTree>
    <p:extLst>
      <p:ext uri="{BB962C8B-B14F-4D97-AF65-F5344CB8AC3E}">
        <p14:creationId xmlns:p14="http://schemas.microsoft.com/office/powerpoint/2010/main" val="13790562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9F529C3-C941-49FD-8C67-82F134F64B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50000"/>
              <a:lumOff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0586029-32A0-47E5-9AEC-AE3ABA6B9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Text&#10;&#10;Description automatically generated">
            <a:extLst>
              <a:ext uri="{FF2B5EF4-FFF2-40B4-BE49-F238E27FC236}">
                <a16:creationId xmlns:a16="http://schemas.microsoft.com/office/drawing/2014/main" id="{3EBF7765-A245-8EC9-5C65-69A61614D7BB}"/>
              </a:ext>
            </a:extLst>
          </p:cNvPr>
          <p:cNvPicPr>
            <a:picLocks noChangeAspect="1"/>
          </p:cNvPicPr>
          <p:nvPr/>
        </p:nvPicPr>
        <p:blipFill>
          <a:blip r:embed="rId2"/>
          <a:stretch>
            <a:fillRect/>
          </a:stretch>
        </p:blipFill>
        <p:spPr>
          <a:xfrm>
            <a:off x="643467" y="1555993"/>
            <a:ext cx="5294716" cy="3746011"/>
          </a:xfrm>
          <a:prstGeom prst="rect">
            <a:avLst/>
          </a:prstGeom>
        </p:spPr>
      </p:pic>
      <p:cxnSp>
        <p:nvCxnSpPr>
          <p:cNvPr id="14" name="Straight Connector 13">
            <a:extLst>
              <a:ext uri="{FF2B5EF4-FFF2-40B4-BE49-F238E27FC236}">
                <a16:creationId xmlns:a16="http://schemas.microsoft.com/office/drawing/2014/main" id="{8C730EAB-A532-4295-A302-FB4B90DB9F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79958" y="1143000"/>
            <a:ext cx="0" cy="4572000"/>
          </a:xfrm>
          <a:prstGeom prst="line">
            <a:avLst/>
          </a:prstGeom>
          <a:ln>
            <a:solidFill>
              <a:srgbClr val="4E4E4E"/>
            </a:solidFill>
          </a:ln>
        </p:spPr>
        <p:style>
          <a:lnRef idx="1">
            <a:schemeClr val="accent1"/>
          </a:lnRef>
          <a:fillRef idx="0">
            <a:schemeClr val="accent1"/>
          </a:fillRef>
          <a:effectRef idx="0">
            <a:schemeClr val="accent1"/>
          </a:effectRef>
          <a:fontRef idx="minor">
            <a:schemeClr val="tx1"/>
          </a:fontRef>
        </p:style>
      </p:cxnSp>
      <p:pic>
        <p:nvPicPr>
          <p:cNvPr id="9" name="Picture 10" descr="A picture containing calendar&#10;&#10;Description automatically generated">
            <a:extLst>
              <a:ext uri="{FF2B5EF4-FFF2-40B4-BE49-F238E27FC236}">
                <a16:creationId xmlns:a16="http://schemas.microsoft.com/office/drawing/2014/main" id="{F9C5F602-134A-8BE9-DBB5-52ADFD789A77}"/>
              </a:ext>
            </a:extLst>
          </p:cNvPr>
          <p:cNvPicPr>
            <a:picLocks noGrp="1" noChangeAspect="1"/>
          </p:cNvPicPr>
          <p:nvPr>
            <p:ph idx="1"/>
          </p:nvPr>
        </p:nvPicPr>
        <p:blipFill>
          <a:blip r:embed="rId3"/>
          <a:stretch>
            <a:fillRect/>
          </a:stretch>
        </p:blipFill>
        <p:spPr>
          <a:xfrm>
            <a:off x="6961065" y="930983"/>
            <a:ext cx="4464242" cy="5013074"/>
          </a:xfrm>
        </p:spPr>
      </p:pic>
      <p:sp>
        <p:nvSpPr>
          <p:cNvPr id="11" name="TextBox 10">
            <a:extLst>
              <a:ext uri="{FF2B5EF4-FFF2-40B4-BE49-F238E27FC236}">
                <a16:creationId xmlns:a16="http://schemas.microsoft.com/office/drawing/2014/main" id="{F4C43BDA-E5AD-2473-D331-4B6FF40834B1}"/>
              </a:ext>
            </a:extLst>
          </p:cNvPr>
          <p:cNvSpPr txBox="1"/>
          <p:nvPr/>
        </p:nvSpPr>
        <p:spPr>
          <a:xfrm>
            <a:off x="1014663" y="663742"/>
            <a:ext cx="557061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dirty="0">
                <a:latin typeface="Times New Roman"/>
                <a:cs typeface="Times New Roman"/>
              </a:rPr>
              <a:t>Another possible gripping state</a:t>
            </a:r>
            <a:r>
              <a:rPr lang="en-US" sz="2800" dirty="0">
                <a:latin typeface="Times New Roman"/>
                <a:cs typeface="Times New Roman"/>
              </a:rPr>
              <a:t> </a:t>
            </a:r>
            <a:endParaRPr lang="en-US" sz="2800" dirty="0"/>
          </a:p>
        </p:txBody>
      </p:sp>
    </p:spTree>
    <p:extLst>
      <p:ext uri="{BB962C8B-B14F-4D97-AF65-F5344CB8AC3E}">
        <p14:creationId xmlns:p14="http://schemas.microsoft.com/office/powerpoint/2010/main" val="12675885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5EAE35-2C8D-E073-3F42-E9CE630A1B57}"/>
              </a:ext>
            </a:extLst>
          </p:cNvPr>
          <p:cNvSpPr>
            <a:spLocks noGrp="1"/>
          </p:cNvSpPr>
          <p:nvPr>
            <p:ph type="title"/>
          </p:nvPr>
        </p:nvSpPr>
        <p:spPr>
          <a:xfrm>
            <a:off x="572493" y="238539"/>
            <a:ext cx="11018520" cy="1434415"/>
          </a:xfrm>
        </p:spPr>
        <p:txBody>
          <a:bodyPr anchor="b">
            <a:normAutofit/>
          </a:bodyPr>
          <a:lstStyle/>
          <a:p>
            <a:r>
              <a:rPr lang="en-US" sz="5400">
                <a:cs typeface="Calibri Light"/>
              </a:rPr>
              <a:t>Cylinder grasping</a:t>
            </a:r>
            <a:endParaRPr lang="en-US" sz="5400"/>
          </a:p>
        </p:txBody>
      </p:sp>
      <p:sp>
        <p:nvSpPr>
          <p:cNvPr id="18"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F77A864-2F90-02C4-8C3F-2BC5D6DDD9AA}"/>
              </a:ext>
            </a:extLst>
          </p:cNvPr>
          <p:cNvSpPr>
            <a:spLocks noGrp="1"/>
          </p:cNvSpPr>
          <p:nvPr>
            <p:ph idx="1"/>
          </p:nvPr>
        </p:nvSpPr>
        <p:spPr>
          <a:xfrm>
            <a:off x="572493" y="2071316"/>
            <a:ext cx="6713552" cy="4119172"/>
          </a:xfrm>
        </p:spPr>
        <p:txBody>
          <a:bodyPr vert="horz" lIns="91440" tIns="45720" rIns="91440" bIns="45720" rtlCol="0" anchor="t">
            <a:normAutofit/>
          </a:bodyPr>
          <a:lstStyle/>
          <a:p>
            <a:r>
              <a:rPr lang="en-US" sz="2200">
                <a:ea typeface="+mn-lt"/>
                <a:cs typeface="+mn-lt"/>
              </a:rPr>
              <a:t>We make the same assumptions as before. The cylinder is made of plastic with a density of 1.25[g/cm3].  The diameter of the cylinder is 10cm, and the height of the cylinder is 15[cm].  Therefore, the volume of the cube is V=1767.1[cm3], and the mass is 21.7[N] approximately. We also assume the friction coefficient between rubber and plastic is 0.7. Therefore, the required normal force to lift the object is 30.9[N]. In this case there are 25 rods in contact with the cylinder, then the force distributed on each pin is 1.29[N].  </a:t>
            </a:r>
            <a:endParaRPr lang="en-US" sz="2200">
              <a:cs typeface="Calibri"/>
            </a:endParaRPr>
          </a:p>
          <a:p>
            <a:endParaRPr lang="en-US" sz="2200">
              <a:cs typeface="Calibri"/>
            </a:endParaRPr>
          </a:p>
        </p:txBody>
      </p:sp>
      <p:pic>
        <p:nvPicPr>
          <p:cNvPr id="4" name="Picture 4" descr="Graphical user interface, application&#10;&#10;Description automatically generated">
            <a:extLst>
              <a:ext uri="{FF2B5EF4-FFF2-40B4-BE49-F238E27FC236}">
                <a16:creationId xmlns:a16="http://schemas.microsoft.com/office/drawing/2014/main" id="{5281515E-B568-211D-D2E7-6E101DEE339D}"/>
              </a:ext>
            </a:extLst>
          </p:cNvPr>
          <p:cNvPicPr>
            <a:picLocks noChangeAspect="1"/>
          </p:cNvPicPr>
          <p:nvPr/>
        </p:nvPicPr>
        <p:blipFill rotWithShape="1">
          <a:blip r:embed="rId2"/>
          <a:srcRect r="2" b="2035"/>
          <a:stretch/>
        </p:blipFill>
        <p:spPr>
          <a:xfrm>
            <a:off x="7675658" y="2093976"/>
            <a:ext cx="3941064" cy="4096512"/>
          </a:xfrm>
          <a:prstGeom prst="rect">
            <a:avLst/>
          </a:prstGeom>
        </p:spPr>
      </p:pic>
    </p:spTree>
    <p:extLst>
      <p:ext uri="{BB962C8B-B14F-4D97-AF65-F5344CB8AC3E}">
        <p14:creationId xmlns:p14="http://schemas.microsoft.com/office/powerpoint/2010/main" val="14163558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9F529C3-C941-49FD-8C67-82F134F64B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50000"/>
              <a:lumOff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0586029-32A0-47E5-9AEC-AE3ABA6B9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8C730EAB-A532-4295-A302-FB4B90DB9F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79958" y="1143000"/>
            <a:ext cx="0" cy="4572000"/>
          </a:xfrm>
          <a:prstGeom prst="line">
            <a:avLst/>
          </a:prstGeom>
          <a:ln>
            <a:solidFill>
              <a:srgbClr val="4E4E4E"/>
            </a:solidFill>
          </a:ln>
        </p:spPr>
        <p:style>
          <a:lnRef idx="1">
            <a:schemeClr val="accent1"/>
          </a:lnRef>
          <a:fillRef idx="0">
            <a:schemeClr val="accent1"/>
          </a:fillRef>
          <a:effectRef idx="0">
            <a:schemeClr val="accent1"/>
          </a:effectRef>
          <a:fontRef idx="minor">
            <a:schemeClr val="tx1"/>
          </a:fontRef>
        </p:style>
      </p:cxnSp>
      <p:pic>
        <p:nvPicPr>
          <p:cNvPr id="6" name="Picture 6" descr="Graphical user interface, application&#10;&#10;Description automatically generated">
            <a:extLst>
              <a:ext uri="{FF2B5EF4-FFF2-40B4-BE49-F238E27FC236}">
                <a16:creationId xmlns:a16="http://schemas.microsoft.com/office/drawing/2014/main" id="{60586262-295D-746F-1172-CA8601FE5467}"/>
              </a:ext>
            </a:extLst>
          </p:cNvPr>
          <p:cNvPicPr>
            <a:picLocks noGrp="1" noChangeAspect="1"/>
          </p:cNvPicPr>
          <p:nvPr>
            <p:ph idx="1"/>
          </p:nvPr>
        </p:nvPicPr>
        <p:blipFill>
          <a:blip r:embed="rId2"/>
          <a:stretch>
            <a:fillRect/>
          </a:stretch>
        </p:blipFill>
        <p:spPr>
          <a:xfrm>
            <a:off x="6275810" y="643467"/>
            <a:ext cx="5250729" cy="5571066"/>
          </a:xfrm>
          <a:prstGeom prst="rect">
            <a:avLst/>
          </a:prstGeom>
        </p:spPr>
      </p:pic>
      <p:pic>
        <p:nvPicPr>
          <p:cNvPr id="9" name="Picture 9" descr="Text&#10;&#10;Description automatically generated">
            <a:extLst>
              <a:ext uri="{FF2B5EF4-FFF2-40B4-BE49-F238E27FC236}">
                <a16:creationId xmlns:a16="http://schemas.microsoft.com/office/drawing/2014/main" id="{03938611-AF31-E7B1-08EC-7C8B02D8F69E}"/>
              </a:ext>
            </a:extLst>
          </p:cNvPr>
          <p:cNvPicPr>
            <a:picLocks noChangeAspect="1"/>
          </p:cNvPicPr>
          <p:nvPr/>
        </p:nvPicPr>
        <p:blipFill>
          <a:blip r:embed="rId3"/>
          <a:stretch>
            <a:fillRect/>
          </a:stretch>
        </p:blipFill>
        <p:spPr>
          <a:xfrm>
            <a:off x="491068" y="1498820"/>
            <a:ext cx="5537199" cy="1042168"/>
          </a:xfrm>
          <a:prstGeom prst="rect">
            <a:avLst/>
          </a:prstGeom>
        </p:spPr>
      </p:pic>
      <p:pic>
        <p:nvPicPr>
          <p:cNvPr id="10" name="Picture 11" descr="Graphical user interface, text, application&#10;&#10;Description automatically generated">
            <a:extLst>
              <a:ext uri="{FF2B5EF4-FFF2-40B4-BE49-F238E27FC236}">
                <a16:creationId xmlns:a16="http://schemas.microsoft.com/office/drawing/2014/main" id="{40222FCA-13A0-B3AA-D6A5-C221DA675FFA}"/>
              </a:ext>
            </a:extLst>
          </p:cNvPr>
          <p:cNvPicPr>
            <a:picLocks noChangeAspect="1"/>
          </p:cNvPicPr>
          <p:nvPr/>
        </p:nvPicPr>
        <p:blipFill>
          <a:blip r:embed="rId4"/>
          <a:stretch>
            <a:fillRect/>
          </a:stretch>
        </p:blipFill>
        <p:spPr>
          <a:xfrm>
            <a:off x="478972" y="2975592"/>
            <a:ext cx="5295294" cy="1378532"/>
          </a:xfrm>
          <a:prstGeom prst="rect">
            <a:avLst/>
          </a:prstGeom>
        </p:spPr>
      </p:pic>
    </p:spTree>
    <p:extLst>
      <p:ext uri="{BB962C8B-B14F-4D97-AF65-F5344CB8AC3E}">
        <p14:creationId xmlns:p14="http://schemas.microsoft.com/office/powerpoint/2010/main" val="40497952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701B8E-16AD-04EC-90C3-329E2B605E82}"/>
              </a:ext>
            </a:extLst>
          </p:cNvPr>
          <p:cNvSpPr>
            <a:spLocks noGrp="1"/>
          </p:cNvSpPr>
          <p:nvPr>
            <p:ph type="title"/>
          </p:nvPr>
        </p:nvSpPr>
        <p:spPr>
          <a:xfrm>
            <a:off x="572493" y="238539"/>
            <a:ext cx="11018520" cy="1434415"/>
          </a:xfrm>
        </p:spPr>
        <p:txBody>
          <a:bodyPr anchor="b">
            <a:normAutofit/>
          </a:bodyPr>
          <a:lstStyle/>
          <a:p>
            <a:r>
              <a:rPr lang="en-US" sz="5400">
                <a:cs typeface="Calibri Light"/>
              </a:rPr>
              <a:t>Cube grasping</a:t>
            </a:r>
            <a:endParaRPr lang="en-US" sz="5400"/>
          </a:p>
        </p:txBody>
      </p:sp>
      <p:sp>
        <p:nvSpPr>
          <p:cNvPr id="11"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1521E10-CF0E-D894-BAF9-BB3646AFE1E7}"/>
              </a:ext>
            </a:extLst>
          </p:cNvPr>
          <p:cNvSpPr>
            <a:spLocks noGrp="1"/>
          </p:cNvSpPr>
          <p:nvPr>
            <p:ph idx="1"/>
          </p:nvPr>
        </p:nvSpPr>
        <p:spPr>
          <a:xfrm>
            <a:off x="572493" y="2071316"/>
            <a:ext cx="6713552" cy="4119172"/>
          </a:xfrm>
        </p:spPr>
        <p:txBody>
          <a:bodyPr vert="horz" lIns="91440" tIns="45720" rIns="91440" bIns="45720" rtlCol="0" anchor="t">
            <a:normAutofit/>
          </a:bodyPr>
          <a:lstStyle/>
          <a:p>
            <a:pPr marL="0" indent="0">
              <a:buNone/>
            </a:pPr>
            <a:r>
              <a:rPr lang="en-US" sz="2200">
                <a:ea typeface="+mn-lt"/>
                <a:cs typeface="+mn-lt"/>
              </a:rPr>
              <a:t>For a cube, one possible grab is a grab at a 45-degree angle as shown. The length of the cube is 100[mm]. The cube is made of plastic with a density of 1.25 [g/cm3]. Therefore, the volume of the cube is V=1000[cm3], and the mass is 12.26[N] approximately. The friction coefficient between rubber and plastic is 0.7. Therefore, the required normal force to lift the object is 8.58[N]. In this case there are 16 rods in contact with the cylinder, then the force distributed on each pin is 0.54[N]. We can decompose the whole force into normal and shear force. From the picture we can see that the corner of the square will stand the biggest force. The rod on the corner will provide 0.54/(√2/2)= 0.76[N] force.  </a:t>
            </a:r>
          </a:p>
        </p:txBody>
      </p:sp>
      <p:pic>
        <p:nvPicPr>
          <p:cNvPr id="4" name="Picture 4" descr="Graphical user interface, diagram&#10;&#10;Description automatically generated">
            <a:extLst>
              <a:ext uri="{FF2B5EF4-FFF2-40B4-BE49-F238E27FC236}">
                <a16:creationId xmlns:a16="http://schemas.microsoft.com/office/drawing/2014/main" id="{21359CE5-FC43-9A34-2795-12EE6CFD77CF}"/>
              </a:ext>
            </a:extLst>
          </p:cNvPr>
          <p:cNvPicPr>
            <a:picLocks noChangeAspect="1"/>
          </p:cNvPicPr>
          <p:nvPr/>
        </p:nvPicPr>
        <p:blipFill rotWithShape="1">
          <a:blip r:embed="rId2"/>
          <a:srcRect t="2541" r="4" b="1492"/>
          <a:stretch/>
        </p:blipFill>
        <p:spPr>
          <a:xfrm>
            <a:off x="7675658" y="2093976"/>
            <a:ext cx="3941064" cy="4096512"/>
          </a:xfrm>
          <a:prstGeom prst="rect">
            <a:avLst/>
          </a:prstGeom>
        </p:spPr>
      </p:pic>
    </p:spTree>
    <p:extLst>
      <p:ext uri="{BB962C8B-B14F-4D97-AF65-F5344CB8AC3E}">
        <p14:creationId xmlns:p14="http://schemas.microsoft.com/office/powerpoint/2010/main" val="11031274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615423-D291-7838-6423-5588010B90BF}"/>
              </a:ext>
            </a:extLst>
          </p:cNvPr>
          <p:cNvSpPr>
            <a:spLocks noGrp="1"/>
          </p:cNvSpPr>
          <p:nvPr>
            <p:ph type="title"/>
          </p:nvPr>
        </p:nvSpPr>
        <p:spPr>
          <a:xfrm>
            <a:off x="793662" y="386930"/>
            <a:ext cx="10066122" cy="1298448"/>
          </a:xfrm>
        </p:spPr>
        <p:txBody>
          <a:bodyPr anchor="b">
            <a:normAutofit/>
          </a:bodyPr>
          <a:lstStyle/>
          <a:p>
            <a:r>
              <a:rPr lang="en-US" sz="4800" b="1">
                <a:ea typeface="+mj-lt"/>
                <a:cs typeface="+mj-lt"/>
              </a:rPr>
              <a:t>Bending analysis</a:t>
            </a:r>
            <a:endParaRPr lang="en-US" sz="4800">
              <a:ea typeface="+mj-lt"/>
              <a:cs typeface="+mj-lt"/>
            </a:endParaRPr>
          </a:p>
        </p:txBody>
      </p:sp>
      <p:sp>
        <p:nvSpPr>
          <p:cNvPr id="11" name="Rectangle 1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B65A2F3-C26C-5B38-36B6-9BF28F8F2E03}"/>
              </a:ext>
            </a:extLst>
          </p:cNvPr>
          <p:cNvSpPr>
            <a:spLocks noGrp="1"/>
          </p:cNvSpPr>
          <p:nvPr>
            <p:ph idx="1"/>
          </p:nvPr>
        </p:nvSpPr>
        <p:spPr>
          <a:xfrm>
            <a:off x="793661" y="2599509"/>
            <a:ext cx="4530898" cy="3639450"/>
          </a:xfrm>
        </p:spPr>
        <p:txBody>
          <a:bodyPr vert="horz" lIns="91440" tIns="45720" rIns="91440" bIns="45720" rtlCol="0" anchor="ctr">
            <a:normAutofit/>
          </a:bodyPr>
          <a:lstStyle/>
          <a:p>
            <a:pPr>
              <a:buNone/>
            </a:pPr>
            <a:r>
              <a:rPr lang="en-US" sz="2000">
                <a:ea typeface="+mn-lt"/>
                <a:cs typeface="+mn-lt"/>
              </a:rPr>
              <a:t>In this section we are going to analysis the bending filament.</a:t>
            </a:r>
          </a:p>
          <a:p>
            <a:pPr>
              <a:buNone/>
            </a:pPr>
            <a:r>
              <a:rPr lang="en-US" sz="2000">
                <a:ea typeface="+mn-lt"/>
                <a:cs typeface="+mn-lt"/>
              </a:rPr>
              <a:t>From PDR our grasping object is a nut. It is the thick part of the bottom of the filament that is in contact with the object in the horizontal direction, and the height is 10mm. Therefore the force on filament is at x=5mm. The total length of filament is L=152.7mm. And we calculated the maximum force on filament is F=1.8N.</a:t>
            </a:r>
          </a:p>
          <a:p>
            <a:pPr marL="0" indent="0">
              <a:buNone/>
            </a:pPr>
            <a:endParaRPr lang="en-US" sz="2000">
              <a:cs typeface="Calibri"/>
            </a:endParaRPr>
          </a:p>
        </p:txBody>
      </p:sp>
      <p:pic>
        <p:nvPicPr>
          <p:cNvPr id="4" name="Picture 4" descr="A picture containing diagram&#10;&#10;Description automatically generated">
            <a:extLst>
              <a:ext uri="{FF2B5EF4-FFF2-40B4-BE49-F238E27FC236}">
                <a16:creationId xmlns:a16="http://schemas.microsoft.com/office/drawing/2014/main" id="{F4378407-E957-3326-D650-62AC68C59347}"/>
              </a:ext>
            </a:extLst>
          </p:cNvPr>
          <p:cNvPicPr>
            <a:picLocks noChangeAspect="1"/>
          </p:cNvPicPr>
          <p:nvPr/>
        </p:nvPicPr>
        <p:blipFill>
          <a:blip r:embed="rId2"/>
          <a:stretch>
            <a:fillRect/>
          </a:stretch>
        </p:blipFill>
        <p:spPr>
          <a:xfrm>
            <a:off x="5911532" y="2892862"/>
            <a:ext cx="5150277" cy="2897030"/>
          </a:xfrm>
          <a:prstGeom prst="rect">
            <a:avLst/>
          </a:prstGeom>
        </p:spPr>
      </p:pic>
      <p:sp>
        <p:nvSpPr>
          <p:cNvPr id="15" name="Rectangle 14">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345285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8">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0" name="Arc 10">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31" name="Freeform: Shape 12">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4" descr="Diagram&#10;&#10;Description automatically generated">
            <a:extLst>
              <a:ext uri="{FF2B5EF4-FFF2-40B4-BE49-F238E27FC236}">
                <a16:creationId xmlns:a16="http://schemas.microsoft.com/office/drawing/2014/main" id="{5B2B0F14-4099-1E09-D9B0-75ECAAEE1CB1}"/>
              </a:ext>
            </a:extLst>
          </p:cNvPr>
          <p:cNvPicPr>
            <a:picLocks noChangeAspect="1"/>
          </p:cNvPicPr>
          <p:nvPr/>
        </p:nvPicPr>
        <p:blipFill>
          <a:blip r:embed="rId2"/>
          <a:stretch>
            <a:fillRect/>
          </a:stretch>
        </p:blipFill>
        <p:spPr>
          <a:xfrm>
            <a:off x="703182" y="2065969"/>
            <a:ext cx="4777381" cy="2556317"/>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32" name="Content Placeholder 2">
            <a:extLst>
              <a:ext uri="{FF2B5EF4-FFF2-40B4-BE49-F238E27FC236}">
                <a16:creationId xmlns:a16="http://schemas.microsoft.com/office/drawing/2014/main" id="{415188F4-2758-D8F0-CB65-F3C16D543704}"/>
              </a:ext>
            </a:extLst>
          </p:cNvPr>
          <p:cNvSpPr>
            <a:spLocks noGrp="1"/>
          </p:cNvSpPr>
          <p:nvPr>
            <p:ph idx="1"/>
          </p:nvPr>
        </p:nvSpPr>
        <p:spPr>
          <a:xfrm>
            <a:off x="5894962" y="998326"/>
            <a:ext cx="5458838" cy="5593255"/>
          </a:xfrm>
        </p:spPr>
        <p:txBody>
          <a:bodyPr vert="horz" lIns="91440" tIns="45720" rIns="91440" bIns="45720" rtlCol="0" anchor="t">
            <a:normAutofit/>
          </a:bodyPr>
          <a:lstStyle/>
          <a:p>
            <a:pPr>
              <a:buNone/>
            </a:pPr>
            <a:r>
              <a:rPr lang="en-US" sz="2000" dirty="0">
                <a:ea typeface="+mn-lt"/>
                <a:cs typeface="+mn-lt"/>
              </a:rPr>
              <a:t>First, we calculate the moment of inertia for one filament.</a:t>
            </a:r>
          </a:p>
          <a:p>
            <a:pPr>
              <a:buNone/>
            </a:pPr>
            <a:r>
              <a:rPr lang="en-US" sz="2000" dirty="0">
                <a:ea typeface="+mn-lt"/>
                <a:cs typeface="+mn-lt"/>
              </a:rPr>
              <a:t>For circular section, </a:t>
            </a:r>
          </a:p>
          <a:p>
            <a:pPr>
              <a:buNone/>
            </a:pPr>
            <a:endParaRPr lang="en-US" sz="2000" dirty="0">
              <a:ea typeface="+mn-lt"/>
              <a:cs typeface="+mn-lt"/>
            </a:endParaRPr>
          </a:p>
          <a:p>
            <a:pPr>
              <a:buNone/>
            </a:pPr>
            <a:endParaRPr lang="en-US" sz="2000" dirty="0">
              <a:ea typeface="+mn-lt"/>
              <a:cs typeface="+mn-lt"/>
            </a:endParaRPr>
          </a:p>
          <a:p>
            <a:pPr>
              <a:buNone/>
            </a:pPr>
            <a:r>
              <a:rPr lang="en-US" sz="2000" dirty="0">
                <a:ea typeface="+mn-lt"/>
                <a:cs typeface="+mn-lt"/>
              </a:rPr>
              <a:t>The young modulus is E=4.107Gpa. </a:t>
            </a:r>
          </a:p>
          <a:p>
            <a:pPr>
              <a:buNone/>
            </a:pPr>
            <a:r>
              <a:rPr lang="en-US" sz="2000" dirty="0">
                <a:ea typeface="+mn-lt"/>
                <a:cs typeface="+mn-lt"/>
              </a:rPr>
              <a:t>EI = 5.052*10^(6)</a:t>
            </a:r>
            <a:endParaRPr lang="en-US" sz="2000" dirty="0"/>
          </a:p>
          <a:p>
            <a:pPr>
              <a:buNone/>
            </a:pPr>
            <a:r>
              <a:rPr lang="en-US" sz="2000" dirty="0">
                <a:ea typeface="+mn-lt"/>
                <a:cs typeface="+mn-lt"/>
              </a:rPr>
              <a:t>Then we do the beam break analysis: </a:t>
            </a:r>
            <a:endParaRPr lang="en-US" sz="2000" dirty="0"/>
          </a:p>
          <a:p>
            <a:pPr marL="0" indent="0">
              <a:buNone/>
            </a:pPr>
            <a:r>
              <a:rPr lang="en-US" sz="2000" dirty="0">
                <a:ea typeface="+mn-lt"/>
                <a:cs typeface="+mn-lt"/>
              </a:rPr>
              <a:t>For x∈(0,5) there is no force and moment on beam. Then the beam keeps rigid.  </a:t>
            </a:r>
          </a:p>
          <a:p>
            <a:pPr marL="0" indent="0">
              <a:buNone/>
            </a:pPr>
            <a:r>
              <a:rPr lang="en-US" sz="2000" dirty="0">
                <a:ea typeface="+mn-lt"/>
                <a:cs typeface="+mn-lt"/>
              </a:rPr>
              <a:t>For x∈(5,152.7):</a:t>
            </a:r>
          </a:p>
          <a:p>
            <a:pPr>
              <a:buNone/>
            </a:pPr>
            <a:r>
              <a:rPr lang="en-US" sz="2000" dirty="0">
                <a:ea typeface="+mn-lt"/>
                <a:cs typeface="+mn-lt"/>
              </a:rPr>
              <a:t>ΣMe3 = -M3+P*(x-5) = 0</a:t>
            </a:r>
          </a:p>
          <a:p>
            <a:pPr>
              <a:buNone/>
            </a:pPr>
            <a:r>
              <a:rPr lang="en-US" sz="2000" dirty="0">
                <a:ea typeface="+mn-lt"/>
                <a:cs typeface="+mn-lt"/>
              </a:rPr>
              <a:t>M3 = P*(x-5) = M(x)</a:t>
            </a:r>
          </a:p>
          <a:p>
            <a:pPr>
              <a:buNone/>
            </a:pPr>
            <a:endParaRPr lang="en-US" sz="2000">
              <a:ea typeface="+mn-lt"/>
              <a:cs typeface="+mn-lt"/>
            </a:endParaRPr>
          </a:p>
          <a:p>
            <a:pPr marL="0" indent="0">
              <a:buNone/>
            </a:pPr>
            <a:endParaRPr lang="en-US" sz="2000">
              <a:ea typeface="+mn-lt"/>
              <a:cs typeface="+mn-lt"/>
            </a:endParaRPr>
          </a:p>
        </p:txBody>
      </p:sp>
      <p:pic>
        <p:nvPicPr>
          <p:cNvPr id="33" name="Picture 33" descr="A picture containing text, clock&#10;&#10;Description automatically generated">
            <a:extLst>
              <a:ext uri="{FF2B5EF4-FFF2-40B4-BE49-F238E27FC236}">
                <a16:creationId xmlns:a16="http://schemas.microsoft.com/office/drawing/2014/main" id="{CD79BA09-357B-FEC6-5B5F-3347AEAB27C6}"/>
              </a:ext>
            </a:extLst>
          </p:cNvPr>
          <p:cNvPicPr>
            <a:picLocks noChangeAspect="1"/>
          </p:cNvPicPr>
          <p:nvPr/>
        </p:nvPicPr>
        <p:blipFill>
          <a:blip r:embed="rId3"/>
          <a:stretch>
            <a:fillRect/>
          </a:stretch>
        </p:blipFill>
        <p:spPr>
          <a:xfrm>
            <a:off x="5889812" y="1620092"/>
            <a:ext cx="4132729" cy="782727"/>
          </a:xfrm>
          <a:prstGeom prst="rect">
            <a:avLst/>
          </a:prstGeom>
        </p:spPr>
      </p:pic>
    </p:spTree>
    <p:extLst>
      <p:ext uri="{BB962C8B-B14F-4D97-AF65-F5344CB8AC3E}">
        <p14:creationId xmlns:p14="http://schemas.microsoft.com/office/powerpoint/2010/main" val="6958338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Arc 10">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4" descr="Diagram&#10;&#10;Description automatically generated">
            <a:extLst>
              <a:ext uri="{FF2B5EF4-FFF2-40B4-BE49-F238E27FC236}">
                <a16:creationId xmlns:a16="http://schemas.microsoft.com/office/drawing/2014/main" id="{9BD5C19B-D22F-4CE2-7837-62B48B8C9D9D}"/>
              </a:ext>
            </a:extLst>
          </p:cNvPr>
          <p:cNvPicPr>
            <a:picLocks noChangeAspect="1"/>
          </p:cNvPicPr>
          <p:nvPr/>
        </p:nvPicPr>
        <p:blipFill>
          <a:blip r:embed="rId2"/>
          <a:stretch>
            <a:fillRect/>
          </a:stretch>
        </p:blipFill>
        <p:spPr>
          <a:xfrm>
            <a:off x="703182" y="770804"/>
            <a:ext cx="4777381" cy="5146647"/>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pic>
        <p:nvPicPr>
          <p:cNvPr id="5" name="Picture 5">
            <a:extLst>
              <a:ext uri="{FF2B5EF4-FFF2-40B4-BE49-F238E27FC236}">
                <a16:creationId xmlns:a16="http://schemas.microsoft.com/office/drawing/2014/main" id="{51A6F99F-5231-61F2-3F0E-7336E4F785F7}"/>
              </a:ext>
            </a:extLst>
          </p:cNvPr>
          <p:cNvPicPr>
            <a:picLocks noChangeAspect="1"/>
          </p:cNvPicPr>
          <p:nvPr/>
        </p:nvPicPr>
        <p:blipFill>
          <a:blip r:embed="rId3"/>
          <a:stretch>
            <a:fillRect/>
          </a:stretch>
        </p:blipFill>
        <p:spPr>
          <a:xfrm>
            <a:off x="5896816" y="682158"/>
            <a:ext cx="2348193" cy="764802"/>
          </a:xfrm>
          <a:prstGeom prst="rect">
            <a:avLst/>
          </a:prstGeom>
        </p:spPr>
      </p:pic>
      <p:pic>
        <p:nvPicPr>
          <p:cNvPr id="7" name="Picture 7" descr="A picture containing text, watch, gauge&#10;&#10;Description automatically generated">
            <a:extLst>
              <a:ext uri="{FF2B5EF4-FFF2-40B4-BE49-F238E27FC236}">
                <a16:creationId xmlns:a16="http://schemas.microsoft.com/office/drawing/2014/main" id="{B85489DC-0B46-9E8B-59DF-81E9BAFBC6B4}"/>
              </a:ext>
            </a:extLst>
          </p:cNvPr>
          <p:cNvPicPr>
            <a:picLocks noChangeAspect="1"/>
          </p:cNvPicPr>
          <p:nvPr/>
        </p:nvPicPr>
        <p:blipFill>
          <a:blip r:embed="rId4"/>
          <a:stretch>
            <a:fillRect/>
          </a:stretch>
        </p:blipFill>
        <p:spPr>
          <a:xfrm>
            <a:off x="5901018" y="2251606"/>
            <a:ext cx="2743200" cy="606669"/>
          </a:xfrm>
          <a:prstGeom prst="rect">
            <a:avLst/>
          </a:prstGeom>
        </p:spPr>
      </p:pic>
      <p:pic>
        <p:nvPicPr>
          <p:cNvPr id="8" name="Picture 9" descr="A picture containing text&#10;&#10;Description automatically generated">
            <a:extLst>
              <a:ext uri="{FF2B5EF4-FFF2-40B4-BE49-F238E27FC236}">
                <a16:creationId xmlns:a16="http://schemas.microsoft.com/office/drawing/2014/main" id="{8D46AED8-15D1-776F-4243-B5BDA4391795}"/>
              </a:ext>
            </a:extLst>
          </p:cNvPr>
          <p:cNvPicPr>
            <a:picLocks noChangeAspect="1"/>
          </p:cNvPicPr>
          <p:nvPr/>
        </p:nvPicPr>
        <p:blipFill>
          <a:blip r:embed="rId5"/>
          <a:stretch>
            <a:fillRect/>
          </a:stretch>
        </p:blipFill>
        <p:spPr>
          <a:xfrm>
            <a:off x="7100607" y="2856099"/>
            <a:ext cx="2114550" cy="809625"/>
          </a:xfrm>
          <a:prstGeom prst="rect">
            <a:avLst/>
          </a:prstGeom>
        </p:spPr>
      </p:pic>
      <p:pic>
        <p:nvPicPr>
          <p:cNvPr id="10" name="Picture 11" descr="Text, letter&#10;&#10;Description automatically generated">
            <a:extLst>
              <a:ext uri="{FF2B5EF4-FFF2-40B4-BE49-F238E27FC236}">
                <a16:creationId xmlns:a16="http://schemas.microsoft.com/office/drawing/2014/main" id="{D084A6BF-0747-1424-8AB4-189AFD77A022}"/>
              </a:ext>
            </a:extLst>
          </p:cNvPr>
          <p:cNvPicPr>
            <a:picLocks noChangeAspect="1"/>
          </p:cNvPicPr>
          <p:nvPr/>
        </p:nvPicPr>
        <p:blipFill>
          <a:blip r:embed="rId6"/>
          <a:stretch>
            <a:fillRect/>
          </a:stretch>
        </p:blipFill>
        <p:spPr>
          <a:xfrm>
            <a:off x="5755341" y="686361"/>
            <a:ext cx="5679140" cy="5709400"/>
          </a:xfrm>
          <a:prstGeom prst="rect">
            <a:avLst/>
          </a:prstGeom>
        </p:spPr>
      </p:pic>
      <p:sp>
        <p:nvSpPr>
          <p:cNvPr id="14" name="Content Placeholder 13">
            <a:extLst>
              <a:ext uri="{FF2B5EF4-FFF2-40B4-BE49-F238E27FC236}">
                <a16:creationId xmlns:a16="http://schemas.microsoft.com/office/drawing/2014/main" id="{796B3FE0-7BDB-9AE6-C66C-892905E3C00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295702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6CCC1D-ABA7-C5C8-9645-48A64F6A4586}"/>
              </a:ext>
            </a:extLst>
          </p:cNvPr>
          <p:cNvSpPr>
            <a:spLocks noGrp="1"/>
          </p:cNvSpPr>
          <p:nvPr>
            <p:ph type="title"/>
          </p:nvPr>
        </p:nvSpPr>
        <p:spPr>
          <a:xfrm>
            <a:off x="686834" y="1153572"/>
            <a:ext cx="3200400" cy="4461163"/>
          </a:xfrm>
        </p:spPr>
        <p:txBody>
          <a:bodyPr>
            <a:normAutofit/>
          </a:bodyPr>
          <a:lstStyle/>
          <a:p>
            <a:r>
              <a:rPr lang="en-US">
                <a:solidFill>
                  <a:srgbClr val="FFFFFF"/>
                </a:solidFill>
                <a:cs typeface="Calibri Light"/>
              </a:rPr>
              <a:t>Introduction</a:t>
            </a:r>
            <a:endParaRPr lang="en-US">
              <a:solidFill>
                <a:srgbClr val="FFFFFF"/>
              </a:solidFill>
            </a:endParaRPr>
          </a:p>
        </p:txBody>
      </p:sp>
      <p:sp>
        <p:nvSpPr>
          <p:cNvPr id="25" name="Arc 24">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D51BB99B-67A0-FA80-7B10-6EA432DE24B7}"/>
              </a:ext>
            </a:extLst>
          </p:cNvPr>
          <p:cNvSpPr>
            <a:spLocks noGrp="1"/>
          </p:cNvSpPr>
          <p:nvPr>
            <p:ph idx="1"/>
          </p:nvPr>
        </p:nvSpPr>
        <p:spPr>
          <a:xfrm>
            <a:off x="4447308" y="591344"/>
            <a:ext cx="6906491" cy="5585619"/>
          </a:xfrm>
        </p:spPr>
        <p:txBody>
          <a:bodyPr vert="horz" lIns="91440" tIns="45720" rIns="91440" bIns="45720" rtlCol="0" anchor="ctr">
            <a:noAutofit/>
          </a:bodyPr>
          <a:lstStyle/>
          <a:p>
            <a:pPr marL="0" indent="0">
              <a:buNone/>
            </a:pPr>
            <a:endParaRPr lang="en-US" sz="1500" b="1">
              <a:ea typeface="+mn-lt"/>
              <a:cs typeface="+mn-lt"/>
            </a:endParaRPr>
          </a:p>
          <a:p>
            <a:pPr marL="0" indent="0">
              <a:buNone/>
            </a:pPr>
            <a:endParaRPr lang="en-US" sz="1500" b="1">
              <a:ea typeface="+mn-lt"/>
              <a:cs typeface="+mn-lt"/>
            </a:endParaRPr>
          </a:p>
          <a:p>
            <a:r>
              <a:rPr lang="en-US" sz="2000" dirty="0">
                <a:ea typeface="+mn-lt"/>
                <a:cs typeface="+mn-lt"/>
              </a:rPr>
              <a:t>With the rise of flexible production lines and advanced service robots, multifunctional grippers are becoming a more popular choice among manufacturers than traditional grippers. Conventional industrial grippers with two sets of pin arrays cannot hold certain objects, which requires more versatile and adaptable end effectors capable of gripping objects of various geometries.</a:t>
            </a:r>
          </a:p>
          <a:p>
            <a:endParaRPr lang="en-US" sz="2000" dirty="0">
              <a:ea typeface="+mn-lt"/>
              <a:cs typeface="+mn-lt"/>
            </a:endParaRPr>
          </a:p>
          <a:p>
            <a:r>
              <a:rPr lang="en-US" sz="2000" dirty="0">
                <a:ea typeface="+mn-lt"/>
                <a:cs typeface="+mn-lt"/>
              </a:rPr>
              <a:t>We needed a versatile gripper that could grab a wide variety of objects of different shapes, weights and materials. Considering the disadvantage that the use of soft materials will greatly shorten its service life, we will focus on designing rigid universal clamps.</a:t>
            </a:r>
          </a:p>
          <a:p>
            <a:endParaRPr lang="en-US" sz="1500">
              <a:cs typeface="Calibri"/>
            </a:endParaRPr>
          </a:p>
        </p:txBody>
      </p:sp>
    </p:spTree>
    <p:extLst>
      <p:ext uri="{BB962C8B-B14F-4D97-AF65-F5344CB8AC3E}">
        <p14:creationId xmlns:p14="http://schemas.microsoft.com/office/powerpoint/2010/main" val="30341054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7A43F2-88D4-C047-E220-4A0312FCAFD5}"/>
              </a:ext>
            </a:extLst>
          </p:cNvPr>
          <p:cNvSpPr>
            <a:spLocks noGrp="1"/>
          </p:cNvSpPr>
          <p:nvPr>
            <p:ph type="title"/>
          </p:nvPr>
        </p:nvSpPr>
        <p:spPr>
          <a:xfrm>
            <a:off x="572493" y="238539"/>
            <a:ext cx="11018520" cy="1434415"/>
          </a:xfrm>
        </p:spPr>
        <p:txBody>
          <a:bodyPr anchor="b">
            <a:normAutofit/>
          </a:bodyPr>
          <a:lstStyle/>
          <a:p>
            <a:r>
              <a:rPr lang="en-US" sz="5400">
                <a:cs typeface="Calibri Light"/>
              </a:rPr>
              <a:t>Reference</a:t>
            </a:r>
            <a:endParaRPr lang="en-US" sz="5400"/>
          </a:p>
        </p:txBody>
      </p:sp>
      <p:sp>
        <p:nvSpPr>
          <p:cNvPr id="11"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F352622-993A-1516-0424-17138BF6C210}"/>
              </a:ext>
            </a:extLst>
          </p:cNvPr>
          <p:cNvSpPr>
            <a:spLocks noGrp="1"/>
          </p:cNvSpPr>
          <p:nvPr>
            <p:ph idx="1"/>
          </p:nvPr>
        </p:nvSpPr>
        <p:spPr>
          <a:xfrm>
            <a:off x="572493" y="2071316"/>
            <a:ext cx="6713552" cy="4119172"/>
          </a:xfrm>
        </p:spPr>
        <p:txBody>
          <a:bodyPr vert="horz" lIns="91440" tIns="45720" rIns="91440" bIns="45720" rtlCol="0" anchor="t">
            <a:normAutofit lnSpcReduction="10000"/>
          </a:bodyPr>
          <a:lstStyle/>
          <a:p>
            <a:pPr marL="0" indent="0">
              <a:buNone/>
            </a:pPr>
            <a:r>
              <a:rPr lang="en-US" sz="2400" b="1" dirty="0">
                <a:ea typeface="+mn-lt"/>
                <a:cs typeface="+mn-lt"/>
              </a:rPr>
              <a:t>Linear actuator</a:t>
            </a:r>
            <a:r>
              <a:rPr lang="en-US" sz="2400" dirty="0">
                <a:ea typeface="+mn-lt"/>
                <a:cs typeface="+mn-lt"/>
              </a:rPr>
              <a:t>: we’ll choose a 10mm stroke linear actuator, with a fully close length(L1) equal to 64.4mm, and a fully open length(L2) equal to 74.5mm. Shown below is the schematic drawing of the actuator. </a:t>
            </a:r>
          </a:p>
          <a:p>
            <a:pPr>
              <a:buNone/>
            </a:pPr>
            <a:endParaRPr lang="en-US" sz="1400" dirty="0">
              <a:ea typeface="+mn-lt"/>
              <a:cs typeface="+mn-lt"/>
            </a:endParaRPr>
          </a:p>
          <a:p>
            <a:pPr>
              <a:buNone/>
            </a:pPr>
            <a:endParaRPr lang="en-US" sz="1400" dirty="0">
              <a:ea typeface="+mn-lt"/>
              <a:cs typeface="+mn-lt"/>
            </a:endParaRPr>
          </a:p>
          <a:p>
            <a:pPr>
              <a:buNone/>
            </a:pPr>
            <a:endParaRPr lang="en-US" sz="1400" dirty="0">
              <a:ea typeface="+mn-lt"/>
              <a:cs typeface="+mn-lt"/>
            </a:endParaRPr>
          </a:p>
          <a:p>
            <a:pPr>
              <a:buNone/>
            </a:pPr>
            <a:r>
              <a:rPr lang="en-US" sz="1400" dirty="0">
                <a:ea typeface="+mn-lt"/>
                <a:cs typeface="+mn-lt"/>
              </a:rPr>
              <a:t>The link to the website where such an actuator is provided is as follows</a:t>
            </a:r>
            <a:endParaRPr lang="en-US" sz="1400" dirty="0">
              <a:cs typeface="Calibri"/>
            </a:endParaRPr>
          </a:p>
          <a:p>
            <a:pPr>
              <a:buNone/>
            </a:pPr>
            <a:r>
              <a:rPr lang="en-US" sz="1400" b="1" u="sng" dirty="0">
                <a:ea typeface="+mn-lt"/>
                <a:cs typeface="+mn-lt"/>
                <a:hlinkClick r:id="rId2"/>
              </a:rPr>
              <a:t>https://www.aliexpress.com/item/1005001427208855.html?spm=a2g0o.productlist.0.0.49b21ec0usVdrX&amp;algo_pvid=d737ee82-11e8-4ada-a656-c4dabeca4daa&amp;aem_p4p_detail=2022072603084212301535322487740066432051&amp;algo_exp_id=d737ee82-11e8-4ada-a656-c4dabeca4daa-0&amp;pdp_ext_f=%7B%22sku_id%22%3A%2212000016079927411%22%7D&amp;pdp_npi=2%40dis%21ILS%21%2175.76%21%21%21%21%21%402100bddf16588301226804257e823f%2112000016079927411%21sea</a:t>
            </a:r>
            <a:endParaRPr lang="en-US" sz="1400">
              <a:ea typeface="+mn-lt"/>
              <a:cs typeface="+mn-lt"/>
            </a:endParaRPr>
          </a:p>
          <a:p>
            <a:pPr marL="0" indent="0">
              <a:buNone/>
            </a:pPr>
            <a:endParaRPr lang="en-US" sz="1700">
              <a:ea typeface="+mn-lt"/>
              <a:cs typeface="+mn-lt"/>
            </a:endParaRPr>
          </a:p>
        </p:txBody>
      </p:sp>
      <p:pic>
        <p:nvPicPr>
          <p:cNvPr id="4" name="Picture 4" descr="Diagram&#10;&#10;Description automatically generated">
            <a:extLst>
              <a:ext uri="{FF2B5EF4-FFF2-40B4-BE49-F238E27FC236}">
                <a16:creationId xmlns:a16="http://schemas.microsoft.com/office/drawing/2014/main" id="{A70C1799-440C-C8DE-0699-D44D46D8B9AB}"/>
              </a:ext>
            </a:extLst>
          </p:cNvPr>
          <p:cNvPicPr>
            <a:picLocks noChangeAspect="1"/>
          </p:cNvPicPr>
          <p:nvPr/>
        </p:nvPicPr>
        <p:blipFill rotWithShape="1">
          <a:blip r:embed="rId3"/>
          <a:srcRect l="34312" r="14458" b="-2"/>
          <a:stretch/>
        </p:blipFill>
        <p:spPr>
          <a:xfrm>
            <a:off x="7675658" y="2093976"/>
            <a:ext cx="3941064" cy="4096512"/>
          </a:xfrm>
          <a:prstGeom prst="rect">
            <a:avLst/>
          </a:prstGeom>
        </p:spPr>
      </p:pic>
    </p:spTree>
    <p:extLst>
      <p:ext uri="{BB962C8B-B14F-4D97-AF65-F5344CB8AC3E}">
        <p14:creationId xmlns:p14="http://schemas.microsoft.com/office/powerpoint/2010/main" val="3748692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7A43F2-88D4-C047-E220-4A0312FCAFD5}"/>
              </a:ext>
            </a:extLst>
          </p:cNvPr>
          <p:cNvSpPr>
            <a:spLocks noGrp="1"/>
          </p:cNvSpPr>
          <p:nvPr>
            <p:ph type="title"/>
          </p:nvPr>
        </p:nvSpPr>
        <p:spPr>
          <a:xfrm>
            <a:off x="572493" y="238539"/>
            <a:ext cx="11018520" cy="1434415"/>
          </a:xfrm>
        </p:spPr>
        <p:txBody>
          <a:bodyPr anchor="b">
            <a:normAutofit/>
          </a:bodyPr>
          <a:lstStyle/>
          <a:p>
            <a:r>
              <a:rPr lang="en-US" sz="5400">
                <a:cs typeface="Calibri Light"/>
              </a:rPr>
              <a:t>Reference</a:t>
            </a:r>
            <a:endParaRPr lang="en-US" sz="5400"/>
          </a:p>
        </p:txBody>
      </p:sp>
      <p:sp>
        <p:nvSpPr>
          <p:cNvPr id="11"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F352622-993A-1516-0424-17138BF6C210}"/>
              </a:ext>
            </a:extLst>
          </p:cNvPr>
          <p:cNvSpPr>
            <a:spLocks noGrp="1"/>
          </p:cNvSpPr>
          <p:nvPr>
            <p:ph idx="1"/>
          </p:nvPr>
        </p:nvSpPr>
        <p:spPr>
          <a:xfrm>
            <a:off x="572493" y="2061290"/>
            <a:ext cx="6713552" cy="4119172"/>
          </a:xfrm>
        </p:spPr>
        <p:txBody>
          <a:bodyPr vert="horz" lIns="91440" tIns="45720" rIns="91440" bIns="45720" rtlCol="0" anchor="t">
            <a:normAutofit/>
          </a:bodyPr>
          <a:lstStyle/>
          <a:p>
            <a:pPr marL="0" indent="0">
              <a:buNone/>
            </a:pPr>
            <a:r>
              <a:rPr lang="en-US" sz="2400" b="1" dirty="0">
                <a:ea typeface="+mn-lt"/>
                <a:cs typeface="+mn-lt"/>
              </a:rPr>
              <a:t>Linear Rail</a:t>
            </a:r>
            <a:r>
              <a:rPr lang="en-US" sz="2400" dirty="0">
                <a:ea typeface="+mn-lt"/>
                <a:cs typeface="+mn-lt"/>
              </a:rPr>
              <a:t> : We reckon MGN9C model as the suitable model since it’s neither too large to occupy the area for pin arrays, nor too small to support the motion of the upper base. The rail length is chosen as 200mm to cover the whole range of the base. </a:t>
            </a:r>
            <a:endParaRPr lang="en-US" dirty="0"/>
          </a:p>
          <a:p>
            <a:pPr>
              <a:buNone/>
            </a:pPr>
            <a:endParaRPr lang="en-US" sz="1700" dirty="0">
              <a:ea typeface="+mn-lt"/>
              <a:cs typeface="+mn-lt"/>
            </a:endParaRPr>
          </a:p>
          <a:p>
            <a:pPr>
              <a:buNone/>
            </a:pPr>
            <a:endParaRPr lang="en-US" sz="1700" dirty="0">
              <a:ea typeface="+mn-lt"/>
              <a:cs typeface="+mn-lt"/>
            </a:endParaRPr>
          </a:p>
          <a:p>
            <a:pPr>
              <a:buNone/>
            </a:pPr>
            <a:endParaRPr lang="en-US" sz="1700" dirty="0">
              <a:ea typeface="+mn-lt"/>
              <a:cs typeface="+mn-lt"/>
            </a:endParaRPr>
          </a:p>
          <a:p>
            <a:pPr>
              <a:buNone/>
            </a:pPr>
            <a:r>
              <a:rPr lang="en-US" sz="1700" dirty="0">
                <a:ea typeface="+mn-lt"/>
                <a:cs typeface="+mn-lt"/>
              </a:rPr>
              <a:t>The link to the website where the rail is provided is as follows </a:t>
            </a:r>
            <a:endParaRPr lang="en-US" dirty="0">
              <a:ea typeface="+mn-lt"/>
              <a:cs typeface="+mn-lt"/>
            </a:endParaRPr>
          </a:p>
          <a:p>
            <a:pPr marL="0" indent="0">
              <a:buNone/>
            </a:pPr>
            <a:r>
              <a:rPr lang="en-US" sz="1700" dirty="0">
                <a:ea typeface="+mn-lt"/>
                <a:cs typeface="+mn-lt"/>
                <a:hlinkClick r:id="rId2"/>
              </a:rPr>
              <a:t>https://www.aliexpress.com/item/4000706013922.html?spm=a2g0o.order_detail.0.0.1981f19cb0tYrZ</a:t>
            </a:r>
            <a:r>
              <a:rPr lang="en-US" sz="1700" dirty="0">
                <a:ea typeface="+mn-lt"/>
                <a:cs typeface="+mn-lt"/>
              </a:rPr>
              <a:t> </a:t>
            </a:r>
            <a:endParaRPr lang="en-US" dirty="0">
              <a:ea typeface="+mn-lt"/>
              <a:cs typeface="+mn-lt"/>
            </a:endParaRPr>
          </a:p>
        </p:txBody>
      </p:sp>
      <p:pic>
        <p:nvPicPr>
          <p:cNvPr id="5" name="Picture 5" descr="Diagram, engineering drawing&#10;&#10;Description automatically generated">
            <a:extLst>
              <a:ext uri="{FF2B5EF4-FFF2-40B4-BE49-F238E27FC236}">
                <a16:creationId xmlns:a16="http://schemas.microsoft.com/office/drawing/2014/main" id="{F43BCC31-EDB3-F327-355E-08138F953C3B}"/>
              </a:ext>
            </a:extLst>
          </p:cNvPr>
          <p:cNvPicPr>
            <a:picLocks noChangeAspect="1"/>
          </p:cNvPicPr>
          <p:nvPr/>
        </p:nvPicPr>
        <p:blipFill>
          <a:blip r:embed="rId3"/>
          <a:stretch>
            <a:fillRect/>
          </a:stretch>
        </p:blipFill>
        <p:spPr>
          <a:xfrm>
            <a:off x="7200900" y="2026149"/>
            <a:ext cx="5015051" cy="3637611"/>
          </a:xfrm>
          <a:prstGeom prst="rect">
            <a:avLst/>
          </a:prstGeom>
        </p:spPr>
      </p:pic>
    </p:spTree>
    <p:extLst>
      <p:ext uri="{BB962C8B-B14F-4D97-AF65-F5344CB8AC3E}">
        <p14:creationId xmlns:p14="http://schemas.microsoft.com/office/powerpoint/2010/main" val="34067812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7B4B1A-E9F1-ADE2-3B6C-083A262ADA87}"/>
              </a:ext>
            </a:extLst>
          </p:cNvPr>
          <p:cNvSpPr>
            <a:spLocks noGrp="1"/>
          </p:cNvSpPr>
          <p:nvPr>
            <p:ph type="title"/>
          </p:nvPr>
        </p:nvSpPr>
        <p:spPr>
          <a:xfrm>
            <a:off x="630936" y="640080"/>
            <a:ext cx="4818888" cy="1481328"/>
          </a:xfrm>
        </p:spPr>
        <p:txBody>
          <a:bodyPr anchor="b">
            <a:normAutofit/>
          </a:bodyPr>
          <a:lstStyle/>
          <a:p>
            <a:r>
              <a:rPr lang="en-US" sz="5400">
                <a:cs typeface="Calibri Light"/>
              </a:rPr>
              <a:t>Reference</a:t>
            </a:r>
            <a:endParaRPr lang="en-US" sz="5400"/>
          </a:p>
        </p:txBody>
      </p:sp>
      <p:sp>
        <p:nvSpPr>
          <p:cNvPr id="11"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494BA5B-2206-0CAA-633D-6DCD488CA398}"/>
              </a:ext>
            </a:extLst>
          </p:cNvPr>
          <p:cNvSpPr>
            <a:spLocks noGrp="1"/>
          </p:cNvSpPr>
          <p:nvPr>
            <p:ph idx="1"/>
          </p:nvPr>
        </p:nvSpPr>
        <p:spPr>
          <a:xfrm>
            <a:off x="630936" y="2660904"/>
            <a:ext cx="4818888" cy="3547872"/>
          </a:xfrm>
        </p:spPr>
        <p:txBody>
          <a:bodyPr vert="horz" lIns="91440" tIns="45720" rIns="91440" bIns="45720" rtlCol="0" anchor="t">
            <a:normAutofit/>
          </a:bodyPr>
          <a:lstStyle/>
          <a:p>
            <a:pPr marL="0" indent="0">
              <a:buNone/>
            </a:pPr>
            <a:r>
              <a:rPr lang="en-US" sz="2200" b="1" dirty="0">
                <a:ea typeface="+mn-lt"/>
                <a:cs typeface="+mn-lt"/>
              </a:rPr>
              <a:t>Force sensor resistor</a:t>
            </a:r>
            <a:r>
              <a:rPr lang="en-US" sz="2200" dirty="0">
                <a:ea typeface="+mn-lt"/>
                <a:cs typeface="+mn-lt"/>
              </a:rPr>
              <a:t>: We’ll select model 400 short tail FSR, shown below is the dimensional description of this type</a:t>
            </a:r>
          </a:p>
          <a:p>
            <a:pPr>
              <a:buNone/>
            </a:pPr>
            <a:r>
              <a:rPr lang="en-US" sz="2200" dirty="0">
                <a:ea typeface="+mn-lt"/>
                <a:cs typeface="+mn-lt"/>
              </a:rPr>
              <a:t>Full specification of the sensor is available from the link below</a:t>
            </a:r>
          </a:p>
          <a:p>
            <a:pPr>
              <a:buNone/>
            </a:pPr>
            <a:r>
              <a:rPr lang="en-US" sz="2200" u="sng" dirty="0">
                <a:ea typeface="+mn-lt"/>
                <a:cs typeface="+mn-lt"/>
                <a:hlinkClick r:id="rId2"/>
              </a:rPr>
              <a:t>https://www.pololu.com/file/0J749/FSR400-Series-Integration-Guide-13.pdf</a:t>
            </a:r>
            <a:endParaRPr lang="en-US" sz="2200" dirty="0">
              <a:ea typeface="+mn-lt"/>
              <a:cs typeface="+mn-lt"/>
            </a:endParaRPr>
          </a:p>
          <a:p>
            <a:pPr marL="0" indent="0">
              <a:buNone/>
            </a:pPr>
            <a:endParaRPr lang="en-US" sz="2200">
              <a:ea typeface="+mn-lt"/>
              <a:cs typeface="+mn-lt"/>
            </a:endParaRPr>
          </a:p>
        </p:txBody>
      </p:sp>
      <p:pic>
        <p:nvPicPr>
          <p:cNvPr id="4" name="Picture 4" descr="Diagram&#10;&#10;Description automatically generated">
            <a:extLst>
              <a:ext uri="{FF2B5EF4-FFF2-40B4-BE49-F238E27FC236}">
                <a16:creationId xmlns:a16="http://schemas.microsoft.com/office/drawing/2014/main" id="{EA4A793D-59DC-9C0F-A75C-86D0C777B374}"/>
              </a:ext>
            </a:extLst>
          </p:cNvPr>
          <p:cNvPicPr>
            <a:picLocks noChangeAspect="1"/>
          </p:cNvPicPr>
          <p:nvPr/>
        </p:nvPicPr>
        <p:blipFill>
          <a:blip r:embed="rId3"/>
          <a:stretch>
            <a:fillRect/>
          </a:stretch>
        </p:blipFill>
        <p:spPr>
          <a:xfrm>
            <a:off x="5786512" y="2376426"/>
            <a:ext cx="6120114" cy="2750329"/>
          </a:xfrm>
          <a:prstGeom prst="rect">
            <a:avLst/>
          </a:prstGeom>
        </p:spPr>
      </p:pic>
    </p:spTree>
    <p:extLst>
      <p:ext uri="{BB962C8B-B14F-4D97-AF65-F5344CB8AC3E}">
        <p14:creationId xmlns:p14="http://schemas.microsoft.com/office/powerpoint/2010/main" val="13872268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C48BB-D987-7B91-B5DB-FA9A75E60512}"/>
              </a:ext>
            </a:extLst>
          </p:cNvPr>
          <p:cNvSpPr>
            <a:spLocks noGrp="1"/>
          </p:cNvSpPr>
          <p:nvPr>
            <p:ph type="title"/>
          </p:nvPr>
        </p:nvSpPr>
        <p:spPr>
          <a:xfrm>
            <a:off x="7464614" y="1783959"/>
            <a:ext cx="4087306" cy="2889114"/>
          </a:xfrm>
        </p:spPr>
        <p:txBody>
          <a:bodyPr vert="horz" lIns="91440" tIns="45720" rIns="91440" bIns="45720" rtlCol="0" anchor="b">
            <a:normAutofit/>
          </a:bodyPr>
          <a:lstStyle/>
          <a:p>
            <a:pPr algn="ctr"/>
            <a:r>
              <a:rPr lang="en-US" sz="5400" dirty="0"/>
              <a:t>Production file</a:t>
            </a:r>
            <a:endParaRPr lang="en-US" dirty="0"/>
          </a:p>
        </p:txBody>
      </p:sp>
      <p:sp>
        <p:nvSpPr>
          <p:cNvPr id="16" name="Freeform: Shape 15">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Picture 7" descr="A picture containing container&#10;&#10;Description automatically generated">
            <a:extLst>
              <a:ext uri="{FF2B5EF4-FFF2-40B4-BE49-F238E27FC236}">
                <a16:creationId xmlns:a16="http://schemas.microsoft.com/office/drawing/2014/main" id="{1FA99E7B-7861-79CA-F50C-E891450E5702}"/>
              </a:ext>
            </a:extLst>
          </p:cNvPr>
          <p:cNvPicPr>
            <a:picLocks noGrp="1" noChangeAspect="1"/>
          </p:cNvPicPr>
          <p:nvPr>
            <p:ph idx="1"/>
          </p:nvPr>
        </p:nvPicPr>
        <p:blipFill rotWithShape="1">
          <a:blip r:embed="rId2"/>
          <a:srcRect r="-1" b="1687"/>
          <a:stretch/>
        </p:blipFill>
        <p:spPr>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Tree>
    <p:extLst>
      <p:ext uri="{BB962C8B-B14F-4D97-AF65-F5344CB8AC3E}">
        <p14:creationId xmlns:p14="http://schemas.microsoft.com/office/powerpoint/2010/main" val="2133622477"/>
      </p:ext>
    </p:extLst>
  </p:cSld>
  <p:clrMapOvr>
    <a:overrideClrMapping bg1="dk1" tx1="lt1" bg2="dk2" tx2="lt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1BE3FA7-0D70-4431-814F-D8C40576EA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6" name="Picture 6" descr="Graphical user interface, diagram&#10;&#10;Description automatically generated">
            <a:extLst>
              <a:ext uri="{FF2B5EF4-FFF2-40B4-BE49-F238E27FC236}">
                <a16:creationId xmlns:a16="http://schemas.microsoft.com/office/drawing/2014/main" id="{9934E10A-990D-50AD-AD32-87F999A6CB3A}"/>
              </a:ext>
            </a:extLst>
          </p:cNvPr>
          <p:cNvPicPr>
            <a:picLocks noGrp="1" noChangeAspect="1"/>
          </p:cNvPicPr>
          <p:nvPr>
            <p:ph idx="1"/>
          </p:nvPr>
        </p:nvPicPr>
        <p:blipFill>
          <a:blip r:embed="rId2"/>
          <a:stretch>
            <a:fillRect/>
          </a:stretch>
        </p:blipFill>
        <p:spPr>
          <a:xfrm>
            <a:off x="2352538" y="385132"/>
            <a:ext cx="7486922" cy="6324186"/>
          </a:xfrm>
        </p:spPr>
      </p:pic>
    </p:spTree>
    <p:extLst>
      <p:ext uri="{BB962C8B-B14F-4D97-AF65-F5344CB8AC3E}">
        <p14:creationId xmlns:p14="http://schemas.microsoft.com/office/powerpoint/2010/main" val="17034706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E737E-2069-2C31-F347-D59486BF9B42}"/>
              </a:ext>
            </a:extLst>
          </p:cNvPr>
          <p:cNvSpPr>
            <a:spLocks noGrp="1"/>
          </p:cNvSpPr>
          <p:nvPr>
            <p:ph type="title"/>
          </p:nvPr>
        </p:nvSpPr>
        <p:spPr/>
        <p:txBody>
          <a:bodyPr/>
          <a:lstStyle/>
          <a:p>
            <a:endParaRPr lang="en-US"/>
          </a:p>
        </p:txBody>
      </p:sp>
      <p:pic>
        <p:nvPicPr>
          <p:cNvPr id="4" name="Picture 4" descr="Graphical user interface, diagram&#10;&#10;Description automatically generated">
            <a:extLst>
              <a:ext uri="{FF2B5EF4-FFF2-40B4-BE49-F238E27FC236}">
                <a16:creationId xmlns:a16="http://schemas.microsoft.com/office/drawing/2014/main" id="{91BAB5E3-1514-2461-F627-F295A7DD3C81}"/>
              </a:ext>
            </a:extLst>
          </p:cNvPr>
          <p:cNvPicPr>
            <a:picLocks noGrp="1" noChangeAspect="1"/>
          </p:cNvPicPr>
          <p:nvPr>
            <p:ph idx="1"/>
          </p:nvPr>
        </p:nvPicPr>
        <p:blipFill>
          <a:blip r:embed="rId2"/>
          <a:stretch>
            <a:fillRect/>
          </a:stretch>
        </p:blipFill>
        <p:spPr>
          <a:xfrm>
            <a:off x="2392393" y="280748"/>
            <a:ext cx="7240198" cy="6647775"/>
          </a:xfrm>
        </p:spPr>
      </p:pic>
    </p:spTree>
    <p:extLst>
      <p:ext uri="{BB962C8B-B14F-4D97-AF65-F5344CB8AC3E}">
        <p14:creationId xmlns:p14="http://schemas.microsoft.com/office/powerpoint/2010/main" val="1354756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37653-AB05-BE76-9C7A-93DD8657986F}"/>
              </a:ext>
            </a:extLst>
          </p:cNvPr>
          <p:cNvSpPr>
            <a:spLocks noGrp="1"/>
          </p:cNvSpPr>
          <p:nvPr>
            <p:ph type="title"/>
          </p:nvPr>
        </p:nvSpPr>
        <p:spPr/>
        <p:txBody>
          <a:bodyPr/>
          <a:lstStyle/>
          <a:p>
            <a:endParaRPr lang="en-US"/>
          </a:p>
        </p:txBody>
      </p:sp>
      <p:pic>
        <p:nvPicPr>
          <p:cNvPr id="4" name="Picture 4" descr="Diagram&#10;&#10;Description automatically generated">
            <a:extLst>
              <a:ext uri="{FF2B5EF4-FFF2-40B4-BE49-F238E27FC236}">
                <a16:creationId xmlns:a16="http://schemas.microsoft.com/office/drawing/2014/main" id="{E9E70CA5-22CC-1966-473B-2EF00473DBC8}"/>
              </a:ext>
            </a:extLst>
          </p:cNvPr>
          <p:cNvPicPr>
            <a:picLocks noGrp="1" noChangeAspect="1"/>
          </p:cNvPicPr>
          <p:nvPr>
            <p:ph idx="1"/>
          </p:nvPr>
        </p:nvPicPr>
        <p:blipFill>
          <a:blip r:embed="rId2"/>
          <a:stretch>
            <a:fillRect/>
          </a:stretch>
        </p:blipFill>
        <p:spPr>
          <a:xfrm>
            <a:off x="425274" y="646092"/>
            <a:ext cx="6059643" cy="5990158"/>
          </a:xfrm>
        </p:spPr>
      </p:pic>
      <p:pic>
        <p:nvPicPr>
          <p:cNvPr id="5" name="Picture 5" descr="A picture containing chart&#10;&#10;Description automatically generated">
            <a:extLst>
              <a:ext uri="{FF2B5EF4-FFF2-40B4-BE49-F238E27FC236}">
                <a16:creationId xmlns:a16="http://schemas.microsoft.com/office/drawing/2014/main" id="{80EDD18D-826F-A7D4-FE35-A54C1A014ED7}"/>
              </a:ext>
            </a:extLst>
          </p:cNvPr>
          <p:cNvPicPr>
            <a:picLocks noChangeAspect="1"/>
          </p:cNvPicPr>
          <p:nvPr/>
        </p:nvPicPr>
        <p:blipFill>
          <a:blip r:embed="rId3"/>
          <a:stretch>
            <a:fillRect/>
          </a:stretch>
        </p:blipFill>
        <p:spPr>
          <a:xfrm>
            <a:off x="7177414" y="694185"/>
            <a:ext cx="4100186" cy="5949795"/>
          </a:xfrm>
          <a:prstGeom prst="rect">
            <a:avLst/>
          </a:prstGeom>
        </p:spPr>
      </p:pic>
    </p:spTree>
    <p:extLst>
      <p:ext uri="{BB962C8B-B14F-4D97-AF65-F5344CB8AC3E}">
        <p14:creationId xmlns:p14="http://schemas.microsoft.com/office/powerpoint/2010/main" val="32975538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32B41-B964-92FB-69C5-678E8754E6D0}"/>
              </a:ext>
            </a:extLst>
          </p:cNvPr>
          <p:cNvSpPr>
            <a:spLocks noGrp="1"/>
          </p:cNvSpPr>
          <p:nvPr>
            <p:ph type="title"/>
          </p:nvPr>
        </p:nvSpPr>
        <p:spPr/>
        <p:txBody>
          <a:bodyPr/>
          <a:lstStyle/>
          <a:p>
            <a:endParaRPr lang="en-US"/>
          </a:p>
        </p:txBody>
      </p:sp>
      <p:pic>
        <p:nvPicPr>
          <p:cNvPr id="4" name="Picture 4" descr="Diagram&#10;&#10;Description automatically generated">
            <a:extLst>
              <a:ext uri="{FF2B5EF4-FFF2-40B4-BE49-F238E27FC236}">
                <a16:creationId xmlns:a16="http://schemas.microsoft.com/office/drawing/2014/main" id="{041B231C-EC21-E9CD-E1C2-354098296EC1}"/>
              </a:ext>
            </a:extLst>
          </p:cNvPr>
          <p:cNvPicPr>
            <a:picLocks noGrp="1" noChangeAspect="1"/>
          </p:cNvPicPr>
          <p:nvPr>
            <p:ph idx="1"/>
          </p:nvPr>
        </p:nvPicPr>
        <p:blipFill>
          <a:blip r:embed="rId2"/>
          <a:stretch>
            <a:fillRect/>
          </a:stretch>
        </p:blipFill>
        <p:spPr>
          <a:xfrm>
            <a:off x="2240574" y="134611"/>
            <a:ext cx="6917537" cy="6720844"/>
          </a:xfrm>
        </p:spPr>
      </p:pic>
    </p:spTree>
    <p:extLst>
      <p:ext uri="{BB962C8B-B14F-4D97-AF65-F5344CB8AC3E}">
        <p14:creationId xmlns:p14="http://schemas.microsoft.com/office/powerpoint/2010/main" val="14851696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3E443FD7-A66B-4AA0-872D-B088B9BC5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1AAAE8-27F3-AB51-0727-65CF95B92869}"/>
              </a:ext>
            </a:extLst>
          </p:cNvPr>
          <p:cNvSpPr>
            <a:spLocks noGrp="1"/>
          </p:cNvSpPr>
          <p:nvPr>
            <p:ph type="title"/>
          </p:nvPr>
        </p:nvSpPr>
        <p:spPr>
          <a:xfrm>
            <a:off x="1094095" y="851517"/>
            <a:ext cx="5238466" cy="2991416"/>
          </a:xfrm>
        </p:spPr>
        <p:txBody>
          <a:bodyPr vert="horz" lIns="91440" tIns="45720" rIns="91440" bIns="45720" rtlCol="0" anchor="b">
            <a:normAutofit/>
          </a:bodyPr>
          <a:lstStyle/>
          <a:p>
            <a:r>
              <a:rPr lang="en-US" sz="6000" kern="1200">
                <a:solidFill>
                  <a:schemeClr val="tx1"/>
                </a:solidFill>
                <a:latin typeface="+mj-lt"/>
                <a:ea typeface="+mj-ea"/>
                <a:cs typeface="+mj-cs"/>
              </a:rPr>
              <a:t>Thank you so much </a:t>
            </a:r>
          </a:p>
        </p:txBody>
      </p:sp>
      <p:sp>
        <p:nvSpPr>
          <p:cNvPr id="21" name="Freeform: Shape 20">
            <a:extLst>
              <a:ext uri="{FF2B5EF4-FFF2-40B4-BE49-F238E27FC236}">
                <a16:creationId xmlns:a16="http://schemas.microsoft.com/office/drawing/2014/main" id="{C04BE0EF-3561-49B4-9A29-F283168A9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0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3 h 5154967"/>
              <a:gd name="connsiteX37" fmla="*/ 1625714 w 6184806"/>
              <a:gd name="connsiteY37" fmla="*/ 109243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2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0"/>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3"/>
                  <a:pt x="2445216" y="109243"/>
                </a:cubicBezTo>
                <a:cubicBezTo>
                  <a:pt x="1625714" y="109243"/>
                  <a:pt x="1625714" y="109243"/>
                  <a:pt x="1625714" y="109243"/>
                </a:cubicBezTo>
                <a:cubicBezTo>
                  <a:pt x="1572615" y="109243"/>
                  <a:pt x="1524825" y="137459"/>
                  <a:pt x="1498276" y="183309"/>
                </a:cubicBezTo>
                <a:cubicBezTo>
                  <a:pt x="1089410" y="890450"/>
                  <a:pt x="1089410" y="890450"/>
                  <a:pt x="1089410" y="890450"/>
                </a:cubicBezTo>
                <a:cubicBezTo>
                  <a:pt x="1062860" y="934537"/>
                  <a:pt x="1062860" y="990967"/>
                  <a:pt x="1089410" y="1035054"/>
                </a:cubicBezTo>
                <a:cubicBezTo>
                  <a:pt x="1498276" y="1742196"/>
                  <a:pt x="1498276" y="1742196"/>
                  <a:pt x="1498276" y="1742196"/>
                </a:cubicBezTo>
                <a:cubicBezTo>
                  <a:pt x="1511551" y="1765121"/>
                  <a:pt x="1530135" y="1783637"/>
                  <a:pt x="1552039" y="1796422"/>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Smiling Face with No Fill">
            <a:extLst>
              <a:ext uri="{FF2B5EF4-FFF2-40B4-BE49-F238E27FC236}">
                <a16:creationId xmlns:a16="http://schemas.microsoft.com/office/drawing/2014/main" id="{C54D3A6E-2F6E-B495-5301-40300F4355A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31503" y="2129307"/>
            <a:ext cx="3217333" cy="3217333"/>
          </a:xfrm>
          <a:prstGeom prst="rect">
            <a:avLst/>
          </a:prstGeom>
        </p:spPr>
      </p:pic>
    </p:spTree>
    <p:extLst>
      <p:ext uri="{BB962C8B-B14F-4D97-AF65-F5344CB8AC3E}">
        <p14:creationId xmlns:p14="http://schemas.microsoft.com/office/powerpoint/2010/main" val="8563030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6CCC1D-ABA7-C5C8-9645-48A64F6A4586}"/>
              </a:ext>
            </a:extLst>
          </p:cNvPr>
          <p:cNvSpPr>
            <a:spLocks noGrp="1"/>
          </p:cNvSpPr>
          <p:nvPr>
            <p:ph type="title"/>
          </p:nvPr>
        </p:nvSpPr>
        <p:spPr>
          <a:xfrm>
            <a:off x="686834" y="1153572"/>
            <a:ext cx="3200400" cy="4461163"/>
          </a:xfrm>
        </p:spPr>
        <p:txBody>
          <a:bodyPr>
            <a:normAutofit/>
          </a:bodyPr>
          <a:lstStyle/>
          <a:p>
            <a:r>
              <a:rPr lang="en-US">
                <a:solidFill>
                  <a:srgbClr val="FFFFFF"/>
                </a:solidFill>
                <a:cs typeface="Calibri Light"/>
              </a:rPr>
              <a:t>Introduction</a:t>
            </a:r>
            <a:endParaRPr lang="en-US">
              <a:solidFill>
                <a:srgbClr val="FFFFFF"/>
              </a:solidFill>
            </a:endParaRPr>
          </a:p>
        </p:txBody>
      </p:sp>
      <p:sp>
        <p:nvSpPr>
          <p:cNvPr id="25" name="Arc 24">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D51BB99B-67A0-FA80-7B10-6EA432DE24B7}"/>
              </a:ext>
            </a:extLst>
          </p:cNvPr>
          <p:cNvSpPr>
            <a:spLocks noGrp="1"/>
          </p:cNvSpPr>
          <p:nvPr>
            <p:ph idx="1"/>
          </p:nvPr>
        </p:nvSpPr>
        <p:spPr>
          <a:xfrm>
            <a:off x="4447308" y="591344"/>
            <a:ext cx="6906491" cy="5585619"/>
          </a:xfrm>
        </p:spPr>
        <p:txBody>
          <a:bodyPr vert="horz" lIns="91440" tIns="45720" rIns="91440" bIns="45720" rtlCol="0" anchor="ctr">
            <a:normAutofit/>
          </a:bodyPr>
          <a:lstStyle/>
          <a:p>
            <a:pPr marL="0" indent="0">
              <a:buNone/>
            </a:pPr>
            <a:endParaRPr lang="en-US" sz="1500" b="1">
              <a:ea typeface="+mn-lt"/>
              <a:cs typeface="+mn-lt"/>
            </a:endParaRPr>
          </a:p>
          <a:p>
            <a:pPr marL="0" indent="0">
              <a:buNone/>
            </a:pPr>
            <a:endParaRPr lang="en-US" sz="2400" b="1" dirty="0">
              <a:ea typeface="+mn-lt"/>
              <a:cs typeface="+mn-lt"/>
            </a:endParaRPr>
          </a:p>
          <a:p>
            <a:r>
              <a:rPr lang="en-US" sz="2000" dirty="0">
                <a:ea typeface="+mn-lt"/>
                <a:cs typeface="+mn-lt"/>
              </a:rPr>
              <a:t>This concept features a strong gripping force through relative linear motion between the two bases. The first base is connected to a linear actuator, which facilitates smooth linear motion, while the second base is fixed in space and connected to the first base by two linear guides on each side. </a:t>
            </a:r>
          </a:p>
          <a:p>
            <a:endParaRPr lang="en-US" sz="2000" dirty="0">
              <a:ea typeface="+mn-lt"/>
              <a:cs typeface="+mn-lt"/>
            </a:endParaRPr>
          </a:p>
          <a:p>
            <a:r>
              <a:rPr lang="en-US" sz="2000" dirty="0">
                <a:ea typeface="+mn-lt"/>
                <a:cs typeface="+mn-lt"/>
              </a:rPr>
              <a:t>A major advantage of this design is that only a small displacement of the base can produce an effect comparable to that of a parallel clamp, which can be much larger in size. However, this design prefers a specific grasping orientation when the target object is slender. More specifically, the moving direction of the first base is preferably perpendicular to the side of the object with a longer characteristic length.</a:t>
            </a:r>
            <a:endParaRPr lang="en-US" sz="2000">
              <a:cs typeface="Calibri"/>
            </a:endParaRPr>
          </a:p>
          <a:p>
            <a:endParaRPr lang="en-US" sz="1500">
              <a:cs typeface="Calibri"/>
            </a:endParaRPr>
          </a:p>
        </p:txBody>
      </p:sp>
    </p:spTree>
    <p:extLst>
      <p:ext uri="{BB962C8B-B14F-4D97-AF65-F5344CB8AC3E}">
        <p14:creationId xmlns:p14="http://schemas.microsoft.com/office/powerpoint/2010/main" val="27454988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E8D759-9AC3-3727-87D2-0EB389BE657E}"/>
              </a:ext>
            </a:extLst>
          </p:cNvPr>
          <p:cNvSpPr>
            <a:spLocks noGrp="1"/>
          </p:cNvSpPr>
          <p:nvPr>
            <p:ph type="title"/>
          </p:nvPr>
        </p:nvSpPr>
        <p:spPr>
          <a:xfrm>
            <a:off x="890338" y="640080"/>
            <a:ext cx="3734014" cy="3566160"/>
          </a:xfrm>
        </p:spPr>
        <p:txBody>
          <a:bodyPr vert="horz" lIns="91440" tIns="45720" rIns="91440" bIns="45720" rtlCol="0" anchor="b">
            <a:normAutofit/>
          </a:bodyPr>
          <a:lstStyle/>
          <a:p>
            <a:r>
              <a:rPr lang="en-US" sz="3800" dirty="0"/>
              <a:t>Isometric View of the Design </a:t>
            </a:r>
          </a:p>
        </p:txBody>
      </p:sp>
      <p:sp>
        <p:nvSpPr>
          <p:cNvPr id="11"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0338" y="4409267"/>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a:extLst>
              <a:ext uri="{FF2B5EF4-FFF2-40B4-BE49-F238E27FC236}">
                <a16:creationId xmlns:a16="http://schemas.microsoft.com/office/drawing/2014/main" id="{42E624B7-F815-FF28-2451-8072583B1FE0}"/>
              </a:ext>
            </a:extLst>
          </p:cNvPr>
          <p:cNvPicPr>
            <a:picLocks noGrp="1" noChangeAspect="1"/>
          </p:cNvPicPr>
          <p:nvPr>
            <p:ph idx="1"/>
          </p:nvPr>
        </p:nvPicPr>
        <p:blipFill rotWithShape="1">
          <a:blip r:embed="rId2"/>
          <a:srcRect r="452" b="3"/>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20395465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077DF-6226-8448-7CCE-5894D12D9013}"/>
              </a:ext>
            </a:extLst>
          </p:cNvPr>
          <p:cNvSpPr>
            <a:spLocks noGrp="1"/>
          </p:cNvSpPr>
          <p:nvPr>
            <p:ph type="title"/>
          </p:nvPr>
        </p:nvSpPr>
        <p:spPr/>
        <p:txBody>
          <a:bodyPr/>
          <a:lstStyle/>
          <a:p>
            <a:r>
              <a:rPr lang="en-US" b="1" dirty="0">
                <a:ea typeface="+mj-lt"/>
                <a:cs typeface="+mj-lt"/>
              </a:rPr>
              <a:t>Bill of the material</a:t>
            </a:r>
            <a:endParaRPr lang="en-US" dirty="0"/>
          </a:p>
        </p:txBody>
      </p:sp>
      <p:sp>
        <p:nvSpPr>
          <p:cNvPr id="3" name="Content Placeholder 2">
            <a:extLst>
              <a:ext uri="{FF2B5EF4-FFF2-40B4-BE49-F238E27FC236}">
                <a16:creationId xmlns:a16="http://schemas.microsoft.com/office/drawing/2014/main" id="{39E6EEC4-FA09-04AF-2D3B-2174A29EF48A}"/>
              </a:ext>
            </a:extLst>
          </p:cNvPr>
          <p:cNvSpPr>
            <a:spLocks noGrp="1"/>
          </p:cNvSpPr>
          <p:nvPr>
            <p:ph idx="1"/>
          </p:nvPr>
        </p:nvSpPr>
        <p:spPr>
          <a:xfrm>
            <a:off x="838200" y="5310654"/>
            <a:ext cx="10786997" cy="1182069"/>
          </a:xfrm>
        </p:spPr>
        <p:txBody>
          <a:bodyPr vert="horz" lIns="91440" tIns="45720" rIns="91440" bIns="45720" rtlCol="0" anchor="t">
            <a:normAutofit lnSpcReduction="10000"/>
          </a:bodyPr>
          <a:lstStyle/>
          <a:p>
            <a:r>
              <a:rPr lang="en-US" dirty="0">
                <a:ea typeface="+mn-lt"/>
                <a:cs typeface="+mn-lt"/>
              </a:rPr>
              <a:t>Production with PLA which is compatible with 3D printing. The average price for a 1kg PLA is about 20.00$. Considering the different filling level of different part, the gross material cost is 30.30$ approximately</a:t>
            </a:r>
          </a:p>
          <a:p>
            <a:endParaRPr lang="en-US" dirty="0">
              <a:cs typeface="Calibri"/>
            </a:endParaRPr>
          </a:p>
        </p:txBody>
      </p:sp>
      <p:sp>
        <p:nvSpPr>
          <p:cNvPr id="5" name="TextBox 4">
            <a:extLst>
              <a:ext uri="{FF2B5EF4-FFF2-40B4-BE49-F238E27FC236}">
                <a16:creationId xmlns:a16="http://schemas.microsoft.com/office/drawing/2014/main" id="{233A150D-02FA-B82E-12F9-7DCD0D0B6881}"/>
              </a:ext>
            </a:extLst>
          </p:cNvPr>
          <p:cNvSpPr txBox="1"/>
          <p:nvPr/>
        </p:nvSpPr>
        <p:spPr>
          <a:xfrm>
            <a:off x="834189" y="3310689"/>
            <a:ext cx="999222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cs typeface="Calibri"/>
            </a:endParaRPr>
          </a:p>
        </p:txBody>
      </p:sp>
      <p:pic>
        <p:nvPicPr>
          <p:cNvPr id="4" name="Picture 7" descr="A picture containing text, handcart&#10;&#10;Description automatically generated">
            <a:extLst>
              <a:ext uri="{FF2B5EF4-FFF2-40B4-BE49-F238E27FC236}">
                <a16:creationId xmlns:a16="http://schemas.microsoft.com/office/drawing/2014/main" id="{4C1028CD-F29F-2B50-B55D-26F55EA3CA9E}"/>
              </a:ext>
            </a:extLst>
          </p:cNvPr>
          <p:cNvPicPr>
            <a:picLocks noChangeAspect="1"/>
          </p:cNvPicPr>
          <p:nvPr/>
        </p:nvPicPr>
        <p:blipFill>
          <a:blip r:embed="rId2"/>
          <a:stretch>
            <a:fillRect/>
          </a:stretch>
        </p:blipFill>
        <p:spPr>
          <a:xfrm>
            <a:off x="1478072" y="1589140"/>
            <a:ext cx="4820432" cy="3397884"/>
          </a:xfrm>
          <a:prstGeom prst="rect">
            <a:avLst/>
          </a:prstGeom>
        </p:spPr>
      </p:pic>
      <p:pic>
        <p:nvPicPr>
          <p:cNvPr id="8" name="Picture 8" descr="A picture containing graphical user interface&#10;&#10;Description automatically generated">
            <a:extLst>
              <a:ext uri="{FF2B5EF4-FFF2-40B4-BE49-F238E27FC236}">
                <a16:creationId xmlns:a16="http://schemas.microsoft.com/office/drawing/2014/main" id="{7A362409-7EAE-7DF9-AF2E-AAC82B15D62C}"/>
              </a:ext>
            </a:extLst>
          </p:cNvPr>
          <p:cNvPicPr>
            <a:picLocks noChangeAspect="1"/>
          </p:cNvPicPr>
          <p:nvPr/>
        </p:nvPicPr>
        <p:blipFill>
          <a:blip r:embed="rId3"/>
          <a:stretch>
            <a:fillRect/>
          </a:stretch>
        </p:blipFill>
        <p:spPr>
          <a:xfrm>
            <a:off x="7177413" y="1593846"/>
            <a:ext cx="3515638" cy="3336280"/>
          </a:xfrm>
          <a:prstGeom prst="rect">
            <a:avLst/>
          </a:prstGeom>
        </p:spPr>
      </p:pic>
    </p:spTree>
    <p:extLst>
      <p:ext uri="{BB962C8B-B14F-4D97-AF65-F5344CB8AC3E}">
        <p14:creationId xmlns:p14="http://schemas.microsoft.com/office/powerpoint/2010/main" val="18077078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B2840-6174-AABB-9782-BD92DC0A0438}"/>
              </a:ext>
            </a:extLst>
          </p:cNvPr>
          <p:cNvSpPr>
            <a:spLocks noGrp="1"/>
          </p:cNvSpPr>
          <p:nvPr>
            <p:ph type="title"/>
          </p:nvPr>
        </p:nvSpPr>
        <p:spPr/>
        <p:txBody>
          <a:bodyPr/>
          <a:lstStyle/>
          <a:p>
            <a:r>
              <a:rPr lang="en-US" b="1" dirty="0">
                <a:ea typeface="+mj-lt"/>
                <a:cs typeface="+mj-lt"/>
              </a:rPr>
              <a:t>Table of components and properties</a:t>
            </a:r>
            <a:endParaRPr lang="en-US" dirty="0">
              <a:ea typeface="+mj-lt"/>
              <a:cs typeface="+mj-lt"/>
            </a:endParaRPr>
          </a:p>
        </p:txBody>
      </p:sp>
      <p:sp>
        <p:nvSpPr>
          <p:cNvPr id="10" name="TextBox 9">
            <a:extLst>
              <a:ext uri="{FF2B5EF4-FFF2-40B4-BE49-F238E27FC236}">
                <a16:creationId xmlns:a16="http://schemas.microsoft.com/office/drawing/2014/main" id="{9B66330A-756A-85D5-71CF-AECE49BF4AE4}"/>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endParaRPr lang="en-US"/>
          </a:p>
        </p:txBody>
      </p:sp>
      <p:graphicFrame>
        <p:nvGraphicFramePr>
          <p:cNvPr id="14" name="Content Placeholder 13">
            <a:extLst>
              <a:ext uri="{FF2B5EF4-FFF2-40B4-BE49-F238E27FC236}">
                <a16:creationId xmlns:a16="http://schemas.microsoft.com/office/drawing/2014/main" id="{6BE244A5-267E-1434-8640-408F4C8E9D22}"/>
              </a:ext>
            </a:extLst>
          </p:cNvPr>
          <p:cNvGraphicFramePr>
            <a:graphicFrameLocks noGrp="1"/>
          </p:cNvGraphicFramePr>
          <p:nvPr>
            <p:ph idx="1"/>
            <p:extLst>
              <p:ext uri="{D42A27DB-BD31-4B8C-83A1-F6EECF244321}">
                <p14:modId xmlns:p14="http://schemas.microsoft.com/office/powerpoint/2010/main" val="2421291900"/>
              </p:ext>
            </p:extLst>
          </p:nvPr>
        </p:nvGraphicFramePr>
        <p:xfrm>
          <a:off x="838200" y="1825625"/>
          <a:ext cx="10327602" cy="4449173"/>
        </p:xfrm>
        <a:graphic>
          <a:graphicData uri="http://schemas.openxmlformats.org/drawingml/2006/table">
            <a:tbl>
              <a:tblPr firstRow="1" firstCol="1" bandRow="1">
                <a:tableStyleId>{5C22544A-7EE6-4342-B048-85BDC9FD1C3A}</a:tableStyleId>
              </a:tblPr>
              <a:tblGrid>
                <a:gridCol w="3442534">
                  <a:extLst>
                    <a:ext uri="{9D8B030D-6E8A-4147-A177-3AD203B41FA5}">
                      <a16:colId xmlns:a16="http://schemas.microsoft.com/office/drawing/2014/main" val="3318249701"/>
                    </a:ext>
                  </a:extLst>
                </a:gridCol>
                <a:gridCol w="3442534">
                  <a:extLst>
                    <a:ext uri="{9D8B030D-6E8A-4147-A177-3AD203B41FA5}">
                      <a16:colId xmlns:a16="http://schemas.microsoft.com/office/drawing/2014/main" val="2197615529"/>
                    </a:ext>
                  </a:extLst>
                </a:gridCol>
                <a:gridCol w="3442534">
                  <a:extLst>
                    <a:ext uri="{9D8B030D-6E8A-4147-A177-3AD203B41FA5}">
                      <a16:colId xmlns:a16="http://schemas.microsoft.com/office/drawing/2014/main" val="2721012737"/>
                    </a:ext>
                  </a:extLst>
                </a:gridCol>
              </a:tblGrid>
              <a:tr h="374667">
                <a:tc>
                  <a:txBody>
                    <a:bodyPr/>
                    <a:lstStyle/>
                    <a:p>
                      <a:pPr algn="ctr">
                        <a:lnSpc>
                          <a:spcPct val="107000"/>
                        </a:lnSpc>
                      </a:pPr>
                      <a:r>
                        <a:rPr lang="en-US" sz="1600" dirty="0">
                          <a:effectLst/>
                        </a:rPr>
                        <a:t>Part</a:t>
                      </a:r>
                    </a:p>
                  </a:txBody>
                  <a:tcPr marL="68580" marR="68580" marT="0" marB="0" anchor="ctr"/>
                </a:tc>
                <a:tc>
                  <a:txBody>
                    <a:bodyPr/>
                    <a:lstStyle/>
                    <a:p>
                      <a:pPr algn="ctr">
                        <a:lnSpc>
                          <a:spcPct val="107000"/>
                        </a:lnSpc>
                      </a:pPr>
                      <a:r>
                        <a:rPr lang="en-US" sz="1600" dirty="0">
                          <a:effectLst/>
                        </a:rPr>
                        <a:t>Size</a:t>
                      </a:r>
                    </a:p>
                  </a:txBody>
                  <a:tcPr marL="68580" marR="68580" marT="0" marB="0" anchor="ctr"/>
                </a:tc>
                <a:tc>
                  <a:txBody>
                    <a:bodyPr/>
                    <a:lstStyle/>
                    <a:p>
                      <a:pPr algn="ctr">
                        <a:lnSpc>
                          <a:spcPct val="107000"/>
                        </a:lnSpc>
                      </a:pPr>
                      <a:r>
                        <a:rPr lang="en-US" sz="1600" dirty="0">
                          <a:effectLst/>
                        </a:rPr>
                        <a:t>Numbers</a:t>
                      </a:r>
                    </a:p>
                  </a:txBody>
                  <a:tcPr marL="68580" marR="68580" marT="0" marB="0" anchor="ctr"/>
                </a:tc>
                <a:extLst>
                  <a:ext uri="{0D108BD9-81ED-4DB2-BD59-A6C34878D82A}">
                    <a16:rowId xmlns:a16="http://schemas.microsoft.com/office/drawing/2014/main" val="3960294514"/>
                  </a:ext>
                </a:extLst>
              </a:tr>
              <a:tr h="749335">
                <a:tc>
                  <a:txBody>
                    <a:bodyPr/>
                    <a:lstStyle/>
                    <a:p>
                      <a:pPr algn="ctr">
                        <a:lnSpc>
                          <a:spcPct val="107000"/>
                        </a:lnSpc>
                      </a:pPr>
                      <a:r>
                        <a:rPr lang="en-US" sz="1600" dirty="0">
                          <a:effectLst/>
                        </a:rPr>
                        <a:t>Lower base</a:t>
                      </a:r>
                    </a:p>
                  </a:txBody>
                  <a:tcPr marL="68580" marR="68580" marT="0" marB="0" anchor="ctr"/>
                </a:tc>
                <a:tc>
                  <a:txBody>
                    <a:bodyPr/>
                    <a:lstStyle/>
                    <a:p>
                      <a:pPr algn="ctr">
                        <a:lnSpc>
                          <a:spcPct val="107000"/>
                        </a:lnSpc>
                      </a:pPr>
                      <a:r>
                        <a:rPr lang="en-US" sz="1600" dirty="0">
                          <a:effectLst/>
                        </a:rPr>
                        <a:t>L=284mm ;W=237mm</a:t>
                      </a:r>
                    </a:p>
                    <a:p>
                      <a:pPr algn="ctr">
                        <a:lnSpc>
                          <a:spcPct val="107000"/>
                        </a:lnSpc>
                      </a:pPr>
                      <a:r>
                        <a:rPr lang="en-US" sz="1600" dirty="0">
                          <a:effectLst/>
                        </a:rPr>
                        <a:t>H = 10mm</a:t>
                      </a:r>
                    </a:p>
                  </a:txBody>
                  <a:tcPr marL="68580" marR="68580" marT="0" marB="0" anchor="ctr"/>
                </a:tc>
                <a:tc>
                  <a:txBody>
                    <a:bodyPr/>
                    <a:lstStyle/>
                    <a:p>
                      <a:pPr algn="ctr">
                        <a:lnSpc>
                          <a:spcPct val="107000"/>
                        </a:lnSpc>
                      </a:pPr>
                      <a:r>
                        <a:rPr lang="en-US" sz="1600" dirty="0">
                          <a:effectLst/>
                        </a:rPr>
                        <a:t>1</a:t>
                      </a:r>
                    </a:p>
                  </a:txBody>
                  <a:tcPr marL="68580" marR="68580" marT="0" marB="0" anchor="ctr"/>
                </a:tc>
                <a:extLst>
                  <a:ext uri="{0D108BD9-81ED-4DB2-BD59-A6C34878D82A}">
                    <a16:rowId xmlns:a16="http://schemas.microsoft.com/office/drawing/2014/main" val="3826700800"/>
                  </a:ext>
                </a:extLst>
              </a:tr>
              <a:tr h="749335">
                <a:tc>
                  <a:txBody>
                    <a:bodyPr/>
                    <a:lstStyle/>
                    <a:p>
                      <a:pPr algn="ctr">
                        <a:lnSpc>
                          <a:spcPct val="107000"/>
                        </a:lnSpc>
                      </a:pPr>
                      <a:r>
                        <a:rPr lang="en-US" sz="1600" dirty="0">
                          <a:effectLst/>
                        </a:rPr>
                        <a:t>Cap</a:t>
                      </a:r>
                    </a:p>
                  </a:txBody>
                  <a:tcPr marL="68580" marR="68580" marT="0" marB="0" anchor="ctr"/>
                </a:tc>
                <a:tc>
                  <a:txBody>
                    <a:bodyPr/>
                    <a:lstStyle/>
                    <a:p>
                      <a:pPr algn="ctr">
                        <a:lnSpc>
                          <a:spcPct val="107000"/>
                        </a:lnSpc>
                      </a:pPr>
                      <a:r>
                        <a:rPr lang="en-US" sz="1600" dirty="0">
                          <a:effectLst/>
                        </a:rPr>
                        <a:t>L=237mm ;W=200mm</a:t>
                      </a:r>
                    </a:p>
                    <a:p>
                      <a:pPr algn="ctr">
                        <a:lnSpc>
                          <a:spcPct val="107000"/>
                        </a:lnSpc>
                      </a:pPr>
                      <a:r>
                        <a:rPr lang="en-US" sz="1600" dirty="0">
                          <a:effectLst/>
                        </a:rPr>
                        <a:t>H = 110mm</a:t>
                      </a:r>
                    </a:p>
                  </a:txBody>
                  <a:tcPr marL="68580" marR="68580" marT="0" marB="0" anchor="ctr"/>
                </a:tc>
                <a:tc>
                  <a:txBody>
                    <a:bodyPr/>
                    <a:lstStyle/>
                    <a:p>
                      <a:pPr algn="ctr">
                        <a:lnSpc>
                          <a:spcPct val="107000"/>
                        </a:lnSpc>
                      </a:pPr>
                      <a:r>
                        <a:rPr lang="en-US" sz="1600" dirty="0">
                          <a:effectLst/>
                        </a:rPr>
                        <a:t>1</a:t>
                      </a:r>
                    </a:p>
                  </a:txBody>
                  <a:tcPr marL="68580" marR="68580" marT="0" marB="0" anchor="ctr"/>
                </a:tc>
                <a:extLst>
                  <a:ext uri="{0D108BD9-81ED-4DB2-BD59-A6C34878D82A}">
                    <a16:rowId xmlns:a16="http://schemas.microsoft.com/office/drawing/2014/main" val="2862625799"/>
                  </a:ext>
                </a:extLst>
              </a:tr>
              <a:tr h="749335">
                <a:tc>
                  <a:txBody>
                    <a:bodyPr/>
                    <a:lstStyle/>
                    <a:p>
                      <a:pPr algn="ctr">
                        <a:lnSpc>
                          <a:spcPct val="107000"/>
                        </a:lnSpc>
                      </a:pPr>
                      <a:r>
                        <a:rPr lang="en-US" sz="1600" dirty="0">
                          <a:effectLst/>
                        </a:rPr>
                        <a:t>Upper base</a:t>
                      </a:r>
                    </a:p>
                  </a:txBody>
                  <a:tcPr marL="68580" marR="68580" marT="0" marB="0" anchor="ctr"/>
                </a:tc>
                <a:tc>
                  <a:txBody>
                    <a:bodyPr/>
                    <a:lstStyle/>
                    <a:p>
                      <a:pPr algn="ctr">
                        <a:lnSpc>
                          <a:spcPct val="107000"/>
                        </a:lnSpc>
                      </a:pPr>
                      <a:r>
                        <a:rPr lang="en-US" sz="1600" dirty="0">
                          <a:effectLst/>
                        </a:rPr>
                        <a:t>L=225mm ;W=225mm</a:t>
                      </a:r>
                    </a:p>
                    <a:p>
                      <a:pPr algn="ctr">
                        <a:lnSpc>
                          <a:spcPct val="107000"/>
                        </a:lnSpc>
                      </a:pPr>
                      <a:r>
                        <a:rPr lang="en-US" sz="1600" dirty="0">
                          <a:effectLst/>
                        </a:rPr>
                        <a:t>H = 30mm</a:t>
                      </a:r>
                    </a:p>
                  </a:txBody>
                  <a:tcPr marL="68580" marR="68580" marT="0" marB="0" anchor="ctr"/>
                </a:tc>
                <a:tc>
                  <a:txBody>
                    <a:bodyPr/>
                    <a:lstStyle/>
                    <a:p>
                      <a:pPr algn="ctr">
                        <a:lnSpc>
                          <a:spcPct val="107000"/>
                        </a:lnSpc>
                      </a:pPr>
                      <a:r>
                        <a:rPr lang="en-US" sz="1600" dirty="0">
                          <a:effectLst/>
                        </a:rPr>
                        <a:t>1</a:t>
                      </a:r>
                    </a:p>
                  </a:txBody>
                  <a:tcPr marL="68580" marR="68580" marT="0" marB="0" anchor="ctr"/>
                </a:tc>
                <a:extLst>
                  <a:ext uri="{0D108BD9-81ED-4DB2-BD59-A6C34878D82A}">
                    <a16:rowId xmlns:a16="http://schemas.microsoft.com/office/drawing/2014/main" val="1385975118"/>
                  </a:ext>
                </a:extLst>
              </a:tr>
              <a:tr h="374667">
                <a:tc>
                  <a:txBody>
                    <a:bodyPr/>
                    <a:lstStyle/>
                    <a:p>
                      <a:pPr algn="ctr">
                        <a:lnSpc>
                          <a:spcPct val="107000"/>
                        </a:lnSpc>
                      </a:pPr>
                      <a:r>
                        <a:rPr lang="en-US" sz="1600" dirty="0">
                          <a:effectLst/>
                        </a:rPr>
                        <a:t>Pin array 1</a:t>
                      </a:r>
                    </a:p>
                  </a:txBody>
                  <a:tcPr marL="68580" marR="68580" marT="0" marB="0" anchor="ctr"/>
                </a:tc>
                <a:tc>
                  <a:txBody>
                    <a:bodyPr/>
                    <a:lstStyle/>
                    <a:p>
                      <a:pPr algn="ctr">
                        <a:lnSpc>
                          <a:spcPct val="107000"/>
                        </a:lnSpc>
                      </a:pPr>
                      <a:r>
                        <a:rPr lang="en-US" sz="1600" dirty="0">
                          <a:effectLst/>
                        </a:rPr>
                        <a:t>D=2.5mm; L=172.2mm</a:t>
                      </a:r>
                    </a:p>
                  </a:txBody>
                  <a:tcPr marL="68580" marR="68580" marT="0" marB="0" anchor="ctr"/>
                </a:tc>
                <a:tc>
                  <a:txBody>
                    <a:bodyPr/>
                    <a:lstStyle/>
                    <a:p>
                      <a:pPr algn="ctr">
                        <a:lnSpc>
                          <a:spcPct val="107000"/>
                        </a:lnSpc>
                      </a:pPr>
                      <a:r>
                        <a:rPr lang="en-US" sz="1600" dirty="0">
                          <a:effectLst/>
                        </a:rPr>
                        <a:t>272</a:t>
                      </a:r>
                    </a:p>
                  </a:txBody>
                  <a:tcPr marL="68580" marR="68580" marT="0" marB="0" anchor="ctr"/>
                </a:tc>
                <a:extLst>
                  <a:ext uri="{0D108BD9-81ED-4DB2-BD59-A6C34878D82A}">
                    <a16:rowId xmlns:a16="http://schemas.microsoft.com/office/drawing/2014/main" val="2996145742"/>
                  </a:ext>
                </a:extLst>
              </a:tr>
              <a:tr h="374667">
                <a:tc>
                  <a:txBody>
                    <a:bodyPr/>
                    <a:lstStyle/>
                    <a:p>
                      <a:pPr algn="ctr">
                        <a:lnSpc>
                          <a:spcPct val="107000"/>
                        </a:lnSpc>
                      </a:pPr>
                      <a:r>
                        <a:rPr lang="en-US" sz="1600" dirty="0">
                          <a:effectLst/>
                        </a:rPr>
                        <a:t>Pin array 2</a:t>
                      </a:r>
                    </a:p>
                  </a:txBody>
                  <a:tcPr marL="68580" marR="68580" marT="0" marB="0" anchor="ctr"/>
                </a:tc>
                <a:tc>
                  <a:txBody>
                    <a:bodyPr/>
                    <a:lstStyle/>
                    <a:p>
                      <a:pPr algn="ctr">
                        <a:lnSpc>
                          <a:spcPct val="107000"/>
                        </a:lnSpc>
                      </a:pPr>
                      <a:r>
                        <a:rPr lang="en-US" sz="1600" dirty="0">
                          <a:effectLst/>
                        </a:rPr>
                        <a:t>D=2.5mm ;L=152.7 mm</a:t>
                      </a:r>
                    </a:p>
                  </a:txBody>
                  <a:tcPr marL="68580" marR="68580" marT="0" marB="0" anchor="ctr"/>
                </a:tc>
                <a:tc>
                  <a:txBody>
                    <a:bodyPr/>
                    <a:lstStyle/>
                    <a:p>
                      <a:pPr algn="ctr">
                        <a:lnSpc>
                          <a:spcPct val="107000"/>
                        </a:lnSpc>
                      </a:pPr>
                      <a:r>
                        <a:rPr lang="en-US" sz="1600" dirty="0">
                          <a:effectLst/>
                        </a:rPr>
                        <a:t>238</a:t>
                      </a:r>
                    </a:p>
                  </a:txBody>
                  <a:tcPr marL="68580" marR="68580" marT="0" marB="0" anchor="ctr"/>
                </a:tc>
                <a:extLst>
                  <a:ext uri="{0D108BD9-81ED-4DB2-BD59-A6C34878D82A}">
                    <a16:rowId xmlns:a16="http://schemas.microsoft.com/office/drawing/2014/main" val="4105038256"/>
                  </a:ext>
                </a:extLst>
              </a:tr>
              <a:tr h="374667">
                <a:tc>
                  <a:txBody>
                    <a:bodyPr/>
                    <a:lstStyle/>
                    <a:p>
                      <a:pPr algn="ctr">
                        <a:lnSpc>
                          <a:spcPct val="107000"/>
                        </a:lnSpc>
                      </a:pPr>
                      <a:r>
                        <a:rPr lang="en-US" sz="1600" dirty="0">
                          <a:effectLst/>
                        </a:rPr>
                        <a:t>Linear actuator</a:t>
                      </a:r>
                    </a:p>
                  </a:txBody>
                  <a:tcPr marL="68580" marR="68580" marT="0" marB="0" anchor="ctr"/>
                </a:tc>
                <a:tc>
                  <a:txBody>
                    <a:bodyPr/>
                    <a:lstStyle/>
                    <a:p>
                      <a:pPr algn="ctr">
                        <a:lnSpc>
                          <a:spcPct val="107000"/>
                        </a:lnSpc>
                      </a:pPr>
                      <a:r>
                        <a:rPr lang="en-US" sz="1600" dirty="0">
                          <a:effectLst/>
                        </a:rPr>
                        <a:t>10mm stroke</a:t>
                      </a:r>
                    </a:p>
                  </a:txBody>
                  <a:tcPr marL="68580" marR="68580" marT="0" marB="0" anchor="ctr"/>
                </a:tc>
                <a:tc>
                  <a:txBody>
                    <a:bodyPr/>
                    <a:lstStyle/>
                    <a:p>
                      <a:pPr algn="ctr">
                        <a:lnSpc>
                          <a:spcPct val="107000"/>
                        </a:lnSpc>
                      </a:pPr>
                      <a:r>
                        <a:rPr lang="en-US" sz="1600" dirty="0">
                          <a:effectLst/>
                        </a:rPr>
                        <a:t>1</a:t>
                      </a:r>
                    </a:p>
                  </a:txBody>
                  <a:tcPr marL="68580" marR="68580" marT="0" marB="0" anchor="ctr"/>
                </a:tc>
                <a:extLst>
                  <a:ext uri="{0D108BD9-81ED-4DB2-BD59-A6C34878D82A}">
                    <a16:rowId xmlns:a16="http://schemas.microsoft.com/office/drawing/2014/main" val="2943534044"/>
                  </a:ext>
                </a:extLst>
              </a:tr>
              <a:tr h="351250">
                <a:tc>
                  <a:txBody>
                    <a:bodyPr/>
                    <a:lstStyle/>
                    <a:p>
                      <a:pPr algn="ctr"/>
                      <a:r>
                        <a:rPr lang="en-US" sz="1600" dirty="0">
                          <a:effectLst/>
                        </a:rPr>
                        <a:t>Force Sensing Resistor</a:t>
                      </a:r>
                    </a:p>
                  </a:txBody>
                  <a:tcPr marL="68580" marR="68580" marT="0" marB="0" anchor="ctr"/>
                </a:tc>
                <a:tc>
                  <a:txBody>
                    <a:bodyPr/>
                    <a:lstStyle/>
                    <a:p>
                      <a:pPr algn="ctr"/>
                      <a:r>
                        <a:rPr lang="en-US" sz="1600" dirty="0">
                          <a:effectLst/>
                        </a:rPr>
                        <a:t>D=3.8mm (active area)</a:t>
                      </a:r>
                    </a:p>
                  </a:txBody>
                  <a:tcPr marL="68580" marR="68580" marT="0" marB="0" anchor="ctr"/>
                </a:tc>
                <a:tc>
                  <a:txBody>
                    <a:bodyPr/>
                    <a:lstStyle/>
                    <a:p>
                      <a:pPr algn="ctr"/>
                      <a:r>
                        <a:rPr lang="en-US" sz="1600" dirty="0">
                          <a:effectLst/>
                        </a:rPr>
                        <a:t>1</a:t>
                      </a:r>
                    </a:p>
                  </a:txBody>
                  <a:tcPr marL="68580" marR="68580" marT="0" marB="0" anchor="ctr"/>
                </a:tc>
                <a:extLst>
                  <a:ext uri="{0D108BD9-81ED-4DB2-BD59-A6C34878D82A}">
                    <a16:rowId xmlns:a16="http://schemas.microsoft.com/office/drawing/2014/main" val="3190279126"/>
                  </a:ext>
                </a:extLst>
              </a:tr>
              <a:tr h="351250">
                <a:tc>
                  <a:txBody>
                    <a:bodyPr/>
                    <a:lstStyle/>
                    <a:p>
                      <a:pPr algn="ctr"/>
                      <a:r>
                        <a:rPr lang="en-US" sz="1600" dirty="0">
                          <a:effectLst/>
                        </a:rPr>
                        <a:t>Linear rail</a:t>
                      </a:r>
                    </a:p>
                  </a:txBody>
                  <a:tcPr marL="68580" marR="68580" marT="0" marB="0" anchor="ctr"/>
                </a:tc>
                <a:tc>
                  <a:txBody>
                    <a:bodyPr/>
                    <a:lstStyle/>
                    <a:p>
                      <a:pPr algn="ctr"/>
                      <a:r>
                        <a:rPr lang="en-US" sz="1600" dirty="0">
                          <a:effectLst/>
                        </a:rPr>
                        <a:t>L=20mm</a:t>
                      </a:r>
                    </a:p>
                  </a:txBody>
                  <a:tcPr marL="68580" marR="68580" marT="0" marB="0" anchor="ctr"/>
                </a:tc>
                <a:tc>
                  <a:txBody>
                    <a:bodyPr/>
                    <a:lstStyle/>
                    <a:p>
                      <a:pPr algn="ctr"/>
                      <a:r>
                        <a:rPr lang="en-US" sz="1600" dirty="0">
                          <a:effectLst/>
                        </a:rPr>
                        <a:t>1</a:t>
                      </a:r>
                    </a:p>
                  </a:txBody>
                  <a:tcPr marL="68580" marR="68580" marT="0" marB="0" anchor="ctr"/>
                </a:tc>
                <a:extLst>
                  <a:ext uri="{0D108BD9-81ED-4DB2-BD59-A6C34878D82A}">
                    <a16:rowId xmlns:a16="http://schemas.microsoft.com/office/drawing/2014/main" val="10201546"/>
                  </a:ext>
                </a:extLst>
              </a:tr>
            </a:tbl>
          </a:graphicData>
        </a:graphic>
      </p:graphicFrame>
      <p:sp>
        <p:nvSpPr>
          <p:cNvPr id="15" name="TextBox 14">
            <a:extLst>
              <a:ext uri="{FF2B5EF4-FFF2-40B4-BE49-F238E27FC236}">
                <a16:creationId xmlns:a16="http://schemas.microsoft.com/office/drawing/2014/main" id="{7B087CAC-6A0C-686E-A2CB-2C474C523DAD}"/>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endParaRPr lang="en-US"/>
          </a:p>
        </p:txBody>
      </p:sp>
    </p:spTree>
    <p:extLst>
      <p:ext uri="{BB962C8B-B14F-4D97-AF65-F5344CB8AC3E}">
        <p14:creationId xmlns:p14="http://schemas.microsoft.com/office/powerpoint/2010/main" val="34877503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8">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0">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9F647BE-ED5D-0A5E-C53C-3CD691EE8EFB}"/>
              </a:ext>
            </a:extLst>
          </p:cNvPr>
          <p:cNvSpPr>
            <a:spLocks noGrp="1"/>
          </p:cNvSpPr>
          <p:nvPr>
            <p:ph type="title"/>
          </p:nvPr>
        </p:nvSpPr>
        <p:spPr>
          <a:xfrm>
            <a:off x="1277402" y="-2008"/>
            <a:ext cx="9392421" cy="1330841"/>
          </a:xfrm>
        </p:spPr>
        <p:txBody>
          <a:bodyPr>
            <a:normAutofit/>
          </a:bodyPr>
          <a:lstStyle/>
          <a:p>
            <a:r>
              <a:rPr lang="en-US" b="1" dirty="0">
                <a:ea typeface="+mj-lt"/>
                <a:cs typeface="+mj-lt"/>
              </a:rPr>
              <a:t>Independent section for each mechanism</a:t>
            </a:r>
            <a:endParaRPr lang="en-US" dirty="0">
              <a:ea typeface="+mj-lt"/>
              <a:cs typeface="+mj-lt"/>
            </a:endParaRPr>
          </a:p>
        </p:txBody>
      </p:sp>
      <p:sp>
        <p:nvSpPr>
          <p:cNvPr id="3" name="Content Placeholder 2">
            <a:extLst>
              <a:ext uri="{FF2B5EF4-FFF2-40B4-BE49-F238E27FC236}">
                <a16:creationId xmlns:a16="http://schemas.microsoft.com/office/drawing/2014/main" id="{56E55880-BC90-5411-454D-98F5C71CB401}"/>
              </a:ext>
            </a:extLst>
          </p:cNvPr>
          <p:cNvSpPr>
            <a:spLocks noGrp="1"/>
          </p:cNvSpPr>
          <p:nvPr>
            <p:ph idx="1"/>
          </p:nvPr>
        </p:nvSpPr>
        <p:spPr>
          <a:xfrm>
            <a:off x="1086902" y="2017888"/>
            <a:ext cx="4958966" cy="3917773"/>
          </a:xfrm>
        </p:spPr>
        <p:txBody>
          <a:bodyPr vert="horz" lIns="91440" tIns="45720" rIns="91440" bIns="45720" rtlCol="0" anchor="t">
            <a:normAutofit/>
          </a:bodyPr>
          <a:lstStyle/>
          <a:p>
            <a:r>
              <a:rPr lang="en-US" sz="2400" dirty="0">
                <a:ea typeface="+mn-lt"/>
                <a:cs typeface="+mn-lt"/>
              </a:rPr>
              <a:t>The screw holes distribution is designed to match with that of the gripper end from a real robotics arm in Technion. </a:t>
            </a:r>
            <a:endParaRPr lang="en-US">
              <a:cs typeface="Calibri" panose="020F0502020204030204"/>
            </a:endParaRPr>
          </a:p>
          <a:p>
            <a:endParaRPr lang="en-US" sz="2400" dirty="0">
              <a:ea typeface="+mn-lt"/>
              <a:cs typeface="+mn-lt"/>
            </a:endParaRPr>
          </a:p>
          <a:p>
            <a:r>
              <a:rPr lang="en-US" sz="2400" dirty="0">
                <a:ea typeface="+mn-lt"/>
                <a:cs typeface="+mn-lt"/>
              </a:rPr>
              <a:t>Besides serving as an important connection, the cap also leaves enough room for the contraction of the pin arrays due to external forces</a:t>
            </a:r>
          </a:p>
          <a:p>
            <a:endParaRPr lang="en-US" sz="2000">
              <a:cs typeface="Calibri"/>
            </a:endParaRPr>
          </a:p>
        </p:txBody>
      </p:sp>
      <p:sp>
        <p:nvSpPr>
          <p:cNvPr id="13" name="Freeform: Shape 12">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itle 1">
            <a:extLst>
              <a:ext uri="{FF2B5EF4-FFF2-40B4-BE49-F238E27FC236}">
                <a16:creationId xmlns:a16="http://schemas.microsoft.com/office/drawing/2014/main" id="{71729559-07D5-F815-1D76-C5240FA9CF54}"/>
              </a:ext>
            </a:extLst>
          </p:cNvPr>
          <p:cNvSpPr txBox="1">
            <a:spLocks/>
          </p:cNvSpPr>
          <p:nvPr/>
        </p:nvSpPr>
        <p:spPr>
          <a:xfrm>
            <a:off x="1281606" y="797433"/>
            <a:ext cx="9392421" cy="13308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ea typeface="+mj-lt"/>
                <a:cs typeface="+mj-lt"/>
              </a:rPr>
              <a:t>Gripper end (Cap) </a:t>
            </a:r>
            <a:endParaRPr lang="en-US" b="1" dirty="0"/>
          </a:p>
        </p:txBody>
      </p:sp>
      <p:pic>
        <p:nvPicPr>
          <p:cNvPr id="5" name="Picture 5" descr="A picture containing diagram&#10;&#10;Description automatically generated">
            <a:extLst>
              <a:ext uri="{FF2B5EF4-FFF2-40B4-BE49-F238E27FC236}">
                <a16:creationId xmlns:a16="http://schemas.microsoft.com/office/drawing/2014/main" id="{71305155-EF26-99D2-A31B-F5613248D6E8}"/>
              </a:ext>
            </a:extLst>
          </p:cNvPr>
          <p:cNvPicPr>
            <a:picLocks noChangeAspect="1"/>
          </p:cNvPicPr>
          <p:nvPr/>
        </p:nvPicPr>
        <p:blipFill>
          <a:blip r:embed="rId2"/>
          <a:stretch>
            <a:fillRect/>
          </a:stretch>
        </p:blipFill>
        <p:spPr>
          <a:xfrm>
            <a:off x="7140743" y="3979695"/>
            <a:ext cx="3565356" cy="2467975"/>
          </a:xfrm>
          <a:prstGeom prst="rect">
            <a:avLst/>
          </a:prstGeom>
        </p:spPr>
      </p:pic>
      <p:pic>
        <p:nvPicPr>
          <p:cNvPr id="6" name="Picture 6">
            <a:extLst>
              <a:ext uri="{FF2B5EF4-FFF2-40B4-BE49-F238E27FC236}">
                <a16:creationId xmlns:a16="http://schemas.microsoft.com/office/drawing/2014/main" id="{7E8A11B9-601B-2A68-E0F2-FA01745014C4}"/>
              </a:ext>
            </a:extLst>
          </p:cNvPr>
          <p:cNvPicPr>
            <a:picLocks noChangeAspect="1"/>
          </p:cNvPicPr>
          <p:nvPr/>
        </p:nvPicPr>
        <p:blipFill rotWithShape="1">
          <a:blip r:embed="rId3"/>
          <a:srcRect t="8939" r="-305" b="-380"/>
          <a:stretch/>
        </p:blipFill>
        <p:spPr>
          <a:xfrm>
            <a:off x="7140742" y="1139717"/>
            <a:ext cx="3565376" cy="2607906"/>
          </a:xfrm>
          <a:prstGeom prst="rect">
            <a:avLst/>
          </a:prstGeom>
        </p:spPr>
      </p:pic>
    </p:spTree>
    <p:extLst>
      <p:ext uri="{BB962C8B-B14F-4D97-AF65-F5344CB8AC3E}">
        <p14:creationId xmlns:p14="http://schemas.microsoft.com/office/powerpoint/2010/main" val="3127462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8">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0">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9F647BE-ED5D-0A5E-C53C-3CD691EE8EFB}"/>
              </a:ext>
            </a:extLst>
          </p:cNvPr>
          <p:cNvSpPr>
            <a:spLocks noGrp="1"/>
          </p:cNvSpPr>
          <p:nvPr>
            <p:ph type="title"/>
          </p:nvPr>
        </p:nvSpPr>
        <p:spPr>
          <a:xfrm>
            <a:off x="1277402" y="-2008"/>
            <a:ext cx="9392421" cy="1330841"/>
          </a:xfrm>
        </p:spPr>
        <p:txBody>
          <a:bodyPr>
            <a:normAutofit/>
          </a:bodyPr>
          <a:lstStyle/>
          <a:p>
            <a:r>
              <a:rPr lang="en-US" b="1" dirty="0">
                <a:ea typeface="+mj-lt"/>
                <a:cs typeface="+mj-lt"/>
              </a:rPr>
              <a:t>Independent section for each mechanism</a:t>
            </a:r>
            <a:endParaRPr lang="en-US" dirty="0">
              <a:ea typeface="+mj-lt"/>
              <a:cs typeface="+mj-lt"/>
            </a:endParaRPr>
          </a:p>
        </p:txBody>
      </p:sp>
      <p:sp>
        <p:nvSpPr>
          <p:cNvPr id="3" name="Content Placeholder 2">
            <a:extLst>
              <a:ext uri="{FF2B5EF4-FFF2-40B4-BE49-F238E27FC236}">
                <a16:creationId xmlns:a16="http://schemas.microsoft.com/office/drawing/2014/main" id="{56E55880-BC90-5411-454D-98F5C71CB401}"/>
              </a:ext>
            </a:extLst>
          </p:cNvPr>
          <p:cNvSpPr>
            <a:spLocks noGrp="1"/>
          </p:cNvSpPr>
          <p:nvPr>
            <p:ph idx="1"/>
          </p:nvPr>
        </p:nvSpPr>
        <p:spPr>
          <a:xfrm>
            <a:off x="1137034" y="2198362"/>
            <a:ext cx="4958966" cy="3917773"/>
          </a:xfrm>
        </p:spPr>
        <p:txBody>
          <a:bodyPr vert="horz" lIns="91440" tIns="45720" rIns="91440" bIns="45720" rtlCol="0" anchor="t">
            <a:noAutofit/>
          </a:bodyPr>
          <a:lstStyle/>
          <a:p>
            <a:r>
              <a:rPr lang="en-US" sz="2000" dirty="0">
                <a:ea typeface="+mn-lt"/>
                <a:cs typeface="+mn-lt"/>
              </a:rPr>
              <a:t>The structure of the upper and lower are closely resembled.</a:t>
            </a:r>
          </a:p>
          <a:p>
            <a:endParaRPr lang="en-US" sz="2000" dirty="0">
              <a:ea typeface="+mn-lt"/>
              <a:cs typeface="+mn-lt"/>
            </a:endParaRPr>
          </a:p>
          <a:p>
            <a:r>
              <a:rPr lang="en-US" sz="2000" dirty="0">
                <a:ea typeface="+mn-lt"/>
                <a:cs typeface="+mn-lt"/>
              </a:rPr>
              <a:t>The main difference is that the upper base is connected to a linear actuator, and it will slide on the linear rail installed to the lower base (blue line) when the actuator is initiated, while for the other base, it’s stationary relative to the target object, and external components such as linear rail and linear actuator are mounted on it. </a:t>
            </a:r>
          </a:p>
          <a:p>
            <a:endParaRPr lang="en-US" sz="2000" dirty="0">
              <a:ea typeface="+mn-lt"/>
              <a:cs typeface="+mn-lt"/>
            </a:endParaRPr>
          </a:p>
          <a:p>
            <a:endParaRPr lang="en-US" sz="2000" dirty="0">
              <a:cs typeface="Calibri"/>
            </a:endParaRPr>
          </a:p>
        </p:txBody>
      </p:sp>
      <p:sp>
        <p:nvSpPr>
          <p:cNvPr id="13" name="Freeform: Shape 12">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itle 1">
            <a:extLst>
              <a:ext uri="{FF2B5EF4-FFF2-40B4-BE49-F238E27FC236}">
                <a16:creationId xmlns:a16="http://schemas.microsoft.com/office/drawing/2014/main" id="{71729559-07D5-F815-1D76-C5240FA9CF54}"/>
              </a:ext>
            </a:extLst>
          </p:cNvPr>
          <p:cNvSpPr txBox="1">
            <a:spLocks/>
          </p:cNvSpPr>
          <p:nvPr/>
        </p:nvSpPr>
        <p:spPr>
          <a:xfrm>
            <a:off x="1231474" y="1048090"/>
            <a:ext cx="9392421" cy="13308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ea typeface="+mj-lt"/>
                <a:cs typeface="+mj-lt"/>
              </a:rPr>
              <a:t>Upper and Lower Base</a:t>
            </a:r>
          </a:p>
        </p:txBody>
      </p:sp>
      <p:pic>
        <p:nvPicPr>
          <p:cNvPr id="5" name="Picture 5" descr="A picture containing text&#10;&#10;Description automatically generated">
            <a:extLst>
              <a:ext uri="{FF2B5EF4-FFF2-40B4-BE49-F238E27FC236}">
                <a16:creationId xmlns:a16="http://schemas.microsoft.com/office/drawing/2014/main" id="{DB036017-BDD5-3B8F-DF30-9C7BAEC8FA0D}"/>
              </a:ext>
            </a:extLst>
          </p:cNvPr>
          <p:cNvPicPr>
            <a:picLocks noChangeAspect="1"/>
          </p:cNvPicPr>
          <p:nvPr/>
        </p:nvPicPr>
        <p:blipFill>
          <a:blip r:embed="rId2"/>
          <a:stretch>
            <a:fillRect/>
          </a:stretch>
        </p:blipFill>
        <p:spPr>
          <a:xfrm>
            <a:off x="7230979" y="3954061"/>
            <a:ext cx="3264569" cy="2900247"/>
          </a:xfrm>
          <a:prstGeom prst="rect">
            <a:avLst/>
          </a:prstGeom>
        </p:spPr>
      </p:pic>
      <p:pic>
        <p:nvPicPr>
          <p:cNvPr id="6" name="Picture 6" descr="A picture containing text&#10;&#10;Description automatically generated">
            <a:extLst>
              <a:ext uri="{FF2B5EF4-FFF2-40B4-BE49-F238E27FC236}">
                <a16:creationId xmlns:a16="http://schemas.microsoft.com/office/drawing/2014/main" id="{6519519C-F184-AAB6-BB63-555FDAB754A5}"/>
              </a:ext>
            </a:extLst>
          </p:cNvPr>
          <p:cNvPicPr>
            <a:picLocks noChangeAspect="1"/>
          </p:cNvPicPr>
          <p:nvPr/>
        </p:nvPicPr>
        <p:blipFill>
          <a:blip r:embed="rId3"/>
          <a:stretch>
            <a:fillRect/>
          </a:stretch>
        </p:blipFill>
        <p:spPr>
          <a:xfrm>
            <a:off x="7230979" y="883017"/>
            <a:ext cx="3264567" cy="2976414"/>
          </a:xfrm>
          <a:prstGeom prst="rect">
            <a:avLst/>
          </a:prstGeom>
        </p:spPr>
      </p:pic>
    </p:spTree>
    <p:extLst>
      <p:ext uri="{BB962C8B-B14F-4D97-AF65-F5344CB8AC3E}">
        <p14:creationId xmlns:p14="http://schemas.microsoft.com/office/powerpoint/2010/main" val="24218597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8">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0">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9F647BE-ED5D-0A5E-C53C-3CD691EE8EFB}"/>
              </a:ext>
            </a:extLst>
          </p:cNvPr>
          <p:cNvSpPr>
            <a:spLocks noGrp="1"/>
          </p:cNvSpPr>
          <p:nvPr>
            <p:ph type="title"/>
          </p:nvPr>
        </p:nvSpPr>
        <p:spPr>
          <a:xfrm>
            <a:off x="1277402" y="-2008"/>
            <a:ext cx="9392421" cy="1330841"/>
          </a:xfrm>
        </p:spPr>
        <p:txBody>
          <a:bodyPr>
            <a:normAutofit/>
          </a:bodyPr>
          <a:lstStyle/>
          <a:p>
            <a:r>
              <a:rPr lang="en-US" b="1" dirty="0">
                <a:ea typeface="+mj-lt"/>
                <a:cs typeface="+mj-lt"/>
              </a:rPr>
              <a:t>Independent section for each mechanism</a:t>
            </a:r>
            <a:endParaRPr lang="en-US" dirty="0">
              <a:ea typeface="+mj-lt"/>
              <a:cs typeface="+mj-lt"/>
            </a:endParaRPr>
          </a:p>
        </p:txBody>
      </p:sp>
      <p:sp>
        <p:nvSpPr>
          <p:cNvPr id="3" name="Content Placeholder 2">
            <a:extLst>
              <a:ext uri="{FF2B5EF4-FFF2-40B4-BE49-F238E27FC236}">
                <a16:creationId xmlns:a16="http://schemas.microsoft.com/office/drawing/2014/main" id="{56E55880-BC90-5411-454D-98F5C71CB401}"/>
              </a:ext>
            </a:extLst>
          </p:cNvPr>
          <p:cNvSpPr>
            <a:spLocks noGrp="1"/>
          </p:cNvSpPr>
          <p:nvPr>
            <p:ph idx="1"/>
          </p:nvPr>
        </p:nvSpPr>
        <p:spPr>
          <a:xfrm>
            <a:off x="1137034" y="2198362"/>
            <a:ext cx="4958966" cy="3917773"/>
          </a:xfrm>
        </p:spPr>
        <p:txBody>
          <a:bodyPr vert="horz" lIns="91440" tIns="45720" rIns="91440" bIns="45720" rtlCol="0" anchor="t">
            <a:noAutofit/>
          </a:bodyPr>
          <a:lstStyle/>
          <a:p>
            <a:r>
              <a:rPr lang="en-US" sz="2400" dirty="0">
                <a:ea typeface="+mn-lt"/>
                <a:cs typeface="+mn-lt"/>
              </a:rPr>
              <a:t>The structure of a single pin is a slender cylinder with a head at the position near its tip to prevent the pin from falling due to gravity. </a:t>
            </a:r>
          </a:p>
          <a:p>
            <a:endParaRPr lang="en-US" sz="2400" dirty="0">
              <a:ea typeface="+mn-lt"/>
              <a:cs typeface="+mn-lt"/>
            </a:endParaRPr>
          </a:p>
          <a:p>
            <a:r>
              <a:rPr lang="en-US" sz="2400" dirty="0">
                <a:ea typeface="+mn-lt"/>
                <a:cs typeface="+mn-lt"/>
              </a:rPr>
              <a:t>Its upward motion is also constrained by the cap introduced before. There’re two types of pins, and the only discrepancy is their length. </a:t>
            </a:r>
          </a:p>
          <a:p>
            <a:endParaRPr lang="en-US" sz="2000" dirty="0">
              <a:ea typeface="+mn-lt"/>
              <a:cs typeface="+mn-lt"/>
            </a:endParaRPr>
          </a:p>
          <a:p>
            <a:endParaRPr lang="en-US" sz="2000" dirty="0">
              <a:cs typeface="Calibri"/>
            </a:endParaRPr>
          </a:p>
        </p:txBody>
      </p:sp>
      <p:sp>
        <p:nvSpPr>
          <p:cNvPr id="13" name="Freeform: Shape 12">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itle 1">
            <a:extLst>
              <a:ext uri="{FF2B5EF4-FFF2-40B4-BE49-F238E27FC236}">
                <a16:creationId xmlns:a16="http://schemas.microsoft.com/office/drawing/2014/main" id="{71729559-07D5-F815-1D76-C5240FA9CF54}"/>
              </a:ext>
            </a:extLst>
          </p:cNvPr>
          <p:cNvSpPr txBox="1">
            <a:spLocks/>
          </p:cNvSpPr>
          <p:nvPr/>
        </p:nvSpPr>
        <p:spPr>
          <a:xfrm>
            <a:off x="1231474" y="1048090"/>
            <a:ext cx="9392421" cy="13308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ea typeface="+mj-lt"/>
                <a:cs typeface="+mj-lt"/>
              </a:rPr>
              <a:t>Pin Array</a:t>
            </a:r>
          </a:p>
        </p:txBody>
      </p:sp>
      <p:pic>
        <p:nvPicPr>
          <p:cNvPr id="9" name="Picture 9" descr="A picture containing sky, outdoor, blue, line&#10;&#10;Description automatically generated">
            <a:extLst>
              <a:ext uri="{FF2B5EF4-FFF2-40B4-BE49-F238E27FC236}">
                <a16:creationId xmlns:a16="http://schemas.microsoft.com/office/drawing/2014/main" id="{2199D085-D4C2-3BBF-23E5-079272554FBB}"/>
              </a:ext>
            </a:extLst>
          </p:cNvPr>
          <p:cNvPicPr>
            <a:picLocks noChangeAspect="1"/>
          </p:cNvPicPr>
          <p:nvPr/>
        </p:nvPicPr>
        <p:blipFill>
          <a:blip r:embed="rId2"/>
          <a:stretch>
            <a:fillRect/>
          </a:stretch>
        </p:blipFill>
        <p:spPr>
          <a:xfrm>
            <a:off x="7411453" y="1656475"/>
            <a:ext cx="3114173" cy="3916022"/>
          </a:xfrm>
          <a:prstGeom prst="rect">
            <a:avLst/>
          </a:prstGeom>
        </p:spPr>
      </p:pic>
    </p:spTree>
    <p:extLst>
      <p:ext uri="{BB962C8B-B14F-4D97-AF65-F5344CB8AC3E}">
        <p14:creationId xmlns:p14="http://schemas.microsoft.com/office/powerpoint/2010/main" val="389867936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47</TotalTime>
  <Words>1581</Words>
  <Application>Microsoft Office PowerPoint</Application>
  <PresentationFormat>Widescreen</PresentationFormat>
  <Paragraphs>112</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Calibri Light</vt:lpstr>
      <vt:lpstr>Times New Roman</vt:lpstr>
      <vt:lpstr>Office Theme</vt:lpstr>
      <vt:lpstr>Filament micro- Gripper  ​CDR ​Customer: Shai 20.08.2022​</vt:lpstr>
      <vt:lpstr>Introduction</vt:lpstr>
      <vt:lpstr>Introduction</vt:lpstr>
      <vt:lpstr>Isometric View of the Design </vt:lpstr>
      <vt:lpstr>Bill of the material</vt:lpstr>
      <vt:lpstr>Table of components and properties</vt:lpstr>
      <vt:lpstr>Independent section for each mechanism</vt:lpstr>
      <vt:lpstr>Independent section for each mechanism</vt:lpstr>
      <vt:lpstr>Independent section for each mechanism</vt:lpstr>
      <vt:lpstr>Independent section for each mechanism</vt:lpstr>
      <vt:lpstr>Analysis for Nuts grasping</vt:lpstr>
      <vt:lpstr>Analysis for Nuts grasping</vt:lpstr>
      <vt:lpstr>PowerPoint Presentation</vt:lpstr>
      <vt:lpstr>Cylinder grasping</vt:lpstr>
      <vt:lpstr>PowerPoint Presentation</vt:lpstr>
      <vt:lpstr>Cube grasping</vt:lpstr>
      <vt:lpstr>Bending analysis</vt:lpstr>
      <vt:lpstr>PowerPoint Presentation</vt:lpstr>
      <vt:lpstr>PowerPoint Presentation</vt:lpstr>
      <vt:lpstr>Reference</vt:lpstr>
      <vt:lpstr>Reference</vt:lpstr>
      <vt:lpstr>Reference</vt:lpstr>
      <vt:lpstr>Production file</vt:lpstr>
      <vt:lpstr>PowerPoint Presentation</vt:lpstr>
      <vt:lpstr>PowerPoint Presentation</vt:lpstr>
      <vt:lpstr>PowerPoint Presentation</vt:lpstr>
      <vt:lpstr>PowerPoint Presentation</vt:lpstr>
      <vt:lpstr>Thank you so much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X1</dc:creator>
  <cp:lastModifiedBy>Li Zhiyuan</cp:lastModifiedBy>
  <cp:revision>517</cp:revision>
  <dcterms:created xsi:type="dcterms:W3CDTF">2022-08-06T14:02:34Z</dcterms:created>
  <dcterms:modified xsi:type="dcterms:W3CDTF">2022-08-22T21:12:52Z</dcterms:modified>
</cp:coreProperties>
</file>