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9" r:id="rId35"/>
    <p:sldId id="290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297894-13D3-480A-B45D-ABDEFF50D5D2}">
          <p14:sldIdLst>
            <p14:sldId id="256"/>
            <p14:sldId id="257"/>
            <p14:sldId id="258"/>
          </p14:sldIdLst>
        </p14:section>
        <p14:section name="Joins" id="{F1DF705F-2F68-4B1A-8808-FA9A7635A07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bqueries" id="{6B699ADC-25BB-455B-BA0C-253DEEC2E32B}">
          <p14:sldIdLst>
            <p14:sldId id="278"/>
            <p14:sldId id="279"/>
            <p14:sldId id="280"/>
            <p14:sldId id="281"/>
          </p14:sldIdLst>
        </p14:section>
        <p14:section name="Indices" id="{61CE58AE-C23C-402A-8DBF-929134343919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19DC15F3-71F7-401D-AA92-689156D093A2}">
          <p14:sldIdLst>
            <p14:sldId id="287"/>
            <p14:sldId id="293"/>
            <p14:sldId id="289"/>
            <p14:sldId id="290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BA63B-286B-46C9-B52C-1B6101BC0A03}" type="slidenum">
              <a:rPr lang="en-US"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1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Produces a set of records which </a:t>
            </a:r>
            <a:r>
              <a:rPr lang="en-US" sz="3200" b="1">
                <a:solidFill>
                  <a:schemeClr val="bg1"/>
                </a:solidFill>
              </a:rPr>
              <a:t>match in both tables</a:t>
            </a:r>
          </a:p>
          <a:p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3614" y="4039219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433074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9688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522490" y="6006175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4" y="1837556"/>
            <a:ext cx="3347814" cy="1927478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5009" y="175864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464" y="4131024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0754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210853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7517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03" y="190133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405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2011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153166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4861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b="1" dirty="0">
                <a:solidFill>
                  <a:srgbClr val="F3CD60"/>
                </a:solidFill>
              </a:rPr>
              <a:t>   </a:t>
            </a:r>
            <a:r>
              <a:rPr lang="en-US" sz="3400" b="1" dirty="0">
                <a:solidFill>
                  <a:schemeClr val="bg1"/>
                </a:solidFill>
              </a:rPr>
              <a:t>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00" y="3879000"/>
            <a:ext cx="3581400" cy="237827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2444" y="10528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285" y="161787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467601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51208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8830" y="4343400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CROSS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5702" y="464820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0" y="6003738"/>
            <a:ext cx="3005126" cy="581402"/>
          </a:xfrm>
          <a:prstGeom prst="wedgeRoundRectCallout">
            <a:avLst>
              <a:gd name="adj1" fmla="val -47098"/>
              <a:gd name="adj2" fmla="val -844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/>
        </p:nvGraphicFramePr>
        <p:xfrm>
          <a:off x="6629401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/>
        </p:nvGraphicFramePr>
        <p:xfrm>
          <a:off x="1524000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2124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5082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/>
        </p:nvGraphicFramePr>
        <p:xfrm>
          <a:off x="2278361" y="4186925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360088" y="359713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 flipV="1">
            <a:off x="4792960" y="1871265"/>
            <a:ext cx="1607840" cy="4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4792960" y="1875570"/>
            <a:ext cx="1615480" cy="3630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800600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2960" y="1878439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800600" y="1872701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6089650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4945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/>
        </p:nvGraphicFramePr>
        <p:xfrm>
          <a:off x="1102755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/>
        </p:nvGraphicFramePr>
        <p:xfrm>
          <a:off x="6248400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</a:t>
            </a:r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/>
        </p:nvGraphicFramePr>
        <p:xfrm>
          <a:off x="685800" y="1756611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/>
        </p:nvGraphicFramePr>
        <p:xfrm>
          <a:off x="6681591" y="1756611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696532" y="2667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696532" y="3100779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696532" y="398678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698787" y="310077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698787" y="2209800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708396" y="4419600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/>
        </p:nvGraphicFramePr>
        <p:xfrm>
          <a:off x="685800" y="1756611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50094"/>
              </p:ext>
            </p:extLst>
          </p:nvPr>
        </p:nvGraphicFramePr>
        <p:xfrm>
          <a:off x="6681591" y="1756611"/>
          <a:ext cx="4876800" cy="38767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Shipping And Receiving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696532" y="2667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696532" y="3100779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696532" y="398678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698787" y="310077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698787" y="2209800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705600" y="5181600"/>
            <a:ext cx="4837176" cy="42062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6689835" y="3986784"/>
            <a:ext cx="4837176" cy="77724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696532" y="4424843"/>
            <a:ext cx="4590288" cy="42062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JOINS – Gathering Data From Multiple       Tables</a:t>
            </a:r>
          </a:p>
          <a:p>
            <a:r>
              <a:rPr lang="en-US" dirty="0"/>
              <a:t>Subqueries – </a:t>
            </a:r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en-US" dirty="0"/>
          </a:p>
          <a:p>
            <a:r>
              <a:rPr lang="en-US" dirty="0"/>
              <a:t>Indices – </a:t>
            </a:r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/>
        </p:nvGraphicFramePr>
        <p:xfrm>
          <a:off x="685800" y="1756611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/>
        </p:nvGraphicFramePr>
        <p:xfrm>
          <a:off x="6681591" y="1756611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696532" y="2667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696532" y="3100779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696532" y="39624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698787" y="310077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698787" y="2209800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708396" y="4419600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5181600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1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</a:t>
            </a:r>
            <a:r>
              <a:rPr lang="en-US" sz="2800" b="1" dirty="0" smtClean="0">
                <a:latin typeface="Consolas" panose="020B0609020204030204" pitchFamily="49" charset="0"/>
              </a:rPr>
              <a:t>CONCAT(</a:t>
            </a:r>
            <a:r>
              <a:rPr lang="en-US" sz="2800" b="1" noProof="1" smtClean="0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" ",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`</a:t>
            </a:r>
            <a:r>
              <a:rPr lang="en-US" sz="2800" b="1" noProof="1">
                <a:latin typeface="Consolas" panose="020B0609020204030204" pitchFamily="49" charset="0"/>
              </a:rPr>
              <a:t>full</a:t>
            </a:r>
            <a:r>
              <a:rPr lang="en-US" sz="2800" b="1" dirty="0">
                <a:latin typeface="Consolas" panose="020B0609020204030204" pitchFamily="49" charset="0"/>
              </a:rPr>
              <a:t>_name`,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Subqueries</a:t>
            </a:r>
            <a:endParaRPr lang="en-US"/>
          </a:p>
        </p:txBody>
      </p:sp>
      <p:grpSp>
        <p:nvGrpSpPr>
          <p:cNvPr id="24" name="Групиране 23"/>
          <p:cNvGrpSpPr/>
          <p:nvPr/>
        </p:nvGrpSpPr>
        <p:grpSpPr>
          <a:xfrm>
            <a:off x="4572000" y="1543553"/>
            <a:ext cx="2819400" cy="2129098"/>
            <a:chOff x="3177125" y="1931894"/>
            <a:chExt cx="5138738" cy="2403883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35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/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8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/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/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/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Query Manipulation On Multiple Levels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0780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4009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7292339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6801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"soft_uni" database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7968349" y="442936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8889466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3759" y="5706669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1877479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0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`count`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Indices</a:t>
            </a:r>
            <a:endParaRPr lang="en-US"/>
          </a:p>
        </p:txBody>
      </p:sp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78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Clustered and Non-Clustered Indices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index determine the order 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6" name="Rectangle 9"/>
          <p:cNvSpPr/>
          <p:nvPr/>
        </p:nvSpPr>
        <p:spPr>
          <a:xfrm>
            <a:off x="8382000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6000" y="5659548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8154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800323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5221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stCxn id="6" idx="1"/>
            <a:endCxn id="31" idx="0"/>
          </p:cNvCxnSpPr>
          <p:nvPr/>
        </p:nvCxnSpPr>
        <p:spPr>
          <a:xfrm rot="10800000" flipV="1">
            <a:off x="7497953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stCxn id="6" idx="3"/>
            <a:endCxn id="32" idx="0"/>
          </p:cNvCxnSpPr>
          <p:nvPr/>
        </p:nvCxnSpPr>
        <p:spPr>
          <a:xfrm>
            <a:off x="9448800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stCxn id="6" idx="2"/>
            <a:endCxn id="30" idx="0"/>
          </p:cNvCxnSpPr>
          <p:nvPr/>
        </p:nvCxnSpPr>
        <p:spPr>
          <a:xfrm>
            <a:off x="8915400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stCxn id="31" idx="2"/>
          </p:cNvCxnSpPr>
          <p:nvPr/>
        </p:nvCxnSpPr>
        <p:spPr>
          <a:xfrm flipH="1">
            <a:off x="7130563" y="4930041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stCxn id="31" idx="2"/>
          </p:cNvCxnSpPr>
          <p:nvPr/>
        </p:nvCxnSpPr>
        <p:spPr>
          <a:xfrm>
            <a:off x="7497951" y="4930041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/>
          <p:nvPr/>
        </p:nvCxnSpPr>
        <p:spPr>
          <a:xfrm flipH="1">
            <a:off x="8282192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stCxn id="30" idx="2"/>
          </p:cNvCxnSpPr>
          <p:nvPr/>
        </p:nvCxnSpPr>
        <p:spPr>
          <a:xfrm flipH="1">
            <a:off x="8880930" y="4930041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stCxn id="30" idx="2"/>
          </p:cNvCxnSpPr>
          <p:nvPr/>
        </p:nvCxnSpPr>
        <p:spPr>
          <a:xfrm>
            <a:off x="8915401" y="4930041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stCxn id="32" idx="2"/>
          </p:cNvCxnSpPr>
          <p:nvPr/>
        </p:nvCxnSpPr>
        <p:spPr>
          <a:xfrm flipH="1">
            <a:off x="10078580" y="4930041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stCxn id="32" idx="2"/>
          </p:cNvCxnSpPr>
          <p:nvPr/>
        </p:nvCxnSpPr>
        <p:spPr>
          <a:xfrm>
            <a:off x="10336294" y="4930041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5" name="Rectangle 9"/>
          <p:cNvSpPr/>
          <p:nvPr/>
        </p:nvSpPr>
        <p:spPr>
          <a:xfrm>
            <a:off x="8382000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/>
          <p:cNvSpPr/>
          <p:nvPr/>
        </p:nvSpPr>
        <p:spPr>
          <a:xfrm>
            <a:off x="8317501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6839670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9674568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/>
          <p:cNvCxnSpPr>
            <a:stCxn id="5" idx="1"/>
            <a:endCxn id="30" idx="0"/>
          </p:cNvCxnSpPr>
          <p:nvPr/>
        </p:nvCxnSpPr>
        <p:spPr>
          <a:xfrm rot="10800000" flipV="1">
            <a:off x="7537298" y="2856596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stCxn id="5" idx="3"/>
            <a:endCxn id="31" idx="0"/>
          </p:cNvCxnSpPr>
          <p:nvPr/>
        </p:nvCxnSpPr>
        <p:spPr>
          <a:xfrm>
            <a:off x="9448801" y="2856597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stCxn id="5" idx="2"/>
            <a:endCxn id="29" idx="0"/>
          </p:cNvCxnSpPr>
          <p:nvPr/>
        </p:nvCxnSpPr>
        <p:spPr>
          <a:xfrm>
            <a:off x="8915401" y="3123297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/>
          <p:nvPr/>
        </p:nvCxnSpPr>
        <p:spPr>
          <a:xfrm flipH="1">
            <a:off x="7314725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/>
          <p:nvPr/>
        </p:nvCxnSpPr>
        <p:spPr>
          <a:xfrm>
            <a:off x="7619872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endCxn id="23" idx="2"/>
          </p:cNvCxnSpPr>
          <p:nvPr/>
        </p:nvCxnSpPr>
        <p:spPr>
          <a:xfrm flipH="1">
            <a:off x="8494646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endCxn id="21" idx="2"/>
          </p:cNvCxnSpPr>
          <p:nvPr/>
        </p:nvCxnSpPr>
        <p:spPr>
          <a:xfrm>
            <a:off x="9037323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endCxn id="19" idx="2"/>
          </p:cNvCxnSpPr>
          <p:nvPr/>
        </p:nvCxnSpPr>
        <p:spPr>
          <a:xfrm>
            <a:off x="9037322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endCxn id="17" idx="2"/>
          </p:cNvCxnSpPr>
          <p:nvPr/>
        </p:nvCxnSpPr>
        <p:spPr>
          <a:xfrm flipH="1">
            <a:off x="10264530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endCxn id="15" idx="2"/>
          </p:cNvCxnSpPr>
          <p:nvPr/>
        </p:nvCxnSpPr>
        <p:spPr>
          <a:xfrm>
            <a:off x="10458217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/>
          <p:cNvSpPr/>
          <p:nvPr/>
        </p:nvSpPr>
        <p:spPr>
          <a:xfrm>
            <a:off x="8304146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6519235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0098509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343532" y="4090561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29" idx="2"/>
          </p:cNvCxnSpPr>
          <p:nvPr/>
        </p:nvCxnSpPr>
        <p:spPr>
          <a:xfrm>
            <a:off x="8954747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/>
          <p:cNvCxnSpPr/>
          <p:nvPr/>
        </p:nvCxnSpPr>
        <p:spPr>
          <a:xfrm>
            <a:off x="10402237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/>
          <p:cNvSpPr txBox="1"/>
          <p:nvPr/>
        </p:nvSpPr>
        <p:spPr>
          <a:xfrm>
            <a:off x="4905730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/>
          <p:cNvGrpSpPr/>
          <p:nvPr/>
        </p:nvGrpSpPr>
        <p:grpSpPr>
          <a:xfrm>
            <a:off x="6172200" y="5659548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/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54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/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/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/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/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2" y="2667001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3400" y="4792830"/>
            <a:ext cx="2932706" cy="564085"/>
          </a:xfrm>
          <a:prstGeom prst="wedgeRoundRectCallout">
            <a:avLst>
              <a:gd name="adj1" fmla="val 45776"/>
              <a:gd name="adj2" fmla="val -15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4512" y="4532686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7994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JOINS</a:t>
            </a:r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>
            <a:fillRect/>
          </a:stretch>
        </p:blipFill>
        <p:spPr>
          <a:xfrm>
            <a:off x="4953000" y="1447801"/>
            <a:ext cx="2090852" cy="246194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Gathering Data from Multiple Tables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67800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83710" y="3828239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802162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1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2484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81200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/>
          <p:nvPr/>
        </p:nvGraphicFramePr>
        <p:xfrm>
          <a:off x="533401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7400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200400" y="3586545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4700922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1407205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6536418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8001723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2895601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1752600" y="2261902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010400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2151</Words>
  <Application>Microsoft Office PowerPoint</Application>
  <PresentationFormat>Широк екран</PresentationFormat>
  <Paragraphs>642</Paragraphs>
  <Slides>37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 and Indices</vt:lpstr>
      <vt:lpstr>Table of Contents</vt:lpstr>
      <vt:lpstr>Questions</vt:lpstr>
      <vt:lpstr>JOINS</vt:lpstr>
      <vt:lpstr>Data from Multiple Tables</vt:lpstr>
      <vt:lpstr>Cartesian Product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</vt:lpstr>
      <vt:lpstr>Cross Join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Subqueries</vt:lpstr>
      <vt:lpstr>Subqueries</vt:lpstr>
      <vt:lpstr>Problem: Higher Salary </vt:lpstr>
      <vt:lpstr>Solution: Higher Salary </vt:lpstr>
      <vt:lpstr>Indices</vt:lpstr>
      <vt:lpstr>Indices</vt:lpstr>
      <vt:lpstr>Clustered Indices</vt:lpstr>
      <vt:lpstr>Non-Clustered Indices</vt:lpstr>
      <vt:lpstr>Indices Syntax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24</cp:revision>
  <dcterms:created xsi:type="dcterms:W3CDTF">2018-05-23T13:08:44Z</dcterms:created>
  <dcterms:modified xsi:type="dcterms:W3CDTF">2020-01-28T16:33:44Z</dcterms:modified>
  <cp:category>DB Basics Course @ SoftUni - https://softuni.bg/courses/databases-basics-mysql</cp:category>
</cp:coreProperties>
</file>