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0" r:id="rId5"/>
    <p:sldId id="261" r:id="rId6"/>
    <p:sldId id="262" r:id="rId7"/>
    <p:sldId id="264" r:id="rId8"/>
    <p:sldId id="265" r:id="rId9"/>
    <p:sldId id="280" r:id="rId10"/>
    <p:sldId id="281" r:id="rId11"/>
    <p:sldId id="282" r:id="rId12"/>
    <p:sldId id="266" r:id="rId13"/>
    <p:sldId id="276" r:id="rId14"/>
  </p:sldIdLst>
  <p:sldSz cx="12192000" cy="6858000"/>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993" autoAdjust="0"/>
  </p:normalViewPr>
  <p:slideViewPr>
    <p:cSldViewPr snapToGrid="0">
      <p:cViewPr varScale="1">
        <p:scale>
          <a:sx n="69" d="100"/>
          <a:sy n="69" d="100"/>
        </p:scale>
        <p:origin x="11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4301543" cy="341064"/>
          </a:xfrm>
          <a:prstGeom prst="rect">
            <a:avLst/>
          </a:prstGeom>
        </p:spPr>
        <p:txBody>
          <a:bodyPr vert="horz" lIns="91001" tIns="45501" rIns="91001" bIns="45501"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7" y="2"/>
            <a:ext cx="4301543" cy="341064"/>
          </a:xfrm>
          <a:prstGeom prst="rect">
            <a:avLst/>
          </a:prstGeom>
        </p:spPr>
        <p:txBody>
          <a:bodyPr vert="horz" lIns="91001" tIns="45501" rIns="91001" bIns="45501" rtlCol="0"/>
          <a:lstStyle>
            <a:lvl1pPr algn="r">
              <a:defRPr sz="1200"/>
            </a:lvl1pPr>
          </a:lstStyle>
          <a:p>
            <a:fld id="{2C9EAC6B-9D88-410B-823D-7EF7261E5F95}" type="datetimeFigureOut">
              <a:rPr kumimoji="1" lang="ja-JP" altLang="en-US" smtClean="0"/>
              <a:t>2023/8/21</a:t>
            </a:fld>
            <a:endParaRPr kumimoji="1" lang="ja-JP" altLang="en-US"/>
          </a:p>
        </p:txBody>
      </p:sp>
      <p:sp>
        <p:nvSpPr>
          <p:cNvPr id="4" name="スライド イメージ プレースホルダー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001" tIns="45501" rIns="91001" bIns="45501" rtlCol="0" anchor="ctr"/>
          <a:lstStyle/>
          <a:p>
            <a:endParaRPr lang="ja-JP" altLang="en-US"/>
          </a:p>
        </p:txBody>
      </p:sp>
      <p:sp>
        <p:nvSpPr>
          <p:cNvPr id="5" name="ノート プレースホルダー 4"/>
          <p:cNvSpPr>
            <a:spLocks noGrp="1"/>
          </p:cNvSpPr>
          <p:nvPr>
            <p:ph type="body" sz="quarter" idx="3"/>
          </p:nvPr>
        </p:nvSpPr>
        <p:spPr>
          <a:xfrm>
            <a:off x="992664" y="3271381"/>
            <a:ext cx="7941310" cy="2676585"/>
          </a:xfrm>
          <a:prstGeom prst="rect">
            <a:avLst/>
          </a:prstGeom>
        </p:spPr>
        <p:txBody>
          <a:bodyPr vert="horz" lIns="91001" tIns="45501" rIns="91001" bIns="4550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56612"/>
            <a:ext cx="4301543" cy="341063"/>
          </a:xfrm>
          <a:prstGeom prst="rect">
            <a:avLst/>
          </a:prstGeom>
        </p:spPr>
        <p:txBody>
          <a:bodyPr vert="horz" lIns="91001" tIns="45501" rIns="91001" bIns="45501"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7" y="6456612"/>
            <a:ext cx="4301543" cy="341063"/>
          </a:xfrm>
          <a:prstGeom prst="rect">
            <a:avLst/>
          </a:prstGeom>
        </p:spPr>
        <p:txBody>
          <a:bodyPr vert="horz" lIns="91001" tIns="45501" rIns="91001" bIns="45501" rtlCol="0" anchor="b"/>
          <a:lstStyle>
            <a:lvl1pPr algn="r">
              <a:defRPr sz="1200"/>
            </a:lvl1pPr>
          </a:lstStyle>
          <a:p>
            <a:fld id="{558DC2C3-751A-4700-B0B2-99581FD228CC}" type="slidenum">
              <a:rPr kumimoji="1" lang="ja-JP" altLang="en-US" smtClean="0"/>
              <a:t>‹#›</a:t>
            </a:fld>
            <a:endParaRPr kumimoji="1" lang="ja-JP" altLang="en-US"/>
          </a:p>
        </p:txBody>
      </p:sp>
    </p:spTree>
    <p:extLst>
      <p:ext uri="{BB962C8B-B14F-4D97-AF65-F5344CB8AC3E}">
        <p14:creationId xmlns:p14="http://schemas.microsoft.com/office/powerpoint/2010/main" val="15844347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&lt;</a:t>
            </a:r>
            <a:r>
              <a:rPr lang="ja-JP" altLang="en-US" dirty="0"/>
              <a:t>紹介あり</a:t>
            </a:r>
            <a:r>
              <a:rPr lang="en-US" dirty="0"/>
              <a:t>&gt;</a:t>
            </a:r>
          </a:p>
          <a:p>
            <a:r>
              <a:rPr lang="ja-JP" altLang="en-US" dirty="0"/>
              <a:t>こんにちは、東京電機大学　工学部　情報通信工学科の知能情報システム研究室で研究をしております。</a:t>
            </a:r>
            <a:endParaRPr lang="en-US" altLang="ja-JP" dirty="0"/>
          </a:p>
          <a:p>
            <a:r>
              <a:rPr lang="ja-JP" altLang="en-US" dirty="0"/>
              <a:t>高矢空です。</a:t>
            </a:r>
            <a:endParaRPr lang="en-US" dirty="0"/>
          </a:p>
          <a:p>
            <a:endParaRPr lang="en-US" dirty="0"/>
          </a:p>
          <a:p>
            <a:r>
              <a:rPr lang="en-US" dirty="0"/>
              <a:t>&lt;</a:t>
            </a:r>
            <a:r>
              <a:rPr lang="ja-JP" altLang="en-US" dirty="0"/>
              <a:t>紹介なし</a:t>
            </a:r>
            <a:r>
              <a:rPr lang="en-US" dirty="0"/>
              <a:t>&gt;</a:t>
            </a:r>
          </a:p>
          <a:p>
            <a:r>
              <a:rPr lang="ja-JP" altLang="en-US" dirty="0"/>
              <a:t>先ほど紹介にあずかりました、高矢です。</a:t>
            </a:r>
            <a:endParaRPr lang="en-US" altLang="ja-JP" dirty="0"/>
          </a:p>
          <a:p>
            <a:endParaRPr lang="en-US" dirty="0"/>
          </a:p>
          <a:p>
            <a:r>
              <a:rPr lang="ja-JP" altLang="en-US" dirty="0"/>
              <a:t>それでは、今回は知識選択型転移強化学習を用いた移動ロボットによる動的障害物回避についての研究報告をさせていただこうと思います。</a:t>
            </a:r>
            <a:endParaRPr lang="en-US" dirty="0"/>
          </a:p>
          <a:p>
            <a:endParaRPr lang="en-US" dirty="0"/>
          </a:p>
        </p:txBody>
      </p:sp>
      <p:sp>
        <p:nvSpPr>
          <p:cNvPr id="4" name="スライド番号プレースホルダー 3"/>
          <p:cNvSpPr>
            <a:spLocks noGrp="1"/>
          </p:cNvSpPr>
          <p:nvPr>
            <p:ph type="sldNum" sz="quarter" idx="5"/>
          </p:nvPr>
        </p:nvSpPr>
        <p:spPr/>
        <p:txBody>
          <a:bodyPr/>
          <a:lstStyle/>
          <a:p>
            <a:fld id="{558DC2C3-751A-4700-B0B2-99581FD228CC}" type="slidenum">
              <a:rPr kumimoji="1" lang="ja-JP" altLang="en-US" smtClean="0"/>
              <a:t>1</a:t>
            </a:fld>
            <a:endParaRPr kumimoji="1" lang="ja-JP" altLang="en-US"/>
          </a:p>
        </p:txBody>
      </p:sp>
    </p:spTree>
    <p:extLst>
      <p:ext uri="{BB962C8B-B14F-4D97-AF65-F5344CB8AC3E}">
        <p14:creationId xmlns:p14="http://schemas.microsoft.com/office/powerpoint/2010/main" val="334168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まず、この研究を始めた理由といたしましては、</a:t>
            </a:r>
            <a:endParaRPr lang="en-US" altLang="ja-JP" dirty="0"/>
          </a:p>
          <a:p>
            <a:endParaRPr lang="en-US" dirty="0"/>
          </a:p>
          <a:p>
            <a:r>
              <a:rPr lang="ja-JP" altLang="en-US" dirty="0"/>
              <a:t>研究背景としては下記の３点があげられます。</a:t>
            </a:r>
            <a:endParaRPr lang="en-US" altLang="ja-JP" dirty="0"/>
          </a:p>
          <a:p>
            <a:r>
              <a:rPr lang="ja-JP" altLang="en-US" dirty="0"/>
              <a:t>災害地でも臨機応変な対応が可能な探索・救命ロボットの需要が高まっている。</a:t>
            </a:r>
            <a:endParaRPr lang="en-US" altLang="ja-JP" dirty="0"/>
          </a:p>
          <a:p>
            <a:r>
              <a:rPr lang="ja-JP" altLang="en-US" dirty="0"/>
              <a:t>近年の自動運転技術の進展により、利用者の運転負担が軽減され、交通の安全性と効率性が向上している点</a:t>
            </a:r>
          </a:p>
          <a:p>
            <a:r>
              <a:rPr lang="ja-JP" altLang="en-US" dirty="0"/>
              <a:t>自動運転車は機械学習技術を活用し、自律的な運転を実現している。</a:t>
            </a:r>
            <a:endParaRPr lang="en-US" altLang="ja-JP" dirty="0"/>
          </a:p>
          <a:p>
            <a:r>
              <a:rPr lang="ja-JP" altLang="en-US" dirty="0"/>
              <a:t>しかし、その自動運転車が直面する課題の一つとして、動的な障害物の回避がある。</a:t>
            </a:r>
            <a:endParaRPr lang="en-US" altLang="ja-JP" sz="1050" dirty="0"/>
          </a:p>
          <a:p>
            <a:endParaRPr lang="en-US" altLang="ja-JP" dirty="0"/>
          </a:p>
          <a:p>
            <a:r>
              <a:rPr lang="ja-JP" altLang="en-US" dirty="0"/>
              <a:t>これらを総合的に考えると、研究すべき内容は、</a:t>
            </a:r>
            <a:endParaRPr lang="en-US" altLang="ja-JP" dirty="0"/>
          </a:p>
          <a:p>
            <a:r>
              <a:rPr lang="ja-JP" altLang="en-US" dirty="0"/>
              <a:t>自動運転</a:t>
            </a:r>
            <a:endParaRPr lang="en-US" altLang="ja-JP" dirty="0"/>
          </a:p>
        </p:txBody>
      </p:sp>
      <p:sp>
        <p:nvSpPr>
          <p:cNvPr id="4" name="スライド番号プレースホルダー 3"/>
          <p:cNvSpPr>
            <a:spLocks noGrp="1"/>
          </p:cNvSpPr>
          <p:nvPr>
            <p:ph type="sldNum" sz="quarter" idx="5"/>
          </p:nvPr>
        </p:nvSpPr>
        <p:spPr/>
        <p:txBody>
          <a:bodyPr/>
          <a:lstStyle/>
          <a:p>
            <a:fld id="{558DC2C3-751A-4700-B0B2-99581FD228CC}" type="slidenum">
              <a:rPr kumimoji="1" lang="ja-JP" altLang="en-US" smtClean="0"/>
              <a:t>2</a:t>
            </a:fld>
            <a:endParaRPr kumimoji="1" lang="ja-JP" altLang="en-US"/>
          </a:p>
        </p:txBody>
      </p:sp>
    </p:spTree>
    <p:extLst>
      <p:ext uri="{BB962C8B-B14F-4D97-AF65-F5344CB8AC3E}">
        <p14:creationId xmlns:p14="http://schemas.microsoft.com/office/powerpoint/2010/main" val="1022317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転移学習における、既存の研究は</a:t>
            </a:r>
            <a:r>
              <a:rPr kumimoji="1" lang="en-US" altLang="ja-JP" dirty="0"/>
              <a:t>3</a:t>
            </a:r>
            <a:r>
              <a:rPr kumimoji="1" lang="ja-JP" altLang="en-US" dirty="0"/>
              <a:t>つあり、</a:t>
            </a:r>
            <a:endParaRPr kumimoji="1" lang="en-US" altLang="ja-JP" dirty="0"/>
          </a:p>
          <a:p>
            <a:r>
              <a:rPr kumimoji="1" lang="ja-JP" altLang="en-US" dirty="0"/>
              <a:t>１つ目にフェルナンデスの確率分布による転移学習の研究</a:t>
            </a:r>
            <a:endParaRPr kumimoji="1" lang="en-US" altLang="ja-JP" dirty="0"/>
          </a:p>
          <a:p>
            <a:r>
              <a:rPr kumimoji="1" lang="ja-JP" altLang="en-US" dirty="0"/>
              <a:t>２つ目にマスターのフィードバックによる転移学習の研究</a:t>
            </a:r>
            <a:endParaRPr kumimoji="1" lang="en-US" altLang="ja-JP" dirty="0"/>
          </a:p>
          <a:p>
            <a:r>
              <a:rPr kumimoji="1" lang="ja-JP" altLang="en-US" dirty="0"/>
              <a:t>３つ目に河野の活性化拡散モデルによる転移学習の研究である。</a:t>
            </a:r>
            <a:endParaRPr kumimoji="1" lang="en-US" altLang="ja-JP" dirty="0"/>
          </a:p>
          <a:p>
            <a:r>
              <a:rPr kumimoji="1" lang="ja-JP" altLang="en-US" dirty="0"/>
              <a:t>これらの研究では、静的障害物の回避に成功しているが、動的障害物の回避には成功していません。</a:t>
            </a:r>
          </a:p>
        </p:txBody>
      </p:sp>
      <p:sp>
        <p:nvSpPr>
          <p:cNvPr id="4" name="スライド番号プレースホルダー 3"/>
          <p:cNvSpPr>
            <a:spLocks noGrp="1"/>
          </p:cNvSpPr>
          <p:nvPr>
            <p:ph type="sldNum" sz="quarter" idx="5"/>
          </p:nvPr>
        </p:nvSpPr>
        <p:spPr/>
        <p:txBody>
          <a:bodyPr/>
          <a:lstStyle/>
          <a:p>
            <a:fld id="{558DC2C3-751A-4700-B0B2-99581FD228CC}" type="slidenum">
              <a:rPr kumimoji="1" lang="ja-JP" altLang="en-US" smtClean="0"/>
              <a:t>3</a:t>
            </a:fld>
            <a:endParaRPr kumimoji="1" lang="ja-JP" altLang="en-US"/>
          </a:p>
        </p:txBody>
      </p:sp>
    </p:spTree>
    <p:extLst>
      <p:ext uri="{BB962C8B-B14F-4D97-AF65-F5344CB8AC3E}">
        <p14:creationId xmlns:p14="http://schemas.microsoft.com/office/powerpoint/2010/main" val="403159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58DC2C3-751A-4700-B0B2-99581FD228CC}" type="slidenum">
              <a:rPr kumimoji="1" lang="ja-JP" altLang="en-US" smtClean="0"/>
              <a:t>7</a:t>
            </a:fld>
            <a:endParaRPr kumimoji="1" lang="ja-JP" altLang="en-US"/>
          </a:p>
        </p:txBody>
      </p:sp>
    </p:spTree>
    <p:extLst>
      <p:ext uri="{BB962C8B-B14F-4D97-AF65-F5344CB8AC3E}">
        <p14:creationId xmlns:p14="http://schemas.microsoft.com/office/powerpoint/2010/main" val="286174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D4332-DBBF-B808-8DFC-0C758A72CE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65138A3-3C0A-F8C6-8E8E-9A7F1F3E4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5C5E13-C775-7116-8450-BB49E5F84CE4}"/>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4263FD8F-D79C-8E2F-A992-89DB09A9E5CA}"/>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128D7A80-3C23-A708-5EB5-A5664701D39D}"/>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01296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65D43-058A-B679-4FD5-65F92897C9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28DC4C-CD75-6951-F69B-F869C885275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1A4F1B-7A66-A08E-C3D9-49FFFE3FD33F}"/>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A8DF5B66-E20F-F92A-BB81-36470BE58CE7}"/>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C0355F95-87E2-37DE-63DB-DF6EE441C172}"/>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95574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E37893-B167-BDC8-B41E-A4C5B9B7FC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CCA67F-F20C-EA56-9804-996C1945550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E5BD88-C483-C349-2878-668D9AD3436D}"/>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7BA7C014-4C10-4C7D-AEDD-5C8E0E275893}"/>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05D15DB5-1FF2-7EC1-3F52-BC07A53A0F03}"/>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87823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DDBC6-BB29-C3C8-106B-0161947D43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1B436A-DDE4-C6AB-B9B5-97E0BE526D0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B45DE5-A3CE-D973-2D86-4E6B7C89828B}"/>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BA70B12A-2705-6228-9C3A-803157942D1E}"/>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5B23B343-BDA8-E2BC-DC9E-D81CAEBBF034}"/>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80330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2E36A-AF7B-AE66-BE4B-3F6E3F119E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4EBBBC-8BD5-D8F6-5839-847D353C5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3BCE8D-7F6D-9A7F-A5D8-4A1700F4A1B8}"/>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7F8FCE97-18DA-F2D7-7EFA-5B1F567307E0}"/>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D336E262-E69F-4A11-9A17-38988FD4149C}"/>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00747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3AAA0-58AF-D4E4-565D-CED20C61EF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0C8123F-4AF1-FA7E-144F-F4BB75AA02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D4339C6-44E2-9A51-3780-0FF114864B7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F044AF0-CAA2-4874-130F-C522F83A4B15}"/>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C051636E-F8A0-5856-D6EF-F4377964CF8B}"/>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8D8ECC3C-CD73-DFB3-9160-A257492A13D5}"/>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23197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F16ED-C9CB-5906-6F64-6973763486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C856DF-44A8-6EA9-9D93-5BE884DAD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4D9776-3A80-CF1F-6D8D-05663858745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C11622D-0DED-61DF-6020-C511EEB6C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6033D5-0907-22B3-79A9-777A3F810AB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4904B94-B1CC-5021-010A-E0CDDDA87C13}"/>
              </a:ext>
            </a:extLst>
          </p:cNvPr>
          <p:cNvSpPr>
            <a:spLocks noGrp="1"/>
          </p:cNvSpPr>
          <p:nvPr>
            <p:ph type="dt" sz="half" idx="10"/>
          </p:nvPr>
        </p:nvSpPr>
        <p:spPr/>
        <p:txBody>
          <a:bodyPr/>
          <a:lstStyle/>
          <a:p>
            <a:r>
              <a:rPr kumimoji="1" lang="en-US" altLang="ja-JP"/>
              <a:t>2023/6/12</a:t>
            </a:r>
            <a:endParaRPr kumimoji="1" lang="ja-JP" altLang="en-US"/>
          </a:p>
        </p:txBody>
      </p:sp>
      <p:sp>
        <p:nvSpPr>
          <p:cNvPr id="8" name="フッター プレースホルダー 7">
            <a:extLst>
              <a:ext uri="{FF2B5EF4-FFF2-40B4-BE49-F238E27FC236}">
                <a16:creationId xmlns:a16="http://schemas.microsoft.com/office/drawing/2014/main" id="{F696ADED-E146-8767-F679-28E255084C95}"/>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9" name="スライド番号プレースホルダー 8">
            <a:extLst>
              <a:ext uri="{FF2B5EF4-FFF2-40B4-BE49-F238E27FC236}">
                <a16:creationId xmlns:a16="http://schemas.microsoft.com/office/drawing/2014/main" id="{87DEDA65-772B-8157-D0BC-6C5AF9ACD192}"/>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25466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BB0C2-620B-5DFE-2A28-A9D619245D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B5A86E-ABE0-14D8-47EF-3840999398E3}"/>
              </a:ext>
            </a:extLst>
          </p:cNvPr>
          <p:cNvSpPr>
            <a:spLocks noGrp="1"/>
          </p:cNvSpPr>
          <p:nvPr>
            <p:ph type="dt" sz="half" idx="10"/>
          </p:nvPr>
        </p:nvSpPr>
        <p:spPr/>
        <p:txBody>
          <a:bodyPr/>
          <a:lstStyle/>
          <a:p>
            <a:r>
              <a:rPr kumimoji="1" lang="en-US" altLang="ja-JP"/>
              <a:t>2023/6/12</a:t>
            </a:r>
            <a:endParaRPr kumimoji="1" lang="ja-JP" altLang="en-US"/>
          </a:p>
        </p:txBody>
      </p:sp>
      <p:sp>
        <p:nvSpPr>
          <p:cNvPr id="4" name="フッター プレースホルダー 3">
            <a:extLst>
              <a:ext uri="{FF2B5EF4-FFF2-40B4-BE49-F238E27FC236}">
                <a16:creationId xmlns:a16="http://schemas.microsoft.com/office/drawing/2014/main" id="{1F4EC968-1ACD-77ED-2E78-CC81C87A5C34}"/>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5" name="スライド番号プレースホルダー 4">
            <a:extLst>
              <a:ext uri="{FF2B5EF4-FFF2-40B4-BE49-F238E27FC236}">
                <a16:creationId xmlns:a16="http://schemas.microsoft.com/office/drawing/2014/main" id="{81D9687E-1DC2-9E5D-6457-E1FD3797B6CA}"/>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47281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E1D41D-A76D-9D18-B4DF-C1E5E5CA2813}"/>
              </a:ext>
            </a:extLst>
          </p:cNvPr>
          <p:cNvSpPr>
            <a:spLocks noGrp="1"/>
          </p:cNvSpPr>
          <p:nvPr>
            <p:ph type="dt" sz="half" idx="10"/>
          </p:nvPr>
        </p:nvSpPr>
        <p:spPr/>
        <p:txBody>
          <a:bodyPr/>
          <a:lstStyle/>
          <a:p>
            <a:r>
              <a:rPr kumimoji="1" lang="en-US" altLang="ja-JP"/>
              <a:t>2023/6/12</a:t>
            </a:r>
            <a:endParaRPr kumimoji="1" lang="ja-JP" altLang="en-US"/>
          </a:p>
        </p:txBody>
      </p:sp>
      <p:sp>
        <p:nvSpPr>
          <p:cNvPr id="3" name="フッター プレースホルダー 2">
            <a:extLst>
              <a:ext uri="{FF2B5EF4-FFF2-40B4-BE49-F238E27FC236}">
                <a16:creationId xmlns:a16="http://schemas.microsoft.com/office/drawing/2014/main" id="{8D408518-9561-5D09-2489-96B316E42900}"/>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4" name="スライド番号プレースホルダー 3">
            <a:extLst>
              <a:ext uri="{FF2B5EF4-FFF2-40B4-BE49-F238E27FC236}">
                <a16:creationId xmlns:a16="http://schemas.microsoft.com/office/drawing/2014/main" id="{5E2DDC74-0F95-253B-3413-3C670F8EB238}"/>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7467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BE297D-1569-9483-C2F4-2853D28602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A40119-3C51-6AAD-2576-FC0877E41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3D5446-1A07-CD0B-FB58-0EEB23E8B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A5650C-D8F1-0634-0C65-1091D7976FF4}"/>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582A2790-E800-6F67-46C9-E10ACC12EA0B}"/>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08CB7437-54CD-3A01-A561-B1816A8184D7}"/>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31755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838DA-3252-1340-39B0-F5FC0FE612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7ABAACC-B1F6-1633-2052-65BA7171E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7DB443-9808-F78C-B890-E614918DE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0F61A1-B3E0-DDB8-8653-145BDD6C7E2E}"/>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4A432394-4405-A79A-2614-5FB6683378A1}"/>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A9BEEE9F-CF85-1C4D-D564-EE396F1CA5B3}"/>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49257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73D93D-8DDC-DEE5-34F0-28226A4CB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B77B02-ABE7-A8DA-CD00-31B760851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2F8CAA-E90D-5A80-BC14-371AF3B8B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8610F927-A10A-837C-4305-0D80A28897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84B86781-04DB-C0F5-267F-310FFD3A2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424079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79D80-5F02-6F52-43BA-A13C06CC710D}"/>
              </a:ext>
            </a:extLst>
          </p:cNvPr>
          <p:cNvSpPr>
            <a:spLocks noGrp="1"/>
          </p:cNvSpPr>
          <p:nvPr>
            <p:ph type="ctrTitle"/>
          </p:nvPr>
        </p:nvSpPr>
        <p:spPr>
          <a:xfrm>
            <a:off x="1068658" y="1129348"/>
            <a:ext cx="10054683" cy="2387600"/>
          </a:xfrm>
        </p:spPr>
        <p:txBody>
          <a:bodyPr>
            <a:normAutofit/>
          </a:bodyPr>
          <a:lstStyle/>
          <a:p>
            <a:r>
              <a:rPr kumimoji="1" lang="ja-JP" altLang="en-US" sz="4800" dirty="0"/>
              <a:t>知識選択型転移強化学習を用いた</a:t>
            </a:r>
            <a:br>
              <a:rPr kumimoji="1" lang="en-US" altLang="ja-JP" sz="4800" dirty="0"/>
            </a:br>
            <a:r>
              <a:rPr kumimoji="1" lang="ja-JP" altLang="en-US" sz="4800" dirty="0"/>
              <a:t>移動ロボットによる動的障害物回避</a:t>
            </a:r>
          </a:p>
        </p:txBody>
      </p:sp>
      <p:sp>
        <p:nvSpPr>
          <p:cNvPr id="3" name="字幕 2">
            <a:extLst>
              <a:ext uri="{FF2B5EF4-FFF2-40B4-BE49-F238E27FC236}">
                <a16:creationId xmlns:a16="http://schemas.microsoft.com/office/drawing/2014/main" id="{57CFFD59-5112-01A1-8F24-080E34C47436}"/>
              </a:ext>
            </a:extLst>
          </p:cNvPr>
          <p:cNvSpPr>
            <a:spLocks noGrp="1"/>
          </p:cNvSpPr>
          <p:nvPr>
            <p:ph type="subTitle" idx="1"/>
          </p:nvPr>
        </p:nvSpPr>
        <p:spPr/>
        <p:txBody>
          <a:bodyPr>
            <a:normAutofit lnSpcReduction="10000"/>
          </a:bodyPr>
          <a:lstStyle/>
          <a:p>
            <a:endParaRPr lang="en-US" altLang="ja-JP" dirty="0"/>
          </a:p>
          <a:p>
            <a:r>
              <a:rPr kumimoji="1" lang="ja-JP" altLang="en-US" dirty="0"/>
              <a:t>発表者：　高矢 空</a:t>
            </a:r>
            <a:endParaRPr kumimoji="1" lang="en-US" altLang="ja-JP" dirty="0"/>
          </a:p>
          <a:p>
            <a:endParaRPr lang="en-US" altLang="ja-JP" dirty="0"/>
          </a:p>
          <a:p>
            <a:r>
              <a:rPr lang="ja-JP" altLang="en-US" dirty="0"/>
              <a:t>指導教員：</a:t>
            </a:r>
            <a:r>
              <a:rPr lang="en-US" altLang="ja-JP" dirty="0"/>
              <a:t>	</a:t>
            </a:r>
            <a:r>
              <a:rPr lang="ja-JP" altLang="en-US" dirty="0"/>
              <a:t>河野 仁  准教授</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9087BB05-4047-F6BE-D0D5-C821C5F90BBC}"/>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C4EF6A57-0A03-1F4E-6D25-3E37DDB0BF60}"/>
              </a:ext>
            </a:extLst>
          </p:cNvPr>
          <p:cNvSpPr>
            <a:spLocks noGrp="1"/>
          </p:cNvSpPr>
          <p:nvPr>
            <p:ph type="ftr" sz="quarter" idx="11"/>
          </p:nvPr>
        </p:nvSpPr>
        <p:spPr>
          <a:xfrm>
            <a:off x="3129280" y="6441441"/>
            <a:ext cx="5933440" cy="19494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AE3B3EB3-56FB-2049-3B3C-E99D01182956}"/>
              </a:ext>
            </a:extLst>
          </p:cNvPr>
          <p:cNvSpPr>
            <a:spLocks noGrp="1"/>
          </p:cNvSpPr>
          <p:nvPr>
            <p:ph type="sldNum" sz="quarter" idx="12"/>
          </p:nvPr>
        </p:nvSpPr>
        <p:spPr/>
        <p:txBody>
          <a:bodyPr/>
          <a:lstStyle/>
          <a:p>
            <a:fld id="{1C6C4858-3BA6-4EDA-8B7D-9FB9AB0B31B8}" type="slidenum">
              <a:rPr kumimoji="1" lang="ja-JP" altLang="en-US" smtClean="0"/>
              <a:t>1</a:t>
            </a:fld>
            <a:endParaRPr kumimoji="1" lang="ja-JP" altLang="en-US"/>
          </a:p>
        </p:txBody>
      </p:sp>
    </p:spTree>
    <p:extLst>
      <p:ext uri="{BB962C8B-B14F-4D97-AF65-F5344CB8AC3E}">
        <p14:creationId xmlns:p14="http://schemas.microsoft.com/office/powerpoint/2010/main" val="3508036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実験結果</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en-US" altLang="ja-JP" sz="2000" dirty="0"/>
              <a:t>Source task</a:t>
            </a:r>
            <a:r>
              <a:rPr lang="ja-JP" altLang="en-US" sz="2000" dirty="0"/>
              <a:t>での各障害物配置での強化学習した移動経路</a:t>
            </a:r>
          </a:p>
          <a:p>
            <a:r>
              <a:rPr lang="ja-JP" altLang="en-US" sz="2000" dirty="0"/>
              <a:t>強化学習の知識ではゴールにたどり着く際に障害物や壁に衝突しないことが確認できた。</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10</a:t>
            </a:fld>
            <a:endParaRPr kumimoji="1" lang="ja-JP" altLang="en-US"/>
          </a:p>
        </p:txBody>
      </p:sp>
      <p:pic>
        <p:nvPicPr>
          <p:cNvPr id="7" name="図 6">
            <a:extLst>
              <a:ext uri="{FF2B5EF4-FFF2-40B4-BE49-F238E27FC236}">
                <a16:creationId xmlns:a16="http://schemas.microsoft.com/office/drawing/2014/main" id="{C3A0CF8E-6381-206C-67DC-8EAA64375E8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1816" y="2527216"/>
            <a:ext cx="4066173" cy="2868182"/>
          </a:xfrm>
          <a:prstGeom prst="rect">
            <a:avLst/>
          </a:prstGeom>
          <a:noFill/>
          <a:ln>
            <a:noFill/>
          </a:ln>
        </p:spPr>
      </p:pic>
      <p:pic>
        <p:nvPicPr>
          <p:cNvPr id="9" name="図 8">
            <a:extLst>
              <a:ext uri="{FF2B5EF4-FFF2-40B4-BE49-F238E27FC236}">
                <a16:creationId xmlns:a16="http://schemas.microsoft.com/office/drawing/2014/main" id="{E8C6F508-6CCB-2E02-3FEF-428841478C8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7513" y="2039974"/>
            <a:ext cx="4066173" cy="3842666"/>
          </a:xfrm>
          <a:prstGeom prst="rect">
            <a:avLst/>
          </a:prstGeom>
          <a:noFill/>
          <a:ln>
            <a:solidFill>
              <a:schemeClr val="tx1"/>
            </a:solidFill>
          </a:ln>
        </p:spPr>
      </p:pic>
    </p:spTree>
    <p:extLst>
      <p:ext uri="{BB962C8B-B14F-4D97-AF65-F5344CB8AC3E}">
        <p14:creationId xmlns:p14="http://schemas.microsoft.com/office/powerpoint/2010/main" val="153411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実験結果</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ja-JP" altLang="en-US" sz="2000" dirty="0"/>
              <a:t>知識選択を行いながら移動障害物を回避した経路を示す（図</a:t>
            </a:r>
            <a:r>
              <a:rPr lang="en-US" altLang="ja-JP" sz="2000" dirty="0"/>
              <a:t>7</a:t>
            </a:r>
            <a:r>
              <a:rPr lang="ja-JP" altLang="en-US" sz="2000" dirty="0"/>
              <a:t>と図</a:t>
            </a:r>
            <a:r>
              <a:rPr lang="en-US" altLang="ja-JP" sz="2000" dirty="0"/>
              <a:t>8</a:t>
            </a:r>
            <a:r>
              <a:rPr lang="ja-JP" altLang="en-US" sz="2000" dirty="0"/>
              <a:t>）。</a:t>
            </a:r>
          </a:p>
          <a:p>
            <a:r>
              <a:rPr lang="en-US" altLang="ja-JP" sz="2000" dirty="0" err="1"/>
              <a:t>Webots</a:t>
            </a:r>
            <a:r>
              <a:rPr lang="ja-JP" altLang="en-US" sz="2000" dirty="0"/>
              <a:t>での物理演算シミュレーションのノイズにより、複数の経路が発現した。</a:t>
            </a:r>
          </a:p>
          <a:p>
            <a:r>
              <a:rPr lang="ja-JP" altLang="en-US" sz="2000" dirty="0"/>
              <a:t>左図では、障害物に衝突する状況で知識選択を行い、障害物から遠ざかる方向に移動することで回避を実現。</a:t>
            </a:r>
          </a:p>
          <a:p>
            <a:r>
              <a:rPr lang="ja-JP" altLang="en-US" sz="2000" dirty="0"/>
              <a:t>右図では、衝突しない範囲で直進し、知識選択をしながらゴールエリアへ到達する移動経路を示す。</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11</a:t>
            </a:fld>
            <a:endParaRPr kumimoji="1" lang="ja-JP" altLang="en-US"/>
          </a:p>
        </p:txBody>
      </p:sp>
      <p:pic>
        <p:nvPicPr>
          <p:cNvPr id="7" name="図 6">
            <a:extLst>
              <a:ext uri="{FF2B5EF4-FFF2-40B4-BE49-F238E27FC236}">
                <a16:creationId xmlns:a16="http://schemas.microsoft.com/office/drawing/2014/main" id="{D3C45EEE-3C35-710F-7F69-FDFFF4A2A4E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2464" y="3218815"/>
            <a:ext cx="3130207" cy="2958148"/>
          </a:xfrm>
          <a:prstGeom prst="rect">
            <a:avLst/>
          </a:prstGeom>
          <a:noFill/>
          <a:ln>
            <a:solidFill>
              <a:schemeClr val="tx1"/>
            </a:solidFill>
          </a:ln>
        </p:spPr>
      </p:pic>
      <p:pic>
        <p:nvPicPr>
          <p:cNvPr id="8" name="図 7">
            <a:extLst>
              <a:ext uri="{FF2B5EF4-FFF2-40B4-BE49-F238E27FC236}">
                <a16:creationId xmlns:a16="http://schemas.microsoft.com/office/drawing/2014/main" id="{536FC022-AC9C-B9D5-D8E5-BEA51610E79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9331" y="3218815"/>
            <a:ext cx="3130207" cy="2958148"/>
          </a:xfrm>
          <a:prstGeom prst="rect">
            <a:avLst/>
          </a:prstGeom>
          <a:noFill/>
          <a:ln>
            <a:solidFill>
              <a:schemeClr val="tx1"/>
            </a:solidFill>
          </a:ln>
        </p:spPr>
      </p:pic>
    </p:spTree>
    <p:extLst>
      <p:ext uri="{BB962C8B-B14F-4D97-AF65-F5344CB8AC3E}">
        <p14:creationId xmlns:p14="http://schemas.microsoft.com/office/powerpoint/2010/main" val="1220449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まとめ</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fontScale="92500" lnSpcReduction="20000"/>
          </a:bodyPr>
          <a:lstStyle/>
          <a:p>
            <a:pPr marL="0" indent="0">
              <a:buNone/>
            </a:pPr>
            <a:r>
              <a:rPr kumimoji="1" lang="ja-JP" altLang="en-US" sz="2000" dirty="0"/>
              <a:t>背景</a:t>
            </a:r>
            <a:endParaRPr kumimoji="1" lang="en-US" altLang="ja-JP" sz="2000" dirty="0"/>
          </a:p>
          <a:p>
            <a:pPr marL="0" indent="0">
              <a:buNone/>
            </a:pPr>
            <a:r>
              <a:rPr kumimoji="1" lang="ja-JP" altLang="en-US" sz="2000" dirty="0"/>
              <a:t>自動運転技術をより確立させるため、知識選択型転移強化学習を用いた移動ロボットによる動的障害物回避を行う必要がある</a:t>
            </a:r>
            <a:endParaRPr kumimoji="1" lang="en-US" altLang="ja-JP" sz="2000" dirty="0"/>
          </a:p>
          <a:p>
            <a:pPr marL="0" indent="0">
              <a:buNone/>
            </a:pPr>
            <a:endParaRPr lang="en-US" altLang="ja-JP" sz="2000" dirty="0"/>
          </a:p>
          <a:p>
            <a:pPr marL="0" indent="0">
              <a:buNone/>
            </a:pPr>
            <a:r>
              <a:rPr lang="ja-JP" altLang="en-US" sz="2000" dirty="0"/>
              <a:t>実験</a:t>
            </a:r>
            <a:endParaRPr lang="en-US" altLang="ja-JP" sz="2000" dirty="0"/>
          </a:p>
          <a:p>
            <a:pPr marL="0" indent="0">
              <a:buNone/>
            </a:pPr>
            <a:r>
              <a:rPr kumimoji="1" lang="en-US" altLang="ja-JP" sz="2000" dirty="0" err="1"/>
              <a:t>Webots</a:t>
            </a:r>
            <a:r>
              <a:rPr kumimoji="1" lang="ja-JP" altLang="en-US" sz="2000" dirty="0"/>
              <a:t>を使用した実験では、</a:t>
            </a:r>
            <a:r>
              <a:rPr kumimoji="1" lang="en-US" altLang="ja-JP" sz="2000" dirty="0"/>
              <a:t>2</a:t>
            </a:r>
            <a:r>
              <a:rPr kumimoji="1" lang="ja-JP" altLang="en-US" sz="2000" dirty="0"/>
              <a:t>輪型移動ロボットを対象に、</a:t>
            </a:r>
            <a:r>
              <a:rPr kumimoji="1" lang="en-US" altLang="ja-JP" sz="2000" dirty="0"/>
              <a:t>5</a:t>
            </a:r>
            <a:r>
              <a:rPr kumimoji="1" lang="ja-JP" altLang="en-US" sz="2000" dirty="0"/>
              <a:t>種類の障害物配置で強化学習を行い、移動障害物回避の実験を行った。</a:t>
            </a:r>
            <a:endParaRPr kumimoji="1" lang="en-US" altLang="ja-JP" sz="2000" dirty="0"/>
          </a:p>
          <a:p>
            <a:pPr marL="0" indent="0">
              <a:buNone/>
            </a:pPr>
            <a:endParaRPr kumimoji="1" lang="en-US" altLang="ja-JP" sz="2000" dirty="0"/>
          </a:p>
          <a:p>
            <a:pPr marL="0" indent="0">
              <a:buNone/>
            </a:pPr>
            <a:r>
              <a:rPr kumimoji="1" lang="ja-JP" altLang="en-US" sz="2000" dirty="0"/>
              <a:t>結果</a:t>
            </a:r>
            <a:endParaRPr kumimoji="1" lang="en-US" altLang="ja-JP" sz="2000" dirty="0"/>
          </a:p>
          <a:p>
            <a:r>
              <a:rPr kumimoji="1" lang="ja-JP" altLang="en-US" sz="2000" dirty="0"/>
              <a:t>静的障害物には、強化学習で得た知識をそのまま流用し回避することが出来た。</a:t>
            </a:r>
            <a:endParaRPr kumimoji="1" lang="en-US" altLang="ja-JP" sz="2000" dirty="0"/>
          </a:p>
          <a:p>
            <a:r>
              <a:rPr kumimoji="1" lang="ja-JP" altLang="en-US" sz="2000" dirty="0"/>
              <a:t>動的障害物に衝突する状況で知識選択を行い、障害物から遠ざかる方向に移動することで回避を実現出来た。</a:t>
            </a:r>
          </a:p>
          <a:p>
            <a:pPr marL="0" indent="0">
              <a:buNone/>
            </a:pPr>
            <a:endParaRPr lang="en-US" altLang="ja-JP" sz="2000" dirty="0"/>
          </a:p>
          <a:p>
            <a:pPr marL="0" indent="0">
              <a:buNone/>
            </a:pPr>
            <a:r>
              <a:rPr kumimoji="1" lang="ja-JP" altLang="en-US" sz="2000" dirty="0"/>
              <a:t>課題</a:t>
            </a:r>
            <a:endParaRPr kumimoji="1" lang="en-US" altLang="ja-JP" sz="2000" dirty="0"/>
          </a:p>
          <a:p>
            <a:r>
              <a:rPr kumimoji="1" lang="ja-JP" altLang="en-US" sz="2000" dirty="0"/>
              <a:t>実験では少ない知識数と単調な条件でのシミュレーション検証であったため、より複雑な条件や実際の移動ロボットへの実装を検討する。</a:t>
            </a:r>
          </a:p>
          <a:p>
            <a:r>
              <a:rPr kumimoji="1" lang="ja-JP" altLang="en-US" sz="2000" dirty="0"/>
              <a:t>知識選択の順序などの妥当性や解析についても検討する。</a:t>
            </a:r>
            <a:endParaRPr kumimoji="1"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12</a:t>
            </a:fld>
            <a:endParaRPr kumimoji="1" lang="ja-JP" altLang="en-US"/>
          </a:p>
        </p:txBody>
      </p:sp>
    </p:spTree>
    <p:extLst>
      <p:ext uri="{BB962C8B-B14F-4D97-AF65-F5344CB8AC3E}">
        <p14:creationId xmlns:p14="http://schemas.microsoft.com/office/powerpoint/2010/main" val="335059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79D80-5F02-6F52-43BA-A13C06CC710D}"/>
              </a:ext>
            </a:extLst>
          </p:cNvPr>
          <p:cNvSpPr>
            <a:spLocks noGrp="1"/>
          </p:cNvSpPr>
          <p:nvPr>
            <p:ph type="ctrTitle"/>
          </p:nvPr>
        </p:nvSpPr>
        <p:spPr/>
        <p:txBody>
          <a:bodyPr>
            <a:normAutofit/>
          </a:bodyPr>
          <a:lstStyle/>
          <a:p>
            <a:r>
              <a:rPr kumimoji="1" lang="ja-JP" altLang="en-US" sz="4800" dirty="0"/>
              <a:t>ご清聴ありがとうございました</a:t>
            </a:r>
          </a:p>
        </p:txBody>
      </p:sp>
      <p:sp>
        <p:nvSpPr>
          <p:cNvPr id="3" name="字幕 2">
            <a:extLst>
              <a:ext uri="{FF2B5EF4-FFF2-40B4-BE49-F238E27FC236}">
                <a16:creationId xmlns:a16="http://schemas.microsoft.com/office/drawing/2014/main" id="{57CFFD59-5112-01A1-8F24-080E34C47436}"/>
              </a:ext>
            </a:extLst>
          </p:cNvPr>
          <p:cNvSpPr>
            <a:spLocks noGrp="1"/>
          </p:cNvSpPr>
          <p:nvPr>
            <p:ph type="subTitle" idx="1"/>
          </p:nvPr>
        </p:nvSpPr>
        <p:spPr/>
        <p:txBody>
          <a:bodyPr>
            <a:normAutofit/>
          </a:bodyPr>
          <a:lstStyle/>
          <a:p>
            <a:r>
              <a:rPr lang="en-US" altLang="ja-JP" dirty="0"/>
              <a:t>20ec070@ms.dendai.ac.jp</a:t>
            </a:r>
          </a:p>
        </p:txBody>
      </p:sp>
      <p:sp>
        <p:nvSpPr>
          <p:cNvPr id="4" name="日付プレースホルダー 3">
            <a:extLst>
              <a:ext uri="{FF2B5EF4-FFF2-40B4-BE49-F238E27FC236}">
                <a16:creationId xmlns:a16="http://schemas.microsoft.com/office/drawing/2014/main" id="{9087BB05-4047-F6BE-D0D5-C821C5F90BBC}"/>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C4EF6A57-0A03-1F4E-6D25-3E37DDB0BF60}"/>
              </a:ext>
            </a:extLst>
          </p:cNvPr>
          <p:cNvSpPr>
            <a:spLocks noGrp="1"/>
          </p:cNvSpPr>
          <p:nvPr>
            <p:ph type="ftr" sz="quarter" idx="11"/>
          </p:nvPr>
        </p:nvSpPr>
        <p:spPr>
          <a:xfrm>
            <a:off x="3129280" y="6441441"/>
            <a:ext cx="5933440" cy="19494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AE3B3EB3-56FB-2049-3B3C-E99D01182956}"/>
              </a:ext>
            </a:extLst>
          </p:cNvPr>
          <p:cNvSpPr>
            <a:spLocks noGrp="1"/>
          </p:cNvSpPr>
          <p:nvPr>
            <p:ph type="sldNum" sz="quarter" idx="12"/>
          </p:nvPr>
        </p:nvSpPr>
        <p:spPr/>
        <p:txBody>
          <a:bodyPr/>
          <a:lstStyle/>
          <a:p>
            <a:fld id="{1C6C4858-3BA6-4EDA-8B7D-9FB9AB0B31B8}" type="slidenum">
              <a:rPr kumimoji="1" lang="ja-JP" altLang="en-US" smtClean="0"/>
              <a:t>13</a:t>
            </a:fld>
            <a:endParaRPr kumimoji="1" lang="ja-JP" altLang="en-US"/>
          </a:p>
        </p:txBody>
      </p:sp>
      <p:sp>
        <p:nvSpPr>
          <p:cNvPr id="7" name="テキスト ボックス 6">
            <a:extLst>
              <a:ext uri="{FF2B5EF4-FFF2-40B4-BE49-F238E27FC236}">
                <a16:creationId xmlns:a16="http://schemas.microsoft.com/office/drawing/2014/main" id="{5CAE1AE2-A7C7-053F-04E5-A0513F04AD11}"/>
              </a:ext>
            </a:extLst>
          </p:cNvPr>
          <p:cNvSpPr txBox="1"/>
          <p:nvPr/>
        </p:nvSpPr>
        <p:spPr>
          <a:xfrm>
            <a:off x="2579007" y="4513311"/>
            <a:ext cx="7033986" cy="646331"/>
          </a:xfrm>
          <a:prstGeom prst="rect">
            <a:avLst/>
          </a:prstGeom>
          <a:noFill/>
        </p:spPr>
        <p:txBody>
          <a:bodyPr wrap="square" rtlCol="0">
            <a:spAutoFit/>
          </a:bodyPr>
          <a:lstStyle/>
          <a:p>
            <a:pPr algn="ctr"/>
            <a:r>
              <a:rPr kumimoji="1" lang="ja-JP" altLang="en-US" dirty="0"/>
              <a:t>謝　　　辞</a:t>
            </a:r>
          </a:p>
          <a:p>
            <a:r>
              <a:rPr kumimoji="1" lang="ja-JP" altLang="en-US" dirty="0"/>
              <a:t>本研究の一部は</a:t>
            </a:r>
            <a:r>
              <a:rPr kumimoji="1" lang="en-US" altLang="ja-JP" dirty="0"/>
              <a:t>JSPS</a:t>
            </a:r>
            <a:r>
              <a:rPr kumimoji="1" lang="ja-JP" altLang="en-US" dirty="0"/>
              <a:t>科研費</a:t>
            </a:r>
            <a:r>
              <a:rPr kumimoji="1" lang="en-US" altLang="ja-JP" dirty="0"/>
              <a:t>JP23K11276</a:t>
            </a:r>
            <a:r>
              <a:rPr kumimoji="1" lang="ja-JP" altLang="en-US" dirty="0"/>
              <a:t>の助成を受けたものである</a:t>
            </a:r>
          </a:p>
        </p:txBody>
      </p:sp>
    </p:spTree>
    <p:extLst>
      <p:ext uri="{BB962C8B-B14F-4D97-AF65-F5344CB8AC3E}">
        <p14:creationId xmlns:p14="http://schemas.microsoft.com/office/powerpoint/2010/main" val="417415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研究背景</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ja-JP" altLang="en-US" dirty="0"/>
              <a:t>近年の自動運転技術の進展により、利用者の運転負担が軽減され、交通の安全性と効率性が向上している。</a:t>
            </a:r>
            <a:endParaRPr lang="en-US" altLang="ja-JP" dirty="0"/>
          </a:p>
          <a:p>
            <a:endParaRPr lang="ja-JP" altLang="en-US" dirty="0"/>
          </a:p>
          <a:p>
            <a:r>
              <a:rPr lang="ja-JP" altLang="en-US" dirty="0"/>
              <a:t>自動運転車は機械学習技術を活用</a:t>
            </a:r>
            <a:endParaRPr lang="en-US" altLang="ja-JP" dirty="0"/>
          </a:p>
          <a:p>
            <a:pPr marL="0" indent="0">
              <a:buNone/>
            </a:pPr>
            <a:r>
              <a:rPr lang="en-US" altLang="ja-JP" dirty="0"/>
              <a:t>  </a:t>
            </a:r>
            <a:r>
              <a:rPr lang="ja-JP" altLang="en-US" dirty="0"/>
              <a:t>→自律的な運転を実現している。</a:t>
            </a:r>
            <a:endParaRPr lang="en-US" altLang="ja-JP" dirty="0"/>
          </a:p>
          <a:p>
            <a:endParaRPr lang="ja-JP" altLang="en-US" dirty="0"/>
          </a:p>
          <a:p>
            <a:r>
              <a:rPr lang="ja-JP" altLang="en-US" dirty="0"/>
              <a:t>自動運転車が直面する課題の一つ</a:t>
            </a:r>
            <a:endParaRPr lang="en-US" altLang="ja-JP" dirty="0"/>
          </a:p>
          <a:p>
            <a:pPr marL="0" indent="0">
              <a:buNone/>
            </a:pPr>
            <a:r>
              <a:rPr lang="en-US" altLang="ja-JP" dirty="0"/>
              <a:t>  </a:t>
            </a:r>
            <a:r>
              <a:rPr lang="ja-JP" altLang="en-US" dirty="0"/>
              <a:t>→動的な障害物の回避がある。</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346960" y="6356351"/>
            <a:ext cx="7498080" cy="36512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2</a:t>
            </a:fld>
            <a:endParaRPr kumimoji="1" lang="ja-JP" altLang="en-US"/>
          </a:p>
        </p:txBody>
      </p:sp>
      <p:pic>
        <p:nvPicPr>
          <p:cNvPr id="8" name="図 7">
            <a:extLst>
              <a:ext uri="{FF2B5EF4-FFF2-40B4-BE49-F238E27FC236}">
                <a16:creationId xmlns:a16="http://schemas.microsoft.com/office/drawing/2014/main" id="{EE2E4DD1-FB29-EC98-0F2C-97926CF8C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723" y="1810117"/>
            <a:ext cx="4366846" cy="4366846"/>
          </a:xfrm>
          <a:prstGeom prst="rect">
            <a:avLst/>
          </a:prstGeom>
        </p:spPr>
      </p:pic>
    </p:spTree>
    <p:extLst>
      <p:ext uri="{BB962C8B-B14F-4D97-AF65-F5344CB8AC3E}">
        <p14:creationId xmlns:p14="http://schemas.microsoft.com/office/powerpoint/2010/main" val="143019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既存研究</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en-US" altLang="ja-JP" dirty="0"/>
              <a:t>Probabilistic Policy Reuse [F. Fernandez et al. 2006]</a:t>
            </a:r>
          </a:p>
          <a:p>
            <a:pPr lvl="1"/>
            <a:r>
              <a:rPr lang="ja-JP" altLang="en-US" dirty="0"/>
              <a:t>転移元タスクで学習された方策の確率分布を推定し、その確率分布を転移先タスクでの方策学習に利用する</a:t>
            </a:r>
            <a:endParaRPr lang="en-US" altLang="ja-JP" dirty="0"/>
          </a:p>
          <a:p>
            <a:pPr lvl="1"/>
            <a:endParaRPr lang="en-US" altLang="ja-JP" dirty="0"/>
          </a:p>
          <a:p>
            <a:r>
              <a:rPr lang="en-US" altLang="ja-JP" dirty="0"/>
              <a:t>MASTER [M. E. et al. 2009]</a:t>
            </a:r>
          </a:p>
          <a:p>
            <a:pPr lvl="1"/>
            <a:r>
              <a:rPr lang="ja-JP" altLang="en-US" dirty="0"/>
              <a:t>転移元タスクで学習された教師モデルからのフィードバックを転移先タスクで利用</a:t>
            </a:r>
            <a:endParaRPr lang="en-US" altLang="ja-JP" dirty="0"/>
          </a:p>
          <a:p>
            <a:pPr lvl="1"/>
            <a:endParaRPr lang="en-US" altLang="ja-JP" dirty="0"/>
          </a:p>
          <a:p>
            <a:r>
              <a:rPr lang="en-US" altLang="ja-JP" dirty="0"/>
              <a:t>SAP-net [</a:t>
            </a:r>
            <a:r>
              <a:rPr lang="en-US" altLang="ja-JP" dirty="0" err="1"/>
              <a:t>Kono</a:t>
            </a:r>
            <a:r>
              <a:rPr lang="en-US" altLang="ja-JP" dirty="0"/>
              <a:t> et al. 2022]</a:t>
            </a:r>
          </a:p>
          <a:p>
            <a:pPr lvl="1"/>
            <a:r>
              <a:rPr lang="ja-JP" altLang="en-US" dirty="0"/>
              <a:t>ヒトの「思い出す」をモデルにした活性化拡散モデルをヒントにした手法</a:t>
            </a:r>
            <a:endParaRPr lang="en-US" altLang="ja-JP" dirty="0"/>
          </a:p>
          <a:p>
            <a:endParaRPr lang="en-US" altLang="ja-JP"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225040" y="6356351"/>
            <a:ext cx="774192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3</a:t>
            </a:fld>
            <a:endParaRPr kumimoji="1" lang="ja-JP" altLang="en-US"/>
          </a:p>
        </p:txBody>
      </p:sp>
    </p:spTree>
    <p:extLst>
      <p:ext uri="{BB962C8B-B14F-4D97-AF65-F5344CB8AC3E}">
        <p14:creationId xmlns:p14="http://schemas.microsoft.com/office/powerpoint/2010/main" val="347093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lang="ja-JP" altLang="en-US" sz="3200" dirty="0"/>
              <a:t>課題</a:t>
            </a:r>
            <a:endParaRPr kumimoji="1" lang="ja-JP" altLang="en-US" sz="3200" dirty="0"/>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kumimoji="1" lang="ja-JP" altLang="en-US" sz="3200" dirty="0"/>
              <a:t>動的障害物の回避</a:t>
            </a:r>
            <a:endParaRPr lang="en-US" altLang="ja-JP" sz="3200" dirty="0"/>
          </a:p>
          <a:p>
            <a:r>
              <a:rPr lang="ja-JP" altLang="en-US" sz="3200" dirty="0"/>
              <a:t>根幹となる</a:t>
            </a:r>
            <a:r>
              <a:rPr lang="ja-JP" altLang="ja-JP" sz="3200" dirty="0"/>
              <a:t>知識選択型転移強化学習</a:t>
            </a:r>
            <a:r>
              <a:rPr lang="ja-JP" altLang="en-US" sz="3200" dirty="0"/>
              <a:t>モデルの開発</a:t>
            </a:r>
            <a:endParaRPr lang="en-US" altLang="ja-JP" sz="3200" dirty="0"/>
          </a:p>
          <a:p>
            <a:r>
              <a:rPr lang="ja-JP" altLang="en-US" sz="3200" dirty="0"/>
              <a:t>強化学習のラベル付け</a:t>
            </a:r>
            <a:endParaRPr lang="en-US" altLang="ja-JP" sz="3200" dirty="0"/>
          </a:p>
          <a:p>
            <a:r>
              <a:rPr kumimoji="1" lang="ja-JP" altLang="en-US" sz="3200" dirty="0"/>
              <a:t>知識同士の類似度の</a:t>
            </a:r>
            <a:r>
              <a:rPr lang="ja-JP" altLang="en-US" sz="3200" dirty="0"/>
              <a:t>計算方法</a:t>
            </a:r>
            <a:endParaRPr lang="en-US" altLang="ja-JP" sz="3200" dirty="0"/>
          </a:p>
          <a:p>
            <a:r>
              <a:rPr kumimoji="1" lang="ja-JP" altLang="en-US" sz="3200" dirty="0"/>
              <a:t>拡散の理論上計算量の課題</a:t>
            </a:r>
            <a:endParaRPr kumimoji="1" lang="en-US" altLang="ja-JP" sz="3200" dirty="0"/>
          </a:p>
          <a:p>
            <a:r>
              <a:rPr lang="ja-JP" altLang="en-US" sz="3200" dirty="0"/>
              <a:t>知識選択の精度算出</a:t>
            </a:r>
            <a:endParaRPr lang="en-US" altLang="ja-JP" sz="3200" dirty="0"/>
          </a:p>
          <a:p>
            <a:r>
              <a:rPr lang="ja-JP" altLang="en-US" sz="3200" dirty="0"/>
              <a:t>誤認識率の低下方法</a:t>
            </a:r>
            <a:endParaRPr lang="en-US" altLang="ja-JP" sz="3200" dirty="0"/>
          </a:p>
          <a:p>
            <a:endParaRPr kumimoji="1" lang="en-US" altLang="ja-JP" sz="3200" dirty="0"/>
          </a:p>
          <a:p>
            <a:endParaRPr kumimoji="1" lang="ja-JP" altLang="en-US" sz="32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048000" y="6356351"/>
            <a:ext cx="6096000" cy="36512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C877428E-BB64-D819-B0B8-8E6A6A6D3D76}"/>
              </a:ext>
            </a:extLst>
          </p:cNvPr>
          <p:cNvPicPr>
            <a:picLocks noChangeAspect="1"/>
          </p:cNvPicPr>
          <p:nvPr/>
        </p:nvPicPr>
        <p:blipFill>
          <a:blip r:embed="rId2"/>
          <a:stretch>
            <a:fillRect/>
          </a:stretch>
        </p:blipFill>
        <p:spPr>
          <a:xfrm>
            <a:off x="7340368" y="2206313"/>
            <a:ext cx="4496031" cy="259093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テキスト ボックス 8">
            <a:extLst>
              <a:ext uri="{FF2B5EF4-FFF2-40B4-BE49-F238E27FC236}">
                <a16:creationId xmlns:a16="http://schemas.microsoft.com/office/drawing/2014/main" id="{E238FD74-2348-A21C-7CD8-5EED70A77502}"/>
              </a:ext>
            </a:extLst>
          </p:cNvPr>
          <p:cNvSpPr txBox="1"/>
          <p:nvPr/>
        </p:nvSpPr>
        <p:spPr>
          <a:xfrm>
            <a:off x="7340369" y="4976634"/>
            <a:ext cx="4496031" cy="1200329"/>
          </a:xfrm>
          <a:prstGeom prst="rect">
            <a:avLst/>
          </a:prstGeom>
          <a:noFill/>
        </p:spPr>
        <p:txBody>
          <a:bodyPr wrap="square" rtlCol="0">
            <a:spAutoFit/>
          </a:bodyPr>
          <a:lstStyle/>
          <a:p>
            <a:r>
              <a:rPr kumimoji="1" lang="ja-JP" altLang="en-US" dirty="0"/>
              <a:t>出典：</a:t>
            </a:r>
            <a:r>
              <a:rPr kumimoji="1" lang="en-US" altLang="ja-JP" dirty="0"/>
              <a:t>https://www.jstage.jst.go.jp/article/jsmermd/2018/0/2018_1A1-C14/_article/-char/ja/</a:t>
            </a:r>
            <a:endParaRPr kumimoji="1" lang="ja-JP" altLang="en-US" dirty="0"/>
          </a:p>
        </p:txBody>
      </p:sp>
    </p:spTree>
    <p:extLst>
      <p:ext uri="{BB962C8B-B14F-4D97-AF65-F5344CB8AC3E}">
        <p14:creationId xmlns:p14="http://schemas.microsoft.com/office/powerpoint/2010/main" val="393101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597878"/>
            <a:ext cx="10515600" cy="5579086"/>
          </a:xfrm>
        </p:spPr>
        <p:txBody>
          <a:bodyPr>
            <a:normAutofit fontScale="85000" lnSpcReduction="10000"/>
          </a:bodyPr>
          <a:lstStyle/>
          <a:p>
            <a:pPr marL="0" indent="0">
              <a:buNone/>
            </a:pPr>
            <a:r>
              <a:rPr kumimoji="1" lang="ja-JP" altLang="en-US" dirty="0"/>
              <a:t>提案手法</a:t>
            </a:r>
            <a:r>
              <a:rPr kumimoji="1" lang="en-US" altLang="ja-JP" dirty="0"/>
              <a:t>:</a:t>
            </a:r>
          </a:p>
          <a:p>
            <a:pPr marL="0" indent="0">
              <a:buNone/>
            </a:pPr>
            <a:endParaRPr kumimoji="1" lang="en-US" altLang="ja-JP" dirty="0"/>
          </a:p>
          <a:p>
            <a:pPr marL="0" indent="0">
              <a:buNone/>
            </a:pPr>
            <a:r>
              <a:rPr kumimoji="1" lang="ja-JP" altLang="en-US" dirty="0"/>
              <a:t>強化学習と転移学習</a:t>
            </a:r>
            <a:r>
              <a:rPr kumimoji="1" lang="en-US" altLang="ja-JP" dirty="0"/>
              <a:t>: </a:t>
            </a:r>
            <a:r>
              <a:rPr kumimoji="1" lang="ja-JP" altLang="en-US" dirty="0"/>
              <a:t>本研究では</a:t>
            </a:r>
            <a:r>
              <a:rPr kumimoji="1" lang="en-US" altLang="ja-JP" dirty="0"/>
              <a:t>Q</a:t>
            </a:r>
            <a:r>
              <a:rPr kumimoji="1" lang="ja-JP" altLang="en-US" dirty="0"/>
              <a:t>学習を用いた強化学習を採用し、転移学習として</a:t>
            </a:r>
            <a:r>
              <a:rPr kumimoji="1" lang="en-US" altLang="ja-JP" dirty="0"/>
              <a:t>Taylor</a:t>
            </a:r>
            <a:r>
              <a:rPr kumimoji="1" lang="ja-JP" altLang="en-US" dirty="0"/>
              <a:t>らの転移強化学習手法（価値関数転移）を用いる。</a:t>
            </a:r>
          </a:p>
          <a:p>
            <a:pPr marL="0" indent="0">
              <a:buNone/>
            </a:pPr>
            <a:r>
              <a:rPr kumimoji="1" lang="ja-JP" altLang="en-US" dirty="0"/>
              <a:t>知識選択手法</a:t>
            </a:r>
            <a:r>
              <a:rPr kumimoji="1" lang="en-US" altLang="ja-JP" dirty="0"/>
              <a:t>SAP-net: SAP-net</a:t>
            </a:r>
            <a:r>
              <a:rPr kumimoji="1" lang="ja-JP" altLang="en-US" dirty="0"/>
              <a:t>は</a:t>
            </a:r>
            <a:r>
              <a:rPr kumimoji="1" lang="en-US" altLang="ja-JP" dirty="0"/>
              <a:t>Kono</a:t>
            </a:r>
            <a:r>
              <a:rPr kumimoji="1" lang="ja-JP" altLang="en-US" dirty="0"/>
              <a:t>らが開発した知識選択型の転移学習手法であり、複数の強化学習の方策や行動価値関数をグラフで構成し、活性値によって選択する。</a:t>
            </a:r>
            <a:endParaRPr kumimoji="1" lang="en-US" altLang="ja-JP" dirty="0"/>
          </a:p>
          <a:p>
            <a:pPr marL="0" indent="0">
              <a:buNone/>
            </a:pPr>
            <a:endParaRPr kumimoji="1" lang="ja-JP" altLang="en-US" dirty="0"/>
          </a:p>
          <a:p>
            <a:pPr marL="0" indent="0">
              <a:buNone/>
            </a:pPr>
            <a:r>
              <a:rPr kumimoji="1" lang="ja-JP" altLang="en-US" dirty="0"/>
              <a:t>ハイパーパラメータチューニング</a:t>
            </a:r>
            <a:r>
              <a:rPr kumimoji="1" lang="en-US" altLang="ja-JP" dirty="0"/>
              <a:t>:</a:t>
            </a:r>
          </a:p>
          <a:p>
            <a:pPr marL="0" indent="0">
              <a:buNone/>
            </a:pPr>
            <a:endParaRPr kumimoji="1" lang="en-US" altLang="ja-JP" dirty="0"/>
          </a:p>
          <a:p>
            <a:pPr marL="0" indent="0">
              <a:buNone/>
            </a:pPr>
            <a:r>
              <a:rPr kumimoji="1" lang="en-US" altLang="ja-JP" dirty="0"/>
              <a:t>SAP-net</a:t>
            </a:r>
            <a:r>
              <a:rPr kumimoji="1" lang="ja-JP" altLang="en-US" dirty="0"/>
              <a:t>による静的障害物回避の検証</a:t>
            </a:r>
            <a:r>
              <a:rPr kumimoji="1" lang="en-US" altLang="ja-JP" dirty="0"/>
              <a:t>: </a:t>
            </a:r>
            <a:r>
              <a:rPr kumimoji="1" lang="ja-JP" altLang="en-US" dirty="0"/>
              <a:t>先行研究では</a:t>
            </a:r>
            <a:r>
              <a:rPr kumimoji="1" lang="en-US" altLang="ja-JP" dirty="0"/>
              <a:t>SAP-net</a:t>
            </a:r>
            <a:r>
              <a:rPr kumimoji="1" lang="ja-JP" altLang="en-US" dirty="0"/>
              <a:t>を使用して静的障害物の回避が検証されているが、本研究ではグラフ構造と入力値の調整により、動的障害物の回避も可能であることを確認する。</a:t>
            </a:r>
          </a:p>
          <a:p>
            <a:pPr marL="0" indent="0">
              <a:buNone/>
            </a:pPr>
            <a:r>
              <a:rPr kumimoji="1" lang="ja-JP" altLang="en-US" dirty="0"/>
              <a:t>知識選択型転移学習モデルの提案</a:t>
            </a:r>
            <a:r>
              <a:rPr kumimoji="1" lang="en-US" altLang="ja-JP" dirty="0"/>
              <a:t>: </a:t>
            </a:r>
            <a:r>
              <a:rPr kumimoji="1" lang="ja-JP" altLang="en-US" dirty="0"/>
              <a:t>強化学習した知識を選択し、ハイパーパラメータを調整することで動的障害物を回避する手法を提案する。</a:t>
            </a:r>
            <a:endParaRPr lang="en-US" altLang="ja-JP"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169920" y="6278881"/>
            <a:ext cx="5852160" cy="52006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5</a:t>
            </a:fld>
            <a:endParaRPr kumimoji="1" lang="ja-JP" altLang="en-US"/>
          </a:p>
        </p:txBody>
      </p:sp>
    </p:spTree>
    <p:extLst>
      <p:ext uri="{BB962C8B-B14F-4D97-AF65-F5344CB8AC3E}">
        <p14:creationId xmlns:p14="http://schemas.microsoft.com/office/powerpoint/2010/main" val="224183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lang="ja-JP" altLang="en-US" sz="3200" dirty="0"/>
              <a:t>実験条件</a:t>
            </a:r>
            <a:endParaRPr kumimoji="1" lang="ja-JP" altLang="en-US" sz="3200" dirty="0"/>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kumimoji="1" lang="ja-JP" altLang="en-US" sz="2400" dirty="0"/>
              <a:t>提案手法を用いて移動ロボットのダイナミックな障害物回避を評価するための実験を行った。</a:t>
            </a:r>
          </a:p>
          <a:p>
            <a:r>
              <a:rPr kumimoji="1" lang="ja-JP" altLang="en-US" sz="2400" dirty="0"/>
              <a:t>物理演算シミュレータである</a:t>
            </a:r>
            <a:r>
              <a:rPr kumimoji="1" lang="en-US" altLang="ja-JP" sz="2400" dirty="0" err="1"/>
              <a:t>Cyberbotics</a:t>
            </a:r>
            <a:r>
              <a:rPr kumimoji="1" lang="ja-JP" altLang="en-US" sz="2400" dirty="0"/>
              <a:t>社の</a:t>
            </a:r>
            <a:r>
              <a:rPr kumimoji="1" lang="en-US" altLang="ja-JP" sz="2400" dirty="0" err="1"/>
              <a:t>Webots</a:t>
            </a:r>
            <a:r>
              <a:rPr kumimoji="1" lang="en-US" altLang="ja-JP" sz="2400" dirty="0"/>
              <a:t> 2023a</a:t>
            </a:r>
            <a:r>
              <a:rPr kumimoji="1" lang="ja-JP" altLang="en-US" sz="2400" dirty="0"/>
              <a:t>を使用し、特定の環境を構築した。</a:t>
            </a:r>
          </a:p>
          <a:p>
            <a:r>
              <a:rPr kumimoji="1" lang="ja-JP" altLang="en-US" sz="2400" dirty="0"/>
              <a:t>ロボットは初期座標で配置され、</a:t>
            </a:r>
            <a:r>
              <a:rPr kumimoji="1" lang="en-US" altLang="ja-JP" sz="2400" dirty="0"/>
              <a:t>5</a:t>
            </a:r>
            <a:r>
              <a:rPr kumimoji="1" lang="ja-JP" altLang="en-US" sz="2400" dirty="0"/>
              <a:t>種類の環境で強化学習を行い、それぞれの行動価値関数を獲得した。</a:t>
            </a:r>
            <a:endParaRPr kumimoji="1" lang="en-US" altLang="ja-JP" sz="18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098800" y="6356351"/>
            <a:ext cx="599440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6</a:t>
            </a:fld>
            <a:endParaRPr kumimoji="1" lang="ja-JP" altLang="en-US"/>
          </a:p>
        </p:txBody>
      </p:sp>
      <p:pic>
        <p:nvPicPr>
          <p:cNvPr id="9" name="図 8">
            <a:extLst>
              <a:ext uri="{FF2B5EF4-FFF2-40B4-BE49-F238E27FC236}">
                <a16:creationId xmlns:a16="http://schemas.microsoft.com/office/drawing/2014/main" id="{9403F425-731B-BB62-85B7-AC001C03FD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0687" y="2938583"/>
            <a:ext cx="4430590" cy="3125233"/>
          </a:xfrm>
          <a:prstGeom prst="rect">
            <a:avLst/>
          </a:prstGeom>
          <a:noFill/>
          <a:ln>
            <a:noFill/>
          </a:ln>
        </p:spPr>
      </p:pic>
    </p:spTree>
    <p:extLst>
      <p:ext uri="{BB962C8B-B14F-4D97-AF65-F5344CB8AC3E}">
        <p14:creationId xmlns:p14="http://schemas.microsoft.com/office/powerpoint/2010/main" val="309009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en-US" altLang="ja-JP" sz="3200" dirty="0"/>
              <a:t>SAP-net</a:t>
            </a:r>
            <a:r>
              <a:rPr kumimoji="1" lang="ja-JP" altLang="en-US" sz="3200" dirty="0"/>
              <a:t>の構成</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en-US" altLang="ja-JP" sz="2400" dirty="0"/>
              <a:t>SAP-net</a:t>
            </a:r>
            <a:r>
              <a:rPr lang="ja-JP" altLang="en-US" sz="2400" dirty="0"/>
              <a:t>はロボットの初期座標から見た障害物の方向と距離をラベルとして付与する構成である。</a:t>
            </a:r>
          </a:p>
          <a:p>
            <a:r>
              <a:rPr lang="ja-JP" altLang="en-US" sz="2400" dirty="0"/>
              <a:t>各行動価値関数の持つ角度と距離をベクトルとし、ユークリッド距離を計算する。</a:t>
            </a:r>
          </a:p>
          <a:p>
            <a:r>
              <a:rPr lang="ja-JP" altLang="en-US" sz="2400" dirty="0"/>
              <a:t>ユークリッド距離を正規化し、行動価値関数間の距離を算出する。</a:t>
            </a:r>
          </a:p>
          <a:p>
            <a:r>
              <a:rPr lang="ja-JP" altLang="en-US" sz="2400" dirty="0"/>
              <a:t>ヒートマップを使用して行動価値関数のラベル間の類似度を可視化する。</a:t>
            </a:r>
            <a:endParaRPr lang="en-US" altLang="ja-JP" sz="24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7</a:t>
            </a:fld>
            <a:endParaRPr kumimoji="1" lang="ja-JP" altLang="en-US"/>
          </a:p>
        </p:txBody>
      </p:sp>
      <p:pic>
        <p:nvPicPr>
          <p:cNvPr id="7" name="図 6">
            <a:extLst>
              <a:ext uri="{FF2B5EF4-FFF2-40B4-BE49-F238E27FC236}">
                <a16:creationId xmlns:a16="http://schemas.microsoft.com/office/drawing/2014/main" id="{D8357B69-4B88-24B7-58D4-1E60A4A78866}"/>
              </a:ext>
            </a:extLst>
          </p:cNvPr>
          <p:cNvPicPr>
            <a:picLocks noChangeAspect="1"/>
          </p:cNvPicPr>
          <p:nvPr/>
        </p:nvPicPr>
        <p:blipFill>
          <a:blip r:embed="rId3"/>
          <a:stretch>
            <a:fillRect/>
          </a:stretch>
        </p:blipFill>
        <p:spPr>
          <a:xfrm>
            <a:off x="2595608" y="3573031"/>
            <a:ext cx="3023870" cy="2512695"/>
          </a:xfrm>
          <a:prstGeom prst="rect">
            <a:avLst/>
          </a:prstGeom>
          <a:ln>
            <a:solidFill>
              <a:schemeClr val="tx1"/>
            </a:solidFill>
          </a:ln>
        </p:spPr>
      </p:pic>
    </p:spTree>
    <p:extLst>
      <p:ext uri="{BB962C8B-B14F-4D97-AF65-F5344CB8AC3E}">
        <p14:creationId xmlns:p14="http://schemas.microsoft.com/office/powerpoint/2010/main" val="209966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知識ベクトルの類似度ネットワーク</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ja-JP" altLang="en-US" sz="2000" dirty="0"/>
              <a:t>プロットした知識のベクトルとエージェントを線で結び、障害物への距離を可視化する。</a:t>
            </a:r>
          </a:p>
          <a:p>
            <a:r>
              <a:rPr lang="ja-JP" altLang="en-US" sz="2000" dirty="0"/>
              <a:t>ネットワーク図を使用して知識間のつながりと活性化の伝搬を示す。</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8</a:t>
            </a:fld>
            <a:endParaRPr kumimoji="1" lang="ja-JP" altLang="en-US"/>
          </a:p>
        </p:txBody>
      </p:sp>
      <p:pic>
        <p:nvPicPr>
          <p:cNvPr id="10" name="図 9">
            <a:extLst>
              <a:ext uri="{FF2B5EF4-FFF2-40B4-BE49-F238E27FC236}">
                <a16:creationId xmlns:a16="http://schemas.microsoft.com/office/drawing/2014/main" id="{946696CF-A518-3C06-AA63-5C5137B0F4FC}"/>
              </a:ext>
            </a:extLst>
          </p:cNvPr>
          <p:cNvPicPr>
            <a:picLocks noChangeAspect="1"/>
          </p:cNvPicPr>
          <p:nvPr/>
        </p:nvPicPr>
        <p:blipFill>
          <a:blip r:embed="rId2"/>
          <a:stretch>
            <a:fillRect/>
          </a:stretch>
        </p:blipFill>
        <p:spPr>
          <a:xfrm>
            <a:off x="1242152" y="2017486"/>
            <a:ext cx="4365768" cy="4236943"/>
          </a:xfrm>
          <a:prstGeom prst="rect">
            <a:avLst/>
          </a:prstGeom>
        </p:spPr>
      </p:pic>
      <p:pic>
        <p:nvPicPr>
          <p:cNvPr id="11" name="図 10">
            <a:extLst>
              <a:ext uri="{FF2B5EF4-FFF2-40B4-BE49-F238E27FC236}">
                <a16:creationId xmlns:a16="http://schemas.microsoft.com/office/drawing/2014/main" id="{F19A5191-CBA2-0E9D-DCAF-11708847EB1D}"/>
              </a:ext>
            </a:extLst>
          </p:cNvPr>
          <p:cNvPicPr>
            <a:picLocks noChangeAspect="1"/>
          </p:cNvPicPr>
          <p:nvPr/>
        </p:nvPicPr>
        <p:blipFill>
          <a:blip r:embed="rId3"/>
          <a:stretch>
            <a:fillRect/>
          </a:stretch>
        </p:blipFill>
        <p:spPr>
          <a:xfrm>
            <a:off x="6427379" y="2286952"/>
            <a:ext cx="4760263" cy="3595688"/>
          </a:xfrm>
          <a:prstGeom prst="rect">
            <a:avLst/>
          </a:prstGeom>
          <a:ln>
            <a:solidFill>
              <a:schemeClr val="tx1"/>
            </a:solidFill>
          </a:ln>
        </p:spPr>
      </p:pic>
    </p:spTree>
    <p:extLst>
      <p:ext uri="{BB962C8B-B14F-4D97-AF65-F5344CB8AC3E}">
        <p14:creationId xmlns:p14="http://schemas.microsoft.com/office/powerpoint/2010/main" val="328307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en-US" altLang="ja-JP" sz="3200" dirty="0"/>
              <a:t>Target task</a:t>
            </a:r>
            <a:r>
              <a:rPr kumimoji="1" lang="ja-JP" altLang="en-US" sz="3200" dirty="0"/>
              <a:t>の実験</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kumimoji="1" lang="ja-JP" altLang="en-US" sz="2000" dirty="0"/>
              <a:t>ゴールに向かって移動するロボットが障害物回避を行う実験を行った。</a:t>
            </a:r>
          </a:p>
          <a:p>
            <a:r>
              <a:rPr kumimoji="1" lang="en-US" altLang="ja-JP" sz="2000" dirty="0"/>
              <a:t>SAP-net</a:t>
            </a:r>
            <a:r>
              <a:rPr kumimoji="1" lang="ja-JP" altLang="en-US" sz="2000" dirty="0"/>
              <a:t>による知識選択と転移学習を使用し、センサから障害物までの方向と距離を取得して行動を選択する。</a:t>
            </a:r>
          </a:p>
          <a:p>
            <a:r>
              <a:rPr kumimoji="1" lang="ja-JP" altLang="en-US" sz="2000" dirty="0"/>
              <a:t>本実験では基礎的な検討のため、</a:t>
            </a:r>
            <a:r>
              <a:rPr kumimoji="1" lang="en-US" altLang="ja-JP" sz="2000" dirty="0"/>
              <a:t>1</a:t>
            </a:r>
            <a:r>
              <a:rPr kumimoji="1" lang="ja-JP" altLang="en-US" sz="2000" dirty="0"/>
              <a:t>エピソードの実行を行った。</a:t>
            </a:r>
            <a:endParaRPr kumimoji="1" lang="en-US" altLang="ja-JP" sz="2000" dirty="0"/>
          </a:p>
          <a:p>
            <a:endParaRPr lang="en-US" altLang="ja-JP" sz="2000" dirty="0"/>
          </a:p>
          <a:p>
            <a:endParaRPr lang="en-US" altLang="ja-JP" sz="2000" dirty="0"/>
          </a:p>
          <a:p>
            <a:endParaRPr lang="en-US" altLang="ja-JP" sz="2000" dirty="0"/>
          </a:p>
          <a:p>
            <a:r>
              <a:rPr lang="en-US" altLang="ja-JP" sz="2000" dirty="0"/>
              <a:t>Source task</a:t>
            </a:r>
            <a:r>
              <a:rPr lang="ja-JP" altLang="en-US" sz="2000" dirty="0"/>
              <a:t>と</a:t>
            </a:r>
            <a:r>
              <a:rPr lang="en-US" altLang="ja-JP" sz="2000" dirty="0"/>
              <a:t>Target task</a:t>
            </a:r>
            <a:r>
              <a:rPr lang="ja-JP" altLang="en-US" sz="2000" dirty="0"/>
              <a:t>の両方で学習率</a:t>
            </a:r>
            <a:r>
              <a:rPr lang="en-US" altLang="ja-JP" sz="2000" dirty="0"/>
              <a:t>α=0.5</a:t>
            </a:r>
            <a:r>
              <a:rPr lang="ja-JP" altLang="en-US" sz="2000" dirty="0"/>
              <a:t>、割引率</a:t>
            </a:r>
            <a:r>
              <a:rPr lang="en-US" altLang="ja-JP" sz="2000" dirty="0"/>
              <a:t>γ=0.9</a:t>
            </a:r>
            <a:r>
              <a:rPr lang="ja-JP" altLang="en-US" sz="2000" dirty="0"/>
              <a:t>を使用した。</a:t>
            </a:r>
          </a:p>
          <a:p>
            <a:r>
              <a:rPr lang="ja-JP" altLang="en-US" sz="2000" dirty="0"/>
              <a:t>行動選択関数にはボルツマン選択を使用し、温度定数</a:t>
            </a:r>
            <a:r>
              <a:rPr lang="en-US" altLang="ja-JP" sz="2000" dirty="0"/>
              <a:t>T=0.1</a:t>
            </a:r>
            <a:r>
              <a:rPr lang="ja-JP" altLang="en-US" sz="2000" dirty="0"/>
              <a:t>で実験を行った。</a:t>
            </a:r>
          </a:p>
          <a:p>
            <a:r>
              <a:rPr lang="ja-JP" altLang="en-US" sz="2000" dirty="0"/>
              <a:t>各障害物配置の条件で</a:t>
            </a:r>
            <a:r>
              <a:rPr lang="en-US" altLang="ja-JP" sz="2000" dirty="0"/>
              <a:t>4000</a:t>
            </a:r>
            <a:r>
              <a:rPr lang="ja-JP" altLang="en-US" sz="2000" dirty="0"/>
              <a:t>エピソードの学習を行った。</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9</a:t>
            </a:fld>
            <a:endParaRPr kumimoji="1" lang="ja-JP" altLang="en-US"/>
          </a:p>
        </p:txBody>
      </p:sp>
      <p:sp>
        <p:nvSpPr>
          <p:cNvPr id="7" name="タイトル 1">
            <a:extLst>
              <a:ext uri="{FF2B5EF4-FFF2-40B4-BE49-F238E27FC236}">
                <a16:creationId xmlns:a16="http://schemas.microsoft.com/office/drawing/2014/main" id="{678C5FBF-7FD6-5DC1-968A-9E0EC41CFCF7}"/>
              </a:ext>
            </a:extLst>
          </p:cNvPr>
          <p:cNvSpPr txBox="1">
            <a:spLocks/>
          </p:cNvSpPr>
          <p:nvPr/>
        </p:nvSpPr>
        <p:spPr>
          <a:xfrm>
            <a:off x="838200" y="2818765"/>
            <a:ext cx="10515600" cy="610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a:t>強化学習のパラメータ</a:t>
            </a:r>
          </a:p>
        </p:txBody>
      </p:sp>
    </p:spTree>
    <p:extLst>
      <p:ext uri="{BB962C8B-B14F-4D97-AF65-F5344CB8AC3E}">
        <p14:creationId xmlns:p14="http://schemas.microsoft.com/office/powerpoint/2010/main" val="20672287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1543</Words>
  <Application>Microsoft Office PowerPoint</Application>
  <PresentationFormat>ワイド画面</PresentationFormat>
  <Paragraphs>155</Paragraphs>
  <Slides>13</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知識選択型転移強化学習を用いた 移動ロボットによる動的障害物回避</vt:lpstr>
      <vt:lpstr>研究背景</vt:lpstr>
      <vt:lpstr>既存研究</vt:lpstr>
      <vt:lpstr>課題</vt:lpstr>
      <vt:lpstr>PowerPoint プレゼンテーション</vt:lpstr>
      <vt:lpstr>実験条件</vt:lpstr>
      <vt:lpstr>SAP-netの構成</vt:lpstr>
      <vt:lpstr>知識ベクトルの類似度ネットワーク</vt:lpstr>
      <vt:lpstr>Target taskの実験</vt:lpstr>
      <vt:lpstr>実験結果</vt:lpstr>
      <vt:lpstr>実験結果</vt:lpstr>
      <vt:lpstr>まとめ</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知識選択型強化学習を実現するSAP-Netの拡散の解析</dc:title>
  <dc:creator>Sora Takaya</dc:creator>
  <cp:lastModifiedBy>Sora Takaya</cp:lastModifiedBy>
  <cp:revision>47</cp:revision>
  <cp:lastPrinted>2023-06-13T07:32:16Z</cp:lastPrinted>
  <dcterms:created xsi:type="dcterms:W3CDTF">2023-06-12T06:41:51Z</dcterms:created>
  <dcterms:modified xsi:type="dcterms:W3CDTF">2023-08-22T01:29:04Z</dcterms:modified>
</cp:coreProperties>
</file>