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2" r:id="rId7"/>
    <p:sldId id="264" r:id="rId8"/>
    <p:sldId id="265" r:id="rId9"/>
    <p:sldId id="280" r:id="rId10"/>
    <p:sldId id="281" r:id="rId11"/>
    <p:sldId id="266" r:id="rId12"/>
    <p:sldId id="27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02" autoAdjust="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RSL27\Documents\GitHub\Intelligent_Information_System_Lab\990_&#12304;&#28779;&#12305;&#30740;&#31350;&#20250;\20230613_01_&#39640;&#30690;_&#30740;&#31350;&#20250;\&#23455;&#34892;&#26178;&#3829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ja-JP"/>
              <a:t>拡散回数と実行時間の関係図</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ja-JP"/>
        </a:p>
      </c:txPr>
    </c:title>
    <c:autoTitleDeleted val="0"/>
    <c:plotArea>
      <c:layout>
        <c:manualLayout>
          <c:layoutTarget val="inner"/>
          <c:xMode val="edge"/>
          <c:yMode val="edge"/>
          <c:x val="0.10102537182852142"/>
          <c:y val="0.21655110819480899"/>
          <c:w val="0.86048264800233309"/>
          <c:h val="0.67604950422863808"/>
        </c:manualLayout>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trendline>
            <c:spPr>
              <a:ln w="25400" cap="rnd">
                <a:solidFill>
                  <a:schemeClr val="accent1">
                    <a:alpha val="50000"/>
                  </a:schemeClr>
                </a:solidFill>
              </a:ln>
              <a:effectLst/>
            </c:spPr>
            <c:trendlineType val="exp"/>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trendlineLbl>
          </c:trendline>
          <c:val>
            <c:numRef>
              <c:f>Sheet1!$B$2:$B$7</c:f>
              <c:numCache>
                <c:formatCode>General</c:formatCode>
                <c:ptCount val="6"/>
                <c:pt idx="0">
                  <c:v>0.7</c:v>
                </c:pt>
                <c:pt idx="1">
                  <c:v>0.8</c:v>
                </c:pt>
                <c:pt idx="2">
                  <c:v>0.8</c:v>
                </c:pt>
                <c:pt idx="3">
                  <c:v>4</c:v>
                </c:pt>
                <c:pt idx="4">
                  <c:v>5.9</c:v>
                </c:pt>
                <c:pt idx="5">
                  <c:v>15.9</c:v>
                </c:pt>
              </c:numCache>
            </c:numRef>
          </c:val>
          <c:extLst>
            <c:ext xmlns:c16="http://schemas.microsoft.com/office/drawing/2014/chart" uri="{C3380CC4-5D6E-409C-BE32-E72D297353CC}">
              <c16:uniqueId val="{00000001-7F97-4DB0-B00A-71ADF957526B}"/>
            </c:ext>
          </c:extLst>
        </c:ser>
        <c:dLbls>
          <c:showLegendKey val="0"/>
          <c:showVal val="0"/>
          <c:showCatName val="0"/>
          <c:showSerName val="0"/>
          <c:showPercent val="0"/>
          <c:showBubbleSize val="0"/>
        </c:dLbls>
        <c:gapWidth val="315"/>
        <c:overlap val="-40"/>
        <c:axId val="1394365439"/>
        <c:axId val="1394363519"/>
      </c:barChart>
      <c:catAx>
        <c:axId val="139436543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ja-JP"/>
                  <a:t>秒数</a:t>
                </a:r>
                <a:r>
                  <a:rPr lang="en-US"/>
                  <a:t>(S)</a:t>
                </a:r>
                <a:endParaRPr lang="ja-JP"/>
              </a:p>
            </c:rich>
          </c:tx>
          <c:layout>
            <c:manualLayout>
              <c:xMode val="edge"/>
              <c:yMode val="edge"/>
              <c:x val="0.90524168853893272"/>
              <c:y val="0.9163655584718576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1394363519"/>
        <c:crosses val="autoZero"/>
        <c:auto val="1"/>
        <c:lblAlgn val="ctr"/>
        <c:lblOffset val="100"/>
        <c:noMultiLvlLbl val="0"/>
      </c:catAx>
      <c:valAx>
        <c:axId val="139436351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wrap="square" anchor="ctr" anchorCtr="1"/>
              <a:lstStyle/>
              <a:p>
                <a:pPr>
                  <a:defRPr sz="900" b="1" i="0" u="none" strike="noStrike" kern="1200" baseline="0">
                    <a:solidFill>
                      <a:schemeClr val="lt1">
                        <a:lumMod val="75000"/>
                      </a:schemeClr>
                    </a:solidFill>
                    <a:latin typeface="+mn-lt"/>
                    <a:ea typeface="+mn-ea"/>
                    <a:cs typeface="+mn-cs"/>
                  </a:defRPr>
                </a:pPr>
                <a:r>
                  <a:rPr lang="ja-JP"/>
                  <a:t>拡散回数</a:t>
                </a:r>
              </a:p>
            </c:rich>
          </c:tx>
          <c:layout>
            <c:manualLayout>
              <c:xMode val="edge"/>
              <c:yMode val="edge"/>
              <c:x val="2.7777777777777776E-2"/>
              <c:y val="9.1612715077282011E-2"/>
            </c:manualLayout>
          </c:layout>
          <c:overlay val="0"/>
          <c:spPr>
            <a:noFill/>
            <a:ln>
              <a:noFill/>
            </a:ln>
            <a:effectLst/>
          </c:spPr>
          <c:txPr>
            <a:bodyPr rot="0" spcFirstLastPara="1" vertOverflow="ellipsis" wrap="square" anchor="ctr" anchorCtr="1"/>
            <a:lstStyle/>
            <a:p>
              <a:pPr>
                <a:defRPr sz="900" b="1" i="0" u="none" strike="noStrike" kern="1200" baseline="0">
                  <a:solidFill>
                    <a:schemeClr val="lt1">
                      <a:lumMod val="7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1394365439"/>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EAC6B-9D88-410B-823D-7EF7261E5F95}" type="datetimeFigureOut">
              <a:rPr kumimoji="1" lang="ja-JP" altLang="en-US" smtClean="0"/>
              <a:t>2023/6/13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DC2C3-751A-4700-B0B2-99581FD228CC}" type="slidenum">
              <a:rPr kumimoji="1" lang="ja-JP" altLang="en-US" smtClean="0"/>
              <a:t>‹#›</a:t>
            </a:fld>
            <a:endParaRPr kumimoji="1" lang="ja-JP" altLang="en-US"/>
          </a:p>
        </p:txBody>
      </p:sp>
    </p:spTree>
    <p:extLst>
      <p:ext uri="{BB962C8B-B14F-4D97-AF65-F5344CB8AC3E}">
        <p14:creationId xmlns:p14="http://schemas.microsoft.com/office/powerpoint/2010/main" val="15844347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転移学習における、既存の研究は確かにありますが、自動運転における、知識選択型転移強化学習の研究は</a:t>
            </a:r>
            <a:r>
              <a:rPr kumimoji="1" lang="en-US" altLang="ja-JP" dirty="0"/>
              <a:t>SAP-net[</a:t>
            </a:r>
            <a:r>
              <a:rPr kumimoji="1" lang="ja-JP" altLang="en-US" dirty="0"/>
              <a:t>河野ら</a:t>
            </a:r>
            <a:r>
              <a:rPr kumimoji="1" lang="en-US" altLang="ja-JP" dirty="0"/>
              <a:t>]</a:t>
            </a:r>
            <a:r>
              <a:rPr kumimoji="1" lang="ja-JP" altLang="en-US" dirty="0"/>
              <a:t>のみとなっております。その研究では動的障害物を用いて知識選択型強化学習で回避する研究です。私たちの研究では、オリジナルの</a:t>
            </a:r>
            <a:r>
              <a:rPr kumimoji="1" lang="en-US" altLang="ja-JP" dirty="0"/>
              <a:t>SAP-net</a:t>
            </a:r>
            <a:r>
              <a:rPr kumimoji="1" lang="ja-JP" altLang="en-US" dirty="0"/>
              <a:t>を作成し、動的障害物を回避するため、新規性はそれらの点で担保されると私は考えます。</a:t>
            </a:r>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3</a:t>
            </a:fld>
            <a:endParaRPr kumimoji="1" lang="ja-JP" altLang="en-US"/>
          </a:p>
        </p:txBody>
      </p:sp>
    </p:spTree>
    <p:extLst>
      <p:ext uri="{BB962C8B-B14F-4D97-AF65-F5344CB8AC3E}">
        <p14:creationId xmlns:p14="http://schemas.microsoft.com/office/powerpoint/2010/main" val="403159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D4332-DBBF-B808-8DFC-0C758A72CE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138A3-3C0A-F8C6-8E8E-9A7F1F3E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5C5E13-C775-7116-8450-BB49E5F84CE4}"/>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4263FD8F-D79C-8E2F-A992-89DB09A9E5CA}"/>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128D7A80-3C23-A708-5EB5-A5664701D39D}"/>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01296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65D43-058A-B679-4FD5-65F92897C9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28DC4C-CD75-6951-F69B-F869C885275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A4F1B-7A66-A08E-C3D9-49FFFE3FD33F}"/>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A8DF5B66-E20F-F92A-BB81-36470BE58CE7}"/>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C0355F95-87E2-37DE-63DB-DF6EE441C17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9557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E37893-B167-BDC8-B41E-A4C5B9B7FC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CCA67F-F20C-EA56-9804-996C194555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E5BD88-C483-C349-2878-668D9AD3436D}"/>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BA7C014-4C10-4C7D-AEDD-5C8E0E275893}"/>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05D15DB5-1FF2-7EC1-3F52-BC07A53A0F0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8782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DDBC6-BB29-C3C8-106B-0161947D43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1B436A-DDE4-C6AB-B9B5-97E0BE526D0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B45DE5-A3CE-D973-2D86-4E6B7C89828B}"/>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BA70B12A-2705-6228-9C3A-803157942D1E}"/>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5B23B343-BDA8-E2BC-DC9E-D81CAEBBF034}"/>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80330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E36A-AF7B-AE66-BE4B-3F6E3F119E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EBBBC-8BD5-D8F6-5839-847D353C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3BCE8D-7F6D-9A7F-A5D8-4A1700F4A1B8}"/>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F8FCE97-18DA-F2D7-7EFA-5B1F567307E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D336E262-E69F-4A11-9A17-38988FD4149C}"/>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00747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3AAA0-58AF-D4E4-565D-CED20C61EF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C8123F-4AF1-FA7E-144F-F4BB75AA02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4339C6-44E2-9A51-3780-0FF114864B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44AF0-CAA2-4874-130F-C522F83A4B15}"/>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C051636E-F8A0-5856-D6EF-F4377964CF8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8D8ECC3C-CD73-DFB3-9160-A257492A13D5}"/>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2319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F16ED-C9CB-5906-6F64-6973763486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856DF-44A8-6EA9-9D93-5BE884DAD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4D9776-3A80-CF1F-6D8D-0566385874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11622D-0DED-61DF-6020-C511EEB6C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6033D5-0907-22B3-79A9-777A3F810A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904B94-B1CC-5021-010A-E0CDDDA87C13}"/>
              </a:ext>
            </a:extLst>
          </p:cNvPr>
          <p:cNvSpPr>
            <a:spLocks noGrp="1"/>
          </p:cNvSpPr>
          <p:nvPr>
            <p:ph type="dt" sz="half" idx="10"/>
          </p:nvPr>
        </p:nvSpPr>
        <p:spPr/>
        <p:txBody>
          <a:bodyPr/>
          <a:lstStyle/>
          <a:p>
            <a:r>
              <a:rPr kumimoji="1" lang="en-US" altLang="ja-JP"/>
              <a:t>2023/6/12</a:t>
            </a:r>
            <a:endParaRPr kumimoji="1" lang="ja-JP" altLang="en-US"/>
          </a:p>
        </p:txBody>
      </p:sp>
      <p:sp>
        <p:nvSpPr>
          <p:cNvPr id="8" name="フッター プレースホルダー 7">
            <a:extLst>
              <a:ext uri="{FF2B5EF4-FFF2-40B4-BE49-F238E27FC236}">
                <a16:creationId xmlns:a16="http://schemas.microsoft.com/office/drawing/2014/main" id="{F696ADED-E146-8767-F679-28E255084C95}"/>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9" name="スライド番号プレースホルダー 8">
            <a:extLst>
              <a:ext uri="{FF2B5EF4-FFF2-40B4-BE49-F238E27FC236}">
                <a16:creationId xmlns:a16="http://schemas.microsoft.com/office/drawing/2014/main" id="{87DEDA65-772B-8157-D0BC-6C5AF9ACD19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2546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BB0C2-620B-5DFE-2A28-A9D619245D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B5A86E-ABE0-14D8-47EF-3840999398E3}"/>
              </a:ext>
            </a:extLst>
          </p:cNvPr>
          <p:cNvSpPr>
            <a:spLocks noGrp="1"/>
          </p:cNvSpPr>
          <p:nvPr>
            <p:ph type="dt" sz="half" idx="10"/>
          </p:nvPr>
        </p:nvSpPr>
        <p:spPr/>
        <p:txBody>
          <a:bodyPr/>
          <a:lstStyle/>
          <a:p>
            <a:r>
              <a:rPr kumimoji="1" lang="en-US" altLang="ja-JP"/>
              <a:t>2023/6/12</a:t>
            </a:r>
            <a:endParaRPr kumimoji="1" lang="ja-JP" altLang="en-US"/>
          </a:p>
        </p:txBody>
      </p:sp>
      <p:sp>
        <p:nvSpPr>
          <p:cNvPr id="4" name="フッター プレースホルダー 3">
            <a:extLst>
              <a:ext uri="{FF2B5EF4-FFF2-40B4-BE49-F238E27FC236}">
                <a16:creationId xmlns:a16="http://schemas.microsoft.com/office/drawing/2014/main" id="{1F4EC968-1ACD-77ED-2E78-CC81C87A5C34}"/>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5" name="スライド番号プレースホルダー 4">
            <a:extLst>
              <a:ext uri="{FF2B5EF4-FFF2-40B4-BE49-F238E27FC236}">
                <a16:creationId xmlns:a16="http://schemas.microsoft.com/office/drawing/2014/main" id="{81D9687E-1DC2-9E5D-6457-E1FD3797B6CA}"/>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47281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1D41D-A76D-9D18-B4DF-C1E5E5CA2813}"/>
              </a:ext>
            </a:extLst>
          </p:cNvPr>
          <p:cNvSpPr>
            <a:spLocks noGrp="1"/>
          </p:cNvSpPr>
          <p:nvPr>
            <p:ph type="dt" sz="half" idx="10"/>
          </p:nvPr>
        </p:nvSpPr>
        <p:spPr/>
        <p:txBody>
          <a:bodyPr/>
          <a:lstStyle/>
          <a:p>
            <a:r>
              <a:rPr kumimoji="1" lang="en-US" altLang="ja-JP"/>
              <a:t>2023/6/12</a:t>
            </a:r>
            <a:endParaRPr kumimoji="1" lang="ja-JP" altLang="en-US"/>
          </a:p>
        </p:txBody>
      </p:sp>
      <p:sp>
        <p:nvSpPr>
          <p:cNvPr id="3" name="フッター プレースホルダー 2">
            <a:extLst>
              <a:ext uri="{FF2B5EF4-FFF2-40B4-BE49-F238E27FC236}">
                <a16:creationId xmlns:a16="http://schemas.microsoft.com/office/drawing/2014/main" id="{8D408518-9561-5D09-2489-96B316E4290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4" name="スライド番号プレースホルダー 3">
            <a:extLst>
              <a:ext uri="{FF2B5EF4-FFF2-40B4-BE49-F238E27FC236}">
                <a16:creationId xmlns:a16="http://schemas.microsoft.com/office/drawing/2014/main" id="{5E2DDC74-0F95-253B-3413-3C670F8EB238}"/>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7467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E297D-1569-9483-C2F4-2853D28602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A40119-3C51-6AAD-2576-FC0877E41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3D5446-1A07-CD0B-FB58-0EEB23E8B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A5650C-D8F1-0634-0C65-1091D7976FF4}"/>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582A2790-E800-6F67-46C9-E10ACC12EA0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08CB7437-54CD-3A01-A561-B1816A8184D7}"/>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31755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838DA-3252-1340-39B0-F5FC0FE61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7ABAACC-B1F6-1633-2052-65BA7171E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7DB443-9808-F78C-B890-E614918DE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F61A1-B3E0-DDB8-8653-145BDD6C7E2E}"/>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4A432394-4405-A79A-2614-5FB6683378A1}"/>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A9BEEE9F-CF85-1C4D-D564-EE396F1CA5B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49257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73D93D-8DDC-DEE5-34F0-28226A4CB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B77B02-ABE7-A8DA-CD00-31B760851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2F8CAA-E90D-5A80-BC14-371AF3B8B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8610F927-A10A-837C-4305-0D80A2889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84B86781-04DB-C0F5-267F-310FFD3A2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424079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a:xfrm>
            <a:off x="1068658" y="1129348"/>
            <a:ext cx="10054683" cy="2387600"/>
          </a:xfrm>
        </p:spPr>
        <p:txBody>
          <a:bodyPr>
            <a:normAutofit/>
          </a:bodyPr>
          <a:lstStyle/>
          <a:p>
            <a:r>
              <a:rPr kumimoji="1" lang="ja-JP" altLang="en-US" sz="4800" dirty="0"/>
              <a:t>知識選択型転移強化学習を用いた</a:t>
            </a:r>
            <a:br>
              <a:rPr kumimoji="1" lang="en-US" altLang="ja-JP" sz="4800" dirty="0"/>
            </a:br>
            <a:r>
              <a:rPr kumimoji="1" lang="ja-JP" altLang="en-US" sz="4800" dirty="0"/>
              <a:t>移動ロボットによる動的障害物回避</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lnSpcReduction="10000"/>
          </a:bodyPr>
          <a:lstStyle/>
          <a:p>
            <a:endParaRPr lang="en-US" altLang="ja-JP" dirty="0"/>
          </a:p>
          <a:p>
            <a:r>
              <a:rPr kumimoji="1" lang="ja-JP" altLang="en-US" dirty="0"/>
              <a:t>発表者：　高矢 空</a:t>
            </a:r>
            <a:endParaRPr kumimoji="1" lang="en-US" altLang="ja-JP" dirty="0"/>
          </a:p>
          <a:p>
            <a:endParaRPr lang="en-US" altLang="ja-JP" dirty="0"/>
          </a:p>
          <a:p>
            <a:r>
              <a:rPr lang="ja-JP" altLang="en-US" dirty="0"/>
              <a:t>指導教員：</a:t>
            </a:r>
            <a:r>
              <a:rPr lang="en-US" altLang="ja-JP" dirty="0"/>
              <a:t>	</a:t>
            </a:r>
            <a:r>
              <a:rPr lang="ja-JP" altLang="en-US" dirty="0"/>
              <a:t>河野 仁  准教授</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a:t>
            </a:fld>
            <a:endParaRPr kumimoji="1" lang="ja-JP" altLang="en-US"/>
          </a:p>
        </p:txBody>
      </p:sp>
    </p:spTree>
    <p:extLst>
      <p:ext uri="{BB962C8B-B14F-4D97-AF65-F5344CB8AC3E}">
        <p14:creationId xmlns:p14="http://schemas.microsoft.com/office/powerpoint/2010/main" val="350803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二次元配列上の値を活性値とし、正規化</a:t>
            </a:r>
            <a:endParaRPr lang="en-US" altLang="ja-JP" sz="2000" dirty="0"/>
          </a:p>
          <a:p>
            <a:r>
              <a:rPr lang="ja-JP" altLang="en-US" sz="2000" dirty="0"/>
              <a:t>（</a:t>
            </a:r>
            <a:r>
              <a:rPr lang="en-US" altLang="ja-JP" sz="2000" dirty="0" err="1"/>
              <a:t>HeatMap</a:t>
            </a:r>
            <a:r>
              <a:rPr lang="ja-JP" altLang="en-US" sz="2000" dirty="0"/>
              <a:t>）</a:t>
            </a:r>
            <a:endParaRPr lang="en-US" altLang="ja-JP" sz="2000" dirty="0"/>
          </a:p>
          <a:p>
            <a:r>
              <a:rPr lang="ja-JP" altLang="en-US" sz="2000" dirty="0"/>
              <a:t>入力文字列に対して活性値を現状値に加算し活性化（順次）</a:t>
            </a:r>
            <a:endParaRPr lang="en-US" altLang="ja-JP" sz="2000" dirty="0"/>
          </a:p>
          <a:p>
            <a:r>
              <a:rPr lang="ja-JP" altLang="en-US" sz="2000" dirty="0"/>
              <a:t>（</a:t>
            </a:r>
            <a:r>
              <a:rPr lang="en-US" altLang="ja-JP" sz="2000" dirty="0"/>
              <a:t>Gif</a:t>
            </a:r>
            <a:r>
              <a:rPr lang="ja-JP" altLang="en-US" sz="2000" dirty="0"/>
              <a:t>）</a:t>
            </a:r>
            <a:endParaRPr lang="en-US" altLang="ja-JP" sz="2000" dirty="0"/>
          </a:p>
          <a:p>
            <a:r>
              <a:rPr lang="ja-JP" altLang="en-US" sz="2000" dirty="0"/>
              <a:t>活性値１を超えた時その知識を活性値とする</a:t>
            </a:r>
            <a:endParaRPr lang="en-US" altLang="ja-JP" sz="2000" dirty="0"/>
          </a:p>
          <a:p>
            <a:r>
              <a:rPr lang="en-US" altLang="ja-JP" sz="2000"/>
              <a:t>Network</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10</a:t>
            </a:fld>
            <a:endParaRPr kumimoji="1" lang="ja-JP" altLang="en-US"/>
          </a:p>
        </p:txBody>
      </p:sp>
    </p:spTree>
    <p:extLst>
      <p:ext uri="{BB962C8B-B14F-4D97-AF65-F5344CB8AC3E}">
        <p14:creationId xmlns:p14="http://schemas.microsoft.com/office/powerpoint/2010/main" val="153411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85000" lnSpcReduction="20000"/>
          </a:bodyPr>
          <a:lstStyle/>
          <a:p>
            <a:pPr marL="0" indent="0">
              <a:buNone/>
            </a:pPr>
            <a:r>
              <a:rPr kumimoji="1" lang="ja-JP" altLang="en-US" sz="2000" dirty="0"/>
              <a:t>背景</a:t>
            </a:r>
            <a:endParaRPr kumimoji="1" lang="en-US" altLang="ja-JP" sz="2000" dirty="0"/>
          </a:p>
          <a:p>
            <a:pPr marL="0" indent="0">
              <a:buNone/>
            </a:pPr>
            <a:r>
              <a:rPr kumimoji="1" lang="ja-JP" altLang="en-US" sz="2000" dirty="0"/>
              <a:t>・自動運転技術をより確立させるため、知識選択型転移強化学習を用いた移動ロボットによる動的障害物回避を行う必要がある</a:t>
            </a:r>
            <a:endParaRPr kumimoji="1" lang="en-US" altLang="ja-JP" sz="2000" dirty="0"/>
          </a:p>
          <a:p>
            <a:pPr marL="0" indent="0">
              <a:buNone/>
            </a:pPr>
            <a:endParaRPr kumimoji="1" lang="en-US" altLang="ja-JP" sz="2000" dirty="0"/>
          </a:p>
          <a:p>
            <a:pPr marL="0" indent="0">
              <a:buNone/>
            </a:pPr>
            <a:r>
              <a:rPr kumimoji="1" lang="ja-JP" altLang="en-US" sz="2000" dirty="0"/>
              <a:t>結果</a:t>
            </a:r>
            <a:endParaRPr kumimoji="1" lang="en-US" altLang="ja-JP" sz="2000" dirty="0"/>
          </a:p>
          <a:p>
            <a:r>
              <a:rPr kumimoji="1" lang="ja-JP" altLang="en-US" sz="2000" dirty="0"/>
              <a:t>知識タグを想定し文字列ネットワークで</a:t>
            </a:r>
            <a:r>
              <a:rPr kumimoji="1" lang="en-US" altLang="ja-JP" sz="2000" dirty="0"/>
              <a:t>SAP-net</a:t>
            </a:r>
            <a:r>
              <a:rPr lang="en-US" altLang="ja-JP" sz="2000" dirty="0"/>
              <a:t>(</a:t>
            </a:r>
            <a:r>
              <a:rPr lang="ja-JP" altLang="en-US" sz="2000" dirty="0"/>
              <a:t>仮</a:t>
            </a:r>
            <a:r>
              <a:rPr lang="en-US" altLang="ja-JP" sz="2000" dirty="0"/>
              <a:t>)</a:t>
            </a:r>
            <a:r>
              <a:rPr lang="ja-JP" altLang="en-US" sz="2000" dirty="0"/>
              <a:t>を完成させた</a:t>
            </a:r>
            <a:endParaRPr lang="en-US" altLang="ja-JP" sz="2000" dirty="0"/>
          </a:p>
          <a:p>
            <a:r>
              <a:rPr lang="ja-JP" altLang="en-US" sz="2000" dirty="0"/>
              <a:t>拡散される知識タグ量：</a:t>
            </a:r>
            <a:r>
              <a:rPr lang="en-US" altLang="ja-JP" sz="2000" dirty="0"/>
              <a:t>3^(n-1)</a:t>
            </a:r>
          </a:p>
          <a:p>
            <a:r>
              <a:rPr lang="ja-JP" altLang="en-US" sz="2000" dirty="0"/>
              <a:t>知識タグのプログラム計算量：</a:t>
            </a:r>
            <a:r>
              <a:rPr lang="en-US" altLang="ja-JP" sz="2000" dirty="0"/>
              <a:t>O(N^2)</a:t>
            </a:r>
          </a:p>
          <a:p>
            <a:r>
              <a:rPr lang="ja-JP" altLang="en-US" sz="2000" dirty="0"/>
              <a:t>実行時間は</a:t>
            </a:r>
            <a:r>
              <a:rPr lang="en-US" altLang="ja-JP" sz="2000" dirty="0"/>
              <a:t>30</a:t>
            </a:r>
            <a:r>
              <a:rPr lang="ja-JP" altLang="en-US" sz="2000" dirty="0"/>
              <a:t>回目の活性化は</a:t>
            </a:r>
            <a:r>
              <a:rPr lang="en-US" altLang="ja-JP" sz="2000" dirty="0"/>
              <a:t>2641763.942</a:t>
            </a:r>
            <a:r>
              <a:rPr lang="ja-JP" altLang="en-US" sz="2000" dirty="0"/>
              <a:t>秒となる</a:t>
            </a:r>
            <a:endParaRPr lang="en-US" altLang="ja-JP" sz="2000" dirty="0"/>
          </a:p>
          <a:p>
            <a:pPr marL="0" indent="0">
              <a:buNone/>
            </a:pPr>
            <a:endParaRPr lang="en-US" altLang="ja-JP" sz="2000" dirty="0"/>
          </a:p>
          <a:p>
            <a:pPr marL="0" indent="0">
              <a:buNone/>
            </a:pPr>
            <a:r>
              <a:rPr kumimoji="1" lang="ja-JP" altLang="en-US" sz="2000" dirty="0"/>
              <a:t>課題</a:t>
            </a:r>
            <a:endParaRPr kumimoji="1" lang="en-US" altLang="ja-JP" sz="2000" dirty="0"/>
          </a:p>
          <a:p>
            <a:r>
              <a:rPr kumimoji="1" lang="ja-JP" altLang="en-US" sz="2000" dirty="0"/>
              <a:t>強化学習から出力された知識へのタグ付け</a:t>
            </a:r>
          </a:p>
          <a:p>
            <a:r>
              <a:rPr kumimoji="1" lang="ja-JP" altLang="en-US" sz="2000" dirty="0"/>
              <a:t>知識同士の類似度の計算方法</a:t>
            </a:r>
          </a:p>
          <a:p>
            <a:r>
              <a:rPr kumimoji="1" lang="ja-JP" altLang="en-US" sz="2000" dirty="0"/>
              <a:t>拡散の理論上計算量の課題</a:t>
            </a:r>
          </a:p>
          <a:p>
            <a:r>
              <a:rPr kumimoji="1" lang="ja-JP" altLang="en-US" sz="2000" dirty="0"/>
              <a:t>知識選択の精度算出</a:t>
            </a:r>
          </a:p>
          <a:p>
            <a:r>
              <a:rPr kumimoji="1" lang="ja-JP" altLang="en-US" sz="2000" dirty="0"/>
              <a:t>動的障害物の回避</a:t>
            </a:r>
          </a:p>
          <a:p>
            <a:r>
              <a:rPr kumimoji="1" lang="ja-JP" altLang="en-US" sz="2000" dirty="0"/>
              <a:t>誤認識率の低下方法</a:t>
            </a:r>
            <a:endParaRPr kumimoji="1"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11</a:t>
            </a:fld>
            <a:endParaRPr kumimoji="1" lang="ja-JP" altLang="en-US"/>
          </a:p>
        </p:txBody>
      </p:sp>
      <p:graphicFrame>
        <p:nvGraphicFramePr>
          <p:cNvPr id="8" name="グラフ 7">
            <a:extLst>
              <a:ext uri="{FF2B5EF4-FFF2-40B4-BE49-F238E27FC236}">
                <a16:creationId xmlns:a16="http://schemas.microsoft.com/office/drawing/2014/main" id="{3935B27A-9435-5380-23C1-F4F641E655C7}"/>
              </a:ext>
            </a:extLst>
          </p:cNvPr>
          <p:cNvGraphicFramePr>
            <a:graphicFrameLocks/>
          </p:cNvGraphicFramePr>
          <p:nvPr>
            <p:extLst>
              <p:ext uri="{D42A27DB-BD31-4B8C-83A1-F6EECF244321}">
                <p14:modId xmlns:p14="http://schemas.microsoft.com/office/powerpoint/2010/main" val="2568985158"/>
              </p:ext>
            </p:extLst>
          </p:nvPr>
        </p:nvGraphicFramePr>
        <p:xfrm>
          <a:off x="6553200" y="3433764"/>
          <a:ext cx="4800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05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a:bodyPr>
          <a:lstStyle/>
          <a:p>
            <a:r>
              <a:rPr lang="en-US" altLang="ja-JP" dirty="0"/>
              <a:t>20ec070@ms.dendai.ac.jp</a:t>
            </a:r>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12</a:t>
            </a:fld>
            <a:endParaRPr kumimoji="1" lang="ja-JP" altLang="en-US"/>
          </a:p>
        </p:txBody>
      </p:sp>
    </p:spTree>
    <p:extLst>
      <p:ext uri="{BB962C8B-B14F-4D97-AF65-F5344CB8AC3E}">
        <p14:creationId xmlns:p14="http://schemas.microsoft.com/office/powerpoint/2010/main" val="417415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研究背景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lang="ja-JP" altLang="en-US" sz="2000" dirty="0"/>
              <a:t>自動運転技術の進展により、私たちは運転の負担から解放され、交通の安全性と効率性が向上する可能性が高まりつつある。</a:t>
            </a:r>
            <a:endParaRPr lang="en-US" altLang="ja-JP" sz="2000" dirty="0"/>
          </a:p>
          <a:p>
            <a:pPr marL="0" indent="0">
              <a:buNone/>
            </a:pPr>
            <a:endParaRPr lang="ja-JP" altLang="en-US" sz="2000" dirty="0"/>
          </a:p>
          <a:p>
            <a:r>
              <a:rPr lang="ja-JP" altLang="en-US" sz="2000" dirty="0"/>
              <a:t>自動運転車の概要</a:t>
            </a:r>
            <a:r>
              <a:rPr lang="en-US" altLang="ja-JP" sz="2000" dirty="0"/>
              <a:t>:</a:t>
            </a:r>
            <a:endParaRPr lang="en-US" altLang="ja-JP" sz="2400" dirty="0"/>
          </a:p>
          <a:p>
            <a:pPr lvl="1"/>
            <a:r>
              <a:rPr lang="ja-JP" altLang="en-US" sz="1600" dirty="0"/>
              <a:t>自動運転車は機械学習技術を駆使して、リアルタイムの状況判断や障害物検知、交通ルールの遵守などを行い、自律的な運転を実現する。</a:t>
            </a:r>
            <a:endParaRPr lang="en-US" altLang="ja-JP" sz="1600" dirty="0"/>
          </a:p>
          <a:p>
            <a:pPr lvl="1"/>
            <a:endParaRPr lang="ja-JP" altLang="en-US" sz="1600" dirty="0"/>
          </a:p>
          <a:p>
            <a:r>
              <a:rPr lang="ja-JP" altLang="en-US" sz="2000" dirty="0"/>
              <a:t>自動運転車の課題</a:t>
            </a:r>
            <a:r>
              <a:rPr lang="en-US" altLang="ja-JP" sz="2000" dirty="0"/>
              <a:t>:</a:t>
            </a:r>
          </a:p>
          <a:p>
            <a:pPr lvl="1"/>
            <a:r>
              <a:rPr lang="ja-JP" altLang="en-US" sz="1600" dirty="0"/>
              <a:t>自動運転車が直面する課題の一つとして、動的な障害物の回避</a:t>
            </a:r>
          </a:p>
          <a:p>
            <a:pPr lvl="1"/>
            <a:r>
              <a:rPr lang="ja-JP" altLang="en-US" sz="1600" dirty="0"/>
              <a:t>現行の自動運転技術では静的な障害物への対応は可能だが、動的な障害物の予測と回避は依然として課題とされている。</a:t>
            </a:r>
            <a:endParaRPr lang="en-US" altLang="ja-JP" sz="1600" dirty="0"/>
          </a:p>
          <a:p>
            <a:pPr lvl="1"/>
            <a:endParaRPr lang="ja-JP" altLang="en-US" sz="1600" dirty="0"/>
          </a:p>
          <a:p>
            <a:r>
              <a:rPr lang="ja-JP" altLang="en-US" sz="2000" dirty="0"/>
              <a:t>研究の目的</a:t>
            </a:r>
            <a:r>
              <a:rPr lang="en-US" altLang="ja-JP" sz="2000" dirty="0"/>
              <a:t>:</a:t>
            </a:r>
          </a:p>
          <a:p>
            <a:pPr lvl="1"/>
            <a:r>
              <a:rPr lang="ja-JP" altLang="en-US" sz="1600" dirty="0"/>
              <a:t>知識選択型転移強化学習を用いた移動ロボットにおける動的障害物回避の実現</a:t>
            </a:r>
            <a:endParaRPr lang="en-US" altLang="ja-JP" sz="16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346960" y="6356351"/>
            <a:ext cx="749808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2</a:t>
            </a:fld>
            <a:endParaRPr kumimoji="1" lang="ja-JP" altLang="en-US"/>
          </a:p>
        </p:txBody>
      </p:sp>
    </p:spTree>
    <p:extLst>
      <p:ext uri="{BB962C8B-B14F-4D97-AF65-F5344CB8AC3E}">
        <p14:creationId xmlns:p14="http://schemas.microsoft.com/office/powerpoint/2010/main" val="143019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既存研究</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dirty="0"/>
              <a:t>Probabilistic Policy Reuse [F. Fernandez et al. 2006]</a:t>
            </a:r>
          </a:p>
          <a:p>
            <a:pPr lvl="1"/>
            <a:r>
              <a:rPr lang="ja-JP" altLang="en-US" dirty="0"/>
              <a:t>転移元タスクで学習された方策の確率分布を推定し、その確率分布を転移先タスクでの方策学習に利用する</a:t>
            </a:r>
            <a:endParaRPr lang="en-US" altLang="ja-JP" dirty="0"/>
          </a:p>
          <a:p>
            <a:r>
              <a:rPr lang="en-US" altLang="ja-JP" dirty="0"/>
              <a:t>MASTER [M. E. et al. 2009]</a:t>
            </a:r>
          </a:p>
          <a:p>
            <a:pPr lvl="1"/>
            <a:r>
              <a:rPr lang="ja-JP" altLang="en-US" dirty="0"/>
              <a:t>転移元タスクで学習された教師モデルからのフィードバックを転移先タスクで利用</a:t>
            </a:r>
            <a:endParaRPr lang="en-US" altLang="ja-JP" dirty="0"/>
          </a:p>
          <a:p>
            <a:r>
              <a:rPr lang="en-US" altLang="ja-JP" dirty="0"/>
              <a:t>SAP-net [</a:t>
            </a:r>
            <a:r>
              <a:rPr lang="en-US" altLang="ja-JP" dirty="0" err="1"/>
              <a:t>Kono</a:t>
            </a:r>
            <a:r>
              <a:rPr lang="en-US" altLang="ja-JP" dirty="0"/>
              <a:t> et al. 2022]</a:t>
            </a:r>
          </a:p>
          <a:p>
            <a:pPr lvl="1"/>
            <a:r>
              <a:rPr lang="ja-JP" altLang="en-US" dirty="0"/>
              <a:t>ヒトの「思い出す」をモデルにした活性化拡散モデルをヒントにした手法</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225040" y="6356351"/>
            <a:ext cx="774192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3</a:t>
            </a:fld>
            <a:endParaRPr kumimoji="1" lang="ja-JP" altLang="en-US"/>
          </a:p>
        </p:txBody>
      </p:sp>
    </p:spTree>
    <p:extLst>
      <p:ext uri="{BB962C8B-B14F-4D97-AF65-F5344CB8AC3E}">
        <p14:creationId xmlns:p14="http://schemas.microsoft.com/office/powerpoint/2010/main" val="34709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課題</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en-US" altLang="ja-JP" sz="3200" dirty="0"/>
              <a:t>SAP-net</a:t>
            </a:r>
            <a:r>
              <a:rPr kumimoji="1" lang="ja-JP" altLang="en-US" sz="3200" dirty="0"/>
              <a:t>に使われている活性化拡散モデル</a:t>
            </a:r>
            <a:r>
              <a:rPr lang="ja-JP" altLang="en-US" sz="3200" dirty="0"/>
              <a:t>の可視化</a:t>
            </a:r>
            <a:endParaRPr lang="en-US" altLang="ja-JP" sz="3200" dirty="0"/>
          </a:p>
          <a:p>
            <a:r>
              <a:rPr lang="ja-JP" altLang="en-US" sz="3200" dirty="0"/>
              <a:t>強化学習のラベル付け</a:t>
            </a:r>
            <a:endParaRPr lang="en-US" altLang="ja-JP" sz="3200" dirty="0"/>
          </a:p>
          <a:p>
            <a:r>
              <a:rPr kumimoji="1" lang="ja-JP" altLang="en-US" sz="3200" dirty="0"/>
              <a:t>知識同士の類似度の</a:t>
            </a:r>
            <a:r>
              <a:rPr lang="ja-JP" altLang="en-US" sz="3200" dirty="0"/>
              <a:t>計算方法</a:t>
            </a:r>
            <a:endParaRPr lang="en-US" altLang="ja-JP" sz="3200" dirty="0"/>
          </a:p>
          <a:p>
            <a:r>
              <a:rPr kumimoji="1" lang="ja-JP" altLang="en-US" sz="3200" dirty="0"/>
              <a:t>拡散の理論上計算量の課題</a:t>
            </a:r>
            <a:endParaRPr kumimoji="1" lang="en-US" altLang="ja-JP" sz="3200" dirty="0"/>
          </a:p>
          <a:p>
            <a:r>
              <a:rPr lang="ja-JP" altLang="en-US" sz="3200" dirty="0"/>
              <a:t>知識選択の精度算出</a:t>
            </a:r>
            <a:endParaRPr lang="en-US" altLang="ja-JP" sz="3200" dirty="0"/>
          </a:p>
          <a:p>
            <a:r>
              <a:rPr kumimoji="1" lang="ja-JP" altLang="en-US" sz="3200" dirty="0"/>
              <a:t>動的障害物の回避</a:t>
            </a:r>
            <a:endParaRPr kumimoji="1" lang="en-US" altLang="ja-JP" sz="3200" dirty="0"/>
          </a:p>
          <a:p>
            <a:r>
              <a:rPr lang="ja-JP" altLang="en-US" sz="3200" dirty="0"/>
              <a:t>誤認識率の低下方法</a:t>
            </a:r>
            <a:endParaRPr kumimoji="1" lang="en-US" altLang="ja-JP" sz="3200" dirty="0"/>
          </a:p>
          <a:p>
            <a:endParaRPr kumimoji="1" lang="ja-JP" altLang="en-US" sz="32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48000" y="6356351"/>
            <a:ext cx="609600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C877428E-BB64-D819-B0B8-8E6A6A6D3D76}"/>
              </a:ext>
            </a:extLst>
          </p:cNvPr>
          <p:cNvPicPr>
            <a:picLocks noChangeAspect="1"/>
          </p:cNvPicPr>
          <p:nvPr/>
        </p:nvPicPr>
        <p:blipFill>
          <a:blip r:embed="rId2"/>
          <a:stretch>
            <a:fillRect/>
          </a:stretch>
        </p:blipFill>
        <p:spPr>
          <a:xfrm>
            <a:off x="7340368" y="2206313"/>
            <a:ext cx="4496031" cy="25909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テキスト ボックス 8">
            <a:extLst>
              <a:ext uri="{FF2B5EF4-FFF2-40B4-BE49-F238E27FC236}">
                <a16:creationId xmlns:a16="http://schemas.microsoft.com/office/drawing/2014/main" id="{E238FD74-2348-A21C-7CD8-5EED70A77502}"/>
              </a:ext>
            </a:extLst>
          </p:cNvPr>
          <p:cNvSpPr txBox="1"/>
          <p:nvPr/>
        </p:nvSpPr>
        <p:spPr>
          <a:xfrm>
            <a:off x="7340369" y="4976634"/>
            <a:ext cx="4496031" cy="1200329"/>
          </a:xfrm>
          <a:prstGeom prst="rect">
            <a:avLst/>
          </a:prstGeom>
          <a:noFill/>
        </p:spPr>
        <p:txBody>
          <a:bodyPr wrap="square" rtlCol="0">
            <a:spAutoFit/>
          </a:bodyPr>
          <a:lstStyle/>
          <a:p>
            <a:r>
              <a:rPr kumimoji="1" lang="ja-JP" altLang="en-US" dirty="0"/>
              <a:t>出典：</a:t>
            </a:r>
            <a:r>
              <a:rPr kumimoji="1" lang="en-US" altLang="ja-JP" dirty="0"/>
              <a:t>https://www.jstage.jst.go.jp/article/jsmermd/2018/0/2018_1A1-C14/_article/-char/ja/</a:t>
            </a:r>
            <a:endParaRPr kumimoji="1" lang="ja-JP" altLang="en-US" dirty="0"/>
          </a:p>
        </p:txBody>
      </p:sp>
    </p:spTree>
    <p:extLst>
      <p:ext uri="{BB962C8B-B14F-4D97-AF65-F5344CB8AC3E}">
        <p14:creationId xmlns:p14="http://schemas.microsoft.com/office/powerpoint/2010/main" val="393101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提案手法</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92500" lnSpcReduction="10000"/>
          </a:bodyPr>
          <a:lstStyle/>
          <a:p>
            <a:pPr marL="0" indent="0">
              <a:buNone/>
            </a:pPr>
            <a:endParaRPr kumimoji="1" lang="en-US" altLang="ja-JP" dirty="0"/>
          </a:p>
          <a:p>
            <a:pPr marL="0" indent="0">
              <a:buNone/>
            </a:pPr>
            <a:r>
              <a:rPr kumimoji="1" lang="ja-JP" altLang="en-US" dirty="0"/>
              <a:t>仮想的に文字列ネットワークを用いて</a:t>
            </a:r>
            <a:r>
              <a:rPr kumimoji="1" lang="en-US" altLang="ja-JP" dirty="0"/>
              <a:t>SAP-Net</a:t>
            </a:r>
            <a:r>
              <a:rPr kumimoji="1" lang="ja-JP" altLang="en-US" dirty="0"/>
              <a:t>を再現</a:t>
            </a:r>
            <a:endParaRPr kumimoji="1" lang="en-US" altLang="ja-JP" dirty="0"/>
          </a:p>
          <a:p>
            <a:r>
              <a:rPr lang="ja-JP" altLang="en-US" dirty="0"/>
              <a:t>文字列をすべてベクトルに変換する</a:t>
            </a:r>
            <a:endParaRPr lang="en-US" altLang="ja-JP" dirty="0"/>
          </a:p>
          <a:p>
            <a:r>
              <a:rPr lang="ja-JP" altLang="en-US" dirty="0"/>
              <a:t>それらの文字列のベクトルにおいて全網羅の類似度を計算</a:t>
            </a:r>
            <a:endParaRPr lang="en-US" altLang="ja-JP" dirty="0"/>
          </a:p>
          <a:p>
            <a:r>
              <a:rPr lang="ja-JP" altLang="en-US" dirty="0"/>
              <a:t>計算値を二次元配列上に保持</a:t>
            </a:r>
            <a:endParaRPr lang="en-US" altLang="ja-JP" dirty="0"/>
          </a:p>
          <a:p>
            <a:r>
              <a:rPr lang="ja-JP" altLang="en-US" dirty="0"/>
              <a:t>二次元配列上の値を活性値とし、正規化</a:t>
            </a:r>
            <a:endParaRPr lang="en-US" altLang="ja-JP" dirty="0"/>
          </a:p>
          <a:p>
            <a:r>
              <a:rPr lang="ja-JP" altLang="en-US" dirty="0"/>
              <a:t>入力文字列に対して活性値を現状値に加算し活性化（順次）</a:t>
            </a:r>
            <a:endParaRPr lang="en-US" altLang="ja-JP" dirty="0"/>
          </a:p>
          <a:p>
            <a:r>
              <a:rPr lang="ja-JP" altLang="en-US" dirty="0"/>
              <a:t>活性値１を超えた時その知識を活性値とする</a:t>
            </a:r>
            <a:endParaRPr lang="en-US" altLang="ja-JP" dirty="0"/>
          </a:p>
          <a:p>
            <a:r>
              <a:rPr lang="ja-JP" altLang="en-US" dirty="0"/>
              <a:t>複数回の入力を想定し、忘却機能を実装</a:t>
            </a:r>
            <a:endParaRPr lang="en-US" altLang="ja-JP" dirty="0"/>
          </a:p>
          <a:p>
            <a:r>
              <a:rPr lang="ja-JP" altLang="en-US" dirty="0"/>
              <a:t>各活性化の末尾に忘却関数を呼び出し、活性値の減少を行う</a:t>
            </a:r>
            <a:endParaRPr lang="en-US" altLang="ja-JP" dirty="0"/>
          </a:p>
          <a:p>
            <a:pPr marL="0" indent="0">
              <a:buNone/>
            </a:pPr>
            <a:r>
              <a:rPr lang="ja-JP" altLang="en-US" dirty="0"/>
              <a:t>仮想的に再現した</a:t>
            </a:r>
            <a:r>
              <a:rPr lang="en-US" altLang="ja-JP" dirty="0"/>
              <a:t>SAP-Net</a:t>
            </a:r>
            <a:r>
              <a:rPr lang="ja-JP" altLang="en-US" dirty="0"/>
              <a:t>を選択型転移強化学習の礎とし開発</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169920" y="6278881"/>
            <a:ext cx="5852160" cy="52006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5</a:t>
            </a:fld>
            <a:endParaRPr kumimoji="1" lang="ja-JP" altLang="en-US"/>
          </a:p>
        </p:txBody>
      </p:sp>
    </p:spTree>
    <p:extLst>
      <p:ext uri="{BB962C8B-B14F-4D97-AF65-F5344CB8AC3E}">
        <p14:creationId xmlns:p14="http://schemas.microsoft.com/office/powerpoint/2010/main" val="22418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実験条件</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en-US" altLang="ja-JP" sz="2400" dirty="0"/>
              <a:t>Python</a:t>
            </a:r>
            <a:r>
              <a:rPr lang="ja-JP" altLang="en-US" sz="2400" dirty="0"/>
              <a:t> </a:t>
            </a:r>
            <a:r>
              <a:rPr kumimoji="1" lang="en-US" altLang="ja-JP" sz="2400" dirty="0"/>
              <a:t>3.7.9</a:t>
            </a:r>
          </a:p>
          <a:p>
            <a:pPr lvl="1"/>
            <a:r>
              <a:rPr kumimoji="1" lang="en-US" altLang="ja-JP" sz="1800" dirty="0" err="1"/>
              <a:t>ipykernel</a:t>
            </a:r>
            <a:r>
              <a:rPr kumimoji="1" lang="en-US" altLang="ja-JP" sz="1800" dirty="0"/>
              <a:t>            6.16.2</a:t>
            </a:r>
            <a:endParaRPr lang="en-US" altLang="ja-JP" sz="1800" dirty="0"/>
          </a:p>
          <a:p>
            <a:pPr lvl="1"/>
            <a:r>
              <a:rPr kumimoji="1" lang="en-US" altLang="ja-JP" sz="1800" dirty="0" err="1"/>
              <a:t>jupyter</a:t>
            </a:r>
            <a:r>
              <a:rPr kumimoji="1" lang="en-US" altLang="ja-JP" sz="1800" dirty="0"/>
              <a:t>              1.0.0</a:t>
            </a:r>
          </a:p>
          <a:p>
            <a:pPr lvl="1"/>
            <a:r>
              <a:rPr kumimoji="1" lang="en-US" altLang="ja-JP" sz="1800" dirty="0"/>
              <a:t>matplotlib           3.5.3</a:t>
            </a:r>
            <a:endParaRPr lang="en-US" altLang="ja-JP" sz="1800" dirty="0"/>
          </a:p>
          <a:p>
            <a:pPr lvl="1"/>
            <a:r>
              <a:rPr kumimoji="1" lang="en-US" altLang="ja-JP" sz="1800" dirty="0" err="1"/>
              <a:t>numpy</a:t>
            </a:r>
            <a:r>
              <a:rPr kumimoji="1" lang="en-US" altLang="ja-JP" sz="1800" dirty="0"/>
              <a:t>                1.21.6</a:t>
            </a:r>
          </a:p>
          <a:p>
            <a:pPr lvl="1"/>
            <a:r>
              <a:rPr kumimoji="1" lang="en-US" altLang="ja-JP" sz="1800" dirty="0" err="1"/>
              <a:t>openpyxl</a:t>
            </a:r>
            <a:r>
              <a:rPr kumimoji="1" lang="en-US" altLang="ja-JP" sz="1800" dirty="0"/>
              <a:t>             3.1.2</a:t>
            </a:r>
            <a:endParaRPr lang="en-US" altLang="ja-JP" sz="1800" dirty="0"/>
          </a:p>
          <a:p>
            <a:pPr lvl="1"/>
            <a:r>
              <a:rPr kumimoji="1" lang="en-US" altLang="ja-JP" sz="1800" dirty="0"/>
              <a:t>PyQt5                5.15.9</a:t>
            </a:r>
          </a:p>
          <a:p>
            <a:pPr lvl="1"/>
            <a:r>
              <a:rPr kumimoji="1" lang="en-US" altLang="ja-JP" sz="1800" dirty="0"/>
              <a:t>scikit-learn         1.0.2</a:t>
            </a:r>
          </a:p>
          <a:p>
            <a:pPr lvl="1"/>
            <a:r>
              <a:rPr kumimoji="1" lang="en-US" altLang="ja-JP" sz="1800" dirty="0" err="1"/>
              <a:t>scipy</a:t>
            </a:r>
            <a:r>
              <a:rPr kumimoji="1" lang="en-US" altLang="ja-JP" sz="1800" dirty="0"/>
              <a:t>                1.7.3</a:t>
            </a:r>
            <a:endParaRPr lang="en-US" altLang="ja-JP" sz="1800" dirty="0"/>
          </a:p>
          <a:p>
            <a:pPr lvl="1"/>
            <a:endParaRPr kumimoji="1" lang="en-US" altLang="ja-JP" sz="1800" dirty="0"/>
          </a:p>
          <a:p>
            <a:r>
              <a:rPr kumimoji="1" lang="ja-JP" altLang="en-US" sz="2400" dirty="0"/>
              <a:t>使用できる強化学習の知識がない為、文字列を知識の付属タグとみなす</a:t>
            </a:r>
            <a:endParaRPr kumimoji="1" lang="en-US" altLang="ja-JP" sz="2400" dirty="0"/>
          </a:p>
          <a:p>
            <a:pPr lvl="1"/>
            <a:r>
              <a:rPr kumimoji="1" lang="ja-JP" altLang="en-US" sz="1800" dirty="0"/>
              <a:t>文字列類似度を計算するネットワーク規模は</a:t>
            </a:r>
            <a:r>
              <a:rPr kumimoji="1" lang="en-US" altLang="ja-JP" sz="1800" dirty="0"/>
              <a:t>293753</a:t>
            </a:r>
          </a:p>
          <a:p>
            <a:pPr lvl="1"/>
            <a:r>
              <a:rPr kumimoji="1" lang="en-US" altLang="ja-JP" sz="1800" dirty="0"/>
              <a:t>Wikipedia</a:t>
            </a:r>
            <a:r>
              <a:rPr kumimoji="1" lang="ja-JP" altLang="en-US" sz="1800" dirty="0"/>
              <a:t>をクローリングし、文字列をクローリング収集し学習したモデルを使用</a:t>
            </a:r>
            <a:endParaRPr kumimoji="1" lang="en-US" altLang="ja-JP" sz="1800" dirty="0"/>
          </a:p>
          <a:p>
            <a:pPr lvl="1"/>
            <a:r>
              <a:rPr lang="ja-JP" altLang="en-US" sz="1800" dirty="0"/>
              <a:t>モデル名：</a:t>
            </a:r>
            <a:r>
              <a:rPr lang="en-US" altLang="ja-JP" sz="1800" dirty="0"/>
              <a:t>Sorapedia</a:t>
            </a:r>
            <a:r>
              <a:rPr lang="en-US" altLang="ja-JP" sz="1400" dirty="0"/>
              <a:t>【Word2Vec(Google)】</a:t>
            </a:r>
            <a:endParaRPr kumimoji="1" lang="en-US" altLang="ja-JP" sz="18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98800" y="6356351"/>
            <a:ext cx="599440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6</a:t>
            </a:fld>
            <a:endParaRPr kumimoji="1" lang="ja-JP" altLang="en-US"/>
          </a:p>
        </p:txBody>
      </p:sp>
    </p:spTree>
    <p:extLst>
      <p:ext uri="{BB962C8B-B14F-4D97-AF65-F5344CB8AC3E}">
        <p14:creationId xmlns:p14="http://schemas.microsoft.com/office/powerpoint/2010/main" val="309009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A4FC512-B538-A3E4-5AFD-F143FE3DDB07}"/>
              </a:ext>
            </a:extLst>
          </p:cNvPr>
          <p:cNvSpPr/>
          <p:nvPr/>
        </p:nvSpPr>
        <p:spPr>
          <a:xfrm>
            <a:off x="838200" y="1371600"/>
            <a:ext cx="7681332" cy="11151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kumimoji="1" lang="ja-JP" altLang="en-US" sz="2000" dirty="0"/>
              <a:t>仮想的に文字列ネットワークを用いて</a:t>
            </a:r>
            <a:r>
              <a:rPr kumimoji="1" lang="en-US" altLang="ja-JP" sz="2000" dirty="0"/>
              <a:t>SAP-Net</a:t>
            </a:r>
            <a:r>
              <a:rPr kumimoji="1" lang="ja-JP" altLang="en-US" sz="2000" dirty="0"/>
              <a:t>を再現</a:t>
            </a:r>
            <a:endParaRPr kumimoji="1" lang="en-US" altLang="ja-JP" sz="2000" dirty="0"/>
          </a:p>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r>
              <a:rPr lang="ja-JP" altLang="en-US" sz="2000" dirty="0"/>
              <a:t>計算値を二次元配列上に保持</a:t>
            </a:r>
            <a:endParaRPr lang="en-US" altLang="ja-JP" sz="2000" dirty="0"/>
          </a:p>
          <a:p>
            <a:r>
              <a:rPr lang="ja-JP" altLang="en-US" sz="2000" dirty="0"/>
              <a:t>二次元配列上の値を活性値とし、正規化</a:t>
            </a:r>
            <a:endParaRPr lang="en-US" altLang="ja-JP" sz="2000" dirty="0"/>
          </a:p>
          <a:p>
            <a:r>
              <a:rPr lang="ja-JP" altLang="en-US" sz="2000" dirty="0"/>
              <a:t>入力文字列に対して活性値を現状値に加算し活性化（順次）</a:t>
            </a:r>
            <a:endParaRPr lang="en-US" altLang="ja-JP" sz="2000" dirty="0"/>
          </a:p>
          <a:p>
            <a:r>
              <a:rPr lang="ja-JP" altLang="en-US" sz="2000" dirty="0"/>
              <a:t>活性値１を超えた時その知識を活性値とする</a:t>
            </a:r>
            <a:endParaRPr lang="en-US" altLang="ja-JP" sz="2000" dirty="0"/>
          </a:p>
          <a:p>
            <a:r>
              <a:rPr lang="ja-JP" altLang="en-US" sz="2000" dirty="0"/>
              <a:t>複数回の入力を想定し、忘却機能を実装</a:t>
            </a:r>
            <a:endParaRPr lang="en-US" altLang="ja-JP" sz="2000" dirty="0"/>
          </a:p>
          <a:p>
            <a:r>
              <a:rPr lang="ja-JP" altLang="en-US" sz="2000" dirty="0"/>
              <a:t>各活性化の末尾に忘却関数を呼び出し、活性値の減少を行う</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7</a:t>
            </a:fld>
            <a:endParaRPr kumimoji="1" lang="ja-JP" altLang="en-US"/>
          </a:p>
        </p:txBody>
      </p:sp>
    </p:spTree>
    <p:extLst>
      <p:ext uri="{BB962C8B-B14F-4D97-AF65-F5344CB8AC3E}">
        <p14:creationId xmlns:p14="http://schemas.microsoft.com/office/powerpoint/2010/main" val="20996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endParaRPr lang="en-US" altLang="ja-JP" sz="2000" dirty="0"/>
          </a:p>
          <a:p>
            <a:endParaRPr lang="en-US" altLang="ja-JP" sz="2000" dirty="0"/>
          </a:p>
          <a:p>
            <a:endParaRPr lang="en-US" altLang="ja-JP" sz="2000" dirty="0"/>
          </a:p>
          <a:p>
            <a:endParaRPr lang="en-US" altLang="ja-JP" sz="2000" dirty="0"/>
          </a:p>
          <a:p>
            <a:pPr marL="0" indent="0">
              <a:buNone/>
            </a:pPr>
            <a:endParaRPr lang="en-US" altLang="ja-JP" sz="2000" dirty="0"/>
          </a:p>
          <a:p>
            <a:r>
              <a:rPr lang="ja-JP" altLang="en-US" sz="2000" dirty="0"/>
              <a:t>計算値を二次元配列上に保持→</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463BEAF1-BD1F-AD07-A5DC-9C816386F013}"/>
              </a:ext>
            </a:extLst>
          </p:cNvPr>
          <p:cNvPicPr>
            <a:picLocks noChangeAspect="1"/>
          </p:cNvPicPr>
          <p:nvPr/>
        </p:nvPicPr>
        <p:blipFill>
          <a:blip r:embed="rId2"/>
          <a:stretch>
            <a:fillRect/>
          </a:stretch>
        </p:blipFill>
        <p:spPr>
          <a:xfrm>
            <a:off x="1183861" y="1757579"/>
            <a:ext cx="2343270" cy="1676486"/>
          </a:xfrm>
          <a:prstGeom prst="rect">
            <a:avLst/>
          </a:prstGeom>
        </p:spPr>
      </p:pic>
      <p:pic>
        <p:nvPicPr>
          <p:cNvPr id="13" name="図 12">
            <a:extLst>
              <a:ext uri="{FF2B5EF4-FFF2-40B4-BE49-F238E27FC236}">
                <a16:creationId xmlns:a16="http://schemas.microsoft.com/office/drawing/2014/main" id="{042AA38F-BC57-EA63-E982-0AD874794B33}"/>
              </a:ext>
            </a:extLst>
          </p:cNvPr>
          <p:cNvPicPr>
            <a:picLocks noChangeAspect="1"/>
          </p:cNvPicPr>
          <p:nvPr/>
        </p:nvPicPr>
        <p:blipFill>
          <a:blip r:embed="rId3"/>
          <a:stretch>
            <a:fillRect/>
          </a:stretch>
        </p:blipFill>
        <p:spPr>
          <a:xfrm>
            <a:off x="4716971" y="2296865"/>
            <a:ext cx="3702240" cy="3753043"/>
          </a:xfrm>
          <a:prstGeom prst="rect">
            <a:avLst/>
          </a:prstGeom>
        </p:spPr>
      </p:pic>
    </p:spTree>
    <p:extLst>
      <p:ext uri="{BB962C8B-B14F-4D97-AF65-F5344CB8AC3E}">
        <p14:creationId xmlns:p14="http://schemas.microsoft.com/office/powerpoint/2010/main" val="328307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A4FC512-B538-A3E4-5AFD-F143FE3DDB07}"/>
              </a:ext>
            </a:extLst>
          </p:cNvPr>
          <p:cNvSpPr/>
          <p:nvPr/>
        </p:nvSpPr>
        <p:spPr>
          <a:xfrm>
            <a:off x="838200" y="2587077"/>
            <a:ext cx="7681332" cy="11151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kumimoji="1" lang="ja-JP" altLang="en-US" sz="2000" dirty="0"/>
              <a:t>仮想的に文字列ネットワークを用いて</a:t>
            </a:r>
            <a:r>
              <a:rPr kumimoji="1" lang="en-US" altLang="ja-JP" sz="2000" dirty="0"/>
              <a:t>SAP-Net</a:t>
            </a:r>
            <a:r>
              <a:rPr kumimoji="1" lang="ja-JP" altLang="en-US" sz="2000" dirty="0"/>
              <a:t>を再現</a:t>
            </a:r>
            <a:endParaRPr kumimoji="1" lang="en-US" altLang="ja-JP" sz="2000" dirty="0"/>
          </a:p>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r>
              <a:rPr lang="ja-JP" altLang="en-US" sz="2000" dirty="0"/>
              <a:t>計算値を二次元配列上に保持</a:t>
            </a:r>
            <a:endParaRPr lang="en-US" altLang="ja-JP" sz="2000" dirty="0"/>
          </a:p>
          <a:p>
            <a:r>
              <a:rPr lang="ja-JP" altLang="en-US" sz="2000" dirty="0"/>
              <a:t>二次元配列上の値を活性値とし、正規化</a:t>
            </a:r>
            <a:endParaRPr lang="en-US" altLang="ja-JP" sz="2000" dirty="0"/>
          </a:p>
          <a:p>
            <a:r>
              <a:rPr lang="ja-JP" altLang="en-US" sz="2000" dirty="0"/>
              <a:t>入力文字列に対して活性値を現状値に加算し活性化（順次）</a:t>
            </a:r>
            <a:endParaRPr lang="en-US" altLang="ja-JP" sz="2000" dirty="0"/>
          </a:p>
          <a:p>
            <a:r>
              <a:rPr lang="ja-JP" altLang="en-US" sz="2000" dirty="0"/>
              <a:t>活性値１を超えた時その知識を活性値とする</a:t>
            </a:r>
            <a:endParaRPr lang="en-US" altLang="ja-JP" sz="2000" dirty="0"/>
          </a:p>
          <a:p>
            <a:r>
              <a:rPr lang="ja-JP" altLang="en-US" sz="2000" dirty="0"/>
              <a:t>複数回の入力を想定し、忘却機能を実装</a:t>
            </a:r>
            <a:endParaRPr lang="en-US" altLang="ja-JP" sz="2000" dirty="0"/>
          </a:p>
          <a:p>
            <a:r>
              <a:rPr lang="ja-JP" altLang="en-US" sz="2000" dirty="0"/>
              <a:t>各活性化の末尾に忘却関数を呼び出し、活性値の減少を行う</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9</a:t>
            </a:fld>
            <a:endParaRPr kumimoji="1" lang="ja-JP" altLang="en-US"/>
          </a:p>
        </p:txBody>
      </p:sp>
    </p:spTree>
    <p:extLst>
      <p:ext uri="{BB962C8B-B14F-4D97-AF65-F5344CB8AC3E}">
        <p14:creationId xmlns:p14="http://schemas.microsoft.com/office/powerpoint/2010/main" val="206722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1207</Words>
  <Application>Microsoft Office PowerPoint</Application>
  <PresentationFormat>ワイド画面</PresentationFormat>
  <Paragraphs>156</Paragraphs>
  <Slides>12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知識選択型転移強化学習を用いた 移動ロボットによる動的障害物回避</vt:lpstr>
      <vt:lpstr>研究背景</vt:lpstr>
      <vt:lpstr>既存研究</vt:lpstr>
      <vt:lpstr>課題</vt:lpstr>
      <vt:lpstr>提案手法</vt:lpstr>
      <vt:lpstr>実験条件</vt:lpstr>
      <vt:lpstr>実験</vt:lpstr>
      <vt:lpstr>実験結果</vt:lpstr>
      <vt:lpstr>実験</vt:lpstr>
      <vt:lpstr>実験結果</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知識選択型強化学習を実現するSAP-Netの拡散の解析</dc:title>
  <dc:creator>Sora Takaya</dc:creator>
  <cp:lastModifiedBy>Sora Takaya</cp:lastModifiedBy>
  <cp:revision>26</cp:revision>
  <dcterms:created xsi:type="dcterms:W3CDTF">2023-06-12T06:41:51Z</dcterms:created>
  <dcterms:modified xsi:type="dcterms:W3CDTF">2023-06-13T03:13:38Z</dcterms:modified>
</cp:coreProperties>
</file>