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3d8a039d4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3d8a039d4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3d8a039d4d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3d8a039d4d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36c7494768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36c7494768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ja" sz="1400">
                <a:solidFill>
                  <a:schemeClr val="dk1"/>
                </a:solidFill>
              </a:rPr>
              <a:t>体内の情報を測定するサウナハット型ウェラブルデバイスと連動して、一緒に持っていく水筒型AIがその場で飲みタイミングを声優もしくは良い感じの声質で優しく教えてくれる。</a:t>
            </a:r>
            <a:endParaRPr sz="1400">
              <a:solidFill>
                <a:schemeClr val="dk1"/>
              </a:solidFill>
            </a:endParaRPr>
          </a:p>
          <a:p>
            <a:pPr indent="0" lvl="0" marL="0" rtl="0" algn="l">
              <a:spcBef>
                <a:spcPts val="0"/>
              </a:spcBef>
              <a:spcAft>
                <a:spcPts val="0"/>
              </a:spcAft>
              <a:buClr>
                <a:schemeClr val="dk1"/>
              </a:buClr>
              <a:buSzPts val="1100"/>
              <a:buFont typeface="Arial"/>
              <a:buNone/>
            </a:pPr>
            <a:r>
              <a:rPr lang="ja" sz="1400">
                <a:solidFill>
                  <a:schemeClr val="dk1"/>
                </a:solidFill>
              </a:rPr>
              <a:t>デバイスと初期音声は無料だけど、声は（有料で）追加が可能。耳が聞こえない人には、モールス信号を光で出す。持っている人同士で交流が生まれる。クイズなども出してくれる。繋がるサウナを作る。IDを交換して、ボイスを交換できる。サウナによって特別な限定ボイスがある。独自の柄もサウナごとに手に入る。サウナに通う頻度によるサウナーランキング上位しかもらえない柄やボイスをもらえたり。</a:t>
            </a:r>
            <a:endParaRPr sz="14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36c7494768_2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36c7494768_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1300"/>
              <a:t>さらにこのすいとうはSDGｓにも役立ちます！</a:t>
            </a:r>
            <a:endParaRPr sz="1300"/>
          </a:p>
          <a:p>
            <a:pPr indent="0" lvl="0" marL="0" rtl="0" algn="l">
              <a:spcBef>
                <a:spcPts val="0"/>
              </a:spcBef>
              <a:spcAft>
                <a:spcPts val="0"/>
              </a:spcAft>
              <a:buNone/>
            </a:pPr>
            <a:r>
              <a:rPr lang="ja" sz="1300"/>
              <a:t>まず一つ目に、この楽しい水筒からサウナをいろんな人に楽しんでいただくことで、より多くの人に健康を届けることができます。</a:t>
            </a:r>
            <a:endParaRPr sz="1300"/>
          </a:p>
          <a:p>
            <a:pPr indent="0" lvl="0" marL="0" rtl="0" algn="l">
              <a:spcBef>
                <a:spcPts val="0"/>
              </a:spcBef>
              <a:spcAft>
                <a:spcPts val="0"/>
              </a:spcAft>
              <a:buNone/>
            </a:pPr>
            <a:r>
              <a:rPr lang="ja" sz="1300"/>
              <a:t>次に二つ目に、ペットボトルを使用しないので、年々増加しているごみの埋立地の増加に歯止めをかけることのきっかけになり、住み続けられる良い街づくりになります！</a:t>
            </a:r>
            <a:endParaRPr sz="1300"/>
          </a:p>
          <a:p>
            <a:pPr indent="0" lvl="0" marL="0" rtl="0" algn="l">
              <a:spcBef>
                <a:spcPts val="0"/>
              </a:spcBef>
              <a:spcAft>
                <a:spcPts val="0"/>
              </a:spcAft>
              <a:buNone/>
            </a:pPr>
            <a:r>
              <a:rPr lang="ja" sz="1300"/>
              <a:t>次に三つ目に、このように多機能で実用的な水筒はペットボトルに比べ圧倒的に捨てられる機会が少ないため、つくる責任とつかう責任も果たしています。</a:t>
            </a:r>
            <a:endParaRPr sz="1300"/>
          </a:p>
          <a:p>
            <a:pPr indent="0" lvl="0" marL="0" rtl="0" algn="l">
              <a:spcBef>
                <a:spcPts val="0"/>
              </a:spcBef>
              <a:spcAft>
                <a:spcPts val="0"/>
              </a:spcAft>
              <a:buNone/>
            </a:pPr>
            <a:r>
              <a:rPr lang="ja" sz="1300"/>
              <a:t>最後に、ペットボトル自体を使用しないので、マイクロプラスチックやPETが溶けた時に出る有害物質のアンチモンなどが出ないので、陸や海を守れます。</a:t>
            </a:r>
            <a:endParaRPr sz="13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0.png"/><Relationship Id="rId10" Type="http://schemas.openxmlformats.org/officeDocument/2006/relationships/image" Target="../media/image5.png"/><Relationship Id="rId9" Type="http://schemas.openxmlformats.org/officeDocument/2006/relationships/image" Target="../media/image2.jpg"/><Relationship Id="rId5" Type="http://schemas.openxmlformats.org/officeDocument/2006/relationships/image" Target="../media/image8.png"/><Relationship Id="rId6" Type="http://schemas.openxmlformats.org/officeDocument/2006/relationships/image" Target="../media/image4.png"/><Relationship Id="rId7" Type="http://schemas.openxmlformats.org/officeDocument/2006/relationships/image" Target="../media/image15.png"/><Relationship Id="rId8"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15.png"/><Relationship Id="rId5" Type="http://schemas.openxmlformats.org/officeDocument/2006/relationships/image" Target="../media/image6.png"/><Relationship Id="rId6" Type="http://schemas.openxmlformats.org/officeDocument/2006/relationships/image" Target="../media/image9.png"/><Relationship Id="rId7" Type="http://schemas.openxmlformats.org/officeDocument/2006/relationships/image" Target="../media/image7.png"/><Relationship Id="rId8"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7.png"/><Relationship Id="rId5" Type="http://schemas.openxmlformats.org/officeDocument/2006/relationships/image" Target="../media/image12.png"/><Relationship Id="rId6" Type="http://schemas.openxmlformats.org/officeDocument/2006/relationships/image" Target="../media/image14.png"/><Relationship Id="rId7" Type="http://schemas.openxmlformats.org/officeDocument/2006/relationships/image" Target="../media/image16.png"/><Relationship Id="rId8"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56" name="Google Shape;56;p13"/>
          <p:cNvPicPr preferRelativeResize="0"/>
          <p:nvPr/>
        </p:nvPicPr>
        <p:blipFill>
          <a:blip r:embed="rId3">
            <a:alphaModFix/>
          </a:blip>
          <a:stretch>
            <a:fillRect/>
          </a:stretch>
        </p:blipFill>
        <p:spPr>
          <a:xfrm>
            <a:off x="0" y="0"/>
            <a:ext cx="9144000" cy="5143499"/>
          </a:xfrm>
          <a:prstGeom prst="rect">
            <a:avLst/>
          </a:prstGeom>
          <a:noFill/>
          <a:ln>
            <a:noFill/>
          </a:ln>
        </p:spPr>
      </p:pic>
      <p:sp>
        <p:nvSpPr>
          <p:cNvPr id="57" name="Google Shape;57;p13"/>
          <p:cNvSpPr/>
          <p:nvPr/>
        </p:nvSpPr>
        <p:spPr>
          <a:xfrm>
            <a:off x="101925" y="125450"/>
            <a:ext cx="1748400" cy="305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t>チーム3</a:t>
            </a:r>
            <a:endParaRPr/>
          </a:p>
        </p:txBody>
      </p:sp>
      <p:sp>
        <p:nvSpPr>
          <p:cNvPr id="58" name="Google Shape;58;p13"/>
          <p:cNvSpPr/>
          <p:nvPr/>
        </p:nvSpPr>
        <p:spPr>
          <a:xfrm>
            <a:off x="528742" y="630675"/>
            <a:ext cx="2079900" cy="305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t>ア</a:t>
            </a:r>
            <a:r>
              <a:rPr lang="ja"/>
              <a:t>イデア名</a:t>
            </a:r>
            <a:endParaRPr/>
          </a:p>
        </p:txBody>
      </p:sp>
      <p:sp>
        <p:nvSpPr>
          <p:cNvPr id="59" name="Google Shape;59;p13"/>
          <p:cNvSpPr/>
          <p:nvPr/>
        </p:nvSpPr>
        <p:spPr>
          <a:xfrm>
            <a:off x="528742" y="1611081"/>
            <a:ext cx="2079900" cy="305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t>アイデアのターゲット</a:t>
            </a:r>
            <a:endParaRPr/>
          </a:p>
        </p:txBody>
      </p:sp>
      <p:sp>
        <p:nvSpPr>
          <p:cNvPr id="60" name="Google Shape;60;p13"/>
          <p:cNvSpPr/>
          <p:nvPr/>
        </p:nvSpPr>
        <p:spPr>
          <a:xfrm>
            <a:off x="528742" y="2439086"/>
            <a:ext cx="2079900" cy="305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t>アイデアの概要</a:t>
            </a:r>
            <a:endParaRPr/>
          </a:p>
        </p:txBody>
      </p:sp>
      <p:sp>
        <p:nvSpPr>
          <p:cNvPr id="61" name="Google Shape;61;p13"/>
          <p:cNvSpPr/>
          <p:nvPr/>
        </p:nvSpPr>
        <p:spPr>
          <a:xfrm>
            <a:off x="528742" y="4105292"/>
            <a:ext cx="2079900" cy="305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t>現状での障害</a:t>
            </a:r>
            <a:endParaRPr/>
          </a:p>
        </p:txBody>
      </p:sp>
      <p:sp>
        <p:nvSpPr>
          <p:cNvPr id="62" name="Google Shape;62;p13"/>
          <p:cNvSpPr/>
          <p:nvPr/>
        </p:nvSpPr>
        <p:spPr>
          <a:xfrm>
            <a:off x="838950" y="1029078"/>
            <a:ext cx="7809300" cy="489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ja" sz="1600">
                <a:solidFill>
                  <a:schemeClr val="dk1"/>
                </a:solidFill>
                <a:highlight>
                  <a:srgbClr val="EEEEEE"/>
                </a:highlight>
              </a:rPr>
              <a:t>良い声で飲むタイミングを教えてくれるサウナハットデバイス&amp;水筒型AI</a:t>
            </a:r>
            <a:endParaRPr b="1" sz="1600"/>
          </a:p>
        </p:txBody>
      </p:sp>
      <p:sp>
        <p:nvSpPr>
          <p:cNvPr id="63" name="Google Shape;63;p13"/>
          <p:cNvSpPr/>
          <p:nvPr/>
        </p:nvSpPr>
        <p:spPr>
          <a:xfrm>
            <a:off x="838950" y="1933283"/>
            <a:ext cx="7809300" cy="489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a:t>（美少女声なら）男性サウナー、（イケボなら）女性サウナー、アニメ好き、</a:t>
            </a:r>
            <a:endParaRPr/>
          </a:p>
        </p:txBody>
      </p:sp>
      <p:sp>
        <p:nvSpPr>
          <p:cNvPr id="64" name="Google Shape;64;p13"/>
          <p:cNvSpPr/>
          <p:nvPr/>
        </p:nvSpPr>
        <p:spPr>
          <a:xfrm>
            <a:off x="838950" y="2723588"/>
            <a:ext cx="7809300" cy="1389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a:t>体内の情報を測定するサウナハット型ウェラブルデバイスと連動して、一緒に持っていく水筒型AIがその場で飲みタイミングを声優もしくは良い感じの声質で優しく教えてくれる。</a:t>
            </a:r>
            <a:endParaRPr/>
          </a:p>
          <a:p>
            <a:pPr indent="0" lvl="0" marL="0" rtl="0" algn="l">
              <a:spcBef>
                <a:spcPts val="0"/>
              </a:spcBef>
              <a:spcAft>
                <a:spcPts val="0"/>
              </a:spcAft>
              <a:buNone/>
            </a:pPr>
            <a:r>
              <a:rPr lang="ja"/>
              <a:t>デバイスと初期音声は無料だけど、声は（有料で）追加が可能。耳が聞こえない人には、モールス信号を光で出す。持っている人同士で交流が生まれる。クイズなども出してくれる。繋がるサウナを作る。IDを交換して、ボイスを交換できる。サウナによって特別な限定ボイスがある。独自の柄もサウナごとに手に入る。サウナに通う頻度によるサウナーランキング上位しかもらえない柄やボイスをもらえたり。</a:t>
            </a:r>
            <a:endParaRPr/>
          </a:p>
        </p:txBody>
      </p:sp>
      <p:sp>
        <p:nvSpPr>
          <p:cNvPr id="65" name="Google Shape;65;p13"/>
          <p:cNvSpPr/>
          <p:nvPr/>
        </p:nvSpPr>
        <p:spPr>
          <a:xfrm>
            <a:off x="838950" y="4411001"/>
            <a:ext cx="7809300" cy="658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a:t>熱に</a:t>
            </a:r>
            <a:r>
              <a:rPr lang="ja"/>
              <a:t>耐えられるデバイス、防水デバイスの有無。</a:t>
            </a:r>
            <a:endParaRPr/>
          </a:p>
          <a:p>
            <a:pPr indent="0" lvl="0" marL="0" rtl="0" algn="l">
              <a:spcBef>
                <a:spcPts val="0"/>
              </a:spcBef>
              <a:spcAft>
                <a:spcPts val="0"/>
              </a:spcAft>
              <a:buNone/>
            </a:pPr>
            <a:r>
              <a:rPr lang="ja"/>
              <a:t>飲み物が熱くなるので、保冷性。（強化バージョン）</a:t>
            </a:r>
            <a:endParaRPr/>
          </a:p>
          <a:p>
            <a:pPr indent="0" lvl="0" marL="0" rtl="0" algn="l">
              <a:spcBef>
                <a:spcPts val="0"/>
              </a:spcBef>
              <a:spcAft>
                <a:spcPts val="0"/>
              </a:spcAft>
              <a:buNone/>
            </a:pPr>
            <a:r>
              <a:rPr lang="ja"/>
              <a:t>サブスクが難しいので買い切り。恥ずかしい。周囲の反感を買う。</a:t>
            </a:r>
            <a:endParaRPr/>
          </a:p>
        </p:txBody>
      </p:sp>
      <p:sp>
        <p:nvSpPr>
          <p:cNvPr id="66" name="Google Shape;66;p13"/>
          <p:cNvSpPr/>
          <p:nvPr/>
        </p:nvSpPr>
        <p:spPr>
          <a:xfrm>
            <a:off x="7856375" y="78425"/>
            <a:ext cx="1193400" cy="231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900"/>
              <a:t>アイデア出し用</a:t>
            </a:r>
            <a:endParaRPr sz="900"/>
          </a:p>
        </p:txBody>
      </p:sp>
      <p:sp>
        <p:nvSpPr>
          <p:cNvPr id="67" name="Google Shape;67;p13"/>
          <p:cNvSpPr/>
          <p:nvPr/>
        </p:nvSpPr>
        <p:spPr>
          <a:xfrm>
            <a:off x="8209200" y="376475"/>
            <a:ext cx="399900" cy="368100"/>
          </a:xfrm>
          <a:prstGeom prst="star5">
            <a:avLst>
              <a:gd fmla="val 19098" name="adj"/>
              <a:gd fmla="val 105146" name="hf"/>
              <a:gd fmla="val 110557" name="vf"/>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8" name="Google Shape;68;p13"/>
          <p:cNvPicPr preferRelativeResize="0"/>
          <p:nvPr/>
        </p:nvPicPr>
        <p:blipFill>
          <a:blip r:embed="rId4">
            <a:alphaModFix/>
          </a:blip>
          <a:stretch>
            <a:fillRect/>
          </a:stretch>
        </p:blipFill>
        <p:spPr>
          <a:xfrm>
            <a:off x="101925" y="5069210"/>
            <a:ext cx="9143999" cy="57100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pic>
        <p:nvPicPr>
          <p:cNvPr id="73" name="Google Shape;73;p14"/>
          <p:cNvPicPr preferRelativeResize="0"/>
          <p:nvPr/>
        </p:nvPicPr>
        <p:blipFill>
          <a:blip r:embed="rId3">
            <a:alphaModFix/>
          </a:blip>
          <a:stretch>
            <a:fillRect/>
          </a:stretch>
        </p:blipFill>
        <p:spPr>
          <a:xfrm>
            <a:off x="0" y="0"/>
            <a:ext cx="9144000" cy="5143499"/>
          </a:xfrm>
          <a:prstGeom prst="rect">
            <a:avLst/>
          </a:prstGeom>
          <a:noFill/>
          <a:ln>
            <a:noFill/>
          </a:ln>
        </p:spPr>
      </p:pic>
      <p:sp>
        <p:nvSpPr>
          <p:cNvPr id="74" name="Google Shape;74;p14"/>
          <p:cNvSpPr/>
          <p:nvPr/>
        </p:nvSpPr>
        <p:spPr>
          <a:xfrm>
            <a:off x="101925" y="125450"/>
            <a:ext cx="1748400" cy="305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t>チーム3</a:t>
            </a:r>
            <a:endParaRPr/>
          </a:p>
        </p:txBody>
      </p:sp>
      <p:sp>
        <p:nvSpPr>
          <p:cNvPr id="75" name="Google Shape;75;p14"/>
          <p:cNvSpPr/>
          <p:nvPr/>
        </p:nvSpPr>
        <p:spPr>
          <a:xfrm>
            <a:off x="528750" y="630675"/>
            <a:ext cx="2278200" cy="305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t>To-Be (4コマ漫画)</a:t>
            </a:r>
            <a:endParaRPr/>
          </a:p>
        </p:txBody>
      </p:sp>
      <p:sp>
        <p:nvSpPr>
          <p:cNvPr id="76" name="Google Shape;76;p14"/>
          <p:cNvSpPr/>
          <p:nvPr/>
        </p:nvSpPr>
        <p:spPr>
          <a:xfrm>
            <a:off x="528750" y="2896275"/>
            <a:ext cx="2278200" cy="305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solidFill>
                  <a:schemeClr val="dk1"/>
                </a:solidFill>
              </a:rPr>
              <a:t>To-Be (4コマ漫画の説明)</a:t>
            </a:r>
            <a:endParaRPr/>
          </a:p>
        </p:txBody>
      </p:sp>
      <p:sp>
        <p:nvSpPr>
          <p:cNvPr id="77" name="Google Shape;77;p14"/>
          <p:cNvSpPr/>
          <p:nvPr/>
        </p:nvSpPr>
        <p:spPr>
          <a:xfrm>
            <a:off x="7856375" y="78425"/>
            <a:ext cx="1193400" cy="231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900"/>
              <a:t>発表用</a:t>
            </a:r>
            <a:endParaRPr sz="900"/>
          </a:p>
        </p:txBody>
      </p:sp>
      <p:sp>
        <p:nvSpPr>
          <p:cNvPr id="78" name="Google Shape;78;p14"/>
          <p:cNvSpPr/>
          <p:nvPr/>
        </p:nvSpPr>
        <p:spPr>
          <a:xfrm>
            <a:off x="838950" y="1074200"/>
            <a:ext cx="1769700" cy="162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4"/>
          <p:cNvSpPr/>
          <p:nvPr/>
        </p:nvSpPr>
        <p:spPr>
          <a:xfrm>
            <a:off x="2852150" y="1074200"/>
            <a:ext cx="1769700" cy="162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4"/>
          <p:cNvSpPr/>
          <p:nvPr/>
        </p:nvSpPr>
        <p:spPr>
          <a:xfrm>
            <a:off x="4865350" y="1074200"/>
            <a:ext cx="1769700" cy="162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4"/>
          <p:cNvSpPr/>
          <p:nvPr/>
        </p:nvSpPr>
        <p:spPr>
          <a:xfrm>
            <a:off x="6878550" y="1074200"/>
            <a:ext cx="1769700" cy="162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4"/>
          <p:cNvSpPr/>
          <p:nvPr/>
        </p:nvSpPr>
        <p:spPr>
          <a:xfrm>
            <a:off x="838950" y="3401950"/>
            <a:ext cx="1769700" cy="162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a:t>サウナってとっても危険</a:t>
            </a:r>
            <a:endParaRPr/>
          </a:p>
        </p:txBody>
      </p:sp>
      <p:sp>
        <p:nvSpPr>
          <p:cNvPr id="83" name="Google Shape;83;p14"/>
          <p:cNvSpPr/>
          <p:nvPr/>
        </p:nvSpPr>
        <p:spPr>
          <a:xfrm>
            <a:off x="2852150" y="3401950"/>
            <a:ext cx="1769700" cy="162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a:t>喋る次世代AI水筒</a:t>
            </a:r>
            <a:endParaRPr/>
          </a:p>
          <a:p>
            <a:pPr indent="0" lvl="0" marL="0" rtl="0" algn="l">
              <a:spcBef>
                <a:spcPts val="0"/>
              </a:spcBef>
              <a:spcAft>
                <a:spcPts val="0"/>
              </a:spcAft>
              <a:buNone/>
            </a:pPr>
            <a:r>
              <a:rPr lang="ja"/>
              <a:t>IoTサウナハット連動</a:t>
            </a:r>
            <a:endParaRPr/>
          </a:p>
        </p:txBody>
      </p:sp>
      <p:sp>
        <p:nvSpPr>
          <p:cNvPr id="84" name="Google Shape;84;p14"/>
          <p:cNvSpPr/>
          <p:nvPr/>
        </p:nvSpPr>
        <p:spPr>
          <a:xfrm>
            <a:off x="4865350" y="3401950"/>
            <a:ext cx="1769700" cy="162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a:t>体内状況を把握し、適切な水分補給のタイミングを次世代水筒が通知（イケボ or 萌え声）</a:t>
            </a:r>
            <a:endParaRPr/>
          </a:p>
        </p:txBody>
      </p:sp>
      <p:sp>
        <p:nvSpPr>
          <p:cNvPr id="85" name="Google Shape;85;p14"/>
          <p:cNvSpPr/>
          <p:nvPr/>
        </p:nvSpPr>
        <p:spPr>
          <a:xfrm>
            <a:off x="6878550" y="3401950"/>
            <a:ext cx="1769700" cy="162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a:t>水筒を通して、コミュニケーションの輪が広がる。</a:t>
            </a:r>
            <a:endParaRPr/>
          </a:p>
          <a:p>
            <a:pPr indent="0" lvl="0" marL="0" rtl="0" algn="l">
              <a:spcBef>
                <a:spcPts val="0"/>
              </a:spcBef>
              <a:spcAft>
                <a:spcPts val="0"/>
              </a:spcAft>
              <a:buNone/>
            </a:pPr>
            <a:r>
              <a:rPr lang="ja"/>
              <a:t>例：ボイスの交換、コミュニティの構築（ポケモンゴー的な感じ）</a:t>
            </a:r>
            <a:endParaRPr/>
          </a:p>
        </p:txBody>
      </p:sp>
      <p:pic>
        <p:nvPicPr>
          <p:cNvPr id="86" name="Google Shape;86;p14"/>
          <p:cNvPicPr preferRelativeResize="0"/>
          <p:nvPr/>
        </p:nvPicPr>
        <p:blipFill>
          <a:blip r:embed="rId4">
            <a:alphaModFix/>
          </a:blip>
          <a:stretch>
            <a:fillRect/>
          </a:stretch>
        </p:blipFill>
        <p:spPr>
          <a:xfrm>
            <a:off x="4865500" y="1134162"/>
            <a:ext cx="880550" cy="988550"/>
          </a:xfrm>
          <a:prstGeom prst="rect">
            <a:avLst/>
          </a:prstGeom>
          <a:noFill/>
          <a:ln>
            <a:noFill/>
          </a:ln>
        </p:spPr>
      </p:pic>
      <p:pic>
        <p:nvPicPr>
          <p:cNvPr id="87" name="Google Shape;87;p14"/>
          <p:cNvPicPr preferRelativeResize="0"/>
          <p:nvPr/>
        </p:nvPicPr>
        <p:blipFill>
          <a:blip r:embed="rId5">
            <a:alphaModFix/>
          </a:blip>
          <a:stretch>
            <a:fillRect/>
          </a:stretch>
        </p:blipFill>
        <p:spPr>
          <a:xfrm>
            <a:off x="5441663" y="1134161"/>
            <a:ext cx="1193400" cy="1502176"/>
          </a:xfrm>
          <a:prstGeom prst="rect">
            <a:avLst/>
          </a:prstGeom>
          <a:noFill/>
          <a:ln>
            <a:noFill/>
          </a:ln>
        </p:spPr>
      </p:pic>
      <p:pic>
        <p:nvPicPr>
          <p:cNvPr descr="ソーシャルVRのイラスト" id="88" name="Google Shape;88;p14"/>
          <p:cNvPicPr preferRelativeResize="0"/>
          <p:nvPr/>
        </p:nvPicPr>
        <p:blipFill>
          <a:blip r:embed="rId6">
            <a:alphaModFix/>
          </a:blip>
          <a:stretch>
            <a:fillRect/>
          </a:stretch>
        </p:blipFill>
        <p:spPr>
          <a:xfrm>
            <a:off x="6952350" y="1045089"/>
            <a:ext cx="1622100" cy="1622100"/>
          </a:xfrm>
          <a:prstGeom prst="rect">
            <a:avLst/>
          </a:prstGeom>
          <a:noFill/>
          <a:ln>
            <a:noFill/>
          </a:ln>
        </p:spPr>
      </p:pic>
      <p:pic>
        <p:nvPicPr>
          <p:cNvPr descr="声優のイラスト" id="89" name="Google Shape;89;p14"/>
          <p:cNvPicPr preferRelativeResize="0"/>
          <p:nvPr/>
        </p:nvPicPr>
        <p:blipFill>
          <a:blip r:embed="rId7">
            <a:alphaModFix/>
          </a:blip>
          <a:stretch>
            <a:fillRect/>
          </a:stretch>
        </p:blipFill>
        <p:spPr>
          <a:xfrm>
            <a:off x="2852152" y="1134150"/>
            <a:ext cx="988550" cy="988550"/>
          </a:xfrm>
          <a:prstGeom prst="rect">
            <a:avLst/>
          </a:prstGeom>
          <a:noFill/>
          <a:ln>
            <a:noFill/>
          </a:ln>
        </p:spPr>
      </p:pic>
      <p:pic>
        <p:nvPicPr>
          <p:cNvPr descr="水筒のイラスト" id="90" name="Google Shape;90;p14"/>
          <p:cNvPicPr preferRelativeResize="0"/>
          <p:nvPr/>
        </p:nvPicPr>
        <p:blipFill>
          <a:blip r:embed="rId8">
            <a:alphaModFix/>
          </a:blip>
          <a:stretch>
            <a:fillRect/>
          </a:stretch>
        </p:blipFill>
        <p:spPr>
          <a:xfrm>
            <a:off x="3523950" y="1412900"/>
            <a:ext cx="1254300" cy="1254300"/>
          </a:xfrm>
          <a:prstGeom prst="rect">
            <a:avLst/>
          </a:prstGeom>
          <a:noFill/>
          <a:ln>
            <a:noFill/>
          </a:ln>
        </p:spPr>
      </p:pic>
      <p:pic>
        <p:nvPicPr>
          <p:cNvPr descr="「危険」のイラスト文字" id="91" name="Google Shape;91;p14"/>
          <p:cNvPicPr preferRelativeResize="0"/>
          <p:nvPr/>
        </p:nvPicPr>
        <p:blipFill>
          <a:blip r:embed="rId9">
            <a:alphaModFix/>
          </a:blip>
          <a:stretch>
            <a:fillRect/>
          </a:stretch>
        </p:blipFill>
        <p:spPr>
          <a:xfrm>
            <a:off x="838950" y="1135898"/>
            <a:ext cx="783175" cy="783175"/>
          </a:xfrm>
          <a:prstGeom prst="rect">
            <a:avLst/>
          </a:prstGeom>
          <a:noFill/>
          <a:ln>
            <a:noFill/>
          </a:ln>
        </p:spPr>
      </p:pic>
      <p:pic>
        <p:nvPicPr>
          <p:cNvPr id="92" name="Google Shape;92;p14"/>
          <p:cNvPicPr preferRelativeResize="0"/>
          <p:nvPr/>
        </p:nvPicPr>
        <p:blipFill>
          <a:blip r:embed="rId10">
            <a:alphaModFix/>
          </a:blip>
          <a:stretch>
            <a:fillRect/>
          </a:stretch>
        </p:blipFill>
        <p:spPr>
          <a:xfrm>
            <a:off x="1622132" y="1135905"/>
            <a:ext cx="1055100" cy="143084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pic>
        <p:nvPicPr>
          <p:cNvPr id="97" name="Google Shape;97;p15"/>
          <p:cNvPicPr preferRelativeResize="0"/>
          <p:nvPr/>
        </p:nvPicPr>
        <p:blipFill>
          <a:blip r:embed="rId3">
            <a:alphaModFix/>
          </a:blip>
          <a:stretch>
            <a:fillRect/>
          </a:stretch>
        </p:blipFill>
        <p:spPr>
          <a:xfrm>
            <a:off x="0" y="0"/>
            <a:ext cx="9144000" cy="5143499"/>
          </a:xfrm>
          <a:prstGeom prst="rect">
            <a:avLst/>
          </a:prstGeom>
          <a:noFill/>
          <a:ln>
            <a:noFill/>
          </a:ln>
        </p:spPr>
      </p:pic>
      <p:sp>
        <p:nvSpPr>
          <p:cNvPr id="98" name="Google Shape;98;p15"/>
          <p:cNvSpPr/>
          <p:nvPr/>
        </p:nvSpPr>
        <p:spPr>
          <a:xfrm>
            <a:off x="101925" y="125450"/>
            <a:ext cx="1748400" cy="305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t>チーム3</a:t>
            </a:r>
            <a:endParaRPr/>
          </a:p>
        </p:txBody>
      </p:sp>
      <p:sp>
        <p:nvSpPr>
          <p:cNvPr id="99" name="Google Shape;99;p15"/>
          <p:cNvSpPr/>
          <p:nvPr/>
        </p:nvSpPr>
        <p:spPr>
          <a:xfrm>
            <a:off x="528750" y="630675"/>
            <a:ext cx="2278200" cy="305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t>To-Be (4コマ漫画)</a:t>
            </a:r>
            <a:endParaRPr/>
          </a:p>
        </p:txBody>
      </p:sp>
      <p:sp>
        <p:nvSpPr>
          <p:cNvPr id="100" name="Google Shape;100;p15"/>
          <p:cNvSpPr/>
          <p:nvPr/>
        </p:nvSpPr>
        <p:spPr>
          <a:xfrm>
            <a:off x="528750" y="2896275"/>
            <a:ext cx="2278200" cy="305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solidFill>
                  <a:schemeClr val="dk1"/>
                </a:solidFill>
              </a:rPr>
              <a:t>To-Be (4コマ漫画の説明)</a:t>
            </a:r>
            <a:endParaRPr/>
          </a:p>
        </p:txBody>
      </p:sp>
      <p:sp>
        <p:nvSpPr>
          <p:cNvPr id="101" name="Google Shape;101;p15"/>
          <p:cNvSpPr/>
          <p:nvPr/>
        </p:nvSpPr>
        <p:spPr>
          <a:xfrm>
            <a:off x="7856375" y="78425"/>
            <a:ext cx="1193400" cy="231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900"/>
              <a:t>発表用</a:t>
            </a:r>
            <a:endParaRPr sz="900"/>
          </a:p>
        </p:txBody>
      </p:sp>
      <p:sp>
        <p:nvSpPr>
          <p:cNvPr id="102" name="Google Shape;102;p15"/>
          <p:cNvSpPr/>
          <p:nvPr/>
        </p:nvSpPr>
        <p:spPr>
          <a:xfrm>
            <a:off x="838950" y="1074200"/>
            <a:ext cx="1769700" cy="162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5"/>
          <p:cNvSpPr/>
          <p:nvPr/>
        </p:nvSpPr>
        <p:spPr>
          <a:xfrm>
            <a:off x="2852150" y="1074200"/>
            <a:ext cx="1769700" cy="162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5"/>
          <p:cNvSpPr/>
          <p:nvPr/>
        </p:nvSpPr>
        <p:spPr>
          <a:xfrm>
            <a:off x="4865350" y="1074200"/>
            <a:ext cx="1769700" cy="162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5"/>
          <p:cNvSpPr/>
          <p:nvPr/>
        </p:nvSpPr>
        <p:spPr>
          <a:xfrm>
            <a:off x="6878550" y="1074200"/>
            <a:ext cx="1769700" cy="162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5"/>
          <p:cNvSpPr/>
          <p:nvPr/>
        </p:nvSpPr>
        <p:spPr>
          <a:xfrm>
            <a:off x="838950" y="3401950"/>
            <a:ext cx="1769700" cy="162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900"/>
              <a:t>水筒の機能</a:t>
            </a:r>
            <a:endParaRPr sz="900"/>
          </a:p>
          <a:p>
            <a:pPr indent="0" lvl="0" marL="0" rtl="0" algn="l">
              <a:spcBef>
                <a:spcPts val="0"/>
              </a:spcBef>
              <a:spcAft>
                <a:spcPts val="0"/>
              </a:spcAft>
              <a:buNone/>
            </a:pPr>
            <a:r>
              <a:rPr lang="ja" sz="900"/>
              <a:t>・ボイス機能（声優/アニメキャラ等）</a:t>
            </a:r>
            <a:endParaRPr sz="900"/>
          </a:p>
          <a:p>
            <a:pPr indent="0" lvl="0" marL="0" rtl="0" algn="l">
              <a:spcBef>
                <a:spcPts val="0"/>
              </a:spcBef>
              <a:spcAft>
                <a:spcPts val="0"/>
              </a:spcAft>
              <a:buNone/>
            </a:pPr>
            <a:r>
              <a:rPr lang="ja" sz="900"/>
              <a:t>・水筒の柄変更機能</a:t>
            </a:r>
            <a:endParaRPr sz="900"/>
          </a:p>
          <a:p>
            <a:pPr indent="0" lvl="0" marL="0" rtl="0" algn="l">
              <a:spcBef>
                <a:spcPts val="0"/>
              </a:spcBef>
              <a:spcAft>
                <a:spcPts val="0"/>
              </a:spcAft>
              <a:buNone/>
            </a:pPr>
            <a:r>
              <a:rPr lang="ja" sz="900"/>
              <a:t>・光る機能</a:t>
            </a:r>
            <a:endParaRPr sz="900"/>
          </a:p>
          <a:p>
            <a:pPr indent="0" lvl="0" marL="0" rtl="0" algn="l">
              <a:spcBef>
                <a:spcPts val="0"/>
              </a:spcBef>
              <a:spcAft>
                <a:spcPts val="0"/>
              </a:spcAft>
              <a:buNone/>
            </a:pPr>
            <a:r>
              <a:rPr lang="ja" sz="900"/>
              <a:t>・ウェラブルデバイス（サウナハット）と連動</a:t>
            </a:r>
            <a:endParaRPr sz="900"/>
          </a:p>
        </p:txBody>
      </p:sp>
      <p:sp>
        <p:nvSpPr>
          <p:cNvPr id="107" name="Google Shape;107;p15"/>
          <p:cNvSpPr/>
          <p:nvPr/>
        </p:nvSpPr>
        <p:spPr>
          <a:xfrm>
            <a:off x="2852150" y="3401950"/>
            <a:ext cx="1769700" cy="162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900"/>
              <a:t>マネタイズ</a:t>
            </a:r>
            <a:endParaRPr sz="900"/>
          </a:p>
          <a:p>
            <a:pPr indent="0" lvl="0" marL="0" rtl="0" algn="l">
              <a:spcBef>
                <a:spcPts val="0"/>
              </a:spcBef>
              <a:spcAft>
                <a:spcPts val="0"/>
              </a:spcAft>
              <a:buNone/>
            </a:pPr>
            <a:r>
              <a:rPr lang="ja" sz="800"/>
              <a:t>基本無料でまずはカルチャーを作る</a:t>
            </a:r>
            <a:endParaRPr sz="800"/>
          </a:p>
          <a:p>
            <a:pPr indent="0" lvl="0" marL="0" rtl="0" algn="l">
              <a:spcBef>
                <a:spcPts val="0"/>
              </a:spcBef>
              <a:spcAft>
                <a:spcPts val="0"/>
              </a:spcAft>
              <a:buNone/>
            </a:pPr>
            <a:r>
              <a:rPr lang="ja" sz="800"/>
              <a:t>・水筒無料、サウナハット無料</a:t>
            </a:r>
            <a:endParaRPr sz="800"/>
          </a:p>
          <a:p>
            <a:pPr indent="0" lvl="0" marL="0" rtl="0" algn="l">
              <a:spcBef>
                <a:spcPts val="0"/>
              </a:spcBef>
              <a:spcAft>
                <a:spcPts val="0"/>
              </a:spcAft>
              <a:buNone/>
            </a:pPr>
            <a:r>
              <a:rPr lang="ja" sz="800"/>
              <a:t>・追加ボイス＆追加の柄の部分で集金</a:t>
            </a:r>
            <a:endParaRPr sz="800"/>
          </a:p>
          <a:p>
            <a:pPr indent="0" lvl="0" marL="0" rtl="0" algn="l">
              <a:spcBef>
                <a:spcPts val="0"/>
              </a:spcBef>
              <a:spcAft>
                <a:spcPts val="0"/>
              </a:spcAft>
              <a:buNone/>
            </a:pPr>
            <a:r>
              <a:t/>
            </a:r>
            <a:endParaRPr sz="800"/>
          </a:p>
          <a:p>
            <a:pPr indent="0" lvl="0" marL="0" rtl="0" algn="l">
              <a:spcBef>
                <a:spcPts val="0"/>
              </a:spcBef>
              <a:spcAft>
                <a:spcPts val="0"/>
              </a:spcAft>
              <a:buNone/>
            </a:pPr>
            <a:r>
              <a:rPr lang="ja" sz="800"/>
              <a:t>1年目〜3年目はベンチャーキャピタルの資金をじゃぶじゃぶ使う。4年目から黒字の想定</a:t>
            </a:r>
            <a:endParaRPr sz="800"/>
          </a:p>
        </p:txBody>
      </p:sp>
      <p:sp>
        <p:nvSpPr>
          <p:cNvPr id="108" name="Google Shape;108;p15"/>
          <p:cNvSpPr/>
          <p:nvPr/>
        </p:nvSpPr>
        <p:spPr>
          <a:xfrm>
            <a:off x="4865350" y="3401950"/>
            <a:ext cx="1769700" cy="162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900"/>
              <a:t>エコシステムの構築</a:t>
            </a:r>
            <a:endParaRPr sz="900"/>
          </a:p>
          <a:p>
            <a:pPr indent="0" lvl="0" marL="0" rtl="0" algn="l">
              <a:spcBef>
                <a:spcPts val="0"/>
              </a:spcBef>
              <a:spcAft>
                <a:spcPts val="0"/>
              </a:spcAft>
              <a:buNone/>
            </a:pPr>
            <a:r>
              <a:rPr lang="ja" sz="900"/>
              <a:t>・水筒ホルダー同士の「ボイス、柄」の交換機能</a:t>
            </a:r>
            <a:endParaRPr sz="900"/>
          </a:p>
          <a:p>
            <a:pPr indent="0" lvl="0" marL="0" rtl="0" algn="l">
              <a:spcBef>
                <a:spcPts val="0"/>
              </a:spcBef>
              <a:spcAft>
                <a:spcPts val="0"/>
              </a:spcAft>
              <a:buNone/>
            </a:pPr>
            <a:r>
              <a:rPr lang="ja" sz="900"/>
              <a:t>・サウナランキング制度</a:t>
            </a:r>
            <a:endParaRPr sz="900"/>
          </a:p>
          <a:p>
            <a:pPr indent="0" lvl="0" marL="0" rtl="0" algn="l">
              <a:spcBef>
                <a:spcPts val="0"/>
              </a:spcBef>
              <a:spcAft>
                <a:spcPts val="0"/>
              </a:spcAft>
              <a:buNone/>
            </a:pPr>
            <a:r>
              <a:rPr lang="ja" sz="900"/>
              <a:t>・限定ボイス＆柄の配布で地域活性（Pokemon Go的な運用）</a:t>
            </a:r>
            <a:endParaRPr sz="900"/>
          </a:p>
        </p:txBody>
      </p:sp>
      <p:sp>
        <p:nvSpPr>
          <p:cNvPr id="109" name="Google Shape;109;p15"/>
          <p:cNvSpPr/>
          <p:nvPr/>
        </p:nvSpPr>
        <p:spPr>
          <a:xfrm>
            <a:off x="6878550" y="3401950"/>
            <a:ext cx="1769700" cy="162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800"/>
              <a:t>テーマ：「全ての人にサウナの喜びを ~ Sauna pleasure for all ~」</a:t>
            </a:r>
            <a:endParaRPr sz="800"/>
          </a:p>
          <a:p>
            <a:pPr indent="0" lvl="0" marL="0" rtl="0" algn="l">
              <a:spcBef>
                <a:spcPts val="0"/>
              </a:spcBef>
              <a:spcAft>
                <a:spcPts val="0"/>
              </a:spcAft>
              <a:buNone/>
            </a:pPr>
            <a:r>
              <a:rPr lang="ja" sz="800"/>
              <a:t>・目が見えない人、耳が聞こえない人も楽しめる。→ボイスと光る機能。また、エコシステムでサウナーずきが繋がる。そこには、国境も人種も性別も関係ない。</a:t>
            </a:r>
            <a:endParaRPr sz="800"/>
          </a:p>
        </p:txBody>
      </p:sp>
      <p:pic>
        <p:nvPicPr>
          <p:cNvPr descr="声優のイラスト" id="110" name="Google Shape;110;p15"/>
          <p:cNvPicPr preferRelativeResize="0"/>
          <p:nvPr/>
        </p:nvPicPr>
        <p:blipFill>
          <a:blip r:embed="rId4">
            <a:alphaModFix/>
          </a:blip>
          <a:stretch>
            <a:fillRect/>
          </a:stretch>
        </p:blipFill>
        <p:spPr>
          <a:xfrm>
            <a:off x="838952" y="1169437"/>
            <a:ext cx="988550" cy="988550"/>
          </a:xfrm>
          <a:prstGeom prst="rect">
            <a:avLst/>
          </a:prstGeom>
          <a:noFill/>
          <a:ln>
            <a:noFill/>
          </a:ln>
        </p:spPr>
      </p:pic>
      <p:pic>
        <p:nvPicPr>
          <p:cNvPr descr="水筒のイラスト" id="111" name="Google Shape;111;p15"/>
          <p:cNvPicPr preferRelativeResize="0"/>
          <p:nvPr/>
        </p:nvPicPr>
        <p:blipFill>
          <a:blip r:embed="rId5">
            <a:alphaModFix/>
          </a:blip>
          <a:stretch>
            <a:fillRect/>
          </a:stretch>
        </p:blipFill>
        <p:spPr>
          <a:xfrm>
            <a:off x="1467225" y="1289175"/>
            <a:ext cx="1254300" cy="1254300"/>
          </a:xfrm>
          <a:prstGeom prst="rect">
            <a:avLst/>
          </a:prstGeom>
          <a:noFill/>
          <a:ln>
            <a:noFill/>
          </a:ln>
        </p:spPr>
      </p:pic>
      <p:pic>
        <p:nvPicPr>
          <p:cNvPr descr="ドル袋のイラスト（お金）" id="112" name="Google Shape;112;p15"/>
          <p:cNvPicPr preferRelativeResize="0"/>
          <p:nvPr/>
        </p:nvPicPr>
        <p:blipFill>
          <a:blip r:embed="rId6">
            <a:alphaModFix/>
          </a:blip>
          <a:stretch>
            <a:fillRect/>
          </a:stretch>
        </p:blipFill>
        <p:spPr>
          <a:xfrm>
            <a:off x="2985911" y="1105063"/>
            <a:ext cx="1502175" cy="1502175"/>
          </a:xfrm>
          <a:prstGeom prst="rect">
            <a:avLst/>
          </a:prstGeom>
          <a:noFill/>
          <a:ln>
            <a:noFill/>
          </a:ln>
        </p:spPr>
      </p:pic>
      <p:pic>
        <p:nvPicPr>
          <p:cNvPr descr="楽しいインターネットのイラスト" id="113" name="Google Shape;113;p15"/>
          <p:cNvPicPr preferRelativeResize="0"/>
          <p:nvPr/>
        </p:nvPicPr>
        <p:blipFill>
          <a:blip r:embed="rId7">
            <a:alphaModFix/>
          </a:blip>
          <a:stretch>
            <a:fillRect/>
          </a:stretch>
        </p:blipFill>
        <p:spPr>
          <a:xfrm>
            <a:off x="6878550" y="1059075"/>
            <a:ext cx="1714500" cy="1714500"/>
          </a:xfrm>
          <a:prstGeom prst="rect">
            <a:avLst/>
          </a:prstGeom>
          <a:noFill/>
          <a:ln>
            <a:noFill/>
          </a:ln>
        </p:spPr>
      </p:pic>
      <p:pic>
        <p:nvPicPr>
          <p:cNvPr descr="楽しく同僚と話す会社員のイラスト" id="114" name="Google Shape;114;p15"/>
          <p:cNvPicPr preferRelativeResize="0"/>
          <p:nvPr/>
        </p:nvPicPr>
        <p:blipFill>
          <a:blip r:embed="rId8">
            <a:alphaModFix/>
          </a:blip>
          <a:stretch>
            <a:fillRect/>
          </a:stretch>
        </p:blipFill>
        <p:spPr>
          <a:xfrm>
            <a:off x="4892950" y="1059075"/>
            <a:ext cx="1714500" cy="1714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id="119" name="Google Shape;119;p16"/>
          <p:cNvPicPr preferRelativeResize="0"/>
          <p:nvPr/>
        </p:nvPicPr>
        <p:blipFill>
          <a:blip r:embed="rId3">
            <a:alphaModFix/>
          </a:blip>
          <a:stretch>
            <a:fillRect/>
          </a:stretch>
        </p:blipFill>
        <p:spPr>
          <a:xfrm>
            <a:off x="0" y="0"/>
            <a:ext cx="9144000" cy="5143499"/>
          </a:xfrm>
          <a:prstGeom prst="rect">
            <a:avLst/>
          </a:prstGeom>
          <a:noFill/>
          <a:ln>
            <a:noFill/>
          </a:ln>
        </p:spPr>
      </p:pic>
      <p:sp>
        <p:nvSpPr>
          <p:cNvPr id="120" name="Google Shape;120;p16"/>
          <p:cNvSpPr/>
          <p:nvPr/>
        </p:nvSpPr>
        <p:spPr>
          <a:xfrm>
            <a:off x="101925" y="125450"/>
            <a:ext cx="1748400" cy="305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t>チーム3</a:t>
            </a:r>
            <a:endParaRPr/>
          </a:p>
        </p:txBody>
      </p:sp>
      <p:sp>
        <p:nvSpPr>
          <p:cNvPr id="121" name="Google Shape;121;p16"/>
          <p:cNvSpPr/>
          <p:nvPr/>
        </p:nvSpPr>
        <p:spPr>
          <a:xfrm>
            <a:off x="528750" y="630675"/>
            <a:ext cx="2278200" cy="305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t>To-Be (4コマ漫画)</a:t>
            </a:r>
            <a:endParaRPr/>
          </a:p>
        </p:txBody>
      </p:sp>
      <p:sp>
        <p:nvSpPr>
          <p:cNvPr id="122" name="Google Shape;122;p16"/>
          <p:cNvSpPr/>
          <p:nvPr/>
        </p:nvSpPr>
        <p:spPr>
          <a:xfrm>
            <a:off x="528750" y="2896275"/>
            <a:ext cx="2278200" cy="305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solidFill>
                  <a:schemeClr val="dk1"/>
                </a:solidFill>
              </a:rPr>
              <a:t>To-Be (4コマ漫画の説明)</a:t>
            </a:r>
            <a:endParaRPr/>
          </a:p>
        </p:txBody>
      </p:sp>
      <p:sp>
        <p:nvSpPr>
          <p:cNvPr id="123" name="Google Shape;123;p16"/>
          <p:cNvSpPr/>
          <p:nvPr/>
        </p:nvSpPr>
        <p:spPr>
          <a:xfrm>
            <a:off x="7856375" y="78425"/>
            <a:ext cx="1193400" cy="231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900"/>
              <a:t>発表用</a:t>
            </a:r>
            <a:endParaRPr sz="900"/>
          </a:p>
        </p:txBody>
      </p:sp>
      <p:sp>
        <p:nvSpPr>
          <p:cNvPr id="124" name="Google Shape;124;p16"/>
          <p:cNvSpPr/>
          <p:nvPr/>
        </p:nvSpPr>
        <p:spPr>
          <a:xfrm>
            <a:off x="838950" y="1074200"/>
            <a:ext cx="1769700" cy="162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6"/>
          <p:cNvSpPr/>
          <p:nvPr/>
        </p:nvSpPr>
        <p:spPr>
          <a:xfrm>
            <a:off x="2852150" y="1074200"/>
            <a:ext cx="1769700" cy="162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6"/>
          <p:cNvSpPr/>
          <p:nvPr/>
        </p:nvSpPr>
        <p:spPr>
          <a:xfrm>
            <a:off x="4865350" y="1074200"/>
            <a:ext cx="1769700" cy="162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6"/>
          <p:cNvSpPr/>
          <p:nvPr/>
        </p:nvSpPr>
        <p:spPr>
          <a:xfrm>
            <a:off x="6878550" y="1074200"/>
            <a:ext cx="1769700" cy="162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6"/>
          <p:cNvSpPr/>
          <p:nvPr/>
        </p:nvSpPr>
        <p:spPr>
          <a:xfrm>
            <a:off x="838950" y="3401950"/>
            <a:ext cx="1769700" cy="162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t>サウナを楽しむことですべての人に健康を！</a:t>
            </a:r>
            <a:endParaRPr/>
          </a:p>
        </p:txBody>
      </p:sp>
      <p:sp>
        <p:nvSpPr>
          <p:cNvPr id="129" name="Google Shape;129;p16"/>
          <p:cNvSpPr/>
          <p:nvPr/>
        </p:nvSpPr>
        <p:spPr>
          <a:xfrm>
            <a:off x="2852150" y="3401950"/>
            <a:ext cx="1769700" cy="162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t>ペットボトルごみを減らすことで年々増加しているごみの埋め立て地を減らし、よい街づくりを</a:t>
            </a:r>
            <a:endParaRPr/>
          </a:p>
        </p:txBody>
      </p:sp>
      <p:sp>
        <p:nvSpPr>
          <p:cNvPr id="130" name="Google Shape;130;p16"/>
          <p:cNvSpPr/>
          <p:nvPr/>
        </p:nvSpPr>
        <p:spPr>
          <a:xfrm>
            <a:off x="4865350" y="3401950"/>
            <a:ext cx="1769700" cy="162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t>高価で多機能な水筒を作成することで、簡単には捨てられない</a:t>
            </a:r>
            <a:endParaRPr/>
          </a:p>
        </p:txBody>
      </p:sp>
      <p:sp>
        <p:nvSpPr>
          <p:cNvPr id="131" name="Google Shape;131;p16"/>
          <p:cNvSpPr/>
          <p:nvPr/>
        </p:nvSpPr>
        <p:spPr>
          <a:xfrm>
            <a:off x="6878550" y="3401950"/>
            <a:ext cx="1769700" cy="162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t>そもそも使用しないことで、ペットボトルが廃棄されたり、必要な処理を施されないリスクが0に</a:t>
            </a:r>
            <a:endParaRPr/>
          </a:p>
        </p:txBody>
      </p:sp>
      <p:pic>
        <p:nvPicPr>
          <p:cNvPr id="132" name="Google Shape;132;p16"/>
          <p:cNvPicPr preferRelativeResize="0"/>
          <p:nvPr/>
        </p:nvPicPr>
        <p:blipFill>
          <a:blip r:embed="rId4">
            <a:alphaModFix/>
          </a:blip>
          <a:stretch>
            <a:fillRect/>
          </a:stretch>
        </p:blipFill>
        <p:spPr>
          <a:xfrm>
            <a:off x="915150" y="1074200"/>
            <a:ext cx="1622099" cy="1622099"/>
          </a:xfrm>
          <a:prstGeom prst="rect">
            <a:avLst/>
          </a:prstGeom>
          <a:noFill/>
          <a:ln>
            <a:noFill/>
          </a:ln>
        </p:spPr>
      </p:pic>
      <p:pic>
        <p:nvPicPr>
          <p:cNvPr id="133" name="Google Shape;133;p16"/>
          <p:cNvPicPr preferRelativeResize="0"/>
          <p:nvPr/>
        </p:nvPicPr>
        <p:blipFill>
          <a:blip r:embed="rId5">
            <a:alphaModFix/>
          </a:blip>
          <a:stretch>
            <a:fillRect/>
          </a:stretch>
        </p:blipFill>
        <p:spPr>
          <a:xfrm>
            <a:off x="2928350" y="1074200"/>
            <a:ext cx="1622099" cy="1622099"/>
          </a:xfrm>
          <a:prstGeom prst="rect">
            <a:avLst/>
          </a:prstGeom>
          <a:noFill/>
          <a:ln>
            <a:noFill/>
          </a:ln>
        </p:spPr>
      </p:pic>
      <p:pic>
        <p:nvPicPr>
          <p:cNvPr id="134" name="Google Shape;134;p16"/>
          <p:cNvPicPr preferRelativeResize="0"/>
          <p:nvPr/>
        </p:nvPicPr>
        <p:blipFill>
          <a:blip r:embed="rId6">
            <a:alphaModFix/>
          </a:blip>
          <a:stretch>
            <a:fillRect/>
          </a:stretch>
        </p:blipFill>
        <p:spPr>
          <a:xfrm>
            <a:off x="4941550" y="1074200"/>
            <a:ext cx="1622099" cy="1622099"/>
          </a:xfrm>
          <a:prstGeom prst="rect">
            <a:avLst/>
          </a:prstGeom>
          <a:noFill/>
          <a:ln>
            <a:noFill/>
          </a:ln>
        </p:spPr>
      </p:pic>
      <p:pic>
        <p:nvPicPr>
          <p:cNvPr id="135" name="Google Shape;135;p16"/>
          <p:cNvPicPr preferRelativeResize="0"/>
          <p:nvPr/>
        </p:nvPicPr>
        <p:blipFill>
          <a:blip r:embed="rId7">
            <a:alphaModFix/>
          </a:blip>
          <a:stretch>
            <a:fillRect/>
          </a:stretch>
        </p:blipFill>
        <p:spPr>
          <a:xfrm>
            <a:off x="7758175" y="1877625"/>
            <a:ext cx="818675" cy="818675"/>
          </a:xfrm>
          <a:prstGeom prst="rect">
            <a:avLst/>
          </a:prstGeom>
          <a:noFill/>
          <a:ln>
            <a:noFill/>
          </a:ln>
        </p:spPr>
      </p:pic>
      <p:pic>
        <p:nvPicPr>
          <p:cNvPr id="136" name="Google Shape;136;p16"/>
          <p:cNvPicPr preferRelativeResize="0"/>
          <p:nvPr/>
        </p:nvPicPr>
        <p:blipFill>
          <a:blip r:embed="rId8">
            <a:alphaModFix/>
          </a:blip>
          <a:stretch>
            <a:fillRect/>
          </a:stretch>
        </p:blipFill>
        <p:spPr>
          <a:xfrm>
            <a:off x="6949950" y="1074200"/>
            <a:ext cx="818675" cy="818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