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259" r:id="rId4"/>
    <p:sldId id="260" r:id="rId5"/>
    <p:sldId id="267" r:id="rId6"/>
    <p:sldId id="261" r:id="rId7"/>
    <p:sldId id="268" r:id="rId8"/>
    <p:sldId id="269" r:id="rId9"/>
    <p:sldId id="270" r:id="rId10"/>
    <p:sldId id="271" r:id="rId11"/>
    <p:sldId id="258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1:21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1:21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1:21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7695-E880-A50B-06B5-840EFE98B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B1917-54C0-2F78-87EE-B9BCEC3CB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E162-0B2C-F231-A75F-36B878D1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1763-4BC7-5825-51BE-217B9276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021A-FC62-4DC0-FA73-8905E3D0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4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7AD9-729E-0209-2417-350CFD35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D8D2-4A67-7C59-AC18-910782FF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7523-7627-2EF0-0381-D6768E5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7D7A-BA2B-74A2-8A94-F8EAE44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EA163-955A-CCEF-6014-682E77BB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06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11275-697B-180C-EA69-476330839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5D21E-FA55-E1E0-BBAE-4418ABCE8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6C1E-AD01-B5A8-A7A5-42404BFD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19C1-0BC0-D515-CB45-871C781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9EC9-7924-84A6-8459-A98D2E97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1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B7A4-7200-C8FD-626F-A880472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C418-4777-DB80-0F6E-90D74413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3D27-9C0C-C01C-B420-F63355E6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93A1-52FB-6F1F-8E8E-B569A865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4913-6071-0270-45CC-5339DB59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2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97C7-3447-2475-39D9-FF53BD87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FDA6-93B7-04A2-CF72-76DEE8AA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3C60-C2ED-DBD9-C219-8AA1AF3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CC9D-2556-987D-FA7D-965E7729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C6E77-66F9-A092-613A-207EC7B2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5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37C9-9272-7BC0-1F9A-CCD1119B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A089-ED36-641F-7816-2FFA55ED4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13DB-6E49-A839-A68E-334F6A19C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24E0-672F-03F5-B5E1-C23B82F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C82D2-2738-4D81-485E-2D73226E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DD99-CFA3-F58D-C201-56A5B6C1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7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84E9-A7E8-23C7-BA9B-A3085F96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C231-F45B-1CFE-BFE7-9E8BA906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AC456-CD3E-BC81-7308-966FD87D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A922-29BC-4B17-404C-BE3691C4C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A8E1A-9C9B-7FF9-F90F-604892F89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22473-6E8C-F53B-C872-F8FE568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86A00-0D0E-A8C9-03F5-9C3BD897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DF1E5-FFEF-0CE7-9A75-C8BAE2A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91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0826-D400-CEED-25D7-28E387DE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8A3E9-DACC-CA77-5F97-BFB1B7BB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89DCE-F04B-E1AB-7A36-46967E51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F8EA-5546-3B29-3A15-2AC80C90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2998-E2B9-3A7E-1B49-863C6356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0B426-5B68-EEB2-9CDD-17D314E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6D99B-F826-B3C6-2F96-E95FE40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85B5-CA00-BA6A-6F64-8AF3B7F8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6A02-5740-7505-5BFB-4CBA587A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3928-7C14-ACA6-B391-76ED564E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63C64-B854-84D8-F245-1E3EE618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B31C-5C3B-6A9B-6D78-6C556352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83BA-884A-92BF-4AA9-F099EDB3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0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562D-73E5-4FFF-E9C6-5B14D2F9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952FD-27B1-3CE4-A362-3C493B275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A607-B902-DF49-3CDF-EEF690AF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414E-3C23-7518-41C8-816CA95B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AF51-FA03-BC50-0378-6981FBE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5DAA-DB8D-41E6-28D6-B2B9E431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1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C5CEE-F649-F3E1-EC8B-1886B361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11ECE-AEE0-4403-5B09-EF3605F7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33D4-E0D3-53C1-F9BF-A34F5F6B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7059-0E71-433C-9CA9-D52274B0CF4B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D9BF-2A9D-729B-5CA9-D50387F5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C911-912E-0E0A-74B0-35CFA12C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5679-B843-46D5-8497-57E473DBAE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5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0D718B-1712-8973-26A8-3873549542EE}"/>
              </a:ext>
            </a:extLst>
          </p:cNvPr>
          <p:cNvSpPr txBox="1"/>
          <p:nvPr/>
        </p:nvSpPr>
        <p:spPr>
          <a:xfrm>
            <a:off x="3764400" y="2875002"/>
            <a:ext cx="46632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0" i="0" dirty="0" err="1">
                <a:solidFill>
                  <a:srgbClr val="D1D5DB"/>
                </a:solidFill>
                <a:effectLst/>
                <a:latin typeface="Söhne"/>
              </a:rPr>
              <a:t>Allô</a:t>
            </a:r>
            <a:r>
              <a:rPr lang="en-CA" sz="6600" b="0" i="0" dirty="0">
                <a:solidFill>
                  <a:srgbClr val="D1D5DB"/>
                </a:solidFill>
                <a:effectLst/>
                <a:latin typeface="Söhne"/>
              </a:rPr>
              <a:t> Scratch !</a:t>
            </a:r>
            <a:endParaRPr lang="en-C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716" y="595423"/>
            <a:ext cx="9766009" cy="5833951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1     Prendre le </a:t>
            </a:r>
            <a:r>
              <a:rPr lang="en-US" sz="3200" dirty="0" err="1">
                <a:solidFill>
                  <a:schemeClr val="bg1"/>
                </a:solidFill>
              </a:rPr>
              <a:t>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     </a:t>
            </a:r>
            <a:r>
              <a:rPr lang="fr-FR" sz="3200" dirty="0">
                <a:solidFill>
                  <a:schemeClr val="bg1"/>
                </a:solidFill>
              </a:rPr>
              <a:t>Ouvrir le milieu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3     </a:t>
            </a:r>
            <a:r>
              <a:rPr lang="en-US" sz="3200" dirty="0" err="1">
                <a:solidFill>
                  <a:schemeClr val="bg1"/>
                </a:solidFill>
              </a:rPr>
              <a:t>Regarder</a:t>
            </a:r>
            <a:r>
              <a:rPr lang="en-US" sz="3200" dirty="0">
                <a:solidFill>
                  <a:schemeClr val="bg1"/>
                </a:solidFill>
              </a:rPr>
              <a:t> la page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4     </a:t>
            </a:r>
            <a:r>
              <a:rPr lang="fr-FR" sz="3200" dirty="0">
                <a:solidFill>
                  <a:schemeClr val="bg1"/>
                </a:solidFill>
              </a:rPr>
              <a:t>Si le mot est sur la page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5             Lis la </a:t>
            </a:r>
            <a:r>
              <a:rPr lang="en-US" sz="3200" dirty="0" err="1">
                <a:solidFill>
                  <a:schemeClr val="bg1"/>
                </a:solidFill>
              </a:rPr>
              <a:t>définition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6     </a:t>
            </a:r>
            <a:r>
              <a:rPr lang="fr-FR" sz="3200" dirty="0">
                <a:solidFill>
                  <a:schemeClr val="bg1"/>
                </a:solidFill>
              </a:rPr>
              <a:t>Sinon si le mot apparaît plus tôt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7  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gauche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8             </a:t>
            </a:r>
            <a:r>
              <a:rPr lang="fr-FR" sz="3200" dirty="0">
                <a:solidFill>
                  <a:srgbClr val="FFFF00"/>
                </a:solidFill>
              </a:rPr>
              <a:t>Retour à la ligne 3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9     </a:t>
            </a:r>
            <a:r>
              <a:rPr lang="fr-FR" sz="3200" dirty="0">
                <a:solidFill>
                  <a:schemeClr val="bg1"/>
                </a:solidFill>
              </a:rPr>
              <a:t>Sinon si le mot apparaît plus tard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10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droite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11           </a:t>
            </a:r>
            <a:r>
              <a:rPr lang="fr-FR" sz="3200" dirty="0">
                <a:solidFill>
                  <a:srgbClr val="FFFF00"/>
                </a:solidFill>
              </a:rPr>
              <a:t>Retour à la ligne 3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12   </a:t>
            </a:r>
            <a:r>
              <a:rPr lang="fr-FR" sz="3200" dirty="0">
                <a:solidFill>
                  <a:schemeClr val="bg1"/>
                </a:solidFill>
              </a:rPr>
              <a:t>Sinon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13           </a:t>
            </a:r>
            <a:r>
              <a:rPr lang="fr-FR" sz="3200" dirty="0">
                <a:solidFill>
                  <a:schemeClr val="bg1"/>
                </a:solidFill>
              </a:rPr>
              <a:t>Arrêter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714" y="865245"/>
            <a:ext cx="7606572" cy="5127509"/>
          </a:xfrm>
        </p:spPr>
        <p:txBody>
          <a:bodyPr anchor="ctr">
            <a:noAutofit/>
          </a:bodyPr>
          <a:lstStyle/>
          <a:p>
            <a:pPr algn="l"/>
            <a:r>
              <a:rPr lang="en-CA" sz="4400" dirty="0">
                <a:solidFill>
                  <a:schemeClr val="bg1"/>
                </a:solidFill>
              </a:rPr>
              <a:t>● </a:t>
            </a:r>
            <a:r>
              <a:rPr lang="en-CA" sz="4400" dirty="0" err="1">
                <a:solidFill>
                  <a:srgbClr val="FFFF00"/>
                </a:solidFill>
              </a:rPr>
              <a:t>Fonctions</a:t>
            </a:r>
            <a:r>
              <a:rPr lang="en-CA" sz="4400" dirty="0">
                <a:solidFill>
                  <a:schemeClr val="bg1"/>
                </a:solidFill>
              </a:rPr>
              <a:t> </a:t>
            </a:r>
            <a:br>
              <a:rPr lang="en-CA" sz="4400" dirty="0">
                <a:solidFill>
                  <a:schemeClr val="bg1"/>
                </a:solidFill>
              </a:rPr>
            </a:br>
            <a:r>
              <a:rPr lang="en-CA" sz="4400" dirty="0">
                <a:solidFill>
                  <a:schemeClr val="bg1"/>
                </a:solidFill>
              </a:rPr>
              <a:t>     ○ arguments, </a:t>
            </a:r>
            <a:r>
              <a:rPr lang="en-CA" sz="4400" dirty="0" err="1">
                <a:solidFill>
                  <a:schemeClr val="bg1"/>
                </a:solidFill>
              </a:rPr>
              <a:t>valeur</a:t>
            </a:r>
            <a:r>
              <a:rPr lang="en-CA" sz="4400" dirty="0">
                <a:solidFill>
                  <a:schemeClr val="bg1"/>
                </a:solidFill>
              </a:rPr>
              <a:t> de retour </a:t>
            </a:r>
            <a:br>
              <a:rPr lang="en-CA" sz="4400" dirty="0">
                <a:solidFill>
                  <a:schemeClr val="bg1"/>
                </a:solidFill>
              </a:rPr>
            </a:br>
            <a:r>
              <a:rPr lang="en-CA" sz="4400" dirty="0">
                <a:solidFill>
                  <a:schemeClr val="bg1"/>
                </a:solidFill>
              </a:rPr>
              <a:t>● </a:t>
            </a:r>
            <a:r>
              <a:rPr lang="en-CA" sz="4400" dirty="0" err="1">
                <a:solidFill>
                  <a:srgbClr val="FFFF00"/>
                </a:solidFill>
              </a:rPr>
              <a:t>conditionnelles</a:t>
            </a:r>
            <a:r>
              <a:rPr lang="en-CA" sz="4400" dirty="0">
                <a:solidFill>
                  <a:schemeClr val="bg1"/>
                </a:solidFill>
              </a:rPr>
              <a:t> </a:t>
            </a:r>
            <a:br>
              <a:rPr lang="en-CA" sz="4400" dirty="0">
                <a:solidFill>
                  <a:schemeClr val="bg1"/>
                </a:solidFill>
              </a:rPr>
            </a:br>
            <a:r>
              <a:rPr lang="en-CA" sz="4400" dirty="0">
                <a:solidFill>
                  <a:schemeClr val="bg1"/>
                </a:solidFill>
              </a:rPr>
              <a:t>● </a:t>
            </a:r>
            <a:r>
              <a:rPr lang="en-CA" sz="4400" dirty="0">
                <a:solidFill>
                  <a:srgbClr val="FFFF00"/>
                </a:solidFill>
              </a:rPr>
              <a:t>Expressions </a:t>
            </a:r>
            <a:r>
              <a:rPr lang="en-CA" sz="4400" dirty="0" err="1">
                <a:solidFill>
                  <a:srgbClr val="FFFF00"/>
                </a:solidFill>
              </a:rPr>
              <a:t>booléennes</a:t>
            </a:r>
            <a:r>
              <a:rPr lang="en-CA" sz="4400" dirty="0">
                <a:solidFill>
                  <a:srgbClr val="FFFF00"/>
                </a:solidFill>
              </a:rPr>
              <a:t> </a:t>
            </a:r>
            <a:br>
              <a:rPr lang="en-CA" sz="4400" dirty="0">
                <a:solidFill>
                  <a:schemeClr val="bg1"/>
                </a:solidFill>
              </a:rPr>
            </a:br>
            <a:r>
              <a:rPr lang="en-CA" sz="4400" dirty="0">
                <a:solidFill>
                  <a:schemeClr val="bg1"/>
                </a:solidFill>
              </a:rPr>
              <a:t>● </a:t>
            </a:r>
            <a:r>
              <a:rPr lang="en-CA" sz="4400" dirty="0" err="1">
                <a:solidFill>
                  <a:srgbClr val="FFFF00"/>
                </a:solidFill>
              </a:rPr>
              <a:t>Boucles</a:t>
            </a:r>
            <a:br>
              <a:rPr lang="en-CA" sz="4400" dirty="0">
                <a:solidFill>
                  <a:schemeClr val="bg1"/>
                </a:solidFill>
              </a:rPr>
            </a:br>
            <a:r>
              <a:rPr lang="en-CA" sz="4400" dirty="0">
                <a:solidFill>
                  <a:schemeClr val="bg1"/>
                </a:solidFill>
              </a:rPr>
              <a:t>● Variables </a:t>
            </a:r>
            <a:br>
              <a:rPr lang="en-CA" sz="4400" dirty="0">
                <a:solidFill>
                  <a:schemeClr val="bg1"/>
                </a:solidFill>
              </a:rPr>
            </a:br>
            <a:r>
              <a:rPr lang="en-CA" sz="4400" dirty="0">
                <a:solidFill>
                  <a:schemeClr val="bg1"/>
                </a:solidFill>
              </a:rPr>
              <a:t>● ...</a:t>
            </a:r>
          </a:p>
        </p:txBody>
      </p:sp>
    </p:spTree>
    <p:extLst>
      <p:ext uri="{BB962C8B-B14F-4D97-AF65-F5344CB8AC3E}">
        <p14:creationId xmlns:p14="http://schemas.microsoft.com/office/powerpoint/2010/main" val="9461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2" y="181947"/>
            <a:ext cx="10904376" cy="649410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CA" sz="1800" dirty="0">
                <a:solidFill>
                  <a:schemeClr val="bg1"/>
                </a:solidFill>
              </a:rPr>
              <a:t>011111110100010101001100010001100000001000000001000000010000000000000000000000000000000000000000000000 000000000000000000000000000000000100000000001111100000000000000001000000000000000000000000000000000000 000000000000000000000000000000000000000000000000000000000000000000000000000000000000000000000000000000 000000000000001010000000000010000000000000000000000000000000000000000000000000000000000000000000000000 000000000100000000000000000000000000000000000000000000000100000000000000000010100000000000000001000000 000101010101001000100010011110010101001000100000111110110000010000001100011100000010001001110001110100 100010111110000000000000000000000000000000000000000000000000000000000000000010110000000000001110100000 000000000000000000000000000000010010001011111100000000000000000000000000000000000000000000000000000000 0000000001001000...01111111010001010100110001000110000000100000000100000001000000000000000000000000000 000000000000000000000000000000000000000000000000000110000000000111110000000000000000100000000000000000 000000011000000000011110000000000000000000000000000000000000000000000000100000000000000000000000000000 000000000000000000000000000000000001010000011001000000000000000000000000000000000000000000000000000000 000000000000000000000000000010000000000000000111000000000000000011100000000010000000000000000011100000 000000001100100000000000000010000000000000000000000000000010100000000000000000000000000000000000000000 000000000000000000000000000000000000000000000000000000000000000000000000000000000000000000000000000000 000000000000000000000000000000000000000000000000000000000000000000000000001011100001001010000000000000 00000000000000000000000000000000000...0010111101101100011010010110001001100011001011100111001101101111 001011100011011000100000001011110111010101110011011100100010111101101100011010010110001000101111011110 000011100000110110010111110011011000110100001011010110110001101001011011100111010101111000001011010110 011101101110011101010010111101101100011010010110001001100011010111110110111001101111011011100111001101 101000011000010111001001100101011001000010111001100001001000000010000001000001010100110101111101001110 010001010100010101000100010001010100010000100000001010000010000000101111011011000110100101100010001011 110111100000111000001101100101111100110110001101000010110101101100011010010110111001110101011110000010 110101100111011011100111010100101111011011000110010000101101011011000110100101101110011101010111100000 101101011110000011100000110110001011010011011000110100...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1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8518" y="1834201"/>
            <a:ext cx="5414964" cy="3189598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#include  &lt;stdio.h&gt;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int main(void)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{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printf</a:t>
            </a:r>
            <a:r>
              <a:rPr lang="en-US" sz="3200" dirty="0">
                <a:solidFill>
                  <a:schemeClr val="bg1"/>
                </a:solidFill>
              </a:rPr>
              <a:t>(“Bonjour !\n");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}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2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26211-D53B-051D-198B-227ACA7B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11" y="1885816"/>
            <a:ext cx="412277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1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D9AE0-BB61-C7C5-F676-C01E200ADFFE}"/>
              </a:ext>
            </a:extLst>
          </p:cNvPr>
          <p:cNvSpPr txBox="1"/>
          <p:nvPr/>
        </p:nvSpPr>
        <p:spPr>
          <a:xfrm>
            <a:off x="2448655" y="2028616"/>
            <a:ext cx="72946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8800" dirty="0">
                <a:solidFill>
                  <a:schemeClr val="bg1"/>
                </a:solidFill>
              </a:rPr>
              <a:t>Scratch </a:t>
            </a:r>
          </a:p>
          <a:p>
            <a:pPr algn="ctr"/>
            <a:r>
              <a:rPr lang="en-CA" sz="8800" dirty="0">
                <a:solidFill>
                  <a:schemeClr val="bg1"/>
                </a:solidFill>
              </a:rPr>
              <a:t>scratch.mit.edu</a:t>
            </a:r>
          </a:p>
        </p:txBody>
      </p:sp>
    </p:spTree>
    <p:extLst>
      <p:ext uri="{BB962C8B-B14F-4D97-AF65-F5344CB8AC3E}">
        <p14:creationId xmlns:p14="http://schemas.microsoft.com/office/powerpoint/2010/main" val="26715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D9AE0-BB61-C7C5-F676-C01E200ADFFE}"/>
              </a:ext>
            </a:extLst>
          </p:cNvPr>
          <p:cNvSpPr txBox="1"/>
          <p:nvPr/>
        </p:nvSpPr>
        <p:spPr>
          <a:xfrm>
            <a:off x="6003635" y="2028616"/>
            <a:ext cx="1847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A" sz="8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89B7-D1C2-A67E-4EAC-1C252426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8F7966-F4AD-2546-2C92-BA84AB72F705}"/>
              </a:ext>
            </a:extLst>
          </p:cNvPr>
          <p:cNvSpPr/>
          <p:nvPr/>
        </p:nvSpPr>
        <p:spPr>
          <a:xfrm>
            <a:off x="8425544" y="0"/>
            <a:ext cx="802432" cy="42920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87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62A0FD-04E3-E42C-95DA-0F4A4DB3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7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1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566C9C-3657-B546-8FDE-459C8818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136" y="0"/>
            <a:ext cx="13090979" cy="75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D49AA-CBDF-CBCF-2783-3F4D2FA7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1015" y="0"/>
            <a:ext cx="12583015" cy="75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783" y="1834201"/>
            <a:ext cx="6715125" cy="3189598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>
                <a:solidFill>
                  <a:schemeClr val="bg1"/>
                </a:solidFill>
              </a:rPr>
              <a:t>Problème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2BE7B-DFBC-BE1F-4CB3-201F33E6AB83}"/>
              </a:ext>
            </a:extLst>
          </p:cNvPr>
          <p:cNvSpPr/>
          <p:nvPr/>
        </p:nvSpPr>
        <p:spPr>
          <a:xfrm>
            <a:off x="5103832" y="2538415"/>
            <a:ext cx="2352675" cy="17811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66074-E577-BBD2-82A7-C665953D1356}"/>
              </a:ext>
            </a:extLst>
          </p:cNvPr>
          <p:cNvCxnSpPr>
            <a:cxnSpLocks/>
          </p:cNvCxnSpPr>
          <p:nvPr/>
        </p:nvCxnSpPr>
        <p:spPr>
          <a:xfrm>
            <a:off x="3951177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24A8A7-9C9D-BA46-EB35-A6AC1B85C53D}"/>
              </a:ext>
            </a:extLst>
          </p:cNvPr>
          <p:cNvCxnSpPr>
            <a:cxnSpLocks/>
          </p:cNvCxnSpPr>
          <p:nvPr/>
        </p:nvCxnSpPr>
        <p:spPr>
          <a:xfrm>
            <a:off x="7886700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0D718B-1712-8973-26A8-3873549542EE}"/>
              </a:ext>
            </a:extLst>
          </p:cNvPr>
          <p:cNvSpPr txBox="1"/>
          <p:nvPr/>
        </p:nvSpPr>
        <p:spPr>
          <a:xfrm>
            <a:off x="8804238" y="3075057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Solution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0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042C39-61C9-F7D9-A62A-76C22ACE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74640" cy="81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8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70BEA-41FD-2E44-F4BA-BA089BA7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0"/>
            <a:ext cx="12782550" cy="75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82B6C-B642-E482-D311-6CCBCC45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4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DAA07-BB9C-BFB3-BAF6-C5FECB24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44425" cy="79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05651-A4AE-348D-4DD6-48F97536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7725" cy="76478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8588D2-E91F-2BD2-D9C4-4CDE6E1B1249}"/>
              </a:ext>
            </a:extLst>
          </p:cNvPr>
          <p:cNvSpPr/>
          <p:nvPr/>
        </p:nvSpPr>
        <p:spPr>
          <a:xfrm>
            <a:off x="1782147" y="65314"/>
            <a:ext cx="858416" cy="401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969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8DC25A-F00F-83DA-B6B0-BFA359D1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BA692-82ED-4212-8ADC-5E408936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9DBEEC-2A07-EBA5-E482-CF1B0DE4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-180975"/>
            <a:ext cx="12334875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85733-B9D8-7916-BE71-4F8ABA61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3"/>
            <a:ext cx="12192000" cy="68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3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B0D31-C964-17DC-3319-F9B8DBE1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" y="0"/>
            <a:ext cx="12184122" cy="68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09CA5B-C3BA-F297-FC64-20032A3A0A09}"/>
              </a:ext>
            </a:extLst>
          </p:cNvPr>
          <p:cNvSpPr/>
          <p:nvPr/>
        </p:nvSpPr>
        <p:spPr>
          <a:xfrm>
            <a:off x="4586287" y="2376487"/>
            <a:ext cx="3019425" cy="2105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437D2-5392-4B19-85C0-2C0A6A283FA4}"/>
              </a:ext>
            </a:extLst>
          </p:cNvPr>
          <p:cNvSpPr txBox="1"/>
          <p:nvPr/>
        </p:nvSpPr>
        <p:spPr>
          <a:xfrm>
            <a:off x="5072129" y="3136611"/>
            <a:ext cx="2047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Algorithme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0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3C33F-9B63-9BB5-4228-143AAD1A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71" y="1028492"/>
            <a:ext cx="6439458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6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830CCF-BCA9-9CB1-3927-65057434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27" y="2720278"/>
            <a:ext cx="329974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783" y="1834201"/>
            <a:ext cx="6715125" cy="3189598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>
                <a:solidFill>
                  <a:schemeClr val="bg1"/>
                </a:solidFill>
              </a:rPr>
              <a:t>Problème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2BE7B-DFBC-BE1F-4CB3-201F33E6AB83}"/>
              </a:ext>
            </a:extLst>
          </p:cNvPr>
          <p:cNvSpPr/>
          <p:nvPr/>
        </p:nvSpPr>
        <p:spPr>
          <a:xfrm>
            <a:off x="5103832" y="2538415"/>
            <a:ext cx="2352675" cy="17811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Agorithme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66074-E577-BBD2-82A7-C665953D1356}"/>
              </a:ext>
            </a:extLst>
          </p:cNvPr>
          <p:cNvCxnSpPr>
            <a:cxnSpLocks/>
          </p:cNvCxnSpPr>
          <p:nvPr/>
        </p:nvCxnSpPr>
        <p:spPr>
          <a:xfrm>
            <a:off x="3951177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24A8A7-9C9D-BA46-EB35-A6AC1B85C53D}"/>
              </a:ext>
            </a:extLst>
          </p:cNvPr>
          <p:cNvCxnSpPr>
            <a:cxnSpLocks/>
          </p:cNvCxnSpPr>
          <p:nvPr/>
        </p:nvCxnSpPr>
        <p:spPr>
          <a:xfrm>
            <a:off x="7886700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0D718B-1712-8973-26A8-3873549542EE}"/>
              </a:ext>
            </a:extLst>
          </p:cNvPr>
          <p:cNvSpPr txBox="1"/>
          <p:nvPr/>
        </p:nvSpPr>
        <p:spPr>
          <a:xfrm>
            <a:off x="8804238" y="3075057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Solution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98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2BE7B-DFBC-BE1F-4CB3-201F33E6AB83}"/>
              </a:ext>
            </a:extLst>
          </p:cNvPr>
          <p:cNvSpPr/>
          <p:nvPr/>
        </p:nvSpPr>
        <p:spPr>
          <a:xfrm>
            <a:off x="5103832" y="2538415"/>
            <a:ext cx="2352675" cy="17811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Agorithme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66074-E577-BBD2-82A7-C665953D1356}"/>
              </a:ext>
            </a:extLst>
          </p:cNvPr>
          <p:cNvCxnSpPr>
            <a:cxnSpLocks/>
          </p:cNvCxnSpPr>
          <p:nvPr/>
        </p:nvCxnSpPr>
        <p:spPr>
          <a:xfrm>
            <a:off x="3951177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24A8A7-9C9D-BA46-EB35-A6AC1B85C53D}"/>
              </a:ext>
            </a:extLst>
          </p:cNvPr>
          <p:cNvCxnSpPr>
            <a:cxnSpLocks/>
          </p:cNvCxnSpPr>
          <p:nvPr/>
        </p:nvCxnSpPr>
        <p:spPr>
          <a:xfrm>
            <a:off x="7886700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0D718B-1712-8973-26A8-3873549542EE}"/>
              </a:ext>
            </a:extLst>
          </p:cNvPr>
          <p:cNvSpPr txBox="1"/>
          <p:nvPr/>
        </p:nvSpPr>
        <p:spPr>
          <a:xfrm>
            <a:off x="8804238" y="3075057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Solution</a:t>
            </a:r>
            <a:endParaRPr lang="en-CA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D70506-E9AF-C259-2009-D2DDA5A5EA95}"/>
                  </a:ext>
                </a:extLst>
              </p14:cNvPr>
              <p14:cNvContentPartPr/>
              <p14:nvPr/>
            </p14:nvContentPartPr>
            <p14:xfrm>
              <a:off x="2621968" y="35453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D70506-E9AF-C259-2009-D2DDA5A5E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2968" y="35367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4CEF482-6239-962C-A189-703B605F2D81}"/>
              </a:ext>
            </a:extLst>
          </p:cNvPr>
          <p:cNvSpPr/>
          <p:nvPr/>
        </p:nvSpPr>
        <p:spPr>
          <a:xfrm>
            <a:off x="2134098" y="3298290"/>
            <a:ext cx="1359749" cy="4195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Bonjour !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8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2BE7B-DFBC-BE1F-4CB3-201F33E6AB83}"/>
              </a:ext>
            </a:extLst>
          </p:cNvPr>
          <p:cNvSpPr/>
          <p:nvPr/>
        </p:nvSpPr>
        <p:spPr>
          <a:xfrm>
            <a:off x="5103832" y="2538415"/>
            <a:ext cx="2352675" cy="17811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66074-E577-BBD2-82A7-C665953D1356}"/>
              </a:ext>
            </a:extLst>
          </p:cNvPr>
          <p:cNvCxnSpPr>
            <a:cxnSpLocks/>
          </p:cNvCxnSpPr>
          <p:nvPr/>
        </p:nvCxnSpPr>
        <p:spPr>
          <a:xfrm>
            <a:off x="3951177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24A8A7-9C9D-BA46-EB35-A6AC1B85C53D}"/>
              </a:ext>
            </a:extLst>
          </p:cNvPr>
          <p:cNvCxnSpPr>
            <a:cxnSpLocks/>
          </p:cNvCxnSpPr>
          <p:nvPr/>
        </p:nvCxnSpPr>
        <p:spPr>
          <a:xfrm>
            <a:off x="7886700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0D718B-1712-8973-26A8-3873549542EE}"/>
              </a:ext>
            </a:extLst>
          </p:cNvPr>
          <p:cNvSpPr txBox="1"/>
          <p:nvPr/>
        </p:nvSpPr>
        <p:spPr>
          <a:xfrm>
            <a:off x="8804238" y="3075057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Solution</a:t>
            </a:r>
            <a:endParaRPr lang="en-CA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D70506-E9AF-C259-2009-D2DDA5A5EA95}"/>
                  </a:ext>
                </a:extLst>
              </p14:cNvPr>
              <p14:cNvContentPartPr/>
              <p14:nvPr/>
            </p14:nvContentPartPr>
            <p14:xfrm>
              <a:off x="2621968" y="35453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D70506-E9AF-C259-2009-D2DDA5A5E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2968" y="35363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4CEF482-6239-962C-A189-703B605F2D81}"/>
              </a:ext>
            </a:extLst>
          </p:cNvPr>
          <p:cNvSpPr/>
          <p:nvPr/>
        </p:nvSpPr>
        <p:spPr>
          <a:xfrm>
            <a:off x="2134098" y="3298290"/>
            <a:ext cx="1359749" cy="4195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Bonjour !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266F0-E9FB-CEAD-3587-E3054F8F4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569" y="2586607"/>
            <a:ext cx="2145199" cy="16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83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2BE7B-DFBC-BE1F-4CB3-201F33E6AB83}"/>
              </a:ext>
            </a:extLst>
          </p:cNvPr>
          <p:cNvSpPr/>
          <p:nvPr/>
        </p:nvSpPr>
        <p:spPr>
          <a:xfrm>
            <a:off x="5103832" y="2538415"/>
            <a:ext cx="2352675" cy="17811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66074-E577-BBD2-82A7-C665953D1356}"/>
              </a:ext>
            </a:extLst>
          </p:cNvPr>
          <p:cNvCxnSpPr>
            <a:cxnSpLocks/>
          </p:cNvCxnSpPr>
          <p:nvPr/>
        </p:nvCxnSpPr>
        <p:spPr>
          <a:xfrm>
            <a:off x="3951177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24A8A7-9C9D-BA46-EB35-A6AC1B85C53D}"/>
              </a:ext>
            </a:extLst>
          </p:cNvPr>
          <p:cNvCxnSpPr>
            <a:cxnSpLocks/>
          </p:cNvCxnSpPr>
          <p:nvPr/>
        </p:nvCxnSpPr>
        <p:spPr>
          <a:xfrm>
            <a:off x="7886700" y="3429000"/>
            <a:ext cx="6953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D70506-E9AF-C259-2009-D2DDA5A5EA95}"/>
                  </a:ext>
                </a:extLst>
              </p14:cNvPr>
              <p14:cNvContentPartPr/>
              <p14:nvPr/>
            </p14:nvContentPartPr>
            <p14:xfrm>
              <a:off x="2621968" y="35453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D70506-E9AF-C259-2009-D2DDA5A5E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2968" y="35363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4CEF482-6239-962C-A189-703B605F2D81}"/>
              </a:ext>
            </a:extLst>
          </p:cNvPr>
          <p:cNvSpPr/>
          <p:nvPr/>
        </p:nvSpPr>
        <p:spPr>
          <a:xfrm>
            <a:off x="2134098" y="3298290"/>
            <a:ext cx="1359749" cy="4195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Bonjour !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266F0-E9FB-CEAD-3587-E3054F8F4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569" y="2586607"/>
            <a:ext cx="2145199" cy="168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3BF2E-AA82-A2B6-883E-4EF2B1280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218" y="2453555"/>
            <a:ext cx="2011854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0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0D718B-1712-8973-26A8-3873549542EE}"/>
              </a:ext>
            </a:extLst>
          </p:cNvPr>
          <p:cNvSpPr txBox="1"/>
          <p:nvPr/>
        </p:nvSpPr>
        <p:spPr>
          <a:xfrm>
            <a:off x="2586967" y="2875002"/>
            <a:ext cx="7018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0" i="0" dirty="0" err="1">
                <a:solidFill>
                  <a:srgbClr val="D1D5DB"/>
                </a:solidFill>
                <a:effectLst/>
                <a:latin typeface="Söhne"/>
              </a:rPr>
              <a:t>C'était</a:t>
            </a:r>
            <a:r>
              <a:rPr lang="en-CA" sz="6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sz="6600" b="0" i="0" dirty="0" err="1">
                <a:solidFill>
                  <a:srgbClr val="D1D5DB"/>
                </a:solidFill>
                <a:effectLst/>
                <a:latin typeface="Söhne"/>
              </a:rPr>
              <a:t>Allô</a:t>
            </a:r>
            <a:r>
              <a:rPr lang="en-CA" sz="6600" b="0" i="0" dirty="0">
                <a:solidFill>
                  <a:srgbClr val="D1D5DB"/>
                </a:solidFill>
                <a:effectLst/>
                <a:latin typeface="Söhne"/>
              </a:rPr>
              <a:t> Scratch !</a:t>
            </a:r>
            <a:endParaRPr lang="en-C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237" y="1834201"/>
            <a:ext cx="7421526" cy="3189598"/>
          </a:xfrm>
        </p:spPr>
        <p:txBody>
          <a:bodyPr anchor="ctr"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Pseudocode</a:t>
            </a:r>
            <a:endParaRPr lang="fr-C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6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935" y="1834201"/>
            <a:ext cx="9034130" cy="3189598"/>
          </a:xfrm>
        </p:spPr>
        <p:txBody>
          <a:bodyPr anchor="ctr">
            <a:normAutofit/>
          </a:bodyPr>
          <a:lstStyle/>
          <a:p>
            <a:r>
              <a:rPr lang="fr-CA" sz="5400" b="0" i="0" dirty="0" err="1">
                <a:solidFill>
                  <a:srgbClr val="FFFFFF"/>
                </a:solidFill>
                <a:effectLst/>
                <a:latin typeface="Söhne Mono"/>
              </a:rPr>
              <a:t>ChercherMotDansDictionnaire</a:t>
            </a:r>
            <a:endParaRPr lang="fr-C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716" y="595423"/>
            <a:ext cx="9766009" cy="5833951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1     Prendre le </a:t>
            </a:r>
            <a:r>
              <a:rPr lang="en-US" sz="3200" dirty="0" err="1">
                <a:solidFill>
                  <a:schemeClr val="bg1"/>
                </a:solidFill>
              </a:rPr>
              <a:t>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     </a:t>
            </a:r>
            <a:r>
              <a:rPr lang="fr-FR" sz="3200" dirty="0">
                <a:solidFill>
                  <a:schemeClr val="bg1"/>
                </a:solidFill>
              </a:rPr>
              <a:t>Ouvrir le milieu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3     </a:t>
            </a:r>
            <a:r>
              <a:rPr lang="en-US" sz="3200" dirty="0" err="1">
                <a:solidFill>
                  <a:schemeClr val="bg1"/>
                </a:solidFill>
              </a:rPr>
              <a:t>Regarder</a:t>
            </a:r>
            <a:r>
              <a:rPr lang="en-US" sz="3200" dirty="0">
                <a:solidFill>
                  <a:schemeClr val="bg1"/>
                </a:solidFill>
              </a:rPr>
              <a:t> la page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4     </a:t>
            </a:r>
            <a:r>
              <a:rPr lang="fr-FR" sz="3200" dirty="0">
                <a:solidFill>
                  <a:schemeClr val="bg1"/>
                </a:solidFill>
              </a:rPr>
              <a:t>Si le mot est sur la page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5             Lis la </a:t>
            </a:r>
            <a:r>
              <a:rPr lang="en-US" sz="3200" dirty="0" err="1">
                <a:solidFill>
                  <a:schemeClr val="bg1"/>
                </a:solidFill>
              </a:rPr>
              <a:t>définition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6     </a:t>
            </a:r>
            <a:r>
              <a:rPr lang="fr-FR" sz="3200" dirty="0">
                <a:solidFill>
                  <a:schemeClr val="bg1"/>
                </a:solidFill>
              </a:rPr>
              <a:t>Sinon si le mot apparaît plus tôt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7  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gauche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8  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9     </a:t>
            </a:r>
            <a:r>
              <a:rPr lang="fr-FR" sz="3200" dirty="0">
                <a:solidFill>
                  <a:schemeClr val="bg1"/>
                </a:solidFill>
              </a:rPr>
              <a:t>Sinon si le mot apparaît plus tard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10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droite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11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12   </a:t>
            </a:r>
            <a:r>
              <a:rPr lang="fr-FR" sz="3200" dirty="0">
                <a:solidFill>
                  <a:schemeClr val="bg1"/>
                </a:solidFill>
              </a:rPr>
              <a:t>Sinon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13           </a:t>
            </a:r>
            <a:r>
              <a:rPr lang="fr-FR" sz="3200" dirty="0">
                <a:solidFill>
                  <a:schemeClr val="bg1"/>
                </a:solidFill>
              </a:rPr>
              <a:t>Arrêter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1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716" y="595423"/>
            <a:ext cx="9766009" cy="5833951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1     </a:t>
            </a:r>
            <a:r>
              <a:rPr lang="en-US" sz="3200" dirty="0">
                <a:solidFill>
                  <a:srgbClr val="FFFF00"/>
                </a:solidFill>
              </a:rPr>
              <a:t>Prendre</a:t>
            </a:r>
            <a:r>
              <a:rPr lang="en-US" sz="3200" dirty="0">
                <a:solidFill>
                  <a:schemeClr val="bg1"/>
                </a:solidFill>
              </a:rPr>
              <a:t> le </a:t>
            </a:r>
            <a:r>
              <a:rPr lang="en-US" sz="3200" dirty="0" err="1">
                <a:solidFill>
                  <a:schemeClr val="bg1"/>
                </a:solidFill>
              </a:rPr>
              <a:t>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     </a:t>
            </a:r>
            <a:r>
              <a:rPr lang="fr-FR" sz="3200" dirty="0">
                <a:solidFill>
                  <a:srgbClr val="FFFF00"/>
                </a:solidFill>
              </a:rPr>
              <a:t>Ouvrir</a:t>
            </a:r>
            <a:r>
              <a:rPr lang="fr-FR" sz="3200" dirty="0">
                <a:solidFill>
                  <a:schemeClr val="bg1"/>
                </a:solidFill>
              </a:rPr>
              <a:t> le milieu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3     </a:t>
            </a:r>
            <a:r>
              <a:rPr lang="en-US" sz="3200" dirty="0" err="1">
                <a:solidFill>
                  <a:srgbClr val="FFFF00"/>
                </a:solidFill>
              </a:rPr>
              <a:t>Regarder</a:t>
            </a:r>
            <a:r>
              <a:rPr lang="en-US" sz="3200" dirty="0">
                <a:solidFill>
                  <a:schemeClr val="bg1"/>
                </a:solidFill>
              </a:rPr>
              <a:t> la page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4     </a:t>
            </a:r>
            <a:r>
              <a:rPr lang="fr-FR" sz="3200" dirty="0">
                <a:solidFill>
                  <a:schemeClr val="bg1"/>
                </a:solidFill>
              </a:rPr>
              <a:t>Si le mot est sur la page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5             </a:t>
            </a:r>
            <a:r>
              <a:rPr lang="en-US" sz="3200" dirty="0">
                <a:solidFill>
                  <a:srgbClr val="FFFF00"/>
                </a:solidFill>
              </a:rPr>
              <a:t>Lis</a:t>
            </a:r>
            <a:r>
              <a:rPr lang="en-US" sz="3200" dirty="0">
                <a:solidFill>
                  <a:schemeClr val="bg1"/>
                </a:solidFill>
              </a:rPr>
              <a:t> la </a:t>
            </a:r>
            <a:r>
              <a:rPr lang="en-US" sz="3200" dirty="0" err="1">
                <a:solidFill>
                  <a:schemeClr val="bg1"/>
                </a:solidFill>
              </a:rPr>
              <a:t>définition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6     </a:t>
            </a:r>
            <a:r>
              <a:rPr lang="fr-FR" sz="3200" dirty="0">
                <a:solidFill>
                  <a:schemeClr val="bg1"/>
                </a:solidFill>
              </a:rPr>
              <a:t>Sinon si le mot apparaît plus tôt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7             </a:t>
            </a:r>
            <a:r>
              <a:rPr lang="fr-FR" sz="3200" dirty="0">
                <a:solidFill>
                  <a:srgbClr val="FFFF00"/>
                </a:solidFill>
              </a:rPr>
              <a:t>Ouvrir au</a:t>
            </a:r>
            <a:r>
              <a:rPr lang="fr-FR" sz="3200" dirty="0">
                <a:solidFill>
                  <a:schemeClr val="bg1"/>
                </a:solidFill>
              </a:rPr>
              <a:t> milieu de la moitié gauche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8  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9     </a:t>
            </a:r>
            <a:r>
              <a:rPr lang="fr-FR" sz="3200" dirty="0">
                <a:solidFill>
                  <a:schemeClr val="bg1"/>
                </a:solidFill>
              </a:rPr>
              <a:t>Sinon si le mot apparaît plus tard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10           </a:t>
            </a:r>
            <a:r>
              <a:rPr lang="fr-FR" sz="3200" dirty="0">
                <a:solidFill>
                  <a:srgbClr val="FFFF00"/>
                </a:solidFill>
              </a:rPr>
              <a:t>Ouvrir au</a:t>
            </a:r>
            <a:r>
              <a:rPr lang="fr-FR" sz="3200" dirty="0">
                <a:solidFill>
                  <a:schemeClr val="bg1"/>
                </a:solidFill>
              </a:rPr>
              <a:t> milieu de la moitié droite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11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12   </a:t>
            </a:r>
            <a:r>
              <a:rPr lang="fr-FR" sz="3200" dirty="0">
                <a:solidFill>
                  <a:schemeClr val="bg1"/>
                </a:solidFill>
              </a:rPr>
              <a:t>Sinon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13           </a:t>
            </a:r>
            <a:r>
              <a:rPr lang="fr-FR" sz="3200" dirty="0">
                <a:solidFill>
                  <a:srgbClr val="FFFF00"/>
                </a:solidFill>
              </a:rPr>
              <a:t>Arrêter</a:t>
            </a:r>
            <a:endParaRPr lang="en-CA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716" y="595423"/>
            <a:ext cx="9766009" cy="5833951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1     Prendre le </a:t>
            </a:r>
            <a:r>
              <a:rPr lang="en-US" sz="3200" dirty="0" err="1">
                <a:solidFill>
                  <a:schemeClr val="bg1"/>
                </a:solidFill>
              </a:rPr>
              <a:t>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     </a:t>
            </a:r>
            <a:r>
              <a:rPr lang="fr-FR" sz="3200" dirty="0">
                <a:solidFill>
                  <a:schemeClr val="bg1"/>
                </a:solidFill>
              </a:rPr>
              <a:t>Ouvrir le milieu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3     </a:t>
            </a:r>
            <a:r>
              <a:rPr lang="en-US" sz="3200" dirty="0" err="1">
                <a:solidFill>
                  <a:schemeClr val="bg1"/>
                </a:solidFill>
              </a:rPr>
              <a:t>Regarder</a:t>
            </a:r>
            <a:r>
              <a:rPr lang="en-US" sz="3200" dirty="0">
                <a:solidFill>
                  <a:schemeClr val="bg1"/>
                </a:solidFill>
              </a:rPr>
              <a:t> la page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4     </a:t>
            </a:r>
            <a:r>
              <a:rPr lang="fr-FR" sz="3200" dirty="0">
                <a:solidFill>
                  <a:srgbClr val="FFFF00"/>
                </a:solidFill>
              </a:rPr>
              <a:t>Si</a:t>
            </a:r>
            <a:r>
              <a:rPr lang="fr-FR" sz="3200" dirty="0">
                <a:solidFill>
                  <a:schemeClr val="bg1"/>
                </a:solidFill>
              </a:rPr>
              <a:t> le mot est sur la page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5             Lis la </a:t>
            </a:r>
            <a:r>
              <a:rPr lang="en-US" sz="3200" dirty="0" err="1">
                <a:solidFill>
                  <a:schemeClr val="bg1"/>
                </a:solidFill>
              </a:rPr>
              <a:t>définition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6     </a:t>
            </a:r>
            <a:r>
              <a:rPr lang="fr-FR" sz="3200" dirty="0">
                <a:solidFill>
                  <a:srgbClr val="FFFF00"/>
                </a:solidFill>
              </a:rPr>
              <a:t>Sinon si </a:t>
            </a:r>
            <a:r>
              <a:rPr lang="fr-FR" sz="3200" dirty="0">
                <a:solidFill>
                  <a:schemeClr val="bg1"/>
                </a:solidFill>
              </a:rPr>
              <a:t>le mot apparaît plus tôt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7  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gauche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8  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9     </a:t>
            </a:r>
            <a:r>
              <a:rPr lang="fr-FR" sz="3200" dirty="0">
                <a:solidFill>
                  <a:srgbClr val="FFFF00"/>
                </a:solidFill>
              </a:rPr>
              <a:t>Sinon si </a:t>
            </a:r>
            <a:r>
              <a:rPr lang="fr-FR" sz="3200" dirty="0">
                <a:solidFill>
                  <a:schemeClr val="bg1"/>
                </a:solidFill>
              </a:rPr>
              <a:t>le mot apparaît plus tard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10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droite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11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12   </a:t>
            </a:r>
            <a:r>
              <a:rPr lang="fr-FR" sz="3200" dirty="0">
                <a:solidFill>
                  <a:srgbClr val="FFFF00"/>
                </a:solidFill>
              </a:rPr>
              <a:t>Sinon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13           </a:t>
            </a:r>
            <a:r>
              <a:rPr lang="fr-FR" sz="3200" dirty="0">
                <a:solidFill>
                  <a:schemeClr val="bg1"/>
                </a:solidFill>
              </a:rPr>
              <a:t>Arrêter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7D-5F8B-4554-5E16-48683438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716" y="595423"/>
            <a:ext cx="9766009" cy="5833951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1     Prendre le </a:t>
            </a:r>
            <a:r>
              <a:rPr lang="en-US" sz="3200" dirty="0" err="1">
                <a:solidFill>
                  <a:schemeClr val="bg1"/>
                </a:solidFill>
              </a:rPr>
              <a:t>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     </a:t>
            </a:r>
            <a:r>
              <a:rPr lang="fr-FR" sz="3200" dirty="0">
                <a:solidFill>
                  <a:schemeClr val="bg1"/>
                </a:solidFill>
              </a:rPr>
              <a:t>Ouvrir le milieu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3     </a:t>
            </a:r>
            <a:r>
              <a:rPr lang="en-US" sz="3200" dirty="0" err="1">
                <a:solidFill>
                  <a:schemeClr val="bg1"/>
                </a:solidFill>
              </a:rPr>
              <a:t>Regarder</a:t>
            </a:r>
            <a:r>
              <a:rPr lang="en-US" sz="3200" dirty="0">
                <a:solidFill>
                  <a:schemeClr val="bg1"/>
                </a:solidFill>
              </a:rPr>
              <a:t> la page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4     </a:t>
            </a:r>
            <a:r>
              <a:rPr lang="fr-FR" sz="3200" dirty="0">
                <a:solidFill>
                  <a:schemeClr val="bg1"/>
                </a:solidFill>
              </a:rPr>
              <a:t>Si </a:t>
            </a:r>
            <a:r>
              <a:rPr lang="fr-FR" sz="3200" dirty="0">
                <a:solidFill>
                  <a:srgbClr val="FFFF00"/>
                </a:solidFill>
              </a:rPr>
              <a:t>le mot est sur la page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5             Lis la </a:t>
            </a:r>
            <a:r>
              <a:rPr lang="en-US" sz="3200" dirty="0" err="1">
                <a:solidFill>
                  <a:schemeClr val="bg1"/>
                </a:solidFill>
              </a:rPr>
              <a:t>définition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6     </a:t>
            </a:r>
            <a:r>
              <a:rPr lang="fr-FR" sz="3200" dirty="0">
                <a:solidFill>
                  <a:schemeClr val="bg1"/>
                </a:solidFill>
              </a:rPr>
              <a:t>Sinon si </a:t>
            </a:r>
            <a:r>
              <a:rPr lang="fr-FR" sz="3200" dirty="0">
                <a:solidFill>
                  <a:srgbClr val="FFFF00"/>
                </a:solidFill>
              </a:rPr>
              <a:t>le mot apparaît plus tôt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7  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gauche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8  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9     </a:t>
            </a:r>
            <a:r>
              <a:rPr lang="fr-FR" sz="3200" dirty="0">
                <a:solidFill>
                  <a:schemeClr val="bg1"/>
                </a:solidFill>
              </a:rPr>
              <a:t>Sinon si </a:t>
            </a:r>
            <a:r>
              <a:rPr lang="fr-FR" sz="3200" dirty="0">
                <a:solidFill>
                  <a:srgbClr val="FFFF00"/>
                </a:solidFill>
              </a:rPr>
              <a:t>le mot apparaît plus tard dans le dictionnaire alors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10           </a:t>
            </a:r>
            <a:r>
              <a:rPr lang="fr-FR" sz="3200" dirty="0">
                <a:solidFill>
                  <a:schemeClr val="bg1"/>
                </a:solidFill>
              </a:rPr>
              <a:t>Ouvrir au milieu de la moitié droite du dictionnaire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11           </a:t>
            </a:r>
            <a:r>
              <a:rPr lang="fr-FR" sz="3200" dirty="0">
                <a:solidFill>
                  <a:schemeClr val="bg1"/>
                </a:solidFill>
              </a:rPr>
              <a:t>Retour à la ligne 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12   </a:t>
            </a:r>
            <a:r>
              <a:rPr lang="fr-FR" sz="3200" dirty="0">
                <a:solidFill>
                  <a:schemeClr val="bg1"/>
                </a:solidFill>
              </a:rPr>
              <a:t>Sinon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13           </a:t>
            </a:r>
            <a:r>
              <a:rPr lang="fr-FR" sz="3200" dirty="0">
                <a:solidFill>
                  <a:schemeClr val="bg1"/>
                </a:solidFill>
              </a:rPr>
              <a:t>Arrêter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607</Words>
  <Application>Microsoft Office PowerPoint</Application>
  <PresentationFormat>Widescreen</PresentationFormat>
  <Paragraphs>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Problème </vt:lpstr>
      <vt:lpstr>PowerPoint Presentation</vt:lpstr>
      <vt:lpstr>Pseudocode</vt:lpstr>
      <vt:lpstr>ChercherMotDansDictionnaire</vt:lpstr>
      <vt:lpstr>1     Prendre le dictionnaire 2     Ouvrir le milieu du dictionnaire 3     Regarder la page 4     Si le mot est sur la page alors 5             Lis la définition 6     Sinon si le mot apparaît plus tôt dans le dictionnaire alors 7             Ouvrir au milieu de la moitié gauche du dictionnaire 8             Retour à la ligne 3 9     Sinon si le mot apparaît plus tard dans le dictionnaire alors 10           Ouvrir au milieu de la moitié droite du dictionnaire 11           Retour à la ligne 3 12   Sinon  13           Arrêter</vt:lpstr>
      <vt:lpstr>1     Prendre le dictionnaire 2     Ouvrir le milieu du dictionnaire 3     Regarder la page 4     Si le mot est sur la page alors 5             Lis la définition 6     Sinon si le mot apparaît plus tôt dans le dictionnaire alors 7             Ouvrir au milieu de la moitié gauche du dictionnaire 8             Retour à la ligne 3 9     Sinon si le mot apparaît plus tard dans le dictionnaire alors 10           Ouvrir au milieu de la moitié droite du dictionnaire 11           Retour à la ligne 3 12   Sinon  13           Arrêter</vt:lpstr>
      <vt:lpstr>1     Prendre le dictionnaire 2     Ouvrir le milieu du dictionnaire 3     Regarder la page 4     Si le mot est sur la page alors 5             Lis la définition 6     Sinon si le mot apparaît plus tôt dans le dictionnaire alors 7             Ouvrir au milieu de la moitié gauche du dictionnaire 8             Retour à la ligne 3 9     Sinon si le mot apparaît plus tard dans le dictionnaire alors 10           Ouvrir au milieu de la moitié droite du dictionnaire 11           Retour à la ligne 3 12   Sinon  13           Arrêter</vt:lpstr>
      <vt:lpstr>1     Prendre le dictionnaire 2     Ouvrir le milieu du dictionnaire 3     Regarder la page 4     Si le mot est sur la page alors 5             Lis la définition 6     Sinon si le mot apparaît plus tôt dans le dictionnaire alors 7             Ouvrir au milieu de la moitié gauche du dictionnaire 8             Retour à la ligne 3 9     Sinon si le mot apparaît plus tard dans le dictionnaire alors 10           Ouvrir au milieu de la moitié droite du dictionnaire 11           Retour à la ligne 3 12   Sinon  13           Arrêter</vt:lpstr>
      <vt:lpstr>1     Prendre le dictionnaire 2     Ouvrir le milieu du dictionnaire 3     Regarder la page 4     Si le mot est sur la page alors 5             Lis la définition 6     Sinon si le mot apparaît plus tôt dans le dictionnaire alors 7             Ouvrir au milieu de la moitié gauche du dictionnaire 8             Retour à la ligne 3 9     Sinon si le mot apparaît plus tard dans le dictionnaire alors 10           Ouvrir au milieu de la moitié droite du dictionnaire 11           Retour à la ligne 3 12   Sinon  13           Arrêter</vt:lpstr>
      <vt:lpstr>● Fonctions       ○ arguments, valeur de retour  ● conditionnelles  ● Expressions booléennes  ● Boucles ● Variables  ● ...</vt:lpstr>
      <vt:lpstr>011111110100010101001100010001100000001000000001000000010000000000000000000000000000000000000000000000 000000000000000000000000000000000100000000001111100000000000000001000000000000000000000000000000000000 000000000000000000000000000000000000000000000000000000000000000000000000000000000000000000000000000000 000000000000001010000000000010000000000000000000000000000000000000000000000000000000000000000000000000 000000000100000000000000000000000000000000000000000000000100000000000000000010100000000000000001000000 000101010101001000100010011110010101001000100000111110110000010000001100011100000010001001110001110100 100010111110000000000000000000000000000000000000000000000000000000000000000010110000000000001110100000 000000000000000000000000000000010010001011111100000000000000000000000000000000000000000000000000000000 0000000001001000...01111111010001010100110001000110000000100000000100000001000000000000000000000000000 000000000000000000000000000000000000000000000000000110000000000111110000000000000000100000000000000000 000000011000000000011110000000000000000000000000000000000000000000000000100000000000000000000000000000 000000000000000000000000000000000001010000011001000000000000000000000000000000000000000000000000000000 000000000000000000000000000010000000000000000111000000000000000011100000000010000000000000000011100000 000000001100100000000000000010000000000000000000000000000010100000000000000000000000000000000000000000 000000000000000000000000000000000000000000000000000000000000000000000000000000000000000000000000000000 000000000000000000000000000000000000000000000000000000000000000000000000001011100001001010000000000000 00000000000000000000000000000000000...0010111101101100011010010110001001100011001011100111001101101111 001011100011011000100000001011110111010101110011011100100010111101101100011010010110001000101111011110 000011100000110110010111110011011000110100001011010110110001101001011011100111010101111000001011010110 011101101110011101010010111101101100011010010110001001100011010111110110111001101111011011100111001101 101000011000010111001001100101011001000010111001100001001000000010000001000001010100110101111101001110 010001010100010101000100010001010100010000100000001010000010000000101111011011000110100101100010001011 110111100000111000001101100101111100110110001101000010110101101100011010010110111001110101011110000010 110101100111011011100111010100101111011011000110010000101101011011000110100101101110011101010111100000 101101011110000011100000110110001011010011011000110100...</vt:lpstr>
      <vt:lpstr>#include  &lt;stdio.h&gt;  int main(void)  {   printf(“Bonjour !\n"); 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Beaudelaire Tsoungui Nzodoumkouo</dc:creator>
  <cp:lastModifiedBy>Beaudelaire Tsoungui Nzodoumkouo</cp:lastModifiedBy>
  <cp:revision>1</cp:revision>
  <dcterms:created xsi:type="dcterms:W3CDTF">2023-07-11T23:17:14Z</dcterms:created>
  <dcterms:modified xsi:type="dcterms:W3CDTF">2023-07-12T02:15:21Z</dcterms:modified>
</cp:coreProperties>
</file>