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Bài giảng: Function (Hàm) trong Lập trình &amp; MATLAB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Đối tượng: Sinh viên năm 4 – Khái niệm, phân loại, cú pháp, lưu ý bộ nhớ &amp; thực thi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Lưu ý khi dùng hàm (đa ngôn ngữ)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Arial"/>
              </a:rPr>
              <a:t>Đặt tên hàm theo chức năng, tuân thủ quy ước đặt tên của ngôn ngữ.</a:t>
            </a:r>
          </a:p>
          <a:p>
            <a:pPr/>
            <a:r>
              <a:rPr sz="2000">
                <a:latin typeface="Arial"/>
              </a:rPr>
              <a:t>Hàm có thể gọi hàm khác; có thể đệ quy – luôn có điều kiện dừng.</a:t>
            </a:r>
          </a:p>
          <a:p>
            <a:pPr/>
            <a:r>
              <a:rPr sz="2000">
                <a:latin typeface="Arial"/>
              </a:rPr>
              <a:t>Gọi hàm lồng nhau nhiều tầng =&gt; cân nhắc bộ nhớ và độ phức tạp.</a:t>
            </a:r>
          </a:p>
          <a:p>
            <a:pPr/>
            <a:r>
              <a:rPr sz="2000">
                <a:latin typeface="Arial"/>
              </a:rPr>
              <a:t>Tránh tạo hàm quá dài hoặc đa trách nhiệm.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MATLAB – Đặc điểm &amp; cú pháp tổng quát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822960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rPr sz="1800">
                <a:latin typeface="Arial"/>
              </a:rPr>
              <a:t>Hàm được định nghĩa trong file riêng; tên file = tên hàm chính.</a:t>
            </a:r>
          </a:p>
          <a:p>
            <a:pPr/>
            <a:r>
              <a:rPr sz="1800">
                <a:latin typeface="Arial"/>
              </a:rPr>
              <a:t>Hàm có workspace cục bộ, tách biệt với workspace cơ sở (base).</a:t>
            </a:r>
          </a:p>
          <a:p>
            <a:pPr/>
            <a:r>
              <a:rPr sz="1800">
                <a:latin typeface="Arial"/>
              </a:rPr>
              <a:t>Có thể nhận/trả về nhiều tham số.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Courier New"/>
              </a:rPr>
              <a:t>% File myfun.m (tên file phải trùng tên hàm chính)</a:t>
            </a:r>
          </a:p>
          <a:p>
            <a:r>
              <a:rPr sz="1600">
                <a:latin typeface="Courier New"/>
              </a:rPr>
              <a:t>function [out1, out2] = myfun(in1, in2)</a:t>
            </a:r>
          </a:p>
          <a:p>
            <a:r>
              <a:rPr sz="1600">
                <a:latin typeface="Courier New"/>
              </a:rPr>
              <a:t>    % Khối lệnh xử lý</a:t>
            </a:r>
          </a:p>
          <a:p>
            <a:r>
              <a:rPr sz="1600">
                <a:latin typeface="Courier New"/>
              </a:rPr>
              <a:t>    out1 = in1 + in2;</a:t>
            </a:r>
          </a:p>
          <a:p>
            <a:r>
              <a:rPr sz="1600">
                <a:latin typeface="Courier New"/>
              </a:rPr>
              <a:t>    out2 = in1 - in2;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MATLAB – Workspace cục bộ vs cơ sở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Arial"/>
              </a:rPr>
              <a:t>Mỗi hàm có workspace cục bộ – các biến chỉ sống trong phạm vi hàm.</a:t>
            </a:r>
          </a:p>
          <a:p>
            <a:pPr/>
            <a:r>
              <a:rPr sz="2000">
                <a:latin typeface="Arial"/>
              </a:rPr>
              <a:t>Workspace cơ sở: vùng bạn tương tác tại Command Window.</a:t>
            </a:r>
          </a:p>
          <a:p>
            <a:pPr/>
            <a:r>
              <a:rPr sz="2000">
                <a:latin typeface="Arial"/>
              </a:rPr>
              <a:t>Biến trong hàm không tự động hiển thị ở workspace cơ sở (trừ khi trả về).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MATLAB – Anonymous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822960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rPr sz="1800">
                <a:latin typeface="Arial"/>
              </a:rPr>
              <a:t>Giống inline function; không cần file riêng.</a:t>
            </a:r>
          </a:p>
          <a:p>
            <a:pPr/>
            <a:r>
              <a:rPr sz="1800">
                <a:latin typeface="Arial"/>
              </a:rPr>
              <a:t>Linh hoạt trong xử lý nhanh, truyền làm đối số (function handle).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Courier New"/>
              </a:rPr>
              <a:t>% Định nghĩa tại chỗ, 1 biểu thức:</a:t>
            </a:r>
          </a:p>
          <a:p>
            <a:r>
              <a:rPr sz="1600">
                <a:latin typeface="Courier New"/>
              </a:rPr>
              <a:t>f = @(x,y) x.^2 + y.^2;</a:t>
            </a:r>
          </a:p>
          <a:p/>
          <a:p>
            <a:r>
              <a:rPr sz="1600">
                <a:latin typeface="Courier New"/>
              </a:rPr>
              <a:t>% Gọi:</a:t>
            </a:r>
          </a:p>
          <a:p>
            <a:r>
              <a:rPr sz="1600">
                <a:latin typeface="Courier New"/>
              </a:rPr>
              <a:t>z = f(3,4);  % 25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MATLAB – Local &amp; Sub-Function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822960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rPr sz="1800">
                <a:latin typeface="Arial"/>
              </a:rPr>
              <a:t>File có 1 hàm chính (primary) + nhiều sub-function tùy chọn.</a:t>
            </a:r>
          </a:p>
          <a:p>
            <a:pPr/>
            <a:r>
              <a:rPr sz="1800">
                <a:latin typeface="Arial"/>
              </a:rPr>
              <a:t>Hàm chính có thể được gọi từ ngoài; sub-function chỉ hiển thị nội bộ file.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Courier New"/>
              </a:rPr>
              <a:t>% File primary.m</a:t>
            </a:r>
          </a:p>
          <a:p>
            <a:r>
              <a:rPr sz="1600">
                <a:latin typeface="Courier New"/>
              </a:rPr>
              <a:t>function r = primary(a)</a:t>
            </a:r>
          </a:p>
          <a:p>
            <a:r>
              <a:rPr sz="1600">
                <a:latin typeface="Courier New"/>
              </a:rPr>
              <a:t>    r = helper(a) + 1;</a:t>
            </a:r>
          </a:p>
          <a:p>
            <a:r>
              <a:rPr sz="1600">
                <a:latin typeface="Courier New"/>
              </a:rPr>
              <a:t>end</a:t>
            </a:r>
          </a:p>
          <a:p/>
          <a:p>
            <a:r>
              <a:rPr sz="1600">
                <a:latin typeface="Courier New"/>
              </a:rPr>
              <a:t>function h = helper(x)</a:t>
            </a:r>
          </a:p>
          <a:p>
            <a:r>
              <a:rPr sz="1600">
                <a:latin typeface="Courier New"/>
              </a:rPr>
              <a:t>    h = 2*x;  % Sub-function, chỉ dùng nội bộ file này</a:t>
            </a:r>
          </a:p>
          <a:p>
            <a:r>
              <a:rPr sz="1600">
                <a:latin typeface="Courier New"/>
              </a:rPr>
              <a:t>end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MATLAB – Nested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822960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rPr sz="1800">
                <a:latin typeface="Arial"/>
              </a:rPr>
              <a:t>Định nghĩa hàm trong thân một hàm khác.</a:t>
            </a:r>
          </a:p>
          <a:p>
            <a:pPr/>
            <a:r>
              <a:rPr sz="1800">
                <a:latin typeface="Arial"/>
              </a:rPr>
              <a:t>Chia sẻ quyền truy cập biến với hàm chứa.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Courier New"/>
              </a:rPr>
              <a:t>function out = outerFun(a)</a:t>
            </a:r>
          </a:p>
          <a:p>
            <a:r>
              <a:rPr sz="1600">
                <a:latin typeface="Courier New"/>
              </a:rPr>
              <a:t>    b = 10;</a:t>
            </a:r>
          </a:p>
          <a:p>
            <a:r>
              <a:rPr sz="1600">
                <a:latin typeface="Courier New"/>
              </a:rPr>
              <a:t>    function y = innerFun(x)</a:t>
            </a:r>
          </a:p>
          <a:p>
            <a:r>
              <a:rPr sz="1600">
                <a:latin typeface="Courier New"/>
              </a:rPr>
              <a:t>        y = x + b;  % dùng được biến của outerFun</a:t>
            </a:r>
          </a:p>
          <a:p>
            <a:r>
              <a:rPr sz="1600">
                <a:latin typeface="Courier New"/>
              </a:rPr>
              <a:t>    end</a:t>
            </a:r>
          </a:p>
          <a:p>
            <a:r>
              <a:rPr sz="1600">
                <a:latin typeface="Courier New"/>
              </a:rPr>
              <a:t>    out = innerFun(a);</a:t>
            </a:r>
          </a:p>
          <a:p>
            <a:r>
              <a:rPr sz="1600">
                <a:latin typeface="Courier New"/>
              </a:rPr>
              <a:t>end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MATLAB – Private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Arial"/>
              </a:rPr>
              <a:t>Là hàm chính nhưng chỉ hiển thị cho nhóm hàm trong thư mục mẹ.</a:t>
            </a:r>
          </a:p>
          <a:p>
            <a:pPr/>
            <a:r>
              <a:rPr sz="2000">
                <a:latin typeface="Arial"/>
              </a:rPr>
              <a:t>Đặt trong thư mục con đặc biệt có tên 'private'.</a:t>
            </a:r>
          </a:p>
          <a:p>
            <a:pPr/>
            <a:r>
              <a:rPr sz="2000">
                <a:latin typeface="Arial"/>
              </a:rPr>
              <a:t>Hữu ích khi muốn ẩn triển khai nội bộ, tránh lộ API.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MATLAB – Biến toàn cục (global) &amp; lưu 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822960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rPr sz="1800">
                <a:latin typeface="Arial"/>
              </a:rPr>
              <a:t>Khai báo global trong mọi hàm sử dụng; có thể khai báo ở Command Window.</a:t>
            </a:r>
          </a:p>
          <a:p>
            <a:pPr/>
            <a:r>
              <a:rPr sz="1800">
                <a:latin typeface="Arial"/>
              </a:rPr>
              <a:t>Nên hạn chế dùng để tránh phụ thuộc ẩn; ưu tiên tham số/giá trị trả về.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Courier New"/>
              </a:rPr>
              <a:t>global GVALUE</a:t>
            </a:r>
          </a:p>
          <a:p>
            <a:r>
              <a:rPr sz="1600">
                <a:latin typeface="Courier New"/>
              </a:rPr>
              <a:t>GVALUE = 42;</a:t>
            </a:r>
          </a:p>
          <a:p/>
          <a:p>
            <a:r>
              <a:rPr sz="1600">
                <a:latin typeface="Courier New"/>
              </a:rPr>
              <a:t>function y = useGlobal()</a:t>
            </a:r>
          </a:p>
          <a:p>
            <a:r>
              <a:rPr sz="1600">
                <a:latin typeface="Courier New"/>
              </a:rPr>
              <a:t>    global GVALUE</a:t>
            </a:r>
          </a:p>
          <a:p>
            <a:r>
              <a:rPr sz="1600">
                <a:latin typeface="Courier New"/>
              </a:rPr>
              <a:t>    y = GVALUE + 1;</a:t>
            </a:r>
          </a:p>
          <a:p>
            <a:r>
              <a:rPr sz="1600">
                <a:latin typeface="Courier New"/>
              </a:rPr>
              <a:t>end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Tổng kết &amp; Thực hành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Arial"/>
              </a:rPr>
              <a:t>Function giúp tổ chức mã hiệu quả, dễ kiểm thử và tái sử dụng.</a:t>
            </a:r>
          </a:p>
          <a:p>
            <a:pPr/>
            <a:r>
              <a:rPr sz="2000">
                <a:latin typeface="Arial"/>
              </a:rPr>
              <a:t>Python: def, tham số, return; chú ý tên hàm và phạm vi biến.</a:t>
            </a:r>
          </a:p>
          <a:p>
            <a:pPr/>
            <a:r>
              <a:rPr sz="2000">
                <a:latin typeface="Arial"/>
              </a:rPr>
              <a:t>MATLAB: file hàm, workspace cục bộ, nhiều loại hàm (Anonymous/Local/Nested/Private).</a:t>
            </a:r>
          </a:p>
          <a:p>
            <a:pPr/>
            <a:r>
              <a:rPr sz="2000">
                <a:latin typeface="Arial"/>
              </a:rPr>
              <a:t>Bài tập:</a:t>
            </a:r>
          </a:p>
          <a:p>
            <a:pPr/>
            <a:r>
              <a:rPr sz="2000">
                <a:latin typeface="Arial"/>
              </a:rPr>
              <a:t>• Viết 3 hàm Python (void, có tham số, trả về) cho một bài toán tính toán đơn giản.</a:t>
            </a:r>
          </a:p>
          <a:p>
            <a:pPr/>
            <a:r>
              <a:rPr sz="2000">
                <a:latin typeface="Arial"/>
              </a:rPr>
              <a:t>• Tạo 1 file hàm MATLAB với hàm chính + 1 sub-function; viết 1 anonymous function để kiểm tra kết quả.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521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i="1">
                <a:solidFill>
                  <a:srgbClr val="505050"/>
                </a:solidFill>
                <a:latin typeface="Arial"/>
              </a:rPr>
              <a:t>Ghi chú: Tham khảo thêm các ví dụ trong tài liệu đính kèm.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Tài liệu tham khảo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Arial"/>
              </a:rPr>
              <a:t>Makeuseof.com – tổng quan về hàm trong lập trình (theo tài liệu).</a:t>
            </a:r>
          </a:p>
          <a:p>
            <a:pPr/>
            <a:r>
              <a:rPr sz="2000">
                <a:latin typeface="Arial"/>
              </a:rPr>
              <a:t>Mathworks.com – minh họa Function trong MATLAB (theo tài liệu).</a:t>
            </a:r>
          </a:p>
          <a:p>
            <a:pPr/>
            <a:r>
              <a:rPr sz="2000">
                <a:latin typeface="Arial"/>
              </a:rPr>
              <a:t>Tutorialspoint.com – Function trong MATLAB (theo tài liệu).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Mục tiêu học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Arial"/>
              </a:rPr>
              <a:t>Hiểu rõ Function (hàm) là gì và vì sao cần dùng trong phần mềm hiện đại.</a:t>
            </a:r>
          </a:p>
          <a:p>
            <a:pPr/>
            <a:r>
              <a:rPr sz="2000">
                <a:latin typeface="Arial"/>
              </a:rPr>
              <a:t>Nắm cơ chế thực thi: gọi hàm, tạm dừng/tiếp tục, trả về giá trị, ngăn xếp lệnh.</a:t>
            </a:r>
          </a:p>
          <a:p>
            <a:pPr/>
            <a:r>
              <a:rPr sz="2000">
                <a:latin typeface="Arial"/>
              </a:rPr>
              <a:t>Phân loại hàm theo cách viết: Void, có tham số, có giá trị trả về (ví dụ Python).</a:t>
            </a:r>
          </a:p>
          <a:p>
            <a:pPr/>
            <a:r>
              <a:rPr sz="2000">
                <a:latin typeface="Arial"/>
              </a:rPr>
              <a:t>Nắm Function trong MATLAB: cú pháp file hàm, workspace cục bộ, các loại hàm (Anonymous/Local/Nested/Private).</a:t>
            </a:r>
          </a:p>
          <a:p>
            <a:pPr/>
            <a:r>
              <a:rPr sz="2000">
                <a:latin typeface="Arial"/>
              </a:rPr>
              <a:t>Thực hành nhanh: viết, gọi và tổ chức hàm hiệu quả; lưu ý về bộ nhớ và đệ quy.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521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i="1">
                <a:solidFill>
                  <a:srgbClr val="505050"/>
                </a:solidFill>
                <a:latin typeface="Arial"/>
              </a:rPr>
              <a:t>Ghi chú: Một số nội dung được lược dịch/tổng hợp từ tài liệu đính kèm và nguồn tham khảo nêu trong tài liệu.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 là gì? – Khái niệm chung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Arial"/>
              </a:rPr>
              <a:t>Function (Hàm) là tập hợp các câu lệnh thực hiện một nhiệm vụ cụ thể, có thể tái sử dụng.</a:t>
            </a:r>
          </a:p>
          <a:p>
            <a:pPr/>
            <a:r>
              <a:rPr sz="2000">
                <a:latin typeface="Arial"/>
              </a:rPr>
              <a:t>Có thể nhận dữ liệu đầu vào (tham số) và/hoặc trả về dữ liệu đầu ra.</a:t>
            </a:r>
          </a:p>
          <a:p>
            <a:pPr/>
            <a:r>
              <a:rPr sz="2000">
                <a:latin typeface="Arial"/>
              </a:rPr>
              <a:t>Nhiều ngôn ngữ cung cấp hàm dựng sẵn; lập trình viên có thể tự định nghĩa hàm theo mục đích.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521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i="1">
                <a:solidFill>
                  <a:srgbClr val="505050"/>
                </a:solidFill>
                <a:latin typeface="Arial"/>
              </a:rPr>
              <a:t>Ghi chú: Định nghĩa tổng quát, áp dụng đa ngôn ngữ (Python, MATLAB, C/C++…).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Cơ chế thực thi của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Arial"/>
              </a:rPr>
              <a:t>Chương trình được đọc từ trên xuống; khi gọi hàm, luồng đang chạy tạm dừng để thực thi hàm.</a:t>
            </a:r>
          </a:p>
          <a:p>
            <a:pPr/>
            <a:r>
              <a:rPr sz="2000">
                <a:latin typeface="Arial"/>
              </a:rPr>
              <a:t>Sau khi hàm chạy xong, chương trình tiếp tục tại vị trí dừng trước đó.</a:t>
            </a:r>
          </a:p>
          <a:p>
            <a:pPr/>
            <a:r>
              <a:rPr sz="2000">
                <a:latin typeface="Arial"/>
              </a:rPr>
              <a:t>Nếu hàm trả về giá trị, chỉ khả dụng sau lời gọi hàm (gán/ghi biến).</a:t>
            </a:r>
          </a:p>
          <a:p>
            <a:pPr/>
            <a:r>
              <a:rPr sz="2000">
                <a:latin typeface="Arial"/>
              </a:rPr>
              <a:t>Hệ quả: gọi lồng nhau, đệ quy =&gt; tiêu tốn bộ nhớ (call stack) nếu lạm dụng.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521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i="1">
                <a:solidFill>
                  <a:srgbClr val="505050"/>
                </a:solidFill>
                <a:latin typeface="Arial"/>
              </a:rPr>
              <a:t>Ghi chú: Lưu ý kiểm soát độ sâu đệ quy và tránh vòng lặp gọi hàm không có điều kiện dừng.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Lợi ích khi tổ chức mã bằng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Arial"/>
              </a:rPr>
              <a:t>Tái sử dụng, tách biệt trách nhiệm (separation of concerns).</a:t>
            </a:r>
          </a:p>
          <a:p>
            <a:pPr/>
            <a:r>
              <a:rPr sz="2000">
                <a:latin typeface="Arial"/>
              </a:rPr>
              <a:t>Dễ kiểm thử (unit test) và bảo trì.</a:t>
            </a:r>
          </a:p>
          <a:p>
            <a:pPr/>
            <a:r>
              <a:rPr sz="2000">
                <a:latin typeface="Arial"/>
              </a:rPr>
              <a:t>Giảm lặp code, tăng tính mô-đun và khả năng đọc.</a:t>
            </a:r>
          </a:p>
          <a:p>
            <a:pPr/>
            <a:r>
              <a:rPr sz="2000">
                <a:latin typeface="Arial"/>
              </a:rPr>
              <a:t>Cho phép trừu tượng hóa và đóng gói logic.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Phân loại hàm theo cách viết (tổng quát)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Arial"/>
              </a:rPr>
              <a:t>Hàm Void: không yêu cầu/không trả về giá trị.</a:t>
            </a:r>
          </a:p>
          <a:p>
            <a:pPr/>
            <a:r>
              <a:rPr sz="2000">
                <a:latin typeface="Arial"/>
              </a:rPr>
              <a:t>Hàm có tham số: nhận dữ liệu đầu vào để xử lý.</a:t>
            </a:r>
          </a:p>
          <a:p>
            <a:pPr/>
            <a:r>
              <a:rPr sz="2000">
                <a:latin typeface="Arial"/>
              </a:rPr>
              <a:t>Hàm có giá trị trả về: kết xuất dữ liệu sau xử lý.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– Ví dụ hàm Void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822960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rPr sz="1800">
                <a:latin typeface="Arial"/>
              </a:rPr>
              <a:t>Tạo hàm với từ khóa def; tên hàm + () và khối lệnh sau dấu :</a:t>
            </a:r>
          </a:p>
          <a:p>
            <a:pPr/>
            <a:r>
              <a:rPr sz="1800">
                <a:latin typeface="Arial"/>
              </a:rPr>
              <a:t>Không có tham số, không trả về; dùng cho thao tác phụ (I/O, log,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Courier New"/>
              </a:rPr>
              <a:t>def helloFunction():</a:t>
            </a:r>
          </a:p>
          <a:p>
            <a:r>
              <a:rPr sz="1600">
                <a:latin typeface="Courier New"/>
              </a:rPr>
              <a:t>    print("Hello World")</a:t>
            </a:r>
          </a:p>
          <a:p/>
          <a:p>
            <a:r>
              <a:rPr sz="1600">
                <a:latin typeface="Courier New"/>
              </a:rPr>
              <a:t># Gọi hàm</a:t>
            </a:r>
          </a:p>
          <a:p>
            <a:r>
              <a:rPr sz="1600">
                <a:latin typeface="Courier New"/>
              </a:rPr>
              <a:t>helloFunction()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– Hàm có tham số (đầu vào)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822960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rPr sz="1800">
                <a:latin typeface="Arial"/>
              </a:rPr>
              <a:t>Truyền dữ liệu qua tham số để điều khiển hành vi hàm.</a:t>
            </a:r>
          </a:p>
          <a:p>
            <a:pPr/>
            <a:r>
              <a:rPr sz="1800">
                <a:latin typeface="Arial"/>
              </a:rPr>
              <a:t>Giúp tăng tính tái sử dụng và tổng quát hóa.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Courier New"/>
              </a:rPr>
              <a:t>def helloFunction(newPhrase):</a:t>
            </a:r>
          </a:p>
          <a:p>
            <a:r>
              <a:rPr sz="1600">
                <a:latin typeface="Courier New"/>
              </a:rPr>
              <a:t>    print(newPhrase)</a:t>
            </a:r>
          </a:p>
          <a:p/>
          <a:p>
            <a:r>
              <a:rPr sz="1600">
                <a:latin typeface="Courier New"/>
              </a:rPr>
              <a:t># Gọi hàm</a:t>
            </a:r>
          </a:p>
          <a:p>
            <a:r>
              <a:rPr sz="1600">
                <a:latin typeface="Courier New"/>
              </a:rPr>
              <a:t>helloFunction("Xin chào lớp Function!")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– Hàm trả về giá trị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822960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rPr sz="1800">
                <a:latin typeface="Arial"/>
              </a:rPr>
              <a:t>Dùng từ khóa return để trả dữ liệu sau xử lý.</a:t>
            </a:r>
          </a:p>
          <a:p>
            <a:pPr/>
            <a:r>
              <a:rPr sz="1800">
                <a:latin typeface="Arial"/>
              </a:rPr>
              <a:t>Phù hợp khi cần tính toán/biến đổi dữ liệu cho bước tiếp theo.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7432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Courier New"/>
              </a:rPr>
              <a:t>def addFunction(a, b):</a:t>
            </a:r>
          </a:p>
          <a:p>
            <a:r>
              <a:rPr sz="1600">
                <a:latin typeface="Courier New"/>
              </a:rPr>
              <a:t>    return a + b</a:t>
            </a:r>
          </a:p>
          <a:p/>
          <a:p>
            <a:r>
              <a:rPr sz="1600">
                <a:latin typeface="Courier New"/>
              </a:rPr>
              <a:t>total = addFunction(3, 5)  # total =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