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6" r:id="rId3"/>
    <p:sldId id="257" r:id="rId4"/>
    <p:sldId id="293" r:id="rId5"/>
    <p:sldId id="278" r:id="rId6"/>
    <p:sldId id="273" r:id="rId7"/>
    <p:sldId id="275" r:id="rId8"/>
    <p:sldId id="276" r:id="rId9"/>
    <p:sldId id="277" r:id="rId10"/>
    <p:sldId id="258" r:id="rId11"/>
    <p:sldId id="280" r:id="rId12"/>
    <p:sldId id="268" r:id="rId13"/>
    <p:sldId id="288" r:id="rId14"/>
    <p:sldId id="289" r:id="rId15"/>
    <p:sldId id="263" r:id="rId16"/>
    <p:sldId id="281" r:id="rId17"/>
    <p:sldId id="290" r:id="rId18"/>
    <p:sldId id="285" r:id="rId19"/>
    <p:sldId id="262" r:id="rId20"/>
    <p:sldId id="291" r:id="rId21"/>
    <p:sldId id="283" r:id="rId22"/>
    <p:sldId id="292" r:id="rId23"/>
    <p:sldId id="282" r:id="rId24"/>
    <p:sldId id="269" r:id="rId25"/>
    <p:sldId id="270" r:id="rId26"/>
    <p:sldId id="284" r:id="rId27"/>
    <p:sldId id="259" r:id="rId28"/>
    <p:sldId id="287" r:id="rId29"/>
    <p:sldId id="267" r:id="rId30"/>
    <p:sldId id="266" r:id="rId31"/>
    <p:sldId id="271" r:id="rId32"/>
    <p:sldId id="272" r:id="rId33"/>
    <p:sldId id="286"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475" autoAdjust="0"/>
  </p:normalViewPr>
  <p:slideViewPr>
    <p:cSldViewPr snapToGrid="0">
      <p:cViewPr varScale="1">
        <p:scale>
          <a:sx n="58" d="100"/>
          <a:sy n="58" d="100"/>
        </p:scale>
        <p:origin x="-118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DB881-4927-45FE-8AFE-4009E4044702}" type="datetimeFigureOut">
              <a:rPr lang="zh-TW" altLang="en-US" smtClean="0"/>
              <a:t>2019/3/14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70111-2709-4607-9EA1-4C80C49F3690}" type="slidenum">
              <a:rPr lang="zh-TW" altLang="en-US" smtClean="0"/>
              <a:t>‹#›</a:t>
            </a:fld>
            <a:endParaRPr lang="zh-TW" altLang="en-US"/>
          </a:p>
        </p:txBody>
      </p:sp>
    </p:spTree>
    <p:extLst>
      <p:ext uri="{BB962C8B-B14F-4D97-AF65-F5344CB8AC3E}">
        <p14:creationId xmlns:p14="http://schemas.microsoft.com/office/powerpoint/2010/main" val="367994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ntv.alipay.com/zh-cn/vis/chart/heatmap.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mtClean="0"/>
              <a:t>先大量介紹圖形，再講參數調整</a:t>
            </a:r>
            <a:endParaRPr lang="zh-TW" altLang="en-US"/>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a:t>
            </a:fld>
            <a:endParaRPr lang="zh-TW" altLang="en-US"/>
          </a:p>
        </p:txBody>
      </p:sp>
    </p:spTree>
    <p:extLst>
      <p:ext uri="{BB962C8B-B14F-4D97-AF65-F5344CB8AC3E}">
        <p14:creationId xmlns:p14="http://schemas.microsoft.com/office/powerpoint/2010/main" val="361049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直方图看起来跟柱状图很像，但其实本质并不一样。直方图用来表征一个</a:t>
            </a:r>
            <a:r>
              <a:rPr lang="zh-CN" altLang="en-US" sz="1200" b="1" i="0" kern="1200" dirty="0" smtClean="0">
                <a:solidFill>
                  <a:schemeClr val="tx1"/>
                </a:solidFill>
                <a:effectLst/>
                <a:latin typeface="+mn-lt"/>
                <a:ea typeface="+mn-ea"/>
                <a:cs typeface="+mn-cs"/>
              </a:rPr>
              <a:t>数值型变量</a:t>
            </a:r>
            <a:r>
              <a:rPr lang="zh-CN" altLang="en-US" sz="1200" b="0" i="0" kern="1200" dirty="0" smtClean="0">
                <a:solidFill>
                  <a:schemeClr val="tx1"/>
                </a:solidFill>
                <a:effectLst/>
                <a:latin typeface="+mn-lt"/>
                <a:ea typeface="+mn-ea"/>
                <a:cs typeface="+mn-cs"/>
              </a:rPr>
              <a:t>的分布，具体来说就是把这个连续型变量划分成多个区间，然后统计各个区间的频数。直方图横轴是数值型变量本身的值，纵轴是频数。</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18</a:t>
            </a:fld>
            <a:endParaRPr lang="zh-TW" altLang="en-US"/>
          </a:p>
        </p:txBody>
      </p:sp>
    </p:spTree>
    <p:extLst>
      <p:ext uri="{BB962C8B-B14F-4D97-AF65-F5344CB8AC3E}">
        <p14:creationId xmlns:p14="http://schemas.microsoft.com/office/powerpoint/2010/main" val="621184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直方图看起来跟柱状图很像，但其实本质并不一样。直方图用来表征一个</a:t>
            </a:r>
            <a:r>
              <a:rPr lang="zh-CN" altLang="en-US" sz="1200" b="1" i="0" kern="1200" dirty="0" smtClean="0">
                <a:solidFill>
                  <a:schemeClr val="tx1"/>
                </a:solidFill>
                <a:effectLst/>
                <a:latin typeface="+mn-lt"/>
                <a:ea typeface="+mn-ea"/>
                <a:cs typeface="+mn-cs"/>
              </a:rPr>
              <a:t>数值型变量</a:t>
            </a:r>
            <a:r>
              <a:rPr lang="zh-CN" altLang="en-US" sz="1200" b="0" i="0" kern="1200" dirty="0" smtClean="0">
                <a:solidFill>
                  <a:schemeClr val="tx1"/>
                </a:solidFill>
                <a:effectLst/>
                <a:latin typeface="+mn-lt"/>
                <a:ea typeface="+mn-ea"/>
                <a:cs typeface="+mn-cs"/>
              </a:rPr>
              <a:t>的分布，具体来说就是把这个连续型变量划分成多个区间，然后统计各个区间的频数。直方图横轴是数值型变量本身的值，纵轴是频数。</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19</a:t>
            </a:fld>
            <a:endParaRPr lang="zh-TW" altLang="en-US"/>
          </a:p>
        </p:txBody>
      </p:sp>
    </p:spTree>
    <p:extLst>
      <p:ext uri="{BB962C8B-B14F-4D97-AF65-F5344CB8AC3E}">
        <p14:creationId xmlns:p14="http://schemas.microsoft.com/office/powerpoint/2010/main" val="621184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給定資料集下</a:t>
            </a:r>
            <a:r>
              <a:rPr lang="en-US" altLang="zh-TW" dirty="0" smtClean="0"/>
              <a:t>,</a:t>
            </a:r>
            <a:r>
              <a:rPr lang="zh-TW" altLang="en-US" dirty="0" smtClean="0"/>
              <a:t>練習</a:t>
            </a:r>
            <a:r>
              <a:rPr lang="en-US" altLang="zh-TW" dirty="0" err="1" smtClean="0"/>
              <a:t>case_when</a:t>
            </a:r>
            <a:r>
              <a:rPr lang="zh-TW" altLang="en-US" dirty="0" smtClean="0"/>
              <a:t>、</a:t>
            </a:r>
            <a:r>
              <a:rPr lang="en-US" altLang="zh-TW" dirty="0" smtClean="0"/>
              <a:t>fill</a:t>
            </a:r>
            <a:r>
              <a:rPr lang="zh-TW" altLang="en-US" dirty="0" smtClean="0"/>
              <a:t>、改圖標題及座標軸</a:t>
            </a:r>
            <a:endParaRPr lang="en-US" altLang="zh-TW" dirty="0" smtClean="0"/>
          </a:p>
          <a:p>
            <a:endParaRPr lang="en-US" altLang="zh-TW" dirty="0" smtClean="0"/>
          </a:p>
          <a:p>
            <a:endParaRPr lang="en-US" altLang="zh-TW" dirty="0" smtClean="0"/>
          </a:p>
          <a:p>
            <a:r>
              <a:rPr lang="zh-TW" altLang="en-US" smtClean="0"/>
              <a:t>回收</a:t>
            </a:r>
            <a:r>
              <a:rPr lang="zh-TW" altLang="en-US" dirty="0" smtClean="0"/>
              <a:t>金額</a:t>
            </a:r>
            <a:r>
              <a:rPr lang="en-US" altLang="zh-TW" dirty="0" smtClean="0"/>
              <a:t>&gt;</a:t>
            </a:r>
            <a:r>
              <a:rPr lang="zh-TW" altLang="en-US" dirty="0" smtClean="0"/>
              <a:t>委案金額</a:t>
            </a:r>
            <a:endParaRPr lang="en-US" altLang="zh-TW" dirty="0" smtClean="0"/>
          </a:p>
          <a:p>
            <a:r>
              <a:rPr lang="en-US" altLang="zh-TW" dirty="0" smtClean="0"/>
              <a:t>2</a:t>
            </a:r>
            <a:r>
              <a:rPr lang="zh-TW" altLang="en-US" dirty="0" smtClean="0"/>
              <a:t>月有個帳周寫成</a:t>
            </a:r>
            <a:r>
              <a:rPr lang="en-US" altLang="zh-TW" dirty="0" smtClean="0"/>
              <a:t>1</a:t>
            </a:r>
            <a:r>
              <a:rPr lang="zh-TW" altLang="en-US" dirty="0" smtClean="0"/>
              <a:t>月的</a:t>
            </a:r>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20</a:t>
            </a:fld>
            <a:endParaRPr lang="zh-TW" altLang="en-US"/>
          </a:p>
        </p:txBody>
      </p:sp>
    </p:spTree>
    <p:extLst>
      <p:ext uri="{BB962C8B-B14F-4D97-AF65-F5344CB8AC3E}">
        <p14:creationId xmlns:p14="http://schemas.microsoft.com/office/powerpoint/2010/main" val="1826134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給定資料集下</a:t>
            </a:r>
            <a:r>
              <a:rPr lang="en-US" altLang="zh-TW" dirty="0" smtClean="0"/>
              <a:t>,</a:t>
            </a:r>
            <a:r>
              <a:rPr lang="zh-TW" altLang="en-US" dirty="0" smtClean="0"/>
              <a:t>練習</a:t>
            </a:r>
            <a:r>
              <a:rPr lang="en-US" altLang="zh-TW" dirty="0" err="1" smtClean="0"/>
              <a:t>case_when</a:t>
            </a:r>
            <a:r>
              <a:rPr lang="zh-TW" altLang="en-US" dirty="0" smtClean="0"/>
              <a:t>、</a:t>
            </a:r>
            <a:r>
              <a:rPr lang="en-US" altLang="zh-TW" dirty="0" smtClean="0"/>
              <a:t>fill</a:t>
            </a:r>
            <a:r>
              <a:rPr lang="zh-TW" altLang="en-US" dirty="0" smtClean="0"/>
              <a:t>、改圖標題及座標軸</a:t>
            </a:r>
            <a:endParaRPr lang="en-US" altLang="zh-TW" dirty="0" smtClean="0"/>
          </a:p>
          <a:p>
            <a:endParaRPr lang="en-US" altLang="zh-TW" dirty="0" smtClean="0"/>
          </a:p>
          <a:p>
            <a:endParaRPr lang="en-US" altLang="zh-TW" dirty="0" smtClean="0"/>
          </a:p>
          <a:p>
            <a:r>
              <a:rPr lang="zh-TW" altLang="en-US" smtClean="0"/>
              <a:t>回收</a:t>
            </a:r>
            <a:r>
              <a:rPr lang="zh-TW" altLang="en-US" dirty="0" smtClean="0"/>
              <a:t>金額</a:t>
            </a:r>
            <a:r>
              <a:rPr lang="en-US" altLang="zh-TW" dirty="0" smtClean="0"/>
              <a:t>&gt;</a:t>
            </a:r>
            <a:r>
              <a:rPr lang="zh-TW" altLang="en-US" dirty="0" smtClean="0"/>
              <a:t>委案金額</a:t>
            </a:r>
            <a:endParaRPr lang="en-US" altLang="zh-TW" dirty="0" smtClean="0"/>
          </a:p>
          <a:p>
            <a:r>
              <a:rPr lang="en-US" altLang="zh-TW" dirty="0" smtClean="0"/>
              <a:t>2</a:t>
            </a:r>
            <a:r>
              <a:rPr lang="zh-TW" altLang="en-US" dirty="0" smtClean="0"/>
              <a:t>月有個帳周寫成</a:t>
            </a:r>
            <a:r>
              <a:rPr lang="en-US" altLang="zh-TW" dirty="0" smtClean="0"/>
              <a:t>1</a:t>
            </a:r>
            <a:r>
              <a:rPr lang="zh-TW" altLang="en-US" dirty="0" smtClean="0"/>
              <a:t>月的</a:t>
            </a:r>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21</a:t>
            </a:fld>
            <a:endParaRPr lang="zh-TW" altLang="en-US"/>
          </a:p>
        </p:txBody>
      </p:sp>
    </p:spTree>
    <p:extLst>
      <p:ext uri="{BB962C8B-B14F-4D97-AF65-F5344CB8AC3E}">
        <p14:creationId xmlns:p14="http://schemas.microsoft.com/office/powerpoint/2010/main" val="1826134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Correlation</a:t>
            </a:r>
          </a:p>
          <a:p>
            <a:r>
              <a:rPr lang="zh-CN" altLang="en-US" sz="1200" b="0" i="0" kern="1200" dirty="0" smtClean="0">
                <a:solidFill>
                  <a:schemeClr val="tx1"/>
                </a:solidFill>
                <a:effectLst/>
                <a:latin typeface="+mn-lt"/>
                <a:ea typeface="+mn-ea"/>
                <a:cs typeface="+mn-cs"/>
              </a:rPr>
              <a:t>散点图用来表征两个（如果多个就分面，如上图）</a:t>
            </a:r>
            <a:r>
              <a:rPr lang="zh-CN" altLang="en-US" sz="1200" b="1" i="0" kern="1200" dirty="0" smtClean="0">
                <a:solidFill>
                  <a:schemeClr val="tx1"/>
                </a:solidFill>
                <a:effectLst/>
                <a:latin typeface="+mn-lt"/>
                <a:ea typeface="+mn-ea"/>
                <a:cs typeface="+mn-cs"/>
              </a:rPr>
              <a:t>数值型变量</a:t>
            </a:r>
            <a:r>
              <a:rPr lang="zh-CN" altLang="en-US" sz="1200" b="0" i="0" kern="1200" dirty="0" smtClean="0">
                <a:solidFill>
                  <a:schemeClr val="tx1"/>
                </a:solidFill>
                <a:effectLst/>
                <a:latin typeface="+mn-lt"/>
                <a:ea typeface="+mn-ea"/>
                <a:cs typeface="+mn-cs"/>
              </a:rPr>
              <a:t>间的关系，每个点的位置（即</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轴和</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轴坐标）映射着两个变量的值。</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23</a:t>
            </a:fld>
            <a:endParaRPr lang="zh-TW" altLang="en-US"/>
          </a:p>
        </p:txBody>
      </p:sp>
    </p:spTree>
    <p:extLst>
      <p:ext uri="{BB962C8B-B14F-4D97-AF65-F5344CB8AC3E}">
        <p14:creationId xmlns:p14="http://schemas.microsoft.com/office/powerpoint/2010/main" val="1124183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ranking</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24</a:t>
            </a:fld>
            <a:endParaRPr lang="zh-TW" altLang="en-US"/>
          </a:p>
        </p:txBody>
      </p:sp>
    </p:spTree>
    <p:extLst>
      <p:ext uri="{BB962C8B-B14F-4D97-AF65-F5344CB8AC3E}">
        <p14:creationId xmlns:p14="http://schemas.microsoft.com/office/powerpoint/2010/main" val="2021010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馬賽克拼圖可以通過數據所占據的面積大小來有效地顯示分類數據的相對比例。</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25</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http://www.sthda.com/english/wiki/ggcorrplot-visualization-of-a-correlation-matrix-using-ggplot2</a:t>
            </a:r>
          </a:p>
          <a:p>
            <a:r>
              <a:rPr lang="zh-TW" altLang="en-US" sz="1200" b="0" i="0" kern="1200" dirty="0" smtClean="0">
                <a:solidFill>
                  <a:schemeClr val="tx1"/>
                </a:solidFill>
                <a:effectLst/>
                <a:latin typeface="+mn-lt"/>
                <a:ea typeface="+mn-ea"/>
                <a:cs typeface="+mn-cs"/>
              </a:rPr>
              <a:t>熱圖使你能夠以兩個維度為軸，顏色的強度為第三個維度來進行探索性的數據分析。然而，你需要將數據集轉化成矩陣形式。</a:t>
            </a:r>
            <a:endParaRPr lang="en-US" altLang="zh-TW"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热力图一般以颜色来映射密度或者其他数值变量，一般来说，颜色最深的地方表示数据最集中。</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26</a:t>
            </a:fld>
            <a:endParaRPr lang="zh-TW" altLang="en-US"/>
          </a:p>
        </p:txBody>
      </p:sp>
    </p:spTree>
    <p:extLst>
      <p:ext uri="{BB962C8B-B14F-4D97-AF65-F5344CB8AC3E}">
        <p14:creationId xmlns:p14="http://schemas.microsoft.com/office/powerpoint/2010/main" val="328705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http://r-statistics.co/Top50-Ggplot2-Visualizations-MasterList-R-Code.html</a:t>
            </a:r>
          </a:p>
          <a:p>
            <a:r>
              <a:rPr lang="en-US" altLang="zh-TW" dirty="0" smtClean="0"/>
              <a:t>https://www.jianshu.com/p/1f9db668a8c2</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32</a:t>
            </a:fld>
            <a:endParaRPr lang="zh-TW" altLang="en-US"/>
          </a:p>
        </p:txBody>
      </p:sp>
    </p:spTree>
    <p:extLst>
      <p:ext uri="{BB962C8B-B14F-4D97-AF65-F5344CB8AC3E}">
        <p14:creationId xmlns:p14="http://schemas.microsoft.com/office/powerpoint/2010/main" val="15037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簡單的圖形只要有資料來源、美學對應以及幾何圖案的設定就可以畫出來了，而其餘轉換則是可以依照需求自行增減</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資料來源（</a:t>
            </a:r>
            <a:r>
              <a:rPr lang="en-US" altLang="zh-TW" sz="1200" b="0" i="0" kern="1200" dirty="0" smtClean="0">
                <a:solidFill>
                  <a:schemeClr val="tx1"/>
                </a:solidFill>
                <a:effectLst/>
                <a:latin typeface="+mn-lt"/>
                <a:ea typeface="+mn-ea"/>
                <a:cs typeface="+mn-cs"/>
              </a:rPr>
              <a:t>data</a:t>
            </a:r>
            <a:r>
              <a:rPr lang="zh-TW" altLang="en-US" sz="1200" b="0" i="0" kern="1200" dirty="0" smtClean="0">
                <a:solidFill>
                  <a:schemeClr val="tx1"/>
                </a:solidFill>
                <a:effectLst/>
                <a:latin typeface="+mn-lt"/>
                <a:ea typeface="+mn-ea"/>
                <a:cs typeface="+mn-cs"/>
              </a:rPr>
              <a:t>）：指定原始資料來源的 </a:t>
            </a:r>
            <a:r>
              <a:rPr lang="en-US" altLang="zh-TW" sz="1200" b="0" i="0" kern="1200" dirty="0" smtClean="0">
                <a:solidFill>
                  <a:schemeClr val="tx1"/>
                </a:solidFill>
                <a:effectLst/>
                <a:latin typeface="+mn-lt"/>
                <a:ea typeface="+mn-ea"/>
                <a:cs typeface="+mn-cs"/>
              </a:rPr>
              <a:t>data frame</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美學對應（</a:t>
            </a:r>
            <a:r>
              <a:rPr lang="en-US" altLang="zh-TW" sz="1200" b="0" i="0" kern="1200" dirty="0" smtClean="0">
                <a:solidFill>
                  <a:schemeClr val="tx1"/>
                </a:solidFill>
                <a:effectLst/>
                <a:latin typeface="+mn-lt"/>
                <a:ea typeface="+mn-ea"/>
                <a:cs typeface="+mn-cs"/>
              </a:rPr>
              <a:t>aesthetic</a:t>
            </a:r>
            <a:r>
              <a:rPr lang="zh-TW" altLang="en-US" sz="1200" b="0" i="0" kern="1200" dirty="0" smtClean="0">
                <a:solidFill>
                  <a:schemeClr val="tx1"/>
                </a:solidFill>
                <a:effectLst/>
                <a:latin typeface="+mn-lt"/>
                <a:ea typeface="+mn-ea"/>
                <a:cs typeface="+mn-cs"/>
              </a:rPr>
              <a:t>）：指定原始資料與圖形之間的對應關係，例如哪一個變數要當作 </a:t>
            </a:r>
            <a:r>
              <a:rPr lang="en-US" altLang="zh-TW" sz="1200" b="0" i="0" kern="1200" dirty="0" smtClean="0">
                <a:solidFill>
                  <a:schemeClr val="tx1"/>
                </a:solidFill>
                <a:effectLst/>
                <a:latin typeface="+mn-lt"/>
                <a:ea typeface="+mn-ea"/>
                <a:cs typeface="+mn-cs"/>
              </a:rPr>
              <a:t>x </a:t>
            </a:r>
            <a:r>
              <a:rPr lang="zh-TW" altLang="en-US" sz="1200" b="0" i="0" kern="1200" dirty="0" smtClean="0">
                <a:solidFill>
                  <a:schemeClr val="tx1"/>
                </a:solidFill>
                <a:effectLst/>
                <a:latin typeface="+mn-lt"/>
                <a:ea typeface="+mn-ea"/>
                <a:cs typeface="+mn-cs"/>
              </a:rPr>
              <a:t>座標變數，而哪一個要當作 </a:t>
            </a:r>
            <a:r>
              <a:rPr lang="en-US" altLang="zh-TW" sz="1200" b="0" i="0" kern="1200" dirty="0" smtClean="0">
                <a:solidFill>
                  <a:schemeClr val="tx1"/>
                </a:solidFill>
                <a:effectLst/>
                <a:latin typeface="+mn-lt"/>
                <a:ea typeface="+mn-ea"/>
                <a:cs typeface="+mn-cs"/>
              </a:rPr>
              <a:t>y </a:t>
            </a:r>
            <a:r>
              <a:rPr lang="zh-TW" altLang="en-US" sz="1200" b="0" i="0" kern="1200" dirty="0" smtClean="0">
                <a:solidFill>
                  <a:schemeClr val="tx1"/>
                </a:solidFill>
                <a:effectLst/>
                <a:latin typeface="+mn-lt"/>
                <a:ea typeface="+mn-ea"/>
                <a:cs typeface="+mn-cs"/>
              </a:rPr>
              <a:t>座標變數，還有資料繪圖時的樣式等。</a:t>
            </a:r>
          </a:p>
          <a:p>
            <a:r>
              <a:rPr lang="zh-TW" altLang="en-US" sz="1200" b="0" i="0" kern="1200" dirty="0" smtClean="0">
                <a:solidFill>
                  <a:schemeClr val="tx1"/>
                </a:solidFill>
                <a:effectLst/>
                <a:latin typeface="+mn-lt"/>
                <a:ea typeface="+mn-ea"/>
                <a:cs typeface="+mn-cs"/>
              </a:rPr>
              <a:t>幾何圖案（</a:t>
            </a:r>
            <a:r>
              <a:rPr lang="en-US" altLang="zh-TW" sz="1200" b="0" i="0" kern="1200" dirty="0" smtClean="0">
                <a:solidFill>
                  <a:schemeClr val="tx1"/>
                </a:solidFill>
                <a:effectLst/>
                <a:latin typeface="+mn-lt"/>
                <a:ea typeface="+mn-ea"/>
                <a:cs typeface="+mn-cs"/>
              </a:rPr>
              <a:t>geometry</a:t>
            </a:r>
            <a:r>
              <a:rPr lang="zh-TW" altLang="en-US" sz="1200" b="0" i="0" kern="1200" dirty="0" smtClean="0">
                <a:solidFill>
                  <a:schemeClr val="tx1"/>
                </a:solidFill>
                <a:effectLst/>
                <a:latin typeface="+mn-lt"/>
                <a:ea typeface="+mn-ea"/>
                <a:cs typeface="+mn-cs"/>
              </a:rPr>
              <a:t>）：要用什麼幾何圖形繪製資料，例如點、線條、多邊形等。</a:t>
            </a:r>
          </a:p>
          <a:p>
            <a:r>
              <a:rPr lang="zh-TW" altLang="en-US" sz="1200" b="0" i="0" kern="1200" dirty="0" smtClean="0">
                <a:solidFill>
                  <a:schemeClr val="tx1"/>
                </a:solidFill>
                <a:effectLst/>
                <a:latin typeface="+mn-lt"/>
                <a:ea typeface="+mn-ea"/>
                <a:cs typeface="+mn-cs"/>
              </a:rPr>
              <a:t>繪圖面（</a:t>
            </a:r>
            <a:r>
              <a:rPr lang="en-US" altLang="zh-TW" sz="1200" b="0" i="0" kern="1200" dirty="0" smtClean="0">
                <a:solidFill>
                  <a:schemeClr val="tx1"/>
                </a:solidFill>
                <a:effectLst/>
                <a:latin typeface="+mn-lt"/>
                <a:ea typeface="+mn-ea"/>
                <a:cs typeface="+mn-cs"/>
              </a:rPr>
              <a:t>facet</a:t>
            </a:r>
            <a:r>
              <a:rPr lang="zh-TW" altLang="en-US" sz="1200" b="0" i="0" kern="1200" dirty="0" smtClean="0">
                <a:solidFill>
                  <a:schemeClr val="tx1"/>
                </a:solidFill>
                <a:effectLst/>
                <a:latin typeface="+mn-lt"/>
                <a:ea typeface="+mn-ea"/>
                <a:cs typeface="+mn-cs"/>
              </a:rPr>
              <a:t>）：指定如何將資料分散在多張子圖形中繪製，以利互相比較。</a:t>
            </a:r>
          </a:p>
          <a:p>
            <a:r>
              <a:rPr lang="zh-TW" altLang="en-US" sz="1200" b="0" i="0" kern="1200" dirty="0" smtClean="0">
                <a:solidFill>
                  <a:schemeClr val="tx1"/>
                </a:solidFill>
                <a:effectLst/>
                <a:latin typeface="+mn-lt"/>
                <a:ea typeface="+mn-ea"/>
                <a:cs typeface="+mn-cs"/>
              </a:rPr>
              <a:t>統計轉換（</a:t>
            </a:r>
            <a:r>
              <a:rPr lang="en-US" altLang="zh-TW" sz="1200" b="0" i="0" kern="1200" dirty="0" smtClean="0">
                <a:solidFill>
                  <a:schemeClr val="tx1"/>
                </a:solidFill>
                <a:effectLst/>
                <a:latin typeface="+mn-lt"/>
                <a:ea typeface="+mn-ea"/>
                <a:cs typeface="+mn-cs"/>
              </a:rPr>
              <a:t>statistical transformation</a:t>
            </a:r>
            <a:r>
              <a:rPr lang="zh-TW" altLang="en-US" sz="1200" b="0" i="0" kern="1200" dirty="0" smtClean="0">
                <a:solidFill>
                  <a:schemeClr val="tx1"/>
                </a:solidFill>
                <a:effectLst/>
                <a:latin typeface="+mn-lt"/>
                <a:ea typeface="+mn-ea"/>
                <a:cs typeface="+mn-cs"/>
              </a:rPr>
              <a:t>）：指定如何以將資料轉換為各種統計量，例如將連續型資料轉為離散型的類別。</a:t>
            </a:r>
          </a:p>
          <a:p>
            <a:r>
              <a:rPr lang="zh-TW" altLang="en-US" sz="1200" b="0" i="0" kern="1200" dirty="0" smtClean="0">
                <a:solidFill>
                  <a:schemeClr val="tx1"/>
                </a:solidFill>
                <a:effectLst/>
                <a:latin typeface="+mn-lt"/>
                <a:ea typeface="+mn-ea"/>
                <a:cs typeface="+mn-cs"/>
              </a:rPr>
              <a:t>座標系統（</a:t>
            </a:r>
            <a:r>
              <a:rPr lang="en-US" altLang="zh-TW" sz="1200" b="0" i="0" kern="1200" dirty="0" smtClean="0">
                <a:solidFill>
                  <a:schemeClr val="tx1"/>
                </a:solidFill>
                <a:effectLst/>
                <a:latin typeface="+mn-lt"/>
                <a:ea typeface="+mn-ea"/>
                <a:cs typeface="+mn-cs"/>
              </a:rPr>
              <a:t>coordinate system</a:t>
            </a:r>
            <a:r>
              <a:rPr lang="zh-TW" altLang="en-US" sz="1200" b="0" i="0" kern="1200" dirty="0" smtClean="0">
                <a:solidFill>
                  <a:schemeClr val="tx1"/>
                </a:solidFill>
                <a:effectLst/>
                <a:latin typeface="+mn-lt"/>
                <a:ea typeface="+mn-ea"/>
                <a:cs typeface="+mn-cs"/>
              </a:rPr>
              <a:t>）：指定繪圖時所使用的座標系統，除了常見的笛卡兒直角座標系統，也可以使用極坐標或地圖投影（</a:t>
            </a:r>
            <a:r>
              <a:rPr lang="en-US" altLang="zh-TW" sz="1200" b="0" i="0" kern="1200" dirty="0" smtClean="0">
                <a:solidFill>
                  <a:schemeClr val="tx1"/>
                </a:solidFill>
                <a:effectLst/>
                <a:latin typeface="+mn-lt"/>
                <a:ea typeface="+mn-ea"/>
                <a:cs typeface="+mn-cs"/>
              </a:rPr>
              <a:t>map projection</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主題（</a:t>
            </a:r>
            <a:r>
              <a:rPr lang="en-US" altLang="zh-TW" sz="1200" b="0" i="0" kern="1200" dirty="0" smtClean="0">
                <a:solidFill>
                  <a:schemeClr val="tx1"/>
                </a:solidFill>
                <a:effectLst/>
                <a:latin typeface="+mn-lt"/>
                <a:ea typeface="+mn-ea"/>
                <a:cs typeface="+mn-cs"/>
              </a:rPr>
              <a:t>theme</a:t>
            </a:r>
            <a:r>
              <a:rPr lang="zh-TW" altLang="en-US" sz="1200" b="0" i="0" kern="1200" dirty="0" smtClean="0">
                <a:solidFill>
                  <a:schemeClr val="tx1"/>
                </a:solidFill>
                <a:effectLst/>
                <a:latin typeface="+mn-lt"/>
                <a:ea typeface="+mn-ea"/>
                <a:cs typeface="+mn-cs"/>
              </a:rPr>
              <a:t>）：控制資料以外的繪圖組件，例如座標軸、說明文字等。</a:t>
            </a:r>
          </a:p>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a:t>
            </a:fld>
            <a:endParaRPr lang="zh-TW" altLang="en-US"/>
          </a:p>
        </p:txBody>
      </p:sp>
    </p:spTree>
    <p:extLst>
      <p:ext uri="{BB962C8B-B14F-4D97-AF65-F5344CB8AC3E}">
        <p14:creationId xmlns:p14="http://schemas.microsoft.com/office/powerpoint/2010/main" val="267880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马赛克图和</a:t>
            </a:r>
            <a:r>
              <a:rPr lang="zh-CN" altLang="en-US" sz="1200" b="0" i="0" u="none" strike="noStrike" kern="1200" dirty="0" smtClean="0">
                <a:solidFill>
                  <a:schemeClr val="tx1"/>
                </a:solidFill>
                <a:effectLst/>
                <a:latin typeface="+mn-lt"/>
                <a:ea typeface="+mn-ea"/>
                <a:cs typeface="+mn-cs"/>
                <a:hlinkClick r:id="rId3"/>
              </a:rPr>
              <a:t>热力图</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从图形属性上：</a:t>
            </a:r>
          </a:p>
          <a:p>
            <a:pPr lvl="1"/>
            <a:r>
              <a:rPr lang="zh-CN" altLang="en-US" sz="1200" b="0" i="0" kern="1200" dirty="0" smtClean="0">
                <a:solidFill>
                  <a:schemeClr val="tx1"/>
                </a:solidFill>
                <a:effectLst/>
                <a:latin typeface="+mn-lt"/>
                <a:ea typeface="+mn-ea"/>
                <a:cs typeface="+mn-cs"/>
              </a:rPr>
              <a:t>热力图表示第三维度的颜色是</a:t>
            </a:r>
            <a:r>
              <a:rPr lang="zh-CN" altLang="en-US" sz="1200" b="1" i="0" kern="1200" dirty="0" smtClean="0">
                <a:solidFill>
                  <a:schemeClr val="tx1"/>
                </a:solidFill>
                <a:effectLst/>
                <a:latin typeface="+mn-lt"/>
                <a:ea typeface="+mn-ea"/>
                <a:cs typeface="+mn-cs"/>
              </a:rPr>
              <a:t>线性</a:t>
            </a:r>
            <a:r>
              <a:rPr lang="zh-CN" altLang="en-US" sz="1200" b="0" i="0" kern="1200" dirty="0" smtClean="0">
                <a:solidFill>
                  <a:schemeClr val="tx1"/>
                </a:solidFill>
                <a:effectLst/>
                <a:latin typeface="+mn-lt"/>
                <a:ea typeface="+mn-ea"/>
                <a:cs typeface="+mn-cs"/>
              </a:rPr>
              <a:t>变化的。</a:t>
            </a:r>
          </a:p>
          <a:p>
            <a:pPr lvl="1"/>
            <a:r>
              <a:rPr lang="zh-CN" altLang="en-US" sz="1200" b="0" i="0" kern="1200" dirty="0" smtClean="0">
                <a:solidFill>
                  <a:schemeClr val="tx1"/>
                </a:solidFill>
                <a:effectLst/>
                <a:latin typeface="+mn-lt"/>
                <a:ea typeface="+mn-ea"/>
                <a:cs typeface="+mn-cs"/>
              </a:rPr>
              <a:t>马赛克图表示第三维度的颜色是</a:t>
            </a:r>
            <a:r>
              <a:rPr lang="zh-CN" altLang="en-US" sz="1200" b="1" i="0" kern="1200" dirty="0" smtClean="0">
                <a:solidFill>
                  <a:schemeClr val="tx1"/>
                </a:solidFill>
                <a:effectLst/>
                <a:latin typeface="+mn-lt"/>
                <a:ea typeface="+mn-ea"/>
                <a:cs typeface="+mn-cs"/>
              </a:rPr>
              <a:t>分类</a:t>
            </a:r>
            <a:r>
              <a:rPr lang="zh-CN" altLang="en-US" sz="1200" b="0" i="0" kern="1200" dirty="0" smtClean="0">
                <a:solidFill>
                  <a:schemeClr val="tx1"/>
                </a:solidFill>
                <a:effectLst/>
                <a:latin typeface="+mn-lt"/>
                <a:ea typeface="+mn-ea"/>
                <a:cs typeface="+mn-cs"/>
              </a:rPr>
              <a:t>的。</a:t>
            </a:r>
          </a:p>
          <a:p>
            <a:pPr lvl="1"/>
            <a:r>
              <a:rPr lang="zh-CN" altLang="en-US" sz="1200" b="0" i="0" kern="1200" dirty="0" smtClean="0">
                <a:solidFill>
                  <a:schemeClr val="tx1"/>
                </a:solidFill>
                <a:effectLst/>
                <a:latin typeface="+mn-lt"/>
                <a:ea typeface="+mn-ea"/>
                <a:cs typeface="+mn-cs"/>
              </a:rPr>
              <a:t>标准热力图要经过平滑算法，没有明显的边界。</a:t>
            </a:r>
          </a:p>
          <a:p>
            <a:pPr lvl="1"/>
            <a:r>
              <a:rPr lang="zh-CN" altLang="en-US" sz="1200" b="0" i="0" kern="1200" dirty="0" smtClean="0">
                <a:solidFill>
                  <a:schemeClr val="tx1"/>
                </a:solidFill>
                <a:effectLst/>
                <a:latin typeface="+mn-lt"/>
                <a:ea typeface="+mn-ea"/>
                <a:cs typeface="+mn-cs"/>
              </a:rPr>
              <a:t>马赛克图拥有清晰的边界。</a:t>
            </a:r>
          </a:p>
          <a:p>
            <a:r>
              <a:rPr lang="zh-CN" altLang="en-US" sz="1200" b="0" i="0" kern="1200" dirty="0" smtClean="0">
                <a:solidFill>
                  <a:schemeClr val="tx1"/>
                </a:solidFill>
                <a:effectLst/>
                <a:latin typeface="+mn-lt"/>
                <a:ea typeface="+mn-ea"/>
                <a:cs typeface="+mn-cs"/>
              </a:rPr>
              <a:t>从数据上看：</a:t>
            </a:r>
          </a:p>
          <a:p>
            <a:pPr lvl="1"/>
            <a:r>
              <a:rPr lang="zh-CN" altLang="en-US" sz="1200" b="0" i="0" kern="1200" dirty="0" smtClean="0">
                <a:solidFill>
                  <a:schemeClr val="tx1"/>
                </a:solidFill>
                <a:effectLst/>
                <a:latin typeface="+mn-lt"/>
                <a:ea typeface="+mn-ea"/>
                <a:cs typeface="+mn-cs"/>
              </a:rPr>
              <a:t>均匀的马赛克图和热力图在连续数据上的含义非常相似。</a:t>
            </a:r>
          </a:p>
          <a:p>
            <a:r>
              <a:rPr lang="zh-CN" altLang="en-US" sz="1200" b="0" i="0" kern="1200" dirty="0" smtClean="0">
                <a:solidFill>
                  <a:schemeClr val="tx1"/>
                </a:solidFill>
                <a:effectLst/>
                <a:latin typeface="+mn-lt"/>
                <a:ea typeface="+mn-ea"/>
                <a:cs typeface="+mn-cs"/>
              </a:rPr>
              <a:t>从分析需求上看：</a:t>
            </a:r>
          </a:p>
          <a:p>
            <a:pPr lvl="1"/>
            <a:r>
              <a:rPr lang="zh-CN" altLang="en-US" sz="1200" b="0" i="0" kern="1200" dirty="0" smtClean="0">
                <a:solidFill>
                  <a:schemeClr val="tx1"/>
                </a:solidFill>
                <a:effectLst/>
                <a:latin typeface="+mn-lt"/>
                <a:ea typeface="+mn-ea"/>
                <a:cs typeface="+mn-cs"/>
              </a:rPr>
              <a:t>热力图侧重于分布，可预测未知区域数据。</a:t>
            </a:r>
          </a:p>
          <a:p>
            <a:pPr lvl="1"/>
            <a:r>
              <a:rPr lang="zh-CN" altLang="en-US" sz="1200" b="0" i="0" kern="1200" dirty="0" smtClean="0">
                <a:solidFill>
                  <a:schemeClr val="tx1"/>
                </a:solidFill>
                <a:effectLst/>
                <a:latin typeface="+mn-lt"/>
                <a:ea typeface="+mn-ea"/>
                <a:cs typeface="+mn-cs"/>
              </a:rPr>
              <a:t>马赛克图拥有更清晰的边界，更侧重于对比。</a:t>
            </a:r>
          </a:p>
          <a:p>
            <a:r>
              <a:rPr lang="en-US" altLang="zh-TW" dirty="0" smtClean="0"/>
              <a:t>https://antv.alipay.com/zh-cn/vis/chart/mosaic.html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5</a:t>
            </a:fld>
            <a:endParaRPr lang="zh-TW" altLang="en-US"/>
          </a:p>
        </p:txBody>
      </p:sp>
    </p:spTree>
    <p:extLst>
      <p:ext uri="{BB962C8B-B14F-4D97-AF65-F5344CB8AC3E}">
        <p14:creationId xmlns:p14="http://schemas.microsoft.com/office/powerpoint/2010/main" val="322600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中文說明</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9</a:t>
            </a:fld>
            <a:endParaRPr lang="zh-TW" altLang="en-US"/>
          </a:p>
        </p:txBody>
      </p:sp>
    </p:spTree>
    <p:extLst>
      <p:ext uri="{BB962C8B-B14F-4D97-AF65-F5344CB8AC3E}">
        <p14:creationId xmlns:p14="http://schemas.microsoft.com/office/powerpoint/2010/main" val="9158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看分布</a:t>
            </a:r>
            <a:endParaRPr lang="en-US" altLang="zh-TW" dirty="0" smtClean="0"/>
          </a:p>
          <a:p>
            <a:r>
              <a:rPr lang="en-US" altLang="zh-TW" dirty="0" smtClean="0"/>
              <a:t>https://www.r-graph-gallery.com/</a:t>
            </a:r>
          </a:p>
          <a:p>
            <a:r>
              <a:rPr lang="en-US" altLang="zh-TW" dirty="0" smtClean="0"/>
              <a:t>https://www.mailman.columbia.edu/sites/default/files/media/fdawg_ggplot2.html</a:t>
            </a:r>
          </a:p>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11</a:t>
            </a:fld>
            <a:endParaRPr lang="zh-TW" altLang="en-US"/>
          </a:p>
        </p:txBody>
      </p:sp>
    </p:spTree>
    <p:extLst>
      <p:ext uri="{BB962C8B-B14F-4D97-AF65-F5344CB8AC3E}">
        <p14:creationId xmlns:p14="http://schemas.microsoft.com/office/powerpoint/2010/main" val="82786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12</a:t>
            </a:fld>
            <a:endParaRPr lang="zh-TW" altLang="en-US"/>
          </a:p>
        </p:txBody>
      </p:sp>
    </p:spTree>
    <p:extLst>
      <p:ext uri="{BB962C8B-B14F-4D97-AF65-F5344CB8AC3E}">
        <p14:creationId xmlns:p14="http://schemas.microsoft.com/office/powerpoint/2010/main" val="82786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13</a:t>
            </a:fld>
            <a:endParaRPr lang="zh-TW" altLang="en-US"/>
          </a:p>
        </p:txBody>
      </p:sp>
    </p:spTree>
    <p:extLst>
      <p:ext uri="{BB962C8B-B14F-4D97-AF65-F5344CB8AC3E}">
        <p14:creationId xmlns:p14="http://schemas.microsoft.com/office/powerpoint/2010/main" val="82786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14</a:t>
            </a:fld>
            <a:endParaRPr lang="zh-TW" altLang="en-US"/>
          </a:p>
        </p:txBody>
      </p:sp>
    </p:spTree>
    <p:extLst>
      <p:ext uri="{BB962C8B-B14F-4D97-AF65-F5344CB8AC3E}">
        <p14:creationId xmlns:p14="http://schemas.microsoft.com/office/powerpoint/2010/main" val="220574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小提琴圖</a:t>
            </a:r>
            <a:r>
              <a:rPr lang="en-US" altLang="zh-TW" dirty="0" err="1" smtClean="0"/>
              <a:t>vsboxplot</a:t>
            </a:r>
            <a:r>
              <a:rPr lang="zh-TW" altLang="en-US" dirty="0" smtClean="0"/>
              <a:t>的各自優缺點</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17</a:t>
            </a:fld>
            <a:endParaRPr lang="zh-TW" altLang="en-US"/>
          </a:p>
        </p:txBody>
      </p:sp>
    </p:spTree>
    <p:extLst>
      <p:ext uri="{BB962C8B-B14F-4D97-AF65-F5344CB8AC3E}">
        <p14:creationId xmlns:p14="http://schemas.microsoft.com/office/powerpoint/2010/main" val="345837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3486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30730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23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45805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014721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110516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865375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511709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97202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178770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53015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341431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153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890268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24770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0290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6838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21766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4514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75806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0388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4057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CDCFA-0640-48B9-8AEB-586A6F525BCB}" type="datetimeFigureOut">
              <a:rPr lang="zh-TW" altLang="en-US" smtClean="0"/>
              <a:t>2019/3/14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292391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CDCFA-0640-48B9-8AEB-586A6F525BCB}" type="datetimeFigureOut">
              <a:rPr lang="zh-TW" altLang="en-US" smtClean="0">
                <a:solidFill>
                  <a:prstClr val="black">
                    <a:tint val="75000"/>
                  </a:prstClr>
                </a:solidFill>
              </a:rPr>
              <a:pPr/>
              <a:t>2019/3/14</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71397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data-to-viz.com/caveat/spider.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9000"/>
            <a:lum/>
          </a:blip>
          <a:srcRect/>
          <a:stretch>
            <a:fillRect/>
          </a:stretch>
        </a:blipFill>
        <a:effectLst/>
      </p:bgPr>
    </p:bg>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dirty="0"/>
          </a:p>
        </p:txBody>
      </p:sp>
      <p:sp>
        <p:nvSpPr>
          <p:cNvPr id="4" name="標題 3"/>
          <p:cNvSpPr>
            <a:spLocks noGrp="1"/>
          </p:cNvSpPr>
          <p:nvPr>
            <p:ph type="ctrTitle"/>
          </p:nvPr>
        </p:nvSpPr>
        <p:spPr/>
        <p:txBody>
          <a:bodyPr/>
          <a:lstStyle/>
          <a:p>
            <a:endParaRPr lang="zh-TW" altLang="en-US"/>
          </a:p>
        </p:txBody>
      </p:sp>
    </p:spTree>
    <p:extLst>
      <p:ext uri="{BB962C8B-B14F-4D97-AF65-F5344CB8AC3E}">
        <p14:creationId xmlns:p14="http://schemas.microsoft.com/office/powerpoint/2010/main" val="2708001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47757" y="0"/>
            <a:ext cx="5644244" cy="1325563"/>
          </a:xfrm>
        </p:spPr>
        <p:txBody>
          <a:bodyPr>
            <a:noAutofit/>
          </a:bodyPr>
          <a:lstStyle/>
          <a:p>
            <a:pPr algn="ctr"/>
            <a:r>
              <a:rPr lang="en-US" altLang="zh-TW" sz="4800" b="1" dirty="0">
                <a:solidFill>
                  <a:srgbClr val="FFFF00"/>
                </a:solidFill>
                <a:latin typeface="微軟正黑體" panose="020B0604030504040204" pitchFamily="34" charset="-120"/>
                <a:ea typeface="微軟正黑體" panose="020B0604030504040204" pitchFamily="34" charset="-120"/>
              </a:rPr>
              <a:t>Distribution(</a:t>
            </a:r>
            <a:r>
              <a:rPr lang="zh-TW" altLang="en-US" sz="4800" b="1" dirty="0">
                <a:solidFill>
                  <a:srgbClr val="FFFF00"/>
                </a:solidFill>
                <a:latin typeface="微軟正黑體" panose="020B0604030504040204" pitchFamily="34" charset="-120"/>
                <a:ea typeface="微軟正黑體" panose="020B0604030504040204" pitchFamily="34" charset="-120"/>
              </a:rPr>
              <a:t>分布</a:t>
            </a:r>
            <a:r>
              <a:rPr lang="en-US" altLang="zh-TW" sz="4800" b="1" dirty="0">
                <a:solidFill>
                  <a:srgbClr val="FFFF00"/>
                </a:solidFill>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425913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234" y="400254"/>
            <a:ext cx="4852610" cy="954107"/>
          </a:xfrm>
          <a:prstGeom prst="rect">
            <a:avLst/>
          </a:prstGeom>
        </p:spPr>
        <p:txBody>
          <a:bodyPr wrap="none">
            <a:spAutoFit/>
          </a:bodyPr>
          <a:lstStyle/>
          <a:p>
            <a:r>
              <a:rPr lang="zh-TW" altLang="en-US" sz="2800" b="1" dirty="0">
                <a:solidFill>
                  <a:srgbClr val="0070C0"/>
                </a:solidFill>
                <a:latin typeface="微軟正黑體" panose="020B0604030504040204" pitchFamily="34" charset="-120"/>
                <a:ea typeface="微軟正黑體" panose="020B0604030504040204" pitchFamily="34" charset="-120"/>
              </a:rPr>
              <a:t>小提琴</a:t>
            </a:r>
            <a:r>
              <a:rPr lang="zh-TW" altLang="en-US" sz="2800" b="1" dirty="0" smtClean="0">
                <a:solidFill>
                  <a:srgbClr val="0070C0"/>
                </a:solidFill>
                <a:latin typeface="微軟正黑體" panose="020B0604030504040204" pitchFamily="34" charset="-120"/>
                <a:ea typeface="微軟正黑體" panose="020B0604030504040204" pitchFamily="34" charset="-120"/>
              </a:rPr>
              <a:t>圖寬度代表數量的多寡</a:t>
            </a:r>
            <a:endParaRPr lang="en-US" altLang="zh-TW" sz="2800" b="1" dirty="0" smtClean="0">
              <a:solidFill>
                <a:srgbClr val="0070C0"/>
              </a:solidFill>
              <a:latin typeface="微軟正黑體" panose="020B0604030504040204" pitchFamily="34" charset="-120"/>
              <a:ea typeface="微軟正黑體" panose="020B0604030504040204" pitchFamily="34" charset="-120"/>
            </a:endParaRPr>
          </a:p>
          <a:p>
            <a:r>
              <a:rPr lang="zh-TW" altLang="en-US" sz="2800" b="1" dirty="0" smtClean="0">
                <a:solidFill>
                  <a:srgbClr val="0070C0"/>
                </a:solidFill>
                <a:latin typeface="微軟正黑體" panose="020B0604030504040204" pitchFamily="34" charset="-120"/>
                <a:ea typeface="微軟正黑體" panose="020B0604030504040204" pitchFamily="34" charset="-120"/>
              </a:rPr>
              <a:t>用來強化</a:t>
            </a:r>
            <a:r>
              <a:rPr lang="zh-TW" altLang="en-US" sz="2800" b="1" dirty="0">
                <a:solidFill>
                  <a:srgbClr val="0070C0"/>
                </a:solidFill>
                <a:latin typeface="微軟正黑體" panose="020B0604030504040204" pitchFamily="34" charset="-120"/>
                <a:ea typeface="微軟正黑體" panose="020B0604030504040204" pitchFamily="34" charset="-120"/>
              </a:rPr>
              <a:t>資料</a:t>
            </a:r>
            <a:r>
              <a:rPr lang="zh-TW" altLang="en-US" sz="2800" b="1" dirty="0" smtClean="0">
                <a:solidFill>
                  <a:srgbClr val="0070C0"/>
                </a:solidFill>
                <a:latin typeface="微軟正黑體" panose="020B0604030504040204" pitchFamily="34" charset="-120"/>
                <a:ea typeface="微軟正黑體" panose="020B0604030504040204" pitchFamily="34" charset="-120"/>
              </a:rPr>
              <a:t>分布密度的圖形</a:t>
            </a:r>
            <a:endParaRPr lang="zh-TW" altLang="en-US" sz="2800" b="1" dirty="0">
              <a:solidFill>
                <a:srgbClr val="0070C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Violin</a:t>
            </a:r>
            <a:r>
              <a:rPr lang="zh-TW" altLang="en-US" sz="2800" b="1" dirty="0" smtClean="0">
                <a:solidFill>
                  <a:srgbClr val="FF0000"/>
                </a:solidFill>
                <a:latin typeface="微軟正黑體" panose="020B0604030504040204" pitchFamily="34" charset="-120"/>
                <a:ea typeface="微軟正黑體" panose="020B0604030504040204" pitchFamily="34" charset="-120"/>
              </a:rPr>
              <a:t> 小提琴圖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6675"/>
            <a:ext cx="5932960" cy="526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960" y="1536433"/>
            <a:ext cx="6219085" cy="532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64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284" y="905551"/>
            <a:ext cx="5780316" cy="578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Violin</a:t>
            </a:r>
            <a:r>
              <a:rPr lang="zh-TW" altLang="en-US" sz="2800" b="1" dirty="0" smtClean="0">
                <a:solidFill>
                  <a:srgbClr val="FF0000"/>
                </a:solidFill>
                <a:latin typeface="微軟正黑體" panose="020B0604030504040204" pitchFamily="34" charset="-120"/>
                <a:ea typeface="微軟正黑體" panose="020B0604030504040204" pitchFamily="34" charset="-120"/>
              </a:rPr>
              <a:t> 小提琴圖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05551"/>
            <a:ext cx="4833257" cy="595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32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Violin</a:t>
            </a:r>
            <a:r>
              <a:rPr lang="zh-TW" altLang="en-US" sz="2800" b="1" dirty="0" smtClean="0">
                <a:solidFill>
                  <a:srgbClr val="FF0000"/>
                </a:solidFill>
                <a:latin typeface="微軟正黑體" panose="020B0604030504040204" pitchFamily="34" charset="-120"/>
                <a:ea typeface="微軟正黑體" panose="020B0604030504040204" pitchFamily="34" charset="-120"/>
              </a:rPr>
              <a:t> 小提琴圖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47" y="162832"/>
            <a:ext cx="6695168" cy="669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043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873" y="1175656"/>
            <a:ext cx="5682343" cy="568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Box</a:t>
            </a:r>
            <a:r>
              <a:rPr lang="zh-TW" altLang="en-US" sz="2800" b="1" dirty="0" smtClean="0">
                <a:solidFill>
                  <a:srgbClr val="FF0000"/>
                </a:solidFill>
                <a:latin typeface="微軟正黑體" panose="020B0604030504040204" pitchFamily="34" charset="-120"/>
                <a:ea typeface="微軟正黑體" panose="020B0604030504040204" pitchFamily="34" charset="-120"/>
              </a:rPr>
              <a:t> 盒鬚圖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78700"/>
            <a:ext cx="5878286" cy="537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26706" y="334135"/>
            <a:ext cx="6375463" cy="923330"/>
          </a:xfrm>
          <a:prstGeom prst="rect">
            <a:avLst/>
          </a:prstGeom>
        </p:spPr>
        <p:txBody>
          <a:bodyPr wrap="none">
            <a:spAutoFit/>
          </a:bodyPr>
          <a:lstStyle/>
          <a:p>
            <a:r>
              <a:rPr lang="zh-TW" altLang="en-US" b="1" dirty="0" smtClean="0">
                <a:solidFill>
                  <a:srgbClr val="0070C0"/>
                </a:solidFill>
                <a:latin typeface="微軟正黑體" panose="020B0604030504040204" pitchFamily="34" charset="-120"/>
                <a:ea typeface="微軟正黑體" panose="020B0604030504040204" pitchFamily="34" charset="-120"/>
              </a:rPr>
              <a:t>盒鬚圖用來檢視資料分配</a:t>
            </a:r>
            <a:endParaRPr lang="en-US" altLang="zh-TW" b="1" dirty="0" smtClean="0">
              <a:solidFill>
                <a:srgbClr val="0070C0"/>
              </a:solidFill>
              <a:latin typeface="微軟正黑體" panose="020B0604030504040204" pitchFamily="34" charset="-120"/>
              <a:ea typeface="微軟正黑體" panose="020B0604030504040204" pitchFamily="34" charset="-120"/>
            </a:endParaRPr>
          </a:p>
          <a:p>
            <a:r>
              <a:rPr lang="zh-TW" altLang="en-US" b="1" dirty="0" smtClean="0">
                <a:solidFill>
                  <a:srgbClr val="0070C0"/>
                </a:solidFill>
                <a:latin typeface="微軟正黑體" panose="020B0604030504040204" pitchFamily="34" charset="-120"/>
                <a:ea typeface="微軟正黑體" panose="020B0604030504040204" pitchFamily="34" charset="-120"/>
              </a:rPr>
              <a:t>由最小值、</a:t>
            </a:r>
            <a:r>
              <a:rPr lang="en-US" altLang="zh-TW" b="1" dirty="0" smtClean="0">
                <a:solidFill>
                  <a:srgbClr val="0070C0"/>
                </a:solidFill>
                <a:latin typeface="微軟正黑體" panose="020B0604030504040204" pitchFamily="34" charset="-120"/>
                <a:ea typeface="微軟正黑體" panose="020B0604030504040204" pitchFamily="34" charset="-120"/>
              </a:rPr>
              <a:t>Q1</a:t>
            </a:r>
            <a:r>
              <a:rPr lang="zh-TW" altLang="en-US" b="1" dirty="0" smtClean="0">
                <a:solidFill>
                  <a:srgbClr val="0070C0"/>
                </a:solidFill>
                <a:latin typeface="微軟正黑體" panose="020B0604030504040204" pitchFamily="34" charset="-120"/>
                <a:ea typeface="微軟正黑體" panose="020B0604030504040204" pitchFamily="34" charset="-120"/>
              </a:rPr>
              <a:t>、中位數、</a:t>
            </a:r>
            <a:r>
              <a:rPr lang="en-US" altLang="zh-TW" b="1" dirty="0" smtClean="0">
                <a:solidFill>
                  <a:srgbClr val="0070C0"/>
                </a:solidFill>
                <a:latin typeface="微軟正黑體" panose="020B0604030504040204" pitchFamily="34" charset="-120"/>
                <a:ea typeface="微軟正黑體" panose="020B0604030504040204" pitchFamily="34" charset="-120"/>
              </a:rPr>
              <a:t>Q3</a:t>
            </a:r>
            <a:r>
              <a:rPr lang="zh-TW" altLang="en-US" b="1" dirty="0" smtClean="0">
                <a:solidFill>
                  <a:srgbClr val="0070C0"/>
                </a:solidFill>
                <a:latin typeface="微軟正黑體" panose="020B0604030504040204" pitchFamily="34" charset="-120"/>
                <a:ea typeface="微軟正黑體" panose="020B0604030504040204" pitchFamily="34" charset="-120"/>
              </a:rPr>
              <a:t>、最大值、離群值、極端值組成</a:t>
            </a:r>
            <a:endParaRPr lang="en-US" altLang="zh-TW" b="1" dirty="0" smtClean="0">
              <a:solidFill>
                <a:srgbClr val="0070C0"/>
              </a:solidFill>
              <a:latin typeface="微軟正黑體" panose="020B0604030504040204" pitchFamily="34" charset="-120"/>
              <a:ea typeface="微軟正黑體" panose="020B0604030504040204" pitchFamily="34" charset="-120"/>
            </a:endParaRPr>
          </a:p>
          <a:p>
            <a:r>
              <a:rPr lang="zh-TW" altLang="en-US" b="1" dirty="0" smtClean="0">
                <a:solidFill>
                  <a:srgbClr val="0070C0"/>
                </a:solidFill>
                <a:latin typeface="微軟正黑體" panose="020B0604030504040204" pitchFamily="34" charset="-120"/>
                <a:ea typeface="微軟正黑體" panose="020B0604030504040204" pitchFamily="34" charset="-120"/>
              </a:rPr>
              <a:t>統計意義再請</a:t>
            </a:r>
            <a:r>
              <a:rPr lang="en-US" altLang="zh-TW" b="1" dirty="0" smtClean="0">
                <a:solidFill>
                  <a:srgbClr val="0070C0"/>
                </a:solidFill>
                <a:latin typeface="微軟正黑體" panose="020B0604030504040204" pitchFamily="34" charset="-120"/>
                <a:ea typeface="微軟正黑體" panose="020B0604030504040204" pitchFamily="34" charset="-120"/>
              </a:rPr>
              <a:t>Google</a:t>
            </a:r>
            <a:endParaRPr lang="zh-TW" altLang="en-US" b="1" dirty="0">
              <a:solidFill>
                <a:srgbClr val="0070C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3318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Box</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7" name="Picture 2" descr="rfds 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799" y="2121476"/>
            <a:ext cx="5498897" cy="287811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8175"/>
            <a:ext cx="6219825" cy="621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24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5153"/>
            <a:ext cx="7821839" cy="642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Box</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2113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48" y="1016001"/>
            <a:ext cx="11100955" cy="58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15050" y="30239"/>
            <a:ext cx="6096000" cy="1261884"/>
          </a:xfrm>
          <a:prstGeom prst="rect">
            <a:avLst/>
          </a:prstGeom>
        </p:spPr>
        <p:txBody>
          <a:bodyPr>
            <a:spAutoFit/>
          </a:bodyPr>
          <a:lstStyle/>
          <a:p>
            <a:pPr algn="r"/>
            <a:r>
              <a:rPr lang="zh-TW" altLang="en-US" sz="4800" b="1" dirty="0" smtClean="0">
                <a:solidFill>
                  <a:srgbClr val="444444"/>
                </a:solidFill>
                <a:latin typeface="微軟正黑體" panose="020B0604030504040204" pitchFamily="34" charset="-120"/>
                <a:ea typeface="微軟正黑體" panose="020B0604030504040204" pitchFamily="34" charset="-120"/>
              </a:rPr>
              <a:t>畫面切割</a:t>
            </a:r>
            <a:endParaRPr lang="en-US" altLang="zh-TW" sz="4800" b="1" dirty="0" smtClean="0">
              <a:solidFill>
                <a:srgbClr val="444444"/>
              </a:solidFill>
              <a:latin typeface="微軟正黑體" panose="020B0604030504040204" pitchFamily="34" charset="-120"/>
              <a:ea typeface="微軟正黑體" panose="020B0604030504040204" pitchFamily="34" charset="-120"/>
            </a:endParaRPr>
          </a:p>
          <a:p>
            <a:pPr algn="r"/>
            <a:r>
              <a:rPr lang="zh-TW" altLang="en-US" sz="2800" b="1" dirty="0" smtClean="0">
                <a:solidFill>
                  <a:srgbClr val="FF0000"/>
                </a:solidFill>
                <a:latin typeface="微軟正黑體" panose="020B0604030504040204" pitchFamily="34" charset="-120"/>
                <a:ea typeface="微軟正黑體" panose="020B0604030504040204" pitchFamily="34" charset="-120"/>
              </a:rPr>
              <a:t>比較圖形差異</a:t>
            </a:r>
            <a:endParaRPr lang="en-US" altLang="zh-TW" sz="2800" b="1" dirty="0" smtClean="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5698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190" y="1262291"/>
            <a:ext cx="5595709" cy="5595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Histogram</a:t>
            </a:r>
            <a:r>
              <a:rPr lang="zh-TW" altLang="en-US" sz="4000" b="1" dirty="0" smtClean="0">
                <a:solidFill>
                  <a:srgbClr val="FF0000"/>
                </a:solidFill>
                <a:latin typeface="微軟正黑體" panose="020B0604030504040204" pitchFamily="34" charset="-120"/>
                <a:ea typeface="微軟正黑體" panose="020B0604030504040204" pitchFamily="34" charset="-120"/>
              </a:rPr>
              <a:t> 直方圖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73275"/>
            <a:ext cx="6056045" cy="537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59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35396" cy="683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Histogram</a:t>
            </a:r>
            <a:r>
              <a:rPr lang="zh-TW" altLang="en-US" sz="4000" b="1" dirty="0" smtClean="0">
                <a:solidFill>
                  <a:srgbClr val="FF0000"/>
                </a:solidFill>
                <a:latin typeface="微軟正黑體" panose="020B0604030504040204" pitchFamily="34" charset="-120"/>
                <a:ea typeface="微軟正黑體" panose="020B0604030504040204" pitchFamily="34" charset="-120"/>
              </a:rPr>
              <a:t> 直方圖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28005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gplot-grammar-of-graphics-stack-1"/>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97" b="96723" l="9961" r="97559">
                        <a14:foregroundMark x1="28027" y1="14417" x2="28027" y2="14417"/>
                        <a14:foregroundMark x1="30859" y1="13893" x2="30859" y2="13893"/>
                        <a14:foregroundMark x1="34570" y1="15858" x2="34570" y2="15858"/>
                        <a14:foregroundMark x1="38379" y1="15203" x2="38379" y2="15203"/>
                        <a14:foregroundMark x1="43848" y1="15334" x2="43848" y2="15334"/>
                        <a14:foregroundMark x1="45898" y1="26212" x2="45898" y2="26212"/>
                        <a14:foregroundMark x1="42383" y1="26999" x2="42383" y2="26999"/>
                        <a14:foregroundMark x1="38672" y1="27261" x2="38672" y2="27261"/>
                        <a14:foregroundMark x1="36328" y1="26606" x2="36328" y2="26606"/>
                        <a14:foregroundMark x1="32813" y1="26737" x2="32813" y2="26737"/>
                        <a14:foregroundMark x1="28711" y1="26737" x2="28711" y2="26737"/>
                        <a14:foregroundMark x1="28711" y1="23591" x2="28711" y2="23591"/>
                        <a14:foregroundMark x1="26953" y1="26212" x2="26953" y2="26212"/>
                        <a14:foregroundMark x1="21973" y1="26737" x2="21973" y2="26737"/>
                        <a14:foregroundMark x1="20313" y1="27261" x2="20313" y2="27261"/>
                        <a14:foregroundMark x1="16895" y1="26999" x2="16895" y2="26999"/>
                        <a14:foregroundMark x1="12012" y1="28309" x2="12012" y2="28309"/>
                        <a14:foregroundMark x1="19727" y1="38008" x2="19727" y2="38008"/>
                        <a14:foregroundMark x1="23047" y1="39056" x2="23047" y2="39056"/>
                        <a14:foregroundMark x1="25195" y1="39318" x2="25195" y2="39318"/>
                        <a14:foregroundMark x1="29199" y1="38663" x2="29199" y2="38663"/>
                        <a14:foregroundMark x1="31445" y1="38663" x2="31445" y2="38663"/>
                        <a14:foregroundMark x1="31738" y1="35649" x2="31738" y2="35649"/>
                        <a14:foregroundMark x1="33594" y1="38270" x2="33594" y2="38270"/>
                        <a14:foregroundMark x1="36914" y1="38008" x2="36914" y2="38008"/>
                        <a14:foregroundMark x1="39844" y1="38401" x2="39844" y2="38401"/>
                        <a14:foregroundMark x1="41699" y1="38401" x2="41699" y2="38401"/>
                        <a14:foregroundMark x1="45703" y1="38401" x2="45703" y2="38401"/>
                        <a14:foregroundMark x1="39648" y1="35780" x2="39648" y2="35780"/>
                        <a14:foregroundMark x1="28125" y1="49934" x2="28125" y2="49934"/>
                        <a14:foregroundMark x1="31543" y1="50590" x2="31543" y2="50590"/>
                        <a14:foregroundMark x1="35059" y1="50590" x2="35059" y2="50590"/>
                        <a14:foregroundMark x1="38379" y1="50590" x2="38379" y2="50590"/>
                        <a14:foregroundMark x1="42090" y1="50328" x2="42090" y2="50328"/>
                        <a14:foregroundMark x1="45313" y1="50590" x2="45313" y2="50590"/>
                        <a14:foregroundMark x1="14844" y1="63827" x2="14844" y2="63827"/>
                        <a14:foregroundMark x1="16406" y1="63172" x2="16406" y2="63172"/>
                        <a14:foregroundMark x1="20410" y1="63172" x2="20410" y2="63172"/>
                        <a14:foregroundMark x1="24316" y1="62647" x2="24316" y2="62647"/>
                        <a14:foregroundMark x1="29590" y1="62647" x2="29590" y2="62647"/>
                        <a14:foregroundMark x1="33789" y1="62647" x2="33789" y2="62647"/>
                        <a14:foregroundMark x1="36719" y1="62647" x2="36719" y2="62647"/>
                        <a14:foregroundMark x1="39160" y1="61861" x2="39160" y2="61861"/>
                        <a14:foregroundMark x1="39453" y1="58847" x2="39453" y2="58847"/>
                        <a14:foregroundMark x1="41016" y1="62516" x2="41016" y2="62516"/>
                        <a14:foregroundMark x1="44922" y1="62385" x2="44922" y2="62385"/>
                        <a14:foregroundMark x1="44922" y1="74181" x2="44922" y2="74181"/>
                        <a14:foregroundMark x1="41504" y1="74312" x2="41504" y2="74312"/>
                        <a14:foregroundMark x1="39844" y1="74574" x2="39844" y2="74574"/>
                        <a14:foregroundMark x1="39844" y1="71298" x2="39844" y2="71298"/>
                        <a14:foregroundMark x1="37207" y1="74181" x2="37207" y2="74181"/>
                        <a14:foregroundMark x1="34863" y1="74312" x2="34863" y2="74312"/>
                        <a14:foregroundMark x1="29297" y1="73788" x2="29297" y2="73788"/>
                        <a14:foregroundMark x1="26855" y1="74181" x2="26855" y2="74181"/>
                        <a14:foregroundMark x1="24414" y1="74443" x2="24414" y2="74443"/>
                        <a14:foregroundMark x1="21191" y1="74050" x2="21680" y2="74181"/>
                        <a14:foregroundMark x1="15723" y1="73394" x2="15723" y2="73394"/>
                        <a14:foregroundMark x1="33496" y1="85583" x2="33496" y2="85583"/>
                        <a14:foregroundMark x1="38281" y1="86763" x2="38281" y2="86763"/>
                        <a14:foregroundMark x1="41895" y1="86370" x2="41895" y2="86370"/>
                        <a14:foregroundMark x1="45020" y1="86370" x2="45020" y2="86370"/>
                        <a14:backgroundMark x1="45410" y1="14024" x2="45410" y2="14024"/>
                        <a14:backgroundMark x1="36230" y1="13761" x2="36230" y2="13761"/>
                        <a14:backgroundMark x1="15332" y1="27261" x2="15332" y2="27261"/>
                        <a14:backgroundMark x1="19434" y1="26999" x2="19434" y2="26999"/>
                        <a14:backgroundMark x1="26074" y1="26737" x2="26074" y2="26737"/>
                        <a14:backgroundMark x1="35547" y1="27654" x2="35547" y2="27654"/>
                        <a14:backgroundMark x1="41895" y1="26212" x2="41895" y2="26212"/>
                        <a14:backgroundMark x1="35547" y1="85976" x2="35547" y2="85976"/>
                        <a14:backgroundMark x1="39063" y1="86894" x2="39063" y2="86894"/>
                        <a14:backgroundMark x1="45508" y1="87156" x2="45508" y2="87156"/>
                        <a14:backgroundMark x1="34082" y1="73657" x2="34082" y2="73657"/>
                        <a14:backgroundMark x1="20605" y1="73657" x2="20605" y2="73657"/>
                        <a14:backgroundMark x1="16406" y1="74312" x2="16406" y2="74312"/>
                        <a14:backgroundMark x1="21680" y1="62516" x2="21680" y2="62516"/>
                        <a14:backgroundMark x1="17676" y1="61730" x2="17676" y2="61730"/>
                        <a14:backgroundMark x1="31055" y1="61861" x2="31055" y2="61861"/>
                        <a14:backgroundMark x1="41992" y1="61861" x2="41992" y2="61861"/>
                        <a14:backgroundMark x1="32227" y1="51507" x2="32227" y2="51507"/>
                        <a14:backgroundMark x1="39355" y1="49803" x2="39355" y2="49803"/>
                        <a14:backgroundMark x1="26172" y1="39581" x2="26172" y2="39581"/>
                        <a14:backgroundMark x1="45508" y1="37877" x2="45508" y2="37877"/>
                        <a14:backgroundMark x1="45508" y1="25950" x2="45508" y2="25950"/>
                      </a14:backgroundRemoval>
                    </a14:imgEffect>
                  </a14:imgLayer>
                </a14:imgProps>
              </a:ext>
              <a:ext uri="{28A0092B-C50C-407E-A947-70E740481C1C}">
                <a14:useLocalDpi xmlns:a14="http://schemas.microsoft.com/office/drawing/2010/main" val="0"/>
              </a:ext>
            </a:extLst>
          </a:blip>
          <a:srcRect/>
          <a:stretch>
            <a:fillRect/>
          </a:stretch>
        </p:blipFill>
        <p:spPr bwMode="auto">
          <a:xfrm>
            <a:off x="2442770" y="1155587"/>
            <a:ext cx="7477725" cy="55717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72495" y="113796"/>
            <a:ext cx="6096000" cy="830997"/>
          </a:xfrm>
          <a:prstGeom prst="rect">
            <a:avLst/>
          </a:prstGeom>
        </p:spPr>
        <p:txBody>
          <a:bodyPr>
            <a:spAutoFit/>
          </a:bodyPr>
          <a:lstStyle/>
          <a:p>
            <a:pPr algn="ctr"/>
            <a:r>
              <a:rPr lang="en-US" altLang="zh-TW" sz="4800" b="1" i="0" dirty="0" err="1" smtClean="0">
                <a:solidFill>
                  <a:srgbClr val="444444"/>
                </a:solidFill>
                <a:effectLst/>
                <a:latin typeface="微軟正黑體" panose="020B0604030504040204" pitchFamily="34" charset="-120"/>
                <a:ea typeface="微軟正黑體" panose="020B0604030504040204" pitchFamily="34" charset="-120"/>
              </a:rPr>
              <a:t>ggplot</a:t>
            </a:r>
            <a:r>
              <a:rPr lang="en-US" altLang="zh-TW" sz="4800" b="1" i="0" dirty="0" smtClean="0">
                <a:solidFill>
                  <a:srgbClr val="444444"/>
                </a:solidFill>
                <a:effectLst/>
                <a:latin typeface="微軟正黑體" panose="020B0604030504040204" pitchFamily="34" charset="-120"/>
                <a:ea typeface="微軟正黑體" panose="020B0604030504040204" pitchFamily="34" charset="-120"/>
              </a:rPr>
              <a:t> </a:t>
            </a:r>
            <a:r>
              <a:rPr lang="zh-TW" altLang="en-US" sz="4800" b="1" i="0" dirty="0" smtClean="0">
                <a:solidFill>
                  <a:srgbClr val="444444"/>
                </a:solidFill>
                <a:effectLst/>
                <a:latin typeface="微軟正黑體" panose="020B0604030504040204" pitchFamily="34" charset="-120"/>
                <a:ea typeface="微軟正黑體" panose="020B0604030504040204" pitchFamily="34" charset="-120"/>
              </a:rPr>
              <a:t>繪圖架構</a:t>
            </a:r>
            <a:endParaRPr lang="zh-TW" altLang="en-US" dirty="0"/>
          </a:p>
        </p:txBody>
      </p:sp>
      <p:sp>
        <p:nvSpPr>
          <p:cNvPr id="3" name="燕尾形向右箭號 2"/>
          <p:cNvSpPr/>
          <p:nvPr/>
        </p:nvSpPr>
        <p:spPr>
          <a:xfrm rot="10800000">
            <a:off x="9397981" y="5755829"/>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燕尾形向右箭號 5"/>
          <p:cNvSpPr/>
          <p:nvPr/>
        </p:nvSpPr>
        <p:spPr>
          <a:xfrm rot="10800000">
            <a:off x="9397981" y="5070027"/>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燕尾形向右箭號 6"/>
          <p:cNvSpPr/>
          <p:nvPr/>
        </p:nvSpPr>
        <p:spPr>
          <a:xfrm rot="10800000">
            <a:off x="9397981" y="4367896"/>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144168" y="1681070"/>
            <a:ext cx="1826141" cy="4616648"/>
          </a:xfrm>
          <a:prstGeom prst="rect">
            <a:avLst/>
          </a:prstGeom>
        </p:spPr>
        <p:txBody>
          <a:bodyPr wrap="none">
            <a:spAutoFit/>
          </a:bodyPr>
          <a:lstStyle/>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主題</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座標系統</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a:latin typeface="微軟正黑體" panose="020B0604030504040204" pitchFamily="34" charset="-120"/>
                <a:ea typeface="微軟正黑體" panose="020B0604030504040204" pitchFamily="34" charset="-120"/>
              </a:rPr>
              <a:t>統計轉換</a:t>
            </a:r>
            <a:endParaRPr lang="en-US" altLang="zh-TW" sz="3200" b="1" dirty="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繪圖面</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幾何圖案</a:t>
            </a:r>
            <a:endParaRPr lang="en-US" altLang="zh-TW" sz="3200" b="1" dirty="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a:latin typeface="微軟正黑體" panose="020B0604030504040204" pitchFamily="34" charset="-120"/>
                <a:ea typeface="微軟正黑體" panose="020B0604030504040204" pitchFamily="34" charset="-120"/>
              </a:rPr>
              <a:t>美學對應</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資料</a:t>
            </a:r>
            <a:r>
              <a:rPr lang="zh-TW" altLang="en-US" sz="3200" b="1" dirty="0">
                <a:latin typeface="微軟正黑體" panose="020B0604030504040204" pitchFamily="34" charset="-120"/>
                <a:ea typeface="微軟正黑體" panose="020B0604030504040204" pitchFamily="34" charset="-120"/>
              </a:rPr>
              <a:t>來源</a:t>
            </a:r>
          </a:p>
        </p:txBody>
      </p:sp>
    </p:spTree>
    <p:extLst>
      <p:ext uri="{BB962C8B-B14F-4D97-AF65-F5344CB8AC3E}">
        <p14:creationId xmlns:p14="http://schemas.microsoft.com/office/powerpoint/2010/main" val="205624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8727" y="0"/>
            <a:ext cx="11473551" cy="930729"/>
          </a:xfrm>
        </p:spPr>
        <p:txBody>
          <a:bodyPr/>
          <a:lstStyle/>
          <a:p>
            <a:pPr algn="r"/>
            <a:r>
              <a:rPr lang="en-US" altLang="zh-TW" sz="4800" b="1" dirty="0" smtClean="0">
                <a:latin typeface="微軟正黑體" panose="020B0604030504040204" pitchFamily="34" charset="-120"/>
                <a:ea typeface="微軟正黑體" panose="020B0604030504040204" pitchFamily="34" charset="-120"/>
              </a:rPr>
              <a:t>Homework</a:t>
            </a:r>
            <a:endParaRPr lang="zh-TW" altLang="en-US" b="1" dirty="0">
              <a:latin typeface="微軟正黑體" panose="020B0604030504040204" pitchFamily="34" charset="-120"/>
              <a:ea typeface="微軟正黑體" panose="020B0604030504040204" pitchFamily="34" charset="-12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9" y="3892766"/>
            <a:ext cx="3193180"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404" y="3892766"/>
            <a:ext cx="3897217"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5751" y="3892766"/>
            <a:ext cx="4376527"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90349" y="963385"/>
            <a:ext cx="11687735" cy="1569660"/>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有三張表，分別為客服事業部人員名單、催收</a:t>
            </a:r>
            <a:r>
              <a:rPr lang="en-US" altLang="zh-TW" sz="2400" b="1" dirty="0" smtClean="0">
                <a:latin typeface="微軟正黑體" panose="020B0604030504040204" pitchFamily="34" charset="-120"/>
                <a:ea typeface="微軟正黑體" panose="020B0604030504040204" pitchFamily="34" charset="-120"/>
              </a:rPr>
              <a:t>1</a:t>
            </a:r>
            <a:r>
              <a:rPr lang="zh-TW" altLang="en-US" sz="2400" b="1" dirty="0" smtClean="0">
                <a:latin typeface="微軟正黑體" panose="020B0604030504040204" pitchFamily="34" charset="-120"/>
                <a:ea typeface="微軟正黑體" panose="020B0604030504040204" pitchFamily="34" charset="-120"/>
              </a:rPr>
              <a:t>月回收狀況及</a:t>
            </a:r>
            <a:r>
              <a:rPr lang="zh-TW" altLang="en-US" sz="2400" b="1" dirty="0">
                <a:latin typeface="微軟正黑體" panose="020B0604030504040204" pitchFamily="34" charset="-120"/>
                <a:ea typeface="微軟正黑體" panose="020B0604030504040204" pitchFamily="34" charset="-120"/>
              </a:rPr>
              <a:t>催收</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月回收狀況</a:t>
            </a:r>
            <a:r>
              <a:rPr lang="zh-TW" altLang="en-US" sz="2400" b="1" dirty="0" smtClean="0">
                <a:latin typeface="微軟正黑體" panose="020B0604030504040204" pitchFamily="34" charset="-120"/>
                <a:ea typeface="微軟正黑體" panose="020B0604030504040204" pitchFamily="34" charset="-120"/>
              </a:rPr>
              <a:t>。</a:t>
            </a:r>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(Hint : </a:t>
            </a:r>
            <a:r>
              <a:rPr lang="zh-TW" altLang="en-US" sz="2400" b="1" dirty="0" smtClean="0">
                <a:latin typeface="微軟正黑體" panose="020B0604030504040204" pitchFamily="34" charset="-120"/>
                <a:ea typeface="微軟正黑體" panose="020B0604030504040204" pitchFamily="34" charset="-120"/>
              </a:rPr>
              <a:t>欄位</a:t>
            </a:r>
            <a:r>
              <a:rPr lang="zh-TW" altLang="en-US" sz="2400" b="1" dirty="0">
                <a:latin typeface="微軟正黑體" panose="020B0604030504040204" pitchFamily="34" charset="-120"/>
                <a:ea typeface="微軟正黑體" panose="020B0604030504040204" pitchFamily="34" charset="-120"/>
              </a:rPr>
              <a:t>名稱不一致</a:t>
            </a:r>
            <a:r>
              <a:rPr lang="en-US" altLang="zh-TW" sz="2400" b="1" dirty="0" smtClean="0">
                <a:latin typeface="微軟正黑體" panose="020B0604030504040204" pitchFamily="34" charset="-120"/>
                <a:ea typeface="微軟正黑體" panose="020B0604030504040204" pitchFamily="34" charset="-120"/>
              </a:rPr>
              <a:t>)</a:t>
            </a:r>
          </a:p>
          <a:p>
            <a:endParaRPr lang="en-US" altLang="zh-TW" sz="2400" b="1"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smtClean="0">
                <a:latin typeface="微軟正黑體" panose="020B0604030504040204" pitchFamily="34" charset="-120"/>
                <a:ea typeface="微軟正黑體" panose="020B0604030504040204" pitchFamily="34" charset="-120"/>
              </a:rPr>
              <a:t>這三張表共有</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處錯誤，請找出並</a:t>
            </a:r>
            <a:r>
              <a:rPr lang="zh-TW" altLang="en-US" sz="2400" b="1" dirty="0" smtClean="0">
                <a:latin typeface="微軟正黑體" panose="020B0604030504040204" pitchFamily="34" charset="-120"/>
                <a:ea typeface="微軟正黑體" panose="020B0604030504040204" pitchFamily="34" charset="-120"/>
              </a:rPr>
              <a:t>修正</a:t>
            </a:r>
            <a:endParaRPr lang="en-US" altLang="zh-TW" sz="2400" b="1" dirty="0" smtClean="0">
              <a:latin typeface="微軟正黑體" panose="020B0604030504040204" pitchFamily="34" charset="-120"/>
              <a:ea typeface="微軟正黑體" panose="020B0604030504040204" pitchFamily="34" charset="-120"/>
            </a:endParaRPr>
          </a:p>
        </p:txBody>
      </p:sp>
      <p:sp>
        <p:nvSpPr>
          <p:cNvPr id="3" name="圓角矩形 2"/>
          <p:cNvSpPr/>
          <p:nvPr/>
        </p:nvSpPr>
        <p:spPr>
          <a:xfrm>
            <a:off x="620486" y="3298371"/>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客服事業部人員</a:t>
            </a:r>
            <a:r>
              <a:rPr lang="zh-TW" altLang="en-US" b="1" dirty="0" smtClean="0">
                <a:solidFill>
                  <a:schemeClr val="tx1"/>
                </a:solidFill>
                <a:latin typeface="微軟正黑體" panose="020B0604030504040204" pitchFamily="34" charset="-120"/>
                <a:ea typeface="微軟正黑體" panose="020B0604030504040204" pitchFamily="34" charset="-120"/>
              </a:rPr>
              <a:t>名單</a:t>
            </a:r>
            <a:endParaRPr lang="en-US" altLang="zh-TW" b="1" dirty="0" smtClean="0">
              <a:solidFill>
                <a:schemeClr val="tx1"/>
              </a:solidFill>
              <a:latin typeface="微軟正黑體" panose="020B0604030504040204" pitchFamily="34" charset="-120"/>
              <a:ea typeface="微軟正黑體" panose="020B0604030504040204" pitchFamily="34" charset="-120"/>
            </a:endParaRPr>
          </a:p>
          <a:p>
            <a:pPr algn="ctr"/>
            <a:r>
              <a:rPr lang="zh-TW" altLang="en-US" b="1" dirty="0" smtClean="0">
                <a:solidFill>
                  <a:schemeClr val="tx1"/>
                </a:solidFill>
                <a:latin typeface="微軟正黑體" panose="020B0604030504040204" pitchFamily="34" charset="-120"/>
                <a:ea typeface="微軟正黑體" panose="020B0604030504040204" pitchFamily="34" charset="-120"/>
              </a:rPr>
              <a:t>檔名</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a:solidFill>
                  <a:schemeClr val="tx1"/>
                </a:solidFill>
                <a:latin typeface="微軟正黑體" panose="020B0604030504040204" pitchFamily="34" charset="-120"/>
                <a:ea typeface="微軟正黑體" panose="020B0604030504040204" pitchFamily="34" charset="-120"/>
              </a:rPr>
              <a:t>人員名單</a:t>
            </a:r>
          </a:p>
        </p:txBody>
      </p:sp>
      <p:sp>
        <p:nvSpPr>
          <p:cNvPr id="8" name="圓角矩形 7"/>
          <p:cNvSpPr/>
          <p:nvPr/>
        </p:nvSpPr>
        <p:spPr>
          <a:xfrm>
            <a:off x="4325848" y="3301653"/>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催收</a:t>
            </a:r>
            <a:r>
              <a:rPr lang="en-US" altLang="zh-TW" b="1" dirty="0">
                <a:solidFill>
                  <a:schemeClr val="tx1"/>
                </a:solidFill>
                <a:latin typeface="微軟正黑體" panose="020B0604030504040204" pitchFamily="34" charset="-120"/>
                <a:ea typeface="微軟正黑體" panose="020B0604030504040204" pitchFamily="34" charset="-120"/>
              </a:rPr>
              <a:t>1</a:t>
            </a:r>
            <a:r>
              <a:rPr lang="zh-TW" altLang="en-US" b="1" dirty="0">
                <a:solidFill>
                  <a:schemeClr val="tx1"/>
                </a:solidFill>
                <a:latin typeface="微軟正黑體" panose="020B0604030504040204" pitchFamily="34" charset="-120"/>
                <a:ea typeface="微軟正黑體" panose="020B0604030504040204" pitchFamily="34" charset="-120"/>
              </a:rPr>
              <a:t>月回收</a:t>
            </a:r>
            <a:r>
              <a:rPr lang="zh-TW" altLang="en-US" b="1" dirty="0" smtClean="0">
                <a:solidFill>
                  <a:schemeClr val="tx1"/>
                </a:solidFill>
                <a:latin typeface="微軟正黑體" panose="020B0604030504040204" pitchFamily="34" charset="-120"/>
                <a:ea typeface="微軟正黑體" panose="020B0604030504040204" pitchFamily="34" charset="-120"/>
              </a:rPr>
              <a:t>狀況</a:t>
            </a:r>
            <a:endParaRPr lang="en-US" altLang="zh-TW" b="1" dirty="0" smtClean="0">
              <a:solidFill>
                <a:schemeClr val="tx1"/>
              </a:solidFill>
              <a:latin typeface="微軟正黑體" panose="020B0604030504040204" pitchFamily="34" charset="-120"/>
              <a:ea typeface="微軟正黑體" panose="020B0604030504040204" pitchFamily="34" charset="-120"/>
            </a:endParaRPr>
          </a:p>
          <a:p>
            <a:pPr algn="ctr"/>
            <a:r>
              <a:rPr lang="zh-TW" altLang="en-US" b="1" dirty="0" smtClean="0">
                <a:solidFill>
                  <a:schemeClr val="tx1"/>
                </a:solidFill>
                <a:latin typeface="微軟正黑體" panose="020B0604030504040204" pitchFamily="34" charset="-120"/>
                <a:ea typeface="微軟正黑體" panose="020B0604030504040204" pitchFamily="34" charset="-120"/>
              </a:rPr>
              <a:t>檔名</a:t>
            </a:r>
            <a:r>
              <a:rPr lang="en-US" altLang="zh-TW" b="1" dirty="0" smtClean="0">
                <a:solidFill>
                  <a:schemeClr val="tx1"/>
                </a:solidFill>
                <a:latin typeface="微軟正黑體" panose="020B0604030504040204" pitchFamily="34" charset="-120"/>
                <a:ea typeface="微軟正黑體" panose="020B0604030504040204" pitchFamily="34" charset="-120"/>
              </a:rPr>
              <a:t>:BC10801</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
        <p:nvSpPr>
          <p:cNvPr id="9" name="圓角矩形 8"/>
          <p:cNvSpPr/>
          <p:nvPr/>
        </p:nvSpPr>
        <p:spPr>
          <a:xfrm>
            <a:off x="8629173" y="3301653"/>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催收</a:t>
            </a:r>
            <a:r>
              <a:rPr lang="en-US" altLang="zh-TW" b="1" dirty="0">
                <a:solidFill>
                  <a:schemeClr val="tx1"/>
                </a:solidFill>
                <a:latin typeface="微軟正黑體" panose="020B0604030504040204" pitchFamily="34" charset="-120"/>
                <a:ea typeface="微軟正黑體" panose="020B0604030504040204" pitchFamily="34" charset="-120"/>
              </a:rPr>
              <a:t>2</a:t>
            </a:r>
            <a:r>
              <a:rPr lang="zh-TW" altLang="en-US" b="1" dirty="0">
                <a:solidFill>
                  <a:schemeClr val="tx1"/>
                </a:solidFill>
                <a:latin typeface="微軟正黑體" panose="020B0604030504040204" pitchFamily="34" charset="-120"/>
                <a:ea typeface="微軟正黑體" panose="020B0604030504040204" pitchFamily="34" charset="-120"/>
              </a:rPr>
              <a:t>月回收</a:t>
            </a:r>
            <a:r>
              <a:rPr lang="zh-TW" altLang="en-US" b="1" dirty="0">
                <a:solidFill>
                  <a:schemeClr val="tx1"/>
                </a:solidFill>
                <a:latin typeface="微軟正黑體" panose="020B0604030504040204" pitchFamily="34" charset="-120"/>
                <a:ea typeface="微軟正黑體" panose="020B0604030504040204" pitchFamily="34" charset="-120"/>
              </a:rPr>
              <a:t>狀況</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b="1" dirty="0">
                <a:solidFill>
                  <a:schemeClr val="tx1"/>
                </a:solidFill>
                <a:latin typeface="微軟正黑體" panose="020B0604030504040204" pitchFamily="34" charset="-120"/>
                <a:ea typeface="微軟正黑體" panose="020B0604030504040204" pitchFamily="34" charset="-120"/>
              </a:rPr>
              <a:t>檔名</a:t>
            </a:r>
            <a:r>
              <a:rPr lang="en-US" altLang="zh-TW" b="1" dirty="0">
                <a:solidFill>
                  <a:schemeClr val="tx1"/>
                </a:solidFill>
                <a:latin typeface="微軟正黑體" panose="020B0604030504040204" pitchFamily="34" charset="-120"/>
                <a:ea typeface="微軟正黑體" panose="020B0604030504040204" pitchFamily="34" charset="-120"/>
              </a:rPr>
              <a:t>:</a:t>
            </a:r>
            <a:r>
              <a:rPr lang="en-US" altLang="zh-TW" b="1" dirty="0">
                <a:solidFill>
                  <a:schemeClr val="tx1"/>
                </a:solidFill>
                <a:latin typeface="微軟正黑體" panose="020B0604030504040204" pitchFamily="34" charset="-120"/>
                <a:ea typeface="微軟正黑體" panose="020B0604030504040204" pitchFamily="34" charset="-120"/>
              </a:rPr>
              <a:t>BC10802</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1682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8727" y="0"/>
            <a:ext cx="11473551" cy="930729"/>
          </a:xfrm>
        </p:spPr>
        <p:txBody>
          <a:bodyPr/>
          <a:lstStyle/>
          <a:p>
            <a:pPr algn="r"/>
            <a:r>
              <a:rPr lang="en-US" altLang="zh-TW" sz="4800" b="1" dirty="0" smtClean="0">
                <a:latin typeface="微軟正黑體" panose="020B0604030504040204" pitchFamily="34" charset="-120"/>
                <a:ea typeface="微軟正黑體" panose="020B0604030504040204" pitchFamily="34" charset="-120"/>
              </a:rPr>
              <a:t>Homework</a:t>
            </a:r>
            <a:endParaRPr lang="zh-TW" altLang="en-US" b="1" dirty="0">
              <a:latin typeface="微軟正黑體" panose="020B0604030504040204" pitchFamily="34" charset="-120"/>
              <a:ea typeface="微軟正黑體" panose="020B0604030504040204" pitchFamily="34" charset="-12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685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字方塊 11"/>
          <p:cNvSpPr txBox="1"/>
          <p:nvPr/>
        </p:nvSpPr>
        <p:spPr>
          <a:xfrm>
            <a:off x="7070271" y="963385"/>
            <a:ext cx="4707813" cy="3416320"/>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修正錯誤後：</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 畫出左圖，並說明從圖形可以得到什麼訊息。</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Hint :</a:t>
            </a:r>
          </a:p>
          <a:p>
            <a:r>
              <a:rPr lang="zh-TW" altLang="en-US" sz="2400" b="1" dirty="0" smtClean="0">
                <a:latin typeface="微軟正黑體" panose="020B0604030504040204" pitchFamily="34" charset="-120"/>
                <a:ea typeface="微軟正黑體" panose="020B0604030504040204" pitchFamily="34" charset="-120"/>
              </a:rPr>
              <a:t>左圖的藍色為</a:t>
            </a:r>
            <a:r>
              <a:rPr lang="en-US" altLang="zh-TW" sz="2400" b="1" dirty="0" err="1" smtClean="0">
                <a:latin typeface="微軟正黑體" panose="020B0604030504040204" pitchFamily="34" charset="-120"/>
                <a:ea typeface="微軟正黑體" panose="020B0604030504040204" pitchFamily="34" charset="-120"/>
              </a:rPr>
              <a:t>darkblue</a:t>
            </a:r>
            <a:endParaRPr lang="en-US" altLang="zh-TW" sz="2400" b="1" dirty="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左圖的綠色為</a:t>
            </a:r>
            <a:r>
              <a:rPr lang="en-US" altLang="zh-TW" sz="2400" b="1" dirty="0" err="1" smtClean="0">
                <a:latin typeface="微軟正黑體" panose="020B0604030504040204" pitchFamily="34" charset="-120"/>
                <a:ea typeface="微軟正黑體" panose="020B0604030504040204" pitchFamily="34" charset="-120"/>
              </a:rPr>
              <a:t>darkgreen</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加</a:t>
            </a:r>
            <a:r>
              <a:rPr lang="zh-TW" altLang="en-US" sz="2400" b="1" dirty="0" smtClean="0">
                <a:latin typeface="微軟正黑體" panose="020B0604030504040204" pitchFamily="34" charset="-120"/>
                <a:ea typeface="微軟正黑體" panose="020B0604030504040204" pitchFamily="34" charset="-120"/>
              </a:rPr>
              <a:t>粗為</a:t>
            </a:r>
            <a:r>
              <a:rPr lang="en-US" altLang="zh-TW" sz="2400" b="1" dirty="0" smtClean="0">
                <a:latin typeface="微軟正黑體" panose="020B0604030504040204" pitchFamily="34" charset="-120"/>
                <a:ea typeface="微軟正黑體" panose="020B0604030504040204" pitchFamily="34" charset="-120"/>
              </a:rPr>
              <a:t>bold	</a:t>
            </a:r>
          </a:p>
        </p:txBody>
      </p:sp>
    </p:spTree>
    <p:extLst>
      <p:ext uri="{BB962C8B-B14F-4D97-AF65-F5344CB8AC3E}">
        <p14:creationId xmlns:p14="http://schemas.microsoft.com/office/powerpoint/2010/main" val="2629452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15099" y="0"/>
            <a:ext cx="5676901" cy="1325563"/>
          </a:xfrm>
        </p:spPr>
        <p:txBody>
          <a:bodyPr>
            <a:noAutofit/>
          </a:bodyPr>
          <a:lstStyle/>
          <a:p>
            <a:pPr algn="ctr"/>
            <a:r>
              <a:rPr lang="en-US" altLang="zh-TW" sz="4800" b="1" dirty="0">
                <a:solidFill>
                  <a:srgbClr val="FFFF00"/>
                </a:solidFill>
                <a:latin typeface="微軟正黑體" panose="020B0604030504040204" pitchFamily="34" charset="-120"/>
                <a:ea typeface="微軟正黑體" panose="020B0604030504040204" pitchFamily="34" charset="-120"/>
              </a:rPr>
              <a:t>Correlation (</a:t>
            </a:r>
            <a:r>
              <a:rPr lang="zh-TW" altLang="en-US" sz="4800" b="1" dirty="0">
                <a:solidFill>
                  <a:srgbClr val="FFFF00"/>
                </a:solidFill>
                <a:latin typeface="微軟正黑體" panose="020B0604030504040204" pitchFamily="34" charset="-120"/>
                <a:ea typeface="微軟正黑體" panose="020B0604030504040204" pitchFamily="34" charset="-120"/>
              </a:rPr>
              <a:t>關聯</a:t>
            </a:r>
            <a:r>
              <a:rPr lang="en-US" altLang="zh-TW" sz="4800" b="1" dirty="0">
                <a:solidFill>
                  <a:srgbClr val="FFFF00"/>
                </a:solidFill>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58690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3413" y="1156308"/>
            <a:ext cx="4428631" cy="56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Scatter</a:t>
            </a:r>
            <a:r>
              <a:rPr lang="zh-TW" altLang="en-US" sz="4000" b="1" dirty="0" smtClean="0">
                <a:solidFill>
                  <a:srgbClr val="FF0000"/>
                </a:solidFill>
                <a:latin typeface="微軟正黑體" panose="020B0604030504040204" pitchFamily="34" charset="-120"/>
                <a:ea typeface="微軟正黑體" panose="020B0604030504040204" pitchFamily="34" charset="-120"/>
              </a:rPr>
              <a:t> 散布圖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
        <p:nvSpPr>
          <p:cNvPr id="6" name="標題 1"/>
          <p:cNvSpPr>
            <a:spLocks noGrp="1"/>
          </p:cNvSpPr>
          <p:nvPr>
            <p:ph type="title"/>
          </p:nvPr>
        </p:nvSpPr>
        <p:spPr>
          <a:xfrm>
            <a:off x="-1072243" y="0"/>
            <a:ext cx="3085646" cy="947057"/>
          </a:xfrm>
        </p:spPr>
        <p:txBody>
          <a:bodyPr/>
          <a:lstStyle/>
          <a:p>
            <a:r>
              <a:rPr lang="en-US" altLang="zh-TW" dirty="0" smtClean="0">
                <a:solidFill>
                  <a:srgbClr val="FF0000"/>
                </a:solidFill>
              </a:rPr>
              <a:t>Add Line</a:t>
            </a:r>
            <a:endParaRPr lang="zh-TW" altLang="en-US" dirty="0">
              <a:solidFill>
                <a:srgbClr val="FF0000"/>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0" y="1306286"/>
            <a:ext cx="4142470" cy="548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1901" y="1306286"/>
            <a:ext cx="3690249" cy="548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2192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err="1" smtClean="0">
                <a:solidFill>
                  <a:srgbClr val="FF0000"/>
                </a:solidFill>
                <a:latin typeface="微軟正黑體" panose="020B0604030504040204" pitchFamily="34" charset="-120"/>
                <a:ea typeface="微軟正黑體" panose="020B0604030504040204" pitchFamily="34" charset="-120"/>
              </a:rPr>
              <a:t>Correlogram</a:t>
            </a:r>
            <a:endParaRPr lang="en-US" altLang="zh-TW"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50085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spTree>
    <p:extLst>
      <p:ext uri="{BB962C8B-B14F-4D97-AF65-F5344CB8AC3E}">
        <p14:creationId xmlns:p14="http://schemas.microsoft.com/office/powerpoint/2010/main" val="2800663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err="1" smtClean="0">
                <a:solidFill>
                  <a:srgbClr val="FF0000"/>
                </a:solidFill>
                <a:latin typeface="微軟正黑體" panose="020B0604030504040204" pitchFamily="34" charset="-120"/>
                <a:ea typeface="微軟正黑體" panose="020B0604030504040204" pitchFamily="34" charset="-120"/>
              </a:rPr>
              <a:t>Heatmap</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00438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15099" y="0"/>
            <a:ext cx="5676901" cy="1325563"/>
          </a:xfrm>
        </p:spPr>
        <p:txBody>
          <a:bodyPr>
            <a:noAutofit/>
          </a:bodyPr>
          <a:lstStyle/>
          <a:p>
            <a:pPr algn="ctr"/>
            <a:r>
              <a:rPr lang="zh-TW" altLang="en-US" sz="4800" b="1" dirty="0" smtClean="0">
                <a:solidFill>
                  <a:srgbClr val="FFFF00"/>
                </a:solidFill>
                <a:latin typeface="微軟正黑體" panose="020B0604030504040204" pitchFamily="34" charset="-120"/>
                <a:ea typeface="微軟正黑體" panose="020B0604030504040204" pitchFamily="34" charset="-120"/>
              </a:rPr>
              <a:t>      </a:t>
            </a:r>
            <a:r>
              <a:rPr lang="en-US" altLang="zh-TW" sz="4800" b="1" dirty="0" smtClean="0">
                <a:solidFill>
                  <a:srgbClr val="FFFF00"/>
                </a:solidFill>
                <a:latin typeface="微軟正黑體" panose="020B0604030504040204" pitchFamily="34" charset="-120"/>
                <a:ea typeface="微軟正黑體" panose="020B0604030504040204" pitchFamily="34" charset="-120"/>
              </a:rPr>
              <a:t>Rankings(</a:t>
            </a:r>
            <a:r>
              <a:rPr lang="zh-TW" altLang="en-US" sz="4800" b="1" dirty="0" smtClean="0">
                <a:solidFill>
                  <a:srgbClr val="FFFF00"/>
                </a:solidFill>
                <a:latin typeface="微軟正黑體" panose="020B0604030504040204" pitchFamily="34" charset="-120"/>
                <a:ea typeface="微軟正黑體" panose="020B0604030504040204" pitchFamily="34" charset="-120"/>
              </a:rPr>
              <a:t>序列</a:t>
            </a:r>
            <a:r>
              <a:rPr lang="en-US" altLang="zh-TW" sz="4800" b="1" dirty="0" smtClean="0">
                <a:solidFill>
                  <a:srgbClr val="FFFF00"/>
                </a:solidFill>
                <a:latin typeface="微軟正黑體" panose="020B0604030504040204" pitchFamily="34" charset="-120"/>
                <a:ea typeface="微軟正黑體" panose="020B0604030504040204" pitchFamily="34" charset="-120"/>
              </a:rPr>
              <a:t>)</a:t>
            </a:r>
            <a:endParaRPr lang="en-US" altLang="zh-TW" sz="4800" b="1" dirty="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58330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bar</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38231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文字</a:t>
            </a:r>
            <a:r>
              <a:rPr lang="zh-TW" altLang="zh-TW" dirty="0" smtClean="0"/>
              <a:t>雲</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57722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smtClean="0"/>
              <a:t>Distribution</a:t>
            </a:r>
          </a:p>
          <a:p>
            <a:endParaRPr lang="en-US" altLang="zh-TW" dirty="0" smtClean="0"/>
          </a:p>
          <a:p>
            <a:r>
              <a:rPr lang="en-US" altLang="zh-TW" dirty="0" smtClean="0"/>
              <a:t>Correlation</a:t>
            </a:r>
          </a:p>
          <a:p>
            <a:endParaRPr lang="en-US" altLang="zh-TW" dirty="0" smtClean="0"/>
          </a:p>
          <a:p>
            <a:pPr fontAlgn="base"/>
            <a:r>
              <a:rPr lang="en-US" altLang="zh-TW" dirty="0" smtClean="0"/>
              <a:t>Rankings</a:t>
            </a:r>
          </a:p>
          <a:p>
            <a:pPr fontAlgn="base"/>
            <a:endParaRPr lang="en-US" altLang="zh-TW" dirty="0" smtClean="0"/>
          </a:p>
          <a:p>
            <a:pPr fontAlgn="base"/>
            <a:r>
              <a:rPr lang="en-US" altLang="zh-TW" dirty="0"/>
              <a:t>Part of a </a:t>
            </a:r>
            <a:r>
              <a:rPr lang="en-US" altLang="zh-TW" dirty="0" smtClean="0"/>
              <a:t>whole</a:t>
            </a:r>
          </a:p>
          <a:p>
            <a:pPr fontAlgn="base"/>
            <a:endParaRPr lang="en-US" altLang="zh-TW" dirty="0"/>
          </a:p>
          <a:p>
            <a:pPr fontAlgn="base">
              <a:lnSpc>
                <a:spcPct val="100000"/>
              </a:lnSpc>
            </a:pPr>
            <a:r>
              <a:rPr lang="en-US" altLang="zh-TW" dirty="0" smtClean="0"/>
              <a:t>Evolution</a:t>
            </a:r>
          </a:p>
          <a:p>
            <a:endParaRPr lang="zh-TW" altLang="en-US" dirty="0"/>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Outline</a:t>
            </a:r>
            <a:endParaRPr lang="zh-TW" altLang="en-US" dirty="0"/>
          </a:p>
        </p:txBody>
      </p:sp>
    </p:spTree>
    <p:extLst>
      <p:ext uri="{BB962C8B-B14F-4D97-AF65-F5344CB8AC3E}">
        <p14:creationId xmlns:p14="http://schemas.microsoft.com/office/powerpoint/2010/main" val="2127672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a:t>
            </a:r>
            <a:r>
              <a:rPr lang="en-US" altLang="zh-TW" dirty="0">
                <a:hlinkClick r:id="rId2"/>
              </a:rPr>
              <a:t>Radar chart</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87042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circular </a:t>
            </a:r>
            <a:r>
              <a:rPr lang="en-US" altLang="zh-TW" dirty="0" err="1"/>
              <a:t>barplot</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17647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更多</a:t>
            </a:r>
            <a:r>
              <a:rPr lang="zh-TW" altLang="en-US" dirty="0" smtClean="0"/>
              <a:t>圖形可以參考</a:t>
            </a:r>
            <a:endParaRPr lang="zh-TW" altLang="en-US" dirty="0"/>
          </a:p>
        </p:txBody>
      </p:sp>
    </p:spTree>
    <p:extLst>
      <p:ext uri="{BB962C8B-B14F-4D97-AF65-F5344CB8AC3E}">
        <p14:creationId xmlns:p14="http://schemas.microsoft.com/office/powerpoint/2010/main" val="193172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smtClean="0"/>
              <a:t>Distribution</a:t>
            </a:r>
          </a:p>
          <a:p>
            <a:endParaRPr lang="en-US" altLang="zh-TW" dirty="0" smtClean="0"/>
          </a:p>
          <a:p>
            <a:r>
              <a:rPr lang="en-US" altLang="zh-TW" dirty="0" smtClean="0">
                <a:solidFill>
                  <a:schemeClr val="bg1">
                    <a:lumMod val="75000"/>
                  </a:schemeClr>
                </a:solidFill>
              </a:rPr>
              <a:t>Correlation</a:t>
            </a:r>
          </a:p>
          <a:p>
            <a:endParaRPr lang="en-US" altLang="zh-TW" dirty="0" smtClean="0">
              <a:solidFill>
                <a:schemeClr val="bg1">
                  <a:lumMod val="75000"/>
                </a:schemeClr>
              </a:solidFill>
            </a:endParaRPr>
          </a:p>
          <a:p>
            <a:pPr fontAlgn="base"/>
            <a:r>
              <a:rPr lang="en-US" altLang="zh-TW" dirty="0" smtClean="0">
                <a:solidFill>
                  <a:schemeClr val="bg1">
                    <a:lumMod val="75000"/>
                  </a:schemeClr>
                </a:solidFill>
              </a:rPr>
              <a:t>Rankings</a:t>
            </a:r>
          </a:p>
          <a:p>
            <a:pPr fontAlgn="base"/>
            <a:endParaRPr lang="en-US" altLang="zh-TW" dirty="0" smtClean="0">
              <a:solidFill>
                <a:schemeClr val="bg1">
                  <a:lumMod val="75000"/>
                </a:schemeClr>
              </a:solidFill>
            </a:endParaRPr>
          </a:p>
          <a:p>
            <a:pPr fontAlgn="base"/>
            <a:r>
              <a:rPr lang="en-US" altLang="zh-TW" dirty="0">
                <a:solidFill>
                  <a:schemeClr val="bg1">
                    <a:lumMod val="75000"/>
                  </a:schemeClr>
                </a:solidFill>
              </a:rPr>
              <a:t>Part of a </a:t>
            </a:r>
            <a:r>
              <a:rPr lang="en-US" altLang="zh-TW" dirty="0" smtClean="0">
                <a:solidFill>
                  <a:schemeClr val="bg1">
                    <a:lumMod val="75000"/>
                  </a:schemeClr>
                </a:solidFill>
              </a:rPr>
              <a:t>whole</a:t>
            </a:r>
          </a:p>
          <a:p>
            <a:pPr fontAlgn="base"/>
            <a:endParaRPr lang="en-US" altLang="zh-TW" dirty="0">
              <a:solidFill>
                <a:schemeClr val="bg1">
                  <a:lumMod val="75000"/>
                </a:schemeClr>
              </a:solidFill>
            </a:endParaRPr>
          </a:p>
          <a:p>
            <a:pPr fontAlgn="base">
              <a:lnSpc>
                <a:spcPct val="100000"/>
              </a:lnSpc>
            </a:pPr>
            <a:r>
              <a:rPr lang="en-US" altLang="zh-TW" dirty="0" smtClean="0">
                <a:solidFill>
                  <a:schemeClr val="bg1">
                    <a:lumMod val="75000"/>
                  </a:schemeClr>
                </a:solidFill>
              </a:rPr>
              <a:t>Evolution</a:t>
            </a:r>
          </a:p>
          <a:p>
            <a:endParaRPr lang="zh-TW" altLang="en-US" dirty="0"/>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Outline</a:t>
            </a:r>
            <a:endParaRPr lang="zh-TW" altLang="en-US" dirty="0"/>
          </a:p>
        </p:txBody>
      </p:sp>
      <p:pic>
        <p:nvPicPr>
          <p:cNvPr id="3074" name="Picture 2" descr="「Distribution ggplo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43" y="1613579"/>
            <a:ext cx="7470775" cy="461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smtClean="0">
                <a:solidFill>
                  <a:schemeClr val="bg1">
                    <a:lumMod val="75000"/>
                  </a:schemeClr>
                </a:solidFill>
              </a:rPr>
              <a:t>Distribution</a:t>
            </a:r>
          </a:p>
          <a:p>
            <a:endParaRPr lang="en-US" altLang="zh-TW" dirty="0" smtClean="0"/>
          </a:p>
          <a:p>
            <a:r>
              <a:rPr lang="en-US" altLang="zh-TW" dirty="0" smtClean="0"/>
              <a:t>Correlation</a:t>
            </a:r>
          </a:p>
          <a:p>
            <a:endParaRPr lang="en-US" altLang="zh-TW" dirty="0" smtClean="0"/>
          </a:p>
          <a:p>
            <a:pPr fontAlgn="base"/>
            <a:r>
              <a:rPr lang="en-US" altLang="zh-TW" dirty="0" smtClean="0">
                <a:solidFill>
                  <a:schemeClr val="bg1">
                    <a:lumMod val="75000"/>
                  </a:schemeClr>
                </a:solidFill>
              </a:rPr>
              <a:t>Rankings</a:t>
            </a:r>
          </a:p>
          <a:p>
            <a:pPr fontAlgn="base"/>
            <a:endParaRPr lang="en-US" altLang="zh-TW" dirty="0" smtClean="0">
              <a:solidFill>
                <a:schemeClr val="bg1">
                  <a:lumMod val="75000"/>
                </a:schemeClr>
              </a:solidFill>
            </a:endParaRPr>
          </a:p>
          <a:p>
            <a:pPr fontAlgn="base"/>
            <a:r>
              <a:rPr lang="en-US" altLang="zh-TW" dirty="0">
                <a:solidFill>
                  <a:schemeClr val="bg1">
                    <a:lumMod val="75000"/>
                  </a:schemeClr>
                </a:solidFill>
              </a:rPr>
              <a:t>Part of a </a:t>
            </a:r>
            <a:r>
              <a:rPr lang="en-US" altLang="zh-TW" dirty="0" smtClean="0">
                <a:solidFill>
                  <a:schemeClr val="bg1">
                    <a:lumMod val="75000"/>
                  </a:schemeClr>
                </a:solidFill>
              </a:rPr>
              <a:t>whole</a:t>
            </a:r>
          </a:p>
          <a:p>
            <a:pPr fontAlgn="base"/>
            <a:endParaRPr lang="en-US" altLang="zh-TW" dirty="0">
              <a:solidFill>
                <a:schemeClr val="bg1">
                  <a:lumMod val="75000"/>
                </a:schemeClr>
              </a:solidFill>
            </a:endParaRPr>
          </a:p>
          <a:p>
            <a:pPr fontAlgn="base">
              <a:lnSpc>
                <a:spcPct val="100000"/>
              </a:lnSpc>
            </a:pPr>
            <a:r>
              <a:rPr lang="en-US" altLang="zh-TW" dirty="0" smtClean="0">
                <a:solidFill>
                  <a:schemeClr val="bg1">
                    <a:lumMod val="75000"/>
                  </a:schemeClr>
                </a:solidFill>
              </a:rPr>
              <a:t>Evolution</a:t>
            </a:r>
          </a:p>
          <a:p>
            <a:endParaRPr lang="zh-TW" altLang="en-US" dirty="0"/>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Outline</a:t>
            </a:r>
            <a:endParaRPr lang="zh-TW" altLang="en-US" dirty="0"/>
          </a:p>
        </p:txBody>
      </p:sp>
      <p:pic>
        <p:nvPicPr>
          <p:cNvPr id="1036" name="Picture 12" descr="「Correlation ggplo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214" y="977451"/>
            <a:ext cx="5682344" cy="5682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02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smtClean="0">
                <a:solidFill>
                  <a:schemeClr val="bg1">
                    <a:lumMod val="75000"/>
                  </a:schemeClr>
                </a:solidFill>
              </a:rPr>
              <a:t>Distribution</a:t>
            </a:r>
          </a:p>
          <a:p>
            <a:endParaRPr lang="en-US" altLang="zh-TW" dirty="0" smtClean="0">
              <a:solidFill>
                <a:schemeClr val="bg1">
                  <a:lumMod val="75000"/>
                </a:schemeClr>
              </a:solidFill>
            </a:endParaRPr>
          </a:p>
          <a:p>
            <a:r>
              <a:rPr lang="en-US" altLang="zh-TW" dirty="0" smtClean="0">
                <a:solidFill>
                  <a:schemeClr val="bg1">
                    <a:lumMod val="75000"/>
                  </a:schemeClr>
                </a:solidFill>
              </a:rPr>
              <a:t>Correlation</a:t>
            </a:r>
          </a:p>
          <a:p>
            <a:endParaRPr lang="en-US" altLang="zh-TW" dirty="0" smtClean="0"/>
          </a:p>
          <a:p>
            <a:pPr fontAlgn="base"/>
            <a:r>
              <a:rPr lang="en-US" altLang="zh-TW" dirty="0" smtClean="0"/>
              <a:t>Rankings</a:t>
            </a:r>
          </a:p>
          <a:p>
            <a:pPr fontAlgn="base"/>
            <a:endParaRPr lang="en-US" altLang="zh-TW" dirty="0" smtClean="0"/>
          </a:p>
          <a:p>
            <a:pPr fontAlgn="base"/>
            <a:r>
              <a:rPr lang="en-US" altLang="zh-TW" dirty="0">
                <a:solidFill>
                  <a:schemeClr val="bg1">
                    <a:lumMod val="75000"/>
                  </a:schemeClr>
                </a:solidFill>
              </a:rPr>
              <a:t>Part of a </a:t>
            </a:r>
            <a:r>
              <a:rPr lang="en-US" altLang="zh-TW" dirty="0" smtClean="0">
                <a:solidFill>
                  <a:schemeClr val="bg1">
                    <a:lumMod val="75000"/>
                  </a:schemeClr>
                </a:solidFill>
              </a:rPr>
              <a:t>whole</a:t>
            </a:r>
          </a:p>
          <a:p>
            <a:pPr fontAlgn="base"/>
            <a:endParaRPr lang="en-US" altLang="zh-TW" dirty="0">
              <a:solidFill>
                <a:schemeClr val="bg1">
                  <a:lumMod val="75000"/>
                </a:schemeClr>
              </a:solidFill>
            </a:endParaRPr>
          </a:p>
          <a:p>
            <a:pPr fontAlgn="base">
              <a:lnSpc>
                <a:spcPct val="100000"/>
              </a:lnSpc>
            </a:pPr>
            <a:r>
              <a:rPr lang="en-US" altLang="zh-TW" dirty="0" smtClean="0">
                <a:solidFill>
                  <a:schemeClr val="bg1">
                    <a:lumMod val="75000"/>
                  </a:schemeClr>
                </a:solidFill>
              </a:rPr>
              <a:t>Evolution</a:t>
            </a:r>
          </a:p>
          <a:p>
            <a:endParaRPr lang="zh-TW" altLang="en-US" dirty="0"/>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Outline</a:t>
            </a:r>
            <a:endParaRPr lang="zh-TW" altLang="en-US" dirty="0"/>
          </a:p>
        </p:txBody>
      </p:sp>
      <p:pic>
        <p:nvPicPr>
          <p:cNvPr id="6146" name="Picture 2" descr="「rader ggplot」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7456" y="977451"/>
            <a:ext cx="7814581" cy="536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smtClean="0">
                <a:solidFill>
                  <a:schemeClr val="bg1">
                    <a:lumMod val="75000"/>
                  </a:schemeClr>
                </a:solidFill>
              </a:rPr>
              <a:t>Distribution</a:t>
            </a:r>
          </a:p>
          <a:p>
            <a:endParaRPr lang="en-US" altLang="zh-TW" dirty="0" smtClean="0">
              <a:solidFill>
                <a:schemeClr val="bg1">
                  <a:lumMod val="75000"/>
                </a:schemeClr>
              </a:solidFill>
            </a:endParaRPr>
          </a:p>
          <a:p>
            <a:r>
              <a:rPr lang="en-US" altLang="zh-TW" dirty="0" smtClean="0">
                <a:solidFill>
                  <a:schemeClr val="bg1">
                    <a:lumMod val="75000"/>
                  </a:schemeClr>
                </a:solidFill>
              </a:rPr>
              <a:t>Correlation</a:t>
            </a:r>
          </a:p>
          <a:p>
            <a:endParaRPr lang="en-US" altLang="zh-TW" dirty="0" smtClean="0">
              <a:solidFill>
                <a:schemeClr val="bg1">
                  <a:lumMod val="75000"/>
                </a:schemeClr>
              </a:solidFill>
            </a:endParaRPr>
          </a:p>
          <a:p>
            <a:pPr fontAlgn="base"/>
            <a:r>
              <a:rPr lang="en-US" altLang="zh-TW" dirty="0" smtClean="0">
                <a:solidFill>
                  <a:schemeClr val="bg1">
                    <a:lumMod val="75000"/>
                  </a:schemeClr>
                </a:solidFill>
              </a:rPr>
              <a:t>Rankings</a:t>
            </a:r>
          </a:p>
          <a:p>
            <a:pPr fontAlgn="base"/>
            <a:endParaRPr lang="en-US" altLang="zh-TW" dirty="0" smtClean="0">
              <a:solidFill>
                <a:schemeClr val="bg1">
                  <a:lumMod val="75000"/>
                </a:schemeClr>
              </a:solidFill>
            </a:endParaRPr>
          </a:p>
          <a:p>
            <a:pPr fontAlgn="base"/>
            <a:r>
              <a:rPr lang="en-US" altLang="zh-TW" dirty="0"/>
              <a:t>Part of a </a:t>
            </a:r>
            <a:r>
              <a:rPr lang="en-US" altLang="zh-TW" dirty="0" smtClean="0"/>
              <a:t>whole</a:t>
            </a:r>
          </a:p>
          <a:p>
            <a:pPr fontAlgn="base"/>
            <a:endParaRPr lang="en-US" altLang="zh-TW" dirty="0"/>
          </a:p>
          <a:p>
            <a:pPr fontAlgn="base">
              <a:lnSpc>
                <a:spcPct val="100000"/>
              </a:lnSpc>
            </a:pPr>
            <a:r>
              <a:rPr lang="en-US" altLang="zh-TW" dirty="0" smtClean="0">
                <a:solidFill>
                  <a:schemeClr val="bg1">
                    <a:lumMod val="75000"/>
                  </a:schemeClr>
                </a:solidFill>
              </a:rPr>
              <a:t>Evolution</a:t>
            </a:r>
          </a:p>
          <a:p>
            <a:endParaRPr lang="zh-TW" altLang="en-US" dirty="0"/>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Outline</a:t>
            </a:r>
            <a:endParaRPr lang="zh-TW" altLang="en-US" dirty="0"/>
          </a:p>
        </p:txBody>
      </p:sp>
      <p:pic>
        <p:nvPicPr>
          <p:cNvPr id="5122" name="Picture 2" descr="「Part of a whole ggplo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985" y="1159328"/>
            <a:ext cx="7411164" cy="538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smtClean="0">
                <a:solidFill>
                  <a:schemeClr val="bg1">
                    <a:lumMod val="75000"/>
                  </a:schemeClr>
                </a:solidFill>
              </a:rPr>
              <a:t>Distribution</a:t>
            </a:r>
          </a:p>
          <a:p>
            <a:endParaRPr lang="en-US" altLang="zh-TW" dirty="0" smtClean="0">
              <a:solidFill>
                <a:schemeClr val="bg1">
                  <a:lumMod val="75000"/>
                </a:schemeClr>
              </a:solidFill>
            </a:endParaRPr>
          </a:p>
          <a:p>
            <a:r>
              <a:rPr lang="en-US" altLang="zh-TW" dirty="0" smtClean="0">
                <a:solidFill>
                  <a:schemeClr val="bg1">
                    <a:lumMod val="75000"/>
                  </a:schemeClr>
                </a:solidFill>
              </a:rPr>
              <a:t>Correlation</a:t>
            </a:r>
          </a:p>
          <a:p>
            <a:endParaRPr lang="en-US" altLang="zh-TW" dirty="0" smtClean="0">
              <a:solidFill>
                <a:schemeClr val="bg1">
                  <a:lumMod val="75000"/>
                </a:schemeClr>
              </a:solidFill>
            </a:endParaRPr>
          </a:p>
          <a:p>
            <a:pPr fontAlgn="base"/>
            <a:r>
              <a:rPr lang="en-US" altLang="zh-TW" dirty="0" smtClean="0">
                <a:solidFill>
                  <a:schemeClr val="bg1">
                    <a:lumMod val="75000"/>
                  </a:schemeClr>
                </a:solidFill>
              </a:rPr>
              <a:t>Rankings</a:t>
            </a:r>
          </a:p>
          <a:p>
            <a:pPr fontAlgn="base"/>
            <a:endParaRPr lang="en-US" altLang="zh-TW" dirty="0" smtClean="0">
              <a:solidFill>
                <a:schemeClr val="bg1">
                  <a:lumMod val="75000"/>
                </a:schemeClr>
              </a:solidFill>
            </a:endParaRPr>
          </a:p>
          <a:p>
            <a:pPr fontAlgn="base"/>
            <a:r>
              <a:rPr lang="en-US" altLang="zh-TW" dirty="0">
                <a:solidFill>
                  <a:schemeClr val="bg1">
                    <a:lumMod val="75000"/>
                  </a:schemeClr>
                </a:solidFill>
              </a:rPr>
              <a:t>Part of a </a:t>
            </a:r>
            <a:r>
              <a:rPr lang="en-US" altLang="zh-TW" dirty="0" smtClean="0">
                <a:solidFill>
                  <a:schemeClr val="bg1">
                    <a:lumMod val="75000"/>
                  </a:schemeClr>
                </a:solidFill>
              </a:rPr>
              <a:t>whole</a:t>
            </a:r>
          </a:p>
          <a:p>
            <a:pPr fontAlgn="base"/>
            <a:endParaRPr lang="en-US" altLang="zh-TW" dirty="0"/>
          </a:p>
          <a:p>
            <a:pPr fontAlgn="base">
              <a:lnSpc>
                <a:spcPct val="100000"/>
              </a:lnSpc>
            </a:pPr>
            <a:r>
              <a:rPr lang="en-US" altLang="zh-TW" dirty="0" smtClean="0"/>
              <a:t>Evolution</a:t>
            </a:r>
          </a:p>
          <a:p>
            <a:endParaRPr lang="zh-TW" altLang="en-US" dirty="0"/>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Outline</a:t>
            </a:r>
            <a:endParaRPr lang="zh-TW" altLang="en-US" dirty="0"/>
          </a:p>
        </p:txBody>
      </p:sp>
      <p:pic>
        <p:nvPicPr>
          <p:cNvPr id="1034" name="Picture 10" descr="「Streamgraph」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216" y="1630474"/>
            <a:ext cx="701040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56045" y="32151"/>
            <a:ext cx="6096000" cy="830997"/>
          </a:xfrm>
          <a:prstGeom prst="rect">
            <a:avLst/>
          </a:prstGeom>
        </p:spPr>
        <p:txBody>
          <a:bodyPr>
            <a:spAutoFit/>
          </a:bodyPr>
          <a:lstStyle/>
          <a:p>
            <a:pPr algn="r"/>
            <a:r>
              <a:rPr lang="zh-TW" altLang="en-US" sz="4800" b="1" dirty="0">
                <a:solidFill>
                  <a:srgbClr val="444444"/>
                </a:solidFill>
                <a:latin typeface="微軟正黑體" panose="020B0604030504040204" pitchFamily="34" charset="-120"/>
                <a:ea typeface="微軟正黑體" panose="020B0604030504040204" pitchFamily="34" charset="-120"/>
              </a:rPr>
              <a:t>資料集</a:t>
            </a:r>
            <a:endParaRPr lang="zh-TW" altLang="en-US" dirty="0"/>
          </a:p>
        </p:txBody>
      </p:sp>
      <p:sp>
        <p:nvSpPr>
          <p:cNvPr id="2" name="文字方塊 1"/>
          <p:cNvSpPr txBox="1"/>
          <p:nvPr/>
        </p:nvSpPr>
        <p:spPr>
          <a:xfrm>
            <a:off x="1061357" y="3204207"/>
            <a:ext cx="10802957" cy="523220"/>
          </a:xfrm>
          <a:prstGeom prst="rect">
            <a:avLst/>
          </a:prstGeom>
          <a:noFill/>
        </p:spPr>
        <p:txBody>
          <a:bodyPr wrap="none" rtlCol="0">
            <a:spAutoFit/>
          </a:bodyPr>
          <a:lstStyle/>
          <a:p>
            <a:r>
              <a:rPr lang="zh-TW" altLang="en-US" sz="2800" b="1" dirty="0" smtClean="0">
                <a:latin typeface="微軟正黑體" panose="020B0604030504040204" pitchFamily="34" charset="-120"/>
                <a:ea typeface="微軟正黑體" panose="020B0604030504040204" pitchFamily="34" charset="-120"/>
              </a:rPr>
              <a:t> 克拉</a:t>
            </a:r>
            <a:r>
              <a:rPr lang="en-US" altLang="zh-TW" sz="2800" b="1" dirty="0" smtClean="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   切工</a:t>
            </a:r>
            <a:r>
              <a:rPr lang="zh-TW" altLang="en-US" sz="2800" b="1" dirty="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      顏色   純淨度</a:t>
            </a:r>
            <a:r>
              <a:rPr lang="zh-TW" altLang="en-US" sz="2800" b="1" dirty="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深度   檯面</a:t>
            </a:r>
            <a:r>
              <a:rPr lang="zh-TW" altLang="en-US" sz="2800" b="1" dirty="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    價格      長        寬        高 </a:t>
            </a:r>
            <a:endParaRPr lang="zh-TW" altLang="en-US" sz="2800" b="1" dirty="0">
              <a:latin typeface="微軟正黑體" panose="020B0604030504040204" pitchFamily="34" charset="-120"/>
              <a:ea typeface="微軟正黑體" panose="020B0604030504040204" pitchFamily="34" charset="-120"/>
            </a:endParaRPr>
          </a:p>
        </p:txBody>
      </p:sp>
      <p:pic>
        <p:nvPicPr>
          <p:cNvPr id="1026" name="Picture 2" descr="「diamonds table」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23" y="314650"/>
            <a:ext cx="4255096" cy="2695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37203"/>
            <a:ext cx="12192000" cy="3239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8274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2525</TotalTime>
  <Words>1165</Words>
  <Application>Microsoft Office PowerPoint</Application>
  <PresentationFormat>自訂</PresentationFormat>
  <Paragraphs>195</Paragraphs>
  <Slides>32</Slides>
  <Notes>18</Notes>
  <HiddenSlides>4</HiddenSlides>
  <MMClips>0</MMClips>
  <ScaleCrop>false</ScaleCrop>
  <HeadingPairs>
    <vt:vector size="4" baseType="variant">
      <vt:variant>
        <vt:lpstr>佈景主題</vt:lpstr>
      </vt:variant>
      <vt:variant>
        <vt:i4>2</vt:i4>
      </vt:variant>
      <vt:variant>
        <vt:lpstr>投影片標題</vt:lpstr>
      </vt:variant>
      <vt:variant>
        <vt:i4>32</vt:i4>
      </vt:variant>
    </vt:vector>
  </HeadingPairs>
  <TitlesOfParts>
    <vt:vector size="34" baseType="lpstr">
      <vt:lpstr>Office 佈景主題</vt:lpstr>
      <vt:lpstr>1_Office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Distribution(分布)</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Homework</vt:lpstr>
      <vt:lpstr>Homework</vt:lpstr>
      <vt:lpstr>Correlation (關聯)</vt:lpstr>
      <vt:lpstr>Add Line</vt:lpstr>
      <vt:lpstr>PowerPoint 簡報</vt:lpstr>
      <vt:lpstr>PowerPoint 簡報</vt:lpstr>
      <vt:lpstr>PowerPoint 簡報</vt:lpstr>
      <vt:lpstr>      Rankings(序列)</vt:lpstr>
      <vt:lpstr>bar</vt:lpstr>
      <vt:lpstr>文字雲</vt:lpstr>
      <vt:lpstr> Radar chart</vt:lpstr>
      <vt:lpstr>circular barplot</vt:lpstr>
      <vt:lpstr>PowerPoint 簡報</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Erin Kuo (郭伊婷)</cp:lastModifiedBy>
  <cp:revision>115</cp:revision>
  <dcterms:created xsi:type="dcterms:W3CDTF">2019-02-28T05:08:23Z</dcterms:created>
  <dcterms:modified xsi:type="dcterms:W3CDTF">2019-03-14T07:09:55Z</dcterms:modified>
</cp:coreProperties>
</file>