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57" r:id="rId4"/>
    <p:sldId id="293" r:id="rId5"/>
    <p:sldId id="273" r:id="rId6"/>
    <p:sldId id="282" r:id="rId7"/>
    <p:sldId id="298" r:id="rId8"/>
    <p:sldId id="284" r:id="rId9"/>
    <p:sldId id="299" r:id="rId10"/>
    <p:sldId id="297" r:id="rId11"/>
    <p:sldId id="304" r:id="rId12"/>
    <p:sldId id="287" r:id="rId13"/>
    <p:sldId id="310" r:id="rId14"/>
    <p:sldId id="267" r:id="rId15"/>
    <p:sldId id="271" r:id="rId16"/>
    <p:sldId id="309"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8566" autoAdjust="0"/>
  </p:normalViewPr>
  <p:slideViewPr>
    <p:cSldViewPr snapToGrid="0">
      <p:cViewPr>
        <p:scale>
          <a:sx n="80" d="100"/>
          <a:sy n="80" d="100"/>
        </p:scale>
        <p:origin x="-108" y="-6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DB881-4927-45FE-8AFE-4009E4044702}" type="datetimeFigureOut">
              <a:rPr lang="zh-TW" altLang="en-US" smtClean="0"/>
              <a:t>2019/3/20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70111-2709-4607-9EA1-4C80C49F3690}" type="slidenum">
              <a:rPr lang="zh-TW" altLang="en-US" smtClean="0"/>
              <a:t>‹#›</a:t>
            </a:fld>
            <a:endParaRPr lang="zh-TW" altLang="en-US"/>
          </a:p>
        </p:txBody>
      </p:sp>
    </p:spTree>
    <p:extLst>
      <p:ext uri="{BB962C8B-B14F-4D97-AF65-F5344CB8AC3E}">
        <p14:creationId xmlns:p14="http://schemas.microsoft.com/office/powerpoint/2010/main" val="367994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ntv.alipay.com/zh-cn/vis/chart/heatmap.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mtClean="0"/>
              <a:t>先大量介紹圖形，再講參數調整</a:t>
            </a:r>
            <a:endParaRPr lang="zh-TW" altLang="en-US"/>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a:t>
            </a:fld>
            <a:endParaRPr lang="zh-TW" altLang="en-US"/>
          </a:p>
        </p:txBody>
      </p:sp>
    </p:spTree>
    <p:extLst>
      <p:ext uri="{BB962C8B-B14F-4D97-AF65-F5344CB8AC3E}">
        <p14:creationId xmlns:p14="http://schemas.microsoft.com/office/powerpoint/2010/main" val="3610498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15</a:t>
            </a:fld>
            <a:endParaRPr lang="zh-TW" altLang="en-US"/>
          </a:p>
        </p:txBody>
      </p:sp>
    </p:spTree>
    <p:extLst>
      <p:ext uri="{BB962C8B-B14F-4D97-AF65-F5344CB8AC3E}">
        <p14:creationId xmlns:p14="http://schemas.microsoft.com/office/powerpoint/2010/main" val="1826134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簡單的圖形只要有資料來源、美學對應以及幾何圖案的設定就可以畫出來了，而其餘轉換則是可以依照需求自行增減</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資料來源（</a:t>
            </a:r>
            <a:r>
              <a:rPr lang="en-US" altLang="zh-TW" sz="1200" b="0" i="0" kern="1200" dirty="0" smtClean="0">
                <a:solidFill>
                  <a:schemeClr val="tx1"/>
                </a:solidFill>
                <a:effectLst/>
                <a:latin typeface="+mn-lt"/>
                <a:ea typeface="+mn-ea"/>
                <a:cs typeface="+mn-cs"/>
              </a:rPr>
              <a:t>data</a:t>
            </a:r>
            <a:r>
              <a:rPr lang="zh-TW" altLang="en-US" sz="1200" b="0" i="0" kern="1200" dirty="0" smtClean="0">
                <a:solidFill>
                  <a:schemeClr val="tx1"/>
                </a:solidFill>
                <a:effectLst/>
                <a:latin typeface="+mn-lt"/>
                <a:ea typeface="+mn-ea"/>
                <a:cs typeface="+mn-cs"/>
              </a:rPr>
              <a:t>）：指定原始資料來源的 </a:t>
            </a:r>
            <a:r>
              <a:rPr lang="en-US" altLang="zh-TW" sz="1200" b="0" i="0" kern="1200" dirty="0" smtClean="0">
                <a:solidFill>
                  <a:schemeClr val="tx1"/>
                </a:solidFill>
                <a:effectLst/>
                <a:latin typeface="+mn-lt"/>
                <a:ea typeface="+mn-ea"/>
                <a:cs typeface="+mn-cs"/>
              </a:rPr>
              <a:t>data frame</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美學對應（</a:t>
            </a:r>
            <a:r>
              <a:rPr lang="en-US" altLang="zh-TW" sz="1200" b="0" i="0" kern="1200" dirty="0" smtClean="0">
                <a:solidFill>
                  <a:schemeClr val="tx1"/>
                </a:solidFill>
                <a:effectLst/>
                <a:latin typeface="+mn-lt"/>
                <a:ea typeface="+mn-ea"/>
                <a:cs typeface="+mn-cs"/>
              </a:rPr>
              <a:t>aesthetic</a:t>
            </a:r>
            <a:r>
              <a:rPr lang="zh-TW" altLang="en-US" sz="1200" b="0" i="0" kern="1200" dirty="0" smtClean="0">
                <a:solidFill>
                  <a:schemeClr val="tx1"/>
                </a:solidFill>
                <a:effectLst/>
                <a:latin typeface="+mn-lt"/>
                <a:ea typeface="+mn-ea"/>
                <a:cs typeface="+mn-cs"/>
              </a:rPr>
              <a:t>）：指定原始資料與圖形之間的對應關係，例如哪一個變數要當作 </a:t>
            </a:r>
            <a:r>
              <a:rPr lang="en-US" altLang="zh-TW" sz="1200" b="0" i="0" kern="1200" dirty="0" smtClean="0">
                <a:solidFill>
                  <a:schemeClr val="tx1"/>
                </a:solidFill>
                <a:effectLst/>
                <a:latin typeface="+mn-lt"/>
                <a:ea typeface="+mn-ea"/>
                <a:cs typeface="+mn-cs"/>
              </a:rPr>
              <a:t>x </a:t>
            </a:r>
            <a:r>
              <a:rPr lang="zh-TW" altLang="en-US" sz="1200" b="0" i="0" kern="1200" dirty="0" smtClean="0">
                <a:solidFill>
                  <a:schemeClr val="tx1"/>
                </a:solidFill>
                <a:effectLst/>
                <a:latin typeface="+mn-lt"/>
                <a:ea typeface="+mn-ea"/>
                <a:cs typeface="+mn-cs"/>
              </a:rPr>
              <a:t>座標變數，而哪一個要當作 </a:t>
            </a:r>
            <a:r>
              <a:rPr lang="en-US" altLang="zh-TW" sz="1200" b="0" i="0" kern="1200" dirty="0" smtClean="0">
                <a:solidFill>
                  <a:schemeClr val="tx1"/>
                </a:solidFill>
                <a:effectLst/>
                <a:latin typeface="+mn-lt"/>
                <a:ea typeface="+mn-ea"/>
                <a:cs typeface="+mn-cs"/>
              </a:rPr>
              <a:t>y </a:t>
            </a:r>
            <a:r>
              <a:rPr lang="zh-TW" altLang="en-US" sz="1200" b="0" i="0" kern="1200" dirty="0" smtClean="0">
                <a:solidFill>
                  <a:schemeClr val="tx1"/>
                </a:solidFill>
                <a:effectLst/>
                <a:latin typeface="+mn-lt"/>
                <a:ea typeface="+mn-ea"/>
                <a:cs typeface="+mn-cs"/>
              </a:rPr>
              <a:t>座標變數，還有資料繪圖時的樣式等。</a:t>
            </a:r>
          </a:p>
          <a:p>
            <a:r>
              <a:rPr lang="zh-TW" altLang="en-US" sz="1200" b="0" i="0" kern="1200" dirty="0" smtClean="0">
                <a:solidFill>
                  <a:schemeClr val="tx1"/>
                </a:solidFill>
                <a:effectLst/>
                <a:latin typeface="+mn-lt"/>
                <a:ea typeface="+mn-ea"/>
                <a:cs typeface="+mn-cs"/>
              </a:rPr>
              <a:t>幾何圖案（</a:t>
            </a:r>
            <a:r>
              <a:rPr lang="en-US" altLang="zh-TW" sz="1200" b="0" i="0" kern="1200" dirty="0" smtClean="0">
                <a:solidFill>
                  <a:schemeClr val="tx1"/>
                </a:solidFill>
                <a:effectLst/>
                <a:latin typeface="+mn-lt"/>
                <a:ea typeface="+mn-ea"/>
                <a:cs typeface="+mn-cs"/>
              </a:rPr>
              <a:t>geometry</a:t>
            </a:r>
            <a:r>
              <a:rPr lang="zh-TW" altLang="en-US" sz="1200" b="0" i="0" kern="1200" dirty="0" smtClean="0">
                <a:solidFill>
                  <a:schemeClr val="tx1"/>
                </a:solidFill>
                <a:effectLst/>
                <a:latin typeface="+mn-lt"/>
                <a:ea typeface="+mn-ea"/>
                <a:cs typeface="+mn-cs"/>
              </a:rPr>
              <a:t>）：要用什麼幾何圖形繪製資料，例如點、線條、多邊形等。</a:t>
            </a:r>
          </a:p>
          <a:p>
            <a:r>
              <a:rPr lang="zh-TW" altLang="en-US" sz="1200" b="0" i="0" kern="1200" dirty="0" smtClean="0">
                <a:solidFill>
                  <a:schemeClr val="tx1"/>
                </a:solidFill>
                <a:effectLst/>
                <a:latin typeface="+mn-lt"/>
                <a:ea typeface="+mn-ea"/>
                <a:cs typeface="+mn-cs"/>
              </a:rPr>
              <a:t>繪圖面（</a:t>
            </a:r>
            <a:r>
              <a:rPr lang="en-US" altLang="zh-TW" sz="1200" b="0" i="0" kern="1200" dirty="0" smtClean="0">
                <a:solidFill>
                  <a:schemeClr val="tx1"/>
                </a:solidFill>
                <a:effectLst/>
                <a:latin typeface="+mn-lt"/>
                <a:ea typeface="+mn-ea"/>
                <a:cs typeface="+mn-cs"/>
              </a:rPr>
              <a:t>facet</a:t>
            </a:r>
            <a:r>
              <a:rPr lang="zh-TW" altLang="en-US" sz="1200" b="0" i="0" kern="1200" dirty="0" smtClean="0">
                <a:solidFill>
                  <a:schemeClr val="tx1"/>
                </a:solidFill>
                <a:effectLst/>
                <a:latin typeface="+mn-lt"/>
                <a:ea typeface="+mn-ea"/>
                <a:cs typeface="+mn-cs"/>
              </a:rPr>
              <a:t>）：指定如何將資料分散在多張子圖形中繪製，以利互相比較。</a:t>
            </a:r>
          </a:p>
          <a:p>
            <a:r>
              <a:rPr lang="zh-TW" altLang="en-US" sz="1200" b="0" i="0" kern="1200" dirty="0" smtClean="0">
                <a:solidFill>
                  <a:schemeClr val="tx1"/>
                </a:solidFill>
                <a:effectLst/>
                <a:latin typeface="+mn-lt"/>
                <a:ea typeface="+mn-ea"/>
                <a:cs typeface="+mn-cs"/>
              </a:rPr>
              <a:t>統計轉換（</a:t>
            </a:r>
            <a:r>
              <a:rPr lang="en-US" altLang="zh-TW" sz="1200" b="0" i="0" kern="1200" dirty="0" smtClean="0">
                <a:solidFill>
                  <a:schemeClr val="tx1"/>
                </a:solidFill>
                <a:effectLst/>
                <a:latin typeface="+mn-lt"/>
                <a:ea typeface="+mn-ea"/>
                <a:cs typeface="+mn-cs"/>
              </a:rPr>
              <a:t>statistical transformation</a:t>
            </a:r>
            <a:r>
              <a:rPr lang="zh-TW" altLang="en-US" sz="1200" b="0" i="0" kern="1200" dirty="0" smtClean="0">
                <a:solidFill>
                  <a:schemeClr val="tx1"/>
                </a:solidFill>
                <a:effectLst/>
                <a:latin typeface="+mn-lt"/>
                <a:ea typeface="+mn-ea"/>
                <a:cs typeface="+mn-cs"/>
              </a:rPr>
              <a:t>）：指定如何以將資料轉換為各種統計量，例如將連續型資料轉為離散型的類別。</a:t>
            </a:r>
          </a:p>
          <a:p>
            <a:r>
              <a:rPr lang="zh-TW" altLang="en-US" sz="1200" b="0" i="0" kern="1200" dirty="0" smtClean="0">
                <a:solidFill>
                  <a:schemeClr val="tx1"/>
                </a:solidFill>
                <a:effectLst/>
                <a:latin typeface="+mn-lt"/>
                <a:ea typeface="+mn-ea"/>
                <a:cs typeface="+mn-cs"/>
              </a:rPr>
              <a:t>座標系統（</a:t>
            </a:r>
            <a:r>
              <a:rPr lang="en-US" altLang="zh-TW" sz="1200" b="0" i="0" kern="1200" dirty="0" smtClean="0">
                <a:solidFill>
                  <a:schemeClr val="tx1"/>
                </a:solidFill>
                <a:effectLst/>
                <a:latin typeface="+mn-lt"/>
                <a:ea typeface="+mn-ea"/>
                <a:cs typeface="+mn-cs"/>
              </a:rPr>
              <a:t>coordinate system</a:t>
            </a:r>
            <a:r>
              <a:rPr lang="zh-TW" altLang="en-US" sz="1200" b="0" i="0" kern="1200" dirty="0" smtClean="0">
                <a:solidFill>
                  <a:schemeClr val="tx1"/>
                </a:solidFill>
                <a:effectLst/>
                <a:latin typeface="+mn-lt"/>
                <a:ea typeface="+mn-ea"/>
                <a:cs typeface="+mn-cs"/>
              </a:rPr>
              <a:t>）：指定繪圖時所使用的座標系統，除了常見的笛卡兒直角座標系統，也可以使用極坐標或地圖投影（</a:t>
            </a:r>
            <a:r>
              <a:rPr lang="en-US" altLang="zh-TW" sz="1200" b="0" i="0" kern="1200" dirty="0" smtClean="0">
                <a:solidFill>
                  <a:schemeClr val="tx1"/>
                </a:solidFill>
                <a:effectLst/>
                <a:latin typeface="+mn-lt"/>
                <a:ea typeface="+mn-ea"/>
                <a:cs typeface="+mn-cs"/>
              </a:rPr>
              <a:t>map projection</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主題（</a:t>
            </a:r>
            <a:r>
              <a:rPr lang="en-US" altLang="zh-TW" sz="1200" b="0" i="0" kern="1200" dirty="0" smtClean="0">
                <a:solidFill>
                  <a:schemeClr val="tx1"/>
                </a:solidFill>
                <a:effectLst/>
                <a:latin typeface="+mn-lt"/>
                <a:ea typeface="+mn-ea"/>
                <a:cs typeface="+mn-cs"/>
              </a:rPr>
              <a:t>theme</a:t>
            </a:r>
            <a:r>
              <a:rPr lang="zh-TW" altLang="en-US" sz="1200" b="0" i="0" kern="1200" dirty="0" smtClean="0">
                <a:solidFill>
                  <a:schemeClr val="tx1"/>
                </a:solidFill>
                <a:effectLst/>
                <a:latin typeface="+mn-lt"/>
                <a:ea typeface="+mn-ea"/>
                <a:cs typeface="+mn-cs"/>
              </a:rPr>
              <a:t>）：控制資料以外的繪圖組件，例如座標軸、說明文字等。</a:t>
            </a:r>
          </a:p>
          <a:p>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a:t>
            </a:fld>
            <a:endParaRPr lang="zh-TW" altLang="en-US"/>
          </a:p>
        </p:txBody>
      </p:sp>
    </p:spTree>
    <p:extLst>
      <p:ext uri="{BB962C8B-B14F-4D97-AF65-F5344CB8AC3E}">
        <p14:creationId xmlns:p14="http://schemas.microsoft.com/office/powerpoint/2010/main" val="2678808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马赛克图和</a:t>
            </a:r>
            <a:r>
              <a:rPr lang="zh-CN" altLang="en-US" sz="1200" b="0" i="0" u="none" strike="noStrike" kern="1200" dirty="0" smtClean="0">
                <a:solidFill>
                  <a:schemeClr val="tx1"/>
                </a:solidFill>
                <a:effectLst/>
                <a:latin typeface="+mn-lt"/>
                <a:ea typeface="+mn-ea"/>
                <a:cs typeface="+mn-cs"/>
                <a:hlinkClick r:id="rId3"/>
              </a:rPr>
              <a:t>热力图</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从图形属性上：</a:t>
            </a:r>
          </a:p>
          <a:p>
            <a:pPr lvl="1"/>
            <a:r>
              <a:rPr lang="zh-CN" altLang="en-US" sz="1200" b="0" i="0" kern="1200" dirty="0" smtClean="0">
                <a:solidFill>
                  <a:schemeClr val="tx1"/>
                </a:solidFill>
                <a:effectLst/>
                <a:latin typeface="+mn-lt"/>
                <a:ea typeface="+mn-ea"/>
                <a:cs typeface="+mn-cs"/>
              </a:rPr>
              <a:t>热力图表示第三维度的颜色是</a:t>
            </a:r>
            <a:r>
              <a:rPr lang="zh-CN" altLang="en-US" sz="1200" b="1" i="0" kern="1200" dirty="0" smtClean="0">
                <a:solidFill>
                  <a:schemeClr val="tx1"/>
                </a:solidFill>
                <a:effectLst/>
                <a:latin typeface="+mn-lt"/>
                <a:ea typeface="+mn-ea"/>
                <a:cs typeface="+mn-cs"/>
              </a:rPr>
              <a:t>线性</a:t>
            </a:r>
            <a:r>
              <a:rPr lang="zh-CN" altLang="en-US" sz="1200" b="0" i="0" kern="1200" dirty="0" smtClean="0">
                <a:solidFill>
                  <a:schemeClr val="tx1"/>
                </a:solidFill>
                <a:effectLst/>
                <a:latin typeface="+mn-lt"/>
                <a:ea typeface="+mn-ea"/>
                <a:cs typeface="+mn-cs"/>
              </a:rPr>
              <a:t>变化的。</a:t>
            </a:r>
          </a:p>
          <a:p>
            <a:pPr lvl="1"/>
            <a:r>
              <a:rPr lang="zh-CN" altLang="en-US" sz="1200" b="0" i="0" kern="1200" dirty="0" smtClean="0">
                <a:solidFill>
                  <a:schemeClr val="tx1"/>
                </a:solidFill>
                <a:effectLst/>
                <a:latin typeface="+mn-lt"/>
                <a:ea typeface="+mn-ea"/>
                <a:cs typeface="+mn-cs"/>
              </a:rPr>
              <a:t>马赛克图表示第三维度的颜色是</a:t>
            </a:r>
            <a:r>
              <a:rPr lang="zh-CN" altLang="en-US" sz="1200" b="1" i="0" kern="1200" dirty="0" smtClean="0">
                <a:solidFill>
                  <a:schemeClr val="tx1"/>
                </a:solidFill>
                <a:effectLst/>
                <a:latin typeface="+mn-lt"/>
                <a:ea typeface="+mn-ea"/>
                <a:cs typeface="+mn-cs"/>
              </a:rPr>
              <a:t>分类</a:t>
            </a:r>
            <a:r>
              <a:rPr lang="zh-CN" altLang="en-US" sz="1200" b="0" i="0" kern="1200" dirty="0" smtClean="0">
                <a:solidFill>
                  <a:schemeClr val="tx1"/>
                </a:solidFill>
                <a:effectLst/>
                <a:latin typeface="+mn-lt"/>
                <a:ea typeface="+mn-ea"/>
                <a:cs typeface="+mn-cs"/>
              </a:rPr>
              <a:t>的。</a:t>
            </a:r>
          </a:p>
          <a:p>
            <a:pPr lvl="1"/>
            <a:r>
              <a:rPr lang="zh-CN" altLang="en-US" sz="1200" b="0" i="0" kern="1200" dirty="0" smtClean="0">
                <a:solidFill>
                  <a:schemeClr val="tx1"/>
                </a:solidFill>
                <a:effectLst/>
                <a:latin typeface="+mn-lt"/>
                <a:ea typeface="+mn-ea"/>
                <a:cs typeface="+mn-cs"/>
              </a:rPr>
              <a:t>标准热力图要经过平滑算法，没有明显的边界。</a:t>
            </a:r>
          </a:p>
          <a:p>
            <a:pPr lvl="1"/>
            <a:r>
              <a:rPr lang="zh-CN" altLang="en-US" sz="1200" b="0" i="0" kern="1200" dirty="0" smtClean="0">
                <a:solidFill>
                  <a:schemeClr val="tx1"/>
                </a:solidFill>
                <a:effectLst/>
                <a:latin typeface="+mn-lt"/>
                <a:ea typeface="+mn-ea"/>
                <a:cs typeface="+mn-cs"/>
              </a:rPr>
              <a:t>马赛克图拥有清晰的边界。</a:t>
            </a:r>
          </a:p>
          <a:p>
            <a:r>
              <a:rPr lang="zh-CN" altLang="en-US" sz="1200" b="0" i="0" kern="1200" dirty="0" smtClean="0">
                <a:solidFill>
                  <a:schemeClr val="tx1"/>
                </a:solidFill>
                <a:effectLst/>
                <a:latin typeface="+mn-lt"/>
                <a:ea typeface="+mn-ea"/>
                <a:cs typeface="+mn-cs"/>
              </a:rPr>
              <a:t>从数据上看：</a:t>
            </a:r>
          </a:p>
          <a:p>
            <a:pPr lvl="1"/>
            <a:r>
              <a:rPr lang="zh-CN" altLang="en-US" sz="1200" b="0" i="0" kern="1200" dirty="0" smtClean="0">
                <a:solidFill>
                  <a:schemeClr val="tx1"/>
                </a:solidFill>
                <a:effectLst/>
                <a:latin typeface="+mn-lt"/>
                <a:ea typeface="+mn-ea"/>
                <a:cs typeface="+mn-cs"/>
              </a:rPr>
              <a:t>均匀的马赛克图和热力图在连续数据上的含义非常相似。</a:t>
            </a:r>
          </a:p>
          <a:p>
            <a:r>
              <a:rPr lang="zh-CN" altLang="en-US" sz="1200" b="0" i="0" kern="1200" dirty="0" smtClean="0">
                <a:solidFill>
                  <a:schemeClr val="tx1"/>
                </a:solidFill>
                <a:effectLst/>
                <a:latin typeface="+mn-lt"/>
                <a:ea typeface="+mn-ea"/>
                <a:cs typeface="+mn-cs"/>
              </a:rPr>
              <a:t>从分析需求上看：</a:t>
            </a:r>
          </a:p>
          <a:p>
            <a:pPr lvl="1"/>
            <a:r>
              <a:rPr lang="zh-CN" altLang="en-US" sz="1200" b="0" i="0" kern="1200" dirty="0" smtClean="0">
                <a:solidFill>
                  <a:schemeClr val="tx1"/>
                </a:solidFill>
                <a:effectLst/>
                <a:latin typeface="+mn-lt"/>
                <a:ea typeface="+mn-ea"/>
                <a:cs typeface="+mn-cs"/>
              </a:rPr>
              <a:t>热力图侧重于分布，可预测未知区域数据。</a:t>
            </a:r>
          </a:p>
          <a:p>
            <a:pPr lvl="1"/>
            <a:r>
              <a:rPr lang="zh-CN" altLang="en-US" sz="1200" b="0" i="0" kern="1200" dirty="0" smtClean="0">
                <a:solidFill>
                  <a:schemeClr val="tx1"/>
                </a:solidFill>
                <a:effectLst/>
                <a:latin typeface="+mn-lt"/>
                <a:ea typeface="+mn-ea"/>
                <a:cs typeface="+mn-cs"/>
              </a:rPr>
              <a:t>马赛克图拥有更清晰的边界，更侧重于对比。</a:t>
            </a:r>
          </a:p>
          <a:p>
            <a:r>
              <a:rPr lang="en-US" altLang="zh-TW" dirty="0" smtClean="0"/>
              <a:t>https://antv.alipay.com/zh-cn/vis/chart/mosaic.html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4</a:t>
            </a:fld>
            <a:endParaRPr lang="zh-TW" altLang="en-US"/>
          </a:p>
        </p:txBody>
      </p:sp>
    </p:spTree>
    <p:extLst>
      <p:ext uri="{BB962C8B-B14F-4D97-AF65-F5344CB8AC3E}">
        <p14:creationId xmlns:p14="http://schemas.microsoft.com/office/powerpoint/2010/main" val="3226004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中文說明</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6</a:t>
            </a:fld>
            <a:endParaRPr lang="zh-TW" altLang="en-US"/>
          </a:p>
        </p:txBody>
      </p:sp>
    </p:spTree>
    <p:extLst>
      <p:ext uri="{BB962C8B-B14F-4D97-AF65-F5344CB8AC3E}">
        <p14:creationId xmlns:p14="http://schemas.microsoft.com/office/powerpoint/2010/main" val="9158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馬賽克拼圖可以通過數據所占據的面積大小來有效地顯示分類數據的相對比例。</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7</a:t>
            </a:fld>
            <a:endParaRPr lang="zh-TW" altLang="en-US"/>
          </a:p>
        </p:txBody>
      </p:sp>
    </p:spTree>
    <p:extLst>
      <p:ext uri="{BB962C8B-B14F-4D97-AF65-F5344CB8AC3E}">
        <p14:creationId xmlns:p14="http://schemas.microsoft.com/office/powerpoint/2010/main" val="3910596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馬賽克拼圖可以通過數據所占據的面積大小來有效地顯示分類數據的相對比例。</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8</a:t>
            </a:fld>
            <a:endParaRPr lang="zh-TW" altLang="en-US"/>
          </a:p>
        </p:txBody>
      </p:sp>
    </p:spTree>
    <p:extLst>
      <p:ext uri="{BB962C8B-B14F-4D97-AF65-F5344CB8AC3E}">
        <p14:creationId xmlns:p14="http://schemas.microsoft.com/office/powerpoint/2010/main" val="3910596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馬賽克拼圖可以通過數據所占據的面積大小來有效地顯示分類數據的相對比例。</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9</a:t>
            </a:fld>
            <a:endParaRPr lang="zh-TW" altLang="en-US"/>
          </a:p>
        </p:txBody>
      </p:sp>
    </p:spTree>
    <p:extLst>
      <p:ext uri="{BB962C8B-B14F-4D97-AF65-F5344CB8AC3E}">
        <p14:creationId xmlns:p14="http://schemas.microsoft.com/office/powerpoint/2010/main" val="3910596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A mosaic plot is a visual representation of the association between two variables.</a:t>
            </a:r>
          </a:p>
          <a:p>
            <a:r>
              <a:rPr lang="en-US" altLang="zh-TW" sz="1200" b="0" i="0" kern="1200" dirty="0" smtClean="0">
                <a:solidFill>
                  <a:schemeClr val="tx1"/>
                </a:solidFill>
                <a:effectLst/>
                <a:latin typeface="+mn-lt"/>
                <a:ea typeface="+mn-ea"/>
                <a:cs typeface="+mn-cs"/>
              </a:rPr>
              <a:t>Red tiles indicate significant negative residuals, where the frequency is less than expected. Blue tiles indicate significant positive residuals, where the frequency is greater than expected. The intensity of the color represents the magnitude of the residual.</a:t>
            </a:r>
            <a:r>
              <a:rPr lang="en-US" altLang="zh-TW" dirty="0" smtClean="0"/>
              <a:t/>
            </a:r>
            <a:br>
              <a:rPr lang="en-US" altLang="zh-TW" dirty="0" smtClean="0"/>
            </a:br>
            <a:r>
              <a:rPr lang="en-US" altLang="zh-TW" dirty="0" smtClean="0"/>
              <a:t>Based on Pearson’</a:t>
            </a:r>
            <a:r>
              <a:rPr lang="zh-TW" altLang="en-US" dirty="0" smtClean="0"/>
              <a:t>卡方檢定，視其是否獨立</a:t>
            </a:r>
            <a:r>
              <a:rPr lang="en-US" altLang="zh-TW" dirty="0" smtClean="0"/>
              <a:t>(null)</a:t>
            </a:r>
            <a:r>
              <a:rPr lang="zh-TW" altLang="en-US" dirty="0" smtClean="0"/>
              <a:t>或相依</a:t>
            </a:r>
            <a:endParaRPr lang="en-US" altLang="zh-TW" dirty="0" smtClean="0"/>
          </a:p>
          <a:p>
            <a:r>
              <a:rPr lang="en-US" altLang="zh-TW" sz="1200" b="0" i="0" kern="1200" dirty="0" smtClean="0">
                <a:solidFill>
                  <a:schemeClr val="tx1"/>
                </a:solidFill>
                <a:effectLst/>
                <a:latin typeface="+mn-lt"/>
                <a:ea typeface="+mn-ea"/>
                <a:cs typeface="+mn-cs"/>
              </a:rPr>
              <a:t>https://blog.csdn.net/tobeyourlover/article/details/52704333</a:t>
            </a:r>
          </a:p>
          <a:p>
            <a:r>
              <a:rPr lang="zh-TW" altLang="en-US" sz="1200" b="0" i="0" kern="1200" dirty="0" smtClean="0">
                <a:solidFill>
                  <a:schemeClr val="tx1"/>
                </a:solidFill>
                <a:effectLst/>
                <a:latin typeface="+mn-lt"/>
                <a:ea typeface="+mn-ea"/>
                <a:cs typeface="+mn-cs"/>
              </a:rPr>
              <a:t>擴展的馬賽克圖添加了顏色和陰影來表示擬合模型的殘差值。</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10</a:t>
            </a:fld>
            <a:endParaRPr lang="zh-TW" altLang="en-US"/>
          </a:p>
        </p:txBody>
      </p:sp>
    </p:spTree>
    <p:extLst>
      <p:ext uri="{BB962C8B-B14F-4D97-AF65-F5344CB8AC3E}">
        <p14:creationId xmlns:p14="http://schemas.microsoft.com/office/powerpoint/2010/main" val="3910596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https://blog.csdn.net/qq_27755195/article/details/78462972 </a:t>
            </a:r>
          </a:p>
          <a:p>
            <a:r>
              <a:rPr lang="en-US" altLang="zh-TW" dirty="0" smtClean="0"/>
              <a:t>Polygon</a:t>
            </a:r>
            <a:r>
              <a:rPr lang="zh-TW" altLang="en-US" dirty="0" smtClean="0"/>
              <a:t>的一個應用</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14</a:t>
            </a:fld>
            <a:endParaRPr lang="zh-TW" altLang="en-US"/>
          </a:p>
        </p:txBody>
      </p:sp>
    </p:spTree>
    <p:extLst>
      <p:ext uri="{BB962C8B-B14F-4D97-AF65-F5344CB8AC3E}">
        <p14:creationId xmlns:p14="http://schemas.microsoft.com/office/powerpoint/2010/main" val="241177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23486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230730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236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2019/3/20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45805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2019/3/20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014721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2019/3/20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110516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2019/3/20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865375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2019/3/20</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511709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2019/3/20</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97202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2019/3/20</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178770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2019/3/20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53015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2341431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2019/3/20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153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2019/3/20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890268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2019/3/20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24770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0290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FBCDCFA-0640-48B9-8AEB-586A6F525BCB}" type="datetimeFigureOut">
              <a:rPr lang="zh-TW" altLang="en-US" smtClean="0"/>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26838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FBCDCFA-0640-48B9-8AEB-586A6F525BCB}" type="datetimeFigureOut">
              <a:rPr lang="zh-TW" altLang="en-US" smtClean="0"/>
              <a:t>2019/3/20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221766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FBCDCFA-0640-48B9-8AEB-586A6F525BCB}" type="datetimeFigureOut">
              <a:rPr lang="zh-TW" altLang="en-US" smtClean="0"/>
              <a:t>2019/3/20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4514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FBCDCFA-0640-48B9-8AEB-586A6F525BCB}" type="datetimeFigureOut">
              <a:rPr lang="zh-TW" altLang="en-US" smtClean="0"/>
              <a:t>2019/3/20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75806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0388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24057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CDCFA-0640-48B9-8AEB-586A6F525BCB}" type="datetimeFigureOut">
              <a:rPr lang="zh-TW" altLang="en-US" smtClean="0"/>
              <a:t>2019/3/20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292391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CDCFA-0640-48B9-8AEB-586A6F525BCB}" type="datetimeFigureOut">
              <a:rPr lang="zh-TW" altLang="en-US" smtClean="0">
                <a:solidFill>
                  <a:prstClr val="black">
                    <a:tint val="75000"/>
                  </a:prstClr>
                </a:solidFill>
              </a:rPr>
              <a:pPr/>
              <a:t>2019/3/20</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871397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9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001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2819"/>
            <a:ext cx="8082643" cy="6066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Mosaic</a:t>
            </a:r>
            <a:r>
              <a:rPr lang="zh-TW" altLang="en-US" sz="4000" b="1" dirty="0" smtClean="0">
                <a:solidFill>
                  <a:srgbClr val="FF0000"/>
                </a:solidFill>
                <a:latin typeface="微軟正黑體" panose="020B0604030504040204" pitchFamily="34" charset="-120"/>
                <a:ea typeface="微軟正黑體" panose="020B0604030504040204" pitchFamily="34" charset="-120"/>
              </a:rPr>
              <a:t> 馬賽克</a:t>
            </a:r>
            <a:r>
              <a:rPr lang="zh-TW" altLang="en-US" sz="4000" b="1" dirty="0">
                <a:solidFill>
                  <a:srgbClr val="FF0000"/>
                </a:solidFill>
                <a:latin typeface="微軟正黑體" panose="020B0604030504040204" pitchFamily="34" charset="-120"/>
                <a:ea typeface="微軟正黑體" panose="020B0604030504040204" pitchFamily="34" charset="-120"/>
              </a:rPr>
              <a:t>圖</a:t>
            </a:r>
          </a:p>
        </p:txBody>
      </p:sp>
      <p:sp>
        <p:nvSpPr>
          <p:cNvPr id="6" name="文字方塊 5"/>
          <p:cNvSpPr txBox="1"/>
          <p:nvPr/>
        </p:nvSpPr>
        <p:spPr>
          <a:xfrm>
            <a:off x="163336" y="172155"/>
            <a:ext cx="5416868" cy="461665"/>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馬賽克圖提供檢定：變數之間是否獨立</a:t>
            </a:r>
            <a:endParaRPr lang="en-US" altLang="zh-TW" sz="2400" b="1" dirty="0" smtClean="0">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8425543" y="2057400"/>
            <a:ext cx="3494314" cy="4247317"/>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藍色：</a:t>
            </a:r>
            <a:r>
              <a:rPr lang="zh-TW" altLang="en-US" b="1" dirty="0">
                <a:latin typeface="微軟正黑體" panose="020B0604030504040204" pitchFamily="34" charset="-120"/>
                <a:ea typeface="微軟正黑體" panose="020B0604030504040204" pitchFamily="34" charset="-120"/>
              </a:rPr>
              <a:t>在假定生存數與船艙等級、性別和年齡層無關的條件下，該類別下的存活數超過預期</a:t>
            </a:r>
            <a:r>
              <a:rPr lang="zh-TW" altLang="en-US" b="1" dirty="0" smtClean="0">
                <a:latin typeface="微軟正黑體" panose="020B0604030504040204" pitchFamily="34" charset="-120"/>
                <a:ea typeface="微軟正黑體" panose="020B0604030504040204" pitchFamily="34" charset="-120"/>
              </a:rPr>
              <a:t>值</a:t>
            </a:r>
            <a:endParaRPr lang="en-US" altLang="zh-TW" b="1" dirty="0" smtClean="0">
              <a:latin typeface="微軟正黑體" panose="020B0604030504040204" pitchFamily="34" charset="-120"/>
              <a:ea typeface="微軟正黑體" panose="020B0604030504040204" pitchFamily="34" charset="-120"/>
            </a:endParaRPr>
          </a:p>
          <a:p>
            <a:endParaRPr lang="en-US" altLang="zh-TW" b="1" dirty="0" smtClean="0">
              <a:latin typeface="微軟正黑體" panose="020B0604030504040204" pitchFamily="34" charset="-120"/>
              <a:ea typeface="微軟正黑體" panose="020B0604030504040204" pitchFamily="34" charset="-120"/>
            </a:endParaRPr>
          </a:p>
          <a:p>
            <a:r>
              <a:rPr lang="zh-TW" altLang="en-US" b="1" dirty="0" smtClean="0">
                <a:latin typeface="微軟正黑體" panose="020B0604030504040204" pitchFamily="34" charset="-120"/>
                <a:ea typeface="微軟正黑體" panose="020B0604030504040204" pitchFamily="34" charset="-120"/>
              </a:rPr>
              <a:t>紅色：</a:t>
            </a:r>
            <a:r>
              <a:rPr lang="zh-TW" altLang="en-US" b="1" dirty="0">
                <a:latin typeface="微軟正黑體" panose="020B0604030504040204" pitchFamily="34" charset="-120"/>
                <a:ea typeface="微軟正黑體" panose="020B0604030504040204" pitchFamily="34" charset="-120"/>
              </a:rPr>
              <a:t>該類別下的存活數</a:t>
            </a:r>
            <a:r>
              <a:rPr lang="zh-TW" altLang="en-US" b="1" dirty="0" smtClean="0">
                <a:latin typeface="微軟正黑體" panose="020B0604030504040204" pitchFamily="34" charset="-120"/>
                <a:ea typeface="微軟正黑體" panose="020B0604030504040204" pitchFamily="34" charset="-120"/>
              </a:rPr>
              <a:t>不及預期值</a:t>
            </a:r>
            <a:endParaRPr lang="en-US" altLang="zh-TW" b="1" dirty="0" smtClean="0">
              <a:latin typeface="微軟正黑體" panose="020B0604030504040204" pitchFamily="34" charset="-120"/>
              <a:ea typeface="微軟正黑體" panose="020B0604030504040204" pitchFamily="34" charset="-120"/>
            </a:endParaRPr>
          </a:p>
          <a:p>
            <a:r>
              <a:rPr lang="en-US" altLang="zh-TW" b="1" dirty="0" smtClean="0">
                <a:latin typeface="微軟正黑體" panose="020B0604030504040204" pitchFamily="34" charset="-120"/>
                <a:ea typeface="微軟正黑體" panose="020B0604030504040204" pitchFamily="34" charset="-120"/>
              </a:rPr>
              <a:t>---------------------------------</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e</a:t>
            </a:r>
            <a:r>
              <a:rPr lang="en-US" altLang="zh-TW" b="1" dirty="0" smtClean="0">
                <a:latin typeface="微軟正黑體" panose="020B0604030504040204" pitchFamily="34" charset="-120"/>
                <a:ea typeface="微軟正黑體" panose="020B0604030504040204" pitchFamily="34" charset="-120"/>
              </a:rPr>
              <a:t>x </a:t>
            </a:r>
            <a:r>
              <a:rPr lang="zh-TW" altLang="en-US" b="1" dirty="0" smtClean="0">
                <a:latin typeface="微軟正黑體" panose="020B0604030504040204" pitchFamily="34" charset="-120"/>
                <a:ea typeface="微軟正黑體" panose="020B0604030504040204" pitchFamily="34" charset="-120"/>
              </a:rPr>
              <a:t>在變數間彼此獨立</a:t>
            </a:r>
            <a:r>
              <a:rPr lang="zh-TW" altLang="en-US" b="1" dirty="0">
                <a:latin typeface="微軟正黑體" panose="020B0604030504040204" pitchFamily="34" charset="-120"/>
                <a:ea typeface="微軟正黑體" panose="020B0604030504040204" pitchFamily="34" charset="-120"/>
              </a:rPr>
              <a:t>條件下，頭等艙</a:t>
            </a:r>
            <a:r>
              <a:rPr lang="zh-TW" altLang="en-US" b="1" dirty="0" smtClean="0">
                <a:latin typeface="微軟正黑體" panose="020B0604030504040204" pitchFamily="34" charset="-120"/>
                <a:ea typeface="微軟正黑體" panose="020B0604030504040204" pitchFamily="34" charset="-120"/>
              </a:rPr>
              <a:t>女性成人存活</a:t>
            </a:r>
            <a:r>
              <a:rPr lang="zh-TW" altLang="en-US" b="1" dirty="0">
                <a:latin typeface="微軟正黑體" panose="020B0604030504040204" pitchFamily="34" charset="-120"/>
                <a:ea typeface="微軟正黑體" panose="020B0604030504040204" pitchFamily="34" charset="-120"/>
              </a:rPr>
              <a:t>數和男性</a:t>
            </a:r>
            <a:r>
              <a:rPr lang="zh-TW" altLang="en-US" b="1" dirty="0" smtClean="0">
                <a:latin typeface="微軟正黑體" panose="020B0604030504040204" pitchFamily="34" charset="-120"/>
                <a:ea typeface="微軟正黑體" panose="020B0604030504040204" pitchFamily="34" charset="-120"/>
              </a:rPr>
              <a:t>船員</a:t>
            </a:r>
            <a:r>
              <a:rPr lang="zh-TW" altLang="en-US" b="1" dirty="0">
                <a:latin typeface="微軟正黑體" panose="020B0604030504040204" pitchFamily="34" charset="-120"/>
                <a:ea typeface="微軟正黑體" panose="020B0604030504040204" pitchFamily="34" charset="-120"/>
              </a:rPr>
              <a:t>罹難</a:t>
            </a:r>
            <a:r>
              <a:rPr lang="zh-TW" altLang="en-US" b="1" dirty="0" smtClean="0">
                <a:latin typeface="微軟正黑體" panose="020B0604030504040204" pitchFamily="34" charset="-120"/>
                <a:ea typeface="微軟正黑體" panose="020B0604030504040204" pitchFamily="34" charset="-120"/>
              </a:rPr>
              <a:t>數</a:t>
            </a:r>
            <a:r>
              <a:rPr lang="zh-TW" altLang="en-US" b="1" dirty="0">
                <a:latin typeface="微軟正黑體" panose="020B0604030504040204" pitchFamily="34" charset="-120"/>
                <a:ea typeface="微軟正黑體" panose="020B0604030504040204" pitchFamily="34" charset="-120"/>
              </a:rPr>
              <a:t>超過模型預期值</a:t>
            </a:r>
            <a:endParaRPr lang="en-US" altLang="zh-TW" b="1" dirty="0">
              <a:latin typeface="微軟正黑體" panose="020B0604030504040204" pitchFamily="34" charset="-120"/>
              <a:ea typeface="微軟正黑體" panose="020B0604030504040204" pitchFamily="34" charset="-120"/>
            </a:endParaRPr>
          </a:p>
          <a:p>
            <a:endParaRPr lang="en-US" altLang="zh-TW" b="1" dirty="0" smtClean="0">
              <a:latin typeface="微軟正黑體" panose="020B0604030504040204" pitchFamily="34" charset="-120"/>
              <a:ea typeface="微軟正黑體" panose="020B0604030504040204" pitchFamily="34" charset="-120"/>
            </a:endParaRPr>
          </a:p>
          <a:p>
            <a:r>
              <a:rPr lang="en-US" altLang="zh-TW" b="1" dirty="0" smtClean="0">
                <a:latin typeface="微軟正黑體" panose="020B0604030504040204" pitchFamily="34" charset="-120"/>
                <a:ea typeface="微軟正黑體" panose="020B0604030504040204" pitchFamily="34" charset="-120"/>
              </a:rPr>
              <a:t>ex </a:t>
            </a:r>
            <a:r>
              <a:rPr lang="zh-TW" altLang="en-US" b="1" dirty="0" smtClean="0">
                <a:latin typeface="微軟正黑體" panose="020B0604030504040204" pitchFamily="34" charset="-120"/>
                <a:ea typeface="微軟正黑體" panose="020B0604030504040204" pitchFamily="34" charset="-120"/>
              </a:rPr>
              <a:t>在</a:t>
            </a:r>
            <a:r>
              <a:rPr lang="zh-TW" altLang="en-US" b="1" dirty="0">
                <a:latin typeface="微軟正黑體" panose="020B0604030504040204" pitchFamily="34" charset="-120"/>
                <a:ea typeface="微軟正黑體" panose="020B0604030504040204" pitchFamily="34" charset="-120"/>
              </a:rPr>
              <a:t>變數間彼此獨立條件下，</a:t>
            </a:r>
            <a:r>
              <a:rPr lang="zh-TW" altLang="en-US" b="1" dirty="0" smtClean="0">
                <a:latin typeface="微軟正黑體" panose="020B0604030504040204" pitchFamily="34" charset="-120"/>
                <a:ea typeface="微軟正黑體" panose="020B0604030504040204" pitchFamily="34" charset="-120"/>
              </a:rPr>
              <a:t>三等</a:t>
            </a:r>
            <a:r>
              <a:rPr lang="zh-TW" altLang="en-US" b="1" dirty="0">
                <a:latin typeface="微軟正黑體" panose="020B0604030504040204" pitchFamily="34" charset="-120"/>
                <a:ea typeface="微軟正黑體" panose="020B0604030504040204" pitchFamily="34" charset="-120"/>
              </a:rPr>
              <a:t>艙</a:t>
            </a:r>
            <a:r>
              <a:rPr lang="zh-TW" altLang="en-US" b="1" dirty="0" smtClean="0">
                <a:latin typeface="微軟正黑體" panose="020B0604030504040204" pitchFamily="34" charset="-120"/>
                <a:ea typeface="微軟正黑體" panose="020B0604030504040204" pitchFamily="34" charset="-120"/>
              </a:rPr>
              <a:t>男性成人</a:t>
            </a:r>
            <a:r>
              <a:rPr lang="zh-TW" altLang="en-US" b="1" dirty="0">
                <a:latin typeface="微軟正黑體" panose="020B0604030504040204" pitchFamily="34" charset="-120"/>
                <a:ea typeface="微軟正黑體" panose="020B0604030504040204" pitchFamily="34" charset="-120"/>
              </a:rPr>
              <a:t>的存活</a:t>
            </a:r>
            <a:r>
              <a:rPr lang="zh-TW" altLang="en-US" b="1" dirty="0" smtClean="0">
                <a:latin typeface="微軟正黑體" panose="020B0604030504040204" pitchFamily="34" charset="-120"/>
                <a:ea typeface="微軟正黑體" panose="020B0604030504040204" pitchFamily="34" charset="-120"/>
              </a:rPr>
              <a:t>數低於模型</a:t>
            </a:r>
            <a:r>
              <a:rPr lang="zh-TW" altLang="en-US" b="1" dirty="0">
                <a:latin typeface="微軟正黑體" panose="020B0604030504040204" pitchFamily="34" charset="-120"/>
                <a:ea typeface="微軟正黑體" panose="020B0604030504040204" pitchFamily="34" charset="-120"/>
              </a:rPr>
              <a:t>預期</a:t>
            </a:r>
            <a:r>
              <a:rPr lang="zh-TW" altLang="en-US" b="1" dirty="0" smtClean="0">
                <a:latin typeface="微軟正黑體" panose="020B0604030504040204" pitchFamily="34" charset="-120"/>
                <a:ea typeface="微軟正黑體" panose="020B0604030504040204" pitchFamily="34" charset="-120"/>
              </a:rPr>
              <a:t>值</a:t>
            </a:r>
            <a:endParaRPr lang="en-US" altLang="zh-TW" b="1" dirty="0">
              <a:latin typeface="微軟正黑體" panose="020B0604030504040204" pitchFamily="34" charset="-120"/>
              <a:ea typeface="微軟正黑體" panose="020B0604030504040204" pitchFamily="34" charset="-120"/>
            </a:endParaRPr>
          </a:p>
          <a:p>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6065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515099" y="0"/>
            <a:ext cx="5676901" cy="1325563"/>
          </a:xfrm>
        </p:spPr>
        <p:txBody>
          <a:bodyPr>
            <a:noAutofit/>
          </a:bodyPr>
          <a:lstStyle/>
          <a:p>
            <a:pPr algn="ctr"/>
            <a:r>
              <a:rPr lang="zh-TW" altLang="en-US" sz="4800" b="1" dirty="0" smtClean="0">
                <a:solidFill>
                  <a:srgbClr val="FFFF00"/>
                </a:solidFill>
                <a:latin typeface="微軟正黑體" panose="020B0604030504040204" pitchFamily="34" charset="-120"/>
                <a:ea typeface="微軟正黑體" panose="020B0604030504040204" pitchFamily="34" charset="-120"/>
              </a:rPr>
              <a:t>      </a:t>
            </a:r>
            <a:r>
              <a:rPr lang="en-US" altLang="zh-TW" sz="4800" b="1" dirty="0" smtClean="0">
                <a:solidFill>
                  <a:srgbClr val="FFFF00"/>
                </a:solidFill>
                <a:latin typeface="微軟正黑體" panose="020B0604030504040204" pitchFamily="34" charset="-120"/>
                <a:ea typeface="微軟正黑體" panose="020B0604030504040204" pitchFamily="34" charset="-120"/>
              </a:rPr>
              <a:t>Rankings(</a:t>
            </a:r>
            <a:r>
              <a:rPr lang="zh-TW" altLang="en-US" sz="4800" b="1" dirty="0" smtClean="0">
                <a:solidFill>
                  <a:srgbClr val="FFFF00"/>
                </a:solidFill>
                <a:latin typeface="微軟正黑體" panose="020B0604030504040204" pitchFamily="34" charset="-120"/>
                <a:ea typeface="微軟正黑體" panose="020B0604030504040204" pitchFamily="34" charset="-120"/>
              </a:rPr>
              <a:t>序列</a:t>
            </a:r>
            <a:r>
              <a:rPr lang="en-US" altLang="zh-TW" sz="4800" b="1" dirty="0" smtClean="0">
                <a:solidFill>
                  <a:srgbClr val="FFFF00"/>
                </a:solidFill>
                <a:latin typeface="微軟正黑體" panose="020B0604030504040204" pitchFamily="34" charset="-120"/>
                <a:ea typeface="微軟正黑體" panose="020B0604030504040204" pitchFamily="34" charset="-120"/>
              </a:rPr>
              <a:t>)</a:t>
            </a:r>
            <a:endParaRPr lang="en-US" altLang="zh-TW" sz="4800" b="1" dirty="0">
              <a:solidFill>
                <a:srgbClr val="FFFF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58330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1670"/>
            <a:ext cx="5928677" cy="5096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056045" y="32151"/>
            <a:ext cx="6096000" cy="1446550"/>
          </a:xfrm>
          <a:prstGeom prst="rect">
            <a:avLst/>
          </a:prstGeom>
        </p:spPr>
        <p:txBody>
          <a:bodyPr>
            <a:spAutoFit/>
          </a:bodyPr>
          <a:lstStyle/>
          <a:p>
            <a:pPr algn="r"/>
            <a:r>
              <a:rPr lang="en-US" altLang="zh-TW" sz="4800" b="1" dirty="0">
                <a:solidFill>
                  <a:srgbClr val="444444"/>
                </a:solidFill>
                <a:latin typeface="微軟正黑體" panose="020B0604030504040204" pitchFamily="34" charset="-120"/>
                <a:ea typeface="微軟正黑體" panose="020B0604030504040204" pitchFamily="34" charset="-120"/>
              </a:rPr>
              <a:t> Rankings(</a:t>
            </a:r>
            <a:r>
              <a:rPr lang="zh-TW" altLang="en-US" sz="4800" b="1" dirty="0">
                <a:solidFill>
                  <a:srgbClr val="444444"/>
                </a:solidFill>
                <a:latin typeface="微軟正黑體" panose="020B0604030504040204" pitchFamily="34" charset="-120"/>
                <a:ea typeface="微軟正黑體" panose="020B0604030504040204" pitchFamily="34" charset="-120"/>
              </a:rPr>
              <a:t>序列</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Bar</a:t>
            </a:r>
            <a:r>
              <a:rPr lang="zh-TW" altLang="en-US" sz="4000" b="1" dirty="0" smtClean="0">
                <a:solidFill>
                  <a:srgbClr val="FF0000"/>
                </a:solidFill>
                <a:latin typeface="微軟正黑體" panose="020B0604030504040204" pitchFamily="34" charset="-120"/>
                <a:ea typeface="微軟正黑體" panose="020B0604030504040204" pitchFamily="34" charset="-120"/>
              </a:rPr>
              <a:t> 長條圖</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8677" y="1427886"/>
            <a:ext cx="6087881" cy="543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14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056045" y="32151"/>
            <a:ext cx="6096000" cy="1446550"/>
          </a:xfrm>
          <a:prstGeom prst="rect">
            <a:avLst/>
          </a:prstGeom>
        </p:spPr>
        <p:txBody>
          <a:bodyPr>
            <a:spAutoFit/>
          </a:bodyPr>
          <a:lstStyle/>
          <a:p>
            <a:pPr algn="r"/>
            <a:r>
              <a:rPr lang="en-US" altLang="zh-TW" sz="4800" b="1" dirty="0">
                <a:solidFill>
                  <a:srgbClr val="444444"/>
                </a:solidFill>
                <a:latin typeface="微軟正黑體" panose="020B0604030504040204" pitchFamily="34" charset="-120"/>
                <a:ea typeface="微軟正黑體" panose="020B0604030504040204" pitchFamily="34" charset="-120"/>
              </a:rPr>
              <a:t> Rankings(</a:t>
            </a:r>
            <a:r>
              <a:rPr lang="zh-TW" altLang="en-US" sz="4800" b="1" dirty="0">
                <a:solidFill>
                  <a:srgbClr val="444444"/>
                </a:solidFill>
                <a:latin typeface="微軟正黑體" panose="020B0604030504040204" pitchFamily="34" charset="-120"/>
                <a:ea typeface="微軟正黑體" panose="020B0604030504040204" pitchFamily="34" charset="-120"/>
              </a:rPr>
              <a:t>序列</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Bar</a:t>
            </a:r>
            <a:r>
              <a:rPr lang="zh-TW" altLang="en-US" sz="4000" b="1" dirty="0" smtClean="0">
                <a:solidFill>
                  <a:srgbClr val="FF0000"/>
                </a:solidFill>
                <a:latin typeface="微軟正黑體" panose="020B0604030504040204" pitchFamily="34" charset="-120"/>
                <a:ea typeface="微軟正黑體" panose="020B0604030504040204" pitchFamily="34" charset="-120"/>
              </a:rPr>
              <a:t> 長條圖</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6045" y="1617840"/>
            <a:ext cx="6096000" cy="52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7542"/>
            <a:ext cx="5931308" cy="5290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823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975" y="1146630"/>
            <a:ext cx="6460452" cy="5622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476" y="1262741"/>
            <a:ext cx="6597287" cy="5741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6056045" y="32151"/>
            <a:ext cx="6096000" cy="1446550"/>
          </a:xfrm>
          <a:prstGeom prst="rect">
            <a:avLst/>
          </a:prstGeom>
        </p:spPr>
        <p:txBody>
          <a:bodyPr>
            <a:spAutoFit/>
          </a:bodyPr>
          <a:lstStyle/>
          <a:p>
            <a:pPr algn="r"/>
            <a:r>
              <a:rPr lang="en-US" altLang="zh-TW" sz="4800" b="1" dirty="0">
                <a:solidFill>
                  <a:srgbClr val="444444"/>
                </a:solidFill>
                <a:latin typeface="微軟正黑體" panose="020B0604030504040204" pitchFamily="34" charset="-120"/>
                <a:ea typeface="微軟正黑體" panose="020B0604030504040204" pitchFamily="34" charset="-120"/>
              </a:rPr>
              <a:t> Rankings(</a:t>
            </a:r>
            <a:r>
              <a:rPr lang="zh-TW" altLang="en-US" sz="4800" b="1" dirty="0">
                <a:solidFill>
                  <a:srgbClr val="444444"/>
                </a:solidFill>
                <a:latin typeface="微軟正黑體" panose="020B0604030504040204" pitchFamily="34" charset="-120"/>
                <a:ea typeface="微軟正黑體" panose="020B0604030504040204" pitchFamily="34" charset="-120"/>
              </a:rPr>
              <a:t>序列</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Radar </a:t>
            </a:r>
            <a:r>
              <a:rPr lang="en-US" altLang="zh-TW" sz="4000" b="1" dirty="0">
                <a:solidFill>
                  <a:srgbClr val="FF0000"/>
                </a:solidFill>
                <a:latin typeface="微軟正黑體" panose="020B0604030504040204" pitchFamily="34" charset="-120"/>
                <a:ea typeface="微軟正黑體" panose="020B0604030504040204" pitchFamily="34" charset="-120"/>
              </a:rPr>
              <a:t>chart</a:t>
            </a:r>
            <a:r>
              <a:rPr lang="zh-TW" altLang="en-US" sz="4000" b="1" dirty="0" smtClean="0">
                <a:solidFill>
                  <a:srgbClr val="FF0000"/>
                </a:solidFill>
                <a:latin typeface="微軟正黑體" panose="020B0604030504040204" pitchFamily="34" charset="-120"/>
                <a:ea typeface="微軟正黑體" panose="020B0604030504040204" pitchFamily="34" charset="-120"/>
              </a:rPr>
              <a:t> </a:t>
            </a:r>
            <a:r>
              <a:rPr lang="zh-TW" altLang="en-US" sz="4000" b="1" dirty="0">
                <a:solidFill>
                  <a:srgbClr val="FF0000"/>
                </a:solidFill>
                <a:latin typeface="微軟正黑體" panose="020B0604030504040204" pitchFamily="34" charset="-120"/>
                <a:ea typeface="微軟正黑體" panose="020B0604030504040204" pitchFamily="34" charset="-120"/>
              </a:rPr>
              <a:t>雷達</a:t>
            </a:r>
            <a:r>
              <a:rPr lang="zh-TW" altLang="en-US" sz="4000" b="1" dirty="0" smtClean="0">
                <a:solidFill>
                  <a:srgbClr val="FF0000"/>
                </a:solidFill>
                <a:latin typeface="微軟正黑體" panose="020B0604030504040204" pitchFamily="34" charset="-120"/>
                <a:ea typeface="微軟正黑體" panose="020B0604030504040204" pitchFamily="34" charset="-120"/>
              </a:rPr>
              <a:t>圖</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8704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8727" y="0"/>
            <a:ext cx="11473551" cy="930729"/>
          </a:xfrm>
        </p:spPr>
        <p:txBody>
          <a:bodyPr/>
          <a:lstStyle/>
          <a:p>
            <a:pPr algn="r"/>
            <a:r>
              <a:rPr lang="en-US" altLang="zh-TW" sz="4800" b="1" dirty="0" smtClean="0">
                <a:latin typeface="微軟正黑體" panose="020B0604030504040204" pitchFamily="34" charset="-120"/>
                <a:ea typeface="微軟正黑體" panose="020B0604030504040204" pitchFamily="34" charset="-120"/>
              </a:rPr>
              <a:t>Homework</a:t>
            </a:r>
            <a:endParaRPr lang="zh-TW" altLang="en-US" b="1" dirty="0">
              <a:latin typeface="微軟正黑體" panose="020B0604030504040204" pitchFamily="34" charset="-120"/>
              <a:ea typeface="微軟正黑體" panose="020B0604030504040204" pitchFamily="34" charset="-120"/>
            </a:endParaRPr>
          </a:p>
        </p:txBody>
      </p:sp>
      <p:sp>
        <p:nvSpPr>
          <p:cNvPr id="3" name="文字方塊 2"/>
          <p:cNvSpPr txBox="1"/>
          <p:nvPr/>
        </p:nvSpPr>
        <p:spPr>
          <a:xfrm>
            <a:off x="769258" y="1219200"/>
            <a:ext cx="11190514" cy="3416320"/>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老闆耳聞各位學習積極</a:t>
            </a:r>
            <a:r>
              <a:rPr lang="zh-TW" altLang="en-US" sz="2400" b="1" dirty="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認真寫作業，下班後也犧牲了很多時間在練習。</a:t>
            </a:r>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dirty="0" smtClean="0">
                <a:latin typeface="微軟正黑體" panose="020B0604030504040204" pitchFamily="34" charset="-120"/>
                <a:ea typeface="微軟正黑體" panose="020B0604030504040204" pitchFamily="34" charset="-120"/>
              </a:rPr>
              <a:t>因此想舉辦一個</a:t>
            </a:r>
            <a:r>
              <a:rPr lang="zh-TW" altLang="en-US" sz="2400" b="1" u="sng" dirty="0" smtClean="0">
                <a:solidFill>
                  <a:srgbClr val="0070C0"/>
                </a:solidFill>
                <a:latin typeface="微軟正黑體" panose="020B0604030504040204" pitchFamily="34" charset="-120"/>
                <a:ea typeface="微軟正黑體" panose="020B0604030504040204" pitchFamily="34" charset="-120"/>
              </a:rPr>
              <a:t>視覺化成果發表會</a:t>
            </a:r>
            <a:r>
              <a:rPr lang="zh-TW" altLang="en-US" sz="2400" b="1" dirty="0" smtClean="0">
                <a:latin typeface="微軟正黑體" panose="020B0604030504040204" pitchFamily="34" charset="-120"/>
                <a:ea typeface="微軟正黑體" panose="020B0604030504040204" pitchFamily="34" charset="-120"/>
              </a:rPr>
              <a:t>，請各位將在課程中學到的圖形應用在工作上，</a:t>
            </a:r>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dirty="0" smtClean="0">
                <a:latin typeface="微軟正黑體" panose="020B0604030504040204" pitchFamily="34" charset="-120"/>
                <a:ea typeface="微軟正黑體" panose="020B0604030504040204" pitchFamily="34" charset="-120"/>
              </a:rPr>
              <a:t>並說明圖背後的故事。</a:t>
            </a:r>
            <a:endParaRPr lang="en-US" altLang="zh-TW" sz="2400" b="1" dirty="0" smtClean="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r>
              <a:rPr lang="zh-TW" altLang="en-US" sz="2400" b="1" dirty="0" smtClean="0">
                <a:latin typeface="微軟正黑體" panose="020B0604030504040204" pitchFamily="34" charset="-120"/>
                <a:ea typeface="微軟正黑體" panose="020B0604030504040204" pitchFamily="34" charset="-120"/>
              </a:rPr>
              <a:t>本次作業</a:t>
            </a:r>
            <a:r>
              <a:rPr lang="zh-TW" altLang="en-US" sz="2000" b="1" dirty="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用上課教過的圖形畫</a:t>
            </a:r>
            <a:r>
              <a:rPr lang="zh-TW" altLang="en-US" sz="2400" b="1" dirty="0" smtClean="0">
                <a:solidFill>
                  <a:srgbClr val="FF0000"/>
                </a:solidFill>
                <a:latin typeface="微軟正黑體" panose="020B0604030504040204" pitchFamily="34" charset="-120"/>
                <a:ea typeface="微軟正黑體" panose="020B0604030504040204" pitchFamily="34" charset="-120"/>
              </a:rPr>
              <a:t>兩張圖</a:t>
            </a:r>
            <a:r>
              <a:rPr lang="zh-TW" altLang="en-US" sz="2400" b="1" dirty="0" smtClean="0">
                <a:latin typeface="微軟正黑體" panose="020B0604030504040204" pitchFamily="34" charset="-120"/>
                <a:ea typeface="微軟正黑體" panose="020B0604030504040204" pitchFamily="34" charset="-120"/>
              </a:rPr>
              <a:t>，每張圖必須包含</a:t>
            </a:r>
            <a:r>
              <a:rPr lang="zh-TW" altLang="en-US" sz="2400" b="1" dirty="0" smtClean="0">
                <a:solidFill>
                  <a:srgbClr val="FF0000"/>
                </a:solidFill>
                <a:latin typeface="微軟正黑體" panose="020B0604030504040204" pitchFamily="34" charset="-120"/>
                <a:ea typeface="微軟正黑體" panose="020B0604030504040204" pitchFamily="34" charset="-120"/>
              </a:rPr>
              <a:t>至少一個類別型變數及</a:t>
            </a:r>
            <a:endParaRPr lang="en-US" altLang="zh-TW" sz="2400" b="1" dirty="0" smtClean="0">
              <a:solidFill>
                <a:srgbClr val="FF0000"/>
              </a:solidFill>
              <a:latin typeface="微軟正黑體" panose="020B0604030504040204" pitchFamily="34" charset="-120"/>
              <a:ea typeface="微軟正黑體" panose="020B0604030504040204" pitchFamily="34" charset="-120"/>
            </a:endParaRPr>
          </a:p>
          <a:p>
            <a:r>
              <a:rPr lang="zh-TW" altLang="en-US" sz="2400" b="1" dirty="0" smtClean="0">
                <a:solidFill>
                  <a:srgbClr val="FF0000"/>
                </a:solidFill>
                <a:latin typeface="微軟正黑體" panose="020B0604030504040204" pitchFamily="34" charset="-120"/>
                <a:ea typeface="微軟正黑體" panose="020B0604030504040204" pitchFamily="34" charset="-120"/>
              </a:rPr>
              <a:t>一個數值型變數</a:t>
            </a:r>
            <a:r>
              <a:rPr lang="zh-TW" altLang="en-US" sz="2400" b="1" dirty="0" smtClean="0">
                <a:latin typeface="微軟正黑體" panose="020B0604030504040204" pitchFamily="34" charset="-120"/>
                <a:ea typeface="微軟正黑體" panose="020B0604030504040204" pitchFamily="34" charset="-120"/>
              </a:rPr>
              <a:t>。資料就採用各位工作中會用到的數據當來源。</a:t>
            </a:r>
            <a:endParaRPr lang="en-US" altLang="zh-TW" sz="2400" b="1" dirty="0" smtClean="0">
              <a:latin typeface="微軟正黑體" panose="020B0604030504040204" pitchFamily="34" charset="-120"/>
              <a:ea typeface="微軟正黑體" panose="020B0604030504040204" pitchFamily="34" charset="-120"/>
            </a:endParaRPr>
          </a:p>
          <a:p>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dirty="0" smtClean="0">
                <a:latin typeface="微軟正黑體" panose="020B0604030504040204" pitchFamily="34" charset="-120"/>
                <a:ea typeface="微軟正黑體" panose="020B0604030504040204" pitchFamily="34" charset="-120"/>
              </a:rPr>
              <a:t>下次將會邀請</a:t>
            </a:r>
            <a:r>
              <a:rPr lang="en-US" altLang="zh-TW" sz="2400" b="1" dirty="0" smtClean="0">
                <a:solidFill>
                  <a:srgbClr val="FF0000"/>
                </a:solidFill>
                <a:latin typeface="微軟正黑體" panose="020B0604030504040204" pitchFamily="34" charset="-120"/>
                <a:ea typeface="微軟正黑體" panose="020B0604030504040204" pitchFamily="34" charset="-120"/>
              </a:rPr>
              <a:t>2</a:t>
            </a:r>
            <a:r>
              <a:rPr lang="zh-TW" altLang="en-US" sz="2400" b="1" dirty="0" smtClean="0">
                <a:solidFill>
                  <a:srgbClr val="FF0000"/>
                </a:solidFill>
                <a:latin typeface="微軟正黑體" panose="020B0604030504040204" pitchFamily="34" charset="-120"/>
                <a:ea typeface="微軟正黑體" panose="020B0604030504040204" pitchFamily="34" charset="-120"/>
              </a:rPr>
              <a:t>位</a:t>
            </a:r>
            <a:r>
              <a:rPr lang="zh-TW" altLang="en-US" sz="2400" b="1" dirty="0" smtClean="0">
                <a:latin typeface="微軟正黑體" panose="020B0604030504040204" pitchFamily="34" charset="-120"/>
                <a:ea typeface="微軟正黑體" panose="020B0604030504040204" pitchFamily="34" charset="-120"/>
              </a:rPr>
              <a:t>夥伴上台分享圖形背後的故事。</a:t>
            </a:r>
            <a:endParaRPr lang="en-US" altLang="zh-TW" sz="2400" b="1" dirty="0" smtClean="0">
              <a:latin typeface="微軟正黑體" panose="020B0604030504040204" pitchFamily="34" charset="-120"/>
              <a:ea typeface="微軟正黑體" panose="020B0604030504040204" pitchFamily="34" charset="-120"/>
            </a:endParaRPr>
          </a:p>
          <a:p>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4664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gplot-grammar-of-graphics-stack-1"/>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097" b="96723" l="9961" r="97559">
                        <a14:foregroundMark x1="28027" y1="14417" x2="28027" y2="14417"/>
                        <a14:foregroundMark x1="30859" y1="13893" x2="30859" y2="13893"/>
                        <a14:foregroundMark x1="34570" y1="15858" x2="34570" y2="15858"/>
                        <a14:foregroundMark x1="38379" y1="15203" x2="38379" y2="15203"/>
                        <a14:foregroundMark x1="43848" y1="15334" x2="43848" y2="15334"/>
                        <a14:foregroundMark x1="45898" y1="26212" x2="45898" y2="26212"/>
                        <a14:foregroundMark x1="42383" y1="26999" x2="42383" y2="26999"/>
                        <a14:foregroundMark x1="38672" y1="27261" x2="38672" y2="27261"/>
                        <a14:foregroundMark x1="36328" y1="26606" x2="36328" y2="26606"/>
                        <a14:foregroundMark x1="32813" y1="26737" x2="32813" y2="26737"/>
                        <a14:foregroundMark x1="28711" y1="26737" x2="28711" y2="26737"/>
                        <a14:foregroundMark x1="28711" y1="23591" x2="28711" y2="23591"/>
                        <a14:foregroundMark x1="26953" y1="26212" x2="26953" y2="26212"/>
                        <a14:foregroundMark x1="21973" y1="26737" x2="21973" y2="26737"/>
                        <a14:foregroundMark x1="20313" y1="27261" x2="20313" y2="27261"/>
                        <a14:foregroundMark x1="16895" y1="26999" x2="16895" y2="26999"/>
                        <a14:foregroundMark x1="12012" y1="28309" x2="12012" y2="28309"/>
                        <a14:foregroundMark x1="19727" y1="38008" x2="19727" y2="38008"/>
                        <a14:foregroundMark x1="23047" y1="39056" x2="23047" y2="39056"/>
                        <a14:foregroundMark x1="25195" y1="39318" x2="25195" y2="39318"/>
                        <a14:foregroundMark x1="29199" y1="38663" x2="29199" y2="38663"/>
                        <a14:foregroundMark x1="31445" y1="38663" x2="31445" y2="38663"/>
                        <a14:foregroundMark x1="31738" y1="35649" x2="31738" y2="35649"/>
                        <a14:foregroundMark x1="33594" y1="38270" x2="33594" y2="38270"/>
                        <a14:foregroundMark x1="36914" y1="38008" x2="36914" y2="38008"/>
                        <a14:foregroundMark x1="39844" y1="38401" x2="39844" y2="38401"/>
                        <a14:foregroundMark x1="41699" y1="38401" x2="41699" y2="38401"/>
                        <a14:foregroundMark x1="45703" y1="38401" x2="45703" y2="38401"/>
                        <a14:foregroundMark x1="39648" y1="35780" x2="39648" y2="35780"/>
                        <a14:foregroundMark x1="28125" y1="49934" x2="28125" y2="49934"/>
                        <a14:foregroundMark x1="31543" y1="50590" x2="31543" y2="50590"/>
                        <a14:foregroundMark x1="35059" y1="50590" x2="35059" y2="50590"/>
                        <a14:foregroundMark x1="38379" y1="50590" x2="38379" y2="50590"/>
                        <a14:foregroundMark x1="42090" y1="50328" x2="42090" y2="50328"/>
                        <a14:foregroundMark x1="45313" y1="50590" x2="45313" y2="50590"/>
                        <a14:foregroundMark x1="14844" y1="63827" x2="14844" y2="63827"/>
                        <a14:foregroundMark x1="16406" y1="63172" x2="16406" y2="63172"/>
                        <a14:foregroundMark x1="20410" y1="63172" x2="20410" y2="63172"/>
                        <a14:foregroundMark x1="24316" y1="62647" x2="24316" y2="62647"/>
                        <a14:foregroundMark x1="29590" y1="62647" x2="29590" y2="62647"/>
                        <a14:foregroundMark x1="33789" y1="62647" x2="33789" y2="62647"/>
                        <a14:foregroundMark x1="36719" y1="62647" x2="36719" y2="62647"/>
                        <a14:foregroundMark x1="39160" y1="61861" x2="39160" y2="61861"/>
                        <a14:foregroundMark x1="39453" y1="58847" x2="39453" y2="58847"/>
                        <a14:foregroundMark x1="41016" y1="62516" x2="41016" y2="62516"/>
                        <a14:foregroundMark x1="44922" y1="62385" x2="44922" y2="62385"/>
                        <a14:foregroundMark x1="44922" y1="74181" x2="44922" y2="74181"/>
                        <a14:foregroundMark x1="41504" y1="74312" x2="41504" y2="74312"/>
                        <a14:foregroundMark x1="39844" y1="74574" x2="39844" y2="74574"/>
                        <a14:foregroundMark x1="39844" y1="71298" x2="39844" y2="71298"/>
                        <a14:foregroundMark x1="37207" y1="74181" x2="37207" y2="74181"/>
                        <a14:foregroundMark x1="34863" y1="74312" x2="34863" y2="74312"/>
                        <a14:foregroundMark x1="29297" y1="73788" x2="29297" y2="73788"/>
                        <a14:foregroundMark x1="26855" y1="74181" x2="26855" y2="74181"/>
                        <a14:foregroundMark x1="24414" y1="74443" x2="24414" y2="74443"/>
                        <a14:foregroundMark x1="21191" y1="74050" x2="21680" y2="74181"/>
                        <a14:foregroundMark x1="15723" y1="73394" x2="15723" y2="73394"/>
                        <a14:foregroundMark x1="33496" y1="85583" x2="33496" y2="85583"/>
                        <a14:foregroundMark x1="38281" y1="86763" x2="38281" y2="86763"/>
                        <a14:foregroundMark x1="41895" y1="86370" x2="41895" y2="86370"/>
                        <a14:foregroundMark x1="45020" y1="86370" x2="45020" y2="86370"/>
                        <a14:backgroundMark x1="45410" y1="14024" x2="45410" y2="14024"/>
                        <a14:backgroundMark x1="36230" y1="13761" x2="36230" y2="13761"/>
                        <a14:backgroundMark x1="15332" y1="27261" x2="15332" y2="27261"/>
                        <a14:backgroundMark x1="19434" y1="26999" x2="19434" y2="26999"/>
                        <a14:backgroundMark x1="26074" y1="26737" x2="26074" y2="26737"/>
                        <a14:backgroundMark x1="35547" y1="27654" x2="35547" y2="27654"/>
                        <a14:backgroundMark x1="41895" y1="26212" x2="41895" y2="26212"/>
                        <a14:backgroundMark x1="35547" y1="85976" x2="35547" y2="85976"/>
                        <a14:backgroundMark x1="39063" y1="86894" x2="39063" y2="86894"/>
                        <a14:backgroundMark x1="45508" y1="87156" x2="45508" y2="87156"/>
                        <a14:backgroundMark x1="34082" y1="73657" x2="34082" y2="73657"/>
                        <a14:backgroundMark x1="20605" y1="73657" x2="20605" y2="73657"/>
                        <a14:backgroundMark x1="16406" y1="74312" x2="16406" y2="74312"/>
                        <a14:backgroundMark x1="21680" y1="62516" x2="21680" y2="62516"/>
                        <a14:backgroundMark x1="17676" y1="61730" x2="17676" y2="61730"/>
                        <a14:backgroundMark x1="31055" y1="61861" x2="31055" y2="61861"/>
                        <a14:backgroundMark x1="41992" y1="61861" x2="41992" y2="61861"/>
                        <a14:backgroundMark x1="32227" y1="51507" x2="32227" y2="51507"/>
                        <a14:backgroundMark x1="39355" y1="49803" x2="39355" y2="49803"/>
                        <a14:backgroundMark x1="26172" y1="39581" x2="26172" y2="39581"/>
                        <a14:backgroundMark x1="45508" y1="37877" x2="45508" y2="37877"/>
                        <a14:backgroundMark x1="45508" y1="25950" x2="45508" y2="25950"/>
                      </a14:backgroundRemoval>
                    </a14:imgEffect>
                  </a14:imgLayer>
                </a14:imgProps>
              </a:ext>
              <a:ext uri="{28A0092B-C50C-407E-A947-70E740481C1C}">
                <a14:useLocalDpi xmlns:a14="http://schemas.microsoft.com/office/drawing/2010/main" val="0"/>
              </a:ext>
            </a:extLst>
          </a:blip>
          <a:srcRect/>
          <a:stretch>
            <a:fillRect/>
          </a:stretch>
        </p:blipFill>
        <p:spPr bwMode="auto">
          <a:xfrm>
            <a:off x="2442770" y="1155587"/>
            <a:ext cx="7477725" cy="55717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72495" y="113796"/>
            <a:ext cx="6096000" cy="830997"/>
          </a:xfrm>
          <a:prstGeom prst="rect">
            <a:avLst/>
          </a:prstGeom>
        </p:spPr>
        <p:txBody>
          <a:bodyPr>
            <a:spAutoFit/>
          </a:bodyPr>
          <a:lstStyle/>
          <a:p>
            <a:pPr algn="ctr"/>
            <a:r>
              <a:rPr lang="en-US" altLang="zh-TW" sz="4800" b="1" i="0" dirty="0" err="1" smtClean="0">
                <a:solidFill>
                  <a:srgbClr val="444444"/>
                </a:solidFill>
                <a:effectLst/>
                <a:latin typeface="微軟正黑體" panose="020B0604030504040204" pitchFamily="34" charset="-120"/>
                <a:ea typeface="微軟正黑體" panose="020B0604030504040204" pitchFamily="34" charset="-120"/>
              </a:rPr>
              <a:t>ggplot</a:t>
            </a:r>
            <a:r>
              <a:rPr lang="en-US" altLang="zh-TW" sz="4800" b="1" i="0" dirty="0" smtClean="0">
                <a:solidFill>
                  <a:srgbClr val="444444"/>
                </a:solidFill>
                <a:effectLst/>
                <a:latin typeface="微軟正黑體" panose="020B0604030504040204" pitchFamily="34" charset="-120"/>
                <a:ea typeface="微軟正黑體" panose="020B0604030504040204" pitchFamily="34" charset="-120"/>
              </a:rPr>
              <a:t> </a:t>
            </a:r>
            <a:r>
              <a:rPr lang="zh-TW" altLang="en-US" sz="4800" b="1" i="0" dirty="0" smtClean="0">
                <a:solidFill>
                  <a:srgbClr val="444444"/>
                </a:solidFill>
                <a:effectLst/>
                <a:latin typeface="微軟正黑體" panose="020B0604030504040204" pitchFamily="34" charset="-120"/>
                <a:ea typeface="微軟正黑體" panose="020B0604030504040204" pitchFamily="34" charset="-120"/>
              </a:rPr>
              <a:t>繪圖架構</a:t>
            </a:r>
            <a:endParaRPr lang="zh-TW" altLang="en-US" dirty="0"/>
          </a:p>
        </p:txBody>
      </p:sp>
      <p:sp>
        <p:nvSpPr>
          <p:cNvPr id="3" name="燕尾形向右箭號 2"/>
          <p:cNvSpPr/>
          <p:nvPr/>
        </p:nvSpPr>
        <p:spPr>
          <a:xfrm rot="10800000">
            <a:off x="9397981" y="5755829"/>
            <a:ext cx="1836076" cy="604157"/>
          </a:xfrm>
          <a:prstGeom prst="notch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燕尾形向右箭號 5"/>
          <p:cNvSpPr/>
          <p:nvPr/>
        </p:nvSpPr>
        <p:spPr>
          <a:xfrm rot="10800000">
            <a:off x="9397981" y="5070027"/>
            <a:ext cx="1836076" cy="604157"/>
          </a:xfrm>
          <a:prstGeom prst="notch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燕尾形向右箭號 6"/>
          <p:cNvSpPr/>
          <p:nvPr/>
        </p:nvSpPr>
        <p:spPr>
          <a:xfrm rot="10800000">
            <a:off x="9397981" y="4367896"/>
            <a:ext cx="1836076" cy="604157"/>
          </a:xfrm>
          <a:prstGeom prst="notch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144168" y="1681070"/>
            <a:ext cx="1826141" cy="4616648"/>
          </a:xfrm>
          <a:prstGeom prst="rect">
            <a:avLst/>
          </a:prstGeom>
        </p:spPr>
        <p:txBody>
          <a:bodyPr wrap="none">
            <a:spAutoFit/>
          </a:bodyPr>
          <a:lstStyle/>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主題</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座標系統</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a:latin typeface="微軟正黑體" panose="020B0604030504040204" pitchFamily="34" charset="-120"/>
                <a:ea typeface="微軟正黑體" panose="020B0604030504040204" pitchFamily="34" charset="-120"/>
              </a:rPr>
              <a:t>統計轉換</a:t>
            </a:r>
            <a:endParaRPr lang="en-US" altLang="zh-TW" sz="3200" b="1" dirty="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繪圖面</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幾何圖案</a:t>
            </a:r>
            <a:endParaRPr lang="en-US" altLang="zh-TW" sz="3200" b="1" dirty="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a:latin typeface="微軟正黑體" panose="020B0604030504040204" pitchFamily="34" charset="-120"/>
                <a:ea typeface="微軟正黑體" panose="020B0604030504040204" pitchFamily="34" charset="-120"/>
              </a:rPr>
              <a:t>美學對應</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資料</a:t>
            </a:r>
            <a:r>
              <a:rPr lang="zh-TW" altLang="en-US" sz="3200" b="1" dirty="0">
                <a:latin typeface="微軟正黑體" panose="020B0604030504040204" pitchFamily="34" charset="-120"/>
                <a:ea typeface="微軟正黑體" panose="020B0604030504040204" pitchFamily="34" charset="-120"/>
              </a:rPr>
              <a:t>來源</a:t>
            </a:r>
          </a:p>
        </p:txBody>
      </p:sp>
    </p:spTree>
    <p:extLst>
      <p:ext uri="{BB962C8B-B14F-4D97-AF65-F5344CB8AC3E}">
        <p14:creationId xmlns:p14="http://schemas.microsoft.com/office/powerpoint/2010/main" val="2056246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34140" y="1518575"/>
            <a:ext cx="6558633" cy="4833257"/>
          </a:xfrm>
        </p:spPr>
        <p:txBody>
          <a:bodyPr>
            <a:normAutofit/>
          </a:bodyPr>
          <a:lstStyle/>
          <a:p>
            <a:r>
              <a:rPr lang="en-US" altLang="zh-TW" dirty="0" smtClean="0">
                <a:latin typeface="微軟正黑體" panose="020B0604030504040204" pitchFamily="34" charset="-120"/>
                <a:ea typeface="微軟正黑體" panose="020B0604030504040204" pitchFamily="34" charset="-120"/>
              </a:rPr>
              <a:t>Distribution(</a:t>
            </a:r>
            <a:r>
              <a:rPr lang="zh-TW" altLang="en-US" dirty="0" smtClean="0">
                <a:latin typeface="微軟正黑體" panose="020B0604030504040204" pitchFamily="34" charset="-120"/>
                <a:ea typeface="微軟正黑體" panose="020B0604030504040204" pitchFamily="34" charset="-120"/>
              </a:rPr>
              <a:t>分布</a:t>
            </a:r>
            <a:r>
              <a:rPr lang="en-US" altLang="zh-TW" dirty="0" smtClean="0">
                <a:latin typeface="微軟正黑體" panose="020B0604030504040204" pitchFamily="34" charset="-120"/>
                <a:ea typeface="微軟正黑體" panose="020B0604030504040204" pitchFamily="34" charset="-120"/>
              </a:rPr>
              <a:t>)</a:t>
            </a:r>
          </a:p>
          <a:p>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Correlation(</a:t>
            </a:r>
            <a:r>
              <a:rPr lang="zh-TW" altLang="en-US" dirty="0" smtClean="0">
                <a:latin typeface="微軟正黑體" panose="020B0604030504040204" pitchFamily="34" charset="-120"/>
                <a:ea typeface="微軟正黑體" panose="020B0604030504040204" pitchFamily="34" charset="-120"/>
              </a:rPr>
              <a:t>關聯</a:t>
            </a:r>
            <a:r>
              <a:rPr lang="en-US" altLang="zh-TW" dirty="0" smtClean="0">
                <a:latin typeface="微軟正黑體" panose="020B0604030504040204" pitchFamily="34" charset="-120"/>
                <a:ea typeface="微軟正黑體" panose="020B0604030504040204" pitchFamily="34" charset="-120"/>
              </a:rPr>
              <a:t>)</a:t>
            </a:r>
          </a:p>
          <a:p>
            <a:endParaRPr lang="en-US" altLang="zh-TW" dirty="0" smtClean="0">
              <a:latin typeface="微軟正黑體" panose="020B0604030504040204" pitchFamily="34" charset="-120"/>
              <a:ea typeface="微軟正黑體" panose="020B0604030504040204" pitchFamily="34" charset="-120"/>
            </a:endParaRPr>
          </a:p>
          <a:p>
            <a:pPr fontAlgn="base"/>
            <a:r>
              <a:rPr lang="en-US" altLang="zh-TW" dirty="0" smtClean="0">
                <a:latin typeface="微軟正黑體" panose="020B0604030504040204" pitchFamily="34" charset="-120"/>
                <a:ea typeface="微軟正黑體" panose="020B0604030504040204" pitchFamily="34" charset="-120"/>
              </a:rPr>
              <a:t>Rankings(</a:t>
            </a:r>
            <a:r>
              <a:rPr lang="zh-TW" altLang="en-US" dirty="0" smtClean="0">
                <a:latin typeface="微軟正黑體" panose="020B0604030504040204" pitchFamily="34" charset="-120"/>
                <a:ea typeface="微軟正黑體" panose="020B0604030504040204" pitchFamily="34" charset="-120"/>
              </a:rPr>
              <a:t>排序</a:t>
            </a:r>
            <a:r>
              <a:rPr lang="en-US" altLang="zh-TW" dirty="0" smtClean="0">
                <a:latin typeface="微軟正黑體" panose="020B0604030504040204" pitchFamily="34" charset="-120"/>
                <a:ea typeface="微軟正黑體" panose="020B0604030504040204" pitchFamily="34" charset="-120"/>
              </a:rPr>
              <a:t>)</a:t>
            </a:r>
          </a:p>
          <a:p>
            <a:pPr fontAlgn="base"/>
            <a:endParaRPr lang="en-US" altLang="zh-TW" dirty="0" smtClean="0">
              <a:latin typeface="微軟正黑體" panose="020B0604030504040204" pitchFamily="34" charset="-120"/>
              <a:ea typeface="微軟正黑體" panose="020B0604030504040204" pitchFamily="34" charset="-120"/>
            </a:endParaRPr>
          </a:p>
          <a:p>
            <a:pPr fontAlgn="base"/>
            <a:r>
              <a:rPr lang="en-US" altLang="zh-TW" dirty="0">
                <a:latin typeface="微軟正黑體" panose="020B0604030504040204" pitchFamily="34" charset="-120"/>
                <a:ea typeface="微軟正黑體" panose="020B0604030504040204" pitchFamily="34" charset="-120"/>
              </a:rPr>
              <a:t>Part of a </a:t>
            </a:r>
            <a:r>
              <a:rPr lang="en-US" altLang="zh-TW" dirty="0" smtClean="0">
                <a:latin typeface="微軟正黑體" panose="020B0604030504040204" pitchFamily="34" charset="-120"/>
                <a:ea typeface="微軟正黑體" panose="020B0604030504040204" pitchFamily="34" charset="-120"/>
              </a:rPr>
              <a:t>whole(</a:t>
            </a:r>
            <a:r>
              <a:rPr lang="zh-TW" altLang="en-US" dirty="0" smtClean="0">
                <a:latin typeface="微軟正黑體" panose="020B0604030504040204" pitchFamily="34" charset="-120"/>
                <a:ea typeface="微軟正黑體" panose="020B0604030504040204" pitchFamily="34" charset="-120"/>
              </a:rPr>
              <a:t>比例圖</a:t>
            </a:r>
            <a:r>
              <a:rPr lang="en-US" altLang="zh-TW" dirty="0" smtClean="0">
                <a:latin typeface="微軟正黑體" panose="020B0604030504040204" pitchFamily="34" charset="-120"/>
                <a:ea typeface="微軟正黑體" panose="020B0604030504040204" pitchFamily="34" charset="-120"/>
              </a:rPr>
              <a:t>)</a:t>
            </a:r>
          </a:p>
          <a:p>
            <a:pPr fontAlgn="base"/>
            <a:endParaRPr lang="en-US" altLang="zh-TW" dirty="0">
              <a:latin typeface="微軟正黑體" panose="020B0604030504040204" pitchFamily="34" charset="-120"/>
              <a:ea typeface="微軟正黑體" panose="020B0604030504040204" pitchFamily="34" charset="-120"/>
            </a:endParaRPr>
          </a:p>
          <a:p>
            <a:pPr fontAlgn="base">
              <a:lnSpc>
                <a:spcPct val="100000"/>
              </a:lnSpc>
            </a:pPr>
            <a:r>
              <a:rPr lang="en-US" altLang="zh-TW" dirty="0" smtClean="0">
                <a:latin typeface="微軟正黑體" panose="020B0604030504040204" pitchFamily="34" charset="-120"/>
                <a:ea typeface="微軟正黑體" panose="020B0604030504040204" pitchFamily="34" charset="-120"/>
              </a:rPr>
              <a:t>Evolution(</a:t>
            </a:r>
            <a:r>
              <a:rPr lang="zh-TW" altLang="en-US" dirty="0" smtClean="0">
                <a:latin typeface="微軟正黑體" panose="020B0604030504040204" pitchFamily="34" charset="-120"/>
                <a:ea typeface="微軟正黑體" panose="020B0604030504040204" pitchFamily="34" charset="-120"/>
              </a:rPr>
              <a:t>演化</a:t>
            </a:r>
            <a:r>
              <a:rPr lang="en-US" altLang="zh-TW" dirty="0" smtClean="0">
                <a:latin typeface="微軟正黑體" panose="020B0604030504040204" pitchFamily="34" charset="-120"/>
                <a:ea typeface="微軟正黑體" panose="020B0604030504040204" pitchFamily="34" charset="-120"/>
              </a:rPr>
              <a:t>)</a:t>
            </a:r>
          </a:p>
          <a:p>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6056045" y="146454"/>
            <a:ext cx="6096000" cy="830997"/>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Outline(</a:t>
            </a:r>
            <a:r>
              <a:rPr lang="zh-TW" altLang="en-US" sz="4800" b="1" dirty="0" smtClean="0">
                <a:solidFill>
                  <a:srgbClr val="444444"/>
                </a:solidFill>
                <a:latin typeface="微軟正黑體" panose="020B0604030504040204" pitchFamily="34" charset="-120"/>
                <a:ea typeface="微軟正黑體" panose="020B0604030504040204" pitchFamily="34" charset="-120"/>
              </a:rPr>
              <a:t>大綱</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endParaRPr lang="zh-TW" altLang="en-US" dirty="0"/>
          </a:p>
        </p:txBody>
      </p:sp>
    </p:spTree>
    <p:extLst>
      <p:ext uri="{BB962C8B-B14F-4D97-AF65-F5344CB8AC3E}">
        <p14:creationId xmlns:p14="http://schemas.microsoft.com/office/powerpoint/2010/main" val="212767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34140" y="1518575"/>
            <a:ext cx="6558633" cy="4833257"/>
          </a:xfrm>
        </p:spPr>
        <p:txBody>
          <a:bodyPr>
            <a:normAutofit/>
          </a:bodyPr>
          <a:lstStyle/>
          <a:p>
            <a:r>
              <a:rPr lang="en-US" altLang="zh-TW" dirty="0">
                <a:solidFill>
                  <a:schemeClr val="bg1">
                    <a:lumMod val="75000"/>
                  </a:schemeClr>
                </a:solidFill>
                <a:latin typeface="微軟正黑體" panose="020B0604030504040204" pitchFamily="34" charset="-120"/>
                <a:ea typeface="微軟正黑體" panose="020B0604030504040204" pitchFamily="34" charset="-120"/>
              </a:rPr>
              <a:t>Distribution(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分布</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Correlation(</a:t>
            </a:r>
            <a:r>
              <a:rPr lang="zh-TW" altLang="en-US" dirty="0">
                <a:latin typeface="微軟正黑體" panose="020B0604030504040204" pitchFamily="34" charset="-120"/>
                <a:ea typeface="微軟正黑體" panose="020B0604030504040204" pitchFamily="34" charset="-120"/>
              </a:rPr>
              <a:t>關聯</a:t>
            </a:r>
            <a:r>
              <a:rPr lang="en-US" altLang="zh-TW" dirty="0">
                <a:latin typeface="微軟正黑體" panose="020B0604030504040204" pitchFamily="34" charset="-120"/>
                <a:ea typeface="微軟正黑體" panose="020B0604030504040204" pitchFamily="34" charset="-120"/>
              </a:rPr>
              <a:t>)</a:t>
            </a:r>
          </a:p>
          <a:p>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Rankings(</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排序</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Part of a whole(</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比例圖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lnSpc>
                <a:spcPct val="100000"/>
              </a:lnSpc>
            </a:pPr>
            <a:r>
              <a:rPr lang="en-US" altLang="zh-TW" dirty="0">
                <a:solidFill>
                  <a:schemeClr val="bg1">
                    <a:lumMod val="75000"/>
                  </a:schemeClr>
                </a:solidFill>
                <a:latin typeface="微軟正黑體" panose="020B0604030504040204" pitchFamily="34" charset="-120"/>
                <a:ea typeface="微軟正黑體" panose="020B0604030504040204" pitchFamily="34" charset="-120"/>
              </a:rPr>
              <a:t>Evolution(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演化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6056045" y="146454"/>
            <a:ext cx="6096000" cy="830997"/>
          </a:xfrm>
          <a:prstGeom prst="rect">
            <a:avLst/>
          </a:prstGeom>
        </p:spPr>
        <p:txBody>
          <a:bodyPr>
            <a:spAutoFit/>
          </a:bodyPr>
          <a:lstStyle/>
          <a:p>
            <a:pPr algn="r"/>
            <a:r>
              <a:rPr lang="en-US" altLang="zh-TW" sz="4800" b="1" dirty="0">
                <a:solidFill>
                  <a:srgbClr val="444444"/>
                </a:solidFill>
                <a:latin typeface="微軟正黑體" panose="020B0604030504040204" pitchFamily="34" charset="-120"/>
                <a:ea typeface="微軟正黑體" panose="020B0604030504040204" pitchFamily="34" charset="-120"/>
              </a:rPr>
              <a:t>Outline(</a:t>
            </a:r>
            <a:r>
              <a:rPr lang="zh-TW" altLang="en-US" sz="4800" b="1" dirty="0">
                <a:solidFill>
                  <a:srgbClr val="444444"/>
                </a:solidFill>
                <a:latin typeface="微軟正黑體" panose="020B0604030504040204" pitchFamily="34" charset="-120"/>
                <a:ea typeface="微軟正黑體" panose="020B0604030504040204" pitchFamily="34" charset="-120"/>
              </a:rPr>
              <a:t>大綱</a:t>
            </a:r>
            <a:r>
              <a:rPr lang="en-US" altLang="zh-TW" sz="4800" b="1" dirty="0">
                <a:solidFill>
                  <a:srgbClr val="444444"/>
                </a:solidFill>
                <a:latin typeface="微軟正黑體" panose="020B0604030504040204" pitchFamily="34" charset="-120"/>
                <a:ea typeface="微軟正黑體" panose="020B0604030504040204" pitchFamily="34" charset="-120"/>
              </a:rPr>
              <a:t>)</a:t>
            </a:r>
            <a:endParaRPr lang="zh-TW" altLang="en-US" sz="4800" dirty="0"/>
          </a:p>
        </p:txBody>
      </p:sp>
      <p:pic>
        <p:nvPicPr>
          <p:cNvPr id="1036" name="Picture 12" descr="「Correlation ggplot」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9452" y="977451"/>
            <a:ext cx="5682344" cy="5682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024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515099" y="0"/>
            <a:ext cx="5676901" cy="1325563"/>
          </a:xfrm>
        </p:spPr>
        <p:txBody>
          <a:bodyPr>
            <a:noAutofit/>
          </a:bodyPr>
          <a:lstStyle/>
          <a:p>
            <a:pPr algn="ctr"/>
            <a:r>
              <a:rPr lang="en-US" altLang="zh-TW" sz="4800" b="1" dirty="0">
                <a:solidFill>
                  <a:srgbClr val="FFFF00"/>
                </a:solidFill>
                <a:latin typeface="微軟正黑體" panose="020B0604030504040204" pitchFamily="34" charset="-120"/>
                <a:ea typeface="微軟正黑體" panose="020B0604030504040204" pitchFamily="34" charset="-120"/>
              </a:rPr>
              <a:t>Correlation (</a:t>
            </a:r>
            <a:r>
              <a:rPr lang="zh-TW" altLang="en-US" sz="4800" b="1" dirty="0">
                <a:solidFill>
                  <a:srgbClr val="FFFF00"/>
                </a:solidFill>
                <a:latin typeface="微軟正黑體" panose="020B0604030504040204" pitchFamily="34" charset="-120"/>
                <a:ea typeface="微軟正黑體" panose="020B0604030504040204" pitchFamily="34" charset="-120"/>
              </a:rPr>
              <a:t>關聯</a:t>
            </a:r>
            <a:r>
              <a:rPr lang="en-US" altLang="zh-TW" sz="4800" b="1" dirty="0">
                <a:solidFill>
                  <a:srgbClr val="FFFF00"/>
                </a:solidFill>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58690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6056045" y="32151"/>
            <a:ext cx="6096000" cy="830997"/>
          </a:xfrm>
          <a:prstGeom prst="rect">
            <a:avLst/>
          </a:prstGeom>
        </p:spPr>
        <p:txBody>
          <a:bodyPr>
            <a:spAutoFit/>
          </a:bodyPr>
          <a:lstStyle/>
          <a:p>
            <a:pPr algn="r"/>
            <a:r>
              <a:rPr lang="zh-TW" altLang="en-US" sz="4800" b="1" dirty="0">
                <a:solidFill>
                  <a:srgbClr val="444444"/>
                </a:solidFill>
                <a:latin typeface="微軟正黑體" panose="020B0604030504040204" pitchFamily="34" charset="-120"/>
                <a:ea typeface="微軟正黑體" panose="020B0604030504040204" pitchFamily="34" charset="-120"/>
              </a:rPr>
              <a:t>資料集</a:t>
            </a:r>
            <a:endParaRPr lang="zh-TW" altLang="en-US" dirty="0"/>
          </a:p>
        </p:txBody>
      </p:sp>
      <p:sp>
        <p:nvSpPr>
          <p:cNvPr id="2" name="文字方塊 1"/>
          <p:cNvSpPr txBox="1"/>
          <p:nvPr/>
        </p:nvSpPr>
        <p:spPr>
          <a:xfrm>
            <a:off x="1" y="3904832"/>
            <a:ext cx="12192000" cy="707886"/>
          </a:xfrm>
          <a:prstGeom prst="rect">
            <a:avLst/>
          </a:prstGeom>
          <a:noFill/>
        </p:spPr>
        <p:txBody>
          <a:bodyPr wrap="square" rtlCol="0">
            <a:spAutoFit/>
          </a:bodyPr>
          <a:lstStyle/>
          <a:p>
            <a:r>
              <a:rPr lang="zh-TW" altLang="en-US" sz="2000" b="1" dirty="0" smtClean="0">
                <a:latin typeface="微軟正黑體" panose="020B0604030504040204" pitchFamily="34" charset="-120"/>
                <a:ea typeface="微軟正黑體" panose="020B0604030504040204" pitchFamily="34" charset="-120"/>
              </a:rPr>
              <a:t> 編號       存活     艙</a:t>
            </a:r>
            <a:r>
              <a:rPr lang="zh-TW" altLang="en-US" sz="2000" b="1" dirty="0">
                <a:latin typeface="微軟正黑體" panose="020B0604030504040204" pitchFamily="34" charset="-120"/>
                <a:ea typeface="微軟正黑體" panose="020B0604030504040204" pitchFamily="34" charset="-120"/>
              </a:rPr>
              <a:t>等   乘客姓名    </a:t>
            </a:r>
            <a:r>
              <a:rPr lang="zh-TW" altLang="en-US" sz="2000" b="1" dirty="0" smtClean="0">
                <a:latin typeface="微軟正黑體" panose="020B0604030504040204" pitchFamily="34" charset="-120"/>
                <a:ea typeface="微軟正黑體" panose="020B0604030504040204" pitchFamily="34" charset="-120"/>
              </a:rPr>
              <a:t>                                   性別 年齡  平輩  長晚輩  票種       票價  艙號      上船處</a:t>
            </a:r>
            <a:endParaRPr lang="en-US" altLang="zh-TW" sz="2000" b="1" dirty="0" smtClean="0">
              <a:latin typeface="微軟正黑體" panose="020B0604030504040204" pitchFamily="34" charset="-120"/>
              <a:ea typeface="微軟正黑體" panose="020B0604030504040204" pitchFamily="34" charset="-120"/>
            </a:endParaRPr>
          </a:p>
          <a:p>
            <a:r>
              <a:rPr lang="zh-TW" altLang="en-US" sz="2000" b="1" dirty="0">
                <a:latin typeface="微軟正黑體" panose="020B0604030504040204" pitchFamily="34" charset="-120"/>
                <a:ea typeface="微軟正黑體" panose="020B0604030504040204" pitchFamily="34" charset="-120"/>
              </a:rPr>
              <a:t> </a:t>
            </a:r>
            <a:r>
              <a:rPr lang="zh-TW" altLang="en-US" sz="2000" b="1" dirty="0" smtClean="0">
                <a:latin typeface="微軟正黑體" panose="020B0604030504040204" pitchFamily="34" charset="-120"/>
                <a:ea typeface="微軟正黑體" panose="020B0604030504040204" pitchFamily="34" charset="-120"/>
              </a:rPr>
              <a:t>               與否                      </a:t>
            </a:r>
            <a:r>
              <a:rPr lang="en-US" altLang="zh-TW" sz="2000" b="1" dirty="0" smtClean="0">
                <a:latin typeface="微軟正黑體" panose="020B0604030504040204" pitchFamily="34" charset="-120"/>
                <a:ea typeface="微軟正黑體" panose="020B0604030504040204" pitchFamily="34" charset="-120"/>
              </a:rPr>
              <a:t>				</a:t>
            </a:r>
            <a:r>
              <a:rPr lang="zh-TW" altLang="en-US" sz="2000" b="1" dirty="0" smtClean="0">
                <a:latin typeface="微軟正黑體" panose="020B0604030504040204" pitchFamily="34" charset="-120"/>
                <a:ea typeface="微軟正黑體" panose="020B0604030504040204" pitchFamily="34" charset="-120"/>
              </a:rPr>
              <a:t>             個數  個數</a:t>
            </a:r>
            <a:endParaRPr lang="zh-TW" altLang="en-US" sz="2000" b="1" dirty="0">
              <a:latin typeface="微軟正黑體" panose="020B0604030504040204" pitchFamily="34" charset="-120"/>
              <a:ea typeface="微軟正黑體" panose="020B0604030504040204" pitchFamily="34" charset="-12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8"/>
            <a:ext cx="5966488" cy="3313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線單箭頭接點 8"/>
          <p:cNvCxnSpPr/>
          <p:nvPr/>
        </p:nvCxnSpPr>
        <p:spPr>
          <a:xfrm flipV="1">
            <a:off x="6974295" y="3135087"/>
            <a:ext cx="519035" cy="769745"/>
          </a:xfrm>
          <a:prstGeom prst="straightConnector1">
            <a:avLst/>
          </a:prstGeom>
          <a:ln w="76200">
            <a:tailEnd type="arrow"/>
          </a:ln>
        </p:spPr>
        <p:style>
          <a:lnRef idx="3">
            <a:schemeClr val="accent1"/>
          </a:lnRef>
          <a:fillRef idx="0">
            <a:schemeClr val="accent1"/>
          </a:fillRef>
          <a:effectRef idx="2">
            <a:schemeClr val="accent1"/>
          </a:effectRef>
          <a:fontRef idx="minor">
            <a:schemeClr val="tx1"/>
          </a:fontRef>
        </p:style>
      </p:cxnSp>
      <p:sp>
        <p:nvSpPr>
          <p:cNvPr id="10" name="文字方塊 9"/>
          <p:cNvSpPr txBox="1"/>
          <p:nvPr/>
        </p:nvSpPr>
        <p:spPr>
          <a:xfrm>
            <a:off x="7233812" y="2652665"/>
            <a:ext cx="1723549" cy="461665"/>
          </a:xfrm>
          <a:prstGeom prst="rect">
            <a:avLst/>
          </a:prstGeom>
          <a:noFill/>
        </p:spPr>
        <p:txBody>
          <a:bodyPr wrap="none" rtlCol="0">
            <a:spAutoFit/>
          </a:bodyPr>
          <a:lstStyle/>
          <a:p>
            <a:r>
              <a:rPr lang="zh-TW" altLang="en-US" sz="2400" b="1" dirty="0">
                <a:solidFill>
                  <a:srgbClr val="0070C0"/>
                </a:solidFill>
                <a:latin typeface="微軟正黑體" panose="020B0604030504040204" pitchFamily="34" charset="-120"/>
                <a:ea typeface="微軟正黑體" panose="020B0604030504040204" pitchFamily="34" charset="-120"/>
              </a:rPr>
              <a:t>小孩、成人</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593053"/>
            <a:ext cx="12203408" cy="2094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72747" y="3871356"/>
            <a:ext cx="1555635" cy="29866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84832" y="3856848"/>
            <a:ext cx="1168773" cy="29866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8437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descr="「馬賽克圖 票價」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3368"/>
            <a:ext cx="9650186" cy="559710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Mosaic</a:t>
            </a:r>
            <a:r>
              <a:rPr lang="zh-TW" altLang="en-US" sz="4000" b="1" dirty="0" smtClean="0">
                <a:solidFill>
                  <a:srgbClr val="FF0000"/>
                </a:solidFill>
                <a:latin typeface="微軟正黑體" panose="020B0604030504040204" pitchFamily="34" charset="-120"/>
                <a:ea typeface="微軟正黑體" panose="020B0604030504040204" pitchFamily="34" charset="-120"/>
              </a:rPr>
              <a:t> 馬賽克</a:t>
            </a:r>
            <a:r>
              <a:rPr lang="zh-TW" altLang="en-US" sz="4000" b="1" dirty="0">
                <a:solidFill>
                  <a:srgbClr val="FF0000"/>
                </a:solidFill>
                <a:latin typeface="微軟正黑體" panose="020B0604030504040204" pitchFamily="34" charset="-120"/>
                <a:ea typeface="微軟正黑體" panose="020B0604030504040204" pitchFamily="34" charset="-120"/>
              </a:rPr>
              <a:t>圖</a:t>
            </a:r>
          </a:p>
        </p:txBody>
      </p:sp>
      <p:sp>
        <p:nvSpPr>
          <p:cNvPr id="9" name="文字方塊 8"/>
          <p:cNvSpPr txBox="1"/>
          <p:nvPr/>
        </p:nvSpPr>
        <p:spPr>
          <a:xfrm>
            <a:off x="228600" y="328789"/>
            <a:ext cx="6109365" cy="461665"/>
          </a:xfrm>
          <a:prstGeom prst="rect">
            <a:avLst/>
          </a:prstGeom>
          <a:noFill/>
        </p:spPr>
        <p:txBody>
          <a:bodyPr wrap="none" rtlCol="0">
            <a:spAutoFit/>
          </a:bodyPr>
          <a:lstStyle/>
          <a:p>
            <a:r>
              <a:rPr lang="zh-TW" altLang="en-US" sz="2400" b="1" dirty="0">
                <a:latin typeface="微軟正黑體" panose="020B0604030504040204" pitchFamily="34" charset="-120"/>
                <a:ea typeface="微軟正黑體" panose="020B0604030504040204" pitchFamily="34" charset="-120"/>
              </a:rPr>
              <a:t>馬賽克</a:t>
            </a:r>
            <a:r>
              <a:rPr lang="zh-TW" altLang="en-US" sz="2400" b="1" dirty="0" smtClean="0">
                <a:latin typeface="微軟正黑體" panose="020B0604030504040204" pitchFamily="34" charset="-120"/>
                <a:ea typeface="微軟正黑體" panose="020B0604030504040204" pitchFamily="34" charset="-120"/>
              </a:rPr>
              <a:t>圖：均勻馬賽克圖 、非均勻</a:t>
            </a:r>
            <a:r>
              <a:rPr lang="zh-TW" altLang="en-US" sz="2400" b="1" dirty="0">
                <a:latin typeface="微軟正黑體" panose="020B0604030504040204" pitchFamily="34" charset="-120"/>
                <a:ea typeface="微軟正黑體" panose="020B0604030504040204" pitchFamily="34" charset="-120"/>
              </a:rPr>
              <a:t>馬賽克圖</a:t>
            </a:r>
            <a:endParaRPr lang="en-US" altLang="zh-TW" sz="2400" b="1" dirty="0" smtClean="0">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3254791" y="1445035"/>
            <a:ext cx="2108269" cy="830997"/>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均勻馬賽克圖 </a:t>
            </a:r>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ex </a:t>
            </a:r>
            <a:r>
              <a:rPr lang="zh-TW" altLang="en-US" sz="2400" b="1" dirty="0" smtClean="0">
                <a:latin typeface="微軟正黑體" panose="020B0604030504040204" pitchFamily="34" charset="-120"/>
                <a:ea typeface="微軟正黑體" panose="020B0604030504040204" pitchFamily="34" charset="-120"/>
              </a:rPr>
              <a:t>票價</a:t>
            </a:r>
            <a:endParaRPr lang="en-US" altLang="zh-TW" sz="2400" b="1"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0066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transition="in" filter="fade">
                                      <p:cBhvr>
                                        <p:cTn id="10" dur="500"/>
                                        <p:tgtEl>
                                          <p:spTgt spid="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580" y="1355271"/>
            <a:ext cx="7379465" cy="5291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Mosaic</a:t>
            </a:r>
            <a:r>
              <a:rPr lang="zh-TW" altLang="en-US" sz="4000" b="1" dirty="0" smtClean="0">
                <a:solidFill>
                  <a:srgbClr val="FF0000"/>
                </a:solidFill>
                <a:latin typeface="微軟正黑體" panose="020B0604030504040204" pitchFamily="34" charset="-120"/>
                <a:ea typeface="微軟正黑體" panose="020B0604030504040204" pitchFamily="34" charset="-120"/>
              </a:rPr>
              <a:t> 馬賽克</a:t>
            </a:r>
            <a:r>
              <a:rPr lang="zh-TW" altLang="en-US" sz="4000" b="1" dirty="0">
                <a:solidFill>
                  <a:srgbClr val="FF0000"/>
                </a:solidFill>
                <a:latin typeface="微軟正黑體" panose="020B0604030504040204" pitchFamily="34" charset="-120"/>
                <a:ea typeface="微軟正黑體" panose="020B0604030504040204" pitchFamily="34" charset="-120"/>
              </a:rPr>
              <a:t>圖</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1355271"/>
            <a:ext cx="4956874" cy="5502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文字方塊 8"/>
          <p:cNvSpPr txBox="1"/>
          <p:nvPr/>
        </p:nvSpPr>
        <p:spPr>
          <a:xfrm>
            <a:off x="228600" y="328789"/>
            <a:ext cx="6340197" cy="830997"/>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非均勻馬賽克圖是透過分類佔據的面積大小，</a:t>
            </a:r>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dirty="0" smtClean="0">
                <a:latin typeface="微軟正黑體" panose="020B0604030504040204" pitchFamily="34" charset="-120"/>
                <a:ea typeface="微軟正黑體" panose="020B0604030504040204" pitchFamily="34" charset="-120"/>
              </a:rPr>
              <a:t>顯示該分類的相對比例。</a:t>
            </a:r>
            <a:endParaRPr lang="en-US" altLang="zh-TW" sz="2400" b="1"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1871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5"/>
                                        </p:tgtEl>
                                        <p:attrNameLst>
                                          <p:attrName>style.visibility</p:attrName>
                                        </p:attrNameLst>
                                      </p:cBhvr>
                                      <p:to>
                                        <p:strVal val="visible"/>
                                      </p:to>
                                    </p:set>
                                    <p:animEffect transition="in" filter="fade">
                                      <p:cBhvr>
                                        <p:cTn id="7" dur="500"/>
                                        <p:tgtEl>
                                          <p:spTgt spid="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9125"/>
            <a:ext cx="8248650" cy="623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Mosaic</a:t>
            </a:r>
            <a:r>
              <a:rPr lang="zh-TW" altLang="en-US" sz="4000" b="1" dirty="0" smtClean="0">
                <a:solidFill>
                  <a:srgbClr val="FF0000"/>
                </a:solidFill>
                <a:latin typeface="微軟正黑體" panose="020B0604030504040204" pitchFamily="34" charset="-120"/>
                <a:ea typeface="微軟正黑體" panose="020B0604030504040204" pitchFamily="34" charset="-120"/>
              </a:rPr>
              <a:t> 馬賽克</a:t>
            </a:r>
            <a:r>
              <a:rPr lang="zh-TW" altLang="en-US" sz="4000" b="1" dirty="0">
                <a:solidFill>
                  <a:srgbClr val="FF0000"/>
                </a:solidFill>
                <a:latin typeface="微軟正黑體" panose="020B0604030504040204" pitchFamily="34" charset="-120"/>
                <a:ea typeface="微軟正黑體" panose="020B0604030504040204" pitchFamily="34" charset="-120"/>
              </a:rPr>
              <a:t>圖</a:t>
            </a:r>
          </a:p>
        </p:txBody>
      </p:sp>
      <p:sp>
        <p:nvSpPr>
          <p:cNvPr id="2" name="矩形 1"/>
          <p:cNvSpPr/>
          <p:nvPr/>
        </p:nvSpPr>
        <p:spPr>
          <a:xfrm>
            <a:off x="8551595" y="2116132"/>
            <a:ext cx="3600450" cy="4001095"/>
          </a:xfrm>
          <a:prstGeom prst="rect">
            <a:avLst/>
          </a:prstGeom>
        </p:spPr>
        <p:txBody>
          <a:bodyPr wrap="square">
            <a:spAutoFit/>
          </a:bodyPr>
          <a:lstStyle/>
          <a:p>
            <a:pPr fontAlgn="base"/>
            <a:r>
              <a:rPr lang="zh-TW" altLang="en-US" sz="2000" b="1" dirty="0">
                <a:latin typeface="微軟正黑體" panose="020B0604030504040204" pitchFamily="34" charset="-120"/>
                <a:ea typeface="微軟正黑體" panose="020B0604030504040204" pitchFamily="34" charset="-120"/>
              </a:rPr>
              <a:t>馬賽克</a:t>
            </a:r>
            <a:r>
              <a:rPr lang="zh-TW" altLang="en-US" sz="2000" b="1" dirty="0" smtClean="0">
                <a:latin typeface="微軟正黑體" panose="020B0604030504040204" pitchFamily="34" charset="-120"/>
                <a:ea typeface="微軟正黑體" panose="020B0604030504040204" pitchFamily="34" charset="-120"/>
              </a:rPr>
              <a:t>圖提供訊息：</a:t>
            </a:r>
            <a:endParaRPr lang="zh-TW" altLang="en-US" sz="2000" b="1" dirty="0">
              <a:latin typeface="微軟正黑體" panose="020B0604030504040204" pitchFamily="34" charset="-120"/>
              <a:ea typeface="微軟正黑體" panose="020B0604030504040204" pitchFamily="34" charset="-120"/>
            </a:endParaRPr>
          </a:p>
          <a:p>
            <a:pPr fontAlgn="base"/>
            <a:endParaRPr lang="en-US" altLang="zh-TW" b="1" dirty="0" smtClean="0">
              <a:latin typeface="微軟正黑體" panose="020B0604030504040204" pitchFamily="34" charset="-120"/>
              <a:ea typeface="微軟正黑體" panose="020B0604030504040204" pitchFamily="34" charset="-120"/>
            </a:endParaRPr>
          </a:p>
          <a:p>
            <a:pPr fontAlgn="base"/>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 從</a:t>
            </a:r>
            <a:r>
              <a:rPr lang="zh-TW" altLang="en-US" b="1" dirty="0">
                <a:latin typeface="微軟正黑體" panose="020B0604030504040204" pitchFamily="34" charset="-120"/>
                <a:ea typeface="微軟正黑體" panose="020B0604030504040204" pitchFamily="34" charset="-120"/>
              </a:rPr>
              <a:t>船員到頭等艙，</a:t>
            </a:r>
            <a:r>
              <a:rPr lang="zh-TW" altLang="en-US" b="1" dirty="0" smtClean="0">
                <a:latin typeface="微軟正黑體" panose="020B0604030504040204" pitchFamily="34" charset="-120"/>
                <a:ea typeface="微軟正黑體" panose="020B0604030504040204" pitchFamily="34" charset="-120"/>
              </a:rPr>
              <a:t>存活率提高</a:t>
            </a:r>
            <a:endParaRPr lang="zh-TW" altLang="en-US" b="1" dirty="0">
              <a:latin typeface="微軟正黑體" panose="020B0604030504040204" pitchFamily="34" charset="-120"/>
              <a:ea typeface="微軟正黑體" panose="020B0604030504040204" pitchFamily="34" charset="-120"/>
            </a:endParaRPr>
          </a:p>
          <a:p>
            <a:pPr fontAlgn="base"/>
            <a:endParaRPr lang="en-US" altLang="zh-TW" b="1" dirty="0" smtClean="0">
              <a:latin typeface="微軟正黑體" panose="020B0604030504040204" pitchFamily="34" charset="-120"/>
              <a:ea typeface="微軟正黑體" panose="020B0604030504040204" pitchFamily="34" charset="-120"/>
            </a:endParaRPr>
          </a:p>
          <a:p>
            <a:pPr fontAlgn="base"/>
            <a:r>
              <a:rPr lang="en-US" altLang="zh-TW" b="1" dirty="0" smtClean="0">
                <a:latin typeface="微軟正黑體" panose="020B0604030504040204" pitchFamily="34" charset="-120"/>
                <a:ea typeface="微軟正黑體" panose="020B0604030504040204" pitchFamily="34" charset="-120"/>
              </a:rPr>
              <a:t>2.</a:t>
            </a:r>
            <a:r>
              <a:rPr lang="zh-TW" altLang="en-US" b="1" dirty="0" smtClean="0">
                <a:latin typeface="微軟正黑體" panose="020B0604030504040204" pitchFamily="34" charset="-120"/>
                <a:ea typeface="微軟正黑體" panose="020B0604030504040204" pitchFamily="34" charset="-120"/>
              </a:rPr>
              <a:t> 大部分</a:t>
            </a:r>
            <a:r>
              <a:rPr lang="zh-TW" altLang="en-US" b="1" dirty="0">
                <a:latin typeface="微軟正黑體" panose="020B0604030504040204" pitchFamily="34" charset="-120"/>
                <a:ea typeface="微軟正黑體" panose="020B0604030504040204" pitchFamily="34" charset="-120"/>
              </a:rPr>
              <a:t>孩子都處在三等艙和二等艙</a:t>
            </a:r>
            <a:r>
              <a:rPr lang="zh-TW" altLang="en-US" b="1" dirty="0" smtClean="0">
                <a:latin typeface="微軟正黑體" panose="020B0604030504040204" pitchFamily="34" charset="-120"/>
                <a:ea typeface="微軟正黑體" panose="020B0604030504040204" pitchFamily="34" charset="-120"/>
              </a:rPr>
              <a:t>中</a:t>
            </a:r>
            <a:endParaRPr lang="en-US" altLang="zh-TW" b="1" dirty="0" smtClean="0">
              <a:latin typeface="微軟正黑體" panose="020B0604030504040204" pitchFamily="34" charset="-120"/>
              <a:ea typeface="微軟正黑體" panose="020B0604030504040204" pitchFamily="34" charset="-120"/>
            </a:endParaRPr>
          </a:p>
          <a:p>
            <a:pPr fontAlgn="base"/>
            <a:endParaRPr lang="en-US" altLang="zh-TW" b="1" dirty="0" smtClean="0">
              <a:latin typeface="微軟正黑體" panose="020B0604030504040204" pitchFamily="34" charset="-120"/>
              <a:ea typeface="微軟正黑體" panose="020B0604030504040204" pitchFamily="34" charset="-120"/>
            </a:endParaRPr>
          </a:p>
          <a:p>
            <a:pPr fontAlgn="base"/>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 頭等艙</a:t>
            </a:r>
            <a:r>
              <a:rPr lang="zh-TW" altLang="en-US" b="1" dirty="0">
                <a:latin typeface="微軟正黑體" panose="020B0604030504040204" pitchFamily="34" charset="-120"/>
                <a:ea typeface="微軟正黑體" panose="020B0604030504040204" pitchFamily="34" charset="-120"/>
              </a:rPr>
              <a:t>中的大部分女性都</a:t>
            </a:r>
            <a:r>
              <a:rPr lang="zh-TW" altLang="en-US" b="1" dirty="0" smtClean="0">
                <a:latin typeface="微軟正黑體" panose="020B0604030504040204" pitchFamily="34" charset="-120"/>
                <a:ea typeface="微軟正黑體" panose="020B0604030504040204" pitchFamily="34" charset="-120"/>
              </a:rPr>
              <a:t>存活下來</a:t>
            </a:r>
            <a:r>
              <a:rPr lang="zh-TW" altLang="en-US" b="1" dirty="0">
                <a:latin typeface="微軟正黑體" panose="020B0604030504040204" pitchFamily="34" charset="-120"/>
                <a:ea typeface="微軟正黑體" panose="020B0604030504040204" pitchFamily="34" charset="-120"/>
              </a:rPr>
              <a:t>，而三等艙中僅有一半女性</a:t>
            </a:r>
            <a:r>
              <a:rPr lang="zh-TW" altLang="en-US" b="1" dirty="0" smtClean="0">
                <a:latin typeface="微軟正黑體" panose="020B0604030504040204" pitchFamily="34" charset="-120"/>
                <a:ea typeface="微軟正黑體" panose="020B0604030504040204" pitchFamily="34" charset="-120"/>
              </a:rPr>
              <a:t>存活</a:t>
            </a:r>
            <a:endParaRPr lang="zh-TW" altLang="en-US" b="1" dirty="0">
              <a:latin typeface="微軟正黑體" panose="020B0604030504040204" pitchFamily="34" charset="-120"/>
              <a:ea typeface="微軟正黑體" panose="020B0604030504040204" pitchFamily="34" charset="-120"/>
            </a:endParaRPr>
          </a:p>
          <a:p>
            <a:pPr fontAlgn="base"/>
            <a:endParaRPr lang="en-US" altLang="zh-TW" b="1" dirty="0" smtClean="0">
              <a:latin typeface="微軟正黑體" panose="020B0604030504040204" pitchFamily="34" charset="-120"/>
              <a:ea typeface="微軟正黑體" panose="020B0604030504040204" pitchFamily="34" charset="-120"/>
            </a:endParaRPr>
          </a:p>
          <a:p>
            <a:pPr fontAlgn="base"/>
            <a:r>
              <a:rPr lang="en-US" altLang="zh-TW" b="1" dirty="0" smtClean="0">
                <a:latin typeface="微軟正黑體" panose="020B0604030504040204" pitchFamily="34" charset="-120"/>
                <a:ea typeface="微軟正黑體" panose="020B0604030504040204" pitchFamily="34" charset="-120"/>
              </a:rPr>
              <a:t>4.</a:t>
            </a:r>
            <a:r>
              <a:rPr lang="zh-TW" altLang="en-US" b="1" dirty="0" smtClean="0">
                <a:latin typeface="微軟正黑體" panose="020B0604030504040204" pitchFamily="34" charset="-120"/>
                <a:ea typeface="微軟正黑體" panose="020B0604030504040204" pitchFamily="34" charset="-120"/>
              </a:rPr>
              <a:t> 船員</a:t>
            </a:r>
            <a:r>
              <a:rPr lang="zh-TW" altLang="en-US" b="1" dirty="0">
                <a:latin typeface="微軟正黑體" panose="020B0604030504040204" pitchFamily="34" charset="-120"/>
                <a:ea typeface="微軟正黑體" panose="020B0604030504040204" pitchFamily="34" charset="-120"/>
              </a:rPr>
              <a:t>中女性很少，導致該組的</a:t>
            </a:r>
            <a:r>
              <a:rPr lang="en-US" altLang="zh-TW" b="1" dirty="0">
                <a:latin typeface="微軟正黑體" panose="020B0604030504040204" pitchFamily="34" charset="-120"/>
                <a:ea typeface="微軟正黑體" panose="020B0604030504040204" pitchFamily="34" charset="-120"/>
              </a:rPr>
              <a:t>Survived</a:t>
            </a:r>
            <a:r>
              <a:rPr lang="zh-TW" altLang="en-US" b="1" dirty="0">
                <a:latin typeface="微軟正黑體" panose="020B0604030504040204" pitchFamily="34" charset="-120"/>
                <a:ea typeface="微軟正黑體" panose="020B0604030504040204" pitchFamily="34" charset="-120"/>
              </a:rPr>
              <a:t>標籤重疊（圖底部的</a:t>
            </a:r>
            <a:r>
              <a:rPr lang="en-US" altLang="zh-TW" b="1" dirty="0">
                <a:latin typeface="微軟正黑體" panose="020B0604030504040204" pitchFamily="34" charset="-120"/>
                <a:ea typeface="微軟正黑體" panose="020B0604030504040204" pitchFamily="34" charset="-120"/>
              </a:rPr>
              <a:t>No</a:t>
            </a:r>
            <a:r>
              <a:rPr lang="zh-TW" altLang="en-US" b="1" dirty="0">
                <a:latin typeface="微軟正黑體" panose="020B0604030504040204" pitchFamily="34" charset="-120"/>
                <a:ea typeface="微軟正黑體" panose="020B0604030504040204" pitchFamily="34" charset="-120"/>
              </a:rPr>
              <a:t>和</a:t>
            </a:r>
            <a:r>
              <a:rPr lang="en-US" altLang="zh-TW" b="1" dirty="0">
                <a:latin typeface="微軟正黑體" panose="020B0604030504040204" pitchFamily="34" charset="-120"/>
                <a:ea typeface="微軟正黑體" panose="020B0604030504040204" pitchFamily="34" charset="-120"/>
              </a:rPr>
              <a:t>Yes</a:t>
            </a:r>
            <a:r>
              <a:rPr lang="zh-TW" altLang="en-US" b="1" dirty="0"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3200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6792</TotalTime>
  <Words>976</Words>
  <Application>Microsoft Office PowerPoint</Application>
  <PresentationFormat>自訂</PresentationFormat>
  <Paragraphs>120</Paragraphs>
  <Slides>15</Slides>
  <Notes>10</Notes>
  <HiddenSlides>0</HiddenSlides>
  <MMClips>0</MMClips>
  <ScaleCrop>false</ScaleCrop>
  <HeadingPairs>
    <vt:vector size="4" baseType="variant">
      <vt:variant>
        <vt:lpstr>佈景主題</vt:lpstr>
      </vt:variant>
      <vt:variant>
        <vt:i4>2</vt:i4>
      </vt:variant>
      <vt:variant>
        <vt:lpstr>投影片標題</vt:lpstr>
      </vt:variant>
      <vt:variant>
        <vt:i4>15</vt:i4>
      </vt:variant>
    </vt:vector>
  </HeadingPairs>
  <TitlesOfParts>
    <vt:vector size="17" baseType="lpstr">
      <vt:lpstr>Office 佈景主題</vt:lpstr>
      <vt:lpstr>1_Office 佈景主題</vt:lpstr>
      <vt:lpstr>PowerPoint 簡報</vt:lpstr>
      <vt:lpstr>PowerPoint 簡報</vt:lpstr>
      <vt:lpstr>PowerPoint 簡報</vt:lpstr>
      <vt:lpstr>PowerPoint 簡報</vt:lpstr>
      <vt:lpstr>Correlation (關聯)</vt:lpstr>
      <vt:lpstr>PowerPoint 簡報</vt:lpstr>
      <vt:lpstr>PowerPoint 簡報</vt:lpstr>
      <vt:lpstr>PowerPoint 簡報</vt:lpstr>
      <vt:lpstr>PowerPoint 簡報</vt:lpstr>
      <vt:lpstr>PowerPoint 簡報</vt:lpstr>
      <vt:lpstr>      Rankings(序列)</vt:lpstr>
      <vt:lpstr>PowerPoint 簡報</vt:lpstr>
      <vt:lpstr>PowerPoint 簡報</vt:lpstr>
      <vt:lpstr>PowerPoint 簡報</vt:lpstr>
      <vt:lpstr>Homework</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Erin Kuo (郭伊婷)</cp:lastModifiedBy>
  <cp:revision>257</cp:revision>
  <dcterms:created xsi:type="dcterms:W3CDTF">2019-02-28T05:08:23Z</dcterms:created>
  <dcterms:modified xsi:type="dcterms:W3CDTF">2019-03-20T10:19:13Z</dcterms:modified>
</cp:coreProperties>
</file>