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2" r:id="rId2"/>
    <p:sldMasterId id="2147483706" r:id="rId3"/>
  </p:sldMasterIdLst>
  <p:notesMasterIdLst>
    <p:notesMasterId r:id="rId36"/>
  </p:notesMasterIdLst>
  <p:sldIdLst>
    <p:sldId id="264" r:id="rId4"/>
    <p:sldId id="265" r:id="rId5"/>
    <p:sldId id="266" r:id="rId6"/>
    <p:sldId id="267" r:id="rId7"/>
    <p:sldId id="272" r:id="rId8"/>
    <p:sldId id="297" r:id="rId9"/>
    <p:sldId id="276" r:id="rId10"/>
    <p:sldId id="273" r:id="rId11"/>
    <p:sldId id="274" r:id="rId12"/>
    <p:sldId id="291" r:id="rId13"/>
    <p:sldId id="281" r:id="rId14"/>
    <p:sldId id="277" r:id="rId15"/>
    <p:sldId id="275" r:id="rId16"/>
    <p:sldId id="278" r:id="rId17"/>
    <p:sldId id="299" r:id="rId18"/>
    <p:sldId id="300" r:id="rId19"/>
    <p:sldId id="302" r:id="rId20"/>
    <p:sldId id="292" r:id="rId21"/>
    <p:sldId id="303" r:id="rId22"/>
    <p:sldId id="279" r:id="rId23"/>
    <p:sldId id="282" r:id="rId24"/>
    <p:sldId id="304" r:id="rId25"/>
    <p:sldId id="280" r:id="rId26"/>
    <p:sldId id="293" r:id="rId27"/>
    <p:sldId id="283" r:id="rId28"/>
    <p:sldId id="286" r:id="rId29"/>
    <p:sldId id="284" r:id="rId30"/>
    <p:sldId id="285" r:id="rId31"/>
    <p:sldId id="287" r:id="rId32"/>
    <p:sldId id="294" r:id="rId33"/>
    <p:sldId id="288" r:id="rId34"/>
    <p:sldId id="295" r:id="rId35"/>
  </p:sldIdLst>
  <p:sldSz cx="12192000" cy="6858000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4337"/>
    <a:srgbClr val="F3E159"/>
    <a:srgbClr val="00F2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9" autoAdjust="0"/>
    <p:restoredTop sz="94479" autoAdjust="0"/>
  </p:normalViewPr>
  <p:slideViewPr>
    <p:cSldViewPr snapToGrid="0" showGuides="1">
      <p:cViewPr varScale="1">
        <p:scale>
          <a:sx n="83" d="100"/>
          <a:sy n="83" d="100"/>
        </p:scale>
        <p:origin x="763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2C8C0-A3D3-487B-AECC-CB6663EAE28D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9D3E0-124D-4DFF-AE99-4EA4CC201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777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294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910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994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173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9103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55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6763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8127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7052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558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225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3229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7089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552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4047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7089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0555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296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648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7515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8050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805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5296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614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245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495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871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349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337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81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915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770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723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6E9206-D2D6-4057-92D4-39C87A03E66D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26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52E9E1-D97D-4C90-BB96-FA1ED58B786F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562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4779EE-1E16-4CC5-A459-C716090F6017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570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311C9F-D64E-4824-A709-CF61DE4E0BDD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61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5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200" b="1"/>
            </a:lvl4pPr>
            <a:lvl5pPr marL="2438339" indent="0">
              <a:buNone/>
              <a:defRPr sz="2200" b="1"/>
            </a:lvl5pPr>
            <a:lvl6pPr marL="3047924" indent="0">
              <a:buNone/>
              <a:defRPr sz="2200" b="1"/>
            </a:lvl6pPr>
            <a:lvl7pPr marL="3657509" indent="0">
              <a:buNone/>
              <a:defRPr sz="2200" b="1"/>
            </a:lvl7pPr>
            <a:lvl8pPr marL="4267093" indent="0">
              <a:buNone/>
              <a:defRPr sz="2200" b="1"/>
            </a:lvl8pPr>
            <a:lvl9pPr marL="4876678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1535115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200" b="1"/>
            </a:lvl4pPr>
            <a:lvl5pPr marL="2438339" indent="0">
              <a:buNone/>
              <a:defRPr sz="2200" b="1"/>
            </a:lvl5pPr>
            <a:lvl6pPr marL="3047924" indent="0">
              <a:buNone/>
              <a:defRPr sz="2200" b="1"/>
            </a:lvl6pPr>
            <a:lvl7pPr marL="3657509" indent="0">
              <a:buNone/>
              <a:defRPr sz="2200" b="1"/>
            </a:lvl7pPr>
            <a:lvl8pPr marL="4267093" indent="0">
              <a:buNone/>
              <a:defRPr sz="2200" b="1"/>
            </a:lvl8pPr>
            <a:lvl9pPr marL="4876678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4318BD-B3C6-4D4B-B871-C29490A2E55A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4143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4CAFC4-799C-4CDE-B92B-8C262F06CF3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1174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 userDrawn="1"/>
        </p:nvSpPr>
        <p:spPr>
          <a:xfrm>
            <a:off x="1139633" y="1031258"/>
            <a:ext cx="9912734" cy="4289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圆角矩形 5"/>
          <p:cNvSpPr/>
          <p:nvPr userDrawn="1"/>
        </p:nvSpPr>
        <p:spPr>
          <a:xfrm>
            <a:off x="5900058" y="6451898"/>
            <a:ext cx="391889" cy="2201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729073-8FFE-4F18-B513-07581FC6638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4673600" y="6396228"/>
            <a:ext cx="2844800" cy="365125"/>
          </a:xfrm>
        </p:spPr>
        <p:txBody>
          <a:bodyPr/>
          <a:lstStyle>
            <a:lvl1pPr algn="ctr">
              <a:defRPr>
                <a:latin typeface="ITC Avant Garde Std Bk" panose="020B0502020202020204" pitchFamily="34" charset="0"/>
              </a:defRPr>
            </a:lvl1pPr>
          </a:lstStyle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887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32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6786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5" y="273055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8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4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C7FCF6-76BD-4495-B08F-4C059D2BA31F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2933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3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585" indent="0">
              <a:buNone/>
              <a:defRPr sz="38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4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57577C-F53D-4BB9-9408-EB84DEB3CD80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3267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D58058-BD14-4845-947D-4A9B79A00D09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85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ECB469-C949-4E3F-B0CB-0C15DA7B7F92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6711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1125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4930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6502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8501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5466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157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2619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7322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6948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2782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6529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2504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637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902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191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75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858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435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505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04" tIns="45702" rIns="91404" bIns="45702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04" tIns="45702" rIns="91404" bIns="45702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388EF-52D1-4258-9BE5-BCD010C7D4DE}" type="datetimeFigureOut">
              <a:rPr lang="zh-CN" altLang="en-US" smtClean="0"/>
              <a:t>2020/4/16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EE65E-57D2-4566-898C-4F2076833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0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04" tIns="45702" rIns="91404" bIns="45702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04" tIns="45702" rIns="91404" bIns="4570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196EC2F-0988-4314-AD4B-24FF16D7B45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4/16/2020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91404" tIns="45702" rIns="91404" bIns="45702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06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2020/4/16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062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22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6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image" Target="../media/image23.png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5140379" y="917599"/>
            <a:ext cx="882660" cy="882656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6524330" y="2529659"/>
            <a:ext cx="1168376" cy="1168372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6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4257144" y="1537255"/>
            <a:ext cx="1431637" cy="1431631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spcCol="0" rtlCol="0" anchor="ctr"/>
          <a:lstStyle/>
          <a:p>
            <a:pPr algn="ctr"/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 rot="21028799">
            <a:off x="7088508" y="1185172"/>
            <a:ext cx="441522" cy="664845"/>
            <a:chOff x="4298641" y="2780880"/>
            <a:chExt cx="478149" cy="719998"/>
          </a:xfrm>
          <a:noFill/>
        </p:grpSpPr>
        <p:sp>
          <p:nvSpPr>
            <p:cNvPr id="23" name="椭圆 22"/>
            <p:cNvSpPr/>
            <p:nvPr/>
          </p:nvSpPr>
          <p:spPr>
            <a:xfrm>
              <a:off x="4575032" y="3299120"/>
              <a:ext cx="201758" cy="201758"/>
            </a:xfrm>
            <a:prstGeom prst="ellipse">
              <a:avLst/>
            </a:prstGeom>
            <a:grp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椭圆 23"/>
            <p:cNvSpPr/>
            <p:nvPr/>
          </p:nvSpPr>
          <p:spPr>
            <a:xfrm flipV="1">
              <a:off x="4298640" y="2780880"/>
              <a:ext cx="276392" cy="276392"/>
            </a:xfrm>
            <a:prstGeom prst="ellipse">
              <a:avLst/>
            </a:prstGeom>
            <a:grp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068040" y="4103893"/>
            <a:ext cx="8659065" cy="800201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r>
              <a:rPr lang="en-US" altLang="zh-CN" sz="4600" b="1" dirty="0" smtClean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Introduction of Spring MVC</a:t>
            </a:r>
            <a:endParaRPr lang="zh-CN" altLang="en-US" sz="4600" b="1" dirty="0">
              <a:solidFill>
                <a:srgbClr val="E743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16690" y="4973288"/>
            <a:ext cx="1891828" cy="523202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r"/>
            <a:r>
              <a:rPr lang="en-US" altLang="zh-CN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Zach </a:t>
            </a:r>
            <a:r>
              <a:rPr lang="en-US" altLang="zh-CN" sz="28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Chih</a:t>
            </a:r>
            <a:endParaRPr lang="zh-CN" altLang="en-US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 rot="21028799">
            <a:off x="6603541" y="1718341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 rot="21028799" flipV="1">
            <a:off x="6277889" y="2160912"/>
            <a:ext cx="365030" cy="36503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椭圆 30"/>
          <p:cNvSpPr/>
          <p:nvPr/>
        </p:nvSpPr>
        <p:spPr>
          <a:xfrm rot="21028799">
            <a:off x="5719650" y="2275863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 rot="21028799" flipV="1">
            <a:off x="6858936" y="2059186"/>
            <a:ext cx="400733" cy="40073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 rot="21028799">
            <a:off x="5843881" y="1735296"/>
            <a:ext cx="409946" cy="409946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 rot="21028799" flipV="1">
            <a:off x="5119411" y="2101147"/>
            <a:ext cx="423450" cy="42345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 rot="10228799">
            <a:off x="5586163" y="3384043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椭圆 35"/>
          <p:cNvSpPr/>
          <p:nvPr/>
        </p:nvSpPr>
        <p:spPr>
          <a:xfrm rot="10228799" flipV="1">
            <a:off x="5733087" y="2762743"/>
            <a:ext cx="365030" cy="36503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 rot="10228799">
            <a:off x="6470054" y="2826521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 rot="10228799" flipV="1">
            <a:off x="5116338" y="2828768"/>
            <a:ext cx="400733" cy="40073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 rot="10228799">
            <a:off x="6122179" y="3143443"/>
            <a:ext cx="409946" cy="409946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 rot="10228799" flipV="1">
            <a:off x="6833145" y="2764088"/>
            <a:ext cx="423450" cy="42345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 dirty="0"/>
          </a:p>
        </p:txBody>
      </p:sp>
      <p:grpSp>
        <p:nvGrpSpPr>
          <p:cNvPr id="41" name="组合 40"/>
          <p:cNvGrpSpPr/>
          <p:nvPr/>
        </p:nvGrpSpPr>
        <p:grpSpPr>
          <a:xfrm>
            <a:off x="5112205" y="1732465"/>
            <a:ext cx="2143332" cy="1852005"/>
            <a:chOff x="858879" y="2355867"/>
            <a:chExt cx="2143332" cy="1852005"/>
          </a:xfrm>
        </p:grpSpPr>
        <p:sp>
          <p:nvSpPr>
            <p:cNvPr id="42" name="椭圆 41"/>
            <p:cNvSpPr/>
            <p:nvPr/>
          </p:nvSpPr>
          <p:spPr>
            <a:xfrm rot="21028799">
              <a:off x="2346083" y="2355867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" name="椭圆 42"/>
            <p:cNvSpPr/>
            <p:nvPr/>
          </p:nvSpPr>
          <p:spPr>
            <a:xfrm rot="21028799" flipV="1">
              <a:off x="2020431" y="2798439"/>
              <a:ext cx="365030" cy="36503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" name="椭圆 43"/>
            <p:cNvSpPr/>
            <p:nvPr/>
          </p:nvSpPr>
          <p:spPr>
            <a:xfrm rot="21028799">
              <a:off x="1462192" y="2913389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椭圆 44"/>
            <p:cNvSpPr/>
            <p:nvPr/>
          </p:nvSpPr>
          <p:spPr>
            <a:xfrm rot="21028799" flipV="1">
              <a:off x="2601478" y="2696712"/>
              <a:ext cx="400733" cy="40073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椭圆 45"/>
            <p:cNvSpPr/>
            <p:nvPr/>
          </p:nvSpPr>
          <p:spPr>
            <a:xfrm rot="21028799">
              <a:off x="1586423" y="2372823"/>
              <a:ext cx="409946" cy="409946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椭圆 46"/>
            <p:cNvSpPr/>
            <p:nvPr/>
          </p:nvSpPr>
          <p:spPr>
            <a:xfrm rot="21028799" flipV="1">
              <a:off x="861953" y="2738674"/>
              <a:ext cx="423450" cy="42345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椭圆 47"/>
            <p:cNvSpPr/>
            <p:nvPr/>
          </p:nvSpPr>
          <p:spPr>
            <a:xfrm rot="10228799">
              <a:off x="1328704" y="4021569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" name="椭圆 48"/>
            <p:cNvSpPr/>
            <p:nvPr/>
          </p:nvSpPr>
          <p:spPr>
            <a:xfrm rot="10228799" flipV="1">
              <a:off x="1475629" y="3400270"/>
              <a:ext cx="365030" cy="36503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0" name="椭圆 49"/>
            <p:cNvSpPr/>
            <p:nvPr/>
          </p:nvSpPr>
          <p:spPr>
            <a:xfrm rot="10228799">
              <a:off x="2212595" y="3464047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1" name="椭圆 50"/>
            <p:cNvSpPr/>
            <p:nvPr/>
          </p:nvSpPr>
          <p:spPr>
            <a:xfrm rot="10228799" flipV="1">
              <a:off x="858879" y="3466294"/>
              <a:ext cx="400733" cy="40073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椭圆 66"/>
            <p:cNvSpPr/>
            <p:nvPr/>
          </p:nvSpPr>
          <p:spPr>
            <a:xfrm rot="10228799">
              <a:off x="1864721" y="3780970"/>
              <a:ext cx="409946" cy="409946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椭圆 67"/>
            <p:cNvSpPr/>
            <p:nvPr/>
          </p:nvSpPr>
          <p:spPr>
            <a:xfrm rot="10228799" flipV="1">
              <a:off x="2575687" y="3401615"/>
              <a:ext cx="423450" cy="42345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69" name="椭圆 68"/>
          <p:cNvSpPr/>
          <p:nvPr/>
        </p:nvSpPr>
        <p:spPr>
          <a:xfrm>
            <a:off x="4999668" y="1379258"/>
            <a:ext cx="2417814" cy="2417814"/>
          </a:xfrm>
          <a:prstGeom prst="ellipse">
            <a:avLst/>
          </a:prstGeom>
          <a:solidFill>
            <a:srgbClr val="E74337"/>
          </a:solidFill>
          <a:ln w="38100">
            <a:solidFill>
              <a:srgbClr val="E743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5098378" y="1477968"/>
            <a:ext cx="2220394" cy="2220394"/>
          </a:xfrm>
          <a:prstGeom prst="ellipse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38100">
            <a:solidFill>
              <a:srgbClr val="E743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68177" y="2123579"/>
            <a:ext cx="1890225" cy="923312"/>
          </a:xfrm>
          <a:prstGeom prst="rect">
            <a:avLst/>
          </a:prstGeom>
          <a:noFill/>
          <a:ln>
            <a:noFill/>
          </a:ln>
        </p:spPr>
        <p:txBody>
          <a:bodyPr wrap="none" lIns="91422" tIns="45711" rIns="91422" bIns="45711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2020</a:t>
            </a:r>
            <a:endParaRPr lang="zh-CN" altLang="en-US" sz="5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569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" dur="75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75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" dur="75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2" dur="75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3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3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3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3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3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3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3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3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3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3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9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3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3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3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3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3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3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3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3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1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4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3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3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1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9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4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4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" presetClass="exit" presetSubtype="6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4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7" presetID="2" presetClass="exit" presetSubtype="12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8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1" presetID="2" presetClass="exit" presetSubtype="6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2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3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5" presetID="2" presetClass="exit" presetSubtype="2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6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7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9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21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23" presetID="2" presetClass="entr" presetSubtype="2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25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26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0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31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3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4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20" grpId="0" animBg="1"/>
          <p:bldP spid="21" grpId="0" animBg="1"/>
          <p:bldP spid="26" grpId="0"/>
          <p:bldP spid="28" grpId="0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4" grpId="0" animBg="1"/>
          <p:bldP spid="34" grpId="1" animBg="1"/>
          <p:bldP spid="35" grpId="0" animBg="1"/>
          <p:bldP spid="35" grpId="1" animBg="1"/>
          <p:bldP spid="36" grpId="0" animBg="1"/>
          <p:bldP spid="36" grpId="1" animBg="1"/>
          <p:bldP spid="37" grpId="0" animBg="1"/>
          <p:bldP spid="37" grpId="1" animBg="1"/>
          <p:bldP spid="38" grpId="0" animBg="1"/>
          <p:bldP spid="38" grpId="1" animBg="1"/>
          <p:bldP spid="39" grpId="0" animBg="1"/>
          <p:bldP spid="39" grpId="1" animBg="1"/>
          <p:bldP spid="40" grpId="0" animBg="1"/>
          <p:bldP spid="40" grpId="1" animBg="1"/>
          <p:bldP spid="69" grpId="0" animBg="1"/>
          <p:bldP spid="52" grpId="0" animBg="1"/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3" dur="75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75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" dur="75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2" dur="75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3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3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3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3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3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3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3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3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3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3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9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3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3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3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3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3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3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3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3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1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4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3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3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1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9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4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4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" presetClass="exit" presetSubtype="6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4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7" presetID="2" presetClass="exit" presetSubtype="12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8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1" presetID="2" presetClass="exit" presetSubtype="6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2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3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5" presetID="2" presetClass="exit" presetSubtype="2" fill="hold" grpId="1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16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7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9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21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23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5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6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0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31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3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4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20" grpId="0" animBg="1"/>
          <p:bldP spid="21" grpId="0" animBg="1"/>
          <p:bldP spid="26" grpId="0"/>
          <p:bldP spid="28" grpId="0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4" grpId="0" animBg="1"/>
          <p:bldP spid="34" grpId="1" animBg="1"/>
          <p:bldP spid="35" grpId="0" animBg="1"/>
          <p:bldP spid="35" grpId="1" animBg="1"/>
          <p:bldP spid="36" grpId="0" animBg="1"/>
          <p:bldP spid="36" grpId="1" animBg="1"/>
          <p:bldP spid="37" grpId="0" animBg="1"/>
          <p:bldP spid="37" grpId="1" animBg="1"/>
          <p:bldP spid="38" grpId="0" animBg="1"/>
          <p:bldP spid="38" grpId="1" animBg="1"/>
          <p:bldP spid="39" grpId="0" animBg="1"/>
          <p:bldP spid="39" grpId="1" animBg="1"/>
          <p:bldP spid="40" grpId="0" animBg="1"/>
          <p:bldP spid="40" grpId="1" animBg="1"/>
          <p:bldP spid="69" grpId="0" animBg="1"/>
          <p:bldP spid="52" grpId="0" animBg="1"/>
          <p:bldP spid="2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001550" y="441812"/>
            <a:ext cx="4368174" cy="646294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r>
              <a:rPr lang="en-US" altLang="zh-CN" sz="3600" b="1" dirty="0" smtClean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Why? Spring MVC</a:t>
            </a:r>
            <a:endParaRPr lang="en-US" altLang="zh-CN" sz="3600" b="1" dirty="0">
              <a:solidFill>
                <a:srgbClr val="E743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34" name="组合 33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36" name="椭圆 35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7" name="椭圆 36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5" name="直接连接符 34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39" name="组合 38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41" name="椭圆 40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2" name="椭圆 41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40" name="直接连接符 39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1296603" y="1265908"/>
            <a:ext cx="931368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chemeClr val="bg1"/>
                </a:solidFill>
              </a:rPr>
              <a:t>Separate </a:t>
            </a:r>
            <a:r>
              <a:rPr lang="en-US" altLang="zh-TW" b="1" dirty="0" smtClean="0">
                <a:solidFill>
                  <a:schemeClr val="bg1"/>
                </a:solidFill>
              </a:rPr>
              <a:t>roles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bg1"/>
                </a:solidFill>
              </a:rPr>
              <a:t>The </a:t>
            </a:r>
            <a:r>
              <a:rPr lang="en-US" altLang="zh-TW" dirty="0">
                <a:solidFill>
                  <a:schemeClr val="bg1"/>
                </a:solidFill>
              </a:rPr>
              <a:t>Spring MVC separates each role, where the model object, controller, command object, view resolver, </a:t>
            </a:r>
            <a:r>
              <a:rPr lang="en-US" altLang="zh-TW" dirty="0" err="1">
                <a:solidFill>
                  <a:schemeClr val="bg1"/>
                </a:solidFill>
              </a:rPr>
              <a:t>DispatcherServlet</a:t>
            </a:r>
            <a:r>
              <a:rPr lang="en-US" altLang="zh-TW" dirty="0">
                <a:solidFill>
                  <a:schemeClr val="bg1"/>
                </a:solidFill>
              </a:rPr>
              <a:t>, validator, etc. can be fulfilled by a specialized object.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b="1" dirty="0" smtClean="0">
                <a:solidFill>
                  <a:schemeClr val="bg1"/>
                </a:solidFill>
              </a:rPr>
              <a:t>Light-weight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bg1"/>
                </a:solidFill>
              </a:rPr>
              <a:t>It </a:t>
            </a:r>
            <a:r>
              <a:rPr lang="en-US" altLang="zh-TW" dirty="0">
                <a:solidFill>
                  <a:schemeClr val="bg1"/>
                </a:solidFill>
              </a:rPr>
              <a:t>uses light-weight servlet container to develop and deploy your application.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chemeClr val="bg1"/>
                </a:solidFill>
              </a:rPr>
              <a:t>Powerful </a:t>
            </a:r>
            <a:r>
              <a:rPr lang="en-US" altLang="zh-TW" b="1" dirty="0" smtClean="0">
                <a:solidFill>
                  <a:schemeClr val="bg1"/>
                </a:solidFill>
              </a:rPr>
              <a:t>Configuration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bg1"/>
                </a:solidFill>
              </a:rPr>
              <a:t>It </a:t>
            </a:r>
            <a:r>
              <a:rPr lang="en-US" altLang="zh-TW" dirty="0">
                <a:solidFill>
                  <a:schemeClr val="bg1"/>
                </a:solidFill>
              </a:rPr>
              <a:t>provides a robust configuration for both framework and application </a:t>
            </a:r>
            <a:r>
              <a:rPr lang="en-US" altLang="zh-TW" dirty="0" smtClean="0">
                <a:solidFill>
                  <a:schemeClr val="bg1"/>
                </a:solidFill>
              </a:rPr>
              <a:t>classes.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b="1" dirty="0" smtClean="0">
                <a:solidFill>
                  <a:schemeClr val="bg1"/>
                </a:solidFill>
              </a:rPr>
              <a:t>Rapid development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bg1"/>
                </a:solidFill>
              </a:rPr>
              <a:t>The </a:t>
            </a:r>
            <a:r>
              <a:rPr lang="en-US" altLang="zh-TW" dirty="0">
                <a:solidFill>
                  <a:schemeClr val="bg1"/>
                </a:solidFill>
              </a:rPr>
              <a:t>Spring MVC facilitates fast and parallel development.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chemeClr val="bg1"/>
                </a:solidFill>
              </a:rPr>
              <a:t>Reusable business </a:t>
            </a:r>
            <a:r>
              <a:rPr lang="en-US" altLang="zh-TW" b="1" dirty="0" smtClean="0">
                <a:solidFill>
                  <a:schemeClr val="bg1"/>
                </a:solidFill>
              </a:rPr>
              <a:t>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bg1"/>
                </a:solidFill>
              </a:rPr>
              <a:t>Instead </a:t>
            </a:r>
            <a:r>
              <a:rPr lang="en-US" altLang="zh-TW" dirty="0">
                <a:solidFill>
                  <a:schemeClr val="bg1"/>
                </a:solidFill>
              </a:rPr>
              <a:t>of creating new objects, it allows us to use the existing business objects.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chemeClr val="bg1"/>
                </a:solidFill>
              </a:rPr>
              <a:t>Easy to </a:t>
            </a:r>
            <a:r>
              <a:rPr lang="en-US" altLang="zh-TW" b="1" dirty="0" smtClean="0">
                <a:solidFill>
                  <a:schemeClr val="bg1"/>
                </a:solidFill>
              </a:rPr>
              <a:t>test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bg1"/>
                </a:solidFill>
              </a:rPr>
              <a:t>In </a:t>
            </a:r>
            <a:r>
              <a:rPr lang="en-US" altLang="zh-TW" dirty="0">
                <a:solidFill>
                  <a:schemeClr val="bg1"/>
                </a:solidFill>
              </a:rPr>
              <a:t>Spring, generally we create JavaBeans classes that enable you to inject test data using the setter methods.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chemeClr val="bg1"/>
                </a:solidFill>
              </a:rPr>
              <a:t>Flexible </a:t>
            </a:r>
            <a:r>
              <a:rPr lang="en-US" altLang="zh-TW" b="1" dirty="0" smtClean="0">
                <a:solidFill>
                  <a:schemeClr val="bg1"/>
                </a:solidFill>
              </a:rPr>
              <a:t>Mapping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chemeClr val="bg1"/>
                </a:solidFill>
              </a:rPr>
              <a:t>It </a:t>
            </a:r>
            <a:r>
              <a:rPr lang="en-US" altLang="zh-TW" dirty="0">
                <a:solidFill>
                  <a:schemeClr val="bg1"/>
                </a:solidFill>
              </a:rPr>
              <a:t>provides the specific annotations that easily redirect the page.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58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3546557" y="3058874"/>
            <a:ext cx="381452" cy="381452"/>
            <a:chOff x="3123591" y="3333387"/>
            <a:chExt cx="381452" cy="381452"/>
          </a:xfrm>
        </p:grpSpPr>
        <p:sp>
          <p:nvSpPr>
            <p:cNvPr id="35" name="椭圆 34"/>
            <p:cNvSpPr/>
            <p:nvPr/>
          </p:nvSpPr>
          <p:spPr>
            <a:xfrm flipV="1">
              <a:off x="3123591" y="3333387"/>
              <a:ext cx="381452" cy="381452"/>
            </a:xfrm>
            <a:prstGeom prst="ellipse">
              <a:avLst/>
            </a:prstGeom>
            <a:noFill/>
            <a:ln w="28575">
              <a:solidFill>
                <a:srgbClr val="E74337"/>
              </a:solidFill>
            </a:ln>
            <a:effectLst>
              <a:outerShdw blurRad="330200" dir="2700000" sx="73000" sy="73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4" tIns="45717" rIns="91434" bIns="45717" spcCol="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" name="椭圆 35"/>
            <p:cNvSpPr/>
            <p:nvPr/>
          </p:nvSpPr>
          <p:spPr>
            <a:xfrm flipV="1">
              <a:off x="3208440" y="3418236"/>
              <a:ext cx="211754" cy="211754"/>
            </a:xfrm>
            <a:prstGeom prst="ellipse">
              <a:avLst/>
            </a:prstGeom>
            <a:solidFill>
              <a:srgbClr val="E74337"/>
            </a:solidFill>
            <a:ln w="28575">
              <a:noFill/>
            </a:ln>
            <a:effectLst>
              <a:outerShdw blurRad="330200" dir="2700000" sx="73000" sy="73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4" tIns="45717" rIns="91434" bIns="45717" spcCol="0"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37" name="直接连接符 36"/>
          <p:cNvCxnSpPr/>
          <p:nvPr/>
        </p:nvCxnSpPr>
        <p:spPr>
          <a:xfrm>
            <a:off x="3662669" y="3248000"/>
            <a:ext cx="8531674" cy="0"/>
          </a:xfrm>
          <a:prstGeom prst="line">
            <a:avLst/>
          </a:prstGeom>
          <a:ln>
            <a:solidFill>
              <a:srgbClr val="E743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 rot="21028799">
            <a:off x="2350215" y="2341743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 rot="21028799" flipV="1">
            <a:off x="2024563" y="2784315"/>
            <a:ext cx="365030" cy="36503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 rot="21028799">
            <a:off x="1466324" y="2899265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 rot="21028799" flipV="1">
            <a:off x="2605610" y="2682588"/>
            <a:ext cx="400733" cy="40073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 rot="21028799">
            <a:off x="1590555" y="2358699"/>
            <a:ext cx="409946" cy="40994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 rot="21028799" flipV="1">
            <a:off x="866085" y="2724550"/>
            <a:ext cx="423450" cy="423450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 rot="10228799">
            <a:off x="1332836" y="4007445"/>
            <a:ext cx="186303" cy="18630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椭圆 44"/>
          <p:cNvSpPr/>
          <p:nvPr/>
        </p:nvSpPr>
        <p:spPr>
          <a:xfrm rot="10228799" flipV="1">
            <a:off x="1479761" y="3386146"/>
            <a:ext cx="365030" cy="365030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椭圆 45"/>
          <p:cNvSpPr/>
          <p:nvPr/>
        </p:nvSpPr>
        <p:spPr>
          <a:xfrm rot="10228799">
            <a:off x="2216727" y="3449923"/>
            <a:ext cx="186303" cy="18630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椭圆 46"/>
          <p:cNvSpPr/>
          <p:nvPr/>
        </p:nvSpPr>
        <p:spPr>
          <a:xfrm rot="10228799" flipV="1">
            <a:off x="863011" y="3452170"/>
            <a:ext cx="400733" cy="40073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椭圆 47"/>
          <p:cNvSpPr/>
          <p:nvPr/>
        </p:nvSpPr>
        <p:spPr>
          <a:xfrm rot="10228799">
            <a:off x="1868853" y="3766846"/>
            <a:ext cx="409946" cy="409946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椭圆 48"/>
          <p:cNvSpPr/>
          <p:nvPr/>
        </p:nvSpPr>
        <p:spPr>
          <a:xfrm rot="10228799" flipV="1">
            <a:off x="2579819" y="3387491"/>
            <a:ext cx="423450" cy="42345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728513" y="3750281"/>
            <a:ext cx="34363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200" b="1" dirty="0" smtClean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Hello World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670457" y="2076527"/>
            <a:ext cx="20070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 03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858879" y="2355867"/>
            <a:ext cx="2143332" cy="1852005"/>
            <a:chOff x="858879" y="2355867"/>
            <a:chExt cx="2143332" cy="1852005"/>
          </a:xfrm>
        </p:grpSpPr>
        <p:sp>
          <p:nvSpPr>
            <p:cNvPr id="53" name="椭圆 52"/>
            <p:cNvSpPr/>
            <p:nvPr/>
          </p:nvSpPr>
          <p:spPr>
            <a:xfrm rot="21028799">
              <a:off x="2346083" y="2355867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" name="椭圆 53"/>
            <p:cNvSpPr/>
            <p:nvPr/>
          </p:nvSpPr>
          <p:spPr>
            <a:xfrm rot="21028799" flipV="1">
              <a:off x="2020431" y="2798439"/>
              <a:ext cx="365030" cy="36503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椭圆 54"/>
            <p:cNvSpPr/>
            <p:nvPr/>
          </p:nvSpPr>
          <p:spPr>
            <a:xfrm rot="21028799">
              <a:off x="1462192" y="2913389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椭圆 55"/>
            <p:cNvSpPr/>
            <p:nvPr/>
          </p:nvSpPr>
          <p:spPr>
            <a:xfrm rot="21028799" flipV="1">
              <a:off x="2601478" y="2696712"/>
              <a:ext cx="400733" cy="40073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椭圆 56"/>
            <p:cNvSpPr/>
            <p:nvPr/>
          </p:nvSpPr>
          <p:spPr>
            <a:xfrm rot="21028799">
              <a:off x="1586423" y="2372823"/>
              <a:ext cx="409946" cy="40994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椭圆 57"/>
            <p:cNvSpPr/>
            <p:nvPr/>
          </p:nvSpPr>
          <p:spPr>
            <a:xfrm rot="21028799" flipV="1">
              <a:off x="861953" y="2738674"/>
              <a:ext cx="423450" cy="42345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9" name="椭圆 58"/>
            <p:cNvSpPr/>
            <p:nvPr/>
          </p:nvSpPr>
          <p:spPr>
            <a:xfrm rot="10228799">
              <a:off x="1328704" y="4021569"/>
              <a:ext cx="186303" cy="18630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0" name="椭圆 59"/>
            <p:cNvSpPr/>
            <p:nvPr/>
          </p:nvSpPr>
          <p:spPr>
            <a:xfrm rot="10228799" flipV="1">
              <a:off x="1475629" y="3400270"/>
              <a:ext cx="365030" cy="36503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1" name="椭圆 60"/>
            <p:cNvSpPr/>
            <p:nvPr/>
          </p:nvSpPr>
          <p:spPr>
            <a:xfrm rot="10228799">
              <a:off x="2212595" y="3464047"/>
              <a:ext cx="186303" cy="18630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2" name="椭圆 61"/>
            <p:cNvSpPr/>
            <p:nvPr/>
          </p:nvSpPr>
          <p:spPr>
            <a:xfrm rot="10228799" flipV="1">
              <a:off x="858879" y="3466294"/>
              <a:ext cx="400733" cy="40073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3" name="椭圆 62"/>
            <p:cNvSpPr/>
            <p:nvPr/>
          </p:nvSpPr>
          <p:spPr>
            <a:xfrm rot="10228799">
              <a:off x="1864721" y="3780970"/>
              <a:ext cx="409946" cy="409946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4" name="椭圆 93"/>
            <p:cNvSpPr/>
            <p:nvPr/>
          </p:nvSpPr>
          <p:spPr>
            <a:xfrm rot="10228799" flipV="1">
              <a:off x="2575687" y="3401615"/>
              <a:ext cx="423450" cy="42345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7387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3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3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3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3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3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xit" presetSubtype="4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0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4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8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9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05" dur="10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7" presetID="2" presetClass="entr" presetSubtype="2" fill="hold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0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1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16" presetID="2" presetClass="entr" presetSubtype="1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1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19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1" presetID="2" presetClass="entr" presetSubtype="4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2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2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8" grpId="1" animBg="1"/>
          <p:bldP spid="39" grpId="0" animBg="1"/>
          <p:bldP spid="39" grpId="1" animBg="1"/>
          <p:bldP spid="40" grpId="0" animBg="1"/>
          <p:bldP spid="40" grpId="1" animBg="1"/>
          <p:bldP spid="41" grpId="0" animBg="1"/>
          <p:bldP spid="41" grpId="1" animBg="1"/>
          <p:bldP spid="42" grpId="0" animBg="1"/>
          <p:bldP spid="42" grpId="1" animBg="1"/>
          <p:bldP spid="43" grpId="0" animBg="1"/>
          <p:bldP spid="43" grpId="1" animBg="1"/>
          <p:bldP spid="44" grpId="0" animBg="1"/>
          <p:bldP spid="44" grpId="1" animBg="1"/>
          <p:bldP spid="45" grpId="0" animBg="1"/>
          <p:bldP spid="45" grpId="1" animBg="1"/>
          <p:bldP spid="46" grpId="0" animBg="1"/>
          <p:bldP spid="46" grpId="1" animBg="1"/>
          <p:bldP spid="47" grpId="0" animBg="1"/>
          <p:bldP spid="47" grpId="1" animBg="1"/>
          <p:bldP spid="48" grpId="0" animBg="1"/>
          <p:bldP spid="48" grpId="1" animBg="1"/>
          <p:bldP spid="49" grpId="0" animBg="1"/>
          <p:bldP spid="49" grpId="1" animBg="1"/>
          <p:bldP spid="50" grpId="0"/>
          <p:bldP spid="5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3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3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3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3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3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xit" presetSubtype="4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0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4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8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9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05" dur="10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7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16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8" grpId="1" animBg="1"/>
          <p:bldP spid="39" grpId="0" animBg="1"/>
          <p:bldP spid="39" grpId="1" animBg="1"/>
          <p:bldP spid="40" grpId="0" animBg="1"/>
          <p:bldP spid="40" grpId="1" animBg="1"/>
          <p:bldP spid="41" grpId="0" animBg="1"/>
          <p:bldP spid="41" grpId="1" animBg="1"/>
          <p:bldP spid="42" grpId="0" animBg="1"/>
          <p:bldP spid="42" grpId="1" animBg="1"/>
          <p:bldP spid="43" grpId="0" animBg="1"/>
          <p:bldP spid="43" grpId="1" animBg="1"/>
          <p:bldP spid="44" grpId="0" animBg="1"/>
          <p:bldP spid="44" grpId="1" animBg="1"/>
          <p:bldP spid="45" grpId="0" animBg="1"/>
          <p:bldP spid="45" grpId="1" animBg="1"/>
          <p:bldP spid="46" grpId="0" animBg="1"/>
          <p:bldP spid="46" grpId="1" animBg="1"/>
          <p:bldP spid="47" grpId="0" animBg="1"/>
          <p:bldP spid="47" grpId="1" animBg="1"/>
          <p:bldP spid="48" grpId="0" animBg="1"/>
          <p:bldP spid="48" grpId="1" animBg="1"/>
          <p:bldP spid="49" grpId="0" animBg="1"/>
          <p:bldP spid="49" grpId="1" animBg="1"/>
          <p:bldP spid="50" grpId="0"/>
          <p:bldP spid="51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745981" y="439987"/>
            <a:ext cx="2954655" cy="646331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r>
              <a:rPr lang="en-US" altLang="zh-CN" sz="3600" b="1" dirty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Hello World</a:t>
            </a:r>
          </a:p>
        </p:txBody>
      </p:sp>
      <p:sp>
        <p:nvSpPr>
          <p:cNvPr id="15" name="任意多边形 14"/>
          <p:cNvSpPr/>
          <p:nvPr/>
        </p:nvSpPr>
        <p:spPr>
          <a:xfrm>
            <a:off x="2724530" y="2909294"/>
            <a:ext cx="6958050" cy="891746"/>
          </a:xfrm>
          <a:custGeom>
            <a:avLst/>
            <a:gdLst/>
            <a:ahLst/>
            <a:cxnLst/>
            <a:rect l="l" t="t" r="r" b="b"/>
            <a:pathLst>
              <a:path w="6958050" h="891746">
                <a:moveTo>
                  <a:pt x="651452" y="0"/>
                </a:moveTo>
                <a:cubicBezTo>
                  <a:pt x="654597" y="17"/>
                  <a:pt x="657721" y="37"/>
                  <a:pt x="660824" y="137"/>
                </a:cubicBezTo>
                <a:lnTo>
                  <a:pt x="664036" y="137"/>
                </a:lnTo>
                <a:lnTo>
                  <a:pt x="664036" y="184"/>
                </a:lnTo>
                <a:cubicBezTo>
                  <a:pt x="1590628" y="7435"/>
                  <a:pt x="676311" y="269331"/>
                  <a:pt x="1687772" y="289560"/>
                </a:cubicBezTo>
                <a:lnTo>
                  <a:pt x="1687772" y="289607"/>
                </a:lnTo>
                <a:lnTo>
                  <a:pt x="6656981" y="289607"/>
                </a:lnTo>
                <a:lnTo>
                  <a:pt x="6958050" y="590677"/>
                </a:lnTo>
                <a:lnTo>
                  <a:pt x="6656981" y="891746"/>
                </a:lnTo>
                <a:lnTo>
                  <a:pt x="1672712" y="891746"/>
                </a:lnTo>
                <a:lnTo>
                  <a:pt x="1672712" y="891406"/>
                </a:lnTo>
                <a:cubicBezTo>
                  <a:pt x="665748" y="888776"/>
                  <a:pt x="1594217" y="609525"/>
                  <a:pt x="651452" y="594360"/>
                </a:cubicBezTo>
                <a:lnTo>
                  <a:pt x="651452" y="590677"/>
                </a:lnTo>
                <a:lnTo>
                  <a:pt x="234846" y="590677"/>
                </a:lnTo>
                <a:lnTo>
                  <a:pt x="0" y="137"/>
                </a:lnTo>
                <a:lnTo>
                  <a:pt x="651452" y="137"/>
                </a:lnTo>
                <a:close/>
              </a:path>
            </a:pathLst>
          </a:custGeom>
          <a:noFill/>
          <a:ln w="12700">
            <a:solidFill>
              <a:srgbClr val="E743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104350" y="2973748"/>
            <a:ext cx="600531" cy="461772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42"/>
          <p:cNvSpPr/>
          <p:nvPr/>
        </p:nvSpPr>
        <p:spPr>
          <a:xfrm flipH="1">
            <a:off x="4469262" y="3533773"/>
            <a:ext cx="4847457" cy="349222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en-US" altLang="zh-TW" dirty="0">
                <a:solidFill>
                  <a:schemeClr val="bg1"/>
                </a:solidFill>
              </a:rPr>
              <a:t>Provide the entry of controller in the web.xml file</a:t>
            </a:r>
            <a:endParaRPr lang="en-US" altLang="zh-CN" sz="12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9" name="Rectangle 42"/>
          <p:cNvSpPr/>
          <p:nvPr/>
        </p:nvSpPr>
        <p:spPr>
          <a:xfrm flipH="1">
            <a:off x="4469262" y="3284426"/>
            <a:ext cx="2058686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en-US" altLang="zh-CN" sz="1600" b="1" dirty="0" smtClean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Web.xml</a:t>
            </a:r>
            <a:endParaRPr lang="zh-CN" altLang="en-US" sz="1600" b="1" dirty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" name="五边形 20"/>
          <p:cNvSpPr/>
          <p:nvPr/>
        </p:nvSpPr>
        <p:spPr>
          <a:xfrm>
            <a:off x="2407920" y="2069371"/>
            <a:ext cx="7274660" cy="891746"/>
          </a:xfrm>
          <a:custGeom>
            <a:avLst/>
            <a:gdLst/>
            <a:ahLst/>
            <a:cxnLst/>
            <a:rect l="l" t="t" r="r" b="b"/>
            <a:pathLst>
              <a:path w="7302944" h="891746">
                <a:moveTo>
                  <a:pt x="996346" y="0"/>
                </a:moveTo>
                <a:lnTo>
                  <a:pt x="996413" y="1"/>
                </a:lnTo>
                <a:lnTo>
                  <a:pt x="1052216" y="1"/>
                </a:lnTo>
                <a:lnTo>
                  <a:pt x="1052216" y="817"/>
                </a:lnTo>
                <a:cubicBezTo>
                  <a:pt x="1906614" y="15796"/>
                  <a:pt x="1037470" y="269656"/>
                  <a:pt x="2032666" y="289560"/>
                </a:cubicBezTo>
                <a:lnTo>
                  <a:pt x="2032666" y="289607"/>
                </a:lnTo>
                <a:lnTo>
                  <a:pt x="7001875" y="289607"/>
                </a:lnTo>
                <a:lnTo>
                  <a:pt x="7302944" y="590677"/>
                </a:lnTo>
                <a:lnTo>
                  <a:pt x="7001875" y="891746"/>
                </a:lnTo>
                <a:lnTo>
                  <a:pt x="2017606" y="891746"/>
                </a:lnTo>
                <a:lnTo>
                  <a:pt x="2017606" y="891406"/>
                </a:lnTo>
                <a:cubicBezTo>
                  <a:pt x="1010642" y="888776"/>
                  <a:pt x="1939110" y="609525"/>
                  <a:pt x="996346" y="594360"/>
                </a:cubicBezTo>
                <a:lnTo>
                  <a:pt x="996346" y="590541"/>
                </a:lnTo>
                <a:lnTo>
                  <a:pt x="664036" y="590541"/>
                </a:lnTo>
                <a:lnTo>
                  <a:pt x="664036" y="590542"/>
                </a:lnTo>
                <a:lnTo>
                  <a:pt x="234846" y="590542"/>
                </a:lnTo>
                <a:lnTo>
                  <a:pt x="0" y="2"/>
                </a:lnTo>
                <a:lnTo>
                  <a:pt x="528119" y="2"/>
                </a:lnTo>
                <a:lnTo>
                  <a:pt x="528119" y="1"/>
                </a:lnTo>
                <a:lnTo>
                  <a:pt x="996346" y="1"/>
                </a:lnTo>
                <a:close/>
              </a:path>
            </a:pathLst>
          </a:custGeom>
          <a:noFill/>
          <a:ln w="12700">
            <a:solidFill>
              <a:srgbClr val="E74337"/>
            </a:solidFill>
          </a:ln>
          <a:effectLst>
            <a:outerShdw blurRad="152400" dist="63500" dir="2700000" sx="90000" sy="9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857233" y="2124213"/>
            <a:ext cx="600531" cy="461772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42"/>
          <p:cNvSpPr/>
          <p:nvPr/>
        </p:nvSpPr>
        <p:spPr>
          <a:xfrm flipH="1">
            <a:off x="4469264" y="2693850"/>
            <a:ext cx="4060989" cy="28178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en-US" altLang="zh-TW" dirty="0">
                <a:solidFill>
                  <a:schemeClr val="bg1"/>
                </a:solidFill>
              </a:rPr>
              <a:t>Create the controller class</a:t>
            </a:r>
            <a:endParaRPr lang="en-US" altLang="zh-CN" sz="12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5" name="Rectangle 42"/>
          <p:cNvSpPr/>
          <p:nvPr/>
        </p:nvSpPr>
        <p:spPr>
          <a:xfrm flipH="1">
            <a:off x="4469262" y="2444503"/>
            <a:ext cx="2058686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en-US" altLang="zh-CN" sz="1600" b="1" dirty="0" smtClean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Controller</a:t>
            </a:r>
            <a:endParaRPr lang="zh-CN" altLang="en-US" sz="1600" b="1" dirty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7" name="五边形 26"/>
          <p:cNvSpPr/>
          <p:nvPr/>
        </p:nvSpPr>
        <p:spPr>
          <a:xfrm>
            <a:off x="1747520" y="1190595"/>
            <a:ext cx="8636000" cy="930599"/>
          </a:xfrm>
          <a:custGeom>
            <a:avLst/>
            <a:gdLst/>
            <a:ahLst/>
            <a:cxnLst/>
            <a:rect l="l" t="t" r="r" b="b"/>
            <a:pathLst>
              <a:path w="7636287" h="891746">
                <a:moveTo>
                  <a:pt x="1320799" y="0"/>
                </a:moveTo>
                <a:cubicBezTo>
                  <a:pt x="2268219" y="5080"/>
                  <a:pt x="1341119" y="269240"/>
                  <a:pt x="2357119" y="289560"/>
                </a:cubicBezTo>
                <a:lnTo>
                  <a:pt x="2357119" y="289607"/>
                </a:lnTo>
                <a:lnTo>
                  <a:pt x="7335218" y="289607"/>
                </a:lnTo>
                <a:lnTo>
                  <a:pt x="7636287" y="590677"/>
                </a:lnTo>
                <a:lnTo>
                  <a:pt x="7335218" y="891746"/>
                </a:lnTo>
                <a:lnTo>
                  <a:pt x="2350949" y="891746"/>
                </a:lnTo>
                <a:lnTo>
                  <a:pt x="2350949" y="891485"/>
                </a:lnTo>
                <a:cubicBezTo>
                  <a:pt x="1329644" y="890412"/>
                  <a:pt x="2266322" y="609570"/>
                  <a:pt x="1320799" y="594360"/>
                </a:cubicBezTo>
                <a:lnTo>
                  <a:pt x="1320799" y="592127"/>
                </a:lnTo>
                <a:lnTo>
                  <a:pt x="664036" y="592127"/>
                </a:lnTo>
                <a:lnTo>
                  <a:pt x="451620" y="592127"/>
                </a:lnTo>
                <a:lnTo>
                  <a:pt x="234846" y="592127"/>
                </a:lnTo>
                <a:lnTo>
                  <a:pt x="0" y="1587"/>
                </a:lnTo>
                <a:lnTo>
                  <a:pt x="451620" y="1587"/>
                </a:lnTo>
                <a:lnTo>
                  <a:pt x="664036" y="1587"/>
                </a:lnTo>
                <a:lnTo>
                  <a:pt x="1320799" y="1587"/>
                </a:lnTo>
                <a:close/>
              </a:path>
            </a:pathLst>
          </a:custGeom>
          <a:noFill/>
          <a:ln w="12700">
            <a:solidFill>
              <a:srgbClr val="E74337"/>
            </a:solidFill>
          </a:ln>
          <a:effectLst>
            <a:outerShdw blurRad="152400" dist="63500" dir="2700000" sx="90000" sy="9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660798" y="1311985"/>
            <a:ext cx="600531" cy="461772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42"/>
          <p:cNvSpPr/>
          <p:nvPr/>
        </p:nvSpPr>
        <p:spPr>
          <a:xfrm flipH="1">
            <a:off x="3901439" y="1853928"/>
            <a:ext cx="6339840" cy="274046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en-US" altLang="zh-TW" dirty="0">
                <a:solidFill>
                  <a:schemeClr val="bg1"/>
                </a:solidFill>
              </a:rPr>
              <a:t>Load the spring jar files or add dependencies in the case of Maven</a:t>
            </a:r>
            <a:endParaRPr lang="en-US" altLang="zh-CN" sz="12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1" name="Rectangle 42"/>
          <p:cNvSpPr/>
          <p:nvPr/>
        </p:nvSpPr>
        <p:spPr>
          <a:xfrm flipH="1">
            <a:off x="4469262" y="1604581"/>
            <a:ext cx="2058686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en-US" altLang="zh-CN" sz="1600" b="1" dirty="0" smtClean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Maven Project</a:t>
            </a:r>
            <a:endParaRPr lang="zh-CN" altLang="en-US" sz="1600" b="1" dirty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4" name="五边形 33"/>
          <p:cNvSpPr/>
          <p:nvPr/>
        </p:nvSpPr>
        <p:spPr>
          <a:xfrm>
            <a:off x="3040726" y="3822337"/>
            <a:ext cx="6641854" cy="891746"/>
          </a:xfrm>
          <a:custGeom>
            <a:avLst/>
            <a:gdLst/>
            <a:ahLst/>
            <a:cxnLst/>
            <a:rect l="l" t="t" r="r" b="b"/>
            <a:pathLst>
              <a:path w="6641854" h="891746">
                <a:moveTo>
                  <a:pt x="555533" y="0"/>
                </a:moveTo>
                <a:lnTo>
                  <a:pt x="564835" y="136"/>
                </a:lnTo>
                <a:lnTo>
                  <a:pt x="664036" y="136"/>
                </a:lnTo>
                <a:lnTo>
                  <a:pt x="664036" y="2126"/>
                </a:lnTo>
                <a:cubicBezTo>
                  <a:pt x="1429373" y="26578"/>
                  <a:pt x="618003" y="270083"/>
                  <a:pt x="1591853" y="289560"/>
                </a:cubicBezTo>
                <a:lnTo>
                  <a:pt x="1591853" y="289607"/>
                </a:lnTo>
                <a:lnTo>
                  <a:pt x="6340785" y="289607"/>
                </a:lnTo>
                <a:lnTo>
                  <a:pt x="6641854" y="590677"/>
                </a:lnTo>
                <a:lnTo>
                  <a:pt x="6340785" y="891746"/>
                </a:lnTo>
                <a:lnTo>
                  <a:pt x="1356516" y="891746"/>
                </a:lnTo>
                <a:lnTo>
                  <a:pt x="1356516" y="884877"/>
                </a:lnTo>
                <a:cubicBezTo>
                  <a:pt x="716420" y="842452"/>
                  <a:pt x="1416769" y="608214"/>
                  <a:pt x="555533" y="594360"/>
                </a:cubicBezTo>
                <a:lnTo>
                  <a:pt x="555533" y="590676"/>
                </a:lnTo>
                <a:lnTo>
                  <a:pt x="234846" y="590676"/>
                </a:lnTo>
                <a:lnTo>
                  <a:pt x="0" y="136"/>
                </a:lnTo>
                <a:lnTo>
                  <a:pt x="555533" y="136"/>
                </a:lnTo>
                <a:close/>
              </a:path>
            </a:pathLst>
          </a:custGeom>
          <a:noFill/>
          <a:ln w="12700">
            <a:solidFill>
              <a:srgbClr val="E74337"/>
            </a:solidFill>
          </a:ln>
          <a:effectLst>
            <a:outerShdw blurRad="152400" dist="63500" dir="2700000" sx="90000" sy="9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341819" y="3886791"/>
            <a:ext cx="600531" cy="461772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42"/>
          <p:cNvSpPr/>
          <p:nvPr/>
        </p:nvSpPr>
        <p:spPr>
          <a:xfrm flipH="1">
            <a:off x="4469264" y="4446816"/>
            <a:ext cx="4060989" cy="28178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en-US" altLang="zh-TW" dirty="0">
                <a:solidFill>
                  <a:schemeClr val="bg1"/>
                </a:solidFill>
              </a:rPr>
              <a:t>Define the bean in the separate XML file</a:t>
            </a:r>
            <a:endParaRPr lang="en-US" altLang="zh-CN" sz="12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7" name="Rectangle 42"/>
          <p:cNvSpPr/>
          <p:nvPr/>
        </p:nvSpPr>
        <p:spPr>
          <a:xfrm flipH="1">
            <a:off x="4469262" y="4197469"/>
            <a:ext cx="2058686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en-US" altLang="zh-CN" sz="1600" b="1" dirty="0" smtClean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Servlet.xml</a:t>
            </a:r>
            <a:endParaRPr lang="zh-CN" altLang="en-US" sz="1600" b="1" dirty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33" name="组合 32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39" name="椭圆 38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0" name="椭圆 39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8" name="直接连接符 37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42" name="组合 41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44" name="椭圆 43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" name="椭圆 44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43" name="直接连接符 42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任意多边形 14"/>
          <p:cNvSpPr/>
          <p:nvPr/>
        </p:nvSpPr>
        <p:spPr>
          <a:xfrm>
            <a:off x="3262265" y="4714083"/>
            <a:ext cx="6420315" cy="891746"/>
          </a:xfrm>
          <a:custGeom>
            <a:avLst/>
            <a:gdLst/>
            <a:ahLst/>
            <a:cxnLst/>
            <a:rect l="l" t="t" r="r" b="b"/>
            <a:pathLst>
              <a:path w="6958050" h="891746">
                <a:moveTo>
                  <a:pt x="651452" y="0"/>
                </a:moveTo>
                <a:cubicBezTo>
                  <a:pt x="654597" y="17"/>
                  <a:pt x="657721" y="37"/>
                  <a:pt x="660824" y="137"/>
                </a:cubicBezTo>
                <a:lnTo>
                  <a:pt x="664036" y="137"/>
                </a:lnTo>
                <a:lnTo>
                  <a:pt x="664036" y="184"/>
                </a:lnTo>
                <a:cubicBezTo>
                  <a:pt x="1590628" y="7435"/>
                  <a:pt x="676311" y="269331"/>
                  <a:pt x="1687772" y="289560"/>
                </a:cubicBezTo>
                <a:lnTo>
                  <a:pt x="1687772" y="289607"/>
                </a:lnTo>
                <a:lnTo>
                  <a:pt x="6656981" y="289607"/>
                </a:lnTo>
                <a:lnTo>
                  <a:pt x="6958050" y="590677"/>
                </a:lnTo>
                <a:lnTo>
                  <a:pt x="6656981" y="891746"/>
                </a:lnTo>
                <a:lnTo>
                  <a:pt x="1672712" y="891746"/>
                </a:lnTo>
                <a:lnTo>
                  <a:pt x="1672712" y="891406"/>
                </a:lnTo>
                <a:cubicBezTo>
                  <a:pt x="665748" y="888776"/>
                  <a:pt x="1594217" y="609525"/>
                  <a:pt x="651452" y="594360"/>
                </a:cubicBezTo>
                <a:lnTo>
                  <a:pt x="651452" y="590677"/>
                </a:lnTo>
                <a:lnTo>
                  <a:pt x="234846" y="590677"/>
                </a:lnTo>
                <a:lnTo>
                  <a:pt x="0" y="137"/>
                </a:lnTo>
                <a:lnTo>
                  <a:pt x="651452" y="137"/>
                </a:lnTo>
                <a:close/>
              </a:path>
            </a:pathLst>
          </a:custGeom>
          <a:noFill/>
          <a:ln w="12700">
            <a:solidFill>
              <a:srgbClr val="E743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16"/>
          <p:cNvSpPr txBox="1"/>
          <p:nvPr/>
        </p:nvSpPr>
        <p:spPr>
          <a:xfrm>
            <a:off x="3598813" y="4772271"/>
            <a:ext cx="554121" cy="461772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2"/>
          <p:cNvSpPr/>
          <p:nvPr/>
        </p:nvSpPr>
        <p:spPr>
          <a:xfrm flipH="1">
            <a:off x="4447645" y="5348154"/>
            <a:ext cx="4472834" cy="349222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en-US" altLang="zh-TW" dirty="0">
                <a:solidFill>
                  <a:schemeClr val="bg1"/>
                </a:solidFill>
              </a:rPr>
              <a:t>Display the message in the JSP page</a:t>
            </a:r>
            <a:endParaRPr lang="en-US" altLang="zh-CN" sz="12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9" name="Rectangle 42"/>
          <p:cNvSpPr/>
          <p:nvPr/>
        </p:nvSpPr>
        <p:spPr>
          <a:xfrm flipH="1">
            <a:off x="4469262" y="5090670"/>
            <a:ext cx="1899586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en-US" altLang="zh-CN" sz="1600" b="1" dirty="0" smtClean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View</a:t>
            </a:r>
            <a:endParaRPr lang="zh-CN" altLang="en-US" sz="1600" b="1" dirty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0" name="五边形 33"/>
          <p:cNvSpPr/>
          <p:nvPr/>
        </p:nvSpPr>
        <p:spPr>
          <a:xfrm>
            <a:off x="3578461" y="5627126"/>
            <a:ext cx="6128555" cy="891746"/>
          </a:xfrm>
          <a:custGeom>
            <a:avLst/>
            <a:gdLst/>
            <a:ahLst/>
            <a:cxnLst/>
            <a:rect l="l" t="t" r="r" b="b"/>
            <a:pathLst>
              <a:path w="6641854" h="891746">
                <a:moveTo>
                  <a:pt x="555533" y="0"/>
                </a:moveTo>
                <a:lnTo>
                  <a:pt x="564835" y="136"/>
                </a:lnTo>
                <a:lnTo>
                  <a:pt x="664036" y="136"/>
                </a:lnTo>
                <a:lnTo>
                  <a:pt x="664036" y="2126"/>
                </a:lnTo>
                <a:cubicBezTo>
                  <a:pt x="1429373" y="26578"/>
                  <a:pt x="618003" y="270083"/>
                  <a:pt x="1591853" y="289560"/>
                </a:cubicBezTo>
                <a:lnTo>
                  <a:pt x="1591853" y="289607"/>
                </a:lnTo>
                <a:lnTo>
                  <a:pt x="6340785" y="289607"/>
                </a:lnTo>
                <a:lnTo>
                  <a:pt x="6641854" y="590677"/>
                </a:lnTo>
                <a:lnTo>
                  <a:pt x="6340785" y="891746"/>
                </a:lnTo>
                <a:lnTo>
                  <a:pt x="1356516" y="891746"/>
                </a:lnTo>
                <a:lnTo>
                  <a:pt x="1356516" y="884877"/>
                </a:lnTo>
                <a:cubicBezTo>
                  <a:pt x="716420" y="842452"/>
                  <a:pt x="1416769" y="608214"/>
                  <a:pt x="555533" y="594360"/>
                </a:cubicBezTo>
                <a:lnTo>
                  <a:pt x="555533" y="590676"/>
                </a:lnTo>
                <a:lnTo>
                  <a:pt x="234846" y="590676"/>
                </a:lnTo>
                <a:lnTo>
                  <a:pt x="0" y="136"/>
                </a:lnTo>
                <a:lnTo>
                  <a:pt x="555533" y="136"/>
                </a:lnTo>
                <a:close/>
              </a:path>
            </a:pathLst>
          </a:custGeom>
          <a:noFill/>
          <a:ln w="12700">
            <a:solidFill>
              <a:srgbClr val="E74337"/>
            </a:solidFill>
          </a:ln>
          <a:effectLst>
            <a:outerShdw blurRad="152400" dist="63500" dir="2700000" sx="90000" sy="9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/>
          </a:p>
        </p:txBody>
      </p:sp>
      <p:sp>
        <p:nvSpPr>
          <p:cNvPr id="51" name="TextBox 34"/>
          <p:cNvSpPr txBox="1"/>
          <p:nvPr/>
        </p:nvSpPr>
        <p:spPr>
          <a:xfrm>
            <a:off x="3786576" y="5686927"/>
            <a:ext cx="554121" cy="461772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42"/>
          <p:cNvSpPr/>
          <p:nvPr/>
        </p:nvSpPr>
        <p:spPr>
          <a:xfrm flipH="1">
            <a:off x="4548812" y="6271451"/>
            <a:ext cx="3913481" cy="26726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en-US" altLang="zh-TW" dirty="0">
                <a:solidFill>
                  <a:schemeClr val="bg1"/>
                </a:solidFill>
              </a:rPr>
              <a:t>Start the server and deploy the project</a:t>
            </a:r>
            <a:endParaRPr lang="en-US" altLang="zh-CN" sz="12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3" name="Rectangle 42"/>
          <p:cNvSpPr/>
          <p:nvPr/>
        </p:nvSpPr>
        <p:spPr>
          <a:xfrm flipH="1">
            <a:off x="4548812" y="5987675"/>
            <a:ext cx="1899586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r>
              <a:rPr lang="en-US" altLang="zh-CN" sz="1600" b="1" dirty="0" smtClean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Get Started</a:t>
            </a:r>
            <a:endParaRPr lang="zh-CN" altLang="en-US" sz="1600" b="1" dirty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7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5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250"/>
                            </p:stCondLst>
                            <p:childTnLst>
                              <p:par>
                                <p:cTn id="4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500"/>
                            </p:stCondLst>
                            <p:childTnLst>
                              <p:par>
                                <p:cTn id="7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9750"/>
                            </p:stCondLst>
                            <p:childTnLst>
                              <p:par>
                                <p:cTn id="9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750"/>
                            </p:stCondLst>
                            <p:childTnLst>
                              <p:par>
                                <p:cTn id="9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1750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750"/>
                            </p:stCondLst>
                            <p:childTnLst>
                              <p:par>
                                <p:cTn id="11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8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9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1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3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5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7000"/>
                            </p:stCondLst>
                            <p:childTnLst>
                              <p:par>
                                <p:cTn id="14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3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4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6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8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0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8250"/>
                            </p:stCondLst>
                            <p:childTnLst>
                              <p:par>
                                <p:cTn id="1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9250"/>
                            </p:stCondLst>
                            <p:childTnLst>
                              <p:par>
                                <p:cTn id="16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0250"/>
                            </p:stCondLst>
                            <p:childTnLst>
                              <p:par>
                                <p:cTn id="17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21250"/>
                            </p:stCondLst>
                            <p:childTnLst>
                              <p:par>
                                <p:cTn id="18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8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9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0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1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2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3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4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5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22500"/>
                            </p:stCondLst>
                            <p:childTnLst>
                              <p:par>
                                <p:cTn id="19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3500"/>
                            </p:stCondLst>
                            <p:childTnLst>
                              <p:par>
                                <p:cTn id="20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24500"/>
                            </p:stCondLst>
                            <p:childTnLst>
                              <p:par>
                                <p:cTn id="20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18" grpId="0"/>
      <p:bldP spid="19" grpId="0"/>
      <p:bldP spid="21" grpId="0" animBg="1"/>
      <p:bldP spid="23" grpId="0"/>
      <p:bldP spid="24" grpId="0"/>
      <p:bldP spid="25" grpId="0"/>
      <p:bldP spid="27" grpId="0" animBg="1"/>
      <p:bldP spid="29" grpId="0"/>
      <p:bldP spid="30" grpId="0"/>
      <p:bldP spid="31" grpId="0"/>
      <p:bldP spid="34" grpId="0" animBg="1"/>
      <p:bldP spid="35" grpId="0"/>
      <p:bldP spid="36" grpId="0"/>
      <p:bldP spid="37" grpId="0"/>
      <p:bldP spid="46" grpId="0" animBg="1"/>
      <p:bldP spid="47" grpId="0"/>
      <p:bldP spid="48" grpId="0"/>
      <p:bldP spid="49" grpId="0"/>
      <p:bldP spid="50" grpId="0" animBg="1"/>
      <p:bldP spid="51" grpId="0"/>
      <p:bldP spid="52" grpId="0"/>
      <p:bldP spid="5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086335" y="438403"/>
            <a:ext cx="1755408" cy="646294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r>
              <a:rPr lang="en-US" altLang="zh-CN" sz="3600" b="1" dirty="0" smtClean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Maven</a:t>
            </a:r>
            <a:endParaRPr lang="en-US" altLang="zh-CN" sz="3600" b="1" dirty="0">
              <a:solidFill>
                <a:srgbClr val="E743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34" name="组合 33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36" name="椭圆 35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7" name="椭圆 36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5" name="直接连接符 34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39" name="组合 38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41" name="椭圆 40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2" name="椭圆 41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40" name="直接连接符 39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 descr="Spring MVC Tutori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941" y="1394194"/>
            <a:ext cx="3163840" cy="483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405" y="1143002"/>
            <a:ext cx="5060937" cy="526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6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618981" y="439987"/>
            <a:ext cx="2522734" cy="646294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r>
              <a:rPr lang="en-US" altLang="zh-CN" sz="3600" b="1" dirty="0" smtClean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Controller</a:t>
            </a:r>
            <a:endParaRPr lang="en-US" altLang="zh-CN" sz="3600" b="1" dirty="0">
              <a:solidFill>
                <a:srgbClr val="E743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32" name="组合 31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34" name="椭圆 33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5" name="椭圆 34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3" name="直接连接符 32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37" name="组合 36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39" name="椭圆 38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0" name="椭圆 39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8" name="直接连接符 37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134" y="3145654"/>
            <a:ext cx="4695825" cy="2847975"/>
          </a:xfrm>
          <a:prstGeom prst="rect">
            <a:avLst/>
          </a:prstGeom>
        </p:spPr>
      </p:pic>
      <p:sp>
        <p:nvSpPr>
          <p:cNvPr id="41" name="文字方塊 40"/>
          <p:cNvSpPr txBox="1"/>
          <p:nvPr/>
        </p:nvSpPr>
        <p:spPr>
          <a:xfrm>
            <a:off x="1892728" y="1263732"/>
            <a:ext cx="81918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To create the controller class, we are using two annotations </a:t>
            </a:r>
            <a:r>
              <a:rPr lang="en-US" altLang="zh-TW" b="1" dirty="0">
                <a:solidFill>
                  <a:schemeClr val="bg1"/>
                </a:solidFill>
              </a:rPr>
              <a:t>@Controller </a:t>
            </a:r>
            <a:r>
              <a:rPr lang="en-US" altLang="zh-TW" dirty="0">
                <a:solidFill>
                  <a:schemeClr val="bg1"/>
                </a:solidFill>
              </a:rPr>
              <a:t>and </a:t>
            </a:r>
            <a:r>
              <a:rPr lang="en-US" altLang="zh-TW" b="1" dirty="0">
                <a:solidFill>
                  <a:schemeClr val="bg1"/>
                </a:solidFill>
              </a:rPr>
              <a:t>@</a:t>
            </a:r>
            <a:r>
              <a:rPr lang="en-US" altLang="zh-TW" b="1" dirty="0" err="1">
                <a:solidFill>
                  <a:schemeClr val="bg1"/>
                </a:solidFill>
              </a:rPr>
              <a:t>RequestMapping</a:t>
            </a:r>
            <a:r>
              <a:rPr lang="en-US" altLang="zh-TW" b="1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zh-TW" b="1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The </a:t>
            </a:r>
            <a:r>
              <a:rPr lang="en-US" altLang="zh-TW" b="1" dirty="0">
                <a:solidFill>
                  <a:schemeClr val="bg1"/>
                </a:solidFill>
              </a:rPr>
              <a:t>@Controller </a:t>
            </a:r>
            <a:r>
              <a:rPr lang="en-US" altLang="zh-TW" dirty="0">
                <a:solidFill>
                  <a:schemeClr val="bg1"/>
                </a:solidFill>
              </a:rPr>
              <a:t>annotation marks this class as Controller.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The </a:t>
            </a:r>
            <a:r>
              <a:rPr lang="en-US" altLang="zh-TW" b="1" dirty="0">
                <a:solidFill>
                  <a:schemeClr val="bg1"/>
                </a:solidFill>
              </a:rPr>
              <a:t>@</a:t>
            </a:r>
            <a:r>
              <a:rPr lang="en-US" altLang="zh-TW" b="1" dirty="0" err="1">
                <a:solidFill>
                  <a:schemeClr val="bg1"/>
                </a:solidFill>
              </a:rPr>
              <a:t>Requestmapping</a:t>
            </a:r>
            <a:r>
              <a:rPr lang="en-US" altLang="zh-TW" b="1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annotation is used to map the class with the specified URL name.</a:t>
            </a:r>
          </a:p>
        </p:txBody>
      </p:sp>
    </p:spTree>
    <p:extLst>
      <p:ext uri="{BB962C8B-B14F-4D97-AF65-F5344CB8AC3E}">
        <p14:creationId xmlns:p14="http://schemas.microsoft.com/office/powerpoint/2010/main" val="25537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618981" y="439987"/>
            <a:ext cx="2236181" cy="646294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r>
              <a:rPr lang="en-US" altLang="zh-CN" sz="3600" b="1" dirty="0" smtClean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Web.xml</a:t>
            </a:r>
            <a:endParaRPr lang="en-US" altLang="zh-CN" sz="3600" b="1" dirty="0">
              <a:solidFill>
                <a:srgbClr val="E743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32" name="组合 31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34" name="椭圆 33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5" name="椭圆 34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3" name="直接连接符 32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37" name="组合 36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39" name="椭圆 38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0" name="椭圆 39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8" name="直接连接符 37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文字方塊 40"/>
          <p:cNvSpPr txBox="1"/>
          <p:nvPr/>
        </p:nvSpPr>
        <p:spPr>
          <a:xfrm>
            <a:off x="1892728" y="1263732"/>
            <a:ext cx="81918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In this xml file, we are specifying the servlet class </a:t>
            </a:r>
            <a:r>
              <a:rPr lang="en-US" altLang="zh-TW" b="1" dirty="0" err="1">
                <a:solidFill>
                  <a:schemeClr val="bg1"/>
                </a:solidFill>
              </a:rPr>
              <a:t>DispatcherServlet</a:t>
            </a:r>
            <a:r>
              <a:rPr lang="en-US" altLang="zh-TW" dirty="0">
                <a:solidFill>
                  <a:schemeClr val="bg1"/>
                </a:solidFill>
              </a:rPr>
              <a:t> that acts as the front controller in Spring Web MVC. </a:t>
            </a:r>
            <a:endParaRPr lang="en-US" altLang="zh-TW" dirty="0" smtClean="0">
              <a:solidFill>
                <a:schemeClr val="bg1"/>
              </a:solidFill>
            </a:endParaRPr>
          </a:p>
          <a:p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en-US" altLang="zh-TW" dirty="0" smtClean="0">
                <a:solidFill>
                  <a:schemeClr val="bg1"/>
                </a:solidFill>
              </a:rPr>
              <a:t>All </a:t>
            </a:r>
            <a:r>
              <a:rPr lang="en-US" altLang="zh-TW" dirty="0">
                <a:solidFill>
                  <a:schemeClr val="bg1"/>
                </a:solidFill>
              </a:rPr>
              <a:t>the incoming request for the html file will be forwarded to the </a:t>
            </a:r>
            <a:r>
              <a:rPr lang="en-US" altLang="zh-TW" b="1" dirty="0" err="1">
                <a:solidFill>
                  <a:schemeClr val="bg1"/>
                </a:solidFill>
              </a:rPr>
              <a:t>DispatcherServlet</a:t>
            </a:r>
            <a:r>
              <a:rPr lang="en-US" altLang="zh-TW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921" y="2918511"/>
            <a:ext cx="78867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32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618981" y="439987"/>
            <a:ext cx="2799668" cy="646294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r>
              <a:rPr lang="en-US" altLang="zh-CN" sz="3600" b="1" dirty="0" smtClean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Servlet.xml</a:t>
            </a:r>
            <a:endParaRPr lang="en-US" altLang="zh-CN" sz="3600" b="1" dirty="0">
              <a:solidFill>
                <a:srgbClr val="E743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32" name="组合 31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34" name="椭圆 33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5" name="椭圆 34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3" name="直接连接符 32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37" name="组合 36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39" name="椭圆 38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0" name="椭圆 39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8" name="直接连接符 37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文字方塊 40"/>
          <p:cNvSpPr txBox="1"/>
          <p:nvPr/>
        </p:nvSpPr>
        <p:spPr>
          <a:xfrm>
            <a:off x="1913640" y="1068989"/>
            <a:ext cx="8540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This is the important configuration file where we need to specify the View components.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The </a:t>
            </a:r>
            <a:r>
              <a:rPr lang="en-US" altLang="zh-TW" b="1" dirty="0" err="1">
                <a:solidFill>
                  <a:schemeClr val="bg1"/>
                </a:solidFill>
              </a:rPr>
              <a:t>context:component-scan</a:t>
            </a:r>
            <a:r>
              <a:rPr lang="en-US" altLang="zh-TW" b="1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element defines the base-package where </a:t>
            </a:r>
            <a:r>
              <a:rPr lang="en-US" altLang="zh-TW" dirty="0" err="1">
                <a:solidFill>
                  <a:schemeClr val="bg1"/>
                </a:solidFill>
              </a:rPr>
              <a:t>DispatcherServlet</a:t>
            </a:r>
            <a:r>
              <a:rPr lang="en-US" altLang="zh-TW" dirty="0">
                <a:solidFill>
                  <a:schemeClr val="bg1"/>
                </a:solidFill>
              </a:rPr>
              <a:t> will search the controller class.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This xml file should be located inside the WEB-INF directory.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860" y="2437239"/>
            <a:ext cx="4277910" cy="418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11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307485" y="438403"/>
            <a:ext cx="1313107" cy="646294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r>
              <a:rPr lang="en-US" altLang="zh-CN" sz="3600" b="1" dirty="0" smtClean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View</a:t>
            </a:r>
            <a:endParaRPr lang="en-US" altLang="zh-CN" sz="3600" b="1" dirty="0">
              <a:solidFill>
                <a:srgbClr val="E743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32" name="组合 31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34" name="椭圆 33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5" name="椭圆 34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3" name="直接连接符 32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37" name="组合 36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39" name="椭圆 38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0" name="椭圆 39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8" name="直接连接符 37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文字方塊 40"/>
          <p:cNvSpPr txBox="1"/>
          <p:nvPr/>
        </p:nvSpPr>
        <p:spPr>
          <a:xfrm>
            <a:off x="1291472" y="1640361"/>
            <a:ext cx="9982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This is the simple JSP page, displaying the message returned by </a:t>
            </a:r>
            <a:r>
              <a:rPr lang="en-US" altLang="zh-TW" sz="2400" dirty="0" smtClean="0">
                <a:solidFill>
                  <a:schemeClr val="bg1"/>
                </a:solidFill>
              </a:rPr>
              <a:t>the Controller</a:t>
            </a:r>
            <a:r>
              <a:rPr lang="en-US" altLang="zh-TW" sz="24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513" y="3119356"/>
            <a:ext cx="3902697" cy="187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52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618981" y="439987"/>
            <a:ext cx="2830446" cy="646294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r>
              <a:rPr lang="en-US" altLang="zh-CN" sz="3600" b="1" dirty="0">
                <a:solidFill>
                  <a:srgbClr val="E7433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Get Started</a:t>
            </a:r>
            <a:endParaRPr lang="zh-CN" altLang="en-US" sz="3600" b="1" dirty="0">
              <a:solidFill>
                <a:srgbClr val="E7433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32" name="组合 31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34" name="椭圆 33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5" name="椭圆 34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3" name="直接连接符 32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37" name="组合 36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39" name="椭圆 38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0" name="椭圆 39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8" name="直接连接符 37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矩形 41"/>
          <p:cNvSpPr/>
          <p:nvPr/>
        </p:nvSpPr>
        <p:spPr>
          <a:xfrm>
            <a:off x="127159" y="6611779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1026" name="Picture 2" descr="Spring MVC Tutori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302" y="1842452"/>
            <a:ext cx="6445710" cy="390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55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3546557" y="3058874"/>
            <a:ext cx="381452" cy="381452"/>
            <a:chOff x="3123591" y="3333387"/>
            <a:chExt cx="381452" cy="381452"/>
          </a:xfrm>
        </p:grpSpPr>
        <p:sp>
          <p:nvSpPr>
            <p:cNvPr id="35" name="椭圆 34"/>
            <p:cNvSpPr/>
            <p:nvPr/>
          </p:nvSpPr>
          <p:spPr>
            <a:xfrm flipV="1">
              <a:off x="3123591" y="3333387"/>
              <a:ext cx="381452" cy="381452"/>
            </a:xfrm>
            <a:prstGeom prst="ellipse">
              <a:avLst/>
            </a:prstGeom>
            <a:noFill/>
            <a:ln w="28575">
              <a:solidFill>
                <a:srgbClr val="E74337"/>
              </a:solidFill>
            </a:ln>
            <a:effectLst>
              <a:outerShdw blurRad="330200" dir="2700000" sx="73000" sy="73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4" tIns="45717" rIns="91434" bIns="45717" spcCol="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" name="椭圆 35"/>
            <p:cNvSpPr/>
            <p:nvPr/>
          </p:nvSpPr>
          <p:spPr>
            <a:xfrm flipV="1">
              <a:off x="3208440" y="3418236"/>
              <a:ext cx="211754" cy="211754"/>
            </a:xfrm>
            <a:prstGeom prst="ellipse">
              <a:avLst/>
            </a:prstGeom>
            <a:solidFill>
              <a:srgbClr val="E74337"/>
            </a:solidFill>
            <a:ln w="28575">
              <a:noFill/>
            </a:ln>
            <a:effectLst>
              <a:outerShdw blurRad="330200" dir="2700000" sx="73000" sy="73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4" tIns="45717" rIns="91434" bIns="45717" spcCol="0"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37" name="直接连接符 36"/>
          <p:cNvCxnSpPr/>
          <p:nvPr/>
        </p:nvCxnSpPr>
        <p:spPr>
          <a:xfrm>
            <a:off x="3662669" y="3248000"/>
            <a:ext cx="8531674" cy="0"/>
          </a:xfrm>
          <a:prstGeom prst="line">
            <a:avLst/>
          </a:prstGeom>
          <a:ln>
            <a:solidFill>
              <a:srgbClr val="E743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 rot="21028799">
            <a:off x="2350215" y="2341743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 rot="21028799" flipV="1">
            <a:off x="2024563" y="2784315"/>
            <a:ext cx="365030" cy="36503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 rot="21028799">
            <a:off x="1466324" y="2899265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 rot="21028799" flipV="1">
            <a:off x="2605610" y="2682588"/>
            <a:ext cx="400733" cy="40073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 rot="21028799">
            <a:off x="1590555" y="2358699"/>
            <a:ext cx="409946" cy="40994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 rot="21028799" flipV="1">
            <a:off x="866085" y="2724550"/>
            <a:ext cx="423450" cy="423450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 rot="10228799">
            <a:off x="1332836" y="4007445"/>
            <a:ext cx="186303" cy="18630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椭圆 44"/>
          <p:cNvSpPr/>
          <p:nvPr/>
        </p:nvSpPr>
        <p:spPr>
          <a:xfrm rot="10228799" flipV="1">
            <a:off x="1479761" y="3386146"/>
            <a:ext cx="365030" cy="365030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椭圆 45"/>
          <p:cNvSpPr/>
          <p:nvPr/>
        </p:nvSpPr>
        <p:spPr>
          <a:xfrm rot="10228799">
            <a:off x="2216727" y="3449923"/>
            <a:ext cx="186303" cy="18630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椭圆 46"/>
          <p:cNvSpPr/>
          <p:nvPr/>
        </p:nvSpPr>
        <p:spPr>
          <a:xfrm rot="10228799" flipV="1">
            <a:off x="863011" y="3452170"/>
            <a:ext cx="400733" cy="40073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椭圆 47"/>
          <p:cNvSpPr/>
          <p:nvPr/>
        </p:nvSpPr>
        <p:spPr>
          <a:xfrm rot="10228799">
            <a:off x="1868853" y="3766846"/>
            <a:ext cx="409946" cy="409946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椭圆 48"/>
          <p:cNvSpPr/>
          <p:nvPr/>
        </p:nvSpPr>
        <p:spPr>
          <a:xfrm rot="10228799" flipV="1">
            <a:off x="2579819" y="3387491"/>
            <a:ext cx="423450" cy="42345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728513" y="3750281"/>
            <a:ext cx="28039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200" b="1" dirty="0" smtClean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Appendix</a:t>
            </a:r>
            <a:endParaRPr lang="en-US" altLang="zh-CN" sz="4200" b="1" dirty="0" smtClean="0">
              <a:solidFill>
                <a:srgbClr val="E743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670457" y="2076527"/>
            <a:ext cx="20070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 </a:t>
            </a:r>
            <a:r>
              <a:rPr lang="en-US" altLang="zh-CN" sz="4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endParaRPr lang="en-US" altLang="zh-CN" sz="4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858879" y="2355867"/>
            <a:ext cx="2143332" cy="1852005"/>
            <a:chOff x="858879" y="2355867"/>
            <a:chExt cx="2143332" cy="1852005"/>
          </a:xfrm>
        </p:grpSpPr>
        <p:sp>
          <p:nvSpPr>
            <p:cNvPr id="53" name="椭圆 52"/>
            <p:cNvSpPr/>
            <p:nvPr/>
          </p:nvSpPr>
          <p:spPr>
            <a:xfrm rot="21028799">
              <a:off x="2346083" y="2355867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" name="椭圆 53"/>
            <p:cNvSpPr/>
            <p:nvPr/>
          </p:nvSpPr>
          <p:spPr>
            <a:xfrm rot="21028799" flipV="1">
              <a:off x="2020431" y="2798439"/>
              <a:ext cx="365030" cy="36503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椭圆 54"/>
            <p:cNvSpPr/>
            <p:nvPr/>
          </p:nvSpPr>
          <p:spPr>
            <a:xfrm rot="21028799">
              <a:off x="1462192" y="2913389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椭圆 55"/>
            <p:cNvSpPr/>
            <p:nvPr/>
          </p:nvSpPr>
          <p:spPr>
            <a:xfrm rot="21028799" flipV="1">
              <a:off x="2601478" y="2696712"/>
              <a:ext cx="400733" cy="40073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椭圆 56"/>
            <p:cNvSpPr/>
            <p:nvPr/>
          </p:nvSpPr>
          <p:spPr>
            <a:xfrm rot="21028799">
              <a:off x="1586423" y="2372823"/>
              <a:ext cx="409946" cy="40994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椭圆 57"/>
            <p:cNvSpPr/>
            <p:nvPr/>
          </p:nvSpPr>
          <p:spPr>
            <a:xfrm rot="21028799" flipV="1">
              <a:off x="861953" y="2738674"/>
              <a:ext cx="423450" cy="42345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9" name="椭圆 58"/>
            <p:cNvSpPr/>
            <p:nvPr/>
          </p:nvSpPr>
          <p:spPr>
            <a:xfrm rot="10228799">
              <a:off x="1328704" y="4021569"/>
              <a:ext cx="186303" cy="18630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0" name="椭圆 59"/>
            <p:cNvSpPr/>
            <p:nvPr/>
          </p:nvSpPr>
          <p:spPr>
            <a:xfrm rot="10228799" flipV="1">
              <a:off x="1475629" y="3400270"/>
              <a:ext cx="365030" cy="36503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1" name="椭圆 60"/>
            <p:cNvSpPr/>
            <p:nvPr/>
          </p:nvSpPr>
          <p:spPr>
            <a:xfrm rot="10228799">
              <a:off x="2212595" y="3464047"/>
              <a:ext cx="186303" cy="18630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2" name="椭圆 61"/>
            <p:cNvSpPr/>
            <p:nvPr/>
          </p:nvSpPr>
          <p:spPr>
            <a:xfrm rot="10228799" flipV="1">
              <a:off x="858879" y="3466294"/>
              <a:ext cx="400733" cy="40073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3" name="椭圆 62"/>
            <p:cNvSpPr/>
            <p:nvPr/>
          </p:nvSpPr>
          <p:spPr>
            <a:xfrm rot="10228799">
              <a:off x="1864721" y="3780970"/>
              <a:ext cx="409946" cy="409946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4" name="椭圆 93"/>
            <p:cNvSpPr/>
            <p:nvPr/>
          </p:nvSpPr>
          <p:spPr>
            <a:xfrm rot="10228799" flipV="1">
              <a:off x="2575687" y="3401615"/>
              <a:ext cx="423450" cy="42345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2306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3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3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3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3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3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xit" presetSubtype="4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0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4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8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9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05" dur="10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7" presetID="2" presetClass="entr" presetSubtype="2" fill="hold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0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1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16" presetID="2" presetClass="entr" presetSubtype="1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1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19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1" presetID="2" presetClass="entr" presetSubtype="4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2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2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8" grpId="1" animBg="1"/>
          <p:bldP spid="39" grpId="0" animBg="1"/>
          <p:bldP spid="39" grpId="1" animBg="1"/>
          <p:bldP spid="40" grpId="0" animBg="1"/>
          <p:bldP spid="40" grpId="1" animBg="1"/>
          <p:bldP spid="41" grpId="0" animBg="1"/>
          <p:bldP spid="41" grpId="1" animBg="1"/>
          <p:bldP spid="42" grpId="0" animBg="1"/>
          <p:bldP spid="42" grpId="1" animBg="1"/>
          <p:bldP spid="43" grpId="0" animBg="1"/>
          <p:bldP spid="43" grpId="1" animBg="1"/>
          <p:bldP spid="44" grpId="0" animBg="1"/>
          <p:bldP spid="44" grpId="1" animBg="1"/>
          <p:bldP spid="45" grpId="0" animBg="1"/>
          <p:bldP spid="45" grpId="1" animBg="1"/>
          <p:bldP spid="46" grpId="0" animBg="1"/>
          <p:bldP spid="46" grpId="1" animBg="1"/>
          <p:bldP spid="47" grpId="0" animBg="1"/>
          <p:bldP spid="47" grpId="1" animBg="1"/>
          <p:bldP spid="48" grpId="0" animBg="1"/>
          <p:bldP spid="48" grpId="1" animBg="1"/>
          <p:bldP spid="49" grpId="0" animBg="1"/>
          <p:bldP spid="49" grpId="1" animBg="1"/>
          <p:bldP spid="50" grpId="0"/>
          <p:bldP spid="5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3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3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3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3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3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xit" presetSubtype="4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0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4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8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9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05" dur="10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7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16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8" grpId="1" animBg="1"/>
          <p:bldP spid="39" grpId="0" animBg="1"/>
          <p:bldP spid="39" grpId="1" animBg="1"/>
          <p:bldP spid="40" grpId="0" animBg="1"/>
          <p:bldP spid="40" grpId="1" animBg="1"/>
          <p:bldP spid="41" grpId="0" animBg="1"/>
          <p:bldP spid="41" grpId="1" animBg="1"/>
          <p:bldP spid="42" grpId="0" animBg="1"/>
          <p:bldP spid="42" grpId="1" animBg="1"/>
          <p:bldP spid="43" grpId="0" animBg="1"/>
          <p:bldP spid="43" grpId="1" animBg="1"/>
          <p:bldP spid="44" grpId="0" animBg="1"/>
          <p:bldP spid="44" grpId="1" animBg="1"/>
          <p:bldP spid="45" grpId="0" animBg="1"/>
          <p:bldP spid="45" grpId="1" animBg="1"/>
          <p:bldP spid="46" grpId="0" animBg="1"/>
          <p:bldP spid="46" grpId="1" animBg="1"/>
          <p:bldP spid="47" grpId="0" animBg="1"/>
          <p:bldP spid="47" grpId="1" animBg="1"/>
          <p:bldP spid="48" grpId="0" animBg="1"/>
          <p:bldP spid="48" grpId="1" animBg="1"/>
          <p:bldP spid="49" grpId="0" animBg="1"/>
          <p:bldP spid="49" grpId="1" animBg="1"/>
          <p:bldP spid="50" grpId="0"/>
          <p:bldP spid="51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弧形 5"/>
          <p:cNvSpPr/>
          <p:nvPr/>
        </p:nvSpPr>
        <p:spPr>
          <a:xfrm>
            <a:off x="2205947" y="1841500"/>
            <a:ext cx="6464300" cy="2821904"/>
          </a:xfrm>
          <a:prstGeom prst="arc">
            <a:avLst>
              <a:gd name="adj1" fmla="val 8209846"/>
              <a:gd name="adj2" fmla="val 10324995"/>
            </a:avLst>
          </a:prstGeom>
          <a:ln w="12700">
            <a:solidFill>
              <a:srgbClr val="E743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8031393" y="2025461"/>
            <a:ext cx="1734908" cy="1734898"/>
          </a:xfrm>
          <a:prstGeom prst="ellipse">
            <a:avLst/>
          </a:prstGeom>
          <a:solidFill>
            <a:srgbClr val="E74337"/>
          </a:solidFill>
          <a:ln w="12700">
            <a:solidFill>
              <a:srgbClr val="E7433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1567093" y="1946949"/>
            <a:ext cx="1734908" cy="1734898"/>
          </a:xfrm>
          <a:prstGeom prst="ellipse">
            <a:avLst/>
          </a:prstGeom>
          <a:solidFill>
            <a:srgbClr val="E74337"/>
          </a:solidFill>
          <a:ln w="12700">
            <a:solidFill>
              <a:srgbClr val="E7433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4147053" y="3561998"/>
            <a:ext cx="1734908" cy="1734898"/>
          </a:xfrm>
          <a:prstGeom prst="ellipse">
            <a:avLst/>
          </a:prstGeom>
          <a:solidFill>
            <a:srgbClr val="E74337"/>
          </a:solidFill>
          <a:ln w="12700">
            <a:solidFill>
              <a:srgbClr val="E7433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4667178" y="974051"/>
            <a:ext cx="1734908" cy="1734898"/>
          </a:xfrm>
          <a:prstGeom prst="ellipse">
            <a:avLst/>
          </a:prstGeom>
          <a:solidFill>
            <a:srgbClr val="E74337"/>
          </a:solidFill>
          <a:ln w="12700">
            <a:solidFill>
              <a:srgbClr val="E7433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452582" y="4186034"/>
            <a:ext cx="1166657" cy="584739"/>
          </a:xfrm>
          <a:prstGeom prst="rect">
            <a:avLst/>
          </a:prstGeom>
          <a:noFill/>
          <a:ln w="12700">
            <a:noFill/>
          </a:ln>
        </p:spPr>
        <p:txBody>
          <a:bodyPr wrap="none" lIns="91404" tIns="45702" rIns="91404" bIns="45702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MVC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06489" y="2522028"/>
            <a:ext cx="2646036" cy="584739"/>
          </a:xfrm>
          <a:prstGeom prst="rect">
            <a:avLst/>
          </a:prstGeom>
          <a:noFill/>
          <a:ln w="12700">
            <a:noFill/>
          </a:ln>
        </p:spPr>
        <p:txBody>
          <a:bodyPr wrap="none" lIns="91404" tIns="45702" rIns="91404" bIns="45702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Spring MVC</a:t>
            </a:r>
            <a:endParaRPr lang="en-US" altLang="zh-CN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弧形 33"/>
          <p:cNvSpPr/>
          <p:nvPr/>
        </p:nvSpPr>
        <p:spPr>
          <a:xfrm>
            <a:off x="2205947" y="1841500"/>
            <a:ext cx="6464300" cy="2821904"/>
          </a:xfrm>
          <a:prstGeom prst="arc">
            <a:avLst>
              <a:gd name="adj1" fmla="val 12189091"/>
              <a:gd name="adj2" fmla="val 14410217"/>
            </a:avLst>
          </a:prstGeom>
          <a:ln w="12700">
            <a:solidFill>
              <a:srgbClr val="E743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/>
          </a:p>
        </p:txBody>
      </p:sp>
      <p:sp>
        <p:nvSpPr>
          <p:cNvPr id="35" name="弧形 34"/>
          <p:cNvSpPr/>
          <p:nvPr/>
        </p:nvSpPr>
        <p:spPr>
          <a:xfrm>
            <a:off x="2205947" y="1841500"/>
            <a:ext cx="6464300" cy="2821904"/>
          </a:xfrm>
          <a:prstGeom prst="arc">
            <a:avLst>
              <a:gd name="adj1" fmla="val 18392178"/>
              <a:gd name="adj2" fmla="val 20632702"/>
            </a:avLst>
          </a:prstGeom>
          <a:ln w="12700">
            <a:solidFill>
              <a:srgbClr val="E743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4271284" y="1654579"/>
            <a:ext cx="2664055" cy="584739"/>
          </a:xfrm>
          <a:prstGeom prst="rect">
            <a:avLst/>
          </a:prstGeom>
          <a:noFill/>
          <a:ln w="12700">
            <a:noFill/>
          </a:ln>
        </p:spPr>
        <p:txBody>
          <a:bodyPr wrap="none" lIns="91404" tIns="45702" rIns="91404" bIns="45702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Hello World</a:t>
            </a:r>
            <a:endParaRPr lang="en-US" altLang="zh-CN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30855" y="2600540"/>
            <a:ext cx="2181935" cy="584739"/>
          </a:xfrm>
          <a:prstGeom prst="rect">
            <a:avLst/>
          </a:prstGeom>
          <a:noFill/>
          <a:ln w="12700">
            <a:noFill/>
          </a:ln>
        </p:spPr>
        <p:txBody>
          <a:bodyPr wrap="none" lIns="91404" tIns="45702" rIns="91404" bIns="45702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Appendix</a:t>
            </a:r>
            <a:endParaRPr lang="en-US" altLang="zh-CN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9427582" y="4702969"/>
            <a:ext cx="2737994" cy="1186556"/>
            <a:chOff x="7487036" y="4431811"/>
            <a:chExt cx="2737994" cy="1186556"/>
          </a:xfrm>
        </p:grpSpPr>
        <p:sp>
          <p:nvSpPr>
            <p:cNvPr id="26" name="TextBox 25"/>
            <p:cNvSpPr txBox="1"/>
            <p:nvPr/>
          </p:nvSpPr>
          <p:spPr>
            <a:xfrm>
              <a:off x="7487036" y="4431811"/>
              <a:ext cx="273799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200" b="1" dirty="0" smtClean="0">
                  <a:solidFill>
                    <a:srgbClr val="E74337"/>
                  </a:solidFill>
                  <a:latin typeface="微软雅黑" pitchFamily="34" charset="-122"/>
                  <a:ea typeface="微软雅黑" pitchFamily="34" charset="-122"/>
                </a:rPr>
                <a:t>Overview</a:t>
              </a:r>
              <a:endParaRPr lang="en-US" altLang="zh-CN" sz="4200" b="1" dirty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539947" y="5095147"/>
              <a:ext cx="18501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方正兰亭超细黑简体" pitchFamily="2" charset="-122"/>
                  <a:ea typeface="方正兰亭超细黑简体" pitchFamily="2" charset="-122"/>
                </a:rPr>
                <a:t>Directory</a:t>
              </a:r>
              <a:endParaRPr lang="zh-CN" altLang="en-US" sz="2800" b="1" dirty="0">
                <a:solidFill>
                  <a:schemeClr val="bg1"/>
                </a:solidFill>
                <a:latin typeface="方正兰亭超细黑简体" pitchFamily="2" charset="-122"/>
                <a:ea typeface="方正兰亭超细黑简体" pitchFamily="2" charset="-122"/>
              </a:endParaRPr>
            </a:p>
          </p:txBody>
        </p:sp>
      </p:grpSp>
      <p:sp>
        <p:nvSpPr>
          <p:cNvPr id="29" name="椭圆 28"/>
          <p:cNvSpPr/>
          <p:nvPr/>
        </p:nvSpPr>
        <p:spPr>
          <a:xfrm flipV="1">
            <a:off x="9202840" y="5000293"/>
            <a:ext cx="211754" cy="211754"/>
          </a:xfrm>
          <a:prstGeom prst="ellipse">
            <a:avLst/>
          </a:prstGeom>
          <a:solidFill>
            <a:srgbClr val="E74337"/>
          </a:solidFill>
          <a:ln w="28575">
            <a:noFill/>
          </a:ln>
          <a:effectLst>
            <a:outerShdw blurRad="330200" dir="2700000" sx="73000" sy="73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 flipV="1">
            <a:off x="9117991" y="4915444"/>
            <a:ext cx="381452" cy="381452"/>
          </a:xfrm>
          <a:prstGeom prst="ellipse">
            <a:avLst/>
          </a:prstGeom>
          <a:noFill/>
          <a:ln w="28575">
            <a:solidFill>
              <a:srgbClr val="E74337"/>
            </a:solidFill>
          </a:ln>
          <a:effectLst>
            <a:outerShdw blurRad="330200" dir="2700000" sx="73000" sy="73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699" rIns="91398" bIns="45699" spcCol="0"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68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8" presetID="2" presetClass="entr" presetSubtype="1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3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5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42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7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6" presetID="2" presetClass="entr" presetSubtype="9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6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70" presetID="2" presetClass="entr" presetSubtype="3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20" grpId="0" animBg="1"/>
          <p:bldP spid="17" grpId="0" animBg="1"/>
          <p:bldP spid="18" grpId="0" animBg="1"/>
          <p:bldP spid="19" grpId="0" animBg="1"/>
          <p:bldP spid="31" grpId="0"/>
          <p:bldP spid="32" grpId="0"/>
          <p:bldP spid="34" grpId="0" animBg="1"/>
          <p:bldP spid="35" grpId="0" animBg="1"/>
          <p:bldP spid="36" grpId="0"/>
          <p:bldP spid="37" grpId="0"/>
          <p:bldP spid="29" grpId="0" animBg="1"/>
          <p:bldP spid="3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8" presetID="2" presetClass="entr" presetSubtype="1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3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5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4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7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9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6" presetID="2" presetClass="entr" presetSubtype="9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6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70" presetID="2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20" grpId="0" animBg="1"/>
          <p:bldP spid="17" grpId="0" animBg="1"/>
          <p:bldP spid="18" grpId="0" animBg="1"/>
          <p:bldP spid="19" grpId="0" animBg="1"/>
          <p:bldP spid="31" grpId="0"/>
          <p:bldP spid="32" grpId="0"/>
          <p:bldP spid="34" grpId="0" animBg="1"/>
          <p:bldP spid="35" grpId="0" animBg="1"/>
          <p:bldP spid="36" grpId="0"/>
          <p:bldP spid="37" grpId="0"/>
          <p:bldP spid="29" grpId="0" animBg="1"/>
          <p:bldP spid="38" grpId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911799" y="576657"/>
            <a:ext cx="4542774" cy="584739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r>
              <a:rPr lang="en-US" altLang="zh-CN" sz="3200" b="1" dirty="0" smtClean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Expression Language</a:t>
            </a:r>
            <a:endParaRPr lang="en-US" altLang="zh-CN" sz="3200" b="1" dirty="0">
              <a:solidFill>
                <a:srgbClr val="E743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30" name="组合 29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32" name="椭圆 31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3" name="椭圆 32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1" name="直接连接符 30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35" name="组合 34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37" name="椭圆 36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8" name="椭圆 37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6" name="直接连接符 35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8816" y="1105746"/>
            <a:ext cx="4510500" cy="229070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3463" y="3481299"/>
            <a:ext cx="5454978" cy="326052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968" y="1058153"/>
            <a:ext cx="3858792" cy="2338297"/>
          </a:xfrm>
          <a:prstGeom prst="rect">
            <a:avLst/>
          </a:prstGeom>
        </p:spPr>
      </p:pic>
      <p:sp>
        <p:nvSpPr>
          <p:cNvPr id="44" name="TextBox 13"/>
          <p:cNvSpPr txBox="1"/>
          <p:nvPr/>
        </p:nvSpPr>
        <p:spPr>
          <a:xfrm>
            <a:off x="4470880" y="32216"/>
            <a:ext cx="3360143" cy="584739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r>
              <a:rPr lang="en-US" altLang="zh-CN" sz="3200" b="1" dirty="0" err="1" smtClean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ModelAndView</a:t>
            </a:r>
            <a:endParaRPr lang="en-US" altLang="zh-CN" sz="3200" b="1" dirty="0">
              <a:solidFill>
                <a:srgbClr val="E7433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059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410607" y="222733"/>
            <a:ext cx="3419453" cy="646294"/>
          </a:xfrm>
          <a:prstGeom prst="rect">
            <a:avLst/>
          </a:prstGeom>
          <a:noFill/>
          <a:ln>
            <a:noFill/>
          </a:ln>
        </p:spPr>
        <p:txBody>
          <a:bodyPr wrap="none" lIns="91404" tIns="45702" rIns="91404" bIns="45702" rtlCol="0">
            <a:spAutoFit/>
          </a:bodyPr>
          <a:lstStyle/>
          <a:p>
            <a:r>
              <a:rPr lang="en-US" altLang="zh-CN" sz="3600" b="1" dirty="0" smtClean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Configuration</a:t>
            </a:r>
            <a:endParaRPr lang="en-US" altLang="zh-CN" sz="3600" b="1" dirty="0">
              <a:solidFill>
                <a:srgbClr val="E743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27" name="组合 26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29" name="椭圆 28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>
                  <a:solidFill>
                    <a:srgbClr val="00F27C"/>
                  </a:solidFill>
                </a:endParaRPr>
              </a:p>
            </p:txBody>
          </p:sp>
          <p:sp>
            <p:nvSpPr>
              <p:cNvPr id="30" name="椭圆 29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>
                  <a:solidFill>
                    <a:srgbClr val="00F27C"/>
                  </a:solidFill>
                </a:endParaRPr>
              </a:p>
            </p:txBody>
          </p:sp>
        </p:grpSp>
        <p:cxnSp>
          <p:nvCxnSpPr>
            <p:cNvPr id="28" name="直接连接符 27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32" name="组合 31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34" name="椭圆 33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>
                  <a:solidFill>
                    <a:srgbClr val="00F27C"/>
                  </a:solidFill>
                </a:endParaRPr>
              </a:p>
            </p:txBody>
          </p:sp>
          <p:sp>
            <p:nvSpPr>
              <p:cNvPr id="35" name="椭圆 34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>
                  <a:solidFill>
                    <a:srgbClr val="00F27C"/>
                  </a:solidFill>
                </a:endParaRPr>
              </a:p>
            </p:txBody>
          </p:sp>
        </p:grpSp>
        <p:cxnSp>
          <p:nvCxnSpPr>
            <p:cNvPr id="33" name="直接连接符 32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703" y="2102176"/>
            <a:ext cx="5863472" cy="354583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196" y="2102176"/>
            <a:ext cx="5783398" cy="3545839"/>
          </a:xfrm>
          <a:prstGeom prst="rect">
            <a:avLst/>
          </a:prstGeom>
        </p:spPr>
      </p:pic>
      <p:sp>
        <p:nvSpPr>
          <p:cNvPr id="36" name="TextBox 13"/>
          <p:cNvSpPr txBox="1"/>
          <p:nvPr/>
        </p:nvSpPr>
        <p:spPr>
          <a:xfrm>
            <a:off x="4677314" y="797236"/>
            <a:ext cx="2886038" cy="584739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r>
              <a:rPr lang="en-US" altLang="zh-CN" sz="3200" b="1" dirty="0" err="1" smtClean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viewResolver</a:t>
            </a:r>
            <a:endParaRPr lang="en-US" altLang="zh-CN" sz="3200" b="1" dirty="0">
              <a:solidFill>
                <a:srgbClr val="E7433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235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743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695181" y="439987"/>
            <a:ext cx="2954655" cy="646331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r>
              <a:rPr lang="zh-CN" altLang="en-US" sz="3600" b="1" dirty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工作成果概述</a:t>
            </a:r>
            <a:endParaRPr lang="en-US" altLang="zh-CN" sz="3600" b="1" dirty="0">
              <a:solidFill>
                <a:srgbClr val="E743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79520" y="2221467"/>
            <a:ext cx="2448945" cy="3097061"/>
          </a:xfrm>
          <a:prstGeom prst="rect">
            <a:avLst/>
          </a:prstGeom>
          <a:noFill/>
          <a:ln w="12700">
            <a:solidFill>
              <a:srgbClr val="E74337"/>
            </a:soli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999981" y="2221467"/>
            <a:ext cx="2448945" cy="3097061"/>
          </a:xfrm>
          <a:prstGeom prst="rect">
            <a:avLst/>
          </a:prstGeom>
          <a:noFill/>
          <a:ln w="12700">
            <a:solidFill>
              <a:srgbClr val="E74337"/>
            </a:soli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820443" y="2221467"/>
            <a:ext cx="2448945" cy="3097061"/>
          </a:xfrm>
          <a:prstGeom prst="rect">
            <a:avLst/>
          </a:prstGeom>
          <a:noFill/>
          <a:ln w="12700">
            <a:solidFill>
              <a:srgbClr val="E74337"/>
            </a:soli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 flipV="1">
            <a:off x="3205453" y="2435781"/>
            <a:ext cx="397077" cy="397100"/>
          </a:xfrm>
          <a:prstGeom prst="ellipse">
            <a:avLst/>
          </a:prstGeom>
          <a:solidFill>
            <a:srgbClr val="E74337"/>
          </a:solidFill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5" tIns="45697" rIns="91395" bIns="45697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689367" y="2434231"/>
            <a:ext cx="1429253" cy="400203"/>
          </a:xfrm>
          <a:prstGeom prst="rect">
            <a:avLst/>
          </a:prstGeom>
        </p:spPr>
        <p:txBody>
          <a:bodyPr wrap="square" lIns="91401" tIns="45700" rIns="91401" bIns="4570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椭圆 18"/>
          <p:cNvSpPr/>
          <p:nvPr/>
        </p:nvSpPr>
        <p:spPr>
          <a:xfrm flipV="1">
            <a:off x="6025913" y="2435781"/>
            <a:ext cx="397077" cy="397100"/>
          </a:xfrm>
          <a:prstGeom prst="ellipse">
            <a:avLst/>
          </a:prstGeom>
          <a:solidFill>
            <a:srgbClr val="E74337"/>
          </a:solidFill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5" tIns="45697" rIns="91395" bIns="45697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509827" y="2434231"/>
            <a:ext cx="1429253" cy="400203"/>
          </a:xfrm>
          <a:prstGeom prst="rect">
            <a:avLst/>
          </a:prstGeom>
        </p:spPr>
        <p:txBody>
          <a:bodyPr wrap="square" lIns="91401" tIns="45700" rIns="91401" bIns="4570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椭圆 20"/>
          <p:cNvSpPr/>
          <p:nvPr/>
        </p:nvSpPr>
        <p:spPr>
          <a:xfrm flipV="1">
            <a:off x="8912942" y="2435781"/>
            <a:ext cx="397077" cy="397100"/>
          </a:xfrm>
          <a:prstGeom prst="ellipse">
            <a:avLst/>
          </a:prstGeom>
          <a:solidFill>
            <a:srgbClr val="E74337"/>
          </a:solidFill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5" tIns="45697" rIns="91395" bIns="45697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8396857" y="2434231"/>
            <a:ext cx="1429253" cy="400203"/>
          </a:xfrm>
          <a:prstGeom prst="rect">
            <a:avLst/>
          </a:prstGeom>
        </p:spPr>
        <p:txBody>
          <a:bodyPr wrap="square" lIns="91401" tIns="45700" rIns="91401" bIns="4570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407737" y="3198809"/>
            <a:ext cx="1992508" cy="504173"/>
          </a:xfrm>
          <a:prstGeom prst="rect">
            <a:avLst/>
          </a:prstGeom>
          <a:solidFill>
            <a:srgbClr val="E74337"/>
          </a:solidFill>
          <a:ln w="12700">
            <a:solidFill>
              <a:srgbClr val="E7433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925592" y="3250794"/>
            <a:ext cx="954101" cy="400105"/>
          </a:xfrm>
          <a:prstGeom prst="rect">
            <a:avLst/>
          </a:prstGeom>
          <a:noFill/>
        </p:spPr>
        <p:txBody>
          <a:bodyPr wrap="none" lIns="91401" tIns="45700" rIns="91401" bIns="45700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一月份</a:t>
            </a:r>
          </a:p>
        </p:txBody>
      </p:sp>
      <p:sp>
        <p:nvSpPr>
          <p:cNvPr id="25" name="Rectangle 42"/>
          <p:cNvSpPr/>
          <p:nvPr/>
        </p:nvSpPr>
        <p:spPr>
          <a:xfrm flipH="1">
            <a:off x="2483115" y="4022084"/>
            <a:ext cx="1917954" cy="72024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加入你的文字描述，加入你的文字描述，加入你的文字。</a:t>
            </a:r>
            <a:endParaRPr lang="en-US" altLang="zh-CN" sz="14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加入你的文字描述！</a:t>
            </a:r>
            <a:endParaRPr lang="en-US" altLang="zh-CN" sz="14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228195" y="3198809"/>
            <a:ext cx="1992508" cy="504173"/>
          </a:xfrm>
          <a:prstGeom prst="rect">
            <a:avLst/>
          </a:prstGeom>
          <a:solidFill>
            <a:srgbClr val="E74337"/>
          </a:solidFill>
          <a:ln w="12700">
            <a:solidFill>
              <a:srgbClr val="E7433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758750" y="3250794"/>
            <a:ext cx="954101" cy="400105"/>
          </a:xfrm>
          <a:prstGeom prst="rect">
            <a:avLst/>
          </a:prstGeom>
          <a:noFill/>
        </p:spPr>
        <p:txBody>
          <a:bodyPr wrap="none" lIns="91401" tIns="45700" rIns="91401" bIns="45700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二月份</a:t>
            </a:r>
          </a:p>
        </p:txBody>
      </p:sp>
      <p:sp>
        <p:nvSpPr>
          <p:cNvPr id="28" name="Rectangle 42"/>
          <p:cNvSpPr/>
          <p:nvPr/>
        </p:nvSpPr>
        <p:spPr>
          <a:xfrm flipH="1">
            <a:off x="5303573" y="4022084"/>
            <a:ext cx="1917954" cy="72024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加入你的文字描述，加入你的文字描述，加入你的文字。</a:t>
            </a:r>
            <a:endParaRPr lang="en-US" altLang="zh-CN" sz="14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加入你的文字描述！</a:t>
            </a:r>
            <a:endParaRPr lang="en-US" altLang="zh-CN" sz="14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048659" y="3197191"/>
            <a:ext cx="1992508" cy="504173"/>
          </a:xfrm>
          <a:prstGeom prst="rect">
            <a:avLst/>
          </a:prstGeom>
          <a:solidFill>
            <a:srgbClr val="E74337"/>
          </a:solidFill>
          <a:ln w="12700">
            <a:solidFill>
              <a:srgbClr val="E7433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642716" y="3249176"/>
            <a:ext cx="954101" cy="400105"/>
          </a:xfrm>
          <a:prstGeom prst="rect">
            <a:avLst/>
          </a:prstGeom>
          <a:noFill/>
        </p:spPr>
        <p:txBody>
          <a:bodyPr wrap="none" lIns="91401" tIns="45700" rIns="91401" bIns="45700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三月份</a:t>
            </a:r>
          </a:p>
        </p:txBody>
      </p:sp>
      <p:sp>
        <p:nvSpPr>
          <p:cNvPr id="31" name="Rectangle 42"/>
          <p:cNvSpPr/>
          <p:nvPr/>
        </p:nvSpPr>
        <p:spPr>
          <a:xfrm flipH="1">
            <a:off x="8124038" y="4020466"/>
            <a:ext cx="1917954" cy="72024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加入你的文字描述，加入你的文字描述，加入你的文字。</a:t>
            </a:r>
            <a:endParaRPr lang="en-US" altLang="zh-CN" sz="14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加入你的文字描述！</a:t>
            </a:r>
            <a:endParaRPr lang="en-US" altLang="zh-CN" sz="14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33" name="组合 32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35" name="椭圆 34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6" name="椭圆 35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4" name="直接连接符 33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38" name="组合 37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40" name="椭圆 39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1" name="椭圆 40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9" name="直接连接符 38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059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/>
      <p:bldP spid="26" grpId="0" animBg="1"/>
      <p:bldP spid="27" grpId="0"/>
      <p:bldP spid="28" grpId="0"/>
      <p:bldP spid="29" grpId="0" animBg="1"/>
      <p:bldP spid="30" grpId="0"/>
      <p:bldP spid="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707881" y="439987"/>
            <a:ext cx="2954655" cy="646331"/>
          </a:xfrm>
          <a:prstGeom prst="rect">
            <a:avLst/>
          </a:prstGeom>
          <a:noFill/>
          <a:ln>
            <a:noFill/>
          </a:ln>
        </p:spPr>
        <p:txBody>
          <a:bodyPr wrap="none" lIns="91404" tIns="45702" rIns="91404" bIns="45702" rtlCol="0">
            <a:spAutoFit/>
          </a:bodyPr>
          <a:lstStyle/>
          <a:p>
            <a:r>
              <a:rPr lang="zh-CN" altLang="en-US" sz="3600" b="1" dirty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工作解决方法</a:t>
            </a:r>
            <a:endParaRPr lang="en-US" altLang="zh-CN" sz="3600" b="1" dirty="0">
              <a:solidFill>
                <a:srgbClr val="E743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011397" y="2149424"/>
            <a:ext cx="1758852" cy="1758945"/>
          </a:xfrm>
          <a:prstGeom prst="ellipse">
            <a:avLst/>
          </a:prstGeom>
          <a:solidFill>
            <a:srgbClr val="E74337"/>
          </a:solidFill>
          <a:ln w="19050">
            <a:solidFill>
              <a:srgbClr val="E7433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5" tIns="45697" rIns="91395" bIns="45697" spcCol="0"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00250" y="2490163"/>
            <a:ext cx="1132947" cy="1077467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管理能力</a:t>
            </a:r>
          </a:p>
        </p:txBody>
      </p:sp>
      <p:sp>
        <p:nvSpPr>
          <p:cNvPr id="17" name="Freeform 8"/>
          <p:cNvSpPr>
            <a:spLocks/>
          </p:cNvSpPr>
          <p:nvPr/>
        </p:nvSpPr>
        <p:spPr bwMode="auto">
          <a:xfrm>
            <a:off x="5126804" y="2490163"/>
            <a:ext cx="987597" cy="987654"/>
          </a:xfrm>
          <a:custGeom>
            <a:avLst/>
            <a:gdLst>
              <a:gd name="T0" fmla="*/ 691 w 1112"/>
              <a:gd name="T1" fmla="*/ 75 h 1112"/>
              <a:gd name="T2" fmla="*/ 1037 w 1112"/>
              <a:gd name="T3" fmla="*/ 691 h 1112"/>
              <a:gd name="T4" fmla="*/ 421 w 1112"/>
              <a:gd name="T5" fmla="*/ 1038 h 1112"/>
              <a:gd name="T6" fmla="*/ 74 w 1112"/>
              <a:gd name="T7" fmla="*/ 421 h 1112"/>
              <a:gd name="T8" fmla="*/ 691 w 1112"/>
              <a:gd name="T9" fmla="*/ 75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2" h="1112">
                <a:moveTo>
                  <a:pt x="691" y="75"/>
                </a:moveTo>
                <a:cubicBezTo>
                  <a:pt x="956" y="149"/>
                  <a:pt x="1112" y="425"/>
                  <a:pt x="1037" y="691"/>
                </a:cubicBezTo>
                <a:cubicBezTo>
                  <a:pt x="963" y="957"/>
                  <a:pt x="687" y="1112"/>
                  <a:pt x="421" y="1038"/>
                </a:cubicBezTo>
                <a:cubicBezTo>
                  <a:pt x="155" y="963"/>
                  <a:pt x="0" y="687"/>
                  <a:pt x="74" y="421"/>
                </a:cubicBezTo>
                <a:cubicBezTo>
                  <a:pt x="149" y="156"/>
                  <a:pt x="425" y="0"/>
                  <a:pt x="691" y="75"/>
                </a:cubicBezTo>
                <a:close/>
              </a:path>
            </a:pathLst>
          </a:custGeom>
          <a:solidFill>
            <a:srgbClr val="E74337"/>
          </a:solidFill>
          <a:ln w="12700">
            <a:solidFill>
              <a:srgbClr val="E74337"/>
            </a:solidFill>
          </a:ln>
          <a:effectLst>
            <a:innerShdw>
              <a:prstClr val="black"/>
            </a:innerShdw>
          </a:effectLst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72542" y="2799278"/>
            <a:ext cx="941859" cy="369418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执行力</a:t>
            </a:r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4741550" y="3814952"/>
            <a:ext cx="976483" cy="978126"/>
          </a:xfrm>
          <a:custGeom>
            <a:avLst/>
            <a:gdLst>
              <a:gd name="T0" fmla="*/ 908 w 1101"/>
              <a:gd name="T1" fmla="*/ 201 h 1101"/>
              <a:gd name="T2" fmla="*/ 900 w 1101"/>
              <a:gd name="T3" fmla="*/ 908 h 1101"/>
              <a:gd name="T4" fmla="*/ 193 w 1101"/>
              <a:gd name="T5" fmla="*/ 900 h 1101"/>
              <a:gd name="T6" fmla="*/ 201 w 1101"/>
              <a:gd name="T7" fmla="*/ 193 h 1101"/>
              <a:gd name="T8" fmla="*/ 908 w 1101"/>
              <a:gd name="T9" fmla="*/ 201 h 1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1" h="1101">
                <a:moveTo>
                  <a:pt x="908" y="201"/>
                </a:moveTo>
                <a:cubicBezTo>
                  <a:pt x="1101" y="398"/>
                  <a:pt x="1097" y="715"/>
                  <a:pt x="900" y="908"/>
                </a:cubicBezTo>
                <a:cubicBezTo>
                  <a:pt x="703" y="1101"/>
                  <a:pt x="386" y="1098"/>
                  <a:pt x="193" y="900"/>
                </a:cubicBezTo>
                <a:cubicBezTo>
                  <a:pt x="0" y="703"/>
                  <a:pt x="3" y="386"/>
                  <a:pt x="201" y="193"/>
                </a:cubicBezTo>
                <a:cubicBezTo>
                  <a:pt x="398" y="0"/>
                  <a:pt x="715" y="4"/>
                  <a:pt x="908" y="201"/>
                </a:cubicBezTo>
                <a:close/>
              </a:path>
            </a:pathLst>
          </a:custGeom>
          <a:solidFill>
            <a:srgbClr val="E74337"/>
          </a:solidFill>
          <a:ln w="12700">
            <a:solidFill>
              <a:srgbClr val="E74337"/>
            </a:solidFill>
          </a:ln>
          <a:effectLst>
            <a:innerShdw>
              <a:prstClr val="black"/>
            </a:innerShdw>
          </a:effectLst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89311" y="4119306"/>
            <a:ext cx="911127" cy="369418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协调力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Freeform 10"/>
          <p:cNvSpPr>
            <a:spLocks/>
          </p:cNvSpPr>
          <p:nvPr/>
        </p:nvSpPr>
        <p:spPr bwMode="auto">
          <a:xfrm>
            <a:off x="3400202" y="4432626"/>
            <a:ext cx="981246" cy="981302"/>
          </a:xfrm>
          <a:custGeom>
            <a:avLst/>
            <a:gdLst>
              <a:gd name="T0" fmla="*/ 1037 w 1105"/>
              <a:gd name="T1" fmla="*/ 429 h 1106"/>
              <a:gd name="T2" fmla="*/ 676 w 1105"/>
              <a:gd name="T3" fmla="*/ 1037 h 1106"/>
              <a:gd name="T4" fmla="*/ 68 w 1105"/>
              <a:gd name="T5" fmla="*/ 677 h 1106"/>
              <a:gd name="T6" fmla="*/ 428 w 1105"/>
              <a:gd name="T7" fmla="*/ 68 h 1106"/>
              <a:gd name="T8" fmla="*/ 1037 w 1105"/>
              <a:gd name="T9" fmla="*/ 429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5" h="1106">
                <a:moveTo>
                  <a:pt x="1037" y="429"/>
                </a:moveTo>
                <a:cubicBezTo>
                  <a:pt x="1105" y="696"/>
                  <a:pt x="944" y="969"/>
                  <a:pt x="676" y="1037"/>
                </a:cubicBezTo>
                <a:cubicBezTo>
                  <a:pt x="409" y="1106"/>
                  <a:pt x="137" y="944"/>
                  <a:pt x="68" y="677"/>
                </a:cubicBezTo>
                <a:cubicBezTo>
                  <a:pt x="0" y="409"/>
                  <a:pt x="161" y="137"/>
                  <a:pt x="428" y="68"/>
                </a:cubicBezTo>
                <a:cubicBezTo>
                  <a:pt x="696" y="0"/>
                  <a:pt x="968" y="161"/>
                  <a:pt x="1037" y="429"/>
                </a:cubicBezTo>
                <a:close/>
              </a:path>
            </a:pathLst>
          </a:custGeom>
          <a:solidFill>
            <a:srgbClr val="E74337"/>
          </a:solidFill>
          <a:ln w="12700">
            <a:solidFill>
              <a:srgbClr val="E74337"/>
            </a:solidFill>
          </a:ln>
          <a:effectLst>
            <a:innerShdw>
              <a:prstClr val="black"/>
            </a:innerShdw>
          </a:effectLst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47327" y="4738565"/>
            <a:ext cx="886997" cy="369418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创新力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Freeform 11"/>
          <p:cNvSpPr>
            <a:spLocks/>
          </p:cNvSpPr>
          <p:nvPr/>
        </p:nvSpPr>
        <p:spPr bwMode="auto">
          <a:xfrm>
            <a:off x="2155428" y="3901566"/>
            <a:ext cx="987597" cy="986066"/>
          </a:xfrm>
          <a:custGeom>
            <a:avLst/>
            <a:gdLst>
              <a:gd name="T0" fmla="*/ 1037 w 1112"/>
              <a:gd name="T1" fmla="*/ 691 h 1112"/>
              <a:gd name="T2" fmla="*/ 421 w 1112"/>
              <a:gd name="T3" fmla="*/ 1038 h 1112"/>
              <a:gd name="T4" fmla="*/ 74 w 1112"/>
              <a:gd name="T5" fmla="*/ 422 h 1112"/>
              <a:gd name="T6" fmla="*/ 691 w 1112"/>
              <a:gd name="T7" fmla="*/ 75 h 1112"/>
              <a:gd name="T8" fmla="*/ 1037 w 1112"/>
              <a:gd name="T9" fmla="*/ 691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2" h="1112">
                <a:moveTo>
                  <a:pt x="1037" y="691"/>
                </a:moveTo>
                <a:cubicBezTo>
                  <a:pt x="963" y="957"/>
                  <a:pt x="687" y="1112"/>
                  <a:pt x="421" y="1038"/>
                </a:cubicBezTo>
                <a:cubicBezTo>
                  <a:pt x="155" y="964"/>
                  <a:pt x="0" y="688"/>
                  <a:pt x="74" y="422"/>
                </a:cubicBezTo>
                <a:cubicBezTo>
                  <a:pt x="149" y="156"/>
                  <a:pt x="425" y="0"/>
                  <a:pt x="691" y="75"/>
                </a:cubicBezTo>
                <a:cubicBezTo>
                  <a:pt x="956" y="149"/>
                  <a:pt x="1112" y="425"/>
                  <a:pt x="1037" y="691"/>
                </a:cubicBezTo>
                <a:close/>
              </a:path>
            </a:pathLst>
          </a:custGeom>
          <a:solidFill>
            <a:srgbClr val="E74337"/>
          </a:solidFill>
          <a:ln w="12700">
            <a:solidFill>
              <a:srgbClr val="E74337"/>
            </a:solidFill>
          </a:ln>
          <a:effectLst>
            <a:innerShdw>
              <a:prstClr val="black"/>
            </a:innerShdw>
          </a:effectLst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46424" y="4194543"/>
            <a:ext cx="1023750" cy="369418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领导力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Freeform 12"/>
          <p:cNvSpPr>
            <a:spLocks/>
          </p:cNvSpPr>
          <p:nvPr/>
        </p:nvSpPr>
        <p:spPr bwMode="auto">
          <a:xfrm>
            <a:off x="1671152" y="2593866"/>
            <a:ext cx="978070" cy="978126"/>
          </a:xfrm>
          <a:custGeom>
            <a:avLst/>
            <a:gdLst>
              <a:gd name="T0" fmla="*/ 900 w 1101"/>
              <a:gd name="T1" fmla="*/ 908 h 1102"/>
              <a:gd name="T2" fmla="*/ 193 w 1101"/>
              <a:gd name="T3" fmla="*/ 901 h 1102"/>
              <a:gd name="T4" fmla="*/ 201 w 1101"/>
              <a:gd name="T5" fmla="*/ 193 h 1102"/>
              <a:gd name="T6" fmla="*/ 908 w 1101"/>
              <a:gd name="T7" fmla="*/ 201 h 1102"/>
              <a:gd name="T8" fmla="*/ 900 w 1101"/>
              <a:gd name="T9" fmla="*/ 908 h 1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1" h="1102">
                <a:moveTo>
                  <a:pt x="900" y="908"/>
                </a:moveTo>
                <a:cubicBezTo>
                  <a:pt x="702" y="1102"/>
                  <a:pt x="386" y="1098"/>
                  <a:pt x="193" y="901"/>
                </a:cubicBezTo>
                <a:cubicBezTo>
                  <a:pt x="0" y="703"/>
                  <a:pt x="3" y="387"/>
                  <a:pt x="201" y="193"/>
                </a:cubicBezTo>
                <a:cubicBezTo>
                  <a:pt x="398" y="0"/>
                  <a:pt x="715" y="4"/>
                  <a:pt x="908" y="201"/>
                </a:cubicBezTo>
                <a:cubicBezTo>
                  <a:pt x="1101" y="399"/>
                  <a:pt x="1097" y="715"/>
                  <a:pt x="900" y="908"/>
                </a:cubicBezTo>
                <a:close/>
              </a:path>
            </a:pathLst>
          </a:custGeom>
          <a:solidFill>
            <a:srgbClr val="E74337"/>
          </a:solidFill>
          <a:ln w="12700">
            <a:solidFill>
              <a:srgbClr val="E74337"/>
            </a:solidFill>
          </a:ln>
          <a:effectLst>
            <a:innerShdw>
              <a:prstClr val="black"/>
            </a:innerShdw>
          </a:effectLst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26498" y="2898220"/>
            <a:ext cx="875357" cy="369418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学习力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83"/>
          <p:cNvSpPr>
            <a:spLocks noChangeArrowheads="1"/>
          </p:cNvSpPr>
          <p:nvPr/>
        </p:nvSpPr>
        <p:spPr bwMode="auto">
          <a:xfrm>
            <a:off x="6976564" y="1918909"/>
            <a:ext cx="3556968" cy="3685091"/>
          </a:xfrm>
          <a:prstGeom prst="rect">
            <a:avLst/>
          </a:prstGeom>
          <a:noFill/>
          <a:ln w="9525" cmpd="sng">
            <a:solidFill>
              <a:srgbClr val="E74337"/>
            </a:solidFill>
            <a:miter lim="800000"/>
            <a:headEnd/>
            <a:tailEnd/>
          </a:ln>
        </p:spPr>
        <p:txBody>
          <a:bodyPr lIns="91401" tIns="45700" rIns="91401" bIns="45700"/>
          <a:lstStyle/>
          <a:p>
            <a:endParaRPr lang="zh-CN" altLang="en-US"/>
          </a:p>
        </p:txBody>
      </p:sp>
      <p:sp>
        <p:nvSpPr>
          <p:cNvPr id="28" name="TextBox 84"/>
          <p:cNvSpPr txBox="1">
            <a:spLocks noChangeArrowheads="1"/>
          </p:cNvSpPr>
          <p:nvPr/>
        </p:nvSpPr>
        <p:spPr bwMode="auto">
          <a:xfrm>
            <a:off x="7279416" y="2254116"/>
            <a:ext cx="2951265" cy="2862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1" tIns="45700" rIns="91401" bIns="457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这里输入产品形式的简介，这里输入产品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形的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简介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这里输入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产品式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的简介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这里输入产品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形的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简介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这里输入产品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形的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简介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，输入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产品形式的简介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这里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输产品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形式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的介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这输入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产品形式的简介，这里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输入品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形式的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简介，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里输入产品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形的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简介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。入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产品形式的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简介。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30" name="组合 29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32" name="椭圆 31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>
                  <a:solidFill>
                    <a:srgbClr val="00F27C"/>
                  </a:solidFill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>
                  <a:solidFill>
                    <a:srgbClr val="00F27C"/>
                  </a:solidFill>
                </a:endParaRPr>
              </a:p>
            </p:txBody>
          </p:sp>
        </p:grpSp>
        <p:cxnSp>
          <p:nvCxnSpPr>
            <p:cNvPr id="31" name="直接连接符 30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35" name="组合 34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37" name="椭圆 36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>
                  <a:solidFill>
                    <a:srgbClr val="00F27C"/>
                  </a:solidFill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>
                  <a:solidFill>
                    <a:srgbClr val="00F27C"/>
                  </a:solidFill>
                </a:endParaRPr>
              </a:p>
            </p:txBody>
          </p:sp>
        </p:grpSp>
        <p:cxnSp>
          <p:nvCxnSpPr>
            <p:cNvPr id="36" name="直接连接符 35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546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5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2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75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2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75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25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750"/>
                            </p:stCondLst>
                            <p:childTnLst>
                              <p:par>
                                <p:cTn id="6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25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 animBg="1"/>
      <p:bldP spid="26" grpId="0"/>
      <p:bldP spid="27" grpId="0" animBg="1"/>
      <p:bldP spid="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695181" y="439987"/>
            <a:ext cx="2954655" cy="646331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r>
              <a:rPr lang="zh-CN" altLang="en-US" sz="3600" b="1" dirty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经验成果分享</a:t>
            </a:r>
            <a:endParaRPr lang="en-US" altLang="zh-CN" sz="3600" b="1" dirty="0">
              <a:solidFill>
                <a:srgbClr val="E743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006471" y="1956350"/>
            <a:ext cx="2448945" cy="2736938"/>
          </a:xfrm>
          <a:prstGeom prst="rect">
            <a:avLst/>
          </a:prstGeom>
          <a:noFill/>
          <a:ln w="19050">
            <a:solidFill>
              <a:srgbClr val="E74337"/>
            </a:soli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114624" y="4909364"/>
            <a:ext cx="2232636" cy="504173"/>
          </a:xfrm>
          <a:prstGeom prst="rect">
            <a:avLst/>
          </a:prstGeom>
          <a:solidFill>
            <a:srgbClr val="E74337"/>
          </a:solidFill>
          <a:ln w="12700">
            <a:solidFill>
              <a:srgbClr val="E7433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/>
          </a:p>
        </p:txBody>
      </p:sp>
      <p:sp>
        <p:nvSpPr>
          <p:cNvPr id="28" name="Rectangle 42"/>
          <p:cNvSpPr/>
          <p:nvPr/>
        </p:nvSpPr>
        <p:spPr>
          <a:xfrm flipH="1">
            <a:off x="2352032" y="5034810"/>
            <a:ext cx="1808627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加入文字文案</a:t>
            </a:r>
          </a:p>
        </p:txBody>
      </p:sp>
      <p:sp>
        <p:nvSpPr>
          <p:cNvPr id="29" name="Rectangle 42"/>
          <p:cNvSpPr/>
          <p:nvPr/>
        </p:nvSpPr>
        <p:spPr>
          <a:xfrm flipH="1">
            <a:off x="2126681" y="5509987"/>
            <a:ext cx="2151314" cy="360123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加入你的文字描述，加入你的，加入你的文字。</a:t>
            </a:r>
          </a:p>
        </p:txBody>
      </p:sp>
      <p:sp>
        <p:nvSpPr>
          <p:cNvPr id="30" name="矩形 29"/>
          <p:cNvSpPr/>
          <p:nvPr/>
        </p:nvSpPr>
        <p:spPr>
          <a:xfrm>
            <a:off x="4887043" y="1956350"/>
            <a:ext cx="2448945" cy="2736938"/>
          </a:xfrm>
          <a:prstGeom prst="rect">
            <a:avLst/>
          </a:prstGeom>
          <a:noFill/>
          <a:ln w="19050">
            <a:solidFill>
              <a:srgbClr val="E74337"/>
            </a:soli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4995196" y="4909364"/>
            <a:ext cx="2232636" cy="504173"/>
          </a:xfrm>
          <a:prstGeom prst="rect">
            <a:avLst/>
          </a:prstGeom>
          <a:solidFill>
            <a:srgbClr val="E74337"/>
          </a:solidFill>
          <a:ln w="12700">
            <a:solidFill>
              <a:srgbClr val="E7433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/>
          </a:p>
        </p:txBody>
      </p:sp>
      <p:sp>
        <p:nvSpPr>
          <p:cNvPr id="32" name="Rectangle 42"/>
          <p:cNvSpPr/>
          <p:nvPr/>
        </p:nvSpPr>
        <p:spPr>
          <a:xfrm flipH="1">
            <a:off x="5232604" y="5034810"/>
            <a:ext cx="1808627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加入文字文案</a:t>
            </a:r>
          </a:p>
        </p:txBody>
      </p:sp>
      <p:sp>
        <p:nvSpPr>
          <p:cNvPr id="33" name="Rectangle 42"/>
          <p:cNvSpPr/>
          <p:nvPr/>
        </p:nvSpPr>
        <p:spPr>
          <a:xfrm flipH="1">
            <a:off x="5007253" y="5509987"/>
            <a:ext cx="2151314" cy="360123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加入你的文字描述，加入你的，加入你的文字。</a:t>
            </a:r>
          </a:p>
        </p:txBody>
      </p:sp>
      <p:sp>
        <p:nvSpPr>
          <p:cNvPr id="34" name="矩形 33"/>
          <p:cNvSpPr/>
          <p:nvPr/>
        </p:nvSpPr>
        <p:spPr>
          <a:xfrm>
            <a:off x="7767864" y="1956350"/>
            <a:ext cx="2448945" cy="2736938"/>
          </a:xfrm>
          <a:prstGeom prst="rect">
            <a:avLst/>
          </a:prstGeom>
          <a:noFill/>
          <a:ln w="19050">
            <a:solidFill>
              <a:srgbClr val="E74337"/>
            </a:solidFill>
          </a:ln>
          <a:effectLst>
            <a:outerShdw blurRad="254000" dist="127000" dir="8160000" algn="t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7876016" y="4909364"/>
            <a:ext cx="2232636" cy="504173"/>
          </a:xfrm>
          <a:prstGeom prst="rect">
            <a:avLst/>
          </a:prstGeom>
          <a:solidFill>
            <a:srgbClr val="E74337"/>
          </a:solidFill>
          <a:ln w="12700">
            <a:solidFill>
              <a:srgbClr val="E7433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/>
          </a:p>
        </p:txBody>
      </p:sp>
      <p:sp>
        <p:nvSpPr>
          <p:cNvPr id="36" name="Rectangle 42"/>
          <p:cNvSpPr/>
          <p:nvPr/>
        </p:nvSpPr>
        <p:spPr>
          <a:xfrm flipH="1">
            <a:off x="8113426" y="5034810"/>
            <a:ext cx="1808627" cy="253281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加入文字文案</a:t>
            </a:r>
          </a:p>
        </p:txBody>
      </p:sp>
      <p:sp>
        <p:nvSpPr>
          <p:cNvPr id="37" name="Rectangle 42"/>
          <p:cNvSpPr/>
          <p:nvPr/>
        </p:nvSpPr>
        <p:spPr>
          <a:xfrm flipH="1">
            <a:off x="7888073" y="5509987"/>
            <a:ext cx="2151314" cy="360123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加入你的文字描述，加入你的，加入你的文字。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  <a:noFill/>
        </p:grpSpPr>
        <p:grpSp>
          <p:nvGrpSpPr>
            <p:cNvPr id="38" name="组合 37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40" name="椭圆 39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1" name="椭圆 40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grp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9" name="直接连接符 38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noFill/>
        </p:grpSpPr>
        <p:grpSp>
          <p:nvGrpSpPr>
            <p:cNvPr id="43" name="组合 42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45" name="椭圆 44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6" name="椭圆 45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grp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44" name="直接连接符 43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2221005" y="2935726"/>
            <a:ext cx="2269737" cy="461665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插入你的图片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121786" y="2935726"/>
            <a:ext cx="2269737" cy="461665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插入你的图片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005128" y="2935726"/>
            <a:ext cx="2269737" cy="461665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插入你的图片</a:t>
            </a:r>
          </a:p>
        </p:txBody>
      </p:sp>
    </p:spTree>
    <p:extLst>
      <p:ext uri="{BB962C8B-B14F-4D97-AF65-F5344CB8AC3E}">
        <p14:creationId xmlns:p14="http://schemas.microsoft.com/office/powerpoint/2010/main" val="274071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7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/>
      <p:bldP spid="29" grpId="0"/>
      <p:bldP spid="30" grpId="0" animBg="1"/>
      <p:bldP spid="31" grpId="0" animBg="1"/>
      <p:bldP spid="32" grpId="0"/>
      <p:bldP spid="33" grpId="0"/>
      <p:bldP spid="34" grpId="0" animBg="1"/>
      <p:bldP spid="35" grpId="0" animBg="1"/>
      <p:bldP spid="36" grpId="0"/>
      <p:bldP spid="37" grpId="0"/>
      <p:bldP spid="2" grpId="0"/>
      <p:bldP spid="47" grpId="0"/>
      <p:bldP spid="4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3546557" y="3058874"/>
            <a:ext cx="381452" cy="381452"/>
            <a:chOff x="3123591" y="3333387"/>
            <a:chExt cx="381452" cy="381452"/>
          </a:xfrm>
        </p:grpSpPr>
        <p:sp>
          <p:nvSpPr>
            <p:cNvPr id="35" name="椭圆 34"/>
            <p:cNvSpPr/>
            <p:nvPr/>
          </p:nvSpPr>
          <p:spPr>
            <a:xfrm flipV="1">
              <a:off x="3123591" y="3333387"/>
              <a:ext cx="381452" cy="381452"/>
            </a:xfrm>
            <a:prstGeom prst="ellipse">
              <a:avLst/>
            </a:prstGeom>
            <a:noFill/>
            <a:ln w="28575">
              <a:solidFill>
                <a:srgbClr val="E74337"/>
              </a:solidFill>
            </a:ln>
            <a:effectLst>
              <a:outerShdw blurRad="330200" dir="2700000" sx="73000" sy="73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4" tIns="45717" rIns="91434" bIns="45717" spcCol="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" name="椭圆 35"/>
            <p:cNvSpPr/>
            <p:nvPr/>
          </p:nvSpPr>
          <p:spPr>
            <a:xfrm flipV="1">
              <a:off x="3208440" y="3418236"/>
              <a:ext cx="211754" cy="211754"/>
            </a:xfrm>
            <a:prstGeom prst="ellipse">
              <a:avLst/>
            </a:prstGeom>
            <a:solidFill>
              <a:srgbClr val="E74337"/>
            </a:solidFill>
            <a:ln w="28575">
              <a:noFill/>
            </a:ln>
            <a:effectLst>
              <a:outerShdw blurRad="330200" dir="2700000" sx="73000" sy="73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4" tIns="45717" rIns="91434" bIns="45717" spcCol="0"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37" name="直接连接符 36"/>
          <p:cNvCxnSpPr/>
          <p:nvPr/>
        </p:nvCxnSpPr>
        <p:spPr>
          <a:xfrm>
            <a:off x="3662669" y="3248000"/>
            <a:ext cx="8531674" cy="0"/>
          </a:xfrm>
          <a:prstGeom prst="line">
            <a:avLst/>
          </a:prstGeom>
          <a:ln>
            <a:solidFill>
              <a:srgbClr val="E743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 rot="21028799">
            <a:off x="2350215" y="2341743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 rot="21028799" flipV="1">
            <a:off x="2024563" y="2784315"/>
            <a:ext cx="365030" cy="36503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 rot="21028799">
            <a:off x="1466324" y="2899265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 rot="21028799" flipV="1">
            <a:off x="2605610" y="2682588"/>
            <a:ext cx="400733" cy="40073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 rot="21028799">
            <a:off x="1590555" y="2358699"/>
            <a:ext cx="409946" cy="40994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 rot="21028799" flipV="1">
            <a:off x="866085" y="2724550"/>
            <a:ext cx="423450" cy="423450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 rot="10228799">
            <a:off x="1332836" y="4007445"/>
            <a:ext cx="186303" cy="18630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椭圆 44"/>
          <p:cNvSpPr/>
          <p:nvPr/>
        </p:nvSpPr>
        <p:spPr>
          <a:xfrm rot="10228799" flipV="1">
            <a:off x="1479761" y="3386146"/>
            <a:ext cx="365030" cy="365030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椭圆 45"/>
          <p:cNvSpPr/>
          <p:nvPr/>
        </p:nvSpPr>
        <p:spPr>
          <a:xfrm rot="10228799">
            <a:off x="2216727" y="3449923"/>
            <a:ext cx="186303" cy="18630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椭圆 46"/>
          <p:cNvSpPr/>
          <p:nvPr/>
        </p:nvSpPr>
        <p:spPr>
          <a:xfrm rot="10228799" flipV="1">
            <a:off x="863011" y="3452170"/>
            <a:ext cx="400733" cy="40073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椭圆 47"/>
          <p:cNvSpPr/>
          <p:nvPr/>
        </p:nvSpPr>
        <p:spPr>
          <a:xfrm rot="10228799">
            <a:off x="1868853" y="3766846"/>
            <a:ext cx="409946" cy="409946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椭圆 48"/>
          <p:cNvSpPr/>
          <p:nvPr/>
        </p:nvSpPr>
        <p:spPr>
          <a:xfrm rot="10228799" flipV="1">
            <a:off x="2579819" y="3387491"/>
            <a:ext cx="423450" cy="42345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728513" y="3750281"/>
            <a:ext cx="395492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200" b="1" dirty="0" smtClean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下季度工作计划</a:t>
            </a:r>
            <a:endParaRPr lang="en-US" altLang="zh-CN" sz="4200" dirty="0" smtClean="0">
              <a:solidFill>
                <a:srgbClr val="E743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670457" y="2076527"/>
            <a:ext cx="20070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 04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858879" y="2355867"/>
            <a:ext cx="2143332" cy="1852005"/>
            <a:chOff x="858879" y="2355867"/>
            <a:chExt cx="2143332" cy="1852005"/>
          </a:xfrm>
        </p:grpSpPr>
        <p:sp>
          <p:nvSpPr>
            <p:cNvPr id="53" name="椭圆 52"/>
            <p:cNvSpPr/>
            <p:nvPr/>
          </p:nvSpPr>
          <p:spPr>
            <a:xfrm rot="21028799">
              <a:off x="2346083" y="2355867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" name="椭圆 53"/>
            <p:cNvSpPr/>
            <p:nvPr/>
          </p:nvSpPr>
          <p:spPr>
            <a:xfrm rot="21028799" flipV="1">
              <a:off x="2020431" y="2798439"/>
              <a:ext cx="365030" cy="36503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椭圆 54"/>
            <p:cNvSpPr/>
            <p:nvPr/>
          </p:nvSpPr>
          <p:spPr>
            <a:xfrm rot="21028799">
              <a:off x="1462192" y="2913389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椭圆 55"/>
            <p:cNvSpPr/>
            <p:nvPr/>
          </p:nvSpPr>
          <p:spPr>
            <a:xfrm rot="21028799" flipV="1">
              <a:off x="2601478" y="2696712"/>
              <a:ext cx="400733" cy="40073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椭圆 56"/>
            <p:cNvSpPr/>
            <p:nvPr/>
          </p:nvSpPr>
          <p:spPr>
            <a:xfrm rot="21028799">
              <a:off x="1586423" y="2372823"/>
              <a:ext cx="409946" cy="40994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椭圆 57"/>
            <p:cNvSpPr/>
            <p:nvPr/>
          </p:nvSpPr>
          <p:spPr>
            <a:xfrm rot="21028799" flipV="1">
              <a:off x="861953" y="2738674"/>
              <a:ext cx="423450" cy="42345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9" name="椭圆 58"/>
            <p:cNvSpPr/>
            <p:nvPr/>
          </p:nvSpPr>
          <p:spPr>
            <a:xfrm rot="10228799">
              <a:off x="1328704" y="4021569"/>
              <a:ext cx="186303" cy="18630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0" name="椭圆 59"/>
            <p:cNvSpPr/>
            <p:nvPr/>
          </p:nvSpPr>
          <p:spPr>
            <a:xfrm rot="10228799" flipV="1">
              <a:off x="1475629" y="3400270"/>
              <a:ext cx="365030" cy="36503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1" name="椭圆 60"/>
            <p:cNvSpPr/>
            <p:nvPr/>
          </p:nvSpPr>
          <p:spPr>
            <a:xfrm rot="10228799">
              <a:off x="2212595" y="3464047"/>
              <a:ext cx="186303" cy="18630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2" name="椭圆 61"/>
            <p:cNvSpPr/>
            <p:nvPr/>
          </p:nvSpPr>
          <p:spPr>
            <a:xfrm rot="10228799" flipV="1">
              <a:off x="858879" y="3466294"/>
              <a:ext cx="400733" cy="40073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3" name="椭圆 62"/>
            <p:cNvSpPr/>
            <p:nvPr/>
          </p:nvSpPr>
          <p:spPr>
            <a:xfrm rot="10228799">
              <a:off x="1864721" y="3780970"/>
              <a:ext cx="409946" cy="409946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4" name="椭圆 93"/>
            <p:cNvSpPr/>
            <p:nvPr/>
          </p:nvSpPr>
          <p:spPr>
            <a:xfrm rot="10228799" flipV="1">
              <a:off x="2575687" y="3401615"/>
              <a:ext cx="423450" cy="42345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525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3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3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3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3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3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xit" presetSubtype="4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0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4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8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9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05" dur="10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7" presetID="2" presetClass="entr" presetSubtype="2" fill="hold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0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1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16" presetID="2" presetClass="entr" presetSubtype="1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1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19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1" presetID="2" presetClass="entr" presetSubtype="4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2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2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8" grpId="1" animBg="1"/>
          <p:bldP spid="39" grpId="0" animBg="1"/>
          <p:bldP spid="39" grpId="1" animBg="1"/>
          <p:bldP spid="40" grpId="0" animBg="1"/>
          <p:bldP spid="40" grpId="1" animBg="1"/>
          <p:bldP spid="41" grpId="0" animBg="1"/>
          <p:bldP spid="41" grpId="1" animBg="1"/>
          <p:bldP spid="42" grpId="0" animBg="1"/>
          <p:bldP spid="42" grpId="1" animBg="1"/>
          <p:bldP spid="43" grpId="0" animBg="1"/>
          <p:bldP spid="43" grpId="1" animBg="1"/>
          <p:bldP spid="44" grpId="0" animBg="1"/>
          <p:bldP spid="44" grpId="1" animBg="1"/>
          <p:bldP spid="45" grpId="0" animBg="1"/>
          <p:bldP spid="45" grpId="1" animBg="1"/>
          <p:bldP spid="46" grpId="0" animBg="1"/>
          <p:bldP spid="46" grpId="1" animBg="1"/>
          <p:bldP spid="47" grpId="0" animBg="1"/>
          <p:bldP spid="47" grpId="1" animBg="1"/>
          <p:bldP spid="48" grpId="0" animBg="1"/>
          <p:bldP spid="48" grpId="1" animBg="1"/>
          <p:bldP spid="49" grpId="0" animBg="1"/>
          <p:bldP spid="49" grpId="1" animBg="1"/>
          <p:bldP spid="50" grpId="0"/>
          <p:bldP spid="5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3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3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3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3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35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xit" presetSubtype="4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0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4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8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9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05" dur="10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7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16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8" grpId="1" animBg="1"/>
          <p:bldP spid="39" grpId="0" animBg="1"/>
          <p:bldP spid="39" grpId="1" animBg="1"/>
          <p:bldP spid="40" grpId="0" animBg="1"/>
          <p:bldP spid="40" grpId="1" animBg="1"/>
          <p:bldP spid="41" grpId="0" animBg="1"/>
          <p:bldP spid="41" grpId="1" animBg="1"/>
          <p:bldP spid="42" grpId="0" animBg="1"/>
          <p:bldP spid="42" grpId="1" animBg="1"/>
          <p:bldP spid="43" grpId="0" animBg="1"/>
          <p:bldP spid="43" grpId="1" animBg="1"/>
          <p:bldP spid="44" grpId="0" animBg="1"/>
          <p:bldP spid="44" grpId="1" animBg="1"/>
          <p:bldP spid="45" grpId="0" animBg="1"/>
          <p:bldP spid="45" grpId="1" animBg="1"/>
          <p:bldP spid="46" grpId="0" animBg="1"/>
          <p:bldP spid="46" grpId="1" animBg="1"/>
          <p:bldP spid="47" grpId="0" animBg="1"/>
          <p:bldP spid="47" grpId="1" animBg="1"/>
          <p:bldP spid="48" grpId="0" animBg="1"/>
          <p:bldP spid="48" grpId="1" animBg="1"/>
          <p:bldP spid="49" grpId="0" animBg="1"/>
          <p:bldP spid="49" grpId="1" animBg="1"/>
          <p:bldP spid="50" grpId="0"/>
          <p:bldP spid="51" grpId="0"/>
        </p:bldLst>
      </p:timing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225281" y="490787"/>
            <a:ext cx="3877985" cy="584775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r>
              <a:rPr lang="zh-CN" altLang="en-US" sz="3200" b="1" dirty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下季度工作计划思路</a:t>
            </a:r>
            <a:endParaRPr lang="en-US" altLang="zh-CN" sz="3200" b="1" dirty="0">
              <a:solidFill>
                <a:srgbClr val="E743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Straight Connector 10"/>
          <p:cNvSpPr/>
          <p:nvPr/>
        </p:nvSpPr>
        <p:spPr>
          <a:xfrm>
            <a:off x="2971196" y="2634488"/>
            <a:ext cx="7637560" cy="0"/>
          </a:xfrm>
          <a:prstGeom prst="line">
            <a:avLst/>
          </a:prstGeom>
          <a:ln w="12700">
            <a:solidFill>
              <a:srgbClr val="E74337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4" name="Teardrop 1"/>
          <p:cNvSpPr/>
          <p:nvPr/>
        </p:nvSpPr>
        <p:spPr>
          <a:xfrm rot="2714409">
            <a:off x="1867205" y="2172253"/>
            <a:ext cx="914612" cy="914559"/>
          </a:xfrm>
          <a:prstGeom prst="teardrop">
            <a:avLst/>
          </a:prstGeom>
          <a:solidFill>
            <a:srgbClr val="E74337"/>
          </a:solidFill>
          <a:ln w="19050">
            <a:solidFill>
              <a:srgbClr val="E743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id-ID"/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4862962" y="2275717"/>
            <a:ext cx="4873026" cy="581572"/>
          </a:xfrm>
          <a:prstGeom prst="rect">
            <a:avLst/>
          </a:prstGeom>
        </p:spPr>
        <p:txBody>
          <a:bodyPr vert="horz" lIns="91401" tIns="45700" rIns="91401" bIns="4570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Impact MT Std" pitchFamily="34" charset="0"/>
                <a:ea typeface="微软雅黑" panose="020B0503020204020204" pitchFamily="34" charset="-122"/>
              </a:rPr>
              <a:t>点击输入简要，不用多余的文字修饰，解说所提炼的核心概。</a:t>
            </a:r>
            <a:endParaRPr lang="en-US" sz="1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3133221" y="2244687"/>
            <a:ext cx="1282885" cy="287663"/>
          </a:xfrm>
          <a:prstGeom prst="rect">
            <a:avLst/>
          </a:prstGeom>
        </p:spPr>
        <p:txBody>
          <a:bodyPr vert="horz" lIns="91401" tIns="45700" rIns="91401" bIns="4570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加入标题</a:t>
            </a:r>
            <a:endParaRPr 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7" name="Straight Connector 48"/>
          <p:cNvSpPr/>
          <p:nvPr/>
        </p:nvSpPr>
        <p:spPr>
          <a:xfrm flipV="1">
            <a:off x="3617901" y="3385285"/>
            <a:ext cx="7384555" cy="0"/>
          </a:xfrm>
          <a:prstGeom prst="line">
            <a:avLst/>
          </a:prstGeom>
          <a:ln w="12700">
            <a:solidFill>
              <a:srgbClr val="E74337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5429701" y="2986565"/>
            <a:ext cx="7135127" cy="581572"/>
          </a:xfrm>
          <a:prstGeom prst="rect">
            <a:avLst/>
          </a:prstGeom>
        </p:spPr>
        <p:txBody>
          <a:bodyPr vert="horz" lIns="91401" tIns="45700" rIns="91401" bIns="4570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Impact MT Std" pitchFamily="34" charset="0"/>
                <a:ea typeface="微软雅黑" panose="020B0503020204020204" pitchFamily="34" charset="-122"/>
              </a:rPr>
              <a:t>点击输入简要文字解说，精炼，不用多余的文字修饰。</a:t>
            </a:r>
            <a:endParaRPr lang="en-US" altLang="zh-CN" sz="1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3779906" y="2964934"/>
            <a:ext cx="1282885" cy="287663"/>
          </a:xfrm>
          <a:prstGeom prst="rect">
            <a:avLst/>
          </a:prstGeom>
        </p:spPr>
        <p:txBody>
          <a:bodyPr vert="horz" lIns="91401" tIns="45700" rIns="91401" bIns="4570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加入标题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0" name="Straight Connector 58"/>
          <p:cNvSpPr/>
          <p:nvPr/>
        </p:nvSpPr>
        <p:spPr>
          <a:xfrm>
            <a:off x="2971196" y="4134286"/>
            <a:ext cx="7637559" cy="11358"/>
          </a:xfrm>
          <a:prstGeom prst="line">
            <a:avLst/>
          </a:prstGeom>
          <a:ln w="12700">
            <a:solidFill>
              <a:srgbClr val="E74337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5320162" y="3716683"/>
            <a:ext cx="7565750" cy="581572"/>
          </a:xfrm>
          <a:prstGeom prst="rect">
            <a:avLst/>
          </a:prstGeom>
        </p:spPr>
        <p:txBody>
          <a:bodyPr vert="horz" lIns="91401" tIns="45700" rIns="91401" bIns="4570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Impact MT Std" pitchFamily="34" charset="0"/>
                <a:ea typeface="微软雅黑" panose="020B0503020204020204" pitchFamily="34" charset="-122"/>
              </a:rPr>
              <a:t>点击输入简要文字解说，不用多余的文字所提炼的核心概念。</a:t>
            </a:r>
            <a:endParaRPr lang="en-US" altLang="zh-CN" sz="1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3533320" y="3685180"/>
            <a:ext cx="1535710" cy="287663"/>
          </a:xfrm>
          <a:prstGeom prst="rect">
            <a:avLst/>
          </a:prstGeom>
        </p:spPr>
        <p:txBody>
          <a:bodyPr vert="horz" lIns="91401" tIns="45700" rIns="91401" bIns="4570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加入标题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Straight Connector 68"/>
          <p:cNvSpPr/>
          <p:nvPr/>
        </p:nvSpPr>
        <p:spPr>
          <a:xfrm>
            <a:off x="3581258" y="4884013"/>
            <a:ext cx="7421199" cy="13736"/>
          </a:xfrm>
          <a:prstGeom prst="line">
            <a:avLst/>
          </a:prstGeom>
          <a:ln w="12700">
            <a:solidFill>
              <a:srgbClr val="E74337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4" name="Freeform 69"/>
          <p:cNvSpPr/>
          <p:nvPr/>
        </p:nvSpPr>
        <p:spPr>
          <a:xfrm>
            <a:off x="4439716" y="4830697"/>
            <a:ext cx="4999434" cy="358677"/>
          </a:xfrm>
          <a:custGeom>
            <a:avLst/>
            <a:gdLst>
              <a:gd name="connsiteX0" fmla="*/ 0 w 4998566"/>
              <a:gd name="connsiteY0" fmla="*/ 0 h 358594"/>
              <a:gd name="connsiteX1" fmla="*/ 4998566 w 4998566"/>
              <a:gd name="connsiteY1" fmla="*/ 0 h 358594"/>
              <a:gd name="connsiteX2" fmla="*/ 4998566 w 4998566"/>
              <a:gd name="connsiteY2" fmla="*/ 358594 h 358594"/>
              <a:gd name="connsiteX3" fmla="*/ 0 w 4998566"/>
              <a:gd name="connsiteY3" fmla="*/ 358594 h 358594"/>
              <a:gd name="connsiteX4" fmla="*/ 0 w 4998566"/>
              <a:gd name="connsiteY4" fmla="*/ 0 h 358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8566" h="358594">
                <a:moveTo>
                  <a:pt x="0" y="0"/>
                </a:moveTo>
                <a:lnTo>
                  <a:pt x="4998566" y="0"/>
                </a:lnTo>
                <a:lnTo>
                  <a:pt x="4998566" y="358594"/>
                </a:lnTo>
                <a:lnTo>
                  <a:pt x="0" y="35859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083" tIns="38083" rIns="38083" bIns="38083" numCol="1" spcCol="1270" anchor="b" anchorCtr="0">
            <a:noAutofit/>
          </a:bodyPr>
          <a:lstStyle/>
          <a:p>
            <a:pPr defTabSz="88897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id-ID" sz="2000"/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5429701" y="4483555"/>
            <a:ext cx="6919064" cy="581572"/>
          </a:xfrm>
          <a:prstGeom prst="rect">
            <a:avLst/>
          </a:prstGeom>
        </p:spPr>
        <p:txBody>
          <a:bodyPr vert="horz" lIns="91401" tIns="45700" rIns="91401" bIns="4570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Impact MT Std" pitchFamily="34" charset="0"/>
                <a:ea typeface="微软雅黑" panose="020B0503020204020204" pitchFamily="34" charset="-122"/>
              </a:rPr>
              <a:t>点击输入简要文字解说，解说，不用多余的文字修饰。</a:t>
            </a:r>
            <a:endParaRPr lang="en-US" altLang="zh-CN" sz="1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3843406" y="4477452"/>
            <a:ext cx="1282885" cy="287663"/>
          </a:xfrm>
          <a:prstGeom prst="rect">
            <a:avLst/>
          </a:prstGeom>
        </p:spPr>
        <p:txBody>
          <a:bodyPr vert="horz" lIns="91401" tIns="45700" rIns="91401" bIns="4570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加入标题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7" name="Teardrop 56"/>
          <p:cNvSpPr/>
          <p:nvPr/>
        </p:nvSpPr>
        <p:spPr>
          <a:xfrm rot="2714409">
            <a:off x="1867205" y="3676982"/>
            <a:ext cx="914612" cy="914559"/>
          </a:xfrm>
          <a:prstGeom prst="teardrop">
            <a:avLst/>
          </a:prstGeom>
          <a:solidFill>
            <a:srgbClr val="E74337"/>
          </a:solidFill>
          <a:ln w="19050">
            <a:solidFill>
              <a:srgbClr val="E743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id-ID"/>
          </a:p>
        </p:txBody>
      </p:sp>
      <p:sp>
        <p:nvSpPr>
          <p:cNvPr id="48" name="Teardrop 66"/>
          <p:cNvSpPr/>
          <p:nvPr/>
        </p:nvSpPr>
        <p:spPr>
          <a:xfrm rot="2714409">
            <a:off x="2513890" y="4430899"/>
            <a:ext cx="914612" cy="914559"/>
          </a:xfrm>
          <a:prstGeom prst="teardrop">
            <a:avLst/>
          </a:prstGeom>
          <a:solidFill>
            <a:srgbClr val="E74337"/>
          </a:solidFill>
          <a:ln w="19050">
            <a:solidFill>
              <a:srgbClr val="E743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id-ID"/>
          </a:p>
        </p:txBody>
      </p:sp>
      <p:sp>
        <p:nvSpPr>
          <p:cNvPr id="49" name="Teardrop 46"/>
          <p:cNvSpPr/>
          <p:nvPr/>
        </p:nvSpPr>
        <p:spPr>
          <a:xfrm rot="2714409">
            <a:off x="2513890" y="2926169"/>
            <a:ext cx="914612" cy="914559"/>
          </a:xfrm>
          <a:prstGeom prst="teardrop">
            <a:avLst/>
          </a:prstGeom>
          <a:solidFill>
            <a:srgbClr val="E74337"/>
          </a:solidFill>
          <a:ln w="19050">
            <a:solidFill>
              <a:srgbClr val="E743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id-ID"/>
          </a:p>
        </p:txBody>
      </p:sp>
      <p:sp>
        <p:nvSpPr>
          <p:cNvPr id="50" name="Freeform 116"/>
          <p:cNvSpPr>
            <a:spLocks/>
          </p:cNvSpPr>
          <p:nvPr/>
        </p:nvSpPr>
        <p:spPr bwMode="auto">
          <a:xfrm>
            <a:off x="2163585" y="2437594"/>
            <a:ext cx="352486" cy="393791"/>
          </a:xfrm>
          <a:custGeom>
            <a:avLst/>
            <a:gdLst>
              <a:gd name="T0" fmla="*/ 180 w 222"/>
              <a:gd name="T1" fmla="*/ 0 h 248"/>
              <a:gd name="T2" fmla="*/ 196 w 222"/>
              <a:gd name="T3" fmla="*/ 2 h 248"/>
              <a:gd name="T4" fmla="*/ 209 w 222"/>
              <a:gd name="T5" fmla="*/ 11 h 248"/>
              <a:gd name="T6" fmla="*/ 218 w 222"/>
              <a:gd name="T7" fmla="*/ 24 h 248"/>
              <a:gd name="T8" fmla="*/ 222 w 222"/>
              <a:gd name="T9" fmla="*/ 41 h 248"/>
              <a:gd name="T10" fmla="*/ 218 w 222"/>
              <a:gd name="T11" fmla="*/ 57 h 248"/>
              <a:gd name="T12" fmla="*/ 209 w 222"/>
              <a:gd name="T13" fmla="*/ 70 h 248"/>
              <a:gd name="T14" fmla="*/ 196 w 222"/>
              <a:gd name="T15" fmla="*/ 79 h 248"/>
              <a:gd name="T16" fmla="*/ 180 w 222"/>
              <a:gd name="T17" fmla="*/ 83 h 248"/>
              <a:gd name="T18" fmla="*/ 167 w 222"/>
              <a:gd name="T19" fmla="*/ 80 h 248"/>
              <a:gd name="T20" fmla="*/ 155 w 222"/>
              <a:gd name="T21" fmla="*/ 74 h 248"/>
              <a:gd name="T22" fmla="*/ 82 w 222"/>
              <a:gd name="T23" fmla="*/ 117 h 248"/>
              <a:gd name="T24" fmla="*/ 84 w 222"/>
              <a:gd name="T25" fmla="*/ 124 h 248"/>
              <a:gd name="T26" fmla="*/ 82 w 222"/>
              <a:gd name="T27" fmla="*/ 130 h 248"/>
              <a:gd name="T28" fmla="*/ 155 w 222"/>
              <a:gd name="T29" fmla="*/ 174 h 248"/>
              <a:gd name="T30" fmla="*/ 167 w 222"/>
              <a:gd name="T31" fmla="*/ 167 h 248"/>
              <a:gd name="T32" fmla="*/ 180 w 222"/>
              <a:gd name="T33" fmla="*/ 165 h 248"/>
              <a:gd name="T34" fmla="*/ 196 w 222"/>
              <a:gd name="T35" fmla="*/ 169 h 248"/>
              <a:gd name="T36" fmla="*/ 209 w 222"/>
              <a:gd name="T37" fmla="*/ 178 h 248"/>
              <a:gd name="T38" fmla="*/ 218 w 222"/>
              <a:gd name="T39" fmla="*/ 190 h 248"/>
              <a:gd name="T40" fmla="*/ 222 w 222"/>
              <a:gd name="T41" fmla="*/ 207 h 248"/>
              <a:gd name="T42" fmla="*/ 218 w 222"/>
              <a:gd name="T43" fmla="*/ 224 h 248"/>
              <a:gd name="T44" fmla="*/ 209 w 222"/>
              <a:gd name="T45" fmla="*/ 237 h 248"/>
              <a:gd name="T46" fmla="*/ 196 w 222"/>
              <a:gd name="T47" fmla="*/ 246 h 248"/>
              <a:gd name="T48" fmla="*/ 180 w 222"/>
              <a:gd name="T49" fmla="*/ 248 h 248"/>
              <a:gd name="T50" fmla="*/ 164 w 222"/>
              <a:gd name="T51" fmla="*/ 246 h 248"/>
              <a:gd name="T52" fmla="*/ 152 w 222"/>
              <a:gd name="T53" fmla="*/ 237 h 248"/>
              <a:gd name="T54" fmla="*/ 143 w 222"/>
              <a:gd name="T55" fmla="*/ 224 h 248"/>
              <a:gd name="T56" fmla="*/ 139 w 222"/>
              <a:gd name="T57" fmla="*/ 207 h 248"/>
              <a:gd name="T58" fmla="*/ 140 w 222"/>
              <a:gd name="T59" fmla="*/ 201 h 248"/>
              <a:gd name="T60" fmla="*/ 67 w 222"/>
              <a:gd name="T61" fmla="*/ 157 h 248"/>
              <a:gd name="T62" fmla="*/ 55 w 222"/>
              <a:gd name="T63" fmla="*/ 164 h 248"/>
              <a:gd name="T64" fmla="*/ 41 w 222"/>
              <a:gd name="T65" fmla="*/ 165 h 248"/>
              <a:gd name="T66" fmla="*/ 26 w 222"/>
              <a:gd name="T67" fmla="*/ 162 h 248"/>
              <a:gd name="T68" fmla="*/ 12 w 222"/>
              <a:gd name="T69" fmla="*/ 153 h 248"/>
              <a:gd name="T70" fmla="*/ 3 w 222"/>
              <a:gd name="T71" fmla="*/ 140 h 248"/>
              <a:gd name="T72" fmla="*/ 0 w 222"/>
              <a:gd name="T73" fmla="*/ 124 h 248"/>
              <a:gd name="T74" fmla="*/ 3 w 222"/>
              <a:gd name="T75" fmla="*/ 107 h 248"/>
              <a:gd name="T76" fmla="*/ 12 w 222"/>
              <a:gd name="T77" fmla="*/ 94 h 248"/>
              <a:gd name="T78" fmla="*/ 26 w 222"/>
              <a:gd name="T79" fmla="*/ 85 h 248"/>
              <a:gd name="T80" fmla="*/ 41 w 222"/>
              <a:gd name="T81" fmla="*/ 83 h 248"/>
              <a:gd name="T82" fmla="*/ 55 w 222"/>
              <a:gd name="T83" fmla="*/ 84 h 248"/>
              <a:gd name="T84" fmla="*/ 67 w 222"/>
              <a:gd name="T85" fmla="*/ 91 h 248"/>
              <a:gd name="T86" fmla="*/ 140 w 222"/>
              <a:gd name="T87" fmla="*/ 47 h 248"/>
              <a:gd name="T88" fmla="*/ 139 w 222"/>
              <a:gd name="T89" fmla="*/ 41 h 248"/>
              <a:gd name="T90" fmla="*/ 143 w 222"/>
              <a:gd name="T91" fmla="*/ 24 h 248"/>
              <a:gd name="T92" fmla="*/ 152 w 222"/>
              <a:gd name="T93" fmla="*/ 11 h 248"/>
              <a:gd name="T94" fmla="*/ 164 w 222"/>
              <a:gd name="T95" fmla="*/ 2 h 248"/>
              <a:gd name="T96" fmla="*/ 180 w 222"/>
              <a:gd name="T97" fmla="*/ 0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22" h="248">
                <a:moveTo>
                  <a:pt x="180" y="0"/>
                </a:moveTo>
                <a:lnTo>
                  <a:pt x="196" y="2"/>
                </a:lnTo>
                <a:lnTo>
                  <a:pt x="209" y="11"/>
                </a:lnTo>
                <a:lnTo>
                  <a:pt x="218" y="24"/>
                </a:lnTo>
                <a:lnTo>
                  <a:pt x="222" y="41"/>
                </a:lnTo>
                <a:lnTo>
                  <a:pt x="218" y="57"/>
                </a:lnTo>
                <a:lnTo>
                  <a:pt x="209" y="70"/>
                </a:lnTo>
                <a:lnTo>
                  <a:pt x="196" y="79"/>
                </a:lnTo>
                <a:lnTo>
                  <a:pt x="180" y="83"/>
                </a:lnTo>
                <a:lnTo>
                  <a:pt x="167" y="80"/>
                </a:lnTo>
                <a:lnTo>
                  <a:pt x="155" y="74"/>
                </a:lnTo>
                <a:lnTo>
                  <a:pt x="82" y="117"/>
                </a:lnTo>
                <a:lnTo>
                  <a:pt x="84" y="124"/>
                </a:lnTo>
                <a:lnTo>
                  <a:pt x="82" y="130"/>
                </a:lnTo>
                <a:lnTo>
                  <a:pt x="155" y="174"/>
                </a:lnTo>
                <a:lnTo>
                  <a:pt x="167" y="167"/>
                </a:lnTo>
                <a:lnTo>
                  <a:pt x="180" y="165"/>
                </a:lnTo>
                <a:lnTo>
                  <a:pt x="196" y="169"/>
                </a:lnTo>
                <a:lnTo>
                  <a:pt x="209" y="178"/>
                </a:lnTo>
                <a:lnTo>
                  <a:pt x="218" y="190"/>
                </a:lnTo>
                <a:lnTo>
                  <a:pt x="222" y="207"/>
                </a:lnTo>
                <a:lnTo>
                  <a:pt x="218" y="224"/>
                </a:lnTo>
                <a:lnTo>
                  <a:pt x="209" y="237"/>
                </a:lnTo>
                <a:lnTo>
                  <a:pt x="196" y="246"/>
                </a:lnTo>
                <a:lnTo>
                  <a:pt x="180" y="248"/>
                </a:lnTo>
                <a:lnTo>
                  <a:pt x="164" y="246"/>
                </a:lnTo>
                <a:lnTo>
                  <a:pt x="152" y="237"/>
                </a:lnTo>
                <a:lnTo>
                  <a:pt x="143" y="224"/>
                </a:lnTo>
                <a:lnTo>
                  <a:pt x="139" y="207"/>
                </a:lnTo>
                <a:lnTo>
                  <a:pt x="140" y="201"/>
                </a:lnTo>
                <a:lnTo>
                  <a:pt x="67" y="157"/>
                </a:lnTo>
                <a:lnTo>
                  <a:pt x="55" y="164"/>
                </a:lnTo>
                <a:lnTo>
                  <a:pt x="41" y="165"/>
                </a:lnTo>
                <a:lnTo>
                  <a:pt x="26" y="162"/>
                </a:lnTo>
                <a:lnTo>
                  <a:pt x="12" y="153"/>
                </a:lnTo>
                <a:lnTo>
                  <a:pt x="3" y="140"/>
                </a:lnTo>
                <a:lnTo>
                  <a:pt x="0" y="124"/>
                </a:lnTo>
                <a:lnTo>
                  <a:pt x="3" y="107"/>
                </a:lnTo>
                <a:lnTo>
                  <a:pt x="12" y="94"/>
                </a:lnTo>
                <a:lnTo>
                  <a:pt x="26" y="85"/>
                </a:lnTo>
                <a:lnTo>
                  <a:pt x="41" y="83"/>
                </a:lnTo>
                <a:lnTo>
                  <a:pt x="55" y="84"/>
                </a:lnTo>
                <a:lnTo>
                  <a:pt x="67" y="91"/>
                </a:lnTo>
                <a:lnTo>
                  <a:pt x="140" y="47"/>
                </a:lnTo>
                <a:lnTo>
                  <a:pt x="139" y="41"/>
                </a:lnTo>
                <a:lnTo>
                  <a:pt x="143" y="24"/>
                </a:lnTo>
                <a:lnTo>
                  <a:pt x="152" y="11"/>
                </a:lnTo>
                <a:lnTo>
                  <a:pt x="164" y="2"/>
                </a:lnTo>
                <a:lnTo>
                  <a:pt x="18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6194"/>
          <a:stretch/>
        </p:blipFill>
        <p:spPr>
          <a:xfrm>
            <a:off x="2703922" y="3120842"/>
            <a:ext cx="578919" cy="549367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81739" y="4608330"/>
            <a:ext cx="578919" cy="549367"/>
          </a:xfrm>
          <a:prstGeom prst="rect">
            <a:avLst/>
          </a:prstGeom>
        </p:spPr>
      </p:pic>
      <p:sp>
        <p:nvSpPr>
          <p:cNvPr id="53" name="Freeform 6"/>
          <p:cNvSpPr>
            <a:spLocks noChangeAspect="1" noEditPoints="1"/>
          </p:cNvSpPr>
          <p:nvPr/>
        </p:nvSpPr>
        <p:spPr bwMode="auto">
          <a:xfrm>
            <a:off x="2152527" y="3902648"/>
            <a:ext cx="425348" cy="373662"/>
          </a:xfrm>
          <a:custGeom>
            <a:avLst/>
            <a:gdLst>
              <a:gd name="T0" fmla="*/ 400 w 400"/>
              <a:gd name="T1" fmla="*/ 352 h 352"/>
              <a:gd name="T2" fmla="*/ 394 w 400"/>
              <a:gd name="T3" fmla="*/ 268 h 352"/>
              <a:gd name="T4" fmla="*/ 342 w 400"/>
              <a:gd name="T5" fmla="*/ 236 h 352"/>
              <a:gd name="T6" fmla="*/ 303 w 400"/>
              <a:gd name="T7" fmla="*/ 191 h 352"/>
              <a:gd name="T8" fmla="*/ 316 w 400"/>
              <a:gd name="T9" fmla="*/ 157 h 352"/>
              <a:gd name="T10" fmla="*/ 327 w 400"/>
              <a:gd name="T11" fmla="*/ 134 h 352"/>
              <a:gd name="T12" fmla="*/ 322 w 400"/>
              <a:gd name="T13" fmla="*/ 122 h 352"/>
              <a:gd name="T14" fmla="*/ 325 w 400"/>
              <a:gd name="T15" fmla="*/ 98 h 352"/>
              <a:gd name="T16" fmla="*/ 278 w 400"/>
              <a:gd name="T17" fmla="*/ 51 h 352"/>
              <a:gd name="T18" fmla="*/ 230 w 400"/>
              <a:gd name="T19" fmla="*/ 98 h 352"/>
              <a:gd name="T20" fmla="*/ 233 w 400"/>
              <a:gd name="T21" fmla="*/ 122 h 352"/>
              <a:gd name="T22" fmla="*/ 229 w 400"/>
              <a:gd name="T23" fmla="*/ 134 h 352"/>
              <a:gd name="T24" fmla="*/ 240 w 400"/>
              <a:gd name="T25" fmla="*/ 157 h 352"/>
              <a:gd name="T26" fmla="*/ 253 w 400"/>
              <a:gd name="T27" fmla="*/ 191 h 352"/>
              <a:gd name="T28" fmla="*/ 236 w 400"/>
              <a:gd name="T29" fmla="*/ 224 h 352"/>
              <a:gd name="T30" fmla="*/ 310 w 400"/>
              <a:gd name="T31" fmla="*/ 292 h 352"/>
              <a:gd name="T32" fmla="*/ 310 w 400"/>
              <a:gd name="T33" fmla="*/ 352 h 352"/>
              <a:gd name="T34" fmla="*/ 400 w 400"/>
              <a:gd name="T35" fmla="*/ 352 h 352"/>
              <a:gd name="T36" fmla="*/ 204 w 400"/>
              <a:gd name="T37" fmla="*/ 247 h 352"/>
              <a:gd name="T38" fmla="*/ 152 w 400"/>
              <a:gd name="T39" fmla="*/ 187 h 352"/>
              <a:gd name="T40" fmla="*/ 169 w 400"/>
              <a:gd name="T41" fmla="*/ 142 h 352"/>
              <a:gd name="T42" fmla="*/ 184 w 400"/>
              <a:gd name="T43" fmla="*/ 111 h 352"/>
              <a:gd name="T44" fmla="*/ 179 w 400"/>
              <a:gd name="T45" fmla="*/ 95 h 352"/>
              <a:gd name="T46" fmla="*/ 183 w 400"/>
              <a:gd name="T47" fmla="*/ 63 h 352"/>
              <a:gd name="T48" fmla="*/ 119 w 400"/>
              <a:gd name="T49" fmla="*/ 0 h 352"/>
              <a:gd name="T50" fmla="*/ 55 w 400"/>
              <a:gd name="T51" fmla="*/ 63 h 352"/>
              <a:gd name="T52" fmla="*/ 59 w 400"/>
              <a:gd name="T53" fmla="*/ 95 h 352"/>
              <a:gd name="T54" fmla="*/ 53 w 400"/>
              <a:gd name="T55" fmla="*/ 111 h 352"/>
              <a:gd name="T56" fmla="*/ 68 w 400"/>
              <a:gd name="T57" fmla="*/ 142 h 352"/>
              <a:gd name="T58" fmla="*/ 86 w 400"/>
              <a:gd name="T59" fmla="*/ 187 h 352"/>
              <a:gd name="T60" fmla="*/ 33 w 400"/>
              <a:gd name="T61" fmla="*/ 247 h 352"/>
              <a:gd name="T62" fmla="*/ 0 w 400"/>
              <a:gd name="T63" fmla="*/ 279 h 352"/>
              <a:gd name="T64" fmla="*/ 0 w 400"/>
              <a:gd name="T65" fmla="*/ 352 h 352"/>
              <a:gd name="T66" fmla="*/ 278 w 400"/>
              <a:gd name="T67" fmla="*/ 352 h 352"/>
              <a:gd name="T68" fmla="*/ 278 w 400"/>
              <a:gd name="T69" fmla="*/ 297 h 352"/>
              <a:gd name="T70" fmla="*/ 204 w 400"/>
              <a:gd name="T71" fmla="*/ 247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00" h="352">
                <a:moveTo>
                  <a:pt x="400" y="352"/>
                </a:moveTo>
                <a:cubicBezTo>
                  <a:pt x="400" y="352"/>
                  <a:pt x="399" y="276"/>
                  <a:pt x="394" y="268"/>
                </a:cubicBezTo>
                <a:cubicBezTo>
                  <a:pt x="387" y="257"/>
                  <a:pt x="371" y="249"/>
                  <a:pt x="342" y="236"/>
                </a:cubicBezTo>
                <a:cubicBezTo>
                  <a:pt x="312" y="224"/>
                  <a:pt x="303" y="213"/>
                  <a:pt x="303" y="191"/>
                </a:cubicBezTo>
                <a:cubicBezTo>
                  <a:pt x="303" y="177"/>
                  <a:pt x="312" y="182"/>
                  <a:pt x="316" y="157"/>
                </a:cubicBezTo>
                <a:cubicBezTo>
                  <a:pt x="317" y="147"/>
                  <a:pt x="325" y="157"/>
                  <a:pt x="327" y="134"/>
                </a:cubicBezTo>
                <a:cubicBezTo>
                  <a:pt x="327" y="124"/>
                  <a:pt x="322" y="122"/>
                  <a:pt x="322" y="122"/>
                </a:cubicBezTo>
                <a:cubicBezTo>
                  <a:pt x="322" y="122"/>
                  <a:pt x="325" y="108"/>
                  <a:pt x="325" y="98"/>
                </a:cubicBezTo>
                <a:cubicBezTo>
                  <a:pt x="327" y="85"/>
                  <a:pt x="319" y="51"/>
                  <a:pt x="278" y="51"/>
                </a:cubicBezTo>
                <a:cubicBezTo>
                  <a:pt x="236" y="51"/>
                  <a:pt x="229" y="85"/>
                  <a:pt x="230" y="98"/>
                </a:cubicBezTo>
                <a:cubicBezTo>
                  <a:pt x="231" y="108"/>
                  <a:pt x="233" y="122"/>
                  <a:pt x="233" y="122"/>
                </a:cubicBezTo>
                <a:cubicBezTo>
                  <a:pt x="233" y="122"/>
                  <a:pt x="229" y="124"/>
                  <a:pt x="229" y="134"/>
                </a:cubicBezTo>
                <a:cubicBezTo>
                  <a:pt x="230" y="157"/>
                  <a:pt x="238" y="147"/>
                  <a:pt x="240" y="157"/>
                </a:cubicBezTo>
                <a:cubicBezTo>
                  <a:pt x="244" y="182"/>
                  <a:pt x="253" y="177"/>
                  <a:pt x="253" y="191"/>
                </a:cubicBezTo>
                <a:cubicBezTo>
                  <a:pt x="253" y="206"/>
                  <a:pt x="248" y="216"/>
                  <a:pt x="236" y="224"/>
                </a:cubicBezTo>
                <a:cubicBezTo>
                  <a:pt x="301" y="257"/>
                  <a:pt x="310" y="263"/>
                  <a:pt x="310" y="292"/>
                </a:cubicBezTo>
                <a:cubicBezTo>
                  <a:pt x="310" y="352"/>
                  <a:pt x="310" y="352"/>
                  <a:pt x="310" y="352"/>
                </a:cubicBezTo>
                <a:lnTo>
                  <a:pt x="400" y="352"/>
                </a:lnTo>
                <a:close/>
                <a:moveTo>
                  <a:pt x="204" y="247"/>
                </a:moveTo>
                <a:cubicBezTo>
                  <a:pt x="165" y="231"/>
                  <a:pt x="152" y="217"/>
                  <a:pt x="152" y="187"/>
                </a:cubicBezTo>
                <a:cubicBezTo>
                  <a:pt x="152" y="169"/>
                  <a:pt x="164" y="175"/>
                  <a:pt x="169" y="142"/>
                </a:cubicBezTo>
                <a:cubicBezTo>
                  <a:pt x="172" y="129"/>
                  <a:pt x="182" y="142"/>
                  <a:pt x="184" y="111"/>
                </a:cubicBezTo>
                <a:cubicBezTo>
                  <a:pt x="184" y="98"/>
                  <a:pt x="179" y="95"/>
                  <a:pt x="179" y="95"/>
                </a:cubicBezTo>
                <a:cubicBezTo>
                  <a:pt x="179" y="95"/>
                  <a:pt x="181" y="77"/>
                  <a:pt x="183" y="63"/>
                </a:cubicBezTo>
                <a:cubicBezTo>
                  <a:pt x="184" y="45"/>
                  <a:pt x="174" y="0"/>
                  <a:pt x="119" y="0"/>
                </a:cubicBezTo>
                <a:cubicBezTo>
                  <a:pt x="64" y="0"/>
                  <a:pt x="54" y="45"/>
                  <a:pt x="55" y="63"/>
                </a:cubicBezTo>
                <a:cubicBezTo>
                  <a:pt x="56" y="77"/>
                  <a:pt x="59" y="95"/>
                  <a:pt x="59" y="95"/>
                </a:cubicBezTo>
                <a:cubicBezTo>
                  <a:pt x="59" y="95"/>
                  <a:pt x="53" y="98"/>
                  <a:pt x="53" y="111"/>
                </a:cubicBezTo>
                <a:cubicBezTo>
                  <a:pt x="55" y="142"/>
                  <a:pt x="66" y="129"/>
                  <a:pt x="68" y="142"/>
                </a:cubicBezTo>
                <a:cubicBezTo>
                  <a:pt x="74" y="175"/>
                  <a:pt x="86" y="169"/>
                  <a:pt x="86" y="187"/>
                </a:cubicBezTo>
                <a:cubicBezTo>
                  <a:pt x="86" y="217"/>
                  <a:pt x="73" y="231"/>
                  <a:pt x="33" y="247"/>
                </a:cubicBezTo>
                <a:cubicBezTo>
                  <a:pt x="21" y="252"/>
                  <a:pt x="0" y="260"/>
                  <a:pt x="0" y="279"/>
                </a:cubicBezTo>
                <a:cubicBezTo>
                  <a:pt x="0" y="352"/>
                  <a:pt x="0" y="352"/>
                  <a:pt x="0" y="352"/>
                </a:cubicBezTo>
                <a:cubicBezTo>
                  <a:pt x="278" y="352"/>
                  <a:pt x="278" y="352"/>
                  <a:pt x="278" y="352"/>
                </a:cubicBezTo>
                <a:cubicBezTo>
                  <a:pt x="278" y="352"/>
                  <a:pt x="278" y="309"/>
                  <a:pt x="278" y="297"/>
                </a:cubicBezTo>
                <a:cubicBezTo>
                  <a:pt x="278" y="280"/>
                  <a:pt x="244" y="264"/>
                  <a:pt x="204" y="2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4" name="椭圆 53"/>
          <p:cNvSpPr/>
          <p:nvPr/>
        </p:nvSpPr>
        <p:spPr>
          <a:xfrm>
            <a:off x="10596057" y="2566503"/>
            <a:ext cx="145177" cy="145177"/>
          </a:xfrm>
          <a:prstGeom prst="ellipse">
            <a:avLst/>
          </a:prstGeom>
          <a:solidFill>
            <a:srgbClr val="E743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10913556" y="3312698"/>
            <a:ext cx="145177" cy="145177"/>
          </a:xfrm>
          <a:prstGeom prst="ellipse">
            <a:avLst/>
          </a:prstGeom>
          <a:solidFill>
            <a:srgbClr val="E743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10608756" y="4061670"/>
            <a:ext cx="145177" cy="145177"/>
          </a:xfrm>
          <a:prstGeom prst="ellipse">
            <a:avLst/>
          </a:prstGeom>
          <a:solidFill>
            <a:srgbClr val="E743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10939599" y="4823124"/>
            <a:ext cx="145177" cy="145177"/>
          </a:xfrm>
          <a:prstGeom prst="ellipse">
            <a:avLst/>
          </a:prstGeom>
          <a:solidFill>
            <a:srgbClr val="E743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59" name="组合 58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61" name="椭圆 60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2" name="椭圆 61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60" name="直接连接符 59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组合 62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64" name="组合 63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66" name="椭圆 65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7" name="椭圆 66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65" name="直接连接符 64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535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75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250"/>
                            </p:stCondLst>
                            <p:childTnLst>
                              <p:par>
                                <p:cTn id="4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750"/>
                            </p:stCondLst>
                            <p:childTnLst>
                              <p:par>
                                <p:cTn id="4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250"/>
                            </p:stCondLst>
                            <p:childTnLst>
                              <p:par>
                                <p:cTn id="50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250"/>
                            </p:stCondLst>
                            <p:childTnLst>
                              <p:par>
                                <p:cTn id="5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7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000"/>
                            </p:stCondLst>
                            <p:childTnLst>
                              <p:par>
                                <p:cTn id="7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500"/>
                            </p:stCondLst>
                            <p:childTnLst>
                              <p:par>
                                <p:cTn id="7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0"/>
                            </p:stCondLst>
                            <p:childTnLst>
                              <p:par>
                                <p:cTn id="8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1250"/>
                            </p:stCondLst>
                            <p:childTnLst>
                              <p:par>
                                <p:cTn id="9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1750"/>
                            </p:stCondLst>
                            <p:childTnLst>
                              <p:par>
                                <p:cTn id="10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250"/>
                            </p:stCondLst>
                            <p:childTnLst>
                              <p:par>
                                <p:cTn id="10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750"/>
                            </p:stCondLst>
                            <p:childTnLst>
                              <p:par>
                                <p:cTn id="110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3750"/>
                            </p:stCondLst>
                            <p:childTnLst>
                              <p:par>
                                <p:cTn id="1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425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36" grpId="0"/>
      <p:bldP spid="38" grpId="0"/>
      <p:bldP spid="39" grpId="0"/>
      <p:bldP spid="41" grpId="0"/>
      <p:bldP spid="42" grpId="0"/>
      <p:bldP spid="45" grpId="0"/>
      <p:bldP spid="46" grpId="0"/>
      <p:bldP spid="47" grpId="0" animBg="1"/>
      <p:bldP spid="48" grpId="0" animBg="1"/>
      <p:bldP spid="49" grpId="0" animBg="1"/>
      <p:bldP spid="50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720581" y="439987"/>
            <a:ext cx="2954655" cy="646331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r>
              <a:rPr lang="zh-CN" altLang="en-US" sz="3600" b="1" dirty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管理提升方针</a:t>
            </a:r>
            <a:endParaRPr lang="en-US" altLang="zh-CN" sz="3600" b="1" dirty="0">
              <a:solidFill>
                <a:srgbClr val="E743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圆角矩形 1"/>
          <p:cNvSpPr/>
          <p:nvPr/>
        </p:nvSpPr>
        <p:spPr>
          <a:xfrm>
            <a:off x="3140629" y="2153597"/>
            <a:ext cx="2736779" cy="1308899"/>
          </a:xfrm>
          <a:custGeom>
            <a:avLst/>
            <a:gdLst/>
            <a:ahLst/>
            <a:cxnLst/>
            <a:rect l="l" t="t" r="r" b="b"/>
            <a:pathLst>
              <a:path w="2736304" h="1308596">
                <a:moveTo>
                  <a:pt x="291391" y="0"/>
                </a:moveTo>
                <a:lnTo>
                  <a:pt x="1800289" y="0"/>
                </a:lnTo>
                <a:cubicBezTo>
                  <a:pt x="1884459" y="0"/>
                  <a:pt x="1952692" y="68233"/>
                  <a:pt x="1952692" y="152403"/>
                </a:cubicBezTo>
                <a:lnTo>
                  <a:pt x="1952692" y="394196"/>
                </a:lnTo>
                <a:lnTo>
                  <a:pt x="2583901" y="394196"/>
                </a:lnTo>
                <a:cubicBezTo>
                  <a:pt x="2668071" y="394196"/>
                  <a:pt x="2736304" y="462429"/>
                  <a:pt x="2736304" y="546599"/>
                </a:cubicBezTo>
                <a:lnTo>
                  <a:pt x="2736304" y="1156193"/>
                </a:lnTo>
                <a:cubicBezTo>
                  <a:pt x="2736304" y="1240363"/>
                  <a:pt x="2668071" y="1308596"/>
                  <a:pt x="2583901" y="1308596"/>
                </a:cubicBezTo>
                <a:lnTo>
                  <a:pt x="152403" y="1308596"/>
                </a:lnTo>
                <a:cubicBezTo>
                  <a:pt x="68233" y="1308596"/>
                  <a:pt x="0" y="1240363"/>
                  <a:pt x="0" y="1156193"/>
                </a:cubicBezTo>
                <a:lnTo>
                  <a:pt x="0" y="546599"/>
                </a:lnTo>
                <a:cubicBezTo>
                  <a:pt x="0" y="467013"/>
                  <a:pt x="61003" y="401675"/>
                  <a:pt x="138988" y="396905"/>
                </a:cubicBezTo>
                <a:lnTo>
                  <a:pt x="138988" y="152403"/>
                </a:lnTo>
                <a:cubicBezTo>
                  <a:pt x="138988" y="68233"/>
                  <a:pt x="207221" y="0"/>
                  <a:pt x="291391" y="0"/>
                </a:cubicBezTo>
                <a:close/>
              </a:path>
            </a:pathLst>
          </a:custGeom>
          <a:noFill/>
          <a:ln w="12700">
            <a:solidFill>
              <a:srgbClr val="E74337"/>
            </a:solidFill>
          </a:ln>
          <a:effectLst>
            <a:outerShdw blurRad="63500" dir="13500000" sy="23000" kx="1200000" algn="b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6"/>
          <p:cNvSpPr>
            <a:spLocks noChangeAspect="1" noEditPoints="1"/>
          </p:cNvSpPr>
          <p:nvPr/>
        </p:nvSpPr>
        <p:spPr bwMode="auto">
          <a:xfrm>
            <a:off x="3377343" y="2673909"/>
            <a:ext cx="651705" cy="572514"/>
          </a:xfrm>
          <a:custGeom>
            <a:avLst/>
            <a:gdLst>
              <a:gd name="T0" fmla="*/ 400 w 400"/>
              <a:gd name="T1" fmla="*/ 352 h 352"/>
              <a:gd name="T2" fmla="*/ 394 w 400"/>
              <a:gd name="T3" fmla="*/ 268 h 352"/>
              <a:gd name="T4" fmla="*/ 342 w 400"/>
              <a:gd name="T5" fmla="*/ 236 h 352"/>
              <a:gd name="T6" fmla="*/ 303 w 400"/>
              <a:gd name="T7" fmla="*/ 191 h 352"/>
              <a:gd name="T8" fmla="*/ 316 w 400"/>
              <a:gd name="T9" fmla="*/ 157 h 352"/>
              <a:gd name="T10" fmla="*/ 327 w 400"/>
              <a:gd name="T11" fmla="*/ 134 h 352"/>
              <a:gd name="T12" fmla="*/ 322 w 400"/>
              <a:gd name="T13" fmla="*/ 122 h 352"/>
              <a:gd name="T14" fmla="*/ 325 w 400"/>
              <a:gd name="T15" fmla="*/ 98 h 352"/>
              <a:gd name="T16" fmla="*/ 278 w 400"/>
              <a:gd name="T17" fmla="*/ 51 h 352"/>
              <a:gd name="T18" fmla="*/ 230 w 400"/>
              <a:gd name="T19" fmla="*/ 98 h 352"/>
              <a:gd name="T20" fmla="*/ 233 w 400"/>
              <a:gd name="T21" fmla="*/ 122 h 352"/>
              <a:gd name="T22" fmla="*/ 229 w 400"/>
              <a:gd name="T23" fmla="*/ 134 h 352"/>
              <a:gd name="T24" fmla="*/ 240 w 400"/>
              <a:gd name="T25" fmla="*/ 157 h 352"/>
              <a:gd name="T26" fmla="*/ 253 w 400"/>
              <a:gd name="T27" fmla="*/ 191 h 352"/>
              <a:gd name="T28" fmla="*/ 236 w 400"/>
              <a:gd name="T29" fmla="*/ 224 h 352"/>
              <a:gd name="T30" fmla="*/ 310 w 400"/>
              <a:gd name="T31" fmla="*/ 292 h 352"/>
              <a:gd name="T32" fmla="*/ 310 w 400"/>
              <a:gd name="T33" fmla="*/ 352 h 352"/>
              <a:gd name="T34" fmla="*/ 400 w 400"/>
              <a:gd name="T35" fmla="*/ 352 h 352"/>
              <a:gd name="T36" fmla="*/ 204 w 400"/>
              <a:gd name="T37" fmla="*/ 247 h 352"/>
              <a:gd name="T38" fmla="*/ 152 w 400"/>
              <a:gd name="T39" fmla="*/ 187 h 352"/>
              <a:gd name="T40" fmla="*/ 169 w 400"/>
              <a:gd name="T41" fmla="*/ 142 h 352"/>
              <a:gd name="T42" fmla="*/ 184 w 400"/>
              <a:gd name="T43" fmla="*/ 111 h 352"/>
              <a:gd name="T44" fmla="*/ 179 w 400"/>
              <a:gd name="T45" fmla="*/ 95 h 352"/>
              <a:gd name="T46" fmla="*/ 183 w 400"/>
              <a:gd name="T47" fmla="*/ 63 h 352"/>
              <a:gd name="T48" fmla="*/ 119 w 400"/>
              <a:gd name="T49" fmla="*/ 0 h 352"/>
              <a:gd name="T50" fmla="*/ 55 w 400"/>
              <a:gd name="T51" fmla="*/ 63 h 352"/>
              <a:gd name="T52" fmla="*/ 59 w 400"/>
              <a:gd name="T53" fmla="*/ 95 h 352"/>
              <a:gd name="T54" fmla="*/ 53 w 400"/>
              <a:gd name="T55" fmla="*/ 111 h 352"/>
              <a:gd name="T56" fmla="*/ 68 w 400"/>
              <a:gd name="T57" fmla="*/ 142 h 352"/>
              <a:gd name="T58" fmla="*/ 86 w 400"/>
              <a:gd name="T59" fmla="*/ 187 h 352"/>
              <a:gd name="T60" fmla="*/ 33 w 400"/>
              <a:gd name="T61" fmla="*/ 247 h 352"/>
              <a:gd name="T62" fmla="*/ 0 w 400"/>
              <a:gd name="T63" fmla="*/ 279 h 352"/>
              <a:gd name="T64" fmla="*/ 0 w 400"/>
              <a:gd name="T65" fmla="*/ 352 h 352"/>
              <a:gd name="T66" fmla="*/ 278 w 400"/>
              <a:gd name="T67" fmla="*/ 352 h 352"/>
              <a:gd name="T68" fmla="*/ 278 w 400"/>
              <a:gd name="T69" fmla="*/ 297 h 352"/>
              <a:gd name="T70" fmla="*/ 204 w 400"/>
              <a:gd name="T71" fmla="*/ 247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00" h="352">
                <a:moveTo>
                  <a:pt x="400" y="352"/>
                </a:moveTo>
                <a:cubicBezTo>
                  <a:pt x="400" y="352"/>
                  <a:pt x="399" y="276"/>
                  <a:pt x="394" y="268"/>
                </a:cubicBezTo>
                <a:cubicBezTo>
                  <a:pt x="387" y="257"/>
                  <a:pt x="371" y="249"/>
                  <a:pt x="342" y="236"/>
                </a:cubicBezTo>
                <a:cubicBezTo>
                  <a:pt x="312" y="224"/>
                  <a:pt x="303" y="213"/>
                  <a:pt x="303" y="191"/>
                </a:cubicBezTo>
                <a:cubicBezTo>
                  <a:pt x="303" y="177"/>
                  <a:pt x="312" y="182"/>
                  <a:pt x="316" y="157"/>
                </a:cubicBezTo>
                <a:cubicBezTo>
                  <a:pt x="317" y="147"/>
                  <a:pt x="325" y="157"/>
                  <a:pt x="327" y="134"/>
                </a:cubicBezTo>
                <a:cubicBezTo>
                  <a:pt x="327" y="124"/>
                  <a:pt x="322" y="122"/>
                  <a:pt x="322" y="122"/>
                </a:cubicBezTo>
                <a:cubicBezTo>
                  <a:pt x="322" y="122"/>
                  <a:pt x="325" y="108"/>
                  <a:pt x="325" y="98"/>
                </a:cubicBezTo>
                <a:cubicBezTo>
                  <a:pt x="327" y="85"/>
                  <a:pt x="319" y="51"/>
                  <a:pt x="278" y="51"/>
                </a:cubicBezTo>
                <a:cubicBezTo>
                  <a:pt x="236" y="51"/>
                  <a:pt x="229" y="85"/>
                  <a:pt x="230" y="98"/>
                </a:cubicBezTo>
                <a:cubicBezTo>
                  <a:pt x="231" y="108"/>
                  <a:pt x="233" y="122"/>
                  <a:pt x="233" y="122"/>
                </a:cubicBezTo>
                <a:cubicBezTo>
                  <a:pt x="233" y="122"/>
                  <a:pt x="229" y="124"/>
                  <a:pt x="229" y="134"/>
                </a:cubicBezTo>
                <a:cubicBezTo>
                  <a:pt x="230" y="157"/>
                  <a:pt x="238" y="147"/>
                  <a:pt x="240" y="157"/>
                </a:cubicBezTo>
                <a:cubicBezTo>
                  <a:pt x="244" y="182"/>
                  <a:pt x="253" y="177"/>
                  <a:pt x="253" y="191"/>
                </a:cubicBezTo>
                <a:cubicBezTo>
                  <a:pt x="253" y="206"/>
                  <a:pt x="248" y="216"/>
                  <a:pt x="236" y="224"/>
                </a:cubicBezTo>
                <a:cubicBezTo>
                  <a:pt x="301" y="257"/>
                  <a:pt x="310" y="263"/>
                  <a:pt x="310" y="292"/>
                </a:cubicBezTo>
                <a:cubicBezTo>
                  <a:pt x="310" y="352"/>
                  <a:pt x="310" y="352"/>
                  <a:pt x="310" y="352"/>
                </a:cubicBezTo>
                <a:lnTo>
                  <a:pt x="400" y="352"/>
                </a:lnTo>
                <a:close/>
                <a:moveTo>
                  <a:pt x="204" y="247"/>
                </a:moveTo>
                <a:cubicBezTo>
                  <a:pt x="165" y="231"/>
                  <a:pt x="152" y="217"/>
                  <a:pt x="152" y="187"/>
                </a:cubicBezTo>
                <a:cubicBezTo>
                  <a:pt x="152" y="169"/>
                  <a:pt x="164" y="175"/>
                  <a:pt x="169" y="142"/>
                </a:cubicBezTo>
                <a:cubicBezTo>
                  <a:pt x="172" y="129"/>
                  <a:pt x="182" y="142"/>
                  <a:pt x="184" y="111"/>
                </a:cubicBezTo>
                <a:cubicBezTo>
                  <a:pt x="184" y="98"/>
                  <a:pt x="179" y="95"/>
                  <a:pt x="179" y="95"/>
                </a:cubicBezTo>
                <a:cubicBezTo>
                  <a:pt x="179" y="95"/>
                  <a:pt x="181" y="77"/>
                  <a:pt x="183" y="63"/>
                </a:cubicBezTo>
                <a:cubicBezTo>
                  <a:pt x="184" y="45"/>
                  <a:pt x="174" y="0"/>
                  <a:pt x="119" y="0"/>
                </a:cubicBezTo>
                <a:cubicBezTo>
                  <a:pt x="64" y="0"/>
                  <a:pt x="54" y="45"/>
                  <a:pt x="55" y="63"/>
                </a:cubicBezTo>
                <a:cubicBezTo>
                  <a:pt x="56" y="77"/>
                  <a:pt x="59" y="95"/>
                  <a:pt x="59" y="95"/>
                </a:cubicBezTo>
                <a:cubicBezTo>
                  <a:pt x="59" y="95"/>
                  <a:pt x="53" y="98"/>
                  <a:pt x="53" y="111"/>
                </a:cubicBezTo>
                <a:cubicBezTo>
                  <a:pt x="55" y="142"/>
                  <a:pt x="66" y="129"/>
                  <a:pt x="68" y="142"/>
                </a:cubicBezTo>
                <a:cubicBezTo>
                  <a:pt x="74" y="175"/>
                  <a:pt x="86" y="169"/>
                  <a:pt x="86" y="187"/>
                </a:cubicBezTo>
                <a:cubicBezTo>
                  <a:pt x="86" y="217"/>
                  <a:pt x="73" y="231"/>
                  <a:pt x="33" y="247"/>
                </a:cubicBezTo>
                <a:cubicBezTo>
                  <a:pt x="21" y="252"/>
                  <a:pt x="0" y="260"/>
                  <a:pt x="0" y="279"/>
                </a:cubicBezTo>
                <a:cubicBezTo>
                  <a:pt x="0" y="352"/>
                  <a:pt x="0" y="352"/>
                  <a:pt x="0" y="352"/>
                </a:cubicBezTo>
                <a:cubicBezTo>
                  <a:pt x="278" y="352"/>
                  <a:pt x="278" y="352"/>
                  <a:pt x="278" y="352"/>
                </a:cubicBezTo>
                <a:cubicBezTo>
                  <a:pt x="278" y="352"/>
                  <a:pt x="278" y="309"/>
                  <a:pt x="278" y="297"/>
                </a:cubicBezTo>
                <a:cubicBezTo>
                  <a:pt x="278" y="280"/>
                  <a:pt x="244" y="264"/>
                  <a:pt x="204" y="2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Rectangle 42"/>
          <p:cNvSpPr/>
          <p:nvPr/>
        </p:nvSpPr>
        <p:spPr>
          <a:xfrm flipH="1">
            <a:off x="4086202" y="2670222"/>
            <a:ext cx="1728071" cy="55111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加入你的文字描述，加入你的字描述，加入你的文字。</a:t>
            </a:r>
          </a:p>
        </p:txBody>
      </p:sp>
      <p:sp>
        <p:nvSpPr>
          <p:cNvPr id="17" name="Rectangle 42"/>
          <p:cNvSpPr/>
          <p:nvPr/>
        </p:nvSpPr>
        <p:spPr>
          <a:xfrm flipH="1">
            <a:off x="3653445" y="2256931"/>
            <a:ext cx="1296579" cy="55111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20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团队建设</a:t>
            </a:r>
          </a:p>
        </p:txBody>
      </p:sp>
      <p:sp>
        <p:nvSpPr>
          <p:cNvPr id="18" name="圆角矩形 1"/>
          <p:cNvSpPr/>
          <p:nvPr/>
        </p:nvSpPr>
        <p:spPr>
          <a:xfrm>
            <a:off x="6597613" y="2153597"/>
            <a:ext cx="2736779" cy="1308899"/>
          </a:xfrm>
          <a:custGeom>
            <a:avLst/>
            <a:gdLst/>
            <a:ahLst/>
            <a:cxnLst/>
            <a:rect l="l" t="t" r="r" b="b"/>
            <a:pathLst>
              <a:path w="2736304" h="1308596">
                <a:moveTo>
                  <a:pt x="291391" y="0"/>
                </a:moveTo>
                <a:lnTo>
                  <a:pt x="1800289" y="0"/>
                </a:lnTo>
                <a:cubicBezTo>
                  <a:pt x="1884459" y="0"/>
                  <a:pt x="1952692" y="68233"/>
                  <a:pt x="1952692" y="152403"/>
                </a:cubicBezTo>
                <a:lnTo>
                  <a:pt x="1952692" y="394196"/>
                </a:lnTo>
                <a:lnTo>
                  <a:pt x="2583901" y="394196"/>
                </a:lnTo>
                <a:cubicBezTo>
                  <a:pt x="2668071" y="394196"/>
                  <a:pt x="2736304" y="462429"/>
                  <a:pt x="2736304" y="546599"/>
                </a:cubicBezTo>
                <a:lnTo>
                  <a:pt x="2736304" y="1156193"/>
                </a:lnTo>
                <a:cubicBezTo>
                  <a:pt x="2736304" y="1240363"/>
                  <a:pt x="2668071" y="1308596"/>
                  <a:pt x="2583901" y="1308596"/>
                </a:cubicBezTo>
                <a:lnTo>
                  <a:pt x="152403" y="1308596"/>
                </a:lnTo>
                <a:cubicBezTo>
                  <a:pt x="68233" y="1308596"/>
                  <a:pt x="0" y="1240363"/>
                  <a:pt x="0" y="1156193"/>
                </a:cubicBezTo>
                <a:lnTo>
                  <a:pt x="0" y="546599"/>
                </a:lnTo>
                <a:cubicBezTo>
                  <a:pt x="0" y="467013"/>
                  <a:pt x="61003" y="401675"/>
                  <a:pt x="138988" y="396905"/>
                </a:cubicBezTo>
                <a:lnTo>
                  <a:pt x="138988" y="152403"/>
                </a:lnTo>
                <a:cubicBezTo>
                  <a:pt x="138988" y="68233"/>
                  <a:pt x="207221" y="0"/>
                  <a:pt x="291391" y="0"/>
                </a:cubicBezTo>
                <a:close/>
              </a:path>
            </a:pathLst>
          </a:custGeom>
          <a:noFill/>
          <a:ln w="12700">
            <a:solidFill>
              <a:srgbClr val="E74337"/>
            </a:solidFill>
          </a:ln>
          <a:effectLst>
            <a:outerShdw blurRad="63500" dir="13500000" sy="23000" kx="1200000" algn="b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6"/>
          <p:cNvSpPr>
            <a:spLocks noChangeAspect="1" noEditPoints="1"/>
          </p:cNvSpPr>
          <p:nvPr/>
        </p:nvSpPr>
        <p:spPr bwMode="auto">
          <a:xfrm>
            <a:off x="6834327" y="2673909"/>
            <a:ext cx="651705" cy="572514"/>
          </a:xfrm>
          <a:custGeom>
            <a:avLst/>
            <a:gdLst>
              <a:gd name="T0" fmla="*/ 400 w 400"/>
              <a:gd name="T1" fmla="*/ 352 h 352"/>
              <a:gd name="T2" fmla="*/ 394 w 400"/>
              <a:gd name="T3" fmla="*/ 268 h 352"/>
              <a:gd name="T4" fmla="*/ 342 w 400"/>
              <a:gd name="T5" fmla="*/ 236 h 352"/>
              <a:gd name="T6" fmla="*/ 303 w 400"/>
              <a:gd name="T7" fmla="*/ 191 h 352"/>
              <a:gd name="T8" fmla="*/ 316 w 400"/>
              <a:gd name="T9" fmla="*/ 157 h 352"/>
              <a:gd name="T10" fmla="*/ 327 w 400"/>
              <a:gd name="T11" fmla="*/ 134 h 352"/>
              <a:gd name="T12" fmla="*/ 322 w 400"/>
              <a:gd name="T13" fmla="*/ 122 h 352"/>
              <a:gd name="T14" fmla="*/ 325 w 400"/>
              <a:gd name="T15" fmla="*/ 98 h 352"/>
              <a:gd name="T16" fmla="*/ 278 w 400"/>
              <a:gd name="T17" fmla="*/ 51 h 352"/>
              <a:gd name="T18" fmla="*/ 230 w 400"/>
              <a:gd name="T19" fmla="*/ 98 h 352"/>
              <a:gd name="T20" fmla="*/ 233 w 400"/>
              <a:gd name="T21" fmla="*/ 122 h 352"/>
              <a:gd name="T22" fmla="*/ 229 w 400"/>
              <a:gd name="T23" fmla="*/ 134 h 352"/>
              <a:gd name="T24" fmla="*/ 240 w 400"/>
              <a:gd name="T25" fmla="*/ 157 h 352"/>
              <a:gd name="T26" fmla="*/ 253 w 400"/>
              <a:gd name="T27" fmla="*/ 191 h 352"/>
              <a:gd name="T28" fmla="*/ 236 w 400"/>
              <a:gd name="T29" fmla="*/ 224 h 352"/>
              <a:gd name="T30" fmla="*/ 310 w 400"/>
              <a:gd name="T31" fmla="*/ 292 h 352"/>
              <a:gd name="T32" fmla="*/ 310 w 400"/>
              <a:gd name="T33" fmla="*/ 352 h 352"/>
              <a:gd name="T34" fmla="*/ 400 w 400"/>
              <a:gd name="T35" fmla="*/ 352 h 352"/>
              <a:gd name="T36" fmla="*/ 204 w 400"/>
              <a:gd name="T37" fmla="*/ 247 h 352"/>
              <a:gd name="T38" fmla="*/ 152 w 400"/>
              <a:gd name="T39" fmla="*/ 187 h 352"/>
              <a:gd name="T40" fmla="*/ 169 w 400"/>
              <a:gd name="T41" fmla="*/ 142 h 352"/>
              <a:gd name="T42" fmla="*/ 184 w 400"/>
              <a:gd name="T43" fmla="*/ 111 h 352"/>
              <a:gd name="T44" fmla="*/ 179 w 400"/>
              <a:gd name="T45" fmla="*/ 95 h 352"/>
              <a:gd name="T46" fmla="*/ 183 w 400"/>
              <a:gd name="T47" fmla="*/ 63 h 352"/>
              <a:gd name="T48" fmla="*/ 119 w 400"/>
              <a:gd name="T49" fmla="*/ 0 h 352"/>
              <a:gd name="T50" fmla="*/ 55 w 400"/>
              <a:gd name="T51" fmla="*/ 63 h 352"/>
              <a:gd name="T52" fmla="*/ 59 w 400"/>
              <a:gd name="T53" fmla="*/ 95 h 352"/>
              <a:gd name="T54" fmla="*/ 53 w 400"/>
              <a:gd name="T55" fmla="*/ 111 h 352"/>
              <a:gd name="T56" fmla="*/ 68 w 400"/>
              <a:gd name="T57" fmla="*/ 142 h 352"/>
              <a:gd name="T58" fmla="*/ 86 w 400"/>
              <a:gd name="T59" fmla="*/ 187 h 352"/>
              <a:gd name="T60" fmla="*/ 33 w 400"/>
              <a:gd name="T61" fmla="*/ 247 h 352"/>
              <a:gd name="T62" fmla="*/ 0 w 400"/>
              <a:gd name="T63" fmla="*/ 279 h 352"/>
              <a:gd name="T64" fmla="*/ 0 w 400"/>
              <a:gd name="T65" fmla="*/ 352 h 352"/>
              <a:gd name="T66" fmla="*/ 278 w 400"/>
              <a:gd name="T67" fmla="*/ 352 h 352"/>
              <a:gd name="T68" fmla="*/ 278 w 400"/>
              <a:gd name="T69" fmla="*/ 297 h 352"/>
              <a:gd name="T70" fmla="*/ 204 w 400"/>
              <a:gd name="T71" fmla="*/ 247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00" h="352">
                <a:moveTo>
                  <a:pt x="400" y="352"/>
                </a:moveTo>
                <a:cubicBezTo>
                  <a:pt x="400" y="352"/>
                  <a:pt x="399" y="276"/>
                  <a:pt x="394" y="268"/>
                </a:cubicBezTo>
                <a:cubicBezTo>
                  <a:pt x="387" y="257"/>
                  <a:pt x="371" y="249"/>
                  <a:pt x="342" y="236"/>
                </a:cubicBezTo>
                <a:cubicBezTo>
                  <a:pt x="312" y="224"/>
                  <a:pt x="303" y="213"/>
                  <a:pt x="303" y="191"/>
                </a:cubicBezTo>
                <a:cubicBezTo>
                  <a:pt x="303" y="177"/>
                  <a:pt x="312" y="182"/>
                  <a:pt x="316" y="157"/>
                </a:cubicBezTo>
                <a:cubicBezTo>
                  <a:pt x="317" y="147"/>
                  <a:pt x="325" y="157"/>
                  <a:pt x="327" y="134"/>
                </a:cubicBezTo>
                <a:cubicBezTo>
                  <a:pt x="327" y="124"/>
                  <a:pt x="322" y="122"/>
                  <a:pt x="322" y="122"/>
                </a:cubicBezTo>
                <a:cubicBezTo>
                  <a:pt x="322" y="122"/>
                  <a:pt x="325" y="108"/>
                  <a:pt x="325" y="98"/>
                </a:cubicBezTo>
                <a:cubicBezTo>
                  <a:pt x="327" y="85"/>
                  <a:pt x="319" y="51"/>
                  <a:pt x="278" y="51"/>
                </a:cubicBezTo>
                <a:cubicBezTo>
                  <a:pt x="236" y="51"/>
                  <a:pt x="229" y="85"/>
                  <a:pt x="230" y="98"/>
                </a:cubicBezTo>
                <a:cubicBezTo>
                  <a:pt x="231" y="108"/>
                  <a:pt x="233" y="122"/>
                  <a:pt x="233" y="122"/>
                </a:cubicBezTo>
                <a:cubicBezTo>
                  <a:pt x="233" y="122"/>
                  <a:pt x="229" y="124"/>
                  <a:pt x="229" y="134"/>
                </a:cubicBezTo>
                <a:cubicBezTo>
                  <a:pt x="230" y="157"/>
                  <a:pt x="238" y="147"/>
                  <a:pt x="240" y="157"/>
                </a:cubicBezTo>
                <a:cubicBezTo>
                  <a:pt x="244" y="182"/>
                  <a:pt x="253" y="177"/>
                  <a:pt x="253" y="191"/>
                </a:cubicBezTo>
                <a:cubicBezTo>
                  <a:pt x="253" y="206"/>
                  <a:pt x="248" y="216"/>
                  <a:pt x="236" y="224"/>
                </a:cubicBezTo>
                <a:cubicBezTo>
                  <a:pt x="301" y="257"/>
                  <a:pt x="310" y="263"/>
                  <a:pt x="310" y="292"/>
                </a:cubicBezTo>
                <a:cubicBezTo>
                  <a:pt x="310" y="352"/>
                  <a:pt x="310" y="352"/>
                  <a:pt x="310" y="352"/>
                </a:cubicBezTo>
                <a:lnTo>
                  <a:pt x="400" y="352"/>
                </a:lnTo>
                <a:close/>
                <a:moveTo>
                  <a:pt x="204" y="247"/>
                </a:moveTo>
                <a:cubicBezTo>
                  <a:pt x="165" y="231"/>
                  <a:pt x="152" y="217"/>
                  <a:pt x="152" y="187"/>
                </a:cubicBezTo>
                <a:cubicBezTo>
                  <a:pt x="152" y="169"/>
                  <a:pt x="164" y="175"/>
                  <a:pt x="169" y="142"/>
                </a:cubicBezTo>
                <a:cubicBezTo>
                  <a:pt x="172" y="129"/>
                  <a:pt x="182" y="142"/>
                  <a:pt x="184" y="111"/>
                </a:cubicBezTo>
                <a:cubicBezTo>
                  <a:pt x="184" y="98"/>
                  <a:pt x="179" y="95"/>
                  <a:pt x="179" y="95"/>
                </a:cubicBezTo>
                <a:cubicBezTo>
                  <a:pt x="179" y="95"/>
                  <a:pt x="181" y="77"/>
                  <a:pt x="183" y="63"/>
                </a:cubicBezTo>
                <a:cubicBezTo>
                  <a:pt x="184" y="45"/>
                  <a:pt x="174" y="0"/>
                  <a:pt x="119" y="0"/>
                </a:cubicBezTo>
                <a:cubicBezTo>
                  <a:pt x="64" y="0"/>
                  <a:pt x="54" y="45"/>
                  <a:pt x="55" y="63"/>
                </a:cubicBezTo>
                <a:cubicBezTo>
                  <a:pt x="56" y="77"/>
                  <a:pt x="59" y="95"/>
                  <a:pt x="59" y="95"/>
                </a:cubicBezTo>
                <a:cubicBezTo>
                  <a:pt x="59" y="95"/>
                  <a:pt x="53" y="98"/>
                  <a:pt x="53" y="111"/>
                </a:cubicBezTo>
                <a:cubicBezTo>
                  <a:pt x="55" y="142"/>
                  <a:pt x="66" y="129"/>
                  <a:pt x="68" y="142"/>
                </a:cubicBezTo>
                <a:cubicBezTo>
                  <a:pt x="74" y="175"/>
                  <a:pt x="86" y="169"/>
                  <a:pt x="86" y="187"/>
                </a:cubicBezTo>
                <a:cubicBezTo>
                  <a:pt x="86" y="217"/>
                  <a:pt x="73" y="231"/>
                  <a:pt x="33" y="247"/>
                </a:cubicBezTo>
                <a:cubicBezTo>
                  <a:pt x="21" y="252"/>
                  <a:pt x="0" y="260"/>
                  <a:pt x="0" y="279"/>
                </a:cubicBezTo>
                <a:cubicBezTo>
                  <a:pt x="0" y="352"/>
                  <a:pt x="0" y="352"/>
                  <a:pt x="0" y="352"/>
                </a:cubicBezTo>
                <a:cubicBezTo>
                  <a:pt x="278" y="352"/>
                  <a:pt x="278" y="352"/>
                  <a:pt x="278" y="352"/>
                </a:cubicBezTo>
                <a:cubicBezTo>
                  <a:pt x="278" y="352"/>
                  <a:pt x="278" y="309"/>
                  <a:pt x="278" y="297"/>
                </a:cubicBezTo>
                <a:cubicBezTo>
                  <a:pt x="278" y="280"/>
                  <a:pt x="244" y="264"/>
                  <a:pt x="204" y="2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Rectangle 42"/>
          <p:cNvSpPr/>
          <p:nvPr/>
        </p:nvSpPr>
        <p:spPr>
          <a:xfrm flipH="1">
            <a:off x="7543186" y="2670222"/>
            <a:ext cx="1728071" cy="55111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加入你的文字描述，加入你的字描述，加入你的文字。</a:t>
            </a:r>
          </a:p>
        </p:txBody>
      </p:sp>
      <p:sp>
        <p:nvSpPr>
          <p:cNvPr id="21" name="Rectangle 42"/>
          <p:cNvSpPr/>
          <p:nvPr/>
        </p:nvSpPr>
        <p:spPr>
          <a:xfrm flipH="1">
            <a:off x="7110429" y="2256931"/>
            <a:ext cx="1296579" cy="55111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20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产品运营</a:t>
            </a:r>
          </a:p>
        </p:txBody>
      </p:sp>
      <p:sp>
        <p:nvSpPr>
          <p:cNvPr id="22" name="圆角矩形 1"/>
          <p:cNvSpPr/>
          <p:nvPr/>
        </p:nvSpPr>
        <p:spPr>
          <a:xfrm>
            <a:off x="3152487" y="3954214"/>
            <a:ext cx="2736779" cy="1308899"/>
          </a:xfrm>
          <a:custGeom>
            <a:avLst/>
            <a:gdLst/>
            <a:ahLst/>
            <a:cxnLst/>
            <a:rect l="l" t="t" r="r" b="b"/>
            <a:pathLst>
              <a:path w="2736304" h="1308596">
                <a:moveTo>
                  <a:pt x="291391" y="0"/>
                </a:moveTo>
                <a:lnTo>
                  <a:pt x="1800289" y="0"/>
                </a:lnTo>
                <a:cubicBezTo>
                  <a:pt x="1884459" y="0"/>
                  <a:pt x="1952692" y="68233"/>
                  <a:pt x="1952692" y="152403"/>
                </a:cubicBezTo>
                <a:lnTo>
                  <a:pt x="1952692" y="394196"/>
                </a:lnTo>
                <a:lnTo>
                  <a:pt x="2583901" y="394196"/>
                </a:lnTo>
                <a:cubicBezTo>
                  <a:pt x="2668071" y="394196"/>
                  <a:pt x="2736304" y="462429"/>
                  <a:pt x="2736304" y="546599"/>
                </a:cubicBezTo>
                <a:lnTo>
                  <a:pt x="2736304" y="1156193"/>
                </a:lnTo>
                <a:cubicBezTo>
                  <a:pt x="2736304" y="1240363"/>
                  <a:pt x="2668071" y="1308596"/>
                  <a:pt x="2583901" y="1308596"/>
                </a:cubicBezTo>
                <a:lnTo>
                  <a:pt x="152403" y="1308596"/>
                </a:lnTo>
                <a:cubicBezTo>
                  <a:pt x="68233" y="1308596"/>
                  <a:pt x="0" y="1240363"/>
                  <a:pt x="0" y="1156193"/>
                </a:cubicBezTo>
                <a:lnTo>
                  <a:pt x="0" y="546599"/>
                </a:lnTo>
                <a:cubicBezTo>
                  <a:pt x="0" y="467013"/>
                  <a:pt x="61003" y="401675"/>
                  <a:pt x="138988" y="396905"/>
                </a:cubicBezTo>
                <a:lnTo>
                  <a:pt x="138988" y="152403"/>
                </a:lnTo>
                <a:cubicBezTo>
                  <a:pt x="138988" y="68233"/>
                  <a:pt x="207221" y="0"/>
                  <a:pt x="291391" y="0"/>
                </a:cubicBezTo>
                <a:close/>
              </a:path>
            </a:pathLst>
          </a:custGeom>
          <a:noFill/>
          <a:ln w="12700">
            <a:solidFill>
              <a:srgbClr val="E74337"/>
            </a:solidFill>
          </a:ln>
          <a:effectLst>
            <a:outerShdw blurRad="63500" dir="13500000" sy="23000" kx="1200000" algn="b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6"/>
          <p:cNvSpPr>
            <a:spLocks noChangeAspect="1" noEditPoints="1"/>
          </p:cNvSpPr>
          <p:nvPr/>
        </p:nvSpPr>
        <p:spPr bwMode="auto">
          <a:xfrm>
            <a:off x="3389199" y="4474526"/>
            <a:ext cx="651705" cy="572514"/>
          </a:xfrm>
          <a:custGeom>
            <a:avLst/>
            <a:gdLst>
              <a:gd name="T0" fmla="*/ 400 w 400"/>
              <a:gd name="T1" fmla="*/ 352 h 352"/>
              <a:gd name="T2" fmla="*/ 394 w 400"/>
              <a:gd name="T3" fmla="*/ 268 h 352"/>
              <a:gd name="T4" fmla="*/ 342 w 400"/>
              <a:gd name="T5" fmla="*/ 236 h 352"/>
              <a:gd name="T6" fmla="*/ 303 w 400"/>
              <a:gd name="T7" fmla="*/ 191 h 352"/>
              <a:gd name="T8" fmla="*/ 316 w 400"/>
              <a:gd name="T9" fmla="*/ 157 h 352"/>
              <a:gd name="T10" fmla="*/ 327 w 400"/>
              <a:gd name="T11" fmla="*/ 134 h 352"/>
              <a:gd name="T12" fmla="*/ 322 w 400"/>
              <a:gd name="T13" fmla="*/ 122 h 352"/>
              <a:gd name="T14" fmla="*/ 325 w 400"/>
              <a:gd name="T15" fmla="*/ 98 h 352"/>
              <a:gd name="T16" fmla="*/ 278 w 400"/>
              <a:gd name="T17" fmla="*/ 51 h 352"/>
              <a:gd name="T18" fmla="*/ 230 w 400"/>
              <a:gd name="T19" fmla="*/ 98 h 352"/>
              <a:gd name="T20" fmla="*/ 233 w 400"/>
              <a:gd name="T21" fmla="*/ 122 h 352"/>
              <a:gd name="T22" fmla="*/ 229 w 400"/>
              <a:gd name="T23" fmla="*/ 134 h 352"/>
              <a:gd name="T24" fmla="*/ 240 w 400"/>
              <a:gd name="T25" fmla="*/ 157 h 352"/>
              <a:gd name="T26" fmla="*/ 253 w 400"/>
              <a:gd name="T27" fmla="*/ 191 h 352"/>
              <a:gd name="T28" fmla="*/ 236 w 400"/>
              <a:gd name="T29" fmla="*/ 224 h 352"/>
              <a:gd name="T30" fmla="*/ 310 w 400"/>
              <a:gd name="T31" fmla="*/ 292 h 352"/>
              <a:gd name="T32" fmla="*/ 310 w 400"/>
              <a:gd name="T33" fmla="*/ 352 h 352"/>
              <a:gd name="T34" fmla="*/ 400 w 400"/>
              <a:gd name="T35" fmla="*/ 352 h 352"/>
              <a:gd name="T36" fmla="*/ 204 w 400"/>
              <a:gd name="T37" fmla="*/ 247 h 352"/>
              <a:gd name="T38" fmla="*/ 152 w 400"/>
              <a:gd name="T39" fmla="*/ 187 h 352"/>
              <a:gd name="T40" fmla="*/ 169 w 400"/>
              <a:gd name="T41" fmla="*/ 142 h 352"/>
              <a:gd name="T42" fmla="*/ 184 w 400"/>
              <a:gd name="T43" fmla="*/ 111 h 352"/>
              <a:gd name="T44" fmla="*/ 179 w 400"/>
              <a:gd name="T45" fmla="*/ 95 h 352"/>
              <a:gd name="T46" fmla="*/ 183 w 400"/>
              <a:gd name="T47" fmla="*/ 63 h 352"/>
              <a:gd name="T48" fmla="*/ 119 w 400"/>
              <a:gd name="T49" fmla="*/ 0 h 352"/>
              <a:gd name="T50" fmla="*/ 55 w 400"/>
              <a:gd name="T51" fmla="*/ 63 h 352"/>
              <a:gd name="T52" fmla="*/ 59 w 400"/>
              <a:gd name="T53" fmla="*/ 95 h 352"/>
              <a:gd name="T54" fmla="*/ 53 w 400"/>
              <a:gd name="T55" fmla="*/ 111 h 352"/>
              <a:gd name="T56" fmla="*/ 68 w 400"/>
              <a:gd name="T57" fmla="*/ 142 h 352"/>
              <a:gd name="T58" fmla="*/ 86 w 400"/>
              <a:gd name="T59" fmla="*/ 187 h 352"/>
              <a:gd name="T60" fmla="*/ 33 w 400"/>
              <a:gd name="T61" fmla="*/ 247 h 352"/>
              <a:gd name="T62" fmla="*/ 0 w 400"/>
              <a:gd name="T63" fmla="*/ 279 h 352"/>
              <a:gd name="T64" fmla="*/ 0 w 400"/>
              <a:gd name="T65" fmla="*/ 352 h 352"/>
              <a:gd name="T66" fmla="*/ 278 w 400"/>
              <a:gd name="T67" fmla="*/ 352 h 352"/>
              <a:gd name="T68" fmla="*/ 278 w 400"/>
              <a:gd name="T69" fmla="*/ 297 h 352"/>
              <a:gd name="T70" fmla="*/ 204 w 400"/>
              <a:gd name="T71" fmla="*/ 247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00" h="352">
                <a:moveTo>
                  <a:pt x="400" y="352"/>
                </a:moveTo>
                <a:cubicBezTo>
                  <a:pt x="400" y="352"/>
                  <a:pt x="399" y="276"/>
                  <a:pt x="394" y="268"/>
                </a:cubicBezTo>
                <a:cubicBezTo>
                  <a:pt x="387" y="257"/>
                  <a:pt x="371" y="249"/>
                  <a:pt x="342" y="236"/>
                </a:cubicBezTo>
                <a:cubicBezTo>
                  <a:pt x="312" y="224"/>
                  <a:pt x="303" y="213"/>
                  <a:pt x="303" y="191"/>
                </a:cubicBezTo>
                <a:cubicBezTo>
                  <a:pt x="303" y="177"/>
                  <a:pt x="312" y="182"/>
                  <a:pt x="316" y="157"/>
                </a:cubicBezTo>
                <a:cubicBezTo>
                  <a:pt x="317" y="147"/>
                  <a:pt x="325" y="157"/>
                  <a:pt x="327" y="134"/>
                </a:cubicBezTo>
                <a:cubicBezTo>
                  <a:pt x="327" y="124"/>
                  <a:pt x="322" y="122"/>
                  <a:pt x="322" y="122"/>
                </a:cubicBezTo>
                <a:cubicBezTo>
                  <a:pt x="322" y="122"/>
                  <a:pt x="325" y="108"/>
                  <a:pt x="325" y="98"/>
                </a:cubicBezTo>
                <a:cubicBezTo>
                  <a:pt x="327" y="85"/>
                  <a:pt x="319" y="51"/>
                  <a:pt x="278" y="51"/>
                </a:cubicBezTo>
                <a:cubicBezTo>
                  <a:pt x="236" y="51"/>
                  <a:pt x="229" y="85"/>
                  <a:pt x="230" y="98"/>
                </a:cubicBezTo>
                <a:cubicBezTo>
                  <a:pt x="231" y="108"/>
                  <a:pt x="233" y="122"/>
                  <a:pt x="233" y="122"/>
                </a:cubicBezTo>
                <a:cubicBezTo>
                  <a:pt x="233" y="122"/>
                  <a:pt x="229" y="124"/>
                  <a:pt x="229" y="134"/>
                </a:cubicBezTo>
                <a:cubicBezTo>
                  <a:pt x="230" y="157"/>
                  <a:pt x="238" y="147"/>
                  <a:pt x="240" y="157"/>
                </a:cubicBezTo>
                <a:cubicBezTo>
                  <a:pt x="244" y="182"/>
                  <a:pt x="253" y="177"/>
                  <a:pt x="253" y="191"/>
                </a:cubicBezTo>
                <a:cubicBezTo>
                  <a:pt x="253" y="206"/>
                  <a:pt x="248" y="216"/>
                  <a:pt x="236" y="224"/>
                </a:cubicBezTo>
                <a:cubicBezTo>
                  <a:pt x="301" y="257"/>
                  <a:pt x="310" y="263"/>
                  <a:pt x="310" y="292"/>
                </a:cubicBezTo>
                <a:cubicBezTo>
                  <a:pt x="310" y="352"/>
                  <a:pt x="310" y="352"/>
                  <a:pt x="310" y="352"/>
                </a:cubicBezTo>
                <a:lnTo>
                  <a:pt x="400" y="352"/>
                </a:lnTo>
                <a:close/>
                <a:moveTo>
                  <a:pt x="204" y="247"/>
                </a:moveTo>
                <a:cubicBezTo>
                  <a:pt x="165" y="231"/>
                  <a:pt x="152" y="217"/>
                  <a:pt x="152" y="187"/>
                </a:cubicBezTo>
                <a:cubicBezTo>
                  <a:pt x="152" y="169"/>
                  <a:pt x="164" y="175"/>
                  <a:pt x="169" y="142"/>
                </a:cubicBezTo>
                <a:cubicBezTo>
                  <a:pt x="172" y="129"/>
                  <a:pt x="182" y="142"/>
                  <a:pt x="184" y="111"/>
                </a:cubicBezTo>
                <a:cubicBezTo>
                  <a:pt x="184" y="98"/>
                  <a:pt x="179" y="95"/>
                  <a:pt x="179" y="95"/>
                </a:cubicBezTo>
                <a:cubicBezTo>
                  <a:pt x="179" y="95"/>
                  <a:pt x="181" y="77"/>
                  <a:pt x="183" y="63"/>
                </a:cubicBezTo>
                <a:cubicBezTo>
                  <a:pt x="184" y="45"/>
                  <a:pt x="174" y="0"/>
                  <a:pt x="119" y="0"/>
                </a:cubicBezTo>
                <a:cubicBezTo>
                  <a:pt x="64" y="0"/>
                  <a:pt x="54" y="45"/>
                  <a:pt x="55" y="63"/>
                </a:cubicBezTo>
                <a:cubicBezTo>
                  <a:pt x="56" y="77"/>
                  <a:pt x="59" y="95"/>
                  <a:pt x="59" y="95"/>
                </a:cubicBezTo>
                <a:cubicBezTo>
                  <a:pt x="59" y="95"/>
                  <a:pt x="53" y="98"/>
                  <a:pt x="53" y="111"/>
                </a:cubicBezTo>
                <a:cubicBezTo>
                  <a:pt x="55" y="142"/>
                  <a:pt x="66" y="129"/>
                  <a:pt x="68" y="142"/>
                </a:cubicBezTo>
                <a:cubicBezTo>
                  <a:pt x="74" y="175"/>
                  <a:pt x="86" y="169"/>
                  <a:pt x="86" y="187"/>
                </a:cubicBezTo>
                <a:cubicBezTo>
                  <a:pt x="86" y="217"/>
                  <a:pt x="73" y="231"/>
                  <a:pt x="33" y="247"/>
                </a:cubicBezTo>
                <a:cubicBezTo>
                  <a:pt x="21" y="252"/>
                  <a:pt x="0" y="260"/>
                  <a:pt x="0" y="279"/>
                </a:cubicBezTo>
                <a:cubicBezTo>
                  <a:pt x="0" y="352"/>
                  <a:pt x="0" y="352"/>
                  <a:pt x="0" y="352"/>
                </a:cubicBezTo>
                <a:cubicBezTo>
                  <a:pt x="278" y="352"/>
                  <a:pt x="278" y="352"/>
                  <a:pt x="278" y="352"/>
                </a:cubicBezTo>
                <a:cubicBezTo>
                  <a:pt x="278" y="352"/>
                  <a:pt x="278" y="309"/>
                  <a:pt x="278" y="297"/>
                </a:cubicBezTo>
                <a:cubicBezTo>
                  <a:pt x="278" y="280"/>
                  <a:pt x="244" y="264"/>
                  <a:pt x="204" y="2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Rectangle 42"/>
          <p:cNvSpPr/>
          <p:nvPr/>
        </p:nvSpPr>
        <p:spPr>
          <a:xfrm flipH="1">
            <a:off x="4098058" y="4470839"/>
            <a:ext cx="1728071" cy="55111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加入你的文字描述，加入你的字描述，加入你的文字。</a:t>
            </a:r>
          </a:p>
        </p:txBody>
      </p:sp>
      <p:sp>
        <p:nvSpPr>
          <p:cNvPr id="25" name="Rectangle 42"/>
          <p:cNvSpPr/>
          <p:nvPr/>
        </p:nvSpPr>
        <p:spPr>
          <a:xfrm flipH="1">
            <a:off x="3665301" y="4057548"/>
            <a:ext cx="1296579" cy="55111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20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资源利用</a:t>
            </a:r>
          </a:p>
        </p:txBody>
      </p:sp>
      <p:sp>
        <p:nvSpPr>
          <p:cNvPr id="26" name="圆角矩形 1"/>
          <p:cNvSpPr/>
          <p:nvPr/>
        </p:nvSpPr>
        <p:spPr>
          <a:xfrm>
            <a:off x="6636114" y="3954214"/>
            <a:ext cx="2736779" cy="1308899"/>
          </a:xfrm>
          <a:custGeom>
            <a:avLst/>
            <a:gdLst/>
            <a:ahLst/>
            <a:cxnLst/>
            <a:rect l="l" t="t" r="r" b="b"/>
            <a:pathLst>
              <a:path w="2736304" h="1308596">
                <a:moveTo>
                  <a:pt x="291391" y="0"/>
                </a:moveTo>
                <a:lnTo>
                  <a:pt x="1800289" y="0"/>
                </a:lnTo>
                <a:cubicBezTo>
                  <a:pt x="1884459" y="0"/>
                  <a:pt x="1952692" y="68233"/>
                  <a:pt x="1952692" y="152403"/>
                </a:cubicBezTo>
                <a:lnTo>
                  <a:pt x="1952692" y="394196"/>
                </a:lnTo>
                <a:lnTo>
                  <a:pt x="2583901" y="394196"/>
                </a:lnTo>
                <a:cubicBezTo>
                  <a:pt x="2668071" y="394196"/>
                  <a:pt x="2736304" y="462429"/>
                  <a:pt x="2736304" y="546599"/>
                </a:cubicBezTo>
                <a:lnTo>
                  <a:pt x="2736304" y="1156193"/>
                </a:lnTo>
                <a:cubicBezTo>
                  <a:pt x="2736304" y="1240363"/>
                  <a:pt x="2668071" y="1308596"/>
                  <a:pt x="2583901" y="1308596"/>
                </a:cubicBezTo>
                <a:lnTo>
                  <a:pt x="152403" y="1308596"/>
                </a:lnTo>
                <a:cubicBezTo>
                  <a:pt x="68233" y="1308596"/>
                  <a:pt x="0" y="1240363"/>
                  <a:pt x="0" y="1156193"/>
                </a:cubicBezTo>
                <a:lnTo>
                  <a:pt x="0" y="546599"/>
                </a:lnTo>
                <a:cubicBezTo>
                  <a:pt x="0" y="467013"/>
                  <a:pt x="61003" y="401675"/>
                  <a:pt x="138988" y="396905"/>
                </a:cubicBezTo>
                <a:lnTo>
                  <a:pt x="138988" y="152403"/>
                </a:lnTo>
                <a:cubicBezTo>
                  <a:pt x="138988" y="68233"/>
                  <a:pt x="207221" y="0"/>
                  <a:pt x="291391" y="0"/>
                </a:cubicBezTo>
                <a:close/>
              </a:path>
            </a:pathLst>
          </a:custGeom>
          <a:noFill/>
          <a:ln w="12700">
            <a:solidFill>
              <a:srgbClr val="E74337"/>
            </a:solidFill>
          </a:ln>
          <a:effectLst>
            <a:outerShdw blurRad="63500" dir="13500000" sy="23000" kx="1200000" algn="b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1" tIns="45700" rIns="91401" bIns="45700"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6"/>
          <p:cNvSpPr>
            <a:spLocks noChangeAspect="1" noEditPoints="1"/>
          </p:cNvSpPr>
          <p:nvPr/>
        </p:nvSpPr>
        <p:spPr bwMode="auto">
          <a:xfrm>
            <a:off x="6872828" y="4474526"/>
            <a:ext cx="651705" cy="572514"/>
          </a:xfrm>
          <a:custGeom>
            <a:avLst/>
            <a:gdLst>
              <a:gd name="T0" fmla="*/ 400 w 400"/>
              <a:gd name="T1" fmla="*/ 352 h 352"/>
              <a:gd name="T2" fmla="*/ 394 w 400"/>
              <a:gd name="T3" fmla="*/ 268 h 352"/>
              <a:gd name="T4" fmla="*/ 342 w 400"/>
              <a:gd name="T5" fmla="*/ 236 h 352"/>
              <a:gd name="T6" fmla="*/ 303 w 400"/>
              <a:gd name="T7" fmla="*/ 191 h 352"/>
              <a:gd name="T8" fmla="*/ 316 w 400"/>
              <a:gd name="T9" fmla="*/ 157 h 352"/>
              <a:gd name="T10" fmla="*/ 327 w 400"/>
              <a:gd name="T11" fmla="*/ 134 h 352"/>
              <a:gd name="T12" fmla="*/ 322 w 400"/>
              <a:gd name="T13" fmla="*/ 122 h 352"/>
              <a:gd name="T14" fmla="*/ 325 w 400"/>
              <a:gd name="T15" fmla="*/ 98 h 352"/>
              <a:gd name="T16" fmla="*/ 278 w 400"/>
              <a:gd name="T17" fmla="*/ 51 h 352"/>
              <a:gd name="T18" fmla="*/ 230 w 400"/>
              <a:gd name="T19" fmla="*/ 98 h 352"/>
              <a:gd name="T20" fmla="*/ 233 w 400"/>
              <a:gd name="T21" fmla="*/ 122 h 352"/>
              <a:gd name="T22" fmla="*/ 229 w 400"/>
              <a:gd name="T23" fmla="*/ 134 h 352"/>
              <a:gd name="T24" fmla="*/ 240 w 400"/>
              <a:gd name="T25" fmla="*/ 157 h 352"/>
              <a:gd name="T26" fmla="*/ 253 w 400"/>
              <a:gd name="T27" fmla="*/ 191 h 352"/>
              <a:gd name="T28" fmla="*/ 236 w 400"/>
              <a:gd name="T29" fmla="*/ 224 h 352"/>
              <a:gd name="T30" fmla="*/ 310 w 400"/>
              <a:gd name="T31" fmla="*/ 292 h 352"/>
              <a:gd name="T32" fmla="*/ 310 w 400"/>
              <a:gd name="T33" fmla="*/ 352 h 352"/>
              <a:gd name="T34" fmla="*/ 400 w 400"/>
              <a:gd name="T35" fmla="*/ 352 h 352"/>
              <a:gd name="T36" fmla="*/ 204 w 400"/>
              <a:gd name="T37" fmla="*/ 247 h 352"/>
              <a:gd name="T38" fmla="*/ 152 w 400"/>
              <a:gd name="T39" fmla="*/ 187 h 352"/>
              <a:gd name="T40" fmla="*/ 169 w 400"/>
              <a:gd name="T41" fmla="*/ 142 h 352"/>
              <a:gd name="T42" fmla="*/ 184 w 400"/>
              <a:gd name="T43" fmla="*/ 111 h 352"/>
              <a:gd name="T44" fmla="*/ 179 w 400"/>
              <a:gd name="T45" fmla="*/ 95 h 352"/>
              <a:gd name="T46" fmla="*/ 183 w 400"/>
              <a:gd name="T47" fmla="*/ 63 h 352"/>
              <a:gd name="T48" fmla="*/ 119 w 400"/>
              <a:gd name="T49" fmla="*/ 0 h 352"/>
              <a:gd name="T50" fmla="*/ 55 w 400"/>
              <a:gd name="T51" fmla="*/ 63 h 352"/>
              <a:gd name="T52" fmla="*/ 59 w 400"/>
              <a:gd name="T53" fmla="*/ 95 h 352"/>
              <a:gd name="T54" fmla="*/ 53 w 400"/>
              <a:gd name="T55" fmla="*/ 111 h 352"/>
              <a:gd name="T56" fmla="*/ 68 w 400"/>
              <a:gd name="T57" fmla="*/ 142 h 352"/>
              <a:gd name="T58" fmla="*/ 86 w 400"/>
              <a:gd name="T59" fmla="*/ 187 h 352"/>
              <a:gd name="T60" fmla="*/ 33 w 400"/>
              <a:gd name="T61" fmla="*/ 247 h 352"/>
              <a:gd name="T62" fmla="*/ 0 w 400"/>
              <a:gd name="T63" fmla="*/ 279 h 352"/>
              <a:gd name="T64" fmla="*/ 0 w 400"/>
              <a:gd name="T65" fmla="*/ 352 h 352"/>
              <a:gd name="T66" fmla="*/ 278 w 400"/>
              <a:gd name="T67" fmla="*/ 352 h 352"/>
              <a:gd name="T68" fmla="*/ 278 w 400"/>
              <a:gd name="T69" fmla="*/ 297 h 352"/>
              <a:gd name="T70" fmla="*/ 204 w 400"/>
              <a:gd name="T71" fmla="*/ 247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00" h="352">
                <a:moveTo>
                  <a:pt x="400" y="352"/>
                </a:moveTo>
                <a:cubicBezTo>
                  <a:pt x="400" y="352"/>
                  <a:pt x="399" y="276"/>
                  <a:pt x="394" y="268"/>
                </a:cubicBezTo>
                <a:cubicBezTo>
                  <a:pt x="387" y="257"/>
                  <a:pt x="371" y="249"/>
                  <a:pt x="342" y="236"/>
                </a:cubicBezTo>
                <a:cubicBezTo>
                  <a:pt x="312" y="224"/>
                  <a:pt x="303" y="213"/>
                  <a:pt x="303" y="191"/>
                </a:cubicBezTo>
                <a:cubicBezTo>
                  <a:pt x="303" y="177"/>
                  <a:pt x="312" y="182"/>
                  <a:pt x="316" y="157"/>
                </a:cubicBezTo>
                <a:cubicBezTo>
                  <a:pt x="317" y="147"/>
                  <a:pt x="325" y="157"/>
                  <a:pt x="327" y="134"/>
                </a:cubicBezTo>
                <a:cubicBezTo>
                  <a:pt x="327" y="124"/>
                  <a:pt x="322" y="122"/>
                  <a:pt x="322" y="122"/>
                </a:cubicBezTo>
                <a:cubicBezTo>
                  <a:pt x="322" y="122"/>
                  <a:pt x="325" y="108"/>
                  <a:pt x="325" y="98"/>
                </a:cubicBezTo>
                <a:cubicBezTo>
                  <a:pt x="327" y="85"/>
                  <a:pt x="319" y="51"/>
                  <a:pt x="278" y="51"/>
                </a:cubicBezTo>
                <a:cubicBezTo>
                  <a:pt x="236" y="51"/>
                  <a:pt x="229" y="85"/>
                  <a:pt x="230" y="98"/>
                </a:cubicBezTo>
                <a:cubicBezTo>
                  <a:pt x="231" y="108"/>
                  <a:pt x="233" y="122"/>
                  <a:pt x="233" y="122"/>
                </a:cubicBezTo>
                <a:cubicBezTo>
                  <a:pt x="233" y="122"/>
                  <a:pt x="229" y="124"/>
                  <a:pt x="229" y="134"/>
                </a:cubicBezTo>
                <a:cubicBezTo>
                  <a:pt x="230" y="157"/>
                  <a:pt x="238" y="147"/>
                  <a:pt x="240" y="157"/>
                </a:cubicBezTo>
                <a:cubicBezTo>
                  <a:pt x="244" y="182"/>
                  <a:pt x="253" y="177"/>
                  <a:pt x="253" y="191"/>
                </a:cubicBezTo>
                <a:cubicBezTo>
                  <a:pt x="253" y="206"/>
                  <a:pt x="248" y="216"/>
                  <a:pt x="236" y="224"/>
                </a:cubicBezTo>
                <a:cubicBezTo>
                  <a:pt x="301" y="257"/>
                  <a:pt x="310" y="263"/>
                  <a:pt x="310" y="292"/>
                </a:cubicBezTo>
                <a:cubicBezTo>
                  <a:pt x="310" y="352"/>
                  <a:pt x="310" y="352"/>
                  <a:pt x="310" y="352"/>
                </a:cubicBezTo>
                <a:lnTo>
                  <a:pt x="400" y="352"/>
                </a:lnTo>
                <a:close/>
                <a:moveTo>
                  <a:pt x="204" y="247"/>
                </a:moveTo>
                <a:cubicBezTo>
                  <a:pt x="165" y="231"/>
                  <a:pt x="152" y="217"/>
                  <a:pt x="152" y="187"/>
                </a:cubicBezTo>
                <a:cubicBezTo>
                  <a:pt x="152" y="169"/>
                  <a:pt x="164" y="175"/>
                  <a:pt x="169" y="142"/>
                </a:cubicBezTo>
                <a:cubicBezTo>
                  <a:pt x="172" y="129"/>
                  <a:pt x="182" y="142"/>
                  <a:pt x="184" y="111"/>
                </a:cubicBezTo>
                <a:cubicBezTo>
                  <a:pt x="184" y="98"/>
                  <a:pt x="179" y="95"/>
                  <a:pt x="179" y="95"/>
                </a:cubicBezTo>
                <a:cubicBezTo>
                  <a:pt x="179" y="95"/>
                  <a:pt x="181" y="77"/>
                  <a:pt x="183" y="63"/>
                </a:cubicBezTo>
                <a:cubicBezTo>
                  <a:pt x="184" y="45"/>
                  <a:pt x="174" y="0"/>
                  <a:pt x="119" y="0"/>
                </a:cubicBezTo>
                <a:cubicBezTo>
                  <a:pt x="64" y="0"/>
                  <a:pt x="54" y="45"/>
                  <a:pt x="55" y="63"/>
                </a:cubicBezTo>
                <a:cubicBezTo>
                  <a:pt x="56" y="77"/>
                  <a:pt x="59" y="95"/>
                  <a:pt x="59" y="95"/>
                </a:cubicBezTo>
                <a:cubicBezTo>
                  <a:pt x="59" y="95"/>
                  <a:pt x="53" y="98"/>
                  <a:pt x="53" y="111"/>
                </a:cubicBezTo>
                <a:cubicBezTo>
                  <a:pt x="55" y="142"/>
                  <a:pt x="66" y="129"/>
                  <a:pt x="68" y="142"/>
                </a:cubicBezTo>
                <a:cubicBezTo>
                  <a:pt x="74" y="175"/>
                  <a:pt x="86" y="169"/>
                  <a:pt x="86" y="187"/>
                </a:cubicBezTo>
                <a:cubicBezTo>
                  <a:pt x="86" y="217"/>
                  <a:pt x="73" y="231"/>
                  <a:pt x="33" y="247"/>
                </a:cubicBezTo>
                <a:cubicBezTo>
                  <a:pt x="21" y="252"/>
                  <a:pt x="0" y="260"/>
                  <a:pt x="0" y="279"/>
                </a:cubicBezTo>
                <a:cubicBezTo>
                  <a:pt x="0" y="352"/>
                  <a:pt x="0" y="352"/>
                  <a:pt x="0" y="352"/>
                </a:cubicBezTo>
                <a:cubicBezTo>
                  <a:pt x="278" y="352"/>
                  <a:pt x="278" y="352"/>
                  <a:pt x="278" y="352"/>
                </a:cubicBezTo>
                <a:cubicBezTo>
                  <a:pt x="278" y="352"/>
                  <a:pt x="278" y="309"/>
                  <a:pt x="278" y="297"/>
                </a:cubicBezTo>
                <a:cubicBezTo>
                  <a:pt x="278" y="280"/>
                  <a:pt x="244" y="264"/>
                  <a:pt x="204" y="2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8" name="Rectangle 42"/>
          <p:cNvSpPr/>
          <p:nvPr/>
        </p:nvSpPr>
        <p:spPr>
          <a:xfrm flipH="1">
            <a:off x="7581685" y="4470839"/>
            <a:ext cx="1728071" cy="55111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14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加入你的文字描述，加入你的字描述，加入你的文字。</a:t>
            </a:r>
          </a:p>
        </p:txBody>
      </p:sp>
      <p:sp>
        <p:nvSpPr>
          <p:cNvPr id="29" name="Rectangle 42"/>
          <p:cNvSpPr/>
          <p:nvPr/>
        </p:nvSpPr>
        <p:spPr>
          <a:xfrm flipH="1">
            <a:off x="7148930" y="4057548"/>
            <a:ext cx="1296579" cy="55111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01" tIns="0" rIns="91401" bIns="0" rtlCol="0" anchor="t"/>
          <a:lstStyle/>
          <a:p>
            <a:pPr lvl="0">
              <a:defRPr/>
            </a:pPr>
            <a:r>
              <a:rPr lang="zh-CN" altLang="en-US" sz="20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扩大规模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31" name="组合 30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33" name="椭圆 32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4" name="椭圆 33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2" name="直接连接符 31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36" name="组合 35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38" name="椭圆 37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9" name="椭圆 38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7" name="直接连接符 36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535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500"/>
                            </p:stCondLst>
                            <p:childTnLst>
                              <p:par>
                                <p:cTn id="4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75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7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92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750"/>
                            </p:stCondLst>
                            <p:childTnLst>
                              <p:par>
                                <p:cTn id="6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2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/>
      <p:bldP spid="17" grpId="0"/>
      <p:bldP spid="18" grpId="0" animBg="1"/>
      <p:bldP spid="19" grpId="0" animBg="1"/>
      <p:bldP spid="20" grpId="0"/>
      <p:bldP spid="21" grpId="0"/>
      <p:bldP spid="22" grpId="0" animBg="1"/>
      <p:bldP spid="23" grpId="0" animBg="1"/>
      <p:bldP spid="24" grpId="0"/>
      <p:bldP spid="25" grpId="0"/>
      <p:bldP spid="26" grpId="0" animBg="1"/>
      <p:bldP spid="27" grpId="0" animBg="1"/>
      <p:bldP spid="28" grpId="0"/>
      <p:bldP spid="2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190479" y="439987"/>
            <a:ext cx="2031325" cy="646331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r>
              <a:rPr lang="zh-CN" altLang="en-US" sz="3600" b="1" dirty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扩大团队</a:t>
            </a:r>
            <a:endParaRPr lang="en-US" altLang="zh-CN" sz="3600" b="1" dirty="0">
              <a:solidFill>
                <a:srgbClr val="E743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34" name="组合 33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39" name="椭圆 38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3" name="椭圆 42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8" name="直接连接符 37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48" name="组合 47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53" name="椭圆 52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4" name="椭圆 53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49" name="直接连接符 48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10"/>
          <p:cNvGrpSpPr/>
          <p:nvPr/>
        </p:nvGrpSpPr>
        <p:grpSpPr>
          <a:xfrm>
            <a:off x="6184902" y="3242316"/>
            <a:ext cx="954007" cy="954007"/>
            <a:chOff x="6253939" y="2516220"/>
            <a:chExt cx="831273" cy="831273"/>
          </a:xfrm>
          <a:noFill/>
        </p:grpSpPr>
        <p:sp>
          <p:nvSpPr>
            <p:cNvPr id="59" name="Oval 11"/>
            <p:cNvSpPr/>
            <p:nvPr/>
          </p:nvSpPr>
          <p:spPr>
            <a:xfrm>
              <a:off x="6253939" y="2516220"/>
              <a:ext cx="831273" cy="831273"/>
            </a:xfrm>
            <a:prstGeom prst="ellipse">
              <a:avLst/>
            </a:prstGeom>
            <a:solidFill>
              <a:srgbClr val="E74337"/>
            </a:solidFill>
            <a:ln>
              <a:solidFill>
                <a:srgbClr val="E743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0" name="AutoShape 117"/>
            <p:cNvSpPr>
              <a:spLocks/>
            </p:cNvSpPr>
            <p:nvPr/>
          </p:nvSpPr>
          <p:spPr bwMode="auto">
            <a:xfrm>
              <a:off x="6437403" y="2772142"/>
              <a:ext cx="464344" cy="348456"/>
            </a:xfrm>
            <a:custGeom>
              <a:avLst/>
              <a:gdLst>
                <a:gd name="T0" fmla="+- 0 10799 1"/>
                <a:gd name="T1" fmla="*/ T0 w 21596"/>
                <a:gd name="T2" fmla="*/ 10800 h 21600"/>
                <a:gd name="T3" fmla="+- 0 10799 1"/>
                <a:gd name="T4" fmla="*/ T3 w 21596"/>
                <a:gd name="T5" fmla="*/ 10800 h 21600"/>
                <a:gd name="T6" fmla="+- 0 10799 1"/>
                <a:gd name="T7" fmla="*/ T6 w 21596"/>
                <a:gd name="T8" fmla="*/ 10800 h 21600"/>
                <a:gd name="T9" fmla="+- 0 10799 1"/>
                <a:gd name="T10" fmla="*/ T9 w 215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6" h="21600">
                  <a:moveTo>
                    <a:pt x="4511" y="2151"/>
                  </a:moveTo>
                  <a:lnTo>
                    <a:pt x="6064" y="3877"/>
                  </a:lnTo>
                  <a:lnTo>
                    <a:pt x="4246" y="6302"/>
                  </a:lnTo>
                  <a:lnTo>
                    <a:pt x="1353" y="6302"/>
                  </a:lnTo>
                  <a:cubicBezTo>
                    <a:pt x="1353" y="6302"/>
                    <a:pt x="4511" y="2151"/>
                    <a:pt x="4511" y="2151"/>
                  </a:cubicBezTo>
                  <a:close/>
                  <a:moveTo>
                    <a:pt x="17348" y="6302"/>
                  </a:moveTo>
                  <a:lnTo>
                    <a:pt x="15531" y="3877"/>
                  </a:lnTo>
                  <a:lnTo>
                    <a:pt x="17082" y="2153"/>
                  </a:lnTo>
                  <a:lnTo>
                    <a:pt x="20191" y="6302"/>
                  </a:lnTo>
                  <a:cubicBezTo>
                    <a:pt x="20191" y="6302"/>
                    <a:pt x="17348" y="6302"/>
                    <a:pt x="17348" y="6302"/>
                  </a:cubicBezTo>
                  <a:close/>
                  <a:moveTo>
                    <a:pt x="17264" y="7202"/>
                  </a:moveTo>
                  <a:lnTo>
                    <a:pt x="19663" y="7202"/>
                  </a:lnTo>
                  <a:lnTo>
                    <a:pt x="13021" y="16638"/>
                  </a:lnTo>
                  <a:cubicBezTo>
                    <a:pt x="13021" y="16638"/>
                    <a:pt x="17264" y="7202"/>
                    <a:pt x="17264" y="7202"/>
                  </a:cubicBezTo>
                  <a:close/>
                  <a:moveTo>
                    <a:pt x="8574" y="16637"/>
                  </a:moveTo>
                  <a:lnTo>
                    <a:pt x="1933" y="7202"/>
                  </a:lnTo>
                  <a:lnTo>
                    <a:pt x="4330" y="7202"/>
                  </a:lnTo>
                  <a:cubicBezTo>
                    <a:pt x="4330" y="7202"/>
                    <a:pt x="8574" y="16637"/>
                    <a:pt x="8574" y="16637"/>
                  </a:cubicBezTo>
                  <a:close/>
                  <a:moveTo>
                    <a:pt x="8429" y="7202"/>
                  </a:moveTo>
                  <a:lnTo>
                    <a:pt x="10084" y="18249"/>
                  </a:lnTo>
                  <a:lnTo>
                    <a:pt x="5117" y="7202"/>
                  </a:lnTo>
                  <a:cubicBezTo>
                    <a:pt x="5117" y="7202"/>
                    <a:pt x="8429" y="7202"/>
                    <a:pt x="8429" y="7202"/>
                  </a:cubicBezTo>
                  <a:close/>
                  <a:moveTo>
                    <a:pt x="6584" y="4456"/>
                  </a:moveTo>
                  <a:lnTo>
                    <a:pt x="8246" y="6302"/>
                  </a:lnTo>
                  <a:lnTo>
                    <a:pt x="5200" y="6302"/>
                  </a:lnTo>
                  <a:cubicBezTo>
                    <a:pt x="5200" y="6302"/>
                    <a:pt x="6584" y="4456"/>
                    <a:pt x="6584" y="4456"/>
                  </a:cubicBezTo>
                  <a:close/>
                  <a:moveTo>
                    <a:pt x="6543" y="3238"/>
                  </a:moveTo>
                  <a:lnTo>
                    <a:pt x="5250" y="1800"/>
                  </a:lnTo>
                  <a:lnTo>
                    <a:pt x="7621" y="1800"/>
                  </a:lnTo>
                  <a:cubicBezTo>
                    <a:pt x="7621" y="1800"/>
                    <a:pt x="6543" y="3238"/>
                    <a:pt x="6543" y="3238"/>
                  </a:cubicBezTo>
                  <a:close/>
                  <a:moveTo>
                    <a:pt x="10797" y="3466"/>
                  </a:moveTo>
                  <a:lnTo>
                    <a:pt x="9299" y="1800"/>
                  </a:lnTo>
                  <a:lnTo>
                    <a:pt x="12296" y="1800"/>
                  </a:lnTo>
                  <a:cubicBezTo>
                    <a:pt x="12296" y="1800"/>
                    <a:pt x="10797" y="3466"/>
                    <a:pt x="10797" y="3466"/>
                  </a:cubicBezTo>
                  <a:close/>
                  <a:moveTo>
                    <a:pt x="13974" y="1800"/>
                  </a:moveTo>
                  <a:lnTo>
                    <a:pt x="16345" y="1800"/>
                  </a:lnTo>
                  <a:lnTo>
                    <a:pt x="15052" y="3238"/>
                  </a:lnTo>
                  <a:cubicBezTo>
                    <a:pt x="15052" y="3238"/>
                    <a:pt x="13974" y="1800"/>
                    <a:pt x="13974" y="1800"/>
                  </a:cubicBezTo>
                  <a:close/>
                  <a:moveTo>
                    <a:pt x="13349" y="6302"/>
                  </a:moveTo>
                  <a:lnTo>
                    <a:pt x="15011" y="4456"/>
                  </a:lnTo>
                  <a:lnTo>
                    <a:pt x="16394" y="6302"/>
                  </a:lnTo>
                  <a:cubicBezTo>
                    <a:pt x="16394" y="6302"/>
                    <a:pt x="13349" y="6302"/>
                    <a:pt x="13349" y="6302"/>
                  </a:cubicBezTo>
                  <a:close/>
                  <a:moveTo>
                    <a:pt x="13166" y="7202"/>
                  </a:moveTo>
                  <a:lnTo>
                    <a:pt x="16478" y="7202"/>
                  </a:lnTo>
                  <a:lnTo>
                    <a:pt x="11511" y="18249"/>
                  </a:lnTo>
                  <a:cubicBezTo>
                    <a:pt x="11511" y="18249"/>
                    <a:pt x="13166" y="7202"/>
                    <a:pt x="13166" y="7202"/>
                  </a:cubicBezTo>
                  <a:close/>
                  <a:moveTo>
                    <a:pt x="12478" y="7202"/>
                  </a:moveTo>
                  <a:lnTo>
                    <a:pt x="10797" y="18414"/>
                  </a:lnTo>
                  <a:lnTo>
                    <a:pt x="9117" y="7202"/>
                  </a:lnTo>
                  <a:cubicBezTo>
                    <a:pt x="9117" y="7202"/>
                    <a:pt x="12478" y="7202"/>
                    <a:pt x="12478" y="7202"/>
                  </a:cubicBezTo>
                  <a:close/>
                  <a:moveTo>
                    <a:pt x="8773" y="5716"/>
                  </a:moveTo>
                  <a:lnTo>
                    <a:pt x="7064" y="3817"/>
                  </a:lnTo>
                  <a:lnTo>
                    <a:pt x="8426" y="2000"/>
                  </a:lnTo>
                  <a:lnTo>
                    <a:pt x="10270" y="4051"/>
                  </a:lnTo>
                  <a:cubicBezTo>
                    <a:pt x="10270" y="4051"/>
                    <a:pt x="8773" y="5716"/>
                    <a:pt x="8773" y="5716"/>
                  </a:cubicBezTo>
                  <a:close/>
                  <a:moveTo>
                    <a:pt x="11325" y="4051"/>
                  </a:moveTo>
                  <a:lnTo>
                    <a:pt x="13169" y="2000"/>
                  </a:lnTo>
                  <a:lnTo>
                    <a:pt x="14531" y="3817"/>
                  </a:lnTo>
                  <a:lnTo>
                    <a:pt x="12822" y="5716"/>
                  </a:lnTo>
                  <a:cubicBezTo>
                    <a:pt x="12822" y="5716"/>
                    <a:pt x="11325" y="4051"/>
                    <a:pt x="11325" y="4051"/>
                  </a:cubicBezTo>
                  <a:close/>
                  <a:moveTo>
                    <a:pt x="12296" y="6302"/>
                  </a:moveTo>
                  <a:lnTo>
                    <a:pt x="9299" y="6302"/>
                  </a:lnTo>
                  <a:lnTo>
                    <a:pt x="10797" y="4638"/>
                  </a:lnTo>
                  <a:cubicBezTo>
                    <a:pt x="10797" y="4638"/>
                    <a:pt x="12296" y="6302"/>
                    <a:pt x="12296" y="6302"/>
                  </a:cubicBezTo>
                  <a:close/>
                  <a:moveTo>
                    <a:pt x="21200" y="5102"/>
                  </a:moveTo>
                  <a:lnTo>
                    <a:pt x="17771" y="527"/>
                  </a:lnTo>
                  <a:cubicBezTo>
                    <a:pt x="17518" y="189"/>
                    <a:pt x="17176" y="0"/>
                    <a:pt x="16817" y="0"/>
                  </a:cubicBezTo>
                  <a:lnTo>
                    <a:pt x="4779" y="0"/>
                  </a:lnTo>
                  <a:cubicBezTo>
                    <a:pt x="4420" y="0"/>
                    <a:pt x="4077" y="189"/>
                    <a:pt x="3824" y="527"/>
                  </a:cubicBezTo>
                  <a:lnTo>
                    <a:pt x="395" y="5102"/>
                  </a:lnTo>
                  <a:cubicBezTo>
                    <a:pt x="131" y="5455"/>
                    <a:pt x="-1" y="5921"/>
                    <a:pt x="-1" y="6387"/>
                  </a:cubicBezTo>
                  <a:cubicBezTo>
                    <a:pt x="1" y="6810"/>
                    <a:pt x="114" y="7233"/>
                    <a:pt x="341" y="7573"/>
                  </a:cubicBezTo>
                  <a:lnTo>
                    <a:pt x="9788" y="20995"/>
                  </a:lnTo>
                  <a:cubicBezTo>
                    <a:pt x="10045" y="21379"/>
                    <a:pt x="10412" y="21599"/>
                    <a:pt x="10797" y="21599"/>
                  </a:cubicBezTo>
                  <a:cubicBezTo>
                    <a:pt x="11183" y="21599"/>
                    <a:pt x="11550" y="21379"/>
                    <a:pt x="11807" y="20995"/>
                  </a:cubicBezTo>
                  <a:lnTo>
                    <a:pt x="21255" y="7573"/>
                  </a:lnTo>
                  <a:cubicBezTo>
                    <a:pt x="21485" y="7226"/>
                    <a:pt x="21598" y="6791"/>
                    <a:pt x="21595" y="6359"/>
                  </a:cubicBezTo>
                  <a:cubicBezTo>
                    <a:pt x="21593" y="5902"/>
                    <a:pt x="21459" y="5449"/>
                    <a:pt x="21200" y="5102"/>
                  </a:cubicBezTo>
                </a:path>
              </a:pathLst>
            </a:custGeom>
            <a:solidFill>
              <a:schemeClr val="bg1"/>
            </a:solidFill>
            <a:ln w="12700" cap="flat" cmpd="sng">
              <a:solidFill>
                <a:srgbClr val="E74337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1714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61" name="Group 13"/>
          <p:cNvGrpSpPr/>
          <p:nvPr/>
        </p:nvGrpSpPr>
        <p:grpSpPr>
          <a:xfrm>
            <a:off x="6184902" y="4313633"/>
            <a:ext cx="954007" cy="954007"/>
            <a:chOff x="5716910" y="3464598"/>
            <a:chExt cx="831273" cy="831273"/>
          </a:xfrm>
          <a:noFill/>
        </p:grpSpPr>
        <p:sp>
          <p:nvSpPr>
            <p:cNvPr id="62" name="Oval 14"/>
            <p:cNvSpPr/>
            <p:nvPr/>
          </p:nvSpPr>
          <p:spPr>
            <a:xfrm>
              <a:off x="5716910" y="3464598"/>
              <a:ext cx="831273" cy="831273"/>
            </a:xfrm>
            <a:prstGeom prst="ellipse">
              <a:avLst/>
            </a:prstGeom>
            <a:solidFill>
              <a:srgbClr val="E74337"/>
            </a:solidFill>
            <a:ln>
              <a:solidFill>
                <a:srgbClr val="E743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63" name="Group 15"/>
            <p:cNvGrpSpPr/>
            <p:nvPr/>
          </p:nvGrpSpPr>
          <p:grpSpPr>
            <a:xfrm>
              <a:off x="5900374" y="3655628"/>
              <a:ext cx="464344" cy="464344"/>
              <a:chOff x="4439444" y="2582069"/>
              <a:chExt cx="464344" cy="464344"/>
            </a:xfrm>
            <a:grpFill/>
          </p:grpSpPr>
          <p:sp>
            <p:nvSpPr>
              <p:cNvPr id="64" name="AutoShape 123"/>
              <p:cNvSpPr>
                <a:spLocks/>
              </p:cNvSpPr>
              <p:nvPr/>
            </p:nvSpPr>
            <p:spPr bwMode="auto">
              <a:xfrm>
                <a:off x="4439444" y="258206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rgbClr val="E74337"/>
                </a:solidFill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65" name="AutoShape 124"/>
              <p:cNvSpPr>
                <a:spLocks/>
              </p:cNvSpPr>
              <p:nvPr/>
            </p:nvSpPr>
            <p:spPr bwMode="auto">
              <a:xfrm>
                <a:off x="4570413" y="2712244"/>
                <a:ext cx="203200" cy="2032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 w="12700" cap="flat" cmpd="sng">
                <a:solidFill>
                  <a:srgbClr val="E74337"/>
                </a:solidFill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66" name="AutoShape 125"/>
              <p:cNvSpPr>
                <a:spLocks/>
              </p:cNvSpPr>
              <p:nvPr/>
            </p:nvSpPr>
            <p:spPr bwMode="auto">
              <a:xfrm>
                <a:off x="4613275" y="2755900"/>
                <a:ext cx="116682" cy="1166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 w="12700" cap="flat" cmpd="sng">
                <a:solidFill>
                  <a:srgbClr val="E74337"/>
                </a:solidFill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67" name="Group 19"/>
          <p:cNvGrpSpPr/>
          <p:nvPr/>
        </p:nvGrpSpPr>
        <p:grpSpPr>
          <a:xfrm>
            <a:off x="6184902" y="2172428"/>
            <a:ext cx="954007" cy="954007"/>
            <a:chOff x="6678551" y="1578185"/>
            <a:chExt cx="831273" cy="831273"/>
          </a:xfrm>
          <a:noFill/>
        </p:grpSpPr>
        <p:sp>
          <p:nvSpPr>
            <p:cNvPr id="68" name="Oval 20"/>
            <p:cNvSpPr/>
            <p:nvPr/>
          </p:nvSpPr>
          <p:spPr>
            <a:xfrm>
              <a:off x="6678551" y="1578185"/>
              <a:ext cx="831273" cy="831273"/>
            </a:xfrm>
            <a:prstGeom prst="ellipse">
              <a:avLst/>
            </a:prstGeom>
            <a:solidFill>
              <a:srgbClr val="E74337"/>
            </a:solidFill>
            <a:ln>
              <a:solidFill>
                <a:srgbClr val="E743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9" name="AutoShape 139"/>
            <p:cNvSpPr>
              <a:spLocks/>
            </p:cNvSpPr>
            <p:nvPr/>
          </p:nvSpPr>
          <p:spPr bwMode="auto">
            <a:xfrm>
              <a:off x="6862015" y="1768792"/>
              <a:ext cx="464344" cy="450057"/>
            </a:xfrm>
            <a:custGeom>
              <a:avLst/>
              <a:gdLst>
                <a:gd name="T0" fmla="+- 0 10800 104"/>
                <a:gd name="T1" fmla="*/ T0 w 21392"/>
                <a:gd name="T2" fmla="*/ 10800 h 21600"/>
                <a:gd name="T3" fmla="+- 0 10800 104"/>
                <a:gd name="T4" fmla="*/ T3 w 21392"/>
                <a:gd name="T5" fmla="*/ 10800 h 21600"/>
                <a:gd name="T6" fmla="+- 0 10800 104"/>
                <a:gd name="T7" fmla="*/ T6 w 21392"/>
                <a:gd name="T8" fmla="*/ 10800 h 21600"/>
                <a:gd name="T9" fmla="+- 0 10800 104"/>
                <a:gd name="T10" fmla="*/ T9 w 2139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92" h="21600">
                  <a:moveTo>
                    <a:pt x="15768" y="12794"/>
                  </a:moveTo>
                  <a:cubicBezTo>
                    <a:pt x="15426" y="13150"/>
                    <a:pt x="15271" y="13651"/>
                    <a:pt x="15350" y="14142"/>
                  </a:cubicBezTo>
                  <a:lnTo>
                    <a:pt x="16296" y="20031"/>
                  </a:lnTo>
                  <a:lnTo>
                    <a:pt x="11443" y="17309"/>
                  </a:lnTo>
                  <a:cubicBezTo>
                    <a:pt x="11210" y="17178"/>
                    <a:pt x="10953" y="17112"/>
                    <a:pt x="10696" y="17112"/>
                  </a:cubicBezTo>
                  <a:cubicBezTo>
                    <a:pt x="10439" y="17112"/>
                    <a:pt x="10182" y="17178"/>
                    <a:pt x="9949" y="17309"/>
                  </a:cubicBezTo>
                  <a:lnTo>
                    <a:pt x="5095" y="20031"/>
                  </a:lnTo>
                  <a:lnTo>
                    <a:pt x="6042" y="14142"/>
                  </a:lnTo>
                  <a:cubicBezTo>
                    <a:pt x="6121" y="13651"/>
                    <a:pt x="5966" y="13150"/>
                    <a:pt x="5624" y="12794"/>
                  </a:cubicBezTo>
                  <a:lnTo>
                    <a:pt x="1545" y="8550"/>
                  </a:lnTo>
                  <a:lnTo>
                    <a:pt x="7111" y="7685"/>
                  </a:lnTo>
                  <a:cubicBezTo>
                    <a:pt x="7619" y="7607"/>
                    <a:pt x="8057" y="7275"/>
                    <a:pt x="8276" y="6802"/>
                  </a:cubicBezTo>
                  <a:lnTo>
                    <a:pt x="10696" y="1568"/>
                  </a:lnTo>
                  <a:lnTo>
                    <a:pt x="13116" y="6802"/>
                  </a:lnTo>
                  <a:cubicBezTo>
                    <a:pt x="13334" y="7275"/>
                    <a:pt x="13772" y="7607"/>
                    <a:pt x="14280" y="7685"/>
                  </a:cubicBezTo>
                  <a:lnTo>
                    <a:pt x="19847" y="8550"/>
                  </a:lnTo>
                  <a:cubicBezTo>
                    <a:pt x="19847" y="8550"/>
                    <a:pt x="15768" y="12794"/>
                    <a:pt x="15768" y="12794"/>
                  </a:cubicBezTo>
                  <a:close/>
                  <a:moveTo>
                    <a:pt x="21312" y="8051"/>
                  </a:moveTo>
                  <a:cubicBezTo>
                    <a:pt x="21127" y="7495"/>
                    <a:pt x="20652" y="7088"/>
                    <a:pt x="20080" y="6999"/>
                  </a:cubicBezTo>
                  <a:lnTo>
                    <a:pt x="14514" y="6136"/>
                  </a:lnTo>
                  <a:lnTo>
                    <a:pt x="12094" y="901"/>
                  </a:lnTo>
                  <a:cubicBezTo>
                    <a:pt x="11840" y="351"/>
                    <a:pt x="11295" y="0"/>
                    <a:pt x="10696" y="0"/>
                  </a:cubicBezTo>
                  <a:cubicBezTo>
                    <a:pt x="10097" y="0"/>
                    <a:pt x="9552" y="351"/>
                    <a:pt x="9297" y="901"/>
                  </a:cubicBezTo>
                  <a:lnTo>
                    <a:pt x="6878" y="6136"/>
                  </a:lnTo>
                  <a:lnTo>
                    <a:pt x="1311" y="6999"/>
                  </a:lnTo>
                  <a:cubicBezTo>
                    <a:pt x="739" y="7088"/>
                    <a:pt x="264" y="7495"/>
                    <a:pt x="80" y="8051"/>
                  </a:cubicBezTo>
                  <a:cubicBezTo>
                    <a:pt x="-104" y="8609"/>
                    <a:pt x="35" y="9224"/>
                    <a:pt x="439" y="9644"/>
                  </a:cubicBezTo>
                  <a:lnTo>
                    <a:pt x="4518" y="13889"/>
                  </a:lnTo>
                  <a:lnTo>
                    <a:pt x="3572" y="19777"/>
                  </a:lnTo>
                  <a:cubicBezTo>
                    <a:pt x="3476" y="20370"/>
                    <a:pt x="3722" y="20966"/>
                    <a:pt x="4206" y="21313"/>
                  </a:cubicBezTo>
                  <a:cubicBezTo>
                    <a:pt x="4471" y="21503"/>
                    <a:pt x="4783" y="21600"/>
                    <a:pt x="5095" y="21600"/>
                  </a:cubicBezTo>
                  <a:cubicBezTo>
                    <a:pt x="5352" y="21600"/>
                    <a:pt x="5609" y="21534"/>
                    <a:pt x="5843" y="21404"/>
                  </a:cubicBezTo>
                  <a:lnTo>
                    <a:pt x="10696" y="18681"/>
                  </a:lnTo>
                  <a:lnTo>
                    <a:pt x="15549" y="21404"/>
                  </a:lnTo>
                  <a:cubicBezTo>
                    <a:pt x="15782" y="21534"/>
                    <a:pt x="16040" y="21600"/>
                    <a:pt x="16296" y="21600"/>
                  </a:cubicBezTo>
                  <a:cubicBezTo>
                    <a:pt x="16608" y="21600"/>
                    <a:pt x="16920" y="21503"/>
                    <a:pt x="17186" y="21313"/>
                  </a:cubicBezTo>
                  <a:cubicBezTo>
                    <a:pt x="17669" y="20966"/>
                    <a:pt x="17915" y="20370"/>
                    <a:pt x="17820" y="19777"/>
                  </a:cubicBezTo>
                  <a:lnTo>
                    <a:pt x="16873" y="13889"/>
                  </a:lnTo>
                  <a:lnTo>
                    <a:pt x="20953" y="9644"/>
                  </a:lnTo>
                  <a:cubicBezTo>
                    <a:pt x="21357" y="9224"/>
                    <a:pt x="21496" y="8609"/>
                    <a:pt x="21312" y="8051"/>
                  </a:cubicBezTo>
                </a:path>
              </a:pathLst>
            </a:custGeom>
            <a:solidFill>
              <a:schemeClr val="bg1"/>
            </a:solidFill>
            <a:ln w="12700" cap="flat" cmpd="sng">
              <a:solidFill>
                <a:srgbClr val="E74337"/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17145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7328919" y="2239360"/>
            <a:ext cx="1750701" cy="646331"/>
          </a:xfrm>
          <a:prstGeom prst="rect">
            <a:avLst/>
          </a:prstGeom>
          <a:noFill/>
        </p:spPr>
        <p:txBody>
          <a:bodyPr wrap="square" lIns="91404" tIns="45702" rIns="91404" bIns="45702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  <a:p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71" name="Rectangle 24"/>
          <p:cNvSpPr/>
          <p:nvPr/>
        </p:nvSpPr>
        <p:spPr>
          <a:xfrm>
            <a:off x="7328919" y="2573230"/>
            <a:ext cx="3594074" cy="523220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点击输入简要文本内容，文字内容需概况精炼的说明该分项内容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licai2011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专业设计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328919" y="3276831"/>
            <a:ext cx="1750701" cy="646331"/>
          </a:xfrm>
          <a:prstGeom prst="rect">
            <a:avLst/>
          </a:prstGeom>
          <a:noFill/>
        </p:spPr>
        <p:txBody>
          <a:bodyPr wrap="square" lIns="91404" tIns="45702" rIns="91404" bIns="45702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  <a:p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73" name="Rectangle 24"/>
          <p:cNvSpPr/>
          <p:nvPr/>
        </p:nvSpPr>
        <p:spPr>
          <a:xfrm>
            <a:off x="7328919" y="3610699"/>
            <a:ext cx="3594074" cy="523220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点击输入简要文本内容，文字内容需概况精炼的说明该分项内容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licai2011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专业设计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328919" y="4351234"/>
            <a:ext cx="1750701" cy="646331"/>
          </a:xfrm>
          <a:prstGeom prst="rect">
            <a:avLst/>
          </a:prstGeom>
          <a:noFill/>
        </p:spPr>
        <p:txBody>
          <a:bodyPr wrap="square" lIns="91404" tIns="45702" rIns="91404" bIns="45702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点击添加文本</a:t>
            </a:r>
          </a:p>
          <a:p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75" name="Rectangle 24"/>
          <p:cNvSpPr/>
          <p:nvPr/>
        </p:nvSpPr>
        <p:spPr>
          <a:xfrm>
            <a:off x="7328919" y="4685104"/>
            <a:ext cx="3594074" cy="523220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点击输入简要文本内容，文字内容需概况精炼的说明该分项内容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licai2011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专业设计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</a:p>
        </p:txBody>
      </p:sp>
      <p:sp>
        <p:nvSpPr>
          <p:cNvPr id="76" name="矩形 75"/>
          <p:cNvSpPr/>
          <p:nvPr/>
        </p:nvSpPr>
        <p:spPr>
          <a:xfrm>
            <a:off x="1263312" y="2353076"/>
            <a:ext cx="4215340" cy="2606390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20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  <p:bldP spid="72" grpId="0"/>
      <p:bldP spid="73" grpId="0"/>
      <p:bldP spid="74" grpId="0"/>
      <p:bldP spid="75" grpId="0"/>
      <p:bldP spid="7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3546557" y="3058874"/>
            <a:ext cx="381452" cy="381452"/>
            <a:chOff x="3123591" y="3333387"/>
            <a:chExt cx="381452" cy="381452"/>
          </a:xfrm>
        </p:grpSpPr>
        <p:sp>
          <p:nvSpPr>
            <p:cNvPr id="34" name="椭圆 33"/>
            <p:cNvSpPr/>
            <p:nvPr/>
          </p:nvSpPr>
          <p:spPr>
            <a:xfrm flipV="1">
              <a:off x="3123591" y="3333387"/>
              <a:ext cx="381452" cy="381452"/>
            </a:xfrm>
            <a:prstGeom prst="ellipse">
              <a:avLst/>
            </a:prstGeom>
            <a:noFill/>
            <a:ln w="28575">
              <a:solidFill>
                <a:srgbClr val="E74337"/>
              </a:solidFill>
            </a:ln>
            <a:effectLst>
              <a:outerShdw blurRad="330200" dir="2700000" sx="73000" sy="73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4" tIns="45717" rIns="91434" bIns="45717" spcCol="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椭圆 34"/>
            <p:cNvSpPr/>
            <p:nvPr/>
          </p:nvSpPr>
          <p:spPr>
            <a:xfrm flipV="1">
              <a:off x="3208440" y="3418236"/>
              <a:ext cx="211754" cy="211754"/>
            </a:xfrm>
            <a:prstGeom prst="ellipse">
              <a:avLst/>
            </a:prstGeom>
            <a:solidFill>
              <a:srgbClr val="E74337"/>
            </a:solidFill>
            <a:ln w="28575">
              <a:noFill/>
            </a:ln>
            <a:effectLst>
              <a:outerShdw blurRad="330200" dir="2700000" sx="73000" sy="73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4" tIns="45717" rIns="91434" bIns="45717" spcCol="0"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36" name="直接连接符 35"/>
          <p:cNvCxnSpPr/>
          <p:nvPr/>
        </p:nvCxnSpPr>
        <p:spPr>
          <a:xfrm>
            <a:off x="3662669" y="3248000"/>
            <a:ext cx="8531674" cy="0"/>
          </a:xfrm>
          <a:prstGeom prst="line">
            <a:avLst/>
          </a:prstGeom>
          <a:ln>
            <a:solidFill>
              <a:srgbClr val="E743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 rot="21028799">
            <a:off x="2350215" y="2341743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 rot="21028799" flipV="1">
            <a:off x="2024563" y="2784315"/>
            <a:ext cx="365030" cy="36503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 rot="21028799">
            <a:off x="1466324" y="2899265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 rot="21028799" flipV="1">
            <a:off x="2605610" y="2682588"/>
            <a:ext cx="400733" cy="40073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 rot="21028799">
            <a:off x="1590555" y="2358699"/>
            <a:ext cx="409946" cy="40994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 rot="21028799" flipV="1">
            <a:off x="866085" y="2724550"/>
            <a:ext cx="423450" cy="423450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 rot="10228799">
            <a:off x="1332836" y="4007445"/>
            <a:ext cx="186303" cy="18630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 rot="10228799" flipV="1">
            <a:off x="1479761" y="3386146"/>
            <a:ext cx="365030" cy="365030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6" name="椭圆 75"/>
          <p:cNvSpPr/>
          <p:nvPr/>
        </p:nvSpPr>
        <p:spPr>
          <a:xfrm rot="10228799">
            <a:off x="2216727" y="3449923"/>
            <a:ext cx="186303" cy="18630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7" name="椭圆 76"/>
          <p:cNvSpPr/>
          <p:nvPr/>
        </p:nvSpPr>
        <p:spPr>
          <a:xfrm rot="10228799" flipV="1">
            <a:off x="863011" y="3452170"/>
            <a:ext cx="400733" cy="40073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8" name="椭圆 77"/>
          <p:cNvSpPr/>
          <p:nvPr/>
        </p:nvSpPr>
        <p:spPr>
          <a:xfrm rot="10228799">
            <a:off x="1868853" y="3766846"/>
            <a:ext cx="409946" cy="409946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9" name="椭圆 78"/>
          <p:cNvSpPr/>
          <p:nvPr/>
        </p:nvSpPr>
        <p:spPr>
          <a:xfrm rot="10228799" flipV="1">
            <a:off x="2579819" y="3387491"/>
            <a:ext cx="423450" cy="42345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6160555" y="3750281"/>
            <a:ext cx="14750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zh-CN" sz="4200" b="1" dirty="0" smtClean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MVC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670457" y="2076527"/>
            <a:ext cx="20070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 01</a:t>
            </a:r>
          </a:p>
        </p:txBody>
      </p:sp>
      <p:grpSp>
        <p:nvGrpSpPr>
          <p:cNvPr id="82" name="组合 81"/>
          <p:cNvGrpSpPr/>
          <p:nvPr/>
        </p:nvGrpSpPr>
        <p:grpSpPr>
          <a:xfrm>
            <a:off x="858879" y="2355867"/>
            <a:ext cx="2143332" cy="1852005"/>
            <a:chOff x="858879" y="2355867"/>
            <a:chExt cx="2143332" cy="1852005"/>
          </a:xfrm>
        </p:grpSpPr>
        <p:sp>
          <p:nvSpPr>
            <p:cNvPr id="83" name="椭圆 82"/>
            <p:cNvSpPr/>
            <p:nvPr/>
          </p:nvSpPr>
          <p:spPr>
            <a:xfrm rot="21028799">
              <a:off x="2346083" y="2355867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4" name="椭圆 83"/>
            <p:cNvSpPr/>
            <p:nvPr/>
          </p:nvSpPr>
          <p:spPr>
            <a:xfrm rot="21028799" flipV="1">
              <a:off x="2020431" y="2798439"/>
              <a:ext cx="365030" cy="36503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5" name="椭圆 84"/>
            <p:cNvSpPr/>
            <p:nvPr/>
          </p:nvSpPr>
          <p:spPr>
            <a:xfrm rot="21028799">
              <a:off x="1462192" y="2913389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6" name="椭圆 85"/>
            <p:cNvSpPr/>
            <p:nvPr/>
          </p:nvSpPr>
          <p:spPr>
            <a:xfrm rot="21028799" flipV="1">
              <a:off x="2601478" y="2696712"/>
              <a:ext cx="400733" cy="40073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7" name="椭圆 86"/>
            <p:cNvSpPr/>
            <p:nvPr/>
          </p:nvSpPr>
          <p:spPr>
            <a:xfrm rot="21028799">
              <a:off x="1586423" y="2372823"/>
              <a:ext cx="409946" cy="40994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8" name="椭圆 87"/>
            <p:cNvSpPr/>
            <p:nvPr/>
          </p:nvSpPr>
          <p:spPr>
            <a:xfrm rot="21028799" flipV="1">
              <a:off x="861953" y="2738674"/>
              <a:ext cx="423450" cy="42345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9" name="椭圆 88"/>
            <p:cNvSpPr/>
            <p:nvPr/>
          </p:nvSpPr>
          <p:spPr>
            <a:xfrm rot="10228799">
              <a:off x="1328704" y="4021569"/>
              <a:ext cx="186303" cy="18630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0" name="椭圆 89"/>
            <p:cNvSpPr/>
            <p:nvPr/>
          </p:nvSpPr>
          <p:spPr>
            <a:xfrm rot="10228799" flipV="1">
              <a:off x="1475629" y="3400270"/>
              <a:ext cx="365030" cy="36503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1" name="椭圆 90"/>
            <p:cNvSpPr/>
            <p:nvPr/>
          </p:nvSpPr>
          <p:spPr>
            <a:xfrm rot="10228799">
              <a:off x="2212595" y="3464047"/>
              <a:ext cx="186303" cy="18630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2" name="椭圆 91"/>
            <p:cNvSpPr/>
            <p:nvPr/>
          </p:nvSpPr>
          <p:spPr>
            <a:xfrm rot="10228799" flipV="1">
              <a:off x="858879" y="3466294"/>
              <a:ext cx="400733" cy="40073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3" name="椭圆 92"/>
            <p:cNvSpPr/>
            <p:nvPr/>
          </p:nvSpPr>
          <p:spPr>
            <a:xfrm rot="10228799">
              <a:off x="1864721" y="3780970"/>
              <a:ext cx="409946" cy="409946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4" name="椭圆 93"/>
            <p:cNvSpPr/>
            <p:nvPr/>
          </p:nvSpPr>
          <p:spPr>
            <a:xfrm rot="10228799" flipV="1">
              <a:off x="2575687" y="3401615"/>
              <a:ext cx="423450" cy="42345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0853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3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35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35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3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3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3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3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xit" presetSubtype="4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0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4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8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9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05" dur="10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7" presetID="2" presetClass="entr" presetSubtype="2" fill="hold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0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1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16" presetID="2" presetClass="entr" presetSubtype="1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1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19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1" presetID="2" presetClass="entr" presetSubtype="4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23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24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7" grpId="1" animBg="1"/>
          <p:bldP spid="38" grpId="0" animBg="1"/>
          <p:bldP spid="38" grpId="1" animBg="1"/>
          <p:bldP spid="39" grpId="0" animBg="1"/>
          <p:bldP spid="39" grpId="1" animBg="1"/>
          <p:bldP spid="40" grpId="0" animBg="1"/>
          <p:bldP spid="40" grpId="1" animBg="1"/>
          <p:bldP spid="41" grpId="0" animBg="1"/>
          <p:bldP spid="41" grpId="1" animBg="1"/>
          <p:bldP spid="42" grpId="0" animBg="1"/>
          <p:bldP spid="42" grpId="1" animBg="1"/>
          <p:bldP spid="43" grpId="0" animBg="1"/>
          <p:bldP spid="43" grpId="1" animBg="1"/>
          <p:bldP spid="44" grpId="0" animBg="1"/>
          <p:bldP spid="44" grpId="1" animBg="1"/>
          <p:bldP spid="76" grpId="0" animBg="1"/>
          <p:bldP spid="76" grpId="1" animBg="1"/>
          <p:bldP spid="77" grpId="0" animBg="1"/>
          <p:bldP spid="77" grpId="1" animBg="1"/>
          <p:bldP spid="78" grpId="0" animBg="1"/>
          <p:bldP spid="78" grpId="1" animBg="1"/>
          <p:bldP spid="79" grpId="0" animBg="1"/>
          <p:bldP spid="79" grpId="1" animBg="1"/>
          <p:bldP spid="80" grpId="0"/>
          <p:bldP spid="8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3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35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35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3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35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3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3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xit" presetSubtype="4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0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4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8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9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05" dur="10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7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16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7" grpId="1" animBg="1"/>
          <p:bldP spid="38" grpId="0" animBg="1"/>
          <p:bldP spid="38" grpId="1" animBg="1"/>
          <p:bldP spid="39" grpId="0" animBg="1"/>
          <p:bldP spid="39" grpId="1" animBg="1"/>
          <p:bldP spid="40" grpId="0" animBg="1"/>
          <p:bldP spid="40" grpId="1" animBg="1"/>
          <p:bldP spid="41" grpId="0" animBg="1"/>
          <p:bldP spid="41" grpId="1" animBg="1"/>
          <p:bldP spid="42" grpId="0" animBg="1"/>
          <p:bldP spid="42" grpId="1" animBg="1"/>
          <p:bldP spid="43" grpId="0" animBg="1"/>
          <p:bldP spid="43" grpId="1" animBg="1"/>
          <p:bldP spid="44" grpId="0" animBg="1"/>
          <p:bldP spid="44" grpId="1" animBg="1"/>
          <p:bldP spid="76" grpId="0" animBg="1"/>
          <p:bldP spid="76" grpId="1" animBg="1"/>
          <p:bldP spid="77" grpId="0" animBg="1"/>
          <p:bldP spid="77" grpId="1" animBg="1"/>
          <p:bldP spid="78" grpId="0" animBg="1"/>
          <p:bldP spid="78" grpId="1" animBg="1"/>
          <p:bldP spid="79" grpId="0" animBg="1"/>
          <p:bldP spid="79" grpId="1" animBg="1"/>
          <p:bldP spid="80" grpId="0"/>
          <p:bldP spid="81" grpId="0"/>
        </p:bldLst>
      </p:timing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190479" y="439987"/>
            <a:ext cx="2031325" cy="646331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r>
              <a:rPr lang="zh-CN" altLang="en-US" sz="3600" b="1" dirty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努力方向</a:t>
            </a:r>
            <a:endParaRPr lang="en-US" altLang="zh-CN" sz="3600" b="1" dirty="0">
              <a:solidFill>
                <a:srgbClr val="E743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34" name="组合 33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39" name="椭圆 38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3" name="椭圆 42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8" name="直接连接符 37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48" name="组合 47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53" name="椭圆 52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4" name="椭圆 53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49" name="直接连接符 48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圆角矩形 31"/>
          <p:cNvSpPr/>
          <p:nvPr/>
        </p:nvSpPr>
        <p:spPr>
          <a:xfrm>
            <a:off x="1040522" y="2715420"/>
            <a:ext cx="3294698" cy="3197027"/>
          </a:xfrm>
          <a:prstGeom prst="roundRect">
            <a:avLst>
              <a:gd name="adj" fmla="val 9450"/>
            </a:avLst>
          </a:prstGeom>
          <a:noFill/>
          <a:ln w="12700">
            <a:solidFill>
              <a:srgbClr val="E743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768031" y="1926138"/>
            <a:ext cx="1862831" cy="1862831"/>
          </a:xfrm>
          <a:prstGeom prst="ellipse">
            <a:avLst/>
          </a:prstGeom>
          <a:solidFill>
            <a:srgbClr val="E74337"/>
          </a:solidFill>
          <a:ln w="12700">
            <a:solidFill>
              <a:srgbClr val="E743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3121706" y="3200204"/>
            <a:ext cx="502372" cy="502372"/>
          </a:xfrm>
          <a:prstGeom prst="ellipse">
            <a:avLst/>
          </a:prstGeom>
          <a:solidFill>
            <a:srgbClr val="E7433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1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908264" y="2536551"/>
            <a:ext cx="1722598" cy="523220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/>
                <a:ea typeface="微软雅黑"/>
              </a:rPr>
              <a:t>市场方面</a:t>
            </a:r>
          </a:p>
        </p:txBody>
      </p:sp>
      <p:sp>
        <p:nvSpPr>
          <p:cNvPr id="42" name="圆角矩形 41"/>
          <p:cNvSpPr/>
          <p:nvPr/>
        </p:nvSpPr>
        <p:spPr>
          <a:xfrm>
            <a:off x="4497298" y="2694587"/>
            <a:ext cx="3294698" cy="3197027"/>
          </a:xfrm>
          <a:prstGeom prst="roundRect">
            <a:avLst>
              <a:gd name="adj" fmla="val 7846"/>
            </a:avLst>
          </a:prstGeom>
          <a:noFill/>
          <a:ln w="12700">
            <a:solidFill>
              <a:srgbClr val="E743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7946987" y="2694586"/>
            <a:ext cx="3294698" cy="3197027"/>
          </a:xfrm>
          <a:prstGeom prst="roundRect">
            <a:avLst>
              <a:gd name="adj" fmla="val 7445"/>
            </a:avLst>
          </a:prstGeom>
          <a:noFill/>
          <a:ln w="12700">
            <a:solidFill>
              <a:srgbClr val="E743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5202275" y="1970049"/>
            <a:ext cx="1862831" cy="1862831"/>
          </a:xfrm>
          <a:prstGeom prst="ellipse">
            <a:avLst/>
          </a:prstGeom>
          <a:solidFill>
            <a:srgbClr val="E74337"/>
          </a:solidFill>
          <a:ln w="12700">
            <a:solidFill>
              <a:srgbClr val="E743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8779289" y="1926138"/>
            <a:ext cx="1862831" cy="1862831"/>
          </a:xfrm>
          <a:prstGeom prst="ellipse">
            <a:avLst/>
          </a:prstGeom>
          <a:solidFill>
            <a:srgbClr val="E74337"/>
          </a:solidFill>
          <a:ln w="12700">
            <a:solidFill>
              <a:srgbClr val="E743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6609108" y="3200204"/>
            <a:ext cx="502372" cy="502372"/>
          </a:xfrm>
          <a:prstGeom prst="ellipse">
            <a:avLst/>
          </a:prstGeom>
          <a:solidFill>
            <a:srgbClr val="E7433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2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10188287" y="3200204"/>
            <a:ext cx="502372" cy="502372"/>
          </a:xfrm>
          <a:prstGeom prst="ellipse">
            <a:avLst/>
          </a:prstGeom>
          <a:solidFill>
            <a:srgbClr val="E74337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3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329485" y="2561008"/>
            <a:ext cx="1722598" cy="523220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/>
                <a:ea typeface="微软雅黑"/>
              </a:rPr>
              <a:t>产品方面</a:t>
            </a:r>
          </a:p>
        </p:txBody>
      </p:sp>
      <p:sp>
        <p:nvSpPr>
          <p:cNvPr id="78" name="矩形 77"/>
          <p:cNvSpPr/>
          <p:nvPr/>
        </p:nvSpPr>
        <p:spPr>
          <a:xfrm>
            <a:off x="8906499" y="2561008"/>
            <a:ext cx="1722598" cy="523220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/>
                <a:ea typeface="微软雅黑"/>
              </a:rPr>
              <a:t>服务方面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60702" y="4162098"/>
            <a:ext cx="2616378" cy="14003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点击输入简要文字内容，文字内容需概括精炼，不用多余的文字修饰。点击输入简要文字内容，文字内容需概括精炼，不用多余的文字修饰。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911376" y="4162098"/>
            <a:ext cx="2616378" cy="14003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点击输入简要文字内容，文字内容需概括精炼，不用多余的文字修饰。点击输入简要文字内容，文字内容需概括精炼，不用多余的文字修饰。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488390" y="4162098"/>
            <a:ext cx="2616378" cy="14003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点击输入简要文字内容，文字内容需概括精炼，不用多余的文字修饰。点击输入简要文字内容，文字内容需概括精炼，不用多余的文字修饰。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636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00"/>
                            </p:stCondLst>
                            <p:childTnLst>
                              <p:par>
                                <p:cTn id="3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8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8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8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4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45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46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47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8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6" presetClass="emph" presetSubtype="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53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54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55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56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6" presetClass="emph" presetSubtype="0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61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62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63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64" dur="2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0" grpId="0" animBg="1"/>
      <p:bldP spid="41" grpId="0"/>
      <p:bldP spid="42" grpId="0" animBg="1"/>
      <p:bldP spid="45" grpId="0" animBg="1"/>
      <p:bldP spid="56" grpId="0" animBg="1"/>
      <p:bldP spid="57" grpId="0" animBg="1"/>
      <p:bldP spid="77" grpId="0"/>
      <p:bldP spid="78" grpId="0"/>
      <p:bldP spid="79" grpId="0"/>
      <p:bldP spid="79" grpId="1"/>
      <p:bldP spid="80" grpId="0"/>
      <p:bldP spid="80" grpId="1"/>
      <p:bldP spid="81" grpId="0"/>
      <p:bldP spid="81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4915907" y="3828362"/>
            <a:ext cx="254428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600" b="1" dirty="0" smtClean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谢谢指导</a:t>
            </a:r>
            <a:endParaRPr lang="zh-CN" altLang="en-US" sz="4600" b="1" dirty="0">
              <a:solidFill>
                <a:srgbClr val="E743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48784" y="4628581"/>
            <a:ext cx="5878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适用于商业计划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述职汇报</a:t>
            </a:r>
            <a:r>
              <a:rPr lang="en-US" altLang="zh-CN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总结计划</a:t>
            </a:r>
          </a:p>
        </p:txBody>
      </p:sp>
      <p:sp>
        <p:nvSpPr>
          <p:cNvPr id="31" name="椭圆 30"/>
          <p:cNvSpPr/>
          <p:nvPr/>
        </p:nvSpPr>
        <p:spPr>
          <a:xfrm rot="21028799">
            <a:off x="6607720" y="1636689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 rot="21028799" flipV="1">
            <a:off x="6282068" y="2079261"/>
            <a:ext cx="365030" cy="36503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 rot="21028799">
            <a:off x="5723829" y="2194211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 rot="21028799" flipV="1">
            <a:off x="6863115" y="1977534"/>
            <a:ext cx="400733" cy="40073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椭圆 44"/>
          <p:cNvSpPr/>
          <p:nvPr/>
        </p:nvSpPr>
        <p:spPr>
          <a:xfrm rot="21028799">
            <a:off x="5848060" y="1653645"/>
            <a:ext cx="409946" cy="40994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椭圆 46"/>
          <p:cNvSpPr/>
          <p:nvPr/>
        </p:nvSpPr>
        <p:spPr>
          <a:xfrm rot="21028799" flipV="1">
            <a:off x="5123590" y="2019496"/>
            <a:ext cx="423450" cy="423450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椭圆 51"/>
          <p:cNvSpPr/>
          <p:nvPr/>
        </p:nvSpPr>
        <p:spPr>
          <a:xfrm rot="10228799">
            <a:off x="5590341" y="3302391"/>
            <a:ext cx="186303" cy="18630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椭圆 52"/>
          <p:cNvSpPr/>
          <p:nvPr/>
        </p:nvSpPr>
        <p:spPr>
          <a:xfrm rot="10228799" flipV="1">
            <a:off x="5737266" y="2681092"/>
            <a:ext cx="365030" cy="365030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椭圆 53"/>
          <p:cNvSpPr/>
          <p:nvPr/>
        </p:nvSpPr>
        <p:spPr>
          <a:xfrm rot="10228799">
            <a:off x="6474232" y="2744869"/>
            <a:ext cx="186303" cy="18630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椭圆 54"/>
          <p:cNvSpPr/>
          <p:nvPr/>
        </p:nvSpPr>
        <p:spPr>
          <a:xfrm rot="10228799" flipV="1">
            <a:off x="5120516" y="2747116"/>
            <a:ext cx="400733" cy="40073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椭圆 55"/>
          <p:cNvSpPr/>
          <p:nvPr/>
        </p:nvSpPr>
        <p:spPr>
          <a:xfrm rot="10228799">
            <a:off x="6126358" y="3061792"/>
            <a:ext cx="409946" cy="409946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7" name="椭圆 56"/>
          <p:cNvSpPr/>
          <p:nvPr/>
        </p:nvSpPr>
        <p:spPr>
          <a:xfrm rot="10228799" flipV="1">
            <a:off x="6837324" y="2682437"/>
            <a:ext cx="423450" cy="42345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8" name="组合 67"/>
          <p:cNvGrpSpPr/>
          <p:nvPr/>
        </p:nvGrpSpPr>
        <p:grpSpPr>
          <a:xfrm>
            <a:off x="5116384" y="1650813"/>
            <a:ext cx="2143332" cy="1852005"/>
            <a:chOff x="858879" y="2355867"/>
            <a:chExt cx="2143332" cy="1852005"/>
          </a:xfrm>
        </p:grpSpPr>
        <p:sp>
          <p:nvSpPr>
            <p:cNvPr id="69" name="椭圆 68"/>
            <p:cNvSpPr/>
            <p:nvPr/>
          </p:nvSpPr>
          <p:spPr>
            <a:xfrm rot="21028799">
              <a:off x="2346083" y="2355867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0" name="椭圆 69"/>
            <p:cNvSpPr/>
            <p:nvPr/>
          </p:nvSpPr>
          <p:spPr>
            <a:xfrm rot="21028799" flipV="1">
              <a:off x="2020431" y="2798439"/>
              <a:ext cx="365030" cy="36503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1" name="椭圆 70"/>
            <p:cNvSpPr/>
            <p:nvPr/>
          </p:nvSpPr>
          <p:spPr>
            <a:xfrm rot="21028799">
              <a:off x="1462192" y="2913389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2" name="椭圆 71"/>
            <p:cNvSpPr/>
            <p:nvPr/>
          </p:nvSpPr>
          <p:spPr>
            <a:xfrm rot="21028799" flipV="1">
              <a:off x="2601478" y="2696712"/>
              <a:ext cx="400733" cy="40073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" name="椭圆 72"/>
            <p:cNvSpPr/>
            <p:nvPr/>
          </p:nvSpPr>
          <p:spPr>
            <a:xfrm rot="21028799">
              <a:off x="1586423" y="2372823"/>
              <a:ext cx="409946" cy="40994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4" name="椭圆 73"/>
            <p:cNvSpPr/>
            <p:nvPr/>
          </p:nvSpPr>
          <p:spPr>
            <a:xfrm rot="21028799" flipV="1">
              <a:off x="861953" y="2738674"/>
              <a:ext cx="423450" cy="42345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5" name="椭圆 74"/>
            <p:cNvSpPr/>
            <p:nvPr/>
          </p:nvSpPr>
          <p:spPr>
            <a:xfrm rot="10228799">
              <a:off x="1328704" y="4021569"/>
              <a:ext cx="186303" cy="18630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6" name="椭圆 75"/>
            <p:cNvSpPr/>
            <p:nvPr/>
          </p:nvSpPr>
          <p:spPr>
            <a:xfrm rot="10228799" flipV="1">
              <a:off x="1475629" y="3400270"/>
              <a:ext cx="365030" cy="36503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" name="椭圆 76"/>
            <p:cNvSpPr/>
            <p:nvPr/>
          </p:nvSpPr>
          <p:spPr>
            <a:xfrm rot="10228799">
              <a:off x="2212595" y="3464047"/>
              <a:ext cx="186303" cy="18630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8" name="椭圆 77"/>
            <p:cNvSpPr/>
            <p:nvPr/>
          </p:nvSpPr>
          <p:spPr>
            <a:xfrm rot="10228799" flipV="1">
              <a:off x="858879" y="3466294"/>
              <a:ext cx="400733" cy="40073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1" name="椭圆 80"/>
            <p:cNvSpPr/>
            <p:nvPr/>
          </p:nvSpPr>
          <p:spPr>
            <a:xfrm rot="10228799">
              <a:off x="1864721" y="3780970"/>
              <a:ext cx="409946" cy="409946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2" name="椭圆 81"/>
            <p:cNvSpPr/>
            <p:nvPr/>
          </p:nvSpPr>
          <p:spPr>
            <a:xfrm rot="10228799" flipV="1">
              <a:off x="2575687" y="3401615"/>
              <a:ext cx="423450" cy="42345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6067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3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3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3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3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3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3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3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3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3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3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3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3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3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xit" presetSubtype="4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35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35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0" dur="35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35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4" dur="35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35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8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9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05" dur="10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7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2" presetID="2" presetClass="entr" presetSubtype="4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" grpId="0"/>
          <p:bldP spid="30" grpId="0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44" grpId="0" animBg="1"/>
          <p:bldP spid="44" grpId="1" animBg="1"/>
          <p:bldP spid="45" grpId="0" animBg="1"/>
          <p:bldP spid="45" grpId="1" animBg="1"/>
          <p:bldP spid="47" grpId="0" animBg="1"/>
          <p:bldP spid="47" grpId="1" animBg="1"/>
          <p:bldP spid="52" grpId="0" animBg="1"/>
          <p:bldP spid="52" grpId="1" animBg="1"/>
          <p:bldP spid="53" grpId="0" animBg="1"/>
          <p:bldP spid="53" grpId="1" animBg="1"/>
          <p:bldP spid="54" grpId="0" animBg="1"/>
          <p:bldP spid="54" grpId="1" animBg="1"/>
          <p:bldP spid="55" grpId="0" animBg="1"/>
          <p:bldP spid="55" grpId="1" animBg="1"/>
          <p:bldP spid="56" grpId="0" animBg="1"/>
          <p:bldP spid="56" grpId="1" animBg="1"/>
          <p:bldP spid="57" grpId="0" animBg="1"/>
          <p:bldP spid="57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3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3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3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35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3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35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3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3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35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3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35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3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3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xit" presetSubtype="4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35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35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0" dur="35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350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4" dur="35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35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8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9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05" dur="10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2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9" grpId="0"/>
          <p:bldP spid="30" grpId="0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44" grpId="0" animBg="1"/>
          <p:bldP spid="44" grpId="1" animBg="1"/>
          <p:bldP spid="45" grpId="0" animBg="1"/>
          <p:bldP spid="45" grpId="1" animBg="1"/>
          <p:bldP spid="47" grpId="0" animBg="1"/>
          <p:bldP spid="47" grpId="1" animBg="1"/>
          <p:bldP spid="52" grpId="0" animBg="1"/>
          <p:bldP spid="52" grpId="1" animBg="1"/>
          <p:bldP spid="53" grpId="0" animBg="1"/>
          <p:bldP spid="53" grpId="1" animBg="1"/>
          <p:bldP spid="54" grpId="0" animBg="1"/>
          <p:bldP spid="54" grpId="1" animBg="1"/>
          <p:bldP spid="55" grpId="0" animBg="1"/>
          <p:bldP spid="55" grpId="1" animBg="1"/>
          <p:bldP spid="56" grpId="0" animBg="1"/>
          <p:bldP spid="56" grpId="1" animBg="1"/>
          <p:bldP spid="57" grpId="0" animBg="1"/>
          <p:bldP spid="57" grpId="1" animBg="1"/>
        </p:bldLst>
      </p:timing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54" y="4437115"/>
            <a:ext cx="8607439" cy="1692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03" y="315180"/>
            <a:ext cx="10282184" cy="268177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24419" y="3097348"/>
            <a:ext cx="5471583" cy="161867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8"/>
            <a:ext cx="5471584" cy="154667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5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33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446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lowchart: Decision 78"/>
          <p:cNvSpPr/>
          <p:nvPr/>
        </p:nvSpPr>
        <p:spPr>
          <a:xfrm>
            <a:off x="864078" y="3071113"/>
            <a:ext cx="1375279" cy="1375279"/>
          </a:xfrm>
          <a:prstGeom prst="flowChartDecision">
            <a:avLst/>
          </a:prstGeom>
          <a:solidFill>
            <a:srgbClr val="E74337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en-GB"/>
          </a:p>
        </p:txBody>
      </p:sp>
      <p:grpSp>
        <p:nvGrpSpPr>
          <p:cNvPr id="6" name="组合 5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2" name="组合 1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3" name="椭圆 2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" name="椭圆 3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5" name="直接连接符 4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8" name="组合 7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10" name="椭圆 9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" name="椭圆 10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9" name="直接连接符 8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5318738" y="438403"/>
            <a:ext cx="1290602" cy="646294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r>
              <a:rPr lang="en-US" altLang="zh-CN" sz="3600" b="1" dirty="0" smtClean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MVC</a:t>
            </a:r>
            <a:endParaRPr lang="en-US" altLang="zh-CN" sz="3600" b="1" dirty="0">
              <a:solidFill>
                <a:srgbClr val="E743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857734" y="2916168"/>
            <a:ext cx="1375279" cy="1375279"/>
            <a:chOff x="5428969" y="2181871"/>
            <a:chExt cx="1375279" cy="1375279"/>
          </a:xfrm>
        </p:grpSpPr>
        <p:sp>
          <p:nvSpPr>
            <p:cNvPr id="89" name="Flowchart: Decision 65"/>
            <p:cNvSpPr/>
            <p:nvPr/>
          </p:nvSpPr>
          <p:spPr>
            <a:xfrm flipV="1">
              <a:off x="5428969" y="2181871"/>
              <a:ext cx="1375279" cy="1375279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0" name="Group 52"/>
            <p:cNvGrpSpPr/>
            <p:nvPr/>
          </p:nvGrpSpPr>
          <p:grpSpPr>
            <a:xfrm>
              <a:off x="5933033" y="2685621"/>
              <a:ext cx="367150" cy="367778"/>
              <a:chOff x="9145588" y="4435475"/>
              <a:chExt cx="464344" cy="465138"/>
            </a:xfrm>
            <a:solidFill>
              <a:schemeClr val="accent5"/>
            </a:solidFill>
          </p:grpSpPr>
          <p:sp>
            <p:nvSpPr>
              <p:cNvPr id="91" name="AutoShape 7"/>
              <p:cNvSpPr>
                <a:spLocks/>
              </p:cNvSpPr>
              <p:nvPr/>
            </p:nvSpPr>
            <p:spPr bwMode="auto">
              <a:xfrm>
                <a:off x="9145588" y="4435475"/>
                <a:ext cx="464344" cy="465138"/>
              </a:xfrm>
              <a:custGeom>
                <a:avLst/>
                <a:gdLst>
                  <a:gd name="T0" fmla="+- 0 10800 1271"/>
                  <a:gd name="T1" fmla="*/ T0 w 19058"/>
                  <a:gd name="T2" fmla="+- 0 10799 1270"/>
                  <a:gd name="T3" fmla="*/ 10799 h 19059"/>
                  <a:gd name="T4" fmla="+- 0 10800 1271"/>
                  <a:gd name="T5" fmla="*/ T4 w 19058"/>
                  <a:gd name="T6" fmla="+- 0 10799 1270"/>
                  <a:gd name="T7" fmla="*/ 10799 h 19059"/>
                  <a:gd name="T8" fmla="+- 0 10800 1271"/>
                  <a:gd name="T9" fmla="*/ T8 w 19058"/>
                  <a:gd name="T10" fmla="+- 0 10799 1270"/>
                  <a:gd name="T11" fmla="*/ 10799 h 19059"/>
                  <a:gd name="T12" fmla="+- 0 10800 1271"/>
                  <a:gd name="T13" fmla="*/ T12 w 19058"/>
                  <a:gd name="T14" fmla="+- 0 10799 1270"/>
                  <a:gd name="T15" fmla="*/ 10799 h 190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solidFill>
                <a:srgbClr val="E743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92" name="AutoShape 8"/>
              <p:cNvSpPr>
                <a:spLocks/>
              </p:cNvSpPr>
              <p:nvPr/>
            </p:nvSpPr>
            <p:spPr bwMode="auto">
              <a:xfrm>
                <a:off x="9348788" y="4638675"/>
                <a:ext cx="57944" cy="57944"/>
              </a:xfrm>
              <a:custGeom>
                <a:avLst/>
                <a:gdLst>
                  <a:gd name="T0" fmla="+- 0 10801 1272"/>
                  <a:gd name="T1" fmla="*/ T0 w 19059"/>
                  <a:gd name="T2" fmla="+- 0 10800 1272"/>
                  <a:gd name="T3" fmla="*/ 10800 h 19056"/>
                  <a:gd name="T4" fmla="+- 0 10801 1272"/>
                  <a:gd name="T5" fmla="*/ T4 w 19059"/>
                  <a:gd name="T6" fmla="+- 0 10800 1272"/>
                  <a:gd name="T7" fmla="*/ 10800 h 19056"/>
                  <a:gd name="T8" fmla="+- 0 10801 1272"/>
                  <a:gd name="T9" fmla="*/ T8 w 19059"/>
                  <a:gd name="T10" fmla="+- 0 10800 1272"/>
                  <a:gd name="T11" fmla="*/ 10800 h 19056"/>
                  <a:gd name="T12" fmla="+- 0 10801 1272"/>
                  <a:gd name="T13" fmla="*/ T12 w 19059"/>
                  <a:gd name="T14" fmla="+- 0 10800 1272"/>
                  <a:gd name="T15" fmla="*/ 10800 h 190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solidFill>
                <a:srgbClr val="E743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93" name="AutoShape 9"/>
              <p:cNvSpPr>
                <a:spLocks/>
              </p:cNvSpPr>
              <p:nvPr/>
            </p:nvSpPr>
            <p:spPr bwMode="auto">
              <a:xfrm>
                <a:off x="9290050" y="4580732"/>
                <a:ext cx="174625" cy="174625"/>
              </a:xfrm>
              <a:custGeom>
                <a:avLst/>
                <a:gdLst>
                  <a:gd name="T0" fmla="+- 0 10800 1271"/>
                  <a:gd name="T1" fmla="*/ T0 w 19059"/>
                  <a:gd name="T2" fmla="+- 0 10800 1271"/>
                  <a:gd name="T3" fmla="*/ 10800 h 19058"/>
                  <a:gd name="T4" fmla="+- 0 10800 1271"/>
                  <a:gd name="T5" fmla="*/ T4 w 19059"/>
                  <a:gd name="T6" fmla="+- 0 10800 1271"/>
                  <a:gd name="T7" fmla="*/ 10800 h 19058"/>
                  <a:gd name="T8" fmla="+- 0 10800 1271"/>
                  <a:gd name="T9" fmla="*/ T8 w 19059"/>
                  <a:gd name="T10" fmla="+- 0 10800 1271"/>
                  <a:gd name="T11" fmla="*/ 10800 h 19058"/>
                  <a:gd name="T12" fmla="+- 0 10800 1271"/>
                  <a:gd name="T13" fmla="*/ T12 w 19059"/>
                  <a:gd name="T14" fmla="+- 0 10800 1271"/>
                  <a:gd name="T15" fmla="*/ 10800 h 190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solidFill>
                <a:srgbClr val="E743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94" name="AutoShape 10"/>
              <p:cNvSpPr>
                <a:spLocks/>
              </p:cNvSpPr>
              <p:nvPr/>
            </p:nvSpPr>
            <p:spPr bwMode="auto">
              <a:xfrm>
                <a:off x="9406732" y="4696619"/>
                <a:ext cx="72231" cy="74613"/>
              </a:xfrm>
              <a:custGeom>
                <a:avLst/>
                <a:gdLst>
                  <a:gd name="T0" fmla="+- 0 10804 288"/>
                  <a:gd name="T1" fmla="*/ T0 w 21033"/>
                  <a:gd name="T2" fmla="+- 0 10798 277"/>
                  <a:gd name="T3" fmla="*/ 10798 h 21043"/>
                  <a:gd name="T4" fmla="+- 0 10804 288"/>
                  <a:gd name="T5" fmla="*/ T4 w 21033"/>
                  <a:gd name="T6" fmla="+- 0 10798 277"/>
                  <a:gd name="T7" fmla="*/ 10798 h 21043"/>
                  <a:gd name="T8" fmla="+- 0 10804 288"/>
                  <a:gd name="T9" fmla="*/ T8 w 21033"/>
                  <a:gd name="T10" fmla="+- 0 10798 277"/>
                  <a:gd name="T11" fmla="*/ 10798 h 21043"/>
                  <a:gd name="T12" fmla="+- 0 10804 288"/>
                  <a:gd name="T13" fmla="*/ T12 w 21033"/>
                  <a:gd name="T14" fmla="+- 0 10798 277"/>
                  <a:gd name="T15" fmla="*/ 10798 h 210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solidFill>
                <a:srgbClr val="E743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95" name="AutoShape 11"/>
              <p:cNvSpPr>
                <a:spLocks/>
              </p:cNvSpPr>
              <p:nvPr/>
            </p:nvSpPr>
            <p:spPr bwMode="auto">
              <a:xfrm>
                <a:off x="9435307" y="4725988"/>
                <a:ext cx="103981" cy="106363"/>
              </a:xfrm>
              <a:custGeom>
                <a:avLst/>
                <a:gdLst>
                  <a:gd name="T0" fmla="+- 0 10803 203"/>
                  <a:gd name="T1" fmla="*/ T0 w 21201"/>
                  <a:gd name="T2" fmla="+- 0 10798 194"/>
                  <a:gd name="T3" fmla="*/ 10798 h 21209"/>
                  <a:gd name="T4" fmla="+- 0 10803 203"/>
                  <a:gd name="T5" fmla="*/ T4 w 21201"/>
                  <a:gd name="T6" fmla="+- 0 10798 194"/>
                  <a:gd name="T7" fmla="*/ 10798 h 21209"/>
                  <a:gd name="T8" fmla="+- 0 10803 203"/>
                  <a:gd name="T9" fmla="*/ T8 w 21201"/>
                  <a:gd name="T10" fmla="+- 0 10798 194"/>
                  <a:gd name="T11" fmla="*/ 10798 h 21209"/>
                  <a:gd name="T12" fmla="+- 0 10803 203"/>
                  <a:gd name="T13" fmla="*/ T12 w 21201"/>
                  <a:gd name="T14" fmla="+- 0 10798 194"/>
                  <a:gd name="T15" fmla="*/ 10798 h 212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solidFill>
                <a:srgbClr val="E743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96" name="AutoShape 12"/>
              <p:cNvSpPr>
                <a:spLocks/>
              </p:cNvSpPr>
              <p:nvPr/>
            </p:nvSpPr>
            <p:spPr bwMode="auto">
              <a:xfrm>
                <a:off x="9421019" y="4711700"/>
                <a:ext cx="88106" cy="89694"/>
              </a:xfrm>
              <a:custGeom>
                <a:avLst/>
                <a:gdLst>
                  <a:gd name="T0" fmla="+- 0 10802 238"/>
                  <a:gd name="T1" fmla="*/ T0 w 21128"/>
                  <a:gd name="T2" fmla="+- 0 10797 227"/>
                  <a:gd name="T3" fmla="*/ 10797 h 21141"/>
                  <a:gd name="T4" fmla="+- 0 10802 238"/>
                  <a:gd name="T5" fmla="*/ T4 w 21128"/>
                  <a:gd name="T6" fmla="+- 0 10797 227"/>
                  <a:gd name="T7" fmla="*/ 10797 h 21141"/>
                  <a:gd name="T8" fmla="+- 0 10802 238"/>
                  <a:gd name="T9" fmla="*/ T8 w 21128"/>
                  <a:gd name="T10" fmla="+- 0 10797 227"/>
                  <a:gd name="T11" fmla="*/ 10797 h 21141"/>
                  <a:gd name="T12" fmla="+- 0 10802 238"/>
                  <a:gd name="T13" fmla="*/ T12 w 21128"/>
                  <a:gd name="T14" fmla="+- 0 10797 227"/>
                  <a:gd name="T15" fmla="*/ 10797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solidFill>
                <a:srgbClr val="E743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97" name="AutoShape 13"/>
              <p:cNvSpPr>
                <a:spLocks/>
              </p:cNvSpPr>
              <p:nvPr/>
            </p:nvSpPr>
            <p:spPr bwMode="auto">
              <a:xfrm>
                <a:off x="9275763" y="4566444"/>
                <a:ext cx="73025" cy="73819"/>
              </a:xfrm>
              <a:custGeom>
                <a:avLst/>
                <a:gdLst>
                  <a:gd name="T0" fmla="+- 0 10797 278"/>
                  <a:gd name="T1" fmla="*/ T0 w 21039"/>
                  <a:gd name="T2" fmla="+- 0 10803 281"/>
                  <a:gd name="T3" fmla="*/ 10803 h 21044"/>
                  <a:gd name="T4" fmla="+- 0 10797 278"/>
                  <a:gd name="T5" fmla="*/ T4 w 21039"/>
                  <a:gd name="T6" fmla="+- 0 10803 281"/>
                  <a:gd name="T7" fmla="*/ 10803 h 21044"/>
                  <a:gd name="T8" fmla="+- 0 10797 278"/>
                  <a:gd name="T9" fmla="*/ T8 w 21039"/>
                  <a:gd name="T10" fmla="+- 0 10803 281"/>
                  <a:gd name="T11" fmla="*/ 10803 h 21044"/>
                  <a:gd name="T12" fmla="+- 0 10797 278"/>
                  <a:gd name="T13" fmla="*/ T12 w 21039"/>
                  <a:gd name="T14" fmla="+- 0 10803 281"/>
                  <a:gd name="T15" fmla="*/ 10803 h 210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solidFill>
                <a:srgbClr val="E743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98" name="AutoShape 14"/>
              <p:cNvSpPr>
                <a:spLocks/>
              </p:cNvSpPr>
              <p:nvPr/>
            </p:nvSpPr>
            <p:spPr bwMode="auto">
              <a:xfrm>
                <a:off x="9217819" y="4508500"/>
                <a:ext cx="103981" cy="105569"/>
              </a:xfrm>
              <a:custGeom>
                <a:avLst/>
                <a:gdLst>
                  <a:gd name="T0" fmla="+- 0 10797 198"/>
                  <a:gd name="T1" fmla="*/ T0 w 21199"/>
                  <a:gd name="T2" fmla="+- 0 10802 198"/>
                  <a:gd name="T3" fmla="*/ 10802 h 21208"/>
                  <a:gd name="T4" fmla="+- 0 10797 198"/>
                  <a:gd name="T5" fmla="*/ T4 w 21199"/>
                  <a:gd name="T6" fmla="+- 0 10802 198"/>
                  <a:gd name="T7" fmla="*/ 10802 h 21208"/>
                  <a:gd name="T8" fmla="+- 0 10797 198"/>
                  <a:gd name="T9" fmla="*/ T8 w 21199"/>
                  <a:gd name="T10" fmla="+- 0 10802 198"/>
                  <a:gd name="T11" fmla="*/ 10802 h 21208"/>
                  <a:gd name="T12" fmla="+- 0 10797 198"/>
                  <a:gd name="T13" fmla="*/ T12 w 21199"/>
                  <a:gd name="T14" fmla="+- 0 10802 198"/>
                  <a:gd name="T15" fmla="*/ 10802 h 212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solidFill>
                <a:srgbClr val="E743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99" name="AutoShape 15"/>
              <p:cNvSpPr>
                <a:spLocks/>
              </p:cNvSpPr>
              <p:nvPr/>
            </p:nvSpPr>
            <p:spPr bwMode="auto">
              <a:xfrm>
                <a:off x="9247188" y="4537075"/>
                <a:ext cx="88107" cy="90488"/>
              </a:xfrm>
              <a:custGeom>
                <a:avLst/>
                <a:gdLst>
                  <a:gd name="T0" fmla="+- 0 10796 232"/>
                  <a:gd name="T1" fmla="*/ T0 w 21129"/>
                  <a:gd name="T2" fmla="+- 0 10804 234"/>
                  <a:gd name="T3" fmla="*/ 10804 h 21141"/>
                  <a:gd name="T4" fmla="+- 0 10796 232"/>
                  <a:gd name="T5" fmla="*/ T4 w 21129"/>
                  <a:gd name="T6" fmla="+- 0 10804 234"/>
                  <a:gd name="T7" fmla="*/ 10804 h 21141"/>
                  <a:gd name="T8" fmla="+- 0 10796 232"/>
                  <a:gd name="T9" fmla="*/ T8 w 21129"/>
                  <a:gd name="T10" fmla="+- 0 10804 234"/>
                  <a:gd name="T11" fmla="*/ 10804 h 21141"/>
                  <a:gd name="T12" fmla="+- 0 10796 232"/>
                  <a:gd name="T13" fmla="*/ T12 w 21129"/>
                  <a:gd name="T14" fmla="+- 0 10804 234"/>
                  <a:gd name="T15" fmla="*/ 10804 h 211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solidFill>
                <a:srgbClr val="E743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sp>
        <p:nvSpPr>
          <p:cNvPr id="100" name="Flowchart: Decision 71"/>
          <p:cNvSpPr/>
          <p:nvPr/>
        </p:nvSpPr>
        <p:spPr>
          <a:xfrm flipV="1">
            <a:off x="5288330" y="3165247"/>
            <a:ext cx="1375279" cy="1375279"/>
          </a:xfrm>
          <a:prstGeom prst="flowChartDecision">
            <a:avLst/>
          </a:prstGeom>
          <a:solidFill>
            <a:srgbClr val="E74337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en-GB"/>
          </a:p>
        </p:txBody>
      </p:sp>
      <p:grpSp>
        <p:nvGrpSpPr>
          <p:cNvPr id="101" name="组合 100"/>
          <p:cNvGrpSpPr/>
          <p:nvPr/>
        </p:nvGrpSpPr>
        <p:grpSpPr>
          <a:xfrm>
            <a:off x="5275641" y="2946448"/>
            <a:ext cx="1375279" cy="1375279"/>
            <a:chOff x="2548649" y="2178000"/>
            <a:chExt cx="1375279" cy="1375279"/>
          </a:xfrm>
        </p:grpSpPr>
        <p:sp>
          <p:nvSpPr>
            <p:cNvPr id="102" name="Flowchart: Decision 72"/>
            <p:cNvSpPr/>
            <p:nvPr/>
          </p:nvSpPr>
          <p:spPr>
            <a:xfrm flipV="1">
              <a:off x="2548649" y="2178000"/>
              <a:ext cx="1375279" cy="1375279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3" name="Group 68"/>
            <p:cNvGrpSpPr/>
            <p:nvPr/>
          </p:nvGrpSpPr>
          <p:grpSpPr>
            <a:xfrm>
              <a:off x="3097524" y="2681122"/>
              <a:ext cx="277529" cy="367778"/>
              <a:chOff x="3582988" y="3510757"/>
              <a:chExt cx="319088" cy="465138"/>
            </a:xfrm>
            <a:solidFill>
              <a:schemeClr val="accent2"/>
            </a:solidFill>
          </p:grpSpPr>
          <p:sp>
            <p:nvSpPr>
              <p:cNvPr id="104" name="AutoShape 113"/>
              <p:cNvSpPr>
                <a:spLocks/>
              </p:cNvSpPr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solidFill>
                <a:srgbClr val="E743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05" name="AutoShape 114"/>
              <p:cNvSpPr>
                <a:spLocks/>
              </p:cNvSpPr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solidFill>
                <a:srgbClr val="00F27C"/>
              </a:solidFill>
              <a:ln w="12700" cap="flat" cmpd="sng">
                <a:solidFill>
                  <a:srgbClr val="E74337"/>
                </a:solidFill>
                <a:prstDash val="solid"/>
                <a:miter lim="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sp>
        <p:nvSpPr>
          <p:cNvPr id="112" name="Flowchart: Decision 86"/>
          <p:cNvSpPr/>
          <p:nvPr/>
        </p:nvSpPr>
        <p:spPr>
          <a:xfrm>
            <a:off x="9566414" y="3174669"/>
            <a:ext cx="1375279" cy="1375279"/>
          </a:xfrm>
          <a:prstGeom prst="flowChartDecision">
            <a:avLst/>
          </a:prstGeom>
          <a:solidFill>
            <a:srgbClr val="E74337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4" tIns="45702" rIns="91404" bIns="45702" rtlCol="0" anchor="ctr"/>
          <a:lstStyle/>
          <a:p>
            <a:pPr algn="ctr"/>
            <a:endParaRPr lang="en-GB"/>
          </a:p>
        </p:txBody>
      </p:sp>
      <p:grpSp>
        <p:nvGrpSpPr>
          <p:cNvPr id="113" name="组合 112"/>
          <p:cNvGrpSpPr/>
          <p:nvPr/>
        </p:nvGrpSpPr>
        <p:grpSpPr>
          <a:xfrm>
            <a:off x="9566414" y="2991409"/>
            <a:ext cx="1375279" cy="1375279"/>
            <a:chOff x="3993114" y="2122799"/>
            <a:chExt cx="1375279" cy="1375279"/>
          </a:xfrm>
        </p:grpSpPr>
        <p:sp>
          <p:nvSpPr>
            <p:cNvPr id="114" name="Flowchart: Decision 87"/>
            <p:cNvSpPr/>
            <p:nvPr/>
          </p:nvSpPr>
          <p:spPr>
            <a:xfrm>
              <a:off x="3993114" y="2122799"/>
              <a:ext cx="1375279" cy="1375279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5" name="Group 82"/>
            <p:cNvGrpSpPr/>
            <p:nvPr/>
          </p:nvGrpSpPr>
          <p:grpSpPr>
            <a:xfrm>
              <a:off x="4497178" y="2626549"/>
              <a:ext cx="367150" cy="367150"/>
              <a:chOff x="4439444" y="2582069"/>
              <a:chExt cx="464344" cy="464344"/>
            </a:xfrm>
            <a:solidFill>
              <a:schemeClr val="accent4"/>
            </a:solidFill>
          </p:grpSpPr>
          <p:sp>
            <p:nvSpPr>
              <p:cNvPr id="116" name="AutoShape 123"/>
              <p:cNvSpPr>
                <a:spLocks/>
              </p:cNvSpPr>
              <p:nvPr/>
            </p:nvSpPr>
            <p:spPr bwMode="auto">
              <a:xfrm>
                <a:off x="4439444" y="258206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solidFill>
                <a:srgbClr val="E743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17" name="AutoShape 124"/>
              <p:cNvSpPr>
                <a:spLocks/>
              </p:cNvSpPr>
              <p:nvPr/>
            </p:nvSpPr>
            <p:spPr bwMode="auto">
              <a:xfrm>
                <a:off x="4570413" y="2712244"/>
                <a:ext cx="203200" cy="2032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solidFill>
                <a:srgbClr val="E743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18" name="AutoShape 125"/>
              <p:cNvSpPr>
                <a:spLocks/>
              </p:cNvSpPr>
              <p:nvPr/>
            </p:nvSpPr>
            <p:spPr bwMode="auto">
              <a:xfrm>
                <a:off x="4613275" y="2755900"/>
                <a:ext cx="116682" cy="1166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solidFill>
                <a:srgbClr val="E74337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17145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1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sp>
        <p:nvSpPr>
          <p:cNvPr id="126" name="TextBox 125"/>
          <p:cNvSpPr txBox="1"/>
          <p:nvPr/>
        </p:nvSpPr>
        <p:spPr>
          <a:xfrm>
            <a:off x="1040255" y="1276334"/>
            <a:ext cx="1014949" cy="461628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r>
              <a:rPr lang="en-US" altLang="zh-TW" sz="2400" b="1" dirty="0">
                <a:solidFill>
                  <a:schemeClr val="bg1"/>
                </a:solidFill>
              </a:rPr>
              <a:t>Model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45167" y="1755947"/>
            <a:ext cx="6865386" cy="923293"/>
          </a:xfrm>
          <a:prstGeom prst="rect">
            <a:avLst/>
          </a:prstGeom>
          <a:noFill/>
        </p:spPr>
        <p:txBody>
          <a:bodyPr wrap="square" lIns="91404" tIns="45702" rIns="91404" bIns="45702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The central component of the pattern. It is the application's </a:t>
            </a:r>
            <a:r>
              <a:rPr lang="en-US" altLang="zh-TW" dirty="0" smtClean="0">
                <a:solidFill>
                  <a:schemeClr val="bg1"/>
                </a:solidFill>
              </a:rPr>
              <a:t>dynamic </a:t>
            </a:r>
            <a:r>
              <a:rPr lang="en-US" altLang="zh-TW" dirty="0">
                <a:solidFill>
                  <a:schemeClr val="bg1"/>
                </a:solidFill>
              </a:rPr>
              <a:t>data structure, independent of the user </a:t>
            </a:r>
            <a:r>
              <a:rPr lang="en-US" altLang="zh-TW" dirty="0" smtClean="0">
                <a:solidFill>
                  <a:schemeClr val="bg1"/>
                </a:solidFill>
              </a:rPr>
              <a:t>interface.</a:t>
            </a:r>
            <a:r>
              <a:rPr lang="en-US" altLang="zh-TW" baseline="30000" dirty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It </a:t>
            </a:r>
            <a:r>
              <a:rPr lang="en-US" altLang="zh-TW" dirty="0">
                <a:solidFill>
                  <a:schemeClr val="bg1"/>
                </a:solidFill>
              </a:rPr>
              <a:t>directly manages the data, logic and rules of the application.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632001" y="4661217"/>
            <a:ext cx="687936" cy="338518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View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3191892" y="5074963"/>
            <a:ext cx="6578498" cy="923293"/>
          </a:xfrm>
          <a:prstGeom prst="rect">
            <a:avLst/>
          </a:prstGeom>
          <a:noFill/>
        </p:spPr>
        <p:txBody>
          <a:bodyPr wrap="square" lIns="91404" tIns="45702" rIns="91404" bIns="45702" rtlCol="0">
            <a:spAutoFit/>
          </a:bodyPr>
          <a:lstStyle/>
          <a:p>
            <a:pPr lvl="0"/>
            <a:r>
              <a:rPr lang="en-US" altLang="zh-TW" dirty="0">
                <a:solidFill>
                  <a:schemeClr val="bg1"/>
                </a:solidFill>
              </a:rPr>
              <a:t>Any representation of information such as a chart, diagram or table. Multiple views of the same information are possible, such as a bar chart for management and a tabular view for accountants.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642094" y="1914227"/>
            <a:ext cx="1223917" cy="338518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Controller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8426365" y="2252745"/>
            <a:ext cx="3470261" cy="646294"/>
          </a:xfrm>
          <a:prstGeom prst="rect">
            <a:avLst/>
          </a:prstGeom>
          <a:noFill/>
        </p:spPr>
        <p:txBody>
          <a:bodyPr wrap="square" lIns="91404" tIns="45702" rIns="91404" bIns="45702" rtlCol="0">
            <a:spAutoFit/>
          </a:bodyPr>
          <a:lstStyle/>
          <a:p>
            <a:pPr lvl="0"/>
            <a:r>
              <a:rPr lang="en-US" altLang="zh-TW" dirty="0">
                <a:solidFill>
                  <a:schemeClr val="bg1"/>
                </a:solidFill>
              </a:rPr>
              <a:t>Accepts input and converts it to commands for the model or view.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827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0.02778 L 5.55556E-7 0.00031 " pathEditMode="relative" rAng="0" ptsTypes="AA">
                                      <p:cBhvr>
                                        <p:cTn id="35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48" dur="7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6" grpId="1" animBg="1"/>
      <p:bldP spid="100" grpId="0" animBg="1"/>
      <p:bldP spid="100" grpId="1" animBg="1"/>
      <p:bldP spid="112" grpId="0" animBg="1"/>
      <p:bldP spid="112" grpId="1" animBg="1"/>
      <p:bldP spid="126" grpId="0"/>
      <p:bldP spid="127" grpId="0"/>
      <p:bldP spid="128" grpId="0"/>
      <p:bldP spid="129" grpId="0"/>
      <p:bldP spid="134" grpId="0"/>
      <p:bldP spid="1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499703" y="438403"/>
            <a:ext cx="1290602" cy="646294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r>
              <a:rPr lang="en-US" altLang="zh-CN" sz="3600" b="1" dirty="0" smtClean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MVC</a:t>
            </a:r>
            <a:endParaRPr lang="en-US" altLang="zh-CN" sz="3600" b="1" dirty="0">
              <a:solidFill>
                <a:srgbClr val="E743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44" name="组合 43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46" name="椭圆 45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7" name="椭圆 46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45" name="直接连接符 44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49" name="组合 48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51" name="椭圆 50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2" name="椭圆 51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50" name="直接连接符 49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018" y="1696825"/>
            <a:ext cx="9453964" cy="454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14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499703" y="438403"/>
            <a:ext cx="1290602" cy="646294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r>
              <a:rPr lang="en-US" altLang="zh-CN" sz="3600" b="1" dirty="0" smtClean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MVC</a:t>
            </a:r>
            <a:endParaRPr lang="en-US" altLang="zh-CN" sz="3600" b="1" dirty="0">
              <a:solidFill>
                <a:srgbClr val="E743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44" name="组合 43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46" name="椭圆 45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7" name="椭圆 46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45" name="直接连接符 44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49" name="组合 48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51" name="椭圆 50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2" name="椭圆 51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50" name="直接连接符 49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225" y="1188974"/>
            <a:ext cx="965835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63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3546557" y="3058874"/>
            <a:ext cx="381452" cy="381452"/>
            <a:chOff x="3123591" y="3333387"/>
            <a:chExt cx="381452" cy="381452"/>
          </a:xfrm>
        </p:grpSpPr>
        <p:sp>
          <p:nvSpPr>
            <p:cNvPr id="34" name="椭圆 33"/>
            <p:cNvSpPr/>
            <p:nvPr/>
          </p:nvSpPr>
          <p:spPr>
            <a:xfrm flipV="1">
              <a:off x="3123591" y="3333387"/>
              <a:ext cx="381452" cy="381452"/>
            </a:xfrm>
            <a:prstGeom prst="ellipse">
              <a:avLst/>
            </a:prstGeom>
            <a:noFill/>
            <a:ln w="28575">
              <a:solidFill>
                <a:srgbClr val="E74337"/>
              </a:solidFill>
            </a:ln>
            <a:effectLst>
              <a:outerShdw blurRad="330200" dir="2700000" sx="73000" sy="73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4" tIns="45717" rIns="91434" bIns="45717" spcCol="0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椭圆 34"/>
            <p:cNvSpPr/>
            <p:nvPr/>
          </p:nvSpPr>
          <p:spPr>
            <a:xfrm flipV="1">
              <a:off x="3208440" y="3418236"/>
              <a:ext cx="211754" cy="211754"/>
            </a:xfrm>
            <a:prstGeom prst="ellipse">
              <a:avLst/>
            </a:prstGeom>
            <a:solidFill>
              <a:srgbClr val="E74337"/>
            </a:solidFill>
            <a:ln w="28575">
              <a:noFill/>
            </a:ln>
            <a:effectLst>
              <a:outerShdw blurRad="330200" dir="2700000" sx="73000" sy="73000" algn="ctr" rotWithShape="0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4" tIns="45717" rIns="91434" bIns="45717" spcCol="0"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36" name="直接连接符 35"/>
          <p:cNvCxnSpPr/>
          <p:nvPr/>
        </p:nvCxnSpPr>
        <p:spPr>
          <a:xfrm>
            <a:off x="3662669" y="3248000"/>
            <a:ext cx="8531674" cy="0"/>
          </a:xfrm>
          <a:prstGeom prst="line">
            <a:avLst/>
          </a:prstGeom>
          <a:ln>
            <a:solidFill>
              <a:srgbClr val="E743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 rot="21028799">
            <a:off x="2350215" y="2341743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 rot="21028799" flipV="1">
            <a:off x="2024563" y="2784315"/>
            <a:ext cx="365030" cy="36503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 rot="21028799">
            <a:off x="1466324" y="2899265"/>
            <a:ext cx="186303" cy="18630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椭圆 39"/>
          <p:cNvSpPr/>
          <p:nvPr/>
        </p:nvSpPr>
        <p:spPr>
          <a:xfrm rot="21028799" flipV="1">
            <a:off x="2605610" y="2682588"/>
            <a:ext cx="400733" cy="40073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 rot="21028799">
            <a:off x="1590555" y="2358699"/>
            <a:ext cx="409946" cy="40994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 rot="21028799" flipV="1">
            <a:off x="866085" y="2724550"/>
            <a:ext cx="423450" cy="423450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 rot="10228799">
            <a:off x="1332836" y="4007445"/>
            <a:ext cx="186303" cy="18630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 rot="10228799" flipV="1">
            <a:off x="1479761" y="3386146"/>
            <a:ext cx="365030" cy="365030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椭圆 44"/>
          <p:cNvSpPr/>
          <p:nvPr/>
        </p:nvSpPr>
        <p:spPr>
          <a:xfrm rot="10228799">
            <a:off x="2216727" y="3449923"/>
            <a:ext cx="186303" cy="186303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椭圆 45"/>
          <p:cNvSpPr/>
          <p:nvPr/>
        </p:nvSpPr>
        <p:spPr>
          <a:xfrm rot="10228799" flipV="1">
            <a:off x="863011" y="3452170"/>
            <a:ext cx="400733" cy="400733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椭圆 46"/>
          <p:cNvSpPr/>
          <p:nvPr/>
        </p:nvSpPr>
        <p:spPr>
          <a:xfrm rot="10228799">
            <a:off x="1868853" y="3766846"/>
            <a:ext cx="409946" cy="409946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88900" dir="2700000" sx="92000" sy="92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椭圆 47"/>
          <p:cNvSpPr/>
          <p:nvPr/>
        </p:nvSpPr>
        <p:spPr>
          <a:xfrm rot="10228799" flipV="1">
            <a:off x="2579819" y="3387491"/>
            <a:ext cx="423450" cy="423450"/>
          </a:xfrm>
          <a:prstGeom prst="ellipse">
            <a:avLst/>
          </a:prstGeom>
          <a:noFill/>
          <a:ln w="19050">
            <a:solidFill>
              <a:srgbClr val="E74337"/>
            </a:solidFill>
          </a:ln>
          <a:effectLst>
            <a:outerShdw blurRad="330200" dist="38100" dir="2700000" sx="65000" sy="65000" algn="ctr" rotWithShape="0">
              <a:srgbClr val="000000">
                <a:alpha val="8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728513" y="3750281"/>
            <a:ext cx="34133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200" b="1" dirty="0" smtClean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Spring MVC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670457" y="2076527"/>
            <a:ext cx="20070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 02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858879" y="2355867"/>
            <a:ext cx="2143332" cy="1852005"/>
            <a:chOff x="858879" y="2355867"/>
            <a:chExt cx="2143332" cy="1852005"/>
          </a:xfrm>
        </p:grpSpPr>
        <p:sp>
          <p:nvSpPr>
            <p:cNvPr id="52" name="椭圆 51"/>
            <p:cNvSpPr/>
            <p:nvPr/>
          </p:nvSpPr>
          <p:spPr>
            <a:xfrm rot="21028799">
              <a:off x="2346083" y="2355867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椭圆 52"/>
            <p:cNvSpPr/>
            <p:nvPr/>
          </p:nvSpPr>
          <p:spPr>
            <a:xfrm rot="21028799" flipV="1">
              <a:off x="2020431" y="2798439"/>
              <a:ext cx="365030" cy="36503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" name="椭圆 53"/>
            <p:cNvSpPr/>
            <p:nvPr/>
          </p:nvSpPr>
          <p:spPr>
            <a:xfrm rot="21028799">
              <a:off x="1462192" y="2913389"/>
              <a:ext cx="186303" cy="18630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椭圆 54"/>
            <p:cNvSpPr/>
            <p:nvPr/>
          </p:nvSpPr>
          <p:spPr>
            <a:xfrm rot="21028799" flipV="1">
              <a:off x="2601478" y="2696712"/>
              <a:ext cx="400733" cy="40073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椭圆 55"/>
            <p:cNvSpPr/>
            <p:nvPr/>
          </p:nvSpPr>
          <p:spPr>
            <a:xfrm rot="21028799">
              <a:off x="1586423" y="2372823"/>
              <a:ext cx="409946" cy="40994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椭圆 56"/>
            <p:cNvSpPr/>
            <p:nvPr/>
          </p:nvSpPr>
          <p:spPr>
            <a:xfrm rot="21028799" flipV="1">
              <a:off x="861953" y="2738674"/>
              <a:ext cx="423450" cy="42345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椭圆 57"/>
            <p:cNvSpPr/>
            <p:nvPr/>
          </p:nvSpPr>
          <p:spPr>
            <a:xfrm rot="10228799">
              <a:off x="1328704" y="4021569"/>
              <a:ext cx="186303" cy="18630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9" name="椭圆 58"/>
            <p:cNvSpPr/>
            <p:nvPr/>
          </p:nvSpPr>
          <p:spPr>
            <a:xfrm rot="10228799" flipV="1">
              <a:off x="1475629" y="3400270"/>
              <a:ext cx="365030" cy="36503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0" name="椭圆 59"/>
            <p:cNvSpPr/>
            <p:nvPr/>
          </p:nvSpPr>
          <p:spPr>
            <a:xfrm rot="10228799">
              <a:off x="2212595" y="3464047"/>
              <a:ext cx="186303" cy="18630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1" name="椭圆 60"/>
            <p:cNvSpPr/>
            <p:nvPr/>
          </p:nvSpPr>
          <p:spPr>
            <a:xfrm rot="10228799" flipV="1">
              <a:off x="858879" y="3466294"/>
              <a:ext cx="400733" cy="400733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2" name="椭圆 61"/>
            <p:cNvSpPr/>
            <p:nvPr/>
          </p:nvSpPr>
          <p:spPr>
            <a:xfrm rot="10228799">
              <a:off x="1864721" y="3780970"/>
              <a:ext cx="409946" cy="409946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88900" dir="2700000" sx="92000" sy="92000" algn="ctr" rotWithShape="0">
                <a:srgbClr val="000000">
                  <a:alpha val="8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3" name="椭圆 62"/>
            <p:cNvSpPr/>
            <p:nvPr/>
          </p:nvSpPr>
          <p:spPr>
            <a:xfrm rot="10228799" flipV="1">
              <a:off x="2575687" y="3401615"/>
              <a:ext cx="423450" cy="423450"/>
            </a:xfrm>
            <a:prstGeom prst="ellipse">
              <a:avLst/>
            </a:prstGeom>
            <a:noFill/>
            <a:ln w="19050">
              <a:solidFill>
                <a:srgbClr val="E74337"/>
              </a:solidFill>
            </a:ln>
            <a:effectLst>
              <a:outerShdw blurRad="330200" dist="38100" dir="2700000" sx="65000" sy="65000" algn="ctr" rotWithShape="0">
                <a:srgbClr val="000000">
                  <a:alpha val="8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5121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3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3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3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3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xit" presetSubtype="4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0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4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8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9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05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7" presetID="2" presetClass="entr" presetSubtype="2" fill="hold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0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1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16" presetID="2" presetClass="entr" presetSubtype="1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18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19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1" presetID="2" presetClass="entr" presetSubtype="4" fill="hold" grpId="0" nodeType="afterEffect" p14:presetBounceEnd="3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6000">
                                          <p:cBhvr additive="base">
                                            <p:cTn id="123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6000">
                                          <p:cBhvr additive="base">
                                            <p:cTn id="124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7" grpId="1" animBg="1"/>
          <p:bldP spid="38" grpId="0" animBg="1"/>
          <p:bldP spid="38" grpId="1" animBg="1"/>
          <p:bldP spid="39" grpId="0" animBg="1"/>
          <p:bldP spid="39" grpId="1" animBg="1"/>
          <p:bldP spid="40" grpId="0" animBg="1"/>
          <p:bldP spid="40" grpId="1" animBg="1"/>
          <p:bldP spid="41" grpId="0" animBg="1"/>
          <p:bldP spid="41" grpId="1" animBg="1"/>
          <p:bldP spid="42" grpId="0" animBg="1"/>
          <p:bldP spid="42" grpId="1" animBg="1"/>
          <p:bldP spid="43" grpId="0" animBg="1"/>
          <p:bldP spid="43" grpId="1" animBg="1"/>
          <p:bldP spid="44" grpId="0" animBg="1"/>
          <p:bldP spid="44" grpId="1" animBg="1"/>
          <p:bldP spid="45" grpId="0" animBg="1"/>
          <p:bldP spid="45" grpId="1" animBg="1"/>
          <p:bldP spid="46" grpId="0" animBg="1"/>
          <p:bldP spid="46" grpId="1" animBg="1"/>
          <p:bldP spid="47" grpId="0" animBg="1"/>
          <p:bldP spid="47" grpId="1" animBg="1"/>
          <p:bldP spid="48" grpId="0" animBg="1"/>
          <p:bldP spid="48" grpId="1" animBg="1"/>
          <p:bldP spid="49" grpId="0"/>
          <p:bldP spid="5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3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3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3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3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3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3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3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3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3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3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3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35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xit" presetSubtype="4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56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350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9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0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35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4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35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2" presetClass="exit" presetSubtype="3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68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35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1" presetID="2" presetClass="exit" presetSubtype="1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2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350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5" presetID="2" presetClass="exit" presetSubtype="9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6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350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0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350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2" presetClass="exit" presetSubtype="4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4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5" dur="35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88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9" dur="350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1" presetID="2" presetClass="exit" presetSubtype="1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2" dur="35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350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" presetClass="exit" presetSubtype="6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96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350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9" presetID="2" presetClass="exit" presetSubtype="2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0" dur="35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1" dur="350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349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03" presetID="21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105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7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1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4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16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9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7" grpId="0" animBg="1"/>
          <p:bldP spid="37" grpId="1" animBg="1"/>
          <p:bldP spid="38" grpId="0" animBg="1"/>
          <p:bldP spid="38" grpId="1" animBg="1"/>
          <p:bldP spid="39" grpId="0" animBg="1"/>
          <p:bldP spid="39" grpId="1" animBg="1"/>
          <p:bldP spid="40" grpId="0" animBg="1"/>
          <p:bldP spid="40" grpId="1" animBg="1"/>
          <p:bldP spid="41" grpId="0" animBg="1"/>
          <p:bldP spid="41" grpId="1" animBg="1"/>
          <p:bldP spid="42" grpId="0" animBg="1"/>
          <p:bldP spid="42" grpId="1" animBg="1"/>
          <p:bldP spid="43" grpId="0" animBg="1"/>
          <p:bldP spid="43" grpId="1" animBg="1"/>
          <p:bldP spid="44" grpId="0" animBg="1"/>
          <p:bldP spid="44" grpId="1" animBg="1"/>
          <p:bldP spid="45" grpId="0" animBg="1"/>
          <p:bldP spid="45" grpId="1" animBg="1"/>
          <p:bldP spid="46" grpId="0" animBg="1"/>
          <p:bldP spid="46" grpId="1" animBg="1"/>
          <p:bldP spid="47" grpId="0" animBg="1"/>
          <p:bldP spid="47" grpId="1" animBg="1"/>
          <p:bldP spid="48" grpId="0" animBg="1"/>
          <p:bldP spid="48" grpId="1" animBg="1"/>
          <p:bldP spid="49" grpId="0"/>
          <p:bldP spid="50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709705" y="439987"/>
            <a:ext cx="2952915" cy="646294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r>
              <a:rPr lang="en-US" altLang="zh-CN" sz="3600" b="1" dirty="0" smtClean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Spring MVC</a:t>
            </a:r>
            <a:endParaRPr lang="en-US" altLang="zh-CN" sz="3600" b="1" dirty="0">
              <a:solidFill>
                <a:srgbClr val="E743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44" name="组合 43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46" name="椭圆 45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7" name="椭圆 46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45" name="直接连接符 44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49" name="组合 48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51" name="椭圆 50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2" name="椭圆 51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50" name="直接连接符 49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字方塊 1"/>
          <p:cNvSpPr txBox="1"/>
          <p:nvPr/>
        </p:nvSpPr>
        <p:spPr>
          <a:xfrm>
            <a:off x="1892728" y="1263732"/>
            <a:ext cx="81918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A Spring MVC is </a:t>
            </a:r>
            <a:r>
              <a:rPr lang="en-US" altLang="zh-TW" b="1" i="1" dirty="0">
                <a:solidFill>
                  <a:schemeClr val="bg1"/>
                </a:solidFill>
              </a:rPr>
              <a:t>a Java framework which is used to build web applications</a:t>
            </a:r>
            <a:r>
              <a:rPr lang="en-US" altLang="zh-TW" dirty="0">
                <a:solidFill>
                  <a:schemeClr val="bg1"/>
                </a:solidFill>
              </a:rPr>
              <a:t>. It follows the Model-View-Controller design pattern. It implements all the basic features of a core spring framework like Inversion of Control, Dependency Injection</a:t>
            </a:r>
            <a:r>
              <a:rPr lang="en-US" altLang="zh-TW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Front Controller</a:t>
            </a:r>
            <a:r>
              <a:rPr lang="en-US" altLang="zh-TW" dirty="0">
                <a:solidFill>
                  <a:schemeClr val="bg1"/>
                </a:solidFill>
              </a:rPr>
              <a:t> - In Spring Web MVC, the </a:t>
            </a:r>
            <a:r>
              <a:rPr lang="en-US" altLang="zh-TW" dirty="0" err="1">
                <a:solidFill>
                  <a:schemeClr val="bg1"/>
                </a:solidFill>
              </a:rPr>
              <a:t>DispatcherServlet</a:t>
            </a:r>
            <a:r>
              <a:rPr lang="en-US" altLang="zh-TW" dirty="0">
                <a:solidFill>
                  <a:schemeClr val="bg1"/>
                </a:solidFill>
              </a:rPr>
              <a:t> class works as the front controller. It is responsible to manage the flow of the Spring MVC application.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Spring MVC Tutori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239" y="3292645"/>
            <a:ext cx="6668870" cy="334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92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720581" y="439987"/>
            <a:ext cx="2952915" cy="646294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r>
              <a:rPr lang="en-US" altLang="zh-CN" sz="3600" b="1" dirty="0" smtClean="0">
                <a:solidFill>
                  <a:srgbClr val="E74337"/>
                </a:solidFill>
                <a:latin typeface="微软雅黑" pitchFamily="34" charset="-122"/>
                <a:ea typeface="微软雅黑" pitchFamily="34" charset="-122"/>
              </a:rPr>
              <a:t>Spring MVC</a:t>
            </a:r>
            <a:endParaRPr lang="en-US" altLang="zh-CN" sz="3600" b="1" dirty="0">
              <a:solidFill>
                <a:srgbClr val="E7433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8412148" y="572424"/>
            <a:ext cx="8647786" cy="381452"/>
            <a:chOff x="3546557" y="3058874"/>
            <a:chExt cx="8647786" cy="381452"/>
          </a:xfrm>
        </p:grpSpPr>
        <p:grpSp>
          <p:nvGrpSpPr>
            <p:cNvPr id="38" name="组合 37"/>
            <p:cNvGrpSpPr/>
            <p:nvPr/>
          </p:nvGrpSpPr>
          <p:grpSpPr>
            <a:xfrm>
              <a:off x="3546557" y="3058874"/>
              <a:ext cx="381452" cy="381452"/>
              <a:chOff x="3123591" y="3333387"/>
              <a:chExt cx="381452" cy="381452"/>
            </a:xfrm>
          </p:grpSpPr>
          <p:sp>
            <p:nvSpPr>
              <p:cNvPr id="40" name="椭圆 39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1" name="椭圆 40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9" name="直接连接符 38"/>
            <p:cNvCxnSpPr/>
            <p:nvPr/>
          </p:nvCxnSpPr>
          <p:spPr>
            <a:xfrm>
              <a:off x="3662669" y="3248000"/>
              <a:ext cx="8531674" cy="0"/>
            </a:xfrm>
            <a:prstGeom prst="line">
              <a:avLst/>
            </a:prstGeom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-4834779" y="572424"/>
            <a:ext cx="8712639" cy="381452"/>
            <a:chOff x="-3986345" y="345226"/>
            <a:chExt cx="8712639" cy="381452"/>
          </a:xfrm>
          <a:solidFill>
            <a:srgbClr val="E74337"/>
          </a:solidFill>
        </p:grpSpPr>
        <p:grpSp>
          <p:nvGrpSpPr>
            <p:cNvPr id="43" name="组合 42"/>
            <p:cNvGrpSpPr/>
            <p:nvPr/>
          </p:nvGrpSpPr>
          <p:grpSpPr>
            <a:xfrm>
              <a:off x="4344842" y="345226"/>
              <a:ext cx="381452" cy="381452"/>
              <a:chOff x="3123591" y="3333387"/>
              <a:chExt cx="381452" cy="381452"/>
            </a:xfrm>
            <a:grpFill/>
          </p:grpSpPr>
          <p:sp>
            <p:nvSpPr>
              <p:cNvPr id="45" name="椭圆 44"/>
              <p:cNvSpPr/>
              <p:nvPr/>
            </p:nvSpPr>
            <p:spPr>
              <a:xfrm flipV="1">
                <a:off x="3208440" y="3418236"/>
                <a:ext cx="211754" cy="211754"/>
              </a:xfrm>
              <a:prstGeom prst="ellipse">
                <a:avLst/>
              </a:prstGeom>
              <a:solidFill>
                <a:srgbClr val="E74337"/>
              </a:solidFill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6" name="椭圆 45"/>
              <p:cNvSpPr/>
              <p:nvPr/>
            </p:nvSpPr>
            <p:spPr>
              <a:xfrm flipV="1">
                <a:off x="3123591" y="3333387"/>
                <a:ext cx="381452" cy="381452"/>
              </a:xfrm>
              <a:prstGeom prst="ellipse">
                <a:avLst/>
              </a:prstGeom>
              <a:noFill/>
              <a:ln w="28575">
                <a:solidFill>
                  <a:srgbClr val="E74337"/>
                </a:solidFill>
              </a:ln>
              <a:effectLst>
                <a:outerShdw blurRad="330200" dir="2700000" sx="73000" sy="73000" algn="ctr" rotWithShape="0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4" tIns="45717" rIns="91434" bIns="45717" spcCol="0"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44" name="直接连接符 43"/>
            <p:cNvCxnSpPr/>
            <p:nvPr/>
          </p:nvCxnSpPr>
          <p:spPr>
            <a:xfrm>
              <a:off x="-3986345" y="534352"/>
              <a:ext cx="8531674" cy="0"/>
            </a:xfrm>
            <a:prstGeom prst="line">
              <a:avLst/>
            </a:prstGeom>
            <a:grpFill/>
            <a:ln>
              <a:solidFill>
                <a:srgbClr val="E743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Spring MVC Tutori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115" y="1654036"/>
            <a:ext cx="7509506" cy="465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26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007"/>
  <p:tag name="ISPRING_ULTRA_SCORM_TRACKING_SLIDES" val="1"/>
  <p:tag name="GENSWF_OUTPUT_FILE_NAME" val="20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 www.1ppt.com">
  <a:themeElements>
    <a:clrScheme name="炫彩扁平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BF53"/>
      </a:accent1>
      <a:accent2>
        <a:srgbClr val="F17475"/>
      </a:accent2>
      <a:accent3>
        <a:srgbClr val="01B3C5"/>
      </a:accent3>
      <a:accent4>
        <a:srgbClr val="77448C"/>
      </a:accent4>
      <a:accent5>
        <a:srgbClr val="00AF92"/>
      </a:accent5>
      <a:accent6>
        <a:srgbClr val="C65885"/>
      </a:accent6>
      <a:hlink>
        <a:srgbClr val="FCC79F"/>
      </a:hlink>
      <a:folHlink>
        <a:srgbClr val="869FB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1638</Words>
  <Application>Microsoft Office PowerPoint</Application>
  <PresentationFormat>寬螢幕</PresentationFormat>
  <Paragraphs>210</Paragraphs>
  <Slides>32</Slides>
  <Notes>30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32</vt:i4>
      </vt:variant>
    </vt:vector>
  </HeadingPairs>
  <TitlesOfParts>
    <vt:vector size="48" baseType="lpstr">
      <vt:lpstr>等线</vt:lpstr>
      <vt:lpstr>等线 Light</vt:lpstr>
      <vt:lpstr>Gill Sans</vt:lpstr>
      <vt:lpstr>Impact MT Std</vt:lpstr>
      <vt:lpstr>ITC Avant Garde Std Bk</vt:lpstr>
      <vt:lpstr>微软雅黑</vt:lpstr>
      <vt:lpstr>Roboto</vt:lpstr>
      <vt:lpstr>宋体</vt:lpstr>
      <vt:lpstr>方正兰亭超细黑简体</vt:lpstr>
      <vt:lpstr>新細明體</vt:lpstr>
      <vt:lpstr>Arial</vt:lpstr>
      <vt:lpstr>Calibri</vt:lpstr>
      <vt:lpstr>Wingdings</vt:lpstr>
      <vt:lpstr>第一PPT，www.1ppt.com</vt:lpstr>
      <vt:lpstr>第一PPT www.1ppt.com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黑红磨砂</dc:title>
  <dc:creator>第一PPT</dc:creator>
  <cp:keywords>www.1ppt.com</cp:keywords>
  <dc:description>www.1ppt.com</dc:description>
  <cp:lastModifiedBy>池騏安</cp:lastModifiedBy>
  <cp:revision>683</cp:revision>
  <dcterms:created xsi:type="dcterms:W3CDTF">2015-12-01T09:06:39Z</dcterms:created>
  <dcterms:modified xsi:type="dcterms:W3CDTF">2020-04-16T03:51:26Z</dcterms:modified>
</cp:coreProperties>
</file>