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2" r:id="rId2"/>
    <p:sldMasterId id="2147483706" r:id="rId3"/>
  </p:sldMasterIdLst>
  <p:notesMasterIdLst>
    <p:notesMasterId r:id="rId31"/>
  </p:notesMasterIdLst>
  <p:sldIdLst>
    <p:sldId id="264" r:id="rId4"/>
    <p:sldId id="265" r:id="rId5"/>
    <p:sldId id="266" r:id="rId6"/>
    <p:sldId id="267" r:id="rId7"/>
    <p:sldId id="272" r:id="rId8"/>
    <p:sldId id="297" r:id="rId9"/>
    <p:sldId id="276" r:id="rId10"/>
    <p:sldId id="273" r:id="rId11"/>
    <p:sldId id="274" r:id="rId12"/>
    <p:sldId id="291" r:id="rId13"/>
    <p:sldId id="281" r:id="rId14"/>
    <p:sldId id="275" r:id="rId15"/>
    <p:sldId id="277" r:id="rId16"/>
    <p:sldId id="278" r:id="rId17"/>
    <p:sldId id="292" r:id="rId18"/>
    <p:sldId id="279" r:id="rId19"/>
    <p:sldId id="282" r:id="rId20"/>
    <p:sldId id="280" r:id="rId21"/>
    <p:sldId id="293" r:id="rId22"/>
    <p:sldId id="283" r:id="rId23"/>
    <p:sldId id="286" r:id="rId24"/>
    <p:sldId id="284" r:id="rId25"/>
    <p:sldId id="285" r:id="rId26"/>
    <p:sldId id="287" r:id="rId27"/>
    <p:sldId id="294" r:id="rId28"/>
    <p:sldId id="288" r:id="rId29"/>
    <p:sldId id="295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337"/>
    <a:srgbClr val="F3E159"/>
    <a:srgbClr val="00F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9" autoAdjust="0"/>
    <p:restoredTop sz="94479" autoAdjust="0"/>
  </p:normalViewPr>
  <p:slideViewPr>
    <p:cSldViewPr snapToGrid="0" showGuides="1">
      <p:cViewPr>
        <p:scale>
          <a:sx n="75" d="100"/>
          <a:sy n="75" d="100"/>
        </p:scale>
        <p:origin x="1301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294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10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94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10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73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5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08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5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04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0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2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55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29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4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751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05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050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61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29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45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9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871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4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3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1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7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2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5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5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633" y="1031258"/>
            <a:ext cx="9912734" cy="4289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900058" y="6451898"/>
            <a:ext cx="391889" cy="220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3600" y="6396228"/>
            <a:ext cx="2844800" cy="365125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78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5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93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502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501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46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15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619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322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948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782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6529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50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3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0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9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5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5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0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1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40379" y="917599"/>
            <a:ext cx="882660" cy="88265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524330" y="2529659"/>
            <a:ext cx="1168376" cy="1168372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257144" y="1537255"/>
            <a:ext cx="1431637" cy="1431631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 rot="21028799">
            <a:off x="7088508" y="1185172"/>
            <a:ext cx="441522" cy="664845"/>
            <a:chOff x="4298641" y="2780880"/>
            <a:chExt cx="478149" cy="719998"/>
          </a:xfrm>
          <a:noFill/>
        </p:grpSpPr>
        <p:sp>
          <p:nvSpPr>
            <p:cNvPr id="23" name="椭圆 22"/>
            <p:cNvSpPr/>
            <p:nvPr/>
          </p:nvSpPr>
          <p:spPr>
            <a:xfrm>
              <a:off x="4575032" y="3299120"/>
              <a:ext cx="201758" cy="201758"/>
            </a:xfrm>
            <a:prstGeom prst="ellipse">
              <a:avLst/>
            </a:prstGeom>
            <a:grp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 flipV="1">
              <a:off x="4298640" y="2780880"/>
              <a:ext cx="276392" cy="276392"/>
            </a:xfrm>
            <a:prstGeom prst="ellipse">
              <a:avLst/>
            </a:prstGeom>
            <a:grp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68040" y="4103893"/>
            <a:ext cx="8659065" cy="80020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altLang="zh-CN" sz="4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Introduction of Spring MVC</a:t>
            </a:r>
            <a:endParaRPr lang="zh-CN" altLang="en-US" sz="4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16690" y="4973288"/>
            <a:ext cx="1891828" cy="52320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Zach 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Chih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rot="21028799">
            <a:off x="6603541" y="171834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 rot="21028799" flipV="1">
            <a:off x="6277889" y="2160912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 rot="21028799">
            <a:off x="5719650" y="227586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 rot="21028799" flipV="1">
            <a:off x="6858936" y="2059186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 rot="21028799">
            <a:off x="5843881" y="173529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 rot="21028799" flipV="1">
            <a:off x="5119411" y="2101147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 rot="10228799">
            <a:off x="5586163" y="33840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 rot="10228799" flipV="1">
            <a:off x="5733087" y="2762743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 rot="10228799">
            <a:off x="6470054" y="282652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10228799" flipV="1">
            <a:off x="5116338" y="2828768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10228799">
            <a:off x="6122179" y="3143443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10228799" flipV="1">
            <a:off x="6833145" y="2764088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5112205" y="1732465"/>
            <a:ext cx="2143332" cy="1852005"/>
            <a:chOff x="858879" y="2355867"/>
            <a:chExt cx="2143332" cy="1852005"/>
          </a:xfrm>
        </p:grpSpPr>
        <p:sp>
          <p:nvSpPr>
            <p:cNvPr id="42" name="椭圆 41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椭圆 43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椭圆 44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椭圆 50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9" name="椭圆 68"/>
          <p:cNvSpPr/>
          <p:nvPr/>
        </p:nvSpPr>
        <p:spPr>
          <a:xfrm>
            <a:off x="4999668" y="1379258"/>
            <a:ext cx="2417814" cy="2417814"/>
          </a:xfrm>
          <a:prstGeom prst="ellipse">
            <a:avLst/>
          </a:prstGeom>
          <a:solidFill>
            <a:srgbClr val="E74337"/>
          </a:solidFill>
          <a:ln w="381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098378" y="1477968"/>
            <a:ext cx="2220394" cy="2220394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8177" y="2123579"/>
            <a:ext cx="1947933" cy="923312"/>
          </a:xfrm>
          <a:prstGeom prst="rect">
            <a:avLst/>
          </a:prstGeom>
          <a:noFill/>
          <a:ln>
            <a:noFill/>
          </a:ln>
        </p:spPr>
        <p:txBody>
          <a:bodyPr wrap="none" lIns="91422" tIns="45711" rIns="91422" bIns="45711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201X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69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9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9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1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3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2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31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6" grpId="0"/>
          <p:bldP spid="28" grpId="0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69" grpId="0" animBg="1"/>
          <p:bldP spid="52" grpId="0" animBg="1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9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9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1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3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6" grpId="0"/>
          <p:bldP spid="28" grpId="0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69" grpId="0" animBg="1"/>
          <p:bldP spid="52" grpId="0" animBg="1"/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001550" y="441812"/>
            <a:ext cx="4368174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Why? Spring 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4" name="组合 3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6" name="椭圆 3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椭圆 3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5" name="直接连接符 3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9" name="组合 3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1" name="椭圆 4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椭圆 4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96603" y="1265908"/>
            <a:ext cx="93136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Separate </a:t>
            </a:r>
            <a:r>
              <a:rPr lang="en-US" altLang="zh-TW" b="1" dirty="0" smtClean="0">
                <a:solidFill>
                  <a:schemeClr val="bg1"/>
                </a:solidFill>
              </a:rPr>
              <a:t>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Spring MVC separates each role, where the model object, controller, command object, view resolver, </a:t>
            </a:r>
            <a:r>
              <a:rPr lang="en-US" altLang="zh-TW" dirty="0" err="1">
                <a:solidFill>
                  <a:schemeClr val="bg1"/>
                </a:solidFill>
              </a:rPr>
              <a:t>DispatcherServlet</a:t>
            </a:r>
            <a:r>
              <a:rPr lang="en-US" altLang="zh-TW" dirty="0">
                <a:solidFill>
                  <a:schemeClr val="bg1"/>
                </a:solidFill>
              </a:rPr>
              <a:t>, validator, etc. can be fulfilled by a specialized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bg1"/>
                </a:solidFill>
              </a:rPr>
              <a:t>Light-weight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It </a:t>
            </a:r>
            <a:r>
              <a:rPr lang="en-US" altLang="zh-TW" dirty="0">
                <a:solidFill>
                  <a:schemeClr val="bg1"/>
                </a:solidFill>
              </a:rPr>
              <a:t>uses light-weight servlet container to develop and deploy your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Powerful </a:t>
            </a:r>
            <a:r>
              <a:rPr lang="en-US" altLang="zh-TW" b="1" dirty="0" smtClean="0">
                <a:solidFill>
                  <a:schemeClr val="bg1"/>
                </a:solidFill>
              </a:rPr>
              <a:t>Configuration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It </a:t>
            </a:r>
            <a:r>
              <a:rPr lang="en-US" altLang="zh-TW" dirty="0">
                <a:solidFill>
                  <a:schemeClr val="bg1"/>
                </a:solidFill>
              </a:rPr>
              <a:t>provides a robust configuration for both framework and application </a:t>
            </a:r>
            <a:r>
              <a:rPr lang="en-US" altLang="zh-TW" dirty="0" smtClean="0">
                <a:solidFill>
                  <a:schemeClr val="bg1"/>
                </a:solidFill>
              </a:rPr>
              <a:t>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bg1"/>
                </a:solidFill>
              </a:rPr>
              <a:t>Rapid 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Spring MVC facilitates fast and parallel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Reusable business </a:t>
            </a:r>
            <a:r>
              <a:rPr lang="en-US" altLang="zh-TW" b="1" dirty="0" smtClean="0">
                <a:solidFill>
                  <a:schemeClr val="bg1"/>
                </a:solidFill>
              </a:rPr>
              <a:t>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Instead </a:t>
            </a:r>
            <a:r>
              <a:rPr lang="en-US" altLang="zh-TW" dirty="0">
                <a:solidFill>
                  <a:schemeClr val="bg1"/>
                </a:solidFill>
              </a:rPr>
              <a:t>of creating new objects, it allows us to use the existing business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Easy to </a:t>
            </a:r>
            <a:r>
              <a:rPr lang="en-US" altLang="zh-TW" b="1" dirty="0" smtClean="0">
                <a:solidFill>
                  <a:schemeClr val="bg1"/>
                </a:solidFill>
              </a:rPr>
              <a:t>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In </a:t>
            </a:r>
            <a:r>
              <a:rPr lang="en-US" altLang="zh-TW" dirty="0">
                <a:solidFill>
                  <a:schemeClr val="bg1"/>
                </a:solidFill>
              </a:rPr>
              <a:t>Spring, generally we create JavaBeans classes that enable you to inject test data using the setter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Flexible </a:t>
            </a:r>
            <a:r>
              <a:rPr lang="en-US" altLang="zh-TW" b="1" dirty="0" smtClean="0">
                <a:solidFill>
                  <a:schemeClr val="bg1"/>
                </a:solidFill>
              </a:rPr>
              <a:t>Mapping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It </a:t>
            </a:r>
            <a:r>
              <a:rPr lang="en-US" altLang="zh-TW" dirty="0">
                <a:solidFill>
                  <a:schemeClr val="bg1"/>
                </a:solidFill>
              </a:rPr>
              <a:t>provides the specific annotations that easily redirect the page.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8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5" name="椭圆 34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28513" y="3750281"/>
            <a:ext cx="34363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  <a:endParaRPr lang="en-US" altLang="zh-CN" sz="4200" b="1" dirty="0" smtClean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03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53" name="椭圆 5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87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69781" y="439987"/>
            <a:ext cx="2971959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4" name="组合 3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6" name="椭圆 3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椭圆 3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5" name="直接连接符 3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9" name="组合 3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1" name="椭圆 4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椭圆 4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Spring MVC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502" y="1347059"/>
            <a:ext cx="3163840" cy="483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5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45981" y="439987"/>
            <a:ext cx="295465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24530" y="2909294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104350" y="2973748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42"/>
          <p:cNvSpPr/>
          <p:nvPr/>
        </p:nvSpPr>
        <p:spPr>
          <a:xfrm flipH="1">
            <a:off x="4469262" y="3533773"/>
            <a:ext cx="4847457" cy="34922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Provide the entry of controller in the web.xml file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Rectangle 42"/>
          <p:cNvSpPr/>
          <p:nvPr/>
        </p:nvSpPr>
        <p:spPr>
          <a:xfrm flipH="1">
            <a:off x="4469262" y="3284426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Web.xml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五边形 20"/>
          <p:cNvSpPr/>
          <p:nvPr/>
        </p:nvSpPr>
        <p:spPr>
          <a:xfrm>
            <a:off x="2407920" y="2069371"/>
            <a:ext cx="7274660" cy="891746"/>
          </a:xfrm>
          <a:custGeom>
            <a:avLst/>
            <a:gdLst/>
            <a:ahLst/>
            <a:cxnLst/>
            <a:rect l="l" t="t" r="r" b="b"/>
            <a:pathLst>
              <a:path w="7302944" h="891746">
                <a:moveTo>
                  <a:pt x="996346" y="0"/>
                </a:moveTo>
                <a:lnTo>
                  <a:pt x="996413" y="1"/>
                </a:lnTo>
                <a:lnTo>
                  <a:pt x="1052216" y="1"/>
                </a:lnTo>
                <a:lnTo>
                  <a:pt x="1052216" y="817"/>
                </a:lnTo>
                <a:cubicBezTo>
                  <a:pt x="1906614" y="15796"/>
                  <a:pt x="1037470" y="269656"/>
                  <a:pt x="2032666" y="289560"/>
                </a:cubicBezTo>
                <a:lnTo>
                  <a:pt x="2032666" y="289607"/>
                </a:lnTo>
                <a:lnTo>
                  <a:pt x="7001875" y="289607"/>
                </a:lnTo>
                <a:lnTo>
                  <a:pt x="7302944" y="590677"/>
                </a:lnTo>
                <a:lnTo>
                  <a:pt x="7001875" y="891746"/>
                </a:lnTo>
                <a:lnTo>
                  <a:pt x="2017606" y="891746"/>
                </a:lnTo>
                <a:lnTo>
                  <a:pt x="2017606" y="891406"/>
                </a:lnTo>
                <a:cubicBezTo>
                  <a:pt x="1010642" y="888776"/>
                  <a:pt x="1939110" y="609525"/>
                  <a:pt x="996346" y="594360"/>
                </a:cubicBezTo>
                <a:lnTo>
                  <a:pt x="996346" y="590541"/>
                </a:lnTo>
                <a:lnTo>
                  <a:pt x="664036" y="590541"/>
                </a:lnTo>
                <a:lnTo>
                  <a:pt x="664036" y="590542"/>
                </a:lnTo>
                <a:lnTo>
                  <a:pt x="234846" y="590542"/>
                </a:lnTo>
                <a:lnTo>
                  <a:pt x="0" y="2"/>
                </a:lnTo>
                <a:lnTo>
                  <a:pt x="528119" y="2"/>
                </a:lnTo>
                <a:lnTo>
                  <a:pt x="528119" y="1"/>
                </a:lnTo>
                <a:lnTo>
                  <a:pt x="996346" y="1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104350" y="2133826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42"/>
          <p:cNvSpPr/>
          <p:nvPr/>
        </p:nvSpPr>
        <p:spPr>
          <a:xfrm flipH="1">
            <a:off x="4469264" y="2693850"/>
            <a:ext cx="4060989" cy="28178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Create the controller class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" name="Rectangle 42"/>
          <p:cNvSpPr/>
          <p:nvPr/>
        </p:nvSpPr>
        <p:spPr>
          <a:xfrm flipH="1">
            <a:off x="4469262" y="2444503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Controller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五边形 26"/>
          <p:cNvSpPr/>
          <p:nvPr/>
        </p:nvSpPr>
        <p:spPr>
          <a:xfrm>
            <a:off x="1747520" y="1190595"/>
            <a:ext cx="8636000" cy="930599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104350" y="1293904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42"/>
          <p:cNvSpPr/>
          <p:nvPr/>
        </p:nvSpPr>
        <p:spPr>
          <a:xfrm flipH="1">
            <a:off x="3901439" y="1853928"/>
            <a:ext cx="6339840" cy="27404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Load the spring jar files or add dependencies in the case of Maven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Rectangle 42"/>
          <p:cNvSpPr/>
          <p:nvPr/>
        </p:nvSpPr>
        <p:spPr>
          <a:xfrm flipH="1">
            <a:off x="4469262" y="1604581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Maven Project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五边形 33"/>
          <p:cNvSpPr/>
          <p:nvPr/>
        </p:nvSpPr>
        <p:spPr>
          <a:xfrm>
            <a:off x="3040726" y="3822337"/>
            <a:ext cx="6641854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104350" y="3886792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42"/>
          <p:cNvSpPr/>
          <p:nvPr/>
        </p:nvSpPr>
        <p:spPr>
          <a:xfrm flipH="1">
            <a:off x="4469264" y="4446816"/>
            <a:ext cx="4060989" cy="28178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Define the bean in the separate XML file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7" name="Rectangle 42"/>
          <p:cNvSpPr/>
          <p:nvPr/>
        </p:nvSpPr>
        <p:spPr>
          <a:xfrm flipH="1">
            <a:off x="4469262" y="4197469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Servlet.xml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3" name="组合 32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2" name="组合 41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4" name="椭圆 4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任意多边形 14"/>
          <p:cNvSpPr/>
          <p:nvPr/>
        </p:nvSpPr>
        <p:spPr>
          <a:xfrm>
            <a:off x="3262265" y="4714083"/>
            <a:ext cx="6420315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16"/>
          <p:cNvSpPr txBox="1"/>
          <p:nvPr/>
        </p:nvSpPr>
        <p:spPr>
          <a:xfrm>
            <a:off x="3642085" y="4778537"/>
            <a:ext cx="55412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2"/>
          <p:cNvSpPr/>
          <p:nvPr/>
        </p:nvSpPr>
        <p:spPr>
          <a:xfrm flipH="1">
            <a:off x="4447645" y="5348154"/>
            <a:ext cx="4472834" cy="34922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Display the message in the JSP page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9" name="Rectangle 42"/>
          <p:cNvSpPr/>
          <p:nvPr/>
        </p:nvSpPr>
        <p:spPr>
          <a:xfrm flipH="1">
            <a:off x="4469262" y="5090670"/>
            <a:ext cx="18995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View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五边形 33"/>
          <p:cNvSpPr/>
          <p:nvPr/>
        </p:nvSpPr>
        <p:spPr>
          <a:xfrm>
            <a:off x="3578461" y="5627126"/>
            <a:ext cx="6128555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34"/>
          <p:cNvSpPr txBox="1"/>
          <p:nvPr/>
        </p:nvSpPr>
        <p:spPr>
          <a:xfrm>
            <a:off x="3642085" y="5691581"/>
            <a:ext cx="55412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2"/>
          <p:cNvSpPr/>
          <p:nvPr/>
        </p:nvSpPr>
        <p:spPr>
          <a:xfrm flipH="1">
            <a:off x="4548812" y="6271451"/>
            <a:ext cx="3913481" cy="26726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Start the server and deploy the project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3" name="Rectangle 42"/>
          <p:cNvSpPr/>
          <p:nvPr/>
        </p:nvSpPr>
        <p:spPr>
          <a:xfrm flipH="1">
            <a:off x="4548812" y="5987675"/>
            <a:ext cx="18995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Get Started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75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750"/>
                            </p:stCondLst>
                            <p:childTnLst>
                              <p:par>
                                <p:cTn id="1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250"/>
                            </p:stCondLst>
                            <p:childTnLst>
                              <p:par>
                                <p:cTn id="1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9250"/>
                            </p:stCondLst>
                            <p:childTnLst>
                              <p:par>
                                <p:cTn id="1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250"/>
                            </p:stCondLst>
                            <p:childTnLst>
                              <p:par>
                                <p:cTn id="1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1250"/>
                            </p:stCondLst>
                            <p:childTnLst>
                              <p:par>
                                <p:cTn id="18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2500"/>
                            </p:stCondLst>
                            <p:childTnLst>
                              <p:par>
                                <p:cTn id="1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3500"/>
                            </p:stCondLst>
                            <p:childTnLst>
                              <p:par>
                                <p:cTn id="2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4500"/>
                            </p:stCondLst>
                            <p:childTnLst>
                              <p:par>
                                <p:cTn id="2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  <p:bldP spid="19" grpId="0"/>
      <p:bldP spid="21" grpId="0" animBg="1"/>
      <p:bldP spid="23" grpId="0"/>
      <p:bldP spid="24" grpId="0"/>
      <p:bldP spid="25" grpId="0"/>
      <p:bldP spid="27" grpId="0" animBg="1"/>
      <p:bldP spid="29" grpId="0"/>
      <p:bldP spid="30" grpId="0"/>
      <p:bldP spid="31" grpId="0"/>
      <p:bldP spid="34" grpId="0" animBg="1"/>
      <p:bldP spid="35" grpId="0"/>
      <p:bldP spid="36" grpId="0"/>
      <p:bldP spid="37" grpId="0"/>
      <p:bldP spid="46" grpId="0" animBg="1"/>
      <p:bldP spid="47" grpId="0"/>
      <p:bldP spid="48" grpId="0"/>
      <p:bldP spid="49" grpId="0"/>
      <p:bldP spid="50" grpId="0" animBg="1"/>
      <p:bldP spid="51" grpId="0"/>
      <p:bldP spid="52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18981" y="439987"/>
            <a:ext cx="295465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其他情况汇报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65328" y="4040117"/>
            <a:ext cx="9125984" cy="143749"/>
          </a:xfrm>
          <a:prstGeom prst="rect">
            <a:avLst/>
          </a:pr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6"/>
          <p:cNvSpPr/>
          <p:nvPr/>
        </p:nvSpPr>
        <p:spPr>
          <a:xfrm rot="10800000">
            <a:off x="2595874" y="2027175"/>
            <a:ext cx="1368390" cy="1754965"/>
          </a:xfrm>
          <a:custGeom>
            <a:avLst/>
            <a:gdLst/>
            <a:ahLst/>
            <a:cxnLst/>
            <a:rect l="l" t="t" r="r" b="b"/>
            <a:pathLst>
              <a:path w="1368152" h="1754559">
                <a:moveTo>
                  <a:pt x="684076" y="1754559"/>
                </a:moveTo>
                <a:cubicBezTo>
                  <a:pt x="306271" y="1754559"/>
                  <a:pt x="0" y="1445288"/>
                  <a:pt x="0" y="1063784"/>
                </a:cubicBezTo>
                <a:cubicBezTo>
                  <a:pt x="0" y="844976"/>
                  <a:pt x="100747" y="649929"/>
                  <a:pt x="259415" y="525868"/>
                </a:cubicBezTo>
                <a:lnTo>
                  <a:pt x="706586" y="11919"/>
                </a:lnTo>
                <a:lnTo>
                  <a:pt x="710664" y="4942"/>
                </a:lnTo>
                <a:lnTo>
                  <a:pt x="711586" y="6173"/>
                </a:lnTo>
                <a:lnTo>
                  <a:pt x="716956" y="0"/>
                </a:lnTo>
                <a:lnTo>
                  <a:pt x="735882" y="38619"/>
                </a:lnTo>
                <a:lnTo>
                  <a:pt x="1088020" y="508871"/>
                </a:lnTo>
                <a:cubicBezTo>
                  <a:pt x="1258413" y="632938"/>
                  <a:pt x="1368152" y="835420"/>
                  <a:pt x="1368152" y="1063784"/>
                </a:cubicBezTo>
                <a:cubicBezTo>
                  <a:pt x="1368152" y="1445288"/>
                  <a:pt x="1061881" y="1754559"/>
                  <a:pt x="684076" y="1754559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063343" y="3908907"/>
            <a:ext cx="347399" cy="347414"/>
          </a:xfrm>
          <a:prstGeom prst="ellipse">
            <a:avLst/>
          </a:prstGeom>
          <a:solidFill>
            <a:srgbClr val="E74337"/>
          </a:solidFill>
          <a:ln w="19050">
            <a:noFill/>
          </a:ln>
          <a:effectLst>
            <a:outerShdw blurRad="254000" dist="50800" dir="7200000" sx="92000" sy="92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10800000">
            <a:off x="4540428" y="2027173"/>
            <a:ext cx="1368390" cy="1754965"/>
          </a:xfrm>
          <a:custGeom>
            <a:avLst/>
            <a:gdLst/>
            <a:ahLst/>
            <a:cxnLst/>
            <a:rect l="l" t="t" r="r" b="b"/>
            <a:pathLst>
              <a:path w="1368152" h="1754559">
                <a:moveTo>
                  <a:pt x="684076" y="1754559"/>
                </a:moveTo>
                <a:cubicBezTo>
                  <a:pt x="306271" y="1754559"/>
                  <a:pt x="0" y="1445288"/>
                  <a:pt x="0" y="1063784"/>
                </a:cubicBezTo>
                <a:cubicBezTo>
                  <a:pt x="0" y="844976"/>
                  <a:pt x="100747" y="649929"/>
                  <a:pt x="259415" y="525868"/>
                </a:cubicBezTo>
                <a:lnTo>
                  <a:pt x="706586" y="11919"/>
                </a:lnTo>
                <a:lnTo>
                  <a:pt x="710664" y="4942"/>
                </a:lnTo>
                <a:lnTo>
                  <a:pt x="711586" y="6173"/>
                </a:lnTo>
                <a:lnTo>
                  <a:pt x="716956" y="0"/>
                </a:lnTo>
                <a:lnTo>
                  <a:pt x="735882" y="38619"/>
                </a:lnTo>
                <a:lnTo>
                  <a:pt x="1088020" y="508871"/>
                </a:lnTo>
                <a:cubicBezTo>
                  <a:pt x="1258413" y="632938"/>
                  <a:pt x="1368152" y="835420"/>
                  <a:pt x="1368152" y="1063784"/>
                </a:cubicBezTo>
                <a:cubicBezTo>
                  <a:pt x="1368152" y="1445288"/>
                  <a:pt x="1061881" y="1754559"/>
                  <a:pt x="684076" y="1754559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007897" y="3908905"/>
            <a:ext cx="347399" cy="347414"/>
          </a:xfrm>
          <a:prstGeom prst="ellipse">
            <a:avLst/>
          </a:prstGeom>
          <a:solidFill>
            <a:srgbClr val="E74337"/>
          </a:solidFill>
          <a:ln w="19050">
            <a:noFill/>
          </a:ln>
          <a:effectLst>
            <a:outerShdw blurRad="254000" dist="50800" dir="7200000" sx="92000" sy="92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等腰三角形 16"/>
          <p:cNvSpPr/>
          <p:nvPr/>
        </p:nvSpPr>
        <p:spPr>
          <a:xfrm rot="10800000">
            <a:off x="6484982" y="2027174"/>
            <a:ext cx="1368390" cy="1754965"/>
          </a:xfrm>
          <a:custGeom>
            <a:avLst/>
            <a:gdLst/>
            <a:ahLst/>
            <a:cxnLst/>
            <a:rect l="l" t="t" r="r" b="b"/>
            <a:pathLst>
              <a:path w="1368152" h="1754559">
                <a:moveTo>
                  <a:pt x="684076" y="1754559"/>
                </a:moveTo>
                <a:cubicBezTo>
                  <a:pt x="306271" y="1754559"/>
                  <a:pt x="0" y="1445288"/>
                  <a:pt x="0" y="1063784"/>
                </a:cubicBezTo>
                <a:cubicBezTo>
                  <a:pt x="0" y="844976"/>
                  <a:pt x="100747" y="649929"/>
                  <a:pt x="259415" y="525868"/>
                </a:cubicBezTo>
                <a:lnTo>
                  <a:pt x="706586" y="11919"/>
                </a:lnTo>
                <a:lnTo>
                  <a:pt x="710664" y="4942"/>
                </a:lnTo>
                <a:lnTo>
                  <a:pt x="711586" y="6173"/>
                </a:lnTo>
                <a:lnTo>
                  <a:pt x="716956" y="0"/>
                </a:lnTo>
                <a:lnTo>
                  <a:pt x="735882" y="38619"/>
                </a:lnTo>
                <a:lnTo>
                  <a:pt x="1088020" y="508871"/>
                </a:lnTo>
                <a:cubicBezTo>
                  <a:pt x="1258413" y="632938"/>
                  <a:pt x="1368152" y="835420"/>
                  <a:pt x="1368152" y="1063784"/>
                </a:cubicBezTo>
                <a:cubicBezTo>
                  <a:pt x="1368152" y="1445288"/>
                  <a:pt x="1061881" y="1754559"/>
                  <a:pt x="684076" y="1754559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966439" y="3908907"/>
            <a:ext cx="347399" cy="347414"/>
          </a:xfrm>
          <a:prstGeom prst="ellipse">
            <a:avLst/>
          </a:prstGeom>
          <a:solidFill>
            <a:srgbClr val="E74337"/>
          </a:solidFill>
          <a:ln w="19050">
            <a:noFill/>
          </a:ln>
          <a:effectLst>
            <a:outerShdw blurRad="254000" dist="50800" dir="7200000" sx="92000" sy="92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16"/>
          <p:cNvSpPr/>
          <p:nvPr/>
        </p:nvSpPr>
        <p:spPr>
          <a:xfrm rot="10800000">
            <a:off x="8429535" y="2027174"/>
            <a:ext cx="1368390" cy="1754965"/>
          </a:xfrm>
          <a:custGeom>
            <a:avLst/>
            <a:gdLst/>
            <a:ahLst/>
            <a:cxnLst/>
            <a:rect l="l" t="t" r="r" b="b"/>
            <a:pathLst>
              <a:path w="1368152" h="1754559">
                <a:moveTo>
                  <a:pt x="684076" y="1754559"/>
                </a:moveTo>
                <a:cubicBezTo>
                  <a:pt x="306271" y="1754559"/>
                  <a:pt x="0" y="1445288"/>
                  <a:pt x="0" y="1063784"/>
                </a:cubicBezTo>
                <a:cubicBezTo>
                  <a:pt x="0" y="844976"/>
                  <a:pt x="100747" y="649929"/>
                  <a:pt x="259415" y="525868"/>
                </a:cubicBezTo>
                <a:lnTo>
                  <a:pt x="706586" y="11919"/>
                </a:lnTo>
                <a:lnTo>
                  <a:pt x="710664" y="4942"/>
                </a:lnTo>
                <a:lnTo>
                  <a:pt x="711586" y="6173"/>
                </a:lnTo>
                <a:lnTo>
                  <a:pt x="716956" y="0"/>
                </a:lnTo>
                <a:lnTo>
                  <a:pt x="735882" y="38619"/>
                </a:lnTo>
                <a:lnTo>
                  <a:pt x="1088020" y="508871"/>
                </a:lnTo>
                <a:cubicBezTo>
                  <a:pt x="1258413" y="632938"/>
                  <a:pt x="1368152" y="835420"/>
                  <a:pt x="1368152" y="1063784"/>
                </a:cubicBezTo>
                <a:cubicBezTo>
                  <a:pt x="1368152" y="1445288"/>
                  <a:pt x="1061881" y="1754559"/>
                  <a:pt x="684076" y="1754559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8907905" y="3908906"/>
            <a:ext cx="347399" cy="347414"/>
          </a:xfrm>
          <a:prstGeom prst="ellipse">
            <a:avLst/>
          </a:prstGeom>
          <a:solidFill>
            <a:srgbClr val="E74337"/>
          </a:solidFill>
          <a:ln w="19050">
            <a:noFill/>
          </a:ln>
          <a:effectLst>
            <a:outerShdw blurRad="254000" dist="50800" dir="7200000" sx="92000" sy="92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Rectangle 42"/>
          <p:cNvSpPr/>
          <p:nvPr/>
        </p:nvSpPr>
        <p:spPr>
          <a:xfrm flipH="1">
            <a:off x="2595876" y="4548034"/>
            <a:ext cx="1570369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加入你的文字描述，加入加入你的文字描述！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Rectangle 42"/>
          <p:cNvSpPr/>
          <p:nvPr/>
        </p:nvSpPr>
        <p:spPr>
          <a:xfrm flipH="1">
            <a:off x="4540430" y="4548034"/>
            <a:ext cx="1570369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加入你的文字描述，加入加入你的文字描述！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" name="Rectangle 42"/>
          <p:cNvSpPr/>
          <p:nvPr/>
        </p:nvSpPr>
        <p:spPr>
          <a:xfrm flipH="1">
            <a:off x="6499066" y="4548034"/>
            <a:ext cx="1570369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加入你的文字描述，加入加入你的文字描述！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Rectangle 42"/>
          <p:cNvSpPr/>
          <p:nvPr/>
        </p:nvSpPr>
        <p:spPr>
          <a:xfrm flipH="1">
            <a:off x="8443620" y="4548034"/>
            <a:ext cx="1570369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加入你的文字描述，加入加入你的文字描述！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2739975" y="2376791"/>
            <a:ext cx="1080188" cy="795094"/>
          </a:xfrm>
          <a:prstGeom prst="rect">
            <a:avLst/>
          </a:prstGeom>
        </p:spPr>
        <p:txBody>
          <a:bodyPr lIns="179922" tIns="45700" rIns="91401" bIns="0">
            <a:normAutofit fontScale="92500" lnSpcReduction="10000"/>
          </a:bodyPr>
          <a:lstStyle>
            <a:lvl1pPr algn="ctr" defTabSz="9143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内部管理</a:t>
            </a: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4684529" y="2376791"/>
            <a:ext cx="1080188" cy="795094"/>
          </a:xfrm>
          <a:prstGeom prst="rect">
            <a:avLst/>
          </a:prstGeom>
        </p:spPr>
        <p:txBody>
          <a:bodyPr lIns="179922" tIns="45700" rIns="91401" bIns="0">
            <a:normAutofit fontScale="92500" lnSpcReduction="10000"/>
          </a:bodyPr>
          <a:lstStyle>
            <a:lvl1pPr algn="ctr" defTabSz="9143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加入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6629083" y="2387292"/>
            <a:ext cx="1080188" cy="795094"/>
          </a:xfrm>
          <a:prstGeom prst="rect">
            <a:avLst/>
          </a:prstGeom>
        </p:spPr>
        <p:txBody>
          <a:bodyPr lIns="179922" tIns="45700" rIns="91401" bIns="0">
            <a:normAutofit fontScale="92500" lnSpcReduction="10000"/>
          </a:bodyPr>
          <a:lstStyle>
            <a:lvl1pPr algn="ctr" defTabSz="9143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资源管理</a:t>
            </a: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8573696" y="2387292"/>
            <a:ext cx="1080188" cy="795094"/>
          </a:xfrm>
          <a:prstGeom prst="rect">
            <a:avLst/>
          </a:prstGeom>
        </p:spPr>
        <p:txBody>
          <a:bodyPr lIns="179922" tIns="45700" rIns="91401" bIns="0">
            <a:normAutofit fontScale="92500" lnSpcReduction="10000"/>
          </a:bodyPr>
          <a:lstStyle>
            <a:lvl1pPr algn="ctr" defTabSz="91434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加入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2" name="组合 3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4" name="椭圆 3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7" name="组合 36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37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7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2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7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18981" y="439987"/>
            <a:ext cx="295465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工作中的提升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2" name="组合 3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4" name="椭圆 3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7" name="组合 36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2555643" y="1643000"/>
            <a:ext cx="4711519" cy="3481035"/>
            <a:chOff x="2555641" y="1643000"/>
            <a:chExt cx="4711519" cy="3481035"/>
          </a:xfrm>
        </p:grpSpPr>
        <p:sp>
          <p:nvSpPr>
            <p:cNvPr id="70" name="任意多边形 69"/>
            <p:cNvSpPr/>
            <p:nvPr/>
          </p:nvSpPr>
          <p:spPr>
            <a:xfrm>
              <a:off x="2555641" y="1755940"/>
              <a:ext cx="4645379" cy="3368095"/>
            </a:xfrm>
            <a:custGeom>
              <a:avLst/>
              <a:gdLst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44572" h="3367315">
                  <a:moveTo>
                    <a:pt x="0" y="3367315"/>
                  </a:moveTo>
                  <a:lnTo>
                    <a:pt x="0" y="2786743"/>
                  </a:lnTo>
                  <a:cubicBezTo>
                    <a:pt x="10281" y="2669782"/>
                    <a:pt x="35802" y="2644261"/>
                    <a:pt x="145143" y="2641600"/>
                  </a:cubicBezTo>
                  <a:lnTo>
                    <a:pt x="1161143" y="2641600"/>
                  </a:lnTo>
                  <a:lnTo>
                    <a:pt x="1161143" y="2133600"/>
                  </a:lnTo>
                  <a:cubicBezTo>
                    <a:pt x="1168642" y="2057521"/>
                    <a:pt x="1214241" y="1981442"/>
                    <a:pt x="1320800" y="1973943"/>
                  </a:cubicBezTo>
                  <a:lnTo>
                    <a:pt x="2307772" y="1973943"/>
                  </a:lnTo>
                  <a:lnTo>
                    <a:pt x="2307772" y="1509486"/>
                  </a:lnTo>
                  <a:cubicBezTo>
                    <a:pt x="2318053" y="1400145"/>
                    <a:pt x="2343574" y="1367004"/>
                    <a:pt x="2452915" y="1364343"/>
                  </a:cubicBezTo>
                  <a:lnTo>
                    <a:pt x="3468914" y="1364343"/>
                  </a:lnTo>
                  <a:lnTo>
                    <a:pt x="3468914" y="841829"/>
                  </a:lnTo>
                  <a:cubicBezTo>
                    <a:pt x="3468793" y="712410"/>
                    <a:pt x="3537252" y="682051"/>
                    <a:pt x="3628571" y="682172"/>
                  </a:cubicBezTo>
                  <a:lnTo>
                    <a:pt x="4644572" y="682172"/>
                  </a:lnTo>
                  <a:lnTo>
                    <a:pt x="4644572" y="0"/>
                  </a:lnTo>
                  <a:lnTo>
                    <a:pt x="4630057" y="29029"/>
                  </a:lnTo>
                </a:path>
              </a:pathLst>
            </a:custGeom>
            <a:noFill/>
            <a:ln w="38100">
              <a:solidFill>
                <a:srgbClr val="E74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/>
          </p:nvSpPr>
          <p:spPr>
            <a:xfrm>
              <a:off x="7128436" y="1643000"/>
              <a:ext cx="138724" cy="288099"/>
            </a:xfrm>
            <a:prstGeom prst="triangle">
              <a:avLst/>
            </a:prstGeom>
            <a:solidFill>
              <a:srgbClr val="E74337"/>
            </a:solidFill>
            <a:ln>
              <a:solidFill>
                <a:srgbClr val="E74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矩形 5"/>
          <p:cNvSpPr/>
          <p:nvPr/>
        </p:nvSpPr>
        <p:spPr>
          <a:xfrm>
            <a:off x="7367334" y="1931099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noFill/>
          <a:ln>
            <a:solidFill>
              <a:srgbClr val="E74337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42"/>
          <p:cNvSpPr/>
          <p:nvPr/>
        </p:nvSpPr>
        <p:spPr>
          <a:xfrm flipH="1">
            <a:off x="7339746" y="2181991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</a:p>
        </p:txBody>
      </p:sp>
      <p:sp>
        <p:nvSpPr>
          <p:cNvPr id="74" name="Rectangle 42"/>
          <p:cNvSpPr/>
          <p:nvPr/>
        </p:nvSpPr>
        <p:spPr>
          <a:xfrm flipH="1">
            <a:off x="7969014" y="2943108"/>
            <a:ext cx="1719191" cy="63910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</a:p>
        </p:txBody>
      </p:sp>
      <p:sp>
        <p:nvSpPr>
          <p:cNvPr id="75" name="矩形 5"/>
          <p:cNvSpPr/>
          <p:nvPr/>
        </p:nvSpPr>
        <p:spPr>
          <a:xfrm>
            <a:off x="6196996" y="2587709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noFill/>
          <a:ln>
            <a:solidFill>
              <a:srgbClr val="E74337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76" name="Rectangle 42"/>
          <p:cNvSpPr/>
          <p:nvPr/>
        </p:nvSpPr>
        <p:spPr>
          <a:xfrm flipH="1">
            <a:off x="6169408" y="2838601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</a:p>
        </p:txBody>
      </p:sp>
      <p:sp>
        <p:nvSpPr>
          <p:cNvPr id="77" name="Rectangle 42"/>
          <p:cNvSpPr/>
          <p:nvPr/>
        </p:nvSpPr>
        <p:spPr>
          <a:xfrm flipH="1">
            <a:off x="6816683" y="3591239"/>
            <a:ext cx="1728492" cy="5042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</a:p>
        </p:txBody>
      </p:sp>
      <p:sp>
        <p:nvSpPr>
          <p:cNvPr id="78" name="矩形 5"/>
          <p:cNvSpPr/>
          <p:nvPr/>
        </p:nvSpPr>
        <p:spPr>
          <a:xfrm>
            <a:off x="5026668" y="3244317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noFill/>
          <a:ln>
            <a:solidFill>
              <a:srgbClr val="E74337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79" name="Rectangle 42"/>
          <p:cNvSpPr/>
          <p:nvPr/>
        </p:nvSpPr>
        <p:spPr>
          <a:xfrm flipH="1">
            <a:off x="4999078" y="3495209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</a:p>
        </p:txBody>
      </p:sp>
      <p:sp>
        <p:nvSpPr>
          <p:cNvPr id="80" name="Rectangle 42"/>
          <p:cNvSpPr/>
          <p:nvPr/>
        </p:nvSpPr>
        <p:spPr>
          <a:xfrm flipH="1">
            <a:off x="5679059" y="4261046"/>
            <a:ext cx="1728492" cy="5042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</a:p>
        </p:txBody>
      </p:sp>
      <p:sp>
        <p:nvSpPr>
          <p:cNvPr id="81" name="矩形 5"/>
          <p:cNvSpPr/>
          <p:nvPr/>
        </p:nvSpPr>
        <p:spPr>
          <a:xfrm>
            <a:off x="3856333" y="3900921"/>
            <a:ext cx="1584451" cy="1008346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noFill/>
          <a:ln>
            <a:solidFill>
              <a:srgbClr val="E74337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82" name="Rectangle 42"/>
          <p:cNvSpPr/>
          <p:nvPr/>
        </p:nvSpPr>
        <p:spPr>
          <a:xfrm flipH="1">
            <a:off x="3828745" y="415181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</a:p>
        </p:txBody>
      </p:sp>
      <p:sp>
        <p:nvSpPr>
          <p:cNvPr id="83" name="Rectangle 42"/>
          <p:cNvSpPr/>
          <p:nvPr/>
        </p:nvSpPr>
        <p:spPr>
          <a:xfrm flipH="1">
            <a:off x="4522520" y="4916411"/>
            <a:ext cx="1728492" cy="5042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</a:p>
        </p:txBody>
      </p:sp>
      <p:sp>
        <p:nvSpPr>
          <p:cNvPr id="84" name="矩形 5"/>
          <p:cNvSpPr/>
          <p:nvPr/>
        </p:nvSpPr>
        <p:spPr>
          <a:xfrm>
            <a:off x="2685999" y="4557533"/>
            <a:ext cx="1584451" cy="1008345"/>
          </a:xfrm>
          <a:custGeom>
            <a:avLst/>
            <a:gdLst/>
            <a:ahLst/>
            <a:cxnLst/>
            <a:rect l="l" t="t" r="r" b="b"/>
            <a:pathLst>
              <a:path w="1584176" h="1008112">
                <a:moveTo>
                  <a:pt x="0" y="0"/>
                </a:moveTo>
                <a:lnTo>
                  <a:pt x="1584176" y="0"/>
                </a:lnTo>
                <a:lnTo>
                  <a:pt x="1584176" y="576064"/>
                </a:lnTo>
                <a:lnTo>
                  <a:pt x="918102" y="576064"/>
                </a:lnTo>
                <a:lnTo>
                  <a:pt x="648072" y="1008112"/>
                </a:lnTo>
                <a:lnTo>
                  <a:pt x="648072" y="576064"/>
                </a:lnTo>
                <a:lnTo>
                  <a:pt x="0" y="576064"/>
                </a:lnTo>
                <a:close/>
              </a:path>
            </a:pathLst>
          </a:custGeom>
          <a:noFill/>
          <a:ln>
            <a:solidFill>
              <a:srgbClr val="E74337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85" name="Rectangle 42"/>
          <p:cNvSpPr/>
          <p:nvPr/>
        </p:nvSpPr>
        <p:spPr>
          <a:xfrm flipH="1">
            <a:off x="2658411" y="4808425"/>
            <a:ext cx="161203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</a:p>
        </p:txBody>
      </p:sp>
      <p:sp>
        <p:nvSpPr>
          <p:cNvPr id="86" name="Rectangle 42"/>
          <p:cNvSpPr/>
          <p:nvPr/>
        </p:nvSpPr>
        <p:spPr>
          <a:xfrm flipH="1">
            <a:off x="3280167" y="5535905"/>
            <a:ext cx="1728492" cy="5042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4" tIns="0" rIns="91404" bIns="0" rtlCol="0" anchor="t"/>
          <a:lstStyle/>
          <a:p>
            <a:pPr lvl="0">
              <a:defRPr/>
            </a:pPr>
            <a:r>
              <a:rPr lang="zh-CN" altLang="en-US" sz="1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</a:p>
        </p:txBody>
      </p:sp>
      <p:sp>
        <p:nvSpPr>
          <p:cNvPr id="42" name="矩形 41"/>
          <p:cNvSpPr/>
          <p:nvPr/>
        </p:nvSpPr>
        <p:spPr>
          <a:xfrm>
            <a:off x="127159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155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  <p:bldP spid="74" grpId="0"/>
      <p:bldP spid="75" grpId="0" animBg="1"/>
      <p:bldP spid="76" grpId="0"/>
      <p:bldP spid="77" grpId="0"/>
      <p:bldP spid="78" grpId="0" animBg="1"/>
      <p:bldP spid="79" grpId="0"/>
      <p:bldP spid="80" grpId="0"/>
      <p:bldP spid="81" grpId="0" animBg="1"/>
      <p:bldP spid="82" grpId="0"/>
      <p:bldP spid="83" grpId="0"/>
      <p:bldP spid="84" grpId="0" animBg="1"/>
      <p:bldP spid="85" grpId="0"/>
      <p:bldP spid="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203181" y="439987"/>
            <a:ext cx="203132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项目汇总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0" name="组合 29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2" name="椭圆 31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椭圆 3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5" name="组合 34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7" name="椭圆 36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椭圆 37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542035" y="4381997"/>
            <a:ext cx="1409353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>
              <a:lnSpc>
                <a:spcPct val="10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cs typeface="Arial" pitchFamily="34" charset="0"/>
              </a:rPr>
              <a:t>加入你的文字描述，加入你的文字描述，加入。</a:t>
            </a:r>
            <a:endParaRPr lang="en-US" altLang="zh-CN" sz="1400" kern="0" dirty="0">
              <a:solidFill>
                <a:schemeClr val="bg1"/>
              </a:solidFill>
              <a:cs typeface="Arial" pitchFamily="34" charset="0"/>
            </a:endParaRPr>
          </a:p>
          <a:p>
            <a:pPr lvl="0" algn="l">
              <a:lnSpc>
                <a:spcPct val="10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49811" y="4381997"/>
            <a:ext cx="1409353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>
              <a:lnSpc>
                <a:spcPct val="10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cs typeface="Arial" pitchFamily="34" charset="0"/>
              </a:rPr>
              <a:t>加入你的文字描述，加入你的文字描述，加入。</a:t>
            </a:r>
            <a:endParaRPr lang="en-US" altLang="zh-CN" sz="1400" kern="0" dirty="0">
              <a:solidFill>
                <a:schemeClr val="bg1"/>
              </a:solidFill>
              <a:cs typeface="Arial" pitchFamily="34" charset="0"/>
            </a:endParaRPr>
          </a:p>
          <a:p>
            <a:pPr lvl="0" algn="l">
              <a:lnSpc>
                <a:spcPct val="10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44413" y="4389962"/>
            <a:ext cx="1409353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>
              <a:lnSpc>
                <a:spcPct val="10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cs typeface="Arial" pitchFamily="34" charset="0"/>
              </a:rPr>
              <a:t>加入你的文字描述，加入你的文字描述，加入。</a:t>
            </a:r>
            <a:endParaRPr lang="en-US" altLang="zh-CN" sz="1400" kern="0" dirty="0">
              <a:solidFill>
                <a:schemeClr val="bg1"/>
              </a:solidFill>
              <a:cs typeface="Arial" pitchFamily="34" charset="0"/>
            </a:endParaRPr>
          </a:p>
          <a:p>
            <a:pPr lvl="0" algn="l">
              <a:lnSpc>
                <a:spcPct val="10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07681" y="4389962"/>
            <a:ext cx="1409353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>
              <a:lnSpc>
                <a:spcPct val="10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cs typeface="Arial" pitchFamily="34" charset="0"/>
              </a:rPr>
              <a:t>加入你的文字描述，加入你的文字描述，加入。</a:t>
            </a:r>
            <a:endParaRPr lang="en-US" altLang="zh-CN" sz="1400" kern="0" dirty="0">
              <a:solidFill>
                <a:schemeClr val="bg1"/>
              </a:solidFill>
              <a:cs typeface="Arial" pitchFamily="34" charset="0"/>
            </a:endParaRPr>
          </a:p>
          <a:p>
            <a:pPr lvl="0" algn="l">
              <a:lnSpc>
                <a:spcPct val="100000"/>
              </a:lnSpc>
              <a:defRPr/>
            </a:pPr>
            <a:r>
              <a:rPr lang="zh-CN" altLang="en-US" sz="1400" kern="0" dirty="0">
                <a:solidFill>
                  <a:schemeClr val="bg1"/>
                </a:solidFill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燕尾形箭头 42"/>
          <p:cNvSpPr/>
          <p:nvPr/>
        </p:nvSpPr>
        <p:spPr>
          <a:xfrm>
            <a:off x="1774216" y="3106494"/>
            <a:ext cx="8792184" cy="228600"/>
          </a:xfrm>
          <a:custGeom>
            <a:avLst/>
            <a:gdLst/>
            <a:ahLst/>
            <a:cxnLst/>
            <a:rect l="l" t="t" r="r" b="b"/>
            <a:pathLst>
              <a:path w="8792184" h="228600">
                <a:moveTo>
                  <a:pt x="6174297" y="57150"/>
                </a:moveTo>
                <a:lnTo>
                  <a:pt x="6482182" y="57150"/>
                </a:lnTo>
                <a:cubicBezTo>
                  <a:pt x="6482176" y="96003"/>
                  <a:pt x="6485052" y="134211"/>
                  <a:pt x="6491470" y="171450"/>
                </a:cubicBezTo>
                <a:lnTo>
                  <a:pt x="6164307" y="171450"/>
                </a:lnTo>
                <a:cubicBezTo>
                  <a:pt x="6171070" y="134235"/>
                  <a:pt x="6174272" y="96024"/>
                  <a:pt x="6174297" y="57150"/>
                </a:cubicBezTo>
                <a:close/>
                <a:moveTo>
                  <a:pt x="4232102" y="57150"/>
                </a:moveTo>
                <a:lnTo>
                  <a:pt x="4552014" y="57150"/>
                </a:lnTo>
                <a:cubicBezTo>
                  <a:pt x="4552039" y="96024"/>
                  <a:pt x="4555240" y="134235"/>
                  <a:pt x="4562004" y="171450"/>
                </a:cubicBezTo>
                <a:lnTo>
                  <a:pt x="4222491" y="171450"/>
                </a:lnTo>
                <a:cubicBezTo>
                  <a:pt x="4229075" y="134223"/>
                  <a:pt x="4232101" y="96013"/>
                  <a:pt x="4232102" y="57150"/>
                </a:cubicBezTo>
                <a:close/>
                <a:moveTo>
                  <a:pt x="2268856" y="57150"/>
                </a:moveTo>
                <a:lnTo>
                  <a:pt x="2609445" y="57150"/>
                </a:lnTo>
                <a:cubicBezTo>
                  <a:pt x="2609446" y="96013"/>
                  <a:pt x="2612471" y="134223"/>
                  <a:pt x="2619056" y="171450"/>
                </a:cubicBezTo>
                <a:lnTo>
                  <a:pt x="2258866" y="171450"/>
                </a:lnTo>
                <a:cubicBezTo>
                  <a:pt x="2265630" y="134235"/>
                  <a:pt x="2268832" y="96024"/>
                  <a:pt x="2268856" y="57150"/>
                </a:cubicBezTo>
                <a:close/>
                <a:moveTo>
                  <a:pt x="0" y="57150"/>
                </a:moveTo>
                <a:lnTo>
                  <a:pt x="646574" y="57150"/>
                </a:lnTo>
                <a:cubicBezTo>
                  <a:pt x="646599" y="96024"/>
                  <a:pt x="649800" y="134235"/>
                  <a:pt x="656564" y="171450"/>
                </a:cubicBezTo>
                <a:lnTo>
                  <a:pt x="0" y="171450"/>
                </a:lnTo>
                <a:lnTo>
                  <a:pt x="57150" y="114300"/>
                </a:lnTo>
                <a:close/>
                <a:moveTo>
                  <a:pt x="8677884" y="0"/>
                </a:moveTo>
                <a:lnTo>
                  <a:pt x="8792184" y="114300"/>
                </a:lnTo>
                <a:lnTo>
                  <a:pt x="8677884" y="228600"/>
                </a:lnTo>
                <a:lnTo>
                  <a:pt x="8677884" y="171450"/>
                </a:lnTo>
                <a:lnTo>
                  <a:pt x="8095871" y="171450"/>
                </a:lnTo>
                <a:cubicBezTo>
                  <a:pt x="8102288" y="134211"/>
                  <a:pt x="8105164" y="96003"/>
                  <a:pt x="8105159" y="57150"/>
                </a:cubicBezTo>
                <a:lnTo>
                  <a:pt x="8677884" y="57150"/>
                </a:lnTo>
                <a:close/>
              </a:path>
            </a:pathLst>
          </a:custGeom>
          <a:solidFill>
            <a:srgbClr val="E74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8" rIns="91395" bIns="45698" anchor="ctr"/>
          <a:lstStyle/>
          <a:p>
            <a:pPr algn="ctr" defTabSz="914332">
              <a:defRPr/>
            </a:pPr>
            <a:endParaRPr lang="zh-CN" altLang="en-US" sz="25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20285" y="2342005"/>
            <a:ext cx="1623292" cy="1623292"/>
            <a:chOff x="2420285" y="2342005"/>
            <a:chExt cx="1623292" cy="1623292"/>
          </a:xfrm>
          <a:solidFill>
            <a:srgbClr val="E74337"/>
          </a:solidFill>
        </p:grpSpPr>
        <p:sp>
          <p:nvSpPr>
            <p:cNvPr id="48" name="椭圆 47"/>
            <p:cNvSpPr/>
            <p:nvPr/>
          </p:nvSpPr>
          <p:spPr>
            <a:xfrm>
              <a:off x="2420285" y="2342005"/>
              <a:ext cx="1623292" cy="1623292"/>
            </a:xfrm>
            <a:prstGeom prst="ellipse">
              <a:avLst/>
            </a:prstGeom>
            <a:grpFill/>
            <a:ln w="19050">
              <a:solidFill>
                <a:srgbClr val="E74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61967" y="3033261"/>
              <a:ext cx="1210589" cy="400110"/>
            </a:xfrm>
            <a:prstGeom prst="rect">
              <a:avLst/>
            </a:prstGeom>
            <a:grpFill/>
            <a:ln>
              <a:solidFill>
                <a:srgbClr val="E74337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第一阶段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83343" y="2345715"/>
            <a:ext cx="1623292" cy="1623292"/>
            <a:chOff x="4383343" y="2345715"/>
            <a:chExt cx="1623292" cy="1623292"/>
          </a:xfrm>
          <a:solidFill>
            <a:srgbClr val="E74337"/>
          </a:solidFill>
        </p:grpSpPr>
        <p:sp>
          <p:nvSpPr>
            <p:cNvPr id="53" name="椭圆 52"/>
            <p:cNvSpPr/>
            <p:nvPr/>
          </p:nvSpPr>
          <p:spPr>
            <a:xfrm>
              <a:off x="4383343" y="2345715"/>
              <a:ext cx="1623292" cy="1623292"/>
            </a:xfrm>
            <a:prstGeom prst="ellipse">
              <a:avLst/>
            </a:prstGeom>
            <a:grpFill/>
            <a:ln w="19050">
              <a:solidFill>
                <a:srgbClr val="E74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25021" y="3033260"/>
              <a:ext cx="1210589" cy="400110"/>
            </a:xfrm>
            <a:prstGeom prst="rect">
              <a:avLst/>
            </a:prstGeom>
            <a:grpFill/>
            <a:ln>
              <a:solidFill>
                <a:srgbClr val="E74337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第二阶段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325725" y="2342005"/>
            <a:ext cx="1623292" cy="1623292"/>
            <a:chOff x="6325725" y="2342005"/>
            <a:chExt cx="1623292" cy="1623292"/>
          </a:xfrm>
        </p:grpSpPr>
        <p:sp>
          <p:nvSpPr>
            <p:cNvPr id="66" name="椭圆 65"/>
            <p:cNvSpPr/>
            <p:nvPr/>
          </p:nvSpPr>
          <p:spPr>
            <a:xfrm>
              <a:off x="6325725" y="2342005"/>
              <a:ext cx="1623292" cy="1623292"/>
            </a:xfrm>
            <a:prstGeom prst="ellipse">
              <a:avLst/>
            </a:prstGeom>
            <a:solidFill>
              <a:srgbClr val="E74337"/>
            </a:solidFill>
            <a:ln w="19050">
              <a:solidFill>
                <a:srgbClr val="E74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67403" y="3033261"/>
              <a:ext cx="1210589" cy="400110"/>
            </a:xfrm>
            <a:prstGeom prst="rect">
              <a:avLst/>
            </a:prstGeom>
            <a:noFill/>
            <a:ln>
              <a:solidFill>
                <a:srgbClr val="E74337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第三阶段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6240" y="2348880"/>
            <a:ext cx="1623292" cy="1623292"/>
            <a:chOff x="8256240" y="2348880"/>
            <a:chExt cx="1623292" cy="1623292"/>
          </a:xfrm>
        </p:grpSpPr>
        <p:sp>
          <p:nvSpPr>
            <p:cNvPr id="67" name="椭圆 66"/>
            <p:cNvSpPr/>
            <p:nvPr/>
          </p:nvSpPr>
          <p:spPr>
            <a:xfrm>
              <a:off x="8256240" y="2348880"/>
              <a:ext cx="1623292" cy="1623292"/>
            </a:xfrm>
            <a:prstGeom prst="ellipse">
              <a:avLst/>
            </a:prstGeom>
            <a:solidFill>
              <a:srgbClr val="E74337"/>
            </a:solidFill>
            <a:ln w="19050">
              <a:solidFill>
                <a:srgbClr val="E74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536019" y="3033261"/>
              <a:ext cx="1210589" cy="400110"/>
            </a:xfrm>
            <a:prstGeom prst="rect">
              <a:avLst/>
            </a:prstGeom>
            <a:noFill/>
            <a:ln>
              <a:solidFill>
                <a:srgbClr val="E74337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第四阶段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059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6000" fill="hold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26000" fill="hold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26000" fill="hold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6000" fill="hold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7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/>
          <p:bldP spid="40" grpId="0"/>
          <p:bldP spid="41" grpId="0"/>
          <p:bldP spid="42" grpId="0"/>
          <p:bldP spid="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2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2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2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7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2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/>
          <p:bldP spid="40" grpId="0"/>
          <p:bldP spid="41" grpId="0"/>
          <p:bldP spid="42" grpId="0"/>
          <p:bldP spid="43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479279" y="439987"/>
            <a:ext cx="3416320" cy="646331"/>
          </a:xfrm>
          <a:prstGeom prst="rect">
            <a:avLst/>
          </a:prstGeom>
          <a:noFill/>
          <a:ln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工作存在的问题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2672" y="2340459"/>
            <a:ext cx="1714306" cy="1714405"/>
          </a:xfrm>
          <a:custGeom>
            <a:avLst/>
            <a:gdLst/>
            <a:ahLst/>
            <a:cxnLst/>
            <a:rect l="l" t="t" r="r" b="b"/>
            <a:pathLst>
              <a:path w="2305015" h="2305016">
                <a:moveTo>
                  <a:pt x="1116504" y="0"/>
                </a:moveTo>
                <a:lnTo>
                  <a:pt x="1188513" y="0"/>
                </a:lnTo>
                <a:lnTo>
                  <a:pt x="1188513" y="56204"/>
                </a:lnTo>
                <a:cubicBezTo>
                  <a:pt x="1228826" y="56265"/>
                  <a:pt x="1268550" y="59732"/>
                  <a:pt x="1307429" y="66564"/>
                </a:cubicBezTo>
                <a:lnTo>
                  <a:pt x="1317181" y="11258"/>
                </a:lnTo>
                <a:lnTo>
                  <a:pt x="1347579" y="16618"/>
                </a:lnTo>
                <a:lnTo>
                  <a:pt x="1388096" y="23762"/>
                </a:lnTo>
                <a:lnTo>
                  <a:pt x="1378548" y="77912"/>
                </a:lnTo>
                <a:cubicBezTo>
                  <a:pt x="1417923" y="85915"/>
                  <a:pt x="1456476" y="96250"/>
                  <a:pt x="1493927" y="109198"/>
                </a:cubicBezTo>
                <a:lnTo>
                  <a:pt x="1512855" y="57192"/>
                </a:lnTo>
                <a:lnTo>
                  <a:pt x="1512856" y="57192"/>
                </a:lnTo>
                <a:lnTo>
                  <a:pt x="1512857" y="57192"/>
                </a:lnTo>
                <a:lnTo>
                  <a:pt x="1564604" y="76027"/>
                </a:lnTo>
                <a:lnTo>
                  <a:pt x="1580521" y="81820"/>
                </a:lnTo>
                <a:lnTo>
                  <a:pt x="1580522" y="81821"/>
                </a:lnTo>
                <a:lnTo>
                  <a:pt x="1561549" y="133948"/>
                </a:lnTo>
                <a:cubicBezTo>
                  <a:pt x="1599009" y="148154"/>
                  <a:pt x="1635168" y="165067"/>
                  <a:pt x="1670051" y="184087"/>
                </a:cubicBezTo>
                <a:lnTo>
                  <a:pt x="1697580" y="136405"/>
                </a:lnTo>
                <a:lnTo>
                  <a:pt x="1759941" y="172409"/>
                </a:lnTo>
                <a:lnTo>
                  <a:pt x="1759942" y="172410"/>
                </a:lnTo>
                <a:lnTo>
                  <a:pt x="1731926" y="220936"/>
                </a:lnTo>
                <a:cubicBezTo>
                  <a:pt x="1766460" y="241040"/>
                  <a:pt x="1799121" y="263964"/>
                  <a:pt x="1829826" y="289298"/>
                </a:cubicBezTo>
                <a:lnTo>
                  <a:pt x="1865744" y="246493"/>
                </a:lnTo>
                <a:lnTo>
                  <a:pt x="1920906" y="292779"/>
                </a:lnTo>
                <a:lnTo>
                  <a:pt x="1920907" y="292780"/>
                </a:lnTo>
                <a:lnTo>
                  <a:pt x="1884782" y="335832"/>
                </a:lnTo>
                <a:cubicBezTo>
                  <a:pt x="1915274" y="361532"/>
                  <a:pt x="1943485" y="389743"/>
                  <a:pt x="1969185" y="420235"/>
                </a:cubicBezTo>
                <a:lnTo>
                  <a:pt x="2012237" y="384110"/>
                </a:lnTo>
                <a:lnTo>
                  <a:pt x="2054670" y="434681"/>
                </a:lnTo>
                <a:lnTo>
                  <a:pt x="2058522" y="439272"/>
                </a:lnTo>
                <a:lnTo>
                  <a:pt x="2015718" y="475189"/>
                </a:lnTo>
                <a:cubicBezTo>
                  <a:pt x="2041052" y="505895"/>
                  <a:pt x="2063977" y="538556"/>
                  <a:pt x="2084080" y="573090"/>
                </a:cubicBezTo>
                <a:lnTo>
                  <a:pt x="2132606" y="545074"/>
                </a:lnTo>
                <a:lnTo>
                  <a:pt x="2168610" y="607434"/>
                </a:lnTo>
                <a:lnTo>
                  <a:pt x="2120929" y="634963"/>
                </a:lnTo>
                <a:cubicBezTo>
                  <a:pt x="2139949" y="669847"/>
                  <a:pt x="2156862" y="706007"/>
                  <a:pt x="2171069" y="743467"/>
                </a:cubicBezTo>
                <a:lnTo>
                  <a:pt x="2223196" y="724494"/>
                </a:lnTo>
                <a:lnTo>
                  <a:pt x="2244913" y="784161"/>
                </a:lnTo>
                <a:lnTo>
                  <a:pt x="2247824" y="792160"/>
                </a:lnTo>
                <a:lnTo>
                  <a:pt x="2195819" y="811089"/>
                </a:lnTo>
                <a:cubicBezTo>
                  <a:pt x="2208767" y="848539"/>
                  <a:pt x="2219102" y="887093"/>
                  <a:pt x="2227105" y="926468"/>
                </a:cubicBezTo>
                <a:lnTo>
                  <a:pt x="2281253" y="916920"/>
                </a:lnTo>
                <a:lnTo>
                  <a:pt x="2291883" y="977205"/>
                </a:lnTo>
                <a:lnTo>
                  <a:pt x="2293757" y="987835"/>
                </a:lnTo>
                <a:lnTo>
                  <a:pt x="2238453" y="997587"/>
                </a:lnTo>
                <a:cubicBezTo>
                  <a:pt x="2245285" y="1036466"/>
                  <a:pt x="2248752" y="1076191"/>
                  <a:pt x="2248813" y="1116503"/>
                </a:cubicBezTo>
                <a:lnTo>
                  <a:pt x="2305015" y="1116503"/>
                </a:lnTo>
                <a:lnTo>
                  <a:pt x="2305015" y="1188511"/>
                </a:lnTo>
                <a:lnTo>
                  <a:pt x="2305015" y="1188512"/>
                </a:lnTo>
                <a:lnTo>
                  <a:pt x="2248813" y="1188512"/>
                </a:lnTo>
                <a:cubicBezTo>
                  <a:pt x="2248752" y="1228825"/>
                  <a:pt x="2245285" y="1268550"/>
                  <a:pt x="2238454" y="1307429"/>
                </a:cubicBezTo>
                <a:lnTo>
                  <a:pt x="2293758" y="1317181"/>
                </a:lnTo>
                <a:lnTo>
                  <a:pt x="2281254" y="1388096"/>
                </a:lnTo>
                <a:lnTo>
                  <a:pt x="2227105" y="1378548"/>
                </a:lnTo>
                <a:cubicBezTo>
                  <a:pt x="2219102" y="1417923"/>
                  <a:pt x="2208767" y="1456477"/>
                  <a:pt x="2195819" y="1493928"/>
                </a:cubicBezTo>
                <a:lnTo>
                  <a:pt x="2247824" y="1512856"/>
                </a:lnTo>
                <a:lnTo>
                  <a:pt x="2231124" y="1558739"/>
                </a:lnTo>
                <a:lnTo>
                  <a:pt x="2223196" y="1580522"/>
                </a:lnTo>
                <a:lnTo>
                  <a:pt x="2223195" y="1580522"/>
                </a:lnTo>
                <a:lnTo>
                  <a:pt x="2171069" y="1561550"/>
                </a:lnTo>
                <a:cubicBezTo>
                  <a:pt x="2156863" y="1599010"/>
                  <a:pt x="2139950" y="1635169"/>
                  <a:pt x="2120930" y="1670052"/>
                </a:cubicBezTo>
                <a:lnTo>
                  <a:pt x="2168611" y="1697581"/>
                </a:lnTo>
                <a:lnTo>
                  <a:pt x="2161744" y="1709474"/>
                </a:lnTo>
                <a:lnTo>
                  <a:pt x="2132607" y="1759942"/>
                </a:lnTo>
                <a:lnTo>
                  <a:pt x="2084082" y="1731926"/>
                </a:lnTo>
                <a:cubicBezTo>
                  <a:pt x="2063978" y="1766461"/>
                  <a:pt x="2041053" y="1799122"/>
                  <a:pt x="2015719" y="1829828"/>
                </a:cubicBezTo>
                <a:lnTo>
                  <a:pt x="2058523" y="1865745"/>
                </a:lnTo>
                <a:lnTo>
                  <a:pt x="2035310" y="1893409"/>
                </a:lnTo>
                <a:lnTo>
                  <a:pt x="2012237" y="1920907"/>
                </a:lnTo>
                <a:lnTo>
                  <a:pt x="1969186" y="1884783"/>
                </a:lnTo>
                <a:cubicBezTo>
                  <a:pt x="1943485" y="1915275"/>
                  <a:pt x="1915275" y="1943485"/>
                  <a:pt x="1884783" y="1969186"/>
                </a:cubicBezTo>
                <a:lnTo>
                  <a:pt x="1920906" y="2012236"/>
                </a:lnTo>
                <a:lnTo>
                  <a:pt x="1920906" y="2012237"/>
                </a:lnTo>
                <a:lnTo>
                  <a:pt x="1892374" y="2036178"/>
                </a:lnTo>
                <a:lnTo>
                  <a:pt x="1865743" y="2058523"/>
                </a:lnTo>
                <a:lnTo>
                  <a:pt x="1829827" y="2015720"/>
                </a:lnTo>
                <a:cubicBezTo>
                  <a:pt x="1799122" y="2041054"/>
                  <a:pt x="1766461" y="2063978"/>
                  <a:pt x="1731926" y="2084082"/>
                </a:cubicBezTo>
                <a:lnTo>
                  <a:pt x="1759942" y="2132607"/>
                </a:lnTo>
                <a:lnTo>
                  <a:pt x="1697582" y="2168611"/>
                </a:lnTo>
                <a:lnTo>
                  <a:pt x="1670053" y="2120930"/>
                </a:lnTo>
                <a:cubicBezTo>
                  <a:pt x="1635170" y="2139950"/>
                  <a:pt x="1599010" y="2156863"/>
                  <a:pt x="1561549" y="2171070"/>
                </a:cubicBezTo>
                <a:lnTo>
                  <a:pt x="1580522" y="2223197"/>
                </a:lnTo>
                <a:lnTo>
                  <a:pt x="1520855" y="2244914"/>
                </a:lnTo>
                <a:lnTo>
                  <a:pt x="1512856" y="2247825"/>
                </a:lnTo>
                <a:lnTo>
                  <a:pt x="1493928" y="2195820"/>
                </a:lnTo>
                <a:cubicBezTo>
                  <a:pt x="1456477" y="2208768"/>
                  <a:pt x="1417923" y="2219103"/>
                  <a:pt x="1378548" y="2227106"/>
                </a:cubicBezTo>
                <a:lnTo>
                  <a:pt x="1388096" y="2281254"/>
                </a:lnTo>
                <a:lnTo>
                  <a:pt x="1327811" y="2291884"/>
                </a:lnTo>
                <a:lnTo>
                  <a:pt x="1317181" y="2293758"/>
                </a:lnTo>
                <a:lnTo>
                  <a:pt x="1307430" y="2238454"/>
                </a:lnTo>
                <a:cubicBezTo>
                  <a:pt x="1268551" y="2245286"/>
                  <a:pt x="1228826" y="2248753"/>
                  <a:pt x="1188513" y="2248814"/>
                </a:cubicBezTo>
                <a:lnTo>
                  <a:pt x="1188513" y="2305016"/>
                </a:lnTo>
                <a:lnTo>
                  <a:pt x="1116505" y="2305016"/>
                </a:lnTo>
                <a:lnTo>
                  <a:pt x="1116505" y="2305015"/>
                </a:lnTo>
                <a:lnTo>
                  <a:pt x="1116503" y="2305015"/>
                </a:lnTo>
                <a:lnTo>
                  <a:pt x="1116503" y="2248814"/>
                </a:lnTo>
                <a:cubicBezTo>
                  <a:pt x="1076191" y="2248753"/>
                  <a:pt x="1036466" y="2245286"/>
                  <a:pt x="997587" y="2238454"/>
                </a:cubicBezTo>
                <a:lnTo>
                  <a:pt x="987835" y="2293759"/>
                </a:lnTo>
                <a:lnTo>
                  <a:pt x="916920" y="2281255"/>
                </a:lnTo>
                <a:lnTo>
                  <a:pt x="916920" y="2281254"/>
                </a:lnTo>
                <a:lnTo>
                  <a:pt x="916919" y="2281254"/>
                </a:lnTo>
                <a:lnTo>
                  <a:pt x="926467" y="2227106"/>
                </a:lnTo>
                <a:cubicBezTo>
                  <a:pt x="887093" y="2219103"/>
                  <a:pt x="848539" y="2208768"/>
                  <a:pt x="811089" y="2195820"/>
                </a:cubicBezTo>
                <a:lnTo>
                  <a:pt x="792160" y="2247825"/>
                </a:lnTo>
                <a:lnTo>
                  <a:pt x="792159" y="2247825"/>
                </a:lnTo>
                <a:lnTo>
                  <a:pt x="724494" y="2223196"/>
                </a:lnTo>
                <a:lnTo>
                  <a:pt x="743467" y="2171070"/>
                </a:lnTo>
                <a:cubicBezTo>
                  <a:pt x="706007" y="2156863"/>
                  <a:pt x="669847" y="2139950"/>
                  <a:pt x="634964" y="2120930"/>
                </a:cubicBezTo>
                <a:lnTo>
                  <a:pt x="607435" y="2168611"/>
                </a:lnTo>
                <a:lnTo>
                  <a:pt x="545074" y="2132608"/>
                </a:lnTo>
                <a:lnTo>
                  <a:pt x="545074" y="2132607"/>
                </a:lnTo>
                <a:lnTo>
                  <a:pt x="545073" y="2132606"/>
                </a:lnTo>
                <a:lnTo>
                  <a:pt x="573089" y="2084081"/>
                </a:lnTo>
                <a:cubicBezTo>
                  <a:pt x="538555" y="2063977"/>
                  <a:pt x="505894" y="2041053"/>
                  <a:pt x="475189" y="2015719"/>
                </a:cubicBezTo>
                <a:lnTo>
                  <a:pt x="439271" y="2058524"/>
                </a:lnTo>
                <a:lnTo>
                  <a:pt x="401922" y="2027183"/>
                </a:lnTo>
                <a:lnTo>
                  <a:pt x="384109" y="2012237"/>
                </a:lnTo>
                <a:lnTo>
                  <a:pt x="420234" y="1969186"/>
                </a:lnTo>
                <a:cubicBezTo>
                  <a:pt x="389742" y="1943485"/>
                  <a:pt x="361531" y="1915275"/>
                  <a:pt x="335831" y="1884783"/>
                </a:cubicBezTo>
                <a:lnTo>
                  <a:pt x="292780" y="1920907"/>
                </a:lnTo>
                <a:lnTo>
                  <a:pt x="292779" y="1920906"/>
                </a:lnTo>
                <a:lnTo>
                  <a:pt x="292778" y="1920906"/>
                </a:lnTo>
                <a:lnTo>
                  <a:pt x="249590" y="1869435"/>
                </a:lnTo>
                <a:lnTo>
                  <a:pt x="246493" y="1865744"/>
                </a:lnTo>
                <a:lnTo>
                  <a:pt x="289297" y="1829827"/>
                </a:lnTo>
                <a:cubicBezTo>
                  <a:pt x="263963" y="1799122"/>
                  <a:pt x="241039" y="1766461"/>
                  <a:pt x="220935" y="1731926"/>
                </a:cubicBezTo>
                <a:lnTo>
                  <a:pt x="172409" y="1759942"/>
                </a:lnTo>
                <a:lnTo>
                  <a:pt x="136405" y="1697581"/>
                </a:lnTo>
                <a:lnTo>
                  <a:pt x="184086" y="1670052"/>
                </a:lnTo>
                <a:cubicBezTo>
                  <a:pt x="165066" y="1635169"/>
                  <a:pt x="148153" y="1599009"/>
                  <a:pt x="133947" y="1561548"/>
                </a:cubicBezTo>
                <a:lnTo>
                  <a:pt x="81819" y="1580521"/>
                </a:lnTo>
                <a:lnTo>
                  <a:pt x="68990" y="1545273"/>
                </a:lnTo>
                <a:lnTo>
                  <a:pt x="57190" y="1512855"/>
                </a:lnTo>
                <a:lnTo>
                  <a:pt x="109197" y="1493926"/>
                </a:lnTo>
                <a:cubicBezTo>
                  <a:pt x="96249" y="1456476"/>
                  <a:pt x="85914" y="1417922"/>
                  <a:pt x="77911" y="1378548"/>
                </a:cubicBezTo>
                <a:lnTo>
                  <a:pt x="23761" y="1388096"/>
                </a:lnTo>
                <a:lnTo>
                  <a:pt x="21307" y="1374174"/>
                </a:lnTo>
                <a:lnTo>
                  <a:pt x="11257" y="1317181"/>
                </a:lnTo>
                <a:lnTo>
                  <a:pt x="66563" y="1307429"/>
                </a:lnTo>
                <a:cubicBezTo>
                  <a:pt x="59731" y="1268550"/>
                  <a:pt x="56264" y="1228825"/>
                  <a:pt x="56203" y="1188512"/>
                </a:cubicBezTo>
                <a:lnTo>
                  <a:pt x="0" y="1188512"/>
                </a:lnTo>
                <a:lnTo>
                  <a:pt x="0" y="1116503"/>
                </a:lnTo>
                <a:lnTo>
                  <a:pt x="56203" y="1116503"/>
                </a:lnTo>
                <a:cubicBezTo>
                  <a:pt x="56264" y="1076190"/>
                  <a:pt x="59732" y="1036465"/>
                  <a:pt x="66563" y="997586"/>
                </a:cubicBezTo>
                <a:lnTo>
                  <a:pt x="11258" y="987834"/>
                </a:lnTo>
                <a:lnTo>
                  <a:pt x="18836" y="944857"/>
                </a:lnTo>
                <a:lnTo>
                  <a:pt x="23761" y="916920"/>
                </a:lnTo>
                <a:lnTo>
                  <a:pt x="23762" y="916920"/>
                </a:lnTo>
                <a:lnTo>
                  <a:pt x="77912" y="926468"/>
                </a:lnTo>
                <a:cubicBezTo>
                  <a:pt x="85915" y="887093"/>
                  <a:pt x="96250" y="848539"/>
                  <a:pt x="109198" y="811089"/>
                </a:cubicBezTo>
                <a:lnTo>
                  <a:pt x="57191" y="792160"/>
                </a:lnTo>
                <a:lnTo>
                  <a:pt x="81820" y="724495"/>
                </a:lnTo>
                <a:lnTo>
                  <a:pt x="81820" y="724494"/>
                </a:lnTo>
                <a:lnTo>
                  <a:pt x="133948" y="743467"/>
                </a:lnTo>
                <a:cubicBezTo>
                  <a:pt x="148154" y="706007"/>
                  <a:pt x="165067" y="669847"/>
                  <a:pt x="184087" y="634964"/>
                </a:cubicBezTo>
                <a:lnTo>
                  <a:pt x="136405" y="607435"/>
                </a:lnTo>
                <a:lnTo>
                  <a:pt x="172409" y="545074"/>
                </a:lnTo>
                <a:lnTo>
                  <a:pt x="172410" y="545074"/>
                </a:lnTo>
                <a:lnTo>
                  <a:pt x="220936" y="573090"/>
                </a:lnTo>
                <a:cubicBezTo>
                  <a:pt x="241040" y="538556"/>
                  <a:pt x="263964" y="505895"/>
                  <a:pt x="289299" y="475189"/>
                </a:cubicBezTo>
                <a:lnTo>
                  <a:pt x="246494" y="439272"/>
                </a:lnTo>
                <a:lnTo>
                  <a:pt x="246493" y="439271"/>
                </a:lnTo>
                <a:lnTo>
                  <a:pt x="290455" y="386879"/>
                </a:lnTo>
                <a:lnTo>
                  <a:pt x="292779" y="384110"/>
                </a:lnTo>
                <a:lnTo>
                  <a:pt x="292779" y="384109"/>
                </a:lnTo>
                <a:lnTo>
                  <a:pt x="335832" y="420234"/>
                </a:lnTo>
                <a:cubicBezTo>
                  <a:pt x="361532" y="389742"/>
                  <a:pt x="389743" y="361532"/>
                  <a:pt x="420235" y="335832"/>
                </a:cubicBezTo>
                <a:lnTo>
                  <a:pt x="384109" y="292779"/>
                </a:lnTo>
                <a:lnTo>
                  <a:pt x="384110" y="292779"/>
                </a:lnTo>
                <a:lnTo>
                  <a:pt x="439272" y="246494"/>
                </a:lnTo>
                <a:lnTo>
                  <a:pt x="475189" y="289299"/>
                </a:lnTo>
                <a:cubicBezTo>
                  <a:pt x="505895" y="263964"/>
                  <a:pt x="538556" y="241040"/>
                  <a:pt x="573091" y="220936"/>
                </a:cubicBezTo>
                <a:lnTo>
                  <a:pt x="545074" y="172410"/>
                </a:lnTo>
                <a:lnTo>
                  <a:pt x="607435" y="136406"/>
                </a:lnTo>
                <a:lnTo>
                  <a:pt x="634964" y="184088"/>
                </a:lnTo>
                <a:cubicBezTo>
                  <a:pt x="669848" y="165067"/>
                  <a:pt x="706008" y="148154"/>
                  <a:pt x="743468" y="133948"/>
                </a:cubicBezTo>
                <a:lnTo>
                  <a:pt x="724495" y="81820"/>
                </a:lnTo>
                <a:lnTo>
                  <a:pt x="759743" y="68991"/>
                </a:lnTo>
                <a:lnTo>
                  <a:pt x="792161" y="57191"/>
                </a:lnTo>
                <a:lnTo>
                  <a:pt x="811090" y="109198"/>
                </a:lnTo>
                <a:cubicBezTo>
                  <a:pt x="848540" y="96250"/>
                  <a:pt x="887094" y="85915"/>
                  <a:pt x="926468" y="77912"/>
                </a:cubicBezTo>
                <a:lnTo>
                  <a:pt x="916920" y="23762"/>
                </a:lnTo>
                <a:lnTo>
                  <a:pt x="930842" y="21308"/>
                </a:lnTo>
                <a:lnTo>
                  <a:pt x="987835" y="11258"/>
                </a:lnTo>
                <a:lnTo>
                  <a:pt x="997587" y="66564"/>
                </a:lnTo>
                <a:cubicBezTo>
                  <a:pt x="1036466" y="59732"/>
                  <a:pt x="1076191" y="56265"/>
                  <a:pt x="1116503" y="56204"/>
                </a:cubicBezTo>
                <a:lnTo>
                  <a:pt x="1116503" y="1"/>
                </a:lnTo>
                <a:lnTo>
                  <a:pt x="1116504" y="1"/>
                </a:lnTo>
                <a:close/>
              </a:path>
            </a:pathLst>
          </a:custGeom>
          <a:noFill/>
          <a:ln w="28575">
            <a:solidFill>
              <a:srgbClr val="E74337"/>
            </a:solidFill>
          </a:ln>
          <a:effectLst>
            <a:outerShdw blurRad="139700" dist="88900" dir="5400000" sx="93000" sy="93000" algn="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2"/>
          <p:cNvSpPr/>
          <p:nvPr/>
        </p:nvSpPr>
        <p:spPr>
          <a:xfrm>
            <a:off x="3904318" y="3197619"/>
            <a:ext cx="1392980" cy="1393060"/>
          </a:xfrm>
          <a:custGeom>
            <a:avLst/>
            <a:gdLst/>
            <a:ahLst/>
            <a:cxnLst/>
            <a:rect l="l" t="t" r="r" b="b"/>
            <a:pathLst>
              <a:path w="2305015" h="2305016">
                <a:moveTo>
                  <a:pt x="1116504" y="0"/>
                </a:moveTo>
                <a:lnTo>
                  <a:pt x="1188513" y="0"/>
                </a:lnTo>
                <a:lnTo>
                  <a:pt x="1188513" y="56204"/>
                </a:lnTo>
                <a:cubicBezTo>
                  <a:pt x="1228826" y="56265"/>
                  <a:pt x="1268550" y="59732"/>
                  <a:pt x="1307429" y="66564"/>
                </a:cubicBezTo>
                <a:lnTo>
                  <a:pt x="1317181" y="11258"/>
                </a:lnTo>
                <a:lnTo>
                  <a:pt x="1347579" y="16618"/>
                </a:lnTo>
                <a:lnTo>
                  <a:pt x="1388096" y="23762"/>
                </a:lnTo>
                <a:lnTo>
                  <a:pt x="1378548" y="77912"/>
                </a:lnTo>
                <a:cubicBezTo>
                  <a:pt x="1417923" y="85915"/>
                  <a:pt x="1456476" y="96250"/>
                  <a:pt x="1493927" y="109198"/>
                </a:cubicBezTo>
                <a:lnTo>
                  <a:pt x="1512855" y="57192"/>
                </a:lnTo>
                <a:lnTo>
                  <a:pt x="1512856" y="57192"/>
                </a:lnTo>
                <a:lnTo>
                  <a:pt x="1512857" y="57192"/>
                </a:lnTo>
                <a:lnTo>
                  <a:pt x="1564604" y="76027"/>
                </a:lnTo>
                <a:lnTo>
                  <a:pt x="1580521" y="81820"/>
                </a:lnTo>
                <a:lnTo>
                  <a:pt x="1580522" y="81821"/>
                </a:lnTo>
                <a:lnTo>
                  <a:pt x="1561549" y="133948"/>
                </a:lnTo>
                <a:cubicBezTo>
                  <a:pt x="1599009" y="148154"/>
                  <a:pt x="1635168" y="165067"/>
                  <a:pt x="1670051" y="184087"/>
                </a:cubicBezTo>
                <a:lnTo>
                  <a:pt x="1697580" y="136405"/>
                </a:lnTo>
                <a:lnTo>
                  <a:pt x="1759941" y="172409"/>
                </a:lnTo>
                <a:lnTo>
                  <a:pt x="1759942" y="172410"/>
                </a:lnTo>
                <a:lnTo>
                  <a:pt x="1731926" y="220936"/>
                </a:lnTo>
                <a:cubicBezTo>
                  <a:pt x="1766460" y="241040"/>
                  <a:pt x="1799121" y="263964"/>
                  <a:pt x="1829826" y="289298"/>
                </a:cubicBezTo>
                <a:lnTo>
                  <a:pt x="1865744" y="246493"/>
                </a:lnTo>
                <a:lnTo>
                  <a:pt x="1920906" y="292779"/>
                </a:lnTo>
                <a:lnTo>
                  <a:pt x="1920907" y="292780"/>
                </a:lnTo>
                <a:lnTo>
                  <a:pt x="1884782" y="335832"/>
                </a:lnTo>
                <a:cubicBezTo>
                  <a:pt x="1915274" y="361532"/>
                  <a:pt x="1943485" y="389743"/>
                  <a:pt x="1969185" y="420235"/>
                </a:cubicBezTo>
                <a:lnTo>
                  <a:pt x="2012237" y="384110"/>
                </a:lnTo>
                <a:lnTo>
                  <a:pt x="2054670" y="434681"/>
                </a:lnTo>
                <a:lnTo>
                  <a:pt x="2058522" y="439272"/>
                </a:lnTo>
                <a:lnTo>
                  <a:pt x="2015718" y="475189"/>
                </a:lnTo>
                <a:cubicBezTo>
                  <a:pt x="2041052" y="505895"/>
                  <a:pt x="2063977" y="538556"/>
                  <a:pt x="2084080" y="573090"/>
                </a:cubicBezTo>
                <a:lnTo>
                  <a:pt x="2132606" y="545074"/>
                </a:lnTo>
                <a:lnTo>
                  <a:pt x="2168610" y="607434"/>
                </a:lnTo>
                <a:lnTo>
                  <a:pt x="2120929" y="634963"/>
                </a:lnTo>
                <a:cubicBezTo>
                  <a:pt x="2139949" y="669847"/>
                  <a:pt x="2156862" y="706007"/>
                  <a:pt x="2171069" y="743467"/>
                </a:cubicBezTo>
                <a:lnTo>
                  <a:pt x="2223196" y="724494"/>
                </a:lnTo>
                <a:lnTo>
                  <a:pt x="2244913" y="784161"/>
                </a:lnTo>
                <a:lnTo>
                  <a:pt x="2247824" y="792160"/>
                </a:lnTo>
                <a:lnTo>
                  <a:pt x="2195819" y="811089"/>
                </a:lnTo>
                <a:cubicBezTo>
                  <a:pt x="2208767" y="848539"/>
                  <a:pt x="2219102" y="887093"/>
                  <a:pt x="2227105" y="926468"/>
                </a:cubicBezTo>
                <a:lnTo>
                  <a:pt x="2281253" y="916920"/>
                </a:lnTo>
                <a:lnTo>
                  <a:pt x="2291883" y="977205"/>
                </a:lnTo>
                <a:lnTo>
                  <a:pt x="2293757" y="987835"/>
                </a:lnTo>
                <a:lnTo>
                  <a:pt x="2238453" y="997587"/>
                </a:lnTo>
                <a:cubicBezTo>
                  <a:pt x="2245285" y="1036466"/>
                  <a:pt x="2248752" y="1076191"/>
                  <a:pt x="2248813" y="1116503"/>
                </a:cubicBezTo>
                <a:lnTo>
                  <a:pt x="2305015" y="1116503"/>
                </a:lnTo>
                <a:lnTo>
                  <a:pt x="2305015" y="1188511"/>
                </a:lnTo>
                <a:lnTo>
                  <a:pt x="2305015" y="1188512"/>
                </a:lnTo>
                <a:lnTo>
                  <a:pt x="2248813" y="1188512"/>
                </a:lnTo>
                <a:cubicBezTo>
                  <a:pt x="2248752" y="1228825"/>
                  <a:pt x="2245285" y="1268550"/>
                  <a:pt x="2238454" y="1307429"/>
                </a:cubicBezTo>
                <a:lnTo>
                  <a:pt x="2293758" y="1317181"/>
                </a:lnTo>
                <a:lnTo>
                  <a:pt x="2281254" y="1388096"/>
                </a:lnTo>
                <a:lnTo>
                  <a:pt x="2227105" y="1378548"/>
                </a:lnTo>
                <a:cubicBezTo>
                  <a:pt x="2219102" y="1417923"/>
                  <a:pt x="2208767" y="1456477"/>
                  <a:pt x="2195819" y="1493928"/>
                </a:cubicBezTo>
                <a:lnTo>
                  <a:pt x="2247824" y="1512856"/>
                </a:lnTo>
                <a:lnTo>
                  <a:pt x="2231124" y="1558739"/>
                </a:lnTo>
                <a:lnTo>
                  <a:pt x="2223196" y="1580522"/>
                </a:lnTo>
                <a:lnTo>
                  <a:pt x="2223195" y="1580522"/>
                </a:lnTo>
                <a:lnTo>
                  <a:pt x="2171069" y="1561550"/>
                </a:lnTo>
                <a:cubicBezTo>
                  <a:pt x="2156863" y="1599010"/>
                  <a:pt x="2139950" y="1635169"/>
                  <a:pt x="2120930" y="1670052"/>
                </a:cubicBezTo>
                <a:lnTo>
                  <a:pt x="2168611" y="1697581"/>
                </a:lnTo>
                <a:lnTo>
                  <a:pt x="2161744" y="1709474"/>
                </a:lnTo>
                <a:lnTo>
                  <a:pt x="2132607" y="1759942"/>
                </a:lnTo>
                <a:lnTo>
                  <a:pt x="2084082" y="1731926"/>
                </a:lnTo>
                <a:cubicBezTo>
                  <a:pt x="2063978" y="1766461"/>
                  <a:pt x="2041053" y="1799122"/>
                  <a:pt x="2015719" y="1829828"/>
                </a:cubicBezTo>
                <a:lnTo>
                  <a:pt x="2058523" y="1865745"/>
                </a:lnTo>
                <a:lnTo>
                  <a:pt x="2035310" y="1893409"/>
                </a:lnTo>
                <a:lnTo>
                  <a:pt x="2012237" y="1920907"/>
                </a:lnTo>
                <a:lnTo>
                  <a:pt x="1969186" y="1884783"/>
                </a:lnTo>
                <a:cubicBezTo>
                  <a:pt x="1943485" y="1915275"/>
                  <a:pt x="1915275" y="1943485"/>
                  <a:pt x="1884783" y="1969186"/>
                </a:cubicBezTo>
                <a:lnTo>
                  <a:pt x="1920906" y="2012236"/>
                </a:lnTo>
                <a:lnTo>
                  <a:pt x="1920906" y="2012237"/>
                </a:lnTo>
                <a:lnTo>
                  <a:pt x="1892374" y="2036178"/>
                </a:lnTo>
                <a:lnTo>
                  <a:pt x="1865743" y="2058523"/>
                </a:lnTo>
                <a:lnTo>
                  <a:pt x="1829827" y="2015720"/>
                </a:lnTo>
                <a:cubicBezTo>
                  <a:pt x="1799122" y="2041054"/>
                  <a:pt x="1766461" y="2063978"/>
                  <a:pt x="1731926" y="2084082"/>
                </a:cubicBezTo>
                <a:lnTo>
                  <a:pt x="1759942" y="2132607"/>
                </a:lnTo>
                <a:lnTo>
                  <a:pt x="1697582" y="2168611"/>
                </a:lnTo>
                <a:lnTo>
                  <a:pt x="1670053" y="2120930"/>
                </a:lnTo>
                <a:cubicBezTo>
                  <a:pt x="1635170" y="2139950"/>
                  <a:pt x="1599010" y="2156863"/>
                  <a:pt x="1561549" y="2171070"/>
                </a:cubicBezTo>
                <a:lnTo>
                  <a:pt x="1580522" y="2223197"/>
                </a:lnTo>
                <a:lnTo>
                  <a:pt x="1520855" y="2244914"/>
                </a:lnTo>
                <a:lnTo>
                  <a:pt x="1512856" y="2247825"/>
                </a:lnTo>
                <a:lnTo>
                  <a:pt x="1493928" y="2195820"/>
                </a:lnTo>
                <a:cubicBezTo>
                  <a:pt x="1456477" y="2208768"/>
                  <a:pt x="1417923" y="2219103"/>
                  <a:pt x="1378548" y="2227106"/>
                </a:cubicBezTo>
                <a:lnTo>
                  <a:pt x="1388096" y="2281254"/>
                </a:lnTo>
                <a:lnTo>
                  <a:pt x="1327811" y="2291884"/>
                </a:lnTo>
                <a:lnTo>
                  <a:pt x="1317181" y="2293758"/>
                </a:lnTo>
                <a:lnTo>
                  <a:pt x="1307430" y="2238454"/>
                </a:lnTo>
                <a:cubicBezTo>
                  <a:pt x="1268551" y="2245286"/>
                  <a:pt x="1228826" y="2248753"/>
                  <a:pt x="1188513" y="2248814"/>
                </a:cubicBezTo>
                <a:lnTo>
                  <a:pt x="1188513" y="2305016"/>
                </a:lnTo>
                <a:lnTo>
                  <a:pt x="1116505" y="2305016"/>
                </a:lnTo>
                <a:lnTo>
                  <a:pt x="1116505" y="2305015"/>
                </a:lnTo>
                <a:lnTo>
                  <a:pt x="1116503" y="2305015"/>
                </a:lnTo>
                <a:lnTo>
                  <a:pt x="1116503" y="2248814"/>
                </a:lnTo>
                <a:cubicBezTo>
                  <a:pt x="1076191" y="2248753"/>
                  <a:pt x="1036466" y="2245286"/>
                  <a:pt x="997587" y="2238454"/>
                </a:cubicBezTo>
                <a:lnTo>
                  <a:pt x="987835" y="2293759"/>
                </a:lnTo>
                <a:lnTo>
                  <a:pt x="916920" y="2281255"/>
                </a:lnTo>
                <a:lnTo>
                  <a:pt x="916920" y="2281254"/>
                </a:lnTo>
                <a:lnTo>
                  <a:pt x="916919" y="2281254"/>
                </a:lnTo>
                <a:lnTo>
                  <a:pt x="926467" y="2227106"/>
                </a:lnTo>
                <a:cubicBezTo>
                  <a:pt x="887093" y="2219103"/>
                  <a:pt x="848539" y="2208768"/>
                  <a:pt x="811089" y="2195820"/>
                </a:cubicBezTo>
                <a:lnTo>
                  <a:pt x="792160" y="2247825"/>
                </a:lnTo>
                <a:lnTo>
                  <a:pt x="792159" y="2247825"/>
                </a:lnTo>
                <a:lnTo>
                  <a:pt x="724494" y="2223196"/>
                </a:lnTo>
                <a:lnTo>
                  <a:pt x="743467" y="2171070"/>
                </a:lnTo>
                <a:cubicBezTo>
                  <a:pt x="706007" y="2156863"/>
                  <a:pt x="669847" y="2139950"/>
                  <a:pt x="634964" y="2120930"/>
                </a:cubicBezTo>
                <a:lnTo>
                  <a:pt x="607435" y="2168611"/>
                </a:lnTo>
                <a:lnTo>
                  <a:pt x="545074" y="2132608"/>
                </a:lnTo>
                <a:lnTo>
                  <a:pt x="545074" y="2132607"/>
                </a:lnTo>
                <a:lnTo>
                  <a:pt x="545073" y="2132606"/>
                </a:lnTo>
                <a:lnTo>
                  <a:pt x="573089" y="2084081"/>
                </a:lnTo>
                <a:cubicBezTo>
                  <a:pt x="538555" y="2063977"/>
                  <a:pt x="505894" y="2041053"/>
                  <a:pt x="475189" y="2015719"/>
                </a:cubicBezTo>
                <a:lnTo>
                  <a:pt x="439271" y="2058524"/>
                </a:lnTo>
                <a:lnTo>
                  <a:pt x="401922" y="2027183"/>
                </a:lnTo>
                <a:lnTo>
                  <a:pt x="384109" y="2012237"/>
                </a:lnTo>
                <a:lnTo>
                  <a:pt x="420234" y="1969186"/>
                </a:lnTo>
                <a:cubicBezTo>
                  <a:pt x="389742" y="1943485"/>
                  <a:pt x="361531" y="1915275"/>
                  <a:pt x="335831" y="1884783"/>
                </a:cubicBezTo>
                <a:lnTo>
                  <a:pt x="292780" y="1920907"/>
                </a:lnTo>
                <a:lnTo>
                  <a:pt x="292779" y="1920906"/>
                </a:lnTo>
                <a:lnTo>
                  <a:pt x="292778" y="1920906"/>
                </a:lnTo>
                <a:lnTo>
                  <a:pt x="249590" y="1869435"/>
                </a:lnTo>
                <a:lnTo>
                  <a:pt x="246493" y="1865744"/>
                </a:lnTo>
                <a:lnTo>
                  <a:pt x="289297" y="1829827"/>
                </a:lnTo>
                <a:cubicBezTo>
                  <a:pt x="263963" y="1799122"/>
                  <a:pt x="241039" y="1766461"/>
                  <a:pt x="220935" y="1731926"/>
                </a:cubicBezTo>
                <a:lnTo>
                  <a:pt x="172409" y="1759942"/>
                </a:lnTo>
                <a:lnTo>
                  <a:pt x="136405" y="1697581"/>
                </a:lnTo>
                <a:lnTo>
                  <a:pt x="184086" y="1670052"/>
                </a:lnTo>
                <a:cubicBezTo>
                  <a:pt x="165066" y="1635169"/>
                  <a:pt x="148153" y="1599009"/>
                  <a:pt x="133947" y="1561548"/>
                </a:cubicBezTo>
                <a:lnTo>
                  <a:pt x="81819" y="1580521"/>
                </a:lnTo>
                <a:lnTo>
                  <a:pt x="68990" y="1545273"/>
                </a:lnTo>
                <a:lnTo>
                  <a:pt x="57190" y="1512855"/>
                </a:lnTo>
                <a:lnTo>
                  <a:pt x="109197" y="1493926"/>
                </a:lnTo>
                <a:cubicBezTo>
                  <a:pt x="96249" y="1456476"/>
                  <a:pt x="85914" y="1417922"/>
                  <a:pt x="77911" y="1378548"/>
                </a:cubicBezTo>
                <a:lnTo>
                  <a:pt x="23761" y="1388096"/>
                </a:lnTo>
                <a:lnTo>
                  <a:pt x="21307" y="1374174"/>
                </a:lnTo>
                <a:lnTo>
                  <a:pt x="11257" y="1317181"/>
                </a:lnTo>
                <a:lnTo>
                  <a:pt x="66563" y="1307429"/>
                </a:lnTo>
                <a:cubicBezTo>
                  <a:pt x="59731" y="1268550"/>
                  <a:pt x="56264" y="1228825"/>
                  <a:pt x="56203" y="1188512"/>
                </a:cubicBezTo>
                <a:lnTo>
                  <a:pt x="0" y="1188512"/>
                </a:lnTo>
                <a:lnTo>
                  <a:pt x="0" y="1116503"/>
                </a:lnTo>
                <a:lnTo>
                  <a:pt x="56203" y="1116503"/>
                </a:lnTo>
                <a:cubicBezTo>
                  <a:pt x="56264" y="1076190"/>
                  <a:pt x="59732" y="1036465"/>
                  <a:pt x="66563" y="997586"/>
                </a:cubicBezTo>
                <a:lnTo>
                  <a:pt x="11258" y="987834"/>
                </a:lnTo>
                <a:lnTo>
                  <a:pt x="18836" y="944857"/>
                </a:lnTo>
                <a:lnTo>
                  <a:pt x="23761" y="916920"/>
                </a:lnTo>
                <a:lnTo>
                  <a:pt x="23762" y="916920"/>
                </a:lnTo>
                <a:lnTo>
                  <a:pt x="77912" y="926468"/>
                </a:lnTo>
                <a:cubicBezTo>
                  <a:pt x="85915" y="887093"/>
                  <a:pt x="96250" y="848539"/>
                  <a:pt x="109198" y="811089"/>
                </a:cubicBezTo>
                <a:lnTo>
                  <a:pt x="57191" y="792160"/>
                </a:lnTo>
                <a:lnTo>
                  <a:pt x="81820" y="724495"/>
                </a:lnTo>
                <a:lnTo>
                  <a:pt x="81820" y="724494"/>
                </a:lnTo>
                <a:lnTo>
                  <a:pt x="133948" y="743467"/>
                </a:lnTo>
                <a:cubicBezTo>
                  <a:pt x="148154" y="706007"/>
                  <a:pt x="165067" y="669847"/>
                  <a:pt x="184087" y="634964"/>
                </a:cubicBezTo>
                <a:lnTo>
                  <a:pt x="136405" y="607435"/>
                </a:lnTo>
                <a:lnTo>
                  <a:pt x="172409" y="545074"/>
                </a:lnTo>
                <a:lnTo>
                  <a:pt x="172410" y="545074"/>
                </a:lnTo>
                <a:lnTo>
                  <a:pt x="220936" y="573090"/>
                </a:lnTo>
                <a:cubicBezTo>
                  <a:pt x="241040" y="538556"/>
                  <a:pt x="263964" y="505895"/>
                  <a:pt x="289299" y="475189"/>
                </a:cubicBezTo>
                <a:lnTo>
                  <a:pt x="246494" y="439272"/>
                </a:lnTo>
                <a:lnTo>
                  <a:pt x="246493" y="439271"/>
                </a:lnTo>
                <a:lnTo>
                  <a:pt x="290455" y="386879"/>
                </a:lnTo>
                <a:lnTo>
                  <a:pt x="292779" y="384110"/>
                </a:lnTo>
                <a:lnTo>
                  <a:pt x="292779" y="384109"/>
                </a:lnTo>
                <a:lnTo>
                  <a:pt x="335832" y="420234"/>
                </a:lnTo>
                <a:cubicBezTo>
                  <a:pt x="361532" y="389742"/>
                  <a:pt x="389743" y="361532"/>
                  <a:pt x="420235" y="335832"/>
                </a:cubicBezTo>
                <a:lnTo>
                  <a:pt x="384109" y="292779"/>
                </a:lnTo>
                <a:lnTo>
                  <a:pt x="384110" y="292779"/>
                </a:lnTo>
                <a:lnTo>
                  <a:pt x="439272" y="246494"/>
                </a:lnTo>
                <a:lnTo>
                  <a:pt x="475189" y="289299"/>
                </a:lnTo>
                <a:cubicBezTo>
                  <a:pt x="505895" y="263964"/>
                  <a:pt x="538556" y="241040"/>
                  <a:pt x="573091" y="220936"/>
                </a:cubicBezTo>
                <a:lnTo>
                  <a:pt x="545074" y="172410"/>
                </a:lnTo>
                <a:lnTo>
                  <a:pt x="607435" y="136406"/>
                </a:lnTo>
                <a:lnTo>
                  <a:pt x="634964" y="184088"/>
                </a:lnTo>
                <a:cubicBezTo>
                  <a:pt x="669848" y="165067"/>
                  <a:pt x="706008" y="148154"/>
                  <a:pt x="743468" y="133948"/>
                </a:cubicBezTo>
                <a:lnTo>
                  <a:pt x="724495" y="81820"/>
                </a:lnTo>
                <a:lnTo>
                  <a:pt x="759743" y="68991"/>
                </a:lnTo>
                <a:lnTo>
                  <a:pt x="792161" y="57191"/>
                </a:lnTo>
                <a:lnTo>
                  <a:pt x="811090" y="109198"/>
                </a:lnTo>
                <a:cubicBezTo>
                  <a:pt x="848540" y="96250"/>
                  <a:pt x="887094" y="85915"/>
                  <a:pt x="926468" y="77912"/>
                </a:cubicBezTo>
                <a:lnTo>
                  <a:pt x="916920" y="23762"/>
                </a:lnTo>
                <a:lnTo>
                  <a:pt x="930842" y="21308"/>
                </a:lnTo>
                <a:lnTo>
                  <a:pt x="987835" y="11258"/>
                </a:lnTo>
                <a:lnTo>
                  <a:pt x="997587" y="66564"/>
                </a:lnTo>
                <a:cubicBezTo>
                  <a:pt x="1036466" y="59732"/>
                  <a:pt x="1076191" y="56265"/>
                  <a:pt x="1116503" y="56204"/>
                </a:cubicBezTo>
                <a:lnTo>
                  <a:pt x="1116503" y="1"/>
                </a:lnTo>
                <a:lnTo>
                  <a:pt x="1116504" y="1"/>
                </a:lnTo>
                <a:close/>
              </a:path>
            </a:pathLst>
          </a:custGeom>
          <a:noFill/>
          <a:ln w="28575">
            <a:solidFill>
              <a:srgbClr val="E74337"/>
            </a:solidFill>
          </a:ln>
          <a:effectLst>
            <a:outerShdw blurRad="139700" dist="88900" dir="5400000" sx="93000" sy="93000" algn="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2"/>
          <p:cNvSpPr/>
          <p:nvPr/>
        </p:nvSpPr>
        <p:spPr>
          <a:xfrm>
            <a:off x="5101655" y="2683377"/>
            <a:ext cx="1498294" cy="1498379"/>
          </a:xfrm>
          <a:custGeom>
            <a:avLst/>
            <a:gdLst/>
            <a:ahLst/>
            <a:cxnLst/>
            <a:rect l="l" t="t" r="r" b="b"/>
            <a:pathLst>
              <a:path w="2305015" h="2305016">
                <a:moveTo>
                  <a:pt x="1116504" y="0"/>
                </a:moveTo>
                <a:lnTo>
                  <a:pt x="1188513" y="0"/>
                </a:lnTo>
                <a:lnTo>
                  <a:pt x="1188513" y="56204"/>
                </a:lnTo>
                <a:cubicBezTo>
                  <a:pt x="1228826" y="56265"/>
                  <a:pt x="1268550" y="59732"/>
                  <a:pt x="1307429" y="66564"/>
                </a:cubicBezTo>
                <a:lnTo>
                  <a:pt x="1317181" y="11258"/>
                </a:lnTo>
                <a:lnTo>
                  <a:pt x="1347579" y="16618"/>
                </a:lnTo>
                <a:lnTo>
                  <a:pt x="1388096" y="23762"/>
                </a:lnTo>
                <a:lnTo>
                  <a:pt x="1378548" y="77912"/>
                </a:lnTo>
                <a:cubicBezTo>
                  <a:pt x="1417923" y="85915"/>
                  <a:pt x="1456476" y="96250"/>
                  <a:pt x="1493927" y="109198"/>
                </a:cubicBezTo>
                <a:lnTo>
                  <a:pt x="1512855" y="57192"/>
                </a:lnTo>
                <a:lnTo>
                  <a:pt x="1512856" y="57192"/>
                </a:lnTo>
                <a:lnTo>
                  <a:pt x="1512857" y="57192"/>
                </a:lnTo>
                <a:lnTo>
                  <a:pt x="1564604" y="76027"/>
                </a:lnTo>
                <a:lnTo>
                  <a:pt x="1580521" y="81820"/>
                </a:lnTo>
                <a:lnTo>
                  <a:pt x="1580522" y="81821"/>
                </a:lnTo>
                <a:lnTo>
                  <a:pt x="1561549" y="133948"/>
                </a:lnTo>
                <a:cubicBezTo>
                  <a:pt x="1599009" y="148154"/>
                  <a:pt x="1635168" y="165067"/>
                  <a:pt x="1670051" y="184087"/>
                </a:cubicBezTo>
                <a:lnTo>
                  <a:pt x="1697580" y="136405"/>
                </a:lnTo>
                <a:lnTo>
                  <a:pt x="1759941" y="172409"/>
                </a:lnTo>
                <a:lnTo>
                  <a:pt x="1759942" y="172410"/>
                </a:lnTo>
                <a:lnTo>
                  <a:pt x="1731926" y="220936"/>
                </a:lnTo>
                <a:cubicBezTo>
                  <a:pt x="1766460" y="241040"/>
                  <a:pt x="1799121" y="263964"/>
                  <a:pt x="1829826" y="289298"/>
                </a:cubicBezTo>
                <a:lnTo>
                  <a:pt x="1865744" y="246493"/>
                </a:lnTo>
                <a:lnTo>
                  <a:pt x="1920906" y="292779"/>
                </a:lnTo>
                <a:lnTo>
                  <a:pt x="1920907" y="292780"/>
                </a:lnTo>
                <a:lnTo>
                  <a:pt x="1884782" y="335832"/>
                </a:lnTo>
                <a:cubicBezTo>
                  <a:pt x="1915274" y="361532"/>
                  <a:pt x="1943485" y="389743"/>
                  <a:pt x="1969185" y="420235"/>
                </a:cubicBezTo>
                <a:lnTo>
                  <a:pt x="2012237" y="384110"/>
                </a:lnTo>
                <a:lnTo>
                  <a:pt x="2054670" y="434681"/>
                </a:lnTo>
                <a:lnTo>
                  <a:pt x="2058522" y="439272"/>
                </a:lnTo>
                <a:lnTo>
                  <a:pt x="2015718" y="475189"/>
                </a:lnTo>
                <a:cubicBezTo>
                  <a:pt x="2041052" y="505895"/>
                  <a:pt x="2063977" y="538556"/>
                  <a:pt x="2084080" y="573090"/>
                </a:cubicBezTo>
                <a:lnTo>
                  <a:pt x="2132606" y="545074"/>
                </a:lnTo>
                <a:lnTo>
                  <a:pt x="2168610" y="607434"/>
                </a:lnTo>
                <a:lnTo>
                  <a:pt x="2120929" y="634963"/>
                </a:lnTo>
                <a:cubicBezTo>
                  <a:pt x="2139949" y="669847"/>
                  <a:pt x="2156862" y="706007"/>
                  <a:pt x="2171069" y="743467"/>
                </a:cubicBezTo>
                <a:lnTo>
                  <a:pt x="2223196" y="724494"/>
                </a:lnTo>
                <a:lnTo>
                  <a:pt x="2244913" y="784161"/>
                </a:lnTo>
                <a:lnTo>
                  <a:pt x="2247824" y="792160"/>
                </a:lnTo>
                <a:lnTo>
                  <a:pt x="2195819" y="811089"/>
                </a:lnTo>
                <a:cubicBezTo>
                  <a:pt x="2208767" y="848539"/>
                  <a:pt x="2219102" y="887093"/>
                  <a:pt x="2227105" y="926468"/>
                </a:cubicBezTo>
                <a:lnTo>
                  <a:pt x="2281253" y="916920"/>
                </a:lnTo>
                <a:lnTo>
                  <a:pt x="2291883" y="977205"/>
                </a:lnTo>
                <a:lnTo>
                  <a:pt x="2293757" y="987835"/>
                </a:lnTo>
                <a:lnTo>
                  <a:pt x="2238453" y="997587"/>
                </a:lnTo>
                <a:cubicBezTo>
                  <a:pt x="2245285" y="1036466"/>
                  <a:pt x="2248752" y="1076191"/>
                  <a:pt x="2248813" y="1116503"/>
                </a:cubicBezTo>
                <a:lnTo>
                  <a:pt x="2305015" y="1116503"/>
                </a:lnTo>
                <a:lnTo>
                  <a:pt x="2305015" y="1188511"/>
                </a:lnTo>
                <a:lnTo>
                  <a:pt x="2305015" y="1188512"/>
                </a:lnTo>
                <a:lnTo>
                  <a:pt x="2248813" y="1188512"/>
                </a:lnTo>
                <a:cubicBezTo>
                  <a:pt x="2248752" y="1228825"/>
                  <a:pt x="2245285" y="1268550"/>
                  <a:pt x="2238454" y="1307429"/>
                </a:cubicBezTo>
                <a:lnTo>
                  <a:pt x="2293758" y="1317181"/>
                </a:lnTo>
                <a:lnTo>
                  <a:pt x="2281254" y="1388096"/>
                </a:lnTo>
                <a:lnTo>
                  <a:pt x="2227105" y="1378548"/>
                </a:lnTo>
                <a:cubicBezTo>
                  <a:pt x="2219102" y="1417923"/>
                  <a:pt x="2208767" y="1456477"/>
                  <a:pt x="2195819" y="1493928"/>
                </a:cubicBezTo>
                <a:lnTo>
                  <a:pt x="2247824" y="1512856"/>
                </a:lnTo>
                <a:lnTo>
                  <a:pt x="2231124" y="1558739"/>
                </a:lnTo>
                <a:lnTo>
                  <a:pt x="2223196" y="1580522"/>
                </a:lnTo>
                <a:lnTo>
                  <a:pt x="2223195" y="1580522"/>
                </a:lnTo>
                <a:lnTo>
                  <a:pt x="2171069" y="1561550"/>
                </a:lnTo>
                <a:cubicBezTo>
                  <a:pt x="2156863" y="1599010"/>
                  <a:pt x="2139950" y="1635169"/>
                  <a:pt x="2120930" y="1670052"/>
                </a:cubicBezTo>
                <a:lnTo>
                  <a:pt x="2168611" y="1697581"/>
                </a:lnTo>
                <a:lnTo>
                  <a:pt x="2161744" y="1709474"/>
                </a:lnTo>
                <a:lnTo>
                  <a:pt x="2132607" y="1759942"/>
                </a:lnTo>
                <a:lnTo>
                  <a:pt x="2084082" y="1731926"/>
                </a:lnTo>
                <a:cubicBezTo>
                  <a:pt x="2063978" y="1766461"/>
                  <a:pt x="2041053" y="1799122"/>
                  <a:pt x="2015719" y="1829828"/>
                </a:cubicBezTo>
                <a:lnTo>
                  <a:pt x="2058523" y="1865745"/>
                </a:lnTo>
                <a:lnTo>
                  <a:pt x="2035310" y="1893409"/>
                </a:lnTo>
                <a:lnTo>
                  <a:pt x="2012237" y="1920907"/>
                </a:lnTo>
                <a:lnTo>
                  <a:pt x="1969186" y="1884783"/>
                </a:lnTo>
                <a:cubicBezTo>
                  <a:pt x="1943485" y="1915275"/>
                  <a:pt x="1915275" y="1943485"/>
                  <a:pt x="1884783" y="1969186"/>
                </a:cubicBezTo>
                <a:lnTo>
                  <a:pt x="1920906" y="2012236"/>
                </a:lnTo>
                <a:lnTo>
                  <a:pt x="1920906" y="2012237"/>
                </a:lnTo>
                <a:lnTo>
                  <a:pt x="1892374" y="2036178"/>
                </a:lnTo>
                <a:lnTo>
                  <a:pt x="1865743" y="2058523"/>
                </a:lnTo>
                <a:lnTo>
                  <a:pt x="1829827" y="2015720"/>
                </a:lnTo>
                <a:cubicBezTo>
                  <a:pt x="1799122" y="2041054"/>
                  <a:pt x="1766461" y="2063978"/>
                  <a:pt x="1731926" y="2084082"/>
                </a:cubicBezTo>
                <a:lnTo>
                  <a:pt x="1759942" y="2132607"/>
                </a:lnTo>
                <a:lnTo>
                  <a:pt x="1697582" y="2168611"/>
                </a:lnTo>
                <a:lnTo>
                  <a:pt x="1670053" y="2120930"/>
                </a:lnTo>
                <a:cubicBezTo>
                  <a:pt x="1635170" y="2139950"/>
                  <a:pt x="1599010" y="2156863"/>
                  <a:pt x="1561549" y="2171070"/>
                </a:cubicBezTo>
                <a:lnTo>
                  <a:pt x="1580522" y="2223197"/>
                </a:lnTo>
                <a:lnTo>
                  <a:pt x="1520855" y="2244914"/>
                </a:lnTo>
                <a:lnTo>
                  <a:pt x="1512856" y="2247825"/>
                </a:lnTo>
                <a:lnTo>
                  <a:pt x="1493928" y="2195820"/>
                </a:lnTo>
                <a:cubicBezTo>
                  <a:pt x="1456477" y="2208768"/>
                  <a:pt x="1417923" y="2219103"/>
                  <a:pt x="1378548" y="2227106"/>
                </a:cubicBezTo>
                <a:lnTo>
                  <a:pt x="1388096" y="2281254"/>
                </a:lnTo>
                <a:lnTo>
                  <a:pt x="1327811" y="2291884"/>
                </a:lnTo>
                <a:lnTo>
                  <a:pt x="1317181" y="2293758"/>
                </a:lnTo>
                <a:lnTo>
                  <a:pt x="1307430" y="2238454"/>
                </a:lnTo>
                <a:cubicBezTo>
                  <a:pt x="1268551" y="2245286"/>
                  <a:pt x="1228826" y="2248753"/>
                  <a:pt x="1188513" y="2248814"/>
                </a:cubicBezTo>
                <a:lnTo>
                  <a:pt x="1188513" y="2305016"/>
                </a:lnTo>
                <a:lnTo>
                  <a:pt x="1116505" y="2305016"/>
                </a:lnTo>
                <a:lnTo>
                  <a:pt x="1116505" y="2305015"/>
                </a:lnTo>
                <a:lnTo>
                  <a:pt x="1116503" y="2305015"/>
                </a:lnTo>
                <a:lnTo>
                  <a:pt x="1116503" y="2248814"/>
                </a:lnTo>
                <a:cubicBezTo>
                  <a:pt x="1076191" y="2248753"/>
                  <a:pt x="1036466" y="2245286"/>
                  <a:pt x="997587" y="2238454"/>
                </a:cubicBezTo>
                <a:lnTo>
                  <a:pt x="987835" y="2293759"/>
                </a:lnTo>
                <a:lnTo>
                  <a:pt x="916920" y="2281255"/>
                </a:lnTo>
                <a:lnTo>
                  <a:pt x="916920" y="2281254"/>
                </a:lnTo>
                <a:lnTo>
                  <a:pt x="916919" y="2281254"/>
                </a:lnTo>
                <a:lnTo>
                  <a:pt x="926467" y="2227106"/>
                </a:lnTo>
                <a:cubicBezTo>
                  <a:pt x="887093" y="2219103"/>
                  <a:pt x="848539" y="2208768"/>
                  <a:pt x="811089" y="2195820"/>
                </a:cubicBezTo>
                <a:lnTo>
                  <a:pt x="792160" y="2247825"/>
                </a:lnTo>
                <a:lnTo>
                  <a:pt x="792159" y="2247825"/>
                </a:lnTo>
                <a:lnTo>
                  <a:pt x="724494" y="2223196"/>
                </a:lnTo>
                <a:lnTo>
                  <a:pt x="743467" y="2171070"/>
                </a:lnTo>
                <a:cubicBezTo>
                  <a:pt x="706007" y="2156863"/>
                  <a:pt x="669847" y="2139950"/>
                  <a:pt x="634964" y="2120930"/>
                </a:cubicBezTo>
                <a:lnTo>
                  <a:pt x="607435" y="2168611"/>
                </a:lnTo>
                <a:lnTo>
                  <a:pt x="545074" y="2132608"/>
                </a:lnTo>
                <a:lnTo>
                  <a:pt x="545074" y="2132607"/>
                </a:lnTo>
                <a:lnTo>
                  <a:pt x="545073" y="2132606"/>
                </a:lnTo>
                <a:lnTo>
                  <a:pt x="573089" y="2084081"/>
                </a:lnTo>
                <a:cubicBezTo>
                  <a:pt x="538555" y="2063977"/>
                  <a:pt x="505894" y="2041053"/>
                  <a:pt x="475189" y="2015719"/>
                </a:cubicBezTo>
                <a:lnTo>
                  <a:pt x="439271" y="2058524"/>
                </a:lnTo>
                <a:lnTo>
                  <a:pt x="401922" y="2027183"/>
                </a:lnTo>
                <a:lnTo>
                  <a:pt x="384109" y="2012237"/>
                </a:lnTo>
                <a:lnTo>
                  <a:pt x="420234" y="1969186"/>
                </a:lnTo>
                <a:cubicBezTo>
                  <a:pt x="389742" y="1943485"/>
                  <a:pt x="361531" y="1915275"/>
                  <a:pt x="335831" y="1884783"/>
                </a:cubicBezTo>
                <a:lnTo>
                  <a:pt x="292780" y="1920907"/>
                </a:lnTo>
                <a:lnTo>
                  <a:pt x="292779" y="1920906"/>
                </a:lnTo>
                <a:lnTo>
                  <a:pt x="292778" y="1920906"/>
                </a:lnTo>
                <a:lnTo>
                  <a:pt x="249590" y="1869435"/>
                </a:lnTo>
                <a:lnTo>
                  <a:pt x="246493" y="1865744"/>
                </a:lnTo>
                <a:lnTo>
                  <a:pt x="289297" y="1829827"/>
                </a:lnTo>
                <a:cubicBezTo>
                  <a:pt x="263963" y="1799122"/>
                  <a:pt x="241039" y="1766461"/>
                  <a:pt x="220935" y="1731926"/>
                </a:cubicBezTo>
                <a:lnTo>
                  <a:pt x="172409" y="1759942"/>
                </a:lnTo>
                <a:lnTo>
                  <a:pt x="136405" y="1697581"/>
                </a:lnTo>
                <a:lnTo>
                  <a:pt x="184086" y="1670052"/>
                </a:lnTo>
                <a:cubicBezTo>
                  <a:pt x="165066" y="1635169"/>
                  <a:pt x="148153" y="1599009"/>
                  <a:pt x="133947" y="1561548"/>
                </a:cubicBezTo>
                <a:lnTo>
                  <a:pt x="81819" y="1580521"/>
                </a:lnTo>
                <a:lnTo>
                  <a:pt x="68990" y="1545273"/>
                </a:lnTo>
                <a:lnTo>
                  <a:pt x="57190" y="1512855"/>
                </a:lnTo>
                <a:lnTo>
                  <a:pt x="109197" y="1493926"/>
                </a:lnTo>
                <a:cubicBezTo>
                  <a:pt x="96249" y="1456476"/>
                  <a:pt x="85914" y="1417922"/>
                  <a:pt x="77911" y="1378548"/>
                </a:cubicBezTo>
                <a:lnTo>
                  <a:pt x="23761" y="1388096"/>
                </a:lnTo>
                <a:lnTo>
                  <a:pt x="21307" y="1374174"/>
                </a:lnTo>
                <a:lnTo>
                  <a:pt x="11257" y="1317181"/>
                </a:lnTo>
                <a:lnTo>
                  <a:pt x="66563" y="1307429"/>
                </a:lnTo>
                <a:cubicBezTo>
                  <a:pt x="59731" y="1268550"/>
                  <a:pt x="56264" y="1228825"/>
                  <a:pt x="56203" y="1188512"/>
                </a:cubicBezTo>
                <a:lnTo>
                  <a:pt x="0" y="1188512"/>
                </a:lnTo>
                <a:lnTo>
                  <a:pt x="0" y="1116503"/>
                </a:lnTo>
                <a:lnTo>
                  <a:pt x="56203" y="1116503"/>
                </a:lnTo>
                <a:cubicBezTo>
                  <a:pt x="56264" y="1076190"/>
                  <a:pt x="59732" y="1036465"/>
                  <a:pt x="66563" y="997586"/>
                </a:cubicBezTo>
                <a:lnTo>
                  <a:pt x="11258" y="987834"/>
                </a:lnTo>
                <a:lnTo>
                  <a:pt x="18836" y="944857"/>
                </a:lnTo>
                <a:lnTo>
                  <a:pt x="23761" y="916920"/>
                </a:lnTo>
                <a:lnTo>
                  <a:pt x="23762" y="916920"/>
                </a:lnTo>
                <a:lnTo>
                  <a:pt x="77912" y="926468"/>
                </a:lnTo>
                <a:cubicBezTo>
                  <a:pt x="85915" y="887093"/>
                  <a:pt x="96250" y="848539"/>
                  <a:pt x="109198" y="811089"/>
                </a:cubicBezTo>
                <a:lnTo>
                  <a:pt x="57191" y="792160"/>
                </a:lnTo>
                <a:lnTo>
                  <a:pt x="81820" y="724495"/>
                </a:lnTo>
                <a:lnTo>
                  <a:pt x="81820" y="724494"/>
                </a:lnTo>
                <a:lnTo>
                  <a:pt x="133948" y="743467"/>
                </a:lnTo>
                <a:cubicBezTo>
                  <a:pt x="148154" y="706007"/>
                  <a:pt x="165067" y="669847"/>
                  <a:pt x="184087" y="634964"/>
                </a:cubicBezTo>
                <a:lnTo>
                  <a:pt x="136405" y="607435"/>
                </a:lnTo>
                <a:lnTo>
                  <a:pt x="172409" y="545074"/>
                </a:lnTo>
                <a:lnTo>
                  <a:pt x="172410" y="545074"/>
                </a:lnTo>
                <a:lnTo>
                  <a:pt x="220936" y="573090"/>
                </a:lnTo>
                <a:cubicBezTo>
                  <a:pt x="241040" y="538556"/>
                  <a:pt x="263964" y="505895"/>
                  <a:pt x="289299" y="475189"/>
                </a:cubicBezTo>
                <a:lnTo>
                  <a:pt x="246494" y="439272"/>
                </a:lnTo>
                <a:lnTo>
                  <a:pt x="246493" y="439271"/>
                </a:lnTo>
                <a:lnTo>
                  <a:pt x="290455" y="386879"/>
                </a:lnTo>
                <a:lnTo>
                  <a:pt x="292779" y="384110"/>
                </a:lnTo>
                <a:lnTo>
                  <a:pt x="292779" y="384109"/>
                </a:lnTo>
                <a:lnTo>
                  <a:pt x="335832" y="420234"/>
                </a:lnTo>
                <a:cubicBezTo>
                  <a:pt x="361532" y="389742"/>
                  <a:pt x="389743" y="361532"/>
                  <a:pt x="420235" y="335832"/>
                </a:cubicBezTo>
                <a:lnTo>
                  <a:pt x="384109" y="292779"/>
                </a:lnTo>
                <a:lnTo>
                  <a:pt x="384110" y="292779"/>
                </a:lnTo>
                <a:lnTo>
                  <a:pt x="439272" y="246494"/>
                </a:lnTo>
                <a:lnTo>
                  <a:pt x="475189" y="289299"/>
                </a:lnTo>
                <a:cubicBezTo>
                  <a:pt x="505895" y="263964"/>
                  <a:pt x="538556" y="241040"/>
                  <a:pt x="573091" y="220936"/>
                </a:cubicBezTo>
                <a:lnTo>
                  <a:pt x="545074" y="172410"/>
                </a:lnTo>
                <a:lnTo>
                  <a:pt x="607435" y="136406"/>
                </a:lnTo>
                <a:lnTo>
                  <a:pt x="634964" y="184088"/>
                </a:lnTo>
                <a:cubicBezTo>
                  <a:pt x="669848" y="165067"/>
                  <a:pt x="706008" y="148154"/>
                  <a:pt x="743468" y="133948"/>
                </a:cubicBezTo>
                <a:lnTo>
                  <a:pt x="724495" y="81820"/>
                </a:lnTo>
                <a:lnTo>
                  <a:pt x="759743" y="68991"/>
                </a:lnTo>
                <a:lnTo>
                  <a:pt x="792161" y="57191"/>
                </a:lnTo>
                <a:lnTo>
                  <a:pt x="811090" y="109198"/>
                </a:lnTo>
                <a:cubicBezTo>
                  <a:pt x="848540" y="96250"/>
                  <a:pt x="887094" y="85915"/>
                  <a:pt x="926468" y="77912"/>
                </a:cubicBezTo>
                <a:lnTo>
                  <a:pt x="916920" y="23762"/>
                </a:lnTo>
                <a:lnTo>
                  <a:pt x="930842" y="21308"/>
                </a:lnTo>
                <a:lnTo>
                  <a:pt x="987835" y="11258"/>
                </a:lnTo>
                <a:lnTo>
                  <a:pt x="997587" y="66564"/>
                </a:lnTo>
                <a:cubicBezTo>
                  <a:pt x="1036466" y="59732"/>
                  <a:pt x="1076191" y="56265"/>
                  <a:pt x="1116503" y="56204"/>
                </a:cubicBezTo>
                <a:lnTo>
                  <a:pt x="1116503" y="1"/>
                </a:lnTo>
                <a:lnTo>
                  <a:pt x="1116504" y="1"/>
                </a:lnTo>
                <a:close/>
              </a:path>
            </a:pathLst>
          </a:custGeom>
          <a:noFill/>
          <a:ln w="28575">
            <a:solidFill>
              <a:srgbClr val="E74337"/>
            </a:solidFill>
          </a:ln>
          <a:effectLst>
            <a:outerShdw blurRad="139700" dist="88900" dir="5400000" sx="93000" sy="93000" algn="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2"/>
          <p:cNvSpPr/>
          <p:nvPr/>
        </p:nvSpPr>
        <p:spPr>
          <a:xfrm>
            <a:off x="6279381" y="1929206"/>
            <a:ext cx="1584451" cy="1584543"/>
          </a:xfrm>
          <a:custGeom>
            <a:avLst/>
            <a:gdLst/>
            <a:ahLst/>
            <a:cxnLst/>
            <a:rect l="l" t="t" r="r" b="b"/>
            <a:pathLst>
              <a:path w="2305015" h="2305016">
                <a:moveTo>
                  <a:pt x="1116504" y="0"/>
                </a:moveTo>
                <a:lnTo>
                  <a:pt x="1188513" y="0"/>
                </a:lnTo>
                <a:lnTo>
                  <a:pt x="1188513" y="56204"/>
                </a:lnTo>
                <a:cubicBezTo>
                  <a:pt x="1228826" y="56265"/>
                  <a:pt x="1268550" y="59732"/>
                  <a:pt x="1307429" y="66564"/>
                </a:cubicBezTo>
                <a:lnTo>
                  <a:pt x="1317181" y="11258"/>
                </a:lnTo>
                <a:lnTo>
                  <a:pt x="1347579" y="16618"/>
                </a:lnTo>
                <a:lnTo>
                  <a:pt x="1388096" y="23762"/>
                </a:lnTo>
                <a:lnTo>
                  <a:pt x="1378548" y="77912"/>
                </a:lnTo>
                <a:cubicBezTo>
                  <a:pt x="1417923" y="85915"/>
                  <a:pt x="1456476" y="96250"/>
                  <a:pt x="1493927" y="109198"/>
                </a:cubicBezTo>
                <a:lnTo>
                  <a:pt x="1512855" y="57192"/>
                </a:lnTo>
                <a:lnTo>
                  <a:pt x="1512856" y="57192"/>
                </a:lnTo>
                <a:lnTo>
                  <a:pt x="1512857" y="57192"/>
                </a:lnTo>
                <a:lnTo>
                  <a:pt x="1564604" y="76027"/>
                </a:lnTo>
                <a:lnTo>
                  <a:pt x="1580521" y="81820"/>
                </a:lnTo>
                <a:lnTo>
                  <a:pt x="1580522" y="81821"/>
                </a:lnTo>
                <a:lnTo>
                  <a:pt x="1561549" y="133948"/>
                </a:lnTo>
                <a:cubicBezTo>
                  <a:pt x="1599009" y="148154"/>
                  <a:pt x="1635168" y="165067"/>
                  <a:pt x="1670051" y="184087"/>
                </a:cubicBezTo>
                <a:lnTo>
                  <a:pt x="1697580" y="136405"/>
                </a:lnTo>
                <a:lnTo>
                  <a:pt x="1759941" y="172409"/>
                </a:lnTo>
                <a:lnTo>
                  <a:pt x="1759942" y="172410"/>
                </a:lnTo>
                <a:lnTo>
                  <a:pt x="1731926" y="220936"/>
                </a:lnTo>
                <a:cubicBezTo>
                  <a:pt x="1766460" y="241040"/>
                  <a:pt x="1799121" y="263964"/>
                  <a:pt x="1829826" y="289298"/>
                </a:cubicBezTo>
                <a:lnTo>
                  <a:pt x="1865744" y="246493"/>
                </a:lnTo>
                <a:lnTo>
                  <a:pt x="1920906" y="292779"/>
                </a:lnTo>
                <a:lnTo>
                  <a:pt x="1920907" y="292780"/>
                </a:lnTo>
                <a:lnTo>
                  <a:pt x="1884782" y="335832"/>
                </a:lnTo>
                <a:cubicBezTo>
                  <a:pt x="1915274" y="361532"/>
                  <a:pt x="1943485" y="389743"/>
                  <a:pt x="1969185" y="420235"/>
                </a:cubicBezTo>
                <a:lnTo>
                  <a:pt x="2012237" y="384110"/>
                </a:lnTo>
                <a:lnTo>
                  <a:pt x="2054670" y="434681"/>
                </a:lnTo>
                <a:lnTo>
                  <a:pt x="2058522" y="439272"/>
                </a:lnTo>
                <a:lnTo>
                  <a:pt x="2015718" y="475189"/>
                </a:lnTo>
                <a:cubicBezTo>
                  <a:pt x="2041052" y="505895"/>
                  <a:pt x="2063977" y="538556"/>
                  <a:pt x="2084080" y="573090"/>
                </a:cubicBezTo>
                <a:lnTo>
                  <a:pt x="2132606" y="545074"/>
                </a:lnTo>
                <a:lnTo>
                  <a:pt x="2168610" y="607434"/>
                </a:lnTo>
                <a:lnTo>
                  <a:pt x="2120929" y="634963"/>
                </a:lnTo>
                <a:cubicBezTo>
                  <a:pt x="2139949" y="669847"/>
                  <a:pt x="2156862" y="706007"/>
                  <a:pt x="2171069" y="743467"/>
                </a:cubicBezTo>
                <a:lnTo>
                  <a:pt x="2223196" y="724494"/>
                </a:lnTo>
                <a:lnTo>
                  <a:pt x="2244913" y="784161"/>
                </a:lnTo>
                <a:lnTo>
                  <a:pt x="2247824" y="792160"/>
                </a:lnTo>
                <a:lnTo>
                  <a:pt x="2195819" y="811089"/>
                </a:lnTo>
                <a:cubicBezTo>
                  <a:pt x="2208767" y="848539"/>
                  <a:pt x="2219102" y="887093"/>
                  <a:pt x="2227105" y="926468"/>
                </a:cubicBezTo>
                <a:lnTo>
                  <a:pt x="2281253" y="916920"/>
                </a:lnTo>
                <a:lnTo>
                  <a:pt x="2291883" y="977205"/>
                </a:lnTo>
                <a:lnTo>
                  <a:pt x="2293757" y="987835"/>
                </a:lnTo>
                <a:lnTo>
                  <a:pt x="2238453" y="997587"/>
                </a:lnTo>
                <a:cubicBezTo>
                  <a:pt x="2245285" y="1036466"/>
                  <a:pt x="2248752" y="1076191"/>
                  <a:pt x="2248813" y="1116503"/>
                </a:cubicBezTo>
                <a:lnTo>
                  <a:pt x="2305015" y="1116503"/>
                </a:lnTo>
                <a:lnTo>
                  <a:pt x="2305015" y="1188511"/>
                </a:lnTo>
                <a:lnTo>
                  <a:pt x="2305015" y="1188512"/>
                </a:lnTo>
                <a:lnTo>
                  <a:pt x="2248813" y="1188512"/>
                </a:lnTo>
                <a:cubicBezTo>
                  <a:pt x="2248752" y="1228825"/>
                  <a:pt x="2245285" y="1268550"/>
                  <a:pt x="2238454" y="1307429"/>
                </a:cubicBezTo>
                <a:lnTo>
                  <a:pt x="2293758" y="1317181"/>
                </a:lnTo>
                <a:lnTo>
                  <a:pt x="2281254" y="1388096"/>
                </a:lnTo>
                <a:lnTo>
                  <a:pt x="2227105" y="1378548"/>
                </a:lnTo>
                <a:cubicBezTo>
                  <a:pt x="2219102" y="1417923"/>
                  <a:pt x="2208767" y="1456477"/>
                  <a:pt x="2195819" y="1493928"/>
                </a:cubicBezTo>
                <a:lnTo>
                  <a:pt x="2247824" y="1512856"/>
                </a:lnTo>
                <a:lnTo>
                  <a:pt x="2231124" y="1558739"/>
                </a:lnTo>
                <a:lnTo>
                  <a:pt x="2223196" y="1580522"/>
                </a:lnTo>
                <a:lnTo>
                  <a:pt x="2223195" y="1580522"/>
                </a:lnTo>
                <a:lnTo>
                  <a:pt x="2171069" y="1561550"/>
                </a:lnTo>
                <a:cubicBezTo>
                  <a:pt x="2156863" y="1599010"/>
                  <a:pt x="2139950" y="1635169"/>
                  <a:pt x="2120930" y="1670052"/>
                </a:cubicBezTo>
                <a:lnTo>
                  <a:pt x="2168611" y="1697581"/>
                </a:lnTo>
                <a:lnTo>
                  <a:pt x="2161744" y="1709474"/>
                </a:lnTo>
                <a:lnTo>
                  <a:pt x="2132607" y="1759942"/>
                </a:lnTo>
                <a:lnTo>
                  <a:pt x="2084082" y="1731926"/>
                </a:lnTo>
                <a:cubicBezTo>
                  <a:pt x="2063978" y="1766461"/>
                  <a:pt x="2041053" y="1799122"/>
                  <a:pt x="2015719" y="1829828"/>
                </a:cubicBezTo>
                <a:lnTo>
                  <a:pt x="2058523" y="1865745"/>
                </a:lnTo>
                <a:lnTo>
                  <a:pt x="2035310" y="1893409"/>
                </a:lnTo>
                <a:lnTo>
                  <a:pt x="2012237" y="1920907"/>
                </a:lnTo>
                <a:lnTo>
                  <a:pt x="1969186" y="1884783"/>
                </a:lnTo>
                <a:cubicBezTo>
                  <a:pt x="1943485" y="1915275"/>
                  <a:pt x="1915275" y="1943485"/>
                  <a:pt x="1884783" y="1969186"/>
                </a:cubicBezTo>
                <a:lnTo>
                  <a:pt x="1920906" y="2012236"/>
                </a:lnTo>
                <a:lnTo>
                  <a:pt x="1920906" y="2012237"/>
                </a:lnTo>
                <a:lnTo>
                  <a:pt x="1892374" y="2036178"/>
                </a:lnTo>
                <a:lnTo>
                  <a:pt x="1865743" y="2058523"/>
                </a:lnTo>
                <a:lnTo>
                  <a:pt x="1829827" y="2015720"/>
                </a:lnTo>
                <a:cubicBezTo>
                  <a:pt x="1799122" y="2041054"/>
                  <a:pt x="1766461" y="2063978"/>
                  <a:pt x="1731926" y="2084082"/>
                </a:cubicBezTo>
                <a:lnTo>
                  <a:pt x="1759942" y="2132607"/>
                </a:lnTo>
                <a:lnTo>
                  <a:pt x="1697582" y="2168611"/>
                </a:lnTo>
                <a:lnTo>
                  <a:pt x="1670053" y="2120930"/>
                </a:lnTo>
                <a:cubicBezTo>
                  <a:pt x="1635170" y="2139950"/>
                  <a:pt x="1599010" y="2156863"/>
                  <a:pt x="1561549" y="2171070"/>
                </a:cubicBezTo>
                <a:lnTo>
                  <a:pt x="1580522" y="2223197"/>
                </a:lnTo>
                <a:lnTo>
                  <a:pt x="1520855" y="2244914"/>
                </a:lnTo>
                <a:lnTo>
                  <a:pt x="1512856" y="2247825"/>
                </a:lnTo>
                <a:lnTo>
                  <a:pt x="1493928" y="2195820"/>
                </a:lnTo>
                <a:cubicBezTo>
                  <a:pt x="1456477" y="2208768"/>
                  <a:pt x="1417923" y="2219103"/>
                  <a:pt x="1378548" y="2227106"/>
                </a:cubicBezTo>
                <a:lnTo>
                  <a:pt x="1388096" y="2281254"/>
                </a:lnTo>
                <a:lnTo>
                  <a:pt x="1327811" y="2291884"/>
                </a:lnTo>
                <a:lnTo>
                  <a:pt x="1317181" y="2293758"/>
                </a:lnTo>
                <a:lnTo>
                  <a:pt x="1307430" y="2238454"/>
                </a:lnTo>
                <a:cubicBezTo>
                  <a:pt x="1268551" y="2245286"/>
                  <a:pt x="1228826" y="2248753"/>
                  <a:pt x="1188513" y="2248814"/>
                </a:cubicBezTo>
                <a:lnTo>
                  <a:pt x="1188513" y="2305016"/>
                </a:lnTo>
                <a:lnTo>
                  <a:pt x="1116505" y="2305016"/>
                </a:lnTo>
                <a:lnTo>
                  <a:pt x="1116505" y="2305015"/>
                </a:lnTo>
                <a:lnTo>
                  <a:pt x="1116503" y="2305015"/>
                </a:lnTo>
                <a:lnTo>
                  <a:pt x="1116503" y="2248814"/>
                </a:lnTo>
                <a:cubicBezTo>
                  <a:pt x="1076191" y="2248753"/>
                  <a:pt x="1036466" y="2245286"/>
                  <a:pt x="997587" y="2238454"/>
                </a:cubicBezTo>
                <a:lnTo>
                  <a:pt x="987835" y="2293759"/>
                </a:lnTo>
                <a:lnTo>
                  <a:pt x="916920" y="2281255"/>
                </a:lnTo>
                <a:lnTo>
                  <a:pt x="916920" y="2281254"/>
                </a:lnTo>
                <a:lnTo>
                  <a:pt x="916919" y="2281254"/>
                </a:lnTo>
                <a:lnTo>
                  <a:pt x="926467" y="2227106"/>
                </a:lnTo>
                <a:cubicBezTo>
                  <a:pt x="887093" y="2219103"/>
                  <a:pt x="848539" y="2208768"/>
                  <a:pt x="811089" y="2195820"/>
                </a:cubicBezTo>
                <a:lnTo>
                  <a:pt x="792160" y="2247825"/>
                </a:lnTo>
                <a:lnTo>
                  <a:pt x="792159" y="2247825"/>
                </a:lnTo>
                <a:lnTo>
                  <a:pt x="724494" y="2223196"/>
                </a:lnTo>
                <a:lnTo>
                  <a:pt x="743467" y="2171070"/>
                </a:lnTo>
                <a:cubicBezTo>
                  <a:pt x="706007" y="2156863"/>
                  <a:pt x="669847" y="2139950"/>
                  <a:pt x="634964" y="2120930"/>
                </a:cubicBezTo>
                <a:lnTo>
                  <a:pt x="607435" y="2168611"/>
                </a:lnTo>
                <a:lnTo>
                  <a:pt x="545074" y="2132608"/>
                </a:lnTo>
                <a:lnTo>
                  <a:pt x="545074" y="2132607"/>
                </a:lnTo>
                <a:lnTo>
                  <a:pt x="545073" y="2132606"/>
                </a:lnTo>
                <a:lnTo>
                  <a:pt x="573089" y="2084081"/>
                </a:lnTo>
                <a:cubicBezTo>
                  <a:pt x="538555" y="2063977"/>
                  <a:pt x="505894" y="2041053"/>
                  <a:pt x="475189" y="2015719"/>
                </a:cubicBezTo>
                <a:lnTo>
                  <a:pt x="439271" y="2058524"/>
                </a:lnTo>
                <a:lnTo>
                  <a:pt x="401922" y="2027183"/>
                </a:lnTo>
                <a:lnTo>
                  <a:pt x="384109" y="2012237"/>
                </a:lnTo>
                <a:lnTo>
                  <a:pt x="420234" y="1969186"/>
                </a:lnTo>
                <a:cubicBezTo>
                  <a:pt x="389742" y="1943485"/>
                  <a:pt x="361531" y="1915275"/>
                  <a:pt x="335831" y="1884783"/>
                </a:cubicBezTo>
                <a:lnTo>
                  <a:pt x="292780" y="1920907"/>
                </a:lnTo>
                <a:lnTo>
                  <a:pt x="292779" y="1920906"/>
                </a:lnTo>
                <a:lnTo>
                  <a:pt x="292778" y="1920906"/>
                </a:lnTo>
                <a:lnTo>
                  <a:pt x="249590" y="1869435"/>
                </a:lnTo>
                <a:lnTo>
                  <a:pt x="246493" y="1865744"/>
                </a:lnTo>
                <a:lnTo>
                  <a:pt x="289297" y="1829827"/>
                </a:lnTo>
                <a:cubicBezTo>
                  <a:pt x="263963" y="1799122"/>
                  <a:pt x="241039" y="1766461"/>
                  <a:pt x="220935" y="1731926"/>
                </a:cubicBezTo>
                <a:lnTo>
                  <a:pt x="172409" y="1759942"/>
                </a:lnTo>
                <a:lnTo>
                  <a:pt x="136405" y="1697581"/>
                </a:lnTo>
                <a:lnTo>
                  <a:pt x="184086" y="1670052"/>
                </a:lnTo>
                <a:cubicBezTo>
                  <a:pt x="165066" y="1635169"/>
                  <a:pt x="148153" y="1599009"/>
                  <a:pt x="133947" y="1561548"/>
                </a:cubicBezTo>
                <a:lnTo>
                  <a:pt x="81819" y="1580521"/>
                </a:lnTo>
                <a:lnTo>
                  <a:pt x="68990" y="1545273"/>
                </a:lnTo>
                <a:lnTo>
                  <a:pt x="57190" y="1512855"/>
                </a:lnTo>
                <a:lnTo>
                  <a:pt x="109197" y="1493926"/>
                </a:lnTo>
                <a:cubicBezTo>
                  <a:pt x="96249" y="1456476"/>
                  <a:pt x="85914" y="1417922"/>
                  <a:pt x="77911" y="1378548"/>
                </a:cubicBezTo>
                <a:lnTo>
                  <a:pt x="23761" y="1388096"/>
                </a:lnTo>
                <a:lnTo>
                  <a:pt x="21307" y="1374174"/>
                </a:lnTo>
                <a:lnTo>
                  <a:pt x="11257" y="1317181"/>
                </a:lnTo>
                <a:lnTo>
                  <a:pt x="66563" y="1307429"/>
                </a:lnTo>
                <a:cubicBezTo>
                  <a:pt x="59731" y="1268550"/>
                  <a:pt x="56264" y="1228825"/>
                  <a:pt x="56203" y="1188512"/>
                </a:cubicBezTo>
                <a:lnTo>
                  <a:pt x="0" y="1188512"/>
                </a:lnTo>
                <a:lnTo>
                  <a:pt x="0" y="1116503"/>
                </a:lnTo>
                <a:lnTo>
                  <a:pt x="56203" y="1116503"/>
                </a:lnTo>
                <a:cubicBezTo>
                  <a:pt x="56264" y="1076190"/>
                  <a:pt x="59732" y="1036465"/>
                  <a:pt x="66563" y="997586"/>
                </a:cubicBezTo>
                <a:lnTo>
                  <a:pt x="11258" y="987834"/>
                </a:lnTo>
                <a:lnTo>
                  <a:pt x="18836" y="944857"/>
                </a:lnTo>
                <a:lnTo>
                  <a:pt x="23761" y="916920"/>
                </a:lnTo>
                <a:lnTo>
                  <a:pt x="23762" y="916920"/>
                </a:lnTo>
                <a:lnTo>
                  <a:pt x="77912" y="926468"/>
                </a:lnTo>
                <a:cubicBezTo>
                  <a:pt x="85915" y="887093"/>
                  <a:pt x="96250" y="848539"/>
                  <a:pt x="109198" y="811089"/>
                </a:cubicBezTo>
                <a:lnTo>
                  <a:pt x="57191" y="792160"/>
                </a:lnTo>
                <a:lnTo>
                  <a:pt x="81820" y="724495"/>
                </a:lnTo>
                <a:lnTo>
                  <a:pt x="81820" y="724494"/>
                </a:lnTo>
                <a:lnTo>
                  <a:pt x="133948" y="743467"/>
                </a:lnTo>
                <a:cubicBezTo>
                  <a:pt x="148154" y="706007"/>
                  <a:pt x="165067" y="669847"/>
                  <a:pt x="184087" y="634964"/>
                </a:cubicBezTo>
                <a:lnTo>
                  <a:pt x="136405" y="607435"/>
                </a:lnTo>
                <a:lnTo>
                  <a:pt x="172409" y="545074"/>
                </a:lnTo>
                <a:lnTo>
                  <a:pt x="172410" y="545074"/>
                </a:lnTo>
                <a:lnTo>
                  <a:pt x="220936" y="573090"/>
                </a:lnTo>
                <a:cubicBezTo>
                  <a:pt x="241040" y="538556"/>
                  <a:pt x="263964" y="505895"/>
                  <a:pt x="289299" y="475189"/>
                </a:cubicBezTo>
                <a:lnTo>
                  <a:pt x="246494" y="439272"/>
                </a:lnTo>
                <a:lnTo>
                  <a:pt x="246493" y="439271"/>
                </a:lnTo>
                <a:lnTo>
                  <a:pt x="290455" y="386879"/>
                </a:lnTo>
                <a:lnTo>
                  <a:pt x="292779" y="384110"/>
                </a:lnTo>
                <a:lnTo>
                  <a:pt x="292779" y="384109"/>
                </a:lnTo>
                <a:lnTo>
                  <a:pt x="335832" y="420234"/>
                </a:lnTo>
                <a:cubicBezTo>
                  <a:pt x="361532" y="389742"/>
                  <a:pt x="389743" y="361532"/>
                  <a:pt x="420235" y="335832"/>
                </a:cubicBezTo>
                <a:lnTo>
                  <a:pt x="384109" y="292779"/>
                </a:lnTo>
                <a:lnTo>
                  <a:pt x="384110" y="292779"/>
                </a:lnTo>
                <a:lnTo>
                  <a:pt x="439272" y="246494"/>
                </a:lnTo>
                <a:lnTo>
                  <a:pt x="475189" y="289299"/>
                </a:lnTo>
                <a:cubicBezTo>
                  <a:pt x="505895" y="263964"/>
                  <a:pt x="538556" y="241040"/>
                  <a:pt x="573091" y="220936"/>
                </a:cubicBezTo>
                <a:lnTo>
                  <a:pt x="545074" y="172410"/>
                </a:lnTo>
                <a:lnTo>
                  <a:pt x="607435" y="136406"/>
                </a:lnTo>
                <a:lnTo>
                  <a:pt x="634964" y="184088"/>
                </a:lnTo>
                <a:cubicBezTo>
                  <a:pt x="669848" y="165067"/>
                  <a:pt x="706008" y="148154"/>
                  <a:pt x="743468" y="133948"/>
                </a:cubicBezTo>
                <a:lnTo>
                  <a:pt x="724495" y="81820"/>
                </a:lnTo>
                <a:lnTo>
                  <a:pt x="759743" y="68991"/>
                </a:lnTo>
                <a:lnTo>
                  <a:pt x="792161" y="57191"/>
                </a:lnTo>
                <a:lnTo>
                  <a:pt x="811090" y="109198"/>
                </a:lnTo>
                <a:cubicBezTo>
                  <a:pt x="848540" y="96250"/>
                  <a:pt x="887094" y="85915"/>
                  <a:pt x="926468" y="77912"/>
                </a:cubicBezTo>
                <a:lnTo>
                  <a:pt x="916920" y="23762"/>
                </a:lnTo>
                <a:lnTo>
                  <a:pt x="930842" y="21308"/>
                </a:lnTo>
                <a:lnTo>
                  <a:pt x="987835" y="11258"/>
                </a:lnTo>
                <a:lnTo>
                  <a:pt x="997587" y="66564"/>
                </a:lnTo>
                <a:cubicBezTo>
                  <a:pt x="1036466" y="59732"/>
                  <a:pt x="1076191" y="56265"/>
                  <a:pt x="1116503" y="56204"/>
                </a:cubicBezTo>
                <a:lnTo>
                  <a:pt x="1116503" y="1"/>
                </a:lnTo>
                <a:lnTo>
                  <a:pt x="1116504" y="1"/>
                </a:lnTo>
                <a:close/>
              </a:path>
            </a:pathLst>
          </a:custGeom>
          <a:noFill/>
          <a:ln w="28575">
            <a:solidFill>
              <a:srgbClr val="E74337"/>
            </a:solidFill>
          </a:ln>
          <a:effectLst>
            <a:outerShdw blurRad="139700" dist="88900" dir="5400000" sx="93000" sy="93000" algn="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2"/>
          <p:cNvSpPr/>
          <p:nvPr/>
        </p:nvSpPr>
        <p:spPr>
          <a:xfrm>
            <a:off x="7673901" y="2157189"/>
            <a:ext cx="1932644" cy="1932755"/>
          </a:xfrm>
          <a:custGeom>
            <a:avLst/>
            <a:gdLst/>
            <a:ahLst/>
            <a:cxnLst/>
            <a:rect l="l" t="t" r="r" b="b"/>
            <a:pathLst>
              <a:path w="2305015" h="2305016">
                <a:moveTo>
                  <a:pt x="1116504" y="0"/>
                </a:moveTo>
                <a:lnTo>
                  <a:pt x="1188513" y="0"/>
                </a:lnTo>
                <a:lnTo>
                  <a:pt x="1188513" y="56204"/>
                </a:lnTo>
                <a:cubicBezTo>
                  <a:pt x="1228826" y="56265"/>
                  <a:pt x="1268550" y="59732"/>
                  <a:pt x="1307429" y="66564"/>
                </a:cubicBezTo>
                <a:lnTo>
                  <a:pt x="1317181" y="11258"/>
                </a:lnTo>
                <a:lnTo>
                  <a:pt x="1347579" y="16618"/>
                </a:lnTo>
                <a:lnTo>
                  <a:pt x="1388096" y="23762"/>
                </a:lnTo>
                <a:lnTo>
                  <a:pt x="1378548" y="77912"/>
                </a:lnTo>
                <a:cubicBezTo>
                  <a:pt x="1417923" y="85915"/>
                  <a:pt x="1456476" y="96250"/>
                  <a:pt x="1493927" y="109198"/>
                </a:cubicBezTo>
                <a:lnTo>
                  <a:pt x="1512855" y="57192"/>
                </a:lnTo>
                <a:lnTo>
                  <a:pt x="1512856" y="57192"/>
                </a:lnTo>
                <a:lnTo>
                  <a:pt x="1512857" y="57192"/>
                </a:lnTo>
                <a:lnTo>
                  <a:pt x="1564604" y="76027"/>
                </a:lnTo>
                <a:lnTo>
                  <a:pt x="1580521" y="81820"/>
                </a:lnTo>
                <a:lnTo>
                  <a:pt x="1580522" y="81821"/>
                </a:lnTo>
                <a:lnTo>
                  <a:pt x="1561549" y="133948"/>
                </a:lnTo>
                <a:cubicBezTo>
                  <a:pt x="1599009" y="148154"/>
                  <a:pt x="1635168" y="165067"/>
                  <a:pt x="1670051" y="184087"/>
                </a:cubicBezTo>
                <a:lnTo>
                  <a:pt x="1697580" y="136405"/>
                </a:lnTo>
                <a:lnTo>
                  <a:pt x="1759941" y="172409"/>
                </a:lnTo>
                <a:lnTo>
                  <a:pt x="1759942" y="172410"/>
                </a:lnTo>
                <a:lnTo>
                  <a:pt x="1731926" y="220936"/>
                </a:lnTo>
                <a:cubicBezTo>
                  <a:pt x="1766460" y="241040"/>
                  <a:pt x="1799121" y="263964"/>
                  <a:pt x="1829826" y="289298"/>
                </a:cubicBezTo>
                <a:lnTo>
                  <a:pt x="1865744" y="246493"/>
                </a:lnTo>
                <a:lnTo>
                  <a:pt x="1920906" y="292779"/>
                </a:lnTo>
                <a:lnTo>
                  <a:pt x="1920907" y="292780"/>
                </a:lnTo>
                <a:lnTo>
                  <a:pt x="1884782" y="335832"/>
                </a:lnTo>
                <a:cubicBezTo>
                  <a:pt x="1915274" y="361532"/>
                  <a:pt x="1943485" y="389743"/>
                  <a:pt x="1969185" y="420235"/>
                </a:cubicBezTo>
                <a:lnTo>
                  <a:pt x="2012237" y="384110"/>
                </a:lnTo>
                <a:lnTo>
                  <a:pt x="2054670" y="434681"/>
                </a:lnTo>
                <a:lnTo>
                  <a:pt x="2058522" y="439272"/>
                </a:lnTo>
                <a:lnTo>
                  <a:pt x="2015718" y="475189"/>
                </a:lnTo>
                <a:cubicBezTo>
                  <a:pt x="2041052" y="505895"/>
                  <a:pt x="2063977" y="538556"/>
                  <a:pt x="2084080" y="573090"/>
                </a:cubicBezTo>
                <a:lnTo>
                  <a:pt x="2132606" y="545074"/>
                </a:lnTo>
                <a:lnTo>
                  <a:pt x="2168610" y="607434"/>
                </a:lnTo>
                <a:lnTo>
                  <a:pt x="2120929" y="634963"/>
                </a:lnTo>
                <a:cubicBezTo>
                  <a:pt x="2139949" y="669847"/>
                  <a:pt x="2156862" y="706007"/>
                  <a:pt x="2171069" y="743467"/>
                </a:cubicBezTo>
                <a:lnTo>
                  <a:pt x="2223196" y="724494"/>
                </a:lnTo>
                <a:lnTo>
                  <a:pt x="2244913" y="784161"/>
                </a:lnTo>
                <a:lnTo>
                  <a:pt x="2247824" y="792160"/>
                </a:lnTo>
                <a:lnTo>
                  <a:pt x="2195819" y="811089"/>
                </a:lnTo>
                <a:cubicBezTo>
                  <a:pt x="2208767" y="848539"/>
                  <a:pt x="2219102" y="887093"/>
                  <a:pt x="2227105" y="926468"/>
                </a:cubicBezTo>
                <a:lnTo>
                  <a:pt x="2281253" y="916920"/>
                </a:lnTo>
                <a:lnTo>
                  <a:pt x="2291883" y="977205"/>
                </a:lnTo>
                <a:lnTo>
                  <a:pt x="2293757" y="987835"/>
                </a:lnTo>
                <a:lnTo>
                  <a:pt x="2238453" y="997587"/>
                </a:lnTo>
                <a:cubicBezTo>
                  <a:pt x="2245285" y="1036466"/>
                  <a:pt x="2248752" y="1076191"/>
                  <a:pt x="2248813" y="1116503"/>
                </a:cubicBezTo>
                <a:lnTo>
                  <a:pt x="2305015" y="1116503"/>
                </a:lnTo>
                <a:lnTo>
                  <a:pt x="2305015" y="1188511"/>
                </a:lnTo>
                <a:lnTo>
                  <a:pt x="2305015" y="1188512"/>
                </a:lnTo>
                <a:lnTo>
                  <a:pt x="2248813" y="1188512"/>
                </a:lnTo>
                <a:cubicBezTo>
                  <a:pt x="2248752" y="1228825"/>
                  <a:pt x="2245285" y="1268550"/>
                  <a:pt x="2238454" y="1307429"/>
                </a:cubicBezTo>
                <a:lnTo>
                  <a:pt x="2293758" y="1317181"/>
                </a:lnTo>
                <a:lnTo>
                  <a:pt x="2281254" y="1388096"/>
                </a:lnTo>
                <a:lnTo>
                  <a:pt x="2227105" y="1378548"/>
                </a:lnTo>
                <a:cubicBezTo>
                  <a:pt x="2219102" y="1417923"/>
                  <a:pt x="2208767" y="1456477"/>
                  <a:pt x="2195819" y="1493928"/>
                </a:cubicBezTo>
                <a:lnTo>
                  <a:pt x="2247824" y="1512856"/>
                </a:lnTo>
                <a:lnTo>
                  <a:pt x="2231124" y="1558739"/>
                </a:lnTo>
                <a:lnTo>
                  <a:pt x="2223196" y="1580522"/>
                </a:lnTo>
                <a:lnTo>
                  <a:pt x="2223195" y="1580522"/>
                </a:lnTo>
                <a:lnTo>
                  <a:pt x="2171069" y="1561550"/>
                </a:lnTo>
                <a:cubicBezTo>
                  <a:pt x="2156863" y="1599010"/>
                  <a:pt x="2139950" y="1635169"/>
                  <a:pt x="2120930" y="1670052"/>
                </a:cubicBezTo>
                <a:lnTo>
                  <a:pt x="2168611" y="1697581"/>
                </a:lnTo>
                <a:lnTo>
                  <a:pt x="2161744" y="1709474"/>
                </a:lnTo>
                <a:lnTo>
                  <a:pt x="2132607" y="1759942"/>
                </a:lnTo>
                <a:lnTo>
                  <a:pt x="2084082" y="1731926"/>
                </a:lnTo>
                <a:cubicBezTo>
                  <a:pt x="2063978" y="1766461"/>
                  <a:pt x="2041053" y="1799122"/>
                  <a:pt x="2015719" y="1829828"/>
                </a:cubicBezTo>
                <a:lnTo>
                  <a:pt x="2058523" y="1865745"/>
                </a:lnTo>
                <a:lnTo>
                  <a:pt x="2035310" y="1893409"/>
                </a:lnTo>
                <a:lnTo>
                  <a:pt x="2012237" y="1920907"/>
                </a:lnTo>
                <a:lnTo>
                  <a:pt x="1969186" y="1884783"/>
                </a:lnTo>
                <a:cubicBezTo>
                  <a:pt x="1943485" y="1915275"/>
                  <a:pt x="1915275" y="1943485"/>
                  <a:pt x="1884783" y="1969186"/>
                </a:cubicBezTo>
                <a:lnTo>
                  <a:pt x="1920906" y="2012236"/>
                </a:lnTo>
                <a:lnTo>
                  <a:pt x="1920906" y="2012237"/>
                </a:lnTo>
                <a:lnTo>
                  <a:pt x="1892374" y="2036178"/>
                </a:lnTo>
                <a:lnTo>
                  <a:pt x="1865743" y="2058523"/>
                </a:lnTo>
                <a:lnTo>
                  <a:pt x="1829827" y="2015720"/>
                </a:lnTo>
                <a:cubicBezTo>
                  <a:pt x="1799122" y="2041054"/>
                  <a:pt x="1766461" y="2063978"/>
                  <a:pt x="1731926" y="2084082"/>
                </a:cubicBezTo>
                <a:lnTo>
                  <a:pt x="1759942" y="2132607"/>
                </a:lnTo>
                <a:lnTo>
                  <a:pt x="1697582" y="2168611"/>
                </a:lnTo>
                <a:lnTo>
                  <a:pt x="1670053" y="2120930"/>
                </a:lnTo>
                <a:cubicBezTo>
                  <a:pt x="1635170" y="2139950"/>
                  <a:pt x="1599010" y="2156863"/>
                  <a:pt x="1561549" y="2171070"/>
                </a:cubicBezTo>
                <a:lnTo>
                  <a:pt x="1580522" y="2223197"/>
                </a:lnTo>
                <a:lnTo>
                  <a:pt x="1520855" y="2244914"/>
                </a:lnTo>
                <a:lnTo>
                  <a:pt x="1512856" y="2247825"/>
                </a:lnTo>
                <a:lnTo>
                  <a:pt x="1493928" y="2195820"/>
                </a:lnTo>
                <a:cubicBezTo>
                  <a:pt x="1456477" y="2208768"/>
                  <a:pt x="1417923" y="2219103"/>
                  <a:pt x="1378548" y="2227106"/>
                </a:cubicBezTo>
                <a:lnTo>
                  <a:pt x="1388096" y="2281254"/>
                </a:lnTo>
                <a:lnTo>
                  <a:pt x="1327811" y="2291884"/>
                </a:lnTo>
                <a:lnTo>
                  <a:pt x="1317181" y="2293758"/>
                </a:lnTo>
                <a:lnTo>
                  <a:pt x="1307430" y="2238454"/>
                </a:lnTo>
                <a:cubicBezTo>
                  <a:pt x="1268551" y="2245286"/>
                  <a:pt x="1228826" y="2248753"/>
                  <a:pt x="1188513" y="2248814"/>
                </a:cubicBezTo>
                <a:lnTo>
                  <a:pt x="1188513" y="2305016"/>
                </a:lnTo>
                <a:lnTo>
                  <a:pt x="1116505" y="2305016"/>
                </a:lnTo>
                <a:lnTo>
                  <a:pt x="1116505" y="2305015"/>
                </a:lnTo>
                <a:lnTo>
                  <a:pt x="1116503" y="2305015"/>
                </a:lnTo>
                <a:lnTo>
                  <a:pt x="1116503" y="2248814"/>
                </a:lnTo>
                <a:cubicBezTo>
                  <a:pt x="1076191" y="2248753"/>
                  <a:pt x="1036466" y="2245286"/>
                  <a:pt x="997587" y="2238454"/>
                </a:cubicBezTo>
                <a:lnTo>
                  <a:pt x="987835" y="2293759"/>
                </a:lnTo>
                <a:lnTo>
                  <a:pt x="916920" y="2281255"/>
                </a:lnTo>
                <a:lnTo>
                  <a:pt x="916920" y="2281254"/>
                </a:lnTo>
                <a:lnTo>
                  <a:pt x="916919" y="2281254"/>
                </a:lnTo>
                <a:lnTo>
                  <a:pt x="926467" y="2227106"/>
                </a:lnTo>
                <a:cubicBezTo>
                  <a:pt x="887093" y="2219103"/>
                  <a:pt x="848539" y="2208768"/>
                  <a:pt x="811089" y="2195820"/>
                </a:cubicBezTo>
                <a:lnTo>
                  <a:pt x="792160" y="2247825"/>
                </a:lnTo>
                <a:lnTo>
                  <a:pt x="792159" y="2247825"/>
                </a:lnTo>
                <a:lnTo>
                  <a:pt x="724494" y="2223196"/>
                </a:lnTo>
                <a:lnTo>
                  <a:pt x="743467" y="2171070"/>
                </a:lnTo>
                <a:cubicBezTo>
                  <a:pt x="706007" y="2156863"/>
                  <a:pt x="669847" y="2139950"/>
                  <a:pt x="634964" y="2120930"/>
                </a:cubicBezTo>
                <a:lnTo>
                  <a:pt x="607435" y="2168611"/>
                </a:lnTo>
                <a:lnTo>
                  <a:pt x="545074" y="2132608"/>
                </a:lnTo>
                <a:lnTo>
                  <a:pt x="545074" y="2132607"/>
                </a:lnTo>
                <a:lnTo>
                  <a:pt x="545073" y="2132606"/>
                </a:lnTo>
                <a:lnTo>
                  <a:pt x="573089" y="2084081"/>
                </a:lnTo>
                <a:cubicBezTo>
                  <a:pt x="538555" y="2063977"/>
                  <a:pt x="505894" y="2041053"/>
                  <a:pt x="475189" y="2015719"/>
                </a:cubicBezTo>
                <a:lnTo>
                  <a:pt x="439271" y="2058524"/>
                </a:lnTo>
                <a:lnTo>
                  <a:pt x="401922" y="2027183"/>
                </a:lnTo>
                <a:lnTo>
                  <a:pt x="384109" y="2012237"/>
                </a:lnTo>
                <a:lnTo>
                  <a:pt x="420234" y="1969186"/>
                </a:lnTo>
                <a:cubicBezTo>
                  <a:pt x="389742" y="1943485"/>
                  <a:pt x="361531" y="1915275"/>
                  <a:pt x="335831" y="1884783"/>
                </a:cubicBezTo>
                <a:lnTo>
                  <a:pt x="292780" y="1920907"/>
                </a:lnTo>
                <a:lnTo>
                  <a:pt x="292779" y="1920906"/>
                </a:lnTo>
                <a:lnTo>
                  <a:pt x="292778" y="1920906"/>
                </a:lnTo>
                <a:lnTo>
                  <a:pt x="249590" y="1869435"/>
                </a:lnTo>
                <a:lnTo>
                  <a:pt x="246493" y="1865744"/>
                </a:lnTo>
                <a:lnTo>
                  <a:pt x="289297" y="1829827"/>
                </a:lnTo>
                <a:cubicBezTo>
                  <a:pt x="263963" y="1799122"/>
                  <a:pt x="241039" y="1766461"/>
                  <a:pt x="220935" y="1731926"/>
                </a:cubicBezTo>
                <a:lnTo>
                  <a:pt x="172409" y="1759942"/>
                </a:lnTo>
                <a:lnTo>
                  <a:pt x="136405" y="1697581"/>
                </a:lnTo>
                <a:lnTo>
                  <a:pt x="184086" y="1670052"/>
                </a:lnTo>
                <a:cubicBezTo>
                  <a:pt x="165066" y="1635169"/>
                  <a:pt x="148153" y="1599009"/>
                  <a:pt x="133947" y="1561548"/>
                </a:cubicBezTo>
                <a:lnTo>
                  <a:pt x="81819" y="1580521"/>
                </a:lnTo>
                <a:lnTo>
                  <a:pt x="68990" y="1545273"/>
                </a:lnTo>
                <a:lnTo>
                  <a:pt x="57190" y="1512855"/>
                </a:lnTo>
                <a:lnTo>
                  <a:pt x="109197" y="1493926"/>
                </a:lnTo>
                <a:cubicBezTo>
                  <a:pt x="96249" y="1456476"/>
                  <a:pt x="85914" y="1417922"/>
                  <a:pt x="77911" y="1378548"/>
                </a:cubicBezTo>
                <a:lnTo>
                  <a:pt x="23761" y="1388096"/>
                </a:lnTo>
                <a:lnTo>
                  <a:pt x="21307" y="1374174"/>
                </a:lnTo>
                <a:lnTo>
                  <a:pt x="11257" y="1317181"/>
                </a:lnTo>
                <a:lnTo>
                  <a:pt x="66563" y="1307429"/>
                </a:lnTo>
                <a:cubicBezTo>
                  <a:pt x="59731" y="1268550"/>
                  <a:pt x="56264" y="1228825"/>
                  <a:pt x="56203" y="1188512"/>
                </a:cubicBezTo>
                <a:lnTo>
                  <a:pt x="0" y="1188512"/>
                </a:lnTo>
                <a:lnTo>
                  <a:pt x="0" y="1116503"/>
                </a:lnTo>
                <a:lnTo>
                  <a:pt x="56203" y="1116503"/>
                </a:lnTo>
                <a:cubicBezTo>
                  <a:pt x="56264" y="1076190"/>
                  <a:pt x="59732" y="1036465"/>
                  <a:pt x="66563" y="997586"/>
                </a:cubicBezTo>
                <a:lnTo>
                  <a:pt x="11258" y="987834"/>
                </a:lnTo>
                <a:lnTo>
                  <a:pt x="18836" y="944857"/>
                </a:lnTo>
                <a:lnTo>
                  <a:pt x="23761" y="916920"/>
                </a:lnTo>
                <a:lnTo>
                  <a:pt x="23762" y="916920"/>
                </a:lnTo>
                <a:lnTo>
                  <a:pt x="77912" y="926468"/>
                </a:lnTo>
                <a:cubicBezTo>
                  <a:pt x="85915" y="887093"/>
                  <a:pt x="96250" y="848539"/>
                  <a:pt x="109198" y="811089"/>
                </a:cubicBezTo>
                <a:lnTo>
                  <a:pt x="57191" y="792160"/>
                </a:lnTo>
                <a:lnTo>
                  <a:pt x="81820" y="724495"/>
                </a:lnTo>
                <a:lnTo>
                  <a:pt x="81820" y="724494"/>
                </a:lnTo>
                <a:lnTo>
                  <a:pt x="133948" y="743467"/>
                </a:lnTo>
                <a:cubicBezTo>
                  <a:pt x="148154" y="706007"/>
                  <a:pt x="165067" y="669847"/>
                  <a:pt x="184087" y="634964"/>
                </a:cubicBezTo>
                <a:lnTo>
                  <a:pt x="136405" y="607435"/>
                </a:lnTo>
                <a:lnTo>
                  <a:pt x="172409" y="545074"/>
                </a:lnTo>
                <a:lnTo>
                  <a:pt x="172410" y="545074"/>
                </a:lnTo>
                <a:lnTo>
                  <a:pt x="220936" y="573090"/>
                </a:lnTo>
                <a:cubicBezTo>
                  <a:pt x="241040" y="538556"/>
                  <a:pt x="263964" y="505895"/>
                  <a:pt x="289299" y="475189"/>
                </a:cubicBezTo>
                <a:lnTo>
                  <a:pt x="246494" y="439272"/>
                </a:lnTo>
                <a:lnTo>
                  <a:pt x="246493" y="439271"/>
                </a:lnTo>
                <a:lnTo>
                  <a:pt x="290455" y="386879"/>
                </a:lnTo>
                <a:lnTo>
                  <a:pt x="292779" y="384110"/>
                </a:lnTo>
                <a:lnTo>
                  <a:pt x="292779" y="384109"/>
                </a:lnTo>
                <a:lnTo>
                  <a:pt x="335832" y="420234"/>
                </a:lnTo>
                <a:cubicBezTo>
                  <a:pt x="361532" y="389742"/>
                  <a:pt x="389743" y="361532"/>
                  <a:pt x="420235" y="335832"/>
                </a:cubicBezTo>
                <a:lnTo>
                  <a:pt x="384109" y="292779"/>
                </a:lnTo>
                <a:lnTo>
                  <a:pt x="384110" y="292779"/>
                </a:lnTo>
                <a:lnTo>
                  <a:pt x="439272" y="246494"/>
                </a:lnTo>
                <a:lnTo>
                  <a:pt x="475189" y="289299"/>
                </a:lnTo>
                <a:cubicBezTo>
                  <a:pt x="505895" y="263964"/>
                  <a:pt x="538556" y="241040"/>
                  <a:pt x="573091" y="220936"/>
                </a:cubicBezTo>
                <a:lnTo>
                  <a:pt x="545074" y="172410"/>
                </a:lnTo>
                <a:lnTo>
                  <a:pt x="607435" y="136406"/>
                </a:lnTo>
                <a:lnTo>
                  <a:pt x="634964" y="184088"/>
                </a:lnTo>
                <a:cubicBezTo>
                  <a:pt x="669848" y="165067"/>
                  <a:pt x="706008" y="148154"/>
                  <a:pt x="743468" y="133948"/>
                </a:cubicBezTo>
                <a:lnTo>
                  <a:pt x="724495" y="81820"/>
                </a:lnTo>
                <a:lnTo>
                  <a:pt x="759743" y="68991"/>
                </a:lnTo>
                <a:lnTo>
                  <a:pt x="792161" y="57191"/>
                </a:lnTo>
                <a:lnTo>
                  <a:pt x="811090" y="109198"/>
                </a:lnTo>
                <a:cubicBezTo>
                  <a:pt x="848540" y="96250"/>
                  <a:pt x="887094" y="85915"/>
                  <a:pt x="926468" y="77912"/>
                </a:cubicBezTo>
                <a:lnTo>
                  <a:pt x="916920" y="23762"/>
                </a:lnTo>
                <a:lnTo>
                  <a:pt x="930842" y="21308"/>
                </a:lnTo>
                <a:lnTo>
                  <a:pt x="987835" y="11258"/>
                </a:lnTo>
                <a:lnTo>
                  <a:pt x="997587" y="66564"/>
                </a:lnTo>
                <a:cubicBezTo>
                  <a:pt x="1036466" y="59732"/>
                  <a:pt x="1076191" y="56265"/>
                  <a:pt x="1116503" y="56204"/>
                </a:cubicBezTo>
                <a:lnTo>
                  <a:pt x="1116503" y="1"/>
                </a:lnTo>
                <a:lnTo>
                  <a:pt x="1116504" y="1"/>
                </a:lnTo>
                <a:close/>
              </a:path>
            </a:pathLst>
          </a:custGeom>
          <a:noFill/>
          <a:ln w="28575">
            <a:solidFill>
              <a:srgbClr val="E74337"/>
            </a:solidFill>
          </a:ln>
          <a:effectLst>
            <a:outerShdw blurRad="139700" dist="88900" dir="5400000" sx="93000" sy="93000" algn="tr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24038" y="2700861"/>
            <a:ext cx="1307345" cy="769437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加入</a:t>
            </a:r>
            <a:endParaRPr lang="en-US" altLang="zh-CN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文字描述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47857" y="3490163"/>
            <a:ext cx="1307345" cy="70788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加入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文字描述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36377" y="3040440"/>
            <a:ext cx="1307345" cy="70788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加入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文字描述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44481" y="2283334"/>
            <a:ext cx="1307345" cy="70788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加入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文字描述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45994" y="2695058"/>
            <a:ext cx="1435853" cy="830993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加入文字文案描述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42037" y="4866080"/>
            <a:ext cx="9145045" cy="45730"/>
          </a:xfrm>
          <a:prstGeom prst="rect">
            <a:avLst/>
          </a:prstGeom>
          <a:solidFill>
            <a:srgbClr val="E7433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504"/>
          <p:cNvSpPr txBox="1"/>
          <p:nvPr/>
        </p:nvSpPr>
        <p:spPr>
          <a:xfrm>
            <a:off x="2098268" y="5100447"/>
            <a:ext cx="8261357" cy="738623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 smtClean="0">
                <a:solidFill>
                  <a:schemeClr val="bg1"/>
                </a:solidFill>
                <a:sym typeface="微软雅黑" pitchFamily="34" charset="-122"/>
              </a:rPr>
              <a:t>右键</a:t>
            </a:r>
            <a:r>
              <a:rPr lang="zh-CN" altLang="en-US" dirty="0">
                <a:solidFill>
                  <a:schemeClr val="bg1"/>
                </a:solidFill>
                <a:sym typeface="微软雅黑" pitchFamily="34" charset="-122"/>
              </a:rPr>
              <a:t>点击图片选择设置图片格式可直接替换图片。</a:t>
            </a:r>
            <a:r>
              <a:rPr lang="zh-CN" altLang="en-US" dirty="0">
                <a:solidFill>
                  <a:schemeClr val="bg1"/>
                </a:solidFill>
              </a:rPr>
              <a:t>您的内容打在这里，或者通过复制您的文本后，在此框中选择</a:t>
            </a:r>
            <a:r>
              <a:rPr lang="zh-CN" altLang="en-US" dirty="0" smtClean="0">
                <a:solidFill>
                  <a:schemeClr val="bg1"/>
                </a:solidFill>
              </a:rPr>
              <a:t>粘贴。</a:t>
            </a:r>
            <a:r>
              <a:rPr lang="zh-CN" altLang="en-US" dirty="0" smtClean="0">
                <a:solidFill>
                  <a:schemeClr val="bg1"/>
                </a:solidFill>
                <a:sym typeface="微软雅黑" pitchFamily="34" charset="-122"/>
              </a:rPr>
              <a:t>在此</a:t>
            </a:r>
            <a:r>
              <a:rPr lang="zh-CN" altLang="en-US" dirty="0">
                <a:solidFill>
                  <a:schemeClr val="bg1"/>
                </a:solidFill>
                <a:sym typeface="微软雅黑" pitchFamily="34" charset="-122"/>
              </a:rPr>
              <a:t>录入上述图表的综合描述</a:t>
            </a:r>
            <a:r>
              <a:rPr lang="zh-CN" altLang="en-US" dirty="0" smtClean="0">
                <a:solidFill>
                  <a:schemeClr val="bg1"/>
                </a:solidFill>
                <a:sym typeface="微软雅黑" pitchFamily="34" charset="-122"/>
              </a:rPr>
              <a:t>说明</a:t>
            </a:r>
            <a:r>
              <a:rPr lang="zh-CN" altLang="en-US" dirty="0">
                <a:solidFill>
                  <a:schemeClr val="bg1"/>
                </a:solidFill>
                <a:sym typeface="微软雅黑" pitchFamily="34" charset="-122"/>
              </a:rPr>
              <a:t>在此录入上述图表的综合描述说明</a:t>
            </a:r>
            <a:r>
              <a:rPr lang="zh-CN" altLang="en-US" dirty="0" smtClean="0">
                <a:solidFill>
                  <a:schemeClr val="bg1"/>
                </a:solidFill>
                <a:sym typeface="微软雅黑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sym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27" name="组合 26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29" name="椭圆 2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28" name="直接连接符 27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2" name="组合 31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4" name="椭圆 3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3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50"/>
                            </p:stCondLst>
                            <p:childTnLst>
                              <p:par>
                                <p:cTn id="38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7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95181" y="439987"/>
            <a:ext cx="295465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工作成果概述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79520" y="2221467"/>
            <a:ext cx="2448945" cy="3097061"/>
          </a:xfrm>
          <a:prstGeom prst="rect">
            <a:avLst/>
          </a:pr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99981" y="2221467"/>
            <a:ext cx="2448945" cy="3097061"/>
          </a:xfrm>
          <a:prstGeom prst="rect">
            <a:avLst/>
          </a:pr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20443" y="2221467"/>
            <a:ext cx="2448945" cy="3097061"/>
          </a:xfrm>
          <a:prstGeom prst="rect">
            <a:avLst/>
          </a:pr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V="1">
            <a:off x="3205453" y="2435781"/>
            <a:ext cx="397077" cy="397100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89367" y="2434231"/>
            <a:ext cx="1429253" cy="400203"/>
          </a:xfrm>
          <a:prstGeom prst="rect">
            <a:avLst/>
          </a:prstGeom>
        </p:spPr>
        <p:txBody>
          <a:bodyPr wrap="square" lIns="91401" tIns="45700" rIns="91401" bIns="4570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 flipV="1">
            <a:off x="6025913" y="2435781"/>
            <a:ext cx="397077" cy="397100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509827" y="2434231"/>
            <a:ext cx="1429253" cy="400203"/>
          </a:xfrm>
          <a:prstGeom prst="rect">
            <a:avLst/>
          </a:prstGeom>
        </p:spPr>
        <p:txBody>
          <a:bodyPr wrap="square" lIns="91401" tIns="45700" rIns="91401" bIns="4570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 flipV="1">
            <a:off x="8912942" y="2435781"/>
            <a:ext cx="397077" cy="397100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96857" y="2434231"/>
            <a:ext cx="1429253" cy="400203"/>
          </a:xfrm>
          <a:prstGeom prst="rect">
            <a:avLst/>
          </a:prstGeom>
        </p:spPr>
        <p:txBody>
          <a:bodyPr wrap="square" lIns="91401" tIns="45700" rIns="91401" bIns="4570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07737" y="3198809"/>
            <a:ext cx="1992508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25592" y="3250794"/>
            <a:ext cx="954101" cy="400105"/>
          </a:xfrm>
          <a:prstGeom prst="rect">
            <a:avLst/>
          </a:prstGeom>
          <a:noFill/>
        </p:spPr>
        <p:txBody>
          <a:bodyPr wrap="none" lIns="91401" tIns="45700" rIns="91401" bIns="45700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一月份</a:t>
            </a:r>
          </a:p>
        </p:txBody>
      </p:sp>
      <p:sp>
        <p:nvSpPr>
          <p:cNvPr id="25" name="Rectangle 42"/>
          <p:cNvSpPr/>
          <p:nvPr/>
        </p:nvSpPr>
        <p:spPr>
          <a:xfrm flipH="1">
            <a:off x="2483115" y="4022084"/>
            <a:ext cx="1917954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28195" y="3198809"/>
            <a:ext cx="1992508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58750" y="3250794"/>
            <a:ext cx="954101" cy="400105"/>
          </a:xfrm>
          <a:prstGeom prst="rect">
            <a:avLst/>
          </a:prstGeom>
          <a:noFill/>
        </p:spPr>
        <p:txBody>
          <a:bodyPr wrap="none" lIns="91401" tIns="45700" rIns="91401" bIns="45700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二月份</a:t>
            </a:r>
          </a:p>
        </p:txBody>
      </p:sp>
      <p:sp>
        <p:nvSpPr>
          <p:cNvPr id="28" name="Rectangle 42"/>
          <p:cNvSpPr/>
          <p:nvPr/>
        </p:nvSpPr>
        <p:spPr>
          <a:xfrm flipH="1">
            <a:off x="5303573" y="4022084"/>
            <a:ext cx="1917954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48659" y="3197191"/>
            <a:ext cx="1992508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2716" y="3249176"/>
            <a:ext cx="954101" cy="400105"/>
          </a:xfrm>
          <a:prstGeom prst="rect">
            <a:avLst/>
          </a:prstGeom>
          <a:noFill/>
        </p:spPr>
        <p:txBody>
          <a:bodyPr wrap="none" lIns="91401" tIns="45700" rIns="91401" bIns="45700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三月份</a:t>
            </a:r>
          </a:p>
        </p:txBody>
      </p:sp>
      <p:sp>
        <p:nvSpPr>
          <p:cNvPr id="31" name="Rectangle 42"/>
          <p:cNvSpPr/>
          <p:nvPr/>
        </p:nvSpPr>
        <p:spPr>
          <a:xfrm flipH="1">
            <a:off x="8124038" y="4020466"/>
            <a:ext cx="1917954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3" name="组合 32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5" name="椭圆 34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4" name="直接连接符 33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0" name="椭圆 39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9" name="直接连接符 38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59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/>
      <p:bldP spid="26" grpId="0" animBg="1"/>
      <p:bldP spid="27" grpId="0"/>
      <p:bldP spid="28" grpId="0"/>
      <p:bldP spid="29" grpId="0" animBg="1"/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7881" y="439987"/>
            <a:ext cx="2954655" cy="646331"/>
          </a:xfrm>
          <a:prstGeom prst="rect">
            <a:avLst/>
          </a:prstGeom>
          <a:noFill/>
          <a:ln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工作解决方法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011397" y="2149424"/>
            <a:ext cx="1758852" cy="1758945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00250" y="2490163"/>
            <a:ext cx="1132947" cy="1077467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管理能力</a:t>
            </a:r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5126804" y="2490163"/>
            <a:ext cx="987597" cy="987654"/>
          </a:xfrm>
          <a:custGeom>
            <a:avLst/>
            <a:gdLst>
              <a:gd name="T0" fmla="*/ 691 w 1112"/>
              <a:gd name="T1" fmla="*/ 75 h 1112"/>
              <a:gd name="T2" fmla="*/ 1037 w 1112"/>
              <a:gd name="T3" fmla="*/ 691 h 1112"/>
              <a:gd name="T4" fmla="*/ 421 w 1112"/>
              <a:gd name="T5" fmla="*/ 1038 h 1112"/>
              <a:gd name="T6" fmla="*/ 74 w 1112"/>
              <a:gd name="T7" fmla="*/ 421 h 1112"/>
              <a:gd name="T8" fmla="*/ 691 w 1112"/>
              <a:gd name="T9" fmla="*/ 75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691" y="75"/>
                </a:moveTo>
                <a:cubicBezTo>
                  <a:pt x="956" y="149"/>
                  <a:pt x="1112" y="425"/>
                  <a:pt x="1037" y="691"/>
                </a:cubicBezTo>
                <a:cubicBezTo>
                  <a:pt x="963" y="957"/>
                  <a:pt x="687" y="1112"/>
                  <a:pt x="421" y="1038"/>
                </a:cubicBezTo>
                <a:cubicBezTo>
                  <a:pt x="155" y="963"/>
                  <a:pt x="0" y="687"/>
                  <a:pt x="74" y="421"/>
                </a:cubicBezTo>
                <a:cubicBezTo>
                  <a:pt x="149" y="156"/>
                  <a:pt x="425" y="0"/>
                  <a:pt x="691" y="75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72542" y="2799278"/>
            <a:ext cx="941859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执行力</a:t>
            </a: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41550" y="3814952"/>
            <a:ext cx="976483" cy="978126"/>
          </a:xfrm>
          <a:custGeom>
            <a:avLst/>
            <a:gdLst>
              <a:gd name="T0" fmla="*/ 908 w 1101"/>
              <a:gd name="T1" fmla="*/ 201 h 1101"/>
              <a:gd name="T2" fmla="*/ 900 w 1101"/>
              <a:gd name="T3" fmla="*/ 908 h 1101"/>
              <a:gd name="T4" fmla="*/ 193 w 1101"/>
              <a:gd name="T5" fmla="*/ 900 h 1101"/>
              <a:gd name="T6" fmla="*/ 201 w 1101"/>
              <a:gd name="T7" fmla="*/ 193 h 1101"/>
              <a:gd name="T8" fmla="*/ 908 w 1101"/>
              <a:gd name="T9" fmla="*/ 20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1">
                <a:moveTo>
                  <a:pt x="908" y="201"/>
                </a:moveTo>
                <a:cubicBezTo>
                  <a:pt x="1101" y="398"/>
                  <a:pt x="1097" y="715"/>
                  <a:pt x="900" y="908"/>
                </a:cubicBezTo>
                <a:cubicBezTo>
                  <a:pt x="703" y="1101"/>
                  <a:pt x="386" y="1098"/>
                  <a:pt x="193" y="900"/>
                </a:cubicBezTo>
                <a:cubicBezTo>
                  <a:pt x="0" y="703"/>
                  <a:pt x="3" y="386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9311" y="4119306"/>
            <a:ext cx="911127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协调力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10"/>
          <p:cNvSpPr>
            <a:spLocks/>
          </p:cNvSpPr>
          <p:nvPr/>
        </p:nvSpPr>
        <p:spPr bwMode="auto">
          <a:xfrm>
            <a:off x="3400202" y="4432626"/>
            <a:ext cx="981246" cy="981302"/>
          </a:xfrm>
          <a:custGeom>
            <a:avLst/>
            <a:gdLst>
              <a:gd name="T0" fmla="*/ 1037 w 1105"/>
              <a:gd name="T1" fmla="*/ 429 h 1106"/>
              <a:gd name="T2" fmla="*/ 676 w 1105"/>
              <a:gd name="T3" fmla="*/ 1037 h 1106"/>
              <a:gd name="T4" fmla="*/ 68 w 1105"/>
              <a:gd name="T5" fmla="*/ 677 h 1106"/>
              <a:gd name="T6" fmla="*/ 428 w 1105"/>
              <a:gd name="T7" fmla="*/ 68 h 1106"/>
              <a:gd name="T8" fmla="*/ 1037 w 1105"/>
              <a:gd name="T9" fmla="*/ 429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5" h="1106">
                <a:moveTo>
                  <a:pt x="1037" y="429"/>
                </a:moveTo>
                <a:cubicBezTo>
                  <a:pt x="1105" y="696"/>
                  <a:pt x="944" y="969"/>
                  <a:pt x="676" y="1037"/>
                </a:cubicBezTo>
                <a:cubicBezTo>
                  <a:pt x="409" y="1106"/>
                  <a:pt x="137" y="944"/>
                  <a:pt x="68" y="677"/>
                </a:cubicBezTo>
                <a:cubicBezTo>
                  <a:pt x="0" y="409"/>
                  <a:pt x="161" y="137"/>
                  <a:pt x="428" y="68"/>
                </a:cubicBezTo>
                <a:cubicBezTo>
                  <a:pt x="696" y="0"/>
                  <a:pt x="968" y="161"/>
                  <a:pt x="1037" y="429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47327" y="4738565"/>
            <a:ext cx="886997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2155428" y="3901566"/>
            <a:ext cx="987597" cy="986066"/>
          </a:xfrm>
          <a:custGeom>
            <a:avLst/>
            <a:gdLst>
              <a:gd name="T0" fmla="*/ 1037 w 1112"/>
              <a:gd name="T1" fmla="*/ 691 h 1112"/>
              <a:gd name="T2" fmla="*/ 421 w 1112"/>
              <a:gd name="T3" fmla="*/ 1038 h 1112"/>
              <a:gd name="T4" fmla="*/ 74 w 1112"/>
              <a:gd name="T5" fmla="*/ 422 h 1112"/>
              <a:gd name="T6" fmla="*/ 691 w 1112"/>
              <a:gd name="T7" fmla="*/ 75 h 1112"/>
              <a:gd name="T8" fmla="*/ 1037 w 1112"/>
              <a:gd name="T9" fmla="*/ 691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1037" y="691"/>
                </a:moveTo>
                <a:cubicBezTo>
                  <a:pt x="963" y="957"/>
                  <a:pt x="687" y="1112"/>
                  <a:pt x="421" y="1038"/>
                </a:cubicBezTo>
                <a:cubicBezTo>
                  <a:pt x="155" y="964"/>
                  <a:pt x="0" y="688"/>
                  <a:pt x="74" y="422"/>
                </a:cubicBezTo>
                <a:cubicBezTo>
                  <a:pt x="149" y="156"/>
                  <a:pt x="425" y="0"/>
                  <a:pt x="691" y="75"/>
                </a:cubicBezTo>
                <a:cubicBezTo>
                  <a:pt x="956" y="149"/>
                  <a:pt x="1112" y="425"/>
                  <a:pt x="1037" y="691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6424" y="4194543"/>
            <a:ext cx="1023750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12"/>
          <p:cNvSpPr>
            <a:spLocks/>
          </p:cNvSpPr>
          <p:nvPr/>
        </p:nvSpPr>
        <p:spPr bwMode="auto">
          <a:xfrm>
            <a:off x="1671152" y="2593866"/>
            <a:ext cx="978070" cy="978126"/>
          </a:xfrm>
          <a:custGeom>
            <a:avLst/>
            <a:gdLst>
              <a:gd name="T0" fmla="*/ 900 w 1101"/>
              <a:gd name="T1" fmla="*/ 908 h 1102"/>
              <a:gd name="T2" fmla="*/ 193 w 1101"/>
              <a:gd name="T3" fmla="*/ 901 h 1102"/>
              <a:gd name="T4" fmla="*/ 201 w 1101"/>
              <a:gd name="T5" fmla="*/ 193 h 1102"/>
              <a:gd name="T6" fmla="*/ 908 w 1101"/>
              <a:gd name="T7" fmla="*/ 201 h 1102"/>
              <a:gd name="T8" fmla="*/ 900 w 1101"/>
              <a:gd name="T9" fmla="*/ 908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2">
                <a:moveTo>
                  <a:pt x="900" y="908"/>
                </a:moveTo>
                <a:cubicBezTo>
                  <a:pt x="702" y="1102"/>
                  <a:pt x="386" y="1098"/>
                  <a:pt x="193" y="901"/>
                </a:cubicBezTo>
                <a:cubicBezTo>
                  <a:pt x="0" y="703"/>
                  <a:pt x="3" y="387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ubicBezTo>
                  <a:pt x="1101" y="399"/>
                  <a:pt x="1097" y="715"/>
                  <a:pt x="900" y="908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26498" y="2898220"/>
            <a:ext cx="875357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83"/>
          <p:cNvSpPr>
            <a:spLocks noChangeArrowheads="1"/>
          </p:cNvSpPr>
          <p:nvPr/>
        </p:nvSpPr>
        <p:spPr bwMode="auto">
          <a:xfrm>
            <a:off x="6976564" y="1918909"/>
            <a:ext cx="3556968" cy="3685091"/>
          </a:xfrm>
          <a:prstGeom prst="rect">
            <a:avLst/>
          </a:prstGeom>
          <a:noFill/>
          <a:ln w="9525" cmpd="sng">
            <a:solidFill>
              <a:srgbClr val="E74337"/>
            </a:solidFill>
            <a:miter lim="800000"/>
            <a:headEnd/>
            <a:tailEnd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28" name="TextBox 84"/>
          <p:cNvSpPr txBox="1">
            <a:spLocks noChangeArrowheads="1"/>
          </p:cNvSpPr>
          <p:nvPr/>
        </p:nvSpPr>
        <p:spPr bwMode="auto">
          <a:xfrm>
            <a:off x="7279416" y="2254116"/>
            <a:ext cx="2951265" cy="286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这里输入产品形式的简介，这里输入产品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形的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这里输入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产品式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的简介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这里输入产品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形的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这里输入产品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形的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，输入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产品形式的简介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输产品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形式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的介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这输入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产品形式的简介，这里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输入品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形式的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里输入产品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形的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。入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产品形式的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0" name="组合 29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2" name="椭圆 31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5" name="组合 34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7" name="椭圆 36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4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75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弧形 5"/>
          <p:cNvSpPr/>
          <p:nvPr/>
        </p:nvSpPr>
        <p:spPr>
          <a:xfrm>
            <a:off x="2205947" y="1841500"/>
            <a:ext cx="6464300" cy="2821904"/>
          </a:xfrm>
          <a:prstGeom prst="arc">
            <a:avLst>
              <a:gd name="adj1" fmla="val 8209846"/>
              <a:gd name="adj2" fmla="val 10324995"/>
            </a:avLst>
          </a:prstGeom>
          <a:ln w="12700"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031393" y="2025461"/>
            <a:ext cx="1734908" cy="1734898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567093" y="1946949"/>
            <a:ext cx="1734908" cy="1734898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4147053" y="3561998"/>
            <a:ext cx="1734908" cy="1734898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667178" y="974051"/>
            <a:ext cx="1734908" cy="1734898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52582" y="4186034"/>
            <a:ext cx="1166657" cy="584739"/>
          </a:xfrm>
          <a:prstGeom prst="rect">
            <a:avLst/>
          </a:prstGeom>
          <a:noFill/>
          <a:ln w="12700"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06489" y="2522028"/>
            <a:ext cx="2646036" cy="584739"/>
          </a:xfrm>
          <a:prstGeom prst="rect">
            <a:avLst/>
          </a:prstGeom>
          <a:noFill/>
          <a:ln w="12700"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 MVC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弧形 33"/>
          <p:cNvSpPr/>
          <p:nvPr/>
        </p:nvSpPr>
        <p:spPr>
          <a:xfrm>
            <a:off x="2205947" y="1841500"/>
            <a:ext cx="6464300" cy="2821904"/>
          </a:xfrm>
          <a:prstGeom prst="arc">
            <a:avLst>
              <a:gd name="adj1" fmla="val 12189091"/>
              <a:gd name="adj2" fmla="val 14410217"/>
            </a:avLst>
          </a:prstGeom>
          <a:ln w="12700"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>
            <a:off x="2205947" y="1841500"/>
            <a:ext cx="6464300" cy="2821904"/>
          </a:xfrm>
          <a:prstGeom prst="arc">
            <a:avLst>
              <a:gd name="adj1" fmla="val 18392178"/>
              <a:gd name="adj2" fmla="val 20632702"/>
            </a:avLst>
          </a:prstGeom>
          <a:ln w="12700"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271284" y="1654579"/>
            <a:ext cx="2664055" cy="584739"/>
          </a:xfrm>
          <a:prstGeom prst="rect">
            <a:avLst/>
          </a:prstGeom>
          <a:noFill/>
          <a:ln w="12700"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76615" y="2600540"/>
            <a:ext cx="2828971" cy="584739"/>
          </a:xfrm>
          <a:prstGeom prst="rect">
            <a:avLst/>
          </a:prstGeom>
          <a:noFill/>
          <a:ln w="12700"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Future Study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427582" y="4702969"/>
            <a:ext cx="1903097" cy="1186556"/>
            <a:chOff x="7487036" y="4431811"/>
            <a:chExt cx="1903097" cy="1186556"/>
          </a:xfrm>
        </p:grpSpPr>
        <p:sp>
          <p:nvSpPr>
            <p:cNvPr id="26" name="TextBox 25"/>
            <p:cNvSpPr txBox="1"/>
            <p:nvPr/>
          </p:nvSpPr>
          <p:spPr>
            <a:xfrm>
              <a:off x="7487036" y="4431811"/>
              <a:ext cx="12618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200" b="1" dirty="0">
                  <a:solidFill>
                    <a:srgbClr val="E74337"/>
                  </a:solidFill>
                  <a:latin typeface="微软雅黑" pitchFamily="34" charset="-122"/>
                  <a:ea typeface="微软雅黑" pitchFamily="34" charset="-122"/>
                </a:rPr>
                <a:t>目录</a:t>
              </a:r>
              <a:endParaRPr lang="en-US" altLang="zh-CN" sz="42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39947" y="5095147"/>
              <a:ext cx="18501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</a:rPr>
                <a:t>Directory</a:t>
              </a:r>
              <a:endParaRPr lang="zh-CN" altLang="en-US" sz="28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 flipV="1">
            <a:off x="9202840" y="5000293"/>
            <a:ext cx="211754" cy="211754"/>
          </a:xfrm>
          <a:prstGeom prst="ellipse">
            <a:avLst/>
          </a:prstGeom>
          <a:solidFill>
            <a:srgbClr val="E74337"/>
          </a:solidFill>
          <a:ln w="28575">
            <a:noFill/>
          </a:ln>
          <a:effectLst>
            <a:outerShdw blurRad="330200" dir="2700000" sx="73000" sy="73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flipV="1">
            <a:off x="9117991" y="4915444"/>
            <a:ext cx="381452" cy="381452"/>
          </a:xfrm>
          <a:prstGeom prst="ellipse">
            <a:avLst/>
          </a:prstGeom>
          <a:noFill/>
          <a:ln w="28575">
            <a:solidFill>
              <a:srgbClr val="E74337"/>
            </a:solidFill>
          </a:ln>
          <a:effectLst>
            <a:outerShdw blurRad="330200" dir="2700000" sx="73000" sy="73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8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ntr" presetSubtype="1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6" presetID="2" presetClass="entr" presetSubtype="9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0" presetID="2" presetClass="entr" presetSubtype="3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0" grpId="0" animBg="1"/>
          <p:bldP spid="17" grpId="0" animBg="1"/>
          <p:bldP spid="18" grpId="0" animBg="1"/>
          <p:bldP spid="19" grpId="0" animBg="1"/>
          <p:bldP spid="31" grpId="0"/>
          <p:bldP spid="32" grpId="0"/>
          <p:bldP spid="34" grpId="0" animBg="1"/>
          <p:bldP spid="35" grpId="0" animBg="1"/>
          <p:bldP spid="36" grpId="0"/>
          <p:bldP spid="37" grpId="0"/>
          <p:bldP spid="29" grpId="0" animBg="1"/>
          <p:bldP spid="3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6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0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0" grpId="0" animBg="1"/>
          <p:bldP spid="17" grpId="0" animBg="1"/>
          <p:bldP spid="18" grpId="0" animBg="1"/>
          <p:bldP spid="19" grpId="0" animBg="1"/>
          <p:bldP spid="31" grpId="0"/>
          <p:bldP spid="32" grpId="0"/>
          <p:bldP spid="34" grpId="0" animBg="1"/>
          <p:bldP spid="35" grpId="0" animBg="1"/>
          <p:bldP spid="36" grpId="0"/>
          <p:bldP spid="37" grpId="0"/>
          <p:bldP spid="29" grpId="0" animBg="1"/>
          <p:bldP spid="38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95181" y="439987"/>
            <a:ext cx="295465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经验成果分享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06471" y="1956350"/>
            <a:ext cx="2448945" cy="2736938"/>
          </a:xfrm>
          <a:prstGeom prst="rect">
            <a:avLst/>
          </a:prstGeom>
          <a:noFill/>
          <a:ln w="1905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114624" y="4909364"/>
            <a:ext cx="2232636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42"/>
          <p:cNvSpPr/>
          <p:nvPr/>
        </p:nvSpPr>
        <p:spPr>
          <a:xfrm flipH="1">
            <a:off x="2352032" y="5034810"/>
            <a:ext cx="180862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加入文字文案</a:t>
            </a:r>
          </a:p>
        </p:txBody>
      </p:sp>
      <p:sp>
        <p:nvSpPr>
          <p:cNvPr id="29" name="Rectangle 42"/>
          <p:cNvSpPr/>
          <p:nvPr/>
        </p:nvSpPr>
        <p:spPr>
          <a:xfrm flipH="1">
            <a:off x="2126681" y="5509987"/>
            <a:ext cx="2151314" cy="3601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加入你的文字描述，加入你的，加入你的文字。</a:t>
            </a:r>
          </a:p>
        </p:txBody>
      </p:sp>
      <p:sp>
        <p:nvSpPr>
          <p:cNvPr id="30" name="矩形 29"/>
          <p:cNvSpPr/>
          <p:nvPr/>
        </p:nvSpPr>
        <p:spPr>
          <a:xfrm>
            <a:off x="4887043" y="1956350"/>
            <a:ext cx="2448945" cy="2736938"/>
          </a:xfrm>
          <a:prstGeom prst="rect">
            <a:avLst/>
          </a:prstGeom>
          <a:noFill/>
          <a:ln w="1905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995196" y="4909364"/>
            <a:ext cx="2232636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42"/>
          <p:cNvSpPr/>
          <p:nvPr/>
        </p:nvSpPr>
        <p:spPr>
          <a:xfrm flipH="1">
            <a:off x="5232604" y="5034810"/>
            <a:ext cx="180862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加入文字文案</a:t>
            </a:r>
          </a:p>
        </p:txBody>
      </p:sp>
      <p:sp>
        <p:nvSpPr>
          <p:cNvPr id="33" name="Rectangle 42"/>
          <p:cNvSpPr/>
          <p:nvPr/>
        </p:nvSpPr>
        <p:spPr>
          <a:xfrm flipH="1">
            <a:off x="5007253" y="5509987"/>
            <a:ext cx="2151314" cy="3601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加入你的文字描述，加入你的，加入你的文字。</a:t>
            </a:r>
          </a:p>
        </p:txBody>
      </p:sp>
      <p:sp>
        <p:nvSpPr>
          <p:cNvPr id="34" name="矩形 33"/>
          <p:cNvSpPr/>
          <p:nvPr/>
        </p:nvSpPr>
        <p:spPr>
          <a:xfrm>
            <a:off x="7767864" y="1956350"/>
            <a:ext cx="2448945" cy="2736938"/>
          </a:xfrm>
          <a:prstGeom prst="rect">
            <a:avLst/>
          </a:prstGeom>
          <a:noFill/>
          <a:ln w="1905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876016" y="4909364"/>
            <a:ext cx="2232636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42"/>
          <p:cNvSpPr/>
          <p:nvPr/>
        </p:nvSpPr>
        <p:spPr>
          <a:xfrm flipH="1">
            <a:off x="8113426" y="5034810"/>
            <a:ext cx="180862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加入文字文案</a:t>
            </a:r>
          </a:p>
        </p:txBody>
      </p:sp>
      <p:sp>
        <p:nvSpPr>
          <p:cNvPr id="37" name="Rectangle 42"/>
          <p:cNvSpPr/>
          <p:nvPr/>
        </p:nvSpPr>
        <p:spPr>
          <a:xfrm flipH="1">
            <a:off x="7888073" y="5509987"/>
            <a:ext cx="2151314" cy="3601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加入你的文字描述，加入你的，加入你的文字。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  <a:noFill/>
        </p:grpSpPr>
        <p:grpSp>
          <p:nvGrpSpPr>
            <p:cNvPr id="38" name="组合 37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0" name="椭圆 39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grp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9" name="直接连接符 38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noFill/>
        </p:grpSpPr>
        <p:grpSp>
          <p:nvGrpSpPr>
            <p:cNvPr id="43" name="组合 42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5" name="椭圆 44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grp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221005" y="2935726"/>
            <a:ext cx="2269737" cy="46166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插入你的图片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21786" y="2935726"/>
            <a:ext cx="2269737" cy="46166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插入你的图片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05128" y="2935726"/>
            <a:ext cx="2269737" cy="46166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插入你的图片</a:t>
            </a:r>
          </a:p>
        </p:txBody>
      </p:sp>
    </p:spTree>
    <p:extLst>
      <p:ext uri="{BB962C8B-B14F-4D97-AF65-F5344CB8AC3E}">
        <p14:creationId xmlns:p14="http://schemas.microsoft.com/office/powerpoint/2010/main" val="274071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/>
      <p:bldP spid="37" grpId="0"/>
      <p:bldP spid="2" grpId="0"/>
      <p:bldP spid="47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5" name="椭圆 34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28513" y="3750281"/>
            <a:ext cx="39549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下季度工作计划</a:t>
            </a:r>
            <a:endParaRPr lang="en-US" altLang="zh-CN" sz="4200" dirty="0" smtClean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04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53" name="椭圆 5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5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25281" y="490787"/>
            <a:ext cx="3877985" cy="584775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2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下季度工作计划思路</a:t>
            </a:r>
            <a:endParaRPr lang="en-US" altLang="zh-CN" sz="32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Straight Connector 10"/>
          <p:cNvSpPr/>
          <p:nvPr/>
        </p:nvSpPr>
        <p:spPr>
          <a:xfrm>
            <a:off x="2971196" y="2634488"/>
            <a:ext cx="7637560" cy="0"/>
          </a:xfrm>
          <a:prstGeom prst="line">
            <a:avLst/>
          </a:prstGeom>
          <a:ln w="12700">
            <a:solidFill>
              <a:srgbClr val="E74337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Teardrop 1"/>
          <p:cNvSpPr/>
          <p:nvPr/>
        </p:nvSpPr>
        <p:spPr>
          <a:xfrm rot="2714409">
            <a:off x="1867205" y="2172253"/>
            <a:ext cx="914612" cy="914559"/>
          </a:xfrm>
          <a:prstGeom prst="teardrop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862962" y="2275717"/>
            <a:ext cx="4873026" cy="581572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点击输入简要，不用多余的文字修饰，解说所提炼的核心概。</a:t>
            </a:r>
            <a:endParaRPr lang="en-US" sz="1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133221" y="2244687"/>
            <a:ext cx="1282885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Straight Connector 48"/>
          <p:cNvSpPr/>
          <p:nvPr/>
        </p:nvSpPr>
        <p:spPr>
          <a:xfrm flipV="1">
            <a:off x="3617901" y="3385285"/>
            <a:ext cx="7384555" cy="0"/>
          </a:xfrm>
          <a:prstGeom prst="line">
            <a:avLst/>
          </a:prstGeom>
          <a:ln w="12700">
            <a:solidFill>
              <a:srgbClr val="E74337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429701" y="2986565"/>
            <a:ext cx="7135127" cy="581572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点击输入简要文字解说，精炼，不用多余的文字修饰。</a:t>
            </a:r>
            <a:endParaRPr lang="en-US" altLang="zh-CN" sz="1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3779906" y="2964934"/>
            <a:ext cx="1282885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Straight Connector 58"/>
          <p:cNvSpPr/>
          <p:nvPr/>
        </p:nvSpPr>
        <p:spPr>
          <a:xfrm>
            <a:off x="2971196" y="4134286"/>
            <a:ext cx="7637559" cy="11358"/>
          </a:xfrm>
          <a:prstGeom prst="line">
            <a:avLst/>
          </a:prstGeom>
          <a:ln w="12700">
            <a:solidFill>
              <a:srgbClr val="E74337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5320162" y="3716683"/>
            <a:ext cx="7565750" cy="581572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点击输入简要文字解说，不用多余的文字所提炼的核心概念。</a:t>
            </a:r>
            <a:endParaRPr lang="en-US" altLang="zh-CN" sz="1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3533320" y="3685180"/>
            <a:ext cx="1535710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Straight Connector 68"/>
          <p:cNvSpPr/>
          <p:nvPr/>
        </p:nvSpPr>
        <p:spPr>
          <a:xfrm>
            <a:off x="3581258" y="4884013"/>
            <a:ext cx="7421199" cy="13736"/>
          </a:xfrm>
          <a:prstGeom prst="line">
            <a:avLst/>
          </a:prstGeom>
          <a:ln w="12700">
            <a:solidFill>
              <a:srgbClr val="E74337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Freeform 69"/>
          <p:cNvSpPr/>
          <p:nvPr/>
        </p:nvSpPr>
        <p:spPr>
          <a:xfrm>
            <a:off x="4439716" y="4830697"/>
            <a:ext cx="4999434" cy="358677"/>
          </a:xfrm>
          <a:custGeom>
            <a:avLst/>
            <a:gdLst>
              <a:gd name="connsiteX0" fmla="*/ 0 w 4998566"/>
              <a:gd name="connsiteY0" fmla="*/ 0 h 358594"/>
              <a:gd name="connsiteX1" fmla="*/ 4998566 w 4998566"/>
              <a:gd name="connsiteY1" fmla="*/ 0 h 358594"/>
              <a:gd name="connsiteX2" fmla="*/ 4998566 w 4998566"/>
              <a:gd name="connsiteY2" fmla="*/ 358594 h 358594"/>
              <a:gd name="connsiteX3" fmla="*/ 0 w 4998566"/>
              <a:gd name="connsiteY3" fmla="*/ 358594 h 358594"/>
              <a:gd name="connsiteX4" fmla="*/ 0 w 4998566"/>
              <a:gd name="connsiteY4" fmla="*/ 0 h 35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8566" h="358594">
                <a:moveTo>
                  <a:pt x="0" y="0"/>
                </a:moveTo>
                <a:lnTo>
                  <a:pt x="4998566" y="0"/>
                </a:lnTo>
                <a:lnTo>
                  <a:pt x="4998566" y="358594"/>
                </a:lnTo>
                <a:lnTo>
                  <a:pt x="0" y="3585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083" tIns="38083" rIns="38083" bIns="38083" numCol="1" spcCol="1270" anchor="b" anchorCtr="0">
            <a:noAutofit/>
          </a:bodyPr>
          <a:lstStyle/>
          <a:p>
            <a:pPr defTabSz="88897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00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5429701" y="4483555"/>
            <a:ext cx="6919064" cy="581572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点击输入简要文字解说，解说，不用多余的文字修饰。</a:t>
            </a:r>
            <a:endParaRPr lang="en-US" altLang="zh-CN" sz="1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843406" y="4477452"/>
            <a:ext cx="1282885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Teardrop 56"/>
          <p:cNvSpPr/>
          <p:nvPr/>
        </p:nvSpPr>
        <p:spPr>
          <a:xfrm rot="2714409">
            <a:off x="1867205" y="3676982"/>
            <a:ext cx="914612" cy="914559"/>
          </a:xfrm>
          <a:prstGeom prst="teardrop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/>
          </a:p>
        </p:txBody>
      </p:sp>
      <p:sp>
        <p:nvSpPr>
          <p:cNvPr id="48" name="Teardrop 66"/>
          <p:cNvSpPr/>
          <p:nvPr/>
        </p:nvSpPr>
        <p:spPr>
          <a:xfrm rot="2714409">
            <a:off x="2513890" y="4430899"/>
            <a:ext cx="914612" cy="914559"/>
          </a:xfrm>
          <a:prstGeom prst="teardrop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/>
          </a:p>
        </p:txBody>
      </p:sp>
      <p:sp>
        <p:nvSpPr>
          <p:cNvPr id="49" name="Teardrop 46"/>
          <p:cNvSpPr/>
          <p:nvPr/>
        </p:nvSpPr>
        <p:spPr>
          <a:xfrm rot="2714409">
            <a:off x="2513890" y="2926169"/>
            <a:ext cx="914612" cy="914559"/>
          </a:xfrm>
          <a:prstGeom prst="teardrop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/>
          </a:p>
        </p:txBody>
      </p:sp>
      <p:sp>
        <p:nvSpPr>
          <p:cNvPr id="50" name="Freeform 116"/>
          <p:cNvSpPr>
            <a:spLocks/>
          </p:cNvSpPr>
          <p:nvPr/>
        </p:nvSpPr>
        <p:spPr bwMode="auto">
          <a:xfrm>
            <a:off x="2163585" y="2437594"/>
            <a:ext cx="352486" cy="393791"/>
          </a:xfrm>
          <a:custGeom>
            <a:avLst/>
            <a:gdLst>
              <a:gd name="T0" fmla="*/ 180 w 222"/>
              <a:gd name="T1" fmla="*/ 0 h 248"/>
              <a:gd name="T2" fmla="*/ 196 w 222"/>
              <a:gd name="T3" fmla="*/ 2 h 248"/>
              <a:gd name="T4" fmla="*/ 209 w 222"/>
              <a:gd name="T5" fmla="*/ 11 h 248"/>
              <a:gd name="T6" fmla="*/ 218 w 222"/>
              <a:gd name="T7" fmla="*/ 24 h 248"/>
              <a:gd name="T8" fmla="*/ 222 w 222"/>
              <a:gd name="T9" fmla="*/ 41 h 248"/>
              <a:gd name="T10" fmla="*/ 218 w 222"/>
              <a:gd name="T11" fmla="*/ 57 h 248"/>
              <a:gd name="T12" fmla="*/ 209 w 222"/>
              <a:gd name="T13" fmla="*/ 70 h 248"/>
              <a:gd name="T14" fmla="*/ 196 w 222"/>
              <a:gd name="T15" fmla="*/ 79 h 248"/>
              <a:gd name="T16" fmla="*/ 180 w 222"/>
              <a:gd name="T17" fmla="*/ 83 h 248"/>
              <a:gd name="T18" fmla="*/ 167 w 222"/>
              <a:gd name="T19" fmla="*/ 80 h 248"/>
              <a:gd name="T20" fmla="*/ 155 w 222"/>
              <a:gd name="T21" fmla="*/ 74 h 248"/>
              <a:gd name="T22" fmla="*/ 82 w 222"/>
              <a:gd name="T23" fmla="*/ 117 h 248"/>
              <a:gd name="T24" fmla="*/ 84 w 222"/>
              <a:gd name="T25" fmla="*/ 124 h 248"/>
              <a:gd name="T26" fmla="*/ 82 w 222"/>
              <a:gd name="T27" fmla="*/ 130 h 248"/>
              <a:gd name="T28" fmla="*/ 155 w 222"/>
              <a:gd name="T29" fmla="*/ 174 h 248"/>
              <a:gd name="T30" fmla="*/ 167 w 222"/>
              <a:gd name="T31" fmla="*/ 167 h 248"/>
              <a:gd name="T32" fmla="*/ 180 w 222"/>
              <a:gd name="T33" fmla="*/ 165 h 248"/>
              <a:gd name="T34" fmla="*/ 196 w 222"/>
              <a:gd name="T35" fmla="*/ 169 h 248"/>
              <a:gd name="T36" fmla="*/ 209 w 222"/>
              <a:gd name="T37" fmla="*/ 178 h 248"/>
              <a:gd name="T38" fmla="*/ 218 w 222"/>
              <a:gd name="T39" fmla="*/ 190 h 248"/>
              <a:gd name="T40" fmla="*/ 222 w 222"/>
              <a:gd name="T41" fmla="*/ 207 h 248"/>
              <a:gd name="T42" fmla="*/ 218 w 222"/>
              <a:gd name="T43" fmla="*/ 224 h 248"/>
              <a:gd name="T44" fmla="*/ 209 w 222"/>
              <a:gd name="T45" fmla="*/ 237 h 248"/>
              <a:gd name="T46" fmla="*/ 196 w 222"/>
              <a:gd name="T47" fmla="*/ 246 h 248"/>
              <a:gd name="T48" fmla="*/ 180 w 222"/>
              <a:gd name="T49" fmla="*/ 248 h 248"/>
              <a:gd name="T50" fmla="*/ 164 w 222"/>
              <a:gd name="T51" fmla="*/ 246 h 248"/>
              <a:gd name="T52" fmla="*/ 152 w 222"/>
              <a:gd name="T53" fmla="*/ 237 h 248"/>
              <a:gd name="T54" fmla="*/ 143 w 222"/>
              <a:gd name="T55" fmla="*/ 224 h 248"/>
              <a:gd name="T56" fmla="*/ 139 w 222"/>
              <a:gd name="T57" fmla="*/ 207 h 248"/>
              <a:gd name="T58" fmla="*/ 140 w 222"/>
              <a:gd name="T59" fmla="*/ 201 h 248"/>
              <a:gd name="T60" fmla="*/ 67 w 222"/>
              <a:gd name="T61" fmla="*/ 157 h 248"/>
              <a:gd name="T62" fmla="*/ 55 w 222"/>
              <a:gd name="T63" fmla="*/ 164 h 248"/>
              <a:gd name="T64" fmla="*/ 41 w 222"/>
              <a:gd name="T65" fmla="*/ 165 h 248"/>
              <a:gd name="T66" fmla="*/ 26 w 222"/>
              <a:gd name="T67" fmla="*/ 162 h 248"/>
              <a:gd name="T68" fmla="*/ 12 w 222"/>
              <a:gd name="T69" fmla="*/ 153 h 248"/>
              <a:gd name="T70" fmla="*/ 3 w 222"/>
              <a:gd name="T71" fmla="*/ 140 h 248"/>
              <a:gd name="T72" fmla="*/ 0 w 222"/>
              <a:gd name="T73" fmla="*/ 124 h 248"/>
              <a:gd name="T74" fmla="*/ 3 w 222"/>
              <a:gd name="T75" fmla="*/ 107 h 248"/>
              <a:gd name="T76" fmla="*/ 12 w 222"/>
              <a:gd name="T77" fmla="*/ 94 h 248"/>
              <a:gd name="T78" fmla="*/ 26 w 222"/>
              <a:gd name="T79" fmla="*/ 85 h 248"/>
              <a:gd name="T80" fmla="*/ 41 w 222"/>
              <a:gd name="T81" fmla="*/ 83 h 248"/>
              <a:gd name="T82" fmla="*/ 55 w 222"/>
              <a:gd name="T83" fmla="*/ 84 h 248"/>
              <a:gd name="T84" fmla="*/ 67 w 222"/>
              <a:gd name="T85" fmla="*/ 91 h 248"/>
              <a:gd name="T86" fmla="*/ 140 w 222"/>
              <a:gd name="T87" fmla="*/ 47 h 248"/>
              <a:gd name="T88" fmla="*/ 139 w 222"/>
              <a:gd name="T89" fmla="*/ 41 h 248"/>
              <a:gd name="T90" fmla="*/ 143 w 222"/>
              <a:gd name="T91" fmla="*/ 24 h 248"/>
              <a:gd name="T92" fmla="*/ 152 w 222"/>
              <a:gd name="T93" fmla="*/ 11 h 248"/>
              <a:gd name="T94" fmla="*/ 164 w 222"/>
              <a:gd name="T95" fmla="*/ 2 h 248"/>
              <a:gd name="T96" fmla="*/ 180 w 222"/>
              <a:gd name="T97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2" h="248">
                <a:moveTo>
                  <a:pt x="180" y="0"/>
                </a:moveTo>
                <a:lnTo>
                  <a:pt x="196" y="2"/>
                </a:lnTo>
                <a:lnTo>
                  <a:pt x="209" y="11"/>
                </a:lnTo>
                <a:lnTo>
                  <a:pt x="218" y="24"/>
                </a:lnTo>
                <a:lnTo>
                  <a:pt x="222" y="41"/>
                </a:lnTo>
                <a:lnTo>
                  <a:pt x="218" y="57"/>
                </a:lnTo>
                <a:lnTo>
                  <a:pt x="209" y="70"/>
                </a:lnTo>
                <a:lnTo>
                  <a:pt x="196" y="79"/>
                </a:lnTo>
                <a:lnTo>
                  <a:pt x="180" y="83"/>
                </a:lnTo>
                <a:lnTo>
                  <a:pt x="167" y="80"/>
                </a:lnTo>
                <a:lnTo>
                  <a:pt x="155" y="74"/>
                </a:lnTo>
                <a:lnTo>
                  <a:pt x="82" y="117"/>
                </a:lnTo>
                <a:lnTo>
                  <a:pt x="84" y="124"/>
                </a:lnTo>
                <a:lnTo>
                  <a:pt x="82" y="130"/>
                </a:lnTo>
                <a:lnTo>
                  <a:pt x="155" y="174"/>
                </a:lnTo>
                <a:lnTo>
                  <a:pt x="167" y="167"/>
                </a:lnTo>
                <a:lnTo>
                  <a:pt x="180" y="165"/>
                </a:lnTo>
                <a:lnTo>
                  <a:pt x="196" y="169"/>
                </a:lnTo>
                <a:lnTo>
                  <a:pt x="209" y="178"/>
                </a:lnTo>
                <a:lnTo>
                  <a:pt x="218" y="190"/>
                </a:lnTo>
                <a:lnTo>
                  <a:pt x="222" y="207"/>
                </a:lnTo>
                <a:lnTo>
                  <a:pt x="218" y="224"/>
                </a:lnTo>
                <a:lnTo>
                  <a:pt x="209" y="237"/>
                </a:lnTo>
                <a:lnTo>
                  <a:pt x="196" y="246"/>
                </a:lnTo>
                <a:lnTo>
                  <a:pt x="180" y="248"/>
                </a:lnTo>
                <a:lnTo>
                  <a:pt x="164" y="246"/>
                </a:lnTo>
                <a:lnTo>
                  <a:pt x="152" y="237"/>
                </a:lnTo>
                <a:lnTo>
                  <a:pt x="143" y="224"/>
                </a:lnTo>
                <a:lnTo>
                  <a:pt x="139" y="207"/>
                </a:lnTo>
                <a:lnTo>
                  <a:pt x="140" y="201"/>
                </a:lnTo>
                <a:lnTo>
                  <a:pt x="67" y="157"/>
                </a:lnTo>
                <a:lnTo>
                  <a:pt x="55" y="164"/>
                </a:lnTo>
                <a:lnTo>
                  <a:pt x="41" y="165"/>
                </a:lnTo>
                <a:lnTo>
                  <a:pt x="26" y="162"/>
                </a:lnTo>
                <a:lnTo>
                  <a:pt x="12" y="153"/>
                </a:lnTo>
                <a:lnTo>
                  <a:pt x="3" y="140"/>
                </a:lnTo>
                <a:lnTo>
                  <a:pt x="0" y="124"/>
                </a:lnTo>
                <a:lnTo>
                  <a:pt x="3" y="107"/>
                </a:lnTo>
                <a:lnTo>
                  <a:pt x="12" y="94"/>
                </a:lnTo>
                <a:lnTo>
                  <a:pt x="26" y="85"/>
                </a:lnTo>
                <a:lnTo>
                  <a:pt x="41" y="83"/>
                </a:lnTo>
                <a:lnTo>
                  <a:pt x="55" y="84"/>
                </a:lnTo>
                <a:lnTo>
                  <a:pt x="67" y="91"/>
                </a:lnTo>
                <a:lnTo>
                  <a:pt x="140" y="47"/>
                </a:lnTo>
                <a:lnTo>
                  <a:pt x="139" y="41"/>
                </a:lnTo>
                <a:lnTo>
                  <a:pt x="143" y="24"/>
                </a:lnTo>
                <a:lnTo>
                  <a:pt x="152" y="11"/>
                </a:lnTo>
                <a:lnTo>
                  <a:pt x="164" y="2"/>
                </a:lnTo>
                <a:lnTo>
                  <a:pt x="18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194"/>
          <a:stretch/>
        </p:blipFill>
        <p:spPr>
          <a:xfrm>
            <a:off x="2703922" y="3120842"/>
            <a:ext cx="578919" cy="549367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81739" y="4608330"/>
            <a:ext cx="578919" cy="549367"/>
          </a:xfrm>
          <a:prstGeom prst="rect">
            <a:avLst/>
          </a:prstGeom>
        </p:spPr>
      </p:pic>
      <p:sp>
        <p:nvSpPr>
          <p:cNvPr id="53" name="Freeform 6"/>
          <p:cNvSpPr>
            <a:spLocks noChangeAspect="1" noEditPoints="1"/>
          </p:cNvSpPr>
          <p:nvPr/>
        </p:nvSpPr>
        <p:spPr bwMode="auto">
          <a:xfrm>
            <a:off x="2152527" y="3902648"/>
            <a:ext cx="425348" cy="373662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4" name="椭圆 53"/>
          <p:cNvSpPr/>
          <p:nvPr/>
        </p:nvSpPr>
        <p:spPr>
          <a:xfrm>
            <a:off x="10596057" y="2566503"/>
            <a:ext cx="145177" cy="145177"/>
          </a:xfrm>
          <a:prstGeom prst="ellipse">
            <a:avLst/>
          </a:prstGeom>
          <a:solidFill>
            <a:srgbClr val="E74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913556" y="3312698"/>
            <a:ext cx="145177" cy="145177"/>
          </a:xfrm>
          <a:prstGeom prst="ellipse">
            <a:avLst/>
          </a:prstGeom>
          <a:solidFill>
            <a:srgbClr val="E74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608756" y="4061670"/>
            <a:ext cx="145177" cy="145177"/>
          </a:xfrm>
          <a:prstGeom prst="ellipse">
            <a:avLst/>
          </a:prstGeom>
          <a:solidFill>
            <a:srgbClr val="E74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39599" y="4823124"/>
            <a:ext cx="145177" cy="145177"/>
          </a:xfrm>
          <a:prstGeom prst="ellipse">
            <a:avLst/>
          </a:prstGeom>
          <a:solidFill>
            <a:srgbClr val="E74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59" name="组合 58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61" name="椭圆 6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64" name="组合 63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66" name="椭圆 6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" name="椭圆 6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35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25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250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250"/>
                            </p:stCondLst>
                            <p:childTnLst>
                              <p:par>
                                <p:cTn id="10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750"/>
                            </p:stCondLst>
                            <p:childTnLst>
                              <p:par>
                                <p:cTn id="1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750"/>
                            </p:stCondLst>
                            <p:childTnLst>
                              <p:par>
                                <p:cTn id="1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2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38" grpId="0"/>
      <p:bldP spid="39" grpId="0"/>
      <p:bldP spid="41" grpId="0"/>
      <p:bldP spid="42" grpId="0"/>
      <p:bldP spid="45" grpId="0"/>
      <p:bldP spid="46" grpId="0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20581" y="439987"/>
            <a:ext cx="295465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管理提升方针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"/>
          <p:cNvSpPr/>
          <p:nvPr/>
        </p:nvSpPr>
        <p:spPr>
          <a:xfrm>
            <a:off x="3140629" y="2153597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6"/>
          <p:cNvSpPr>
            <a:spLocks noChangeAspect="1" noEditPoints="1"/>
          </p:cNvSpPr>
          <p:nvPr/>
        </p:nvSpPr>
        <p:spPr bwMode="auto">
          <a:xfrm>
            <a:off x="3377343" y="2673909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Rectangle 42"/>
          <p:cNvSpPr/>
          <p:nvPr/>
        </p:nvSpPr>
        <p:spPr>
          <a:xfrm flipH="1">
            <a:off x="4086202" y="2670222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17" name="Rectangle 42"/>
          <p:cNvSpPr/>
          <p:nvPr/>
        </p:nvSpPr>
        <p:spPr>
          <a:xfrm flipH="1">
            <a:off x="3653445" y="2256931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团队建设</a:t>
            </a:r>
          </a:p>
        </p:txBody>
      </p:sp>
      <p:sp>
        <p:nvSpPr>
          <p:cNvPr id="18" name="圆角矩形 1"/>
          <p:cNvSpPr/>
          <p:nvPr/>
        </p:nvSpPr>
        <p:spPr>
          <a:xfrm>
            <a:off x="6597613" y="2153597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6"/>
          <p:cNvSpPr>
            <a:spLocks noChangeAspect="1" noEditPoints="1"/>
          </p:cNvSpPr>
          <p:nvPr/>
        </p:nvSpPr>
        <p:spPr bwMode="auto">
          <a:xfrm>
            <a:off x="6834327" y="2673909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Rectangle 42"/>
          <p:cNvSpPr/>
          <p:nvPr/>
        </p:nvSpPr>
        <p:spPr>
          <a:xfrm flipH="1">
            <a:off x="7543186" y="2670222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21" name="Rectangle 42"/>
          <p:cNvSpPr/>
          <p:nvPr/>
        </p:nvSpPr>
        <p:spPr>
          <a:xfrm flipH="1">
            <a:off x="7110429" y="2256931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产品运营</a:t>
            </a:r>
          </a:p>
        </p:txBody>
      </p:sp>
      <p:sp>
        <p:nvSpPr>
          <p:cNvPr id="22" name="圆角矩形 1"/>
          <p:cNvSpPr/>
          <p:nvPr/>
        </p:nvSpPr>
        <p:spPr>
          <a:xfrm>
            <a:off x="3152487" y="3954214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6"/>
          <p:cNvSpPr>
            <a:spLocks noChangeAspect="1" noEditPoints="1"/>
          </p:cNvSpPr>
          <p:nvPr/>
        </p:nvSpPr>
        <p:spPr bwMode="auto">
          <a:xfrm>
            <a:off x="3389199" y="4474526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Rectangle 42"/>
          <p:cNvSpPr/>
          <p:nvPr/>
        </p:nvSpPr>
        <p:spPr>
          <a:xfrm flipH="1">
            <a:off x="4098058" y="4470839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25" name="Rectangle 42"/>
          <p:cNvSpPr/>
          <p:nvPr/>
        </p:nvSpPr>
        <p:spPr>
          <a:xfrm flipH="1">
            <a:off x="3665301" y="4057548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资源利用</a:t>
            </a:r>
          </a:p>
        </p:txBody>
      </p:sp>
      <p:sp>
        <p:nvSpPr>
          <p:cNvPr id="26" name="圆角矩形 1"/>
          <p:cNvSpPr/>
          <p:nvPr/>
        </p:nvSpPr>
        <p:spPr>
          <a:xfrm>
            <a:off x="6636114" y="3954214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6"/>
          <p:cNvSpPr>
            <a:spLocks noChangeAspect="1" noEditPoints="1"/>
          </p:cNvSpPr>
          <p:nvPr/>
        </p:nvSpPr>
        <p:spPr bwMode="auto">
          <a:xfrm>
            <a:off x="6872828" y="4474526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Rectangle 42"/>
          <p:cNvSpPr/>
          <p:nvPr/>
        </p:nvSpPr>
        <p:spPr>
          <a:xfrm flipH="1">
            <a:off x="7581685" y="4470839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29" name="Rectangle 42"/>
          <p:cNvSpPr/>
          <p:nvPr/>
        </p:nvSpPr>
        <p:spPr>
          <a:xfrm flipH="1">
            <a:off x="7148930" y="4057548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扩大规模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1" name="组合 30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3" name="椭圆 32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2" name="直接连接符 31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6" name="组合 35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8" name="椭圆 37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" name="椭圆 38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7" name="直接连接符 36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35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750"/>
                            </p:stCondLst>
                            <p:childTnLst>
                              <p:par>
                                <p:cTn id="6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90479" y="439987"/>
            <a:ext cx="203132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扩大团队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4" name="组合 3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椭圆 4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8" name="组合 47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3" name="椭圆 52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10"/>
          <p:cNvGrpSpPr/>
          <p:nvPr/>
        </p:nvGrpSpPr>
        <p:grpSpPr>
          <a:xfrm>
            <a:off x="6184902" y="3242316"/>
            <a:ext cx="954007" cy="954007"/>
            <a:chOff x="6253939" y="2516220"/>
            <a:chExt cx="831273" cy="831273"/>
          </a:xfrm>
          <a:noFill/>
        </p:grpSpPr>
        <p:sp>
          <p:nvSpPr>
            <p:cNvPr id="59" name="Oval 11"/>
            <p:cNvSpPr/>
            <p:nvPr/>
          </p:nvSpPr>
          <p:spPr>
            <a:xfrm>
              <a:off x="6253939" y="2516220"/>
              <a:ext cx="831273" cy="831273"/>
            </a:xfrm>
            <a:prstGeom prst="ellipse">
              <a:avLst/>
            </a:prstGeom>
            <a:solidFill>
              <a:srgbClr val="E74337"/>
            </a:solidFill>
            <a:ln>
              <a:solidFill>
                <a:srgbClr val="E74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AutoShape 117"/>
            <p:cNvSpPr>
              <a:spLocks/>
            </p:cNvSpPr>
            <p:nvPr/>
          </p:nvSpPr>
          <p:spPr bwMode="auto">
            <a:xfrm>
              <a:off x="6437403" y="2772142"/>
              <a:ext cx="464344" cy="34845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 w="12700" cap="flat" cmpd="sng">
              <a:solidFill>
                <a:srgbClr val="E74337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61" name="Group 13"/>
          <p:cNvGrpSpPr/>
          <p:nvPr/>
        </p:nvGrpSpPr>
        <p:grpSpPr>
          <a:xfrm>
            <a:off x="6184902" y="4313633"/>
            <a:ext cx="954007" cy="954007"/>
            <a:chOff x="5716910" y="3464598"/>
            <a:chExt cx="831273" cy="831273"/>
          </a:xfrm>
          <a:noFill/>
        </p:grpSpPr>
        <p:sp>
          <p:nvSpPr>
            <p:cNvPr id="62" name="Oval 14"/>
            <p:cNvSpPr/>
            <p:nvPr/>
          </p:nvSpPr>
          <p:spPr>
            <a:xfrm>
              <a:off x="5716910" y="3464598"/>
              <a:ext cx="831273" cy="831273"/>
            </a:xfrm>
            <a:prstGeom prst="ellipse">
              <a:avLst/>
            </a:prstGeom>
            <a:solidFill>
              <a:srgbClr val="E74337"/>
            </a:solidFill>
            <a:ln>
              <a:solidFill>
                <a:srgbClr val="E74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3" name="Group 15"/>
            <p:cNvGrpSpPr/>
            <p:nvPr/>
          </p:nvGrpSpPr>
          <p:grpSpPr>
            <a:xfrm>
              <a:off x="5900374" y="3655628"/>
              <a:ext cx="464344" cy="464344"/>
              <a:chOff x="4439444" y="2582069"/>
              <a:chExt cx="464344" cy="464344"/>
            </a:xfrm>
            <a:grpFill/>
          </p:grpSpPr>
          <p:sp>
            <p:nvSpPr>
              <p:cNvPr id="64" name="AutoShape 123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rgbClr val="E74337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5" name="AutoShape 124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 w="12700" cap="flat" cmpd="sng">
                <a:solidFill>
                  <a:srgbClr val="E74337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6" name="AutoShape 125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rgbClr val="E74337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67" name="Group 19"/>
          <p:cNvGrpSpPr/>
          <p:nvPr/>
        </p:nvGrpSpPr>
        <p:grpSpPr>
          <a:xfrm>
            <a:off x="6184902" y="2172428"/>
            <a:ext cx="954007" cy="954007"/>
            <a:chOff x="6678551" y="1578185"/>
            <a:chExt cx="831273" cy="831273"/>
          </a:xfrm>
          <a:noFill/>
        </p:grpSpPr>
        <p:sp>
          <p:nvSpPr>
            <p:cNvPr id="68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rgbClr val="E74337"/>
            </a:solidFill>
            <a:ln>
              <a:solidFill>
                <a:srgbClr val="E74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9" name="AutoShape 139"/>
            <p:cNvSpPr>
              <a:spLocks/>
            </p:cNvSpPr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 w="12700" cap="flat" cmpd="sng">
              <a:solidFill>
                <a:srgbClr val="E74337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328919" y="2239360"/>
            <a:ext cx="1750701" cy="646331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1" name="Rectangle 24"/>
          <p:cNvSpPr/>
          <p:nvPr/>
        </p:nvSpPr>
        <p:spPr>
          <a:xfrm>
            <a:off x="7328919" y="2573230"/>
            <a:ext cx="3594074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28919" y="3276831"/>
            <a:ext cx="1750701" cy="646331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3" name="Rectangle 24"/>
          <p:cNvSpPr/>
          <p:nvPr/>
        </p:nvSpPr>
        <p:spPr>
          <a:xfrm>
            <a:off x="7328919" y="3610699"/>
            <a:ext cx="3594074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28919" y="4351234"/>
            <a:ext cx="1750701" cy="646331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5" name="Rectangle 24"/>
          <p:cNvSpPr/>
          <p:nvPr/>
        </p:nvSpPr>
        <p:spPr>
          <a:xfrm>
            <a:off x="7328919" y="4685104"/>
            <a:ext cx="3594074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76" name="矩形 75"/>
          <p:cNvSpPr/>
          <p:nvPr/>
        </p:nvSpPr>
        <p:spPr>
          <a:xfrm>
            <a:off x="1263312" y="2353076"/>
            <a:ext cx="4215340" cy="260639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2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75" grpId="0"/>
      <p:bldP spid="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90479" y="439987"/>
            <a:ext cx="203132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努力方向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4" name="组合 3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椭圆 4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8" name="组合 47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3" name="椭圆 52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圆角矩形 31"/>
          <p:cNvSpPr/>
          <p:nvPr/>
        </p:nvSpPr>
        <p:spPr>
          <a:xfrm>
            <a:off x="1040522" y="2715420"/>
            <a:ext cx="3294698" cy="3197027"/>
          </a:xfrm>
          <a:prstGeom prst="roundRect">
            <a:avLst>
              <a:gd name="adj" fmla="val 9450"/>
            </a:avLst>
          </a:pr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768031" y="1926138"/>
            <a:ext cx="1862831" cy="1862831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121706" y="3200204"/>
            <a:ext cx="502372" cy="502372"/>
          </a:xfrm>
          <a:prstGeom prst="ellipse">
            <a:avLst/>
          </a:prstGeom>
          <a:solidFill>
            <a:srgbClr val="E7433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08264" y="2536551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市场方面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4497298" y="2694587"/>
            <a:ext cx="3294698" cy="3197027"/>
          </a:xfrm>
          <a:prstGeom prst="roundRect">
            <a:avLst>
              <a:gd name="adj" fmla="val 7846"/>
            </a:avLst>
          </a:pr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7946987" y="2694586"/>
            <a:ext cx="3294698" cy="3197027"/>
          </a:xfrm>
          <a:prstGeom prst="roundRect">
            <a:avLst>
              <a:gd name="adj" fmla="val 7445"/>
            </a:avLst>
          </a:pr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202275" y="1970049"/>
            <a:ext cx="1862831" cy="1862831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8779289" y="1926138"/>
            <a:ext cx="1862831" cy="1862831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609108" y="3200204"/>
            <a:ext cx="502372" cy="502372"/>
          </a:xfrm>
          <a:prstGeom prst="ellipse">
            <a:avLst/>
          </a:prstGeom>
          <a:solidFill>
            <a:srgbClr val="E7433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188287" y="3200204"/>
            <a:ext cx="502372" cy="502372"/>
          </a:xfrm>
          <a:prstGeom prst="ellipse">
            <a:avLst/>
          </a:prstGeom>
          <a:solidFill>
            <a:srgbClr val="E7433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329485" y="2561008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产品方面</a:t>
            </a:r>
          </a:p>
        </p:txBody>
      </p:sp>
      <p:sp>
        <p:nvSpPr>
          <p:cNvPr id="78" name="矩形 77"/>
          <p:cNvSpPr/>
          <p:nvPr/>
        </p:nvSpPr>
        <p:spPr>
          <a:xfrm>
            <a:off x="8906499" y="2561008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服务方面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60702" y="4162098"/>
            <a:ext cx="2616378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点击输入简要文字内容，文字内容需概括精炼，不用多余的文字修饰。点击输入简要文字内容，文字内容需概括精炼，不用多余的文字修饰。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11376" y="4162098"/>
            <a:ext cx="2616378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点击输入简要文字内容，文字内容需概括精炼，不用多余的文字修饰。点击输入简要文字内容，文字内容需概括精炼，不用多余的文字修饰。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488390" y="4162098"/>
            <a:ext cx="2616378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点击输入简要文字内容，文字内容需概括精炼，不用多余的文字修饰。点击输入简要文字内容，文字内容需概括精炼，不用多余的文字修饰。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36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7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6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0" grpId="0" animBg="1"/>
      <p:bldP spid="41" grpId="0"/>
      <p:bldP spid="42" grpId="0" animBg="1"/>
      <p:bldP spid="45" grpId="0" animBg="1"/>
      <p:bldP spid="56" grpId="0" animBg="1"/>
      <p:bldP spid="57" grpId="0" animBg="1"/>
      <p:bldP spid="77" grpId="0"/>
      <p:bldP spid="78" grpId="0"/>
      <p:bldP spid="79" grpId="0"/>
      <p:bldP spid="79" grpId="1"/>
      <p:bldP spid="80" grpId="0"/>
      <p:bldP spid="80" grpId="1"/>
      <p:bldP spid="81" grpId="0"/>
      <p:bldP spid="8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915907" y="3828362"/>
            <a:ext cx="25442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谢谢指导</a:t>
            </a:r>
            <a:endParaRPr lang="zh-CN" altLang="en-US" sz="4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48784" y="4628581"/>
            <a:ext cx="5878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适用于商业计划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述职汇报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总结计划</a:t>
            </a:r>
          </a:p>
        </p:txBody>
      </p:sp>
      <p:sp>
        <p:nvSpPr>
          <p:cNvPr id="31" name="椭圆 30"/>
          <p:cNvSpPr/>
          <p:nvPr/>
        </p:nvSpPr>
        <p:spPr>
          <a:xfrm rot="21028799">
            <a:off x="6607720" y="1636689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 rot="21028799" flipV="1">
            <a:off x="6282068" y="2079261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 rot="21028799">
            <a:off x="5723829" y="219421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21028799" flipV="1">
            <a:off x="6863115" y="1977534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21028799">
            <a:off x="5848060" y="1653645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21028799" flipV="1">
            <a:off x="5123590" y="2019496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 rot="10228799">
            <a:off x="5590341" y="3302391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 rot="10228799" flipV="1">
            <a:off x="5737266" y="2681092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 rot="10228799">
            <a:off x="6474232" y="2744869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 rot="10228799" flipV="1">
            <a:off x="5120516" y="2747116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 rot="10228799">
            <a:off x="6126358" y="3061792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 rot="10228799" flipV="1">
            <a:off x="6837324" y="2682437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5116384" y="1650813"/>
            <a:ext cx="2143332" cy="1852005"/>
            <a:chOff x="858879" y="2355867"/>
            <a:chExt cx="2143332" cy="1852005"/>
          </a:xfrm>
        </p:grpSpPr>
        <p:sp>
          <p:nvSpPr>
            <p:cNvPr id="69" name="椭圆 68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椭圆 69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椭圆 70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椭圆 71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椭圆 72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椭圆 73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椭圆 74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椭圆 75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椭圆 81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067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0" grpId="0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44" grpId="0" animBg="1"/>
          <p:bldP spid="44" grpId="1" animBg="1"/>
          <p:bldP spid="45" grpId="0" animBg="1"/>
          <p:bldP spid="45" grpId="1" animBg="1"/>
          <p:bldP spid="47" grpId="0" animBg="1"/>
          <p:bldP spid="47" grpId="1" animBg="1"/>
          <p:bldP spid="52" grpId="0" animBg="1"/>
          <p:bldP spid="52" grpId="1" animBg="1"/>
          <p:bldP spid="53" grpId="0" animBg="1"/>
          <p:bldP spid="53" grpId="1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0" grpId="0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44" grpId="0" animBg="1"/>
          <p:bldP spid="44" grpId="1" animBg="1"/>
          <p:bldP spid="45" grpId="0" animBg="1"/>
          <p:bldP spid="45" grpId="1" animBg="1"/>
          <p:bldP spid="47" grpId="0" animBg="1"/>
          <p:bldP spid="47" grpId="1" animBg="1"/>
          <p:bldP spid="52" grpId="0" animBg="1"/>
          <p:bldP spid="52" grpId="1" animBg="1"/>
          <p:bldP spid="53" grpId="0" animBg="1"/>
          <p:bldP spid="53" grpId="1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4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4" name="椭圆 33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160555" y="3750281"/>
            <a:ext cx="14750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42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endParaRPr lang="en-US" altLang="zh-CN" sz="4200" b="1" dirty="0" smtClean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01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83" name="椭圆 8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椭圆 8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椭圆 8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椭圆 8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椭圆 8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椭圆 8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椭圆 9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椭圆 9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53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79" grpId="0" animBg="1"/>
          <p:bldP spid="79" grpId="1" animBg="1"/>
          <p:bldP spid="80" grpId="0"/>
          <p:bldP spid="8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79" grpId="0" animBg="1"/>
          <p:bldP spid="79" grpId="1" animBg="1"/>
          <p:bldP spid="80" grpId="0"/>
          <p:bldP spid="8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lowchart: Decision 78"/>
          <p:cNvSpPr/>
          <p:nvPr/>
        </p:nvSpPr>
        <p:spPr>
          <a:xfrm>
            <a:off x="864078" y="3071113"/>
            <a:ext cx="1375279" cy="1375279"/>
          </a:xfrm>
          <a:prstGeom prst="flowChartDecision">
            <a:avLst/>
          </a:prstGeom>
          <a:solidFill>
            <a:srgbClr val="E7433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en-GB"/>
          </a:p>
        </p:txBody>
      </p:sp>
      <p:grpSp>
        <p:nvGrpSpPr>
          <p:cNvPr id="6" name="组合 5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2" name="组合 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" name="椭圆 2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椭圆 3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10" name="椭圆 9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318738" y="438403"/>
            <a:ext cx="1290602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857734" y="2916168"/>
            <a:ext cx="1375279" cy="1375279"/>
            <a:chOff x="5428969" y="2181871"/>
            <a:chExt cx="1375279" cy="1375279"/>
          </a:xfrm>
        </p:grpSpPr>
        <p:sp>
          <p:nvSpPr>
            <p:cNvPr id="89" name="Flowchart: Decision 65"/>
            <p:cNvSpPr/>
            <p:nvPr/>
          </p:nvSpPr>
          <p:spPr>
            <a:xfrm flipV="1">
              <a:off x="5428969" y="2181871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0" name="Group 52"/>
            <p:cNvGrpSpPr/>
            <p:nvPr/>
          </p:nvGrpSpPr>
          <p:grpSpPr>
            <a:xfrm>
              <a:off x="5933033" y="2685621"/>
              <a:ext cx="367150" cy="367778"/>
              <a:chOff x="9145588" y="4435475"/>
              <a:chExt cx="464344" cy="465138"/>
            </a:xfrm>
            <a:solidFill>
              <a:schemeClr val="accent5"/>
            </a:solidFill>
          </p:grpSpPr>
          <p:sp>
            <p:nvSpPr>
              <p:cNvPr id="91" name="AutoShape 7"/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2" name="AutoShape 8"/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3" name="AutoShape 9"/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4" name="AutoShape 10"/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5" name="AutoShape 11"/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6" name="AutoShape 12"/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7" name="AutoShape 13"/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8" name="AutoShape 14"/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9" name="AutoShape 15"/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100" name="Flowchart: Decision 71"/>
          <p:cNvSpPr/>
          <p:nvPr/>
        </p:nvSpPr>
        <p:spPr>
          <a:xfrm flipV="1">
            <a:off x="5288330" y="3165247"/>
            <a:ext cx="1375279" cy="1375279"/>
          </a:xfrm>
          <a:prstGeom prst="flowChartDecision">
            <a:avLst/>
          </a:prstGeom>
          <a:solidFill>
            <a:srgbClr val="E7433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en-GB"/>
          </a:p>
        </p:txBody>
      </p:sp>
      <p:grpSp>
        <p:nvGrpSpPr>
          <p:cNvPr id="101" name="组合 100"/>
          <p:cNvGrpSpPr/>
          <p:nvPr/>
        </p:nvGrpSpPr>
        <p:grpSpPr>
          <a:xfrm>
            <a:off x="5275641" y="2946448"/>
            <a:ext cx="1375279" cy="1375279"/>
            <a:chOff x="2548649" y="2178000"/>
            <a:chExt cx="1375279" cy="1375279"/>
          </a:xfrm>
        </p:grpSpPr>
        <p:sp>
          <p:nvSpPr>
            <p:cNvPr id="102" name="Flowchart: Decision 72"/>
            <p:cNvSpPr/>
            <p:nvPr/>
          </p:nvSpPr>
          <p:spPr>
            <a:xfrm flipV="1">
              <a:off x="2548649" y="2178000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3" name="Group 68"/>
            <p:cNvGrpSpPr/>
            <p:nvPr/>
          </p:nvGrpSpPr>
          <p:grpSpPr>
            <a:xfrm>
              <a:off x="3097524" y="2681122"/>
              <a:ext cx="277529" cy="367778"/>
              <a:chOff x="3582988" y="3510757"/>
              <a:chExt cx="319088" cy="465138"/>
            </a:xfrm>
            <a:solidFill>
              <a:schemeClr val="accent2"/>
            </a:solidFill>
          </p:grpSpPr>
          <p:sp>
            <p:nvSpPr>
              <p:cNvPr id="104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5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rgbClr val="00F27C"/>
              </a:solidFill>
              <a:ln w="12700" cap="flat" cmpd="sng">
                <a:solidFill>
                  <a:srgbClr val="E74337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112" name="Flowchart: Decision 86"/>
          <p:cNvSpPr/>
          <p:nvPr/>
        </p:nvSpPr>
        <p:spPr>
          <a:xfrm>
            <a:off x="9566414" y="3174669"/>
            <a:ext cx="1375279" cy="1375279"/>
          </a:xfrm>
          <a:prstGeom prst="flowChartDecision">
            <a:avLst/>
          </a:prstGeom>
          <a:solidFill>
            <a:srgbClr val="E7433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en-GB"/>
          </a:p>
        </p:txBody>
      </p:sp>
      <p:grpSp>
        <p:nvGrpSpPr>
          <p:cNvPr id="113" name="组合 112"/>
          <p:cNvGrpSpPr/>
          <p:nvPr/>
        </p:nvGrpSpPr>
        <p:grpSpPr>
          <a:xfrm>
            <a:off x="9566414" y="2991409"/>
            <a:ext cx="1375279" cy="1375279"/>
            <a:chOff x="3993114" y="2122799"/>
            <a:chExt cx="1375279" cy="1375279"/>
          </a:xfrm>
        </p:grpSpPr>
        <p:sp>
          <p:nvSpPr>
            <p:cNvPr id="114" name="Flowchart: Decision 87"/>
            <p:cNvSpPr/>
            <p:nvPr/>
          </p:nvSpPr>
          <p:spPr>
            <a:xfrm>
              <a:off x="3993114" y="2122799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5" name="Group 82"/>
            <p:cNvGrpSpPr/>
            <p:nvPr/>
          </p:nvGrpSpPr>
          <p:grpSpPr>
            <a:xfrm>
              <a:off x="4497178" y="2626549"/>
              <a:ext cx="367150" cy="367150"/>
              <a:chOff x="4439444" y="2582069"/>
              <a:chExt cx="464344" cy="464344"/>
            </a:xfrm>
            <a:solidFill>
              <a:schemeClr val="accent4"/>
            </a:solidFill>
          </p:grpSpPr>
          <p:sp>
            <p:nvSpPr>
              <p:cNvPr id="116" name="AutoShape 123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7" name="AutoShape 124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8" name="AutoShape 125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1040255" y="1276334"/>
            <a:ext cx="1014949" cy="461628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Model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45167" y="1755947"/>
            <a:ext cx="6865386" cy="923293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The central component of the pattern. It is the application's </a:t>
            </a:r>
            <a:r>
              <a:rPr lang="en-US" altLang="zh-TW" dirty="0" smtClean="0">
                <a:solidFill>
                  <a:schemeClr val="bg1"/>
                </a:solidFill>
              </a:rPr>
              <a:t>dynamic </a:t>
            </a:r>
            <a:r>
              <a:rPr lang="en-US" altLang="zh-TW" dirty="0">
                <a:solidFill>
                  <a:schemeClr val="bg1"/>
                </a:solidFill>
              </a:rPr>
              <a:t>data structure, independent of the user </a:t>
            </a:r>
            <a:r>
              <a:rPr lang="en-US" altLang="zh-TW" dirty="0" smtClean="0">
                <a:solidFill>
                  <a:schemeClr val="bg1"/>
                </a:solidFill>
              </a:rPr>
              <a:t>interface.</a:t>
            </a:r>
            <a:r>
              <a:rPr lang="en-US" altLang="zh-TW" baseline="30000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It </a:t>
            </a:r>
            <a:r>
              <a:rPr lang="en-US" altLang="zh-TW" dirty="0">
                <a:solidFill>
                  <a:schemeClr val="bg1"/>
                </a:solidFill>
              </a:rPr>
              <a:t>directly manages the data, logic and rules of the application.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632001" y="4661217"/>
            <a:ext cx="687936" cy="338518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191892" y="5074963"/>
            <a:ext cx="6578498" cy="923293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pPr lvl="0"/>
            <a:r>
              <a:rPr lang="en-US" altLang="zh-TW" dirty="0">
                <a:solidFill>
                  <a:schemeClr val="bg1"/>
                </a:solidFill>
              </a:rPr>
              <a:t>Any representation of information such as a chart, diagram or table. Multiple views of the same information are possible, such as a bar chart for management and a tabular view for accountants.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642094" y="1914227"/>
            <a:ext cx="1223917" cy="338518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426365" y="2252745"/>
            <a:ext cx="3470261" cy="646294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pPr lvl="0"/>
            <a:r>
              <a:rPr lang="en-US" altLang="zh-TW" dirty="0">
                <a:solidFill>
                  <a:schemeClr val="bg1"/>
                </a:solidFill>
              </a:rPr>
              <a:t>Accepts input and converts it to commands for the model or view.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7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2778 L 5.55556E-7 0.00031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6" grpId="1" animBg="1"/>
      <p:bldP spid="100" grpId="0" animBg="1"/>
      <p:bldP spid="100" grpId="1" animBg="1"/>
      <p:bldP spid="112" grpId="0" animBg="1"/>
      <p:bldP spid="112" grpId="1" animBg="1"/>
      <p:bldP spid="126" grpId="0"/>
      <p:bldP spid="127" grpId="0"/>
      <p:bldP spid="128" grpId="0"/>
      <p:bldP spid="129" grpId="0"/>
      <p:bldP spid="134" grpId="0"/>
      <p:bldP spid="1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99703" y="438403"/>
            <a:ext cx="1290602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44" name="组合 4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6" name="椭圆 4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18" y="1696825"/>
            <a:ext cx="9453964" cy="45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99703" y="438403"/>
            <a:ext cx="1290602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44" name="组合 4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6" name="椭圆 4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1188974"/>
            <a:ext cx="96583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3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4" name="椭圆 33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28513" y="3750281"/>
            <a:ext cx="34133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Spring MVC</a:t>
            </a:r>
            <a:endParaRPr lang="en-US" altLang="zh-CN" sz="4200" b="1" dirty="0" smtClean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02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52" name="椭圆 51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12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/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/>
          <p:bldP spid="50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9705" y="439987"/>
            <a:ext cx="2952915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Spring 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44" name="组合 4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6" name="椭圆 4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/>
        </p:nvSpPr>
        <p:spPr>
          <a:xfrm>
            <a:off x="1892728" y="1263732"/>
            <a:ext cx="8191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A Spring MVC is </a:t>
            </a:r>
            <a:r>
              <a:rPr lang="en-US" altLang="zh-TW" b="1" i="1" dirty="0">
                <a:solidFill>
                  <a:schemeClr val="bg1"/>
                </a:solidFill>
              </a:rPr>
              <a:t>a Java framework which is used to build web applications</a:t>
            </a:r>
            <a:r>
              <a:rPr lang="en-US" altLang="zh-TW" dirty="0">
                <a:solidFill>
                  <a:schemeClr val="bg1"/>
                </a:solidFill>
              </a:rPr>
              <a:t>. It follows the Model-View-Controller design pattern. It implements all the basic features of a core spring framework like Inversion of Control, Dependency Injection</a:t>
            </a:r>
            <a:r>
              <a:rPr lang="en-US" altLang="zh-TW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Front Controller</a:t>
            </a:r>
            <a:r>
              <a:rPr lang="en-US" altLang="zh-TW" dirty="0">
                <a:solidFill>
                  <a:schemeClr val="bg1"/>
                </a:solidFill>
              </a:rPr>
              <a:t> - In Spring Web MVC, the </a:t>
            </a:r>
            <a:r>
              <a:rPr lang="en-US" altLang="zh-TW" dirty="0" err="1">
                <a:solidFill>
                  <a:schemeClr val="bg1"/>
                </a:solidFill>
              </a:rPr>
              <a:t>DispatcherServlet</a:t>
            </a:r>
            <a:r>
              <a:rPr lang="en-US" altLang="zh-TW" dirty="0">
                <a:solidFill>
                  <a:schemeClr val="bg1"/>
                </a:solidFill>
              </a:rPr>
              <a:t> class works as the front controller. It is responsible to manage the flow of the Spring MVC application.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Spring MVC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239" y="3292645"/>
            <a:ext cx="6668870" cy="33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92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20581" y="439987"/>
            <a:ext cx="2952915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Spring 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8" name="组合 37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0" name="椭圆 39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9" name="直接连接符 38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3" name="组合 42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5" name="椭圆 44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Spring MVC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115" y="1654036"/>
            <a:ext cx="7509506" cy="465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26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07"/>
  <p:tag name="ISPRING_ULTRA_SCORM_TRACKING_SLIDES" val="1"/>
  <p:tag name="GENSWF_OUTPUT_FILE_NAME" val="2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 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1858</Words>
  <Application>Microsoft Office PowerPoint</Application>
  <PresentationFormat>寬螢幕</PresentationFormat>
  <Paragraphs>230</Paragraphs>
  <Slides>27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27</vt:i4>
      </vt:variant>
    </vt:vector>
  </HeadingPairs>
  <TitlesOfParts>
    <vt:vector size="43" baseType="lpstr">
      <vt:lpstr>等线</vt:lpstr>
      <vt:lpstr>等线 Light</vt:lpstr>
      <vt:lpstr>Gill Sans</vt:lpstr>
      <vt:lpstr>Impact MT Std</vt:lpstr>
      <vt:lpstr>ITC Avant Garde Std Bk</vt:lpstr>
      <vt:lpstr>微软雅黑</vt:lpstr>
      <vt:lpstr>Roboto</vt:lpstr>
      <vt:lpstr>宋体</vt:lpstr>
      <vt:lpstr>方正兰亭超细黑简体</vt:lpstr>
      <vt:lpstr>新細明體</vt:lpstr>
      <vt:lpstr>Arial</vt:lpstr>
      <vt:lpstr>Calibri</vt:lpstr>
      <vt:lpstr>Wingdings</vt:lpstr>
      <vt:lpstr>第一PPT，www.1ppt.com</vt:lpstr>
      <vt:lpstr>第一PPT www.1ppt.com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黑红磨砂</dc:title>
  <dc:creator>第一PPT</dc:creator>
  <cp:keywords>www.1ppt.com</cp:keywords>
  <dc:description>www.1ppt.com</dc:description>
  <cp:lastModifiedBy>池騏安</cp:lastModifiedBy>
  <cp:revision>660</cp:revision>
  <dcterms:created xsi:type="dcterms:W3CDTF">2015-12-01T09:06:39Z</dcterms:created>
  <dcterms:modified xsi:type="dcterms:W3CDTF">2020-04-14T09:55:44Z</dcterms:modified>
</cp:coreProperties>
</file>