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  <p:sldMasterId id="2147483706" r:id="rId3"/>
  </p:sldMasterIdLst>
  <p:notesMasterIdLst>
    <p:notesMasterId r:id="rId36"/>
  </p:notesMasterIdLst>
  <p:sldIdLst>
    <p:sldId id="264" r:id="rId4"/>
    <p:sldId id="265" r:id="rId5"/>
    <p:sldId id="266" r:id="rId6"/>
    <p:sldId id="267" r:id="rId7"/>
    <p:sldId id="272" r:id="rId8"/>
    <p:sldId id="297" r:id="rId9"/>
    <p:sldId id="276" r:id="rId10"/>
    <p:sldId id="273" r:id="rId11"/>
    <p:sldId id="274" r:id="rId12"/>
    <p:sldId id="291" r:id="rId13"/>
    <p:sldId id="281" r:id="rId14"/>
    <p:sldId id="277" r:id="rId15"/>
    <p:sldId id="275" r:id="rId16"/>
    <p:sldId id="278" r:id="rId17"/>
    <p:sldId id="299" r:id="rId18"/>
    <p:sldId id="300" r:id="rId19"/>
    <p:sldId id="302" r:id="rId20"/>
    <p:sldId id="292" r:id="rId21"/>
    <p:sldId id="303" r:id="rId22"/>
    <p:sldId id="279" r:id="rId23"/>
    <p:sldId id="282" r:id="rId24"/>
    <p:sldId id="304" r:id="rId25"/>
    <p:sldId id="280" r:id="rId26"/>
    <p:sldId id="293" r:id="rId27"/>
    <p:sldId id="283" r:id="rId28"/>
    <p:sldId id="286" r:id="rId29"/>
    <p:sldId id="284" r:id="rId30"/>
    <p:sldId id="285" r:id="rId31"/>
    <p:sldId id="287" r:id="rId32"/>
    <p:sldId id="294" r:id="rId33"/>
    <p:sldId id="288" r:id="rId34"/>
    <p:sldId id="295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479" autoAdjust="0"/>
  </p:normalViewPr>
  <p:slideViewPr>
    <p:cSldViewPr snapToGrid="0" showGuides="1">
      <p:cViewPr varScale="1">
        <p:scale>
          <a:sx n="81" d="100"/>
          <a:sy n="81" d="100"/>
        </p:scale>
        <p:origin x="83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9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76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12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0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2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04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55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9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51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5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9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9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7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3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50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50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5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32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94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78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52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50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68040" y="4103893"/>
            <a:ext cx="8659065" cy="80020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Introduction of Spring MVC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6690" y="4973288"/>
            <a:ext cx="1891828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Zach 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Chih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890225" cy="923312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01550" y="441812"/>
            <a:ext cx="436817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Why? 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96603" y="1265908"/>
            <a:ext cx="93136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Separate </a:t>
            </a:r>
            <a:r>
              <a:rPr lang="en-US" altLang="zh-TW" b="1" dirty="0" smtClean="0">
                <a:solidFill>
                  <a:schemeClr val="bg1"/>
                </a:solidFill>
              </a:rPr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separates each role, where the model object, controller, command object, view resolver,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, validator, etc. can be fulfilled by a specialized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Light-weight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uses light-weight servlet container to develop and deploy your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Powerful </a:t>
            </a:r>
            <a:r>
              <a:rPr lang="en-US" altLang="zh-TW" b="1" dirty="0" smtClean="0">
                <a:solidFill>
                  <a:schemeClr val="bg1"/>
                </a:solidFill>
              </a:rPr>
              <a:t>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a robust configuration for both framework and application </a:t>
            </a:r>
            <a:r>
              <a:rPr lang="en-US" altLang="zh-TW" dirty="0" smtClean="0">
                <a:solidFill>
                  <a:schemeClr val="bg1"/>
                </a:solidFill>
              </a:rPr>
              <a:t>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Rapid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facilitates fast and parallel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Reusable business </a:t>
            </a:r>
            <a:r>
              <a:rPr lang="en-US" altLang="zh-TW" b="1" dirty="0" smtClean="0">
                <a:solidFill>
                  <a:schemeClr val="bg1"/>
                </a:solidFill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Instead </a:t>
            </a:r>
            <a:r>
              <a:rPr lang="en-US" altLang="zh-TW" dirty="0">
                <a:solidFill>
                  <a:schemeClr val="bg1"/>
                </a:solidFill>
              </a:rPr>
              <a:t>of creating new objects, it allows us to use the existing business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Easy to </a:t>
            </a:r>
            <a:r>
              <a:rPr lang="en-US" altLang="zh-TW" b="1" dirty="0" smtClean="0">
                <a:solidFill>
                  <a:schemeClr val="bg1"/>
                </a:solidFill>
              </a:rPr>
              <a:t>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 </a:t>
            </a:r>
            <a:r>
              <a:rPr lang="en-US" altLang="zh-TW" dirty="0">
                <a:solidFill>
                  <a:schemeClr val="bg1"/>
                </a:solidFill>
              </a:rPr>
              <a:t>Spring, generally we create JavaBeans classes that enable you to inject test data using the setter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Flexible </a:t>
            </a:r>
            <a:r>
              <a:rPr lang="en-US" altLang="zh-TW" b="1" dirty="0" smtClean="0">
                <a:solidFill>
                  <a:schemeClr val="bg1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the specific annotations that easily redirect the page.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436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8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459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24530" y="2909294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4350" y="2973748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4469262" y="3533773"/>
            <a:ext cx="4847457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Provide the entry of controller in the web.xml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Rectangle 42"/>
          <p:cNvSpPr/>
          <p:nvPr/>
        </p:nvSpPr>
        <p:spPr>
          <a:xfrm flipH="1">
            <a:off x="4469262" y="328442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2407920" y="2069371"/>
            <a:ext cx="7274660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7233" y="212421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 flipH="1">
            <a:off x="4469264" y="2693850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Create the controller class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4469262" y="2444503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Controller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1747520" y="1190595"/>
            <a:ext cx="8636000" cy="930599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798" y="1311985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42"/>
          <p:cNvSpPr/>
          <p:nvPr/>
        </p:nvSpPr>
        <p:spPr>
          <a:xfrm flipH="1">
            <a:off x="3901439" y="1853928"/>
            <a:ext cx="6339840" cy="27404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Load the spring jar files or add dependencies in the case of Maven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Rectangle 42"/>
          <p:cNvSpPr/>
          <p:nvPr/>
        </p:nvSpPr>
        <p:spPr>
          <a:xfrm flipH="1">
            <a:off x="4469262" y="160458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 Project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040726" y="3822337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41819" y="388679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42"/>
          <p:cNvSpPr/>
          <p:nvPr/>
        </p:nvSpPr>
        <p:spPr>
          <a:xfrm flipH="1">
            <a:off x="4469264" y="4446816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Define the bean in the separate 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Rectangle 42"/>
          <p:cNvSpPr/>
          <p:nvPr/>
        </p:nvSpPr>
        <p:spPr>
          <a:xfrm flipH="1">
            <a:off x="4469262" y="4197469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Servlet.xml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任意多边形 14"/>
          <p:cNvSpPr/>
          <p:nvPr/>
        </p:nvSpPr>
        <p:spPr>
          <a:xfrm>
            <a:off x="3262265" y="4714083"/>
            <a:ext cx="6420315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6"/>
          <p:cNvSpPr txBox="1"/>
          <p:nvPr/>
        </p:nvSpPr>
        <p:spPr>
          <a:xfrm>
            <a:off x="3598813" y="4772271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 flipH="1">
            <a:off x="4447645" y="5348154"/>
            <a:ext cx="4472834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Display the message in the JSP page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Rectangle 42"/>
          <p:cNvSpPr/>
          <p:nvPr/>
        </p:nvSpPr>
        <p:spPr>
          <a:xfrm flipH="1">
            <a:off x="4469262" y="5090670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View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五边形 33"/>
          <p:cNvSpPr/>
          <p:nvPr/>
        </p:nvSpPr>
        <p:spPr>
          <a:xfrm>
            <a:off x="3578461" y="5627126"/>
            <a:ext cx="6128555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34"/>
          <p:cNvSpPr txBox="1"/>
          <p:nvPr/>
        </p:nvSpPr>
        <p:spPr>
          <a:xfrm>
            <a:off x="3786576" y="5686927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2"/>
          <p:cNvSpPr/>
          <p:nvPr/>
        </p:nvSpPr>
        <p:spPr>
          <a:xfrm flipH="1">
            <a:off x="4548812" y="6271451"/>
            <a:ext cx="3913481" cy="2672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Start the server and deploy the project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Rectangle 42"/>
          <p:cNvSpPr/>
          <p:nvPr/>
        </p:nvSpPr>
        <p:spPr>
          <a:xfrm flipH="1">
            <a:off x="4548812" y="5987675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  <p:bldP spid="21" grpId="0" animBg="1"/>
      <p:bldP spid="23" grpId="0"/>
      <p:bldP spid="24" grpId="0"/>
      <p:bldP spid="25" grpId="0"/>
      <p:bldP spid="27" grpId="0" animBg="1"/>
      <p:bldP spid="29" grpId="0"/>
      <p:bldP spid="30" grpId="0"/>
      <p:bldP spid="31" grpId="0"/>
      <p:bldP spid="34" grpId="0" animBg="1"/>
      <p:bldP spid="35" grpId="0"/>
      <p:bldP spid="36" grpId="0"/>
      <p:bldP spid="37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6335" y="438403"/>
            <a:ext cx="1755408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034"/>
            <a:ext cx="3163840" cy="48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23" y="1143002"/>
            <a:ext cx="5060937" cy="5265219"/>
          </a:xfrm>
          <a:prstGeom prst="rect">
            <a:avLst/>
          </a:prstGeom>
        </p:spPr>
      </p:pic>
      <p:pic>
        <p:nvPicPr>
          <p:cNvPr id="1026" name="Picture 2" descr="Unable to configure Server RunTime Environment on Eclipse due t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81" y="1740492"/>
            <a:ext cx="4657885" cy="40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52273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34" y="3145654"/>
            <a:ext cx="4695825" cy="2847975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To create the controller class, we are using two annotations </a:t>
            </a:r>
            <a:r>
              <a:rPr lang="en-US" altLang="zh-TW" b="1" dirty="0">
                <a:solidFill>
                  <a:schemeClr val="bg1"/>
                </a:solidFill>
              </a:rPr>
              <a:t>@Controller </a:t>
            </a:r>
            <a:r>
              <a:rPr lang="en-US" altLang="zh-TW" dirty="0">
                <a:solidFill>
                  <a:schemeClr val="bg1"/>
                </a:solidFill>
              </a:rPr>
              <a:t>and </a:t>
            </a:r>
            <a:r>
              <a:rPr lang="en-US" altLang="zh-TW" b="1" dirty="0">
                <a:solidFill>
                  <a:schemeClr val="bg1"/>
                </a:solidFill>
              </a:rPr>
              <a:t>@</a:t>
            </a:r>
            <a:r>
              <a:rPr lang="en-US" altLang="zh-TW" b="1" dirty="0" err="1">
                <a:solidFill>
                  <a:schemeClr val="bg1"/>
                </a:solidFill>
              </a:rPr>
              <a:t>RequestMapping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>
                <a:solidFill>
                  <a:schemeClr val="bg1"/>
                </a:solidFill>
              </a:rPr>
              <a:t>@Controller </a:t>
            </a:r>
            <a:r>
              <a:rPr lang="en-US" altLang="zh-TW" dirty="0">
                <a:solidFill>
                  <a:schemeClr val="bg1"/>
                </a:solidFill>
              </a:rPr>
              <a:t>annotation marks this class as Controller.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>
                <a:solidFill>
                  <a:schemeClr val="bg1"/>
                </a:solidFill>
              </a:rPr>
              <a:t>@</a:t>
            </a:r>
            <a:r>
              <a:rPr lang="en-US" altLang="zh-TW" b="1" dirty="0" err="1">
                <a:solidFill>
                  <a:schemeClr val="bg1"/>
                </a:solidFill>
              </a:rPr>
              <a:t>Requestmapping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annotation is used to map the class with the specified URL name.</a:t>
            </a: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236181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892728" y="1263732"/>
            <a:ext cx="819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 this xml file, we are specifying the servlet class </a:t>
            </a:r>
            <a:r>
              <a:rPr lang="en-US" altLang="zh-TW" b="1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that acts as the front controller in Spring Web MVC.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All </a:t>
            </a:r>
            <a:r>
              <a:rPr lang="en-US" altLang="zh-TW" dirty="0">
                <a:solidFill>
                  <a:schemeClr val="bg1"/>
                </a:solidFill>
              </a:rPr>
              <a:t>the incoming request for the html file will be forwarded to the </a:t>
            </a:r>
            <a:r>
              <a:rPr lang="en-US" altLang="zh-TW" b="1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21" y="2918511"/>
            <a:ext cx="7886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799668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Servlet.xml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913640" y="1068989"/>
            <a:ext cx="854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This is the important configuration file where we need to specify the View components.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 err="1">
                <a:solidFill>
                  <a:schemeClr val="bg1"/>
                </a:solidFill>
              </a:rPr>
              <a:t>context:component-scan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element defines the base-package where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will search the controller class.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This xml file should be located inside the WEB-INF directory.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60" y="2437239"/>
            <a:ext cx="4277910" cy="4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07485" y="438403"/>
            <a:ext cx="1313107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291472" y="1640361"/>
            <a:ext cx="998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This is the simple JSP page, displaying the message returned by </a:t>
            </a:r>
            <a:r>
              <a:rPr lang="en-US" altLang="zh-TW" sz="2400" dirty="0" smtClean="0">
                <a:solidFill>
                  <a:schemeClr val="bg1"/>
                </a:solidFill>
              </a:rPr>
              <a:t>the Controller</a:t>
            </a:r>
            <a:r>
              <a:rPr lang="en-US" altLang="zh-TW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13" y="3119356"/>
            <a:ext cx="3902697" cy="18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830446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127159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02" y="1842452"/>
            <a:ext cx="6445710" cy="39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Appendix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30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 5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8209846"/>
              <a:gd name="adj2" fmla="val 10324995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31393" y="202546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567093" y="1946949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147053" y="3561998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667178" y="97405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2582" y="4186034"/>
            <a:ext cx="1166657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6489" y="2522028"/>
            <a:ext cx="2646036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2189091"/>
              <a:gd name="adj2" fmla="val 14410217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8392178"/>
              <a:gd name="adj2" fmla="val 20632702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71284" y="1654579"/>
            <a:ext cx="266405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30855" y="2600540"/>
            <a:ext cx="218193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Appendix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427582" y="4702969"/>
            <a:ext cx="2737994" cy="1186556"/>
            <a:chOff x="7487036" y="4431811"/>
            <a:chExt cx="2737994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27379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200" b="1" dirty="0" smtClean="0">
                  <a:solidFill>
                    <a:srgbClr val="E74337"/>
                  </a:solidFill>
                  <a:latin typeface="微软雅黑" pitchFamily="34" charset="-122"/>
                  <a:ea typeface="微软雅黑" pitchFamily="34" charset="-122"/>
                </a:rPr>
                <a:t>Overview</a:t>
              </a:r>
              <a:endParaRPr lang="en-US" altLang="zh-CN" sz="4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202840" y="5000293"/>
            <a:ext cx="211754" cy="211754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117991" y="4915444"/>
            <a:ext cx="381452" cy="381452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11799" y="576657"/>
            <a:ext cx="4542774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Expression Language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16" y="1105746"/>
            <a:ext cx="4510500" cy="22907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63" y="3481299"/>
            <a:ext cx="5454978" cy="32605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8" y="1058153"/>
            <a:ext cx="3858792" cy="2338297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4470880" y="32216"/>
            <a:ext cx="3360143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10607" y="222733"/>
            <a:ext cx="3419453" cy="646294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Configuration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7" name="组合 26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2" name="组合 3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03" y="2102176"/>
            <a:ext cx="5863472" cy="35458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6" y="2102176"/>
            <a:ext cx="5783398" cy="3545839"/>
          </a:xfrm>
          <a:prstGeom prst="rect">
            <a:avLst/>
          </a:prstGeom>
        </p:spPr>
      </p:pic>
      <p:sp>
        <p:nvSpPr>
          <p:cNvPr id="36" name="TextBox 13"/>
          <p:cNvSpPr txBox="1"/>
          <p:nvPr/>
        </p:nvSpPr>
        <p:spPr>
          <a:xfrm>
            <a:off x="4677314" y="797236"/>
            <a:ext cx="2886038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viewResolver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工作成果概述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9520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99981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20443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320545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8936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602591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0982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8912942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9685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07737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25592" y="3250794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一月份</a:t>
            </a:r>
          </a:p>
        </p:txBody>
      </p:sp>
      <p:sp>
        <p:nvSpPr>
          <p:cNvPr id="25" name="Rectangle 42"/>
          <p:cNvSpPr/>
          <p:nvPr/>
        </p:nvSpPr>
        <p:spPr>
          <a:xfrm flipH="1">
            <a:off x="2483115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8195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58750" y="3250794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二月份</a:t>
            </a:r>
          </a:p>
        </p:txBody>
      </p:sp>
      <p:sp>
        <p:nvSpPr>
          <p:cNvPr id="28" name="Rectangle 42"/>
          <p:cNvSpPr/>
          <p:nvPr/>
        </p:nvSpPr>
        <p:spPr>
          <a:xfrm flipH="1">
            <a:off x="5303573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48659" y="3197191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2716" y="3249176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三月份</a:t>
            </a:r>
          </a:p>
        </p:txBody>
      </p:sp>
      <p:sp>
        <p:nvSpPr>
          <p:cNvPr id="31" name="Rectangle 42"/>
          <p:cNvSpPr/>
          <p:nvPr/>
        </p:nvSpPr>
        <p:spPr>
          <a:xfrm flipH="1">
            <a:off x="8124038" y="4020466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7881" y="439987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工作解决方法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0250" y="2490163"/>
            <a:ext cx="1132947" cy="107746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管理能力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2542" y="2799278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9311" y="4119306"/>
            <a:ext cx="91112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7327" y="4738565"/>
            <a:ext cx="88699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6424" y="4194543"/>
            <a:ext cx="1023750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498" y="2898220"/>
            <a:ext cx="87535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7279416" y="2254116"/>
            <a:ext cx="2951265" cy="286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这里输入产品形式的简介，这里输入产品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，输入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输产品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这输入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产品形式的简介，这里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形式的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4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经验成果分享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06471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14624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42"/>
          <p:cNvSpPr/>
          <p:nvPr/>
        </p:nvSpPr>
        <p:spPr>
          <a:xfrm flipH="1">
            <a:off x="2352032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29" name="Rectangle 42"/>
          <p:cNvSpPr/>
          <p:nvPr/>
        </p:nvSpPr>
        <p:spPr>
          <a:xfrm flipH="1">
            <a:off x="2126681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887043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95196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2"/>
          <p:cNvSpPr/>
          <p:nvPr/>
        </p:nvSpPr>
        <p:spPr>
          <a:xfrm flipH="1">
            <a:off x="5232604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33" name="Rectangle 42"/>
          <p:cNvSpPr/>
          <p:nvPr/>
        </p:nvSpPr>
        <p:spPr>
          <a:xfrm flipH="1">
            <a:off x="500725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767864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76016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2"/>
          <p:cNvSpPr/>
          <p:nvPr/>
        </p:nvSpPr>
        <p:spPr>
          <a:xfrm flipH="1">
            <a:off x="8113426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37" name="Rectangle 42"/>
          <p:cNvSpPr/>
          <p:nvPr/>
        </p:nvSpPr>
        <p:spPr>
          <a:xfrm flipH="1">
            <a:off x="788807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  <a:noFill/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grp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noFill/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grp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221005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21786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5128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</p:spTree>
    <p:extLst>
      <p:ext uri="{BB962C8B-B14F-4D97-AF65-F5344CB8AC3E}">
        <p14:creationId xmlns:p14="http://schemas.microsoft.com/office/powerpoint/2010/main" val="27407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2" grpId="0"/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954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下季度工作计划</a:t>
            </a:r>
            <a:endParaRPr lang="en-US" altLang="zh-CN" sz="4200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25281" y="490787"/>
            <a:ext cx="3877985" cy="584775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下季度工作计划思路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Straight Connector 10"/>
          <p:cNvSpPr/>
          <p:nvPr/>
        </p:nvSpPr>
        <p:spPr>
          <a:xfrm>
            <a:off x="2971196" y="2634488"/>
            <a:ext cx="7637560" cy="0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ardrop 1"/>
          <p:cNvSpPr/>
          <p:nvPr/>
        </p:nvSpPr>
        <p:spPr>
          <a:xfrm rot="2714409">
            <a:off x="1867205" y="2172253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862962" y="2275717"/>
            <a:ext cx="4873026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点击输入简要，不用多余的文字修饰，解说所提炼的核心概。</a:t>
            </a:r>
            <a:endParaRPr lang="en-US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133221" y="2244687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Straight Connector 48"/>
          <p:cNvSpPr/>
          <p:nvPr/>
        </p:nvSpPr>
        <p:spPr>
          <a:xfrm flipV="1">
            <a:off x="3617901" y="3385285"/>
            <a:ext cx="7384555" cy="0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429701" y="2986565"/>
            <a:ext cx="7135127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点击输入简要文字解说，精炼，不用多余的文字修饰。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779906" y="2964934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Straight Connector 58"/>
          <p:cNvSpPr/>
          <p:nvPr/>
        </p:nvSpPr>
        <p:spPr>
          <a:xfrm>
            <a:off x="2971196" y="4134286"/>
            <a:ext cx="7637559" cy="11358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320162" y="3716683"/>
            <a:ext cx="7565750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点击输入简要文字解说，不用多余的文字所提炼的核心概念。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533320" y="3685180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Straight Connector 68"/>
          <p:cNvSpPr/>
          <p:nvPr/>
        </p:nvSpPr>
        <p:spPr>
          <a:xfrm>
            <a:off x="3581258" y="4884013"/>
            <a:ext cx="7421199" cy="13736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69"/>
          <p:cNvSpPr/>
          <p:nvPr/>
        </p:nvSpPr>
        <p:spPr>
          <a:xfrm>
            <a:off x="4439716" y="4830697"/>
            <a:ext cx="4999434" cy="358677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3" tIns="38083" rIns="38083" bIns="38083" numCol="1" spcCol="1270" anchor="b" anchorCtr="0">
            <a:noAutofit/>
          </a:bodyPr>
          <a:lstStyle/>
          <a:p>
            <a:pPr defTabSz="88897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00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429701" y="4483555"/>
            <a:ext cx="6919064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点击输入简要文字解说，解说，不用多余的文字修饰。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843406" y="4477452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ardrop 56"/>
          <p:cNvSpPr/>
          <p:nvPr/>
        </p:nvSpPr>
        <p:spPr>
          <a:xfrm rot="2714409">
            <a:off x="1867205" y="3676982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48" name="Teardrop 66"/>
          <p:cNvSpPr/>
          <p:nvPr/>
        </p:nvSpPr>
        <p:spPr>
          <a:xfrm rot="2714409">
            <a:off x="2513890" y="4430899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49" name="Teardrop 46"/>
          <p:cNvSpPr/>
          <p:nvPr/>
        </p:nvSpPr>
        <p:spPr>
          <a:xfrm rot="2714409">
            <a:off x="2513890" y="2926169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50" name="Freeform 116"/>
          <p:cNvSpPr>
            <a:spLocks/>
          </p:cNvSpPr>
          <p:nvPr/>
        </p:nvSpPr>
        <p:spPr bwMode="auto">
          <a:xfrm>
            <a:off x="2163585" y="2437594"/>
            <a:ext cx="352486" cy="393791"/>
          </a:xfrm>
          <a:custGeom>
            <a:avLst/>
            <a:gdLst>
              <a:gd name="T0" fmla="*/ 180 w 222"/>
              <a:gd name="T1" fmla="*/ 0 h 248"/>
              <a:gd name="T2" fmla="*/ 196 w 222"/>
              <a:gd name="T3" fmla="*/ 2 h 248"/>
              <a:gd name="T4" fmla="*/ 209 w 222"/>
              <a:gd name="T5" fmla="*/ 11 h 248"/>
              <a:gd name="T6" fmla="*/ 218 w 222"/>
              <a:gd name="T7" fmla="*/ 24 h 248"/>
              <a:gd name="T8" fmla="*/ 222 w 222"/>
              <a:gd name="T9" fmla="*/ 41 h 248"/>
              <a:gd name="T10" fmla="*/ 218 w 222"/>
              <a:gd name="T11" fmla="*/ 57 h 248"/>
              <a:gd name="T12" fmla="*/ 209 w 222"/>
              <a:gd name="T13" fmla="*/ 70 h 248"/>
              <a:gd name="T14" fmla="*/ 196 w 222"/>
              <a:gd name="T15" fmla="*/ 79 h 248"/>
              <a:gd name="T16" fmla="*/ 180 w 222"/>
              <a:gd name="T17" fmla="*/ 83 h 248"/>
              <a:gd name="T18" fmla="*/ 167 w 222"/>
              <a:gd name="T19" fmla="*/ 80 h 248"/>
              <a:gd name="T20" fmla="*/ 155 w 222"/>
              <a:gd name="T21" fmla="*/ 74 h 248"/>
              <a:gd name="T22" fmla="*/ 82 w 222"/>
              <a:gd name="T23" fmla="*/ 117 h 248"/>
              <a:gd name="T24" fmla="*/ 84 w 222"/>
              <a:gd name="T25" fmla="*/ 124 h 248"/>
              <a:gd name="T26" fmla="*/ 82 w 222"/>
              <a:gd name="T27" fmla="*/ 130 h 248"/>
              <a:gd name="T28" fmla="*/ 155 w 222"/>
              <a:gd name="T29" fmla="*/ 174 h 248"/>
              <a:gd name="T30" fmla="*/ 167 w 222"/>
              <a:gd name="T31" fmla="*/ 167 h 248"/>
              <a:gd name="T32" fmla="*/ 180 w 222"/>
              <a:gd name="T33" fmla="*/ 165 h 248"/>
              <a:gd name="T34" fmla="*/ 196 w 222"/>
              <a:gd name="T35" fmla="*/ 169 h 248"/>
              <a:gd name="T36" fmla="*/ 209 w 222"/>
              <a:gd name="T37" fmla="*/ 178 h 248"/>
              <a:gd name="T38" fmla="*/ 218 w 222"/>
              <a:gd name="T39" fmla="*/ 190 h 248"/>
              <a:gd name="T40" fmla="*/ 222 w 222"/>
              <a:gd name="T41" fmla="*/ 207 h 248"/>
              <a:gd name="T42" fmla="*/ 218 w 222"/>
              <a:gd name="T43" fmla="*/ 224 h 248"/>
              <a:gd name="T44" fmla="*/ 209 w 222"/>
              <a:gd name="T45" fmla="*/ 237 h 248"/>
              <a:gd name="T46" fmla="*/ 196 w 222"/>
              <a:gd name="T47" fmla="*/ 246 h 248"/>
              <a:gd name="T48" fmla="*/ 180 w 222"/>
              <a:gd name="T49" fmla="*/ 248 h 248"/>
              <a:gd name="T50" fmla="*/ 164 w 222"/>
              <a:gd name="T51" fmla="*/ 246 h 248"/>
              <a:gd name="T52" fmla="*/ 152 w 222"/>
              <a:gd name="T53" fmla="*/ 237 h 248"/>
              <a:gd name="T54" fmla="*/ 143 w 222"/>
              <a:gd name="T55" fmla="*/ 224 h 248"/>
              <a:gd name="T56" fmla="*/ 139 w 222"/>
              <a:gd name="T57" fmla="*/ 207 h 248"/>
              <a:gd name="T58" fmla="*/ 140 w 222"/>
              <a:gd name="T59" fmla="*/ 201 h 248"/>
              <a:gd name="T60" fmla="*/ 67 w 222"/>
              <a:gd name="T61" fmla="*/ 157 h 248"/>
              <a:gd name="T62" fmla="*/ 55 w 222"/>
              <a:gd name="T63" fmla="*/ 164 h 248"/>
              <a:gd name="T64" fmla="*/ 41 w 222"/>
              <a:gd name="T65" fmla="*/ 165 h 248"/>
              <a:gd name="T66" fmla="*/ 26 w 222"/>
              <a:gd name="T67" fmla="*/ 162 h 248"/>
              <a:gd name="T68" fmla="*/ 12 w 222"/>
              <a:gd name="T69" fmla="*/ 153 h 248"/>
              <a:gd name="T70" fmla="*/ 3 w 222"/>
              <a:gd name="T71" fmla="*/ 140 h 248"/>
              <a:gd name="T72" fmla="*/ 0 w 222"/>
              <a:gd name="T73" fmla="*/ 124 h 248"/>
              <a:gd name="T74" fmla="*/ 3 w 222"/>
              <a:gd name="T75" fmla="*/ 107 h 248"/>
              <a:gd name="T76" fmla="*/ 12 w 222"/>
              <a:gd name="T77" fmla="*/ 94 h 248"/>
              <a:gd name="T78" fmla="*/ 26 w 222"/>
              <a:gd name="T79" fmla="*/ 85 h 248"/>
              <a:gd name="T80" fmla="*/ 41 w 222"/>
              <a:gd name="T81" fmla="*/ 83 h 248"/>
              <a:gd name="T82" fmla="*/ 55 w 222"/>
              <a:gd name="T83" fmla="*/ 84 h 248"/>
              <a:gd name="T84" fmla="*/ 67 w 222"/>
              <a:gd name="T85" fmla="*/ 91 h 248"/>
              <a:gd name="T86" fmla="*/ 140 w 222"/>
              <a:gd name="T87" fmla="*/ 47 h 248"/>
              <a:gd name="T88" fmla="*/ 139 w 222"/>
              <a:gd name="T89" fmla="*/ 41 h 248"/>
              <a:gd name="T90" fmla="*/ 143 w 222"/>
              <a:gd name="T91" fmla="*/ 24 h 248"/>
              <a:gd name="T92" fmla="*/ 152 w 222"/>
              <a:gd name="T93" fmla="*/ 11 h 248"/>
              <a:gd name="T94" fmla="*/ 164 w 222"/>
              <a:gd name="T95" fmla="*/ 2 h 248"/>
              <a:gd name="T96" fmla="*/ 180 w 222"/>
              <a:gd name="T9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2" h="248">
                <a:moveTo>
                  <a:pt x="180" y="0"/>
                </a:moveTo>
                <a:lnTo>
                  <a:pt x="196" y="2"/>
                </a:lnTo>
                <a:lnTo>
                  <a:pt x="209" y="11"/>
                </a:lnTo>
                <a:lnTo>
                  <a:pt x="218" y="24"/>
                </a:lnTo>
                <a:lnTo>
                  <a:pt x="222" y="41"/>
                </a:lnTo>
                <a:lnTo>
                  <a:pt x="218" y="57"/>
                </a:lnTo>
                <a:lnTo>
                  <a:pt x="209" y="70"/>
                </a:lnTo>
                <a:lnTo>
                  <a:pt x="196" y="79"/>
                </a:lnTo>
                <a:lnTo>
                  <a:pt x="180" y="83"/>
                </a:lnTo>
                <a:lnTo>
                  <a:pt x="167" y="80"/>
                </a:lnTo>
                <a:lnTo>
                  <a:pt x="155" y="74"/>
                </a:lnTo>
                <a:lnTo>
                  <a:pt x="82" y="117"/>
                </a:lnTo>
                <a:lnTo>
                  <a:pt x="84" y="124"/>
                </a:lnTo>
                <a:lnTo>
                  <a:pt x="82" y="130"/>
                </a:lnTo>
                <a:lnTo>
                  <a:pt x="155" y="174"/>
                </a:lnTo>
                <a:lnTo>
                  <a:pt x="167" y="167"/>
                </a:lnTo>
                <a:lnTo>
                  <a:pt x="180" y="165"/>
                </a:lnTo>
                <a:lnTo>
                  <a:pt x="196" y="169"/>
                </a:lnTo>
                <a:lnTo>
                  <a:pt x="209" y="178"/>
                </a:lnTo>
                <a:lnTo>
                  <a:pt x="218" y="190"/>
                </a:lnTo>
                <a:lnTo>
                  <a:pt x="222" y="207"/>
                </a:lnTo>
                <a:lnTo>
                  <a:pt x="218" y="224"/>
                </a:lnTo>
                <a:lnTo>
                  <a:pt x="209" y="237"/>
                </a:lnTo>
                <a:lnTo>
                  <a:pt x="196" y="246"/>
                </a:lnTo>
                <a:lnTo>
                  <a:pt x="180" y="248"/>
                </a:lnTo>
                <a:lnTo>
                  <a:pt x="164" y="246"/>
                </a:lnTo>
                <a:lnTo>
                  <a:pt x="152" y="237"/>
                </a:lnTo>
                <a:lnTo>
                  <a:pt x="143" y="224"/>
                </a:lnTo>
                <a:lnTo>
                  <a:pt x="139" y="207"/>
                </a:lnTo>
                <a:lnTo>
                  <a:pt x="140" y="201"/>
                </a:lnTo>
                <a:lnTo>
                  <a:pt x="67" y="157"/>
                </a:lnTo>
                <a:lnTo>
                  <a:pt x="55" y="164"/>
                </a:lnTo>
                <a:lnTo>
                  <a:pt x="41" y="165"/>
                </a:lnTo>
                <a:lnTo>
                  <a:pt x="26" y="162"/>
                </a:lnTo>
                <a:lnTo>
                  <a:pt x="12" y="153"/>
                </a:lnTo>
                <a:lnTo>
                  <a:pt x="3" y="140"/>
                </a:lnTo>
                <a:lnTo>
                  <a:pt x="0" y="124"/>
                </a:lnTo>
                <a:lnTo>
                  <a:pt x="3" y="107"/>
                </a:lnTo>
                <a:lnTo>
                  <a:pt x="12" y="94"/>
                </a:lnTo>
                <a:lnTo>
                  <a:pt x="26" y="85"/>
                </a:lnTo>
                <a:lnTo>
                  <a:pt x="41" y="83"/>
                </a:lnTo>
                <a:lnTo>
                  <a:pt x="55" y="84"/>
                </a:lnTo>
                <a:lnTo>
                  <a:pt x="67" y="91"/>
                </a:lnTo>
                <a:lnTo>
                  <a:pt x="140" y="47"/>
                </a:lnTo>
                <a:lnTo>
                  <a:pt x="139" y="41"/>
                </a:lnTo>
                <a:lnTo>
                  <a:pt x="143" y="24"/>
                </a:lnTo>
                <a:lnTo>
                  <a:pt x="152" y="11"/>
                </a:lnTo>
                <a:lnTo>
                  <a:pt x="164" y="2"/>
                </a:lnTo>
                <a:lnTo>
                  <a:pt x="1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94"/>
          <a:stretch/>
        </p:blipFill>
        <p:spPr>
          <a:xfrm>
            <a:off x="2703922" y="3120842"/>
            <a:ext cx="578919" cy="5493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1739" y="4608330"/>
            <a:ext cx="578919" cy="549367"/>
          </a:xfrm>
          <a:prstGeom prst="rect">
            <a:avLst/>
          </a:prstGeom>
        </p:spPr>
      </p:pic>
      <p:sp>
        <p:nvSpPr>
          <p:cNvPr id="53" name="Freeform 6"/>
          <p:cNvSpPr>
            <a:spLocks noChangeAspect="1" noEditPoints="1"/>
          </p:cNvSpPr>
          <p:nvPr/>
        </p:nvSpPr>
        <p:spPr bwMode="auto">
          <a:xfrm>
            <a:off x="2152527" y="3902648"/>
            <a:ext cx="425348" cy="373662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椭圆 53"/>
          <p:cNvSpPr/>
          <p:nvPr/>
        </p:nvSpPr>
        <p:spPr>
          <a:xfrm>
            <a:off x="10596057" y="2566503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913556" y="3312698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608756" y="4061670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39599" y="4823124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59" name="组合 58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61" name="椭圆 6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66" name="椭圆 6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2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8" grpId="0"/>
      <p:bldP spid="39" grpId="0"/>
      <p:bldP spid="41" grpId="0"/>
      <p:bldP spid="42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管理提升方针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"/>
          <p:cNvSpPr/>
          <p:nvPr/>
        </p:nvSpPr>
        <p:spPr>
          <a:xfrm>
            <a:off x="3140629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6"/>
          <p:cNvSpPr>
            <a:spLocks noChangeAspect="1" noEditPoints="1"/>
          </p:cNvSpPr>
          <p:nvPr/>
        </p:nvSpPr>
        <p:spPr bwMode="auto">
          <a:xfrm>
            <a:off x="3377343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42"/>
          <p:cNvSpPr/>
          <p:nvPr/>
        </p:nvSpPr>
        <p:spPr>
          <a:xfrm flipH="1">
            <a:off x="4086202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7" name="Rectangle 42"/>
          <p:cNvSpPr/>
          <p:nvPr/>
        </p:nvSpPr>
        <p:spPr>
          <a:xfrm flipH="1">
            <a:off x="3653445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团队建设</a:t>
            </a:r>
          </a:p>
        </p:txBody>
      </p:sp>
      <p:sp>
        <p:nvSpPr>
          <p:cNvPr id="18" name="圆角矩形 1"/>
          <p:cNvSpPr/>
          <p:nvPr/>
        </p:nvSpPr>
        <p:spPr>
          <a:xfrm>
            <a:off x="6597613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6"/>
          <p:cNvSpPr>
            <a:spLocks noChangeAspect="1" noEditPoints="1"/>
          </p:cNvSpPr>
          <p:nvPr/>
        </p:nvSpPr>
        <p:spPr bwMode="auto">
          <a:xfrm>
            <a:off x="6834327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42"/>
          <p:cNvSpPr/>
          <p:nvPr/>
        </p:nvSpPr>
        <p:spPr>
          <a:xfrm flipH="1">
            <a:off x="7543186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1" name="Rectangle 42"/>
          <p:cNvSpPr/>
          <p:nvPr/>
        </p:nvSpPr>
        <p:spPr>
          <a:xfrm flipH="1">
            <a:off x="7110429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产品运营</a:t>
            </a:r>
          </a:p>
        </p:txBody>
      </p:sp>
      <p:sp>
        <p:nvSpPr>
          <p:cNvPr id="22" name="圆角矩形 1"/>
          <p:cNvSpPr/>
          <p:nvPr/>
        </p:nvSpPr>
        <p:spPr>
          <a:xfrm>
            <a:off x="3152487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6"/>
          <p:cNvSpPr>
            <a:spLocks noChangeAspect="1" noEditPoints="1"/>
          </p:cNvSpPr>
          <p:nvPr/>
        </p:nvSpPr>
        <p:spPr bwMode="auto">
          <a:xfrm>
            <a:off x="3389199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42"/>
          <p:cNvSpPr/>
          <p:nvPr/>
        </p:nvSpPr>
        <p:spPr>
          <a:xfrm flipH="1">
            <a:off x="4098058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5" name="Rectangle 42"/>
          <p:cNvSpPr/>
          <p:nvPr/>
        </p:nvSpPr>
        <p:spPr>
          <a:xfrm flipH="1">
            <a:off x="3665301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资源利用</a:t>
            </a:r>
          </a:p>
        </p:txBody>
      </p:sp>
      <p:sp>
        <p:nvSpPr>
          <p:cNvPr id="26" name="圆角矩形 1"/>
          <p:cNvSpPr/>
          <p:nvPr/>
        </p:nvSpPr>
        <p:spPr>
          <a:xfrm>
            <a:off x="6636114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6"/>
          <p:cNvSpPr>
            <a:spLocks noChangeAspect="1" noEditPoints="1"/>
          </p:cNvSpPr>
          <p:nvPr/>
        </p:nvSpPr>
        <p:spPr bwMode="auto">
          <a:xfrm>
            <a:off x="6872828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Rectangle 42"/>
          <p:cNvSpPr/>
          <p:nvPr/>
        </p:nvSpPr>
        <p:spPr>
          <a:xfrm flipH="1">
            <a:off x="7581685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9" name="Rectangle 42"/>
          <p:cNvSpPr/>
          <p:nvPr/>
        </p:nvSpPr>
        <p:spPr>
          <a:xfrm flipH="1">
            <a:off x="7148930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扩大规模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1" name="组合 30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3" name="椭圆 3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8" name="椭圆 37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扩大团队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10"/>
          <p:cNvGrpSpPr/>
          <p:nvPr/>
        </p:nvGrpSpPr>
        <p:grpSpPr>
          <a:xfrm>
            <a:off x="6184902" y="3242316"/>
            <a:ext cx="954007" cy="954007"/>
            <a:chOff x="6253939" y="2516220"/>
            <a:chExt cx="831273" cy="831273"/>
          </a:xfrm>
          <a:noFill/>
        </p:grpSpPr>
        <p:sp>
          <p:nvSpPr>
            <p:cNvPr id="59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E74337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1" name="Group 13"/>
          <p:cNvGrpSpPr/>
          <p:nvPr/>
        </p:nvGrpSpPr>
        <p:grpSpPr>
          <a:xfrm>
            <a:off x="6184902" y="4313633"/>
            <a:ext cx="954007" cy="954007"/>
            <a:chOff x="5716910" y="3464598"/>
            <a:chExt cx="831273" cy="831273"/>
          </a:xfrm>
          <a:noFill/>
        </p:grpSpPr>
        <p:sp>
          <p:nvSpPr>
            <p:cNvPr id="62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3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64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7" name="Group 19"/>
          <p:cNvGrpSpPr/>
          <p:nvPr/>
        </p:nvGrpSpPr>
        <p:grpSpPr>
          <a:xfrm>
            <a:off x="6184902" y="2172428"/>
            <a:ext cx="954007" cy="954007"/>
            <a:chOff x="6678551" y="1578185"/>
            <a:chExt cx="831273" cy="831273"/>
          </a:xfrm>
          <a:noFill/>
        </p:grpSpPr>
        <p:sp>
          <p:nvSpPr>
            <p:cNvPr id="68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E74337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328919" y="2239360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1" name="Rectangle 24"/>
          <p:cNvSpPr/>
          <p:nvPr/>
        </p:nvSpPr>
        <p:spPr>
          <a:xfrm>
            <a:off x="7328919" y="2573230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28919" y="3276831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3" name="Rectangle 24"/>
          <p:cNvSpPr/>
          <p:nvPr/>
        </p:nvSpPr>
        <p:spPr>
          <a:xfrm>
            <a:off x="7328919" y="3610699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28919" y="4351234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5" name="Rectangle 24"/>
          <p:cNvSpPr/>
          <p:nvPr/>
        </p:nvSpPr>
        <p:spPr>
          <a:xfrm>
            <a:off x="7328919" y="4685104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6" name="矩形 75"/>
          <p:cNvSpPr/>
          <p:nvPr/>
        </p:nvSpPr>
        <p:spPr>
          <a:xfrm>
            <a:off x="1263312" y="2353076"/>
            <a:ext cx="4215340" cy="260639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160555" y="3750281"/>
            <a:ext cx="1475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5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努力方向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08264" y="2536551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市场方面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29485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产品方面</a:t>
            </a:r>
          </a:p>
        </p:txBody>
      </p:sp>
      <p:sp>
        <p:nvSpPr>
          <p:cNvPr id="78" name="矩形 77"/>
          <p:cNvSpPr/>
          <p:nvPr/>
        </p:nvSpPr>
        <p:spPr>
          <a:xfrm>
            <a:off x="8906499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服务方面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60702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76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488390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3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1" grpId="0"/>
      <p:bldP spid="42" grpId="0" animBg="1"/>
      <p:bldP spid="45" grpId="0" animBg="1"/>
      <p:bldP spid="56" grpId="0" animBg="1"/>
      <p:bldP spid="57" grpId="0" animBg="1"/>
      <p:bldP spid="77" grpId="0"/>
      <p:bldP spid="78" grpId="0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5907" y="3828362"/>
            <a:ext cx="25442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谢谢指导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8784" y="462858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适用于商业计划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述职汇报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总结计划</a:t>
            </a: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6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lowchart: Decision 78"/>
          <p:cNvSpPr/>
          <p:nvPr/>
        </p:nvSpPr>
        <p:spPr>
          <a:xfrm>
            <a:off x="864078" y="3071113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6" name="组合 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" name="组合 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" name="椭圆 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10" name="椭圆 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18738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57734" y="2916168"/>
            <a:ext cx="1375279" cy="1375279"/>
            <a:chOff x="5428969" y="2181871"/>
            <a:chExt cx="1375279" cy="1375279"/>
          </a:xfrm>
        </p:grpSpPr>
        <p:sp>
          <p:nvSpPr>
            <p:cNvPr id="89" name="Flowchart: Decision 65"/>
            <p:cNvSpPr/>
            <p:nvPr/>
          </p:nvSpPr>
          <p:spPr>
            <a:xfrm flipV="1">
              <a:off x="5428969" y="2181871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0" name="Group 52"/>
            <p:cNvGrpSpPr/>
            <p:nvPr/>
          </p:nvGrpSpPr>
          <p:grpSpPr>
            <a:xfrm>
              <a:off x="5933033" y="2685621"/>
              <a:ext cx="367150" cy="367778"/>
              <a:chOff x="9145588" y="4435475"/>
              <a:chExt cx="464344" cy="465138"/>
            </a:xfrm>
            <a:solidFill>
              <a:schemeClr val="accent5"/>
            </a:solidFill>
          </p:grpSpPr>
          <p:sp>
            <p:nvSpPr>
              <p:cNvPr id="91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7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8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9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00" name="Flowchart: Decision 71"/>
          <p:cNvSpPr/>
          <p:nvPr/>
        </p:nvSpPr>
        <p:spPr>
          <a:xfrm flipV="1">
            <a:off x="5288330" y="3165247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01" name="组合 100"/>
          <p:cNvGrpSpPr/>
          <p:nvPr/>
        </p:nvGrpSpPr>
        <p:grpSpPr>
          <a:xfrm>
            <a:off x="5275641" y="2946448"/>
            <a:ext cx="1375279" cy="1375279"/>
            <a:chOff x="2548649" y="2178000"/>
            <a:chExt cx="1375279" cy="1375279"/>
          </a:xfrm>
        </p:grpSpPr>
        <p:sp>
          <p:nvSpPr>
            <p:cNvPr id="102" name="Flowchart: Decision 72"/>
            <p:cNvSpPr/>
            <p:nvPr/>
          </p:nvSpPr>
          <p:spPr>
            <a:xfrm flipV="1">
              <a:off x="2548649" y="2178000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" name="Group 68"/>
            <p:cNvGrpSpPr/>
            <p:nvPr/>
          </p:nvGrpSpPr>
          <p:grpSpPr>
            <a:xfrm>
              <a:off x="3097524" y="2681122"/>
              <a:ext cx="277529" cy="36777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10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00F27C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12" name="Flowchart: Decision 86"/>
          <p:cNvSpPr/>
          <p:nvPr/>
        </p:nvSpPr>
        <p:spPr>
          <a:xfrm>
            <a:off x="9566414" y="3174669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13" name="组合 112"/>
          <p:cNvGrpSpPr/>
          <p:nvPr/>
        </p:nvGrpSpPr>
        <p:grpSpPr>
          <a:xfrm>
            <a:off x="9566414" y="2991409"/>
            <a:ext cx="1375279" cy="1375279"/>
            <a:chOff x="3993114" y="2122799"/>
            <a:chExt cx="1375279" cy="1375279"/>
          </a:xfrm>
        </p:grpSpPr>
        <p:sp>
          <p:nvSpPr>
            <p:cNvPr id="114" name="Flowchart: Decision 87"/>
            <p:cNvSpPr/>
            <p:nvPr/>
          </p:nvSpPr>
          <p:spPr>
            <a:xfrm>
              <a:off x="3993114" y="2122799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5" name="Group 82"/>
            <p:cNvGrpSpPr/>
            <p:nvPr/>
          </p:nvGrpSpPr>
          <p:grpSpPr>
            <a:xfrm>
              <a:off x="4497178" y="2626549"/>
              <a:ext cx="367150" cy="367150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116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40255" y="1276334"/>
            <a:ext cx="1014949" cy="46162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Model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5167" y="1755947"/>
            <a:ext cx="6865386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The central component of the pattern. It is the application's </a:t>
            </a:r>
            <a:r>
              <a:rPr lang="en-US" altLang="zh-TW" dirty="0" smtClean="0">
                <a:solidFill>
                  <a:schemeClr val="bg1"/>
                </a:solidFill>
              </a:rPr>
              <a:t>dynamic </a:t>
            </a:r>
            <a:r>
              <a:rPr lang="en-US" altLang="zh-TW" dirty="0">
                <a:solidFill>
                  <a:schemeClr val="bg1"/>
                </a:solidFill>
              </a:rPr>
              <a:t>data structure, independent of the user </a:t>
            </a:r>
            <a:r>
              <a:rPr lang="en-US" altLang="zh-TW" dirty="0" smtClean="0">
                <a:solidFill>
                  <a:schemeClr val="bg1"/>
                </a:solidFill>
              </a:rPr>
              <a:t>interface.</a:t>
            </a:r>
            <a:r>
              <a:rPr lang="en-US" altLang="zh-TW" baseline="30000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directly manages the data, logic and rules of the application.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32001" y="4661217"/>
            <a:ext cx="687936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91892" y="5074963"/>
            <a:ext cx="6578498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Any representation of information such as a chart, diagram or table. Multiple views of the same information are possible, such as a bar chart for management and a tabular view for accountants.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642094" y="1914227"/>
            <a:ext cx="1223917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26365" y="2252745"/>
            <a:ext cx="3470261" cy="646294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Accepts input and converts it to commands for the model or view.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2778 L 5.55556E-7 0.00031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0" grpId="0" animBg="1"/>
      <p:bldP spid="100" grpId="1" animBg="1"/>
      <p:bldP spid="112" grpId="0" animBg="1"/>
      <p:bldP spid="112" grpId="1" animBg="1"/>
      <p:bldP spid="126" grpId="0"/>
      <p:bldP spid="127" grpId="0"/>
      <p:bldP spid="128" grpId="0"/>
      <p:bldP spid="129" grpId="0"/>
      <p:bldP spid="134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8" y="1696825"/>
            <a:ext cx="9453964" cy="45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188974"/>
            <a:ext cx="9658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28513" y="3750281"/>
            <a:ext cx="3413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2" name="椭圆 5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2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9705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 Spring MVC is </a:t>
            </a:r>
            <a:r>
              <a:rPr lang="en-US" altLang="zh-TW" b="1" i="1" dirty="0">
                <a:solidFill>
                  <a:schemeClr val="bg1"/>
                </a:solidFill>
              </a:rPr>
              <a:t>a Java framework which is used to build web applications</a:t>
            </a:r>
            <a:r>
              <a:rPr lang="en-US" altLang="zh-TW" dirty="0">
                <a:solidFill>
                  <a:schemeClr val="bg1"/>
                </a:solidFill>
              </a:rPr>
              <a:t>. It follows the Model-View-Controller design pattern. It implements all the basic features of a core spring framework like Inversion of Control, Dependency Injection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Front Controller</a:t>
            </a:r>
            <a:r>
              <a:rPr lang="en-US" altLang="zh-TW" dirty="0">
                <a:solidFill>
                  <a:schemeClr val="bg1"/>
                </a:solidFill>
              </a:rPr>
              <a:t> - In Spring Web MVC, 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class works as the front controller. It is responsible to manage the flow of the Spring MVC application.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39" y="3292645"/>
            <a:ext cx="6668870" cy="33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15" y="1654036"/>
            <a:ext cx="7509506" cy="46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"/>
  <p:tag name="ISPRING_ULTRA_SCORM_TRACKING_SLIDES" val="1"/>
  <p:tag name="GENSWF_OUTPUT_FILE_NAME" val="2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1638</Words>
  <Application>Microsoft Office PowerPoint</Application>
  <PresentationFormat>寬螢幕</PresentationFormat>
  <Paragraphs>210</Paragraphs>
  <Slides>32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48" baseType="lpstr">
      <vt:lpstr>等线</vt:lpstr>
      <vt:lpstr>等线 Light</vt:lpstr>
      <vt:lpstr>Gill Sans</vt:lpstr>
      <vt:lpstr>Impact MT Std</vt:lpstr>
      <vt:lpstr>ITC Avant Garde Std Bk</vt:lpstr>
      <vt:lpstr>微软雅黑</vt:lpstr>
      <vt:lpstr>Roboto</vt:lpstr>
      <vt:lpstr>宋体</vt:lpstr>
      <vt:lpstr>方正兰亭超细黑简体</vt:lpstr>
      <vt:lpstr>新細明體</vt:lpstr>
      <vt:lpstr>Arial</vt:lpstr>
      <vt:lpstr>Calibri</vt:lpstr>
      <vt:lpstr>Wingdings</vt:lpstr>
      <vt:lpstr>第一PPT，www.1ppt.com</vt:lpstr>
      <vt:lpstr>第一PPT www.1ppt.com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池騏安</cp:lastModifiedBy>
  <cp:revision>684</cp:revision>
  <dcterms:created xsi:type="dcterms:W3CDTF">2015-12-01T09:06:39Z</dcterms:created>
  <dcterms:modified xsi:type="dcterms:W3CDTF">2020-04-16T10:05:00Z</dcterms:modified>
</cp:coreProperties>
</file>