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</p:sldMasterIdLst>
  <p:notesMasterIdLst>
    <p:notesMasterId r:id="rId27"/>
  </p:notesMasterIdLst>
  <p:sldIdLst>
    <p:sldId id="264" r:id="rId3"/>
    <p:sldId id="265" r:id="rId4"/>
    <p:sldId id="266" r:id="rId5"/>
    <p:sldId id="267" r:id="rId6"/>
    <p:sldId id="272" r:id="rId7"/>
    <p:sldId id="297" r:id="rId8"/>
    <p:sldId id="276" r:id="rId9"/>
    <p:sldId id="273" r:id="rId10"/>
    <p:sldId id="306" r:id="rId11"/>
    <p:sldId id="274" r:id="rId12"/>
    <p:sldId id="291" r:id="rId13"/>
    <p:sldId id="281" r:id="rId14"/>
    <p:sldId id="277" r:id="rId15"/>
    <p:sldId id="275" r:id="rId16"/>
    <p:sldId id="278" r:id="rId17"/>
    <p:sldId id="299" r:id="rId18"/>
    <p:sldId id="300" r:id="rId19"/>
    <p:sldId id="302" r:id="rId20"/>
    <p:sldId id="292" r:id="rId21"/>
    <p:sldId id="303" r:id="rId22"/>
    <p:sldId id="279" r:id="rId23"/>
    <p:sldId id="282" r:id="rId24"/>
    <p:sldId id="308" r:id="rId25"/>
    <p:sldId id="28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37"/>
    <a:srgbClr val="F3E159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94479" autoAdjust="0"/>
  </p:normalViewPr>
  <p:slideViewPr>
    <p:cSldViewPr snapToGrid="0" showGuides="1">
      <p:cViewPr varScale="1">
        <p:scale>
          <a:sx n="83" d="100"/>
          <a:sy n="83" d="100"/>
        </p:scale>
        <p:origin x="76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9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9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7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0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5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7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1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05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2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25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08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5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05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2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4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9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7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3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40379" y="917599"/>
            <a:ext cx="882660" cy="88265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330" y="2529659"/>
            <a:ext cx="1168376" cy="1168372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257144" y="1537255"/>
            <a:ext cx="1431637" cy="1431631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7088508" y="1185172"/>
            <a:ext cx="441522" cy="664845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68040" y="4103893"/>
            <a:ext cx="8659065" cy="80020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altLang="zh-CN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Introduction of Spring MVC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6690" y="4973288"/>
            <a:ext cx="1891828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Zach 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Chih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603541" y="171834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277889" y="2160912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719650" y="227586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858936" y="205918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843881" y="173529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5119411" y="210114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586163" y="33840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733087" y="2762743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470054" y="282652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5116338" y="2828768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6122179" y="3143443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833145" y="2764088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112205" y="1732465"/>
            <a:ext cx="2143332" cy="185200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999668" y="1379258"/>
            <a:ext cx="2417814" cy="2417814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098378" y="1477968"/>
            <a:ext cx="2220394" cy="222039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8177" y="2123579"/>
            <a:ext cx="1890225" cy="923312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6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0581" y="439987"/>
            <a:ext cx="2952915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8" name="组合 37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5" name="椭圆 4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3" y="3038255"/>
            <a:ext cx="6359436" cy="36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1129156" y="1086281"/>
            <a:ext cx="9381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As displayed in the figure, all the incoming request is intercepted by the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that works as the front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gets an entry of handler mapping from the XML file and forwards the request to the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The controller returns an object of </a:t>
            </a:r>
            <a:r>
              <a:rPr lang="en-US" altLang="zh-TW" dirty="0" err="1">
                <a:solidFill>
                  <a:schemeClr val="bg1"/>
                </a:solidFill>
              </a:rPr>
              <a:t>ModelAndView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checks the entry of view resolver in the XML file and invokes the specified view component.</a:t>
            </a:r>
          </a:p>
        </p:txBody>
      </p:sp>
    </p:spTree>
    <p:extLst>
      <p:ext uri="{BB962C8B-B14F-4D97-AF65-F5344CB8AC3E}">
        <p14:creationId xmlns:p14="http://schemas.microsoft.com/office/powerpoint/2010/main" val="42162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01550" y="441812"/>
            <a:ext cx="4368174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Why? 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96603" y="1265908"/>
            <a:ext cx="93136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Separate </a:t>
            </a:r>
            <a:r>
              <a:rPr lang="en-US" altLang="zh-TW" b="1" dirty="0" smtClean="0">
                <a:solidFill>
                  <a:schemeClr val="bg1"/>
                </a:solidFill>
              </a:rPr>
              <a:t>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Spring MVC separates each role, where the model object, controller, command object, view resolver,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, validator, etc. can be fulfilled by a specialized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Light-weight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uses light-weight servlet container to develop and deploy your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Powerful </a:t>
            </a:r>
            <a:r>
              <a:rPr lang="en-US" altLang="zh-TW" b="1" dirty="0" smtClean="0">
                <a:solidFill>
                  <a:schemeClr val="bg1"/>
                </a:solidFill>
              </a:rPr>
              <a:t>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provides a robust configuration for both framework and application </a:t>
            </a:r>
            <a:r>
              <a:rPr lang="en-US" altLang="zh-TW" dirty="0" smtClean="0">
                <a:solidFill>
                  <a:schemeClr val="bg1"/>
                </a:solidFill>
              </a:rPr>
              <a:t>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Rapid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Spring MVC facilitates fast and parallel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Reusable business </a:t>
            </a:r>
            <a:r>
              <a:rPr lang="en-US" altLang="zh-TW" b="1" dirty="0" smtClean="0">
                <a:solidFill>
                  <a:schemeClr val="bg1"/>
                </a:solidFill>
              </a:rPr>
              <a:t>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Instead </a:t>
            </a:r>
            <a:r>
              <a:rPr lang="en-US" altLang="zh-TW" dirty="0">
                <a:solidFill>
                  <a:schemeClr val="bg1"/>
                </a:solidFill>
              </a:rPr>
              <a:t>of creating new objects, it allows us to use the existing business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Easy to </a:t>
            </a:r>
            <a:r>
              <a:rPr lang="en-US" altLang="zh-TW" b="1" dirty="0" smtClean="0">
                <a:solidFill>
                  <a:schemeClr val="bg1"/>
                </a:solidFill>
              </a:rPr>
              <a:t>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In </a:t>
            </a:r>
            <a:r>
              <a:rPr lang="en-US" altLang="zh-TW" dirty="0">
                <a:solidFill>
                  <a:schemeClr val="bg1"/>
                </a:solidFill>
              </a:rPr>
              <a:t>Spring, generally we create JavaBeans classes that enable you to inject test data using the setter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Flexible </a:t>
            </a:r>
            <a:r>
              <a:rPr lang="en-US" altLang="zh-TW" b="1" dirty="0" smtClean="0">
                <a:solidFill>
                  <a:schemeClr val="bg1"/>
                </a:solidFill>
              </a:rPr>
              <a:t>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provides the specific annotations that easily redirect the page.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3436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03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8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459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24530" y="2909294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04350" y="2973748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2"/>
          <p:cNvSpPr/>
          <p:nvPr/>
        </p:nvSpPr>
        <p:spPr>
          <a:xfrm flipH="1">
            <a:off x="4469262" y="3533773"/>
            <a:ext cx="4847457" cy="349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Provide the entry of controller in the web.xml file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Rectangle 42"/>
          <p:cNvSpPr/>
          <p:nvPr/>
        </p:nvSpPr>
        <p:spPr>
          <a:xfrm flipH="1">
            <a:off x="4469262" y="328442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Web.xml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2407920" y="2069371"/>
            <a:ext cx="7274660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57233" y="212421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 flipH="1">
            <a:off x="4469264" y="2693850"/>
            <a:ext cx="4060989" cy="28178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Create the controller class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Rectangle 42"/>
          <p:cNvSpPr/>
          <p:nvPr/>
        </p:nvSpPr>
        <p:spPr>
          <a:xfrm flipH="1">
            <a:off x="4469262" y="2444503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Controller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1747520" y="1190595"/>
            <a:ext cx="8636000" cy="930599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60798" y="1311985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42"/>
          <p:cNvSpPr/>
          <p:nvPr/>
        </p:nvSpPr>
        <p:spPr>
          <a:xfrm flipH="1">
            <a:off x="3901439" y="1853928"/>
            <a:ext cx="6339840" cy="27404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Load the spring jar files or add dependencies in the case of Maven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Rectangle 42"/>
          <p:cNvSpPr/>
          <p:nvPr/>
        </p:nvSpPr>
        <p:spPr>
          <a:xfrm flipH="1">
            <a:off x="4469262" y="1604581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 Project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3040726" y="3822337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341819" y="388679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42"/>
          <p:cNvSpPr/>
          <p:nvPr/>
        </p:nvSpPr>
        <p:spPr>
          <a:xfrm flipH="1">
            <a:off x="4469264" y="4446816"/>
            <a:ext cx="4060989" cy="28178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Define the bean in the separate XML file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Rectangle 42"/>
          <p:cNvSpPr/>
          <p:nvPr/>
        </p:nvSpPr>
        <p:spPr>
          <a:xfrm flipH="1">
            <a:off x="4469262" y="4197469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Servlet.xml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任意多边形 14"/>
          <p:cNvSpPr/>
          <p:nvPr/>
        </p:nvSpPr>
        <p:spPr>
          <a:xfrm>
            <a:off x="3262265" y="4714083"/>
            <a:ext cx="6420315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16"/>
          <p:cNvSpPr txBox="1"/>
          <p:nvPr/>
        </p:nvSpPr>
        <p:spPr>
          <a:xfrm>
            <a:off x="3598813" y="4772271"/>
            <a:ext cx="55412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2"/>
          <p:cNvSpPr/>
          <p:nvPr/>
        </p:nvSpPr>
        <p:spPr>
          <a:xfrm flipH="1">
            <a:off x="4447645" y="5348154"/>
            <a:ext cx="4472834" cy="349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Display the message in the JSP page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9" name="Rectangle 42"/>
          <p:cNvSpPr/>
          <p:nvPr/>
        </p:nvSpPr>
        <p:spPr>
          <a:xfrm flipH="1">
            <a:off x="4469262" y="5090670"/>
            <a:ext cx="18995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View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五边形 33"/>
          <p:cNvSpPr/>
          <p:nvPr/>
        </p:nvSpPr>
        <p:spPr>
          <a:xfrm>
            <a:off x="3578461" y="5627126"/>
            <a:ext cx="6128555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34"/>
          <p:cNvSpPr txBox="1"/>
          <p:nvPr/>
        </p:nvSpPr>
        <p:spPr>
          <a:xfrm>
            <a:off x="3786576" y="5686927"/>
            <a:ext cx="55412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2"/>
          <p:cNvSpPr/>
          <p:nvPr/>
        </p:nvSpPr>
        <p:spPr>
          <a:xfrm flipH="1">
            <a:off x="4548812" y="6271451"/>
            <a:ext cx="3913481" cy="2672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Start the server and deploy the project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Rectangle 42"/>
          <p:cNvSpPr/>
          <p:nvPr/>
        </p:nvSpPr>
        <p:spPr>
          <a:xfrm flipH="1">
            <a:off x="4548812" y="5987675"/>
            <a:ext cx="18995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 Started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25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25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/>
      <p:bldP spid="21" grpId="0" animBg="1"/>
      <p:bldP spid="23" grpId="0"/>
      <p:bldP spid="24" grpId="0"/>
      <p:bldP spid="25" grpId="0"/>
      <p:bldP spid="27" grpId="0" animBg="1"/>
      <p:bldP spid="29" grpId="0"/>
      <p:bldP spid="30" grpId="0"/>
      <p:bldP spid="31" grpId="0"/>
      <p:bldP spid="34" grpId="0" animBg="1"/>
      <p:bldP spid="35" grpId="0"/>
      <p:bldP spid="36" grpId="0"/>
      <p:bldP spid="37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6335" y="438403"/>
            <a:ext cx="1755408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034"/>
            <a:ext cx="3163840" cy="483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623" y="1143002"/>
            <a:ext cx="5060937" cy="5265219"/>
          </a:xfrm>
          <a:prstGeom prst="rect">
            <a:avLst/>
          </a:prstGeom>
        </p:spPr>
      </p:pic>
      <p:pic>
        <p:nvPicPr>
          <p:cNvPr id="1026" name="Picture 2" descr="Unable to configure Server RunTime Environment on Eclipse due to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81" y="1740492"/>
            <a:ext cx="4657885" cy="40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522734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34" y="3145654"/>
            <a:ext cx="4695825" cy="2847975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1892728" y="1263732"/>
            <a:ext cx="8191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To create the controller class, we are using two annotations </a:t>
            </a:r>
            <a:r>
              <a:rPr lang="en-US" altLang="zh-TW" b="1" dirty="0">
                <a:solidFill>
                  <a:schemeClr val="bg1"/>
                </a:solidFill>
              </a:rPr>
              <a:t>@Controller </a:t>
            </a:r>
            <a:r>
              <a:rPr lang="en-US" altLang="zh-TW" dirty="0">
                <a:solidFill>
                  <a:schemeClr val="bg1"/>
                </a:solidFill>
              </a:rPr>
              <a:t>and </a:t>
            </a:r>
            <a:r>
              <a:rPr lang="en-US" altLang="zh-TW" b="1" dirty="0">
                <a:solidFill>
                  <a:schemeClr val="bg1"/>
                </a:solidFill>
              </a:rPr>
              <a:t>@</a:t>
            </a:r>
            <a:r>
              <a:rPr lang="en-US" altLang="zh-TW" b="1" dirty="0" err="1">
                <a:solidFill>
                  <a:schemeClr val="bg1"/>
                </a:solidFill>
              </a:rPr>
              <a:t>RequestMapping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b="1" dirty="0">
                <a:solidFill>
                  <a:schemeClr val="bg1"/>
                </a:solidFill>
              </a:rPr>
              <a:t>@Controller </a:t>
            </a:r>
            <a:r>
              <a:rPr lang="en-US" altLang="zh-TW" dirty="0">
                <a:solidFill>
                  <a:schemeClr val="bg1"/>
                </a:solidFill>
              </a:rPr>
              <a:t>annotation marks this class as Controller.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b="1" dirty="0">
                <a:solidFill>
                  <a:schemeClr val="bg1"/>
                </a:solidFill>
              </a:rPr>
              <a:t>@</a:t>
            </a:r>
            <a:r>
              <a:rPr lang="en-US" altLang="zh-TW" b="1" dirty="0" err="1">
                <a:solidFill>
                  <a:schemeClr val="bg1"/>
                </a:solidFill>
              </a:rPr>
              <a:t>Requestmapping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annotation is used to map the class with the specified URL name.</a:t>
            </a:r>
          </a:p>
        </p:txBody>
      </p:sp>
    </p:spTree>
    <p:extLst>
      <p:ext uri="{BB962C8B-B14F-4D97-AF65-F5344CB8AC3E}">
        <p14:creationId xmlns:p14="http://schemas.microsoft.com/office/powerpoint/2010/main" val="2553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236181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Web.xml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1892728" y="1263732"/>
            <a:ext cx="8191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In this xml file, we are specifying the servlet class </a:t>
            </a:r>
            <a:r>
              <a:rPr lang="en-US" altLang="zh-TW" b="1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that acts as the front controller in Spring Web MVC.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All </a:t>
            </a:r>
            <a:r>
              <a:rPr lang="en-US" altLang="zh-TW" dirty="0">
                <a:solidFill>
                  <a:schemeClr val="bg1"/>
                </a:solidFill>
              </a:rPr>
              <a:t>the incoming request for the html file will be forwarded to the </a:t>
            </a:r>
            <a:r>
              <a:rPr lang="en-US" altLang="zh-TW" b="1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21" y="2918511"/>
            <a:ext cx="7886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2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799668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Servlet.xml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1913640" y="1068989"/>
            <a:ext cx="854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This is the important configuration file where we need to specify the View components.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b="1" dirty="0" err="1">
                <a:solidFill>
                  <a:schemeClr val="bg1"/>
                </a:solidFill>
              </a:rPr>
              <a:t>context:component-scan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element defines the base-package where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will search the controller class.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This xml file should be located inside the WEB-INF directory.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60" y="2437239"/>
            <a:ext cx="4277910" cy="41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07485" y="438403"/>
            <a:ext cx="1313107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1291472" y="1640361"/>
            <a:ext cx="998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This is the simple JSP page, displaying the message returned by </a:t>
            </a:r>
            <a:r>
              <a:rPr lang="en-US" altLang="zh-TW" sz="2400" dirty="0" smtClean="0">
                <a:solidFill>
                  <a:schemeClr val="bg1"/>
                </a:solidFill>
              </a:rPr>
              <a:t>the Controller</a:t>
            </a:r>
            <a:r>
              <a:rPr lang="en-US" altLang="zh-TW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13" y="3119356"/>
            <a:ext cx="3902697" cy="18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830446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 Started</a:t>
            </a:r>
            <a:endParaRPr lang="zh-CN" alt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127159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02" y="1842452"/>
            <a:ext cx="6445710" cy="39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弧形 5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8209846"/>
              <a:gd name="adj2" fmla="val 10324995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031393" y="2025461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567093" y="1946949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147053" y="3561998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667178" y="974051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52582" y="4186034"/>
            <a:ext cx="1166657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6489" y="2522028"/>
            <a:ext cx="2646036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弧形 33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2189091"/>
              <a:gd name="adj2" fmla="val 14410217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8392178"/>
              <a:gd name="adj2" fmla="val 20632702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71284" y="1654579"/>
            <a:ext cx="2664055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30855" y="2600540"/>
            <a:ext cx="2181935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Appendix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427582" y="4702969"/>
            <a:ext cx="2737994" cy="1186556"/>
            <a:chOff x="7487036" y="4431811"/>
            <a:chExt cx="2737994" cy="1186556"/>
          </a:xfrm>
        </p:grpSpPr>
        <p:sp>
          <p:nvSpPr>
            <p:cNvPr id="26" name="TextBox 25"/>
            <p:cNvSpPr txBox="1"/>
            <p:nvPr/>
          </p:nvSpPr>
          <p:spPr>
            <a:xfrm>
              <a:off x="7487036" y="4431811"/>
              <a:ext cx="27379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200" b="1" dirty="0" smtClean="0">
                  <a:solidFill>
                    <a:srgbClr val="E74337"/>
                  </a:solidFill>
                  <a:latin typeface="微软雅黑" pitchFamily="34" charset="-122"/>
                  <a:ea typeface="微软雅黑" pitchFamily="34" charset="-122"/>
                </a:rPr>
                <a:t>Overview</a:t>
              </a:r>
              <a:endParaRPr lang="en-US" altLang="zh-CN" sz="42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39947" y="5095147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Directory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flipV="1">
            <a:off x="9202840" y="5000293"/>
            <a:ext cx="211754" cy="211754"/>
          </a:xfrm>
          <a:prstGeom prst="ellipse">
            <a:avLst/>
          </a:prstGeom>
          <a:solidFill>
            <a:srgbClr val="E74337"/>
          </a:solidFill>
          <a:ln w="28575">
            <a:noFill/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flipV="1">
            <a:off x="9117991" y="4915444"/>
            <a:ext cx="381452" cy="381452"/>
          </a:xfrm>
          <a:prstGeom prst="ellipse">
            <a:avLst/>
          </a:prstGeom>
          <a:noFill/>
          <a:ln w="28575">
            <a:solidFill>
              <a:srgbClr val="E74337"/>
            </a:solidFill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3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animBg="1"/>
          <p:bldP spid="17" grpId="0" animBg="1"/>
          <p:bldP spid="18" grpId="0" animBg="1"/>
          <p:bldP spid="19" grpId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animBg="1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animBg="1"/>
          <p:bldP spid="17" grpId="0" animBg="1"/>
          <p:bldP spid="18" grpId="0" animBg="1"/>
          <p:bldP spid="19" grpId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animBg="1"/>
          <p:bldP spid="38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2803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Appendix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04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30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11799" y="576657"/>
            <a:ext cx="4542774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Expression Language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816" y="1105746"/>
            <a:ext cx="4510500" cy="22907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463" y="3481299"/>
            <a:ext cx="5454978" cy="32605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68" y="1058153"/>
            <a:ext cx="3858792" cy="2338297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4470880" y="32216"/>
            <a:ext cx="3360143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10607" y="222733"/>
            <a:ext cx="3419453" cy="646294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Configuration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27" name="组合 26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29" name="椭圆 2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2" name="组合 31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03" y="2102176"/>
            <a:ext cx="5863472" cy="35458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6" y="2102176"/>
            <a:ext cx="5783398" cy="3545839"/>
          </a:xfrm>
          <a:prstGeom prst="rect">
            <a:avLst/>
          </a:prstGeom>
        </p:spPr>
      </p:pic>
      <p:sp>
        <p:nvSpPr>
          <p:cNvPr id="36" name="TextBox 13"/>
          <p:cNvSpPr txBox="1"/>
          <p:nvPr/>
        </p:nvSpPr>
        <p:spPr>
          <a:xfrm>
            <a:off x="4677314" y="797236"/>
            <a:ext cx="2886038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viewResolver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3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816" y="1105746"/>
            <a:ext cx="4510500" cy="22907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68" y="1058153"/>
            <a:ext cx="3858792" cy="2338297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4469918" y="416853"/>
            <a:ext cx="3157971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RequestParam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13" y="3396450"/>
            <a:ext cx="5965550" cy="33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2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21602" y="3965332"/>
            <a:ext cx="60859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Thanks for listening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21028799">
            <a:off x="6607720" y="1636689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282068" y="2079261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723829" y="219421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21028799" flipV="1">
            <a:off x="6863115" y="1977534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21028799">
            <a:off x="5848060" y="1653645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21028799" flipV="1">
            <a:off x="5123590" y="2019496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rot="10228799">
            <a:off x="5590341" y="3302391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rot="10228799" flipV="1">
            <a:off x="5737266" y="2681092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rot="10228799">
            <a:off x="6474232" y="2744869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10228799" flipV="1">
            <a:off x="5120516" y="274711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rot="10228799">
            <a:off x="6126358" y="3061792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0228799" flipV="1">
            <a:off x="6837324" y="268243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5116384" y="1650813"/>
            <a:ext cx="2143332" cy="1852005"/>
            <a:chOff x="858879" y="2355867"/>
            <a:chExt cx="2143332" cy="1852005"/>
          </a:xfrm>
        </p:grpSpPr>
        <p:sp>
          <p:nvSpPr>
            <p:cNvPr id="69" name="椭圆 68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6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160555" y="3750281"/>
            <a:ext cx="14750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01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5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lowchart: Decision 78"/>
          <p:cNvSpPr/>
          <p:nvPr/>
        </p:nvSpPr>
        <p:spPr>
          <a:xfrm>
            <a:off x="864078" y="3071113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6" name="组合 5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2" name="组合 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" name="椭圆 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10" name="椭圆 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18738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57734" y="2916168"/>
            <a:ext cx="1375279" cy="1375279"/>
            <a:chOff x="5428969" y="2181871"/>
            <a:chExt cx="1375279" cy="1375279"/>
          </a:xfrm>
        </p:grpSpPr>
        <p:sp>
          <p:nvSpPr>
            <p:cNvPr id="89" name="Flowchart: Decision 65"/>
            <p:cNvSpPr/>
            <p:nvPr/>
          </p:nvSpPr>
          <p:spPr>
            <a:xfrm flipV="1">
              <a:off x="5428969" y="2181871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0" name="Group 52"/>
            <p:cNvGrpSpPr/>
            <p:nvPr/>
          </p:nvGrpSpPr>
          <p:grpSpPr>
            <a:xfrm>
              <a:off x="5933033" y="2685621"/>
              <a:ext cx="367150" cy="367778"/>
              <a:chOff x="9145588" y="4435475"/>
              <a:chExt cx="464344" cy="465138"/>
            </a:xfrm>
            <a:solidFill>
              <a:schemeClr val="accent5"/>
            </a:solidFill>
          </p:grpSpPr>
          <p:sp>
            <p:nvSpPr>
              <p:cNvPr id="91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2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3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5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6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7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8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9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00" name="Flowchart: Decision 71"/>
          <p:cNvSpPr/>
          <p:nvPr/>
        </p:nvSpPr>
        <p:spPr>
          <a:xfrm flipV="1">
            <a:off x="5288330" y="3165247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101" name="组合 100"/>
          <p:cNvGrpSpPr/>
          <p:nvPr/>
        </p:nvGrpSpPr>
        <p:grpSpPr>
          <a:xfrm>
            <a:off x="5275641" y="2946448"/>
            <a:ext cx="1375279" cy="1375279"/>
            <a:chOff x="2548649" y="2178000"/>
            <a:chExt cx="1375279" cy="1375279"/>
          </a:xfrm>
        </p:grpSpPr>
        <p:sp>
          <p:nvSpPr>
            <p:cNvPr id="102" name="Flowchart: Decision 72"/>
            <p:cNvSpPr/>
            <p:nvPr/>
          </p:nvSpPr>
          <p:spPr>
            <a:xfrm flipV="1">
              <a:off x="2548649" y="2178000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" name="Group 68"/>
            <p:cNvGrpSpPr/>
            <p:nvPr/>
          </p:nvGrpSpPr>
          <p:grpSpPr>
            <a:xfrm>
              <a:off x="3097524" y="2681122"/>
              <a:ext cx="277529" cy="36777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104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5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00F27C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12" name="Flowchart: Decision 86"/>
          <p:cNvSpPr/>
          <p:nvPr/>
        </p:nvSpPr>
        <p:spPr>
          <a:xfrm>
            <a:off x="9566414" y="3174669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113" name="组合 112"/>
          <p:cNvGrpSpPr/>
          <p:nvPr/>
        </p:nvGrpSpPr>
        <p:grpSpPr>
          <a:xfrm>
            <a:off x="9566414" y="2991409"/>
            <a:ext cx="1375279" cy="1375279"/>
            <a:chOff x="3993114" y="2122799"/>
            <a:chExt cx="1375279" cy="1375279"/>
          </a:xfrm>
        </p:grpSpPr>
        <p:sp>
          <p:nvSpPr>
            <p:cNvPr id="114" name="Flowchart: Decision 87"/>
            <p:cNvSpPr/>
            <p:nvPr/>
          </p:nvSpPr>
          <p:spPr>
            <a:xfrm>
              <a:off x="3993114" y="2122799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5" name="Group 82"/>
            <p:cNvGrpSpPr/>
            <p:nvPr/>
          </p:nvGrpSpPr>
          <p:grpSpPr>
            <a:xfrm>
              <a:off x="4497178" y="2626549"/>
              <a:ext cx="367150" cy="367150"/>
              <a:chOff x="4439444" y="2582069"/>
              <a:chExt cx="464344" cy="464344"/>
            </a:xfrm>
            <a:solidFill>
              <a:schemeClr val="accent4"/>
            </a:solidFill>
          </p:grpSpPr>
          <p:sp>
            <p:nvSpPr>
              <p:cNvPr id="116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7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8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040255" y="1276334"/>
            <a:ext cx="1014949" cy="46162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Model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5167" y="1755947"/>
            <a:ext cx="6865386" cy="923293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The central component of the pattern. It is the application's </a:t>
            </a:r>
            <a:r>
              <a:rPr lang="en-US" altLang="zh-TW" dirty="0" smtClean="0">
                <a:solidFill>
                  <a:schemeClr val="bg1"/>
                </a:solidFill>
              </a:rPr>
              <a:t>dynamic </a:t>
            </a:r>
            <a:r>
              <a:rPr lang="en-US" altLang="zh-TW" dirty="0">
                <a:solidFill>
                  <a:schemeClr val="bg1"/>
                </a:solidFill>
              </a:rPr>
              <a:t>data structure, independent of the user </a:t>
            </a:r>
            <a:r>
              <a:rPr lang="en-US" altLang="zh-TW" dirty="0" smtClean="0">
                <a:solidFill>
                  <a:schemeClr val="bg1"/>
                </a:solidFill>
              </a:rPr>
              <a:t>interface.</a:t>
            </a:r>
            <a:r>
              <a:rPr lang="en-US" altLang="zh-TW" baseline="30000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directly manages the data, logic and rules of the application.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32001" y="4661217"/>
            <a:ext cx="687936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91892" y="5074963"/>
            <a:ext cx="6578498" cy="923293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Any representation of information such as a chart, diagram or table. Multiple views of the same information are possible, such as a bar chart for management and a tabular view for accountants.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642094" y="1914227"/>
            <a:ext cx="1223917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26365" y="2252745"/>
            <a:ext cx="3470261" cy="646294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Accepts input and converts it to commands for the model or view.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2778 L 5.55556E-7 0.00031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0" grpId="0" animBg="1"/>
      <p:bldP spid="100" grpId="1" animBg="1"/>
      <p:bldP spid="112" grpId="0" animBg="1"/>
      <p:bldP spid="112" grpId="1" animBg="1"/>
      <p:bldP spid="126" grpId="0"/>
      <p:bldP spid="127" grpId="0"/>
      <p:bldP spid="128" grpId="0"/>
      <p:bldP spid="129" grpId="0"/>
      <p:bldP spid="134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9703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8" y="1696825"/>
            <a:ext cx="9453964" cy="45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9703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1188974"/>
            <a:ext cx="96583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28513" y="3750281"/>
            <a:ext cx="3413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02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2" name="椭圆 5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2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/>
          <p:bldP spid="5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9705" y="439987"/>
            <a:ext cx="2952915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1892728" y="1263732"/>
            <a:ext cx="8191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 Spring MVC is </a:t>
            </a:r>
            <a:r>
              <a:rPr lang="en-US" altLang="zh-TW" b="1" i="1" dirty="0">
                <a:solidFill>
                  <a:schemeClr val="bg1"/>
                </a:solidFill>
              </a:rPr>
              <a:t>a Java framework which is used to build web applications</a:t>
            </a:r>
            <a:r>
              <a:rPr lang="en-US" altLang="zh-TW" dirty="0">
                <a:solidFill>
                  <a:schemeClr val="bg1"/>
                </a:solidFill>
              </a:rPr>
              <a:t>. It follows the Model-View-Controller design pattern. It implements all the basic features of a core spring framework like Inversion of Control, Dependency Injection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Front Controller</a:t>
            </a:r>
            <a:r>
              <a:rPr lang="en-US" altLang="zh-TW" dirty="0">
                <a:solidFill>
                  <a:schemeClr val="bg1"/>
                </a:solidFill>
              </a:rPr>
              <a:t> - In Spring Web MVC, the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class works as the front controller. It is responsible to manage the flow of the Spring MVC application.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39" y="3292645"/>
            <a:ext cx="6668870" cy="33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9705" y="439987"/>
            <a:ext cx="2952915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60" y="3677296"/>
            <a:ext cx="6435007" cy="29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1892727" y="926762"/>
            <a:ext cx="8191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Model</a:t>
            </a:r>
            <a:r>
              <a:rPr lang="en-US" altLang="zh-TW" dirty="0">
                <a:solidFill>
                  <a:schemeClr val="bg1"/>
                </a:solidFill>
              </a:rPr>
              <a:t> - A model contains the data of the application. A data can be a single object or a collection of objects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Controller</a:t>
            </a:r>
            <a:r>
              <a:rPr lang="en-US" altLang="zh-TW" dirty="0">
                <a:solidFill>
                  <a:schemeClr val="bg1"/>
                </a:solidFill>
              </a:rPr>
              <a:t> - A controller contains the business logic of an application. Here, the @Controller annotation is used to mark the class as the controller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View</a:t>
            </a:r>
            <a:r>
              <a:rPr lang="en-US" altLang="zh-TW" dirty="0">
                <a:solidFill>
                  <a:schemeClr val="bg1"/>
                </a:solidFill>
              </a:rPr>
              <a:t> - A view represents the provided information in a particular format. Generally, JSP+JSTL is used to create a view page. Although spring also supports other view technologies such as Apache Velocity, </a:t>
            </a:r>
            <a:r>
              <a:rPr lang="en-US" altLang="zh-TW" dirty="0" err="1">
                <a:solidFill>
                  <a:schemeClr val="bg1"/>
                </a:solidFill>
              </a:rPr>
              <a:t>Thymeleaf</a:t>
            </a:r>
            <a:r>
              <a:rPr lang="en-US" altLang="zh-TW" dirty="0">
                <a:solidFill>
                  <a:schemeClr val="bg1"/>
                </a:solidFill>
              </a:rPr>
              <a:t> and </a:t>
            </a:r>
            <a:r>
              <a:rPr lang="en-US" altLang="zh-TW" dirty="0" err="1">
                <a:solidFill>
                  <a:schemeClr val="bg1"/>
                </a:solidFill>
              </a:rPr>
              <a:t>FreeMarker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8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7"/>
  <p:tag name="ISPRING_ULTRA_SCORM_TRACKING_SLIDES" val="1"/>
  <p:tag name="GENSWF_OUTPUT_FILE_NAME" val="2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719</Words>
  <Application>Microsoft Office PowerPoint</Application>
  <PresentationFormat>寬螢幕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Gill Sans</vt:lpstr>
      <vt:lpstr>ITC Avant Garde Std Bk</vt:lpstr>
      <vt:lpstr>微软雅黑</vt:lpstr>
      <vt:lpstr>宋体</vt:lpstr>
      <vt:lpstr>方正兰亭超细黑简体</vt:lpstr>
      <vt:lpstr>新細明體</vt:lpstr>
      <vt:lpstr>Arial</vt:lpstr>
      <vt:lpstr>Calibri</vt:lpstr>
      <vt:lpstr>第一PPT，www.1ppt.com</vt:lpstr>
      <vt:lpstr>第一PPT 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黑红磨砂</dc:title>
  <dc:creator>第一PPT</dc:creator>
  <cp:keywords>www.1ppt.com</cp:keywords>
  <dc:description>www.1ppt.com</dc:description>
  <cp:lastModifiedBy>池騏安</cp:lastModifiedBy>
  <cp:revision>688</cp:revision>
  <dcterms:created xsi:type="dcterms:W3CDTF">2015-12-01T09:06:39Z</dcterms:created>
  <dcterms:modified xsi:type="dcterms:W3CDTF">2020-04-16T14:01:10Z</dcterms:modified>
</cp:coreProperties>
</file>