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22"/>
  </p:notesMasterIdLst>
  <p:handoutMasterIdLst>
    <p:handoutMasterId r:id="rId23"/>
  </p:handoutMasterIdLst>
  <p:sldIdLst>
    <p:sldId id="524" r:id="rId3"/>
    <p:sldId id="555" r:id="rId4"/>
    <p:sldId id="554" r:id="rId5"/>
    <p:sldId id="544" r:id="rId6"/>
    <p:sldId id="566" r:id="rId7"/>
    <p:sldId id="569" r:id="rId8"/>
    <p:sldId id="560" r:id="rId9"/>
    <p:sldId id="561" r:id="rId10"/>
    <p:sldId id="562" r:id="rId11"/>
    <p:sldId id="564" r:id="rId12"/>
    <p:sldId id="565" r:id="rId13"/>
    <p:sldId id="570" r:id="rId14"/>
    <p:sldId id="527" r:id="rId15"/>
    <p:sldId id="528" r:id="rId16"/>
    <p:sldId id="532" r:id="rId17"/>
    <p:sldId id="539" r:id="rId18"/>
    <p:sldId id="529" r:id="rId19"/>
    <p:sldId id="542" r:id="rId20"/>
    <p:sldId id="550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>
        <p:scale>
          <a:sx n="150" d="100"/>
          <a:sy n="150" d="100"/>
        </p:scale>
        <p:origin x="-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xmlns="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58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5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72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20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92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08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1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:a16="http://schemas.microsoft.com/office/drawing/2014/main" xmlns="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xmlns="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:a16="http://schemas.microsoft.com/office/drawing/2014/main" xmlns="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Data Service Server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Kubernetes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Kubernetes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Kubernetes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19706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6"/>
          <a:stretch/>
        </p:blipFill>
        <p:spPr bwMode="auto">
          <a:xfrm>
            <a:off x="76200" y="0"/>
            <a:ext cx="8940800" cy="4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Helm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Making container-based applications easier to deploy on Kubernetes. </a:t>
            </a:r>
          </a:p>
          <a:p>
            <a:pPr lvl="1">
              <a:defRPr/>
            </a:pPr>
            <a:r>
              <a:rPr lang="en-US" sz="2400" dirty="0" smtClean="0"/>
              <a:t>creating </a:t>
            </a:r>
            <a:r>
              <a:rPr lang="en-US" sz="2400" dirty="0"/>
              <a:t>a package manager for Kubernetes applications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make </a:t>
            </a:r>
            <a:r>
              <a:rPr lang="en-US" sz="2400" dirty="0"/>
              <a:t>installing new applications on </a:t>
            </a:r>
            <a:r>
              <a:rPr lang="en-US" sz="2400" dirty="0" err="1"/>
              <a:t>Kubernetes</a:t>
            </a:r>
            <a:r>
              <a:rPr lang="en-US" sz="2400" dirty="0"/>
              <a:t> as easy as running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 install &lt;chart-name&gt;</a:t>
            </a:r>
            <a:r>
              <a:rPr lang="en-US" sz="2400" dirty="0"/>
              <a:t>.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r>
              <a:rPr lang="en-US" altLang="en-US" smtClean="0"/>
              <a:t>Helm</a:t>
            </a:r>
          </a:p>
        </p:txBody>
      </p:sp>
      <p:pic>
        <p:nvPicPr>
          <p:cNvPr id="23556" name="Picture 2" descr="ãhelm kubernete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cdn-images-1.medium.com/max/1200/1*9mJCHusRXGq9PViqeajcZ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3" y="3095625"/>
            <a:ext cx="2520951" cy="19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748" y="702887"/>
            <a:ext cx="7980668" cy="245695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Data Service Server </a:t>
            </a:r>
            <a:r>
              <a:rPr lang="en-US" altLang="zh-TW" kern="0" dirty="0" smtClean="0">
                <a:cs typeface="Arial" panose="020B0604020202020204" pitchFamily="34" charset="0"/>
              </a:rPr>
              <a:t>Architecture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8E3C2CF-9349-432C-953B-53184E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6" b="3362"/>
          <a:stretch/>
        </p:blipFill>
        <p:spPr>
          <a:xfrm>
            <a:off x="714748" y="3252080"/>
            <a:ext cx="7980668" cy="14948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03080" y="715617"/>
            <a:ext cx="1242139" cy="2341088"/>
            <a:chOff x="-439059" y="1547099"/>
            <a:chExt cx="1242139" cy="2341088"/>
          </a:xfrm>
        </p:grpSpPr>
        <p:sp>
          <p:nvSpPr>
            <p:cNvPr id="2" name="圓角矩形 1"/>
            <p:cNvSpPr/>
            <p:nvPr/>
          </p:nvSpPr>
          <p:spPr>
            <a:xfrm>
              <a:off x="-439059" y="1547099"/>
              <a:ext cx="1242139" cy="2341088"/>
            </a:xfrm>
            <a:prstGeom prst="roundRect">
              <a:avLst/>
            </a:prstGeom>
            <a:solidFill>
              <a:srgbClr val="336699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-385673" y="2348311"/>
              <a:ext cx="1135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Data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Service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Package</a:t>
              </a:r>
              <a:endParaRPr lang="zh-TW" altLang="en-US" sz="1400" b="1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4098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6" y="2809449"/>
            <a:ext cx="1233714" cy="3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38" y="2884425"/>
            <a:ext cx="929323" cy="2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362757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Self-Healing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43830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n-lt"/>
              </a:rPr>
              <a:t>Automated Rollback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12248" y="2517226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Scaling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60930" y="2507930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Load Balancing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2756" y="1654364"/>
            <a:ext cx="2049470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Backend Server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18173" y="1675808"/>
            <a:ext cx="1886184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latin typeface="+mn-lt"/>
              </a:rPr>
              <a:t>IoT</a:t>
            </a:r>
            <a:r>
              <a:rPr lang="en-US" altLang="zh-TW" sz="1200" dirty="0" smtClean="0">
                <a:latin typeface="+mn-lt"/>
              </a:rPr>
              <a:t> Hub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4452" y="1675808"/>
            <a:ext cx="2016478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Database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2756" y="946019"/>
            <a:ext cx="2877154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Device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8885" y="946019"/>
            <a:ext cx="3092045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deployment</a:t>
            </a:r>
            <a:endParaRPr lang="zh-TW" altLang="en-US" sz="1200" dirty="0">
              <a:latin typeface="+mn-lt"/>
            </a:endParaRPr>
          </a:p>
        </p:txBody>
      </p:sp>
      <p:pic>
        <p:nvPicPr>
          <p:cNvPr id="4102" name="Picture 6" descr="ãPrometheus logo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57" y="1968780"/>
            <a:ext cx="1095968" cy="3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ç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54" y="1679140"/>
            <a:ext cx="993272" cy="9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ãrabbit MQ logo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8" name="Picture 12" descr="ãrabbit MQ logo png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6" y="1749724"/>
            <a:ext cx="1623052" cy="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ç¸éåç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2" y="1947559"/>
            <a:ext cx="1038223" cy="3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ãpostgre logo png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87" y="1951323"/>
            <a:ext cx="973688" cy="44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1" descr="https://advcloudfiles.advantech.com/wise-paas-marketplace/Logo/logo_DeviceOn.png">
            <a:extLst>
              <a:ext uri="{FF2B5EF4-FFF2-40B4-BE49-F238E27FC236}">
                <a16:creationId xmlns="" xmlns:a16="http://schemas.microsoft.com/office/drawing/2014/main" id="{6C19CC9D-DB80-47A5-BEFD-8C752523304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9" y="1264706"/>
            <a:ext cx="1442762" cy="2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 descr="D:\Dropbox\!EIoT\EdgeSense\logo\EdgeSen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5" y="1225261"/>
            <a:ext cx="1925737" cy="4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ãjenkins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16" name="Picture 20" descr="ãjenkins PNG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6" y="1269491"/>
            <a:ext cx="913977" cy="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7205876" y="1269491"/>
            <a:ext cx="982021" cy="358957"/>
            <a:chOff x="7402673" y="1269491"/>
            <a:chExt cx="982021" cy="358957"/>
          </a:xfrm>
        </p:grpSpPr>
        <p:pic>
          <p:nvPicPr>
            <p:cNvPr id="4118" name="Picture 22" descr="ç¸éåç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5" r="53190"/>
            <a:stretch/>
          </p:blipFill>
          <p:spPr bwMode="auto">
            <a:xfrm>
              <a:off x="7402673" y="1269491"/>
              <a:ext cx="294214" cy="35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ãansible logo PNGãçåçæå°çµæ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019" y="1398718"/>
              <a:ext cx="672675" cy="9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2" name="Picture 26" descr="ãCeph logo PNGãçåçæå°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4" y="2727365"/>
            <a:ext cx="1048503" cy="4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nginxãçåçæå°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91" y="2822945"/>
            <a:ext cx="921513" cy="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31" y="2809449"/>
            <a:ext cx="935452" cy="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kern="0" dirty="0" smtClean="0">
                <a:cs typeface="Arial" panose="020B0604020202020204" pitchFamily="34" charset="0"/>
              </a:rPr>
              <a:t>Data Service Package Component </a:t>
            </a:r>
            <a:endParaRPr lang="en-US" altLang="zh-TW" sz="2800" kern="0" dirty="0"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D6AEDAD-FA33-4F39-AFB8-25AB25E0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8443"/>
              </p:ext>
            </p:extLst>
          </p:nvPr>
        </p:nvGraphicFramePr>
        <p:xfrm>
          <a:off x="4452793" y="610018"/>
          <a:ext cx="4529283" cy="42763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9857">
                  <a:extLst>
                    <a:ext uri="{9D8B030D-6E8A-4147-A177-3AD203B41FA5}">
                      <a16:colId xmlns:a16="http://schemas.microsoft.com/office/drawing/2014/main" xmlns="" val="2770439234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xmlns="" val="591001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875971456"/>
                    </a:ext>
                  </a:extLst>
                </a:gridCol>
                <a:gridCol w="771526">
                  <a:extLst>
                    <a:ext uri="{9D8B030D-6E8A-4147-A177-3AD203B41FA5}">
                      <a16:colId xmlns:a16="http://schemas.microsoft.com/office/drawing/2014/main" xmlns="" val="1804162338"/>
                    </a:ext>
                  </a:extLst>
                </a:gridCol>
              </a:tblGrid>
              <a:tr h="487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Components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Services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Memory Used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Storage </a:t>
                      </a:r>
                    </a:p>
                    <a:p>
                      <a:pPr algn="ctr"/>
                      <a:r>
                        <a:rPr lang="en-US" altLang="zh-TW" sz="1000" dirty="0"/>
                        <a:t>Allocated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96840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Container Runtime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Moby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-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06958081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Persistent </a:t>
                      </a:r>
                      <a:r>
                        <a:rPr lang="en-US" altLang="zh-TW" sz="1000" dirty="0" smtClean="0"/>
                        <a:t>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Ceph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4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888471196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Container Orchestration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Kubernetes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-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Database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MongoDB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1152G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305098242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PostgreSQL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812987983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IoTHub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RabbitMQ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64G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530708922"/>
                  </a:ext>
                </a:extLst>
              </a:tr>
              <a:tr h="3518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S3 </a:t>
                      </a:r>
                      <a:r>
                        <a:rPr lang="en-US" altLang="zh-TW" sz="1000" dirty="0" smtClean="0"/>
                        <a:t>Compatible 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Minio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3035939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System </a:t>
                      </a:r>
                      <a:r>
                        <a:rPr lang="en-US" altLang="zh-TW" sz="1000" dirty="0" smtClean="0"/>
                        <a:t>Monitoring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Prometheus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48580317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Visualization Dashboard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Grafana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98908375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Load Balancing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Nginx-Ingress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5552721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CoreDNS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16060241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Private</a:t>
                      </a:r>
                      <a:r>
                        <a:rPr lang="en-US" altLang="zh-TW" sz="1000" baseline="0" dirty="0" smtClean="0"/>
                        <a:t> Chart Repo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Chartmuseum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Device</a:t>
                      </a:r>
                      <a:r>
                        <a:rPr lang="en-US" altLang="zh-TW" sz="1000" baseline="0" dirty="0" smtClean="0"/>
                        <a:t> Management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WISE-</a:t>
                      </a:r>
                      <a:r>
                        <a:rPr lang="en-US" altLang="zh-TW" sz="1000" dirty="0" err="1" smtClean="0"/>
                        <a:t>PaaS</a:t>
                      </a:r>
                      <a:r>
                        <a:rPr lang="en-US" altLang="zh-TW" sz="1000" dirty="0" smtClean="0"/>
                        <a:t>/</a:t>
                      </a:r>
                      <a:r>
                        <a:rPr lang="en-US" altLang="zh-TW" sz="1000" dirty="0" err="1" smtClean="0"/>
                        <a:t>EdgeSense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3.512G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640943990"/>
                  </a:ext>
                </a:extLst>
              </a:tr>
            </a:tbl>
          </a:graphicData>
        </a:graphic>
      </p:graphicFrame>
      <p:sp>
        <p:nvSpPr>
          <p:cNvPr id="21559" name="內容版面配置區 1">
            <a:extLst>
              <a:ext uri="{FF2B5EF4-FFF2-40B4-BE49-F238E27FC236}">
                <a16:creationId xmlns:a16="http://schemas.microsoft.com/office/drawing/2014/main" xmlns="" id="{001BB27F-4F08-49B7-99EB-6C0240C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57213"/>
          </a:xfrm>
        </p:spPr>
        <p:txBody>
          <a:bodyPr/>
          <a:lstStyle/>
          <a:p>
            <a:r>
              <a:rPr lang="en-US" altLang="zh-TW" sz="1800" dirty="0"/>
              <a:t>Infrastructure</a:t>
            </a:r>
          </a:p>
          <a:p>
            <a:pPr lvl="1"/>
            <a:r>
              <a:rPr lang="en-US" altLang="zh-TW" sz="1400" dirty="0"/>
              <a:t>Ubuntu </a:t>
            </a:r>
            <a:r>
              <a:rPr lang="en-US" altLang="zh-TW" sz="1400" b="1" dirty="0">
                <a:solidFill>
                  <a:srgbClr val="C00000"/>
                </a:solidFill>
              </a:rPr>
              <a:t>16.04</a:t>
            </a:r>
            <a:r>
              <a:rPr lang="en-US" altLang="zh-TW" sz="1400" dirty="0"/>
              <a:t> Desktop (</a:t>
            </a:r>
            <a:r>
              <a:rPr lang="en-US" altLang="zh-TW" sz="1400" b="1" i="1" dirty="0">
                <a:solidFill>
                  <a:srgbClr val="C00000"/>
                </a:solidFill>
              </a:rPr>
              <a:t>License Required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Kubernetes 1.11.3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 smtClean="0"/>
              <a:t>Memory</a:t>
            </a:r>
          </a:p>
          <a:p>
            <a:pPr lvl="1"/>
            <a:r>
              <a:rPr lang="en-US" altLang="zh-TW" sz="1400" b="1" dirty="0" smtClean="0"/>
              <a:t>32G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 smtClean="0"/>
              <a:t>Storage</a:t>
            </a:r>
            <a:endParaRPr lang="en-US" altLang="zh-TW" sz="1800" dirty="0"/>
          </a:p>
          <a:p>
            <a:pPr lvl="1"/>
            <a:r>
              <a:rPr lang="en-US" altLang="zh-TW" sz="1400" b="1" dirty="0" smtClean="0"/>
              <a:t>2T</a:t>
            </a:r>
            <a:endParaRPr lang="en-US" altLang="zh-TW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Single Node </a:t>
            </a:r>
            <a:r>
              <a:rPr lang="en-US" altLang="zh-TW" kern="0" dirty="0" smtClean="0">
                <a:cs typeface="Arial" panose="020B0604020202020204" pitchFamily="34" charset="0"/>
              </a:rPr>
              <a:t>HW Capacity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sp>
        <p:nvSpPr>
          <p:cNvPr id="22531" name="內容版面配置區 1">
            <a:extLst>
              <a:ext uri="{FF2B5EF4-FFF2-40B4-BE49-F238E27FC236}">
                <a16:creationId xmlns:a16="http://schemas.microsoft.com/office/drawing/2014/main" xmlns="" id="{71F07E35-F159-41AF-BE0E-EFD1509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2598738"/>
          </a:xfrm>
        </p:spPr>
        <p:txBody>
          <a:bodyPr/>
          <a:lstStyle/>
          <a:p>
            <a:r>
              <a:rPr lang="en-US" altLang="zh-TW" sz="1800" dirty="0"/>
              <a:t>400 Edge Devices 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30000</a:t>
            </a:r>
            <a:r>
              <a:rPr lang="en-US" altLang="zh-TW" sz="1400" dirty="0"/>
              <a:t> Tags/Sec</a:t>
            </a:r>
          </a:p>
          <a:p>
            <a:pPr lvl="1"/>
            <a:r>
              <a:rPr lang="en-US" altLang="zh-TW" sz="1400" b="1" dirty="0" smtClean="0">
                <a:solidFill>
                  <a:srgbClr val="FF0000"/>
                </a:solidFill>
              </a:rPr>
              <a:t>1TB </a:t>
            </a:r>
            <a:r>
              <a:rPr lang="en-US" altLang="zh-TW" sz="1400" dirty="0" smtClean="0"/>
              <a:t>Storage </a:t>
            </a:r>
            <a:r>
              <a:rPr lang="en-US" altLang="zh-TW" sz="1400" dirty="0"/>
              <a:t>Used Per Week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System </a:t>
            </a:r>
            <a:r>
              <a:rPr lang="en-US" altLang="zh-TW" sz="1800" dirty="0" smtClean="0"/>
              <a:t>Monitor (</a:t>
            </a:r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 with Prometheus)</a:t>
            </a:r>
            <a:endParaRPr lang="en-US" altLang="zh-TW" sz="1800" dirty="0"/>
          </a:p>
          <a:p>
            <a:pPr lvl="1"/>
            <a:r>
              <a:rPr lang="en-US" altLang="zh-TW" sz="1400" dirty="0"/>
              <a:t>Monthly Recycle</a:t>
            </a:r>
          </a:p>
          <a:p>
            <a:pPr lvl="1"/>
            <a:r>
              <a:rPr lang="en-US" altLang="zh-TW" sz="1400" dirty="0"/>
              <a:t>5s, Sample Rate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150G</a:t>
            </a:r>
            <a:r>
              <a:rPr lang="en-US" altLang="zh-TW" sz="1400" dirty="0"/>
              <a:t> Storage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700">
            <a:extLst>
              <a:ext uri="{FF2B5EF4-FFF2-40B4-BE49-F238E27FC236}">
                <a16:creationId xmlns:a16="http://schemas.microsoft.com/office/drawing/2014/main" xmlns="" id="{7BCD65BE-099A-421F-8439-D853A3E789F4}"/>
              </a:ext>
            </a:extLst>
          </p:cNvPr>
          <p:cNvSpPr/>
          <p:nvPr/>
        </p:nvSpPr>
        <p:spPr>
          <a:xfrm>
            <a:off x="1907704" y="1385500"/>
            <a:ext cx="5311542" cy="1662499"/>
          </a:xfrm>
          <a:prstGeom prst="roundRect">
            <a:avLst>
              <a:gd name="adj" fmla="val 3611"/>
            </a:avLst>
          </a:prstGeom>
          <a:solidFill>
            <a:srgbClr val="9773B5">
              <a:alpha val="6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584200"/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Shape 2701">
            <a:extLst>
              <a:ext uri="{FF2B5EF4-FFF2-40B4-BE49-F238E27FC236}">
                <a16:creationId xmlns:a16="http://schemas.microsoft.com/office/drawing/2014/main" xmlns="" id="{A972FB5D-ACDC-4855-9658-9ABA73264CBD}"/>
              </a:ext>
            </a:extLst>
          </p:cNvPr>
          <p:cNvSpPr/>
          <p:nvPr/>
        </p:nvSpPr>
        <p:spPr>
          <a:xfrm>
            <a:off x="1907713" y="1386785"/>
            <a:ext cx="5311532" cy="232619"/>
          </a:xfrm>
          <a:prstGeom prst="roundRect">
            <a:avLst>
              <a:gd name="adj" fmla="val 21602"/>
            </a:avLst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2707">
            <a:extLst>
              <a:ext uri="{FF2B5EF4-FFF2-40B4-BE49-F238E27FC236}">
                <a16:creationId xmlns:a16="http://schemas.microsoft.com/office/drawing/2014/main" xmlns="" id="{6FAAEDB0-8013-4EC4-8718-7D8FFC3A1543}"/>
              </a:ext>
            </a:extLst>
          </p:cNvPr>
          <p:cNvSpPr/>
          <p:nvPr/>
        </p:nvSpPr>
        <p:spPr>
          <a:xfrm>
            <a:off x="1907713" y="1533530"/>
            <a:ext cx="5311533" cy="545699"/>
          </a:xfrm>
          <a:prstGeom prst="rect">
            <a:avLst/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584200"/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E3585CC-DD39-4E45-B1BC-C1EDFFE00AF9}"/>
              </a:ext>
            </a:extLst>
          </p:cNvPr>
          <p:cNvSpPr txBox="1"/>
          <p:nvPr/>
        </p:nvSpPr>
        <p:spPr>
          <a:xfrm>
            <a:off x="0" y="197684"/>
            <a:ext cx="9144000" cy="52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E1B59"/>
                </a:solidFill>
              </a:rPr>
              <a:t>Service Deployment and Purchase </a:t>
            </a:r>
            <a:r>
              <a:rPr lang="en-US" altLang="zh-TW" sz="2800" b="1" dirty="0" smtClean="0">
                <a:solidFill>
                  <a:srgbClr val="3E1B59"/>
                </a:solidFill>
              </a:rPr>
              <a:t>from marketplace</a:t>
            </a:r>
            <a:endParaRPr lang="zh-TW" altLang="en-US" sz="2800" b="1" dirty="0">
              <a:solidFill>
                <a:srgbClr val="3E1B59"/>
              </a:solidFill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xmlns="" id="{40A673EB-420C-4AA0-BDF9-7367CA04045B}"/>
              </a:ext>
            </a:extLst>
          </p:cNvPr>
          <p:cNvSpPr/>
          <p:nvPr/>
        </p:nvSpPr>
        <p:spPr>
          <a:xfrm>
            <a:off x="0" y="3672190"/>
            <a:ext cx="9144000" cy="1046308"/>
          </a:xfrm>
          <a:prstGeom prst="rect">
            <a:avLst/>
          </a:prstGeom>
          <a:solidFill>
            <a:srgbClr val="38185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TW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altLang="zh-TW" sz="1400" i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927BD14-9F84-48B2-B44B-2BBA360B4202}"/>
              </a:ext>
            </a:extLst>
          </p:cNvPr>
          <p:cNvGrpSpPr/>
          <p:nvPr/>
        </p:nvGrpSpPr>
        <p:grpSpPr>
          <a:xfrm>
            <a:off x="5782730" y="3223918"/>
            <a:ext cx="805494" cy="377142"/>
            <a:chOff x="6861771" y="3583717"/>
            <a:chExt cx="805494" cy="377491"/>
          </a:xfrm>
        </p:grpSpPr>
        <p:cxnSp>
          <p:nvCxnSpPr>
            <p:cNvPr id="51" name="直線單箭頭接點 119">
              <a:extLst>
                <a:ext uri="{FF2B5EF4-FFF2-40B4-BE49-F238E27FC236}">
                  <a16:creationId xmlns:a16="http://schemas.microsoft.com/office/drawing/2014/main" xmlns="" id="{6E55404F-0E34-46A2-ADCD-CAC766161459}"/>
                </a:ext>
              </a:extLst>
            </p:cNvPr>
            <p:cNvCxnSpPr/>
            <p:nvPr/>
          </p:nvCxnSpPr>
          <p:spPr>
            <a:xfrm flipV="1">
              <a:off x="6861771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20">
              <a:extLst>
                <a:ext uri="{FF2B5EF4-FFF2-40B4-BE49-F238E27FC236}">
                  <a16:creationId xmlns:a16="http://schemas.microsoft.com/office/drawing/2014/main" xmlns="" id="{4CBBB3B5-2E3F-42ED-84A3-9E193824B141}"/>
                </a:ext>
              </a:extLst>
            </p:cNvPr>
            <p:cNvCxnSpPr/>
            <p:nvPr/>
          </p:nvCxnSpPr>
          <p:spPr>
            <a:xfrm flipV="1">
              <a:off x="7120502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21">
              <a:extLst>
                <a:ext uri="{FF2B5EF4-FFF2-40B4-BE49-F238E27FC236}">
                  <a16:creationId xmlns:a16="http://schemas.microsoft.com/office/drawing/2014/main" xmlns="" id="{8B86896F-1A5C-49D0-AB92-0A4C500F0881}"/>
                </a:ext>
              </a:extLst>
            </p:cNvPr>
            <p:cNvCxnSpPr/>
            <p:nvPr/>
          </p:nvCxnSpPr>
          <p:spPr>
            <a:xfrm flipV="1">
              <a:off x="7408534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22">
              <a:extLst>
                <a:ext uri="{FF2B5EF4-FFF2-40B4-BE49-F238E27FC236}">
                  <a16:creationId xmlns:a16="http://schemas.microsoft.com/office/drawing/2014/main" xmlns="" id="{D6F8C7AF-8F2D-4054-B76E-F697947FB6F4}"/>
                </a:ext>
              </a:extLst>
            </p:cNvPr>
            <p:cNvCxnSpPr/>
            <p:nvPr/>
          </p:nvCxnSpPr>
          <p:spPr>
            <a:xfrm flipV="1">
              <a:off x="7667265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035D86CE-E769-4B94-8DEA-0D552DA23296}"/>
              </a:ext>
            </a:extLst>
          </p:cNvPr>
          <p:cNvSpPr/>
          <p:nvPr/>
        </p:nvSpPr>
        <p:spPr>
          <a:xfrm>
            <a:off x="3075734" y="3271901"/>
            <a:ext cx="2523534" cy="510921"/>
          </a:xfrm>
          <a:prstGeom prst="roundRect">
            <a:avLst/>
          </a:prstGeom>
          <a:solidFill>
            <a:schemeClr val="bg1"/>
          </a:solidFill>
          <a:ln>
            <a:solidFill>
              <a:srgbClr val="6E18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altLang="zh-TW" sz="1600" dirty="0" smtClean="0">
                <a:solidFill>
                  <a:srgbClr val="6E186E"/>
                </a:solidFill>
              </a:rPr>
              <a:t>Perpetual License</a:t>
            </a:r>
            <a:endParaRPr lang="en-US" altLang="zh-TW" sz="1600" dirty="0">
              <a:solidFill>
                <a:srgbClr val="6E186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B097AD5-EBF2-4100-A5CF-AAE727ACFEF5}"/>
              </a:ext>
            </a:extLst>
          </p:cNvPr>
          <p:cNvSpPr txBox="1"/>
          <p:nvPr/>
        </p:nvSpPr>
        <p:spPr>
          <a:xfrm>
            <a:off x="2936215" y="2157184"/>
            <a:ext cx="33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Data Server</a:t>
            </a:r>
            <a:r>
              <a:rPr lang="zh-TW" alt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+mj-lt"/>
              </a:rPr>
              <a:t>Package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4065749" y="1400526"/>
            <a:ext cx="2191434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altLang="zh-TW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200</a:t>
            </a:r>
            <a:r>
              <a:rPr lang="en-US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Points / master node</a:t>
            </a:r>
            <a:endParaRPr lang="en-US" sz="12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6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00" y="2601141"/>
            <a:ext cx="1585000" cy="3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5" y="2588530"/>
            <a:ext cx="1178407" cy="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255840" y="1851987"/>
            <a:ext cx="963405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 1 Point = 10 USD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832095" y="4019400"/>
            <a:ext cx="6907917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Include 10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EdgeSense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/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DeviceOn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license and 3 months S/W service fee  </a:t>
            </a:r>
            <a:endParaRPr lang="en-US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331773" y="4486712"/>
            <a:ext cx="2816477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*SW service included SW consulting and package upgrade 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3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Product SKU</a:t>
            </a:r>
            <a:r>
              <a:rPr lang="zh-TW" altLang="en-US" kern="0" dirty="0">
                <a:cs typeface="Arial" panose="020B0604020202020204" pitchFamily="34" charset="0"/>
              </a:rPr>
              <a:t> </a:t>
            </a:r>
            <a:r>
              <a:rPr lang="en-US" altLang="zh-TW" kern="0" dirty="0" smtClean="0">
                <a:cs typeface="Arial" panose="020B0604020202020204" pitchFamily="34" charset="0"/>
              </a:rPr>
              <a:t>Offering and pricing  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xmlns="" id="{922ADD79-42D7-4F5E-8A8E-A1502258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9147"/>
              </p:ext>
            </p:extLst>
          </p:nvPr>
        </p:nvGraphicFramePr>
        <p:xfrm>
          <a:off x="118820" y="1420865"/>
          <a:ext cx="8965097" cy="2682344"/>
        </p:xfrm>
        <a:graphic>
          <a:graphicData uri="http://schemas.openxmlformats.org/drawingml/2006/table">
            <a:tbl>
              <a:tblPr/>
              <a:tblGrid>
                <a:gridCol w="981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2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4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4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4259"/>
                <a:gridCol w="1064259"/>
              </a:tblGrid>
              <a:tr h="54869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SKU/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Config.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Server Quantity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Compute </a:t>
                      </a:r>
                      <a:r>
                        <a:rPr kumimoji="1" lang="zh-CN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(CPU</a:t>
                      </a: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Memory (GB)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Physical 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Storage (TB)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SRP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17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Entry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  <a:cs typeface="+mn-cs"/>
                        </a:rPr>
                        <a:t>32</a:t>
                      </a:r>
                      <a:endParaRPr kumimoji="1" lang="zh-CN" altLang="zh-TW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  <a:cs typeface="+mn-cs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10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$2000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600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Advanced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      (w/ HA)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96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500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$5000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52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Addition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recharge excluded)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$1000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3587" name="群組 41">
            <a:extLst>
              <a:ext uri="{FF2B5EF4-FFF2-40B4-BE49-F238E27FC236}">
                <a16:creationId xmlns:a16="http://schemas.microsoft.com/office/drawing/2014/main" xmlns="" id="{7F2B0191-01A0-479B-82AC-899D03E495D3}"/>
              </a:ext>
            </a:extLst>
          </p:cNvPr>
          <p:cNvGrpSpPr>
            <a:grpSpLocks/>
          </p:cNvGrpSpPr>
          <p:nvPr/>
        </p:nvGrpSpPr>
        <p:grpSpPr bwMode="auto">
          <a:xfrm>
            <a:off x="2844470" y="1719383"/>
            <a:ext cx="1042988" cy="981075"/>
            <a:chOff x="1044674" y="4679974"/>
            <a:chExt cx="1043583" cy="981180"/>
          </a:xfrm>
        </p:grpSpPr>
        <p:pic>
          <p:nvPicPr>
            <p:cNvPr id="43" name="Picture 4" descr="ç¸éåç">
              <a:extLst>
                <a:ext uri="{FF2B5EF4-FFF2-40B4-BE49-F238E27FC236}">
                  <a16:creationId xmlns:a16="http://schemas.microsoft.com/office/drawing/2014/main" xmlns="" id="{DF3AB7AD-BD4A-4D19-BB04-464DAB64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74" y="467997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4AF51BF5-AAE3-4A4F-84D4-FA0DE47A6502}"/>
                </a:ext>
              </a:extLst>
            </p:cNvPr>
            <p:cNvSpPr txBox="1"/>
            <p:nvPr/>
          </p:nvSpPr>
          <p:spPr>
            <a:xfrm>
              <a:off x="1503724" y="5148336"/>
              <a:ext cx="516231" cy="21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588" name="群組 44">
            <a:extLst>
              <a:ext uri="{FF2B5EF4-FFF2-40B4-BE49-F238E27FC236}">
                <a16:creationId xmlns:a16="http://schemas.microsoft.com/office/drawing/2014/main" xmlns="" id="{638747B0-0EB3-471D-8926-DD26E0ACB1D8}"/>
              </a:ext>
            </a:extLst>
          </p:cNvPr>
          <p:cNvGrpSpPr>
            <a:grpSpLocks/>
          </p:cNvGrpSpPr>
          <p:nvPr/>
        </p:nvGrpSpPr>
        <p:grpSpPr bwMode="auto">
          <a:xfrm>
            <a:off x="2847700" y="3360319"/>
            <a:ext cx="1042988" cy="981075"/>
            <a:chOff x="3088154" y="5142084"/>
            <a:chExt cx="1043583" cy="981180"/>
          </a:xfrm>
        </p:grpSpPr>
        <p:pic>
          <p:nvPicPr>
            <p:cNvPr id="23597" name="Picture 4" descr="ç¸éåç">
              <a:extLst>
                <a:ext uri="{FF2B5EF4-FFF2-40B4-BE49-F238E27FC236}">
                  <a16:creationId xmlns:a16="http://schemas.microsoft.com/office/drawing/2014/main" xmlns="" id="{15CBB71E-C748-41A7-9A06-E620B839F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54" y="5142084"/>
              <a:ext cx="1043583" cy="98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8" name="文字方塊 46">
              <a:extLst>
                <a:ext uri="{FF2B5EF4-FFF2-40B4-BE49-F238E27FC236}">
                  <a16:creationId xmlns:a16="http://schemas.microsoft.com/office/drawing/2014/main" xmlns="" id="{181C0C32-AC6B-4FDA-9F82-00E2C890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982" y="5609779"/>
              <a:ext cx="5164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800" b="1">
                  <a:solidFill>
                    <a:srgbClr val="FFFFFF"/>
                  </a:solidFill>
                  <a:latin typeface="Arial" panose="020B0604020202020204" pitchFamily="34" charset="0"/>
                </a:rPr>
                <a:t>Node</a:t>
              </a:r>
              <a:endParaRPr kumimoji="0" lang="zh-TW" altLang="en-US" sz="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89" name="群組 47">
            <a:extLst>
              <a:ext uri="{FF2B5EF4-FFF2-40B4-BE49-F238E27FC236}">
                <a16:creationId xmlns:a16="http://schemas.microsoft.com/office/drawing/2014/main" xmlns="" id="{DF7813CD-5F51-4F0C-A377-BD290D97C38F}"/>
              </a:ext>
            </a:extLst>
          </p:cNvPr>
          <p:cNvGrpSpPr>
            <a:grpSpLocks/>
          </p:cNvGrpSpPr>
          <p:nvPr/>
        </p:nvGrpSpPr>
        <p:grpSpPr bwMode="auto">
          <a:xfrm>
            <a:off x="2836003" y="2330031"/>
            <a:ext cx="1042988" cy="1412875"/>
            <a:chOff x="2699792" y="4785454"/>
            <a:chExt cx="1043583" cy="1413323"/>
          </a:xfrm>
        </p:grpSpPr>
        <p:pic>
          <p:nvPicPr>
            <p:cNvPr id="49" name="Picture 4" descr="ç¸éåç">
              <a:extLst>
                <a:ext uri="{FF2B5EF4-FFF2-40B4-BE49-F238E27FC236}">
                  <a16:creationId xmlns:a16="http://schemas.microsoft.com/office/drawing/2014/main" xmlns="" id="{CE09CE95-C926-4D3C-BC87-548AF10A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217597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ç¸éåç">
              <a:extLst>
                <a:ext uri="{FF2B5EF4-FFF2-40B4-BE49-F238E27FC236}">
                  <a16:creationId xmlns:a16="http://schemas.microsoft.com/office/drawing/2014/main" xmlns="" id="{054E9AB6-5211-4EF6-8C98-663F34A76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001573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ç¸éåç">
              <a:extLst>
                <a:ext uri="{FF2B5EF4-FFF2-40B4-BE49-F238E27FC236}">
                  <a16:creationId xmlns:a16="http://schemas.microsoft.com/office/drawing/2014/main" xmlns="" id="{EEA31654-86FB-4D75-A6BE-D6227223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78545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06BA4392-DE0F-457B-ACE8-EDDC8C2917A4}"/>
                </a:ext>
              </a:extLst>
            </p:cNvPr>
            <p:cNvSpPr txBox="1"/>
            <p:nvPr/>
          </p:nvSpPr>
          <p:spPr>
            <a:xfrm>
              <a:off x="3192198" y="5247562"/>
              <a:ext cx="516232" cy="214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5960EAF7-AF31-45F8-8053-CCFBF47744B5}"/>
                </a:ext>
              </a:extLst>
            </p:cNvPr>
            <p:cNvSpPr txBox="1"/>
            <p:nvPr/>
          </p:nvSpPr>
          <p:spPr>
            <a:xfrm>
              <a:off x="3189021" y="5471471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41A99D9B-465F-4EBA-B353-061EDD427AD3}"/>
                </a:ext>
              </a:extLst>
            </p:cNvPr>
            <p:cNvSpPr txBox="1"/>
            <p:nvPr/>
          </p:nvSpPr>
          <p:spPr>
            <a:xfrm>
              <a:off x="3182667" y="5677912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590" name="文字方塊 54">
            <a:extLst>
              <a:ext uri="{FF2B5EF4-FFF2-40B4-BE49-F238E27FC236}">
                <a16:creationId xmlns:a16="http://schemas.microsoft.com/office/drawing/2014/main" xmlns="" id="{C27040CE-603E-4A82-AD42-7398483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280530"/>
            <a:ext cx="8501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050" dirty="0">
                <a:solidFill>
                  <a:srgbClr val="000000"/>
                </a:solidFill>
                <a:latin typeface="Arial" panose="020B0604020202020204" pitchFamily="34" charset="0"/>
              </a:rPr>
              <a:t>*Converged (Master) node running Kubernetes master and worker node on the same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9689"/>
            <a:ext cx="8229600" cy="519870"/>
          </a:xfrm>
        </p:spPr>
        <p:txBody>
          <a:bodyPr/>
          <a:lstStyle/>
          <a:p>
            <a:pPr algn="ctr"/>
            <a:r>
              <a:rPr lang="en-US" altLang="zh-TW" dirty="0" err="1" smtClean="0"/>
              <a:t>IoT</a:t>
            </a:r>
            <a:r>
              <a:rPr lang="en-US" altLang="zh-TW" dirty="0" smtClean="0"/>
              <a:t> Data Server platform 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738701"/>
            <a:ext cx="2614145" cy="1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2635464"/>
            <a:ext cx="2614145" cy="17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5" y="738703"/>
            <a:ext cx="2489361" cy="138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8" y="2635464"/>
            <a:ext cx="2438089" cy="167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43322" y="724336"/>
            <a:ext cx="1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 Server Monitor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Cluster Resources Usage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Service Statuses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09215" y="724336"/>
            <a:ext cx="205223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IoT</a:t>
            </a:r>
            <a:r>
              <a:rPr lang="en-US" altLang="zh-TW" sz="1200" dirty="0" smtClean="0"/>
              <a:t> Hub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err="1" smtClean="0"/>
              <a:t>RabbitMQ</a:t>
            </a:r>
            <a:r>
              <a:rPr lang="en-US" altLang="zh-TW" sz="1050" dirty="0" smtClean="0"/>
              <a:t> Health Status</a:t>
            </a:r>
          </a:p>
          <a:p>
            <a:pPr marL="228600" indent="-228600">
              <a:buAutoNum type="arabicPeriod"/>
            </a:pPr>
            <a:r>
              <a:rPr lang="en-US" altLang="zh-TW" sz="1050" dirty="0" smtClean="0"/>
              <a:t>Resource Usages</a:t>
            </a:r>
          </a:p>
          <a:p>
            <a:endParaRPr lang="zh-TW" alt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3321" y="2867964"/>
            <a:ext cx="187528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Pod </a:t>
            </a:r>
            <a:r>
              <a:rPr lang="en-US" altLang="zh-TW" sz="1100" dirty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smtClean="0"/>
              <a:t>Pod </a:t>
            </a:r>
            <a:r>
              <a:rPr lang="en-US" altLang="zh-TW" sz="1050" dirty="0"/>
              <a:t>container information and </a:t>
            </a:r>
            <a:r>
              <a:rPr lang="en-US" altLang="zh-TW" sz="1050" dirty="0" smtClean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/>
              <a:t>Container APP </a:t>
            </a:r>
            <a:r>
              <a:rPr lang="en-US" altLang="zh-TW" sz="1050" dirty="0" smtClean="0"/>
              <a:t>monitor</a:t>
            </a:r>
            <a:endParaRPr lang="en-US" altLang="zh-TW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9215" y="2814092"/>
            <a:ext cx="2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Database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 smtClean="0"/>
              <a:t>Postgres</a:t>
            </a:r>
            <a:r>
              <a:rPr lang="en-US" altLang="zh-TW" sz="1200" dirty="0" smtClean="0"/>
              <a:t>/Mongo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Resource Usages</a:t>
            </a:r>
          </a:p>
        </p:txBody>
      </p:sp>
    </p:spTree>
    <p:extLst>
      <p:ext uri="{BB962C8B-B14F-4D97-AF65-F5344CB8AC3E}">
        <p14:creationId xmlns:p14="http://schemas.microsoft.com/office/powerpoint/2010/main" val="3875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:a16="http://schemas.microsoft.com/office/drawing/2014/main" xmlns="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1" y="250031"/>
            <a:ext cx="8277225" cy="519113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182247"/>
            <a:ext cx="4705348" cy="1836260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1" y="44447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86110" y="3380403"/>
            <a:ext cx="4295531" cy="4391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076452" y="3962400"/>
            <a:ext cx="2476498" cy="5629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Evolving Landscape of Container Management</a:t>
            </a:r>
            <a:br>
              <a:rPr lang="en-US" altLang="zh-TW" sz="2800" dirty="0" smtClean="0"/>
            </a:br>
            <a:r>
              <a:rPr lang="en-US" altLang="zh-TW" sz="2800" dirty="0" smtClean="0"/>
              <a:t>Platforms</a:t>
            </a:r>
            <a:endParaRPr lang="zh-TW" altLang="en-US" sz="2800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https://www.cncf.io/wp-content/uploads/2017/12/chart1-1024x7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460375" y="933450"/>
            <a:ext cx="808037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s://storage.googleapis.com/cdn.thenewstack.io/media/2018/03/0a3b955b-chart-environments-running-containers-often-also-run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150" cy="4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0"/>
            <a:ext cx="9000877" cy="4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4" y="1101604"/>
            <a:ext cx="2184811" cy="13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2674770"/>
            <a:ext cx="2105266" cy="18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057785"/>
            <a:ext cx="4233736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963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4464186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4" y="4068644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8716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500" y="2501127"/>
            <a:ext cx="1092405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2501127"/>
            <a:ext cx="1611732" cy="102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500" y="2501127"/>
            <a:ext cx="1880813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2674770"/>
            <a:ext cx="80892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2674770"/>
            <a:ext cx="166236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2674770"/>
            <a:ext cx="2552376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2674770"/>
            <a:ext cx="3539928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07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9795"/>
              </p:ext>
            </p:extLst>
          </p:nvPr>
        </p:nvGraphicFramePr>
        <p:xfrm>
          <a:off x="702000" y="1053621"/>
          <a:ext cx="774000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5316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2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3128277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3643584"/>
            <a:ext cx="757729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Kubernetes architecture and scalability </a:t>
            </a:r>
            <a:endParaRPr lang="zh-TW" altLang="en-US" dirty="0"/>
          </a:p>
        </p:txBody>
      </p:sp>
      <p:pic>
        <p:nvPicPr>
          <p:cNvPr id="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661101"/>
            <a:ext cx="6000748" cy="42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9253</TotalTime>
  <Words>612</Words>
  <Application>Microsoft Office PowerPoint</Application>
  <PresentationFormat>如螢幕大小 (16:9)</PresentationFormat>
  <Paragraphs>215</Paragraphs>
  <Slides>19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自訂設計</vt:lpstr>
      <vt:lpstr>10_Stream</vt:lpstr>
      <vt:lpstr>PowerPoint 簡報</vt:lpstr>
      <vt:lpstr>What Is Kubernetes (aka k8s)?</vt:lpstr>
      <vt:lpstr>Kubernetes is</vt:lpstr>
      <vt:lpstr>The Evolving Landscape of Container Management Platforms</vt:lpstr>
      <vt:lpstr>PowerPoint 簡報</vt:lpstr>
      <vt:lpstr>PowerPoint 簡報</vt:lpstr>
      <vt:lpstr>Essential Concepts In Kubernetes</vt:lpstr>
      <vt:lpstr>Pod</vt:lpstr>
      <vt:lpstr>The Kubernetes architecture and scalability </vt:lpstr>
      <vt:lpstr>Useful Tools</vt:lpstr>
      <vt:lpstr>PowerPoint 簡報</vt:lpstr>
      <vt:lpstr>Helm</vt:lpstr>
      <vt:lpstr>Data Service Server Architecture</vt:lpstr>
      <vt:lpstr>Data Service Package Component </vt:lpstr>
      <vt:lpstr>Single Node HW Capacity</vt:lpstr>
      <vt:lpstr>PowerPoint 簡報</vt:lpstr>
      <vt:lpstr>Product SKU Offering and pricing  </vt:lpstr>
      <vt:lpstr>IoT Data Server platform management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Zach.Chih</cp:lastModifiedBy>
  <cp:revision>1075</cp:revision>
  <dcterms:created xsi:type="dcterms:W3CDTF">2004-01-16T02:40:24Z</dcterms:created>
  <dcterms:modified xsi:type="dcterms:W3CDTF">2019-07-17T02:17:39Z</dcterms:modified>
</cp:coreProperties>
</file>