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8" r:id="rId4"/>
    <p:sldId id="269" r:id="rId5"/>
    <p:sldId id="263" r:id="rId6"/>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4D5"/>
    <a:srgbClr val="7CAFFF"/>
    <a:srgbClr val="A1FFF7"/>
    <a:srgbClr val="CAFFBF"/>
    <a:srgbClr val="FFA5C7"/>
    <a:srgbClr val="AAD4F4"/>
    <a:srgbClr val="DFED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0" autoAdjust="0"/>
    <p:restoredTop sz="96327"/>
  </p:normalViewPr>
  <p:slideViewPr>
    <p:cSldViewPr snapToGrid="0" snapToObjects="1">
      <p:cViewPr varScale="1">
        <p:scale>
          <a:sx n="79" d="100"/>
          <a:sy n="79" d="100"/>
        </p:scale>
        <p:origin x="1008" y="5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2023/8/5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2023/8/5</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8;p1">
            <a:extLst>
              <a:ext uri="{FF2B5EF4-FFF2-40B4-BE49-F238E27FC236}">
                <a16:creationId xmlns:a16="http://schemas.microsoft.com/office/drawing/2014/main" id="{7DF6BB06-8D7C-80EC-0A14-D9E65E242565}"/>
              </a:ext>
            </a:extLst>
          </p:cNvPr>
          <p:cNvSpPr txBox="1">
            <a:spLocks/>
          </p:cNvSpPr>
          <p:nvPr/>
        </p:nvSpPr>
        <p:spPr>
          <a:xfrm>
            <a:off x="0" y="1897265"/>
            <a:ext cx="9144000" cy="1659083"/>
          </a:xfrm>
          <a:prstGeom prst="rect">
            <a:avLst/>
          </a:prstGeom>
          <a:noFill/>
          <a:ln>
            <a:noFill/>
          </a:ln>
        </p:spPr>
        <p:txBody>
          <a:bodyPr spcFirstLastPara="1" vert="horz" wrap="square" lIns="91425" tIns="45700" rIns="91425" bIns="45700" rtlCol="0" anchor="b" anchorCtr="0">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nSpc>
                <a:spcPct val="120000"/>
              </a:lnSpc>
              <a:spcBef>
                <a:spcPts val="0"/>
              </a:spcBef>
              <a:buClr>
                <a:schemeClr val="dk1"/>
              </a:buClr>
              <a:buSzPts val="6000"/>
              <a:buFont typeface="Arial"/>
              <a:buNone/>
            </a:pPr>
            <a:r>
              <a:rPr lang="ja-JP" altLang="en-US">
                <a:latin typeface="Hiragino Kaku Gothic ProN W3" panose="020B0300000000000000" pitchFamily="34" charset="-128"/>
                <a:ea typeface="Hiragino Kaku Gothic ProN W3" panose="020B0300000000000000" pitchFamily="34" charset="-128"/>
              </a:rPr>
              <a:t>アクティブラーニングを用いる</a:t>
            </a:r>
            <a:endParaRPr lang="en-US" altLang="ja-JP" dirty="0">
              <a:latin typeface="Hiragino Kaku Gothic ProN W3" panose="020B0300000000000000" pitchFamily="34" charset="-128"/>
              <a:ea typeface="Hiragino Kaku Gothic ProN W3" panose="020B0300000000000000" pitchFamily="34" charset="-128"/>
            </a:endParaRPr>
          </a:p>
          <a:p>
            <a:pPr>
              <a:lnSpc>
                <a:spcPct val="120000"/>
              </a:lnSpc>
              <a:spcBef>
                <a:spcPts val="0"/>
              </a:spcBef>
              <a:buClr>
                <a:schemeClr val="dk1"/>
              </a:buClr>
              <a:buSzPts val="6000"/>
              <a:buFont typeface="Arial"/>
              <a:buNone/>
            </a:pPr>
            <a:r>
              <a:rPr lang="ja-JP" altLang="en-US">
                <a:latin typeface="Hiragino Kaku Gothic ProN W3" panose="020B0300000000000000" pitchFamily="34" charset="-128"/>
                <a:ea typeface="Hiragino Kaku Gothic ProN W3" panose="020B0300000000000000" pitchFamily="34" charset="-128"/>
              </a:rPr>
              <a:t>講義の雛形の考案</a:t>
            </a:r>
            <a:endParaRPr lang="ja-JP" altLang="en-US" dirty="0">
              <a:latin typeface="Hiragino Kaku Gothic ProN W3" panose="020B0300000000000000" pitchFamily="34" charset="-128"/>
              <a:ea typeface="Hiragino Kaku Gothic ProN W3" panose="020B0300000000000000" pitchFamily="34" charset="-128"/>
            </a:endParaRPr>
          </a:p>
        </p:txBody>
      </p:sp>
      <p:sp>
        <p:nvSpPr>
          <p:cNvPr id="6" name="テキスト ボックス 5">
            <a:extLst>
              <a:ext uri="{FF2B5EF4-FFF2-40B4-BE49-F238E27FC236}">
                <a16:creationId xmlns:a16="http://schemas.microsoft.com/office/drawing/2014/main" id="{EAFC587C-362F-36B6-826E-C67AB13C7488}"/>
              </a:ext>
            </a:extLst>
          </p:cNvPr>
          <p:cNvSpPr txBox="1"/>
          <p:nvPr/>
        </p:nvSpPr>
        <p:spPr>
          <a:xfrm>
            <a:off x="4264390" y="4574565"/>
            <a:ext cx="4240263" cy="584775"/>
          </a:xfrm>
          <a:prstGeom prst="rect">
            <a:avLst/>
          </a:prstGeom>
          <a:noFill/>
        </p:spPr>
        <p:txBody>
          <a:bodyPr wrap="non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Arial" panose="020B0604020202020204" pitchFamily="34" charset="0"/>
              </a:rPr>
              <a:t>2032107</a:t>
            </a:r>
            <a:r>
              <a:rPr kumimoji="1"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rPr>
              <a:t>番</a:t>
            </a:r>
            <a:r>
              <a:rPr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rPr>
              <a:t>　</a:t>
            </a:r>
            <a:r>
              <a:rPr kumimoji="1"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rPr>
              <a:t>土屋勇太</a:t>
            </a:r>
          </a:p>
        </p:txBody>
      </p:sp>
      <p:sp>
        <p:nvSpPr>
          <p:cNvPr id="2" name="テキスト ボックス 1">
            <a:extLst>
              <a:ext uri="{FF2B5EF4-FFF2-40B4-BE49-F238E27FC236}">
                <a16:creationId xmlns:a16="http://schemas.microsoft.com/office/drawing/2014/main" id="{D9E51758-E9A5-95C8-D238-AFE8801F7D84}"/>
              </a:ext>
            </a:extLst>
          </p:cNvPr>
          <p:cNvSpPr txBox="1"/>
          <p:nvPr/>
        </p:nvSpPr>
        <p:spPr>
          <a:xfrm>
            <a:off x="4918415" y="790802"/>
            <a:ext cx="3467616" cy="584775"/>
          </a:xfrm>
          <a:prstGeom prst="rect">
            <a:avLst/>
          </a:prstGeom>
          <a:noFill/>
        </p:spPr>
        <p:txBody>
          <a:bodyPr wrap="none" rtlCol="0">
            <a:spAutoFit/>
          </a:bodyPr>
          <a:lstStyle/>
          <a:p>
            <a:r>
              <a:rPr kumimoji="1" lang="ja-JP" altLang="en-US" sz="3200">
                <a:latin typeface="Hiragino Kaku Gothic ProN W3" panose="020B0300000000000000" pitchFamily="34" charset="-128"/>
                <a:ea typeface="Hiragino Kaku Gothic ProN W3" panose="020B0300000000000000" pitchFamily="34" charset="-128"/>
                <a:cs typeface="Arial" panose="020B0604020202020204" pitchFamily="34" charset="0"/>
              </a:rPr>
              <a:t>卒業研究中間審査</a:t>
            </a:r>
            <a:endParaRPr kumimoji="1"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36D72F06-C5F3-355E-882A-F900F5E9463B}"/>
              </a:ext>
            </a:extLst>
          </p:cNvPr>
          <p:cNvSpPr txBox="1"/>
          <p:nvPr/>
        </p:nvSpPr>
        <p:spPr>
          <a:xfrm>
            <a:off x="6268143" y="4078037"/>
            <a:ext cx="2236510" cy="584775"/>
          </a:xfrm>
          <a:prstGeom prst="rect">
            <a:avLst/>
          </a:prstGeom>
          <a:noFill/>
        </p:spPr>
        <p:txBody>
          <a:bodyPr wrap="none" rtlCol="0">
            <a:spAutoFit/>
          </a:bodyPr>
          <a:lstStyle/>
          <a:p>
            <a:r>
              <a:rPr kumimoji="1" lang="ja-JP" altLang="en-US" sz="3200">
                <a:latin typeface="Hiragino Kaku Gothic ProN W3" panose="020B0300000000000000" pitchFamily="34" charset="-128"/>
                <a:ea typeface="Hiragino Kaku Gothic ProN W3" panose="020B0300000000000000" pitchFamily="34" charset="-128"/>
                <a:cs typeface="Arial" panose="020B0604020202020204" pitchFamily="34" charset="0"/>
              </a:rPr>
              <a:t>須田研究室</a:t>
            </a:r>
            <a:endParaRPr kumimoji="1"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CF9126AE-190B-EC04-AB56-FF8F4D7553A6}"/>
              </a:ext>
            </a:extLst>
          </p:cNvPr>
          <p:cNvSpPr txBox="1"/>
          <p:nvPr/>
        </p:nvSpPr>
        <p:spPr>
          <a:xfrm>
            <a:off x="757969" y="790802"/>
            <a:ext cx="2082621" cy="584775"/>
          </a:xfrm>
          <a:prstGeom prst="rect">
            <a:avLst/>
          </a:prstGeom>
          <a:noFill/>
        </p:spPr>
        <p:txBody>
          <a:bodyPr wrap="non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Arial" panose="020B0604020202020204" pitchFamily="34" charset="0"/>
              </a:rPr>
              <a:t>2023</a:t>
            </a:r>
            <a:r>
              <a:rPr kumimoji="1" lang="ja-JP" altLang="en-US" sz="3200">
                <a:latin typeface="Hiragino Kaku Gothic ProN W3" panose="020B0300000000000000" pitchFamily="34" charset="-128"/>
                <a:ea typeface="Hiragino Kaku Gothic ProN W3" panose="020B0300000000000000" pitchFamily="34" charset="-128"/>
                <a:cs typeface="Arial" panose="020B0604020202020204" pitchFamily="34" charset="0"/>
              </a:rPr>
              <a:t>年度</a:t>
            </a:r>
            <a:endParaRPr kumimoji="1" lang="ja-JP" altLang="en-US" sz="32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43917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BBD4159E-C70E-2EE4-A2D8-B4875AE3DF90}"/>
              </a:ext>
            </a:extLst>
          </p:cNvPr>
          <p:cNvSpPr/>
          <p:nvPr/>
        </p:nvSpPr>
        <p:spPr>
          <a:xfrm>
            <a:off x="295102" y="4739696"/>
            <a:ext cx="8553796" cy="809532"/>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7938" indent="-7938"/>
            <a:endParaRPr kumimoji="1" lang="en-US" altLang="ja-JP" sz="2200" dirty="0">
              <a:solidFill>
                <a:schemeClr val="tx1"/>
              </a:solidFill>
              <a:latin typeface="ヒラギノ角ゴ ProN W3"/>
              <a:ea typeface="ヒラギノ角ゴ ProN W3"/>
              <a:cs typeface="ヒラギノ角ゴ ProN W3"/>
            </a:endParaRPr>
          </a:p>
        </p:txBody>
      </p:sp>
      <p:sp>
        <p:nvSpPr>
          <p:cNvPr id="16" name="正方形/長方形 15">
            <a:extLst>
              <a:ext uri="{FF2B5EF4-FFF2-40B4-BE49-F238E27FC236}">
                <a16:creationId xmlns:a16="http://schemas.microsoft.com/office/drawing/2014/main" id="{C99F93AE-6900-8905-C351-1335588AE47E}"/>
              </a:ext>
            </a:extLst>
          </p:cNvPr>
          <p:cNvSpPr/>
          <p:nvPr/>
        </p:nvSpPr>
        <p:spPr>
          <a:xfrm>
            <a:off x="295102" y="3774810"/>
            <a:ext cx="8553796" cy="851577"/>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kumimoji="1" lang="ja-JP" altLang="en-US" sz="2200" dirty="0">
              <a:solidFill>
                <a:schemeClr val="tx1"/>
              </a:solidFill>
              <a:latin typeface="ヒラギノ角ゴ ProN W3"/>
              <a:ea typeface="ヒラギノ角ゴ ProN W3"/>
              <a:cs typeface="ヒラギノ角ゴ ProN W3"/>
            </a:endParaRPr>
          </a:p>
        </p:txBody>
      </p:sp>
      <p:sp>
        <p:nvSpPr>
          <p:cNvPr id="8" name="正方形/長方形 7">
            <a:extLst>
              <a:ext uri="{FF2B5EF4-FFF2-40B4-BE49-F238E27FC236}">
                <a16:creationId xmlns:a16="http://schemas.microsoft.com/office/drawing/2014/main" id="{BBE326D8-9B48-CB18-9390-79AC1423F29C}"/>
              </a:ext>
            </a:extLst>
          </p:cNvPr>
          <p:cNvSpPr/>
          <p:nvPr/>
        </p:nvSpPr>
        <p:spPr>
          <a:xfrm>
            <a:off x="295102" y="865447"/>
            <a:ext cx="8553796" cy="279605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kumimoji="1"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p:txBody>
      </p:sp>
      <p:cxnSp>
        <p:nvCxnSpPr>
          <p:cNvPr id="3" name="直線コネクタ 2">
            <a:extLst>
              <a:ext uri="{FF2B5EF4-FFF2-40B4-BE49-F238E27FC236}">
                <a16:creationId xmlns:a16="http://schemas.microsoft.com/office/drawing/2014/main" id="{2436B7E9-6E26-C9BF-62BC-72A7DCCC711C}"/>
              </a:ext>
            </a:extLst>
          </p:cNvPr>
          <p:cNvCxnSpPr>
            <a:cxnSpLocks/>
          </p:cNvCxnSpPr>
          <p:nvPr/>
        </p:nvCxnSpPr>
        <p:spPr>
          <a:xfrm>
            <a:off x="44955" y="688992"/>
            <a:ext cx="905408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9FF3D8D-89FF-851C-901B-956F51B9DDF4}"/>
              </a:ext>
            </a:extLst>
          </p:cNvPr>
          <p:cNvSpPr txBox="1"/>
          <p:nvPr/>
        </p:nvSpPr>
        <p:spPr>
          <a:xfrm>
            <a:off x="58189" y="165772"/>
            <a:ext cx="3181968" cy="523220"/>
          </a:xfrm>
          <a:prstGeom prst="rect">
            <a:avLst/>
          </a:prstGeom>
          <a:noFill/>
        </p:spPr>
        <p:txBody>
          <a:bodyPr wrap="square" rtlCol="0">
            <a:spAutoFit/>
          </a:bodyPr>
          <a:lstStyle/>
          <a:p>
            <a:r>
              <a:rPr kumimoji="1" lang="ja-JP" altLang="en-US" sz="2800">
                <a:latin typeface="ヒラギノ角ゴ ProN W3"/>
                <a:ea typeface="ヒラギノ角ゴ ProN W3"/>
                <a:cs typeface="ヒラギノ角ゴ ProN W3"/>
              </a:rPr>
              <a:t>１．はじめに</a:t>
            </a:r>
            <a:endParaRPr kumimoji="1" lang="ja-JP" altLang="en-US" sz="2800" dirty="0">
              <a:latin typeface="ヒラギノ角ゴ ProN W3"/>
              <a:ea typeface="ヒラギノ角ゴ ProN W3"/>
              <a:cs typeface="ヒラギノ角ゴ ProN W3"/>
            </a:endParaRPr>
          </a:p>
        </p:txBody>
      </p:sp>
      <p:sp>
        <p:nvSpPr>
          <p:cNvPr id="13" name="正方形/長方形 12">
            <a:extLst>
              <a:ext uri="{FF2B5EF4-FFF2-40B4-BE49-F238E27FC236}">
                <a16:creationId xmlns:a16="http://schemas.microsoft.com/office/drawing/2014/main" id="{B75CE95A-59EA-2762-389B-040606EF90F2}"/>
              </a:ext>
            </a:extLst>
          </p:cNvPr>
          <p:cNvSpPr/>
          <p:nvPr/>
        </p:nvSpPr>
        <p:spPr>
          <a:xfrm>
            <a:off x="407317" y="947515"/>
            <a:ext cx="780545" cy="3632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tx1"/>
                </a:solidFill>
                <a:latin typeface="ヒラギノ角ゴ ProN W3"/>
                <a:ea typeface="ヒラギノ角ゴ ProN W3"/>
                <a:cs typeface="ヒラギノ角ゴ ProN W3"/>
              </a:rPr>
              <a:t>背景</a:t>
            </a:r>
            <a:endParaRPr kumimoji="1" lang="ja-JP" altLang="en-US" dirty="0">
              <a:solidFill>
                <a:schemeClr val="tx1"/>
              </a:solidFill>
              <a:latin typeface="ヒラギノ角ゴ ProN W3"/>
              <a:ea typeface="ヒラギノ角ゴ ProN W3"/>
              <a:cs typeface="ヒラギノ角ゴ ProN W3"/>
            </a:endParaRPr>
          </a:p>
        </p:txBody>
      </p:sp>
      <p:sp>
        <p:nvSpPr>
          <p:cNvPr id="20" name="正方形/長方形 19">
            <a:extLst>
              <a:ext uri="{FF2B5EF4-FFF2-40B4-BE49-F238E27FC236}">
                <a16:creationId xmlns:a16="http://schemas.microsoft.com/office/drawing/2014/main" id="{D10F0EEE-1E17-7A61-A95E-4F9E8489820A}"/>
              </a:ext>
            </a:extLst>
          </p:cNvPr>
          <p:cNvSpPr/>
          <p:nvPr/>
        </p:nvSpPr>
        <p:spPr>
          <a:xfrm>
            <a:off x="393382" y="4838320"/>
            <a:ext cx="780545" cy="3097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tx1"/>
                </a:solidFill>
                <a:latin typeface="ヒラギノ角ゴ ProN W3"/>
                <a:ea typeface="ヒラギノ角ゴ ProN W3"/>
                <a:cs typeface="ヒラギノ角ゴ ProN W3"/>
              </a:rPr>
              <a:t>目的</a:t>
            </a:r>
            <a:endParaRPr kumimoji="1" lang="ja-JP" altLang="en-US" dirty="0">
              <a:solidFill>
                <a:schemeClr val="tx1"/>
              </a:solidFill>
              <a:latin typeface="ヒラギノ角ゴ ProN W3"/>
              <a:ea typeface="ヒラギノ角ゴ ProN W3"/>
              <a:cs typeface="ヒラギノ角ゴ ProN W3"/>
            </a:endParaRPr>
          </a:p>
        </p:txBody>
      </p:sp>
      <p:sp>
        <p:nvSpPr>
          <p:cNvPr id="2" name="正方形/長方形 1">
            <a:extLst>
              <a:ext uri="{FF2B5EF4-FFF2-40B4-BE49-F238E27FC236}">
                <a16:creationId xmlns:a16="http://schemas.microsoft.com/office/drawing/2014/main" id="{20A3332E-1E0A-6638-4110-B4AC7AD8E9F2}"/>
              </a:ext>
            </a:extLst>
          </p:cNvPr>
          <p:cNvSpPr/>
          <p:nvPr/>
        </p:nvSpPr>
        <p:spPr>
          <a:xfrm>
            <a:off x="295102" y="1310789"/>
            <a:ext cx="8686528" cy="23507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Wingdings" pitchFamily="2" charset="2"/>
              <a:buChar char="u"/>
            </a:pPr>
            <a:r>
              <a:rPr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大学：研究を通して論理的思考力や課題発見力・解決力などを</a:t>
            </a:r>
            <a:br>
              <a:rPr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br>
            <a:r>
              <a:rPr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身につける場</a:t>
            </a:r>
            <a:endParaRPr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a:p>
            <a:pPr marL="285750" indent="-285750">
              <a:buFont typeface="Wingdings" pitchFamily="2" charset="2"/>
              <a:buChar char="u"/>
            </a:pPr>
            <a:r>
              <a:rPr kumimoji="1"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社会的変化が加速</a:t>
            </a:r>
            <a:endParaRPr kumimoji="1"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a:p>
            <a:pPr marL="800100" lvl="1" indent="-342900">
              <a:buFont typeface="Wingdings" pitchFamily="2" charset="2"/>
              <a:buChar char="Ø"/>
            </a:pPr>
            <a:r>
              <a:rPr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文科省</a:t>
            </a:r>
            <a:r>
              <a:rPr lang="ja-JP" altLang="en-US"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a:t>
            </a:r>
            <a:r>
              <a:rPr lang="en-US" altLang="ja-JP"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a:t>
            </a:r>
            <a:r>
              <a:rPr lang="ja-JP" altLang="en-US" sz="2200" dirty="0">
                <a:solidFill>
                  <a:schemeClr val="dk1"/>
                </a:solidFill>
                <a:latin typeface="Hiragino Kaku Gothic Pro W3" panose="020B0300000000000000" pitchFamily="34" charset="-128"/>
                <a:ea typeface="Hiragino Kaku Gothic Pro W3" panose="020B0300000000000000" pitchFamily="34" charset="-128"/>
              </a:rPr>
              <a:t>生きる力</a:t>
            </a:r>
            <a:r>
              <a:rPr lang="en-US" altLang="ja-JP" sz="2200" dirty="0">
                <a:solidFill>
                  <a:schemeClr val="dk1"/>
                </a:solidFill>
                <a:latin typeface="Hiragino Kaku Gothic Pro W3" panose="020B0300000000000000" pitchFamily="34" charset="-128"/>
                <a:ea typeface="Hiragino Kaku Gothic Pro W3" panose="020B0300000000000000" pitchFamily="34" charset="-128"/>
              </a:rPr>
              <a:t>｣</a:t>
            </a:r>
            <a:r>
              <a:rPr lang="ja-JP" altLang="en-US" sz="2200" dirty="0">
                <a:solidFill>
                  <a:schemeClr val="dk1"/>
                </a:solidFill>
                <a:latin typeface="Hiragino Kaku Gothic Pro W3" panose="020B0300000000000000" pitchFamily="34" charset="-128"/>
                <a:ea typeface="Hiragino Kaku Gothic Pro W3" panose="020B0300000000000000" pitchFamily="34" charset="-128"/>
              </a:rPr>
              <a:t>の教育を推進</a:t>
            </a:r>
            <a:endParaRPr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a:p>
            <a:pPr marL="800100" lvl="1" indent="-342900">
              <a:buFont typeface="Wingdings" pitchFamily="2" charset="2"/>
              <a:buChar char="Ø"/>
            </a:pPr>
            <a:r>
              <a:rPr kumimoji="1"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経産省</a:t>
            </a:r>
            <a:r>
              <a:rPr kumimoji="1" lang="ja-JP" altLang="en-US"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a:t>
            </a:r>
            <a:r>
              <a:rPr kumimoji="1" lang="en-US" altLang="ja-JP"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a:t>
            </a:r>
            <a:r>
              <a:rPr kumimoji="1" lang="ja-JP" altLang="en-US"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人生</a:t>
            </a:r>
            <a:r>
              <a:rPr kumimoji="1" lang="en-US" altLang="ja-JP"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100</a:t>
            </a:r>
            <a:r>
              <a:rPr kumimoji="1" lang="ja-JP" altLang="en-US" sz="2200" dirty="0">
                <a:solidFill>
                  <a:schemeClr val="dk1"/>
                </a:solidFill>
                <a:latin typeface="Hiragino Kaku Gothic Pro W3" panose="020B0300000000000000" pitchFamily="34" charset="-128"/>
                <a:ea typeface="Hiragino Kaku Gothic Pro W3" panose="020B0300000000000000" pitchFamily="34" charset="-128"/>
                <a:cs typeface="ヒラギノ角ゴ ProN W3"/>
                <a:sym typeface="Arial"/>
              </a:rPr>
              <a:t>年時代の</a:t>
            </a:r>
            <a:r>
              <a:rPr lang="ja-JP" altLang="en-US" sz="2200" dirty="0">
                <a:solidFill>
                  <a:schemeClr val="dk1"/>
                </a:solidFill>
                <a:latin typeface="Hiragino Kaku Gothic Pro W3" panose="020B0300000000000000" pitchFamily="34" charset="-128"/>
                <a:ea typeface="Hiragino Kaku Gothic Pro W3" panose="020B0300000000000000" pitchFamily="34" charset="-128"/>
              </a:rPr>
              <a:t>社会人基礎力</a:t>
            </a:r>
            <a:r>
              <a:rPr lang="en-US" altLang="ja-JP" sz="2200" dirty="0">
                <a:solidFill>
                  <a:schemeClr val="dk1"/>
                </a:solidFill>
                <a:latin typeface="Hiragino Kaku Gothic Pro W3" panose="020B0300000000000000" pitchFamily="34" charset="-128"/>
                <a:ea typeface="Hiragino Kaku Gothic Pro W3" panose="020B0300000000000000" pitchFamily="34" charset="-128"/>
              </a:rPr>
              <a:t>｣</a:t>
            </a:r>
            <a:r>
              <a:rPr lang="ja-JP" altLang="en-US" sz="2200" dirty="0">
                <a:solidFill>
                  <a:schemeClr val="dk1"/>
                </a:solidFill>
                <a:latin typeface="Hiragino Kaku Gothic Pro W3" panose="020B0300000000000000" pitchFamily="34" charset="-128"/>
                <a:ea typeface="Hiragino Kaku Gothic Pro W3" panose="020B0300000000000000" pitchFamily="34" charset="-128"/>
              </a:rPr>
              <a:t>を提唱</a:t>
            </a:r>
            <a:endParaRPr kumimoji="1"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a:p>
            <a:pPr marL="285750" indent="-285750">
              <a:buFont typeface="Wingdings" pitchFamily="2" charset="2"/>
              <a:buChar char="u"/>
            </a:pPr>
            <a:r>
              <a:rPr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アクティブラーニング</a:t>
            </a:r>
            <a:r>
              <a:rPr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(AL)</a:t>
            </a:r>
            <a:r>
              <a:rPr lang="ja-JP" altLang="en-US"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rPr>
              <a:t>：主体的に学ぶ学習方法の総称</a:t>
            </a:r>
            <a:endParaRPr lang="en-US" altLang="ja-JP" sz="2200" dirty="0">
              <a:solidFill>
                <a:schemeClr val="tx1"/>
              </a:solidFill>
              <a:latin typeface="Hiragino Kaku Gothic Pro W3" panose="020B0300000000000000" pitchFamily="34" charset="-128"/>
              <a:ea typeface="Hiragino Kaku Gothic Pro W3" panose="020B0300000000000000" pitchFamily="34" charset="-128"/>
              <a:cs typeface="ヒラギノ角ゴ ProN W3"/>
            </a:endParaRPr>
          </a:p>
        </p:txBody>
      </p:sp>
      <p:sp>
        <p:nvSpPr>
          <p:cNvPr id="17" name="正方形/長方形 16">
            <a:extLst>
              <a:ext uri="{FF2B5EF4-FFF2-40B4-BE49-F238E27FC236}">
                <a16:creationId xmlns:a16="http://schemas.microsoft.com/office/drawing/2014/main" id="{A8B793FF-2FD1-E4AC-C2F0-C22FCA868D0B}"/>
              </a:ext>
            </a:extLst>
          </p:cNvPr>
          <p:cNvSpPr/>
          <p:nvPr/>
        </p:nvSpPr>
        <p:spPr>
          <a:xfrm>
            <a:off x="393382" y="3859899"/>
            <a:ext cx="780545" cy="3406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tx1"/>
                </a:solidFill>
                <a:latin typeface="ヒラギノ角ゴ ProN W3"/>
                <a:ea typeface="ヒラギノ角ゴ ProN W3"/>
                <a:cs typeface="ヒラギノ角ゴ ProN W3"/>
              </a:rPr>
              <a:t>問題</a:t>
            </a:r>
            <a:endParaRPr kumimoji="1" lang="ja-JP" altLang="en-US" dirty="0">
              <a:solidFill>
                <a:schemeClr val="tx1"/>
              </a:solidFill>
              <a:latin typeface="ヒラギノ角ゴ ProN W3"/>
              <a:ea typeface="ヒラギノ角ゴ ProN W3"/>
              <a:cs typeface="ヒラギノ角ゴ ProN W3"/>
            </a:endParaRPr>
          </a:p>
        </p:txBody>
      </p:sp>
      <p:sp>
        <p:nvSpPr>
          <p:cNvPr id="5" name="正方形/長方形 4">
            <a:extLst>
              <a:ext uri="{FF2B5EF4-FFF2-40B4-BE49-F238E27FC236}">
                <a16:creationId xmlns:a16="http://schemas.microsoft.com/office/drawing/2014/main" id="{ADCD59D6-64E5-B787-2D11-580360BCC120}"/>
              </a:ext>
            </a:extLst>
          </p:cNvPr>
          <p:cNvSpPr/>
          <p:nvPr/>
        </p:nvSpPr>
        <p:spPr>
          <a:xfrm>
            <a:off x="1471224" y="3774809"/>
            <a:ext cx="6745747" cy="8515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200" dirty="0">
                <a:solidFill>
                  <a:schemeClr val="tx1"/>
                </a:solidFill>
                <a:latin typeface="ヒラギノ角ゴ ProN W3"/>
                <a:ea typeface="Hiragino Kaku Gothic Pro W3" panose="020B0300000000000000"/>
                <a:cs typeface="ヒラギノ角ゴ ProN W3"/>
              </a:rPr>
              <a:t>現在</a:t>
            </a:r>
            <a:r>
              <a:rPr kumimoji="1" lang="ja-JP" altLang="en-US" sz="2200" dirty="0">
                <a:solidFill>
                  <a:schemeClr val="tx1"/>
                </a:solidFill>
                <a:latin typeface="ヒラギノ角ゴ ProN W3"/>
                <a:ea typeface="Hiragino Kaku Gothic Pro W3" panose="020B0300000000000000"/>
                <a:cs typeface="ヒラギノ角ゴ ProN W3"/>
              </a:rPr>
              <a:t>大学で実施されている</a:t>
            </a:r>
            <a:r>
              <a:rPr kumimoji="1" lang="en-US" altLang="ja-JP" sz="2200" dirty="0">
                <a:solidFill>
                  <a:schemeClr val="tx1"/>
                </a:solidFill>
                <a:latin typeface="ヒラギノ角ゴ ProN W3"/>
                <a:ea typeface="Hiragino Kaku Gothic Pro W3" panose="020B0300000000000000"/>
                <a:cs typeface="ヒラギノ角ゴ ProN W3"/>
              </a:rPr>
              <a:t>AL</a:t>
            </a:r>
            <a:r>
              <a:rPr lang="ja-JP" altLang="en-US" sz="2200" dirty="0">
                <a:solidFill>
                  <a:schemeClr val="tx1"/>
                </a:solidFill>
                <a:latin typeface="ヒラギノ角ゴ ProN W3"/>
                <a:ea typeface="Hiragino Kaku Gothic Pro W3" panose="020B0300000000000000"/>
                <a:cs typeface="ヒラギノ角ゴ ProN W3"/>
              </a:rPr>
              <a:t>では学びへの主体性や課題発見力などの能力を養うことができない</a:t>
            </a:r>
            <a:endParaRPr lang="en-US" altLang="ja-JP" sz="2200" dirty="0">
              <a:solidFill>
                <a:schemeClr val="tx1"/>
              </a:solidFill>
              <a:latin typeface="ヒラギノ角ゴ ProN W3"/>
              <a:ea typeface="Hiragino Kaku Gothic Pro W3" panose="020B0300000000000000"/>
              <a:cs typeface="ヒラギノ角ゴ ProN W3"/>
            </a:endParaRPr>
          </a:p>
        </p:txBody>
      </p:sp>
      <p:sp>
        <p:nvSpPr>
          <p:cNvPr id="7" name="正方形/長方形 6">
            <a:extLst>
              <a:ext uri="{FF2B5EF4-FFF2-40B4-BE49-F238E27FC236}">
                <a16:creationId xmlns:a16="http://schemas.microsoft.com/office/drawing/2014/main" id="{38E40746-239F-C3AF-940E-40DEEE4B4686}"/>
              </a:ext>
            </a:extLst>
          </p:cNvPr>
          <p:cNvSpPr/>
          <p:nvPr/>
        </p:nvSpPr>
        <p:spPr>
          <a:xfrm>
            <a:off x="1398395" y="4739696"/>
            <a:ext cx="6347208" cy="8095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7938" indent="-7938"/>
            <a:r>
              <a:rPr lang="ja-JP" altLang="en-US" sz="2200" dirty="0">
                <a:solidFill>
                  <a:schemeClr val="tx1"/>
                </a:solidFill>
                <a:latin typeface="ヒラギノ角ゴ ProN W3"/>
                <a:ea typeface="Hiragino Kaku Gothic Pro W3" panose="020B0300000000000000"/>
                <a:cs typeface="ヒラギノ角ゴ ProN W3"/>
              </a:rPr>
              <a:t>学びへの主体性や課題発見力などの能力を養える</a:t>
            </a:r>
            <a:endParaRPr lang="en-US" altLang="ja-JP" sz="2200" dirty="0">
              <a:solidFill>
                <a:schemeClr val="tx1"/>
              </a:solidFill>
              <a:latin typeface="ヒラギノ角ゴ ProN W3"/>
              <a:ea typeface="Hiragino Kaku Gothic Pro W3" panose="020B0300000000000000"/>
              <a:cs typeface="ヒラギノ角ゴ ProN W3"/>
            </a:endParaRPr>
          </a:p>
          <a:p>
            <a:pPr marL="7938" indent="-7938"/>
            <a:r>
              <a:rPr kumimoji="1" lang="ja-JP" altLang="en-US" sz="2200" dirty="0">
                <a:solidFill>
                  <a:schemeClr val="tx1"/>
                </a:solidFill>
                <a:latin typeface="ヒラギノ角ゴ ProN W3"/>
                <a:ea typeface="Hiragino Kaku Gothic Pro W3" panose="020B0300000000000000"/>
                <a:cs typeface="ヒラギノ角ゴ ProN W3"/>
              </a:rPr>
              <a:t>講義の雛型を考案</a:t>
            </a:r>
            <a:endParaRPr kumimoji="1" lang="en-US" altLang="ja-JP" sz="2200" dirty="0">
              <a:solidFill>
                <a:schemeClr val="tx1"/>
              </a:solidFill>
              <a:latin typeface="ヒラギノ角ゴ ProN W3"/>
              <a:ea typeface="Hiragino Kaku Gothic Pro W3" panose="020B0300000000000000"/>
              <a:cs typeface="ヒラギノ角ゴ ProN W3"/>
            </a:endParaRPr>
          </a:p>
        </p:txBody>
      </p:sp>
    </p:spTree>
    <p:extLst>
      <p:ext uri="{BB962C8B-B14F-4D97-AF65-F5344CB8AC3E}">
        <p14:creationId xmlns:p14="http://schemas.microsoft.com/office/powerpoint/2010/main" val="345258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87BD7B4-B29E-A317-6C77-2BCFBAF6F84C}"/>
              </a:ext>
            </a:extLst>
          </p:cNvPr>
          <p:cNvPicPr>
            <a:picLocks noChangeAspect="1"/>
          </p:cNvPicPr>
          <p:nvPr/>
        </p:nvPicPr>
        <p:blipFill>
          <a:blip r:embed="rId2"/>
          <a:stretch>
            <a:fillRect/>
          </a:stretch>
        </p:blipFill>
        <p:spPr>
          <a:xfrm>
            <a:off x="819811" y="1042587"/>
            <a:ext cx="7772400" cy="4185138"/>
          </a:xfrm>
          <a:prstGeom prst="rect">
            <a:avLst/>
          </a:prstGeom>
        </p:spPr>
      </p:pic>
      <p:cxnSp>
        <p:nvCxnSpPr>
          <p:cNvPr id="3" name="直線コネクタ 2">
            <a:extLst>
              <a:ext uri="{FF2B5EF4-FFF2-40B4-BE49-F238E27FC236}">
                <a16:creationId xmlns:a16="http://schemas.microsoft.com/office/drawing/2014/main" id="{2436B7E9-6E26-C9BF-62BC-72A7DCCC711C}"/>
              </a:ext>
            </a:extLst>
          </p:cNvPr>
          <p:cNvCxnSpPr>
            <a:cxnSpLocks/>
          </p:cNvCxnSpPr>
          <p:nvPr/>
        </p:nvCxnSpPr>
        <p:spPr>
          <a:xfrm>
            <a:off x="44955" y="688992"/>
            <a:ext cx="905408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9FF3D8D-89FF-851C-901B-956F51B9DDF4}"/>
              </a:ext>
            </a:extLst>
          </p:cNvPr>
          <p:cNvSpPr txBox="1"/>
          <p:nvPr/>
        </p:nvSpPr>
        <p:spPr>
          <a:xfrm>
            <a:off x="58188" y="165772"/>
            <a:ext cx="6349985" cy="523220"/>
          </a:xfrm>
          <a:prstGeom prst="rect">
            <a:avLst/>
          </a:prstGeom>
          <a:noFill/>
        </p:spPr>
        <p:txBody>
          <a:bodyPr wrap="square" rtlCol="0">
            <a:spAutoFit/>
          </a:bodyPr>
          <a:lstStyle/>
          <a:p>
            <a:r>
              <a:rPr kumimoji="1" lang="ja-JP" altLang="en-US" sz="2800">
                <a:latin typeface="ヒラギノ角ゴ ProN W3"/>
                <a:ea typeface="ヒラギノ角ゴ ProN W3"/>
                <a:cs typeface="ヒラギノ角ゴ ProN W3"/>
              </a:rPr>
              <a:t>２．アクティブラーニングの問題点</a:t>
            </a:r>
            <a:endParaRPr kumimoji="1" lang="ja-JP" altLang="en-US" sz="2800" dirty="0">
              <a:latin typeface="ヒラギノ角ゴ ProN W3"/>
              <a:ea typeface="ヒラギノ角ゴ ProN W3"/>
              <a:cs typeface="ヒラギノ角ゴ ProN W3"/>
            </a:endParaRPr>
          </a:p>
        </p:txBody>
      </p:sp>
      <p:sp>
        <p:nvSpPr>
          <p:cNvPr id="11" name="Google Shape;85;p5">
            <a:extLst>
              <a:ext uri="{FF2B5EF4-FFF2-40B4-BE49-F238E27FC236}">
                <a16:creationId xmlns:a16="http://schemas.microsoft.com/office/drawing/2014/main" id="{F5FF6A25-B51A-9C30-DB7A-0998B3396226}"/>
              </a:ext>
            </a:extLst>
          </p:cNvPr>
          <p:cNvSpPr/>
          <p:nvPr/>
        </p:nvSpPr>
        <p:spPr>
          <a:xfrm>
            <a:off x="551789" y="1042588"/>
            <a:ext cx="2987897" cy="553311"/>
          </a:xfrm>
          <a:prstGeom prst="rect">
            <a:avLst/>
          </a:prstGeom>
          <a:solidFill>
            <a:schemeClr val="bg1"/>
          </a:solidFill>
          <a:ln>
            <a:solidFill>
              <a:schemeClr val="bg1"/>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altLang="en-US" sz="2200" b="0" i="0" u="none" strike="noStrike" cap="none">
                <a:solidFill>
                  <a:schemeClr val="dk1"/>
                </a:solidFill>
                <a:latin typeface="Hiragino Kaku Gothic ProN W3" panose="020B0300000000000000" pitchFamily="34" charset="-128"/>
                <a:ea typeface="Hiragino Kaku Gothic ProN W3" panose="020B0300000000000000" pitchFamily="34" charset="-128"/>
                <a:sym typeface="Arial"/>
              </a:rPr>
              <a:t>ラーニングピラミッド</a:t>
            </a:r>
            <a:endParaRPr lang="en-US" altLang="ja-JP" sz="2200" b="0" i="0" u="none" strike="noStrike" cap="none" dirty="0">
              <a:solidFill>
                <a:schemeClr val="dk1"/>
              </a:solidFill>
              <a:latin typeface="Hiragino Kaku Gothic ProN W3" panose="020B0300000000000000" pitchFamily="34" charset="-128"/>
              <a:ea typeface="Hiragino Kaku Gothic ProN W3" panose="020B0300000000000000" pitchFamily="34" charset="-128"/>
              <a:sym typeface="Arial"/>
            </a:endParaRPr>
          </a:p>
        </p:txBody>
      </p:sp>
    </p:spTree>
    <p:extLst>
      <p:ext uri="{BB962C8B-B14F-4D97-AF65-F5344CB8AC3E}">
        <p14:creationId xmlns:p14="http://schemas.microsoft.com/office/powerpoint/2010/main" val="54648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2436B7E9-6E26-C9BF-62BC-72A7DCCC711C}"/>
              </a:ext>
            </a:extLst>
          </p:cNvPr>
          <p:cNvCxnSpPr>
            <a:cxnSpLocks/>
          </p:cNvCxnSpPr>
          <p:nvPr/>
        </p:nvCxnSpPr>
        <p:spPr>
          <a:xfrm>
            <a:off x="44955" y="688992"/>
            <a:ext cx="905408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9FF3D8D-89FF-851C-901B-956F51B9DDF4}"/>
              </a:ext>
            </a:extLst>
          </p:cNvPr>
          <p:cNvSpPr txBox="1"/>
          <p:nvPr/>
        </p:nvSpPr>
        <p:spPr>
          <a:xfrm>
            <a:off x="58189" y="165772"/>
            <a:ext cx="2972606"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３</a:t>
            </a:r>
            <a:r>
              <a:rPr kumimoji="1" lang="ja-JP" altLang="en-US" sz="2800">
                <a:latin typeface="ヒラギノ角ゴ ProN W3"/>
                <a:ea typeface="ヒラギノ角ゴ ProN W3"/>
                <a:cs typeface="ヒラギノ角ゴ ProN W3"/>
              </a:rPr>
              <a:t>．研究の構成</a:t>
            </a:r>
            <a:endParaRPr kumimoji="1" lang="ja-JP" altLang="en-US" sz="2800" dirty="0">
              <a:latin typeface="ヒラギノ角ゴ ProN W3"/>
              <a:ea typeface="ヒラギノ角ゴ ProN W3"/>
              <a:cs typeface="ヒラギノ角ゴ ProN W3"/>
            </a:endParaRPr>
          </a:p>
        </p:txBody>
      </p:sp>
      <p:graphicFrame>
        <p:nvGraphicFramePr>
          <p:cNvPr id="24" name="表 23">
            <a:extLst>
              <a:ext uri="{FF2B5EF4-FFF2-40B4-BE49-F238E27FC236}">
                <a16:creationId xmlns:a16="http://schemas.microsoft.com/office/drawing/2014/main" id="{7AD45BBA-18B8-F391-A110-BADB4C7B16D3}"/>
              </a:ext>
            </a:extLst>
          </p:cNvPr>
          <p:cNvGraphicFramePr>
            <a:graphicFrameLocks noGrp="1"/>
          </p:cNvGraphicFramePr>
          <p:nvPr>
            <p:extLst>
              <p:ext uri="{D42A27DB-BD31-4B8C-83A1-F6EECF244321}">
                <p14:modId xmlns:p14="http://schemas.microsoft.com/office/powerpoint/2010/main" val="1780715554"/>
              </p:ext>
            </p:extLst>
          </p:nvPr>
        </p:nvGraphicFramePr>
        <p:xfrm>
          <a:off x="373851" y="1442002"/>
          <a:ext cx="8352705" cy="2830995"/>
        </p:xfrm>
        <a:graphic>
          <a:graphicData uri="http://schemas.openxmlformats.org/drawingml/2006/table">
            <a:tbl>
              <a:tblPr>
                <a:tableStyleId>{5C22544A-7EE6-4342-B048-85BDC9FD1C3A}</a:tableStyleId>
              </a:tblPr>
              <a:tblGrid>
                <a:gridCol w="4326357">
                  <a:extLst>
                    <a:ext uri="{9D8B030D-6E8A-4147-A177-3AD203B41FA5}">
                      <a16:colId xmlns:a16="http://schemas.microsoft.com/office/drawing/2014/main" val="2505595406"/>
                    </a:ext>
                  </a:extLst>
                </a:gridCol>
                <a:gridCol w="4026348">
                  <a:extLst>
                    <a:ext uri="{9D8B030D-6E8A-4147-A177-3AD203B41FA5}">
                      <a16:colId xmlns:a16="http://schemas.microsoft.com/office/drawing/2014/main" val="431922858"/>
                    </a:ext>
                  </a:extLst>
                </a:gridCol>
              </a:tblGrid>
              <a:tr h="645365">
                <a:tc>
                  <a:txBody>
                    <a:bodyPr/>
                    <a:lstStyle/>
                    <a:p>
                      <a:pPr algn="ctr" fontAlgn="ctr"/>
                      <a:r>
                        <a:rPr lang="ja-JP" altLang="en-US" sz="1600" b="1" u="none" strike="noStrike" dirty="0">
                          <a:effectLst/>
                          <a:latin typeface="Hiragino Kaku Gothic Pro W3" panose="020B0300000000000000" pitchFamily="34" charset="-128"/>
                          <a:ea typeface="Hiragino Kaku Gothic Pro W3" panose="020B0300000000000000" pitchFamily="34" charset="-128"/>
                        </a:rPr>
                        <a:t>大学で</a:t>
                      </a:r>
                      <a:r>
                        <a:rPr lang="en" sz="1600" b="1" u="none" strike="noStrike" dirty="0">
                          <a:effectLst/>
                          <a:latin typeface="Hiragino Kaku Gothic Pro W3" panose="020B0300000000000000" pitchFamily="34" charset="-128"/>
                          <a:ea typeface="Hiragino Kaku Gothic Pro W3" panose="020B0300000000000000" pitchFamily="34" charset="-128"/>
                        </a:rPr>
                        <a:t>AL</a:t>
                      </a:r>
                      <a:r>
                        <a:rPr lang="ja-JP" altLang="en-US" sz="1600" b="1" u="none" strike="noStrike" dirty="0">
                          <a:effectLst/>
                          <a:latin typeface="Hiragino Kaku Gothic Pro W3" panose="020B0300000000000000" pitchFamily="34" charset="-128"/>
                          <a:ea typeface="Hiragino Kaku Gothic Pro W3" panose="020B0300000000000000" pitchFamily="34" charset="-128"/>
                        </a:rPr>
                        <a:t>を実施する際に目標とするべき能力</a:t>
                      </a:r>
                      <a:endParaRPr lang="ja-JP" altLang="en-US" sz="1600" b="1" i="0" u="none" strike="noStrike" dirty="0">
                        <a:solidFill>
                          <a:srgbClr val="000000"/>
                        </a:solidFill>
                        <a:effectLst/>
                        <a:latin typeface="Hiragino Kaku Gothic Pro W3" panose="020B0300000000000000" pitchFamily="34" charset="-128"/>
                        <a:ea typeface="Hiragino Kaku Gothic Pro W3" panose="020B0300000000000000" pitchFamily="34" charset="-128"/>
                      </a:endParaRPr>
                    </a:p>
                  </a:txBody>
                  <a:tcPr marL="9525"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ctr" fontAlgn="ctr"/>
                      <a:r>
                        <a:rPr lang="ja-JP" altLang="en-US" sz="1600" b="1" u="none" strike="noStrike">
                          <a:effectLst/>
                          <a:latin typeface="Hiragino Kaku Gothic Pro W3" panose="020B0300000000000000" pitchFamily="34" charset="-128"/>
                          <a:ea typeface="Hiragino Kaku Gothic Pro W3" panose="020B0300000000000000" pitchFamily="34" charset="-128"/>
                        </a:rPr>
                        <a:t>必要な要素</a:t>
                      </a:r>
                      <a:endParaRPr lang="ja-JP" altLang="en-US" sz="1600" b="1"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9525" marR="10800"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1420411455"/>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主体性</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目標の設定・グループ活動・進行方法や</a:t>
                      </a:r>
                      <a:br>
                        <a:rPr lang="en-US" altLang="ja-JP" sz="1600" u="none" strike="noStrike" dirty="0">
                          <a:effectLst/>
                          <a:latin typeface="Hiragino Kaku Gothic Pro W3" panose="020B0300000000000000" pitchFamily="34" charset="-128"/>
                          <a:ea typeface="Hiragino Kaku Gothic Pro W3" panose="020B0300000000000000" pitchFamily="34" charset="-128"/>
                        </a:rPr>
                      </a:br>
                      <a:r>
                        <a:rPr lang="ja-JP" altLang="en-US" sz="1600" u="none" strike="noStrike">
                          <a:effectLst/>
                          <a:latin typeface="Hiragino Kaku Gothic Pro W3" panose="020B0300000000000000" pitchFamily="34" charset="-128"/>
                          <a:ea typeface="Hiragino Kaku Gothic Pro W3" panose="020B0300000000000000" pitchFamily="34" charset="-128"/>
                        </a:rPr>
                        <a:t>手順の確認</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339339078"/>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論理的思考力</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討論・調べ学習・発表などのアウトプット</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3387639209"/>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課題発見力</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討論・調べ学習</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126826471"/>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課題解決力</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図や表の作成・発表などのアウトプット</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2979465200"/>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事前準備</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最低限の知識・技術の講義</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630046091"/>
                  </a:ext>
                </a:extLst>
              </a:tr>
              <a:tr h="337685">
                <a:tc>
                  <a:txBody>
                    <a:bodyPr/>
                    <a:lstStyle/>
                    <a:p>
                      <a:pPr algn="l" fontAlgn="ctr"/>
                      <a:r>
                        <a:rPr lang="ja-JP" altLang="en-US" sz="1600" u="none" strike="noStrike">
                          <a:effectLst/>
                          <a:latin typeface="Hiragino Kaku Gothic Pro W3" panose="020B0300000000000000" pitchFamily="34" charset="-128"/>
                          <a:ea typeface="Hiragino Kaku Gothic Pro W3" panose="020B0300000000000000" pitchFamily="34" charset="-128"/>
                        </a:rPr>
                        <a:t>振り返り</a:t>
                      </a:r>
                      <a:endParaRPr lang="ja-JP" altLang="en-US" sz="1600" b="0" i="0" u="none" strike="noStrike">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28575"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tc>
                  <a:txBody>
                    <a:bodyPr/>
                    <a:lstStyle/>
                    <a:p>
                      <a:pPr algn="l" fontAlgn="ctr"/>
                      <a:r>
                        <a:rPr lang="ja-JP" altLang="en-US" sz="1600" u="none" strike="noStrike" dirty="0">
                          <a:effectLst/>
                          <a:latin typeface="Hiragino Kaku Gothic Pro W3" panose="020B0300000000000000" pitchFamily="34" charset="-128"/>
                          <a:ea typeface="Hiragino Kaku Gothic Pro W3" panose="020B0300000000000000" pitchFamily="34" charset="-128"/>
                        </a:rPr>
                        <a:t>自己評価・相互評価・外部評価</a:t>
                      </a:r>
                      <a:endParaRPr lang="ja-JP" altLang="en-US" sz="1600" b="0" i="0" u="none" strike="noStrike" dirty="0">
                        <a:solidFill>
                          <a:srgbClr val="000000"/>
                        </a:solidFill>
                        <a:effectLst/>
                        <a:latin typeface="Hiragino Kaku Gothic Pro W3" panose="020B0300000000000000" pitchFamily="34" charset="-128"/>
                        <a:ea typeface="Hiragino Kaku Gothic Pro W3" panose="020B0300000000000000" pitchFamily="34" charset="-128"/>
                      </a:endParaRPr>
                    </a:p>
                  </a:txBody>
                  <a:tcPr marL="108000" marR="9525" marT="9525" marB="0" anchor="ctr">
                    <a:lnL w="12700"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4D5"/>
                    </a:solidFill>
                  </a:tcPr>
                </a:tc>
                <a:extLst>
                  <a:ext uri="{0D108BD9-81ED-4DB2-BD59-A6C34878D82A}">
                    <a16:rowId xmlns:a16="http://schemas.microsoft.com/office/drawing/2014/main" val="3260194671"/>
                  </a:ext>
                </a:extLst>
              </a:tr>
            </a:tbl>
          </a:graphicData>
        </a:graphic>
      </p:graphicFrame>
      <p:sp>
        <p:nvSpPr>
          <p:cNvPr id="25" name="Google Shape;85;p5">
            <a:extLst>
              <a:ext uri="{FF2B5EF4-FFF2-40B4-BE49-F238E27FC236}">
                <a16:creationId xmlns:a16="http://schemas.microsoft.com/office/drawing/2014/main" id="{F8E735EB-5030-4CB3-F9BD-4966A66167D8}"/>
              </a:ext>
            </a:extLst>
          </p:cNvPr>
          <p:cNvSpPr/>
          <p:nvPr/>
        </p:nvSpPr>
        <p:spPr>
          <a:xfrm>
            <a:off x="395646" y="4637701"/>
            <a:ext cx="8352705" cy="776609"/>
          </a:xfrm>
          <a:prstGeom prst="rect">
            <a:avLst/>
          </a:prstGeom>
          <a:solidFill>
            <a:srgbClr val="DDEA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altLang="en-US" sz="2200">
                <a:latin typeface="Hiragino Kaku Gothic ProN W3" panose="020B0300000000000000" pitchFamily="34" charset="-128"/>
                <a:ea typeface="Hiragino Kaku Gothic ProN W3" panose="020B0300000000000000" pitchFamily="34" charset="-128"/>
              </a:rPr>
              <a:t>今後は上記要素を取り入れ組み立てることで</a:t>
            </a:r>
            <a:endParaRPr lang="en-US" altLang="ja-JP" sz="2200" dirty="0">
              <a:latin typeface="Hiragino Kaku Gothic ProN W3" panose="020B0300000000000000" pitchFamily="34" charset="-128"/>
              <a:ea typeface="Hiragino Kaku Gothic ProN W3" panose="020B0300000000000000" pitchFamily="34" charset="-128"/>
            </a:endParaRPr>
          </a:p>
          <a:p>
            <a:pPr marL="0" marR="0" lvl="0" indent="0" algn="ctr" rtl="0">
              <a:lnSpc>
                <a:spcPct val="100000"/>
              </a:lnSpc>
              <a:spcBef>
                <a:spcPts val="0"/>
              </a:spcBef>
              <a:spcAft>
                <a:spcPts val="0"/>
              </a:spcAft>
              <a:buNone/>
            </a:pPr>
            <a:r>
              <a:rPr lang="ja-JP" altLang="en-US" sz="2200">
                <a:latin typeface="Hiragino Kaku Gothic ProN W3" panose="020B0300000000000000" pitchFamily="34" charset="-128"/>
                <a:ea typeface="Hiragino Kaku Gothic ProN W3" panose="020B0300000000000000" pitchFamily="34" charset="-128"/>
              </a:rPr>
              <a:t>講義を構築，考案する</a:t>
            </a:r>
            <a:endParaRPr lang="en-US" altLang="ja-JP" sz="2200" dirty="0">
              <a:latin typeface="Hiragino Kaku Gothic ProN W3" panose="020B0300000000000000" pitchFamily="34" charset="-128"/>
              <a:ea typeface="Hiragino Kaku Gothic ProN W3" panose="020B0300000000000000" pitchFamily="34" charset="-128"/>
            </a:endParaRPr>
          </a:p>
        </p:txBody>
      </p:sp>
      <p:sp>
        <p:nvSpPr>
          <p:cNvPr id="26" name="Google Shape;85;p5">
            <a:extLst>
              <a:ext uri="{FF2B5EF4-FFF2-40B4-BE49-F238E27FC236}">
                <a16:creationId xmlns:a16="http://schemas.microsoft.com/office/drawing/2014/main" id="{EC1A744F-BA15-D6E3-EF1E-C0A3BCA89EFF}"/>
              </a:ext>
            </a:extLst>
          </p:cNvPr>
          <p:cNvSpPr/>
          <p:nvPr/>
        </p:nvSpPr>
        <p:spPr>
          <a:xfrm>
            <a:off x="373851" y="822867"/>
            <a:ext cx="6146590" cy="50886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ltLang="ja-JP" dirty="0">
                <a:latin typeface="Hiragino Kaku Gothic ProN W3" panose="020B0300000000000000" pitchFamily="34" charset="-128"/>
                <a:ea typeface="Hiragino Kaku Gothic ProN W3" panose="020B0300000000000000" pitchFamily="34" charset="-128"/>
              </a:rPr>
              <a:t>AL</a:t>
            </a:r>
            <a:r>
              <a:rPr lang="ja-JP" altLang="en-US">
                <a:latin typeface="Hiragino Kaku Gothic ProN W3" panose="020B0300000000000000" pitchFamily="34" charset="-128"/>
                <a:ea typeface="Hiragino Kaku Gothic ProN W3" panose="020B0300000000000000" pitchFamily="34" charset="-128"/>
              </a:rPr>
              <a:t>の目標とする能力から身につけるための要素を考えた</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41999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2788"/>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テンプレート4-3</Template>
  <TotalTime>1873</TotalTime>
  <Words>245</Words>
  <Application>Microsoft Office PowerPoint</Application>
  <PresentationFormat>画面に合わせる (16:10)</PresentationFormat>
  <Paragraphs>38</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Hiragino Kaku Gothic Pro W3</vt:lpstr>
      <vt:lpstr>Hiragino Kaku Gothic ProN W3</vt:lpstr>
      <vt:lpstr>ヒラギノ角ゴ ProN W3</vt:lpstr>
      <vt:lpstr>Arial</vt:lpstr>
      <vt:lpstr>Calibri</vt:lpstr>
      <vt:lpstr>Wingdings</vt:lpstr>
      <vt:lpstr>テンプレート4-3</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土屋　勇太</dc:creator>
  <cp:lastModifiedBy>勇太 土屋</cp:lastModifiedBy>
  <cp:revision>34</cp:revision>
  <cp:lastPrinted>2014-10-13T07:32:32Z</cp:lastPrinted>
  <dcterms:created xsi:type="dcterms:W3CDTF">2023-07-06T11:30:42Z</dcterms:created>
  <dcterms:modified xsi:type="dcterms:W3CDTF">2023-08-05T14:23:15Z</dcterms:modified>
</cp:coreProperties>
</file>