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1" r:id="rId13"/>
    <p:sldId id="268" r:id="rId14"/>
    <p:sldId id="269" r:id="rId15"/>
    <p:sldId id="272" r:id="rId16"/>
    <p:sldId id="273" r:id="rId1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FBDA9B-F7E4-6963-8D69-1A553DFB18CC}" v="243" dt="2025-01-17T17:07:06.648"/>
    <p1510:client id="{C6D3194D-BA95-2AD6-2FBD-72A6C09C4433}" v="1137" dt="2025-01-17T02:49:04.471"/>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73" d="100"/>
          <a:sy n="73" d="100"/>
        </p:scale>
        <p:origin x="72"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1/17/2025</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1496870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1/17/2025</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3010231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1/17/2025</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2134060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1/17/2025</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591008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1/17/2025</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4245706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1/17/2025</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1030306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1/17/2025</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2729524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1/17/2025</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3755232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1/17/2025</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3124024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1/17/2025</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931602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1/17/2025</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2213028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1/17/2025</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‹Nº›</a:t>
            </a:fld>
            <a:endParaRPr lang="en-US"/>
          </a:p>
        </p:txBody>
      </p:sp>
    </p:spTree>
    <p:extLst>
      <p:ext uri="{BB962C8B-B14F-4D97-AF65-F5344CB8AC3E}">
        <p14:creationId xmlns:p14="http://schemas.microsoft.com/office/powerpoint/2010/main" val="343571193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89" r:id="rId6"/>
    <p:sldLayoutId id="2147483685" r:id="rId7"/>
    <p:sldLayoutId id="2147483686" r:id="rId8"/>
    <p:sldLayoutId id="2147483687" r:id="rId9"/>
    <p:sldLayoutId id="2147483688" r:id="rId10"/>
    <p:sldLayoutId id="2147483690"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TsuenKitTajamar/calcularModeloRegresion/blob/main/calcularModeloRegresi%C3%B3n.ipynb"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89EBE4E-5983-B393-1D5E-731351065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áficas financieras en una pantalla oscura">
            <a:extLst>
              <a:ext uri="{FF2B5EF4-FFF2-40B4-BE49-F238E27FC236}">
                <a16:creationId xmlns:a16="http://schemas.microsoft.com/office/drawing/2014/main" id="{E4BE4E21-9C4D-2736-7FB5-2ABAB8207275}"/>
              </a:ext>
            </a:extLst>
          </p:cNvPr>
          <p:cNvPicPr>
            <a:picLocks noChangeAspect="1"/>
          </p:cNvPicPr>
          <p:nvPr/>
        </p:nvPicPr>
        <p:blipFill>
          <a:blip r:embed="rId2"/>
          <a:srcRect t="10000" r="-2" b="-2"/>
          <a:stretch/>
        </p:blipFill>
        <p:spPr>
          <a:xfrm>
            <a:off x="20" y="10"/>
            <a:ext cx="12191979" cy="6857989"/>
          </a:xfrm>
          <a:prstGeom prst="rect">
            <a:avLst/>
          </a:prstGeom>
        </p:spPr>
      </p:pic>
      <p:sp>
        <p:nvSpPr>
          <p:cNvPr id="11" name="Freeform: Shape 10">
            <a:extLst>
              <a:ext uri="{FF2B5EF4-FFF2-40B4-BE49-F238E27FC236}">
                <a16:creationId xmlns:a16="http://schemas.microsoft.com/office/drawing/2014/main" id="{2CEF5482-568A-9463-C672-BC6D644DF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V="1">
            <a:off x="-39511" y="-72076"/>
            <a:ext cx="8582352" cy="4875036"/>
          </a:xfrm>
          <a:custGeom>
            <a:avLst/>
            <a:gdLst>
              <a:gd name="connsiteX0" fmla="*/ 1259133 w 8582352"/>
              <a:gd name="connsiteY0" fmla="*/ 1707 h 4875036"/>
              <a:gd name="connsiteX1" fmla="*/ 29139 w 8582352"/>
              <a:gd name="connsiteY1" fmla="*/ 317762 h 4875036"/>
              <a:gd name="connsiteX2" fmla="*/ 0 w 8582352"/>
              <a:gd name="connsiteY2" fmla="*/ 333585 h 4875036"/>
              <a:gd name="connsiteX3" fmla="*/ 79271 w 8582352"/>
              <a:gd name="connsiteY3" fmla="*/ 4875036 h 4875036"/>
              <a:gd name="connsiteX4" fmla="*/ 8582352 w 8582352"/>
              <a:gd name="connsiteY4" fmla="*/ 4726614 h 4875036"/>
              <a:gd name="connsiteX5" fmla="*/ 3064323 w 8582352"/>
              <a:gd name="connsiteY5" fmla="*/ 550287 h 4875036"/>
              <a:gd name="connsiteX6" fmla="*/ 3002736 w 8582352"/>
              <a:gd name="connsiteY6" fmla="*/ 506058 h 4875036"/>
              <a:gd name="connsiteX7" fmla="*/ 1429589 w 8582352"/>
              <a:gd name="connsiteY7" fmla="*/ 840 h 4875036"/>
              <a:gd name="connsiteX8" fmla="*/ 1259133 w 8582352"/>
              <a:gd name="connsiteY8" fmla="*/ 1707 h 4875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82352" h="4875036">
                <a:moveTo>
                  <a:pt x="1259133" y="1707"/>
                </a:moveTo>
                <a:cubicBezTo>
                  <a:pt x="833461" y="16212"/>
                  <a:pt x="412733" y="123046"/>
                  <a:pt x="29139" y="317762"/>
                </a:cubicBezTo>
                <a:lnTo>
                  <a:pt x="0" y="333585"/>
                </a:lnTo>
                <a:lnTo>
                  <a:pt x="79271" y="4875036"/>
                </a:lnTo>
                <a:lnTo>
                  <a:pt x="8582352" y="4726614"/>
                </a:lnTo>
                <a:lnTo>
                  <a:pt x="3064323" y="550287"/>
                </a:lnTo>
                <a:lnTo>
                  <a:pt x="3002736" y="506058"/>
                </a:lnTo>
                <a:cubicBezTo>
                  <a:pt x="2522288" y="179187"/>
                  <a:pt x="1975404" y="13891"/>
                  <a:pt x="1429589" y="840"/>
                </a:cubicBezTo>
                <a:cubicBezTo>
                  <a:pt x="1372734" y="-519"/>
                  <a:pt x="1315889" y="-227"/>
                  <a:pt x="1259133" y="1707"/>
                </a:cubicBezTo>
                <a:close/>
              </a:path>
            </a:pathLst>
          </a:custGeom>
          <a:gradFill>
            <a:gsLst>
              <a:gs pos="22000">
                <a:schemeClr val="bg2">
                  <a:alpha val="80000"/>
                </a:schemeClr>
              </a:gs>
              <a:gs pos="100000">
                <a:schemeClr val="accent1">
                  <a:lumMod val="60000"/>
                  <a:lumOff val="40000"/>
                  <a:alpha val="86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p:cNvSpPr>
            <a:spLocks noGrp="1"/>
          </p:cNvSpPr>
          <p:nvPr>
            <p:ph type="ctrTitle"/>
          </p:nvPr>
        </p:nvSpPr>
        <p:spPr>
          <a:xfrm>
            <a:off x="937142" y="691723"/>
            <a:ext cx="4241299" cy="1819658"/>
          </a:xfrm>
        </p:spPr>
        <p:txBody>
          <a:bodyPr>
            <a:normAutofit/>
          </a:bodyPr>
          <a:lstStyle/>
          <a:p>
            <a:r>
              <a:rPr lang="es-ES" dirty="0"/>
              <a:t>Estadística y Matemática</a:t>
            </a:r>
          </a:p>
        </p:txBody>
      </p:sp>
      <p:sp>
        <p:nvSpPr>
          <p:cNvPr id="3" name="Subtítulo 2"/>
          <p:cNvSpPr>
            <a:spLocks noGrp="1"/>
          </p:cNvSpPr>
          <p:nvPr>
            <p:ph type="subTitle" idx="1"/>
          </p:nvPr>
        </p:nvSpPr>
        <p:spPr>
          <a:xfrm>
            <a:off x="937144" y="2555544"/>
            <a:ext cx="3349214" cy="896819"/>
          </a:xfrm>
        </p:spPr>
        <p:txBody>
          <a:bodyPr vert="horz" lIns="91440" tIns="45720" rIns="91440" bIns="45720" rtlCol="0" anchor="t">
            <a:normAutofit lnSpcReduction="10000"/>
          </a:bodyPr>
          <a:lstStyle/>
          <a:p>
            <a:endParaRPr lang="es-ES" dirty="0"/>
          </a:p>
          <a:p>
            <a:r>
              <a:rPr lang="es-ES" b="1" dirty="0"/>
              <a:t>Andy </a:t>
            </a:r>
            <a:r>
              <a:rPr lang="es-ES" b="1" err="1"/>
              <a:t>Tsuen</a:t>
            </a:r>
            <a:r>
              <a:rPr lang="es-ES" b="1" dirty="0"/>
              <a:t> Kit Lui</a:t>
            </a:r>
          </a:p>
        </p:txBody>
      </p:sp>
      <p:sp>
        <p:nvSpPr>
          <p:cNvPr id="13" name="Freeform: Shape 12">
            <a:extLst>
              <a:ext uri="{FF2B5EF4-FFF2-40B4-BE49-F238E27FC236}">
                <a16:creationId xmlns:a16="http://schemas.microsoft.com/office/drawing/2014/main" id="{D38784C3-11AE-0BE2-6339-1A2BDAC7F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740000" flipV="1">
            <a:off x="7888979" y="5014859"/>
            <a:ext cx="4324338" cy="1889417"/>
          </a:xfrm>
          <a:custGeom>
            <a:avLst/>
            <a:gdLst>
              <a:gd name="connsiteX0" fmla="*/ 26412 w 4324338"/>
              <a:gd name="connsiteY0" fmla="*/ 1889417 h 1889417"/>
              <a:gd name="connsiteX1" fmla="*/ 4324338 w 4324338"/>
              <a:gd name="connsiteY1" fmla="*/ 1814397 h 1889417"/>
              <a:gd name="connsiteX2" fmla="*/ 2459858 w 4324338"/>
              <a:gd name="connsiteY2" fmla="*/ 403264 h 1889417"/>
              <a:gd name="connsiteX3" fmla="*/ 2414726 w 4324338"/>
              <a:gd name="connsiteY3" fmla="*/ 370852 h 1889417"/>
              <a:gd name="connsiteX4" fmla="*/ 1261883 w 4324338"/>
              <a:gd name="connsiteY4" fmla="*/ 615 h 1889417"/>
              <a:gd name="connsiteX5" fmla="*/ 70385 w 4324338"/>
              <a:gd name="connsiteY5" fmla="*/ 326182 h 1889417"/>
              <a:gd name="connsiteX6" fmla="*/ 0 w 4324338"/>
              <a:gd name="connsiteY6" fmla="*/ 376291 h 1889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4338" h="1889417">
                <a:moveTo>
                  <a:pt x="26412" y="1889417"/>
                </a:moveTo>
                <a:lnTo>
                  <a:pt x="4324338" y="1814397"/>
                </a:lnTo>
                <a:lnTo>
                  <a:pt x="2459858" y="403264"/>
                </a:lnTo>
                <a:lnTo>
                  <a:pt x="2414726" y="370852"/>
                </a:lnTo>
                <a:cubicBezTo>
                  <a:pt x="2062641" y="131313"/>
                  <a:pt x="1661870" y="10180"/>
                  <a:pt x="1261883" y="615"/>
                </a:cubicBezTo>
                <a:cubicBezTo>
                  <a:pt x="845229" y="-9347"/>
                  <a:pt x="429425" y="101751"/>
                  <a:pt x="70385" y="326182"/>
                </a:cubicBezTo>
                <a:lnTo>
                  <a:pt x="0" y="376291"/>
                </a:lnTo>
                <a:close/>
              </a:path>
            </a:pathLst>
          </a:custGeom>
          <a:gradFill>
            <a:gsLst>
              <a:gs pos="27000">
                <a:schemeClr val="bg2">
                  <a:alpha val="80000"/>
                </a:schemeClr>
              </a:gs>
              <a:gs pos="100000">
                <a:schemeClr val="accent1">
                  <a:lumMod val="60000"/>
                  <a:lumOff val="40000"/>
                  <a:alpha val="92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8">
            <a:extLst>
              <a:ext uri="{FF2B5EF4-FFF2-40B4-BE49-F238E27FC236}">
                <a16:creationId xmlns:a16="http://schemas.microsoft.com/office/drawing/2014/main" id="{41A06B62-8BB1-9677-4094-5FB84178B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46C7017-6D80-D42B-C521-473AE443AF2E}"/>
              </a:ext>
            </a:extLst>
          </p:cNvPr>
          <p:cNvSpPr>
            <a:spLocks noGrp="1"/>
          </p:cNvSpPr>
          <p:nvPr>
            <p:ph type="title"/>
          </p:nvPr>
        </p:nvSpPr>
        <p:spPr>
          <a:xfrm>
            <a:off x="7239000" y="538655"/>
            <a:ext cx="3924299" cy="1612290"/>
          </a:xfrm>
        </p:spPr>
        <p:txBody>
          <a:bodyPr anchor="ctr">
            <a:normAutofit/>
          </a:bodyPr>
          <a:lstStyle/>
          <a:p>
            <a:r>
              <a:rPr lang="es-ES" dirty="0"/>
              <a:t>Media VS Mediana</a:t>
            </a:r>
          </a:p>
        </p:txBody>
      </p:sp>
      <p:sp>
        <p:nvSpPr>
          <p:cNvPr id="3" name="Marcador de contenido 2">
            <a:extLst>
              <a:ext uri="{FF2B5EF4-FFF2-40B4-BE49-F238E27FC236}">
                <a16:creationId xmlns:a16="http://schemas.microsoft.com/office/drawing/2014/main" id="{C51EDE26-D7D7-10BC-0F5F-8FE9A94952F8}"/>
              </a:ext>
            </a:extLst>
          </p:cNvPr>
          <p:cNvSpPr>
            <a:spLocks noGrp="1"/>
          </p:cNvSpPr>
          <p:nvPr>
            <p:ph idx="1"/>
          </p:nvPr>
        </p:nvSpPr>
        <p:spPr>
          <a:xfrm>
            <a:off x="6096000" y="2158782"/>
            <a:ext cx="5067299" cy="3556218"/>
          </a:xfrm>
        </p:spPr>
        <p:txBody>
          <a:bodyPr vert="horz" lIns="91440" tIns="45720" rIns="91440" bIns="45720" rtlCol="0" anchor="t">
            <a:normAutofit/>
          </a:bodyPr>
          <a:lstStyle/>
          <a:p>
            <a:pPr>
              <a:lnSpc>
                <a:spcPct val="110000"/>
              </a:lnSpc>
            </a:pPr>
            <a:r>
              <a:rPr lang="es-ES" sz="1600" dirty="0">
                <a:latin typeface="Aptos"/>
                <a:ea typeface="+mn-lt"/>
                <a:cs typeface="+mn-lt"/>
              </a:rPr>
              <a:t>La media y la mediana son dos medidas de tendencia central que se utilizan para describir un conjunto de datos.</a:t>
            </a:r>
          </a:p>
          <a:p>
            <a:pPr>
              <a:lnSpc>
                <a:spcPct val="110000"/>
              </a:lnSpc>
            </a:pPr>
            <a:r>
              <a:rPr lang="es-ES" sz="1600" dirty="0">
                <a:latin typeface="Aptos"/>
                <a:ea typeface="+mn-lt"/>
                <a:cs typeface="+mn-lt"/>
              </a:rPr>
              <a:t>La </a:t>
            </a:r>
            <a:r>
              <a:rPr lang="es-ES" sz="1600" b="1" dirty="0">
                <a:latin typeface="Aptos"/>
                <a:ea typeface="+mn-lt"/>
                <a:cs typeface="+mn-lt"/>
              </a:rPr>
              <a:t>media</a:t>
            </a:r>
            <a:r>
              <a:rPr lang="es-ES" sz="1600" dirty="0">
                <a:latin typeface="Aptos"/>
                <a:ea typeface="+mn-lt"/>
                <a:cs typeface="+mn-lt"/>
              </a:rPr>
              <a:t> o promedio es el valor obtenido al sumar todos los valores de un conjunto de datos y luego dividir entre el número total de elementos.</a:t>
            </a:r>
          </a:p>
          <a:p>
            <a:pPr>
              <a:lnSpc>
                <a:spcPct val="110000"/>
              </a:lnSpc>
            </a:pPr>
            <a:r>
              <a:rPr lang="es-ES" sz="1600" dirty="0">
                <a:latin typeface="Aptos"/>
                <a:ea typeface="+mn-lt"/>
                <a:cs typeface="+mn-lt"/>
              </a:rPr>
              <a:t>La </a:t>
            </a:r>
            <a:r>
              <a:rPr lang="es-ES" sz="1600" b="1" dirty="0">
                <a:latin typeface="Aptos"/>
                <a:ea typeface="+mn-lt"/>
                <a:cs typeface="+mn-lt"/>
              </a:rPr>
              <a:t>mediana</a:t>
            </a:r>
            <a:r>
              <a:rPr lang="es-ES" sz="1600" dirty="0">
                <a:latin typeface="Aptos"/>
                <a:ea typeface="+mn-lt"/>
                <a:cs typeface="+mn-lt"/>
              </a:rPr>
              <a:t> es el valor que ocupa la posición central en un conjunto de datos cuando están ordenados de menor a mayor (o de mayor a menor). Si el conjunto tiene un número impar de elementos, la mediana es el valor central. Si tiene un número par, la mediana es el promedio de los dos valores centrales.</a:t>
            </a:r>
            <a:endParaRPr lang="es-ES" sz="1600" dirty="0">
              <a:latin typeface="Aptos"/>
            </a:endParaRPr>
          </a:p>
        </p:txBody>
      </p:sp>
      <p:pic>
        <p:nvPicPr>
          <p:cNvPr id="12" name="Picture 4">
            <a:extLst>
              <a:ext uri="{FF2B5EF4-FFF2-40B4-BE49-F238E27FC236}">
                <a16:creationId xmlns:a16="http://schemas.microsoft.com/office/drawing/2014/main" id="{30F4B2C0-8F88-5E53-50FC-EAF25765FEC4}"/>
              </a:ext>
            </a:extLst>
          </p:cNvPr>
          <p:cNvPicPr>
            <a:picLocks noChangeAspect="1"/>
          </p:cNvPicPr>
          <p:nvPr/>
        </p:nvPicPr>
        <p:blipFill>
          <a:blip r:embed="rId2"/>
          <a:srcRect t="2484" r="6245" b="6245"/>
          <a:stretch/>
        </p:blipFill>
        <p:spPr>
          <a:xfrm>
            <a:off x="1" y="-2357"/>
            <a:ext cx="7872431" cy="4310904"/>
          </a:xfrm>
          <a:custGeom>
            <a:avLst/>
            <a:gdLst/>
            <a:ahLst/>
            <a:cxnLst/>
            <a:rect l="l" t="t" r="r" b="b"/>
            <a:pathLst>
              <a:path w="7872431" h="4310904">
                <a:moveTo>
                  <a:pt x="0" y="0"/>
                </a:moveTo>
                <a:lnTo>
                  <a:pt x="7872431" y="0"/>
                </a:lnTo>
                <a:lnTo>
                  <a:pt x="3042989" y="3788060"/>
                </a:lnTo>
                <a:cubicBezTo>
                  <a:pt x="2579199" y="4115583"/>
                  <a:pt x="2047750" y="4286391"/>
                  <a:pt x="1514750" y="4308448"/>
                </a:cubicBezTo>
                <a:cubicBezTo>
                  <a:pt x="1015062" y="4329127"/>
                  <a:pt x="514010" y="4219067"/>
                  <a:pt x="66064" y="3984830"/>
                </a:cubicBezTo>
                <a:lnTo>
                  <a:pt x="0" y="3947746"/>
                </a:lnTo>
                <a:close/>
              </a:path>
            </a:pathLst>
          </a:custGeom>
        </p:spPr>
      </p:pic>
    </p:spTree>
    <p:extLst>
      <p:ext uri="{BB962C8B-B14F-4D97-AF65-F5344CB8AC3E}">
        <p14:creationId xmlns:p14="http://schemas.microsoft.com/office/powerpoint/2010/main" val="1837936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5B4B90-1E9E-84EB-B777-BA913954D81D}"/>
              </a:ext>
            </a:extLst>
          </p:cNvPr>
          <p:cNvSpPr>
            <a:spLocks noGrp="1"/>
          </p:cNvSpPr>
          <p:nvPr>
            <p:ph type="title"/>
          </p:nvPr>
        </p:nvSpPr>
        <p:spPr>
          <a:xfrm>
            <a:off x="1066800" y="448011"/>
            <a:ext cx="8886884" cy="953669"/>
          </a:xfrm>
        </p:spPr>
        <p:txBody>
          <a:bodyPr>
            <a:normAutofit fontScale="90000"/>
          </a:bodyPr>
          <a:lstStyle/>
          <a:p>
            <a:r>
              <a:rPr lang="es-ES" dirty="0"/>
              <a:t>Media VS Mediana</a:t>
            </a:r>
            <a:br>
              <a:rPr lang="es-ES" dirty="0"/>
            </a:br>
            <a:r>
              <a:rPr lang="es-ES" dirty="0"/>
              <a:t>Ventajas e inconvenientes</a:t>
            </a:r>
          </a:p>
        </p:txBody>
      </p:sp>
      <p:graphicFrame>
        <p:nvGraphicFramePr>
          <p:cNvPr id="4" name="Marcador de contenido 3">
            <a:extLst>
              <a:ext uri="{FF2B5EF4-FFF2-40B4-BE49-F238E27FC236}">
                <a16:creationId xmlns:a16="http://schemas.microsoft.com/office/drawing/2014/main" id="{57FA6A68-6A99-AC6D-1E74-00DBC9EDE971}"/>
              </a:ext>
            </a:extLst>
          </p:cNvPr>
          <p:cNvGraphicFramePr>
            <a:graphicFrameLocks noGrp="1"/>
          </p:cNvGraphicFramePr>
          <p:nvPr>
            <p:ph idx="1"/>
            <p:extLst>
              <p:ext uri="{D42A27DB-BD31-4B8C-83A1-F6EECF244321}">
                <p14:modId xmlns:p14="http://schemas.microsoft.com/office/powerpoint/2010/main" val="2789637775"/>
              </p:ext>
            </p:extLst>
          </p:nvPr>
        </p:nvGraphicFramePr>
        <p:xfrm>
          <a:off x="1069975" y="1708629"/>
          <a:ext cx="8883648" cy="4759960"/>
        </p:xfrm>
        <a:graphic>
          <a:graphicData uri="http://schemas.openxmlformats.org/drawingml/2006/table">
            <a:tbl>
              <a:tblPr firstRow="1" bandRow="1">
                <a:tableStyleId>{5C22544A-7EE6-4342-B048-85BDC9FD1C3A}</a:tableStyleId>
              </a:tblPr>
              <a:tblGrid>
                <a:gridCol w="2961216">
                  <a:extLst>
                    <a:ext uri="{9D8B030D-6E8A-4147-A177-3AD203B41FA5}">
                      <a16:colId xmlns:a16="http://schemas.microsoft.com/office/drawing/2014/main" val="237466526"/>
                    </a:ext>
                  </a:extLst>
                </a:gridCol>
                <a:gridCol w="2961216">
                  <a:extLst>
                    <a:ext uri="{9D8B030D-6E8A-4147-A177-3AD203B41FA5}">
                      <a16:colId xmlns:a16="http://schemas.microsoft.com/office/drawing/2014/main" val="1261607637"/>
                    </a:ext>
                  </a:extLst>
                </a:gridCol>
                <a:gridCol w="2961216">
                  <a:extLst>
                    <a:ext uri="{9D8B030D-6E8A-4147-A177-3AD203B41FA5}">
                      <a16:colId xmlns:a16="http://schemas.microsoft.com/office/drawing/2014/main" val="4101536775"/>
                    </a:ext>
                  </a:extLst>
                </a:gridCol>
              </a:tblGrid>
              <a:tr h="370840">
                <a:tc>
                  <a:txBody>
                    <a:bodyPr/>
                    <a:lstStyle/>
                    <a:p>
                      <a:r>
                        <a:rPr lang="es-ES" dirty="0"/>
                        <a:t>Criterio</a:t>
                      </a:r>
                    </a:p>
                  </a:txBody>
                  <a:tcPr/>
                </a:tc>
                <a:tc>
                  <a:txBody>
                    <a:bodyPr/>
                    <a:lstStyle/>
                    <a:p>
                      <a:r>
                        <a:rPr lang="es-ES" dirty="0"/>
                        <a:t>Media</a:t>
                      </a:r>
                    </a:p>
                  </a:txBody>
                  <a:tcPr/>
                </a:tc>
                <a:tc>
                  <a:txBody>
                    <a:bodyPr/>
                    <a:lstStyle/>
                    <a:p>
                      <a:r>
                        <a:rPr lang="es-ES" dirty="0"/>
                        <a:t>Mediana</a:t>
                      </a:r>
                    </a:p>
                  </a:txBody>
                  <a:tcPr/>
                </a:tc>
                <a:extLst>
                  <a:ext uri="{0D108BD9-81ED-4DB2-BD59-A6C34878D82A}">
                    <a16:rowId xmlns:a16="http://schemas.microsoft.com/office/drawing/2014/main" val="1772344322"/>
                  </a:ext>
                </a:extLst>
              </a:tr>
              <a:tr h="370840">
                <a:tc>
                  <a:txBody>
                    <a:bodyPr/>
                    <a:lstStyle/>
                    <a:p>
                      <a:pPr lvl="0">
                        <a:buNone/>
                      </a:pPr>
                      <a:r>
                        <a:rPr lang="es-ES" sz="1800" b="0" i="0" u="none" strike="noStrike" noProof="0" dirty="0">
                          <a:latin typeface="Neue Haas Grotesk Text Pro"/>
                        </a:rPr>
                        <a:t>Definición</a:t>
                      </a:r>
                      <a:endParaRPr lang="es-ES" dirty="0"/>
                    </a:p>
                  </a:txBody>
                  <a:tcPr/>
                </a:tc>
                <a:tc>
                  <a:txBody>
                    <a:bodyPr/>
                    <a:lstStyle/>
                    <a:p>
                      <a:pPr lvl="0" algn="l">
                        <a:lnSpc>
                          <a:spcPct val="100000"/>
                        </a:lnSpc>
                        <a:spcBef>
                          <a:spcPts val="0"/>
                        </a:spcBef>
                        <a:spcAft>
                          <a:spcPts val="0"/>
                        </a:spcAft>
                        <a:buNone/>
                      </a:pPr>
                      <a:r>
                        <a:rPr lang="es-ES" dirty="0"/>
                        <a:t>Promedio aritmético de los datos.</a:t>
                      </a:r>
                    </a:p>
                  </a:txBody>
                  <a:tcPr/>
                </a:tc>
                <a:tc>
                  <a:txBody>
                    <a:bodyPr/>
                    <a:lstStyle/>
                    <a:p>
                      <a:pPr lvl="0" algn="l">
                        <a:lnSpc>
                          <a:spcPct val="100000"/>
                        </a:lnSpc>
                        <a:spcBef>
                          <a:spcPts val="0"/>
                        </a:spcBef>
                        <a:spcAft>
                          <a:spcPts val="0"/>
                        </a:spcAft>
                        <a:buNone/>
                      </a:pPr>
                      <a:r>
                        <a:rPr lang="es-ES" dirty="0"/>
                        <a:t>Valor central cuando los datos están ordenados.</a:t>
                      </a:r>
                    </a:p>
                  </a:txBody>
                  <a:tcPr/>
                </a:tc>
                <a:extLst>
                  <a:ext uri="{0D108BD9-81ED-4DB2-BD59-A6C34878D82A}">
                    <a16:rowId xmlns:a16="http://schemas.microsoft.com/office/drawing/2014/main" val="1281474353"/>
                  </a:ext>
                </a:extLst>
              </a:tr>
              <a:tr h="370840">
                <a:tc>
                  <a:txBody>
                    <a:bodyPr/>
                    <a:lstStyle/>
                    <a:p>
                      <a:pPr lvl="0">
                        <a:buNone/>
                      </a:pPr>
                      <a:r>
                        <a:rPr lang="es-ES" sz="1800" b="0" i="0" u="none" strike="noStrike" noProof="0" dirty="0">
                          <a:latin typeface="Neue Haas Grotesk Text Pro"/>
                        </a:rPr>
                        <a:t>Ventajas</a:t>
                      </a:r>
                      <a:endParaRPr lang="es-ES" dirty="0"/>
                    </a:p>
                  </a:txBody>
                  <a:tcPr/>
                </a:tc>
                <a:tc>
                  <a:txBody>
                    <a:bodyPr/>
                    <a:lstStyle/>
                    <a:p>
                      <a:pPr lvl="0">
                        <a:buNone/>
                      </a:pPr>
                      <a:r>
                        <a:rPr lang="es-ES" sz="1800" b="0" i="0" u="none" strike="noStrike" noProof="0" dirty="0">
                          <a:latin typeface="Neue Haas Grotesk Text Pro"/>
                        </a:rPr>
                        <a:t>Fácil de calcular.</a:t>
                      </a:r>
                      <a:endParaRPr lang="es-ES" dirty="0"/>
                    </a:p>
                  </a:txBody>
                  <a:tcPr/>
                </a:tc>
                <a:tc>
                  <a:txBody>
                    <a:bodyPr/>
                    <a:lstStyle/>
                    <a:p>
                      <a:pPr lvl="0">
                        <a:buNone/>
                      </a:pPr>
                      <a:r>
                        <a:rPr lang="es-ES" sz="1800" b="0" i="0" u="none" strike="noStrike" noProof="0" dirty="0">
                          <a:latin typeface="Neue Haas Grotesk Text Pro"/>
                        </a:rPr>
                        <a:t>No se ve afectada por valores atípicos.</a:t>
                      </a:r>
                      <a:endParaRPr lang="es-ES" dirty="0"/>
                    </a:p>
                  </a:txBody>
                  <a:tcPr/>
                </a:tc>
                <a:extLst>
                  <a:ext uri="{0D108BD9-81ED-4DB2-BD59-A6C34878D82A}">
                    <a16:rowId xmlns:a16="http://schemas.microsoft.com/office/drawing/2014/main" val="1382312293"/>
                  </a:ext>
                </a:extLst>
              </a:tr>
              <a:tr h="370840">
                <a:tc>
                  <a:txBody>
                    <a:bodyPr/>
                    <a:lstStyle/>
                    <a:p>
                      <a:endParaRPr lang="es-ES"/>
                    </a:p>
                  </a:txBody>
                  <a:tcPr/>
                </a:tc>
                <a:tc>
                  <a:txBody>
                    <a:bodyPr/>
                    <a:lstStyle/>
                    <a:p>
                      <a:pPr lvl="0" algn="l">
                        <a:lnSpc>
                          <a:spcPct val="100000"/>
                        </a:lnSpc>
                        <a:spcBef>
                          <a:spcPts val="0"/>
                        </a:spcBef>
                        <a:spcAft>
                          <a:spcPts val="0"/>
                        </a:spcAft>
                        <a:buNone/>
                      </a:pPr>
                      <a:r>
                        <a:rPr lang="es-ES" dirty="0"/>
                        <a:t>Utiliza toda la información.</a:t>
                      </a:r>
                    </a:p>
                  </a:txBody>
                  <a:tcPr/>
                </a:tc>
                <a:tc>
                  <a:txBody>
                    <a:bodyPr/>
                    <a:lstStyle/>
                    <a:p>
                      <a:pPr lvl="0">
                        <a:buNone/>
                      </a:pPr>
                      <a:r>
                        <a:rPr lang="es-ES" sz="1800" b="0" i="0" u="none" strike="noStrike" noProof="0" dirty="0">
                          <a:latin typeface="Neue Haas Grotesk Text Pro"/>
                        </a:rPr>
                        <a:t>Mejor para distribuciones sesgadas.</a:t>
                      </a:r>
                      <a:endParaRPr lang="es-ES" dirty="0"/>
                    </a:p>
                  </a:txBody>
                  <a:tcPr/>
                </a:tc>
                <a:extLst>
                  <a:ext uri="{0D108BD9-81ED-4DB2-BD59-A6C34878D82A}">
                    <a16:rowId xmlns:a16="http://schemas.microsoft.com/office/drawing/2014/main" val="3248380918"/>
                  </a:ext>
                </a:extLst>
              </a:tr>
              <a:tr h="370840">
                <a:tc>
                  <a:txBody>
                    <a:bodyPr/>
                    <a:lstStyle/>
                    <a:p>
                      <a:endParaRPr lang="es-ES"/>
                    </a:p>
                  </a:txBody>
                  <a:tcPr/>
                </a:tc>
                <a:tc>
                  <a:txBody>
                    <a:bodyPr/>
                    <a:lstStyle/>
                    <a:p>
                      <a:pPr lvl="0">
                        <a:buNone/>
                      </a:pPr>
                      <a:r>
                        <a:rPr lang="es-ES" sz="1800" b="0" i="0" u="none" strike="noStrike" noProof="0" dirty="0">
                          <a:latin typeface="Neue Haas Grotesk Text Pro"/>
                        </a:rPr>
                        <a:t>Útil en distribuciones simétricas.</a:t>
                      </a:r>
                      <a:endParaRPr lang="es-ES" dirty="0"/>
                    </a:p>
                  </a:txBody>
                  <a:tcPr/>
                </a:tc>
                <a:tc>
                  <a:txBody>
                    <a:bodyPr/>
                    <a:lstStyle/>
                    <a:p>
                      <a:pPr lvl="0">
                        <a:buNone/>
                      </a:pPr>
                      <a:r>
                        <a:rPr lang="es-ES" sz="1800" b="0" i="0" u="none" strike="noStrike" noProof="0" dirty="0">
                          <a:latin typeface="Neue Haas Grotesk Text Pro"/>
                        </a:rPr>
                        <a:t>Representa el valor central en datos con extremos.</a:t>
                      </a:r>
                      <a:endParaRPr lang="es-ES" dirty="0"/>
                    </a:p>
                  </a:txBody>
                  <a:tcPr/>
                </a:tc>
                <a:extLst>
                  <a:ext uri="{0D108BD9-81ED-4DB2-BD59-A6C34878D82A}">
                    <a16:rowId xmlns:a16="http://schemas.microsoft.com/office/drawing/2014/main" val="2661801997"/>
                  </a:ext>
                </a:extLst>
              </a:tr>
              <a:tr h="370840">
                <a:tc>
                  <a:txBody>
                    <a:bodyPr/>
                    <a:lstStyle/>
                    <a:p>
                      <a:r>
                        <a:rPr lang="es-ES" dirty="0"/>
                        <a:t>Inconvenientes</a:t>
                      </a:r>
                    </a:p>
                  </a:txBody>
                  <a:tcPr/>
                </a:tc>
                <a:tc>
                  <a:txBody>
                    <a:bodyPr/>
                    <a:lstStyle/>
                    <a:p>
                      <a:pPr lvl="0">
                        <a:buNone/>
                      </a:pPr>
                      <a:r>
                        <a:rPr lang="es-ES" sz="1800" b="0" i="0" u="none" strike="noStrike" noProof="0" dirty="0">
                          <a:latin typeface="Neue Haas Grotesk Text Pro"/>
                        </a:rPr>
                        <a:t>Sensible a valores atípicos (</a:t>
                      </a:r>
                      <a:r>
                        <a:rPr lang="es-ES" sz="1800" b="0" i="0" u="none" strike="noStrike" noProof="0" dirty="0" err="1">
                          <a:latin typeface="Neue Haas Grotesk Text Pro"/>
                        </a:rPr>
                        <a:t>outliers</a:t>
                      </a:r>
                      <a:r>
                        <a:rPr lang="es-ES" sz="1800" b="0" i="0" u="none" strike="noStrike" noProof="0" dirty="0">
                          <a:latin typeface="Neue Haas Grotesk Text Pro"/>
                        </a:rPr>
                        <a:t>).</a:t>
                      </a:r>
                      <a:endParaRPr lang="es-ES" dirty="0"/>
                    </a:p>
                  </a:txBody>
                  <a:tcPr/>
                </a:tc>
                <a:tc>
                  <a:txBody>
                    <a:bodyPr/>
                    <a:lstStyle/>
                    <a:p>
                      <a:pPr lvl="0">
                        <a:buNone/>
                      </a:pPr>
                      <a:r>
                        <a:rPr lang="es-ES" sz="1800" b="0" i="0" u="none" strike="noStrike" noProof="0" dirty="0">
                          <a:latin typeface="Neue Haas Grotesk Text Pro"/>
                        </a:rPr>
                        <a:t>No usa toda la información del conjunto.</a:t>
                      </a:r>
                      <a:endParaRPr lang="es-ES" dirty="0"/>
                    </a:p>
                  </a:txBody>
                  <a:tcPr/>
                </a:tc>
                <a:extLst>
                  <a:ext uri="{0D108BD9-81ED-4DB2-BD59-A6C34878D82A}">
                    <a16:rowId xmlns:a16="http://schemas.microsoft.com/office/drawing/2014/main" val="4273935532"/>
                  </a:ext>
                </a:extLst>
              </a:tr>
              <a:tr h="370839">
                <a:tc>
                  <a:txBody>
                    <a:bodyPr/>
                    <a:lstStyle/>
                    <a:p>
                      <a:pPr lvl="0">
                        <a:buNone/>
                      </a:pPr>
                      <a:endParaRPr lang="es-ES" dirty="0"/>
                    </a:p>
                  </a:txBody>
                  <a:tcPr/>
                </a:tc>
                <a:tc>
                  <a:txBody>
                    <a:bodyPr/>
                    <a:lstStyle/>
                    <a:p>
                      <a:pPr lvl="0">
                        <a:buNone/>
                      </a:pPr>
                      <a:r>
                        <a:rPr lang="es-ES" sz="1800" b="0" i="0" u="none" strike="noStrike" noProof="0" dirty="0">
                          <a:latin typeface="Neue Haas Grotesk Text Pro"/>
                        </a:rPr>
                        <a:t>Puede no ser representativa en distribuciones sesgadas.</a:t>
                      </a:r>
                      <a:endParaRPr lang="es-ES" dirty="0"/>
                    </a:p>
                  </a:txBody>
                  <a:tcPr/>
                </a:tc>
                <a:tc>
                  <a:txBody>
                    <a:bodyPr/>
                    <a:lstStyle/>
                    <a:p>
                      <a:pPr lvl="0">
                        <a:buNone/>
                      </a:pPr>
                      <a:r>
                        <a:rPr lang="es-ES" sz="1800" b="0" i="0" u="none" strike="noStrike" noProof="0" dirty="0"/>
                        <a:t>Puede ser más difícil de calcular en grandes conjuntos.</a:t>
                      </a:r>
                      <a:endParaRPr lang="es-ES" dirty="0"/>
                    </a:p>
                  </a:txBody>
                  <a:tcPr/>
                </a:tc>
                <a:extLst>
                  <a:ext uri="{0D108BD9-81ED-4DB2-BD59-A6C34878D82A}">
                    <a16:rowId xmlns:a16="http://schemas.microsoft.com/office/drawing/2014/main" val="3505175637"/>
                  </a:ext>
                </a:extLst>
              </a:tr>
            </a:tbl>
          </a:graphicData>
        </a:graphic>
      </p:graphicFrame>
    </p:spTree>
    <p:extLst>
      <p:ext uri="{BB962C8B-B14F-4D97-AF65-F5344CB8AC3E}">
        <p14:creationId xmlns:p14="http://schemas.microsoft.com/office/powerpoint/2010/main" val="3592722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03A7E5-41F7-7E56-FCF1-CF087C969D07}"/>
              </a:ext>
            </a:extLst>
          </p:cNvPr>
          <p:cNvSpPr>
            <a:spLocks noGrp="1"/>
          </p:cNvSpPr>
          <p:nvPr>
            <p:ph type="title"/>
          </p:nvPr>
        </p:nvSpPr>
        <p:spPr>
          <a:xfrm>
            <a:off x="1040524" y="332662"/>
            <a:ext cx="10096500" cy="916004"/>
          </a:xfrm>
        </p:spPr>
        <p:txBody>
          <a:bodyPr/>
          <a:lstStyle/>
          <a:p>
            <a:r>
              <a:rPr lang="es-ES" sz="2800" dirty="0"/>
              <a:t>Ventajas e inconvenientes de la mediana con respecto a la media</a:t>
            </a:r>
            <a:endParaRPr lang="es-ES" dirty="0"/>
          </a:p>
        </p:txBody>
      </p:sp>
      <p:sp>
        <p:nvSpPr>
          <p:cNvPr id="3" name="Marcador de texto 2">
            <a:extLst>
              <a:ext uri="{FF2B5EF4-FFF2-40B4-BE49-F238E27FC236}">
                <a16:creationId xmlns:a16="http://schemas.microsoft.com/office/drawing/2014/main" id="{A9032E47-0F3C-E531-E0EB-6CF589430936}"/>
              </a:ext>
            </a:extLst>
          </p:cNvPr>
          <p:cNvSpPr>
            <a:spLocks noGrp="1"/>
          </p:cNvSpPr>
          <p:nvPr>
            <p:ph type="body" idx="1"/>
          </p:nvPr>
        </p:nvSpPr>
        <p:spPr>
          <a:xfrm>
            <a:off x="1040526" y="1498287"/>
            <a:ext cx="4765903" cy="1015668"/>
          </a:xfrm>
        </p:spPr>
        <p:txBody>
          <a:bodyPr/>
          <a:lstStyle/>
          <a:p>
            <a:r>
              <a:rPr lang="es-ES" b="0" dirty="0">
                <a:latin typeface="Aptos"/>
              </a:rPr>
              <a:t>La </a:t>
            </a:r>
            <a:r>
              <a:rPr lang="es-ES" dirty="0">
                <a:latin typeface="Aptos"/>
              </a:rPr>
              <a:t>mediana</a:t>
            </a:r>
            <a:r>
              <a:rPr lang="es-ES" b="0" dirty="0">
                <a:latin typeface="Aptos"/>
              </a:rPr>
              <a:t> puede ser mejor que la </a:t>
            </a:r>
            <a:r>
              <a:rPr lang="es-ES" dirty="0">
                <a:latin typeface="Aptos"/>
              </a:rPr>
              <a:t>media</a:t>
            </a:r>
            <a:r>
              <a:rPr lang="es-ES" b="0" dirty="0">
                <a:latin typeface="Aptos"/>
              </a:rPr>
              <a:t> en ciertos contextos debido a su capacidad para:</a:t>
            </a:r>
            <a:endParaRPr lang="es-ES" dirty="0"/>
          </a:p>
        </p:txBody>
      </p:sp>
      <p:sp>
        <p:nvSpPr>
          <p:cNvPr id="4" name="Marcador de contenido 3">
            <a:extLst>
              <a:ext uri="{FF2B5EF4-FFF2-40B4-BE49-F238E27FC236}">
                <a16:creationId xmlns:a16="http://schemas.microsoft.com/office/drawing/2014/main" id="{D1BAF082-3D2A-BB3F-F140-BCBD392CD627}"/>
              </a:ext>
            </a:extLst>
          </p:cNvPr>
          <p:cNvSpPr>
            <a:spLocks noGrp="1"/>
          </p:cNvSpPr>
          <p:nvPr>
            <p:ph sz="half" idx="2"/>
          </p:nvPr>
        </p:nvSpPr>
        <p:spPr>
          <a:xfrm>
            <a:off x="948561" y="2899213"/>
            <a:ext cx="5002385" cy="3389642"/>
          </a:xfrm>
        </p:spPr>
        <p:txBody>
          <a:bodyPr vert="horz" lIns="91440" tIns="45720" rIns="91440" bIns="45720" rtlCol="0" anchor="t">
            <a:normAutofit lnSpcReduction="10000"/>
          </a:bodyPr>
          <a:lstStyle/>
          <a:p>
            <a:pPr lvl="1" indent="-342900">
              <a:buFont typeface="Courier New,monospace" panose="020B0604020202020204" pitchFamily="34" charset="0"/>
              <a:buChar char="o"/>
            </a:pPr>
            <a:r>
              <a:rPr lang="es-ES" sz="1400" b="1" dirty="0">
                <a:latin typeface="Aptos"/>
              </a:rPr>
              <a:t>Resiste la influencia de valores atípicos</a:t>
            </a:r>
            <a:r>
              <a:rPr lang="es-ES" sz="1400" dirty="0">
                <a:latin typeface="Aptos"/>
              </a:rPr>
              <a:t> (</a:t>
            </a:r>
            <a:r>
              <a:rPr lang="es-ES" sz="1400" dirty="0" err="1">
                <a:latin typeface="Aptos"/>
              </a:rPr>
              <a:t>outliers</a:t>
            </a:r>
            <a:r>
              <a:rPr lang="es-ES" sz="1400" dirty="0">
                <a:latin typeface="Aptos"/>
              </a:rPr>
              <a:t>)</a:t>
            </a:r>
            <a:endParaRPr lang="en-US" sz="1400">
              <a:latin typeface="Aptos"/>
            </a:endParaRPr>
          </a:p>
          <a:p>
            <a:pPr lvl="1" indent="-342900">
              <a:buFont typeface="Courier New,monospace" panose="020B0604020202020204" pitchFamily="34" charset="0"/>
              <a:buChar char="o"/>
            </a:pPr>
            <a:r>
              <a:rPr lang="es-ES" sz="1400" b="1" dirty="0">
                <a:latin typeface="Aptos"/>
              </a:rPr>
              <a:t>Ideal para distribuciones sesgadas</a:t>
            </a:r>
            <a:endParaRPr lang="es-ES" sz="1400">
              <a:latin typeface="Aptos"/>
            </a:endParaRPr>
          </a:p>
          <a:p>
            <a:pPr lvl="1" indent="-342900">
              <a:buFont typeface="Courier New,monospace" panose="020B0604020202020204" pitchFamily="34" charset="0"/>
              <a:buChar char="o"/>
            </a:pPr>
            <a:r>
              <a:rPr lang="es-ES" sz="1400" b="1" dirty="0">
                <a:latin typeface="Aptos"/>
              </a:rPr>
              <a:t>Funciona bien con datos que tienen un orden</a:t>
            </a:r>
            <a:r>
              <a:rPr lang="es-ES" sz="1400" dirty="0">
                <a:latin typeface="Aptos"/>
              </a:rPr>
              <a:t>, pero no son numéricos.</a:t>
            </a:r>
          </a:p>
          <a:p>
            <a:pPr lvl="1" indent="-342900">
              <a:buFont typeface="Courier New,monospace" panose="020B0604020202020204" pitchFamily="34" charset="0"/>
              <a:buChar char="o"/>
            </a:pPr>
            <a:r>
              <a:rPr lang="es-ES" sz="1400" b="1" dirty="0">
                <a:latin typeface="Aptos"/>
              </a:rPr>
              <a:t>Representa el valor central</a:t>
            </a:r>
            <a:r>
              <a:rPr lang="es-ES" sz="1400" dirty="0">
                <a:latin typeface="Aptos"/>
              </a:rPr>
              <a:t>: Es el valor que divide el conjunto de datos ordenados en dos mitades iguales.</a:t>
            </a:r>
            <a:endParaRPr lang="en-US" sz="1400">
              <a:latin typeface="Aptos"/>
            </a:endParaRPr>
          </a:p>
          <a:p>
            <a:pPr lvl="1" indent="-342900">
              <a:buFont typeface="Courier New,monospace" panose="020B0604020202020204" pitchFamily="34" charset="0"/>
              <a:buChar char="o"/>
            </a:pPr>
            <a:r>
              <a:rPr lang="es-ES" sz="1400" b="1" dirty="0">
                <a:latin typeface="Aptos"/>
              </a:rPr>
              <a:t>Menor sensibilidad a la variabilidad en los extremos.</a:t>
            </a:r>
            <a:endParaRPr lang="es-ES" dirty="0"/>
          </a:p>
        </p:txBody>
      </p:sp>
      <p:sp>
        <p:nvSpPr>
          <p:cNvPr id="5" name="Marcador de texto 4">
            <a:extLst>
              <a:ext uri="{FF2B5EF4-FFF2-40B4-BE49-F238E27FC236}">
                <a16:creationId xmlns:a16="http://schemas.microsoft.com/office/drawing/2014/main" id="{1B9E44B7-D27C-A4E8-C5DD-F0753F64AA4A}"/>
              </a:ext>
            </a:extLst>
          </p:cNvPr>
          <p:cNvSpPr>
            <a:spLocks noGrp="1"/>
          </p:cNvSpPr>
          <p:nvPr>
            <p:ph type="body" sz="quarter" idx="3"/>
          </p:nvPr>
        </p:nvSpPr>
        <p:spPr>
          <a:xfrm>
            <a:off x="6400330" y="1498287"/>
            <a:ext cx="4736695" cy="1015668"/>
          </a:xfrm>
        </p:spPr>
        <p:txBody>
          <a:bodyPr/>
          <a:lstStyle/>
          <a:p>
            <a:r>
              <a:rPr lang="es-ES" b="0" dirty="0">
                <a:latin typeface="Aptos"/>
              </a:rPr>
              <a:t>Aunque la </a:t>
            </a:r>
            <a:r>
              <a:rPr lang="es-ES" dirty="0">
                <a:latin typeface="Aptos"/>
              </a:rPr>
              <a:t>mediana</a:t>
            </a:r>
            <a:r>
              <a:rPr lang="es-ES" b="0" dirty="0">
                <a:latin typeface="Aptos"/>
              </a:rPr>
              <a:t> tiene ventajas significativas en ciertas situaciones, también presenta varios </a:t>
            </a:r>
            <a:r>
              <a:rPr lang="es-ES" dirty="0">
                <a:latin typeface="Aptos"/>
              </a:rPr>
              <a:t>inconvenientes</a:t>
            </a:r>
            <a:r>
              <a:rPr lang="es-ES" b="0" dirty="0">
                <a:latin typeface="Aptos"/>
              </a:rPr>
              <a:t> respecto a la </a:t>
            </a:r>
            <a:r>
              <a:rPr lang="es-ES" dirty="0">
                <a:latin typeface="Aptos"/>
              </a:rPr>
              <a:t>media:</a:t>
            </a:r>
            <a:endParaRPr lang="es-ES" dirty="0"/>
          </a:p>
        </p:txBody>
      </p:sp>
      <p:sp>
        <p:nvSpPr>
          <p:cNvPr id="6" name="Marcador de contenido 5">
            <a:extLst>
              <a:ext uri="{FF2B5EF4-FFF2-40B4-BE49-F238E27FC236}">
                <a16:creationId xmlns:a16="http://schemas.microsoft.com/office/drawing/2014/main" id="{210A4E5B-95F5-2A62-ED74-AE8E7AEC77CE}"/>
              </a:ext>
            </a:extLst>
          </p:cNvPr>
          <p:cNvSpPr>
            <a:spLocks noGrp="1"/>
          </p:cNvSpPr>
          <p:nvPr>
            <p:ph sz="quarter" idx="4"/>
          </p:nvPr>
        </p:nvSpPr>
        <p:spPr>
          <a:xfrm>
            <a:off x="6400330" y="2754696"/>
            <a:ext cx="5393590" cy="3389642"/>
          </a:xfrm>
        </p:spPr>
        <p:txBody>
          <a:bodyPr vert="horz" lIns="91440" tIns="45720" rIns="91440" bIns="45720" rtlCol="0" anchor="t">
            <a:normAutofit lnSpcReduction="10000"/>
          </a:bodyPr>
          <a:lstStyle/>
          <a:p>
            <a:pPr lvl="1" indent="-342900">
              <a:buFont typeface="Courier New,monospace" panose="020B0604020202020204" pitchFamily="34" charset="0"/>
              <a:buChar char="o"/>
            </a:pPr>
            <a:r>
              <a:rPr lang="es-ES" sz="1400" b="1" dirty="0">
                <a:latin typeface="Aptos"/>
              </a:rPr>
              <a:t>No usa toda la información del conjunto</a:t>
            </a:r>
            <a:r>
              <a:rPr lang="es-ES" sz="1400" dirty="0">
                <a:latin typeface="Aptos"/>
              </a:rPr>
              <a:t>: No tiene en cuenta la magnitud de los valores, solo el valor central.</a:t>
            </a:r>
          </a:p>
          <a:p>
            <a:pPr lvl="1" indent="-342900">
              <a:buFont typeface="Courier New,monospace" panose="020B0604020202020204" pitchFamily="34" charset="0"/>
              <a:buChar char="o"/>
            </a:pPr>
            <a:r>
              <a:rPr lang="es-ES" sz="1400" b="1" dirty="0">
                <a:latin typeface="Aptos"/>
              </a:rPr>
              <a:t>Es menos informativa</a:t>
            </a:r>
            <a:r>
              <a:rPr lang="es-ES" sz="1400" dirty="0">
                <a:latin typeface="Aptos"/>
              </a:rPr>
              <a:t> que la media en cuanto a la dispersión o la variabilidad de los datos.</a:t>
            </a:r>
          </a:p>
          <a:p>
            <a:pPr lvl="1" indent="-342900">
              <a:buFont typeface="Courier New,monospace" panose="020B0604020202020204" pitchFamily="34" charset="0"/>
              <a:buChar char="o"/>
            </a:pPr>
            <a:r>
              <a:rPr lang="es-ES" sz="1400" b="1" dirty="0">
                <a:latin typeface="Aptos"/>
              </a:rPr>
              <a:t>No es útil para ciertos cálculos estadísticos</a:t>
            </a:r>
            <a:r>
              <a:rPr lang="es-ES" sz="1400" dirty="0">
                <a:latin typeface="Aptos"/>
              </a:rPr>
              <a:t> como varianza, desviación estándar o análisis de regresión.</a:t>
            </a:r>
          </a:p>
          <a:p>
            <a:pPr lvl="1" indent="-342900">
              <a:buFont typeface="Courier New,monospace" panose="020B0604020202020204" pitchFamily="34" charset="0"/>
              <a:buChar char="o"/>
            </a:pPr>
            <a:r>
              <a:rPr lang="es-ES" sz="1400" b="1" dirty="0">
                <a:latin typeface="Aptos"/>
              </a:rPr>
              <a:t>Menos precisa en distribuciones simétricas</a:t>
            </a:r>
            <a:r>
              <a:rPr lang="es-ES" sz="1400" dirty="0">
                <a:latin typeface="Aptos"/>
              </a:rPr>
              <a:t>: En distribuciones equilibradas, la media es generalmente más útil.</a:t>
            </a:r>
          </a:p>
          <a:p>
            <a:pPr lvl="1" indent="-342900">
              <a:buFont typeface="Courier New,monospace" panose="020B0604020202020204" pitchFamily="34" charset="0"/>
              <a:buChar char="o"/>
            </a:pPr>
            <a:r>
              <a:rPr lang="es-ES" sz="1400" b="1" dirty="0">
                <a:latin typeface="Aptos"/>
              </a:rPr>
              <a:t>Requiere ordenar los datos</a:t>
            </a:r>
            <a:r>
              <a:rPr lang="es-ES" sz="1400" dirty="0">
                <a:latin typeface="Aptos"/>
              </a:rPr>
              <a:t>, lo que puede ser más costoso en conjuntos grandes.</a:t>
            </a:r>
          </a:p>
          <a:p>
            <a:pPr lvl="1" indent="-342900">
              <a:buFont typeface="Courier New,monospace" panose="020B0604020202020204" pitchFamily="34" charset="0"/>
              <a:buChar char="o"/>
            </a:pPr>
            <a:r>
              <a:rPr lang="es-ES" sz="1400" b="1" dirty="0">
                <a:latin typeface="Aptos"/>
              </a:rPr>
              <a:t>No refleja la variabilidad de los datos</a:t>
            </a:r>
            <a:r>
              <a:rPr lang="es-ES" sz="1400" dirty="0">
                <a:latin typeface="Aptos"/>
              </a:rPr>
              <a:t>, solo el valor central.</a:t>
            </a:r>
            <a:endParaRPr lang="es-ES" dirty="0"/>
          </a:p>
        </p:txBody>
      </p:sp>
    </p:spTree>
    <p:extLst>
      <p:ext uri="{BB962C8B-B14F-4D97-AF65-F5344CB8AC3E}">
        <p14:creationId xmlns:p14="http://schemas.microsoft.com/office/powerpoint/2010/main" val="2285088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A9BE5C-2A8D-DB57-4A09-728367F66F4F}"/>
              </a:ext>
            </a:extLst>
          </p:cNvPr>
          <p:cNvSpPr>
            <a:spLocks noGrp="1"/>
          </p:cNvSpPr>
          <p:nvPr>
            <p:ph type="title"/>
          </p:nvPr>
        </p:nvSpPr>
        <p:spPr/>
        <p:txBody>
          <a:bodyPr vert="horz" lIns="91440" tIns="45720" rIns="91440" bIns="45720" rtlCol="0" anchor="b">
            <a:noAutofit/>
          </a:bodyPr>
          <a:lstStyle/>
          <a:p>
            <a:r>
              <a:rPr lang="es-ES" sz="2800" dirty="0">
                <a:latin typeface="Neue Haas Grotesk Text Pro"/>
                <a:cs typeface="Segoe UI"/>
              </a:rPr>
              <a:t>¿Cómo impacta en una recta de regresión el hecho de la presencia de </a:t>
            </a:r>
            <a:r>
              <a:rPr lang="es-ES" sz="2800" err="1">
                <a:latin typeface="Neue Haas Grotesk Text Pro"/>
                <a:cs typeface="Segoe UI"/>
              </a:rPr>
              <a:t>outlier</a:t>
            </a:r>
            <a:r>
              <a:rPr lang="es-ES" sz="2800" dirty="0">
                <a:latin typeface="Neue Haas Grotesk Text Pro"/>
                <a:cs typeface="Segoe UI"/>
              </a:rPr>
              <a:t> a la hora de estimar?</a:t>
            </a:r>
            <a:endParaRPr lang="es-ES" sz="2800" dirty="0">
              <a:latin typeface="Neue Haas Grotesk Text Pro"/>
            </a:endParaRPr>
          </a:p>
        </p:txBody>
      </p:sp>
      <p:sp>
        <p:nvSpPr>
          <p:cNvPr id="3" name="Marcador de contenido 2">
            <a:extLst>
              <a:ext uri="{FF2B5EF4-FFF2-40B4-BE49-F238E27FC236}">
                <a16:creationId xmlns:a16="http://schemas.microsoft.com/office/drawing/2014/main" id="{81C11322-0877-DE13-5923-B26F30F3844C}"/>
              </a:ext>
            </a:extLst>
          </p:cNvPr>
          <p:cNvSpPr>
            <a:spLocks noGrp="1"/>
          </p:cNvSpPr>
          <p:nvPr>
            <p:ph idx="1"/>
          </p:nvPr>
        </p:nvSpPr>
        <p:spPr>
          <a:xfrm>
            <a:off x="1069848" y="2139696"/>
            <a:ext cx="8883836" cy="4511569"/>
          </a:xfrm>
        </p:spPr>
        <p:txBody>
          <a:bodyPr vert="horz" lIns="91440" tIns="45720" rIns="91440" bIns="45720" rtlCol="0" anchor="t">
            <a:noAutofit/>
          </a:bodyPr>
          <a:lstStyle/>
          <a:p>
            <a:pPr marL="0" indent="0">
              <a:buNone/>
            </a:pPr>
            <a:r>
              <a:rPr lang="es-ES" sz="1400" dirty="0">
                <a:latin typeface="Aptos"/>
                <a:ea typeface="+mn-lt"/>
                <a:cs typeface="+mn-lt"/>
              </a:rPr>
              <a:t>La presencia de </a:t>
            </a:r>
            <a:r>
              <a:rPr lang="es-ES" sz="1400" b="1" dirty="0" err="1">
                <a:latin typeface="Aptos"/>
                <a:ea typeface="+mn-lt"/>
                <a:cs typeface="+mn-lt"/>
              </a:rPr>
              <a:t>outliers</a:t>
            </a:r>
            <a:r>
              <a:rPr lang="es-ES" sz="1400" dirty="0">
                <a:latin typeface="Aptos"/>
                <a:ea typeface="+mn-lt"/>
                <a:cs typeface="+mn-lt"/>
              </a:rPr>
              <a:t> (valores muy alejados del resto de los datos) puede afectar de varias formas la línea de regresión:</a:t>
            </a:r>
            <a:endParaRPr lang="es-ES" sz="1400" dirty="0">
              <a:latin typeface="Aptos"/>
            </a:endParaRPr>
          </a:p>
          <a:p>
            <a:r>
              <a:rPr lang="es-ES" sz="1400" b="1" dirty="0">
                <a:latin typeface="Aptos"/>
                <a:ea typeface="+mn-lt"/>
                <a:cs typeface="+mn-lt"/>
              </a:rPr>
              <a:t>Desvía la línea</a:t>
            </a:r>
            <a:r>
              <a:rPr lang="es-ES" sz="1400" dirty="0">
                <a:latin typeface="Aptos"/>
                <a:ea typeface="+mn-lt"/>
                <a:cs typeface="+mn-lt"/>
              </a:rPr>
              <a:t>: Los </a:t>
            </a:r>
            <a:r>
              <a:rPr lang="es-ES" sz="1400" dirty="0" err="1">
                <a:latin typeface="Aptos"/>
                <a:ea typeface="+mn-lt"/>
                <a:cs typeface="+mn-lt"/>
              </a:rPr>
              <a:t>outliers</a:t>
            </a:r>
            <a:r>
              <a:rPr lang="es-ES" sz="1400" dirty="0">
                <a:latin typeface="Aptos"/>
                <a:ea typeface="+mn-lt"/>
                <a:cs typeface="+mn-lt"/>
              </a:rPr>
              <a:t> pueden hacer que la línea de regresión se incline o se desplace, alejándose del patrón general de los datos.</a:t>
            </a:r>
            <a:endParaRPr lang="es-ES" sz="1400" dirty="0">
              <a:latin typeface="Aptos"/>
            </a:endParaRPr>
          </a:p>
          <a:p>
            <a:r>
              <a:rPr lang="es-ES" sz="1400" b="1" dirty="0">
                <a:latin typeface="Aptos"/>
                <a:ea typeface="+mn-lt"/>
                <a:cs typeface="+mn-lt"/>
              </a:rPr>
              <a:t>Predicciones menos precisas</a:t>
            </a:r>
            <a:r>
              <a:rPr lang="es-ES" sz="1400" dirty="0">
                <a:latin typeface="Aptos"/>
                <a:ea typeface="+mn-lt"/>
                <a:cs typeface="+mn-lt"/>
              </a:rPr>
              <a:t>: Al influir en la posición de la línea, las predicciones que se hacen con el modelo pueden ser menos confiables y precisas.</a:t>
            </a:r>
            <a:endParaRPr lang="es-ES" sz="1400" dirty="0">
              <a:latin typeface="Aptos"/>
            </a:endParaRPr>
          </a:p>
          <a:p>
            <a:r>
              <a:rPr lang="es-ES" sz="1400" b="1" dirty="0">
                <a:latin typeface="Aptos"/>
                <a:ea typeface="+mn-lt"/>
                <a:cs typeface="+mn-lt"/>
              </a:rPr>
              <a:t>Menor capacidad para explicar los datos</a:t>
            </a:r>
            <a:r>
              <a:rPr lang="es-ES" sz="1400" dirty="0">
                <a:latin typeface="Aptos"/>
                <a:ea typeface="+mn-lt"/>
                <a:cs typeface="+mn-lt"/>
              </a:rPr>
              <a:t>: La línea ajustada podría representar peor la relación entre las variables, haciendo que el modelo explique menos los datos.</a:t>
            </a:r>
            <a:endParaRPr lang="es-ES" sz="1400" dirty="0">
              <a:latin typeface="Aptos"/>
            </a:endParaRPr>
          </a:p>
          <a:p>
            <a:r>
              <a:rPr lang="es-ES" sz="1400" b="1" dirty="0">
                <a:latin typeface="Aptos"/>
                <a:ea typeface="+mn-lt"/>
                <a:cs typeface="+mn-lt"/>
              </a:rPr>
              <a:t>Problemas con el análisis</a:t>
            </a:r>
            <a:r>
              <a:rPr lang="es-ES" sz="1400" dirty="0">
                <a:latin typeface="Aptos"/>
                <a:ea typeface="+mn-lt"/>
                <a:cs typeface="+mn-lt"/>
              </a:rPr>
              <a:t>: Los </a:t>
            </a:r>
            <a:r>
              <a:rPr lang="es-ES" sz="1400" dirty="0" err="1">
                <a:latin typeface="Aptos"/>
                <a:ea typeface="+mn-lt"/>
                <a:cs typeface="+mn-lt"/>
              </a:rPr>
              <a:t>outliers</a:t>
            </a:r>
            <a:r>
              <a:rPr lang="es-ES" sz="1400" dirty="0">
                <a:latin typeface="Aptos"/>
                <a:ea typeface="+mn-lt"/>
                <a:cs typeface="+mn-lt"/>
              </a:rPr>
              <a:t> pueden hacer que los errores del modelo sean más grandes o que se rompan algunas reglas importantes que debe cumplir la regresión.</a:t>
            </a:r>
            <a:endParaRPr lang="es-ES" sz="1400" dirty="0">
              <a:latin typeface="Aptos"/>
            </a:endParaRPr>
          </a:p>
          <a:p>
            <a:r>
              <a:rPr lang="es-ES" sz="1400" b="1" dirty="0">
                <a:latin typeface="Aptos"/>
                <a:ea typeface="+mn-lt"/>
                <a:cs typeface="+mn-lt"/>
              </a:rPr>
              <a:t>Relación engañosa</a:t>
            </a:r>
            <a:r>
              <a:rPr lang="es-ES" sz="1400" dirty="0">
                <a:latin typeface="Aptos"/>
                <a:ea typeface="+mn-lt"/>
                <a:cs typeface="+mn-lt"/>
              </a:rPr>
              <a:t>: Un </a:t>
            </a:r>
            <a:r>
              <a:rPr lang="es-ES" sz="1400" err="1">
                <a:latin typeface="Aptos"/>
                <a:ea typeface="+mn-lt"/>
                <a:cs typeface="+mn-lt"/>
              </a:rPr>
              <a:t>outlier</a:t>
            </a:r>
            <a:r>
              <a:rPr lang="es-ES" sz="1400" dirty="0">
                <a:latin typeface="Aptos"/>
                <a:ea typeface="+mn-lt"/>
                <a:cs typeface="+mn-lt"/>
              </a:rPr>
              <a:t> puede hacer que parezca que hay una relación diferente entre las variables, como si una subiera cuando en realidad baja.</a:t>
            </a:r>
            <a:endParaRPr lang="es-ES" sz="1400">
              <a:latin typeface="Aptos"/>
            </a:endParaRPr>
          </a:p>
          <a:p>
            <a:pPr marL="0" indent="0">
              <a:buNone/>
            </a:pPr>
            <a:r>
              <a:rPr lang="es-ES" sz="1400" dirty="0">
                <a:latin typeface="Aptos"/>
                <a:ea typeface="+mn-lt"/>
                <a:cs typeface="+mn-lt"/>
              </a:rPr>
              <a:t>Para solucionar esto, se pueden detectar y revisar esos valores extraños, usar métodos más resistentes a los </a:t>
            </a:r>
            <a:r>
              <a:rPr lang="es-ES" sz="1400" dirty="0" err="1">
                <a:latin typeface="Aptos"/>
                <a:ea typeface="+mn-lt"/>
                <a:cs typeface="+mn-lt"/>
              </a:rPr>
              <a:t>outliers</a:t>
            </a:r>
            <a:r>
              <a:rPr lang="es-ES" sz="1400" dirty="0">
                <a:latin typeface="Aptos"/>
                <a:ea typeface="+mn-lt"/>
                <a:cs typeface="+mn-lt"/>
              </a:rPr>
              <a:t> o ajustar los datos para reducir su impacto.</a:t>
            </a:r>
            <a:endParaRPr lang="es-ES" sz="1400" dirty="0">
              <a:latin typeface="Aptos"/>
            </a:endParaRPr>
          </a:p>
          <a:p>
            <a:endParaRPr lang="es-ES" dirty="0"/>
          </a:p>
        </p:txBody>
      </p:sp>
    </p:spTree>
    <p:extLst>
      <p:ext uri="{BB962C8B-B14F-4D97-AF65-F5344CB8AC3E}">
        <p14:creationId xmlns:p14="http://schemas.microsoft.com/office/powerpoint/2010/main" val="221400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D00CB3E-22D8-C88A-E699-CC9736BC9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A4C82C4-ED14-77F8-7AFA-EC8C7EEC3A7E}"/>
              </a:ext>
            </a:extLst>
          </p:cNvPr>
          <p:cNvSpPr>
            <a:spLocks noGrp="1"/>
          </p:cNvSpPr>
          <p:nvPr>
            <p:ph type="title"/>
          </p:nvPr>
        </p:nvSpPr>
        <p:spPr>
          <a:xfrm>
            <a:off x="1066799" y="470138"/>
            <a:ext cx="8606346" cy="1257299"/>
          </a:xfrm>
        </p:spPr>
        <p:txBody>
          <a:bodyPr anchor="ctr">
            <a:normAutofit/>
          </a:bodyPr>
          <a:lstStyle/>
          <a:p>
            <a:r>
              <a:rPr lang="es-ES" sz="3400">
                <a:latin typeface="Neue Haas Grotesk Text Pro"/>
                <a:cs typeface="Segoe UI"/>
              </a:rPr>
              <a:t>Explicar con un ejemplo de aplicación del algoritmo de k vecino más próximo.</a:t>
            </a:r>
            <a:endParaRPr lang="es-ES" sz="3400">
              <a:latin typeface="Neue Haas Grotesk Text Pro"/>
            </a:endParaRPr>
          </a:p>
        </p:txBody>
      </p:sp>
      <p:sp>
        <p:nvSpPr>
          <p:cNvPr id="3" name="Marcador de contenido 2">
            <a:extLst>
              <a:ext uri="{FF2B5EF4-FFF2-40B4-BE49-F238E27FC236}">
                <a16:creationId xmlns:a16="http://schemas.microsoft.com/office/drawing/2014/main" id="{F9A7ABAA-7264-A244-F7EC-8193CADFDB1A}"/>
              </a:ext>
            </a:extLst>
          </p:cNvPr>
          <p:cNvSpPr>
            <a:spLocks noGrp="1"/>
          </p:cNvSpPr>
          <p:nvPr>
            <p:ph idx="1"/>
          </p:nvPr>
        </p:nvSpPr>
        <p:spPr>
          <a:xfrm>
            <a:off x="1066798" y="1888586"/>
            <a:ext cx="6610711" cy="3971924"/>
          </a:xfrm>
        </p:spPr>
        <p:txBody>
          <a:bodyPr vert="horz" lIns="91440" tIns="45720" rIns="91440" bIns="45720" rtlCol="0" anchor="t">
            <a:noAutofit/>
          </a:bodyPr>
          <a:lstStyle/>
          <a:p>
            <a:pPr>
              <a:lnSpc>
                <a:spcPct val="110000"/>
              </a:lnSpc>
            </a:pPr>
            <a:r>
              <a:rPr lang="es-ES" dirty="0">
                <a:latin typeface="Aptos"/>
                <a:ea typeface="+mn-lt"/>
                <a:cs typeface="+mn-lt"/>
              </a:rPr>
              <a:t>Los </a:t>
            </a:r>
            <a:r>
              <a:rPr lang="es-ES" b="1" dirty="0">
                <a:latin typeface="Aptos"/>
                <a:ea typeface="+mn-lt"/>
                <a:cs typeface="+mn-lt"/>
              </a:rPr>
              <a:t>k vecinos</a:t>
            </a:r>
            <a:r>
              <a:rPr lang="es-ES" dirty="0">
                <a:latin typeface="Aptos"/>
                <a:ea typeface="+mn-lt"/>
                <a:cs typeface="+mn-lt"/>
              </a:rPr>
              <a:t> son los </a:t>
            </a:r>
            <a:r>
              <a:rPr lang="es-ES" b="1" dirty="0">
                <a:latin typeface="Aptos"/>
                <a:ea typeface="+mn-lt"/>
                <a:cs typeface="+mn-lt"/>
              </a:rPr>
              <a:t>k puntos más cercanos</a:t>
            </a:r>
            <a:r>
              <a:rPr lang="es-ES" dirty="0">
                <a:latin typeface="Aptos"/>
                <a:ea typeface="+mn-lt"/>
                <a:cs typeface="+mn-lt"/>
              </a:rPr>
              <a:t> a un nuevo dato que queremos clasificar o predecir. La letra </a:t>
            </a:r>
            <a:r>
              <a:rPr lang="es-ES" b="1" dirty="0">
                <a:latin typeface="Aptos"/>
                <a:ea typeface="+mn-lt"/>
                <a:cs typeface="+mn-lt"/>
              </a:rPr>
              <a:t>k</a:t>
            </a:r>
            <a:r>
              <a:rPr lang="es-ES" dirty="0">
                <a:latin typeface="Aptos"/>
                <a:ea typeface="+mn-lt"/>
                <a:cs typeface="+mn-lt"/>
              </a:rPr>
              <a:t> representa la cantidad de vecinos que vamos a considerar para tomar una decisión.</a:t>
            </a:r>
          </a:p>
          <a:p>
            <a:pPr>
              <a:lnSpc>
                <a:spcPct val="110000"/>
              </a:lnSpc>
            </a:pPr>
            <a:endParaRPr lang="es-ES" dirty="0">
              <a:latin typeface="Aptos"/>
            </a:endParaRPr>
          </a:p>
          <a:p>
            <a:pPr marL="0" indent="0">
              <a:lnSpc>
                <a:spcPct val="110000"/>
              </a:lnSpc>
              <a:buNone/>
            </a:pPr>
            <a:r>
              <a:rPr lang="es-ES" dirty="0">
                <a:latin typeface="Aptos"/>
              </a:rPr>
              <a:t>¿Por qué es importante elegir bien el valor de </a:t>
            </a:r>
            <a:r>
              <a:rPr lang="es-ES" b="1" dirty="0">
                <a:latin typeface="Aptos"/>
              </a:rPr>
              <a:t>k</a:t>
            </a:r>
            <a:r>
              <a:rPr lang="es-ES" dirty="0">
                <a:latin typeface="Aptos"/>
              </a:rPr>
              <a:t>?</a:t>
            </a:r>
          </a:p>
          <a:p>
            <a:pPr>
              <a:lnSpc>
                <a:spcPct val="110000"/>
              </a:lnSpc>
            </a:pPr>
            <a:r>
              <a:rPr lang="es-ES" dirty="0">
                <a:latin typeface="Aptos"/>
                <a:ea typeface="+mn-lt"/>
                <a:cs typeface="+mn-lt"/>
              </a:rPr>
              <a:t>Si </a:t>
            </a:r>
            <a:r>
              <a:rPr lang="es-ES" b="1" dirty="0">
                <a:latin typeface="Aptos"/>
                <a:ea typeface="+mn-lt"/>
                <a:cs typeface="+mn-lt"/>
              </a:rPr>
              <a:t>k es muy pequeño</a:t>
            </a:r>
            <a:r>
              <a:rPr lang="es-ES" dirty="0">
                <a:latin typeface="Aptos"/>
                <a:ea typeface="+mn-lt"/>
                <a:cs typeface="+mn-lt"/>
              </a:rPr>
              <a:t> (como 1), solo miras al vecino más cercano. Esto puede hacer que te equivoques si ese vecino es un caso raro.</a:t>
            </a:r>
            <a:endParaRPr lang="es-ES" dirty="0">
              <a:latin typeface="Aptos"/>
            </a:endParaRPr>
          </a:p>
          <a:p>
            <a:pPr>
              <a:lnSpc>
                <a:spcPct val="110000"/>
              </a:lnSpc>
            </a:pPr>
            <a:r>
              <a:rPr lang="es-ES" dirty="0">
                <a:latin typeface="Aptos"/>
                <a:ea typeface="+mn-lt"/>
                <a:cs typeface="+mn-lt"/>
              </a:rPr>
              <a:t>Si </a:t>
            </a:r>
            <a:r>
              <a:rPr lang="es-ES" b="1" dirty="0">
                <a:latin typeface="Aptos"/>
                <a:ea typeface="+mn-lt"/>
                <a:cs typeface="+mn-lt"/>
              </a:rPr>
              <a:t>k es muy grande</a:t>
            </a:r>
            <a:r>
              <a:rPr lang="es-ES" dirty="0">
                <a:latin typeface="Aptos"/>
                <a:ea typeface="+mn-lt"/>
                <a:cs typeface="+mn-lt"/>
              </a:rPr>
              <a:t>, incluyes a muchos vecinos y puedes mezclar datos que no son tan relevantes.</a:t>
            </a:r>
            <a:endParaRPr lang="es-ES" dirty="0">
              <a:latin typeface="Aptos"/>
            </a:endParaRPr>
          </a:p>
          <a:p>
            <a:pPr>
              <a:lnSpc>
                <a:spcPct val="110000"/>
              </a:lnSpc>
            </a:pPr>
            <a:endParaRPr lang="es-ES" sz="1100"/>
          </a:p>
        </p:txBody>
      </p:sp>
      <p:pic>
        <p:nvPicPr>
          <p:cNvPr id="5" name="Picture 4" descr="Cuadro de progreso con pegatinas en el aula de clases">
            <a:extLst>
              <a:ext uri="{FF2B5EF4-FFF2-40B4-BE49-F238E27FC236}">
                <a16:creationId xmlns:a16="http://schemas.microsoft.com/office/drawing/2014/main" id="{5295E248-3C8F-18AD-5B36-626AEE8D0437}"/>
              </a:ext>
            </a:extLst>
          </p:cNvPr>
          <p:cNvPicPr>
            <a:picLocks noChangeAspect="1"/>
          </p:cNvPicPr>
          <p:nvPr/>
        </p:nvPicPr>
        <p:blipFill>
          <a:blip r:embed="rId2"/>
          <a:srcRect t="7594" r="-11" b="19856"/>
          <a:stretch/>
        </p:blipFill>
        <p:spPr>
          <a:xfrm>
            <a:off x="5797434" y="3378954"/>
            <a:ext cx="6394567" cy="3479046"/>
          </a:xfrm>
          <a:custGeom>
            <a:avLst/>
            <a:gdLst/>
            <a:ahLst/>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p:spPr>
      </p:pic>
    </p:spTree>
    <p:extLst>
      <p:ext uri="{BB962C8B-B14F-4D97-AF65-F5344CB8AC3E}">
        <p14:creationId xmlns:p14="http://schemas.microsoft.com/office/powerpoint/2010/main" val="3953022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D00CB3E-22D8-C88A-E699-CC9736BC9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E85801C-4FB1-E881-DC97-59593F5C3405}"/>
              </a:ext>
            </a:extLst>
          </p:cNvPr>
          <p:cNvSpPr>
            <a:spLocks noGrp="1"/>
          </p:cNvSpPr>
          <p:nvPr>
            <p:ph type="title"/>
          </p:nvPr>
        </p:nvSpPr>
        <p:spPr>
          <a:xfrm>
            <a:off x="1066798" y="222848"/>
            <a:ext cx="7873431" cy="1257299"/>
          </a:xfrm>
        </p:spPr>
        <p:txBody>
          <a:bodyPr anchor="ctr">
            <a:normAutofit/>
          </a:bodyPr>
          <a:lstStyle/>
          <a:p>
            <a:r>
              <a:rPr lang="es-ES" sz="4000" dirty="0"/>
              <a:t>Ejemplo 1. Amigos y fútbol.</a:t>
            </a:r>
          </a:p>
        </p:txBody>
      </p:sp>
      <p:sp>
        <p:nvSpPr>
          <p:cNvPr id="3" name="Marcador de contenido 2">
            <a:extLst>
              <a:ext uri="{FF2B5EF4-FFF2-40B4-BE49-F238E27FC236}">
                <a16:creationId xmlns:a16="http://schemas.microsoft.com/office/drawing/2014/main" id="{C05522D2-3ADA-CDC7-B21E-278E31873AB8}"/>
              </a:ext>
            </a:extLst>
          </p:cNvPr>
          <p:cNvSpPr>
            <a:spLocks noGrp="1"/>
          </p:cNvSpPr>
          <p:nvPr>
            <p:ph idx="1"/>
          </p:nvPr>
        </p:nvSpPr>
        <p:spPr>
          <a:xfrm>
            <a:off x="1066798" y="1714818"/>
            <a:ext cx="5771364" cy="4709632"/>
          </a:xfrm>
        </p:spPr>
        <p:txBody>
          <a:bodyPr vert="horz" lIns="91440" tIns="45720" rIns="91440" bIns="45720" rtlCol="0" anchor="t">
            <a:noAutofit/>
          </a:bodyPr>
          <a:lstStyle/>
          <a:p>
            <a:pPr>
              <a:lnSpc>
                <a:spcPct val="110000"/>
              </a:lnSpc>
            </a:pPr>
            <a:r>
              <a:rPr lang="es-ES" sz="1600" dirty="0">
                <a:latin typeface="Aptos"/>
                <a:ea typeface="+mn-lt"/>
                <a:cs typeface="+mn-lt"/>
              </a:rPr>
              <a:t>Imaginamos que tenemos un grupo de amigos y queremos saber si a una persona nueva le gusta el fútbol. No le vamos a preguntar directamente, sino que observas a las personas que están cerca de ella (sus vecinos). Si la mayoría de esos amigos cercanos juega al fútbol, probablemente a esa persona también le guste.</a:t>
            </a:r>
            <a:br>
              <a:rPr lang="es-ES" sz="1600" dirty="0">
                <a:latin typeface="Aptos"/>
                <a:ea typeface="+mn-lt"/>
                <a:cs typeface="+mn-lt"/>
              </a:rPr>
            </a:br>
            <a:endParaRPr lang="es-ES" sz="1600">
              <a:latin typeface="Aptos"/>
            </a:endParaRPr>
          </a:p>
          <a:p>
            <a:pPr marL="0" indent="0">
              <a:lnSpc>
                <a:spcPct val="110000"/>
              </a:lnSpc>
              <a:buNone/>
            </a:pPr>
            <a:r>
              <a:rPr lang="es-ES" sz="1600" dirty="0">
                <a:latin typeface="Aptos"/>
                <a:ea typeface="+mn-lt"/>
                <a:cs typeface="+mn-lt"/>
              </a:rPr>
              <a:t>En el algoritmo </a:t>
            </a:r>
            <a:r>
              <a:rPr lang="es-ES" sz="1600" b="1" dirty="0">
                <a:latin typeface="Aptos"/>
                <a:ea typeface="+mn-lt"/>
                <a:cs typeface="+mn-lt"/>
              </a:rPr>
              <a:t>k-NN</a:t>
            </a:r>
            <a:r>
              <a:rPr lang="es-ES" sz="1600" dirty="0">
                <a:latin typeface="Aptos"/>
                <a:ea typeface="+mn-lt"/>
                <a:cs typeface="+mn-lt"/>
              </a:rPr>
              <a:t>, hacemos algo similar:</a:t>
            </a:r>
            <a:endParaRPr lang="es-ES" sz="1600" dirty="0">
              <a:latin typeface="Aptos"/>
            </a:endParaRPr>
          </a:p>
          <a:p>
            <a:pPr>
              <a:lnSpc>
                <a:spcPct val="110000"/>
              </a:lnSpc>
            </a:pPr>
            <a:r>
              <a:rPr lang="es-ES" sz="1400" b="1" dirty="0">
                <a:latin typeface="Aptos"/>
                <a:ea typeface="+mn-lt"/>
                <a:cs typeface="+mn-lt"/>
              </a:rPr>
              <a:t>Calculamos la distancia</a:t>
            </a:r>
            <a:r>
              <a:rPr lang="es-ES" sz="1400" dirty="0">
                <a:latin typeface="Aptos"/>
                <a:ea typeface="+mn-lt"/>
                <a:cs typeface="+mn-lt"/>
              </a:rPr>
              <a:t> entre el nuevo dato y todos los datos que ya conocemos.</a:t>
            </a:r>
            <a:endParaRPr lang="es-ES" sz="1400">
              <a:latin typeface="Aptos"/>
            </a:endParaRPr>
          </a:p>
          <a:p>
            <a:pPr>
              <a:lnSpc>
                <a:spcPct val="110000"/>
              </a:lnSpc>
            </a:pPr>
            <a:r>
              <a:rPr lang="es-ES" sz="1400" b="1" dirty="0">
                <a:latin typeface="Aptos"/>
                <a:ea typeface="+mn-lt"/>
                <a:cs typeface="+mn-lt"/>
              </a:rPr>
              <a:t>Elegimos los k más cercanos</a:t>
            </a:r>
            <a:r>
              <a:rPr lang="es-ES" sz="1400" dirty="0">
                <a:latin typeface="Aptos"/>
                <a:ea typeface="+mn-lt"/>
                <a:cs typeface="+mn-lt"/>
              </a:rPr>
              <a:t> (por ejemplo, los 3, 5 o 7 más próximos).</a:t>
            </a:r>
            <a:endParaRPr lang="es-ES" sz="1400">
              <a:latin typeface="Aptos"/>
            </a:endParaRPr>
          </a:p>
          <a:p>
            <a:pPr>
              <a:lnSpc>
                <a:spcPct val="110000"/>
              </a:lnSpc>
            </a:pPr>
            <a:r>
              <a:rPr lang="es-ES" sz="1400" b="1" dirty="0">
                <a:latin typeface="Aptos"/>
                <a:ea typeface="+mn-lt"/>
                <a:cs typeface="+mn-lt"/>
              </a:rPr>
              <a:t>Observamos a qué grupo pertenecen</a:t>
            </a:r>
            <a:r>
              <a:rPr lang="es-ES" sz="1400" dirty="0">
                <a:latin typeface="Aptos"/>
                <a:ea typeface="+mn-lt"/>
                <a:cs typeface="+mn-lt"/>
              </a:rPr>
              <a:t> esos vecinos.</a:t>
            </a:r>
            <a:endParaRPr lang="es-ES" sz="1400">
              <a:latin typeface="Aptos"/>
            </a:endParaRPr>
          </a:p>
          <a:p>
            <a:pPr>
              <a:lnSpc>
                <a:spcPct val="110000"/>
              </a:lnSpc>
            </a:pPr>
            <a:r>
              <a:rPr lang="es-ES" sz="1400" b="1" dirty="0">
                <a:latin typeface="Aptos"/>
                <a:ea typeface="+mn-lt"/>
                <a:cs typeface="+mn-lt"/>
              </a:rPr>
              <a:t>Decidimos por mayoría</a:t>
            </a:r>
            <a:r>
              <a:rPr lang="es-ES" sz="1400" dirty="0">
                <a:latin typeface="Aptos"/>
                <a:ea typeface="+mn-lt"/>
                <a:cs typeface="+mn-lt"/>
              </a:rPr>
              <a:t> a qué grupo pertenece el nuevo dato.</a:t>
            </a:r>
            <a:endParaRPr lang="es-ES" sz="1400" dirty="0">
              <a:latin typeface="Aptos"/>
            </a:endParaRPr>
          </a:p>
          <a:p>
            <a:pPr>
              <a:lnSpc>
                <a:spcPct val="110000"/>
              </a:lnSpc>
            </a:pPr>
            <a:endParaRPr lang="es-ES" sz="1100"/>
          </a:p>
        </p:txBody>
      </p:sp>
      <p:pic>
        <p:nvPicPr>
          <p:cNvPr id="7" name="Graphic 6" descr="Balón de fútbol">
            <a:extLst>
              <a:ext uri="{FF2B5EF4-FFF2-40B4-BE49-F238E27FC236}">
                <a16:creationId xmlns:a16="http://schemas.microsoft.com/office/drawing/2014/main" id="{5D1E956E-9E46-AA07-3835-A5989B19CE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04959" y="1856979"/>
            <a:ext cx="3144042" cy="3144042"/>
          </a:xfrm>
          <a:prstGeom prst="rect">
            <a:avLst/>
          </a:prstGeom>
        </p:spPr>
      </p:pic>
    </p:spTree>
    <p:extLst>
      <p:ext uri="{BB962C8B-B14F-4D97-AF65-F5344CB8AC3E}">
        <p14:creationId xmlns:p14="http://schemas.microsoft.com/office/powerpoint/2010/main" val="4171748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D00CB3E-22D8-C88A-E699-CC9736BC9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EC3C77B-AC04-B306-3910-70AFB4A5F919}"/>
              </a:ext>
            </a:extLst>
          </p:cNvPr>
          <p:cNvSpPr>
            <a:spLocks noGrp="1"/>
          </p:cNvSpPr>
          <p:nvPr>
            <p:ph type="title"/>
          </p:nvPr>
        </p:nvSpPr>
        <p:spPr>
          <a:xfrm>
            <a:off x="1066798" y="222848"/>
            <a:ext cx="8819363" cy="1257299"/>
          </a:xfrm>
        </p:spPr>
        <p:txBody>
          <a:bodyPr anchor="ctr">
            <a:normAutofit/>
          </a:bodyPr>
          <a:lstStyle/>
          <a:p>
            <a:r>
              <a:rPr lang="es-ES" sz="4100">
                <a:ea typeface="+mj-lt"/>
                <a:cs typeface="+mj-lt"/>
              </a:rPr>
              <a:t>Ejemplo 2. Clasificar frutas</a:t>
            </a:r>
            <a:endParaRPr lang="es-ES" sz="4100"/>
          </a:p>
        </p:txBody>
      </p:sp>
      <p:sp>
        <p:nvSpPr>
          <p:cNvPr id="3" name="Marcador de contenido 2">
            <a:extLst>
              <a:ext uri="{FF2B5EF4-FFF2-40B4-BE49-F238E27FC236}">
                <a16:creationId xmlns:a16="http://schemas.microsoft.com/office/drawing/2014/main" id="{566458CE-95D2-ACEA-9389-674C2762FF7E}"/>
              </a:ext>
            </a:extLst>
          </p:cNvPr>
          <p:cNvSpPr>
            <a:spLocks noGrp="1"/>
          </p:cNvSpPr>
          <p:nvPr>
            <p:ph idx="1"/>
          </p:nvPr>
        </p:nvSpPr>
        <p:spPr>
          <a:xfrm>
            <a:off x="1066798" y="1313492"/>
            <a:ext cx="7482268" cy="5307283"/>
          </a:xfrm>
        </p:spPr>
        <p:txBody>
          <a:bodyPr vert="horz" lIns="91440" tIns="45720" rIns="91440" bIns="45720" rtlCol="0" anchor="t">
            <a:normAutofit/>
          </a:bodyPr>
          <a:lstStyle/>
          <a:p>
            <a:pPr marL="0" indent="0">
              <a:lnSpc>
                <a:spcPct val="110000"/>
              </a:lnSpc>
              <a:buNone/>
            </a:pPr>
            <a:r>
              <a:rPr lang="es-ES" sz="1600" dirty="0">
                <a:latin typeface="Aptos"/>
                <a:ea typeface="+mn-lt"/>
                <a:cs typeface="+mn-lt"/>
              </a:rPr>
              <a:t>Imagina que tienes una cesta con manzanas y naranjas. Cada fruta tiene dos características:</a:t>
            </a:r>
            <a:endParaRPr lang="es-ES" sz="1600" dirty="0">
              <a:latin typeface="Aptos"/>
            </a:endParaRPr>
          </a:p>
          <a:p>
            <a:pPr lvl="1" indent="-342900">
              <a:lnSpc>
                <a:spcPct val="110000"/>
              </a:lnSpc>
              <a:buFont typeface="Courier New" panose="020B0604020202020204" pitchFamily="34" charset="0"/>
              <a:buChar char="o"/>
            </a:pPr>
            <a:r>
              <a:rPr lang="es-ES" sz="1400" b="1" dirty="0">
                <a:latin typeface="Aptos"/>
                <a:ea typeface="+mn-lt"/>
                <a:cs typeface="+mn-lt"/>
              </a:rPr>
              <a:t>Peso</a:t>
            </a:r>
            <a:r>
              <a:rPr lang="es-ES" sz="1400" dirty="0">
                <a:latin typeface="Aptos"/>
                <a:ea typeface="+mn-lt"/>
                <a:cs typeface="+mn-lt"/>
              </a:rPr>
              <a:t> (en gramos)</a:t>
            </a:r>
            <a:endParaRPr lang="es-ES" sz="1400">
              <a:latin typeface="Aptos"/>
            </a:endParaRPr>
          </a:p>
          <a:p>
            <a:pPr lvl="1" indent="-342900">
              <a:lnSpc>
                <a:spcPct val="110000"/>
              </a:lnSpc>
              <a:buFont typeface="Courier New" panose="020B0604020202020204" pitchFamily="34" charset="0"/>
              <a:buChar char="o"/>
            </a:pPr>
            <a:r>
              <a:rPr lang="es-ES" sz="1400" b="1" dirty="0">
                <a:latin typeface="Aptos"/>
                <a:ea typeface="+mn-lt"/>
                <a:cs typeface="+mn-lt"/>
              </a:rPr>
              <a:t>Color</a:t>
            </a:r>
            <a:r>
              <a:rPr lang="es-ES" sz="1400" dirty="0">
                <a:latin typeface="Aptos"/>
                <a:ea typeface="+mn-lt"/>
                <a:cs typeface="+mn-lt"/>
              </a:rPr>
              <a:t> (escala del 1 al 10, donde 1 es muy claro y 10 es muy oscuro)</a:t>
            </a:r>
            <a:endParaRPr lang="es-ES" sz="1400" dirty="0">
              <a:latin typeface="Aptos"/>
            </a:endParaRPr>
          </a:p>
          <a:p>
            <a:pPr marL="0" indent="0">
              <a:lnSpc>
                <a:spcPct val="110000"/>
              </a:lnSpc>
              <a:buNone/>
            </a:pPr>
            <a:r>
              <a:rPr lang="es-ES" sz="1600" dirty="0">
                <a:latin typeface="Aptos"/>
                <a:ea typeface="+mn-lt"/>
                <a:cs typeface="+mn-lt"/>
              </a:rPr>
              <a:t>Ya sabes qué frutas son manzanas y cuáles son naranjas basándote en estas dos características. Ahora, aparece una fruta nueva y quieres saber si es una manzana o una naranja.</a:t>
            </a:r>
          </a:p>
          <a:p>
            <a:pPr>
              <a:lnSpc>
                <a:spcPct val="110000"/>
              </a:lnSpc>
              <a:buNone/>
            </a:pPr>
            <a:r>
              <a:rPr lang="es-ES" sz="1600" b="1" dirty="0">
                <a:latin typeface="Aptos"/>
              </a:rPr>
              <a:t>¿Cómo funciona k-NN?</a:t>
            </a:r>
          </a:p>
          <a:p>
            <a:pPr>
              <a:lnSpc>
                <a:spcPct val="110000"/>
              </a:lnSpc>
              <a:buFont typeface="Arial"/>
              <a:buChar char="•"/>
            </a:pPr>
            <a:r>
              <a:rPr lang="es-ES" sz="1400" b="1" dirty="0">
                <a:latin typeface="Aptos"/>
                <a:ea typeface="+mn-lt"/>
                <a:cs typeface="+mn-lt"/>
              </a:rPr>
              <a:t>Dibuja los datos</a:t>
            </a:r>
            <a:r>
              <a:rPr lang="es-ES" sz="1400" dirty="0">
                <a:latin typeface="Aptos"/>
                <a:ea typeface="+mn-lt"/>
                <a:cs typeface="+mn-lt"/>
              </a:rPr>
              <a:t>: Imagina un plano donde el eje X es el peso y el eje Y es el color. Colocas puntos rojos para manzanas y puntos naranjas para naranjas.</a:t>
            </a:r>
            <a:endParaRPr lang="es-ES" sz="1400">
              <a:latin typeface="Aptos"/>
            </a:endParaRPr>
          </a:p>
          <a:p>
            <a:pPr>
              <a:lnSpc>
                <a:spcPct val="110000"/>
              </a:lnSpc>
              <a:buFont typeface="Arial"/>
              <a:buChar char="•"/>
            </a:pPr>
            <a:r>
              <a:rPr lang="es-ES" sz="1400" b="1" dirty="0">
                <a:latin typeface="Aptos"/>
                <a:ea typeface="+mn-lt"/>
                <a:cs typeface="+mn-lt"/>
              </a:rPr>
              <a:t>Elige el valor de k</a:t>
            </a:r>
            <a:r>
              <a:rPr lang="es-ES" sz="1400" dirty="0">
                <a:latin typeface="Aptos"/>
                <a:ea typeface="+mn-lt"/>
                <a:cs typeface="+mn-lt"/>
              </a:rPr>
              <a:t>: Supongamos que elegimos </a:t>
            </a:r>
            <a:r>
              <a:rPr lang="es-ES" sz="1400" b="1" dirty="0">
                <a:latin typeface="Aptos"/>
                <a:ea typeface="+mn-lt"/>
                <a:cs typeface="+mn-lt"/>
              </a:rPr>
              <a:t>k = 3</a:t>
            </a:r>
            <a:r>
              <a:rPr lang="es-ES" sz="1400" dirty="0">
                <a:latin typeface="Aptos"/>
                <a:ea typeface="+mn-lt"/>
                <a:cs typeface="+mn-lt"/>
              </a:rPr>
              <a:t>. Esto significa que miraremos las 3 frutas más cercanas a la nueva fruta.</a:t>
            </a:r>
            <a:endParaRPr lang="es-ES" sz="1400">
              <a:latin typeface="Aptos"/>
            </a:endParaRPr>
          </a:p>
          <a:p>
            <a:pPr>
              <a:lnSpc>
                <a:spcPct val="110000"/>
              </a:lnSpc>
              <a:buFont typeface="Arial"/>
              <a:buChar char="•"/>
            </a:pPr>
            <a:r>
              <a:rPr lang="es-ES" sz="1400" b="1" dirty="0">
                <a:latin typeface="Aptos"/>
                <a:ea typeface="+mn-lt"/>
                <a:cs typeface="+mn-lt"/>
              </a:rPr>
              <a:t>Busca los vecinos más cercanos</a:t>
            </a:r>
            <a:r>
              <a:rPr lang="es-ES" sz="1400" dirty="0">
                <a:latin typeface="Aptos"/>
                <a:ea typeface="+mn-lt"/>
                <a:cs typeface="+mn-lt"/>
              </a:rPr>
              <a:t>: Medimos la distancia (como si usaras una regla) entre la fruta nueva y todas las demás. Elegimos las 3 más cercanas.</a:t>
            </a:r>
            <a:endParaRPr lang="es-ES" sz="1400">
              <a:latin typeface="Aptos"/>
            </a:endParaRPr>
          </a:p>
          <a:p>
            <a:pPr>
              <a:lnSpc>
                <a:spcPct val="110000"/>
              </a:lnSpc>
              <a:buFont typeface="Arial"/>
              <a:buChar char="•"/>
            </a:pPr>
            <a:r>
              <a:rPr lang="es-ES" sz="1400" b="1" dirty="0">
                <a:latin typeface="Aptos"/>
                <a:ea typeface="+mn-lt"/>
                <a:cs typeface="+mn-lt"/>
              </a:rPr>
              <a:t>Vota por la mayoría</a:t>
            </a:r>
            <a:r>
              <a:rPr lang="es-ES" sz="1400" dirty="0">
                <a:latin typeface="Aptos"/>
                <a:ea typeface="+mn-lt"/>
                <a:cs typeface="+mn-lt"/>
              </a:rPr>
              <a:t>: Si de esos 3 vecinos, 2 son manzanas y 1 es naranja, entonces clasificamos la fruta nueva como </a:t>
            </a:r>
            <a:r>
              <a:rPr lang="es-ES" sz="1400" b="1" dirty="0">
                <a:latin typeface="Aptos"/>
                <a:ea typeface="+mn-lt"/>
                <a:cs typeface="+mn-lt"/>
              </a:rPr>
              <a:t>manzana</a:t>
            </a:r>
            <a:r>
              <a:rPr lang="es-ES" sz="1400" dirty="0">
                <a:latin typeface="Aptos"/>
                <a:ea typeface="+mn-lt"/>
                <a:cs typeface="+mn-lt"/>
              </a:rPr>
              <a:t>.</a:t>
            </a:r>
            <a:endParaRPr lang="es-ES" sz="1400" dirty="0">
              <a:latin typeface="Aptos"/>
            </a:endParaRPr>
          </a:p>
          <a:p>
            <a:pPr marL="0" indent="0">
              <a:lnSpc>
                <a:spcPct val="110000"/>
              </a:lnSpc>
              <a:buNone/>
            </a:pPr>
            <a:endParaRPr lang="es-ES" sz="700"/>
          </a:p>
        </p:txBody>
      </p:sp>
      <p:pic>
        <p:nvPicPr>
          <p:cNvPr id="7" name="Graphic 6" descr="Aguacate">
            <a:extLst>
              <a:ext uri="{FF2B5EF4-FFF2-40B4-BE49-F238E27FC236}">
                <a16:creationId xmlns:a16="http://schemas.microsoft.com/office/drawing/2014/main" id="{D609B471-8457-3DDB-BA92-1FE3978D73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51940" y="1713205"/>
            <a:ext cx="3144042" cy="3144042"/>
          </a:xfrm>
          <a:prstGeom prst="rect">
            <a:avLst/>
          </a:prstGeom>
        </p:spPr>
      </p:pic>
    </p:spTree>
    <p:extLst>
      <p:ext uri="{BB962C8B-B14F-4D97-AF65-F5344CB8AC3E}">
        <p14:creationId xmlns:p14="http://schemas.microsoft.com/office/powerpoint/2010/main" val="160900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D8E37F-B926-4EDC-B832-034AD1BBD5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C0B2136-1375-1A6E-6CA8-41D0CF81E491}"/>
              </a:ext>
            </a:extLst>
          </p:cNvPr>
          <p:cNvSpPr>
            <a:spLocks noGrp="1"/>
          </p:cNvSpPr>
          <p:nvPr>
            <p:ph type="title"/>
          </p:nvPr>
        </p:nvSpPr>
        <p:spPr>
          <a:xfrm>
            <a:off x="1066800" y="1162049"/>
            <a:ext cx="6489764" cy="1238250"/>
          </a:xfrm>
        </p:spPr>
        <p:txBody>
          <a:bodyPr anchor="ctr">
            <a:normAutofit/>
          </a:bodyPr>
          <a:lstStyle/>
          <a:p>
            <a:r>
              <a:rPr lang="es-ES" dirty="0"/>
              <a:t>Modelo de regresión con estatura y peso</a:t>
            </a:r>
          </a:p>
        </p:txBody>
      </p:sp>
      <p:sp>
        <p:nvSpPr>
          <p:cNvPr id="3" name="Marcador de contenido 2">
            <a:extLst>
              <a:ext uri="{FF2B5EF4-FFF2-40B4-BE49-F238E27FC236}">
                <a16:creationId xmlns:a16="http://schemas.microsoft.com/office/drawing/2014/main" id="{ABE29874-4912-A3FF-829B-E036661DDD06}"/>
              </a:ext>
            </a:extLst>
          </p:cNvPr>
          <p:cNvSpPr>
            <a:spLocks noGrp="1"/>
          </p:cNvSpPr>
          <p:nvPr>
            <p:ph idx="1"/>
          </p:nvPr>
        </p:nvSpPr>
        <p:spPr>
          <a:xfrm>
            <a:off x="1066798" y="2736850"/>
            <a:ext cx="4155651" cy="2978150"/>
          </a:xfrm>
        </p:spPr>
        <p:txBody>
          <a:bodyPr vert="horz" lIns="91440" tIns="45720" rIns="91440" bIns="45720" rtlCol="0">
            <a:normAutofit/>
          </a:bodyPr>
          <a:lstStyle/>
          <a:p>
            <a:pPr>
              <a:lnSpc>
                <a:spcPct val="110000"/>
              </a:lnSpc>
            </a:pPr>
            <a:r>
              <a:rPr lang="es-ES" sz="1100" b="1">
                <a:latin typeface="Calibri"/>
                <a:ea typeface="Calibri"/>
                <a:cs typeface="Calibri"/>
              </a:rPr>
              <a:t>Calcularemos la desviación típica del peso y altura de los alumnos.</a:t>
            </a:r>
          </a:p>
          <a:p>
            <a:pPr>
              <a:lnSpc>
                <a:spcPct val="110000"/>
              </a:lnSpc>
            </a:pPr>
            <a:r>
              <a:rPr lang="es-ES" sz="1100" b="1">
                <a:latin typeface="Calibri"/>
                <a:ea typeface="Calibri"/>
                <a:cs typeface="Calibri"/>
              </a:rPr>
              <a:t>Ajustaremos un modelo de regresión lineal con la fórmula Y = </a:t>
            </a:r>
            <a:r>
              <a:rPr lang="es-ES" sz="1100" b="1" err="1">
                <a:latin typeface="Calibri"/>
                <a:ea typeface="Calibri"/>
                <a:cs typeface="Calibri"/>
              </a:rPr>
              <a:t>a+bX+E</a:t>
            </a:r>
            <a:br>
              <a:rPr lang="es-ES" sz="1100" b="1">
                <a:latin typeface="Calibri"/>
                <a:ea typeface="Calibri"/>
                <a:cs typeface="Calibri"/>
              </a:rPr>
            </a:br>
            <a:r>
              <a:rPr lang="es-ES" sz="1100" b="1">
                <a:latin typeface="Calibri"/>
                <a:ea typeface="Calibri"/>
                <a:cs typeface="Calibri"/>
              </a:rPr>
              <a:t>donde X = altura   &amp;   Y = peso</a:t>
            </a:r>
            <a:endParaRPr lang="es-ES" sz="1100">
              <a:latin typeface="Neue Haas Grotesk Text Pro"/>
              <a:ea typeface="Calibri"/>
              <a:cs typeface="Calibri"/>
            </a:endParaRPr>
          </a:p>
          <a:p>
            <a:pPr>
              <a:lnSpc>
                <a:spcPct val="110000"/>
              </a:lnSpc>
            </a:pPr>
            <a:r>
              <a:rPr lang="es-ES" sz="1100" b="1">
                <a:latin typeface="Calibri"/>
                <a:ea typeface="Calibri"/>
                <a:cs typeface="Calibri"/>
              </a:rPr>
              <a:t>Comprobaremos si se ajusta la recta calculando el coeficiente de determinación R².</a:t>
            </a:r>
          </a:p>
          <a:p>
            <a:pPr>
              <a:lnSpc>
                <a:spcPct val="110000"/>
              </a:lnSpc>
            </a:pPr>
            <a:r>
              <a:rPr lang="es-ES" sz="1100" b="1">
                <a:latin typeface="Calibri"/>
                <a:ea typeface="Calibri"/>
                <a:cs typeface="Calibri"/>
              </a:rPr>
              <a:t>Explicaremos y evaluaremos cuánto explica el modelo, ¿mucho o poco?</a:t>
            </a:r>
          </a:p>
          <a:p>
            <a:pPr>
              <a:lnSpc>
                <a:spcPct val="110000"/>
              </a:lnSpc>
            </a:pPr>
            <a:r>
              <a:rPr lang="es-ES" sz="1100" b="1">
                <a:latin typeface="Calibri"/>
                <a:ea typeface="Calibri"/>
                <a:cs typeface="Calibri"/>
              </a:rPr>
              <a:t>Generaremos una gráfica de regresión, en base a 17 alumnos.</a:t>
            </a:r>
          </a:p>
        </p:txBody>
      </p:sp>
      <p:pic>
        <p:nvPicPr>
          <p:cNvPr id="5" name="Picture 4" descr="Una fórmula de cálculo">
            <a:extLst>
              <a:ext uri="{FF2B5EF4-FFF2-40B4-BE49-F238E27FC236}">
                <a16:creationId xmlns:a16="http://schemas.microsoft.com/office/drawing/2014/main" id="{1DEE48D9-6D68-53B8-5D9A-1FE9FE4B2218}"/>
              </a:ext>
            </a:extLst>
          </p:cNvPr>
          <p:cNvPicPr>
            <a:picLocks noChangeAspect="1"/>
          </p:cNvPicPr>
          <p:nvPr/>
        </p:nvPicPr>
        <p:blipFill>
          <a:blip r:embed="rId2"/>
          <a:srcRect t="5188" r="-1" b="10187"/>
          <a:stretch/>
        </p:blipFill>
        <p:spPr>
          <a:xfrm>
            <a:off x="3862670" y="2156616"/>
            <a:ext cx="8329331" cy="4701384"/>
          </a:xfrm>
          <a:custGeom>
            <a:avLst/>
            <a:gdLst/>
            <a:ahLst/>
            <a:cxnLst/>
            <a:rect l="l" t="t" r="r" b="b"/>
            <a:pathLst>
              <a:path w="8329331" h="4701384">
                <a:moveTo>
                  <a:pt x="7047184" y="406"/>
                </a:moveTo>
                <a:cubicBezTo>
                  <a:pt x="7473044" y="7480"/>
                  <a:pt x="7895572" y="106955"/>
                  <a:pt x="8282506" y="294946"/>
                </a:cubicBezTo>
                <a:lnTo>
                  <a:pt x="8329331" y="319324"/>
                </a:lnTo>
                <a:lnTo>
                  <a:pt x="8329331" y="4701384"/>
                </a:lnTo>
                <a:lnTo>
                  <a:pt x="0" y="4701384"/>
                </a:lnTo>
                <a:lnTo>
                  <a:pt x="5251843" y="580406"/>
                </a:lnTo>
                <a:lnTo>
                  <a:pt x="5312648" y="535110"/>
                </a:lnTo>
                <a:cubicBezTo>
                  <a:pt x="5787318" y="199904"/>
                  <a:pt x="6331234" y="25089"/>
                  <a:pt x="6876738" y="2514"/>
                </a:cubicBezTo>
                <a:cubicBezTo>
                  <a:pt x="6933561" y="163"/>
                  <a:pt x="6990402" y="-537"/>
                  <a:pt x="7047184" y="406"/>
                </a:cubicBezTo>
                <a:close/>
              </a:path>
            </a:pathLst>
          </a:custGeom>
        </p:spPr>
      </p:pic>
    </p:spTree>
    <p:extLst>
      <p:ext uri="{BB962C8B-B14F-4D97-AF65-F5344CB8AC3E}">
        <p14:creationId xmlns:p14="http://schemas.microsoft.com/office/powerpoint/2010/main" val="2468721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6401" y="3378954"/>
            <a:ext cx="6394567" cy="3479046"/>
          </a:xfrm>
          <a:custGeom>
            <a:avLst/>
            <a:gdLst/>
            <a:ahLst/>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Rectangle 10">
            <a:extLst>
              <a:ext uri="{FF2B5EF4-FFF2-40B4-BE49-F238E27FC236}">
                <a16:creationId xmlns:a16="http://schemas.microsoft.com/office/drawing/2014/main" id="{3768F94E-2BF1-56A5-87AC-0C4270793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A9B6E77-AAEC-0EA6-F93C-0C21F121A167}"/>
              </a:ext>
            </a:extLst>
          </p:cNvPr>
          <p:cNvSpPr>
            <a:spLocks noGrp="1"/>
          </p:cNvSpPr>
          <p:nvPr>
            <p:ph type="title"/>
          </p:nvPr>
        </p:nvSpPr>
        <p:spPr>
          <a:xfrm>
            <a:off x="956064" y="1143000"/>
            <a:ext cx="3267919" cy="3813619"/>
          </a:xfrm>
        </p:spPr>
        <p:txBody>
          <a:bodyPr vert="horz" lIns="91440" tIns="45720" rIns="91440" bIns="45720" rtlCol="0" anchor="ctr">
            <a:normAutofit/>
          </a:bodyPr>
          <a:lstStyle/>
          <a:p>
            <a:pPr>
              <a:lnSpc>
                <a:spcPct val="100000"/>
              </a:lnSpc>
            </a:pPr>
            <a:r>
              <a:rPr lang="en-US" dirty="0"/>
              <a:t>Gráfica </a:t>
            </a:r>
            <a:r>
              <a:rPr lang="en-US" dirty="0" err="1"/>
              <a:t>Modelo</a:t>
            </a:r>
            <a:r>
              <a:rPr lang="en-US" dirty="0"/>
              <a:t> de </a:t>
            </a:r>
            <a:r>
              <a:rPr lang="en-US" dirty="0" err="1"/>
              <a:t>Regresión</a:t>
            </a:r>
            <a:r>
              <a:rPr lang="en-US" dirty="0"/>
              <a:t> Lineal</a:t>
            </a:r>
          </a:p>
        </p:txBody>
      </p:sp>
      <p:pic>
        <p:nvPicPr>
          <p:cNvPr id="4" name="Marcador de contenido 3" descr="Gráfico, Gráfico de dispersión&#10;&#10;Descripción generada automáticamente">
            <a:extLst>
              <a:ext uri="{FF2B5EF4-FFF2-40B4-BE49-F238E27FC236}">
                <a16:creationId xmlns:a16="http://schemas.microsoft.com/office/drawing/2014/main" id="{7643EFC3-7A30-FF6F-8F8B-165EE91F6344}"/>
              </a:ext>
            </a:extLst>
          </p:cNvPr>
          <p:cNvPicPr>
            <a:picLocks noGrp="1" noChangeAspect="1"/>
          </p:cNvPicPr>
          <p:nvPr>
            <p:ph idx="1"/>
          </p:nvPr>
        </p:nvPicPr>
        <p:blipFill>
          <a:blip r:embed="rId2"/>
          <a:stretch>
            <a:fillRect/>
          </a:stretch>
        </p:blipFill>
        <p:spPr>
          <a:xfrm>
            <a:off x="4577580" y="931954"/>
            <a:ext cx="5867720" cy="4899546"/>
          </a:xfrm>
          <a:prstGeom prst="rect">
            <a:avLst/>
          </a:prstGeom>
        </p:spPr>
      </p:pic>
      <p:sp>
        <p:nvSpPr>
          <p:cNvPr id="3" name="CuadroTexto 2">
            <a:extLst>
              <a:ext uri="{FF2B5EF4-FFF2-40B4-BE49-F238E27FC236}">
                <a16:creationId xmlns:a16="http://schemas.microsoft.com/office/drawing/2014/main" id="{EC9F4FC7-E98D-870C-C075-3A4A5CE4AB77}"/>
              </a:ext>
            </a:extLst>
          </p:cNvPr>
          <p:cNvSpPr txBox="1"/>
          <p:nvPr/>
        </p:nvSpPr>
        <p:spPr>
          <a:xfrm>
            <a:off x="3993931" y="6004034"/>
            <a:ext cx="675289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latin typeface="Aptos"/>
                <a:hlinkClick r:id="rId3"/>
              </a:rPr>
              <a:t>Enlace para el repositorio del código python</a:t>
            </a:r>
            <a:endParaRPr lang="es-ES"/>
          </a:p>
        </p:txBody>
      </p:sp>
    </p:spTree>
    <p:extLst>
      <p:ext uri="{BB962C8B-B14F-4D97-AF65-F5344CB8AC3E}">
        <p14:creationId xmlns:p14="http://schemas.microsoft.com/office/powerpoint/2010/main" val="2749331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81E3B2-EAAD-5F0F-8892-776C5F8DE134}"/>
              </a:ext>
            </a:extLst>
          </p:cNvPr>
          <p:cNvSpPr>
            <a:spLocks noGrp="1"/>
          </p:cNvSpPr>
          <p:nvPr>
            <p:ph type="title"/>
          </p:nvPr>
        </p:nvSpPr>
        <p:spPr>
          <a:xfrm>
            <a:off x="1066800" y="319358"/>
            <a:ext cx="8886884" cy="953669"/>
          </a:xfrm>
        </p:spPr>
        <p:txBody>
          <a:bodyPr/>
          <a:lstStyle/>
          <a:p>
            <a:r>
              <a:rPr lang="es-ES" dirty="0"/>
              <a:t>Desviación típica</a:t>
            </a:r>
          </a:p>
        </p:txBody>
      </p:sp>
      <p:sp>
        <p:nvSpPr>
          <p:cNvPr id="3" name="Marcador de contenido 2">
            <a:extLst>
              <a:ext uri="{FF2B5EF4-FFF2-40B4-BE49-F238E27FC236}">
                <a16:creationId xmlns:a16="http://schemas.microsoft.com/office/drawing/2014/main" id="{E0D036AF-F58A-4F84-0438-587548AE6092}"/>
              </a:ext>
            </a:extLst>
          </p:cNvPr>
          <p:cNvSpPr>
            <a:spLocks noGrp="1"/>
          </p:cNvSpPr>
          <p:nvPr>
            <p:ph idx="1"/>
          </p:nvPr>
        </p:nvSpPr>
        <p:spPr>
          <a:xfrm>
            <a:off x="1069848" y="1430248"/>
            <a:ext cx="8883836" cy="4988748"/>
          </a:xfrm>
        </p:spPr>
        <p:txBody>
          <a:bodyPr vert="horz" lIns="91440" tIns="45720" rIns="91440" bIns="45720" rtlCol="0" anchor="t">
            <a:normAutofit/>
          </a:bodyPr>
          <a:lstStyle/>
          <a:p>
            <a:r>
              <a:rPr lang="es-ES" sz="1600" dirty="0">
                <a:latin typeface="Aptos"/>
                <a:ea typeface="+mn-lt"/>
                <a:cs typeface="+mn-lt"/>
              </a:rPr>
              <a:t>La </a:t>
            </a:r>
            <a:r>
              <a:rPr lang="es-ES" sz="1600" b="1" dirty="0">
                <a:latin typeface="Aptos"/>
                <a:ea typeface="+mn-lt"/>
                <a:cs typeface="+mn-lt"/>
              </a:rPr>
              <a:t>desviación típica</a:t>
            </a:r>
            <a:r>
              <a:rPr lang="es-ES" sz="1600" dirty="0">
                <a:latin typeface="Aptos"/>
                <a:ea typeface="+mn-lt"/>
                <a:cs typeface="+mn-lt"/>
              </a:rPr>
              <a:t> (o desviación estándar) mide cuánto se dispersan los datos respecto a la media. La fórmula es:</a:t>
            </a:r>
          </a:p>
          <a:p>
            <a:endParaRPr lang="es-ES" sz="1600" dirty="0">
              <a:latin typeface="Aptos"/>
            </a:endParaRPr>
          </a:p>
          <a:p>
            <a:endParaRPr lang="es-ES" sz="1600" dirty="0">
              <a:latin typeface="Aptos"/>
            </a:endParaRPr>
          </a:p>
          <a:p>
            <a:endParaRPr lang="es-ES" sz="1600" dirty="0">
              <a:latin typeface="Aptos"/>
            </a:endParaRPr>
          </a:p>
          <a:p>
            <a:r>
              <a:rPr lang="es-ES" sz="1600" dirty="0">
                <a:latin typeface="Aptos"/>
                <a:ea typeface="+mn-lt"/>
                <a:cs typeface="+mn-lt"/>
              </a:rPr>
              <a:t>La </a:t>
            </a:r>
            <a:r>
              <a:rPr lang="es-ES" sz="1600" b="1" dirty="0">
                <a:latin typeface="Aptos"/>
                <a:ea typeface="+mn-lt"/>
                <a:cs typeface="+mn-lt"/>
              </a:rPr>
              <a:t>recta de regresión</a:t>
            </a:r>
            <a:r>
              <a:rPr lang="es-ES" sz="1600" dirty="0">
                <a:latin typeface="Aptos"/>
                <a:ea typeface="+mn-lt"/>
                <a:cs typeface="+mn-lt"/>
              </a:rPr>
              <a:t> es la línea que mejor ajusta los datos en un análisis de regresión lineal. Representa la relación entre dos variables, en este caso, </a:t>
            </a:r>
            <a:r>
              <a:rPr lang="es-ES" sz="1600" b="1" dirty="0">
                <a:latin typeface="Aptos"/>
                <a:ea typeface="+mn-lt"/>
                <a:cs typeface="+mn-lt"/>
              </a:rPr>
              <a:t>altura (X)</a:t>
            </a:r>
            <a:r>
              <a:rPr lang="es-ES" sz="1600" dirty="0">
                <a:latin typeface="Aptos"/>
                <a:ea typeface="+mn-lt"/>
                <a:cs typeface="+mn-lt"/>
              </a:rPr>
              <a:t> y </a:t>
            </a:r>
            <a:r>
              <a:rPr lang="es-ES" sz="1600" b="1" dirty="0">
                <a:latin typeface="Aptos"/>
                <a:ea typeface="+mn-lt"/>
                <a:cs typeface="+mn-lt"/>
              </a:rPr>
              <a:t>peso (Y)</a:t>
            </a:r>
            <a:r>
              <a:rPr lang="es-ES" sz="1600" dirty="0">
                <a:latin typeface="Aptos"/>
                <a:ea typeface="+mn-lt"/>
                <a:cs typeface="+mn-lt"/>
              </a:rPr>
              <a:t>.</a:t>
            </a:r>
            <a:endParaRPr lang="es-ES" sz="1600" dirty="0">
              <a:latin typeface="Aptos"/>
            </a:endParaRPr>
          </a:p>
          <a:p>
            <a:pPr marL="0" indent="0">
              <a:buNone/>
            </a:pPr>
            <a:r>
              <a:rPr lang="es-ES" sz="1400" b="1" dirty="0">
                <a:latin typeface="Aptos"/>
              </a:rPr>
              <a:t>Proceso Paso a Paso:</a:t>
            </a:r>
            <a:endParaRPr lang="es-ES" sz="1400" dirty="0">
              <a:latin typeface="Aptos"/>
              <a:ea typeface="+mn-lt"/>
              <a:cs typeface="+mn-lt"/>
            </a:endParaRPr>
          </a:p>
          <a:p>
            <a:r>
              <a:rPr lang="es-ES" sz="1400" b="1" dirty="0">
                <a:latin typeface="Aptos"/>
                <a:ea typeface="+mn-lt"/>
                <a:cs typeface="+mn-lt"/>
              </a:rPr>
              <a:t>Media</a:t>
            </a:r>
            <a:r>
              <a:rPr lang="es-ES" sz="1400" dirty="0">
                <a:latin typeface="Aptos"/>
                <a:ea typeface="+mn-lt"/>
                <a:cs typeface="+mn-lt"/>
              </a:rPr>
              <a:t>: Se calcula el promedio de los datos.</a:t>
            </a:r>
          </a:p>
          <a:p>
            <a:r>
              <a:rPr lang="es-ES" sz="1400" b="1" dirty="0">
                <a:latin typeface="Aptos"/>
                <a:ea typeface="+mn-lt"/>
                <a:cs typeface="+mn-lt"/>
              </a:rPr>
              <a:t>Diferencias</a:t>
            </a:r>
            <a:r>
              <a:rPr lang="es-ES" sz="1400" dirty="0">
                <a:latin typeface="Aptos"/>
                <a:ea typeface="+mn-lt"/>
                <a:cs typeface="+mn-lt"/>
              </a:rPr>
              <a:t>: Se resta la media a cada valor.</a:t>
            </a:r>
            <a:endParaRPr lang="es-ES" sz="1400">
              <a:latin typeface="Aptos"/>
            </a:endParaRPr>
          </a:p>
          <a:p>
            <a:r>
              <a:rPr lang="es-ES" sz="1400" b="1" dirty="0">
                <a:latin typeface="Aptos"/>
                <a:ea typeface="+mn-lt"/>
                <a:cs typeface="+mn-lt"/>
              </a:rPr>
              <a:t>Cuadrados</a:t>
            </a:r>
            <a:r>
              <a:rPr lang="es-ES" sz="1400" dirty="0">
                <a:latin typeface="Aptos"/>
                <a:ea typeface="+mn-lt"/>
                <a:cs typeface="+mn-lt"/>
              </a:rPr>
              <a:t>: Se elevan al cuadrado esas diferencias.</a:t>
            </a:r>
            <a:endParaRPr lang="es-ES" sz="1400">
              <a:latin typeface="Aptos"/>
            </a:endParaRPr>
          </a:p>
          <a:p>
            <a:r>
              <a:rPr lang="es-ES" sz="1400" b="1" dirty="0">
                <a:latin typeface="Aptos"/>
                <a:ea typeface="+mn-lt"/>
                <a:cs typeface="+mn-lt"/>
              </a:rPr>
              <a:t>Promedio</a:t>
            </a:r>
            <a:r>
              <a:rPr lang="es-ES" sz="1400" dirty="0">
                <a:latin typeface="Aptos"/>
                <a:ea typeface="+mn-lt"/>
                <a:cs typeface="+mn-lt"/>
              </a:rPr>
              <a:t>: Se calcula la media de esos cuadrados.</a:t>
            </a:r>
          </a:p>
          <a:p>
            <a:r>
              <a:rPr lang="es-ES" sz="1400" b="1" dirty="0">
                <a:latin typeface="Aptos"/>
                <a:ea typeface="+mn-lt"/>
                <a:cs typeface="+mn-lt"/>
              </a:rPr>
              <a:t>Raíz cuadrada</a:t>
            </a:r>
            <a:r>
              <a:rPr lang="es-ES" sz="1400" dirty="0">
                <a:latin typeface="Aptos"/>
                <a:ea typeface="+mn-lt"/>
                <a:cs typeface="+mn-lt"/>
              </a:rPr>
              <a:t>: Se extrae la raíz cuadrada del resultado.</a:t>
            </a:r>
          </a:p>
          <a:p>
            <a:endParaRPr lang="es-ES" dirty="0"/>
          </a:p>
          <a:p>
            <a:endParaRPr lang="es-ES" dirty="0"/>
          </a:p>
        </p:txBody>
      </p:sp>
      <p:pic>
        <p:nvPicPr>
          <p:cNvPr id="4" name="Imagen 3">
            <a:extLst>
              <a:ext uri="{FF2B5EF4-FFF2-40B4-BE49-F238E27FC236}">
                <a16:creationId xmlns:a16="http://schemas.microsoft.com/office/drawing/2014/main" id="{DD974AAE-0E39-D375-C25E-2F204B5FFF88}"/>
              </a:ext>
            </a:extLst>
          </p:cNvPr>
          <p:cNvPicPr>
            <a:picLocks noChangeAspect="1"/>
          </p:cNvPicPr>
          <p:nvPr/>
        </p:nvPicPr>
        <p:blipFill>
          <a:blip r:embed="rId2"/>
          <a:stretch>
            <a:fillRect/>
          </a:stretch>
        </p:blipFill>
        <p:spPr>
          <a:xfrm>
            <a:off x="2391476" y="2206646"/>
            <a:ext cx="2667000" cy="857250"/>
          </a:xfrm>
          <a:prstGeom prst="rect">
            <a:avLst/>
          </a:prstGeom>
        </p:spPr>
      </p:pic>
    </p:spTree>
    <p:extLst>
      <p:ext uri="{BB962C8B-B14F-4D97-AF65-F5344CB8AC3E}">
        <p14:creationId xmlns:p14="http://schemas.microsoft.com/office/powerpoint/2010/main" val="595923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489875-E68A-A96E-EDFC-8C313D9E6670}"/>
              </a:ext>
            </a:extLst>
          </p:cNvPr>
          <p:cNvSpPr>
            <a:spLocks noGrp="1"/>
          </p:cNvSpPr>
          <p:nvPr>
            <p:ph type="title"/>
          </p:nvPr>
        </p:nvSpPr>
        <p:spPr/>
        <p:txBody>
          <a:bodyPr/>
          <a:lstStyle/>
          <a:p>
            <a:r>
              <a:rPr lang="es-ES" dirty="0"/>
              <a:t>Coeficiente de determinación</a:t>
            </a:r>
          </a:p>
        </p:txBody>
      </p:sp>
      <p:sp>
        <p:nvSpPr>
          <p:cNvPr id="3" name="Marcador de contenido 2">
            <a:extLst>
              <a:ext uri="{FF2B5EF4-FFF2-40B4-BE49-F238E27FC236}">
                <a16:creationId xmlns:a16="http://schemas.microsoft.com/office/drawing/2014/main" id="{262FD007-78FF-F312-7B71-7AF967BD876A}"/>
              </a:ext>
            </a:extLst>
          </p:cNvPr>
          <p:cNvSpPr>
            <a:spLocks noGrp="1"/>
          </p:cNvSpPr>
          <p:nvPr>
            <p:ph idx="1"/>
          </p:nvPr>
        </p:nvSpPr>
        <p:spPr/>
        <p:txBody>
          <a:bodyPr vert="horz" lIns="91440" tIns="45720" rIns="91440" bIns="45720" rtlCol="0" anchor="t">
            <a:normAutofit fontScale="92500"/>
          </a:bodyPr>
          <a:lstStyle/>
          <a:p>
            <a:r>
              <a:rPr lang="es-ES" sz="1600" dirty="0">
                <a:latin typeface="Aptos"/>
                <a:ea typeface="+mn-lt"/>
                <a:cs typeface="+mn-lt"/>
              </a:rPr>
              <a:t>El </a:t>
            </a:r>
            <a:r>
              <a:rPr lang="es-ES" sz="1600" b="1" dirty="0">
                <a:latin typeface="Aptos"/>
                <a:ea typeface="+mn-lt"/>
                <a:cs typeface="+mn-lt"/>
              </a:rPr>
              <a:t>coeficiente de determinación R² </a:t>
            </a:r>
            <a:r>
              <a:rPr lang="es-ES" sz="1600" dirty="0">
                <a:latin typeface="Aptos"/>
                <a:ea typeface="+mn-lt"/>
                <a:cs typeface="+mn-lt"/>
              </a:rPr>
              <a:t>indica qué tan bien se ajusta la </a:t>
            </a:r>
            <a:r>
              <a:rPr lang="es-ES" sz="1600" b="1" dirty="0">
                <a:latin typeface="Aptos"/>
                <a:ea typeface="+mn-lt"/>
                <a:cs typeface="+mn-lt"/>
              </a:rPr>
              <a:t>recta de regresión</a:t>
            </a:r>
            <a:r>
              <a:rPr lang="es-ES" sz="1600" dirty="0">
                <a:latin typeface="Aptos"/>
                <a:ea typeface="+mn-lt"/>
                <a:cs typeface="+mn-lt"/>
              </a:rPr>
              <a:t> a los datos.</a:t>
            </a:r>
          </a:p>
          <a:p>
            <a:endParaRPr lang="es-ES" dirty="0">
              <a:ea typeface="+mn-lt"/>
              <a:cs typeface="+mn-lt"/>
            </a:endParaRPr>
          </a:p>
          <a:p>
            <a:r>
              <a:rPr lang="es-ES" sz="1200" b="1" dirty="0">
                <a:latin typeface="Aptos"/>
                <a:ea typeface="+mn-lt"/>
                <a:cs typeface="+mn-lt"/>
              </a:rPr>
              <a:t>SSE (Suma de los errores al cuadrado):</a:t>
            </a:r>
            <a:r>
              <a:rPr lang="es-ES" sz="1200" dirty="0">
                <a:latin typeface="Aptos"/>
                <a:ea typeface="+mn-lt"/>
                <a:cs typeface="+mn-lt"/>
              </a:rPr>
              <a:t> mide el error entre los valores reales y los predichos.</a:t>
            </a:r>
          </a:p>
          <a:p>
            <a:r>
              <a:rPr lang="es-ES" sz="1200" b="1" dirty="0">
                <a:latin typeface="Aptos"/>
                <a:ea typeface="+mn-lt"/>
                <a:cs typeface="+mn-lt"/>
              </a:rPr>
              <a:t>SST (Suma total de cuadrados):</a:t>
            </a:r>
            <a:r>
              <a:rPr lang="es-ES" sz="1200" dirty="0">
                <a:latin typeface="Aptos"/>
                <a:ea typeface="+mn-lt"/>
                <a:cs typeface="+mn-lt"/>
              </a:rPr>
              <a:t> mide la variabilidad total de los datos respecto a la media.</a:t>
            </a:r>
            <a:br>
              <a:rPr lang="es-ES" sz="1200" dirty="0">
                <a:latin typeface="Aptos"/>
                <a:ea typeface="+mn-lt"/>
                <a:cs typeface="+mn-lt"/>
              </a:rPr>
            </a:br>
            <a:endParaRPr lang="es-ES" sz="1200" dirty="0">
              <a:latin typeface="Aptos"/>
              <a:ea typeface="+mn-lt"/>
              <a:cs typeface="+mn-lt"/>
            </a:endParaRPr>
          </a:p>
          <a:p>
            <a:r>
              <a:rPr lang="es-ES" sz="1600" b="1" dirty="0">
                <a:latin typeface="Aptos"/>
                <a:ea typeface="+mn-lt"/>
                <a:cs typeface="+mn-lt"/>
              </a:rPr>
              <a:t>R²2 alto</a:t>
            </a:r>
            <a:r>
              <a:rPr lang="es-ES" sz="1600" dirty="0">
                <a:latin typeface="Aptos"/>
                <a:ea typeface="+mn-lt"/>
                <a:cs typeface="+mn-lt"/>
              </a:rPr>
              <a:t> (cercano a 1): el peso depende fuertemente de la altura.</a:t>
            </a:r>
            <a:endParaRPr lang="es-ES" sz="1600">
              <a:latin typeface="Aptos"/>
            </a:endParaRPr>
          </a:p>
          <a:p>
            <a:r>
              <a:rPr lang="es-ES" sz="1600" b="1" dirty="0">
                <a:latin typeface="Aptos"/>
                <a:ea typeface="+mn-lt"/>
                <a:cs typeface="+mn-lt"/>
              </a:rPr>
              <a:t>R²2 bajo</a:t>
            </a:r>
            <a:r>
              <a:rPr lang="es-ES" sz="1600" dirty="0">
                <a:latin typeface="Aptos"/>
                <a:ea typeface="+mn-lt"/>
                <a:cs typeface="+mn-lt"/>
              </a:rPr>
              <a:t> (cercano a 0): la relación entre peso y altura es débil.</a:t>
            </a:r>
            <a:br>
              <a:rPr lang="es-ES" sz="1600" dirty="0">
                <a:latin typeface="Aptos"/>
                <a:ea typeface="+mn-lt"/>
                <a:cs typeface="+mn-lt"/>
              </a:rPr>
            </a:br>
            <a:endParaRPr lang="es-ES" sz="1600" dirty="0">
              <a:latin typeface="Aptos"/>
            </a:endParaRPr>
          </a:p>
          <a:p>
            <a:r>
              <a:rPr lang="es-ES" sz="1600" dirty="0">
                <a:latin typeface="Aptos"/>
                <a:ea typeface="+mn-lt"/>
                <a:cs typeface="+mn-lt"/>
              </a:rPr>
              <a:t>En este caso obtenemos 0.5063. El </a:t>
            </a:r>
            <a:r>
              <a:rPr lang="es-ES" sz="1600" b="1" dirty="0">
                <a:latin typeface="Aptos"/>
                <a:ea typeface="+mn-lt"/>
                <a:cs typeface="+mn-lt"/>
              </a:rPr>
              <a:t>50.63%</a:t>
            </a:r>
            <a:r>
              <a:rPr lang="es-ES" sz="1600" dirty="0">
                <a:latin typeface="Aptos"/>
                <a:ea typeface="+mn-lt"/>
                <a:cs typeface="+mn-lt"/>
              </a:rPr>
              <a:t> de la variabilidad del peso se explica por la altura.</a:t>
            </a:r>
          </a:p>
          <a:p>
            <a:r>
              <a:rPr lang="es-ES" sz="1600" dirty="0">
                <a:ea typeface="+mn-lt"/>
                <a:cs typeface="+mn-lt"/>
              </a:rPr>
              <a:t>Por lo tanto,</a:t>
            </a:r>
            <a:r>
              <a:rPr lang="es-ES" sz="1600" b="1" dirty="0">
                <a:ea typeface="+mn-lt"/>
                <a:cs typeface="+mn-lt"/>
              </a:rPr>
              <a:t> no</a:t>
            </a:r>
            <a:r>
              <a:rPr lang="es-ES" sz="1600" dirty="0">
                <a:ea typeface="+mn-lt"/>
                <a:cs typeface="+mn-lt"/>
              </a:rPr>
              <a:t>, la recta de regresión </a:t>
            </a:r>
            <a:r>
              <a:rPr lang="es-ES" sz="1600" b="1" dirty="0">
                <a:ea typeface="+mn-lt"/>
                <a:cs typeface="+mn-lt"/>
              </a:rPr>
              <a:t>no se ajusta perfectamente</a:t>
            </a:r>
            <a:r>
              <a:rPr lang="es-ES" sz="1600" dirty="0">
                <a:ea typeface="+mn-lt"/>
                <a:cs typeface="+mn-lt"/>
              </a:rPr>
              <a:t> a los datos.</a:t>
            </a:r>
            <a:endParaRPr lang="es-ES" sz="1600" dirty="0">
              <a:latin typeface="Aptos"/>
            </a:endParaRPr>
          </a:p>
          <a:p>
            <a:endParaRPr lang="es-ES" sz="1600" dirty="0">
              <a:latin typeface="Aptos"/>
            </a:endParaRPr>
          </a:p>
          <a:p>
            <a:endParaRPr lang="es-ES" dirty="0"/>
          </a:p>
        </p:txBody>
      </p:sp>
      <p:pic>
        <p:nvPicPr>
          <p:cNvPr id="4" name="Imagen 3">
            <a:extLst>
              <a:ext uri="{FF2B5EF4-FFF2-40B4-BE49-F238E27FC236}">
                <a16:creationId xmlns:a16="http://schemas.microsoft.com/office/drawing/2014/main" id="{4CC65054-5602-B5A3-940E-D45C0F19EBB1}"/>
              </a:ext>
            </a:extLst>
          </p:cNvPr>
          <p:cNvPicPr>
            <a:picLocks noChangeAspect="1"/>
          </p:cNvPicPr>
          <p:nvPr/>
        </p:nvPicPr>
        <p:blipFill>
          <a:blip r:embed="rId2"/>
          <a:stretch>
            <a:fillRect/>
          </a:stretch>
        </p:blipFill>
        <p:spPr>
          <a:xfrm>
            <a:off x="9870874" y="1890301"/>
            <a:ext cx="1600200" cy="685800"/>
          </a:xfrm>
          <a:prstGeom prst="rect">
            <a:avLst/>
          </a:prstGeom>
        </p:spPr>
      </p:pic>
    </p:spTree>
    <p:extLst>
      <p:ext uri="{BB962C8B-B14F-4D97-AF65-F5344CB8AC3E}">
        <p14:creationId xmlns:p14="http://schemas.microsoft.com/office/powerpoint/2010/main" val="1829018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D00CB3E-22D8-C88A-E699-CC9736BC9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F9DE07E-1E8A-0319-F4CD-9061ED3CA707}"/>
              </a:ext>
            </a:extLst>
          </p:cNvPr>
          <p:cNvSpPr>
            <a:spLocks noGrp="1"/>
          </p:cNvSpPr>
          <p:nvPr>
            <p:ph type="title"/>
          </p:nvPr>
        </p:nvSpPr>
        <p:spPr>
          <a:xfrm>
            <a:off x="1066799" y="1131497"/>
            <a:ext cx="8606346" cy="1257299"/>
          </a:xfrm>
        </p:spPr>
        <p:txBody>
          <a:bodyPr anchor="ctr">
            <a:normAutofit/>
          </a:bodyPr>
          <a:lstStyle/>
          <a:p>
            <a:r>
              <a:rPr lang="es-ES" sz="4100">
                <a:latin typeface="Neue Haas Grotesk Text Pro"/>
                <a:ea typeface="Calibri"/>
                <a:cs typeface="Calibri"/>
              </a:rPr>
              <a:t>¿Cuánto explica el modelo, mucho o poco?</a:t>
            </a:r>
            <a:endParaRPr lang="es-ES" sz="4100">
              <a:latin typeface="Neue Haas Grotesk Text Pro"/>
            </a:endParaRPr>
          </a:p>
        </p:txBody>
      </p:sp>
      <p:sp>
        <p:nvSpPr>
          <p:cNvPr id="3" name="Marcador de contenido 2">
            <a:extLst>
              <a:ext uri="{FF2B5EF4-FFF2-40B4-BE49-F238E27FC236}">
                <a16:creationId xmlns:a16="http://schemas.microsoft.com/office/drawing/2014/main" id="{A224D117-4BA5-0714-A099-64A3B4E5542D}"/>
              </a:ext>
            </a:extLst>
          </p:cNvPr>
          <p:cNvSpPr>
            <a:spLocks noGrp="1"/>
          </p:cNvSpPr>
          <p:nvPr>
            <p:ph idx="1"/>
          </p:nvPr>
        </p:nvSpPr>
        <p:spPr>
          <a:xfrm>
            <a:off x="1066798" y="2736850"/>
            <a:ext cx="5029202" cy="2978152"/>
          </a:xfrm>
        </p:spPr>
        <p:txBody>
          <a:bodyPr vert="horz" lIns="91440" tIns="45720" rIns="91440" bIns="45720" rtlCol="0" anchor="t">
            <a:noAutofit/>
          </a:bodyPr>
          <a:lstStyle/>
          <a:p>
            <a:pPr>
              <a:lnSpc>
                <a:spcPct val="110000"/>
              </a:lnSpc>
            </a:pPr>
            <a:r>
              <a:rPr lang="es-ES" sz="1600" dirty="0">
                <a:latin typeface="Aptos"/>
                <a:ea typeface="+mn-lt"/>
                <a:cs typeface="+mn-lt"/>
              </a:rPr>
              <a:t>La recta de regresión </a:t>
            </a:r>
            <a:r>
              <a:rPr lang="es-ES" sz="1600" b="1" dirty="0">
                <a:latin typeface="Aptos"/>
                <a:ea typeface="+mn-lt"/>
                <a:cs typeface="+mn-lt"/>
              </a:rPr>
              <a:t>no se ajusta perfectamente</a:t>
            </a:r>
            <a:r>
              <a:rPr lang="es-ES" sz="1600" dirty="0">
                <a:latin typeface="Aptos"/>
                <a:ea typeface="+mn-lt"/>
                <a:cs typeface="+mn-lt"/>
              </a:rPr>
              <a:t> a los datos.</a:t>
            </a:r>
          </a:p>
          <a:p>
            <a:pPr>
              <a:lnSpc>
                <a:spcPct val="110000"/>
              </a:lnSpc>
            </a:pPr>
            <a:r>
              <a:rPr lang="es-ES" sz="1600" dirty="0">
                <a:latin typeface="Aptos"/>
              </a:rPr>
              <a:t>El coeficiente de determinación al ser 0.5063 sobre 1, está a la mitad aún para llegar a 1 y tener una fuerte relación entre peso y altura.</a:t>
            </a:r>
          </a:p>
          <a:p>
            <a:pPr>
              <a:lnSpc>
                <a:spcPct val="110000"/>
              </a:lnSpc>
            </a:pPr>
            <a:r>
              <a:rPr lang="es-ES" sz="1600" dirty="0">
                <a:latin typeface="Aptos"/>
                <a:ea typeface="+mn-lt"/>
                <a:cs typeface="+mn-lt"/>
              </a:rPr>
              <a:t>Para mejorar el modelo sería ideal </a:t>
            </a:r>
            <a:r>
              <a:rPr lang="es-ES" sz="1600" b="1" dirty="0">
                <a:latin typeface="Aptos"/>
                <a:ea typeface="+mn-lt"/>
                <a:cs typeface="+mn-lt"/>
              </a:rPr>
              <a:t>incorporar más datos o variables </a:t>
            </a:r>
            <a:r>
              <a:rPr lang="es-ES" sz="1600" dirty="0">
                <a:latin typeface="Aptos"/>
                <a:ea typeface="+mn-lt"/>
                <a:cs typeface="+mn-lt"/>
              </a:rPr>
              <a:t>(ejemplo: edad, sexo, alimentación)</a:t>
            </a:r>
          </a:p>
          <a:p>
            <a:pPr>
              <a:lnSpc>
                <a:spcPct val="110000"/>
              </a:lnSpc>
            </a:pPr>
            <a:r>
              <a:rPr lang="es-ES" sz="1600" dirty="0">
                <a:latin typeface="Aptos"/>
              </a:rPr>
              <a:t>Por lo tanto, </a:t>
            </a:r>
            <a:r>
              <a:rPr lang="es-ES" sz="1600" b="1" dirty="0">
                <a:latin typeface="Aptos"/>
              </a:rPr>
              <a:t>el modelo explica poco</a:t>
            </a:r>
            <a:r>
              <a:rPr lang="es-ES" sz="1600" dirty="0">
                <a:latin typeface="Aptos"/>
              </a:rPr>
              <a:t>, ya que la mitad de la variabilidad del peso no se explica solo con la altura.</a:t>
            </a:r>
          </a:p>
        </p:txBody>
      </p:sp>
      <p:pic>
        <p:nvPicPr>
          <p:cNvPr id="5" name="Picture 4">
            <a:extLst>
              <a:ext uri="{FF2B5EF4-FFF2-40B4-BE49-F238E27FC236}">
                <a16:creationId xmlns:a16="http://schemas.microsoft.com/office/drawing/2014/main" id="{573E2D50-0EF0-15B3-BB49-43F35D5AF54B}"/>
              </a:ext>
            </a:extLst>
          </p:cNvPr>
          <p:cNvPicPr>
            <a:picLocks noChangeAspect="1"/>
          </p:cNvPicPr>
          <p:nvPr/>
        </p:nvPicPr>
        <p:blipFill>
          <a:blip r:embed="rId2"/>
          <a:srcRect t="1937" r="6264" b="7400"/>
          <a:stretch/>
        </p:blipFill>
        <p:spPr>
          <a:xfrm>
            <a:off x="5797434" y="3378954"/>
            <a:ext cx="6394567" cy="3479046"/>
          </a:xfrm>
          <a:custGeom>
            <a:avLst/>
            <a:gdLst/>
            <a:ahLst/>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p:spPr>
      </p:pic>
    </p:spTree>
    <p:extLst>
      <p:ext uri="{BB962C8B-B14F-4D97-AF65-F5344CB8AC3E}">
        <p14:creationId xmlns:p14="http://schemas.microsoft.com/office/powerpoint/2010/main" val="3349123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D00CB3E-22D8-C88A-E699-CC9736BC9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79FFB6F-5D0B-E554-8092-7B26F27A3095}"/>
              </a:ext>
            </a:extLst>
          </p:cNvPr>
          <p:cNvSpPr>
            <a:spLocks noGrp="1"/>
          </p:cNvSpPr>
          <p:nvPr>
            <p:ph type="title"/>
          </p:nvPr>
        </p:nvSpPr>
        <p:spPr>
          <a:xfrm>
            <a:off x="1066799" y="448325"/>
            <a:ext cx="8606346" cy="1257299"/>
          </a:xfrm>
        </p:spPr>
        <p:txBody>
          <a:bodyPr anchor="ctr">
            <a:normAutofit/>
          </a:bodyPr>
          <a:lstStyle/>
          <a:p>
            <a:r>
              <a:rPr lang="es-ES" sz="4800"/>
              <a:t>Datos atípicos</a:t>
            </a:r>
          </a:p>
        </p:txBody>
      </p:sp>
      <p:sp>
        <p:nvSpPr>
          <p:cNvPr id="3" name="Marcador de contenido 2">
            <a:extLst>
              <a:ext uri="{FF2B5EF4-FFF2-40B4-BE49-F238E27FC236}">
                <a16:creationId xmlns:a16="http://schemas.microsoft.com/office/drawing/2014/main" id="{D3F92734-8900-3506-DAF3-EDC18F98729E}"/>
              </a:ext>
            </a:extLst>
          </p:cNvPr>
          <p:cNvSpPr>
            <a:spLocks noGrp="1"/>
          </p:cNvSpPr>
          <p:nvPr>
            <p:ph idx="1"/>
          </p:nvPr>
        </p:nvSpPr>
        <p:spPr>
          <a:xfrm>
            <a:off x="1066798" y="1712091"/>
            <a:ext cx="5870029" cy="2978152"/>
          </a:xfrm>
        </p:spPr>
        <p:txBody>
          <a:bodyPr vert="horz" lIns="91440" tIns="45720" rIns="91440" bIns="45720" rtlCol="0" anchor="t">
            <a:noAutofit/>
          </a:bodyPr>
          <a:lstStyle/>
          <a:p>
            <a:pPr>
              <a:lnSpc>
                <a:spcPct val="110000"/>
              </a:lnSpc>
            </a:pPr>
            <a:r>
              <a:rPr lang="es-ES" sz="1400" dirty="0">
                <a:latin typeface="Aptos"/>
                <a:ea typeface="+mn-lt"/>
                <a:cs typeface="+mn-lt"/>
              </a:rPr>
              <a:t>Los </a:t>
            </a:r>
            <a:r>
              <a:rPr lang="es-ES" sz="1400" b="1" dirty="0">
                <a:latin typeface="Aptos"/>
                <a:ea typeface="+mn-lt"/>
                <a:cs typeface="+mn-lt"/>
              </a:rPr>
              <a:t>valores atípicos</a:t>
            </a:r>
            <a:r>
              <a:rPr lang="es-ES" sz="1400" dirty="0">
                <a:latin typeface="Aptos"/>
                <a:ea typeface="+mn-lt"/>
                <a:cs typeface="+mn-lt"/>
              </a:rPr>
              <a:t> son aquellos que se encuentran lejos del comportamiento general del conjunto de datos.</a:t>
            </a:r>
          </a:p>
          <a:p>
            <a:pPr>
              <a:lnSpc>
                <a:spcPct val="110000"/>
              </a:lnSpc>
            </a:pPr>
            <a:r>
              <a:rPr lang="es-ES" sz="1400" b="1" dirty="0">
                <a:latin typeface="Aptos"/>
              </a:rPr>
              <a:t>Datos</a:t>
            </a:r>
            <a:r>
              <a:rPr lang="es-ES" sz="1400" dirty="0">
                <a:latin typeface="Aptos"/>
              </a:rPr>
              <a:t>:</a:t>
            </a:r>
          </a:p>
          <a:p>
            <a:pPr lvl="1">
              <a:lnSpc>
                <a:spcPct val="110000"/>
              </a:lnSpc>
              <a:buFont typeface="Courier New" panose="020B0604020202020204" pitchFamily="34" charset="0"/>
              <a:buChar char="o"/>
            </a:pPr>
            <a:r>
              <a:rPr lang="es-ES" sz="1400" b="1" dirty="0">
                <a:latin typeface="Aptos"/>
                <a:ea typeface="+mn-lt"/>
                <a:cs typeface="+mn-lt"/>
              </a:rPr>
              <a:t>Alturas</a:t>
            </a:r>
            <a:r>
              <a:rPr lang="es-ES" sz="1400" dirty="0">
                <a:latin typeface="Aptos"/>
                <a:ea typeface="+mn-lt"/>
                <a:cs typeface="+mn-lt"/>
              </a:rPr>
              <a:t>: Los valores de altura oscilan entre 160 cm y 188 cm.</a:t>
            </a:r>
            <a:endParaRPr lang="es-ES" sz="1400" dirty="0">
              <a:latin typeface="Aptos"/>
            </a:endParaRPr>
          </a:p>
          <a:p>
            <a:pPr lvl="1">
              <a:lnSpc>
                <a:spcPct val="110000"/>
              </a:lnSpc>
              <a:buFont typeface="Courier New" panose="020B0604020202020204" pitchFamily="34" charset="0"/>
              <a:buChar char="o"/>
            </a:pPr>
            <a:r>
              <a:rPr lang="es-ES" sz="1400" b="1" dirty="0">
                <a:latin typeface="Aptos"/>
                <a:ea typeface="+mn-lt"/>
                <a:cs typeface="+mn-lt"/>
              </a:rPr>
              <a:t>Pesos</a:t>
            </a:r>
            <a:r>
              <a:rPr lang="es-ES" sz="1400" dirty="0">
                <a:latin typeface="Aptos"/>
                <a:ea typeface="+mn-lt"/>
                <a:cs typeface="+mn-lt"/>
              </a:rPr>
              <a:t>: Los pesos varían entre 50 kg y 94 kg.</a:t>
            </a:r>
            <a:endParaRPr lang="es-ES" sz="1400" dirty="0">
              <a:latin typeface="Aptos"/>
            </a:endParaRPr>
          </a:p>
          <a:p>
            <a:pPr>
              <a:lnSpc>
                <a:spcPct val="110000"/>
              </a:lnSpc>
            </a:pPr>
            <a:r>
              <a:rPr lang="es-ES" sz="1400" b="1" dirty="0">
                <a:latin typeface="Aptos"/>
              </a:rPr>
              <a:t>Identificación de valores atípicos:</a:t>
            </a:r>
          </a:p>
          <a:p>
            <a:pPr lvl="1">
              <a:lnSpc>
                <a:spcPct val="110000"/>
              </a:lnSpc>
            </a:pPr>
            <a:r>
              <a:rPr lang="es-ES" sz="1400" b="1" dirty="0">
                <a:latin typeface="Aptos"/>
                <a:ea typeface="+mn-lt"/>
                <a:cs typeface="+mn-lt"/>
              </a:rPr>
              <a:t>Altura</a:t>
            </a:r>
            <a:r>
              <a:rPr lang="es-ES" sz="1400" dirty="0">
                <a:latin typeface="Aptos"/>
                <a:ea typeface="+mn-lt"/>
                <a:cs typeface="+mn-lt"/>
              </a:rPr>
              <a:t>: Un valor de altura mínima de 160 cm es relativamente bajo comparado con la mayoría de las alturas en el conjunto de datos. Aunque no está muy alejado, podría considerarse un valor atípico porque está en el extremo inferior del rango.</a:t>
            </a:r>
          </a:p>
          <a:p>
            <a:pPr lvl="1">
              <a:lnSpc>
                <a:spcPct val="110000"/>
              </a:lnSpc>
            </a:pPr>
            <a:r>
              <a:rPr lang="es-ES" sz="1400" b="1" dirty="0">
                <a:latin typeface="Aptos"/>
                <a:ea typeface="+mn-lt"/>
                <a:cs typeface="+mn-lt"/>
              </a:rPr>
              <a:t>Pesos</a:t>
            </a:r>
            <a:r>
              <a:rPr lang="es-ES" sz="1400" dirty="0">
                <a:latin typeface="Aptos"/>
                <a:ea typeface="+mn-lt"/>
                <a:cs typeface="+mn-lt"/>
              </a:rPr>
              <a:t>:</a:t>
            </a:r>
            <a:endParaRPr lang="es-ES" sz="1400" dirty="0">
              <a:latin typeface="Aptos"/>
            </a:endParaRPr>
          </a:p>
          <a:p>
            <a:pPr lvl="2">
              <a:lnSpc>
                <a:spcPct val="110000"/>
              </a:lnSpc>
              <a:buFont typeface="Wingdings" panose="020B0604020202020204" pitchFamily="34" charset="0"/>
              <a:buChar char="§"/>
            </a:pPr>
            <a:r>
              <a:rPr lang="es-ES" dirty="0">
                <a:latin typeface="Aptos"/>
                <a:ea typeface="+mn-lt"/>
                <a:cs typeface="+mn-lt"/>
              </a:rPr>
              <a:t>Hay dos valores de peso superiores a 90 kg (92 y 94 kg), que se desvían del comportamiento general del conjunto de datos.</a:t>
            </a:r>
            <a:endParaRPr lang="es-ES" dirty="0">
              <a:latin typeface="Aptos"/>
            </a:endParaRPr>
          </a:p>
          <a:p>
            <a:pPr lvl="2">
              <a:lnSpc>
                <a:spcPct val="110000"/>
              </a:lnSpc>
              <a:buFont typeface="Wingdings" panose="020B0604020202020204" pitchFamily="34" charset="0"/>
              <a:buChar char="§"/>
            </a:pPr>
            <a:r>
              <a:rPr lang="es-ES" dirty="0">
                <a:latin typeface="Aptos"/>
                <a:ea typeface="+mn-lt"/>
                <a:cs typeface="+mn-lt"/>
              </a:rPr>
              <a:t>También hay dos valores por debajo de 60 kg (50 y 56 kg), lo que puede indicar que estas personas tienen un peso significativamente menor en comparación con la mayoría.</a:t>
            </a:r>
            <a:endParaRPr lang="es-ES" dirty="0">
              <a:latin typeface="Aptos"/>
            </a:endParaRPr>
          </a:p>
          <a:p>
            <a:pPr>
              <a:lnSpc>
                <a:spcPct val="110000"/>
              </a:lnSpc>
            </a:pPr>
            <a:endParaRPr lang="es-ES" sz="1000">
              <a:latin typeface="Neue Haas Grotesk Text Pro"/>
            </a:endParaRPr>
          </a:p>
          <a:p>
            <a:pPr>
              <a:lnSpc>
                <a:spcPct val="110000"/>
              </a:lnSpc>
            </a:pPr>
            <a:endParaRPr lang="es-ES" sz="1000">
              <a:latin typeface="Aptos"/>
            </a:endParaRPr>
          </a:p>
        </p:txBody>
      </p:sp>
      <p:pic>
        <p:nvPicPr>
          <p:cNvPr id="5" name="Picture 4" descr="Una balanza digital usando círculos">
            <a:extLst>
              <a:ext uri="{FF2B5EF4-FFF2-40B4-BE49-F238E27FC236}">
                <a16:creationId xmlns:a16="http://schemas.microsoft.com/office/drawing/2014/main" id="{760B7220-137E-E628-16E7-431E7E38865A}"/>
              </a:ext>
            </a:extLst>
          </p:cNvPr>
          <p:cNvPicPr>
            <a:picLocks noChangeAspect="1"/>
          </p:cNvPicPr>
          <p:nvPr/>
        </p:nvPicPr>
        <p:blipFill>
          <a:blip r:embed="rId2"/>
          <a:srcRect t="3058" r="-11" b="6929"/>
          <a:stretch/>
        </p:blipFill>
        <p:spPr>
          <a:xfrm>
            <a:off x="5797434" y="3378954"/>
            <a:ext cx="6394567" cy="3479046"/>
          </a:xfrm>
          <a:custGeom>
            <a:avLst/>
            <a:gdLst/>
            <a:ahLst/>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p:spPr>
      </p:pic>
    </p:spTree>
    <p:extLst>
      <p:ext uri="{BB962C8B-B14F-4D97-AF65-F5344CB8AC3E}">
        <p14:creationId xmlns:p14="http://schemas.microsoft.com/office/powerpoint/2010/main" val="1008853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5026B6-D30A-F2E3-0029-A164600925DD}"/>
              </a:ext>
            </a:extLst>
          </p:cNvPr>
          <p:cNvSpPr>
            <a:spLocks noGrp="1"/>
          </p:cNvSpPr>
          <p:nvPr>
            <p:ph type="title"/>
          </p:nvPr>
        </p:nvSpPr>
        <p:spPr>
          <a:xfrm>
            <a:off x="1066800" y="306220"/>
            <a:ext cx="8886884" cy="953669"/>
          </a:xfrm>
        </p:spPr>
        <p:txBody>
          <a:bodyPr/>
          <a:lstStyle/>
          <a:p>
            <a:r>
              <a:rPr lang="es-ES" dirty="0"/>
              <a:t>Coeficiente de correlación</a:t>
            </a:r>
          </a:p>
        </p:txBody>
      </p:sp>
      <p:sp>
        <p:nvSpPr>
          <p:cNvPr id="3" name="Marcador de contenido 2">
            <a:extLst>
              <a:ext uri="{FF2B5EF4-FFF2-40B4-BE49-F238E27FC236}">
                <a16:creationId xmlns:a16="http://schemas.microsoft.com/office/drawing/2014/main" id="{26746852-DB78-FEA2-0CBE-0C928DE6C2A0}"/>
              </a:ext>
            </a:extLst>
          </p:cNvPr>
          <p:cNvSpPr>
            <a:spLocks noGrp="1"/>
          </p:cNvSpPr>
          <p:nvPr>
            <p:ph idx="1"/>
          </p:nvPr>
        </p:nvSpPr>
        <p:spPr>
          <a:xfrm>
            <a:off x="1069848" y="1587903"/>
            <a:ext cx="8883836" cy="3677683"/>
          </a:xfrm>
        </p:spPr>
        <p:txBody>
          <a:bodyPr vert="horz" lIns="91440" tIns="45720" rIns="91440" bIns="45720" rtlCol="0" anchor="t">
            <a:normAutofit/>
          </a:bodyPr>
          <a:lstStyle/>
          <a:p>
            <a:r>
              <a:rPr lang="es-ES" sz="1400" dirty="0">
                <a:latin typeface="Aptos"/>
                <a:ea typeface="+mn-lt"/>
                <a:cs typeface="+mn-lt"/>
              </a:rPr>
              <a:t>El </a:t>
            </a:r>
            <a:r>
              <a:rPr lang="es-ES" sz="1400" b="1" dirty="0">
                <a:latin typeface="Aptos"/>
                <a:ea typeface="+mn-lt"/>
                <a:cs typeface="+mn-lt"/>
              </a:rPr>
              <a:t>coeficiente de correlación</a:t>
            </a:r>
            <a:r>
              <a:rPr lang="es-ES" sz="1400" dirty="0">
                <a:latin typeface="Aptos"/>
                <a:ea typeface="+mn-lt"/>
                <a:cs typeface="+mn-lt"/>
              </a:rPr>
              <a:t> es una medida estadística que mide qué tan bien una variable se puede predecir a partir de la otra, siempre que la relación entre ellas sea lineal.</a:t>
            </a:r>
            <a:endParaRPr lang="es-ES" sz="1400" dirty="0">
              <a:latin typeface="Aptos"/>
            </a:endParaRPr>
          </a:p>
          <a:p>
            <a:r>
              <a:rPr lang="es-ES" sz="1200" dirty="0">
                <a:latin typeface="Aptos"/>
              </a:rPr>
              <a:t>Pasos:</a:t>
            </a:r>
            <a:endParaRPr lang="es-ES" sz="1200">
              <a:latin typeface="Aptos"/>
            </a:endParaRPr>
          </a:p>
          <a:p>
            <a:pPr marL="662940" lvl="1" indent="-342900">
              <a:buAutoNum type="arabicPeriod"/>
            </a:pPr>
            <a:r>
              <a:rPr lang="es-ES" sz="1200" b="1" dirty="0">
                <a:latin typeface="Aptos"/>
                <a:ea typeface="+mn-lt"/>
                <a:cs typeface="+mn-lt"/>
              </a:rPr>
              <a:t>Calcular las medias</a:t>
            </a:r>
            <a:r>
              <a:rPr lang="es-ES" sz="1200" dirty="0">
                <a:latin typeface="Aptos"/>
                <a:ea typeface="+mn-lt"/>
                <a:cs typeface="+mn-lt"/>
              </a:rPr>
              <a:t> de las dos variables</a:t>
            </a:r>
          </a:p>
          <a:p>
            <a:pPr marL="662940" lvl="1" indent="-342900">
              <a:buAutoNum type="arabicPeriod"/>
            </a:pPr>
            <a:r>
              <a:rPr lang="es-ES" sz="1200" b="1" dirty="0">
                <a:latin typeface="Aptos"/>
                <a:ea typeface="+mn-lt"/>
                <a:cs typeface="+mn-lt"/>
              </a:rPr>
              <a:t>Calcular las diferencias</a:t>
            </a:r>
            <a:r>
              <a:rPr lang="es-ES" sz="1200" dirty="0">
                <a:latin typeface="Aptos"/>
                <a:ea typeface="+mn-lt"/>
                <a:cs typeface="+mn-lt"/>
              </a:rPr>
              <a:t> de cada valor con respecto a su media.</a:t>
            </a:r>
            <a:endParaRPr lang="es-ES" sz="1200">
              <a:latin typeface="Aptos"/>
            </a:endParaRPr>
          </a:p>
          <a:p>
            <a:pPr marL="662940" lvl="1" indent="-342900">
              <a:buFont typeface="Arial" panose="020B0604020202020204" pitchFamily="34" charset="0"/>
              <a:buAutoNum type="arabicPeriod"/>
            </a:pPr>
            <a:r>
              <a:rPr lang="es-ES" sz="1200" b="1" dirty="0">
                <a:latin typeface="Aptos"/>
                <a:ea typeface="+mn-lt"/>
                <a:cs typeface="+mn-lt"/>
              </a:rPr>
              <a:t>Multiplicar las diferencias</a:t>
            </a:r>
            <a:r>
              <a:rPr lang="es-ES" sz="1200" dirty="0">
                <a:latin typeface="Aptos"/>
                <a:ea typeface="+mn-lt"/>
                <a:cs typeface="+mn-lt"/>
              </a:rPr>
              <a:t> correspondientes para cada par de datos y luego sumarlas:</a:t>
            </a:r>
            <a:endParaRPr lang="es-ES" sz="1200">
              <a:latin typeface="Aptos"/>
            </a:endParaRPr>
          </a:p>
          <a:p>
            <a:pPr marL="662940" lvl="1" indent="-342900">
              <a:buFont typeface="Arial" panose="020B0604020202020204" pitchFamily="34" charset="0"/>
              <a:buAutoNum type="arabicPeriod"/>
            </a:pPr>
            <a:r>
              <a:rPr lang="es-ES" sz="1200" b="1" dirty="0">
                <a:latin typeface="Aptos"/>
                <a:ea typeface="+mn-lt"/>
                <a:cs typeface="+mn-lt"/>
              </a:rPr>
              <a:t>Calcular la sumatoria de los cuadrados de las diferencias</a:t>
            </a:r>
            <a:r>
              <a:rPr lang="es-ES" sz="1200" dirty="0">
                <a:latin typeface="Aptos"/>
                <a:ea typeface="+mn-lt"/>
                <a:cs typeface="+mn-lt"/>
              </a:rPr>
              <a:t> para cada variable:</a:t>
            </a:r>
            <a:endParaRPr lang="es-ES" sz="1200">
              <a:latin typeface="Aptos"/>
            </a:endParaRPr>
          </a:p>
          <a:p>
            <a:pPr marL="662940" lvl="1" indent="-342900">
              <a:buFont typeface="Arial" panose="020B0604020202020204" pitchFamily="34" charset="0"/>
              <a:buAutoNum type="arabicPeriod"/>
            </a:pPr>
            <a:r>
              <a:rPr lang="es-ES" sz="1200" b="1" dirty="0">
                <a:latin typeface="Aptos"/>
                <a:ea typeface="+mn-lt"/>
                <a:cs typeface="+mn-lt"/>
              </a:rPr>
              <a:t>Dividir la suma de los productos de las diferencias</a:t>
            </a:r>
            <a:r>
              <a:rPr lang="es-ES" sz="1200" dirty="0">
                <a:latin typeface="Aptos"/>
                <a:ea typeface="+mn-lt"/>
                <a:cs typeface="+mn-lt"/>
              </a:rPr>
              <a:t> entre el producto de las sumas de los cuadrados de las diferencias.</a:t>
            </a:r>
            <a:endParaRPr lang="es-ES" sz="1200" dirty="0">
              <a:latin typeface="Aptos"/>
            </a:endParaRPr>
          </a:p>
          <a:p>
            <a:pPr marL="342900">
              <a:buFont typeface="Arial" panose="020B0504020202020204" pitchFamily="34" charset="0"/>
              <a:buChar char="•"/>
            </a:pPr>
            <a:r>
              <a:rPr lang="es-ES" sz="1400" dirty="0">
                <a:latin typeface="Aptos"/>
              </a:rPr>
              <a:t>Obtenemos 0.71, </a:t>
            </a:r>
            <a:r>
              <a:rPr lang="es-ES" sz="1400" dirty="0">
                <a:latin typeface="Aptos"/>
                <a:ea typeface="+mn-lt"/>
                <a:cs typeface="+mn-lt"/>
              </a:rPr>
              <a:t>esto indica que existe una </a:t>
            </a:r>
            <a:r>
              <a:rPr lang="es-ES" sz="1400" b="1" dirty="0">
                <a:latin typeface="Aptos"/>
                <a:ea typeface="+mn-lt"/>
                <a:cs typeface="+mn-lt"/>
              </a:rPr>
              <a:t>correlación ligeramente positiva </a:t>
            </a:r>
            <a:r>
              <a:rPr lang="es-ES" sz="1400" dirty="0">
                <a:latin typeface="Aptos"/>
                <a:ea typeface="+mn-lt"/>
                <a:cs typeface="+mn-lt"/>
              </a:rPr>
              <a:t>entre ambas variables: a medida que la altura aumenta, el peso tiende a aumentar también, aunque no de manera perfectamente lineal.</a:t>
            </a:r>
          </a:p>
          <a:p>
            <a:pPr marL="662940" lvl="1" indent="-342900">
              <a:buAutoNum type="arabicPeriod"/>
            </a:pPr>
            <a:endParaRPr lang="es-ES" sz="1400" dirty="0">
              <a:latin typeface="Aptos"/>
            </a:endParaRPr>
          </a:p>
          <a:p>
            <a:pPr marL="662940" lvl="1" indent="-342900">
              <a:buFont typeface="Neue Haas Grotesk Text Pro" panose="020B0504020202020204" pitchFamily="34" charset="0"/>
              <a:buAutoNum type="arabicPeriod"/>
            </a:pPr>
            <a:endParaRPr lang="es-ES" sz="1400" dirty="0">
              <a:latin typeface="Aptos"/>
            </a:endParaRPr>
          </a:p>
          <a:p>
            <a:pPr marL="662940" lvl="1" indent="-342900">
              <a:buFont typeface="Neue Haas Grotesk Text Pro" panose="020B0504020202020204" pitchFamily="34" charset="0"/>
              <a:buAutoNum type="arabicPeriod"/>
            </a:pPr>
            <a:endParaRPr lang="es-ES" sz="1400" dirty="0">
              <a:latin typeface="Aptos"/>
            </a:endParaRPr>
          </a:p>
          <a:p>
            <a:endParaRPr lang="es-ES" dirty="0">
              <a:latin typeface="Neue Haas Grotesk Text Pro"/>
            </a:endParaRPr>
          </a:p>
          <a:p>
            <a:endParaRPr lang="es-ES" dirty="0"/>
          </a:p>
        </p:txBody>
      </p:sp>
      <p:pic>
        <p:nvPicPr>
          <p:cNvPr id="4" name="Imagen 3" descr="Texto&#10;&#10;Descripción generada automáticamente">
            <a:extLst>
              <a:ext uri="{FF2B5EF4-FFF2-40B4-BE49-F238E27FC236}">
                <a16:creationId xmlns:a16="http://schemas.microsoft.com/office/drawing/2014/main" id="{65C6FB51-272D-BF73-E381-5BAE780451E4}"/>
              </a:ext>
            </a:extLst>
          </p:cNvPr>
          <p:cNvPicPr>
            <a:picLocks noChangeAspect="1"/>
          </p:cNvPicPr>
          <p:nvPr/>
        </p:nvPicPr>
        <p:blipFill>
          <a:blip r:embed="rId2"/>
          <a:stretch>
            <a:fillRect/>
          </a:stretch>
        </p:blipFill>
        <p:spPr>
          <a:xfrm>
            <a:off x="1942111" y="5359700"/>
            <a:ext cx="5676722" cy="926262"/>
          </a:xfrm>
          <a:prstGeom prst="rect">
            <a:avLst/>
          </a:prstGeom>
        </p:spPr>
      </p:pic>
    </p:spTree>
    <p:extLst>
      <p:ext uri="{BB962C8B-B14F-4D97-AF65-F5344CB8AC3E}">
        <p14:creationId xmlns:p14="http://schemas.microsoft.com/office/powerpoint/2010/main" val="1615575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D8E37F-B926-4EDC-B832-034AD1BBD5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198A41F-FD71-1D6A-D3C3-4914DDB8F742}"/>
              </a:ext>
            </a:extLst>
          </p:cNvPr>
          <p:cNvSpPr>
            <a:spLocks noGrp="1"/>
          </p:cNvSpPr>
          <p:nvPr>
            <p:ph type="title"/>
          </p:nvPr>
        </p:nvSpPr>
        <p:spPr>
          <a:xfrm>
            <a:off x="1066800" y="465739"/>
            <a:ext cx="6489764" cy="1238250"/>
          </a:xfrm>
        </p:spPr>
        <p:txBody>
          <a:bodyPr anchor="ctr">
            <a:normAutofit/>
          </a:bodyPr>
          <a:lstStyle/>
          <a:p>
            <a:r>
              <a:rPr lang="es-ES" sz="2700">
                <a:latin typeface="Neue Haas Grotesk Text Pro"/>
                <a:ea typeface="Calibri"/>
                <a:cs typeface="Calibri"/>
              </a:rPr>
              <a:t>¿Por qué cuando tengo coeficiente de correlaciones es R=0, sigo sin saber, sin tener información?</a:t>
            </a:r>
          </a:p>
          <a:p>
            <a:endParaRPr lang="es-ES" sz="2700"/>
          </a:p>
        </p:txBody>
      </p:sp>
      <p:sp>
        <p:nvSpPr>
          <p:cNvPr id="3" name="Marcador de contenido 2">
            <a:extLst>
              <a:ext uri="{FF2B5EF4-FFF2-40B4-BE49-F238E27FC236}">
                <a16:creationId xmlns:a16="http://schemas.microsoft.com/office/drawing/2014/main" id="{5F052936-001E-F4B4-DD76-539B8E556EA8}"/>
              </a:ext>
            </a:extLst>
          </p:cNvPr>
          <p:cNvSpPr>
            <a:spLocks noGrp="1"/>
          </p:cNvSpPr>
          <p:nvPr>
            <p:ph idx="1"/>
          </p:nvPr>
        </p:nvSpPr>
        <p:spPr>
          <a:xfrm>
            <a:off x="1066798" y="1712091"/>
            <a:ext cx="4155651" cy="4318218"/>
          </a:xfrm>
        </p:spPr>
        <p:txBody>
          <a:bodyPr vert="horz" lIns="91440" tIns="45720" rIns="91440" bIns="45720" rtlCol="0" anchor="t">
            <a:noAutofit/>
          </a:bodyPr>
          <a:lstStyle/>
          <a:p>
            <a:pPr>
              <a:lnSpc>
                <a:spcPct val="110000"/>
              </a:lnSpc>
            </a:pPr>
            <a:r>
              <a:rPr lang="es-ES" sz="1400" dirty="0">
                <a:latin typeface="Aptos"/>
                <a:ea typeface="+mn-lt"/>
                <a:cs typeface="+mn-lt"/>
              </a:rPr>
              <a:t>El </a:t>
            </a:r>
            <a:r>
              <a:rPr lang="es-ES" sz="1400" b="1" dirty="0">
                <a:latin typeface="Aptos"/>
                <a:ea typeface="+mn-lt"/>
                <a:cs typeface="+mn-lt"/>
              </a:rPr>
              <a:t>coeficiente de correlación</a:t>
            </a:r>
            <a:r>
              <a:rPr lang="es-ES" sz="1400" dirty="0">
                <a:latin typeface="Aptos"/>
                <a:ea typeface="+mn-lt"/>
                <a:cs typeface="+mn-lt"/>
              </a:rPr>
              <a:t> mide la </a:t>
            </a:r>
            <a:r>
              <a:rPr lang="es-ES" sz="1400" b="1" dirty="0">
                <a:latin typeface="Aptos"/>
                <a:ea typeface="+mn-lt"/>
                <a:cs typeface="+mn-lt"/>
              </a:rPr>
              <a:t>fuerza y dirección</a:t>
            </a:r>
            <a:r>
              <a:rPr lang="es-ES" sz="1400" dirty="0">
                <a:latin typeface="Aptos"/>
                <a:ea typeface="+mn-lt"/>
                <a:cs typeface="+mn-lt"/>
              </a:rPr>
              <a:t> de la relación lineal entre dos variables. Va desde -1 hasta 1:</a:t>
            </a:r>
            <a:endParaRPr lang="es-ES" sz="1400" dirty="0">
              <a:latin typeface="Aptos"/>
            </a:endParaRPr>
          </a:p>
          <a:p>
            <a:pPr>
              <a:lnSpc>
                <a:spcPct val="110000"/>
              </a:lnSpc>
            </a:pPr>
            <a:r>
              <a:rPr lang="es-ES" sz="1400" b="1" dirty="0">
                <a:latin typeface="Aptos"/>
                <a:ea typeface="+mn-lt"/>
                <a:cs typeface="+mn-lt"/>
              </a:rPr>
              <a:t>r = 1</a:t>
            </a:r>
            <a:r>
              <a:rPr lang="es-ES" sz="1400" dirty="0">
                <a:latin typeface="Aptos"/>
                <a:ea typeface="+mn-lt"/>
                <a:cs typeface="+mn-lt"/>
              </a:rPr>
              <a:t>: Correlación positiva perfecta (cuando una variable aumenta, la otra también lo hace de manera perfectamente lineal).</a:t>
            </a:r>
            <a:endParaRPr lang="es-ES" sz="1400" dirty="0">
              <a:latin typeface="Aptos"/>
            </a:endParaRPr>
          </a:p>
          <a:p>
            <a:pPr>
              <a:lnSpc>
                <a:spcPct val="110000"/>
              </a:lnSpc>
            </a:pPr>
            <a:r>
              <a:rPr lang="es-ES" sz="1400" b="1" dirty="0">
                <a:latin typeface="Aptos"/>
                <a:ea typeface="+mn-lt"/>
                <a:cs typeface="+mn-lt"/>
              </a:rPr>
              <a:t>r = -1</a:t>
            </a:r>
            <a:r>
              <a:rPr lang="es-ES" sz="1400" dirty="0">
                <a:latin typeface="Aptos"/>
                <a:ea typeface="+mn-lt"/>
                <a:cs typeface="+mn-lt"/>
              </a:rPr>
              <a:t>: Correlación negativa perfecta (cuando una variable aumenta, la otra disminuye de manera perfectamente lineal).</a:t>
            </a:r>
            <a:endParaRPr lang="es-ES" sz="1400" dirty="0">
              <a:latin typeface="Aptos"/>
            </a:endParaRPr>
          </a:p>
          <a:p>
            <a:pPr>
              <a:lnSpc>
                <a:spcPct val="110000"/>
              </a:lnSpc>
            </a:pPr>
            <a:r>
              <a:rPr lang="es-ES" sz="1400" b="1" dirty="0">
                <a:latin typeface="Aptos"/>
                <a:ea typeface="+mn-lt"/>
                <a:cs typeface="+mn-lt"/>
              </a:rPr>
              <a:t>r = 0</a:t>
            </a:r>
            <a:r>
              <a:rPr lang="es-ES" sz="1400" dirty="0">
                <a:latin typeface="Aptos"/>
                <a:ea typeface="+mn-lt"/>
                <a:cs typeface="+mn-lt"/>
              </a:rPr>
              <a:t>: No hay correlación lineal entre las variables.</a:t>
            </a:r>
            <a:endParaRPr lang="es-ES" sz="1400" dirty="0">
              <a:latin typeface="Aptos"/>
            </a:endParaRPr>
          </a:p>
          <a:p>
            <a:pPr>
              <a:lnSpc>
                <a:spcPct val="110000"/>
              </a:lnSpc>
            </a:pPr>
            <a:endParaRPr lang="es-ES" sz="1400" dirty="0">
              <a:latin typeface="Aptos"/>
            </a:endParaRPr>
          </a:p>
          <a:p>
            <a:pPr>
              <a:lnSpc>
                <a:spcPct val="110000"/>
              </a:lnSpc>
            </a:pPr>
            <a:r>
              <a:rPr lang="es-ES" sz="1400" dirty="0">
                <a:latin typeface="Aptos"/>
              </a:rPr>
              <a:t>Por lo tanto, </a:t>
            </a:r>
            <a:r>
              <a:rPr lang="es-ES" sz="1400" dirty="0">
                <a:latin typeface="Aptos"/>
                <a:ea typeface="+mn-lt"/>
                <a:cs typeface="+mn-lt"/>
              </a:rPr>
              <a:t>si </a:t>
            </a:r>
            <a:r>
              <a:rPr lang="es-ES" sz="1400" b="1" dirty="0">
                <a:latin typeface="Aptos"/>
                <a:ea typeface="+mn-lt"/>
                <a:cs typeface="+mn-lt"/>
              </a:rPr>
              <a:t>R = 0</a:t>
            </a:r>
            <a:r>
              <a:rPr lang="es-ES" sz="1400" dirty="0">
                <a:latin typeface="Aptos"/>
                <a:ea typeface="+mn-lt"/>
                <a:cs typeface="+mn-lt"/>
              </a:rPr>
              <a:t>, no podemos predecir de manera confiable una variable a partir de la otra utilizando una relación lineal.</a:t>
            </a:r>
            <a:endParaRPr lang="es-ES" sz="1400" dirty="0">
              <a:latin typeface="Aptos"/>
            </a:endParaRPr>
          </a:p>
        </p:txBody>
      </p:sp>
      <p:pic>
        <p:nvPicPr>
          <p:cNvPr id="5" name="Picture 4" descr="Una imagen de una radiación electromagnética">
            <a:extLst>
              <a:ext uri="{FF2B5EF4-FFF2-40B4-BE49-F238E27FC236}">
                <a16:creationId xmlns:a16="http://schemas.microsoft.com/office/drawing/2014/main" id="{782074B2-F923-E1A5-EED9-CE0EB3AF1773}"/>
              </a:ext>
            </a:extLst>
          </p:cNvPr>
          <p:cNvPicPr>
            <a:picLocks noChangeAspect="1"/>
          </p:cNvPicPr>
          <p:nvPr/>
        </p:nvPicPr>
        <p:blipFill>
          <a:blip r:embed="rId2"/>
          <a:srcRect t="8746" r="-1" b="6937"/>
          <a:stretch/>
        </p:blipFill>
        <p:spPr>
          <a:xfrm>
            <a:off x="3862670" y="2156616"/>
            <a:ext cx="8329331" cy="4701384"/>
          </a:xfrm>
          <a:custGeom>
            <a:avLst/>
            <a:gdLst/>
            <a:ahLst/>
            <a:cxnLst/>
            <a:rect l="l" t="t" r="r" b="b"/>
            <a:pathLst>
              <a:path w="8329331" h="4701384">
                <a:moveTo>
                  <a:pt x="7047184" y="406"/>
                </a:moveTo>
                <a:cubicBezTo>
                  <a:pt x="7473044" y="7480"/>
                  <a:pt x="7895572" y="106955"/>
                  <a:pt x="8282506" y="294946"/>
                </a:cubicBezTo>
                <a:lnTo>
                  <a:pt x="8329331" y="319324"/>
                </a:lnTo>
                <a:lnTo>
                  <a:pt x="8329331" y="4701384"/>
                </a:lnTo>
                <a:lnTo>
                  <a:pt x="0" y="4701384"/>
                </a:lnTo>
                <a:lnTo>
                  <a:pt x="5251843" y="580406"/>
                </a:lnTo>
                <a:lnTo>
                  <a:pt x="5312648" y="535110"/>
                </a:lnTo>
                <a:cubicBezTo>
                  <a:pt x="5787318" y="199904"/>
                  <a:pt x="6331234" y="25089"/>
                  <a:pt x="6876738" y="2514"/>
                </a:cubicBezTo>
                <a:cubicBezTo>
                  <a:pt x="6933561" y="163"/>
                  <a:pt x="6990402" y="-537"/>
                  <a:pt x="7047184" y="406"/>
                </a:cubicBezTo>
                <a:close/>
              </a:path>
            </a:pathLst>
          </a:custGeom>
        </p:spPr>
      </p:pic>
    </p:spTree>
    <p:extLst>
      <p:ext uri="{BB962C8B-B14F-4D97-AF65-F5344CB8AC3E}">
        <p14:creationId xmlns:p14="http://schemas.microsoft.com/office/powerpoint/2010/main" val="390922578"/>
      </p:ext>
    </p:extLst>
  </p:cSld>
  <p:clrMapOvr>
    <a:masterClrMapping/>
  </p:clrMapOvr>
</p:sld>
</file>

<file path=ppt/theme/theme1.xml><?xml version="1.0" encoding="utf-8"?>
<a:theme xmlns:a="http://schemas.openxmlformats.org/drawingml/2006/main" name="SwellVTI">
  <a:themeElements>
    <a:clrScheme name="AnalogousFromDarkSeedLeftStep">
      <a:dk1>
        <a:srgbClr val="000000"/>
      </a:dk1>
      <a:lt1>
        <a:srgbClr val="FFFFFF"/>
      </a:lt1>
      <a:dk2>
        <a:srgbClr val="1C2B31"/>
      </a:dk2>
      <a:lt2>
        <a:srgbClr val="F0F3F0"/>
      </a:lt2>
      <a:accent1>
        <a:srgbClr val="D630E0"/>
      </a:accent1>
      <a:accent2>
        <a:srgbClr val="7D22CF"/>
      </a:accent2>
      <a:accent3>
        <a:srgbClr val="4430E0"/>
      </a:accent3>
      <a:accent4>
        <a:srgbClr val="1E54CE"/>
      </a:accent4>
      <a:accent5>
        <a:srgbClr val="30AFE0"/>
      </a:accent5>
      <a:accent6>
        <a:srgbClr val="1DC3AC"/>
      </a:accent6>
      <a:hlink>
        <a:srgbClr val="3F86BF"/>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Panorámica</PresentationFormat>
  <Paragraphs>0</Paragraphs>
  <Slides>16</Slides>
  <Notes>0</Notes>
  <HiddenSlides>0</HiddenSlides>
  <MMClips>0</MMClip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SwellVTI</vt:lpstr>
      <vt:lpstr>Estadística y Matemática</vt:lpstr>
      <vt:lpstr>Modelo de regresión con estatura y peso</vt:lpstr>
      <vt:lpstr>Gráfica Modelo de Regresión Lineal</vt:lpstr>
      <vt:lpstr>Desviación típica</vt:lpstr>
      <vt:lpstr>Coeficiente de determinación</vt:lpstr>
      <vt:lpstr>¿Cuánto explica el modelo, mucho o poco?</vt:lpstr>
      <vt:lpstr>Datos atípicos</vt:lpstr>
      <vt:lpstr>Coeficiente de correlación</vt:lpstr>
      <vt:lpstr>¿Por qué cuando tengo coeficiente de correlaciones es R=0, sigo sin saber, sin tener información? </vt:lpstr>
      <vt:lpstr>Media VS Mediana</vt:lpstr>
      <vt:lpstr>Media VS Mediana Ventajas e inconvenientes</vt:lpstr>
      <vt:lpstr>Ventajas e inconvenientes de la mediana con respecto a la media</vt:lpstr>
      <vt:lpstr>¿Cómo impacta en una recta de regresión el hecho de la presencia de outlier a la hora de estimar?</vt:lpstr>
      <vt:lpstr>Explicar con un ejemplo de aplicación del algoritmo de k vecino más próximo.</vt:lpstr>
      <vt:lpstr>Ejemplo 1. Amigos y fútbol.</vt:lpstr>
      <vt:lpstr>Ejemplo 2. Clasificar frutas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435</cp:revision>
  <dcterms:created xsi:type="dcterms:W3CDTF">2025-01-17T00:59:15Z</dcterms:created>
  <dcterms:modified xsi:type="dcterms:W3CDTF">2025-01-17T17:07:26Z</dcterms:modified>
</cp:coreProperties>
</file>