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Hammersmith One"/>
      <p:regular r:id="rId20"/>
    </p:embeddedFont>
    <p:embeddedFont>
      <p:font typeface="Roboto"/>
      <p:regular r:id="rId21"/>
      <p:bold r:id="rId22"/>
      <p:italic r:id="rId23"/>
      <p:boldItalic r:id="rId24"/>
    </p:embeddedFont>
    <p:embeddedFont>
      <p:font typeface="Anonymous Pro"/>
      <p:regular r:id="rId25"/>
      <p:bold r:id="rId26"/>
      <p:italic r:id="rId27"/>
      <p:boldItalic r:id="rId28"/>
    </p:embeddedFont>
    <p:embeddedFont>
      <p:font typeface="Pacifico"/>
      <p:regular r:id="rId29"/>
    </p:embeddedFont>
    <p:embeddedFont>
      <p:font typeface="Open Sans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655465F9-423F-45DC-AF53-D0EA184DFC29}">
  <a:tblStyle styleId="{655465F9-423F-45DC-AF53-D0EA184DFC29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ammersmithOne-regular.fntdata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AnonymousPro-bold.fntdata"/><Relationship Id="rId25" Type="http://schemas.openxmlformats.org/officeDocument/2006/relationships/font" Target="fonts/AnonymousPro-regular.fntdata"/><Relationship Id="rId28" Type="http://schemas.openxmlformats.org/officeDocument/2006/relationships/font" Target="fonts/AnonymousPro-boldItalic.fntdata"/><Relationship Id="rId27" Type="http://schemas.openxmlformats.org/officeDocument/2006/relationships/font" Target="fonts/AnonymousPr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acific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bold.fntdata"/><Relationship Id="rId30" Type="http://schemas.openxmlformats.org/officeDocument/2006/relationships/font" Target="fonts/OpenSans-regular.fntdata"/><Relationship Id="rId11" Type="http://schemas.openxmlformats.org/officeDocument/2006/relationships/slide" Target="slides/slide6.xml"/><Relationship Id="rId33" Type="http://schemas.openxmlformats.org/officeDocument/2006/relationships/font" Target="fonts/OpenSans-boldItalic.fntdata"/><Relationship Id="rId10" Type="http://schemas.openxmlformats.org/officeDocument/2006/relationships/slide" Target="slides/slide5.xml"/><Relationship Id="rId32" Type="http://schemas.openxmlformats.org/officeDocument/2006/relationships/font" Target="fonts/OpenSans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Show disable style with web developer tool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placehold.it/" TargetMode="External"/><Relationship Id="rId4" Type="http://schemas.openxmlformats.org/officeDocument/2006/relationships/hyperlink" Target="https://placehold.it/" TargetMode="External"/><Relationship Id="rId5" Type="http://schemas.openxmlformats.org/officeDocument/2006/relationships/hyperlink" Target="http://lorempixel.com/" TargetMode="External"/><Relationship Id="rId6" Type="http://schemas.openxmlformats.org/officeDocument/2006/relationships/hyperlink" Target="https://placekitten.com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getbootstrap.com/" TargetMode="External"/><Relationship Id="rId4" Type="http://schemas.openxmlformats.org/officeDocument/2006/relationships/hyperlink" Target="http://fontawesome.io/" TargetMode="External"/><Relationship Id="rId5" Type="http://schemas.openxmlformats.org/officeDocument/2006/relationships/hyperlink" Target="https://daneden.github.io/animate.css/" TargetMode="External"/><Relationship Id="rId6" Type="http://schemas.openxmlformats.org/officeDocument/2006/relationships/hyperlink" Target="http://mynameismatthieu.com/WOW/" TargetMode="External"/><Relationship Id="rId7" Type="http://schemas.openxmlformats.org/officeDocument/2006/relationships/hyperlink" Target="https://bootswatch.com/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goo.gl/thp9Co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oo.gl/thp9Co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png"/><Relationship Id="rId4" Type="http://schemas.openxmlformats.org/officeDocument/2006/relationships/image" Target="../media/image0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2713200" y="780000"/>
            <a:ext cx="3717600" cy="3717600"/>
          </a:xfrm>
          <a:prstGeom prst="ellipse">
            <a:avLst/>
          </a:prstGeom>
          <a:solidFill>
            <a:srgbClr val="0097A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/>
        </p:nvSpPr>
        <p:spPr>
          <a:xfrm>
            <a:off x="2690850" y="1545450"/>
            <a:ext cx="37623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6000">
                <a:solidFill>
                  <a:srgbClr val="FFFFFF"/>
                </a:solidFill>
                <a:latin typeface="Anonymous Pro"/>
                <a:ea typeface="Anonymous Pro"/>
                <a:cs typeface="Anonymous Pro"/>
                <a:sym typeface="Anonymous Pro"/>
              </a:rPr>
              <a:t>{CODER}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GB" sz="4800">
                <a:solidFill>
                  <a:srgbClr val="EEFF41"/>
                </a:solidFill>
                <a:latin typeface="Pacifico"/>
                <a:ea typeface="Pacifico"/>
                <a:cs typeface="Pacifico"/>
                <a:sym typeface="Pacifico"/>
              </a:rPr>
              <a:t>In You</a:t>
            </a:r>
          </a:p>
        </p:txBody>
      </p:sp>
      <p:sp>
        <p:nvSpPr>
          <p:cNvPr id="56" name="Shape 56"/>
          <p:cNvSpPr txBox="1"/>
          <p:nvPr/>
        </p:nvSpPr>
        <p:spPr>
          <a:xfrm>
            <a:off x="2900250" y="341900"/>
            <a:ext cx="33435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1000">
                <a:solidFill>
                  <a:srgbClr val="000000"/>
                </a:solidFill>
                <a:latin typeface="Anonymous Pro"/>
                <a:ea typeface="Anonymous Pro"/>
                <a:cs typeface="Anonymous Pro"/>
                <a:sym typeface="Anonymous Pro"/>
              </a:rPr>
              <a:t>{CODER}</a:t>
            </a:r>
            <a:r>
              <a:rPr lang="en-GB" sz="1000">
                <a:solidFill>
                  <a:srgbClr val="000000"/>
                </a:solidFill>
                <a:latin typeface="Pacifico"/>
                <a:ea typeface="Pacifico"/>
                <a:cs typeface="Pacifico"/>
                <a:sym typeface="Pacifico"/>
              </a:rPr>
              <a:t>in you </a:t>
            </a:r>
            <a:r>
              <a:rPr lang="en-GB" sz="1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/ </a:t>
            </a:r>
            <a:r>
              <a:rPr lang="en-GB" sz="1000">
                <a:latin typeface="Open Sans"/>
                <a:ea typeface="Open Sans"/>
                <a:cs typeface="Open Sans"/>
                <a:sym typeface="Open Sans"/>
              </a:rPr>
              <a:t>Bootstrap</a:t>
            </a:r>
          </a:p>
        </p:txBody>
      </p:sp>
      <p:sp>
        <p:nvSpPr>
          <p:cNvPr id="57" name="Shape 57"/>
          <p:cNvSpPr txBox="1"/>
          <p:nvPr/>
        </p:nvSpPr>
        <p:spPr>
          <a:xfrm>
            <a:off x="2900250" y="-1600"/>
            <a:ext cx="3343500" cy="3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>
                <a:latin typeface="Hammersmith One"/>
                <a:ea typeface="Hammersmith One"/>
                <a:cs typeface="Hammersmith One"/>
                <a:sym typeface="Hammersmith One"/>
              </a:rPr>
              <a:t>WELCOME</a:t>
            </a:r>
          </a:p>
        </p:txBody>
      </p:sp>
      <p:cxnSp>
        <p:nvCxnSpPr>
          <p:cNvPr id="58" name="Shape 58"/>
          <p:cNvCxnSpPr/>
          <p:nvPr/>
        </p:nvCxnSpPr>
        <p:spPr>
          <a:xfrm>
            <a:off x="234750" y="341900"/>
            <a:ext cx="86745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/>
        </p:nvSpPr>
        <p:spPr>
          <a:xfrm>
            <a:off x="2900250" y="341900"/>
            <a:ext cx="33435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1000">
                <a:solidFill>
                  <a:srgbClr val="000000"/>
                </a:solidFill>
                <a:latin typeface="Anonymous Pro"/>
                <a:ea typeface="Anonymous Pro"/>
                <a:cs typeface="Anonymous Pro"/>
                <a:sym typeface="Anonymous Pro"/>
              </a:rPr>
              <a:t>{CODER}</a:t>
            </a:r>
            <a:r>
              <a:rPr lang="en-GB" sz="1000">
                <a:solidFill>
                  <a:srgbClr val="000000"/>
                </a:solidFill>
                <a:latin typeface="Pacifico"/>
                <a:ea typeface="Pacifico"/>
                <a:cs typeface="Pacifico"/>
                <a:sym typeface="Pacifico"/>
              </a:rPr>
              <a:t>in you</a:t>
            </a:r>
          </a:p>
        </p:txBody>
      </p:sp>
      <p:sp>
        <p:nvSpPr>
          <p:cNvPr id="146" name="Shape 146"/>
          <p:cNvSpPr txBox="1"/>
          <p:nvPr/>
        </p:nvSpPr>
        <p:spPr>
          <a:xfrm>
            <a:off x="2900250" y="-1600"/>
            <a:ext cx="3343500" cy="3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>
                <a:latin typeface="Hammersmith One"/>
                <a:ea typeface="Hammersmith One"/>
                <a:cs typeface="Hammersmith One"/>
                <a:sym typeface="Hammersmith One"/>
              </a:rPr>
              <a:t>What we will be making</a:t>
            </a:r>
          </a:p>
        </p:txBody>
      </p:sp>
      <p:cxnSp>
        <p:nvCxnSpPr>
          <p:cNvPr id="147" name="Shape 147"/>
          <p:cNvCxnSpPr/>
          <p:nvPr/>
        </p:nvCxnSpPr>
        <p:spPr>
          <a:xfrm>
            <a:off x="234750" y="341900"/>
            <a:ext cx="86745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id="148" name="Shape 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5324" y="915050"/>
            <a:ext cx="2436689" cy="414962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" name="Shape 149"/>
          <p:cNvGrpSpPr/>
          <p:nvPr/>
        </p:nvGrpSpPr>
        <p:grpSpPr>
          <a:xfrm>
            <a:off x="2327475" y="915037"/>
            <a:ext cx="1896051" cy="4149633"/>
            <a:chOff x="3198575" y="807862"/>
            <a:chExt cx="1896051" cy="4149633"/>
          </a:xfrm>
        </p:grpSpPr>
        <p:sp>
          <p:nvSpPr>
            <p:cNvPr id="150" name="Shape 150"/>
            <p:cNvSpPr/>
            <p:nvPr/>
          </p:nvSpPr>
          <p:spPr>
            <a:xfrm>
              <a:off x="3198575" y="807862"/>
              <a:ext cx="1896000" cy="567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GB" sz="1000"/>
                <a:t>jumbotron</a:t>
              </a:r>
            </a:p>
          </p:txBody>
        </p:sp>
        <p:sp>
          <p:nvSpPr>
            <p:cNvPr id="151" name="Shape 151"/>
            <p:cNvSpPr/>
            <p:nvPr/>
          </p:nvSpPr>
          <p:spPr>
            <a:xfrm>
              <a:off x="3198575" y="1455614"/>
              <a:ext cx="599100" cy="746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GB" sz="1000"/>
                <a:t>thumbnail</a:t>
              </a:r>
            </a:p>
          </p:txBody>
        </p:sp>
        <p:sp>
          <p:nvSpPr>
            <p:cNvPr id="152" name="Shape 152"/>
            <p:cNvSpPr/>
            <p:nvPr/>
          </p:nvSpPr>
          <p:spPr>
            <a:xfrm>
              <a:off x="4495410" y="1455614"/>
              <a:ext cx="599100" cy="746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Clr>
                  <a:schemeClr val="dk1"/>
                </a:buClr>
                <a:buSzPct val="110000"/>
                <a:buFont typeface="Arial"/>
                <a:buNone/>
              </a:pPr>
              <a:r>
                <a:rPr lang="en-GB" sz="1000">
                  <a:solidFill>
                    <a:schemeClr val="dk1"/>
                  </a:solidFill>
                </a:rPr>
                <a:t>thumbnail</a:t>
              </a:r>
            </a:p>
          </p:txBody>
        </p:sp>
        <p:sp>
          <p:nvSpPr>
            <p:cNvPr id="153" name="Shape 153"/>
            <p:cNvSpPr/>
            <p:nvPr/>
          </p:nvSpPr>
          <p:spPr>
            <a:xfrm>
              <a:off x="3846992" y="1455614"/>
              <a:ext cx="599100" cy="746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Clr>
                  <a:schemeClr val="dk1"/>
                </a:buClr>
                <a:buSzPct val="110000"/>
                <a:buFont typeface="Arial"/>
                <a:buNone/>
              </a:pPr>
              <a:r>
                <a:rPr lang="en-GB" sz="1000">
                  <a:solidFill>
                    <a:schemeClr val="dk1"/>
                  </a:solidFill>
                </a:rPr>
                <a:t>thumbnail</a:t>
              </a:r>
            </a:p>
          </p:txBody>
        </p:sp>
        <p:sp>
          <p:nvSpPr>
            <p:cNvPr id="154" name="Shape 154"/>
            <p:cNvSpPr/>
            <p:nvPr/>
          </p:nvSpPr>
          <p:spPr>
            <a:xfrm>
              <a:off x="3198575" y="2281539"/>
              <a:ext cx="1896000" cy="1115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GB" sz="1000"/>
                <a:t>video</a:t>
              </a:r>
            </a:p>
          </p:txBody>
        </p:sp>
        <p:sp>
          <p:nvSpPr>
            <p:cNvPr id="155" name="Shape 155"/>
            <p:cNvSpPr/>
            <p:nvPr/>
          </p:nvSpPr>
          <p:spPr>
            <a:xfrm>
              <a:off x="3198575" y="3497779"/>
              <a:ext cx="921300" cy="632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GB" sz="1000"/>
                <a:t>form</a:t>
              </a:r>
            </a:p>
          </p:txBody>
        </p:sp>
        <p:sp>
          <p:nvSpPr>
            <p:cNvPr id="156" name="Shape 156"/>
            <p:cNvSpPr/>
            <p:nvPr/>
          </p:nvSpPr>
          <p:spPr>
            <a:xfrm>
              <a:off x="4173326" y="3497779"/>
              <a:ext cx="921300" cy="632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GB" sz="1000"/>
                <a:t>text</a:t>
              </a:r>
            </a:p>
          </p:txBody>
        </p:sp>
        <p:sp>
          <p:nvSpPr>
            <p:cNvPr id="157" name="Shape 157"/>
            <p:cNvSpPr/>
            <p:nvPr/>
          </p:nvSpPr>
          <p:spPr>
            <a:xfrm>
              <a:off x="3198575" y="4231031"/>
              <a:ext cx="599100" cy="462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GB" sz="1000"/>
                <a:t>table</a:t>
              </a:r>
            </a:p>
          </p:txBody>
        </p:sp>
        <p:sp>
          <p:nvSpPr>
            <p:cNvPr id="158" name="Shape 158"/>
            <p:cNvSpPr/>
            <p:nvPr/>
          </p:nvSpPr>
          <p:spPr>
            <a:xfrm>
              <a:off x="3846994" y="4231031"/>
              <a:ext cx="599100" cy="462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GB" sz="1000"/>
                <a:t>map</a:t>
              </a:r>
            </a:p>
          </p:txBody>
        </p:sp>
        <p:sp>
          <p:nvSpPr>
            <p:cNvPr id="159" name="Shape 159"/>
            <p:cNvSpPr/>
            <p:nvPr/>
          </p:nvSpPr>
          <p:spPr>
            <a:xfrm>
              <a:off x="4495410" y="4231031"/>
              <a:ext cx="599100" cy="462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GB" sz="1000"/>
                <a:t>contactlist</a:t>
              </a:r>
            </a:p>
          </p:txBody>
        </p:sp>
        <p:sp>
          <p:nvSpPr>
            <p:cNvPr id="160" name="Shape 160"/>
            <p:cNvSpPr/>
            <p:nvPr/>
          </p:nvSpPr>
          <p:spPr>
            <a:xfrm>
              <a:off x="3198575" y="4794595"/>
              <a:ext cx="1896000" cy="162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GB" sz="1000"/>
                <a:t>social media footer</a:t>
              </a:r>
            </a:p>
          </p:txBody>
        </p:sp>
      </p:grpSp>
      <p:sp>
        <p:nvSpPr>
          <p:cNvPr id="161" name="Shape 161"/>
          <p:cNvSpPr txBox="1"/>
          <p:nvPr/>
        </p:nvSpPr>
        <p:spPr>
          <a:xfrm>
            <a:off x="2327475" y="621025"/>
            <a:ext cx="18960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LoFi: wireframe</a:t>
            </a:r>
          </a:p>
        </p:txBody>
      </p:sp>
      <p:sp>
        <p:nvSpPr>
          <p:cNvPr id="162" name="Shape 162"/>
          <p:cNvSpPr txBox="1"/>
          <p:nvPr/>
        </p:nvSpPr>
        <p:spPr>
          <a:xfrm>
            <a:off x="435550" y="915050"/>
            <a:ext cx="18450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lang="en-GB" sz="1000"/>
              <a:t>Wireframes are boxy sketches that allows you to quickly design the layout of your site.</a:t>
            </a:r>
          </a:p>
        </p:txBody>
      </p:sp>
      <p:sp>
        <p:nvSpPr>
          <p:cNvPr id="163" name="Shape 163"/>
          <p:cNvSpPr txBox="1"/>
          <p:nvPr/>
        </p:nvSpPr>
        <p:spPr>
          <a:xfrm>
            <a:off x="4465200" y="621025"/>
            <a:ext cx="24366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HiFi: template prototype</a:t>
            </a:r>
          </a:p>
        </p:txBody>
      </p:sp>
      <p:sp>
        <p:nvSpPr>
          <p:cNvPr id="164" name="Shape 164"/>
          <p:cNvSpPr txBox="1"/>
          <p:nvPr/>
        </p:nvSpPr>
        <p:spPr>
          <a:xfrm>
            <a:off x="6940250" y="979375"/>
            <a:ext cx="18450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000"/>
              <a:t>Template code is the view coded out but with place holder content.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lvl="0" rtl="0">
              <a:spcBef>
                <a:spcPts val="0"/>
              </a:spcBef>
              <a:buNone/>
            </a:pPr>
            <a:r>
              <a:rPr lang="en-GB" sz="1000"/>
              <a:t>(creating good content usually takes longer than coding)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/>
        </p:nvSpPr>
        <p:spPr>
          <a:xfrm>
            <a:off x="2900250" y="341900"/>
            <a:ext cx="33435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1000">
                <a:solidFill>
                  <a:srgbClr val="000000"/>
                </a:solidFill>
                <a:latin typeface="Anonymous Pro"/>
                <a:ea typeface="Anonymous Pro"/>
                <a:cs typeface="Anonymous Pro"/>
                <a:sym typeface="Anonymous Pro"/>
              </a:rPr>
              <a:t>{CODER}</a:t>
            </a:r>
            <a:r>
              <a:rPr lang="en-GB" sz="1000">
                <a:solidFill>
                  <a:srgbClr val="000000"/>
                </a:solidFill>
                <a:latin typeface="Pacifico"/>
                <a:ea typeface="Pacifico"/>
                <a:cs typeface="Pacifico"/>
                <a:sym typeface="Pacifico"/>
              </a:rPr>
              <a:t>in you</a:t>
            </a:r>
          </a:p>
        </p:txBody>
      </p:sp>
      <p:sp>
        <p:nvSpPr>
          <p:cNvPr id="170" name="Shape 170"/>
          <p:cNvSpPr txBox="1"/>
          <p:nvPr/>
        </p:nvSpPr>
        <p:spPr>
          <a:xfrm>
            <a:off x="2900250" y="-1600"/>
            <a:ext cx="3343500" cy="3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What we will be making</a:t>
            </a:r>
          </a:p>
        </p:txBody>
      </p:sp>
      <p:cxnSp>
        <p:nvCxnSpPr>
          <p:cNvPr id="171" name="Shape 171"/>
          <p:cNvCxnSpPr/>
          <p:nvPr/>
        </p:nvCxnSpPr>
        <p:spPr>
          <a:xfrm>
            <a:off x="234750" y="341900"/>
            <a:ext cx="86745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72" name="Shape 172"/>
          <p:cNvSpPr txBox="1"/>
          <p:nvPr/>
        </p:nvSpPr>
        <p:spPr>
          <a:xfrm>
            <a:off x="234750" y="816800"/>
            <a:ext cx="8674500" cy="38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42857"/>
              </a:lnSpc>
              <a:spcBef>
                <a:spcPts val="800"/>
              </a:spcBef>
              <a:buNone/>
            </a:pPr>
            <a:r>
              <a:rPr lang="en-GB" sz="1800">
                <a:solidFill>
                  <a:srgbClr val="0097A7"/>
                </a:solidFill>
                <a:highlight>
                  <a:srgbClr val="FFFFFF"/>
                </a:highlight>
                <a:latin typeface="Hammersmith One"/>
                <a:ea typeface="Hammersmith One"/>
                <a:cs typeface="Hammersmith One"/>
                <a:sym typeface="Hammersmith One"/>
              </a:rPr>
              <a:t>SETUP</a:t>
            </a:r>
          </a:p>
          <a:p>
            <a:pPr indent="-342900" lvl="0" marL="457200" rtl="0">
              <a:lnSpc>
                <a:spcPct val="142857"/>
              </a:lnSpc>
              <a:spcBef>
                <a:spcPts val="800"/>
              </a:spcBef>
              <a:buClr>
                <a:srgbClr val="333333"/>
              </a:buClr>
              <a:buSzPct val="100000"/>
              <a:buFont typeface="Open Sans"/>
              <a:buChar char="●"/>
            </a:pPr>
            <a:r>
              <a:rPr lang="en-GB" sz="1800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Get the setup template which includes</a:t>
            </a:r>
          </a:p>
          <a:p>
            <a:pPr indent="-342900" lvl="1" marL="914400" rtl="0">
              <a:lnSpc>
                <a:spcPct val="142857"/>
              </a:lnSpc>
              <a:spcBef>
                <a:spcPts val="800"/>
              </a:spcBef>
              <a:buClr>
                <a:srgbClr val="333333"/>
              </a:buClr>
              <a:buSzPct val="100000"/>
              <a:buFont typeface="Open Sans"/>
              <a:buChar char="○"/>
            </a:pPr>
            <a:r>
              <a:rPr lang="en-GB" sz="1800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jquery + bootstrap</a:t>
            </a:r>
          </a:p>
          <a:p>
            <a:pPr indent="-342900" lvl="1" marL="914400" rtl="0">
              <a:lnSpc>
                <a:spcPct val="142857"/>
              </a:lnSpc>
              <a:spcBef>
                <a:spcPts val="800"/>
              </a:spcBef>
              <a:buClr>
                <a:srgbClr val="333333"/>
              </a:buClr>
              <a:buSzPct val="100000"/>
              <a:buFont typeface="Open Sans"/>
              <a:buChar char="○"/>
            </a:pPr>
            <a:r>
              <a:rPr lang="en-GB" sz="1800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themes (override the vanilla bootstrap styles)</a:t>
            </a:r>
          </a:p>
          <a:p>
            <a:pPr indent="-342900" lvl="1" marL="914400" rtl="0">
              <a:lnSpc>
                <a:spcPct val="142857"/>
              </a:lnSpc>
              <a:spcBef>
                <a:spcPts val="800"/>
              </a:spcBef>
              <a:buClr>
                <a:srgbClr val="333333"/>
              </a:buClr>
              <a:buSzPct val="100000"/>
              <a:buFont typeface="Open Sans"/>
              <a:buChar char="○"/>
            </a:pPr>
            <a:r>
              <a:rPr lang="en-GB" sz="1800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font awesome icons</a:t>
            </a:r>
          </a:p>
          <a:p>
            <a:pPr indent="-342900" lvl="1" marL="914400" rtl="0">
              <a:lnSpc>
                <a:spcPct val="142857"/>
              </a:lnSpc>
              <a:spcBef>
                <a:spcPts val="800"/>
              </a:spcBef>
              <a:buClr>
                <a:srgbClr val="333333"/>
              </a:buClr>
              <a:buSzPct val="100000"/>
              <a:buFont typeface="Open Sans"/>
              <a:buChar char="○"/>
            </a:pPr>
            <a:r>
              <a:rPr lang="en-GB" sz="1800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animate.css for animations</a:t>
            </a:r>
          </a:p>
          <a:p>
            <a:pPr indent="-342900" lvl="1" marL="914400" rtl="0">
              <a:lnSpc>
                <a:spcPct val="142857"/>
              </a:lnSpc>
              <a:spcBef>
                <a:spcPts val="800"/>
              </a:spcBef>
              <a:buClr>
                <a:srgbClr val="333333"/>
              </a:buClr>
              <a:buSzPct val="100000"/>
              <a:buFont typeface="Open Sans"/>
              <a:buChar char="○"/>
            </a:pPr>
            <a:r>
              <a:rPr lang="en-GB" sz="1800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wow.js for triggering animations</a:t>
            </a:r>
          </a:p>
          <a:p>
            <a:pPr lvl="0" rtl="0">
              <a:lnSpc>
                <a:spcPct val="142857"/>
              </a:lnSpc>
              <a:spcBef>
                <a:spcPts val="800"/>
              </a:spcBef>
              <a:buNone/>
            </a:pPr>
            <a:r>
              <a:t/>
            </a:r>
            <a:endParaRPr sz="1800">
              <a:solidFill>
                <a:srgbClr val="33333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/>
        </p:nvSpPr>
        <p:spPr>
          <a:xfrm>
            <a:off x="2900250" y="341900"/>
            <a:ext cx="33435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1000">
                <a:solidFill>
                  <a:srgbClr val="000000"/>
                </a:solidFill>
                <a:latin typeface="Anonymous Pro"/>
                <a:ea typeface="Anonymous Pro"/>
                <a:cs typeface="Anonymous Pro"/>
                <a:sym typeface="Anonymous Pro"/>
              </a:rPr>
              <a:t>{CODER}</a:t>
            </a:r>
            <a:r>
              <a:rPr lang="en-GB" sz="1000">
                <a:solidFill>
                  <a:srgbClr val="000000"/>
                </a:solidFill>
                <a:latin typeface="Pacifico"/>
                <a:ea typeface="Pacifico"/>
                <a:cs typeface="Pacifico"/>
                <a:sym typeface="Pacifico"/>
              </a:rPr>
              <a:t>in you</a:t>
            </a:r>
          </a:p>
        </p:txBody>
      </p:sp>
      <p:sp>
        <p:nvSpPr>
          <p:cNvPr id="178" name="Shape 178"/>
          <p:cNvSpPr txBox="1"/>
          <p:nvPr/>
        </p:nvSpPr>
        <p:spPr>
          <a:xfrm>
            <a:off x="2900250" y="-1600"/>
            <a:ext cx="3343500" cy="3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What we will be making</a:t>
            </a:r>
          </a:p>
        </p:txBody>
      </p:sp>
      <p:cxnSp>
        <p:nvCxnSpPr>
          <p:cNvPr id="179" name="Shape 179"/>
          <p:cNvCxnSpPr/>
          <p:nvPr/>
        </p:nvCxnSpPr>
        <p:spPr>
          <a:xfrm>
            <a:off x="234750" y="341900"/>
            <a:ext cx="86745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80" name="Shape 180"/>
          <p:cNvSpPr txBox="1"/>
          <p:nvPr/>
        </p:nvSpPr>
        <p:spPr>
          <a:xfrm>
            <a:off x="234750" y="816800"/>
            <a:ext cx="8674500" cy="38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42857"/>
              </a:lnSpc>
              <a:spcBef>
                <a:spcPts val="800"/>
              </a:spcBef>
              <a:buNone/>
            </a:pPr>
            <a:r>
              <a:rPr lang="en-GB" sz="1800">
                <a:solidFill>
                  <a:srgbClr val="0097A7"/>
                </a:solidFill>
                <a:highlight>
                  <a:srgbClr val="FFFFFF"/>
                </a:highlight>
                <a:latin typeface="Hammersmith One"/>
                <a:ea typeface="Hammersmith One"/>
                <a:cs typeface="Hammersmith One"/>
                <a:sym typeface="Hammersmith One"/>
              </a:rPr>
              <a:t>PLACEHOLDERS</a:t>
            </a:r>
          </a:p>
          <a:p>
            <a:pPr indent="-342900" lvl="0" marL="457200" rtl="0">
              <a:lnSpc>
                <a:spcPct val="142857"/>
              </a:lnSpc>
              <a:spcBef>
                <a:spcPts val="800"/>
              </a:spcBef>
              <a:buClr>
                <a:srgbClr val="333333"/>
              </a:buClr>
              <a:buSzPct val="100000"/>
              <a:buFont typeface="Open Sans"/>
              <a:buChar char="●"/>
            </a:pPr>
            <a:r>
              <a:rPr lang="en-GB" sz="1800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Placeholder image</a:t>
            </a:r>
          </a:p>
          <a:p>
            <a:pPr indent="-228600" lvl="1" marL="914400" rtl="0">
              <a:lnSpc>
                <a:spcPct val="142857"/>
              </a:lnSpc>
              <a:spcBef>
                <a:spcPts val="800"/>
              </a:spcBef>
              <a:buClr>
                <a:srgbClr val="333333"/>
              </a:buClr>
              <a:buFont typeface="Open Sans"/>
              <a:buChar char="○"/>
            </a:pPr>
            <a:r>
              <a:rPr lang="en-GB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https://placeh</a:t>
            </a:r>
            <a:r>
              <a:rPr lang="en-GB" sz="12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old.it/</a:t>
            </a:r>
          </a:p>
          <a:p>
            <a:pPr indent="-304800" lvl="1" marL="914400" rtl="0">
              <a:lnSpc>
                <a:spcPct val="142857"/>
              </a:lnSpc>
              <a:spcBef>
                <a:spcPts val="800"/>
              </a:spcBef>
              <a:buClr>
                <a:srgbClr val="333333"/>
              </a:buClr>
              <a:buSzPct val="100000"/>
              <a:buFont typeface="Open Sans"/>
              <a:buChar char="○"/>
            </a:pPr>
            <a:r>
              <a:rPr lang="en-GB" sz="12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5"/>
              </a:rPr>
              <a:t>http://lorempixel.com/</a:t>
            </a:r>
          </a:p>
          <a:p>
            <a:pPr indent="-304800" lvl="1" marL="914400" rtl="0">
              <a:lnSpc>
                <a:spcPct val="142857"/>
              </a:lnSpc>
              <a:spcBef>
                <a:spcPts val="800"/>
              </a:spcBef>
              <a:buClr>
                <a:srgbClr val="333333"/>
              </a:buClr>
              <a:buSzPct val="100000"/>
              <a:buFont typeface="Open Sans"/>
              <a:buChar char="○"/>
            </a:pPr>
            <a:r>
              <a:rPr lang="en-GB" sz="12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6"/>
              </a:rPr>
              <a:t>https://placekitten.com/</a:t>
            </a:r>
          </a:p>
          <a:p>
            <a:pPr indent="-342900" lvl="0" marL="457200" rtl="0">
              <a:lnSpc>
                <a:spcPct val="142857"/>
              </a:lnSpc>
              <a:spcBef>
                <a:spcPts val="800"/>
              </a:spcBef>
              <a:buClr>
                <a:srgbClr val="333333"/>
              </a:buClr>
              <a:buSzPct val="100000"/>
              <a:buFont typeface="Open Sans"/>
              <a:buChar char="●"/>
            </a:pPr>
            <a:r>
              <a:rPr lang="en-GB" sz="1800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Placeholder text</a:t>
            </a:r>
          </a:p>
          <a:p>
            <a:pPr indent="-304800" lvl="1" marL="914400" rtl="0">
              <a:lnSpc>
                <a:spcPct val="142857"/>
              </a:lnSpc>
              <a:spcBef>
                <a:spcPts val="800"/>
              </a:spcBef>
              <a:buClr>
                <a:srgbClr val="333333"/>
              </a:buClr>
              <a:buSzPct val="100000"/>
              <a:buFont typeface="Open Sans"/>
              <a:buChar char="○"/>
            </a:pPr>
            <a:r>
              <a:rPr lang="en-GB" sz="1200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lorem ipsum</a:t>
            </a:r>
          </a:p>
          <a:p>
            <a:pPr lvl="0" rtl="0">
              <a:lnSpc>
                <a:spcPct val="142857"/>
              </a:lnSpc>
              <a:spcBef>
                <a:spcPts val="800"/>
              </a:spcBef>
              <a:buNone/>
            </a:pPr>
            <a:r>
              <a:t/>
            </a:r>
            <a:endParaRPr sz="1800">
              <a:solidFill>
                <a:srgbClr val="33333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/>
        </p:nvSpPr>
        <p:spPr>
          <a:xfrm>
            <a:off x="2900250" y="341900"/>
            <a:ext cx="33435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1000">
                <a:solidFill>
                  <a:srgbClr val="000000"/>
                </a:solidFill>
                <a:latin typeface="Anonymous Pro"/>
                <a:ea typeface="Anonymous Pro"/>
                <a:cs typeface="Anonymous Pro"/>
                <a:sym typeface="Anonymous Pro"/>
              </a:rPr>
              <a:t>{CODER}</a:t>
            </a:r>
            <a:r>
              <a:rPr lang="en-GB" sz="1000">
                <a:solidFill>
                  <a:srgbClr val="000000"/>
                </a:solidFill>
                <a:latin typeface="Pacifico"/>
                <a:ea typeface="Pacifico"/>
                <a:cs typeface="Pacifico"/>
                <a:sym typeface="Pacifico"/>
              </a:rPr>
              <a:t>in you</a:t>
            </a:r>
          </a:p>
        </p:txBody>
      </p:sp>
      <p:sp>
        <p:nvSpPr>
          <p:cNvPr id="186" name="Shape 186"/>
          <p:cNvSpPr txBox="1"/>
          <p:nvPr/>
        </p:nvSpPr>
        <p:spPr>
          <a:xfrm>
            <a:off x="2900250" y="-1600"/>
            <a:ext cx="3343500" cy="3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What we will be making</a:t>
            </a:r>
          </a:p>
        </p:txBody>
      </p:sp>
      <p:cxnSp>
        <p:nvCxnSpPr>
          <p:cNvPr id="187" name="Shape 187"/>
          <p:cNvCxnSpPr/>
          <p:nvPr/>
        </p:nvCxnSpPr>
        <p:spPr>
          <a:xfrm>
            <a:off x="234750" y="341900"/>
            <a:ext cx="86745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88" name="Shape 188"/>
          <p:cNvSpPr txBox="1"/>
          <p:nvPr/>
        </p:nvSpPr>
        <p:spPr>
          <a:xfrm>
            <a:off x="234750" y="816800"/>
            <a:ext cx="8674500" cy="38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42857"/>
              </a:lnSpc>
              <a:spcBef>
                <a:spcPts val="800"/>
              </a:spcBef>
              <a:buNone/>
            </a:pPr>
            <a:r>
              <a:rPr lang="en-GB" sz="1800">
                <a:solidFill>
                  <a:srgbClr val="0097A7"/>
                </a:solidFill>
                <a:highlight>
                  <a:srgbClr val="FFFFFF"/>
                </a:highlight>
                <a:latin typeface="Hammersmith One"/>
                <a:ea typeface="Hammersmith One"/>
                <a:cs typeface="Hammersmith One"/>
                <a:sym typeface="Hammersmith One"/>
              </a:rPr>
              <a:t>FRAMEWORKS &amp; templates</a:t>
            </a:r>
          </a:p>
          <a:p>
            <a:pPr indent="-228600" lvl="0" marL="457200" marR="0" rtl="0" algn="l">
              <a:lnSpc>
                <a:spcPct val="142857"/>
              </a:lnSpc>
              <a:spcBef>
                <a:spcPts val="800"/>
              </a:spcBef>
              <a:spcAft>
                <a:spcPts val="0"/>
              </a:spcAft>
              <a:buClr>
                <a:srgbClr val="333333"/>
              </a:buClr>
              <a:buFont typeface="Open Sans"/>
              <a:buChar char="●"/>
            </a:pPr>
            <a:r>
              <a:rPr lang="en-GB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</a:rPr>
              <a:t>https://jquery.com/</a:t>
            </a:r>
          </a:p>
          <a:p>
            <a:pPr indent="-228600" lvl="0" marL="457200" marR="0" rtl="0" algn="l">
              <a:lnSpc>
                <a:spcPct val="142857"/>
              </a:lnSpc>
              <a:spcBef>
                <a:spcPts val="800"/>
              </a:spcBef>
              <a:spcAft>
                <a:spcPts val="0"/>
              </a:spcAft>
              <a:buClr>
                <a:srgbClr val="333333"/>
              </a:buClr>
              <a:buFont typeface="Open Sans"/>
              <a:buChar char="●"/>
            </a:pPr>
            <a:r>
              <a:rPr lang="en-GB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http://getbootstrap.com/</a:t>
            </a:r>
          </a:p>
          <a:p>
            <a:pPr indent="-228600" lvl="0" marL="457200" marR="0" rtl="0" algn="l">
              <a:lnSpc>
                <a:spcPct val="142857"/>
              </a:lnSpc>
              <a:spcBef>
                <a:spcPts val="800"/>
              </a:spcBef>
              <a:spcAft>
                <a:spcPts val="0"/>
              </a:spcAft>
              <a:buClr>
                <a:srgbClr val="333333"/>
              </a:buClr>
              <a:buFont typeface="Open Sans"/>
              <a:buChar char="●"/>
            </a:pPr>
            <a:r>
              <a:rPr lang="en-GB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http://fontawesome.io/</a:t>
            </a:r>
          </a:p>
          <a:p>
            <a:pPr indent="-228600" lvl="0" marL="457200" marR="0" rtl="0" algn="l">
              <a:lnSpc>
                <a:spcPct val="142857"/>
              </a:lnSpc>
              <a:spcBef>
                <a:spcPts val="800"/>
              </a:spcBef>
              <a:spcAft>
                <a:spcPts val="0"/>
              </a:spcAft>
              <a:buClr>
                <a:srgbClr val="333333"/>
              </a:buClr>
              <a:buFont typeface="Open Sans"/>
              <a:buChar char="●"/>
            </a:pPr>
            <a:r>
              <a:rPr lang="en-GB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5"/>
              </a:rPr>
              <a:t>https://daneden.github.io/animate.css/</a:t>
            </a:r>
          </a:p>
          <a:p>
            <a:pPr indent="-228600" lvl="0" marL="457200" marR="0" rtl="0" algn="l">
              <a:lnSpc>
                <a:spcPct val="142857"/>
              </a:lnSpc>
              <a:spcBef>
                <a:spcPts val="800"/>
              </a:spcBef>
              <a:spcAft>
                <a:spcPts val="0"/>
              </a:spcAft>
              <a:buClr>
                <a:srgbClr val="333333"/>
              </a:buClr>
              <a:buFont typeface="Open Sans"/>
              <a:buChar char="●"/>
            </a:pPr>
            <a:r>
              <a:rPr lang="en-GB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6"/>
              </a:rPr>
              <a:t>http://mynameismatthieu.com/WOW/</a:t>
            </a:r>
          </a:p>
          <a:p>
            <a:pPr indent="-228600" lvl="0" marL="457200" marR="0" rtl="0" algn="l">
              <a:lnSpc>
                <a:spcPct val="142857"/>
              </a:lnSpc>
              <a:spcBef>
                <a:spcPts val="800"/>
              </a:spcBef>
              <a:spcAft>
                <a:spcPts val="0"/>
              </a:spcAft>
              <a:buClr>
                <a:srgbClr val="333333"/>
              </a:buClr>
              <a:buFont typeface="Open Sans"/>
              <a:buChar char="●"/>
            </a:pPr>
            <a:r>
              <a:rPr lang="en-GB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7"/>
              </a:rPr>
              <a:t>https://bootswatch.com/</a:t>
            </a:r>
          </a:p>
          <a:p>
            <a:pPr lvl="0" marR="0" rtl="0" algn="l">
              <a:lnSpc>
                <a:spcPct val="142857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/>
        </p:nvSpPr>
        <p:spPr>
          <a:xfrm>
            <a:off x="2900250" y="341900"/>
            <a:ext cx="33435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1000">
                <a:solidFill>
                  <a:srgbClr val="000000"/>
                </a:solidFill>
                <a:latin typeface="Anonymous Pro"/>
                <a:ea typeface="Anonymous Pro"/>
                <a:cs typeface="Anonymous Pro"/>
                <a:sym typeface="Anonymous Pro"/>
              </a:rPr>
              <a:t>{CODER}</a:t>
            </a:r>
            <a:r>
              <a:rPr lang="en-GB" sz="1000">
                <a:solidFill>
                  <a:srgbClr val="000000"/>
                </a:solidFill>
                <a:latin typeface="Pacifico"/>
                <a:ea typeface="Pacifico"/>
                <a:cs typeface="Pacifico"/>
                <a:sym typeface="Pacifico"/>
              </a:rPr>
              <a:t>in you</a:t>
            </a:r>
          </a:p>
        </p:txBody>
      </p:sp>
      <p:sp>
        <p:nvSpPr>
          <p:cNvPr id="194" name="Shape 194"/>
          <p:cNvSpPr txBox="1"/>
          <p:nvPr/>
        </p:nvSpPr>
        <p:spPr>
          <a:xfrm>
            <a:off x="2900250" y="-1600"/>
            <a:ext cx="3343500" cy="3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EXERCISE</a:t>
            </a:r>
          </a:p>
        </p:txBody>
      </p:sp>
      <p:cxnSp>
        <p:nvCxnSpPr>
          <p:cNvPr id="195" name="Shape 195"/>
          <p:cNvCxnSpPr/>
          <p:nvPr/>
        </p:nvCxnSpPr>
        <p:spPr>
          <a:xfrm>
            <a:off x="234750" y="341900"/>
            <a:ext cx="86745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lg" w="lg" type="none"/>
            <a:tailEnd len="lg" w="lg" type="none"/>
          </a:ln>
        </p:spPr>
      </p:cxnSp>
      <p:grpSp>
        <p:nvGrpSpPr>
          <p:cNvPr id="196" name="Shape 196"/>
          <p:cNvGrpSpPr/>
          <p:nvPr/>
        </p:nvGrpSpPr>
        <p:grpSpPr>
          <a:xfrm>
            <a:off x="1541362" y="846512"/>
            <a:ext cx="1896051" cy="4149633"/>
            <a:chOff x="3198575" y="807862"/>
            <a:chExt cx="1896051" cy="4149633"/>
          </a:xfrm>
        </p:grpSpPr>
        <p:sp>
          <p:nvSpPr>
            <p:cNvPr id="197" name="Shape 197"/>
            <p:cNvSpPr/>
            <p:nvPr/>
          </p:nvSpPr>
          <p:spPr>
            <a:xfrm>
              <a:off x="3198575" y="807862"/>
              <a:ext cx="1896000" cy="567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-GB" sz="1000"/>
                <a:t>jumbotron</a:t>
              </a:r>
            </a:p>
          </p:txBody>
        </p:sp>
        <p:sp>
          <p:nvSpPr>
            <p:cNvPr id="198" name="Shape 198"/>
            <p:cNvSpPr/>
            <p:nvPr/>
          </p:nvSpPr>
          <p:spPr>
            <a:xfrm>
              <a:off x="3198575" y="1455614"/>
              <a:ext cx="599100" cy="746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-GB" sz="1000"/>
                <a:t>thumbnail</a:t>
              </a:r>
            </a:p>
          </p:txBody>
        </p:sp>
        <p:sp>
          <p:nvSpPr>
            <p:cNvPr id="199" name="Shape 199"/>
            <p:cNvSpPr/>
            <p:nvPr/>
          </p:nvSpPr>
          <p:spPr>
            <a:xfrm>
              <a:off x="4495410" y="1455614"/>
              <a:ext cx="599100" cy="746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-GB" sz="1000">
                  <a:solidFill>
                    <a:schemeClr val="dk1"/>
                  </a:solidFill>
                </a:rPr>
                <a:t>thumbnail</a:t>
              </a:r>
            </a:p>
          </p:txBody>
        </p:sp>
        <p:sp>
          <p:nvSpPr>
            <p:cNvPr id="200" name="Shape 200"/>
            <p:cNvSpPr/>
            <p:nvPr/>
          </p:nvSpPr>
          <p:spPr>
            <a:xfrm>
              <a:off x="3846992" y="1455614"/>
              <a:ext cx="599100" cy="746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-GB" sz="1000">
                  <a:solidFill>
                    <a:schemeClr val="dk1"/>
                  </a:solidFill>
                </a:rPr>
                <a:t>thumbnail</a:t>
              </a:r>
            </a:p>
          </p:txBody>
        </p:sp>
        <p:sp>
          <p:nvSpPr>
            <p:cNvPr id="201" name="Shape 201"/>
            <p:cNvSpPr/>
            <p:nvPr/>
          </p:nvSpPr>
          <p:spPr>
            <a:xfrm>
              <a:off x="3198575" y="2281539"/>
              <a:ext cx="1896000" cy="1115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-GB" sz="1000"/>
                <a:t>video</a:t>
              </a:r>
            </a:p>
          </p:txBody>
        </p:sp>
        <p:sp>
          <p:nvSpPr>
            <p:cNvPr id="202" name="Shape 202"/>
            <p:cNvSpPr/>
            <p:nvPr/>
          </p:nvSpPr>
          <p:spPr>
            <a:xfrm>
              <a:off x="3198575" y="3497779"/>
              <a:ext cx="921300" cy="632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-GB" sz="1000"/>
                <a:t>form</a:t>
              </a:r>
            </a:p>
          </p:txBody>
        </p:sp>
        <p:sp>
          <p:nvSpPr>
            <p:cNvPr id="203" name="Shape 203"/>
            <p:cNvSpPr/>
            <p:nvPr/>
          </p:nvSpPr>
          <p:spPr>
            <a:xfrm>
              <a:off x="4173326" y="3497779"/>
              <a:ext cx="921300" cy="632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-GB" sz="1000"/>
                <a:t>text</a:t>
              </a:r>
            </a:p>
          </p:txBody>
        </p:sp>
        <p:sp>
          <p:nvSpPr>
            <p:cNvPr id="204" name="Shape 204"/>
            <p:cNvSpPr/>
            <p:nvPr/>
          </p:nvSpPr>
          <p:spPr>
            <a:xfrm>
              <a:off x="3198575" y="4231031"/>
              <a:ext cx="599100" cy="462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-GB" sz="1000"/>
                <a:t>table</a:t>
              </a:r>
            </a:p>
          </p:txBody>
        </p:sp>
        <p:sp>
          <p:nvSpPr>
            <p:cNvPr id="205" name="Shape 205"/>
            <p:cNvSpPr/>
            <p:nvPr/>
          </p:nvSpPr>
          <p:spPr>
            <a:xfrm>
              <a:off x="3846994" y="4231031"/>
              <a:ext cx="599100" cy="462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-GB" sz="1000"/>
                <a:t>map</a:t>
              </a:r>
            </a:p>
          </p:txBody>
        </p:sp>
        <p:sp>
          <p:nvSpPr>
            <p:cNvPr id="206" name="Shape 206"/>
            <p:cNvSpPr/>
            <p:nvPr/>
          </p:nvSpPr>
          <p:spPr>
            <a:xfrm>
              <a:off x="4495410" y="4231031"/>
              <a:ext cx="599100" cy="462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-GB" sz="1000"/>
                <a:t>contactlist</a:t>
              </a:r>
            </a:p>
          </p:txBody>
        </p:sp>
        <p:sp>
          <p:nvSpPr>
            <p:cNvPr id="207" name="Shape 207"/>
            <p:cNvSpPr/>
            <p:nvPr/>
          </p:nvSpPr>
          <p:spPr>
            <a:xfrm>
              <a:off x="3198575" y="4794595"/>
              <a:ext cx="1896000" cy="162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-GB" sz="1000"/>
                <a:t>social media footer</a:t>
              </a:r>
            </a:p>
          </p:txBody>
        </p:sp>
      </p:grpSp>
      <p:sp>
        <p:nvSpPr>
          <p:cNvPr id="208" name="Shape 208"/>
          <p:cNvSpPr txBox="1"/>
          <p:nvPr/>
        </p:nvSpPr>
        <p:spPr>
          <a:xfrm>
            <a:off x="3861787" y="2519900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200"/>
              <a:t>Easiest to start by coding out the grid structure of entire page before filling in with content elements.</a:t>
            </a:r>
          </a:p>
        </p:txBody>
      </p:sp>
      <p:sp>
        <p:nvSpPr>
          <p:cNvPr id="209" name="Shape 209"/>
          <p:cNvSpPr/>
          <p:nvPr/>
        </p:nvSpPr>
        <p:spPr>
          <a:xfrm>
            <a:off x="1430812" y="709600"/>
            <a:ext cx="2177700" cy="4389900"/>
          </a:xfrm>
          <a:prstGeom prst="rect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0" name="Shape 210"/>
          <p:cNvSpPr txBox="1"/>
          <p:nvPr/>
        </p:nvSpPr>
        <p:spPr>
          <a:xfrm>
            <a:off x="3861787" y="1184300"/>
            <a:ext cx="3851400" cy="11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FILLING IN THE GRID FIRST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lr>
                <a:srgbClr val="38761D"/>
              </a:buClr>
              <a:buChar char="●"/>
            </a:pPr>
            <a:r>
              <a:rPr lang="en-GB">
                <a:solidFill>
                  <a:srgbClr val="38761D"/>
                </a:solidFill>
              </a:rPr>
              <a:t>1 container that wraps the whole page</a:t>
            </a:r>
          </a:p>
          <a:p>
            <a:pPr indent="-228600" lvl="0" marL="457200" rtl="0">
              <a:spcBef>
                <a:spcPts val="0"/>
              </a:spcBef>
              <a:buClr>
                <a:srgbClr val="CC0000"/>
              </a:buClr>
              <a:buChar char="●"/>
            </a:pPr>
            <a:r>
              <a:rPr lang="en-GB">
                <a:solidFill>
                  <a:srgbClr val="CC0000"/>
                </a:solidFill>
              </a:rPr>
              <a:t>fill in the rows required (here it's 6)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-GB"/>
              <a:t>fill in the columns for each row</a:t>
            </a:r>
          </a:p>
        </p:txBody>
      </p:sp>
      <p:sp>
        <p:nvSpPr>
          <p:cNvPr id="211" name="Shape 211"/>
          <p:cNvSpPr/>
          <p:nvPr/>
        </p:nvSpPr>
        <p:spPr>
          <a:xfrm>
            <a:off x="1494062" y="788606"/>
            <a:ext cx="2026500" cy="664800"/>
          </a:xfrm>
          <a:prstGeom prst="rect">
            <a:avLst/>
          </a:prstGeom>
          <a:noFill/>
          <a:ln cap="flat" cmpd="sng" w="9525">
            <a:solidFill>
              <a:srgbClr val="FF4B1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2" name="Shape 212"/>
          <p:cNvSpPr/>
          <p:nvPr/>
        </p:nvSpPr>
        <p:spPr>
          <a:xfrm>
            <a:off x="1476137" y="1474423"/>
            <a:ext cx="2026500" cy="806100"/>
          </a:xfrm>
          <a:prstGeom prst="rect">
            <a:avLst/>
          </a:prstGeom>
          <a:noFill/>
          <a:ln cap="flat" cmpd="sng" w="9525">
            <a:solidFill>
              <a:srgbClr val="FF4B1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3" name="Shape 213"/>
          <p:cNvSpPr/>
          <p:nvPr/>
        </p:nvSpPr>
        <p:spPr>
          <a:xfrm>
            <a:off x="1476137" y="2301545"/>
            <a:ext cx="2026500" cy="1173000"/>
          </a:xfrm>
          <a:prstGeom prst="rect">
            <a:avLst/>
          </a:prstGeom>
          <a:noFill/>
          <a:ln cap="flat" cmpd="sng" w="9525">
            <a:solidFill>
              <a:srgbClr val="FF4B1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4" name="Shape 214"/>
          <p:cNvSpPr/>
          <p:nvPr/>
        </p:nvSpPr>
        <p:spPr>
          <a:xfrm>
            <a:off x="1476137" y="3500468"/>
            <a:ext cx="2026500" cy="698400"/>
          </a:xfrm>
          <a:prstGeom prst="rect">
            <a:avLst/>
          </a:prstGeom>
          <a:noFill/>
          <a:ln cap="flat" cmpd="sng" w="9525">
            <a:solidFill>
              <a:srgbClr val="FF4B1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5" name="Shape 215"/>
          <p:cNvSpPr/>
          <p:nvPr/>
        </p:nvSpPr>
        <p:spPr>
          <a:xfrm>
            <a:off x="1476137" y="4224801"/>
            <a:ext cx="2026500" cy="551700"/>
          </a:xfrm>
          <a:prstGeom prst="rect">
            <a:avLst/>
          </a:prstGeom>
          <a:noFill/>
          <a:ln cap="flat" cmpd="sng" w="9525">
            <a:solidFill>
              <a:srgbClr val="FF4B1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6" name="Shape 216"/>
          <p:cNvSpPr/>
          <p:nvPr/>
        </p:nvSpPr>
        <p:spPr>
          <a:xfrm>
            <a:off x="1476137" y="4802428"/>
            <a:ext cx="2026500" cy="238200"/>
          </a:xfrm>
          <a:prstGeom prst="rect">
            <a:avLst/>
          </a:prstGeom>
          <a:noFill/>
          <a:ln cap="flat" cmpd="sng" w="9525">
            <a:solidFill>
              <a:srgbClr val="FF4B1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7" name="Shape 217"/>
          <p:cNvSpPr txBox="1"/>
          <p:nvPr/>
        </p:nvSpPr>
        <p:spPr>
          <a:xfrm>
            <a:off x="3861800" y="3921925"/>
            <a:ext cx="3938700" cy="880500"/>
          </a:xfrm>
          <a:prstGeom prst="rect">
            <a:avLst/>
          </a:prstGeom>
          <a:noFill/>
          <a:ln cap="flat" cmpd="sng" w="9525">
            <a:solidFill>
              <a:srgbClr val="FF4B1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Download files:</a:t>
            </a:r>
          </a:p>
          <a:p>
            <a:pPr lvl="0">
              <a:spcBef>
                <a:spcPts val="0"/>
              </a:spcBef>
              <a:buNone/>
            </a:pPr>
            <a:r>
              <a:rPr lang="en-GB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https://goo.gl/thp9Co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44444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/>
        </p:nvSpPr>
        <p:spPr>
          <a:xfrm>
            <a:off x="2900250" y="341900"/>
            <a:ext cx="33435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1000">
                <a:solidFill>
                  <a:srgbClr val="000000"/>
                </a:solidFill>
                <a:latin typeface="Anonymous Pro"/>
                <a:ea typeface="Anonymous Pro"/>
                <a:cs typeface="Anonymous Pro"/>
                <a:sym typeface="Anonymous Pro"/>
              </a:rPr>
              <a:t>{CODER}</a:t>
            </a:r>
            <a:r>
              <a:rPr lang="en-GB" sz="1000">
                <a:solidFill>
                  <a:srgbClr val="000000"/>
                </a:solidFill>
                <a:latin typeface="Pacifico"/>
                <a:ea typeface="Pacifico"/>
                <a:cs typeface="Pacifico"/>
                <a:sym typeface="Pacifico"/>
              </a:rPr>
              <a:t>in you </a:t>
            </a:r>
            <a:r>
              <a:rPr lang="en-GB" sz="1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/ </a:t>
            </a:r>
            <a:r>
              <a:rPr lang="en-GB" sz="1000">
                <a:latin typeface="Open Sans"/>
                <a:ea typeface="Open Sans"/>
                <a:cs typeface="Open Sans"/>
                <a:sym typeface="Open Sans"/>
              </a:rPr>
              <a:t>Bootstrap</a:t>
            </a:r>
            <a:r>
              <a:rPr lang="en-GB" sz="1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/ Brief</a:t>
            </a:r>
          </a:p>
        </p:txBody>
      </p:sp>
      <p:sp>
        <p:nvSpPr>
          <p:cNvPr id="64" name="Shape 64"/>
          <p:cNvSpPr txBox="1"/>
          <p:nvPr/>
        </p:nvSpPr>
        <p:spPr>
          <a:xfrm>
            <a:off x="457925" y="1613300"/>
            <a:ext cx="2481000" cy="25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lnSpc>
                <a:spcPct val="200000"/>
              </a:lnSpc>
              <a:spcBef>
                <a:spcPts val="0"/>
              </a:spcBef>
              <a:buNone/>
            </a:pPr>
            <a:r>
              <a:rPr b="1" lang="en-GB" sz="3000">
                <a:latin typeface="Anonymous Pro"/>
                <a:ea typeface="Anonymous Pro"/>
                <a:cs typeface="Anonymous Pro"/>
                <a:sym typeface="Anonymous Pro"/>
              </a:rPr>
              <a:t>B</a:t>
            </a:r>
            <a:r>
              <a:rPr lang="en-GB" sz="3000">
                <a:latin typeface="Anonymous Pro"/>
                <a:ea typeface="Anonymous Pro"/>
                <a:cs typeface="Anonymous Pro"/>
                <a:sym typeface="Anonymous Pro"/>
              </a:rPr>
              <a:t>oilerplate</a:t>
            </a:r>
          </a:p>
          <a:p>
            <a:pPr lvl="0" rtl="0" algn="r">
              <a:lnSpc>
                <a:spcPct val="200000"/>
              </a:lnSpc>
              <a:spcBef>
                <a:spcPts val="0"/>
              </a:spcBef>
              <a:buNone/>
            </a:pPr>
            <a:r>
              <a:rPr b="1" lang="en-GB" sz="3000">
                <a:latin typeface="Anonymous Pro"/>
                <a:ea typeface="Anonymous Pro"/>
                <a:cs typeface="Anonymous Pro"/>
                <a:sym typeface="Anonymous Pro"/>
              </a:rPr>
              <a:t>F</a:t>
            </a:r>
            <a:r>
              <a:rPr lang="en-GB" sz="3000">
                <a:latin typeface="Anonymous Pro"/>
                <a:ea typeface="Anonymous Pro"/>
                <a:cs typeface="Anonymous Pro"/>
                <a:sym typeface="Anonymous Pro"/>
              </a:rPr>
              <a:t>ramework</a:t>
            </a:r>
          </a:p>
        </p:txBody>
      </p:sp>
      <p:sp>
        <p:nvSpPr>
          <p:cNvPr id="65" name="Shape 65"/>
          <p:cNvSpPr txBox="1"/>
          <p:nvPr/>
        </p:nvSpPr>
        <p:spPr>
          <a:xfrm>
            <a:off x="3162700" y="1747650"/>
            <a:ext cx="5746500" cy="4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800">
                <a:solidFill>
                  <a:srgbClr val="242729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C</a:t>
            </a:r>
            <a:r>
              <a:rPr lang="en-GB" sz="1800">
                <a:solidFill>
                  <a:srgbClr val="242729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ode that can be used by many applications / contexts with little or no change</a:t>
            </a:r>
          </a:p>
        </p:txBody>
      </p:sp>
      <p:sp>
        <p:nvSpPr>
          <p:cNvPr id="66" name="Shape 66"/>
          <p:cNvSpPr txBox="1"/>
          <p:nvPr/>
        </p:nvSpPr>
        <p:spPr>
          <a:xfrm>
            <a:off x="3171725" y="2680850"/>
            <a:ext cx="5098800" cy="4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800">
                <a:solidFill>
                  <a:srgbClr val="242729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Generic functionality can be selectively changed by additional user-written code</a:t>
            </a:r>
          </a:p>
        </p:txBody>
      </p:sp>
      <p:sp>
        <p:nvSpPr>
          <p:cNvPr id="67" name="Shape 67"/>
          <p:cNvSpPr txBox="1"/>
          <p:nvPr/>
        </p:nvSpPr>
        <p:spPr>
          <a:xfrm>
            <a:off x="2900250" y="-1600"/>
            <a:ext cx="3343500" cy="3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>
                <a:latin typeface="Hammersmith One"/>
                <a:ea typeface="Hammersmith One"/>
                <a:cs typeface="Hammersmith One"/>
                <a:sym typeface="Hammersmith One"/>
              </a:rPr>
              <a:t>DEFINITION</a:t>
            </a:r>
          </a:p>
        </p:txBody>
      </p:sp>
      <p:cxnSp>
        <p:nvCxnSpPr>
          <p:cNvPr id="68" name="Shape 68"/>
          <p:cNvCxnSpPr/>
          <p:nvPr/>
        </p:nvCxnSpPr>
        <p:spPr>
          <a:xfrm>
            <a:off x="234750" y="341900"/>
            <a:ext cx="86745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9" name="Shape 69"/>
          <p:cNvCxnSpPr/>
          <p:nvPr/>
        </p:nvCxnSpPr>
        <p:spPr>
          <a:xfrm>
            <a:off x="2986100" y="1365400"/>
            <a:ext cx="0" cy="2657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70" name="Shape 70"/>
          <p:cNvSpPr txBox="1"/>
          <p:nvPr/>
        </p:nvSpPr>
        <p:spPr>
          <a:xfrm>
            <a:off x="7013800" y="3976975"/>
            <a:ext cx="1895400" cy="954300"/>
          </a:xfrm>
          <a:prstGeom prst="rect">
            <a:avLst/>
          </a:prstGeom>
          <a:noFill/>
          <a:ln cap="flat" cmpd="sng" w="9525">
            <a:solidFill>
              <a:srgbClr val="FF4B1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Download files: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https://goo.gl/thp9Co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44444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/>
        </p:nvSpPr>
        <p:spPr>
          <a:xfrm>
            <a:off x="2900250" y="341900"/>
            <a:ext cx="33435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1000">
                <a:solidFill>
                  <a:srgbClr val="000000"/>
                </a:solidFill>
                <a:latin typeface="Anonymous Pro"/>
                <a:ea typeface="Anonymous Pro"/>
                <a:cs typeface="Anonymous Pro"/>
                <a:sym typeface="Anonymous Pro"/>
              </a:rPr>
              <a:t>{CODER}</a:t>
            </a:r>
            <a:r>
              <a:rPr lang="en-GB" sz="1000">
                <a:solidFill>
                  <a:srgbClr val="000000"/>
                </a:solidFill>
                <a:latin typeface="Pacifico"/>
                <a:ea typeface="Pacifico"/>
                <a:cs typeface="Pacifico"/>
                <a:sym typeface="Pacifico"/>
              </a:rPr>
              <a:t>in you </a:t>
            </a:r>
            <a:r>
              <a:rPr lang="en-GB" sz="1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/ </a:t>
            </a:r>
            <a:r>
              <a:rPr lang="en-GB" sz="1000">
                <a:latin typeface="Open Sans"/>
                <a:ea typeface="Open Sans"/>
                <a:cs typeface="Open Sans"/>
                <a:sym typeface="Open Sans"/>
              </a:rPr>
              <a:t>Bootstrap</a:t>
            </a:r>
            <a:r>
              <a:rPr lang="en-GB" sz="1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/ Brief</a:t>
            </a:r>
          </a:p>
        </p:txBody>
      </p:sp>
      <p:sp>
        <p:nvSpPr>
          <p:cNvPr id="76" name="Shape 76"/>
          <p:cNvSpPr txBox="1"/>
          <p:nvPr/>
        </p:nvSpPr>
        <p:spPr>
          <a:xfrm>
            <a:off x="2900250" y="-1600"/>
            <a:ext cx="3343500" cy="3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>
                <a:latin typeface="Hammersmith One"/>
                <a:ea typeface="Hammersmith One"/>
                <a:cs typeface="Hammersmith One"/>
                <a:sym typeface="Hammersmith One"/>
              </a:rPr>
              <a:t>EXPERIENCE</a:t>
            </a:r>
          </a:p>
        </p:txBody>
      </p:sp>
      <p:cxnSp>
        <p:nvCxnSpPr>
          <p:cNvPr id="77" name="Shape 77"/>
          <p:cNvCxnSpPr/>
          <p:nvPr/>
        </p:nvCxnSpPr>
        <p:spPr>
          <a:xfrm>
            <a:off x="234750" y="341900"/>
            <a:ext cx="86745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id="78" name="Shape 78"/>
          <p:cNvPicPr preferRelativeResize="0"/>
          <p:nvPr/>
        </p:nvPicPr>
        <p:blipFill rotWithShape="1">
          <a:blip r:embed="rId3">
            <a:alphaModFix/>
          </a:blip>
          <a:srcRect b="17003" l="0" r="60081" t="21522"/>
          <a:stretch/>
        </p:blipFill>
        <p:spPr>
          <a:xfrm>
            <a:off x="127650" y="1441300"/>
            <a:ext cx="3218049" cy="3303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Shape 79"/>
          <p:cNvPicPr preferRelativeResize="0"/>
          <p:nvPr/>
        </p:nvPicPr>
        <p:blipFill rotWithShape="1">
          <a:blip r:embed="rId4">
            <a:alphaModFix/>
          </a:blip>
          <a:srcRect b="54625" l="7166" r="59078" t="16526"/>
          <a:stretch/>
        </p:blipFill>
        <p:spPr>
          <a:xfrm>
            <a:off x="3666950" y="1618113"/>
            <a:ext cx="5177579" cy="29499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/>
        </p:nvSpPr>
        <p:spPr>
          <a:xfrm>
            <a:off x="2900250" y="341900"/>
            <a:ext cx="33435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1000">
                <a:solidFill>
                  <a:srgbClr val="000000"/>
                </a:solidFill>
                <a:latin typeface="Anonymous Pro"/>
                <a:ea typeface="Anonymous Pro"/>
                <a:cs typeface="Anonymous Pro"/>
                <a:sym typeface="Anonymous Pro"/>
              </a:rPr>
              <a:t>{CODER}</a:t>
            </a:r>
            <a:r>
              <a:rPr lang="en-GB" sz="1000">
                <a:solidFill>
                  <a:srgbClr val="000000"/>
                </a:solidFill>
                <a:latin typeface="Pacifico"/>
                <a:ea typeface="Pacifico"/>
                <a:cs typeface="Pacifico"/>
                <a:sym typeface="Pacifico"/>
              </a:rPr>
              <a:t>in you </a:t>
            </a:r>
            <a:r>
              <a:rPr lang="en-GB" sz="1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/ </a:t>
            </a:r>
            <a:r>
              <a:rPr lang="en-GB" sz="1000">
                <a:latin typeface="Open Sans"/>
                <a:ea typeface="Open Sans"/>
                <a:cs typeface="Open Sans"/>
                <a:sym typeface="Open Sans"/>
              </a:rPr>
              <a:t>Bootstrap</a:t>
            </a:r>
            <a:r>
              <a:rPr lang="en-GB" sz="1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/ </a:t>
            </a:r>
            <a:r>
              <a:rPr lang="en-GB" sz="1000">
                <a:latin typeface="Open Sans"/>
                <a:ea typeface="Open Sans"/>
                <a:cs typeface="Open Sans"/>
                <a:sym typeface="Open Sans"/>
              </a:rPr>
              <a:t>Concepts</a:t>
            </a:r>
          </a:p>
        </p:txBody>
      </p:sp>
      <p:cxnSp>
        <p:nvCxnSpPr>
          <p:cNvPr id="85" name="Shape 85"/>
          <p:cNvCxnSpPr/>
          <p:nvPr/>
        </p:nvCxnSpPr>
        <p:spPr>
          <a:xfrm>
            <a:off x="234750" y="341900"/>
            <a:ext cx="86745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lg" w="lg" type="none"/>
            <a:tailEnd len="lg" w="lg" type="none"/>
          </a:ln>
        </p:spPr>
      </p:cxnSp>
      <p:graphicFrame>
        <p:nvGraphicFramePr>
          <p:cNvPr id="86" name="Shape 86"/>
          <p:cNvGraphicFramePr/>
          <p:nvPr/>
        </p:nvGraphicFramePr>
        <p:xfrm>
          <a:off x="232150" y="1174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{655465F9-423F-45DC-AF53-D0EA184DFC29}</a:tableStyleId>
              </a:tblPr>
              <a:tblGrid>
                <a:gridCol w="4343625"/>
                <a:gridCol w="4343625"/>
              </a:tblGrid>
              <a:tr h="3949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Hammersmith One"/>
                          <a:ea typeface="Hammersmith One"/>
                          <a:cs typeface="Hammersmith One"/>
                          <a:sym typeface="Hammersmith One"/>
                        </a:rPr>
                        <a:t>Bootstrap </a:t>
                      </a:r>
                      <a:r>
                        <a:rPr lang="en-GB" u="sng">
                          <a:solidFill>
                            <a:srgbClr val="FFFFFF"/>
                          </a:solidFill>
                          <a:latin typeface="Hammersmith One"/>
                          <a:ea typeface="Hammersmith One"/>
                          <a:cs typeface="Hammersmith One"/>
                          <a:sym typeface="Hammersmith One"/>
                        </a:rPr>
                        <a:t>IS</a:t>
                      </a:r>
                    </a:p>
                  </a:txBody>
                  <a:tcPr marT="91425" marB="91425" marR="91425" marL="91425">
                    <a:solidFill>
                      <a:srgbClr val="0097A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Hammersmith One"/>
                          <a:ea typeface="Hammersmith One"/>
                          <a:cs typeface="Hammersmith One"/>
                          <a:sym typeface="Hammersmith One"/>
                        </a:rPr>
                        <a:t>Bootstrap is </a:t>
                      </a:r>
                      <a:r>
                        <a:rPr lang="en-GB" u="sng">
                          <a:solidFill>
                            <a:srgbClr val="FFFFFF"/>
                          </a:solidFill>
                          <a:latin typeface="Hammersmith One"/>
                          <a:ea typeface="Hammersmith One"/>
                          <a:cs typeface="Hammersmith One"/>
                          <a:sym typeface="Hammersmith One"/>
                        </a:rPr>
                        <a:t>NOT</a:t>
                      </a:r>
                    </a:p>
                  </a:txBody>
                  <a:tcPr marT="91425" marB="91425" marR="91425" marL="91425">
                    <a:solidFill>
                      <a:srgbClr val="FF4B17"/>
                    </a:solidFill>
                  </a:tcPr>
                </a:tc>
              </a:tr>
              <a:tr h="15960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61111"/>
                        <a:buFont typeface="Arial"/>
                        <a:buNone/>
                      </a:pPr>
                      <a:r>
                        <a:rPr b="1" lang="en-GB" sz="1800">
                          <a:solidFill>
                            <a:srgbClr val="33333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 framework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t/>
                      </a:r>
                      <a:endParaRPr>
                        <a:solidFill>
                          <a:srgbClr val="333333"/>
                        </a:solidFill>
                      </a:endParaRPr>
                    </a:p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61111"/>
                        <a:buFont typeface="Arial"/>
                        <a:buNone/>
                      </a:pPr>
                      <a:r>
                        <a:rPr lang="en-GB">
                          <a:solidFill>
                            <a:srgbClr val="333333"/>
                          </a:solidFill>
                        </a:rPr>
                        <a:t>Bootstrap is used by applying classes to elements. The behaviors are pre determined.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GB" sz="18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 programming language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Bootstrap is largely about using the right class names. There is no new language to learn.</a:t>
                      </a:r>
                    </a:p>
                  </a:txBody>
                  <a:tcPr marT="91425" marB="91425" marR="91425" marL="91425"/>
                </a:tc>
              </a:tr>
              <a:tr h="15960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sz="18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Hammersmith One"/>
                          <a:ea typeface="Hammersmith One"/>
                          <a:cs typeface="Hammersmith One"/>
                          <a:sym typeface="Hammersmith One"/>
                        </a:rPr>
                        <a:t>Customisable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Many websites use Bootstrap but they look different because the styles have been modified either by changing the original codes or adding a child theme.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61111"/>
                        <a:buFont typeface="Arial"/>
                        <a:buNone/>
                      </a:pPr>
                      <a:r>
                        <a:rPr lang="en-GB" sz="18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Hammersmith One"/>
                          <a:ea typeface="Hammersmith One"/>
                          <a:cs typeface="Hammersmith One"/>
                          <a:sym typeface="Hammersmith One"/>
                        </a:rPr>
                        <a:t>Designed to use with other styling frameworks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r>
                        <a:t/>
                      </a:r>
                      <a:endParaRPr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lvl="0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r>
                        <a:rPr lang="en-GB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Bootstrap does not work well with other boilerplates. If we mix it with another one, like HTML5 boilerplate, the codes will not work properly.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7" name="Shape 87"/>
          <p:cNvSpPr txBox="1"/>
          <p:nvPr/>
        </p:nvSpPr>
        <p:spPr>
          <a:xfrm>
            <a:off x="2900250" y="-1600"/>
            <a:ext cx="3343500" cy="3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>
                <a:latin typeface="Hammersmith One"/>
                <a:ea typeface="Hammersmith One"/>
                <a:cs typeface="Hammersmith One"/>
                <a:sym typeface="Hammersmith One"/>
              </a:rPr>
              <a:t>IS &amp; NOT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/>
        </p:nvSpPr>
        <p:spPr>
          <a:xfrm>
            <a:off x="2900250" y="341900"/>
            <a:ext cx="33435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1000">
                <a:solidFill>
                  <a:srgbClr val="000000"/>
                </a:solidFill>
                <a:latin typeface="Anonymous Pro"/>
                <a:ea typeface="Anonymous Pro"/>
                <a:cs typeface="Anonymous Pro"/>
                <a:sym typeface="Anonymous Pro"/>
              </a:rPr>
              <a:t>{CODER}</a:t>
            </a:r>
            <a:r>
              <a:rPr lang="en-GB" sz="1000">
                <a:solidFill>
                  <a:srgbClr val="000000"/>
                </a:solidFill>
                <a:latin typeface="Pacifico"/>
                <a:ea typeface="Pacifico"/>
                <a:cs typeface="Pacifico"/>
                <a:sym typeface="Pacifico"/>
              </a:rPr>
              <a:t>in you </a:t>
            </a:r>
            <a:r>
              <a:rPr lang="en-GB" sz="1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/ </a:t>
            </a:r>
            <a:r>
              <a:rPr lang="en-GB" sz="1000">
                <a:latin typeface="Open Sans"/>
                <a:ea typeface="Open Sans"/>
                <a:cs typeface="Open Sans"/>
                <a:sym typeface="Open Sans"/>
              </a:rPr>
              <a:t>Bootstrap</a:t>
            </a:r>
            <a:r>
              <a:rPr lang="en-GB" sz="1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/ </a:t>
            </a:r>
            <a:r>
              <a:rPr lang="en-GB" sz="1000">
                <a:latin typeface="Open Sans"/>
                <a:ea typeface="Open Sans"/>
                <a:cs typeface="Open Sans"/>
                <a:sym typeface="Open Sans"/>
              </a:rPr>
              <a:t>Concepts</a:t>
            </a:r>
          </a:p>
        </p:txBody>
      </p:sp>
      <p:cxnSp>
        <p:nvCxnSpPr>
          <p:cNvPr id="93" name="Shape 93"/>
          <p:cNvCxnSpPr/>
          <p:nvPr/>
        </p:nvCxnSpPr>
        <p:spPr>
          <a:xfrm>
            <a:off x="234750" y="341900"/>
            <a:ext cx="86745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94" name="Shape 94"/>
          <p:cNvSpPr txBox="1"/>
          <p:nvPr/>
        </p:nvSpPr>
        <p:spPr>
          <a:xfrm>
            <a:off x="2900250" y="-1600"/>
            <a:ext cx="3343500" cy="3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>
                <a:latin typeface="Hammersmith One"/>
                <a:ea typeface="Hammersmith One"/>
                <a:cs typeface="Hammersmith One"/>
                <a:sym typeface="Hammersmith One"/>
              </a:rPr>
              <a:t>12 GRID SYSTEM</a:t>
            </a:r>
          </a:p>
        </p:txBody>
      </p:sp>
      <p:pic>
        <p:nvPicPr>
          <p:cNvPr descr="SameGrid.jpg"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8175" y="940175"/>
            <a:ext cx="6607650" cy="3964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/>
        </p:nvSpPr>
        <p:spPr>
          <a:xfrm>
            <a:off x="2900250" y="341900"/>
            <a:ext cx="33435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1000">
                <a:solidFill>
                  <a:srgbClr val="000000"/>
                </a:solidFill>
                <a:latin typeface="Anonymous Pro"/>
                <a:ea typeface="Anonymous Pro"/>
                <a:cs typeface="Anonymous Pro"/>
                <a:sym typeface="Anonymous Pro"/>
              </a:rPr>
              <a:t>{CODER}</a:t>
            </a:r>
            <a:r>
              <a:rPr lang="en-GB" sz="1000">
                <a:solidFill>
                  <a:srgbClr val="000000"/>
                </a:solidFill>
                <a:latin typeface="Pacifico"/>
                <a:ea typeface="Pacifico"/>
                <a:cs typeface="Pacifico"/>
                <a:sym typeface="Pacifico"/>
              </a:rPr>
              <a:t>in you </a:t>
            </a:r>
            <a:r>
              <a:rPr lang="en-GB" sz="1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/ </a:t>
            </a:r>
            <a:r>
              <a:rPr lang="en-GB" sz="1000">
                <a:latin typeface="Open Sans"/>
                <a:ea typeface="Open Sans"/>
                <a:cs typeface="Open Sans"/>
                <a:sym typeface="Open Sans"/>
              </a:rPr>
              <a:t>Bootstrap</a:t>
            </a:r>
            <a:r>
              <a:rPr lang="en-GB" sz="1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/ </a:t>
            </a:r>
            <a:r>
              <a:rPr lang="en-GB" sz="1000">
                <a:latin typeface="Open Sans"/>
                <a:ea typeface="Open Sans"/>
                <a:cs typeface="Open Sans"/>
                <a:sym typeface="Open Sans"/>
              </a:rPr>
              <a:t>Concepts</a:t>
            </a:r>
          </a:p>
        </p:txBody>
      </p:sp>
      <p:cxnSp>
        <p:nvCxnSpPr>
          <p:cNvPr id="101" name="Shape 101"/>
          <p:cNvCxnSpPr/>
          <p:nvPr/>
        </p:nvCxnSpPr>
        <p:spPr>
          <a:xfrm>
            <a:off x="234750" y="341900"/>
            <a:ext cx="86745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02" name="Shape 102"/>
          <p:cNvSpPr txBox="1"/>
          <p:nvPr/>
        </p:nvSpPr>
        <p:spPr>
          <a:xfrm>
            <a:off x="2900250" y="-1600"/>
            <a:ext cx="3343500" cy="3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>
                <a:latin typeface="Hammersmith One"/>
                <a:ea typeface="Hammersmith One"/>
                <a:cs typeface="Hammersmith One"/>
                <a:sym typeface="Hammersmith One"/>
              </a:rPr>
              <a:t>12 GRID SYSTEM</a:t>
            </a:r>
          </a:p>
        </p:txBody>
      </p:sp>
      <p:pic>
        <p:nvPicPr>
          <p:cNvPr descr="12-grid-overlay.png"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112" y="724151"/>
            <a:ext cx="7661774" cy="406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/>
        </p:nvSpPr>
        <p:spPr>
          <a:xfrm>
            <a:off x="2900250" y="341900"/>
            <a:ext cx="33435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1000">
                <a:solidFill>
                  <a:srgbClr val="000000"/>
                </a:solidFill>
                <a:latin typeface="Anonymous Pro"/>
                <a:ea typeface="Anonymous Pro"/>
                <a:cs typeface="Anonymous Pro"/>
                <a:sym typeface="Anonymous Pro"/>
              </a:rPr>
              <a:t>{CODER}</a:t>
            </a:r>
            <a:r>
              <a:rPr lang="en-GB" sz="1000">
                <a:solidFill>
                  <a:srgbClr val="000000"/>
                </a:solidFill>
                <a:latin typeface="Pacifico"/>
                <a:ea typeface="Pacifico"/>
                <a:cs typeface="Pacifico"/>
                <a:sym typeface="Pacifico"/>
              </a:rPr>
              <a:t>in you </a:t>
            </a:r>
            <a:r>
              <a:rPr lang="en-GB" sz="1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/ </a:t>
            </a:r>
            <a:r>
              <a:rPr lang="en-GB" sz="1000">
                <a:latin typeface="Open Sans"/>
                <a:ea typeface="Open Sans"/>
                <a:cs typeface="Open Sans"/>
                <a:sym typeface="Open Sans"/>
              </a:rPr>
              <a:t>Bootstrap</a:t>
            </a:r>
            <a:r>
              <a:rPr lang="en-GB" sz="1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/ </a:t>
            </a:r>
            <a:r>
              <a:rPr lang="en-GB" sz="1000">
                <a:latin typeface="Open Sans"/>
                <a:ea typeface="Open Sans"/>
                <a:cs typeface="Open Sans"/>
                <a:sym typeface="Open Sans"/>
              </a:rPr>
              <a:t>Concepts</a:t>
            </a:r>
          </a:p>
        </p:txBody>
      </p:sp>
      <p:cxnSp>
        <p:nvCxnSpPr>
          <p:cNvPr id="109" name="Shape 109"/>
          <p:cNvCxnSpPr/>
          <p:nvPr/>
        </p:nvCxnSpPr>
        <p:spPr>
          <a:xfrm>
            <a:off x="234750" y="341900"/>
            <a:ext cx="86745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10" name="Shape 110"/>
          <p:cNvSpPr txBox="1"/>
          <p:nvPr/>
        </p:nvSpPr>
        <p:spPr>
          <a:xfrm>
            <a:off x="2900250" y="-1600"/>
            <a:ext cx="3343500" cy="3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>
                <a:latin typeface="Hammersmith One"/>
                <a:ea typeface="Hammersmith One"/>
                <a:cs typeface="Hammersmith One"/>
                <a:sym typeface="Hammersmith One"/>
              </a:rPr>
              <a:t>MOBILE RESPONSIVENESS</a:t>
            </a:r>
          </a:p>
        </p:txBody>
      </p:sp>
      <p:sp>
        <p:nvSpPr>
          <p:cNvPr id="111" name="Shape 111"/>
          <p:cNvSpPr txBox="1"/>
          <p:nvPr/>
        </p:nvSpPr>
        <p:spPr>
          <a:xfrm>
            <a:off x="2193150" y="644600"/>
            <a:ext cx="47577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 sz="2100">
                <a:solidFill>
                  <a:srgbClr val="262626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Responsive Web Design Tester</a:t>
            </a:r>
          </a:p>
        </p:txBody>
      </p:sp>
      <p:pic>
        <p:nvPicPr>
          <p:cNvPr id="112" name="Shape 112"/>
          <p:cNvPicPr preferRelativeResize="0"/>
          <p:nvPr/>
        </p:nvPicPr>
        <p:blipFill rotWithShape="1">
          <a:blip r:embed="rId3">
            <a:alphaModFix/>
          </a:blip>
          <a:srcRect b="17511" l="0" r="0" t="7526"/>
          <a:stretch/>
        </p:blipFill>
        <p:spPr>
          <a:xfrm>
            <a:off x="608025" y="1142300"/>
            <a:ext cx="7715253" cy="3855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/>
        </p:nvSpPr>
        <p:spPr>
          <a:xfrm>
            <a:off x="2900250" y="341900"/>
            <a:ext cx="33435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1000">
                <a:solidFill>
                  <a:srgbClr val="000000"/>
                </a:solidFill>
                <a:latin typeface="Anonymous Pro"/>
                <a:ea typeface="Anonymous Pro"/>
                <a:cs typeface="Anonymous Pro"/>
                <a:sym typeface="Anonymous Pro"/>
              </a:rPr>
              <a:t>{CODER}</a:t>
            </a:r>
            <a:r>
              <a:rPr lang="en-GB" sz="1000">
                <a:solidFill>
                  <a:srgbClr val="000000"/>
                </a:solidFill>
                <a:latin typeface="Pacifico"/>
                <a:ea typeface="Pacifico"/>
                <a:cs typeface="Pacifico"/>
                <a:sym typeface="Pacifico"/>
              </a:rPr>
              <a:t>in you </a:t>
            </a:r>
            <a:r>
              <a:rPr lang="en-GB" sz="1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/ </a:t>
            </a:r>
            <a:r>
              <a:rPr lang="en-GB" sz="1000">
                <a:latin typeface="Open Sans"/>
                <a:ea typeface="Open Sans"/>
                <a:cs typeface="Open Sans"/>
                <a:sym typeface="Open Sans"/>
              </a:rPr>
              <a:t>Bootstrap</a:t>
            </a:r>
            <a:r>
              <a:rPr lang="en-GB" sz="1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/ </a:t>
            </a:r>
            <a:r>
              <a:rPr lang="en-GB" sz="1000">
                <a:latin typeface="Open Sans"/>
                <a:ea typeface="Open Sans"/>
                <a:cs typeface="Open Sans"/>
                <a:sym typeface="Open Sans"/>
              </a:rPr>
              <a:t>Concepts</a:t>
            </a:r>
          </a:p>
        </p:txBody>
      </p:sp>
      <p:cxnSp>
        <p:nvCxnSpPr>
          <p:cNvPr id="118" name="Shape 118"/>
          <p:cNvCxnSpPr/>
          <p:nvPr/>
        </p:nvCxnSpPr>
        <p:spPr>
          <a:xfrm>
            <a:off x="234750" y="341900"/>
            <a:ext cx="86745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19" name="Shape 119"/>
          <p:cNvSpPr txBox="1"/>
          <p:nvPr/>
        </p:nvSpPr>
        <p:spPr>
          <a:xfrm>
            <a:off x="2900250" y="-1600"/>
            <a:ext cx="3343500" cy="3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>
                <a:latin typeface="Hammersmith One"/>
                <a:ea typeface="Hammersmith One"/>
                <a:cs typeface="Hammersmith One"/>
                <a:sym typeface="Hammersmith One"/>
              </a:rPr>
              <a:t>MOBILE RESPONSIVENESS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4153350" y="2676400"/>
            <a:ext cx="4437600" cy="21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800">
                <a:latin typeface="Hammersmith One"/>
                <a:ea typeface="Hammersmith One"/>
                <a:cs typeface="Hammersmith One"/>
                <a:sym typeface="Hammersmith One"/>
              </a:rPr>
              <a:t>Media Query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GB" sz="1800">
                <a:latin typeface="Open Sans"/>
                <a:ea typeface="Open Sans"/>
                <a:cs typeface="Open Sans"/>
                <a:sym typeface="Open Sans"/>
              </a:rPr>
              <a:t>Styles inside @media(query){ } only take effect if the conditions are met.</a:t>
            </a:r>
          </a:p>
        </p:txBody>
      </p:sp>
      <p:grpSp>
        <p:nvGrpSpPr>
          <p:cNvPr id="121" name="Shape 121"/>
          <p:cNvGrpSpPr/>
          <p:nvPr/>
        </p:nvGrpSpPr>
        <p:grpSpPr>
          <a:xfrm>
            <a:off x="234750" y="2674348"/>
            <a:ext cx="3497400" cy="2351681"/>
            <a:chOff x="323850" y="1887969"/>
            <a:chExt cx="3497400" cy="1482307"/>
          </a:xfrm>
        </p:grpSpPr>
        <p:sp>
          <p:nvSpPr>
            <p:cNvPr id="122" name="Shape 122"/>
            <p:cNvSpPr txBox="1"/>
            <p:nvPr/>
          </p:nvSpPr>
          <p:spPr>
            <a:xfrm>
              <a:off x="323850" y="1887969"/>
              <a:ext cx="3497400" cy="1325400"/>
            </a:xfrm>
            <a:prstGeom prst="rect">
              <a:avLst/>
            </a:prstGeom>
            <a:noFill/>
            <a:ln cap="flat" cmpd="sng" w="9525">
              <a:solidFill>
                <a:srgbClr val="0097A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-GB">
                  <a:latin typeface="Anonymous Pro"/>
                  <a:ea typeface="Anonymous Pro"/>
                  <a:cs typeface="Anonymous Pro"/>
                  <a:sym typeface="Anonymous Pro"/>
                </a:rPr>
                <a:t>@media (</a:t>
              </a:r>
              <a:r>
                <a:rPr b="1" lang="en-GB">
                  <a:solidFill>
                    <a:srgbClr val="FF4B17"/>
                  </a:solidFill>
                  <a:latin typeface="Anonymous Pro"/>
                  <a:ea typeface="Anonymous Pro"/>
                  <a:cs typeface="Anonymous Pro"/>
                  <a:sym typeface="Anonymous Pro"/>
                </a:rPr>
                <a:t>max-width: 768px</a:t>
              </a:r>
              <a:r>
                <a:rPr lang="en-GB">
                  <a:latin typeface="Anonymous Pro"/>
                  <a:ea typeface="Anonymous Pro"/>
                  <a:cs typeface="Anonymous Pro"/>
                  <a:sym typeface="Anonymous Pro"/>
                </a:rPr>
                <a:t>){</a:t>
              </a:r>
            </a:p>
            <a:p>
              <a:pPr lvl="0">
                <a:spcBef>
                  <a:spcPts val="0"/>
                </a:spcBef>
                <a:buNone/>
              </a:pPr>
              <a:r>
                <a:rPr lang="en-GB">
                  <a:latin typeface="Anonymous Pro"/>
                  <a:ea typeface="Anonymous Pro"/>
                  <a:cs typeface="Anonymous Pro"/>
                  <a:sym typeface="Anonymous Pro"/>
                </a:rPr>
                <a:t>  </a:t>
              </a:r>
              <a:r>
                <a:rPr lang="en-GB">
                  <a:latin typeface="Anonymous Pro"/>
                  <a:ea typeface="Anonymous Pro"/>
                  <a:cs typeface="Anonymous Pro"/>
                  <a:sym typeface="Anonymous Pro"/>
                </a:rPr>
                <a:t>.hidden-xs</a:t>
              </a:r>
              <a:r>
                <a:rPr lang="en-GB">
                  <a:latin typeface="Anonymous Pro"/>
                  <a:ea typeface="Anonymous Pro"/>
                  <a:cs typeface="Anonymous Pro"/>
                  <a:sym typeface="Anonymous Pro"/>
                </a:rPr>
                <a:t>{</a:t>
              </a:r>
            </a:p>
            <a:p>
              <a:pPr lvl="0">
                <a:spcBef>
                  <a:spcPts val="0"/>
                </a:spcBef>
                <a:buNone/>
              </a:pPr>
              <a:r>
                <a:rPr lang="en-GB">
                  <a:latin typeface="Anonymous Pro"/>
                  <a:ea typeface="Anonymous Pro"/>
                  <a:cs typeface="Anonymous Pro"/>
                  <a:sym typeface="Anonymous Pro"/>
                </a:rPr>
                <a:t>    display: none;</a:t>
              </a:r>
            </a:p>
            <a:p>
              <a:pPr lvl="0">
                <a:spcBef>
                  <a:spcPts val="0"/>
                </a:spcBef>
                <a:buNone/>
              </a:pPr>
              <a:r>
                <a:rPr lang="en-GB">
                  <a:latin typeface="Anonymous Pro"/>
                  <a:ea typeface="Anonymous Pro"/>
                  <a:cs typeface="Anonymous Pro"/>
                  <a:sym typeface="Anonymous Pro"/>
                </a:rPr>
                <a:t>  }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rPr lang="en-GB">
                  <a:latin typeface="Anonymous Pro"/>
                  <a:ea typeface="Anonymous Pro"/>
                  <a:cs typeface="Anonymous Pro"/>
                  <a:sym typeface="Anonymous Pro"/>
                </a:rPr>
                <a:t>}</a:t>
              </a:r>
            </a:p>
          </p:txBody>
        </p:sp>
        <p:sp>
          <p:nvSpPr>
            <p:cNvPr id="123" name="Shape 123"/>
            <p:cNvSpPr txBox="1"/>
            <p:nvPr/>
          </p:nvSpPr>
          <p:spPr>
            <a:xfrm>
              <a:off x="323850" y="3179476"/>
              <a:ext cx="3497400" cy="190800"/>
            </a:xfrm>
            <a:prstGeom prst="rect">
              <a:avLst/>
            </a:prstGeom>
            <a:solidFill>
              <a:srgbClr val="0097A7"/>
            </a:solidFill>
            <a:ln cap="flat" cmpd="sng" w="9525">
              <a:solidFill>
                <a:srgbClr val="0097A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b" bIns="91425" lIns="91425" rIns="91425" tIns="91425">
              <a:noAutofit/>
            </a:bodyPr>
            <a:lstStyle/>
            <a:p>
              <a:pPr lvl="0" rtl="0" algn="r">
                <a:spcBef>
                  <a:spcPts val="0"/>
                </a:spcBef>
                <a:buNone/>
              </a:pPr>
              <a:r>
                <a:rPr lang="en-GB" sz="1000">
                  <a:solidFill>
                    <a:srgbClr val="FFFFFF"/>
                  </a:solidFill>
                  <a:latin typeface="Hammersmith One"/>
                  <a:ea typeface="Hammersmith One"/>
                  <a:cs typeface="Hammersmith One"/>
                  <a:sym typeface="Hammersmith One"/>
                </a:rPr>
                <a:t>CSS</a:t>
              </a:r>
            </a:p>
          </p:txBody>
        </p:sp>
      </p:grpSp>
      <p:grpSp>
        <p:nvGrpSpPr>
          <p:cNvPr id="124" name="Shape 124"/>
          <p:cNvGrpSpPr/>
          <p:nvPr/>
        </p:nvGrpSpPr>
        <p:grpSpPr>
          <a:xfrm>
            <a:off x="4153346" y="957450"/>
            <a:ext cx="2487001" cy="1482300"/>
            <a:chOff x="323850" y="1887975"/>
            <a:chExt cx="3497400" cy="1482300"/>
          </a:xfrm>
        </p:grpSpPr>
        <p:sp>
          <p:nvSpPr>
            <p:cNvPr id="125" name="Shape 125"/>
            <p:cNvSpPr txBox="1"/>
            <p:nvPr/>
          </p:nvSpPr>
          <p:spPr>
            <a:xfrm>
              <a:off x="323850" y="1887975"/>
              <a:ext cx="3497400" cy="1179600"/>
            </a:xfrm>
            <a:prstGeom prst="rect">
              <a:avLst/>
            </a:prstGeom>
            <a:noFill/>
            <a:ln cap="flat" cmpd="sng" w="9525">
              <a:solidFill>
                <a:srgbClr val="FF4B1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GB" sz="1800">
                  <a:latin typeface="Times New Roman"/>
                  <a:ea typeface="Times New Roman"/>
                  <a:cs typeface="Times New Roman"/>
                  <a:sym typeface="Times New Roman"/>
                </a:rPr>
                <a:t>Hello</a:t>
              </a:r>
            </a:p>
          </p:txBody>
        </p:sp>
        <p:sp>
          <p:nvSpPr>
            <p:cNvPr id="126" name="Shape 126"/>
            <p:cNvSpPr txBox="1"/>
            <p:nvPr/>
          </p:nvSpPr>
          <p:spPr>
            <a:xfrm>
              <a:off x="323850" y="3067575"/>
              <a:ext cx="3497400" cy="302700"/>
            </a:xfrm>
            <a:prstGeom prst="rect">
              <a:avLst/>
            </a:prstGeom>
            <a:solidFill>
              <a:srgbClr val="FF4B17"/>
            </a:solidFill>
            <a:ln cap="flat" cmpd="sng" w="9525">
              <a:solidFill>
                <a:srgbClr val="FF4B1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b" bIns="91425" lIns="91425" rIns="91425" tIns="91425">
              <a:noAutofit/>
            </a:bodyPr>
            <a:lstStyle/>
            <a:p>
              <a:pPr lvl="0" rtl="0" algn="r">
                <a:spcBef>
                  <a:spcPts val="0"/>
                </a:spcBef>
                <a:buNone/>
              </a:pPr>
              <a:r>
                <a:rPr lang="en-GB" sz="1000">
                  <a:solidFill>
                    <a:srgbClr val="FFFFFF"/>
                  </a:solidFill>
                  <a:latin typeface="Hammersmith One"/>
                  <a:ea typeface="Hammersmith One"/>
                  <a:cs typeface="Hammersmith One"/>
                  <a:sym typeface="Hammersmith One"/>
                </a:rPr>
                <a:t>screen width &gt; 768px</a:t>
              </a:r>
            </a:p>
          </p:txBody>
        </p:sp>
      </p:grpSp>
      <p:grpSp>
        <p:nvGrpSpPr>
          <p:cNvPr id="127" name="Shape 127"/>
          <p:cNvGrpSpPr/>
          <p:nvPr/>
        </p:nvGrpSpPr>
        <p:grpSpPr>
          <a:xfrm>
            <a:off x="234750" y="957450"/>
            <a:ext cx="3497400" cy="1482300"/>
            <a:chOff x="323850" y="1887975"/>
            <a:chExt cx="3497400" cy="1482300"/>
          </a:xfrm>
        </p:grpSpPr>
        <p:sp>
          <p:nvSpPr>
            <p:cNvPr id="128" name="Shape 128"/>
            <p:cNvSpPr txBox="1"/>
            <p:nvPr/>
          </p:nvSpPr>
          <p:spPr>
            <a:xfrm>
              <a:off x="323850" y="1887975"/>
              <a:ext cx="3497400" cy="1179600"/>
            </a:xfrm>
            <a:prstGeom prst="rect">
              <a:avLst/>
            </a:prstGeom>
            <a:noFill/>
            <a:ln cap="flat" cmpd="sng" w="9525">
              <a:solidFill>
                <a:srgbClr val="0097A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-GB">
                  <a:latin typeface="Anonymous Pro"/>
                  <a:ea typeface="Anonymous Pro"/>
                  <a:cs typeface="Anonymous Pro"/>
                  <a:sym typeface="Anonymous Pro"/>
                </a:rPr>
                <a:t>&lt;p class="</a:t>
              </a:r>
              <a:r>
                <a:rPr lang="en-GB">
                  <a:latin typeface="Anonymous Pro"/>
                  <a:ea typeface="Anonymous Pro"/>
                  <a:cs typeface="Anonymous Pro"/>
                  <a:sym typeface="Anonymous Pro"/>
                </a:rPr>
                <a:t>hidden-xs</a:t>
              </a:r>
              <a:r>
                <a:rPr lang="en-GB">
                  <a:latin typeface="Anonymous Pro"/>
                  <a:ea typeface="Anonymous Pro"/>
                  <a:cs typeface="Anonymous Pro"/>
                  <a:sym typeface="Anonymous Pro"/>
                </a:rPr>
                <a:t>"&gt;</a:t>
              </a:r>
            </a:p>
            <a:p>
              <a:pPr lvl="0">
                <a:spcBef>
                  <a:spcPts val="0"/>
                </a:spcBef>
                <a:buNone/>
              </a:pPr>
              <a:r>
                <a:rPr lang="en-GB">
                  <a:latin typeface="Anonymous Pro"/>
                  <a:ea typeface="Anonymous Pro"/>
                  <a:cs typeface="Anonymous Pro"/>
                  <a:sym typeface="Anonymous Pro"/>
                </a:rPr>
                <a:t>  Hello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rPr lang="en-GB">
                  <a:latin typeface="Anonymous Pro"/>
                  <a:ea typeface="Anonymous Pro"/>
                  <a:cs typeface="Anonymous Pro"/>
                  <a:sym typeface="Anonymous Pro"/>
                </a:rPr>
                <a:t>&lt;/p&gt;</a:t>
              </a:r>
            </a:p>
          </p:txBody>
        </p:sp>
        <p:sp>
          <p:nvSpPr>
            <p:cNvPr id="129" name="Shape 129"/>
            <p:cNvSpPr txBox="1"/>
            <p:nvPr/>
          </p:nvSpPr>
          <p:spPr>
            <a:xfrm>
              <a:off x="323850" y="3067575"/>
              <a:ext cx="3497400" cy="302700"/>
            </a:xfrm>
            <a:prstGeom prst="rect">
              <a:avLst/>
            </a:prstGeom>
            <a:solidFill>
              <a:srgbClr val="0097A7"/>
            </a:solidFill>
            <a:ln cap="flat" cmpd="sng" w="9525">
              <a:solidFill>
                <a:srgbClr val="0097A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b" bIns="91425" lIns="91425" rIns="91425" tIns="91425">
              <a:noAutofit/>
            </a:bodyPr>
            <a:lstStyle/>
            <a:p>
              <a:pPr lvl="0" rtl="0" algn="r">
                <a:spcBef>
                  <a:spcPts val="0"/>
                </a:spcBef>
                <a:buNone/>
              </a:pPr>
              <a:r>
                <a:rPr lang="en-GB" sz="1000">
                  <a:solidFill>
                    <a:srgbClr val="FFFFFF"/>
                  </a:solidFill>
                  <a:latin typeface="Hammersmith One"/>
                  <a:ea typeface="Hammersmith One"/>
                  <a:cs typeface="Hammersmith One"/>
                  <a:sym typeface="Hammersmith One"/>
                </a:rPr>
                <a:t>HTML</a:t>
              </a:r>
            </a:p>
          </p:txBody>
        </p:sp>
      </p:grpSp>
      <p:grpSp>
        <p:nvGrpSpPr>
          <p:cNvPr id="130" name="Shape 130"/>
          <p:cNvGrpSpPr/>
          <p:nvPr/>
        </p:nvGrpSpPr>
        <p:grpSpPr>
          <a:xfrm>
            <a:off x="6960685" y="957450"/>
            <a:ext cx="1756044" cy="1482300"/>
            <a:chOff x="323850" y="1887975"/>
            <a:chExt cx="3497400" cy="1482300"/>
          </a:xfrm>
        </p:grpSpPr>
        <p:sp>
          <p:nvSpPr>
            <p:cNvPr id="131" name="Shape 131"/>
            <p:cNvSpPr txBox="1"/>
            <p:nvPr/>
          </p:nvSpPr>
          <p:spPr>
            <a:xfrm>
              <a:off x="323850" y="1887975"/>
              <a:ext cx="3497400" cy="1179600"/>
            </a:xfrm>
            <a:prstGeom prst="rect">
              <a:avLst/>
            </a:prstGeom>
            <a:noFill/>
            <a:ln cap="flat" cmpd="sng" w="9525">
              <a:solidFill>
                <a:srgbClr val="FF4B1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 b="1" sz="18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2" name="Shape 132"/>
            <p:cNvSpPr txBox="1"/>
            <p:nvPr/>
          </p:nvSpPr>
          <p:spPr>
            <a:xfrm>
              <a:off x="323850" y="3067575"/>
              <a:ext cx="3497400" cy="302700"/>
            </a:xfrm>
            <a:prstGeom prst="rect">
              <a:avLst/>
            </a:prstGeom>
            <a:solidFill>
              <a:srgbClr val="FF4B17"/>
            </a:solidFill>
            <a:ln cap="flat" cmpd="sng" w="9525">
              <a:solidFill>
                <a:srgbClr val="FF4B1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b" bIns="91425" lIns="91425" rIns="91425" tIns="91425">
              <a:noAutofit/>
            </a:bodyPr>
            <a:lstStyle/>
            <a:p>
              <a:pPr lvl="0" rtl="0" algn="r">
                <a:spcBef>
                  <a:spcPts val="0"/>
                </a:spcBef>
                <a:buNone/>
              </a:pPr>
              <a:r>
                <a:rPr lang="en-GB" sz="1000">
                  <a:solidFill>
                    <a:srgbClr val="FFFFFF"/>
                  </a:solidFill>
                  <a:latin typeface="Hammersmith One"/>
                  <a:ea typeface="Hammersmith One"/>
                  <a:cs typeface="Hammersmith One"/>
                  <a:sym typeface="Hammersmith One"/>
                </a:rPr>
                <a:t>screen width &lt; 768px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/>
        </p:nvSpPr>
        <p:spPr>
          <a:xfrm>
            <a:off x="2900250" y="341900"/>
            <a:ext cx="33435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1000">
                <a:solidFill>
                  <a:srgbClr val="000000"/>
                </a:solidFill>
                <a:latin typeface="Anonymous Pro"/>
                <a:ea typeface="Anonymous Pro"/>
                <a:cs typeface="Anonymous Pro"/>
                <a:sym typeface="Anonymous Pro"/>
              </a:rPr>
              <a:t>{CODER}</a:t>
            </a:r>
            <a:r>
              <a:rPr lang="en-GB" sz="1000">
                <a:solidFill>
                  <a:srgbClr val="000000"/>
                </a:solidFill>
                <a:latin typeface="Pacifico"/>
                <a:ea typeface="Pacifico"/>
                <a:cs typeface="Pacifico"/>
                <a:sym typeface="Pacifico"/>
              </a:rPr>
              <a:t>in you</a:t>
            </a:r>
          </a:p>
        </p:txBody>
      </p:sp>
      <p:sp>
        <p:nvSpPr>
          <p:cNvPr id="138" name="Shape 138"/>
          <p:cNvSpPr txBox="1"/>
          <p:nvPr/>
        </p:nvSpPr>
        <p:spPr>
          <a:xfrm>
            <a:off x="2900250" y="-1600"/>
            <a:ext cx="3343500" cy="3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>
                <a:latin typeface="Hammersmith One"/>
                <a:ea typeface="Hammersmith One"/>
                <a:cs typeface="Hammersmith One"/>
                <a:sym typeface="Hammersmith One"/>
              </a:rPr>
              <a:t>SUMMARY</a:t>
            </a:r>
          </a:p>
        </p:txBody>
      </p:sp>
      <p:cxnSp>
        <p:nvCxnSpPr>
          <p:cNvPr id="139" name="Shape 139"/>
          <p:cNvCxnSpPr/>
          <p:nvPr/>
        </p:nvCxnSpPr>
        <p:spPr>
          <a:xfrm>
            <a:off x="234750" y="341900"/>
            <a:ext cx="86745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40" name="Shape 140"/>
          <p:cNvSpPr txBox="1"/>
          <p:nvPr/>
        </p:nvSpPr>
        <p:spPr>
          <a:xfrm>
            <a:off x="234750" y="816800"/>
            <a:ext cx="8674500" cy="38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42857"/>
              </a:lnSpc>
              <a:spcBef>
                <a:spcPts val="800"/>
              </a:spcBef>
              <a:buNone/>
            </a:pPr>
            <a:r>
              <a:rPr lang="en-GB" sz="1800">
                <a:solidFill>
                  <a:srgbClr val="0097A7"/>
                </a:solidFill>
                <a:highlight>
                  <a:srgbClr val="FFFFFF"/>
                </a:highlight>
                <a:latin typeface="Hammersmith One"/>
                <a:ea typeface="Hammersmith One"/>
                <a:cs typeface="Hammersmith One"/>
                <a:sym typeface="Hammersmith One"/>
              </a:rPr>
              <a:t>TL;DR</a:t>
            </a:r>
          </a:p>
          <a:p>
            <a:pPr indent="-342900" lvl="0" marL="457200" rtl="0">
              <a:lnSpc>
                <a:spcPct val="142857"/>
              </a:lnSpc>
              <a:spcBef>
                <a:spcPts val="800"/>
              </a:spcBef>
              <a:buClr>
                <a:srgbClr val="333333"/>
              </a:buClr>
              <a:buSzPct val="100000"/>
              <a:buFont typeface="Open Sans"/>
              <a:buChar char="●"/>
            </a:pPr>
            <a:r>
              <a:rPr lang="en-GB" sz="1800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Bootstrap is CSS &amp; JS codes that provide commonly used styling features.</a:t>
            </a:r>
          </a:p>
          <a:p>
            <a:pPr indent="-342900" lvl="0" marL="457200" rtl="0">
              <a:lnSpc>
                <a:spcPct val="142857"/>
              </a:lnSpc>
              <a:spcBef>
                <a:spcPts val="800"/>
              </a:spcBef>
              <a:buClr>
                <a:srgbClr val="333333"/>
              </a:buClr>
              <a:buSzPct val="100000"/>
              <a:buFont typeface="Open Sans"/>
              <a:buChar char="●"/>
            </a:pPr>
            <a:r>
              <a:rPr lang="en-GB" sz="1800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Use class names and &lt;attributes&gt; to implement bootstrap features.</a:t>
            </a:r>
          </a:p>
          <a:p>
            <a:pPr indent="-342900" lvl="0" marL="457200" rtl="0">
              <a:lnSpc>
                <a:spcPct val="142857"/>
              </a:lnSpc>
              <a:spcBef>
                <a:spcPts val="800"/>
              </a:spcBef>
              <a:buClr>
                <a:srgbClr val="333333"/>
              </a:buClr>
              <a:buSzPct val="100000"/>
              <a:buFont typeface="Open Sans"/>
              <a:buChar char="●"/>
            </a:pPr>
            <a:r>
              <a:rPr lang="en-GB" sz="1800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We can further customise it by adding our own CSS codes.</a:t>
            </a:r>
          </a:p>
          <a:p>
            <a:pPr indent="-342900" lvl="0" marL="457200" rtl="0">
              <a:lnSpc>
                <a:spcPct val="142857"/>
              </a:lnSpc>
              <a:spcBef>
                <a:spcPts val="800"/>
              </a:spcBef>
              <a:buClr>
                <a:srgbClr val="333333"/>
              </a:buClr>
              <a:buSzPct val="100000"/>
              <a:buFont typeface="Open Sans"/>
              <a:buChar char="●"/>
            </a:pPr>
            <a:r>
              <a:rPr lang="en-GB" sz="1800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Bootstrap layout uses a 12 grid system for MOBILE RESPONSIVENESS</a:t>
            </a:r>
          </a:p>
          <a:p>
            <a:pPr lvl="0" rtl="0">
              <a:lnSpc>
                <a:spcPct val="142857"/>
              </a:lnSpc>
              <a:spcBef>
                <a:spcPts val="800"/>
              </a:spcBef>
              <a:buNone/>
            </a:pPr>
            <a:r>
              <a:t/>
            </a:r>
            <a:endParaRPr sz="1800">
              <a:solidFill>
                <a:srgbClr val="33333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