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3.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24"/>
  </p:notesMasterIdLst>
  <p:handoutMasterIdLst>
    <p:handoutMasterId r:id="rId25"/>
  </p:handoutMasterIdLst>
  <p:sldIdLst>
    <p:sldId id="2381" r:id="rId2"/>
    <p:sldId id="2382" r:id="rId3"/>
    <p:sldId id="2383" r:id="rId4"/>
    <p:sldId id="2384" r:id="rId5"/>
    <p:sldId id="262" r:id="rId6"/>
    <p:sldId id="334" r:id="rId7"/>
    <p:sldId id="1075" r:id="rId8"/>
    <p:sldId id="1083" r:id="rId9"/>
    <p:sldId id="1076" r:id="rId10"/>
    <p:sldId id="1074" r:id="rId11"/>
    <p:sldId id="1072" r:id="rId12"/>
    <p:sldId id="1071" r:id="rId13"/>
    <p:sldId id="1077" r:id="rId14"/>
    <p:sldId id="1065" r:id="rId15"/>
    <p:sldId id="1078" r:id="rId16"/>
    <p:sldId id="1064" r:id="rId17"/>
    <p:sldId id="1079" r:id="rId18"/>
    <p:sldId id="336" r:id="rId19"/>
    <p:sldId id="337" r:id="rId20"/>
    <p:sldId id="1059" r:id="rId21"/>
    <p:sldId id="1080" r:id="rId22"/>
    <p:sldId id="1060" r:id="rId23"/>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23"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恩藤　靖" initials="恩藤　靖" lastIdx="1" clrIdx="0">
    <p:extLst>
      <p:ext uri="{19B8F6BF-5375-455C-9EA6-DF929625EA0E}">
        <p15:presenceInfo xmlns:p15="http://schemas.microsoft.com/office/powerpoint/2012/main" userId="S::ondo@tsuzuki.co.jp::9a567cf3-f423-447c-a769-cbfc03019f7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CDDD"/>
    <a:srgbClr val="0066FF"/>
    <a:srgbClr val="009EDF"/>
    <a:srgbClr val="4BACC6"/>
    <a:srgbClr val="5185BD"/>
    <a:srgbClr val="5767B4"/>
    <a:srgbClr val="8064A2"/>
    <a:srgbClr val="C0504D"/>
    <a:srgbClr val="685DAB"/>
    <a:srgbClr val="E3F4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02" autoAdjust="0"/>
    <p:restoredTop sz="95208" autoAdjust="0"/>
  </p:normalViewPr>
  <p:slideViewPr>
    <p:cSldViewPr>
      <p:cViewPr varScale="1">
        <p:scale>
          <a:sx n="94" d="100"/>
          <a:sy n="94" d="100"/>
        </p:scale>
        <p:origin x="1037" y="82"/>
      </p:cViewPr>
      <p:guideLst>
        <p:guide orient="horz" pos="2523"/>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9979069185616133E-2"/>
          <c:y val="0.20644593619682677"/>
          <c:w val="0.84004186162876771"/>
          <c:h val="0.48009716067863339"/>
        </c:manualLayout>
      </c:layout>
      <c:pieChart>
        <c:varyColors val="1"/>
        <c:ser>
          <c:idx val="0"/>
          <c:order val="0"/>
          <c:tx>
            <c:strRef>
              <c:f>Sheet1!$B$1</c:f>
              <c:strCache>
                <c:ptCount val="1"/>
                <c:pt idx="0">
                  <c:v>系列 1</c:v>
                </c:pt>
              </c:strCache>
            </c:strRef>
          </c:tx>
          <c:dPt>
            <c:idx val="0"/>
            <c:bubble3D val="0"/>
            <c:spPr>
              <a:solidFill>
                <a:schemeClr val="accent1"/>
              </a:solidFill>
              <a:ln>
                <a:noFill/>
              </a:ln>
              <a:effectLst/>
            </c:spPr>
            <c:extLst>
              <c:ext xmlns:c16="http://schemas.microsoft.com/office/drawing/2014/chart" uri="{C3380CC4-5D6E-409C-BE32-E72D297353CC}">
                <c16:uniqueId val="{00000001-F8D5-4D6A-A22E-E6CD599ACCC4}"/>
              </c:ext>
            </c:extLst>
          </c:dPt>
          <c:dPt>
            <c:idx val="1"/>
            <c:bubble3D val="0"/>
            <c:spPr>
              <a:solidFill>
                <a:schemeClr val="accent2"/>
              </a:solidFill>
              <a:ln>
                <a:noFill/>
              </a:ln>
              <a:effectLst/>
            </c:spPr>
            <c:extLst>
              <c:ext xmlns:c16="http://schemas.microsoft.com/office/drawing/2014/chart" uri="{C3380CC4-5D6E-409C-BE32-E72D297353CC}">
                <c16:uniqueId val="{00000003-F8D5-4D6A-A22E-E6CD599ACCC4}"/>
              </c:ext>
            </c:extLst>
          </c:dPt>
          <c:dPt>
            <c:idx val="2"/>
            <c:bubble3D val="0"/>
            <c:spPr>
              <a:solidFill>
                <a:schemeClr val="accent3"/>
              </a:solidFill>
              <a:ln>
                <a:noFill/>
              </a:ln>
              <a:effectLst/>
            </c:spPr>
            <c:extLst>
              <c:ext xmlns:c16="http://schemas.microsoft.com/office/drawing/2014/chart" uri="{C3380CC4-5D6E-409C-BE32-E72D297353CC}">
                <c16:uniqueId val="{00000005-F8D5-4D6A-A22E-E6CD599ACCC4}"/>
              </c:ext>
            </c:extLst>
          </c:dPt>
          <c:dPt>
            <c:idx val="3"/>
            <c:bubble3D val="0"/>
            <c:spPr>
              <a:solidFill>
                <a:schemeClr val="accent4"/>
              </a:solidFill>
              <a:ln>
                <a:noFill/>
              </a:ln>
              <a:effectLst/>
            </c:spPr>
            <c:extLst>
              <c:ext xmlns:c16="http://schemas.microsoft.com/office/drawing/2014/chart" uri="{C3380CC4-5D6E-409C-BE32-E72D297353CC}">
                <c16:uniqueId val="{00000007-F8D5-4D6A-A22E-E6CD599ACCC4}"/>
              </c:ext>
            </c:extLst>
          </c:dPt>
          <c:cat>
            <c:strRef>
              <c:f>Sheet1!$A$2:$A$5</c:f>
              <c:strCache>
                <c:ptCount val="4"/>
                <c:pt idx="0">
                  <c:v>満足</c:v>
                </c:pt>
                <c:pt idx="1">
                  <c:v>まあまあ満足</c:v>
                </c:pt>
                <c:pt idx="2">
                  <c:v>やや不満</c:v>
                </c:pt>
                <c:pt idx="3">
                  <c:v>不満</c:v>
                </c:pt>
              </c:strCache>
            </c:strRef>
          </c:cat>
          <c:val>
            <c:numRef>
              <c:f>Sheet1!$B$2:$B$5</c:f>
              <c:numCache>
                <c:formatCode>General</c:formatCode>
                <c:ptCount val="4"/>
                <c:pt idx="0">
                  <c:v>15</c:v>
                </c:pt>
                <c:pt idx="1">
                  <c:v>40</c:v>
                </c:pt>
                <c:pt idx="2">
                  <c:v>35</c:v>
                </c:pt>
                <c:pt idx="3">
                  <c:v>10</c:v>
                </c:pt>
              </c:numCache>
            </c:numRef>
          </c:val>
          <c:extLst>
            <c:ext xmlns:c16="http://schemas.microsoft.com/office/drawing/2014/chart" uri="{C3380CC4-5D6E-409C-BE32-E72D297353CC}">
              <c16:uniqueId val="{00000008-F8D5-4D6A-A22E-E6CD599ACCC4}"/>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8.0208071531172709E-2"/>
          <c:y val="0.74049163203965984"/>
          <c:w val="0.91979192846882729"/>
          <c:h val="0.1516119190228255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ja-JP" altLang="en-US" sz="1400" dirty="0">
                <a:solidFill>
                  <a:schemeClr val="tx1"/>
                </a:solidFill>
              </a:rPr>
              <a:t>原因の係り受け頻度解析</a:t>
            </a:r>
            <a:endParaRPr lang="en-US" altLang="ja-JP" sz="1400" dirty="0">
              <a:solidFill>
                <a:schemeClr val="tx1"/>
              </a:solidFill>
            </a:endParaRPr>
          </a:p>
        </c:rich>
      </c:tx>
      <c:layout>
        <c:manualLayout>
          <c:xMode val="edge"/>
          <c:yMode val="edge"/>
          <c:x val="0.10737218880226462"/>
          <c:y val="7.862613520352096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ja-JP"/>
        </a:p>
      </c:txPr>
    </c:title>
    <c:autoTitleDeleted val="0"/>
    <c:plotArea>
      <c:layout/>
      <c:barChart>
        <c:barDir val="bar"/>
        <c:grouping val="clustered"/>
        <c:varyColors val="0"/>
        <c:ser>
          <c:idx val="0"/>
          <c:order val="0"/>
          <c:tx>
            <c:strRef>
              <c:f>Sheet1!$B$1</c:f>
              <c:strCache>
                <c:ptCount val="1"/>
                <c:pt idx="0">
                  <c:v>系列 1</c:v>
                </c:pt>
              </c:strCache>
            </c:strRef>
          </c:tx>
          <c:spPr>
            <a:solidFill>
              <a:schemeClr val="accent1"/>
            </a:solidFill>
            <a:ln>
              <a:noFill/>
            </a:ln>
            <a:effectLst/>
          </c:spPr>
          <c:invertIfNegative val="0"/>
          <c:cat>
            <c:strRef>
              <c:f>Sheet1!$A$2:$A$5</c:f>
              <c:strCache>
                <c:ptCount val="4"/>
                <c:pt idx="0">
                  <c:v>マスタ-存在</c:v>
                </c:pt>
                <c:pt idx="1">
                  <c:v>ファイル-存在</c:v>
                </c:pt>
                <c:pt idx="2">
                  <c:v>記録-重複</c:v>
                </c:pt>
                <c:pt idx="3">
                  <c:v>入力-誤り</c:v>
                </c:pt>
              </c:strCache>
            </c:strRef>
          </c:cat>
          <c:val>
            <c:numRef>
              <c:f>Sheet1!$B$2:$B$5</c:f>
              <c:numCache>
                <c:formatCode>General</c:formatCode>
                <c:ptCount val="4"/>
                <c:pt idx="0">
                  <c:v>4</c:v>
                </c:pt>
                <c:pt idx="1">
                  <c:v>6</c:v>
                </c:pt>
                <c:pt idx="2">
                  <c:v>11</c:v>
                </c:pt>
                <c:pt idx="3">
                  <c:v>15</c:v>
                </c:pt>
              </c:numCache>
            </c:numRef>
          </c:val>
          <c:extLst>
            <c:ext xmlns:c16="http://schemas.microsoft.com/office/drawing/2014/chart" uri="{C3380CC4-5D6E-409C-BE32-E72D297353CC}">
              <c16:uniqueId val="{00000000-4502-462B-970C-10B2AE8D5778}"/>
            </c:ext>
          </c:extLst>
        </c:ser>
        <c:dLbls>
          <c:showLegendKey val="0"/>
          <c:showVal val="0"/>
          <c:showCatName val="0"/>
          <c:showSerName val="0"/>
          <c:showPercent val="0"/>
          <c:showBubbleSize val="0"/>
        </c:dLbls>
        <c:gapWidth val="40"/>
        <c:axId val="878630536"/>
        <c:axId val="878629880"/>
      </c:barChart>
      <c:catAx>
        <c:axId val="87863053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878629880"/>
        <c:crosses val="autoZero"/>
        <c:auto val="1"/>
        <c:lblAlgn val="ctr"/>
        <c:lblOffset val="100"/>
        <c:noMultiLvlLbl val="0"/>
      </c:catAx>
      <c:valAx>
        <c:axId val="878629880"/>
        <c:scaling>
          <c:orientation val="minMax"/>
          <c:max val="15"/>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8786305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ja-JP" altLang="en-US" sz="1100" dirty="0"/>
              <a:t>システムごとの発生件数</a:t>
            </a:r>
            <a:endParaRPr lang="en-US" altLang="ja-JP" sz="1100" dirty="0"/>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cat>
            <c:strRef>
              <c:f>Sheet1!$A$2:$A$5</c:f>
              <c:strCache>
                <c:ptCount val="4"/>
                <c:pt idx="0">
                  <c:v>本社業務</c:v>
                </c:pt>
                <c:pt idx="1">
                  <c:v>SASK</c:v>
                </c:pt>
                <c:pt idx="2">
                  <c:v>YIES</c:v>
                </c:pt>
                <c:pt idx="3">
                  <c:v>セキュリティ</c:v>
                </c:pt>
              </c:strCache>
            </c:strRef>
          </c:cat>
          <c:val>
            <c:numRef>
              <c:f>Sheet1!$B$2:$B$5</c:f>
              <c:numCache>
                <c:formatCode>General</c:formatCode>
                <c:ptCount val="4"/>
                <c:pt idx="0">
                  <c:v>11</c:v>
                </c:pt>
                <c:pt idx="1">
                  <c:v>7</c:v>
                </c:pt>
                <c:pt idx="2">
                  <c:v>6</c:v>
                </c:pt>
                <c:pt idx="3">
                  <c:v>4</c:v>
                </c:pt>
              </c:numCache>
            </c:numRef>
          </c:val>
          <c:extLst>
            <c:ext xmlns:c16="http://schemas.microsoft.com/office/drawing/2014/chart" uri="{C3380CC4-5D6E-409C-BE32-E72D297353CC}">
              <c16:uniqueId val="{00000000-E6C4-4819-B9BE-8AB84E221263}"/>
            </c:ext>
          </c:extLst>
        </c:ser>
        <c:dLbls>
          <c:showLegendKey val="0"/>
          <c:showVal val="0"/>
          <c:showCatName val="0"/>
          <c:showSerName val="0"/>
          <c:showPercent val="0"/>
          <c:showBubbleSize val="0"/>
        </c:dLbls>
        <c:gapWidth val="219"/>
        <c:overlap val="-27"/>
        <c:axId val="832406392"/>
        <c:axId val="832405408"/>
      </c:barChart>
      <c:catAx>
        <c:axId val="832406392"/>
        <c:scaling>
          <c:orientation val="minMax"/>
        </c:scaling>
        <c:delete val="1"/>
        <c:axPos val="b"/>
        <c:numFmt formatCode="General" sourceLinked="1"/>
        <c:majorTickMark val="none"/>
        <c:minorTickMark val="none"/>
        <c:tickLblPos val="nextTo"/>
        <c:crossAx val="832405408"/>
        <c:crosses val="autoZero"/>
        <c:auto val="1"/>
        <c:lblAlgn val="ctr"/>
        <c:lblOffset val="100"/>
        <c:noMultiLvlLbl val="0"/>
      </c:catAx>
      <c:valAx>
        <c:axId val="832405408"/>
        <c:scaling>
          <c:orientation val="minMax"/>
        </c:scaling>
        <c:delete val="1"/>
        <c:axPos val="l"/>
        <c:numFmt formatCode="General" sourceLinked="1"/>
        <c:majorTickMark val="none"/>
        <c:minorTickMark val="none"/>
        <c:tickLblPos val="nextTo"/>
        <c:crossAx val="8324063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ja-JP" altLang="en-US" sz="1100" dirty="0"/>
              <a:t>年間発生件数</a:t>
            </a:r>
            <a:endParaRPr lang="en-US" altLang="ja-JP" sz="1100" dirty="0"/>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系列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Sheet1!$A$2:$A$13</c:f>
              <c:strCache>
                <c:ptCount val="12"/>
                <c:pt idx="0">
                  <c:v>1月</c:v>
                </c:pt>
                <c:pt idx="1">
                  <c:v>2月</c:v>
                </c:pt>
                <c:pt idx="2">
                  <c:v>3月</c:v>
                </c:pt>
                <c:pt idx="3">
                  <c:v>4月</c:v>
                </c:pt>
                <c:pt idx="4">
                  <c:v>5月</c:v>
                </c:pt>
                <c:pt idx="5">
                  <c:v>6月</c:v>
                </c:pt>
                <c:pt idx="6">
                  <c:v>7月</c:v>
                </c:pt>
                <c:pt idx="7">
                  <c:v>8月</c:v>
                </c:pt>
                <c:pt idx="8">
                  <c:v>9月</c:v>
                </c:pt>
                <c:pt idx="9">
                  <c:v>10月</c:v>
                </c:pt>
                <c:pt idx="10">
                  <c:v>11月</c:v>
                </c:pt>
                <c:pt idx="11">
                  <c:v>12月</c:v>
                </c:pt>
              </c:strCache>
            </c:strRef>
          </c:cat>
          <c:val>
            <c:numRef>
              <c:f>Sheet1!$B$2:$B$13</c:f>
              <c:numCache>
                <c:formatCode>General</c:formatCode>
                <c:ptCount val="12"/>
                <c:pt idx="0">
                  <c:v>12</c:v>
                </c:pt>
                <c:pt idx="1">
                  <c:v>10</c:v>
                </c:pt>
                <c:pt idx="2">
                  <c:v>6</c:v>
                </c:pt>
                <c:pt idx="3">
                  <c:v>7</c:v>
                </c:pt>
                <c:pt idx="4">
                  <c:v>5</c:v>
                </c:pt>
                <c:pt idx="5">
                  <c:v>4</c:v>
                </c:pt>
                <c:pt idx="6">
                  <c:v>2</c:v>
                </c:pt>
                <c:pt idx="7">
                  <c:v>5</c:v>
                </c:pt>
                <c:pt idx="8">
                  <c:v>6</c:v>
                </c:pt>
                <c:pt idx="9">
                  <c:v>8</c:v>
                </c:pt>
                <c:pt idx="10">
                  <c:v>9</c:v>
                </c:pt>
                <c:pt idx="11">
                  <c:v>8</c:v>
                </c:pt>
              </c:numCache>
            </c:numRef>
          </c:val>
          <c:smooth val="0"/>
          <c:extLst>
            <c:ext xmlns:c16="http://schemas.microsoft.com/office/drawing/2014/chart" uri="{C3380CC4-5D6E-409C-BE32-E72D297353CC}">
              <c16:uniqueId val="{00000000-53FD-4941-B7C8-95DAC25A3860}"/>
            </c:ext>
          </c:extLst>
        </c:ser>
        <c:dLbls>
          <c:showLegendKey val="0"/>
          <c:showVal val="0"/>
          <c:showCatName val="0"/>
          <c:showSerName val="0"/>
          <c:showPercent val="0"/>
          <c:showBubbleSize val="0"/>
        </c:dLbls>
        <c:marker val="1"/>
        <c:smooth val="0"/>
        <c:axId val="353937592"/>
        <c:axId val="353938248"/>
      </c:lineChart>
      <c:catAx>
        <c:axId val="353937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53938248"/>
        <c:crosses val="autoZero"/>
        <c:auto val="1"/>
        <c:lblAlgn val="ctr"/>
        <c:lblOffset val="100"/>
        <c:noMultiLvlLbl val="0"/>
      </c:catAx>
      <c:valAx>
        <c:axId val="35393824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3539375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solidFill>
                <a:latin typeface="+mn-lt"/>
                <a:ea typeface="+mn-ea"/>
                <a:cs typeface="+mn-cs"/>
              </a:defRPr>
            </a:pPr>
            <a:r>
              <a:rPr lang="ja-JP" altLang="en-US" sz="1100" dirty="0">
                <a:solidFill>
                  <a:schemeClr val="tx1"/>
                </a:solidFill>
              </a:rPr>
              <a:t>インシデント内容の頻出単語</a:t>
            </a:r>
            <a:endParaRPr lang="en-US" altLang="ja-JP" sz="1100" dirty="0">
              <a:solidFill>
                <a:schemeClr val="tx1"/>
              </a:solidFill>
            </a:endParaRPr>
          </a:p>
        </c:rich>
      </c:tx>
      <c:layout>
        <c:manualLayout>
          <c:xMode val="edge"/>
          <c:yMode val="edge"/>
          <c:x val="8.6025592121872177E-2"/>
          <c:y val="5.4304708884074973E-2"/>
        </c:manualLayout>
      </c:layout>
      <c:overlay val="0"/>
      <c:spPr>
        <a:noFill/>
        <a:ln>
          <a:noFill/>
        </a:ln>
        <a:effectLst/>
      </c:spPr>
      <c:txPr>
        <a:bodyPr rot="0" spcFirstLastPara="1" vertOverflow="ellipsis" vert="horz" wrap="square" anchor="ctr" anchorCtr="1"/>
        <a:lstStyle/>
        <a:p>
          <a:pPr>
            <a:defRPr sz="1100" b="0" i="0" u="none" strike="noStrike" kern="1200" spc="0" baseline="0">
              <a:solidFill>
                <a:schemeClr val="tx1"/>
              </a:solidFill>
              <a:latin typeface="+mn-lt"/>
              <a:ea typeface="+mn-ea"/>
              <a:cs typeface="+mn-cs"/>
            </a:defRPr>
          </a:pPr>
          <a:endParaRPr lang="ja-JP"/>
        </a:p>
      </c:txPr>
    </c:title>
    <c:autoTitleDeleted val="0"/>
    <c:plotArea>
      <c:layout/>
      <c:barChart>
        <c:barDir val="bar"/>
        <c:grouping val="clustered"/>
        <c:varyColors val="0"/>
        <c:ser>
          <c:idx val="0"/>
          <c:order val="0"/>
          <c:tx>
            <c:strRef>
              <c:f>Sheet1!$B$1</c:f>
              <c:strCache>
                <c:ptCount val="1"/>
                <c:pt idx="0">
                  <c:v>系列 1</c:v>
                </c:pt>
              </c:strCache>
            </c:strRef>
          </c:tx>
          <c:spPr>
            <a:solidFill>
              <a:schemeClr val="accent1"/>
            </a:solidFill>
            <a:ln>
              <a:noFill/>
            </a:ln>
            <a:effectLst/>
          </c:spPr>
          <c:invertIfNegative val="0"/>
          <c:cat>
            <c:strRef>
              <c:f>Sheet1!$A$2:$A$5</c:f>
              <c:strCache>
                <c:ptCount val="4"/>
                <c:pt idx="0">
                  <c:v>誤データ</c:v>
                </c:pt>
                <c:pt idx="1">
                  <c:v>送信エラー</c:v>
                </c:pt>
                <c:pt idx="2">
                  <c:v>通信不能</c:v>
                </c:pt>
                <c:pt idx="3">
                  <c:v>故障予兆</c:v>
                </c:pt>
              </c:strCache>
            </c:strRef>
          </c:cat>
          <c:val>
            <c:numRef>
              <c:f>Sheet1!$B$2:$B$5</c:f>
              <c:numCache>
                <c:formatCode>General</c:formatCode>
                <c:ptCount val="4"/>
                <c:pt idx="0">
                  <c:v>3</c:v>
                </c:pt>
                <c:pt idx="1">
                  <c:v>6</c:v>
                </c:pt>
                <c:pt idx="2">
                  <c:v>11</c:v>
                </c:pt>
                <c:pt idx="3">
                  <c:v>15</c:v>
                </c:pt>
              </c:numCache>
            </c:numRef>
          </c:val>
          <c:extLst>
            <c:ext xmlns:c16="http://schemas.microsoft.com/office/drawing/2014/chart" uri="{C3380CC4-5D6E-409C-BE32-E72D297353CC}">
              <c16:uniqueId val="{00000000-30BC-4BEE-AA60-7EC5BFF68DDD}"/>
            </c:ext>
          </c:extLst>
        </c:ser>
        <c:dLbls>
          <c:showLegendKey val="0"/>
          <c:showVal val="0"/>
          <c:showCatName val="0"/>
          <c:showSerName val="0"/>
          <c:showPercent val="0"/>
          <c:showBubbleSize val="0"/>
        </c:dLbls>
        <c:gapWidth val="40"/>
        <c:axId val="878630536"/>
        <c:axId val="878629880"/>
      </c:barChart>
      <c:catAx>
        <c:axId val="87863053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878629880"/>
        <c:crosses val="autoZero"/>
        <c:auto val="1"/>
        <c:lblAlgn val="l"/>
        <c:lblOffset val="100"/>
        <c:noMultiLvlLbl val="0"/>
      </c:catAx>
      <c:valAx>
        <c:axId val="878629880"/>
        <c:scaling>
          <c:orientation val="minMax"/>
          <c:max val="15"/>
        </c:scaling>
        <c:delete val="1"/>
        <c:axPos val="b"/>
        <c:numFmt formatCode="General" sourceLinked="1"/>
        <c:majorTickMark val="none"/>
        <c:minorTickMark val="none"/>
        <c:tickLblPos val="nextTo"/>
        <c:crossAx val="8786305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2409671456059891"/>
          <c:y val="0.10321163434178642"/>
          <c:w val="0.59865449671868265"/>
          <c:h val="0.74350376020011488"/>
        </c:manualLayout>
      </c:layout>
      <c:barChart>
        <c:barDir val="bar"/>
        <c:grouping val="percentStacked"/>
        <c:varyColors val="0"/>
        <c:ser>
          <c:idx val="0"/>
          <c:order val="0"/>
          <c:tx>
            <c:strRef>
              <c:f>Sheet1!$B$1</c:f>
              <c:strCache>
                <c:ptCount val="1"/>
                <c:pt idx="0">
                  <c:v>男性</c:v>
                </c:pt>
              </c:strCache>
            </c:strRef>
          </c:tx>
          <c:spPr>
            <a:solidFill>
              <a:schemeClr val="accent1"/>
            </a:solidFill>
            <a:ln>
              <a:noFill/>
            </a:ln>
            <a:effectLst/>
          </c:spPr>
          <c:invertIfNegative val="0"/>
          <c:cat>
            <c:strRef>
              <c:f>Sheet1!$A$2:$A$5</c:f>
              <c:strCache>
                <c:ptCount val="4"/>
                <c:pt idx="0">
                  <c:v>20代</c:v>
                </c:pt>
                <c:pt idx="1">
                  <c:v>30代</c:v>
                </c:pt>
                <c:pt idx="2">
                  <c:v>40代</c:v>
                </c:pt>
                <c:pt idx="3">
                  <c:v>50代</c:v>
                </c:pt>
              </c:strCache>
            </c:strRef>
          </c:cat>
          <c:val>
            <c:numRef>
              <c:f>Sheet1!$B$2:$B$5</c:f>
              <c:numCache>
                <c:formatCode>General</c:formatCode>
                <c:ptCount val="4"/>
                <c:pt idx="0">
                  <c:v>11</c:v>
                </c:pt>
                <c:pt idx="1">
                  <c:v>13</c:v>
                </c:pt>
                <c:pt idx="2">
                  <c:v>12</c:v>
                </c:pt>
                <c:pt idx="3">
                  <c:v>13</c:v>
                </c:pt>
              </c:numCache>
            </c:numRef>
          </c:val>
          <c:extLst>
            <c:ext xmlns:c16="http://schemas.microsoft.com/office/drawing/2014/chart" uri="{C3380CC4-5D6E-409C-BE32-E72D297353CC}">
              <c16:uniqueId val="{00000000-E6C4-4819-B9BE-8AB84E221263}"/>
            </c:ext>
          </c:extLst>
        </c:ser>
        <c:ser>
          <c:idx val="1"/>
          <c:order val="1"/>
          <c:tx>
            <c:strRef>
              <c:f>Sheet1!$C$1</c:f>
              <c:strCache>
                <c:ptCount val="1"/>
                <c:pt idx="0">
                  <c:v>女性</c:v>
                </c:pt>
              </c:strCache>
            </c:strRef>
          </c:tx>
          <c:spPr>
            <a:solidFill>
              <a:schemeClr val="accent2"/>
            </a:solidFill>
            <a:ln>
              <a:noFill/>
            </a:ln>
            <a:effectLst/>
          </c:spPr>
          <c:invertIfNegative val="0"/>
          <c:cat>
            <c:strRef>
              <c:f>Sheet1!$A$2:$A$5</c:f>
              <c:strCache>
                <c:ptCount val="4"/>
                <c:pt idx="0">
                  <c:v>20代</c:v>
                </c:pt>
                <c:pt idx="1">
                  <c:v>30代</c:v>
                </c:pt>
                <c:pt idx="2">
                  <c:v>40代</c:v>
                </c:pt>
                <c:pt idx="3">
                  <c:v>50代</c:v>
                </c:pt>
              </c:strCache>
            </c:strRef>
          </c:cat>
          <c:val>
            <c:numRef>
              <c:f>Sheet1!$C$2:$C$5</c:f>
              <c:numCache>
                <c:formatCode>General</c:formatCode>
                <c:ptCount val="4"/>
                <c:pt idx="0">
                  <c:v>4</c:v>
                </c:pt>
                <c:pt idx="1">
                  <c:v>7</c:v>
                </c:pt>
                <c:pt idx="2">
                  <c:v>8</c:v>
                </c:pt>
                <c:pt idx="3">
                  <c:v>12</c:v>
                </c:pt>
              </c:numCache>
            </c:numRef>
          </c:val>
          <c:extLst>
            <c:ext xmlns:c16="http://schemas.microsoft.com/office/drawing/2014/chart" uri="{C3380CC4-5D6E-409C-BE32-E72D297353CC}">
              <c16:uniqueId val="{00000000-6A89-4FF1-8BB4-CD2630F99182}"/>
            </c:ext>
          </c:extLst>
        </c:ser>
        <c:dLbls>
          <c:showLegendKey val="0"/>
          <c:showVal val="0"/>
          <c:showCatName val="0"/>
          <c:showSerName val="0"/>
          <c:showPercent val="0"/>
          <c:showBubbleSize val="0"/>
        </c:dLbls>
        <c:gapWidth val="219"/>
        <c:overlap val="100"/>
        <c:axId val="832406392"/>
        <c:axId val="832405408"/>
      </c:barChart>
      <c:catAx>
        <c:axId val="8324063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832405408"/>
        <c:crosses val="autoZero"/>
        <c:auto val="1"/>
        <c:lblAlgn val="ctr"/>
        <c:lblOffset val="100"/>
        <c:noMultiLvlLbl val="0"/>
      </c:catAx>
      <c:valAx>
        <c:axId val="832405408"/>
        <c:scaling>
          <c:orientation val="minMax"/>
        </c:scaling>
        <c:delete val="1"/>
        <c:axPos val="b"/>
        <c:numFmt formatCode="0%" sourceLinked="1"/>
        <c:majorTickMark val="none"/>
        <c:minorTickMark val="none"/>
        <c:tickLblPos val="nextTo"/>
        <c:crossAx val="832406392"/>
        <c:crosses val="autoZero"/>
        <c:crossBetween val="between"/>
      </c:valAx>
      <c:spPr>
        <a:noFill/>
        <a:ln>
          <a:noFill/>
        </a:ln>
        <a:effectLst/>
      </c:spPr>
    </c:plotArea>
    <c:legend>
      <c:legendPos val="r"/>
      <c:layout>
        <c:manualLayout>
          <c:xMode val="edge"/>
          <c:yMode val="edge"/>
          <c:x val="0.19566876413731668"/>
          <c:y val="0.83469904820720375"/>
          <c:w val="0.62256062407719226"/>
          <c:h val="0.1517643319597396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Sheet1!$A$2:$A$8</c:f>
              <c:numCache>
                <c:formatCode>General</c:formatCode>
                <c:ptCount val="7"/>
                <c:pt idx="0">
                  <c:v>1960</c:v>
                </c:pt>
                <c:pt idx="1">
                  <c:v>1970</c:v>
                </c:pt>
                <c:pt idx="2">
                  <c:v>1980</c:v>
                </c:pt>
                <c:pt idx="3">
                  <c:v>1990</c:v>
                </c:pt>
                <c:pt idx="4">
                  <c:v>2000</c:v>
                </c:pt>
                <c:pt idx="5">
                  <c:v>2010</c:v>
                </c:pt>
                <c:pt idx="6">
                  <c:v>2020</c:v>
                </c:pt>
              </c:numCache>
            </c:numRef>
          </c:cat>
          <c:val>
            <c:numRef>
              <c:f>Sheet1!$B$2:$B$8</c:f>
              <c:numCache>
                <c:formatCode>General</c:formatCode>
                <c:ptCount val="7"/>
                <c:pt idx="0">
                  <c:v>16</c:v>
                </c:pt>
                <c:pt idx="1">
                  <c:v>18</c:v>
                </c:pt>
                <c:pt idx="2">
                  <c:v>20</c:v>
                </c:pt>
                <c:pt idx="3">
                  <c:v>21</c:v>
                </c:pt>
                <c:pt idx="4">
                  <c:v>22</c:v>
                </c:pt>
                <c:pt idx="5">
                  <c:v>23</c:v>
                </c:pt>
                <c:pt idx="6">
                  <c:v>22</c:v>
                </c:pt>
              </c:numCache>
            </c:numRef>
          </c:val>
          <c:smooth val="0"/>
          <c:extLst>
            <c:ext xmlns:c16="http://schemas.microsoft.com/office/drawing/2014/chart" uri="{C3380CC4-5D6E-409C-BE32-E72D297353CC}">
              <c16:uniqueId val="{00000000-6FB7-4E8A-9064-97218C8DEAAB}"/>
            </c:ext>
          </c:extLst>
        </c:ser>
        <c:dLbls>
          <c:showLegendKey val="0"/>
          <c:showVal val="0"/>
          <c:showCatName val="0"/>
          <c:showSerName val="0"/>
          <c:showPercent val="0"/>
          <c:showBubbleSize val="0"/>
        </c:dLbls>
        <c:marker val="1"/>
        <c:smooth val="0"/>
        <c:axId val="353937592"/>
        <c:axId val="353938248"/>
      </c:lineChart>
      <c:catAx>
        <c:axId val="353937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53938248"/>
        <c:crosses val="autoZero"/>
        <c:auto val="1"/>
        <c:lblAlgn val="ctr"/>
        <c:lblOffset val="100"/>
        <c:noMultiLvlLbl val="0"/>
      </c:catAx>
      <c:valAx>
        <c:axId val="353938248"/>
        <c:scaling>
          <c:orientation val="minMax"/>
          <c:min val="1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53937592"/>
        <c:crosses val="autoZero"/>
        <c:crossBetween val="between"/>
      </c:valAx>
      <c:spPr>
        <a:noFill/>
        <a:ln w="9525">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Sheet1!$A$2:$A$14</c:f>
              <c:strCache>
                <c:ptCount val="12"/>
                <c:pt idx="0">
                  <c:v>1月</c:v>
                </c:pt>
                <c:pt idx="1">
                  <c:v>2月</c:v>
                </c:pt>
                <c:pt idx="2">
                  <c:v>3月</c:v>
                </c:pt>
                <c:pt idx="3">
                  <c:v>4月</c:v>
                </c:pt>
                <c:pt idx="4">
                  <c:v>5月</c:v>
                </c:pt>
                <c:pt idx="5">
                  <c:v>6月</c:v>
                </c:pt>
                <c:pt idx="6">
                  <c:v>7月</c:v>
                </c:pt>
                <c:pt idx="7">
                  <c:v>8月</c:v>
                </c:pt>
                <c:pt idx="8">
                  <c:v>9月</c:v>
                </c:pt>
                <c:pt idx="9">
                  <c:v>10月</c:v>
                </c:pt>
                <c:pt idx="10">
                  <c:v>11月</c:v>
                </c:pt>
                <c:pt idx="11">
                  <c:v>12月</c:v>
                </c:pt>
              </c:strCache>
            </c:strRef>
          </c:cat>
          <c:val>
            <c:numRef>
              <c:f>Sheet1!$B$2:$B$14</c:f>
              <c:numCache>
                <c:formatCode>General</c:formatCode>
                <c:ptCount val="13"/>
                <c:pt idx="0">
                  <c:v>7.1</c:v>
                </c:pt>
                <c:pt idx="1">
                  <c:v>8.3000000000000007</c:v>
                </c:pt>
                <c:pt idx="2">
                  <c:v>10.7</c:v>
                </c:pt>
                <c:pt idx="3">
                  <c:v>12.8</c:v>
                </c:pt>
                <c:pt idx="4">
                  <c:v>19.5</c:v>
                </c:pt>
                <c:pt idx="5">
                  <c:v>23.2</c:v>
                </c:pt>
                <c:pt idx="6">
                  <c:v>24.3</c:v>
                </c:pt>
                <c:pt idx="7">
                  <c:v>29.1</c:v>
                </c:pt>
                <c:pt idx="8">
                  <c:v>24.3</c:v>
                </c:pt>
                <c:pt idx="9">
                  <c:v>17.5</c:v>
                </c:pt>
                <c:pt idx="10">
                  <c:v>14</c:v>
                </c:pt>
                <c:pt idx="11">
                  <c:v>8</c:v>
                </c:pt>
                <c:pt idx="12">
                  <c:v>17.3</c:v>
                </c:pt>
              </c:numCache>
            </c:numRef>
          </c:val>
          <c:smooth val="0"/>
          <c:extLst>
            <c:ext xmlns:c16="http://schemas.microsoft.com/office/drawing/2014/chart" uri="{C3380CC4-5D6E-409C-BE32-E72D297353CC}">
              <c16:uniqueId val="{00000000-6FB7-4E8A-9064-97218C8DEAAB}"/>
            </c:ext>
          </c:extLst>
        </c:ser>
        <c:dLbls>
          <c:showLegendKey val="0"/>
          <c:showVal val="0"/>
          <c:showCatName val="0"/>
          <c:showSerName val="0"/>
          <c:showPercent val="0"/>
          <c:showBubbleSize val="0"/>
        </c:dLbls>
        <c:marker val="1"/>
        <c:smooth val="0"/>
        <c:axId val="353937592"/>
        <c:axId val="353938248"/>
      </c:lineChart>
      <c:catAx>
        <c:axId val="353937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53938248"/>
        <c:crosses val="autoZero"/>
        <c:auto val="1"/>
        <c:lblAlgn val="ctr"/>
        <c:lblOffset val="100"/>
        <c:noMultiLvlLbl val="0"/>
      </c:catAx>
      <c:valAx>
        <c:axId val="35393824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3539375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9979069185616133E-2"/>
          <c:y val="0.20644593619682677"/>
          <c:w val="0.84004186162876771"/>
          <c:h val="0.48009716067863339"/>
        </c:manualLayout>
      </c:layout>
      <c:pieChart>
        <c:varyColors val="1"/>
        <c:ser>
          <c:idx val="0"/>
          <c:order val="0"/>
          <c:tx>
            <c:strRef>
              <c:f>Sheet1!$B$1</c:f>
              <c:strCache>
                <c:ptCount val="1"/>
                <c:pt idx="0">
                  <c:v>系列 1</c:v>
                </c:pt>
              </c:strCache>
            </c:strRef>
          </c:tx>
          <c:dPt>
            <c:idx val="0"/>
            <c:bubble3D val="0"/>
            <c:spPr>
              <a:solidFill>
                <a:schemeClr val="accent1"/>
              </a:solidFill>
              <a:ln>
                <a:noFill/>
              </a:ln>
              <a:effectLst/>
            </c:spPr>
            <c:extLst>
              <c:ext xmlns:c16="http://schemas.microsoft.com/office/drawing/2014/chart" uri="{C3380CC4-5D6E-409C-BE32-E72D297353CC}">
                <c16:uniqueId val="{00000001-D11E-4C1F-8083-F9B2F45103C7}"/>
              </c:ext>
            </c:extLst>
          </c:dPt>
          <c:dPt>
            <c:idx val="1"/>
            <c:bubble3D val="0"/>
            <c:spPr>
              <a:solidFill>
                <a:schemeClr val="accent2"/>
              </a:solidFill>
              <a:ln>
                <a:noFill/>
              </a:ln>
              <a:effectLst/>
            </c:spPr>
            <c:extLst>
              <c:ext xmlns:c16="http://schemas.microsoft.com/office/drawing/2014/chart" uri="{C3380CC4-5D6E-409C-BE32-E72D297353CC}">
                <c16:uniqueId val="{00000003-D11E-4C1F-8083-F9B2F45103C7}"/>
              </c:ext>
            </c:extLst>
          </c:dPt>
          <c:dPt>
            <c:idx val="2"/>
            <c:bubble3D val="0"/>
            <c:spPr>
              <a:solidFill>
                <a:schemeClr val="accent3"/>
              </a:solidFill>
              <a:ln>
                <a:noFill/>
              </a:ln>
              <a:effectLst/>
            </c:spPr>
            <c:extLst>
              <c:ext xmlns:c16="http://schemas.microsoft.com/office/drawing/2014/chart" uri="{C3380CC4-5D6E-409C-BE32-E72D297353CC}">
                <c16:uniqueId val="{00000005-D11E-4C1F-8083-F9B2F45103C7}"/>
              </c:ext>
            </c:extLst>
          </c:dPt>
          <c:dPt>
            <c:idx val="3"/>
            <c:bubble3D val="0"/>
            <c:spPr>
              <a:solidFill>
                <a:schemeClr val="accent4"/>
              </a:solidFill>
              <a:ln>
                <a:noFill/>
              </a:ln>
              <a:effectLst/>
            </c:spPr>
            <c:extLst>
              <c:ext xmlns:c16="http://schemas.microsoft.com/office/drawing/2014/chart" uri="{C3380CC4-5D6E-409C-BE32-E72D297353CC}">
                <c16:uniqueId val="{00000007-D11E-4C1F-8083-F9B2F45103C7}"/>
              </c:ext>
            </c:extLst>
          </c:dPt>
          <c:cat>
            <c:strRef>
              <c:f>Sheet1!$A$2:$A$5</c:f>
              <c:strCache>
                <c:ptCount val="4"/>
                <c:pt idx="0">
                  <c:v>満足</c:v>
                </c:pt>
                <c:pt idx="1">
                  <c:v>まあまあ満足</c:v>
                </c:pt>
                <c:pt idx="2">
                  <c:v>やや不満</c:v>
                </c:pt>
                <c:pt idx="3">
                  <c:v>不満</c:v>
                </c:pt>
              </c:strCache>
            </c:strRef>
          </c:cat>
          <c:val>
            <c:numRef>
              <c:f>Sheet1!$B$2:$B$5</c:f>
              <c:numCache>
                <c:formatCode>General</c:formatCode>
                <c:ptCount val="4"/>
                <c:pt idx="0">
                  <c:v>15</c:v>
                </c:pt>
                <c:pt idx="1">
                  <c:v>40</c:v>
                </c:pt>
                <c:pt idx="2">
                  <c:v>35</c:v>
                </c:pt>
                <c:pt idx="3">
                  <c:v>10</c:v>
                </c:pt>
              </c:numCache>
            </c:numRef>
          </c:val>
          <c:extLst>
            <c:ext xmlns:c16="http://schemas.microsoft.com/office/drawing/2014/chart" uri="{C3380CC4-5D6E-409C-BE32-E72D297353CC}">
              <c16:uniqueId val="{00000000-E6C4-4819-B9BE-8AB84E221263}"/>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8.0208071531172709E-2"/>
          <c:y val="0.74049163203965984"/>
          <c:w val="0.91979192846882729"/>
          <c:h val="0.1516119190228255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ja-JP" altLang="en-US" sz="1400" dirty="0">
                <a:solidFill>
                  <a:schemeClr val="tx1"/>
                </a:solidFill>
              </a:rPr>
              <a:t>インシデント内容の頻出単語</a:t>
            </a:r>
            <a:endParaRPr lang="en-US" altLang="ja-JP" sz="1400" dirty="0">
              <a:solidFill>
                <a:schemeClr val="tx1"/>
              </a:solidFill>
            </a:endParaRPr>
          </a:p>
        </c:rich>
      </c:tx>
      <c:layout>
        <c:manualLayout>
          <c:xMode val="edge"/>
          <c:yMode val="edge"/>
          <c:x val="0.10357773627945582"/>
          <c:y val="0.11007658928492935"/>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ja-JP"/>
        </a:p>
      </c:txPr>
    </c:title>
    <c:autoTitleDeleted val="0"/>
    <c:plotArea>
      <c:layout/>
      <c:barChart>
        <c:barDir val="bar"/>
        <c:grouping val="clustered"/>
        <c:varyColors val="0"/>
        <c:ser>
          <c:idx val="0"/>
          <c:order val="0"/>
          <c:tx>
            <c:strRef>
              <c:f>Sheet1!$B$1</c:f>
              <c:strCache>
                <c:ptCount val="1"/>
                <c:pt idx="0">
                  <c:v>系列 1</c:v>
                </c:pt>
              </c:strCache>
            </c:strRef>
          </c:tx>
          <c:spPr>
            <a:solidFill>
              <a:schemeClr val="accent1"/>
            </a:solidFill>
            <a:ln>
              <a:noFill/>
            </a:ln>
            <a:effectLst/>
          </c:spPr>
          <c:invertIfNegative val="0"/>
          <c:cat>
            <c:strRef>
              <c:f>Sheet1!$A$2:$A$5</c:f>
              <c:strCache>
                <c:ptCount val="4"/>
                <c:pt idx="0">
                  <c:v>誤データ</c:v>
                </c:pt>
                <c:pt idx="1">
                  <c:v>送信エラー</c:v>
                </c:pt>
                <c:pt idx="2">
                  <c:v>通信不能</c:v>
                </c:pt>
                <c:pt idx="3">
                  <c:v>故障予兆</c:v>
                </c:pt>
              </c:strCache>
            </c:strRef>
          </c:cat>
          <c:val>
            <c:numRef>
              <c:f>Sheet1!$B$2:$B$5</c:f>
              <c:numCache>
                <c:formatCode>General</c:formatCode>
                <c:ptCount val="4"/>
                <c:pt idx="0">
                  <c:v>3</c:v>
                </c:pt>
                <c:pt idx="1">
                  <c:v>6</c:v>
                </c:pt>
                <c:pt idx="2">
                  <c:v>11</c:v>
                </c:pt>
                <c:pt idx="3">
                  <c:v>15</c:v>
                </c:pt>
              </c:numCache>
            </c:numRef>
          </c:val>
          <c:extLst>
            <c:ext xmlns:c16="http://schemas.microsoft.com/office/drawing/2014/chart" uri="{C3380CC4-5D6E-409C-BE32-E72D297353CC}">
              <c16:uniqueId val="{00000000-7684-4C34-AABA-624B62D63B40}"/>
            </c:ext>
          </c:extLst>
        </c:ser>
        <c:dLbls>
          <c:showLegendKey val="0"/>
          <c:showVal val="0"/>
          <c:showCatName val="0"/>
          <c:showSerName val="0"/>
          <c:showPercent val="0"/>
          <c:showBubbleSize val="0"/>
        </c:dLbls>
        <c:gapWidth val="40"/>
        <c:axId val="878630536"/>
        <c:axId val="878629880"/>
      </c:barChart>
      <c:catAx>
        <c:axId val="87863053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878629880"/>
        <c:crosses val="autoZero"/>
        <c:auto val="1"/>
        <c:lblAlgn val="l"/>
        <c:lblOffset val="100"/>
        <c:noMultiLvlLbl val="0"/>
      </c:catAx>
      <c:valAx>
        <c:axId val="878629880"/>
        <c:scaling>
          <c:orientation val="minMax"/>
          <c:max val="15"/>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8786305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ja-JP" altLang="en-US" sz="1400" dirty="0">
                <a:solidFill>
                  <a:schemeClr val="tx1"/>
                </a:solidFill>
              </a:rPr>
              <a:t>原因の係り受け頻度解析</a:t>
            </a:r>
            <a:endParaRPr lang="en-US" altLang="ja-JP" sz="1400" dirty="0">
              <a:solidFill>
                <a:schemeClr val="tx1"/>
              </a:solidFill>
            </a:endParaRPr>
          </a:p>
        </c:rich>
      </c:tx>
      <c:layout>
        <c:manualLayout>
          <c:xMode val="edge"/>
          <c:yMode val="edge"/>
          <c:x val="0.10737218880226462"/>
          <c:y val="7.862613520352096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ja-JP"/>
        </a:p>
      </c:txPr>
    </c:title>
    <c:autoTitleDeleted val="0"/>
    <c:plotArea>
      <c:layout/>
      <c:barChart>
        <c:barDir val="bar"/>
        <c:grouping val="clustered"/>
        <c:varyColors val="0"/>
        <c:ser>
          <c:idx val="0"/>
          <c:order val="0"/>
          <c:tx>
            <c:strRef>
              <c:f>Sheet1!$B$1</c:f>
              <c:strCache>
                <c:ptCount val="1"/>
                <c:pt idx="0">
                  <c:v>系列 1</c:v>
                </c:pt>
              </c:strCache>
            </c:strRef>
          </c:tx>
          <c:spPr>
            <a:solidFill>
              <a:schemeClr val="accent1"/>
            </a:solidFill>
            <a:ln>
              <a:noFill/>
            </a:ln>
            <a:effectLst/>
          </c:spPr>
          <c:invertIfNegative val="0"/>
          <c:cat>
            <c:strRef>
              <c:f>Sheet1!$A$2:$A$5</c:f>
              <c:strCache>
                <c:ptCount val="4"/>
                <c:pt idx="0">
                  <c:v>マスタ-存在</c:v>
                </c:pt>
                <c:pt idx="1">
                  <c:v>ファイル-存在</c:v>
                </c:pt>
                <c:pt idx="2">
                  <c:v>記録-重複</c:v>
                </c:pt>
                <c:pt idx="3">
                  <c:v>入力-誤り</c:v>
                </c:pt>
              </c:strCache>
            </c:strRef>
          </c:cat>
          <c:val>
            <c:numRef>
              <c:f>Sheet1!$B$2:$B$5</c:f>
              <c:numCache>
                <c:formatCode>General</c:formatCode>
                <c:ptCount val="4"/>
                <c:pt idx="0">
                  <c:v>4</c:v>
                </c:pt>
                <c:pt idx="1">
                  <c:v>6</c:v>
                </c:pt>
                <c:pt idx="2">
                  <c:v>11</c:v>
                </c:pt>
                <c:pt idx="3">
                  <c:v>15</c:v>
                </c:pt>
              </c:numCache>
            </c:numRef>
          </c:val>
          <c:extLst>
            <c:ext xmlns:c16="http://schemas.microsoft.com/office/drawing/2014/chart" uri="{C3380CC4-5D6E-409C-BE32-E72D297353CC}">
              <c16:uniqueId val="{00000000-4502-462B-970C-10B2AE8D5778}"/>
            </c:ext>
          </c:extLst>
        </c:ser>
        <c:dLbls>
          <c:showLegendKey val="0"/>
          <c:showVal val="0"/>
          <c:showCatName val="0"/>
          <c:showSerName val="0"/>
          <c:showPercent val="0"/>
          <c:showBubbleSize val="0"/>
        </c:dLbls>
        <c:gapWidth val="40"/>
        <c:axId val="878630536"/>
        <c:axId val="878629880"/>
      </c:barChart>
      <c:catAx>
        <c:axId val="87863053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878629880"/>
        <c:crosses val="autoZero"/>
        <c:auto val="1"/>
        <c:lblAlgn val="ctr"/>
        <c:lblOffset val="100"/>
        <c:noMultiLvlLbl val="0"/>
      </c:catAx>
      <c:valAx>
        <c:axId val="878629880"/>
        <c:scaling>
          <c:orientation val="minMax"/>
          <c:max val="15"/>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8786305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ja-JP" altLang="en-US" sz="1100" dirty="0"/>
              <a:t>システムごとの発生件数</a:t>
            </a:r>
            <a:endParaRPr lang="en-US" altLang="ja-JP" sz="1100" dirty="0"/>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cat>
            <c:strRef>
              <c:f>Sheet1!$A$2:$A$5</c:f>
              <c:strCache>
                <c:ptCount val="4"/>
                <c:pt idx="0">
                  <c:v>本社業務</c:v>
                </c:pt>
                <c:pt idx="1">
                  <c:v>SASK</c:v>
                </c:pt>
                <c:pt idx="2">
                  <c:v>YIES</c:v>
                </c:pt>
                <c:pt idx="3">
                  <c:v>セキュリティ</c:v>
                </c:pt>
              </c:strCache>
            </c:strRef>
          </c:cat>
          <c:val>
            <c:numRef>
              <c:f>Sheet1!$B$2:$B$5</c:f>
              <c:numCache>
                <c:formatCode>General</c:formatCode>
                <c:ptCount val="4"/>
                <c:pt idx="0">
                  <c:v>11</c:v>
                </c:pt>
                <c:pt idx="1">
                  <c:v>7</c:v>
                </c:pt>
                <c:pt idx="2">
                  <c:v>6</c:v>
                </c:pt>
                <c:pt idx="3">
                  <c:v>4</c:v>
                </c:pt>
              </c:numCache>
            </c:numRef>
          </c:val>
          <c:extLst>
            <c:ext xmlns:c16="http://schemas.microsoft.com/office/drawing/2014/chart" uri="{C3380CC4-5D6E-409C-BE32-E72D297353CC}">
              <c16:uniqueId val="{00000000-6161-4E87-B895-410EC4553E52}"/>
            </c:ext>
          </c:extLst>
        </c:ser>
        <c:dLbls>
          <c:showLegendKey val="0"/>
          <c:showVal val="0"/>
          <c:showCatName val="0"/>
          <c:showSerName val="0"/>
          <c:showPercent val="0"/>
          <c:showBubbleSize val="0"/>
        </c:dLbls>
        <c:gapWidth val="219"/>
        <c:overlap val="-27"/>
        <c:axId val="832406392"/>
        <c:axId val="832405408"/>
      </c:barChart>
      <c:catAx>
        <c:axId val="832406392"/>
        <c:scaling>
          <c:orientation val="minMax"/>
        </c:scaling>
        <c:delete val="1"/>
        <c:axPos val="b"/>
        <c:numFmt formatCode="General" sourceLinked="1"/>
        <c:majorTickMark val="none"/>
        <c:minorTickMark val="none"/>
        <c:tickLblPos val="nextTo"/>
        <c:crossAx val="832405408"/>
        <c:crosses val="autoZero"/>
        <c:auto val="1"/>
        <c:lblAlgn val="ctr"/>
        <c:lblOffset val="100"/>
        <c:noMultiLvlLbl val="0"/>
      </c:catAx>
      <c:valAx>
        <c:axId val="832405408"/>
        <c:scaling>
          <c:orientation val="minMax"/>
        </c:scaling>
        <c:delete val="1"/>
        <c:axPos val="l"/>
        <c:numFmt formatCode="General" sourceLinked="1"/>
        <c:majorTickMark val="none"/>
        <c:minorTickMark val="none"/>
        <c:tickLblPos val="nextTo"/>
        <c:crossAx val="8324063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インシデント件数</a:t>
            </a:r>
          </a:p>
        </c:rich>
      </c:tx>
      <c:layout>
        <c:manualLayout>
          <c:xMode val="edge"/>
          <c:yMode val="edge"/>
          <c:x val="0.29454224021885722"/>
          <c:y val="3.42554123101904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2018</c:v>
                </c:pt>
              </c:strCache>
            </c:strRef>
          </c:tx>
          <c:spPr>
            <a:ln w="28575" cap="rnd">
              <a:solidFill>
                <a:schemeClr val="accent1"/>
              </a:solidFill>
              <a:round/>
            </a:ln>
            <a:effectLst/>
          </c:spPr>
          <c:marker>
            <c:symbol val="none"/>
          </c:marker>
          <c:cat>
            <c:strRef>
              <c:f>Sheet1!$A$2:$A$13</c:f>
              <c:strCache>
                <c:ptCount val="12"/>
                <c:pt idx="0">
                  <c:v>1月</c:v>
                </c:pt>
                <c:pt idx="1">
                  <c:v>2月</c:v>
                </c:pt>
                <c:pt idx="2">
                  <c:v>3月</c:v>
                </c:pt>
                <c:pt idx="3">
                  <c:v>4月</c:v>
                </c:pt>
                <c:pt idx="4">
                  <c:v>5月</c:v>
                </c:pt>
                <c:pt idx="5">
                  <c:v>6月</c:v>
                </c:pt>
                <c:pt idx="6">
                  <c:v>7月</c:v>
                </c:pt>
                <c:pt idx="7">
                  <c:v>8月</c:v>
                </c:pt>
                <c:pt idx="8">
                  <c:v>9月</c:v>
                </c:pt>
                <c:pt idx="9">
                  <c:v>10月</c:v>
                </c:pt>
                <c:pt idx="10">
                  <c:v>11月</c:v>
                </c:pt>
                <c:pt idx="11">
                  <c:v>12月</c:v>
                </c:pt>
              </c:strCache>
            </c:strRef>
          </c:cat>
          <c:val>
            <c:numRef>
              <c:f>Sheet1!$B$2:$B$13</c:f>
              <c:numCache>
                <c:formatCode>General</c:formatCode>
                <c:ptCount val="12"/>
                <c:pt idx="0">
                  <c:v>5</c:v>
                </c:pt>
                <c:pt idx="1">
                  <c:v>8</c:v>
                </c:pt>
                <c:pt idx="2">
                  <c:v>5</c:v>
                </c:pt>
                <c:pt idx="3">
                  <c:v>3</c:v>
                </c:pt>
                <c:pt idx="4">
                  <c:v>5</c:v>
                </c:pt>
                <c:pt idx="5">
                  <c:v>8</c:v>
                </c:pt>
                <c:pt idx="6">
                  <c:v>6</c:v>
                </c:pt>
                <c:pt idx="7">
                  <c:v>14</c:v>
                </c:pt>
                <c:pt idx="8">
                  <c:v>15</c:v>
                </c:pt>
                <c:pt idx="9">
                  <c:v>13</c:v>
                </c:pt>
                <c:pt idx="10">
                  <c:v>4</c:v>
                </c:pt>
                <c:pt idx="11">
                  <c:v>6</c:v>
                </c:pt>
              </c:numCache>
            </c:numRef>
          </c:val>
          <c:smooth val="0"/>
          <c:extLst>
            <c:ext xmlns:c16="http://schemas.microsoft.com/office/drawing/2014/chart" uri="{C3380CC4-5D6E-409C-BE32-E72D297353CC}">
              <c16:uniqueId val="{00000000-66EF-4F88-A0DD-D07E25BB8334}"/>
            </c:ext>
          </c:extLst>
        </c:ser>
        <c:ser>
          <c:idx val="1"/>
          <c:order val="1"/>
          <c:tx>
            <c:strRef>
              <c:f>Sheet1!$C$1</c:f>
              <c:strCache>
                <c:ptCount val="1"/>
                <c:pt idx="0">
                  <c:v>2019</c:v>
                </c:pt>
              </c:strCache>
            </c:strRef>
          </c:tx>
          <c:spPr>
            <a:ln w="28575" cap="rnd">
              <a:solidFill>
                <a:schemeClr val="accent2"/>
              </a:solidFill>
              <a:round/>
            </a:ln>
            <a:effectLst/>
          </c:spPr>
          <c:marker>
            <c:symbol val="none"/>
          </c:marker>
          <c:cat>
            <c:strRef>
              <c:f>Sheet1!$A$2:$A$13</c:f>
              <c:strCache>
                <c:ptCount val="12"/>
                <c:pt idx="0">
                  <c:v>1月</c:v>
                </c:pt>
                <c:pt idx="1">
                  <c:v>2月</c:v>
                </c:pt>
                <c:pt idx="2">
                  <c:v>3月</c:v>
                </c:pt>
                <c:pt idx="3">
                  <c:v>4月</c:v>
                </c:pt>
                <c:pt idx="4">
                  <c:v>5月</c:v>
                </c:pt>
                <c:pt idx="5">
                  <c:v>6月</c:v>
                </c:pt>
                <c:pt idx="6">
                  <c:v>7月</c:v>
                </c:pt>
                <c:pt idx="7">
                  <c:v>8月</c:v>
                </c:pt>
                <c:pt idx="8">
                  <c:v>9月</c:v>
                </c:pt>
                <c:pt idx="9">
                  <c:v>10月</c:v>
                </c:pt>
                <c:pt idx="10">
                  <c:v>11月</c:v>
                </c:pt>
                <c:pt idx="11">
                  <c:v>12月</c:v>
                </c:pt>
              </c:strCache>
            </c:strRef>
          </c:cat>
          <c:val>
            <c:numRef>
              <c:f>Sheet1!$C$2:$C$13</c:f>
              <c:numCache>
                <c:formatCode>General</c:formatCode>
                <c:ptCount val="12"/>
                <c:pt idx="0">
                  <c:v>3</c:v>
                </c:pt>
                <c:pt idx="1">
                  <c:v>4</c:v>
                </c:pt>
                <c:pt idx="2">
                  <c:v>2</c:v>
                </c:pt>
                <c:pt idx="3">
                  <c:v>3</c:v>
                </c:pt>
                <c:pt idx="4">
                  <c:v>4</c:v>
                </c:pt>
                <c:pt idx="5">
                  <c:v>6</c:v>
                </c:pt>
                <c:pt idx="6">
                  <c:v>7</c:v>
                </c:pt>
                <c:pt idx="7">
                  <c:v>10</c:v>
                </c:pt>
                <c:pt idx="8">
                  <c:v>11</c:v>
                </c:pt>
                <c:pt idx="9">
                  <c:v>9</c:v>
                </c:pt>
                <c:pt idx="10">
                  <c:v>6</c:v>
                </c:pt>
                <c:pt idx="11">
                  <c:v>3</c:v>
                </c:pt>
              </c:numCache>
            </c:numRef>
          </c:val>
          <c:smooth val="0"/>
          <c:extLst>
            <c:ext xmlns:c16="http://schemas.microsoft.com/office/drawing/2014/chart" uri="{C3380CC4-5D6E-409C-BE32-E72D297353CC}">
              <c16:uniqueId val="{00000001-66EF-4F88-A0DD-D07E25BB8334}"/>
            </c:ext>
          </c:extLst>
        </c:ser>
        <c:ser>
          <c:idx val="2"/>
          <c:order val="2"/>
          <c:tx>
            <c:strRef>
              <c:f>Sheet1!$D$1</c:f>
              <c:strCache>
                <c:ptCount val="1"/>
                <c:pt idx="0">
                  <c:v>2020</c:v>
                </c:pt>
              </c:strCache>
            </c:strRef>
          </c:tx>
          <c:spPr>
            <a:ln w="28575" cap="rnd">
              <a:solidFill>
                <a:schemeClr val="accent3"/>
              </a:solidFill>
              <a:round/>
            </a:ln>
            <a:effectLst/>
          </c:spPr>
          <c:marker>
            <c:symbol val="none"/>
          </c:marker>
          <c:cat>
            <c:strRef>
              <c:f>Sheet1!$A$2:$A$13</c:f>
              <c:strCache>
                <c:ptCount val="12"/>
                <c:pt idx="0">
                  <c:v>1月</c:v>
                </c:pt>
                <c:pt idx="1">
                  <c:v>2月</c:v>
                </c:pt>
                <c:pt idx="2">
                  <c:v>3月</c:v>
                </c:pt>
                <c:pt idx="3">
                  <c:v>4月</c:v>
                </c:pt>
                <c:pt idx="4">
                  <c:v>5月</c:v>
                </c:pt>
                <c:pt idx="5">
                  <c:v>6月</c:v>
                </c:pt>
                <c:pt idx="6">
                  <c:v>7月</c:v>
                </c:pt>
                <c:pt idx="7">
                  <c:v>8月</c:v>
                </c:pt>
                <c:pt idx="8">
                  <c:v>9月</c:v>
                </c:pt>
                <c:pt idx="9">
                  <c:v>10月</c:v>
                </c:pt>
                <c:pt idx="10">
                  <c:v>11月</c:v>
                </c:pt>
                <c:pt idx="11">
                  <c:v>12月</c:v>
                </c:pt>
              </c:strCache>
            </c:strRef>
          </c:cat>
          <c:val>
            <c:numRef>
              <c:f>Sheet1!$D$2:$D$13</c:f>
              <c:numCache>
                <c:formatCode>General</c:formatCode>
                <c:ptCount val="12"/>
                <c:pt idx="0">
                  <c:v>6</c:v>
                </c:pt>
                <c:pt idx="1">
                  <c:v>4</c:v>
                </c:pt>
                <c:pt idx="2">
                  <c:v>3</c:v>
                </c:pt>
                <c:pt idx="3">
                  <c:v>5</c:v>
                </c:pt>
                <c:pt idx="4">
                  <c:v>6</c:v>
                </c:pt>
                <c:pt idx="5">
                  <c:v>8</c:v>
                </c:pt>
                <c:pt idx="6">
                  <c:v>7</c:v>
                </c:pt>
                <c:pt idx="7">
                  <c:v>12</c:v>
                </c:pt>
                <c:pt idx="8">
                  <c:v>13</c:v>
                </c:pt>
                <c:pt idx="9">
                  <c:v>11</c:v>
                </c:pt>
                <c:pt idx="10">
                  <c:v>7</c:v>
                </c:pt>
                <c:pt idx="11">
                  <c:v>4</c:v>
                </c:pt>
              </c:numCache>
            </c:numRef>
          </c:val>
          <c:smooth val="0"/>
          <c:extLst>
            <c:ext xmlns:c16="http://schemas.microsoft.com/office/drawing/2014/chart" uri="{C3380CC4-5D6E-409C-BE32-E72D297353CC}">
              <c16:uniqueId val="{00000002-66EF-4F88-A0DD-D07E25BB8334}"/>
            </c:ext>
          </c:extLst>
        </c:ser>
        <c:dLbls>
          <c:showLegendKey val="0"/>
          <c:showVal val="0"/>
          <c:showCatName val="0"/>
          <c:showSerName val="0"/>
          <c:showPercent val="0"/>
          <c:showBubbleSize val="0"/>
        </c:dLbls>
        <c:smooth val="0"/>
        <c:axId val="932216424"/>
        <c:axId val="932223312"/>
      </c:lineChart>
      <c:catAx>
        <c:axId val="932216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932223312"/>
        <c:crosses val="autoZero"/>
        <c:auto val="1"/>
        <c:lblAlgn val="ctr"/>
        <c:lblOffset val="100"/>
        <c:noMultiLvlLbl val="0"/>
      </c:catAx>
      <c:valAx>
        <c:axId val="9322233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9322164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ja-JP" dirty="0"/>
              <a:t>2019</a:t>
            </a:r>
            <a:r>
              <a:rPr lang="ja-JP" altLang="en-US" dirty="0"/>
              <a:t>年度</a:t>
            </a:r>
            <a:r>
              <a:rPr lang="en-US" altLang="ja-JP" dirty="0"/>
              <a:t>_</a:t>
            </a:r>
            <a:r>
              <a:rPr lang="ja-JP" altLang="en-US" dirty="0"/>
              <a:t>中分類要因</a:t>
            </a:r>
          </a:p>
        </c:rich>
      </c:tx>
      <c:layout>
        <c:manualLayout>
          <c:xMode val="edge"/>
          <c:yMode val="edge"/>
          <c:x val="0.16661980070654472"/>
          <c:y val="3.3281488715229283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中分類要因</c:v>
                </c:pt>
              </c:strCache>
            </c:strRef>
          </c:tx>
          <c:spPr>
            <a:solidFill>
              <a:schemeClr val="accent1"/>
            </a:solidFill>
            <a:ln w="19050">
              <a:solidFill>
                <a:schemeClr val="lt1"/>
              </a:solidFill>
            </a:ln>
            <a:effectLst/>
          </c:spPr>
          <c:invertIfNegative val="0"/>
          <c:dPt>
            <c:idx val="0"/>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1-57CB-4C60-9A6B-CA7ECFA9604E}"/>
              </c:ext>
            </c:extLst>
          </c:dPt>
          <c:dPt>
            <c:idx val="1"/>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3-57CB-4C60-9A6B-CA7ECFA9604E}"/>
              </c:ext>
            </c:extLst>
          </c:dPt>
          <c:dPt>
            <c:idx val="2"/>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5-57CB-4C60-9A6B-CA7ECFA9604E}"/>
              </c:ext>
            </c:extLst>
          </c:dPt>
          <c:dPt>
            <c:idx val="3"/>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7-57CB-4C60-9A6B-CA7ECFA9604E}"/>
              </c:ext>
            </c:extLst>
          </c:dPt>
          <c:dPt>
            <c:idx val="4"/>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9-57CB-4C60-9A6B-CA7ECFA9604E}"/>
              </c:ext>
            </c:extLst>
          </c:dPt>
          <c:dPt>
            <c:idx val="5"/>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B-57CB-4C60-9A6B-CA7ECFA9604E}"/>
              </c:ext>
            </c:extLst>
          </c:dPt>
          <c:cat>
            <c:strRef>
              <c:f>Sheet1!$A$2:$A$7</c:f>
              <c:strCache>
                <c:ptCount val="6"/>
                <c:pt idx="0">
                  <c:v>運用ミス</c:v>
                </c:pt>
                <c:pt idx="1">
                  <c:v>設計ミス</c:v>
                </c:pt>
                <c:pt idx="2">
                  <c:v>作業ミス</c:v>
                </c:pt>
                <c:pt idx="3">
                  <c:v>他社要因</c:v>
                </c:pt>
                <c:pt idx="4">
                  <c:v>ネットワーク</c:v>
                </c:pt>
                <c:pt idx="5">
                  <c:v>ハード</c:v>
                </c:pt>
              </c:strCache>
            </c:strRef>
          </c:cat>
          <c:val>
            <c:numRef>
              <c:f>Sheet1!$B$2:$B$7</c:f>
              <c:numCache>
                <c:formatCode>General</c:formatCode>
                <c:ptCount val="6"/>
                <c:pt idx="0">
                  <c:v>8.1999999999999993</c:v>
                </c:pt>
                <c:pt idx="1">
                  <c:v>3.2</c:v>
                </c:pt>
                <c:pt idx="2">
                  <c:v>1.4</c:v>
                </c:pt>
                <c:pt idx="3">
                  <c:v>1.2</c:v>
                </c:pt>
                <c:pt idx="4">
                  <c:v>0.8</c:v>
                </c:pt>
                <c:pt idx="5">
                  <c:v>0.5</c:v>
                </c:pt>
              </c:numCache>
            </c:numRef>
          </c:val>
          <c:extLst>
            <c:ext xmlns:c16="http://schemas.microsoft.com/office/drawing/2014/chart" uri="{C3380CC4-5D6E-409C-BE32-E72D297353CC}">
              <c16:uniqueId val="{00000000-3BB4-4BC2-A52B-F87B2C073DB6}"/>
            </c:ext>
          </c:extLst>
        </c:ser>
        <c:dLbls>
          <c:showLegendKey val="0"/>
          <c:showVal val="0"/>
          <c:showCatName val="0"/>
          <c:showSerName val="0"/>
          <c:showPercent val="0"/>
          <c:showBubbleSize val="0"/>
        </c:dLbls>
        <c:gapWidth val="100"/>
        <c:axId val="1028974856"/>
        <c:axId val="1028973544"/>
      </c:barChart>
      <c:catAx>
        <c:axId val="102897485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028973544"/>
        <c:crosses val="autoZero"/>
        <c:auto val="1"/>
        <c:lblAlgn val="ctr"/>
        <c:lblOffset val="100"/>
        <c:noMultiLvlLbl val="0"/>
      </c:catAx>
      <c:valAx>
        <c:axId val="1028973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0289748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ja-JP" altLang="en-US" dirty="0">
                <a:solidFill>
                  <a:schemeClr val="tx1"/>
                </a:solidFill>
              </a:rPr>
              <a:t>原因の係り受け頻度解析</a:t>
            </a:r>
            <a:endParaRPr lang="en-US" altLang="ja-JP" dirty="0">
              <a:solidFill>
                <a:schemeClr val="tx1"/>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ja-JP"/>
        </a:p>
      </c:txPr>
    </c:title>
    <c:autoTitleDeleted val="0"/>
    <c:plotArea>
      <c:layout/>
      <c:barChart>
        <c:barDir val="bar"/>
        <c:grouping val="clustered"/>
        <c:varyColors val="0"/>
        <c:ser>
          <c:idx val="0"/>
          <c:order val="0"/>
          <c:tx>
            <c:strRef>
              <c:f>Sheet1!$B$1</c:f>
              <c:strCache>
                <c:ptCount val="1"/>
                <c:pt idx="0">
                  <c:v>系列 1</c:v>
                </c:pt>
              </c:strCache>
            </c:strRef>
          </c:tx>
          <c:spPr>
            <a:solidFill>
              <a:schemeClr val="accent1"/>
            </a:solidFill>
            <a:ln>
              <a:noFill/>
            </a:ln>
            <a:effectLst/>
          </c:spPr>
          <c:invertIfNegative val="0"/>
          <c:cat>
            <c:strRef>
              <c:f>Sheet1!$A$2:$A$5</c:f>
              <c:strCache>
                <c:ptCount val="4"/>
                <c:pt idx="0">
                  <c:v>マスタ-存在+ない</c:v>
                </c:pt>
                <c:pt idx="1">
                  <c:v>ファイル-存在+ない</c:v>
                </c:pt>
                <c:pt idx="2">
                  <c:v>記録-重複</c:v>
                </c:pt>
                <c:pt idx="3">
                  <c:v>入力-誤り</c:v>
                </c:pt>
              </c:strCache>
            </c:strRef>
          </c:cat>
          <c:val>
            <c:numRef>
              <c:f>Sheet1!$B$2:$B$5</c:f>
              <c:numCache>
                <c:formatCode>General</c:formatCode>
                <c:ptCount val="4"/>
                <c:pt idx="0">
                  <c:v>4</c:v>
                </c:pt>
                <c:pt idx="1">
                  <c:v>6</c:v>
                </c:pt>
                <c:pt idx="2">
                  <c:v>11</c:v>
                </c:pt>
                <c:pt idx="3">
                  <c:v>15</c:v>
                </c:pt>
              </c:numCache>
            </c:numRef>
          </c:val>
          <c:extLst>
            <c:ext xmlns:c16="http://schemas.microsoft.com/office/drawing/2014/chart" uri="{C3380CC4-5D6E-409C-BE32-E72D297353CC}">
              <c16:uniqueId val="{00000000-9E8E-452D-BA01-10CEC559D4E3}"/>
            </c:ext>
          </c:extLst>
        </c:ser>
        <c:dLbls>
          <c:showLegendKey val="0"/>
          <c:showVal val="0"/>
          <c:showCatName val="0"/>
          <c:showSerName val="0"/>
          <c:showPercent val="0"/>
          <c:showBubbleSize val="0"/>
        </c:dLbls>
        <c:gapWidth val="40"/>
        <c:axId val="878630536"/>
        <c:axId val="878629880"/>
      </c:barChart>
      <c:catAx>
        <c:axId val="87863053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878629880"/>
        <c:crosses val="autoZero"/>
        <c:auto val="1"/>
        <c:lblAlgn val="ctr"/>
        <c:lblOffset val="100"/>
        <c:noMultiLvlLbl val="0"/>
      </c:catAx>
      <c:valAx>
        <c:axId val="878629880"/>
        <c:scaling>
          <c:orientation val="minMax"/>
          <c:max val="15"/>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8786305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ja-JP" altLang="en-US" sz="1100" dirty="0"/>
              <a:t>年間発生件数</a:t>
            </a:r>
            <a:endParaRPr lang="en-US" altLang="ja-JP" sz="1100" dirty="0"/>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系列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Sheet1!$A$2:$A$13</c:f>
              <c:strCache>
                <c:ptCount val="12"/>
                <c:pt idx="0">
                  <c:v>1月</c:v>
                </c:pt>
                <c:pt idx="1">
                  <c:v>2月</c:v>
                </c:pt>
                <c:pt idx="2">
                  <c:v>3月</c:v>
                </c:pt>
                <c:pt idx="3">
                  <c:v>4月</c:v>
                </c:pt>
                <c:pt idx="4">
                  <c:v>5月</c:v>
                </c:pt>
                <c:pt idx="5">
                  <c:v>6月</c:v>
                </c:pt>
                <c:pt idx="6">
                  <c:v>7月</c:v>
                </c:pt>
                <c:pt idx="7">
                  <c:v>8月</c:v>
                </c:pt>
                <c:pt idx="8">
                  <c:v>9月</c:v>
                </c:pt>
                <c:pt idx="9">
                  <c:v>10月</c:v>
                </c:pt>
                <c:pt idx="10">
                  <c:v>11月</c:v>
                </c:pt>
                <c:pt idx="11">
                  <c:v>12月</c:v>
                </c:pt>
              </c:strCache>
            </c:strRef>
          </c:cat>
          <c:val>
            <c:numRef>
              <c:f>Sheet1!$B$2:$B$13</c:f>
              <c:numCache>
                <c:formatCode>General</c:formatCode>
                <c:ptCount val="12"/>
                <c:pt idx="0">
                  <c:v>12</c:v>
                </c:pt>
                <c:pt idx="1">
                  <c:v>10</c:v>
                </c:pt>
                <c:pt idx="2">
                  <c:v>6</c:v>
                </c:pt>
                <c:pt idx="3">
                  <c:v>7</c:v>
                </c:pt>
                <c:pt idx="4">
                  <c:v>5</c:v>
                </c:pt>
                <c:pt idx="5">
                  <c:v>4</c:v>
                </c:pt>
                <c:pt idx="6">
                  <c:v>2</c:v>
                </c:pt>
                <c:pt idx="7">
                  <c:v>5</c:v>
                </c:pt>
                <c:pt idx="8">
                  <c:v>6</c:v>
                </c:pt>
                <c:pt idx="9">
                  <c:v>8</c:v>
                </c:pt>
                <c:pt idx="10">
                  <c:v>9</c:v>
                </c:pt>
                <c:pt idx="11">
                  <c:v>8</c:v>
                </c:pt>
              </c:numCache>
            </c:numRef>
          </c:val>
          <c:smooth val="0"/>
          <c:extLst>
            <c:ext xmlns:c16="http://schemas.microsoft.com/office/drawing/2014/chart" uri="{C3380CC4-5D6E-409C-BE32-E72D297353CC}">
              <c16:uniqueId val="{00000000-9554-419B-9EF2-618407557689}"/>
            </c:ext>
          </c:extLst>
        </c:ser>
        <c:dLbls>
          <c:showLegendKey val="0"/>
          <c:showVal val="0"/>
          <c:showCatName val="0"/>
          <c:showSerName val="0"/>
          <c:showPercent val="0"/>
          <c:showBubbleSize val="0"/>
        </c:dLbls>
        <c:marker val="1"/>
        <c:smooth val="0"/>
        <c:axId val="353937592"/>
        <c:axId val="353938248"/>
      </c:lineChart>
      <c:catAx>
        <c:axId val="353937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53938248"/>
        <c:crosses val="autoZero"/>
        <c:auto val="1"/>
        <c:lblAlgn val="ctr"/>
        <c:lblOffset val="100"/>
        <c:noMultiLvlLbl val="0"/>
      </c:catAx>
      <c:valAx>
        <c:axId val="35393824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3539375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solidFill>
                <a:latin typeface="+mn-lt"/>
                <a:ea typeface="+mn-ea"/>
                <a:cs typeface="+mn-cs"/>
              </a:defRPr>
            </a:pPr>
            <a:r>
              <a:rPr lang="ja-JP" altLang="en-US" sz="1100" dirty="0">
                <a:solidFill>
                  <a:schemeClr val="tx1"/>
                </a:solidFill>
              </a:rPr>
              <a:t>インシデント内容の頻出単語</a:t>
            </a:r>
            <a:endParaRPr lang="en-US" altLang="ja-JP" sz="1100" dirty="0">
              <a:solidFill>
                <a:schemeClr val="tx1"/>
              </a:solidFill>
            </a:endParaRPr>
          </a:p>
        </c:rich>
      </c:tx>
      <c:layout>
        <c:manualLayout>
          <c:xMode val="edge"/>
          <c:yMode val="edge"/>
          <c:x val="8.6025592121872177E-2"/>
          <c:y val="5.4304708884074973E-2"/>
        </c:manualLayout>
      </c:layout>
      <c:overlay val="0"/>
      <c:spPr>
        <a:noFill/>
        <a:ln>
          <a:noFill/>
        </a:ln>
        <a:effectLst/>
      </c:spPr>
      <c:txPr>
        <a:bodyPr rot="0" spcFirstLastPara="1" vertOverflow="ellipsis" vert="horz" wrap="square" anchor="ctr" anchorCtr="1"/>
        <a:lstStyle/>
        <a:p>
          <a:pPr>
            <a:defRPr sz="1100" b="0" i="0" u="none" strike="noStrike" kern="1200" spc="0" baseline="0">
              <a:solidFill>
                <a:schemeClr val="tx1"/>
              </a:solidFill>
              <a:latin typeface="+mn-lt"/>
              <a:ea typeface="+mn-ea"/>
              <a:cs typeface="+mn-cs"/>
            </a:defRPr>
          </a:pPr>
          <a:endParaRPr lang="ja-JP"/>
        </a:p>
      </c:txPr>
    </c:title>
    <c:autoTitleDeleted val="0"/>
    <c:plotArea>
      <c:layout/>
      <c:barChart>
        <c:barDir val="bar"/>
        <c:grouping val="clustered"/>
        <c:varyColors val="0"/>
        <c:ser>
          <c:idx val="0"/>
          <c:order val="0"/>
          <c:tx>
            <c:strRef>
              <c:f>Sheet1!$B$1</c:f>
              <c:strCache>
                <c:ptCount val="1"/>
                <c:pt idx="0">
                  <c:v>系列 1</c:v>
                </c:pt>
              </c:strCache>
            </c:strRef>
          </c:tx>
          <c:spPr>
            <a:solidFill>
              <a:schemeClr val="accent1"/>
            </a:solidFill>
            <a:ln>
              <a:noFill/>
            </a:ln>
            <a:effectLst/>
          </c:spPr>
          <c:invertIfNegative val="0"/>
          <c:cat>
            <c:strRef>
              <c:f>Sheet1!$A$2:$A$5</c:f>
              <c:strCache>
                <c:ptCount val="4"/>
                <c:pt idx="0">
                  <c:v>誤データ</c:v>
                </c:pt>
                <c:pt idx="1">
                  <c:v>送信エラー</c:v>
                </c:pt>
                <c:pt idx="2">
                  <c:v>通信不能</c:v>
                </c:pt>
                <c:pt idx="3">
                  <c:v>故障予兆</c:v>
                </c:pt>
              </c:strCache>
            </c:strRef>
          </c:cat>
          <c:val>
            <c:numRef>
              <c:f>Sheet1!$B$2:$B$5</c:f>
              <c:numCache>
                <c:formatCode>General</c:formatCode>
                <c:ptCount val="4"/>
                <c:pt idx="0">
                  <c:v>3</c:v>
                </c:pt>
                <c:pt idx="1">
                  <c:v>6</c:v>
                </c:pt>
                <c:pt idx="2">
                  <c:v>11</c:v>
                </c:pt>
                <c:pt idx="3">
                  <c:v>15</c:v>
                </c:pt>
              </c:numCache>
            </c:numRef>
          </c:val>
          <c:extLst>
            <c:ext xmlns:c16="http://schemas.microsoft.com/office/drawing/2014/chart" uri="{C3380CC4-5D6E-409C-BE32-E72D297353CC}">
              <c16:uniqueId val="{00000000-11D3-471F-989B-3937739BF576}"/>
            </c:ext>
          </c:extLst>
        </c:ser>
        <c:dLbls>
          <c:showLegendKey val="0"/>
          <c:showVal val="0"/>
          <c:showCatName val="0"/>
          <c:showSerName val="0"/>
          <c:showPercent val="0"/>
          <c:showBubbleSize val="0"/>
        </c:dLbls>
        <c:gapWidth val="40"/>
        <c:axId val="878630536"/>
        <c:axId val="878629880"/>
      </c:barChart>
      <c:catAx>
        <c:axId val="87863053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878629880"/>
        <c:crosses val="autoZero"/>
        <c:auto val="1"/>
        <c:lblAlgn val="l"/>
        <c:lblOffset val="100"/>
        <c:noMultiLvlLbl val="0"/>
      </c:catAx>
      <c:valAx>
        <c:axId val="878629880"/>
        <c:scaling>
          <c:orientation val="minMax"/>
          <c:max val="15"/>
        </c:scaling>
        <c:delete val="1"/>
        <c:axPos val="b"/>
        <c:numFmt formatCode="General" sourceLinked="1"/>
        <c:majorTickMark val="none"/>
        <c:minorTickMark val="none"/>
        <c:tickLblPos val="nextTo"/>
        <c:crossAx val="8786305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2409671456059891"/>
          <c:y val="0.10321163434178642"/>
          <c:w val="0.59865449671868265"/>
          <c:h val="0.74350376020011488"/>
        </c:manualLayout>
      </c:layout>
      <c:barChart>
        <c:barDir val="bar"/>
        <c:grouping val="percentStacked"/>
        <c:varyColors val="0"/>
        <c:ser>
          <c:idx val="0"/>
          <c:order val="0"/>
          <c:tx>
            <c:strRef>
              <c:f>Sheet1!$B$1</c:f>
              <c:strCache>
                <c:ptCount val="1"/>
                <c:pt idx="0">
                  <c:v>男性</c:v>
                </c:pt>
              </c:strCache>
            </c:strRef>
          </c:tx>
          <c:spPr>
            <a:solidFill>
              <a:schemeClr val="accent1"/>
            </a:solidFill>
            <a:ln>
              <a:noFill/>
            </a:ln>
            <a:effectLst/>
          </c:spPr>
          <c:invertIfNegative val="0"/>
          <c:cat>
            <c:strRef>
              <c:f>Sheet1!$A$2:$A$5</c:f>
              <c:strCache>
                <c:ptCount val="4"/>
                <c:pt idx="0">
                  <c:v>20代</c:v>
                </c:pt>
                <c:pt idx="1">
                  <c:v>30代</c:v>
                </c:pt>
                <c:pt idx="2">
                  <c:v>40代</c:v>
                </c:pt>
                <c:pt idx="3">
                  <c:v>50代</c:v>
                </c:pt>
              </c:strCache>
            </c:strRef>
          </c:cat>
          <c:val>
            <c:numRef>
              <c:f>Sheet1!$B$2:$B$5</c:f>
              <c:numCache>
                <c:formatCode>General</c:formatCode>
                <c:ptCount val="4"/>
                <c:pt idx="0">
                  <c:v>11</c:v>
                </c:pt>
                <c:pt idx="1">
                  <c:v>13</c:v>
                </c:pt>
                <c:pt idx="2">
                  <c:v>12</c:v>
                </c:pt>
                <c:pt idx="3">
                  <c:v>13</c:v>
                </c:pt>
              </c:numCache>
            </c:numRef>
          </c:val>
          <c:extLst>
            <c:ext xmlns:c16="http://schemas.microsoft.com/office/drawing/2014/chart" uri="{C3380CC4-5D6E-409C-BE32-E72D297353CC}">
              <c16:uniqueId val="{00000000-5297-403E-A858-A4024792AA31}"/>
            </c:ext>
          </c:extLst>
        </c:ser>
        <c:ser>
          <c:idx val="1"/>
          <c:order val="1"/>
          <c:tx>
            <c:strRef>
              <c:f>Sheet1!$C$1</c:f>
              <c:strCache>
                <c:ptCount val="1"/>
                <c:pt idx="0">
                  <c:v>女性</c:v>
                </c:pt>
              </c:strCache>
            </c:strRef>
          </c:tx>
          <c:spPr>
            <a:solidFill>
              <a:schemeClr val="accent2"/>
            </a:solidFill>
            <a:ln>
              <a:noFill/>
            </a:ln>
            <a:effectLst/>
          </c:spPr>
          <c:invertIfNegative val="0"/>
          <c:cat>
            <c:strRef>
              <c:f>Sheet1!$A$2:$A$5</c:f>
              <c:strCache>
                <c:ptCount val="4"/>
                <c:pt idx="0">
                  <c:v>20代</c:v>
                </c:pt>
                <c:pt idx="1">
                  <c:v>30代</c:v>
                </c:pt>
                <c:pt idx="2">
                  <c:v>40代</c:v>
                </c:pt>
                <c:pt idx="3">
                  <c:v>50代</c:v>
                </c:pt>
              </c:strCache>
            </c:strRef>
          </c:cat>
          <c:val>
            <c:numRef>
              <c:f>Sheet1!$C$2:$C$5</c:f>
              <c:numCache>
                <c:formatCode>General</c:formatCode>
                <c:ptCount val="4"/>
                <c:pt idx="0">
                  <c:v>4</c:v>
                </c:pt>
                <c:pt idx="1">
                  <c:v>7</c:v>
                </c:pt>
                <c:pt idx="2">
                  <c:v>8</c:v>
                </c:pt>
                <c:pt idx="3">
                  <c:v>12</c:v>
                </c:pt>
              </c:numCache>
            </c:numRef>
          </c:val>
          <c:extLst>
            <c:ext xmlns:c16="http://schemas.microsoft.com/office/drawing/2014/chart" uri="{C3380CC4-5D6E-409C-BE32-E72D297353CC}">
              <c16:uniqueId val="{00000001-5297-403E-A858-A4024792AA31}"/>
            </c:ext>
          </c:extLst>
        </c:ser>
        <c:dLbls>
          <c:showLegendKey val="0"/>
          <c:showVal val="0"/>
          <c:showCatName val="0"/>
          <c:showSerName val="0"/>
          <c:showPercent val="0"/>
          <c:showBubbleSize val="0"/>
        </c:dLbls>
        <c:gapWidth val="219"/>
        <c:overlap val="100"/>
        <c:axId val="832406392"/>
        <c:axId val="832405408"/>
      </c:barChart>
      <c:catAx>
        <c:axId val="8324063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832405408"/>
        <c:crosses val="autoZero"/>
        <c:auto val="1"/>
        <c:lblAlgn val="ctr"/>
        <c:lblOffset val="100"/>
        <c:noMultiLvlLbl val="0"/>
      </c:catAx>
      <c:valAx>
        <c:axId val="832405408"/>
        <c:scaling>
          <c:orientation val="minMax"/>
        </c:scaling>
        <c:delete val="1"/>
        <c:axPos val="b"/>
        <c:numFmt formatCode="0%" sourceLinked="1"/>
        <c:majorTickMark val="none"/>
        <c:minorTickMark val="none"/>
        <c:tickLblPos val="nextTo"/>
        <c:crossAx val="832406392"/>
        <c:crosses val="autoZero"/>
        <c:crossBetween val="between"/>
      </c:valAx>
      <c:spPr>
        <a:noFill/>
        <a:ln>
          <a:noFill/>
        </a:ln>
        <a:effectLst/>
      </c:spPr>
    </c:plotArea>
    <c:legend>
      <c:legendPos val="r"/>
      <c:layout>
        <c:manualLayout>
          <c:xMode val="edge"/>
          <c:yMode val="edge"/>
          <c:x val="0.19566876413731668"/>
          <c:y val="0.83469904820720375"/>
          <c:w val="0.62256062407719226"/>
          <c:h val="0.1517643319597396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Sheet1!$A$2:$A$8</c:f>
              <c:numCache>
                <c:formatCode>General</c:formatCode>
                <c:ptCount val="7"/>
                <c:pt idx="0">
                  <c:v>1960</c:v>
                </c:pt>
                <c:pt idx="1">
                  <c:v>1970</c:v>
                </c:pt>
                <c:pt idx="2">
                  <c:v>1980</c:v>
                </c:pt>
                <c:pt idx="3">
                  <c:v>1990</c:v>
                </c:pt>
                <c:pt idx="4">
                  <c:v>2000</c:v>
                </c:pt>
                <c:pt idx="5">
                  <c:v>2010</c:v>
                </c:pt>
                <c:pt idx="6">
                  <c:v>2020</c:v>
                </c:pt>
              </c:numCache>
            </c:numRef>
          </c:cat>
          <c:val>
            <c:numRef>
              <c:f>Sheet1!$B$2:$B$8</c:f>
              <c:numCache>
                <c:formatCode>General</c:formatCode>
                <c:ptCount val="7"/>
                <c:pt idx="0">
                  <c:v>16</c:v>
                </c:pt>
                <c:pt idx="1">
                  <c:v>18</c:v>
                </c:pt>
                <c:pt idx="2">
                  <c:v>20</c:v>
                </c:pt>
                <c:pt idx="3">
                  <c:v>21</c:v>
                </c:pt>
                <c:pt idx="4">
                  <c:v>22</c:v>
                </c:pt>
                <c:pt idx="5">
                  <c:v>23</c:v>
                </c:pt>
                <c:pt idx="6">
                  <c:v>22</c:v>
                </c:pt>
              </c:numCache>
            </c:numRef>
          </c:val>
          <c:smooth val="0"/>
          <c:extLst>
            <c:ext xmlns:c16="http://schemas.microsoft.com/office/drawing/2014/chart" uri="{C3380CC4-5D6E-409C-BE32-E72D297353CC}">
              <c16:uniqueId val="{00000000-3D1E-49C8-A2A5-6357D4893F90}"/>
            </c:ext>
          </c:extLst>
        </c:ser>
        <c:dLbls>
          <c:showLegendKey val="0"/>
          <c:showVal val="0"/>
          <c:showCatName val="0"/>
          <c:showSerName val="0"/>
          <c:showPercent val="0"/>
          <c:showBubbleSize val="0"/>
        </c:dLbls>
        <c:marker val="1"/>
        <c:smooth val="0"/>
        <c:axId val="353937592"/>
        <c:axId val="353938248"/>
      </c:lineChart>
      <c:catAx>
        <c:axId val="353937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53938248"/>
        <c:crosses val="autoZero"/>
        <c:auto val="1"/>
        <c:lblAlgn val="ctr"/>
        <c:lblOffset val="100"/>
        <c:noMultiLvlLbl val="0"/>
      </c:catAx>
      <c:valAx>
        <c:axId val="353938248"/>
        <c:scaling>
          <c:orientation val="minMax"/>
          <c:min val="1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53937592"/>
        <c:crosses val="autoZero"/>
        <c:crossBetween val="between"/>
      </c:valAx>
      <c:spPr>
        <a:noFill/>
        <a:ln w="9525">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Sheet1!$A$2:$A$14</c:f>
              <c:strCache>
                <c:ptCount val="12"/>
                <c:pt idx="0">
                  <c:v>1月</c:v>
                </c:pt>
                <c:pt idx="1">
                  <c:v>2月</c:v>
                </c:pt>
                <c:pt idx="2">
                  <c:v>3月</c:v>
                </c:pt>
                <c:pt idx="3">
                  <c:v>4月</c:v>
                </c:pt>
                <c:pt idx="4">
                  <c:v>5月</c:v>
                </c:pt>
                <c:pt idx="5">
                  <c:v>6月</c:v>
                </c:pt>
                <c:pt idx="6">
                  <c:v>7月</c:v>
                </c:pt>
                <c:pt idx="7">
                  <c:v>8月</c:v>
                </c:pt>
                <c:pt idx="8">
                  <c:v>9月</c:v>
                </c:pt>
                <c:pt idx="9">
                  <c:v>10月</c:v>
                </c:pt>
                <c:pt idx="10">
                  <c:v>11月</c:v>
                </c:pt>
                <c:pt idx="11">
                  <c:v>12月</c:v>
                </c:pt>
              </c:strCache>
            </c:strRef>
          </c:cat>
          <c:val>
            <c:numRef>
              <c:f>Sheet1!$B$2:$B$14</c:f>
              <c:numCache>
                <c:formatCode>General</c:formatCode>
                <c:ptCount val="13"/>
                <c:pt idx="0">
                  <c:v>7.1</c:v>
                </c:pt>
                <c:pt idx="1">
                  <c:v>8.3000000000000007</c:v>
                </c:pt>
                <c:pt idx="2">
                  <c:v>10.7</c:v>
                </c:pt>
                <c:pt idx="3">
                  <c:v>12.8</c:v>
                </c:pt>
                <c:pt idx="4">
                  <c:v>19.5</c:v>
                </c:pt>
                <c:pt idx="5">
                  <c:v>23.2</c:v>
                </c:pt>
                <c:pt idx="6">
                  <c:v>24.3</c:v>
                </c:pt>
                <c:pt idx="7">
                  <c:v>29.1</c:v>
                </c:pt>
                <c:pt idx="8">
                  <c:v>24.3</c:v>
                </c:pt>
                <c:pt idx="9">
                  <c:v>17.5</c:v>
                </c:pt>
                <c:pt idx="10">
                  <c:v>14</c:v>
                </c:pt>
                <c:pt idx="11">
                  <c:v>8</c:v>
                </c:pt>
                <c:pt idx="12">
                  <c:v>17.3</c:v>
                </c:pt>
              </c:numCache>
            </c:numRef>
          </c:val>
          <c:smooth val="0"/>
          <c:extLst>
            <c:ext xmlns:c16="http://schemas.microsoft.com/office/drawing/2014/chart" uri="{C3380CC4-5D6E-409C-BE32-E72D297353CC}">
              <c16:uniqueId val="{00000000-0918-47DE-9138-995DA75AD579}"/>
            </c:ext>
          </c:extLst>
        </c:ser>
        <c:dLbls>
          <c:showLegendKey val="0"/>
          <c:showVal val="0"/>
          <c:showCatName val="0"/>
          <c:showSerName val="0"/>
          <c:showPercent val="0"/>
          <c:showBubbleSize val="0"/>
        </c:dLbls>
        <c:marker val="1"/>
        <c:smooth val="0"/>
        <c:axId val="353937592"/>
        <c:axId val="353938248"/>
      </c:lineChart>
      <c:catAx>
        <c:axId val="353937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53938248"/>
        <c:crosses val="autoZero"/>
        <c:auto val="1"/>
        <c:lblAlgn val="ctr"/>
        <c:lblOffset val="100"/>
        <c:noMultiLvlLbl val="0"/>
      </c:catAx>
      <c:valAx>
        <c:axId val="35393824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3539375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9979069185616133E-2"/>
          <c:y val="0.20644593619682677"/>
          <c:w val="0.84004186162876771"/>
          <c:h val="0.48009716067863339"/>
        </c:manualLayout>
      </c:layout>
      <c:pieChart>
        <c:varyColors val="1"/>
        <c:ser>
          <c:idx val="0"/>
          <c:order val="0"/>
          <c:tx>
            <c:strRef>
              <c:f>Sheet1!$B$1</c:f>
              <c:strCache>
                <c:ptCount val="1"/>
                <c:pt idx="0">
                  <c:v>系列 1</c:v>
                </c:pt>
              </c:strCache>
            </c:strRef>
          </c:tx>
          <c:dPt>
            <c:idx val="0"/>
            <c:bubble3D val="0"/>
            <c:spPr>
              <a:solidFill>
                <a:schemeClr val="accent1"/>
              </a:solidFill>
              <a:ln>
                <a:noFill/>
              </a:ln>
              <a:effectLst/>
            </c:spPr>
            <c:extLst>
              <c:ext xmlns:c16="http://schemas.microsoft.com/office/drawing/2014/chart" uri="{C3380CC4-5D6E-409C-BE32-E72D297353CC}">
                <c16:uniqueId val="{00000001-10BD-4A22-A7C8-15A4C11AF29B}"/>
              </c:ext>
            </c:extLst>
          </c:dPt>
          <c:dPt>
            <c:idx val="1"/>
            <c:bubble3D val="0"/>
            <c:spPr>
              <a:solidFill>
                <a:schemeClr val="accent2"/>
              </a:solidFill>
              <a:ln>
                <a:noFill/>
              </a:ln>
              <a:effectLst/>
            </c:spPr>
            <c:extLst>
              <c:ext xmlns:c16="http://schemas.microsoft.com/office/drawing/2014/chart" uri="{C3380CC4-5D6E-409C-BE32-E72D297353CC}">
                <c16:uniqueId val="{00000003-10BD-4A22-A7C8-15A4C11AF29B}"/>
              </c:ext>
            </c:extLst>
          </c:dPt>
          <c:dPt>
            <c:idx val="2"/>
            <c:bubble3D val="0"/>
            <c:spPr>
              <a:solidFill>
                <a:schemeClr val="accent3"/>
              </a:solidFill>
              <a:ln>
                <a:noFill/>
              </a:ln>
              <a:effectLst/>
            </c:spPr>
            <c:extLst>
              <c:ext xmlns:c16="http://schemas.microsoft.com/office/drawing/2014/chart" uri="{C3380CC4-5D6E-409C-BE32-E72D297353CC}">
                <c16:uniqueId val="{00000005-10BD-4A22-A7C8-15A4C11AF29B}"/>
              </c:ext>
            </c:extLst>
          </c:dPt>
          <c:dPt>
            <c:idx val="3"/>
            <c:bubble3D val="0"/>
            <c:spPr>
              <a:solidFill>
                <a:schemeClr val="accent4"/>
              </a:solidFill>
              <a:ln>
                <a:noFill/>
              </a:ln>
              <a:effectLst/>
            </c:spPr>
            <c:extLst>
              <c:ext xmlns:c16="http://schemas.microsoft.com/office/drawing/2014/chart" uri="{C3380CC4-5D6E-409C-BE32-E72D297353CC}">
                <c16:uniqueId val="{00000007-10BD-4A22-A7C8-15A4C11AF29B}"/>
              </c:ext>
            </c:extLst>
          </c:dPt>
          <c:cat>
            <c:strRef>
              <c:f>Sheet1!$A$2:$A$5</c:f>
              <c:strCache>
                <c:ptCount val="4"/>
                <c:pt idx="0">
                  <c:v>満足</c:v>
                </c:pt>
                <c:pt idx="1">
                  <c:v>まあまあ満足</c:v>
                </c:pt>
                <c:pt idx="2">
                  <c:v>やや不満</c:v>
                </c:pt>
                <c:pt idx="3">
                  <c:v>不満</c:v>
                </c:pt>
              </c:strCache>
            </c:strRef>
          </c:cat>
          <c:val>
            <c:numRef>
              <c:f>Sheet1!$B$2:$B$5</c:f>
              <c:numCache>
                <c:formatCode>General</c:formatCode>
                <c:ptCount val="4"/>
                <c:pt idx="0">
                  <c:v>15</c:v>
                </c:pt>
                <c:pt idx="1">
                  <c:v>40</c:v>
                </c:pt>
                <c:pt idx="2">
                  <c:v>35</c:v>
                </c:pt>
                <c:pt idx="3">
                  <c:v>10</c:v>
                </c:pt>
              </c:numCache>
            </c:numRef>
          </c:val>
          <c:extLst>
            <c:ext xmlns:c16="http://schemas.microsoft.com/office/drawing/2014/chart" uri="{C3380CC4-5D6E-409C-BE32-E72D297353CC}">
              <c16:uniqueId val="{00000008-10BD-4A22-A7C8-15A4C11AF29B}"/>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8.0208071531172709E-2"/>
          <c:y val="0.74049163203965984"/>
          <c:w val="0.91979192846882729"/>
          <c:h val="0.1516119190228255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ja-JP" altLang="en-US" sz="1400" dirty="0">
                <a:solidFill>
                  <a:schemeClr val="tx1"/>
                </a:solidFill>
              </a:rPr>
              <a:t>インシデント内容の頻出単語</a:t>
            </a:r>
            <a:endParaRPr lang="en-US" altLang="ja-JP" sz="1400" dirty="0">
              <a:solidFill>
                <a:schemeClr val="tx1"/>
              </a:solidFill>
            </a:endParaRPr>
          </a:p>
        </c:rich>
      </c:tx>
      <c:layout>
        <c:manualLayout>
          <c:xMode val="edge"/>
          <c:yMode val="edge"/>
          <c:x val="0.10357773627945582"/>
          <c:y val="0.11007658928492935"/>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ja-JP"/>
        </a:p>
      </c:txPr>
    </c:title>
    <c:autoTitleDeleted val="0"/>
    <c:plotArea>
      <c:layout/>
      <c:barChart>
        <c:barDir val="bar"/>
        <c:grouping val="clustered"/>
        <c:varyColors val="0"/>
        <c:ser>
          <c:idx val="0"/>
          <c:order val="0"/>
          <c:tx>
            <c:strRef>
              <c:f>Sheet1!$B$1</c:f>
              <c:strCache>
                <c:ptCount val="1"/>
                <c:pt idx="0">
                  <c:v>系列 1</c:v>
                </c:pt>
              </c:strCache>
            </c:strRef>
          </c:tx>
          <c:spPr>
            <a:solidFill>
              <a:schemeClr val="accent1"/>
            </a:solidFill>
            <a:ln>
              <a:noFill/>
            </a:ln>
            <a:effectLst/>
          </c:spPr>
          <c:invertIfNegative val="0"/>
          <c:cat>
            <c:strRef>
              <c:f>Sheet1!$A$2:$A$5</c:f>
              <c:strCache>
                <c:ptCount val="4"/>
                <c:pt idx="0">
                  <c:v>誤データ</c:v>
                </c:pt>
                <c:pt idx="1">
                  <c:v>送信エラー</c:v>
                </c:pt>
                <c:pt idx="2">
                  <c:v>通信不能</c:v>
                </c:pt>
                <c:pt idx="3">
                  <c:v>故障予兆</c:v>
                </c:pt>
              </c:strCache>
            </c:strRef>
          </c:cat>
          <c:val>
            <c:numRef>
              <c:f>Sheet1!$B$2:$B$5</c:f>
              <c:numCache>
                <c:formatCode>General</c:formatCode>
                <c:ptCount val="4"/>
                <c:pt idx="0">
                  <c:v>3</c:v>
                </c:pt>
                <c:pt idx="1">
                  <c:v>6</c:v>
                </c:pt>
                <c:pt idx="2">
                  <c:v>11</c:v>
                </c:pt>
                <c:pt idx="3">
                  <c:v>15</c:v>
                </c:pt>
              </c:numCache>
            </c:numRef>
          </c:val>
          <c:extLst>
            <c:ext xmlns:c16="http://schemas.microsoft.com/office/drawing/2014/chart" uri="{C3380CC4-5D6E-409C-BE32-E72D297353CC}">
              <c16:uniqueId val="{00000000-7684-4C34-AABA-624B62D63B40}"/>
            </c:ext>
          </c:extLst>
        </c:ser>
        <c:dLbls>
          <c:showLegendKey val="0"/>
          <c:showVal val="0"/>
          <c:showCatName val="0"/>
          <c:showSerName val="0"/>
          <c:showPercent val="0"/>
          <c:showBubbleSize val="0"/>
        </c:dLbls>
        <c:gapWidth val="40"/>
        <c:axId val="878630536"/>
        <c:axId val="878629880"/>
      </c:barChart>
      <c:catAx>
        <c:axId val="87863053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878629880"/>
        <c:crosses val="autoZero"/>
        <c:auto val="1"/>
        <c:lblAlgn val="l"/>
        <c:lblOffset val="100"/>
        <c:noMultiLvlLbl val="0"/>
      </c:catAx>
      <c:valAx>
        <c:axId val="878629880"/>
        <c:scaling>
          <c:orientation val="minMax"/>
          <c:max val="15"/>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8786305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4763" y="0"/>
            <a:ext cx="2919412" cy="493713"/>
          </a:xfrm>
          <a:prstGeom prst="rect">
            <a:avLst/>
          </a:prstGeom>
        </p:spPr>
        <p:txBody>
          <a:bodyPr vert="horz" lIns="91440" tIns="45720" rIns="91440" bIns="45720" rtlCol="0"/>
          <a:lstStyle>
            <a:lvl1pPr algn="r">
              <a:defRPr sz="1200"/>
            </a:lvl1pPr>
          </a:lstStyle>
          <a:p>
            <a:fld id="{480D6CAF-52DD-4933-B3DB-1AA4C3E30054}" type="datetimeFigureOut">
              <a:rPr kumimoji="1" lang="ja-JP" altLang="en-US" smtClean="0"/>
              <a:t>2021/2/4</a:t>
            </a:fld>
            <a:endParaRPr kumimoji="1" lang="ja-JP" altLang="en-US"/>
          </a:p>
        </p:txBody>
      </p:sp>
      <p:sp>
        <p:nvSpPr>
          <p:cNvPr id="4" name="フッター プレースホルダー 3"/>
          <p:cNvSpPr>
            <a:spLocks noGrp="1"/>
          </p:cNvSpPr>
          <p:nvPr>
            <p:ph type="ftr" sz="quarter" idx="2"/>
          </p:nvPr>
        </p:nvSpPr>
        <p:spPr>
          <a:xfrm>
            <a:off x="0" y="9371013"/>
            <a:ext cx="2919413" cy="49371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4763" y="9371013"/>
            <a:ext cx="2919412" cy="493712"/>
          </a:xfrm>
          <a:prstGeom prst="rect">
            <a:avLst/>
          </a:prstGeom>
        </p:spPr>
        <p:txBody>
          <a:bodyPr vert="horz" lIns="91440" tIns="45720" rIns="91440" bIns="45720" rtlCol="0" anchor="b"/>
          <a:lstStyle>
            <a:lvl1pPr algn="r">
              <a:defRPr sz="1200"/>
            </a:lvl1pPr>
          </a:lstStyle>
          <a:p>
            <a:fld id="{6B735CE3-15C0-475C-BCAB-A17CA4CF7653}" type="slidenum">
              <a:rPr kumimoji="1" lang="ja-JP" altLang="en-US" smtClean="0"/>
              <a:t>‹#›</a:t>
            </a:fld>
            <a:endParaRPr kumimoji="1" lang="ja-JP" altLang="en-US"/>
          </a:p>
        </p:txBody>
      </p:sp>
    </p:spTree>
    <p:extLst>
      <p:ext uri="{BB962C8B-B14F-4D97-AF65-F5344CB8AC3E}">
        <p14:creationId xmlns:p14="http://schemas.microsoft.com/office/powerpoint/2010/main" val="49362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vl1pPr>
          </a:lstStyle>
          <a:p>
            <a:fld id="{2F9E7DBA-058F-437F-A215-770EFD4C98F0}" type="datetimeFigureOut">
              <a:rPr kumimoji="1" lang="ja-JP" altLang="en-US" smtClean="0"/>
              <a:t>2021/2/4</a:t>
            </a:fld>
            <a:endParaRPr kumimoji="1" lang="ja-JP" altLang="en-US"/>
          </a:p>
        </p:txBody>
      </p:sp>
      <p:sp>
        <p:nvSpPr>
          <p:cNvPr id="4" name="スライド イメージ プレースホルダー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686499"/>
            <a:ext cx="5388610" cy="443984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3BA1B252-B1AE-42F0-BD90-03F996D3B30E}" type="slidenum">
              <a:rPr kumimoji="1" lang="ja-JP" altLang="en-US" smtClean="0"/>
              <a:t>‹#›</a:t>
            </a:fld>
            <a:endParaRPr kumimoji="1" lang="ja-JP" altLang="en-US"/>
          </a:p>
        </p:txBody>
      </p:sp>
    </p:spTree>
    <p:extLst>
      <p:ext uri="{BB962C8B-B14F-4D97-AF65-F5344CB8AC3E}">
        <p14:creationId xmlns:p14="http://schemas.microsoft.com/office/powerpoint/2010/main" val="31299058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3BA1B252-B1AE-42F0-BD90-03F996D3B30E}" type="slidenum">
              <a:rPr kumimoji="1" lang="ja-JP" altLang="en-US" smtClean="0"/>
              <a:t>4</a:t>
            </a:fld>
            <a:endParaRPr kumimoji="1" lang="ja-JP" altLang="en-US"/>
          </a:p>
        </p:txBody>
      </p:sp>
    </p:spTree>
    <p:extLst>
      <p:ext uri="{BB962C8B-B14F-4D97-AF65-F5344CB8AC3E}">
        <p14:creationId xmlns:p14="http://schemas.microsoft.com/office/powerpoint/2010/main" val="508098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C9F2933-2F2A-44A0-BBD7-04769F8B204D}" type="slidenum">
              <a:rPr kumimoji="1" lang="ja-JP" altLang="en-US" smtClean="0"/>
              <a:t>5</a:t>
            </a:fld>
            <a:endParaRPr kumimoji="1" lang="ja-JP" altLang="en-US"/>
          </a:p>
        </p:txBody>
      </p:sp>
    </p:spTree>
    <p:extLst>
      <p:ext uri="{BB962C8B-B14F-4D97-AF65-F5344CB8AC3E}">
        <p14:creationId xmlns:p14="http://schemas.microsoft.com/office/powerpoint/2010/main" val="4210075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包括関係にあることを説明</a:t>
            </a:r>
            <a:endParaRPr kumimoji="1" lang="en-US" altLang="ja-JP" dirty="0"/>
          </a:p>
        </p:txBody>
      </p:sp>
      <p:sp>
        <p:nvSpPr>
          <p:cNvPr id="4" name="スライド番号プレースホルダー 3"/>
          <p:cNvSpPr>
            <a:spLocks noGrp="1"/>
          </p:cNvSpPr>
          <p:nvPr>
            <p:ph type="sldNum" sz="quarter" idx="5"/>
          </p:nvPr>
        </p:nvSpPr>
        <p:spPr/>
        <p:txBody>
          <a:bodyPr/>
          <a:lstStyle/>
          <a:p>
            <a:fld id="{4C9F2933-2F2A-44A0-BBD7-04769F8B204D}" type="slidenum">
              <a:rPr kumimoji="1" lang="ja-JP" altLang="en-US" smtClean="0"/>
              <a:t>10</a:t>
            </a:fld>
            <a:endParaRPr kumimoji="1" lang="ja-JP" altLang="en-US"/>
          </a:p>
        </p:txBody>
      </p:sp>
    </p:spTree>
    <p:extLst>
      <p:ext uri="{BB962C8B-B14F-4D97-AF65-F5344CB8AC3E}">
        <p14:creationId xmlns:p14="http://schemas.microsoft.com/office/powerpoint/2010/main" val="3716803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稲葉さんのスケジュールと順番異なるがいいのか</a:t>
            </a:r>
          </a:p>
        </p:txBody>
      </p:sp>
      <p:sp>
        <p:nvSpPr>
          <p:cNvPr id="4" name="スライド番号プレースホルダー 3"/>
          <p:cNvSpPr>
            <a:spLocks noGrp="1"/>
          </p:cNvSpPr>
          <p:nvPr>
            <p:ph type="sldNum" sz="quarter" idx="5"/>
          </p:nvPr>
        </p:nvSpPr>
        <p:spPr/>
        <p:txBody>
          <a:bodyPr/>
          <a:lstStyle/>
          <a:p>
            <a:fld id="{4C9F2933-2F2A-44A0-BBD7-04769F8B204D}" type="slidenum">
              <a:rPr kumimoji="1" lang="ja-JP" altLang="en-US" smtClean="0"/>
              <a:t>15</a:t>
            </a:fld>
            <a:endParaRPr kumimoji="1" lang="ja-JP" altLang="en-US"/>
          </a:p>
        </p:txBody>
      </p:sp>
    </p:spTree>
    <p:extLst>
      <p:ext uri="{BB962C8B-B14F-4D97-AF65-F5344CB8AC3E}">
        <p14:creationId xmlns:p14="http://schemas.microsoft.com/office/powerpoint/2010/main" val="946649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C9F2933-2F2A-44A0-BBD7-04769F8B204D}" type="slidenum">
              <a:rPr kumimoji="1" lang="ja-JP" altLang="en-US" smtClean="0"/>
              <a:t>17</a:t>
            </a:fld>
            <a:endParaRPr kumimoji="1" lang="ja-JP" altLang="en-US"/>
          </a:p>
        </p:txBody>
      </p:sp>
    </p:spTree>
    <p:extLst>
      <p:ext uri="{BB962C8B-B14F-4D97-AF65-F5344CB8AC3E}">
        <p14:creationId xmlns:p14="http://schemas.microsoft.com/office/powerpoint/2010/main" val="39035415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図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4000" cy="4323600"/>
          </a:xfrm>
          <a:prstGeom prst="rect">
            <a:avLst/>
          </a:prstGeom>
        </p:spPr>
      </p:pic>
      <p:sp>
        <p:nvSpPr>
          <p:cNvPr id="2" name="タイトル 1"/>
          <p:cNvSpPr>
            <a:spLocks noGrp="1"/>
          </p:cNvSpPr>
          <p:nvPr>
            <p:ph type="ctrTitle"/>
          </p:nvPr>
        </p:nvSpPr>
        <p:spPr>
          <a:xfrm>
            <a:off x="324000" y="1738800"/>
            <a:ext cx="8352000" cy="2361600"/>
          </a:xfrm>
        </p:spPr>
        <p:txBody>
          <a:bodyPr anchor="b" anchorCtr="0"/>
          <a:lstStyle>
            <a:lvl1pPr>
              <a:defRPr sz="4000" b="1">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マスター タイトルの書式設定</a:t>
            </a:r>
          </a:p>
        </p:txBody>
      </p:sp>
      <p:sp>
        <p:nvSpPr>
          <p:cNvPr id="3" name="サブタイトル 2"/>
          <p:cNvSpPr>
            <a:spLocks noGrp="1"/>
          </p:cNvSpPr>
          <p:nvPr>
            <p:ph type="subTitle" idx="1"/>
          </p:nvPr>
        </p:nvSpPr>
        <p:spPr>
          <a:xfrm>
            <a:off x="324000" y="4438800"/>
            <a:ext cx="7920000" cy="1785600"/>
          </a:xfrm>
        </p:spPr>
        <p:txBody>
          <a:bodyPr lIns="0" tIns="0" rIns="0" bIns="0">
            <a:normAutofit/>
          </a:bodyPr>
          <a:lstStyle>
            <a:lvl1pPr marL="0" indent="0" algn="l">
              <a:buNone/>
              <a:defRPr sz="28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pic>
        <p:nvPicPr>
          <p:cNvPr id="8" name="図 7"/>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940712" y="261719"/>
            <a:ext cx="2016088" cy="396000"/>
          </a:xfrm>
          <a:prstGeom prst="rect">
            <a:avLst/>
          </a:prstGeom>
        </p:spPr>
      </p:pic>
      <p:sp>
        <p:nvSpPr>
          <p:cNvPr id="17" name="フッター プレースホルダー 16"/>
          <p:cNvSpPr>
            <a:spLocks noGrp="1"/>
          </p:cNvSpPr>
          <p:nvPr>
            <p:ph type="ftr" sz="quarter" idx="10"/>
          </p:nvPr>
        </p:nvSpPr>
        <p:spPr/>
        <p:txBody>
          <a:bodyPr/>
          <a:lstStyle/>
          <a:p>
            <a:r>
              <a:rPr lang="en-US" altLang="ja-JP"/>
              <a:t>Copyright© 2020</a:t>
            </a:r>
            <a:r>
              <a:rPr lang="ja-JP" altLang="en-US"/>
              <a:t>　都築電気株式会社</a:t>
            </a:r>
            <a:endParaRPr lang="ja-JP" altLang="en-US" dirty="0"/>
          </a:p>
        </p:txBody>
      </p:sp>
      <p:sp>
        <p:nvSpPr>
          <p:cNvPr id="18" name="スライド番号プレースホルダー 17"/>
          <p:cNvSpPr>
            <a:spLocks noGrp="1"/>
          </p:cNvSpPr>
          <p:nvPr>
            <p:ph type="sldNum" sz="quarter" idx="11"/>
          </p:nvPr>
        </p:nvSpPr>
        <p:spPr/>
        <p:txBody>
          <a:bodyPr/>
          <a:lstStyle/>
          <a:p>
            <a:fld id="{5746E6DC-1CE8-4C96-A2EA-6486FEF45375}" type="slidenum">
              <a:rPr lang="ja-JP" altLang="en-US" smtClean="0"/>
              <a:pPr/>
              <a:t>‹#›</a:t>
            </a:fld>
            <a:endParaRPr lang="ja-JP" altLang="en-US" dirty="0"/>
          </a:p>
        </p:txBody>
      </p:sp>
    </p:spTree>
    <p:extLst>
      <p:ext uri="{BB962C8B-B14F-4D97-AF65-F5344CB8AC3E}">
        <p14:creationId xmlns:p14="http://schemas.microsoft.com/office/powerpoint/2010/main" val="2794762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セクション見出し1（ブルー）">
    <p:spTree>
      <p:nvGrpSpPr>
        <p:cNvPr id="1" name=""/>
        <p:cNvGrpSpPr/>
        <p:nvPr/>
      </p:nvGrpSpPr>
      <p:grpSpPr>
        <a:xfrm>
          <a:off x="0" y="0"/>
          <a:ext cx="0" cy="0"/>
          <a:chOff x="0" y="0"/>
          <a:chExt cx="0" cy="0"/>
        </a:xfrm>
      </p:grpSpPr>
      <p:pic>
        <p:nvPicPr>
          <p:cNvPr id="4" name="図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3432047"/>
          </a:xfrm>
          <a:prstGeom prst="rect">
            <a:avLst/>
          </a:prstGeom>
        </p:spPr>
      </p:pic>
      <p:sp>
        <p:nvSpPr>
          <p:cNvPr id="2" name="タイトル 1"/>
          <p:cNvSpPr>
            <a:spLocks noGrp="1"/>
          </p:cNvSpPr>
          <p:nvPr>
            <p:ph type="ctrTitle"/>
          </p:nvPr>
        </p:nvSpPr>
        <p:spPr>
          <a:xfrm>
            <a:off x="324000" y="1774800"/>
            <a:ext cx="8632800" cy="1440000"/>
          </a:xfrm>
        </p:spPr>
        <p:txBody>
          <a:bodyPr anchor="b" anchorCtr="0"/>
          <a:lstStyle>
            <a:lvl1pPr>
              <a:defRPr sz="3600" b="0">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マスター タイトルの書式設定</a:t>
            </a:r>
          </a:p>
        </p:txBody>
      </p:sp>
      <p:sp>
        <p:nvSpPr>
          <p:cNvPr id="3" name="サブタイトル 2"/>
          <p:cNvSpPr>
            <a:spLocks noGrp="1"/>
          </p:cNvSpPr>
          <p:nvPr>
            <p:ph type="subTitle" idx="1"/>
          </p:nvPr>
        </p:nvSpPr>
        <p:spPr>
          <a:xfrm>
            <a:off x="324000" y="3697200"/>
            <a:ext cx="8218800" cy="2595600"/>
          </a:xfrm>
        </p:spPr>
        <p:txBody>
          <a:bodyPr lIns="0" tIns="0" rIns="0" bIns="0">
            <a:normAutofit/>
          </a:bodyPr>
          <a:lstStyle>
            <a:lvl1pPr marL="0" indent="0" algn="l">
              <a:buNone/>
              <a:defRPr sz="28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14"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ja-JP" altLang="en-US"/>
          </a:p>
        </p:txBody>
      </p:sp>
      <p:pic>
        <p:nvPicPr>
          <p:cNvPr id="17" name="図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84368" y="209735"/>
            <a:ext cx="1152000" cy="226276"/>
          </a:xfrm>
          <a:prstGeom prst="rect">
            <a:avLst/>
          </a:prstGeom>
        </p:spPr>
      </p:pic>
      <p:sp>
        <p:nvSpPr>
          <p:cNvPr id="6" name="フッター プレースホルダー 5"/>
          <p:cNvSpPr>
            <a:spLocks noGrp="1"/>
          </p:cNvSpPr>
          <p:nvPr>
            <p:ph type="ftr" sz="quarter" idx="10"/>
          </p:nvPr>
        </p:nvSpPr>
        <p:spPr/>
        <p:txBody>
          <a:bodyPr/>
          <a:lstStyle/>
          <a:p>
            <a:r>
              <a:rPr lang="en-US" altLang="ja-JP"/>
              <a:t>Copyright© 2020</a:t>
            </a:r>
            <a:r>
              <a:rPr lang="ja-JP" altLang="en-US"/>
              <a:t>　都築電気株式会社</a:t>
            </a:r>
            <a:endParaRPr lang="ja-JP" altLang="en-US" dirty="0"/>
          </a:p>
        </p:txBody>
      </p:sp>
      <p:sp>
        <p:nvSpPr>
          <p:cNvPr id="13" name="スライド番号プレースホルダー 12"/>
          <p:cNvSpPr>
            <a:spLocks noGrp="1"/>
          </p:cNvSpPr>
          <p:nvPr>
            <p:ph type="sldNum" sz="quarter" idx="11"/>
          </p:nvPr>
        </p:nvSpPr>
        <p:spPr/>
        <p:txBody>
          <a:bodyPr/>
          <a:lstStyle/>
          <a:p>
            <a:fld id="{5746E6DC-1CE8-4C96-A2EA-6486FEF45375}" type="slidenum">
              <a:rPr lang="ja-JP" altLang="en-US" smtClean="0"/>
              <a:pPr/>
              <a:t>‹#›</a:t>
            </a:fld>
            <a:endParaRPr lang="ja-JP" altLang="en-US" dirty="0"/>
          </a:p>
        </p:txBody>
      </p:sp>
    </p:spTree>
    <p:extLst>
      <p:ext uri="{BB962C8B-B14F-4D97-AF65-F5344CB8AC3E}">
        <p14:creationId xmlns:p14="http://schemas.microsoft.com/office/powerpoint/2010/main" val="3303375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11" name="タイトル 10"/>
          <p:cNvSpPr>
            <a:spLocks noGrp="1"/>
          </p:cNvSpPr>
          <p:nvPr>
            <p:ph type="title"/>
          </p:nvPr>
        </p:nvSpPr>
        <p:spPr/>
        <p:txBody>
          <a:bodyPr/>
          <a:lstStyle/>
          <a:p>
            <a:r>
              <a:rPr kumimoji="1" lang="ja-JP" altLang="en-US"/>
              <a:t>マスター タイトルの書式設定</a:t>
            </a:r>
          </a:p>
        </p:txBody>
      </p:sp>
      <p:sp>
        <p:nvSpPr>
          <p:cNvPr id="2" name="フッター プレースホルダー 1"/>
          <p:cNvSpPr>
            <a:spLocks noGrp="1"/>
          </p:cNvSpPr>
          <p:nvPr>
            <p:ph type="ftr" sz="quarter" idx="10"/>
          </p:nvPr>
        </p:nvSpPr>
        <p:spPr/>
        <p:txBody>
          <a:bodyPr/>
          <a:lstStyle/>
          <a:p>
            <a:r>
              <a:rPr lang="en-US" altLang="ja-JP"/>
              <a:t>Copyright© 2020</a:t>
            </a:r>
            <a:r>
              <a:rPr lang="ja-JP" altLang="en-US"/>
              <a:t>　都築電気株式会社</a:t>
            </a:r>
            <a:endParaRPr lang="ja-JP" altLang="en-US" dirty="0"/>
          </a:p>
        </p:txBody>
      </p:sp>
      <p:sp>
        <p:nvSpPr>
          <p:cNvPr id="4" name="スライド番号プレースホルダー 3"/>
          <p:cNvSpPr>
            <a:spLocks noGrp="1"/>
          </p:cNvSpPr>
          <p:nvPr>
            <p:ph type="sldNum" sz="quarter" idx="11"/>
          </p:nvPr>
        </p:nvSpPr>
        <p:spPr/>
        <p:txBody>
          <a:bodyPr/>
          <a:lstStyle/>
          <a:p>
            <a:fld id="{5746E6DC-1CE8-4C96-A2EA-6486FEF45375}" type="slidenum">
              <a:rPr lang="ja-JP" altLang="en-US" smtClean="0"/>
              <a:pPr/>
              <a:t>‹#›</a:t>
            </a:fld>
            <a:endParaRPr lang="ja-JP" altLang="en-US" dirty="0"/>
          </a:p>
        </p:txBody>
      </p:sp>
    </p:spTree>
    <p:extLst>
      <p:ext uri="{BB962C8B-B14F-4D97-AF65-F5344CB8AC3E}">
        <p14:creationId xmlns:p14="http://schemas.microsoft.com/office/powerpoint/2010/main" val="1352641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6" name="フッター プレースホルダー 5"/>
          <p:cNvSpPr>
            <a:spLocks noGrp="1"/>
          </p:cNvSpPr>
          <p:nvPr>
            <p:ph type="ftr" sz="quarter" idx="10"/>
          </p:nvPr>
        </p:nvSpPr>
        <p:spPr/>
        <p:txBody>
          <a:bodyPr/>
          <a:lstStyle/>
          <a:p>
            <a:r>
              <a:rPr lang="en-US" altLang="ja-JP"/>
              <a:t>Copyright© 2020</a:t>
            </a:r>
            <a:r>
              <a:rPr lang="ja-JP" altLang="en-US"/>
              <a:t>　都築電気株式会社</a:t>
            </a:r>
            <a:endParaRPr lang="ja-JP" altLang="en-US" dirty="0"/>
          </a:p>
        </p:txBody>
      </p:sp>
      <p:sp>
        <p:nvSpPr>
          <p:cNvPr id="7" name="スライド番号プレースホルダー 6"/>
          <p:cNvSpPr>
            <a:spLocks noGrp="1"/>
          </p:cNvSpPr>
          <p:nvPr>
            <p:ph type="sldNum" sz="quarter" idx="11"/>
          </p:nvPr>
        </p:nvSpPr>
        <p:spPr/>
        <p:txBody>
          <a:bodyPr/>
          <a:lstStyle/>
          <a:p>
            <a:fld id="{5746E6DC-1CE8-4C96-A2EA-6486FEF45375}" type="slidenum">
              <a:rPr lang="ja-JP" altLang="en-US" smtClean="0"/>
              <a:pPr/>
              <a:t>‹#›</a:t>
            </a:fld>
            <a:endParaRPr lang="ja-JP" altLang="en-US" dirty="0"/>
          </a:p>
        </p:txBody>
      </p:sp>
    </p:spTree>
    <p:extLst>
      <p:ext uri="{BB962C8B-B14F-4D97-AF65-F5344CB8AC3E}">
        <p14:creationId xmlns:p14="http://schemas.microsoft.com/office/powerpoint/2010/main" val="1836056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最終ページ 1">
    <p:spTree>
      <p:nvGrpSpPr>
        <p:cNvPr id="1" name=""/>
        <p:cNvGrpSpPr/>
        <p:nvPr/>
      </p:nvGrpSpPr>
      <p:grpSpPr>
        <a:xfrm>
          <a:off x="0" y="0"/>
          <a:ext cx="0" cy="0"/>
          <a:chOff x="0" y="0"/>
          <a:chExt cx="0" cy="0"/>
        </a:xfrm>
      </p:grpSpPr>
      <p:sp>
        <p:nvSpPr>
          <p:cNvPr id="6" name="フッター プレースホルダー 5"/>
          <p:cNvSpPr>
            <a:spLocks noGrp="1"/>
          </p:cNvSpPr>
          <p:nvPr>
            <p:ph type="ftr" sz="quarter" idx="10"/>
          </p:nvPr>
        </p:nvSpPr>
        <p:spPr/>
        <p:txBody>
          <a:bodyPr/>
          <a:lstStyle/>
          <a:p>
            <a:r>
              <a:rPr lang="en-US" altLang="ja-JP"/>
              <a:t>Copyright© 2020</a:t>
            </a:r>
            <a:r>
              <a:rPr lang="ja-JP" altLang="en-US"/>
              <a:t>　都築電気株式会社</a:t>
            </a:r>
            <a:endParaRPr lang="ja-JP" altLang="en-US" dirty="0"/>
          </a:p>
        </p:txBody>
      </p:sp>
      <p:pic>
        <p:nvPicPr>
          <p:cNvPr id="4" name="図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61381" y="2763000"/>
            <a:ext cx="3021239" cy="972000"/>
          </a:xfrm>
          <a:prstGeom prst="rect">
            <a:avLst/>
          </a:prstGeom>
        </p:spPr>
      </p:pic>
    </p:spTree>
    <p:extLst>
      <p:ext uri="{BB962C8B-B14F-4D97-AF65-F5344CB8AC3E}">
        <p14:creationId xmlns:p14="http://schemas.microsoft.com/office/powerpoint/2010/main" val="667705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最終ページ 2">
    <p:spTree>
      <p:nvGrpSpPr>
        <p:cNvPr id="1" name=""/>
        <p:cNvGrpSpPr/>
        <p:nvPr/>
      </p:nvGrpSpPr>
      <p:grpSpPr>
        <a:xfrm>
          <a:off x="0" y="0"/>
          <a:ext cx="0" cy="0"/>
          <a:chOff x="0" y="0"/>
          <a:chExt cx="0" cy="0"/>
        </a:xfrm>
      </p:grpSpPr>
      <p:sp>
        <p:nvSpPr>
          <p:cNvPr id="6" name="フッター プレースホルダー 5"/>
          <p:cNvSpPr>
            <a:spLocks noGrp="1"/>
          </p:cNvSpPr>
          <p:nvPr>
            <p:ph type="ftr" sz="quarter" idx="10"/>
          </p:nvPr>
        </p:nvSpPr>
        <p:spPr>
          <a:xfrm>
            <a:off x="2563200" y="6289200"/>
            <a:ext cx="4021200" cy="201600"/>
          </a:xfrm>
        </p:spPr>
        <p:txBody>
          <a:bodyPr/>
          <a:lstStyle>
            <a:lvl1pPr algn="ctr">
              <a:defRPr/>
            </a:lvl1pPr>
          </a:lstStyle>
          <a:p>
            <a:r>
              <a:rPr lang="en-US" altLang="ja-JP"/>
              <a:t>Copyright© 2020</a:t>
            </a:r>
            <a:r>
              <a:rPr lang="ja-JP" altLang="en-US"/>
              <a:t>　都築電気株式会社</a:t>
            </a:r>
            <a:endParaRPr lang="ja-JP" altLang="en-US" dirty="0"/>
          </a:p>
        </p:txBody>
      </p:sp>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7368" y="6283457"/>
            <a:ext cx="1099551" cy="216000"/>
          </a:xfrm>
          <a:prstGeom prst="rect">
            <a:avLst/>
          </a:prstGeom>
        </p:spPr>
      </p:pic>
      <p:pic>
        <p:nvPicPr>
          <p:cNvPr id="8" name="図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72000" y="3034341"/>
            <a:ext cx="3600000" cy="429318"/>
          </a:xfrm>
          <a:prstGeom prst="rect">
            <a:avLst/>
          </a:prstGeom>
        </p:spPr>
      </p:pic>
    </p:spTree>
    <p:extLst>
      <p:ext uri="{BB962C8B-B14F-4D97-AF65-F5344CB8AC3E}">
        <p14:creationId xmlns:p14="http://schemas.microsoft.com/office/powerpoint/2010/main" val="333293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レイアウト2_ブルー見出し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a:t>Copyright© 2020</a:t>
            </a:r>
            <a:r>
              <a:rPr lang="ja-JP" altLang="en-US"/>
              <a:t>　都築電気株式会社</a:t>
            </a:r>
            <a:endParaRPr lang="ja-JP" altLang="en-US" dirty="0"/>
          </a:p>
        </p:txBody>
      </p:sp>
      <p:sp>
        <p:nvSpPr>
          <p:cNvPr id="4" name="スライド番号プレースホルダー 3"/>
          <p:cNvSpPr>
            <a:spLocks noGrp="1"/>
          </p:cNvSpPr>
          <p:nvPr>
            <p:ph type="sldNum" sz="quarter" idx="11"/>
          </p:nvPr>
        </p:nvSpPr>
        <p:spPr/>
        <p:txBody>
          <a:bodyPr/>
          <a:lstStyle/>
          <a:p>
            <a:fld id="{5746E6DC-1CE8-4C96-A2EA-6486FEF45375}" type="slidenum">
              <a:rPr lang="ja-JP" altLang="en-US" smtClean="0"/>
              <a:pPr/>
              <a:t>‹#›</a:t>
            </a:fld>
            <a:endParaRPr lang="ja-JP" altLang="en-US" dirty="0"/>
          </a:p>
        </p:txBody>
      </p:sp>
      <p:sp>
        <p:nvSpPr>
          <p:cNvPr id="5" name="日付プレースホルダー 4"/>
          <p:cNvSpPr>
            <a:spLocks noGrp="1"/>
          </p:cNvSpPr>
          <p:nvPr>
            <p:ph type="dt" sz="half" idx="12"/>
          </p:nvPr>
        </p:nvSpPr>
        <p:spPr/>
        <p:txBody>
          <a:bodyPr/>
          <a:lstStyle/>
          <a:p>
            <a:endParaRPr lang="ja-JP" altLang="en-US" dirty="0"/>
          </a:p>
        </p:txBody>
      </p:sp>
      <p:pic>
        <p:nvPicPr>
          <p:cNvPr id="8" name="図 7" descr="160331_powerpoint_FMT_作成用-04.jpg"/>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18854"/>
            <a:ext cx="9144000" cy="648000"/>
          </a:xfrm>
          <a:prstGeom prst="rect">
            <a:avLst/>
          </a:prstGeom>
        </p:spPr>
      </p:pic>
      <p:pic>
        <p:nvPicPr>
          <p:cNvPr id="9" name="図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5848" y="216000"/>
            <a:ext cx="1099552" cy="216000"/>
          </a:xfrm>
          <a:prstGeom prst="rect">
            <a:avLst/>
          </a:prstGeom>
        </p:spPr>
      </p:pic>
      <p:sp>
        <p:nvSpPr>
          <p:cNvPr id="2" name="タイトル 1"/>
          <p:cNvSpPr>
            <a:spLocks noGrp="1"/>
          </p:cNvSpPr>
          <p:nvPr>
            <p:ph type="title"/>
          </p:nvPr>
        </p:nvSpPr>
        <p:spPr/>
        <p:txBody>
          <a:bodyPr/>
          <a:lstStyle/>
          <a:p>
            <a:r>
              <a:rPr kumimoji="1" lang="ja-JP" altLang="en-US"/>
              <a:t>マスター タイトルの書式設定</a:t>
            </a:r>
          </a:p>
        </p:txBody>
      </p:sp>
      <p:sp>
        <p:nvSpPr>
          <p:cNvPr id="10" name="Line 4"/>
          <p:cNvSpPr>
            <a:spLocks noChangeShapeType="1"/>
          </p:cNvSpPr>
          <p:nvPr userDrawn="1"/>
        </p:nvSpPr>
        <p:spPr bwMode="gray">
          <a:xfrm>
            <a:off x="0" y="6632575"/>
            <a:ext cx="9144000" cy="0"/>
          </a:xfrm>
          <a:prstGeom prst="line">
            <a:avLst/>
          </a:prstGeom>
          <a:noFill/>
          <a:ln w="6350">
            <a:solidFill>
              <a:srgbClr val="D2D2D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ja-JP" altLang="en-US"/>
          </a:p>
        </p:txBody>
      </p:sp>
    </p:spTree>
    <p:extLst>
      <p:ext uri="{BB962C8B-B14F-4D97-AF65-F5344CB8AC3E}">
        <p14:creationId xmlns:p14="http://schemas.microsoft.com/office/powerpoint/2010/main" val="2552630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レイアウト1_ブルー見出し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lvl1pPr>
              <a:defRPr>
                <a:solidFill>
                  <a:schemeClr val="tx1">
                    <a:lumMod val="75000"/>
                    <a:lumOff val="25000"/>
                  </a:schemeClr>
                </a:solidFill>
              </a:defRPr>
            </a:lvl1pPr>
          </a:lstStyle>
          <a:p>
            <a:r>
              <a:rPr lang="en-US" altLang="ja-JP"/>
              <a:t>Copyright© 2020</a:t>
            </a:r>
            <a:r>
              <a:rPr lang="ja-JP" altLang="en-US"/>
              <a:t>　都築電気株式会社</a:t>
            </a:r>
            <a:endParaRPr lang="ja-JP" altLang="en-US" dirty="0"/>
          </a:p>
        </p:txBody>
      </p:sp>
      <p:sp>
        <p:nvSpPr>
          <p:cNvPr id="4" name="スライド番号プレースホルダー 3"/>
          <p:cNvSpPr>
            <a:spLocks noGrp="1"/>
          </p:cNvSpPr>
          <p:nvPr>
            <p:ph type="sldNum" sz="quarter" idx="11"/>
          </p:nvPr>
        </p:nvSpPr>
        <p:spPr/>
        <p:txBody>
          <a:bodyPr/>
          <a:lstStyle>
            <a:lvl1pPr>
              <a:defRPr>
                <a:solidFill>
                  <a:schemeClr val="tx1">
                    <a:lumMod val="75000"/>
                    <a:lumOff val="25000"/>
                  </a:schemeClr>
                </a:solidFill>
              </a:defRPr>
            </a:lvl1pPr>
          </a:lstStyle>
          <a:p>
            <a:fld id="{5746E6DC-1CE8-4C96-A2EA-6486FEF45375}" type="slidenum">
              <a:rPr lang="ja-JP" altLang="en-US" smtClean="0"/>
              <a:pPr/>
              <a:t>‹#›</a:t>
            </a:fld>
            <a:endParaRPr lang="ja-JP" altLang="en-US" dirty="0"/>
          </a:p>
        </p:txBody>
      </p:sp>
      <p:sp>
        <p:nvSpPr>
          <p:cNvPr id="5" name="日付プレースホルダー 4"/>
          <p:cNvSpPr>
            <a:spLocks noGrp="1"/>
          </p:cNvSpPr>
          <p:nvPr>
            <p:ph type="dt" sz="half" idx="12"/>
          </p:nvPr>
        </p:nvSpPr>
        <p:spPr/>
        <p:txBody>
          <a:bodyPr/>
          <a:lstStyle>
            <a:lvl1pPr>
              <a:defRPr>
                <a:solidFill>
                  <a:schemeClr val="tx1">
                    <a:lumMod val="75000"/>
                    <a:lumOff val="25000"/>
                  </a:schemeClr>
                </a:solidFill>
              </a:defRPr>
            </a:lvl1pPr>
          </a:lstStyle>
          <a:p>
            <a:endParaRPr lang="ja-JP" altLang="en-US" dirty="0"/>
          </a:p>
        </p:txBody>
      </p:sp>
      <p:pic>
        <p:nvPicPr>
          <p:cNvPr id="6" name="図 5" descr="160331_powerpoint_FMT_作成用-03.jpg"/>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0"/>
            <a:ext cx="9144000" cy="648000"/>
          </a:xfrm>
          <a:prstGeom prst="rect">
            <a:avLst/>
          </a:prstGeom>
        </p:spPr>
      </p:pic>
      <p:pic>
        <p:nvPicPr>
          <p:cNvPr id="7" name="図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5848" y="216000"/>
            <a:ext cx="1099552" cy="216000"/>
          </a:xfrm>
          <a:prstGeom prst="rect">
            <a:avLst/>
          </a:prstGeom>
        </p:spPr>
      </p:pic>
      <p:sp>
        <p:nvSpPr>
          <p:cNvPr id="2" name="タイトル 1"/>
          <p:cNvSpPr>
            <a:spLocks noGrp="1"/>
          </p:cNvSpPr>
          <p:nvPr>
            <p:ph type="title"/>
          </p:nvPr>
        </p:nvSpPr>
        <p:spPr/>
        <p:txBody>
          <a:bodyPr/>
          <a:lstStyle/>
          <a:p>
            <a:r>
              <a:rPr kumimoji="1" lang="ja-JP" altLang="en-US"/>
              <a:t>マスター タイトルの書式設定</a:t>
            </a:r>
          </a:p>
        </p:txBody>
      </p:sp>
      <p:sp>
        <p:nvSpPr>
          <p:cNvPr id="8" name="Line 4"/>
          <p:cNvSpPr>
            <a:spLocks noChangeShapeType="1"/>
          </p:cNvSpPr>
          <p:nvPr userDrawn="1"/>
        </p:nvSpPr>
        <p:spPr bwMode="gray">
          <a:xfrm>
            <a:off x="0" y="6632575"/>
            <a:ext cx="9144000" cy="0"/>
          </a:xfrm>
          <a:prstGeom prst="line">
            <a:avLst/>
          </a:prstGeom>
          <a:noFill/>
          <a:ln w="6350">
            <a:solidFill>
              <a:srgbClr val="D2D2D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ja-JP" altLang="en-US"/>
          </a:p>
        </p:txBody>
      </p:sp>
    </p:spTree>
    <p:extLst>
      <p:ext uri="{BB962C8B-B14F-4D97-AF65-F5344CB8AC3E}">
        <p14:creationId xmlns:p14="http://schemas.microsoft.com/office/powerpoint/2010/main" val="3406823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白紙">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a16="http://schemas.microsoft.com/office/drawing/2014/main" id="{EA8B386E-A811-4557-ABA6-8661ADC86801}"/>
              </a:ext>
            </a:extLst>
          </p:cNvPr>
          <p:cNvSpPr>
            <a:spLocks noGrp="1"/>
          </p:cNvSpPr>
          <p:nvPr>
            <p:ph type="ftr" sz="quarter" idx="11"/>
          </p:nvPr>
        </p:nvSpPr>
        <p:spPr>
          <a:xfrm>
            <a:off x="6057900" y="6356010"/>
            <a:ext cx="3086100" cy="365125"/>
          </a:xfrm>
        </p:spPr>
        <p:txBody>
          <a:bodyPr/>
          <a:lstStyle/>
          <a:p>
            <a:pPr algn="r"/>
            <a:r>
              <a:rPr lang="en-US" altLang="ja-JP"/>
              <a:t>Copyright© 2020</a:t>
            </a:r>
            <a:r>
              <a:rPr lang="ja-JP" altLang="en-US"/>
              <a:t>　都築電気株式会社</a:t>
            </a:r>
            <a:endParaRPr lang="ja-JP" altLang="en-US" dirty="0"/>
          </a:p>
        </p:txBody>
      </p:sp>
      <p:sp>
        <p:nvSpPr>
          <p:cNvPr id="4" name="スライド番号プレースホルダー 3">
            <a:extLst>
              <a:ext uri="{FF2B5EF4-FFF2-40B4-BE49-F238E27FC236}">
                <a16:creationId xmlns:a16="http://schemas.microsoft.com/office/drawing/2014/main" id="{44ED8B02-109E-437D-81DE-FACE5BCA38E6}"/>
              </a:ext>
            </a:extLst>
          </p:cNvPr>
          <p:cNvSpPr>
            <a:spLocks noGrp="1"/>
          </p:cNvSpPr>
          <p:nvPr>
            <p:ph type="sldNum" sz="quarter" idx="12"/>
          </p:nvPr>
        </p:nvSpPr>
        <p:spPr>
          <a:xfrm>
            <a:off x="254762" y="6356010"/>
            <a:ext cx="2057400" cy="365125"/>
          </a:xfrm>
        </p:spPr>
        <p:txBody>
          <a:bodyPr/>
          <a:lstStyle>
            <a:lvl1pPr algn="l">
              <a:defRPr/>
            </a:lvl1pPr>
          </a:lstStyle>
          <a:p>
            <a:fld id="{4F5ACA49-0D2F-4ED7-A0BF-773C91FF1B97}" type="slidenum">
              <a:rPr lang="ja-JP" altLang="en-US" smtClean="0"/>
              <a:pPr/>
              <a:t>‹#›</a:t>
            </a:fld>
            <a:endParaRPr lang="ja-JP" altLang="en-US"/>
          </a:p>
        </p:txBody>
      </p:sp>
    </p:spTree>
    <p:extLst>
      <p:ext uri="{BB962C8B-B14F-4D97-AF65-F5344CB8AC3E}">
        <p14:creationId xmlns:p14="http://schemas.microsoft.com/office/powerpoint/2010/main" val="3088303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図 3"/>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4000" cy="645746"/>
          </a:xfrm>
          <a:prstGeom prst="rect">
            <a:avLst/>
          </a:prstGeom>
        </p:spPr>
      </p:pic>
      <p:sp>
        <p:nvSpPr>
          <p:cNvPr id="2" name="タイトル プレースホルダー 1"/>
          <p:cNvSpPr>
            <a:spLocks noGrp="1"/>
          </p:cNvSpPr>
          <p:nvPr>
            <p:ph type="title"/>
          </p:nvPr>
        </p:nvSpPr>
        <p:spPr>
          <a:xfrm>
            <a:off x="169200" y="18000"/>
            <a:ext cx="7920000" cy="612000"/>
          </a:xfrm>
          <a:prstGeom prst="rect">
            <a:avLst/>
          </a:prstGeom>
        </p:spPr>
        <p:txBody>
          <a:bodyPr vert="horz" lIns="0" tIns="0" rIns="0" bIns="0" rtlCol="0" anchor="ctr">
            <a:no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169200" y="871200"/>
            <a:ext cx="8787600" cy="5594400"/>
          </a:xfrm>
          <a:prstGeom prst="rect">
            <a:avLst/>
          </a:prstGeom>
        </p:spPr>
        <p:txBody>
          <a:bodyPr vert="horz" lIns="0" tIns="0" rIns="0" bIns="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フッター プレースホルダー 4"/>
          <p:cNvSpPr>
            <a:spLocks noGrp="1"/>
          </p:cNvSpPr>
          <p:nvPr>
            <p:ph type="ftr" sz="quarter" idx="3"/>
          </p:nvPr>
        </p:nvSpPr>
        <p:spPr>
          <a:xfrm>
            <a:off x="5076056" y="6652800"/>
            <a:ext cx="4021200" cy="201600"/>
          </a:xfrm>
          <a:prstGeom prst="rect">
            <a:avLst/>
          </a:prstGeom>
        </p:spPr>
        <p:txBody>
          <a:bodyPr vert="horz" lIns="91440" tIns="45720" rIns="91440" bIns="45720" rtlCol="0" anchor="ctr"/>
          <a:lstStyle>
            <a:lvl1pPr algn="r">
              <a:defRPr sz="9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lang="en-US" altLang="ja-JP"/>
              <a:t>Copyright© 2020</a:t>
            </a:r>
            <a:r>
              <a:rPr lang="ja-JP" altLang="en-US"/>
              <a:t>　都築電気株式会社</a:t>
            </a:r>
            <a:endParaRPr lang="ja-JP" altLang="en-US" dirty="0"/>
          </a:p>
        </p:txBody>
      </p:sp>
      <p:sp>
        <p:nvSpPr>
          <p:cNvPr id="6" name="スライド番号プレースホルダー 5"/>
          <p:cNvSpPr>
            <a:spLocks noGrp="1"/>
          </p:cNvSpPr>
          <p:nvPr>
            <p:ph type="sldNum" sz="quarter" idx="4"/>
          </p:nvPr>
        </p:nvSpPr>
        <p:spPr>
          <a:xfrm>
            <a:off x="4302000" y="6652800"/>
            <a:ext cx="540000" cy="201600"/>
          </a:xfrm>
          <a:prstGeom prst="rect">
            <a:avLst/>
          </a:prstGeom>
        </p:spPr>
        <p:txBody>
          <a:bodyPr vert="horz" lIns="0" tIns="0" rIns="0" bIns="0" rtlCol="0" anchor="ctr"/>
          <a:lstStyle>
            <a:lvl1pPr algn="ctr">
              <a:defRPr sz="9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fld id="{5746E6DC-1CE8-4C96-A2EA-6486FEF45375}" type="slidenum">
              <a:rPr lang="ja-JP" altLang="en-US" smtClean="0"/>
              <a:pPr/>
              <a:t>‹#›</a:t>
            </a:fld>
            <a:endParaRPr lang="ja-JP" altLang="en-US" dirty="0"/>
          </a:p>
        </p:txBody>
      </p:sp>
      <p:sp>
        <p:nvSpPr>
          <p:cNvPr id="10"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ja-JP" altLang="en-US"/>
          </a:p>
        </p:txBody>
      </p:sp>
      <p:pic>
        <p:nvPicPr>
          <p:cNvPr id="7" name="図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884368" y="209735"/>
            <a:ext cx="1152000" cy="226276"/>
          </a:xfrm>
          <a:prstGeom prst="rect">
            <a:avLst/>
          </a:prstGeom>
        </p:spPr>
      </p:pic>
    </p:spTree>
    <p:extLst>
      <p:ext uri="{BB962C8B-B14F-4D97-AF65-F5344CB8AC3E}">
        <p14:creationId xmlns:p14="http://schemas.microsoft.com/office/powerpoint/2010/main" val="316164242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50" r:id="rId3"/>
    <p:sldLayoutId id="2147483673" r:id="rId4"/>
    <p:sldLayoutId id="2147483674" r:id="rId5"/>
    <p:sldLayoutId id="2147483682" r:id="rId6"/>
    <p:sldLayoutId id="2147483683" r:id="rId7"/>
    <p:sldLayoutId id="2147483728" r:id="rId8"/>
    <p:sldLayoutId id="2147483729" r:id="rId9"/>
  </p:sldLayoutIdLst>
  <p:hf hdr="0" dt="0"/>
  <p:txStyles>
    <p:titleStyle>
      <a:lvl1pPr algn="l" defTabSz="914400" rtl="0" eaLnBrk="1" latinLnBrk="0" hangingPunct="1">
        <a:spcBef>
          <a:spcPct val="0"/>
        </a:spcBef>
        <a:buNone/>
        <a:defRPr kumimoji="1" sz="32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ozaing.com/material/%E3%82%AD%E3%83%A9%E3%82%AD%E3%83%A9%E3%82%A2%E3%82%A4%E3%82%B3%E3%83%B3.html" TargetMode="External"/><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chart" Target="../charts/chart1.xml"/><Relationship Id="rId1" Type="http://schemas.openxmlformats.org/officeDocument/2006/relationships/slideLayout" Target="../slideLayouts/slideLayout8.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 Id="rId9" Type="http://schemas.openxmlformats.org/officeDocument/2006/relationships/image" Target="../media/image17.png"/></Relationships>
</file>

<file path=ppt/slides/_rels/slide10.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3.xml"/><Relationship Id="rId4" Type="http://schemas.openxmlformats.org/officeDocument/2006/relationships/chart" Target="../charts/chart13.xml"/></Relationships>
</file>

<file path=ppt/slides/_rels/slide11.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chart" Target="../charts/chart17.xml"/><Relationship Id="rId5" Type="http://schemas.openxmlformats.org/officeDocument/2006/relationships/chart" Target="../charts/chart16.xml"/><Relationship Id="rId4" Type="http://schemas.openxmlformats.org/officeDocument/2006/relationships/chart" Target="../charts/char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chart" Target="../charts/chart19.xml"/><Relationship Id="rId4" Type="http://schemas.openxmlformats.org/officeDocument/2006/relationships/chart" Target="../charts/char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chart" Target="../charts/char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8.xml"/><Relationship Id="rId4" Type="http://schemas.openxmlformats.org/officeDocument/2006/relationships/chart" Target="../charts/chart4.xml"/></Relationships>
</file>

<file path=ppt/slides/_rels/slide20.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8.xml"/><Relationship Id="rId5" Type="http://schemas.openxmlformats.org/officeDocument/2006/relationships/chart" Target="../charts/chart8.xml"/><Relationship Id="rId4" Type="http://schemas.openxmlformats.org/officeDocument/2006/relationships/chart" Target="../charts/chart7.xml"/></Relationships>
</file>

<file path=ppt/slides/_rels/slide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chart" Target="../charts/chart10.xml"/><Relationship Id="rId4" Type="http://schemas.openxmlformats.org/officeDocument/2006/relationships/chart" Target="../charts/char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a16="http://schemas.microsoft.com/office/drawing/2014/main" id="{48B4B580-C1C6-4F08-91C0-708744776334}"/>
              </a:ext>
            </a:extLst>
          </p:cNvPr>
          <p:cNvSpPr>
            <a:spLocks noGrp="1"/>
          </p:cNvSpPr>
          <p:nvPr>
            <p:ph type="ftr" sz="quarter" idx="10"/>
          </p:nvPr>
        </p:nvSpPr>
        <p:spPr/>
        <p:txBody>
          <a:bodyPr/>
          <a:lstStyle/>
          <a:p>
            <a:r>
              <a:rPr lang="en-US" altLang="ja-JP"/>
              <a:t>Copyright© 2020</a:t>
            </a:r>
            <a:r>
              <a:rPr lang="ja-JP" altLang="en-US"/>
              <a:t>　都築電気株式会社</a:t>
            </a:r>
            <a:endParaRPr lang="ja-JP" altLang="en-US" dirty="0"/>
          </a:p>
        </p:txBody>
      </p:sp>
      <p:sp>
        <p:nvSpPr>
          <p:cNvPr id="7" name="スライド番号プレースホルダー 6">
            <a:extLst>
              <a:ext uri="{FF2B5EF4-FFF2-40B4-BE49-F238E27FC236}">
                <a16:creationId xmlns:a16="http://schemas.microsoft.com/office/drawing/2014/main" id="{65A195B6-6EEC-4D60-9842-26484F4B77DD}"/>
              </a:ext>
            </a:extLst>
          </p:cNvPr>
          <p:cNvSpPr>
            <a:spLocks noGrp="1"/>
          </p:cNvSpPr>
          <p:nvPr>
            <p:ph type="sldNum" sz="quarter" idx="11"/>
          </p:nvPr>
        </p:nvSpPr>
        <p:spPr/>
        <p:txBody>
          <a:bodyPr/>
          <a:lstStyle/>
          <a:p>
            <a:fld id="{5746E6DC-1CE8-4C96-A2EA-6486FEF45375}" type="slidenum">
              <a:rPr lang="ja-JP" altLang="en-US" smtClean="0"/>
              <a:pPr/>
              <a:t>0</a:t>
            </a:fld>
            <a:endParaRPr lang="ja-JP" altLang="en-US" dirty="0"/>
          </a:p>
        </p:txBody>
      </p:sp>
      <p:sp>
        <p:nvSpPr>
          <p:cNvPr id="6" name="タイトル 5">
            <a:extLst>
              <a:ext uri="{FF2B5EF4-FFF2-40B4-BE49-F238E27FC236}">
                <a16:creationId xmlns:a16="http://schemas.microsoft.com/office/drawing/2014/main" id="{AA1C85D1-9898-4DEC-AF41-475E91F91281}"/>
              </a:ext>
            </a:extLst>
          </p:cNvPr>
          <p:cNvSpPr>
            <a:spLocks noGrp="1"/>
          </p:cNvSpPr>
          <p:nvPr>
            <p:ph type="title"/>
          </p:nvPr>
        </p:nvSpPr>
        <p:spPr>
          <a:xfrm>
            <a:off x="180000" y="115888"/>
            <a:ext cx="8892480" cy="504800"/>
          </a:xfrm>
        </p:spPr>
        <p:txBody>
          <a:bodyPr vert="horz" lIns="0" tIns="0" rIns="0" bIns="0" rtlCol="0" anchor="t">
            <a:noAutofit/>
          </a:bodyPr>
          <a:lstStyle/>
          <a:p>
            <a:r>
              <a:rPr lang="ja-JP" altLang="en-US" sz="2400" b="1" dirty="0"/>
              <a:t>アンケート作成～分析までのポイント</a:t>
            </a:r>
          </a:p>
        </p:txBody>
      </p:sp>
      <p:sp>
        <p:nvSpPr>
          <p:cNvPr id="4" name="正方形/長方形 3">
            <a:extLst>
              <a:ext uri="{FF2B5EF4-FFF2-40B4-BE49-F238E27FC236}">
                <a16:creationId xmlns:a16="http://schemas.microsoft.com/office/drawing/2014/main" id="{B8F95207-64F2-4916-B1ED-384070035791}"/>
              </a:ext>
            </a:extLst>
          </p:cNvPr>
          <p:cNvSpPr/>
          <p:nvPr/>
        </p:nvSpPr>
        <p:spPr>
          <a:xfrm>
            <a:off x="158518" y="693249"/>
            <a:ext cx="8784488" cy="6296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lumMod val="75000"/>
                    <a:lumOff val="25000"/>
                  </a:schemeClr>
                </a:solidFill>
                <a:latin typeface="+mn-ea"/>
              </a:rPr>
              <a:t>アンケート取得の</a:t>
            </a:r>
            <a:r>
              <a:rPr kumimoji="1" lang="ja-JP" altLang="en-US" b="1" u="sng" dirty="0">
                <a:solidFill>
                  <a:srgbClr val="FF0000"/>
                </a:solidFill>
                <a:latin typeface="+mn-ea"/>
              </a:rPr>
              <a:t>目的</a:t>
            </a:r>
            <a:r>
              <a:rPr kumimoji="1" lang="ja-JP" altLang="en-US" dirty="0">
                <a:solidFill>
                  <a:schemeClr val="tx1">
                    <a:lumMod val="75000"/>
                    <a:lumOff val="25000"/>
                  </a:schemeClr>
                </a:solidFill>
                <a:latin typeface="+mn-ea"/>
              </a:rPr>
              <a:t>は、そこから</a:t>
            </a:r>
            <a:r>
              <a:rPr kumimoji="1" lang="ja-JP" altLang="en-US" b="1" dirty="0">
                <a:solidFill>
                  <a:schemeClr val="accent1"/>
                </a:solidFill>
                <a:latin typeface="+mn-ea"/>
              </a:rPr>
              <a:t>得られた声（実績・結果）</a:t>
            </a:r>
            <a:r>
              <a:rPr kumimoji="1" lang="ja-JP" altLang="en-US" dirty="0">
                <a:solidFill>
                  <a:schemeClr val="tx1">
                    <a:lumMod val="75000"/>
                    <a:lumOff val="25000"/>
                  </a:schemeClr>
                </a:solidFill>
                <a:latin typeface="+mn-ea"/>
              </a:rPr>
              <a:t>をもとに</a:t>
            </a:r>
            <a:endParaRPr kumimoji="1" lang="en-US" altLang="ja-JP" dirty="0">
              <a:solidFill>
                <a:schemeClr val="tx1">
                  <a:lumMod val="75000"/>
                  <a:lumOff val="25000"/>
                </a:schemeClr>
              </a:solidFill>
              <a:latin typeface="+mn-ea"/>
            </a:endParaRPr>
          </a:p>
          <a:p>
            <a:pPr algn="ctr"/>
            <a:r>
              <a:rPr lang="ja-JP" altLang="en-US" dirty="0">
                <a:solidFill>
                  <a:schemeClr val="tx1">
                    <a:lumMod val="75000"/>
                    <a:lumOff val="25000"/>
                  </a:schemeClr>
                </a:solidFill>
                <a:latin typeface="+mn-ea"/>
              </a:rPr>
              <a:t>各部門での</a:t>
            </a:r>
            <a:r>
              <a:rPr kumimoji="1" lang="ja-JP" altLang="en-US" b="1" u="sng" dirty="0">
                <a:solidFill>
                  <a:srgbClr val="FF0000"/>
                </a:solidFill>
                <a:latin typeface="+mn-ea"/>
              </a:rPr>
              <a:t>施策立案</a:t>
            </a:r>
            <a:r>
              <a:rPr lang="ja-JP" altLang="en-US" b="1" u="sng" dirty="0">
                <a:solidFill>
                  <a:srgbClr val="FF0000"/>
                </a:solidFill>
                <a:latin typeface="+mn-ea"/>
              </a:rPr>
              <a:t>・</a:t>
            </a:r>
            <a:r>
              <a:rPr kumimoji="1" lang="ja-JP" altLang="en-US" b="1" u="sng" dirty="0">
                <a:solidFill>
                  <a:srgbClr val="FF0000"/>
                </a:solidFill>
                <a:latin typeface="+mn-ea"/>
              </a:rPr>
              <a:t>業務改善</a:t>
            </a:r>
            <a:r>
              <a:rPr kumimoji="1" lang="ja-JP" altLang="en-US" dirty="0">
                <a:solidFill>
                  <a:schemeClr val="tx1">
                    <a:lumMod val="75000"/>
                    <a:lumOff val="25000"/>
                  </a:schemeClr>
                </a:solidFill>
                <a:latin typeface="+mn-ea"/>
              </a:rPr>
              <a:t>に役立てること</a:t>
            </a:r>
          </a:p>
        </p:txBody>
      </p:sp>
      <p:sp>
        <p:nvSpPr>
          <p:cNvPr id="8" name="正方形/長方形 7">
            <a:extLst>
              <a:ext uri="{FF2B5EF4-FFF2-40B4-BE49-F238E27FC236}">
                <a16:creationId xmlns:a16="http://schemas.microsoft.com/office/drawing/2014/main" id="{ACC3F8BE-8AF8-4610-9C43-4BE61CFEAC31}"/>
              </a:ext>
            </a:extLst>
          </p:cNvPr>
          <p:cNvSpPr/>
          <p:nvPr/>
        </p:nvSpPr>
        <p:spPr>
          <a:xfrm>
            <a:off x="1161662" y="1910319"/>
            <a:ext cx="3542606" cy="3024825"/>
          </a:xfrm>
          <a:prstGeom prst="rect">
            <a:avLst/>
          </a:prstGeom>
          <a:noFill/>
          <a:ln w="28575">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58369B09-17C5-4651-AF7C-D88278E575AF}"/>
              </a:ext>
            </a:extLst>
          </p:cNvPr>
          <p:cNvSpPr/>
          <p:nvPr/>
        </p:nvSpPr>
        <p:spPr>
          <a:xfrm>
            <a:off x="4766179" y="1921155"/>
            <a:ext cx="1846774" cy="3026084"/>
          </a:xfrm>
          <a:prstGeom prst="rect">
            <a:avLst/>
          </a:pr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279E219B-D7DC-4175-A868-1C8F3757DCB0}"/>
              </a:ext>
            </a:extLst>
          </p:cNvPr>
          <p:cNvSpPr/>
          <p:nvPr/>
        </p:nvSpPr>
        <p:spPr>
          <a:xfrm>
            <a:off x="2248977" y="4840663"/>
            <a:ext cx="1338849" cy="214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accent6"/>
                </a:solidFill>
              </a:rPr>
              <a:t>設計・作成</a:t>
            </a:r>
            <a:endParaRPr kumimoji="1" lang="ja-JP" altLang="en-US" sz="1400" b="1" dirty="0">
              <a:solidFill>
                <a:schemeClr val="accent6"/>
              </a:solidFill>
            </a:endParaRPr>
          </a:p>
        </p:txBody>
      </p:sp>
      <p:sp>
        <p:nvSpPr>
          <p:cNvPr id="11" name="矢印: 五方向 10">
            <a:extLst>
              <a:ext uri="{FF2B5EF4-FFF2-40B4-BE49-F238E27FC236}">
                <a16:creationId xmlns:a16="http://schemas.microsoft.com/office/drawing/2014/main" id="{6E52E2E3-3ECF-404F-BA44-EF4DB2850029}"/>
              </a:ext>
            </a:extLst>
          </p:cNvPr>
          <p:cNvSpPr/>
          <p:nvPr/>
        </p:nvSpPr>
        <p:spPr>
          <a:xfrm>
            <a:off x="6539785" y="1403952"/>
            <a:ext cx="2035681" cy="487680"/>
          </a:xfrm>
          <a:prstGeom prst="homePlat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lumMod val="75000"/>
                    <a:lumOff val="25000"/>
                  </a:schemeClr>
                </a:solidFill>
              </a:rPr>
              <a:t>施策実施</a:t>
            </a:r>
            <a:endParaRPr kumimoji="1" lang="ja-JP" altLang="en-US" b="1" dirty="0">
              <a:solidFill>
                <a:schemeClr val="tx1">
                  <a:lumMod val="75000"/>
                  <a:lumOff val="25000"/>
                </a:schemeClr>
              </a:solidFill>
            </a:endParaRPr>
          </a:p>
        </p:txBody>
      </p:sp>
      <p:sp>
        <p:nvSpPr>
          <p:cNvPr id="12" name="矢印: 五方向 11">
            <a:extLst>
              <a:ext uri="{FF2B5EF4-FFF2-40B4-BE49-F238E27FC236}">
                <a16:creationId xmlns:a16="http://schemas.microsoft.com/office/drawing/2014/main" id="{0FD19E82-12F4-41C7-A5DF-36D810517083}"/>
              </a:ext>
            </a:extLst>
          </p:cNvPr>
          <p:cNvSpPr/>
          <p:nvPr/>
        </p:nvSpPr>
        <p:spPr>
          <a:xfrm>
            <a:off x="4730442" y="1403952"/>
            <a:ext cx="2097376" cy="487680"/>
          </a:xfrm>
          <a:prstGeom prst="homePlat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lumMod val="75000"/>
                    <a:lumOff val="25000"/>
                  </a:schemeClr>
                </a:solidFill>
              </a:rPr>
              <a:t>アンケート分析</a:t>
            </a:r>
            <a:endParaRPr kumimoji="1" lang="ja-JP" altLang="en-US" b="1" dirty="0">
              <a:solidFill>
                <a:schemeClr val="tx1">
                  <a:lumMod val="75000"/>
                  <a:lumOff val="25000"/>
                </a:schemeClr>
              </a:solidFill>
            </a:endParaRPr>
          </a:p>
        </p:txBody>
      </p:sp>
      <p:sp>
        <p:nvSpPr>
          <p:cNvPr id="13" name="矢印: 五方向 12">
            <a:extLst>
              <a:ext uri="{FF2B5EF4-FFF2-40B4-BE49-F238E27FC236}">
                <a16:creationId xmlns:a16="http://schemas.microsoft.com/office/drawing/2014/main" id="{700B17B7-1D1D-4984-8AA3-87CDBE2F0899}"/>
              </a:ext>
            </a:extLst>
          </p:cNvPr>
          <p:cNvSpPr/>
          <p:nvPr/>
        </p:nvSpPr>
        <p:spPr>
          <a:xfrm>
            <a:off x="2919928" y="1403952"/>
            <a:ext cx="2035681" cy="487680"/>
          </a:xfrm>
          <a:prstGeom prst="homePlate">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lumMod val="75000"/>
                    <a:lumOff val="25000"/>
                  </a:schemeClr>
                </a:solidFill>
              </a:rPr>
              <a:t>アンケート作成</a:t>
            </a:r>
          </a:p>
        </p:txBody>
      </p:sp>
      <p:sp>
        <p:nvSpPr>
          <p:cNvPr id="14" name="矢印: 五方向 13">
            <a:extLst>
              <a:ext uri="{FF2B5EF4-FFF2-40B4-BE49-F238E27FC236}">
                <a16:creationId xmlns:a16="http://schemas.microsoft.com/office/drawing/2014/main" id="{E6A9847A-57FF-43F0-AE80-20229D76DB1E}"/>
              </a:ext>
            </a:extLst>
          </p:cNvPr>
          <p:cNvSpPr/>
          <p:nvPr/>
        </p:nvSpPr>
        <p:spPr>
          <a:xfrm>
            <a:off x="1151625" y="1403952"/>
            <a:ext cx="2035681" cy="487680"/>
          </a:xfrm>
          <a:prstGeom prst="homePlat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lumMod val="75000"/>
                    <a:lumOff val="25000"/>
                  </a:schemeClr>
                </a:solidFill>
              </a:rPr>
              <a:t>アンケート設計</a:t>
            </a:r>
          </a:p>
        </p:txBody>
      </p:sp>
      <p:cxnSp>
        <p:nvCxnSpPr>
          <p:cNvPr id="15" name="直線コネクタ 14">
            <a:extLst>
              <a:ext uri="{FF2B5EF4-FFF2-40B4-BE49-F238E27FC236}">
                <a16:creationId xmlns:a16="http://schemas.microsoft.com/office/drawing/2014/main" id="{7FBA4D3F-9D99-41F4-85C0-0B1F07D0C94E}"/>
              </a:ext>
            </a:extLst>
          </p:cNvPr>
          <p:cNvCxnSpPr>
            <a:cxnSpLocks/>
          </p:cNvCxnSpPr>
          <p:nvPr/>
        </p:nvCxnSpPr>
        <p:spPr>
          <a:xfrm>
            <a:off x="269853" y="2597025"/>
            <a:ext cx="7955341"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EE746C3A-D7AF-4051-92CF-2590D87F7456}"/>
              </a:ext>
            </a:extLst>
          </p:cNvPr>
          <p:cNvCxnSpPr>
            <a:cxnSpLocks/>
          </p:cNvCxnSpPr>
          <p:nvPr/>
        </p:nvCxnSpPr>
        <p:spPr>
          <a:xfrm>
            <a:off x="269853" y="3464974"/>
            <a:ext cx="7955341"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37F2DC94-F69B-4CA8-8E4F-EB37FF7655C7}"/>
              </a:ext>
            </a:extLst>
          </p:cNvPr>
          <p:cNvSpPr/>
          <p:nvPr/>
        </p:nvSpPr>
        <p:spPr>
          <a:xfrm>
            <a:off x="255476" y="1927595"/>
            <a:ext cx="814175" cy="643304"/>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lumMod val="75000"/>
                    <a:lumOff val="25000"/>
                  </a:schemeClr>
                </a:solidFill>
              </a:rPr>
              <a:t>ポイント</a:t>
            </a:r>
          </a:p>
        </p:txBody>
      </p:sp>
      <p:sp>
        <p:nvSpPr>
          <p:cNvPr id="18" name="正方形/長方形 17">
            <a:extLst>
              <a:ext uri="{FF2B5EF4-FFF2-40B4-BE49-F238E27FC236}">
                <a16:creationId xmlns:a16="http://schemas.microsoft.com/office/drawing/2014/main" id="{FE5C01B4-8778-4927-A3A4-5EC7AA7654D3}"/>
              </a:ext>
            </a:extLst>
          </p:cNvPr>
          <p:cNvSpPr/>
          <p:nvPr/>
        </p:nvSpPr>
        <p:spPr>
          <a:xfrm>
            <a:off x="255476" y="2636266"/>
            <a:ext cx="814175" cy="790928"/>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lumMod val="75000"/>
                    <a:lumOff val="25000"/>
                  </a:schemeClr>
                </a:solidFill>
              </a:rPr>
              <a:t>実施</a:t>
            </a:r>
            <a:endParaRPr lang="en-US" altLang="ja-JP" sz="1400" dirty="0">
              <a:solidFill>
                <a:schemeClr val="tx1">
                  <a:lumMod val="75000"/>
                  <a:lumOff val="25000"/>
                </a:schemeClr>
              </a:solidFill>
            </a:endParaRPr>
          </a:p>
          <a:p>
            <a:pPr algn="ctr"/>
            <a:r>
              <a:rPr kumimoji="1" lang="ja-JP" altLang="en-US" sz="1400" dirty="0">
                <a:solidFill>
                  <a:schemeClr val="tx1">
                    <a:lumMod val="75000"/>
                    <a:lumOff val="25000"/>
                  </a:schemeClr>
                </a:solidFill>
              </a:rPr>
              <a:t>事項</a:t>
            </a:r>
          </a:p>
        </p:txBody>
      </p:sp>
      <p:sp>
        <p:nvSpPr>
          <p:cNvPr id="19" name="正方形/長方形 18">
            <a:extLst>
              <a:ext uri="{FF2B5EF4-FFF2-40B4-BE49-F238E27FC236}">
                <a16:creationId xmlns:a16="http://schemas.microsoft.com/office/drawing/2014/main" id="{379BB933-7F23-454E-AE0A-3F80334188DC}"/>
              </a:ext>
            </a:extLst>
          </p:cNvPr>
          <p:cNvSpPr/>
          <p:nvPr/>
        </p:nvSpPr>
        <p:spPr>
          <a:xfrm>
            <a:off x="255476" y="3492562"/>
            <a:ext cx="814175" cy="1454674"/>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lumMod val="75000"/>
                    <a:lumOff val="25000"/>
                  </a:schemeClr>
                </a:solidFill>
              </a:rPr>
              <a:t>イメージ</a:t>
            </a:r>
          </a:p>
        </p:txBody>
      </p:sp>
      <p:sp>
        <p:nvSpPr>
          <p:cNvPr id="20" name="正方形/長方形 19">
            <a:extLst>
              <a:ext uri="{FF2B5EF4-FFF2-40B4-BE49-F238E27FC236}">
                <a16:creationId xmlns:a16="http://schemas.microsoft.com/office/drawing/2014/main" id="{BE358AF4-E4E2-49E2-A4B5-35A10E0C5F9A}"/>
              </a:ext>
            </a:extLst>
          </p:cNvPr>
          <p:cNvSpPr/>
          <p:nvPr/>
        </p:nvSpPr>
        <p:spPr>
          <a:xfrm>
            <a:off x="1151626" y="1962083"/>
            <a:ext cx="1766778" cy="646331"/>
          </a:xfrm>
          <a:prstGeom prst="rect">
            <a:avLst/>
          </a:prstGeom>
        </p:spPr>
        <p:txBody>
          <a:bodyPr wrap="square">
            <a:spAutoFit/>
          </a:bodyPr>
          <a:lstStyle/>
          <a:p>
            <a:pPr marL="285750" indent="-285750">
              <a:buFont typeface="Wingdings" panose="05000000000000000000" pitchFamily="2" charset="2"/>
              <a:buChar char="n"/>
            </a:pPr>
            <a:r>
              <a:rPr lang="ja-JP" altLang="en-US" sz="1200" dirty="0"/>
              <a:t>アンケート取得をする目的・ゴールを明確にする</a:t>
            </a:r>
          </a:p>
        </p:txBody>
      </p:sp>
      <p:sp>
        <p:nvSpPr>
          <p:cNvPr id="21" name="正方形/長方形 20">
            <a:extLst>
              <a:ext uri="{FF2B5EF4-FFF2-40B4-BE49-F238E27FC236}">
                <a16:creationId xmlns:a16="http://schemas.microsoft.com/office/drawing/2014/main" id="{814DD857-06D3-4131-A253-9B1B6A78A45E}"/>
              </a:ext>
            </a:extLst>
          </p:cNvPr>
          <p:cNvSpPr/>
          <p:nvPr/>
        </p:nvSpPr>
        <p:spPr>
          <a:xfrm>
            <a:off x="2918403" y="1962059"/>
            <a:ext cx="1755111" cy="461665"/>
          </a:xfrm>
          <a:prstGeom prst="rect">
            <a:avLst/>
          </a:prstGeom>
        </p:spPr>
        <p:txBody>
          <a:bodyPr wrap="square">
            <a:spAutoFit/>
          </a:bodyPr>
          <a:lstStyle/>
          <a:p>
            <a:pPr marL="285750" indent="-285750">
              <a:buFont typeface="Wingdings" panose="05000000000000000000" pitchFamily="2" charset="2"/>
              <a:buChar char="n"/>
            </a:pPr>
            <a:r>
              <a:rPr lang="ja-JP" altLang="en-US" sz="1200" dirty="0"/>
              <a:t>回答者心理と今後の分析を意識する</a:t>
            </a:r>
          </a:p>
        </p:txBody>
      </p:sp>
      <p:sp>
        <p:nvSpPr>
          <p:cNvPr id="22" name="正方形/長方形 21">
            <a:extLst>
              <a:ext uri="{FF2B5EF4-FFF2-40B4-BE49-F238E27FC236}">
                <a16:creationId xmlns:a16="http://schemas.microsoft.com/office/drawing/2014/main" id="{2D97B3C5-B207-47A1-9E68-20F949FD9EC0}"/>
              </a:ext>
            </a:extLst>
          </p:cNvPr>
          <p:cNvSpPr/>
          <p:nvPr/>
        </p:nvSpPr>
        <p:spPr>
          <a:xfrm>
            <a:off x="4807683" y="1962058"/>
            <a:ext cx="1766778" cy="461665"/>
          </a:xfrm>
          <a:prstGeom prst="rect">
            <a:avLst/>
          </a:prstGeom>
        </p:spPr>
        <p:txBody>
          <a:bodyPr wrap="square">
            <a:spAutoFit/>
          </a:bodyPr>
          <a:lstStyle/>
          <a:p>
            <a:pPr marL="285750" indent="-285750">
              <a:buFont typeface="Wingdings" panose="05000000000000000000" pitchFamily="2" charset="2"/>
              <a:buChar char="n"/>
            </a:pPr>
            <a:r>
              <a:rPr lang="ja-JP" altLang="en-US" sz="1200" dirty="0"/>
              <a:t>数値・カテゴリ・テキストデータを分析する</a:t>
            </a:r>
          </a:p>
        </p:txBody>
      </p:sp>
      <p:sp>
        <p:nvSpPr>
          <p:cNvPr id="23" name="正方形/長方形 22">
            <a:extLst>
              <a:ext uri="{FF2B5EF4-FFF2-40B4-BE49-F238E27FC236}">
                <a16:creationId xmlns:a16="http://schemas.microsoft.com/office/drawing/2014/main" id="{91A324C0-A155-4911-9ACD-B872C70C58B4}"/>
              </a:ext>
            </a:extLst>
          </p:cNvPr>
          <p:cNvSpPr/>
          <p:nvPr/>
        </p:nvSpPr>
        <p:spPr>
          <a:xfrm>
            <a:off x="6645332" y="1962058"/>
            <a:ext cx="1732947" cy="646331"/>
          </a:xfrm>
          <a:prstGeom prst="rect">
            <a:avLst/>
          </a:prstGeom>
        </p:spPr>
        <p:txBody>
          <a:bodyPr wrap="square">
            <a:spAutoFit/>
          </a:bodyPr>
          <a:lstStyle/>
          <a:p>
            <a:pPr marL="285750" indent="-285750">
              <a:buFont typeface="Wingdings" panose="05000000000000000000" pitchFamily="2" charset="2"/>
              <a:buChar char="n"/>
            </a:pPr>
            <a:r>
              <a:rPr lang="ja-JP" altLang="en-US" sz="1200" dirty="0"/>
              <a:t>アンケート結果・分析結果をもとに施策を実施する</a:t>
            </a:r>
          </a:p>
        </p:txBody>
      </p:sp>
      <p:sp>
        <p:nvSpPr>
          <p:cNvPr id="24" name="正方形/長方形 23">
            <a:extLst>
              <a:ext uri="{FF2B5EF4-FFF2-40B4-BE49-F238E27FC236}">
                <a16:creationId xmlns:a16="http://schemas.microsoft.com/office/drawing/2014/main" id="{2F3AA101-35F2-4948-9BA7-D4EAEF504C5F}"/>
              </a:ext>
            </a:extLst>
          </p:cNvPr>
          <p:cNvSpPr/>
          <p:nvPr/>
        </p:nvSpPr>
        <p:spPr>
          <a:xfrm>
            <a:off x="1151626" y="2633953"/>
            <a:ext cx="1766778" cy="646331"/>
          </a:xfrm>
          <a:prstGeom prst="rect">
            <a:avLst/>
          </a:prstGeom>
        </p:spPr>
        <p:txBody>
          <a:bodyPr wrap="square">
            <a:spAutoFit/>
          </a:bodyPr>
          <a:lstStyle/>
          <a:p>
            <a:pPr marL="285750" indent="-285750">
              <a:buFont typeface="Wingdings" panose="05000000000000000000" pitchFamily="2" charset="2"/>
              <a:buChar char="n"/>
            </a:pPr>
            <a:r>
              <a:rPr lang="ja-JP" altLang="en-US" sz="1200" dirty="0"/>
              <a:t>目的・ゴール決定</a:t>
            </a:r>
            <a:endParaRPr lang="en-US" altLang="ja-JP" sz="1200" dirty="0"/>
          </a:p>
          <a:p>
            <a:pPr marL="285750" indent="-285750">
              <a:buFont typeface="Wingdings" panose="05000000000000000000" pitchFamily="2" charset="2"/>
              <a:buChar char="n"/>
            </a:pPr>
            <a:r>
              <a:rPr lang="ja-JP" altLang="en-US" sz="1200" dirty="0"/>
              <a:t>ターゲット選定</a:t>
            </a:r>
            <a:endParaRPr lang="en-US" altLang="ja-JP" sz="1200" dirty="0"/>
          </a:p>
          <a:p>
            <a:pPr marL="285750" indent="-285750">
              <a:buFont typeface="Wingdings" panose="05000000000000000000" pitchFamily="2" charset="2"/>
              <a:buChar char="n"/>
            </a:pPr>
            <a:r>
              <a:rPr lang="ja-JP" altLang="en-US" sz="1200" dirty="0"/>
              <a:t>サンプル数検討</a:t>
            </a:r>
            <a:endParaRPr lang="en-US" altLang="ja-JP" sz="1200" dirty="0"/>
          </a:p>
        </p:txBody>
      </p:sp>
      <p:sp>
        <p:nvSpPr>
          <p:cNvPr id="26" name="正方形/長方形 25">
            <a:extLst>
              <a:ext uri="{FF2B5EF4-FFF2-40B4-BE49-F238E27FC236}">
                <a16:creationId xmlns:a16="http://schemas.microsoft.com/office/drawing/2014/main" id="{6AE6DD06-035F-4CEC-BEFD-934AB94BA393}"/>
              </a:ext>
            </a:extLst>
          </p:cNvPr>
          <p:cNvSpPr/>
          <p:nvPr/>
        </p:nvSpPr>
        <p:spPr>
          <a:xfrm>
            <a:off x="2911516" y="2630303"/>
            <a:ext cx="1755112" cy="830997"/>
          </a:xfrm>
          <a:prstGeom prst="rect">
            <a:avLst/>
          </a:prstGeom>
        </p:spPr>
        <p:txBody>
          <a:bodyPr wrap="square">
            <a:spAutoFit/>
          </a:bodyPr>
          <a:lstStyle/>
          <a:p>
            <a:pPr marL="285750" indent="-285750">
              <a:buFont typeface="Wingdings" panose="05000000000000000000" pitchFamily="2" charset="2"/>
              <a:buChar char="n"/>
            </a:pPr>
            <a:r>
              <a:rPr lang="ja-JP" altLang="en-US" sz="1200" dirty="0"/>
              <a:t>フォーマット作成</a:t>
            </a:r>
            <a:endParaRPr lang="en-US" altLang="ja-JP" sz="1200" dirty="0"/>
          </a:p>
          <a:p>
            <a:pPr marL="285750" indent="-285750">
              <a:buFont typeface="Wingdings" panose="05000000000000000000" pitchFamily="2" charset="2"/>
              <a:buChar char="n"/>
            </a:pPr>
            <a:r>
              <a:rPr lang="ja-JP" altLang="en-US" sz="1200" dirty="0"/>
              <a:t>回答ルール決定</a:t>
            </a:r>
            <a:endParaRPr lang="en-US" altLang="ja-JP" sz="1200" dirty="0"/>
          </a:p>
          <a:p>
            <a:pPr marL="285750" indent="-285750">
              <a:buFont typeface="Wingdings" panose="05000000000000000000" pitchFamily="2" charset="2"/>
              <a:buChar char="n"/>
            </a:pPr>
            <a:r>
              <a:rPr lang="ja-JP" altLang="en-US" sz="1200" dirty="0"/>
              <a:t>回答項目決定</a:t>
            </a:r>
            <a:endParaRPr lang="en-US" altLang="ja-JP" sz="1200" dirty="0"/>
          </a:p>
          <a:p>
            <a:pPr marL="285750" indent="-285750">
              <a:buFont typeface="Wingdings" panose="05000000000000000000" pitchFamily="2" charset="2"/>
              <a:buChar char="n"/>
            </a:pPr>
            <a:r>
              <a:rPr lang="ja-JP" altLang="en-US" sz="1200" dirty="0"/>
              <a:t>アンケート実施</a:t>
            </a:r>
            <a:endParaRPr lang="en-US" altLang="ja-JP" sz="1200" dirty="0"/>
          </a:p>
        </p:txBody>
      </p:sp>
      <p:sp>
        <p:nvSpPr>
          <p:cNvPr id="30" name="正方形/長方形 29">
            <a:extLst>
              <a:ext uri="{FF2B5EF4-FFF2-40B4-BE49-F238E27FC236}">
                <a16:creationId xmlns:a16="http://schemas.microsoft.com/office/drawing/2014/main" id="{0EEAD40D-A4DA-47C7-9449-FE45C8C1AA05}"/>
              </a:ext>
            </a:extLst>
          </p:cNvPr>
          <p:cNvSpPr/>
          <p:nvPr/>
        </p:nvSpPr>
        <p:spPr>
          <a:xfrm>
            <a:off x="5075406" y="4859783"/>
            <a:ext cx="966617" cy="2934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accent1"/>
                </a:solidFill>
              </a:rPr>
              <a:t>分析</a:t>
            </a:r>
          </a:p>
        </p:txBody>
      </p:sp>
      <p:graphicFrame>
        <p:nvGraphicFramePr>
          <p:cNvPr id="35" name="グラフ 34">
            <a:extLst>
              <a:ext uri="{FF2B5EF4-FFF2-40B4-BE49-F238E27FC236}">
                <a16:creationId xmlns:a16="http://schemas.microsoft.com/office/drawing/2014/main" id="{42D5D582-4168-4D7A-B262-37FA4903B9A2}"/>
              </a:ext>
            </a:extLst>
          </p:cNvPr>
          <p:cNvGraphicFramePr/>
          <p:nvPr>
            <p:extLst>
              <p:ext uri="{D42A27DB-BD31-4B8C-83A1-F6EECF244321}">
                <p14:modId xmlns:p14="http://schemas.microsoft.com/office/powerpoint/2010/main" val="3808127594"/>
              </p:ext>
            </p:extLst>
          </p:nvPr>
        </p:nvGraphicFramePr>
        <p:xfrm>
          <a:off x="4730441" y="3244120"/>
          <a:ext cx="1746707" cy="1729245"/>
        </p:xfrm>
        <a:graphic>
          <a:graphicData uri="http://schemas.openxmlformats.org/drawingml/2006/chart">
            <c:chart xmlns:c="http://schemas.openxmlformats.org/drawingml/2006/chart" xmlns:r="http://schemas.openxmlformats.org/officeDocument/2006/relationships" r:id="rId2"/>
          </a:graphicData>
        </a:graphic>
      </p:graphicFrame>
      <p:sp>
        <p:nvSpPr>
          <p:cNvPr id="37" name="正方形/長方形 36">
            <a:extLst>
              <a:ext uri="{FF2B5EF4-FFF2-40B4-BE49-F238E27FC236}">
                <a16:creationId xmlns:a16="http://schemas.microsoft.com/office/drawing/2014/main" id="{D04452DF-4E50-45F7-A177-E11AA084E621}"/>
              </a:ext>
            </a:extLst>
          </p:cNvPr>
          <p:cNvSpPr/>
          <p:nvPr/>
        </p:nvSpPr>
        <p:spPr>
          <a:xfrm>
            <a:off x="4816736" y="2630303"/>
            <a:ext cx="1696149" cy="830997"/>
          </a:xfrm>
          <a:prstGeom prst="rect">
            <a:avLst/>
          </a:prstGeom>
        </p:spPr>
        <p:txBody>
          <a:bodyPr wrap="square">
            <a:spAutoFit/>
          </a:bodyPr>
          <a:lstStyle/>
          <a:p>
            <a:pPr marL="285750" indent="-285750">
              <a:buFont typeface="Wingdings" panose="05000000000000000000" pitchFamily="2" charset="2"/>
              <a:buChar char="n"/>
            </a:pPr>
            <a:r>
              <a:rPr lang="ja-JP" altLang="en-US" sz="1200" dirty="0">
                <a:latin typeface="+mn-ea"/>
              </a:rPr>
              <a:t>基礎集計</a:t>
            </a:r>
            <a:endParaRPr lang="en-US" altLang="ja-JP" sz="1200" dirty="0">
              <a:latin typeface="+mn-ea"/>
            </a:endParaRPr>
          </a:p>
          <a:p>
            <a:pPr marL="285750" indent="-285750">
              <a:buFont typeface="Wingdings" panose="05000000000000000000" pitchFamily="2" charset="2"/>
              <a:buChar char="n"/>
            </a:pPr>
            <a:r>
              <a:rPr lang="ja-JP" altLang="en-US" sz="1200" dirty="0">
                <a:latin typeface="+mn-ea"/>
              </a:rPr>
              <a:t>テキストマイニング</a:t>
            </a:r>
            <a:endParaRPr lang="en-US" altLang="ja-JP" sz="1200" dirty="0">
              <a:latin typeface="+mn-ea"/>
            </a:endParaRPr>
          </a:p>
          <a:p>
            <a:pPr marL="285750" indent="-285750">
              <a:buFont typeface="Wingdings" panose="05000000000000000000" pitchFamily="2" charset="2"/>
              <a:buChar char="n"/>
            </a:pPr>
            <a:r>
              <a:rPr lang="ja-JP" altLang="en-US" sz="1200" dirty="0">
                <a:latin typeface="+mn-ea"/>
              </a:rPr>
              <a:t>報告資料作成</a:t>
            </a:r>
            <a:endParaRPr lang="en-US" altLang="ja-JP" sz="1200" dirty="0">
              <a:latin typeface="+mn-ea"/>
            </a:endParaRPr>
          </a:p>
          <a:p>
            <a:pPr marL="285750" indent="-285750">
              <a:buFont typeface="Wingdings" panose="05000000000000000000" pitchFamily="2" charset="2"/>
              <a:buChar char="n"/>
            </a:pPr>
            <a:r>
              <a:rPr lang="ja-JP" altLang="en-US" sz="1200" dirty="0">
                <a:latin typeface="+mn-ea"/>
              </a:rPr>
              <a:t>施策案策定</a:t>
            </a:r>
            <a:endParaRPr lang="en-US" altLang="ja-JP" sz="1200" dirty="0">
              <a:latin typeface="+mn-ea"/>
            </a:endParaRPr>
          </a:p>
        </p:txBody>
      </p:sp>
      <p:sp>
        <p:nvSpPr>
          <p:cNvPr id="38" name="正方形/長方形 37">
            <a:extLst>
              <a:ext uri="{FF2B5EF4-FFF2-40B4-BE49-F238E27FC236}">
                <a16:creationId xmlns:a16="http://schemas.microsoft.com/office/drawing/2014/main" id="{9554826C-F481-4901-9732-90B5805C5A39}"/>
              </a:ext>
            </a:extLst>
          </p:cNvPr>
          <p:cNvSpPr/>
          <p:nvPr/>
        </p:nvSpPr>
        <p:spPr>
          <a:xfrm>
            <a:off x="6655477" y="2641673"/>
            <a:ext cx="1732947" cy="646331"/>
          </a:xfrm>
          <a:prstGeom prst="rect">
            <a:avLst/>
          </a:prstGeom>
        </p:spPr>
        <p:txBody>
          <a:bodyPr wrap="square">
            <a:spAutoFit/>
          </a:bodyPr>
          <a:lstStyle/>
          <a:p>
            <a:pPr marL="285750" indent="-285750">
              <a:buFont typeface="Wingdings" panose="05000000000000000000" pitchFamily="2" charset="2"/>
              <a:buChar char="n"/>
            </a:pPr>
            <a:r>
              <a:rPr lang="ja-JP" altLang="en-US" sz="1200" dirty="0">
                <a:latin typeface="+mn-ea"/>
              </a:rPr>
              <a:t>施策案策定・改訂</a:t>
            </a:r>
            <a:endParaRPr lang="en-US" altLang="ja-JP" sz="1200" dirty="0">
              <a:latin typeface="+mn-ea"/>
            </a:endParaRPr>
          </a:p>
          <a:p>
            <a:pPr marL="285750" indent="-285750">
              <a:buFont typeface="Wingdings" panose="05000000000000000000" pitchFamily="2" charset="2"/>
              <a:buChar char="n"/>
            </a:pPr>
            <a:r>
              <a:rPr lang="ja-JP" altLang="en-US" sz="1200" dirty="0">
                <a:latin typeface="+mn-ea"/>
              </a:rPr>
              <a:t>施策実施</a:t>
            </a:r>
            <a:endParaRPr lang="en-US" altLang="ja-JP" sz="1200" dirty="0">
              <a:latin typeface="+mn-ea"/>
            </a:endParaRPr>
          </a:p>
          <a:p>
            <a:pPr marL="285750" indent="-285750">
              <a:buFont typeface="Wingdings" panose="05000000000000000000" pitchFamily="2" charset="2"/>
              <a:buChar char="n"/>
            </a:pPr>
            <a:r>
              <a:rPr lang="ja-JP" altLang="en-US" sz="1200" dirty="0">
                <a:latin typeface="+mn-ea"/>
              </a:rPr>
              <a:t>施策経過観察</a:t>
            </a:r>
            <a:endParaRPr lang="en-US" altLang="ja-JP" sz="1200" dirty="0">
              <a:latin typeface="+mn-ea"/>
            </a:endParaRPr>
          </a:p>
        </p:txBody>
      </p:sp>
      <p:sp>
        <p:nvSpPr>
          <p:cNvPr id="39" name="正方形/長方形 38">
            <a:extLst>
              <a:ext uri="{FF2B5EF4-FFF2-40B4-BE49-F238E27FC236}">
                <a16:creationId xmlns:a16="http://schemas.microsoft.com/office/drawing/2014/main" id="{CD5A02D5-6509-4182-8BE6-633ADF61B50E}"/>
              </a:ext>
            </a:extLst>
          </p:cNvPr>
          <p:cNvSpPr/>
          <p:nvPr/>
        </p:nvSpPr>
        <p:spPr>
          <a:xfrm>
            <a:off x="6674865" y="1910319"/>
            <a:ext cx="1713560" cy="3026084"/>
          </a:xfrm>
          <a:prstGeom prst="rect">
            <a:avLst/>
          </a:prstGeom>
          <a:noFill/>
          <a:ln w="28575" cmpd="tri">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E57A0DF8-2CD4-4E0A-98C5-1FB9C2104CEA}"/>
              </a:ext>
            </a:extLst>
          </p:cNvPr>
          <p:cNvSpPr/>
          <p:nvPr/>
        </p:nvSpPr>
        <p:spPr>
          <a:xfrm>
            <a:off x="6948466" y="4803450"/>
            <a:ext cx="1068821" cy="2934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accent5"/>
                </a:solidFill>
              </a:rPr>
              <a:t>施策</a:t>
            </a:r>
            <a:endParaRPr kumimoji="1" lang="en-US" altLang="ja-JP" sz="1400" b="1" dirty="0">
              <a:solidFill>
                <a:schemeClr val="accent5"/>
              </a:solidFill>
            </a:endParaRPr>
          </a:p>
          <a:p>
            <a:pPr algn="ctr"/>
            <a:r>
              <a:rPr lang="ja-JP" altLang="en-US" sz="1400" b="1" dirty="0">
                <a:solidFill>
                  <a:schemeClr val="accent5"/>
                </a:solidFill>
              </a:rPr>
              <a:t>（お客様）</a:t>
            </a:r>
            <a:endParaRPr kumimoji="1" lang="ja-JP" altLang="en-US" sz="1400" b="1" dirty="0">
              <a:solidFill>
                <a:schemeClr val="accent5"/>
              </a:solidFill>
            </a:endParaRPr>
          </a:p>
        </p:txBody>
      </p:sp>
      <p:pic>
        <p:nvPicPr>
          <p:cNvPr id="41" name="グラフィックス 40" descr="事業の成長">
            <a:extLst>
              <a:ext uri="{FF2B5EF4-FFF2-40B4-BE49-F238E27FC236}">
                <a16:creationId xmlns:a16="http://schemas.microsoft.com/office/drawing/2014/main" id="{9CAF38EE-F022-4BCB-9ED0-6A0BAC4E14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37363" y="3889050"/>
            <a:ext cx="914400" cy="914400"/>
          </a:xfrm>
          <a:prstGeom prst="rect">
            <a:avLst/>
          </a:prstGeom>
        </p:spPr>
      </p:pic>
      <p:pic>
        <p:nvPicPr>
          <p:cNvPr id="43" name="グラフィックス 42" descr="会議">
            <a:extLst>
              <a:ext uri="{FF2B5EF4-FFF2-40B4-BE49-F238E27FC236}">
                <a16:creationId xmlns:a16="http://schemas.microsoft.com/office/drawing/2014/main" id="{9EB6696C-CFE1-439B-8ABF-ACB0AA7DDBD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14927" y="3480346"/>
            <a:ext cx="771164" cy="771164"/>
          </a:xfrm>
          <a:prstGeom prst="rect">
            <a:avLst/>
          </a:prstGeom>
        </p:spPr>
      </p:pic>
      <p:pic>
        <p:nvPicPr>
          <p:cNvPr id="45" name="図 44" descr="ランプ が含まれている画像&#10;&#10;自動的に生成された説明">
            <a:extLst>
              <a:ext uri="{FF2B5EF4-FFF2-40B4-BE49-F238E27FC236}">
                <a16:creationId xmlns:a16="http://schemas.microsoft.com/office/drawing/2014/main" id="{55E2EE87-E823-4C44-9F86-63357AC82253}"/>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7631986" y="3636131"/>
            <a:ext cx="457201" cy="457201"/>
          </a:xfrm>
          <a:prstGeom prst="rect">
            <a:avLst/>
          </a:prstGeom>
        </p:spPr>
      </p:pic>
      <p:pic>
        <p:nvPicPr>
          <p:cNvPr id="46" name="図 45" descr="ランプ が含まれている画像&#10;&#10;自動的に生成された説明">
            <a:extLst>
              <a:ext uri="{FF2B5EF4-FFF2-40B4-BE49-F238E27FC236}">
                <a16:creationId xmlns:a16="http://schemas.microsoft.com/office/drawing/2014/main" id="{102D69A9-328E-4670-9345-E7EC878040F3}"/>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7928087" y="3788314"/>
            <a:ext cx="457201" cy="457201"/>
          </a:xfrm>
          <a:prstGeom prst="rect">
            <a:avLst/>
          </a:prstGeom>
        </p:spPr>
      </p:pic>
      <p:sp>
        <p:nvSpPr>
          <p:cNvPr id="47" name="正方形/長方形 46">
            <a:extLst>
              <a:ext uri="{FF2B5EF4-FFF2-40B4-BE49-F238E27FC236}">
                <a16:creationId xmlns:a16="http://schemas.microsoft.com/office/drawing/2014/main" id="{BD49B22E-6AB3-41D4-BE00-F1816878BA6F}"/>
              </a:ext>
            </a:extLst>
          </p:cNvPr>
          <p:cNvSpPr/>
          <p:nvPr/>
        </p:nvSpPr>
        <p:spPr>
          <a:xfrm>
            <a:off x="1212405" y="3530045"/>
            <a:ext cx="1699111" cy="1223412"/>
          </a:xfrm>
          <a:prstGeom prst="rect">
            <a:avLst/>
          </a:prstGeom>
          <a:solidFill>
            <a:schemeClr val="accent6">
              <a:lumMod val="20000"/>
              <a:lumOff val="80000"/>
            </a:schemeClr>
          </a:solidFill>
        </p:spPr>
        <p:txBody>
          <a:bodyPr wrap="square">
            <a:spAutoFit/>
          </a:bodyPr>
          <a:lstStyle/>
          <a:p>
            <a:pPr marL="171450" indent="-171450">
              <a:buFont typeface="Wingdings" panose="05000000000000000000" pitchFamily="2" charset="2"/>
              <a:buChar char="Ø"/>
            </a:pPr>
            <a:r>
              <a:rPr lang="ja-JP" altLang="en-US" sz="1050" dirty="0">
                <a:latin typeface="+mn-ea"/>
              </a:rPr>
              <a:t>目的：顧客満足度向上</a:t>
            </a:r>
          </a:p>
          <a:p>
            <a:pPr marL="171450" indent="-171450">
              <a:buFont typeface="Wingdings" panose="05000000000000000000" pitchFamily="2" charset="2"/>
              <a:buChar char="Ø"/>
            </a:pPr>
            <a:r>
              <a:rPr lang="ja-JP" altLang="en-US" sz="1050" dirty="0">
                <a:latin typeface="+mn-ea"/>
              </a:rPr>
              <a:t>ゴール：各部門で顧客満足度向上施策立案と実施</a:t>
            </a:r>
          </a:p>
          <a:p>
            <a:pPr marL="171450" indent="-171450">
              <a:buFont typeface="Wingdings" panose="05000000000000000000" pitchFamily="2" charset="2"/>
              <a:buChar char="Ø"/>
            </a:pPr>
            <a:r>
              <a:rPr lang="ja-JP" altLang="en-US" sz="1050" dirty="0">
                <a:latin typeface="+mn-ea"/>
              </a:rPr>
              <a:t>目標：営業／サポートセンター／サービスカテゴリー別の問題点抽出</a:t>
            </a:r>
          </a:p>
        </p:txBody>
      </p:sp>
      <p:pic>
        <p:nvPicPr>
          <p:cNvPr id="49" name="図 48">
            <a:extLst>
              <a:ext uri="{FF2B5EF4-FFF2-40B4-BE49-F238E27FC236}">
                <a16:creationId xmlns:a16="http://schemas.microsoft.com/office/drawing/2014/main" id="{B19DA634-B8EB-4E0C-B1CF-CF47C44FA0AD}"/>
              </a:ext>
            </a:extLst>
          </p:cNvPr>
          <p:cNvPicPr>
            <a:picLocks noChangeAspect="1"/>
          </p:cNvPicPr>
          <p:nvPr/>
        </p:nvPicPr>
        <p:blipFill rotWithShape="1">
          <a:blip r:embed="rId9"/>
          <a:srcRect l="69677" t="25025" r="17611" b="47626"/>
          <a:stretch/>
        </p:blipFill>
        <p:spPr>
          <a:xfrm>
            <a:off x="3226717" y="3502755"/>
            <a:ext cx="1162350" cy="1341565"/>
          </a:xfrm>
          <a:prstGeom prst="rect">
            <a:avLst/>
          </a:prstGeom>
        </p:spPr>
      </p:pic>
      <p:sp>
        <p:nvSpPr>
          <p:cNvPr id="50" name="右矢印 5">
            <a:extLst>
              <a:ext uri="{FF2B5EF4-FFF2-40B4-BE49-F238E27FC236}">
                <a16:creationId xmlns:a16="http://schemas.microsoft.com/office/drawing/2014/main" id="{C54A950E-FE24-4BB8-B3C9-1222C3312758}"/>
              </a:ext>
            </a:extLst>
          </p:cNvPr>
          <p:cNvSpPr/>
          <p:nvPr/>
        </p:nvSpPr>
        <p:spPr>
          <a:xfrm>
            <a:off x="398700" y="5835590"/>
            <a:ext cx="4472042" cy="360040"/>
          </a:xfrm>
          <a:prstGeom prst="rightArrow">
            <a:avLst/>
          </a:prstGeom>
          <a:solidFill>
            <a:schemeClr val="accent5"/>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b="1"/>
          </a:p>
        </p:txBody>
      </p:sp>
      <p:grpSp>
        <p:nvGrpSpPr>
          <p:cNvPr id="51" name="グループ化 50">
            <a:extLst>
              <a:ext uri="{FF2B5EF4-FFF2-40B4-BE49-F238E27FC236}">
                <a16:creationId xmlns:a16="http://schemas.microsoft.com/office/drawing/2014/main" id="{577DBF64-D83C-46B9-82E8-D407A5DAC299}"/>
              </a:ext>
            </a:extLst>
          </p:cNvPr>
          <p:cNvGrpSpPr/>
          <p:nvPr/>
        </p:nvGrpSpPr>
        <p:grpSpPr>
          <a:xfrm>
            <a:off x="142957" y="5089768"/>
            <a:ext cx="8800049" cy="360000"/>
            <a:chOff x="2635841" y="2101218"/>
            <a:chExt cx="4239515" cy="360000"/>
          </a:xfrm>
        </p:grpSpPr>
        <p:sp>
          <p:nvSpPr>
            <p:cNvPr id="52" name="テキスト ボックス 51">
              <a:extLst>
                <a:ext uri="{FF2B5EF4-FFF2-40B4-BE49-F238E27FC236}">
                  <a16:creationId xmlns:a16="http://schemas.microsoft.com/office/drawing/2014/main" id="{64D3B313-8088-4BAB-B377-52036DA26B4B}"/>
                </a:ext>
              </a:extLst>
            </p:cNvPr>
            <p:cNvSpPr txBox="1"/>
            <p:nvPr/>
          </p:nvSpPr>
          <p:spPr>
            <a:xfrm>
              <a:off x="2635841" y="2101218"/>
              <a:ext cx="4239515" cy="360000"/>
            </a:xfrm>
            <a:prstGeom prst="rect">
              <a:avLst/>
            </a:prstGeom>
            <a:noFill/>
          </p:spPr>
          <p:txBody>
            <a:bodyPr wrap="square" lIns="72000" tIns="72000" rIns="72000" bIns="72000" rtlCol="0" anchor="ctr" anchorCtr="0">
              <a:noAutofit/>
            </a:bodyPr>
            <a:lstStyle/>
            <a:p>
              <a:pPr marL="72000">
                <a:lnSpc>
                  <a:spcPct val="106000"/>
                </a:lnSpc>
                <a:spcBef>
                  <a:spcPts val="1056"/>
                </a:spcBef>
              </a:pPr>
              <a:r>
                <a:rPr lang="ja-JP" altLang="en-US" sz="1400" b="1" dirty="0">
                  <a:solidFill>
                    <a:schemeClr val="accent3"/>
                  </a:solidFill>
                </a:rPr>
                <a:t>アンケート取得・分析のタイミング</a:t>
              </a:r>
            </a:p>
          </p:txBody>
        </p:sp>
        <p:cxnSp>
          <p:nvCxnSpPr>
            <p:cNvPr id="53" name="直線コネクタ 52">
              <a:extLst>
                <a:ext uri="{FF2B5EF4-FFF2-40B4-BE49-F238E27FC236}">
                  <a16:creationId xmlns:a16="http://schemas.microsoft.com/office/drawing/2014/main" id="{7FB5AFEA-B739-4E29-B953-F9D0A3C0CE9D}"/>
                </a:ext>
              </a:extLst>
            </p:cNvPr>
            <p:cNvCxnSpPr/>
            <p:nvPr/>
          </p:nvCxnSpPr>
          <p:spPr>
            <a:xfrm>
              <a:off x="2635841" y="2415436"/>
              <a:ext cx="4239515" cy="0"/>
            </a:xfrm>
            <a:prstGeom prst="line">
              <a:avLst/>
            </a:prstGeom>
            <a:ln w="25400">
              <a:solidFill>
                <a:schemeClr val="accent3"/>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sp>
        <p:nvSpPr>
          <p:cNvPr id="55" name="角丸四角形 32">
            <a:extLst>
              <a:ext uri="{FF2B5EF4-FFF2-40B4-BE49-F238E27FC236}">
                <a16:creationId xmlns:a16="http://schemas.microsoft.com/office/drawing/2014/main" id="{E907D155-164D-45BF-BCB3-50C01EA63E7E}"/>
              </a:ext>
            </a:extLst>
          </p:cNvPr>
          <p:cNvSpPr/>
          <p:nvPr/>
        </p:nvSpPr>
        <p:spPr>
          <a:xfrm>
            <a:off x="2125029" y="5487795"/>
            <a:ext cx="396044" cy="1064184"/>
          </a:xfrm>
          <a:prstGeom prst="roundRect">
            <a:avLst/>
          </a:prstGeom>
        </p:spPr>
        <p:style>
          <a:lnRef idx="3">
            <a:schemeClr val="lt1"/>
          </a:lnRef>
          <a:fillRef idx="1">
            <a:schemeClr val="accent5"/>
          </a:fillRef>
          <a:effectRef idx="1">
            <a:schemeClr val="accent5"/>
          </a:effectRef>
          <a:fontRef idx="minor">
            <a:schemeClr val="lt1"/>
          </a:fontRef>
        </p:style>
        <p:txBody>
          <a:bodyPr vert="eaVert" rtlCol="0" anchor="ctr"/>
          <a:lstStyle/>
          <a:p>
            <a:pPr algn="ctr"/>
            <a:r>
              <a:rPr lang="ja-JP" altLang="en-US" sz="1100" b="1" dirty="0"/>
              <a:t>サービス利用</a:t>
            </a:r>
            <a:endParaRPr lang="en-US" altLang="ja-JP" sz="1100" b="1" dirty="0"/>
          </a:p>
        </p:txBody>
      </p:sp>
      <p:sp>
        <p:nvSpPr>
          <p:cNvPr id="56" name="角丸四角形 34">
            <a:extLst>
              <a:ext uri="{FF2B5EF4-FFF2-40B4-BE49-F238E27FC236}">
                <a16:creationId xmlns:a16="http://schemas.microsoft.com/office/drawing/2014/main" id="{1F604CCD-F349-407F-9A98-D39D06B352F9}"/>
              </a:ext>
            </a:extLst>
          </p:cNvPr>
          <p:cNvSpPr/>
          <p:nvPr/>
        </p:nvSpPr>
        <p:spPr>
          <a:xfrm>
            <a:off x="398700" y="5512087"/>
            <a:ext cx="396044" cy="1047850"/>
          </a:xfrm>
          <a:prstGeom prst="roundRect">
            <a:avLst/>
          </a:prstGeom>
        </p:spPr>
        <p:style>
          <a:lnRef idx="3">
            <a:schemeClr val="lt1"/>
          </a:lnRef>
          <a:fillRef idx="1">
            <a:schemeClr val="accent5"/>
          </a:fillRef>
          <a:effectRef idx="1">
            <a:schemeClr val="accent5"/>
          </a:effectRef>
          <a:fontRef idx="minor">
            <a:schemeClr val="lt1"/>
          </a:fontRef>
        </p:style>
        <p:txBody>
          <a:bodyPr vert="eaVert" rtlCol="0" anchor="ctr"/>
          <a:lstStyle/>
          <a:p>
            <a:pPr algn="ctr"/>
            <a:r>
              <a:rPr lang="ja-JP" altLang="en-US" sz="1100" b="1" dirty="0"/>
              <a:t>申込</a:t>
            </a:r>
            <a:endParaRPr lang="en-US" altLang="ja-JP" sz="1100" b="1" dirty="0"/>
          </a:p>
        </p:txBody>
      </p:sp>
      <p:grpSp>
        <p:nvGrpSpPr>
          <p:cNvPr id="57" name="グループ化 56">
            <a:extLst>
              <a:ext uri="{FF2B5EF4-FFF2-40B4-BE49-F238E27FC236}">
                <a16:creationId xmlns:a16="http://schemas.microsoft.com/office/drawing/2014/main" id="{F3B3CC9A-4C5A-490F-91C9-B9DDBD52A834}"/>
              </a:ext>
            </a:extLst>
          </p:cNvPr>
          <p:cNvGrpSpPr/>
          <p:nvPr/>
        </p:nvGrpSpPr>
        <p:grpSpPr>
          <a:xfrm>
            <a:off x="1130897" y="5539861"/>
            <a:ext cx="656587" cy="997767"/>
            <a:chOff x="2547261" y="4192008"/>
            <a:chExt cx="656587" cy="939988"/>
          </a:xfrm>
        </p:grpSpPr>
        <p:sp>
          <p:nvSpPr>
            <p:cNvPr id="58" name="メモ 91">
              <a:extLst>
                <a:ext uri="{FF2B5EF4-FFF2-40B4-BE49-F238E27FC236}">
                  <a16:creationId xmlns:a16="http://schemas.microsoft.com/office/drawing/2014/main" id="{393BCA39-D828-4918-ADC2-382E7B14843A}"/>
                </a:ext>
              </a:extLst>
            </p:cNvPr>
            <p:cNvSpPr/>
            <p:nvPr/>
          </p:nvSpPr>
          <p:spPr>
            <a:xfrm>
              <a:off x="2591780" y="4272105"/>
              <a:ext cx="612068" cy="859891"/>
            </a:xfrm>
            <a:prstGeom prst="foldedCorner">
              <a:avLst>
                <a:gd name="adj" fmla="val 21459"/>
              </a:avLst>
            </a:prstGeom>
            <a:solidFill>
              <a:schemeClr val="bg1"/>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0F1E9B37-249C-46A7-9FCC-534BA55B29F3}"/>
                </a:ext>
              </a:extLst>
            </p:cNvPr>
            <p:cNvSpPr txBox="1"/>
            <p:nvPr/>
          </p:nvSpPr>
          <p:spPr>
            <a:xfrm>
              <a:off x="2547261" y="4307391"/>
              <a:ext cx="242541" cy="215444"/>
            </a:xfrm>
            <a:prstGeom prst="rect">
              <a:avLst/>
            </a:prstGeom>
            <a:noFill/>
          </p:spPr>
          <p:txBody>
            <a:bodyPr wrap="square" rtlCol="0">
              <a:spAutoFit/>
            </a:bodyPr>
            <a:lstStyle/>
            <a:p>
              <a:r>
                <a:rPr kumimoji="1" lang="ja-JP" altLang="en-US" sz="800" b="1" dirty="0">
                  <a:solidFill>
                    <a:schemeClr val="accent2"/>
                  </a:solidFill>
                  <a:latin typeface="Meiryo UI" panose="020B0604030504040204" pitchFamily="50" charset="-128"/>
                  <a:ea typeface="Meiryo UI" panose="020B0604030504040204" pitchFamily="50" charset="-128"/>
                </a:rPr>
                <a:t>レ</a:t>
              </a:r>
            </a:p>
          </p:txBody>
        </p:sp>
        <p:cxnSp>
          <p:nvCxnSpPr>
            <p:cNvPr id="60" name="直線コネクタ 59">
              <a:extLst>
                <a:ext uri="{FF2B5EF4-FFF2-40B4-BE49-F238E27FC236}">
                  <a16:creationId xmlns:a16="http://schemas.microsoft.com/office/drawing/2014/main" id="{F18CEA59-F9D5-490E-A119-E245A56E7E4F}"/>
                </a:ext>
              </a:extLst>
            </p:cNvPr>
            <p:cNvCxnSpPr/>
            <p:nvPr/>
          </p:nvCxnSpPr>
          <p:spPr>
            <a:xfrm>
              <a:off x="2763285" y="4437112"/>
              <a:ext cx="355479" cy="0"/>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757C7985-C60A-482E-B25B-C144E9C20242}"/>
                </a:ext>
              </a:extLst>
            </p:cNvPr>
            <p:cNvSpPr txBox="1"/>
            <p:nvPr/>
          </p:nvSpPr>
          <p:spPr>
            <a:xfrm>
              <a:off x="2547261" y="4442373"/>
              <a:ext cx="404559" cy="215444"/>
            </a:xfrm>
            <a:prstGeom prst="rect">
              <a:avLst/>
            </a:prstGeom>
            <a:noFill/>
          </p:spPr>
          <p:txBody>
            <a:bodyPr wrap="square" rtlCol="0">
              <a:spAutoFit/>
            </a:bodyPr>
            <a:lstStyle/>
            <a:p>
              <a:r>
                <a:rPr kumimoji="1" lang="ja-JP" altLang="en-US" sz="800" b="1" dirty="0">
                  <a:solidFill>
                    <a:schemeClr val="accent2"/>
                  </a:solidFill>
                  <a:latin typeface="Meiryo UI" panose="020B0604030504040204" pitchFamily="50" charset="-128"/>
                  <a:ea typeface="Meiryo UI" panose="020B0604030504040204" pitchFamily="50" charset="-128"/>
                </a:rPr>
                <a:t>レ</a:t>
              </a:r>
            </a:p>
          </p:txBody>
        </p:sp>
        <p:cxnSp>
          <p:nvCxnSpPr>
            <p:cNvPr id="62" name="直線コネクタ 61">
              <a:extLst>
                <a:ext uri="{FF2B5EF4-FFF2-40B4-BE49-F238E27FC236}">
                  <a16:creationId xmlns:a16="http://schemas.microsoft.com/office/drawing/2014/main" id="{D4A367C3-61B8-4DE5-B9DA-D21B9CFCD576}"/>
                </a:ext>
              </a:extLst>
            </p:cNvPr>
            <p:cNvCxnSpPr/>
            <p:nvPr/>
          </p:nvCxnSpPr>
          <p:spPr>
            <a:xfrm>
              <a:off x="2763285" y="4546624"/>
              <a:ext cx="355479" cy="0"/>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6949E04E-0D53-480D-B04D-DECF946269DB}"/>
                </a:ext>
              </a:extLst>
            </p:cNvPr>
            <p:cNvSpPr txBox="1"/>
            <p:nvPr/>
          </p:nvSpPr>
          <p:spPr>
            <a:xfrm>
              <a:off x="2547261" y="4562848"/>
              <a:ext cx="404559" cy="215444"/>
            </a:xfrm>
            <a:prstGeom prst="rect">
              <a:avLst/>
            </a:prstGeom>
            <a:noFill/>
          </p:spPr>
          <p:txBody>
            <a:bodyPr wrap="square" rtlCol="0">
              <a:spAutoFit/>
            </a:bodyPr>
            <a:lstStyle/>
            <a:p>
              <a:r>
                <a:rPr kumimoji="1" lang="ja-JP" altLang="en-US" sz="800" b="1" dirty="0">
                  <a:solidFill>
                    <a:schemeClr val="accent2"/>
                  </a:solidFill>
                  <a:latin typeface="Meiryo UI" panose="020B0604030504040204" pitchFamily="50" charset="-128"/>
                  <a:ea typeface="Meiryo UI" panose="020B0604030504040204" pitchFamily="50" charset="-128"/>
                </a:rPr>
                <a:t>レ</a:t>
              </a:r>
            </a:p>
          </p:txBody>
        </p:sp>
        <p:cxnSp>
          <p:nvCxnSpPr>
            <p:cNvPr id="64" name="直線コネクタ 63">
              <a:extLst>
                <a:ext uri="{FF2B5EF4-FFF2-40B4-BE49-F238E27FC236}">
                  <a16:creationId xmlns:a16="http://schemas.microsoft.com/office/drawing/2014/main" id="{B7B62E4F-1411-4D21-AFC5-3A2FDEA8C762}"/>
                </a:ext>
              </a:extLst>
            </p:cNvPr>
            <p:cNvCxnSpPr/>
            <p:nvPr/>
          </p:nvCxnSpPr>
          <p:spPr>
            <a:xfrm>
              <a:off x="2763285" y="4646010"/>
              <a:ext cx="355479" cy="0"/>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737046D2-A9C1-4164-9EE6-89F20B778B35}"/>
                </a:ext>
              </a:extLst>
            </p:cNvPr>
            <p:cNvSpPr/>
            <p:nvPr/>
          </p:nvSpPr>
          <p:spPr>
            <a:xfrm>
              <a:off x="2702743" y="4192008"/>
              <a:ext cx="383717" cy="124948"/>
            </a:xfrm>
            <a:prstGeom prst="rect">
              <a:avLst/>
            </a:prstGeom>
            <a:solidFill>
              <a:schemeClr val="accent2"/>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grpSp>
      <p:sp>
        <p:nvSpPr>
          <p:cNvPr id="66" name="正方形/長方形 65">
            <a:extLst>
              <a:ext uri="{FF2B5EF4-FFF2-40B4-BE49-F238E27FC236}">
                <a16:creationId xmlns:a16="http://schemas.microsoft.com/office/drawing/2014/main" id="{B180ABA2-9EF0-4610-AF46-1554AB7691D8}"/>
              </a:ext>
            </a:extLst>
          </p:cNvPr>
          <p:cNvSpPr/>
          <p:nvPr/>
        </p:nvSpPr>
        <p:spPr>
          <a:xfrm>
            <a:off x="1035700" y="6124890"/>
            <a:ext cx="872004" cy="266594"/>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sz="1100" b="1" dirty="0"/>
              <a:t>申込後</a:t>
            </a:r>
          </a:p>
        </p:txBody>
      </p:sp>
      <p:grpSp>
        <p:nvGrpSpPr>
          <p:cNvPr id="67" name="グループ化 66">
            <a:extLst>
              <a:ext uri="{FF2B5EF4-FFF2-40B4-BE49-F238E27FC236}">
                <a16:creationId xmlns:a16="http://schemas.microsoft.com/office/drawing/2014/main" id="{B6647155-9931-4B90-8C0A-93FFF71C4483}"/>
              </a:ext>
            </a:extLst>
          </p:cNvPr>
          <p:cNvGrpSpPr/>
          <p:nvPr/>
        </p:nvGrpSpPr>
        <p:grpSpPr>
          <a:xfrm>
            <a:off x="2944454" y="5512086"/>
            <a:ext cx="656587" cy="1025543"/>
            <a:chOff x="2547261" y="4192008"/>
            <a:chExt cx="656587" cy="939988"/>
          </a:xfrm>
        </p:grpSpPr>
        <p:sp>
          <p:nvSpPr>
            <p:cNvPr id="68" name="メモ 101">
              <a:extLst>
                <a:ext uri="{FF2B5EF4-FFF2-40B4-BE49-F238E27FC236}">
                  <a16:creationId xmlns:a16="http://schemas.microsoft.com/office/drawing/2014/main" id="{ED064C3A-2937-419C-AE7A-9321B85322AD}"/>
                </a:ext>
              </a:extLst>
            </p:cNvPr>
            <p:cNvSpPr/>
            <p:nvPr/>
          </p:nvSpPr>
          <p:spPr>
            <a:xfrm>
              <a:off x="2591780" y="4272105"/>
              <a:ext cx="612068" cy="859891"/>
            </a:xfrm>
            <a:prstGeom prst="foldedCorner">
              <a:avLst>
                <a:gd name="adj" fmla="val 21459"/>
              </a:avLst>
            </a:prstGeom>
            <a:solidFill>
              <a:schemeClr val="bg1"/>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7C3F7AF4-C1D1-4325-B66F-49F135741AB1}"/>
                </a:ext>
              </a:extLst>
            </p:cNvPr>
            <p:cNvSpPr txBox="1"/>
            <p:nvPr/>
          </p:nvSpPr>
          <p:spPr>
            <a:xfrm>
              <a:off x="2547261" y="4307391"/>
              <a:ext cx="242541" cy="215444"/>
            </a:xfrm>
            <a:prstGeom prst="rect">
              <a:avLst/>
            </a:prstGeom>
            <a:noFill/>
          </p:spPr>
          <p:txBody>
            <a:bodyPr wrap="square" rtlCol="0">
              <a:spAutoFit/>
            </a:bodyPr>
            <a:lstStyle/>
            <a:p>
              <a:r>
                <a:rPr kumimoji="1" lang="ja-JP" altLang="en-US" sz="800" b="1" dirty="0">
                  <a:solidFill>
                    <a:schemeClr val="accent2"/>
                  </a:solidFill>
                  <a:latin typeface="Meiryo UI" panose="020B0604030504040204" pitchFamily="50" charset="-128"/>
                  <a:ea typeface="Meiryo UI" panose="020B0604030504040204" pitchFamily="50" charset="-128"/>
                </a:rPr>
                <a:t>レ</a:t>
              </a:r>
            </a:p>
          </p:txBody>
        </p:sp>
        <p:cxnSp>
          <p:nvCxnSpPr>
            <p:cNvPr id="70" name="直線コネクタ 69">
              <a:extLst>
                <a:ext uri="{FF2B5EF4-FFF2-40B4-BE49-F238E27FC236}">
                  <a16:creationId xmlns:a16="http://schemas.microsoft.com/office/drawing/2014/main" id="{C3599BE9-7891-4668-97AC-8BBBD457BA0A}"/>
                </a:ext>
              </a:extLst>
            </p:cNvPr>
            <p:cNvCxnSpPr/>
            <p:nvPr/>
          </p:nvCxnSpPr>
          <p:spPr>
            <a:xfrm>
              <a:off x="2763285" y="4437112"/>
              <a:ext cx="355479" cy="0"/>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684C4D72-A27D-4812-815B-9256E8848AA2}"/>
                </a:ext>
              </a:extLst>
            </p:cNvPr>
            <p:cNvSpPr txBox="1"/>
            <p:nvPr/>
          </p:nvSpPr>
          <p:spPr>
            <a:xfrm>
              <a:off x="2547261" y="4442373"/>
              <a:ext cx="404559" cy="215444"/>
            </a:xfrm>
            <a:prstGeom prst="rect">
              <a:avLst/>
            </a:prstGeom>
            <a:noFill/>
          </p:spPr>
          <p:txBody>
            <a:bodyPr wrap="square" rtlCol="0">
              <a:spAutoFit/>
            </a:bodyPr>
            <a:lstStyle/>
            <a:p>
              <a:r>
                <a:rPr kumimoji="1" lang="ja-JP" altLang="en-US" sz="800" b="1" dirty="0">
                  <a:solidFill>
                    <a:schemeClr val="accent2"/>
                  </a:solidFill>
                  <a:latin typeface="Meiryo UI" panose="020B0604030504040204" pitchFamily="50" charset="-128"/>
                  <a:ea typeface="Meiryo UI" panose="020B0604030504040204" pitchFamily="50" charset="-128"/>
                </a:rPr>
                <a:t>レ</a:t>
              </a:r>
            </a:p>
          </p:txBody>
        </p:sp>
        <p:cxnSp>
          <p:nvCxnSpPr>
            <p:cNvPr id="72" name="直線コネクタ 71">
              <a:extLst>
                <a:ext uri="{FF2B5EF4-FFF2-40B4-BE49-F238E27FC236}">
                  <a16:creationId xmlns:a16="http://schemas.microsoft.com/office/drawing/2014/main" id="{4319BDB7-1EC6-45CB-8788-1D0768F681C1}"/>
                </a:ext>
              </a:extLst>
            </p:cNvPr>
            <p:cNvCxnSpPr/>
            <p:nvPr/>
          </p:nvCxnSpPr>
          <p:spPr>
            <a:xfrm>
              <a:off x="2763285" y="4546624"/>
              <a:ext cx="355479" cy="0"/>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F2E835C8-FCEB-4034-9C2A-69881FD1081F}"/>
                </a:ext>
              </a:extLst>
            </p:cNvPr>
            <p:cNvSpPr txBox="1"/>
            <p:nvPr/>
          </p:nvSpPr>
          <p:spPr>
            <a:xfrm>
              <a:off x="2547261" y="4562848"/>
              <a:ext cx="404559" cy="215444"/>
            </a:xfrm>
            <a:prstGeom prst="rect">
              <a:avLst/>
            </a:prstGeom>
            <a:noFill/>
          </p:spPr>
          <p:txBody>
            <a:bodyPr wrap="square" rtlCol="0">
              <a:spAutoFit/>
            </a:bodyPr>
            <a:lstStyle/>
            <a:p>
              <a:r>
                <a:rPr kumimoji="1" lang="ja-JP" altLang="en-US" sz="800" b="1" dirty="0">
                  <a:solidFill>
                    <a:schemeClr val="accent2"/>
                  </a:solidFill>
                  <a:latin typeface="Meiryo UI" panose="020B0604030504040204" pitchFamily="50" charset="-128"/>
                  <a:ea typeface="Meiryo UI" panose="020B0604030504040204" pitchFamily="50" charset="-128"/>
                </a:rPr>
                <a:t>レ</a:t>
              </a:r>
            </a:p>
          </p:txBody>
        </p:sp>
        <p:cxnSp>
          <p:nvCxnSpPr>
            <p:cNvPr id="74" name="直線コネクタ 73">
              <a:extLst>
                <a:ext uri="{FF2B5EF4-FFF2-40B4-BE49-F238E27FC236}">
                  <a16:creationId xmlns:a16="http://schemas.microsoft.com/office/drawing/2014/main" id="{E267A233-F2C6-4065-8C15-9DC86D97D210}"/>
                </a:ext>
              </a:extLst>
            </p:cNvPr>
            <p:cNvCxnSpPr/>
            <p:nvPr/>
          </p:nvCxnSpPr>
          <p:spPr>
            <a:xfrm>
              <a:off x="2763285" y="4646010"/>
              <a:ext cx="355479" cy="0"/>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sp>
          <p:nvSpPr>
            <p:cNvPr id="75" name="正方形/長方形 74">
              <a:extLst>
                <a:ext uri="{FF2B5EF4-FFF2-40B4-BE49-F238E27FC236}">
                  <a16:creationId xmlns:a16="http://schemas.microsoft.com/office/drawing/2014/main" id="{1216DD99-41FB-4FD1-AE0F-3D96B027BE00}"/>
                </a:ext>
              </a:extLst>
            </p:cNvPr>
            <p:cNvSpPr/>
            <p:nvPr/>
          </p:nvSpPr>
          <p:spPr>
            <a:xfrm>
              <a:off x="2702743" y="4192008"/>
              <a:ext cx="383717" cy="124948"/>
            </a:xfrm>
            <a:prstGeom prst="rect">
              <a:avLst/>
            </a:prstGeom>
            <a:solidFill>
              <a:schemeClr val="accent2"/>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grpSp>
      <p:sp>
        <p:nvSpPr>
          <p:cNvPr id="76" name="正方形/長方形 75">
            <a:extLst>
              <a:ext uri="{FF2B5EF4-FFF2-40B4-BE49-F238E27FC236}">
                <a16:creationId xmlns:a16="http://schemas.microsoft.com/office/drawing/2014/main" id="{5BFEA94F-83E9-4F19-8CAC-7D6F325BA4C6}"/>
              </a:ext>
            </a:extLst>
          </p:cNvPr>
          <p:cNvSpPr/>
          <p:nvPr/>
        </p:nvSpPr>
        <p:spPr>
          <a:xfrm>
            <a:off x="2717915" y="6138384"/>
            <a:ext cx="1134005" cy="28240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sz="1100" b="1" dirty="0"/>
              <a:t>サービス利用中</a:t>
            </a:r>
          </a:p>
        </p:txBody>
      </p:sp>
      <p:sp>
        <p:nvSpPr>
          <p:cNvPr id="78" name="角丸四角形 34">
            <a:extLst>
              <a:ext uri="{FF2B5EF4-FFF2-40B4-BE49-F238E27FC236}">
                <a16:creationId xmlns:a16="http://schemas.microsoft.com/office/drawing/2014/main" id="{B6C1EF7E-E519-4AA4-A0A1-ED741A1201B1}"/>
              </a:ext>
            </a:extLst>
          </p:cNvPr>
          <p:cNvSpPr/>
          <p:nvPr/>
        </p:nvSpPr>
        <p:spPr>
          <a:xfrm>
            <a:off x="4041622" y="5495754"/>
            <a:ext cx="396044" cy="1064183"/>
          </a:xfrm>
          <a:prstGeom prst="roundRect">
            <a:avLst/>
          </a:prstGeom>
        </p:spPr>
        <p:style>
          <a:lnRef idx="3">
            <a:schemeClr val="lt1"/>
          </a:lnRef>
          <a:fillRef idx="1">
            <a:schemeClr val="accent5"/>
          </a:fillRef>
          <a:effectRef idx="1">
            <a:schemeClr val="accent5"/>
          </a:effectRef>
          <a:fontRef idx="minor">
            <a:schemeClr val="lt1"/>
          </a:fontRef>
        </p:style>
        <p:txBody>
          <a:bodyPr vert="eaVert" rtlCol="0" anchor="ctr"/>
          <a:lstStyle/>
          <a:p>
            <a:pPr algn="ctr"/>
            <a:r>
              <a:rPr lang="ja-JP" altLang="en-US" sz="1100" b="1" dirty="0"/>
              <a:t>サービス終了</a:t>
            </a:r>
            <a:endParaRPr lang="en-US" altLang="ja-JP" sz="1100" b="1" dirty="0"/>
          </a:p>
        </p:txBody>
      </p:sp>
      <p:grpSp>
        <p:nvGrpSpPr>
          <p:cNvPr id="79" name="グループ化 78">
            <a:extLst>
              <a:ext uri="{FF2B5EF4-FFF2-40B4-BE49-F238E27FC236}">
                <a16:creationId xmlns:a16="http://schemas.microsoft.com/office/drawing/2014/main" id="{B2B5B083-6979-4A18-89B0-E22F1013947A}"/>
              </a:ext>
            </a:extLst>
          </p:cNvPr>
          <p:cNvGrpSpPr/>
          <p:nvPr/>
        </p:nvGrpSpPr>
        <p:grpSpPr>
          <a:xfrm>
            <a:off x="4816736" y="5535676"/>
            <a:ext cx="656587" cy="1001954"/>
            <a:chOff x="2547261" y="4192008"/>
            <a:chExt cx="656587" cy="939988"/>
          </a:xfrm>
        </p:grpSpPr>
        <p:sp>
          <p:nvSpPr>
            <p:cNvPr id="80" name="メモ 101">
              <a:extLst>
                <a:ext uri="{FF2B5EF4-FFF2-40B4-BE49-F238E27FC236}">
                  <a16:creationId xmlns:a16="http://schemas.microsoft.com/office/drawing/2014/main" id="{42F98AD8-1AD4-4DD2-81C2-5A2DF347A387}"/>
                </a:ext>
              </a:extLst>
            </p:cNvPr>
            <p:cNvSpPr/>
            <p:nvPr/>
          </p:nvSpPr>
          <p:spPr>
            <a:xfrm>
              <a:off x="2591780" y="4272105"/>
              <a:ext cx="612068" cy="859891"/>
            </a:xfrm>
            <a:prstGeom prst="foldedCorner">
              <a:avLst>
                <a:gd name="adj" fmla="val 21459"/>
              </a:avLst>
            </a:prstGeom>
            <a:solidFill>
              <a:schemeClr val="bg1"/>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81" name="テキスト ボックス 80">
              <a:extLst>
                <a:ext uri="{FF2B5EF4-FFF2-40B4-BE49-F238E27FC236}">
                  <a16:creationId xmlns:a16="http://schemas.microsoft.com/office/drawing/2014/main" id="{9ABE7357-B7AB-4D69-8EB1-E81A3094FF0B}"/>
                </a:ext>
              </a:extLst>
            </p:cNvPr>
            <p:cNvSpPr txBox="1"/>
            <p:nvPr/>
          </p:nvSpPr>
          <p:spPr>
            <a:xfrm>
              <a:off x="2547261" y="4307391"/>
              <a:ext cx="242541" cy="215444"/>
            </a:xfrm>
            <a:prstGeom prst="rect">
              <a:avLst/>
            </a:prstGeom>
            <a:noFill/>
          </p:spPr>
          <p:txBody>
            <a:bodyPr wrap="square" rtlCol="0">
              <a:spAutoFit/>
            </a:bodyPr>
            <a:lstStyle/>
            <a:p>
              <a:r>
                <a:rPr kumimoji="1" lang="ja-JP" altLang="en-US" sz="800" b="1" dirty="0">
                  <a:solidFill>
                    <a:schemeClr val="accent2"/>
                  </a:solidFill>
                  <a:latin typeface="Meiryo UI" panose="020B0604030504040204" pitchFamily="50" charset="-128"/>
                  <a:ea typeface="Meiryo UI" panose="020B0604030504040204" pitchFamily="50" charset="-128"/>
                </a:rPr>
                <a:t>レ</a:t>
              </a:r>
            </a:p>
          </p:txBody>
        </p:sp>
        <p:cxnSp>
          <p:nvCxnSpPr>
            <p:cNvPr id="82" name="直線コネクタ 81">
              <a:extLst>
                <a:ext uri="{FF2B5EF4-FFF2-40B4-BE49-F238E27FC236}">
                  <a16:creationId xmlns:a16="http://schemas.microsoft.com/office/drawing/2014/main" id="{194DD5EB-CB13-4C4B-A6FD-CA1DF559A0DA}"/>
                </a:ext>
              </a:extLst>
            </p:cNvPr>
            <p:cNvCxnSpPr/>
            <p:nvPr/>
          </p:nvCxnSpPr>
          <p:spPr>
            <a:xfrm>
              <a:off x="2763285" y="4437112"/>
              <a:ext cx="355479" cy="0"/>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4C8E3BE6-BC23-41A5-B91F-03C9F3F64DE2}"/>
                </a:ext>
              </a:extLst>
            </p:cNvPr>
            <p:cNvSpPr txBox="1"/>
            <p:nvPr/>
          </p:nvSpPr>
          <p:spPr>
            <a:xfrm>
              <a:off x="2547261" y="4442373"/>
              <a:ext cx="404559" cy="215444"/>
            </a:xfrm>
            <a:prstGeom prst="rect">
              <a:avLst/>
            </a:prstGeom>
            <a:noFill/>
          </p:spPr>
          <p:txBody>
            <a:bodyPr wrap="square" rtlCol="0">
              <a:spAutoFit/>
            </a:bodyPr>
            <a:lstStyle/>
            <a:p>
              <a:r>
                <a:rPr kumimoji="1" lang="ja-JP" altLang="en-US" sz="800" b="1" dirty="0">
                  <a:solidFill>
                    <a:schemeClr val="accent2"/>
                  </a:solidFill>
                  <a:latin typeface="Meiryo UI" panose="020B0604030504040204" pitchFamily="50" charset="-128"/>
                  <a:ea typeface="Meiryo UI" panose="020B0604030504040204" pitchFamily="50" charset="-128"/>
                </a:rPr>
                <a:t>レ</a:t>
              </a:r>
            </a:p>
          </p:txBody>
        </p:sp>
        <p:cxnSp>
          <p:nvCxnSpPr>
            <p:cNvPr id="84" name="直線コネクタ 83">
              <a:extLst>
                <a:ext uri="{FF2B5EF4-FFF2-40B4-BE49-F238E27FC236}">
                  <a16:creationId xmlns:a16="http://schemas.microsoft.com/office/drawing/2014/main" id="{7DE857EF-7855-4F94-82C0-27498D3888C9}"/>
                </a:ext>
              </a:extLst>
            </p:cNvPr>
            <p:cNvCxnSpPr/>
            <p:nvPr/>
          </p:nvCxnSpPr>
          <p:spPr>
            <a:xfrm>
              <a:off x="2763285" y="4546624"/>
              <a:ext cx="355479" cy="0"/>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sp>
          <p:nvSpPr>
            <p:cNvPr id="85" name="テキスト ボックス 84">
              <a:extLst>
                <a:ext uri="{FF2B5EF4-FFF2-40B4-BE49-F238E27FC236}">
                  <a16:creationId xmlns:a16="http://schemas.microsoft.com/office/drawing/2014/main" id="{4FB237EB-00EF-4F69-AACF-79005F0A5350}"/>
                </a:ext>
              </a:extLst>
            </p:cNvPr>
            <p:cNvSpPr txBox="1"/>
            <p:nvPr/>
          </p:nvSpPr>
          <p:spPr>
            <a:xfrm>
              <a:off x="2547261" y="4562848"/>
              <a:ext cx="404559" cy="215444"/>
            </a:xfrm>
            <a:prstGeom prst="rect">
              <a:avLst/>
            </a:prstGeom>
            <a:noFill/>
          </p:spPr>
          <p:txBody>
            <a:bodyPr wrap="square" rtlCol="0">
              <a:spAutoFit/>
            </a:bodyPr>
            <a:lstStyle/>
            <a:p>
              <a:r>
                <a:rPr kumimoji="1" lang="ja-JP" altLang="en-US" sz="800" b="1" dirty="0">
                  <a:solidFill>
                    <a:schemeClr val="accent2"/>
                  </a:solidFill>
                  <a:latin typeface="Meiryo UI" panose="020B0604030504040204" pitchFamily="50" charset="-128"/>
                  <a:ea typeface="Meiryo UI" panose="020B0604030504040204" pitchFamily="50" charset="-128"/>
                </a:rPr>
                <a:t>レ</a:t>
              </a:r>
            </a:p>
          </p:txBody>
        </p:sp>
        <p:cxnSp>
          <p:nvCxnSpPr>
            <p:cNvPr id="86" name="直線コネクタ 85">
              <a:extLst>
                <a:ext uri="{FF2B5EF4-FFF2-40B4-BE49-F238E27FC236}">
                  <a16:creationId xmlns:a16="http://schemas.microsoft.com/office/drawing/2014/main" id="{EC1A3C1B-07AE-4C94-8A30-19B259066976}"/>
                </a:ext>
              </a:extLst>
            </p:cNvPr>
            <p:cNvCxnSpPr/>
            <p:nvPr/>
          </p:nvCxnSpPr>
          <p:spPr>
            <a:xfrm>
              <a:off x="2763285" y="4646010"/>
              <a:ext cx="355479" cy="0"/>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sp>
          <p:nvSpPr>
            <p:cNvPr id="87" name="正方形/長方形 86">
              <a:extLst>
                <a:ext uri="{FF2B5EF4-FFF2-40B4-BE49-F238E27FC236}">
                  <a16:creationId xmlns:a16="http://schemas.microsoft.com/office/drawing/2014/main" id="{A9EC42B3-1ED5-4481-B409-BFD1DD27B1F1}"/>
                </a:ext>
              </a:extLst>
            </p:cNvPr>
            <p:cNvSpPr/>
            <p:nvPr/>
          </p:nvSpPr>
          <p:spPr>
            <a:xfrm>
              <a:off x="2702743" y="4192008"/>
              <a:ext cx="383717" cy="124948"/>
            </a:xfrm>
            <a:prstGeom prst="rect">
              <a:avLst/>
            </a:prstGeom>
            <a:solidFill>
              <a:schemeClr val="accent2"/>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grpSp>
      <p:sp>
        <p:nvSpPr>
          <p:cNvPr id="88" name="正方形/長方形 87">
            <a:extLst>
              <a:ext uri="{FF2B5EF4-FFF2-40B4-BE49-F238E27FC236}">
                <a16:creationId xmlns:a16="http://schemas.microsoft.com/office/drawing/2014/main" id="{2B18FBB8-9760-4EF2-8D2C-F6D1AB4BCDB0}"/>
              </a:ext>
            </a:extLst>
          </p:cNvPr>
          <p:cNvSpPr/>
          <p:nvPr/>
        </p:nvSpPr>
        <p:spPr>
          <a:xfrm>
            <a:off x="4590197" y="6160610"/>
            <a:ext cx="1134005" cy="25740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sz="1100" b="1" dirty="0"/>
              <a:t>サービス利用後</a:t>
            </a:r>
          </a:p>
        </p:txBody>
      </p:sp>
      <p:sp>
        <p:nvSpPr>
          <p:cNvPr id="99" name="正方形/長方形 98">
            <a:extLst>
              <a:ext uri="{FF2B5EF4-FFF2-40B4-BE49-F238E27FC236}">
                <a16:creationId xmlns:a16="http://schemas.microsoft.com/office/drawing/2014/main" id="{E3DA6D44-A850-4F3A-A267-DAB89B041EAF}"/>
              </a:ext>
            </a:extLst>
          </p:cNvPr>
          <p:cNvSpPr/>
          <p:nvPr/>
        </p:nvSpPr>
        <p:spPr>
          <a:xfrm>
            <a:off x="5767951" y="5564220"/>
            <a:ext cx="3175055" cy="830997"/>
          </a:xfrm>
          <a:prstGeom prst="rect">
            <a:avLst/>
          </a:prstGeom>
        </p:spPr>
        <p:txBody>
          <a:bodyPr wrap="square">
            <a:spAutoFit/>
          </a:bodyPr>
          <a:lstStyle/>
          <a:p>
            <a:pPr marL="171450" indent="-171450">
              <a:buFont typeface="Wingdings" panose="05000000000000000000" pitchFamily="2" charset="2"/>
              <a:buChar char="Ø"/>
            </a:pPr>
            <a:r>
              <a:rPr lang="ja-JP" altLang="en-US" sz="1200" dirty="0">
                <a:latin typeface="+mn-ea"/>
              </a:rPr>
              <a:t>アンケートは</a:t>
            </a:r>
            <a:r>
              <a:rPr lang="ja-JP" altLang="en-US" sz="1200" b="1" dirty="0">
                <a:solidFill>
                  <a:schemeClr val="accent2"/>
                </a:solidFill>
                <a:latin typeface="+mn-ea"/>
              </a:rPr>
              <a:t>継続的に取得</a:t>
            </a:r>
            <a:r>
              <a:rPr lang="ja-JP" altLang="en-US" sz="1200" dirty="0">
                <a:latin typeface="+mn-ea"/>
              </a:rPr>
              <a:t>することが大切です。</a:t>
            </a:r>
            <a:endParaRPr lang="en-US" altLang="ja-JP" sz="1200" dirty="0">
              <a:latin typeface="+mn-ea"/>
            </a:endParaRPr>
          </a:p>
          <a:p>
            <a:pPr marL="171450" indent="-171450">
              <a:buFont typeface="Wingdings" panose="05000000000000000000" pitchFamily="2" charset="2"/>
              <a:buChar char="Ø"/>
            </a:pPr>
            <a:r>
              <a:rPr lang="ja-JP" altLang="en-US" sz="1200" dirty="0">
                <a:latin typeface="+mn-ea"/>
              </a:rPr>
              <a:t>サービス利用前のイメージとサービス利用後のイメージの</a:t>
            </a:r>
            <a:r>
              <a:rPr lang="ja-JP" altLang="en-US" sz="1200" b="1" dirty="0">
                <a:solidFill>
                  <a:schemeClr val="accent2"/>
                </a:solidFill>
                <a:latin typeface="+mn-ea"/>
              </a:rPr>
              <a:t>変化</a:t>
            </a:r>
            <a:r>
              <a:rPr lang="ja-JP" altLang="en-US" sz="1200" dirty="0">
                <a:latin typeface="+mn-ea"/>
              </a:rPr>
              <a:t>を取得することで意識の変化やキーとなるポイントをつかむことができます。</a:t>
            </a:r>
            <a:endParaRPr lang="en-US" altLang="ja-JP" sz="1200" dirty="0">
              <a:latin typeface="+mn-ea"/>
            </a:endParaRPr>
          </a:p>
        </p:txBody>
      </p:sp>
    </p:spTree>
    <p:extLst>
      <p:ext uri="{BB962C8B-B14F-4D97-AF65-F5344CB8AC3E}">
        <p14:creationId xmlns:p14="http://schemas.microsoft.com/office/powerpoint/2010/main" val="1551891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正方形/長方形 32">
            <a:extLst>
              <a:ext uri="{FF2B5EF4-FFF2-40B4-BE49-F238E27FC236}">
                <a16:creationId xmlns:a16="http://schemas.microsoft.com/office/drawing/2014/main" id="{56427AF6-6E94-44E9-9562-A74594C11DCF}"/>
              </a:ext>
            </a:extLst>
          </p:cNvPr>
          <p:cNvSpPr/>
          <p:nvPr/>
        </p:nvSpPr>
        <p:spPr>
          <a:xfrm>
            <a:off x="1282108" y="1941478"/>
            <a:ext cx="2276546" cy="288903"/>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bg1"/>
                </a:solidFill>
              </a:rPr>
              <a:t>数値データ</a:t>
            </a:r>
          </a:p>
        </p:txBody>
      </p:sp>
      <p:sp>
        <p:nvSpPr>
          <p:cNvPr id="13" name="正方形/長方形 12">
            <a:extLst>
              <a:ext uri="{FF2B5EF4-FFF2-40B4-BE49-F238E27FC236}">
                <a16:creationId xmlns:a16="http://schemas.microsoft.com/office/drawing/2014/main" id="{8BA87806-ABD8-455A-8CF7-7610FBEF0572}"/>
              </a:ext>
            </a:extLst>
          </p:cNvPr>
          <p:cNvSpPr/>
          <p:nvPr/>
        </p:nvSpPr>
        <p:spPr>
          <a:xfrm>
            <a:off x="3671584" y="1945881"/>
            <a:ext cx="2276546" cy="288902"/>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bg1"/>
                </a:solidFill>
              </a:rPr>
              <a:t>カテゴリデータ</a:t>
            </a:r>
          </a:p>
        </p:txBody>
      </p:sp>
      <p:sp>
        <p:nvSpPr>
          <p:cNvPr id="3" name="タイトル 2">
            <a:extLst>
              <a:ext uri="{FF2B5EF4-FFF2-40B4-BE49-F238E27FC236}">
                <a16:creationId xmlns:a16="http://schemas.microsoft.com/office/drawing/2014/main" id="{2850C719-D8F1-48B2-BF60-9A0395A08EEE}"/>
              </a:ext>
            </a:extLst>
          </p:cNvPr>
          <p:cNvSpPr>
            <a:spLocks noGrp="1"/>
          </p:cNvSpPr>
          <p:nvPr>
            <p:ph type="title"/>
          </p:nvPr>
        </p:nvSpPr>
        <p:spPr/>
        <p:txBody>
          <a:bodyPr/>
          <a:lstStyle/>
          <a:p>
            <a:r>
              <a:rPr kumimoji="1" lang="ja-JP" altLang="en-US" dirty="0"/>
              <a:t>２．実施内容の定義</a:t>
            </a:r>
          </a:p>
        </p:txBody>
      </p:sp>
      <p:sp>
        <p:nvSpPr>
          <p:cNvPr id="4" name="フッター プレースホルダー 3">
            <a:extLst>
              <a:ext uri="{FF2B5EF4-FFF2-40B4-BE49-F238E27FC236}">
                <a16:creationId xmlns:a16="http://schemas.microsoft.com/office/drawing/2014/main" id="{72D21A34-68D4-4C99-A677-6DF005446824}"/>
              </a:ext>
            </a:extLst>
          </p:cNvPr>
          <p:cNvSpPr>
            <a:spLocks noGrp="1"/>
          </p:cNvSpPr>
          <p:nvPr>
            <p:ph type="ftr" sz="quarter" idx="10"/>
          </p:nvPr>
        </p:nvSpPr>
        <p:spPr/>
        <p:txBody>
          <a:bodyPr/>
          <a:lstStyle/>
          <a:p>
            <a:r>
              <a:rPr lang="en-US" altLang="ja-JP"/>
              <a:t>Copyright© 2021</a:t>
            </a:r>
            <a:r>
              <a:rPr lang="ja-JP" altLang="en-US"/>
              <a:t>　都築電気株式会社</a:t>
            </a:r>
            <a:endParaRPr lang="ja-JP" altLang="en-US" dirty="0"/>
          </a:p>
        </p:txBody>
      </p:sp>
      <p:grpSp>
        <p:nvGrpSpPr>
          <p:cNvPr id="6" name="グループ化 5">
            <a:extLst>
              <a:ext uri="{FF2B5EF4-FFF2-40B4-BE49-F238E27FC236}">
                <a16:creationId xmlns:a16="http://schemas.microsoft.com/office/drawing/2014/main" id="{DE711B3B-0F84-4AE9-B4C4-863BA37DC08C}"/>
              </a:ext>
            </a:extLst>
          </p:cNvPr>
          <p:cNvGrpSpPr/>
          <p:nvPr/>
        </p:nvGrpSpPr>
        <p:grpSpPr>
          <a:xfrm>
            <a:off x="287322" y="761865"/>
            <a:ext cx="4062535" cy="525883"/>
            <a:chOff x="287322" y="761865"/>
            <a:chExt cx="4062535" cy="525883"/>
          </a:xfrm>
        </p:grpSpPr>
        <p:cxnSp>
          <p:nvCxnSpPr>
            <p:cNvPr id="7" name="直線コネクタ 6">
              <a:extLst>
                <a:ext uri="{FF2B5EF4-FFF2-40B4-BE49-F238E27FC236}">
                  <a16:creationId xmlns:a16="http://schemas.microsoft.com/office/drawing/2014/main" id="{2C17FACD-FEFD-4817-8842-8802B7E254D6}"/>
                </a:ext>
              </a:extLst>
            </p:cNvPr>
            <p:cNvCxnSpPr/>
            <p:nvPr/>
          </p:nvCxnSpPr>
          <p:spPr>
            <a:xfrm>
              <a:off x="287322" y="1287748"/>
              <a:ext cx="4062535" cy="0"/>
            </a:xfrm>
            <a:prstGeom prst="line">
              <a:avLst/>
            </a:prstGeom>
            <a:ln w="25400">
              <a:solidFill>
                <a:srgbClr val="86BC25"/>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0EFC6096-F141-4C36-B3FE-5962E9DC03CD}"/>
                </a:ext>
              </a:extLst>
            </p:cNvPr>
            <p:cNvSpPr txBox="1"/>
            <p:nvPr/>
          </p:nvSpPr>
          <p:spPr>
            <a:xfrm>
              <a:off x="375923" y="761865"/>
              <a:ext cx="3926077" cy="461665"/>
            </a:xfrm>
            <a:prstGeom prst="rect">
              <a:avLst/>
            </a:prstGeom>
            <a:noFill/>
          </p:spPr>
          <p:txBody>
            <a:bodyPr wrap="square" rtlCol="0">
              <a:spAutoFit/>
            </a:bodyPr>
            <a:lstStyle/>
            <a:p>
              <a:r>
                <a:rPr kumimoji="1" lang="ja-JP" altLang="en-US" sz="2400" b="1" dirty="0">
                  <a:solidFill>
                    <a:schemeClr val="accent3"/>
                  </a:solidFill>
                  <a:latin typeface="+mj-lt"/>
                </a:rPr>
                <a:t>データの種類</a:t>
              </a:r>
            </a:p>
          </p:txBody>
        </p:sp>
      </p:grpSp>
      <p:cxnSp>
        <p:nvCxnSpPr>
          <p:cNvPr id="14" name="直線コネクタ 13">
            <a:extLst>
              <a:ext uri="{FF2B5EF4-FFF2-40B4-BE49-F238E27FC236}">
                <a16:creationId xmlns:a16="http://schemas.microsoft.com/office/drawing/2014/main" id="{AC6EBFD3-2104-4A32-953B-056B155A1A90}"/>
              </a:ext>
            </a:extLst>
          </p:cNvPr>
          <p:cNvCxnSpPr>
            <a:cxnSpLocks/>
          </p:cNvCxnSpPr>
          <p:nvPr/>
        </p:nvCxnSpPr>
        <p:spPr>
          <a:xfrm>
            <a:off x="390300" y="2985562"/>
            <a:ext cx="7955341"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2B8E39AE-91B0-4F4B-8E1C-ABEE340D3E09}"/>
              </a:ext>
            </a:extLst>
          </p:cNvPr>
          <p:cNvCxnSpPr>
            <a:cxnSpLocks/>
          </p:cNvCxnSpPr>
          <p:nvPr/>
        </p:nvCxnSpPr>
        <p:spPr>
          <a:xfrm>
            <a:off x="390300" y="4123482"/>
            <a:ext cx="7955341"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23" name="正方形/長方形 22">
            <a:extLst>
              <a:ext uri="{FF2B5EF4-FFF2-40B4-BE49-F238E27FC236}">
                <a16:creationId xmlns:a16="http://schemas.microsoft.com/office/drawing/2014/main" id="{5C4186C6-945E-4B35-BC60-B2B1DB16F31C}"/>
              </a:ext>
            </a:extLst>
          </p:cNvPr>
          <p:cNvSpPr/>
          <p:nvPr/>
        </p:nvSpPr>
        <p:spPr>
          <a:xfrm>
            <a:off x="375923" y="2316132"/>
            <a:ext cx="814175" cy="643304"/>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lumMod val="75000"/>
                    <a:lumOff val="25000"/>
                  </a:schemeClr>
                </a:solidFill>
              </a:rPr>
              <a:t>意味</a:t>
            </a:r>
          </a:p>
        </p:txBody>
      </p:sp>
      <p:sp>
        <p:nvSpPr>
          <p:cNvPr id="27" name="正方形/長方形 26">
            <a:extLst>
              <a:ext uri="{FF2B5EF4-FFF2-40B4-BE49-F238E27FC236}">
                <a16:creationId xmlns:a16="http://schemas.microsoft.com/office/drawing/2014/main" id="{5F68DBE4-46C1-4316-9F0A-2DB0C745410D}"/>
              </a:ext>
            </a:extLst>
          </p:cNvPr>
          <p:cNvSpPr/>
          <p:nvPr/>
        </p:nvSpPr>
        <p:spPr>
          <a:xfrm>
            <a:off x="375923" y="3024802"/>
            <a:ext cx="814175" cy="1072539"/>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lumMod val="75000"/>
                    <a:lumOff val="25000"/>
                  </a:schemeClr>
                </a:solidFill>
              </a:rPr>
              <a:t>データ例</a:t>
            </a:r>
            <a:endParaRPr kumimoji="1" lang="ja-JP" altLang="en-US" sz="1400" dirty="0">
              <a:solidFill>
                <a:schemeClr val="tx1">
                  <a:lumMod val="75000"/>
                  <a:lumOff val="25000"/>
                </a:schemeClr>
              </a:solidFill>
            </a:endParaRPr>
          </a:p>
        </p:txBody>
      </p:sp>
      <p:sp>
        <p:nvSpPr>
          <p:cNvPr id="28" name="正方形/長方形 27">
            <a:extLst>
              <a:ext uri="{FF2B5EF4-FFF2-40B4-BE49-F238E27FC236}">
                <a16:creationId xmlns:a16="http://schemas.microsoft.com/office/drawing/2014/main" id="{5886E7B7-83ED-4695-BE8F-E53B10604A72}"/>
              </a:ext>
            </a:extLst>
          </p:cNvPr>
          <p:cNvSpPr/>
          <p:nvPr/>
        </p:nvSpPr>
        <p:spPr>
          <a:xfrm>
            <a:off x="375923" y="4162722"/>
            <a:ext cx="814175" cy="210886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lumMod val="75000"/>
                    <a:lumOff val="25000"/>
                  </a:schemeClr>
                </a:solidFill>
              </a:rPr>
              <a:t>分析例</a:t>
            </a:r>
            <a:endParaRPr kumimoji="1" lang="ja-JP" altLang="en-US" sz="1400" dirty="0">
              <a:solidFill>
                <a:schemeClr val="tx1">
                  <a:lumMod val="75000"/>
                  <a:lumOff val="25000"/>
                </a:schemeClr>
              </a:solidFill>
            </a:endParaRPr>
          </a:p>
        </p:txBody>
      </p:sp>
      <p:sp>
        <p:nvSpPr>
          <p:cNvPr id="30" name="正方形/長方形 29">
            <a:extLst>
              <a:ext uri="{FF2B5EF4-FFF2-40B4-BE49-F238E27FC236}">
                <a16:creationId xmlns:a16="http://schemas.microsoft.com/office/drawing/2014/main" id="{A15A1819-C825-4035-BA5C-C07134B8EA77}"/>
              </a:ext>
            </a:extLst>
          </p:cNvPr>
          <p:cNvSpPr/>
          <p:nvPr/>
        </p:nvSpPr>
        <p:spPr>
          <a:xfrm>
            <a:off x="3671584" y="2400345"/>
            <a:ext cx="2276546" cy="523220"/>
          </a:xfrm>
          <a:prstGeom prst="rect">
            <a:avLst/>
          </a:prstGeom>
        </p:spPr>
        <p:txBody>
          <a:bodyPr wrap="square">
            <a:spAutoFit/>
          </a:bodyPr>
          <a:lstStyle/>
          <a:p>
            <a:pPr marL="285750" indent="-285750">
              <a:buFont typeface="Wingdings" panose="05000000000000000000" pitchFamily="2" charset="2"/>
              <a:buChar char="n"/>
            </a:pPr>
            <a:r>
              <a:rPr lang="ja-JP" altLang="en-US" sz="1400" dirty="0"/>
              <a:t>データを区別・分類させるためのデータ</a:t>
            </a:r>
          </a:p>
        </p:txBody>
      </p:sp>
      <p:sp>
        <p:nvSpPr>
          <p:cNvPr id="31" name="正方形/長方形 30">
            <a:extLst>
              <a:ext uri="{FF2B5EF4-FFF2-40B4-BE49-F238E27FC236}">
                <a16:creationId xmlns:a16="http://schemas.microsoft.com/office/drawing/2014/main" id="{593EE0E4-322A-4DCC-854E-FE4E8CF289D7}"/>
              </a:ext>
            </a:extLst>
          </p:cNvPr>
          <p:cNvSpPr/>
          <p:nvPr/>
        </p:nvSpPr>
        <p:spPr>
          <a:xfrm>
            <a:off x="1282108" y="2395944"/>
            <a:ext cx="2276546" cy="523220"/>
          </a:xfrm>
          <a:prstGeom prst="rect">
            <a:avLst/>
          </a:prstGeom>
        </p:spPr>
        <p:txBody>
          <a:bodyPr wrap="square">
            <a:spAutoFit/>
          </a:bodyPr>
          <a:lstStyle/>
          <a:p>
            <a:pPr marL="285750" indent="-285750">
              <a:buFont typeface="Wingdings" panose="05000000000000000000" pitchFamily="2" charset="2"/>
              <a:buChar char="n"/>
            </a:pPr>
            <a:r>
              <a:rPr lang="ja-JP" altLang="en-US" sz="1400" dirty="0"/>
              <a:t>データを絶対的な数値で表すためのデータ</a:t>
            </a:r>
          </a:p>
        </p:txBody>
      </p:sp>
      <p:sp>
        <p:nvSpPr>
          <p:cNvPr id="32" name="正方形/長方形 31">
            <a:extLst>
              <a:ext uri="{FF2B5EF4-FFF2-40B4-BE49-F238E27FC236}">
                <a16:creationId xmlns:a16="http://schemas.microsoft.com/office/drawing/2014/main" id="{35FB8C5D-608D-41BE-80BD-CA0BDA217DF4}"/>
              </a:ext>
            </a:extLst>
          </p:cNvPr>
          <p:cNvSpPr/>
          <p:nvPr/>
        </p:nvSpPr>
        <p:spPr>
          <a:xfrm>
            <a:off x="6065077" y="2395944"/>
            <a:ext cx="2262440" cy="523220"/>
          </a:xfrm>
          <a:prstGeom prst="rect">
            <a:avLst/>
          </a:prstGeom>
        </p:spPr>
        <p:txBody>
          <a:bodyPr wrap="square">
            <a:spAutoFit/>
          </a:bodyPr>
          <a:lstStyle/>
          <a:p>
            <a:pPr marL="285750" indent="-285750">
              <a:buFont typeface="Wingdings" panose="05000000000000000000" pitchFamily="2" charset="2"/>
              <a:buChar char="n"/>
            </a:pPr>
            <a:r>
              <a:rPr lang="ja-JP" altLang="en-US" sz="1400" dirty="0"/>
              <a:t>人間が理解できる文字だけで構成されたデータ</a:t>
            </a:r>
          </a:p>
        </p:txBody>
      </p:sp>
      <p:sp>
        <p:nvSpPr>
          <p:cNvPr id="2" name="テキスト ボックス 1">
            <a:extLst>
              <a:ext uri="{FF2B5EF4-FFF2-40B4-BE49-F238E27FC236}">
                <a16:creationId xmlns:a16="http://schemas.microsoft.com/office/drawing/2014/main" id="{1672D87C-4060-41D2-B74E-54A3638DC95A}"/>
              </a:ext>
            </a:extLst>
          </p:cNvPr>
          <p:cNvSpPr txBox="1"/>
          <p:nvPr/>
        </p:nvSpPr>
        <p:spPr>
          <a:xfrm>
            <a:off x="511955" y="1392380"/>
            <a:ext cx="6779420" cy="369332"/>
          </a:xfrm>
          <a:prstGeom prst="rect">
            <a:avLst/>
          </a:prstGeom>
          <a:noFill/>
        </p:spPr>
        <p:txBody>
          <a:bodyPr wrap="none" rtlCol="0">
            <a:spAutoFit/>
          </a:bodyPr>
          <a:lstStyle/>
          <a:p>
            <a:r>
              <a:rPr kumimoji="1" lang="ja-JP" altLang="en-US" dirty="0">
                <a:ln w="0"/>
                <a:effectLst>
                  <a:outerShdw blurRad="38100" dist="19050" dir="2700000" algn="tl" rotWithShape="0">
                    <a:schemeClr val="dk1">
                      <a:alpha val="40000"/>
                    </a:schemeClr>
                  </a:outerShdw>
                </a:effectLst>
              </a:rPr>
              <a:t>カテゴリデータ、数値データ</a:t>
            </a:r>
            <a:r>
              <a:rPr lang="ja-JP" altLang="en-US" dirty="0">
                <a:ln w="0"/>
                <a:effectLst>
                  <a:outerShdw blurRad="38100" dist="19050" dir="2700000" algn="tl" rotWithShape="0">
                    <a:schemeClr val="dk1">
                      <a:alpha val="40000"/>
                    </a:schemeClr>
                  </a:outerShdw>
                </a:effectLst>
              </a:rPr>
              <a:t>、テキストデータによって分析方法が異なります</a:t>
            </a:r>
            <a:endParaRPr kumimoji="1" lang="ja-JP" altLang="en-US" dirty="0">
              <a:ln w="0"/>
              <a:effectLst>
                <a:outerShdw blurRad="38100" dist="19050" dir="2700000" algn="tl" rotWithShape="0">
                  <a:schemeClr val="dk1">
                    <a:alpha val="40000"/>
                  </a:schemeClr>
                </a:outerShdw>
              </a:effectLst>
            </a:endParaRPr>
          </a:p>
        </p:txBody>
      </p:sp>
      <p:graphicFrame>
        <p:nvGraphicFramePr>
          <p:cNvPr id="19" name="グラフ 18">
            <a:extLst>
              <a:ext uri="{FF2B5EF4-FFF2-40B4-BE49-F238E27FC236}">
                <a16:creationId xmlns:a16="http://schemas.microsoft.com/office/drawing/2014/main" id="{E245CF43-A922-49D5-BD28-78A9510AD0D3}"/>
              </a:ext>
            </a:extLst>
          </p:cNvPr>
          <p:cNvGraphicFramePr/>
          <p:nvPr/>
        </p:nvGraphicFramePr>
        <p:xfrm>
          <a:off x="3684882" y="4147415"/>
          <a:ext cx="2250684" cy="1717028"/>
        </p:xfrm>
        <a:graphic>
          <a:graphicData uri="http://schemas.openxmlformats.org/drawingml/2006/chart">
            <c:chart xmlns:c="http://schemas.openxmlformats.org/drawingml/2006/chart" xmlns:r="http://schemas.openxmlformats.org/officeDocument/2006/relationships" r:id="rId2"/>
          </a:graphicData>
        </a:graphic>
      </p:graphicFrame>
      <p:sp>
        <p:nvSpPr>
          <p:cNvPr id="20" name="テキスト ボックス 19">
            <a:extLst>
              <a:ext uri="{FF2B5EF4-FFF2-40B4-BE49-F238E27FC236}">
                <a16:creationId xmlns:a16="http://schemas.microsoft.com/office/drawing/2014/main" id="{29337311-845C-4E5B-9438-B54A03772517}"/>
              </a:ext>
            </a:extLst>
          </p:cNvPr>
          <p:cNvSpPr txBox="1"/>
          <p:nvPr/>
        </p:nvSpPr>
        <p:spPr>
          <a:xfrm>
            <a:off x="3671585" y="5756709"/>
            <a:ext cx="2276545" cy="523220"/>
          </a:xfrm>
          <a:prstGeom prst="rect">
            <a:avLst/>
          </a:prstGeom>
          <a:noFill/>
        </p:spPr>
        <p:txBody>
          <a:bodyPr wrap="square" rtlCol="0">
            <a:spAutoFit/>
          </a:bodyPr>
          <a:lstStyle/>
          <a:p>
            <a:pPr marL="285750" indent="-285750">
              <a:buFont typeface="Wingdings" panose="05000000000000000000" pitchFamily="2" charset="2"/>
              <a:buChar char="n"/>
            </a:pPr>
            <a:r>
              <a:rPr kumimoji="1" lang="ja-JP" altLang="en-US" sz="1400" dirty="0"/>
              <a:t>カテゴリ別に発生件数を把握</a:t>
            </a:r>
          </a:p>
        </p:txBody>
      </p:sp>
      <p:sp>
        <p:nvSpPr>
          <p:cNvPr id="34" name="正方形/長方形 33">
            <a:extLst>
              <a:ext uri="{FF2B5EF4-FFF2-40B4-BE49-F238E27FC236}">
                <a16:creationId xmlns:a16="http://schemas.microsoft.com/office/drawing/2014/main" id="{07009F30-A3DD-4AA6-9E22-5B1CB668901B}"/>
              </a:ext>
            </a:extLst>
          </p:cNvPr>
          <p:cNvSpPr/>
          <p:nvPr/>
        </p:nvSpPr>
        <p:spPr>
          <a:xfrm>
            <a:off x="6069095" y="1944448"/>
            <a:ext cx="2276546" cy="288904"/>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bg1"/>
                </a:solidFill>
              </a:rPr>
              <a:t>テキストデータ</a:t>
            </a:r>
          </a:p>
        </p:txBody>
      </p:sp>
      <p:sp>
        <p:nvSpPr>
          <p:cNvPr id="25" name="正方形/長方形 24">
            <a:extLst>
              <a:ext uri="{FF2B5EF4-FFF2-40B4-BE49-F238E27FC236}">
                <a16:creationId xmlns:a16="http://schemas.microsoft.com/office/drawing/2014/main" id="{892E32CE-2577-4F3E-A62E-73AEED11008A}"/>
              </a:ext>
            </a:extLst>
          </p:cNvPr>
          <p:cNvSpPr/>
          <p:nvPr/>
        </p:nvSpPr>
        <p:spPr>
          <a:xfrm>
            <a:off x="3671584" y="3045044"/>
            <a:ext cx="2276546" cy="1169551"/>
          </a:xfrm>
          <a:prstGeom prst="rect">
            <a:avLst/>
          </a:prstGeom>
        </p:spPr>
        <p:txBody>
          <a:bodyPr wrap="square">
            <a:spAutoFit/>
          </a:bodyPr>
          <a:lstStyle/>
          <a:p>
            <a:pPr marL="285750" indent="-285750">
              <a:buFont typeface="Wingdings" panose="05000000000000000000" pitchFamily="2" charset="2"/>
              <a:buChar char="n"/>
            </a:pPr>
            <a:r>
              <a:rPr lang="ja-JP" altLang="en-US" sz="1400" dirty="0"/>
              <a:t>原因部署</a:t>
            </a:r>
            <a:endParaRPr lang="en-US" altLang="ja-JP" sz="1400" dirty="0"/>
          </a:p>
          <a:p>
            <a:pPr marL="285750" indent="-285750">
              <a:buFont typeface="Wingdings" panose="05000000000000000000" pitchFamily="2" charset="2"/>
              <a:buChar char="Ø"/>
            </a:pPr>
            <a:r>
              <a:rPr lang="ja-JP" altLang="en-US" sz="1400" dirty="0"/>
              <a:t>運用部門</a:t>
            </a:r>
            <a:endParaRPr lang="en-US" altLang="ja-JP" sz="1400" dirty="0"/>
          </a:p>
          <a:p>
            <a:pPr marL="285750" indent="-285750">
              <a:buFont typeface="Wingdings" panose="05000000000000000000" pitchFamily="2" charset="2"/>
              <a:buChar char="Ø"/>
            </a:pPr>
            <a:r>
              <a:rPr lang="ja-JP" altLang="en-US" sz="1400" dirty="0"/>
              <a:t>開発部門</a:t>
            </a:r>
            <a:endParaRPr lang="en-US" altLang="ja-JP" sz="1400" dirty="0"/>
          </a:p>
          <a:p>
            <a:pPr marL="285750" indent="-285750">
              <a:buFont typeface="Wingdings" panose="05000000000000000000" pitchFamily="2" charset="2"/>
              <a:buChar char="Ø"/>
            </a:pPr>
            <a:r>
              <a:rPr lang="ja-JP" altLang="en-US" sz="1400" dirty="0"/>
              <a:t>事業部門</a:t>
            </a:r>
            <a:endParaRPr lang="en-US" altLang="ja-JP" sz="1400" dirty="0"/>
          </a:p>
          <a:p>
            <a:pPr marL="285750" indent="-285750">
              <a:buFont typeface="Wingdings" panose="05000000000000000000" pitchFamily="2" charset="2"/>
              <a:buChar char="Ø"/>
            </a:pPr>
            <a:endParaRPr lang="en-US" altLang="ja-JP" sz="1400" dirty="0"/>
          </a:p>
        </p:txBody>
      </p:sp>
      <p:sp>
        <p:nvSpPr>
          <p:cNvPr id="26" name="正方形/長方形 25">
            <a:extLst>
              <a:ext uri="{FF2B5EF4-FFF2-40B4-BE49-F238E27FC236}">
                <a16:creationId xmlns:a16="http://schemas.microsoft.com/office/drawing/2014/main" id="{FBBABBDF-A48D-4C95-B0DF-152499F55415}"/>
              </a:ext>
            </a:extLst>
          </p:cNvPr>
          <p:cNvSpPr/>
          <p:nvPr/>
        </p:nvSpPr>
        <p:spPr>
          <a:xfrm>
            <a:off x="1282108" y="3045044"/>
            <a:ext cx="2276546" cy="954107"/>
          </a:xfrm>
          <a:prstGeom prst="rect">
            <a:avLst/>
          </a:prstGeom>
        </p:spPr>
        <p:txBody>
          <a:bodyPr wrap="square">
            <a:spAutoFit/>
          </a:bodyPr>
          <a:lstStyle/>
          <a:p>
            <a:pPr marL="285750" indent="-285750">
              <a:buFont typeface="Wingdings" panose="05000000000000000000" pitchFamily="2" charset="2"/>
              <a:buChar char="n"/>
            </a:pPr>
            <a:r>
              <a:rPr lang="ja-JP" altLang="en-US" sz="1400" dirty="0"/>
              <a:t>復旧時間（分）</a:t>
            </a:r>
            <a:endParaRPr lang="en-US" altLang="ja-JP" sz="1400" dirty="0"/>
          </a:p>
          <a:p>
            <a:pPr marL="285750" indent="-285750">
              <a:buFont typeface="Wingdings" panose="05000000000000000000" pitchFamily="2" charset="2"/>
              <a:buChar char="Ø"/>
            </a:pPr>
            <a:r>
              <a:rPr lang="en-US" altLang="ja-JP" sz="1400" dirty="0"/>
              <a:t>110</a:t>
            </a:r>
          </a:p>
          <a:p>
            <a:pPr marL="285750" indent="-285750">
              <a:buFont typeface="Wingdings" panose="05000000000000000000" pitchFamily="2" charset="2"/>
              <a:buChar char="Ø"/>
            </a:pPr>
            <a:r>
              <a:rPr lang="en-US" altLang="ja-JP" sz="1400" dirty="0"/>
              <a:t>53</a:t>
            </a:r>
          </a:p>
          <a:p>
            <a:pPr marL="285750" indent="-285750">
              <a:buFont typeface="Wingdings" panose="05000000000000000000" pitchFamily="2" charset="2"/>
              <a:buChar char="Ø"/>
            </a:pPr>
            <a:r>
              <a:rPr lang="en-US" altLang="ja-JP" sz="1400" dirty="0"/>
              <a:t>240</a:t>
            </a:r>
          </a:p>
        </p:txBody>
      </p:sp>
      <p:sp>
        <p:nvSpPr>
          <p:cNvPr id="29" name="正方形/長方形 28">
            <a:extLst>
              <a:ext uri="{FF2B5EF4-FFF2-40B4-BE49-F238E27FC236}">
                <a16:creationId xmlns:a16="http://schemas.microsoft.com/office/drawing/2014/main" id="{F4C69A69-AABB-415F-BABB-9DFB12E7CB76}"/>
              </a:ext>
            </a:extLst>
          </p:cNvPr>
          <p:cNvSpPr/>
          <p:nvPr/>
        </p:nvSpPr>
        <p:spPr>
          <a:xfrm>
            <a:off x="6069095" y="3024802"/>
            <a:ext cx="2276546" cy="954107"/>
          </a:xfrm>
          <a:prstGeom prst="rect">
            <a:avLst/>
          </a:prstGeom>
        </p:spPr>
        <p:txBody>
          <a:bodyPr wrap="square">
            <a:spAutoFit/>
          </a:bodyPr>
          <a:lstStyle/>
          <a:p>
            <a:pPr marL="285750" indent="-285750" fontAlgn="ctr">
              <a:buFont typeface="Wingdings" panose="05000000000000000000" pitchFamily="2" charset="2"/>
              <a:buChar char="n"/>
            </a:pPr>
            <a:r>
              <a:rPr lang="ja-JP" altLang="en-US" sz="1400" dirty="0">
                <a:solidFill>
                  <a:srgbClr val="000000"/>
                </a:solidFill>
                <a:latin typeface="Calibri" panose="020F0502020204030204" pitchFamily="34" charset="0"/>
              </a:rPr>
              <a:t>直接原因</a:t>
            </a:r>
            <a:endParaRPr lang="en-US" altLang="ja-JP" sz="1400" dirty="0">
              <a:solidFill>
                <a:srgbClr val="000000"/>
              </a:solidFill>
              <a:latin typeface="Calibri" panose="020F0502020204030204" pitchFamily="34" charset="0"/>
            </a:endParaRPr>
          </a:p>
          <a:p>
            <a:pPr marL="285750" indent="-285750" fontAlgn="ctr">
              <a:buFont typeface="Wingdings" panose="05000000000000000000" pitchFamily="2" charset="2"/>
              <a:buChar char="Ø"/>
            </a:pPr>
            <a:r>
              <a:rPr lang="ja-JP" altLang="en-US" sz="1400" dirty="0">
                <a:solidFill>
                  <a:srgbClr val="000000"/>
                </a:solidFill>
                <a:latin typeface="Calibri" panose="020F0502020204030204" pitchFamily="34" charset="0"/>
              </a:rPr>
              <a:t>工場の出荷データの送信が遅延し、システム処理時間に合わなかったため。</a:t>
            </a:r>
          </a:p>
        </p:txBody>
      </p:sp>
      <p:graphicFrame>
        <p:nvGraphicFramePr>
          <p:cNvPr id="17" name="グラフ 16">
            <a:extLst>
              <a:ext uri="{FF2B5EF4-FFF2-40B4-BE49-F238E27FC236}">
                <a16:creationId xmlns:a16="http://schemas.microsoft.com/office/drawing/2014/main" id="{837CC1A9-A106-4BCD-9620-601F926E002D}"/>
              </a:ext>
            </a:extLst>
          </p:cNvPr>
          <p:cNvGraphicFramePr/>
          <p:nvPr/>
        </p:nvGraphicFramePr>
        <p:xfrm>
          <a:off x="1282107" y="4149162"/>
          <a:ext cx="2276545" cy="1715275"/>
        </p:xfrm>
        <a:graphic>
          <a:graphicData uri="http://schemas.openxmlformats.org/drawingml/2006/chart">
            <c:chart xmlns:c="http://schemas.openxmlformats.org/drawingml/2006/chart" xmlns:r="http://schemas.openxmlformats.org/officeDocument/2006/relationships" r:id="rId3"/>
          </a:graphicData>
        </a:graphic>
      </p:graphicFrame>
      <p:sp>
        <p:nvSpPr>
          <p:cNvPr id="35" name="テキスト ボックス 34">
            <a:extLst>
              <a:ext uri="{FF2B5EF4-FFF2-40B4-BE49-F238E27FC236}">
                <a16:creationId xmlns:a16="http://schemas.microsoft.com/office/drawing/2014/main" id="{4AA48C16-2189-4FD9-A4EF-9CF5DBCFE911}"/>
              </a:ext>
            </a:extLst>
          </p:cNvPr>
          <p:cNvSpPr txBox="1"/>
          <p:nvPr/>
        </p:nvSpPr>
        <p:spPr>
          <a:xfrm>
            <a:off x="1303031" y="5756709"/>
            <a:ext cx="2276545" cy="523220"/>
          </a:xfrm>
          <a:prstGeom prst="rect">
            <a:avLst/>
          </a:prstGeom>
          <a:noFill/>
        </p:spPr>
        <p:txBody>
          <a:bodyPr wrap="square" rtlCol="0">
            <a:spAutoFit/>
          </a:bodyPr>
          <a:lstStyle/>
          <a:p>
            <a:pPr marL="285750" indent="-285750">
              <a:buFont typeface="Wingdings" panose="05000000000000000000" pitchFamily="2" charset="2"/>
              <a:buChar char="n"/>
            </a:pPr>
            <a:r>
              <a:rPr lang="ja-JP" altLang="en-US" sz="1400" dirty="0"/>
              <a:t>月別の発生件数の推移を把握</a:t>
            </a:r>
            <a:endParaRPr kumimoji="1" lang="ja-JP" altLang="en-US" sz="1400" dirty="0"/>
          </a:p>
        </p:txBody>
      </p:sp>
      <p:graphicFrame>
        <p:nvGraphicFramePr>
          <p:cNvPr id="36" name="グラフ 35">
            <a:extLst>
              <a:ext uri="{FF2B5EF4-FFF2-40B4-BE49-F238E27FC236}">
                <a16:creationId xmlns:a16="http://schemas.microsoft.com/office/drawing/2014/main" id="{708AEF23-EB58-49C1-9EF8-58EC26EA47BC}"/>
              </a:ext>
            </a:extLst>
          </p:cNvPr>
          <p:cNvGraphicFramePr/>
          <p:nvPr/>
        </p:nvGraphicFramePr>
        <p:xfrm>
          <a:off x="6069093" y="4162722"/>
          <a:ext cx="2170668" cy="1593987"/>
        </p:xfrm>
        <a:graphic>
          <a:graphicData uri="http://schemas.openxmlformats.org/drawingml/2006/chart">
            <c:chart xmlns:c="http://schemas.openxmlformats.org/drawingml/2006/chart" xmlns:r="http://schemas.openxmlformats.org/officeDocument/2006/relationships" r:id="rId4"/>
          </a:graphicData>
        </a:graphic>
      </p:graphicFrame>
      <p:sp>
        <p:nvSpPr>
          <p:cNvPr id="37" name="テキスト ボックス 36">
            <a:extLst>
              <a:ext uri="{FF2B5EF4-FFF2-40B4-BE49-F238E27FC236}">
                <a16:creationId xmlns:a16="http://schemas.microsoft.com/office/drawing/2014/main" id="{C29AE0EA-7241-44D6-AD9E-4CE0C552215E}"/>
              </a:ext>
            </a:extLst>
          </p:cNvPr>
          <p:cNvSpPr txBox="1"/>
          <p:nvPr/>
        </p:nvSpPr>
        <p:spPr>
          <a:xfrm>
            <a:off x="6069096" y="5756709"/>
            <a:ext cx="2276545" cy="523220"/>
          </a:xfrm>
          <a:prstGeom prst="rect">
            <a:avLst/>
          </a:prstGeom>
          <a:noFill/>
        </p:spPr>
        <p:txBody>
          <a:bodyPr wrap="square" rtlCol="0">
            <a:spAutoFit/>
          </a:bodyPr>
          <a:lstStyle/>
          <a:p>
            <a:pPr marL="285750" indent="-285750">
              <a:buFont typeface="Wingdings" panose="05000000000000000000" pitchFamily="2" charset="2"/>
              <a:buChar char="n"/>
            </a:pPr>
            <a:r>
              <a:rPr kumimoji="1" lang="ja-JP" altLang="en-US" sz="1400" dirty="0"/>
              <a:t>トピックごとの特徴単語を抽出</a:t>
            </a:r>
          </a:p>
        </p:txBody>
      </p:sp>
    </p:spTree>
    <p:extLst>
      <p:ext uri="{BB962C8B-B14F-4D97-AF65-F5344CB8AC3E}">
        <p14:creationId xmlns:p14="http://schemas.microsoft.com/office/powerpoint/2010/main" val="674902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正方形/長方形 15">
            <a:extLst>
              <a:ext uri="{FF2B5EF4-FFF2-40B4-BE49-F238E27FC236}">
                <a16:creationId xmlns:a16="http://schemas.microsoft.com/office/drawing/2014/main" id="{2E6FF8DF-FBBE-4CC4-9812-C68C492077CA}"/>
              </a:ext>
            </a:extLst>
          </p:cNvPr>
          <p:cNvSpPr/>
          <p:nvPr/>
        </p:nvSpPr>
        <p:spPr>
          <a:xfrm>
            <a:off x="1282109" y="2310946"/>
            <a:ext cx="3458058" cy="4142402"/>
          </a:xfrm>
          <a:prstGeom prst="rect">
            <a:avLst/>
          </a:prstGeom>
          <a:noFill/>
          <a:ln w="28575">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F130A37A-FD26-4AD9-8D4F-36A3DF600906}"/>
              </a:ext>
            </a:extLst>
          </p:cNvPr>
          <p:cNvSpPr/>
          <p:nvPr/>
        </p:nvSpPr>
        <p:spPr>
          <a:xfrm>
            <a:off x="4828813" y="2310946"/>
            <a:ext cx="3498701" cy="4142402"/>
          </a:xfrm>
          <a:prstGeom prst="rect">
            <a:avLst/>
          </a:prstGeom>
          <a:noFill/>
          <a:ln w="28575">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8BA87806-ABD8-455A-8CF7-7610FBEF0572}"/>
              </a:ext>
            </a:extLst>
          </p:cNvPr>
          <p:cNvSpPr/>
          <p:nvPr/>
        </p:nvSpPr>
        <p:spPr>
          <a:xfrm>
            <a:off x="2369424" y="6323122"/>
            <a:ext cx="1338849" cy="2934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accent6"/>
                </a:solidFill>
              </a:rPr>
              <a:t>カテゴリデータ</a:t>
            </a:r>
          </a:p>
        </p:txBody>
      </p:sp>
      <p:sp>
        <p:nvSpPr>
          <p:cNvPr id="3" name="タイトル 2">
            <a:extLst>
              <a:ext uri="{FF2B5EF4-FFF2-40B4-BE49-F238E27FC236}">
                <a16:creationId xmlns:a16="http://schemas.microsoft.com/office/drawing/2014/main" id="{2850C719-D8F1-48B2-BF60-9A0395A08EEE}"/>
              </a:ext>
            </a:extLst>
          </p:cNvPr>
          <p:cNvSpPr>
            <a:spLocks noGrp="1"/>
          </p:cNvSpPr>
          <p:nvPr>
            <p:ph type="title"/>
          </p:nvPr>
        </p:nvSpPr>
        <p:spPr/>
        <p:txBody>
          <a:bodyPr/>
          <a:lstStyle/>
          <a:p>
            <a:r>
              <a:rPr kumimoji="1" lang="ja-JP" altLang="en-US" dirty="0"/>
              <a:t>２．実施内容の定義</a:t>
            </a:r>
          </a:p>
        </p:txBody>
      </p:sp>
      <p:sp>
        <p:nvSpPr>
          <p:cNvPr id="4" name="フッター プレースホルダー 3">
            <a:extLst>
              <a:ext uri="{FF2B5EF4-FFF2-40B4-BE49-F238E27FC236}">
                <a16:creationId xmlns:a16="http://schemas.microsoft.com/office/drawing/2014/main" id="{72D21A34-68D4-4C99-A677-6DF005446824}"/>
              </a:ext>
            </a:extLst>
          </p:cNvPr>
          <p:cNvSpPr>
            <a:spLocks noGrp="1"/>
          </p:cNvSpPr>
          <p:nvPr>
            <p:ph type="ftr" sz="quarter" idx="10"/>
          </p:nvPr>
        </p:nvSpPr>
        <p:spPr/>
        <p:txBody>
          <a:bodyPr/>
          <a:lstStyle/>
          <a:p>
            <a:r>
              <a:rPr lang="en-US" altLang="ja-JP"/>
              <a:t>Copyright© 2021</a:t>
            </a:r>
            <a:r>
              <a:rPr lang="ja-JP" altLang="en-US"/>
              <a:t>　都築電気株式会社</a:t>
            </a:r>
            <a:endParaRPr lang="ja-JP" altLang="en-US" dirty="0"/>
          </a:p>
        </p:txBody>
      </p:sp>
      <p:grpSp>
        <p:nvGrpSpPr>
          <p:cNvPr id="6" name="グループ化 5">
            <a:extLst>
              <a:ext uri="{FF2B5EF4-FFF2-40B4-BE49-F238E27FC236}">
                <a16:creationId xmlns:a16="http://schemas.microsoft.com/office/drawing/2014/main" id="{DE711B3B-0F84-4AE9-B4C4-863BA37DC08C}"/>
              </a:ext>
            </a:extLst>
          </p:cNvPr>
          <p:cNvGrpSpPr/>
          <p:nvPr/>
        </p:nvGrpSpPr>
        <p:grpSpPr>
          <a:xfrm>
            <a:off x="287322" y="761865"/>
            <a:ext cx="4062535" cy="525883"/>
            <a:chOff x="287322" y="761865"/>
            <a:chExt cx="4062535" cy="525883"/>
          </a:xfrm>
        </p:grpSpPr>
        <p:cxnSp>
          <p:nvCxnSpPr>
            <p:cNvPr id="7" name="直線コネクタ 6">
              <a:extLst>
                <a:ext uri="{FF2B5EF4-FFF2-40B4-BE49-F238E27FC236}">
                  <a16:creationId xmlns:a16="http://schemas.microsoft.com/office/drawing/2014/main" id="{2C17FACD-FEFD-4817-8842-8802B7E254D6}"/>
                </a:ext>
              </a:extLst>
            </p:cNvPr>
            <p:cNvCxnSpPr/>
            <p:nvPr/>
          </p:nvCxnSpPr>
          <p:spPr>
            <a:xfrm>
              <a:off x="287322" y="1287748"/>
              <a:ext cx="4062535" cy="0"/>
            </a:xfrm>
            <a:prstGeom prst="line">
              <a:avLst/>
            </a:prstGeom>
            <a:ln w="25400">
              <a:solidFill>
                <a:srgbClr val="86BC25"/>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0EFC6096-F141-4C36-B3FE-5962E9DC03CD}"/>
                </a:ext>
              </a:extLst>
            </p:cNvPr>
            <p:cNvSpPr txBox="1"/>
            <p:nvPr/>
          </p:nvSpPr>
          <p:spPr>
            <a:xfrm>
              <a:off x="375923" y="761865"/>
              <a:ext cx="3926077" cy="461665"/>
            </a:xfrm>
            <a:prstGeom prst="rect">
              <a:avLst/>
            </a:prstGeom>
            <a:noFill/>
          </p:spPr>
          <p:txBody>
            <a:bodyPr wrap="square" rtlCol="0">
              <a:spAutoFit/>
            </a:bodyPr>
            <a:lstStyle/>
            <a:p>
              <a:r>
                <a:rPr kumimoji="1" lang="ja-JP" altLang="en-US" sz="2400" b="1" dirty="0">
                  <a:solidFill>
                    <a:schemeClr val="accent3"/>
                  </a:solidFill>
                  <a:latin typeface="+mj-lt"/>
                </a:rPr>
                <a:t>尺度の種類</a:t>
              </a:r>
            </a:p>
          </p:txBody>
        </p:sp>
      </p:grpSp>
      <p:sp>
        <p:nvSpPr>
          <p:cNvPr id="9" name="矢印: 五方向 8">
            <a:extLst>
              <a:ext uri="{FF2B5EF4-FFF2-40B4-BE49-F238E27FC236}">
                <a16:creationId xmlns:a16="http://schemas.microsoft.com/office/drawing/2014/main" id="{B51699EE-13A2-4B34-B947-1FC9F93EF07D}"/>
              </a:ext>
            </a:extLst>
          </p:cNvPr>
          <p:cNvSpPr/>
          <p:nvPr/>
        </p:nvSpPr>
        <p:spPr>
          <a:xfrm>
            <a:off x="6563677" y="1792489"/>
            <a:ext cx="2035681" cy="487680"/>
          </a:xfrm>
          <a:prstGeom prst="homePlat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lumMod val="75000"/>
                    <a:lumOff val="25000"/>
                  </a:schemeClr>
                </a:solidFill>
              </a:rPr>
              <a:t>比例尺度</a:t>
            </a:r>
          </a:p>
        </p:txBody>
      </p:sp>
      <p:sp>
        <p:nvSpPr>
          <p:cNvPr id="10" name="矢印: 五方向 9">
            <a:extLst>
              <a:ext uri="{FF2B5EF4-FFF2-40B4-BE49-F238E27FC236}">
                <a16:creationId xmlns:a16="http://schemas.microsoft.com/office/drawing/2014/main" id="{B13D1E97-8953-49C2-8B0B-171EC72A0E19}"/>
              </a:ext>
            </a:extLst>
          </p:cNvPr>
          <p:cNvSpPr/>
          <p:nvPr/>
        </p:nvSpPr>
        <p:spPr>
          <a:xfrm>
            <a:off x="4796899" y="1792489"/>
            <a:ext cx="2035681" cy="487680"/>
          </a:xfrm>
          <a:prstGeom prst="homePlat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lumMod val="75000"/>
                    <a:lumOff val="25000"/>
                  </a:schemeClr>
                </a:solidFill>
              </a:rPr>
              <a:t>間隔尺度</a:t>
            </a:r>
          </a:p>
        </p:txBody>
      </p:sp>
      <p:sp>
        <p:nvSpPr>
          <p:cNvPr id="11" name="矢印: 五方向 10">
            <a:extLst>
              <a:ext uri="{FF2B5EF4-FFF2-40B4-BE49-F238E27FC236}">
                <a16:creationId xmlns:a16="http://schemas.microsoft.com/office/drawing/2014/main" id="{4E7EA57B-2B53-4231-9BD3-48C160F2FB11}"/>
              </a:ext>
            </a:extLst>
          </p:cNvPr>
          <p:cNvSpPr/>
          <p:nvPr/>
        </p:nvSpPr>
        <p:spPr>
          <a:xfrm>
            <a:off x="3038850" y="1792489"/>
            <a:ext cx="2035681" cy="487680"/>
          </a:xfrm>
          <a:prstGeom prst="homePlate">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lumMod val="75000"/>
                    <a:lumOff val="25000"/>
                  </a:schemeClr>
                </a:solidFill>
              </a:rPr>
              <a:t>順序尺度</a:t>
            </a:r>
          </a:p>
        </p:txBody>
      </p:sp>
      <p:sp>
        <p:nvSpPr>
          <p:cNvPr id="12" name="矢印: 五方向 11">
            <a:extLst>
              <a:ext uri="{FF2B5EF4-FFF2-40B4-BE49-F238E27FC236}">
                <a16:creationId xmlns:a16="http://schemas.microsoft.com/office/drawing/2014/main" id="{783452C5-1F22-4787-BCD7-3685571FC967}"/>
              </a:ext>
            </a:extLst>
          </p:cNvPr>
          <p:cNvSpPr/>
          <p:nvPr/>
        </p:nvSpPr>
        <p:spPr>
          <a:xfrm>
            <a:off x="1272072" y="1792489"/>
            <a:ext cx="2035681" cy="487680"/>
          </a:xfrm>
          <a:prstGeom prst="homePlat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lumMod val="75000"/>
                    <a:lumOff val="25000"/>
                  </a:schemeClr>
                </a:solidFill>
              </a:rPr>
              <a:t>名義尺度</a:t>
            </a:r>
          </a:p>
        </p:txBody>
      </p:sp>
      <p:cxnSp>
        <p:nvCxnSpPr>
          <p:cNvPr id="14" name="直線コネクタ 13">
            <a:extLst>
              <a:ext uri="{FF2B5EF4-FFF2-40B4-BE49-F238E27FC236}">
                <a16:creationId xmlns:a16="http://schemas.microsoft.com/office/drawing/2014/main" id="{AC6EBFD3-2104-4A32-953B-056B155A1A90}"/>
              </a:ext>
            </a:extLst>
          </p:cNvPr>
          <p:cNvCxnSpPr>
            <a:cxnSpLocks/>
          </p:cNvCxnSpPr>
          <p:nvPr/>
        </p:nvCxnSpPr>
        <p:spPr>
          <a:xfrm>
            <a:off x="390300" y="2985562"/>
            <a:ext cx="7955341"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2B8E39AE-91B0-4F4B-8E1C-ABEE340D3E09}"/>
              </a:ext>
            </a:extLst>
          </p:cNvPr>
          <p:cNvCxnSpPr>
            <a:cxnSpLocks/>
          </p:cNvCxnSpPr>
          <p:nvPr/>
        </p:nvCxnSpPr>
        <p:spPr>
          <a:xfrm>
            <a:off x="390300" y="3853511"/>
            <a:ext cx="7955341"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23" name="正方形/長方形 22">
            <a:extLst>
              <a:ext uri="{FF2B5EF4-FFF2-40B4-BE49-F238E27FC236}">
                <a16:creationId xmlns:a16="http://schemas.microsoft.com/office/drawing/2014/main" id="{5C4186C6-945E-4B35-BC60-B2B1DB16F31C}"/>
              </a:ext>
            </a:extLst>
          </p:cNvPr>
          <p:cNvSpPr/>
          <p:nvPr/>
        </p:nvSpPr>
        <p:spPr>
          <a:xfrm>
            <a:off x="375923" y="2316132"/>
            <a:ext cx="814175" cy="643304"/>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lumMod val="75000"/>
                    <a:lumOff val="25000"/>
                  </a:schemeClr>
                </a:solidFill>
              </a:rPr>
              <a:t>意味</a:t>
            </a:r>
          </a:p>
        </p:txBody>
      </p:sp>
      <p:sp>
        <p:nvSpPr>
          <p:cNvPr id="27" name="正方形/長方形 26">
            <a:extLst>
              <a:ext uri="{FF2B5EF4-FFF2-40B4-BE49-F238E27FC236}">
                <a16:creationId xmlns:a16="http://schemas.microsoft.com/office/drawing/2014/main" id="{5F68DBE4-46C1-4316-9F0A-2DB0C745410D}"/>
              </a:ext>
            </a:extLst>
          </p:cNvPr>
          <p:cNvSpPr/>
          <p:nvPr/>
        </p:nvSpPr>
        <p:spPr>
          <a:xfrm>
            <a:off x="375923" y="3024803"/>
            <a:ext cx="814175" cy="790928"/>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lumMod val="75000"/>
                    <a:lumOff val="25000"/>
                  </a:schemeClr>
                </a:solidFill>
              </a:rPr>
              <a:t>データ例</a:t>
            </a:r>
            <a:endParaRPr kumimoji="1" lang="ja-JP" altLang="en-US" sz="1400" dirty="0">
              <a:solidFill>
                <a:schemeClr val="tx1">
                  <a:lumMod val="75000"/>
                  <a:lumOff val="25000"/>
                </a:schemeClr>
              </a:solidFill>
            </a:endParaRPr>
          </a:p>
        </p:txBody>
      </p:sp>
      <p:sp>
        <p:nvSpPr>
          <p:cNvPr id="28" name="正方形/長方形 27">
            <a:extLst>
              <a:ext uri="{FF2B5EF4-FFF2-40B4-BE49-F238E27FC236}">
                <a16:creationId xmlns:a16="http://schemas.microsoft.com/office/drawing/2014/main" id="{5886E7B7-83ED-4695-BE8F-E53B10604A72}"/>
              </a:ext>
            </a:extLst>
          </p:cNvPr>
          <p:cNvSpPr/>
          <p:nvPr/>
        </p:nvSpPr>
        <p:spPr>
          <a:xfrm>
            <a:off x="375923" y="3881099"/>
            <a:ext cx="814175" cy="2572242"/>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lumMod val="75000"/>
                    <a:lumOff val="25000"/>
                  </a:schemeClr>
                </a:solidFill>
              </a:rPr>
              <a:t>分析例</a:t>
            </a:r>
            <a:endParaRPr kumimoji="1" lang="ja-JP" altLang="en-US" sz="1400" dirty="0">
              <a:solidFill>
                <a:schemeClr val="tx1">
                  <a:lumMod val="75000"/>
                  <a:lumOff val="25000"/>
                </a:schemeClr>
              </a:solidFill>
            </a:endParaRPr>
          </a:p>
        </p:txBody>
      </p:sp>
      <p:sp>
        <p:nvSpPr>
          <p:cNvPr id="29" name="正方形/長方形 28">
            <a:extLst>
              <a:ext uri="{FF2B5EF4-FFF2-40B4-BE49-F238E27FC236}">
                <a16:creationId xmlns:a16="http://schemas.microsoft.com/office/drawing/2014/main" id="{B59496B7-1154-467F-8FB2-097770DF5A29}"/>
              </a:ext>
            </a:extLst>
          </p:cNvPr>
          <p:cNvSpPr/>
          <p:nvPr/>
        </p:nvSpPr>
        <p:spPr>
          <a:xfrm>
            <a:off x="1272073" y="2350620"/>
            <a:ext cx="1766778" cy="523220"/>
          </a:xfrm>
          <a:prstGeom prst="rect">
            <a:avLst/>
          </a:prstGeom>
        </p:spPr>
        <p:txBody>
          <a:bodyPr wrap="square">
            <a:spAutoFit/>
          </a:bodyPr>
          <a:lstStyle/>
          <a:p>
            <a:pPr marL="285750" indent="-285750">
              <a:buFont typeface="Wingdings" panose="05000000000000000000" pitchFamily="2" charset="2"/>
              <a:buChar char="n"/>
            </a:pPr>
            <a:r>
              <a:rPr lang="ja-JP" altLang="en-US" sz="1400" dirty="0"/>
              <a:t>カテゴリの違いを示し分類する</a:t>
            </a:r>
          </a:p>
        </p:txBody>
      </p:sp>
      <p:sp>
        <p:nvSpPr>
          <p:cNvPr id="30" name="正方形/長方形 29">
            <a:extLst>
              <a:ext uri="{FF2B5EF4-FFF2-40B4-BE49-F238E27FC236}">
                <a16:creationId xmlns:a16="http://schemas.microsoft.com/office/drawing/2014/main" id="{A15A1819-C825-4035-BA5C-C07134B8EA77}"/>
              </a:ext>
            </a:extLst>
          </p:cNvPr>
          <p:cNvSpPr/>
          <p:nvPr/>
        </p:nvSpPr>
        <p:spPr>
          <a:xfrm>
            <a:off x="3038850" y="2350596"/>
            <a:ext cx="1755111" cy="523220"/>
          </a:xfrm>
          <a:prstGeom prst="rect">
            <a:avLst/>
          </a:prstGeom>
        </p:spPr>
        <p:txBody>
          <a:bodyPr wrap="square">
            <a:spAutoFit/>
          </a:bodyPr>
          <a:lstStyle/>
          <a:p>
            <a:pPr marL="285750" indent="-285750">
              <a:buFont typeface="Wingdings" panose="05000000000000000000" pitchFamily="2" charset="2"/>
              <a:buChar char="n"/>
            </a:pPr>
            <a:r>
              <a:rPr lang="ja-JP" altLang="en-US" sz="1400" dirty="0"/>
              <a:t>カテゴリの大小に応じた順位も示す</a:t>
            </a:r>
          </a:p>
        </p:txBody>
      </p:sp>
      <p:sp>
        <p:nvSpPr>
          <p:cNvPr id="31" name="正方形/長方形 30">
            <a:extLst>
              <a:ext uri="{FF2B5EF4-FFF2-40B4-BE49-F238E27FC236}">
                <a16:creationId xmlns:a16="http://schemas.microsoft.com/office/drawing/2014/main" id="{593EE0E4-322A-4DCC-854E-FE4E8CF289D7}"/>
              </a:ext>
            </a:extLst>
          </p:cNvPr>
          <p:cNvSpPr/>
          <p:nvPr/>
        </p:nvSpPr>
        <p:spPr>
          <a:xfrm>
            <a:off x="4793961" y="2350596"/>
            <a:ext cx="1766778" cy="523220"/>
          </a:xfrm>
          <a:prstGeom prst="rect">
            <a:avLst/>
          </a:prstGeom>
        </p:spPr>
        <p:txBody>
          <a:bodyPr wrap="square">
            <a:spAutoFit/>
          </a:bodyPr>
          <a:lstStyle/>
          <a:p>
            <a:pPr marL="285750" indent="-285750">
              <a:buFont typeface="Wingdings" panose="05000000000000000000" pitchFamily="2" charset="2"/>
              <a:buChar char="n"/>
            </a:pPr>
            <a:r>
              <a:rPr lang="ja-JP" altLang="en-US" sz="1400" dirty="0"/>
              <a:t>数値の差も考慮し、足し引き可能</a:t>
            </a:r>
          </a:p>
        </p:txBody>
      </p:sp>
      <p:sp>
        <p:nvSpPr>
          <p:cNvPr id="32" name="正方形/長方形 31">
            <a:extLst>
              <a:ext uri="{FF2B5EF4-FFF2-40B4-BE49-F238E27FC236}">
                <a16:creationId xmlns:a16="http://schemas.microsoft.com/office/drawing/2014/main" id="{35FB8C5D-608D-41BE-80BD-CA0BDA217DF4}"/>
              </a:ext>
            </a:extLst>
          </p:cNvPr>
          <p:cNvSpPr/>
          <p:nvPr/>
        </p:nvSpPr>
        <p:spPr>
          <a:xfrm>
            <a:off x="6560739" y="2350596"/>
            <a:ext cx="1838696" cy="523220"/>
          </a:xfrm>
          <a:prstGeom prst="rect">
            <a:avLst/>
          </a:prstGeom>
        </p:spPr>
        <p:txBody>
          <a:bodyPr wrap="square">
            <a:spAutoFit/>
          </a:bodyPr>
          <a:lstStyle/>
          <a:p>
            <a:pPr marL="285750" indent="-285750">
              <a:buFont typeface="Wingdings" panose="05000000000000000000" pitchFamily="2" charset="2"/>
              <a:buChar char="n"/>
            </a:pPr>
            <a:r>
              <a:rPr lang="ja-JP" altLang="en-US" sz="1400" dirty="0"/>
              <a:t>数値の割合も考慮し、乗算除算可能</a:t>
            </a:r>
          </a:p>
        </p:txBody>
      </p:sp>
      <p:sp>
        <p:nvSpPr>
          <p:cNvPr id="22" name="正方形/長方形 21">
            <a:extLst>
              <a:ext uri="{FF2B5EF4-FFF2-40B4-BE49-F238E27FC236}">
                <a16:creationId xmlns:a16="http://schemas.microsoft.com/office/drawing/2014/main" id="{E7A7267C-75B2-40F5-8BBC-5A270ED0520D}"/>
              </a:ext>
            </a:extLst>
          </p:cNvPr>
          <p:cNvSpPr/>
          <p:nvPr/>
        </p:nvSpPr>
        <p:spPr>
          <a:xfrm>
            <a:off x="1272073" y="3077067"/>
            <a:ext cx="1766778" cy="738664"/>
          </a:xfrm>
          <a:prstGeom prst="rect">
            <a:avLst/>
          </a:prstGeom>
        </p:spPr>
        <p:txBody>
          <a:bodyPr wrap="square">
            <a:spAutoFit/>
          </a:bodyPr>
          <a:lstStyle/>
          <a:p>
            <a:pPr marL="285750" indent="-285750">
              <a:buFont typeface="Wingdings" panose="05000000000000000000" pitchFamily="2" charset="2"/>
              <a:buChar char="n"/>
            </a:pPr>
            <a:r>
              <a:rPr lang="ja-JP" altLang="en-US" sz="1400" dirty="0"/>
              <a:t>性別</a:t>
            </a:r>
            <a:endParaRPr lang="en-US" altLang="ja-JP" sz="1400" dirty="0"/>
          </a:p>
          <a:p>
            <a:pPr marL="285750" indent="-285750">
              <a:buFont typeface="Wingdings" panose="05000000000000000000" pitchFamily="2" charset="2"/>
              <a:buChar char="n"/>
            </a:pPr>
            <a:r>
              <a:rPr lang="ja-JP" altLang="en-US" sz="1400" dirty="0"/>
              <a:t>血液型</a:t>
            </a:r>
            <a:endParaRPr lang="en-US" altLang="ja-JP" sz="1400" dirty="0"/>
          </a:p>
          <a:p>
            <a:pPr marL="285750" indent="-285750">
              <a:buFont typeface="Wingdings" panose="05000000000000000000" pitchFamily="2" charset="2"/>
              <a:buChar char="n"/>
            </a:pPr>
            <a:r>
              <a:rPr lang="ja-JP" altLang="en-US" sz="1400" dirty="0"/>
              <a:t>住所</a:t>
            </a:r>
            <a:endParaRPr lang="en-US" altLang="ja-JP" sz="1400" dirty="0"/>
          </a:p>
        </p:txBody>
      </p:sp>
      <p:sp>
        <p:nvSpPr>
          <p:cNvPr id="24" name="正方形/長方形 23">
            <a:extLst>
              <a:ext uri="{FF2B5EF4-FFF2-40B4-BE49-F238E27FC236}">
                <a16:creationId xmlns:a16="http://schemas.microsoft.com/office/drawing/2014/main" id="{F65E9D32-EFD6-4486-A35B-5A765DCFF610}"/>
              </a:ext>
            </a:extLst>
          </p:cNvPr>
          <p:cNvSpPr/>
          <p:nvPr/>
        </p:nvSpPr>
        <p:spPr>
          <a:xfrm>
            <a:off x="4793961" y="3081320"/>
            <a:ext cx="1766778" cy="738664"/>
          </a:xfrm>
          <a:prstGeom prst="rect">
            <a:avLst/>
          </a:prstGeom>
        </p:spPr>
        <p:txBody>
          <a:bodyPr wrap="square">
            <a:spAutoFit/>
          </a:bodyPr>
          <a:lstStyle/>
          <a:p>
            <a:pPr marL="285750" indent="-285750">
              <a:buFont typeface="Wingdings" panose="05000000000000000000" pitchFamily="2" charset="2"/>
              <a:buChar char="n"/>
            </a:pPr>
            <a:r>
              <a:rPr lang="ja-JP" altLang="en-US" sz="1400" dirty="0"/>
              <a:t>気温</a:t>
            </a:r>
            <a:endParaRPr lang="en-US" altLang="ja-JP" sz="1400" dirty="0"/>
          </a:p>
          <a:p>
            <a:pPr marL="285750" indent="-285750">
              <a:buFont typeface="Wingdings" panose="05000000000000000000" pitchFamily="2" charset="2"/>
              <a:buChar char="n"/>
            </a:pPr>
            <a:r>
              <a:rPr lang="ja-JP" altLang="en-US" sz="1400" dirty="0"/>
              <a:t>偏差値</a:t>
            </a:r>
            <a:endParaRPr lang="en-US" altLang="ja-JP" sz="1400" dirty="0"/>
          </a:p>
          <a:p>
            <a:pPr marL="285750" indent="-285750">
              <a:buFont typeface="Wingdings" panose="05000000000000000000" pitchFamily="2" charset="2"/>
              <a:buChar char="n"/>
            </a:pPr>
            <a:r>
              <a:rPr lang="ja-JP" altLang="en-US" sz="1400" dirty="0"/>
              <a:t>時刻</a:t>
            </a:r>
            <a:endParaRPr lang="en-US" altLang="ja-JP" sz="1400" dirty="0"/>
          </a:p>
        </p:txBody>
      </p:sp>
      <p:sp>
        <p:nvSpPr>
          <p:cNvPr id="25" name="正方形/長方形 24">
            <a:extLst>
              <a:ext uri="{FF2B5EF4-FFF2-40B4-BE49-F238E27FC236}">
                <a16:creationId xmlns:a16="http://schemas.microsoft.com/office/drawing/2014/main" id="{AA5A1F6A-942B-4F03-93FE-14F2FDD84EEE}"/>
              </a:ext>
            </a:extLst>
          </p:cNvPr>
          <p:cNvSpPr/>
          <p:nvPr/>
        </p:nvSpPr>
        <p:spPr>
          <a:xfrm>
            <a:off x="3038849" y="3081320"/>
            <a:ext cx="1755112" cy="738664"/>
          </a:xfrm>
          <a:prstGeom prst="rect">
            <a:avLst/>
          </a:prstGeom>
        </p:spPr>
        <p:txBody>
          <a:bodyPr wrap="square">
            <a:spAutoFit/>
          </a:bodyPr>
          <a:lstStyle/>
          <a:p>
            <a:pPr marL="285750" indent="-285750">
              <a:buFont typeface="Wingdings" panose="05000000000000000000" pitchFamily="2" charset="2"/>
              <a:buChar char="n"/>
            </a:pPr>
            <a:r>
              <a:rPr lang="ja-JP" altLang="en-US" sz="1400" dirty="0"/>
              <a:t>マラソンの順位</a:t>
            </a:r>
            <a:endParaRPr lang="en-US" altLang="ja-JP" sz="1400" dirty="0"/>
          </a:p>
          <a:p>
            <a:pPr marL="285750" indent="-285750">
              <a:buFont typeface="Wingdings" panose="05000000000000000000" pitchFamily="2" charset="2"/>
              <a:buChar char="n"/>
            </a:pPr>
            <a:r>
              <a:rPr lang="ja-JP" altLang="en-US" sz="1400" dirty="0"/>
              <a:t>学校の成績</a:t>
            </a:r>
            <a:endParaRPr lang="en-US" altLang="ja-JP" sz="1400" dirty="0"/>
          </a:p>
          <a:p>
            <a:pPr marL="285750" indent="-285750">
              <a:buFont typeface="Wingdings" panose="05000000000000000000" pitchFamily="2" charset="2"/>
              <a:buChar char="n"/>
            </a:pPr>
            <a:r>
              <a:rPr lang="ja-JP" altLang="en-US" sz="1400" dirty="0"/>
              <a:t>アンケートの回答</a:t>
            </a:r>
            <a:endParaRPr lang="en-US" altLang="ja-JP" sz="1400" dirty="0"/>
          </a:p>
        </p:txBody>
      </p:sp>
      <p:sp>
        <p:nvSpPr>
          <p:cNvPr id="26" name="正方形/長方形 25">
            <a:extLst>
              <a:ext uri="{FF2B5EF4-FFF2-40B4-BE49-F238E27FC236}">
                <a16:creationId xmlns:a16="http://schemas.microsoft.com/office/drawing/2014/main" id="{C5FF36C8-9B1B-4861-8627-A437E64C6AE9}"/>
              </a:ext>
            </a:extLst>
          </p:cNvPr>
          <p:cNvSpPr/>
          <p:nvPr/>
        </p:nvSpPr>
        <p:spPr>
          <a:xfrm>
            <a:off x="6560737" y="3081320"/>
            <a:ext cx="1766780" cy="738664"/>
          </a:xfrm>
          <a:prstGeom prst="rect">
            <a:avLst/>
          </a:prstGeom>
        </p:spPr>
        <p:txBody>
          <a:bodyPr wrap="square">
            <a:spAutoFit/>
          </a:bodyPr>
          <a:lstStyle/>
          <a:p>
            <a:pPr marL="285750" indent="-285750">
              <a:buFont typeface="Wingdings" panose="05000000000000000000" pitchFamily="2" charset="2"/>
              <a:buChar char="n"/>
            </a:pPr>
            <a:r>
              <a:rPr lang="ja-JP" altLang="en-US" sz="1400" dirty="0"/>
              <a:t>身長</a:t>
            </a:r>
            <a:endParaRPr lang="en-US" altLang="ja-JP" sz="1400" dirty="0"/>
          </a:p>
          <a:p>
            <a:pPr marL="285750" indent="-285750">
              <a:buFont typeface="Wingdings" panose="05000000000000000000" pitchFamily="2" charset="2"/>
              <a:buChar char="n"/>
            </a:pPr>
            <a:r>
              <a:rPr lang="ja-JP" altLang="en-US" sz="1400" dirty="0"/>
              <a:t>体重</a:t>
            </a:r>
            <a:endParaRPr lang="en-US" altLang="ja-JP" sz="1400" dirty="0"/>
          </a:p>
          <a:p>
            <a:pPr marL="285750" indent="-285750">
              <a:buFont typeface="Wingdings" panose="05000000000000000000" pitchFamily="2" charset="2"/>
              <a:buChar char="n"/>
            </a:pPr>
            <a:r>
              <a:rPr lang="ja-JP" altLang="en-US" sz="1400" dirty="0"/>
              <a:t>株価</a:t>
            </a:r>
            <a:endParaRPr lang="en-US" altLang="ja-JP" sz="1400" dirty="0"/>
          </a:p>
        </p:txBody>
      </p:sp>
      <p:sp>
        <p:nvSpPr>
          <p:cNvPr id="2" name="テキスト ボックス 1">
            <a:extLst>
              <a:ext uri="{FF2B5EF4-FFF2-40B4-BE49-F238E27FC236}">
                <a16:creationId xmlns:a16="http://schemas.microsoft.com/office/drawing/2014/main" id="{1672D87C-4060-41D2-B74E-54A3638DC95A}"/>
              </a:ext>
            </a:extLst>
          </p:cNvPr>
          <p:cNvSpPr txBox="1"/>
          <p:nvPr/>
        </p:nvSpPr>
        <p:spPr>
          <a:xfrm>
            <a:off x="511955" y="1392380"/>
            <a:ext cx="7875874" cy="369332"/>
          </a:xfrm>
          <a:prstGeom prst="rect">
            <a:avLst/>
          </a:prstGeom>
          <a:noFill/>
        </p:spPr>
        <p:txBody>
          <a:bodyPr wrap="none" rtlCol="0">
            <a:spAutoFit/>
          </a:bodyPr>
          <a:lstStyle/>
          <a:p>
            <a:r>
              <a:rPr kumimoji="1" lang="ja-JP" altLang="en-US" dirty="0">
                <a:ln w="0"/>
                <a:effectLst>
                  <a:outerShdw blurRad="38100" dist="19050" dir="2700000" algn="tl" rotWithShape="0">
                    <a:schemeClr val="dk1">
                      <a:alpha val="40000"/>
                    </a:schemeClr>
                  </a:outerShdw>
                </a:effectLst>
              </a:rPr>
              <a:t>カテゴリデータ</a:t>
            </a:r>
            <a:r>
              <a:rPr lang="ja-JP" altLang="en-US" dirty="0">
                <a:ln w="0"/>
                <a:effectLst>
                  <a:outerShdw blurRad="38100" dist="19050" dir="2700000" algn="tl" rotWithShape="0">
                    <a:schemeClr val="dk1">
                      <a:alpha val="40000"/>
                    </a:schemeClr>
                  </a:outerShdw>
                </a:effectLst>
              </a:rPr>
              <a:t>と</a:t>
            </a:r>
            <a:r>
              <a:rPr kumimoji="1" lang="ja-JP" altLang="en-US" dirty="0">
                <a:ln w="0"/>
                <a:effectLst>
                  <a:outerShdw blurRad="38100" dist="19050" dir="2700000" algn="tl" rotWithShape="0">
                    <a:schemeClr val="dk1">
                      <a:alpha val="40000"/>
                    </a:schemeClr>
                  </a:outerShdw>
                </a:effectLst>
              </a:rPr>
              <a:t>数値データは</a:t>
            </a:r>
            <a:r>
              <a:rPr kumimoji="1" lang="en-US" altLang="ja-JP" dirty="0">
                <a:ln w="0"/>
                <a:effectLst>
                  <a:outerShdw blurRad="38100" dist="19050" dir="2700000" algn="tl" rotWithShape="0">
                    <a:schemeClr val="dk1">
                      <a:alpha val="40000"/>
                    </a:schemeClr>
                  </a:outerShdw>
                </a:effectLst>
              </a:rPr>
              <a:t>4</a:t>
            </a:r>
            <a:r>
              <a:rPr kumimoji="1" lang="ja-JP" altLang="en-US" dirty="0">
                <a:ln w="0"/>
                <a:effectLst>
                  <a:outerShdw blurRad="38100" dist="19050" dir="2700000" algn="tl" rotWithShape="0">
                    <a:schemeClr val="dk1">
                      <a:alpha val="40000"/>
                    </a:schemeClr>
                  </a:outerShdw>
                </a:effectLst>
              </a:rPr>
              <a:t>つの</a:t>
            </a:r>
            <a:r>
              <a:rPr lang="ja-JP" altLang="en-US" dirty="0">
                <a:ln w="0"/>
                <a:effectLst>
                  <a:outerShdw blurRad="38100" dist="19050" dir="2700000" algn="tl" rotWithShape="0">
                    <a:schemeClr val="dk1">
                      <a:alpha val="40000"/>
                    </a:schemeClr>
                  </a:outerShdw>
                </a:effectLst>
              </a:rPr>
              <a:t>性質</a:t>
            </a:r>
            <a:r>
              <a:rPr kumimoji="1" lang="ja-JP" altLang="en-US" dirty="0">
                <a:ln w="0"/>
                <a:effectLst>
                  <a:outerShdw blurRad="38100" dist="19050" dir="2700000" algn="tl" rotWithShape="0">
                    <a:schemeClr val="dk1">
                      <a:alpha val="40000"/>
                    </a:schemeClr>
                  </a:outerShdw>
                </a:effectLst>
              </a:rPr>
              <a:t>に分類でき</a:t>
            </a:r>
            <a:r>
              <a:rPr lang="ja-JP" altLang="en-US" dirty="0">
                <a:ln w="0"/>
                <a:effectLst>
                  <a:outerShdw blurRad="38100" dist="19050" dir="2700000" algn="tl" rotWithShape="0">
                    <a:schemeClr val="dk1">
                      <a:alpha val="40000"/>
                    </a:schemeClr>
                  </a:outerShdw>
                </a:effectLst>
              </a:rPr>
              <a:t>、尺度により分析方法が異なり</a:t>
            </a:r>
            <a:r>
              <a:rPr kumimoji="1" lang="ja-JP" altLang="en-US" dirty="0">
                <a:ln w="0"/>
                <a:effectLst>
                  <a:outerShdw blurRad="38100" dist="19050" dir="2700000" algn="tl" rotWithShape="0">
                    <a:schemeClr val="dk1">
                      <a:alpha val="40000"/>
                    </a:schemeClr>
                  </a:outerShdw>
                </a:effectLst>
              </a:rPr>
              <a:t>ます</a:t>
            </a:r>
          </a:p>
        </p:txBody>
      </p:sp>
      <p:graphicFrame>
        <p:nvGraphicFramePr>
          <p:cNvPr id="19" name="グラフ 18">
            <a:extLst>
              <a:ext uri="{FF2B5EF4-FFF2-40B4-BE49-F238E27FC236}">
                <a16:creationId xmlns:a16="http://schemas.microsoft.com/office/drawing/2014/main" id="{E245CF43-A922-49D5-BD28-78A9510AD0D3}"/>
              </a:ext>
            </a:extLst>
          </p:cNvPr>
          <p:cNvGraphicFramePr/>
          <p:nvPr/>
        </p:nvGraphicFramePr>
        <p:xfrm>
          <a:off x="1282108" y="3891292"/>
          <a:ext cx="1746707" cy="1988458"/>
        </p:xfrm>
        <a:graphic>
          <a:graphicData uri="http://schemas.openxmlformats.org/drawingml/2006/chart">
            <c:chart xmlns:c="http://schemas.openxmlformats.org/drawingml/2006/chart" xmlns:r="http://schemas.openxmlformats.org/officeDocument/2006/relationships" r:id="rId3"/>
          </a:graphicData>
        </a:graphic>
      </p:graphicFrame>
      <p:sp>
        <p:nvSpPr>
          <p:cNvPr id="20" name="テキスト ボックス 19">
            <a:extLst>
              <a:ext uri="{FF2B5EF4-FFF2-40B4-BE49-F238E27FC236}">
                <a16:creationId xmlns:a16="http://schemas.microsoft.com/office/drawing/2014/main" id="{29337311-845C-4E5B-9438-B54A03772517}"/>
              </a:ext>
            </a:extLst>
          </p:cNvPr>
          <p:cNvSpPr txBox="1"/>
          <p:nvPr/>
        </p:nvSpPr>
        <p:spPr>
          <a:xfrm>
            <a:off x="1276558" y="5877865"/>
            <a:ext cx="1766777" cy="523220"/>
          </a:xfrm>
          <a:prstGeom prst="rect">
            <a:avLst/>
          </a:prstGeom>
          <a:noFill/>
        </p:spPr>
        <p:txBody>
          <a:bodyPr wrap="square" rtlCol="0">
            <a:spAutoFit/>
          </a:bodyPr>
          <a:lstStyle/>
          <a:p>
            <a:pPr marL="285750" indent="-285750">
              <a:buFont typeface="Wingdings" panose="05000000000000000000" pitchFamily="2" charset="2"/>
              <a:buChar char="n"/>
            </a:pPr>
            <a:r>
              <a:rPr kumimoji="1" lang="ja-JP" altLang="en-US" sz="1400" dirty="0"/>
              <a:t>年齢別の男女構成比を把握</a:t>
            </a:r>
          </a:p>
        </p:txBody>
      </p:sp>
      <p:sp>
        <p:nvSpPr>
          <p:cNvPr id="35" name="正方形/長方形 34">
            <a:extLst>
              <a:ext uri="{FF2B5EF4-FFF2-40B4-BE49-F238E27FC236}">
                <a16:creationId xmlns:a16="http://schemas.microsoft.com/office/drawing/2014/main" id="{03BB5F67-0256-468A-9718-9D031192C8E3}"/>
              </a:ext>
            </a:extLst>
          </p:cNvPr>
          <p:cNvSpPr/>
          <p:nvPr/>
        </p:nvSpPr>
        <p:spPr>
          <a:xfrm>
            <a:off x="5918898" y="6318338"/>
            <a:ext cx="1338849" cy="2934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accent3"/>
                </a:solidFill>
              </a:rPr>
              <a:t>数値</a:t>
            </a:r>
            <a:r>
              <a:rPr kumimoji="1" lang="ja-JP" altLang="en-US" sz="1400" b="1" dirty="0">
                <a:solidFill>
                  <a:schemeClr val="accent3"/>
                </a:solidFill>
              </a:rPr>
              <a:t>データ</a:t>
            </a:r>
          </a:p>
        </p:txBody>
      </p:sp>
      <p:graphicFrame>
        <p:nvGraphicFramePr>
          <p:cNvPr id="36" name="グラフ 35">
            <a:extLst>
              <a:ext uri="{FF2B5EF4-FFF2-40B4-BE49-F238E27FC236}">
                <a16:creationId xmlns:a16="http://schemas.microsoft.com/office/drawing/2014/main" id="{14A945C9-9BBD-41C2-9AB8-203DFF971755}"/>
              </a:ext>
            </a:extLst>
          </p:cNvPr>
          <p:cNvGraphicFramePr/>
          <p:nvPr/>
        </p:nvGraphicFramePr>
        <p:xfrm>
          <a:off x="6560737" y="3891291"/>
          <a:ext cx="1705210" cy="1984969"/>
        </p:xfrm>
        <a:graphic>
          <a:graphicData uri="http://schemas.openxmlformats.org/drawingml/2006/chart">
            <c:chart xmlns:c="http://schemas.openxmlformats.org/drawingml/2006/chart" xmlns:r="http://schemas.openxmlformats.org/officeDocument/2006/relationships" r:id="rId4"/>
          </a:graphicData>
        </a:graphic>
      </p:graphicFrame>
      <p:sp>
        <p:nvSpPr>
          <p:cNvPr id="37" name="テキスト ボックス 36">
            <a:extLst>
              <a:ext uri="{FF2B5EF4-FFF2-40B4-BE49-F238E27FC236}">
                <a16:creationId xmlns:a16="http://schemas.microsoft.com/office/drawing/2014/main" id="{3847D1E3-4C2D-466C-BC1D-63BEE253C18C}"/>
              </a:ext>
            </a:extLst>
          </p:cNvPr>
          <p:cNvSpPr txBox="1"/>
          <p:nvPr/>
        </p:nvSpPr>
        <p:spPr>
          <a:xfrm>
            <a:off x="6581059" y="5872733"/>
            <a:ext cx="1794459" cy="523220"/>
          </a:xfrm>
          <a:prstGeom prst="rect">
            <a:avLst/>
          </a:prstGeom>
          <a:noFill/>
        </p:spPr>
        <p:txBody>
          <a:bodyPr wrap="square" rtlCol="0">
            <a:spAutoFit/>
          </a:bodyPr>
          <a:lstStyle/>
          <a:p>
            <a:pPr marL="285750" indent="-285750">
              <a:buFont typeface="Wingdings" panose="05000000000000000000" pitchFamily="2" charset="2"/>
              <a:buChar char="n"/>
            </a:pPr>
            <a:r>
              <a:rPr lang="en-US" altLang="ja-JP" sz="1400" dirty="0"/>
              <a:t>BMI(</a:t>
            </a:r>
            <a:r>
              <a:rPr lang="ja-JP" altLang="en-US" sz="1400" dirty="0"/>
              <a:t>身長</a:t>
            </a:r>
            <a:r>
              <a:rPr lang="en-US" altLang="ja-JP" sz="1400" dirty="0"/>
              <a:t>÷</a:t>
            </a:r>
            <a:r>
              <a:rPr lang="ja-JP" altLang="en-US" sz="1400" dirty="0"/>
              <a:t>体重</a:t>
            </a:r>
            <a:r>
              <a:rPr lang="en-US" altLang="ja-JP" sz="1400" dirty="0"/>
              <a:t>^2)</a:t>
            </a:r>
            <a:r>
              <a:rPr lang="ja-JP" altLang="en-US" sz="1400" dirty="0"/>
              <a:t>推移を把握</a:t>
            </a:r>
            <a:endParaRPr kumimoji="1" lang="ja-JP" altLang="en-US" sz="1400" dirty="0"/>
          </a:p>
        </p:txBody>
      </p:sp>
      <p:graphicFrame>
        <p:nvGraphicFramePr>
          <p:cNvPr id="38" name="グラフ 37">
            <a:extLst>
              <a:ext uri="{FF2B5EF4-FFF2-40B4-BE49-F238E27FC236}">
                <a16:creationId xmlns:a16="http://schemas.microsoft.com/office/drawing/2014/main" id="{B04FF5FC-27C0-4E06-AC4E-39A5DEBCC163}"/>
              </a:ext>
            </a:extLst>
          </p:cNvPr>
          <p:cNvGraphicFramePr/>
          <p:nvPr/>
        </p:nvGraphicFramePr>
        <p:xfrm>
          <a:off x="4855527" y="3891293"/>
          <a:ext cx="1705210" cy="1986572"/>
        </p:xfrm>
        <a:graphic>
          <a:graphicData uri="http://schemas.openxmlformats.org/drawingml/2006/chart">
            <c:chart xmlns:c="http://schemas.openxmlformats.org/drawingml/2006/chart" xmlns:r="http://schemas.openxmlformats.org/officeDocument/2006/relationships" r:id="rId5"/>
          </a:graphicData>
        </a:graphic>
      </p:graphicFrame>
      <p:sp>
        <p:nvSpPr>
          <p:cNvPr id="39" name="テキスト ボックス 38">
            <a:extLst>
              <a:ext uri="{FF2B5EF4-FFF2-40B4-BE49-F238E27FC236}">
                <a16:creationId xmlns:a16="http://schemas.microsoft.com/office/drawing/2014/main" id="{E671F546-12BA-4335-8B8E-F7E4B964C5BB}"/>
              </a:ext>
            </a:extLst>
          </p:cNvPr>
          <p:cNvSpPr txBox="1"/>
          <p:nvPr/>
        </p:nvSpPr>
        <p:spPr>
          <a:xfrm>
            <a:off x="4855527" y="5876261"/>
            <a:ext cx="1726135" cy="523220"/>
          </a:xfrm>
          <a:prstGeom prst="rect">
            <a:avLst/>
          </a:prstGeom>
          <a:noFill/>
        </p:spPr>
        <p:txBody>
          <a:bodyPr wrap="square" rtlCol="0">
            <a:spAutoFit/>
          </a:bodyPr>
          <a:lstStyle/>
          <a:p>
            <a:pPr marL="285750" indent="-285750">
              <a:buFont typeface="Wingdings" panose="05000000000000000000" pitchFamily="2" charset="2"/>
              <a:buChar char="n"/>
            </a:pPr>
            <a:r>
              <a:rPr kumimoji="1" lang="ja-JP" altLang="en-US" sz="1400" dirty="0"/>
              <a:t>一年間の平均気温の推移を把握</a:t>
            </a:r>
          </a:p>
        </p:txBody>
      </p:sp>
      <p:graphicFrame>
        <p:nvGraphicFramePr>
          <p:cNvPr id="40" name="グラフ 39">
            <a:extLst>
              <a:ext uri="{FF2B5EF4-FFF2-40B4-BE49-F238E27FC236}">
                <a16:creationId xmlns:a16="http://schemas.microsoft.com/office/drawing/2014/main" id="{FB6D863A-0563-4554-81C0-FD0910955168}"/>
              </a:ext>
            </a:extLst>
          </p:cNvPr>
          <p:cNvGraphicFramePr/>
          <p:nvPr/>
        </p:nvGraphicFramePr>
        <p:xfrm>
          <a:off x="3005202" y="3881099"/>
          <a:ext cx="1746707" cy="1890917"/>
        </p:xfrm>
        <a:graphic>
          <a:graphicData uri="http://schemas.openxmlformats.org/drawingml/2006/chart">
            <c:chart xmlns:c="http://schemas.openxmlformats.org/drawingml/2006/chart" xmlns:r="http://schemas.openxmlformats.org/officeDocument/2006/relationships" r:id="rId6"/>
          </a:graphicData>
        </a:graphic>
      </p:graphicFrame>
      <p:sp>
        <p:nvSpPr>
          <p:cNvPr id="41" name="テキスト ボックス 40">
            <a:extLst>
              <a:ext uri="{FF2B5EF4-FFF2-40B4-BE49-F238E27FC236}">
                <a16:creationId xmlns:a16="http://schemas.microsoft.com/office/drawing/2014/main" id="{F3CAEBC0-980C-4F3D-8D4B-0AC9B116B744}"/>
              </a:ext>
            </a:extLst>
          </p:cNvPr>
          <p:cNvSpPr txBox="1"/>
          <p:nvPr/>
        </p:nvSpPr>
        <p:spPr>
          <a:xfrm>
            <a:off x="3022837" y="5877865"/>
            <a:ext cx="1696242" cy="523220"/>
          </a:xfrm>
          <a:prstGeom prst="rect">
            <a:avLst/>
          </a:prstGeom>
          <a:noFill/>
        </p:spPr>
        <p:txBody>
          <a:bodyPr wrap="square" rtlCol="0">
            <a:spAutoFit/>
          </a:bodyPr>
          <a:lstStyle/>
          <a:p>
            <a:pPr marL="285750" indent="-285750">
              <a:buFont typeface="Wingdings" panose="05000000000000000000" pitchFamily="2" charset="2"/>
              <a:buChar char="n"/>
            </a:pPr>
            <a:r>
              <a:rPr kumimoji="1" lang="ja-JP" altLang="en-US" sz="1400" dirty="0"/>
              <a:t>回答数の割合から満足度を把握</a:t>
            </a:r>
          </a:p>
        </p:txBody>
      </p:sp>
    </p:spTree>
    <p:extLst>
      <p:ext uri="{BB962C8B-B14F-4D97-AF65-F5344CB8AC3E}">
        <p14:creationId xmlns:p14="http://schemas.microsoft.com/office/powerpoint/2010/main" val="2554145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正方形/長方形 82">
            <a:extLst>
              <a:ext uri="{FF2B5EF4-FFF2-40B4-BE49-F238E27FC236}">
                <a16:creationId xmlns:a16="http://schemas.microsoft.com/office/drawing/2014/main" id="{26008E20-1672-41FA-AA93-9EBF616A34EB}"/>
              </a:ext>
            </a:extLst>
          </p:cNvPr>
          <p:cNvSpPr/>
          <p:nvPr/>
        </p:nvSpPr>
        <p:spPr>
          <a:xfrm>
            <a:off x="0" y="1859280"/>
            <a:ext cx="9144000" cy="4751943"/>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2">
            <a:extLst>
              <a:ext uri="{FF2B5EF4-FFF2-40B4-BE49-F238E27FC236}">
                <a16:creationId xmlns:a16="http://schemas.microsoft.com/office/drawing/2014/main" id="{8E082985-4C41-41C5-B2C0-7D4626FB6B55}"/>
              </a:ext>
            </a:extLst>
          </p:cNvPr>
          <p:cNvSpPr>
            <a:spLocks noGrp="1"/>
          </p:cNvSpPr>
          <p:nvPr>
            <p:ph type="title"/>
          </p:nvPr>
        </p:nvSpPr>
        <p:spPr/>
        <p:txBody>
          <a:bodyPr/>
          <a:lstStyle/>
          <a:p>
            <a:r>
              <a:rPr lang="ja-JP" altLang="en-US" dirty="0"/>
              <a:t>２．実施内容の定義</a:t>
            </a:r>
            <a:endParaRPr kumimoji="1" lang="ja-JP" altLang="en-US" dirty="0"/>
          </a:p>
        </p:txBody>
      </p:sp>
      <p:sp>
        <p:nvSpPr>
          <p:cNvPr id="4" name="フッター プレースホルダー 3">
            <a:extLst>
              <a:ext uri="{FF2B5EF4-FFF2-40B4-BE49-F238E27FC236}">
                <a16:creationId xmlns:a16="http://schemas.microsoft.com/office/drawing/2014/main" id="{B021BF05-AA1C-415F-84EA-C549DB67A762}"/>
              </a:ext>
            </a:extLst>
          </p:cNvPr>
          <p:cNvSpPr>
            <a:spLocks noGrp="1"/>
          </p:cNvSpPr>
          <p:nvPr>
            <p:ph type="ftr" sz="quarter" idx="10"/>
          </p:nvPr>
        </p:nvSpPr>
        <p:spPr/>
        <p:txBody>
          <a:bodyPr/>
          <a:lstStyle/>
          <a:p>
            <a:r>
              <a:rPr lang="en-US" altLang="ja-JP"/>
              <a:t>Copyright© 2021</a:t>
            </a:r>
            <a:r>
              <a:rPr lang="ja-JP" altLang="en-US"/>
              <a:t>　都築電気株式会社</a:t>
            </a:r>
            <a:endParaRPr lang="ja-JP" altLang="en-US" dirty="0"/>
          </a:p>
        </p:txBody>
      </p:sp>
      <p:grpSp>
        <p:nvGrpSpPr>
          <p:cNvPr id="6" name="グループ化 5">
            <a:extLst>
              <a:ext uri="{FF2B5EF4-FFF2-40B4-BE49-F238E27FC236}">
                <a16:creationId xmlns:a16="http://schemas.microsoft.com/office/drawing/2014/main" id="{E5550C36-B6D1-4362-8C55-B08495EFCCC8}"/>
              </a:ext>
            </a:extLst>
          </p:cNvPr>
          <p:cNvGrpSpPr/>
          <p:nvPr/>
        </p:nvGrpSpPr>
        <p:grpSpPr>
          <a:xfrm>
            <a:off x="287322" y="761865"/>
            <a:ext cx="4062535" cy="525883"/>
            <a:chOff x="287322" y="761865"/>
            <a:chExt cx="4062535" cy="525883"/>
          </a:xfrm>
        </p:grpSpPr>
        <p:cxnSp>
          <p:nvCxnSpPr>
            <p:cNvPr id="7" name="直線コネクタ 6">
              <a:extLst>
                <a:ext uri="{FF2B5EF4-FFF2-40B4-BE49-F238E27FC236}">
                  <a16:creationId xmlns:a16="http://schemas.microsoft.com/office/drawing/2014/main" id="{32097A39-2DE0-4018-B598-ADDE537FD458}"/>
                </a:ext>
              </a:extLst>
            </p:cNvPr>
            <p:cNvCxnSpPr/>
            <p:nvPr/>
          </p:nvCxnSpPr>
          <p:spPr>
            <a:xfrm>
              <a:off x="287322" y="1287748"/>
              <a:ext cx="4062535" cy="0"/>
            </a:xfrm>
            <a:prstGeom prst="line">
              <a:avLst/>
            </a:prstGeom>
            <a:ln w="25400">
              <a:solidFill>
                <a:srgbClr val="86BC25"/>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0CA2F3FD-14C9-4E98-8B35-1EA6193F2AA5}"/>
                </a:ext>
              </a:extLst>
            </p:cNvPr>
            <p:cNvSpPr txBox="1"/>
            <p:nvPr/>
          </p:nvSpPr>
          <p:spPr>
            <a:xfrm>
              <a:off x="375923" y="761865"/>
              <a:ext cx="3926077" cy="461665"/>
            </a:xfrm>
            <a:prstGeom prst="rect">
              <a:avLst/>
            </a:prstGeom>
            <a:noFill/>
          </p:spPr>
          <p:txBody>
            <a:bodyPr wrap="square" rtlCol="0">
              <a:spAutoFit/>
            </a:bodyPr>
            <a:lstStyle/>
            <a:p>
              <a:r>
                <a:rPr lang="ja-JP" altLang="en-US" sz="2400" b="1" dirty="0">
                  <a:solidFill>
                    <a:schemeClr val="accent3"/>
                  </a:solidFill>
                  <a:latin typeface="+mj-lt"/>
                </a:rPr>
                <a:t>テキストマイニングの定義</a:t>
              </a:r>
              <a:endParaRPr kumimoji="1" lang="ja-JP" altLang="en-US" sz="2400" b="1" dirty="0">
                <a:solidFill>
                  <a:schemeClr val="accent3"/>
                </a:solidFill>
                <a:latin typeface="+mj-lt"/>
              </a:endParaRPr>
            </a:p>
          </p:txBody>
        </p:sp>
      </p:grpSp>
      <p:sp>
        <p:nvSpPr>
          <p:cNvPr id="9" name="正方形/長方形 8">
            <a:extLst>
              <a:ext uri="{FF2B5EF4-FFF2-40B4-BE49-F238E27FC236}">
                <a16:creationId xmlns:a16="http://schemas.microsoft.com/office/drawing/2014/main" id="{5A876E4B-A1AC-4D1A-B021-9FDB0C266C1A}"/>
              </a:ext>
            </a:extLst>
          </p:cNvPr>
          <p:cNvSpPr/>
          <p:nvPr/>
        </p:nvSpPr>
        <p:spPr>
          <a:xfrm>
            <a:off x="2569150" y="1947493"/>
            <a:ext cx="1586134" cy="490555"/>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テキストデータ</a:t>
            </a:r>
          </a:p>
        </p:txBody>
      </p:sp>
      <p:pic>
        <p:nvPicPr>
          <p:cNvPr id="15" name="グラフィックス 14" descr="本">
            <a:extLst>
              <a:ext uri="{FF2B5EF4-FFF2-40B4-BE49-F238E27FC236}">
                <a16:creationId xmlns:a16="http://schemas.microsoft.com/office/drawing/2014/main" id="{178BE40F-77F7-41A0-8836-46861C3664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01938" y="2805055"/>
            <a:ext cx="914400" cy="914400"/>
          </a:xfrm>
          <a:prstGeom prst="rect">
            <a:avLst/>
          </a:prstGeom>
        </p:spPr>
      </p:pic>
      <p:sp>
        <p:nvSpPr>
          <p:cNvPr id="18" name="テキスト ボックス 17">
            <a:extLst>
              <a:ext uri="{FF2B5EF4-FFF2-40B4-BE49-F238E27FC236}">
                <a16:creationId xmlns:a16="http://schemas.microsoft.com/office/drawing/2014/main" id="{0E6C8140-DABE-4F27-B194-9C8435CB9F57}"/>
              </a:ext>
            </a:extLst>
          </p:cNvPr>
          <p:cNvSpPr txBox="1"/>
          <p:nvPr/>
        </p:nvSpPr>
        <p:spPr>
          <a:xfrm>
            <a:off x="6811297" y="3634545"/>
            <a:ext cx="2285959" cy="830997"/>
          </a:xfrm>
          <a:prstGeom prst="rect">
            <a:avLst/>
          </a:prstGeom>
          <a:noFill/>
        </p:spPr>
        <p:txBody>
          <a:bodyPr wrap="square" rtlCol="0">
            <a:spAutoFit/>
          </a:bodyPr>
          <a:lstStyle/>
          <a:p>
            <a:pPr algn="ctr"/>
            <a:r>
              <a:rPr kumimoji="1" lang="ja-JP" altLang="en-US" sz="1600" b="1" dirty="0"/>
              <a:t>辞書作成・反映</a:t>
            </a:r>
            <a:endParaRPr kumimoji="1" lang="en-US" altLang="ja-JP" sz="1600" b="1" dirty="0"/>
          </a:p>
          <a:p>
            <a:r>
              <a:rPr lang="ja-JP" altLang="en-US" sz="1600" dirty="0"/>
              <a:t>表記ゆれ、タイプミス修正</a:t>
            </a:r>
            <a:endParaRPr lang="en-US" altLang="ja-JP" sz="1600" dirty="0"/>
          </a:p>
          <a:p>
            <a:r>
              <a:rPr kumimoji="1" lang="ja-JP" altLang="en-US" sz="1600" dirty="0"/>
              <a:t>例）</a:t>
            </a:r>
            <a:r>
              <a:rPr kumimoji="1" lang="en-US" altLang="ja-JP" sz="1600" dirty="0"/>
              <a:t>PC</a:t>
            </a:r>
            <a:r>
              <a:rPr lang="ja-JP" altLang="en-US" sz="1600" dirty="0"/>
              <a:t> ➡ パソコン</a:t>
            </a:r>
            <a:endParaRPr lang="en-US" altLang="ja-JP" sz="1600" dirty="0"/>
          </a:p>
        </p:txBody>
      </p:sp>
      <p:sp>
        <p:nvSpPr>
          <p:cNvPr id="30" name="テキスト ボックス 29">
            <a:extLst>
              <a:ext uri="{FF2B5EF4-FFF2-40B4-BE49-F238E27FC236}">
                <a16:creationId xmlns:a16="http://schemas.microsoft.com/office/drawing/2014/main" id="{6FBC2C5B-4FF0-4DE8-9F06-5B27360FF28E}"/>
              </a:ext>
            </a:extLst>
          </p:cNvPr>
          <p:cNvSpPr txBox="1"/>
          <p:nvPr/>
        </p:nvSpPr>
        <p:spPr>
          <a:xfrm>
            <a:off x="274653" y="2978805"/>
            <a:ext cx="461665" cy="1090011"/>
          </a:xfrm>
          <a:prstGeom prst="rect">
            <a:avLst/>
          </a:prstGeom>
          <a:solidFill>
            <a:schemeClr val="accent3"/>
          </a:solidFill>
        </p:spPr>
        <p:txBody>
          <a:bodyPr vert="eaVert" wrap="square" rtlCol="0">
            <a:spAutoFit/>
          </a:bodyPr>
          <a:lstStyle/>
          <a:p>
            <a:pPr algn="ctr"/>
            <a:r>
              <a:rPr lang="ja-JP" altLang="en-US" b="1" dirty="0">
                <a:solidFill>
                  <a:schemeClr val="bg1"/>
                </a:solidFill>
              </a:rPr>
              <a:t>基本分析</a:t>
            </a:r>
            <a:endParaRPr kumimoji="1" lang="ja-JP" altLang="en-US" b="1" dirty="0">
              <a:solidFill>
                <a:schemeClr val="bg1"/>
              </a:solidFill>
            </a:endParaRPr>
          </a:p>
        </p:txBody>
      </p:sp>
      <p:sp>
        <p:nvSpPr>
          <p:cNvPr id="32" name="テキスト ボックス 31">
            <a:extLst>
              <a:ext uri="{FF2B5EF4-FFF2-40B4-BE49-F238E27FC236}">
                <a16:creationId xmlns:a16="http://schemas.microsoft.com/office/drawing/2014/main" id="{492BC302-EEC9-45C0-9F59-8F0871E90303}"/>
              </a:ext>
            </a:extLst>
          </p:cNvPr>
          <p:cNvSpPr txBox="1"/>
          <p:nvPr/>
        </p:nvSpPr>
        <p:spPr>
          <a:xfrm>
            <a:off x="5640453" y="1985596"/>
            <a:ext cx="1952779" cy="584775"/>
          </a:xfrm>
          <a:prstGeom prst="rect">
            <a:avLst/>
          </a:prstGeom>
          <a:noFill/>
        </p:spPr>
        <p:txBody>
          <a:bodyPr wrap="none" rtlCol="0">
            <a:spAutoFit/>
          </a:bodyPr>
          <a:lstStyle/>
          <a:p>
            <a:pPr algn="ctr"/>
            <a:r>
              <a:rPr lang="ja-JP" altLang="en-US" sz="1600" b="1" dirty="0"/>
              <a:t>原文参照</a:t>
            </a:r>
            <a:endParaRPr lang="en-US" altLang="ja-JP" sz="1600" b="1" dirty="0"/>
          </a:p>
          <a:p>
            <a:pPr algn="ctr"/>
            <a:r>
              <a:rPr kumimoji="1" lang="ja-JP" altLang="en-US" sz="1600" dirty="0"/>
              <a:t>具体的な内容を理解</a:t>
            </a:r>
          </a:p>
        </p:txBody>
      </p:sp>
      <p:sp>
        <p:nvSpPr>
          <p:cNvPr id="34" name="四角形: 角を丸くする 33">
            <a:extLst>
              <a:ext uri="{FF2B5EF4-FFF2-40B4-BE49-F238E27FC236}">
                <a16:creationId xmlns:a16="http://schemas.microsoft.com/office/drawing/2014/main" id="{80A41D8A-1858-4C29-9F28-17B990E44FDF}"/>
              </a:ext>
            </a:extLst>
          </p:cNvPr>
          <p:cNvSpPr/>
          <p:nvPr/>
        </p:nvSpPr>
        <p:spPr>
          <a:xfrm>
            <a:off x="843280" y="4665229"/>
            <a:ext cx="8117840" cy="1949778"/>
          </a:xfrm>
          <a:prstGeom prst="round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BAB01F73-9E6F-483A-B340-F32231C7721B}"/>
              </a:ext>
            </a:extLst>
          </p:cNvPr>
          <p:cNvSpPr txBox="1"/>
          <p:nvPr/>
        </p:nvSpPr>
        <p:spPr>
          <a:xfrm>
            <a:off x="256895" y="4849191"/>
            <a:ext cx="461665" cy="1612569"/>
          </a:xfrm>
          <a:prstGeom prst="rect">
            <a:avLst/>
          </a:prstGeom>
          <a:solidFill>
            <a:schemeClr val="accent3"/>
          </a:solidFill>
        </p:spPr>
        <p:txBody>
          <a:bodyPr vert="eaVert" wrap="square" rtlCol="0">
            <a:spAutoFit/>
          </a:bodyPr>
          <a:lstStyle/>
          <a:p>
            <a:pPr algn="ctr"/>
            <a:r>
              <a:rPr kumimoji="1" lang="ja-JP" altLang="en-US" b="1" dirty="0">
                <a:solidFill>
                  <a:schemeClr val="bg1"/>
                </a:solidFill>
              </a:rPr>
              <a:t>アウトプット</a:t>
            </a:r>
          </a:p>
        </p:txBody>
      </p:sp>
      <p:sp>
        <p:nvSpPr>
          <p:cNvPr id="36" name="正方形/長方形 35">
            <a:extLst>
              <a:ext uri="{FF2B5EF4-FFF2-40B4-BE49-F238E27FC236}">
                <a16:creationId xmlns:a16="http://schemas.microsoft.com/office/drawing/2014/main" id="{B7F0B56E-9087-4D52-ACE3-85B84797C1D8}"/>
              </a:ext>
            </a:extLst>
          </p:cNvPr>
          <p:cNvSpPr/>
          <p:nvPr/>
        </p:nvSpPr>
        <p:spPr>
          <a:xfrm>
            <a:off x="1233633" y="4781321"/>
            <a:ext cx="2163460" cy="32063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出現単語のリスト</a:t>
            </a:r>
            <a:endParaRPr kumimoji="1" lang="en-US" altLang="ja-JP" b="1" dirty="0"/>
          </a:p>
        </p:txBody>
      </p:sp>
      <p:graphicFrame>
        <p:nvGraphicFramePr>
          <p:cNvPr id="37" name="グラフ 36">
            <a:extLst>
              <a:ext uri="{FF2B5EF4-FFF2-40B4-BE49-F238E27FC236}">
                <a16:creationId xmlns:a16="http://schemas.microsoft.com/office/drawing/2014/main" id="{7EFFB70F-52B4-4F9F-B1AE-D753B78CB58E}"/>
              </a:ext>
            </a:extLst>
          </p:cNvPr>
          <p:cNvGraphicFramePr/>
          <p:nvPr/>
        </p:nvGraphicFramePr>
        <p:xfrm>
          <a:off x="3652019" y="4995984"/>
          <a:ext cx="2666239" cy="1615239"/>
        </p:xfrm>
        <a:graphic>
          <a:graphicData uri="http://schemas.openxmlformats.org/drawingml/2006/chart">
            <c:chart xmlns:c="http://schemas.openxmlformats.org/drawingml/2006/chart" xmlns:r="http://schemas.openxmlformats.org/officeDocument/2006/relationships" r:id="rId4"/>
          </a:graphicData>
        </a:graphic>
      </p:graphicFrame>
      <p:sp>
        <p:nvSpPr>
          <p:cNvPr id="33" name="テキスト ボックス 32">
            <a:extLst>
              <a:ext uri="{FF2B5EF4-FFF2-40B4-BE49-F238E27FC236}">
                <a16:creationId xmlns:a16="http://schemas.microsoft.com/office/drawing/2014/main" id="{DC3CB748-9035-46C9-802A-94D75134B459}"/>
              </a:ext>
            </a:extLst>
          </p:cNvPr>
          <p:cNvSpPr txBox="1"/>
          <p:nvPr/>
        </p:nvSpPr>
        <p:spPr>
          <a:xfrm>
            <a:off x="511955" y="1392380"/>
            <a:ext cx="7760458" cy="369332"/>
          </a:xfrm>
          <a:prstGeom prst="rect">
            <a:avLst/>
          </a:prstGeom>
          <a:noFill/>
        </p:spPr>
        <p:txBody>
          <a:bodyPr wrap="none" rtlCol="0">
            <a:spAutoFit/>
          </a:bodyPr>
          <a:lstStyle/>
          <a:p>
            <a:r>
              <a:rPr lang="ja-JP" altLang="en-US" dirty="0">
                <a:ln w="0"/>
                <a:effectLst>
                  <a:outerShdw blurRad="38100" dist="19050" dir="2700000" algn="tl" rotWithShape="0">
                    <a:schemeClr val="dk1">
                      <a:alpha val="40000"/>
                    </a:schemeClr>
                  </a:outerShdw>
                </a:effectLst>
              </a:rPr>
              <a:t>インシデントの特徴を抽出するため、テキスト</a:t>
            </a:r>
            <a:r>
              <a:rPr kumimoji="1" lang="ja-JP" altLang="en-US" dirty="0">
                <a:ln w="0"/>
                <a:effectLst>
                  <a:outerShdw blurRad="38100" dist="19050" dir="2700000" algn="tl" rotWithShape="0">
                    <a:schemeClr val="dk1">
                      <a:alpha val="40000"/>
                    </a:schemeClr>
                  </a:outerShdw>
                </a:effectLst>
              </a:rPr>
              <a:t>データから文章の記述傾向を把握します</a:t>
            </a:r>
          </a:p>
        </p:txBody>
      </p:sp>
      <p:sp>
        <p:nvSpPr>
          <p:cNvPr id="38" name="二等辺三角形 37">
            <a:extLst>
              <a:ext uri="{FF2B5EF4-FFF2-40B4-BE49-F238E27FC236}">
                <a16:creationId xmlns:a16="http://schemas.microsoft.com/office/drawing/2014/main" id="{7F4B5751-5F14-4BFC-8515-4E7AE18B5324}"/>
              </a:ext>
            </a:extLst>
          </p:cNvPr>
          <p:cNvSpPr/>
          <p:nvPr/>
        </p:nvSpPr>
        <p:spPr>
          <a:xfrm rot="10800000">
            <a:off x="2937728" y="2545681"/>
            <a:ext cx="869167" cy="200335"/>
          </a:xfrm>
          <a:prstGeom prst="triangle">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二等辺三角形 39">
            <a:extLst>
              <a:ext uri="{FF2B5EF4-FFF2-40B4-BE49-F238E27FC236}">
                <a16:creationId xmlns:a16="http://schemas.microsoft.com/office/drawing/2014/main" id="{610ECA41-32A5-478C-8DF2-9A5140A94216}"/>
              </a:ext>
            </a:extLst>
          </p:cNvPr>
          <p:cNvSpPr/>
          <p:nvPr/>
        </p:nvSpPr>
        <p:spPr>
          <a:xfrm rot="10800000">
            <a:off x="2937728" y="4324338"/>
            <a:ext cx="869167" cy="200335"/>
          </a:xfrm>
          <a:prstGeom prst="triangle">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矢印: 左カーブ 40">
            <a:extLst>
              <a:ext uri="{FF2B5EF4-FFF2-40B4-BE49-F238E27FC236}">
                <a16:creationId xmlns:a16="http://schemas.microsoft.com/office/drawing/2014/main" id="{9ACA1B26-EB16-4601-9339-1D35C06C98AA}"/>
              </a:ext>
            </a:extLst>
          </p:cNvPr>
          <p:cNvSpPr/>
          <p:nvPr/>
        </p:nvSpPr>
        <p:spPr>
          <a:xfrm rot="7104817" flipH="1">
            <a:off x="4799152" y="1565768"/>
            <a:ext cx="412652" cy="1376409"/>
          </a:xfrm>
          <a:prstGeom prst="curvedLeftArrow">
            <a:avLst>
              <a:gd name="adj1" fmla="val 25000"/>
              <a:gd name="adj2" fmla="val 50000"/>
              <a:gd name="adj3" fmla="val 25000"/>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cxnSp>
        <p:nvCxnSpPr>
          <p:cNvPr id="62" name="直線矢印コネクタ 61">
            <a:extLst>
              <a:ext uri="{FF2B5EF4-FFF2-40B4-BE49-F238E27FC236}">
                <a16:creationId xmlns:a16="http://schemas.microsoft.com/office/drawing/2014/main" id="{FC35D382-6C13-41CB-BDA8-9F76A6DE7B8B}"/>
              </a:ext>
            </a:extLst>
          </p:cNvPr>
          <p:cNvCxnSpPr>
            <a:cxnSpLocks/>
          </p:cNvCxnSpPr>
          <p:nvPr/>
        </p:nvCxnSpPr>
        <p:spPr>
          <a:xfrm flipV="1">
            <a:off x="6418627" y="3496228"/>
            <a:ext cx="841961" cy="1444"/>
          </a:xfrm>
          <a:prstGeom prst="straightConnector1">
            <a:avLst/>
          </a:prstGeom>
          <a:ln w="76200">
            <a:solidFill>
              <a:schemeClr val="accent3">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01654040-DC99-4CB0-B0B6-72BEF5014B2A}"/>
              </a:ext>
            </a:extLst>
          </p:cNvPr>
          <p:cNvSpPr/>
          <p:nvPr/>
        </p:nvSpPr>
        <p:spPr>
          <a:xfrm>
            <a:off x="3886075" y="4787361"/>
            <a:ext cx="2163460" cy="32063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単語の頻度グラフ</a:t>
            </a:r>
            <a:endParaRPr kumimoji="1" lang="en-US" altLang="ja-JP" b="1" dirty="0"/>
          </a:p>
        </p:txBody>
      </p:sp>
      <p:graphicFrame>
        <p:nvGraphicFramePr>
          <p:cNvPr id="73" name="表 73">
            <a:extLst>
              <a:ext uri="{FF2B5EF4-FFF2-40B4-BE49-F238E27FC236}">
                <a16:creationId xmlns:a16="http://schemas.microsoft.com/office/drawing/2014/main" id="{14F7AC02-2B9D-48D7-A167-D05CB7D5835B}"/>
              </a:ext>
            </a:extLst>
          </p:cNvPr>
          <p:cNvGraphicFramePr>
            <a:graphicFrameLocks noGrp="1"/>
          </p:cNvGraphicFramePr>
          <p:nvPr/>
        </p:nvGraphicFramePr>
        <p:xfrm>
          <a:off x="1231850" y="5162322"/>
          <a:ext cx="2163459" cy="1380180"/>
        </p:xfrm>
        <a:graphic>
          <a:graphicData uri="http://schemas.openxmlformats.org/drawingml/2006/table">
            <a:tbl>
              <a:tblPr firstRow="1" bandRow="1">
                <a:tableStyleId>{5C22544A-7EE6-4342-B048-85BDC9FD1C3A}</a:tableStyleId>
              </a:tblPr>
              <a:tblGrid>
                <a:gridCol w="293572">
                  <a:extLst>
                    <a:ext uri="{9D8B030D-6E8A-4147-A177-3AD203B41FA5}">
                      <a16:colId xmlns:a16="http://schemas.microsoft.com/office/drawing/2014/main" val="61554430"/>
                    </a:ext>
                  </a:extLst>
                </a:gridCol>
                <a:gridCol w="1148734">
                  <a:extLst>
                    <a:ext uri="{9D8B030D-6E8A-4147-A177-3AD203B41FA5}">
                      <a16:colId xmlns:a16="http://schemas.microsoft.com/office/drawing/2014/main" val="4142722421"/>
                    </a:ext>
                  </a:extLst>
                </a:gridCol>
                <a:gridCol w="721153">
                  <a:extLst>
                    <a:ext uri="{9D8B030D-6E8A-4147-A177-3AD203B41FA5}">
                      <a16:colId xmlns:a16="http://schemas.microsoft.com/office/drawing/2014/main" val="2666105170"/>
                    </a:ext>
                  </a:extLst>
                </a:gridCol>
              </a:tblGrid>
              <a:tr h="345045">
                <a:tc>
                  <a:txBody>
                    <a:bodyPr/>
                    <a:lstStyle/>
                    <a:p>
                      <a:endParaRPr kumimoji="1" lang="ja-JP" altLang="en-US" sz="1200" dirty="0"/>
                    </a:p>
                  </a:txBody>
                  <a:tcPr/>
                </a:tc>
                <a:tc>
                  <a:txBody>
                    <a:bodyPr/>
                    <a:lstStyle/>
                    <a:p>
                      <a:r>
                        <a:rPr kumimoji="1" lang="ja-JP" altLang="en-US" sz="1200" dirty="0"/>
                        <a:t>単語</a:t>
                      </a:r>
                    </a:p>
                  </a:txBody>
                  <a:tcPr/>
                </a:tc>
                <a:tc>
                  <a:txBody>
                    <a:bodyPr/>
                    <a:lstStyle/>
                    <a:p>
                      <a:r>
                        <a:rPr kumimoji="1" lang="ja-JP" altLang="en-US" sz="1200" dirty="0"/>
                        <a:t>品詞</a:t>
                      </a:r>
                    </a:p>
                  </a:txBody>
                  <a:tcPr/>
                </a:tc>
                <a:extLst>
                  <a:ext uri="{0D108BD9-81ED-4DB2-BD59-A6C34878D82A}">
                    <a16:rowId xmlns:a16="http://schemas.microsoft.com/office/drawing/2014/main" val="800696704"/>
                  </a:ext>
                </a:extLst>
              </a:tr>
              <a:tr h="345045">
                <a:tc>
                  <a:txBody>
                    <a:bodyPr/>
                    <a:lstStyle/>
                    <a:p>
                      <a:r>
                        <a:rPr kumimoji="1" lang="en-US" altLang="ja-JP" sz="1200" dirty="0"/>
                        <a:t>1</a:t>
                      </a:r>
                      <a:endParaRPr kumimoji="1" lang="ja-JP" altLang="en-US" sz="1200" dirty="0"/>
                    </a:p>
                  </a:txBody>
                  <a:tcPr/>
                </a:tc>
                <a:tc>
                  <a:txBody>
                    <a:bodyPr/>
                    <a:lstStyle/>
                    <a:p>
                      <a:r>
                        <a:rPr kumimoji="1" lang="ja-JP" altLang="en-US" sz="1200" dirty="0"/>
                        <a:t>エラー</a:t>
                      </a:r>
                      <a:endParaRPr kumimoji="1" lang="en-US" altLang="ja-JP" sz="1200" dirty="0"/>
                    </a:p>
                  </a:txBody>
                  <a:tcPr/>
                </a:tc>
                <a:tc>
                  <a:txBody>
                    <a:bodyPr/>
                    <a:lstStyle/>
                    <a:p>
                      <a:r>
                        <a:rPr kumimoji="1" lang="ja-JP" altLang="en-US" sz="1200" dirty="0"/>
                        <a:t>名詞</a:t>
                      </a:r>
                    </a:p>
                  </a:txBody>
                  <a:tcPr/>
                </a:tc>
                <a:extLst>
                  <a:ext uri="{0D108BD9-81ED-4DB2-BD59-A6C34878D82A}">
                    <a16:rowId xmlns:a16="http://schemas.microsoft.com/office/drawing/2014/main" val="3503563497"/>
                  </a:ext>
                </a:extLst>
              </a:tr>
              <a:tr h="345045">
                <a:tc>
                  <a:txBody>
                    <a:bodyPr/>
                    <a:lstStyle/>
                    <a:p>
                      <a:r>
                        <a:rPr kumimoji="1" lang="en-US" altLang="ja-JP" sz="1200" dirty="0"/>
                        <a:t>2</a:t>
                      </a:r>
                      <a:endParaRPr kumimoji="1" lang="ja-JP" altLang="en-US" sz="1200" dirty="0"/>
                    </a:p>
                  </a:txBody>
                  <a:tcPr/>
                </a:tc>
                <a:tc>
                  <a:txBody>
                    <a:bodyPr/>
                    <a:lstStyle/>
                    <a:p>
                      <a:r>
                        <a:rPr kumimoji="1" lang="ja-JP" altLang="en-US" sz="1200" dirty="0"/>
                        <a:t>通信</a:t>
                      </a:r>
                    </a:p>
                  </a:txBody>
                  <a:tcPr/>
                </a:tc>
                <a:tc>
                  <a:txBody>
                    <a:bodyPr/>
                    <a:lstStyle/>
                    <a:p>
                      <a:r>
                        <a:rPr kumimoji="1" lang="ja-JP" altLang="en-US" sz="1200" dirty="0"/>
                        <a:t>名詞</a:t>
                      </a:r>
                    </a:p>
                  </a:txBody>
                  <a:tcPr/>
                </a:tc>
                <a:extLst>
                  <a:ext uri="{0D108BD9-81ED-4DB2-BD59-A6C34878D82A}">
                    <a16:rowId xmlns:a16="http://schemas.microsoft.com/office/drawing/2014/main" val="3789747822"/>
                  </a:ext>
                </a:extLst>
              </a:tr>
              <a:tr h="345045">
                <a:tc>
                  <a:txBody>
                    <a:bodyPr/>
                    <a:lstStyle/>
                    <a:p>
                      <a:r>
                        <a:rPr kumimoji="1" lang="en-US" altLang="ja-JP" sz="1200" dirty="0"/>
                        <a:t>3</a:t>
                      </a:r>
                      <a:endParaRPr kumimoji="1" lang="ja-JP" altLang="en-US" sz="1200" dirty="0"/>
                    </a:p>
                  </a:txBody>
                  <a:tcPr/>
                </a:tc>
                <a:tc>
                  <a:txBody>
                    <a:bodyPr/>
                    <a:lstStyle/>
                    <a:p>
                      <a:r>
                        <a:rPr kumimoji="1" lang="ja-JP" altLang="en-US" sz="1200" dirty="0"/>
                        <a:t>送信</a:t>
                      </a:r>
                    </a:p>
                  </a:txBody>
                  <a:tcPr/>
                </a:tc>
                <a:tc>
                  <a:txBody>
                    <a:bodyPr/>
                    <a:lstStyle/>
                    <a:p>
                      <a:r>
                        <a:rPr kumimoji="1" lang="ja-JP" altLang="en-US" sz="1200" dirty="0"/>
                        <a:t>動詞</a:t>
                      </a:r>
                    </a:p>
                  </a:txBody>
                  <a:tcPr/>
                </a:tc>
                <a:extLst>
                  <a:ext uri="{0D108BD9-81ED-4DB2-BD59-A6C34878D82A}">
                    <a16:rowId xmlns:a16="http://schemas.microsoft.com/office/drawing/2014/main" val="3795494394"/>
                  </a:ext>
                </a:extLst>
              </a:tr>
            </a:tbl>
          </a:graphicData>
        </a:graphic>
      </p:graphicFrame>
      <p:grpSp>
        <p:nvGrpSpPr>
          <p:cNvPr id="14" name="グループ化 13">
            <a:extLst>
              <a:ext uri="{FF2B5EF4-FFF2-40B4-BE49-F238E27FC236}">
                <a16:creationId xmlns:a16="http://schemas.microsoft.com/office/drawing/2014/main" id="{C7BA7F4F-DB55-4E84-B9D6-D72B224AD8B0}"/>
              </a:ext>
            </a:extLst>
          </p:cNvPr>
          <p:cNvGrpSpPr/>
          <p:nvPr/>
        </p:nvGrpSpPr>
        <p:grpSpPr>
          <a:xfrm>
            <a:off x="843279" y="2837751"/>
            <a:ext cx="5333999" cy="1320365"/>
            <a:chOff x="1757679" y="2837751"/>
            <a:chExt cx="5344160" cy="1320365"/>
          </a:xfrm>
        </p:grpSpPr>
        <p:sp>
          <p:nvSpPr>
            <p:cNvPr id="17" name="四角形: 角を丸くする 16">
              <a:extLst>
                <a:ext uri="{FF2B5EF4-FFF2-40B4-BE49-F238E27FC236}">
                  <a16:creationId xmlns:a16="http://schemas.microsoft.com/office/drawing/2014/main" id="{06E03FEE-8FC8-4610-8C2E-E43182043359}"/>
                </a:ext>
              </a:extLst>
            </p:cNvPr>
            <p:cNvSpPr/>
            <p:nvPr/>
          </p:nvSpPr>
          <p:spPr>
            <a:xfrm>
              <a:off x="1757679" y="2837751"/>
              <a:ext cx="5344160" cy="1320365"/>
            </a:xfrm>
            <a:prstGeom prst="round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C5C40D1F-63B9-429A-9F32-E44CB3F0B4D6}"/>
                </a:ext>
              </a:extLst>
            </p:cNvPr>
            <p:cNvSpPr/>
            <p:nvPr/>
          </p:nvSpPr>
          <p:spPr>
            <a:xfrm>
              <a:off x="2166188" y="3055099"/>
              <a:ext cx="1907013" cy="398169"/>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ysClr val="windowText" lastClr="000000"/>
                  </a:solidFill>
                </a:rPr>
                <a:t>形態素解析</a:t>
              </a:r>
            </a:p>
          </p:txBody>
        </p:sp>
        <p:sp>
          <p:nvSpPr>
            <p:cNvPr id="11" name="正方形/長方形 10">
              <a:extLst>
                <a:ext uri="{FF2B5EF4-FFF2-40B4-BE49-F238E27FC236}">
                  <a16:creationId xmlns:a16="http://schemas.microsoft.com/office/drawing/2014/main" id="{D9FC1932-C559-45E2-8BF1-042AC891D7E2}"/>
                </a:ext>
              </a:extLst>
            </p:cNvPr>
            <p:cNvSpPr/>
            <p:nvPr/>
          </p:nvSpPr>
          <p:spPr>
            <a:xfrm>
              <a:off x="4806271" y="3055100"/>
              <a:ext cx="1909019" cy="398168"/>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ysClr val="windowText" lastClr="000000"/>
                  </a:solidFill>
                </a:rPr>
                <a:t>係り受け頻度解析</a:t>
              </a:r>
            </a:p>
          </p:txBody>
        </p:sp>
        <p:sp>
          <p:nvSpPr>
            <p:cNvPr id="79" name="テキスト ボックス 78">
              <a:extLst>
                <a:ext uri="{FF2B5EF4-FFF2-40B4-BE49-F238E27FC236}">
                  <a16:creationId xmlns:a16="http://schemas.microsoft.com/office/drawing/2014/main" id="{427151BF-2CF6-46E1-89F8-C58AFC58FE95}"/>
                </a:ext>
              </a:extLst>
            </p:cNvPr>
            <p:cNvSpPr txBox="1"/>
            <p:nvPr/>
          </p:nvSpPr>
          <p:spPr>
            <a:xfrm>
              <a:off x="2027715" y="3497934"/>
              <a:ext cx="2197887" cy="584775"/>
            </a:xfrm>
            <a:prstGeom prst="rect">
              <a:avLst/>
            </a:prstGeom>
            <a:noFill/>
          </p:spPr>
          <p:txBody>
            <a:bodyPr wrap="square" rtlCol="0">
              <a:spAutoFit/>
            </a:bodyPr>
            <a:lstStyle/>
            <a:p>
              <a:r>
                <a:rPr kumimoji="1" lang="ja-JP" altLang="en-US" sz="1600" dirty="0"/>
                <a:t>文章を単語ごとに分割し、品詞を割り当てる</a:t>
              </a:r>
            </a:p>
          </p:txBody>
        </p:sp>
        <p:sp>
          <p:nvSpPr>
            <p:cNvPr id="80" name="テキスト ボックス 79">
              <a:extLst>
                <a:ext uri="{FF2B5EF4-FFF2-40B4-BE49-F238E27FC236}">
                  <a16:creationId xmlns:a16="http://schemas.microsoft.com/office/drawing/2014/main" id="{496F1603-56F0-4077-9214-A58DA82A9DFA}"/>
                </a:ext>
              </a:extLst>
            </p:cNvPr>
            <p:cNvSpPr txBox="1"/>
            <p:nvPr/>
          </p:nvSpPr>
          <p:spPr>
            <a:xfrm>
              <a:off x="4662839" y="3496228"/>
              <a:ext cx="2197887" cy="584775"/>
            </a:xfrm>
            <a:prstGeom prst="rect">
              <a:avLst/>
            </a:prstGeom>
            <a:noFill/>
          </p:spPr>
          <p:txBody>
            <a:bodyPr wrap="square" rtlCol="0">
              <a:spAutoFit/>
            </a:bodyPr>
            <a:lstStyle/>
            <a:p>
              <a:r>
                <a:rPr kumimoji="1" lang="ja-JP" altLang="en-US" sz="1600" dirty="0"/>
                <a:t>文章間の関係を抽出し、それぞれの頻度を集計</a:t>
              </a:r>
            </a:p>
          </p:txBody>
        </p:sp>
      </p:grpSp>
      <p:sp>
        <p:nvSpPr>
          <p:cNvPr id="82" name="正方形/長方形 81">
            <a:extLst>
              <a:ext uri="{FF2B5EF4-FFF2-40B4-BE49-F238E27FC236}">
                <a16:creationId xmlns:a16="http://schemas.microsoft.com/office/drawing/2014/main" id="{214FBC09-3D72-451C-AD56-5EBBF2A26B65}"/>
              </a:ext>
            </a:extLst>
          </p:cNvPr>
          <p:cNvSpPr/>
          <p:nvPr/>
        </p:nvSpPr>
        <p:spPr>
          <a:xfrm>
            <a:off x="6540577" y="4785360"/>
            <a:ext cx="2163461" cy="32896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係り受け頻度解析</a:t>
            </a:r>
            <a:endParaRPr kumimoji="1" lang="en-US" altLang="ja-JP" b="1" dirty="0">
              <a:solidFill>
                <a:schemeClr val="bg1"/>
              </a:solidFill>
            </a:endParaRPr>
          </a:p>
        </p:txBody>
      </p:sp>
      <p:graphicFrame>
        <p:nvGraphicFramePr>
          <p:cNvPr id="31" name="グラフ 30">
            <a:extLst>
              <a:ext uri="{FF2B5EF4-FFF2-40B4-BE49-F238E27FC236}">
                <a16:creationId xmlns:a16="http://schemas.microsoft.com/office/drawing/2014/main" id="{668C5DF6-636D-4EDD-9CFD-39B28D0D172F}"/>
              </a:ext>
            </a:extLst>
          </p:cNvPr>
          <p:cNvGraphicFramePr/>
          <p:nvPr/>
        </p:nvGraphicFramePr>
        <p:xfrm>
          <a:off x="6442978" y="5059144"/>
          <a:ext cx="2420543" cy="1615239"/>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384619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474BDA-F214-440F-A7F8-9C93CE76E2DE}"/>
              </a:ext>
            </a:extLst>
          </p:cNvPr>
          <p:cNvSpPr>
            <a:spLocks noGrp="1"/>
          </p:cNvSpPr>
          <p:nvPr>
            <p:ph type="ctrTitle"/>
          </p:nvPr>
        </p:nvSpPr>
        <p:spPr/>
        <p:txBody>
          <a:bodyPr/>
          <a:lstStyle/>
          <a:p>
            <a:r>
              <a:rPr kumimoji="1" lang="ja-JP" altLang="en-US" dirty="0"/>
              <a:t>３．データ項目一覧</a:t>
            </a:r>
          </a:p>
        </p:txBody>
      </p:sp>
      <p:sp>
        <p:nvSpPr>
          <p:cNvPr id="3" name="字幕 2">
            <a:extLst>
              <a:ext uri="{FF2B5EF4-FFF2-40B4-BE49-F238E27FC236}">
                <a16:creationId xmlns:a16="http://schemas.microsoft.com/office/drawing/2014/main" id="{C3A1308A-8F8E-4637-9A29-3CA361D57AEE}"/>
              </a:ext>
            </a:extLst>
          </p:cNvPr>
          <p:cNvSpPr>
            <a:spLocks noGrp="1"/>
          </p:cNvSpPr>
          <p:nvPr>
            <p:ph type="subTitle"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4AE744D3-1E0C-4530-8A3B-53F07439CE92}"/>
              </a:ext>
            </a:extLst>
          </p:cNvPr>
          <p:cNvSpPr>
            <a:spLocks noGrp="1"/>
          </p:cNvSpPr>
          <p:nvPr>
            <p:ph type="ftr" sz="quarter" idx="10"/>
          </p:nvPr>
        </p:nvSpPr>
        <p:spPr/>
        <p:txBody>
          <a:bodyPr/>
          <a:lstStyle/>
          <a:p>
            <a:r>
              <a:rPr lang="en-US" altLang="ja-JP"/>
              <a:t>Copyright© 2021</a:t>
            </a:r>
            <a:r>
              <a:rPr lang="ja-JP" altLang="en-US"/>
              <a:t>　都築電気株式会社</a:t>
            </a:r>
            <a:endParaRPr lang="ja-JP" altLang="en-US" dirty="0"/>
          </a:p>
        </p:txBody>
      </p:sp>
    </p:spTree>
    <p:extLst>
      <p:ext uri="{BB962C8B-B14F-4D97-AF65-F5344CB8AC3E}">
        <p14:creationId xmlns:p14="http://schemas.microsoft.com/office/powerpoint/2010/main" val="2267346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C3B119AE-5290-44BB-938F-0DDCD8E86C47}"/>
              </a:ext>
            </a:extLst>
          </p:cNvPr>
          <p:cNvSpPr>
            <a:spLocks noGrp="1"/>
          </p:cNvSpPr>
          <p:nvPr>
            <p:ph type="title"/>
          </p:nvPr>
        </p:nvSpPr>
        <p:spPr/>
        <p:txBody>
          <a:bodyPr/>
          <a:lstStyle/>
          <a:p>
            <a:r>
              <a:rPr lang="ja-JP" altLang="en-US" dirty="0"/>
              <a:t>３．データ項目一覧</a:t>
            </a:r>
            <a:endParaRPr kumimoji="1" lang="ja-JP" altLang="en-US" dirty="0"/>
          </a:p>
        </p:txBody>
      </p:sp>
      <p:sp>
        <p:nvSpPr>
          <p:cNvPr id="4" name="フッター プレースホルダー 3">
            <a:extLst>
              <a:ext uri="{FF2B5EF4-FFF2-40B4-BE49-F238E27FC236}">
                <a16:creationId xmlns:a16="http://schemas.microsoft.com/office/drawing/2014/main" id="{430486E2-B851-4A4D-96CE-F55B29227C7E}"/>
              </a:ext>
            </a:extLst>
          </p:cNvPr>
          <p:cNvSpPr>
            <a:spLocks noGrp="1"/>
          </p:cNvSpPr>
          <p:nvPr>
            <p:ph type="ftr" sz="quarter" idx="10"/>
          </p:nvPr>
        </p:nvSpPr>
        <p:spPr/>
        <p:txBody>
          <a:bodyPr/>
          <a:lstStyle/>
          <a:p>
            <a:r>
              <a:rPr lang="en-US" altLang="ja-JP"/>
              <a:t>Copyright© 2021</a:t>
            </a:r>
            <a:r>
              <a:rPr lang="ja-JP" altLang="en-US"/>
              <a:t>　都築電気株式会社</a:t>
            </a:r>
            <a:endParaRPr lang="ja-JP" altLang="en-US" dirty="0"/>
          </a:p>
        </p:txBody>
      </p:sp>
      <p:graphicFrame>
        <p:nvGraphicFramePr>
          <p:cNvPr id="6" name="表 7">
            <a:extLst>
              <a:ext uri="{FF2B5EF4-FFF2-40B4-BE49-F238E27FC236}">
                <a16:creationId xmlns:a16="http://schemas.microsoft.com/office/drawing/2014/main" id="{A16A9753-65B2-48EC-B095-0E0082330E7F}"/>
              </a:ext>
            </a:extLst>
          </p:cNvPr>
          <p:cNvGraphicFramePr>
            <a:graphicFrameLocks noGrp="1"/>
          </p:cNvGraphicFramePr>
          <p:nvPr>
            <p:extLst>
              <p:ext uri="{D42A27DB-BD31-4B8C-83A1-F6EECF244321}">
                <p14:modId xmlns:p14="http://schemas.microsoft.com/office/powerpoint/2010/main" val="1364660272"/>
              </p:ext>
            </p:extLst>
          </p:nvPr>
        </p:nvGraphicFramePr>
        <p:xfrm>
          <a:off x="215900" y="744080"/>
          <a:ext cx="4265615" cy="4079240"/>
        </p:xfrm>
        <a:graphic>
          <a:graphicData uri="http://schemas.openxmlformats.org/drawingml/2006/table">
            <a:tbl>
              <a:tblPr firstRow="1" bandRow="1">
                <a:tableStyleId>{93296810-A885-4BE3-A3E7-6D5BEEA58F35}</a:tableStyleId>
              </a:tblPr>
              <a:tblGrid>
                <a:gridCol w="2209330">
                  <a:extLst>
                    <a:ext uri="{9D8B030D-6E8A-4147-A177-3AD203B41FA5}">
                      <a16:colId xmlns:a16="http://schemas.microsoft.com/office/drawing/2014/main" val="2712421038"/>
                    </a:ext>
                  </a:extLst>
                </a:gridCol>
                <a:gridCol w="1162302">
                  <a:extLst>
                    <a:ext uri="{9D8B030D-6E8A-4147-A177-3AD203B41FA5}">
                      <a16:colId xmlns:a16="http://schemas.microsoft.com/office/drawing/2014/main" val="144046598"/>
                    </a:ext>
                  </a:extLst>
                </a:gridCol>
                <a:gridCol w="893983">
                  <a:extLst>
                    <a:ext uri="{9D8B030D-6E8A-4147-A177-3AD203B41FA5}">
                      <a16:colId xmlns:a16="http://schemas.microsoft.com/office/drawing/2014/main" val="1357362361"/>
                    </a:ext>
                  </a:extLst>
                </a:gridCol>
              </a:tblGrid>
              <a:tr h="370840">
                <a:tc>
                  <a:txBody>
                    <a:bodyPr/>
                    <a:lstStyle/>
                    <a:p>
                      <a:r>
                        <a:rPr kumimoji="1" lang="ja-JP" altLang="en-US" dirty="0"/>
                        <a:t>列名</a:t>
                      </a:r>
                    </a:p>
                  </a:txBody>
                  <a:tcPr/>
                </a:tc>
                <a:tc>
                  <a:txBody>
                    <a:bodyPr/>
                    <a:lstStyle/>
                    <a:p>
                      <a:r>
                        <a:rPr kumimoji="1" lang="ja-JP" altLang="en-US" dirty="0"/>
                        <a:t>例</a:t>
                      </a:r>
                    </a:p>
                  </a:txBody>
                  <a:tcPr/>
                </a:tc>
                <a:tc>
                  <a:txBody>
                    <a:bodyPr/>
                    <a:lstStyle/>
                    <a:p>
                      <a:r>
                        <a:rPr kumimoji="1" lang="ja-JP" altLang="en-US" sz="1600" dirty="0"/>
                        <a:t>充足率</a:t>
                      </a:r>
                    </a:p>
                  </a:txBody>
                  <a:tcPr/>
                </a:tc>
                <a:extLst>
                  <a:ext uri="{0D108BD9-81ED-4DB2-BD59-A6C34878D82A}">
                    <a16:rowId xmlns:a16="http://schemas.microsoft.com/office/drawing/2014/main" val="2625658748"/>
                  </a:ext>
                </a:extLst>
              </a:tr>
              <a:tr h="370840">
                <a:tc>
                  <a:txBody>
                    <a:bodyPr/>
                    <a:lstStyle/>
                    <a:p>
                      <a:r>
                        <a:rPr kumimoji="1" lang="ja-JP" altLang="en-US" dirty="0"/>
                        <a:t>インシデント</a:t>
                      </a:r>
                      <a:r>
                        <a:rPr kumimoji="1" lang="en-US" altLang="ja-JP" dirty="0"/>
                        <a:t>ID</a:t>
                      </a:r>
                    </a:p>
                  </a:txBody>
                  <a:tcPr/>
                </a:tc>
                <a:tc>
                  <a:txBody>
                    <a:bodyPr/>
                    <a:lstStyle/>
                    <a:p>
                      <a:pPr algn="l" fontAlgn="ctr"/>
                      <a:r>
                        <a:rPr lang="en-US" altLang="ja-JP" sz="1100" b="0" i="0" u="none" strike="noStrike" dirty="0">
                          <a:solidFill>
                            <a:srgbClr val="000000"/>
                          </a:solidFill>
                          <a:effectLst/>
                          <a:latin typeface="+mn-ea"/>
                          <a:ea typeface="+mn-ea"/>
                        </a:rPr>
                        <a:t>20201016-0024661</a:t>
                      </a:r>
                    </a:p>
                  </a:txBody>
                  <a:tcPr marL="6350" marR="6350" marT="6350" marB="0" anchor="ctr"/>
                </a:tc>
                <a:tc>
                  <a:txBody>
                    <a:bodyPr/>
                    <a:lstStyle/>
                    <a:p>
                      <a:pPr algn="l" fontAlgn="ctr"/>
                      <a:r>
                        <a:rPr lang="en-US" altLang="ja-JP" sz="1100" b="0" i="0" u="none" strike="noStrike" dirty="0">
                          <a:solidFill>
                            <a:srgbClr val="000000"/>
                          </a:solidFill>
                          <a:effectLst/>
                          <a:latin typeface="+mn-ea"/>
                          <a:ea typeface="+mn-ea"/>
                        </a:rPr>
                        <a:t>100%</a:t>
                      </a:r>
                    </a:p>
                  </a:txBody>
                  <a:tcPr marL="6350" marR="6350" marT="6350" marB="0" anchor="ctr"/>
                </a:tc>
                <a:extLst>
                  <a:ext uri="{0D108BD9-81ED-4DB2-BD59-A6C34878D82A}">
                    <a16:rowId xmlns:a16="http://schemas.microsoft.com/office/drawing/2014/main" val="2305364807"/>
                  </a:ext>
                </a:extLst>
              </a:tr>
              <a:tr h="370840">
                <a:tc>
                  <a:txBody>
                    <a:bodyPr/>
                    <a:lstStyle/>
                    <a:p>
                      <a:r>
                        <a:rPr kumimoji="1" lang="ja-JP" altLang="en-US" dirty="0"/>
                        <a:t>ステータス</a:t>
                      </a:r>
                    </a:p>
                  </a:txBody>
                  <a:tcPr/>
                </a:tc>
                <a:tc>
                  <a:txBody>
                    <a:bodyPr/>
                    <a:lstStyle/>
                    <a:p>
                      <a:pPr algn="l" fontAlgn="ctr"/>
                      <a:r>
                        <a:rPr lang="ja-JP" altLang="en-US" sz="1100" b="0" i="0" u="none" strike="noStrike" dirty="0">
                          <a:solidFill>
                            <a:srgbClr val="000000"/>
                          </a:solidFill>
                          <a:effectLst/>
                          <a:latin typeface="+mn-ea"/>
                          <a:ea typeface="+mn-ea"/>
                        </a:rPr>
                        <a:t>クローズ</a:t>
                      </a:r>
                    </a:p>
                  </a:txBody>
                  <a:tcPr marL="6350" marR="6350" marT="6350" anchor="ctr"/>
                </a:tc>
                <a:tc>
                  <a:txBody>
                    <a:bodyPr/>
                    <a:lstStyle/>
                    <a:p>
                      <a:pPr algn="l" fontAlgn="ctr"/>
                      <a:r>
                        <a:rPr lang="en-US" altLang="ja-JP" sz="1100" b="0" i="0" u="none" strike="noStrike" dirty="0">
                          <a:solidFill>
                            <a:srgbClr val="000000"/>
                          </a:solidFill>
                          <a:effectLst/>
                          <a:latin typeface="+mn-ea"/>
                          <a:ea typeface="+mn-ea"/>
                        </a:rPr>
                        <a:t>100%</a:t>
                      </a:r>
                      <a:endParaRPr lang="ja-JP" altLang="en-US" sz="1100" b="0" i="0" u="none" strike="noStrike" dirty="0">
                        <a:solidFill>
                          <a:srgbClr val="000000"/>
                        </a:solidFill>
                        <a:effectLst/>
                        <a:latin typeface="+mn-ea"/>
                        <a:ea typeface="+mn-ea"/>
                      </a:endParaRPr>
                    </a:p>
                  </a:txBody>
                  <a:tcPr marL="6350" marR="6350" marT="6350" anchor="ctr"/>
                </a:tc>
                <a:extLst>
                  <a:ext uri="{0D108BD9-81ED-4DB2-BD59-A6C34878D82A}">
                    <a16:rowId xmlns:a16="http://schemas.microsoft.com/office/drawing/2014/main" val="3470882346"/>
                  </a:ext>
                </a:extLst>
              </a:tr>
              <a:tr h="370840">
                <a:tc>
                  <a:txBody>
                    <a:bodyPr/>
                    <a:lstStyle/>
                    <a:p>
                      <a:r>
                        <a:rPr kumimoji="1" lang="ja-JP" altLang="en-US" dirty="0"/>
                        <a:t>対応期限</a:t>
                      </a:r>
                    </a:p>
                  </a:txBody>
                  <a:tcPr/>
                </a:tc>
                <a:tc>
                  <a:txBody>
                    <a:bodyPr/>
                    <a:lstStyle/>
                    <a:p>
                      <a:pPr algn="l" fontAlgn="ctr"/>
                      <a:r>
                        <a:rPr lang="en-US" altLang="ja-JP" sz="1100" b="0" i="0" u="none" strike="noStrike" dirty="0">
                          <a:solidFill>
                            <a:srgbClr val="000000"/>
                          </a:solidFill>
                          <a:effectLst/>
                          <a:latin typeface="Calibri" panose="020F0502020204030204" pitchFamily="34" charset="0"/>
                        </a:rPr>
                        <a:t>2020/10/26</a:t>
                      </a:r>
                    </a:p>
                  </a:txBody>
                  <a:tcPr marL="6350" marR="6350" marT="6350" anchor="ctr"/>
                </a:tc>
                <a:tc>
                  <a:txBody>
                    <a:bodyPr/>
                    <a:lstStyle/>
                    <a:p>
                      <a:pPr algn="l" fontAlgn="ctr"/>
                      <a:r>
                        <a:rPr lang="en-US" altLang="ja-JP" sz="1100" b="0" i="0" u="none" strike="noStrike" dirty="0">
                          <a:solidFill>
                            <a:srgbClr val="000000"/>
                          </a:solidFill>
                          <a:effectLst/>
                          <a:latin typeface="+mn-ea"/>
                          <a:ea typeface="+mn-ea"/>
                        </a:rPr>
                        <a:t>1.05</a:t>
                      </a:r>
                      <a:r>
                        <a:rPr lang="ja-JP" altLang="en-US" sz="1100" b="0" i="0" u="none" strike="noStrike" dirty="0">
                          <a:solidFill>
                            <a:srgbClr val="000000"/>
                          </a:solidFill>
                          <a:effectLst/>
                          <a:latin typeface="+mn-ea"/>
                          <a:ea typeface="+mn-ea"/>
                        </a:rPr>
                        <a:t>％</a:t>
                      </a:r>
                      <a:endParaRPr lang="en-US" altLang="ja-JP" sz="1100" b="0" i="0" u="none" strike="noStrike" dirty="0">
                        <a:solidFill>
                          <a:srgbClr val="000000"/>
                        </a:solidFill>
                        <a:effectLst/>
                        <a:latin typeface="+mn-ea"/>
                        <a:ea typeface="+mn-ea"/>
                      </a:endParaRPr>
                    </a:p>
                  </a:txBody>
                  <a:tcPr marL="6350" marR="6350" marT="6350" anchor="ctr"/>
                </a:tc>
                <a:extLst>
                  <a:ext uri="{0D108BD9-81ED-4DB2-BD59-A6C34878D82A}">
                    <a16:rowId xmlns:a16="http://schemas.microsoft.com/office/drawing/2014/main" val="3605175857"/>
                  </a:ext>
                </a:extLst>
              </a:tr>
              <a:tr h="370840">
                <a:tc>
                  <a:txBody>
                    <a:bodyPr/>
                    <a:lstStyle/>
                    <a:p>
                      <a:r>
                        <a:rPr kumimoji="1" lang="ja-JP" altLang="en-US" dirty="0"/>
                        <a:t>管理責任者</a:t>
                      </a:r>
                    </a:p>
                  </a:txBody>
                  <a:tcPr/>
                </a:tc>
                <a:tc>
                  <a:txBody>
                    <a:bodyPr/>
                    <a:lstStyle/>
                    <a:p>
                      <a:pPr algn="l" fontAlgn="ctr"/>
                      <a:r>
                        <a:rPr lang="ja-JP" altLang="en-US" sz="1100" b="0" i="0" u="none" strike="noStrike" dirty="0">
                          <a:solidFill>
                            <a:srgbClr val="000000"/>
                          </a:solidFill>
                          <a:effectLst/>
                          <a:latin typeface="Calibri" panose="020F0502020204030204" pitchFamily="34" charset="0"/>
                        </a:rPr>
                        <a:t>部長</a:t>
                      </a:r>
                    </a:p>
                  </a:txBody>
                  <a:tcPr marL="6350" marR="6350" marT="6350" anchor="ctr"/>
                </a:tc>
                <a:tc>
                  <a:txBody>
                    <a:bodyPr/>
                    <a:lstStyle/>
                    <a:p>
                      <a:pPr algn="l" fontAlgn="ctr"/>
                      <a:r>
                        <a:rPr lang="en-US" altLang="ja-JP" sz="1100" b="0" i="0" u="none" strike="noStrike" dirty="0">
                          <a:solidFill>
                            <a:srgbClr val="000000"/>
                          </a:solidFill>
                          <a:effectLst/>
                          <a:latin typeface="+mn-ea"/>
                          <a:ea typeface="+mn-ea"/>
                        </a:rPr>
                        <a:t>100%</a:t>
                      </a:r>
                    </a:p>
                  </a:txBody>
                  <a:tcPr marL="6350" marR="6350" marT="6350" anchor="ctr"/>
                </a:tc>
                <a:extLst>
                  <a:ext uri="{0D108BD9-81ED-4DB2-BD59-A6C34878D82A}">
                    <a16:rowId xmlns:a16="http://schemas.microsoft.com/office/drawing/2014/main" val="3215460856"/>
                  </a:ext>
                </a:extLst>
              </a:tr>
              <a:tr h="370840">
                <a:tc>
                  <a:txBody>
                    <a:bodyPr/>
                    <a:lstStyle/>
                    <a:p>
                      <a:r>
                        <a:rPr kumimoji="1" lang="ja-JP" altLang="en-US" dirty="0"/>
                        <a:t>起因システム</a:t>
                      </a:r>
                    </a:p>
                  </a:txBody>
                  <a:tcPr/>
                </a:tc>
                <a:tc>
                  <a:txBody>
                    <a:bodyPr/>
                    <a:lstStyle/>
                    <a:p>
                      <a:pPr algn="l" fontAlgn="ctr"/>
                      <a:r>
                        <a:rPr lang="ja-JP" altLang="en-US" sz="1100" b="0" i="0" u="none" strike="noStrike" dirty="0">
                          <a:solidFill>
                            <a:srgbClr val="000000"/>
                          </a:solidFill>
                          <a:effectLst/>
                          <a:latin typeface="+mn-ea"/>
                          <a:ea typeface="+mn-ea"/>
                        </a:rPr>
                        <a:t>その他システム</a:t>
                      </a:r>
                    </a:p>
                  </a:txBody>
                  <a:tcPr marL="6350" marR="6350" marT="6350" anchor="ctr"/>
                </a:tc>
                <a:tc>
                  <a:txBody>
                    <a:bodyPr/>
                    <a:lstStyle/>
                    <a:p>
                      <a:pPr algn="l" fontAlgn="ctr"/>
                      <a:r>
                        <a:rPr lang="en-US" altLang="ja-JP" sz="1100" b="0" i="0" u="none" strike="noStrike" dirty="0">
                          <a:solidFill>
                            <a:srgbClr val="000000"/>
                          </a:solidFill>
                          <a:effectLst/>
                          <a:latin typeface="+mn-ea"/>
                          <a:ea typeface="+mn-ea"/>
                        </a:rPr>
                        <a:t>99.82%</a:t>
                      </a:r>
                      <a:endParaRPr lang="ja-JP" altLang="en-US" sz="1100" b="0" i="0" u="none" strike="noStrike" dirty="0">
                        <a:solidFill>
                          <a:srgbClr val="000000"/>
                        </a:solidFill>
                        <a:effectLst/>
                        <a:latin typeface="+mn-ea"/>
                        <a:ea typeface="+mn-ea"/>
                      </a:endParaRPr>
                    </a:p>
                  </a:txBody>
                  <a:tcPr marL="6350" marR="6350" marT="6350" anchor="ctr"/>
                </a:tc>
                <a:extLst>
                  <a:ext uri="{0D108BD9-81ED-4DB2-BD59-A6C34878D82A}">
                    <a16:rowId xmlns:a16="http://schemas.microsoft.com/office/drawing/2014/main" val="2335851474"/>
                  </a:ext>
                </a:extLst>
              </a:tr>
              <a:tr h="370840">
                <a:tc>
                  <a:txBody>
                    <a:bodyPr/>
                    <a:lstStyle/>
                    <a:p>
                      <a:r>
                        <a:rPr kumimoji="1" lang="ja-JP" altLang="en-US" dirty="0"/>
                        <a:t>対応者</a:t>
                      </a:r>
                    </a:p>
                  </a:txBody>
                  <a:tcPr/>
                </a:tc>
                <a:tc>
                  <a:txBody>
                    <a:bodyPr/>
                    <a:lstStyle/>
                    <a:p>
                      <a:pPr algn="l" fontAlgn="ctr"/>
                      <a:r>
                        <a:rPr lang="ja-JP" altLang="en-US" sz="1100" b="0" i="0" u="none" strike="noStrike" dirty="0">
                          <a:solidFill>
                            <a:srgbClr val="000000"/>
                          </a:solidFill>
                          <a:effectLst/>
                          <a:latin typeface="Calibri" panose="020F0502020204030204" pitchFamily="34" charset="0"/>
                        </a:rPr>
                        <a:t>（人名）</a:t>
                      </a:r>
                    </a:p>
                  </a:txBody>
                  <a:tcPr marL="6350" marR="6350" marT="6350" anchor="ctr"/>
                </a:tc>
                <a:tc>
                  <a:txBody>
                    <a:bodyPr/>
                    <a:lstStyle/>
                    <a:p>
                      <a:pPr algn="l" fontAlgn="ctr"/>
                      <a:r>
                        <a:rPr lang="en-US" altLang="ja-JP" sz="1100" b="0" i="0" u="none" strike="noStrike" dirty="0">
                          <a:solidFill>
                            <a:srgbClr val="000000"/>
                          </a:solidFill>
                          <a:effectLst/>
                          <a:latin typeface="+mn-ea"/>
                          <a:ea typeface="+mn-ea"/>
                        </a:rPr>
                        <a:t>100%</a:t>
                      </a:r>
                      <a:endParaRPr lang="ja-JP" altLang="en-US" sz="1100" b="0" i="0" u="none" strike="noStrike" dirty="0">
                        <a:solidFill>
                          <a:srgbClr val="000000"/>
                        </a:solidFill>
                        <a:effectLst/>
                        <a:latin typeface="+mn-ea"/>
                        <a:ea typeface="+mn-ea"/>
                      </a:endParaRPr>
                    </a:p>
                  </a:txBody>
                  <a:tcPr marL="6350" marR="6350" marT="6350" anchor="ctr"/>
                </a:tc>
                <a:extLst>
                  <a:ext uri="{0D108BD9-81ED-4DB2-BD59-A6C34878D82A}">
                    <a16:rowId xmlns:a16="http://schemas.microsoft.com/office/drawing/2014/main" val="4256716935"/>
                  </a:ext>
                </a:extLst>
              </a:tr>
              <a:tr h="370840">
                <a:tc>
                  <a:txBody>
                    <a:bodyPr/>
                    <a:lstStyle/>
                    <a:p>
                      <a:r>
                        <a:rPr kumimoji="1" lang="ja-JP" altLang="en-US" dirty="0"/>
                        <a:t>発生日</a:t>
                      </a:r>
                    </a:p>
                  </a:txBody>
                  <a:tcPr/>
                </a:tc>
                <a:tc>
                  <a:txBody>
                    <a:bodyPr/>
                    <a:lstStyle/>
                    <a:p>
                      <a:pPr algn="l" fontAlgn="ctr"/>
                      <a:r>
                        <a:rPr lang="en-US" altLang="ja-JP" sz="1100" b="0" i="0" u="none" strike="noStrike" dirty="0">
                          <a:solidFill>
                            <a:srgbClr val="000000"/>
                          </a:solidFill>
                          <a:effectLst/>
                          <a:latin typeface="+mn-ea"/>
                          <a:ea typeface="+mn-ea"/>
                        </a:rPr>
                        <a:t>2020/10/09</a:t>
                      </a:r>
                    </a:p>
                  </a:txBody>
                  <a:tcPr marL="6350" marR="6350" marT="6350" anchor="ctr"/>
                </a:tc>
                <a:tc>
                  <a:txBody>
                    <a:bodyPr/>
                    <a:lstStyle/>
                    <a:p>
                      <a:pPr algn="l" fontAlgn="ctr"/>
                      <a:r>
                        <a:rPr lang="en-US" altLang="ja-JP" sz="1100" b="0" i="0" u="none" strike="noStrike" dirty="0">
                          <a:solidFill>
                            <a:srgbClr val="000000"/>
                          </a:solidFill>
                          <a:effectLst/>
                          <a:latin typeface="+mn-ea"/>
                          <a:ea typeface="+mn-ea"/>
                        </a:rPr>
                        <a:t>100%</a:t>
                      </a:r>
                    </a:p>
                  </a:txBody>
                  <a:tcPr marL="6350" marR="6350" marT="6350" anchor="ctr"/>
                </a:tc>
                <a:extLst>
                  <a:ext uri="{0D108BD9-81ED-4DB2-BD59-A6C34878D82A}">
                    <a16:rowId xmlns:a16="http://schemas.microsoft.com/office/drawing/2014/main" val="4148296462"/>
                  </a:ext>
                </a:extLst>
              </a:tr>
              <a:tr h="370840">
                <a:tc>
                  <a:txBody>
                    <a:bodyPr/>
                    <a:lstStyle/>
                    <a:p>
                      <a:r>
                        <a:rPr kumimoji="1" lang="ja-JP" altLang="en-US" dirty="0"/>
                        <a:t>発生時刻</a:t>
                      </a:r>
                    </a:p>
                  </a:txBody>
                  <a:tcPr/>
                </a:tc>
                <a:tc>
                  <a:txBody>
                    <a:bodyPr/>
                    <a:lstStyle/>
                    <a:p>
                      <a:pPr algn="l" fontAlgn="ctr"/>
                      <a:r>
                        <a:rPr lang="en-US" altLang="ja-JP" sz="1100" b="0" i="0" u="none" strike="noStrike" dirty="0">
                          <a:solidFill>
                            <a:srgbClr val="000000"/>
                          </a:solidFill>
                          <a:effectLst/>
                          <a:latin typeface="+mn-ea"/>
                          <a:ea typeface="+mn-ea"/>
                        </a:rPr>
                        <a:t>23:30</a:t>
                      </a:r>
                    </a:p>
                  </a:txBody>
                  <a:tcPr marL="6350" marR="6350" marT="6350" anchor="ctr"/>
                </a:tc>
                <a:tc>
                  <a:txBody>
                    <a:bodyPr/>
                    <a:lstStyle/>
                    <a:p>
                      <a:pPr algn="l" fontAlgn="ctr"/>
                      <a:r>
                        <a:rPr lang="en-US" altLang="ja-JP" sz="1100" b="0" i="0" u="none" strike="noStrike" dirty="0">
                          <a:solidFill>
                            <a:srgbClr val="000000"/>
                          </a:solidFill>
                          <a:effectLst/>
                          <a:latin typeface="+mn-ea"/>
                          <a:ea typeface="+mn-ea"/>
                        </a:rPr>
                        <a:t>100%</a:t>
                      </a:r>
                    </a:p>
                  </a:txBody>
                  <a:tcPr marL="6350" marR="6350" marT="6350" anchor="ctr"/>
                </a:tc>
                <a:extLst>
                  <a:ext uri="{0D108BD9-81ED-4DB2-BD59-A6C34878D82A}">
                    <a16:rowId xmlns:a16="http://schemas.microsoft.com/office/drawing/2014/main" val="1112765621"/>
                  </a:ext>
                </a:extLst>
              </a:tr>
              <a:tr h="370840">
                <a:tc>
                  <a:txBody>
                    <a:bodyPr/>
                    <a:lstStyle/>
                    <a:p>
                      <a:r>
                        <a:rPr kumimoji="1" lang="ja-JP" altLang="en-US" dirty="0"/>
                        <a:t>復旧日</a:t>
                      </a:r>
                      <a:endParaRPr kumimoji="1" lang="en-US" altLang="ja-JP" dirty="0"/>
                    </a:p>
                  </a:txBody>
                  <a:tcPr/>
                </a:tc>
                <a:tc>
                  <a:txBody>
                    <a:bodyPr/>
                    <a:lstStyle/>
                    <a:p>
                      <a:pPr algn="l" fontAlgn="ctr"/>
                      <a:r>
                        <a:rPr lang="en-US" altLang="ja-JP" sz="1100" b="0" i="0" u="none" strike="noStrike" dirty="0">
                          <a:solidFill>
                            <a:srgbClr val="000000"/>
                          </a:solidFill>
                          <a:effectLst/>
                          <a:latin typeface="Calibri" panose="020F0502020204030204" pitchFamily="34" charset="0"/>
                        </a:rPr>
                        <a:t>2020/10/10</a:t>
                      </a:r>
                    </a:p>
                  </a:txBody>
                  <a:tcPr marL="6350" marR="6350" marT="6350" anchor="ctr"/>
                </a:tc>
                <a:tc>
                  <a:txBody>
                    <a:bodyPr/>
                    <a:lstStyle/>
                    <a:p>
                      <a:pPr algn="l" fontAlgn="ctr"/>
                      <a:r>
                        <a:rPr lang="en-US" altLang="ja-JP" sz="1100" b="0" i="0" u="none" strike="noStrike" dirty="0">
                          <a:solidFill>
                            <a:srgbClr val="000000"/>
                          </a:solidFill>
                          <a:effectLst/>
                          <a:latin typeface="+mn-ea"/>
                          <a:ea typeface="+mn-ea"/>
                        </a:rPr>
                        <a:t>100%</a:t>
                      </a:r>
                    </a:p>
                  </a:txBody>
                  <a:tcPr marL="6350" marR="6350" marT="6350" anchor="ctr"/>
                </a:tc>
                <a:extLst>
                  <a:ext uri="{0D108BD9-81ED-4DB2-BD59-A6C34878D82A}">
                    <a16:rowId xmlns:a16="http://schemas.microsoft.com/office/drawing/2014/main" val="69225821"/>
                  </a:ext>
                </a:extLst>
              </a:tr>
              <a:tr h="370840">
                <a:tc>
                  <a:txBody>
                    <a:bodyPr/>
                    <a:lstStyle/>
                    <a:p>
                      <a:r>
                        <a:rPr kumimoji="1" lang="ja-JP" altLang="en-US" dirty="0"/>
                        <a:t>復旧時刻</a:t>
                      </a:r>
                    </a:p>
                  </a:txBody>
                  <a:tcPr/>
                </a:tc>
                <a:tc>
                  <a:txBody>
                    <a:bodyPr/>
                    <a:lstStyle/>
                    <a:p>
                      <a:pPr algn="l" fontAlgn="ctr"/>
                      <a:r>
                        <a:rPr lang="en-US" altLang="ja-JP" sz="1100" b="0" i="0" u="none" strike="noStrike" dirty="0">
                          <a:solidFill>
                            <a:srgbClr val="000000"/>
                          </a:solidFill>
                          <a:effectLst/>
                          <a:latin typeface="Calibri" panose="020F0502020204030204" pitchFamily="34" charset="0"/>
                        </a:rPr>
                        <a:t>02:00</a:t>
                      </a:r>
                      <a:endParaRPr lang="ja-JP" altLang="en-US" sz="1100" b="0" i="0" u="none" strike="noStrike" dirty="0">
                        <a:solidFill>
                          <a:srgbClr val="000000"/>
                        </a:solidFill>
                        <a:effectLst/>
                        <a:latin typeface="Calibri" panose="020F0502020204030204" pitchFamily="34" charset="0"/>
                      </a:endParaRPr>
                    </a:p>
                  </a:txBody>
                  <a:tcPr marL="6350" marR="6350" marT="6350" anchor="ctr"/>
                </a:tc>
                <a:tc>
                  <a:txBody>
                    <a:bodyPr/>
                    <a:lstStyle/>
                    <a:p>
                      <a:pPr algn="l" fontAlgn="ctr"/>
                      <a:r>
                        <a:rPr lang="en-US" altLang="ja-JP" sz="1100" b="0" i="0" u="none" strike="noStrike" dirty="0">
                          <a:solidFill>
                            <a:srgbClr val="000000"/>
                          </a:solidFill>
                          <a:effectLst/>
                          <a:latin typeface="+mn-ea"/>
                          <a:ea typeface="+mn-ea"/>
                        </a:rPr>
                        <a:t>99.97%</a:t>
                      </a:r>
                      <a:endParaRPr lang="ja-JP" altLang="en-US" sz="1100" b="0" i="0" u="none" strike="noStrike" dirty="0">
                        <a:solidFill>
                          <a:srgbClr val="000000"/>
                        </a:solidFill>
                        <a:effectLst/>
                        <a:latin typeface="+mn-ea"/>
                        <a:ea typeface="+mn-ea"/>
                      </a:endParaRPr>
                    </a:p>
                  </a:txBody>
                  <a:tcPr marL="6350" marR="6350" marT="6350" anchor="ctr"/>
                </a:tc>
                <a:extLst>
                  <a:ext uri="{0D108BD9-81ED-4DB2-BD59-A6C34878D82A}">
                    <a16:rowId xmlns:a16="http://schemas.microsoft.com/office/drawing/2014/main" val="3667759829"/>
                  </a:ext>
                </a:extLst>
              </a:tr>
            </a:tbl>
          </a:graphicData>
        </a:graphic>
      </p:graphicFrame>
      <p:sp>
        <p:nvSpPr>
          <p:cNvPr id="10" name="テキスト ボックス 9">
            <a:extLst>
              <a:ext uri="{FF2B5EF4-FFF2-40B4-BE49-F238E27FC236}">
                <a16:creationId xmlns:a16="http://schemas.microsoft.com/office/drawing/2014/main" id="{08D40478-6646-4F84-9D82-09438CA4F6A7}"/>
              </a:ext>
            </a:extLst>
          </p:cNvPr>
          <p:cNvSpPr txBox="1"/>
          <p:nvPr/>
        </p:nvSpPr>
        <p:spPr>
          <a:xfrm>
            <a:off x="3840010" y="319954"/>
            <a:ext cx="3515706" cy="307777"/>
          </a:xfrm>
          <a:prstGeom prst="rect">
            <a:avLst/>
          </a:prstGeom>
          <a:noFill/>
        </p:spPr>
        <p:txBody>
          <a:bodyPr wrap="none" rtlCol="0">
            <a:spAutoFit/>
          </a:bodyPr>
          <a:lstStyle/>
          <a:p>
            <a:r>
              <a:rPr lang="en-US" altLang="ja-JP" sz="1400" dirty="0"/>
              <a:t>※</a:t>
            </a:r>
            <a:r>
              <a:rPr kumimoji="1" lang="ja-JP" altLang="en-US" sz="1400" dirty="0"/>
              <a:t>オレンジ：基礎集計、緑：テキストマイニング</a:t>
            </a:r>
          </a:p>
        </p:txBody>
      </p:sp>
      <p:graphicFrame>
        <p:nvGraphicFramePr>
          <p:cNvPr id="9" name="表 7">
            <a:extLst>
              <a:ext uri="{FF2B5EF4-FFF2-40B4-BE49-F238E27FC236}">
                <a16:creationId xmlns:a16="http://schemas.microsoft.com/office/drawing/2014/main" id="{54AC23A5-B2FD-4579-A168-123F1AEE654E}"/>
              </a:ext>
            </a:extLst>
          </p:cNvPr>
          <p:cNvGraphicFramePr>
            <a:graphicFrameLocks noGrp="1"/>
          </p:cNvGraphicFramePr>
          <p:nvPr>
            <p:extLst>
              <p:ext uri="{D42A27DB-BD31-4B8C-83A1-F6EECF244321}">
                <p14:modId xmlns:p14="http://schemas.microsoft.com/office/powerpoint/2010/main" val="847067946"/>
              </p:ext>
            </p:extLst>
          </p:nvPr>
        </p:nvGraphicFramePr>
        <p:xfrm>
          <a:off x="4660900" y="744080"/>
          <a:ext cx="4375272" cy="3337560"/>
        </p:xfrm>
        <a:graphic>
          <a:graphicData uri="http://schemas.openxmlformats.org/drawingml/2006/table">
            <a:tbl>
              <a:tblPr firstRow="1" bandRow="1">
                <a:tableStyleId>{93296810-A885-4BE3-A3E7-6D5BEEA58F35}</a:tableStyleId>
              </a:tblPr>
              <a:tblGrid>
                <a:gridCol w="2264273">
                  <a:extLst>
                    <a:ext uri="{9D8B030D-6E8A-4147-A177-3AD203B41FA5}">
                      <a16:colId xmlns:a16="http://schemas.microsoft.com/office/drawing/2014/main" val="2712421038"/>
                    </a:ext>
                  </a:extLst>
                </a:gridCol>
                <a:gridCol w="1193229">
                  <a:extLst>
                    <a:ext uri="{9D8B030D-6E8A-4147-A177-3AD203B41FA5}">
                      <a16:colId xmlns:a16="http://schemas.microsoft.com/office/drawing/2014/main" val="144046598"/>
                    </a:ext>
                  </a:extLst>
                </a:gridCol>
                <a:gridCol w="917770">
                  <a:extLst>
                    <a:ext uri="{9D8B030D-6E8A-4147-A177-3AD203B41FA5}">
                      <a16:colId xmlns:a16="http://schemas.microsoft.com/office/drawing/2014/main" val="1357362361"/>
                    </a:ext>
                  </a:extLst>
                </a:gridCol>
              </a:tblGrid>
              <a:tr h="370840">
                <a:tc>
                  <a:txBody>
                    <a:bodyPr/>
                    <a:lstStyle/>
                    <a:p>
                      <a:r>
                        <a:rPr kumimoji="1" lang="ja-JP" altLang="en-US" dirty="0"/>
                        <a:t>列名</a:t>
                      </a:r>
                    </a:p>
                  </a:txBody>
                  <a:tcPr/>
                </a:tc>
                <a:tc>
                  <a:txBody>
                    <a:bodyPr/>
                    <a:lstStyle/>
                    <a:p>
                      <a:r>
                        <a:rPr kumimoji="1" lang="ja-JP" altLang="en-US" dirty="0"/>
                        <a:t>例</a:t>
                      </a:r>
                    </a:p>
                  </a:txBody>
                  <a:tcPr/>
                </a:tc>
                <a:tc>
                  <a:txBody>
                    <a:bodyPr/>
                    <a:lstStyle/>
                    <a:p>
                      <a:r>
                        <a:rPr kumimoji="1" lang="ja-JP" altLang="en-US" sz="1600" dirty="0"/>
                        <a:t>充足率</a:t>
                      </a:r>
                    </a:p>
                  </a:txBody>
                  <a:tcPr/>
                </a:tc>
                <a:extLst>
                  <a:ext uri="{0D108BD9-81ED-4DB2-BD59-A6C34878D82A}">
                    <a16:rowId xmlns:a16="http://schemas.microsoft.com/office/drawing/2014/main" val="2625658748"/>
                  </a:ext>
                </a:extLst>
              </a:tr>
              <a:tr h="370840">
                <a:tc>
                  <a:txBody>
                    <a:bodyPr/>
                    <a:lstStyle/>
                    <a:p>
                      <a:r>
                        <a:rPr kumimoji="1" lang="ja-JP" altLang="en-US" dirty="0"/>
                        <a:t>復旧時間</a:t>
                      </a:r>
                      <a:endParaRPr kumimoji="1" lang="en-US" altLang="ja-JP" dirty="0"/>
                    </a:p>
                  </a:txBody>
                  <a:tcPr/>
                </a:tc>
                <a:tc>
                  <a:txBody>
                    <a:bodyPr/>
                    <a:lstStyle/>
                    <a:p>
                      <a:pPr algn="l" fontAlgn="ctr"/>
                      <a:r>
                        <a:rPr lang="en-US" altLang="ja-JP" sz="1100" b="0" i="0" u="none" strike="noStrike" dirty="0">
                          <a:solidFill>
                            <a:srgbClr val="000000"/>
                          </a:solidFill>
                          <a:effectLst/>
                          <a:latin typeface="+mn-ea"/>
                          <a:ea typeface="+mn-ea"/>
                        </a:rPr>
                        <a:t>150</a:t>
                      </a:r>
                      <a:r>
                        <a:rPr lang="ja-JP" altLang="en-US" sz="1100" b="0" i="0" u="none" strike="noStrike" dirty="0">
                          <a:solidFill>
                            <a:srgbClr val="000000"/>
                          </a:solidFill>
                          <a:effectLst/>
                          <a:latin typeface="+mn-ea"/>
                          <a:ea typeface="+mn-ea"/>
                        </a:rPr>
                        <a:t>分</a:t>
                      </a:r>
                      <a:endParaRPr lang="en-US" altLang="ja-JP" sz="1100" b="0" i="0" u="none" strike="noStrike" dirty="0">
                        <a:solidFill>
                          <a:srgbClr val="000000"/>
                        </a:solidFill>
                        <a:effectLst/>
                        <a:latin typeface="+mn-ea"/>
                        <a:ea typeface="+mn-ea"/>
                      </a:endParaRPr>
                    </a:p>
                  </a:txBody>
                  <a:tcPr marL="6350" marR="6350" marT="6350" marB="0" anchor="ctr"/>
                </a:tc>
                <a:tc>
                  <a:txBody>
                    <a:bodyPr/>
                    <a:lstStyle/>
                    <a:p>
                      <a:pPr algn="l" fontAlgn="ctr"/>
                      <a:r>
                        <a:rPr lang="en-US" altLang="ja-JP" sz="1100" b="0" i="0" u="none" strike="noStrike" dirty="0">
                          <a:solidFill>
                            <a:srgbClr val="000000"/>
                          </a:solidFill>
                          <a:effectLst/>
                          <a:latin typeface="+mn-ea"/>
                          <a:ea typeface="+mn-ea"/>
                        </a:rPr>
                        <a:t>99.97%</a:t>
                      </a:r>
                      <a:endParaRPr lang="ja-JP" altLang="en-US" sz="1100" b="0" i="0" u="none" strike="noStrike" dirty="0">
                        <a:solidFill>
                          <a:srgbClr val="000000"/>
                        </a:solidFill>
                        <a:effectLst/>
                        <a:latin typeface="+mn-ea"/>
                        <a:ea typeface="+mn-ea"/>
                      </a:endParaRPr>
                    </a:p>
                  </a:txBody>
                  <a:tcPr marL="6350" marR="6350" marT="6350" anchor="ctr"/>
                </a:tc>
                <a:extLst>
                  <a:ext uri="{0D108BD9-81ED-4DB2-BD59-A6C34878D82A}">
                    <a16:rowId xmlns:a16="http://schemas.microsoft.com/office/drawing/2014/main" val="3470882346"/>
                  </a:ext>
                </a:extLst>
              </a:tr>
              <a:tr h="370840">
                <a:tc>
                  <a:txBody>
                    <a:bodyPr/>
                    <a:lstStyle/>
                    <a:p>
                      <a:r>
                        <a:rPr kumimoji="1" lang="ja-JP" altLang="en-US" dirty="0"/>
                        <a:t>起票日</a:t>
                      </a:r>
                    </a:p>
                  </a:txBody>
                  <a:tcPr/>
                </a:tc>
                <a:tc>
                  <a:txBody>
                    <a:bodyPr/>
                    <a:lstStyle/>
                    <a:p>
                      <a:pPr algn="l" fontAlgn="ctr"/>
                      <a:r>
                        <a:rPr lang="en-US" altLang="ja-JP" sz="1100" b="0" i="0" u="none" strike="noStrike" dirty="0">
                          <a:solidFill>
                            <a:srgbClr val="000000"/>
                          </a:solidFill>
                          <a:effectLst/>
                          <a:latin typeface="+mn-ea"/>
                          <a:ea typeface="+mn-ea"/>
                        </a:rPr>
                        <a:t>2020/10/16</a:t>
                      </a:r>
                      <a:endParaRPr lang="ja-JP" altLang="en-US" sz="1100" b="0" i="0" u="none" strike="noStrike" dirty="0">
                        <a:solidFill>
                          <a:srgbClr val="000000"/>
                        </a:solidFill>
                        <a:effectLst/>
                        <a:latin typeface="+mn-ea"/>
                        <a:ea typeface="+mn-ea"/>
                      </a:endParaRPr>
                    </a:p>
                  </a:txBody>
                  <a:tcPr marL="6350" marR="6350" marT="6350" anchor="ctr"/>
                </a:tc>
                <a:tc>
                  <a:txBody>
                    <a:bodyPr/>
                    <a:lstStyle/>
                    <a:p>
                      <a:pPr algn="l" fontAlgn="ctr"/>
                      <a:r>
                        <a:rPr lang="en-US" altLang="ja-JP" sz="1100" b="0" i="0" u="none" strike="noStrike" dirty="0">
                          <a:solidFill>
                            <a:srgbClr val="000000"/>
                          </a:solidFill>
                          <a:effectLst/>
                          <a:latin typeface="+mn-ea"/>
                          <a:ea typeface="+mn-ea"/>
                        </a:rPr>
                        <a:t>100%</a:t>
                      </a:r>
                    </a:p>
                  </a:txBody>
                  <a:tcPr marL="6350" marR="6350" marT="6350" anchor="ctr"/>
                </a:tc>
                <a:extLst>
                  <a:ext uri="{0D108BD9-81ED-4DB2-BD59-A6C34878D82A}">
                    <a16:rowId xmlns:a16="http://schemas.microsoft.com/office/drawing/2014/main" val="3605175857"/>
                  </a:ext>
                </a:extLst>
              </a:tr>
              <a:tr h="370840">
                <a:tc>
                  <a:txBody>
                    <a:bodyPr/>
                    <a:lstStyle/>
                    <a:p>
                      <a:r>
                        <a:rPr kumimoji="1" lang="ja-JP" altLang="en-US" dirty="0"/>
                        <a:t>起票時刻</a:t>
                      </a:r>
                    </a:p>
                  </a:txBody>
                  <a:tcPr/>
                </a:tc>
                <a:tc>
                  <a:txBody>
                    <a:bodyPr/>
                    <a:lstStyle/>
                    <a:p>
                      <a:pPr algn="l" fontAlgn="ctr"/>
                      <a:r>
                        <a:rPr lang="en-US" altLang="ja-JP" sz="1100" b="0" i="0" u="none" strike="noStrike" dirty="0">
                          <a:solidFill>
                            <a:srgbClr val="000000"/>
                          </a:solidFill>
                          <a:effectLst/>
                          <a:latin typeface="+mn-ea"/>
                          <a:ea typeface="+mn-ea"/>
                        </a:rPr>
                        <a:t>13:25</a:t>
                      </a:r>
                    </a:p>
                  </a:txBody>
                  <a:tcPr marL="6350" marR="6350" marT="6350" anchor="ctr"/>
                </a:tc>
                <a:tc>
                  <a:txBody>
                    <a:bodyPr/>
                    <a:lstStyle/>
                    <a:p>
                      <a:pPr algn="l" fontAlgn="ctr"/>
                      <a:r>
                        <a:rPr lang="en-US" altLang="ja-JP" sz="1100" b="0" i="0" u="none" strike="noStrike" dirty="0">
                          <a:solidFill>
                            <a:srgbClr val="000000"/>
                          </a:solidFill>
                          <a:effectLst/>
                          <a:latin typeface="+mn-ea"/>
                          <a:ea typeface="+mn-ea"/>
                        </a:rPr>
                        <a:t>100%</a:t>
                      </a:r>
                    </a:p>
                  </a:txBody>
                  <a:tcPr marL="6350" marR="6350" marT="6350" anchor="ctr"/>
                </a:tc>
                <a:extLst>
                  <a:ext uri="{0D108BD9-81ED-4DB2-BD59-A6C34878D82A}">
                    <a16:rowId xmlns:a16="http://schemas.microsoft.com/office/drawing/2014/main" val="519457223"/>
                  </a:ext>
                </a:extLst>
              </a:tr>
              <a:tr h="370840">
                <a:tc>
                  <a:txBody>
                    <a:bodyPr/>
                    <a:lstStyle/>
                    <a:p>
                      <a:r>
                        <a:rPr kumimoji="1" lang="ja-JP" altLang="en-US" dirty="0"/>
                        <a:t>完了日</a:t>
                      </a:r>
                    </a:p>
                  </a:txBody>
                  <a:tcPr/>
                </a:tc>
                <a:tc>
                  <a:txBody>
                    <a:bodyPr/>
                    <a:lstStyle/>
                    <a:p>
                      <a:pPr algn="l" fontAlgn="ctr"/>
                      <a:r>
                        <a:rPr lang="en-US" altLang="ja-JP" sz="1100" b="0" i="0" u="none" strike="noStrike" dirty="0">
                          <a:solidFill>
                            <a:srgbClr val="000000"/>
                          </a:solidFill>
                          <a:effectLst/>
                          <a:latin typeface="Calibri" panose="020F0502020204030204" pitchFamily="34" charset="0"/>
                        </a:rPr>
                        <a:t>2020/10/17</a:t>
                      </a:r>
                      <a:endParaRPr lang="ja-JP" altLang="en-US" sz="1100" b="0" i="0" u="none" strike="noStrike" dirty="0">
                        <a:solidFill>
                          <a:srgbClr val="000000"/>
                        </a:solidFill>
                        <a:effectLst/>
                        <a:latin typeface="Calibri" panose="020F0502020204030204" pitchFamily="34" charset="0"/>
                      </a:endParaRPr>
                    </a:p>
                  </a:txBody>
                  <a:tcPr marL="6350" marR="6350" marT="6350" anchor="ctr"/>
                </a:tc>
                <a:tc>
                  <a:txBody>
                    <a:bodyPr/>
                    <a:lstStyle/>
                    <a:p>
                      <a:pPr algn="l" fontAlgn="ctr"/>
                      <a:r>
                        <a:rPr lang="en-US" altLang="ja-JP" sz="1100" b="0" i="0" u="none" strike="noStrike" dirty="0">
                          <a:solidFill>
                            <a:srgbClr val="000000"/>
                          </a:solidFill>
                          <a:effectLst/>
                          <a:latin typeface="+mn-ea"/>
                          <a:ea typeface="+mn-ea"/>
                        </a:rPr>
                        <a:t>99.81%</a:t>
                      </a:r>
                      <a:endParaRPr lang="ja-JP" altLang="en-US" sz="1100" b="0" i="0" u="none" strike="noStrike" dirty="0">
                        <a:solidFill>
                          <a:srgbClr val="000000"/>
                        </a:solidFill>
                        <a:effectLst/>
                        <a:latin typeface="+mn-ea"/>
                        <a:ea typeface="+mn-ea"/>
                      </a:endParaRPr>
                    </a:p>
                  </a:txBody>
                  <a:tcPr marL="6350" marR="6350" marT="6350" anchor="ctr"/>
                </a:tc>
                <a:extLst>
                  <a:ext uri="{0D108BD9-81ED-4DB2-BD59-A6C34878D82A}">
                    <a16:rowId xmlns:a16="http://schemas.microsoft.com/office/drawing/2014/main" val="4256716935"/>
                  </a:ext>
                </a:extLst>
              </a:tr>
              <a:tr h="370840">
                <a:tc>
                  <a:txBody>
                    <a:bodyPr/>
                    <a:lstStyle/>
                    <a:p>
                      <a:r>
                        <a:rPr kumimoji="1" lang="ja-JP" altLang="en-US" dirty="0"/>
                        <a:t>完了時刻</a:t>
                      </a:r>
                    </a:p>
                  </a:txBody>
                  <a:tcPr/>
                </a:tc>
                <a:tc>
                  <a:txBody>
                    <a:bodyPr/>
                    <a:lstStyle/>
                    <a:p>
                      <a:pPr algn="l" fontAlgn="ctr"/>
                      <a:r>
                        <a:rPr lang="en-US" altLang="ja-JP" sz="1100" b="0" i="0" u="none" strike="noStrike" dirty="0">
                          <a:solidFill>
                            <a:srgbClr val="000000"/>
                          </a:solidFill>
                          <a:effectLst/>
                          <a:latin typeface="Calibri" panose="020F0502020204030204" pitchFamily="34" charset="0"/>
                        </a:rPr>
                        <a:t>11:05</a:t>
                      </a:r>
                      <a:endParaRPr lang="ja-JP" altLang="en-US" sz="1100" b="0" i="0" u="none" strike="noStrike" dirty="0">
                        <a:solidFill>
                          <a:srgbClr val="000000"/>
                        </a:solidFill>
                        <a:effectLst/>
                        <a:latin typeface="Calibri" panose="020F0502020204030204" pitchFamily="34" charset="0"/>
                      </a:endParaRPr>
                    </a:p>
                  </a:txBody>
                  <a:tcPr marL="6350" marR="6350" marT="6350" anchor="ctr"/>
                </a:tc>
                <a:tc>
                  <a:txBody>
                    <a:bodyPr/>
                    <a:lstStyle/>
                    <a:p>
                      <a:pPr algn="l" fontAlgn="ctr"/>
                      <a:r>
                        <a:rPr lang="en-US" altLang="ja-JP" sz="1100" b="0" i="0" u="none" strike="noStrike" dirty="0">
                          <a:solidFill>
                            <a:srgbClr val="000000"/>
                          </a:solidFill>
                          <a:effectLst/>
                          <a:latin typeface="+mn-ea"/>
                          <a:ea typeface="+mn-ea"/>
                        </a:rPr>
                        <a:t>99.81%</a:t>
                      </a:r>
                    </a:p>
                  </a:txBody>
                  <a:tcPr marL="6350" marR="6350" marT="6350" anchor="ctr"/>
                </a:tc>
                <a:extLst>
                  <a:ext uri="{0D108BD9-81ED-4DB2-BD59-A6C34878D82A}">
                    <a16:rowId xmlns:a16="http://schemas.microsoft.com/office/drawing/2014/main" val="4148296462"/>
                  </a:ext>
                </a:extLst>
              </a:tr>
              <a:tr h="370840">
                <a:tc>
                  <a:txBody>
                    <a:bodyPr/>
                    <a:lstStyle/>
                    <a:p>
                      <a:r>
                        <a:rPr kumimoji="1" lang="ja-JP" altLang="en-US" dirty="0"/>
                        <a:t>対応時間</a:t>
                      </a:r>
                    </a:p>
                  </a:txBody>
                  <a:tcPr/>
                </a:tc>
                <a:tc>
                  <a:txBody>
                    <a:bodyPr/>
                    <a:lstStyle/>
                    <a:p>
                      <a:pPr algn="l" fontAlgn="ctr"/>
                      <a:r>
                        <a:rPr lang="en-US" altLang="ja-JP" sz="1100" b="0" i="0" u="none" strike="noStrike" dirty="0">
                          <a:solidFill>
                            <a:srgbClr val="000000"/>
                          </a:solidFill>
                          <a:effectLst/>
                          <a:latin typeface="Calibri" panose="020F0502020204030204" pitchFamily="34" charset="0"/>
                        </a:rPr>
                        <a:t>10775</a:t>
                      </a:r>
                      <a:r>
                        <a:rPr lang="ja-JP" altLang="en-US" sz="1100" b="0" i="0" u="none" strike="noStrike" dirty="0">
                          <a:solidFill>
                            <a:srgbClr val="000000"/>
                          </a:solidFill>
                          <a:effectLst/>
                          <a:latin typeface="Calibri" panose="020F0502020204030204" pitchFamily="34" charset="0"/>
                        </a:rPr>
                        <a:t>分</a:t>
                      </a:r>
                      <a:endParaRPr lang="en-US" altLang="ja-JP" sz="1100" b="0" i="0" u="none" strike="noStrike" dirty="0">
                        <a:solidFill>
                          <a:srgbClr val="000000"/>
                        </a:solidFill>
                        <a:effectLst/>
                        <a:latin typeface="Calibri" panose="020F0502020204030204" pitchFamily="34" charset="0"/>
                      </a:endParaRPr>
                    </a:p>
                  </a:txBody>
                  <a:tcPr marL="6350" marR="6350" marT="6350" anchor="ctr"/>
                </a:tc>
                <a:tc>
                  <a:txBody>
                    <a:bodyPr/>
                    <a:lstStyle/>
                    <a:p>
                      <a:pPr algn="l" fontAlgn="ctr"/>
                      <a:r>
                        <a:rPr lang="en-US" altLang="ja-JP" sz="1100" b="0" i="0" u="none" strike="noStrike" dirty="0">
                          <a:solidFill>
                            <a:srgbClr val="000000"/>
                          </a:solidFill>
                          <a:effectLst/>
                          <a:latin typeface="+mn-ea"/>
                          <a:ea typeface="+mn-ea"/>
                        </a:rPr>
                        <a:t>99.81%</a:t>
                      </a:r>
                    </a:p>
                  </a:txBody>
                  <a:tcPr marL="6350" marR="6350" marT="6350" anchor="ctr"/>
                </a:tc>
                <a:extLst>
                  <a:ext uri="{0D108BD9-81ED-4DB2-BD59-A6C34878D82A}">
                    <a16:rowId xmlns:a16="http://schemas.microsoft.com/office/drawing/2014/main" val="1112765621"/>
                  </a:ext>
                </a:extLst>
              </a:tr>
              <a:tr h="370840">
                <a:tc>
                  <a:txBody>
                    <a:bodyPr/>
                    <a:lstStyle/>
                    <a:p>
                      <a:r>
                        <a:rPr kumimoji="1" lang="ja-JP" altLang="en-US" dirty="0"/>
                        <a:t>起票者</a:t>
                      </a:r>
                    </a:p>
                  </a:txBody>
                  <a:tcPr/>
                </a:tc>
                <a:tc>
                  <a:txBody>
                    <a:bodyPr/>
                    <a:lstStyle/>
                    <a:p>
                      <a:pPr algn="l" fontAlgn="ctr"/>
                      <a:r>
                        <a:rPr lang="ja-JP" altLang="en-US" sz="1100" b="0" i="0" u="none" strike="noStrike" dirty="0">
                          <a:solidFill>
                            <a:srgbClr val="000000"/>
                          </a:solidFill>
                          <a:effectLst/>
                          <a:latin typeface="Calibri" panose="020F0502020204030204" pitchFamily="34" charset="0"/>
                        </a:rPr>
                        <a:t>（人名・システム）</a:t>
                      </a:r>
                      <a:endParaRPr lang="en-US" altLang="ja-JP" sz="1100" b="0" i="0" u="none" strike="noStrike" dirty="0">
                        <a:solidFill>
                          <a:srgbClr val="000000"/>
                        </a:solidFill>
                        <a:effectLst/>
                        <a:latin typeface="Calibri" panose="020F0502020204030204" pitchFamily="34" charset="0"/>
                      </a:endParaRPr>
                    </a:p>
                  </a:txBody>
                  <a:tcPr marL="6350" marR="6350" marT="635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ja-JP" sz="1100" b="0" i="0" u="none" strike="noStrike" dirty="0">
                          <a:solidFill>
                            <a:srgbClr val="000000"/>
                          </a:solidFill>
                          <a:effectLst/>
                          <a:latin typeface="+mn-ea"/>
                          <a:ea typeface="+mn-ea"/>
                        </a:rPr>
                        <a:t>100%</a:t>
                      </a:r>
                    </a:p>
                  </a:txBody>
                  <a:tcPr marL="6350" marR="6350" marT="6350" anchor="ctr"/>
                </a:tc>
                <a:extLst>
                  <a:ext uri="{0D108BD9-81ED-4DB2-BD59-A6C34878D82A}">
                    <a16:rowId xmlns:a16="http://schemas.microsoft.com/office/drawing/2014/main" val="2960333745"/>
                  </a:ext>
                </a:extLst>
              </a:tr>
              <a:tr h="370840">
                <a:tc>
                  <a:txBody>
                    <a:bodyPr/>
                    <a:lstStyle/>
                    <a:p>
                      <a:r>
                        <a:rPr kumimoji="1" lang="ja-JP" altLang="en-US" dirty="0"/>
                        <a:t>現在対応者</a:t>
                      </a:r>
                      <a:endParaRPr kumimoji="1" lang="en-US" altLang="ja-JP" dirty="0"/>
                    </a:p>
                  </a:txBody>
                  <a:tcPr/>
                </a:tc>
                <a:tc>
                  <a:txBody>
                    <a:bodyPr/>
                    <a:lstStyle/>
                    <a:p>
                      <a:pPr algn="l" fontAlgn="ctr"/>
                      <a:r>
                        <a:rPr lang="ja-JP" altLang="en-US" sz="1100" b="0" i="0" u="none" strike="noStrike" dirty="0">
                          <a:solidFill>
                            <a:srgbClr val="000000"/>
                          </a:solidFill>
                          <a:effectLst/>
                          <a:latin typeface="Calibri" panose="020F0502020204030204" pitchFamily="34" charset="0"/>
                        </a:rPr>
                        <a:t>（人名・システム）</a:t>
                      </a:r>
                    </a:p>
                  </a:txBody>
                  <a:tcPr marL="6350" marR="6350" marT="6350" anchor="ctr"/>
                </a:tc>
                <a:tc>
                  <a:txBody>
                    <a:bodyPr/>
                    <a:lstStyle/>
                    <a:p>
                      <a:pPr algn="l" fontAlgn="ctr"/>
                      <a:r>
                        <a:rPr lang="en-US" altLang="ja-JP" sz="1100" b="0" i="0" u="none" strike="noStrike" dirty="0">
                          <a:solidFill>
                            <a:srgbClr val="000000"/>
                          </a:solidFill>
                          <a:effectLst/>
                          <a:latin typeface="+mn-ea"/>
                          <a:ea typeface="+mn-ea"/>
                        </a:rPr>
                        <a:t>0%</a:t>
                      </a:r>
                    </a:p>
                  </a:txBody>
                  <a:tcPr marL="6350" marR="6350" marT="6350" anchor="ctr"/>
                </a:tc>
                <a:extLst>
                  <a:ext uri="{0D108BD9-81ED-4DB2-BD59-A6C34878D82A}">
                    <a16:rowId xmlns:a16="http://schemas.microsoft.com/office/drawing/2014/main" val="69225821"/>
                  </a:ext>
                </a:extLst>
              </a:tr>
            </a:tbl>
          </a:graphicData>
        </a:graphic>
      </p:graphicFrame>
      <p:sp>
        <p:nvSpPr>
          <p:cNvPr id="11" name="テキスト ボックス 10">
            <a:extLst>
              <a:ext uri="{FF2B5EF4-FFF2-40B4-BE49-F238E27FC236}">
                <a16:creationId xmlns:a16="http://schemas.microsoft.com/office/drawing/2014/main" id="{D075A36A-F6D1-4E5B-84D1-677804AC103F}"/>
              </a:ext>
            </a:extLst>
          </p:cNvPr>
          <p:cNvSpPr txBox="1"/>
          <p:nvPr/>
        </p:nvSpPr>
        <p:spPr>
          <a:xfrm>
            <a:off x="255075" y="6102832"/>
            <a:ext cx="3967753" cy="523220"/>
          </a:xfrm>
          <a:prstGeom prst="rect">
            <a:avLst/>
          </a:prstGeom>
          <a:solidFill>
            <a:schemeClr val="bg1"/>
          </a:solidFill>
        </p:spPr>
        <p:txBody>
          <a:bodyPr wrap="none" rtlCol="0">
            <a:spAutoFit/>
          </a:bodyPr>
          <a:lstStyle/>
          <a:p>
            <a:r>
              <a:rPr kumimoji="1" lang="en-US" altLang="ja-JP" sz="1400" dirty="0">
                <a:solidFill>
                  <a:srgbClr val="FF0000"/>
                </a:solidFill>
              </a:rPr>
              <a:t>※</a:t>
            </a:r>
            <a:r>
              <a:rPr kumimoji="1" lang="ja-JP" altLang="en-US" sz="1400" dirty="0">
                <a:solidFill>
                  <a:srgbClr val="FF0000"/>
                </a:solidFill>
              </a:rPr>
              <a:t>１充足率＝（記入データ件数）</a:t>
            </a:r>
            <a:r>
              <a:rPr kumimoji="1" lang="en-US" altLang="ja-JP" sz="1400" dirty="0">
                <a:solidFill>
                  <a:srgbClr val="FF0000"/>
                </a:solidFill>
              </a:rPr>
              <a:t>/</a:t>
            </a:r>
            <a:r>
              <a:rPr kumimoji="1" lang="ja-JP" altLang="en-US" sz="1400" dirty="0">
                <a:solidFill>
                  <a:srgbClr val="FF0000"/>
                </a:solidFill>
              </a:rPr>
              <a:t>（データ件数）</a:t>
            </a:r>
            <a:endParaRPr lang="en-US" altLang="ja-JP" sz="1400" dirty="0">
              <a:solidFill>
                <a:srgbClr val="FF0000"/>
              </a:solidFill>
            </a:endParaRPr>
          </a:p>
          <a:p>
            <a:r>
              <a:rPr kumimoji="1" lang="en-US" altLang="ja-JP" sz="1400" dirty="0">
                <a:solidFill>
                  <a:srgbClr val="FF0000"/>
                </a:solidFill>
              </a:rPr>
              <a:t>※</a:t>
            </a:r>
            <a:r>
              <a:rPr kumimoji="1" lang="ja-JP" altLang="en-US" sz="1400" dirty="0">
                <a:solidFill>
                  <a:srgbClr val="FF0000"/>
                </a:solidFill>
              </a:rPr>
              <a:t>２今回は充足率</a:t>
            </a:r>
            <a:r>
              <a:rPr kumimoji="1" lang="en-US" altLang="ja-JP" sz="1400" dirty="0">
                <a:solidFill>
                  <a:srgbClr val="FF0000"/>
                </a:solidFill>
              </a:rPr>
              <a:t>90</a:t>
            </a:r>
            <a:r>
              <a:rPr kumimoji="1" lang="ja-JP" altLang="en-US" sz="1400" dirty="0">
                <a:solidFill>
                  <a:srgbClr val="FF0000"/>
                </a:solidFill>
              </a:rPr>
              <a:t>％以上を分析対象とします</a:t>
            </a:r>
          </a:p>
        </p:txBody>
      </p:sp>
      <p:sp>
        <p:nvSpPr>
          <p:cNvPr id="12" name="テキスト ボックス 11">
            <a:extLst>
              <a:ext uri="{FF2B5EF4-FFF2-40B4-BE49-F238E27FC236}">
                <a16:creationId xmlns:a16="http://schemas.microsoft.com/office/drawing/2014/main" id="{5664C75D-5F4D-4B7E-8334-599D1DDBCDDF}"/>
              </a:ext>
            </a:extLst>
          </p:cNvPr>
          <p:cNvSpPr txBox="1"/>
          <p:nvPr/>
        </p:nvSpPr>
        <p:spPr>
          <a:xfrm>
            <a:off x="5077477" y="6122003"/>
            <a:ext cx="4021200" cy="307777"/>
          </a:xfrm>
          <a:prstGeom prst="rect">
            <a:avLst/>
          </a:prstGeom>
          <a:noFill/>
        </p:spPr>
        <p:txBody>
          <a:bodyPr wrap="square" rtlCol="0">
            <a:spAutoFit/>
          </a:bodyPr>
          <a:lstStyle/>
          <a:p>
            <a:r>
              <a:rPr kumimoji="1" lang="ja-JP" altLang="en-US" sz="1400" dirty="0"/>
              <a:t>対象年：</a:t>
            </a:r>
            <a:r>
              <a:rPr lang="ja-JP" altLang="en-US" sz="1400" dirty="0"/>
              <a:t>　　　　</a:t>
            </a:r>
            <a:r>
              <a:rPr kumimoji="1" lang="ja-JP" altLang="en-US" sz="1400" dirty="0"/>
              <a:t>年、データ件数：</a:t>
            </a:r>
            <a:r>
              <a:rPr lang="ja-JP" altLang="en-US" sz="1400" dirty="0"/>
              <a:t>　　　　　　</a:t>
            </a:r>
            <a:r>
              <a:rPr kumimoji="1" lang="ja-JP" altLang="en-US" sz="1400" dirty="0"/>
              <a:t>件</a:t>
            </a:r>
          </a:p>
        </p:txBody>
      </p:sp>
      <p:sp>
        <p:nvSpPr>
          <p:cNvPr id="2" name="正方形/長方形 1">
            <a:extLst>
              <a:ext uri="{FF2B5EF4-FFF2-40B4-BE49-F238E27FC236}">
                <a16:creationId xmlns:a16="http://schemas.microsoft.com/office/drawing/2014/main" id="{566ADB8C-F8F1-44F1-BCCE-E3E7AE359BA6}"/>
              </a:ext>
            </a:extLst>
          </p:cNvPr>
          <p:cNvSpPr/>
          <p:nvPr/>
        </p:nvSpPr>
        <p:spPr>
          <a:xfrm>
            <a:off x="2154616" y="1983940"/>
            <a:ext cx="4693920" cy="2255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インシデント管理項目の例</a:t>
            </a:r>
          </a:p>
        </p:txBody>
      </p:sp>
    </p:spTree>
    <p:extLst>
      <p:ext uri="{BB962C8B-B14F-4D97-AF65-F5344CB8AC3E}">
        <p14:creationId xmlns:p14="http://schemas.microsoft.com/office/powerpoint/2010/main" val="17104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563292-4596-4538-BD24-2C201AAB210D}"/>
              </a:ext>
            </a:extLst>
          </p:cNvPr>
          <p:cNvSpPr>
            <a:spLocks noGrp="1"/>
          </p:cNvSpPr>
          <p:nvPr>
            <p:ph type="ctrTitle"/>
          </p:nvPr>
        </p:nvSpPr>
        <p:spPr/>
        <p:txBody>
          <a:bodyPr/>
          <a:lstStyle/>
          <a:p>
            <a:r>
              <a:rPr kumimoji="1" lang="ja-JP" altLang="en-US" dirty="0"/>
              <a:t>４．分析の今後の流れ</a:t>
            </a:r>
          </a:p>
        </p:txBody>
      </p:sp>
      <p:sp>
        <p:nvSpPr>
          <p:cNvPr id="3" name="字幕 2">
            <a:extLst>
              <a:ext uri="{FF2B5EF4-FFF2-40B4-BE49-F238E27FC236}">
                <a16:creationId xmlns:a16="http://schemas.microsoft.com/office/drawing/2014/main" id="{869F72A3-415B-4EBC-8C82-6C94D24440B6}"/>
              </a:ext>
            </a:extLst>
          </p:cNvPr>
          <p:cNvSpPr>
            <a:spLocks noGrp="1"/>
          </p:cNvSpPr>
          <p:nvPr>
            <p:ph type="subTitle"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9C154B2D-65DB-47FC-8571-518B929E85DD}"/>
              </a:ext>
            </a:extLst>
          </p:cNvPr>
          <p:cNvSpPr>
            <a:spLocks noGrp="1"/>
          </p:cNvSpPr>
          <p:nvPr>
            <p:ph type="ftr" sz="quarter" idx="10"/>
          </p:nvPr>
        </p:nvSpPr>
        <p:spPr/>
        <p:txBody>
          <a:bodyPr/>
          <a:lstStyle/>
          <a:p>
            <a:r>
              <a:rPr lang="en-US" altLang="ja-JP"/>
              <a:t>Copyright© 2021</a:t>
            </a:r>
            <a:r>
              <a:rPr lang="ja-JP" altLang="en-US"/>
              <a:t>　都築電気株式会社</a:t>
            </a:r>
            <a:endParaRPr lang="ja-JP" altLang="en-US" dirty="0"/>
          </a:p>
        </p:txBody>
      </p:sp>
    </p:spTree>
    <p:extLst>
      <p:ext uri="{BB962C8B-B14F-4D97-AF65-F5344CB8AC3E}">
        <p14:creationId xmlns:p14="http://schemas.microsoft.com/office/powerpoint/2010/main" val="1331384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図 39">
            <a:extLst>
              <a:ext uri="{FF2B5EF4-FFF2-40B4-BE49-F238E27FC236}">
                <a16:creationId xmlns:a16="http://schemas.microsoft.com/office/drawing/2014/main" id="{FCD760B1-A438-4187-877A-294844F4B325}"/>
              </a:ext>
            </a:extLst>
          </p:cNvPr>
          <p:cNvPicPr>
            <a:picLocks noChangeAspect="1"/>
          </p:cNvPicPr>
          <p:nvPr/>
        </p:nvPicPr>
        <p:blipFill>
          <a:blip r:embed="rId3"/>
          <a:stretch>
            <a:fillRect/>
          </a:stretch>
        </p:blipFill>
        <p:spPr>
          <a:xfrm>
            <a:off x="182288" y="797340"/>
            <a:ext cx="8827094" cy="5844236"/>
          </a:xfrm>
          <a:prstGeom prst="rect">
            <a:avLst/>
          </a:prstGeom>
        </p:spPr>
      </p:pic>
      <p:sp>
        <p:nvSpPr>
          <p:cNvPr id="29" name="正方形/長方形 28">
            <a:extLst>
              <a:ext uri="{FF2B5EF4-FFF2-40B4-BE49-F238E27FC236}">
                <a16:creationId xmlns:a16="http://schemas.microsoft.com/office/drawing/2014/main" id="{0CA9D74F-12EE-4A83-AE87-7F9A28C98EFB}"/>
              </a:ext>
            </a:extLst>
          </p:cNvPr>
          <p:cNvSpPr/>
          <p:nvPr/>
        </p:nvSpPr>
        <p:spPr>
          <a:xfrm>
            <a:off x="6085840" y="2278713"/>
            <a:ext cx="2117684" cy="2865120"/>
          </a:xfrm>
          <a:prstGeom prst="rect">
            <a:avLst/>
          </a:prstGeom>
          <a:solidFill>
            <a:schemeClr val="accent3">
              <a:lumMod val="20000"/>
              <a:lumOff val="80000"/>
            </a:schemeClr>
          </a:solidFill>
          <a:ln>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タイトル 2">
            <a:extLst>
              <a:ext uri="{FF2B5EF4-FFF2-40B4-BE49-F238E27FC236}">
                <a16:creationId xmlns:a16="http://schemas.microsoft.com/office/drawing/2014/main" id="{DB237C2B-B8DF-4E35-A766-42C0334F8F2D}"/>
              </a:ext>
            </a:extLst>
          </p:cNvPr>
          <p:cNvSpPr>
            <a:spLocks noGrp="1"/>
          </p:cNvSpPr>
          <p:nvPr>
            <p:ph type="title"/>
          </p:nvPr>
        </p:nvSpPr>
        <p:spPr/>
        <p:txBody>
          <a:bodyPr/>
          <a:lstStyle/>
          <a:p>
            <a:r>
              <a:rPr lang="ja-JP" altLang="en-US" dirty="0"/>
              <a:t>４．分析の今後</a:t>
            </a:r>
            <a:r>
              <a:rPr kumimoji="1" lang="ja-JP" altLang="en-US" dirty="0"/>
              <a:t>の流れ</a:t>
            </a:r>
          </a:p>
        </p:txBody>
      </p:sp>
      <p:sp>
        <p:nvSpPr>
          <p:cNvPr id="4" name="フッター プレースホルダー 3">
            <a:extLst>
              <a:ext uri="{FF2B5EF4-FFF2-40B4-BE49-F238E27FC236}">
                <a16:creationId xmlns:a16="http://schemas.microsoft.com/office/drawing/2014/main" id="{77966604-4B00-4350-BBA4-D589BDE8F591}"/>
              </a:ext>
            </a:extLst>
          </p:cNvPr>
          <p:cNvSpPr>
            <a:spLocks noGrp="1"/>
          </p:cNvSpPr>
          <p:nvPr>
            <p:ph type="ftr" sz="quarter" idx="10"/>
          </p:nvPr>
        </p:nvSpPr>
        <p:spPr/>
        <p:txBody>
          <a:bodyPr/>
          <a:lstStyle/>
          <a:p>
            <a:r>
              <a:rPr lang="en-US" altLang="ja-JP"/>
              <a:t>Copyright© 2021</a:t>
            </a:r>
            <a:r>
              <a:rPr lang="ja-JP" altLang="en-US"/>
              <a:t>　都築電気株式会社</a:t>
            </a:r>
            <a:endParaRPr lang="ja-JP" altLang="en-US" dirty="0"/>
          </a:p>
        </p:txBody>
      </p:sp>
      <p:sp>
        <p:nvSpPr>
          <p:cNvPr id="10" name="四角形: 角を丸くする 9">
            <a:extLst>
              <a:ext uri="{FF2B5EF4-FFF2-40B4-BE49-F238E27FC236}">
                <a16:creationId xmlns:a16="http://schemas.microsoft.com/office/drawing/2014/main" id="{481F8961-EDE3-4EBD-ACC8-E428D19842F4}"/>
              </a:ext>
            </a:extLst>
          </p:cNvPr>
          <p:cNvSpPr/>
          <p:nvPr/>
        </p:nvSpPr>
        <p:spPr>
          <a:xfrm>
            <a:off x="6822496" y="2499359"/>
            <a:ext cx="629920" cy="2037615"/>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dirty="0">
                <a:ln w="0"/>
                <a:solidFill>
                  <a:schemeClr val="bg1"/>
                </a:solidFill>
                <a:effectLst>
                  <a:outerShdw blurRad="38100" dist="25400" dir="5400000" algn="ctr" rotWithShape="0">
                    <a:srgbClr val="6E747A">
                      <a:alpha val="43000"/>
                    </a:srgbClr>
                  </a:outerShdw>
                </a:effectLst>
              </a:rPr>
              <a:t>係</a:t>
            </a:r>
            <a:endParaRPr lang="en-US" altLang="ja-JP" b="1" dirty="0">
              <a:ln w="0"/>
              <a:solidFill>
                <a:schemeClr val="bg1"/>
              </a:solidFill>
              <a:effectLst>
                <a:outerShdw blurRad="38100" dist="25400" dir="5400000" algn="ctr" rotWithShape="0">
                  <a:srgbClr val="6E747A">
                    <a:alpha val="43000"/>
                  </a:srgbClr>
                </a:outerShdw>
              </a:effectLst>
            </a:endParaRPr>
          </a:p>
          <a:p>
            <a:pPr algn="ctr"/>
            <a:r>
              <a:rPr lang="ja-JP" altLang="en-US" b="1" dirty="0">
                <a:ln w="0"/>
                <a:solidFill>
                  <a:schemeClr val="bg1"/>
                </a:solidFill>
                <a:effectLst>
                  <a:outerShdw blurRad="38100" dist="25400" dir="5400000" algn="ctr" rotWithShape="0">
                    <a:srgbClr val="6E747A">
                      <a:alpha val="43000"/>
                    </a:srgbClr>
                  </a:outerShdw>
                </a:effectLst>
              </a:rPr>
              <a:t>り</a:t>
            </a:r>
            <a:endParaRPr lang="en-US" altLang="ja-JP" b="1" dirty="0">
              <a:ln w="0"/>
              <a:solidFill>
                <a:schemeClr val="bg1"/>
              </a:solidFill>
              <a:effectLst>
                <a:outerShdw blurRad="38100" dist="25400" dir="5400000" algn="ctr" rotWithShape="0">
                  <a:srgbClr val="6E747A">
                    <a:alpha val="43000"/>
                  </a:srgbClr>
                </a:outerShdw>
              </a:effectLst>
            </a:endParaRPr>
          </a:p>
          <a:p>
            <a:pPr algn="ctr"/>
            <a:r>
              <a:rPr lang="ja-JP" altLang="en-US" b="1" dirty="0">
                <a:ln w="0"/>
                <a:solidFill>
                  <a:schemeClr val="bg1"/>
                </a:solidFill>
                <a:effectLst>
                  <a:outerShdw blurRad="38100" dist="25400" dir="5400000" algn="ctr" rotWithShape="0">
                    <a:srgbClr val="6E747A">
                      <a:alpha val="43000"/>
                    </a:srgbClr>
                  </a:outerShdw>
                </a:effectLst>
              </a:rPr>
              <a:t>受け解析</a:t>
            </a:r>
            <a:endParaRPr lang="en-US" altLang="ja-JP" b="1" dirty="0">
              <a:ln w="0"/>
              <a:solidFill>
                <a:schemeClr val="bg1"/>
              </a:solidFill>
              <a:effectLst>
                <a:outerShdw blurRad="38100" dist="25400" dir="5400000" algn="ctr" rotWithShape="0">
                  <a:srgbClr val="6E747A">
                    <a:alpha val="43000"/>
                  </a:srgbClr>
                </a:outerShdw>
              </a:effectLst>
            </a:endParaRPr>
          </a:p>
        </p:txBody>
      </p:sp>
      <p:sp>
        <p:nvSpPr>
          <p:cNvPr id="11" name="矢印: 山形 10">
            <a:extLst>
              <a:ext uri="{FF2B5EF4-FFF2-40B4-BE49-F238E27FC236}">
                <a16:creationId xmlns:a16="http://schemas.microsoft.com/office/drawing/2014/main" id="{0FE2F667-2574-4747-BFAF-8E931A79A984}"/>
              </a:ext>
            </a:extLst>
          </p:cNvPr>
          <p:cNvSpPr/>
          <p:nvPr/>
        </p:nvSpPr>
        <p:spPr>
          <a:xfrm>
            <a:off x="965200" y="1678339"/>
            <a:ext cx="2116225" cy="515411"/>
          </a:xfrm>
          <a:prstGeom prst="chevr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dirty="0">
                <a:ln w="0"/>
                <a:solidFill>
                  <a:schemeClr val="bg1"/>
                </a:solidFill>
                <a:effectLst>
                  <a:outerShdw blurRad="38100" dist="25400" dir="5400000" algn="ctr" rotWithShape="0">
                    <a:srgbClr val="6E747A">
                      <a:alpha val="43000"/>
                    </a:srgbClr>
                  </a:outerShdw>
                </a:effectLst>
              </a:rPr>
              <a:t>基礎集計</a:t>
            </a:r>
            <a:endParaRPr kumimoji="1" lang="ja-JP" altLang="en-US" b="1" dirty="0">
              <a:ln w="0"/>
              <a:solidFill>
                <a:schemeClr val="bg1"/>
              </a:solidFill>
              <a:effectLst>
                <a:outerShdw blurRad="38100" dist="25400" dir="5400000" algn="ctr" rotWithShape="0">
                  <a:srgbClr val="6E747A">
                    <a:alpha val="43000"/>
                  </a:srgbClr>
                </a:outerShdw>
              </a:effectLst>
            </a:endParaRPr>
          </a:p>
        </p:txBody>
      </p:sp>
      <p:sp>
        <p:nvSpPr>
          <p:cNvPr id="12" name="矢印: 山形 11">
            <a:extLst>
              <a:ext uri="{FF2B5EF4-FFF2-40B4-BE49-F238E27FC236}">
                <a16:creationId xmlns:a16="http://schemas.microsoft.com/office/drawing/2014/main" id="{8FA96FE4-9AFA-4795-BB66-33971D399FB8}"/>
              </a:ext>
            </a:extLst>
          </p:cNvPr>
          <p:cNvSpPr/>
          <p:nvPr/>
        </p:nvSpPr>
        <p:spPr>
          <a:xfrm>
            <a:off x="3158558" y="1678339"/>
            <a:ext cx="5803154" cy="497840"/>
          </a:xfrm>
          <a:prstGeom prst="chevron">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dirty="0">
                <a:ln w="0"/>
                <a:solidFill>
                  <a:schemeClr val="bg1"/>
                </a:solidFill>
                <a:effectLst>
                  <a:outerShdw blurRad="38100" dist="25400" dir="5400000" algn="ctr" rotWithShape="0">
                    <a:srgbClr val="6E747A">
                      <a:alpha val="43000"/>
                    </a:srgbClr>
                  </a:outerShdw>
                </a:effectLst>
              </a:rPr>
              <a:t>テキストマイニング</a:t>
            </a:r>
            <a:endParaRPr kumimoji="1" lang="ja-JP" altLang="en-US" b="1" dirty="0">
              <a:ln w="0"/>
              <a:solidFill>
                <a:schemeClr val="bg1"/>
              </a:solidFill>
              <a:effectLst>
                <a:outerShdw blurRad="38100" dist="25400" dir="5400000" algn="ctr" rotWithShape="0">
                  <a:srgbClr val="6E747A">
                    <a:alpha val="43000"/>
                  </a:srgbClr>
                </a:outerShdw>
              </a:effectLst>
            </a:endParaRPr>
          </a:p>
        </p:txBody>
      </p:sp>
      <p:grpSp>
        <p:nvGrpSpPr>
          <p:cNvPr id="6" name="グループ化 5">
            <a:extLst>
              <a:ext uri="{FF2B5EF4-FFF2-40B4-BE49-F238E27FC236}">
                <a16:creationId xmlns:a16="http://schemas.microsoft.com/office/drawing/2014/main" id="{565EF6A0-309A-4BC6-B974-3DFB732D285C}"/>
              </a:ext>
            </a:extLst>
          </p:cNvPr>
          <p:cNvGrpSpPr/>
          <p:nvPr/>
        </p:nvGrpSpPr>
        <p:grpSpPr>
          <a:xfrm>
            <a:off x="3172830" y="2278650"/>
            <a:ext cx="2117684" cy="2865120"/>
            <a:chOff x="2988855" y="2286063"/>
            <a:chExt cx="2117684" cy="2865120"/>
          </a:xfrm>
        </p:grpSpPr>
        <p:sp>
          <p:nvSpPr>
            <p:cNvPr id="26" name="正方形/長方形 25">
              <a:extLst>
                <a:ext uri="{FF2B5EF4-FFF2-40B4-BE49-F238E27FC236}">
                  <a16:creationId xmlns:a16="http://schemas.microsoft.com/office/drawing/2014/main" id="{2A7E10E0-0F45-4010-B014-3306256FEE7A}"/>
                </a:ext>
              </a:extLst>
            </p:cNvPr>
            <p:cNvSpPr/>
            <p:nvPr/>
          </p:nvSpPr>
          <p:spPr>
            <a:xfrm>
              <a:off x="2988855" y="2286063"/>
              <a:ext cx="2117684" cy="2865120"/>
            </a:xfrm>
            <a:prstGeom prst="rect">
              <a:avLst/>
            </a:prstGeom>
            <a:solidFill>
              <a:schemeClr val="accent3">
                <a:lumMod val="20000"/>
                <a:lumOff val="80000"/>
              </a:schemeClr>
            </a:solidFill>
            <a:ln>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四角形: 角を丸くする 7">
              <a:extLst>
                <a:ext uri="{FF2B5EF4-FFF2-40B4-BE49-F238E27FC236}">
                  <a16:creationId xmlns:a16="http://schemas.microsoft.com/office/drawing/2014/main" id="{B72338A9-4EB4-4D46-9C79-7C1B18A83287}"/>
                </a:ext>
              </a:extLst>
            </p:cNvPr>
            <p:cNvSpPr/>
            <p:nvPr/>
          </p:nvSpPr>
          <p:spPr>
            <a:xfrm>
              <a:off x="3277660" y="2501264"/>
              <a:ext cx="629920" cy="2043124"/>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dirty="0">
                  <a:ln w="0"/>
                  <a:solidFill>
                    <a:schemeClr val="bg1"/>
                  </a:solidFill>
                  <a:effectLst>
                    <a:outerShdw blurRad="38100" dist="25400" dir="5400000" algn="ctr" rotWithShape="0">
                      <a:srgbClr val="6E747A">
                        <a:alpha val="43000"/>
                      </a:srgbClr>
                    </a:outerShdw>
                  </a:effectLst>
                </a:rPr>
                <a:t>前処理</a:t>
              </a:r>
              <a:endParaRPr lang="en-US" altLang="ja-JP" b="1" dirty="0">
                <a:ln w="0"/>
                <a:solidFill>
                  <a:schemeClr val="bg1"/>
                </a:solidFill>
                <a:effectLst>
                  <a:outerShdw blurRad="38100" dist="25400" dir="5400000" algn="ctr" rotWithShape="0">
                    <a:srgbClr val="6E747A">
                      <a:alpha val="43000"/>
                    </a:srgbClr>
                  </a:outerShdw>
                </a:effectLst>
              </a:endParaRPr>
            </a:p>
          </p:txBody>
        </p:sp>
        <p:sp>
          <p:nvSpPr>
            <p:cNvPr id="9" name="四角形: 角を丸くする 8">
              <a:extLst>
                <a:ext uri="{FF2B5EF4-FFF2-40B4-BE49-F238E27FC236}">
                  <a16:creationId xmlns:a16="http://schemas.microsoft.com/office/drawing/2014/main" id="{80C1CC61-7416-498C-A5F1-BD21871D5464}"/>
                </a:ext>
              </a:extLst>
            </p:cNvPr>
            <p:cNvSpPr/>
            <p:nvPr/>
          </p:nvSpPr>
          <p:spPr>
            <a:xfrm>
              <a:off x="4183974" y="2501264"/>
              <a:ext cx="664344" cy="2043124"/>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dirty="0">
                  <a:ln w="0"/>
                  <a:solidFill>
                    <a:schemeClr val="bg1"/>
                  </a:solidFill>
                  <a:effectLst>
                    <a:outerShdw blurRad="38100" dist="25400" dir="5400000" algn="ctr" rotWithShape="0">
                      <a:srgbClr val="6E747A">
                        <a:alpha val="43000"/>
                      </a:srgbClr>
                    </a:outerShdw>
                  </a:effectLst>
                </a:rPr>
                <a:t>辞書作成</a:t>
              </a:r>
              <a:endParaRPr lang="en-US" altLang="ja-JP" b="1" dirty="0">
                <a:ln w="0"/>
                <a:solidFill>
                  <a:schemeClr val="bg1"/>
                </a:solidFill>
                <a:effectLst>
                  <a:outerShdw blurRad="38100" dist="25400" dir="5400000" algn="ctr" rotWithShape="0">
                    <a:srgbClr val="6E747A">
                      <a:alpha val="43000"/>
                    </a:srgbClr>
                  </a:outerShdw>
                </a:effectLst>
              </a:endParaRPr>
            </a:p>
          </p:txBody>
        </p:sp>
      </p:grpSp>
      <p:grpSp>
        <p:nvGrpSpPr>
          <p:cNvPr id="13" name="グループ化 12">
            <a:extLst>
              <a:ext uri="{FF2B5EF4-FFF2-40B4-BE49-F238E27FC236}">
                <a16:creationId xmlns:a16="http://schemas.microsoft.com/office/drawing/2014/main" id="{890CFF3F-3955-41A9-BD5D-7AA8796A1CF1}"/>
              </a:ext>
            </a:extLst>
          </p:cNvPr>
          <p:cNvGrpSpPr/>
          <p:nvPr/>
        </p:nvGrpSpPr>
        <p:grpSpPr>
          <a:xfrm>
            <a:off x="921542" y="2278650"/>
            <a:ext cx="1413594" cy="2865120"/>
            <a:chOff x="557016" y="2278650"/>
            <a:chExt cx="1385392" cy="2865120"/>
          </a:xfrm>
        </p:grpSpPr>
        <p:sp>
          <p:nvSpPr>
            <p:cNvPr id="7" name="正方形/長方形 6">
              <a:extLst>
                <a:ext uri="{FF2B5EF4-FFF2-40B4-BE49-F238E27FC236}">
                  <a16:creationId xmlns:a16="http://schemas.microsoft.com/office/drawing/2014/main" id="{734BACE0-03D0-4AE4-97D3-2DE31BFB2908}"/>
                </a:ext>
              </a:extLst>
            </p:cNvPr>
            <p:cNvSpPr/>
            <p:nvPr/>
          </p:nvSpPr>
          <p:spPr>
            <a:xfrm>
              <a:off x="557016" y="2278650"/>
              <a:ext cx="1385392" cy="2865120"/>
            </a:xfrm>
            <a:prstGeom prst="rect">
              <a:avLst/>
            </a:prstGeom>
            <a:solidFill>
              <a:schemeClr val="accent6">
                <a:lumMod val="20000"/>
                <a:lumOff val="80000"/>
              </a:schemeClr>
            </a:solid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四角形: 角を丸くする 26">
              <a:extLst>
                <a:ext uri="{FF2B5EF4-FFF2-40B4-BE49-F238E27FC236}">
                  <a16:creationId xmlns:a16="http://schemas.microsoft.com/office/drawing/2014/main" id="{79D3D347-68D6-4B41-BC35-66E9C8104DFA}"/>
                </a:ext>
              </a:extLst>
            </p:cNvPr>
            <p:cNvSpPr/>
            <p:nvPr/>
          </p:nvSpPr>
          <p:spPr>
            <a:xfrm>
              <a:off x="956399" y="2493850"/>
              <a:ext cx="629920" cy="2043125"/>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dirty="0">
                  <a:ln w="0"/>
                  <a:solidFill>
                    <a:schemeClr val="bg1"/>
                  </a:solidFill>
                  <a:effectLst>
                    <a:outerShdw blurRad="38100" dist="25400" dir="5400000" algn="ctr" rotWithShape="0">
                      <a:srgbClr val="6E747A">
                        <a:alpha val="43000"/>
                      </a:srgbClr>
                    </a:outerShdw>
                  </a:effectLst>
                </a:rPr>
                <a:t>基礎集計</a:t>
              </a:r>
            </a:p>
          </p:txBody>
        </p:sp>
      </p:grpSp>
      <p:sp>
        <p:nvSpPr>
          <p:cNvPr id="2" name="四角形: 角を丸くする 1">
            <a:extLst>
              <a:ext uri="{FF2B5EF4-FFF2-40B4-BE49-F238E27FC236}">
                <a16:creationId xmlns:a16="http://schemas.microsoft.com/office/drawing/2014/main" id="{9847DD3A-093A-4A98-BBEF-A2BB555B94D2}"/>
              </a:ext>
            </a:extLst>
          </p:cNvPr>
          <p:cNvSpPr/>
          <p:nvPr/>
        </p:nvSpPr>
        <p:spPr>
          <a:xfrm>
            <a:off x="2515611" y="2493851"/>
            <a:ext cx="459709" cy="2515030"/>
          </a:xfrm>
          <a:prstGeom prst="roundRect">
            <a:avLst/>
          </a:prstGeom>
          <a:ln>
            <a:solidFill>
              <a:schemeClr val="accent5">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b="1" dirty="0"/>
              <a:t>第</a:t>
            </a:r>
            <a:r>
              <a:rPr kumimoji="1" lang="en-US" altLang="ja-JP" b="1" dirty="0"/>
              <a:t>1</a:t>
            </a:r>
            <a:r>
              <a:rPr kumimoji="1" lang="ja-JP" altLang="en-US" b="1" dirty="0"/>
              <a:t>回</a:t>
            </a:r>
            <a:r>
              <a:rPr lang="ja-JP" altLang="en-US" b="1" dirty="0"/>
              <a:t>打ち合わせ</a:t>
            </a:r>
            <a:endParaRPr kumimoji="1" lang="ja-JP" altLang="en-US" b="1" dirty="0"/>
          </a:p>
        </p:txBody>
      </p:sp>
      <p:sp>
        <p:nvSpPr>
          <p:cNvPr id="30" name="四角形: 角を丸くする 29">
            <a:extLst>
              <a:ext uri="{FF2B5EF4-FFF2-40B4-BE49-F238E27FC236}">
                <a16:creationId xmlns:a16="http://schemas.microsoft.com/office/drawing/2014/main" id="{E370768A-F91D-4C7F-9C4A-5291A0F26AD4}"/>
              </a:ext>
            </a:extLst>
          </p:cNvPr>
          <p:cNvSpPr/>
          <p:nvPr/>
        </p:nvSpPr>
        <p:spPr>
          <a:xfrm>
            <a:off x="5453956" y="2493851"/>
            <a:ext cx="459709" cy="2515030"/>
          </a:xfrm>
          <a:prstGeom prst="roundRect">
            <a:avLst/>
          </a:prstGeom>
          <a:ln>
            <a:solidFill>
              <a:schemeClr val="accent5">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b="1" dirty="0"/>
              <a:t>第</a:t>
            </a:r>
            <a:r>
              <a:rPr lang="ja-JP" altLang="en-US" b="1" dirty="0"/>
              <a:t>２</a:t>
            </a:r>
            <a:r>
              <a:rPr kumimoji="1" lang="ja-JP" altLang="en-US" b="1" dirty="0"/>
              <a:t>回</a:t>
            </a:r>
            <a:r>
              <a:rPr lang="ja-JP" altLang="en-US" b="1" dirty="0"/>
              <a:t>打ち合わせ</a:t>
            </a:r>
            <a:endParaRPr kumimoji="1" lang="ja-JP" altLang="en-US" b="1" dirty="0"/>
          </a:p>
        </p:txBody>
      </p:sp>
      <p:sp>
        <p:nvSpPr>
          <p:cNvPr id="32" name="四角形: 角を丸くする 31">
            <a:extLst>
              <a:ext uri="{FF2B5EF4-FFF2-40B4-BE49-F238E27FC236}">
                <a16:creationId xmlns:a16="http://schemas.microsoft.com/office/drawing/2014/main" id="{1FED1C17-0061-4E0F-88E7-AAF30998B331}"/>
              </a:ext>
            </a:extLst>
          </p:cNvPr>
          <p:cNvSpPr/>
          <p:nvPr/>
        </p:nvSpPr>
        <p:spPr>
          <a:xfrm>
            <a:off x="8377126" y="2493851"/>
            <a:ext cx="459709" cy="2515029"/>
          </a:xfrm>
          <a:prstGeom prst="roundRect">
            <a:avLst/>
          </a:prstGeom>
          <a:ln>
            <a:solidFill>
              <a:schemeClr val="accent5">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b="1" dirty="0"/>
              <a:t>第</a:t>
            </a:r>
            <a:r>
              <a:rPr lang="ja-JP" altLang="en-US" b="1" dirty="0"/>
              <a:t>３</a:t>
            </a:r>
            <a:r>
              <a:rPr kumimoji="1" lang="ja-JP" altLang="en-US" b="1" dirty="0"/>
              <a:t>回</a:t>
            </a:r>
            <a:r>
              <a:rPr lang="ja-JP" altLang="en-US" b="1" dirty="0"/>
              <a:t>打ち合わせ</a:t>
            </a:r>
            <a:endParaRPr kumimoji="1" lang="ja-JP" altLang="en-US" b="1" dirty="0"/>
          </a:p>
        </p:txBody>
      </p:sp>
      <p:sp>
        <p:nvSpPr>
          <p:cNvPr id="14" name="正方形/長方形 13">
            <a:extLst>
              <a:ext uri="{FF2B5EF4-FFF2-40B4-BE49-F238E27FC236}">
                <a16:creationId xmlns:a16="http://schemas.microsoft.com/office/drawing/2014/main" id="{B8913D39-6C44-4801-B1F0-8A63CE7059E5}"/>
              </a:ext>
            </a:extLst>
          </p:cNvPr>
          <p:cNvSpPr/>
          <p:nvPr/>
        </p:nvSpPr>
        <p:spPr>
          <a:xfrm>
            <a:off x="921539" y="5335747"/>
            <a:ext cx="1413594" cy="49784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フェーズ１</a:t>
            </a:r>
          </a:p>
        </p:txBody>
      </p:sp>
      <p:sp>
        <p:nvSpPr>
          <p:cNvPr id="24" name="正方形/長方形 23">
            <a:extLst>
              <a:ext uri="{FF2B5EF4-FFF2-40B4-BE49-F238E27FC236}">
                <a16:creationId xmlns:a16="http://schemas.microsoft.com/office/drawing/2014/main" id="{49B83FE3-F07A-4A94-BCC2-E2BD25D9C3CB}"/>
              </a:ext>
            </a:extLst>
          </p:cNvPr>
          <p:cNvSpPr/>
          <p:nvPr/>
        </p:nvSpPr>
        <p:spPr>
          <a:xfrm>
            <a:off x="3158558" y="5335747"/>
            <a:ext cx="2131956" cy="49784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フェーズ２</a:t>
            </a:r>
          </a:p>
        </p:txBody>
      </p:sp>
      <p:sp>
        <p:nvSpPr>
          <p:cNvPr id="25" name="正方形/長方形 24">
            <a:extLst>
              <a:ext uri="{FF2B5EF4-FFF2-40B4-BE49-F238E27FC236}">
                <a16:creationId xmlns:a16="http://schemas.microsoft.com/office/drawing/2014/main" id="{B1E24BE2-4EB6-4F2B-B9C8-85744C68A5A5}"/>
              </a:ext>
            </a:extLst>
          </p:cNvPr>
          <p:cNvSpPr/>
          <p:nvPr/>
        </p:nvSpPr>
        <p:spPr>
          <a:xfrm>
            <a:off x="6085840" y="5335747"/>
            <a:ext cx="2117684" cy="49784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フェーズ３</a:t>
            </a:r>
          </a:p>
        </p:txBody>
      </p:sp>
    </p:spTree>
    <p:extLst>
      <p:ext uri="{BB962C8B-B14F-4D97-AF65-F5344CB8AC3E}">
        <p14:creationId xmlns:p14="http://schemas.microsoft.com/office/powerpoint/2010/main" val="72172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8A8EDA-E9E6-4B24-8AB3-F3C12252F805}"/>
              </a:ext>
            </a:extLst>
          </p:cNvPr>
          <p:cNvSpPr>
            <a:spLocks noGrp="1"/>
          </p:cNvSpPr>
          <p:nvPr>
            <p:ph type="ctrTitle"/>
          </p:nvPr>
        </p:nvSpPr>
        <p:spPr/>
        <p:txBody>
          <a:bodyPr/>
          <a:lstStyle/>
          <a:p>
            <a:r>
              <a:rPr kumimoji="1" lang="ja-JP" altLang="en-US" dirty="0"/>
              <a:t>５．分析の成果物イメージ</a:t>
            </a:r>
          </a:p>
        </p:txBody>
      </p:sp>
      <p:sp>
        <p:nvSpPr>
          <p:cNvPr id="3" name="字幕 2">
            <a:extLst>
              <a:ext uri="{FF2B5EF4-FFF2-40B4-BE49-F238E27FC236}">
                <a16:creationId xmlns:a16="http://schemas.microsoft.com/office/drawing/2014/main" id="{C32EC2F2-4FFC-44AD-B7CF-705A8541D9CB}"/>
              </a:ext>
            </a:extLst>
          </p:cNvPr>
          <p:cNvSpPr>
            <a:spLocks noGrp="1"/>
          </p:cNvSpPr>
          <p:nvPr>
            <p:ph type="subTitle"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FE58D9AE-D892-4619-AFAE-E7A0195DC6E4}"/>
              </a:ext>
            </a:extLst>
          </p:cNvPr>
          <p:cNvSpPr>
            <a:spLocks noGrp="1"/>
          </p:cNvSpPr>
          <p:nvPr>
            <p:ph type="ftr" sz="quarter" idx="10"/>
          </p:nvPr>
        </p:nvSpPr>
        <p:spPr/>
        <p:txBody>
          <a:bodyPr/>
          <a:lstStyle/>
          <a:p>
            <a:r>
              <a:rPr lang="en-US" altLang="ja-JP"/>
              <a:t>Copyright© 2021</a:t>
            </a:r>
            <a:r>
              <a:rPr lang="ja-JP" altLang="en-US"/>
              <a:t>　都築電気株式会社</a:t>
            </a:r>
            <a:endParaRPr lang="ja-JP" altLang="en-US" dirty="0"/>
          </a:p>
        </p:txBody>
      </p:sp>
    </p:spTree>
    <p:extLst>
      <p:ext uri="{BB962C8B-B14F-4D97-AF65-F5344CB8AC3E}">
        <p14:creationId xmlns:p14="http://schemas.microsoft.com/office/powerpoint/2010/main" val="2600599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グループ化 17">
            <a:extLst>
              <a:ext uri="{FF2B5EF4-FFF2-40B4-BE49-F238E27FC236}">
                <a16:creationId xmlns:a16="http://schemas.microsoft.com/office/drawing/2014/main" id="{D235289F-724B-4672-8A96-6D0147D4D096}"/>
              </a:ext>
            </a:extLst>
          </p:cNvPr>
          <p:cNvGrpSpPr/>
          <p:nvPr/>
        </p:nvGrpSpPr>
        <p:grpSpPr>
          <a:xfrm>
            <a:off x="287322" y="761865"/>
            <a:ext cx="4062535" cy="525883"/>
            <a:chOff x="287322" y="761865"/>
            <a:chExt cx="4062535" cy="525883"/>
          </a:xfrm>
        </p:grpSpPr>
        <p:cxnSp>
          <p:nvCxnSpPr>
            <p:cNvPr id="19" name="直線コネクタ 18">
              <a:extLst>
                <a:ext uri="{FF2B5EF4-FFF2-40B4-BE49-F238E27FC236}">
                  <a16:creationId xmlns:a16="http://schemas.microsoft.com/office/drawing/2014/main" id="{E22A16E5-EDC8-4A69-B190-A0A64FE097FE}"/>
                </a:ext>
              </a:extLst>
            </p:cNvPr>
            <p:cNvCxnSpPr/>
            <p:nvPr/>
          </p:nvCxnSpPr>
          <p:spPr>
            <a:xfrm>
              <a:off x="287322" y="1287748"/>
              <a:ext cx="4062535" cy="0"/>
            </a:xfrm>
            <a:prstGeom prst="line">
              <a:avLst/>
            </a:prstGeom>
            <a:ln w="25400">
              <a:solidFill>
                <a:srgbClr val="86BC25"/>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320806A9-A87B-4AFD-ABF9-2C9E596E4E47}"/>
                </a:ext>
              </a:extLst>
            </p:cNvPr>
            <p:cNvSpPr txBox="1"/>
            <p:nvPr/>
          </p:nvSpPr>
          <p:spPr>
            <a:xfrm>
              <a:off x="375923" y="761865"/>
              <a:ext cx="3926077" cy="461665"/>
            </a:xfrm>
            <a:prstGeom prst="rect">
              <a:avLst/>
            </a:prstGeom>
            <a:noFill/>
          </p:spPr>
          <p:txBody>
            <a:bodyPr wrap="square" rtlCol="0">
              <a:spAutoFit/>
            </a:bodyPr>
            <a:lstStyle/>
            <a:p>
              <a:r>
                <a:rPr lang="ja-JP" altLang="en-US" sz="2400" b="1" dirty="0">
                  <a:solidFill>
                    <a:schemeClr val="accent3"/>
                  </a:solidFill>
                  <a:latin typeface="+mj-lt"/>
                </a:rPr>
                <a:t>基礎集計</a:t>
              </a:r>
              <a:endParaRPr kumimoji="1" lang="ja-JP" altLang="en-US" sz="2400" b="1" dirty="0">
                <a:solidFill>
                  <a:schemeClr val="accent3"/>
                </a:solidFill>
                <a:latin typeface="+mj-lt"/>
              </a:endParaRPr>
            </a:p>
          </p:txBody>
        </p:sp>
      </p:grpSp>
      <p:sp>
        <p:nvSpPr>
          <p:cNvPr id="3" name="タイトル 2">
            <a:extLst>
              <a:ext uri="{FF2B5EF4-FFF2-40B4-BE49-F238E27FC236}">
                <a16:creationId xmlns:a16="http://schemas.microsoft.com/office/drawing/2014/main" id="{7BE5FB73-941D-4360-B20B-ACC1B9F27EDE}"/>
              </a:ext>
            </a:extLst>
          </p:cNvPr>
          <p:cNvSpPr>
            <a:spLocks noGrp="1"/>
          </p:cNvSpPr>
          <p:nvPr>
            <p:ph type="title"/>
          </p:nvPr>
        </p:nvSpPr>
        <p:spPr/>
        <p:txBody>
          <a:bodyPr/>
          <a:lstStyle/>
          <a:p>
            <a:r>
              <a:rPr kumimoji="1" lang="ja-JP" altLang="en-US" dirty="0"/>
              <a:t>５．分析の成果物イメージ</a:t>
            </a:r>
          </a:p>
        </p:txBody>
      </p:sp>
      <p:sp>
        <p:nvSpPr>
          <p:cNvPr id="4" name="フッター プレースホルダー 3">
            <a:extLst>
              <a:ext uri="{FF2B5EF4-FFF2-40B4-BE49-F238E27FC236}">
                <a16:creationId xmlns:a16="http://schemas.microsoft.com/office/drawing/2014/main" id="{0DBE0B14-A9F8-49AD-8FDC-D052E43F23F4}"/>
              </a:ext>
            </a:extLst>
          </p:cNvPr>
          <p:cNvSpPr>
            <a:spLocks noGrp="1"/>
          </p:cNvSpPr>
          <p:nvPr>
            <p:ph type="ftr" sz="quarter" idx="10"/>
          </p:nvPr>
        </p:nvSpPr>
        <p:spPr/>
        <p:txBody>
          <a:bodyPr/>
          <a:lstStyle/>
          <a:p>
            <a:r>
              <a:rPr lang="en-US" altLang="ja-JP"/>
              <a:t>Copyright© 2021</a:t>
            </a:r>
            <a:r>
              <a:rPr lang="ja-JP" altLang="en-US"/>
              <a:t>　都築電気株式会社</a:t>
            </a:r>
            <a:endParaRPr lang="ja-JP" altLang="en-US" dirty="0"/>
          </a:p>
        </p:txBody>
      </p:sp>
      <p:sp>
        <p:nvSpPr>
          <p:cNvPr id="9" name="テキスト ボックス 8">
            <a:extLst>
              <a:ext uri="{FF2B5EF4-FFF2-40B4-BE49-F238E27FC236}">
                <a16:creationId xmlns:a16="http://schemas.microsoft.com/office/drawing/2014/main" id="{5D0A4134-5658-40D6-A9E5-65DA217BFC06}"/>
              </a:ext>
            </a:extLst>
          </p:cNvPr>
          <p:cNvSpPr txBox="1"/>
          <p:nvPr/>
        </p:nvSpPr>
        <p:spPr>
          <a:xfrm>
            <a:off x="498207" y="1979550"/>
            <a:ext cx="3712716" cy="923330"/>
          </a:xfrm>
          <a:prstGeom prst="rect">
            <a:avLst/>
          </a:prstGeom>
          <a:noFill/>
        </p:spPr>
        <p:txBody>
          <a:bodyPr wrap="square" rtlCol="0">
            <a:spAutoFit/>
          </a:bodyPr>
          <a:lstStyle/>
          <a:p>
            <a:pPr marL="285750" indent="-285750">
              <a:buFont typeface="Wingdings" panose="05000000000000000000" pitchFamily="2" charset="2"/>
              <a:buChar char="n"/>
            </a:pPr>
            <a:r>
              <a:rPr kumimoji="1" lang="ja-JP" altLang="en-US" dirty="0">
                <a:ln w="0"/>
              </a:rPr>
              <a:t>数値集計</a:t>
            </a:r>
            <a:endParaRPr kumimoji="1" lang="en-US" altLang="ja-JP" dirty="0">
              <a:ln w="0"/>
            </a:endParaRPr>
          </a:p>
          <a:p>
            <a:r>
              <a:rPr kumimoji="1" lang="ja-JP" altLang="en-US" dirty="0">
                <a:ln w="0"/>
              </a:rPr>
              <a:t>年度別のインシデント件数や、クローズまでの</a:t>
            </a:r>
            <a:r>
              <a:rPr lang="ja-JP" altLang="en-US" dirty="0">
                <a:ln w="0"/>
              </a:rPr>
              <a:t>平均工数</a:t>
            </a:r>
            <a:r>
              <a:rPr kumimoji="1" lang="ja-JP" altLang="en-US" dirty="0">
                <a:ln w="0"/>
              </a:rPr>
              <a:t>を可視化</a:t>
            </a:r>
          </a:p>
        </p:txBody>
      </p:sp>
      <p:graphicFrame>
        <p:nvGraphicFramePr>
          <p:cNvPr id="12" name="グラフ 11">
            <a:extLst>
              <a:ext uri="{FF2B5EF4-FFF2-40B4-BE49-F238E27FC236}">
                <a16:creationId xmlns:a16="http://schemas.microsoft.com/office/drawing/2014/main" id="{3DF595BE-3ED5-444B-B527-3477F662BC05}"/>
              </a:ext>
            </a:extLst>
          </p:cNvPr>
          <p:cNvGraphicFramePr/>
          <p:nvPr/>
        </p:nvGraphicFramePr>
        <p:xfrm>
          <a:off x="375923" y="2765473"/>
          <a:ext cx="3957283" cy="33366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グラフ 14">
            <a:extLst>
              <a:ext uri="{FF2B5EF4-FFF2-40B4-BE49-F238E27FC236}">
                <a16:creationId xmlns:a16="http://schemas.microsoft.com/office/drawing/2014/main" id="{AEB9AF60-C89F-47A3-8CA5-43D29AD41B65}"/>
              </a:ext>
            </a:extLst>
          </p:cNvPr>
          <p:cNvGraphicFramePr/>
          <p:nvPr/>
        </p:nvGraphicFramePr>
        <p:xfrm>
          <a:off x="4572000" y="2740627"/>
          <a:ext cx="3957283" cy="3158556"/>
        </p:xfrm>
        <a:graphic>
          <a:graphicData uri="http://schemas.openxmlformats.org/drawingml/2006/chart">
            <c:chart xmlns:c="http://schemas.openxmlformats.org/drawingml/2006/chart" xmlns:r="http://schemas.openxmlformats.org/officeDocument/2006/relationships" r:id="rId4"/>
          </a:graphicData>
        </a:graphic>
      </p:graphicFrame>
      <p:sp>
        <p:nvSpPr>
          <p:cNvPr id="17" name="テキスト ボックス 16">
            <a:extLst>
              <a:ext uri="{FF2B5EF4-FFF2-40B4-BE49-F238E27FC236}">
                <a16:creationId xmlns:a16="http://schemas.microsoft.com/office/drawing/2014/main" id="{647695FC-D966-4E24-81C2-D7D8981B89E8}"/>
              </a:ext>
            </a:extLst>
          </p:cNvPr>
          <p:cNvSpPr txBox="1"/>
          <p:nvPr/>
        </p:nvSpPr>
        <p:spPr>
          <a:xfrm>
            <a:off x="4722030" y="1978502"/>
            <a:ext cx="3657224" cy="923330"/>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n w="0"/>
              </a:rPr>
              <a:t>カテゴリ</a:t>
            </a:r>
            <a:r>
              <a:rPr kumimoji="1" lang="ja-JP" altLang="en-US" dirty="0">
                <a:ln w="0"/>
              </a:rPr>
              <a:t>集計</a:t>
            </a:r>
            <a:endParaRPr kumimoji="1" lang="en-US" altLang="ja-JP" dirty="0">
              <a:ln w="0"/>
            </a:endParaRPr>
          </a:p>
          <a:p>
            <a:r>
              <a:rPr kumimoji="1" lang="ja-JP" altLang="en-US" dirty="0">
                <a:ln w="0"/>
              </a:rPr>
              <a:t>年度・要因別の</a:t>
            </a:r>
            <a:r>
              <a:rPr lang="ja-JP" altLang="en-US" dirty="0">
                <a:ln w="0"/>
              </a:rPr>
              <a:t>発生件数</a:t>
            </a:r>
            <a:r>
              <a:rPr kumimoji="1" lang="ja-JP" altLang="en-US" dirty="0">
                <a:ln w="0"/>
              </a:rPr>
              <a:t>や、部署別の発生件数を可視化</a:t>
            </a:r>
          </a:p>
        </p:txBody>
      </p:sp>
      <p:sp>
        <p:nvSpPr>
          <p:cNvPr id="13" name="テキスト ボックス 12">
            <a:extLst>
              <a:ext uri="{FF2B5EF4-FFF2-40B4-BE49-F238E27FC236}">
                <a16:creationId xmlns:a16="http://schemas.microsoft.com/office/drawing/2014/main" id="{99E63674-8AAF-4CE6-A403-9E37234CAD04}"/>
              </a:ext>
            </a:extLst>
          </p:cNvPr>
          <p:cNvSpPr txBox="1"/>
          <p:nvPr/>
        </p:nvSpPr>
        <p:spPr>
          <a:xfrm>
            <a:off x="498207" y="1563439"/>
            <a:ext cx="6877944" cy="369332"/>
          </a:xfrm>
          <a:prstGeom prst="rect">
            <a:avLst/>
          </a:prstGeom>
          <a:noFill/>
        </p:spPr>
        <p:txBody>
          <a:bodyPr wrap="square" rtlCol="0">
            <a:spAutoFit/>
          </a:bodyPr>
          <a:lstStyle/>
          <a:p>
            <a:r>
              <a:rPr kumimoji="1" lang="ja-JP" altLang="en-US" dirty="0">
                <a:ln w="0"/>
                <a:effectLst>
                  <a:outerShdw blurRad="38100" dist="19050" dir="2700000" algn="tl" rotWithShape="0">
                    <a:schemeClr val="dk1">
                      <a:alpha val="40000"/>
                    </a:schemeClr>
                  </a:outerShdw>
                </a:effectLst>
              </a:rPr>
              <a:t>データの統計情報を算出し、データ量やカテゴリ構成を把握します</a:t>
            </a:r>
          </a:p>
        </p:txBody>
      </p:sp>
      <p:sp>
        <p:nvSpPr>
          <p:cNvPr id="16" name="正方形/長方形 15">
            <a:extLst>
              <a:ext uri="{FF2B5EF4-FFF2-40B4-BE49-F238E27FC236}">
                <a16:creationId xmlns:a16="http://schemas.microsoft.com/office/drawing/2014/main" id="{08B41B9A-E7CD-4519-9653-0B82468AEC83}"/>
              </a:ext>
            </a:extLst>
          </p:cNvPr>
          <p:cNvSpPr/>
          <p:nvPr/>
        </p:nvSpPr>
        <p:spPr>
          <a:xfrm>
            <a:off x="7091680" y="630001"/>
            <a:ext cx="2052320" cy="43605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フェーズ１</a:t>
            </a:r>
          </a:p>
        </p:txBody>
      </p:sp>
      <p:sp>
        <p:nvSpPr>
          <p:cNvPr id="5" name="正方形/長方形 4">
            <a:extLst>
              <a:ext uri="{FF2B5EF4-FFF2-40B4-BE49-F238E27FC236}">
                <a16:creationId xmlns:a16="http://schemas.microsoft.com/office/drawing/2014/main" id="{C65F4628-7EF5-4D65-A792-9FD4F8F04F7A}"/>
              </a:ext>
            </a:extLst>
          </p:cNvPr>
          <p:cNvSpPr/>
          <p:nvPr/>
        </p:nvSpPr>
        <p:spPr>
          <a:xfrm>
            <a:off x="4722030" y="6037545"/>
            <a:ext cx="3957283" cy="338554"/>
          </a:xfrm>
          <a:prstGeom prst="rect">
            <a:avLst/>
          </a:prstGeom>
          <a:noFill/>
        </p:spPr>
        <p:txBody>
          <a:bodyPr wrap="square">
            <a:spAutoFit/>
          </a:bodyPr>
          <a:lstStyle/>
          <a:p>
            <a:pPr algn="ctr"/>
            <a:r>
              <a:rPr lang="ja-JP" altLang="en-US" sz="1600" b="1" dirty="0">
                <a:ln w="0"/>
                <a:solidFill>
                  <a:schemeClr val="accent6"/>
                </a:solidFill>
              </a:rPr>
              <a:t>インシデントが発生しやすい工程・部署を把握</a:t>
            </a:r>
            <a:endParaRPr lang="ja-JP" altLang="en-US" sz="1600" b="1" dirty="0">
              <a:solidFill>
                <a:schemeClr val="accent6"/>
              </a:solidFill>
            </a:endParaRPr>
          </a:p>
        </p:txBody>
      </p:sp>
      <p:sp>
        <p:nvSpPr>
          <p:cNvPr id="6" name="正方形/長方形 5">
            <a:extLst>
              <a:ext uri="{FF2B5EF4-FFF2-40B4-BE49-F238E27FC236}">
                <a16:creationId xmlns:a16="http://schemas.microsoft.com/office/drawing/2014/main" id="{62F02F12-E559-4E9E-8187-5424949F79F6}"/>
              </a:ext>
            </a:extLst>
          </p:cNvPr>
          <p:cNvSpPr/>
          <p:nvPr/>
        </p:nvSpPr>
        <p:spPr>
          <a:xfrm>
            <a:off x="392574" y="6037545"/>
            <a:ext cx="3957283" cy="338554"/>
          </a:xfrm>
          <a:prstGeom prst="rect">
            <a:avLst/>
          </a:prstGeom>
          <a:noFill/>
        </p:spPr>
        <p:txBody>
          <a:bodyPr wrap="square">
            <a:spAutoFit/>
          </a:bodyPr>
          <a:lstStyle/>
          <a:p>
            <a:pPr algn="ctr"/>
            <a:r>
              <a:rPr lang="ja-JP" altLang="en-US" sz="1600" b="1" dirty="0">
                <a:ln w="0"/>
                <a:solidFill>
                  <a:schemeClr val="accent6"/>
                </a:solidFill>
              </a:rPr>
              <a:t>インシデントが発生しやすい時期を把握</a:t>
            </a:r>
            <a:endParaRPr lang="ja-JP" altLang="en-US" sz="1600" b="1" dirty="0">
              <a:solidFill>
                <a:schemeClr val="accent6"/>
              </a:solidFill>
            </a:endParaRPr>
          </a:p>
        </p:txBody>
      </p:sp>
      <p:sp>
        <p:nvSpPr>
          <p:cNvPr id="21" name="正方形/長方形 20">
            <a:extLst>
              <a:ext uri="{FF2B5EF4-FFF2-40B4-BE49-F238E27FC236}">
                <a16:creationId xmlns:a16="http://schemas.microsoft.com/office/drawing/2014/main" id="{E5398AA0-F73C-4D67-B9A1-11179CC33BE9}"/>
              </a:ext>
            </a:extLst>
          </p:cNvPr>
          <p:cNvSpPr/>
          <p:nvPr/>
        </p:nvSpPr>
        <p:spPr>
          <a:xfrm>
            <a:off x="2225040" y="604163"/>
            <a:ext cx="4693920" cy="833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インシデント分析の例</a:t>
            </a:r>
          </a:p>
        </p:txBody>
      </p:sp>
    </p:spTree>
    <p:extLst>
      <p:ext uri="{BB962C8B-B14F-4D97-AF65-F5344CB8AC3E}">
        <p14:creationId xmlns:p14="http://schemas.microsoft.com/office/powerpoint/2010/main" val="1546203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グループ化 15">
            <a:extLst>
              <a:ext uri="{FF2B5EF4-FFF2-40B4-BE49-F238E27FC236}">
                <a16:creationId xmlns:a16="http://schemas.microsoft.com/office/drawing/2014/main" id="{77A4D755-8F74-4EA2-9069-B851DE32F009}"/>
              </a:ext>
            </a:extLst>
          </p:cNvPr>
          <p:cNvGrpSpPr/>
          <p:nvPr/>
        </p:nvGrpSpPr>
        <p:grpSpPr>
          <a:xfrm>
            <a:off x="287322" y="761865"/>
            <a:ext cx="4062535" cy="525883"/>
            <a:chOff x="287322" y="761865"/>
            <a:chExt cx="4062535" cy="525883"/>
          </a:xfrm>
        </p:grpSpPr>
        <p:cxnSp>
          <p:nvCxnSpPr>
            <p:cNvPr id="17" name="直線コネクタ 16">
              <a:extLst>
                <a:ext uri="{FF2B5EF4-FFF2-40B4-BE49-F238E27FC236}">
                  <a16:creationId xmlns:a16="http://schemas.microsoft.com/office/drawing/2014/main" id="{9FDC213C-8BB0-4D93-93C0-3DFA6F61E943}"/>
                </a:ext>
              </a:extLst>
            </p:cNvPr>
            <p:cNvCxnSpPr/>
            <p:nvPr/>
          </p:nvCxnSpPr>
          <p:spPr>
            <a:xfrm>
              <a:off x="287322" y="1287748"/>
              <a:ext cx="4062535" cy="0"/>
            </a:xfrm>
            <a:prstGeom prst="line">
              <a:avLst/>
            </a:prstGeom>
            <a:ln w="25400">
              <a:solidFill>
                <a:srgbClr val="86BC25"/>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BD1530CD-85FD-4E6D-8F08-8F0C7738AD18}"/>
                </a:ext>
              </a:extLst>
            </p:cNvPr>
            <p:cNvSpPr txBox="1"/>
            <p:nvPr/>
          </p:nvSpPr>
          <p:spPr>
            <a:xfrm>
              <a:off x="375923" y="761865"/>
              <a:ext cx="3926077" cy="461665"/>
            </a:xfrm>
            <a:prstGeom prst="rect">
              <a:avLst/>
            </a:prstGeom>
            <a:noFill/>
          </p:spPr>
          <p:txBody>
            <a:bodyPr wrap="square" rtlCol="0">
              <a:spAutoFit/>
            </a:bodyPr>
            <a:lstStyle/>
            <a:p>
              <a:r>
                <a:rPr kumimoji="1" lang="ja-JP" altLang="en-US" sz="2400" b="1" dirty="0">
                  <a:solidFill>
                    <a:schemeClr val="accent3"/>
                  </a:solidFill>
                  <a:latin typeface="+mj-lt"/>
                </a:rPr>
                <a:t>前処理</a:t>
              </a:r>
            </a:p>
          </p:txBody>
        </p:sp>
      </p:grpSp>
      <p:grpSp>
        <p:nvGrpSpPr>
          <p:cNvPr id="19" name="グループ化 18">
            <a:extLst>
              <a:ext uri="{FF2B5EF4-FFF2-40B4-BE49-F238E27FC236}">
                <a16:creationId xmlns:a16="http://schemas.microsoft.com/office/drawing/2014/main" id="{C7DDB784-EC61-4174-88BA-BFE107DD61F9}"/>
              </a:ext>
            </a:extLst>
          </p:cNvPr>
          <p:cNvGrpSpPr/>
          <p:nvPr/>
        </p:nvGrpSpPr>
        <p:grpSpPr>
          <a:xfrm>
            <a:off x="4842000" y="761865"/>
            <a:ext cx="4062535" cy="525883"/>
            <a:chOff x="287322" y="761865"/>
            <a:chExt cx="4062535" cy="525883"/>
          </a:xfrm>
        </p:grpSpPr>
        <p:cxnSp>
          <p:nvCxnSpPr>
            <p:cNvPr id="20" name="直線コネクタ 19">
              <a:extLst>
                <a:ext uri="{FF2B5EF4-FFF2-40B4-BE49-F238E27FC236}">
                  <a16:creationId xmlns:a16="http://schemas.microsoft.com/office/drawing/2014/main" id="{3DFE4129-EC05-4E24-A1BC-541841500766}"/>
                </a:ext>
              </a:extLst>
            </p:cNvPr>
            <p:cNvCxnSpPr/>
            <p:nvPr/>
          </p:nvCxnSpPr>
          <p:spPr>
            <a:xfrm>
              <a:off x="287322" y="1287748"/>
              <a:ext cx="4062535" cy="0"/>
            </a:xfrm>
            <a:prstGeom prst="line">
              <a:avLst/>
            </a:prstGeom>
            <a:ln w="25400">
              <a:solidFill>
                <a:srgbClr val="86BC25"/>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5C2812E3-975B-4127-9DF8-98787CD836D1}"/>
                </a:ext>
              </a:extLst>
            </p:cNvPr>
            <p:cNvSpPr txBox="1"/>
            <p:nvPr/>
          </p:nvSpPr>
          <p:spPr>
            <a:xfrm>
              <a:off x="375923" y="761865"/>
              <a:ext cx="3926077" cy="461665"/>
            </a:xfrm>
            <a:prstGeom prst="rect">
              <a:avLst/>
            </a:prstGeom>
            <a:noFill/>
          </p:spPr>
          <p:txBody>
            <a:bodyPr wrap="square" rtlCol="0">
              <a:spAutoFit/>
            </a:bodyPr>
            <a:lstStyle/>
            <a:p>
              <a:r>
                <a:rPr kumimoji="1" lang="ja-JP" altLang="en-US" sz="2400" b="1" dirty="0">
                  <a:solidFill>
                    <a:schemeClr val="accent3"/>
                  </a:solidFill>
                  <a:latin typeface="+mj-lt"/>
                </a:rPr>
                <a:t>辞書作成</a:t>
              </a:r>
            </a:p>
          </p:txBody>
        </p:sp>
      </p:grpSp>
      <p:sp>
        <p:nvSpPr>
          <p:cNvPr id="3" name="タイトル 2">
            <a:extLst>
              <a:ext uri="{FF2B5EF4-FFF2-40B4-BE49-F238E27FC236}">
                <a16:creationId xmlns:a16="http://schemas.microsoft.com/office/drawing/2014/main" id="{BE843F7B-8E9E-4197-8F5E-408D6BAD69B2}"/>
              </a:ext>
            </a:extLst>
          </p:cNvPr>
          <p:cNvSpPr>
            <a:spLocks noGrp="1"/>
          </p:cNvSpPr>
          <p:nvPr>
            <p:ph type="title"/>
          </p:nvPr>
        </p:nvSpPr>
        <p:spPr/>
        <p:txBody>
          <a:bodyPr/>
          <a:lstStyle/>
          <a:p>
            <a:r>
              <a:rPr kumimoji="1" lang="ja-JP" altLang="en-US" dirty="0"/>
              <a:t>５．分析の成果物イメージ</a:t>
            </a:r>
          </a:p>
        </p:txBody>
      </p:sp>
      <p:sp>
        <p:nvSpPr>
          <p:cNvPr id="4" name="フッター プレースホルダー 3">
            <a:extLst>
              <a:ext uri="{FF2B5EF4-FFF2-40B4-BE49-F238E27FC236}">
                <a16:creationId xmlns:a16="http://schemas.microsoft.com/office/drawing/2014/main" id="{8761A092-1955-4014-B1B3-4BE22DFA3119}"/>
              </a:ext>
            </a:extLst>
          </p:cNvPr>
          <p:cNvSpPr>
            <a:spLocks noGrp="1"/>
          </p:cNvSpPr>
          <p:nvPr>
            <p:ph type="ftr" sz="quarter" idx="10"/>
          </p:nvPr>
        </p:nvSpPr>
        <p:spPr/>
        <p:txBody>
          <a:bodyPr/>
          <a:lstStyle/>
          <a:p>
            <a:r>
              <a:rPr lang="en-US" altLang="ja-JP"/>
              <a:t>Copyright© 2021</a:t>
            </a:r>
            <a:r>
              <a:rPr lang="ja-JP" altLang="en-US"/>
              <a:t>　都築電気株式会社</a:t>
            </a:r>
            <a:endParaRPr lang="ja-JP" altLang="en-US" dirty="0"/>
          </a:p>
        </p:txBody>
      </p:sp>
      <p:sp>
        <p:nvSpPr>
          <p:cNvPr id="7" name="テキスト ボックス 6">
            <a:extLst>
              <a:ext uri="{FF2B5EF4-FFF2-40B4-BE49-F238E27FC236}">
                <a16:creationId xmlns:a16="http://schemas.microsoft.com/office/drawing/2014/main" id="{5EF51359-BFF9-4EA4-9FD8-A668C2B04492}"/>
              </a:ext>
            </a:extLst>
          </p:cNvPr>
          <p:cNvSpPr txBox="1"/>
          <p:nvPr/>
        </p:nvSpPr>
        <p:spPr>
          <a:xfrm>
            <a:off x="482603" y="1507251"/>
            <a:ext cx="3712716" cy="646331"/>
          </a:xfrm>
          <a:prstGeom prst="rect">
            <a:avLst/>
          </a:prstGeom>
          <a:noFill/>
        </p:spPr>
        <p:txBody>
          <a:bodyPr wrap="square" rtlCol="0">
            <a:spAutoFit/>
          </a:bodyPr>
          <a:lstStyle/>
          <a:p>
            <a:r>
              <a:rPr kumimoji="1" lang="ja-JP" altLang="en-US" dirty="0">
                <a:ln w="0"/>
                <a:effectLst>
                  <a:outerShdw blurRad="38100" dist="19050" dir="2700000" algn="tl" rotWithShape="0">
                    <a:schemeClr val="dk1">
                      <a:alpha val="40000"/>
                    </a:schemeClr>
                  </a:outerShdw>
                </a:effectLst>
              </a:rPr>
              <a:t>データ分析ができるよう、データ型を整えます</a:t>
            </a:r>
            <a:endParaRPr kumimoji="1" lang="en-US" altLang="ja-JP" dirty="0">
              <a:ln w="0"/>
              <a:effectLst>
                <a:outerShdw blurRad="38100" dist="19050" dir="2700000" algn="tl" rotWithShape="0">
                  <a:schemeClr val="dk1">
                    <a:alpha val="40000"/>
                  </a:schemeClr>
                </a:outerShdw>
              </a:effectLst>
            </a:endParaRPr>
          </a:p>
        </p:txBody>
      </p:sp>
      <p:sp>
        <p:nvSpPr>
          <p:cNvPr id="14" name="テキスト ボックス 13">
            <a:extLst>
              <a:ext uri="{FF2B5EF4-FFF2-40B4-BE49-F238E27FC236}">
                <a16:creationId xmlns:a16="http://schemas.microsoft.com/office/drawing/2014/main" id="{88B3017B-3720-4A42-9E94-FC31663D4558}"/>
              </a:ext>
            </a:extLst>
          </p:cNvPr>
          <p:cNvSpPr txBox="1"/>
          <p:nvPr/>
        </p:nvSpPr>
        <p:spPr>
          <a:xfrm>
            <a:off x="5076056" y="1507252"/>
            <a:ext cx="3860424" cy="646331"/>
          </a:xfrm>
          <a:prstGeom prst="rect">
            <a:avLst/>
          </a:prstGeom>
          <a:noFill/>
        </p:spPr>
        <p:txBody>
          <a:bodyPr wrap="square" rtlCol="0">
            <a:spAutoFit/>
          </a:bodyPr>
          <a:lstStyle/>
          <a:p>
            <a:r>
              <a:rPr lang="ja-JP" altLang="en-US" dirty="0">
                <a:ln w="0"/>
                <a:effectLst>
                  <a:outerShdw blurRad="38100" dist="19050" dir="2700000" algn="tl" rotWithShape="0">
                    <a:schemeClr val="dk1">
                      <a:alpha val="40000"/>
                    </a:schemeClr>
                  </a:outerShdw>
                </a:effectLst>
              </a:rPr>
              <a:t>同じ意味の単語をまとめたり、分析対象から除外する単語を指定します</a:t>
            </a:r>
            <a:endParaRPr kumimoji="1" lang="ja-JP" altLang="en-US" dirty="0">
              <a:ln w="0"/>
              <a:effectLst>
                <a:outerShdw blurRad="38100" dist="19050" dir="2700000" algn="tl" rotWithShape="0">
                  <a:schemeClr val="dk1">
                    <a:alpha val="40000"/>
                  </a:schemeClr>
                </a:outerShdw>
              </a:effectLst>
            </a:endParaRPr>
          </a:p>
        </p:txBody>
      </p:sp>
      <p:sp>
        <p:nvSpPr>
          <p:cNvPr id="15" name="テキスト ボックス 14">
            <a:extLst>
              <a:ext uri="{FF2B5EF4-FFF2-40B4-BE49-F238E27FC236}">
                <a16:creationId xmlns:a16="http://schemas.microsoft.com/office/drawing/2014/main" id="{0D733772-AE24-4B02-9E4E-FBCA366CCD60}"/>
              </a:ext>
            </a:extLst>
          </p:cNvPr>
          <p:cNvSpPr txBox="1"/>
          <p:nvPr/>
        </p:nvSpPr>
        <p:spPr>
          <a:xfrm>
            <a:off x="5080562" y="2241280"/>
            <a:ext cx="3742694" cy="3970318"/>
          </a:xfrm>
          <a:prstGeom prst="rect">
            <a:avLst/>
          </a:prstGeom>
          <a:noFill/>
        </p:spPr>
        <p:txBody>
          <a:bodyPr wrap="square" rtlCol="0">
            <a:spAutoFit/>
          </a:bodyPr>
          <a:lstStyle/>
          <a:p>
            <a:pPr marL="285750" indent="-285750">
              <a:buFont typeface="Wingdings" panose="05000000000000000000" pitchFamily="2" charset="2"/>
              <a:buChar char="n"/>
            </a:pPr>
            <a:r>
              <a:rPr kumimoji="1" lang="ja-JP" altLang="en-US" dirty="0"/>
              <a:t>類似辞書</a:t>
            </a:r>
            <a:endParaRPr kumimoji="1" lang="en-US" altLang="ja-JP" dirty="0"/>
          </a:p>
          <a:p>
            <a:r>
              <a:rPr lang="ja-JP" altLang="en-US" dirty="0"/>
              <a:t>例）</a:t>
            </a:r>
            <a:endParaRPr lang="en-US" altLang="ja-JP" dirty="0"/>
          </a:p>
          <a:p>
            <a:pPr marL="285750" indent="-285750">
              <a:buFont typeface="Wingdings" panose="05000000000000000000" pitchFamily="2" charset="2"/>
              <a:buChar char="Ø"/>
            </a:pPr>
            <a:r>
              <a:rPr kumimoji="1" lang="en-US" altLang="ja-JP" dirty="0"/>
              <a:t>PC</a:t>
            </a:r>
            <a:r>
              <a:rPr kumimoji="1" lang="ja-JP" altLang="en-US" dirty="0"/>
              <a:t>　→　パソコン</a:t>
            </a:r>
            <a:endParaRPr kumimoji="1" lang="en-US" altLang="ja-JP" dirty="0"/>
          </a:p>
          <a:p>
            <a:pPr marL="285750" indent="-285750">
              <a:buFont typeface="Wingdings" panose="05000000000000000000" pitchFamily="2" charset="2"/>
              <a:buChar char="Ø"/>
            </a:pPr>
            <a:r>
              <a:rPr kumimoji="1" lang="ja-JP" altLang="en-US" dirty="0"/>
              <a:t>スマホ　→　スマートフォン</a:t>
            </a:r>
            <a:endParaRPr kumimoji="1" lang="en-US" altLang="ja-JP" dirty="0"/>
          </a:p>
          <a:p>
            <a:endParaRPr lang="en-US" altLang="ja-JP" dirty="0"/>
          </a:p>
          <a:p>
            <a:pPr marL="285750" indent="-285750">
              <a:buFont typeface="Wingdings" panose="05000000000000000000" pitchFamily="2" charset="2"/>
              <a:buChar char="n"/>
            </a:pPr>
            <a:r>
              <a:rPr lang="ja-JP" altLang="en-US" dirty="0"/>
              <a:t>除外辞書</a:t>
            </a:r>
            <a:endParaRPr kumimoji="1" lang="en-US" altLang="ja-JP" dirty="0"/>
          </a:p>
          <a:p>
            <a:r>
              <a:rPr lang="ja-JP" altLang="en-US" dirty="0"/>
              <a:t>例）</a:t>
            </a:r>
            <a:endParaRPr kumimoji="1" lang="en-US" altLang="ja-JP" dirty="0"/>
          </a:p>
          <a:p>
            <a:pPr marL="285750" indent="-285750">
              <a:buFont typeface="Wingdings" panose="05000000000000000000" pitchFamily="2" charset="2"/>
              <a:buChar char="Ø"/>
            </a:pPr>
            <a:r>
              <a:rPr lang="en-US" altLang="ja-JP" dirty="0"/>
              <a:t>1/1</a:t>
            </a:r>
            <a:r>
              <a:rPr lang="ja-JP" altLang="en-US" dirty="0"/>
              <a:t>　→　</a:t>
            </a:r>
            <a:r>
              <a:rPr lang="en-US" altLang="ja-JP" dirty="0"/>
              <a:t>#</a:t>
            </a:r>
            <a:r>
              <a:rPr lang="ja-JP" altLang="en-US" dirty="0"/>
              <a:t>日付</a:t>
            </a:r>
            <a:endParaRPr lang="en-US" altLang="ja-JP" dirty="0"/>
          </a:p>
          <a:p>
            <a:pPr marL="285750" indent="-285750">
              <a:buFont typeface="Wingdings" panose="05000000000000000000" pitchFamily="2" charset="2"/>
              <a:buChar char="Ø"/>
            </a:pPr>
            <a:r>
              <a:rPr kumimoji="1" lang="ja-JP" altLang="en-US" dirty="0"/>
              <a:t>（名前）→　</a:t>
            </a:r>
            <a:r>
              <a:rPr kumimoji="1" lang="en-US" altLang="ja-JP" dirty="0"/>
              <a:t>#</a:t>
            </a:r>
            <a:r>
              <a:rPr kumimoji="1" lang="ja-JP" altLang="en-US" dirty="0"/>
              <a:t>名前　</a:t>
            </a:r>
            <a:endParaRPr kumimoji="1" lang="en-US" altLang="ja-JP" dirty="0"/>
          </a:p>
          <a:p>
            <a:pPr marL="285750" indent="-285750">
              <a:buFont typeface="Wingdings" panose="05000000000000000000" pitchFamily="2" charset="2"/>
              <a:buChar char="Ø"/>
            </a:pPr>
            <a:r>
              <a:rPr lang="en-US" altLang="ja-JP" dirty="0"/>
              <a:t>TONY</a:t>
            </a:r>
            <a:r>
              <a:rPr lang="ja-JP" altLang="en-US" dirty="0"/>
              <a:t>　→　</a:t>
            </a:r>
            <a:r>
              <a:rPr lang="en-US" altLang="ja-JP" dirty="0"/>
              <a:t>#</a:t>
            </a:r>
            <a:r>
              <a:rPr lang="ja-JP" altLang="en-US" dirty="0"/>
              <a:t>記号</a:t>
            </a:r>
            <a:endParaRPr lang="en-US" altLang="ja-JP" dirty="0"/>
          </a:p>
          <a:p>
            <a:pPr marL="285750" indent="-285750">
              <a:buFont typeface="Wingdings" panose="05000000000000000000" pitchFamily="2" charset="2"/>
              <a:buChar char="Ø"/>
            </a:pPr>
            <a:endParaRPr kumimoji="1" lang="en-US" altLang="ja-JP" dirty="0"/>
          </a:p>
          <a:p>
            <a:pPr marL="285750" indent="-285750">
              <a:buFont typeface="Wingdings" panose="05000000000000000000" pitchFamily="2" charset="2"/>
              <a:buChar char="n"/>
            </a:pPr>
            <a:r>
              <a:rPr lang="ja-JP" altLang="en-US" dirty="0"/>
              <a:t>ユーザー辞書</a:t>
            </a:r>
            <a:endParaRPr lang="en-US" altLang="ja-JP" dirty="0"/>
          </a:p>
          <a:p>
            <a:r>
              <a:rPr lang="ja-JP" altLang="en-US" dirty="0"/>
              <a:t>例）</a:t>
            </a:r>
            <a:endParaRPr lang="en-US" altLang="ja-JP" dirty="0"/>
          </a:p>
          <a:p>
            <a:r>
              <a:rPr lang="en-US" altLang="ja-JP" dirty="0"/>
              <a:t>“</a:t>
            </a:r>
            <a:r>
              <a:rPr lang="ja-JP" altLang="en-US" dirty="0"/>
              <a:t>都築</a:t>
            </a:r>
            <a:r>
              <a:rPr lang="en-US" altLang="ja-JP" dirty="0"/>
              <a:t>”</a:t>
            </a:r>
            <a:r>
              <a:rPr lang="ja-JP" altLang="en-US" dirty="0"/>
              <a:t> </a:t>
            </a:r>
            <a:r>
              <a:rPr lang="en-US" altLang="ja-JP" dirty="0"/>
              <a:t>“</a:t>
            </a:r>
            <a:r>
              <a:rPr lang="ja-JP" altLang="en-US" dirty="0"/>
              <a:t>電気</a:t>
            </a:r>
            <a:r>
              <a:rPr lang="en-US" altLang="ja-JP" dirty="0"/>
              <a:t>”</a:t>
            </a:r>
            <a:r>
              <a:rPr lang="ja-JP" altLang="en-US" dirty="0"/>
              <a:t> ➡ </a:t>
            </a:r>
            <a:r>
              <a:rPr lang="en-US" altLang="ja-JP" dirty="0"/>
              <a:t>“</a:t>
            </a:r>
            <a:r>
              <a:rPr lang="ja-JP" altLang="en-US" dirty="0"/>
              <a:t>都築電気</a:t>
            </a:r>
            <a:r>
              <a:rPr lang="en-US" altLang="ja-JP" dirty="0"/>
              <a:t>”</a:t>
            </a:r>
            <a:endParaRPr kumimoji="1" lang="en-US" altLang="ja-JP" dirty="0"/>
          </a:p>
        </p:txBody>
      </p:sp>
      <p:sp>
        <p:nvSpPr>
          <p:cNvPr id="23" name="正方形/長方形 22">
            <a:extLst>
              <a:ext uri="{FF2B5EF4-FFF2-40B4-BE49-F238E27FC236}">
                <a16:creationId xmlns:a16="http://schemas.microsoft.com/office/drawing/2014/main" id="{38AFF913-449B-4E67-881A-58DD9B2926A6}"/>
              </a:ext>
            </a:extLst>
          </p:cNvPr>
          <p:cNvSpPr/>
          <p:nvPr/>
        </p:nvSpPr>
        <p:spPr>
          <a:xfrm>
            <a:off x="482603" y="2241280"/>
            <a:ext cx="3867254" cy="2585323"/>
          </a:xfrm>
          <a:prstGeom prst="rect">
            <a:avLst/>
          </a:prstGeom>
        </p:spPr>
        <p:txBody>
          <a:bodyPr wrap="square">
            <a:spAutoFit/>
          </a:bodyPr>
          <a:lstStyle/>
          <a:p>
            <a:pPr marL="285750" indent="-285750">
              <a:buFont typeface="Wingdings" panose="05000000000000000000" pitchFamily="2" charset="2"/>
              <a:buChar char="n"/>
            </a:pPr>
            <a:r>
              <a:rPr lang="ja-JP" altLang="en-US" dirty="0"/>
              <a:t>全角・半角の統一</a:t>
            </a:r>
          </a:p>
          <a:p>
            <a:pPr marL="285750" indent="-285750">
              <a:buFont typeface="Wingdings" panose="05000000000000000000" pitchFamily="2" charset="2"/>
              <a:buChar char="Ø"/>
            </a:pPr>
            <a:r>
              <a:rPr lang="ja-JP" altLang="en-US" dirty="0"/>
              <a:t>カタカナは全角</a:t>
            </a:r>
            <a:endParaRPr lang="en-US" altLang="ja-JP" dirty="0"/>
          </a:p>
          <a:p>
            <a:pPr marL="285750" indent="-285750">
              <a:buFont typeface="Wingdings" panose="05000000000000000000" pitchFamily="2" charset="2"/>
              <a:buChar char="Ø"/>
            </a:pPr>
            <a:r>
              <a:rPr lang="ja-JP" altLang="en-US" dirty="0"/>
              <a:t>数字・アルファベットは半角</a:t>
            </a:r>
            <a:endParaRPr lang="en-US" altLang="ja-JP" dirty="0"/>
          </a:p>
          <a:p>
            <a:pPr marL="285750" indent="-285750">
              <a:buFont typeface="Wingdings" panose="05000000000000000000" pitchFamily="2" charset="2"/>
              <a:buChar char="Ø"/>
            </a:pPr>
            <a:endParaRPr lang="en-US" altLang="ja-JP" dirty="0"/>
          </a:p>
          <a:p>
            <a:pPr marL="285750" indent="-285750">
              <a:buFont typeface="Wingdings" panose="05000000000000000000" pitchFamily="2" charset="2"/>
              <a:buChar char="n"/>
            </a:pPr>
            <a:r>
              <a:rPr lang="ja-JP" altLang="en-US" dirty="0"/>
              <a:t>大文字・小文字の統一</a:t>
            </a:r>
            <a:endParaRPr lang="en-US" altLang="ja-JP" dirty="0"/>
          </a:p>
          <a:p>
            <a:endParaRPr lang="en-US" altLang="ja-JP" dirty="0"/>
          </a:p>
          <a:p>
            <a:r>
              <a:rPr lang="ja-JP" altLang="en-US" dirty="0"/>
              <a:t>例）</a:t>
            </a:r>
            <a:endParaRPr lang="en-US" altLang="ja-JP" dirty="0"/>
          </a:p>
          <a:p>
            <a:r>
              <a:rPr lang="ja-JP" altLang="en-US" dirty="0"/>
              <a:t>ｼﾞｬﾑ ➡ ジャム</a:t>
            </a:r>
            <a:endParaRPr lang="en-US" altLang="ja-JP" dirty="0"/>
          </a:p>
          <a:p>
            <a:r>
              <a:rPr lang="ja-JP" altLang="en-US" dirty="0"/>
              <a:t>ﾃﾞｰﾀ　ﾅｼ　ｴﾗｰ　➡ データ　ナシ　エラー</a:t>
            </a:r>
          </a:p>
        </p:txBody>
      </p:sp>
      <p:sp>
        <p:nvSpPr>
          <p:cNvPr id="25" name="Rectangle 88">
            <a:extLst>
              <a:ext uri="{FF2B5EF4-FFF2-40B4-BE49-F238E27FC236}">
                <a16:creationId xmlns:a16="http://schemas.microsoft.com/office/drawing/2014/main" id="{7B90DFAB-12A9-4571-805B-DE512B8AB527}"/>
              </a:ext>
            </a:extLst>
          </p:cNvPr>
          <p:cNvSpPr txBox="1">
            <a:spLocks noChangeArrowheads="1"/>
          </p:cNvSpPr>
          <p:nvPr/>
        </p:nvSpPr>
        <p:spPr bwMode="gray">
          <a:xfrm>
            <a:off x="482604" y="4988559"/>
            <a:ext cx="3987796" cy="1600021"/>
          </a:xfrm>
          <a:prstGeom prst="rect">
            <a:avLst/>
          </a:prstGeom>
        </p:spPr>
        <p:style>
          <a:lnRef idx="2">
            <a:schemeClr val="accent6"/>
          </a:lnRef>
          <a:fillRef idx="1">
            <a:schemeClr val="lt1"/>
          </a:fillRef>
          <a:effectRef idx="0">
            <a:schemeClr val="accent6"/>
          </a:effectRef>
          <a:fontRef idx="minor">
            <a:schemeClr val="dk1"/>
          </a:fontRef>
        </p:style>
        <p:txBody>
          <a:bodyPr numCol="2" anchor="ctr"/>
          <a:lstStyle>
            <a:lvl1pPr marL="0" indent="0" eaLnBrk="1" hangingPunct="1">
              <a:lnSpc>
                <a:spcPct val="106000"/>
              </a:lnSpc>
              <a:spcBef>
                <a:spcPts val="1056"/>
              </a:spcBef>
              <a:defRPr kumimoji="1" sz="1200">
                <a:solidFill>
                  <a:schemeClr val="tx1"/>
                </a:solidFill>
                <a:latin typeface="Arial" pitchFamily="34" charset="0"/>
                <a:ea typeface="+mn-ea"/>
                <a:cs typeface="Arial" pitchFamily="34" charset="0"/>
              </a:defRPr>
            </a:lvl1pPr>
            <a:lvl2pPr marL="169200" indent="-169200" algn="l" eaLnBrk="1" hangingPunct="1">
              <a:lnSpc>
                <a:spcPct val="106000"/>
              </a:lnSpc>
              <a:spcBef>
                <a:spcPts val="1056"/>
              </a:spcBef>
              <a:buFont typeface="Wingdings" pitchFamily="2" charset="2"/>
              <a:buChar char="n"/>
              <a:defRPr kumimoji="1" sz="1200">
                <a:solidFill>
                  <a:schemeClr val="tx1"/>
                </a:solidFill>
                <a:latin typeface="Arial" pitchFamily="34" charset="0"/>
                <a:ea typeface="+mn-ea"/>
                <a:cs typeface="Arial" pitchFamily="34" charset="0"/>
              </a:defRPr>
            </a:lvl2pPr>
            <a:lvl3pPr marL="345600" indent="-172800" algn="l" eaLnBrk="1" hangingPunct="1">
              <a:lnSpc>
                <a:spcPct val="106000"/>
              </a:lnSpc>
              <a:spcBef>
                <a:spcPts val="480"/>
              </a:spcBef>
              <a:buFont typeface="Wingdings" pitchFamily="2" charset="2"/>
              <a:buChar char="Ø"/>
              <a:defRPr kumimoji="1" sz="1200">
                <a:solidFill>
                  <a:schemeClr val="tx1"/>
                </a:solidFill>
                <a:latin typeface="Arial" pitchFamily="34" charset="0"/>
                <a:ea typeface="+mn-ea"/>
                <a:cs typeface="Arial" pitchFamily="34" charset="0"/>
              </a:defRPr>
            </a:lvl3pPr>
            <a:lvl4pPr marL="518400" indent="-172800" algn="l" eaLnBrk="1" hangingPunct="1">
              <a:lnSpc>
                <a:spcPct val="106000"/>
              </a:lnSpc>
              <a:spcBef>
                <a:spcPts val="240"/>
              </a:spcBef>
              <a:buFont typeface="Arial" pitchFamily="34" charset="0"/>
              <a:buChar char="•"/>
              <a:defRPr kumimoji="1" sz="1200">
                <a:solidFill>
                  <a:schemeClr val="tx1"/>
                </a:solidFill>
                <a:latin typeface="Arial" pitchFamily="34" charset="0"/>
                <a:ea typeface="+mn-ea"/>
                <a:cs typeface="Arial" pitchFamily="34" charset="0"/>
              </a:defRPr>
            </a:lvl4pPr>
          </a:lstStyle>
          <a:p>
            <a:pPr marL="0" lvl="1" indent="0" algn="ctr">
              <a:lnSpc>
                <a:spcPct val="100000"/>
              </a:lnSpc>
              <a:spcBef>
                <a:spcPts val="0"/>
              </a:spcBef>
              <a:buNone/>
            </a:pPr>
            <a:r>
              <a:rPr lang="en-US" altLang="ja-JP" sz="1600" kern="0" dirty="0">
                <a:latin typeface="+mn-ea"/>
              </a:rPr>
              <a:t>【</a:t>
            </a:r>
            <a:r>
              <a:rPr lang="ja-JP" altLang="en-US" sz="1600" kern="0" dirty="0">
                <a:latin typeface="+mn-ea"/>
              </a:rPr>
              <a:t>類似辞書</a:t>
            </a:r>
            <a:r>
              <a:rPr lang="en-US" altLang="ja-JP" sz="1600" kern="0" dirty="0">
                <a:latin typeface="+mn-ea"/>
              </a:rPr>
              <a:t>】</a:t>
            </a:r>
          </a:p>
          <a:p>
            <a:pPr marL="0" lvl="1" indent="0">
              <a:lnSpc>
                <a:spcPct val="100000"/>
              </a:lnSpc>
              <a:spcBef>
                <a:spcPts val="0"/>
              </a:spcBef>
              <a:buNone/>
            </a:pPr>
            <a:r>
              <a:rPr lang="ja-JP" altLang="en-US" sz="1600" kern="0" dirty="0">
                <a:latin typeface="+mn-ea"/>
              </a:rPr>
              <a:t>同じ意味の単語を統一した表記に変換する</a:t>
            </a:r>
            <a:endParaRPr lang="en-US" altLang="ja-JP" sz="1600" kern="0" dirty="0">
              <a:latin typeface="+mn-ea"/>
            </a:endParaRPr>
          </a:p>
          <a:p>
            <a:pPr marL="0" lvl="1" indent="0" algn="ctr">
              <a:lnSpc>
                <a:spcPct val="100000"/>
              </a:lnSpc>
              <a:spcBef>
                <a:spcPts val="0"/>
              </a:spcBef>
              <a:buNone/>
            </a:pPr>
            <a:r>
              <a:rPr lang="en-US" altLang="ja-JP" sz="1600" kern="0" dirty="0">
                <a:latin typeface="+mn-ea"/>
              </a:rPr>
              <a:t>【</a:t>
            </a:r>
            <a:r>
              <a:rPr lang="ja-JP" altLang="en-US" sz="1600" kern="0" dirty="0">
                <a:latin typeface="+mn-ea"/>
              </a:rPr>
              <a:t>ユーザー辞書</a:t>
            </a:r>
            <a:r>
              <a:rPr lang="en-US" altLang="ja-JP" sz="1600" kern="0" dirty="0">
                <a:latin typeface="+mn-ea"/>
              </a:rPr>
              <a:t>】</a:t>
            </a:r>
          </a:p>
          <a:p>
            <a:pPr marL="0" lvl="1" indent="0" algn="ctr">
              <a:lnSpc>
                <a:spcPct val="100000"/>
              </a:lnSpc>
              <a:spcBef>
                <a:spcPts val="0"/>
              </a:spcBef>
              <a:buNone/>
            </a:pPr>
            <a:r>
              <a:rPr lang="ja-JP" altLang="en-US" sz="1600" dirty="0"/>
              <a:t>一般的ではない用語を分割させないようにする</a:t>
            </a:r>
            <a:r>
              <a:rPr lang="en-US" altLang="ja-JP" sz="1600" kern="0" dirty="0">
                <a:latin typeface="+mn-ea"/>
              </a:rPr>
              <a:t>【</a:t>
            </a:r>
            <a:r>
              <a:rPr lang="ja-JP" altLang="en-US" sz="1600" kern="0" dirty="0">
                <a:latin typeface="+mn-ea"/>
              </a:rPr>
              <a:t>除外辞書</a:t>
            </a:r>
            <a:r>
              <a:rPr lang="en-US" altLang="ja-JP" sz="1600" kern="0" dirty="0">
                <a:latin typeface="+mn-ea"/>
              </a:rPr>
              <a:t>】</a:t>
            </a:r>
          </a:p>
          <a:p>
            <a:pPr marL="0" lvl="1" indent="0">
              <a:lnSpc>
                <a:spcPct val="100000"/>
              </a:lnSpc>
              <a:spcBef>
                <a:spcPts val="0"/>
              </a:spcBef>
              <a:buNone/>
            </a:pPr>
            <a:r>
              <a:rPr lang="ja-JP" altLang="en-US" sz="1600" kern="0" dirty="0">
                <a:latin typeface="+mn-ea"/>
              </a:rPr>
              <a:t>頻出の単語や、重要ではない単語を除外する</a:t>
            </a:r>
            <a:endParaRPr lang="en-US" altLang="ja-JP" sz="1600" kern="0" dirty="0">
              <a:latin typeface="+mn-ea"/>
            </a:endParaRPr>
          </a:p>
          <a:p>
            <a:pPr marL="0" lvl="1" indent="0">
              <a:lnSpc>
                <a:spcPct val="100000"/>
              </a:lnSpc>
              <a:spcBef>
                <a:spcPts val="0"/>
              </a:spcBef>
              <a:buNone/>
            </a:pPr>
            <a:endParaRPr lang="en-US" altLang="ja-JP" sz="1600" dirty="0"/>
          </a:p>
          <a:p>
            <a:pPr marL="0" lvl="1" indent="0">
              <a:lnSpc>
                <a:spcPct val="100000"/>
              </a:lnSpc>
              <a:spcBef>
                <a:spcPts val="0"/>
              </a:spcBef>
              <a:buNone/>
            </a:pPr>
            <a:endParaRPr lang="en-US" altLang="ja-JP" sz="1600" kern="0" dirty="0">
              <a:latin typeface="+mn-ea"/>
            </a:endParaRPr>
          </a:p>
        </p:txBody>
      </p:sp>
      <p:sp>
        <p:nvSpPr>
          <p:cNvPr id="24" name="正方形/長方形 23">
            <a:extLst>
              <a:ext uri="{FF2B5EF4-FFF2-40B4-BE49-F238E27FC236}">
                <a16:creationId xmlns:a16="http://schemas.microsoft.com/office/drawing/2014/main" id="{35A111FC-7708-4EEE-90B9-698E63C7C116}"/>
              </a:ext>
            </a:extLst>
          </p:cNvPr>
          <p:cNvSpPr/>
          <p:nvPr/>
        </p:nvSpPr>
        <p:spPr>
          <a:xfrm>
            <a:off x="7091680" y="630001"/>
            <a:ext cx="2052320" cy="43605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フェーズ２</a:t>
            </a:r>
          </a:p>
        </p:txBody>
      </p:sp>
    </p:spTree>
    <p:extLst>
      <p:ext uri="{BB962C8B-B14F-4D97-AF65-F5344CB8AC3E}">
        <p14:creationId xmlns:p14="http://schemas.microsoft.com/office/powerpoint/2010/main" val="596615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a16="http://schemas.microsoft.com/office/drawing/2014/main" id="{48B4B580-C1C6-4F08-91C0-708744776334}"/>
              </a:ext>
            </a:extLst>
          </p:cNvPr>
          <p:cNvSpPr>
            <a:spLocks noGrp="1"/>
          </p:cNvSpPr>
          <p:nvPr>
            <p:ph type="ftr" sz="quarter" idx="10"/>
          </p:nvPr>
        </p:nvSpPr>
        <p:spPr/>
        <p:txBody>
          <a:bodyPr/>
          <a:lstStyle/>
          <a:p>
            <a:r>
              <a:rPr lang="en-US" altLang="ja-JP"/>
              <a:t>Copyright© 2020</a:t>
            </a:r>
            <a:r>
              <a:rPr lang="ja-JP" altLang="en-US"/>
              <a:t>　都築電気株式会社</a:t>
            </a:r>
            <a:endParaRPr lang="ja-JP" altLang="en-US" dirty="0"/>
          </a:p>
        </p:txBody>
      </p:sp>
      <p:sp>
        <p:nvSpPr>
          <p:cNvPr id="7" name="スライド番号プレースホルダー 6">
            <a:extLst>
              <a:ext uri="{FF2B5EF4-FFF2-40B4-BE49-F238E27FC236}">
                <a16:creationId xmlns:a16="http://schemas.microsoft.com/office/drawing/2014/main" id="{65A195B6-6EEC-4D60-9842-26484F4B77DD}"/>
              </a:ext>
            </a:extLst>
          </p:cNvPr>
          <p:cNvSpPr>
            <a:spLocks noGrp="1"/>
          </p:cNvSpPr>
          <p:nvPr>
            <p:ph type="sldNum" sz="quarter" idx="11"/>
          </p:nvPr>
        </p:nvSpPr>
        <p:spPr/>
        <p:txBody>
          <a:bodyPr/>
          <a:lstStyle/>
          <a:p>
            <a:fld id="{5746E6DC-1CE8-4C96-A2EA-6486FEF45375}" type="slidenum">
              <a:rPr lang="ja-JP" altLang="en-US" smtClean="0"/>
              <a:pPr/>
              <a:t>1</a:t>
            </a:fld>
            <a:endParaRPr lang="ja-JP" altLang="en-US" dirty="0"/>
          </a:p>
        </p:txBody>
      </p:sp>
      <p:sp>
        <p:nvSpPr>
          <p:cNvPr id="6" name="タイトル 5">
            <a:extLst>
              <a:ext uri="{FF2B5EF4-FFF2-40B4-BE49-F238E27FC236}">
                <a16:creationId xmlns:a16="http://schemas.microsoft.com/office/drawing/2014/main" id="{AA1C85D1-9898-4DEC-AF41-475E91F91281}"/>
              </a:ext>
            </a:extLst>
          </p:cNvPr>
          <p:cNvSpPr>
            <a:spLocks noGrp="1"/>
          </p:cNvSpPr>
          <p:nvPr>
            <p:ph type="title"/>
          </p:nvPr>
        </p:nvSpPr>
        <p:spPr>
          <a:xfrm>
            <a:off x="180000" y="115888"/>
            <a:ext cx="8892480" cy="504800"/>
          </a:xfrm>
        </p:spPr>
        <p:txBody>
          <a:bodyPr vert="horz" lIns="0" tIns="0" rIns="0" bIns="0" rtlCol="0" anchor="t">
            <a:noAutofit/>
          </a:bodyPr>
          <a:lstStyle/>
          <a:p>
            <a:r>
              <a:rPr lang="ja-JP" altLang="en-US" sz="2400" b="1" dirty="0"/>
              <a:t>データ分析を考慮したデータ項目について</a:t>
            </a:r>
          </a:p>
        </p:txBody>
      </p:sp>
      <p:grpSp>
        <p:nvGrpSpPr>
          <p:cNvPr id="90" name="グループ化 89">
            <a:extLst>
              <a:ext uri="{FF2B5EF4-FFF2-40B4-BE49-F238E27FC236}">
                <a16:creationId xmlns:a16="http://schemas.microsoft.com/office/drawing/2014/main" id="{0B266EDF-E79F-4096-91AF-C95EB1623347}"/>
              </a:ext>
            </a:extLst>
          </p:cNvPr>
          <p:cNvGrpSpPr/>
          <p:nvPr/>
        </p:nvGrpSpPr>
        <p:grpSpPr>
          <a:xfrm>
            <a:off x="287322" y="761865"/>
            <a:ext cx="4062535" cy="525883"/>
            <a:chOff x="287322" y="761865"/>
            <a:chExt cx="4062535" cy="525883"/>
          </a:xfrm>
        </p:grpSpPr>
        <p:cxnSp>
          <p:nvCxnSpPr>
            <p:cNvPr id="91" name="直線コネクタ 90">
              <a:extLst>
                <a:ext uri="{FF2B5EF4-FFF2-40B4-BE49-F238E27FC236}">
                  <a16:creationId xmlns:a16="http://schemas.microsoft.com/office/drawing/2014/main" id="{D2A07457-E9CD-4C7B-93BD-7AD870DF6DE2}"/>
                </a:ext>
              </a:extLst>
            </p:cNvPr>
            <p:cNvCxnSpPr/>
            <p:nvPr/>
          </p:nvCxnSpPr>
          <p:spPr>
            <a:xfrm>
              <a:off x="287322" y="1287748"/>
              <a:ext cx="4062535" cy="0"/>
            </a:xfrm>
            <a:prstGeom prst="line">
              <a:avLst/>
            </a:prstGeom>
            <a:ln w="25400">
              <a:solidFill>
                <a:srgbClr val="86BC25"/>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B9D41AF0-450D-4201-ACF0-A95868CB72E8}"/>
                </a:ext>
              </a:extLst>
            </p:cNvPr>
            <p:cNvSpPr txBox="1"/>
            <p:nvPr/>
          </p:nvSpPr>
          <p:spPr>
            <a:xfrm>
              <a:off x="375923" y="761865"/>
              <a:ext cx="3926077" cy="461665"/>
            </a:xfrm>
            <a:prstGeom prst="rect">
              <a:avLst/>
            </a:prstGeom>
            <a:noFill/>
          </p:spPr>
          <p:txBody>
            <a:bodyPr wrap="square" rtlCol="0">
              <a:spAutoFit/>
            </a:bodyPr>
            <a:lstStyle/>
            <a:p>
              <a:r>
                <a:rPr kumimoji="1" lang="ja-JP" altLang="en-US" sz="2400" b="1" dirty="0">
                  <a:solidFill>
                    <a:schemeClr val="accent3"/>
                  </a:solidFill>
                  <a:latin typeface="+mj-lt"/>
                </a:rPr>
                <a:t>データの種類</a:t>
              </a:r>
            </a:p>
          </p:txBody>
        </p:sp>
      </p:grpSp>
      <p:sp>
        <p:nvSpPr>
          <p:cNvPr id="102" name="テキスト ボックス 101">
            <a:extLst>
              <a:ext uri="{FF2B5EF4-FFF2-40B4-BE49-F238E27FC236}">
                <a16:creationId xmlns:a16="http://schemas.microsoft.com/office/drawing/2014/main" id="{6F126460-3362-4983-A314-40DB21A4F83B}"/>
              </a:ext>
            </a:extLst>
          </p:cNvPr>
          <p:cNvSpPr txBox="1"/>
          <p:nvPr/>
        </p:nvSpPr>
        <p:spPr>
          <a:xfrm>
            <a:off x="511955" y="1392380"/>
            <a:ext cx="6779420" cy="369332"/>
          </a:xfrm>
          <a:prstGeom prst="rect">
            <a:avLst/>
          </a:prstGeom>
          <a:noFill/>
        </p:spPr>
        <p:txBody>
          <a:bodyPr wrap="none" rtlCol="0">
            <a:spAutoFit/>
          </a:bodyPr>
          <a:lstStyle/>
          <a:p>
            <a:r>
              <a:rPr kumimoji="1" lang="ja-JP" altLang="en-US" dirty="0">
                <a:ln w="0"/>
                <a:effectLst>
                  <a:outerShdw blurRad="38100" dist="19050" dir="2700000" algn="tl" rotWithShape="0">
                    <a:schemeClr val="dk1">
                      <a:alpha val="40000"/>
                    </a:schemeClr>
                  </a:outerShdw>
                </a:effectLst>
              </a:rPr>
              <a:t>カテゴリデータ、数値データ</a:t>
            </a:r>
            <a:r>
              <a:rPr lang="ja-JP" altLang="en-US" dirty="0">
                <a:ln w="0"/>
                <a:effectLst>
                  <a:outerShdw blurRad="38100" dist="19050" dir="2700000" algn="tl" rotWithShape="0">
                    <a:schemeClr val="dk1">
                      <a:alpha val="40000"/>
                    </a:schemeClr>
                  </a:outerShdw>
                </a:effectLst>
              </a:rPr>
              <a:t>、テキストデータによって分析方法が異なります</a:t>
            </a:r>
            <a:endParaRPr kumimoji="1" lang="ja-JP" altLang="en-US" dirty="0">
              <a:ln w="0"/>
              <a:effectLst>
                <a:outerShdw blurRad="38100" dist="19050" dir="2700000" algn="tl" rotWithShape="0">
                  <a:schemeClr val="dk1">
                    <a:alpha val="40000"/>
                  </a:schemeClr>
                </a:outerShdw>
              </a:effectLst>
            </a:endParaRPr>
          </a:p>
        </p:txBody>
      </p:sp>
      <p:sp>
        <p:nvSpPr>
          <p:cNvPr id="29" name="正方形/長方形 28">
            <a:extLst>
              <a:ext uri="{FF2B5EF4-FFF2-40B4-BE49-F238E27FC236}">
                <a16:creationId xmlns:a16="http://schemas.microsoft.com/office/drawing/2014/main" id="{36402BC6-D329-4295-B863-2E292BFC2F36}"/>
              </a:ext>
            </a:extLst>
          </p:cNvPr>
          <p:cNvSpPr/>
          <p:nvPr/>
        </p:nvSpPr>
        <p:spPr>
          <a:xfrm>
            <a:off x="1282108" y="1941478"/>
            <a:ext cx="2276546" cy="288903"/>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bg1"/>
                </a:solidFill>
              </a:rPr>
              <a:t>数値データ</a:t>
            </a:r>
          </a:p>
        </p:txBody>
      </p:sp>
      <p:sp>
        <p:nvSpPr>
          <p:cNvPr id="30" name="正方形/長方形 29">
            <a:extLst>
              <a:ext uri="{FF2B5EF4-FFF2-40B4-BE49-F238E27FC236}">
                <a16:creationId xmlns:a16="http://schemas.microsoft.com/office/drawing/2014/main" id="{ADBA5398-54EA-4CD2-A7E9-55628A9C96C7}"/>
              </a:ext>
            </a:extLst>
          </p:cNvPr>
          <p:cNvSpPr/>
          <p:nvPr/>
        </p:nvSpPr>
        <p:spPr>
          <a:xfrm>
            <a:off x="3671584" y="1945881"/>
            <a:ext cx="2276546" cy="288902"/>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bg1"/>
                </a:solidFill>
              </a:rPr>
              <a:t>カテゴリデータ</a:t>
            </a:r>
          </a:p>
        </p:txBody>
      </p:sp>
      <p:cxnSp>
        <p:nvCxnSpPr>
          <p:cNvPr id="31" name="直線コネクタ 30">
            <a:extLst>
              <a:ext uri="{FF2B5EF4-FFF2-40B4-BE49-F238E27FC236}">
                <a16:creationId xmlns:a16="http://schemas.microsoft.com/office/drawing/2014/main" id="{9813E22B-5DC1-48B9-A12A-FA3624B795A1}"/>
              </a:ext>
            </a:extLst>
          </p:cNvPr>
          <p:cNvCxnSpPr>
            <a:cxnSpLocks/>
          </p:cNvCxnSpPr>
          <p:nvPr/>
        </p:nvCxnSpPr>
        <p:spPr>
          <a:xfrm>
            <a:off x="390300" y="2985562"/>
            <a:ext cx="7955341"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BD33760-4AA7-41E2-9DF9-AB0CA7F4B477}"/>
              </a:ext>
            </a:extLst>
          </p:cNvPr>
          <p:cNvCxnSpPr>
            <a:cxnSpLocks/>
          </p:cNvCxnSpPr>
          <p:nvPr/>
        </p:nvCxnSpPr>
        <p:spPr>
          <a:xfrm>
            <a:off x="390300" y="4123482"/>
            <a:ext cx="7955341"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228F3544-7694-418E-8C2B-C36B86243B3F}"/>
              </a:ext>
            </a:extLst>
          </p:cNvPr>
          <p:cNvSpPr/>
          <p:nvPr/>
        </p:nvSpPr>
        <p:spPr>
          <a:xfrm>
            <a:off x="375923" y="2316132"/>
            <a:ext cx="814175" cy="643304"/>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lumMod val="75000"/>
                    <a:lumOff val="25000"/>
                  </a:schemeClr>
                </a:solidFill>
              </a:rPr>
              <a:t>意味</a:t>
            </a:r>
          </a:p>
        </p:txBody>
      </p:sp>
      <p:sp>
        <p:nvSpPr>
          <p:cNvPr id="34" name="正方形/長方形 33">
            <a:extLst>
              <a:ext uri="{FF2B5EF4-FFF2-40B4-BE49-F238E27FC236}">
                <a16:creationId xmlns:a16="http://schemas.microsoft.com/office/drawing/2014/main" id="{DD5322BA-273E-4592-AEB4-BA7E0C558594}"/>
              </a:ext>
            </a:extLst>
          </p:cNvPr>
          <p:cNvSpPr/>
          <p:nvPr/>
        </p:nvSpPr>
        <p:spPr>
          <a:xfrm>
            <a:off x="375923" y="3024802"/>
            <a:ext cx="814175" cy="1072539"/>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lumMod val="75000"/>
                    <a:lumOff val="25000"/>
                  </a:schemeClr>
                </a:solidFill>
              </a:rPr>
              <a:t>データ例</a:t>
            </a:r>
            <a:endParaRPr kumimoji="1" lang="ja-JP" altLang="en-US" sz="1400" dirty="0">
              <a:solidFill>
                <a:schemeClr val="tx1">
                  <a:lumMod val="75000"/>
                  <a:lumOff val="25000"/>
                </a:schemeClr>
              </a:solidFill>
            </a:endParaRPr>
          </a:p>
        </p:txBody>
      </p:sp>
      <p:sp>
        <p:nvSpPr>
          <p:cNvPr id="35" name="正方形/長方形 34">
            <a:extLst>
              <a:ext uri="{FF2B5EF4-FFF2-40B4-BE49-F238E27FC236}">
                <a16:creationId xmlns:a16="http://schemas.microsoft.com/office/drawing/2014/main" id="{61EE5E52-A6E5-449C-8863-73B4ABE2B4DE}"/>
              </a:ext>
            </a:extLst>
          </p:cNvPr>
          <p:cNvSpPr/>
          <p:nvPr/>
        </p:nvSpPr>
        <p:spPr>
          <a:xfrm>
            <a:off x="375923" y="4162722"/>
            <a:ext cx="814175" cy="210886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lumMod val="75000"/>
                    <a:lumOff val="25000"/>
                  </a:schemeClr>
                </a:solidFill>
              </a:rPr>
              <a:t>分析例</a:t>
            </a:r>
            <a:endParaRPr kumimoji="1" lang="ja-JP" altLang="en-US" sz="1400" dirty="0">
              <a:solidFill>
                <a:schemeClr val="tx1">
                  <a:lumMod val="75000"/>
                  <a:lumOff val="25000"/>
                </a:schemeClr>
              </a:solidFill>
            </a:endParaRPr>
          </a:p>
        </p:txBody>
      </p:sp>
      <p:sp>
        <p:nvSpPr>
          <p:cNvPr id="36" name="正方形/長方形 35">
            <a:extLst>
              <a:ext uri="{FF2B5EF4-FFF2-40B4-BE49-F238E27FC236}">
                <a16:creationId xmlns:a16="http://schemas.microsoft.com/office/drawing/2014/main" id="{615AF50A-C1E3-4880-A98E-B3097FBD251E}"/>
              </a:ext>
            </a:extLst>
          </p:cNvPr>
          <p:cNvSpPr/>
          <p:nvPr/>
        </p:nvSpPr>
        <p:spPr>
          <a:xfrm>
            <a:off x="3671584" y="2400345"/>
            <a:ext cx="2276546" cy="523220"/>
          </a:xfrm>
          <a:prstGeom prst="rect">
            <a:avLst/>
          </a:prstGeom>
        </p:spPr>
        <p:txBody>
          <a:bodyPr wrap="square">
            <a:spAutoFit/>
          </a:bodyPr>
          <a:lstStyle/>
          <a:p>
            <a:pPr marL="285750" indent="-285750">
              <a:buFont typeface="Wingdings" panose="05000000000000000000" pitchFamily="2" charset="2"/>
              <a:buChar char="n"/>
            </a:pPr>
            <a:r>
              <a:rPr lang="ja-JP" altLang="en-US" sz="1400" dirty="0"/>
              <a:t>データを区別・分類させるためのデータ</a:t>
            </a:r>
          </a:p>
        </p:txBody>
      </p:sp>
      <p:sp>
        <p:nvSpPr>
          <p:cNvPr id="37" name="正方形/長方形 36">
            <a:extLst>
              <a:ext uri="{FF2B5EF4-FFF2-40B4-BE49-F238E27FC236}">
                <a16:creationId xmlns:a16="http://schemas.microsoft.com/office/drawing/2014/main" id="{3F5C1D91-63C4-413B-A294-2F591FB39069}"/>
              </a:ext>
            </a:extLst>
          </p:cNvPr>
          <p:cNvSpPr/>
          <p:nvPr/>
        </p:nvSpPr>
        <p:spPr>
          <a:xfrm>
            <a:off x="1282108" y="2395944"/>
            <a:ext cx="2276546" cy="523220"/>
          </a:xfrm>
          <a:prstGeom prst="rect">
            <a:avLst/>
          </a:prstGeom>
        </p:spPr>
        <p:txBody>
          <a:bodyPr wrap="square">
            <a:spAutoFit/>
          </a:bodyPr>
          <a:lstStyle/>
          <a:p>
            <a:pPr marL="285750" indent="-285750">
              <a:buFont typeface="Wingdings" panose="05000000000000000000" pitchFamily="2" charset="2"/>
              <a:buChar char="n"/>
            </a:pPr>
            <a:r>
              <a:rPr lang="ja-JP" altLang="en-US" sz="1400" dirty="0"/>
              <a:t>データを絶対的な数値で表すためのデータ</a:t>
            </a:r>
          </a:p>
        </p:txBody>
      </p:sp>
      <p:sp>
        <p:nvSpPr>
          <p:cNvPr id="38" name="正方形/長方形 37">
            <a:extLst>
              <a:ext uri="{FF2B5EF4-FFF2-40B4-BE49-F238E27FC236}">
                <a16:creationId xmlns:a16="http://schemas.microsoft.com/office/drawing/2014/main" id="{988A5538-723B-46F1-BA8C-8371F747BD50}"/>
              </a:ext>
            </a:extLst>
          </p:cNvPr>
          <p:cNvSpPr/>
          <p:nvPr/>
        </p:nvSpPr>
        <p:spPr>
          <a:xfrm>
            <a:off x="6065077" y="2395944"/>
            <a:ext cx="2262440" cy="523220"/>
          </a:xfrm>
          <a:prstGeom prst="rect">
            <a:avLst/>
          </a:prstGeom>
        </p:spPr>
        <p:txBody>
          <a:bodyPr wrap="square">
            <a:spAutoFit/>
          </a:bodyPr>
          <a:lstStyle/>
          <a:p>
            <a:pPr marL="285750" indent="-285750">
              <a:buFont typeface="Wingdings" panose="05000000000000000000" pitchFamily="2" charset="2"/>
              <a:buChar char="n"/>
            </a:pPr>
            <a:r>
              <a:rPr lang="ja-JP" altLang="en-US" sz="1400" dirty="0"/>
              <a:t>人間が理解できる文字だけで構成されたデータ</a:t>
            </a:r>
          </a:p>
        </p:txBody>
      </p:sp>
      <p:graphicFrame>
        <p:nvGraphicFramePr>
          <p:cNvPr id="39" name="グラフ 38">
            <a:extLst>
              <a:ext uri="{FF2B5EF4-FFF2-40B4-BE49-F238E27FC236}">
                <a16:creationId xmlns:a16="http://schemas.microsoft.com/office/drawing/2014/main" id="{C6A374B4-B607-4907-8CDF-8420D779BFD0}"/>
              </a:ext>
            </a:extLst>
          </p:cNvPr>
          <p:cNvGraphicFramePr/>
          <p:nvPr>
            <p:extLst>
              <p:ext uri="{D42A27DB-BD31-4B8C-83A1-F6EECF244321}">
                <p14:modId xmlns:p14="http://schemas.microsoft.com/office/powerpoint/2010/main" val="404646665"/>
              </p:ext>
            </p:extLst>
          </p:nvPr>
        </p:nvGraphicFramePr>
        <p:xfrm>
          <a:off x="3684882" y="4147415"/>
          <a:ext cx="2250684" cy="1717028"/>
        </p:xfrm>
        <a:graphic>
          <a:graphicData uri="http://schemas.openxmlformats.org/drawingml/2006/chart">
            <c:chart xmlns:c="http://schemas.openxmlformats.org/drawingml/2006/chart" xmlns:r="http://schemas.openxmlformats.org/officeDocument/2006/relationships" r:id="rId2"/>
          </a:graphicData>
        </a:graphic>
      </p:graphicFrame>
      <p:sp>
        <p:nvSpPr>
          <p:cNvPr id="40" name="テキスト ボックス 39">
            <a:extLst>
              <a:ext uri="{FF2B5EF4-FFF2-40B4-BE49-F238E27FC236}">
                <a16:creationId xmlns:a16="http://schemas.microsoft.com/office/drawing/2014/main" id="{37191D45-9B6F-482C-AD14-FDD0105AF677}"/>
              </a:ext>
            </a:extLst>
          </p:cNvPr>
          <p:cNvSpPr txBox="1"/>
          <p:nvPr/>
        </p:nvSpPr>
        <p:spPr>
          <a:xfrm>
            <a:off x="3671585" y="5756709"/>
            <a:ext cx="2276545" cy="523220"/>
          </a:xfrm>
          <a:prstGeom prst="rect">
            <a:avLst/>
          </a:prstGeom>
          <a:noFill/>
        </p:spPr>
        <p:txBody>
          <a:bodyPr wrap="square" rtlCol="0">
            <a:spAutoFit/>
          </a:bodyPr>
          <a:lstStyle/>
          <a:p>
            <a:pPr marL="285750" indent="-285750">
              <a:buFont typeface="Wingdings" panose="05000000000000000000" pitchFamily="2" charset="2"/>
              <a:buChar char="n"/>
            </a:pPr>
            <a:r>
              <a:rPr kumimoji="1" lang="ja-JP" altLang="en-US" sz="1400" dirty="0"/>
              <a:t>カテゴリ別に発生件数を把握</a:t>
            </a:r>
          </a:p>
        </p:txBody>
      </p:sp>
      <p:sp>
        <p:nvSpPr>
          <p:cNvPr id="41" name="正方形/長方形 40">
            <a:extLst>
              <a:ext uri="{FF2B5EF4-FFF2-40B4-BE49-F238E27FC236}">
                <a16:creationId xmlns:a16="http://schemas.microsoft.com/office/drawing/2014/main" id="{6F159FC2-753D-4139-92EA-4890F0A5A16C}"/>
              </a:ext>
            </a:extLst>
          </p:cNvPr>
          <p:cNvSpPr/>
          <p:nvPr/>
        </p:nvSpPr>
        <p:spPr>
          <a:xfrm>
            <a:off x="6069095" y="1944448"/>
            <a:ext cx="2276546" cy="288904"/>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bg1"/>
                </a:solidFill>
              </a:rPr>
              <a:t>テキストデータ</a:t>
            </a:r>
          </a:p>
        </p:txBody>
      </p:sp>
      <p:sp>
        <p:nvSpPr>
          <p:cNvPr id="42" name="正方形/長方形 41">
            <a:extLst>
              <a:ext uri="{FF2B5EF4-FFF2-40B4-BE49-F238E27FC236}">
                <a16:creationId xmlns:a16="http://schemas.microsoft.com/office/drawing/2014/main" id="{EE961E52-9CA0-46B8-B0B7-504E6EEA77DB}"/>
              </a:ext>
            </a:extLst>
          </p:cNvPr>
          <p:cNvSpPr/>
          <p:nvPr/>
        </p:nvSpPr>
        <p:spPr>
          <a:xfrm>
            <a:off x="3671584" y="3045044"/>
            <a:ext cx="2276546" cy="1169551"/>
          </a:xfrm>
          <a:prstGeom prst="rect">
            <a:avLst/>
          </a:prstGeom>
        </p:spPr>
        <p:txBody>
          <a:bodyPr wrap="square">
            <a:spAutoFit/>
          </a:bodyPr>
          <a:lstStyle/>
          <a:p>
            <a:pPr marL="285750" indent="-285750">
              <a:buFont typeface="Wingdings" panose="05000000000000000000" pitchFamily="2" charset="2"/>
              <a:buChar char="n"/>
            </a:pPr>
            <a:r>
              <a:rPr lang="ja-JP" altLang="en-US" sz="1400" dirty="0"/>
              <a:t>原因部署</a:t>
            </a:r>
            <a:endParaRPr lang="en-US" altLang="ja-JP" sz="1400" dirty="0"/>
          </a:p>
          <a:p>
            <a:pPr marL="285750" indent="-285750">
              <a:buFont typeface="Wingdings" panose="05000000000000000000" pitchFamily="2" charset="2"/>
              <a:buChar char="Ø"/>
            </a:pPr>
            <a:r>
              <a:rPr lang="ja-JP" altLang="en-US" sz="1400" dirty="0"/>
              <a:t>運用部門</a:t>
            </a:r>
            <a:endParaRPr lang="en-US" altLang="ja-JP" sz="1400" dirty="0"/>
          </a:p>
          <a:p>
            <a:pPr marL="285750" indent="-285750">
              <a:buFont typeface="Wingdings" panose="05000000000000000000" pitchFamily="2" charset="2"/>
              <a:buChar char="Ø"/>
            </a:pPr>
            <a:r>
              <a:rPr lang="ja-JP" altLang="en-US" sz="1400" dirty="0"/>
              <a:t>開発部門</a:t>
            </a:r>
            <a:endParaRPr lang="en-US" altLang="ja-JP" sz="1400" dirty="0"/>
          </a:p>
          <a:p>
            <a:pPr marL="285750" indent="-285750">
              <a:buFont typeface="Wingdings" panose="05000000000000000000" pitchFamily="2" charset="2"/>
              <a:buChar char="Ø"/>
            </a:pPr>
            <a:r>
              <a:rPr lang="ja-JP" altLang="en-US" sz="1400" dirty="0"/>
              <a:t>事業部門</a:t>
            </a:r>
            <a:endParaRPr lang="en-US" altLang="ja-JP" sz="1400" dirty="0"/>
          </a:p>
          <a:p>
            <a:pPr marL="285750" indent="-285750">
              <a:buFont typeface="Wingdings" panose="05000000000000000000" pitchFamily="2" charset="2"/>
              <a:buChar char="Ø"/>
            </a:pPr>
            <a:endParaRPr lang="en-US" altLang="ja-JP" sz="1400" dirty="0"/>
          </a:p>
        </p:txBody>
      </p:sp>
      <p:sp>
        <p:nvSpPr>
          <p:cNvPr id="43" name="正方形/長方形 42">
            <a:extLst>
              <a:ext uri="{FF2B5EF4-FFF2-40B4-BE49-F238E27FC236}">
                <a16:creationId xmlns:a16="http://schemas.microsoft.com/office/drawing/2014/main" id="{99CE3047-73DB-425C-B139-2F180A9A1692}"/>
              </a:ext>
            </a:extLst>
          </p:cNvPr>
          <p:cNvSpPr/>
          <p:nvPr/>
        </p:nvSpPr>
        <p:spPr>
          <a:xfrm>
            <a:off x="1282108" y="3045044"/>
            <a:ext cx="2276546" cy="954107"/>
          </a:xfrm>
          <a:prstGeom prst="rect">
            <a:avLst/>
          </a:prstGeom>
        </p:spPr>
        <p:txBody>
          <a:bodyPr wrap="square">
            <a:spAutoFit/>
          </a:bodyPr>
          <a:lstStyle/>
          <a:p>
            <a:pPr marL="285750" indent="-285750">
              <a:buFont typeface="Wingdings" panose="05000000000000000000" pitchFamily="2" charset="2"/>
              <a:buChar char="n"/>
            </a:pPr>
            <a:r>
              <a:rPr lang="ja-JP" altLang="en-US" sz="1400" dirty="0"/>
              <a:t>復旧時間（分）</a:t>
            </a:r>
            <a:endParaRPr lang="en-US" altLang="ja-JP" sz="1400" dirty="0"/>
          </a:p>
          <a:p>
            <a:pPr marL="285750" indent="-285750">
              <a:buFont typeface="Wingdings" panose="05000000000000000000" pitchFamily="2" charset="2"/>
              <a:buChar char="Ø"/>
            </a:pPr>
            <a:r>
              <a:rPr lang="en-US" altLang="ja-JP" sz="1400" dirty="0"/>
              <a:t>110</a:t>
            </a:r>
          </a:p>
          <a:p>
            <a:pPr marL="285750" indent="-285750">
              <a:buFont typeface="Wingdings" panose="05000000000000000000" pitchFamily="2" charset="2"/>
              <a:buChar char="Ø"/>
            </a:pPr>
            <a:r>
              <a:rPr lang="en-US" altLang="ja-JP" sz="1400" dirty="0"/>
              <a:t>53</a:t>
            </a:r>
          </a:p>
          <a:p>
            <a:pPr marL="285750" indent="-285750">
              <a:buFont typeface="Wingdings" panose="05000000000000000000" pitchFamily="2" charset="2"/>
              <a:buChar char="Ø"/>
            </a:pPr>
            <a:r>
              <a:rPr lang="en-US" altLang="ja-JP" sz="1400" dirty="0"/>
              <a:t>240</a:t>
            </a:r>
          </a:p>
        </p:txBody>
      </p:sp>
      <p:sp>
        <p:nvSpPr>
          <p:cNvPr id="44" name="正方形/長方形 43">
            <a:extLst>
              <a:ext uri="{FF2B5EF4-FFF2-40B4-BE49-F238E27FC236}">
                <a16:creationId xmlns:a16="http://schemas.microsoft.com/office/drawing/2014/main" id="{C888EFCB-4C1D-41CB-A8A7-88F182189313}"/>
              </a:ext>
            </a:extLst>
          </p:cNvPr>
          <p:cNvSpPr/>
          <p:nvPr/>
        </p:nvSpPr>
        <p:spPr>
          <a:xfrm>
            <a:off x="6069095" y="3024802"/>
            <a:ext cx="2276546" cy="954107"/>
          </a:xfrm>
          <a:prstGeom prst="rect">
            <a:avLst/>
          </a:prstGeom>
        </p:spPr>
        <p:txBody>
          <a:bodyPr wrap="square">
            <a:spAutoFit/>
          </a:bodyPr>
          <a:lstStyle/>
          <a:p>
            <a:pPr marL="285750" indent="-285750" fontAlgn="ctr">
              <a:buFont typeface="Wingdings" panose="05000000000000000000" pitchFamily="2" charset="2"/>
              <a:buChar char="n"/>
            </a:pPr>
            <a:r>
              <a:rPr lang="ja-JP" altLang="en-US" sz="1400" dirty="0">
                <a:solidFill>
                  <a:srgbClr val="000000"/>
                </a:solidFill>
                <a:latin typeface="Calibri" panose="020F0502020204030204" pitchFamily="34" charset="0"/>
              </a:rPr>
              <a:t>直接原因</a:t>
            </a:r>
            <a:endParaRPr lang="en-US" altLang="ja-JP" sz="1400" dirty="0">
              <a:solidFill>
                <a:srgbClr val="000000"/>
              </a:solidFill>
              <a:latin typeface="Calibri" panose="020F0502020204030204" pitchFamily="34" charset="0"/>
            </a:endParaRPr>
          </a:p>
          <a:p>
            <a:pPr marL="285750" indent="-285750" fontAlgn="ctr">
              <a:buFont typeface="Wingdings" panose="05000000000000000000" pitchFamily="2" charset="2"/>
              <a:buChar char="Ø"/>
            </a:pPr>
            <a:r>
              <a:rPr lang="ja-JP" altLang="en-US" sz="1400" dirty="0">
                <a:solidFill>
                  <a:srgbClr val="000000"/>
                </a:solidFill>
                <a:latin typeface="Calibri" panose="020F0502020204030204" pitchFamily="34" charset="0"/>
              </a:rPr>
              <a:t>工場の出荷データの送信が遅延し、システム処理時間に合わなかったため。</a:t>
            </a:r>
          </a:p>
        </p:txBody>
      </p:sp>
      <p:graphicFrame>
        <p:nvGraphicFramePr>
          <p:cNvPr id="45" name="グラフ 44">
            <a:extLst>
              <a:ext uri="{FF2B5EF4-FFF2-40B4-BE49-F238E27FC236}">
                <a16:creationId xmlns:a16="http://schemas.microsoft.com/office/drawing/2014/main" id="{5D5A4AC0-9AAF-464F-89EA-C1BCF356E1FF}"/>
              </a:ext>
            </a:extLst>
          </p:cNvPr>
          <p:cNvGraphicFramePr/>
          <p:nvPr>
            <p:extLst>
              <p:ext uri="{D42A27DB-BD31-4B8C-83A1-F6EECF244321}">
                <p14:modId xmlns:p14="http://schemas.microsoft.com/office/powerpoint/2010/main" val="940713955"/>
              </p:ext>
            </p:extLst>
          </p:nvPr>
        </p:nvGraphicFramePr>
        <p:xfrm>
          <a:off x="1282107" y="4149162"/>
          <a:ext cx="2276545" cy="1715275"/>
        </p:xfrm>
        <a:graphic>
          <a:graphicData uri="http://schemas.openxmlformats.org/drawingml/2006/chart">
            <c:chart xmlns:c="http://schemas.openxmlformats.org/drawingml/2006/chart" xmlns:r="http://schemas.openxmlformats.org/officeDocument/2006/relationships" r:id="rId3"/>
          </a:graphicData>
        </a:graphic>
      </p:graphicFrame>
      <p:sp>
        <p:nvSpPr>
          <p:cNvPr id="46" name="テキスト ボックス 45">
            <a:extLst>
              <a:ext uri="{FF2B5EF4-FFF2-40B4-BE49-F238E27FC236}">
                <a16:creationId xmlns:a16="http://schemas.microsoft.com/office/drawing/2014/main" id="{BCBBA0F3-36C0-4118-92CC-116D1871645D}"/>
              </a:ext>
            </a:extLst>
          </p:cNvPr>
          <p:cNvSpPr txBox="1"/>
          <p:nvPr/>
        </p:nvSpPr>
        <p:spPr>
          <a:xfrm>
            <a:off x="1303031" y="5756709"/>
            <a:ext cx="2276545" cy="523220"/>
          </a:xfrm>
          <a:prstGeom prst="rect">
            <a:avLst/>
          </a:prstGeom>
          <a:noFill/>
        </p:spPr>
        <p:txBody>
          <a:bodyPr wrap="square" rtlCol="0">
            <a:spAutoFit/>
          </a:bodyPr>
          <a:lstStyle/>
          <a:p>
            <a:pPr marL="285750" indent="-285750">
              <a:buFont typeface="Wingdings" panose="05000000000000000000" pitchFamily="2" charset="2"/>
              <a:buChar char="n"/>
            </a:pPr>
            <a:r>
              <a:rPr lang="ja-JP" altLang="en-US" sz="1400" dirty="0"/>
              <a:t>月別の発生件数の推移を把握</a:t>
            </a:r>
            <a:endParaRPr kumimoji="1" lang="ja-JP" altLang="en-US" sz="1400" dirty="0"/>
          </a:p>
        </p:txBody>
      </p:sp>
      <p:graphicFrame>
        <p:nvGraphicFramePr>
          <p:cNvPr id="47" name="グラフ 46">
            <a:extLst>
              <a:ext uri="{FF2B5EF4-FFF2-40B4-BE49-F238E27FC236}">
                <a16:creationId xmlns:a16="http://schemas.microsoft.com/office/drawing/2014/main" id="{F5F6C619-5732-45D6-BAEF-78DA1CC80DD5}"/>
              </a:ext>
            </a:extLst>
          </p:cNvPr>
          <p:cNvGraphicFramePr/>
          <p:nvPr>
            <p:extLst>
              <p:ext uri="{D42A27DB-BD31-4B8C-83A1-F6EECF244321}">
                <p14:modId xmlns:p14="http://schemas.microsoft.com/office/powerpoint/2010/main" val="1368104405"/>
              </p:ext>
            </p:extLst>
          </p:nvPr>
        </p:nvGraphicFramePr>
        <p:xfrm>
          <a:off x="6069093" y="4162722"/>
          <a:ext cx="2170668" cy="1593987"/>
        </p:xfrm>
        <a:graphic>
          <a:graphicData uri="http://schemas.openxmlformats.org/drawingml/2006/chart">
            <c:chart xmlns:c="http://schemas.openxmlformats.org/drawingml/2006/chart" xmlns:r="http://schemas.openxmlformats.org/officeDocument/2006/relationships" r:id="rId4"/>
          </a:graphicData>
        </a:graphic>
      </p:graphicFrame>
      <p:sp>
        <p:nvSpPr>
          <p:cNvPr id="48" name="テキスト ボックス 47">
            <a:extLst>
              <a:ext uri="{FF2B5EF4-FFF2-40B4-BE49-F238E27FC236}">
                <a16:creationId xmlns:a16="http://schemas.microsoft.com/office/drawing/2014/main" id="{CFF3AEA4-A1F4-4E2B-84E5-C5D2CE46278F}"/>
              </a:ext>
            </a:extLst>
          </p:cNvPr>
          <p:cNvSpPr txBox="1"/>
          <p:nvPr/>
        </p:nvSpPr>
        <p:spPr>
          <a:xfrm>
            <a:off x="6069096" y="5756709"/>
            <a:ext cx="2276545" cy="523220"/>
          </a:xfrm>
          <a:prstGeom prst="rect">
            <a:avLst/>
          </a:prstGeom>
          <a:noFill/>
        </p:spPr>
        <p:txBody>
          <a:bodyPr wrap="square" rtlCol="0">
            <a:spAutoFit/>
          </a:bodyPr>
          <a:lstStyle/>
          <a:p>
            <a:pPr marL="285750" indent="-285750">
              <a:buFont typeface="Wingdings" panose="05000000000000000000" pitchFamily="2" charset="2"/>
              <a:buChar char="n"/>
            </a:pPr>
            <a:r>
              <a:rPr kumimoji="1" lang="ja-JP" altLang="en-US" sz="1400" dirty="0"/>
              <a:t>トピックごとの特徴単語を抽出</a:t>
            </a:r>
          </a:p>
        </p:txBody>
      </p:sp>
    </p:spTree>
    <p:extLst>
      <p:ext uri="{BB962C8B-B14F-4D97-AF65-F5344CB8AC3E}">
        <p14:creationId xmlns:p14="http://schemas.microsoft.com/office/powerpoint/2010/main" val="1660687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グループ化 24">
            <a:extLst>
              <a:ext uri="{FF2B5EF4-FFF2-40B4-BE49-F238E27FC236}">
                <a16:creationId xmlns:a16="http://schemas.microsoft.com/office/drawing/2014/main" id="{558B6C30-D362-4EA8-B920-0D64EF988016}"/>
              </a:ext>
            </a:extLst>
          </p:cNvPr>
          <p:cNvGrpSpPr/>
          <p:nvPr/>
        </p:nvGrpSpPr>
        <p:grpSpPr>
          <a:xfrm>
            <a:off x="287322" y="761865"/>
            <a:ext cx="4062535" cy="525883"/>
            <a:chOff x="287322" y="761865"/>
            <a:chExt cx="4062535" cy="525883"/>
          </a:xfrm>
        </p:grpSpPr>
        <p:cxnSp>
          <p:nvCxnSpPr>
            <p:cNvPr id="26" name="直線コネクタ 25">
              <a:extLst>
                <a:ext uri="{FF2B5EF4-FFF2-40B4-BE49-F238E27FC236}">
                  <a16:creationId xmlns:a16="http://schemas.microsoft.com/office/drawing/2014/main" id="{DB6002F4-8878-436E-80D3-5DABDF25F1EF}"/>
                </a:ext>
              </a:extLst>
            </p:cNvPr>
            <p:cNvCxnSpPr/>
            <p:nvPr/>
          </p:nvCxnSpPr>
          <p:spPr>
            <a:xfrm>
              <a:off x="287322" y="1287748"/>
              <a:ext cx="4062535" cy="0"/>
            </a:xfrm>
            <a:prstGeom prst="line">
              <a:avLst/>
            </a:prstGeom>
            <a:ln w="25400">
              <a:solidFill>
                <a:srgbClr val="86BC25"/>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A66DC2FE-DA70-445F-AF20-6F58B9EBEA98}"/>
                </a:ext>
              </a:extLst>
            </p:cNvPr>
            <p:cNvSpPr txBox="1"/>
            <p:nvPr/>
          </p:nvSpPr>
          <p:spPr>
            <a:xfrm>
              <a:off x="375923" y="761865"/>
              <a:ext cx="3926077" cy="461665"/>
            </a:xfrm>
            <a:prstGeom prst="rect">
              <a:avLst/>
            </a:prstGeom>
            <a:noFill/>
          </p:spPr>
          <p:txBody>
            <a:bodyPr wrap="square" rtlCol="0">
              <a:spAutoFit/>
            </a:bodyPr>
            <a:lstStyle/>
            <a:p>
              <a:r>
                <a:rPr lang="ja-JP" altLang="en-US" sz="2400" b="1" dirty="0">
                  <a:solidFill>
                    <a:schemeClr val="accent3"/>
                  </a:solidFill>
                  <a:latin typeface="+mj-lt"/>
                </a:rPr>
                <a:t>係り受け頻度解析</a:t>
              </a:r>
              <a:endParaRPr kumimoji="1" lang="ja-JP" altLang="en-US" sz="2400" b="1" dirty="0">
                <a:solidFill>
                  <a:schemeClr val="accent3"/>
                </a:solidFill>
                <a:latin typeface="+mj-lt"/>
              </a:endParaRPr>
            </a:p>
          </p:txBody>
        </p:sp>
      </p:grpSp>
      <p:sp>
        <p:nvSpPr>
          <p:cNvPr id="2" name="タイトル 1">
            <a:extLst>
              <a:ext uri="{FF2B5EF4-FFF2-40B4-BE49-F238E27FC236}">
                <a16:creationId xmlns:a16="http://schemas.microsoft.com/office/drawing/2014/main" id="{D47DE40B-688A-4C8E-8830-C43B3329B63F}"/>
              </a:ext>
            </a:extLst>
          </p:cNvPr>
          <p:cNvSpPr>
            <a:spLocks noGrp="1"/>
          </p:cNvSpPr>
          <p:nvPr>
            <p:ph type="title"/>
          </p:nvPr>
        </p:nvSpPr>
        <p:spPr/>
        <p:txBody>
          <a:bodyPr/>
          <a:lstStyle/>
          <a:p>
            <a:r>
              <a:rPr kumimoji="1" lang="ja-JP" altLang="en-US" dirty="0"/>
              <a:t>５．分析の成果物イメージ</a:t>
            </a:r>
          </a:p>
        </p:txBody>
      </p:sp>
      <p:sp>
        <p:nvSpPr>
          <p:cNvPr id="3" name="フッター プレースホルダー 2">
            <a:extLst>
              <a:ext uri="{FF2B5EF4-FFF2-40B4-BE49-F238E27FC236}">
                <a16:creationId xmlns:a16="http://schemas.microsoft.com/office/drawing/2014/main" id="{C61EA1D0-F39D-46BD-A05D-67E0EDC0CF00}"/>
              </a:ext>
            </a:extLst>
          </p:cNvPr>
          <p:cNvSpPr>
            <a:spLocks noGrp="1"/>
          </p:cNvSpPr>
          <p:nvPr>
            <p:ph type="ftr" sz="quarter" idx="10"/>
          </p:nvPr>
        </p:nvSpPr>
        <p:spPr/>
        <p:txBody>
          <a:bodyPr/>
          <a:lstStyle/>
          <a:p>
            <a:r>
              <a:rPr lang="en-US" altLang="ja-JP"/>
              <a:t>Copyright© 2021</a:t>
            </a:r>
            <a:r>
              <a:rPr lang="ja-JP" altLang="en-US"/>
              <a:t>　都築電気株式会社</a:t>
            </a:r>
            <a:endParaRPr lang="ja-JP" altLang="en-US" dirty="0"/>
          </a:p>
        </p:txBody>
      </p:sp>
      <p:sp>
        <p:nvSpPr>
          <p:cNvPr id="6" name="テキスト ボックス 5">
            <a:extLst>
              <a:ext uri="{FF2B5EF4-FFF2-40B4-BE49-F238E27FC236}">
                <a16:creationId xmlns:a16="http://schemas.microsoft.com/office/drawing/2014/main" id="{622A70D1-1089-4E79-A6C8-E3562A295485}"/>
              </a:ext>
            </a:extLst>
          </p:cNvPr>
          <p:cNvSpPr txBox="1"/>
          <p:nvPr/>
        </p:nvSpPr>
        <p:spPr>
          <a:xfrm>
            <a:off x="859284" y="1486932"/>
            <a:ext cx="7229916" cy="646331"/>
          </a:xfrm>
          <a:prstGeom prst="rect">
            <a:avLst/>
          </a:prstGeom>
          <a:noFill/>
        </p:spPr>
        <p:txBody>
          <a:bodyPr wrap="square" rtlCol="0">
            <a:spAutoFit/>
          </a:bodyPr>
          <a:lstStyle/>
          <a:p>
            <a:r>
              <a:rPr kumimoji="1" lang="ja-JP" altLang="en-US" dirty="0">
                <a:ln w="0"/>
                <a:effectLst>
                  <a:outerShdw blurRad="38100" dist="19050" dir="2700000" algn="tl" rotWithShape="0">
                    <a:schemeClr val="dk1">
                      <a:alpha val="40000"/>
                    </a:schemeClr>
                  </a:outerShdw>
                </a:effectLst>
              </a:rPr>
              <a:t>単語と単語の組み合わせである係り受け表現を分析することで、より具体的な意見を抽出します</a:t>
            </a:r>
          </a:p>
        </p:txBody>
      </p:sp>
      <p:sp>
        <p:nvSpPr>
          <p:cNvPr id="7" name="正方形/長方形 6">
            <a:extLst>
              <a:ext uri="{FF2B5EF4-FFF2-40B4-BE49-F238E27FC236}">
                <a16:creationId xmlns:a16="http://schemas.microsoft.com/office/drawing/2014/main" id="{62AED0DD-EC3A-439F-9B32-9CDE776F4B6E}"/>
              </a:ext>
            </a:extLst>
          </p:cNvPr>
          <p:cNvSpPr/>
          <p:nvPr/>
        </p:nvSpPr>
        <p:spPr>
          <a:xfrm>
            <a:off x="342678" y="2403159"/>
            <a:ext cx="4122000" cy="3160949"/>
          </a:xfrm>
          <a:prstGeom prst="rect">
            <a:avLst/>
          </a:prstGeom>
          <a:ln w="28575">
            <a:solidFill>
              <a:schemeClr val="bg1">
                <a:lumMod val="50000"/>
              </a:schemeClr>
            </a:solidFill>
          </a:ln>
        </p:spPr>
        <p:txBody>
          <a:bodyPr wrap="square">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sz="1200" dirty="0"/>
          </a:p>
        </p:txBody>
      </p:sp>
      <p:sp>
        <p:nvSpPr>
          <p:cNvPr id="8" name="正方形/長方形 7">
            <a:extLst>
              <a:ext uri="{FF2B5EF4-FFF2-40B4-BE49-F238E27FC236}">
                <a16:creationId xmlns:a16="http://schemas.microsoft.com/office/drawing/2014/main" id="{4BD92A9B-DF9D-4177-AF54-C8542CD4E546}"/>
              </a:ext>
            </a:extLst>
          </p:cNvPr>
          <p:cNvSpPr/>
          <p:nvPr/>
        </p:nvSpPr>
        <p:spPr>
          <a:xfrm>
            <a:off x="4571011" y="4724738"/>
            <a:ext cx="4329149" cy="800219"/>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600" dirty="0"/>
              <a:t>例）頻度が</a:t>
            </a:r>
            <a:r>
              <a:rPr lang="en-US" altLang="ja-JP" sz="1600" dirty="0"/>
              <a:t>3</a:t>
            </a:r>
            <a:r>
              <a:rPr lang="ja-JP" altLang="en-US" sz="1600" dirty="0"/>
              <a:t>件以上の中から上位</a:t>
            </a:r>
            <a:r>
              <a:rPr lang="en-US" altLang="ja-JP" sz="1600" dirty="0"/>
              <a:t>20</a:t>
            </a:r>
            <a:r>
              <a:rPr lang="ja-JP" altLang="en-US" sz="1600" dirty="0"/>
              <a:t>件の係り</a:t>
            </a:r>
            <a:endParaRPr lang="en-US" altLang="ja-JP" sz="1600" dirty="0"/>
          </a:p>
          <a:p>
            <a:r>
              <a:rPr lang="ja-JP" altLang="en-US" sz="1600" dirty="0"/>
              <a:t>　　　受け表現を抽出</a:t>
            </a:r>
            <a:endParaRPr lang="en-US" altLang="ja-JP" sz="1600" dirty="0"/>
          </a:p>
          <a:p>
            <a:r>
              <a:rPr lang="en-US" altLang="ja-JP" sz="1400" dirty="0"/>
              <a:t>※</a:t>
            </a:r>
            <a:r>
              <a:rPr lang="ja-JP" altLang="en-US" sz="1400" dirty="0"/>
              <a:t>順位が同じものは上位件数を超えても出力します</a:t>
            </a:r>
            <a:endParaRPr lang="en-US" altLang="ja-JP" sz="1400" dirty="0"/>
          </a:p>
        </p:txBody>
      </p:sp>
      <p:sp>
        <p:nvSpPr>
          <p:cNvPr id="9" name="テキスト ボックス 12">
            <a:extLst>
              <a:ext uri="{FF2B5EF4-FFF2-40B4-BE49-F238E27FC236}">
                <a16:creationId xmlns:a16="http://schemas.microsoft.com/office/drawing/2014/main" id="{B0CAB51E-BA61-447C-8680-BDBD0CF9973E}"/>
              </a:ext>
            </a:extLst>
          </p:cNvPr>
          <p:cNvSpPr txBox="1"/>
          <p:nvPr/>
        </p:nvSpPr>
        <p:spPr>
          <a:xfrm>
            <a:off x="574441" y="2517188"/>
            <a:ext cx="3582428" cy="369332"/>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dirty="0"/>
              <a:t>（原文）</a:t>
            </a:r>
            <a:r>
              <a:rPr lang="ja-JP" altLang="en-US" dirty="0"/>
              <a:t>合計表の数字がおかしい</a:t>
            </a:r>
            <a:endParaRPr kumimoji="1" lang="en-US" altLang="ja-JP" dirty="0"/>
          </a:p>
        </p:txBody>
      </p:sp>
      <p:sp>
        <p:nvSpPr>
          <p:cNvPr id="10" name="矢印: 下 9">
            <a:extLst>
              <a:ext uri="{FF2B5EF4-FFF2-40B4-BE49-F238E27FC236}">
                <a16:creationId xmlns:a16="http://schemas.microsoft.com/office/drawing/2014/main" id="{E363EE87-8794-4B6C-8CD3-69C4CD13A789}"/>
              </a:ext>
            </a:extLst>
          </p:cNvPr>
          <p:cNvSpPr/>
          <p:nvPr/>
        </p:nvSpPr>
        <p:spPr>
          <a:xfrm>
            <a:off x="2096645" y="2914971"/>
            <a:ext cx="484632" cy="369332"/>
          </a:xfrm>
          <a:prstGeom prst="down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11" name="テキスト ボックス 9">
            <a:extLst>
              <a:ext uri="{FF2B5EF4-FFF2-40B4-BE49-F238E27FC236}">
                <a16:creationId xmlns:a16="http://schemas.microsoft.com/office/drawing/2014/main" id="{B6FEE8F6-3A2D-4F69-9D7D-229BCBA2CFE3}"/>
              </a:ext>
            </a:extLst>
          </p:cNvPr>
          <p:cNvSpPr txBox="1"/>
          <p:nvPr/>
        </p:nvSpPr>
        <p:spPr>
          <a:xfrm>
            <a:off x="342678" y="4875454"/>
            <a:ext cx="4122000" cy="584775"/>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1600" dirty="0"/>
              <a:t>（係り受け表現）</a:t>
            </a:r>
            <a:r>
              <a:rPr kumimoji="1" lang="en-US" altLang="ja-JP" sz="1600" dirty="0"/>
              <a:t>	</a:t>
            </a:r>
            <a:r>
              <a:rPr lang="ja-JP" altLang="en-US" sz="1600" dirty="0"/>
              <a:t>合計表</a:t>
            </a:r>
            <a:r>
              <a:rPr kumimoji="1" lang="ja-JP" altLang="en-US" sz="1600" dirty="0"/>
              <a:t>ー数字</a:t>
            </a:r>
            <a:endParaRPr lang="en-US" altLang="ja-JP" sz="1600" dirty="0"/>
          </a:p>
          <a:p>
            <a:r>
              <a:rPr lang="en-US" altLang="ja-JP" sz="1600" dirty="0"/>
              <a:t>		</a:t>
            </a:r>
            <a:r>
              <a:rPr lang="ja-JP" altLang="en-US" sz="1600" dirty="0"/>
              <a:t>数字ーおかしい</a:t>
            </a:r>
            <a:endParaRPr lang="en-US" altLang="ja-JP" sz="1600" dirty="0"/>
          </a:p>
        </p:txBody>
      </p:sp>
      <p:sp>
        <p:nvSpPr>
          <p:cNvPr id="12" name="正方形/長方形 11">
            <a:extLst>
              <a:ext uri="{FF2B5EF4-FFF2-40B4-BE49-F238E27FC236}">
                <a16:creationId xmlns:a16="http://schemas.microsoft.com/office/drawing/2014/main" id="{E92312B1-2252-4814-9A85-F01BC7ECD5A1}"/>
              </a:ext>
            </a:extLst>
          </p:cNvPr>
          <p:cNvSpPr>
            <a:spLocks noChangeArrowheads="1"/>
          </p:cNvSpPr>
          <p:nvPr/>
        </p:nvSpPr>
        <p:spPr bwMode="auto">
          <a:xfrm>
            <a:off x="342678" y="4151443"/>
            <a:ext cx="4122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lvl="0" indent="0" eaLnBrk="1" fontAlgn="t" hangingPunct="1">
              <a:lnSpc>
                <a:spcPct val="100000"/>
              </a:lnSpc>
              <a:spcBef>
                <a:spcPct val="0"/>
              </a:spcBef>
              <a:spcAft>
                <a:spcPct val="0"/>
              </a:spcAft>
              <a:buClr>
                <a:srgbClr val="C00000"/>
              </a:buClr>
              <a:buNone/>
              <a:defRPr/>
            </a:pPr>
            <a:r>
              <a:rPr lang="ja-JP" altLang="en-US" sz="1600" dirty="0">
                <a:solidFill>
                  <a:schemeClr val="tx1"/>
                </a:solidFill>
                <a:latin typeface="+mn-ea"/>
                <a:ea typeface="+mn-ea"/>
                <a:cs typeface="メイリオ" pitchFamily="50" charset="-128"/>
              </a:rPr>
              <a:t>（構文解析後</a:t>
            </a:r>
            <a:r>
              <a:rPr kumimoji="1" lang="ja-JP" altLang="en-US" sz="1600" b="0" i="0" u="none" strike="noStrike" kern="1200" cap="none" spc="0" normalizeH="0" baseline="0" noProof="0" dirty="0">
                <a:ln>
                  <a:noFill/>
                </a:ln>
                <a:solidFill>
                  <a:schemeClr val="tx1"/>
                </a:solidFill>
                <a:effectLst/>
                <a:uLnTx/>
                <a:uFillTx/>
                <a:latin typeface="+mn-ea"/>
                <a:ea typeface="+mn-ea"/>
                <a:cs typeface="メイリオ" pitchFamily="50" charset="-128"/>
              </a:rPr>
              <a:t>）</a:t>
            </a:r>
            <a:r>
              <a:rPr lang="ja-JP" altLang="en-US" sz="1600" dirty="0">
                <a:latin typeface="+mn-ea"/>
                <a:cs typeface="メイリオ" pitchFamily="50" charset="-128"/>
              </a:rPr>
              <a:t>合計表</a:t>
            </a:r>
            <a:r>
              <a:rPr kumimoji="1" lang="ja-JP" altLang="en-US" sz="1600" b="0" i="0" u="none" strike="noStrike" kern="1200" cap="none" spc="0" normalizeH="0" baseline="0" noProof="0" dirty="0">
                <a:ln>
                  <a:noFill/>
                </a:ln>
                <a:solidFill>
                  <a:schemeClr val="tx1"/>
                </a:solidFill>
                <a:effectLst/>
                <a:uLnTx/>
                <a:uFillTx/>
                <a:latin typeface="+mn-ea"/>
                <a:ea typeface="+mn-ea"/>
                <a:cs typeface="メイリオ" pitchFamily="50" charset="-128"/>
              </a:rPr>
              <a:t> の 数字 </a:t>
            </a:r>
            <a:r>
              <a:rPr lang="ja-JP" altLang="en-US" sz="1600" dirty="0">
                <a:latin typeface="+mn-ea"/>
                <a:cs typeface="メイリオ" pitchFamily="50" charset="-128"/>
              </a:rPr>
              <a:t>が</a:t>
            </a:r>
            <a:r>
              <a:rPr kumimoji="1" lang="ja-JP" altLang="en-US" sz="1600" b="0" i="0" u="none" strike="noStrike" kern="1200" cap="none" spc="0" normalizeH="0" baseline="0" noProof="0" dirty="0">
                <a:ln>
                  <a:noFill/>
                </a:ln>
                <a:solidFill>
                  <a:schemeClr val="tx1"/>
                </a:solidFill>
                <a:effectLst/>
                <a:uLnTx/>
                <a:uFillTx/>
                <a:latin typeface="+mn-ea"/>
                <a:ea typeface="+mn-ea"/>
                <a:cs typeface="メイリオ" pitchFamily="50" charset="-128"/>
              </a:rPr>
              <a:t> おかしい</a:t>
            </a:r>
            <a:endParaRPr kumimoji="1" lang="en-US" altLang="ja-JP" sz="1600" b="0" i="0" u="none" strike="noStrike" kern="1200" cap="none" spc="0" normalizeH="0" baseline="0" noProof="0" dirty="0">
              <a:ln>
                <a:noFill/>
              </a:ln>
              <a:solidFill>
                <a:schemeClr val="tx1"/>
              </a:solidFill>
              <a:effectLst/>
              <a:uLnTx/>
              <a:uFillTx/>
              <a:latin typeface="+mn-ea"/>
              <a:ea typeface="+mn-ea"/>
              <a:cs typeface="メイリオ" pitchFamily="50" charset="-128"/>
            </a:endParaRPr>
          </a:p>
        </p:txBody>
      </p:sp>
      <p:cxnSp>
        <p:nvCxnSpPr>
          <p:cNvPr id="13" name="直線コネクタ 12">
            <a:extLst>
              <a:ext uri="{FF2B5EF4-FFF2-40B4-BE49-F238E27FC236}">
                <a16:creationId xmlns:a16="http://schemas.microsoft.com/office/drawing/2014/main" id="{87817837-1A19-4FD9-A044-C907651FEF57}"/>
              </a:ext>
            </a:extLst>
          </p:cNvPr>
          <p:cNvCxnSpPr/>
          <p:nvPr/>
        </p:nvCxnSpPr>
        <p:spPr>
          <a:xfrm>
            <a:off x="1876055" y="4463743"/>
            <a:ext cx="648072" cy="0"/>
          </a:xfrm>
          <a:prstGeom prst="line">
            <a:avLst/>
          </a:prstGeom>
          <a:ln>
            <a:solidFill>
              <a:schemeClr val="accent5">
                <a:lumMod val="75000"/>
              </a:schemeClr>
            </a:solidFill>
          </a:ln>
        </p:spPr>
        <p:style>
          <a:lnRef idx="2">
            <a:schemeClr val="accent1"/>
          </a:lnRef>
          <a:fillRef idx="1">
            <a:schemeClr val="lt1"/>
          </a:fillRef>
          <a:effectRef idx="0">
            <a:schemeClr val="accent1"/>
          </a:effectRef>
          <a:fontRef idx="minor">
            <a:schemeClr val="dk1"/>
          </a:fontRef>
        </p:style>
      </p:cxnSp>
      <p:cxnSp>
        <p:nvCxnSpPr>
          <p:cNvPr id="14" name="直線コネクタ 13">
            <a:extLst>
              <a:ext uri="{FF2B5EF4-FFF2-40B4-BE49-F238E27FC236}">
                <a16:creationId xmlns:a16="http://schemas.microsoft.com/office/drawing/2014/main" id="{7B84BDAA-63F8-42D1-99ED-C75725B44745}"/>
              </a:ext>
            </a:extLst>
          </p:cNvPr>
          <p:cNvCxnSpPr>
            <a:cxnSpLocks/>
          </p:cNvCxnSpPr>
          <p:nvPr/>
        </p:nvCxnSpPr>
        <p:spPr>
          <a:xfrm>
            <a:off x="2791518" y="4463743"/>
            <a:ext cx="435600" cy="0"/>
          </a:xfrm>
          <a:prstGeom prst="line">
            <a:avLst/>
          </a:prstGeom>
          <a:ln>
            <a:solidFill>
              <a:schemeClr val="accent5">
                <a:lumMod val="75000"/>
              </a:schemeClr>
            </a:solidFill>
          </a:ln>
        </p:spPr>
        <p:style>
          <a:lnRef idx="2">
            <a:schemeClr val="accent1"/>
          </a:lnRef>
          <a:fillRef idx="1">
            <a:schemeClr val="lt1"/>
          </a:fillRef>
          <a:effectRef idx="0">
            <a:schemeClr val="accent1"/>
          </a:effectRef>
          <a:fontRef idx="minor">
            <a:schemeClr val="dk1"/>
          </a:fontRef>
        </p:style>
      </p:cxnSp>
      <p:cxnSp>
        <p:nvCxnSpPr>
          <p:cNvPr id="15" name="直線コネクタ 14">
            <a:extLst>
              <a:ext uri="{FF2B5EF4-FFF2-40B4-BE49-F238E27FC236}">
                <a16:creationId xmlns:a16="http://schemas.microsoft.com/office/drawing/2014/main" id="{EAF77A9B-47D0-4D87-8FFB-838D4F418914}"/>
              </a:ext>
            </a:extLst>
          </p:cNvPr>
          <p:cNvCxnSpPr>
            <a:cxnSpLocks/>
          </p:cNvCxnSpPr>
          <p:nvPr/>
        </p:nvCxnSpPr>
        <p:spPr>
          <a:xfrm>
            <a:off x="3531775" y="4463743"/>
            <a:ext cx="658407" cy="0"/>
          </a:xfrm>
          <a:prstGeom prst="line">
            <a:avLst/>
          </a:prstGeom>
          <a:ln>
            <a:solidFill>
              <a:schemeClr val="accent5">
                <a:lumMod val="75000"/>
              </a:schemeClr>
            </a:solidFill>
          </a:ln>
        </p:spPr>
        <p:style>
          <a:lnRef idx="2">
            <a:schemeClr val="accent1"/>
          </a:lnRef>
          <a:fillRef idx="1">
            <a:schemeClr val="lt1"/>
          </a:fillRef>
          <a:effectRef idx="0">
            <a:schemeClr val="accent1"/>
          </a:effectRef>
          <a:fontRef idx="minor">
            <a:schemeClr val="dk1"/>
          </a:fontRef>
        </p:style>
      </p:cxnSp>
      <p:sp>
        <p:nvSpPr>
          <p:cNvPr id="16" name="矢印: 上カーブ 15">
            <a:extLst>
              <a:ext uri="{FF2B5EF4-FFF2-40B4-BE49-F238E27FC236}">
                <a16:creationId xmlns:a16="http://schemas.microsoft.com/office/drawing/2014/main" id="{BF151720-4EFE-4BD6-98DB-8AE6952AF595}"/>
              </a:ext>
            </a:extLst>
          </p:cNvPr>
          <p:cNvSpPr/>
          <p:nvPr/>
        </p:nvSpPr>
        <p:spPr>
          <a:xfrm>
            <a:off x="2185971" y="4463743"/>
            <a:ext cx="849901" cy="276815"/>
          </a:xfrm>
          <a:prstGeom prst="curvedUp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solidFill>
                <a:schemeClr val="tx1"/>
              </a:solidFill>
            </a:endParaRPr>
          </a:p>
        </p:txBody>
      </p:sp>
      <p:sp>
        <p:nvSpPr>
          <p:cNvPr id="18" name="矢印: 上カーブ 17">
            <a:extLst>
              <a:ext uri="{FF2B5EF4-FFF2-40B4-BE49-F238E27FC236}">
                <a16:creationId xmlns:a16="http://schemas.microsoft.com/office/drawing/2014/main" id="{5B284183-D167-4150-AF11-DCD02079E9D5}"/>
              </a:ext>
            </a:extLst>
          </p:cNvPr>
          <p:cNvSpPr/>
          <p:nvPr/>
        </p:nvSpPr>
        <p:spPr>
          <a:xfrm>
            <a:off x="3035872" y="4463743"/>
            <a:ext cx="912335" cy="276815"/>
          </a:xfrm>
          <a:prstGeom prst="curvedUp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solidFill>
                <a:schemeClr val="tx1"/>
              </a:solidFill>
            </a:endParaRPr>
          </a:p>
        </p:txBody>
      </p:sp>
      <p:graphicFrame>
        <p:nvGraphicFramePr>
          <p:cNvPr id="24" name="グラフ 23">
            <a:extLst>
              <a:ext uri="{FF2B5EF4-FFF2-40B4-BE49-F238E27FC236}">
                <a16:creationId xmlns:a16="http://schemas.microsoft.com/office/drawing/2014/main" id="{8E7A7FEE-4138-456A-B4D1-01BD6A0A1A17}"/>
              </a:ext>
            </a:extLst>
          </p:cNvPr>
          <p:cNvGraphicFramePr/>
          <p:nvPr/>
        </p:nvGraphicFramePr>
        <p:xfrm>
          <a:off x="4651863" y="2403159"/>
          <a:ext cx="4248297" cy="2321579"/>
        </p:xfrm>
        <a:graphic>
          <a:graphicData uri="http://schemas.openxmlformats.org/drawingml/2006/chart">
            <c:chart xmlns:c="http://schemas.openxmlformats.org/drawingml/2006/chart" xmlns:r="http://schemas.openxmlformats.org/officeDocument/2006/relationships" r:id="rId2"/>
          </a:graphicData>
        </a:graphic>
      </p:graphicFrame>
      <p:sp>
        <p:nvSpPr>
          <p:cNvPr id="28" name="正方形/長方形 27">
            <a:extLst>
              <a:ext uri="{FF2B5EF4-FFF2-40B4-BE49-F238E27FC236}">
                <a16:creationId xmlns:a16="http://schemas.microsoft.com/office/drawing/2014/main" id="{51C333DB-7590-4F0A-B265-FD4B1F1727C3}"/>
              </a:ext>
            </a:extLst>
          </p:cNvPr>
          <p:cNvSpPr/>
          <p:nvPr/>
        </p:nvSpPr>
        <p:spPr>
          <a:xfrm>
            <a:off x="342679" y="5625000"/>
            <a:ext cx="4122000" cy="9669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a:t>
            </a:r>
            <a:r>
              <a:rPr lang="ja-JP" altLang="en-US" dirty="0"/>
              <a:t>形態素解析</a:t>
            </a:r>
            <a:r>
              <a:rPr lang="en-US" altLang="ja-JP" dirty="0"/>
              <a:t>】</a:t>
            </a:r>
          </a:p>
          <a:p>
            <a:r>
              <a:rPr lang="ja-JP" altLang="en-US" kern="0" dirty="0">
                <a:latin typeface="+mn-ea"/>
              </a:rPr>
              <a:t>・文章を単語ベースへ分割し、各単語の品詞を割り当てる</a:t>
            </a:r>
            <a:endParaRPr kumimoji="1" lang="en-US" altLang="ja-JP" dirty="0"/>
          </a:p>
        </p:txBody>
      </p:sp>
      <p:sp>
        <p:nvSpPr>
          <p:cNvPr id="22" name="正方形/長方形 21">
            <a:extLst>
              <a:ext uri="{FF2B5EF4-FFF2-40B4-BE49-F238E27FC236}">
                <a16:creationId xmlns:a16="http://schemas.microsoft.com/office/drawing/2014/main" id="{F918A985-2414-42FA-951C-B67461EA0FE4}"/>
              </a:ext>
            </a:extLst>
          </p:cNvPr>
          <p:cNvSpPr>
            <a:spLocks noChangeArrowheads="1"/>
          </p:cNvSpPr>
          <p:nvPr/>
        </p:nvSpPr>
        <p:spPr bwMode="auto">
          <a:xfrm>
            <a:off x="342678" y="3421489"/>
            <a:ext cx="4122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lvl="0" indent="0" eaLnBrk="1" fontAlgn="t" hangingPunct="1">
              <a:lnSpc>
                <a:spcPct val="100000"/>
              </a:lnSpc>
              <a:spcBef>
                <a:spcPct val="0"/>
              </a:spcBef>
              <a:spcAft>
                <a:spcPct val="0"/>
              </a:spcAft>
              <a:buClr>
                <a:srgbClr val="C00000"/>
              </a:buClr>
              <a:buNone/>
              <a:defRPr/>
            </a:pPr>
            <a:r>
              <a:rPr lang="ja-JP" altLang="en-US" sz="1600" dirty="0">
                <a:solidFill>
                  <a:schemeClr val="tx1"/>
                </a:solidFill>
                <a:latin typeface="+mn-ea"/>
                <a:ea typeface="+mn-ea"/>
                <a:cs typeface="メイリオ" pitchFamily="50" charset="-128"/>
              </a:rPr>
              <a:t>（</a:t>
            </a:r>
            <a:r>
              <a:rPr lang="ja-JP" altLang="en-US" sz="1600" dirty="0">
                <a:latin typeface="+mn-ea"/>
                <a:cs typeface="メイリオ" pitchFamily="50" charset="-128"/>
              </a:rPr>
              <a:t>形態素</a:t>
            </a:r>
            <a:r>
              <a:rPr lang="ja-JP" altLang="en-US" sz="1600" dirty="0">
                <a:solidFill>
                  <a:schemeClr val="tx1"/>
                </a:solidFill>
                <a:latin typeface="+mn-ea"/>
                <a:ea typeface="+mn-ea"/>
                <a:cs typeface="メイリオ" pitchFamily="50" charset="-128"/>
              </a:rPr>
              <a:t>解析後</a:t>
            </a:r>
            <a:r>
              <a:rPr kumimoji="1" lang="ja-JP" altLang="en-US" sz="1600" b="0" i="0" u="none" strike="noStrike" kern="1200" cap="none" spc="0" normalizeH="0" baseline="0" noProof="0" dirty="0">
                <a:ln>
                  <a:noFill/>
                </a:ln>
                <a:solidFill>
                  <a:schemeClr val="tx1"/>
                </a:solidFill>
                <a:effectLst/>
                <a:uLnTx/>
                <a:uFillTx/>
                <a:latin typeface="+mn-ea"/>
                <a:ea typeface="+mn-ea"/>
                <a:cs typeface="メイリオ" pitchFamily="50" charset="-128"/>
              </a:rPr>
              <a:t>）</a:t>
            </a:r>
            <a:r>
              <a:rPr lang="ja-JP" altLang="en-US" sz="1600" dirty="0">
                <a:latin typeface="+mn-ea"/>
                <a:cs typeface="メイリオ" pitchFamily="50" charset="-128"/>
              </a:rPr>
              <a:t>合計表</a:t>
            </a:r>
            <a:r>
              <a:rPr kumimoji="1" lang="ja-JP" altLang="en-US" sz="1600" b="0" i="0" u="none" strike="noStrike" kern="1200" cap="none" spc="0" normalizeH="0" baseline="0" noProof="0" dirty="0">
                <a:ln>
                  <a:noFill/>
                </a:ln>
                <a:solidFill>
                  <a:schemeClr val="tx1"/>
                </a:solidFill>
                <a:effectLst/>
                <a:uLnTx/>
                <a:uFillTx/>
                <a:latin typeface="+mn-ea"/>
                <a:ea typeface="+mn-ea"/>
                <a:cs typeface="メイリオ" pitchFamily="50" charset="-128"/>
              </a:rPr>
              <a:t> の 数字 </a:t>
            </a:r>
            <a:r>
              <a:rPr lang="ja-JP" altLang="en-US" sz="1600" dirty="0">
                <a:latin typeface="+mn-ea"/>
                <a:cs typeface="メイリオ" pitchFamily="50" charset="-128"/>
              </a:rPr>
              <a:t>が</a:t>
            </a:r>
            <a:r>
              <a:rPr kumimoji="1" lang="ja-JP" altLang="en-US" sz="1600" b="0" i="0" u="none" strike="noStrike" kern="1200" cap="none" spc="0" normalizeH="0" baseline="0" noProof="0" dirty="0">
                <a:ln>
                  <a:noFill/>
                </a:ln>
                <a:solidFill>
                  <a:schemeClr val="tx1"/>
                </a:solidFill>
                <a:effectLst/>
                <a:uLnTx/>
                <a:uFillTx/>
                <a:latin typeface="+mn-ea"/>
                <a:ea typeface="+mn-ea"/>
                <a:cs typeface="メイリオ" pitchFamily="50" charset="-128"/>
              </a:rPr>
              <a:t> おかしい</a:t>
            </a:r>
            <a:endParaRPr kumimoji="1" lang="en-US" altLang="ja-JP" sz="1600" b="0" i="0" u="none" strike="noStrike" kern="1200" cap="none" spc="0" normalizeH="0" baseline="0" noProof="0" dirty="0">
              <a:ln>
                <a:noFill/>
              </a:ln>
              <a:solidFill>
                <a:schemeClr val="tx1"/>
              </a:solidFill>
              <a:effectLst/>
              <a:uLnTx/>
              <a:uFillTx/>
              <a:latin typeface="+mn-ea"/>
              <a:ea typeface="+mn-ea"/>
              <a:cs typeface="メイリオ" pitchFamily="50" charset="-128"/>
            </a:endParaRPr>
          </a:p>
        </p:txBody>
      </p:sp>
      <p:sp>
        <p:nvSpPr>
          <p:cNvPr id="5" name="正方形/長方形 4">
            <a:extLst>
              <a:ext uri="{FF2B5EF4-FFF2-40B4-BE49-F238E27FC236}">
                <a16:creationId xmlns:a16="http://schemas.microsoft.com/office/drawing/2014/main" id="{A6EA8081-86E1-4EB6-A367-21EEB115EDE2}"/>
              </a:ext>
            </a:extLst>
          </p:cNvPr>
          <p:cNvSpPr/>
          <p:nvPr/>
        </p:nvSpPr>
        <p:spPr>
          <a:xfrm>
            <a:off x="4620203" y="5629784"/>
            <a:ext cx="4248297" cy="9621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a:t>
            </a:r>
            <a:r>
              <a:rPr lang="ja-JP" altLang="en-US" dirty="0"/>
              <a:t>構文解析</a:t>
            </a:r>
            <a:r>
              <a:rPr lang="en-US" altLang="ja-JP" dirty="0"/>
              <a:t>】</a:t>
            </a:r>
          </a:p>
          <a:p>
            <a:r>
              <a:rPr lang="ja-JP" altLang="en-US" dirty="0"/>
              <a:t>・単語と単語の文法的な関係を判定する</a:t>
            </a:r>
            <a:endParaRPr lang="en-US" altLang="ja-JP" dirty="0"/>
          </a:p>
          <a:p>
            <a:r>
              <a:rPr lang="ja-JP" altLang="en-US" dirty="0"/>
              <a:t>・助詞を省いて動詞と名詞の繋がりを抽出</a:t>
            </a:r>
          </a:p>
        </p:txBody>
      </p:sp>
      <p:cxnSp>
        <p:nvCxnSpPr>
          <p:cNvPr id="30" name="直線コネクタ 29">
            <a:extLst>
              <a:ext uri="{FF2B5EF4-FFF2-40B4-BE49-F238E27FC236}">
                <a16:creationId xmlns:a16="http://schemas.microsoft.com/office/drawing/2014/main" id="{F5F30ED9-AEBE-4115-821D-8ED05E27F0D1}"/>
              </a:ext>
            </a:extLst>
          </p:cNvPr>
          <p:cNvCxnSpPr/>
          <p:nvPr/>
        </p:nvCxnSpPr>
        <p:spPr>
          <a:xfrm>
            <a:off x="2036769" y="3760043"/>
            <a:ext cx="648072" cy="0"/>
          </a:xfrm>
          <a:prstGeom prst="line">
            <a:avLst/>
          </a:prstGeom>
          <a:ln>
            <a:solidFill>
              <a:schemeClr val="accent5">
                <a:lumMod val="75000"/>
              </a:schemeClr>
            </a:solidFill>
          </a:ln>
        </p:spPr>
        <p:style>
          <a:lnRef idx="2">
            <a:schemeClr val="accent1"/>
          </a:lnRef>
          <a:fillRef idx="1">
            <a:schemeClr val="lt1"/>
          </a:fillRef>
          <a:effectRef idx="0">
            <a:schemeClr val="accent1"/>
          </a:effectRef>
          <a:fontRef idx="minor">
            <a:schemeClr val="dk1"/>
          </a:fontRef>
        </p:style>
      </p:cxnSp>
      <p:cxnSp>
        <p:nvCxnSpPr>
          <p:cNvPr id="31" name="直線コネクタ 30">
            <a:extLst>
              <a:ext uri="{FF2B5EF4-FFF2-40B4-BE49-F238E27FC236}">
                <a16:creationId xmlns:a16="http://schemas.microsoft.com/office/drawing/2014/main" id="{32FB1234-8445-41EF-82CA-E7B727D6814E}"/>
              </a:ext>
            </a:extLst>
          </p:cNvPr>
          <p:cNvCxnSpPr>
            <a:cxnSpLocks/>
          </p:cNvCxnSpPr>
          <p:nvPr/>
        </p:nvCxnSpPr>
        <p:spPr>
          <a:xfrm>
            <a:off x="2998717" y="3760043"/>
            <a:ext cx="360000" cy="0"/>
          </a:xfrm>
          <a:prstGeom prst="line">
            <a:avLst/>
          </a:prstGeom>
          <a:ln>
            <a:solidFill>
              <a:schemeClr val="accent5">
                <a:lumMod val="75000"/>
              </a:schemeClr>
            </a:solidFill>
          </a:ln>
        </p:spPr>
        <p:style>
          <a:lnRef idx="2">
            <a:schemeClr val="accent1"/>
          </a:lnRef>
          <a:fillRef idx="1">
            <a:schemeClr val="lt1"/>
          </a:fillRef>
          <a:effectRef idx="0">
            <a:schemeClr val="accent1"/>
          </a:effectRef>
          <a:fontRef idx="minor">
            <a:schemeClr val="dk1"/>
          </a:fontRef>
        </p:style>
      </p:cxnSp>
      <p:cxnSp>
        <p:nvCxnSpPr>
          <p:cNvPr id="32" name="直線コネクタ 31">
            <a:extLst>
              <a:ext uri="{FF2B5EF4-FFF2-40B4-BE49-F238E27FC236}">
                <a16:creationId xmlns:a16="http://schemas.microsoft.com/office/drawing/2014/main" id="{8ECD4EA3-A902-4923-9B2A-7435E4605758}"/>
              </a:ext>
            </a:extLst>
          </p:cNvPr>
          <p:cNvCxnSpPr>
            <a:cxnSpLocks/>
          </p:cNvCxnSpPr>
          <p:nvPr/>
        </p:nvCxnSpPr>
        <p:spPr>
          <a:xfrm>
            <a:off x="3732313" y="3760043"/>
            <a:ext cx="598552" cy="0"/>
          </a:xfrm>
          <a:prstGeom prst="line">
            <a:avLst/>
          </a:prstGeom>
          <a:ln>
            <a:solidFill>
              <a:schemeClr val="accent5">
                <a:lumMod val="75000"/>
              </a:schemeClr>
            </a:solidFill>
          </a:ln>
        </p:spPr>
        <p:style>
          <a:lnRef idx="2">
            <a:schemeClr val="accent1"/>
          </a:lnRef>
          <a:fillRef idx="1">
            <a:schemeClr val="lt1"/>
          </a:fillRef>
          <a:effectRef idx="0">
            <a:schemeClr val="accent1"/>
          </a:effectRef>
          <a:fontRef idx="minor">
            <a:schemeClr val="dk1"/>
          </a:fontRef>
        </p:style>
      </p:cxnSp>
      <p:cxnSp>
        <p:nvCxnSpPr>
          <p:cNvPr id="33" name="直線コネクタ 32">
            <a:extLst>
              <a:ext uri="{FF2B5EF4-FFF2-40B4-BE49-F238E27FC236}">
                <a16:creationId xmlns:a16="http://schemas.microsoft.com/office/drawing/2014/main" id="{E62656DB-F5AE-4993-970E-1D194236E21C}"/>
              </a:ext>
            </a:extLst>
          </p:cNvPr>
          <p:cNvCxnSpPr>
            <a:cxnSpLocks/>
          </p:cNvCxnSpPr>
          <p:nvPr/>
        </p:nvCxnSpPr>
        <p:spPr>
          <a:xfrm>
            <a:off x="2731447" y="3760043"/>
            <a:ext cx="216000" cy="0"/>
          </a:xfrm>
          <a:prstGeom prst="line">
            <a:avLst/>
          </a:prstGeom>
          <a:ln>
            <a:solidFill>
              <a:schemeClr val="accent5">
                <a:lumMod val="75000"/>
              </a:schemeClr>
            </a:solidFill>
          </a:ln>
        </p:spPr>
        <p:style>
          <a:lnRef idx="2">
            <a:schemeClr val="accent1"/>
          </a:lnRef>
          <a:fillRef idx="1">
            <a:schemeClr val="lt1"/>
          </a:fillRef>
          <a:effectRef idx="0">
            <a:schemeClr val="accent1"/>
          </a:effectRef>
          <a:fontRef idx="minor">
            <a:schemeClr val="dk1"/>
          </a:fontRef>
        </p:style>
      </p:cxnSp>
      <p:cxnSp>
        <p:nvCxnSpPr>
          <p:cNvPr id="34" name="直線コネクタ 33">
            <a:extLst>
              <a:ext uri="{FF2B5EF4-FFF2-40B4-BE49-F238E27FC236}">
                <a16:creationId xmlns:a16="http://schemas.microsoft.com/office/drawing/2014/main" id="{40123AE8-4ABA-4913-9812-E4D8E30989B3}"/>
              </a:ext>
            </a:extLst>
          </p:cNvPr>
          <p:cNvCxnSpPr>
            <a:cxnSpLocks/>
          </p:cNvCxnSpPr>
          <p:nvPr/>
        </p:nvCxnSpPr>
        <p:spPr>
          <a:xfrm>
            <a:off x="3430765" y="3760043"/>
            <a:ext cx="216000" cy="0"/>
          </a:xfrm>
          <a:prstGeom prst="line">
            <a:avLst/>
          </a:prstGeom>
          <a:ln>
            <a:solidFill>
              <a:schemeClr val="accent5">
                <a:lumMod val="75000"/>
              </a:schemeClr>
            </a:solidFill>
          </a:ln>
        </p:spPr>
        <p:style>
          <a:lnRef idx="2">
            <a:schemeClr val="accent1"/>
          </a:lnRef>
          <a:fillRef idx="1">
            <a:schemeClr val="lt1"/>
          </a:fillRef>
          <a:effectRef idx="0">
            <a:schemeClr val="accent1"/>
          </a:effectRef>
          <a:fontRef idx="minor">
            <a:schemeClr val="dk1"/>
          </a:fontRef>
        </p:style>
      </p:cxnSp>
      <p:sp>
        <p:nvSpPr>
          <p:cNvPr id="35" name="Rectangle 88">
            <a:extLst>
              <a:ext uri="{FF2B5EF4-FFF2-40B4-BE49-F238E27FC236}">
                <a16:creationId xmlns:a16="http://schemas.microsoft.com/office/drawing/2014/main" id="{9F63DF11-3FFF-48CD-AC5D-F754FB971867}"/>
              </a:ext>
            </a:extLst>
          </p:cNvPr>
          <p:cNvSpPr txBox="1">
            <a:spLocks noChangeArrowheads="1"/>
          </p:cNvSpPr>
          <p:nvPr/>
        </p:nvSpPr>
        <p:spPr bwMode="gray">
          <a:xfrm>
            <a:off x="2952788" y="3797941"/>
            <a:ext cx="490540" cy="347555"/>
          </a:xfrm>
          <a:prstGeom prst="rect">
            <a:avLst/>
          </a:prstGeom>
        </p:spPr>
        <p:txBody>
          <a:bodyPr/>
          <a:lstStyle>
            <a:lvl1pPr marL="0" indent="0" eaLnBrk="1" hangingPunct="1">
              <a:lnSpc>
                <a:spcPct val="106000"/>
              </a:lnSpc>
              <a:spcBef>
                <a:spcPts val="1056"/>
              </a:spcBef>
              <a:defRPr kumimoji="1" sz="1200">
                <a:solidFill>
                  <a:schemeClr val="tx1"/>
                </a:solidFill>
                <a:latin typeface="Arial" pitchFamily="34" charset="0"/>
                <a:ea typeface="+mn-ea"/>
                <a:cs typeface="Arial" pitchFamily="34" charset="0"/>
              </a:defRPr>
            </a:lvl1pPr>
            <a:lvl2pPr marL="169200" indent="-169200" algn="l" eaLnBrk="1" hangingPunct="1">
              <a:lnSpc>
                <a:spcPct val="106000"/>
              </a:lnSpc>
              <a:spcBef>
                <a:spcPts val="1056"/>
              </a:spcBef>
              <a:buFont typeface="Wingdings" pitchFamily="2" charset="2"/>
              <a:buChar char="n"/>
              <a:defRPr kumimoji="1" sz="1200">
                <a:solidFill>
                  <a:schemeClr val="tx1"/>
                </a:solidFill>
                <a:latin typeface="Arial" pitchFamily="34" charset="0"/>
                <a:ea typeface="+mn-ea"/>
                <a:cs typeface="Arial" pitchFamily="34" charset="0"/>
              </a:defRPr>
            </a:lvl2pPr>
            <a:lvl3pPr marL="345600" indent="-172800" algn="l" eaLnBrk="1" hangingPunct="1">
              <a:lnSpc>
                <a:spcPct val="106000"/>
              </a:lnSpc>
              <a:spcBef>
                <a:spcPts val="480"/>
              </a:spcBef>
              <a:buFont typeface="Wingdings" pitchFamily="2" charset="2"/>
              <a:buChar char="Ø"/>
              <a:defRPr kumimoji="1" sz="1200">
                <a:solidFill>
                  <a:schemeClr val="tx1"/>
                </a:solidFill>
                <a:latin typeface="Arial" pitchFamily="34" charset="0"/>
                <a:ea typeface="+mn-ea"/>
                <a:cs typeface="Arial" pitchFamily="34" charset="0"/>
              </a:defRPr>
            </a:lvl3pPr>
            <a:lvl4pPr marL="518400" indent="-172800" algn="l" eaLnBrk="1" hangingPunct="1">
              <a:lnSpc>
                <a:spcPct val="106000"/>
              </a:lnSpc>
              <a:spcBef>
                <a:spcPts val="240"/>
              </a:spcBef>
              <a:buFont typeface="Arial" pitchFamily="34" charset="0"/>
              <a:buChar char="•"/>
              <a:defRPr kumimoji="1" sz="1200">
                <a:solidFill>
                  <a:schemeClr val="tx1"/>
                </a:solidFill>
                <a:latin typeface="Arial" pitchFamily="34" charset="0"/>
                <a:ea typeface="+mn-ea"/>
                <a:cs typeface="Arial" pitchFamily="34" charset="0"/>
              </a:defRPr>
            </a:lvl4pPr>
          </a:lstStyle>
          <a:p>
            <a:pPr marL="0" lvl="1" indent="0">
              <a:lnSpc>
                <a:spcPct val="100000"/>
              </a:lnSpc>
              <a:spcBef>
                <a:spcPts val="0"/>
              </a:spcBef>
              <a:buNone/>
            </a:pPr>
            <a:r>
              <a:rPr lang="ja-JP" altLang="en-US" kern="0" dirty="0"/>
              <a:t>名詞</a:t>
            </a:r>
            <a:endParaRPr lang="en-US" altLang="ja-JP" kern="0" dirty="0"/>
          </a:p>
        </p:txBody>
      </p:sp>
      <p:sp>
        <p:nvSpPr>
          <p:cNvPr id="36" name="Rectangle 88">
            <a:extLst>
              <a:ext uri="{FF2B5EF4-FFF2-40B4-BE49-F238E27FC236}">
                <a16:creationId xmlns:a16="http://schemas.microsoft.com/office/drawing/2014/main" id="{18970215-9437-4A62-845A-98492BFEEA0D}"/>
              </a:ext>
            </a:extLst>
          </p:cNvPr>
          <p:cNvSpPr txBox="1">
            <a:spLocks noChangeArrowheads="1"/>
          </p:cNvSpPr>
          <p:nvPr/>
        </p:nvSpPr>
        <p:spPr bwMode="gray">
          <a:xfrm>
            <a:off x="2111613" y="3797942"/>
            <a:ext cx="490540" cy="353489"/>
          </a:xfrm>
          <a:prstGeom prst="rect">
            <a:avLst/>
          </a:prstGeom>
        </p:spPr>
        <p:txBody>
          <a:bodyPr/>
          <a:lstStyle>
            <a:lvl1pPr marL="0" indent="0" eaLnBrk="1" hangingPunct="1">
              <a:lnSpc>
                <a:spcPct val="106000"/>
              </a:lnSpc>
              <a:spcBef>
                <a:spcPts val="1056"/>
              </a:spcBef>
              <a:defRPr kumimoji="1" sz="1200">
                <a:solidFill>
                  <a:schemeClr val="tx1"/>
                </a:solidFill>
                <a:latin typeface="Arial" pitchFamily="34" charset="0"/>
                <a:ea typeface="+mn-ea"/>
                <a:cs typeface="Arial" pitchFamily="34" charset="0"/>
              </a:defRPr>
            </a:lvl1pPr>
            <a:lvl2pPr marL="169200" indent="-169200" algn="l" eaLnBrk="1" hangingPunct="1">
              <a:lnSpc>
                <a:spcPct val="106000"/>
              </a:lnSpc>
              <a:spcBef>
                <a:spcPts val="1056"/>
              </a:spcBef>
              <a:buFont typeface="Wingdings" pitchFamily="2" charset="2"/>
              <a:buChar char="n"/>
              <a:defRPr kumimoji="1" sz="1200">
                <a:solidFill>
                  <a:schemeClr val="tx1"/>
                </a:solidFill>
                <a:latin typeface="Arial" pitchFamily="34" charset="0"/>
                <a:ea typeface="+mn-ea"/>
                <a:cs typeface="Arial" pitchFamily="34" charset="0"/>
              </a:defRPr>
            </a:lvl2pPr>
            <a:lvl3pPr marL="345600" indent="-172800" algn="l" eaLnBrk="1" hangingPunct="1">
              <a:lnSpc>
                <a:spcPct val="106000"/>
              </a:lnSpc>
              <a:spcBef>
                <a:spcPts val="480"/>
              </a:spcBef>
              <a:buFont typeface="Wingdings" pitchFamily="2" charset="2"/>
              <a:buChar char="Ø"/>
              <a:defRPr kumimoji="1" sz="1200">
                <a:solidFill>
                  <a:schemeClr val="tx1"/>
                </a:solidFill>
                <a:latin typeface="Arial" pitchFamily="34" charset="0"/>
                <a:ea typeface="+mn-ea"/>
                <a:cs typeface="Arial" pitchFamily="34" charset="0"/>
              </a:defRPr>
            </a:lvl3pPr>
            <a:lvl4pPr marL="518400" indent="-172800" algn="l" eaLnBrk="1" hangingPunct="1">
              <a:lnSpc>
                <a:spcPct val="106000"/>
              </a:lnSpc>
              <a:spcBef>
                <a:spcPts val="240"/>
              </a:spcBef>
              <a:buFont typeface="Arial" pitchFamily="34" charset="0"/>
              <a:buChar char="•"/>
              <a:defRPr kumimoji="1" sz="1200">
                <a:solidFill>
                  <a:schemeClr val="tx1"/>
                </a:solidFill>
                <a:latin typeface="Arial" pitchFamily="34" charset="0"/>
                <a:ea typeface="+mn-ea"/>
                <a:cs typeface="Arial" pitchFamily="34" charset="0"/>
              </a:defRPr>
            </a:lvl4pPr>
          </a:lstStyle>
          <a:p>
            <a:pPr marL="0" lvl="1" indent="0">
              <a:lnSpc>
                <a:spcPct val="100000"/>
              </a:lnSpc>
              <a:spcBef>
                <a:spcPts val="0"/>
              </a:spcBef>
              <a:buNone/>
            </a:pPr>
            <a:r>
              <a:rPr lang="ja-JP" altLang="en-US" kern="0" dirty="0"/>
              <a:t>名詞</a:t>
            </a:r>
            <a:endParaRPr lang="en-US" altLang="ja-JP" kern="0" dirty="0"/>
          </a:p>
        </p:txBody>
      </p:sp>
      <p:sp>
        <p:nvSpPr>
          <p:cNvPr id="37" name="Rectangle 88">
            <a:extLst>
              <a:ext uri="{FF2B5EF4-FFF2-40B4-BE49-F238E27FC236}">
                <a16:creationId xmlns:a16="http://schemas.microsoft.com/office/drawing/2014/main" id="{710E2736-65D2-4FDF-92AA-664280076F6D}"/>
              </a:ext>
            </a:extLst>
          </p:cNvPr>
          <p:cNvSpPr txBox="1">
            <a:spLocks noChangeArrowheads="1"/>
          </p:cNvSpPr>
          <p:nvPr/>
        </p:nvSpPr>
        <p:spPr bwMode="gray">
          <a:xfrm>
            <a:off x="3708704" y="3797503"/>
            <a:ext cx="691107" cy="347995"/>
          </a:xfrm>
          <a:prstGeom prst="rect">
            <a:avLst/>
          </a:prstGeom>
        </p:spPr>
        <p:txBody>
          <a:bodyPr/>
          <a:lstStyle>
            <a:lvl1pPr marL="0" indent="0" eaLnBrk="1" hangingPunct="1">
              <a:lnSpc>
                <a:spcPct val="106000"/>
              </a:lnSpc>
              <a:spcBef>
                <a:spcPts val="1056"/>
              </a:spcBef>
              <a:defRPr kumimoji="1" sz="1200">
                <a:solidFill>
                  <a:schemeClr val="tx1"/>
                </a:solidFill>
                <a:latin typeface="Arial" pitchFamily="34" charset="0"/>
                <a:ea typeface="+mn-ea"/>
                <a:cs typeface="Arial" pitchFamily="34" charset="0"/>
              </a:defRPr>
            </a:lvl1pPr>
            <a:lvl2pPr marL="169200" indent="-169200" algn="l" eaLnBrk="1" hangingPunct="1">
              <a:lnSpc>
                <a:spcPct val="106000"/>
              </a:lnSpc>
              <a:spcBef>
                <a:spcPts val="1056"/>
              </a:spcBef>
              <a:buFont typeface="Wingdings" pitchFamily="2" charset="2"/>
              <a:buChar char="n"/>
              <a:defRPr kumimoji="1" sz="1200">
                <a:solidFill>
                  <a:schemeClr val="tx1"/>
                </a:solidFill>
                <a:latin typeface="Arial" pitchFamily="34" charset="0"/>
                <a:ea typeface="+mn-ea"/>
                <a:cs typeface="Arial" pitchFamily="34" charset="0"/>
              </a:defRPr>
            </a:lvl2pPr>
            <a:lvl3pPr marL="345600" indent="-172800" algn="l" eaLnBrk="1" hangingPunct="1">
              <a:lnSpc>
                <a:spcPct val="106000"/>
              </a:lnSpc>
              <a:spcBef>
                <a:spcPts val="480"/>
              </a:spcBef>
              <a:buFont typeface="Wingdings" pitchFamily="2" charset="2"/>
              <a:buChar char="Ø"/>
              <a:defRPr kumimoji="1" sz="1200">
                <a:solidFill>
                  <a:schemeClr val="tx1"/>
                </a:solidFill>
                <a:latin typeface="Arial" pitchFamily="34" charset="0"/>
                <a:ea typeface="+mn-ea"/>
                <a:cs typeface="Arial" pitchFamily="34" charset="0"/>
              </a:defRPr>
            </a:lvl3pPr>
            <a:lvl4pPr marL="518400" indent="-172800" algn="l" eaLnBrk="1" hangingPunct="1">
              <a:lnSpc>
                <a:spcPct val="106000"/>
              </a:lnSpc>
              <a:spcBef>
                <a:spcPts val="240"/>
              </a:spcBef>
              <a:buFont typeface="Arial" pitchFamily="34" charset="0"/>
              <a:buChar char="•"/>
              <a:defRPr kumimoji="1" sz="1200">
                <a:solidFill>
                  <a:schemeClr val="tx1"/>
                </a:solidFill>
                <a:latin typeface="Arial" pitchFamily="34" charset="0"/>
                <a:ea typeface="+mn-ea"/>
                <a:cs typeface="Arial" pitchFamily="34" charset="0"/>
              </a:defRPr>
            </a:lvl4pPr>
          </a:lstStyle>
          <a:p>
            <a:pPr marL="0" lvl="1" indent="0">
              <a:lnSpc>
                <a:spcPct val="100000"/>
              </a:lnSpc>
              <a:spcBef>
                <a:spcPts val="0"/>
              </a:spcBef>
              <a:buNone/>
            </a:pPr>
            <a:r>
              <a:rPr lang="ja-JP" altLang="en-US" kern="0" dirty="0"/>
              <a:t>形容詞</a:t>
            </a:r>
            <a:endParaRPr lang="en-US" altLang="ja-JP" kern="0" dirty="0"/>
          </a:p>
        </p:txBody>
      </p:sp>
      <p:sp>
        <p:nvSpPr>
          <p:cNvPr id="38" name="Rectangle 88">
            <a:extLst>
              <a:ext uri="{FF2B5EF4-FFF2-40B4-BE49-F238E27FC236}">
                <a16:creationId xmlns:a16="http://schemas.microsoft.com/office/drawing/2014/main" id="{7CA28343-C73A-4AF6-813E-DAC7F0308075}"/>
              </a:ext>
            </a:extLst>
          </p:cNvPr>
          <p:cNvSpPr txBox="1">
            <a:spLocks noChangeArrowheads="1"/>
          </p:cNvSpPr>
          <p:nvPr/>
        </p:nvSpPr>
        <p:spPr bwMode="gray">
          <a:xfrm>
            <a:off x="2593606" y="3799065"/>
            <a:ext cx="490540" cy="346431"/>
          </a:xfrm>
          <a:prstGeom prst="rect">
            <a:avLst/>
          </a:prstGeom>
        </p:spPr>
        <p:txBody>
          <a:bodyPr/>
          <a:lstStyle>
            <a:lvl1pPr marL="0" indent="0" eaLnBrk="1" hangingPunct="1">
              <a:lnSpc>
                <a:spcPct val="106000"/>
              </a:lnSpc>
              <a:spcBef>
                <a:spcPts val="1056"/>
              </a:spcBef>
              <a:defRPr kumimoji="1" sz="1200">
                <a:solidFill>
                  <a:schemeClr val="tx1"/>
                </a:solidFill>
                <a:latin typeface="Arial" pitchFamily="34" charset="0"/>
                <a:ea typeface="+mn-ea"/>
                <a:cs typeface="Arial" pitchFamily="34" charset="0"/>
              </a:defRPr>
            </a:lvl1pPr>
            <a:lvl2pPr marL="169200" indent="-169200" algn="l" eaLnBrk="1" hangingPunct="1">
              <a:lnSpc>
                <a:spcPct val="106000"/>
              </a:lnSpc>
              <a:spcBef>
                <a:spcPts val="1056"/>
              </a:spcBef>
              <a:buFont typeface="Wingdings" pitchFamily="2" charset="2"/>
              <a:buChar char="n"/>
              <a:defRPr kumimoji="1" sz="1200">
                <a:solidFill>
                  <a:schemeClr val="tx1"/>
                </a:solidFill>
                <a:latin typeface="Arial" pitchFamily="34" charset="0"/>
                <a:ea typeface="+mn-ea"/>
                <a:cs typeface="Arial" pitchFamily="34" charset="0"/>
              </a:defRPr>
            </a:lvl2pPr>
            <a:lvl3pPr marL="345600" indent="-172800" algn="l" eaLnBrk="1" hangingPunct="1">
              <a:lnSpc>
                <a:spcPct val="106000"/>
              </a:lnSpc>
              <a:spcBef>
                <a:spcPts val="480"/>
              </a:spcBef>
              <a:buFont typeface="Wingdings" pitchFamily="2" charset="2"/>
              <a:buChar char="Ø"/>
              <a:defRPr kumimoji="1" sz="1200">
                <a:solidFill>
                  <a:schemeClr val="tx1"/>
                </a:solidFill>
                <a:latin typeface="Arial" pitchFamily="34" charset="0"/>
                <a:ea typeface="+mn-ea"/>
                <a:cs typeface="Arial" pitchFamily="34" charset="0"/>
              </a:defRPr>
            </a:lvl3pPr>
            <a:lvl4pPr marL="518400" indent="-172800" algn="l" eaLnBrk="1" hangingPunct="1">
              <a:lnSpc>
                <a:spcPct val="106000"/>
              </a:lnSpc>
              <a:spcBef>
                <a:spcPts val="240"/>
              </a:spcBef>
              <a:buFont typeface="Arial" pitchFamily="34" charset="0"/>
              <a:buChar char="•"/>
              <a:defRPr kumimoji="1" sz="1200">
                <a:solidFill>
                  <a:schemeClr val="tx1"/>
                </a:solidFill>
                <a:latin typeface="Arial" pitchFamily="34" charset="0"/>
                <a:ea typeface="+mn-ea"/>
                <a:cs typeface="Arial" pitchFamily="34" charset="0"/>
              </a:defRPr>
            </a:lvl4pPr>
          </a:lstStyle>
          <a:p>
            <a:pPr marL="0" lvl="1" indent="0">
              <a:lnSpc>
                <a:spcPct val="100000"/>
              </a:lnSpc>
              <a:spcBef>
                <a:spcPts val="0"/>
              </a:spcBef>
              <a:buNone/>
            </a:pPr>
            <a:r>
              <a:rPr lang="ja-JP" altLang="en-US" kern="0" dirty="0"/>
              <a:t>助詞</a:t>
            </a:r>
            <a:endParaRPr lang="en-US" altLang="ja-JP" kern="0" dirty="0"/>
          </a:p>
        </p:txBody>
      </p:sp>
      <p:sp>
        <p:nvSpPr>
          <p:cNvPr id="39" name="Rectangle 88">
            <a:extLst>
              <a:ext uri="{FF2B5EF4-FFF2-40B4-BE49-F238E27FC236}">
                <a16:creationId xmlns:a16="http://schemas.microsoft.com/office/drawing/2014/main" id="{7ABABCEA-0334-40F0-9D71-E8584CBB784F}"/>
              </a:ext>
            </a:extLst>
          </p:cNvPr>
          <p:cNvSpPr txBox="1">
            <a:spLocks noChangeArrowheads="1"/>
          </p:cNvSpPr>
          <p:nvPr/>
        </p:nvSpPr>
        <p:spPr bwMode="gray">
          <a:xfrm>
            <a:off x="3321655" y="3797722"/>
            <a:ext cx="490540" cy="347775"/>
          </a:xfrm>
          <a:prstGeom prst="rect">
            <a:avLst/>
          </a:prstGeom>
        </p:spPr>
        <p:txBody>
          <a:bodyPr/>
          <a:lstStyle>
            <a:lvl1pPr marL="0" indent="0" eaLnBrk="1" hangingPunct="1">
              <a:lnSpc>
                <a:spcPct val="106000"/>
              </a:lnSpc>
              <a:spcBef>
                <a:spcPts val="1056"/>
              </a:spcBef>
              <a:defRPr kumimoji="1" sz="1200">
                <a:solidFill>
                  <a:schemeClr val="tx1"/>
                </a:solidFill>
                <a:latin typeface="Arial" pitchFamily="34" charset="0"/>
                <a:ea typeface="+mn-ea"/>
                <a:cs typeface="Arial" pitchFamily="34" charset="0"/>
              </a:defRPr>
            </a:lvl1pPr>
            <a:lvl2pPr marL="169200" indent="-169200" algn="l" eaLnBrk="1" hangingPunct="1">
              <a:lnSpc>
                <a:spcPct val="106000"/>
              </a:lnSpc>
              <a:spcBef>
                <a:spcPts val="1056"/>
              </a:spcBef>
              <a:buFont typeface="Wingdings" pitchFamily="2" charset="2"/>
              <a:buChar char="n"/>
              <a:defRPr kumimoji="1" sz="1200">
                <a:solidFill>
                  <a:schemeClr val="tx1"/>
                </a:solidFill>
                <a:latin typeface="Arial" pitchFamily="34" charset="0"/>
                <a:ea typeface="+mn-ea"/>
                <a:cs typeface="Arial" pitchFamily="34" charset="0"/>
              </a:defRPr>
            </a:lvl2pPr>
            <a:lvl3pPr marL="345600" indent="-172800" algn="l" eaLnBrk="1" hangingPunct="1">
              <a:lnSpc>
                <a:spcPct val="106000"/>
              </a:lnSpc>
              <a:spcBef>
                <a:spcPts val="480"/>
              </a:spcBef>
              <a:buFont typeface="Wingdings" pitchFamily="2" charset="2"/>
              <a:buChar char="Ø"/>
              <a:defRPr kumimoji="1" sz="1200">
                <a:solidFill>
                  <a:schemeClr val="tx1"/>
                </a:solidFill>
                <a:latin typeface="Arial" pitchFamily="34" charset="0"/>
                <a:ea typeface="+mn-ea"/>
                <a:cs typeface="Arial" pitchFamily="34" charset="0"/>
              </a:defRPr>
            </a:lvl3pPr>
            <a:lvl4pPr marL="518400" indent="-172800" algn="l" eaLnBrk="1" hangingPunct="1">
              <a:lnSpc>
                <a:spcPct val="106000"/>
              </a:lnSpc>
              <a:spcBef>
                <a:spcPts val="240"/>
              </a:spcBef>
              <a:buFont typeface="Arial" pitchFamily="34" charset="0"/>
              <a:buChar char="•"/>
              <a:defRPr kumimoji="1" sz="1200">
                <a:solidFill>
                  <a:schemeClr val="tx1"/>
                </a:solidFill>
                <a:latin typeface="Arial" pitchFamily="34" charset="0"/>
                <a:ea typeface="+mn-ea"/>
                <a:cs typeface="Arial" pitchFamily="34" charset="0"/>
              </a:defRPr>
            </a:lvl4pPr>
          </a:lstStyle>
          <a:p>
            <a:pPr marL="0" lvl="1" indent="0">
              <a:lnSpc>
                <a:spcPct val="100000"/>
              </a:lnSpc>
              <a:spcBef>
                <a:spcPts val="0"/>
              </a:spcBef>
              <a:buNone/>
            </a:pPr>
            <a:r>
              <a:rPr lang="ja-JP" altLang="en-US" kern="0" dirty="0"/>
              <a:t>助詞</a:t>
            </a:r>
            <a:endParaRPr lang="en-US" altLang="ja-JP" kern="0" dirty="0"/>
          </a:p>
        </p:txBody>
      </p:sp>
      <p:sp>
        <p:nvSpPr>
          <p:cNvPr id="42" name="正方形/長方形 41">
            <a:extLst>
              <a:ext uri="{FF2B5EF4-FFF2-40B4-BE49-F238E27FC236}">
                <a16:creationId xmlns:a16="http://schemas.microsoft.com/office/drawing/2014/main" id="{42FAA1FC-518E-4679-BCB9-203B150E8645}"/>
              </a:ext>
            </a:extLst>
          </p:cNvPr>
          <p:cNvSpPr/>
          <p:nvPr/>
        </p:nvSpPr>
        <p:spPr>
          <a:xfrm>
            <a:off x="7091680" y="630001"/>
            <a:ext cx="2052320" cy="43605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フェーズ３</a:t>
            </a:r>
          </a:p>
        </p:txBody>
      </p:sp>
    </p:spTree>
    <p:extLst>
      <p:ext uri="{BB962C8B-B14F-4D97-AF65-F5344CB8AC3E}">
        <p14:creationId xmlns:p14="http://schemas.microsoft.com/office/powerpoint/2010/main" val="1166985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7DB432-F0B0-4191-8A70-C9D43C11AE40}"/>
              </a:ext>
            </a:extLst>
          </p:cNvPr>
          <p:cNvSpPr>
            <a:spLocks noGrp="1"/>
          </p:cNvSpPr>
          <p:nvPr>
            <p:ph type="ctrTitle"/>
          </p:nvPr>
        </p:nvSpPr>
        <p:spPr/>
        <p:txBody>
          <a:bodyPr/>
          <a:lstStyle/>
          <a:p>
            <a:r>
              <a:rPr kumimoji="1" lang="ja-JP" altLang="en-US" dirty="0"/>
              <a:t>６．ご確認事項</a:t>
            </a:r>
          </a:p>
        </p:txBody>
      </p:sp>
      <p:sp>
        <p:nvSpPr>
          <p:cNvPr id="3" name="字幕 2">
            <a:extLst>
              <a:ext uri="{FF2B5EF4-FFF2-40B4-BE49-F238E27FC236}">
                <a16:creationId xmlns:a16="http://schemas.microsoft.com/office/drawing/2014/main" id="{7547390B-1E90-49C2-BFCF-295B7DF9E183}"/>
              </a:ext>
            </a:extLst>
          </p:cNvPr>
          <p:cNvSpPr>
            <a:spLocks noGrp="1"/>
          </p:cNvSpPr>
          <p:nvPr>
            <p:ph type="subTitle"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37896BCC-05E2-4F9D-86D0-E6EF793D636B}"/>
              </a:ext>
            </a:extLst>
          </p:cNvPr>
          <p:cNvSpPr>
            <a:spLocks noGrp="1"/>
          </p:cNvSpPr>
          <p:nvPr>
            <p:ph type="ftr" sz="quarter" idx="10"/>
          </p:nvPr>
        </p:nvSpPr>
        <p:spPr/>
        <p:txBody>
          <a:bodyPr/>
          <a:lstStyle/>
          <a:p>
            <a:r>
              <a:rPr lang="en-US" altLang="ja-JP"/>
              <a:t>Copyright© 2021</a:t>
            </a:r>
            <a:r>
              <a:rPr lang="ja-JP" altLang="en-US"/>
              <a:t>　都築電気株式会社</a:t>
            </a:r>
            <a:endParaRPr lang="ja-JP" altLang="en-US" dirty="0"/>
          </a:p>
        </p:txBody>
      </p:sp>
    </p:spTree>
    <p:extLst>
      <p:ext uri="{BB962C8B-B14F-4D97-AF65-F5344CB8AC3E}">
        <p14:creationId xmlns:p14="http://schemas.microsoft.com/office/powerpoint/2010/main" val="3444011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6D7CD27C-8FF6-4CFE-8980-96C08251C1BB}"/>
              </a:ext>
            </a:extLst>
          </p:cNvPr>
          <p:cNvSpPr>
            <a:spLocks noGrp="1"/>
          </p:cNvSpPr>
          <p:nvPr>
            <p:ph type="title"/>
          </p:nvPr>
        </p:nvSpPr>
        <p:spPr/>
        <p:txBody>
          <a:bodyPr/>
          <a:lstStyle/>
          <a:p>
            <a:r>
              <a:rPr lang="ja-JP" altLang="en-US" dirty="0"/>
              <a:t>６．ご確認事項</a:t>
            </a:r>
            <a:endParaRPr kumimoji="1" lang="ja-JP" altLang="en-US" dirty="0"/>
          </a:p>
        </p:txBody>
      </p:sp>
      <p:sp>
        <p:nvSpPr>
          <p:cNvPr id="4" name="フッター プレースホルダー 3">
            <a:extLst>
              <a:ext uri="{FF2B5EF4-FFF2-40B4-BE49-F238E27FC236}">
                <a16:creationId xmlns:a16="http://schemas.microsoft.com/office/drawing/2014/main" id="{C94CB73F-CD21-4909-BEDE-569868A27026}"/>
              </a:ext>
            </a:extLst>
          </p:cNvPr>
          <p:cNvSpPr>
            <a:spLocks noGrp="1"/>
          </p:cNvSpPr>
          <p:nvPr>
            <p:ph type="ftr" sz="quarter" idx="10"/>
          </p:nvPr>
        </p:nvSpPr>
        <p:spPr/>
        <p:txBody>
          <a:bodyPr/>
          <a:lstStyle/>
          <a:p>
            <a:r>
              <a:rPr lang="en-US" altLang="ja-JP"/>
              <a:t>Copyright© 2021</a:t>
            </a:r>
            <a:r>
              <a:rPr lang="ja-JP" altLang="en-US"/>
              <a:t>　都築電気株式会社</a:t>
            </a:r>
            <a:endParaRPr lang="ja-JP" altLang="en-US" dirty="0"/>
          </a:p>
        </p:txBody>
      </p:sp>
      <p:sp>
        <p:nvSpPr>
          <p:cNvPr id="5" name="正方形/長方形 4">
            <a:extLst>
              <a:ext uri="{FF2B5EF4-FFF2-40B4-BE49-F238E27FC236}">
                <a16:creationId xmlns:a16="http://schemas.microsoft.com/office/drawing/2014/main" id="{3ABBE22E-8450-443A-98D2-7D335FA890B5}"/>
              </a:ext>
            </a:extLst>
          </p:cNvPr>
          <p:cNvSpPr/>
          <p:nvPr/>
        </p:nvSpPr>
        <p:spPr>
          <a:xfrm>
            <a:off x="2225040" y="2206100"/>
            <a:ext cx="4693920" cy="2255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受領データについて不明点確認</a:t>
            </a:r>
          </a:p>
        </p:txBody>
      </p:sp>
    </p:spTree>
    <p:extLst>
      <p:ext uri="{BB962C8B-B14F-4D97-AF65-F5344CB8AC3E}">
        <p14:creationId xmlns:p14="http://schemas.microsoft.com/office/powerpoint/2010/main" val="4165415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a16="http://schemas.microsoft.com/office/drawing/2014/main" id="{48B4B580-C1C6-4F08-91C0-708744776334}"/>
              </a:ext>
            </a:extLst>
          </p:cNvPr>
          <p:cNvSpPr>
            <a:spLocks noGrp="1"/>
          </p:cNvSpPr>
          <p:nvPr>
            <p:ph type="ftr" sz="quarter" idx="10"/>
          </p:nvPr>
        </p:nvSpPr>
        <p:spPr/>
        <p:txBody>
          <a:bodyPr/>
          <a:lstStyle/>
          <a:p>
            <a:r>
              <a:rPr lang="en-US" altLang="ja-JP"/>
              <a:t>Copyright© 2020</a:t>
            </a:r>
            <a:r>
              <a:rPr lang="ja-JP" altLang="en-US"/>
              <a:t>　都築電気株式会社</a:t>
            </a:r>
            <a:endParaRPr lang="ja-JP" altLang="en-US" dirty="0"/>
          </a:p>
        </p:txBody>
      </p:sp>
      <p:sp>
        <p:nvSpPr>
          <p:cNvPr id="7" name="スライド番号プレースホルダー 6">
            <a:extLst>
              <a:ext uri="{FF2B5EF4-FFF2-40B4-BE49-F238E27FC236}">
                <a16:creationId xmlns:a16="http://schemas.microsoft.com/office/drawing/2014/main" id="{65A195B6-6EEC-4D60-9842-26484F4B77DD}"/>
              </a:ext>
            </a:extLst>
          </p:cNvPr>
          <p:cNvSpPr>
            <a:spLocks noGrp="1"/>
          </p:cNvSpPr>
          <p:nvPr>
            <p:ph type="sldNum" sz="quarter" idx="11"/>
          </p:nvPr>
        </p:nvSpPr>
        <p:spPr/>
        <p:txBody>
          <a:bodyPr/>
          <a:lstStyle/>
          <a:p>
            <a:fld id="{5746E6DC-1CE8-4C96-A2EA-6486FEF45375}" type="slidenum">
              <a:rPr lang="ja-JP" altLang="en-US" smtClean="0"/>
              <a:pPr/>
              <a:t>2</a:t>
            </a:fld>
            <a:endParaRPr lang="ja-JP" altLang="en-US" dirty="0"/>
          </a:p>
        </p:txBody>
      </p:sp>
      <p:sp>
        <p:nvSpPr>
          <p:cNvPr id="6" name="タイトル 5">
            <a:extLst>
              <a:ext uri="{FF2B5EF4-FFF2-40B4-BE49-F238E27FC236}">
                <a16:creationId xmlns:a16="http://schemas.microsoft.com/office/drawing/2014/main" id="{AA1C85D1-9898-4DEC-AF41-475E91F91281}"/>
              </a:ext>
            </a:extLst>
          </p:cNvPr>
          <p:cNvSpPr>
            <a:spLocks noGrp="1"/>
          </p:cNvSpPr>
          <p:nvPr>
            <p:ph type="title"/>
          </p:nvPr>
        </p:nvSpPr>
        <p:spPr>
          <a:xfrm>
            <a:off x="180000" y="115888"/>
            <a:ext cx="8892480" cy="504800"/>
          </a:xfrm>
        </p:spPr>
        <p:txBody>
          <a:bodyPr vert="horz" lIns="0" tIns="0" rIns="0" bIns="0" rtlCol="0" anchor="t">
            <a:noAutofit/>
          </a:bodyPr>
          <a:lstStyle/>
          <a:p>
            <a:r>
              <a:rPr lang="ja-JP" altLang="en-US" sz="2400" b="1" dirty="0"/>
              <a:t>データ分析を考慮したデータ項目について</a:t>
            </a:r>
          </a:p>
        </p:txBody>
      </p:sp>
      <p:sp>
        <p:nvSpPr>
          <p:cNvPr id="58" name="正方形/長方形 57">
            <a:extLst>
              <a:ext uri="{FF2B5EF4-FFF2-40B4-BE49-F238E27FC236}">
                <a16:creationId xmlns:a16="http://schemas.microsoft.com/office/drawing/2014/main" id="{2E8D0B64-1ECD-46D0-8477-7FBEBB1BB47D}"/>
              </a:ext>
            </a:extLst>
          </p:cNvPr>
          <p:cNvSpPr/>
          <p:nvPr/>
        </p:nvSpPr>
        <p:spPr>
          <a:xfrm>
            <a:off x="1282109" y="2310946"/>
            <a:ext cx="3458058" cy="4142402"/>
          </a:xfrm>
          <a:prstGeom prst="rect">
            <a:avLst/>
          </a:prstGeom>
          <a:noFill/>
          <a:ln w="28575">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09DB99C9-F2C8-4056-98D0-119BA9013513}"/>
              </a:ext>
            </a:extLst>
          </p:cNvPr>
          <p:cNvSpPr/>
          <p:nvPr/>
        </p:nvSpPr>
        <p:spPr>
          <a:xfrm>
            <a:off x="4828813" y="2310946"/>
            <a:ext cx="3498701" cy="4142402"/>
          </a:xfrm>
          <a:prstGeom prst="rect">
            <a:avLst/>
          </a:prstGeom>
          <a:noFill/>
          <a:ln w="28575">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a:extLst>
              <a:ext uri="{FF2B5EF4-FFF2-40B4-BE49-F238E27FC236}">
                <a16:creationId xmlns:a16="http://schemas.microsoft.com/office/drawing/2014/main" id="{9830552E-F05B-4834-ADFB-D335081E2678}"/>
              </a:ext>
            </a:extLst>
          </p:cNvPr>
          <p:cNvSpPr/>
          <p:nvPr/>
        </p:nvSpPr>
        <p:spPr>
          <a:xfrm>
            <a:off x="2369424" y="6323122"/>
            <a:ext cx="1338849" cy="2934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accent6"/>
                </a:solidFill>
              </a:rPr>
              <a:t>カテゴリデータ</a:t>
            </a:r>
          </a:p>
        </p:txBody>
      </p:sp>
      <p:grpSp>
        <p:nvGrpSpPr>
          <p:cNvPr id="61" name="グループ化 60">
            <a:extLst>
              <a:ext uri="{FF2B5EF4-FFF2-40B4-BE49-F238E27FC236}">
                <a16:creationId xmlns:a16="http://schemas.microsoft.com/office/drawing/2014/main" id="{CCDCECDF-4E90-47AB-B716-948CEA02DDA8}"/>
              </a:ext>
            </a:extLst>
          </p:cNvPr>
          <p:cNvGrpSpPr/>
          <p:nvPr/>
        </p:nvGrpSpPr>
        <p:grpSpPr>
          <a:xfrm>
            <a:off x="287322" y="761865"/>
            <a:ext cx="4062535" cy="525883"/>
            <a:chOff x="287322" y="761865"/>
            <a:chExt cx="4062535" cy="525883"/>
          </a:xfrm>
        </p:grpSpPr>
        <p:cxnSp>
          <p:nvCxnSpPr>
            <p:cNvPr id="62" name="直線コネクタ 61">
              <a:extLst>
                <a:ext uri="{FF2B5EF4-FFF2-40B4-BE49-F238E27FC236}">
                  <a16:creationId xmlns:a16="http://schemas.microsoft.com/office/drawing/2014/main" id="{646BD702-BDE1-45C7-9DD1-5A024C39F098}"/>
                </a:ext>
              </a:extLst>
            </p:cNvPr>
            <p:cNvCxnSpPr/>
            <p:nvPr/>
          </p:nvCxnSpPr>
          <p:spPr>
            <a:xfrm>
              <a:off x="287322" y="1287748"/>
              <a:ext cx="4062535" cy="0"/>
            </a:xfrm>
            <a:prstGeom prst="line">
              <a:avLst/>
            </a:prstGeom>
            <a:ln w="25400">
              <a:solidFill>
                <a:srgbClr val="86BC25"/>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D6129D1B-0E07-4647-BC5C-9B2430AF41E7}"/>
                </a:ext>
              </a:extLst>
            </p:cNvPr>
            <p:cNvSpPr txBox="1"/>
            <p:nvPr/>
          </p:nvSpPr>
          <p:spPr>
            <a:xfrm>
              <a:off x="375923" y="761865"/>
              <a:ext cx="3926077" cy="461665"/>
            </a:xfrm>
            <a:prstGeom prst="rect">
              <a:avLst/>
            </a:prstGeom>
            <a:noFill/>
          </p:spPr>
          <p:txBody>
            <a:bodyPr wrap="square" rtlCol="0">
              <a:spAutoFit/>
            </a:bodyPr>
            <a:lstStyle/>
            <a:p>
              <a:r>
                <a:rPr kumimoji="1" lang="ja-JP" altLang="en-US" sz="2400" b="1" dirty="0">
                  <a:solidFill>
                    <a:schemeClr val="accent3"/>
                  </a:solidFill>
                  <a:latin typeface="+mj-lt"/>
                </a:rPr>
                <a:t>尺度の種類</a:t>
              </a:r>
            </a:p>
          </p:txBody>
        </p:sp>
      </p:grpSp>
      <p:sp>
        <p:nvSpPr>
          <p:cNvPr id="64" name="矢印: 五方向 63">
            <a:extLst>
              <a:ext uri="{FF2B5EF4-FFF2-40B4-BE49-F238E27FC236}">
                <a16:creationId xmlns:a16="http://schemas.microsoft.com/office/drawing/2014/main" id="{7D52DAD6-E945-427F-AFE1-7006F20BB47B}"/>
              </a:ext>
            </a:extLst>
          </p:cNvPr>
          <p:cNvSpPr/>
          <p:nvPr/>
        </p:nvSpPr>
        <p:spPr>
          <a:xfrm>
            <a:off x="6563677" y="1792489"/>
            <a:ext cx="2035681" cy="487680"/>
          </a:xfrm>
          <a:prstGeom prst="homePlat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lumMod val="75000"/>
                    <a:lumOff val="25000"/>
                  </a:schemeClr>
                </a:solidFill>
              </a:rPr>
              <a:t>比例尺度</a:t>
            </a:r>
          </a:p>
        </p:txBody>
      </p:sp>
      <p:sp>
        <p:nvSpPr>
          <p:cNvPr id="65" name="矢印: 五方向 64">
            <a:extLst>
              <a:ext uri="{FF2B5EF4-FFF2-40B4-BE49-F238E27FC236}">
                <a16:creationId xmlns:a16="http://schemas.microsoft.com/office/drawing/2014/main" id="{D0C980A4-98DE-4A56-A050-E64C415C8BC3}"/>
              </a:ext>
            </a:extLst>
          </p:cNvPr>
          <p:cNvSpPr/>
          <p:nvPr/>
        </p:nvSpPr>
        <p:spPr>
          <a:xfrm>
            <a:off x="4796899" y="1792489"/>
            <a:ext cx="2035681" cy="487680"/>
          </a:xfrm>
          <a:prstGeom prst="homePlat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lumMod val="75000"/>
                    <a:lumOff val="25000"/>
                  </a:schemeClr>
                </a:solidFill>
              </a:rPr>
              <a:t>間隔尺度</a:t>
            </a:r>
          </a:p>
        </p:txBody>
      </p:sp>
      <p:sp>
        <p:nvSpPr>
          <p:cNvPr id="66" name="矢印: 五方向 65">
            <a:extLst>
              <a:ext uri="{FF2B5EF4-FFF2-40B4-BE49-F238E27FC236}">
                <a16:creationId xmlns:a16="http://schemas.microsoft.com/office/drawing/2014/main" id="{AAA5CD0F-A09A-42D5-B9F2-954211E252E9}"/>
              </a:ext>
            </a:extLst>
          </p:cNvPr>
          <p:cNvSpPr/>
          <p:nvPr/>
        </p:nvSpPr>
        <p:spPr>
          <a:xfrm>
            <a:off x="3038850" y="1792489"/>
            <a:ext cx="2035681" cy="487680"/>
          </a:xfrm>
          <a:prstGeom prst="homePlate">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lumMod val="75000"/>
                    <a:lumOff val="25000"/>
                  </a:schemeClr>
                </a:solidFill>
              </a:rPr>
              <a:t>順序尺度</a:t>
            </a:r>
          </a:p>
        </p:txBody>
      </p:sp>
      <p:sp>
        <p:nvSpPr>
          <p:cNvPr id="67" name="矢印: 五方向 66">
            <a:extLst>
              <a:ext uri="{FF2B5EF4-FFF2-40B4-BE49-F238E27FC236}">
                <a16:creationId xmlns:a16="http://schemas.microsoft.com/office/drawing/2014/main" id="{B888BC3F-1197-4FB7-9E9D-AF8E357B3D3A}"/>
              </a:ext>
            </a:extLst>
          </p:cNvPr>
          <p:cNvSpPr/>
          <p:nvPr/>
        </p:nvSpPr>
        <p:spPr>
          <a:xfrm>
            <a:off x="1272072" y="1792489"/>
            <a:ext cx="2035681" cy="487680"/>
          </a:xfrm>
          <a:prstGeom prst="homePlat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lumMod val="75000"/>
                    <a:lumOff val="25000"/>
                  </a:schemeClr>
                </a:solidFill>
              </a:rPr>
              <a:t>名義尺度</a:t>
            </a:r>
          </a:p>
        </p:txBody>
      </p:sp>
      <p:cxnSp>
        <p:nvCxnSpPr>
          <p:cNvPr id="68" name="直線コネクタ 67">
            <a:extLst>
              <a:ext uri="{FF2B5EF4-FFF2-40B4-BE49-F238E27FC236}">
                <a16:creationId xmlns:a16="http://schemas.microsoft.com/office/drawing/2014/main" id="{88FAFC41-6D57-4A19-88AC-F7A1851EB94C}"/>
              </a:ext>
            </a:extLst>
          </p:cNvPr>
          <p:cNvCxnSpPr>
            <a:cxnSpLocks/>
          </p:cNvCxnSpPr>
          <p:nvPr/>
        </p:nvCxnSpPr>
        <p:spPr>
          <a:xfrm>
            <a:off x="390300" y="2985562"/>
            <a:ext cx="7955341"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E4ED20A4-EC59-4C1B-A330-679D5497D618}"/>
              </a:ext>
            </a:extLst>
          </p:cNvPr>
          <p:cNvCxnSpPr>
            <a:cxnSpLocks/>
          </p:cNvCxnSpPr>
          <p:nvPr/>
        </p:nvCxnSpPr>
        <p:spPr>
          <a:xfrm>
            <a:off x="390300" y="3853511"/>
            <a:ext cx="7955341"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70" name="正方形/長方形 69">
            <a:extLst>
              <a:ext uri="{FF2B5EF4-FFF2-40B4-BE49-F238E27FC236}">
                <a16:creationId xmlns:a16="http://schemas.microsoft.com/office/drawing/2014/main" id="{41F61F16-AF71-4AE7-BB73-40A84274A4C8}"/>
              </a:ext>
            </a:extLst>
          </p:cNvPr>
          <p:cNvSpPr/>
          <p:nvPr/>
        </p:nvSpPr>
        <p:spPr>
          <a:xfrm>
            <a:off x="375923" y="2316132"/>
            <a:ext cx="814175" cy="643304"/>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lumMod val="75000"/>
                    <a:lumOff val="25000"/>
                  </a:schemeClr>
                </a:solidFill>
              </a:rPr>
              <a:t>意味</a:t>
            </a:r>
          </a:p>
        </p:txBody>
      </p:sp>
      <p:sp>
        <p:nvSpPr>
          <p:cNvPr id="71" name="正方形/長方形 70">
            <a:extLst>
              <a:ext uri="{FF2B5EF4-FFF2-40B4-BE49-F238E27FC236}">
                <a16:creationId xmlns:a16="http://schemas.microsoft.com/office/drawing/2014/main" id="{E0298C3B-1C48-40A3-9995-FB33961248DA}"/>
              </a:ext>
            </a:extLst>
          </p:cNvPr>
          <p:cNvSpPr/>
          <p:nvPr/>
        </p:nvSpPr>
        <p:spPr>
          <a:xfrm>
            <a:off x="375923" y="3024803"/>
            <a:ext cx="814175" cy="790928"/>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lumMod val="75000"/>
                    <a:lumOff val="25000"/>
                  </a:schemeClr>
                </a:solidFill>
              </a:rPr>
              <a:t>データ例</a:t>
            </a:r>
            <a:endParaRPr kumimoji="1" lang="ja-JP" altLang="en-US" sz="1400" dirty="0">
              <a:solidFill>
                <a:schemeClr val="tx1">
                  <a:lumMod val="75000"/>
                  <a:lumOff val="25000"/>
                </a:schemeClr>
              </a:solidFill>
            </a:endParaRPr>
          </a:p>
        </p:txBody>
      </p:sp>
      <p:sp>
        <p:nvSpPr>
          <p:cNvPr id="72" name="正方形/長方形 71">
            <a:extLst>
              <a:ext uri="{FF2B5EF4-FFF2-40B4-BE49-F238E27FC236}">
                <a16:creationId xmlns:a16="http://schemas.microsoft.com/office/drawing/2014/main" id="{27E51092-53A4-4951-92BA-907C4E89FC1E}"/>
              </a:ext>
            </a:extLst>
          </p:cNvPr>
          <p:cNvSpPr/>
          <p:nvPr/>
        </p:nvSpPr>
        <p:spPr>
          <a:xfrm>
            <a:off x="375923" y="3881099"/>
            <a:ext cx="814175" cy="2572242"/>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lumMod val="75000"/>
                    <a:lumOff val="25000"/>
                  </a:schemeClr>
                </a:solidFill>
              </a:rPr>
              <a:t>分析例</a:t>
            </a:r>
            <a:endParaRPr kumimoji="1" lang="ja-JP" altLang="en-US" sz="1400" dirty="0">
              <a:solidFill>
                <a:schemeClr val="tx1">
                  <a:lumMod val="75000"/>
                  <a:lumOff val="25000"/>
                </a:schemeClr>
              </a:solidFill>
            </a:endParaRPr>
          </a:p>
        </p:txBody>
      </p:sp>
      <p:sp>
        <p:nvSpPr>
          <p:cNvPr id="73" name="正方形/長方形 72">
            <a:extLst>
              <a:ext uri="{FF2B5EF4-FFF2-40B4-BE49-F238E27FC236}">
                <a16:creationId xmlns:a16="http://schemas.microsoft.com/office/drawing/2014/main" id="{DD4F9FD4-D9D5-46D2-B17C-7DF4E8DCE4A4}"/>
              </a:ext>
            </a:extLst>
          </p:cNvPr>
          <p:cNvSpPr/>
          <p:nvPr/>
        </p:nvSpPr>
        <p:spPr>
          <a:xfrm>
            <a:off x="1272073" y="2350620"/>
            <a:ext cx="1766778" cy="523220"/>
          </a:xfrm>
          <a:prstGeom prst="rect">
            <a:avLst/>
          </a:prstGeom>
        </p:spPr>
        <p:txBody>
          <a:bodyPr wrap="square">
            <a:spAutoFit/>
          </a:bodyPr>
          <a:lstStyle/>
          <a:p>
            <a:pPr marL="285750" indent="-285750">
              <a:buFont typeface="Wingdings" panose="05000000000000000000" pitchFamily="2" charset="2"/>
              <a:buChar char="n"/>
            </a:pPr>
            <a:r>
              <a:rPr lang="ja-JP" altLang="en-US" sz="1400" dirty="0"/>
              <a:t>カテゴリの違いを示し分類する</a:t>
            </a:r>
          </a:p>
        </p:txBody>
      </p:sp>
      <p:sp>
        <p:nvSpPr>
          <p:cNvPr id="74" name="正方形/長方形 73">
            <a:extLst>
              <a:ext uri="{FF2B5EF4-FFF2-40B4-BE49-F238E27FC236}">
                <a16:creationId xmlns:a16="http://schemas.microsoft.com/office/drawing/2014/main" id="{BA9374D2-21ED-420B-B100-36123AE532F3}"/>
              </a:ext>
            </a:extLst>
          </p:cNvPr>
          <p:cNvSpPr/>
          <p:nvPr/>
        </p:nvSpPr>
        <p:spPr>
          <a:xfrm>
            <a:off x="3038850" y="2350596"/>
            <a:ext cx="1755111" cy="523220"/>
          </a:xfrm>
          <a:prstGeom prst="rect">
            <a:avLst/>
          </a:prstGeom>
        </p:spPr>
        <p:txBody>
          <a:bodyPr wrap="square">
            <a:spAutoFit/>
          </a:bodyPr>
          <a:lstStyle/>
          <a:p>
            <a:pPr marL="285750" indent="-285750">
              <a:buFont typeface="Wingdings" panose="05000000000000000000" pitchFamily="2" charset="2"/>
              <a:buChar char="n"/>
            </a:pPr>
            <a:r>
              <a:rPr lang="ja-JP" altLang="en-US" sz="1400" dirty="0"/>
              <a:t>カテゴリの大小に応じた順位も示す</a:t>
            </a:r>
          </a:p>
        </p:txBody>
      </p:sp>
      <p:sp>
        <p:nvSpPr>
          <p:cNvPr id="75" name="正方形/長方形 74">
            <a:extLst>
              <a:ext uri="{FF2B5EF4-FFF2-40B4-BE49-F238E27FC236}">
                <a16:creationId xmlns:a16="http://schemas.microsoft.com/office/drawing/2014/main" id="{53BD9406-EA79-42D3-9B7B-92B7A1481DD1}"/>
              </a:ext>
            </a:extLst>
          </p:cNvPr>
          <p:cNvSpPr/>
          <p:nvPr/>
        </p:nvSpPr>
        <p:spPr>
          <a:xfrm>
            <a:off x="4793961" y="2350596"/>
            <a:ext cx="1766778" cy="523220"/>
          </a:xfrm>
          <a:prstGeom prst="rect">
            <a:avLst/>
          </a:prstGeom>
        </p:spPr>
        <p:txBody>
          <a:bodyPr wrap="square">
            <a:spAutoFit/>
          </a:bodyPr>
          <a:lstStyle/>
          <a:p>
            <a:pPr marL="285750" indent="-285750">
              <a:buFont typeface="Wingdings" panose="05000000000000000000" pitchFamily="2" charset="2"/>
              <a:buChar char="n"/>
            </a:pPr>
            <a:r>
              <a:rPr lang="ja-JP" altLang="en-US" sz="1400" dirty="0"/>
              <a:t>数値の差も考慮し、足し引き可能</a:t>
            </a:r>
          </a:p>
        </p:txBody>
      </p:sp>
      <p:sp>
        <p:nvSpPr>
          <p:cNvPr id="76" name="正方形/長方形 75">
            <a:extLst>
              <a:ext uri="{FF2B5EF4-FFF2-40B4-BE49-F238E27FC236}">
                <a16:creationId xmlns:a16="http://schemas.microsoft.com/office/drawing/2014/main" id="{67C3E1E3-1CDF-47B7-80FE-70C6B941A678}"/>
              </a:ext>
            </a:extLst>
          </p:cNvPr>
          <p:cNvSpPr/>
          <p:nvPr/>
        </p:nvSpPr>
        <p:spPr>
          <a:xfrm>
            <a:off x="6560739" y="2350596"/>
            <a:ext cx="1838696" cy="523220"/>
          </a:xfrm>
          <a:prstGeom prst="rect">
            <a:avLst/>
          </a:prstGeom>
        </p:spPr>
        <p:txBody>
          <a:bodyPr wrap="square">
            <a:spAutoFit/>
          </a:bodyPr>
          <a:lstStyle/>
          <a:p>
            <a:pPr marL="285750" indent="-285750">
              <a:buFont typeface="Wingdings" panose="05000000000000000000" pitchFamily="2" charset="2"/>
              <a:buChar char="n"/>
            </a:pPr>
            <a:r>
              <a:rPr lang="ja-JP" altLang="en-US" sz="1400" dirty="0"/>
              <a:t>数値の割合も考慮し、乗算除算可能</a:t>
            </a:r>
          </a:p>
        </p:txBody>
      </p:sp>
      <p:sp>
        <p:nvSpPr>
          <p:cNvPr id="78" name="正方形/長方形 77">
            <a:extLst>
              <a:ext uri="{FF2B5EF4-FFF2-40B4-BE49-F238E27FC236}">
                <a16:creationId xmlns:a16="http://schemas.microsoft.com/office/drawing/2014/main" id="{BC121A33-2F54-4A15-80C2-3BD7F002831E}"/>
              </a:ext>
            </a:extLst>
          </p:cNvPr>
          <p:cNvSpPr/>
          <p:nvPr/>
        </p:nvSpPr>
        <p:spPr>
          <a:xfrm>
            <a:off x="1272073" y="3077067"/>
            <a:ext cx="1766778" cy="738664"/>
          </a:xfrm>
          <a:prstGeom prst="rect">
            <a:avLst/>
          </a:prstGeom>
        </p:spPr>
        <p:txBody>
          <a:bodyPr wrap="square">
            <a:spAutoFit/>
          </a:bodyPr>
          <a:lstStyle/>
          <a:p>
            <a:pPr marL="285750" indent="-285750">
              <a:buFont typeface="Wingdings" panose="05000000000000000000" pitchFamily="2" charset="2"/>
              <a:buChar char="n"/>
            </a:pPr>
            <a:r>
              <a:rPr lang="ja-JP" altLang="en-US" sz="1400" dirty="0"/>
              <a:t>性別</a:t>
            </a:r>
            <a:endParaRPr lang="en-US" altLang="ja-JP" sz="1400" dirty="0"/>
          </a:p>
          <a:p>
            <a:pPr marL="285750" indent="-285750">
              <a:buFont typeface="Wingdings" panose="05000000000000000000" pitchFamily="2" charset="2"/>
              <a:buChar char="n"/>
            </a:pPr>
            <a:r>
              <a:rPr lang="ja-JP" altLang="en-US" sz="1400" dirty="0"/>
              <a:t>血液型</a:t>
            </a:r>
            <a:endParaRPr lang="en-US" altLang="ja-JP" sz="1400" dirty="0"/>
          </a:p>
          <a:p>
            <a:pPr marL="285750" indent="-285750">
              <a:buFont typeface="Wingdings" panose="05000000000000000000" pitchFamily="2" charset="2"/>
              <a:buChar char="n"/>
            </a:pPr>
            <a:r>
              <a:rPr lang="ja-JP" altLang="en-US" sz="1400" dirty="0"/>
              <a:t>住所</a:t>
            </a:r>
            <a:endParaRPr lang="en-US" altLang="ja-JP" sz="1400" dirty="0"/>
          </a:p>
        </p:txBody>
      </p:sp>
      <p:sp>
        <p:nvSpPr>
          <p:cNvPr id="79" name="正方形/長方形 78">
            <a:extLst>
              <a:ext uri="{FF2B5EF4-FFF2-40B4-BE49-F238E27FC236}">
                <a16:creationId xmlns:a16="http://schemas.microsoft.com/office/drawing/2014/main" id="{31936A24-1534-4348-9D80-F029397CB7D1}"/>
              </a:ext>
            </a:extLst>
          </p:cNvPr>
          <p:cNvSpPr/>
          <p:nvPr/>
        </p:nvSpPr>
        <p:spPr>
          <a:xfrm>
            <a:off x="4793961" y="3081320"/>
            <a:ext cx="1766778" cy="738664"/>
          </a:xfrm>
          <a:prstGeom prst="rect">
            <a:avLst/>
          </a:prstGeom>
        </p:spPr>
        <p:txBody>
          <a:bodyPr wrap="square">
            <a:spAutoFit/>
          </a:bodyPr>
          <a:lstStyle/>
          <a:p>
            <a:pPr marL="285750" indent="-285750">
              <a:buFont typeface="Wingdings" panose="05000000000000000000" pitchFamily="2" charset="2"/>
              <a:buChar char="n"/>
            </a:pPr>
            <a:r>
              <a:rPr lang="ja-JP" altLang="en-US" sz="1400" dirty="0"/>
              <a:t>気温</a:t>
            </a:r>
            <a:endParaRPr lang="en-US" altLang="ja-JP" sz="1400" dirty="0"/>
          </a:p>
          <a:p>
            <a:pPr marL="285750" indent="-285750">
              <a:buFont typeface="Wingdings" panose="05000000000000000000" pitchFamily="2" charset="2"/>
              <a:buChar char="n"/>
            </a:pPr>
            <a:r>
              <a:rPr lang="ja-JP" altLang="en-US" sz="1400" dirty="0"/>
              <a:t>偏差値</a:t>
            </a:r>
            <a:endParaRPr lang="en-US" altLang="ja-JP" sz="1400" dirty="0"/>
          </a:p>
          <a:p>
            <a:pPr marL="285750" indent="-285750">
              <a:buFont typeface="Wingdings" panose="05000000000000000000" pitchFamily="2" charset="2"/>
              <a:buChar char="n"/>
            </a:pPr>
            <a:r>
              <a:rPr lang="ja-JP" altLang="en-US" sz="1400" dirty="0"/>
              <a:t>時刻</a:t>
            </a:r>
            <a:endParaRPr lang="en-US" altLang="ja-JP" sz="1400" dirty="0"/>
          </a:p>
        </p:txBody>
      </p:sp>
      <p:sp>
        <p:nvSpPr>
          <p:cNvPr id="80" name="正方形/長方形 79">
            <a:extLst>
              <a:ext uri="{FF2B5EF4-FFF2-40B4-BE49-F238E27FC236}">
                <a16:creationId xmlns:a16="http://schemas.microsoft.com/office/drawing/2014/main" id="{C8A6B6FE-7E3F-41BF-A9FC-4D068A3EC8C8}"/>
              </a:ext>
            </a:extLst>
          </p:cNvPr>
          <p:cNvSpPr/>
          <p:nvPr/>
        </p:nvSpPr>
        <p:spPr>
          <a:xfrm>
            <a:off x="3038849" y="3081320"/>
            <a:ext cx="1755112" cy="738664"/>
          </a:xfrm>
          <a:prstGeom prst="rect">
            <a:avLst/>
          </a:prstGeom>
        </p:spPr>
        <p:txBody>
          <a:bodyPr wrap="square">
            <a:spAutoFit/>
          </a:bodyPr>
          <a:lstStyle/>
          <a:p>
            <a:pPr marL="285750" indent="-285750">
              <a:buFont typeface="Wingdings" panose="05000000000000000000" pitchFamily="2" charset="2"/>
              <a:buChar char="n"/>
            </a:pPr>
            <a:r>
              <a:rPr lang="ja-JP" altLang="en-US" sz="1400" dirty="0"/>
              <a:t>マラソンの順位</a:t>
            </a:r>
            <a:endParaRPr lang="en-US" altLang="ja-JP" sz="1400" dirty="0"/>
          </a:p>
          <a:p>
            <a:pPr marL="285750" indent="-285750">
              <a:buFont typeface="Wingdings" panose="05000000000000000000" pitchFamily="2" charset="2"/>
              <a:buChar char="n"/>
            </a:pPr>
            <a:r>
              <a:rPr lang="ja-JP" altLang="en-US" sz="1400" dirty="0"/>
              <a:t>学校の成績</a:t>
            </a:r>
            <a:endParaRPr lang="en-US" altLang="ja-JP" sz="1400" dirty="0"/>
          </a:p>
          <a:p>
            <a:pPr marL="285750" indent="-285750">
              <a:buFont typeface="Wingdings" panose="05000000000000000000" pitchFamily="2" charset="2"/>
              <a:buChar char="n"/>
            </a:pPr>
            <a:r>
              <a:rPr lang="ja-JP" altLang="en-US" sz="1400" dirty="0"/>
              <a:t>アンケートの回答</a:t>
            </a:r>
            <a:endParaRPr lang="en-US" altLang="ja-JP" sz="1400" dirty="0"/>
          </a:p>
        </p:txBody>
      </p:sp>
      <p:sp>
        <p:nvSpPr>
          <p:cNvPr id="81" name="正方形/長方形 80">
            <a:extLst>
              <a:ext uri="{FF2B5EF4-FFF2-40B4-BE49-F238E27FC236}">
                <a16:creationId xmlns:a16="http://schemas.microsoft.com/office/drawing/2014/main" id="{7EE6576D-A609-485F-97CC-CB796E5AE8F8}"/>
              </a:ext>
            </a:extLst>
          </p:cNvPr>
          <p:cNvSpPr/>
          <p:nvPr/>
        </p:nvSpPr>
        <p:spPr>
          <a:xfrm>
            <a:off x="6560737" y="3081320"/>
            <a:ext cx="1766780" cy="738664"/>
          </a:xfrm>
          <a:prstGeom prst="rect">
            <a:avLst/>
          </a:prstGeom>
        </p:spPr>
        <p:txBody>
          <a:bodyPr wrap="square">
            <a:spAutoFit/>
          </a:bodyPr>
          <a:lstStyle/>
          <a:p>
            <a:pPr marL="285750" indent="-285750">
              <a:buFont typeface="Wingdings" panose="05000000000000000000" pitchFamily="2" charset="2"/>
              <a:buChar char="n"/>
            </a:pPr>
            <a:r>
              <a:rPr lang="ja-JP" altLang="en-US" sz="1400" dirty="0"/>
              <a:t>身長</a:t>
            </a:r>
            <a:endParaRPr lang="en-US" altLang="ja-JP" sz="1400" dirty="0"/>
          </a:p>
          <a:p>
            <a:pPr marL="285750" indent="-285750">
              <a:buFont typeface="Wingdings" panose="05000000000000000000" pitchFamily="2" charset="2"/>
              <a:buChar char="n"/>
            </a:pPr>
            <a:r>
              <a:rPr lang="ja-JP" altLang="en-US" sz="1400" dirty="0"/>
              <a:t>体重</a:t>
            </a:r>
            <a:endParaRPr lang="en-US" altLang="ja-JP" sz="1400" dirty="0"/>
          </a:p>
          <a:p>
            <a:pPr marL="285750" indent="-285750">
              <a:buFont typeface="Wingdings" panose="05000000000000000000" pitchFamily="2" charset="2"/>
              <a:buChar char="n"/>
            </a:pPr>
            <a:r>
              <a:rPr lang="ja-JP" altLang="en-US" sz="1400" dirty="0"/>
              <a:t>株価</a:t>
            </a:r>
            <a:endParaRPr lang="en-US" altLang="ja-JP" sz="1400" dirty="0"/>
          </a:p>
        </p:txBody>
      </p:sp>
      <p:sp>
        <p:nvSpPr>
          <p:cNvPr id="82" name="テキスト ボックス 81">
            <a:extLst>
              <a:ext uri="{FF2B5EF4-FFF2-40B4-BE49-F238E27FC236}">
                <a16:creationId xmlns:a16="http://schemas.microsoft.com/office/drawing/2014/main" id="{2011A591-8C5B-4020-B9AB-7BC23D12E19C}"/>
              </a:ext>
            </a:extLst>
          </p:cNvPr>
          <p:cNvSpPr txBox="1"/>
          <p:nvPr/>
        </p:nvSpPr>
        <p:spPr>
          <a:xfrm>
            <a:off x="511955" y="1392380"/>
            <a:ext cx="7875874" cy="369332"/>
          </a:xfrm>
          <a:prstGeom prst="rect">
            <a:avLst/>
          </a:prstGeom>
          <a:noFill/>
        </p:spPr>
        <p:txBody>
          <a:bodyPr wrap="none" rtlCol="0">
            <a:spAutoFit/>
          </a:bodyPr>
          <a:lstStyle/>
          <a:p>
            <a:r>
              <a:rPr kumimoji="1" lang="ja-JP" altLang="en-US" dirty="0">
                <a:ln w="0"/>
                <a:effectLst>
                  <a:outerShdw blurRad="38100" dist="19050" dir="2700000" algn="tl" rotWithShape="0">
                    <a:schemeClr val="dk1">
                      <a:alpha val="40000"/>
                    </a:schemeClr>
                  </a:outerShdw>
                </a:effectLst>
              </a:rPr>
              <a:t>カテゴリデータ</a:t>
            </a:r>
            <a:r>
              <a:rPr lang="ja-JP" altLang="en-US" dirty="0">
                <a:ln w="0"/>
                <a:effectLst>
                  <a:outerShdw blurRad="38100" dist="19050" dir="2700000" algn="tl" rotWithShape="0">
                    <a:schemeClr val="dk1">
                      <a:alpha val="40000"/>
                    </a:schemeClr>
                  </a:outerShdw>
                </a:effectLst>
              </a:rPr>
              <a:t>と</a:t>
            </a:r>
            <a:r>
              <a:rPr kumimoji="1" lang="ja-JP" altLang="en-US" dirty="0">
                <a:ln w="0"/>
                <a:effectLst>
                  <a:outerShdw blurRad="38100" dist="19050" dir="2700000" algn="tl" rotWithShape="0">
                    <a:schemeClr val="dk1">
                      <a:alpha val="40000"/>
                    </a:schemeClr>
                  </a:outerShdw>
                </a:effectLst>
              </a:rPr>
              <a:t>数値データは</a:t>
            </a:r>
            <a:r>
              <a:rPr kumimoji="1" lang="en-US" altLang="ja-JP" dirty="0">
                <a:ln w="0"/>
                <a:effectLst>
                  <a:outerShdw blurRad="38100" dist="19050" dir="2700000" algn="tl" rotWithShape="0">
                    <a:schemeClr val="dk1">
                      <a:alpha val="40000"/>
                    </a:schemeClr>
                  </a:outerShdw>
                </a:effectLst>
              </a:rPr>
              <a:t>4</a:t>
            </a:r>
            <a:r>
              <a:rPr kumimoji="1" lang="ja-JP" altLang="en-US" dirty="0">
                <a:ln w="0"/>
                <a:effectLst>
                  <a:outerShdw blurRad="38100" dist="19050" dir="2700000" algn="tl" rotWithShape="0">
                    <a:schemeClr val="dk1">
                      <a:alpha val="40000"/>
                    </a:schemeClr>
                  </a:outerShdw>
                </a:effectLst>
              </a:rPr>
              <a:t>つの</a:t>
            </a:r>
            <a:r>
              <a:rPr lang="ja-JP" altLang="en-US" dirty="0">
                <a:ln w="0"/>
                <a:effectLst>
                  <a:outerShdw blurRad="38100" dist="19050" dir="2700000" algn="tl" rotWithShape="0">
                    <a:schemeClr val="dk1">
                      <a:alpha val="40000"/>
                    </a:schemeClr>
                  </a:outerShdw>
                </a:effectLst>
              </a:rPr>
              <a:t>性質</a:t>
            </a:r>
            <a:r>
              <a:rPr kumimoji="1" lang="ja-JP" altLang="en-US" dirty="0">
                <a:ln w="0"/>
                <a:effectLst>
                  <a:outerShdw blurRad="38100" dist="19050" dir="2700000" algn="tl" rotWithShape="0">
                    <a:schemeClr val="dk1">
                      <a:alpha val="40000"/>
                    </a:schemeClr>
                  </a:outerShdw>
                </a:effectLst>
              </a:rPr>
              <a:t>に分類でき</a:t>
            </a:r>
            <a:r>
              <a:rPr lang="ja-JP" altLang="en-US" dirty="0">
                <a:ln w="0"/>
                <a:effectLst>
                  <a:outerShdw blurRad="38100" dist="19050" dir="2700000" algn="tl" rotWithShape="0">
                    <a:schemeClr val="dk1">
                      <a:alpha val="40000"/>
                    </a:schemeClr>
                  </a:outerShdw>
                </a:effectLst>
              </a:rPr>
              <a:t>、尺度により分析方法が異なり</a:t>
            </a:r>
            <a:r>
              <a:rPr kumimoji="1" lang="ja-JP" altLang="en-US" dirty="0">
                <a:ln w="0"/>
                <a:effectLst>
                  <a:outerShdw blurRad="38100" dist="19050" dir="2700000" algn="tl" rotWithShape="0">
                    <a:schemeClr val="dk1">
                      <a:alpha val="40000"/>
                    </a:schemeClr>
                  </a:outerShdw>
                </a:effectLst>
              </a:rPr>
              <a:t>ます</a:t>
            </a:r>
          </a:p>
        </p:txBody>
      </p:sp>
      <p:graphicFrame>
        <p:nvGraphicFramePr>
          <p:cNvPr id="83" name="グラフ 82">
            <a:extLst>
              <a:ext uri="{FF2B5EF4-FFF2-40B4-BE49-F238E27FC236}">
                <a16:creationId xmlns:a16="http://schemas.microsoft.com/office/drawing/2014/main" id="{2475A152-EF93-4B0A-964D-FD3CAC4D382B}"/>
              </a:ext>
            </a:extLst>
          </p:cNvPr>
          <p:cNvGraphicFramePr/>
          <p:nvPr>
            <p:extLst>
              <p:ext uri="{D42A27DB-BD31-4B8C-83A1-F6EECF244321}">
                <p14:modId xmlns:p14="http://schemas.microsoft.com/office/powerpoint/2010/main" val="3241602969"/>
              </p:ext>
            </p:extLst>
          </p:nvPr>
        </p:nvGraphicFramePr>
        <p:xfrm>
          <a:off x="1282108" y="3891292"/>
          <a:ext cx="1746707" cy="1988458"/>
        </p:xfrm>
        <a:graphic>
          <a:graphicData uri="http://schemas.openxmlformats.org/drawingml/2006/chart">
            <c:chart xmlns:c="http://schemas.openxmlformats.org/drawingml/2006/chart" xmlns:r="http://schemas.openxmlformats.org/officeDocument/2006/relationships" r:id="rId2"/>
          </a:graphicData>
        </a:graphic>
      </p:graphicFrame>
      <p:sp>
        <p:nvSpPr>
          <p:cNvPr id="84" name="テキスト ボックス 83">
            <a:extLst>
              <a:ext uri="{FF2B5EF4-FFF2-40B4-BE49-F238E27FC236}">
                <a16:creationId xmlns:a16="http://schemas.microsoft.com/office/drawing/2014/main" id="{C21479B7-BEF6-4AE0-9AFD-C90ABD401FD8}"/>
              </a:ext>
            </a:extLst>
          </p:cNvPr>
          <p:cNvSpPr txBox="1"/>
          <p:nvPr/>
        </p:nvSpPr>
        <p:spPr>
          <a:xfrm>
            <a:off x="1276558" y="5877865"/>
            <a:ext cx="1766777" cy="523220"/>
          </a:xfrm>
          <a:prstGeom prst="rect">
            <a:avLst/>
          </a:prstGeom>
          <a:noFill/>
        </p:spPr>
        <p:txBody>
          <a:bodyPr wrap="square" rtlCol="0">
            <a:spAutoFit/>
          </a:bodyPr>
          <a:lstStyle/>
          <a:p>
            <a:pPr marL="285750" indent="-285750">
              <a:buFont typeface="Wingdings" panose="05000000000000000000" pitchFamily="2" charset="2"/>
              <a:buChar char="n"/>
            </a:pPr>
            <a:r>
              <a:rPr kumimoji="1" lang="ja-JP" altLang="en-US" sz="1400" dirty="0"/>
              <a:t>年齢別の男女構成比を把握</a:t>
            </a:r>
          </a:p>
        </p:txBody>
      </p:sp>
      <p:sp>
        <p:nvSpPr>
          <p:cNvPr id="85" name="正方形/長方形 84">
            <a:extLst>
              <a:ext uri="{FF2B5EF4-FFF2-40B4-BE49-F238E27FC236}">
                <a16:creationId xmlns:a16="http://schemas.microsoft.com/office/drawing/2014/main" id="{E545AF24-2737-4ACF-9644-2A26AC14E2B5}"/>
              </a:ext>
            </a:extLst>
          </p:cNvPr>
          <p:cNvSpPr/>
          <p:nvPr/>
        </p:nvSpPr>
        <p:spPr>
          <a:xfrm>
            <a:off x="5918898" y="6318338"/>
            <a:ext cx="1338849" cy="2934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accent3"/>
                </a:solidFill>
              </a:rPr>
              <a:t>数値</a:t>
            </a:r>
            <a:r>
              <a:rPr kumimoji="1" lang="ja-JP" altLang="en-US" sz="1400" b="1" dirty="0">
                <a:solidFill>
                  <a:schemeClr val="accent3"/>
                </a:solidFill>
              </a:rPr>
              <a:t>データ</a:t>
            </a:r>
          </a:p>
        </p:txBody>
      </p:sp>
      <p:graphicFrame>
        <p:nvGraphicFramePr>
          <p:cNvPr id="86" name="グラフ 85">
            <a:extLst>
              <a:ext uri="{FF2B5EF4-FFF2-40B4-BE49-F238E27FC236}">
                <a16:creationId xmlns:a16="http://schemas.microsoft.com/office/drawing/2014/main" id="{6D1B4CF8-F3D4-45F0-AD7A-34096303AA54}"/>
              </a:ext>
            </a:extLst>
          </p:cNvPr>
          <p:cNvGraphicFramePr/>
          <p:nvPr>
            <p:extLst>
              <p:ext uri="{D42A27DB-BD31-4B8C-83A1-F6EECF244321}">
                <p14:modId xmlns:p14="http://schemas.microsoft.com/office/powerpoint/2010/main" val="1221019518"/>
              </p:ext>
            </p:extLst>
          </p:nvPr>
        </p:nvGraphicFramePr>
        <p:xfrm>
          <a:off x="6560737" y="3891291"/>
          <a:ext cx="1705210" cy="1984969"/>
        </p:xfrm>
        <a:graphic>
          <a:graphicData uri="http://schemas.openxmlformats.org/drawingml/2006/chart">
            <c:chart xmlns:c="http://schemas.openxmlformats.org/drawingml/2006/chart" xmlns:r="http://schemas.openxmlformats.org/officeDocument/2006/relationships" r:id="rId3"/>
          </a:graphicData>
        </a:graphic>
      </p:graphicFrame>
      <p:sp>
        <p:nvSpPr>
          <p:cNvPr id="87" name="テキスト ボックス 86">
            <a:extLst>
              <a:ext uri="{FF2B5EF4-FFF2-40B4-BE49-F238E27FC236}">
                <a16:creationId xmlns:a16="http://schemas.microsoft.com/office/drawing/2014/main" id="{0498055B-3FD6-4C1A-A0D0-5A268F93D365}"/>
              </a:ext>
            </a:extLst>
          </p:cNvPr>
          <p:cNvSpPr txBox="1"/>
          <p:nvPr/>
        </p:nvSpPr>
        <p:spPr>
          <a:xfrm>
            <a:off x="6581059" y="5872733"/>
            <a:ext cx="1794459" cy="523220"/>
          </a:xfrm>
          <a:prstGeom prst="rect">
            <a:avLst/>
          </a:prstGeom>
          <a:noFill/>
        </p:spPr>
        <p:txBody>
          <a:bodyPr wrap="square" rtlCol="0">
            <a:spAutoFit/>
          </a:bodyPr>
          <a:lstStyle/>
          <a:p>
            <a:pPr marL="285750" indent="-285750">
              <a:buFont typeface="Wingdings" panose="05000000000000000000" pitchFamily="2" charset="2"/>
              <a:buChar char="n"/>
            </a:pPr>
            <a:r>
              <a:rPr lang="en-US" altLang="ja-JP" sz="1400" dirty="0"/>
              <a:t>BMI(</a:t>
            </a:r>
            <a:r>
              <a:rPr lang="ja-JP" altLang="en-US" sz="1400" dirty="0"/>
              <a:t>身長</a:t>
            </a:r>
            <a:r>
              <a:rPr lang="en-US" altLang="ja-JP" sz="1400" dirty="0"/>
              <a:t>÷</a:t>
            </a:r>
            <a:r>
              <a:rPr lang="ja-JP" altLang="en-US" sz="1400" dirty="0"/>
              <a:t>体重</a:t>
            </a:r>
            <a:r>
              <a:rPr lang="en-US" altLang="ja-JP" sz="1400" dirty="0"/>
              <a:t>^2)</a:t>
            </a:r>
            <a:r>
              <a:rPr lang="ja-JP" altLang="en-US" sz="1400" dirty="0"/>
              <a:t>推移を把握</a:t>
            </a:r>
            <a:endParaRPr kumimoji="1" lang="ja-JP" altLang="en-US" sz="1400" dirty="0"/>
          </a:p>
        </p:txBody>
      </p:sp>
      <p:graphicFrame>
        <p:nvGraphicFramePr>
          <p:cNvPr id="88" name="グラフ 87">
            <a:extLst>
              <a:ext uri="{FF2B5EF4-FFF2-40B4-BE49-F238E27FC236}">
                <a16:creationId xmlns:a16="http://schemas.microsoft.com/office/drawing/2014/main" id="{42A1E905-9D5F-4CFE-B946-5991C4185D2B}"/>
              </a:ext>
            </a:extLst>
          </p:cNvPr>
          <p:cNvGraphicFramePr/>
          <p:nvPr>
            <p:extLst>
              <p:ext uri="{D42A27DB-BD31-4B8C-83A1-F6EECF244321}">
                <p14:modId xmlns:p14="http://schemas.microsoft.com/office/powerpoint/2010/main" val="2490404126"/>
              </p:ext>
            </p:extLst>
          </p:nvPr>
        </p:nvGraphicFramePr>
        <p:xfrm>
          <a:off x="4855527" y="3891293"/>
          <a:ext cx="1705210" cy="1986572"/>
        </p:xfrm>
        <a:graphic>
          <a:graphicData uri="http://schemas.openxmlformats.org/drawingml/2006/chart">
            <c:chart xmlns:c="http://schemas.openxmlformats.org/drawingml/2006/chart" xmlns:r="http://schemas.openxmlformats.org/officeDocument/2006/relationships" r:id="rId4"/>
          </a:graphicData>
        </a:graphic>
      </p:graphicFrame>
      <p:sp>
        <p:nvSpPr>
          <p:cNvPr id="99" name="テキスト ボックス 98">
            <a:extLst>
              <a:ext uri="{FF2B5EF4-FFF2-40B4-BE49-F238E27FC236}">
                <a16:creationId xmlns:a16="http://schemas.microsoft.com/office/drawing/2014/main" id="{51DD648B-620E-4260-AF10-E07A14BF9121}"/>
              </a:ext>
            </a:extLst>
          </p:cNvPr>
          <p:cNvSpPr txBox="1"/>
          <p:nvPr/>
        </p:nvSpPr>
        <p:spPr>
          <a:xfrm>
            <a:off x="4855527" y="5876261"/>
            <a:ext cx="1726135" cy="523220"/>
          </a:xfrm>
          <a:prstGeom prst="rect">
            <a:avLst/>
          </a:prstGeom>
          <a:noFill/>
        </p:spPr>
        <p:txBody>
          <a:bodyPr wrap="square" rtlCol="0">
            <a:spAutoFit/>
          </a:bodyPr>
          <a:lstStyle/>
          <a:p>
            <a:pPr marL="285750" indent="-285750">
              <a:buFont typeface="Wingdings" panose="05000000000000000000" pitchFamily="2" charset="2"/>
              <a:buChar char="n"/>
            </a:pPr>
            <a:r>
              <a:rPr kumimoji="1" lang="ja-JP" altLang="en-US" sz="1400" dirty="0"/>
              <a:t>一年間の平均気温の推移を把握</a:t>
            </a:r>
          </a:p>
        </p:txBody>
      </p:sp>
      <p:graphicFrame>
        <p:nvGraphicFramePr>
          <p:cNvPr id="113" name="グラフ 112">
            <a:extLst>
              <a:ext uri="{FF2B5EF4-FFF2-40B4-BE49-F238E27FC236}">
                <a16:creationId xmlns:a16="http://schemas.microsoft.com/office/drawing/2014/main" id="{A07EDA0D-017A-4CD5-B716-7D45670C03B3}"/>
              </a:ext>
            </a:extLst>
          </p:cNvPr>
          <p:cNvGraphicFramePr/>
          <p:nvPr>
            <p:extLst>
              <p:ext uri="{D42A27DB-BD31-4B8C-83A1-F6EECF244321}">
                <p14:modId xmlns:p14="http://schemas.microsoft.com/office/powerpoint/2010/main" val="475600369"/>
              </p:ext>
            </p:extLst>
          </p:nvPr>
        </p:nvGraphicFramePr>
        <p:xfrm>
          <a:off x="3005202" y="3881099"/>
          <a:ext cx="1746707" cy="1890917"/>
        </p:xfrm>
        <a:graphic>
          <a:graphicData uri="http://schemas.openxmlformats.org/drawingml/2006/chart">
            <c:chart xmlns:c="http://schemas.openxmlformats.org/drawingml/2006/chart" xmlns:r="http://schemas.openxmlformats.org/officeDocument/2006/relationships" r:id="rId5"/>
          </a:graphicData>
        </a:graphic>
      </p:graphicFrame>
      <p:sp>
        <p:nvSpPr>
          <p:cNvPr id="114" name="テキスト ボックス 113">
            <a:extLst>
              <a:ext uri="{FF2B5EF4-FFF2-40B4-BE49-F238E27FC236}">
                <a16:creationId xmlns:a16="http://schemas.microsoft.com/office/drawing/2014/main" id="{368C7010-8360-410F-8EF4-FE082CBB081F}"/>
              </a:ext>
            </a:extLst>
          </p:cNvPr>
          <p:cNvSpPr txBox="1"/>
          <p:nvPr/>
        </p:nvSpPr>
        <p:spPr>
          <a:xfrm>
            <a:off x="3022837" y="5877865"/>
            <a:ext cx="1696242" cy="523220"/>
          </a:xfrm>
          <a:prstGeom prst="rect">
            <a:avLst/>
          </a:prstGeom>
          <a:noFill/>
        </p:spPr>
        <p:txBody>
          <a:bodyPr wrap="square" rtlCol="0">
            <a:spAutoFit/>
          </a:bodyPr>
          <a:lstStyle/>
          <a:p>
            <a:pPr marL="285750" indent="-285750">
              <a:buFont typeface="Wingdings" panose="05000000000000000000" pitchFamily="2" charset="2"/>
              <a:buChar char="n"/>
            </a:pPr>
            <a:r>
              <a:rPr kumimoji="1" lang="ja-JP" altLang="en-US" sz="1400" dirty="0"/>
              <a:t>回答数の割合から満足度を把握</a:t>
            </a:r>
          </a:p>
        </p:txBody>
      </p:sp>
    </p:spTree>
    <p:extLst>
      <p:ext uri="{BB962C8B-B14F-4D97-AF65-F5344CB8AC3E}">
        <p14:creationId xmlns:p14="http://schemas.microsoft.com/office/powerpoint/2010/main" val="340375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正方形/長方形 82">
            <a:extLst>
              <a:ext uri="{FF2B5EF4-FFF2-40B4-BE49-F238E27FC236}">
                <a16:creationId xmlns:a16="http://schemas.microsoft.com/office/drawing/2014/main" id="{26008E20-1672-41FA-AA93-9EBF616A34EB}"/>
              </a:ext>
            </a:extLst>
          </p:cNvPr>
          <p:cNvSpPr/>
          <p:nvPr/>
        </p:nvSpPr>
        <p:spPr>
          <a:xfrm>
            <a:off x="0" y="1859280"/>
            <a:ext cx="9144000" cy="4751943"/>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2">
            <a:extLst>
              <a:ext uri="{FF2B5EF4-FFF2-40B4-BE49-F238E27FC236}">
                <a16:creationId xmlns:a16="http://schemas.microsoft.com/office/drawing/2014/main" id="{8E082985-4C41-41C5-B2C0-7D4626FB6B55}"/>
              </a:ext>
            </a:extLst>
          </p:cNvPr>
          <p:cNvSpPr>
            <a:spLocks noGrp="1"/>
          </p:cNvSpPr>
          <p:nvPr>
            <p:ph type="title"/>
          </p:nvPr>
        </p:nvSpPr>
        <p:spPr/>
        <p:txBody>
          <a:bodyPr/>
          <a:lstStyle/>
          <a:p>
            <a:r>
              <a:rPr lang="ja-JP" altLang="en-US" dirty="0"/>
              <a:t>テキストマイニングとは</a:t>
            </a:r>
            <a:endParaRPr kumimoji="1" lang="ja-JP" altLang="en-US" dirty="0"/>
          </a:p>
        </p:txBody>
      </p:sp>
      <p:sp>
        <p:nvSpPr>
          <p:cNvPr id="4" name="フッター プレースホルダー 3">
            <a:extLst>
              <a:ext uri="{FF2B5EF4-FFF2-40B4-BE49-F238E27FC236}">
                <a16:creationId xmlns:a16="http://schemas.microsoft.com/office/drawing/2014/main" id="{B021BF05-AA1C-415F-84EA-C549DB67A762}"/>
              </a:ext>
            </a:extLst>
          </p:cNvPr>
          <p:cNvSpPr>
            <a:spLocks noGrp="1"/>
          </p:cNvSpPr>
          <p:nvPr>
            <p:ph type="ftr" sz="quarter" idx="10"/>
          </p:nvPr>
        </p:nvSpPr>
        <p:spPr/>
        <p:txBody>
          <a:bodyPr/>
          <a:lstStyle/>
          <a:p>
            <a:r>
              <a:rPr lang="en-US" altLang="ja-JP"/>
              <a:t>Copyright© 2021</a:t>
            </a:r>
            <a:r>
              <a:rPr lang="ja-JP" altLang="en-US"/>
              <a:t>　都築電気株式会社</a:t>
            </a:r>
            <a:endParaRPr lang="ja-JP" altLang="en-US" dirty="0"/>
          </a:p>
        </p:txBody>
      </p:sp>
      <p:grpSp>
        <p:nvGrpSpPr>
          <p:cNvPr id="6" name="グループ化 5">
            <a:extLst>
              <a:ext uri="{FF2B5EF4-FFF2-40B4-BE49-F238E27FC236}">
                <a16:creationId xmlns:a16="http://schemas.microsoft.com/office/drawing/2014/main" id="{E5550C36-B6D1-4362-8C55-B08495EFCCC8}"/>
              </a:ext>
            </a:extLst>
          </p:cNvPr>
          <p:cNvGrpSpPr/>
          <p:nvPr/>
        </p:nvGrpSpPr>
        <p:grpSpPr>
          <a:xfrm>
            <a:off x="287322" y="761865"/>
            <a:ext cx="4062535" cy="525883"/>
            <a:chOff x="287322" y="761865"/>
            <a:chExt cx="4062535" cy="525883"/>
          </a:xfrm>
        </p:grpSpPr>
        <p:cxnSp>
          <p:nvCxnSpPr>
            <p:cNvPr id="7" name="直線コネクタ 6">
              <a:extLst>
                <a:ext uri="{FF2B5EF4-FFF2-40B4-BE49-F238E27FC236}">
                  <a16:creationId xmlns:a16="http://schemas.microsoft.com/office/drawing/2014/main" id="{32097A39-2DE0-4018-B598-ADDE537FD458}"/>
                </a:ext>
              </a:extLst>
            </p:cNvPr>
            <p:cNvCxnSpPr/>
            <p:nvPr/>
          </p:nvCxnSpPr>
          <p:spPr>
            <a:xfrm>
              <a:off x="287322" y="1287748"/>
              <a:ext cx="4062535" cy="0"/>
            </a:xfrm>
            <a:prstGeom prst="line">
              <a:avLst/>
            </a:prstGeom>
            <a:ln w="25400">
              <a:solidFill>
                <a:srgbClr val="86BC25"/>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0CA2F3FD-14C9-4E98-8B35-1EA6193F2AA5}"/>
                </a:ext>
              </a:extLst>
            </p:cNvPr>
            <p:cNvSpPr txBox="1"/>
            <p:nvPr/>
          </p:nvSpPr>
          <p:spPr>
            <a:xfrm>
              <a:off x="375923" y="761865"/>
              <a:ext cx="3926077" cy="461665"/>
            </a:xfrm>
            <a:prstGeom prst="rect">
              <a:avLst/>
            </a:prstGeom>
            <a:noFill/>
          </p:spPr>
          <p:txBody>
            <a:bodyPr wrap="square" rtlCol="0">
              <a:spAutoFit/>
            </a:bodyPr>
            <a:lstStyle/>
            <a:p>
              <a:r>
                <a:rPr lang="ja-JP" altLang="en-US" sz="2400" b="1" dirty="0">
                  <a:solidFill>
                    <a:schemeClr val="accent3"/>
                  </a:solidFill>
                  <a:latin typeface="+mj-lt"/>
                </a:rPr>
                <a:t>テキストマイニングの定義</a:t>
              </a:r>
              <a:endParaRPr kumimoji="1" lang="ja-JP" altLang="en-US" sz="2400" b="1" dirty="0">
                <a:solidFill>
                  <a:schemeClr val="accent3"/>
                </a:solidFill>
                <a:latin typeface="+mj-lt"/>
              </a:endParaRPr>
            </a:p>
          </p:txBody>
        </p:sp>
      </p:grpSp>
      <p:sp>
        <p:nvSpPr>
          <p:cNvPr id="9" name="正方形/長方形 8">
            <a:extLst>
              <a:ext uri="{FF2B5EF4-FFF2-40B4-BE49-F238E27FC236}">
                <a16:creationId xmlns:a16="http://schemas.microsoft.com/office/drawing/2014/main" id="{5A876E4B-A1AC-4D1A-B021-9FDB0C266C1A}"/>
              </a:ext>
            </a:extLst>
          </p:cNvPr>
          <p:cNvSpPr/>
          <p:nvPr/>
        </p:nvSpPr>
        <p:spPr>
          <a:xfrm>
            <a:off x="2569150" y="1947493"/>
            <a:ext cx="1586134" cy="490555"/>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テキストデータ</a:t>
            </a:r>
          </a:p>
        </p:txBody>
      </p:sp>
      <p:pic>
        <p:nvPicPr>
          <p:cNvPr id="15" name="グラフィックス 14" descr="本">
            <a:extLst>
              <a:ext uri="{FF2B5EF4-FFF2-40B4-BE49-F238E27FC236}">
                <a16:creationId xmlns:a16="http://schemas.microsoft.com/office/drawing/2014/main" id="{178BE40F-77F7-41A0-8836-46861C3664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01938" y="2805055"/>
            <a:ext cx="914400" cy="914400"/>
          </a:xfrm>
          <a:prstGeom prst="rect">
            <a:avLst/>
          </a:prstGeom>
        </p:spPr>
      </p:pic>
      <p:sp>
        <p:nvSpPr>
          <p:cNvPr id="18" name="テキスト ボックス 17">
            <a:extLst>
              <a:ext uri="{FF2B5EF4-FFF2-40B4-BE49-F238E27FC236}">
                <a16:creationId xmlns:a16="http://schemas.microsoft.com/office/drawing/2014/main" id="{0E6C8140-DABE-4F27-B194-9C8435CB9F57}"/>
              </a:ext>
            </a:extLst>
          </p:cNvPr>
          <p:cNvSpPr txBox="1"/>
          <p:nvPr/>
        </p:nvSpPr>
        <p:spPr>
          <a:xfrm>
            <a:off x="6811297" y="3634545"/>
            <a:ext cx="2285959" cy="830997"/>
          </a:xfrm>
          <a:prstGeom prst="rect">
            <a:avLst/>
          </a:prstGeom>
          <a:noFill/>
        </p:spPr>
        <p:txBody>
          <a:bodyPr wrap="square" rtlCol="0">
            <a:spAutoFit/>
          </a:bodyPr>
          <a:lstStyle/>
          <a:p>
            <a:pPr algn="ctr"/>
            <a:r>
              <a:rPr kumimoji="1" lang="ja-JP" altLang="en-US" sz="1600" b="1" dirty="0"/>
              <a:t>辞書作成・反映</a:t>
            </a:r>
            <a:endParaRPr kumimoji="1" lang="en-US" altLang="ja-JP" sz="1600" b="1" dirty="0"/>
          </a:p>
          <a:p>
            <a:r>
              <a:rPr lang="ja-JP" altLang="en-US" sz="1600" dirty="0"/>
              <a:t>表記ゆれ、タイプミス修正</a:t>
            </a:r>
            <a:endParaRPr lang="en-US" altLang="ja-JP" sz="1600" dirty="0"/>
          </a:p>
          <a:p>
            <a:r>
              <a:rPr kumimoji="1" lang="ja-JP" altLang="en-US" sz="1600" dirty="0"/>
              <a:t>例）</a:t>
            </a:r>
            <a:r>
              <a:rPr kumimoji="1" lang="en-US" altLang="ja-JP" sz="1600" dirty="0"/>
              <a:t>PC</a:t>
            </a:r>
            <a:r>
              <a:rPr lang="ja-JP" altLang="en-US" sz="1600" dirty="0"/>
              <a:t> ➡ パソコン</a:t>
            </a:r>
            <a:endParaRPr lang="en-US" altLang="ja-JP" sz="1600" dirty="0"/>
          </a:p>
        </p:txBody>
      </p:sp>
      <p:sp>
        <p:nvSpPr>
          <p:cNvPr id="30" name="テキスト ボックス 29">
            <a:extLst>
              <a:ext uri="{FF2B5EF4-FFF2-40B4-BE49-F238E27FC236}">
                <a16:creationId xmlns:a16="http://schemas.microsoft.com/office/drawing/2014/main" id="{6FBC2C5B-4FF0-4DE8-9F06-5B27360FF28E}"/>
              </a:ext>
            </a:extLst>
          </p:cNvPr>
          <p:cNvSpPr txBox="1"/>
          <p:nvPr/>
        </p:nvSpPr>
        <p:spPr>
          <a:xfrm>
            <a:off x="274653" y="2978805"/>
            <a:ext cx="461665" cy="1090011"/>
          </a:xfrm>
          <a:prstGeom prst="rect">
            <a:avLst/>
          </a:prstGeom>
          <a:solidFill>
            <a:schemeClr val="accent3"/>
          </a:solidFill>
        </p:spPr>
        <p:txBody>
          <a:bodyPr vert="eaVert" wrap="square" rtlCol="0">
            <a:spAutoFit/>
          </a:bodyPr>
          <a:lstStyle/>
          <a:p>
            <a:pPr algn="ctr"/>
            <a:r>
              <a:rPr lang="ja-JP" altLang="en-US" b="1" dirty="0">
                <a:solidFill>
                  <a:schemeClr val="bg1"/>
                </a:solidFill>
              </a:rPr>
              <a:t>基本分析</a:t>
            </a:r>
            <a:endParaRPr kumimoji="1" lang="ja-JP" altLang="en-US" b="1" dirty="0">
              <a:solidFill>
                <a:schemeClr val="bg1"/>
              </a:solidFill>
            </a:endParaRPr>
          </a:p>
        </p:txBody>
      </p:sp>
      <p:sp>
        <p:nvSpPr>
          <p:cNvPr id="32" name="テキスト ボックス 31">
            <a:extLst>
              <a:ext uri="{FF2B5EF4-FFF2-40B4-BE49-F238E27FC236}">
                <a16:creationId xmlns:a16="http://schemas.microsoft.com/office/drawing/2014/main" id="{492BC302-EEC9-45C0-9F59-8F0871E90303}"/>
              </a:ext>
            </a:extLst>
          </p:cNvPr>
          <p:cNvSpPr txBox="1"/>
          <p:nvPr/>
        </p:nvSpPr>
        <p:spPr>
          <a:xfrm>
            <a:off x="5640453" y="1985596"/>
            <a:ext cx="1952779" cy="584775"/>
          </a:xfrm>
          <a:prstGeom prst="rect">
            <a:avLst/>
          </a:prstGeom>
          <a:noFill/>
        </p:spPr>
        <p:txBody>
          <a:bodyPr wrap="none" rtlCol="0">
            <a:spAutoFit/>
          </a:bodyPr>
          <a:lstStyle/>
          <a:p>
            <a:pPr algn="ctr"/>
            <a:r>
              <a:rPr lang="ja-JP" altLang="en-US" sz="1600" b="1" dirty="0"/>
              <a:t>原文参照</a:t>
            </a:r>
            <a:endParaRPr lang="en-US" altLang="ja-JP" sz="1600" b="1" dirty="0"/>
          </a:p>
          <a:p>
            <a:pPr algn="ctr"/>
            <a:r>
              <a:rPr kumimoji="1" lang="ja-JP" altLang="en-US" sz="1600" dirty="0"/>
              <a:t>具体的な内容を理解</a:t>
            </a:r>
          </a:p>
        </p:txBody>
      </p:sp>
      <p:sp>
        <p:nvSpPr>
          <p:cNvPr id="34" name="四角形: 角を丸くする 33">
            <a:extLst>
              <a:ext uri="{FF2B5EF4-FFF2-40B4-BE49-F238E27FC236}">
                <a16:creationId xmlns:a16="http://schemas.microsoft.com/office/drawing/2014/main" id="{80A41D8A-1858-4C29-9F28-17B990E44FDF}"/>
              </a:ext>
            </a:extLst>
          </p:cNvPr>
          <p:cNvSpPr/>
          <p:nvPr/>
        </p:nvSpPr>
        <p:spPr>
          <a:xfrm>
            <a:off x="843280" y="4665229"/>
            <a:ext cx="8117840" cy="1949778"/>
          </a:xfrm>
          <a:prstGeom prst="round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BAB01F73-9E6F-483A-B340-F32231C7721B}"/>
              </a:ext>
            </a:extLst>
          </p:cNvPr>
          <p:cNvSpPr txBox="1"/>
          <p:nvPr/>
        </p:nvSpPr>
        <p:spPr>
          <a:xfrm>
            <a:off x="256895" y="4849191"/>
            <a:ext cx="461665" cy="1612569"/>
          </a:xfrm>
          <a:prstGeom prst="rect">
            <a:avLst/>
          </a:prstGeom>
          <a:solidFill>
            <a:schemeClr val="accent3"/>
          </a:solidFill>
        </p:spPr>
        <p:txBody>
          <a:bodyPr vert="eaVert" wrap="square" rtlCol="0">
            <a:spAutoFit/>
          </a:bodyPr>
          <a:lstStyle/>
          <a:p>
            <a:pPr algn="ctr"/>
            <a:r>
              <a:rPr kumimoji="1" lang="ja-JP" altLang="en-US" b="1" dirty="0">
                <a:solidFill>
                  <a:schemeClr val="bg1"/>
                </a:solidFill>
              </a:rPr>
              <a:t>アウトプット</a:t>
            </a:r>
          </a:p>
        </p:txBody>
      </p:sp>
      <p:sp>
        <p:nvSpPr>
          <p:cNvPr id="36" name="正方形/長方形 35">
            <a:extLst>
              <a:ext uri="{FF2B5EF4-FFF2-40B4-BE49-F238E27FC236}">
                <a16:creationId xmlns:a16="http://schemas.microsoft.com/office/drawing/2014/main" id="{B7F0B56E-9087-4D52-ACE3-85B84797C1D8}"/>
              </a:ext>
            </a:extLst>
          </p:cNvPr>
          <p:cNvSpPr/>
          <p:nvPr/>
        </p:nvSpPr>
        <p:spPr>
          <a:xfrm>
            <a:off x="1233633" y="4781321"/>
            <a:ext cx="2163460" cy="32063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出現単語のリスト</a:t>
            </a:r>
            <a:endParaRPr kumimoji="1" lang="en-US" altLang="ja-JP" b="1" dirty="0"/>
          </a:p>
        </p:txBody>
      </p:sp>
      <p:graphicFrame>
        <p:nvGraphicFramePr>
          <p:cNvPr id="37" name="グラフ 36">
            <a:extLst>
              <a:ext uri="{FF2B5EF4-FFF2-40B4-BE49-F238E27FC236}">
                <a16:creationId xmlns:a16="http://schemas.microsoft.com/office/drawing/2014/main" id="{7EFFB70F-52B4-4F9F-B1AE-D753B78CB58E}"/>
              </a:ext>
            </a:extLst>
          </p:cNvPr>
          <p:cNvGraphicFramePr/>
          <p:nvPr/>
        </p:nvGraphicFramePr>
        <p:xfrm>
          <a:off x="3652019" y="4995984"/>
          <a:ext cx="2666239" cy="1615239"/>
        </p:xfrm>
        <a:graphic>
          <a:graphicData uri="http://schemas.openxmlformats.org/drawingml/2006/chart">
            <c:chart xmlns:c="http://schemas.openxmlformats.org/drawingml/2006/chart" xmlns:r="http://schemas.openxmlformats.org/officeDocument/2006/relationships" r:id="rId4"/>
          </a:graphicData>
        </a:graphic>
      </p:graphicFrame>
      <p:sp>
        <p:nvSpPr>
          <p:cNvPr id="33" name="テキスト ボックス 32">
            <a:extLst>
              <a:ext uri="{FF2B5EF4-FFF2-40B4-BE49-F238E27FC236}">
                <a16:creationId xmlns:a16="http://schemas.microsoft.com/office/drawing/2014/main" id="{DC3CB748-9035-46C9-802A-94D75134B459}"/>
              </a:ext>
            </a:extLst>
          </p:cNvPr>
          <p:cNvSpPr txBox="1"/>
          <p:nvPr/>
        </p:nvSpPr>
        <p:spPr>
          <a:xfrm>
            <a:off x="511955" y="1392380"/>
            <a:ext cx="7760458" cy="369332"/>
          </a:xfrm>
          <a:prstGeom prst="rect">
            <a:avLst/>
          </a:prstGeom>
          <a:noFill/>
        </p:spPr>
        <p:txBody>
          <a:bodyPr wrap="none" rtlCol="0">
            <a:spAutoFit/>
          </a:bodyPr>
          <a:lstStyle/>
          <a:p>
            <a:r>
              <a:rPr lang="ja-JP" altLang="en-US" dirty="0">
                <a:ln w="0"/>
                <a:effectLst>
                  <a:outerShdw blurRad="38100" dist="19050" dir="2700000" algn="tl" rotWithShape="0">
                    <a:schemeClr val="dk1">
                      <a:alpha val="40000"/>
                    </a:schemeClr>
                  </a:outerShdw>
                </a:effectLst>
              </a:rPr>
              <a:t>インシデントの特徴を抽出するため、テキスト</a:t>
            </a:r>
            <a:r>
              <a:rPr kumimoji="1" lang="ja-JP" altLang="en-US" dirty="0">
                <a:ln w="0"/>
                <a:effectLst>
                  <a:outerShdw blurRad="38100" dist="19050" dir="2700000" algn="tl" rotWithShape="0">
                    <a:schemeClr val="dk1">
                      <a:alpha val="40000"/>
                    </a:schemeClr>
                  </a:outerShdw>
                </a:effectLst>
              </a:rPr>
              <a:t>データから文章の記述傾向を把握します</a:t>
            </a:r>
          </a:p>
        </p:txBody>
      </p:sp>
      <p:sp>
        <p:nvSpPr>
          <p:cNvPr id="38" name="二等辺三角形 37">
            <a:extLst>
              <a:ext uri="{FF2B5EF4-FFF2-40B4-BE49-F238E27FC236}">
                <a16:creationId xmlns:a16="http://schemas.microsoft.com/office/drawing/2014/main" id="{7F4B5751-5F14-4BFC-8515-4E7AE18B5324}"/>
              </a:ext>
            </a:extLst>
          </p:cNvPr>
          <p:cNvSpPr/>
          <p:nvPr/>
        </p:nvSpPr>
        <p:spPr>
          <a:xfrm rot="10800000">
            <a:off x="2937728" y="2545681"/>
            <a:ext cx="869167" cy="200335"/>
          </a:xfrm>
          <a:prstGeom prst="triangle">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二等辺三角形 39">
            <a:extLst>
              <a:ext uri="{FF2B5EF4-FFF2-40B4-BE49-F238E27FC236}">
                <a16:creationId xmlns:a16="http://schemas.microsoft.com/office/drawing/2014/main" id="{610ECA41-32A5-478C-8DF2-9A5140A94216}"/>
              </a:ext>
            </a:extLst>
          </p:cNvPr>
          <p:cNvSpPr/>
          <p:nvPr/>
        </p:nvSpPr>
        <p:spPr>
          <a:xfrm rot="10800000">
            <a:off x="2937728" y="4324338"/>
            <a:ext cx="869167" cy="200335"/>
          </a:xfrm>
          <a:prstGeom prst="triangle">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矢印: 左カーブ 40">
            <a:extLst>
              <a:ext uri="{FF2B5EF4-FFF2-40B4-BE49-F238E27FC236}">
                <a16:creationId xmlns:a16="http://schemas.microsoft.com/office/drawing/2014/main" id="{9ACA1B26-EB16-4601-9339-1D35C06C98AA}"/>
              </a:ext>
            </a:extLst>
          </p:cNvPr>
          <p:cNvSpPr/>
          <p:nvPr/>
        </p:nvSpPr>
        <p:spPr>
          <a:xfrm rot="7104817" flipH="1">
            <a:off x="4799152" y="1565768"/>
            <a:ext cx="412652" cy="1376409"/>
          </a:xfrm>
          <a:prstGeom prst="curvedLeftArrow">
            <a:avLst>
              <a:gd name="adj1" fmla="val 25000"/>
              <a:gd name="adj2" fmla="val 50000"/>
              <a:gd name="adj3" fmla="val 25000"/>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cxnSp>
        <p:nvCxnSpPr>
          <p:cNvPr id="62" name="直線矢印コネクタ 61">
            <a:extLst>
              <a:ext uri="{FF2B5EF4-FFF2-40B4-BE49-F238E27FC236}">
                <a16:creationId xmlns:a16="http://schemas.microsoft.com/office/drawing/2014/main" id="{FC35D382-6C13-41CB-BDA8-9F76A6DE7B8B}"/>
              </a:ext>
            </a:extLst>
          </p:cNvPr>
          <p:cNvCxnSpPr>
            <a:cxnSpLocks/>
          </p:cNvCxnSpPr>
          <p:nvPr/>
        </p:nvCxnSpPr>
        <p:spPr>
          <a:xfrm flipV="1">
            <a:off x="6418627" y="3496228"/>
            <a:ext cx="841961" cy="1444"/>
          </a:xfrm>
          <a:prstGeom prst="straightConnector1">
            <a:avLst/>
          </a:prstGeom>
          <a:ln w="76200">
            <a:solidFill>
              <a:schemeClr val="accent3">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01654040-DC99-4CB0-B0B6-72BEF5014B2A}"/>
              </a:ext>
            </a:extLst>
          </p:cNvPr>
          <p:cNvSpPr/>
          <p:nvPr/>
        </p:nvSpPr>
        <p:spPr>
          <a:xfrm>
            <a:off x="3886075" y="4787361"/>
            <a:ext cx="2163460" cy="32063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単語の頻度グラフ</a:t>
            </a:r>
            <a:endParaRPr kumimoji="1" lang="en-US" altLang="ja-JP" b="1" dirty="0"/>
          </a:p>
        </p:txBody>
      </p:sp>
      <p:graphicFrame>
        <p:nvGraphicFramePr>
          <p:cNvPr id="73" name="表 73">
            <a:extLst>
              <a:ext uri="{FF2B5EF4-FFF2-40B4-BE49-F238E27FC236}">
                <a16:creationId xmlns:a16="http://schemas.microsoft.com/office/drawing/2014/main" id="{14F7AC02-2B9D-48D7-A167-D05CB7D5835B}"/>
              </a:ext>
            </a:extLst>
          </p:cNvPr>
          <p:cNvGraphicFramePr>
            <a:graphicFrameLocks noGrp="1"/>
          </p:cNvGraphicFramePr>
          <p:nvPr/>
        </p:nvGraphicFramePr>
        <p:xfrm>
          <a:off x="1231850" y="5162322"/>
          <a:ext cx="2163459" cy="1380180"/>
        </p:xfrm>
        <a:graphic>
          <a:graphicData uri="http://schemas.openxmlformats.org/drawingml/2006/table">
            <a:tbl>
              <a:tblPr firstRow="1" bandRow="1">
                <a:tableStyleId>{5C22544A-7EE6-4342-B048-85BDC9FD1C3A}</a:tableStyleId>
              </a:tblPr>
              <a:tblGrid>
                <a:gridCol w="293572">
                  <a:extLst>
                    <a:ext uri="{9D8B030D-6E8A-4147-A177-3AD203B41FA5}">
                      <a16:colId xmlns:a16="http://schemas.microsoft.com/office/drawing/2014/main" val="61554430"/>
                    </a:ext>
                  </a:extLst>
                </a:gridCol>
                <a:gridCol w="1148734">
                  <a:extLst>
                    <a:ext uri="{9D8B030D-6E8A-4147-A177-3AD203B41FA5}">
                      <a16:colId xmlns:a16="http://schemas.microsoft.com/office/drawing/2014/main" val="4142722421"/>
                    </a:ext>
                  </a:extLst>
                </a:gridCol>
                <a:gridCol w="721153">
                  <a:extLst>
                    <a:ext uri="{9D8B030D-6E8A-4147-A177-3AD203B41FA5}">
                      <a16:colId xmlns:a16="http://schemas.microsoft.com/office/drawing/2014/main" val="2666105170"/>
                    </a:ext>
                  </a:extLst>
                </a:gridCol>
              </a:tblGrid>
              <a:tr h="345045">
                <a:tc>
                  <a:txBody>
                    <a:bodyPr/>
                    <a:lstStyle/>
                    <a:p>
                      <a:endParaRPr kumimoji="1" lang="ja-JP" altLang="en-US" sz="1200" dirty="0"/>
                    </a:p>
                  </a:txBody>
                  <a:tcPr/>
                </a:tc>
                <a:tc>
                  <a:txBody>
                    <a:bodyPr/>
                    <a:lstStyle/>
                    <a:p>
                      <a:r>
                        <a:rPr kumimoji="1" lang="ja-JP" altLang="en-US" sz="1200" dirty="0"/>
                        <a:t>単語</a:t>
                      </a:r>
                    </a:p>
                  </a:txBody>
                  <a:tcPr/>
                </a:tc>
                <a:tc>
                  <a:txBody>
                    <a:bodyPr/>
                    <a:lstStyle/>
                    <a:p>
                      <a:r>
                        <a:rPr kumimoji="1" lang="ja-JP" altLang="en-US" sz="1200" dirty="0"/>
                        <a:t>品詞</a:t>
                      </a:r>
                    </a:p>
                  </a:txBody>
                  <a:tcPr/>
                </a:tc>
                <a:extLst>
                  <a:ext uri="{0D108BD9-81ED-4DB2-BD59-A6C34878D82A}">
                    <a16:rowId xmlns:a16="http://schemas.microsoft.com/office/drawing/2014/main" val="800696704"/>
                  </a:ext>
                </a:extLst>
              </a:tr>
              <a:tr h="345045">
                <a:tc>
                  <a:txBody>
                    <a:bodyPr/>
                    <a:lstStyle/>
                    <a:p>
                      <a:r>
                        <a:rPr kumimoji="1" lang="en-US" altLang="ja-JP" sz="1200" dirty="0"/>
                        <a:t>1</a:t>
                      </a:r>
                      <a:endParaRPr kumimoji="1" lang="ja-JP" altLang="en-US" sz="1200" dirty="0"/>
                    </a:p>
                  </a:txBody>
                  <a:tcPr/>
                </a:tc>
                <a:tc>
                  <a:txBody>
                    <a:bodyPr/>
                    <a:lstStyle/>
                    <a:p>
                      <a:r>
                        <a:rPr kumimoji="1" lang="ja-JP" altLang="en-US" sz="1200" dirty="0"/>
                        <a:t>エラー</a:t>
                      </a:r>
                      <a:endParaRPr kumimoji="1" lang="en-US" altLang="ja-JP" sz="1200" dirty="0"/>
                    </a:p>
                  </a:txBody>
                  <a:tcPr/>
                </a:tc>
                <a:tc>
                  <a:txBody>
                    <a:bodyPr/>
                    <a:lstStyle/>
                    <a:p>
                      <a:r>
                        <a:rPr kumimoji="1" lang="ja-JP" altLang="en-US" sz="1200" dirty="0"/>
                        <a:t>名詞</a:t>
                      </a:r>
                    </a:p>
                  </a:txBody>
                  <a:tcPr/>
                </a:tc>
                <a:extLst>
                  <a:ext uri="{0D108BD9-81ED-4DB2-BD59-A6C34878D82A}">
                    <a16:rowId xmlns:a16="http://schemas.microsoft.com/office/drawing/2014/main" val="3503563497"/>
                  </a:ext>
                </a:extLst>
              </a:tr>
              <a:tr h="345045">
                <a:tc>
                  <a:txBody>
                    <a:bodyPr/>
                    <a:lstStyle/>
                    <a:p>
                      <a:r>
                        <a:rPr kumimoji="1" lang="en-US" altLang="ja-JP" sz="1200" dirty="0"/>
                        <a:t>2</a:t>
                      </a:r>
                      <a:endParaRPr kumimoji="1" lang="ja-JP" altLang="en-US" sz="1200" dirty="0"/>
                    </a:p>
                  </a:txBody>
                  <a:tcPr/>
                </a:tc>
                <a:tc>
                  <a:txBody>
                    <a:bodyPr/>
                    <a:lstStyle/>
                    <a:p>
                      <a:r>
                        <a:rPr kumimoji="1" lang="ja-JP" altLang="en-US" sz="1200" dirty="0"/>
                        <a:t>通信</a:t>
                      </a:r>
                    </a:p>
                  </a:txBody>
                  <a:tcPr/>
                </a:tc>
                <a:tc>
                  <a:txBody>
                    <a:bodyPr/>
                    <a:lstStyle/>
                    <a:p>
                      <a:r>
                        <a:rPr kumimoji="1" lang="ja-JP" altLang="en-US" sz="1200" dirty="0"/>
                        <a:t>名詞</a:t>
                      </a:r>
                    </a:p>
                  </a:txBody>
                  <a:tcPr/>
                </a:tc>
                <a:extLst>
                  <a:ext uri="{0D108BD9-81ED-4DB2-BD59-A6C34878D82A}">
                    <a16:rowId xmlns:a16="http://schemas.microsoft.com/office/drawing/2014/main" val="3789747822"/>
                  </a:ext>
                </a:extLst>
              </a:tr>
              <a:tr h="345045">
                <a:tc>
                  <a:txBody>
                    <a:bodyPr/>
                    <a:lstStyle/>
                    <a:p>
                      <a:r>
                        <a:rPr kumimoji="1" lang="en-US" altLang="ja-JP" sz="1200" dirty="0"/>
                        <a:t>3</a:t>
                      </a:r>
                      <a:endParaRPr kumimoji="1" lang="ja-JP" altLang="en-US" sz="1200" dirty="0"/>
                    </a:p>
                  </a:txBody>
                  <a:tcPr/>
                </a:tc>
                <a:tc>
                  <a:txBody>
                    <a:bodyPr/>
                    <a:lstStyle/>
                    <a:p>
                      <a:r>
                        <a:rPr kumimoji="1" lang="ja-JP" altLang="en-US" sz="1200" dirty="0"/>
                        <a:t>送信</a:t>
                      </a:r>
                    </a:p>
                  </a:txBody>
                  <a:tcPr/>
                </a:tc>
                <a:tc>
                  <a:txBody>
                    <a:bodyPr/>
                    <a:lstStyle/>
                    <a:p>
                      <a:r>
                        <a:rPr kumimoji="1" lang="ja-JP" altLang="en-US" sz="1200" dirty="0"/>
                        <a:t>動詞</a:t>
                      </a:r>
                    </a:p>
                  </a:txBody>
                  <a:tcPr/>
                </a:tc>
                <a:extLst>
                  <a:ext uri="{0D108BD9-81ED-4DB2-BD59-A6C34878D82A}">
                    <a16:rowId xmlns:a16="http://schemas.microsoft.com/office/drawing/2014/main" val="3795494394"/>
                  </a:ext>
                </a:extLst>
              </a:tr>
            </a:tbl>
          </a:graphicData>
        </a:graphic>
      </p:graphicFrame>
      <p:grpSp>
        <p:nvGrpSpPr>
          <p:cNvPr id="14" name="グループ化 13">
            <a:extLst>
              <a:ext uri="{FF2B5EF4-FFF2-40B4-BE49-F238E27FC236}">
                <a16:creationId xmlns:a16="http://schemas.microsoft.com/office/drawing/2014/main" id="{C7BA7F4F-DB55-4E84-B9D6-D72B224AD8B0}"/>
              </a:ext>
            </a:extLst>
          </p:cNvPr>
          <p:cNvGrpSpPr/>
          <p:nvPr/>
        </p:nvGrpSpPr>
        <p:grpSpPr>
          <a:xfrm>
            <a:off x="843279" y="2837751"/>
            <a:ext cx="5333999" cy="1320365"/>
            <a:chOff x="1757679" y="2837751"/>
            <a:chExt cx="5344160" cy="1320365"/>
          </a:xfrm>
        </p:grpSpPr>
        <p:sp>
          <p:nvSpPr>
            <p:cNvPr id="17" name="四角形: 角を丸くする 16">
              <a:extLst>
                <a:ext uri="{FF2B5EF4-FFF2-40B4-BE49-F238E27FC236}">
                  <a16:creationId xmlns:a16="http://schemas.microsoft.com/office/drawing/2014/main" id="{06E03FEE-8FC8-4610-8C2E-E43182043359}"/>
                </a:ext>
              </a:extLst>
            </p:cNvPr>
            <p:cNvSpPr/>
            <p:nvPr/>
          </p:nvSpPr>
          <p:spPr>
            <a:xfrm>
              <a:off x="1757679" y="2837751"/>
              <a:ext cx="5344160" cy="1320365"/>
            </a:xfrm>
            <a:prstGeom prst="round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C5C40D1F-63B9-429A-9F32-E44CB3F0B4D6}"/>
                </a:ext>
              </a:extLst>
            </p:cNvPr>
            <p:cNvSpPr/>
            <p:nvPr/>
          </p:nvSpPr>
          <p:spPr>
            <a:xfrm>
              <a:off x="2166188" y="3055099"/>
              <a:ext cx="1907013" cy="398169"/>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ysClr val="windowText" lastClr="000000"/>
                  </a:solidFill>
                </a:rPr>
                <a:t>形態素解析</a:t>
              </a:r>
            </a:p>
          </p:txBody>
        </p:sp>
        <p:sp>
          <p:nvSpPr>
            <p:cNvPr id="11" name="正方形/長方形 10">
              <a:extLst>
                <a:ext uri="{FF2B5EF4-FFF2-40B4-BE49-F238E27FC236}">
                  <a16:creationId xmlns:a16="http://schemas.microsoft.com/office/drawing/2014/main" id="{D9FC1932-C559-45E2-8BF1-042AC891D7E2}"/>
                </a:ext>
              </a:extLst>
            </p:cNvPr>
            <p:cNvSpPr/>
            <p:nvPr/>
          </p:nvSpPr>
          <p:spPr>
            <a:xfrm>
              <a:off x="4806271" y="3055100"/>
              <a:ext cx="1909019" cy="398168"/>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ysClr val="windowText" lastClr="000000"/>
                  </a:solidFill>
                </a:rPr>
                <a:t>係り受け頻度解析</a:t>
              </a:r>
            </a:p>
          </p:txBody>
        </p:sp>
        <p:sp>
          <p:nvSpPr>
            <p:cNvPr id="79" name="テキスト ボックス 78">
              <a:extLst>
                <a:ext uri="{FF2B5EF4-FFF2-40B4-BE49-F238E27FC236}">
                  <a16:creationId xmlns:a16="http://schemas.microsoft.com/office/drawing/2014/main" id="{427151BF-2CF6-46E1-89F8-C58AFC58FE95}"/>
                </a:ext>
              </a:extLst>
            </p:cNvPr>
            <p:cNvSpPr txBox="1"/>
            <p:nvPr/>
          </p:nvSpPr>
          <p:spPr>
            <a:xfrm>
              <a:off x="2027715" y="3497934"/>
              <a:ext cx="2197887" cy="584775"/>
            </a:xfrm>
            <a:prstGeom prst="rect">
              <a:avLst/>
            </a:prstGeom>
            <a:noFill/>
          </p:spPr>
          <p:txBody>
            <a:bodyPr wrap="square" rtlCol="0">
              <a:spAutoFit/>
            </a:bodyPr>
            <a:lstStyle/>
            <a:p>
              <a:r>
                <a:rPr kumimoji="1" lang="ja-JP" altLang="en-US" sz="1600" dirty="0"/>
                <a:t>文章を単語ごとに分割し、品詞を割り当てる</a:t>
              </a:r>
            </a:p>
          </p:txBody>
        </p:sp>
        <p:sp>
          <p:nvSpPr>
            <p:cNvPr id="80" name="テキスト ボックス 79">
              <a:extLst>
                <a:ext uri="{FF2B5EF4-FFF2-40B4-BE49-F238E27FC236}">
                  <a16:creationId xmlns:a16="http://schemas.microsoft.com/office/drawing/2014/main" id="{496F1603-56F0-4077-9214-A58DA82A9DFA}"/>
                </a:ext>
              </a:extLst>
            </p:cNvPr>
            <p:cNvSpPr txBox="1"/>
            <p:nvPr/>
          </p:nvSpPr>
          <p:spPr>
            <a:xfrm>
              <a:off x="4662839" y="3496228"/>
              <a:ext cx="2197887" cy="584775"/>
            </a:xfrm>
            <a:prstGeom prst="rect">
              <a:avLst/>
            </a:prstGeom>
            <a:noFill/>
          </p:spPr>
          <p:txBody>
            <a:bodyPr wrap="square" rtlCol="0">
              <a:spAutoFit/>
            </a:bodyPr>
            <a:lstStyle/>
            <a:p>
              <a:r>
                <a:rPr kumimoji="1" lang="ja-JP" altLang="en-US" sz="1600" dirty="0"/>
                <a:t>文章間の関係を抽出し、それぞれの頻度を集計</a:t>
              </a:r>
            </a:p>
          </p:txBody>
        </p:sp>
      </p:grpSp>
      <p:sp>
        <p:nvSpPr>
          <p:cNvPr id="82" name="正方形/長方形 81">
            <a:extLst>
              <a:ext uri="{FF2B5EF4-FFF2-40B4-BE49-F238E27FC236}">
                <a16:creationId xmlns:a16="http://schemas.microsoft.com/office/drawing/2014/main" id="{214FBC09-3D72-451C-AD56-5EBBF2A26B65}"/>
              </a:ext>
            </a:extLst>
          </p:cNvPr>
          <p:cNvSpPr/>
          <p:nvPr/>
        </p:nvSpPr>
        <p:spPr>
          <a:xfrm>
            <a:off x="6540577" y="4785360"/>
            <a:ext cx="2163461" cy="32896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係り受け頻度解析</a:t>
            </a:r>
            <a:endParaRPr kumimoji="1" lang="en-US" altLang="ja-JP" b="1" dirty="0">
              <a:solidFill>
                <a:schemeClr val="bg1"/>
              </a:solidFill>
            </a:endParaRPr>
          </a:p>
        </p:txBody>
      </p:sp>
      <p:graphicFrame>
        <p:nvGraphicFramePr>
          <p:cNvPr id="31" name="グラフ 30">
            <a:extLst>
              <a:ext uri="{FF2B5EF4-FFF2-40B4-BE49-F238E27FC236}">
                <a16:creationId xmlns:a16="http://schemas.microsoft.com/office/drawing/2014/main" id="{668C5DF6-636D-4EDD-9CFD-39B28D0D172F}"/>
              </a:ext>
            </a:extLst>
          </p:cNvPr>
          <p:cNvGraphicFramePr/>
          <p:nvPr/>
        </p:nvGraphicFramePr>
        <p:xfrm>
          <a:off x="6442978" y="5059144"/>
          <a:ext cx="2420543" cy="1615239"/>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808182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chor="ctr"/>
          <a:lstStyle/>
          <a:p>
            <a:pPr algn="ctr"/>
            <a:r>
              <a:rPr lang="ja-JP" altLang="en-US" dirty="0">
                <a:latin typeface="游ゴシック" panose="020B0400000000000000" pitchFamily="50" charset="-128"/>
                <a:ea typeface="游ゴシック" panose="020B0400000000000000" pitchFamily="50" charset="-128"/>
              </a:rPr>
              <a:t>顧客アンケートの</a:t>
            </a:r>
            <a:r>
              <a:rPr lang="en-US" altLang="ja-JP" dirty="0">
                <a:latin typeface="游ゴシック" panose="020B0400000000000000" pitchFamily="50" charset="-128"/>
                <a:ea typeface="游ゴシック" panose="020B0400000000000000" pitchFamily="50" charset="-128"/>
              </a:rPr>
              <a:t>VOC</a:t>
            </a:r>
            <a:r>
              <a:rPr lang="ja-JP" altLang="en-US" dirty="0">
                <a:latin typeface="游ゴシック" panose="020B0400000000000000" pitchFamily="50" charset="-128"/>
                <a:ea typeface="游ゴシック" panose="020B0400000000000000" pitchFamily="50" charset="-128"/>
              </a:rPr>
              <a:t>データ分析</a:t>
            </a:r>
            <a:endParaRPr kumimoji="1" lang="ja-JP" altLang="en-US" dirty="0">
              <a:latin typeface="游ゴシック" panose="020B0400000000000000" pitchFamily="50" charset="-128"/>
              <a:ea typeface="游ゴシック" panose="020B0400000000000000" pitchFamily="50" charset="-128"/>
            </a:endParaRPr>
          </a:p>
        </p:txBody>
      </p:sp>
      <p:sp>
        <p:nvSpPr>
          <p:cNvPr id="3" name="サブタイトル 2"/>
          <p:cNvSpPr>
            <a:spLocks noGrp="1"/>
          </p:cNvSpPr>
          <p:nvPr>
            <p:ph type="subTitle" idx="1"/>
          </p:nvPr>
        </p:nvSpPr>
        <p:spPr/>
        <p:txBody>
          <a:bodyPr/>
          <a:lstStyle/>
          <a:p>
            <a:pPr algn="ctr"/>
            <a:endParaRPr kumimoji="1" lang="en-US" altLang="ja-JP" dirty="0">
              <a:latin typeface="游ゴシック" panose="020B0400000000000000" pitchFamily="50" charset="-128"/>
              <a:ea typeface="游ゴシック" panose="020B0400000000000000" pitchFamily="50" charset="-128"/>
            </a:endParaRPr>
          </a:p>
          <a:p>
            <a:pPr algn="ctr"/>
            <a:r>
              <a:rPr kumimoji="1" lang="ja-JP" altLang="en-US" dirty="0">
                <a:latin typeface="游ゴシック" panose="020B0400000000000000" pitchFamily="50" charset="-128"/>
                <a:ea typeface="游ゴシック" panose="020B0400000000000000" pitchFamily="50" charset="-128"/>
              </a:rPr>
              <a:t>都築電気株式会社</a:t>
            </a:r>
            <a:endParaRPr kumimoji="1" lang="en-US" altLang="ja-JP" dirty="0">
              <a:latin typeface="游ゴシック" panose="020B0400000000000000" pitchFamily="50" charset="-128"/>
              <a:ea typeface="游ゴシック" panose="020B0400000000000000" pitchFamily="50" charset="-128"/>
            </a:endParaRPr>
          </a:p>
          <a:p>
            <a:pPr algn="ctr"/>
            <a:r>
              <a:rPr kumimoji="1" lang="en-US" altLang="ja-JP" dirty="0">
                <a:latin typeface="游ゴシック" panose="020B0400000000000000" pitchFamily="50" charset="-128"/>
                <a:ea typeface="游ゴシック" panose="020B0400000000000000" pitchFamily="50" charset="-128"/>
              </a:rPr>
              <a:t>2021</a:t>
            </a:r>
            <a:r>
              <a:rPr kumimoji="1" lang="ja-JP" altLang="en-US" dirty="0">
                <a:latin typeface="游ゴシック" panose="020B0400000000000000" pitchFamily="50" charset="-128"/>
                <a:ea typeface="游ゴシック" panose="020B0400000000000000" pitchFamily="50" charset="-128"/>
              </a:rPr>
              <a:t>年　月　日</a:t>
            </a:r>
          </a:p>
        </p:txBody>
      </p:sp>
      <p:sp>
        <p:nvSpPr>
          <p:cNvPr id="5" name="フッター プレースホルダー 4">
            <a:extLst>
              <a:ext uri="{FF2B5EF4-FFF2-40B4-BE49-F238E27FC236}">
                <a16:creationId xmlns:a16="http://schemas.microsoft.com/office/drawing/2014/main" id="{69DB71F5-2D06-4970-9D7E-962A8E367F57}"/>
              </a:ext>
            </a:extLst>
          </p:cNvPr>
          <p:cNvSpPr>
            <a:spLocks noGrp="1"/>
          </p:cNvSpPr>
          <p:nvPr>
            <p:ph type="ftr" sz="quarter" idx="10"/>
          </p:nvPr>
        </p:nvSpPr>
        <p:spPr/>
        <p:txBody>
          <a:bodyPr/>
          <a:lstStyle/>
          <a:p>
            <a:r>
              <a:rPr lang="en-US" altLang="ja-JP"/>
              <a:t>Copyright© 2021</a:t>
            </a:r>
            <a:r>
              <a:rPr lang="ja-JP" altLang="en-US"/>
              <a:t>　都築電気株式会社</a:t>
            </a:r>
            <a:endParaRPr lang="ja-JP" altLang="en-US" dirty="0"/>
          </a:p>
        </p:txBody>
      </p:sp>
    </p:spTree>
    <p:extLst>
      <p:ext uri="{BB962C8B-B14F-4D97-AF65-F5344CB8AC3E}">
        <p14:creationId xmlns:p14="http://schemas.microsoft.com/office/powerpoint/2010/main" val="2587289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9C6846-4A30-4AC1-8EFE-72DBB469566A}"/>
              </a:ext>
            </a:extLst>
          </p:cNvPr>
          <p:cNvSpPr>
            <a:spLocks noGrp="1"/>
          </p:cNvSpPr>
          <p:nvPr>
            <p:ph type="ctrTitle"/>
          </p:nvPr>
        </p:nvSpPr>
        <p:spPr/>
        <p:txBody>
          <a:bodyPr/>
          <a:lstStyle/>
          <a:p>
            <a:r>
              <a:rPr kumimoji="1" lang="ja-JP" altLang="en-US" dirty="0"/>
              <a:t>目次</a:t>
            </a:r>
          </a:p>
        </p:txBody>
      </p:sp>
      <p:sp>
        <p:nvSpPr>
          <p:cNvPr id="3" name="字幕 2">
            <a:extLst>
              <a:ext uri="{FF2B5EF4-FFF2-40B4-BE49-F238E27FC236}">
                <a16:creationId xmlns:a16="http://schemas.microsoft.com/office/drawing/2014/main" id="{2CBA8E00-D2EA-444C-BE0A-607D35697B30}"/>
              </a:ext>
            </a:extLst>
          </p:cNvPr>
          <p:cNvSpPr>
            <a:spLocks noGrp="1"/>
          </p:cNvSpPr>
          <p:nvPr>
            <p:ph type="subTitle" idx="1"/>
          </p:nvPr>
        </p:nvSpPr>
        <p:spPr/>
        <p:txBody>
          <a:bodyPr>
            <a:normAutofit fontScale="92500" lnSpcReduction="10000"/>
          </a:bodyPr>
          <a:lstStyle/>
          <a:p>
            <a:pPr marL="514350" indent="-514350">
              <a:buFont typeface="+mj-lt"/>
              <a:buAutoNum type="arabicPeriod"/>
            </a:pPr>
            <a:r>
              <a:rPr kumimoji="1" lang="ja-JP" altLang="en-US" dirty="0"/>
              <a:t>分析の背景と目的</a:t>
            </a:r>
            <a:endParaRPr kumimoji="1" lang="en-US" altLang="ja-JP" dirty="0"/>
          </a:p>
          <a:p>
            <a:pPr marL="514350" indent="-514350">
              <a:buFont typeface="+mj-lt"/>
              <a:buAutoNum type="arabicPeriod"/>
            </a:pPr>
            <a:r>
              <a:rPr kumimoji="1" lang="ja-JP" altLang="en-US" dirty="0"/>
              <a:t>実施内容の定義</a:t>
            </a:r>
            <a:endParaRPr kumimoji="1" lang="en-US" altLang="ja-JP" dirty="0"/>
          </a:p>
          <a:p>
            <a:pPr marL="514350" indent="-514350">
              <a:buFont typeface="+mj-lt"/>
              <a:buAutoNum type="arabicPeriod"/>
            </a:pPr>
            <a:r>
              <a:rPr lang="ja-JP" altLang="en-US" dirty="0"/>
              <a:t>データ項目一覧</a:t>
            </a:r>
            <a:endParaRPr kumimoji="1" lang="en-US" altLang="ja-JP" dirty="0"/>
          </a:p>
          <a:p>
            <a:pPr marL="514350" indent="-514350">
              <a:buFont typeface="+mj-lt"/>
              <a:buAutoNum type="arabicPeriod"/>
            </a:pPr>
            <a:r>
              <a:rPr lang="ja-JP" altLang="en-US" dirty="0"/>
              <a:t>インシデント分析の今後の流れ</a:t>
            </a:r>
            <a:endParaRPr kumimoji="1" lang="en-US" altLang="ja-JP" dirty="0"/>
          </a:p>
          <a:p>
            <a:pPr marL="514350" indent="-514350">
              <a:buFont typeface="+mj-lt"/>
              <a:buAutoNum type="arabicPeriod"/>
            </a:pPr>
            <a:r>
              <a:rPr lang="ja-JP" altLang="en-US" dirty="0"/>
              <a:t>インシデント分析の成果物イメージ</a:t>
            </a:r>
            <a:endParaRPr lang="en-US" altLang="ja-JP" dirty="0"/>
          </a:p>
          <a:p>
            <a:pPr marL="514350" indent="-514350">
              <a:buFont typeface="+mj-lt"/>
              <a:buAutoNum type="arabicPeriod"/>
            </a:pPr>
            <a:r>
              <a:rPr kumimoji="1" lang="ja-JP" altLang="en-US" dirty="0"/>
              <a:t>ご確認事項</a:t>
            </a:r>
          </a:p>
        </p:txBody>
      </p:sp>
      <p:sp>
        <p:nvSpPr>
          <p:cNvPr id="4" name="フッター プレースホルダー 3">
            <a:extLst>
              <a:ext uri="{FF2B5EF4-FFF2-40B4-BE49-F238E27FC236}">
                <a16:creationId xmlns:a16="http://schemas.microsoft.com/office/drawing/2014/main" id="{A1B11185-838C-4CCC-9BF4-9AF475EA406F}"/>
              </a:ext>
            </a:extLst>
          </p:cNvPr>
          <p:cNvSpPr>
            <a:spLocks noGrp="1"/>
          </p:cNvSpPr>
          <p:nvPr>
            <p:ph type="ftr" sz="quarter" idx="10"/>
          </p:nvPr>
        </p:nvSpPr>
        <p:spPr/>
        <p:txBody>
          <a:bodyPr/>
          <a:lstStyle/>
          <a:p>
            <a:r>
              <a:rPr lang="en-US" altLang="ja-JP"/>
              <a:t>Copyright© 2021</a:t>
            </a:r>
            <a:r>
              <a:rPr lang="ja-JP" altLang="en-US"/>
              <a:t>　都築電気株式会社</a:t>
            </a:r>
            <a:endParaRPr lang="ja-JP" altLang="en-US" dirty="0"/>
          </a:p>
        </p:txBody>
      </p:sp>
    </p:spTree>
    <p:extLst>
      <p:ext uri="{BB962C8B-B14F-4D97-AF65-F5344CB8AC3E}">
        <p14:creationId xmlns:p14="http://schemas.microsoft.com/office/powerpoint/2010/main" val="3977990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F44242-116C-42A3-84CF-FEEE771716E2}"/>
              </a:ext>
            </a:extLst>
          </p:cNvPr>
          <p:cNvSpPr>
            <a:spLocks noGrp="1"/>
          </p:cNvSpPr>
          <p:nvPr>
            <p:ph type="ctrTitle"/>
          </p:nvPr>
        </p:nvSpPr>
        <p:spPr/>
        <p:txBody>
          <a:bodyPr/>
          <a:lstStyle/>
          <a:p>
            <a:r>
              <a:rPr lang="ja-JP" altLang="en-US" dirty="0"/>
              <a:t>１．分析の背景と目的</a:t>
            </a:r>
            <a:endParaRPr kumimoji="1" lang="ja-JP" altLang="en-US" dirty="0"/>
          </a:p>
        </p:txBody>
      </p:sp>
      <p:sp>
        <p:nvSpPr>
          <p:cNvPr id="3" name="字幕 2">
            <a:extLst>
              <a:ext uri="{FF2B5EF4-FFF2-40B4-BE49-F238E27FC236}">
                <a16:creationId xmlns:a16="http://schemas.microsoft.com/office/drawing/2014/main" id="{592DA18F-FA27-4A70-B072-320BE1094DBB}"/>
              </a:ext>
            </a:extLst>
          </p:cNvPr>
          <p:cNvSpPr>
            <a:spLocks noGrp="1"/>
          </p:cNvSpPr>
          <p:nvPr>
            <p:ph type="subTitle" idx="1"/>
          </p:nvPr>
        </p:nvSpPr>
        <p:spPr/>
        <p:txBody>
          <a:bodyPr/>
          <a:lstStyle/>
          <a:p>
            <a:endParaRPr kumimoji="1" lang="ja-JP" altLang="en-US" dirty="0"/>
          </a:p>
        </p:txBody>
      </p:sp>
      <p:sp>
        <p:nvSpPr>
          <p:cNvPr id="4" name="フッター プレースホルダー 3">
            <a:extLst>
              <a:ext uri="{FF2B5EF4-FFF2-40B4-BE49-F238E27FC236}">
                <a16:creationId xmlns:a16="http://schemas.microsoft.com/office/drawing/2014/main" id="{CC6B53C7-5B5B-4CEB-8EC4-B4CF6ED70DF3}"/>
              </a:ext>
            </a:extLst>
          </p:cNvPr>
          <p:cNvSpPr>
            <a:spLocks noGrp="1"/>
          </p:cNvSpPr>
          <p:nvPr>
            <p:ph type="ftr" sz="quarter" idx="10"/>
          </p:nvPr>
        </p:nvSpPr>
        <p:spPr/>
        <p:txBody>
          <a:bodyPr/>
          <a:lstStyle/>
          <a:p>
            <a:r>
              <a:rPr lang="en-US" altLang="ja-JP"/>
              <a:t>Copyright© 2021</a:t>
            </a:r>
            <a:r>
              <a:rPr lang="ja-JP" altLang="en-US"/>
              <a:t>　都築電気株式会社</a:t>
            </a:r>
            <a:endParaRPr lang="ja-JP" altLang="en-US" dirty="0"/>
          </a:p>
        </p:txBody>
      </p:sp>
    </p:spTree>
    <p:extLst>
      <p:ext uri="{BB962C8B-B14F-4D97-AF65-F5344CB8AC3E}">
        <p14:creationId xmlns:p14="http://schemas.microsoft.com/office/powerpoint/2010/main" val="1227538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4D73C837-1D3E-4929-A043-A95A3EBECBFE}"/>
              </a:ext>
            </a:extLst>
          </p:cNvPr>
          <p:cNvSpPr>
            <a:spLocks noGrp="1"/>
          </p:cNvSpPr>
          <p:nvPr>
            <p:ph type="ftr" sz="quarter" idx="10"/>
          </p:nvPr>
        </p:nvSpPr>
        <p:spPr>
          <a:xfrm>
            <a:off x="5076056" y="6665326"/>
            <a:ext cx="4021200" cy="201600"/>
          </a:xfrm>
        </p:spPr>
        <p:txBody>
          <a:bodyPr/>
          <a:lstStyle/>
          <a:p>
            <a:r>
              <a:rPr lang="en-US" altLang="ja-JP" dirty="0">
                <a:latin typeface="+mn-lt"/>
              </a:rPr>
              <a:t>Copyright© 2021</a:t>
            </a:r>
            <a:r>
              <a:rPr lang="ja-JP" altLang="en-US" dirty="0">
                <a:latin typeface="+mn-lt"/>
              </a:rPr>
              <a:t>　都築電気株式会社</a:t>
            </a:r>
          </a:p>
        </p:txBody>
      </p:sp>
      <p:sp>
        <p:nvSpPr>
          <p:cNvPr id="5" name="スライド番号プレースホルダー 4">
            <a:extLst>
              <a:ext uri="{FF2B5EF4-FFF2-40B4-BE49-F238E27FC236}">
                <a16:creationId xmlns:a16="http://schemas.microsoft.com/office/drawing/2014/main" id="{2B283941-DD4B-4888-8A7E-50E72CC54F3C}"/>
              </a:ext>
            </a:extLst>
          </p:cNvPr>
          <p:cNvSpPr>
            <a:spLocks noGrp="1"/>
          </p:cNvSpPr>
          <p:nvPr>
            <p:ph type="sldNum" sz="quarter" idx="11"/>
          </p:nvPr>
        </p:nvSpPr>
        <p:spPr/>
        <p:txBody>
          <a:bodyPr/>
          <a:lstStyle/>
          <a:p>
            <a:fld id="{5746E6DC-1CE8-4C96-A2EA-6486FEF45375}" type="slidenum">
              <a:rPr lang="ja-JP" altLang="en-US" smtClean="0">
                <a:latin typeface="+mn-lt"/>
              </a:rPr>
              <a:pPr/>
              <a:t>7</a:t>
            </a:fld>
            <a:endParaRPr lang="ja-JP" altLang="en-US" dirty="0">
              <a:latin typeface="+mn-lt"/>
            </a:endParaRPr>
          </a:p>
        </p:txBody>
      </p:sp>
      <p:cxnSp>
        <p:nvCxnSpPr>
          <p:cNvPr id="12" name="直線コネクタ 11">
            <a:extLst>
              <a:ext uri="{FF2B5EF4-FFF2-40B4-BE49-F238E27FC236}">
                <a16:creationId xmlns:a16="http://schemas.microsoft.com/office/drawing/2014/main" id="{61E20CBE-AFBD-4CB2-8E60-B595C0EA2012}"/>
              </a:ext>
            </a:extLst>
          </p:cNvPr>
          <p:cNvCxnSpPr/>
          <p:nvPr/>
        </p:nvCxnSpPr>
        <p:spPr>
          <a:xfrm>
            <a:off x="4705546" y="1287748"/>
            <a:ext cx="4062533" cy="0"/>
          </a:xfrm>
          <a:prstGeom prst="line">
            <a:avLst/>
          </a:prstGeom>
          <a:ln w="25400">
            <a:solidFill>
              <a:srgbClr val="86BC25"/>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23" name="グループ化 22">
            <a:extLst>
              <a:ext uri="{FF2B5EF4-FFF2-40B4-BE49-F238E27FC236}">
                <a16:creationId xmlns:a16="http://schemas.microsoft.com/office/drawing/2014/main" id="{A0C089D2-9619-49EF-8F7D-CD319179E3E3}"/>
              </a:ext>
            </a:extLst>
          </p:cNvPr>
          <p:cNvGrpSpPr/>
          <p:nvPr/>
        </p:nvGrpSpPr>
        <p:grpSpPr>
          <a:xfrm>
            <a:off x="287322" y="761865"/>
            <a:ext cx="4062535" cy="525883"/>
            <a:chOff x="287322" y="761865"/>
            <a:chExt cx="4062535" cy="525883"/>
          </a:xfrm>
        </p:grpSpPr>
        <p:cxnSp>
          <p:nvCxnSpPr>
            <p:cNvPr id="9" name="直線コネクタ 8">
              <a:extLst>
                <a:ext uri="{FF2B5EF4-FFF2-40B4-BE49-F238E27FC236}">
                  <a16:creationId xmlns:a16="http://schemas.microsoft.com/office/drawing/2014/main" id="{8BC865DE-E42D-4876-B19B-2D9DD976E586}"/>
                </a:ext>
              </a:extLst>
            </p:cNvPr>
            <p:cNvCxnSpPr/>
            <p:nvPr/>
          </p:nvCxnSpPr>
          <p:spPr>
            <a:xfrm>
              <a:off x="287322" y="1287748"/>
              <a:ext cx="4062535" cy="0"/>
            </a:xfrm>
            <a:prstGeom prst="line">
              <a:avLst/>
            </a:prstGeom>
            <a:ln w="25400">
              <a:solidFill>
                <a:srgbClr val="86BC25"/>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5E873385-8875-4D83-9DE3-49AD7CAA4A51}"/>
                </a:ext>
              </a:extLst>
            </p:cNvPr>
            <p:cNvSpPr txBox="1"/>
            <p:nvPr/>
          </p:nvSpPr>
          <p:spPr>
            <a:xfrm>
              <a:off x="375923" y="761865"/>
              <a:ext cx="3926077" cy="461665"/>
            </a:xfrm>
            <a:prstGeom prst="rect">
              <a:avLst/>
            </a:prstGeom>
            <a:noFill/>
          </p:spPr>
          <p:txBody>
            <a:bodyPr wrap="square" rtlCol="0">
              <a:spAutoFit/>
            </a:bodyPr>
            <a:lstStyle/>
            <a:p>
              <a:r>
                <a:rPr kumimoji="1" lang="ja-JP" altLang="en-US" sz="2400" b="1" dirty="0">
                  <a:solidFill>
                    <a:schemeClr val="accent3"/>
                  </a:solidFill>
                  <a:latin typeface="+mj-lt"/>
                </a:rPr>
                <a:t>背景</a:t>
              </a:r>
            </a:p>
          </p:txBody>
        </p:sp>
      </p:grpSp>
      <p:sp>
        <p:nvSpPr>
          <p:cNvPr id="15" name="テキスト ボックス 14">
            <a:extLst>
              <a:ext uri="{FF2B5EF4-FFF2-40B4-BE49-F238E27FC236}">
                <a16:creationId xmlns:a16="http://schemas.microsoft.com/office/drawing/2014/main" id="{74C56818-DEE1-4A71-8E33-C1AF936D148F}"/>
              </a:ext>
            </a:extLst>
          </p:cNvPr>
          <p:cNvSpPr txBox="1"/>
          <p:nvPr/>
        </p:nvSpPr>
        <p:spPr>
          <a:xfrm>
            <a:off x="4842000" y="761865"/>
            <a:ext cx="3926077" cy="461665"/>
          </a:xfrm>
          <a:prstGeom prst="rect">
            <a:avLst/>
          </a:prstGeom>
          <a:noFill/>
        </p:spPr>
        <p:txBody>
          <a:bodyPr wrap="square" rtlCol="0">
            <a:spAutoFit/>
          </a:bodyPr>
          <a:lstStyle/>
          <a:p>
            <a:r>
              <a:rPr lang="ja-JP" altLang="en-US" sz="2400" b="1" dirty="0">
                <a:solidFill>
                  <a:schemeClr val="accent3"/>
                </a:solidFill>
                <a:latin typeface="+mj-lt"/>
              </a:rPr>
              <a:t>目的</a:t>
            </a:r>
            <a:endParaRPr kumimoji="1" lang="ja-JP" altLang="en-US" sz="2400" b="1" dirty="0">
              <a:solidFill>
                <a:schemeClr val="accent3"/>
              </a:solidFill>
              <a:latin typeface="+mj-lt"/>
            </a:endParaRPr>
          </a:p>
        </p:txBody>
      </p:sp>
      <p:sp>
        <p:nvSpPr>
          <p:cNvPr id="16" name="Rectangle 88">
            <a:extLst>
              <a:ext uri="{FF2B5EF4-FFF2-40B4-BE49-F238E27FC236}">
                <a16:creationId xmlns:a16="http://schemas.microsoft.com/office/drawing/2014/main" id="{49E455F4-EC81-4596-940F-6F173A9DC21B}"/>
              </a:ext>
            </a:extLst>
          </p:cNvPr>
          <p:cNvSpPr txBox="1">
            <a:spLocks noChangeArrowheads="1"/>
          </p:cNvSpPr>
          <p:nvPr/>
        </p:nvSpPr>
        <p:spPr bwMode="gray">
          <a:xfrm>
            <a:off x="375922" y="1396791"/>
            <a:ext cx="3973935" cy="5008191"/>
          </a:xfrm>
          <a:prstGeom prst="rect">
            <a:avLst/>
          </a:prstGeom>
        </p:spPr>
        <p:txBody>
          <a:bodyPr/>
          <a:lstStyle>
            <a:lvl1pPr marL="0" indent="0" eaLnBrk="1" hangingPunct="1">
              <a:lnSpc>
                <a:spcPct val="106000"/>
              </a:lnSpc>
              <a:spcBef>
                <a:spcPts val="1056"/>
              </a:spcBef>
              <a:defRPr kumimoji="1" sz="1200">
                <a:solidFill>
                  <a:schemeClr val="tx1"/>
                </a:solidFill>
                <a:latin typeface="Arial" pitchFamily="34" charset="0"/>
                <a:ea typeface="+mn-ea"/>
                <a:cs typeface="Arial" pitchFamily="34" charset="0"/>
              </a:defRPr>
            </a:lvl1pPr>
            <a:lvl2pPr marL="169200" indent="-169200" algn="l" eaLnBrk="1" hangingPunct="1">
              <a:lnSpc>
                <a:spcPct val="106000"/>
              </a:lnSpc>
              <a:spcBef>
                <a:spcPts val="1056"/>
              </a:spcBef>
              <a:buFont typeface="Wingdings" pitchFamily="2" charset="2"/>
              <a:buChar char="n"/>
              <a:defRPr kumimoji="1" sz="1200">
                <a:solidFill>
                  <a:schemeClr val="tx1"/>
                </a:solidFill>
                <a:latin typeface="Arial" pitchFamily="34" charset="0"/>
                <a:ea typeface="+mn-ea"/>
                <a:cs typeface="Arial" pitchFamily="34" charset="0"/>
              </a:defRPr>
            </a:lvl2pPr>
            <a:lvl3pPr marL="345600" indent="-172800" algn="l" eaLnBrk="1" hangingPunct="1">
              <a:lnSpc>
                <a:spcPct val="106000"/>
              </a:lnSpc>
              <a:spcBef>
                <a:spcPts val="480"/>
              </a:spcBef>
              <a:buFont typeface="Wingdings" pitchFamily="2" charset="2"/>
              <a:buChar char="Ø"/>
              <a:defRPr kumimoji="1" sz="1200">
                <a:solidFill>
                  <a:schemeClr val="tx1"/>
                </a:solidFill>
                <a:latin typeface="Arial" pitchFamily="34" charset="0"/>
                <a:ea typeface="+mn-ea"/>
                <a:cs typeface="Arial" pitchFamily="34" charset="0"/>
              </a:defRPr>
            </a:lvl3pPr>
            <a:lvl4pPr marL="518400" indent="-172800" algn="l" eaLnBrk="1" hangingPunct="1">
              <a:lnSpc>
                <a:spcPct val="106000"/>
              </a:lnSpc>
              <a:spcBef>
                <a:spcPts val="240"/>
              </a:spcBef>
              <a:buFont typeface="Arial" pitchFamily="34" charset="0"/>
              <a:buChar char="•"/>
              <a:defRPr kumimoji="1" sz="1200">
                <a:solidFill>
                  <a:schemeClr val="tx1"/>
                </a:solidFill>
                <a:latin typeface="Arial" pitchFamily="34" charset="0"/>
                <a:ea typeface="+mn-ea"/>
                <a:cs typeface="Arial" pitchFamily="34" charset="0"/>
              </a:defRPr>
            </a:lvl4pPr>
          </a:lstStyle>
          <a:p>
            <a:pPr lvl="1"/>
            <a:r>
              <a:rPr lang="en-US" altLang="ja-JP" sz="1600" b="1" u="sng" kern="0" dirty="0"/>
              <a:t>VOC</a:t>
            </a:r>
            <a:r>
              <a:rPr lang="ja-JP" altLang="en-US" sz="1600" b="1" u="sng" kern="0" dirty="0"/>
              <a:t>データの分析から顧客ニーズの気づきを得たい</a:t>
            </a:r>
          </a:p>
          <a:p>
            <a:pPr lvl="2"/>
            <a:r>
              <a:rPr lang="ja-JP" altLang="en-US" sz="1600" kern="0" dirty="0"/>
              <a:t>大量の顧客の声である</a:t>
            </a:r>
            <a:r>
              <a:rPr lang="en-US" altLang="ja-JP" sz="1600" kern="0" dirty="0"/>
              <a:t>VOC (Voice of Customer)</a:t>
            </a:r>
            <a:r>
              <a:rPr lang="ja-JP" altLang="en-US" sz="1600" kern="0" dirty="0"/>
              <a:t>のテキストデータは、顧客接点で生み出されるリアルデータの代表であり、貴社に蓄積され続けているこの大量のデータには、これまで把握しきれなかった細かな顧客ニーズが含まれ、これを分析することは顧客ニーズを起点とした新たな価値提供のカギとなりえます</a:t>
            </a:r>
          </a:p>
          <a:p>
            <a:pPr lvl="1"/>
            <a:r>
              <a:rPr lang="ja-JP" altLang="en-US" sz="1600" b="1" u="sng" kern="0" dirty="0"/>
              <a:t>データドリブンの客観的な視点による分析を実行したい</a:t>
            </a:r>
          </a:p>
          <a:p>
            <a:pPr lvl="2"/>
            <a:r>
              <a:rPr lang="ja-JP" altLang="en-US" sz="1600" kern="0" dirty="0"/>
              <a:t>これまでのアンケートの</a:t>
            </a:r>
            <a:r>
              <a:rPr lang="en-US" altLang="ja-JP" sz="1600" kern="0" dirty="0"/>
              <a:t>VOC</a:t>
            </a:r>
            <a:r>
              <a:rPr lang="ja-JP" altLang="en-US" sz="1600" kern="0" dirty="0"/>
              <a:t>データ分析の取り組みでは、人間の経験や感覚に基づいて考察しておりましたが、これをデータドリブンに客観的な視点で分析し、客観的な分類軸で顧客ニーズの傾向を分析されたいとお考えです</a:t>
            </a:r>
          </a:p>
          <a:p>
            <a:pPr marL="172800" lvl="2" indent="0">
              <a:buNone/>
            </a:pPr>
            <a:endParaRPr lang="en-US" altLang="ja-JP" sz="1600" kern="0" dirty="0"/>
          </a:p>
          <a:p>
            <a:pPr marL="172800" lvl="2" indent="0">
              <a:buNone/>
            </a:pPr>
            <a:endParaRPr lang="en-US" altLang="ja-JP" sz="1600" kern="0" dirty="0">
              <a:latin typeface="+mj-lt"/>
            </a:endParaRPr>
          </a:p>
          <a:p>
            <a:pPr lvl="2"/>
            <a:endParaRPr lang="en-US" altLang="ja-JP" sz="1600" kern="0" dirty="0">
              <a:latin typeface="+mj-lt"/>
            </a:endParaRPr>
          </a:p>
          <a:p>
            <a:pPr lvl="1" fontAlgn="auto">
              <a:spcAft>
                <a:spcPts val="0"/>
              </a:spcAft>
            </a:pPr>
            <a:endParaRPr lang="en-US" altLang="ja-JP" sz="1600" kern="0" dirty="0">
              <a:latin typeface="+mj-lt"/>
            </a:endParaRPr>
          </a:p>
        </p:txBody>
      </p:sp>
      <p:sp>
        <p:nvSpPr>
          <p:cNvPr id="19" name="Rectangle 88">
            <a:extLst>
              <a:ext uri="{FF2B5EF4-FFF2-40B4-BE49-F238E27FC236}">
                <a16:creationId xmlns:a16="http://schemas.microsoft.com/office/drawing/2014/main" id="{8BACDF2C-7AB0-460D-84ED-82D3DE010488}"/>
              </a:ext>
            </a:extLst>
          </p:cNvPr>
          <p:cNvSpPr txBox="1">
            <a:spLocks noChangeArrowheads="1"/>
          </p:cNvSpPr>
          <p:nvPr/>
        </p:nvSpPr>
        <p:spPr bwMode="gray">
          <a:xfrm>
            <a:off x="4794142" y="1351967"/>
            <a:ext cx="3973935" cy="4744168"/>
          </a:xfrm>
          <a:prstGeom prst="rect">
            <a:avLst/>
          </a:prstGeom>
        </p:spPr>
        <p:txBody>
          <a:bodyPr/>
          <a:lstStyle>
            <a:lvl1pPr marL="0" indent="0" eaLnBrk="1" hangingPunct="1">
              <a:lnSpc>
                <a:spcPct val="106000"/>
              </a:lnSpc>
              <a:spcBef>
                <a:spcPts val="1056"/>
              </a:spcBef>
              <a:defRPr kumimoji="1" sz="1200">
                <a:solidFill>
                  <a:schemeClr val="tx1"/>
                </a:solidFill>
                <a:latin typeface="Arial" pitchFamily="34" charset="0"/>
                <a:ea typeface="+mn-ea"/>
                <a:cs typeface="Arial" pitchFamily="34" charset="0"/>
              </a:defRPr>
            </a:lvl1pPr>
            <a:lvl2pPr marL="169200" indent="-169200" algn="l" eaLnBrk="1" hangingPunct="1">
              <a:lnSpc>
                <a:spcPct val="106000"/>
              </a:lnSpc>
              <a:spcBef>
                <a:spcPts val="1056"/>
              </a:spcBef>
              <a:buFont typeface="Wingdings" pitchFamily="2" charset="2"/>
              <a:buChar char="n"/>
              <a:defRPr kumimoji="1" sz="1200">
                <a:solidFill>
                  <a:schemeClr val="tx1"/>
                </a:solidFill>
                <a:latin typeface="Arial" pitchFamily="34" charset="0"/>
                <a:ea typeface="+mn-ea"/>
                <a:cs typeface="Arial" pitchFamily="34" charset="0"/>
              </a:defRPr>
            </a:lvl2pPr>
            <a:lvl3pPr marL="345600" indent="-172800" algn="l" eaLnBrk="1" hangingPunct="1">
              <a:lnSpc>
                <a:spcPct val="106000"/>
              </a:lnSpc>
              <a:spcBef>
                <a:spcPts val="480"/>
              </a:spcBef>
              <a:buFont typeface="Wingdings" pitchFamily="2" charset="2"/>
              <a:buChar char="Ø"/>
              <a:defRPr kumimoji="1" sz="1200">
                <a:solidFill>
                  <a:schemeClr val="tx1"/>
                </a:solidFill>
                <a:latin typeface="Arial" pitchFamily="34" charset="0"/>
                <a:ea typeface="+mn-ea"/>
                <a:cs typeface="Arial" pitchFamily="34" charset="0"/>
              </a:defRPr>
            </a:lvl3pPr>
            <a:lvl4pPr marL="518400" indent="-172800" algn="l" eaLnBrk="1" hangingPunct="1">
              <a:lnSpc>
                <a:spcPct val="106000"/>
              </a:lnSpc>
              <a:spcBef>
                <a:spcPts val="240"/>
              </a:spcBef>
              <a:buFont typeface="Arial" pitchFamily="34" charset="0"/>
              <a:buChar char="•"/>
              <a:defRPr kumimoji="1" sz="1200">
                <a:solidFill>
                  <a:schemeClr val="tx1"/>
                </a:solidFill>
                <a:latin typeface="Arial" pitchFamily="34" charset="0"/>
                <a:ea typeface="+mn-ea"/>
                <a:cs typeface="Arial" pitchFamily="34" charset="0"/>
              </a:defRPr>
            </a:lvl4pPr>
          </a:lstStyle>
          <a:p>
            <a:pPr lvl="1"/>
            <a:r>
              <a:rPr lang="ja-JP" altLang="en-US" sz="1600" b="1" u="sng" kern="0" dirty="0"/>
              <a:t>アンケートの</a:t>
            </a:r>
            <a:r>
              <a:rPr lang="en-US" altLang="ja-JP" sz="1600" b="1" u="sng" kern="0" dirty="0"/>
              <a:t>VOC</a:t>
            </a:r>
            <a:r>
              <a:rPr lang="ja-JP" altLang="en-US" sz="1600" b="1" u="sng" kern="0" dirty="0"/>
              <a:t>データを客観的な視点で分析し、顧客ニーズの傾向を分析します。</a:t>
            </a:r>
            <a:endParaRPr lang="en-US" altLang="ja-JP" sz="1600" b="1" u="sng" kern="0" dirty="0"/>
          </a:p>
          <a:p>
            <a:pPr lvl="2"/>
            <a:r>
              <a:rPr lang="en-US" altLang="ja-JP" sz="1600" kern="0" dirty="0"/>
              <a:t>AI</a:t>
            </a:r>
            <a:r>
              <a:rPr lang="ja-JP" altLang="en-US" sz="1600" kern="0" dirty="0"/>
              <a:t>の代表的な技術の一つであるテキストマイニングを活用した分析を行います</a:t>
            </a:r>
            <a:endParaRPr lang="en-US" altLang="ja-JP" sz="1600" b="1" u="sng" kern="0" dirty="0"/>
          </a:p>
          <a:p>
            <a:pPr lvl="2"/>
            <a:r>
              <a:rPr lang="ja-JP" altLang="en-US" sz="1600" kern="0" dirty="0"/>
              <a:t>アンケートデータに紐づく顧客属性などの違いから特徴を分析し、条件によって異なる顧客ニーズの傾向を把握します</a:t>
            </a:r>
          </a:p>
          <a:p>
            <a:pPr lvl="1"/>
            <a:r>
              <a:rPr lang="ja-JP" altLang="en-US" sz="1600" b="1" u="sng" kern="0" dirty="0"/>
              <a:t>分析結果から現行業務効率化を目指します</a:t>
            </a:r>
            <a:endParaRPr lang="en-US" altLang="ja-JP" sz="1600" b="1" u="sng" kern="0" dirty="0"/>
          </a:p>
          <a:p>
            <a:pPr lvl="2"/>
            <a:r>
              <a:rPr lang="ja-JP" altLang="en-US" sz="1600" kern="0" dirty="0"/>
              <a:t>分析の結果を考察することで、現在行っている業務の改善や新たなサービスの検討を行い顧客満足度向上を目指します</a:t>
            </a:r>
            <a:endParaRPr lang="en-US" altLang="ja-JP" sz="1600" b="1" u="sng" kern="0" dirty="0"/>
          </a:p>
          <a:p>
            <a:pPr lvl="2"/>
            <a:endParaRPr lang="en-US" altLang="ja-JP" sz="1600" kern="0" dirty="0">
              <a:latin typeface="+mj-lt"/>
            </a:endParaRPr>
          </a:p>
          <a:p>
            <a:pPr marL="172800" lvl="2" indent="0">
              <a:buNone/>
            </a:pPr>
            <a:endParaRPr lang="en-US" altLang="ja-JP" sz="1600" kern="0" dirty="0">
              <a:latin typeface="+mj-lt"/>
            </a:endParaRPr>
          </a:p>
        </p:txBody>
      </p:sp>
      <p:sp>
        <p:nvSpPr>
          <p:cNvPr id="22" name="タイトル 2">
            <a:extLst>
              <a:ext uri="{FF2B5EF4-FFF2-40B4-BE49-F238E27FC236}">
                <a16:creationId xmlns:a16="http://schemas.microsoft.com/office/drawing/2014/main" id="{42413CCA-1A75-467D-B688-6AE4F77654EB}"/>
              </a:ext>
            </a:extLst>
          </p:cNvPr>
          <p:cNvSpPr>
            <a:spLocks noGrp="1"/>
          </p:cNvSpPr>
          <p:nvPr>
            <p:ph type="title"/>
          </p:nvPr>
        </p:nvSpPr>
        <p:spPr>
          <a:xfrm>
            <a:off x="169200" y="18000"/>
            <a:ext cx="7920000" cy="612000"/>
          </a:xfrm>
        </p:spPr>
        <p:txBody>
          <a:bodyPr/>
          <a:lstStyle/>
          <a:p>
            <a:r>
              <a:rPr lang="ja-JP" altLang="en-US" dirty="0"/>
              <a:t>１．分析の背景と目的</a:t>
            </a:r>
            <a:endParaRPr kumimoji="1" lang="ja-JP" altLang="en-US" dirty="0"/>
          </a:p>
        </p:txBody>
      </p:sp>
    </p:spTree>
    <p:extLst>
      <p:ext uri="{BB962C8B-B14F-4D97-AF65-F5344CB8AC3E}">
        <p14:creationId xmlns:p14="http://schemas.microsoft.com/office/powerpoint/2010/main" val="1357072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D89108-B698-4951-A9E6-3D15AB31863F}"/>
              </a:ext>
            </a:extLst>
          </p:cNvPr>
          <p:cNvSpPr>
            <a:spLocks noGrp="1"/>
          </p:cNvSpPr>
          <p:nvPr>
            <p:ph type="ctrTitle"/>
          </p:nvPr>
        </p:nvSpPr>
        <p:spPr/>
        <p:txBody>
          <a:bodyPr/>
          <a:lstStyle/>
          <a:p>
            <a:r>
              <a:rPr kumimoji="1" lang="ja-JP" altLang="en-US" dirty="0"/>
              <a:t>２．実施内容の定義</a:t>
            </a:r>
          </a:p>
        </p:txBody>
      </p:sp>
      <p:sp>
        <p:nvSpPr>
          <p:cNvPr id="3" name="字幕 2">
            <a:extLst>
              <a:ext uri="{FF2B5EF4-FFF2-40B4-BE49-F238E27FC236}">
                <a16:creationId xmlns:a16="http://schemas.microsoft.com/office/drawing/2014/main" id="{765B7799-F299-4FCB-838D-4E9BE4AF94BE}"/>
              </a:ext>
            </a:extLst>
          </p:cNvPr>
          <p:cNvSpPr>
            <a:spLocks noGrp="1"/>
          </p:cNvSpPr>
          <p:nvPr>
            <p:ph type="subTitle"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B7ECD973-B071-40CE-97A9-E4AE7BF93511}"/>
              </a:ext>
            </a:extLst>
          </p:cNvPr>
          <p:cNvSpPr>
            <a:spLocks noGrp="1"/>
          </p:cNvSpPr>
          <p:nvPr>
            <p:ph type="ftr" sz="quarter" idx="10"/>
          </p:nvPr>
        </p:nvSpPr>
        <p:spPr/>
        <p:txBody>
          <a:bodyPr/>
          <a:lstStyle/>
          <a:p>
            <a:r>
              <a:rPr lang="en-US" altLang="ja-JP"/>
              <a:t>Copyright© 2021</a:t>
            </a:r>
            <a:r>
              <a:rPr lang="ja-JP" altLang="en-US"/>
              <a:t>　都築電気株式会社</a:t>
            </a:r>
            <a:endParaRPr lang="ja-JP" altLang="en-US" dirty="0"/>
          </a:p>
        </p:txBody>
      </p:sp>
    </p:spTree>
    <p:extLst>
      <p:ext uri="{BB962C8B-B14F-4D97-AF65-F5344CB8AC3E}">
        <p14:creationId xmlns:p14="http://schemas.microsoft.com/office/powerpoint/2010/main" val="3626651223"/>
      </p:ext>
    </p:extLst>
  </p:cSld>
  <p:clrMapOvr>
    <a:masterClrMapping/>
  </p:clrMapOvr>
</p:sld>
</file>

<file path=ppt/theme/theme1.xml><?xml version="1.0" encoding="utf-8"?>
<a:theme xmlns:a="http://schemas.openxmlformats.org/drawingml/2006/main" name="都築オリジナテンプレート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1">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13361</TotalTime>
  <Words>2070</Words>
  <Application>Microsoft Office PowerPoint</Application>
  <PresentationFormat>画面に合わせる (4:3)</PresentationFormat>
  <Paragraphs>453</Paragraphs>
  <Slides>22</Slides>
  <Notes>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22</vt:i4>
      </vt:variant>
    </vt:vector>
  </HeadingPairs>
  <TitlesOfParts>
    <vt:vector size="28" baseType="lpstr">
      <vt:lpstr>Meiryo UI</vt:lpstr>
      <vt:lpstr>游ゴシック</vt:lpstr>
      <vt:lpstr>Arial</vt:lpstr>
      <vt:lpstr>Calibri</vt:lpstr>
      <vt:lpstr>Wingdings</vt:lpstr>
      <vt:lpstr>都築オリジナテンプレート2</vt:lpstr>
      <vt:lpstr>アンケート作成～分析までのポイント</vt:lpstr>
      <vt:lpstr>データ分析を考慮したデータ項目について</vt:lpstr>
      <vt:lpstr>データ分析を考慮したデータ項目について</vt:lpstr>
      <vt:lpstr>テキストマイニングとは</vt:lpstr>
      <vt:lpstr>顧客アンケートのVOCデータ分析</vt:lpstr>
      <vt:lpstr>目次</vt:lpstr>
      <vt:lpstr>１．分析の背景と目的</vt:lpstr>
      <vt:lpstr>１．分析の背景と目的</vt:lpstr>
      <vt:lpstr>２．実施内容の定義</vt:lpstr>
      <vt:lpstr>２．実施内容の定義</vt:lpstr>
      <vt:lpstr>２．実施内容の定義</vt:lpstr>
      <vt:lpstr>２．実施内容の定義</vt:lpstr>
      <vt:lpstr>３．データ項目一覧</vt:lpstr>
      <vt:lpstr>３．データ項目一覧</vt:lpstr>
      <vt:lpstr>４．分析の今後の流れ</vt:lpstr>
      <vt:lpstr>４．分析の今後の流れ</vt:lpstr>
      <vt:lpstr>５．分析の成果物イメージ</vt:lpstr>
      <vt:lpstr>５．分析の成果物イメージ</vt:lpstr>
      <vt:lpstr>５．分析の成果物イメージ</vt:lpstr>
      <vt:lpstr>５．分析の成果物イメージ</vt:lpstr>
      <vt:lpstr>６．ご確認事項</vt:lpstr>
      <vt:lpstr>６．ご確認事項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SUPPORT</dc:creator>
  <cp:lastModifiedBy>辻元 宏則</cp:lastModifiedBy>
  <cp:revision>866</cp:revision>
  <cp:lastPrinted>2019-11-13T14:07:45Z</cp:lastPrinted>
  <dcterms:created xsi:type="dcterms:W3CDTF">2014-08-01T04:30:56Z</dcterms:created>
  <dcterms:modified xsi:type="dcterms:W3CDTF">2021-02-04T02:50:55Z</dcterms:modified>
</cp:coreProperties>
</file>