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86" r:id="rId2"/>
  </p:sldIdLst>
  <p:sldSz cx="9144000" cy="6858000" type="screen4x3"/>
  <p:notesSz cx="6737350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4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辻元 宏則" initials="辻元" lastIdx="1" clrIdx="0">
    <p:extLst>
      <p:ext uri="{19B8F6BF-5375-455C-9EA6-DF929625EA0E}">
        <p15:presenceInfo xmlns:p15="http://schemas.microsoft.com/office/powerpoint/2012/main" userId="辻元 宏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AB6"/>
    <a:srgbClr val="FFCCFF"/>
    <a:srgbClr val="CCFFFF"/>
    <a:srgbClr val="FFFF99"/>
    <a:srgbClr val="929FB0"/>
    <a:srgbClr val="FFFFFF"/>
    <a:srgbClr val="D0D8E8"/>
    <a:srgbClr val="FFFFCC"/>
    <a:srgbClr val="E9ED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 autoAdjust="0"/>
    <p:restoredTop sz="59555" autoAdjust="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14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40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20101" cy="493872"/>
          </a:xfrm>
          <a:prstGeom prst="rect">
            <a:avLst/>
          </a:prstGeom>
        </p:spPr>
        <p:txBody>
          <a:bodyPr vert="horz" lIns="91436" tIns="45717" rIns="91436" bIns="4571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662" y="2"/>
            <a:ext cx="2920100" cy="493872"/>
          </a:xfrm>
          <a:prstGeom prst="rect">
            <a:avLst/>
          </a:prstGeom>
        </p:spPr>
        <p:txBody>
          <a:bodyPr vert="horz" lIns="91436" tIns="45717" rIns="91436" bIns="45717" rtlCol="0"/>
          <a:lstStyle>
            <a:lvl1pPr algn="r">
              <a:defRPr sz="1200"/>
            </a:lvl1pPr>
          </a:lstStyle>
          <a:p>
            <a:fld id="{480D6CAF-52DD-4933-B3DB-1AA4C3E30054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4" y="9374033"/>
            <a:ext cx="2920101" cy="493871"/>
          </a:xfrm>
          <a:prstGeom prst="rect">
            <a:avLst/>
          </a:prstGeom>
        </p:spPr>
        <p:txBody>
          <a:bodyPr vert="horz" lIns="91436" tIns="45717" rIns="91436" bIns="4571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662" y="9374033"/>
            <a:ext cx="2920100" cy="493871"/>
          </a:xfrm>
          <a:prstGeom prst="rect">
            <a:avLst/>
          </a:prstGeom>
        </p:spPr>
        <p:txBody>
          <a:bodyPr vert="horz" lIns="91436" tIns="45717" rIns="91436" bIns="45717" rtlCol="0" anchor="b"/>
          <a:lstStyle>
            <a:lvl1pPr algn="r">
              <a:defRPr sz="1200"/>
            </a:lvl1pPr>
          </a:lstStyle>
          <a:p>
            <a:fld id="{6B735CE3-15C0-475C-BCAB-A17CA4CF7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6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19519" cy="493475"/>
          </a:xfrm>
          <a:prstGeom prst="rect">
            <a:avLst/>
          </a:prstGeom>
        </p:spPr>
        <p:txBody>
          <a:bodyPr vert="horz" lIns="91436" tIns="45717" rIns="91436" bIns="4571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6274" y="4"/>
            <a:ext cx="2919519" cy="493475"/>
          </a:xfrm>
          <a:prstGeom prst="rect">
            <a:avLst/>
          </a:prstGeom>
        </p:spPr>
        <p:txBody>
          <a:bodyPr vert="horz" lIns="91436" tIns="45717" rIns="91436" bIns="45717" rtlCol="0"/>
          <a:lstStyle>
            <a:lvl1pPr algn="r">
              <a:defRPr sz="1200"/>
            </a:lvl1pPr>
          </a:lstStyle>
          <a:p>
            <a:fld id="{2F9E7DBA-058F-437F-A215-770EFD4C98F0}" type="datetimeFigureOut">
              <a:rPr kumimoji="1" lang="ja-JP" altLang="en-US" smtClean="0"/>
              <a:t>2019/7/10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7" rIns="91436" bIns="4571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736" y="4688010"/>
            <a:ext cx="5389880" cy="4441270"/>
          </a:xfrm>
          <a:prstGeom prst="rect">
            <a:avLst/>
          </a:prstGeom>
        </p:spPr>
        <p:txBody>
          <a:bodyPr vert="horz" lIns="91436" tIns="45717" rIns="91436" bIns="45717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374305"/>
            <a:ext cx="2919519" cy="493475"/>
          </a:xfrm>
          <a:prstGeom prst="rect">
            <a:avLst/>
          </a:prstGeom>
        </p:spPr>
        <p:txBody>
          <a:bodyPr vert="horz" lIns="91436" tIns="45717" rIns="91436" bIns="4571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6274" y="9374305"/>
            <a:ext cx="2919519" cy="493475"/>
          </a:xfrm>
          <a:prstGeom prst="rect">
            <a:avLst/>
          </a:prstGeom>
        </p:spPr>
        <p:txBody>
          <a:bodyPr vert="horz" lIns="91436" tIns="45717" rIns="91436" bIns="45717" rtlCol="0" anchor="b"/>
          <a:lstStyle>
            <a:lvl1pPr algn="r">
              <a:defRPr sz="1200"/>
            </a:lvl1pPr>
          </a:lstStyle>
          <a:p>
            <a:fld id="{3BA1B252-B1AE-42F0-BD90-03F996D3B3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90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B252-B1AE-42F0-BD90-03F996D3B3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96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160331_powerpoint_FMT_作成用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1065600" y="1681200"/>
            <a:ext cx="7772400" cy="1468800"/>
          </a:xfrm>
        </p:spPr>
        <p:txBody>
          <a:bodyPr/>
          <a:lstStyle>
            <a:lvl1pPr>
              <a:defRPr sz="4400" b="1"/>
            </a:lvl1pPr>
          </a:lstStyle>
          <a:p>
            <a:endParaRPr kumimoji="1"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1065600" y="3481200"/>
            <a:ext cx="6400800" cy="175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 dirty="0"/>
              <a:t>Copyright© 2019</a:t>
            </a:r>
            <a:r>
              <a:rPr lang="ja-JP" altLang="en-US" dirty="0"/>
              <a:t>　都築電気株式会社</a:t>
            </a:r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77967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91584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24000" y="2132856"/>
            <a:ext cx="8632800" cy="1440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324000" y="4221088"/>
            <a:ext cx="8218800" cy="20717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Copyright© 2019</a:t>
            </a:r>
            <a:r>
              <a:rPr lang="ja-JP" altLang="en-US" dirty="0"/>
              <a:t>　都築電気株式会社</a:t>
            </a:r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07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1_ブルー見出し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ja-JP" dirty="0"/>
              <a:t>Copyright© 2019</a:t>
            </a:r>
            <a:r>
              <a:rPr lang="ja-JP" altLang="en-US" dirty="0"/>
              <a:t>　都築電気株式会社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pic>
        <p:nvPicPr>
          <p:cNvPr id="6" name="図 5" descr="160331_powerpoint_FMT_作成用-03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 b="89793"/>
          <a:stretch/>
        </p:blipFill>
        <p:spPr>
          <a:xfrm>
            <a:off x="0" y="0"/>
            <a:ext cx="9144000" cy="648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48" y="216000"/>
            <a:ext cx="1099552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667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2_ブルー見出し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Copyright© 2019</a:t>
            </a:r>
            <a:r>
              <a:rPr lang="ja-JP" altLang="en-US" dirty="0"/>
              <a:t>　都築電気株式会社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8" name="図 7" descr="160331_powerpoint_FMT_作成用-04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" b="88126"/>
          <a:stretch/>
        </p:blipFill>
        <p:spPr>
          <a:xfrm>
            <a:off x="0" y="0"/>
            <a:ext cx="9144000" cy="648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48" y="216000"/>
            <a:ext cx="1099552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924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3_グレー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Copyright© 2019</a:t>
            </a:r>
            <a:r>
              <a:rPr lang="ja-JP" altLang="en-US" dirty="0"/>
              <a:t>　都築電気株式会社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12" name="Picture 2" descr="ContentGray_2_L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437"/>
          <a:stretch/>
        </p:blipFill>
        <p:spPr bwMode="auto"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00" y="216000"/>
            <a:ext cx="1099551" cy="2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6350">
            <a:solidFill>
              <a:srgbClr val="D2D2D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249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935600" y="6644487"/>
            <a:ext cx="4021200" cy="201600"/>
          </a:xfrm>
        </p:spPr>
        <p:txBody>
          <a:bodyPr/>
          <a:lstStyle/>
          <a:p>
            <a:r>
              <a:rPr lang="en-US" altLang="ja-JP" dirty="0"/>
              <a:t>Copyright© 2019</a:t>
            </a:r>
            <a:r>
              <a:rPr lang="ja-JP" altLang="en-US" dirty="0"/>
              <a:t>　都築電気株式会社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81" y="2763000"/>
            <a:ext cx="3021239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68" y="6283457"/>
            <a:ext cx="1099551" cy="216000"/>
          </a:xfrm>
          <a:prstGeom prst="rect">
            <a:avLst/>
          </a:prstGeom>
        </p:spPr>
      </p:pic>
      <p:sp>
        <p:nvSpPr>
          <p:cNvPr id="9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2561400" y="6290657"/>
            <a:ext cx="4021200" cy="201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ja-JP" dirty="0"/>
              <a:t>Copyright© 2019</a:t>
            </a:r>
            <a:r>
              <a:rPr lang="ja-JP" altLang="en-US" dirty="0"/>
              <a:t>　都築電気株式会社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3034341"/>
            <a:ext cx="3600000" cy="4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9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69200" y="18000"/>
            <a:ext cx="7920000" cy="61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9200" y="871200"/>
            <a:ext cx="8787600" cy="559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600" y="6644487"/>
            <a:ext cx="4021200" cy="201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/>
              <a:t>Copyright© 2019</a:t>
            </a:r>
            <a:r>
              <a:rPr lang="ja-JP" altLang="en-US" dirty="0"/>
              <a:t>　都築電気株式会社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02000" y="6644487"/>
            <a:ext cx="540000" cy="201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5746E6DC-1CE8-4C96-A2EA-6486FEF4537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652800"/>
            <a:ext cx="540000" cy="201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164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0" r:id="rId3"/>
    <p:sldLayoutId id="2147483661" r:id="rId4"/>
    <p:sldLayoutId id="2147483662" r:id="rId5"/>
    <p:sldLayoutId id="2147483659" r:id="rId6"/>
    <p:sldLayoutId id="2147483663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3200" b="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3A516BB-2965-46D3-B689-8C9343AF99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Copyright© 2019</a:t>
            </a:r>
            <a:r>
              <a:rPr lang="ja-JP" altLang="en-US"/>
              <a:t>　都築電気株式会社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CCB8743-F60E-4B39-A440-1C162CC2A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6E6DC-1CE8-4C96-A2EA-6486FEF45375}" type="slidenum">
              <a:rPr lang="ja-JP" altLang="en-US" smtClean="0"/>
              <a:pPr/>
              <a:t>0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C3FB976-C74B-45AD-8A7C-281AFAC9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分析テーマを決める際の注意点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D10F33-C41B-49B6-9A1A-0634FB6C0DE4}"/>
              </a:ext>
            </a:extLst>
          </p:cNvPr>
          <p:cNvSpPr txBox="1"/>
          <p:nvPr/>
        </p:nvSpPr>
        <p:spPr>
          <a:xfrm>
            <a:off x="180000" y="1080000"/>
            <a:ext cx="5112080" cy="535531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n"/>
            </a:pPr>
            <a:r>
              <a:rPr kumimoji="1" lang="ja-JP" altLang="en-US" dirty="0"/>
              <a:t>分析テーマを決める際の注意点</a:t>
            </a:r>
            <a:endParaRPr kumimoji="1" lang="en-US" altLang="ja-JP" dirty="0"/>
          </a:p>
          <a:p>
            <a:pPr marL="342900" indent="-342900" algn="l">
              <a:buFont typeface="+mj-ea"/>
              <a:buAutoNum type="circleNumDbPlain"/>
            </a:pPr>
            <a:r>
              <a:rPr lang="ja-JP" altLang="en-US" dirty="0"/>
              <a:t>分析テーマに対応するデータが存在するかどうか</a:t>
            </a: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データの量が少なくないか</a:t>
            </a: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データの質は良いかどうか</a:t>
            </a:r>
            <a:endParaRPr lang="en-US" altLang="ja-JP" dirty="0"/>
          </a:p>
          <a:p>
            <a:pPr marL="342900" indent="-342900" algn="l">
              <a:buFont typeface="+mj-ea"/>
              <a:buAutoNum type="circleNumDbPlain"/>
            </a:pPr>
            <a:endParaRPr lang="en-US" altLang="ja-JP" dirty="0"/>
          </a:p>
          <a:p>
            <a:pPr marL="342900" indent="-342900" algn="l">
              <a:buFont typeface="+mj-ea"/>
              <a:buAutoNum type="circleNumDbPlain"/>
            </a:pPr>
            <a:r>
              <a:rPr lang="ja-JP" altLang="en-US" dirty="0"/>
              <a:t>どのくらいの精度を求めているのか</a:t>
            </a: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少しのミスも許されないのか</a:t>
            </a: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多少の誤差は許されるのか</a:t>
            </a: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人の補佐になれば十分なのか</a:t>
            </a: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全自動を実施したいのか</a:t>
            </a: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 algn="l">
              <a:buFont typeface="+mj-ea"/>
              <a:buAutoNum type="circleNumDbPlain"/>
            </a:pPr>
            <a:r>
              <a:rPr lang="ja-JP" altLang="en-US" dirty="0"/>
              <a:t>現在はどのように作業を実施しているか</a:t>
            </a: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予測の精度検証</a:t>
            </a: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現在の精度</a:t>
            </a: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 algn="l">
              <a:buFont typeface="+mj-ea"/>
              <a:buAutoNum type="circleNumDbPlain"/>
            </a:pPr>
            <a:r>
              <a:rPr lang="ja-JP" altLang="en-US" dirty="0"/>
              <a:t>運用イメージを想定</a:t>
            </a: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アウトプットや運用イメージが想定できているか</a:t>
            </a: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 algn="l">
              <a:buFont typeface="+mj-ea"/>
              <a:buAutoNum type="circleNumDbPlain"/>
            </a:pPr>
            <a:r>
              <a:rPr lang="ja-JP" altLang="en-US" dirty="0"/>
              <a:t>課題が本当に存在しているか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CB3E017-FD03-42FB-85EE-A94041DEE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881" y="2816063"/>
            <a:ext cx="2532428" cy="18831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840DEDC-897D-431E-B14A-F12B6196A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987" y="1402156"/>
            <a:ext cx="1598625" cy="836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C9926BF-617C-4E87-8621-C98FB257A82D}"/>
              </a:ext>
            </a:extLst>
          </p:cNvPr>
          <p:cNvSpPr txBox="1"/>
          <p:nvPr/>
        </p:nvSpPr>
        <p:spPr>
          <a:xfrm>
            <a:off x="5296986" y="1023704"/>
            <a:ext cx="2083325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kumimoji="1" lang="ja-JP" altLang="en-US" sz="1600" b="1" dirty="0"/>
              <a:t>データの質が悪い</a:t>
            </a:r>
            <a:r>
              <a:rPr lang="ja-JP" altLang="en-US" sz="1600" b="1" dirty="0"/>
              <a:t>例</a:t>
            </a:r>
            <a:endParaRPr kumimoji="1" lang="ja-JP" altLang="en-US" sz="1600" b="1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46F07EF-5B19-4525-B2A5-70006D9CBB5D}"/>
              </a:ext>
            </a:extLst>
          </p:cNvPr>
          <p:cNvSpPr/>
          <p:nvPr/>
        </p:nvSpPr>
        <p:spPr>
          <a:xfrm>
            <a:off x="3564064" y="2520000"/>
            <a:ext cx="1584000" cy="2228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4C7428-1946-4324-BFE2-ADA007D99C0E}"/>
              </a:ext>
            </a:extLst>
          </p:cNvPr>
          <p:cNvSpPr txBox="1"/>
          <p:nvPr/>
        </p:nvSpPr>
        <p:spPr>
          <a:xfrm>
            <a:off x="5292080" y="2492896"/>
            <a:ext cx="2448272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ja-JP" altLang="en-US" sz="1600" b="1" dirty="0"/>
              <a:t>求める精度のポジション図</a:t>
            </a:r>
            <a:endParaRPr kumimoji="1" lang="ja-JP" altLang="en-US" sz="1600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01B23053-45D1-4F3E-99A5-A2E9FCEE9FA1}"/>
              </a:ext>
            </a:extLst>
          </p:cNvPr>
          <p:cNvSpPr/>
          <p:nvPr/>
        </p:nvSpPr>
        <p:spPr>
          <a:xfrm>
            <a:off x="3563888" y="1981992"/>
            <a:ext cx="1584000" cy="2228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694B80B-C707-4655-83D9-A938D720700D}"/>
              </a:ext>
            </a:extLst>
          </p:cNvPr>
          <p:cNvSpPr/>
          <p:nvPr/>
        </p:nvSpPr>
        <p:spPr>
          <a:xfrm>
            <a:off x="6263995" y="5101325"/>
            <a:ext cx="2816000" cy="1334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分析テーマが具体的でない場合のデメリット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データ加工のやり方が決まらない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4447943-368A-40B6-8361-29444ACE57D5}"/>
              </a:ext>
            </a:extLst>
          </p:cNvPr>
          <p:cNvSpPr/>
          <p:nvPr/>
        </p:nvSpPr>
        <p:spPr>
          <a:xfrm>
            <a:off x="7164288" y="1476255"/>
            <a:ext cx="3248047" cy="687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ヒアリングの注意点になっているので</a:t>
            </a:r>
            <a:r>
              <a:rPr lang="ja-JP" altLang="en-US" dirty="0"/>
              <a:t>、スライドにある意味がない？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79638346"/>
      </p:ext>
    </p:extLst>
  </p:cSld>
  <p:clrMapOvr>
    <a:masterClrMapping/>
  </p:clrMapOvr>
</p:sld>
</file>

<file path=ppt/theme/theme1.xml><?xml version="1.0" encoding="utf-8"?>
<a:theme xmlns:a="http://schemas.openxmlformats.org/drawingml/2006/main" name="都築_グラデーション1_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horz" wrap="square" rtlCol="0">
        <a:spAutoFit/>
      </a:bodyPr>
      <a:lstStyle>
        <a:defPPr algn="l">
          <a:defRPr kumimoji="1"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11516</TotalTime>
  <Words>161</Words>
  <Application>Microsoft Office PowerPoint</Application>
  <PresentationFormat>画面に合わせる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ＭＳ Ｐゴシック</vt:lpstr>
      <vt:lpstr>Arial</vt:lpstr>
      <vt:lpstr>Calibri</vt:lpstr>
      <vt:lpstr>Tahoma</vt:lpstr>
      <vt:lpstr>Wingdings</vt:lpstr>
      <vt:lpstr>都築_グラデーション1_StandardDesign</vt:lpstr>
      <vt:lpstr>分析テーマを決める際の注意点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SUPPORT</dc:creator>
  <cp:lastModifiedBy>辻元 宏則</cp:lastModifiedBy>
  <cp:revision>903</cp:revision>
  <cp:lastPrinted>2016-03-31T09:08:54Z</cp:lastPrinted>
  <dcterms:created xsi:type="dcterms:W3CDTF">2014-08-01T04:30:56Z</dcterms:created>
  <dcterms:modified xsi:type="dcterms:W3CDTF">2019-07-10T00:25:21Z</dcterms:modified>
</cp:coreProperties>
</file>