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0" r:id="rId5"/>
    <p:sldId id="257" r:id="rId6"/>
    <p:sldId id="259" r:id="rId7"/>
    <p:sldId id="25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3A253-9002-4F32-A83E-17308C3E31B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B0DDE8-2587-487F-94BB-7A80E6AA8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7ED55D2-976A-4692-9AB1-B69409E47558}"/>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5" name="フッター プレースホルダー 4">
            <a:extLst>
              <a:ext uri="{FF2B5EF4-FFF2-40B4-BE49-F238E27FC236}">
                <a16:creationId xmlns:a16="http://schemas.microsoft.com/office/drawing/2014/main" id="{34CDF66D-72A6-4AD4-80A3-8C21341B0F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8A453D-7793-4F1E-85B8-8C4BD531BB6B}"/>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405814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11000-E570-45F4-ABE8-736A0EEE336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9EC4AAB-E469-4645-B0B4-48B8E793A0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1A6895-A801-44BA-B76E-B2B83FCE4579}"/>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5" name="フッター プレースホルダー 4">
            <a:extLst>
              <a:ext uri="{FF2B5EF4-FFF2-40B4-BE49-F238E27FC236}">
                <a16:creationId xmlns:a16="http://schemas.microsoft.com/office/drawing/2014/main" id="{F361A9C1-A70B-43C7-BBDA-5627734DB6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3BB125-EC08-4B83-A53C-83EC4C13ED28}"/>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230317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F861DA-C0FC-43F5-BFD7-45F6166536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E0F29F-FF21-44D0-9C05-9ABC93FF96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AE50A4-0179-4DCD-8737-9891ADB7DA5C}"/>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5" name="フッター プレースホルダー 4">
            <a:extLst>
              <a:ext uri="{FF2B5EF4-FFF2-40B4-BE49-F238E27FC236}">
                <a16:creationId xmlns:a16="http://schemas.microsoft.com/office/drawing/2014/main" id="{31A3F31F-2A70-4BCC-B8B3-1623F6ACCD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B8750F-1037-4352-877F-8897B6B5F774}"/>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391573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5D8C1-0854-46F4-BA70-E8185630ED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381691-8F46-4C3D-9EC2-945243D9446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1EF000-9F6A-4B88-B204-A076289AA403}"/>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5" name="フッター プレースホルダー 4">
            <a:extLst>
              <a:ext uri="{FF2B5EF4-FFF2-40B4-BE49-F238E27FC236}">
                <a16:creationId xmlns:a16="http://schemas.microsoft.com/office/drawing/2014/main" id="{BD0E50D4-ABF3-4808-8BBA-6B912BB3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9E3756-61D3-4D22-9CD8-506B87C0756E}"/>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40822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B0222-8A56-4250-AD48-7F67A1292D2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5E6B75-7F78-4103-837B-CDE3B0373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E773EC-2AAE-429A-A3D2-5F1E5DA8C52A}"/>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5" name="フッター プレースホルダー 4">
            <a:extLst>
              <a:ext uri="{FF2B5EF4-FFF2-40B4-BE49-F238E27FC236}">
                <a16:creationId xmlns:a16="http://schemas.microsoft.com/office/drawing/2014/main" id="{01913416-F29D-4DDE-BF5D-BE82B291D0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4D726-1919-4C5F-82C6-76C388A6017B}"/>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421559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C1770-E9B4-472D-9DE6-1B676F2498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A2A1F5-7308-4E40-8202-55697D23E6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6A82BF-97B4-4474-A483-098D7326E8A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6710FB-101F-417E-8222-8F160E2F94B6}"/>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6" name="フッター プレースホルダー 5">
            <a:extLst>
              <a:ext uri="{FF2B5EF4-FFF2-40B4-BE49-F238E27FC236}">
                <a16:creationId xmlns:a16="http://schemas.microsoft.com/office/drawing/2014/main" id="{20C3C013-1667-4162-B17B-7674FACFDA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7884A2-6BB2-40F5-996D-E1DCF77B2E94}"/>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301001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70CF7-BFFF-4CCF-9331-B9B4BF9C46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598362-266D-4C40-8F42-EB7C722EE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6BF577-A85C-4C9E-AE7A-A1BA2930C8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1B81321-32F3-4863-9CF4-37D730540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C13783-7BCC-443F-9C52-58EC105D32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81EE46-4BF2-4723-9243-B00B825FA8F4}"/>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8" name="フッター プレースホルダー 7">
            <a:extLst>
              <a:ext uri="{FF2B5EF4-FFF2-40B4-BE49-F238E27FC236}">
                <a16:creationId xmlns:a16="http://schemas.microsoft.com/office/drawing/2014/main" id="{1392ED04-D030-4CD1-95FB-890C2052F0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F9B25A-2FD8-4E0E-BD9B-B9C337FEFA96}"/>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428413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25F9A7-247F-46B9-8EED-4CF4FFD450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ADFB5CE-E30D-40C7-AB8E-BE0E5F0BDD53}"/>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4" name="フッター プレースホルダー 3">
            <a:extLst>
              <a:ext uri="{FF2B5EF4-FFF2-40B4-BE49-F238E27FC236}">
                <a16:creationId xmlns:a16="http://schemas.microsoft.com/office/drawing/2014/main" id="{B1DDED55-BBDC-4839-9AB1-50AB0B0549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1B5076F-D1D5-4897-97B5-DE543BB0A005}"/>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174348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43B82B-D60D-410B-8CDE-45F0A2B0D95F}"/>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3" name="フッター プレースホルダー 2">
            <a:extLst>
              <a:ext uri="{FF2B5EF4-FFF2-40B4-BE49-F238E27FC236}">
                <a16:creationId xmlns:a16="http://schemas.microsoft.com/office/drawing/2014/main" id="{43BCD36B-0667-4B44-8210-777DEB29BD0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079557-FF3C-4D93-9A3E-8D868C49C16E}"/>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84842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882DB-D21B-4682-A67A-BCC418B567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7892E5-D76C-4E40-86AA-71B33C901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3D6697-9B20-4220-91A2-48C7CF8B7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F12446-75C9-421C-8C93-3C1E4EF26BF2}"/>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6" name="フッター プレースホルダー 5">
            <a:extLst>
              <a:ext uri="{FF2B5EF4-FFF2-40B4-BE49-F238E27FC236}">
                <a16:creationId xmlns:a16="http://schemas.microsoft.com/office/drawing/2014/main" id="{2C8360E5-5208-4132-AA78-BF3BA09E97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F3297E-2D4E-471A-BFF0-BAD8B512DAFE}"/>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167820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66EAB-3555-4D64-9CEB-25B94647CC4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AAA635-DCE4-42E3-87ED-1C81FE232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F551DCB-8906-4493-A5A4-B227ADD65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D63D27-5633-42A3-B589-65288297A204}"/>
              </a:ext>
            </a:extLst>
          </p:cNvPr>
          <p:cNvSpPr>
            <a:spLocks noGrp="1"/>
          </p:cNvSpPr>
          <p:nvPr>
            <p:ph type="dt" sz="half" idx="10"/>
          </p:nvPr>
        </p:nvSpPr>
        <p:spPr/>
        <p:txBody>
          <a:bodyPr/>
          <a:lstStyle/>
          <a:p>
            <a:fld id="{580974FA-6348-44B7-AD55-1165737B6DB1}" type="datetimeFigureOut">
              <a:rPr kumimoji="1" lang="ja-JP" altLang="en-US" smtClean="0"/>
              <a:t>2019/4/9</a:t>
            </a:fld>
            <a:endParaRPr kumimoji="1" lang="ja-JP" altLang="en-US"/>
          </a:p>
        </p:txBody>
      </p:sp>
      <p:sp>
        <p:nvSpPr>
          <p:cNvPr id="6" name="フッター プレースホルダー 5">
            <a:extLst>
              <a:ext uri="{FF2B5EF4-FFF2-40B4-BE49-F238E27FC236}">
                <a16:creationId xmlns:a16="http://schemas.microsoft.com/office/drawing/2014/main" id="{764406DC-B7E2-4865-B23B-4798F8D88F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3774C7-101B-4903-86C1-38EEE92474B6}"/>
              </a:ext>
            </a:extLst>
          </p:cNvPr>
          <p:cNvSpPr>
            <a:spLocks noGrp="1"/>
          </p:cNvSpPr>
          <p:nvPr>
            <p:ph type="sldNum" sz="quarter" idx="12"/>
          </p:nvPr>
        </p:nvSpPr>
        <p:spPr/>
        <p:txBody>
          <a:body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349231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5B2B7F-82B5-4BDE-8AC0-340D57F7E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D64F2-48AA-4D52-9764-3320E6D3A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05A151-550E-4184-9316-3A57249D0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974FA-6348-44B7-AD55-1165737B6DB1}" type="datetimeFigureOut">
              <a:rPr kumimoji="1" lang="ja-JP" altLang="en-US" smtClean="0"/>
              <a:t>2019/4/9</a:t>
            </a:fld>
            <a:endParaRPr kumimoji="1" lang="ja-JP" altLang="en-US"/>
          </a:p>
        </p:txBody>
      </p:sp>
      <p:sp>
        <p:nvSpPr>
          <p:cNvPr id="5" name="フッター プレースホルダー 4">
            <a:extLst>
              <a:ext uri="{FF2B5EF4-FFF2-40B4-BE49-F238E27FC236}">
                <a16:creationId xmlns:a16="http://schemas.microsoft.com/office/drawing/2014/main" id="{B6715830-87A4-468C-9265-AA331F03C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0C79055-98C4-47F9-B25D-80914562C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B80B1-3790-44CF-9837-B57F8FA2787E}" type="slidenum">
              <a:rPr kumimoji="1" lang="ja-JP" altLang="en-US" smtClean="0"/>
              <a:t>‹#›</a:t>
            </a:fld>
            <a:endParaRPr kumimoji="1" lang="ja-JP" altLang="en-US"/>
          </a:p>
        </p:txBody>
      </p:sp>
    </p:spTree>
    <p:extLst>
      <p:ext uri="{BB962C8B-B14F-4D97-AF65-F5344CB8AC3E}">
        <p14:creationId xmlns:p14="http://schemas.microsoft.com/office/powerpoint/2010/main" val="424081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41F4A-1034-4F32-BBD8-4B094D5860F7}"/>
              </a:ext>
            </a:extLst>
          </p:cNvPr>
          <p:cNvSpPr>
            <a:spLocks noGrp="1"/>
          </p:cNvSpPr>
          <p:nvPr>
            <p:ph type="ctrTitle"/>
          </p:nvPr>
        </p:nvSpPr>
        <p:spPr/>
        <p:txBody>
          <a:bodyPr/>
          <a:lstStyle/>
          <a:p>
            <a:r>
              <a:rPr kumimoji="1" lang="ja-JP" altLang="en-US" dirty="0"/>
              <a:t>リフト値の使い方</a:t>
            </a:r>
          </a:p>
        </p:txBody>
      </p:sp>
      <p:sp>
        <p:nvSpPr>
          <p:cNvPr id="3" name="字幕 2">
            <a:extLst>
              <a:ext uri="{FF2B5EF4-FFF2-40B4-BE49-F238E27FC236}">
                <a16:creationId xmlns:a16="http://schemas.microsoft.com/office/drawing/2014/main" id="{51AEAD0F-4D23-4FA2-8BA7-2DA6C74A8D2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8014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1326B2-A04C-46D9-87B0-6BA9DAFE328E}"/>
              </a:ext>
            </a:extLst>
          </p:cNvPr>
          <p:cNvSpPr>
            <a:spLocks noGrp="1"/>
          </p:cNvSpPr>
          <p:nvPr>
            <p:ph type="title"/>
          </p:nvPr>
        </p:nvSpPr>
        <p:spPr/>
        <p:txBody>
          <a:bodyPr/>
          <a:lstStyle/>
          <a:p>
            <a:r>
              <a:rPr kumimoji="1" lang="ja-JP" altLang="en-US" dirty="0"/>
              <a:t>まず初めにバスケット分析とは</a:t>
            </a:r>
          </a:p>
        </p:txBody>
      </p:sp>
      <p:sp>
        <p:nvSpPr>
          <p:cNvPr id="3" name="コンテンツ プレースホルダー 2">
            <a:extLst>
              <a:ext uri="{FF2B5EF4-FFF2-40B4-BE49-F238E27FC236}">
                <a16:creationId xmlns:a16="http://schemas.microsoft.com/office/drawing/2014/main" id="{88A2A0CB-EBDA-44B0-B2DC-B7615C57EE75}"/>
              </a:ext>
            </a:extLst>
          </p:cNvPr>
          <p:cNvSpPr>
            <a:spLocks noGrp="1"/>
          </p:cNvSpPr>
          <p:nvPr>
            <p:ph idx="1"/>
          </p:nvPr>
        </p:nvSpPr>
        <p:spPr/>
        <p:txBody>
          <a:bodyPr>
            <a:normAutofit fontScale="25000" lnSpcReduction="20000"/>
          </a:bodyPr>
          <a:lstStyle/>
          <a:p>
            <a:r>
              <a:rPr lang="ja-JP" altLang="en-US" dirty="0"/>
              <a:t>「バスケット＝かご」の中身を分析して、購買行動を探る</a:t>
            </a:r>
          </a:p>
          <a:p>
            <a:r>
              <a:rPr lang="ja-JP" altLang="en-US" dirty="0"/>
              <a:t>「バスケット分析」という言葉は</a:t>
            </a:r>
            <a:r>
              <a:rPr lang="en-US" altLang="ja-JP" dirty="0"/>
              <a:t>POS</a:t>
            </a:r>
            <a:r>
              <a:rPr lang="ja-JP" altLang="en-US" dirty="0"/>
              <a:t>データ分析の世界においては、当たり前のように聞かれる言葉です。</a:t>
            </a:r>
          </a:p>
          <a:p>
            <a:r>
              <a:rPr lang="ja-JP" altLang="en-US" dirty="0"/>
              <a:t> 今回は、この「バスケット分析」という分析手法について書いていきたいと思います。</a:t>
            </a:r>
          </a:p>
          <a:p>
            <a:r>
              <a:rPr lang="ja-JP" altLang="en-US" dirty="0"/>
              <a:t>バスケット分析とは</a:t>
            </a:r>
          </a:p>
          <a:p>
            <a:r>
              <a:rPr lang="ja-JP" altLang="en-US" dirty="0"/>
              <a:t>バスケット分析（またはマーケットバスケット分析）とは、頻繁に購入される「商品の組合せ」を見つけるための分析手法です。</a:t>
            </a:r>
            <a:endParaRPr lang="en-US" altLang="ja-JP" dirty="0"/>
          </a:p>
          <a:p>
            <a:r>
              <a:rPr lang="ja-JP" altLang="en-US" dirty="0"/>
              <a:t>マーケットバスケット分析は、</a:t>
            </a:r>
            <a:r>
              <a:rPr lang="en-US" altLang="ja-JP" dirty="0"/>
              <a:t>POS</a:t>
            </a:r>
            <a:r>
              <a:rPr lang="ja-JP" altLang="en-US" dirty="0"/>
              <a:t>（</a:t>
            </a:r>
            <a:r>
              <a:rPr lang="en-US" altLang="ja-JP" dirty="0"/>
              <a:t>Point Of Sales</a:t>
            </a:r>
            <a:r>
              <a:rPr lang="ja-JP" altLang="en-US" dirty="0"/>
              <a:t>）データの分析を行うときに使われる手法で、一度の購買（レシート）で、どの商品とどの商品を買ったのかという（あるいは商品カテゴリ同士）、「組み合わせ」を分析する手法です。</a:t>
            </a:r>
          </a:p>
          <a:p>
            <a:endParaRPr lang="en-US" altLang="ja-JP" dirty="0"/>
          </a:p>
          <a:p>
            <a:r>
              <a:rPr lang="ja-JP" altLang="en-US" dirty="0"/>
              <a:t>有名なバスケット分析のエピソードとして、「ビール」と「おむつ」があります。</a:t>
            </a:r>
          </a:p>
          <a:p>
            <a:r>
              <a:rPr lang="ja-JP" altLang="en-US" dirty="0"/>
              <a:t> 米大手小売りチェーンで</a:t>
            </a:r>
            <a:r>
              <a:rPr lang="en-US" altLang="ja-JP" dirty="0"/>
              <a:t>POS</a:t>
            </a:r>
            <a:r>
              <a:rPr lang="ja-JP" altLang="en-US" dirty="0"/>
              <a:t>データを分析してみたところ「ビール」と「おむつ」が一緒に買われやすいという結果がわかり、「ビール」と「おむつ」を隣に陳列してみたところ売り上げが伸びた、というエピソードです。</a:t>
            </a:r>
          </a:p>
          <a:p>
            <a:r>
              <a:rPr lang="ja-JP" altLang="en-US" dirty="0"/>
              <a:t>このエピソードの真偽のほどはわかりませんが、バスケット分析が有用な分析手法として考えられている証でしょう。</a:t>
            </a:r>
          </a:p>
          <a:p>
            <a:r>
              <a:rPr lang="ja-JP" altLang="en-US" dirty="0"/>
              <a:t>どの”粒度”の商品群でバスケット分析を行うか</a:t>
            </a:r>
          </a:p>
          <a:p>
            <a:r>
              <a:rPr lang="ja-JP" altLang="en-US" dirty="0"/>
              <a:t>このように、</a:t>
            </a:r>
            <a:r>
              <a:rPr lang="en-US" altLang="ja-JP" dirty="0"/>
              <a:t>POS</a:t>
            </a:r>
            <a:r>
              <a:rPr lang="ja-JP" altLang="en-US" dirty="0"/>
              <a:t>データの分析手法の一つとして有名なバスケット分析ですが、バスケット分析の対象は</a:t>
            </a:r>
            <a:r>
              <a:rPr lang="en-US" altLang="ja-JP" dirty="0"/>
              <a:t>SKU</a:t>
            </a:r>
            <a:r>
              <a:rPr lang="ja-JP" altLang="en-US" dirty="0"/>
              <a:t>ごと（商品ごと）が良いのでしょうか？それとも商品カテゴリごとが良いのでしょうか？ （</a:t>
            </a:r>
            <a:r>
              <a:rPr lang="en-US" altLang="ja-JP" dirty="0"/>
              <a:t>SKU</a:t>
            </a:r>
            <a:r>
              <a:rPr lang="ja-JP" altLang="en-US" dirty="0"/>
              <a:t>についての説明は記事「</a:t>
            </a:r>
            <a:r>
              <a:rPr lang="en-US" altLang="ja-JP" dirty="0"/>
              <a:t>SKU</a:t>
            </a:r>
            <a:r>
              <a:rPr lang="ja-JP" altLang="en-US" dirty="0"/>
              <a:t>とは｜データ分析用語を解説」へ）</a:t>
            </a:r>
          </a:p>
          <a:p>
            <a:r>
              <a:rPr lang="en-US" altLang="ja-JP" dirty="0"/>
              <a:t>SKU</a:t>
            </a:r>
            <a:r>
              <a:rPr lang="ja-JP" altLang="en-US" dirty="0"/>
              <a:t>ごとの分析では、詳細な分析結果を見ることができますが、それぞれの組合せの母数が小さくなってしまうため、どうしても誤差が大きくなってしまいます。</a:t>
            </a:r>
          </a:p>
          <a:p>
            <a:r>
              <a:rPr lang="ja-JP" altLang="en-US" dirty="0"/>
              <a:t> 一方で、商品カテゴリごとの分析では、母数が大きくなり、分析の精度が上がるものの、詳細な分析には適していません。</a:t>
            </a:r>
          </a:p>
          <a:p>
            <a:r>
              <a:rPr lang="ja-JP" altLang="en-US" dirty="0"/>
              <a:t>結局は、どちらがいいというものではなく、何のために分析したいかによって、分析の”粒度”は変わってきます。</a:t>
            </a:r>
          </a:p>
          <a:p>
            <a:r>
              <a:rPr lang="ja-JP" altLang="en-US" dirty="0"/>
              <a:t>どんな組合せが売れやすいかの概要を把握したいときには商品カテゴリごとの分析をすべきですし、他の商品の売り上げの促進に貢献しているある特定の商品を見つけ出したいといった場合には</a:t>
            </a:r>
            <a:r>
              <a:rPr lang="en-US" altLang="ja-JP" dirty="0"/>
              <a:t>SKU</a:t>
            </a:r>
            <a:r>
              <a:rPr lang="ja-JP" altLang="en-US" dirty="0"/>
              <a:t>ごとの分析が必要となってくるでしょう。</a:t>
            </a:r>
          </a:p>
          <a:p>
            <a:r>
              <a:rPr lang="ja-JP" altLang="en-US" dirty="0"/>
              <a:t>また、商品カテゴリと言っても、「飲料」といった大きなカテゴリから、「</a:t>
            </a:r>
            <a:r>
              <a:rPr lang="en-US" altLang="ja-JP" dirty="0"/>
              <a:t>500mL</a:t>
            </a:r>
            <a:r>
              <a:rPr lang="ja-JP" altLang="en-US" dirty="0"/>
              <a:t>ペットボトル入りの炭酸飲料」といったカテゴリまで、さまざまな粒度が考えられます。</a:t>
            </a:r>
          </a:p>
          <a:p>
            <a:r>
              <a:rPr lang="ja-JP" altLang="en-US" dirty="0"/>
              <a:t>このカテゴリの粒度も、分析の目的に沿って、設定されているべきです。</a:t>
            </a:r>
            <a:endParaRPr lang="en-US" altLang="ja-JP"/>
          </a:p>
          <a:p>
            <a:endParaRPr lang="ja-JP" altLang="en-US" dirty="0"/>
          </a:p>
          <a:p>
            <a:r>
              <a:rPr lang="ja-JP" altLang="en-US" dirty="0"/>
              <a:t>このように、「バスケット分析」と一口に言っても何を分析したいかによって、分析する対象が変わってきます。</a:t>
            </a:r>
          </a:p>
          <a:p>
            <a:r>
              <a:rPr lang="ja-JP" altLang="en-US" dirty="0"/>
              <a:t>バスケット分析はあくまで分析手法の一つのツールであり、何のためにこのツールを使うのかを考えることが重要です。</a:t>
            </a:r>
          </a:p>
          <a:p>
            <a:endParaRPr kumimoji="1" lang="ja-JP" altLang="en-US" dirty="0"/>
          </a:p>
        </p:txBody>
      </p:sp>
    </p:spTree>
    <p:extLst>
      <p:ext uri="{BB962C8B-B14F-4D97-AF65-F5344CB8AC3E}">
        <p14:creationId xmlns:p14="http://schemas.microsoft.com/office/powerpoint/2010/main" val="2108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D384D-45DC-4AC2-945C-BE41C16E5D5A}"/>
              </a:ext>
            </a:extLst>
          </p:cNvPr>
          <p:cNvSpPr>
            <a:spLocks noGrp="1"/>
          </p:cNvSpPr>
          <p:nvPr>
            <p:ph type="title"/>
          </p:nvPr>
        </p:nvSpPr>
        <p:spPr/>
        <p:txBody>
          <a:bodyPr/>
          <a:lstStyle/>
          <a:p>
            <a:r>
              <a:rPr kumimoji="1" lang="ja-JP" altLang="en-US" dirty="0"/>
              <a:t>バスケット分析に使用する</a:t>
            </a:r>
            <a:r>
              <a:rPr kumimoji="1" lang="en-US" altLang="ja-JP" dirty="0"/>
              <a:t>3</a:t>
            </a:r>
            <a:r>
              <a:rPr kumimoji="1" lang="ja-JP" altLang="en-US" dirty="0" err="1"/>
              <a:t>つの</a:t>
            </a:r>
            <a:r>
              <a:rPr kumimoji="1" lang="ja-JP" altLang="en-US" dirty="0"/>
              <a:t>指標</a:t>
            </a:r>
          </a:p>
        </p:txBody>
      </p:sp>
      <p:sp>
        <p:nvSpPr>
          <p:cNvPr id="3" name="コンテンツ プレースホルダー 2">
            <a:extLst>
              <a:ext uri="{FF2B5EF4-FFF2-40B4-BE49-F238E27FC236}">
                <a16:creationId xmlns:a16="http://schemas.microsoft.com/office/drawing/2014/main" id="{3787166E-2EF4-4653-90BC-063669CACA87}"/>
              </a:ext>
            </a:extLst>
          </p:cNvPr>
          <p:cNvSpPr>
            <a:spLocks noGrp="1"/>
          </p:cNvSpPr>
          <p:nvPr>
            <p:ph idx="1"/>
          </p:nvPr>
        </p:nvSpPr>
        <p:spPr/>
        <p:txBody>
          <a:bodyPr/>
          <a:lstStyle/>
          <a:p>
            <a:r>
              <a:rPr lang="en-US" altLang="ja-JP" dirty="0"/>
              <a:t>https://gihyo.jp/dev/serial/01/mahout/0002</a:t>
            </a:r>
            <a:endParaRPr kumimoji="1" lang="ja-JP" altLang="en-US" dirty="0"/>
          </a:p>
        </p:txBody>
      </p:sp>
    </p:spTree>
    <p:extLst>
      <p:ext uri="{BB962C8B-B14F-4D97-AF65-F5344CB8AC3E}">
        <p14:creationId xmlns:p14="http://schemas.microsoft.com/office/powerpoint/2010/main" val="333896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1D0EE-FE29-4A94-BEAA-99BD107EF129}"/>
              </a:ext>
            </a:extLst>
          </p:cNvPr>
          <p:cNvSpPr>
            <a:spLocks noGrp="1"/>
          </p:cNvSpPr>
          <p:nvPr>
            <p:ph type="title"/>
          </p:nvPr>
        </p:nvSpPr>
        <p:spPr/>
        <p:txBody>
          <a:bodyPr/>
          <a:lstStyle/>
          <a:p>
            <a:r>
              <a:rPr kumimoji="1" lang="ja-JP" altLang="en-US" dirty="0"/>
              <a:t>リフト値とは</a:t>
            </a:r>
          </a:p>
        </p:txBody>
      </p:sp>
      <p:sp>
        <p:nvSpPr>
          <p:cNvPr id="3" name="コンテンツ プレースホルダー 2">
            <a:extLst>
              <a:ext uri="{FF2B5EF4-FFF2-40B4-BE49-F238E27FC236}">
                <a16:creationId xmlns:a16="http://schemas.microsoft.com/office/drawing/2014/main" id="{6D4290D9-6C08-4AEE-98A7-DE6768A8FE9C}"/>
              </a:ext>
            </a:extLst>
          </p:cNvPr>
          <p:cNvSpPr>
            <a:spLocks noGrp="1"/>
          </p:cNvSpPr>
          <p:nvPr>
            <p:ph idx="1"/>
          </p:nvPr>
        </p:nvSpPr>
        <p:spPr/>
        <p:txBody>
          <a:bodyPr>
            <a:normAutofit fontScale="25000" lnSpcReduction="20000"/>
          </a:bodyPr>
          <a:lstStyle/>
          <a:p>
            <a:r>
              <a:rPr lang="ja-JP" altLang="en-US" dirty="0"/>
              <a:t>リフト値が高い＝その物事が”起こりやすい”</a:t>
            </a:r>
          </a:p>
          <a:p>
            <a:r>
              <a:rPr lang="ja-JP" altLang="en-US" dirty="0"/>
              <a:t>バスケット分析は「頻繁に購入される商品の組合せ」を見つけるための分析手法です。この組合せを見つける際に重要となる指標が「リフト値」という指標です。今回は、この「リフト値」について解説していきたいと思います。</a:t>
            </a:r>
          </a:p>
          <a:p>
            <a:pPr marL="0" indent="0">
              <a:buNone/>
            </a:pPr>
            <a:r>
              <a:rPr lang="ja-JP" altLang="en-US" dirty="0"/>
              <a:t>リフト値とは</a:t>
            </a:r>
          </a:p>
          <a:p>
            <a:r>
              <a:rPr lang="ja-JP" altLang="en-US" dirty="0"/>
              <a:t>リフト値とは、バスケット分析における重要な指標の一つであり、ある商品</a:t>
            </a:r>
            <a:r>
              <a:rPr lang="en-US" altLang="ja-JP" dirty="0"/>
              <a:t>x</a:t>
            </a:r>
            <a:r>
              <a:rPr lang="ja-JP" altLang="en-US" dirty="0"/>
              <a:t>の購買が他の商品</a:t>
            </a:r>
            <a:r>
              <a:rPr lang="en-US" altLang="ja-JP" dirty="0"/>
              <a:t>y</a:t>
            </a:r>
            <a:r>
              <a:rPr lang="ja-JP" altLang="en-US" dirty="0"/>
              <a:t>の購買とどの程度相関しているかを示す指標です。英単語”</a:t>
            </a:r>
            <a:r>
              <a:rPr lang="en-US" altLang="ja-JP" dirty="0"/>
              <a:t>lift”</a:t>
            </a:r>
            <a:r>
              <a:rPr lang="ja-JP" altLang="en-US" dirty="0"/>
              <a:t>は「持ち上げる」という意味であり、リフト値は商品</a:t>
            </a:r>
            <a:r>
              <a:rPr lang="en-US" altLang="ja-JP" dirty="0"/>
              <a:t>x</a:t>
            </a:r>
            <a:r>
              <a:rPr lang="ja-JP" altLang="en-US" dirty="0"/>
              <a:t>の購買が商品</a:t>
            </a:r>
            <a:r>
              <a:rPr lang="en-US" altLang="ja-JP" dirty="0"/>
              <a:t>y</a:t>
            </a:r>
            <a:r>
              <a:rPr lang="ja-JP" altLang="en-US" dirty="0"/>
              <a:t>の購買をどの程度”持ち上げる”か（促進させるか）を示す指標であると言えます。リフト値が大きければ大きいほど、商品</a:t>
            </a:r>
            <a:r>
              <a:rPr lang="en-US" altLang="ja-JP" dirty="0"/>
              <a:t>x</a:t>
            </a:r>
            <a:r>
              <a:rPr lang="ja-JP" altLang="en-US" dirty="0"/>
              <a:t>の購買が商品</a:t>
            </a:r>
            <a:r>
              <a:rPr lang="en-US" altLang="ja-JP" dirty="0"/>
              <a:t>y</a:t>
            </a:r>
            <a:r>
              <a:rPr lang="ja-JP" altLang="en-US" dirty="0"/>
              <a:t>の購買を”持ち上げて”います。</a:t>
            </a:r>
          </a:p>
          <a:p>
            <a:r>
              <a:rPr lang="ja-JP" altLang="en-US" dirty="0"/>
              <a:t>この「リフト値（</a:t>
            </a:r>
            <a:r>
              <a:rPr lang="en-US" altLang="ja-JP" dirty="0"/>
              <a:t>Lift</a:t>
            </a:r>
            <a:r>
              <a:rPr lang="ja-JP" altLang="en-US" dirty="0"/>
              <a:t>）」という指標は、「支持度（</a:t>
            </a:r>
            <a:r>
              <a:rPr lang="en-US" altLang="ja-JP" dirty="0"/>
              <a:t>support</a:t>
            </a:r>
            <a:r>
              <a:rPr lang="ja-JP" altLang="en-US" dirty="0"/>
              <a:t>）」と「確信度（</a:t>
            </a:r>
            <a:r>
              <a:rPr lang="en-US" altLang="ja-JP" dirty="0"/>
              <a:t>confidence</a:t>
            </a:r>
            <a:r>
              <a:rPr lang="ja-JP" altLang="en-US" dirty="0"/>
              <a:t>）」という指標とともに説明されます。</a:t>
            </a:r>
          </a:p>
          <a:p>
            <a:r>
              <a:rPr lang="ja-JP" altLang="en-US" dirty="0"/>
              <a:t>すべてのトランザクション（購買履歴）のうち商品</a:t>
            </a:r>
            <a:r>
              <a:rPr lang="en-US" altLang="ja-JP" dirty="0"/>
              <a:t>x</a:t>
            </a:r>
            <a:r>
              <a:rPr lang="ja-JP" altLang="en-US" dirty="0"/>
              <a:t>と商品</a:t>
            </a:r>
            <a:r>
              <a:rPr lang="en-US" altLang="ja-JP" dirty="0"/>
              <a:t>y</a:t>
            </a:r>
            <a:r>
              <a:rPr lang="ja-JP" altLang="en-US" dirty="0"/>
              <a:t>がともに購買されている割合を「支持度」といい、商品</a:t>
            </a:r>
            <a:r>
              <a:rPr lang="en-US" altLang="ja-JP" dirty="0"/>
              <a:t>x</a:t>
            </a:r>
            <a:r>
              <a:rPr lang="ja-JP" altLang="en-US" dirty="0"/>
              <a:t>の購買したときに、さらに商品</a:t>
            </a:r>
            <a:r>
              <a:rPr lang="en-US" altLang="ja-JP" dirty="0"/>
              <a:t>y</a:t>
            </a:r>
            <a:r>
              <a:rPr lang="ja-JP" altLang="en-US" dirty="0"/>
              <a:t>を購買する確率を「確信度」といいます。</a:t>
            </a:r>
          </a:p>
          <a:p>
            <a:r>
              <a:rPr lang="ja-JP" altLang="en-US" dirty="0"/>
              <a:t>「支持度」「確信度」をそれぞれ式に表わすと次のようになります。</a:t>
            </a:r>
          </a:p>
          <a:p>
            <a:r>
              <a:rPr lang="en-US" altLang="ja-JP" dirty="0"/>
              <a:t>apriori1 apriori2</a:t>
            </a:r>
          </a:p>
          <a:p>
            <a:r>
              <a:rPr lang="ja-JP" altLang="en-US" dirty="0"/>
              <a:t>そして、この「確信度」を商品</a:t>
            </a:r>
            <a:r>
              <a:rPr lang="en-US" altLang="ja-JP" dirty="0"/>
              <a:t>y</a:t>
            </a:r>
            <a:r>
              <a:rPr lang="ja-JP" altLang="en-US" dirty="0"/>
              <a:t>を含むトランザクションの件数で割ったものが、「リフト値」になります。</a:t>
            </a:r>
          </a:p>
          <a:p>
            <a:r>
              <a:rPr lang="ja-JP" altLang="en-US" dirty="0"/>
              <a:t>この式は、次のようになります。</a:t>
            </a:r>
          </a:p>
          <a:p>
            <a:r>
              <a:rPr lang="en-US" altLang="ja-JP" dirty="0"/>
              <a:t>apriori3</a:t>
            </a:r>
          </a:p>
          <a:p>
            <a:r>
              <a:rPr lang="ja-JP" altLang="en-US" dirty="0"/>
              <a:t>この式から「リフト値」は、「</a:t>
            </a:r>
            <a:r>
              <a:rPr lang="en-US" altLang="ja-JP" dirty="0"/>
              <a:t>x</a:t>
            </a:r>
            <a:r>
              <a:rPr lang="ja-JP" altLang="en-US" dirty="0"/>
              <a:t>が買われたときに</a:t>
            </a:r>
            <a:r>
              <a:rPr lang="en-US" altLang="ja-JP" dirty="0"/>
              <a:t>y</a:t>
            </a:r>
            <a:r>
              <a:rPr lang="ja-JP" altLang="en-US" dirty="0"/>
              <a:t>も買われる確率」を「全体で</a:t>
            </a:r>
            <a:r>
              <a:rPr lang="en-US" altLang="ja-JP" dirty="0"/>
              <a:t>y</a:t>
            </a:r>
            <a:r>
              <a:rPr lang="ja-JP" altLang="en-US" dirty="0"/>
              <a:t>が買われる確率」で割ったものである、と考えることができます。</a:t>
            </a:r>
          </a:p>
          <a:p>
            <a:r>
              <a:rPr lang="ja-JP" altLang="en-US" dirty="0"/>
              <a:t>リフト値の考え方はバスケット分析以外にも応用できる</a:t>
            </a:r>
          </a:p>
          <a:p>
            <a:endParaRPr lang="ja-JP" altLang="en-US" dirty="0"/>
          </a:p>
          <a:p>
            <a:r>
              <a:rPr lang="ja-JP" altLang="en-US" dirty="0"/>
              <a:t>「リフト値」は「</a:t>
            </a:r>
            <a:r>
              <a:rPr lang="en-US" altLang="ja-JP" dirty="0"/>
              <a:t>x</a:t>
            </a:r>
            <a:r>
              <a:rPr lang="ja-JP" altLang="en-US" dirty="0"/>
              <a:t>が買われたときに</a:t>
            </a:r>
            <a:r>
              <a:rPr lang="en-US" altLang="ja-JP" dirty="0"/>
              <a:t>y</a:t>
            </a:r>
            <a:r>
              <a:rPr lang="ja-JP" altLang="en-US" dirty="0"/>
              <a:t>も買われる確率」を「全体で</a:t>
            </a:r>
            <a:r>
              <a:rPr lang="en-US" altLang="ja-JP" dirty="0"/>
              <a:t>y</a:t>
            </a:r>
            <a:r>
              <a:rPr lang="ja-JP" altLang="en-US" dirty="0"/>
              <a:t>が買われる確率」で割ったものであると書きましたが、これを一般化すると次のようになります。</a:t>
            </a:r>
          </a:p>
          <a:p>
            <a:endParaRPr lang="ja-JP" altLang="en-US" dirty="0"/>
          </a:p>
          <a:p>
            <a:r>
              <a:rPr lang="ja-JP" altLang="en-US" dirty="0"/>
              <a:t>「リフト値」は、「条件</a:t>
            </a:r>
            <a:r>
              <a:rPr lang="en-US" altLang="ja-JP" dirty="0"/>
              <a:t>X</a:t>
            </a:r>
            <a:r>
              <a:rPr lang="ja-JP" altLang="en-US" dirty="0"/>
              <a:t>のときの事象</a:t>
            </a:r>
            <a:r>
              <a:rPr lang="en-US" altLang="ja-JP" dirty="0"/>
              <a:t>Y</a:t>
            </a:r>
            <a:r>
              <a:rPr lang="ja-JP" altLang="en-US" dirty="0"/>
              <a:t>の割合」を「全体での事象</a:t>
            </a:r>
            <a:r>
              <a:rPr lang="en-US" altLang="ja-JP" dirty="0"/>
              <a:t>Y</a:t>
            </a:r>
            <a:r>
              <a:rPr lang="ja-JP" altLang="en-US" dirty="0"/>
              <a:t>の割合」で割ったものである。（バスケット分析の時は、条件</a:t>
            </a:r>
            <a:r>
              <a:rPr lang="en-US" altLang="ja-JP" dirty="0"/>
              <a:t>X</a:t>
            </a:r>
            <a:r>
              <a:rPr lang="ja-JP" altLang="en-US" dirty="0"/>
              <a:t>が「</a:t>
            </a:r>
            <a:r>
              <a:rPr lang="en-US" altLang="ja-JP" dirty="0"/>
              <a:t>x</a:t>
            </a:r>
            <a:r>
              <a:rPr lang="ja-JP" altLang="en-US" dirty="0"/>
              <a:t>が買われた」になり、事象</a:t>
            </a:r>
            <a:r>
              <a:rPr lang="en-US" altLang="ja-JP" dirty="0"/>
              <a:t>Y</a:t>
            </a:r>
            <a:r>
              <a:rPr lang="ja-JP" altLang="en-US" dirty="0"/>
              <a:t>の割合が「</a:t>
            </a:r>
            <a:r>
              <a:rPr lang="en-US" altLang="ja-JP" dirty="0"/>
              <a:t>y</a:t>
            </a:r>
            <a:r>
              <a:rPr lang="ja-JP" altLang="en-US" dirty="0"/>
              <a:t>が買われる確率」になります）</a:t>
            </a:r>
          </a:p>
          <a:p>
            <a:endParaRPr lang="ja-JP" altLang="en-US" dirty="0"/>
          </a:p>
          <a:p>
            <a:r>
              <a:rPr lang="ja-JP" altLang="en-US" dirty="0"/>
              <a:t>つまり、「リフト値が高い」ということは条件</a:t>
            </a:r>
            <a:r>
              <a:rPr lang="en-US" altLang="ja-JP" dirty="0"/>
              <a:t>X</a:t>
            </a:r>
            <a:r>
              <a:rPr lang="ja-JP" altLang="en-US" dirty="0"/>
              <a:t>のときに事象</a:t>
            </a:r>
            <a:r>
              <a:rPr lang="en-US" altLang="ja-JP" dirty="0"/>
              <a:t>Y</a:t>
            </a:r>
            <a:r>
              <a:rPr lang="ja-JP" altLang="en-US" dirty="0"/>
              <a:t>が起こりやすいということを示しています。このように一般化すると「リフト値」の考え方は「バスケット分析」以外でも活用できます。これについては、次回以降の記事「”リフト値”をバスケット分析以外で活用する」で書いていきたいと思います。</a:t>
            </a:r>
          </a:p>
          <a:p>
            <a:endParaRPr kumimoji="1" lang="ja-JP" altLang="en-US" dirty="0"/>
          </a:p>
        </p:txBody>
      </p:sp>
      <p:sp>
        <p:nvSpPr>
          <p:cNvPr id="4" name="正方形/長方形 3">
            <a:extLst>
              <a:ext uri="{FF2B5EF4-FFF2-40B4-BE49-F238E27FC236}">
                <a16:creationId xmlns:a16="http://schemas.microsoft.com/office/drawing/2014/main" id="{0585F22B-1E4B-415D-9B89-315526170A7C}"/>
              </a:ext>
            </a:extLst>
          </p:cNvPr>
          <p:cNvSpPr/>
          <p:nvPr/>
        </p:nvSpPr>
        <p:spPr>
          <a:xfrm>
            <a:off x="5940746" y="936140"/>
            <a:ext cx="3684022" cy="369332"/>
          </a:xfrm>
          <a:prstGeom prst="rect">
            <a:avLst/>
          </a:prstGeom>
        </p:spPr>
        <p:txBody>
          <a:bodyPr wrap="none">
            <a:spAutoFit/>
          </a:bodyPr>
          <a:lstStyle/>
          <a:p>
            <a:r>
              <a:rPr lang="en-US" altLang="ja-JP" dirty="0"/>
              <a:t>https://www.graffe.jp/blog/501/</a:t>
            </a:r>
            <a:endParaRPr lang="ja-JP" altLang="en-US" dirty="0"/>
          </a:p>
        </p:txBody>
      </p:sp>
    </p:spTree>
    <p:extLst>
      <p:ext uri="{BB962C8B-B14F-4D97-AF65-F5344CB8AC3E}">
        <p14:creationId xmlns:p14="http://schemas.microsoft.com/office/powerpoint/2010/main" val="405745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69668-4540-48C4-BA85-9424E4F88835}"/>
              </a:ext>
            </a:extLst>
          </p:cNvPr>
          <p:cNvSpPr>
            <a:spLocks noGrp="1"/>
          </p:cNvSpPr>
          <p:nvPr>
            <p:ph type="title"/>
          </p:nvPr>
        </p:nvSpPr>
        <p:spPr/>
        <p:txBody>
          <a:bodyPr/>
          <a:lstStyle/>
          <a:p>
            <a:r>
              <a:rPr lang="ja-JP" altLang="en-US" b="1" dirty="0"/>
              <a:t>統計データでリフト値を用いることで「相対値」が分かる</a:t>
            </a:r>
            <a:endParaRPr kumimoji="1" lang="ja-JP" altLang="en-US" dirty="0"/>
          </a:p>
        </p:txBody>
      </p:sp>
      <p:sp>
        <p:nvSpPr>
          <p:cNvPr id="3" name="コンテンツ プレースホルダー 2">
            <a:extLst>
              <a:ext uri="{FF2B5EF4-FFF2-40B4-BE49-F238E27FC236}">
                <a16:creationId xmlns:a16="http://schemas.microsoft.com/office/drawing/2014/main" id="{CDD60E20-4410-492C-A8B0-732A205C9422}"/>
              </a:ext>
            </a:extLst>
          </p:cNvPr>
          <p:cNvSpPr>
            <a:spLocks noGrp="1"/>
          </p:cNvSpPr>
          <p:nvPr>
            <p:ph idx="1"/>
          </p:nvPr>
        </p:nvSpPr>
        <p:spPr/>
        <p:txBody>
          <a:bodyPr/>
          <a:lstStyle/>
          <a:p>
            <a:r>
              <a:rPr lang="en-US" altLang="ja-JP" dirty="0"/>
              <a:t>https://www.graffe.jp/blog/506/</a:t>
            </a:r>
            <a:endParaRPr kumimoji="1" lang="ja-JP" altLang="en-US" dirty="0"/>
          </a:p>
        </p:txBody>
      </p:sp>
    </p:spTree>
    <p:extLst>
      <p:ext uri="{BB962C8B-B14F-4D97-AF65-F5344CB8AC3E}">
        <p14:creationId xmlns:p14="http://schemas.microsoft.com/office/powerpoint/2010/main" val="143547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56DD1B-66EF-4C9A-88EC-636ADC128234}"/>
              </a:ext>
            </a:extLst>
          </p:cNvPr>
          <p:cNvSpPr>
            <a:spLocks noGrp="1"/>
          </p:cNvSpPr>
          <p:nvPr>
            <p:ph type="title"/>
          </p:nvPr>
        </p:nvSpPr>
        <p:spPr/>
        <p:txBody>
          <a:bodyPr/>
          <a:lstStyle/>
          <a:p>
            <a:r>
              <a:rPr lang="en-US" altLang="ja-JP" b="1" dirty="0"/>
              <a:t>POS</a:t>
            </a:r>
            <a:r>
              <a:rPr lang="ja-JP" altLang="en-US" b="1" dirty="0"/>
              <a:t>データのクロス集計で「売れ方」の理解に用いる</a:t>
            </a:r>
            <a:endParaRPr kumimoji="1" lang="ja-JP" altLang="en-US" dirty="0"/>
          </a:p>
        </p:txBody>
      </p:sp>
      <p:sp>
        <p:nvSpPr>
          <p:cNvPr id="3" name="コンテンツ プレースホルダー 2">
            <a:extLst>
              <a:ext uri="{FF2B5EF4-FFF2-40B4-BE49-F238E27FC236}">
                <a16:creationId xmlns:a16="http://schemas.microsoft.com/office/drawing/2014/main" id="{A49341BB-4C0B-4892-BB1D-E15314DD0DA2}"/>
              </a:ext>
            </a:extLst>
          </p:cNvPr>
          <p:cNvSpPr>
            <a:spLocks noGrp="1"/>
          </p:cNvSpPr>
          <p:nvPr>
            <p:ph idx="1"/>
          </p:nvPr>
        </p:nvSpPr>
        <p:spPr/>
        <p:txBody>
          <a:bodyPr/>
          <a:lstStyle/>
          <a:p>
            <a:r>
              <a:rPr lang="en-US" altLang="ja-JP" dirty="0"/>
              <a:t>https://www.graffe.jp/blog/512/</a:t>
            </a:r>
            <a:endParaRPr kumimoji="1" lang="ja-JP" altLang="en-US" dirty="0"/>
          </a:p>
        </p:txBody>
      </p:sp>
    </p:spTree>
    <p:extLst>
      <p:ext uri="{BB962C8B-B14F-4D97-AF65-F5344CB8AC3E}">
        <p14:creationId xmlns:p14="http://schemas.microsoft.com/office/powerpoint/2010/main" val="135462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3D8EA-2685-44CE-AADB-C322794725C6}"/>
              </a:ext>
            </a:extLst>
          </p:cNvPr>
          <p:cNvSpPr>
            <a:spLocks noGrp="1"/>
          </p:cNvSpPr>
          <p:nvPr>
            <p:ph type="title"/>
          </p:nvPr>
        </p:nvSpPr>
        <p:spPr/>
        <p:txBody>
          <a:bodyPr/>
          <a:lstStyle/>
          <a:p>
            <a:r>
              <a:rPr lang="ja-JP" altLang="en-US" b="1" dirty="0"/>
              <a:t>平均値同士の「相対性」を把握する</a:t>
            </a:r>
            <a:endParaRPr kumimoji="1" lang="ja-JP" altLang="en-US" dirty="0"/>
          </a:p>
        </p:txBody>
      </p:sp>
      <p:sp>
        <p:nvSpPr>
          <p:cNvPr id="3" name="コンテンツ プレースホルダー 2">
            <a:extLst>
              <a:ext uri="{FF2B5EF4-FFF2-40B4-BE49-F238E27FC236}">
                <a16:creationId xmlns:a16="http://schemas.microsoft.com/office/drawing/2014/main" id="{CA71E94B-0992-4D7B-B32B-CAA5741FF4D2}"/>
              </a:ext>
            </a:extLst>
          </p:cNvPr>
          <p:cNvSpPr>
            <a:spLocks noGrp="1"/>
          </p:cNvSpPr>
          <p:nvPr>
            <p:ph idx="1"/>
          </p:nvPr>
        </p:nvSpPr>
        <p:spPr/>
        <p:txBody>
          <a:bodyPr/>
          <a:lstStyle/>
          <a:p>
            <a:r>
              <a:rPr lang="en-US" altLang="ja-JP" dirty="0"/>
              <a:t>https://www.graffe.jp/blog/513/</a:t>
            </a:r>
            <a:endParaRPr kumimoji="1" lang="ja-JP" altLang="en-US" dirty="0"/>
          </a:p>
        </p:txBody>
      </p:sp>
    </p:spTree>
    <p:extLst>
      <p:ext uri="{BB962C8B-B14F-4D97-AF65-F5344CB8AC3E}">
        <p14:creationId xmlns:p14="http://schemas.microsoft.com/office/powerpoint/2010/main" val="9356218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1262</Words>
  <Application>Microsoft Office PowerPoint</Application>
  <PresentationFormat>ワイド画面</PresentationFormat>
  <Paragraphs>52</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リフト値の使い方</vt:lpstr>
      <vt:lpstr>まず初めにバスケット分析とは</vt:lpstr>
      <vt:lpstr>バスケット分析に使用する3つの指標</vt:lpstr>
      <vt:lpstr>リフト値とは</vt:lpstr>
      <vt:lpstr>統計データでリフト値を用いることで「相対値」が分かる</vt:lpstr>
      <vt:lpstr>POSデータのクロス集計で「売れ方」の理解に用いる</vt:lpstr>
      <vt:lpstr>平均値同士の「相対性」を把握する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梓 森</dc:creator>
  <cp:lastModifiedBy>梓 森</cp:lastModifiedBy>
  <cp:revision>3</cp:revision>
  <dcterms:created xsi:type="dcterms:W3CDTF">2019-04-08T08:11:26Z</dcterms:created>
  <dcterms:modified xsi:type="dcterms:W3CDTF">2019-04-09T00:37:52Z</dcterms:modified>
</cp:coreProperties>
</file>