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0" r:id="rId5"/>
    <p:sldId id="266" r:id="rId6"/>
    <p:sldId id="264" r:id="rId7"/>
    <p:sldId id="261" r:id="rId8"/>
    <p:sldId id="267" r:id="rId9"/>
    <p:sldId id="277" r:id="rId10"/>
    <p:sldId id="275" r:id="rId11"/>
    <p:sldId id="276" r:id="rId12"/>
    <p:sldId id="263" r:id="rId13"/>
    <p:sldId id="268" r:id="rId14"/>
    <p:sldId id="273" r:id="rId15"/>
    <p:sldId id="284" r:id="rId16"/>
    <p:sldId id="270" r:id="rId17"/>
    <p:sldId id="274" r:id="rId18"/>
    <p:sldId id="271" r:id="rId19"/>
    <p:sldId id="272" r:id="rId20"/>
    <p:sldId id="278" r:id="rId21"/>
    <p:sldId id="280" r:id="rId22"/>
    <p:sldId id="283" r:id="rId23"/>
    <p:sldId id="281" r:id="rId24"/>
    <p:sldId id="282" r:id="rId25"/>
    <p:sldId id="262" r:id="rId26"/>
    <p:sldId id="279" r:id="rId27"/>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825" autoAdjust="0"/>
  </p:normalViewPr>
  <p:slideViewPr>
    <p:cSldViewPr snapToGrid="0" showGuides="1">
      <p:cViewPr varScale="1">
        <p:scale>
          <a:sx n="94" d="100"/>
          <a:sy n="94" d="100"/>
        </p:scale>
        <p:origin x="917" y="53"/>
      </p:cViewPr>
      <p:guideLst>
        <p:guide orient="horz" pos="2160"/>
        <p:guide pos="3120"/>
      </p:guideLst>
    </p:cSldViewPr>
  </p:slideViewPr>
  <p:outlineViewPr>
    <p:cViewPr>
      <p:scale>
        <a:sx n="33" d="100"/>
        <a:sy n="33" d="100"/>
      </p:scale>
      <p:origin x="0" y="-11016"/>
    </p:cViewPr>
  </p:outlineViewPr>
  <p:notesTextViewPr>
    <p:cViewPr>
      <p:scale>
        <a:sx n="1" d="1"/>
        <a:sy n="1" d="1"/>
      </p:scale>
      <p:origin x="0" y="0"/>
    </p:cViewPr>
  </p:notesTextViewPr>
  <p:sorterViewPr>
    <p:cViewPr>
      <p:scale>
        <a:sx n="100" d="100"/>
        <a:sy n="100" d="100"/>
      </p:scale>
      <p:origin x="0" y="-76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12093-CE84-4574-A188-88E74E7FBA28}" type="datetimeFigureOut">
              <a:rPr kumimoji="1" lang="ja-JP" altLang="en-US" smtClean="0"/>
              <a:t>2020/7/8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4E469-A586-4583-ABFC-53AC3298DB6A}" type="slidenum">
              <a:rPr kumimoji="1" lang="ja-JP" altLang="en-US" smtClean="0"/>
              <a:t>‹#›</a:t>
            </a:fld>
            <a:endParaRPr kumimoji="1" lang="ja-JP" altLang="en-US"/>
          </a:p>
        </p:txBody>
      </p:sp>
    </p:spTree>
    <p:extLst>
      <p:ext uri="{BB962C8B-B14F-4D97-AF65-F5344CB8AC3E}">
        <p14:creationId xmlns:p14="http://schemas.microsoft.com/office/powerpoint/2010/main" val="6933753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BCBB37-038E-4002-A996-0175BC97F9ED}"/>
              </a:ext>
            </a:extLst>
          </p:cNvPr>
          <p:cNvSpPr>
            <a:spLocks noGrp="1"/>
          </p:cNvSpPr>
          <p:nvPr>
            <p:ph type="ctrTitle"/>
          </p:nvPr>
        </p:nvSpPr>
        <p:spPr>
          <a:xfrm>
            <a:off x="1238250" y="1122363"/>
            <a:ext cx="7429500" cy="2387600"/>
          </a:xfrm>
          <a:prstGeom prst="rect">
            <a:avLst/>
          </a:prstGeom>
        </p:spPr>
        <p:txBody>
          <a:bodyPr lIns="72000" tIns="72000" rIns="72000" bIns="72000" anchor="b"/>
          <a:lstStyle>
            <a:lvl1pPr algn="ctr">
              <a:defRPr sz="60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4D6FA23-D026-4A1F-8084-9521279E136B}"/>
              </a:ext>
            </a:extLst>
          </p:cNvPr>
          <p:cNvSpPr>
            <a:spLocks noGrp="1"/>
          </p:cNvSpPr>
          <p:nvPr>
            <p:ph type="subTitle" idx="1"/>
          </p:nvPr>
        </p:nvSpPr>
        <p:spPr>
          <a:xfrm>
            <a:off x="1238250" y="3602038"/>
            <a:ext cx="7429500" cy="1655762"/>
          </a:xfrm>
          <a:prstGeom prst="rect">
            <a:avLst/>
          </a:prstGeom>
        </p:spPr>
        <p:txBody>
          <a:bodyPr lIns="72000" tIns="72000" rIns="72000" bIns="72000"/>
          <a:lstStyle>
            <a:lvl1pPr marL="0" indent="0" algn="ctr">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C8FD11-F1B5-4491-86B5-273D8279990B}"/>
              </a:ext>
            </a:extLst>
          </p:cNvPr>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E3887E71-5CC5-4C8F-B01E-A0F0FA1F8195}" type="datetimeFigureOut">
              <a:rPr lang="ja-JP" altLang="en-US" smtClean="0"/>
              <a:pPr/>
              <a:t>2020/7/8</a:t>
            </a:fld>
            <a:endParaRPr lang="ja-JP" altLang="en-US"/>
          </a:p>
        </p:txBody>
      </p:sp>
      <p:sp>
        <p:nvSpPr>
          <p:cNvPr id="5" name="フッター プレースホルダー 4">
            <a:extLst>
              <a:ext uri="{FF2B5EF4-FFF2-40B4-BE49-F238E27FC236}">
                <a16:creationId xmlns:a16="http://schemas.microsoft.com/office/drawing/2014/main" id="{540E370D-FA07-4C1D-A1F7-425EFDF4B48F}"/>
              </a:ext>
            </a:extLst>
          </p:cNvPr>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EB8D1C9-509C-4858-B78F-DE14BC5DC7C3}"/>
              </a:ext>
            </a:extLst>
          </p:cNvPr>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0364733E-1588-43FF-9381-F74789D35DF4}" type="slidenum">
              <a:rPr lang="ja-JP" altLang="en-US" smtClean="0"/>
              <a:pPr/>
              <a:t>‹#›</a:t>
            </a:fld>
            <a:endParaRPr lang="ja-JP" altLang="en-US"/>
          </a:p>
        </p:txBody>
      </p:sp>
    </p:spTree>
    <p:extLst>
      <p:ext uri="{BB962C8B-B14F-4D97-AF65-F5344CB8AC3E}">
        <p14:creationId xmlns:p14="http://schemas.microsoft.com/office/powerpoint/2010/main" val="382500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397F1-17A3-4ACC-B999-F7C143420A41}"/>
              </a:ext>
            </a:extLst>
          </p:cNvPr>
          <p:cNvSpPr>
            <a:spLocks noGrp="1"/>
          </p:cNvSpPr>
          <p:nvPr>
            <p:ph type="title"/>
          </p:nvPr>
        </p:nvSpPr>
        <p:spPr>
          <a:xfrm>
            <a:off x="540000" y="180000"/>
            <a:ext cx="9180000" cy="1080000"/>
          </a:xfrm>
          <a:prstGeom prst="rect">
            <a:avLst/>
          </a:prstGeom>
        </p:spPr>
        <p:txBody>
          <a:bodyPr lIns="72000" tIns="72000" rIns="72000" bIns="72000" anchor="ctr">
            <a:noAutofit/>
          </a:bodyPr>
          <a:lstStyle>
            <a:lvl1pPr>
              <a:defRPr sz="36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477907-1134-47EE-BC8A-5205DA5E5AFD}"/>
              </a:ext>
            </a:extLst>
          </p:cNvPr>
          <p:cNvSpPr>
            <a:spLocks noGrp="1"/>
          </p:cNvSpPr>
          <p:nvPr>
            <p:ph idx="1" hasCustomPrompt="1"/>
          </p:nvPr>
        </p:nvSpPr>
        <p:spPr>
          <a:xfrm>
            <a:off x="540000" y="1080000"/>
            <a:ext cx="9180000" cy="748763"/>
          </a:xfrm>
          <a:prstGeom prst="rect">
            <a:avLst/>
          </a:prstGeom>
        </p:spPr>
        <p:txBody>
          <a:bodyPr lIns="72000" tIns="72000" rIns="72000" bIns="72000">
            <a:noAutofit/>
          </a:bodyPr>
          <a:lstStyle>
            <a:lvl1pPr marL="0" indent="0">
              <a:spcBef>
                <a:spcPts val="0"/>
              </a:spcBef>
              <a:buNone/>
              <a:defRPr sz="2000" b="1">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キーメッセージ</a:t>
            </a:r>
            <a:endParaRPr kumimoji="1" lang="en-US" altLang="ja-JP" dirty="0"/>
          </a:p>
        </p:txBody>
      </p:sp>
      <p:sp>
        <p:nvSpPr>
          <p:cNvPr id="4" name="日付プレースホルダー 3">
            <a:extLst>
              <a:ext uri="{FF2B5EF4-FFF2-40B4-BE49-F238E27FC236}">
                <a16:creationId xmlns:a16="http://schemas.microsoft.com/office/drawing/2014/main" id="{CAD34CD4-2484-410B-965C-874EE388E064}"/>
              </a:ext>
            </a:extLst>
          </p:cNvPr>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E3887E71-5CC5-4C8F-B01E-A0F0FA1F8195}" type="datetimeFigureOut">
              <a:rPr lang="ja-JP" altLang="en-US" smtClean="0"/>
              <a:pPr/>
              <a:t>2020/7/8</a:t>
            </a:fld>
            <a:endParaRPr lang="ja-JP" altLang="en-US"/>
          </a:p>
        </p:txBody>
      </p:sp>
      <p:sp>
        <p:nvSpPr>
          <p:cNvPr id="5" name="フッター プレースホルダー 4">
            <a:extLst>
              <a:ext uri="{FF2B5EF4-FFF2-40B4-BE49-F238E27FC236}">
                <a16:creationId xmlns:a16="http://schemas.microsoft.com/office/drawing/2014/main" id="{6BA7A1F7-12FD-4936-A7D1-18F43FE54606}"/>
              </a:ext>
            </a:extLst>
          </p:cNvPr>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C191A7B0-8313-475E-B9A1-2347A4F0300E}"/>
              </a:ext>
            </a:extLst>
          </p:cNvPr>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0364733E-1588-43FF-9381-F74789D35DF4}" type="slidenum">
              <a:rPr lang="ja-JP" altLang="en-US" smtClean="0"/>
              <a:pPr/>
              <a:t>‹#›</a:t>
            </a:fld>
            <a:endParaRPr lang="ja-JP" altLang="en-US"/>
          </a:p>
        </p:txBody>
      </p:sp>
    </p:spTree>
    <p:extLst>
      <p:ext uri="{BB962C8B-B14F-4D97-AF65-F5344CB8AC3E}">
        <p14:creationId xmlns:p14="http://schemas.microsoft.com/office/powerpoint/2010/main" val="197796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lvl1pPr>
              <a:defRPr/>
            </a:lvl1pPr>
          </a:lstStyle>
          <a:p>
            <a:r>
              <a:rPr lang="en-US" altLang="ja-JP" dirty="0"/>
              <a:t>Copyright© 2020</a:t>
            </a:r>
            <a:r>
              <a:rPr lang="ja-JP" altLang="en-US" dirty="0"/>
              <a:t>　</a:t>
            </a:r>
            <a:r>
              <a:rPr lang="en-US" altLang="ja-JP" dirty="0"/>
              <a:t>TSUZUKI DENKI </a:t>
            </a:r>
            <a:r>
              <a:rPr lang="en-US" altLang="ja-JP" dirty="0" err="1"/>
              <a:t>Co.,Ltd</a:t>
            </a:r>
            <a:r>
              <a:rPr lang="en-US" altLang="ja-JP" dirty="0"/>
              <a:t>.</a:t>
            </a:r>
            <a:endParaRPr lang="ja-JP" altLang="en-US" dirty="0"/>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6498" y="2763000"/>
            <a:ext cx="3273009" cy="972000"/>
          </a:xfrm>
          <a:prstGeom prst="rect">
            <a:avLst/>
          </a:prstGeom>
        </p:spPr>
      </p:pic>
    </p:spTree>
    <p:extLst>
      <p:ext uri="{BB962C8B-B14F-4D97-AF65-F5344CB8AC3E}">
        <p14:creationId xmlns:p14="http://schemas.microsoft.com/office/powerpoint/2010/main" val="3277987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50DF9CE-A5F1-45F1-9F09-E4E25E1B1C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E3887E71-5CC5-4C8F-B01E-A0F0FA1F8195}" type="datetimeFigureOut">
              <a:rPr lang="ja-JP" altLang="en-US" smtClean="0"/>
              <a:pPr/>
              <a:t>2020/7/8</a:t>
            </a:fld>
            <a:endParaRPr lang="ja-JP" altLang="en-US"/>
          </a:p>
        </p:txBody>
      </p:sp>
      <p:sp>
        <p:nvSpPr>
          <p:cNvPr id="5" name="フッター プレースホルダー 4">
            <a:extLst>
              <a:ext uri="{FF2B5EF4-FFF2-40B4-BE49-F238E27FC236}">
                <a16:creationId xmlns:a16="http://schemas.microsoft.com/office/drawing/2014/main" id="{5429D3BC-3E75-4E56-91F1-630C97C56A43}"/>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6CDB3E57-F71A-4444-9BE0-7044B0E82DA9}"/>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0364733E-1588-43FF-9381-F74789D35DF4}" type="slidenum">
              <a:rPr lang="ja-JP" altLang="en-US" smtClean="0"/>
              <a:pPr/>
              <a:t>‹#›</a:t>
            </a:fld>
            <a:endParaRPr lang="ja-JP" altLang="en-US"/>
          </a:p>
        </p:txBody>
      </p:sp>
    </p:spTree>
    <p:extLst>
      <p:ext uri="{BB962C8B-B14F-4D97-AF65-F5344CB8AC3E}">
        <p14:creationId xmlns:p14="http://schemas.microsoft.com/office/powerpoint/2010/main" val="66716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slideshare.net/ksmzn/topicmode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htrain.jp/ml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0C7052-02AB-43D9-A3C4-A730D2DFE6BE}"/>
              </a:ext>
            </a:extLst>
          </p:cNvPr>
          <p:cNvSpPr>
            <a:spLocks noGrp="1"/>
          </p:cNvSpPr>
          <p:nvPr>
            <p:ph type="ctrTitle"/>
          </p:nvPr>
        </p:nvSpPr>
        <p:spPr/>
        <p:txBody>
          <a:bodyPr/>
          <a:lstStyle/>
          <a:p>
            <a:r>
              <a:rPr kumimoji="1" lang="en-US" altLang="ja-JP" dirty="0"/>
              <a:t>PLSA</a:t>
            </a:r>
            <a:endParaRPr kumimoji="1" lang="ja-JP" altLang="en-US" dirty="0"/>
          </a:p>
        </p:txBody>
      </p:sp>
      <p:sp>
        <p:nvSpPr>
          <p:cNvPr id="3" name="字幕 2">
            <a:extLst>
              <a:ext uri="{FF2B5EF4-FFF2-40B4-BE49-F238E27FC236}">
                <a16:creationId xmlns:a16="http://schemas.microsoft.com/office/drawing/2014/main" id="{2417AB78-D9D8-47C1-885A-AB38F480890C}"/>
              </a:ext>
            </a:extLst>
          </p:cNvPr>
          <p:cNvSpPr>
            <a:spLocks noGrp="1"/>
          </p:cNvSpPr>
          <p:nvPr>
            <p:ph type="subTitle" idx="1"/>
          </p:nvPr>
        </p:nvSpPr>
        <p:spPr/>
        <p:txBody>
          <a:bodyPr/>
          <a:lstStyle/>
          <a:p>
            <a:r>
              <a:rPr kumimoji="1" lang="en-US" altLang="ja-JP" dirty="0"/>
              <a:t>AI</a:t>
            </a:r>
            <a:r>
              <a:rPr kumimoji="1" lang="ja-JP" altLang="en-US" dirty="0"/>
              <a:t>勉強会　第</a:t>
            </a:r>
            <a:r>
              <a:rPr kumimoji="1" lang="en-US" altLang="ja-JP" dirty="0"/>
              <a:t>1</a:t>
            </a:r>
            <a:r>
              <a:rPr kumimoji="1" lang="ja-JP" altLang="en-US" dirty="0"/>
              <a:t>回目 </a:t>
            </a:r>
            <a:endParaRPr kumimoji="1" lang="en-US" altLang="ja-JP" dirty="0"/>
          </a:p>
          <a:p>
            <a:r>
              <a:rPr kumimoji="1" lang="en-US" altLang="ja-JP" dirty="0"/>
              <a:t>2020/07/07</a:t>
            </a:r>
            <a:r>
              <a:rPr kumimoji="1" lang="ja-JP" altLang="en-US" dirty="0"/>
              <a:t>（</a:t>
            </a:r>
            <a:r>
              <a:rPr lang="ja-JP" altLang="en-US" dirty="0"/>
              <a:t>火</a:t>
            </a:r>
            <a:r>
              <a:rPr kumimoji="1" lang="ja-JP" altLang="en-US" dirty="0"/>
              <a:t>）　</a:t>
            </a:r>
            <a:r>
              <a:rPr kumimoji="1" lang="en-US" altLang="ja-JP" dirty="0"/>
              <a:t>20:00</a:t>
            </a:r>
            <a:r>
              <a:rPr kumimoji="1" lang="ja-JP" altLang="en-US" dirty="0"/>
              <a:t>～</a:t>
            </a:r>
          </a:p>
        </p:txBody>
      </p:sp>
    </p:spTree>
    <p:extLst>
      <p:ext uri="{BB962C8B-B14F-4D97-AF65-F5344CB8AC3E}">
        <p14:creationId xmlns:p14="http://schemas.microsoft.com/office/powerpoint/2010/main" val="337704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a:t>
            </a:r>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en-US" altLang="ja-JP" b="1" dirty="0"/>
              <a:t>EM</a:t>
            </a:r>
            <a:r>
              <a:rPr lang="ja-JP" altLang="en-US" b="1" dirty="0"/>
              <a:t>アルゴリズムという手法で、確率変数</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 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 P(z)</a:t>
            </a:r>
            <a:r>
              <a:rPr lang="ja-JP" altLang="en-US" b="1" dirty="0"/>
              <a:t>を求めます。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p:sp>
        <p:nvSpPr>
          <p:cNvPr id="10" name="正方形/長方形 9">
            <a:extLst>
              <a:ext uri="{FF2B5EF4-FFF2-40B4-BE49-F238E27FC236}">
                <a16:creationId xmlns:a16="http://schemas.microsoft.com/office/drawing/2014/main" id="{ADC1DF08-352A-479B-A1B0-062DEADC555C}"/>
              </a:ext>
            </a:extLst>
          </p:cNvPr>
          <p:cNvSpPr/>
          <p:nvPr/>
        </p:nvSpPr>
        <p:spPr>
          <a:xfrm>
            <a:off x="540000" y="5165576"/>
            <a:ext cx="9360000" cy="1527321"/>
          </a:xfrm>
          <a:prstGeom prst="rect">
            <a:avLst/>
          </a:prstGeom>
        </p:spPr>
        <p:txBody>
          <a:bodyPr wrap="square" lIns="72000" tIns="72000" rIns="72000" bIns="72000">
            <a:noAutofit/>
          </a:bodyPr>
          <a:lstStyle/>
          <a:p>
            <a:r>
              <a:rPr lang="en-US" altLang="ja-JP" dirty="0">
                <a:latin typeface="Cambria Math" panose="02040503050406030204" pitchFamily="18" charset="0"/>
                <a:ea typeface="Cambria Math" panose="02040503050406030204" pitchFamily="18" charset="0"/>
              </a:rPr>
              <a:t>z</a:t>
            </a:r>
            <a:r>
              <a:rPr lang="ja-JP" altLang="en-US" dirty="0">
                <a:latin typeface="Meiryo UI" panose="020B0604030504040204" pitchFamily="50" charset="-128"/>
                <a:ea typeface="Meiryo UI" panose="020B0604030504040204" pitchFamily="50" charset="-128"/>
              </a:rPr>
              <a:t>の確率分布</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z|x,y</a:t>
            </a:r>
            <a:r>
              <a:rPr lang="en-US" altLang="ja-JP" dirty="0">
                <a:latin typeface="Cambria Math" panose="02040503050406030204" pitchFamily="18" charset="0"/>
                <a:ea typeface="Cambria Math" panose="02040503050406030204" pitchFamily="18" charset="0"/>
              </a:rPr>
              <a:t>)</a:t>
            </a:r>
            <a:r>
              <a:rPr lang="ja-JP" altLang="en-US" dirty="0">
                <a:latin typeface="Meiryo UI" panose="020B0604030504040204" pitchFamily="50" charset="-128"/>
                <a:ea typeface="Meiryo UI" panose="020B0604030504040204" pitchFamily="50" charset="-128"/>
              </a:rPr>
              <a:t>を計算する式</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E</a:t>
            </a:r>
            <a:r>
              <a:rPr lang="ja-JP" altLang="en-US" dirty="0">
                <a:latin typeface="Meiryo UI" panose="020B0604030504040204" pitchFamily="50" charset="-128"/>
                <a:ea typeface="Meiryo UI" panose="020B0604030504040204" pitchFamily="50" charset="-128"/>
              </a:rPr>
              <a:t>ステップと、</a:t>
            </a:r>
            <a:r>
              <a:rPr lang="en-US" altLang="ja-JP" dirty="0">
                <a:latin typeface="Meiryo UI" panose="020B0604030504040204" pitchFamily="50" charset="-128"/>
                <a:ea typeface="Meiryo UI" panose="020B0604030504040204" pitchFamily="50" charset="-128"/>
              </a:rPr>
              <a:t>E</a:t>
            </a:r>
            <a:r>
              <a:rPr lang="ja-JP" altLang="en-US" dirty="0">
                <a:latin typeface="Meiryo UI" panose="020B0604030504040204" pitchFamily="50" charset="-128"/>
                <a:ea typeface="Meiryo UI" panose="020B0604030504040204" pitchFamily="50" charset="-128"/>
              </a:rPr>
              <a:t>ステップで計算した</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z|x,y</a:t>
            </a:r>
            <a:r>
              <a:rPr lang="en-US" altLang="ja-JP" dirty="0">
                <a:latin typeface="Cambria Math" panose="02040503050406030204" pitchFamily="18" charset="0"/>
                <a:ea typeface="Cambria Math" panose="02040503050406030204" pitchFamily="18" charset="0"/>
              </a:rPr>
              <a:t>)</a:t>
            </a:r>
            <a:r>
              <a:rPr lang="ja-JP" altLang="en-US" dirty="0">
                <a:latin typeface="Meiryo UI" panose="020B0604030504040204" pitchFamily="50" charset="-128"/>
                <a:ea typeface="Meiryo UI" panose="020B0604030504040204" pitchFamily="50" charset="-128"/>
              </a:rPr>
              <a:t>を用いて対数尤度関数</a:t>
            </a:r>
            <a:r>
              <a:rPr lang="en-US" altLang="ja-JP" dirty="0">
                <a:latin typeface="Meiryo UI" panose="020B0604030504040204" pitchFamily="50" charset="-128"/>
                <a:ea typeface="Meiryo UI" panose="020B0604030504040204" pitchFamily="50" charset="-128"/>
              </a:rPr>
              <a:t>L</a:t>
            </a:r>
            <a:r>
              <a:rPr lang="ja-JP" altLang="en-US" dirty="0">
                <a:latin typeface="Meiryo UI" panose="020B0604030504040204" pitchFamily="50" charset="-128"/>
                <a:ea typeface="Meiryo UI" panose="020B0604030504040204" pitchFamily="50" charset="-128"/>
              </a:rPr>
              <a:t>を最大化するような</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 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 P(z)</a:t>
            </a:r>
            <a:r>
              <a:rPr lang="ja-JP" altLang="en-US" dirty="0">
                <a:latin typeface="Meiryo UI" panose="020B0604030504040204" pitchFamily="50" charset="-128"/>
                <a:ea typeface="Meiryo UI" panose="020B0604030504040204" pitchFamily="50" charset="-128"/>
              </a:rPr>
              <a:t>を計算する式</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(6)</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M</a:t>
            </a:r>
            <a:r>
              <a:rPr lang="ja-JP" altLang="en-US" dirty="0">
                <a:latin typeface="Meiryo UI" panose="020B0604030504040204" pitchFamily="50" charset="-128"/>
                <a:ea typeface="Meiryo UI" panose="020B0604030504040204" pitchFamily="50" charset="-128"/>
              </a:rPr>
              <a:t>ステップを繰り返します</a:t>
            </a:r>
          </a:p>
          <a:p>
            <a:r>
              <a:rPr lang="ja-JP" altLang="en-US" dirty="0">
                <a:latin typeface="Meiryo UI" panose="020B0604030504040204" pitchFamily="50" charset="-128"/>
                <a:ea typeface="Meiryo UI" panose="020B0604030504040204" pitchFamily="50" charset="-128"/>
              </a:rPr>
              <a:t>なお、</a:t>
            </a:r>
            <a:r>
              <a:rPr lang="en-US" altLang="ja-JP" dirty="0">
                <a:latin typeface="Meiryo UI" panose="020B0604030504040204" pitchFamily="50" charset="-128"/>
                <a:ea typeface="Meiryo UI" panose="020B0604030504040204" pitchFamily="50" charset="-128"/>
              </a:rPr>
              <a:t>EM</a:t>
            </a:r>
            <a:r>
              <a:rPr lang="ja-JP" altLang="en-US" dirty="0">
                <a:latin typeface="Meiryo UI" panose="020B0604030504040204" pitchFamily="50" charset="-128"/>
                <a:ea typeface="Meiryo UI" panose="020B0604030504040204" pitchFamily="50" charset="-128"/>
              </a:rPr>
              <a:t>アルゴリズムをスタートするには、</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 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 P(z)</a:t>
            </a:r>
            <a:r>
              <a:rPr lang="ja-JP" altLang="en-US" dirty="0">
                <a:latin typeface="Meiryo UI" panose="020B0604030504040204" pitchFamily="50" charset="-128"/>
                <a:ea typeface="Meiryo UI" panose="020B0604030504040204" pitchFamily="50" charset="-128"/>
              </a:rPr>
              <a:t>の初期値が必要で、</a:t>
            </a:r>
            <a:r>
              <a:rPr lang="en-US" altLang="ja-JP" dirty="0">
                <a:latin typeface="Meiryo UI" panose="020B0604030504040204" pitchFamily="50" charset="-128"/>
                <a:ea typeface="Meiryo UI" panose="020B0604030504040204" pitchFamily="50" charset="-128"/>
              </a:rPr>
              <a:t>PLSA</a:t>
            </a:r>
            <a:r>
              <a:rPr lang="ja-JP" altLang="en-US" dirty="0">
                <a:latin typeface="Meiryo UI" panose="020B0604030504040204" pitchFamily="50" charset="-128"/>
                <a:ea typeface="Meiryo UI" panose="020B0604030504040204" pitchFamily="50" charset="-128"/>
              </a:rPr>
              <a:t>はこの初期値によって最終的な解が微妙に影響を受ける初期値依存性があります</a:t>
            </a:r>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25813BA1-52A1-4AD1-8F53-BFEE27DBEC50}"/>
                  </a:ext>
                </a:extLst>
              </p:cNvPr>
              <p:cNvGraphicFramePr>
                <a:graphicFrameLocks noGrp="1"/>
              </p:cNvGraphicFramePr>
              <p:nvPr>
                <p:extLst>
                  <p:ext uri="{D42A27DB-BD31-4B8C-83A1-F6EECF244321}">
                    <p14:modId xmlns:p14="http://schemas.microsoft.com/office/powerpoint/2010/main" val="3215637263"/>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oMath>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499783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e>
                                      </m:func>
                                    </m:e>
                                  </m:nary>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2416263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020732"/>
                      </a:ext>
                    </a:extLst>
                  </a:tr>
                  <a:tr h="439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5278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427975"/>
                      </a:ext>
                    </a:extLst>
                  </a:tr>
                </a:tbl>
              </a:graphicData>
            </a:graphic>
          </p:graphicFrame>
        </mc:Choice>
        <mc:Fallback xmlns="">
          <p:graphicFrame>
            <p:nvGraphicFramePr>
              <p:cNvPr id="6" name="表 7">
                <a:extLst>
                  <a:ext uri="{FF2B5EF4-FFF2-40B4-BE49-F238E27FC236}">
                    <a16:creationId xmlns:a16="http://schemas.microsoft.com/office/drawing/2014/main" id="{25813BA1-52A1-4AD1-8F53-BFEE27DBEC50}"/>
                  </a:ext>
                </a:extLst>
              </p:cNvPr>
              <p:cNvGraphicFramePr>
                <a:graphicFrameLocks noGrp="1"/>
              </p:cNvGraphicFramePr>
              <p:nvPr>
                <p:extLst>
                  <p:ext uri="{D42A27DB-BD31-4B8C-83A1-F6EECF244321}">
                    <p14:modId xmlns:p14="http://schemas.microsoft.com/office/powerpoint/2010/main" val="3215637263"/>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74392" t="-116393" r="-116" b="-709836"/>
                          </a:stretch>
                        </a:blipFill>
                      </a:tcPr>
                    </a:tc>
                    <a:extLst>
                      <a:ext uri="{0D108BD9-81ED-4DB2-BD59-A6C34878D82A}">
                        <a16:rowId xmlns:a16="http://schemas.microsoft.com/office/drawing/2014/main" val="949978322"/>
                      </a:ext>
                    </a:extLst>
                  </a:tr>
                  <a:tr h="387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06250" r="-116" b="-576563"/>
                          </a:stretch>
                        </a:blipFill>
                      </a:tcPr>
                    </a:tc>
                    <a:extLst>
                      <a:ext uri="{0D108BD9-81ED-4DB2-BD59-A6C34878D82A}">
                        <a16:rowId xmlns:a16="http://schemas.microsoft.com/office/drawing/2014/main" val="4241626392"/>
                      </a:ext>
                    </a:extLst>
                  </a:tr>
                  <a:tr h="5429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20225" r="-116" b="-314607"/>
                          </a:stretch>
                        </a:blipFill>
                      </a:tcPr>
                    </a:tc>
                    <a:extLst>
                      <a:ext uri="{0D108BD9-81ED-4DB2-BD59-A6C34878D82A}">
                        <a16:rowId xmlns:a16="http://schemas.microsoft.com/office/drawing/2014/main" val="123402073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303191" r="-116" b="-197872"/>
                          </a:stretch>
                        </a:blipFill>
                      </a:tcPr>
                    </a:tc>
                    <a:extLst>
                      <a:ext uri="{0D108BD9-81ED-4DB2-BD59-A6C34878D82A}">
                        <a16:rowId xmlns:a16="http://schemas.microsoft.com/office/drawing/2014/main" val="3485341491"/>
                      </a:ext>
                    </a:extLst>
                  </a:tr>
                  <a:tr h="5581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411957" r="-116" b="-102174"/>
                          </a:stretch>
                        </a:blipFill>
                      </a:tcPr>
                    </a:tc>
                    <a:extLst>
                      <a:ext uri="{0D108BD9-81ED-4DB2-BD59-A6C34878D82A}">
                        <a16:rowId xmlns:a16="http://schemas.microsoft.com/office/drawing/2014/main" val="148552785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506452" r="-116" b="-1075"/>
                          </a:stretch>
                        </a:blipFill>
                      </a:tcPr>
                    </a:tc>
                    <a:extLst>
                      <a:ext uri="{0D108BD9-81ED-4DB2-BD59-A6C34878D82A}">
                        <a16:rowId xmlns:a16="http://schemas.microsoft.com/office/drawing/2014/main" val="3757427975"/>
                      </a:ext>
                    </a:extLst>
                  </a:tr>
                </a:tbl>
              </a:graphicData>
            </a:graphic>
          </p:graphicFrame>
        </mc:Fallback>
      </mc:AlternateContent>
    </p:spTree>
    <p:extLst>
      <p:ext uri="{BB962C8B-B14F-4D97-AF65-F5344CB8AC3E}">
        <p14:creationId xmlns:p14="http://schemas.microsoft.com/office/powerpoint/2010/main" val="300829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ja-JP" altLang="en-US" dirty="0"/>
              <a:t>基本的な数式　復習</a:t>
            </a:r>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kumimoji="1" lang="ja-JP" altLang="en-US" sz="2000" b="1" kern="1200" dirty="0">
                <a:solidFill>
                  <a:schemeClr val="tx1"/>
                </a:solidFill>
                <a:effectLst/>
                <a:latin typeface="Meiryo UI" panose="020B0604030504040204" pitchFamily="50" charset="-128"/>
                <a:ea typeface="Meiryo UI" panose="020B0604030504040204" pitchFamily="50" charset="-128"/>
                <a:cs typeface="+mn-cs"/>
              </a:rPr>
              <a:t>条件付確率でよく使われる公式の復習です。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73E6AD4C-69C8-4848-ADAA-E88534E0342F}"/>
                  </a:ext>
                </a:extLst>
              </p:cNvPr>
              <p:cNvGraphicFramePr>
                <a:graphicFrameLocks noGrp="1"/>
              </p:cNvGraphicFramePr>
              <p:nvPr>
                <p:extLst>
                  <p:ext uri="{D42A27DB-BD31-4B8C-83A1-F6EECF244321}">
                    <p14:modId xmlns:p14="http://schemas.microsoft.com/office/powerpoint/2010/main" val="63617386"/>
                  </p:ext>
                </p:extLst>
              </p:nvPr>
            </p:nvGraphicFramePr>
            <p:xfrm>
              <a:off x="2215579" y="1980000"/>
              <a:ext cx="5474843" cy="1507300"/>
            </p:xfrm>
            <a:graphic>
              <a:graphicData uri="http://schemas.openxmlformats.org/drawingml/2006/table">
                <a:tbl>
                  <a:tblPr firstRow="1" bandRow="1">
                    <a:tableStyleId>{2D5ABB26-0587-4C30-8999-92F81FD0307C}</a:tableStyleId>
                  </a:tblPr>
                  <a:tblGrid>
                    <a:gridCol w="2221230">
                      <a:extLst>
                        <a:ext uri="{9D8B030D-6E8A-4147-A177-3AD203B41FA5}">
                          <a16:colId xmlns:a16="http://schemas.microsoft.com/office/drawing/2014/main" val="858439037"/>
                        </a:ext>
                      </a:extLst>
                    </a:gridCol>
                    <a:gridCol w="918464">
                      <a:extLst>
                        <a:ext uri="{9D8B030D-6E8A-4147-A177-3AD203B41FA5}">
                          <a16:colId xmlns:a16="http://schemas.microsoft.com/office/drawing/2014/main" val="612212733"/>
                        </a:ext>
                      </a:extLst>
                    </a:gridCol>
                    <a:gridCol w="405130">
                      <a:extLst>
                        <a:ext uri="{9D8B030D-6E8A-4147-A177-3AD203B41FA5}">
                          <a16:colId xmlns:a16="http://schemas.microsoft.com/office/drawing/2014/main" val="2365146083"/>
                        </a:ext>
                      </a:extLst>
                    </a:gridCol>
                    <a:gridCol w="1930019">
                      <a:extLst>
                        <a:ext uri="{9D8B030D-6E8A-4147-A177-3AD203B41FA5}">
                          <a16:colId xmlns:a16="http://schemas.microsoft.com/office/drawing/2014/main" val="2031940348"/>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条件付き確率の公式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oMath>
                            </m:oMathPara>
                          </a14:m>
                          <a:endParaRPr kumimoji="1" lang="ja-JP" altLang="en-US" dirty="0">
                            <a:latin typeface="Cambria Math" panose="02040503050406030204" pitchFamily="18" charset="0"/>
                          </a:endParaRPr>
                        </a:p>
                      </a:txBody>
                      <a:tcPr anchor="ctr"/>
                    </a:tc>
                    <a:extLst>
                      <a:ext uri="{0D108BD9-81ED-4DB2-BD59-A6C34878D82A}">
                        <a16:rowId xmlns:a16="http://schemas.microsoft.com/office/drawing/2014/main" val="94997832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乗法定理</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)P(y)</a:t>
                          </a:r>
                          <a:endParaRPr kumimoji="1" lang="ja-JP" altLang="en-US" dirty="0">
                            <a:latin typeface="Cambria Math" panose="02040503050406030204" pitchFamily="18" charset="0"/>
                          </a:endParaRPr>
                        </a:p>
                      </a:txBody>
                      <a:tcPr anchor="ctr"/>
                    </a:tc>
                    <a:extLst>
                      <a:ext uri="{0D108BD9-81ED-4DB2-BD59-A6C34878D82A}">
                        <a16:rowId xmlns:a16="http://schemas.microsoft.com/office/drawing/2014/main" val="424162639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ベイズの定理</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𝑥</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oMath>
                            </m:oMathPara>
                          </a14:m>
                          <a:endParaRPr kumimoji="1" lang="ja-JP" altLang="en-US" dirty="0">
                            <a:latin typeface="Cambria Math" panose="02040503050406030204" pitchFamily="18" charset="0"/>
                          </a:endParaRPr>
                        </a:p>
                      </a:txBody>
                      <a:tcPr anchor="ctr"/>
                    </a:tc>
                    <a:extLst>
                      <a:ext uri="{0D108BD9-81ED-4DB2-BD59-A6C34878D82A}">
                        <a16:rowId xmlns:a16="http://schemas.microsoft.com/office/drawing/2014/main" val="1234020732"/>
                      </a:ext>
                    </a:extLst>
                  </a:tr>
                </a:tbl>
              </a:graphicData>
            </a:graphic>
          </p:graphicFrame>
        </mc:Choice>
        <mc:Fallback xmlns="">
          <p:graphicFrame>
            <p:nvGraphicFramePr>
              <p:cNvPr id="7" name="表 7">
                <a:extLst>
                  <a:ext uri="{FF2B5EF4-FFF2-40B4-BE49-F238E27FC236}">
                    <a16:creationId xmlns:a16="http://schemas.microsoft.com/office/drawing/2014/main" id="{73E6AD4C-69C8-4848-ADAA-E88534E0342F}"/>
                  </a:ext>
                </a:extLst>
              </p:cNvPr>
              <p:cNvGraphicFramePr>
                <a:graphicFrameLocks noGrp="1"/>
              </p:cNvGraphicFramePr>
              <p:nvPr>
                <p:extLst>
                  <p:ext uri="{D42A27DB-BD31-4B8C-83A1-F6EECF244321}">
                    <p14:modId xmlns:p14="http://schemas.microsoft.com/office/powerpoint/2010/main" val="63617386"/>
                  </p:ext>
                </p:extLst>
              </p:nvPr>
            </p:nvGraphicFramePr>
            <p:xfrm>
              <a:off x="2215579" y="1980000"/>
              <a:ext cx="5474843" cy="1507300"/>
            </p:xfrm>
            <a:graphic>
              <a:graphicData uri="http://schemas.openxmlformats.org/drawingml/2006/table">
                <a:tbl>
                  <a:tblPr firstRow="1" bandRow="1">
                    <a:tableStyleId>{2D5ABB26-0587-4C30-8999-92F81FD0307C}</a:tableStyleId>
                  </a:tblPr>
                  <a:tblGrid>
                    <a:gridCol w="2221230">
                      <a:extLst>
                        <a:ext uri="{9D8B030D-6E8A-4147-A177-3AD203B41FA5}">
                          <a16:colId xmlns:a16="http://schemas.microsoft.com/office/drawing/2014/main" val="858439037"/>
                        </a:ext>
                      </a:extLst>
                    </a:gridCol>
                    <a:gridCol w="918464">
                      <a:extLst>
                        <a:ext uri="{9D8B030D-6E8A-4147-A177-3AD203B41FA5}">
                          <a16:colId xmlns:a16="http://schemas.microsoft.com/office/drawing/2014/main" val="612212733"/>
                        </a:ext>
                      </a:extLst>
                    </a:gridCol>
                    <a:gridCol w="405130">
                      <a:extLst>
                        <a:ext uri="{9D8B030D-6E8A-4147-A177-3AD203B41FA5}">
                          <a16:colId xmlns:a16="http://schemas.microsoft.com/office/drawing/2014/main" val="2365146083"/>
                        </a:ext>
                      </a:extLst>
                    </a:gridCol>
                    <a:gridCol w="1930019">
                      <a:extLst>
                        <a:ext uri="{9D8B030D-6E8A-4147-A177-3AD203B41FA5}">
                          <a16:colId xmlns:a16="http://schemas.microsoft.com/office/drawing/2014/main" val="2031940348"/>
                        </a:ext>
                      </a:extLst>
                    </a:gridCol>
                  </a:tblGrid>
                  <a:tr h="563309">
                    <a:tc>
                      <a:txBody>
                        <a:bodyPr/>
                        <a:lstStyle/>
                        <a:p>
                          <a:pPr algn="ctr"/>
                          <a:r>
                            <a:rPr kumimoji="1" lang="ja-JP" altLang="en-US" dirty="0">
                              <a:latin typeface="Meiryo UI" panose="020B0604030504040204" pitchFamily="50" charset="-128"/>
                              <a:ea typeface="Meiryo UI" panose="020B0604030504040204" pitchFamily="50" charset="-128"/>
                            </a:rPr>
                            <a:t>条件付き確率の公式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 </a:t>
                          </a:r>
                        </a:p>
                      </a:txBody>
                      <a:tcPr anchor="ctr"/>
                    </a:tc>
                    <a:tc>
                      <a:txBody>
                        <a:bodyPr/>
                        <a:lstStyle/>
                        <a:p>
                          <a:endParaRPr lang="ja-JP"/>
                        </a:p>
                      </a:txBody>
                      <a:tcPr anchor="ctr">
                        <a:blipFill>
                          <a:blip r:embed="rId2"/>
                          <a:stretch>
                            <a:fillRect l="-781818" r="-480303" b="-167742"/>
                          </a:stretch>
                        </a:blipFill>
                      </a:tcPr>
                    </a:tc>
                    <a:tc>
                      <a:txBody>
                        <a:bodyPr/>
                        <a:lstStyle/>
                        <a:p>
                          <a:endParaRPr lang="ja-JP"/>
                        </a:p>
                      </a:txBody>
                      <a:tcPr anchor="ctr">
                        <a:blipFill>
                          <a:blip r:embed="rId2"/>
                          <a:stretch>
                            <a:fillRect l="-183596" b="-167742"/>
                          </a:stretch>
                        </a:blipFill>
                      </a:tcPr>
                    </a:tc>
                    <a:extLst>
                      <a:ext uri="{0D108BD9-81ED-4DB2-BD59-A6C34878D82A}">
                        <a16:rowId xmlns:a16="http://schemas.microsoft.com/office/drawing/2014/main" val="94997832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乗法定理</a:t>
                          </a:r>
                        </a:p>
                      </a:txBody>
                      <a:tcPr anchor="ctr"/>
                    </a:tc>
                    <a:tc>
                      <a:txBody>
                        <a:bodyPr/>
                        <a:lstStyle/>
                        <a:p>
                          <a:endParaRPr lang="ja-JP"/>
                        </a:p>
                      </a:txBody>
                      <a:tcPr anchor="ctr">
                        <a:blipFill>
                          <a:blip r:embed="rId2"/>
                          <a:stretch>
                            <a:fillRect l="-241722" t="-152459" r="-253642" b="-155738"/>
                          </a:stretch>
                        </a:blipFill>
                      </a:tcPr>
                    </a:tc>
                    <a:tc>
                      <a:txBody>
                        <a:bodyPr/>
                        <a:lstStyle/>
                        <a:p>
                          <a:endParaRPr lang="ja-JP"/>
                        </a:p>
                      </a:txBody>
                      <a:tcPr anchor="ctr">
                        <a:blipFill>
                          <a:blip r:embed="rId2"/>
                          <a:stretch>
                            <a:fillRect l="-781818" t="-152459" r="-480303" b="-155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)P(y)</a:t>
                          </a:r>
                          <a:endParaRPr kumimoji="1" lang="ja-JP" altLang="en-US" dirty="0">
                            <a:latin typeface="Cambria Math" panose="02040503050406030204" pitchFamily="18" charset="0"/>
                          </a:endParaRPr>
                        </a:p>
                      </a:txBody>
                      <a:tcPr anchor="ctr"/>
                    </a:tc>
                    <a:extLst>
                      <a:ext uri="{0D108BD9-81ED-4DB2-BD59-A6C34878D82A}">
                        <a16:rowId xmlns:a16="http://schemas.microsoft.com/office/drawing/2014/main" val="4241626392"/>
                      </a:ext>
                    </a:extLst>
                  </a:tr>
                  <a:tr h="573151">
                    <a:tc>
                      <a:txBody>
                        <a:bodyPr/>
                        <a:lstStyle/>
                        <a:p>
                          <a:pPr algn="ctr"/>
                          <a:r>
                            <a:rPr kumimoji="1" lang="ja-JP" altLang="en-US" dirty="0">
                              <a:latin typeface="Meiryo UI" panose="020B0604030504040204" pitchFamily="50" charset="-128"/>
                              <a:ea typeface="Meiryo UI" panose="020B0604030504040204" pitchFamily="50" charset="-128"/>
                            </a:rPr>
                            <a:t>ベイズの定理</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tc>
                    <a:tc>
                      <a:txBody>
                        <a:bodyPr/>
                        <a:lstStyle/>
                        <a:p>
                          <a:endParaRPr lang="ja-JP"/>
                        </a:p>
                      </a:txBody>
                      <a:tcPr anchor="ctr">
                        <a:blipFill>
                          <a:blip r:embed="rId2"/>
                          <a:stretch>
                            <a:fillRect l="-781818" t="-162105" r="-480303"/>
                          </a:stretch>
                        </a:blipFill>
                      </a:tcPr>
                    </a:tc>
                    <a:tc>
                      <a:txBody>
                        <a:bodyPr/>
                        <a:lstStyle/>
                        <a:p>
                          <a:endParaRPr lang="ja-JP"/>
                        </a:p>
                      </a:txBody>
                      <a:tcPr anchor="ctr">
                        <a:blipFill>
                          <a:blip r:embed="rId2"/>
                          <a:stretch>
                            <a:fillRect l="-183596" t="-162105"/>
                          </a:stretch>
                        </a:blipFill>
                      </a:tcPr>
                    </a:tc>
                    <a:extLst>
                      <a:ext uri="{0D108BD9-81ED-4DB2-BD59-A6C34878D82A}">
                        <a16:rowId xmlns:a16="http://schemas.microsoft.com/office/drawing/2014/main" val="1234020732"/>
                      </a:ext>
                    </a:extLst>
                  </a:tr>
                </a:tbl>
              </a:graphicData>
            </a:graphic>
          </p:graphicFrame>
        </mc:Fallback>
      </mc:AlternateContent>
      <p:sp>
        <p:nvSpPr>
          <p:cNvPr id="10" name="正方形/長方形 9">
            <a:extLst>
              <a:ext uri="{FF2B5EF4-FFF2-40B4-BE49-F238E27FC236}">
                <a16:creationId xmlns:a16="http://schemas.microsoft.com/office/drawing/2014/main" id="{ADC1DF08-352A-479B-A1B0-062DEADC555C}"/>
              </a:ext>
            </a:extLst>
          </p:cNvPr>
          <p:cNvSpPr/>
          <p:nvPr/>
        </p:nvSpPr>
        <p:spPr>
          <a:xfrm>
            <a:off x="1238266" y="4387554"/>
            <a:ext cx="7429468" cy="748764"/>
          </a:xfrm>
          <a:prstGeom prst="rect">
            <a:avLst/>
          </a:prstGeom>
        </p:spPr>
        <p:txBody>
          <a:bodyPr wrap="square" lIns="72000" tIns="72000" rIns="72000" bIns="72000">
            <a:noAutofit/>
          </a:bodyPr>
          <a:lstStyle/>
          <a:p>
            <a:r>
              <a:rPr lang="ja-JP" altLang="en-US" dirty="0">
                <a:latin typeface="Meiryo UI" panose="020B0604030504040204" pitchFamily="50" charset="-128"/>
                <a:ea typeface="Meiryo UI" panose="020B0604030504040204" pitchFamily="50" charset="-128"/>
              </a:rPr>
              <a:t>乗法定理は、条件付き確率の公式から、導出されます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ベイズの定理は、条件付確率の公式に乗法定理を導入することで、導出されます</a:t>
            </a:r>
          </a:p>
        </p:txBody>
      </p:sp>
    </p:spTree>
    <p:extLst>
      <p:ext uri="{BB962C8B-B14F-4D97-AF65-F5344CB8AC3E}">
        <p14:creationId xmlns:p14="http://schemas.microsoft.com/office/powerpoint/2010/main" val="338807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2A28C4D-9124-4498-9E6A-9842F001C8E9}"/>
              </a:ext>
            </a:extLst>
          </p:cNvPr>
          <p:cNvSpPr/>
          <p:nvPr/>
        </p:nvSpPr>
        <p:spPr>
          <a:xfrm>
            <a:off x="2273968" y="2719551"/>
            <a:ext cx="2959699" cy="345744"/>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式（</a:t>
            </a:r>
            <a:r>
              <a:rPr kumimoji="1" lang="en-US" altLang="ja-JP" dirty="0"/>
              <a:t>1</a:t>
            </a:r>
            <a:r>
              <a:rPr kumimoji="1" lang="ja-JP" altLang="en-US" dirty="0"/>
              <a:t>）</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dirty="0"/>
              <a:t>共起確率</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x,y</a:t>
            </a:r>
            <a:r>
              <a:rPr lang="en-US" altLang="ja-JP" dirty="0">
                <a:latin typeface="Cambria Math" panose="02040503050406030204" pitchFamily="18" charset="0"/>
                <a:ea typeface="Cambria Math" panose="02040503050406030204" pitchFamily="18" charset="0"/>
              </a:rPr>
              <a:t>)</a:t>
            </a:r>
            <a:r>
              <a:rPr lang="ja-JP" altLang="en-US" dirty="0"/>
              <a:t>を潜在クラスタ</a:t>
            </a:r>
            <a:r>
              <a:rPr lang="en-US" altLang="ja-JP" dirty="0">
                <a:latin typeface="Cambria Math" panose="02040503050406030204" pitchFamily="18" charset="0"/>
                <a:ea typeface="Cambria Math" panose="02040503050406030204" pitchFamily="18" charset="0"/>
              </a:rPr>
              <a:t>z</a:t>
            </a:r>
            <a:r>
              <a:rPr lang="ja-JP" altLang="en-US" dirty="0"/>
              <a:t>を使って表現します。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p:cxnSp>
        <p:nvCxnSpPr>
          <p:cNvPr id="5" name="コネクタ: カギ線 4">
            <a:extLst>
              <a:ext uri="{FF2B5EF4-FFF2-40B4-BE49-F238E27FC236}">
                <a16:creationId xmlns:a16="http://schemas.microsoft.com/office/drawing/2014/main" id="{FF6D03A9-75F4-4C38-A276-284527975E83}"/>
              </a:ext>
            </a:extLst>
          </p:cNvPr>
          <p:cNvCxnSpPr>
            <a:cxnSpLocks/>
          </p:cNvCxnSpPr>
          <p:nvPr/>
        </p:nvCxnSpPr>
        <p:spPr>
          <a:xfrm>
            <a:off x="5506177" y="3925892"/>
            <a:ext cx="12700" cy="504109"/>
          </a:xfrm>
          <a:prstGeom prst="bentConnector4">
            <a:avLst>
              <a:gd name="adj1" fmla="val 2700000"/>
              <a:gd name="adj2" fmla="val 9989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97419B0-E117-4249-93F0-8FC6C53BACE9}"/>
              </a:ext>
            </a:extLst>
          </p:cNvPr>
          <p:cNvSpPr txBox="1"/>
          <p:nvPr/>
        </p:nvSpPr>
        <p:spPr>
          <a:xfrm>
            <a:off x="5859639" y="4047781"/>
            <a:ext cx="1380506"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ベイズの定理</a:t>
            </a:r>
          </a:p>
        </p:txBody>
      </p:sp>
      <p:sp>
        <p:nvSpPr>
          <p:cNvPr id="16" name="テキスト ボックス 15">
            <a:extLst>
              <a:ext uri="{FF2B5EF4-FFF2-40B4-BE49-F238E27FC236}">
                <a16:creationId xmlns:a16="http://schemas.microsoft.com/office/drawing/2014/main" id="{7699124B-1EF0-4EFD-98D1-AD30731F570C}"/>
              </a:ext>
            </a:extLst>
          </p:cNvPr>
          <p:cNvSpPr txBox="1"/>
          <p:nvPr/>
        </p:nvSpPr>
        <p:spPr>
          <a:xfrm>
            <a:off x="540000" y="5184996"/>
            <a:ext cx="6046848"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）は</a:t>
            </a:r>
            <a:r>
              <a:rPr kumimoji="1" lang="ja-JP" altLang="en-US" dirty="0">
                <a:latin typeface="Meiryo UI" panose="020B0604030504040204" pitchFamily="50" charset="-128"/>
                <a:ea typeface="Meiryo UI" panose="020B0604030504040204" pitchFamily="50" charset="-128"/>
              </a:rPr>
              <a:t>クラスタ</a:t>
            </a:r>
            <a:r>
              <a:rPr kumimoji="1" lang="en-US" altLang="ja-JP" dirty="0">
                <a:latin typeface="Cambria Math" panose="02040503050406030204" pitchFamily="18" charset="0"/>
                <a:ea typeface="Cambria Math" panose="02040503050406030204" pitchFamily="18" charset="0"/>
              </a:rPr>
              <a:t>z</a:t>
            </a:r>
            <a:r>
              <a:rPr kumimoji="1" lang="ja-JP" altLang="en-US" dirty="0">
                <a:latin typeface="Meiryo UI" panose="020B0604030504040204" pitchFamily="50" charset="-128"/>
                <a:ea typeface="Meiryo UI" panose="020B0604030504040204" pitchFamily="50" charset="-128"/>
              </a:rPr>
              <a:t>から</a:t>
            </a:r>
            <a:r>
              <a:rPr kumimoji="1" lang="en-US" altLang="ja-JP" dirty="0">
                <a:latin typeface="Cambria Math" panose="02040503050406030204" pitchFamily="18" charset="0"/>
                <a:ea typeface="Cambria Math" panose="02040503050406030204" pitchFamily="18" charset="0"/>
              </a:rPr>
              <a:t>x</a:t>
            </a:r>
            <a:r>
              <a:rPr kumimoji="1" lang="ja-JP" altLang="en-US" dirty="0">
                <a:latin typeface="Meiryo UI" panose="020B0604030504040204" pitchFamily="50" charset="-128"/>
                <a:ea typeface="Meiryo UI" panose="020B0604030504040204" pitchFamily="50" charset="-128"/>
              </a:rPr>
              <a:t>と</a:t>
            </a:r>
            <a:r>
              <a:rPr kumimoji="1" lang="en-US" altLang="ja-JP" dirty="0">
                <a:latin typeface="Cambria Math" panose="02040503050406030204" pitchFamily="18" charset="0"/>
                <a:ea typeface="Cambria Math" panose="02040503050406030204" pitchFamily="18" charset="0"/>
              </a:rPr>
              <a:t>y</a:t>
            </a:r>
            <a:r>
              <a:rPr kumimoji="1" lang="ja-JP" altLang="en-US" dirty="0">
                <a:latin typeface="Meiryo UI" panose="020B0604030504040204" pitchFamily="50" charset="-128"/>
                <a:ea typeface="Meiryo UI" panose="020B0604030504040204" pitchFamily="50" charset="-128"/>
              </a:rPr>
              <a:t>が生成されると考えることができます</a:t>
            </a:r>
          </a:p>
        </p:txBody>
      </p:sp>
      <p:sp>
        <p:nvSpPr>
          <p:cNvPr id="18" name="正方形/長方形 17">
            <a:extLst>
              <a:ext uri="{FF2B5EF4-FFF2-40B4-BE49-F238E27FC236}">
                <a16:creationId xmlns:a16="http://schemas.microsoft.com/office/drawing/2014/main" id="{A27E7BF4-B901-4249-A852-77D29C1C64DC}"/>
              </a:ext>
            </a:extLst>
          </p:cNvPr>
          <p:cNvSpPr/>
          <p:nvPr/>
        </p:nvSpPr>
        <p:spPr>
          <a:xfrm>
            <a:off x="3276444" y="1980000"/>
            <a:ext cx="2624436"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1</a:t>
            </a:r>
            <a:r>
              <a:rPr lang="ja-JP" altLang="en-US" b="1" dirty="0">
                <a:latin typeface="Meiryo UI" panose="020B0604030504040204" pitchFamily="50" charset="-128"/>
                <a:ea typeface="Meiryo UI" panose="020B0604030504040204" pitchFamily="50" charset="-128"/>
              </a:rPr>
              <a:t>）</a:t>
            </a:r>
            <a:r>
              <a:rPr lang="en-US" altLang="ja-JP" b="1" dirty="0">
                <a:latin typeface="Cambria Math" panose="02040503050406030204" pitchFamily="18" charset="0"/>
                <a:ea typeface="Cambria Math" panose="02040503050406030204" pitchFamily="18" charset="0"/>
              </a:rPr>
              <a:t>P(</a:t>
            </a:r>
            <a:r>
              <a:rPr lang="en-US" altLang="ja-JP" b="1" dirty="0" err="1">
                <a:latin typeface="Cambria Math" panose="02040503050406030204" pitchFamily="18" charset="0"/>
                <a:ea typeface="Cambria Math" panose="02040503050406030204" pitchFamily="18" charset="0"/>
              </a:rPr>
              <a:t>x,y</a:t>
            </a:r>
            <a:r>
              <a:rPr lang="en-US" altLang="ja-JP" b="1" dirty="0">
                <a:latin typeface="Cambria Math" panose="02040503050406030204" pitchFamily="18" charset="0"/>
                <a:ea typeface="Cambria Math" panose="02040503050406030204" pitchFamily="18" charset="0"/>
              </a:rPr>
              <a:t>)</a:t>
            </a:r>
            <a:r>
              <a:rPr lang="ja-JP" altLang="en-US" b="1" dirty="0">
                <a:latin typeface="Meiryo UI" panose="020B0604030504040204" pitchFamily="50" charset="-128"/>
                <a:ea typeface="Meiryo UI" panose="020B0604030504040204" pitchFamily="50" charset="-128"/>
              </a:rPr>
              <a:t>のモデル化</a:t>
            </a:r>
          </a:p>
        </p:txBody>
      </p:sp>
      <p:sp>
        <p:nvSpPr>
          <p:cNvPr id="12" name="正方形/長方形 11">
            <a:extLst>
              <a:ext uri="{FF2B5EF4-FFF2-40B4-BE49-F238E27FC236}">
                <a16:creationId xmlns:a16="http://schemas.microsoft.com/office/drawing/2014/main" id="{C7DC162A-9278-4FD2-BE49-384251BBBEC3}"/>
              </a:ext>
            </a:extLst>
          </p:cNvPr>
          <p:cNvSpPr/>
          <p:nvPr/>
        </p:nvSpPr>
        <p:spPr>
          <a:xfrm>
            <a:off x="2273968" y="3124225"/>
            <a:ext cx="2959699" cy="345744"/>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54BE4F5B-3981-4465-80A7-1DA467F4C481}"/>
              </a:ext>
            </a:extLst>
          </p:cNvPr>
          <p:cNvSpPr txBox="1"/>
          <p:nvPr/>
        </p:nvSpPr>
        <p:spPr>
          <a:xfrm>
            <a:off x="5859639" y="2335503"/>
            <a:ext cx="1107996"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乗法定理</a:t>
            </a:r>
          </a:p>
        </p:txBody>
      </p:sp>
      <p:cxnSp>
        <p:nvCxnSpPr>
          <p:cNvPr id="6" name="直線矢印コネクタ 5">
            <a:extLst>
              <a:ext uri="{FF2B5EF4-FFF2-40B4-BE49-F238E27FC236}">
                <a16:creationId xmlns:a16="http://schemas.microsoft.com/office/drawing/2014/main" id="{BB6D96FB-FA33-45FF-ABCF-2624B2915B38}"/>
              </a:ext>
            </a:extLst>
          </p:cNvPr>
          <p:cNvCxnSpPr>
            <a:cxnSpLocks/>
            <a:stCxn id="11" idx="1"/>
          </p:cNvCxnSpPr>
          <p:nvPr/>
        </p:nvCxnSpPr>
        <p:spPr>
          <a:xfrm flipH="1">
            <a:off x="5506177" y="2520169"/>
            <a:ext cx="3534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F754F239-9F06-49B5-8CB3-0DCA457B7040}"/>
              </a:ext>
            </a:extLst>
          </p:cNvPr>
          <p:cNvCxnSpPr>
            <a:cxnSpLocks/>
          </p:cNvCxnSpPr>
          <p:nvPr/>
        </p:nvCxnSpPr>
        <p:spPr>
          <a:xfrm>
            <a:off x="5506177" y="3201423"/>
            <a:ext cx="12700" cy="504109"/>
          </a:xfrm>
          <a:prstGeom prst="bentConnector4">
            <a:avLst>
              <a:gd name="adj1" fmla="val 2700000"/>
              <a:gd name="adj2" fmla="val 9989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19B4580-FFDE-47B8-9297-5E8388BCD043}"/>
                  </a:ext>
                </a:extLst>
              </p:cNvPr>
              <p:cNvSpPr txBox="1"/>
              <p:nvPr/>
            </p:nvSpPr>
            <p:spPr>
              <a:xfrm>
                <a:off x="5859639" y="3155852"/>
                <a:ext cx="3988592" cy="646331"/>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条件付き独立性（</a:t>
                </a:r>
                <a:r>
                  <a:rPr kumimoji="1" lang="en-US" altLang="ja-JP" dirty="0">
                    <a:latin typeface="Meiryo UI" panose="020B0604030504040204" pitchFamily="50" charset="-128"/>
                    <a:ea typeface="Meiryo UI" panose="020B0604030504040204" pitchFamily="50" charset="-128"/>
                  </a:rPr>
                  <a:t>head-to-tail</a:t>
                </a:r>
                <a:r>
                  <a:rPr kumimoji="1" lang="ja-JP" altLang="en-US" dirty="0">
                    <a:latin typeface="Meiryo UI" panose="020B0604030504040204" pitchFamily="50" charset="-128"/>
                    <a:ea typeface="Meiryo UI" panose="020B0604030504040204" pitchFamily="50" charset="-128"/>
                  </a:rPr>
                  <a:t>型）</a:t>
                </a:r>
                <a:r>
                  <a:rPr kumimoji="1" lang="en-US" altLang="ja-JP" baseline="30000" dirty="0">
                    <a:latin typeface="Meiryo UI" panose="020B0604030504040204" pitchFamily="50" charset="-128"/>
                    <a:ea typeface="Meiryo UI" panose="020B0604030504040204" pitchFamily="50" charset="-128"/>
                  </a:rPr>
                  <a:t>※</a:t>
                </a:r>
                <a:endParaRPr lang="en-US" altLang="ja-JP" baseline="30000" dirty="0">
                  <a:latin typeface="Meiryo UI" panose="020B0604030504040204" pitchFamily="50" charset="-128"/>
                  <a:ea typeface="Meiryo UI" panose="020B0604030504040204" pitchFamily="50" charset="-128"/>
                </a:endParaRPr>
              </a:p>
              <a:p>
                <a:r>
                  <a:rPr lang="en-US" altLang="ja-JP" dirty="0">
                    <a:ea typeface="Meiryo UI" panose="020B0604030504040204" pitchFamily="50" charset="-128"/>
                  </a:rPr>
                  <a:t>x</a:t>
                </a:r>
                <a14:m>
                  <m:oMath xmlns:m="http://schemas.openxmlformats.org/officeDocument/2006/math">
                    <m:r>
                      <a:rPr lang="ja-JP" altLang="en-US" b="0" i="1" dirty="0">
                        <a:latin typeface="Cambria Math" panose="02040503050406030204" pitchFamily="18" charset="0"/>
                        <a:ea typeface="Meiryo UI" panose="020B0604030504040204" pitchFamily="50" charset="-128"/>
                      </a:rPr>
                      <m:t>独立</m:t>
                    </m:r>
                    <m:r>
                      <a:rPr lang="en-US" altLang="ja-JP" b="0" i="1" smtClean="0">
                        <a:latin typeface="Cambria Math" panose="02040503050406030204" pitchFamily="18" charset="0"/>
                        <a:ea typeface="Meiryo UI" panose="020B0604030504040204" pitchFamily="50" charset="-128"/>
                      </a:rPr>
                      <m:t>𝑦</m:t>
                    </m:r>
                  </m:oMath>
                </a14:m>
                <a:r>
                  <a:rPr kumimoji="1" lang="en-US" altLang="ja-JP" dirty="0">
                    <a:latin typeface="Meiryo UI" panose="020B0604030504040204" pitchFamily="50" charset="-128"/>
                    <a:ea typeface="Meiryo UI" panose="020B0604030504040204" pitchFamily="50" charset="-128"/>
                  </a:rPr>
                  <a:t>|z</a:t>
                </a:r>
                <a:r>
                  <a:rPr kumimoji="1" lang="ja-JP" altLang="en-US" dirty="0">
                    <a:latin typeface="Meiryo UI" panose="020B0604030504040204" pitchFamily="50" charset="-128"/>
                    <a:ea typeface="Meiryo UI" panose="020B0604030504040204" pitchFamily="50" charset="-128"/>
                  </a:rPr>
                  <a:t>の場合に成り立つ</a:t>
                </a:r>
                <a:endParaRPr kumimoji="1" lang="en-US" altLang="ja-JP" dirty="0">
                  <a:latin typeface="Meiryo UI" panose="020B0604030504040204" pitchFamily="50" charset="-128"/>
                  <a:ea typeface="Meiryo UI"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219B4580-FFDE-47B8-9297-5E8388BCD043}"/>
                  </a:ext>
                </a:extLst>
              </p:cNvPr>
              <p:cNvSpPr txBox="1">
                <a:spLocks noRot="1" noChangeAspect="1" noMove="1" noResize="1" noEditPoints="1" noAdjustHandles="1" noChangeArrowheads="1" noChangeShapeType="1" noTextEdit="1"/>
              </p:cNvSpPr>
              <p:nvPr/>
            </p:nvSpPr>
            <p:spPr>
              <a:xfrm>
                <a:off x="5859639" y="3155852"/>
                <a:ext cx="3988592" cy="646331"/>
              </a:xfrm>
              <a:prstGeom prst="rect">
                <a:avLst/>
              </a:prstGeom>
              <a:blipFill>
                <a:blip r:embed="rId2"/>
                <a:stretch>
                  <a:fillRect l="-1221" t="-4717" b="-15094"/>
                </a:stretch>
              </a:blipFill>
            </p:spPr>
            <p:txBody>
              <a:bodyPr/>
              <a:lstStyle/>
              <a:p>
                <a:r>
                  <a:rPr lang="ja-JP" altLang="en-US">
                    <a:noFill/>
                  </a:rPr>
                  <a:t> </a:t>
                </a:r>
              </a:p>
            </p:txBody>
          </p:sp>
        </mc:Fallback>
      </mc:AlternateContent>
      <p:cxnSp>
        <p:nvCxnSpPr>
          <p:cNvPr id="21" name="コネクタ: カギ線 20">
            <a:extLst>
              <a:ext uri="{FF2B5EF4-FFF2-40B4-BE49-F238E27FC236}">
                <a16:creationId xmlns:a16="http://schemas.microsoft.com/office/drawing/2014/main" id="{203402E3-167B-490D-B386-CDF1CD364BA5}"/>
              </a:ext>
            </a:extLst>
          </p:cNvPr>
          <p:cNvCxnSpPr>
            <a:cxnSpLocks/>
            <a:stCxn id="23" idx="3"/>
            <a:endCxn id="8" idx="3"/>
          </p:cNvCxnSpPr>
          <p:nvPr/>
        </p:nvCxnSpPr>
        <p:spPr>
          <a:xfrm>
            <a:off x="5526292" y="2609372"/>
            <a:ext cx="12700" cy="365655"/>
          </a:xfrm>
          <a:prstGeom prst="bentConnector3">
            <a:avLst>
              <a:gd name="adj1" fmla="val 18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D6CEE8-F4B2-473C-B02A-0C99DA2DAD73}"/>
              </a:ext>
            </a:extLst>
          </p:cNvPr>
          <p:cNvSpPr txBox="1"/>
          <p:nvPr/>
        </p:nvSpPr>
        <p:spPr>
          <a:xfrm>
            <a:off x="5859639" y="2642813"/>
            <a:ext cx="87716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周辺化</a:t>
            </a:r>
            <a:endParaRPr kumimoji="1" lang="en-US" altLang="ja-JP"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0E67A7F8-20BB-4E23-84F5-487A7E045A1B}"/>
              </a:ext>
            </a:extLst>
          </p:cNvPr>
          <p:cNvSpPr/>
          <p:nvPr/>
        </p:nvSpPr>
        <p:spPr>
          <a:xfrm>
            <a:off x="2120900" y="2794797"/>
            <a:ext cx="3405392" cy="360459"/>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11655DF3-5BFB-4F7F-AE90-C3DC9C7AF8D7}"/>
              </a:ext>
            </a:extLst>
          </p:cNvPr>
          <p:cNvSpPr/>
          <p:nvPr/>
        </p:nvSpPr>
        <p:spPr>
          <a:xfrm>
            <a:off x="2120900" y="2429142"/>
            <a:ext cx="3405392" cy="360459"/>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graphicFrame>
            <p:nvGraphicFramePr>
              <p:cNvPr id="30" name="表 29">
                <a:extLst>
                  <a:ext uri="{FF2B5EF4-FFF2-40B4-BE49-F238E27FC236}">
                    <a16:creationId xmlns:a16="http://schemas.microsoft.com/office/drawing/2014/main" id="{E843FBA3-ED5A-4C0A-80FF-CB8D6178709D}"/>
                  </a:ext>
                </a:extLst>
              </p:cNvPr>
              <p:cNvGraphicFramePr>
                <a:graphicFrameLocks noGrp="1"/>
              </p:cNvGraphicFramePr>
              <p:nvPr>
                <p:extLst>
                  <p:ext uri="{D42A27DB-BD31-4B8C-83A1-F6EECF244321}">
                    <p14:modId xmlns:p14="http://schemas.microsoft.com/office/powerpoint/2010/main" val="1541755376"/>
                  </p:ext>
                </p:extLst>
              </p:nvPr>
            </p:nvGraphicFramePr>
            <p:xfrm>
              <a:off x="540000" y="2340000"/>
              <a:ext cx="4988053" cy="268097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858439037"/>
                        </a:ext>
                      </a:extLst>
                    </a:gridCol>
                    <a:gridCol w="828993">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3264662">
                      <a:extLst>
                        <a:ext uri="{9D8B030D-6E8A-4147-A177-3AD203B41FA5}">
                          <a16:colId xmlns:a16="http://schemas.microsoft.com/office/drawing/2014/main" val="1342385149"/>
                        </a:ext>
                      </a:extLst>
                    </a:gridCol>
                  </a:tblGrid>
                  <a:tr h="370840">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P(x)P(</a:t>
                          </a:r>
                          <a:r>
                            <a:rPr kumimoji="1" lang="en-US" altLang="ja-JP" dirty="0" err="1">
                              <a:latin typeface="Cambria Math" panose="02040503050406030204" pitchFamily="18" charset="0"/>
                              <a:ea typeface="Cambria Math" panose="02040503050406030204" pitchFamily="18" charset="0"/>
                            </a:rPr>
                            <a:t>y|x</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70641"/>
                      </a:ext>
                    </a:extLst>
                  </a:tr>
                  <a:tr h="370840">
                    <a:tc>
                      <a:txBody>
                        <a:bodyPr/>
                        <a:lstStyle/>
                        <a:p>
                          <a:pPr algn="ctr"/>
                          <a:r>
                            <a:rPr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Cambria Math" panose="02040503050406030204" pitchFamily="18" charset="0"/>
                              <a:ea typeface="Cambria Math" panose="02040503050406030204" pitchFamily="18" charset="0"/>
                            </a:rPr>
                            <a:t>P(x)</a:t>
                          </a:r>
                          <a:r>
                            <a:rPr lang="ja-JP" altLang="ja-JP" dirty="0">
                              <a:latin typeface="Cambria Math" panose="02040503050406030204" pitchFamily="18" charset="0"/>
                            </a:rPr>
                            <a:t> </a:t>
                          </a:r>
                          <a14:m>
                            <m:oMath xmlns:m="http://schemas.openxmlformats.org/officeDocument/2006/math">
                              <m:nary>
                                <m:naryPr>
                                  <m:chr m:val="∑"/>
                                  <m:supHide m:val="on"/>
                                  <m:ctrlPr>
                                    <a:rPr lang="ja-JP" altLang="ja-JP" i="1">
                                      <a:latin typeface="Cambria Math" panose="02040503050406030204" pitchFamily="18" charset="0"/>
                                    </a:rPr>
                                  </m:ctrlPr>
                                </m:naryPr>
                                <m:sub>
                                  <m:r>
                                    <m:rPr>
                                      <m:brk m:alnAt="7"/>
                                    </m:rPr>
                                    <a:rPr lang="en-US" altLang="ja-JP">
                                      <a:latin typeface="Cambria Math" panose="02040503050406030204" pitchFamily="18" charset="0"/>
                                      <a:ea typeface="Cambria Math" panose="02040503050406030204" pitchFamily="18" charset="0"/>
                                    </a:rPr>
                                    <m:t>𝑧</m:t>
                                  </m:r>
                                </m:sub>
                                <m:sup/>
                                <m:e>
                                  <m:r>
                                    <a:rPr lang="en-US" altLang="ja-JP">
                                      <a:latin typeface="Cambria Math" panose="02040503050406030204" pitchFamily="18" charset="0"/>
                                      <a:ea typeface="Cambria Math" panose="02040503050406030204" pitchFamily="18" charset="0"/>
                                    </a:rPr>
                                    <m:t>𝑃</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y</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z</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e>
                                  </m:d>
                                </m:e>
                              </m:nary>
                            </m:oMath>
                          </a14:m>
                          <a:endParaRPr lang="ja-JP" altLang="ja-JP"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472147"/>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Cambria Math" panose="02040503050406030204" pitchFamily="18" charset="0"/>
                              <a:ea typeface="Cambria Math" panose="02040503050406030204" pitchFamily="18" charset="0"/>
                            </a:rPr>
                            <a:t>P(x)</a:t>
                          </a:r>
                          <a:r>
                            <a:rPr lang="ja-JP" altLang="ja-JP" dirty="0">
                              <a:latin typeface="Cambria Math" panose="02040503050406030204" pitchFamily="18" charset="0"/>
                            </a:rPr>
                            <a:t> </a:t>
                          </a:r>
                          <a14:m>
                            <m:oMath xmlns:m="http://schemas.openxmlformats.org/officeDocument/2006/math">
                              <m:nary>
                                <m:naryPr>
                                  <m:chr m:val="∑"/>
                                  <m:supHide m:val="on"/>
                                  <m:ctrlPr>
                                    <a:rPr lang="ja-JP" altLang="ja-JP" i="1">
                                      <a:latin typeface="Cambria Math" panose="02040503050406030204" pitchFamily="18" charset="0"/>
                                    </a:rPr>
                                  </m:ctrlPr>
                                </m:naryPr>
                                <m:sub>
                                  <m:r>
                                    <m:rPr>
                                      <m:brk m:alnAt="7"/>
                                    </m:rPr>
                                    <a:rPr lang="en-US" altLang="ja-JP">
                                      <a:latin typeface="Cambria Math" panose="02040503050406030204" pitchFamily="18" charset="0"/>
                                      <a:ea typeface="Cambria Math" panose="02040503050406030204" pitchFamily="18" charset="0"/>
                                    </a:rPr>
                                    <m:t>𝑧</m:t>
                                  </m:r>
                                </m:sub>
                                <m:sup/>
                                <m:e>
                                  <m:r>
                                    <a:rPr lang="en-US" altLang="ja-JP">
                                      <a:latin typeface="Cambria Math" panose="02040503050406030204" pitchFamily="18" charset="0"/>
                                      <a:ea typeface="Cambria Math" panose="02040503050406030204" pitchFamily="18" charset="0"/>
                                    </a:rPr>
                                    <m:t>𝑃</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x</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y</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z</m:t>
                                      </m:r>
                                      <m: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e>
                                  </m:d>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9368"/>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Cambria Math" panose="02040503050406030204" pitchFamily="18" charset="0"/>
                              <a:ea typeface="Cambria Math" panose="02040503050406030204" pitchFamily="18" charset="0"/>
                            </a:rPr>
                            <a:t>P(x)</a:t>
                          </a:r>
                          <a:r>
                            <a:rPr lang="ja-JP" altLang="ja-JP" dirty="0">
                              <a:latin typeface="Cambria Math" panose="02040503050406030204" pitchFamily="18" charset="0"/>
                            </a:rPr>
                            <a:t> </a:t>
                          </a:r>
                          <a14:m>
                            <m:oMath xmlns:m="http://schemas.openxmlformats.org/officeDocument/2006/math">
                              <m:nary>
                                <m:naryPr>
                                  <m:chr m:val="∑"/>
                                  <m:supHide m:val="on"/>
                                  <m:ctrlPr>
                                    <a:rPr lang="ja-JP" altLang="ja-JP" i="1">
                                      <a:latin typeface="Cambria Math" panose="02040503050406030204" pitchFamily="18" charset="0"/>
                                    </a:rPr>
                                  </m:ctrlPr>
                                </m:naryPr>
                                <m:sub>
                                  <m:r>
                                    <m:rPr>
                                      <m:brk m:alnAt="7"/>
                                    </m:rPr>
                                    <a:rPr lang="en-US" altLang="ja-JP">
                                      <a:latin typeface="Cambria Math" panose="02040503050406030204" pitchFamily="18" charset="0"/>
                                      <a:ea typeface="Cambria Math" panose="02040503050406030204" pitchFamily="18" charset="0"/>
                                    </a:rPr>
                                    <m:t>𝑧</m:t>
                                  </m:r>
                                </m:sub>
                                <m:sup/>
                                <m:e>
                                  <m:r>
                                    <a:rPr lang="en-US" altLang="ja-JP">
                                      <a:latin typeface="Cambria Math" panose="02040503050406030204" pitchFamily="18" charset="0"/>
                                      <a:ea typeface="Cambria Math" panose="02040503050406030204" pitchFamily="18" charset="0"/>
                                    </a:rPr>
                                    <m:t>𝑃</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y</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z</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P</m:t>
                                      </m:r>
                                      <m:r>
                                        <a:rPr lang="en-US" altLang="ja-JP" b="0" i="0" smtClean="0">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z</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x</m:t>
                                      </m:r>
                                      <m:r>
                                        <a:rPr lang="en-US" altLang="ja-JP">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P</m:t>
                                      </m:r>
                                      <m:r>
                                        <a:rPr lang="en-US" altLang="ja-JP" b="0" i="0"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x</m:t>
                                      </m:r>
                                      <m:r>
                                        <a:rPr lang="en-US" altLang="ja-JP" b="0" i="0"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e>
                                  </m:d>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9003796"/>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⑤</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P(x)</a:t>
                          </a:r>
                          <a:r>
                            <a:rPr kumimoji="1" lang="ja-JP" altLang="en-US" dirty="0">
                              <a:latin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m:rPr>
                                          <m:sty m:val="p"/>
                                        </m:rPr>
                                        <a:rPr kumimoji="1" lang="en-US" altLang="ja-JP" smtClean="0">
                                          <a:latin typeface="Cambria Math" panose="02040503050406030204" pitchFamily="18" charset="0"/>
                                          <a:ea typeface="Cambria Math" panose="02040503050406030204" pitchFamily="18" charset="0"/>
                                        </a:rPr>
                                        <m:t>z</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e>
                                  </m:d>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323765"/>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⑥</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P(x)</a:t>
                          </a:r>
                          <a:r>
                            <a:rPr kumimoji="1" lang="ja-JP" altLang="en-US" dirty="0">
                              <a:latin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z</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den>
                                  </m:f>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44096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⑦</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z</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911825"/>
                      </a:ext>
                    </a:extLst>
                  </a:tr>
                </a:tbl>
              </a:graphicData>
            </a:graphic>
          </p:graphicFrame>
        </mc:Choice>
        <mc:Fallback xmlns="">
          <p:graphicFrame>
            <p:nvGraphicFramePr>
              <p:cNvPr id="30" name="表 29">
                <a:extLst>
                  <a:ext uri="{FF2B5EF4-FFF2-40B4-BE49-F238E27FC236}">
                    <a16:creationId xmlns:a16="http://schemas.microsoft.com/office/drawing/2014/main" id="{E843FBA3-ED5A-4C0A-80FF-CB8D6178709D}"/>
                  </a:ext>
                </a:extLst>
              </p:cNvPr>
              <p:cNvGraphicFramePr>
                <a:graphicFrameLocks noGrp="1"/>
              </p:cNvGraphicFramePr>
              <p:nvPr>
                <p:extLst>
                  <p:ext uri="{D42A27DB-BD31-4B8C-83A1-F6EECF244321}">
                    <p14:modId xmlns:p14="http://schemas.microsoft.com/office/powerpoint/2010/main" val="1541755376"/>
                  </p:ext>
                </p:extLst>
              </p:nvPr>
            </p:nvGraphicFramePr>
            <p:xfrm>
              <a:off x="540000" y="2340000"/>
              <a:ext cx="4988053" cy="268097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858439037"/>
                        </a:ext>
                      </a:extLst>
                    </a:gridCol>
                    <a:gridCol w="828993">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3264662">
                      <a:extLst>
                        <a:ext uri="{9D8B030D-6E8A-4147-A177-3AD203B41FA5}">
                          <a16:colId xmlns:a16="http://schemas.microsoft.com/office/drawing/2014/main" val="1342385149"/>
                        </a:ext>
                      </a:extLst>
                    </a:gridCol>
                  </a:tblGrid>
                  <a:tr h="370840">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16393" r="-801493" b="-808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P(x)P(</a:t>
                          </a:r>
                          <a:r>
                            <a:rPr kumimoji="1" lang="en-US" altLang="ja-JP" dirty="0" err="1">
                              <a:latin typeface="Cambria Math" panose="02040503050406030204" pitchFamily="18" charset="0"/>
                              <a:ea typeface="Cambria Math" panose="02040503050406030204" pitchFamily="18" charset="0"/>
                            </a:rPr>
                            <a:t>y|x</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70641"/>
                      </a:ext>
                    </a:extLst>
                  </a:tr>
                  <a:tr h="370840">
                    <a:tc>
                      <a:txBody>
                        <a:bodyPr/>
                        <a:lstStyle/>
                        <a:p>
                          <a:pPr algn="ctr"/>
                          <a:r>
                            <a:rPr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116393" r="-801493" b="-708197"/>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116393" r="-187" b="-708197"/>
                          </a:stretch>
                        </a:blipFill>
                      </a:tcPr>
                    </a:tc>
                    <a:extLst>
                      <a:ext uri="{0D108BD9-81ED-4DB2-BD59-A6C34878D82A}">
                        <a16:rowId xmlns:a16="http://schemas.microsoft.com/office/drawing/2014/main" val="4258472147"/>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216393" r="-801493" b="-608197"/>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216393" r="-187" b="-608197"/>
                          </a:stretch>
                        </a:blipFill>
                      </a:tcPr>
                    </a:tc>
                    <a:extLst>
                      <a:ext uri="{0D108BD9-81ED-4DB2-BD59-A6C34878D82A}">
                        <a16:rowId xmlns:a16="http://schemas.microsoft.com/office/drawing/2014/main" val="400349368"/>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316393" r="-801493" b="-508197"/>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316393" r="-187" b="-508197"/>
                          </a:stretch>
                        </a:blipFill>
                      </a:tcPr>
                    </a:tc>
                    <a:extLst>
                      <a:ext uri="{0D108BD9-81ED-4DB2-BD59-A6C34878D82A}">
                        <a16:rowId xmlns:a16="http://schemas.microsoft.com/office/drawing/2014/main" val="1339003796"/>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⑤</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416393" r="-801493" b="-408197"/>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416393" r="-187" b="-408197"/>
                          </a:stretch>
                        </a:blipFill>
                      </a:tcPr>
                    </a:tc>
                    <a:extLst>
                      <a:ext uri="{0D108BD9-81ED-4DB2-BD59-A6C34878D82A}">
                        <a16:rowId xmlns:a16="http://schemas.microsoft.com/office/drawing/2014/main" val="4054323765"/>
                      </a:ext>
                    </a:extLst>
                  </a:tr>
                  <a:tr h="455930">
                    <a:tc>
                      <a:txBody>
                        <a:bodyPr/>
                        <a:lstStyle/>
                        <a:p>
                          <a:pPr algn="ctr"/>
                          <a:r>
                            <a:rPr kumimoji="1" lang="ja-JP" altLang="en-US" dirty="0">
                              <a:latin typeface="Meiryo UI" panose="020B0604030504040204" pitchFamily="50" charset="-128"/>
                              <a:ea typeface="Meiryo UI" panose="020B0604030504040204" pitchFamily="50" charset="-128"/>
                            </a:rPr>
                            <a:t>⑥</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420000" r="-801493" b="-23200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420000" r="-187" b="-232000"/>
                          </a:stretch>
                        </a:blipFill>
                      </a:tcPr>
                    </a:tc>
                    <a:extLst>
                      <a:ext uri="{0D108BD9-81ED-4DB2-BD59-A6C34878D82A}">
                        <a16:rowId xmlns:a16="http://schemas.microsoft.com/office/drawing/2014/main" val="44744096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⑦</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2388" t="-639344" r="-801493" b="-185246"/>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799" t="-639344" r="-187" b="-185246"/>
                          </a:stretch>
                        </a:blipFill>
                      </a:tcPr>
                    </a:tc>
                    <a:extLst>
                      <a:ext uri="{0D108BD9-81ED-4DB2-BD59-A6C34878D82A}">
                        <a16:rowId xmlns:a16="http://schemas.microsoft.com/office/drawing/2014/main" val="3427911825"/>
                      </a:ext>
                    </a:extLst>
                  </a:tr>
                </a:tbl>
              </a:graphicData>
            </a:graphic>
          </p:graphicFrame>
        </mc:Fallback>
      </mc:AlternateContent>
      <p:sp>
        <p:nvSpPr>
          <p:cNvPr id="32" name="テキスト ボックス 31">
            <a:extLst>
              <a:ext uri="{FF2B5EF4-FFF2-40B4-BE49-F238E27FC236}">
                <a16:creationId xmlns:a16="http://schemas.microsoft.com/office/drawing/2014/main" id="{4106C5B7-1DAC-45BA-A021-17DF0E51B2D1}"/>
              </a:ext>
            </a:extLst>
          </p:cNvPr>
          <p:cNvSpPr txBox="1"/>
          <p:nvPr/>
        </p:nvSpPr>
        <p:spPr>
          <a:xfrm>
            <a:off x="948992" y="5874664"/>
            <a:ext cx="8296608" cy="338554"/>
          </a:xfrm>
          <a:prstGeom prst="rect">
            <a:avLst/>
          </a:prstGeom>
          <a:noFill/>
        </p:spPr>
        <p:txBody>
          <a:bodyPr wrap="square" rtlCol="0">
            <a:spAutoFit/>
          </a:bodyPr>
          <a:lstStyle/>
          <a:p>
            <a:r>
              <a:rPr kumimoji="1" lang="en-US" altLang="ja-JP" sz="1600">
                <a:latin typeface="Meiryo UI" panose="020B0604030504040204" pitchFamily="50" charset="-128"/>
                <a:ea typeface="Meiryo UI" panose="020B0604030504040204" pitchFamily="50" charset="-128"/>
              </a:rPr>
              <a:t>※</a:t>
            </a:r>
            <a:r>
              <a:rPr kumimoji="1" lang="ja-JP" altLang="en-US" sz="1600">
                <a:latin typeface="Meiryo UI" panose="020B0604030504040204" pitchFamily="50" charset="-128"/>
                <a:ea typeface="Meiryo UI" panose="020B0604030504040204" pitchFamily="50" charset="-128"/>
              </a:rPr>
              <a:t>条件付き</a:t>
            </a:r>
            <a:r>
              <a:rPr kumimoji="1" lang="ja-JP" altLang="en-US" sz="1600" dirty="0">
                <a:latin typeface="Meiryo UI" panose="020B0604030504040204" pitchFamily="50" charset="-128"/>
                <a:ea typeface="Meiryo UI" panose="020B0604030504040204" pitchFamily="50" charset="-128"/>
              </a:rPr>
              <a:t>独立性：</a:t>
            </a:r>
            <a:r>
              <a:rPr kumimoji="1" lang="en-US" altLang="ja-JP" sz="1600" dirty="0">
                <a:latin typeface="Meiryo UI" panose="020B0604030504040204" pitchFamily="50" charset="-128"/>
                <a:ea typeface="Meiryo UI" panose="020B0604030504040204" pitchFamily="50" charset="-128"/>
              </a:rPr>
              <a:t>P27</a:t>
            </a:r>
            <a:r>
              <a:rPr kumimoji="1" lang="ja-JP" altLang="en-US" sz="1600" dirty="0">
                <a:latin typeface="Meiryo UI" panose="020B0604030504040204" pitchFamily="50" charset="-128"/>
                <a:ea typeface="Meiryo UI" panose="020B0604030504040204" pitchFamily="50" charset="-128"/>
              </a:rPr>
              <a:t>参考　</a:t>
            </a:r>
            <a:r>
              <a:rPr lang="en-US" altLang="ja-JP" sz="1600" dirty="0">
                <a:solidFill>
                  <a:schemeClr val="accent5"/>
                </a:solidFill>
                <a:latin typeface="Meiryo UI" panose="020B0604030504040204" pitchFamily="50" charset="-128"/>
                <a:ea typeface="Meiryo UI" panose="020B0604030504040204" pitchFamily="50" charset="-128"/>
                <a:hlinkClick r:id="rId4">
                  <a:extLst>
                    <a:ext uri="{A12FA001-AC4F-418D-AE19-62706E023703}">
                      <ahyp:hlinkClr xmlns:ahyp="http://schemas.microsoft.com/office/drawing/2018/hyperlinkcolor" val="tx"/>
                    </a:ext>
                  </a:extLst>
                </a:hlinkClick>
              </a:rPr>
              <a:t> https://www.slideshare.net/ksmzn/topicmodel</a:t>
            </a:r>
            <a:endParaRPr lang="en-US" altLang="ja-JP" sz="1600" dirty="0">
              <a:solidFill>
                <a:schemeClr val="accent5"/>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057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ja-JP" altLang="en-US" dirty="0"/>
              <a:t>式（</a:t>
            </a:r>
            <a:r>
              <a:rPr lang="en-US" altLang="ja-JP" dirty="0"/>
              <a:t>2</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p:txBody>
          <a:bodyPr/>
          <a:lstStyle/>
          <a:p>
            <a:r>
              <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rPr>
              <a:t>PLSA</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の実行では、</a:t>
            </a:r>
            <a:r>
              <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rPr>
              <a:t>3</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種類の確率変数</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P(</a:t>
            </a:r>
            <a:r>
              <a:rPr kumimoji="1" lang="en-US" altLang="ja-JP" sz="2000" b="1" kern="1200" dirty="0" err="1">
                <a:solidFill>
                  <a:schemeClr val="tx1"/>
                </a:solidFill>
                <a:effectLst/>
                <a:latin typeface="Cambria Math" panose="02040503050406030204" pitchFamily="18" charset="0"/>
                <a:ea typeface="Cambria Math" panose="02040503050406030204" pitchFamily="18" charset="0"/>
              </a:rPr>
              <a:t>x|z</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 P(</a:t>
            </a:r>
            <a:r>
              <a:rPr kumimoji="1" lang="en-US" altLang="ja-JP" sz="2000" b="1" kern="1200" dirty="0" err="1">
                <a:solidFill>
                  <a:schemeClr val="tx1"/>
                </a:solidFill>
                <a:effectLst/>
                <a:latin typeface="Cambria Math" panose="02040503050406030204" pitchFamily="18" charset="0"/>
                <a:ea typeface="Cambria Math" panose="02040503050406030204" pitchFamily="18" charset="0"/>
              </a:rPr>
              <a:t>y|z</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 P(z)</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を計算することが最終アウトプット</a:t>
            </a:r>
            <a:r>
              <a:rPr kumimoji="1" lang="ja-JP" altLang="en-US" sz="2000" b="1" kern="1200" dirty="0">
                <a:solidFill>
                  <a:schemeClr val="tx1"/>
                </a:solidFill>
                <a:effectLst/>
                <a:latin typeface="Meiryo UI" panose="020B0604030504040204" pitchFamily="50" charset="-128"/>
                <a:ea typeface="Meiryo UI" panose="020B0604030504040204" pitchFamily="50" charset="-128"/>
                <a:cs typeface="+mn-cs"/>
              </a:rPr>
              <a:t>になります。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3E8ADC24-087D-4942-BC23-384A846CB782}"/>
                  </a:ext>
                </a:extLst>
              </p:cNvPr>
              <p:cNvGraphicFramePr>
                <a:graphicFrameLocks noGrp="1"/>
              </p:cNvGraphicFramePr>
              <p:nvPr>
                <p:extLst>
                  <p:ext uri="{D42A27DB-BD31-4B8C-83A1-F6EECF244321}">
                    <p14:modId xmlns:p14="http://schemas.microsoft.com/office/powerpoint/2010/main" val="598232876"/>
                  </p:ext>
                </p:extLst>
              </p:nvPr>
            </p:nvGraphicFramePr>
            <p:xfrm>
              <a:off x="540000" y="2340000"/>
              <a:ext cx="7281164" cy="2768473"/>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713130767"/>
                        </a:ext>
                      </a:extLst>
                    </a:gridCol>
                    <a:gridCol w="355917">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6030849">
                      <a:extLst>
                        <a:ext uri="{9D8B030D-6E8A-4147-A177-3AD203B41FA5}">
                          <a16:colId xmlns:a16="http://schemas.microsoft.com/office/drawing/2014/main" val="1342385149"/>
                        </a:ext>
                      </a:extLst>
                    </a:gridCol>
                  </a:tblGrid>
                  <a:tr h="370840">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log</a:t>
                          </a:r>
                          <a14:m>
                            <m:oMath xmlns:m="http://schemas.openxmlformats.org/officeDocument/2006/math">
                              <m:nary>
                                <m:naryPr>
                                  <m:chr m:val="∏"/>
                                  <m:supHide m:val="on"/>
                                  <m:ctrlPr>
                                    <a:rPr kumimoji="1" lang="ja-JP" altLang="en-US" i="1" smtClean="0">
                                      <a:latin typeface="Cambria Math" panose="02040503050406030204" pitchFamily="18" charset="0"/>
                                    </a:rPr>
                                  </m:ctrlPr>
                                </m:naryPr>
                                <m:sub>
                                  <m:r>
                                    <a:rPr kumimoji="1" lang="en-US" altLang="ja-JP" b="0" i="1" smtClean="0">
                                      <a:latin typeface="Cambria Math" panose="02040503050406030204" pitchFamily="18" charset="0"/>
                                    </a:rPr>
                                    <m:t>𝑥</m:t>
                                  </m:r>
                                </m:sub>
                                <m:sup/>
                                <m:e>
                                  <m:nary>
                                    <m:naryPr>
                                      <m:chr m:val="∏"/>
                                      <m:supHide m:val="on"/>
                                      <m:ctrlPr>
                                        <a:rPr kumimoji="1" lang="en-US" altLang="ja-JP" i="1" smtClean="0">
                                          <a:latin typeface="Cambria Math" panose="02040503050406030204" pitchFamily="18" charset="0"/>
                                        </a:rPr>
                                      </m:ctrlPr>
                                    </m:naryPr>
                                    <m:sub>
                                      <m:r>
                                        <a:rPr kumimoji="1" lang="en-US" altLang="ja-JP" b="0" i="1" smtClean="0">
                                          <a:latin typeface="Cambria Math" panose="02040503050406030204" pitchFamily="18" charset="0"/>
                                        </a:rPr>
                                        <m:t>𝑦</m:t>
                                      </m:r>
                                    </m:sub>
                                    <m:sup/>
                                    <m:e>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up>
                                      </m:sSup>
                                    </m:e>
                                  </m:nary>
                                </m:e>
                              </m:nary>
                            </m:oMath>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082841"/>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e>
                                        </m:func>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97832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728609"/>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e>
                                            </m:nary>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283781"/>
                      </a:ext>
                    </a:extLst>
                  </a:tr>
                </a:tbl>
              </a:graphicData>
            </a:graphic>
          </p:graphicFrame>
        </mc:Choice>
        <mc:Fallback xmlns="">
          <p:graphicFrame>
            <p:nvGraphicFramePr>
              <p:cNvPr id="11" name="表 10">
                <a:extLst>
                  <a:ext uri="{FF2B5EF4-FFF2-40B4-BE49-F238E27FC236}">
                    <a16:creationId xmlns:a16="http://schemas.microsoft.com/office/drawing/2014/main" id="{3E8ADC24-087D-4942-BC23-384A846CB782}"/>
                  </a:ext>
                </a:extLst>
              </p:cNvPr>
              <p:cNvGraphicFramePr>
                <a:graphicFrameLocks noGrp="1"/>
              </p:cNvGraphicFramePr>
              <p:nvPr>
                <p:extLst>
                  <p:ext uri="{D42A27DB-BD31-4B8C-83A1-F6EECF244321}">
                    <p14:modId xmlns:p14="http://schemas.microsoft.com/office/powerpoint/2010/main" val="598232876"/>
                  </p:ext>
                </p:extLst>
              </p:nvPr>
            </p:nvGraphicFramePr>
            <p:xfrm>
              <a:off x="540000" y="2340000"/>
              <a:ext cx="7281164" cy="2768473"/>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713130767"/>
                        </a:ext>
                      </a:extLst>
                    </a:gridCol>
                    <a:gridCol w="355917">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6030849">
                      <a:extLst>
                        <a:ext uri="{9D8B030D-6E8A-4147-A177-3AD203B41FA5}">
                          <a16:colId xmlns:a16="http://schemas.microsoft.com/office/drawing/2014/main" val="1342385149"/>
                        </a:ext>
                      </a:extLst>
                    </a:gridCol>
                  </a:tblGrid>
                  <a:tr h="405130">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0707" t="-101493" r="-202" b="-582090"/>
                          </a:stretch>
                        </a:blipFill>
                      </a:tcPr>
                    </a:tc>
                    <a:extLst>
                      <a:ext uri="{0D108BD9-81ED-4DB2-BD59-A6C34878D82A}">
                        <a16:rowId xmlns:a16="http://schemas.microsoft.com/office/drawing/2014/main" val="2366082841"/>
                      </a:ext>
                    </a:extLst>
                  </a:tr>
                  <a:tr h="787781">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10606" t="-104651" r="-1503030" b="-202326"/>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07" t="-104651" r="-202" b="-202326"/>
                          </a:stretch>
                        </a:blipFill>
                      </a:tcPr>
                    </a:tc>
                    <a:extLst>
                      <a:ext uri="{0D108BD9-81ED-4DB2-BD59-A6C34878D82A}">
                        <a16:rowId xmlns:a16="http://schemas.microsoft.com/office/drawing/2014/main" val="949978322"/>
                      </a:ext>
                    </a:extLst>
                  </a:tr>
                  <a:tr h="787781">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10606" t="-203077" r="-1503030" b="-100769"/>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07" t="-203077" r="-202" b="-100769"/>
                          </a:stretch>
                        </a:blipFill>
                      </a:tcPr>
                    </a:tc>
                    <a:extLst>
                      <a:ext uri="{0D108BD9-81ED-4DB2-BD59-A6C34878D82A}">
                        <a16:rowId xmlns:a16="http://schemas.microsoft.com/office/drawing/2014/main" val="2118728609"/>
                      </a:ext>
                    </a:extLst>
                  </a:tr>
                  <a:tr h="787781">
                    <a:tc>
                      <a:txBody>
                        <a:bodyPr/>
                        <a:lstStyle/>
                        <a:p>
                          <a:pPr algn="ctr"/>
                          <a:r>
                            <a:rPr kumimoji="1" lang="ja-JP" altLang="en-US" dirty="0">
                              <a:latin typeface="Meiryo UI" panose="020B0604030504040204" pitchFamily="50" charset="-128"/>
                              <a:ea typeface="Meiryo UI" panose="020B0604030504040204" pitchFamily="50" charset="-128"/>
                            </a:rPr>
                            <a:t>④</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10606" t="-303077" r="-1503030" b="-769"/>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07" t="-303077" r="-202" b="-769"/>
                          </a:stretch>
                        </a:blipFill>
                      </a:tcPr>
                    </a:tc>
                    <a:extLst>
                      <a:ext uri="{0D108BD9-81ED-4DB2-BD59-A6C34878D82A}">
                        <a16:rowId xmlns:a16="http://schemas.microsoft.com/office/drawing/2014/main" val="1901283781"/>
                      </a:ext>
                    </a:extLst>
                  </a:tr>
                </a:tbl>
              </a:graphicData>
            </a:graphic>
          </p:graphicFrame>
        </mc:Fallback>
      </mc:AlternateContent>
      <p:sp>
        <p:nvSpPr>
          <p:cNvPr id="4" name="正方形/長方形 3">
            <a:extLst>
              <a:ext uri="{FF2B5EF4-FFF2-40B4-BE49-F238E27FC236}">
                <a16:creationId xmlns:a16="http://schemas.microsoft.com/office/drawing/2014/main" id="{3393AAA7-2584-4A9F-9F46-5CB70C400EB2}"/>
              </a:ext>
            </a:extLst>
          </p:cNvPr>
          <p:cNvSpPr/>
          <p:nvPr/>
        </p:nvSpPr>
        <p:spPr>
          <a:xfrm>
            <a:off x="539999" y="5468473"/>
            <a:ext cx="9360000" cy="646331"/>
          </a:xfrm>
          <a:prstGeom prst="rect">
            <a:avLst/>
          </a:prstGeom>
        </p:spPr>
        <p:txBody>
          <a:bodyPr wrap="square">
            <a:spAutoFit/>
          </a:bodyPr>
          <a:lstStyle/>
          <a:p>
            <a:r>
              <a:rPr lang="en-US" altLang="ja-JP" dirty="0">
                <a:latin typeface="Cambria Math" panose="02040503050406030204" pitchFamily="18" charset="0"/>
                <a:ea typeface="Cambria Math" panose="02040503050406030204" pitchFamily="18" charset="0"/>
              </a:rPr>
              <a:t>N(</a:t>
            </a:r>
            <a:r>
              <a:rPr lang="en-US" altLang="ja-JP" dirty="0" err="1">
                <a:latin typeface="Cambria Math" panose="02040503050406030204" pitchFamily="18" charset="0"/>
                <a:ea typeface="Cambria Math" panose="02040503050406030204" pitchFamily="18" charset="0"/>
              </a:rPr>
              <a:t>x,y</a:t>
            </a:r>
            <a:r>
              <a:rPr lang="en-US" altLang="ja-JP" dirty="0">
                <a:latin typeface="Cambria Math" panose="02040503050406030204" pitchFamily="18" charset="0"/>
                <a:ea typeface="Cambria Math" panose="02040503050406030204" pitchFamily="18" charset="0"/>
              </a:rPr>
              <a:t>)</a:t>
            </a:r>
            <a:r>
              <a:rPr lang="ja-JP" altLang="en-US" dirty="0">
                <a:latin typeface="Meiryo UI" panose="020B0604030504040204" pitchFamily="50" charset="-128"/>
                <a:ea typeface="Meiryo UI" panose="020B0604030504040204" pitchFamily="50" charset="-128"/>
              </a:rPr>
              <a:t>は文書</a:t>
            </a:r>
            <a:r>
              <a:rPr lang="en-US" altLang="ja-JP" dirty="0">
                <a:latin typeface="Cambria Math" panose="02040503050406030204" pitchFamily="18" charset="0"/>
                <a:ea typeface="Cambria Math" panose="02040503050406030204" pitchFamily="18" charset="0"/>
              </a:rPr>
              <a:t>x</a:t>
            </a:r>
            <a:r>
              <a:rPr lang="ja-JP" altLang="en-US" dirty="0">
                <a:latin typeface="Meiryo UI" panose="020B0604030504040204" pitchFamily="50" charset="-128"/>
                <a:ea typeface="Meiryo UI" panose="020B0604030504040204" pitchFamily="50" charset="-128"/>
              </a:rPr>
              <a:t>で単語</a:t>
            </a:r>
            <a:r>
              <a:rPr lang="en-US" altLang="ja-JP" dirty="0">
                <a:latin typeface="Cambria Math" panose="02040503050406030204" pitchFamily="18" charset="0"/>
                <a:ea typeface="Cambria Math" panose="02040503050406030204" pitchFamily="18" charset="0"/>
              </a:rPr>
              <a:t>y</a:t>
            </a:r>
            <a:r>
              <a:rPr lang="ja-JP" altLang="en-US" dirty="0">
                <a:latin typeface="Meiryo UI" panose="020B0604030504040204" pitchFamily="50" charset="-128"/>
                <a:ea typeface="Meiryo UI" panose="020B0604030504040204" pitchFamily="50" charset="-128"/>
              </a:rPr>
              <a:t>が出現する回数です</a:t>
            </a:r>
            <a:br>
              <a:rPr lang="ja-JP" altLang="en-US" dirty="0">
                <a:latin typeface="Meiryo UI" panose="020B0604030504040204" pitchFamily="50" charset="-128"/>
                <a:ea typeface="Meiryo UI" panose="020B0604030504040204" pitchFamily="50" charset="-128"/>
              </a:rPr>
            </a:br>
            <a:r>
              <a:rPr lang="en-US" altLang="ja-JP" dirty="0">
                <a:latin typeface="Meiryo UI" panose="020B0604030504040204" pitchFamily="50" charset="-128"/>
                <a:ea typeface="Meiryo UI" panose="020B0604030504040204" pitchFamily="50" charset="-128"/>
              </a:rPr>
              <a:t>EM</a:t>
            </a:r>
            <a:r>
              <a:rPr lang="ja-JP" altLang="en-US" dirty="0">
                <a:latin typeface="Meiryo UI" panose="020B0604030504040204" pitchFamily="50" charset="-128"/>
                <a:ea typeface="Meiryo UI" panose="020B0604030504040204" pitchFamily="50" charset="-128"/>
              </a:rPr>
              <a:t>アルゴリズムの</a:t>
            </a:r>
            <a:r>
              <a:rPr lang="en-US" altLang="ja-JP" dirty="0">
                <a:latin typeface="Meiryo UI" panose="020B0604030504040204" pitchFamily="50" charset="-128"/>
                <a:ea typeface="Meiryo UI" panose="020B0604030504040204" pitchFamily="50" charset="-128"/>
              </a:rPr>
              <a:t>E-Step</a:t>
            </a:r>
            <a:r>
              <a:rPr lang="ja-JP" altLang="en-US" dirty="0">
                <a:latin typeface="Meiryo UI" panose="020B0604030504040204" pitchFamily="50" charset="-128"/>
                <a:ea typeface="Meiryo UI" panose="020B0604030504040204" pitchFamily="50" charset="-128"/>
              </a:rPr>
              <a:t>で求める潜在クラスタ</a:t>
            </a:r>
            <a:r>
              <a:rPr lang="en-US" altLang="ja-JP" dirty="0">
                <a:latin typeface="Meiryo UI" panose="020B0604030504040204" pitchFamily="50" charset="-128"/>
                <a:ea typeface="Meiryo UI" panose="020B0604030504040204" pitchFamily="50" charset="-128"/>
              </a:rPr>
              <a:t>z</a:t>
            </a:r>
            <a:r>
              <a:rPr lang="ja-JP" altLang="en-US" dirty="0">
                <a:latin typeface="Meiryo UI" panose="020B0604030504040204" pitchFamily="50" charset="-128"/>
                <a:ea typeface="Meiryo UI" panose="020B0604030504040204" pitchFamily="50" charset="-128"/>
              </a:rPr>
              <a:t>の事後分布を、上記のように変形することで、求めます</a:t>
            </a:r>
          </a:p>
        </p:txBody>
      </p:sp>
      <p:sp>
        <p:nvSpPr>
          <p:cNvPr id="12" name="正方形/長方形 11">
            <a:extLst>
              <a:ext uri="{FF2B5EF4-FFF2-40B4-BE49-F238E27FC236}">
                <a16:creationId xmlns:a16="http://schemas.microsoft.com/office/drawing/2014/main" id="{3782FD58-E8ED-4C12-B5ED-4206044C3D4B}"/>
              </a:ext>
            </a:extLst>
          </p:cNvPr>
          <p:cNvSpPr/>
          <p:nvPr/>
        </p:nvSpPr>
        <p:spPr>
          <a:xfrm>
            <a:off x="3386249" y="1980000"/>
            <a:ext cx="2404826"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2</a:t>
            </a:r>
            <a:r>
              <a:rPr lang="ja-JP" altLang="en-US" b="1" dirty="0">
                <a:latin typeface="Meiryo UI" panose="020B0604030504040204" pitchFamily="50" charset="-128"/>
                <a:ea typeface="Meiryo UI" panose="020B0604030504040204" pitchFamily="50" charset="-128"/>
              </a:rPr>
              <a:t>）対数尤度関数</a:t>
            </a:r>
          </a:p>
        </p:txBody>
      </p:sp>
    </p:spTree>
    <p:extLst>
      <p:ext uri="{BB962C8B-B14F-4D97-AF65-F5344CB8AC3E}">
        <p14:creationId xmlns:p14="http://schemas.microsoft.com/office/powerpoint/2010/main" val="79217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3E8ADC24-087D-4942-BC23-384A846CB782}"/>
                  </a:ext>
                </a:extLst>
              </p:cNvPr>
              <p:cNvGraphicFramePr>
                <a:graphicFrameLocks noGrp="1"/>
              </p:cNvGraphicFramePr>
              <p:nvPr>
                <p:extLst>
                  <p:ext uri="{D42A27DB-BD31-4B8C-83A1-F6EECF244321}">
                    <p14:modId xmlns:p14="http://schemas.microsoft.com/office/powerpoint/2010/main" val="2751221891"/>
                  </p:ext>
                </p:extLst>
              </p:nvPr>
            </p:nvGraphicFramePr>
            <p:xfrm>
              <a:off x="540000" y="2340000"/>
              <a:ext cx="7263426" cy="3059684"/>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3837126085"/>
                        </a:ext>
                      </a:extLst>
                    </a:gridCol>
                    <a:gridCol w="338179">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6030849">
                      <a:extLst>
                        <a:ext uri="{9D8B030D-6E8A-4147-A177-3AD203B41FA5}">
                          <a16:colId xmlns:a16="http://schemas.microsoft.com/office/drawing/2014/main" val="1342385149"/>
                        </a:ext>
                      </a:extLst>
                    </a:gridCol>
                  </a:tblGrid>
                  <a:tr h="370840">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e>
                                            </m:nary>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923118"/>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m:rPr>
                                                    <m:sty m:val="p"/>
                                                  </m:rPr>
                                                  <a:rPr kumimoji="1" lang="en-US" altLang="ja-JP" smtClean="0">
                                                    <a:latin typeface="Cambria Math" panose="02040503050406030204" pitchFamily="18" charset="0"/>
                                                    <a:ea typeface="Cambria Math" panose="02040503050406030204" pitchFamily="18" charset="0"/>
                                                  </a:rPr>
                                                  <m:t>P</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fName>
                                          <m:e>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97832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 </m:t>
                                            </m:r>
                                          </m:fName>
                                          <m:e>
                                            <m:r>
                                              <m:rPr>
                                                <m:nor/>
                                              </m:rPr>
                                              <a:rPr kumimoji="1" lang="ja-JP" altLang="en-US" dirty="0">
                                                <a:latin typeface="Cambria Math" panose="02040503050406030204" pitchFamily="18" charset="0"/>
                                              </a:rPr>
                                              <m:t> </m:t>
                                            </m:r>
                                          </m:e>
                                        </m:func>
                                      </m:e>
                                    </m:nary>
                                  </m:e>
                                </m:nary>
                              </m:oMath>
                            </m:oMathPara>
                          </a14:m>
                          <a:endParaRPr kumimoji="1" lang="en-US" altLang="ja-JP"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e>
                                            </m:d>
                                          </m:fName>
                                          <m:e>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728609"/>
                      </a:ext>
                    </a:extLst>
                  </a:tr>
                </a:tbl>
              </a:graphicData>
            </a:graphic>
          </p:graphicFrame>
        </mc:Choice>
        <mc:Fallback xmlns="">
          <p:graphicFrame>
            <p:nvGraphicFramePr>
              <p:cNvPr id="11" name="表 10">
                <a:extLst>
                  <a:ext uri="{FF2B5EF4-FFF2-40B4-BE49-F238E27FC236}">
                    <a16:creationId xmlns:a16="http://schemas.microsoft.com/office/drawing/2014/main" id="{3E8ADC24-087D-4942-BC23-384A846CB782}"/>
                  </a:ext>
                </a:extLst>
              </p:cNvPr>
              <p:cNvGraphicFramePr>
                <a:graphicFrameLocks noGrp="1"/>
              </p:cNvGraphicFramePr>
              <p:nvPr>
                <p:extLst>
                  <p:ext uri="{D42A27DB-BD31-4B8C-83A1-F6EECF244321}">
                    <p14:modId xmlns:p14="http://schemas.microsoft.com/office/powerpoint/2010/main" val="2751221891"/>
                  </p:ext>
                </p:extLst>
              </p:nvPr>
            </p:nvGraphicFramePr>
            <p:xfrm>
              <a:off x="540000" y="2340000"/>
              <a:ext cx="7263426" cy="3059684"/>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3837126085"/>
                        </a:ext>
                      </a:extLst>
                    </a:gridCol>
                    <a:gridCol w="338179">
                      <a:extLst>
                        <a:ext uri="{9D8B030D-6E8A-4147-A177-3AD203B41FA5}">
                          <a16:colId xmlns:a16="http://schemas.microsoft.com/office/drawing/2014/main" val="612212733"/>
                        </a:ext>
                      </a:extLst>
                    </a:gridCol>
                    <a:gridCol w="405130">
                      <a:extLst>
                        <a:ext uri="{9D8B030D-6E8A-4147-A177-3AD203B41FA5}">
                          <a16:colId xmlns:a16="http://schemas.microsoft.com/office/drawing/2014/main" val="3400793522"/>
                        </a:ext>
                      </a:extLst>
                    </a:gridCol>
                    <a:gridCol w="6030849">
                      <a:extLst>
                        <a:ext uri="{9D8B030D-6E8A-4147-A177-3AD203B41FA5}">
                          <a16:colId xmlns:a16="http://schemas.microsoft.com/office/drawing/2014/main" val="1342385149"/>
                        </a:ext>
                      </a:extLst>
                    </a:gridCol>
                  </a:tblGrid>
                  <a:tr h="787781">
                    <a:tc>
                      <a:txBody>
                        <a:bodyPr/>
                        <a:lstStyle/>
                        <a:p>
                          <a:pPr algn="ctr"/>
                          <a:r>
                            <a:rPr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06061" r="-1503030" b="-287692"/>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0383" r="-101" b="-287692"/>
                          </a:stretch>
                        </a:blipFill>
                      </a:tcPr>
                    </a:tc>
                    <a:extLst>
                      <a:ext uri="{0D108BD9-81ED-4DB2-BD59-A6C34878D82A}">
                        <a16:rowId xmlns:a16="http://schemas.microsoft.com/office/drawing/2014/main" val="3579923118"/>
                      </a:ext>
                    </a:extLst>
                  </a:tr>
                  <a:tr h="787781">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6061" t="-100775" r="-1503030" b="-18992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383" t="-100775" r="-101" b="-189922"/>
                          </a:stretch>
                        </a:blipFill>
                      </a:tcPr>
                    </a:tc>
                    <a:extLst>
                      <a:ext uri="{0D108BD9-81ED-4DB2-BD59-A6C34878D82A}">
                        <a16:rowId xmlns:a16="http://schemas.microsoft.com/office/drawing/2014/main" val="949978322"/>
                      </a:ext>
                    </a:extLst>
                  </a:tr>
                  <a:tr h="1484122">
                    <a:tc>
                      <a:txBody>
                        <a:bodyPr/>
                        <a:lstStyle/>
                        <a:p>
                          <a:pPr algn="ctr"/>
                          <a:r>
                            <a:rPr kumimoji="1" lang="ja-JP" altLang="en-US" dirty="0">
                              <a:latin typeface="Meiryo UI" panose="020B0604030504040204" pitchFamily="50" charset="-128"/>
                              <a:ea typeface="Meiryo UI" panose="020B0604030504040204" pitchFamily="50" charset="-128"/>
                            </a:rPr>
                            <a:t>③</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6061" t="-106148" r="-1503030" b="-41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383" t="-106148" r="-101" b="-410"/>
                          </a:stretch>
                        </a:blipFill>
                      </a:tcPr>
                    </a:tc>
                    <a:extLst>
                      <a:ext uri="{0D108BD9-81ED-4DB2-BD59-A6C34878D82A}">
                        <a16:rowId xmlns:a16="http://schemas.microsoft.com/office/drawing/2014/main" val="2118728609"/>
                      </a:ext>
                    </a:extLst>
                  </a:tr>
                </a:tbl>
              </a:graphicData>
            </a:graphic>
          </p:graphicFrame>
        </mc:Fallback>
      </mc:AlternateContent>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ja-JP" altLang="en-US" dirty="0"/>
              <a:t>式（</a:t>
            </a:r>
            <a:r>
              <a:rPr lang="en-US" altLang="ja-JP" dirty="0"/>
              <a:t>2</a:t>
            </a:r>
            <a:r>
              <a:rPr lang="ja-JP" altLang="en-US" dirty="0"/>
              <a:t>）から</a:t>
            </a:r>
            <a:r>
              <a:rPr lang="en-US" altLang="ja-JP" dirty="0"/>
              <a:t>EM</a:t>
            </a:r>
            <a:r>
              <a:rPr lang="ja-JP" altLang="en-US" dirty="0"/>
              <a:t>アルゴリズムまで</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b="1" dirty="0"/>
              <a:t>式（</a:t>
            </a:r>
            <a:r>
              <a:rPr lang="en-US" altLang="ja-JP" b="1" dirty="0"/>
              <a:t>2</a:t>
            </a:r>
            <a:r>
              <a:rPr lang="ja-JP" altLang="en-US" b="1" dirty="0"/>
              <a:t>）の対数尤度に対して，イェンセンの方程式を用いて下限を求めます</a:t>
            </a:r>
            <a:endParaRPr lang="en-US" altLang="ja-JP" b="1" dirty="0"/>
          </a:p>
        </p:txBody>
      </p:sp>
      <p:sp>
        <p:nvSpPr>
          <p:cNvPr id="4" name="正方形/長方形 3">
            <a:extLst>
              <a:ext uri="{FF2B5EF4-FFF2-40B4-BE49-F238E27FC236}">
                <a16:creationId xmlns:a16="http://schemas.microsoft.com/office/drawing/2014/main" id="{3393AAA7-2584-4A9F-9F46-5CB70C400EB2}"/>
              </a:ext>
            </a:extLst>
          </p:cNvPr>
          <p:cNvSpPr/>
          <p:nvPr/>
        </p:nvSpPr>
        <p:spPr>
          <a:xfrm>
            <a:off x="540000" y="5420194"/>
            <a:ext cx="9360000" cy="1477328"/>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対数尤度の下限を最大化するパラメータを求めることにより、間接的に対数尤度を最大化します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クラスタ</a:t>
            </a:r>
            <a:r>
              <a:rPr lang="en-US" altLang="ja-JP" i="1" dirty="0">
                <a:latin typeface="Cambria Math" panose="02040503050406030204" pitchFamily="18" charset="0"/>
                <a:ea typeface="Cambria Math" panose="02040503050406030204" pitchFamily="18" charset="0"/>
              </a:rPr>
              <a:t>z</a:t>
            </a:r>
            <a:r>
              <a:rPr lang="ja-JP" altLang="en-US" dirty="0">
                <a:latin typeface="Meiryo UI" panose="020B0604030504040204" pitchFamily="50" charset="-128"/>
                <a:ea typeface="Meiryo UI" panose="020B0604030504040204" pitchFamily="50" charset="-128"/>
              </a:rPr>
              <a:t>の事後分布からなる</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項目を固定し（</a:t>
            </a:r>
            <a:r>
              <a:rPr lang="en-US" altLang="ja-JP" dirty="0">
                <a:latin typeface="Meiryo UI" panose="020B0604030504040204" pitchFamily="50" charset="-128"/>
                <a:ea typeface="Meiryo UI" panose="020B0604030504040204" pitchFamily="50" charset="-128"/>
              </a:rPr>
              <a:t>E-step</a:t>
            </a:r>
            <a:r>
              <a:rPr lang="ja-JP" altLang="en-US" dirty="0">
                <a:latin typeface="Meiryo UI" panose="020B0604030504040204" pitchFamily="50" charset="-128"/>
                <a:ea typeface="Meiryo UI" panose="020B0604030504040204" pitchFamily="50" charset="-128"/>
              </a:rPr>
              <a:t>）、その他の事後分布を求めます</a:t>
            </a:r>
            <a:r>
              <a:rPr lang="en-US" altLang="ja-JP" dirty="0">
                <a:latin typeface="Meiryo UI" panose="020B0604030504040204" pitchFamily="50" charset="-128"/>
                <a:ea typeface="Meiryo UI" panose="020B0604030504040204" pitchFamily="50" charset="-128"/>
              </a:rPr>
              <a:t>(M-step)</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これを繰り返し、対数尤度が収束するまで行います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各パラメータについて１つの値を求めるため、汎化性能に不安が残るため、各パラメータの値を１つに決定するのではなく、分布を考えるという</a:t>
            </a:r>
            <a:r>
              <a:rPr lang="en-US" altLang="ja-JP" dirty="0">
                <a:latin typeface="Meiryo UI" panose="020B0604030504040204" pitchFamily="50" charset="-128"/>
                <a:ea typeface="Meiryo UI" panose="020B0604030504040204" pitchFamily="50" charset="-128"/>
              </a:rPr>
              <a:t>LDA</a:t>
            </a:r>
            <a:r>
              <a:rPr lang="ja-JP" altLang="en-US" dirty="0">
                <a:latin typeface="Meiryo UI" panose="020B0604030504040204" pitchFamily="50" charset="-128"/>
                <a:ea typeface="Meiryo UI" panose="020B0604030504040204" pitchFamily="50" charset="-128"/>
              </a:rPr>
              <a:t>が開発されました</a:t>
            </a:r>
          </a:p>
        </p:txBody>
      </p:sp>
      <p:sp>
        <p:nvSpPr>
          <p:cNvPr id="5" name="正方形/長方形 4">
            <a:extLst>
              <a:ext uri="{FF2B5EF4-FFF2-40B4-BE49-F238E27FC236}">
                <a16:creationId xmlns:a16="http://schemas.microsoft.com/office/drawing/2014/main" id="{02EFCA4F-0B89-462B-A76A-A1E17D43F5F9}"/>
              </a:ext>
            </a:extLst>
          </p:cNvPr>
          <p:cNvSpPr/>
          <p:nvPr/>
        </p:nvSpPr>
        <p:spPr>
          <a:xfrm>
            <a:off x="8106837" y="2357294"/>
            <a:ext cx="1748363" cy="2031325"/>
          </a:xfrm>
          <a:prstGeom prst="rect">
            <a:avLst/>
          </a:prstGeom>
        </p:spPr>
        <p:txBody>
          <a:bodyPr wrap="square">
            <a:spAutoFit/>
          </a:bodyPr>
          <a:lstStyle/>
          <a:p>
            <a:r>
              <a:rPr lang="en-US" altLang="ja-JP" dirty="0">
                <a:latin typeface="Cambria Math" panose="02040503050406030204" pitchFamily="18" charset="0"/>
                <a:ea typeface="Cambria Math" panose="02040503050406030204" pitchFamily="18" charset="0"/>
              </a:rPr>
              <a:t>log</a:t>
            </a:r>
            <a:r>
              <a:rPr lang="ja-JP" altLang="en-US" dirty="0">
                <a:latin typeface="Meiryo UI" panose="020B0604030504040204" pitchFamily="50" charset="-128"/>
                <a:ea typeface="Meiryo UI" panose="020B0604030504040204" pitchFamily="50" charset="-128"/>
              </a:rPr>
              <a:t>の中に</a:t>
            </a:r>
            <a:r>
              <a:rPr lang="en-US" altLang="ja-JP" dirty="0">
                <a:latin typeface="Cambria Math" panose="02040503050406030204" pitchFamily="18" charset="0"/>
                <a:ea typeface="Cambria Math" panose="02040503050406030204" pitchFamily="18" charset="0"/>
              </a:rPr>
              <a:t>Σ</a:t>
            </a:r>
            <a:r>
              <a:rPr lang="ja-JP" altLang="en-US" dirty="0">
                <a:latin typeface="Meiryo UI" panose="020B0604030504040204" pitchFamily="50" charset="-128"/>
                <a:ea typeface="Meiryo UI" panose="020B0604030504040204" pitchFamily="50" charset="-128"/>
              </a:rPr>
              <a:t>がある形は解析的に求めることが困難なため、イェンセンの方程式を用いて</a:t>
            </a:r>
            <a:r>
              <a:rPr lang="en-US" altLang="ja-JP" dirty="0">
                <a:latin typeface="Cambria Math" panose="02040503050406030204" pitchFamily="18" charset="0"/>
                <a:ea typeface="Cambria Math" panose="02040503050406030204" pitchFamily="18" charset="0"/>
              </a:rPr>
              <a:t>Σ</a:t>
            </a:r>
            <a:r>
              <a:rPr lang="ja-JP" altLang="en-US" dirty="0">
                <a:latin typeface="Meiryo UI" panose="020B0604030504040204" pitchFamily="50" charset="-128"/>
                <a:ea typeface="Meiryo UI" panose="020B0604030504040204" pitchFamily="50" charset="-128"/>
              </a:rPr>
              <a:t>を</a:t>
            </a:r>
            <a:r>
              <a:rPr lang="en-US" altLang="ja-JP" dirty="0">
                <a:latin typeface="Cambria Math" panose="02040503050406030204" pitchFamily="18" charset="0"/>
                <a:ea typeface="Cambria Math" panose="02040503050406030204" pitchFamily="18" charset="0"/>
              </a:rPr>
              <a:t>log</a:t>
            </a:r>
            <a:r>
              <a:rPr lang="ja-JP" altLang="en-US" dirty="0">
                <a:latin typeface="Meiryo UI" panose="020B0604030504040204" pitchFamily="50" charset="-128"/>
                <a:ea typeface="Meiryo UI" panose="020B0604030504040204" pitchFamily="50" charset="-128"/>
              </a:rPr>
              <a:t>の外に出す</a:t>
            </a:r>
            <a:endParaRPr lang="ja-JP" altLang="en-US" dirty="0"/>
          </a:p>
        </p:txBody>
      </p:sp>
      <p:cxnSp>
        <p:nvCxnSpPr>
          <p:cNvPr id="7" name="コネクタ: カギ線 6">
            <a:extLst>
              <a:ext uri="{FF2B5EF4-FFF2-40B4-BE49-F238E27FC236}">
                <a16:creationId xmlns:a16="http://schemas.microsoft.com/office/drawing/2014/main" id="{93125993-895A-4304-A6C3-C0F10CE6A8BC}"/>
              </a:ext>
            </a:extLst>
          </p:cNvPr>
          <p:cNvCxnSpPr>
            <a:cxnSpLocks/>
            <a:stCxn id="12" idx="3"/>
            <a:endCxn id="23" idx="3"/>
          </p:cNvCxnSpPr>
          <p:nvPr/>
        </p:nvCxnSpPr>
        <p:spPr>
          <a:xfrm>
            <a:off x="7803426" y="2714382"/>
            <a:ext cx="12700" cy="777526"/>
          </a:xfrm>
          <a:prstGeom prst="bentConnector3">
            <a:avLst>
              <a:gd name="adj1" fmla="val 18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1F44AED-3730-4F54-AB48-915EB30A5948}"/>
              </a:ext>
            </a:extLst>
          </p:cNvPr>
          <p:cNvSpPr/>
          <p:nvPr/>
        </p:nvSpPr>
        <p:spPr>
          <a:xfrm>
            <a:off x="1755829" y="2340000"/>
            <a:ext cx="6047597" cy="748763"/>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F7661558-A4DC-45AD-8DA2-BE1842C164B3}"/>
              </a:ext>
            </a:extLst>
          </p:cNvPr>
          <p:cNvSpPr/>
          <p:nvPr/>
        </p:nvSpPr>
        <p:spPr>
          <a:xfrm>
            <a:off x="1755829" y="3117526"/>
            <a:ext cx="6047597" cy="748763"/>
          </a:xfrm>
          <a:prstGeom prst="rect">
            <a:avLst/>
          </a:prstGeom>
        </p:spPr>
        <p:txBody>
          <a:bodyPr wrap="square" lIns="72000" tIns="72000" rIns="72000" bIns="72000" rtlCol="0" anchor="ctr">
            <a:noAutofit/>
          </a:bodyPr>
          <a:lstStyle/>
          <a:p>
            <a:pPr algn="l"/>
            <a:endParaRPr kumimoji="1" lang="ja-JP" altLang="en-US"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95A0C38D-CE88-4530-B428-17D96723DE15}"/>
              </a:ext>
            </a:extLst>
          </p:cNvPr>
          <p:cNvSpPr/>
          <p:nvPr/>
        </p:nvSpPr>
        <p:spPr>
          <a:xfrm>
            <a:off x="3386249" y="1980000"/>
            <a:ext cx="2404826"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2</a:t>
            </a:r>
            <a:r>
              <a:rPr lang="ja-JP" altLang="en-US" b="1" dirty="0">
                <a:latin typeface="Meiryo UI" panose="020B0604030504040204" pitchFamily="50" charset="-128"/>
                <a:ea typeface="Meiryo UI" panose="020B0604030504040204" pitchFamily="50" charset="-128"/>
              </a:rPr>
              <a:t>）対数尤度関数</a:t>
            </a:r>
          </a:p>
        </p:txBody>
      </p:sp>
    </p:spTree>
    <p:extLst>
      <p:ext uri="{BB962C8B-B14F-4D97-AF65-F5344CB8AC3E}">
        <p14:creationId xmlns:p14="http://schemas.microsoft.com/office/powerpoint/2010/main" val="313228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ja-JP" altLang="en-US" dirty="0"/>
              <a:t>式（</a:t>
            </a:r>
            <a:r>
              <a:rPr lang="en-US" altLang="ja-JP" dirty="0"/>
              <a:t>3</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b="1" dirty="0"/>
              <a:t>クラスタ</a:t>
            </a:r>
            <a:r>
              <a:rPr lang="en-US" altLang="ja-JP" b="1" dirty="0">
                <a:latin typeface="Cambria Math" panose="02040503050406030204" pitchFamily="18" charset="0"/>
                <a:ea typeface="Cambria Math" panose="02040503050406030204" pitchFamily="18" charset="0"/>
              </a:rPr>
              <a:t>z</a:t>
            </a:r>
            <a:r>
              <a:rPr lang="ja-JP" altLang="en-US" b="1" dirty="0"/>
              <a:t>の事後分布を求めます。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mc:AlternateContent xmlns:mc="http://schemas.openxmlformats.org/markup-compatibility/2006" xmlns:a14="http://schemas.microsoft.com/office/drawing/2010/main">
        <mc:Choice Requires="a14">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nvGraphicFramePr>
            <p:xfrm>
              <a:off x="540000" y="2340000"/>
              <a:ext cx="6066473" cy="1146303"/>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816257635"/>
                        </a:ext>
                      </a:extLst>
                    </a:gridCol>
                    <a:gridCol w="1032192">
                      <a:extLst>
                        <a:ext uri="{9D8B030D-6E8A-4147-A177-3AD203B41FA5}">
                          <a16:colId xmlns:a16="http://schemas.microsoft.com/office/drawing/2014/main" val="3910990434"/>
                        </a:ext>
                      </a:extLst>
                    </a:gridCol>
                    <a:gridCol w="405130">
                      <a:extLst>
                        <a:ext uri="{9D8B030D-6E8A-4147-A177-3AD203B41FA5}">
                          <a16:colId xmlns:a16="http://schemas.microsoft.com/office/drawing/2014/main" val="2474621597"/>
                        </a:ext>
                      </a:extLst>
                    </a:gridCol>
                    <a:gridCol w="413988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020732"/>
                      </a:ext>
                    </a:extLst>
                  </a:tr>
                  <a:tr h="370840">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531104"/>
                      </a:ext>
                    </a:extLst>
                  </a:tr>
                </a:tbl>
              </a:graphicData>
            </a:graphic>
          </p:graphicFrame>
        </mc:Choice>
        <mc:Fallback xmlns="">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extLst>
                  <p:ext uri="{D42A27DB-BD31-4B8C-83A1-F6EECF244321}">
                    <p14:modId xmlns:p14="http://schemas.microsoft.com/office/powerpoint/2010/main" val="2228498014"/>
                  </p:ext>
                </p:extLst>
              </p:nvPr>
            </p:nvGraphicFramePr>
            <p:xfrm>
              <a:off x="540000" y="2340000"/>
              <a:ext cx="6066473" cy="1146303"/>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816257635"/>
                        </a:ext>
                      </a:extLst>
                    </a:gridCol>
                    <a:gridCol w="1032192">
                      <a:extLst>
                        <a:ext uri="{9D8B030D-6E8A-4147-A177-3AD203B41FA5}">
                          <a16:colId xmlns:a16="http://schemas.microsoft.com/office/drawing/2014/main" val="3910990434"/>
                        </a:ext>
                      </a:extLst>
                    </a:gridCol>
                    <a:gridCol w="405130">
                      <a:extLst>
                        <a:ext uri="{9D8B030D-6E8A-4147-A177-3AD203B41FA5}">
                          <a16:colId xmlns:a16="http://schemas.microsoft.com/office/drawing/2014/main" val="2474621597"/>
                        </a:ext>
                      </a:extLst>
                    </a:gridCol>
                    <a:gridCol w="4139883">
                      <a:extLst>
                        <a:ext uri="{9D8B030D-6E8A-4147-A177-3AD203B41FA5}">
                          <a16:colId xmlns:a16="http://schemas.microsoft.com/office/drawing/2014/main" val="612212733"/>
                        </a:ext>
                      </a:extLst>
                    </a:gridCol>
                  </a:tblGrid>
                  <a:tr h="563309">
                    <a:tc>
                      <a:txBody>
                        <a:bodyPr/>
                        <a:lstStyle/>
                        <a:p>
                          <a:pPr algn="ctr"/>
                          <a:r>
                            <a:rPr kumimoji="1" lang="ja-JP" altLang="en-US" dirty="0">
                              <a:latin typeface="Meiryo UI" panose="020B0604030504040204" pitchFamily="50" charset="-128"/>
                              <a:ea typeface="Meiryo UI" panose="020B0604030504040204" pitchFamily="50" charset="-128"/>
                            </a:rPr>
                            <a:t>①</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378788" r="-1031818" b="-10430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46471" r="-147" b="-104301"/>
                          </a:stretch>
                        </a:blipFill>
                      </a:tcPr>
                    </a:tc>
                    <a:extLst>
                      <a:ext uri="{0D108BD9-81ED-4DB2-BD59-A6C34878D82A}">
                        <a16:rowId xmlns:a16="http://schemas.microsoft.com/office/drawing/2014/main" val="1234020732"/>
                      </a:ext>
                    </a:extLst>
                  </a:tr>
                  <a:tr h="582994">
                    <a:tc>
                      <a:txBody>
                        <a:bodyPr/>
                        <a:lstStyle/>
                        <a:p>
                          <a:pPr algn="ctr"/>
                          <a:r>
                            <a:rPr kumimoji="1" lang="ja-JP" altLang="en-US" dirty="0">
                              <a:latin typeface="Meiryo UI" panose="020B0604030504040204" pitchFamily="50" charset="-128"/>
                              <a:ea typeface="Meiryo UI" panose="020B0604030504040204" pitchFamily="50" charset="-128"/>
                            </a:rPr>
                            <a:t>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8788" t="-96875" r="-1031818" b="-104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471" t="-96875" r="-147" b="-1042"/>
                          </a:stretch>
                        </a:blipFill>
                      </a:tcPr>
                    </a:tc>
                    <a:extLst>
                      <a:ext uri="{0D108BD9-81ED-4DB2-BD59-A6C34878D82A}">
                        <a16:rowId xmlns:a16="http://schemas.microsoft.com/office/drawing/2014/main" val="2262531104"/>
                      </a:ext>
                    </a:extLst>
                  </a:tr>
                </a:tbl>
              </a:graphicData>
            </a:graphic>
          </p:graphicFrame>
        </mc:Fallback>
      </mc:AlternateContent>
      <p:sp>
        <p:nvSpPr>
          <p:cNvPr id="6" name="正方形/長方形 5">
            <a:extLst>
              <a:ext uri="{FF2B5EF4-FFF2-40B4-BE49-F238E27FC236}">
                <a16:creationId xmlns:a16="http://schemas.microsoft.com/office/drawing/2014/main" id="{F7F83825-3304-405C-ABD0-C6A037F0A97E}"/>
              </a:ext>
            </a:extLst>
          </p:cNvPr>
          <p:cNvSpPr/>
          <p:nvPr/>
        </p:nvSpPr>
        <p:spPr>
          <a:xfrm>
            <a:off x="3637920" y="1980000"/>
            <a:ext cx="1901483"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a:t>
            </a:r>
            <a:r>
              <a:rPr lang="en-US" altLang="ja-JP" b="1" dirty="0">
                <a:latin typeface="Meiryo UI" panose="020B0604030504040204" pitchFamily="50" charset="-128"/>
                <a:ea typeface="Meiryo UI" panose="020B0604030504040204" pitchFamily="50" charset="-128"/>
              </a:rPr>
              <a:t>E</a:t>
            </a:r>
            <a:r>
              <a:rPr lang="ja-JP" altLang="en-US" b="1" dirty="0">
                <a:latin typeface="Meiryo UI" panose="020B0604030504040204" pitchFamily="50" charset="-128"/>
                <a:ea typeface="Meiryo UI" panose="020B0604030504040204" pitchFamily="50" charset="-128"/>
              </a:rPr>
              <a:t>ステップ</a:t>
            </a:r>
          </a:p>
        </p:txBody>
      </p:sp>
      <p:sp>
        <p:nvSpPr>
          <p:cNvPr id="7" name="テキスト ボックス 6">
            <a:extLst>
              <a:ext uri="{FF2B5EF4-FFF2-40B4-BE49-F238E27FC236}">
                <a16:creationId xmlns:a16="http://schemas.microsoft.com/office/drawing/2014/main" id="{28D46D8D-1F38-4CF4-B42C-0F41C1920B2B}"/>
              </a:ext>
            </a:extLst>
          </p:cNvPr>
          <p:cNvSpPr txBox="1"/>
          <p:nvPr/>
        </p:nvSpPr>
        <p:spPr>
          <a:xfrm>
            <a:off x="540000" y="3997540"/>
            <a:ext cx="8547100" cy="369332"/>
          </a:xfrm>
          <a:prstGeom prst="rect">
            <a:avLst/>
          </a:prstGeom>
          <a:noFill/>
        </p:spPr>
        <p:txBody>
          <a:bodyPr wrap="square" rtlCol="0">
            <a:spAutoFit/>
          </a:bodyPr>
          <a:lstStyle/>
          <a:p>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 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 P(z)</a:t>
            </a:r>
            <a:r>
              <a:rPr lang="ja-JP" altLang="en-US" dirty="0">
                <a:latin typeface="Meiryo UI" panose="020B0604030504040204" pitchFamily="50" charset="-128"/>
                <a:ea typeface="Meiryo UI" panose="020B0604030504040204" pitchFamily="50" charset="-128"/>
              </a:rPr>
              <a:t>に対して、</a:t>
            </a:r>
            <a:r>
              <a:rPr kumimoji="1" lang="ja-JP" altLang="en-US" dirty="0">
                <a:latin typeface="Meiryo UI" panose="020B0604030504040204" pitchFamily="50" charset="-128"/>
                <a:ea typeface="Meiryo UI" panose="020B0604030504040204" pitchFamily="50" charset="-128"/>
              </a:rPr>
              <a:t>ランダムな値を</a:t>
            </a:r>
            <a:r>
              <a:rPr lang="ja-JP" altLang="en-US" dirty="0">
                <a:latin typeface="Meiryo UI" panose="020B0604030504040204" pitchFamily="50" charset="-128"/>
                <a:ea typeface="Meiryo UI" panose="020B0604030504040204" pitchFamily="50" charset="-128"/>
              </a:rPr>
              <a:t>初期値として設定し、</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z|x,y</a:t>
            </a:r>
            <a:r>
              <a:rPr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を固定します</a:t>
            </a:r>
            <a:endParaRPr kumimoji="1"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36B75CC-8CAE-4E8A-85F8-D51DE72E2381}"/>
              </a:ext>
            </a:extLst>
          </p:cNvPr>
          <p:cNvSpPr txBox="1"/>
          <p:nvPr/>
        </p:nvSpPr>
        <p:spPr>
          <a:xfrm>
            <a:off x="6984129" y="2427066"/>
            <a:ext cx="2164375"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条件付き確率の公式</a:t>
            </a:r>
          </a:p>
        </p:txBody>
      </p:sp>
      <p:cxnSp>
        <p:nvCxnSpPr>
          <p:cNvPr id="9" name="直線矢印コネクタ 8">
            <a:extLst>
              <a:ext uri="{FF2B5EF4-FFF2-40B4-BE49-F238E27FC236}">
                <a16:creationId xmlns:a16="http://schemas.microsoft.com/office/drawing/2014/main" id="{A320ADD8-B31D-4DC0-B304-E62CDA6CEA03}"/>
              </a:ext>
            </a:extLst>
          </p:cNvPr>
          <p:cNvCxnSpPr>
            <a:cxnSpLocks/>
            <a:stCxn id="8" idx="1"/>
          </p:cNvCxnSpPr>
          <p:nvPr/>
        </p:nvCxnSpPr>
        <p:spPr>
          <a:xfrm flipH="1">
            <a:off x="6630667" y="2611732"/>
            <a:ext cx="3534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5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en-US" altLang="ja-JP" dirty="0"/>
              <a:t>EM</a:t>
            </a:r>
            <a:r>
              <a:rPr lang="ja-JP" altLang="en-US" dirty="0"/>
              <a:t>アルゴリズム（</a:t>
            </a:r>
            <a:r>
              <a:rPr lang="en-US" altLang="ja-JP" dirty="0"/>
              <a:t>M-Step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p:txBody>
          <a:bodyPr/>
          <a:lstStyle/>
          <a:p>
            <a:r>
              <a:rPr lang="ja-JP" altLang="en-US" b="1" dirty="0"/>
              <a:t>クラスタ</a:t>
            </a:r>
            <a:r>
              <a:rPr lang="en-US" altLang="ja-JP" b="1" dirty="0">
                <a:latin typeface="Cambria Math" panose="02040503050406030204" pitchFamily="18" charset="0"/>
                <a:ea typeface="Cambria Math" panose="02040503050406030204" pitchFamily="18" charset="0"/>
              </a:rPr>
              <a:t>z</a:t>
            </a:r>
            <a:r>
              <a:rPr lang="ja-JP" altLang="en-US" b="1" dirty="0"/>
              <a:t>の事後分布を固定した状態で、その他の事後分布を求めます。</a:t>
            </a:r>
            <a:br>
              <a:rPr lang="ja-JP" altLang="en-US" b="1" dirty="0"/>
            </a:br>
            <a:r>
              <a:rPr lang="ja-JP" altLang="en-US" b="1" dirty="0"/>
              <a:t>対数尤度</a:t>
            </a:r>
            <a:r>
              <a:rPr lang="en-US" altLang="ja-JP" b="1" dirty="0"/>
              <a:t>L</a:t>
            </a:r>
            <a:r>
              <a:rPr lang="ja-JP" altLang="en-US" b="1" dirty="0"/>
              <a:t>に対してラグランジュの未定乗数法を使用します。</a:t>
            </a:r>
            <a:endParaRPr kumimoji="1" lang="en-US" altLang="ja-JP" sz="2000" b="1" kern="1200" dirty="0">
              <a:effectLst/>
            </a:endParaRPr>
          </a:p>
        </p:txBody>
      </p:sp>
      <mc:AlternateContent xmlns:mc="http://schemas.openxmlformats.org/markup-compatibility/2006" xmlns:a14="http://schemas.microsoft.com/office/drawing/2010/main">
        <mc:Choice Requires="a14">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extLst>
                  <p:ext uri="{D42A27DB-BD31-4B8C-83A1-F6EECF244321}">
                    <p14:modId xmlns:p14="http://schemas.microsoft.com/office/powerpoint/2010/main" val="3966694294"/>
                  </p:ext>
                </p:extLst>
              </p:nvPr>
            </p:nvGraphicFramePr>
            <p:xfrm>
              <a:off x="540000" y="2340000"/>
              <a:ext cx="7200678" cy="2968244"/>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906891008"/>
                        </a:ext>
                      </a:extLst>
                    </a:gridCol>
                    <a:gridCol w="355918">
                      <a:extLst>
                        <a:ext uri="{9D8B030D-6E8A-4147-A177-3AD203B41FA5}">
                          <a16:colId xmlns:a16="http://schemas.microsoft.com/office/drawing/2014/main" val="2561236756"/>
                        </a:ext>
                      </a:extLst>
                    </a:gridCol>
                    <a:gridCol w="362933">
                      <a:extLst>
                        <a:ext uri="{9D8B030D-6E8A-4147-A177-3AD203B41FA5}">
                          <a16:colId xmlns:a16="http://schemas.microsoft.com/office/drawing/2014/main" val="2461200273"/>
                        </a:ext>
                      </a:extLst>
                    </a:gridCol>
                    <a:gridCol w="5992559">
                      <a:extLst>
                        <a:ext uri="{9D8B030D-6E8A-4147-A177-3AD203B41FA5}">
                          <a16:colId xmlns:a16="http://schemas.microsoft.com/office/drawing/2014/main" val="61221273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 </m:t>
                                            </m:r>
                                          </m:fName>
                                          <m:e>
                                            <m:r>
                                              <m:rPr>
                                                <m:nor/>
                                              </m:rPr>
                                              <a:rPr kumimoji="1" lang="ja-JP" altLang="en-US" dirty="0">
                                                <a:latin typeface="Cambria Math" panose="02040503050406030204" pitchFamily="18" charset="0"/>
                                              </a:rPr>
                                              <m:t> </m:t>
                                            </m:r>
                                          </m:e>
                                        </m:func>
                                      </m:e>
                                    </m:nary>
                                  </m:e>
                                </m:nary>
                              </m:oMath>
                            </m:oMathPara>
                          </a14:m>
                          <a:endParaRPr kumimoji="1" lang="en-US" altLang="ja-JP"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e>
                                            </m:d>
                                          </m:fName>
                                          <m:e>
                                            <m:r>
                                              <m:rPr>
                                                <m:nor/>
                                              </m:rPr>
                                              <a:rPr kumimoji="1" lang="ja-JP" altLang="en-US" dirty="0">
                                                <a:latin typeface="Cambria Math" panose="02040503050406030204" pitchFamily="18" charset="0"/>
                                              </a:rPr>
                                              <m:t> </m:t>
                                            </m:r>
                                          </m:e>
                                        </m:func>
                                      </m:e>
                                    </m:nary>
                                  </m:e>
                                </m:nary>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F</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x</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e>
                                        </m:nary>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 </m:t>
                                            </m:r>
                                          </m:fName>
                                          <m:e>
                                            <m:r>
                                              <m:rPr>
                                                <m:nor/>
                                              </m:rPr>
                                              <a:rPr kumimoji="1" lang="ja-JP" altLang="en-US" dirty="0">
                                                <a:latin typeface="Cambria Math" panose="02040503050406030204" pitchFamily="18" charset="0"/>
                                              </a:rPr>
                                              <m:t> </m:t>
                                            </m:r>
                                          </m:e>
                                        </m:func>
                                      </m:e>
                                    </m:nary>
                                  </m:e>
                                </m:nary>
                              </m:oMath>
                            </m:oMathPara>
                          </a14:m>
                          <a:endParaRPr kumimoji="1" lang="en-US" altLang="ja-JP"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1</m:t>
                                    </m:r>
                                  </m:sub>
                                </m:sSub>
                                <m:r>
                                  <a:rPr kumimoji="1" lang="en-US" altLang="ja-JP" smtClean="0">
                                    <a:latin typeface="Cambria Math" panose="02040503050406030204" pitchFamily="18" charset="0"/>
                                    <a:ea typeface="Cambria Math" panose="02040503050406030204" pitchFamily="18" charset="0"/>
                                  </a:rPr>
                                  <m:t>(1−</m:t>
                                </m:r>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2</m:t>
                                        </m:r>
                                      </m:sub>
                                    </m:sSub>
                                    <m:r>
                                      <a:rPr kumimoji="1" lang="en-US" altLang="ja-JP" smtClean="0">
                                        <a:latin typeface="Cambria Math" panose="02040503050406030204" pitchFamily="18" charset="0"/>
                                        <a:ea typeface="Cambria Math" panose="02040503050406030204" pitchFamily="18" charset="0"/>
                                      </a:rPr>
                                      <m:t>(1−</m:t>
                                    </m:r>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3</m:t>
                                            </m:r>
                                          </m:sub>
                                        </m:sSub>
                                        <m:r>
                                          <a:rPr kumimoji="1" lang="en-US" altLang="ja-JP" smtClean="0">
                                            <a:latin typeface="Cambria Math" panose="02040503050406030204" pitchFamily="18" charset="0"/>
                                            <a:ea typeface="Cambria Math" panose="02040503050406030204" pitchFamily="18" charset="0"/>
                                          </a:rPr>
                                          <m:t>(1−</m:t>
                                        </m:r>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m:t>
                                            </m:r>
                                          </m:e>
                                        </m:nary>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bl>
              </a:graphicData>
            </a:graphic>
          </p:graphicFrame>
        </mc:Choice>
        <mc:Fallback xmlns="">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extLst>
                  <p:ext uri="{D42A27DB-BD31-4B8C-83A1-F6EECF244321}">
                    <p14:modId xmlns:p14="http://schemas.microsoft.com/office/powerpoint/2010/main" val="3966694294"/>
                  </p:ext>
                </p:extLst>
              </p:nvPr>
            </p:nvGraphicFramePr>
            <p:xfrm>
              <a:off x="540000" y="2340000"/>
              <a:ext cx="7200678" cy="2968244"/>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906891008"/>
                        </a:ext>
                      </a:extLst>
                    </a:gridCol>
                    <a:gridCol w="355918">
                      <a:extLst>
                        <a:ext uri="{9D8B030D-6E8A-4147-A177-3AD203B41FA5}">
                          <a16:colId xmlns:a16="http://schemas.microsoft.com/office/drawing/2014/main" val="2561236756"/>
                        </a:ext>
                      </a:extLst>
                    </a:gridCol>
                    <a:gridCol w="362933">
                      <a:extLst>
                        <a:ext uri="{9D8B030D-6E8A-4147-A177-3AD203B41FA5}">
                          <a16:colId xmlns:a16="http://schemas.microsoft.com/office/drawing/2014/main" val="2461200273"/>
                        </a:ext>
                      </a:extLst>
                    </a:gridCol>
                    <a:gridCol w="5992559">
                      <a:extLst>
                        <a:ext uri="{9D8B030D-6E8A-4147-A177-3AD203B41FA5}">
                          <a16:colId xmlns:a16="http://schemas.microsoft.com/office/drawing/2014/main" val="612212733"/>
                        </a:ext>
                      </a:extLst>
                    </a:gridCol>
                  </a:tblGrid>
                  <a:tr h="14841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35593" r="-1669492" b="-100410"/>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0122" r="-102" b="-100410"/>
                          </a:stretch>
                        </a:blipFill>
                      </a:tcPr>
                    </a:tc>
                    <a:extLst>
                      <a:ext uri="{0D108BD9-81ED-4DB2-BD59-A6C34878D82A}">
                        <a16:rowId xmlns:a16="http://schemas.microsoft.com/office/drawing/2014/main" val="3485341491"/>
                      </a:ext>
                    </a:extLst>
                  </a:tr>
                  <a:tr h="14841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F</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5593" t="-100000" r="-1669492" b="-41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22" t="-100000" r="-102" b="-410"/>
                          </a:stretch>
                        </a:blipFill>
                      </a:tcPr>
                    </a:tc>
                    <a:extLst>
                      <a:ext uri="{0D108BD9-81ED-4DB2-BD59-A6C34878D82A}">
                        <a16:rowId xmlns:a16="http://schemas.microsoft.com/office/drawing/2014/main" val="1892669537"/>
                      </a:ext>
                    </a:extLst>
                  </a:tr>
                </a:tbl>
              </a:graphicData>
            </a:graphic>
          </p:graphicFrame>
        </mc:Fallback>
      </mc:AlternateContent>
      <p:sp>
        <p:nvSpPr>
          <p:cNvPr id="4" name="テキスト ボックス 3">
            <a:extLst>
              <a:ext uri="{FF2B5EF4-FFF2-40B4-BE49-F238E27FC236}">
                <a16:creationId xmlns:a16="http://schemas.microsoft.com/office/drawing/2014/main" id="{55B03F80-8A8E-4D57-85FD-641BC4DD6075}"/>
              </a:ext>
            </a:extLst>
          </p:cNvPr>
          <p:cNvSpPr txBox="1"/>
          <p:nvPr/>
        </p:nvSpPr>
        <p:spPr>
          <a:xfrm>
            <a:off x="540000" y="5364000"/>
            <a:ext cx="6339016" cy="646331"/>
          </a:xfrm>
          <a:prstGeom prst="rect">
            <a:avLst/>
          </a:prstGeom>
          <a:noFill/>
        </p:spPr>
        <p:txBody>
          <a:bodyPr wrap="square" rtlCol="0">
            <a:spAutoFit/>
          </a:bodyPr>
          <a:lstStyle/>
          <a:p>
            <a:pPr algn="l"/>
            <a:r>
              <a:rPr kumimoji="1" lang="ja-JP" altLang="en-US" dirty="0">
                <a:latin typeface="Meiryo UI" panose="020B0604030504040204" pitchFamily="50" charset="-128"/>
                <a:ea typeface="Meiryo UI" panose="020B0604030504040204" pitchFamily="50" charset="-128"/>
              </a:rPr>
              <a:t>ラグランジュの未定乗数法</a:t>
            </a:r>
            <a:r>
              <a:rPr kumimoji="1" lang="en-US" altLang="ja-JP" baseline="30000"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を用いて、事後分布を求めます</a:t>
            </a:r>
            <a:endParaRPr kumimoji="1"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ラグランジュの未定乗数法　参考：</a:t>
            </a:r>
            <a:r>
              <a:rPr lang="en-US" altLang="ja-JP" dirty="0">
                <a:hlinkClick r:id="rId3"/>
              </a:rPr>
              <a:t>https://mathtrain.jp/mlm</a:t>
            </a:r>
            <a:endParaRPr lang="ja-JP" altLang="en-US" dirty="0"/>
          </a:p>
        </p:txBody>
      </p:sp>
      <p:sp>
        <p:nvSpPr>
          <p:cNvPr id="10" name="正方形/長方形 9">
            <a:extLst>
              <a:ext uri="{FF2B5EF4-FFF2-40B4-BE49-F238E27FC236}">
                <a16:creationId xmlns:a16="http://schemas.microsoft.com/office/drawing/2014/main" id="{06081AB6-9477-4E73-BA83-E069C6877352}"/>
              </a:ext>
            </a:extLst>
          </p:cNvPr>
          <p:cNvSpPr/>
          <p:nvPr/>
        </p:nvSpPr>
        <p:spPr>
          <a:xfrm>
            <a:off x="3211522" y="1980000"/>
            <a:ext cx="2754280" cy="369332"/>
          </a:xfrm>
          <a:prstGeom prst="rect">
            <a:avLst/>
          </a:prstGeom>
        </p:spPr>
        <p:txBody>
          <a:bodyPr wrap="none">
            <a:spAutoFit/>
          </a:bodyPr>
          <a:lstStyle/>
          <a:p>
            <a:pPr algn="ctr"/>
            <a:r>
              <a:rPr lang="en-US" altLang="ja-JP" b="1" dirty="0">
                <a:latin typeface="Meiryo UI" panose="020B0604030504040204" pitchFamily="50" charset="-128"/>
                <a:ea typeface="Meiryo UI" panose="020B0604030504040204" pitchFamily="50" charset="-128"/>
              </a:rPr>
              <a:t>EM</a:t>
            </a:r>
            <a:r>
              <a:rPr lang="ja-JP" altLang="en-US" b="1" dirty="0">
                <a:latin typeface="Meiryo UI" panose="020B0604030504040204" pitchFamily="50" charset="-128"/>
                <a:ea typeface="Meiryo UI" panose="020B0604030504040204" pitchFamily="50" charset="-128"/>
              </a:rPr>
              <a:t>アルゴリズム　</a:t>
            </a:r>
            <a:r>
              <a:rPr lang="en-US" altLang="ja-JP" b="1" dirty="0">
                <a:solidFill>
                  <a:prstClr val="black"/>
                </a:solidFill>
                <a:latin typeface="Meiryo UI" panose="020B0604030504040204" pitchFamily="50" charset="-128"/>
                <a:ea typeface="Meiryo UI" panose="020B0604030504040204" pitchFamily="50" charset="-128"/>
              </a:rPr>
              <a:t>M</a:t>
            </a:r>
            <a:r>
              <a:rPr lang="ja-JP" altLang="en-US" b="1" dirty="0">
                <a:solidFill>
                  <a:prstClr val="black"/>
                </a:solidFill>
                <a:latin typeface="Meiryo UI" panose="020B0604030504040204" pitchFamily="50" charset="-128"/>
                <a:ea typeface="Meiryo UI" panose="020B0604030504040204" pitchFamily="50" charset="-128"/>
              </a:rPr>
              <a:t>ステップ</a:t>
            </a:r>
          </a:p>
        </p:txBody>
      </p:sp>
    </p:spTree>
    <p:extLst>
      <p:ext uri="{BB962C8B-B14F-4D97-AF65-F5344CB8AC3E}">
        <p14:creationId xmlns:p14="http://schemas.microsoft.com/office/powerpoint/2010/main" val="178803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a:xfrm>
            <a:off x="540000" y="180000"/>
            <a:ext cx="9180000" cy="1080000"/>
          </a:xfrm>
        </p:spPr>
        <p:txBody>
          <a:bodyPr/>
          <a:lstStyle/>
          <a:p>
            <a:r>
              <a:rPr kumimoji="1" lang="en-US" altLang="ja-JP" dirty="0"/>
              <a:t>PLSA</a:t>
            </a:r>
            <a:r>
              <a:rPr kumimoji="1" lang="ja-JP" altLang="en-US" dirty="0"/>
              <a:t>の理論　</a:t>
            </a:r>
            <a:r>
              <a:rPr lang="ja-JP" altLang="en-US" dirty="0"/>
              <a:t>式（</a:t>
            </a:r>
            <a:r>
              <a:rPr lang="en-US" altLang="ja-JP" dirty="0"/>
              <a:t>4</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dirty="0"/>
              <a:t>先ほどの</a:t>
            </a:r>
            <a:r>
              <a:rPr lang="en-US" altLang="ja-JP" dirty="0"/>
              <a:t>F</a:t>
            </a:r>
            <a:r>
              <a:rPr lang="ja-JP" altLang="en-US" dirty="0"/>
              <a:t>を微分することで、</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a:t>
            </a:r>
            <a:r>
              <a:rPr lang="ja-JP" altLang="en-US" dirty="0"/>
              <a:t>を求めます。</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a:t>
            </a:r>
            <a:r>
              <a:rPr lang="ja-JP" altLang="en-US" dirty="0"/>
              <a:t>はクラスタ</a:t>
            </a:r>
            <a:r>
              <a:rPr lang="en-US" altLang="ja-JP" dirty="0"/>
              <a:t>z</a:t>
            </a:r>
            <a:r>
              <a:rPr lang="ja-JP" altLang="en-US" dirty="0"/>
              <a:t>の中でデータ</a:t>
            </a:r>
            <a:r>
              <a:rPr lang="en-US" altLang="ja-JP" dirty="0"/>
              <a:t>x</a:t>
            </a:r>
            <a:r>
              <a:rPr lang="ja-JP" altLang="en-US" dirty="0"/>
              <a:t>が出現する確率であり、</a:t>
            </a:r>
            <a:r>
              <a:rPr lang="ja-JP" altLang="en-US" i="1" dirty="0"/>
              <a:t>クラスタ</a:t>
            </a:r>
            <a:r>
              <a:rPr lang="ja-JP" altLang="en-US" dirty="0"/>
              <a:t>がどのような構成で作られているかを確認することができます</a:t>
            </a:r>
            <a:endParaRPr lang="en-US" altLang="ja-JP" dirty="0"/>
          </a:p>
        </p:txBody>
      </p:sp>
      <mc:AlternateContent xmlns:mc="http://schemas.openxmlformats.org/markup-compatibility/2006" xmlns:a14="http://schemas.microsoft.com/office/drawing/2010/main">
        <mc:Choice Requires="a14">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extLst>
                  <p:ext uri="{D42A27DB-BD31-4B8C-83A1-F6EECF244321}">
                    <p14:modId xmlns:p14="http://schemas.microsoft.com/office/powerpoint/2010/main" val="3779410614"/>
                  </p:ext>
                </p:extLst>
              </p:nvPr>
            </p:nvGraphicFramePr>
            <p:xfrm>
              <a:off x="540000" y="2340000"/>
              <a:ext cx="8909693" cy="3312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441013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skw"/>
                                    <m:ctrlPr>
                                      <a:rPr lang="ja-JP" altLang="en-US" i="1" smtClean="0">
                                        <a:latin typeface="Cambria Math" panose="02040503050406030204" pitchFamily="18" charset="0"/>
                                      </a:rPr>
                                    </m:ctrlPr>
                                  </m:fPr>
                                  <m:num>
                                    <m:r>
                                      <m:rPr>
                                        <m:sty m:val="p"/>
                                      </m:rPr>
                                      <a:rPr lang="en-US" altLang="ja-JP" smtClean="0">
                                        <a:latin typeface="Cambria Math" panose="02040503050406030204" pitchFamily="18" charset="0"/>
                                        <a:ea typeface="Cambria Math" panose="02040503050406030204" pitchFamily="18" charset="0"/>
                                      </a:rPr>
                                      <m:t>δF</m:t>
                                    </m:r>
                                  </m:num>
                                  <m:den>
                                    <m:r>
                                      <m:rPr>
                                        <m:sty m:val="p"/>
                                      </m:rPr>
                                      <a:rPr lang="en-US" altLang="ja-JP" smtClean="0">
                                        <a:latin typeface="Cambria Math" panose="02040503050406030204" pitchFamily="18" charset="0"/>
                                        <a:ea typeface="Cambria Math" panose="02040503050406030204" pitchFamily="18" charset="0"/>
                                      </a:rPr>
                                      <m:t>δ</m:t>
                                    </m:r>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𝑥</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den>
                                </m:f>
                              </m:oMath>
                            </m:oMathPara>
                          </a14:m>
                          <a:endParaRPr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den>
                                </m:f>
                                <m:r>
                                  <a:rPr kumimoji="1" lang="en-US" altLang="ja-JP"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1</m:t>
                                    </m:r>
                                  </m:sub>
                                </m:sSub>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𝑥</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1</m:t>
                                        </m:r>
                                      </m:sub>
                                    </m:sSub>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両辺の</a:t>
                          </a:r>
                          <a14:m>
                            <m:oMath xmlns:m="http://schemas.openxmlformats.org/officeDocument/2006/math">
                              <m:nary>
                                <m:naryPr>
                                  <m:chr m:val="∑"/>
                                  <m:supHide m:val="on"/>
                                  <m:ctrlPr>
                                    <a:rPr kumimoji="1" lang="en-US" altLang="ja-JP" i="1" smtClean="0">
                                      <a:latin typeface="Cambria Math" panose="02040503050406030204" pitchFamily="18" charset="0"/>
                                    </a:rPr>
                                  </m:ctrlPr>
                                </m:naryPr>
                                <m:sub>
                                  <m:r>
                                    <a:rPr kumimoji="1" lang="en-US" altLang="ja-JP" smtClean="0">
                                      <a:latin typeface="Cambria Math" panose="02040503050406030204" pitchFamily="18" charset="0"/>
                                    </a:rPr>
                                    <m:t>𝑥</m:t>
                                  </m:r>
                                </m:sub>
                                <m:sup/>
                                <m:e>
                                  <m:r>
                                    <a:rPr kumimoji="1" lang="ja-JP" altLang="en-US" i="1" smtClean="0">
                                      <a:latin typeface="Cambria Math" panose="02040503050406030204" pitchFamily="18" charset="0"/>
                                    </a:rPr>
                                    <m:t>をとる</m:t>
                                  </m:r>
                                </m:e>
                              </m:nary>
                            </m:oMath>
                          </a14:m>
                          <a:endParaRPr kumimoji="1" lang="ja-JP" altLang="en-US" dirty="0">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1</m:t>
                                    </m:r>
                                  </m:sub>
                                </m:sSub>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𝑥</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bl>
              </a:graphicData>
            </a:graphic>
          </p:graphicFrame>
        </mc:Choice>
        <mc:Fallback xmlns="">
          <p:graphicFrame>
            <p:nvGraphicFramePr>
              <p:cNvPr id="5" name="表 7">
                <a:extLst>
                  <a:ext uri="{FF2B5EF4-FFF2-40B4-BE49-F238E27FC236}">
                    <a16:creationId xmlns:a16="http://schemas.microsoft.com/office/drawing/2014/main" id="{FA0AA03C-4E30-4685-96FE-FD46CCD4F3C0}"/>
                  </a:ext>
                </a:extLst>
              </p:cNvPr>
              <p:cNvGraphicFramePr>
                <a:graphicFrameLocks noGrp="1"/>
              </p:cNvGraphicFramePr>
              <p:nvPr>
                <p:extLst>
                  <p:ext uri="{D42A27DB-BD31-4B8C-83A1-F6EECF244321}">
                    <p14:modId xmlns:p14="http://schemas.microsoft.com/office/powerpoint/2010/main" val="3779410614"/>
                  </p:ext>
                </p:extLst>
              </p:nvPr>
            </p:nvGraphicFramePr>
            <p:xfrm>
              <a:off x="540000" y="2340000"/>
              <a:ext cx="8909693" cy="3312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441013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145495" t="-42647" r="-413964"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801471" t="-42647" r="-1251471"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84669" t="-42647" r="-17541"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1995522" t="-42647" r="-89552" b="-3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141606" r="-413964" b="-19927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141606" r="-1251471" b="-19927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141606" r="-17541" b="-19927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22" t="-243382" r="-469547"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243382" r="-413964"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243382" r="-1251471"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243382" r="-17541" b="-10073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343382" r="-413964" b="-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343382" r="-1251471" b="-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343382" r="-17541" b="-73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bl>
              </a:graphicData>
            </a:graphic>
          </p:graphicFrame>
        </mc:Fallback>
      </mc:AlternateContent>
      <p:sp>
        <p:nvSpPr>
          <p:cNvPr id="6" name="正方形/長方形 5">
            <a:extLst>
              <a:ext uri="{FF2B5EF4-FFF2-40B4-BE49-F238E27FC236}">
                <a16:creationId xmlns:a16="http://schemas.microsoft.com/office/drawing/2014/main" id="{F8B9638E-9B9F-40CA-8907-0610F91B5829}"/>
              </a:ext>
            </a:extLst>
          </p:cNvPr>
          <p:cNvSpPr/>
          <p:nvPr/>
        </p:nvSpPr>
        <p:spPr>
          <a:xfrm>
            <a:off x="3415905" y="1980000"/>
            <a:ext cx="2345515"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b="1" dirty="0">
                <a:solidFill>
                  <a:prstClr val="black"/>
                </a:solidFill>
                <a:latin typeface="Meiryo UI" panose="020B0604030504040204" pitchFamily="50" charset="-128"/>
                <a:ea typeface="Meiryo UI" panose="020B0604030504040204" pitchFamily="50" charset="-128"/>
              </a:rPr>
              <a:t>M</a:t>
            </a:r>
            <a:r>
              <a:rPr lang="ja-JP" altLang="en-US" b="1" dirty="0">
                <a:solidFill>
                  <a:prstClr val="black"/>
                </a:solidFill>
                <a:latin typeface="Meiryo UI" panose="020B0604030504040204" pitchFamily="50" charset="-128"/>
                <a:ea typeface="Meiryo UI" panose="020B0604030504040204" pitchFamily="50" charset="-128"/>
              </a:rPr>
              <a:t>ステップ①</a:t>
            </a:r>
          </a:p>
        </p:txBody>
      </p:sp>
    </p:spTree>
    <p:extLst>
      <p:ext uri="{BB962C8B-B14F-4D97-AF65-F5344CB8AC3E}">
        <p14:creationId xmlns:p14="http://schemas.microsoft.com/office/powerpoint/2010/main" val="182200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ja-JP" altLang="en-US" dirty="0"/>
              <a:t>式（</a:t>
            </a:r>
            <a:r>
              <a:rPr lang="en-US" altLang="ja-JP" dirty="0"/>
              <a:t>5</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dirty="0"/>
              <a:t>先ほどの</a:t>
            </a:r>
            <a:r>
              <a:rPr lang="en-US" altLang="ja-JP" dirty="0"/>
              <a:t>F</a:t>
            </a:r>
            <a:r>
              <a:rPr lang="ja-JP" altLang="en-US" dirty="0"/>
              <a:t>を微分することで、</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a:t>
            </a:r>
            <a:r>
              <a:rPr lang="ja-JP" altLang="en-US" dirty="0"/>
              <a:t>を求めます。</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a:t>
            </a:r>
            <a:r>
              <a:rPr lang="ja-JP" altLang="en-US" dirty="0"/>
              <a:t>はクラスタ</a:t>
            </a:r>
            <a:r>
              <a:rPr lang="en-US" altLang="ja-JP" dirty="0"/>
              <a:t>z</a:t>
            </a:r>
            <a:r>
              <a:rPr lang="ja-JP" altLang="en-US" dirty="0"/>
              <a:t>の中でデータ</a:t>
            </a:r>
            <a:r>
              <a:rPr lang="en-US" altLang="ja-JP" dirty="0"/>
              <a:t>y</a:t>
            </a:r>
            <a:r>
              <a:rPr lang="ja-JP" altLang="en-US" dirty="0"/>
              <a:t>が出現する確率であり、</a:t>
            </a:r>
            <a:r>
              <a:rPr lang="ja-JP" altLang="en-US" i="1" dirty="0"/>
              <a:t>クラスタ</a:t>
            </a:r>
            <a:r>
              <a:rPr lang="ja-JP" altLang="en-US" dirty="0"/>
              <a:t>がどのような構成で作られているかを確認することができます</a:t>
            </a:r>
            <a:endParaRPr lang="en-US" altLang="ja-JP" dirty="0"/>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3D4B1FD9-C6BF-4B71-8AB8-5F639606F019}"/>
                  </a:ext>
                </a:extLst>
              </p:cNvPr>
              <p:cNvGraphicFramePr>
                <a:graphicFrameLocks noGrp="1"/>
              </p:cNvGraphicFramePr>
              <p:nvPr>
                <p:extLst>
                  <p:ext uri="{D42A27DB-BD31-4B8C-83A1-F6EECF244321}">
                    <p14:modId xmlns:p14="http://schemas.microsoft.com/office/powerpoint/2010/main" val="533938898"/>
                  </p:ext>
                </p:extLst>
              </p:nvPr>
            </p:nvGraphicFramePr>
            <p:xfrm>
              <a:off x="540000" y="2340000"/>
              <a:ext cx="8909693" cy="3312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441013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skw"/>
                                    <m:ctrlPr>
                                      <a:rPr lang="ja-JP" altLang="en-US" i="1" smtClean="0">
                                        <a:latin typeface="Cambria Math" panose="02040503050406030204" pitchFamily="18" charset="0"/>
                                      </a:rPr>
                                    </m:ctrlPr>
                                  </m:fPr>
                                  <m:num>
                                    <m:r>
                                      <m:rPr>
                                        <m:sty m:val="p"/>
                                      </m:rPr>
                                      <a:rPr lang="en-US" altLang="ja-JP" smtClean="0">
                                        <a:latin typeface="Cambria Math" panose="02040503050406030204" pitchFamily="18" charset="0"/>
                                        <a:ea typeface="Cambria Math" panose="02040503050406030204" pitchFamily="18" charset="0"/>
                                      </a:rPr>
                                      <m:t>δF</m:t>
                                    </m:r>
                                  </m:num>
                                  <m:den>
                                    <m:r>
                                      <m:rPr>
                                        <m:sty m:val="p"/>
                                      </m:rPr>
                                      <a:rPr lang="en-US" altLang="ja-JP" smtClean="0">
                                        <a:latin typeface="Cambria Math" panose="02040503050406030204" pitchFamily="18" charset="0"/>
                                        <a:ea typeface="Cambria Math" panose="02040503050406030204" pitchFamily="18" charset="0"/>
                                      </a:rPr>
                                      <m:t>δ</m:t>
                                    </m:r>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𝑦</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den>
                                </m:f>
                              </m:oMath>
                            </m:oMathPara>
                          </a14:m>
                          <a:endParaRPr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den>
                                </m:f>
                                <m:r>
                                  <a:rPr kumimoji="1" lang="en-US" altLang="ja-JP"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2</m:t>
                                    </m:r>
                                  </m:sub>
                                </m:sSub>
                              </m:oMath>
                            </m:oMathPara>
                          </a14:m>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𝑦</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2</m:t>
                                        </m:r>
                                      </m:sub>
                                    </m:sSub>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両辺の</a:t>
                          </a:r>
                          <a14:m>
                            <m:oMath xmlns:m="http://schemas.openxmlformats.org/officeDocument/2006/math">
                              <m:nary>
                                <m:naryPr>
                                  <m:chr m:val="∑"/>
                                  <m:supHide m:val="on"/>
                                  <m:ctrlPr>
                                    <a:rPr kumimoji="1" lang="en-US" altLang="ja-JP" i="1" smtClean="0">
                                      <a:latin typeface="Cambria Math" panose="02040503050406030204" pitchFamily="18" charset="0"/>
                                    </a:rPr>
                                  </m:ctrlPr>
                                </m:naryPr>
                                <m:sub>
                                  <m:r>
                                    <m:rPr>
                                      <m:sty m:val="p"/>
                                    </m:rPr>
                                    <a:rPr kumimoji="1" lang="en-US" altLang="ja-JP" b="0" i="0" smtClean="0">
                                      <a:latin typeface="Cambria Math" panose="02040503050406030204" pitchFamily="18" charset="0"/>
                                    </a:rPr>
                                    <m:t>y</m:t>
                                  </m:r>
                                </m:sub>
                                <m:sup/>
                                <m:e>
                                  <m:r>
                                    <a:rPr kumimoji="1" lang="ja-JP" altLang="en-US" i="1" smtClean="0">
                                      <a:latin typeface="Cambria Math" panose="02040503050406030204" pitchFamily="18" charset="0"/>
                                    </a:rPr>
                                    <m:t>をとる</m:t>
                                  </m:r>
                                </m:e>
                              </m:nary>
                            </m:oMath>
                          </a14:m>
                          <a:endParaRPr kumimoji="1" lang="ja-JP" altLang="en-US" dirty="0">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2</m:t>
                                    </m:r>
                                  </m:sub>
                                </m:sSub>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𝑦</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bl>
              </a:graphicData>
            </a:graphic>
          </p:graphicFrame>
        </mc:Choice>
        <mc:Fallback xmlns="">
          <p:graphicFrame>
            <p:nvGraphicFramePr>
              <p:cNvPr id="6" name="表 7">
                <a:extLst>
                  <a:ext uri="{FF2B5EF4-FFF2-40B4-BE49-F238E27FC236}">
                    <a16:creationId xmlns:a16="http://schemas.microsoft.com/office/drawing/2014/main" id="{3D4B1FD9-C6BF-4B71-8AB8-5F639606F019}"/>
                  </a:ext>
                </a:extLst>
              </p:cNvPr>
              <p:cNvGraphicFramePr>
                <a:graphicFrameLocks noGrp="1"/>
              </p:cNvGraphicFramePr>
              <p:nvPr>
                <p:extLst>
                  <p:ext uri="{D42A27DB-BD31-4B8C-83A1-F6EECF244321}">
                    <p14:modId xmlns:p14="http://schemas.microsoft.com/office/powerpoint/2010/main" val="533938898"/>
                  </p:ext>
                </p:extLst>
              </p:nvPr>
            </p:nvGraphicFramePr>
            <p:xfrm>
              <a:off x="540000" y="2340000"/>
              <a:ext cx="8909693" cy="3312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441013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145495" t="-42647" r="-413964"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801471" t="-42647" r="-1251471"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84669" t="-42647" r="-17541" b="-3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1995522" t="-42647" r="-89552" b="-3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141606" r="-413964" b="-19927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141606" r="-1251471" b="-199270"/>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141606" r="-17541" b="-19927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22" t="-243382" r="-469547"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243382" r="-413964"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243382" r="-1251471" b="-100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243382" r="-17541" b="-10073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5495" t="-343382" r="-413964" b="-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343382" r="-1251471" b="-735"/>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69" t="-343382" r="-17541" b="-73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bl>
              </a:graphicData>
            </a:graphic>
          </p:graphicFrame>
        </mc:Fallback>
      </mc:AlternateContent>
      <p:sp>
        <p:nvSpPr>
          <p:cNvPr id="7" name="正方形/長方形 6">
            <a:extLst>
              <a:ext uri="{FF2B5EF4-FFF2-40B4-BE49-F238E27FC236}">
                <a16:creationId xmlns:a16="http://schemas.microsoft.com/office/drawing/2014/main" id="{243AD0ED-ABC6-4BA2-8D19-2850FAB42B44}"/>
              </a:ext>
            </a:extLst>
          </p:cNvPr>
          <p:cNvSpPr/>
          <p:nvPr/>
        </p:nvSpPr>
        <p:spPr>
          <a:xfrm>
            <a:off x="3415906" y="1980000"/>
            <a:ext cx="2345515"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　</a:t>
            </a:r>
            <a:r>
              <a:rPr lang="en-US" altLang="ja-JP" b="1" dirty="0">
                <a:solidFill>
                  <a:prstClr val="black"/>
                </a:solidFill>
                <a:latin typeface="Meiryo UI" panose="020B0604030504040204" pitchFamily="50" charset="-128"/>
                <a:ea typeface="Meiryo UI" panose="020B0604030504040204" pitchFamily="50" charset="-128"/>
              </a:rPr>
              <a:t>M</a:t>
            </a:r>
            <a:r>
              <a:rPr lang="ja-JP" altLang="en-US" b="1" dirty="0">
                <a:solidFill>
                  <a:prstClr val="black"/>
                </a:solidFill>
                <a:latin typeface="Meiryo UI" panose="020B0604030504040204" pitchFamily="50" charset="-128"/>
                <a:ea typeface="Meiryo UI" panose="020B0604030504040204" pitchFamily="50" charset="-128"/>
              </a:rPr>
              <a:t>ステップ②</a:t>
            </a:r>
          </a:p>
        </p:txBody>
      </p:sp>
    </p:spTree>
    <p:extLst>
      <p:ext uri="{BB962C8B-B14F-4D97-AF65-F5344CB8AC3E}">
        <p14:creationId xmlns:p14="http://schemas.microsoft.com/office/powerpoint/2010/main" val="131516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9845A12B-31C9-4713-B17C-53BF8B54120A}"/>
                  </a:ext>
                </a:extLst>
              </p:cNvPr>
              <p:cNvGraphicFramePr>
                <a:graphicFrameLocks noGrp="1"/>
              </p:cNvGraphicFramePr>
              <p:nvPr>
                <p:extLst>
                  <p:ext uri="{D42A27DB-BD31-4B8C-83A1-F6EECF244321}">
                    <p14:modId xmlns:p14="http://schemas.microsoft.com/office/powerpoint/2010/main" val="1684921308"/>
                  </p:ext>
                </p:extLst>
              </p:nvPr>
            </p:nvGraphicFramePr>
            <p:xfrm>
              <a:off x="270001" y="2340000"/>
              <a:ext cx="9556123" cy="4140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505656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skw"/>
                                    <m:ctrlPr>
                                      <a:rPr lang="ja-JP" altLang="en-US" i="1" smtClean="0">
                                        <a:latin typeface="Cambria Math" panose="02040503050406030204" pitchFamily="18" charset="0"/>
                                      </a:rPr>
                                    </m:ctrlPr>
                                  </m:fPr>
                                  <m:num>
                                    <m:r>
                                      <m:rPr>
                                        <m:sty m:val="p"/>
                                      </m:rPr>
                                      <a:rPr lang="en-US" altLang="ja-JP" smtClean="0">
                                        <a:latin typeface="Cambria Math" panose="02040503050406030204" pitchFamily="18" charset="0"/>
                                        <a:ea typeface="Cambria Math" panose="02040503050406030204" pitchFamily="18" charset="0"/>
                                      </a:rPr>
                                      <m:t>δF</m:t>
                                    </m:r>
                                  </m:num>
                                  <m:den>
                                    <m:r>
                                      <m:rPr>
                                        <m:sty m:val="p"/>
                                      </m:rPr>
                                      <a:rPr lang="en-US" altLang="ja-JP" smtClean="0">
                                        <a:latin typeface="Cambria Math" panose="02040503050406030204" pitchFamily="18" charset="0"/>
                                        <a:ea typeface="Cambria Math" panose="02040503050406030204" pitchFamily="18" charset="0"/>
                                      </a:rPr>
                                      <m:t>δ</m:t>
                                    </m:r>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den>
                                </m:f>
                              </m:oMath>
                            </m:oMathPara>
                          </a14:m>
                          <a:endParaRPr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den>
                                </m:f>
                                <m:r>
                                  <a:rPr kumimoji="1" lang="en-US" altLang="ja-JP"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3</m:t>
                                    </m:r>
                                  </m:sub>
                                </m:sSub>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dirty="0"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Cambria Math" panose="02040503050406030204" pitchFamily="18" charset="0"/>
                                  </a:rPr>
                                  <m:t>𝑃</m:t>
                                </m:r>
                                <m:r>
                                  <a:rPr lang="en-US" altLang="ja-JP" smtClean="0">
                                    <a:latin typeface="Cambria Math" panose="02040503050406030204" pitchFamily="18" charset="0"/>
                                    <a:ea typeface="Cambria Math" panose="02040503050406030204" pitchFamily="18" charset="0"/>
                                  </a:rPr>
                                  <m:t>(</m:t>
                                </m:r>
                                <m:r>
                                  <a:rPr lang="en-US" altLang="ja-JP" smtClean="0">
                                    <a:latin typeface="Cambria Math" panose="02040503050406030204" pitchFamily="18" charset="0"/>
                                    <a:ea typeface="Cambria Math" panose="02040503050406030204" pitchFamily="18" charset="0"/>
                                  </a:rPr>
                                  <m:t>𝑧</m:t>
                                </m:r>
                                <m:r>
                                  <a:rPr lang="en-US" altLang="ja-JP" smtClean="0">
                                    <a:latin typeface="Cambria Math" panose="02040503050406030204" pitchFamily="18" charset="0"/>
                                    <a:ea typeface="Cambria Math" panose="02040503050406030204" pitchFamily="18" charset="0"/>
                                  </a:rPr>
                                  <m:t>)</m:t>
                                </m:r>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3</m:t>
                                        </m:r>
                                      </m:sub>
                                    </m:sSub>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ここで両辺の</a:t>
                          </a:r>
                          <a14:m>
                            <m:oMath xmlns:m="http://schemas.openxmlformats.org/officeDocument/2006/math">
                              <m:nary>
                                <m:naryPr>
                                  <m:chr m:val="∑"/>
                                  <m:supHide m:val="on"/>
                                  <m:ctrlPr>
                                    <a:rPr kumimoji="1" lang="en-US" altLang="ja-JP" i="1" smtClean="0">
                                      <a:latin typeface="Cambria Math" panose="02040503050406030204" pitchFamily="18" charset="0"/>
                                    </a:rPr>
                                  </m:ctrlPr>
                                </m:naryPr>
                                <m:sub>
                                  <m:r>
                                    <a:rPr kumimoji="1" lang="en-US" altLang="ja-JP" smtClean="0">
                                      <a:latin typeface="Cambria Math" panose="02040503050406030204" pitchFamily="18" charset="0"/>
                                    </a:rPr>
                                    <m:t>𝑧</m:t>
                                  </m:r>
                                </m:sub>
                                <m:sup/>
                                <m:e>
                                  <m:r>
                                    <a:rPr kumimoji="1" lang="ja-JP" altLang="en-US" smtClean="0">
                                      <a:latin typeface="Cambria Math" panose="02040503050406030204" pitchFamily="18" charset="0"/>
                                    </a:rPr>
                                    <m:t>をとる</m:t>
                                  </m:r>
                                </m:e>
                              </m:nary>
                            </m:oMath>
                          </a14:m>
                          <a:endParaRPr kumimoji="1" lang="ja-JP" altLang="en-US" dirty="0">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Cambria Math" panose="02040503050406030204" pitchFamily="18" charset="0"/>
                                      </a:rPr>
                                    </m:ctrlPr>
                                  </m:sSubPr>
                                  <m:e>
                                    <m:r>
                                      <m:rPr>
                                        <m:sty m:val="p"/>
                                      </m:rPr>
                                      <a:rPr kumimoji="1" lang="en-US" altLang="ja-JP" smtClean="0">
                                        <a:latin typeface="Cambria Math" panose="02040503050406030204" pitchFamily="18" charset="0"/>
                                        <a:ea typeface="Cambria Math" panose="02040503050406030204" pitchFamily="18" charset="0"/>
                                      </a:rPr>
                                      <m:t>λ</m:t>
                                    </m:r>
                                  </m:e>
                                  <m:sub>
                                    <m:r>
                                      <a:rPr kumimoji="1" lang="en-US" altLang="ja-JP" smtClean="0">
                                        <a:latin typeface="Cambria Math" panose="02040503050406030204" pitchFamily="18" charset="0"/>
                                        <a:ea typeface="Cambria Math" panose="02040503050406030204" pitchFamily="18" charset="0"/>
                                      </a:rPr>
                                      <m:t>3</m:t>
                                    </m:r>
                                  </m:sub>
                                </m:sSub>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e>
                                </m:nary>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e>
                                    </m:nary>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rPr>
                                  <m:t>=</m:t>
                                </m:r>
                              </m:oMath>
                            </m:oMathPara>
                          </a14:m>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e>
                                        </m:nary>
                                      </m:e>
                                    </m:nary>
                                  </m:den>
                                </m:f>
                              </m:oMath>
                            </m:oMathPara>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050145"/>
                      </a:ext>
                    </a:extLst>
                  </a:tr>
                </a:tbl>
              </a:graphicData>
            </a:graphic>
          </p:graphicFrame>
        </mc:Choice>
        <mc:Fallback xmlns="">
          <p:graphicFrame>
            <p:nvGraphicFramePr>
              <p:cNvPr id="7" name="表 7">
                <a:extLst>
                  <a:ext uri="{FF2B5EF4-FFF2-40B4-BE49-F238E27FC236}">
                    <a16:creationId xmlns:a16="http://schemas.microsoft.com/office/drawing/2014/main" id="{9845A12B-31C9-4713-B17C-53BF8B54120A}"/>
                  </a:ext>
                </a:extLst>
              </p:cNvPr>
              <p:cNvGraphicFramePr>
                <a:graphicFrameLocks noGrp="1"/>
              </p:cNvGraphicFramePr>
              <p:nvPr>
                <p:extLst>
                  <p:ext uri="{D42A27DB-BD31-4B8C-83A1-F6EECF244321}">
                    <p14:modId xmlns:p14="http://schemas.microsoft.com/office/powerpoint/2010/main" val="1684921308"/>
                  </p:ext>
                </p:extLst>
              </p:nvPr>
            </p:nvGraphicFramePr>
            <p:xfrm>
              <a:off x="270001" y="2340000"/>
              <a:ext cx="9556123" cy="4140000"/>
            </p:xfrm>
            <a:graphic>
              <a:graphicData uri="http://schemas.openxmlformats.org/drawingml/2006/table">
                <a:tbl>
                  <a:tblPr firstRow="1" bandRow="1">
                    <a:tableStyleId>{2D5ABB26-0587-4C30-8999-92F81FD0307C}</a:tableStyleId>
                  </a:tblPr>
                  <a:tblGrid>
                    <a:gridCol w="489268">
                      <a:extLst>
                        <a:ext uri="{9D8B030D-6E8A-4147-A177-3AD203B41FA5}">
                          <a16:colId xmlns:a16="http://schemas.microsoft.com/office/drawing/2014/main" val="2667644316"/>
                        </a:ext>
                      </a:extLst>
                    </a:gridCol>
                    <a:gridCol w="1476000">
                      <a:extLst>
                        <a:ext uri="{9D8B030D-6E8A-4147-A177-3AD203B41FA5}">
                          <a16:colId xmlns:a16="http://schemas.microsoft.com/office/drawing/2014/main" val="858439037"/>
                        </a:ext>
                      </a:extLst>
                    </a:gridCol>
                    <a:gridCol w="1355408">
                      <a:extLst>
                        <a:ext uri="{9D8B030D-6E8A-4147-A177-3AD203B41FA5}">
                          <a16:colId xmlns:a16="http://schemas.microsoft.com/office/drawing/2014/main" val="2561236756"/>
                        </a:ext>
                      </a:extLst>
                    </a:gridCol>
                    <a:gridCol w="413068">
                      <a:extLst>
                        <a:ext uri="{9D8B030D-6E8A-4147-A177-3AD203B41FA5}">
                          <a16:colId xmlns:a16="http://schemas.microsoft.com/office/drawing/2014/main" val="2461200273"/>
                        </a:ext>
                      </a:extLst>
                    </a:gridCol>
                    <a:gridCol w="5056569">
                      <a:extLst>
                        <a:ext uri="{9D8B030D-6E8A-4147-A177-3AD203B41FA5}">
                          <a16:colId xmlns:a16="http://schemas.microsoft.com/office/drawing/2014/main" val="612212733"/>
                        </a:ext>
                      </a:extLst>
                    </a:gridCol>
                    <a:gridCol w="405130">
                      <a:extLst>
                        <a:ext uri="{9D8B030D-6E8A-4147-A177-3AD203B41FA5}">
                          <a16:colId xmlns:a16="http://schemas.microsoft.com/office/drawing/2014/main" val="2755323888"/>
                        </a:ext>
                      </a:extLst>
                    </a:gridCol>
                    <a:gridCol w="360680">
                      <a:extLst>
                        <a:ext uri="{9D8B030D-6E8A-4147-A177-3AD203B41FA5}">
                          <a16:colId xmlns:a16="http://schemas.microsoft.com/office/drawing/2014/main" val="3785906531"/>
                        </a:ext>
                      </a:extLst>
                    </a:gridCol>
                  </a:tblGrid>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144395" t="-42647" r="-459193" b="-4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801471" t="-42647" r="-1405882" b="-4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73945" t="-42647" r="-15320" b="-401471"/>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2152239" t="-42647" r="-89552" b="-4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①を展開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4395" t="-142647" r="-459193" b="-3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142647" r="-1405882" b="-3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945" t="-142647" r="-15320" b="-3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669537"/>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3058" t="-242647" r="-515289" b="-2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4395" t="-242647" r="-459193" b="-2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242647" r="-1405882" b="-2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945" t="-242647" r="-15320" b="-2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293402"/>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③を②へ代入</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342647" r="-1405882" b="-10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945" t="-342647" r="-15320" b="-10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95416"/>
                      </a:ext>
                    </a:extLst>
                  </a:tr>
                  <a:tr h="82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01471" t="-442647" r="-1405882" b="-1471"/>
                          </a:stretch>
                        </a:blip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945" t="-442647" r="-15320" b="-14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050145"/>
                      </a:ext>
                    </a:extLst>
                  </a:tr>
                </a:tbl>
              </a:graphicData>
            </a:graphic>
          </p:graphicFrame>
        </mc:Fallback>
      </mc:AlternateContent>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　</a:t>
            </a:r>
            <a:r>
              <a:rPr lang="ja-JP" altLang="en-US" dirty="0"/>
              <a:t>式（</a:t>
            </a:r>
            <a:r>
              <a:rPr lang="en-US" altLang="ja-JP" dirty="0"/>
              <a:t>6</a:t>
            </a:r>
            <a:r>
              <a:rPr lang="ja-JP" altLang="en-US" dirty="0"/>
              <a:t>）の導出</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b="1" dirty="0"/>
              <a:t>先ほどの</a:t>
            </a:r>
            <a:r>
              <a:rPr lang="en-US" altLang="ja-JP" b="1" dirty="0"/>
              <a:t>F</a:t>
            </a:r>
            <a:r>
              <a:rPr lang="ja-JP" altLang="en-US" b="1" dirty="0"/>
              <a:t>を微分することで、</a:t>
            </a:r>
            <a:r>
              <a:rPr lang="en-US" altLang="ja-JP" b="1" dirty="0">
                <a:latin typeface="Cambria Math" panose="02040503050406030204" pitchFamily="18" charset="0"/>
                <a:ea typeface="Cambria Math" panose="02040503050406030204" pitchFamily="18" charset="0"/>
              </a:rPr>
              <a:t>P(z)</a:t>
            </a:r>
            <a:r>
              <a:rPr lang="ja-JP" altLang="en-US" b="1" dirty="0"/>
              <a:t>を求めます。</a:t>
            </a:r>
            <a:endParaRPr lang="en-US" altLang="ja-JP" b="1" dirty="0"/>
          </a:p>
          <a:p>
            <a:r>
              <a:rPr lang="en-US" altLang="ja-JP" b="1" dirty="0">
                <a:latin typeface="Cambria Math" panose="02040503050406030204" pitchFamily="18" charset="0"/>
                <a:ea typeface="Cambria Math" panose="02040503050406030204" pitchFamily="18" charset="0"/>
              </a:rPr>
              <a:t>P(z)</a:t>
            </a:r>
            <a:r>
              <a:rPr lang="ja-JP" altLang="en-US" b="1" dirty="0"/>
              <a:t>はクラスタ</a:t>
            </a:r>
            <a:r>
              <a:rPr lang="en-US" altLang="ja-JP" b="1" dirty="0">
                <a:latin typeface="Cambria Math" panose="02040503050406030204" pitchFamily="18" charset="0"/>
                <a:ea typeface="Cambria Math" panose="02040503050406030204" pitchFamily="18" charset="0"/>
              </a:rPr>
              <a:t>z</a:t>
            </a:r>
            <a:r>
              <a:rPr lang="ja-JP" altLang="en-US" b="1" dirty="0"/>
              <a:t>の存在確率です。</a:t>
            </a:r>
            <a:endParaRPr lang="en-US" altLang="ja-JP" b="1" dirty="0"/>
          </a:p>
        </p:txBody>
      </p:sp>
      <p:sp>
        <p:nvSpPr>
          <p:cNvPr id="8" name="正方形/長方形 7">
            <a:extLst>
              <a:ext uri="{FF2B5EF4-FFF2-40B4-BE49-F238E27FC236}">
                <a16:creationId xmlns:a16="http://schemas.microsoft.com/office/drawing/2014/main" id="{7D9DB384-72BC-44EB-94B8-B32D0D722887}"/>
              </a:ext>
            </a:extLst>
          </p:cNvPr>
          <p:cNvSpPr/>
          <p:nvPr/>
        </p:nvSpPr>
        <p:spPr>
          <a:xfrm>
            <a:off x="3415905" y="1980000"/>
            <a:ext cx="2345515"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式（</a:t>
            </a:r>
            <a:r>
              <a:rPr lang="en-US" altLang="ja-JP" b="1" dirty="0">
                <a:latin typeface="Meiryo UI" panose="020B0604030504040204" pitchFamily="50" charset="-128"/>
                <a:ea typeface="Meiryo UI" panose="020B0604030504040204" pitchFamily="50" charset="-128"/>
              </a:rPr>
              <a:t>6</a:t>
            </a:r>
            <a:r>
              <a:rPr lang="ja-JP" altLang="en-US" b="1" dirty="0">
                <a:latin typeface="Meiryo UI" panose="020B0604030504040204" pitchFamily="50" charset="-128"/>
                <a:ea typeface="Meiryo UI" panose="020B0604030504040204" pitchFamily="50" charset="-128"/>
              </a:rPr>
              <a:t>）　</a:t>
            </a:r>
            <a:r>
              <a:rPr lang="en-US" altLang="ja-JP" b="1" dirty="0">
                <a:solidFill>
                  <a:prstClr val="black"/>
                </a:solidFill>
                <a:latin typeface="Meiryo UI" panose="020B0604030504040204" pitchFamily="50" charset="-128"/>
                <a:ea typeface="Meiryo UI" panose="020B0604030504040204" pitchFamily="50" charset="-128"/>
              </a:rPr>
              <a:t>M</a:t>
            </a:r>
            <a:r>
              <a:rPr lang="ja-JP" altLang="en-US" b="1" dirty="0">
                <a:solidFill>
                  <a:prstClr val="black"/>
                </a:solidFill>
                <a:latin typeface="Meiryo UI" panose="020B0604030504040204" pitchFamily="50" charset="-128"/>
                <a:ea typeface="Meiryo UI" panose="020B0604030504040204" pitchFamily="50" charset="-128"/>
              </a:rPr>
              <a:t>ステップ③</a:t>
            </a:r>
          </a:p>
        </p:txBody>
      </p:sp>
    </p:spTree>
    <p:extLst>
      <p:ext uri="{BB962C8B-B14F-4D97-AF65-F5344CB8AC3E}">
        <p14:creationId xmlns:p14="http://schemas.microsoft.com/office/powerpoint/2010/main" val="366526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DED1F-533A-48C5-9D18-C23F2853B8CB}"/>
              </a:ext>
            </a:extLst>
          </p:cNvPr>
          <p:cNvSpPr>
            <a:spLocks noGrp="1"/>
          </p:cNvSpPr>
          <p:nvPr>
            <p:ph type="title"/>
          </p:nvPr>
        </p:nvSpPr>
        <p:spPr/>
        <p:txBody>
          <a:bodyPr/>
          <a:lstStyle/>
          <a:p>
            <a:r>
              <a:rPr kumimoji="1" lang="ja-JP" altLang="en-US" dirty="0"/>
              <a:t>アジェンダ</a:t>
            </a:r>
          </a:p>
        </p:txBody>
      </p:sp>
      <p:sp>
        <p:nvSpPr>
          <p:cNvPr id="3" name="コンテンツ プレースホルダー 2">
            <a:extLst>
              <a:ext uri="{FF2B5EF4-FFF2-40B4-BE49-F238E27FC236}">
                <a16:creationId xmlns:a16="http://schemas.microsoft.com/office/drawing/2014/main" id="{1D493A55-517F-44D1-ABC1-B985E4DF751C}"/>
              </a:ext>
            </a:extLst>
          </p:cNvPr>
          <p:cNvSpPr>
            <a:spLocks noGrp="1"/>
          </p:cNvSpPr>
          <p:nvPr>
            <p:ph idx="1"/>
          </p:nvPr>
        </p:nvSpPr>
        <p:spPr>
          <a:xfrm>
            <a:off x="540000" y="1260000"/>
            <a:ext cx="9180000" cy="5238000"/>
          </a:xfrm>
        </p:spPr>
        <p:txBody>
          <a:bodyPr>
            <a:noAutofit/>
          </a:bodyPr>
          <a:lstStyle/>
          <a:p>
            <a:pPr marL="342900" indent="-342900">
              <a:buFont typeface="Wingdings" panose="05000000000000000000" pitchFamily="2" charset="2"/>
              <a:buChar char="n"/>
            </a:pPr>
            <a:r>
              <a:rPr lang="en-US" altLang="ja-JP" sz="2800" dirty="0"/>
              <a:t>PLSA</a:t>
            </a:r>
            <a:r>
              <a:rPr lang="ja-JP" altLang="en-US" sz="2800" dirty="0"/>
              <a:t>の概要</a:t>
            </a:r>
            <a:endParaRPr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kumimoji="1" lang="ja-JP" altLang="en-US" sz="2800" dirty="0"/>
              <a:t>ソフトクラスタリングとは</a:t>
            </a:r>
            <a:endParaRPr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lang="en-US" altLang="ja-JP" sz="2800" dirty="0"/>
              <a:t>LSA</a:t>
            </a:r>
            <a:r>
              <a:rPr lang="ja-JP" altLang="en-US" sz="2800" dirty="0"/>
              <a:t>や</a:t>
            </a:r>
            <a:r>
              <a:rPr lang="en-US" altLang="ja-JP" sz="2800" dirty="0"/>
              <a:t>LDA</a:t>
            </a:r>
            <a:r>
              <a:rPr lang="ja-JP" altLang="en-US" sz="2800" dirty="0"/>
              <a:t>との関係</a:t>
            </a:r>
            <a:endParaRPr kumimoji="1"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lang="en-US" altLang="ja-JP" sz="2800" dirty="0"/>
              <a:t>PLSA</a:t>
            </a:r>
            <a:r>
              <a:rPr lang="ja-JP" altLang="en-US" sz="2800" dirty="0"/>
              <a:t>のメリット</a:t>
            </a:r>
            <a:endParaRPr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lang="en-US" altLang="ja-JP" sz="2800" dirty="0"/>
              <a:t>PLSA</a:t>
            </a:r>
            <a:r>
              <a:rPr lang="ja-JP" altLang="en-US" sz="2800" dirty="0"/>
              <a:t>の理論</a:t>
            </a:r>
            <a:endParaRPr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lang="en-US" altLang="ja-JP" sz="2800" dirty="0"/>
              <a:t>PLSA</a:t>
            </a:r>
            <a:r>
              <a:rPr lang="ja-JP" altLang="en-US" sz="2800" dirty="0"/>
              <a:t>の実行方法　</a:t>
            </a:r>
            <a:r>
              <a:rPr lang="ja-JP" altLang="en-US" sz="2400" dirty="0"/>
              <a:t>インプット</a:t>
            </a:r>
            <a:r>
              <a:rPr lang="en-US" altLang="ja-JP" sz="2400" dirty="0"/>
              <a:t>/</a:t>
            </a:r>
            <a:r>
              <a:rPr lang="ja-JP" altLang="en-US" sz="2400" dirty="0"/>
              <a:t>パラメータの設定</a:t>
            </a:r>
            <a:r>
              <a:rPr lang="en-US" altLang="ja-JP" sz="2400" dirty="0"/>
              <a:t>/</a:t>
            </a:r>
            <a:r>
              <a:rPr lang="ja-JP" altLang="en-US" sz="2400" dirty="0"/>
              <a:t>アウトプット</a:t>
            </a:r>
            <a:endParaRPr lang="en-US" altLang="ja-JP" sz="2800" dirty="0"/>
          </a:p>
          <a:p>
            <a:pPr marL="342900" indent="-342900">
              <a:buFont typeface="Wingdings" panose="05000000000000000000" pitchFamily="2" charset="2"/>
              <a:buChar char="n"/>
            </a:pPr>
            <a:endParaRPr lang="en-US" altLang="ja-JP" sz="2800" dirty="0"/>
          </a:p>
          <a:p>
            <a:pPr marL="342900" indent="-342900">
              <a:buFont typeface="Wingdings" panose="05000000000000000000" pitchFamily="2" charset="2"/>
              <a:buChar char="n"/>
            </a:pPr>
            <a:r>
              <a:rPr lang="ja-JP" altLang="en-US" sz="2800" dirty="0"/>
              <a:t>まとめ</a:t>
            </a:r>
            <a:endParaRPr lang="en-US" altLang="ja-JP" sz="2800" dirty="0"/>
          </a:p>
        </p:txBody>
      </p:sp>
    </p:spTree>
    <p:extLst>
      <p:ext uri="{BB962C8B-B14F-4D97-AF65-F5344CB8AC3E}">
        <p14:creationId xmlns:p14="http://schemas.microsoft.com/office/powerpoint/2010/main" val="320355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0D8E3-A032-4AFD-88AF-6860623C5F1E}"/>
              </a:ext>
            </a:extLst>
          </p:cNvPr>
          <p:cNvSpPr>
            <a:spLocks noGrp="1"/>
          </p:cNvSpPr>
          <p:nvPr>
            <p:ph type="title"/>
          </p:nvPr>
        </p:nvSpPr>
        <p:spPr/>
        <p:txBody>
          <a:bodyPr/>
          <a:lstStyle/>
          <a:p>
            <a:r>
              <a:rPr lang="en-US" altLang="ja-JP" dirty="0"/>
              <a:t>PLSA</a:t>
            </a:r>
            <a:r>
              <a:rPr lang="ja-JP" altLang="en-US" dirty="0"/>
              <a:t>の実行方法　</a:t>
            </a:r>
            <a:r>
              <a:rPr kumimoji="1" lang="ja-JP" altLang="en-US" dirty="0"/>
              <a:t>インプット</a:t>
            </a:r>
          </a:p>
        </p:txBody>
      </p:sp>
      <p:sp>
        <p:nvSpPr>
          <p:cNvPr id="3" name="コンテンツ プレースホルダー 2">
            <a:extLst>
              <a:ext uri="{FF2B5EF4-FFF2-40B4-BE49-F238E27FC236}">
                <a16:creationId xmlns:a16="http://schemas.microsoft.com/office/drawing/2014/main" id="{6E5F4BC5-7A48-4E4A-846E-DE8C982D0270}"/>
              </a:ext>
            </a:extLst>
          </p:cNvPr>
          <p:cNvSpPr>
            <a:spLocks noGrp="1"/>
          </p:cNvSpPr>
          <p:nvPr>
            <p:ph idx="1"/>
          </p:nvPr>
        </p:nvSpPr>
        <p:spPr/>
        <p:txBody>
          <a:bodyPr/>
          <a:lstStyle/>
          <a:p>
            <a:r>
              <a:rPr lang="en-US" altLang="ja-JP" dirty="0"/>
              <a:t>PLSA</a:t>
            </a:r>
            <a:r>
              <a:rPr lang="ja-JP" altLang="en-US" dirty="0"/>
              <a:t>は共起行列データに基づいてクラスタリングを行いますが、この共起行列の構成によって様々な解釈が可能です。</a:t>
            </a:r>
            <a:endParaRPr kumimoji="1" lang="ja-JP" altLang="en-US" dirty="0"/>
          </a:p>
        </p:txBody>
      </p:sp>
      <p:sp>
        <p:nvSpPr>
          <p:cNvPr id="5" name="正方形/長方形 4">
            <a:extLst>
              <a:ext uri="{FF2B5EF4-FFF2-40B4-BE49-F238E27FC236}">
                <a16:creationId xmlns:a16="http://schemas.microsoft.com/office/drawing/2014/main" id="{C3569E97-9E3B-4D05-89D7-34CCEFA26D33}"/>
              </a:ext>
            </a:extLst>
          </p:cNvPr>
          <p:cNvSpPr/>
          <p:nvPr/>
        </p:nvSpPr>
        <p:spPr>
          <a:xfrm>
            <a:off x="180000" y="4248000"/>
            <a:ext cx="4752000" cy="1477328"/>
          </a:xfrm>
          <a:prstGeom prst="rect">
            <a:avLst/>
          </a:prstGeom>
        </p:spPr>
        <p:txBody>
          <a:bodyPr wrap="square">
            <a:spAutoFit/>
          </a:bodyPr>
          <a:lstStyle/>
          <a:p>
            <a:r>
              <a:rPr lang="ja-JP" altLang="en-US" dirty="0">
                <a:solidFill>
                  <a:srgbClr val="333333"/>
                </a:solidFill>
                <a:latin typeface="Meiryo UI" panose="020B0604030504040204" pitchFamily="50" charset="-128"/>
                <a:ea typeface="Meiryo UI" panose="020B0604030504040204" pitchFamily="50" charset="-128"/>
              </a:rPr>
              <a:t>購買傾向の似ている顧客とその購買傾向を構成する商品を同時にクラスタリングします</a:t>
            </a:r>
            <a:endParaRPr lang="en-US" altLang="ja-JP" dirty="0">
              <a:solidFill>
                <a:srgbClr val="333333"/>
              </a:solidFill>
              <a:latin typeface="Meiryo UI" panose="020B0604030504040204" pitchFamily="50" charset="-128"/>
              <a:ea typeface="Meiryo UI" panose="020B0604030504040204" pitchFamily="50" charset="-128"/>
            </a:endParaRPr>
          </a:p>
          <a:p>
            <a:r>
              <a:rPr lang="ja-JP" altLang="en-US" dirty="0">
                <a:solidFill>
                  <a:srgbClr val="333333"/>
                </a:solidFill>
                <a:latin typeface="Meiryo UI" panose="020B0604030504040204" pitchFamily="50" charset="-128"/>
                <a:ea typeface="Meiryo UI" panose="020B0604030504040204" pitchFamily="50" charset="-128"/>
              </a:rPr>
              <a:t>購買傾向に基づいた顧客グループを把握することができるので、効果的なターゲティングや商品レコメンドなどを検討することが可能です</a:t>
            </a:r>
            <a:endParaRPr lang="ja-JP" altLang="en-US"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E9247B1-2563-4712-9C6A-0001A04C3528}"/>
              </a:ext>
            </a:extLst>
          </p:cNvPr>
          <p:cNvSpPr/>
          <p:nvPr/>
        </p:nvSpPr>
        <p:spPr>
          <a:xfrm>
            <a:off x="4932000" y="4248000"/>
            <a:ext cx="4752000" cy="2308324"/>
          </a:xfrm>
          <a:prstGeom prst="rect">
            <a:avLst/>
          </a:prstGeom>
        </p:spPr>
        <p:txBody>
          <a:bodyPr wrap="square">
            <a:spAutoFit/>
          </a:bodyPr>
          <a:lstStyle/>
          <a:p>
            <a:r>
              <a:rPr lang="ja-JP" altLang="en-US" dirty="0">
                <a:solidFill>
                  <a:srgbClr val="333333"/>
                </a:solidFill>
                <a:latin typeface="Meiryo UI" panose="020B0604030504040204" pitchFamily="50" charset="-128"/>
                <a:ea typeface="Meiryo UI" panose="020B0604030504040204" pitchFamily="50" charset="-128"/>
              </a:rPr>
              <a:t>同様の表現で口コミされている観光地とその表現を構成する係り受け表現を同時にクラスタリングします</a:t>
            </a:r>
            <a:endParaRPr lang="en-US" altLang="ja-JP" dirty="0">
              <a:solidFill>
                <a:srgbClr val="333333"/>
              </a:solidFill>
              <a:latin typeface="Meiryo UI" panose="020B0604030504040204" pitchFamily="50" charset="-128"/>
              <a:ea typeface="Meiryo UI" panose="020B0604030504040204" pitchFamily="50" charset="-128"/>
            </a:endParaRPr>
          </a:p>
          <a:p>
            <a:r>
              <a:rPr lang="ja-JP" altLang="en-US" dirty="0">
                <a:solidFill>
                  <a:srgbClr val="333333"/>
                </a:solidFill>
                <a:latin typeface="Meiryo UI" panose="020B0604030504040204" pitchFamily="50" charset="-128"/>
                <a:ea typeface="Meiryo UI" panose="020B0604030504040204" pitchFamily="50" charset="-128"/>
              </a:rPr>
              <a:t>テーマ別に観光地をグルーピングすることができるので、各観光地が観光客にアピールすべきテーマを把握したり、地域間でテーマを組み合わせた観光プランや周遊ルートを形成するといった地域連携を検討するなど、観光振興に活用することが可能です</a:t>
            </a:r>
            <a:endParaRPr lang="ja-JP" altLang="en-US"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82D4A632-8136-43A6-97C6-5E53E122BDE8}"/>
              </a:ext>
            </a:extLst>
          </p:cNvPr>
          <p:cNvSpPr/>
          <p:nvPr/>
        </p:nvSpPr>
        <p:spPr>
          <a:xfrm>
            <a:off x="180000" y="1980000"/>
            <a:ext cx="4680000" cy="369332"/>
          </a:xfrm>
          <a:prstGeom prst="rect">
            <a:avLst/>
          </a:prstGeom>
        </p:spPr>
        <p:txBody>
          <a:bodyPr wrap="none">
            <a:spAutoFit/>
          </a:bodyPr>
          <a:lstStyle/>
          <a:p>
            <a:pPr algn="ctr"/>
            <a:r>
              <a:rPr lang="en-US" altLang="ja-JP" b="1" dirty="0">
                <a:latin typeface="Meiryo UI" panose="020B0604030504040204" pitchFamily="50" charset="-128"/>
                <a:ea typeface="Meiryo UI" panose="020B0604030504040204" pitchFamily="50" charset="-128"/>
              </a:rPr>
              <a:t>ID-POS</a:t>
            </a:r>
            <a:r>
              <a:rPr lang="ja-JP" altLang="en-US" b="1" dirty="0">
                <a:latin typeface="Meiryo UI" panose="020B0604030504040204" pitchFamily="50" charset="-128"/>
                <a:ea typeface="Meiryo UI" panose="020B0604030504040204" pitchFamily="50" charset="-128"/>
              </a:rPr>
              <a:t>データ</a:t>
            </a:r>
            <a:r>
              <a:rPr lang="ja-JP" altLang="en-US" sz="1600" b="1" dirty="0">
                <a:latin typeface="Meiryo UI" panose="020B0604030504040204" pitchFamily="50" charset="-128"/>
                <a:ea typeface="Meiryo UI" panose="020B0604030504040204" pitchFamily="50" charset="-128"/>
              </a:rPr>
              <a:t>（行：顧客</a:t>
            </a:r>
            <a:r>
              <a:rPr lang="en-US" altLang="ja-JP" sz="1600" b="1" dirty="0">
                <a:latin typeface="Meiryo UI" panose="020B0604030504040204" pitchFamily="50" charset="-128"/>
                <a:ea typeface="Meiryo UI" panose="020B0604030504040204" pitchFamily="50" charset="-128"/>
              </a:rPr>
              <a:t>ID</a:t>
            </a:r>
            <a:r>
              <a:rPr lang="ja-JP" altLang="en-US" sz="1600" b="1" dirty="0">
                <a:latin typeface="Meiryo UI" panose="020B0604030504040204" pitchFamily="50" charset="-128"/>
                <a:ea typeface="Meiryo UI" panose="020B0604030504040204" pitchFamily="50" charset="-128"/>
              </a:rPr>
              <a:t>　列：購買商品）</a:t>
            </a:r>
            <a:endParaRPr lang="ja-JP" altLang="en-US" b="1"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2793F08F-5B62-46B6-82D4-83714AC9EF60}"/>
              </a:ext>
            </a:extLst>
          </p:cNvPr>
          <p:cNvSpPr/>
          <p:nvPr/>
        </p:nvSpPr>
        <p:spPr>
          <a:xfrm>
            <a:off x="4932000" y="1980000"/>
            <a:ext cx="4680000"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口コミデータ</a:t>
            </a:r>
            <a:r>
              <a:rPr lang="ja-JP" altLang="en-US" sz="1600" b="1" dirty="0">
                <a:latin typeface="Meiryo UI" panose="020B0604030504040204" pitchFamily="50" charset="-128"/>
                <a:ea typeface="Meiryo UI" panose="020B0604030504040204" pitchFamily="50" charset="-128"/>
              </a:rPr>
              <a:t>（行：</a:t>
            </a:r>
            <a:r>
              <a:rPr lang="ja-JP" altLang="en-US" sz="1600" b="1" dirty="0">
                <a:solidFill>
                  <a:srgbClr val="333333"/>
                </a:solidFill>
                <a:latin typeface="Meiryo UI" panose="020B0604030504040204" pitchFamily="50" charset="-128"/>
                <a:ea typeface="Meiryo UI" panose="020B0604030504040204" pitchFamily="50" charset="-128"/>
              </a:rPr>
              <a:t>観光地　列：係り受け</a:t>
            </a:r>
            <a:r>
              <a:rPr lang="ja-JP" altLang="en-US" sz="1600" b="1" dirty="0">
                <a:latin typeface="Meiryo UI" panose="020B0604030504040204" pitchFamily="50" charset="-128"/>
                <a:ea typeface="Meiryo UI" panose="020B0604030504040204" pitchFamily="50" charset="-128"/>
              </a:rPr>
              <a:t>）</a:t>
            </a:r>
            <a:endParaRPr lang="ja-JP" altLang="en-US" b="1" dirty="0">
              <a:solidFill>
                <a:prstClr val="black"/>
              </a:solidFill>
              <a:latin typeface="Meiryo UI" panose="020B0604030504040204" pitchFamily="50" charset="-128"/>
              <a:ea typeface="Meiryo UI" panose="020B0604030504040204" pitchFamily="50" charset="-128"/>
            </a:endParaRPr>
          </a:p>
        </p:txBody>
      </p:sp>
      <p:graphicFrame>
        <p:nvGraphicFramePr>
          <p:cNvPr id="17" name="表 13">
            <a:extLst>
              <a:ext uri="{FF2B5EF4-FFF2-40B4-BE49-F238E27FC236}">
                <a16:creationId xmlns:a16="http://schemas.microsoft.com/office/drawing/2014/main" id="{999549DA-8B31-4B5B-9015-A67653750609}"/>
              </a:ext>
            </a:extLst>
          </p:cNvPr>
          <p:cNvGraphicFramePr>
            <a:graphicFrameLocks noGrp="1"/>
          </p:cNvGraphicFramePr>
          <p:nvPr>
            <p:extLst>
              <p:ext uri="{D42A27DB-BD31-4B8C-83A1-F6EECF244321}">
                <p14:modId xmlns:p14="http://schemas.microsoft.com/office/powerpoint/2010/main" val="460076546"/>
              </p:ext>
            </p:extLst>
          </p:nvPr>
        </p:nvGraphicFramePr>
        <p:xfrm>
          <a:off x="180000" y="2340000"/>
          <a:ext cx="4329113" cy="1800000"/>
        </p:xfrm>
        <a:graphic>
          <a:graphicData uri="http://schemas.openxmlformats.org/drawingml/2006/table">
            <a:tbl>
              <a:tblPr firstRow="1" bandRow="1">
                <a:tableStyleId>{5940675A-B579-460E-94D1-54222C63F5DA}</a:tableStyleId>
              </a:tblPr>
              <a:tblGrid>
                <a:gridCol w="1184593">
                  <a:extLst>
                    <a:ext uri="{9D8B030D-6E8A-4147-A177-3AD203B41FA5}">
                      <a16:colId xmlns:a16="http://schemas.microsoft.com/office/drawing/2014/main" val="4240035533"/>
                    </a:ext>
                  </a:extLst>
                </a:gridCol>
                <a:gridCol w="862330">
                  <a:extLst>
                    <a:ext uri="{9D8B030D-6E8A-4147-A177-3AD203B41FA5}">
                      <a16:colId xmlns:a16="http://schemas.microsoft.com/office/drawing/2014/main" val="887689995"/>
                    </a:ext>
                  </a:extLst>
                </a:gridCol>
                <a:gridCol w="862330">
                  <a:extLst>
                    <a:ext uri="{9D8B030D-6E8A-4147-A177-3AD203B41FA5}">
                      <a16:colId xmlns:a16="http://schemas.microsoft.com/office/drawing/2014/main" val="707931833"/>
                    </a:ext>
                  </a:extLst>
                </a:gridCol>
                <a:gridCol w="862330">
                  <a:extLst>
                    <a:ext uri="{9D8B030D-6E8A-4147-A177-3AD203B41FA5}">
                      <a16:colId xmlns:a16="http://schemas.microsoft.com/office/drawing/2014/main" val="2439130266"/>
                    </a:ext>
                  </a:extLst>
                </a:gridCol>
                <a:gridCol w="557530">
                  <a:extLst>
                    <a:ext uri="{9D8B030D-6E8A-4147-A177-3AD203B41FA5}">
                      <a16:colId xmlns:a16="http://schemas.microsoft.com/office/drawing/2014/main" val="3258212917"/>
                    </a:ext>
                  </a:extLst>
                </a:gridCol>
              </a:tblGrid>
              <a:tr h="360000">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婦人服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紳士服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子供服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42112605"/>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顧客</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ID=1</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0</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0987057"/>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顧客</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ID=2</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0</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3</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0</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6190560"/>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顧客</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ID=3</a:t>
                      </a:r>
                      <a:endPar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0</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0</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87124268"/>
                  </a:ext>
                </a:extLst>
              </a:tr>
              <a:tr h="360000">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0275739"/>
                  </a:ext>
                </a:extLst>
              </a:tr>
            </a:tbl>
          </a:graphicData>
        </a:graphic>
      </p:graphicFrame>
      <p:graphicFrame>
        <p:nvGraphicFramePr>
          <p:cNvPr id="18" name="表 13">
            <a:extLst>
              <a:ext uri="{FF2B5EF4-FFF2-40B4-BE49-F238E27FC236}">
                <a16:creationId xmlns:a16="http://schemas.microsoft.com/office/drawing/2014/main" id="{C0BDE350-76E3-439D-B89F-80657C0C2498}"/>
              </a:ext>
            </a:extLst>
          </p:cNvPr>
          <p:cNvGraphicFramePr>
            <a:graphicFrameLocks noGrp="1"/>
          </p:cNvGraphicFramePr>
          <p:nvPr>
            <p:extLst>
              <p:ext uri="{D42A27DB-BD31-4B8C-83A1-F6EECF244321}">
                <p14:modId xmlns:p14="http://schemas.microsoft.com/office/powerpoint/2010/main" val="1406682517"/>
              </p:ext>
            </p:extLst>
          </p:nvPr>
        </p:nvGraphicFramePr>
        <p:xfrm>
          <a:off x="4932000" y="2340000"/>
          <a:ext cx="4943475" cy="1800000"/>
        </p:xfrm>
        <a:graphic>
          <a:graphicData uri="http://schemas.openxmlformats.org/drawingml/2006/table">
            <a:tbl>
              <a:tblPr firstRow="1" bandRow="1">
                <a:tableStyleId>{5940675A-B579-460E-94D1-54222C63F5DA}</a:tableStyleId>
              </a:tblPr>
              <a:tblGrid>
                <a:gridCol w="1132205">
                  <a:extLst>
                    <a:ext uri="{9D8B030D-6E8A-4147-A177-3AD203B41FA5}">
                      <a16:colId xmlns:a16="http://schemas.microsoft.com/office/drawing/2014/main" val="4240035533"/>
                    </a:ext>
                  </a:extLst>
                </a:gridCol>
                <a:gridCol w="1063942">
                  <a:extLst>
                    <a:ext uri="{9D8B030D-6E8A-4147-A177-3AD203B41FA5}">
                      <a16:colId xmlns:a16="http://schemas.microsoft.com/office/drawing/2014/main" val="887689995"/>
                    </a:ext>
                  </a:extLst>
                </a:gridCol>
                <a:gridCol w="1183005">
                  <a:extLst>
                    <a:ext uri="{9D8B030D-6E8A-4147-A177-3AD203B41FA5}">
                      <a16:colId xmlns:a16="http://schemas.microsoft.com/office/drawing/2014/main" val="707931833"/>
                    </a:ext>
                  </a:extLst>
                </a:gridCol>
                <a:gridCol w="1054418">
                  <a:extLst>
                    <a:ext uri="{9D8B030D-6E8A-4147-A177-3AD203B41FA5}">
                      <a16:colId xmlns:a16="http://schemas.microsoft.com/office/drawing/2014/main" val="2439130266"/>
                    </a:ext>
                  </a:extLst>
                </a:gridCol>
                <a:gridCol w="509905">
                  <a:extLst>
                    <a:ext uri="{9D8B030D-6E8A-4147-A177-3AD203B41FA5}">
                      <a16:colId xmlns:a16="http://schemas.microsoft.com/office/drawing/2014/main" val="3258212917"/>
                    </a:ext>
                  </a:extLst>
                </a:gridCol>
              </a:tblGrid>
              <a:tr h="360000">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景色</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良い</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歴史</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感じる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写真</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撮る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42112605"/>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〇〇タワー</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127</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32</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96</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0987057"/>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△△動物園</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24</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9</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75</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6190560"/>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♢♢神社</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41</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119</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52</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87124268"/>
                  </a:ext>
                </a:extLst>
              </a:tr>
              <a:tr h="360000">
                <a:tc>
                  <a:txBody>
                    <a:bodyPr/>
                    <a:lstStyle/>
                    <a:p>
                      <a:pPr algn="ctr"/>
                      <a:r>
                        <a:rPr kumimoji="1" lang="ja-JP" altLang="en-US" sz="1400" dirty="0">
                          <a:latin typeface="Meiryo UI" panose="020B0604030504040204" pitchFamily="50" charset="-128"/>
                          <a:ea typeface="Meiryo UI" panose="020B0604030504040204" pitchFamily="50" charset="-128"/>
                        </a:rPr>
                        <a:t>・・・</a:t>
                      </a: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0275739"/>
                  </a:ext>
                </a:extLst>
              </a:tr>
            </a:tbl>
          </a:graphicData>
        </a:graphic>
      </p:graphicFrame>
      <p:sp>
        <p:nvSpPr>
          <p:cNvPr id="10" name="正方形/長方形 9">
            <a:extLst>
              <a:ext uri="{FF2B5EF4-FFF2-40B4-BE49-F238E27FC236}">
                <a16:creationId xmlns:a16="http://schemas.microsoft.com/office/drawing/2014/main" id="{60170154-269F-4A9D-BC4A-18CE2DDCAAB7}"/>
              </a:ext>
            </a:extLst>
          </p:cNvPr>
          <p:cNvSpPr/>
          <p:nvPr/>
        </p:nvSpPr>
        <p:spPr>
          <a:xfrm>
            <a:off x="-785200" y="1554902"/>
            <a:ext cx="1325200" cy="2953767"/>
          </a:xfrm>
          <a:prstGeom prst="rect">
            <a:avLst/>
          </a:prstGeom>
          <a:solidFill>
            <a:schemeClr val="accent2"/>
          </a:solidFill>
        </p:spPr>
        <p:txBody>
          <a:bodyPr wrap="square" lIns="72000" tIns="72000" rIns="72000" bIns="72000" rtlCol="0" anchor="ctr">
            <a:noAutofit/>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顧客</a:t>
            </a:r>
            <a:r>
              <a:rPr kumimoji="1" lang="en-US" altLang="ja-JP" b="1" dirty="0">
                <a:solidFill>
                  <a:schemeClr val="bg1"/>
                </a:solidFill>
                <a:latin typeface="Meiryo UI" panose="020B0604030504040204" pitchFamily="50" charset="-128"/>
                <a:ea typeface="Meiryo UI" panose="020B0604030504040204" pitchFamily="50" charset="-128"/>
              </a:rPr>
              <a:t>ID=1</a:t>
            </a:r>
            <a:r>
              <a:rPr kumimoji="1" lang="ja-JP" altLang="en-US" b="1" dirty="0">
                <a:solidFill>
                  <a:schemeClr val="bg1"/>
                </a:solidFill>
                <a:latin typeface="Meiryo UI" panose="020B0604030504040204" pitchFamily="50" charset="-128"/>
                <a:ea typeface="Meiryo UI" panose="020B0604030504040204" pitchFamily="50" charset="-128"/>
              </a:rPr>
              <a:t>が２つあったらマージするのかどうか？</a:t>
            </a:r>
            <a:endParaRPr kumimoji="1" lang="en-US" altLang="ja-JP" b="1" dirty="0">
              <a:solidFill>
                <a:schemeClr val="bg1"/>
              </a:solidFill>
              <a:latin typeface="Meiryo UI" panose="020B0604030504040204" pitchFamily="50" charset="-128"/>
              <a:ea typeface="Meiryo UI" panose="020B0604030504040204" pitchFamily="50" charset="-128"/>
            </a:endParaRPr>
          </a:p>
          <a:p>
            <a:pPr algn="ctr"/>
            <a:endParaRPr lang="en-US" altLang="ja-JP" b="1" dirty="0">
              <a:solidFill>
                <a:schemeClr val="bg1"/>
              </a:solidFill>
              <a:latin typeface="Meiryo UI" panose="020B0604030504040204" pitchFamily="50" charset="-128"/>
              <a:ea typeface="Meiryo UI" panose="020B0604030504040204" pitchFamily="50" charset="-128"/>
            </a:endParaRPr>
          </a:p>
          <a:p>
            <a:pPr algn="ctr"/>
            <a:r>
              <a:rPr kumimoji="1" lang="ja-JP" altLang="en-US" b="1">
                <a:solidFill>
                  <a:schemeClr val="bg1"/>
                </a:solidFill>
                <a:latin typeface="Meiryo UI" panose="020B0604030504040204" pitchFamily="50" charset="-128"/>
                <a:ea typeface="Meiryo UI" panose="020B0604030504040204" pitchFamily="50" charset="-128"/>
              </a:rPr>
              <a:t>購入金額ではなくて購入回数のほうがよい</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861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0D8E3-A032-4AFD-88AF-6860623C5F1E}"/>
              </a:ext>
            </a:extLst>
          </p:cNvPr>
          <p:cNvSpPr>
            <a:spLocks noGrp="1"/>
          </p:cNvSpPr>
          <p:nvPr>
            <p:ph type="title"/>
          </p:nvPr>
        </p:nvSpPr>
        <p:spPr/>
        <p:txBody>
          <a:bodyPr/>
          <a:lstStyle/>
          <a:p>
            <a:r>
              <a:rPr lang="en-US" altLang="ja-JP" dirty="0"/>
              <a:t>PLSA</a:t>
            </a:r>
            <a:r>
              <a:rPr lang="ja-JP" altLang="en-US" dirty="0"/>
              <a:t>の実行方法　インプット</a:t>
            </a:r>
            <a:endParaRPr kumimoji="1" lang="ja-JP" altLang="en-US" dirty="0"/>
          </a:p>
        </p:txBody>
      </p:sp>
      <p:sp>
        <p:nvSpPr>
          <p:cNvPr id="3" name="コンテンツ プレースホルダー 2">
            <a:extLst>
              <a:ext uri="{FF2B5EF4-FFF2-40B4-BE49-F238E27FC236}">
                <a16:creationId xmlns:a16="http://schemas.microsoft.com/office/drawing/2014/main" id="{6E5F4BC5-7A48-4E4A-846E-DE8C982D0270}"/>
              </a:ext>
            </a:extLst>
          </p:cNvPr>
          <p:cNvSpPr>
            <a:spLocks noGrp="1"/>
          </p:cNvSpPr>
          <p:nvPr>
            <p:ph idx="1"/>
          </p:nvPr>
        </p:nvSpPr>
        <p:spPr/>
        <p:txBody>
          <a:bodyPr/>
          <a:lstStyle/>
          <a:p>
            <a:r>
              <a:rPr lang="ja-JP" altLang="en-US" dirty="0"/>
              <a:t>単語</a:t>
            </a:r>
            <a:r>
              <a:rPr lang="en-US" altLang="ja-JP" dirty="0"/>
              <a:t>×</a:t>
            </a:r>
            <a:r>
              <a:rPr lang="ja-JP" altLang="en-US" dirty="0"/>
              <a:t>単語の共起行列データから、より文脈が考慮された話題を抽出することも可能であり、文章に含まれる単語から、各文章がクラスタに該当する割合も算出可能です。</a:t>
            </a:r>
            <a:endParaRPr lang="en-US" altLang="ja-JP" dirty="0"/>
          </a:p>
        </p:txBody>
      </p:sp>
      <p:sp>
        <p:nvSpPr>
          <p:cNvPr id="8" name="正方形/長方形 7">
            <a:extLst>
              <a:ext uri="{FF2B5EF4-FFF2-40B4-BE49-F238E27FC236}">
                <a16:creationId xmlns:a16="http://schemas.microsoft.com/office/drawing/2014/main" id="{01BD4E44-AFEF-4FAC-B71F-78E26B425798}"/>
              </a:ext>
            </a:extLst>
          </p:cNvPr>
          <p:cNvSpPr/>
          <p:nvPr/>
        </p:nvSpPr>
        <p:spPr>
          <a:xfrm>
            <a:off x="180000" y="4248000"/>
            <a:ext cx="4752000" cy="1200329"/>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同様の動詞・形容詞で修飾される名詞と同様の名詞を修飾する動詞・形容詞を同時にクラスタリングすることになり、より文脈が考慮された話題を抽出することができます</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0BDE5F63-FFB3-42EE-BA08-ADF3C2C88BD0}"/>
              </a:ext>
            </a:extLst>
          </p:cNvPr>
          <p:cNvSpPr/>
          <p:nvPr/>
        </p:nvSpPr>
        <p:spPr>
          <a:xfrm>
            <a:off x="4932000" y="4248000"/>
            <a:ext cx="4752000" cy="92333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話題の観点となる単語とその観点の具体的な内容となる係り受け表現を同時にクラスタリングしてクラスタを抽出するということも考えられます</a:t>
            </a:r>
            <a:endParaRPr lang="en-US" altLang="ja-JP"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15290688-261A-4236-9BEE-34EEEB4E6FDA}"/>
              </a:ext>
            </a:extLst>
          </p:cNvPr>
          <p:cNvSpPr/>
          <p:nvPr/>
        </p:nvSpPr>
        <p:spPr>
          <a:xfrm>
            <a:off x="927256" y="1980000"/>
            <a:ext cx="3185488" cy="369332"/>
          </a:xfrm>
          <a:prstGeom prst="rect">
            <a:avLst/>
          </a:prstGeom>
        </p:spPr>
        <p:txBody>
          <a:bodyPr wrap="none">
            <a:spAutoFit/>
          </a:bodyPr>
          <a:lstStyle/>
          <a:p>
            <a:pPr algn="ctr"/>
            <a:r>
              <a:rPr lang="ja-JP" altLang="en-US" b="1" dirty="0">
                <a:solidFill>
                  <a:srgbClr val="333333"/>
                </a:solidFill>
                <a:latin typeface="メイリオ" panose="020B0604030504040204" pitchFamily="50" charset="-128"/>
                <a:ea typeface="メイリオ" panose="020B0604030504040204" pitchFamily="50" charset="-128"/>
              </a:rPr>
              <a:t>行：名詞　列：動詞と形容詞</a:t>
            </a:r>
            <a:endParaRPr lang="ja-JP" altLang="en-US" b="1" dirty="0">
              <a:solidFill>
                <a:prstClr val="black"/>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06416A9B-0739-4BFE-9759-3EEBF05DD816}"/>
              </a:ext>
            </a:extLst>
          </p:cNvPr>
          <p:cNvSpPr/>
          <p:nvPr/>
        </p:nvSpPr>
        <p:spPr>
          <a:xfrm>
            <a:off x="5910089" y="1980000"/>
            <a:ext cx="2723823" cy="369332"/>
          </a:xfrm>
          <a:prstGeom prst="rect">
            <a:avLst/>
          </a:prstGeom>
        </p:spPr>
        <p:txBody>
          <a:bodyPr wrap="none">
            <a:spAutoFit/>
          </a:bodyPr>
          <a:lstStyle/>
          <a:p>
            <a:pPr algn="ctr"/>
            <a:r>
              <a:rPr lang="ja-JP" altLang="en-US" b="1" dirty="0">
                <a:solidFill>
                  <a:srgbClr val="333333"/>
                </a:solidFill>
                <a:latin typeface="メイリオ" panose="020B0604030504040204" pitchFamily="50" charset="-128"/>
                <a:ea typeface="メイリオ" panose="020B0604030504040204" pitchFamily="50" charset="-128"/>
              </a:rPr>
              <a:t>行：名詞　列：係り受け</a:t>
            </a:r>
            <a:endParaRPr lang="ja-JP" altLang="en-US" b="1" dirty="0">
              <a:solidFill>
                <a:prstClr val="black"/>
              </a:solidFill>
              <a:latin typeface="Meiryo UI" panose="020B0604030504040204" pitchFamily="50" charset="-128"/>
              <a:ea typeface="Meiryo UI" panose="020B0604030504040204" pitchFamily="50" charset="-128"/>
            </a:endParaRPr>
          </a:p>
        </p:txBody>
      </p:sp>
      <p:graphicFrame>
        <p:nvGraphicFramePr>
          <p:cNvPr id="12" name="表 13">
            <a:extLst>
              <a:ext uri="{FF2B5EF4-FFF2-40B4-BE49-F238E27FC236}">
                <a16:creationId xmlns:a16="http://schemas.microsoft.com/office/drawing/2014/main" id="{22529722-C1A1-42E6-BF2F-16D0E6D3FC73}"/>
              </a:ext>
            </a:extLst>
          </p:cNvPr>
          <p:cNvGraphicFramePr>
            <a:graphicFrameLocks noGrp="1"/>
          </p:cNvGraphicFramePr>
          <p:nvPr>
            <p:extLst>
              <p:ext uri="{D42A27DB-BD31-4B8C-83A1-F6EECF244321}">
                <p14:modId xmlns:p14="http://schemas.microsoft.com/office/powerpoint/2010/main" val="2415103928"/>
              </p:ext>
            </p:extLst>
          </p:nvPr>
        </p:nvGraphicFramePr>
        <p:xfrm>
          <a:off x="180000" y="2340000"/>
          <a:ext cx="4329113" cy="1800000"/>
        </p:xfrm>
        <a:graphic>
          <a:graphicData uri="http://schemas.openxmlformats.org/drawingml/2006/table">
            <a:tbl>
              <a:tblPr firstRow="1" bandRow="1">
                <a:tableStyleId>{5940675A-B579-460E-94D1-54222C63F5DA}</a:tableStyleId>
              </a:tblPr>
              <a:tblGrid>
                <a:gridCol w="1184593">
                  <a:extLst>
                    <a:ext uri="{9D8B030D-6E8A-4147-A177-3AD203B41FA5}">
                      <a16:colId xmlns:a16="http://schemas.microsoft.com/office/drawing/2014/main" val="4240035533"/>
                    </a:ext>
                  </a:extLst>
                </a:gridCol>
                <a:gridCol w="862330">
                  <a:extLst>
                    <a:ext uri="{9D8B030D-6E8A-4147-A177-3AD203B41FA5}">
                      <a16:colId xmlns:a16="http://schemas.microsoft.com/office/drawing/2014/main" val="887689995"/>
                    </a:ext>
                  </a:extLst>
                </a:gridCol>
                <a:gridCol w="862330">
                  <a:extLst>
                    <a:ext uri="{9D8B030D-6E8A-4147-A177-3AD203B41FA5}">
                      <a16:colId xmlns:a16="http://schemas.microsoft.com/office/drawing/2014/main" val="707931833"/>
                    </a:ext>
                  </a:extLst>
                </a:gridCol>
                <a:gridCol w="862330">
                  <a:extLst>
                    <a:ext uri="{9D8B030D-6E8A-4147-A177-3AD203B41FA5}">
                      <a16:colId xmlns:a16="http://schemas.microsoft.com/office/drawing/2014/main" val="2439130266"/>
                    </a:ext>
                  </a:extLst>
                </a:gridCol>
                <a:gridCol w="557530">
                  <a:extLst>
                    <a:ext uri="{9D8B030D-6E8A-4147-A177-3AD203B41FA5}">
                      <a16:colId xmlns:a16="http://schemas.microsoft.com/office/drawing/2014/main" val="3258212917"/>
                    </a:ext>
                  </a:extLst>
                </a:gridCol>
              </a:tblGrid>
              <a:tr h="360000">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良い</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感じる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撮る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42112605"/>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景色</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253</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45</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177</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0987057"/>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歴史</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56</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213</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46</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6190560"/>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写真</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124</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11</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298</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87124268"/>
                  </a:ext>
                </a:extLst>
              </a:tr>
              <a:tr h="360000">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0275739"/>
                  </a:ext>
                </a:extLst>
              </a:tr>
            </a:tbl>
          </a:graphicData>
        </a:graphic>
      </p:graphicFrame>
      <p:graphicFrame>
        <p:nvGraphicFramePr>
          <p:cNvPr id="13" name="表 13">
            <a:extLst>
              <a:ext uri="{FF2B5EF4-FFF2-40B4-BE49-F238E27FC236}">
                <a16:creationId xmlns:a16="http://schemas.microsoft.com/office/drawing/2014/main" id="{DF23BE35-864D-4815-9E32-3642B8C20262}"/>
              </a:ext>
            </a:extLst>
          </p:cNvPr>
          <p:cNvGraphicFramePr>
            <a:graphicFrameLocks noGrp="1"/>
          </p:cNvGraphicFramePr>
          <p:nvPr>
            <p:extLst>
              <p:ext uri="{D42A27DB-BD31-4B8C-83A1-F6EECF244321}">
                <p14:modId xmlns:p14="http://schemas.microsoft.com/office/powerpoint/2010/main" val="542911965"/>
              </p:ext>
            </p:extLst>
          </p:nvPr>
        </p:nvGraphicFramePr>
        <p:xfrm>
          <a:off x="4932000" y="2340000"/>
          <a:ext cx="4943475" cy="1800000"/>
        </p:xfrm>
        <a:graphic>
          <a:graphicData uri="http://schemas.openxmlformats.org/drawingml/2006/table">
            <a:tbl>
              <a:tblPr firstRow="1" bandRow="1">
                <a:tableStyleId>{5940675A-B579-460E-94D1-54222C63F5DA}</a:tableStyleId>
              </a:tblPr>
              <a:tblGrid>
                <a:gridCol w="1132205">
                  <a:extLst>
                    <a:ext uri="{9D8B030D-6E8A-4147-A177-3AD203B41FA5}">
                      <a16:colId xmlns:a16="http://schemas.microsoft.com/office/drawing/2014/main" val="4240035533"/>
                    </a:ext>
                  </a:extLst>
                </a:gridCol>
                <a:gridCol w="1063942">
                  <a:extLst>
                    <a:ext uri="{9D8B030D-6E8A-4147-A177-3AD203B41FA5}">
                      <a16:colId xmlns:a16="http://schemas.microsoft.com/office/drawing/2014/main" val="887689995"/>
                    </a:ext>
                  </a:extLst>
                </a:gridCol>
                <a:gridCol w="1183005">
                  <a:extLst>
                    <a:ext uri="{9D8B030D-6E8A-4147-A177-3AD203B41FA5}">
                      <a16:colId xmlns:a16="http://schemas.microsoft.com/office/drawing/2014/main" val="707931833"/>
                    </a:ext>
                  </a:extLst>
                </a:gridCol>
                <a:gridCol w="1054418">
                  <a:extLst>
                    <a:ext uri="{9D8B030D-6E8A-4147-A177-3AD203B41FA5}">
                      <a16:colId xmlns:a16="http://schemas.microsoft.com/office/drawing/2014/main" val="2439130266"/>
                    </a:ext>
                  </a:extLst>
                </a:gridCol>
                <a:gridCol w="509905">
                  <a:extLst>
                    <a:ext uri="{9D8B030D-6E8A-4147-A177-3AD203B41FA5}">
                      <a16:colId xmlns:a16="http://schemas.microsoft.com/office/drawing/2014/main" val="3258212917"/>
                    </a:ext>
                  </a:extLst>
                </a:gridCol>
              </a:tblGrid>
              <a:tr h="360000">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景色</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良い</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歴史</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感じる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写真</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撮る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842112605"/>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タワー</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127</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32</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96</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0987057"/>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動物</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24</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9</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75</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6190560"/>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神社</a:t>
                      </a: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41</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119</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52</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87124268"/>
                  </a:ext>
                </a:extLst>
              </a:tr>
              <a:tr h="360000">
                <a:tc>
                  <a:txBody>
                    <a:bodyPr/>
                    <a:lstStyle/>
                    <a:p>
                      <a:pPr algn="ctr"/>
                      <a:r>
                        <a:rPr kumimoji="1" lang="ja-JP" altLang="en-US" sz="1600" dirty="0">
                          <a:latin typeface="Meiryo UI" panose="020B0604030504040204" pitchFamily="50" charset="-128"/>
                          <a:ea typeface="Meiryo UI" panose="020B0604030504040204" pitchFamily="50" charset="-128"/>
                        </a:rPr>
                        <a:t>・・・</a:t>
                      </a:r>
                    </a:p>
                  </a:txBody>
                  <a:tcPr/>
                </a:tc>
                <a:tc>
                  <a:txBody>
                    <a:bodyPr/>
                    <a:lstStyle/>
                    <a:p>
                      <a:pPr algn="ctr"/>
                      <a:endParaRPr kumimoji="1" lang="ja-JP" altLang="en-US" sz="160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0275739"/>
                  </a:ext>
                </a:extLst>
              </a:tr>
            </a:tbl>
          </a:graphicData>
        </a:graphic>
      </p:graphicFrame>
    </p:spTree>
    <p:extLst>
      <p:ext uri="{BB962C8B-B14F-4D97-AF65-F5344CB8AC3E}">
        <p14:creationId xmlns:p14="http://schemas.microsoft.com/office/powerpoint/2010/main" val="228070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0D8E3-A032-4AFD-88AF-6860623C5F1E}"/>
              </a:ext>
            </a:extLst>
          </p:cNvPr>
          <p:cNvSpPr>
            <a:spLocks noGrp="1"/>
          </p:cNvSpPr>
          <p:nvPr>
            <p:ph type="title"/>
          </p:nvPr>
        </p:nvSpPr>
        <p:spPr/>
        <p:txBody>
          <a:bodyPr/>
          <a:lstStyle/>
          <a:p>
            <a:r>
              <a:rPr lang="en-US" altLang="ja-JP" dirty="0"/>
              <a:t>PLSA</a:t>
            </a:r>
            <a:r>
              <a:rPr lang="ja-JP" altLang="en-US" dirty="0"/>
              <a:t>の実行方法　インプット</a:t>
            </a:r>
            <a:endParaRPr kumimoji="1" lang="ja-JP" altLang="en-US" dirty="0"/>
          </a:p>
        </p:txBody>
      </p:sp>
      <p:sp>
        <p:nvSpPr>
          <p:cNvPr id="3" name="コンテンツ プレースホルダー 2">
            <a:extLst>
              <a:ext uri="{FF2B5EF4-FFF2-40B4-BE49-F238E27FC236}">
                <a16:creationId xmlns:a16="http://schemas.microsoft.com/office/drawing/2014/main" id="{6E5F4BC5-7A48-4E4A-846E-DE8C982D0270}"/>
              </a:ext>
            </a:extLst>
          </p:cNvPr>
          <p:cNvSpPr>
            <a:spLocks noGrp="1"/>
          </p:cNvSpPr>
          <p:nvPr>
            <p:ph idx="1"/>
          </p:nvPr>
        </p:nvSpPr>
        <p:spPr/>
        <p:txBody>
          <a:bodyPr/>
          <a:lstStyle/>
          <a:p>
            <a:r>
              <a:rPr lang="ja-JP" altLang="en-US" dirty="0"/>
              <a:t>単語</a:t>
            </a:r>
            <a:r>
              <a:rPr lang="en-US" altLang="ja-JP" dirty="0"/>
              <a:t>×</a:t>
            </a:r>
            <a:r>
              <a:rPr lang="ja-JP" altLang="en-US" dirty="0"/>
              <a:t>単語の共起行列データを使用することで、潜在クラスタの抽出がしやすくなり、意味を容易に解釈できるようになります。</a:t>
            </a:r>
            <a:endParaRPr lang="en-US" altLang="ja-JP" dirty="0"/>
          </a:p>
        </p:txBody>
      </p:sp>
      <p:sp>
        <p:nvSpPr>
          <p:cNvPr id="11" name="正方形/長方形 10">
            <a:extLst>
              <a:ext uri="{FF2B5EF4-FFF2-40B4-BE49-F238E27FC236}">
                <a16:creationId xmlns:a16="http://schemas.microsoft.com/office/drawing/2014/main" id="{06416A9B-0739-4BFE-9759-3EEBF05DD816}"/>
              </a:ext>
            </a:extLst>
          </p:cNvPr>
          <p:cNvSpPr/>
          <p:nvPr/>
        </p:nvSpPr>
        <p:spPr>
          <a:xfrm>
            <a:off x="2595624" y="1980000"/>
            <a:ext cx="4714753" cy="369332"/>
          </a:xfrm>
          <a:prstGeom prst="rect">
            <a:avLst/>
          </a:prstGeom>
        </p:spPr>
        <p:txBody>
          <a:bodyPr wrap="none">
            <a:spAutoFit/>
          </a:bodyPr>
          <a:lstStyle/>
          <a:p>
            <a:pPr algn="ctr"/>
            <a:r>
              <a:rPr lang="ja-JP" altLang="en-US" b="1" dirty="0">
                <a:solidFill>
                  <a:srgbClr val="333333"/>
                </a:solidFill>
                <a:latin typeface="Meiryo UI" panose="020B0604030504040204" pitchFamily="50" charset="-128"/>
                <a:ea typeface="Meiryo UI" panose="020B0604030504040204" pitchFamily="50" charset="-128"/>
              </a:rPr>
              <a:t>単語</a:t>
            </a:r>
            <a:r>
              <a:rPr lang="en-US" altLang="ja-JP" b="1" dirty="0">
                <a:solidFill>
                  <a:srgbClr val="333333"/>
                </a:solidFill>
                <a:latin typeface="Meiryo UI" panose="020B0604030504040204" pitchFamily="50" charset="-128"/>
                <a:ea typeface="Meiryo UI" panose="020B0604030504040204" pitchFamily="50" charset="-128"/>
              </a:rPr>
              <a:t>×</a:t>
            </a:r>
            <a:r>
              <a:rPr lang="ja-JP" altLang="en-US" b="1" dirty="0">
                <a:solidFill>
                  <a:srgbClr val="333333"/>
                </a:solidFill>
                <a:latin typeface="Meiryo UI" panose="020B0604030504040204" pitchFamily="50" charset="-128"/>
                <a:ea typeface="Meiryo UI" panose="020B0604030504040204" pitchFamily="50" charset="-128"/>
              </a:rPr>
              <a:t>単語の共起行列データを使用するメリット</a:t>
            </a:r>
            <a:endParaRPr lang="ja-JP" altLang="en-US" b="1" dirty="0">
              <a:solidFill>
                <a:prstClr val="black"/>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3DAF350-0D36-4624-A48A-0C9984A80EA0}"/>
              </a:ext>
            </a:extLst>
          </p:cNvPr>
          <p:cNvSpPr/>
          <p:nvPr/>
        </p:nvSpPr>
        <p:spPr>
          <a:xfrm>
            <a:off x="22717" y="2340000"/>
            <a:ext cx="9864000" cy="3416320"/>
          </a:xfrm>
          <a:prstGeom prst="rect">
            <a:avLst/>
          </a:prstGeom>
        </p:spPr>
        <p:txBody>
          <a:bodyPr wrap="square">
            <a:spAutoFit/>
          </a:bodyPr>
          <a:lstStyle/>
          <a:p>
            <a:pPr marL="342900" indent="-342900">
              <a:buFont typeface="+mj-ea"/>
              <a:buAutoNum type="circleNumDbPlain"/>
            </a:pPr>
            <a:r>
              <a:rPr lang="ja-JP" altLang="en-US" b="1" dirty="0">
                <a:solidFill>
                  <a:srgbClr val="333333"/>
                </a:solidFill>
                <a:latin typeface="Meiryo UI" panose="020B0604030504040204" pitchFamily="50" charset="-128"/>
                <a:ea typeface="Meiryo UI" panose="020B0604030504040204" pitchFamily="50" charset="-128"/>
              </a:rPr>
              <a:t>具体的な頻度という値の入った密な共起行列を構成できるため、共通的な特徴が抽出しやすい</a:t>
            </a:r>
            <a:endParaRPr lang="en-US" altLang="ja-JP" b="1" dirty="0">
              <a:solidFill>
                <a:srgbClr val="333333"/>
              </a:solidFill>
              <a:latin typeface="Meiryo UI" panose="020B0604030504040204" pitchFamily="50" charset="-128"/>
              <a:ea typeface="Meiryo UI" panose="020B0604030504040204" pitchFamily="50" charset="-128"/>
            </a:endParaRPr>
          </a:p>
          <a:p>
            <a:pPr marL="360000"/>
            <a:r>
              <a:rPr lang="ja-JP" altLang="en-US" dirty="0">
                <a:solidFill>
                  <a:srgbClr val="333333"/>
                </a:solidFill>
                <a:latin typeface="Meiryo UI" panose="020B0604030504040204" pitchFamily="50" charset="-128"/>
                <a:ea typeface="Meiryo UI" panose="020B0604030504040204" pitchFamily="50" charset="-128"/>
              </a:rPr>
              <a:t>通常の</a:t>
            </a:r>
            <a:r>
              <a:rPr lang="en-US" altLang="ja-JP" dirty="0">
                <a:solidFill>
                  <a:srgbClr val="333333"/>
                </a:solidFill>
                <a:latin typeface="Meiryo UI" panose="020B0604030504040204" pitchFamily="50" charset="-128"/>
                <a:ea typeface="Meiryo UI" panose="020B0604030504040204" pitchFamily="50" charset="-128"/>
              </a:rPr>
              <a:t>PLSA</a:t>
            </a:r>
            <a:r>
              <a:rPr lang="ja-JP" altLang="en-US" dirty="0">
                <a:solidFill>
                  <a:srgbClr val="333333"/>
                </a:solidFill>
                <a:latin typeface="Meiryo UI" panose="020B0604030504040204" pitchFamily="50" charset="-128"/>
                <a:ea typeface="Meiryo UI" panose="020B0604030504040204" pitchFamily="50" charset="-128"/>
              </a:rPr>
              <a:t>でインプットとされる共起行列は疎な共起行列となり、</a:t>
            </a:r>
            <a:r>
              <a:rPr lang="en-US" altLang="ja-JP" dirty="0">
                <a:solidFill>
                  <a:srgbClr val="333333"/>
                </a:solidFill>
                <a:latin typeface="Meiryo UI" panose="020B0604030504040204" pitchFamily="50" charset="-128"/>
                <a:ea typeface="Meiryo UI" panose="020B0604030504040204" pitchFamily="50" charset="-128"/>
              </a:rPr>
              <a:t>0</a:t>
            </a:r>
            <a:r>
              <a:rPr lang="ja-JP" altLang="en-US" dirty="0">
                <a:solidFill>
                  <a:srgbClr val="333333"/>
                </a:solidFill>
                <a:latin typeface="Meiryo UI" panose="020B0604030504040204" pitchFamily="50" charset="-128"/>
                <a:ea typeface="Meiryo UI" panose="020B0604030504040204" pitchFamily="50" charset="-128"/>
              </a:rPr>
              <a:t>と</a:t>
            </a:r>
            <a:r>
              <a:rPr lang="en-US" altLang="ja-JP" dirty="0">
                <a:solidFill>
                  <a:srgbClr val="333333"/>
                </a:solidFill>
                <a:latin typeface="Meiryo UI" panose="020B0604030504040204" pitchFamily="50" charset="-128"/>
                <a:ea typeface="Meiryo UI" panose="020B0604030504040204" pitchFamily="50" charset="-128"/>
              </a:rPr>
              <a:t>1</a:t>
            </a:r>
            <a:r>
              <a:rPr lang="ja-JP" altLang="en-US" dirty="0">
                <a:solidFill>
                  <a:srgbClr val="333333"/>
                </a:solidFill>
                <a:latin typeface="Meiryo UI" panose="020B0604030504040204" pitchFamily="50" charset="-128"/>
                <a:ea typeface="Meiryo UI" panose="020B0604030504040204" pitchFamily="50" charset="-128"/>
              </a:rPr>
              <a:t>しか値がないのでデータ間で差が出にくく、共通の特徴を抽出しにくい傾向があります</a:t>
            </a:r>
            <a:endParaRPr lang="en-US" altLang="ja-JP" dirty="0">
              <a:solidFill>
                <a:srgbClr val="333333"/>
              </a:solidFill>
              <a:latin typeface="Meiryo UI" panose="020B0604030504040204" pitchFamily="50" charset="-128"/>
              <a:ea typeface="Meiryo UI" panose="020B0604030504040204" pitchFamily="50" charset="-128"/>
            </a:endParaRPr>
          </a:p>
          <a:p>
            <a:pPr marL="360000"/>
            <a:r>
              <a:rPr lang="ja-JP" altLang="en-US" dirty="0">
                <a:solidFill>
                  <a:srgbClr val="333333"/>
                </a:solidFill>
                <a:latin typeface="Meiryo UI" panose="020B0604030504040204" pitchFamily="50" charset="-128"/>
                <a:ea typeface="Meiryo UI" panose="020B0604030504040204" pitchFamily="50" charset="-128"/>
              </a:rPr>
              <a:t>具体的な頻度が入った共起行列では要素間で大小の差が出やすく、共通的な特徴が抽出しやすいです</a:t>
            </a:r>
            <a:endParaRPr lang="en-US" altLang="ja-JP" dirty="0">
              <a:solidFill>
                <a:srgbClr val="333333"/>
              </a:solidFill>
              <a:latin typeface="Meiryo UI" panose="020B0604030504040204" pitchFamily="50" charset="-128"/>
              <a:ea typeface="Meiryo UI" panose="020B0604030504040204" pitchFamily="50" charset="-128"/>
            </a:endParaRPr>
          </a:p>
          <a:p>
            <a:pPr marL="360000"/>
            <a:endParaRPr lang="en-US" altLang="ja-JP" dirty="0">
              <a:solidFill>
                <a:srgbClr val="333333"/>
              </a:solidFill>
              <a:latin typeface="Meiryo UI" panose="020B0604030504040204" pitchFamily="50" charset="-128"/>
              <a:ea typeface="Meiryo UI" panose="020B0604030504040204" pitchFamily="50" charset="-128"/>
            </a:endParaRPr>
          </a:p>
          <a:p>
            <a:pPr marL="342900" indent="-342900">
              <a:buFont typeface="+mj-ea"/>
              <a:buAutoNum type="circleNumDbPlain" startAt="2"/>
            </a:pPr>
            <a:r>
              <a:rPr lang="ja-JP" altLang="en-US" b="1" dirty="0">
                <a:solidFill>
                  <a:srgbClr val="333333"/>
                </a:solidFill>
                <a:latin typeface="Meiryo UI" panose="020B0604030504040204" pitchFamily="50" charset="-128"/>
                <a:ea typeface="Meiryo UI" panose="020B0604030504040204" pitchFamily="50" charset="-128"/>
              </a:rPr>
              <a:t>行と列の両方の軸が意味を持つ情報であるため、クラスタの解釈が容易になる</a:t>
            </a:r>
            <a:endParaRPr lang="en-US" altLang="ja-JP" b="1" dirty="0">
              <a:solidFill>
                <a:srgbClr val="333333"/>
              </a:solidFill>
              <a:latin typeface="Meiryo UI" panose="020B0604030504040204" pitchFamily="50" charset="-128"/>
              <a:ea typeface="Meiryo UI" panose="020B0604030504040204" pitchFamily="50" charset="-128"/>
            </a:endParaRPr>
          </a:p>
          <a:p>
            <a:pPr marL="360000"/>
            <a:r>
              <a:rPr lang="ja-JP" altLang="en-US" dirty="0">
                <a:solidFill>
                  <a:srgbClr val="333333"/>
                </a:solidFill>
                <a:latin typeface="Meiryo UI" panose="020B0604030504040204" pitchFamily="50" charset="-128"/>
                <a:ea typeface="Meiryo UI" panose="020B0604030504040204" pitchFamily="50" charset="-128"/>
              </a:rPr>
              <a:t>潜在クラスタには行と列のデータの２つの軸が同時に所属し、その潜在クラスタの意味を２つの軸の情報から解釈できます</a:t>
            </a:r>
            <a:endParaRPr lang="en-US" altLang="ja-JP" dirty="0">
              <a:solidFill>
                <a:srgbClr val="333333"/>
              </a:solidFill>
              <a:latin typeface="Meiryo UI" panose="020B0604030504040204" pitchFamily="50" charset="-128"/>
              <a:ea typeface="Meiryo UI" panose="020B0604030504040204" pitchFamily="50" charset="-128"/>
            </a:endParaRPr>
          </a:p>
          <a:p>
            <a:pPr marL="360000"/>
            <a:r>
              <a:rPr lang="ja-JP" altLang="en-US" dirty="0">
                <a:solidFill>
                  <a:srgbClr val="333333"/>
                </a:solidFill>
                <a:latin typeface="Meiryo UI" panose="020B0604030504040204" pitchFamily="50" charset="-128"/>
                <a:ea typeface="Meiryo UI" panose="020B0604030504040204" pitchFamily="50" charset="-128"/>
              </a:rPr>
              <a:t>通常の</a:t>
            </a:r>
            <a:r>
              <a:rPr lang="en-US" altLang="ja-JP" dirty="0">
                <a:solidFill>
                  <a:srgbClr val="333333"/>
                </a:solidFill>
                <a:latin typeface="Meiryo UI" panose="020B0604030504040204" pitchFamily="50" charset="-128"/>
                <a:ea typeface="Meiryo UI" panose="020B0604030504040204" pitchFamily="50" charset="-128"/>
              </a:rPr>
              <a:t>PLSA</a:t>
            </a:r>
            <a:r>
              <a:rPr lang="ja-JP" altLang="en-US" dirty="0">
                <a:solidFill>
                  <a:srgbClr val="333333"/>
                </a:solidFill>
                <a:latin typeface="Meiryo UI" panose="020B0604030504040204" pitchFamily="50" charset="-128"/>
                <a:ea typeface="Meiryo UI" panose="020B0604030504040204" pitchFamily="50" charset="-128"/>
              </a:rPr>
              <a:t>でインプットされる共起行列の一方の軸（行）は文書</a:t>
            </a:r>
            <a:r>
              <a:rPr lang="en-US" altLang="ja-JP" dirty="0">
                <a:solidFill>
                  <a:srgbClr val="333333"/>
                </a:solidFill>
                <a:latin typeface="Meiryo UI" panose="020B0604030504040204" pitchFamily="50" charset="-128"/>
                <a:ea typeface="Meiryo UI" panose="020B0604030504040204" pitchFamily="50" charset="-128"/>
              </a:rPr>
              <a:t>ID</a:t>
            </a:r>
            <a:r>
              <a:rPr lang="ja-JP" altLang="en-US" dirty="0">
                <a:solidFill>
                  <a:srgbClr val="333333"/>
                </a:solidFill>
                <a:latin typeface="Meiryo UI" panose="020B0604030504040204" pitchFamily="50" charset="-128"/>
                <a:ea typeface="Meiryo UI" panose="020B0604030504040204" pitchFamily="50" charset="-128"/>
              </a:rPr>
              <a:t>となり、これ自体はほとんど意味を持たない情報なため、潜在クラスタの解釈には使用しにくい情報です</a:t>
            </a:r>
            <a:endParaRPr lang="en-US" altLang="ja-JP" dirty="0">
              <a:solidFill>
                <a:srgbClr val="333333"/>
              </a:solidFill>
              <a:latin typeface="Meiryo UI" panose="020B0604030504040204" pitchFamily="50" charset="-128"/>
              <a:ea typeface="Meiryo UI" panose="020B0604030504040204" pitchFamily="50" charset="-128"/>
            </a:endParaRPr>
          </a:p>
          <a:p>
            <a:pPr marL="360000"/>
            <a:r>
              <a:rPr lang="ja-JP" altLang="en-US" dirty="0">
                <a:solidFill>
                  <a:srgbClr val="333333"/>
                </a:solidFill>
                <a:latin typeface="Meiryo UI" panose="020B0604030504040204" pitchFamily="50" charset="-128"/>
                <a:ea typeface="Meiryo UI" panose="020B0604030504040204" pitchFamily="50" charset="-128"/>
              </a:rPr>
              <a:t>行も列も単語あるいは係り受け表現で構成されている共起行列では、どちらもそれ単独で意味を持つ情報のため、２つの情報軸から潜在クラスタの意味を解釈することができ、解釈の容易性が高くなります</a:t>
            </a:r>
            <a:endParaRPr lang="ja-JP" altLang="en-US"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0729B718-5D65-4B8F-AB4D-9FB691173B08}"/>
              </a:ext>
            </a:extLst>
          </p:cNvPr>
          <p:cNvSpPr/>
          <p:nvPr/>
        </p:nvSpPr>
        <p:spPr>
          <a:xfrm>
            <a:off x="-785200" y="1554903"/>
            <a:ext cx="1325200" cy="913886"/>
          </a:xfrm>
          <a:prstGeom prst="rect">
            <a:avLst/>
          </a:prstGeom>
          <a:solidFill>
            <a:schemeClr val="accent2"/>
          </a:solidFill>
        </p:spPr>
        <p:txBody>
          <a:bodyPr wrap="square" lIns="72000" tIns="72000" rIns="72000" bIns="72000" rtlCol="0" anchor="ctr">
            <a:noAutofit/>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なぜ疎だとだめなのか</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CA1BA7B5-B1CA-4EB4-B3DC-212E2FD84B23}"/>
              </a:ext>
            </a:extLst>
          </p:cNvPr>
          <p:cNvSpPr/>
          <p:nvPr/>
        </p:nvSpPr>
        <p:spPr>
          <a:xfrm>
            <a:off x="-785201" y="2785984"/>
            <a:ext cx="9439343" cy="4050335"/>
          </a:xfrm>
          <a:prstGeom prst="rect">
            <a:avLst/>
          </a:prstGeom>
          <a:solidFill>
            <a:schemeClr val="accent5"/>
          </a:solidFill>
        </p:spPr>
        <p:txBody>
          <a:bodyPr wrap="square" lIns="72000" tIns="72000" rIns="72000" bIns="72000" rtlCol="0" anchor="ctr">
            <a:noAutofit/>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単語の意</a:t>
            </a:r>
            <a:r>
              <a:rPr kumimoji="1" lang="en-US" altLang="ja-JP" b="1" dirty="0">
                <a:solidFill>
                  <a:schemeClr val="bg1"/>
                </a:solidFill>
                <a:latin typeface="Meiryo UI" panose="020B0604030504040204" pitchFamily="50" charset="-128"/>
                <a:ea typeface="Meiryo UI" panose="020B0604030504040204" pitchFamily="50" charset="-128"/>
              </a:rPr>
              <a:t>m</a:t>
            </a:r>
            <a:r>
              <a:rPr kumimoji="1" lang="ja-JP" altLang="en-US" b="1" dirty="0">
                <a:solidFill>
                  <a:schemeClr val="bg1"/>
                </a:solidFill>
                <a:latin typeface="Meiryo UI" panose="020B0604030504040204" pitchFamily="50" charset="-128"/>
                <a:ea typeface="Meiryo UI" panose="020B0604030504040204" pitchFamily="50" charset="-128"/>
              </a:rPr>
              <a:t>が同じだが、似たような文章に出現していないため、学習が十分にできない</a:t>
            </a:r>
            <a:endParaRPr kumimoji="1" lang="en-US" altLang="ja-JP" b="1" dirty="0">
              <a:solidFill>
                <a:schemeClr val="bg1"/>
              </a:solidFill>
              <a:latin typeface="Meiryo UI" panose="020B0604030504040204" pitchFamily="50" charset="-128"/>
              <a:ea typeface="Meiryo UI" panose="020B0604030504040204" pitchFamily="50" charset="-128"/>
            </a:endParaRPr>
          </a:p>
          <a:p>
            <a:pPr algn="ctr"/>
            <a:endParaRPr lang="en-US" altLang="ja-JP" b="1" dirty="0">
              <a:solidFill>
                <a:schemeClr val="bg1"/>
              </a:solidFill>
              <a:latin typeface="Meiryo UI" panose="020B0604030504040204" pitchFamily="50" charset="-128"/>
              <a:ea typeface="Meiryo UI" panose="020B0604030504040204" pitchFamily="50" charset="-128"/>
            </a:endParaRPr>
          </a:p>
          <a:p>
            <a:pPr algn="ctr"/>
            <a:r>
              <a:rPr kumimoji="1" lang="ja-JP" altLang="en-US" b="1" dirty="0">
                <a:solidFill>
                  <a:schemeClr val="bg1"/>
                </a:solidFill>
                <a:latin typeface="Meiryo UI" panose="020B0604030504040204" pitchFamily="50" charset="-128"/>
                <a:ea typeface="Meiryo UI" panose="020B0604030504040204" pitchFamily="50" charset="-128"/>
              </a:rPr>
              <a:t>文章中に出現する単語の確立を計算するときに、お互い</a:t>
            </a:r>
            <a:r>
              <a:rPr kumimoji="1" lang="en-US" altLang="ja-JP" b="1" dirty="0">
                <a:solidFill>
                  <a:schemeClr val="bg1"/>
                </a:solidFill>
                <a:latin typeface="Meiryo UI" panose="020B0604030504040204" pitchFamily="50" charset="-128"/>
                <a:ea typeface="Meiryo UI" panose="020B0604030504040204" pitchFamily="50" charset="-128"/>
              </a:rPr>
              <a:t>×</a:t>
            </a:r>
            <a:r>
              <a:rPr kumimoji="1" lang="ja-JP" altLang="en-US" b="1" dirty="0">
                <a:solidFill>
                  <a:schemeClr val="bg1"/>
                </a:solidFill>
                <a:latin typeface="Meiryo UI" panose="020B0604030504040204" pitchFamily="50" charset="-128"/>
                <a:ea typeface="Meiryo UI" panose="020B0604030504040204" pitchFamily="50" charset="-128"/>
              </a:rPr>
              <a:t>ていくので、</a:t>
            </a:r>
            <a:r>
              <a:rPr kumimoji="1" lang="en-US" altLang="ja-JP" b="1" dirty="0">
                <a:solidFill>
                  <a:schemeClr val="bg1"/>
                </a:solidFill>
                <a:latin typeface="Meiryo UI" panose="020B0604030504040204" pitchFamily="50" charset="-128"/>
                <a:ea typeface="Meiryo UI" panose="020B0604030504040204" pitchFamily="50" charset="-128"/>
              </a:rPr>
              <a:t>0</a:t>
            </a:r>
            <a:r>
              <a:rPr kumimoji="1" lang="ja-JP" altLang="en-US" b="1" dirty="0">
                <a:solidFill>
                  <a:schemeClr val="bg1"/>
                </a:solidFill>
                <a:latin typeface="Meiryo UI" panose="020B0604030504040204" pitchFamily="50" charset="-128"/>
                <a:ea typeface="Meiryo UI" panose="020B0604030504040204" pitchFamily="50" charset="-128"/>
              </a:rPr>
              <a:t>に近づいてうまくいかない</a:t>
            </a:r>
            <a:endParaRPr kumimoji="1" lang="en-US" altLang="ja-JP" b="1" dirty="0">
              <a:solidFill>
                <a:schemeClr val="bg1"/>
              </a:solidFill>
              <a:latin typeface="Meiryo UI" panose="020B0604030504040204" pitchFamily="50" charset="-128"/>
              <a:ea typeface="Meiryo UI" panose="020B0604030504040204" pitchFamily="50" charset="-128"/>
            </a:endParaRPr>
          </a:p>
          <a:p>
            <a:pPr algn="ctr"/>
            <a:endParaRPr lang="en-US" altLang="ja-JP" b="1" dirty="0">
              <a:solidFill>
                <a:schemeClr val="bg1"/>
              </a:solidFill>
              <a:latin typeface="Meiryo UI" panose="020B0604030504040204" pitchFamily="50" charset="-128"/>
              <a:ea typeface="Meiryo UI" panose="020B0604030504040204" pitchFamily="50" charset="-128"/>
            </a:endParaRPr>
          </a:p>
          <a:p>
            <a:pPr algn="ctr"/>
            <a:r>
              <a:rPr lang="ja-JP" altLang="en-US" b="1" dirty="0">
                <a:solidFill>
                  <a:schemeClr val="bg1"/>
                </a:solidFill>
                <a:latin typeface="Meiryo UI" panose="020B0604030504040204" pitchFamily="50" charset="-128"/>
                <a:ea typeface="Meiryo UI" panose="020B0604030504040204" pitchFamily="50" charset="-128"/>
              </a:rPr>
              <a:t>超スパースなデータの下では，学習データがモデ ルのパラメータ数に対して相対的に少なくなってしまい， 安定した推定結果が得られずに </a:t>
            </a:r>
            <a:r>
              <a:rPr lang="en-US" altLang="ja-JP" b="1" dirty="0">
                <a:solidFill>
                  <a:schemeClr val="bg1"/>
                </a:solidFill>
                <a:latin typeface="Meiryo UI" panose="020B0604030504040204" pitchFamily="50" charset="-128"/>
                <a:ea typeface="Meiryo UI" panose="020B0604030504040204" pitchFamily="50" charset="-128"/>
              </a:rPr>
              <a:t>LDA </a:t>
            </a:r>
            <a:r>
              <a:rPr lang="ja-JP" altLang="en-US" b="1" dirty="0">
                <a:solidFill>
                  <a:schemeClr val="bg1"/>
                </a:solidFill>
                <a:latin typeface="Meiryo UI" panose="020B0604030504040204" pitchFamily="50" charset="-128"/>
                <a:ea typeface="Meiryo UI" panose="020B0604030504040204" pitchFamily="50" charset="-128"/>
              </a:rPr>
              <a:t>の学習が収束しない ことが原因であると考えられる</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3082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lang="en-US" altLang="ja-JP" dirty="0"/>
              <a:t>PLSA</a:t>
            </a:r>
            <a:r>
              <a:rPr lang="ja-JP" altLang="en-US" dirty="0"/>
              <a:t>の実行方法</a:t>
            </a:r>
            <a:r>
              <a:rPr kumimoji="1" lang="ja-JP" altLang="en-US" dirty="0"/>
              <a:t>　</a:t>
            </a:r>
            <a:r>
              <a:rPr lang="ja-JP" altLang="en-US" dirty="0"/>
              <a:t>パラメータの設定</a:t>
            </a:r>
            <a:endParaRPr kumimoji="1" lang="ja-JP" altLang="en-US" dirty="0"/>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ja-JP" altLang="en-US" b="1" dirty="0"/>
              <a:t>対象とする行と列や、学習回数と繰り返し最大数を設定する必要があります。</a:t>
            </a:r>
            <a:endParaRPr lang="en-US" altLang="ja-JP" b="1" dirty="0"/>
          </a:p>
          <a:p>
            <a:r>
              <a:rPr lang="ja-JP" altLang="en-US" b="1" dirty="0"/>
              <a:t>最適なクラスタ数は変更するため、最適なクラスタ数の選択が難しいパラメータです。</a:t>
            </a:r>
            <a:endParaRPr lang="en-US" altLang="ja-JP" b="1" dirty="0"/>
          </a:p>
        </p:txBody>
      </p:sp>
      <p:graphicFrame>
        <p:nvGraphicFramePr>
          <p:cNvPr id="7" name="表 7">
            <a:extLst>
              <a:ext uri="{FF2B5EF4-FFF2-40B4-BE49-F238E27FC236}">
                <a16:creationId xmlns:a16="http://schemas.microsoft.com/office/drawing/2014/main" id="{9845A12B-31C9-4713-B17C-53BF8B54120A}"/>
              </a:ext>
            </a:extLst>
          </p:cNvPr>
          <p:cNvGraphicFramePr>
            <a:graphicFrameLocks noGrp="1"/>
          </p:cNvGraphicFramePr>
          <p:nvPr/>
        </p:nvGraphicFramePr>
        <p:xfrm>
          <a:off x="1796574" y="2340000"/>
          <a:ext cx="6312853" cy="1854200"/>
        </p:xfrm>
        <a:graphic>
          <a:graphicData uri="http://schemas.openxmlformats.org/drawingml/2006/table">
            <a:tbl>
              <a:tblPr firstRow="1" bandRow="1">
                <a:tableStyleId>{5940675A-B579-460E-94D1-54222C63F5DA}</a:tableStyleId>
              </a:tblPr>
              <a:tblGrid>
                <a:gridCol w="489268">
                  <a:extLst>
                    <a:ext uri="{9D8B030D-6E8A-4147-A177-3AD203B41FA5}">
                      <a16:colId xmlns:a16="http://schemas.microsoft.com/office/drawing/2014/main" val="2667644316"/>
                    </a:ext>
                  </a:extLst>
                </a:gridCol>
                <a:gridCol w="1713230">
                  <a:extLst>
                    <a:ext uri="{9D8B030D-6E8A-4147-A177-3AD203B41FA5}">
                      <a16:colId xmlns:a16="http://schemas.microsoft.com/office/drawing/2014/main" val="858439037"/>
                    </a:ext>
                  </a:extLst>
                </a:gridCol>
                <a:gridCol w="4110355">
                  <a:extLst>
                    <a:ext uri="{9D8B030D-6E8A-4147-A177-3AD203B41FA5}">
                      <a16:colId xmlns:a16="http://schemas.microsoft.com/office/drawing/2014/main" val="256123675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行</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algn="ctr"/>
                      <a:r>
                        <a:rPr lang="ja-JP" altLang="en-US" dirty="0">
                          <a:latin typeface="Meiryo UI" panose="020B0604030504040204" pitchFamily="50" charset="-128"/>
                          <a:ea typeface="Meiryo UI" panose="020B0604030504040204" pitchFamily="50" charset="-128"/>
                        </a:rPr>
                        <a:t>顧客</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など</a:t>
                      </a:r>
                    </a:p>
                  </a:txBody>
                  <a:tcPr anchor="ctr"/>
                </a:tc>
                <a:extLst>
                  <a:ext uri="{0D108BD9-81ED-4DB2-BD59-A6C34878D82A}">
                    <a16:rowId xmlns:a16="http://schemas.microsoft.com/office/drawing/2014/main" val="3485341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列</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単語など</a:t>
                      </a:r>
                    </a:p>
                  </a:txBody>
                  <a:tcPr anchor="ctr"/>
                </a:tc>
                <a:extLst>
                  <a:ext uri="{0D108BD9-81ED-4DB2-BD59-A6C34878D82A}">
                    <a16:rowId xmlns:a16="http://schemas.microsoft.com/office/drawing/2014/main" val="18926695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学習回数</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各ステップをそれぞれ繰り返す数</a:t>
                      </a:r>
                    </a:p>
                  </a:txBody>
                  <a:tcPr anchor="ctr"/>
                </a:tc>
                <a:extLst>
                  <a:ext uri="{0D108BD9-81ED-4DB2-BD59-A6C34878D82A}">
                    <a16:rowId xmlns:a16="http://schemas.microsoft.com/office/drawing/2014/main" val="7742934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④</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繰り返し最大数</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ステップと</a:t>
                      </a:r>
                      <a:r>
                        <a:rPr kumimoji="1" lang="en-US" altLang="ja-JP" dirty="0">
                          <a:latin typeface="Meiryo UI" panose="020B0604030504040204" pitchFamily="50" charset="-128"/>
                          <a:ea typeface="Meiryo UI" panose="020B0604030504040204" pitchFamily="50" charset="-128"/>
                        </a:rPr>
                        <a:t>M</a:t>
                      </a:r>
                      <a:r>
                        <a:rPr kumimoji="1" lang="ja-JP" altLang="en-US" dirty="0">
                          <a:latin typeface="Meiryo UI" panose="020B0604030504040204" pitchFamily="50" charset="-128"/>
                          <a:ea typeface="Meiryo UI" panose="020B0604030504040204" pitchFamily="50" charset="-128"/>
                        </a:rPr>
                        <a:t>ステップをそれぞれ繰り返す数</a:t>
                      </a:r>
                    </a:p>
                  </a:txBody>
                  <a:tcPr anchor="ctr"/>
                </a:tc>
                <a:extLst>
                  <a:ext uri="{0D108BD9-81ED-4DB2-BD59-A6C34878D82A}">
                    <a16:rowId xmlns:a16="http://schemas.microsoft.com/office/drawing/2014/main" val="22042954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⑤</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クラスタ数</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データによって最適な数が変わる</a:t>
                      </a:r>
                    </a:p>
                  </a:txBody>
                  <a:tcPr anchor="ctr"/>
                </a:tc>
                <a:extLst>
                  <a:ext uri="{0D108BD9-81ED-4DB2-BD59-A6C34878D82A}">
                    <a16:rowId xmlns:a16="http://schemas.microsoft.com/office/drawing/2014/main" val="635050145"/>
                  </a:ext>
                </a:extLst>
              </a:tr>
            </a:tbl>
          </a:graphicData>
        </a:graphic>
      </p:graphicFrame>
      <p:sp>
        <p:nvSpPr>
          <p:cNvPr id="8" name="正方形/長方形 7">
            <a:extLst>
              <a:ext uri="{FF2B5EF4-FFF2-40B4-BE49-F238E27FC236}">
                <a16:creationId xmlns:a16="http://schemas.microsoft.com/office/drawing/2014/main" id="{7D9DB384-72BC-44EB-94B8-B32D0D722887}"/>
              </a:ext>
            </a:extLst>
          </p:cNvPr>
          <p:cNvSpPr/>
          <p:nvPr/>
        </p:nvSpPr>
        <p:spPr>
          <a:xfrm>
            <a:off x="3458385" y="1980000"/>
            <a:ext cx="2260555"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主なパラメータの設定</a:t>
            </a:r>
            <a:endParaRPr lang="ja-JP" altLang="en-US" b="1" dirty="0">
              <a:solidFill>
                <a:prstClr val="black"/>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DB352944-2556-49AC-8A23-EB4EF3941DEE}"/>
              </a:ext>
            </a:extLst>
          </p:cNvPr>
          <p:cNvSpPr/>
          <p:nvPr/>
        </p:nvSpPr>
        <p:spPr>
          <a:xfrm>
            <a:off x="2316607" y="4826000"/>
            <a:ext cx="1512000" cy="615472"/>
          </a:xfrm>
          <a:prstGeom prst="rect">
            <a:avLst/>
          </a:prstGeom>
          <a:solidFill>
            <a:schemeClr val="accent1">
              <a:lumMod val="20000"/>
              <a:lumOff val="80000"/>
            </a:schemeClr>
          </a:solidFill>
          <a:ln w="25400">
            <a:noFill/>
          </a:ln>
        </p:spPr>
        <p:txBody>
          <a:bodyPr wrap="square" lIns="72000" tIns="72000" rIns="72000" bIns="72000" rtlCol="0" anchor="ctr">
            <a:noAutofit/>
          </a:bodyPr>
          <a:lstStyle/>
          <a:p>
            <a:pPr algn="ctr"/>
            <a:r>
              <a:rPr kumimoji="1" lang="en-US" altLang="ja-JP" b="1" dirty="0">
                <a:latin typeface="Meiryo UI" panose="020B0604030504040204" pitchFamily="50" charset="-128"/>
                <a:ea typeface="Meiryo UI" panose="020B0604030504040204" pitchFamily="50" charset="-128"/>
              </a:rPr>
              <a:t>E</a:t>
            </a:r>
            <a:r>
              <a:rPr kumimoji="1" lang="ja-JP" altLang="en-US" b="1" dirty="0">
                <a:latin typeface="Meiryo UI" panose="020B0604030504040204" pitchFamily="50" charset="-128"/>
                <a:ea typeface="Meiryo UI" panose="020B0604030504040204" pitchFamily="50" charset="-128"/>
              </a:rPr>
              <a:t>ステップ</a:t>
            </a:r>
            <a:endParaRPr kumimoji="1" lang="en-US" altLang="ja-JP" b="1"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850C743-4C25-495E-90BC-E08E70F895D2}"/>
              </a:ext>
            </a:extLst>
          </p:cNvPr>
          <p:cNvSpPr/>
          <p:nvPr/>
        </p:nvSpPr>
        <p:spPr>
          <a:xfrm>
            <a:off x="5874513" y="4826000"/>
            <a:ext cx="1511300" cy="615472"/>
          </a:xfrm>
          <a:prstGeom prst="rect">
            <a:avLst/>
          </a:prstGeom>
          <a:solidFill>
            <a:schemeClr val="accent1">
              <a:lumMod val="20000"/>
              <a:lumOff val="80000"/>
            </a:schemeClr>
          </a:solidFill>
          <a:ln w="25400">
            <a:noFill/>
          </a:ln>
        </p:spPr>
        <p:txBody>
          <a:bodyPr wrap="square" lIns="72000" tIns="72000" rIns="72000" bIns="72000" rtlCol="0" anchor="ctr">
            <a:noAutofit/>
          </a:bodyPr>
          <a:lstStyle/>
          <a:p>
            <a:pPr algn="ctr"/>
            <a:r>
              <a:rPr kumimoji="1" lang="en-US" altLang="ja-JP" b="1" dirty="0">
                <a:latin typeface="Meiryo UI" panose="020B0604030504040204" pitchFamily="50" charset="-128"/>
                <a:ea typeface="Meiryo UI" panose="020B0604030504040204" pitchFamily="50" charset="-128"/>
              </a:rPr>
              <a:t>M</a:t>
            </a:r>
            <a:r>
              <a:rPr kumimoji="1" lang="ja-JP" altLang="en-US" b="1" dirty="0">
                <a:latin typeface="Meiryo UI" panose="020B0604030504040204" pitchFamily="50" charset="-128"/>
                <a:ea typeface="Meiryo UI" panose="020B0604030504040204" pitchFamily="50" charset="-128"/>
              </a:rPr>
              <a:t>ステップ</a:t>
            </a:r>
            <a:endParaRPr kumimoji="1" lang="en-US" altLang="ja-JP" b="1" dirty="0">
              <a:latin typeface="Meiryo UI" panose="020B0604030504040204" pitchFamily="50" charset="-128"/>
              <a:ea typeface="Meiryo UI" panose="020B0604030504040204" pitchFamily="50" charset="-128"/>
            </a:endParaRPr>
          </a:p>
        </p:txBody>
      </p:sp>
      <p:cxnSp>
        <p:nvCxnSpPr>
          <p:cNvPr id="11" name="直線矢印コネクタ 10">
            <a:extLst>
              <a:ext uri="{FF2B5EF4-FFF2-40B4-BE49-F238E27FC236}">
                <a16:creationId xmlns:a16="http://schemas.microsoft.com/office/drawing/2014/main" id="{C684408F-CDA3-42C1-B444-6FDEAD939B8A}"/>
              </a:ext>
            </a:extLst>
          </p:cNvPr>
          <p:cNvCxnSpPr>
            <a:cxnSpLocks/>
            <a:stCxn id="5" idx="3"/>
            <a:endCxn id="9" idx="1"/>
          </p:cNvCxnSpPr>
          <p:nvPr/>
        </p:nvCxnSpPr>
        <p:spPr>
          <a:xfrm>
            <a:off x="3828607" y="5133736"/>
            <a:ext cx="20459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A3DC2AC3-E5D7-47B1-9C3B-142A77DB8AC3}"/>
              </a:ext>
            </a:extLst>
          </p:cNvPr>
          <p:cNvCxnSpPr>
            <a:cxnSpLocks/>
            <a:stCxn id="9" idx="2"/>
            <a:endCxn id="5" idx="2"/>
          </p:cNvCxnSpPr>
          <p:nvPr/>
        </p:nvCxnSpPr>
        <p:spPr>
          <a:xfrm rot="5400000">
            <a:off x="4851385" y="3662694"/>
            <a:ext cx="12700" cy="3557556"/>
          </a:xfrm>
          <a:prstGeom prst="bentConnector3">
            <a:avLst>
              <a:gd name="adj1" fmla="val 18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43C85C12-1636-4D10-AD19-54CF81E860D4}"/>
              </a:ext>
            </a:extLst>
          </p:cNvPr>
          <p:cNvSpPr txBox="1"/>
          <p:nvPr/>
        </p:nvSpPr>
        <p:spPr>
          <a:xfrm>
            <a:off x="4011876" y="5774344"/>
            <a:ext cx="1882247" cy="369332"/>
          </a:xfrm>
          <a:prstGeom prst="rect">
            <a:avLst/>
          </a:prstGeom>
          <a:noFill/>
        </p:spPr>
        <p:txBody>
          <a:bodyPr wrap="none" rtlCol="0">
            <a:spAutoFit/>
          </a:bodyPr>
          <a:lstStyle/>
          <a:p>
            <a:pPr algn="l"/>
            <a:r>
              <a:rPr kumimoji="1" lang="ja-JP" altLang="en-US" dirty="0">
                <a:latin typeface="Meiryo UI" panose="020B0604030504040204" pitchFamily="50" charset="-128"/>
                <a:ea typeface="Meiryo UI" panose="020B0604030504040204" pitchFamily="50" charset="-128"/>
              </a:rPr>
              <a:t>④繰り返し最大数</a:t>
            </a:r>
          </a:p>
        </p:txBody>
      </p:sp>
      <p:sp>
        <p:nvSpPr>
          <p:cNvPr id="19" name="テキスト ボックス 18">
            <a:extLst>
              <a:ext uri="{FF2B5EF4-FFF2-40B4-BE49-F238E27FC236}">
                <a16:creationId xmlns:a16="http://schemas.microsoft.com/office/drawing/2014/main" id="{F9A68D0C-A656-4059-93BB-933B9DA2E2D3}"/>
              </a:ext>
            </a:extLst>
          </p:cNvPr>
          <p:cNvSpPr txBox="1"/>
          <p:nvPr/>
        </p:nvSpPr>
        <p:spPr>
          <a:xfrm>
            <a:off x="2316607" y="4456668"/>
            <a:ext cx="1512000" cy="369332"/>
          </a:xfrm>
          <a:prstGeom prst="rect">
            <a:avLst/>
          </a:prstGeom>
          <a:noFill/>
        </p:spPr>
        <p:txBody>
          <a:bodyPr wrap="none" rtlCol="0">
            <a:spAutoFit/>
          </a:bodyPr>
          <a:lstStyle/>
          <a:p>
            <a:pPr algn="ctr"/>
            <a:r>
              <a:rPr kumimoji="1" lang="ja-JP" altLang="en-US" dirty="0">
                <a:latin typeface="Meiryo UI" panose="020B0604030504040204" pitchFamily="50" charset="-128"/>
                <a:ea typeface="Meiryo UI" panose="020B0604030504040204" pitchFamily="50" charset="-128"/>
              </a:rPr>
              <a:t>③学習回数</a:t>
            </a:r>
          </a:p>
        </p:txBody>
      </p:sp>
      <p:sp>
        <p:nvSpPr>
          <p:cNvPr id="22" name="テキスト ボックス 21">
            <a:extLst>
              <a:ext uri="{FF2B5EF4-FFF2-40B4-BE49-F238E27FC236}">
                <a16:creationId xmlns:a16="http://schemas.microsoft.com/office/drawing/2014/main" id="{7CF66717-9AE8-461A-85FD-0D71EDE9AD42}"/>
              </a:ext>
            </a:extLst>
          </p:cNvPr>
          <p:cNvSpPr txBox="1"/>
          <p:nvPr/>
        </p:nvSpPr>
        <p:spPr>
          <a:xfrm>
            <a:off x="5874513" y="4456668"/>
            <a:ext cx="1512000" cy="369332"/>
          </a:xfrm>
          <a:prstGeom prst="rect">
            <a:avLst/>
          </a:prstGeom>
          <a:noFill/>
        </p:spPr>
        <p:txBody>
          <a:bodyPr wrap="none" rtlCol="0">
            <a:spAutoFit/>
          </a:bodyPr>
          <a:lstStyle/>
          <a:p>
            <a:pPr algn="ctr"/>
            <a:r>
              <a:rPr kumimoji="1" lang="ja-JP" altLang="en-US" dirty="0">
                <a:latin typeface="Meiryo UI" panose="020B0604030504040204" pitchFamily="50" charset="-128"/>
                <a:ea typeface="Meiryo UI" panose="020B0604030504040204" pitchFamily="50" charset="-128"/>
              </a:rPr>
              <a:t>③学習回数</a:t>
            </a:r>
          </a:p>
        </p:txBody>
      </p:sp>
      <p:sp>
        <p:nvSpPr>
          <p:cNvPr id="14" name="正方形/長方形 13">
            <a:extLst>
              <a:ext uri="{FF2B5EF4-FFF2-40B4-BE49-F238E27FC236}">
                <a16:creationId xmlns:a16="http://schemas.microsoft.com/office/drawing/2014/main" id="{FF5ED1BB-3A69-44F6-B661-811B2652E79D}"/>
              </a:ext>
            </a:extLst>
          </p:cNvPr>
          <p:cNvSpPr/>
          <p:nvPr/>
        </p:nvSpPr>
        <p:spPr>
          <a:xfrm>
            <a:off x="-785200" y="1554903"/>
            <a:ext cx="1325200" cy="1344708"/>
          </a:xfrm>
          <a:prstGeom prst="rect">
            <a:avLst/>
          </a:prstGeom>
          <a:solidFill>
            <a:schemeClr val="accent2"/>
          </a:solidFill>
        </p:spPr>
        <p:txBody>
          <a:bodyPr wrap="square" lIns="72000" tIns="72000" rIns="72000" bIns="72000" rtlCol="0" anchor="ctr">
            <a:noAutofit/>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収束条件は？</a:t>
            </a:r>
            <a:endParaRPr kumimoji="1" lang="en-US" altLang="ja-JP" b="1" dirty="0">
              <a:solidFill>
                <a:schemeClr val="bg1"/>
              </a:solidFill>
              <a:latin typeface="Meiryo UI" panose="020B0604030504040204" pitchFamily="50" charset="-128"/>
              <a:ea typeface="Meiryo UI" panose="020B0604030504040204" pitchFamily="50" charset="-128"/>
            </a:endParaRPr>
          </a:p>
          <a:p>
            <a:pPr algn="ctr"/>
            <a:r>
              <a:rPr lang="ja-JP" altLang="en-US" b="1" dirty="0">
                <a:solidFill>
                  <a:schemeClr val="bg1"/>
                </a:solidFill>
                <a:latin typeface="Meiryo UI" panose="020B0604030504040204" pitchFamily="50" charset="-128"/>
                <a:ea typeface="Meiryo UI" panose="020B0604030504040204" pitchFamily="50" charset="-128"/>
              </a:rPr>
              <a:t>③の学習回数とは？</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3970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の実行方法　アウトプット</a:t>
            </a:r>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lang="en-US" altLang="ja-JP" b="1" dirty="0"/>
              <a:t>PLSA</a:t>
            </a:r>
            <a:r>
              <a:rPr lang="ja-JP" altLang="en-US" b="1" dirty="0"/>
              <a:t>のアウトプットである、</a:t>
            </a:r>
            <a:r>
              <a:rPr lang="en-US" altLang="ja-JP" b="1" dirty="0">
                <a:latin typeface="Cambria Math" panose="02040503050406030204" pitchFamily="18" charset="0"/>
                <a:ea typeface="Cambria Math" panose="02040503050406030204" pitchFamily="18" charset="0"/>
              </a:rPr>
              <a:t>P(z)</a:t>
            </a:r>
            <a:r>
              <a:rPr lang="ja-JP" altLang="en-US" b="1" dirty="0">
                <a:latin typeface="Cambria Math" panose="02040503050406030204" pitchFamily="18" charset="0"/>
              </a:rPr>
              <a:t>、</a:t>
            </a:r>
            <a:r>
              <a:rPr lang="en-US" altLang="ja-JP" b="1" dirty="0">
                <a:latin typeface="Cambria Math" panose="02040503050406030204" pitchFamily="18" charset="0"/>
                <a:ea typeface="Cambria Math" panose="02040503050406030204" pitchFamily="18" charset="0"/>
              </a:rPr>
              <a:t>P(</a:t>
            </a:r>
            <a:r>
              <a:rPr lang="en-US" altLang="ja-JP" b="1" dirty="0" err="1">
                <a:latin typeface="Cambria Math" panose="02040503050406030204" pitchFamily="18" charset="0"/>
                <a:ea typeface="Cambria Math" panose="02040503050406030204" pitchFamily="18" charset="0"/>
              </a:rPr>
              <a:t>z|x</a:t>
            </a:r>
            <a:r>
              <a:rPr lang="en-US" altLang="ja-JP" b="1" dirty="0">
                <a:latin typeface="Cambria Math" panose="02040503050406030204" pitchFamily="18" charset="0"/>
                <a:ea typeface="Cambria Math" panose="02040503050406030204" pitchFamily="18" charset="0"/>
              </a:rPr>
              <a:t>)</a:t>
            </a:r>
            <a:r>
              <a:rPr lang="ja-JP" altLang="en-US" b="1" dirty="0">
                <a:latin typeface="Cambria Math" panose="02040503050406030204" pitchFamily="18" charset="0"/>
              </a:rPr>
              <a:t>、</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z|y</a:t>
            </a:r>
            <a:r>
              <a:rPr lang="en-US" altLang="ja-JP" dirty="0">
                <a:latin typeface="Cambria Math" panose="02040503050406030204" pitchFamily="18" charset="0"/>
                <a:ea typeface="Cambria Math" panose="02040503050406030204" pitchFamily="18" charset="0"/>
              </a:rPr>
              <a:t>)</a:t>
            </a:r>
            <a:r>
              <a:rPr lang="ja-JP" altLang="en-US" dirty="0">
                <a:latin typeface="Cambria Math" panose="02040503050406030204" pitchFamily="18" charset="0"/>
              </a:rPr>
              <a:t>、</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a:t>
            </a:r>
            <a:r>
              <a:rPr lang="ja-JP" altLang="en-US" dirty="0">
                <a:latin typeface="Cambria Math" panose="02040503050406030204" pitchFamily="18" charset="0"/>
              </a:rPr>
              <a:t>、</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a:t>
            </a:r>
            <a:r>
              <a:rPr lang="ja-JP" altLang="en-US" dirty="0"/>
              <a:t>の概要と解釈の仕</a:t>
            </a:r>
            <a:r>
              <a:rPr lang="ja-JP" altLang="en-US" dirty="0">
                <a:latin typeface="Cambria Math" panose="02040503050406030204" pitchFamily="18" charset="0"/>
                <a:ea typeface="Cambria Math" panose="02040503050406030204" pitchFamily="18" charset="0"/>
              </a:rPr>
              <a:t>方</a:t>
            </a:r>
            <a:r>
              <a:rPr lang="ja-JP" altLang="en-US" dirty="0"/>
              <a:t>をそれぞれ確認します。</a:t>
            </a:r>
            <a:endParaRPr lang="en-US" altLang="ja-JP" b="1" dirty="0"/>
          </a:p>
        </p:txBody>
      </p:sp>
      <p:graphicFrame>
        <p:nvGraphicFramePr>
          <p:cNvPr id="7" name="表 7">
            <a:extLst>
              <a:ext uri="{FF2B5EF4-FFF2-40B4-BE49-F238E27FC236}">
                <a16:creationId xmlns:a16="http://schemas.microsoft.com/office/drawing/2014/main" id="{9845A12B-31C9-4713-B17C-53BF8B54120A}"/>
              </a:ext>
            </a:extLst>
          </p:cNvPr>
          <p:cNvGraphicFramePr>
            <a:graphicFrameLocks noGrp="1"/>
          </p:cNvGraphicFramePr>
          <p:nvPr>
            <p:extLst>
              <p:ext uri="{D42A27DB-BD31-4B8C-83A1-F6EECF244321}">
                <p14:modId xmlns:p14="http://schemas.microsoft.com/office/powerpoint/2010/main" val="417789166"/>
              </p:ext>
            </p:extLst>
          </p:nvPr>
        </p:nvGraphicFramePr>
        <p:xfrm>
          <a:off x="93000" y="2340000"/>
          <a:ext cx="9396000" cy="2576160"/>
        </p:xfrm>
        <a:graphic>
          <a:graphicData uri="http://schemas.openxmlformats.org/drawingml/2006/table">
            <a:tbl>
              <a:tblPr firstRow="1" bandRow="1">
                <a:tableStyleId>{5940675A-B579-460E-94D1-54222C63F5DA}</a:tableStyleId>
              </a:tblPr>
              <a:tblGrid>
                <a:gridCol w="1260000">
                  <a:extLst>
                    <a:ext uri="{9D8B030D-6E8A-4147-A177-3AD203B41FA5}">
                      <a16:colId xmlns:a16="http://schemas.microsoft.com/office/drawing/2014/main" val="858439037"/>
                    </a:ext>
                  </a:extLst>
                </a:gridCol>
                <a:gridCol w="3456000">
                  <a:extLst>
                    <a:ext uri="{9D8B030D-6E8A-4147-A177-3AD203B41FA5}">
                      <a16:colId xmlns:a16="http://schemas.microsoft.com/office/drawing/2014/main" val="2561236756"/>
                    </a:ext>
                  </a:extLst>
                </a:gridCol>
                <a:gridCol w="4680000">
                  <a:extLst>
                    <a:ext uri="{9D8B030D-6E8A-4147-A177-3AD203B41FA5}">
                      <a16:colId xmlns:a16="http://schemas.microsoft.com/office/drawing/2014/main" val="1653461048"/>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rPr>
                        <a:t>アウトプット</a:t>
                      </a:r>
                    </a:p>
                  </a:txBody>
                  <a:tcPr anchor="ctr"/>
                </a:tc>
                <a:tc>
                  <a:txBody>
                    <a:bodyPr/>
                    <a:lstStyle/>
                    <a:p>
                      <a:pPr algn="ctr"/>
                      <a:r>
                        <a:rPr lang="ja-JP" altLang="en-US" b="1" dirty="0">
                          <a:latin typeface="Meiryo UI" panose="020B0604030504040204" pitchFamily="50" charset="-128"/>
                          <a:ea typeface="Meiryo UI" panose="020B0604030504040204" pitchFamily="50" charset="-128"/>
                        </a:rPr>
                        <a:t>概要</a:t>
                      </a:r>
                    </a:p>
                  </a:txBody>
                  <a:tcPr anchor="ctr"/>
                </a:tc>
                <a:tc>
                  <a:txBody>
                    <a:bodyPr/>
                    <a:lstStyle/>
                    <a:p>
                      <a:pPr algn="ctr"/>
                      <a:r>
                        <a:rPr lang="ja-JP" altLang="en-US" b="1" dirty="0">
                          <a:latin typeface="Meiryo UI" panose="020B0604030504040204" pitchFamily="50" charset="-128"/>
                          <a:ea typeface="Meiryo UI" panose="020B0604030504040204" pitchFamily="50" charset="-128"/>
                        </a:rPr>
                        <a:t>解釈の仕方</a:t>
                      </a:r>
                    </a:p>
                  </a:txBody>
                  <a:tcPr anchor="ctr"/>
                </a:tc>
                <a:extLst>
                  <a:ext uri="{0D108BD9-81ED-4DB2-BD59-A6C34878D82A}">
                    <a16:rowId xmlns:a16="http://schemas.microsoft.com/office/drawing/2014/main" val="4274474755"/>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0" dirty="0">
                          <a:latin typeface="Cambria Math" panose="02040503050406030204" pitchFamily="18" charset="0"/>
                          <a:ea typeface="Cambria Math" panose="02040503050406030204" pitchFamily="18" charset="0"/>
                        </a:rPr>
                        <a:t>P(z)</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endParaRPr>
                    </a:p>
                  </a:txBody>
                  <a:tcPr anchor="ctr"/>
                </a:tc>
                <a:tc>
                  <a:txBody>
                    <a:bodyPr/>
                    <a:lstStyle/>
                    <a:p>
                      <a:pPr algn="ctr"/>
                      <a:r>
                        <a:rPr lang="ja-JP" altLang="en-US" dirty="0">
                          <a:latin typeface="Meiryo UI" panose="020B0604030504040204" pitchFamily="50" charset="-128"/>
                          <a:ea typeface="Meiryo UI" panose="020B0604030504040204" pitchFamily="50" charset="-128"/>
                        </a:rPr>
                        <a:t>クラスタ</a:t>
                      </a:r>
                      <a:r>
                        <a:rPr lang="en-US" altLang="ja-JP" dirty="0">
                          <a:latin typeface="Meiryo UI" panose="020B0604030504040204" pitchFamily="50" charset="-128"/>
                          <a:ea typeface="Meiryo UI" panose="020B0604030504040204" pitchFamily="50" charset="-128"/>
                        </a:rPr>
                        <a:t>z</a:t>
                      </a:r>
                      <a:r>
                        <a:rPr lang="ja-JP" altLang="en-US" dirty="0">
                          <a:latin typeface="Meiryo UI" panose="020B0604030504040204" pitchFamily="50" charset="-128"/>
                          <a:ea typeface="Meiryo UI" panose="020B0604030504040204" pitchFamily="50" charset="-128"/>
                        </a:rPr>
                        <a:t>の存在確率</a:t>
                      </a:r>
                    </a:p>
                  </a:txBody>
                  <a:tcPr anchor="ctr"/>
                </a:tc>
                <a:tc>
                  <a:txBody>
                    <a:bodyPr/>
                    <a:lstStyle/>
                    <a:p>
                      <a:pPr algn="l"/>
                      <a:r>
                        <a:rPr lang="ja-JP" altLang="en-US" dirty="0">
                          <a:latin typeface="Meiryo UI" panose="020B0604030504040204" pitchFamily="50" charset="-128"/>
                          <a:ea typeface="Meiryo UI" panose="020B0604030504040204" pitchFamily="50" charset="-128"/>
                        </a:rPr>
                        <a:t>データに対して、各クラスタの割合を確認する</a:t>
                      </a:r>
                    </a:p>
                  </a:txBody>
                  <a:tcPr anchor="ctr"/>
                </a:tc>
                <a:extLst>
                  <a:ext uri="{0D108BD9-81ED-4DB2-BD59-A6C34878D82A}">
                    <a16:rowId xmlns:a16="http://schemas.microsoft.com/office/drawing/2014/main" val="3485341491"/>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0" dirty="0">
                          <a:latin typeface="Cambria Math" panose="02040503050406030204" pitchFamily="18" charset="0"/>
                          <a:ea typeface="Cambria Math" panose="02040503050406030204" pitchFamily="18" charset="0"/>
                        </a:rPr>
                        <a:t>P(</a:t>
                      </a:r>
                      <a:r>
                        <a:rPr lang="en-US" altLang="ja-JP" b="0" dirty="0" err="1">
                          <a:latin typeface="Cambria Math" panose="02040503050406030204" pitchFamily="18" charset="0"/>
                          <a:ea typeface="Cambria Math" panose="02040503050406030204" pitchFamily="18" charset="0"/>
                        </a:rPr>
                        <a:t>z|x</a:t>
                      </a:r>
                      <a:r>
                        <a:rPr lang="en-US" altLang="ja-JP" b="0" dirty="0">
                          <a:latin typeface="Cambria Math" panose="02040503050406030204" pitchFamily="18" charset="0"/>
                          <a:ea typeface="Cambria Math" panose="02040503050406030204" pitchFamily="18" charset="0"/>
                        </a:rPr>
                        <a:t>)</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データ</a:t>
                      </a:r>
                      <a:r>
                        <a:rPr kumimoji="1" lang="en-US" altLang="ja-JP" dirty="0" err="1">
                          <a:latin typeface="Cambria Math" panose="02040503050406030204" pitchFamily="18" charset="0"/>
                          <a:ea typeface="Cambria Math" panose="02040503050406030204" pitchFamily="18" charset="0"/>
                        </a:rPr>
                        <a:t>x,y</a:t>
                      </a:r>
                      <a:r>
                        <a:rPr kumimoji="1" lang="ja-JP" altLang="en-US" dirty="0">
                          <a:latin typeface="Meiryo UI" panose="020B0604030504040204" pitchFamily="50" charset="-128"/>
                          <a:ea typeface="Meiryo UI" panose="020B0604030504040204" pitchFamily="50" charset="-128"/>
                        </a:rPr>
                        <a:t>のクラスタ別の所属確立</a:t>
                      </a: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データ</a:t>
                      </a:r>
                      <a:r>
                        <a:rPr kumimoji="1" lang="en-US" altLang="ja-JP" dirty="0" err="1">
                          <a:latin typeface="Cambria Math" panose="02040503050406030204" pitchFamily="18" charset="0"/>
                          <a:ea typeface="Cambria Math" panose="02040503050406030204" pitchFamily="18" charset="0"/>
                        </a:rPr>
                        <a:t>x,y</a:t>
                      </a:r>
                      <a:r>
                        <a:rPr kumimoji="1" lang="ja-JP" altLang="en-US" dirty="0">
                          <a:latin typeface="Meiryo UI" panose="020B0604030504040204" pitchFamily="50" charset="-128"/>
                          <a:ea typeface="Meiryo UI" panose="020B0604030504040204" pitchFamily="50" charset="-128"/>
                        </a:rPr>
                        <a:t>がどのクラスタへ所属するかを確認する</a:t>
                      </a:r>
                      <a:endParaRPr kumimoji="1" lang="en-US" altLang="ja-JP"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所属確立が</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番高いクラスタのみと考えた場合、</a:t>
                      </a:r>
                      <a:endParaRPr kumimoji="1" lang="en-US" altLang="ja-JP"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ハードクラスタリングとなる</a:t>
                      </a:r>
                    </a:p>
                  </a:txBody>
                  <a:tcPr anchor="ctr"/>
                </a:tc>
                <a:extLst>
                  <a:ext uri="{0D108BD9-81ED-4DB2-BD59-A6C34878D82A}">
                    <a16:rowId xmlns:a16="http://schemas.microsoft.com/office/drawing/2014/main" val="1892669537"/>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0" dirty="0">
                          <a:latin typeface="Cambria Math" panose="02040503050406030204" pitchFamily="18" charset="0"/>
                          <a:ea typeface="Cambria Math" panose="02040503050406030204" pitchFamily="18" charset="0"/>
                        </a:rPr>
                        <a:t>P(</a:t>
                      </a:r>
                      <a:r>
                        <a:rPr lang="en-US" altLang="ja-JP" b="0" dirty="0" err="1">
                          <a:latin typeface="Cambria Math" panose="02040503050406030204" pitchFamily="18" charset="0"/>
                          <a:ea typeface="Cambria Math" panose="02040503050406030204" pitchFamily="18" charset="0"/>
                        </a:rPr>
                        <a:t>z|y</a:t>
                      </a:r>
                      <a:r>
                        <a:rPr lang="en-US" altLang="ja-JP" b="0" dirty="0">
                          <a:latin typeface="Cambria Math" panose="02040503050406030204" pitchFamily="18" charset="0"/>
                          <a:ea typeface="Cambria Math" panose="02040503050406030204" pitchFamily="18" charset="0"/>
                        </a:rPr>
                        <a:t>)</a:t>
                      </a:r>
                      <a:endParaRPr kumimoji="1" lang="ja-JP" altLang="en-US" b="0" dirty="0">
                        <a:latin typeface="Cambria Math" panose="02040503050406030204" pitchFamily="18" charset="0"/>
                        <a:ea typeface="Meiryo UI" panose="020B0604030504040204" pitchFamily="50" charset="-128"/>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774293402"/>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0" dirty="0">
                          <a:latin typeface="Cambria Math" panose="02040503050406030204" pitchFamily="18" charset="0"/>
                          <a:ea typeface="Cambria Math" panose="02040503050406030204" pitchFamily="18" charset="0"/>
                        </a:rPr>
                        <a:t>P(</a:t>
                      </a:r>
                      <a:r>
                        <a:rPr lang="en-US" altLang="ja-JP" b="0" dirty="0" err="1">
                          <a:latin typeface="Cambria Math" panose="02040503050406030204" pitchFamily="18" charset="0"/>
                          <a:ea typeface="Cambria Math" panose="02040503050406030204" pitchFamily="18" charset="0"/>
                        </a:rPr>
                        <a:t>x|z</a:t>
                      </a:r>
                      <a:r>
                        <a:rPr lang="en-US" altLang="ja-JP" b="0" dirty="0">
                          <a:latin typeface="Cambria Math" panose="02040503050406030204" pitchFamily="18" charset="0"/>
                          <a:ea typeface="Cambria Math" panose="02040503050406030204" pitchFamily="18" charset="0"/>
                        </a:rPr>
                        <a:t>)</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クラスタ</a:t>
                      </a:r>
                      <a:r>
                        <a:rPr kumimoji="1" lang="en-US" altLang="ja-JP" dirty="0">
                          <a:latin typeface="Meiryo UI" panose="020B0604030504040204" pitchFamily="50" charset="-128"/>
                          <a:ea typeface="Meiryo UI" panose="020B0604030504040204" pitchFamily="50" charset="-128"/>
                        </a:rPr>
                        <a:t>z</a:t>
                      </a:r>
                      <a:r>
                        <a:rPr kumimoji="1" lang="ja-JP" altLang="en-US" dirty="0">
                          <a:latin typeface="Meiryo UI" panose="020B0604030504040204" pitchFamily="50" charset="-128"/>
                          <a:ea typeface="Meiryo UI" panose="020B0604030504040204" pitchFamily="50" charset="-128"/>
                        </a:rPr>
                        <a:t>の中でデータ</a:t>
                      </a:r>
                      <a:r>
                        <a:rPr kumimoji="1" lang="en-US" altLang="ja-JP" dirty="0" err="1">
                          <a:latin typeface="Cambria Math" panose="02040503050406030204" pitchFamily="18" charset="0"/>
                          <a:ea typeface="Cambria Math" panose="02040503050406030204" pitchFamily="18" charset="0"/>
                        </a:rPr>
                        <a:t>x,y</a:t>
                      </a:r>
                      <a:r>
                        <a:rPr kumimoji="1" lang="ja-JP" altLang="en-US" dirty="0">
                          <a:latin typeface="Meiryo UI" panose="020B0604030504040204" pitchFamily="50" charset="-128"/>
                          <a:ea typeface="Meiryo UI" panose="020B0604030504040204" pitchFamily="50" charset="-128"/>
                        </a:rPr>
                        <a:t>が出現する確率</a:t>
                      </a:r>
                      <a:endParaRPr kumimoji="1" lang="en-US" altLang="ja-JP" dirty="0">
                        <a:latin typeface="Meiryo UI" panose="020B0604030504040204" pitchFamily="50" charset="-128"/>
                        <a:ea typeface="Meiryo UI" panose="020B0604030504040204" pitchFamily="50"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1" dirty="0">
                          <a:latin typeface="Meiryo UI" panose="020B0604030504040204" pitchFamily="50" charset="-128"/>
                          <a:ea typeface="Meiryo UI" panose="020B0604030504040204" pitchFamily="50" charset="-128"/>
                        </a:rPr>
                        <a:t>クラスタの</a:t>
                      </a:r>
                      <a:r>
                        <a:rPr lang="ja-JP" altLang="en-US" dirty="0">
                          <a:latin typeface="Meiryo UI" panose="020B0604030504040204" pitchFamily="50" charset="-128"/>
                          <a:ea typeface="Meiryo UI" panose="020B0604030504040204" pitchFamily="50" charset="-128"/>
                        </a:rPr>
                        <a:t>構成要素を確認する</a:t>
                      </a:r>
                      <a:endParaRPr lang="en-US" altLang="ja-JP"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大きい確率のほうが、占めている割合が高い</a:t>
                      </a:r>
                    </a:p>
                  </a:txBody>
                  <a:tcPr anchor="ctr"/>
                </a:tc>
                <a:extLst>
                  <a:ext uri="{0D108BD9-81ED-4DB2-BD59-A6C34878D82A}">
                    <a16:rowId xmlns:a16="http://schemas.microsoft.com/office/drawing/2014/main" val="2204295416"/>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0" dirty="0">
                          <a:latin typeface="Cambria Math" panose="02040503050406030204" pitchFamily="18" charset="0"/>
                          <a:ea typeface="Cambria Math" panose="02040503050406030204" pitchFamily="18" charset="0"/>
                        </a:rPr>
                        <a:t>P(</a:t>
                      </a:r>
                      <a:r>
                        <a:rPr lang="en-US" altLang="ja-JP" b="0" dirty="0" err="1">
                          <a:latin typeface="Cambria Math" panose="02040503050406030204" pitchFamily="18" charset="0"/>
                          <a:ea typeface="Cambria Math" panose="02040503050406030204" pitchFamily="18" charset="0"/>
                        </a:rPr>
                        <a:t>y|z</a:t>
                      </a:r>
                      <a:r>
                        <a:rPr lang="en-US" altLang="ja-JP" b="0" dirty="0">
                          <a:latin typeface="Cambria Math" panose="02040503050406030204" pitchFamily="18" charset="0"/>
                          <a:ea typeface="Cambria Math" panose="02040503050406030204" pitchFamily="18" charset="0"/>
                        </a:rPr>
                        <a:t>)</a:t>
                      </a:r>
                      <a:endParaRPr kumimoji="1" lang="ja-JP"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Meiryo UI" panose="020B0604030504040204" pitchFamily="50" charset="-128"/>
                        <a:cs typeface="+mn-cs"/>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latin typeface="Meiryo UI" panose="020B0604030504040204" pitchFamily="50" charset="-128"/>
                        <a:ea typeface="Meiryo UI" panose="020B0604030504040204" pitchFamily="50"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635050145"/>
                  </a:ext>
                </a:extLst>
              </a:tr>
            </a:tbl>
          </a:graphicData>
        </a:graphic>
      </p:graphicFrame>
      <p:sp>
        <p:nvSpPr>
          <p:cNvPr id="8" name="正方形/長方形 7">
            <a:extLst>
              <a:ext uri="{FF2B5EF4-FFF2-40B4-BE49-F238E27FC236}">
                <a16:creationId xmlns:a16="http://schemas.microsoft.com/office/drawing/2014/main" id="{7D9DB384-72BC-44EB-94B8-B32D0D722887}"/>
              </a:ext>
            </a:extLst>
          </p:cNvPr>
          <p:cNvSpPr/>
          <p:nvPr/>
        </p:nvSpPr>
        <p:spPr>
          <a:xfrm>
            <a:off x="3337814" y="1980000"/>
            <a:ext cx="3230373"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アウトプットの概要と解釈の仕方</a:t>
            </a:r>
            <a:endParaRPr lang="ja-JP" altLang="en-US" b="1" dirty="0">
              <a:solidFill>
                <a:prstClr val="black"/>
              </a:solidFill>
              <a:latin typeface="Meiryo UI" panose="020B0604030504040204" pitchFamily="50" charset="-128"/>
              <a:ea typeface="Meiryo UI" panose="020B0604030504040204" pitchFamily="50" charset="-128"/>
            </a:endParaRPr>
          </a:p>
        </p:txBody>
      </p:sp>
      <p:pic>
        <p:nvPicPr>
          <p:cNvPr id="6" name="Picture 2">
            <a:extLst>
              <a:ext uri="{FF2B5EF4-FFF2-40B4-BE49-F238E27FC236}">
                <a16:creationId xmlns:a16="http://schemas.microsoft.com/office/drawing/2014/main" id="{E8FEB506-6904-4213-938F-750E70DE0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2" b="30530"/>
          <a:stretch/>
        </p:blipFill>
        <p:spPr bwMode="auto">
          <a:xfrm>
            <a:off x="1423987" y="5361179"/>
            <a:ext cx="7058025" cy="126996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FB51D720-B7C9-4128-8019-9AEF175D3B06}"/>
              </a:ext>
            </a:extLst>
          </p:cNvPr>
          <p:cNvSpPr/>
          <p:nvPr/>
        </p:nvSpPr>
        <p:spPr>
          <a:xfrm>
            <a:off x="3519307" y="5047790"/>
            <a:ext cx="2867388" cy="369332"/>
          </a:xfrm>
          <a:prstGeom prst="rect">
            <a:avLst/>
          </a:prstGeom>
        </p:spPr>
        <p:txBody>
          <a:bodyPr wrap="none">
            <a:spAutoFit/>
          </a:bodyPr>
          <a:lstStyle/>
          <a:p>
            <a:pPr algn="ctr"/>
            <a:r>
              <a:rPr lang="en-US" altLang="ja-JP" b="1" dirty="0">
                <a:latin typeface="Meiryo UI" panose="020B0604030504040204" pitchFamily="50" charset="-128"/>
                <a:ea typeface="Meiryo UI" panose="020B0604030504040204" pitchFamily="50" charset="-128"/>
              </a:rPr>
              <a:t>PLSA</a:t>
            </a:r>
            <a:r>
              <a:rPr lang="ja-JP" altLang="en-US" b="1" dirty="0">
                <a:latin typeface="Meiryo UI" panose="020B0604030504040204" pitchFamily="50" charset="-128"/>
                <a:ea typeface="Meiryo UI" panose="020B0604030504040204" pitchFamily="50" charset="-128"/>
              </a:rPr>
              <a:t>のアウトプットイメージ</a:t>
            </a:r>
            <a:endParaRPr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776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87A30-B20A-4A63-9E95-BC42D566225F}"/>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56219168-120D-4C44-8011-CADF5C3C951F}"/>
              </a:ext>
            </a:extLst>
          </p:cNvPr>
          <p:cNvSpPr>
            <a:spLocks noGrp="1"/>
          </p:cNvSpPr>
          <p:nvPr>
            <p:ph idx="1"/>
          </p:nvPr>
        </p:nvSpPr>
        <p:spPr/>
        <p:txBody>
          <a:bodyPr/>
          <a:lstStyle/>
          <a:p>
            <a:r>
              <a:rPr lang="en-US" altLang="ja-JP" dirty="0"/>
              <a:t>PLSA</a:t>
            </a:r>
            <a:r>
              <a:rPr lang="ja-JP" altLang="en-US" dirty="0"/>
              <a:t>は、分析目的に応じてその適用の仕方を設計することで様々な展開の可能性があります。</a:t>
            </a:r>
          </a:p>
        </p:txBody>
      </p:sp>
      <p:sp>
        <p:nvSpPr>
          <p:cNvPr id="5" name="正方形/長方形 4">
            <a:extLst>
              <a:ext uri="{FF2B5EF4-FFF2-40B4-BE49-F238E27FC236}">
                <a16:creationId xmlns:a16="http://schemas.microsoft.com/office/drawing/2014/main" id="{97029D68-E122-4C6B-89F3-E51DBB2BDFF1}"/>
              </a:ext>
            </a:extLst>
          </p:cNvPr>
          <p:cNvSpPr/>
          <p:nvPr/>
        </p:nvSpPr>
        <p:spPr>
          <a:xfrm>
            <a:off x="540000" y="1979463"/>
            <a:ext cx="9048500" cy="3970318"/>
          </a:xfrm>
          <a:prstGeom prst="rect">
            <a:avLst/>
          </a:prstGeom>
        </p:spPr>
        <p:txBody>
          <a:bodyPr wrap="square">
            <a:spAutoFit/>
          </a:bodyPr>
          <a:lstStyle/>
          <a:p>
            <a:pPr marL="285750" indent="-285750">
              <a:buFont typeface="Wingdings" panose="05000000000000000000" pitchFamily="2" charset="2"/>
              <a:buChar char="n"/>
            </a:pPr>
            <a:r>
              <a:rPr lang="en-US" altLang="ja-JP" b="1" dirty="0">
                <a:latin typeface="Meiryo UI" panose="020B0604030504040204" pitchFamily="50" charset="-128"/>
                <a:ea typeface="Meiryo UI" panose="020B0604030504040204" pitchFamily="50" charset="-128"/>
              </a:rPr>
              <a:t>PLSA</a:t>
            </a:r>
            <a:r>
              <a:rPr lang="ja-JP" altLang="en-US" b="1" dirty="0">
                <a:latin typeface="Meiryo UI" panose="020B0604030504040204" pitchFamily="50" charset="-128"/>
                <a:ea typeface="Meiryo UI" panose="020B0604030504040204" pitchFamily="50" charset="-128"/>
              </a:rPr>
              <a:t>はソフトクラスタリングの手法であり、メリットが</a:t>
            </a:r>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つ存在する</a:t>
            </a:r>
            <a:endParaRPr lang="en-US" altLang="ja-JP" b="1" dirty="0">
              <a:latin typeface="Meiryo UI" panose="020B0604030504040204" pitchFamily="50" charset="-128"/>
              <a:ea typeface="Meiryo UI" panose="020B0604030504040204" pitchFamily="50" charset="-128"/>
            </a:endParaRPr>
          </a:p>
          <a:p>
            <a:pPr marL="800100" lvl="1" indent="-342900">
              <a:buFont typeface="+mj-ea"/>
              <a:buAutoNum type="circleNumDbPlain"/>
            </a:pPr>
            <a:r>
              <a:rPr lang="ja-JP" altLang="en-US" dirty="0">
                <a:latin typeface="Meiryo UI" panose="020B0604030504040204" pitchFamily="50" charset="-128"/>
                <a:ea typeface="Meiryo UI" panose="020B0604030504040204" pitchFamily="50" charset="-128"/>
              </a:rPr>
              <a:t>次元の呪いが発生しない</a:t>
            </a:r>
            <a:endParaRPr lang="en-US" altLang="ja-JP" dirty="0">
              <a:latin typeface="Meiryo UI" panose="020B0604030504040204" pitchFamily="50" charset="-128"/>
              <a:ea typeface="Meiryo UI" panose="020B0604030504040204" pitchFamily="50" charset="-128"/>
            </a:endParaRPr>
          </a:p>
          <a:p>
            <a:pPr marL="800100" lvl="1" indent="-342900">
              <a:buFont typeface="+mj-ea"/>
              <a:buAutoNum type="circleNumDbPlain"/>
            </a:pPr>
            <a:r>
              <a:rPr lang="ja-JP" altLang="en-US" dirty="0">
                <a:latin typeface="Meiryo UI" panose="020B0604030504040204" pitchFamily="50" charset="-128"/>
                <a:ea typeface="Meiryo UI" panose="020B0604030504040204" pitchFamily="50" charset="-128"/>
              </a:rPr>
              <a:t>複数のクラスタの所属確立を確立で表すことができる</a:t>
            </a:r>
            <a:endParaRPr lang="en-US" altLang="ja-JP" dirty="0">
              <a:latin typeface="Meiryo UI" panose="020B0604030504040204" pitchFamily="50" charset="-128"/>
              <a:ea typeface="Meiryo UI" panose="020B0604030504040204" pitchFamily="50" charset="-128"/>
            </a:endParaRPr>
          </a:p>
          <a:p>
            <a:pPr marL="800100" lvl="1" indent="-342900">
              <a:buFont typeface="+mj-ea"/>
              <a:buAutoNum type="circleNumDbPlain"/>
            </a:pPr>
            <a:r>
              <a:rPr lang="ja-JP" altLang="en-US" dirty="0">
                <a:latin typeface="Meiryo UI" panose="020B0604030504040204" pitchFamily="50" charset="-128"/>
                <a:ea typeface="Meiryo UI" panose="020B0604030504040204" pitchFamily="50" charset="-128"/>
              </a:rPr>
              <a:t>行と列を同時にクラスタリングすることができる</a:t>
            </a:r>
            <a:endParaRPr lang="en-US" altLang="ja-JP" dirty="0">
              <a:latin typeface="Meiryo UI" panose="020B0604030504040204" pitchFamily="50" charset="-128"/>
              <a:ea typeface="Meiryo UI" panose="020B0604030504040204" pitchFamily="50" charset="-128"/>
            </a:endParaRPr>
          </a:p>
          <a:p>
            <a:endParaRPr lang="en-US" altLang="ja-JP" b="1" dirty="0">
              <a:solidFill>
                <a:srgbClr val="333333"/>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b="1" dirty="0">
                <a:solidFill>
                  <a:srgbClr val="333333"/>
                </a:solidFill>
                <a:latin typeface="Meiryo UI" panose="020B0604030504040204" pitchFamily="50" charset="-128"/>
                <a:ea typeface="Meiryo UI" panose="020B0604030504040204" pitchFamily="50" charset="-128"/>
              </a:rPr>
              <a:t>EM</a:t>
            </a:r>
            <a:r>
              <a:rPr lang="ja-JP" altLang="en-US" b="1" dirty="0">
                <a:solidFill>
                  <a:srgbClr val="333333"/>
                </a:solidFill>
                <a:latin typeface="Meiryo UI" panose="020B0604030504040204" pitchFamily="50" charset="-128"/>
                <a:ea typeface="Meiryo UI" panose="020B0604030504040204" pitchFamily="50" charset="-128"/>
              </a:rPr>
              <a:t>アルゴリズムで確率変数を求めている</a:t>
            </a:r>
            <a:endParaRPr lang="en-US" altLang="ja-JP" b="1" dirty="0">
              <a:solidFill>
                <a:srgbClr val="333333"/>
              </a:solidFill>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dirty="0">
                <a:solidFill>
                  <a:srgbClr val="333333"/>
                </a:solidFill>
                <a:latin typeface="Cambria Math" panose="02040503050406030204" pitchFamily="18" charset="0"/>
                <a:ea typeface="Cambria Math" panose="02040503050406030204" pitchFamily="18" charset="0"/>
              </a:rPr>
              <a:t>P(</a:t>
            </a:r>
            <a:r>
              <a:rPr lang="en-US" altLang="ja-JP" dirty="0" err="1">
                <a:solidFill>
                  <a:srgbClr val="333333"/>
                </a:solidFill>
                <a:latin typeface="Cambria Math" panose="02040503050406030204" pitchFamily="18" charset="0"/>
                <a:ea typeface="Cambria Math" panose="02040503050406030204" pitchFamily="18" charset="0"/>
              </a:rPr>
              <a:t>x|z</a:t>
            </a:r>
            <a:r>
              <a:rPr lang="en-US" altLang="ja-JP" dirty="0">
                <a:solidFill>
                  <a:srgbClr val="333333"/>
                </a:solidFill>
                <a:latin typeface="Cambria Math" panose="02040503050406030204" pitchFamily="18" charset="0"/>
                <a:ea typeface="Cambria Math" panose="02040503050406030204" pitchFamily="18" charset="0"/>
              </a:rPr>
              <a:t>)</a:t>
            </a:r>
            <a:r>
              <a:rPr lang="en-US" altLang="ja-JP" dirty="0">
                <a:solidFill>
                  <a:srgbClr val="333333"/>
                </a:solidFill>
                <a:latin typeface="Meiryo UI" panose="020B0604030504040204" pitchFamily="50" charset="-128"/>
                <a:ea typeface="Meiryo UI" panose="020B0604030504040204" pitchFamily="50" charset="-128"/>
              </a:rPr>
              <a:t>	</a:t>
            </a:r>
            <a:r>
              <a:rPr lang="ja-JP" altLang="en-US" dirty="0">
                <a:solidFill>
                  <a:srgbClr val="333333"/>
                </a:solidFill>
                <a:latin typeface="Meiryo UI" panose="020B0604030504040204" pitchFamily="50" charset="-128"/>
                <a:ea typeface="Meiryo UI" panose="020B0604030504040204" pitchFamily="50" charset="-128"/>
              </a:rPr>
              <a:t>：クラスタ</a:t>
            </a:r>
            <a:r>
              <a:rPr lang="en-US" altLang="ja-JP" dirty="0">
                <a:solidFill>
                  <a:srgbClr val="333333"/>
                </a:solidFill>
                <a:latin typeface="Cambria Math" panose="02040503050406030204" pitchFamily="18" charset="0"/>
                <a:ea typeface="Cambria Math" panose="02040503050406030204" pitchFamily="18" charset="0"/>
              </a:rPr>
              <a:t>z</a:t>
            </a:r>
            <a:r>
              <a:rPr lang="ja-JP" altLang="en-US" dirty="0">
                <a:solidFill>
                  <a:srgbClr val="333333"/>
                </a:solidFill>
                <a:latin typeface="Meiryo UI" panose="020B0604030504040204" pitchFamily="50" charset="-128"/>
                <a:ea typeface="Meiryo UI" panose="020B0604030504040204" pitchFamily="50" charset="-128"/>
              </a:rPr>
              <a:t>に対してのデータ</a:t>
            </a:r>
            <a:r>
              <a:rPr lang="en-US" altLang="ja-JP" dirty="0">
                <a:solidFill>
                  <a:srgbClr val="333333"/>
                </a:solidFill>
                <a:latin typeface="Cambria Math" panose="02040503050406030204" pitchFamily="18" charset="0"/>
                <a:ea typeface="Cambria Math" panose="02040503050406030204" pitchFamily="18" charset="0"/>
              </a:rPr>
              <a:t>x</a:t>
            </a:r>
            <a:r>
              <a:rPr lang="ja-JP" altLang="en-US" dirty="0">
                <a:solidFill>
                  <a:srgbClr val="333333"/>
                </a:solidFill>
                <a:latin typeface="Meiryo UI" panose="020B0604030504040204" pitchFamily="50" charset="-128"/>
                <a:ea typeface="Meiryo UI" panose="020B0604030504040204" pitchFamily="50" charset="-128"/>
              </a:rPr>
              <a:t>の構成割合</a:t>
            </a:r>
            <a:endParaRPr lang="en-US" altLang="ja-JP" dirty="0">
              <a:solidFill>
                <a:srgbClr val="333333"/>
              </a:solidFill>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dirty="0">
                <a:solidFill>
                  <a:srgbClr val="333333"/>
                </a:solidFill>
                <a:latin typeface="Cambria Math" panose="02040503050406030204" pitchFamily="18" charset="0"/>
                <a:ea typeface="Cambria Math" panose="02040503050406030204" pitchFamily="18" charset="0"/>
              </a:rPr>
              <a:t>P(</a:t>
            </a:r>
            <a:r>
              <a:rPr lang="en-US" altLang="ja-JP" dirty="0" err="1">
                <a:solidFill>
                  <a:srgbClr val="333333"/>
                </a:solidFill>
                <a:latin typeface="Cambria Math" panose="02040503050406030204" pitchFamily="18" charset="0"/>
                <a:ea typeface="Cambria Math" panose="02040503050406030204" pitchFamily="18" charset="0"/>
              </a:rPr>
              <a:t>y|z</a:t>
            </a:r>
            <a:r>
              <a:rPr lang="en-US" altLang="ja-JP" dirty="0">
                <a:solidFill>
                  <a:srgbClr val="333333"/>
                </a:solidFill>
                <a:latin typeface="Cambria Math" panose="02040503050406030204" pitchFamily="18" charset="0"/>
                <a:ea typeface="Cambria Math" panose="02040503050406030204" pitchFamily="18" charset="0"/>
              </a:rPr>
              <a:t>)</a:t>
            </a:r>
            <a:r>
              <a:rPr lang="en-US" altLang="ja-JP" dirty="0">
                <a:solidFill>
                  <a:srgbClr val="333333"/>
                </a:solidFill>
                <a:latin typeface="Meiryo UI" panose="020B0604030504040204" pitchFamily="50" charset="-128"/>
                <a:ea typeface="Meiryo UI" panose="020B0604030504040204" pitchFamily="50" charset="-128"/>
              </a:rPr>
              <a:t>	</a:t>
            </a:r>
            <a:r>
              <a:rPr lang="ja-JP" altLang="en-US" dirty="0">
                <a:solidFill>
                  <a:srgbClr val="333333"/>
                </a:solidFill>
                <a:latin typeface="Meiryo UI" panose="020B0604030504040204" pitchFamily="50" charset="-128"/>
                <a:ea typeface="Meiryo UI" panose="020B0604030504040204" pitchFamily="50" charset="-128"/>
              </a:rPr>
              <a:t>：クラスタ</a:t>
            </a:r>
            <a:r>
              <a:rPr lang="en-US" altLang="ja-JP" dirty="0">
                <a:solidFill>
                  <a:srgbClr val="333333"/>
                </a:solidFill>
                <a:latin typeface="Cambria Math" panose="02040503050406030204" pitchFamily="18" charset="0"/>
                <a:ea typeface="Cambria Math" panose="02040503050406030204" pitchFamily="18" charset="0"/>
              </a:rPr>
              <a:t>z</a:t>
            </a:r>
            <a:r>
              <a:rPr lang="ja-JP" altLang="en-US" dirty="0">
                <a:solidFill>
                  <a:srgbClr val="333333"/>
                </a:solidFill>
                <a:latin typeface="Meiryo UI" panose="020B0604030504040204" pitchFamily="50" charset="-128"/>
                <a:ea typeface="Meiryo UI" panose="020B0604030504040204" pitchFamily="50" charset="-128"/>
              </a:rPr>
              <a:t>に対してのデータ</a:t>
            </a:r>
            <a:r>
              <a:rPr lang="en-US" altLang="ja-JP" dirty="0">
                <a:solidFill>
                  <a:srgbClr val="333333"/>
                </a:solidFill>
                <a:latin typeface="Cambria Math" panose="02040503050406030204" pitchFamily="18" charset="0"/>
                <a:ea typeface="Cambria Math" panose="02040503050406030204" pitchFamily="18" charset="0"/>
              </a:rPr>
              <a:t>y</a:t>
            </a:r>
            <a:r>
              <a:rPr lang="ja-JP" altLang="en-US" dirty="0">
                <a:solidFill>
                  <a:srgbClr val="333333"/>
                </a:solidFill>
                <a:latin typeface="Meiryo UI" panose="020B0604030504040204" pitchFamily="50" charset="-128"/>
                <a:ea typeface="Meiryo UI" panose="020B0604030504040204" pitchFamily="50" charset="-128"/>
              </a:rPr>
              <a:t>の構成割合</a:t>
            </a:r>
            <a:endParaRPr lang="en-US" altLang="ja-JP" dirty="0">
              <a:solidFill>
                <a:srgbClr val="333333"/>
              </a:solidFill>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dirty="0">
                <a:solidFill>
                  <a:srgbClr val="333333"/>
                </a:solidFill>
                <a:latin typeface="Cambria Math" panose="02040503050406030204" pitchFamily="18" charset="0"/>
                <a:ea typeface="Cambria Math" panose="02040503050406030204" pitchFamily="18" charset="0"/>
              </a:rPr>
              <a:t>P(z)</a:t>
            </a:r>
            <a:r>
              <a:rPr lang="en-US" altLang="ja-JP" dirty="0">
                <a:solidFill>
                  <a:srgbClr val="333333"/>
                </a:solidFill>
                <a:latin typeface="Meiryo UI" panose="020B0604030504040204" pitchFamily="50" charset="-128"/>
                <a:ea typeface="Meiryo UI" panose="020B0604030504040204" pitchFamily="50" charset="-128"/>
              </a:rPr>
              <a:t>	</a:t>
            </a:r>
            <a:r>
              <a:rPr lang="ja-JP" altLang="en-US" dirty="0">
                <a:solidFill>
                  <a:srgbClr val="333333"/>
                </a:solidFill>
                <a:latin typeface="Meiryo UI" panose="020B0604030504040204" pitchFamily="50" charset="-128"/>
                <a:ea typeface="Meiryo UI" panose="020B0604030504040204" pitchFamily="50" charset="-128"/>
              </a:rPr>
              <a:t>：潜在クラスタ</a:t>
            </a:r>
            <a:r>
              <a:rPr lang="en-US" altLang="ja-JP" dirty="0">
                <a:solidFill>
                  <a:srgbClr val="333333"/>
                </a:solidFill>
                <a:latin typeface="Cambria Math" panose="02040503050406030204" pitchFamily="18" charset="0"/>
                <a:ea typeface="Cambria Math" panose="02040503050406030204" pitchFamily="18" charset="0"/>
              </a:rPr>
              <a:t>x</a:t>
            </a:r>
            <a:r>
              <a:rPr lang="ja-JP" altLang="en-US" dirty="0">
                <a:solidFill>
                  <a:srgbClr val="333333"/>
                </a:solidFill>
                <a:latin typeface="Meiryo UI" panose="020B0604030504040204" pitchFamily="50" charset="-128"/>
                <a:ea typeface="Meiryo UI" panose="020B0604030504040204" pitchFamily="50" charset="-128"/>
              </a:rPr>
              <a:t>の存在確率</a:t>
            </a:r>
            <a:endParaRPr lang="en-US" altLang="ja-JP" dirty="0">
              <a:solidFill>
                <a:srgbClr val="333333"/>
              </a:solidFill>
              <a:latin typeface="Meiryo UI" panose="020B0604030504040204" pitchFamily="50" charset="-128"/>
              <a:ea typeface="Meiryo UI" panose="020B0604030504040204" pitchFamily="50" charset="-128"/>
            </a:endParaRPr>
          </a:p>
          <a:p>
            <a:endParaRPr lang="en-US" altLang="ja-JP" b="1" dirty="0">
              <a:solidFill>
                <a:srgbClr val="333333"/>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b="1" dirty="0">
                <a:solidFill>
                  <a:srgbClr val="333333"/>
                </a:solidFill>
                <a:latin typeface="Meiryo UI" panose="020B0604030504040204" pitchFamily="50" charset="-128"/>
                <a:ea typeface="Meiryo UI" panose="020B0604030504040204" pitchFamily="50" charset="-128"/>
              </a:rPr>
              <a:t>共起行列の構成で幅広く使用可能</a:t>
            </a:r>
            <a:endParaRPr lang="en-US" altLang="ja-JP" b="1" dirty="0">
              <a:solidFill>
                <a:srgbClr val="333333"/>
              </a:solidFill>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dirty="0">
                <a:solidFill>
                  <a:srgbClr val="333333"/>
                </a:solidFill>
                <a:latin typeface="Meiryo UI" panose="020B0604030504040204" pitchFamily="50" charset="-128"/>
                <a:ea typeface="Meiryo UI" panose="020B0604030504040204" pitchFamily="50" charset="-128"/>
              </a:rPr>
              <a:t>共起行列のパターンを変えることで、様々な業界で応用できる</a:t>
            </a:r>
            <a:endParaRPr lang="en-US" altLang="ja-JP" dirty="0">
              <a:solidFill>
                <a:srgbClr val="333333"/>
              </a:solidFill>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dirty="0">
                <a:solidFill>
                  <a:srgbClr val="333333"/>
                </a:solidFill>
                <a:latin typeface="Meiryo UI" panose="020B0604030504040204" pitchFamily="50" charset="-128"/>
                <a:ea typeface="Meiryo UI" panose="020B0604030504040204" pitchFamily="50" charset="-128"/>
              </a:rPr>
              <a:t>単語</a:t>
            </a:r>
            <a:r>
              <a:rPr lang="en-US" altLang="ja-JP" dirty="0">
                <a:solidFill>
                  <a:srgbClr val="333333"/>
                </a:solidFill>
                <a:latin typeface="Meiryo UI" panose="020B0604030504040204" pitchFamily="50" charset="-128"/>
                <a:ea typeface="Meiryo UI" panose="020B0604030504040204" pitchFamily="50" charset="-128"/>
              </a:rPr>
              <a:t>×</a:t>
            </a:r>
            <a:r>
              <a:rPr lang="ja-JP" altLang="en-US" dirty="0">
                <a:solidFill>
                  <a:srgbClr val="333333"/>
                </a:solidFill>
                <a:latin typeface="Meiryo UI" panose="020B0604030504040204" pitchFamily="50" charset="-128"/>
                <a:ea typeface="Meiryo UI" panose="020B0604030504040204" pitchFamily="50" charset="-128"/>
              </a:rPr>
              <a:t>単語の共起行列を行うことで、クラスタの特徴を抽出しやすくなり、クラスタの解釈が容易になる</a:t>
            </a:r>
            <a:endParaRPr lang="en-US" altLang="ja-JP" dirty="0">
              <a:solidFill>
                <a:srgbClr val="333333"/>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769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22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DED1F-533A-48C5-9D18-C23F2853B8CB}"/>
              </a:ext>
            </a:extLst>
          </p:cNvPr>
          <p:cNvSpPr>
            <a:spLocks noGrp="1"/>
          </p:cNvSpPr>
          <p:nvPr>
            <p:ph type="title"/>
          </p:nvPr>
        </p:nvSpPr>
        <p:spPr/>
        <p:txBody>
          <a:bodyPr/>
          <a:lstStyle/>
          <a:p>
            <a:r>
              <a:rPr kumimoji="1" lang="en-US" altLang="ja-JP" dirty="0"/>
              <a:t>PLSA</a:t>
            </a:r>
            <a:r>
              <a:rPr lang="ja-JP" altLang="en-US" dirty="0"/>
              <a:t>の</a:t>
            </a:r>
            <a:r>
              <a:rPr kumimoji="1" lang="ja-JP" altLang="en-US" dirty="0"/>
              <a:t>概要</a:t>
            </a:r>
          </a:p>
        </p:txBody>
      </p:sp>
      <p:sp>
        <p:nvSpPr>
          <p:cNvPr id="3" name="コンテンツ プレースホルダー 2">
            <a:extLst>
              <a:ext uri="{FF2B5EF4-FFF2-40B4-BE49-F238E27FC236}">
                <a16:creationId xmlns:a16="http://schemas.microsoft.com/office/drawing/2014/main" id="{1D493A55-517F-44D1-ABC1-B985E4DF751C}"/>
              </a:ext>
            </a:extLst>
          </p:cNvPr>
          <p:cNvSpPr>
            <a:spLocks noGrp="1"/>
          </p:cNvSpPr>
          <p:nvPr>
            <p:ph idx="1"/>
          </p:nvPr>
        </p:nvSpPr>
        <p:spPr>
          <a:xfrm>
            <a:off x="540000" y="1080000"/>
            <a:ext cx="9180000" cy="748763"/>
          </a:xfrm>
        </p:spPr>
        <p:txBody>
          <a:bodyPr>
            <a:normAutofit/>
          </a:bodyPr>
          <a:lstStyle/>
          <a:p>
            <a:r>
              <a:rPr kumimoji="1" lang="en-US" altLang="ja-JP" b="1" dirty="0"/>
              <a:t>PLSA</a:t>
            </a:r>
            <a:r>
              <a:rPr kumimoji="1" lang="ja-JP" altLang="en-US" b="1" dirty="0"/>
              <a:t>はクラスタリングの</a:t>
            </a:r>
            <a:r>
              <a:rPr kumimoji="1" lang="en-US" altLang="ja-JP" b="1" dirty="0"/>
              <a:t>1</a:t>
            </a:r>
            <a:r>
              <a:rPr kumimoji="1" lang="ja-JP" altLang="en-US" b="1" dirty="0"/>
              <a:t>種で</a:t>
            </a:r>
            <a:r>
              <a:rPr lang="ja-JP" altLang="en-US" dirty="0"/>
              <a:t>あり、</a:t>
            </a:r>
            <a:r>
              <a:rPr kumimoji="1" lang="en-US" altLang="ja-JP" b="1" dirty="0"/>
              <a:t>1</a:t>
            </a:r>
            <a:r>
              <a:rPr kumimoji="1" lang="ja-JP" altLang="en-US" b="1" dirty="0"/>
              <a:t>つのデータが複数のクラスタへ所属するソフトクラスタリングに該当します。</a:t>
            </a:r>
            <a:endParaRPr kumimoji="1" lang="en-US" altLang="ja-JP" b="1" dirty="0"/>
          </a:p>
        </p:txBody>
      </p:sp>
      <p:sp>
        <p:nvSpPr>
          <p:cNvPr id="15" name="矢印: 右 14">
            <a:extLst>
              <a:ext uri="{FF2B5EF4-FFF2-40B4-BE49-F238E27FC236}">
                <a16:creationId xmlns:a16="http://schemas.microsoft.com/office/drawing/2014/main" id="{733A161B-F106-4A4C-A7A9-8AF3A0C03B1B}"/>
              </a:ext>
            </a:extLst>
          </p:cNvPr>
          <p:cNvSpPr/>
          <p:nvPr/>
        </p:nvSpPr>
        <p:spPr>
          <a:xfrm>
            <a:off x="4725640" y="2761578"/>
            <a:ext cx="288000" cy="268391"/>
          </a:xfrm>
          <a:prstGeom prst="rightArrow">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a:solidFill>
                <a:prstClr val="black"/>
              </a:solidFill>
              <a:latin typeface="Meiryo UI"/>
              <a:ea typeface="Meiryo UI"/>
            </a:endParaRPr>
          </a:p>
        </p:txBody>
      </p:sp>
      <p:sp>
        <p:nvSpPr>
          <p:cNvPr id="16" name="テキスト ボックス 15">
            <a:extLst>
              <a:ext uri="{FF2B5EF4-FFF2-40B4-BE49-F238E27FC236}">
                <a16:creationId xmlns:a16="http://schemas.microsoft.com/office/drawing/2014/main" id="{83CF35C1-48D7-4287-999B-D974D86CFD16}"/>
              </a:ext>
            </a:extLst>
          </p:cNvPr>
          <p:cNvSpPr txBox="1"/>
          <p:nvPr/>
        </p:nvSpPr>
        <p:spPr>
          <a:xfrm>
            <a:off x="1270444" y="3780000"/>
            <a:ext cx="2952789" cy="307777"/>
          </a:xfrm>
          <a:prstGeom prst="rect">
            <a:avLst/>
          </a:prstGeom>
          <a:noFill/>
        </p:spPr>
        <p:txBody>
          <a:bodyPr wrap="none" rtlCol="0">
            <a:noAutofit/>
          </a:bodyPr>
          <a:lstStyle/>
          <a:p>
            <a:r>
              <a:rPr lang="ja-JP" altLang="en-US" sz="1600" b="1" dirty="0">
                <a:solidFill>
                  <a:prstClr val="black"/>
                </a:solidFill>
                <a:latin typeface="Meiryo UI"/>
                <a:ea typeface="Meiryo UI"/>
              </a:rPr>
              <a:t>文書</a:t>
            </a:r>
            <a:r>
              <a:rPr lang="en-US" altLang="ja-JP" sz="1600" b="1" dirty="0">
                <a:solidFill>
                  <a:prstClr val="black"/>
                </a:solidFill>
                <a:latin typeface="Meiryo UI"/>
                <a:ea typeface="Meiryo UI"/>
              </a:rPr>
              <a:t>5,000</a:t>
            </a:r>
            <a:r>
              <a:rPr lang="ja-JP" altLang="en-US" sz="1600" b="1" dirty="0">
                <a:solidFill>
                  <a:prstClr val="black"/>
                </a:solidFill>
                <a:latin typeface="Meiryo UI"/>
                <a:ea typeface="Meiryo UI"/>
              </a:rPr>
              <a:t>件　</a:t>
            </a:r>
            <a:r>
              <a:rPr lang="en-US" altLang="ja-JP" sz="1600" b="1" dirty="0">
                <a:solidFill>
                  <a:prstClr val="black"/>
                </a:solidFill>
                <a:latin typeface="Meiryo UI"/>
                <a:ea typeface="Meiryo UI"/>
              </a:rPr>
              <a:t>×</a:t>
            </a:r>
            <a:r>
              <a:rPr lang="ja-JP" altLang="en-US" sz="1600" b="1" dirty="0">
                <a:solidFill>
                  <a:prstClr val="black"/>
                </a:solidFill>
                <a:latin typeface="Meiryo UI"/>
                <a:ea typeface="Meiryo UI"/>
              </a:rPr>
              <a:t>　</a:t>
            </a:r>
            <a:r>
              <a:rPr lang="ja-JP" altLang="en-US" sz="1600" b="1" dirty="0">
                <a:solidFill>
                  <a:srgbClr val="4F81BD"/>
                </a:solidFill>
                <a:latin typeface="Meiryo UI"/>
                <a:ea typeface="Meiryo UI"/>
              </a:rPr>
              <a:t>単語</a:t>
            </a:r>
            <a:r>
              <a:rPr lang="en-US" altLang="ja-JP" sz="1600" b="1" dirty="0">
                <a:solidFill>
                  <a:srgbClr val="4F81BD"/>
                </a:solidFill>
                <a:latin typeface="Meiryo UI"/>
                <a:ea typeface="Meiryo UI"/>
              </a:rPr>
              <a:t>10,000</a:t>
            </a:r>
            <a:r>
              <a:rPr lang="ja-JP" altLang="en-US" sz="1600" b="1" dirty="0">
                <a:solidFill>
                  <a:srgbClr val="4F81BD"/>
                </a:solidFill>
                <a:latin typeface="Meiryo UI"/>
                <a:ea typeface="Meiryo UI"/>
              </a:rPr>
              <a:t>語</a:t>
            </a:r>
          </a:p>
        </p:txBody>
      </p:sp>
      <p:sp>
        <p:nvSpPr>
          <p:cNvPr id="17" name="テキスト ボックス 16">
            <a:extLst>
              <a:ext uri="{FF2B5EF4-FFF2-40B4-BE49-F238E27FC236}">
                <a16:creationId xmlns:a16="http://schemas.microsoft.com/office/drawing/2014/main" id="{2276D8AC-8E3A-41EB-93FD-BB08411B6C9E}"/>
              </a:ext>
            </a:extLst>
          </p:cNvPr>
          <p:cNvSpPr txBox="1"/>
          <p:nvPr/>
        </p:nvSpPr>
        <p:spPr>
          <a:xfrm>
            <a:off x="6347346" y="3780000"/>
            <a:ext cx="2952789" cy="307777"/>
          </a:xfrm>
          <a:prstGeom prst="rect">
            <a:avLst/>
          </a:prstGeom>
          <a:noFill/>
        </p:spPr>
        <p:txBody>
          <a:bodyPr wrap="none" rtlCol="0">
            <a:noAutofit/>
          </a:bodyPr>
          <a:lstStyle/>
          <a:p>
            <a:r>
              <a:rPr lang="ja-JP" altLang="en-US" sz="1600" b="1" dirty="0">
                <a:solidFill>
                  <a:prstClr val="black"/>
                </a:solidFill>
                <a:latin typeface="Meiryo UI"/>
                <a:ea typeface="Meiryo UI"/>
              </a:rPr>
              <a:t>文書</a:t>
            </a:r>
            <a:r>
              <a:rPr lang="en-US" altLang="ja-JP" sz="1600" b="1" dirty="0">
                <a:solidFill>
                  <a:prstClr val="black"/>
                </a:solidFill>
                <a:latin typeface="Meiryo UI"/>
                <a:ea typeface="Meiryo UI"/>
              </a:rPr>
              <a:t>5,000</a:t>
            </a:r>
            <a:r>
              <a:rPr lang="ja-JP" altLang="en-US" sz="1600" b="1" dirty="0">
                <a:solidFill>
                  <a:prstClr val="black"/>
                </a:solidFill>
                <a:latin typeface="Meiryo UI"/>
                <a:ea typeface="Meiryo UI"/>
              </a:rPr>
              <a:t>件　</a:t>
            </a:r>
            <a:r>
              <a:rPr lang="en-US" altLang="ja-JP" sz="1600" b="1" dirty="0">
                <a:solidFill>
                  <a:prstClr val="black"/>
                </a:solidFill>
                <a:latin typeface="Meiryo UI"/>
                <a:ea typeface="Meiryo UI"/>
              </a:rPr>
              <a:t>×</a:t>
            </a:r>
            <a:r>
              <a:rPr lang="ja-JP" altLang="en-US" sz="1600" b="1" dirty="0">
                <a:solidFill>
                  <a:prstClr val="black"/>
                </a:solidFill>
                <a:latin typeface="Meiryo UI"/>
                <a:ea typeface="Meiryo UI"/>
              </a:rPr>
              <a:t>　</a:t>
            </a:r>
            <a:r>
              <a:rPr lang="en-US" altLang="ja-JP" sz="1600" b="1" dirty="0">
                <a:solidFill>
                  <a:srgbClr val="C0504D"/>
                </a:solidFill>
                <a:latin typeface="Meiryo UI"/>
                <a:ea typeface="Meiryo UI"/>
              </a:rPr>
              <a:t>4</a:t>
            </a:r>
            <a:r>
              <a:rPr lang="ja-JP" altLang="en-US" sz="1600" b="1" dirty="0">
                <a:solidFill>
                  <a:srgbClr val="C0504D"/>
                </a:solidFill>
                <a:latin typeface="Meiryo UI"/>
                <a:ea typeface="Meiryo UI"/>
              </a:rPr>
              <a:t>個の項目</a:t>
            </a:r>
          </a:p>
        </p:txBody>
      </p:sp>
      <p:graphicFrame>
        <p:nvGraphicFramePr>
          <p:cNvPr id="18" name="表 20">
            <a:extLst>
              <a:ext uri="{FF2B5EF4-FFF2-40B4-BE49-F238E27FC236}">
                <a16:creationId xmlns:a16="http://schemas.microsoft.com/office/drawing/2014/main" id="{EAD5D26A-6886-4DAA-B57C-B4E2FD029758}"/>
              </a:ext>
            </a:extLst>
          </p:cNvPr>
          <p:cNvGraphicFramePr>
            <a:graphicFrameLocks noGrp="1"/>
          </p:cNvGraphicFramePr>
          <p:nvPr>
            <p:extLst>
              <p:ext uri="{D42A27DB-BD31-4B8C-83A1-F6EECF244321}">
                <p14:modId xmlns:p14="http://schemas.microsoft.com/office/powerpoint/2010/main" val="3784491996"/>
              </p:ext>
            </p:extLst>
          </p:nvPr>
        </p:nvGraphicFramePr>
        <p:xfrm>
          <a:off x="5040000" y="1980000"/>
          <a:ext cx="4764473" cy="1828800"/>
        </p:xfrm>
        <a:graphic>
          <a:graphicData uri="http://schemas.openxmlformats.org/drawingml/2006/table">
            <a:tbl>
              <a:tblPr firstRow="1" bandRow="1">
                <a:tableStyleId>{5940675A-B579-460E-94D1-54222C63F5DA}</a:tableStyleId>
              </a:tblPr>
              <a:tblGrid>
                <a:gridCol w="1423103">
                  <a:extLst>
                    <a:ext uri="{9D8B030D-6E8A-4147-A177-3AD203B41FA5}">
                      <a16:colId xmlns:a16="http://schemas.microsoft.com/office/drawing/2014/main" val="148100114"/>
                    </a:ext>
                  </a:extLst>
                </a:gridCol>
                <a:gridCol w="811530">
                  <a:extLst>
                    <a:ext uri="{9D8B030D-6E8A-4147-A177-3AD203B41FA5}">
                      <a16:colId xmlns:a16="http://schemas.microsoft.com/office/drawing/2014/main" val="1073483072"/>
                    </a:ext>
                  </a:extLst>
                </a:gridCol>
                <a:gridCol w="843280">
                  <a:extLst>
                    <a:ext uri="{9D8B030D-6E8A-4147-A177-3AD203B41FA5}">
                      <a16:colId xmlns:a16="http://schemas.microsoft.com/office/drawing/2014/main" val="2445098943"/>
                    </a:ext>
                  </a:extLst>
                </a:gridCol>
                <a:gridCol w="843280">
                  <a:extLst>
                    <a:ext uri="{9D8B030D-6E8A-4147-A177-3AD203B41FA5}">
                      <a16:colId xmlns:a16="http://schemas.microsoft.com/office/drawing/2014/main" val="932701437"/>
                    </a:ext>
                  </a:extLst>
                </a:gridCol>
                <a:gridCol w="843280">
                  <a:extLst>
                    <a:ext uri="{9D8B030D-6E8A-4147-A177-3AD203B41FA5}">
                      <a16:colId xmlns:a16="http://schemas.microsoft.com/office/drawing/2014/main" val="697600508"/>
                    </a:ext>
                  </a:extLst>
                </a:gridCol>
              </a:tblGrid>
              <a:tr h="429065">
                <a:tc>
                  <a:txBody>
                    <a:bodyPr/>
                    <a:lstStyle/>
                    <a:p>
                      <a:pPr algn="l"/>
                      <a:r>
                        <a:rPr kumimoji="1" lang="ja-JP" altLang="en-US" sz="1200" b="1" dirty="0">
                          <a:latin typeface="Meiryo UI" panose="020B0604030504040204" pitchFamily="50" charset="-128"/>
                          <a:ea typeface="Meiryo UI" panose="020B0604030504040204" pitchFamily="50" charset="-128"/>
                        </a:rPr>
                        <a:t>　　　　　　　　項目</a:t>
                      </a:r>
                      <a:endParaRPr kumimoji="1" lang="en-US" altLang="ja-JP" sz="1200" b="1" dirty="0">
                        <a:latin typeface="Meiryo UI" panose="020B0604030504040204" pitchFamily="50" charset="-128"/>
                        <a:ea typeface="Meiryo UI" panose="020B0604030504040204" pitchFamily="50" charset="-128"/>
                      </a:endParaRPr>
                    </a:p>
                    <a:p>
                      <a:pPr algn="l"/>
                      <a:r>
                        <a:rPr kumimoji="1" lang="ja-JP" altLang="en-US" sz="1200" b="1" dirty="0">
                          <a:latin typeface="Meiryo UI" panose="020B0604030504040204" pitchFamily="50" charset="-128"/>
                          <a:ea typeface="Meiryo UI" panose="020B0604030504040204" pitchFamily="50" charset="-128"/>
                        </a:rPr>
                        <a:t>文書　</a:t>
                      </a:r>
                    </a:p>
                  </a:txBody>
                  <a:tcPr>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項目</a:t>
                      </a:r>
                      <a:r>
                        <a:rPr kumimoji="1" lang="en-US" altLang="ja-JP" sz="1200" b="1" dirty="0">
                          <a:latin typeface="Meiryo UI" panose="020B0604030504040204" pitchFamily="50" charset="-128"/>
                          <a:ea typeface="Meiryo UI" panose="020B0604030504040204" pitchFamily="50" charset="-128"/>
                        </a:rPr>
                        <a:t>1</a:t>
                      </a:r>
                    </a:p>
                    <a:p>
                      <a:pPr algn="ctr"/>
                      <a:r>
                        <a:rPr kumimoji="1" lang="ja-JP" altLang="en-US" sz="1200" b="1" dirty="0">
                          <a:latin typeface="Meiryo UI" panose="020B0604030504040204" pitchFamily="50" charset="-128"/>
                          <a:ea typeface="Meiryo UI" panose="020B0604030504040204" pitchFamily="50" charset="-128"/>
                        </a:rPr>
                        <a:t>（広さ）</a:t>
                      </a:r>
                    </a:p>
                  </a:txBody>
                  <a:tcPr anchor="ctr">
                    <a:solidFill>
                      <a:schemeClr val="accent2">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項目</a:t>
                      </a:r>
                      <a:r>
                        <a:rPr kumimoji="1" lang="en-US" altLang="ja-JP" sz="1200" b="1" dirty="0">
                          <a:latin typeface="Meiryo UI" panose="020B0604030504040204" pitchFamily="50" charset="-128"/>
                          <a:ea typeface="Meiryo UI" panose="020B0604030504040204" pitchFamily="50" charset="-128"/>
                        </a:rPr>
                        <a:t>2</a:t>
                      </a:r>
                    </a:p>
                    <a:p>
                      <a:pPr algn="ctr"/>
                      <a:r>
                        <a:rPr kumimoji="1" lang="ja-JP" altLang="en-US" sz="1200" b="1" dirty="0">
                          <a:latin typeface="Meiryo UI" panose="020B0604030504040204" pitchFamily="50" charset="-128"/>
                          <a:ea typeface="Meiryo UI" panose="020B0604030504040204" pitchFamily="50" charset="-128"/>
                        </a:rPr>
                        <a:t>（朝食）</a:t>
                      </a:r>
                    </a:p>
                  </a:txBody>
                  <a:tcPr anchor="ctr">
                    <a:solidFill>
                      <a:schemeClr val="accent2">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項目</a:t>
                      </a:r>
                      <a:r>
                        <a:rPr kumimoji="1" lang="en-US" altLang="ja-JP" sz="1200" b="1" dirty="0">
                          <a:latin typeface="Meiryo UI" panose="020B0604030504040204" pitchFamily="50" charset="-128"/>
                          <a:ea typeface="Meiryo UI" panose="020B0604030504040204" pitchFamily="50" charset="-128"/>
                        </a:rPr>
                        <a:t>3</a:t>
                      </a:r>
                    </a:p>
                    <a:p>
                      <a:pPr algn="ctr"/>
                      <a:r>
                        <a:rPr kumimoji="1" lang="ja-JP" altLang="en-US" sz="1200" b="1" dirty="0">
                          <a:latin typeface="Meiryo UI" panose="020B0604030504040204" pitchFamily="50" charset="-128"/>
                          <a:ea typeface="Meiryo UI" panose="020B0604030504040204" pitchFamily="50" charset="-128"/>
                        </a:rPr>
                        <a:t>（清潔）</a:t>
                      </a:r>
                    </a:p>
                  </a:txBody>
                  <a:tcPr anchor="ctr">
                    <a:solidFill>
                      <a:schemeClr val="accent2">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項目</a:t>
                      </a:r>
                      <a:r>
                        <a:rPr kumimoji="1" lang="en-US" altLang="ja-JP" sz="1200" b="1" dirty="0">
                          <a:latin typeface="Meiryo UI" panose="020B0604030504040204" pitchFamily="50" charset="-128"/>
                          <a:ea typeface="Meiryo UI" panose="020B0604030504040204" pitchFamily="50" charset="-128"/>
                        </a:rPr>
                        <a:t>4</a:t>
                      </a:r>
                    </a:p>
                    <a:p>
                      <a:pPr algn="ctr"/>
                      <a:r>
                        <a:rPr kumimoji="1" lang="ja-JP" altLang="en-US" sz="1200" b="1" dirty="0">
                          <a:latin typeface="Meiryo UI" panose="020B0604030504040204" pitchFamily="50" charset="-128"/>
                          <a:ea typeface="Meiryo UI" panose="020B0604030504040204" pitchFamily="50" charset="-128"/>
                        </a:rPr>
                        <a:t>（店員）</a:t>
                      </a:r>
                    </a:p>
                  </a:txBody>
                  <a:tcPr anchor="ctr">
                    <a:solidFill>
                      <a:schemeClr val="accent2">
                        <a:lumMod val="20000"/>
                        <a:lumOff val="80000"/>
                      </a:schemeClr>
                    </a:solidFill>
                  </a:tcPr>
                </a:tc>
                <a:extLst>
                  <a:ext uri="{0D108BD9-81ED-4DB2-BD59-A6C34878D82A}">
                    <a16:rowId xmlns:a16="http://schemas.microsoft.com/office/drawing/2014/main" val="3266550065"/>
                  </a:ext>
                </a:extLst>
              </a:tr>
              <a:tr h="429065">
                <a:tc>
                  <a:txBody>
                    <a:bodyPr/>
                    <a:lstStyle/>
                    <a:p>
                      <a:pPr algn="ctr"/>
                      <a:r>
                        <a:rPr kumimoji="1" lang="ja-JP" altLang="en-US" sz="1200" dirty="0">
                          <a:latin typeface="Meiryo UI" panose="020B0604030504040204" pitchFamily="50" charset="-128"/>
                          <a:ea typeface="Meiryo UI" panose="020B0604030504040204" pitchFamily="50" charset="-128"/>
                        </a:rPr>
                        <a:t>部屋が広くて快適で、朝食もおいしかった</a:t>
                      </a:r>
                    </a:p>
                  </a:txBody>
                  <a:tcPr/>
                </a:tc>
                <a:tc>
                  <a:txBody>
                    <a:bodyPr/>
                    <a:lstStyle/>
                    <a:p>
                      <a:pPr algn="r"/>
                      <a:r>
                        <a:rPr kumimoji="1" lang="en-US" altLang="ja-JP" sz="1200" dirty="0">
                          <a:latin typeface="Meiryo UI" panose="020B0604030504040204" pitchFamily="50" charset="-128"/>
                          <a:ea typeface="Meiryo UI" panose="020B0604030504040204" pitchFamily="50" charset="-128"/>
                        </a:rPr>
                        <a:t>45%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35%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10%</a:t>
                      </a:r>
                    </a:p>
                  </a:txBody>
                  <a:tcPr/>
                </a:tc>
                <a:tc>
                  <a:txBody>
                    <a:bodyPr/>
                    <a:lstStyle/>
                    <a:p>
                      <a:pPr algn="r"/>
                      <a:r>
                        <a:rPr kumimoji="1" lang="en-US" altLang="ja-JP" sz="1200" dirty="0">
                          <a:latin typeface="Meiryo UI" panose="020B0604030504040204" pitchFamily="50" charset="-128"/>
                          <a:ea typeface="Meiryo UI" panose="020B0604030504040204" pitchFamily="50" charset="-128"/>
                        </a:rPr>
                        <a:t>10%</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8074113"/>
                  </a:ext>
                </a:extLst>
              </a:tr>
              <a:tr h="274320">
                <a:tc>
                  <a:txBody>
                    <a:bodyPr/>
                    <a:lstStyle/>
                    <a:p>
                      <a:pPr algn="ct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573347377"/>
                  </a:ext>
                </a:extLst>
              </a:tr>
              <a:tr h="597877">
                <a:tc>
                  <a:txBody>
                    <a:bodyPr/>
                    <a:lstStyle/>
                    <a:p>
                      <a:pPr algn="ctr"/>
                      <a:r>
                        <a:rPr kumimoji="1" lang="ja-JP" altLang="en-US" sz="1200" dirty="0">
                          <a:latin typeface="Meiryo UI" panose="020B0604030504040204" pitchFamily="50" charset="-128"/>
                          <a:ea typeface="Meiryo UI" panose="020B0604030504040204" pitchFamily="50" charset="-128"/>
                        </a:rPr>
                        <a:t>店員の対応がよく、近くの施設の場所も丁寧に教えてくれた</a:t>
                      </a:r>
                    </a:p>
                  </a:txBody>
                  <a:tcPr/>
                </a:tc>
                <a:tc>
                  <a:txBody>
                    <a:bodyPr/>
                    <a:lstStyle/>
                    <a:p>
                      <a:pPr algn="r"/>
                      <a:r>
                        <a:rPr kumimoji="1" lang="en-US" altLang="ja-JP" sz="1200" dirty="0">
                          <a:latin typeface="Meiryo UI" panose="020B0604030504040204" pitchFamily="50" charset="-128"/>
                          <a:ea typeface="Meiryo UI" panose="020B0604030504040204" pitchFamily="50" charset="-128"/>
                        </a:rPr>
                        <a:t>10%</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80%</a:t>
                      </a:r>
                      <a:endParaRPr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8099387"/>
                  </a:ext>
                </a:extLst>
              </a:tr>
            </a:tbl>
          </a:graphicData>
        </a:graphic>
      </p:graphicFrame>
      <p:graphicFrame>
        <p:nvGraphicFramePr>
          <p:cNvPr id="19" name="表 20">
            <a:extLst>
              <a:ext uri="{FF2B5EF4-FFF2-40B4-BE49-F238E27FC236}">
                <a16:creationId xmlns:a16="http://schemas.microsoft.com/office/drawing/2014/main" id="{B1E970EA-D7F9-4145-8030-282CC85818C5}"/>
              </a:ext>
            </a:extLst>
          </p:cNvPr>
          <p:cNvGraphicFramePr>
            <a:graphicFrameLocks noGrp="1"/>
          </p:cNvGraphicFramePr>
          <p:nvPr>
            <p:extLst>
              <p:ext uri="{D42A27DB-BD31-4B8C-83A1-F6EECF244321}">
                <p14:modId xmlns:p14="http://schemas.microsoft.com/office/powerpoint/2010/main" val="2770726777"/>
              </p:ext>
            </p:extLst>
          </p:nvPr>
        </p:nvGraphicFramePr>
        <p:xfrm>
          <a:off x="540000" y="1980000"/>
          <a:ext cx="4179824" cy="1828800"/>
        </p:xfrm>
        <a:graphic>
          <a:graphicData uri="http://schemas.openxmlformats.org/drawingml/2006/table">
            <a:tbl>
              <a:tblPr firstRow="1" bandRow="1">
                <a:tableStyleId>{5940675A-B579-460E-94D1-54222C63F5DA}</a:tableStyleId>
              </a:tblPr>
              <a:tblGrid>
                <a:gridCol w="1389530">
                  <a:extLst>
                    <a:ext uri="{9D8B030D-6E8A-4147-A177-3AD203B41FA5}">
                      <a16:colId xmlns:a16="http://schemas.microsoft.com/office/drawing/2014/main" val="148100114"/>
                    </a:ext>
                  </a:extLst>
                </a:gridCol>
                <a:gridCol w="703366">
                  <a:extLst>
                    <a:ext uri="{9D8B030D-6E8A-4147-A177-3AD203B41FA5}">
                      <a16:colId xmlns:a16="http://schemas.microsoft.com/office/drawing/2014/main" val="1073483072"/>
                    </a:ext>
                  </a:extLst>
                </a:gridCol>
                <a:gridCol w="657543">
                  <a:extLst>
                    <a:ext uri="{9D8B030D-6E8A-4147-A177-3AD203B41FA5}">
                      <a16:colId xmlns:a16="http://schemas.microsoft.com/office/drawing/2014/main" val="2445098943"/>
                    </a:ext>
                  </a:extLst>
                </a:gridCol>
                <a:gridCol w="570230">
                  <a:extLst>
                    <a:ext uri="{9D8B030D-6E8A-4147-A177-3AD203B41FA5}">
                      <a16:colId xmlns:a16="http://schemas.microsoft.com/office/drawing/2014/main" val="932701437"/>
                    </a:ext>
                  </a:extLst>
                </a:gridCol>
                <a:gridCol w="859155">
                  <a:extLst>
                    <a:ext uri="{9D8B030D-6E8A-4147-A177-3AD203B41FA5}">
                      <a16:colId xmlns:a16="http://schemas.microsoft.com/office/drawing/2014/main" val="697600508"/>
                    </a:ext>
                  </a:extLst>
                </a:gridCol>
              </a:tblGrid>
              <a:tr h="429065">
                <a:tc>
                  <a:txBody>
                    <a:bodyPr/>
                    <a:lstStyle/>
                    <a:p>
                      <a:pPr algn="l"/>
                      <a:r>
                        <a:rPr kumimoji="1" lang="ja-JP" altLang="en-US" sz="1200" b="1" dirty="0">
                          <a:latin typeface="Meiryo UI" panose="020B0604030504040204" pitchFamily="50" charset="-128"/>
                          <a:ea typeface="Meiryo UI" panose="020B0604030504040204" pitchFamily="50" charset="-128"/>
                        </a:rPr>
                        <a:t>　　　　　　　　単語文書</a:t>
                      </a:r>
                    </a:p>
                  </a:txBody>
                  <a:tcPr>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部屋</a:t>
                      </a:r>
                    </a:p>
                  </a:txBody>
                  <a:tcPr anchor="ctr">
                    <a:solidFill>
                      <a:schemeClr val="accent1">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朝食</a:t>
                      </a:r>
                    </a:p>
                  </a:txBody>
                  <a:tcPr anchor="ctr">
                    <a:solidFill>
                      <a:schemeClr val="accent1">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anchor="ctr">
                    <a:solidFill>
                      <a:schemeClr val="accent1">
                        <a:lumMod val="20000"/>
                        <a:lumOff val="8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スタッフ</a:t>
                      </a:r>
                    </a:p>
                  </a:txBody>
                  <a:tcPr anchor="ctr">
                    <a:solidFill>
                      <a:schemeClr val="accent1">
                        <a:lumMod val="20000"/>
                        <a:lumOff val="80000"/>
                      </a:schemeClr>
                    </a:solidFill>
                  </a:tcPr>
                </a:tc>
                <a:extLst>
                  <a:ext uri="{0D108BD9-81ED-4DB2-BD59-A6C34878D82A}">
                    <a16:rowId xmlns:a16="http://schemas.microsoft.com/office/drawing/2014/main" val="3266550065"/>
                  </a:ext>
                </a:extLst>
              </a:tr>
              <a:tr h="429065">
                <a:tc>
                  <a:txBody>
                    <a:bodyPr/>
                    <a:lstStyle/>
                    <a:p>
                      <a:pPr algn="ctr"/>
                      <a:r>
                        <a:rPr kumimoji="1" lang="ja-JP" altLang="en-US" sz="1200" dirty="0">
                          <a:latin typeface="Meiryo UI" panose="020B0604030504040204" pitchFamily="50" charset="-128"/>
                          <a:ea typeface="Meiryo UI" panose="020B0604030504040204" pitchFamily="50" charset="-128"/>
                        </a:rPr>
                        <a:t>部屋が広くて快適で、朝食もおいしかった</a:t>
                      </a:r>
                    </a:p>
                  </a:txBody>
                  <a:tcPr/>
                </a:tc>
                <a:tc>
                  <a:txBody>
                    <a:bodyPr/>
                    <a:lstStyle/>
                    <a:p>
                      <a:pPr algn="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0</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8074113"/>
                  </a:ext>
                </a:extLst>
              </a:tr>
              <a:tr h="274320">
                <a:tc>
                  <a:txBody>
                    <a:bodyPr/>
                    <a:lstStyle/>
                    <a:p>
                      <a:pPr algn="ct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573347377"/>
                  </a:ext>
                </a:extLst>
              </a:tr>
              <a:tr h="597877">
                <a:tc>
                  <a:txBody>
                    <a:bodyPr/>
                    <a:lstStyle/>
                    <a:p>
                      <a:pPr algn="ctr"/>
                      <a:r>
                        <a:rPr kumimoji="1" lang="ja-JP" altLang="en-US" sz="1200" dirty="0">
                          <a:latin typeface="Meiryo UI" panose="020B0604030504040204" pitchFamily="50" charset="-128"/>
                          <a:ea typeface="Meiryo UI" panose="020B0604030504040204" pitchFamily="50" charset="-128"/>
                        </a:rPr>
                        <a:t>店員の対応がよく、近くの施設の場所も丁寧に教えてくれた</a:t>
                      </a:r>
                    </a:p>
                  </a:txBody>
                  <a:tcPr/>
                </a:tc>
                <a:tc>
                  <a:txBody>
                    <a:bodyPr/>
                    <a:lstStyle/>
                    <a:p>
                      <a:pPr algn="r"/>
                      <a:r>
                        <a:rPr lang="en-US" altLang="ja-JP" sz="1200" dirty="0">
                          <a:latin typeface="Meiryo UI" panose="020B0604030504040204" pitchFamily="50" charset="-128"/>
                          <a:ea typeface="Meiryo UI" panose="020B0604030504040204" pitchFamily="50" charset="-128"/>
                        </a:rPr>
                        <a:t>0</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lang="en-US" altLang="ja-JP" sz="1200" dirty="0">
                          <a:latin typeface="Meiryo UI" panose="020B0604030504040204" pitchFamily="50" charset="-128"/>
                          <a:ea typeface="Meiryo UI" panose="020B0604030504040204" pitchFamily="50" charset="-128"/>
                        </a:rPr>
                        <a:t>0</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ja-JP" altLang="en-US"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txBody>
                  <a:tcPr/>
                </a:tc>
                <a:tc>
                  <a:txBody>
                    <a:bodyPr/>
                    <a:lstStyle/>
                    <a:p>
                      <a:pPr algn="r"/>
                      <a:r>
                        <a:rPr lang="en-US" altLang="ja-JP" sz="1200" dirty="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8099387"/>
                  </a:ext>
                </a:extLst>
              </a:tr>
            </a:tbl>
          </a:graphicData>
        </a:graphic>
      </p:graphicFrame>
      <p:sp>
        <p:nvSpPr>
          <p:cNvPr id="4" name="正方形/長方形 3">
            <a:extLst>
              <a:ext uri="{FF2B5EF4-FFF2-40B4-BE49-F238E27FC236}">
                <a16:creationId xmlns:a16="http://schemas.microsoft.com/office/drawing/2014/main" id="{18EB962F-721F-4A2F-BBB0-BEB633C09784}"/>
              </a:ext>
            </a:extLst>
          </p:cNvPr>
          <p:cNvSpPr/>
          <p:nvPr/>
        </p:nvSpPr>
        <p:spPr>
          <a:xfrm>
            <a:off x="354000" y="4826675"/>
            <a:ext cx="9366000" cy="1200329"/>
          </a:xfrm>
          <a:prstGeom prst="rect">
            <a:avLst/>
          </a:prstGeom>
        </p:spPr>
        <p:txBody>
          <a:bodyPr wrap="square">
            <a:spAutoFit/>
          </a:bodyPr>
          <a:lstStyle/>
          <a:p>
            <a:r>
              <a:rPr lang="en-US" altLang="ja-JP" dirty="0">
                <a:solidFill>
                  <a:prstClr val="black"/>
                </a:solidFill>
                <a:latin typeface="Meiryo UI" panose="020B0604030504040204" pitchFamily="50" charset="-128"/>
                <a:ea typeface="Meiryo UI" panose="020B0604030504040204" pitchFamily="50" charset="-128"/>
              </a:rPr>
              <a:t>PLSA</a:t>
            </a:r>
            <a:r>
              <a:rPr lang="ja-JP" altLang="en-US" dirty="0">
                <a:solidFill>
                  <a:prstClr val="black"/>
                </a:solidFill>
                <a:latin typeface="Meiryo UI" panose="020B0604030504040204" pitchFamily="50" charset="-128"/>
                <a:ea typeface="Meiryo UI" panose="020B0604030504040204" pitchFamily="50" charset="-128"/>
              </a:rPr>
              <a:t>は、データに存在する多い項目を少ない項目で表す手法であり、また、行と列を同時にグループ分けする手法としても使用されます</a:t>
            </a:r>
            <a:endParaRPr lang="en-US" altLang="ja-JP" dirty="0">
              <a:solidFill>
                <a:prstClr val="black"/>
              </a:solidFill>
              <a:latin typeface="Meiryo UI" panose="020B0604030504040204" pitchFamily="50" charset="-128"/>
              <a:ea typeface="Meiryo UI" panose="020B0604030504040204" pitchFamily="50" charset="-128"/>
            </a:endParaRPr>
          </a:p>
          <a:p>
            <a:r>
              <a:rPr lang="ja-JP" altLang="en-US" dirty="0">
                <a:solidFill>
                  <a:prstClr val="black"/>
                </a:solidFill>
                <a:latin typeface="Meiryo UI" panose="020B0604030504040204" pitchFamily="50" charset="-128"/>
                <a:ea typeface="Meiryo UI" panose="020B0604030504040204" pitchFamily="50" charset="-128"/>
              </a:rPr>
              <a:t>少ない項目でデータを表した後、各項目が何を表しているかは、人が解釈する必要があります</a:t>
            </a:r>
          </a:p>
          <a:p>
            <a:r>
              <a:rPr lang="ja-JP" altLang="en-US" dirty="0">
                <a:solidFill>
                  <a:prstClr val="black"/>
                </a:solidFill>
                <a:latin typeface="Meiryo UI" panose="020B0604030504040204" pitchFamily="50" charset="-128"/>
                <a:ea typeface="Meiryo UI" panose="020B0604030504040204" pitchFamily="50" charset="-128"/>
              </a:rPr>
              <a:t>例えば、単語</a:t>
            </a:r>
            <a:r>
              <a:rPr lang="en-US" altLang="ja-JP" dirty="0">
                <a:solidFill>
                  <a:prstClr val="black"/>
                </a:solidFill>
                <a:latin typeface="Meiryo UI" panose="020B0604030504040204" pitchFamily="50" charset="-128"/>
                <a:ea typeface="Meiryo UI" panose="020B0604030504040204" pitchFamily="50" charset="-128"/>
              </a:rPr>
              <a:t>10,000</a:t>
            </a:r>
            <a:r>
              <a:rPr lang="ja-JP" altLang="en-US" dirty="0">
                <a:solidFill>
                  <a:prstClr val="black"/>
                </a:solidFill>
                <a:latin typeface="Meiryo UI" panose="020B0604030504040204" pitchFamily="50" charset="-128"/>
                <a:ea typeface="Meiryo UI" panose="020B0604030504040204" pitchFamily="50" charset="-128"/>
              </a:rPr>
              <a:t>語の項目を、</a:t>
            </a:r>
            <a:r>
              <a:rPr lang="en-US" altLang="ja-JP" dirty="0">
                <a:solidFill>
                  <a:prstClr val="black"/>
                </a:solidFill>
                <a:latin typeface="Meiryo UI" panose="020B0604030504040204" pitchFamily="50" charset="-128"/>
                <a:ea typeface="Meiryo UI" panose="020B0604030504040204" pitchFamily="50" charset="-128"/>
              </a:rPr>
              <a:t>4</a:t>
            </a:r>
            <a:r>
              <a:rPr lang="ja-JP" altLang="en-US" dirty="0">
                <a:solidFill>
                  <a:prstClr val="black"/>
                </a:solidFill>
                <a:latin typeface="Meiryo UI" panose="020B0604030504040204" pitchFamily="50" charset="-128"/>
                <a:ea typeface="Meiryo UI" panose="020B0604030504040204" pitchFamily="50" charset="-128"/>
              </a:rPr>
              <a:t>個の項目（広さ、朝食、清潔、店員）で表現します</a:t>
            </a:r>
          </a:p>
        </p:txBody>
      </p:sp>
    </p:spTree>
    <p:extLst>
      <p:ext uri="{BB962C8B-B14F-4D97-AF65-F5344CB8AC3E}">
        <p14:creationId xmlns:p14="http://schemas.microsoft.com/office/powerpoint/2010/main" val="292047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929C3-8B37-4E47-B0B9-762FB2F55F3D}"/>
              </a:ext>
            </a:extLst>
          </p:cNvPr>
          <p:cNvSpPr>
            <a:spLocks noGrp="1"/>
          </p:cNvSpPr>
          <p:nvPr>
            <p:ph type="title"/>
          </p:nvPr>
        </p:nvSpPr>
        <p:spPr/>
        <p:txBody>
          <a:bodyPr/>
          <a:lstStyle/>
          <a:p>
            <a:r>
              <a:rPr kumimoji="1" lang="ja-JP" altLang="en-US" dirty="0"/>
              <a:t>ソフトクラスタリングとは</a:t>
            </a:r>
          </a:p>
        </p:txBody>
      </p:sp>
      <p:sp>
        <p:nvSpPr>
          <p:cNvPr id="3" name="コンテンツ プレースホルダー 2">
            <a:extLst>
              <a:ext uri="{FF2B5EF4-FFF2-40B4-BE49-F238E27FC236}">
                <a16:creationId xmlns:a16="http://schemas.microsoft.com/office/drawing/2014/main" id="{2222E8D1-0CF6-4863-B58B-980B8602E42D}"/>
              </a:ext>
            </a:extLst>
          </p:cNvPr>
          <p:cNvSpPr>
            <a:spLocks noGrp="1"/>
          </p:cNvSpPr>
          <p:nvPr>
            <p:ph idx="1"/>
          </p:nvPr>
        </p:nvSpPr>
        <p:spPr>
          <a:xfrm>
            <a:off x="540000" y="1080000"/>
            <a:ext cx="9180000" cy="748763"/>
          </a:xfrm>
        </p:spPr>
        <p:txBody>
          <a:bodyPr/>
          <a:lstStyle/>
          <a:p>
            <a:r>
              <a:rPr lang="ja-JP" altLang="en-US" b="1" dirty="0"/>
              <a:t>ソフトクラスタリングは、</a:t>
            </a:r>
            <a:r>
              <a:rPr lang="en-US" altLang="ja-JP" b="1" dirty="0"/>
              <a:t>1</a:t>
            </a:r>
            <a:r>
              <a:rPr lang="ja-JP" altLang="en-US" b="1" dirty="0"/>
              <a:t>つの</a:t>
            </a:r>
            <a:r>
              <a:rPr lang="ja-JP" altLang="en-US" dirty="0"/>
              <a:t>データ</a:t>
            </a:r>
            <a:r>
              <a:rPr lang="ja-JP" altLang="en-US" b="1" dirty="0"/>
              <a:t>が全クラスタに所属するクラスタリングです。</a:t>
            </a:r>
            <a:endParaRPr lang="en-US" altLang="ja-JP" b="1" dirty="0"/>
          </a:p>
          <a:p>
            <a:r>
              <a:rPr kumimoji="1" lang="ja-JP" altLang="en-US" b="1" dirty="0"/>
              <a:t>変数の数が多い複雑なデータにも対応することができます。</a:t>
            </a:r>
          </a:p>
        </p:txBody>
      </p:sp>
      <p:sp>
        <p:nvSpPr>
          <p:cNvPr id="5" name="正方形/長方形 4">
            <a:extLst>
              <a:ext uri="{FF2B5EF4-FFF2-40B4-BE49-F238E27FC236}">
                <a16:creationId xmlns:a16="http://schemas.microsoft.com/office/drawing/2014/main" id="{ACC5732A-574D-46B7-AAEB-0C9126B23752}"/>
              </a:ext>
            </a:extLst>
          </p:cNvPr>
          <p:cNvSpPr/>
          <p:nvPr/>
        </p:nvSpPr>
        <p:spPr>
          <a:xfrm>
            <a:off x="1080000" y="2340000"/>
            <a:ext cx="1230510" cy="8173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46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クラスタリング</a:t>
            </a:r>
          </a:p>
        </p:txBody>
      </p:sp>
      <p:cxnSp>
        <p:nvCxnSpPr>
          <p:cNvPr id="6" name="コネクタ: カギ線 5">
            <a:extLst>
              <a:ext uri="{FF2B5EF4-FFF2-40B4-BE49-F238E27FC236}">
                <a16:creationId xmlns:a16="http://schemas.microsoft.com/office/drawing/2014/main" id="{53FCB023-68DC-4454-B039-A462464AA815}"/>
              </a:ext>
            </a:extLst>
          </p:cNvPr>
          <p:cNvCxnSpPr>
            <a:cxnSpLocks/>
            <a:stCxn id="5" idx="2"/>
            <a:endCxn id="7" idx="0"/>
          </p:cNvCxnSpPr>
          <p:nvPr/>
        </p:nvCxnSpPr>
        <p:spPr>
          <a:xfrm rot="16200000" flipH="1">
            <a:off x="1968932" y="2883677"/>
            <a:ext cx="262646" cy="8100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C5383FE-0B5F-4990-8E95-7C4C3B0F4CBC}"/>
              </a:ext>
            </a:extLst>
          </p:cNvPr>
          <p:cNvSpPr/>
          <p:nvPr/>
        </p:nvSpPr>
        <p:spPr>
          <a:xfrm>
            <a:off x="1890000" y="3420000"/>
            <a:ext cx="1230510" cy="8173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ハード</a:t>
            </a:r>
            <a:endParaRPr kumimoji="0" lang="en-US" altLang="ja-JP" sz="1463" dirty="0">
              <a:solidFill>
                <a:prstClr val="black"/>
              </a:solidFill>
              <a:latin typeface="Meiryo UI" panose="020B0604030504040204" pitchFamily="50" charset="-128"/>
              <a:ea typeface="Meiryo UI" panose="020B0604030504040204" pitchFamily="50" charset="-128"/>
            </a:endParaRPr>
          </a:p>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クラスタリング</a:t>
            </a:r>
          </a:p>
        </p:txBody>
      </p:sp>
      <p:sp>
        <p:nvSpPr>
          <p:cNvPr id="8" name="正方形/長方形 7">
            <a:extLst>
              <a:ext uri="{FF2B5EF4-FFF2-40B4-BE49-F238E27FC236}">
                <a16:creationId xmlns:a16="http://schemas.microsoft.com/office/drawing/2014/main" id="{88B4999E-C433-4A82-8105-D5E2BDBCB62D}"/>
              </a:ext>
            </a:extLst>
          </p:cNvPr>
          <p:cNvSpPr/>
          <p:nvPr/>
        </p:nvSpPr>
        <p:spPr>
          <a:xfrm>
            <a:off x="270000" y="3420000"/>
            <a:ext cx="1230510" cy="817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ソフト</a:t>
            </a:r>
            <a:endParaRPr kumimoji="0" lang="en-US" altLang="ja-JP" sz="1463" dirty="0">
              <a:solidFill>
                <a:prstClr val="black"/>
              </a:solidFill>
              <a:latin typeface="Meiryo UI" panose="020B0604030504040204" pitchFamily="50" charset="-128"/>
              <a:ea typeface="Meiryo UI" panose="020B0604030504040204" pitchFamily="50" charset="-128"/>
            </a:endParaRPr>
          </a:p>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クラスタリング</a:t>
            </a:r>
          </a:p>
        </p:txBody>
      </p:sp>
      <p:cxnSp>
        <p:nvCxnSpPr>
          <p:cNvPr id="9" name="コネクタ: カギ線 8">
            <a:extLst>
              <a:ext uri="{FF2B5EF4-FFF2-40B4-BE49-F238E27FC236}">
                <a16:creationId xmlns:a16="http://schemas.microsoft.com/office/drawing/2014/main" id="{8162C00A-8431-4E3A-9918-8A525A67EA97}"/>
              </a:ext>
            </a:extLst>
          </p:cNvPr>
          <p:cNvCxnSpPr>
            <a:cxnSpLocks/>
            <a:stCxn id="5" idx="2"/>
            <a:endCxn id="8" idx="0"/>
          </p:cNvCxnSpPr>
          <p:nvPr/>
        </p:nvCxnSpPr>
        <p:spPr>
          <a:xfrm rot="5400000">
            <a:off x="1158932" y="2883677"/>
            <a:ext cx="262646" cy="8100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345944DE-366B-44E2-AD75-88DB2006B13E}"/>
              </a:ext>
            </a:extLst>
          </p:cNvPr>
          <p:cNvCxnSpPr>
            <a:cxnSpLocks/>
            <a:stCxn id="7" idx="2"/>
            <a:endCxn id="11" idx="0"/>
          </p:cNvCxnSpPr>
          <p:nvPr/>
        </p:nvCxnSpPr>
        <p:spPr>
          <a:xfrm rot="16200000" flipH="1">
            <a:off x="2778932" y="3963677"/>
            <a:ext cx="262646" cy="8100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8EDABF80-A2D0-47E8-A072-99CB179628F7}"/>
              </a:ext>
            </a:extLst>
          </p:cNvPr>
          <p:cNvSpPr/>
          <p:nvPr/>
        </p:nvSpPr>
        <p:spPr>
          <a:xfrm>
            <a:off x="2700000" y="4500000"/>
            <a:ext cx="1230510" cy="8173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非階層</a:t>
            </a:r>
            <a:endParaRPr kumimoji="0" lang="en-US" altLang="ja-JP" sz="1463" dirty="0">
              <a:solidFill>
                <a:prstClr val="black"/>
              </a:solidFill>
              <a:latin typeface="Meiryo UI" panose="020B0604030504040204" pitchFamily="50" charset="-128"/>
              <a:ea typeface="Meiryo UI" panose="020B0604030504040204" pitchFamily="50" charset="-128"/>
            </a:endParaRPr>
          </a:p>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クラスタリング</a:t>
            </a:r>
          </a:p>
        </p:txBody>
      </p:sp>
      <p:cxnSp>
        <p:nvCxnSpPr>
          <p:cNvPr id="12" name="コネクタ: カギ線 11">
            <a:extLst>
              <a:ext uri="{FF2B5EF4-FFF2-40B4-BE49-F238E27FC236}">
                <a16:creationId xmlns:a16="http://schemas.microsoft.com/office/drawing/2014/main" id="{E3ABE77F-9A22-4DC0-BD50-6728F0B49721}"/>
              </a:ext>
            </a:extLst>
          </p:cNvPr>
          <p:cNvCxnSpPr>
            <a:cxnSpLocks/>
            <a:stCxn id="7" idx="2"/>
            <a:endCxn id="13" idx="0"/>
          </p:cNvCxnSpPr>
          <p:nvPr/>
        </p:nvCxnSpPr>
        <p:spPr>
          <a:xfrm rot="5400000">
            <a:off x="1968932" y="3963677"/>
            <a:ext cx="262646" cy="8100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46A58EF9-5BE1-49AF-BF09-2E85AAF7F751}"/>
              </a:ext>
            </a:extLst>
          </p:cNvPr>
          <p:cNvSpPr/>
          <p:nvPr/>
        </p:nvSpPr>
        <p:spPr>
          <a:xfrm>
            <a:off x="1080000" y="4500000"/>
            <a:ext cx="1230510" cy="81735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階層</a:t>
            </a:r>
            <a:endParaRPr kumimoji="0" lang="en-US" altLang="ja-JP" sz="1463" dirty="0">
              <a:solidFill>
                <a:prstClr val="black"/>
              </a:solidFill>
              <a:latin typeface="Meiryo UI" panose="020B0604030504040204" pitchFamily="50" charset="-128"/>
              <a:ea typeface="Meiryo UI" panose="020B0604030504040204" pitchFamily="50" charset="-128"/>
            </a:endParaRPr>
          </a:p>
          <a:p>
            <a:pPr lvl="0" algn="ctr" defTabSz="457200">
              <a:defRPr/>
            </a:pPr>
            <a:r>
              <a:rPr kumimoji="0" lang="ja-JP" altLang="en-US" sz="1463" dirty="0">
                <a:solidFill>
                  <a:prstClr val="black"/>
                </a:solidFill>
                <a:latin typeface="Meiryo UI" panose="020B0604030504040204" pitchFamily="50" charset="-128"/>
                <a:ea typeface="Meiryo UI" panose="020B0604030504040204" pitchFamily="50" charset="-128"/>
              </a:rPr>
              <a:t>クラスタリング</a:t>
            </a:r>
            <a:endParaRPr kumimoji="0" lang="en-US" altLang="ja-JP" sz="1463" dirty="0">
              <a:solidFill>
                <a:prstClr val="black"/>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C27E8D67-9509-449D-AA87-2AEB618A7349}"/>
              </a:ext>
            </a:extLst>
          </p:cNvPr>
          <p:cNvSpPr txBox="1"/>
          <p:nvPr/>
        </p:nvSpPr>
        <p:spPr>
          <a:xfrm>
            <a:off x="833480" y="1980000"/>
            <a:ext cx="172354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種類別　全体像</a:t>
            </a:r>
          </a:p>
        </p:txBody>
      </p:sp>
      <p:graphicFrame>
        <p:nvGraphicFramePr>
          <p:cNvPr id="15" name="表 31">
            <a:extLst>
              <a:ext uri="{FF2B5EF4-FFF2-40B4-BE49-F238E27FC236}">
                <a16:creationId xmlns:a16="http://schemas.microsoft.com/office/drawing/2014/main" id="{9E22FF28-7116-4DAF-8D0F-2FDFA919DC92}"/>
              </a:ext>
            </a:extLst>
          </p:cNvPr>
          <p:cNvGraphicFramePr>
            <a:graphicFrameLocks noGrp="1"/>
          </p:cNvGraphicFramePr>
          <p:nvPr>
            <p:extLst>
              <p:ext uri="{D42A27DB-BD31-4B8C-83A1-F6EECF244321}">
                <p14:modId xmlns:p14="http://schemas.microsoft.com/office/powerpoint/2010/main" val="3974938815"/>
              </p:ext>
            </p:extLst>
          </p:nvPr>
        </p:nvGraphicFramePr>
        <p:xfrm>
          <a:off x="4219724" y="2340000"/>
          <a:ext cx="5544000" cy="4486280"/>
        </p:xfrm>
        <a:graphic>
          <a:graphicData uri="http://schemas.openxmlformats.org/drawingml/2006/table">
            <a:tbl>
              <a:tblPr firstRow="1" bandRow="1">
                <a:tableStyleId>{5940675A-B579-460E-94D1-54222C63F5DA}</a:tableStyleId>
              </a:tblPr>
              <a:tblGrid>
                <a:gridCol w="1116000">
                  <a:extLst>
                    <a:ext uri="{9D8B030D-6E8A-4147-A177-3AD203B41FA5}">
                      <a16:colId xmlns:a16="http://schemas.microsoft.com/office/drawing/2014/main" val="2254968443"/>
                    </a:ext>
                  </a:extLst>
                </a:gridCol>
                <a:gridCol w="4428000">
                  <a:extLst>
                    <a:ext uri="{9D8B030D-6E8A-4147-A177-3AD203B41FA5}">
                      <a16:colId xmlns:a16="http://schemas.microsoft.com/office/drawing/2014/main" val="3360979933"/>
                    </a:ext>
                  </a:extLst>
                </a:gridCol>
              </a:tblGrid>
              <a:tr h="220309">
                <a:tc>
                  <a:txBody>
                    <a:bodyPr/>
                    <a:lstStyle/>
                    <a:p>
                      <a:pPr algn="ctr"/>
                      <a:r>
                        <a:rPr kumimoji="1" lang="ja-JP" altLang="en-US" sz="1500" b="1" dirty="0">
                          <a:latin typeface="Meiryo UI" panose="020B0604030504040204" pitchFamily="50" charset="-128"/>
                          <a:ea typeface="Meiryo UI" panose="020B0604030504040204" pitchFamily="50" charset="-128"/>
                        </a:rPr>
                        <a:t>種類</a:t>
                      </a:r>
                    </a:p>
                  </a:txBody>
                  <a:tcPr marL="74295" marR="74295" marT="37148" marB="37148">
                    <a:lnB w="12700" cap="flat" cmpd="sng" algn="ctr">
                      <a:solidFill>
                        <a:srgbClr val="FF0000"/>
                      </a:solidFill>
                      <a:prstDash val="solid"/>
                      <a:round/>
                      <a:headEnd type="none" w="med" len="med"/>
                      <a:tailEnd type="none" w="med" len="med"/>
                    </a:lnB>
                  </a:tcPr>
                </a:tc>
                <a:tc>
                  <a:txBody>
                    <a:bodyPr/>
                    <a:lstStyle/>
                    <a:p>
                      <a:pPr algn="ctr"/>
                      <a:r>
                        <a:rPr kumimoji="1" lang="ja-JP" altLang="en-US" sz="1500" b="1" i="0" kern="1200" dirty="0">
                          <a:solidFill>
                            <a:schemeClr val="tx1"/>
                          </a:solidFill>
                          <a:effectLst/>
                          <a:latin typeface="Meiryo UI" panose="020B0604030504040204" pitchFamily="50" charset="-128"/>
                          <a:ea typeface="Meiryo UI" panose="020B0604030504040204" pitchFamily="50" charset="-128"/>
                          <a:cs typeface="+mn-cs"/>
                        </a:rPr>
                        <a:t>概要</a:t>
                      </a:r>
                    </a:p>
                  </a:txBody>
                  <a:tcPr marL="74295" marR="74295" marT="37148" marB="37148">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626573259"/>
                  </a:ext>
                </a:extLst>
              </a:tr>
              <a:tr h="885392">
                <a:tc>
                  <a:txBody>
                    <a:bodyPr/>
                    <a:lstStyle/>
                    <a:p>
                      <a:pPr algn="ctr"/>
                      <a:r>
                        <a:rPr kumimoji="1" lang="ja-JP" altLang="en-US" sz="1500" dirty="0">
                          <a:latin typeface="Meiryo UI" panose="020B0604030504040204" pitchFamily="50" charset="-128"/>
                          <a:ea typeface="Meiryo UI" panose="020B0604030504040204" pitchFamily="50" charset="-128"/>
                        </a:rPr>
                        <a:t>ソフト</a:t>
                      </a:r>
                      <a:endParaRPr kumimoji="1" lang="en-US" altLang="ja-JP" sz="1500" dirty="0">
                        <a:latin typeface="Meiryo UI" panose="020B0604030504040204" pitchFamily="50" charset="-128"/>
                        <a:ea typeface="Meiryo UI" panose="020B0604030504040204" pitchFamily="50" charset="-128"/>
                      </a:endParaRPr>
                    </a:p>
                    <a:p>
                      <a:pPr algn="ctr"/>
                      <a:r>
                        <a:rPr kumimoji="1" lang="ja-JP" altLang="en-US" sz="1500" dirty="0">
                          <a:latin typeface="Meiryo UI" panose="020B0604030504040204" pitchFamily="50" charset="-128"/>
                          <a:ea typeface="Meiryo UI" panose="020B0604030504040204" pitchFamily="50" charset="-128"/>
                        </a:rPr>
                        <a:t>クラスタリング</a:t>
                      </a:r>
                    </a:p>
                  </a:txBody>
                  <a:tcPr marL="74295" marR="74295" marT="37148" marB="37148" anchor="ct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rPr>
                        <a:t>1</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つのデータが全ての</a:t>
                      </a:r>
                      <a:r>
                        <a:rPr kumimoji="1" lang="ja-JP" altLang="en-US" sz="1500" b="0" i="0" u="none" strike="noStrike" kern="1200" dirty="0">
                          <a:solidFill>
                            <a:schemeClr val="tx1"/>
                          </a:solidFill>
                          <a:effectLst/>
                          <a:latin typeface="Meiryo UI" panose="020B0604030504040204" pitchFamily="50" charset="-128"/>
                          <a:ea typeface="Meiryo UI" panose="020B0604030504040204" pitchFamily="50" charset="-128"/>
                          <a:cs typeface="+mn-cs"/>
                        </a:rPr>
                        <a:t>クラスタ</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に属するクラスタリング</a:t>
                      </a:r>
                      <a:endPar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endParaRPr>
                    </a:p>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行と列のデータの背後にある共通する特徴をクラスタとして抽出するため、行と列の両方をクラスタリングできる</a:t>
                      </a:r>
                      <a:endPar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初期値依存性があるため、結果が同じにならない場合が存在する</a:t>
                      </a:r>
                      <a:endParaRPr kumimoji="1" lang="ja-JP" altLang="en-US" sz="1500" dirty="0">
                        <a:latin typeface="Meiryo UI" panose="020B0604030504040204" pitchFamily="50" charset="-128"/>
                        <a:ea typeface="Meiryo UI" panose="020B0604030504040204" pitchFamily="50" charset="-128"/>
                      </a:endParaRPr>
                    </a:p>
                  </a:txBody>
                  <a:tcPr marL="74295" marR="74295" marT="37148" marB="37148" anchor="ct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401822397"/>
                  </a:ext>
                </a:extLst>
              </a:tr>
              <a:tr h="727785">
                <a:tc>
                  <a:txBody>
                    <a:bodyPr/>
                    <a:lstStyle/>
                    <a:p>
                      <a:pPr algn="ctr"/>
                      <a:r>
                        <a:rPr kumimoji="1" lang="ja-JP" altLang="en-US" sz="1500" dirty="0">
                          <a:latin typeface="Meiryo UI" panose="020B0604030504040204" pitchFamily="50" charset="-128"/>
                          <a:ea typeface="Meiryo UI" panose="020B0604030504040204" pitchFamily="50" charset="-128"/>
                        </a:rPr>
                        <a:t>ハード</a:t>
                      </a:r>
                      <a:endParaRPr kumimoji="1" lang="en-US" altLang="ja-JP" sz="1500" dirty="0">
                        <a:latin typeface="Meiryo UI" panose="020B0604030504040204" pitchFamily="50" charset="-128"/>
                        <a:ea typeface="Meiryo UI" panose="020B0604030504040204" pitchFamily="50" charset="-128"/>
                      </a:endParaRPr>
                    </a:p>
                    <a:p>
                      <a:pPr algn="ctr"/>
                      <a:r>
                        <a:rPr kumimoji="1" lang="ja-JP" altLang="en-US" sz="1500" dirty="0">
                          <a:latin typeface="Meiryo UI" panose="020B0604030504040204" pitchFamily="50" charset="-128"/>
                          <a:ea typeface="Meiryo UI" panose="020B0604030504040204" pitchFamily="50" charset="-128"/>
                        </a:rPr>
                        <a:t>クラスタリング</a:t>
                      </a:r>
                    </a:p>
                  </a:txBody>
                  <a:tcPr marL="74295" marR="74295" marT="37148" marB="37148" anchor="ctr">
                    <a:lnL w="12700" cap="flat" cmpd="sng" algn="ctr">
                      <a:solidFill>
                        <a:schemeClr val="tx1"/>
                      </a:solidFill>
                      <a:prstDash val="solid"/>
                      <a:round/>
                      <a:headEnd type="none" w="med" len="med"/>
                      <a:tailEnd type="none" w="med" len="med"/>
                    </a:lnL>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rPr>
                        <a:t>1</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つのデータが</a:t>
                      </a:r>
                      <a:r>
                        <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rPr>
                        <a:t>1</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つの</a:t>
                      </a:r>
                      <a:r>
                        <a:rPr kumimoji="1" lang="ja-JP" altLang="en-US" sz="1500" b="0" i="0" u="none" strike="noStrike" kern="1200" dirty="0">
                          <a:solidFill>
                            <a:schemeClr val="tx1"/>
                          </a:solidFill>
                          <a:effectLst/>
                          <a:latin typeface="Meiryo UI" panose="020B0604030504040204" pitchFamily="50" charset="-128"/>
                          <a:ea typeface="Meiryo UI" panose="020B0604030504040204" pitchFamily="50" charset="-128"/>
                          <a:cs typeface="+mn-cs"/>
                        </a:rPr>
                        <a:t>クラスタ</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にのみ属するクラスタリング</a:t>
                      </a:r>
                      <a:endPar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endParaRPr>
                    </a:p>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列データの距離に基づいて行データを分類するか、行データの距離に基づいて列データを分類し、行と列のどちらか一方を分類する</a:t>
                      </a:r>
                      <a:endParaRPr kumimoji="1" lang="ja-JP" altLang="en-US" sz="1500" dirty="0">
                        <a:latin typeface="Meiryo UI" panose="020B0604030504040204" pitchFamily="50" charset="-128"/>
                        <a:ea typeface="Meiryo UI" panose="020B0604030504040204" pitchFamily="50" charset="-128"/>
                      </a:endParaRPr>
                    </a:p>
                  </a:txBody>
                  <a:tcPr marL="74295" marR="74295" marT="37148" marB="37148" anchor="ctr">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299995"/>
                  </a:ext>
                </a:extLst>
              </a:tr>
              <a:tr h="885392">
                <a:tc>
                  <a:txBody>
                    <a:bodyPr/>
                    <a:lstStyle/>
                    <a:p>
                      <a:pPr algn="ctr"/>
                      <a:r>
                        <a:rPr kumimoji="1" lang="ja-JP" altLang="en-US" sz="1500" dirty="0">
                          <a:latin typeface="Meiryo UI" panose="020B0604030504040204" pitchFamily="50" charset="-128"/>
                          <a:ea typeface="Meiryo UI" panose="020B0604030504040204" pitchFamily="50" charset="-128"/>
                        </a:rPr>
                        <a:t>階層</a:t>
                      </a:r>
                      <a:endParaRPr kumimoji="1" lang="en-US" altLang="ja-JP" sz="1500" dirty="0">
                        <a:latin typeface="Meiryo UI" panose="020B0604030504040204" pitchFamily="50" charset="-128"/>
                        <a:ea typeface="Meiryo UI" panose="020B0604030504040204" pitchFamily="50" charset="-128"/>
                      </a:endParaRPr>
                    </a:p>
                    <a:p>
                      <a:pPr algn="ctr"/>
                      <a:r>
                        <a:rPr kumimoji="1" lang="ja-JP" altLang="en-US" sz="1500" dirty="0">
                          <a:latin typeface="Meiryo UI" panose="020B0604030504040204" pitchFamily="50" charset="-128"/>
                          <a:ea typeface="Meiryo UI" panose="020B0604030504040204" pitchFamily="50" charset="-128"/>
                        </a:rPr>
                        <a:t>クラスタリング</a:t>
                      </a:r>
                    </a:p>
                  </a:txBody>
                  <a:tcPr marL="74295" marR="74295" marT="37148" marB="37148" anchor="ct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最も似ている</a:t>
                      </a:r>
                      <a:r>
                        <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rPr>
                        <a:t>2</a:t>
                      </a: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つのグループをまとめることを繰り返しグループの階層を作り、最終的に樹形図が完成する．</a:t>
                      </a:r>
                      <a:endPar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endParaRPr>
                    </a:p>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データ数が多いデータの場合は、計算量が膨大になり処理時間の問題が発生することや、結果が複雑になってしまう</a:t>
                      </a:r>
                    </a:p>
                  </a:txBody>
                  <a:tcPr marL="74295" marR="74295" marT="37148" marB="3714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9605381"/>
                  </a:ext>
                </a:extLst>
              </a:tr>
              <a:tr h="719121">
                <a:tc>
                  <a:txBody>
                    <a:bodyPr/>
                    <a:lstStyle/>
                    <a:p>
                      <a:pPr algn="ctr"/>
                      <a:r>
                        <a:rPr kumimoji="1" lang="ja-JP" altLang="en-US" sz="1500" dirty="0">
                          <a:latin typeface="Meiryo UI" panose="020B0604030504040204" pitchFamily="50" charset="-128"/>
                          <a:ea typeface="Meiryo UI" panose="020B0604030504040204" pitchFamily="50" charset="-128"/>
                        </a:rPr>
                        <a:t>非階層</a:t>
                      </a:r>
                      <a:endParaRPr kumimoji="1" lang="en-US" altLang="ja-JP" sz="1500" dirty="0">
                        <a:latin typeface="Meiryo UI" panose="020B0604030504040204" pitchFamily="50" charset="-128"/>
                        <a:ea typeface="Meiryo UI" panose="020B0604030504040204" pitchFamily="50" charset="-128"/>
                      </a:endParaRPr>
                    </a:p>
                    <a:p>
                      <a:pPr algn="ctr"/>
                      <a:r>
                        <a:rPr kumimoji="1" lang="ja-JP" altLang="en-US" sz="1500" dirty="0">
                          <a:latin typeface="Meiryo UI" panose="020B0604030504040204" pitchFamily="50" charset="-128"/>
                          <a:ea typeface="Meiryo UI" panose="020B0604030504040204" pitchFamily="50" charset="-128"/>
                        </a:rPr>
                        <a:t>クラスタリング</a:t>
                      </a:r>
                    </a:p>
                  </a:txBody>
                  <a:tcPr marL="74295" marR="74295" marT="37148" marB="37148" anchor="ctr"/>
                </a:tc>
                <a:tc>
                  <a:txBody>
                    <a:bodyPr/>
                    <a:lstStyle/>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階層的じゃないクラスタリング</a:t>
                      </a:r>
                      <a:endParaRPr kumimoji="1" lang="en-US" altLang="ja-JP" sz="1500" b="0" i="0" kern="1200" dirty="0">
                        <a:solidFill>
                          <a:schemeClr val="tx1"/>
                        </a:solidFill>
                        <a:effectLst/>
                        <a:latin typeface="Meiryo UI" panose="020B0604030504040204" pitchFamily="50" charset="-128"/>
                        <a:ea typeface="Meiryo UI" panose="020B0604030504040204" pitchFamily="50" charset="-128"/>
                        <a:cs typeface="+mn-cs"/>
                      </a:endParaRPr>
                    </a:p>
                    <a:p>
                      <a:pPr marL="285750" indent="-285750">
                        <a:buFont typeface="Arial" panose="020B0604020202020204" pitchFamily="34" charset="0"/>
                        <a:buChar char="•"/>
                      </a:pPr>
                      <a:r>
                        <a:rPr kumimoji="1" lang="ja-JP" altLang="en-US" sz="1500" b="0" i="0" kern="1200" dirty="0">
                          <a:solidFill>
                            <a:schemeClr val="tx1"/>
                          </a:solidFill>
                          <a:effectLst/>
                          <a:latin typeface="Meiryo UI" panose="020B0604030504040204" pitchFamily="50" charset="-128"/>
                          <a:ea typeface="Meiryo UI" panose="020B0604030504040204" pitchFamily="50" charset="-128"/>
                          <a:cs typeface="+mn-cs"/>
                        </a:rPr>
                        <a:t>初期値依存性があるため、結果が同じにならない場合が存在する</a:t>
                      </a:r>
                      <a:endParaRPr kumimoji="1" lang="ja-JP" altLang="en-US" sz="1500" dirty="0">
                        <a:latin typeface="Meiryo UI" panose="020B0604030504040204" pitchFamily="50" charset="-128"/>
                        <a:ea typeface="Meiryo UI" panose="020B0604030504040204" pitchFamily="50" charset="-128"/>
                      </a:endParaRPr>
                    </a:p>
                  </a:txBody>
                  <a:tcPr marL="74295" marR="74295" marT="37148" marB="37148" anchor="ctr"/>
                </a:tc>
                <a:extLst>
                  <a:ext uri="{0D108BD9-81ED-4DB2-BD59-A6C34878D82A}">
                    <a16:rowId xmlns:a16="http://schemas.microsoft.com/office/drawing/2014/main" val="1431820442"/>
                  </a:ext>
                </a:extLst>
              </a:tr>
            </a:tbl>
          </a:graphicData>
        </a:graphic>
      </p:graphicFrame>
      <p:sp>
        <p:nvSpPr>
          <p:cNvPr id="16" name="テキスト ボックス 15">
            <a:extLst>
              <a:ext uri="{FF2B5EF4-FFF2-40B4-BE49-F238E27FC236}">
                <a16:creationId xmlns:a16="http://schemas.microsoft.com/office/drawing/2014/main" id="{CB391CED-C6A5-4C51-A53C-B90C015FB24D}"/>
              </a:ext>
            </a:extLst>
          </p:cNvPr>
          <p:cNvSpPr txBox="1"/>
          <p:nvPr/>
        </p:nvSpPr>
        <p:spPr>
          <a:xfrm>
            <a:off x="5936808" y="1980000"/>
            <a:ext cx="155042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種類別の概要</a:t>
            </a:r>
          </a:p>
        </p:txBody>
      </p:sp>
    </p:spTree>
    <p:extLst>
      <p:ext uri="{BB962C8B-B14F-4D97-AF65-F5344CB8AC3E}">
        <p14:creationId xmlns:p14="http://schemas.microsoft.com/office/powerpoint/2010/main" val="334039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3A116-9FCD-4008-BF19-246CB86BCA00}"/>
              </a:ext>
            </a:extLst>
          </p:cNvPr>
          <p:cNvSpPr>
            <a:spLocks noGrp="1"/>
          </p:cNvSpPr>
          <p:nvPr>
            <p:ph type="title"/>
          </p:nvPr>
        </p:nvSpPr>
        <p:spPr>
          <a:xfrm>
            <a:off x="540000" y="180000"/>
            <a:ext cx="9180000" cy="1080000"/>
          </a:xfrm>
        </p:spPr>
        <p:txBody>
          <a:bodyPr/>
          <a:lstStyle/>
          <a:p>
            <a:r>
              <a:rPr kumimoji="1" lang="en-US" altLang="ja-JP" dirty="0"/>
              <a:t>LSA</a:t>
            </a:r>
            <a:r>
              <a:rPr lang="ja-JP" altLang="en-US" dirty="0"/>
              <a:t>や</a:t>
            </a:r>
            <a:r>
              <a:rPr kumimoji="1" lang="en-US" altLang="ja-JP" dirty="0"/>
              <a:t>LDA</a:t>
            </a:r>
            <a:r>
              <a:rPr kumimoji="1" lang="ja-JP" altLang="en-US" dirty="0"/>
              <a:t>との関係性</a:t>
            </a:r>
          </a:p>
        </p:txBody>
      </p:sp>
      <p:sp>
        <p:nvSpPr>
          <p:cNvPr id="3" name="コンテンツ プレースホルダー 2">
            <a:extLst>
              <a:ext uri="{FF2B5EF4-FFF2-40B4-BE49-F238E27FC236}">
                <a16:creationId xmlns:a16="http://schemas.microsoft.com/office/drawing/2014/main" id="{667CBAC6-D323-43FA-97D2-B3A8F3D1B9A7}"/>
              </a:ext>
            </a:extLst>
          </p:cNvPr>
          <p:cNvSpPr>
            <a:spLocks noGrp="1"/>
          </p:cNvSpPr>
          <p:nvPr>
            <p:ph idx="1"/>
          </p:nvPr>
        </p:nvSpPr>
        <p:spPr>
          <a:xfrm>
            <a:off x="540000" y="1080000"/>
            <a:ext cx="9180000" cy="748763"/>
          </a:xfrm>
        </p:spPr>
        <p:txBody>
          <a:bodyPr/>
          <a:lstStyle/>
          <a:p>
            <a:r>
              <a:rPr kumimoji="1" lang="en-US" altLang="ja-JP" b="1" dirty="0"/>
              <a:t>LSA</a:t>
            </a:r>
            <a:r>
              <a:rPr kumimoji="1" lang="ja-JP" altLang="en-US" b="1" dirty="0"/>
              <a:t>は連続値型、</a:t>
            </a:r>
            <a:r>
              <a:rPr kumimoji="1" lang="en-US" altLang="ja-JP" b="1" dirty="0"/>
              <a:t>PLSA</a:t>
            </a:r>
            <a:r>
              <a:rPr kumimoji="1" lang="ja-JP" altLang="en-US" b="1" dirty="0"/>
              <a:t>はカテゴリ型に使用します。</a:t>
            </a:r>
            <a:endParaRPr kumimoji="1" lang="en-US" altLang="ja-JP" b="1" dirty="0"/>
          </a:p>
          <a:p>
            <a:r>
              <a:rPr lang="ja-JP" altLang="en-US" dirty="0"/>
              <a:t>未知データに対してもクラスタリングを行いたい場合は</a:t>
            </a:r>
            <a:r>
              <a:rPr lang="en-US" altLang="ja-JP" dirty="0"/>
              <a:t>LDA</a:t>
            </a:r>
            <a:r>
              <a:rPr lang="ja-JP" altLang="en-US" dirty="0"/>
              <a:t>を使用します。</a:t>
            </a:r>
            <a:endParaRPr kumimoji="1" lang="ja-JP" altLang="en-US" b="1" dirty="0"/>
          </a:p>
        </p:txBody>
      </p:sp>
      <p:sp>
        <p:nvSpPr>
          <p:cNvPr id="4" name="正方形/長方形 3">
            <a:extLst>
              <a:ext uri="{FF2B5EF4-FFF2-40B4-BE49-F238E27FC236}">
                <a16:creationId xmlns:a16="http://schemas.microsoft.com/office/drawing/2014/main" id="{B280F544-916B-47F2-A301-834A9AEEB3A6}"/>
              </a:ext>
            </a:extLst>
          </p:cNvPr>
          <p:cNvSpPr/>
          <p:nvPr/>
        </p:nvSpPr>
        <p:spPr>
          <a:xfrm>
            <a:off x="360000" y="5136335"/>
            <a:ext cx="9546000" cy="923330"/>
          </a:xfrm>
          <a:prstGeom prst="rect">
            <a:avLst/>
          </a:prstGeom>
        </p:spPr>
        <p:txBody>
          <a:bodyPr wrap="square">
            <a:spAutoFit/>
          </a:bodyPr>
          <a:lstStyle/>
          <a:p>
            <a:r>
              <a:rPr lang="ja-JP" altLang="en-US" dirty="0">
                <a:latin typeface="Meiryo UI" panose="020B0604030504040204" pitchFamily="50" charset="-128"/>
                <a:ea typeface="Meiryo UI" panose="020B0604030504040204" pitchFamily="50" charset="-128"/>
              </a:rPr>
              <a:t>未知データに対して、観測データと同様にクラスタリングを行いたいという場合は</a:t>
            </a:r>
            <a:r>
              <a:rPr lang="en-US" altLang="ja-JP" dirty="0">
                <a:latin typeface="Meiryo UI" panose="020B0604030504040204" pitchFamily="50" charset="-128"/>
                <a:ea typeface="Meiryo UI" panose="020B0604030504040204" pitchFamily="50" charset="-128"/>
              </a:rPr>
              <a:t>LDA</a:t>
            </a:r>
            <a:r>
              <a:rPr lang="ja-JP" altLang="en-US" dirty="0">
                <a:latin typeface="Meiryo UI" panose="020B0604030504040204" pitchFamily="50" charset="-128"/>
                <a:ea typeface="Meiryo UI" panose="020B0604030504040204" pitchFamily="50" charset="-128"/>
              </a:rPr>
              <a:t>が適しています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現状を理解し、アクションを検討したいという場合は、観測データをシンプルに把握することが重要なため、</a:t>
            </a:r>
            <a:r>
              <a:rPr lang="en-US" altLang="ja-JP" dirty="0">
                <a:latin typeface="Meiryo UI" panose="020B0604030504040204" pitchFamily="50" charset="-128"/>
                <a:ea typeface="Meiryo UI" panose="020B0604030504040204" pitchFamily="50" charset="-128"/>
              </a:rPr>
              <a:t>PLSA</a:t>
            </a:r>
            <a:r>
              <a:rPr lang="ja-JP" altLang="en-US" dirty="0">
                <a:latin typeface="Meiryo UI" panose="020B0604030504040204" pitchFamily="50" charset="-128"/>
                <a:ea typeface="Meiryo UI" panose="020B0604030504040204" pitchFamily="50" charset="-128"/>
              </a:rPr>
              <a:t>が適しています</a:t>
            </a:r>
          </a:p>
        </p:txBody>
      </p:sp>
      <p:sp>
        <p:nvSpPr>
          <p:cNvPr id="5" name="正方形/長方形 4">
            <a:extLst>
              <a:ext uri="{FF2B5EF4-FFF2-40B4-BE49-F238E27FC236}">
                <a16:creationId xmlns:a16="http://schemas.microsoft.com/office/drawing/2014/main" id="{4C7B4297-122E-44DF-BBEE-EFAFA682D4D5}"/>
              </a:ext>
            </a:extLst>
          </p:cNvPr>
          <p:cNvSpPr/>
          <p:nvPr/>
        </p:nvSpPr>
        <p:spPr>
          <a:xfrm>
            <a:off x="360000" y="1980000"/>
            <a:ext cx="2844000" cy="913886"/>
          </a:xfrm>
          <a:prstGeom prst="rect">
            <a:avLst/>
          </a:prstGeom>
          <a:solidFill>
            <a:schemeClr val="accent1">
              <a:lumMod val="20000"/>
              <a:lumOff val="80000"/>
            </a:schemeClr>
          </a:solidFill>
          <a:ln>
            <a:noFill/>
          </a:ln>
        </p:spPr>
        <p:txBody>
          <a:bodyPr wrap="square" lIns="72000" tIns="72000" rIns="72000" bIns="72000" rtlCol="0" anchor="ctr">
            <a:noAutofit/>
          </a:bodyPr>
          <a:lstStyle/>
          <a:p>
            <a:pPr algn="ctr"/>
            <a:r>
              <a:rPr lang="en-US" altLang="ja-JP" b="1" dirty="0">
                <a:latin typeface="Meiryo UI" panose="020B0604030504040204" pitchFamily="50" charset="-128"/>
                <a:ea typeface="Meiryo UI" panose="020B0604030504040204" pitchFamily="50" charset="-128"/>
              </a:rPr>
              <a:t>LSA</a:t>
            </a:r>
          </a:p>
          <a:p>
            <a:pPr algn="ctr"/>
            <a:r>
              <a:rPr lang="ja-JP" altLang="en-US" b="1" dirty="0">
                <a:latin typeface="Meiryo UI" panose="020B0604030504040204" pitchFamily="50" charset="-128"/>
                <a:ea typeface="Meiryo UI" panose="020B0604030504040204" pitchFamily="50" charset="-128"/>
              </a:rPr>
              <a:t>（主成分分析）</a:t>
            </a:r>
            <a:endParaRPr kumimoji="1" lang="ja-JP" altLang="en-US" b="1" dirty="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997DC542-307E-4DD7-A864-FF62CBD14532}"/>
              </a:ext>
            </a:extLst>
          </p:cNvPr>
          <p:cNvSpPr/>
          <p:nvPr/>
        </p:nvSpPr>
        <p:spPr>
          <a:xfrm>
            <a:off x="3531000" y="1980000"/>
            <a:ext cx="2844000" cy="913886"/>
          </a:xfrm>
          <a:prstGeom prst="rect">
            <a:avLst/>
          </a:prstGeom>
          <a:solidFill>
            <a:schemeClr val="accent1">
              <a:lumMod val="20000"/>
              <a:lumOff val="80000"/>
            </a:schemeClr>
          </a:solidFill>
          <a:ln>
            <a:noFill/>
          </a:ln>
        </p:spPr>
        <p:txBody>
          <a:bodyPr wrap="square" lIns="72000" tIns="72000" rIns="72000" bIns="72000" rtlCol="0" anchor="ctr">
            <a:noAutofit/>
          </a:bodyPr>
          <a:lstStyle/>
          <a:p>
            <a:pPr algn="ctr"/>
            <a:r>
              <a:rPr kumimoji="1" lang="en-US" altLang="ja-JP" b="1" dirty="0">
                <a:latin typeface="Meiryo UI" panose="020B0604030504040204" pitchFamily="50" charset="-128"/>
                <a:ea typeface="Meiryo UI" panose="020B0604030504040204" pitchFamily="50" charset="-128"/>
              </a:rPr>
              <a:t>PLSA</a:t>
            </a:r>
            <a:endParaRPr kumimoji="1" lang="ja-JP" altLang="en-US" b="1"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3B107D87-0FE1-407F-87AA-1D7555D873F0}"/>
              </a:ext>
            </a:extLst>
          </p:cNvPr>
          <p:cNvSpPr/>
          <p:nvPr/>
        </p:nvSpPr>
        <p:spPr>
          <a:xfrm>
            <a:off x="6702000" y="1980000"/>
            <a:ext cx="2844000" cy="913886"/>
          </a:xfrm>
          <a:prstGeom prst="rect">
            <a:avLst/>
          </a:prstGeom>
          <a:solidFill>
            <a:schemeClr val="accent1">
              <a:lumMod val="20000"/>
              <a:lumOff val="80000"/>
            </a:schemeClr>
          </a:solidFill>
          <a:ln>
            <a:noFill/>
          </a:ln>
        </p:spPr>
        <p:txBody>
          <a:bodyPr wrap="square" lIns="72000" tIns="72000" rIns="72000" bIns="72000" rtlCol="0" anchor="ctr">
            <a:noAutofit/>
          </a:bodyPr>
          <a:lstStyle/>
          <a:p>
            <a:pPr algn="ctr"/>
            <a:r>
              <a:rPr kumimoji="1" lang="en-US" altLang="ja-JP" b="1" dirty="0">
                <a:latin typeface="Meiryo UI" panose="020B0604030504040204" pitchFamily="50" charset="-128"/>
                <a:ea typeface="Meiryo UI" panose="020B0604030504040204" pitchFamily="50" charset="-128"/>
              </a:rPr>
              <a:t>LDA</a:t>
            </a:r>
            <a:endParaRPr kumimoji="1" lang="ja-JP" altLang="en-US" b="1"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6D7838D6-4AD9-4E62-956F-6FDC97AC8688}"/>
              </a:ext>
            </a:extLst>
          </p:cNvPr>
          <p:cNvSpPr/>
          <p:nvPr/>
        </p:nvSpPr>
        <p:spPr>
          <a:xfrm>
            <a:off x="360000" y="2901252"/>
            <a:ext cx="2844000" cy="1569660"/>
          </a:xfrm>
          <a:prstGeom prst="rect">
            <a:avLst/>
          </a:prstGeom>
        </p:spPr>
        <p:txBody>
          <a:bodyPr wrap="square">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特異値分解が使われている手法</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データの行列を分解することで潜在クラスタを抽出</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データごとの各クラスターへの寄与率が</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a:t>
            </a:r>
          </a:p>
        </p:txBody>
      </p:sp>
      <p:sp>
        <p:nvSpPr>
          <p:cNvPr id="9" name="正方形/長方形 8">
            <a:extLst>
              <a:ext uri="{FF2B5EF4-FFF2-40B4-BE49-F238E27FC236}">
                <a16:creationId xmlns:a16="http://schemas.microsoft.com/office/drawing/2014/main" id="{22911952-241D-42B6-AFD5-067548652659}"/>
              </a:ext>
            </a:extLst>
          </p:cNvPr>
          <p:cNvSpPr/>
          <p:nvPr/>
        </p:nvSpPr>
        <p:spPr>
          <a:xfrm>
            <a:off x="3531000" y="2922009"/>
            <a:ext cx="2844000" cy="2062103"/>
          </a:xfrm>
          <a:prstGeom prst="rect">
            <a:avLst/>
          </a:prstGeom>
        </p:spPr>
        <p:txBody>
          <a:bodyPr wrap="square">
            <a:spAutoFit/>
          </a:bodyPr>
          <a:lstStyle/>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LSA</a:t>
            </a:r>
            <a:r>
              <a:rPr lang="ja-JP" altLang="en-US" sz="1600" dirty="0">
                <a:latin typeface="Meiryo UI" panose="020B0604030504040204" pitchFamily="50" charset="-128"/>
                <a:ea typeface="Meiryo UI" panose="020B0604030504040204" pitchFamily="50" charset="-128"/>
              </a:rPr>
              <a:t>を確率処理した手法</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LSA</a:t>
            </a:r>
            <a:r>
              <a:rPr lang="ja-JP" altLang="en-US" sz="1600" dirty="0">
                <a:latin typeface="Meiryo UI" panose="020B0604030504040204" pitchFamily="50" charset="-128"/>
                <a:ea typeface="Meiryo UI" panose="020B0604030504040204" pitchFamily="50" charset="-128"/>
              </a:rPr>
              <a:t>で必要なデータの前処理が不要</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データごとの各クラスターへの寄与率は確率値のため</a:t>
            </a:r>
            <a:r>
              <a:rPr lang="en-US" altLang="ja-JP" sz="1600" dirty="0">
                <a:latin typeface="Meiryo UI" panose="020B0604030504040204" pitchFamily="50" charset="-128"/>
                <a:ea typeface="Meiryo UI" panose="020B0604030504040204" pitchFamily="50" charset="-128"/>
              </a:rPr>
              <a:t>0</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結果が観測データのみで定義されるため、未知データに対応できない</a:t>
            </a:r>
            <a:endParaRPr lang="en-US" altLang="ja-JP" sz="16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B43DA286-97C1-4DBB-BCDD-7B88F4B31BBB}"/>
              </a:ext>
            </a:extLst>
          </p:cNvPr>
          <p:cNvSpPr/>
          <p:nvPr/>
        </p:nvSpPr>
        <p:spPr>
          <a:xfrm>
            <a:off x="6702000" y="2901252"/>
            <a:ext cx="2844000" cy="2052000"/>
          </a:xfrm>
          <a:prstGeom prst="rect">
            <a:avLst/>
          </a:prstGeom>
        </p:spPr>
        <p:txBody>
          <a:bodyPr>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ディリクレ分布という確率分布を仮定した手法</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未知データに対してもクラスタを推定可能</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抽出されるクラスタは観測データを忠実に再現するものではなく、クラスタの抽象度が高くなる傾向がある</a:t>
            </a:r>
            <a:endParaRPr lang="en-US" altLang="ja-JP" sz="1600" dirty="0">
              <a:latin typeface="Meiryo UI" panose="020B0604030504040204" pitchFamily="50" charset="-128"/>
              <a:ea typeface="Meiryo UI" panose="020B0604030504040204" pitchFamily="50" charset="-128"/>
            </a:endParaRPr>
          </a:p>
        </p:txBody>
      </p:sp>
      <p:cxnSp>
        <p:nvCxnSpPr>
          <p:cNvPr id="12" name="直線矢印コネクタ 11">
            <a:extLst>
              <a:ext uri="{FF2B5EF4-FFF2-40B4-BE49-F238E27FC236}">
                <a16:creationId xmlns:a16="http://schemas.microsoft.com/office/drawing/2014/main" id="{00E890FD-B7F7-4DC0-841D-9EE0CD257028}"/>
              </a:ext>
            </a:extLst>
          </p:cNvPr>
          <p:cNvCxnSpPr>
            <a:cxnSpLocks/>
            <a:stCxn id="5" idx="3"/>
            <a:endCxn id="6" idx="1"/>
          </p:cNvCxnSpPr>
          <p:nvPr/>
        </p:nvCxnSpPr>
        <p:spPr>
          <a:xfrm>
            <a:off x="3204000" y="2436943"/>
            <a:ext cx="327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8CE5BB3-8ABB-431A-ABCA-8D356DC3B09F}"/>
              </a:ext>
            </a:extLst>
          </p:cNvPr>
          <p:cNvCxnSpPr>
            <a:cxnSpLocks/>
            <a:stCxn id="6" idx="3"/>
            <a:endCxn id="7" idx="1"/>
          </p:cNvCxnSpPr>
          <p:nvPr/>
        </p:nvCxnSpPr>
        <p:spPr>
          <a:xfrm>
            <a:off x="6375000" y="2436943"/>
            <a:ext cx="327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ACF2011-20DC-43E1-AFBA-09C89A2FD708}"/>
              </a:ext>
            </a:extLst>
          </p:cNvPr>
          <p:cNvSpPr txBox="1"/>
          <p:nvPr/>
        </p:nvSpPr>
        <p:spPr>
          <a:xfrm>
            <a:off x="2733852" y="2517859"/>
            <a:ext cx="1107996" cy="369332"/>
          </a:xfrm>
          <a:prstGeom prst="rect">
            <a:avLst/>
          </a:prstGeom>
          <a:noFill/>
        </p:spPr>
        <p:txBody>
          <a:bodyPr wrap="none" rtlCol="0">
            <a:spAutoFit/>
          </a:bodyPr>
          <a:lstStyle/>
          <a:p>
            <a:r>
              <a:rPr kumimoji="1" lang="ja-JP" altLang="en-US" dirty="0">
                <a:solidFill>
                  <a:srgbClr val="FF0000"/>
                </a:solidFill>
                <a:latin typeface="Meiryo UI" panose="020B0604030504040204" pitchFamily="50" charset="-128"/>
                <a:ea typeface="Meiryo UI" panose="020B0604030504040204" pitchFamily="50" charset="-128"/>
              </a:rPr>
              <a:t>確立処理</a:t>
            </a:r>
          </a:p>
        </p:txBody>
      </p:sp>
      <p:sp>
        <p:nvSpPr>
          <p:cNvPr id="26" name="テキスト ボックス 25">
            <a:extLst>
              <a:ext uri="{FF2B5EF4-FFF2-40B4-BE49-F238E27FC236}">
                <a16:creationId xmlns:a16="http://schemas.microsoft.com/office/drawing/2014/main" id="{CA1E718D-995E-4D68-8411-837D0075F51A}"/>
              </a:ext>
            </a:extLst>
          </p:cNvPr>
          <p:cNvSpPr txBox="1"/>
          <p:nvPr/>
        </p:nvSpPr>
        <p:spPr>
          <a:xfrm>
            <a:off x="6141537" y="2517859"/>
            <a:ext cx="877163" cy="369332"/>
          </a:xfrm>
          <a:prstGeom prst="rect">
            <a:avLst/>
          </a:prstGeom>
          <a:noFill/>
        </p:spPr>
        <p:txBody>
          <a:bodyPr wrap="none" rtlCol="0">
            <a:spAutoFit/>
          </a:bodyPr>
          <a:lstStyle/>
          <a:p>
            <a:r>
              <a:rPr kumimoji="1" lang="ja-JP" altLang="en-US" dirty="0">
                <a:solidFill>
                  <a:srgbClr val="FF0000"/>
                </a:solidFill>
                <a:latin typeface="Meiryo UI" panose="020B0604030504040204" pitchFamily="50" charset="-128"/>
                <a:ea typeface="Meiryo UI" panose="020B0604030504040204" pitchFamily="50" charset="-128"/>
              </a:rPr>
              <a:t>拡張版</a:t>
            </a:r>
          </a:p>
        </p:txBody>
      </p:sp>
      <p:sp>
        <p:nvSpPr>
          <p:cNvPr id="11" name="正方形/長方形 10">
            <a:extLst>
              <a:ext uri="{FF2B5EF4-FFF2-40B4-BE49-F238E27FC236}">
                <a16:creationId xmlns:a16="http://schemas.microsoft.com/office/drawing/2014/main" id="{707391EF-753E-4779-9312-5A8AD308EA34}"/>
              </a:ext>
            </a:extLst>
          </p:cNvPr>
          <p:cNvSpPr/>
          <p:nvPr/>
        </p:nvSpPr>
        <p:spPr>
          <a:xfrm>
            <a:off x="-785200" y="1554903"/>
            <a:ext cx="1325200" cy="913886"/>
          </a:xfrm>
          <a:prstGeom prst="rect">
            <a:avLst/>
          </a:prstGeom>
          <a:solidFill>
            <a:schemeClr val="accent2"/>
          </a:solidFill>
        </p:spPr>
        <p:txBody>
          <a:bodyPr wrap="square" lIns="72000" tIns="72000" rIns="72000" bIns="72000" rtlCol="0" anchor="ctr">
            <a:noAutofit/>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LSA</a:t>
            </a:r>
            <a:r>
              <a:rPr kumimoji="1" lang="ja-JP" altLang="en-US" b="1" dirty="0">
                <a:solidFill>
                  <a:schemeClr val="bg1"/>
                </a:solidFill>
                <a:latin typeface="Meiryo UI" panose="020B0604030504040204" pitchFamily="50" charset="-128"/>
                <a:ea typeface="Meiryo UI" panose="020B0604030504040204" pitchFamily="50" charset="-128"/>
              </a:rPr>
              <a:t>と</a:t>
            </a:r>
            <a:r>
              <a:rPr kumimoji="1" lang="en-US" altLang="ja-JP" b="1" dirty="0">
                <a:solidFill>
                  <a:schemeClr val="bg1"/>
                </a:solidFill>
                <a:latin typeface="Meiryo UI" panose="020B0604030504040204" pitchFamily="50" charset="-128"/>
                <a:ea typeface="Meiryo UI" panose="020B0604030504040204" pitchFamily="50" charset="-128"/>
              </a:rPr>
              <a:t>PC</a:t>
            </a:r>
            <a:r>
              <a:rPr lang="en-US" altLang="ja-JP" b="1" dirty="0">
                <a:solidFill>
                  <a:schemeClr val="bg1"/>
                </a:solidFill>
                <a:latin typeface="Meiryo UI" panose="020B0604030504040204" pitchFamily="50" charset="-128"/>
                <a:ea typeface="Meiryo UI" panose="020B0604030504040204" pitchFamily="50" charset="-128"/>
              </a:rPr>
              <a:t>A</a:t>
            </a:r>
            <a:r>
              <a:rPr kumimoji="1" lang="ja-JP" altLang="en-US" b="1" dirty="0">
                <a:solidFill>
                  <a:schemeClr val="bg1"/>
                </a:solidFill>
                <a:latin typeface="Meiryo UI" panose="020B0604030504040204" pitchFamily="50" charset="-128"/>
                <a:ea typeface="Meiryo UI" panose="020B0604030504040204" pitchFamily="50" charset="-128"/>
              </a:rPr>
              <a:t>の違い</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2CC20A7A-CDDF-453B-AE14-8AFD8FB5A170}"/>
              </a:ext>
            </a:extLst>
          </p:cNvPr>
          <p:cNvSpPr/>
          <p:nvPr/>
        </p:nvSpPr>
        <p:spPr>
          <a:xfrm>
            <a:off x="-785200" y="2517859"/>
            <a:ext cx="1325200" cy="913886"/>
          </a:xfrm>
          <a:prstGeom prst="rect">
            <a:avLst/>
          </a:prstGeom>
          <a:solidFill>
            <a:schemeClr val="accent2"/>
          </a:solidFill>
        </p:spPr>
        <p:txBody>
          <a:bodyPr wrap="square" lIns="72000" tIns="72000" rIns="72000" bIns="72000" rtlCol="0" anchor="ctr">
            <a:noAutofit/>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PLSA</a:t>
            </a:r>
            <a:r>
              <a:rPr kumimoji="1" lang="ja-JP" altLang="en-US" b="1" dirty="0">
                <a:solidFill>
                  <a:schemeClr val="bg1"/>
                </a:solidFill>
                <a:latin typeface="Meiryo UI" panose="020B0604030504040204" pitchFamily="50" charset="-128"/>
                <a:ea typeface="Meiryo UI" panose="020B0604030504040204" pitchFamily="50" charset="-128"/>
              </a:rPr>
              <a:t>の正規化がいるのかどうか</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256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84B10-199E-47F0-B465-7246C27375E4}"/>
              </a:ext>
            </a:extLst>
          </p:cNvPr>
          <p:cNvSpPr>
            <a:spLocks noGrp="1"/>
          </p:cNvSpPr>
          <p:nvPr>
            <p:ph type="title"/>
          </p:nvPr>
        </p:nvSpPr>
        <p:spPr/>
        <p:txBody>
          <a:bodyPr/>
          <a:lstStyle/>
          <a:p>
            <a:r>
              <a:rPr kumimoji="1" lang="en-US" altLang="ja-JP" dirty="0"/>
              <a:t>PLSA</a:t>
            </a:r>
            <a:r>
              <a:rPr kumimoji="1" lang="ja-JP" altLang="en-US" dirty="0"/>
              <a:t>のメリット</a:t>
            </a:r>
          </a:p>
        </p:txBody>
      </p:sp>
      <p:sp>
        <p:nvSpPr>
          <p:cNvPr id="3" name="コンテンツ プレースホルダー 2">
            <a:extLst>
              <a:ext uri="{FF2B5EF4-FFF2-40B4-BE49-F238E27FC236}">
                <a16:creationId xmlns:a16="http://schemas.microsoft.com/office/drawing/2014/main" id="{30E2F911-B857-4D6F-B8C1-FEEF0D83F344}"/>
              </a:ext>
            </a:extLst>
          </p:cNvPr>
          <p:cNvSpPr>
            <a:spLocks noGrp="1"/>
          </p:cNvSpPr>
          <p:nvPr>
            <p:ph idx="1"/>
          </p:nvPr>
        </p:nvSpPr>
        <p:spPr>
          <a:xfrm>
            <a:off x="540000" y="1080000"/>
            <a:ext cx="9180000" cy="748763"/>
          </a:xfrm>
        </p:spPr>
        <p:txBody>
          <a:bodyPr/>
          <a:lstStyle/>
          <a:p>
            <a:r>
              <a:rPr kumimoji="1" lang="ja-JP" altLang="en-US" b="1" dirty="0"/>
              <a:t>ハードクラスタリングと比較すると、</a:t>
            </a:r>
            <a:r>
              <a:rPr kumimoji="1" lang="en-US" altLang="ja-JP" b="1" dirty="0"/>
              <a:t>PLSA</a:t>
            </a:r>
            <a:r>
              <a:rPr kumimoji="1" lang="ja-JP" altLang="en-US" b="1" dirty="0"/>
              <a:t>は次元の呪いが発生しません。</a:t>
            </a:r>
            <a:endParaRPr kumimoji="1" lang="en-US" altLang="ja-JP" b="1" dirty="0"/>
          </a:p>
          <a:p>
            <a:r>
              <a:rPr kumimoji="1" lang="ja-JP" altLang="en-US" b="1" dirty="0"/>
              <a:t>また、一般的な手法と比較すると、行と列を同時にクラスタリングすることができます。</a:t>
            </a:r>
          </a:p>
        </p:txBody>
      </p:sp>
      <p:sp>
        <p:nvSpPr>
          <p:cNvPr id="4" name="テキスト ボックス 3">
            <a:extLst>
              <a:ext uri="{FF2B5EF4-FFF2-40B4-BE49-F238E27FC236}">
                <a16:creationId xmlns:a16="http://schemas.microsoft.com/office/drawing/2014/main" id="{B2231311-8897-4C16-9EF2-1843603D0519}"/>
              </a:ext>
            </a:extLst>
          </p:cNvPr>
          <p:cNvSpPr txBox="1"/>
          <p:nvPr/>
        </p:nvSpPr>
        <p:spPr>
          <a:xfrm>
            <a:off x="540000" y="1980000"/>
            <a:ext cx="9366000" cy="4647426"/>
          </a:xfrm>
          <a:prstGeom prst="rect">
            <a:avLst/>
          </a:prstGeom>
          <a:noFill/>
        </p:spPr>
        <p:txBody>
          <a:bodyPr wrap="square" rtlCol="0">
            <a:spAutoFit/>
          </a:bodyPr>
          <a:lstStyle/>
          <a:p>
            <a:pPr marL="342900" indent="-342900">
              <a:buFont typeface="+mj-ea"/>
              <a:buAutoNum type="circleNumDbPlain"/>
            </a:pPr>
            <a:r>
              <a:rPr kumimoji="1" lang="ja-JP" altLang="en-US" b="1" dirty="0">
                <a:latin typeface="Meiryo UI" panose="020B0604030504040204" pitchFamily="50" charset="-128"/>
                <a:ea typeface="Meiryo UI" panose="020B0604030504040204" pitchFamily="50" charset="-128"/>
              </a:rPr>
              <a:t>次元の呪いが発生しない</a:t>
            </a:r>
            <a:endParaRPr kumimoji="1" lang="en-US" altLang="ja-JP"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ハードクラスタリングで良く用いられる</a:t>
            </a:r>
            <a:r>
              <a:rPr lang="en-US" altLang="ja-JP" sz="1600" dirty="0">
                <a:latin typeface="Meiryo UI" panose="020B0604030504040204" pitchFamily="50" charset="-128"/>
                <a:ea typeface="Meiryo UI" panose="020B0604030504040204" pitchFamily="50" charset="-128"/>
              </a:rPr>
              <a:t>k-means</a:t>
            </a:r>
            <a:r>
              <a:rPr lang="ja-JP" altLang="en-US" sz="1600" dirty="0">
                <a:latin typeface="Meiryo UI" panose="020B0604030504040204" pitchFamily="50" charset="-128"/>
                <a:ea typeface="Meiryo UI" panose="020B0604030504040204" pitchFamily="50" charset="-128"/>
              </a:rPr>
              <a:t>などの手法では、データ間の距離を計算しクラスタリングを行いますが、変数の数が大量のデータになるほど全体的に距離が大きく離れて妥当な結果が得られにくくなる次元の呪いが発生します</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PLSA</a:t>
            </a:r>
            <a:r>
              <a:rPr lang="ja-JP" altLang="en-US" sz="1600" dirty="0">
                <a:latin typeface="Meiryo UI" panose="020B0604030504040204" pitchFamily="50" charset="-128"/>
                <a:ea typeface="Meiryo UI" panose="020B0604030504040204" pitchFamily="50" charset="-128"/>
              </a:rPr>
              <a:t>は距離を用いず、</a:t>
            </a:r>
            <a:r>
              <a:rPr lang="ja-JP" altLang="en-US" sz="1600" b="0" i="0" dirty="0">
                <a:effectLst/>
                <a:latin typeface="Meiryo UI" panose="020B0604030504040204" pitchFamily="50" charset="-128"/>
                <a:ea typeface="Meiryo UI" panose="020B0604030504040204" pitchFamily="50" charset="-128"/>
              </a:rPr>
              <a:t>高次元のデータを少ない次元に変換する次元圧縮手法のため、</a:t>
            </a:r>
            <a:r>
              <a:rPr lang="ja-JP" altLang="en-US" sz="1600" dirty="0">
                <a:latin typeface="Meiryo UI" panose="020B0604030504040204" pitchFamily="50" charset="-128"/>
                <a:ea typeface="Meiryo UI" panose="020B0604030504040204" pitchFamily="50" charset="-128"/>
              </a:rPr>
              <a:t>次元の呪いが起きません</a:t>
            </a:r>
            <a:endParaRPr lang="en-US" altLang="ja-JP" dirty="0">
              <a:latin typeface="Meiryo UI" panose="020B0604030504040204" pitchFamily="50" charset="-128"/>
              <a:ea typeface="Meiryo UI" panose="020B0604030504040204" pitchFamily="50" charset="-128"/>
            </a:endParaRPr>
          </a:p>
          <a:p>
            <a:pPr marL="342900" indent="-342900">
              <a:lnSpc>
                <a:spcPct val="150000"/>
              </a:lnSpc>
              <a:buFont typeface="+mj-ea"/>
              <a:buAutoNum type="circleNumDbPlain" startAt="2"/>
            </a:pPr>
            <a:r>
              <a:rPr lang="ja-JP" altLang="en-US" b="1" dirty="0">
                <a:latin typeface="Meiryo UI" panose="020B0604030504040204" pitchFamily="50" charset="-128"/>
                <a:ea typeface="Meiryo UI" panose="020B0604030504040204" pitchFamily="50" charset="-128"/>
              </a:rPr>
              <a:t>複数のクラスタの所属確立を確率で表すことができる</a:t>
            </a:r>
            <a:endParaRPr lang="en-US" altLang="ja-JP" b="1" dirty="0">
              <a:latin typeface="Meiryo UI" panose="020B0604030504040204" pitchFamily="50" charset="-128"/>
              <a:ea typeface="Meiryo UI" panose="020B0604030504040204" pitchFamily="50" charset="-128"/>
            </a:endParaRPr>
          </a:p>
          <a:p>
            <a:r>
              <a:rPr lang="ja-JP" altLang="en-US" sz="1600" b="0" i="0" dirty="0">
                <a:effectLst/>
                <a:latin typeface="Meiryo UI" panose="020B0604030504040204" pitchFamily="50" charset="-128"/>
                <a:ea typeface="Meiryo UI" panose="020B0604030504040204" pitchFamily="50" charset="-128"/>
              </a:rPr>
              <a:t>ハードクラスタリングでは、データは一つのクラスタのみに所属します</a:t>
            </a:r>
            <a:br>
              <a:rPr lang="ja-JP" altLang="en-US" sz="1600" b="0" i="0" dirty="0">
                <a:effectLst/>
                <a:latin typeface="Meiryo UI" panose="020B0604030504040204" pitchFamily="50" charset="-128"/>
                <a:ea typeface="Meiryo UI" panose="020B0604030504040204" pitchFamily="50" charset="-128"/>
              </a:rPr>
            </a:br>
            <a:r>
              <a:rPr lang="en-US" altLang="ja-JP" sz="1600" b="0" i="0" dirty="0">
                <a:effectLst/>
                <a:latin typeface="Meiryo UI" panose="020B0604030504040204" pitchFamily="50" charset="-128"/>
                <a:ea typeface="Meiryo UI" panose="020B0604030504040204" pitchFamily="50" charset="-128"/>
              </a:rPr>
              <a:t>PLSA</a:t>
            </a:r>
            <a:r>
              <a:rPr lang="ja-JP" altLang="en-US" sz="1600" b="0" i="0" dirty="0">
                <a:effectLst/>
                <a:latin typeface="Meiryo UI" panose="020B0604030504040204" pitchFamily="50" charset="-128"/>
                <a:ea typeface="Meiryo UI" panose="020B0604030504040204" pitchFamily="50" charset="-128"/>
              </a:rPr>
              <a:t>はソフトクラスタリングと呼ばれ、データが全てのクラスタへ所属し、その所属度合いが確率で計算されるため、複数の意味を持つデータがある場合でも自然と表現できます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そのため、特許データなどのように、</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つのデータが複数の意味を持つ場合に有効です</a:t>
            </a:r>
            <a:endParaRPr kumimoji="1" lang="en-US" altLang="ja-JP" dirty="0">
              <a:latin typeface="Meiryo UI" panose="020B0604030504040204" pitchFamily="50" charset="-128"/>
              <a:ea typeface="Meiryo UI" panose="020B0604030504040204" pitchFamily="50" charset="-128"/>
            </a:endParaRPr>
          </a:p>
          <a:p>
            <a:pPr marL="342900" indent="-342900">
              <a:lnSpc>
                <a:spcPct val="150000"/>
              </a:lnSpc>
              <a:buFont typeface="+mj-ea"/>
              <a:buAutoNum type="circleNumDbPlain" startAt="3"/>
            </a:pPr>
            <a:r>
              <a:rPr kumimoji="1" lang="ja-JP" altLang="en-US" b="1" dirty="0">
                <a:latin typeface="Meiryo UI" panose="020B0604030504040204" pitchFamily="50" charset="-128"/>
                <a:ea typeface="Meiryo UI" panose="020B0604030504040204" pitchFamily="50" charset="-128"/>
              </a:rPr>
              <a:t>行と列を同時にクラスタリングすることができる</a:t>
            </a:r>
            <a:endParaRPr kumimoji="1" lang="en-US" altLang="ja-JP" b="1" dirty="0">
              <a:latin typeface="Meiryo UI" panose="020B0604030504040204" pitchFamily="50" charset="-128"/>
              <a:ea typeface="Meiryo UI" panose="020B0604030504040204" pitchFamily="50" charset="-128"/>
            </a:endParaRPr>
          </a:p>
          <a:p>
            <a:r>
              <a:rPr lang="ja-JP" altLang="en-US" sz="1600" b="0" i="0" dirty="0">
                <a:effectLst/>
                <a:latin typeface="Meiryo UI" panose="020B0604030504040204" pitchFamily="50" charset="-128"/>
                <a:ea typeface="Meiryo UI" panose="020B0604030504040204" pitchFamily="50" charset="-128"/>
              </a:rPr>
              <a:t>列のデータを使用して行をクラスタリングする、あるいは行のデータを使用して列をクラスタリングする</a:t>
            </a:r>
            <a:r>
              <a:rPr lang="ja-JP" altLang="en-US" sz="1600" dirty="0">
                <a:latin typeface="Meiryo UI" panose="020B0604030504040204" pitchFamily="50" charset="-128"/>
                <a:ea typeface="Meiryo UI" panose="020B0604030504040204" pitchFamily="50" charset="-128"/>
              </a:rPr>
              <a:t>ため</a:t>
            </a:r>
            <a:r>
              <a:rPr lang="ja-JP" altLang="en-US" sz="1600" b="0" i="0" dirty="0">
                <a:effectLst/>
                <a:latin typeface="Meiryo UI" panose="020B0604030504040204" pitchFamily="50" charset="-128"/>
                <a:ea typeface="Meiryo UI" panose="020B0604030504040204" pitchFamily="50" charset="-128"/>
              </a:rPr>
              <a:t>、どちらか一方しかクラスタリングできない手法が多いです</a:t>
            </a:r>
            <a:br>
              <a:rPr lang="ja-JP" altLang="en-US" sz="1600" b="0" i="0" dirty="0">
                <a:effectLst/>
                <a:latin typeface="Meiryo UI" panose="020B0604030504040204" pitchFamily="50" charset="-128"/>
                <a:ea typeface="Meiryo UI" panose="020B0604030504040204" pitchFamily="50" charset="-128"/>
              </a:rPr>
            </a:br>
            <a:r>
              <a:rPr lang="en-US" altLang="ja-JP" sz="1600" b="0" i="0" dirty="0">
                <a:effectLst/>
                <a:latin typeface="Meiryo UI" panose="020B0604030504040204" pitchFamily="50" charset="-128"/>
                <a:ea typeface="Meiryo UI" panose="020B0604030504040204" pitchFamily="50" charset="-128"/>
              </a:rPr>
              <a:t>PLSA</a:t>
            </a:r>
            <a:r>
              <a:rPr lang="ja-JP" altLang="en-US" sz="1600" dirty="0">
                <a:latin typeface="Meiryo UI" panose="020B0604030504040204" pitchFamily="50" charset="-128"/>
                <a:ea typeface="Meiryo UI" panose="020B0604030504040204" pitchFamily="50" charset="-128"/>
              </a:rPr>
              <a:t>は</a:t>
            </a:r>
            <a:r>
              <a:rPr lang="ja-JP" altLang="en-US" sz="1600" b="0" i="0" dirty="0">
                <a:effectLst/>
                <a:latin typeface="Meiryo UI" panose="020B0604030504040204" pitchFamily="50" charset="-128"/>
                <a:ea typeface="Meiryo UI" panose="020B0604030504040204" pitchFamily="50" charset="-128"/>
              </a:rPr>
              <a:t>行のデータと列のデータの</a:t>
            </a:r>
            <a:r>
              <a:rPr lang="en-US" altLang="ja-JP" sz="1600" b="0" i="0" dirty="0">
                <a:effectLst/>
                <a:latin typeface="Meiryo UI" panose="020B0604030504040204" pitchFamily="50" charset="-128"/>
                <a:ea typeface="Meiryo UI" panose="020B0604030504040204" pitchFamily="50" charset="-128"/>
              </a:rPr>
              <a:t>2</a:t>
            </a:r>
            <a:r>
              <a:rPr lang="ja-JP" altLang="en-US" sz="1600" b="0" i="0" dirty="0">
                <a:effectLst/>
                <a:latin typeface="Meiryo UI" panose="020B0604030504040204" pitchFamily="50" charset="-128"/>
                <a:ea typeface="Meiryo UI" panose="020B0604030504040204" pitchFamily="50" charset="-128"/>
              </a:rPr>
              <a:t>つのデータ</a:t>
            </a:r>
            <a:r>
              <a:rPr lang="ja-JP" altLang="en-US" sz="1600" dirty="0">
                <a:latin typeface="Meiryo UI" panose="020B0604030504040204" pitchFamily="50" charset="-128"/>
                <a:ea typeface="Meiryo UI" panose="020B0604030504040204" pitchFamily="50" charset="-128"/>
              </a:rPr>
              <a:t>に基づいて潜在クラスタを抽出</a:t>
            </a:r>
            <a:r>
              <a:rPr lang="ja-JP" altLang="en-US" sz="1600" b="0" i="0" dirty="0">
                <a:effectLst/>
                <a:latin typeface="Meiryo UI" panose="020B0604030504040204" pitchFamily="50" charset="-128"/>
                <a:ea typeface="Meiryo UI" panose="020B0604030504040204" pitchFamily="50" charset="-128"/>
              </a:rPr>
              <a:t>し、その潜在クラスタには行のデータと列のデータが同時に所属します</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そのため、特定のクラスタが、どのような単語から成り立っているのかなどの列のデータを確認することで、各クラスタの特徴を容易に把握することができます</a:t>
            </a:r>
            <a:endParaRPr kumimoji="1" lang="ja-JP" altLang="en-US"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561F7561-12E1-471F-BF51-21AF1646433F}"/>
              </a:ext>
            </a:extLst>
          </p:cNvPr>
          <p:cNvSpPr/>
          <p:nvPr/>
        </p:nvSpPr>
        <p:spPr>
          <a:xfrm>
            <a:off x="-785200" y="1554903"/>
            <a:ext cx="1325200" cy="1344708"/>
          </a:xfrm>
          <a:prstGeom prst="rect">
            <a:avLst/>
          </a:prstGeom>
          <a:solidFill>
            <a:schemeClr val="accent2"/>
          </a:solidFill>
        </p:spPr>
        <p:txBody>
          <a:bodyPr wrap="square" lIns="72000" tIns="72000" rIns="72000" bIns="72000" rtlCol="0" anchor="ctr">
            <a:noAutofit/>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デメリット</a:t>
            </a:r>
            <a:endParaRPr kumimoji="1" lang="en-US" altLang="ja-JP"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405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4B49C-C7E7-4320-9229-342F7F57FF6D}"/>
              </a:ext>
            </a:extLst>
          </p:cNvPr>
          <p:cNvSpPr>
            <a:spLocks noGrp="1"/>
          </p:cNvSpPr>
          <p:nvPr>
            <p:ph type="title"/>
          </p:nvPr>
        </p:nvSpPr>
        <p:spPr/>
        <p:txBody>
          <a:bodyPr/>
          <a:lstStyle/>
          <a:p>
            <a:r>
              <a:rPr kumimoji="1" lang="en-US" altLang="ja-JP" dirty="0"/>
              <a:t>PLSA</a:t>
            </a:r>
            <a:r>
              <a:rPr kumimoji="1" lang="ja-JP" altLang="en-US" dirty="0"/>
              <a:t>の理論</a:t>
            </a:r>
          </a:p>
        </p:txBody>
      </p:sp>
      <p:sp>
        <p:nvSpPr>
          <p:cNvPr id="3" name="コンテンツ プレースホルダー 2">
            <a:extLst>
              <a:ext uri="{FF2B5EF4-FFF2-40B4-BE49-F238E27FC236}">
                <a16:creationId xmlns:a16="http://schemas.microsoft.com/office/drawing/2014/main" id="{5B23C571-FDFC-45D1-B58E-4A5D8ABAFD1C}"/>
              </a:ext>
            </a:extLst>
          </p:cNvPr>
          <p:cNvSpPr>
            <a:spLocks noGrp="1"/>
          </p:cNvSpPr>
          <p:nvPr>
            <p:ph idx="1"/>
          </p:nvPr>
        </p:nvSpPr>
        <p:spPr>
          <a:xfrm>
            <a:off x="539998" y="1080000"/>
            <a:ext cx="9360000" cy="748763"/>
          </a:xfrm>
        </p:spPr>
        <p:txBody>
          <a:bodyPr/>
          <a:lstStyle/>
          <a:p>
            <a:r>
              <a:rPr kumimoji="1" lang="en-US" altLang="ja-JP" b="1" dirty="0"/>
              <a:t>PLSA</a:t>
            </a:r>
            <a:r>
              <a:rPr kumimoji="1" lang="ja-JP" altLang="en-US" b="1" dirty="0"/>
              <a:t>は</a:t>
            </a:r>
            <a:r>
              <a:rPr kumimoji="1" lang="en-US" altLang="ja-JP" b="1" dirty="0"/>
              <a:t>EM</a:t>
            </a:r>
            <a:r>
              <a:rPr kumimoji="1" lang="ja-JP" altLang="en-US" b="1" dirty="0"/>
              <a:t>アルゴリズムを使用して、データ</a:t>
            </a:r>
            <a:r>
              <a:rPr lang="ja-JP" altLang="en-US" b="1" dirty="0"/>
              <a:t>から潜在クラスタ</a:t>
            </a:r>
            <a:r>
              <a:rPr kumimoji="1" lang="ja-JP" altLang="en-US" b="1" dirty="0"/>
              <a:t>を推定し、分布を推定します。</a:t>
            </a:r>
          </a:p>
        </p:txBody>
      </p:sp>
      <p:sp>
        <p:nvSpPr>
          <p:cNvPr id="5" name="正方形/長方形 4">
            <a:extLst>
              <a:ext uri="{FF2B5EF4-FFF2-40B4-BE49-F238E27FC236}">
                <a16:creationId xmlns:a16="http://schemas.microsoft.com/office/drawing/2014/main" id="{F2CEB55E-DA18-4DD0-9E7B-B8F2A52A4E1E}"/>
              </a:ext>
            </a:extLst>
          </p:cNvPr>
          <p:cNvSpPr/>
          <p:nvPr/>
        </p:nvSpPr>
        <p:spPr>
          <a:xfrm>
            <a:off x="540000" y="4974360"/>
            <a:ext cx="9360000" cy="1200329"/>
          </a:xfrm>
          <a:prstGeom prst="rect">
            <a:avLst/>
          </a:prstGeom>
        </p:spPr>
        <p:txBody>
          <a:bodyPr wrap="square">
            <a:spAutoFit/>
          </a:bodyPr>
          <a:lstStyle/>
          <a:p>
            <a:r>
              <a:rPr lang="en-US" altLang="ja-JP" b="0" i="0" dirty="0">
                <a:effectLst/>
                <a:latin typeface="Meiryo UI" panose="020B0604030504040204" pitchFamily="50" charset="-128"/>
                <a:ea typeface="Meiryo UI" panose="020B0604030504040204" pitchFamily="50" charset="-128"/>
              </a:rPr>
              <a:t>PLSA</a:t>
            </a:r>
            <a:r>
              <a:rPr lang="ja-JP" altLang="en-US" b="0" i="0" dirty="0">
                <a:effectLst/>
                <a:latin typeface="Meiryo UI" panose="020B0604030504040204" pitchFamily="50" charset="-128"/>
                <a:ea typeface="Meiryo UI" panose="020B0604030504040204" pitchFamily="50" charset="-128"/>
              </a:rPr>
              <a:t>は、行のデータ</a:t>
            </a:r>
            <a:r>
              <a:rPr lang="en-US" altLang="ja-JP" b="0" i="0" dirty="0">
                <a:effectLst/>
                <a:latin typeface="Cambria Math" panose="02040503050406030204" pitchFamily="18" charset="0"/>
                <a:ea typeface="Cambria Math" panose="02040503050406030204" pitchFamily="18" charset="0"/>
              </a:rPr>
              <a:t>x</a:t>
            </a:r>
            <a:r>
              <a:rPr lang="ja-JP" altLang="en-US" b="0" i="0" dirty="0">
                <a:effectLst/>
                <a:latin typeface="Meiryo UI" panose="020B0604030504040204" pitchFamily="50" charset="-128"/>
                <a:ea typeface="Meiryo UI" panose="020B0604030504040204" pitchFamily="50" charset="-128"/>
              </a:rPr>
              <a:t>と列のデータ</a:t>
            </a:r>
            <a:r>
              <a:rPr lang="en-US" altLang="ja-JP" b="0" i="0" dirty="0">
                <a:effectLst/>
                <a:latin typeface="Cambria Math" panose="02040503050406030204" pitchFamily="18" charset="0"/>
                <a:ea typeface="Cambria Math" panose="02040503050406030204" pitchFamily="18" charset="0"/>
              </a:rPr>
              <a:t>y</a:t>
            </a:r>
            <a:r>
              <a:rPr lang="ja-JP" altLang="en-US" b="0" i="0" dirty="0">
                <a:effectLst/>
                <a:latin typeface="Meiryo UI" panose="020B0604030504040204" pitchFamily="50" charset="-128"/>
                <a:ea typeface="Meiryo UI" panose="020B0604030504040204" pitchFamily="50" charset="-128"/>
              </a:rPr>
              <a:t>の背後には、共通する特徴となる潜在クラスタ</a:t>
            </a:r>
            <a:r>
              <a:rPr lang="en-US" altLang="ja-JP" b="0" i="0" dirty="0">
                <a:effectLst/>
                <a:latin typeface="Cambria Math" panose="02040503050406030204" pitchFamily="18" charset="0"/>
                <a:ea typeface="Cambria Math" panose="02040503050406030204" pitchFamily="18" charset="0"/>
              </a:rPr>
              <a:t>z</a:t>
            </a:r>
            <a:r>
              <a:rPr lang="ja-JP" altLang="en-US" b="0" i="0" dirty="0">
                <a:effectLst/>
                <a:latin typeface="Meiryo UI" panose="020B0604030504040204" pitchFamily="50" charset="-128"/>
                <a:ea typeface="Meiryo UI" panose="020B0604030504040204" pitchFamily="50" charset="-128"/>
              </a:rPr>
              <a:t>があると想定し、この潜在クラスタを確率的に計算します</a:t>
            </a:r>
            <a:endParaRPr lang="en-US" altLang="ja-JP" b="0" i="0" dirty="0">
              <a:effectLst/>
              <a:latin typeface="Meiryo UI" panose="020B0604030504040204" pitchFamily="50" charset="-128"/>
              <a:ea typeface="Meiryo UI" panose="020B0604030504040204" pitchFamily="50" charset="-128"/>
            </a:endParaRPr>
          </a:p>
          <a:p>
            <a:r>
              <a:rPr lang="ja-JP" altLang="en-US" b="0" i="0" dirty="0">
                <a:effectLst/>
                <a:latin typeface="Meiryo UI" panose="020B0604030504040204" pitchFamily="50" charset="-128"/>
                <a:ea typeface="Meiryo UI" panose="020B0604030504040204" pitchFamily="50" charset="-128"/>
              </a:rPr>
              <a:t>具体的には</a:t>
            </a:r>
            <a:r>
              <a:rPr lang="en-US" altLang="ja-JP" b="0" i="0" dirty="0">
                <a:effectLst/>
                <a:latin typeface="Cambria Math" panose="02040503050406030204" pitchFamily="18" charset="0"/>
                <a:ea typeface="Cambria Math" panose="02040503050406030204" pitchFamily="18" charset="0"/>
              </a:rPr>
              <a:t>x</a:t>
            </a:r>
            <a:r>
              <a:rPr lang="ja-JP" altLang="en-US" b="0" i="0" dirty="0">
                <a:effectLst/>
                <a:latin typeface="Meiryo UI" panose="020B0604030504040204" pitchFamily="50" charset="-128"/>
                <a:ea typeface="Meiryo UI" panose="020B0604030504040204" pitchFamily="50" charset="-128"/>
              </a:rPr>
              <a:t>と</a:t>
            </a:r>
            <a:r>
              <a:rPr lang="en-US" altLang="ja-JP" b="0" i="0" dirty="0">
                <a:effectLst/>
                <a:latin typeface="Cambria Math" panose="02040503050406030204" pitchFamily="18" charset="0"/>
                <a:ea typeface="Cambria Math" panose="02040503050406030204" pitchFamily="18" charset="0"/>
              </a:rPr>
              <a:t>y</a:t>
            </a:r>
            <a:r>
              <a:rPr lang="ja-JP" altLang="en-US" b="0" i="0" dirty="0">
                <a:effectLst/>
                <a:latin typeface="Meiryo UI" panose="020B0604030504040204" pitchFamily="50" charset="-128"/>
                <a:ea typeface="Meiryo UI" panose="020B0604030504040204" pitchFamily="50" charset="-128"/>
              </a:rPr>
              <a:t>の共起確率</a:t>
            </a:r>
            <a:r>
              <a:rPr lang="en-US" altLang="ja-JP" b="0" i="0" dirty="0">
                <a:effectLst/>
                <a:latin typeface="Cambria Math" panose="02040503050406030204" pitchFamily="18" charset="0"/>
                <a:ea typeface="Cambria Math" panose="02040503050406030204" pitchFamily="18" charset="0"/>
              </a:rPr>
              <a:t>P(</a:t>
            </a:r>
            <a:r>
              <a:rPr lang="en-US" altLang="ja-JP" b="0" i="0" dirty="0" err="1">
                <a:effectLst/>
                <a:latin typeface="Cambria Math" panose="02040503050406030204" pitchFamily="18" charset="0"/>
                <a:ea typeface="Cambria Math" panose="02040503050406030204" pitchFamily="18" charset="0"/>
              </a:rPr>
              <a:t>x,y</a:t>
            </a:r>
            <a:r>
              <a:rPr lang="en-US" altLang="ja-JP" b="0" i="0" dirty="0">
                <a:effectLst/>
                <a:latin typeface="Cambria Math" panose="02040503050406030204" pitchFamily="18" charset="0"/>
                <a:ea typeface="Cambria Math" panose="02040503050406030204" pitchFamily="18" charset="0"/>
              </a:rPr>
              <a:t>)</a:t>
            </a:r>
            <a:r>
              <a:rPr lang="ja-JP" altLang="en-US" b="0" i="0" dirty="0">
                <a:effectLst/>
                <a:latin typeface="Meiryo UI" panose="020B0604030504040204" pitchFamily="50" charset="-128"/>
                <a:ea typeface="Meiryo UI" panose="020B0604030504040204" pitchFamily="50" charset="-128"/>
              </a:rPr>
              <a:t>を潜在クラスタ</a:t>
            </a:r>
            <a:r>
              <a:rPr lang="en-US" altLang="ja-JP" b="0" i="0" dirty="0">
                <a:effectLst/>
                <a:latin typeface="Meiryo UI" panose="020B0604030504040204" pitchFamily="50" charset="-128"/>
                <a:ea typeface="Meiryo UI" panose="020B0604030504040204" pitchFamily="50" charset="-128"/>
              </a:rPr>
              <a:t>z</a:t>
            </a:r>
            <a:r>
              <a:rPr lang="ja-JP" altLang="en-US" b="0" i="0" dirty="0">
                <a:effectLst/>
                <a:latin typeface="Meiryo UI" panose="020B0604030504040204" pitchFamily="50" charset="-128"/>
                <a:ea typeface="Meiryo UI" panose="020B0604030504040204" pitchFamily="50" charset="-128"/>
              </a:rPr>
              <a:t>を使って表現し、</a:t>
            </a:r>
            <a:r>
              <a:rPr lang="en-US" altLang="ja-JP" b="0" i="0" dirty="0">
                <a:effectLst/>
                <a:latin typeface="Meiryo UI" panose="020B0604030504040204" pitchFamily="50" charset="-128"/>
                <a:ea typeface="Meiryo UI" panose="020B0604030504040204" pitchFamily="50" charset="-128"/>
              </a:rPr>
              <a:t>3</a:t>
            </a:r>
            <a:r>
              <a:rPr lang="ja-JP" altLang="en-US" b="0" i="0" dirty="0">
                <a:effectLst/>
                <a:latin typeface="Meiryo UI" panose="020B0604030504040204" pitchFamily="50" charset="-128"/>
                <a:ea typeface="Meiryo UI" panose="020B0604030504040204" pitchFamily="50" charset="-128"/>
              </a:rPr>
              <a:t>種類の確率変数</a:t>
            </a:r>
            <a:r>
              <a:rPr lang="en-US" altLang="ja-JP" b="0" i="0" dirty="0">
                <a:effectLst/>
                <a:latin typeface="Cambria Math" panose="02040503050406030204" pitchFamily="18" charset="0"/>
                <a:ea typeface="Cambria Math" panose="02040503050406030204" pitchFamily="18" charset="0"/>
              </a:rPr>
              <a:t>P(</a:t>
            </a:r>
            <a:r>
              <a:rPr lang="en-US" altLang="ja-JP" b="0" i="0" dirty="0" err="1">
                <a:effectLst/>
                <a:latin typeface="Cambria Math" panose="02040503050406030204" pitchFamily="18" charset="0"/>
                <a:ea typeface="Cambria Math" panose="02040503050406030204" pitchFamily="18" charset="0"/>
              </a:rPr>
              <a:t>x|z</a:t>
            </a:r>
            <a:r>
              <a:rPr lang="en-US" altLang="ja-JP" b="0" i="0" dirty="0">
                <a:effectLst/>
                <a:latin typeface="Cambria Math" panose="02040503050406030204" pitchFamily="18" charset="0"/>
                <a:ea typeface="Cambria Math" panose="02040503050406030204" pitchFamily="18" charset="0"/>
              </a:rPr>
              <a:t>), P(</a:t>
            </a:r>
            <a:r>
              <a:rPr lang="en-US" altLang="ja-JP" b="0" i="0" dirty="0" err="1">
                <a:effectLst/>
                <a:latin typeface="Cambria Math" panose="02040503050406030204" pitchFamily="18" charset="0"/>
                <a:ea typeface="Cambria Math" panose="02040503050406030204" pitchFamily="18" charset="0"/>
              </a:rPr>
              <a:t>y|z</a:t>
            </a:r>
            <a:r>
              <a:rPr lang="en-US" altLang="ja-JP" b="0" i="0" dirty="0">
                <a:effectLst/>
                <a:latin typeface="Cambria Math" panose="02040503050406030204" pitchFamily="18" charset="0"/>
                <a:ea typeface="Cambria Math" panose="02040503050406030204" pitchFamily="18" charset="0"/>
              </a:rPr>
              <a:t>), P(z)</a:t>
            </a:r>
            <a:r>
              <a:rPr lang="ja-JP" altLang="en-US" b="0" i="0" dirty="0">
                <a:effectLst/>
                <a:latin typeface="Meiryo UI" panose="020B0604030504040204" pitchFamily="50" charset="-128"/>
                <a:ea typeface="Meiryo UI" panose="020B0604030504040204" pitchFamily="50" charset="-128"/>
              </a:rPr>
              <a:t>を計算します</a:t>
            </a:r>
            <a:endParaRPr lang="en-US" altLang="ja-JP" b="0" i="0" dirty="0">
              <a:effectLst/>
              <a:latin typeface="Meiryo UI" panose="020B0604030504040204" pitchFamily="50" charset="-128"/>
              <a:ea typeface="Meiryo UI" panose="020B0604030504040204" pitchFamily="50" charset="-128"/>
            </a:endParaRPr>
          </a:p>
        </p:txBody>
      </p:sp>
      <p:sp>
        <p:nvSpPr>
          <p:cNvPr id="9" name="フローチャート: 結合子 8">
            <a:extLst>
              <a:ext uri="{FF2B5EF4-FFF2-40B4-BE49-F238E27FC236}">
                <a16:creationId xmlns:a16="http://schemas.microsoft.com/office/drawing/2014/main" id="{749A8509-041E-4033-9C92-DFD95A134CA2}"/>
              </a:ext>
            </a:extLst>
          </p:cNvPr>
          <p:cNvSpPr>
            <a:spLocks noChangeAspect="1"/>
          </p:cNvSpPr>
          <p:nvPr/>
        </p:nvSpPr>
        <p:spPr>
          <a:xfrm>
            <a:off x="617598" y="2729052"/>
            <a:ext cx="1296000" cy="1296000"/>
          </a:xfrm>
          <a:prstGeom prst="flowChartConnector">
            <a:avLst/>
          </a:prstGeom>
          <a:noFill/>
          <a:ln w="31750">
            <a:solidFill>
              <a:schemeClr val="tx1"/>
            </a:solidFill>
          </a:ln>
        </p:spPr>
        <p:txBody>
          <a:bodyPr wrap="square" lIns="72000" tIns="72000" rIns="72000" bIns="72000" rtlCol="0" anchor="ctr">
            <a:noAutofit/>
          </a:bodyPr>
          <a:lstStyle/>
          <a:p>
            <a:pPr algn="ctr"/>
            <a:r>
              <a:rPr kumimoji="1" lang="ja-JP" altLang="en-US" dirty="0">
                <a:latin typeface="Meiryo UI" panose="020B0604030504040204" pitchFamily="50" charset="-128"/>
                <a:ea typeface="Meiryo UI" panose="020B0604030504040204" pitchFamily="50" charset="-128"/>
              </a:rPr>
              <a:t>潜在</a:t>
            </a:r>
            <a:endParaRPr kumimoji="1" lang="en-US" altLang="ja-JP" dirty="0">
              <a:latin typeface="Meiryo UI" panose="020B0604030504040204" pitchFamily="50" charset="-128"/>
              <a:ea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rPr>
              <a:t>クラスタ</a:t>
            </a:r>
            <a:r>
              <a:rPr lang="en-US" altLang="ja-JP" dirty="0">
                <a:latin typeface="Cambria Math" panose="02040503050406030204" pitchFamily="18" charset="0"/>
                <a:ea typeface="Cambria Math" panose="02040503050406030204" pitchFamily="18" charset="0"/>
              </a:rPr>
              <a:t>z</a:t>
            </a:r>
            <a:endParaRPr kumimoji="1" lang="ja-JP" altLang="en-US" dirty="0">
              <a:latin typeface="Cambria Math" panose="02040503050406030204" pitchFamily="18" charset="0"/>
              <a:ea typeface="Meiryo UI" panose="020B0604030504040204" pitchFamily="50" charset="-128"/>
            </a:endParaRPr>
          </a:p>
        </p:txBody>
      </p:sp>
      <p:sp>
        <p:nvSpPr>
          <p:cNvPr id="10" name="フローチャート: 結合子 9">
            <a:extLst>
              <a:ext uri="{FF2B5EF4-FFF2-40B4-BE49-F238E27FC236}">
                <a16:creationId xmlns:a16="http://schemas.microsoft.com/office/drawing/2014/main" id="{BBE30B64-B767-4A55-B28E-68874EFF3EC6}"/>
              </a:ext>
            </a:extLst>
          </p:cNvPr>
          <p:cNvSpPr>
            <a:spLocks noChangeAspect="1"/>
          </p:cNvSpPr>
          <p:nvPr/>
        </p:nvSpPr>
        <p:spPr>
          <a:xfrm>
            <a:off x="3226797" y="2008763"/>
            <a:ext cx="1296000" cy="1296000"/>
          </a:xfrm>
          <a:prstGeom prst="flowChartConnector">
            <a:avLst/>
          </a:prstGeom>
          <a:noFill/>
          <a:ln w="31750">
            <a:solidFill>
              <a:schemeClr val="tx1"/>
            </a:solidFill>
          </a:ln>
        </p:spPr>
        <p:txBody>
          <a:bodyPr wrap="square" lIns="72000" tIns="72000" rIns="72000" bIns="72000" rtlCol="0" anchor="ctr">
            <a:noAutofit/>
          </a:bodyPr>
          <a:lstStyle/>
          <a:p>
            <a:pPr algn="ctr"/>
            <a:r>
              <a:rPr kumimoji="1" lang="ja-JP" altLang="en-US" dirty="0">
                <a:latin typeface="Meiryo UI" panose="020B0604030504040204" pitchFamily="50" charset="-128"/>
                <a:ea typeface="Meiryo UI" panose="020B0604030504040204" pitchFamily="50" charset="-128"/>
              </a:rPr>
              <a:t>行のデータ</a:t>
            </a:r>
            <a:r>
              <a:rPr lang="en-US" altLang="ja-JP" dirty="0">
                <a:latin typeface="Cambria Math" panose="02040503050406030204" pitchFamily="18" charset="0"/>
                <a:ea typeface="Cambria Math" panose="02040503050406030204" pitchFamily="18" charset="0"/>
              </a:rPr>
              <a:t>x</a:t>
            </a:r>
            <a:endParaRPr kumimoji="1" lang="ja-JP" altLang="en-US" dirty="0">
              <a:latin typeface="Cambria Math" panose="02040503050406030204" pitchFamily="18" charset="0"/>
              <a:ea typeface="Meiryo UI" panose="020B0604030504040204" pitchFamily="50" charset="-128"/>
            </a:endParaRPr>
          </a:p>
        </p:txBody>
      </p:sp>
      <p:sp>
        <p:nvSpPr>
          <p:cNvPr id="11" name="フローチャート: 結合子 10">
            <a:extLst>
              <a:ext uri="{FF2B5EF4-FFF2-40B4-BE49-F238E27FC236}">
                <a16:creationId xmlns:a16="http://schemas.microsoft.com/office/drawing/2014/main" id="{E1980F65-D788-4C86-AF38-43D17217C13A}"/>
              </a:ext>
            </a:extLst>
          </p:cNvPr>
          <p:cNvSpPr>
            <a:spLocks noChangeAspect="1"/>
          </p:cNvSpPr>
          <p:nvPr/>
        </p:nvSpPr>
        <p:spPr>
          <a:xfrm>
            <a:off x="3226797" y="3449341"/>
            <a:ext cx="1296000" cy="1296000"/>
          </a:xfrm>
          <a:prstGeom prst="flowChartConnector">
            <a:avLst/>
          </a:prstGeom>
          <a:noFill/>
          <a:ln w="31750">
            <a:solidFill>
              <a:schemeClr val="tx1"/>
            </a:solidFill>
          </a:ln>
        </p:spPr>
        <p:txBody>
          <a:bodyPr wrap="square" lIns="72000" tIns="72000" rIns="72000" bIns="72000" rtlCol="0" anchor="ctr">
            <a:noAutofit/>
          </a:bodyPr>
          <a:lstStyle/>
          <a:p>
            <a:pPr algn="ctr"/>
            <a:r>
              <a:rPr lang="ja-JP" altLang="en-US" dirty="0">
                <a:latin typeface="Meiryo UI" panose="020B0604030504040204" pitchFamily="50" charset="-128"/>
                <a:ea typeface="Meiryo UI" panose="020B0604030504040204" pitchFamily="50" charset="-128"/>
              </a:rPr>
              <a:t>列</a:t>
            </a:r>
            <a:r>
              <a:rPr kumimoji="1" lang="ja-JP" altLang="en-US" dirty="0">
                <a:latin typeface="Meiryo UI" panose="020B0604030504040204" pitchFamily="50" charset="-128"/>
                <a:ea typeface="Meiryo UI" panose="020B0604030504040204" pitchFamily="50" charset="-128"/>
              </a:rPr>
              <a:t>のデータ</a:t>
            </a:r>
            <a:r>
              <a:rPr kumimoji="1" lang="en-US" altLang="ja-JP" dirty="0">
                <a:latin typeface="Cambria Math" panose="02040503050406030204" pitchFamily="18" charset="0"/>
                <a:ea typeface="Cambria Math" panose="02040503050406030204" pitchFamily="18" charset="0"/>
              </a:rPr>
              <a:t>y</a:t>
            </a:r>
            <a:endParaRPr kumimoji="1" lang="ja-JP" altLang="en-US" dirty="0">
              <a:latin typeface="Cambria Math" panose="02040503050406030204" pitchFamily="18" charset="0"/>
              <a:ea typeface="Meiryo UI" panose="020B0604030504040204" pitchFamily="50" charset="-128"/>
            </a:endParaRPr>
          </a:p>
        </p:txBody>
      </p:sp>
      <p:cxnSp>
        <p:nvCxnSpPr>
          <p:cNvPr id="13" name="コネクタ: カギ線 12">
            <a:extLst>
              <a:ext uri="{FF2B5EF4-FFF2-40B4-BE49-F238E27FC236}">
                <a16:creationId xmlns:a16="http://schemas.microsoft.com/office/drawing/2014/main" id="{5DCFD4C6-872D-467E-BBEE-22B1FEA8BC89}"/>
              </a:ext>
            </a:extLst>
          </p:cNvPr>
          <p:cNvCxnSpPr>
            <a:cxnSpLocks/>
            <a:stCxn id="9" idx="6"/>
            <a:endCxn id="10" idx="2"/>
          </p:cNvCxnSpPr>
          <p:nvPr/>
        </p:nvCxnSpPr>
        <p:spPr>
          <a:xfrm flipV="1">
            <a:off x="1913598" y="2656763"/>
            <a:ext cx="1313199" cy="720289"/>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8A7EF6C5-933C-4B8C-9AAA-B1FC7285DA4E}"/>
              </a:ext>
            </a:extLst>
          </p:cNvPr>
          <p:cNvCxnSpPr>
            <a:cxnSpLocks/>
            <a:stCxn id="9" idx="6"/>
            <a:endCxn id="11" idx="2"/>
          </p:cNvCxnSpPr>
          <p:nvPr/>
        </p:nvCxnSpPr>
        <p:spPr>
          <a:xfrm>
            <a:off x="1913598" y="3377052"/>
            <a:ext cx="1313199" cy="720289"/>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BD369A-CB6E-4E7B-8AE3-29E8009688E9}"/>
              </a:ext>
            </a:extLst>
          </p:cNvPr>
          <p:cNvSpPr txBox="1"/>
          <p:nvPr/>
        </p:nvSpPr>
        <p:spPr>
          <a:xfrm>
            <a:off x="997105" y="2340778"/>
            <a:ext cx="622286" cy="369332"/>
          </a:xfrm>
          <a:prstGeom prst="rect">
            <a:avLst/>
          </a:prstGeom>
          <a:noFill/>
        </p:spPr>
        <p:txBody>
          <a:bodyPr wrap="none" rtlCol="0">
            <a:spAutoFit/>
          </a:bodyPr>
          <a:lstStyle/>
          <a:p>
            <a:r>
              <a:rPr kumimoji="1" lang="en-US" altLang="ja-JP" b="1" dirty="0">
                <a:latin typeface="Cambria Math" panose="02040503050406030204" pitchFamily="18" charset="0"/>
                <a:ea typeface="Cambria Math" panose="02040503050406030204" pitchFamily="18" charset="0"/>
              </a:rPr>
              <a:t>P(z)</a:t>
            </a:r>
            <a:endParaRPr kumimoji="1" lang="ja-JP" altLang="en-US" b="1" dirty="0">
              <a:latin typeface="Cambria Math" panose="02040503050406030204" pitchFamily="18" charset="0"/>
            </a:endParaRPr>
          </a:p>
        </p:txBody>
      </p:sp>
      <p:sp>
        <p:nvSpPr>
          <p:cNvPr id="23" name="テキスト ボックス 22">
            <a:extLst>
              <a:ext uri="{FF2B5EF4-FFF2-40B4-BE49-F238E27FC236}">
                <a16:creationId xmlns:a16="http://schemas.microsoft.com/office/drawing/2014/main" id="{3B14FF3C-CF46-4ABA-B388-64B469E0E9C8}"/>
              </a:ext>
            </a:extLst>
          </p:cNvPr>
          <p:cNvSpPr txBox="1"/>
          <p:nvPr/>
        </p:nvSpPr>
        <p:spPr>
          <a:xfrm>
            <a:off x="2146797" y="2086343"/>
            <a:ext cx="785793" cy="369332"/>
          </a:xfrm>
          <a:prstGeom prst="rect">
            <a:avLst/>
          </a:prstGeom>
          <a:noFill/>
        </p:spPr>
        <p:txBody>
          <a:bodyPr wrap="none" rtlCol="0">
            <a:spAutoFit/>
          </a:bodyPr>
          <a:lstStyle/>
          <a:p>
            <a:r>
              <a:rPr kumimoji="1" lang="en-US" altLang="ja-JP" b="1" dirty="0">
                <a:latin typeface="Cambria Math" panose="02040503050406030204" pitchFamily="18" charset="0"/>
                <a:ea typeface="Cambria Math" panose="02040503050406030204" pitchFamily="18" charset="0"/>
              </a:rPr>
              <a:t>P(</a:t>
            </a:r>
            <a:r>
              <a:rPr kumimoji="1" lang="en-US" altLang="ja-JP" b="1" dirty="0" err="1">
                <a:latin typeface="Cambria Math" panose="02040503050406030204" pitchFamily="18" charset="0"/>
                <a:ea typeface="Cambria Math" panose="02040503050406030204" pitchFamily="18" charset="0"/>
              </a:rPr>
              <a:t>x|z</a:t>
            </a:r>
            <a:r>
              <a:rPr kumimoji="1" lang="en-US" altLang="ja-JP" b="1" dirty="0">
                <a:latin typeface="Cambria Math" panose="02040503050406030204" pitchFamily="18" charset="0"/>
                <a:ea typeface="Cambria Math" panose="02040503050406030204" pitchFamily="18" charset="0"/>
              </a:rPr>
              <a:t>)</a:t>
            </a:r>
            <a:endParaRPr kumimoji="1" lang="ja-JP" altLang="en-US" b="1" dirty="0">
              <a:latin typeface="Cambria Math" panose="02040503050406030204" pitchFamily="18" charset="0"/>
            </a:endParaRPr>
          </a:p>
        </p:txBody>
      </p:sp>
      <p:sp>
        <p:nvSpPr>
          <p:cNvPr id="24" name="テキスト ボックス 23">
            <a:extLst>
              <a:ext uri="{FF2B5EF4-FFF2-40B4-BE49-F238E27FC236}">
                <a16:creationId xmlns:a16="http://schemas.microsoft.com/office/drawing/2014/main" id="{965C6FBA-CA12-4701-9EBE-6CE1FB4A22D5}"/>
              </a:ext>
            </a:extLst>
          </p:cNvPr>
          <p:cNvSpPr txBox="1"/>
          <p:nvPr/>
        </p:nvSpPr>
        <p:spPr>
          <a:xfrm>
            <a:off x="2146797" y="4093027"/>
            <a:ext cx="790601" cy="369332"/>
          </a:xfrm>
          <a:prstGeom prst="rect">
            <a:avLst/>
          </a:prstGeom>
          <a:noFill/>
        </p:spPr>
        <p:txBody>
          <a:bodyPr wrap="none" rtlCol="0">
            <a:spAutoFit/>
          </a:bodyPr>
          <a:lstStyle/>
          <a:p>
            <a:r>
              <a:rPr kumimoji="1" lang="en-US" altLang="ja-JP" b="1" dirty="0">
                <a:latin typeface="Cambria Math" panose="02040503050406030204" pitchFamily="18" charset="0"/>
                <a:ea typeface="Cambria Math" panose="02040503050406030204" pitchFamily="18" charset="0"/>
              </a:rPr>
              <a:t>P(</a:t>
            </a:r>
            <a:r>
              <a:rPr lang="en-US" altLang="ja-JP" b="1" dirty="0" err="1">
                <a:latin typeface="Cambria Math" panose="02040503050406030204" pitchFamily="18" charset="0"/>
                <a:ea typeface="Cambria Math" panose="02040503050406030204" pitchFamily="18" charset="0"/>
              </a:rPr>
              <a:t>y</a:t>
            </a:r>
            <a:r>
              <a:rPr kumimoji="1" lang="en-US" altLang="ja-JP" b="1" dirty="0" err="1">
                <a:latin typeface="Cambria Math" panose="02040503050406030204" pitchFamily="18" charset="0"/>
                <a:ea typeface="Cambria Math" panose="02040503050406030204" pitchFamily="18" charset="0"/>
              </a:rPr>
              <a:t>|z</a:t>
            </a:r>
            <a:r>
              <a:rPr kumimoji="1" lang="en-US" altLang="ja-JP" b="1" dirty="0">
                <a:latin typeface="Cambria Math" panose="02040503050406030204" pitchFamily="18" charset="0"/>
                <a:ea typeface="Cambria Math" panose="02040503050406030204" pitchFamily="18" charset="0"/>
              </a:rPr>
              <a:t>)</a:t>
            </a:r>
            <a:endParaRPr kumimoji="1" lang="ja-JP" altLang="en-US" b="1" dirty="0">
              <a:latin typeface="Cambria Math" panose="02040503050406030204" pitchFamily="18" charset="0"/>
            </a:endParaRPr>
          </a:p>
        </p:txBody>
      </p:sp>
      <p:sp>
        <p:nvSpPr>
          <p:cNvPr id="25" name="テキスト ボックス 24">
            <a:extLst>
              <a:ext uri="{FF2B5EF4-FFF2-40B4-BE49-F238E27FC236}">
                <a16:creationId xmlns:a16="http://schemas.microsoft.com/office/drawing/2014/main" id="{0D026775-9832-4E4B-B15B-DD27BF1C31BC}"/>
              </a:ext>
            </a:extLst>
          </p:cNvPr>
          <p:cNvSpPr txBox="1"/>
          <p:nvPr/>
        </p:nvSpPr>
        <p:spPr>
          <a:xfrm>
            <a:off x="4953000" y="1980000"/>
            <a:ext cx="4767000" cy="369332"/>
          </a:xfrm>
          <a:prstGeom prst="rect">
            <a:avLst/>
          </a:prstGeom>
          <a:noFill/>
        </p:spPr>
        <p:txBody>
          <a:bodyPr wrap="square" rtlCol="0">
            <a:spAutoFit/>
          </a:bodyPr>
          <a:lstStyle/>
          <a:p>
            <a:r>
              <a:rPr lang="en-US" altLang="ja-JP" dirty="0">
                <a:latin typeface="Cambria Math" panose="02040503050406030204" pitchFamily="18" charset="0"/>
                <a:ea typeface="Cambria Math" panose="02040503050406030204" pitchFamily="18" charset="0"/>
              </a:rPr>
              <a:t>X</a:t>
            </a:r>
            <a:r>
              <a:rPr lang="ja-JP" altLang="en-US" dirty="0">
                <a:latin typeface="Meiryo UI" panose="020B0604030504040204" pitchFamily="50" charset="-128"/>
                <a:ea typeface="Meiryo UI" panose="020B0604030504040204" pitchFamily="50" charset="-128"/>
              </a:rPr>
              <a:t>と</a:t>
            </a:r>
            <a:r>
              <a:rPr kumimoji="1" lang="en-US" altLang="ja-JP" dirty="0">
                <a:latin typeface="Cambria Math" panose="02040503050406030204" pitchFamily="18" charset="0"/>
                <a:ea typeface="Cambria Math" panose="02040503050406030204" pitchFamily="18" charset="0"/>
              </a:rPr>
              <a:t>y</a:t>
            </a:r>
            <a:r>
              <a:rPr kumimoji="1" lang="ja-JP" altLang="en-US" dirty="0">
                <a:latin typeface="Meiryo UI" panose="020B0604030504040204" pitchFamily="50" charset="-128"/>
                <a:ea typeface="Meiryo UI" panose="020B0604030504040204" pitchFamily="50" charset="-128"/>
              </a:rPr>
              <a:t>の共起確率を潜在クラスタを使って表現します</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0E816C7-1B53-444E-B707-031835A2AA45}"/>
                  </a:ext>
                </a:extLst>
              </p:cNvPr>
              <p:cNvSpPr txBox="1"/>
              <p:nvPr/>
            </p:nvSpPr>
            <p:spPr>
              <a:xfrm>
                <a:off x="5046098" y="2309744"/>
                <a:ext cx="3264404" cy="763029"/>
              </a:xfrm>
              <a:prstGeom prst="rect">
                <a:avLst/>
              </a:prstGeom>
              <a:noFill/>
              <a:ln w="25400">
                <a:solidFill>
                  <a:schemeClr val="tx1"/>
                </a:solidFill>
              </a:ln>
            </p:spPr>
            <p:txBody>
              <a:bodyPr wrap="square" rtlCol="0">
                <a:spAutoFit/>
              </a:bodyPr>
              <a:lstStyle/>
              <a:p>
                <a:pPr lvl="0">
                  <a:defRPr/>
                </a:pPr>
                <a14:m>
                  <m:oMathPara xmlns:m="http://schemas.openxmlformats.org/officeDocument/2006/math">
                    <m:oMathParaPr>
                      <m:jc m:val="centerGroup"/>
                    </m:oMathParaPr>
                    <m:oMath xmlns:m="http://schemas.openxmlformats.org/officeDocument/2006/math">
                      <m:r>
                        <m:rPr>
                          <m:nor/>
                        </m:rPr>
                        <a:rPr lang="en-US" altLang="ja-JP" dirty="0">
                          <a:latin typeface="Cambria Math" panose="02040503050406030204" pitchFamily="18" charset="0"/>
                          <a:ea typeface="Cambria Math" panose="02040503050406030204" pitchFamily="18" charset="0"/>
                        </a:rPr>
                        <m:t>P</m:t>
                      </m:r>
                      <m:r>
                        <m:rPr>
                          <m:nor/>
                        </m:rPr>
                        <a:rPr lang="en-US" altLang="ja-JP" dirty="0">
                          <a:latin typeface="Cambria Math" panose="02040503050406030204" pitchFamily="18" charset="0"/>
                          <a:ea typeface="Cambria Math" panose="02040503050406030204" pitchFamily="18" charset="0"/>
                        </a:rPr>
                        <m:t>(</m:t>
                      </m:r>
                      <m:r>
                        <m:rPr>
                          <m:nor/>
                        </m:rPr>
                        <a:rPr lang="en-US" altLang="ja-JP" dirty="0">
                          <a:latin typeface="Cambria Math" panose="02040503050406030204" pitchFamily="18" charset="0"/>
                          <a:ea typeface="Cambria Math" panose="02040503050406030204" pitchFamily="18" charset="0"/>
                        </a:rPr>
                        <m:t>x</m:t>
                      </m:r>
                      <m:r>
                        <m:rPr>
                          <m:nor/>
                        </m:rPr>
                        <a:rPr lang="en-US" altLang="ja-JP" dirty="0">
                          <a:latin typeface="Cambria Math" panose="02040503050406030204" pitchFamily="18" charset="0"/>
                          <a:ea typeface="Cambria Math" panose="02040503050406030204" pitchFamily="18" charset="0"/>
                        </a:rPr>
                        <m:t>,</m:t>
                      </m:r>
                      <m:r>
                        <m:rPr>
                          <m:nor/>
                        </m:rPr>
                        <a:rPr lang="en-US" altLang="ja-JP" dirty="0">
                          <a:latin typeface="Cambria Math" panose="02040503050406030204" pitchFamily="18" charset="0"/>
                          <a:ea typeface="Cambria Math" panose="02040503050406030204" pitchFamily="18" charset="0"/>
                        </a:rPr>
                        <m:t>y</m:t>
                      </m:r>
                      <m:r>
                        <m:rPr>
                          <m:nor/>
                        </m:rPr>
                        <a:rPr lang="en-US" altLang="ja-JP" dirty="0">
                          <a:latin typeface="Cambria Math" panose="02040503050406030204" pitchFamily="18" charset="0"/>
                          <a:ea typeface="Cambria Math" panose="02040503050406030204" pitchFamily="18" charset="0"/>
                        </a:rPr>
                        <m:t>) = </m:t>
                      </m:r>
                      <m:nary>
                        <m:naryPr>
                          <m:chr m:val="∑"/>
                          <m:supHide m:val="on"/>
                          <m:ctrlPr>
                            <a:rPr lang="ja-JP" altLang="en-US" i="1">
                              <a:latin typeface="Cambria Math" panose="02040503050406030204" pitchFamily="18" charset="0"/>
                            </a:rPr>
                          </m:ctrlPr>
                        </m:naryPr>
                        <m:sub>
                          <m:r>
                            <m:rPr>
                              <m:brk m:alnAt="7"/>
                            </m:rPr>
                            <a:rPr lang="en-US" altLang="ja-JP" i="1">
                              <a:latin typeface="Cambria Math" panose="02040503050406030204" pitchFamily="18" charset="0"/>
                              <a:ea typeface="Cambria Math" panose="02040503050406030204" pitchFamily="18" charset="0"/>
                            </a:rPr>
                            <m:t>𝑧</m:t>
                          </m:r>
                        </m:sub>
                        <m:sup/>
                        <m:e>
                          <m:r>
                            <a:rPr lang="en-US" altLang="ja-JP" i="1">
                              <a:latin typeface="Cambria Math" panose="02040503050406030204" pitchFamily="18" charset="0"/>
                              <a:ea typeface="Cambria Math" panose="02040503050406030204" pitchFamily="18" charset="0"/>
                            </a:rPr>
                            <m:t>𝑃</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ea typeface="Cambria Math" panose="02040503050406030204" pitchFamily="18" charset="0"/>
                            </a:rPr>
                            <m:t>𝑃</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e>
                      </m:nary>
                    </m:oMath>
                  </m:oMathPara>
                </a14:m>
                <a:endParaRPr lang="ja-JP" altLang="en-US" dirty="0">
                  <a:latin typeface="Cambria Math" panose="02040503050406030204" pitchFamily="18" charset="0"/>
                </a:endParaRPr>
              </a:p>
            </p:txBody>
          </p:sp>
        </mc:Choice>
        <mc:Fallback xmlns="">
          <p:sp>
            <p:nvSpPr>
              <p:cNvPr id="26" name="テキスト ボックス 25">
                <a:extLst>
                  <a:ext uri="{FF2B5EF4-FFF2-40B4-BE49-F238E27FC236}">
                    <a16:creationId xmlns:a16="http://schemas.microsoft.com/office/drawing/2014/main" id="{F0E816C7-1B53-444E-B707-031835A2AA45}"/>
                  </a:ext>
                </a:extLst>
              </p:cNvPr>
              <p:cNvSpPr txBox="1">
                <a:spLocks noRot="1" noChangeAspect="1" noMove="1" noResize="1" noEditPoints="1" noAdjustHandles="1" noChangeArrowheads="1" noChangeShapeType="1" noTextEdit="1"/>
              </p:cNvSpPr>
              <p:nvPr/>
            </p:nvSpPr>
            <p:spPr>
              <a:xfrm>
                <a:off x="5046098" y="2309744"/>
                <a:ext cx="3264404" cy="763029"/>
              </a:xfrm>
              <a:prstGeom prst="rect">
                <a:avLst/>
              </a:prstGeom>
              <a:blipFill>
                <a:blip r:embed="rId2"/>
                <a:stretch>
                  <a:fillRect/>
                </a:stretch>
              </a:blipFill>
              <a:ln w="25400">
                <a:solidFill>
                  <a:schemeClr val="tx1"/>
                </a:solidFill>
              </a:ln>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4BD2CD8-24B3-4BF7-A339-E4B88C23233C}"/>
              </a:ext>
            </a:extLst>
          </p:cNvPr>
          <p:cNvSpPr txBox="1"/>
          <p:nvPr/>
        </p:nvSpPr>
        <p:spPr>
          <a:xfrm>
            <a:off x="4953000" y="3133349"/>
            <a:ext cx="4635500" cy="646331"/>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条件付確率</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a:t>
            </a:r>
          </a:p>
          <a:p>
            <a:r>
              <a:rPr kumimoji="1" lang="ja-JP" altLang="en-US" dirty="0">
                <a:latin typeface="Meiryo UI" panose="020B0604030504040204" pitchFamily="50" charset="-128"/>
                <a:ea typeface="Meiryo UI" panose="020B0604030504040204" pitchFamily="50" charset="-128"/>
              </a:rPr>
              <a:t>事象</a:t>
            </a:r>
            <a:r>
              <a:rPr kumimoji="1" lang="en-US" altLang="ja-JP" dirty="0">
                <a:latin typeface="Cambria Math" panose="02040503050406030204" pitchFamily="18" charset="0"/>
                <a:ea typeface="Cambria Math" panose="02040503050406030204" pitchFamily="18" charset="0"/>
              </a:rPr>
              <a:t>z</a:t>
            </a:r>
            <a:r>
              <a:rPr kumimoji="1" lang="ja-JP" altLang="en-US" dirty="0">
                <a:latin typeface="Meiryo UI" panose="020B0604030504040204" pitchFamily="50" charset="-128"/>
                <a:ea typeface="Meiryo UI" panose="020B0604030504040204" pitchFamily="50" charset="-128"/>
              </a:rPr>
              <a:t>が起こる条件の下で事象</a:t>
            </a:r>
            <a:r>
              <a:rPr kumimoji="1" lang="en-US" altLang="ja-JP" dirty="0">
                <a:latin typeface="Cambria Math" panose="02040503050406030204" pitchFamily="18" charset="0"/>
                <a:ea typeface="Cambria Math" panose="02040503050406030204" pitchFamily="18" charset="0"/>
              </a:rPr>
              <a:t>x</a:t>
            </a:r>
            <a:r>
              <a:rPr kumimoji="1" lang="ja-JP" altLang="en-US" dirty="0">
                <a:latin typeface="Meiryo UI" panose="020B0604030504040204" pitchFamily="50" charset="-128"/>
                <a:ea typeface="Meiryo UI" panose="020B0604030504040204" pitchFamily="50" charset="-128"/>
              </a:rPr>
              <a:t>の起こる確率</a:t>
            </a:r>
          </a:p>
        </p:txBody>
      </p:sp>
    </p:spTree>
    <p:extLst>
      <p:ext uri="{BB962C8B-B14F-4D97-AF65-F5344CB8AC3E}">
        <p14:creationId xmlns:p14="http://schemas.microsoft.com/office/powerpoint/2010/main" val="414698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a:t>
            </a:r>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360000" cy="748763"/>
          </a:xfrm>
        </p:spPr>
        <p:txBody>
          <a:bodyPr/>
          <a:lstStyle/>
          <a:p>
            <a:r>
              <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rPr>
              <a:t>PLSA</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では、</a:t>
            </a:r>
            <a:r>
              <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rPr>
              <a:t>3</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種類の確率変数</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P(</a:t>
            </a:r>
            <a:r>
              <a:rPr kumimoji="1" lang="en-US" altLang="ja-JP" sz="2000" b="1" kern="1200" dirty="0" err="1">
                <a:solidFill>
                  <a:schemeClr val="tx1"/>
                </a:solidFill>
                <a:effectLst/>
                <a:latin typeface="Cambria Math" panose="02040503050406030204" pitchFamily="18" charset="0"/>
                <a:ea typeface="Cambria Math" panose="02040503050406030204" pitchFamily="18" charset="0"/>
              </a:rPr>
              <a:t>x|z</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 P(</a:t>
            </a:r>
            <a:r>
              <a:rPr kumimoji="1" lang="en-US" altLang="ja-JP" sz="2000" b="1" kern="1200" dirty="0" err="1">
                <a:solidFill>
                  <a:schemeClr val="tx1"/>
                </a:solidFill>
                <a:effectLst/>
                <a:latin typeface="Cambria Math" panose="02040503050406030204" pitchFamily="18" charset="0"/>
                <a:ea typeface="Cambria Math" panose="02040503050406030204" pitchFamily="18" charset="0"/>
              </a:rPr>
              <a:t>y|z</a:t>
            </a:r>
            <a:r>
              <a:rPr kumimoji="1" lang="en-US" altLang="ja-JP" sz="2000" b="1" kern="1200" dirty="0">
                <a:solidFill>
                  <a:schemeClr val="tx1"/>
                </a:solidFill>
                <a:effectLst/>
                <a:latin typeface="Cambria Math" panose="02040503050406030204" pitchFamily="18" charset="0"/>
                <a:ea typeface="Cambria Math" panose="02040503050406030204" pitchFamily="18" charset="0"/>
              </a:rPr>
              <a:t>), P(z)</a:t>
            </a:r>
            <a:r>
              <a:rPr kumimoji="1" lang="ja-JP" altLang="ja-JP" sz="2000" b="1" kern="1200" dirty="0">
                <a:solidFill>
                  <a:schemeClr val="tx1"/>
                </a:solidFill>
                <a:effectLst/>
                <a:latin typeface="Meiryo UI" panose="020B0604030504040204" pitchFamily="50" charset="-128"/>
                <a:ea typeface="Meiryo UI" panose="020B0604030504040204" pitchFamily="50" charset="-128"/>
                <a:cs typeface="+mn-cs"/>
              </a:rPr>
              <a:t>を計算することが最終アウトプット</a:t>
            </a:r>
            <a:r>
              <a:rPr kumimoji="1" lang="ja-JP" altLang="en-US" sz="2000" b="1" kern="1200" dirty="0">
                <a:solidFill>
                  <a:schemeClr val="tx1"/>
                </a:solidFill>
                <a:effectLst/>
                <a:latin typeface="Meiryo UI" panose="020B0604030504040204" pitchFamily="50" charset="-128"/>
                <a:ea typeface="Meiryo UI" panose="020B0604030504040204" pitchFamily="50" charset="-128"/>
                <a:cs typeface="+mn-cs"/>
              </a:rPr>
              <a:t>です。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73E6AD4C-69C8-4848-ADAA-E88534E0342F}"/>
                  </a:ext>
                </a:extLst>
              </p:cNvPr>
              <p:cNvGraphicFramePr>
                <a:graphicFrameLocks noGrp="1"/>
              </p:cNvGraphicFramePr>
              <p:nvPr>
                <p:extLst>
                  <p:ext uri="{D42A27DB-BD31-4B8C-83A1-F6EECF244321}">
                    <p14:modId xmlns:p14="http://schemas.microsoft.com/office/powerpoint/2010/main" val="1226542452"/>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oMath>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9783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e>
                                      </m:func>
                                    </m:e>
                                  </m:nary>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6263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020732"/>
                      </a:ext>
                    </a:extLst>
                  </a:tr>
                  <a:tr h="439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41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5278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427975"/>
                      </a:ext>
                    </a:extLst>
                  </a:tr>
                </a:tbl>
              </a:graphicData>
            </a:graphic>
          </p:graphicFrame>
        </mc:Choice>
        <mc:Fallback xmlns="">
          <p:graphicFrame>
            <p:nvGraphicFramePr>
              <p:cNvPr id="7" name="表 7">
                <a:extLst>
                  <a:ext uri="{FF2B5EF4-FFF2-40B4-BE49-F238E27FC236}">
                    <a16:creationId xmlns:a16="http://schemas.microsoft.com/office/drawing/2014/main" id="{73E6AD4C-69C8-4848-ADAA-E88534E0342F}"/>
                  </a:ext>
                </a:extLst>
              </p:cNvPr>
              <p:cNvGraphicFramePr>
                <a:graphicFrameLocks noGrp="1"/>
              </p:cNvGraphicFramePr>
              <p:nvPr>
                <p:extLst>
                  <p:ext uri="{D42A27DB-BD31-4B8C-83A1-F6EECF244321}">
                    <p14:modId xmlns:p14="http://schemas.microsoft.com/office/powerpoint/2010/main" val="1226542452"/>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74392" t="-116393" r="-116" b="-709836"/>
                          </a:stretch>
                        </a:blipFill>
                      </a:tcPr>
                    </a:tc>
                    <a:extLst>
                      <a:ext uri="{0D108BD9-81ED-4DB2-BD59-A6C34878D82A}">
                        <a16:rowId xmlns:a16="http://schemas.microsoft.com/office/drawing/2014/main" val="949978322"/>
                      </a:ext>
                    </a:extLst>
                  </a:tr>
                  <a:tr h="387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06250" r="-116" b="-576563"/>
                          </a:stretch>
                        </a:blipFill>
                      </a:tcPr>
                    </a:tc>
                    <a:extLst>
                      <a:ext uri="{0D108BD9-81ED-4DB2-BD59-A6C34878D82A}">
                        <a16:rowId xmlns:a16="http://schemas.microsoft.com/office/drawing/2014/main" val="4241626392"/>
                      </a:ext>
                    </a:extLst>
                  </a:tr>
                  <a:tr h="5429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20225" r="-116" b="-314607"/>
                          </a:stretch>
                        </a:blipFill>
                      </a:tcPr>
                    </a:tc>
                    <a:extLst>
                      <a:ext uri="{0D108BD9-81ED-4DB2-BD59-A6C34878D82A}">
                        <a16:rowId xmlns:a16="http://schemas.microsoft.com/office/drawing/2014/main" val="123402073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303191" r="-116" b="-197872"/>
                          </a:stretch>
                        </a:blipFill>
                      </a:tcPr>
                    </a:tc>
                    <a:extLst>
                      <a:ext uri="{0D108BD9-81ED-4DB2-BD59-A6C34878D82A}">
                        <a16:rowId xmlns:a16="http://schemas.microsoft.com/office/drawing/2014/main" val="3485341491"/>
                      </a:ext>
                    </a:extLst>
                  </a:tr>
                  <a:tr h="5581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411957" r="-116" b="-102174"/>
                          </a:stretch>
                        </a:blipFill>
                      </a:tcPr>
                    </a:tc>
                    <a:extLst>
                      <a:ext uri="{0D108BD9-81ED-4DB2-BD59-A6C34878D82A}">
                        <a16:rowId xmlns:a16="http://schemas.microsoft.com/office/drawing/2014/main" val="148552785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506452" r="-116" b="-1075"/>
                          </a:stretch>
                        </a:blipFill>
                      </a:tcPr>
                    </a:tc>
                    <a:extLst>
                      <a:ext uri="{0D108BD9-81ED-4DB2-BD59-A6C34878D82A}">
                        <a16:rowId xmlns:a16="http://schemas.microsoft.com/office/drawing/2014/main" val="3757427975"/>
                      </a:ext>
                    </a:extLst>
                  </a:tr>
                </a:tbl>
              </a:graphicData>
            </a:graphic>
          </p:graphicFrame>
        </mc:Fallback>
      </mc:AlternateContent>
      <p:sp>
        <p:nvSpPr>
          <p:cNvPr id="10" name="正方形/長方形 9">
            <a:extLst>
              <a:ext uri="{FF2B5EF4-FFF2-40B4-BE49-F238E27FC236}">
                <a16:creationId xmlns:a16="http://schemas.microsoft.com/office/drawing/2014/main" id="{ADC1DF08-352A-479B-A1B0-062DEADC555C}"/>
              </a:ext>
            </a:extLst>
          </p:cNvPr>
          <p:cNvSpPr/>
          <p:nvPr/>
        </p:nvSpPr>
        <p:spPr>
          <a:xfrm>
            <a:off x="540000" y="5150679"/>
            <a:ext cx="7326027" cy="748763"/>
          </a:xfrm>
          <a:prstGeom prst="rect">
            <a:avLst/>
          </a:prstGeom>
        </p:spPr>
        <p:txBody>
          <a:bodyPr wrap="square" lIns="72000" tIns="72000" rIns="72000" bIns="72000">
            <a:noAutofit/>
          </a:bodyPr>
          <a:lstStyle/>
          <a:p>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種類の確率変数は式（</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）～式（</a:t>
            </a:r>
            <a:r>
              <a:rPr lang="en-US" altLang="ja-JP" dirty="0">
                <a:latin typeface="Meiryo UI" panose="020B0604030504040204" pitchFamily="50" charset="-128"/>
                <a:ea typeface="Meiryo UI" panose="020B0604030504040204" pitchFamily="50" charset="-128"/>
              </a:rPr>
              <a:t>6</a:t>
            </a:r>
            <a:r>
              <a:rPr lang="ja-JP" altLang="en-US" dirty="0">
                <a:latin typeface="Meiryo UI" panose="020B0604030504040204" pitchFamily="50" charset="-128"/>
                <a:ea typeface="Meiryo UI" panose="020B0604030504040204" pitchFamily="50" charset="-128"/>
              </a:rPr>
              <a:t>）のように最尤法で計算します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117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652E7-DE94-45A8-8080-1962562F9E50}"/>
              </a:ext>
            </a:extLst>
          </p:cNvPr>
          <p:cNvSpPr>
            <a:spLocks noGrp="1"/>
          </p:cNvSpPr>
          <p:nvPr>
            <p:ph type="title"/>
          </p:nvPr>
        </p:nvSpPr>
        <p:spPr/>
        <p:txBody>
          <a:bodyPr/>
          <a:lstStyle/>
          <a:p>
            <a:r>
              <a:rPr kumimoji="1" lang="en-US" altLang="ja-JP" dirty="0"/>
              <a:t>PLSA</a:t>
            </a:r>
            <a:r>
              <a:rPr kumimoji="1" lang="ja-JP" altLang="en-US" dirty="0"/>
              <a:t>の理論</a:t>
            </a:r>
          </a:p>
        </p:txBody>
      </p:sp>
      <p:sp>
        <p:nvSpPr>
          <p:cNvPr id="3" name="コンテンツ プレースホルダー 2">
            <a:extLst>
              <a:ext uri="{FF2B5EF4-FFF2-40B4-BE49-F238E27FC236}">
                <a16:creationId xmlns:a16="http://schemas.microsoft.com/office/drawing/2014/main" id="{6F6B8949-7231-49B4-8CD2-087C8DA937CD}"/>
              </a:ext>
            </a:extLst>
          </p:cNvPr>
          <p:cNvSpPr>
            <a:spLocks noGrp="1"/>
          </p:cNvSpPr>
          <p:nvPr>
            <p:ph idx="1"/>
          </p:nvPr>
        </p:nvSpPr>
        <p:spPr>
          <a:xfrm>
            <a:off x="540000" y="1080000"/>
            <a:ext cx="9180000" cy="748763"/>
          </a:xfrm>
        </p:spPr>
        <p:txBody>
          <a:bodyPr/>
          <a:lstStyle/>
          <a:p>
            <a:r>
              <a:rPr kumimoji="1" lang="ja-JP" altLang="en-US" sz="2000" b="1" kern="1200" dirty="0">
                <a:solidFill>
                  <a:schemeClr val="tx1"/>
                </a:solidFill>
                <a:effectLst/>
                <a:latin typeface="Meiryo UI" panose="020B0604030504040204" pitchFamily="50" charset="-128"/>
                <a:ea typeface="Meiryo UI" panose="020B0604030504040204" pitchFamily="50" charset="-128"/>
                <a:cs typeface="+mn-cs"/>
              </a:rPr>
              <a:t>共起確率</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x,y</a:t>
            </a:r>
            <a:r>
              <a:rPr lang="en-US" altLang="ja-JP" dirty="0">
                <a:latin typeface="Cambria Math" panose="02040503050406030204" pitchFamily="18" charset="0"/>
                <a:ea typeface="Cambria Math" panose="02040503050406030204" pitchFamily="18" charset="0"/>
              </a:rPr>
              <a:t>)</a:t>
            </a:r>
            <a:r>
              <a:rPr lang="ja-JP" altLang="en-US" dirty="0"/>
              <a:t>を潜在クラスタ</a:t>
            </a:r>
            <a:r>
              <a:rPr lang="en-US" altLang="ja-JP" dirty="0"/>
              <a:t>z</a:t>
            </a:r>
            <a:r>
              <a:rPr lang="ja-JP" altLang="en-US" dirty="0"/>
              <a:t>を使って表現した後、対数尤度関数</a:t>
            </a:r>
            <a:r>
              <a:rPr lang="en-US" altLang="ja-JP" dirty="0"/>
              <a:t>L</a:t>
            </a:r>
            <a:r>
              <a:rPr lang="ja-JP" altLang="en-US" dirty="0"/>
              <a:t>を求めます。</a:t>
            </a:r>
            <a:endParaRPr kumimoji="1" lang="en-US" altLang="ja-JP" sz="2000" b="1" kern="1200" dirty="0">
              <a:solidFill>
                <a:schemeClr val="tx1"/>
              </a:solidFill>
              <a:effectLst/>
              <a:latin typeface="Meiryo UI" panose="020B0604030504040204" pitchFamily="50" charset="-128"/>
              <a:ea typeface="Meiryo UI" panose="020B0604030504040204" pitchFamily="50" charset="-128"/>
              <a:cs typeface="+mn-cs"/>
            </a:endParaRPr>
          </a:p>
        </p:txBody>
      </p:sp>
      <p:sp>
        <p:nvSpPr>
          <p:cNvPr id="10" name="正方形/長方形 9">
            <a:extLst>
              <a:ext uri="{FF2B5EF4-FFF2-40B4-BE49-F238E27FC236}">
                <a16:creationId xmlns:a16="http://schemas.microsoft.com/office/drawing/2014/main" id="{ADC1DF08-352A-479B-A1B0-062DEADC555C}"/>
              </a:ext>
            </a:extLst>
          </p:cNvPr>
          <p:cNvSpPr/>
          <p:nvPr/>
        </p:nvSpPr>
        <p:spPr>
          <a:xfrm>
            <a:off x="540000" y="5150678"/>
            <a:ext cx="9360000" cy="1044000"/>
          </a:xfrm>
          <a:prstGeom prst="rect">
            <a:avLst/>
          </a:prstGeom>
        </p:spPr>
        <p:txBody>
          <a:bodyPr wrap="square" lIns="72000" tIns="72000" rIns="72000" bIns="72000">
            <a:noAutofit/>
          </a:bodyPr>
          <a:lstStyle/>
          <a:p>
            <a:r>
              <a:rPr lang="en-US" altLang="ja-JP" dirty="0">
                <a:latin typeface="Cambria Math" panose="02040503050406030204" pitchFamily="18" charset="0"/>
                <a:ea typeface="Cambria Math" panose="02040503050406030204" pitchFamily="18" charset="0"/>
              </a:rPr>
              <a:t>x</a:t>
            </a:r>
            <a:r>
              <a:rPr lang="ja-JP" altLang="en-US" dirty="0">
                <a:latin typeface="Meiryo UI" panose="020B0604030504040204" pitchFamily="50" charset="-128"/>
                <a:ea typeface="Meiryo UI" panose="020B0604030504040204" pitchFamily="50" charset="-128"/>
              </a:rPr>
              <a:t>と</a:t>
            </a:r>
            <a:r>
              <a:rPr lang="en-US" altLang="ja-JP" dirty="0">
                <a:latin typeface="Cambria Math" panose="02040503050406030204" pitchFamily="18" charset="0"/>
                <a:ea typeface="Cambria Math" panose="02040503050406030204" pitchFamily="18" charset="0"/>
              </a:rPr>
              <a:t>y</a:t>
            </a:r>
            <a:r>
              <a:rPr lang="ja-JP" altLang="en-US" dirty="0">
                <a:latin typeface="Meiryo UI" panose="020B0604030504040204" pitchFamily="50" charset="-128"/>
                <a:ea typeface="Meiryo UI" panose="020B0604030504040204" pitchFamily="50" charset="-128"/>
              </a:rPr>
              <a:t>が同時に出現する共起確率</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x,y</a:t>
            </a:r>
            <a:r>
              <a:rPr lang="en-US" altLang="ja-JP" dirty="0">
                <a:latin typeface="Cambria Math" panose="02040503050406030204" pitchFamily="18" charset="0"/>
                <a:ea typeface="Cambria Math" panose="02040503050406030204" pitchFamily="18" charset="0"/>
              </a:rPr>
              <a:t>)</a:t>
            </a:r>
            <a:r>
              <a:rPr lang="ja-JP" altLang="en-US" dirty="0">
                <a:latin typeface="Meiryo UI" panose="020B0604030504040204" pitchFamily="50" charset="-128"/>
                <a:ea typeface="Meiryo UI" panose="020B0604030504040204" pitchFamily="50" charset="-128"/>
              </a:rPr>
              <a:t>は潜在クラスタ</a:t>
            </a:r>
            <a:r>
              <a:rPr lang="en-US" altLang="ja-JP" dirty="0">
                <a:latin typeface="Meiryo UI" panose="020B0604030504040204" pitchFamily="50" charset="-128"/>
                <a:ea typeface="Meiryo UI" panose="020B0604030504040204" pitchFamily="50" charset="-128"/>
              </a:rPr>
              <a:t>z</a:t>
            </a:r>
            <a:r>
              <a:rPr lang="ja-JP" altLang="en-US" dirty="0">
                <a:latin typeface="Meiryo UI" panose="020B0604030504040204" pitchFamily="50" charset="-128"/>
                <a:ea typeface="Meiryo UI" panose="020B0604030504040204" pitchFamily="50" charset="-128"/>
              </a:rPr>
              <a:t>を使って式</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のようにモデル化できます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また、</a:t>
            </a:r>
            <a:r>
              <a:rPr lang="en-US" altLang="ja-JP" dirty="0">
                <a:latin typeface="Cambria Math" panose="02040503050406030204" pitchFamily="18" charset="0"/>
                <a:ea typeface="Cambria Math" panose="02040503050406030204" pitchFamily="18" charset="0"/>
              </a:rPr>
              <a:t>x</a:t>
            </a:r>
            <a:r>
              <a:rPr lang="ja-JP" altLang="en-US" dirty="0">
                <a:latin typeface="Meiryo UI" panose="020B0604030504040204" pitchFamily="50" charset="-128"/>
                <a:ea typeface="Meiryo UI" panose="020B0604030504040204" pitchFamily="50" charset="-128"/>
              </a:rPr>
              <a:t>と</a:t>
            </a:r>
            <a:r>
              <a:rPr lang="en-US" altLang="ja-JP" dirty="0">
                <a:latin typeface="Cambria Math" panose="02040503050406030204" pitchFamily="18" charset="0"/>
                <a:ea typeface="Cambria Math" panose="02040503050406030204" pitchFamily="18" charset="0"/>
              </a:rPr>
              <a:t>y</a:t>
            </a:r>
            <a:r>
              <a:rPr lang="ja-JP" altLang="en-US" dirty="0">
                <a:latin typeface="Meiryo UI" panose="020B0604030504040204" pitchFamily="50" charset="-128"/>
                <a:ea typeface="Meiryo UI" panose="020B0604030504040204" pitchFamily="50" charset="-128"/>
              </a:rPr>
              <a:t>の同時出現頻度を</a:t>
            </a:r>
            <a:r>
              <a:rPr lang="en-US" altLang="ja-JP" dirty="0">
                <a:latin typeface="Cambria Math" panose="02040503050406030204" pitchFamily="18" charset="0"/>
                <a:ea typeface="Cambria Math" panose="02040503050406030204" pitchFamily="18" charset="0"/>
              </a:rPr>
              <a:t>N(</a:t>
            </a:r>
            <a:r>
              <a:rPr lang="en-US" altLang="ja-JP" dirty="0" err="1">
                <a:latin typeface="Cambria Math" panose="02040503050406030204" pitchFamily="18" charset="0"/>
                <a:ea typeface="Cambria Math" panose="02040503050406030204" pitchFamily="18" charset="0"/>
              </a:rPr>
              <a:t>x,y</a:t>
            </a:r>
            <a:r>
              <a:rPr lang="en-US" altLang="ja-JP" dirty="0">
                <a:latin typeface="Cambria Math" panose="02040503050406030204" pitchFamily="18" charset="0"/>
                <a:ea typeface="Cambria Math" panose="02040503050406030204" pitchFamily="18" charset="0"/>
              </a:rPr>
              <a:t>)</a:t>
            </a:r>
            <a:r>
              <a:rPr lang="ja-JP" altLang="en-US" dirty="0">
                <a:latin typeface="Meiryo UI" panose="020B0604030504040204" pitchFamily="50" charset="-128"/>
                <a:ea typeface="Meiryo UI" panose="020B0604030504040204" pitchFamily="50" charset="-128"/>
              </a:rPr>
              <a:t>とすると、対数尤度関数</a:t>
            </a:r>
            <a:r>
              <a:rPr lang="en-US" altLang="ja-JP" dirty="0">
                <a:latin typeface="Meiryo UI" panose="020B0604030504040204" pitchFamily="50" charset="-128"/>
                <a:ea typeface="Meiryo UI" panose="020B0604030504040204" pitchFamily="50" charset="-128"/>
              </a:rPr>
              <a:t>L</a:t>
            </a:r>
            <a:r>
              <a:rPr lang="ja-JP" altLang="en-US" dirty="0">
                <a:latin typeface="Meiryo UI" panose="020B0604030504040204" pitchFamily="50" charset="-128"/>
                <a:ea typeface="Meiryo UI" panose="020B0604030504040204" pitchFamily="50" charset="-128"/>
              </a:rPr>
              <a:t>は式</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のようになります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この対数尤度関数</a:t>
            </a:r>
            <a:r>
              <a:rPr lang="en-US" altLang="ja-JP" dirty="0">
                <a:latin typeface="Meiryo UI" panose="020B0604030504040204" pitchFamily="50" charset="-128"/>
                <a:ea typeface="Meiryo UI" panose="020B0604030504040204" pitchFamily="50" charset="-128"/>
              </a:rPr>
              <a:t>L</a:t>
            </a:r>
            <a:r>
              <a:rPr lang="ja-JP" altLang="en-US" dirty="0">
                <a:latin typeface="Meiryo UI" panose="020B0604030504040204" pitchFamily="50" charset="-128"/>
                <a:ea typeface="Meiryo UI" panose="020B0604030504040204" pitchFamily="50" charset="-128"/>
              </a:rPr>
              <a:t>を最大にする確率変数</a:t>
            </a:r>
            <a:r>
              <a:rPr lang="en-US" altLang="ja-JP" dirty="0">
                <a:latin typeface="Cambria Math" panose="02040503050406030204" pitchFamily="18" charset="0"/>
                <a:ea typeface="Cambria Math" panose="02040503050406030204" pitchFamily="18" charset="0"/>
              </a:rPr>
              <a:t>P(</a:t>
            </a:r>
            <a:r>
              <a:rPr lang="en-US" altLang="ja-JP" dirty="0" err="1">
                <a:latin typeface="Cambria Math" panose="02040503050406030204" pitchFamily="18" charset="0"/>
                <a:ea typeface="Cambria Math" panose="02040503050406030204" pitchFamily="18" charset="0"/>
              </a:rPr>
              <a:t>x|z</a:t>
            </a:r>
            <a:r>
              <a:rPr lang="en-US" altLang="ja-JP" dirty="0">
                <a:latin typeface="Cambria Math" panose="02040503050406030204" pitchFamily="18" charset="0"/>
                <a:ea typeface="Cambria Math" panose="02040503050406030204" pitchFamily="18" charset="0"/>
              </a:rPr>
              <a:t>), P(</a:t>
            </a:r>
            <a:r>
              <a:rPr lang="en-US" altLang="ja-JP" dirty="0" err="1">
                <a:latin typeface="Cambria Math" panose="02040503050406030204" pitchFamily="18" charset="0"/>
                <a:ea typeface="Cambria Math" panose="02040503050406030204" pitchFamily="18" charset="0"/>
              </a:rPr>
              <a:t>y|z</a:t>
            </a:r>
            <a:r>
              <a:rPr lang="en-US" altLang="ja-JP" dirty="0">
                <a:latin typeface="Cambria Math" panose="02040503050406030204" pitchFamily="18" charset="0"/>
                <a:ea typeface="Cambria Math" panose="02040503050406030204" pitchFamily="18" charset="0"/>
              </a:rPr>
              <a:t>), P(z)</a:t>
            </a:r>
            <a:r>
              <a:rPr lang="ja-JP" altLang="en-US" dirty="0">
                <a:latin typeface="Meiryo UI" panose="020B0604030504040204" pitchFamily="50" charset="-128"/>
                <a:ea typeface="Meiryo UI" panose="020B0604030504040204" pitchFamily="50" charset="-128"/>
              </a:rPr>
              <a:t>を</a:t>
            </a:r>
            <a:r>
              <a:rPr lang="en-US" altLang="ja-JP" dirty="0">
                <a:latin typeface="Meiryo UI" panose="020B0604030504040204" pitchFamily="50" charset="-128"/>
                <a:ea typeface="Meiryo UI" panose="020B0604030504040204" pitchFamily="50" charset="-128"/>
              </a:rPr>
              <a:t>EM</a:t>
            </a:r>
            <a:r>
              <a:rPr lang="ja-JP" altLang="en-US" dirty="0">
                <a:latin typeface="Meiryo UI" panose="020B0604030504040204" pitchFamily="50" charset="-128"/>
                <a:ea typeface="Meiryo UI" panose="020B0604030504040204" pitchFamily="50" charset="-128"/>
              </a:rPr>
              <a:t>アルゴリズムを用いて推定します</a:t>
            </a:r>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CBFE342C-D27F-40DF-86A3-54A554577AD8}"/>
                  </a:ext>
                </a:extLst>
              </p:cNvPr>
              <p:cNvGraphicFramePr>
                <a:graphicFrameLocks noGrp="1"/>
              </p:cNvGraphicFramePr>
              <p:nvPr>
                <p:extLst>
                  <p:ext uri="{D42A27DB-BD31-4B8C-83A1-F6EECF244321}">
                    <p14:modId xmlns:p14="http://schemas.microsoft.com/office/powerpoint/2010/main" val="1532339253"/>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oMath>
                          </a14:m>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9783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func>
                                        <m:funcPr>
                                          <m:ctrlPr>
                                            <a:rPr kumimoji="1" lang="en-US" altLang="ja-JP" i="1" smtClean="0">
                                              <a:latin typeface="Cambria Math" panose="02040503050406030204" pitchFamily="18" charset="0"/>
                                              <a:ea typeface="Cambria Math" panose="02040503050406030204" pitchFamily="18" charset="0"/>
                                            </a:rPr>
                                          </m:ctrlPr>
                                        </m:funcPr>
                                        <m:fName>
                                          <m:r>
                                            <m:rPr>
                                              <m:sty m:val="p"/>
                                            </m:rPr>
                                            <a:rPr kumimoji="1" lang="en-US" altLang="ja-JP" smtClean="0">
                                              <a:latin typeface="Cambria Math" panose="02040503050406030204" pitchFamily="18" charset="0"/>
                                              <a:ea typeface="Cambria Math" panose="02040503050406030204" pitchFamily="18" charset="0"/>
                                            </a:rPr>
                                            <m:t>log</m:t>
                                          </m:r>
                                        </m:fName>
                                        <m:e>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e>
                                      </m:func>
                                    </m:e>
                                  </m:nary>
                                </m:e>
                              </m:nary>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6263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den>
                              </m:f>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𝑥</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𝑦</m:t>
                                          </m:r>
                                        </m:e>
                                        <m:e>
                                          <m:r>
                                            <a:rPr kumimoji="1" lang="en-US" altLang="ja-JP" smtClean="0">
                                              <a:latin typeface="Cambria Math" panose="02040503050406030204" pitchFamily="18" charset="0"/>
                                              <a:ea typeface="Cambria Math" panose="02040503050406030204" pitchFamily="18" charset="0"/>
                                            </a:rPr>
                                            <m:t>𝑧</m:t>
                                          </m:r>
                                        </m:e>
                                      </m:d>
                                      <m:r>
                                        <a:rPr kumimoji="1" lang="en-US" altLang="ja-JP" smtClean="0">
                                          <a:latin typeface="Cambria Math" panose="02040503050406030204" pitchFamily="18" charset="0"/>
                                          <a:ea typeface="Cambria Math" panose="02040503050406030204" pitchFamily="18" charset="0"/>
                                        </a:rPr>
                                        <m:t>𝑃</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𝑧</m:t>
                                      </m:r>
                                      <m:r>
                                        <a:rPr kumimoji="1" lang="en-US" altLang="ja-JP" smtClean="0">
                                          <a:latin typeface="Cambria Math" panose="02040503050406030204" pitchFamily="18" charset="0"/>
                                          <a:ea typeface="Cambria Math" panose="02040503050406030204" pitchFamily="18" charset="0"/>
                                        </a:rPr>
                                        <m:t>)</m:t>
                                      </m:r>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34020732"/>
                      </a:ext>
                    </a:extLst>
                  </a:tr>
                  <a:tr h="439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85341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855278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mtClean="0">
                                  <a:latin typeface="Cambria Math" panose="02040503050406030204" pitchFamily="18" charset="0"/>
                                  <a:ea typeface="Cambria Math" panose="02040503050406030204" pitchFamily="18" charset="0"/>
                                </a:rPr>
                                <m:t> </m:t>
                              </m:r>
                              <m:f>
                                <m:fPr>
                                  <m:type m:val="skw"/>
                                  <m:ctrlPr>
                                    <a:rPr kumimoji="1" lang="en-US" altLang="ja-JP" i="1" smtClean="0">
                                      <a:latin typeface="Cambria Math" panose="02040503050406030204" pitchFamily="18" charset="0"/>
                                      <a:ea typeface="Cambria Math" panose="02040503050406030204" pitchFamily="18" charset="0"/>
                                    </a:rPr>
                                  </m:ctrlPr>
                                </m:fPr>
                                <m:num>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𝑦</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num>
                                <m:den>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𝑥</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a:rPr kumimoji="1" lang="en-US" altLang="ja-JP" smtClean="0">
                                              <a:latin typeface="Cambria Math" panose="02040503050406030204" pitchFamily="18" charset="0"/>
                                              <a:ea typeface="Cambria Math" panose="02040503050406030204" pitchFamily="18" charset="0"/>
                                            </a:rPr>
                                            <m:t>𝑦</m:t>
                                          </m:r>
                                        </m:sub>
                                        <m:sup/>
                                        <m:e>
                                          <m:nary>
                                            <m:naryPr>
                                              <m:chr m:val="∑"/>
                                              <m:supHide m:val="on"/>
                                              <m:ctrlPr>
                                                <a:rPr kumimoji="1" lang="en-US" altLang="ja-JP" i="1" smtClean="0">
                                                  <a:latin typeface="Cambria Math" panose="02040503050406030204" pitchFamily="18" charset="0"/>
                                                  <a:ea typeface="Cambria Math" panose="02040503050406030204" pitchFamily="18" charset="0"/>
                                                </a:rPr>
                                              </m:ctrlPr>
                                            </m:naryPr>
                                            <m:sub>
                                              <m:r>
                                                <m:rPr>
                                                  <m:brk m:alnAt="7"/>
                                                </m:rPr>
                                                <a:rPr kumimoji="1" lang="en-US" altLang="ja-JP" smtClean="0">
                                                  <a:latin typeface="Cambria Math" panose="02040503050406030204" pitchFamily="18" charset="0"/>
                                                  <a:ea typeface="Cambria Math" panose="02040503050406030204" pitchFamily="18" charset="0"/>
                                                </a:rPr>
                                                <m:t>𝑧</m:t>
                                              </m:r>
                                            </m:sub>
                                            <m:sup/>
                                            <m:e>
                                              <m:r>
                                                <a:rPr kumimoji="1" lang="en-US" altLang="ja-JP" smtClean="0">
                                                  <a:latin typeface="Cambria Math" panose="02040503050406030204" pitchFamily="18" charset="0"/>
                                                  <a:ea typeface="Cambria Math" panose="02040503050406030204" pitchFamily="18" charset="0"/>
                                                </a:rPr>
                                                <m:t>𝑁</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𝑃</m:t>
                                              </m:r>
                                              <m:d>
                                                <m:dPr>
                                                  <m:ctrlPr>
                                                    <a:rPr kumimoji="1" lang="en-US" altLang="ja-JP" i="1" smtClean="0">
                                                      <a:latin typeface="Cambria Math" panose="02040503050406030204" pitchFamily="18" charset="0"/>
                                                      <a:ea typeface="Cambria Math" panose="02040503050406030204" pitchFamily="18" charset="0"/>
                                                    </a:rPr>
                                                  </m:ctrlPr>
                                                </m:dPr>
                                                <m:e>
                                                  <m:r>
                                                    <a:rPr kumimoji="1" lang="en-US" altLang="ja-JP" smtClean="0">
                                                      <a:latin typeface="Cambria Math" panose="02040503050406030204" pitchFamily="18" charset="0"/>
                                                      <a:ea typeface="Cambria Math" panose="02040503050406030204" pitchFamily="18" charset="0"/>
                                                    </a:rPr>
                                                    <m:t>𝑧</m:t>
                                                  </m:r>
                                                </m:e>
                                                <m:e>
                                                  <m:r>
                                                    <a:rPr kumimoji="1" lang="en-US" altLang="ja-JP" smtClean="0">
                                                      <a:latin typeface="Cambria Math" panose="02040503050406030204" pitchFamily="18" charset="0"/>
                                                      <a:ea typeface="Cambria Math" panose="02040503050406030204" pitchFamily="18" charset="0"/>
                                                    </a:rPr>
                                                    <m:t>𝑥</m:t>
                                                  </m:r>
                                                  <m:r>
                                                    <a:rPr kumimoji="1" lang="en-US" altLang="ja-JP" smtClean="0">
                                                      <a:latin typeface="Cambria Math" panose="02040503050406030204" pitchFamily="18" charset="0"/>
                                                      <a:ea typeface="Cambria Math" panose="02040503050406030204" pitchFamily="18" charset="0"/>
                                                    </a:rPr>
                                                    <m:t>,</m:t>
                                                  </m:r>
                                                  <m:r>
                                                    <a:rPr kumimoji="1" lang="en-US" altLang="ja-JP" smtClean="0">
                                                      <a:latin typeface="Cambria Math" panose="02040503050406030204" pitchFamily="18" charset="0"/>
                                                      <a:ea typeface="Cambria Math" panose="02040503050406030204" pitchFamily="18" charset="0"/>
                                                    </a:rPr>
                                                    <m:t>𝑦</m:t>
                                                  </m:r>
                                                </m:e>
                                              </m:d>
                                            </m:e>
                                          </m:nary>
                                        </m:e>
                                      </m:nary>
                                    </m:e>
                                  </m:nary>
                                </m:den>
                              </m:f>
                            </m:oMath>
                          </a14:m>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57427975"/>
                      </a:ext>
                    </a:extLst>
                  </a:tr>
                </a:tbl>
              </a:graphicData>
            </a:graphic>
          </p:graphicFrame>
        </mc:Choice>
        <mc:Fallback xmlns="">
          <p:graphicFrame>
            <p:nvGraphicFramePr>
              <p:cNvPr id="6" name="表 7">
                <a:extLst>
                  <a:ext uri="{FF2B5EF4-FFF2-40B4-BE49-F238E27FC236}">
                    <a16:creationId xmlns:a16="http://schemas.microsoft.com/office/drawing/2014/main" id="{CBFE342C-D27F-40DF-86A3-54A554577AD8}"/>
                  </a:ext>
                </a:extLst>
              </p:cNvPr>
              <p:cNvGraphicFramePr>
                <a:graphicFrameLocks noGrp="1"/>
              </p:cNvGraphicFramePr>
              <p:nvPr>
                <p:extLst>
                  <p:ext uri="{D42A27DB-BD31-4B8C-83A1-F6EECF244321}">
                    <p14:modId xmlns:p14="http://schemas.microsoft.com/office/powerpoint/2010/main" val="1532339253"/>
                  </p:ext>
                </p:extLst>
              </p:nvPr>
            </p:nvGraphicFramePr>
            <p:xfrm>
              <a:off x="540000" y="1980000"/>
              <a:ext cx="9164955" cy="2994916"/>
            </p:xfrm>
            <a:graphic>
              <a:graphicData uri="http://schemas.openxmlformats.org/drawingml/2006/table">
                <a:tbl>
                  <a:tblPr firstRow="1" bandRow="1">
                    <a:tableStyleId>{2D5ABB26-0587-4C30-8999-92F81FD0307C}</a:tableStyleId>
                  </a:tblPr>
                  <a:tblGrid>
                    <a:gridCol w="1087755">
                      <a:extLst>
                        <a:ext uri="{9D8B030D-6E8A-4147-A177-3AD203B41FA5}">
                          <a16:colId xmlns:a16="http://schemas.microsoft.com/office/drawing/2014/main" val="2667644316"/>
                        </a:ext>
                      </a:extLst>
                    </a:gridCol>
                    <a:gridCol w="1819592">
                      <a:extLst>
                        <a:ext uri="{9D8B030D-6E8A-4147-A177-3AD203B41FA5}">
                          <a16:colId xmlns:a16="http://schemas.microsoft.com/office/drawing/2014/main" val="858439037"/>
                        </a:ext>
                      </a:extLst>
                    </a:gridCol>
                    <a:gridCol w="1005205">
                      <a:extLst>
                        <a:ext uri="{9D8B030D-6E8A-4147-A177-3AD203B41FA5}">
                          <a16:colId xmlns:a16="http://schemas.microsoft.com/office/drawing/2014/main" val="382032798"/>
                        </a:ext>
                      </a:extLst>
                    </a:gridCol>
                    <a:gridCol w="5252403">
                      <a:extLst>
                        <a:ext uri="{9D8B030D-6E8A-4147-A177-3AD203B41FA5}">
                          <a16:colId xmlns:a16="http://schemas.microsoft.com/office/drawing/2014/main" val="612212733"/>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r>
                            <a:rPr kumimoji="1" lang="ja-JP" altLang="en-US" dirty="0">
                              <a:latin typeface="Meiryo UI" panose="020B0604030504040204" pitchFamily="50" charset="-128"/>
                              <a:ea typeface="Meiryo UI" panose="020B0604030504040204" pitchFamily="50" charset="-128"/>
                            </a:rPr>
                            <a:t>のモデル化</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2"/>
                          <a:stretch>
                            <a:fillRect l="-74392" t="-116393" r="-116" b="-709836"/>
                          </a:stretch>
                        </a:blipFill>
                      </a:tcPr>
                    </a:tc>
                    <a:extLst>
                      <a:ext uri="{0D108BD9-81ED-4DB2-BD59-A6C34878D82A}">
                        <a16:rowId xmlns:a16="http://schemas.microsoft.com/office/drawing/2014/main" val="949978322"/>
                      </a:ext>
                    </a:extLst>
                  </a:tr>
                  <a:tr h="387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式（</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latin typeface="Meiryo UI" panose="020B0604030504040204" pitchFamily="50" charset="-128"/>
                              <a:ea typeface="Meiryo UI" panose="020B0604030504040204" pitchFamily="50" charset="-128"/>
                            </a:rPr>
                            <a:t>対数尤度関数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Cambria Math" panose="02040503050406030204" pitchFamily="18" charset="0"/>
                              <a:ea typeface="Cambria Math" panose="02040503050406030204" pitchFamily="18" charset="0"/>
                            </a:rPr>
                            <a:t>L</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06250" r="-116" b="-576563"/>
                          </a:stretch>
                        </a:blipFill>
                      </a:tcPr>
                    </a:tc>
                    <a:extLst>
                      <a:ext uri="{0D108BD9-81ED-4DB2-BD59-A6C34878D82A}">
                        <a16:rowId xmlns:a16="http://schemas.microsoft.com/office/drawing/2014/main" val="4241626392"/>
                      </a:ext>
                    </a:extLst>
                  </a:tr>
                  <a:tr h="5429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3</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Meiryo UI" panose="020B0604030504040204" pitchFamily="50" charset="-128"/>
                              <a:ea typeface="Meiryo UI" panose="020B0604030504040204" pitchFamily="50" charset="-128"/>
                            </a:rPr>
                            <a:t>E</a:t>
                          </a:r>
                          <a:r>
                            <a:rPr kumimoji="1" lang="ja-JP" altLang="en-US" dirty="0">
                              <a:latin typeface="Meiryo UI" panose="020B0604030504040204" pitchFamily="50" charset="-128"/>
                              <a:ea typeface="Meiryo UI" panose="020B0604030504040204" pitchFamily="50" charset="-128"/>
                            </a:rPr>
                            <a:t>ステップ</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z|x,y</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220225" r="-116" b="-314607"/>
                          </a:stretch>
                        </a:blipFill>
                      </a:tcPr>
                    </a:tc>
                    <a:extLst>
                      <a:ext uri="{0D108BD9-81ED-4DB2-BD59-A6C34878D82A}">
                        <a16:rowId xmlns:a16="http://schemas.microsoft.com/office/drawing/2014/main" val="123402073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4</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ステップ①</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x|z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303191" r="-116" b="-197872"/>
                          </a:stretch>
                        </a:blipFill>
                      </a:tcPr>
                    </a:tc>
                    <a:extLst>
                      <a:ext uri="{0D108BD9-81ED-4DB2-BD59-A6C34878D82A}">
                        <a16:rowId xmlns:a16="http://schemas.microsoft.com/office/drawing/2014/main" val="3485341491"/>
                      </a:ext>
                    </a:extLst>
                  </a:tr>
                  <a:tr h="5581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5</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ステップ②</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a:t>
                          </a:r>
                          <a:r>
                            <a:rPr kumimoji="1" lang="en-US" altLang="ja-JP" dirty="0" err="1">
                              <a:latin typeface="Cambria Math" panose="02040503050406030204" pitchFamily="18" charset="0"/>
                              <a:ea typeface="Cambria Math" panose="02040503050406030204" pitchFamily="18" charset="0"/>
                            </a:rPr>
                            <a:t>y|z</a:t>
                          </a:r>
                          <a:r>
                            <a:rPr kumimoji="1" lang="en-US" altLang="ja-JP" dirty="0">
                              <a:latin typeface="Cambria Math" panose="02040503050406030204" pitchFamily="18" charset="0"/>
                              <a:ea typeface="Cambria Math" panose="02040503050406030204" pitchFamily="18" charset="0"/>
                            </a:rPr>
                            <a:t>)</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411957" r="-116" b="-102174"/>
                          </a:stretch>
                        </a:blipFill>
                      </a:tcPr>
                    </a:tc>
                    <a:extLst>
                      <a:ext uri="{0D108BD9-81ED-4DB2-BD59-A6C34878D82A}">
                        <a16:rowId xmlns:a16="http://schemas.microsoft.com/office/drawing/2014/main" val="1485527852"/>
                      </a:ext>
                    </a:extLst>
                  </a:tr>
                  <a:tr h="56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式（</a:t>
                          </a: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6</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M</a:t>
                          </a:r>
                          <a:r>
                            <a:rPr kumimoji="1" lang="ja-JP" altLang="en-US" sz="1800" u="none" strike="noStrike" kern="1200" cap="none" spc="0" normalizeH="0" baseline="0" noProof="0" dirty="0">
                              <a:ln>
                                <a:noFill/>
                              </a:ln>
                              <a:effectLst/>
                              <a:uLnTx/>
                              <a:uFillTx/>
                              <a:latin typeface="Meiryo UI" panose="020B0604030504040204" pitchFamily="50" charset="-128"/>
                              <a:ea typeface="Meiryo UI" panose="020B0604030504040204" pitchFamily="50" charset="-128"/>
                            </a:rPr>
                            <a:t>ステップ③</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Cambria Math" panose="02040503050406030204" pitchFamily="18" charset="0"/>
                              <a:ea typeface="Cambria Math" panose="02040503050406030204" pitchFamily="18" charset="0"/>
                            </a:rPr>
                            <a:t>P(z)</a:t>
                          </a:r>
                          <a:endParaRPr kumimoji="1" lang="ja-JP" altLang="en-US" dirty="0">
                            <a:latin typeface="Cambria Math" panose="020405030504060302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ja-JP"/>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392" t="-506452" r="-116" b="-1075"/>
                          </a:stretch>
                        </a:blipFill>
                      </a:tcPr>
                    </a:tc>
                    <a:extLst>
                      <a:ext uri="{0D108BD9-81ED-4DB2-BD59-A6C34878D82A}">
                        <a16:rowId xmlns:a16="http://schemas.microsoft.com/office/drawing/2014/main" val="3757427975"/>
                      </a:ext>
                    </a:extLst>
                  </a:tr>
                </a:tbl>
              </a:graphicData>
            </a:graphic>
          </p:graphicFrame>
        </mc:Fallback>
      </mc:AlternateContent>
    </p:spTree>
    <p:extLst>
      <p:ext uri="{BB962C8B-B14F-4D97-AF65-F5344CB8AC3E}">
        <p14:creationId xmlns:p14="http://schemas.microsoft.com/office/powerpoint/2010/main" val="2833480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lIns="72000" tIns="72000" rIns="72000" bIns="72000">
        <a:noAutofit/>
      </a:bodyPr>
      <a:lstStyle>
        <a:defPPr algn="l">
          <a:defRPr dirty="0" smtClean="0">
            <a:latin typeface="Meiryo UI" panose="020B0604030504040204" pitchFamily="50" charset="-128"/>
            <a:ea typeface="Meiryo UI" panose="020B0604030504040204" pitchFamily="50" charset="-128"/>
          </a:defRPr>
        </a:defPPr>
      </a:lstStyle>
    </a:spDef>
    <a:lnDef>
      <a:spPr>
        <a:ln w="254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3671</Words>
  <Application>Microsoft Office PowerPoint</Application>
  <PresentationFormat>A4 210 x 297 mm</PresentationFormat>
  <Paragraphs>586</Paragraphs>
  <Slides>26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Meiryo UI</vt:lpstr>
      <vt:lpstr>メイリオ</vt:lpstr>
      <vt:lpstr>游ゴシック</vt:lpstr>
      <vt:lpstr>Arial</vt:lpstr>
      <vt:lpstr>Cambria Math</vt:lpstr>
      <vt:lpstr>Wingdings</vt:lpstr>
      <vt:lpstr>Office テーマ</vt:lpstr>
      <vt:lpstr>PLSA</vt:lpstr>
      <vt:lpstr>アジェンダ</vt:lpstr>
      <vt:lpstr>PLSAの概要</vt:lpstr>
      <vt:lpstr>ソフトクラスタリングとは</vt:lpstr>
      <vt:lpstr>LSAやLDAとの関係性</vt:lpstr>
      <vt:lpstr>PLSAのメリット</vt:lpstr>
      <vt:lpstr>PLSAの理論</vt:lpstr>
      <vt:lpstr>PLSAの理論</vt:lpstr>
      <vt:lpstr>PLSAの理論</vt:lpstr>
      <vt:lpstr>PLSAの理論</vt:lpstr>
      <vt:lpstr>基本的な数式　復習</vt:lpstr>
      <vt:lpstr>PLSAの理論　式（1）の導出</vt:lpstr>
      <vt:lpstr>PLSAの理論　式（2）の導出</vt:lpstr>
      <vt:lpstr>PLSAの理論　式（2）からEMアルゴリズムまで</vt:lpstr>
      <vt:lpstr>PLSAの理論　式（3）の導出</vt:lpstr>
      <vt:lpstr>PLSAの理論　EMアルゴリズム（M-Step）</vt:lpstr>
      <vt:lpstr>PLSAの理論　式（4）の導出</vt:lpstr>
      <vt:lpstr>PLSAの理論　式（5）の導出</vt:lpstr>
      <vt:lpstr>PLSAの理論　式（6）の導出</vt:lpstr>
      <vt:lpstr>PLSAの実行方法　インプット</vt:lpstr>
      <vt:lpstr>PLSAの実行方法　インプット</vt:lpstr>
      <vt:lpstr>PLSAの実行方法　インプット</vt:lpstr>
      <vt:lpstr>PLSAの実行方法　パラメータの設定</vt:lpstr>
      <vt:lpstr>PLSAの実行方法　アウトプット</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PLSA</dc:title>
  <dc:creator>辻元 宏則</dc:creator>
  <cp:lastModifiedBy>辻元 宏則</cp:lastModifiedBy>
  <cp:revision>150</cp:revision>
  <dcterms:created xsi:type="dcterms:W3CDTF">2020-07-02T08:51:44Z</dcterms:created>
  <dcterms:modified xsi:type="dcterms:W3CDTF">2020-07-08T08:47:05Z</dcterms:modified>
</cp:coreProperties>
</file>