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75" r:id="rId2"/>
  </p:sldMasterIdLst>
  <p:notesMasterIdLst>
    <p:notesMasterId r:id="rId29"/>
  </p:notesMasterIdLst>
  <p:handoutMasterIdLst>
    <p:handoutMasterId r:id="rId30"/>
  </p:handoutMasterIdLst>
  <p:sldIdLst>
    <p:sldId id="325" r:id="rId3"/>
    <p:sldId id="327" r:id="rId4"/>
    <p:sldId id="329" r:id="rId5"/>
    <p:sldId id="335" r:id="rId6"/>
    <p:sldId id="336" r:id="rId7"/>
    <p:sldId id="338" r:id="rId8"/>
    <p:sldId id="339" r:id="rId9"/>
    <p:sldId id="340" r:id="rId10"/>
    <p:sldId id="337" r:id="rId11"/>
    <p:sldId id="341" r:id="rId12"/>
    <p:sldId id="342" r:id="rId13"/>
    <p:sldId id="343" r:id="rId14"/>
    <p:sldId id="344" r:id="rId15"/>
    <p:sldId id="345" r:id="rId16"/>
    <p:sldId id="346" r:id="rId17"/>
    <p:sldId id="333" r:id="rId18"/>
    <p:sldId id="350" r:id="rId19"/>
    <p:sldId id="351" r:id="rId20"/>
    <p:sldId id="352" r:id="rId21"/>
    <p:sldId id="348" r:id="rId22"/>
    <p:sldId id="349" r:id="rId23"/>
    <p:sldId id="353" r:id="rId24"/>
    <p:sldId id="357" r:id="rId25"/>
    <p:sldId id="356" r:id="rId26"/>
    <p:sldId id="330" r:id="rId27"/>
    <p:sldId id="328" r:id="rId28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浅倉 嘉彬" initials="浅倉" lastIdx="1" clrIdx="0">
    <p:extLst>
      <p:ext uri="{19B8F6BF-5375-455C-9EA6-DF929625EA0E}">
        <p15:presenceInfo xmlns:p15="http://schemas.microsoft.com/office/powerpoint/2012/main" userId="S::asakura-y@tsuzuki.co.jp::0cddbcd9-21fc-4cf4-bc8a-fb7cbd4e35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67E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80941" autoAdjust="0"/>
  </p:normalViewPr>
  <p:slideViewPr>
    <p:cSldViewPr>
      <p:cViewPr varScale="1">
        <p:scale>
          <a:sx n="81" d="100"/>
          <a:sy n="81" d="100"/>
        </p:scale>
        <p:origin x="6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36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D6CAF-52DD-4933-B3DB-1AA4C3E30054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35CE3-15C0-475C-BCAB-A17CA4CF7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6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E7DBA-058F-437F-A215-770EFD4C98F0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B252-B1AE-42F0-BD90-03F996D3B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90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9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651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74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20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68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26"/>
          <a:stretch/>
        </p:blipFill>
        <p:spPr>
          <a:xfrm>
            <a:off x="0" y="0"/>
            <a:ext cx="12192000" cy="4323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2000" y="1738800"/>
            <a:ext cx="11136000" cy="2361600"/>
          </a:xfrm>
        </p:spPr>
        <p:txBody>
          <a:bodyPr anchor="b" anchorCtr="0"/>
          <a:lstStyle>
            <a:lvl1pPr>
              <a:defRPr sz="40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438800"/>
            <a:ext cx="10560000" cy="17856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2FB91B6-CDA0-4FD1-BD2F-3CFDDD2898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188640"/>
            <a:ext cx="1728192" cy="3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6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54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42" y="2763000"/>
            <a:ext cx="4028319" cy="972000"/>
          </a:xfrm>
          <a:prstGeom prst="rect">
            <a:avLst/>
          </a:prstGeom>
        </p:spPr>
      </p:pic>
      <p:pic>
        <p:nvPicPr>
          <p:cNvPr id="3" name="図 2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D204207B-18BA-41F8-A021-5D8ED73F3E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959" y="2575763"/>
            <a:ext cx="4185202" cy="13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1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>
          <a:xfrm>
            <a:off x="3417600" y="6289200"/>
            <a:ext cx="5361600" cy="201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788AC3A-C8B4-4632-8463-D04CBE2BF9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6202836"/>
            <a:ext cx="1466068" cy="287964"/>
          </a:xfrm>
          <a:prstGeom prst="rect">
            <a:avLst/>
          </a:prstGeom>
        </p:spPr>
      </p:pic>
      <p:pic>
        <p:nvPicPr>
          <p:cNvPr id="3" name="図 2" descr="抽象, 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0F1890FE-E366-483B-9FAD-50A3A9982A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200" y="2861871"/>
            <a:ext cx="4755599" cy="5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セクション見出し1（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4320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2000" y="1774800"/>
            <a:ext cx="11510400" cy="1440000"/>
          </a:xfrm>
        </p:spPr>
        <p:txBody>
          <a:bodyPr anchor="b" anchorCtr="0"/>
          <a:lstStyle>
            <a:lvl1pPr>
              <a:defRPr sz="3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3697200"/>
            <a:ext cx="10958400" cy="25956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gray">
          <a:xfrm>
            <a:off x="0" y="6632575"/>
            <a:ext cx="12192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 sz="180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593C4C6-6581-4916-A0B6-57A40A8373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188640"/>
            <a:ext cx="1728192" cy="3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64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05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5" name="図 4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D9406637-3D78-44F8-BB58-D46E37BD56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959" y="2575763"/>
            <a:ext cx="4185202" cy="13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0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>
          <a:xfrm>
            <a:off x="3417600" y="6289200"/>
            <a:ext cx="5361600" cy="201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CD3248-A657-463A-B51F-FC97CD636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6202836"/>
            <a:ext cx="1466068" cy="287964"/>
          </a:xfrm>
          <a:prstGeom prst="rect">
            <a:avLst/>
          </a:prstGeom>
        </p:spPr>
      </p:pic>
      <p:pic>
        <p:nvPicPr>
          <p:cNvPr id="9" name="図 8" descr="抽象, 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C7A21B5C-0A4D-4E7B-A364-62B1AB903D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200" y="2861871"/>
            <a:ext cx="4755599" cy="5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26"/>
          <a:stretch/>
        </p:blipFill>
        <p:spPr>
          <a:xfrm>
            <a:off x="0" y="0"/>
            <a:ext cx="12192000" cy="4323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2000" y="1738800"/>
            <a:ext cx="11136000" cy="2361600"/>
          </a:xfrm>
        </p:spPr>
        <p:txBody>
          <a:bodyPr anchor="b" anchorCtr="0"/>
          <a:lstStyle>
            <a:lvl1pPr>
              <a:defRPr sz="40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438800"/>
            <a:ext cx="10560000" cy="17856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B7BB95D-F7F8-4248-817A-FC204F5A69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188640"/>
            <a:ext cx="1728192" cy="3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3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セクション見出し1（グレ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4320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2000" y="1774800"/>
            <a:ext cx="11510400" cy="1440000"/>
          </a:xfrm>
        </p:spPr>
        <p:txBody>
          <a:bodyPr anchor="b" anchorCtr="0"/>
          <a:lstStyle>
            <a:lvl1pPr>
              <a:defRPr sz="36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3697200"/>
            <a:ext cx="10958400" cy="25956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gray">
          <a:xfrm>
            <a:off x="0" y="6632575"/>
            <a:ext cx="12192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 sz="180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D13B69C-3813-4705-B9E5-9AE5BAC7B8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75" y="188640"/>
            <a:ext cx="1728192" cy="3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080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5746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5600" y="18000"/>
            <a:ext cx="10560000" cy="61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5600" y="871200"/>
            <a:ext cx="11716800" cy="559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768075" y="6652800"/>
            <a:ext cx="5361600" cy="20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736000" y="6652800"/>
            <a:ext cx="7200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gray">
          <a:xfrm>
            <a:off x="0" y="6632575"/>
            <a:ext cx="12192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 sz="180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C98BCBB-BB86-4173-B1F3-EC3888F73D5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188640"/>
            <a:ext cx="1728192" cy="3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4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50" r:id="rId3"/>
    <p:sldLayoutId id="2147483673" r:id="rId4"/>
    <p:sldLayoutId id="2147483674" r:id="rId5"/>
    <p:sldLayoutId id="2147483682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3200" b="1" kern="1200">
          <a:solidFill>
            <a:srgbClr val="0070C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b="1" kern="1200">
          <a:solidFill>
            <a:schemeClr val="tx1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b="1" kern="1200">
          <a:solidFill>
            <a:schemeClr val="tx1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b="1" kern="1200">
          <a:solidFill>
            <a:schemeClr val="tx1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b="1" kern="1200">
          <a:solidFill>
            <a:schemeClr val="tx1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b="1" kern="1200">
          <a:solidFill>
            <a:schemeClr val="tx1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ontentGray_2_L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437"/>
          <a:stretch/>
        </p:blipFill>
        <p:spPr bwMode="auto">
          <a:xfrm>
            <a:off x="0" y="0"/>
            <a:ext cx="1219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5600" y="18000"/>
            <a:ext cx="10560000" cy="61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5600" y="871200"/>
            <a:ext cx="11716800" cy="559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768075" y="6652800"/>
            <a:ext cx="5361600" cy="20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736000" y="6652800"/>
            <a:ext cx="7200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gray">
          <a:xfrm>
            <a:off x="0" y="6632575"/>
            <a:ext cx="12192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 sz="1800"/>
          </a:p>
        </p:txBody>
      </p:sp>
      <p:sp>
        <p:nvSpPr>
          <p:cNvPr id="9" name="Line 159"/>
          <p:cNvSpPr>
            <a:spLocks noChangeShapeType="1"/>
          </p:cNvSpPr>
          <p:nvPr userDrawn="1"/>
        </p:nvSpPr>
        <p:spPr bwMode="auto">
          <a:xfrm>
            <a:off x="0" y="0"/>
            <a:ext cx="12192000" cy="0"/>
          </a:xfrm>
          <a:prstGeom prst="line">
            <a:avLst/>
          </a:prstGeom>
          <a:noFill/>
          <a:ln w="635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80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873DB3D-477B-4872-AF86-D36FD2F5A8E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46" y="162427"/>
            <a:ext cx="1582378" cy="31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5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3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akai00.hatenablog.com/entry/2017/10/13/145337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enyu-life.com/2019/03/26/svm_detail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enyu-life.com/2019/03/26/svm_detail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enyu-life.com/2019/03/26/svm_detail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now.ai/2019/11/26/180809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enyu-life.com/2019/03/26/svm_detail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enyu-life.com/2019/03/26/svm_detail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enyu-life.com/2019/03/26/svm_detail/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enyu-life.com/2019/03/30/svm_senkeibunrihukanou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svm.html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youtube.com/watch?v=Fx-oG_z9HSk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kenyu-life.com/2019/03/26/svm_detail/" TargetMode="External"/><Relationship Id="rId4" Type="http://schemas.openxmlformats.org/officeDocument/2006/relationships/hyperlink" Target="https://logics-of-blue.com/svm-concep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C2048B-8627-413C-9EC2-BE32330DE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64" y="1738800"/>
            <a:ext cx="10248824" cy="2361600"/>
          </a:xfrm>
        </p:spPr>
        <p:txBody>
          <a:bodyPr/>
          <a:lstStyle/>
          <a:p>
            <a:r>
              <a:rPr kumimoji="1" lang="en-US" altLang="ja-JP" dirty="0"/>
              <a:t>SVM</a:t>
            </a:r>
            <a:r>
              <a:rPr kumimoji="1" lang="ja-JP" altLang="en-US" dirty="0"/>
              <a:t>（サポートベクターマシン）の理論と実装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D0CD65-5024-4FDF-8B1C-FFD4C9288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テクノロジーデザイン統括部</a:t>
            </a:r>
            <a:endParaRPr kumimoji="1" lang="en-US" altLang="ja-JP" dirty="0"/>
          </a:p>
          <a:p>
            <a:pPr algn="r"/>
            <a:r>
              <a:rPr lang="ja-JP" altLang="en-US" dirty="0"/>
              <a:t>技術デザインセンター</a:t>
            </a:r>
            <a:endParaRPr lang="en-US" altLang="ja-JP" dirty="0"/>
          </a:p>
          <a:p>
            <a:pPr algn="r"/>
            <a:r>
              <a:rPr kumimoji="1" lang="ja-JP" altLang="en-US" dirty="0"/>
              <a:t>浅倉 嘉彬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2F2D8B-61CC-4756-8F99-7FD3E2E0E7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C5FF2B16-C145-4538-9328-00849CA4CAF4}"/>
              </a:ext>
            </a:extLst>
          </p:cNvPr>
          <p:cNvSpPr txBox="1">
            <a:spLocks/>
          </p:cNvSpPr>
          <p:nvPr/>
        </p:nvSpPr>
        <p:spPr>
          <a:xfrm>
            <a:off x="432000" y="676800"/>
            <a:ext cx="10632552" cy="95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b="1" kern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b="1" kern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800" b="1" kern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800" b="1" kern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AI</a:t>
            </a:r>
            <a:r>
              <a:rPr lang="ja-JP" altLang="en-US" sz="2400" dirty="0"/>
              <a:t>理論勉強会　第</a:t>
            </a:r>
            <a:r>
              <a:rPr lang="en-US" altLang="ja-JP" sz="2400" dirty="0"/>
              <a:t>2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r>
              <a:rPr lang="en-US" altLang="ja-JP" sz="2000" dirty="0"/>
              <a:t>2020/07/14</a:t>
            </a:r>
            <a:r>
              <a:rPr lang="ja-JP" altLang="en-US" sz="2000" dirty="0"/>
              <a:t>（火）</a:t>
            </a:r>
            <a:r>
              <a:rPr lang="en-US" altLang="ja-JP" sz="2000" dirty="0"/>
              <a:t>20:00</a:t>
            </a:r>
            <a:r>
              <a:rPr lang="ja-JP" altLang="en-US" sz="2000" dirty="0"/>
              <a:t>～　＠</a:t>
            </a:r>
            <a:r>
              <a:rPr lang="en-US" altLang="ja-JP" sz="2000" dirty="0"/>
              <a:t>Teams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752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25FDA-34E5-4338-8382-EFC25811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SVM</a:t>
            </a:r>
            <a:r>
              <a:rPr lang="ja-JP" altLang="en-US" dirty="0"/>
              <a:t>における</a:t>
            </a:r>
            <a:r>
              <a:rPr kumimoji="1" lang="ja-JP" altLang="en-US" dirty="0"/>
              <a:t>ハイパーパラメータ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65F151-69F1-4939-B6D8-4A1FD812B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4" name="図 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5FC1AC75-9BEA-4AC4-990A-4CB067D9C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75" y="1052736"/>
            <a:ext cx="7335449" cy="1150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1B7A91-8FFB-4103-82F2-54AE28BC6DE3}"/>
              </a:ext>
            </a:extLst>
          </p:cNvPr>
          <p:cNvSpPr txBox="1"/>
          <p:nvPr/>
        </p:nvSpPr>
        <p:spPr>
          <a:xfrm>
            <a:off x="479376" y="2492550"/>
            <a:ext cx="993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パラメータ</a:t>
            </a:r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の役割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⇨　誤判別をどこまで許容するかを決定する役割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59AC3-105B-406E-BD02-6A524C0E726B}"/>
              </a:ext>
            </a:extLst>
          </p:cNvPr>
          <p:cNvSpPr txBox="1"/>
          <p:nvPr/>
        </p:nvSpPr>
        <p:spPr>
          <a:xfrm>
            <a:off x="479376" y="358622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</a:t>
            </a:r>
            <a:r>
              <a:rPr kumimoji="1" lang="ja-JP" altLang="en-US" sz="2400" b="1" u="sng" dirty="0">
                <a:solidFill>
                  <a:srgbClr val="C00000"/>
                </a:solidFill>
              </a:rPr>
              <a:t>ハイパーパラメータ</a:t>
            </a:r>
            <a:endParaRPr kumimoji="1" lang="en-US" altLang="ja-JP" sz="2400" b="1" u="sng" dirty="0">
              <a:solidFill>
                <a:srgbClr val="C00000"/>
              </a:solidFill>
            </a:endParaRPr>
          </a:p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⇨　人間がチューニングしていく必要がある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9FB7BA-08CB-4887-BB24-5017A55AE64D}"/>
              </a:ext>
            </a:extLst>
          </p:cNvPr>
          <p:cNvSpPr txBox="1"/>
          <p:nvPr/>
        </p:nvSpPr>
        <p:spPr>
          <a:xfrm>
            <a:off x="1199455" y="5343599"/>
            <a:ext cx="9793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u="sng" dirty="0">
                <a:solidFill>
                  <a:srgbClr val="C00000"/>
                </a:solidFill>
              </a:rPr>
              <a:t>C</a:t>
            </a:r>
            <a:r>
              <a:rPr kumimoji="1" lang="ja-JP" altLang="en-US" sz="2400" b="1" u="sng" dirty="0">
                <a:solidFill>
                  <a:srgbClr val="C00000"/>
                </a:solidFill>
              </a:rPr>
              <a:t>を予測精度が高くなるようにチューニングすることが大切な仕事</a:t>
            </a:r>
            <a:endParaRPr kumimoji="1" lang="en-US" altLang="ja-JP" sz="2400" b="1" u="sng" dirty="0">
              <a:solidFill>
                <a:srgbClr val="C00000"/>
              </a:solidFill>
            </a:endParaRPr>
          </a:p>
          <a:p>
            <a:pPr algn="ctr"/>
            <a:r>
              <a:rPr lang="ja-JP" altLang="en-US" sz="2000" b="1" dirty="0">
                <a:solidFill>
                  <a:srgbClr val="C00000"/>
                </a:solidFill>
              </a:rPr>
              <a:t>（グリッドサーチ（総当り）などを活用）</a:t>
            </a:r>
            <a:endParaRPr kumimoji="1" lang="en-US" altLang="ja-JP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6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9A41F-F57E-49FD-8D36-AA2AE632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カーネル法（カーネルトリック）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1B5740-059D-4EF9-834C-C2406CC31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7170" name="Picture 2" descr="f:id:enakai00:20171013103327p:image:w600">
            <a:extLst>
              <a:ext uri="{FF2B5EF4-FFF2-40B4-BE49-F238E27FC236}">
                <a16:creationId xmlns:a16="http://schemas.microsoft.com/office/drawing/2014/main" id="{039D40A8-EC28-41D9-B1C6-2CB7AF826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83"/>
          <a:stretch/>
        </p:blipFill>
        <p:spPr bwMode="auto">
          <a:xfrm>
            <a:off x="3899756" y="1503660"/>
            <a:ext cx="4392488" cy="3968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57CF96-C618-46EA-BC38-838BA27DEC28}"/>
              </a:ext>
            </a:extLst>
          </p:cNvPr>
          <p:cNvSpPr txBox="1"/>
          <p:nvPr/>
        </p:nvSpPr>
        <p:spPr>
          <a:xfrm>
            <a:off x="7896200" y="6221913"/>
            <a:ext cx="4785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*3)  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機械学習におけるカーネル法について</a:t>
            </a:r>
            <a:endParaRPr lang="en-US" altLang="ja-JP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sz="1100" dirty="0">
                <a:hlinkClick r:id="rId3"/>
              </a:rPr>
              <a:t>https://enakai00.hatenablog.com/entry/2017/10/13/145337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4AB4C1-EE21-4B62-BE8D-1C33CE2BDE48}"/>
              </a:ext>
            </a:extLst>
          </p:cNvPr>
          <p:cNvSpPr txBox="1"/>
          <p:nvPr/>
        </p:nvSpPr>
        <p:spPr>
          <a:xfrm>
            <a:off x="335360" y="723603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一本の直線で分離（線形分離）するためにはどうすればよいか？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7C5EA4-71E0-453B-8013-A81FBBF299DB}"/>
              </a:ext>
            </a:extLst>
          </p:cNvPr>
          <p:cNvSpPr txBox="1"/>
          <p:nvPr/>
        </p:nvSpPr>
        <p:spPr>
          <a:xfrm>
            <a:off x="3703407" y="5749632"/>
            <a:ext cx="478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図 カーネル法説明あるあるの図</a:t>
            </a:r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(*3)</a:t>
            </a:r>
            <a:endParaRPr kumimoji="1"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9A41F-F57E-49FD-8D36-AA2AE632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カーネル法（カーネルトリック）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1B5740-059D-4EF9-834C-C2406CC31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7170" name="Picture 2" descr="f:id:enakai00:20171013103327p:image:w600">
            <a:extLst>
              <a:ext uri="{FF2B5EF4-FFF2-40B4-BE49-F238E27FC236}">
                <a16:creationId xmlns:a16="http://schemas.microsoft.com/office/drawing/2014/main" id="{039D40A8-EC28-41D9-B1C6-2CB7AF82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00" y="1988840"/>
            <a:ext cx="9001000" cy="4263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78C97E-A76F-493A-B3B6-64D6D95FC63C}"/>
              </a:ext>
            </a:extLst>
          </p:cNvPr>
          <p:cNvSpPr txBox="1"/>
          <p:nvPr/>
        </p:nvSpPr>
        <p:spPr>
          <a:xfrm>
            <a:off x="335360" y="723603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カーネル法（カーネルトリック）を用いて線形分離可能な形を作って考える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⇨詳細は難しいので今回はパス（正確に理解出来次第追記します）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369251-B796-4E81-918B-B5B3A3A9B613}"/>
              </a:ext>
            </a:extLst>
          </p:cNvPr>
          <p:cNvSpPr txBox="1"/>
          <p:nvPr/>
        </p:nvSpPr>
        <p:spPr>
          <a:xfrm>
            <a:off x="3703407" y="6339952"/>
            <a:ext cx="478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図 カーネル法説明あるあるの図</a:t>
            </a:r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(*3)</a:t>
            </a:r>
            <a:endParaRPr kumimoji="1"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C0D6466-E559-44A4-AB93-461F97BE0CBC}"/>
              </a:ext>
            </a:extLst>
          </p:cNvPr>
          <p:cNvSpPr/>
          <p:nvPr/>
        </p:nvSpPr>
        <p:spPr>
          <a:xfrm>
            <a:off x="5753878" y="3469771"/>
            <a:ext cx="1032115" cy="360040"/>
          </a:xfrm>
          <a:prstGeom prst="rightArrow">
            <a:avLst/>
          </a:prstGeom>
          <a:solidFill>
            <a:srgbClr val="8786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352AD21-ABF7-432C-B174-9CD873AC0960}"/>
              </a:ext>
            </a:extLst>
          </p:cNvPr>
          <p:cNvSpPr/>
          <p:nvPr/>
        </p:nvSpPr>
        <p:spPr>
          <a:xfrm rot="10800000">
            <a:off x="5753878" y="4230602"/>
            <a:ext cx="1032115" cy="360040"/>
          </a:xfrm>
          <a:prstGeom prst="rightArrow">
            <a:avLst/>
          </a:prstGeom>
          <a:solidFill>
            <a:srgbClr val="8786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6B0B89-3EA9-4B09-B998-D64B9F90441F}"/>
              </a:ext>
            </a:extLst>
          </p:cNvPr>
          <p:cNvSpPr txBox="1"/>
          <p:nvPr/>
        </p:nvSpPr>
        <p:spPr>
          <a:xfrm>
            <a:off x="5375920" y="3111765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b="1" u="sng" dirty="0">
                <a:solidFill>
                  <a:srgbClr val="C00000"/>
                </a:solidFill>
              </a:rPr>
              <a:t>カーネルトリック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43A25E-9817-452A-A45B-978D82173D69}"/>
              </a:ext>
            </a:extLst>
          </p:cNvPr>
          <p:cNvSpPr txBox="1"/>
          <p:nvPr/>
        </p:nvSpPr>
        <p:spPr>
          <a:xfrm>
            <a:off x="5600818" y="4668464"/>
            <a:ext cx="1338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元に戻す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208FC1-D6FD-4F4C-A897-EDD712AA7BD9}"/>
              </a:ext>
            </a:extLst>
          </p:cNvPr>
          <p:cNvCxnSpPr>
            <a:cxnSpLocks/>
          </p:cNvCxnSpPr>
          <p:nvPr/>
        </p:nvCxnSpPr>
        <p:spPr>
          <a:xfrm>
            <a:off x="7248128" y="4410622"/>
            <a:ext cx="341503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9172D477-2350-4298-A22B-88DF167BCB92}"/>
              </a:ext>
            </a:extLst>
          </p:cNvPr>
          <p:cNvSpPr/>
          <p:nvPr/>
        </p:nvSpPr>
        <p:spPr>
          <a:xfrm>
            <a:off x="3089666" y="3234847"/>
            <a:ext cx="1872208" cy="17377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82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EE8C3-3C47-4234-8634-14298C95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サポートベクターマシンの応用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69BD6F-0ACE-4D2F-967D-023F67CAAC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4ACCACA-5F8B-44EA-9584-B3C88F6C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5" y="1440162"/>
            <a:ext cx="6840760" cy="3847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C29A2AB-7FE5-43CD-AD2A-3FB7DF7A1B38}"/>
              </a:ext>
            </a:extLst>
          </p:cNvPr>
          <p:cNvSpPr/>
          <p:nvPr/>
        </p:nvSpPr>
        <p:spPr>
          <a:xfrm>
            <a:off x="7320136" y="2446241"/>
            <a:ext cx="1008112" cy="4178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04BA332-7A84-42A7-A864-BC33DD5B495A}"/>
              </a:ext>
            </a:extLst>
          </p:cNvPr>
          <p:cNvSpPr/>
          <p:nvPr/>
        </p:nvSpPr>
        <p:spPr>
          <a:xfrm>
            <a:off x="10235140" y="4662467"/>
            <a:ext cx="1224136" cy="4178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38186E-4756-4E17-B904-7CC297314220}"/>
              </a:ext>
            </a:extLst>
          </p:cNvPr>
          <p:cNvSpPr txBox="1"/>
          <p:nvPr/>
        </p:nvSpPr>
        <p:spPr>
          <a:xfrm>
            <a:off x="119336" y="1730383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SVR</a:t>
            </a:r>
          </a:p>
          <a:p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Vector Regression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B50572-DC38-4B98-BA5A-7E8612C115CD}"/>
              </a:ext>
            </a:extLst>
          </p:cNvPr>
          <p:cNvSpPr txBox="1"/>
          <p:nvPr/>
        </p:nvSpPr>
        <p:spPr>
          <a:xfrm>
            <a:off x="119336" y="3959664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1-class SVM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ECBD29-2617-48E3-B203-199E5DF2DFC8}"/>
              </a:ext>
            </a:extLst>
          </p:cNvPr>
          <p:cNvSpPr txBox="1"/>
          <p:nvPr/>
        </p:nvSpPr>
        <p:spPr>
          <a:xfrm>
            <a:off x="119336" y="2630442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⇨回帰でも利用できる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508347-8FF2-448F-BDAC-4C02EBB295BA}"/>
              </a:ext>
            </a:extLst>
          </p:cNvPr>
          <p:cNvSpPr txBox="1"/>
          <p:nvPr/>
        </p:nvSpPr>
        <p:spPr>
          <a:xfrm>
            <a:off x="119336" y="4429867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⇨正常、異常の境界を</a:t>
            </a: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で決定する（外れ値検出）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7E6E7E-C99C-4E53-8A1F-B71E9F3D5590}"/>
              </a:ext>
            </a:extLst>
          </p:cNvPr>
          <p:cNvSpPr txBox="1"/>
          <p:nvPr/>
        </p:nvSpPr>
        <p:spPr>
          <a:xfrm>
            <a:off x="335360" y="723603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分類以外の問題への応用もされている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34107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17BBA-C041-4DD6-8BE6-C121C519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SVM</a:t>
            </a:r>
            <a:r>
              <a:rPr kumimoji="1" lang="ja-JP" altLang="en-US" dirty="0"/>
              <a:t>の特徴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850CA8-B1E1-4DAB-AFBD-EA2CE0C2C4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9B046E-296B-4265-A7A5-D013D21D3B2E}"/>
              </a:ext>
            </a:extLst>
          </p:cNvPr>
          <p:cNvSpPr txBox="1"/>
          <p:nvPr/>
        </p:nvSpPr>
        <p:spPr>
          <a:xfrm>
            <a:off x="119336" y="836712"/>
            <a:ext cx="11593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汎化性能が高く、応用分野も広い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「マージン最大化」の考えに基づき、主に</a:t>
            </a:r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値分類の分類問題に利用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⇨前述の通り、回帰や異常検知、また多クラス分類への応用も可能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計算コストが比較的大きいので、大規模なデータセットには適していない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主に中小規模のデータセットで利用される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739600-7DFD-49AD-BE1C-975B7B4798DE}"/>
              </a:ext>
            </a:extLst>
          </p:cNvPr>
          <p:cNvSpPr txBox="1"/>
          <p:nvPr/>
        </p:nvSpPr>
        <p:spPr>
          <a:xfrm>
            <a:off x="2363924" y="4725144"/>
            <a:ext cx="746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Lv2.</a:t>
            </a:r>
            <a:r>
              <a:rPr kumimoji="1" lang="ja-JP" alt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数式ありで掘り下げて上記の特徴を見ていく</a:t>
            </a:r>
          </a:p>
        </p:txBody>
      </p:sp>
    </p:spTree>
    <p:extLst>
      <p:ext uri="{BB962C8B-B14F-4D97-AF65-F5344CB8AC3E}">
        <p14:creationId xmlns:p14="http://schemas.microsoft.com/office/powerpoint/2010/main" val="30109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2FCD0-E5BA-4518-8B09-5B4B1B4FA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LV2. </a:t>
            </a:r>
            <a:r>
              <a:rPr lang="ja-JP" altLang="en-US" dirty="0"/>
              <a:t>数式あり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9B3CA2-C4BD-40DB-B5FA-383140E88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EBCD25-EC5E-4607-8063-BC8C82819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66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99FBF-7D56-4B83-82F8-855C2A68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サポートベクタマシンとは？（おさらい）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CFDC05-BF5E-4741-AAA3-2591BE6699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696F86-B703-4F98-A918-EB51DFE6253B}"/>
              </a:ext>
            </a:extLst>
          </p:cNvPr>
          <p:cNvSpPr txBox="1"/>
          <p:nvPr/>
        </p:nvSpPr>
        <p:spPr>
          <a:xfrm>
            <a:off x="234795" y="710272"/>
            <a:ext cx="993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機械学習（教師あり学習）の一つの手法</a:t>
            </a:r>
            <a:endParaRPr kumimoji="1"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9E469E-FC00-4F7A-BB20-CDA5DD824871}"/>
              </a:ext>
            </a:extLst>
          </p:cNvPr>
          <p:cNvSpPr txBox="1"/>
          <p:nvPr/>
        </p:nvSpPr>
        <p:spPr>
          <a:xfrm>
            <a:off x="695400" y="1295047"/>
            <a:ext cx="993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・汎化性能が高い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・応用分野が広い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04791F-3EB7-49D3-AB70-2DEC72363EAB}"/>
              </a:ext>
            </a:extLst>
          </p:cNvPr>
          <p:cNvSpPr txBox="1"/>
          <p:nvPr/>
        </p:nvSpPr>
        <p:spPr>
          <a:xfrm>
            <a:off x="695400" y="2598003"/>
            <a:ext cx="993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・「マージン最大化」の概念に基づき、主に</a:t>
            </a:r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値分類問題に使われる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⇨多クラス分類や、回帰分類への拡張も可能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ACC67BC-3B6E-47F8-886C-A9E3935636F6}"/>
              </a:ext>
            </a:extLst>
          </p:cNvPr>
          <p:cNvSpPr txBox="1"/>
          <p:nvPr/>
        </p:nvSpPr>
        <p:spPr>
          <a:xfrm>
            <a:off x="695400" y="3900959"/>
            <a:ext cx="993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・計算コストが高い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⇨中小規模のデータセットで利用する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09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C325F-314F-4CCA-BBCE-BF132290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導出（ハードマージン）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2FF651-13E0-472E-9FFD-965763B20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CA0EE0-635B-44B1-AB0E-10BD917D3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955170"/>
            <a:ext cx="6667500" cy="2990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2076A2-3B63-4B25-B9C8-257B17739D10}"/>
              </a:ext>
            </a:extLst>
          </p:cNvPr>
          <p:cNvSpPr/>
          <p:nvPr/>
        </p:nvSpPr>
        <p:spPr>
          <a:xfrm>
            <a:off x="0" y="42930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n</a:t>
            </a:r>
            <a:r>
              <a:rPr lang="ja-JP" altLang="en-US" b="1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次元実数ベクトル</a:t>
            </a:r>
            <a:r>
              <a:rPr lang="en-US" altLang="ja-JP" b="1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w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と，</a:t>
            </a:r>
            <a:r>
              <a:rPr lang="ja-JP" altLang="en-US" b="1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バイアスと呼ばれるスカラー変数</a:t>
            </a:r>
            <a:r>
              <a:rPr lang="en-US" altLang="ja-JP" b="1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b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をマージン最大化するような最適化問題を解くことによって決定します．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(2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次元空間だと，それぞれ，</a:t>
            </a:r>
            <a:r>
              <a:rPr lang="en-US" altLang="ja-JP" b="1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w</a:t>
            </a:r>
            <a:r>
              <a:rPr lang="ja-JP" altLang="en-US" b="1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：傾き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，</a:t>
            </a:r>
            <a:r>
              <a:rPr lang="en-US" altLang="ja-JP" b="1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b</a:t>
            </a:r>
            <a:r>
              <a:rPr lang="ja-JP" altLang="en-US" b="1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：切片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に対応するものです．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DD344B-F713-4D46-8767-8FD9FD058B04}"/>
              </a:ext>
            </a:extLst>
          </p:cNvPr>
          <p:cNvSpPr/>
          <p:nvPr/>
        </p:nvSpPr>
        <p:spPr>
          <a:xfrm>
            <a:off x="6168008" y="428214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線形分離が可能な場合，訓練データの点全てを正しく分類できるような，</a:t>
            </a:r>
            <a:r>
              <a:rPr lang="ja-JP" altLang="en-US" b="1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パラメータ</a:t>
            </a:r>
            <a:r>
              <a:rPr lang="en-US" altLang="ja-JP" b="1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w</a:t>
            </a:r>
            <a:r>
              <a:rPr lang="ja-JP" altLang="en-US" b="1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と</a:t>
            </a:r>
            <a:r>
              <a:rPr lang="en-US" altLang="ja-JP" b="1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b</a:t>
            </a:r>
            <a:r>
              <a:rPr lang="ja-JP" altLang="en-US" b="1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の組が存在しているという仮定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のもと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SVM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を用います．</a:t>
            </a:r>
            <a:br>
              <a:rPr lang="ja-JP" altLang="en-US" dirty="0"/>
            </a:br>
            <a:endParaRPr lang="en-US" altLang="ja-JP" dirty="0"/>
          </a:p>
          <a:p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このような線形分離可能性を仮定した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SVM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による分類を</a:t>
            </a:r>
            <a:r>
              <a:rPr lang="ja-JP" altLang="en-US" b="1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ハードマージン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と呼びます．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902FF7-6659-4469-8DD9-8275AE53FF9E}"/>
              </a:ext>
            </a:extLst>
          </p:cNvPr>
          <p:cNvSpPr txBox="1"/>
          <p:nvPr/>
        </p:nvSpPr>
        <p:spPr>
          <a:xfrm>
            <a:off x="6712571" y="6221913"/>
            <a:ext cx="5472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*3)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サポートベクターマシンの詳しい理論的な解説について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線形分離可能な場合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  <a:r>
              <a:rPr lang="en-US" altLang="ja-JP" sz="1100" dirty="0">
                <a:hlinkClick r:id="rId3"/>
              </a:rPr>
              <a:t>https://kenyu-life.com/2019/03/26/</a:t>
            </a:r>
            <a:r>
              <a:rPr lang="en-US" altLang="ja-JP" sz="1100" dirty="0" err="1">
                <a:hlinkClick r:id="rId3"/>
              </a:rPr>
              <a:t>svm_detail</a:t>
            </a:r>
            <a:r>
              <a:rPr lang="en-US" altLang="ja-JP" sz="1100" dirty="0">
                <a:hlinkClick r:id="rId3"/>
              </a:rPr>
              <a:t>/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05E8F-8E22-449A-AFD6-AF22D248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導出（ハードマージン）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7B49DA-389F-404B-A454-A0A0698EA0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EB2B61-9BE0-4BC5-991E-A64ABB3B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052736"/>
            <a:ext cx="6667500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F0C402-05EB-41AC-8698-28B98E29F131}"/>
              </a:ext>
            </a:extLst>
          </p:cNvPr>
          <p:cNvSpPr txBox="1"/>
          <p:nvPr/>
        </p:nvSpPr>
        <p:spPr>
          <a:xfrm>
            <a:off x="6712571" y="6221913"/>
            <a:ext cx="5472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*3)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サポートベクターマシンの詳しい理論的な解説について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線形分離可能な場合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  <a:r>
              <a:rPr lang="en-US" altLang="ja-JP" sz="1100" dirty="0">
                <a:hlinkClick r:id="rId3"/>
              </a:rPr>
              <a:t>https://kenyu-life.com/2019/03/26/</a:t>
            </a:r>
            <a:r>
              <a:rPr lang="en-US" altLang="ja-JP" sz="1100" dirty="0" err="1">
                <a:hlinkClick r:id="rId3"/>
              </a:rPr>
              <a:t>svm_detail</a:t>
            </a:r>
            <a:r>
              <a:rPr lang="en-US" altLang="ja-JP" sz="1100" dirty="0">
                <a:hlinkClick r:id="rId3"/>
              </a:rPr>
              <a:t>/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2A879A-88B5-495B-A62C-FBA262F3A974}"/>
              </a:ext>
            </a:extLst>
          </p:cNvPr>
          <p:cNvSpPr/>
          <p:nvPr/>
        </p:nvSpPr>
        <p:spPr>
          <a:xfrm>
            <a:off x="2781350" y="45197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altLang="ja-JP" dirty="0" err="1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i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番目のデータが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K1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に属する → 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t=1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ja-JP" dirty="0" err="1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i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番目のデータが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K2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に属する → 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t=-1</a:t>
            </a:r>
            <a:endParaRPr lang="en-US" altLang="ja-JP" b="0" i="0" dirty="0">
              <a:solidFill>
                <a:srgbClr val="505050"/>
              </a:solidFill>
              <a:effectLst/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081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BA497-BA70-42EC-A685-BE399B3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導出（ハードマージン）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6524-3D7C-4A5A-B423-7965DE2BF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A541B6-8B40-4250-A7CA-E40FF3E6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860832"/>
            <a:ext cx="6667500" cy="4152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D76F2D-F73B-409E-9147-2C8C5E0ACDE5}"/>
              </a:ext>
            </a:extLst>
          </p:cNvPr>
          <p:cNvSpPr/>
          <p:nvPr/>
        </p:nvSpPr>
        <p:spPr>
          <a:xfrm>
            <a:off x="232158" y="52445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ここで，単純な点と超平面の距離について考えます．</a:t>
            </a:r>
            <a:br>
              <a:rPr lang="ja-JP" altLang="en-US" dirty="0"/>
            </a:br>
            <a:r>
              <a:rPr lang="ja-JP" altLang="en-US" u="sng" dirty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マージン最大化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をするものは，この</a:t>
            </a:r>
            <a:r>
              <a:rPr lang="ja-JP" altLang="en-US" u="sng" dirty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点と超平面の距離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です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.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BC571F-232F-433E-A65E-B2282906EC01}"/>
              </a:ext>
            </a:extLst>
          </p:cNvPr>
          <p:cNvSpPr/>
          <p:nvPr/>
        </p:nvSpPr>
        <p:spPr>
          <a:xfrm>
            <a:off x="6259116" y="52445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ここで，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||W||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はノルムと言われるもので，簡単にいうと単純な長さのことです．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219495-FED1-4259-A517-95BFCA6B2976}"/>
              </a:ext>
            </a:extLst>
          </p:cNvPr>
          <p:cNvSpPr txBox="1"/>
          <p:nvPr/>
        </p:nvSpPr>
        <p:spPr>
          <a:xfrm>
            <a:off x="6712571" y="6221913"/>
            <a:ext cx="5472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*3)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サポートベクターマシンの詳しい理論的な解説について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線形分離可能な場合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  <a:r>
              <a:rPr lang="en-US" altLang="ja-JP" sz="1100" dirty="0">
                <a:hlinkClick r:id="rId3"/>
              </a:rPr>
              <a:t>https://kenyu-life.com/2019/03/26/</a:t>
            </a:r>
            <a:r>
              <a:rPr lang="en-US" altLang="ja-JP" sz="1100" dirty="0" err="1">
                <a:hlinkClick r:id="rId3"/>
              </a:rPr>
              <a:t>svm_detail</a:t>
            </a:r>
            <a:r>
              <a:rPr lang="en-US" altLang="ja-JP" sz="1100" dirty="0">
                <a:hlinkClick r:id="rId3"/>
              </a:rPr>
              <a:t>/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1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EA450-D3F2-4C77-BB60-25EF497F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78C6E9-3FDB-4E82-B081-595DFC8CA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09CFE0-CA6F-4DC0-BB04-E273812EF2E9}"/>
              </a:ext>
            </a:extLst>
          </p:cNvPr>
          <p:cNvSpPr txBox="1"/>
          <p:nvPr/>
        </p:nvSpPr>
        <p:spPr>
          <a:xfrm>
            <a:off x="70112" y="980728"/>
            <a:ext cx="4896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対象読者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眠くない人</a:t>
            </a:r>
            <a:r>
              <a:rPr kumimoji="1"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(Lv.1)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高校数学がなんとなくわかる人</a:t>
            </a:r>
            <a:r>
              <a:rPr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(Lv.2)</a:t>
            </a:r>
            <a:endParaRPr kumimoji="1" lang="en-US" altLang="ja-JP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2AB9ED-31C7-4443-848C-B3CEBF4F53D8}"/>
              </a:ext>
            </a:extLst>
          </p:cNvPr>
          <p:cNvSpPr txBox="1"/>
          <p:nvPr/>
        </p:nvSpPr>
        <p:spPr>
          <a:xfrm>
            <a:off x="4955162" y="980728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対象範囲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C7963F-547B-4303-8655-84B7AB4A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5" y="1440162"/>
            <a:ext cx="6840760" cy="3847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5CB1DF-B275-421D-8BAC-14C0A256B1A6}"/>
              </a:ext>
            </a:extLst>
          </p:cNvPr>
          <p:cNvSpPr/>
          <p:nvPr/>
        </p:nvSpPr>
        <p:spPr>
          <a:xfrm>
            <a:off x="9274312" y="6309320"/>
            <a:ext cx="28803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hlinkClick r:id="rId3"/>
              </a:rPr>
              <a:t>https://ainow.ai/2019/11/26/180809/</a:t>
            </a:r>
            <a:endParaRPr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16D9B3-5EDA-46AF-B29F-F8B14D9F6E3A}"/>
              </a:ext>
            </a:extLst>
          </p:cNvPr>
          <p:cNvSpPr txBox="1"/>
          <p:nvPr/>
        </p:nvSpPr>
        <p:spPr>
          <a:xfrm>
            <a:off x="7406815" y="5973229"/>
            <a:ext cx="4785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*1 )【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出展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機械学習をどこよりもわかりやすく解説！　</a:t>
            </a:r>
            <a:endParaRPr lang="en-US" altLang="ja-JP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教師ありなし学習・強化学習だけでなく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つのアルゴリズムも完全理解！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7286D1-7E1C-4EE4-BEFE-97AB108FDD22}"/>
              </a:ext>
            </a:extLst>
          </p:cNvPr>
          <p:cNvSpPr/>
          <p:nvPr/>
        </p:nvSpPr>
        <p:spPr>
          <a:xfrm>
            <a:off x="8788289" y="1901827"/>
            <a:ext cx="720080" cy="4178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DC931B-F4E7-4293-AA7E-4A3FC30B7459}"/>
              </a:ext>
            </a:extLst>
          </p:cNvPr>
          <p:cNvSpPr txBox="1"/>
          <p:nvPr/>
        </p:nvSpPr>
        <p:spPr>
          <a:xfrm>
            <a:off x="6187683" y="5470525"/>
            <a:ext cx="4785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図</a:t>
            </a:r>
            <a:r>
              <a:rPr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機械学習で使われるアルゴリズム</a:t>
            </a:r>
            <a:r>
              <a:rPr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(*1)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45E54E-A0DB-4645-B9BB-6FC421A9758E}"/>
              </a:ext>
            </a:extLst>
          </p:cNvPr>
          <p:cNvSpPr txBox="1"/>
          <p:nvPr/>
        </p:nvSpPr>
        <p:spPr>
          <a:xfrm>
            <a:off x="8482224" y="2993609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200" b="1" dirty="0">
                <a:solidFill>
                  <a:srgbClr val="C00000"/>
                </a:solidFill>
              </a:rPr>
              <a:t>※</a:t>
            </a:r>
            <a:r>
              <a:rPr kumimoji="1" lang="ja-JP" altLang="en-US" sz="1200" b="1" dirty="0">
                <a:solidFill>
                  <a:srgbClr val="C00000"/>
                </a:solidFill>
              </a:rPr>
              <a:t>今日はこのくらいの部分くらいしか扱いません</a:t>
            </a:r>
            <a:endParaRPr kumimoji="1" lang="en-US" altLang="ja-JP" sz="1200" b="1" dirty="0">
              <a:solidFill>
                <a:srgbClr val="C00000"/>
              </a:solidFill>
            </a:endParaRPr>
          </a:p>
          <a:p>
            <a:pPr algn="l"/>
            <a:r>
              <a:rPr kumimoji="1" lang="ja-JP" altLang="en-US" sz="1200" b="1" dirty="0">
                <a:solidFill>
                  <a:srgbClr val="C00000"/>
                </a:solidFill>
              </a:rPr>
              <a:t>（扱えません）</a:t>
            </a:r>
          </a:p>
        </p:txBody>
      </p:sp>
    </p:spTree>
    <p:extLst>
      <p:ext uri="{BB962C8B-B14F-4D97-AF65-F5344CB8AC3E}">
        <p14:creationId xmlns:p14="http://schemas.microsoft.com/office/powerpoint/2010/main" val="1128241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1D96A-CE31-44B2-ABE0-C57B95D4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導出（ハードマージン）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303700-4D41-4B99-AD72-5E808F2843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CFA6051-B7A4-454B-A913-C8A9B06F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836712"/>
            <a:ext cx="6667500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D52135-674C-4FAE-B39A-6FF2DCD44579}"/>
              </a:ext>
            </a:extLst>
          </p:cNvPr>
          <p:cNvSpPr/>
          <p:nvPr/>
        </p:nvSpPr>
        <p:spPr>
          <a:xfrm>
            <a:off x="3048000" y="47579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b="1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2</a:t>
            </a:r>
            <a:r>
              <a:rPr lang="ja-JP" altLang="en-US" b="1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つのクラスを分ける超平面に最も近いデータ（サポートベクトル）への距離</a:t>
            </a:r>
            <a:r>
              <a:rPr lang="en-US" altLang="ja-JP" b="1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(</a:t>
            </a:r>
            <a:r>
              <a:rPr lang="ja-JP" altLang="en-US" b="1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マージン</a:t>
            </a:r>
            <a:r>
              <a:rPr lang="en-US" altLang="ja-JP" b="1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)</a:t>
            </a:r>
            <a:r>
              <a:rPr lang="ja-JP" altLang="en-US" b="1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を最大化すること</a:t>
            </a:r>
            <a:endParaRPr lang="ja-JP" altLang="en-US" dirty="0">
              <a:solidFill>
                <a:srgbClr val="50505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b="1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そのマージンに対して，他の全てのベクトルと超平面の距離が離れていること</a:t>
            </a:r>
            <a:endParaRPr lang="ja-JP" altLang="en-US" b="0" i="0" dirty="0">
              <a:solidFill>
                <a:srgbClr val="505050"/>
              </a:solidFill>
              <a:effectLst/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7E4AA-9BAE-4F34-99C6-DE8EFB8C52F4}"/>
              </a:ext>
            </a:extLst>
          </p:cNvPr>
          <p:cNvSpPr txBox="1"/>
          <p:nvPr/>
        </p:nvSpPr>
        <p:spPr>
          <a:xfrm>
            <a:off x="6712571" y="6221913"/>
            <a:ext cx="5472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*3)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サポートベクターマシンの詳しい理論的な解説について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線形分離可能な場合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  <a:r>
              <a:rPr lang="en-US" altLang="ja-JP" sz="1100" dirty="0">
                <a:hlinkClick r:id="rId3"/>
              </a:rPr>
              <a:t>https://kenyu-life.com/2019/03/26/</a:t>
            </a:r>
            <a:r>
              <a:rPr lang="en-US" altLang="ja-JP" sz="1100" dirty="0" err="1">
                <a:hlinkClick r:id="rId3"/>
              </a:rPr>
              <a:t>svm_detail</a:t>
            </a:r>
            <a:r>
              <a:rPr lang="en-US" altLang="ja-JP" sz="1100" dirty="0">
                <a:hlinkClick r:id="rId3"/>
              </a:rPr>
              <a:t>/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1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BA405-E393-41F3-88AD-298A6073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導出（ハードマージン）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9F493C-C218-47FD-870C-1BBA52F7B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D9FA5EE-4080-4C74-83BD-ABA573DE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980728"/>
            <a:ext cx="6667500" cy="2933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F4FF00-E37E-4449-BF93-2A617AD08E92}"/>
              </a:ext>
            </a:extLst>
          </p:cNvPr>
          <p:cNvSpPr/>
          <p:nvPr/>
        </p:nvSpPr>
        <p:spPr>
          <a:xfrm>
            <a:off x="3048000" y="43453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導出した最適化問題をマージン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M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で割る</a:t>
            </a: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w~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と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b~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を導入して式をシンプルにする．</a:t>
            </a: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サポートベクトルのおいては，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M~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が成り立つ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(2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より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)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．</a:t>
            </a: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M~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が超簡単になる</a:t>
            </a:r>
            <a:endParaRPr lang="ja-JP" altLang="en-US" b="0" i="0" dirty="0">
              <a:solidFill>
                <a:srgbClr val="505050"/>
              </a:solidFill>
              <a:effectLst/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8F13FB-79C1-4250-922F-CC74BBF3F655}"/>
              </a:ext>
            </a:extLst>
          </p:cNvPr>
          <p:cNvSpPr txBox="1"/>
          <p:nvPr/>
        </p:nvSpPr>
        <p:spPr>
          <a:xfrm>
            <a:off x="6712571" y="6221913"/>
            <a:ext cx="5472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*3)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サポートベクターマシンの詳しい理論的な解説について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線形分離可能な場合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  <a:r>
              <a:rPr lang="en-US" altLang="ja-JP" sz="1100" dirty="0">
                <a:hlinkClick r:id="rId3"/>
              </a:rPr>
              <a:t>https://kenyu-life.com/2019/03/26/</a:t>
            </a:r>
            <a:r>
              <a:rPr lang="en-US" altLang="ja-JP" sz="1100" dirty="0" err="1">
                <a:hlinkClick r:id="rId3"/>
              </a:rPr>
              <a:t>svm_detail</a:t>
            </a:r>
            <a:r>
              <a:rPr lang="en-US" altLang="ja-JP" sz="1100" dirty="0">
                <a:hlinkClick r:id="rId3"/>
              </a:rPr>
              <a:t>/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4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930D6-CCE6-4F0F-B998-D2582DDF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導出（ハードマージン）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FCB5CA-EAF7-44EC-851F-367E725DF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D41E892-8700-447F-A4D2-E22A3EFE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772940"/>
            <a:ext cx="6667500" cy="2914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CEF5CF-6D05-4DAF-AEB1-3B64034299AC}"/>
              </a:ext>
            </a:extLst>
          </p:cNvPr>
          <p:cNvSpPr/>
          <p:nvPr/>
        </p:nvSpPr>
        <p:spPr>
          <a:xfrm>
            <a:off x="3143672" y="383053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ここでは，さらに計算の都合を良くするために，最大化問題を最小化問題にしましょう．</a:t>
            </a:r>
            <a:br>
              <a:rPr lang="ja-JP" altLang="en-US" dirty="0"/>
            </a:b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最適化問題を解くときには，最大化するよりも最小化にするようが解を探しやすいのです．</a:t>
            </a:r>
            <a:br>
              <a:rPr lang="ja-JP" altLang="en-US" dirty="0"/>
            </a:b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そのために，よく逆数の最小化を求める，という作業をして，最大化問題を最小化問題に置き換えることがあります．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D5FF06C-0586-498C-B442-4D85CAE27B1B}"/>
              </a:ext>
            </a:extLst>
          </p:cNvPr>
          <p:cNvSpPr txBox="1"/>
          <p:nvPr/>
        </p:nvSpPr>
        <p:spPr>
          <a:xfrm>
            <a:off x="6712571" y="6221913"/>
            <a:ext cx="5472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*3)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サポートベクターマシンの詳しい理論的な解説について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線形分離可能な場合</a:t>
            </a:r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  <a:r>
              <a:rPr lang="en-US" altLang="ja-JP" sz="1100" dirty="0">
                <a:hlinkClick r:id="rId3"/>
              </a:rPr>
              <a:t>https://kenyu-life.com/2019/03/26/</a:t>
            </a:r>
            <a:r>
              <a:rPr lang="en-US" altLang="ja-JP" sz="1100" dirty="0" err="1">
                <a:hlinkClick r:id="rId3"/>
              </a:rPr>
              <a:t>svm_detail</a:t>
            </a:r>
            <a:r>
              <a:rPr lang="en-US" altLang="ja-JP" sz="1100" dirty="0">
                <a:hlinkClick r:id="rId3"/>
              </a:rPr>
              <a:t>/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1FC6F4-31C3-4C5D-B031-024B19080A6E}"/>
              </a:ext>
            </a:extLst>
          </p:cNvPr>
          <p:cNvSpPr txBox="1"/>
          <p:nvPr/>
        </p:nvSpPr>
        <p:spPr>
          <a:xfrm>
            <a:off x="3048000" y="588335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この後の計算をやりやすくしているだけ</a:t>
            </a:r>
            <a:endParaRPr kumimoji="1" lang="ja-JP" altLang="en-US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23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5D8ED-CF68-47F3-B5AC-5CDEB63E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導出（ソフトマージンへの拡張）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C2F9B5-ACBE-4936-B133-B7E4B3F9E6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5CB727-9591-4A50-B921-6B67CDCE2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768921"/>
            <a:ext cx="6667500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89BB16-EDB6-4992-B517-66ADEE1476F9}"/>
              </a:ext>
            </a:extLst>
          </p:cNvPr>
          <p:cNvSpPr/>
          <p:nvPr/>
        </p:nvSpPr>
        <p:spPr>
          <a:xfrm>
            <a:off x="6400875" y="625234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>
                <a:hlinkClick r:id="rId3"/>
              </a:rPr>
              <a:t>https://kenyu-life.com/2019/03/30/svm_senkeibunrihukanou/</a:t>
            </a:r>
            <a:endParaRPr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425389-1CC1-4576-908F-BD4A2CAA0466}"/>
              </a:ext>
            </a:extLst>
          </p:cNvPr>
          <p:cNvSpPr txBox="1"/>
          <p:nvPr/>
        </p:nvSpPr>
        <p:spPr>
          <a:xfrm>
            <a:off x="6400875" y="6005770"/>
            <a:ext cx="518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線形分離不可能な場合のサポートベクターマシンについて</a:t>
            </a:r>
            <a:endParaRPr kumimoji="1"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4B947B-F26A-4761-88FC-39BA107DE1C3}"/>
              </a:ext>
            </a:extLst>
          </p:cNvPr>
          <p:cNvSpPr txBox="1"/>
          <p:nvPr/>
        </p:nvSpPr>
        <p:spPr>
          <a:xfrm>
            <a:off x="3048000" y="560203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今回はここまで。続きは</a:t>
            </a:r>
            <a:r>
              <a:rPr kumimoji="1" lang="en-US" altLang="ja-JP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kumimoji="1" lang="ja-JP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EC1053-63E3-4442-BBDB-1170329366D5}"/>
              </a:ext>
            </a:extLst>
          </p:cNvPr>
          <p:cNvSpPr/>
          <p:nvPr/>
        </p:nvSpPr>
        <p:spPr>
          <a:xfrm>
            <a:off x="2135560" y="4432135"/>
            <a:ext cx="8153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第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1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項は，マージン最大化の働きを持ちます．</a:t>
            </a:r>
            <a:endParaRPr lang="en-US" altLang="ja-JP" dirty="0">
              <a:solidFill>
                <a:srgbClr val="50505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第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2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項は，元の制約条件に対する違反の度合いである</a:t>
            </a:r>
            <a:r>
              <a:rPr lang="en-US" altLang="ja-JP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ξ</a:t>
            </a:r>
            <a:r>
              <a:rPr lang="ja-JP" altLang="en-US" dirty="0">
                <a:solidFill>
                  <a:srgbClr val="50505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がなるべく小さくなるように制約しています．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B0C144-6505-47AB-92CB-48EE4563EE38}"/>
              </a:ext>
            </a:extLst>
          </p:cNvPr>
          <p:cNvSpPr txBox="1"/>
          <p:nvPr/>
        </p:nvSpPr>
        <p:spPr>
          <a:xfrm>
            <a:off x="3863752" y="239256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項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C750FA-F267-4452-98AE-0ADA4A4DE509}"/>
              </a:ext>
            </a:extLst>
          </p:cNvPr>
          <p:cNvSpPr txBox="1"/>
          <p:nvPr/>
        </p:nvSpPr>
        <p:spPr>
          <a:xfrm>
            <a:off x="4871864" y="239256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項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89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507AA-CCB0-45B5-A801-393009B8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での実装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BD38B2-8426-49A2-AF2C-D4FA88AC5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DA3B70-B065-4A7C-9485-5ACBEC959C9B}"/>
              </a:ext>
            </a:extLst>
          </p:cNvPr>
          <p:cNvSpPr txBox="1"/>
          <p:nvPr/>
        </p:nvSpPr>
        <p:spPr>
          <a:xfrm>
            <a:off x="225600" y="98072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</a:t>
            </a:r>
            <a:r>
              <a:rPr lang="en-US" altLang="ja-JP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Scikit</a:t>
            </a: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-learn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を使って</a:t>
            </a: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行で実装可能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63BDCA-F253-45C3-9E4B-D9918CA64A4B}"/>
              </a:ext>
            </a:extLst>
          </p:cNvPr>
          <p:cNvSpPr txBox="1"/>
          <p:nvPr/>
        </p:nvSpPr>
        <p:spPr>
          <a:xfrm>
            <a:off x="1545160" y="1628800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altLang="ja-JP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</a:t>
            </a:r>
            <a:r>
              <a:rPr lang="en-US" altLang="ja-JP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clf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ja-JP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svm.SVC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(C=1.0, kernel='linear')</a:t>
            </a:r>
          </a:p>
          <a:p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フィッテング</a:t>
            </a:r>
          </a:p>
          <a:p>
            <a:r>
              <a:rPr lang="en-US" altLang="ja-JP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clf.fit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(X, y)</a:t>
            </a:r>
          </a:p>
          <a:p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0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の予測を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に格納</a:t>
            </a:r>
          </a:p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= clf.predict(x_test)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48D780-92EB-427F-B695-FD261DBF7F96}"/>
              </a:ext>
            </a:extLst>
          </p:cNvPr>
          <p:cNvSpPr txBox="1"/>
          <p:nvPr/>
        </p:nvSpPr>
        <p:spPr>
          <a:xfrm>
            <a:off x="250008" y="440053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解説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境界を決めるときのペナルティの寄与の大きさ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Karnel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：カーネル関数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77E6AD-FCFA-4003-946D-D845C1B46E26}"/>
              </a:ext>
            </a:extLst>
          </p:cNvPr>
          <p:cNvSpPr/>
          <p:nvPr/>
        </p:nvSpPr>
        <p:spPr>
          <a:xfrm>
            <a:off x="268940" y="6094253"/>
            <a:ext cx="5519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2"/>
              </a:rPr>
              <a:t>https://scikit-learn.org/stable/modules/svm.html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B29482-45E3-488B-8FDE-081C1ADE2C87}"/>
              </a:ext>
            </a:extLst>
          </p:cNvPr>
          <p:cNvSpPr txBox="1"/>
          <p:nvPr/>
        </p:nvSpPr>
        <p:spPr>
          <a:xfrm>
            <a:off x="250008" y="555410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参考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lang="en-US" altLang="ja-JP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Scikit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-learn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公式ドキュメント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E9EE2F-D8CB-4443-985C-5311347A1792}"/>
              </a:ext>
            </a:extLst>
          </p:cNvPr>
          <p:cNvSpPr txBox="1"/>
          <p:nvPr/>
        </p:nvSpPr>
        <p:spPr>
          <a:xfrm>
            <a:off x="6096000" y="2039525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※C</a:t>
            </a:r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のチューニングが必要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（とりあえず、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1.0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でもなんとかなるらしい）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80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13B4C-3EDC-44C1-828C-FB578D77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BEEE76-CD7F-47CB-A194-BA0D1E3257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D8CA08-C41F-43CE-8D90-E3E78A86C930}"/>
              </a:ext>
            </a:extLst>
          </p:cNvPr>
          <p:cNvSpPr txBox="1"/>
          <p:nvPr/>
        </p:nvSpPr>
        <p:spPr>
          <a:xfrm>
            <a:off x="119335" y="4869363"/>
            <a:ext cx="12010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YouTube</a:t>
            </a:r>
          </a:p>
          <a:p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サポートベクターマシン（</a:t>
            </a:r>
            <a:r>
              <a:rPr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 </a:t>
            </a:r>
            <a:r>
              <a:rPr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ノートで伝える機械学習入門シリーズ（キガガクの人がやってる）</a:t>
            </a:r>
            <a:endParaRPr kumimoji="1" lang="en-US" altLang="ja-JP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sz="2000" dirty="0">
                <a:hlinkClick r:id="rId2"/>
              </a:rPr>
              <a:t>https://www.youtube.com/watch?v=Fx-oG_z9HSk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5D9E53-C104-42C0-A876-99A785585221}"/>
              </a:ext>
            </a:extLst>
          </p:cNvPr>
          <p:cNvSpPr txBox="1"/>
          <p:nvPr/>
        </p:nvSpPr>
        <p:spPr>
          <a:xfrm>
            <a:off x="119336" y="764704"/>
            <a:ext cx="11593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書籍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サポートベクトルマシン </a:t>
            </a:r>
            <a:r>
              <a:rPr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機械学習プロフェッショナルシリーズ</a:t>
            </a:r>
            <a:r>
              <a:rPr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Kindle</a:t>
            </a:r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版</a:t>
            </a:r>
            <a:endParaRPr lang="en-US" altLang="ja-JP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⇨体系的だとは感じたがむずかしい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[竹内一郎, 烏山昌幸]のサポートベクトルマシン (機械学習プロフェッショナルシリーズ)">
            <a:extLst>
              <a:ext uri="{FF2B5EF4-FFF2-40B4-BE49-F238E27FC236}">
                <a16:creationId xmlns:a16="http://schemas.microsoft.com/office/drawing/2014/main" id="{377A4F11-3AEC-440A-A192-80F4A83E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744420"/>
            <a:ext cx="1666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DEE144-EB37-4EB3-85B7-537688DA9435}"/>
              </a:ext>
            </a:extLst>
          </p:cNvPr>
          <p:cNvSpPr txBox="1"/>
          <p:nvPr/>
        </p:nvSpPr>
        <p:spPr>
          <a:xfrm>
            <a:off x="119336" y="2518668"/>
            <a:ext cx="11593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サイト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サポートベクトルマシンの考え方</a:t>
            </a:r>
            <a:r>
              <a:rPr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(*2)</a:t>
            </a:r>
            <a:b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2000" dirty="0">
                <a:hlinkClick r:id="rId4"/>
              </a:rPr>
              <a:t>https://logics-of-blue.com/svm-concept/</a:t>
            </a:r>
            <a:endParaRPr lang="ja-JP" altLang="en-US" sz="2000" dirty="0"/>
          </a:p>
          <a:p>
            <a:pPr algn="l"/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88CDD4-9BFD-446E-B707-9DF2C501D744}"/>
              </a:ext>
            </a:extLst>
          </p:cNvPr>
          <p:cNvSpPr txBox="1"/>
          <p:nvPr/>
        </p:nvSpPr>
        <p:spPr>
          <a:xfrm>
            <a:off x="119336" y="3657441"/>
            <a:ext cx="11593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サポートベクターマシンの詳しい理論的な解説について</a:t>
            </a:r>
            <a:b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2000" dirty="0">
                <a:hlinkClick r:id="rId5"/>
              </a:rPr>
              <a:t>https://kenyu-life.com/2019/03/26/svm_detail/</a:t>
            </a:r>
            <a:endParaRPr lang="ja-JP" altLang="en-US" sz="2000" dirty="0"/>
          </a:p>
          <a:p>
            <a:pPr algn="l"/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16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9974CD6-BA6A-46EE-8C26-EAC931472A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14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99FBF-7D56-4B83-82F8-855C2A68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CFDC05-BF5E-4741-AAA3-2591BE6699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F1E1EC-D7A8-49A4-9A38-1D14EFEF7FC6}"/>
              </a:ext>
            </a:extLst>
          </p:cNvPr>
          <p:cNvSpPr txBox="1"/>
          <p:nvPr/>
        </p:nvSpPr>
        <p:spPr>
          <a:xfrm>
            <a:off x="767408" y="1280941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（サポートベクターマシン）とは？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ソフトマージン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におけるハイパーパラメータ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カーネル法（カーネルトリック）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サポートベクターマシンの応用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の特徴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BAACC7-5B5A-48B8-A558-BC9A058C269E}"/>
              </a:ext>
            </a:extLst>
          </p:cNvPr>
          <p:cNvSpPr txBox="1"/>
          <p:nvPr/>
        </p:nvSpPr>
        <p:spPr>
          <a:xfrm>
            <a:off x="407368" y="819276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LV1.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数式なし</a:t>
            </a:r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0159B1-1BE4-4446-BC61-24636D397012}"/>
              </a:ext>
            </a:extLst>
          </p:cNvPr>
          <p:cNvSpPr txBox="1"/>
          <p:nvPr/>
        </p:nvSpPr>
        <p:spPr>
          <a:xfrm>
            <a:off x="407368" y="387046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LV2. 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数式あり</a:t>
            </a:r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7C2D78-BAEF-4BE6-955C-A14641710216}"/>
              </a:ext>
            </a:extLst>
          </p:cNvPr>
          <p:cNvSpPr txBox="1"/>
          <p:nvPr/>
        </p:nvSpPr>
        <p:spPr>
          <a:xfrm>
            <a:off x="767408" y="4318696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（サポートベクターマシン）とは？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導出（ハードマージン）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導出（ソフトマージンへの拡張）</a:t>
            </a:r>
            <a:endParaRPr kumimoji="1"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での実装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F34B20-D72D-426A-9483-0AE82958F246}"/>
              </a:ext>
            </a:extLst>
          </p:cNvPr>
          <p:cNvSpPr txBox="1"/>
          <p:nvPr/>
        </p:nvSpPr>
        <p:spPr>
          <a:xfrm>
            <a:off x="407368" y="6017622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426148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2FCD0-E5BA-4518-8B09-5B4B1B4FA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LV1. </a:t>
            </a:r>
            <a:r>
              <a:rPr lang="ja-JP" altLang="en-US" dirty="0"/>
              <a:t>数式なし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9B3CA2-C4BD-40DB-B5FA-383140E88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EBCD25-EC5E-4607-8063-BC8C82819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910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82F72-3F2C-4CB0-8C83-41E5D2C6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サポートベクターマシンとは？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72DD85-39BE-492D-A1A4-11A57E03BE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220177-EA40-4CD0-9044-83904AF2CD2F}"/>
              </a:ext>
            </a:extLst>
          </p:cNvPr>
          <p:cNvSpPr txBox="1"/>
          <p:nvPr/>
        </p:nvSpPr>
        <p:spPr>
          <a:xfrm>
            <a:off x="335360" y="836712"/>
            <a:ext cx="993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機械学習（教師あり学習）の手法の一つ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データの境界線</a:t>
            </a:r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*1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を引いて分類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1FA4E6-B45B-4F44-ACDD-566271330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874421"/>
            <a:ext cx="6446668" cy="3626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98FE22-A364-4B92-8642-18BC788A6337}"/>
              </a:ext>
            </a:extLst>
          </p:cNvPr>
          <p:cNvSpPr txBox="1"/>
          <p:nvPr/>
        </p:nvSpPr>
        <p:spPr>
          <a:xfrm>
            <a:off x="3470357" y="5833183"/>
            <a:ext cx="478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図 架空の鳥の分類問題</a:t>
            </a:r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(*2)</a:t>
            </a:r>
            <a:endParaRPr kumimoji="1"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E413617-44DD-418E-B218-561BFCBC8D4C}"/>
              </a:ext>
            </a:extLst>
          </p:cNvPr>
          <p:cNvCxnSpPr>
            <a:cxnSpLocks/>
          </p:cNvCxnSpPr>
          <p:nvPr/>
        </p:nvCxnSpPr>
        <p:spPr>
          <a:xfrm flipV="1">
            <a:off x="3215680" y="1667710"/>
            <a:ext cx="2880319" cy="421507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B0DE8D-715C-4DD8-A575-A7E73485C77B}"/>
              </a:ext>
            </a:extLst>
          </p:cNvPr>
          <p:cNvSpPr txBox="1"/>
          <p:nvPr/>
        </p:nvSpPr>
        <p:spPr>
          <a:xfrm>
            <a:off x="7968208" y="6211772"/>
            <a:ext cx="4296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kumimoji="1"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</a:t>
            </a:r>
            <a:r>
              <a: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分かりやすさのために、</a:t>
            </a:r>
            <a:r>
              <a:rPr kumimoji="1"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次元データでとりあえず考えます</a:t>
            </a:r>
            <a:br>
              <a:rPr kumimoji="1"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ja-JP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*2)</a:t>
            </a:r>
            <a:r>
              <a: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鳥の分類に関連する図の参考サイトは最終ページに記載</a:t>
            </a:r>
          </a:p>
        </p:txBody>
      </p:sp>
    </p:spTree>
    <p:extLst>
      <p:ext uri="{BB962C8B-B14F-4D97-AF65-F5344CB8AC3E}">
        <p14:creationId xmlns:p14="http://schemas.microsoft.com/office/powerpoint/2010/main" val="69206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82F72-3F2C-4CB0-8C83-41E5D2C6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サポートベクターマシンとは？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72DD85-39BE-492D-A1A4-11A57E03BE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220177-EA40-4CD0-9044-83904AF2CD2F}"/>
              </a:ext>
            </a:extLst>
          </p:cNvPr>
          <p:cNvSpPr txBox="1"/>
          <p:nvPr/>
        </p:nvSpPr>
        <p:spPr>
          <a:xfrm>
            <a:off x="335360" y="836712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Q.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境界線はどこで引くべき？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1FA4E6-B45B-4F44-ACDD-566271330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874421"/>
            <a:ext cx="6446668" cy="3626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98FE22-A364-4B92-8642-18BC788A6337}"/>
              </a:ext>
            </a:extLst>
          </p:cNvPr>
          <p:cNvSpPr txBox="1"/>
          <p:nvPr/>
        </p:nvSpPr>
        <p:spPr>
          <a:xfrm>
            <a:off x="3470357" y="5833183"/>
            <a:ext cx="478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図 架空の鳥の分類問題</a:t>
            </a:r>
            <a:endParaRPr kumimoji="1"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E413617-44DD-418E-B218-561BFCBC8D4C}"/>
              </a:ext>
            </a:extLst>
          </p:cNvPr>
          <p:cNvCxnSpPr>
            <a:cxnSpLocks/>
          </p:cNvCxnSpPr>
          <p:nvPr/>
        </p:nvCxnSpPr>
        <p:spPr>
          <a:xfrm flipV="1">
            <a:off x="3215680" y="1667710"/>
            <a:ext cx="2880319" cy="4215078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48BF892-3D4C-4E4F-A412-3D332A2EB4C1}"/>
              </a:ext>
            </a:extLst>
          </p:cNvPr>
          <p:cNvCxnSpPr>
            <a:cxnSpLocks/>
          </p:cNvCxnSpPr>
          <p:nvPr/>
        </p:nvCxnSpPr>
        <p:spPr>
          <a:xfrm flipV="1">
            <a:off x="2606483" y="1618105"/>
            <a:ext cx="2880319" cy="4215078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C872C3C-CE02-4E8B-A7F0-9458CD5F4734}"/>
              </a:ext>
            </a:extLst>
          </p:cNvPr>
          <p:cNvCxnSpPr>
            <a:cxnSpLocks/>
          </p:cNvCxnSpPr>
          <p:nvPr/>
        </p:nvCxnSpPr>
        <p:spPr>
          <a:xfrm flipV="1">
            <a:off x="3768890" y="1706565"/>
            <a:ext cx="2880319" cy="4215078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B8C057-2751-4599-87B0-08337EFDBB10}"/>
              </a:ext>
            </a:extLst>
          </p:cNvPr>
          <p:cNvSpPr txBox="1"/>
          <p:nvPr/>
        </p:nvSpPr>
        <p:spPr>
          <a:xfrm>
            <a:off x="5289576" y="122397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697C96-94B7-4338-9772-9EAB8CDE2A59}"/>
              </a:ext>
            </a:extLst>
          </p:cNvPr>
          <p:cNvSpPr txBox="1"/>
          <p:nvPr/>
        </p:nvSpPr>
        <p:spPr>
          <a:xfrm>
            <a:off x="5932713" y="122397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4A313C-91BA-43EC-A784-BBD038C89CAA}"/>
              </a:ext>
            </a:extLst>
          </p:cNvPr>
          <p:cNvSpPr txBox="1"/>
          <p:nvPr/>
        </p:nvSpPr>
        <p:spPr>
          <a:xfrm>
            <a:off x="6575851" y="122397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6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7B0B527-0D34-4C6C-AC20-69190092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987" y="1881502"/>
            <a:ext cx="6434079" cy="3619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6E82F72-3F2C-4CB0-8C83-41E5D2C6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サポートベクターマシンとは？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72DD85-39BE-492D-A1A4-11A57E03BE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220177-EA40-4CD0-9044-83904AF2CD2F}"/>
              </a:ext>
            </a:extLst>
          </p:cNvPr>
          <p:cNvSpPr txBox="1"/>
          <p:nvPr/>
        </p:nvSpPr>
        <p:spPr>
          <a:xfrm>
            <a:off x="335360" y="723603"/>
            <a:ext cx="99371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eriod"/>
            </a:pP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真ん中の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②が良さそうだよね。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⇨</a:t>
            </a:r>
            <a:r>
              <a:rPr kumimoji="1" lang="ja-JP" altLang="en-US" sz="2800" b="1" u="sng" dirty="0">
                <a:solidFill>
                  <a:srgbClr val="C00000"/>
                </a:solidFill>
              </a:rPr>
              <a:t>マージン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（境界線とデータとの距離）を</a:t>
            </a:r>
            <a:r>
              <a:rPr kumimoji="1" lang="ja-JP" altLang="en-US" sz="2800" b="1" u="sng" dirty="0">
                <a:solidFill>
                  <a:srgbClr val="C00000"/>
                </a:solidFill>
              </a:rPr>
              <a:t>最大化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する事が重要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98FE22-A364-4B92-8642-18BC788A6337}"/>
              </a:ext>
            </a:extLst>
          </p:cNvPr>
          <p:cNvSpPr txBox="1"/>
          <p:nvPr/>
        </p:nvSpPr>
        <p:spPr>
          <a:xfrm>
            <a:off x="3470357" y="5833183"/>
            <a:ext cx="478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図 架空の鳥の分類問題</a:t>
            </a:r>
            <a:endParaRPr kumimoji="1"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7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8006B1F-6419-4846-A902-31B3699E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33" y="2282718"/>
            <a:ext cx="6434080" cy="3619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6E82F72-3F2C-4CB0-8C83-41E5D2C6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ソフトマージン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72DD85-39BE-492D-A1A4-11A57E03BE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220177-EA40-4CD0-9044-83904AF2CD2F}"/>
              </a:ext>
            </a:extLst>
          </p:cNvPr>
          <p:cNvSpPr txBox="1"/>
          <p:nvPr/>
        </p:nvSpPr>
        <p:spPr>
          <a:xfrm>
            <a:off x="335360" y="723603"/>
            <a:ext cx="10657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そんなに都合の良いデータは存在しない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⇨ 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無理やり学習させれば、</a:t>
            </a:r>
            <a:r>
              <a:rPr lang="ja-JP" altLang="en-US" sz="2400" b="1" u="sng" dirty="0">
                <a:solidFill>
                  <a:srgbClr val="C00000"/>
                </a:solidFill>
              </a:rPr>
              <a:t>過学習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が発生し、</a:t>
            </a:r>
            <a:r>
              <a:rPr lang="ja-JP" altLang="en-US" sz="2400" b="1" u="sng" dirty="0">
                <a:solidFill>
                  <a:srgbClr val="C00000"/>
                </a:solidFill>
              </a:rPr>
              <a:t>汎化性能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が下がってしまう。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誤判別を許容して考える必要がありそう。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98FE22-A364-4B92-8642-18BC788A6337}"/>
              </a:ext>
            </a:extLst>
          </p:cNvPr>
          <p:cNvSpPr txBox="1"/>
          <p:nvPr/>
        </p:nvSpPr>
        <p:spPr>
          <a:xfrm>
            <a:off x="3470357" y="6234399"/>
            <a:ext cx="478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図 架空の鳥の分類問題</a:t>
            </a:r>
            <a:endParaRPr kumimoji="1"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9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82F72-3F2C-4CB0-8C83-41E5D2C6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ソフトマージン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72DD85-39BE-492D-A1A4-11A57E03BE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2020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D9E429-B6BE-4B5B-9BEB-ECA2EF8BB897}"/>
              </a:ext>
            </a:extLst>
          </p:cNvPr>
          <p:cNvSpPr txBox="1"/>
          <p:nvPr/>
        </p:nvSpPr>
        <p:spPr>
          <a:xfrm>
            <a:off x="335360" y="723603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誤判別を許すことを前提としたマージンの取り方を</a:t>
            </a:r>
            <a:r>
              <a:rPr kumimoji="1" lang="ja-JP" altLang="en-US" sz="2400" b="1" u="sng" dirty="0">
                <a:solidFill>
                  <a:srgbClr val="C00000"/>
                </a:solidFill>
              </a:rPr>
              <a:t>「ソフトマージン」</a:t>
            </a:r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と呼ぶ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1302C2-7518-446D-9294-439F26C2F38B}"/>
              </a:ext>
            </a:extLst>
          </p:cNvPr>
          <p:cNvSpPr txBox="1"/>
          <p:nvPr/>
        </p:nvSpPr>
        <p:spPr>
          <a:xfrm>
            <a:off x="335360" y="1619469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下記の</a:t>
            </a: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つを満たすように値を調整していきたい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F2E45E-AD0F-4047-B945-990A10899D66}"/>
              </a:ext>
            </a:extLst>
          </p:cNvPr>
          <p:cNvSpPr txBox="1"/>
          <p:nvPr/>
        </p:nvSpPr>
        <p:spPr>
          <a:xfrm>
            <a:off x="335360" y="2169137"/>
            <a:ext cx="9937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境界線とデータはなるべく離す（大きくする）</a:t>
            </a: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誤判別はなるべく少なくする</a:t>
            </a:r>
          </a:p>
        </p:txBody>
      </p:sp>
      <p:pic>
        <p:nvPicPr>
          <p:cNvPr id="10" name="図 9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7184A4E3-B559-4E17-BC1E-EAC666CB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3678105"/>
            <a:ext cx="8357325" cy="1310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0D1096-446F-4C44-BBE2-02B386EB301E}"/>
              </a:ext>
            </a:extLst>
          </p:cNvPr>
          <p:cNvSpPr txBox="1"/>
          <p:nvPr/>
        </p:nvSpPr>
        <p:spPr>
          <a:xfrm>
            <a:off x="3757938" y="544445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式　ソフトマージンで</a:t>
            </a:r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の汎化性能を高めるための概念式</a:t>
            </a:r>
            <a:endParaRPr kumimoji="1"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36407"/>
      </p:ext>
    </p:extLst>
  </p:cSld>
  <p:clrMapOvr>
    <a:masterClrMapping/>
  </p:clrMapOvr>
</p:sld>
</file>

<file path=ppt/theme/theme1.xml><?xml version="1.0" encoding="utf-8"?>
<a:theme xmlns:a="http://schemas.openxmlformats.org/drawingml/2006/main" name="都築オリジナテンプレー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b="1" dirty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5A633F8B-FC61-425F-86A8-39C985B5FF24}" vid="{18DCCB15-9E77-4F4E-AFD5-0471CFC318DC}"/>
    </a:ext>
  </a:extLst>
</a:theme>
</file>

<file path=ppt/theme/theme2.xml><?xml version="1.0" encoding="utf-8"?>
<a:theme xmlns:a="http://schemas.openxmlformats.org/drawingml/2006/main" name="都築オリジナテンプレート2（グレー見出しパターン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633F8B-FC61-425F-86A8-39C985B5FF24}" vid="{11571299-86EE-47B9-B44D-36B898590C06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4301</TotalTime>
  <Words>1465</Words>
  <Application>Microsoft Office PowerPoint</Application>
  <PresentationFormat>ワイド画面</PresentationFormat>
  <Paragraphs>196</Paragraphs>
  <Slides>26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Meiryo UI</vt:lpstr>
      <vt:lpstr>Yu Gothic Medium</vt:lpstr>
      <vt:lpstr>Arial</vt:lpstr>
      <vt:lpstr>Calibri</vt:lpstr>
      <vt:lpstr>Century Gothic</vt:lpstr>
      <vt:lpstr>Wingdings</vt:lpstr>
      <vt:lpstr>都築オリジナテンプレート2</vt:lpstr>
      <vt:lpstr>都築オリジナテンプレート2（グレー見出しパターン）</vt:lpstr>
      <vt:lpstr>SVM（サポートベクターマシン）の理論と実装</vt:lpstr>
      <vt:lpstr>はじめに</vt:lpstr>
      <vt:lpstr>アジェンダ</vt:lpstr>
      <vt:lpstr>LV1. 数式なし</vt:lpstr>
      <vt:lpstr>サポートベクターマシンとは？</vt:lpstr>
      <vt:lpstr>サポートベクターマシンとは？</vt:lpstr>
      <vt:lpstr>サポートベクターマシンとは？</vt:lpstr>
      <vt:lpstr>ソフトマージン</vt:lpstr>
      <vt:lpstr>ソフトマージン</vt:lpstr>
      <vt:lpstr>SVMにおけるハイパーパラメータ</vt:lpstr>
      <vt:lpstr>カーネル法（カーネルトリック）</vt:lpstr>
      <vt:lpstr>カーネル法（カーネルトリック）</vt:lpstr>
      <vt:lpstr>サポートベクターマシンの応用</vt:lpstr>
      <vt:lpstr>SVMの特徴</vt:lpstr>
      <vt:lpstr>LV2. 数式あり</vt:lpstr>
      <vt:lpstr>サポートベクタマシンとは？（おさらい）</vt:lpstr>
      <vt:lpstr>導出（ハードマージン）</vt:lpstr>
      <vt:lpstr>導出（ハードマージン）</vt:lpstr>
      <vt:lpstr>導出（ハードマージン）</vt:lpstr>
      <vt:lpstr>導出（ハードマージン）</vt:lpstr>
      <vt:lpstr>導出（ハードマージン）</vt:lpstr>
      <vt:lpstr>導出（ハードマージン）</vt:lpstr>
      <vt:lpstr>導出（ソフトマージンへの拡張）</vt:lpstr>
      <vt:lpstr>Pythonでの実装</vt:lpstr>
      <vt:lpstr>参考資料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PoC構成図</dc:title>
  <dc:creator>浅倉 嘉彬</dc:creator>
  <cp:lastModifiedBy>浅倉 嘉彬</cp:lastModifiedBy>
  <cp:revision>136</cp:revision>
  <dcterms:created xsi:type="dcterms:W3CDTF">2020-06-16T01:49:20Z</dcterms:created>
  <dcterms:modified xsi:type="dcterms:W3CDTF">2020-07-13T16:13:49Z</dcterms:modified>
</cp:coreProperties>
</file>