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826" r:id="rId2"/>
    <p:sldMasterId id="2147483838" r:id="rId3"/>
    <p:sldMasterId id="2147484008" r:id="rId4"/>
  </p:sldMasterIdLst>
  <p:notesMasterIdLst>
    <p:notesMasterId r:id="rId26"/>
  </p:notesMasterIdLst>
  <p:sldIdLst>
    <p:sldId id="259" r:id="rId5"/>
    <p:sldId id="260" r:id="rId6"/>
    <p:sldId id="264" r:id="rId7"/>
    <p:sldId id="261" r:id="rId8"/>
    <p:sldId id="275" r:id="rId9"/>
    <p:sldId id="279" r:id="rId10"/>
    <p:sldId id="289" r:id="rId11"/>
    <p:sldId id="299" r:id="rId12"/>
    <p:sldId id="290" r:id="rId13"/>
    <p:sldId id="297" r:id="rId14"/>
    <p:sldId id="291" r:id="rId15"/>
    <p:sldId id="296" r:id="rId16"/>
    <p:sldId id="265" r:id="rId17"/>
    <p:sldId id="269" r:id="rId18"/>
    <p:sldId id="270" r:id="rId19"/>
    <p:sldId id="277" r:id="rId20"/>
    <p:sldId id="258" r:id="rId21"/>
    <p:sldId id="293" r:id="rId22"/>
    <p:sldId id="294" r:id="rId23"/>
    <p:sldId id="295" r:id="rId24"/>
    <p:sldId id="27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5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淡色スタイル 3 - アクセント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D083AE6-46FA-4A59-8FB0-9F97EB10719F}" styleName="淡色スタイル 3 - アクセント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9" autoAdjust="0"/>
    <p:restoredTop sz="84622" autoAdjust="0"/>
  </p:normalViewPr>
  <p:slideViewPr>
    <p:cSldViewPr snapToGrid="0">
      <p:cViewPr>
        <p:scale>
          <a:sx n="125" d="100"/>
          <a:sy n="125" d="100"/>
        </p:scale>
        <p:origin x="1590" y="294"/>
      </p:cViewPr>
      <p:guideLst>
        <p:guide orient="horz" pos="2160"/>
        <p:guide pos="3817"/>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7C0761-E57F-4A48-BC19-EA115B9B74CB}" type="datetimeFigureOut">
              <a:rPr kumimoji="1" lang="ja-JP" altLang="en-US" smtClean="0"/>
              <a:t>2020/7/20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E5B56C-A37F-4EE2-B709-7078F7B555B6}" type="slidenum">
              <a:rPr kumimoji="1" lang="ja-JP" altLang="en-US" smtClean="0"/>
              <a:t>‹#›</a:t>
            </a:fld>
            <a:endParaRPr kumimoji="1" lang="ja-JP" altLang="en-US"/>
          </a:p>
        </p:txBody>
      </p:sp>
    </p:spTree>
    <p:extLst>
      <p:ext uri="{BB962C8B-B14F-4D97-AF65-F5344CB8AC3E}">
        <p14:creationId xmlns:p14="http://schemas.microsoft.com/office/powerpoint/2010/main" val="4685443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原理</a:t>
            </a:r>
            <a:endParaRPr kumimoji="1" lang="en-US" altLang="ja-JP" dirty="0"/>
          </a:p>
          <a:p>
            <a:r>
              <a:rPr kumimoji="1" lang="ja-JP" altLang="en-US" dirty="0"/>
              <a:t>入力データ</a:t>
            </a:r>
            <a:endParaRPr kumimoji="1" lang="en-US" altLang="ja-JP" dirty="0"/>
          </a:p>
          <a:p>
            <a:r>
              <a:rPr kumimoji="1" lang="ja-JP" altLang="en-US" dirty="0"/>
              <a:t>出力結果</a:t>
            </a:r>
            <a:endParaRPr kumimoji="1" lang="en-US" altLang="ja-JP" dirty="0"/>
          </a:p>
          <a:p>
            <a:r>
              <a:rPr kumimoji="1" lang="ja-JP" altLang="en-US" dirty="0"/>
              <a:t>注意事項</a:t>
            </a:r>
            <a:endParaRPr kumimoji="1" lang="en-US" altLang="ja-JP" dirty="0"/>
          </a:p>
          <a:p>
            <a:r>
              <a:rPr kumimoji="1" lang="ja-JP" altLang="en-US" dirty="0"/>
              <a:t>他の手法とのどのような関係があるのかなど</a:t>
            </a:r>
            <a:endParaRPr kumimoji="1" lang="en-US" altLang="ja-JP" dirty="0"/>
          </a:p>
          <a:p>
            <a:r>
              <a:rPr kumimoji="1" lang="ja-JP" altLang="en-US" dirty="0"/>
              <a:t>その他別途検討</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06E5B56C-A37F-4EE2-B709-7078F7B555B6}" type="slidenum">
              <a:rPr kumimoji="1" lang="ja-JP" altLang="en-US" smtClean="0"/>
              <a:t>1</a:t>
            </a:fld>
            <a:endParaRPr kumimoji="1" lang="ja-JP" altLang="en-US"/>
          </a:p>
        </p:txBody>
      </p:sp>
    </p:spTree>
    <p:extLst>
      <p:ext uri="{BB962C8B-B14F-4D97-AF65-F5344CB8AC3E}">
        <p14:creationId xmlns:p14="http://schemas.microsoft.com/office/powerpoint/2010/main" val="3288906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6E5B56C-A37F-4EE2-B709-7078F7B555B6}" type="slidenum">
              <a:rPr kumimoji="1" lang="ja-JP" altLang="en-US" smtClean="0"/>
              <a:t>13</a:t>
            </a:fld>
            <a:endParaRPr kumimoji="1" lang="ja-JP" altLang="en-US"/>
          </a:p>
        </p:txBody>
      </p:sp>
    </p:spTree>
    <p:extLst>
      <p:ext uri="{BB962C8B-B14F-4D97-AF65-F5344CB8AC3E}">
        <p14:creationId xmlns:p14="http://schemas.microsoft.com/office/powerpoint/2010/main" val="67634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https://vicryptopix.com/gini/</a:t>
            </a:r>
            <a:r>
              <a:rPr kumimoji="1" lang="ja-JP" altLang="en-US" dirty="0"/>
              <a:t>　ジニ係数わかりやすい</a:t>
            </a:r>
            <a:endParaRPr kumimoji="1" lang="en-US" altLang="ja-JP" dirty="0"/>
          </a:p>
          <a:p>
            <a:r>
              <a:rPr kumimoji="1" lang="en-US" altLang="ja-JP" dirty="0"/>
              <a:t>https://www.randpy.tokyo/entry/decision_tree_theory</a:t>
            </a:r>
            <a:r>
              <a:rPr kumimoji="1" lang="ja-JP" altLang="en-US" dirty="0"/>
              <a:t>　</a:t>
            </a:r>
            <a:r>
              <a:rPr kumimoji="1" lang="en-US" altLang="ja-JP" dirty="0"/>
              <a:t>CART</a:t>
            </a:r>
            <a:r>
              <a:rPr kumimoji="1" lang="ja-JP" altLang="en-US" dirty="0"/>
              <a:t>　ジニ係数</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06E5B56C-A37F-4EE2-B709-7078F7B555B6}" type="slidenum">
              <a:rPr kumimoji="1" lang="ja-JP" altLang="en-US" smtClean="0"/>
              <a:t>14</a:t>
            </a:fld>
            <a:endParaRPr kumimoji="1" lang="ja-JP" altLang="en-US"/>
          </a:p>
        </p:txBody>
      </p:sp>
    </p:spTree>
    <p:extLst>
      <p:ext uri="{BB962C8B-B14F-4D97-AF65-F5344CB8AC3E}">
        <p14:creationId xmlns:p14="http://schemas.microsoft.com/office/powerpoint/2010/main" val="3729993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6E5B56C-A37F-4EE2-B709-7078F7B555B6}" type="slidenum">
              <a:rPr kumimoji="1" lang="ja-JP" altLang="en-US" smtClean="0"/>
              <a:t>15</a:t>
            </a:fld>
            <a:endParaRPr kumimoji="1" lang="ja-JP" altLang="en-US"/>
          </a:p>
        </p:txBody>
      </p:sp>
    </p:spTree>
    <p:extLst>
      <p:ext uri="{BB962C8B-B14F-4D97-AF65-F5344CB8AC3E}">
        <p14:creationId xmlns:p14="http://schemas.microsoft.com/office/powerpoint/2010/main" val="224786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6E5B56C-A37F-4EE2-B709-7078F7B555B6}" type="slidenum">
              <a:rPr kumimoji="1" lang="ja-JP" altLang="en-US" smtClean="0"/>
              <a:t>16</a:t>
            </a:fld>
            <a:endParaRPr kumimoji="1" lang="ja-JP" altLang="en-US"/>
          </a:p>
        </p:txBody>
      </p:sp>
    </p:spTree>
    <p:extLst>
      <p:ext uri="{BB962C8B-B14F-4D97-AF65-F5344CB8AC3E}">
        <p14:creationId xmlns:p14="http://schemas.microsoft.com/office/powerpoint/2010/main" val="627320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6E5B56C-A37F-4EE2-B709-7078F7B555B6}" type="slidenum">
              <a:rPr kumimoji="1" lang="ja-JP" altLang="en-US" smtClean="0"/>
              <a:t>18</a:t>
            </a:fld>
            <a:endParaRPr kumimoji="1" lang="ja-JP" altLang="en-US"/>
          </a:p>
        </p:txBody>
      </p:sp>
    </p:spTree>
    <p:extLst>
      <p:ext uri="{BB962C8B-B14F-4D97-AF65-F5344CB8AC3E}">
        <p14:creationId xmlns:p14="http://schemas.microsoft.com/office/powerpoint/2010/main" val="3063481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6E5B56C-A37F-4EE2-B709-7078F7B555B6}" type="slidenum">
              <a:rPr kumimoji="1" lang="ja-JP" altLang="en-US" smtClean="0"/>
              <a:t>19</a:t>
            </a:fld>
            <a:endParaRPr kumimoji="1" lang="ja-JP" altLang="en-US"/>
          </a:p>
        </p:txBody>
      </p:sp>
    </p:spTree>
    <p:extLst>
      <p:ext uri="{BB962C8B-B14F-4D97-AF65-F5344CB8AC3E}">
        <p14:creationId xmlns:p14="http://schemas.microsoft.com/office/powerpoint/2010/main" val="502493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6E5B56C-A37F-4EE2-B709-7078F7B555B6}" type="slidenum">
              <a:rPr kumimoji="1" lang="ja-JP" altLang="en-US" smtClean="0"/>
              <a:t>20</a:t>
            </a:fld>
            <a:endParaRPr kumimoji="1" lang="ja-JP" altLang="en-US"/>
          </a:p>
        </p:txBody>
      </p:sp>
    </p:spTree>
    <p:extLst>
      <p:ext uri="{BB962C8B-B14F-4D97-AF65-F5344CB8AC3E}">
        <p14:creationId xmlns:p14="http://schemas.microsoft.com/office/powerpoint/2010/main" val="3844385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6E5B56C-A37F-4EE2-B709-7078F7B555B6}" type="slidenum">
              <a:rPr kumimoji="1" lang="ja-JP" altLang="en-US" smtClean="0"/>
              <a:t>2</a:t>
            </a:fld>
            <a:endParaRPr kumimoji="1" lang="ja-JP" altLang="en-US"/>
          </a:p>
        </p:txBody>
      </p:sp>
    </p:spTree>
    <p:extLst>
      <p:ext uri="{BB962C8B-B14F-4D97-AF65-F5344CB8AC3E}">
        <p14:creationId xmlns:p14="http://schemas.microsoft.com/office/powerpoint/2010/main" val="2872895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6E5B56C-A37F-4EE2-B709-7078F7B555B6}" type="slidenum">
              <a:rPr kumimoji="1" lang="ja-JP" altLang="en-US" smtClean="0"/>
              <a:t>3</a:t>
            </a:fld>
            <a:endParaRPr kumimoji="1" lang="ja-JP" altLang="en-US"/>
          </a:p>
        </p:txBody>
      </p:sp>
    </p:spTree>
    <p:extLst>
      <p:ext uri="{BB962C8B-B14F-4D97-AF65-F5344CB8AC3E}">
        <p14:creationId xmlns:p14="http://schemas.microsoft.com/office/powerpoint/2010/main" val="1079597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dirty="0">
                <a:solidFill>
                  <a:schemeClr val="tx1"/>
                </a:solidFill>
                <a:effectLst/>
                <a:latin typeface="+mn-lt"/>
                <a:ea typeface="+mn-ea"/>
                <a:cs typeface="+mn-cs"/>
              </a:rPr>
              <a:t>C&amp;R Tree </a:t>
            </a:r>
            <a:r>
              <a:rPr kumimoji="1" lang="ja-JP" altLang="en-US" sz="1200" b="0" i="0" u="none" strike="noStrike" kern="1200" dirty="0">
                <a:solidFill>
                  <a:schemeClr val="tx1"/>
                </a:solidFill>
                <a:effectLst/>
                <a:latin typeface="+mn-lt"/>
                <a:ea typeface="+mn-ea"/>
                <a:cs typeface="+mn-cs"/>
              </a:rPr>
              <a:t>モデルは、欠損データや大量のフィールドなどの問題が存在する場合に非常に強力　</a:t>
            </a:r>
            <a:endParaRPr kumimoji="1" lang="en-US" altLang="ja-JP" sz="1200" b="0" i="0" u="none" strike="noStrike" kern="1200" dirty="0">
              <a:solidFill>
                <a:schemeClr val="tx1"/>
              </a:solidFill>
              <a:effectLst/>
              <a:latin typeface="+mn-lt"/>
              <a:ea typeface="+mn-ea"/>
              <a:cs typeface="+mn-cs"/>
            </a:endParaRPr>
          </a:p>
          <a:p>
            <a:pPr algn="l"/>
            <a:r>
              <a:rPr kumimoji="1" lang="en-US" altLang="ja-JP" dirty="0"/>
              <a:t>https://www.ibm.com/support/knowledgecenter/ja/SS3RA7_18.2.1/modeler_mainhelp_client_ddita/clementine/cartnode_general.html</a:t>
            </a:r>
          </a:p>
          <a:p>
            <a:pPr algn="l"/>
            <a:r>
              <a:rPr kumimoji="1" lang="en-US" altLang="ja-JP" dirty="0"/>
              <a:t>CHAID</a:t>
            </a:r>
          </a:p>
          <a:p>
            <a:pPr algn="l"/>
            <a:r>
              <a:rPr kumimoji="1" lang="en-US" altLang="ja-JP" dirty="0"/>
              <a:t>https://www.ibm.com/support/knowledgecenter/ja/SS3RA7_18.2.1/modeler_mainhelp_client_ddita/clementine/chaidnode_general.html</a:t>
            </a:r>
          </a:p>
          <a:p>
            <a:pPr algn="l"/>
            <a:r>
              <a:rPr kumimoji="1" lang="en-US" altLang="ja-JP" dirty="0"/>
              <a:t>C5.0</a:t>
            </a:r>
            <a:r>
              <a:rPr kumimoji="1" lang="ja-JP" altLang="en-US" dirty="0"/>
              <a:t>　</a:t>
            </a:r>
            <a:r>
              <a:rPr kumimoji="1" lang="en-US" altLang="ja-JP" sz="1200" b="0" i="0" u="none" strike="noStrike" kern="1200" dirty="0">
                <a:solidFill>
                  <a:schemeClr val="tx1"/>
                </a:solidFill>
                <a:effectLst/>
                <a:latin typeface="+mn-lt"/>
                <a:ea typeface="+mn-ea"/>
                <a:cs typeface="+mn-cs"/>
              </a:rPr>
              <a:t>C5.0 </a:t>
            </a:r>
            <a:r>
              <a:rPr kumimoji="1" lang="ja-JP" altLang="en-US" sz="1200" b="0" i="0" u="none" strike="noStrike" kern="1200" dirty="0">
                <a:solidFill>
                  <a:schemeClr val="tx1"/>
                </a:solidFill>
                <a:effectLst/>
                <a:latin typeface="+mn-lt"/>
                <a:ea typeface="+mn-ea"/>
                <a:cs typeface="+mn-cs"/>
              </a:rPr>
              <a:t>モデルは、欠損データや大量の入力フィールドがあるような状況で役立ちます</a:t>
            </a:r>
            <a:endParaRPr kumimoji="1" lang="en-US" altLang="ja-JP" dirty="0"/>
          </a:p>
          <a:p>
            <a:pPr algn="l"/>
            <a:r>
              <a:rPr kumimoji="1" lang="en-US" altLang="ja-JP" dirty="0"/>
              <a:t>https://www.ibm.com/support/knowledgecenter/ja/SS3RA7_18.2.1/modeler_mainhelp_client_ddita/clementine/c50node_general.html</a:t>
            </a:r>
            <a:endParaRPr kumimoji="1" lang="ja-JP" altLang="en-US" dirty="0"/>
          </a:p>
        </p:txBody>
      </p:sp>
      <p:sp>
        <p:nvSpPr>
          <p:cNvPr id="4" name="スライド番号プレースホルダー 3"/>
          <p:cNvSpPr>
            <a:spLocks noGrp="1"/>
          </p:cNvSpPr>
          <p:nvPr>
            <p:ph type="sldNum" sz="quarter" idx="5"/>
          </p:nvPr>
        </p:nvSpPr>
        <p:spPr/>
        <p:txBody>
          <a:bodyPr/>
          <a:lstStyle/>
          <a:p>
            <a:fld id="{06E5B56C-A37F-4EE2-B709-7078F7B555B6}" type="slidenum">
              <a:rPr kumimoji="1" lang="ja-JP" altLang="en-US" smtClean="0"/>
              <a:t>4</a:t>
            </a:fld>
            <a:endParaRPr kumimoji="1" lang="ja-JP" altLang="en-US"/>
          </a:p>
        </p:txBody>
      </p:sp>
    </p:spTree>
    <p:extLst>
      <p:ext uri="{BB962C8B-B14F-4D97-AF65-F5344CB8AC3E}">
        <p14:creationId xmlns:p14="http://schemas.microsoft.com/office/powerpoint/2010/main" val="1601712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6E5B56C-A37F-4EE2-B709-7078F7B555B6}" type="slidenum">
              <a:rPr kumimoji="1" lang="ja-JP" altLang="en-US" smtClean="0"/>
              <a:t>5</a:t>
            </a:fld>
            <a:endParaRPr kumimoji="1" lang="ja-JP" altLang="en-US"/>
          </a:p>
        </p:txBody>
      </p:sp>
    </p:spTree>
    <p:extLst>
      <p:ext uri="{BB962C8B-B14F-4D97-AF65-F5344CB8AC3E}">
        <p14:creationId xmlns:p14="http://schemas.microsoft.com/office/powerpoint/2010/main" val="1897860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latin typeface="Meiryo UI" panose="020B0604030504040204" pitchFamily="50" charset="-128"/>
                <a:ea typeface="Meiryo UI" panose="020B0604030504040204" pitchFamily="50" charset="-128"/>
              </a:rPr>
              <a:t>カイ</a:t>
            </a:r>
            <a:r>
              <a:rPr lang="en-US" altLang="ja-JP" sz="1200" dirty="0">
                <a:latin typeface="Meiryo UI" panose="020B0604030504040204" pitchFamily="50" charset="-128"/>
                <a:ea typeface="Meiryo UI" panose="020B0604030504040204" pitchFamily="50" charset="-128"/>
              </a:rPr>
              <a:t>2</a:t>
            </a:r>
            <a:r>
              <a:rPr lang="ja-JP" altLang="en-US" sz="1200" dirty="0">
                <a:latin typeface="Meiryo UI" panose="020B0604030504040204" pitchFamily="50" charset="-128"/>
                <a:ea typeface="Meiryo UI" panose="020B0604030504040204" pitchFamily="50" charset="-128"/>
              </a:rPr>
              <a:t>乗統計値を分布表に照らし合わせながら、「差異があれば分岐、無ければ分岐しない」というステップを自動的に繰り返す</a:t>
            </a:r>
          </a:p>
        </p:txBody>
      </p:sp>
      <p:sp>
        <p:nvSpPr>
          <p:cNvPr id="4" name="スライド番号プレースホルダー 3"/>
          <p:cNvSpPr>
            <a:spLocks noGrp="1"/>
          </p:cNvSpPr>
          <p:nvPr>
            <p:ph type="sldNum" sz="quarter" idx="5"/>
          </p:nvPr>
        </p:nvSpPr>
        <p:spPr/>
        <p:txBody>
          <a:bodyPr/>
          <a:lstStyle/>
          <a:p>
            <a:fld id="{06E5B56C-A37F-4EE2-B709-7078F7B555B6}" type="slidenum">
              <a:rPr kumimoji="1" lang="ja-JP" altLang="en-US" smtClean="0"/>
              <a:t>9</a:t>
            </a:fld>
            <a:endParaRPr kumimoji="1" lang="ja-JP" altLang="en-US"/>
          </a:p>
        </p:txBody>
      </p:sp>
    </p:spTree>
    <p:extLst>
      <p:ext uri="{BB962C8B-B14F-4D97-AF65-F5344CB8AC3E}">
        <p14:creationId xmlns:p14="http://schemas.microsoft.com/office/powerpoint/2010/main" val="2125973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sz="1200"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a:lstStyle/>
          <a:p>
            <a:fld id="{06E5B56C-A37F-4EE2-B709-7078F7B555B6}" type="slidenum">
              <a:rPr kumimoji="1" lang="ja-JP" altLang="en-US" smtClean="0"/>
              <a:t>10</a:t>
            </a:fld>
            <a:endParaRPr kumimoji="1" lang="ja-JP" altLang="en-US"/>
          </a:p>
        </p:txBody>
      </p:sp>
    </p:spTree>
    <p:extLst>
      <p:ext uri="{BB962C8B-B14F-4D97-AF65-F5344CB8AC3E}">
        <p14:creationId xmlns:p14="http://schemas.microsoft.com/office/powerpoint/2010/main" val="3828254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dirty="0">
                <a:solidFill>
                  <a:schemeClr val="tx1"/>
                </a:solidFill>
                <a:effectLst/>
                <a:latin typeface="+mn-lt"/>
                <a:ea typeface="+mn-ea"/>
                <a:cs typeface="+mn-cs"/>
              </a:rPr>
              <a:t>対数の底は</a:t>
            </a:r>
            <a:r>
              <a:rPr kumimoji="1" lang="en-US" altLang="ja-JP" sz="1200" b="0" i="0" u="none" strike="noStrike" kern="1200" dirty="0">
                <a:solidFill>
                  <a:schemeClr val="tx1"/>
                </a:solidFill>
                <a:effectLst/>
                <a:latin typeface="+mn-lt"/>
                <a:ea typeface="+mn-ea"/>
                <a:cs typeface="+mn-cs"/>
              </a:rPr>
              <a:t>2</a:t>
            </a:r>
            <a:r>
              <a:rPr kumimoji="1" lang="ja-JP" altLang="en-US" sz="1200" b="0" i="0" u="none" strike="noStrike" kern="1200" dirty="0">
                <a:solidFill>
                  <a:schemeClr val="tx1"/>
                </a:solidFill>
                <a:effectLst/>
                <a:latin typeface="+mn-lt"/>
                <a:ea typeface="+mn-ea"/>
                <a:cs typeface="+mn-cs"/>
              </a:rPr>
              <a:t>で無くてもよいが、分類するクラス数と一致させると</a:t>
            </a:r>
            <a:r>
              <a:rPr kumimoji="1" lang="en-US" altLang="ja-JP" sz="1200" b="0" i="0" u="none" strike="noStrike" kern="1200" dirty="0">
                <a:solidFill>
                  <a:schemeClr val="tx1"/>
                </a:solidFill>
                <a:effectLst/>
                <a:latin typeface="+mn-lt"/>
                <a:ea typeface="+mn-ea"/>
                <a:cs typeface="+mn-cs"/>
              </a:rPr>
              <a:t>I</a:t>
            </a:r>
            <a:r>
              <a:rPr kumimoji="1" lang="ja-JP" altLang="en-US" sz="1200" b="0" i="0" u="none" strike="noStrike" kern="1200" dirty="0">
                <a:solidFill>
                  <a:schemeClr val="tx1"/>
                </a:solidFill>
                <a:effectLst/>
                <a:latin typeface="+mn-lt"/>
                <a:ea typeface="+mn-ea"/>
                <a:cs typeface="+mn-cs"/>
              </a:rPr>
              <a:t>が最大で</a:t>
            </a:r>
            <a:r>
              <a:rPr kumimoji="1" lang="en-US" altLang="ja-JP" sz="1200" b="0" i="0" u="none" strike="noStrike" kern="1200" dirty="0">
                <a:solidFill>
                  <a:schemeClr val="tx1"/>
                </a:solidFill>
                <a:effectLst/>
                <a:latin typeface="+mn-lt"/>
                <a:ea typeface="+mn-ea"/>
                <a:cs typeface="+mn-cs"/>
              </a:rPr>
              <a:t>1</a:t>
            </a:r>
            <a:r>
              <a:rPr kumimoji="1" lang="ja-JP" altLang="en-US" sz="1200" b="0" i="0" u="none" strike="noStrike" kern="1200" dirty="0">
                <a:solidFill>
                  <a:schemeClr val="tx1"/>
                </a:solidFill>
                <a:effectLst/>
                <a:latin typeface="+mn-lt"/>
                <a:ea typeface="+mn-ea"/>
                <a:cs typeface="+mn-cs"/>
              </a:rPr>
              <a:t>となるので計算しやすい。</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dirty="0">
                <a:solidFill>
                  <a:schemeClr val="tx1"/>
                </a:solidFill>
                <a:effectLst/>
                <a:latin typeface="+mn-lt"/>
                <a:ea typeface="+mn-ea"/>
                <a:cs typeface="+mn-cs"/>
              </a:rPr>
              <a:t>乱雑な部屋やボサボサの髪型は、エントロピーが高い</a:t>
            </a:r>
            <a:endParaRPr kumimoji="1" lang="ja-JP" altLang="en-US" dirty="0"/>
          </a:p>
        </p:txBody>
      </p:sp>
      <p:sp>
        <p:nvSpPr>
          <p:cNvPr id="4" name="スライド番号プレースホルダー 3"/>
          <p:cNvSpPr>
            <a:spLocks noGrp="1"/>
          </p:cNvSpPr>
          <p:nvPr>
            <p:ph type="sldNum" sz="quarter" idx="5"/>
          </p:nvPr>
        </p:nvSpPr>
        <p:spPr/>
        <p:txBody>
          <a:bodyPr/>
          <a:lstStyle/>
          <a:p>
            <a:fld id="{06E5B56C-A37F-4EE2-B709-7078F7B555B6}" type="slidenum">
              <a:rPr kumimoji="1" lang="ja-JP" altLang="en-US" smtClean="0"/>
              <a:t>11</a:t>
            </a:fld>
            <a:endParaRPr kumimoji="1" lang="ja-JP" altLang="en-US"/>
          </a:p>
        </p:txBody>
      </p:sp>
    </p:spTree>
    <p:extLst>
      <p:ext uri="{BB962C8B-B14F-4D97-AF65-F5344CB8AC3E}">
        <p14:creationId xmlns:p14="http://schemas.microsoft.com/office/powerpoint/2010/main" val="541361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6E5B56C-A37F-4EE2-B709-7078F7B555B6}" type="slidenum">
              <a:rPr kumimoji="1" lang="ja-JP" altLang="en-US" smtClean="0"/>
              <a:t>12</a:t>
            </a:fld>
            <a:endParaRPr kumimoji="1" lang="ja-JP" altLang="en-US"/>
          </a:p>
        </p:txBody>
      </p:sp>
    </p:spTree>
    <p:extLst>
      <p:ext uri="{BB962C8B-B14F-4D97-AF65-F5344CB8AC3E}">
        <p14:creationId xmlns:p14="http://schemas.microsoft.com/office/powerpoint/2010/main" val="546513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B835304-2DF7-4F47-AD27-02B15969B37C}" type="datetimeFigureOut">
              <a:rPr kumimoji="1" lang="ja-JP" altLang="en-US" smtClean="0"/>
              <a:t>2020/7/20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A7A941-FACD-48BC-8882-E38291003107}" type="slidenum">
              <a:rPr kumimoji="1" lang="ja-JP" altLang="en-US" smtClean="0"/>
              <a:t>‹#›</a:t>
            </a:fld>
            <a:endParaRPr kumimoji="1" lang="ja-JP" altLang="en-US"/>
          </a:p>
        </p:txBody>
      </p:sp>
    </p:spTree>
    <p:extLst>
      <p:ext uri="{BB962C8B-B14F-4D97-AF65-F5344CB8AC3E}">
        <p14:creationId xmlns:p14="http://schemas.microsoft.com/office/powerpoint/2010/main" val="2271084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B835304-2DF7-4F47-AD27-02B15969B37C}" type="datetimeFigureOut">
              <a:rPr kumimoji="1" lang="ja-JP" altLang="en-US" smtClean="0"/>
              <a:t>2020/7/20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A7A941-FACD-48BC-8882-E38291003107}" type="slidenum">
              <a:rPr kumimoji="1" lang="ja-JP" altLang="en-US" smtClean="0"/>
              <a:t>‹#›</a:t>
            </a:fld>
            <a:endParaRPr kumimoji="1" lang="ja-JP" altLang="en-US"/>
          </a:p>
        </p:txBody>
      </p:sp>
    </p:spTree>
    <p:extLst>
      <p:ext uri="{BB962C8B-B14F-4D97-AF65-F5344CB8AC3E}">
        <p14:creationId xmlns:p14="http://schemas.microsoft.com/office/powerpoint/2010/main" val="2715981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CB835304-2DF7-4F47-AD27-02B15969B37C}" type="datetimeFigureOut">
              <a:rPr kumimoji="1" lang="ja-JP" altLang="en-US" smtClean="0"/>
              <a:t>2020/7/20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A7A941-FACD-48BC-8882-E38291003107}" type="slidenum">
              <a:rPr kumimoji="1" lang="ja-JP" altLang="en-US" smtClean="0"/>
              <a:t>‹#›</a:t>
            </a:fld>
            <a:endParaRPr kumimoji="1" lang="ja-JP" altLang="en-US"/>
          </a:p>
        </p:txBody>
      </p:sp>
    </p:spTree>
    <p:extLst>
      <p:ext uri="{BB962C8B-B14F-4D97-AF65-F5344CB8AC3E}">
        <p14:creationId xmlns:p14="http://schemas.microsoft.com/office/powerpoint/2010/main" val="3597446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B835304-2DF7-4F47-AD27-02B15969B37C}" type="datetimeFigureOut">
              <a:rPr kumimoji="1" lang="ja-JP" altLang="en-US" smtClean="0"/>
              <a:t>2020/7/20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A7A941-FACD-48BC-8882-E38291003107}" type="slidenum">
              <a:rPr kumimoji="1" lang="ja-JP" altLang="en-US" smtClean="0"/>
              <a:t>‹#›</a:t>
            </a:fld>
            <a:endParaRPr kumimoji="1" lang="ja-JP" altLang="en-US"/>
          </a:p>
        </p:txBody>
      </p:sp>
    </p:spTree>
    <p:extLst>
      <p:ext uri="{BB962C8B-B14F-4D97-AF65-F5344CB8AC3E}">
        <p14:creationId xmlns:p14="http://schemas.microsoft.com/office/powerpoint/2010/main" val="31170432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B835304-2DF7-4F47-AD27-02B15969B37C}" type="datetimeFigureOut">
              <a:rPr kumimoji="1" lang="ja-JP" altLang="en-US" smtClean="0"/>
              <a:t>2020/7/20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A7A941-FACD-48BC-8882-E38291003107}" type="slidenum">
              <a:rPr kumimoji="1" lang="ja-JP" altLang="en-US" smtClean="0"/>
              <a:t>‹#›</a:t>
            </a:fld>
            <a:endParaRPr kumimoji="1" lang="ja-JP" altLang="en-US"/>
          </a:p>
        </p:txBody>
      </p:sp>
    </p:spTree>
    <p:extLst>
      <p:ext uri="{BB962C8B-B14F-4D97-AF65-F5344CB8AC3E}">
        <p14:creationId xmlns:p14="http://schemas.microsoft.com/office/powerpoint/2010/main" val="1064352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B835304-2DF7-4F47-AD27-02B15969B37C}" type="datetimeFigureOut">
              <a:rPr kumimoji="1" lang="ja-JP" altLang="en-US" smtClean="0"/>
              <a:t>2020/7/20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A7A941-FACD-48BC-8882-E38291003107}" type="slidenum">
              <a:rPr kumimoji="1" lang="ja-JP" altLang="en-US" smtClean="0"/>
              <a:t>‹#›</a:t>
            </a:fld>
            <a:endParaRPr kumimoji="1" lang="ja-JP" altLang="en-US"/>
          </a:p>
        </p:txBody>
      </p:sp>
    </p:spTree>
    <p:extLst>
      <p:ext uri="{BB962C8B-B14F-4D97-AF65-F5344CB8AC3E}">
        <p14:creationId xmlns:p14="http://schemas.microsoft.com/office/powerpoint/2010/main" val="34511412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B835304-2DF7-4F47-AD27-02B15969B37C}" type="datetimeFigureOut">
              <a:rPr kumimoji="1" lang="ja-JP" altLang="en-US" smtClean="0"/>
              <a:t>2020/7/20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9A7A941-FACD-48BC-8882-E38291003107}" type="slidenum">
              <a:rPr kumimoji="1" lang="ja-JP" altLang="en-US" smtClean="0"/>
              <a:t>‹#›</a:t>
            </a:fld>
            <a:endParaRPr kumimoji="1" lang="ja-JP" altLang="en-US"/>
          </a:p>
        </p:txBody>
      </p:sp>
    </p:spTree>
    <p:extLst>
      <p:ext uri="{BB962C8B-B14F-4D97-AF65-F5344CB8AC3E}">
        <p14:creationId xmlns:p14="http://schemas.microsoft.com/office/powerpoint/2010/main" val="13284048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45127" y="2507550"/>
            <a:ext cx="515620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7550"/>
            <a:ext cx="51816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CB835304-2DF7-4F47-AD27-02B15969B37C}" type="datetimeFigureOut">
              <a:rPr kumimoji="1" lang="ja-JP" altLang="en-US" smtClean="0"/>
              <a:t>2020/7/20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9A7A941-FACD-48BC-8882-E38291003107}"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23718157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B835304-2DF7-4F47-AD27-02B15969B37C}" type="datetimeFigureOut">
              <a:rPr kumimoji="1" lang="ja-JP" altLang="en-US" smtClean="0"/>
              <a:t>2020/7/20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9A7A941-FACD-48BC-8882-E38291003107}"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20329511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835304-2DF7-4F47-AD27-02B15969B37C}" type="datetimeFigureOut">
              <a:rPr kumimoji="1" lang="ja-JP" altLang="en-US" smtClean="0"/>
              <a:t>2020/7/20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9A7A941-FACD-48BC-8882-E38291003107}" type="slidenum">
              <a:rPr kumimoji="1" lang="ja-JP" altLang="en-US" smtClean="0"/>
              <a:t>‹#›</a:t>
            </a:fld>
            <a:endParaRPr kumimoji="1" lang="ja-JP" altLang="en-US"/>
          </a:p>
        </p:txBody>
      </p:sp>
    </p:spTree>
    <p:extLst>
      <p:ext uri="{BB962C8B-B14F-4D97-AF65-F5344CB8AC3E}">
        <p14:creationId xmlns:p14="http://schemas.microsoft.com/office/powerpoint/2010/main" val="35081534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ja-JP" altLang="en-US"/>
              <a:t>マスター タイトルの書式設定</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B835304-2DF7-4F47-AD27-02B15969B37C}" type="datetimeFigureOut">
              <a:rPr kumimoji="1" lang="ja-JP" altLang="en-US" smtClean="0"/>
              <a:t>2020/7/20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9A7A941-FACD-48BC-8882-E38291003107}" type="slidenum">
              <a:rPr kumimoji="1" lang="ja-JP" altLang="en-US" smtClean="0"/>
              <a:t>‹#›</a:t>
            </a:fld>
            <a:endParaRPr kumimoji="1" lang="ja-JP" altLang="en-US"/>
          </a:p>
        </p:txBody>
      </p:sp>
    </p:spTree>
    <p:extLst>
      <p:ext uri="{BB962C8B-B14F-4D97-AF65-F5344CB8AC3E}">
        <p14:creationId xmlns:p14="http://schemas.microsoft.com/office/powerpoint/2010/main" val="458524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B835304-2DF7-4F47-AD27-02B15969B37C}" type="datetimeFigureOut">
              <a:rPr kumimoji="1" lang="ja-JP" altLang="en-US" smtClean="0"/>
              <a:t>2020/7/20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A7A941-FACD-48BC-8882-E38291003107}" type="slidenum">
              <a:rPr kumimoji="1" lang="ja-JP" altLang="en-US" smtClean="0"/>
              <a:t>‹#›</a:t>
            </a:fld>
            <a:endParaRPr kumimoji="1" lang="ja-JP" altLang="en-US"/>
          </a:p>
        </p:txBody>
      </p:sp>
    </p:spTree>
    <p:extLst>
      <p:ext uri="{BB962C8B-B14F-4D97-AF65-F5344CB8AC3E}">
        <p14:creationId xmlns:p14="http://schemas.microsoft.com/office/powerpoint/2010/main" val="16003468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B835304-2DF7-4F47-AD27-02B15969B37C}" type="datetimeFigureOut">
              <a:rPr kumimoji="1" lang="ja-JP" altLang="en-US" smtClean="0"/>
              <a:t>2020/7/20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9A7A941-FACD-48BC-8882-E38291003107}" type="slidenum">
              <a:rPr kumimoji="1" lang="ja-JP" altLang="en-US" smtClean="0"/>
              <a:t>‹#›</a:t>
            </a:fld>
            <a:endParaRPr kumimoji="1" lang="ja-JP" altLang="en-US"/>
          </a:p>
        </p:txBody>
      </p:sp>
    </p:spTree>
    <p:extLst>
      <p:ext uri="{BB962C8B-B14F-4D97-AF65-F5344CB8AC3E}">
        <p14:creationId xmlns:p14="http://schemas.microsoft.com/office/powerpoint/2010/main" val="28367022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B835304-2DF7-4F47-AD27-02B15969B37C}" type="datetimeFigureOut">
              <a:rPr kumimoji="1" lang="ja-JP" altLang="en-US" smtClean="0"/>
              <a:t>2020/7/20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A7A941-FACD-48BC-8882-E38291003107}" type="slidenum">
              <a:rPr kumimoji="1" lang="ja-JP" altLang="en-US" smtClean="0"/>
              <a:t>‹#›</a:t>
            </a:fld>
            <a:endParaRPr kumimoji="1" lang="ja-JP" altLang="en-US"/>
          </a:p>
        </p:txBody>
      </p:sp>
    </p:spTree>
    <p:extLst>
      <p:ext uri="{BB962C8B-B14F-4D97-AF65-F5344CB8AC3E}">
        <p14:creationId xmlns:p14="http://schemas.microsoft.com/office/powerpoint/2010/main" val="40623406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CB835304-2DF7-4F47-AD27-02B15969B37C}" type="datetimeFigureOut">
              <a:rPr kumimoji="1" lang="ja-JP" altLang="en-US" smtClean="0"/>
              <a:t>2020/7/20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A7A941-FACD-48BC-8882-E38291003107}" type="slidenum">
              <a:rPr kumimoji="1" lang="ja-JP" altLang="en-US" smtClean="0"/>
              <a:t>‹#›</a:t>
            </a:fld>
            <a:endParaRPr kumimoji="1" lang="ja-JP" altLang="en-US"/>
          </a:p>
        </p:txBody>
      </p:sp>
    </p:spTree>
    <p:extLst>
      <p:ext uri="{BB962C8B-B14F-4D97-AF65-F5344CB8AC3E}">
        <p14:creationId xmlns:p14="http://schemas.microsoft.com/office/powerpoint/2010/main" val="27811972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B835304-2DF7-4F47-AD27-02B15969B37C}" type="datetimeFigureOut">
              <a:rPr kumimoji="1" lang="ja-JP" altLang="en-US" smtClean="0"/>
              <a:t>2020/7/20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A7A941-FACD-48BC-8882-E38291003107}" type="slidenum">
              <a:rPr kumimoji="1" lang="ja-JP" altLang="en-US" smtClean="0"/>
              <a:t>‹#›</a:t>
            </a:fld>
            <a:endParaRPr kumimoji="1" lang="ja-JP" altLang="en-US"/>
          </a:p>
        </p:txBody>
      </p:sp>
    </p:spTree>
    <p:extLst>
      <p:ext uri="{BB962C8B-B14F-4D97-AF65-F5344CB8AC3E}">
        <p14:creationId xmlns:p14="http://schemas.microsoft.com/office/powerpoint/2010/main" val="21557701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B835304-2DF7-4F47-AD27-02B15969B37C}" type="datetimeFigureOut">
              <a:rPr kumimoji="1" lang="ja-JP" altLang="en-US" smtClean="0"/>
              <a:t>2020/7/20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A7A941-FACD-48BC-8882-E38291003107}" type="slidenum">
              <a:rPr kumimoji="1" lang="ja-JP" altLang="en-US" smtClean="0"/>
              <a:t>‹#›</a:t>
            </a:fld>
            <a:endParaRPr kumimoji="1" lang="ja-JP" altLang="en-US"/>
          </a:p>
        </p:txBody>
      </p:sp>
    </p:spTree>
    <p:extLst>
      <p:ext uri="{BB962C8B-B14F-4D97-AF65-F5344CB8AC3E}">
        <p14:creationId xmlns:p14="http://schemas.microsoft.com/office/powerpoint/2010/main" val="17806273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B835304-2DF7-4F47-AD27-02B15969B37C}" type="datetimeFigureOut">
              <a:rPr kumimoji="1" lang="ja-JP" altLang="en-US" smtClean="0"/>
              <a:t>2020/7/20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A7A941-FACD-48BC-8882-E38291003107}" type="slidenum">
              <a:rPr kumimoji="1" lang="ja-JP" altLang="en-US" smtClean="0"/>
              <a:t>‹#›</a:t>
            </a:fld>
            <a:endParaRPr kumimoji="1" lang="ja-JP" altLang="en-US"/>
          </a:p>
        </p:txBody>
      </p:sp>
    </p:spTree>
    <p:extLst>
      <p:ext uri="{BB962C8B-B14F-4D97-AF65-F5344CB8AC3E}">
        <p14:creationId xmlns:p14="http://schemas.microsoft.com/office/powerpoint/2010/main" val="35591171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B835304-2DF7-4F47-AD27-02B15969B37C}" type="datetimeFigureOut">
              <a:rPr kumimoji="1" lang="ja-JP" altLang="en-US" smtClean="0"/>
              <a:t>2020/7/20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9A7A941-FACD-48BC-8882-E38291003107}" type="slidenum">
              <a:rPr kumimoji="1" lang="ja-JP" altLang="en-US" smtClean="0"/>
              <a:t>‹#›</a:t>
            </a:fld>
            <a:endParaRPr kumimoji="1" lang="ja-JP" altLang="en-US"/>
          </a:p>
        </p:txBody>
      </p:sp>
    </p:spTree>
    <p:extLst>
      <p:ext uri="{BB962C8B-B14F-4D97-AF65-F5344CB8AC3E}">
        <p14:creationId xmlns:p14="http://schemas.microsoft.com/office/powerpoint/2010/main" val="36671207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45127" y="2507550"/>
            <a:ext cx="515620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7550"/>
            <a:ext cx="51816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CB835304-2DF7-4F47-AD27-02B15969B37C}" type="datetimeFigureOut">
              <a:rPr kumimoji="1" lang="ja-JP" altLang="en-US" smtClean="0"/>
              <a:t>2020/7/20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9A7A941-FACD-48BC-8882-E38291003107}"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35748416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B835304-2DF7-4F47-AD27-02B15969B37C}" type="datetimeFigureOut">
              <a:rPr kumimoji="1" lang="ja-JP" altLang="en-US" smtClean="0"/>
              <a:t>2020/7/20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9A7A941-FACD-48BC-8882-E38291003107}"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33016894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835304-2DF7-4F47-AD27-02B15969B37C}" type="datetimeFigureOut">
              <a:rPr kumimoji="1" lang="ja-JP" altLang="en-US" smtClean="0"/>
              <a:t>2020/7/20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9A7A941-FACD-48BC-8882-E38291003107}" type="slidenum">
              <a:rPr kumimoji="1" lang="ja-JP" altLang="en-US" smtClean="0"/>
              <a:t>‹#›</a:t>
            </a:fld>
            <a:endParaRPr kumimoji="1" lang="ja-JP" altLang="en-US"/>
          </a:p>
        </p:txBody>
      </p:sp>
    </p:spTree>
    <p:extLst>
      <p:ext uri="{BB962C8B-B14F-4D97-AF65-F5344CB8AC3E}">
        <p14:creationId xmlns:p14="http://schemas.microsoft.com/office/powerpoint/2010/main" val="233841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B835304-2DF7-4F47-AD27-02B15969B37C}" type="datetimeFigureOut">
              <a:rPr kumimoji="1" lang="ja-JP" altLang="en-US" smtClean="0"/>
              <a:t>2020/7/20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A7A941-FACD-48BC-8882-E38291003107}" type="slidenum">
              <a:rPr kumimoji="1" lang="ja-JP" altLang="en-US" smtClean="0"/>
              <a:t>‹#›</a:t>
            </a:fld>
            <a:endParaRPr kumimoji="1" lang="ja-JP" altLang="en-US"/>
          </a:p>
        </p:txBody>
      </p:sp>
    </p:spTree>
    <p:extLst>
      <p:ext uri="{BB962C8B-B14F-4D97-AF65-F5344CB8AC3E}">
        <p14:creationId xmlns:p14="http://schemas.microsoft.com/office/powerpoint/2010/main" val="41685213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ja-JP" altLang="en-US"/>
              <a:t>マスター タイトルの書式設定</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B835304-2DF7-4F47-AD27-02B15969B37C}" type="datetimeFigureOut">
              <a:rPr kumimoji="1" lang="ja-JP" altLang="en-US" smtClean="0"/>
              <a:t>2020/7/20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9A7A941-FACD-48BC-8882-E38291003107}" type="slidenum">
              <a:rPr kumimoji="1" lang="ja-JP" altLang="en-US" smtClean="0"/>
              <a:t>‹#›</a:t>
            </a:fld>
            <a:endParaRPr kumimoji="1" lang="ja-JP" altLang="en-US"/>
          </a:p>
        </p:txBody>
      </p:sp>
    </p:spTree>
    <p:extLst>
      <p:ext uri="{BB962C8B-B14F-4D97-AF65-F5344CB8AC3E}">
        <p14:creationId xmlns:p14="http://schemas.microsoft.com/office/powerpoint/2010/main" val="19186299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B835304-2DF7-4F47-AD27-02B15969B37C}" type="datetimeFigureOut">
              <a:rPr kumimoji="1" lang="ja-JP" altLang="en-US" smtClean="0"/>
              <a:t>2020/7/20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9A7A941-FACD-48BC-8882-E38291003107}" type="slidenum">
              <a:rPr kumimoji="1" lang="ja-JP" altLang="en-US" smtClean="0"/>
              <a:t>‹#›</a:t>
            </a:fld>
            <a:endParaRPr kumimoji="1" lang="ja-JP" altLang="en-US"/>
          </a:p>
        </p:txBody>
      </p:sp>
    </p:spTree>
    <p:extLst>
      <p:ext uri="{BB962C8B-B14F-4D97-AF65-F5344CB8AC3E}">
        <p14:creationId xmlns:p14="http://schemas.microsoft.com/office/powerpoint/2010/main" val="13604568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B835304-2DF7-4F47-AD27-02B15969B37C}" type="datetimeFigureOut">
              <a:rPr kumimoji="1" lang="ja-JP" altLang="en-US" smtClean="0"/>
              <a:t>2020/7/20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A7A941-FACD-48BC-8882-E38291003107}" type="slidenum">
              <a:rPr kumimoji="1" lang="ja-JP" altLang="en-US" smtClean="0"/>
              <a:t>‹#›</a:t>
            </a:fld>
            <a:endParaRPr kumimoji="1" lang="ja-JP" altLang="en-US"/>
          </a:p>
        </p:txBody>
      </p:sp>
    </p:spTree>
    <p:extLst>
      <p:ext uri="{BB962C8B-B14F-4D97-AF65-F5344CB8AC3E}">
        <p14:creationId xmlns:p14="http://schemas.microsoft.com/office/powerpoint/2010/main" val="17621147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CB835304-2DF7-4F47-AD27-02B15969B37C}" type="datetimeFigureOut">
              <a:rPr kumimoji="1" lang="ja-JP" altLang="en-US" smtClean="0"/>
              <a:t>2020/7/20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A7A941-FACD-48BC-8882-E38291003107}" type="slidenum">
              <a:rPr kumimoji="1" lang="ja-JP" altLang="en-US" smtClean="0"/>
              <a:t>‹#›</a:t>
            </a:fld>
            <a:endParaRPr kumimoji="1" lang="ja-JP" altLang="en-US"/>
          </a:p>
        </p:txBody>
      </p:sp>
    </p:spTree>
    <p:extLst>
      <p:ext uri="{BB962C8B-B14F-4D97-AF65-F5344CB8AC3E}">
        <p14:creationId xmlns:p14="http://schemas.microsoft.com/office/powerpoint/2010/main" val="28305636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330EFA-35AE-4514-88CD-B564D82387C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79A9826-1078-40A5-A116-812F2E0B5B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1588823-8259-44E4-953F-50E3A43CD68C}"/>
              </a:ext>
            </a:extLst>
          </p:cNvPr>
          <p:cNvSpPr>
            <a:spLocks noGrp="1"/>
          </p:cNvSpPr>
          <p:nvPr>
            <p:ph type="dt" sz="half" idx="10"/>
          </p:nvPr>
        </p:nvSpPr>
        <p:spPr/>
        <p:txBody>
          <a:bodyPr/>
          <a:lstStyle/>
          <a:p>
            <a:fld id="{CB835304-2DF7-4F47-AD27-02B15969B37C}" type="datetimeFigureOut">
              <a:rPr kumimoji="1" lang="ja-JP" altLang="en-US" smtClean="0"/>
              <a:t>2020/7/20</a:t>
            </a:fld>
            <a:endParaRPr kumimoji="1" lang="ja-JP" altLang="en-US"/>
          </a:p>
        </p:txBody>
      </p:sp>
      <p:sp>
        <p:nvSpPr>
          <p:cNvPr id="5" name="フッター プレースホルダー 4">
            <a:extLst>
              <a:ext uri="{FF2B5EF4-FFF2-40B4-BE49-F238E27FC236}">
                <a16:creationId xmlns:a16="http://schemas.microsoft.com/office/drawing/2014/main" id="{E248A1B3-EB3A-4C4A-AAF0-C7EAB7221B8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EE927DF-C136-4EEE-9D4F-B6F7F6BFF78E}"/>
              </a:ext>
            </a:extLst>
          </p:cNvPr>
          <p:cNvSpPr>
            <a:spLocks noGrp="1"/>
          </p:cNvSpPr>
          <p:nvPr>
            <p:ph type="sldNum" sz="quarter" idx="12"/>
          </p:nvPr>
        </p:nvSpPr>
        <p:spPr/>
        <p:txBody>
          <a:bodyPr/>
          <a:lstStyle/>
          <a:p>
            <a:fld id="{C9A7A941-FACD-48BC-8882-E38291003107}" type="slidenum">
              <a:rPr kumimoji="1" lang="ja-JP" altLang="en-US" smtClean="0"/>
              <a:t>‹#›</a:t>
            </a:fld>
            <a:endParaRPr kumimoji="1" lang="ja-JP" altLang="en-US"/>
          </a:p>
        </p:txBody>
      </p:sp>
    </p:spTree>
    <p:extLst>
      <p:ext uri="{BB962C8B-B14F-4D97-AF65-F5344CB8AC3E}">
        <p14:creationId xmlns:p14="http://schemas.microsoft.com/office/powerpoint/2010/main" val="25253064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9F5DFE-C7E3-4976-9CAB-AA8A88A4FC6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5E08AAC-51A0-4E9C-81DE-A7834E96D16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6EE2510-8F57-43ED-A6EF-3797FFA2DE47}"/>
              </a:ext>
            </a:extLst>
          </p:cNvPr>
          <p:cNvSpPr>
            <a:spLocks noGrp="1"/>
          </p:cNvSpPr>
          <p:nvPr>
            <p:ph type="dt" sz="half" idx="10"/>
          </p:nvPr>
        </p:nvSpPr>
        <p:spPr/>
        <p:txBody>
          <a:bodyPr/>
          <a:lstStyle/>
          <a:p>
            <a:fld id="{CB835304-2DF7-4F47-AD27-02B15969B37C}" type="datetimeFigureOut">
              <a:rPr kumimoji="1" lang="ja-JP" altLang="en-US" smtClean="0"/>
              <a:t>2020/7/20</a:t>
            </a:fld>
            <a:endParaRPr kumimoji="1" lang="ja-JP" altLang="en-US"/>
          </a:p>
        </p:txBody>
      </p:sp>
      <p:sp>
        <p:nvSpPr>
          <p:cNvPr id="5" name="フッター プレースホルダー 4">
            <a:extLst>
              <a:ext uri="{FF2B5EF4-FFF2-40B4-BE49-F238E27FC236}">
                <a16:creationId xmlns:a16="http://schemas.microsoft.com/office/drawing/2014/main" id="{E67D190C-51FF-4FFF-B197-17FBE54F5B4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D0F93E2-7EF4-4BF5-B2F1-1607164FCEDC}"/>
              </a:ext>
            </a:extLst>
          </p:cNvPr>
          <p:cNvSpPr>
            <a:spLocks noGrp="1"/>
          </p:cNvSpPr>
          <p:nvPr>
            <p:ph type="sldNum" sz="quarter" idx="12"/>
          </p:nvPr>
        </p:nvSpPr>
        <p:spPr/>
        <p:txBody>
          <a:bodyPr/>
          <a:lstStyle/>
          <a:p>
            <a:fld id="{C9A7A941-FACD-48BC-8882-E38291003107}" type="slidenum">
              <a:rPr kumimoji="1" lang="ja-JP" altLang="en-US" smtClean="0"/>
              <a:t>‹#›</a:t>
            </a:fld>
            <a:endParaRPr kumimoji="1" lang="ja-JP" altLang="en-US"/>
          </a:p>
        </p:txBody>
      </p:sp>
    </p:spTree>
    <p:extLst>
      <p:ext uri="{BB962C8B-B14F-4D97-AF65-F5344CB8AC3E}">
        <p14:creationId xmlns:p14="http://schemas.microsoft.com/office/powerpoint/2010/main" val="33286258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4822D6-0B9D-4CB8-A794-E789261ECBB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F2150C9-8898-4CED-B274-822F78371B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A714741-9714-43BC-886F-8659B094FB07}"/>
              </a:ext>
            </a:extLst>
          </p:cNvPr>
          <p:cNvSpPr>
            <a:spLocks noGrp="1"/>
          </p:cNvSpPr>
          <p:nvPr>
            <p:ph type="dt" sz="half" idx="10"/>
          </p:nvPr>
        </p:nvSpPr>
        <p:spPr/>
        <p:txBody>
          <a:bodyPr/>
          <a:lstStyle/>
          <a:p>
            <a:fld id="{CB835304-2DF7-4F47-AD27-02B15969B37C}" type="datetimeFigureOut">
              <a:rPr kumimoji="1" lang="ja-JP" altLang="en-US" smtClean="0"/>
              <a:t>2020/7/20</a:t>
            </a:fld>
            <a:endParaRPr kumimoji="1" lang="ja-JP" altLang="en-US"/>
          </a:p>
        </p:txBody>
      </p:sp>
      <p:sp>
        <p:nvSpPr>
          <p:cNvPr id="5" name="フッター プレースホルダー 4">
            <a:extLst>
              <a:ext uri="{FF2B5EF4-FFF2-40B4-BE49-F238E27FC236}">
                <a16:creationId xmlns:a16="http://schemas.microsoft.com/office/drawing/2014/main" id="{0041396B-9C3E-4E44-9DA8-C522497B0A5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AC90141-673E-471C-9C88-CAACE5738C14}"/>
              </a:ext>
            </a:extLst>
          </p:cNvPr>
          <p:cNvSpPr>
            <a:spLocks noGrp="1"/>
          </p:cNvSpPr>
          <p:nvPr>
            <p:ph type="sldNum" sz="quarter" idx="12"/>
          </p:nvPr>
        </p:nvSpPr>
        <p:spPr/>
        <p:txBody>
          <a:bodyPr/>
          <a:lstStyle/>
          <a:p>
            <a:fld id="{C9A7A941-FACD-48BC-8882-E38291003107}" type="slidenum">
              <a:rPr kumimoji="1" lang="ja-JP" altLang="en-US" smtClean="0"/>
              <a:t>‹#›</a:t>
            </a:fld>
            <a:endParaRPr kumimoji="1" lang="ja-JP" altLang="en-US"/>
          </a:p>
        </p:txBody>
      </p:sp>
    </p:spTree>
    <p:extLst>
      <p:ext uri="{BB962C8B-B14F-4D97-AF65-F5344CB8AC3E}">
        <p14:creationId xmlns:p14="http://schemas.microsoft.com/office/powerpoint/2010/main" val="165505415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74D61A-CE0C-44B5-8A4A-61497C6CD71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6D7F59B-8199-4C8A-A014-1E7434C6213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AF31164-7E20-4CC8-8F14-A6D99865475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F1AFE5D-FF00-4CB2-B91B-EF4C10860BE6}"/>
              </a:ext>
            </a:extLst>
          </p:cNvPr>
          <p:cNvSpPr>
            <a:spLocks noGrp="1"/>
          </p:cNvSpPr>
          <p:nvPr>
            <p:ph type="dt" sz="half" idx="10"/>
          </p:nvPr>
        </p:nvSpPr>
        <p:spPr/>
        <p:txBody>
          <a:bodyPr/>
          <a:lstStyle/>
          <a:p>
            <a:fld id="{CB835304-2DF7-4F47-AD27-02B15969B37C}" type="datetimeFigureOut">
              <a:rPr kumimoji="1" lang="ja-JP" altLang="en-US" smtClean="0"/>
              <a:t>2020/7/20</a:t>
            </a:fld>
            <a:endParaRPr kumimoji="1" lang="ja-JP" altLang="en-US"/>
          </a:p>
        </p:txBody>
      </p:sp>
      <p:sp>
        <p:nvSpPr>
          <p:cNvPr id="6" name="フッター プレースホルダー 5">
            <a:extLst>
              <a:ext uri="{FF2B5EF4-FFF2-40B4-BE49-F238E27FC236}">
                <a16:creationId xmlns:a16="http://schemas.microsoft.com/office/drawing/2014/main" id="{34C3F374-4306-49C4-B42E-AE8A78ADAB8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79CA481-9617-43D7-AE02-496902254564}"/>
              </a:ext>
            </a:extLst>
          </p:cNvPr>
          <p:cNvSpPr>
            <a:spLocks noGrp="1"/>
          </p:cNvSpPr>
          <p:nvPr>
            <p:ph type="sldNum" sz="quarter" idx="12"/>
          </p:nvPr>
        </p:nvSpPr>
        <p:spPr/>
        <p:txBody>
          <a:bodyPr/>
          <a:lstStyle/>
          <a:p>
            <a:fld id="{C9A7A941-FACD-48BC-8882-E38291003107}" type="slidenum">
              <a:rPr kumimoji="1" lang="ja-JP" altLang="en-US" smtClean="0"/>
              <a:t>‹#›</a:t>
            </a:fld>
            <a:endParaRPr kumimoji="1" lang="ja-JP" altLang="en-US"/>
          </a:p>
        </p:txBody>
      </p:sp>
    </p:spTree>
    <p:extLst>
      <p:ext uri="{BB962C8B-B14F-4D97-AF65-F5344CB8AC3E}">
        <p14:creationId xmlns:p14="http://schemas.microsoft.com/office/powerpoint/2010/main" val="17622957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D1697A-69F8-4963-8FC1-C710BA461ED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3B27684-C323-4762-9C5C-5865C8C09E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3B41678-EFD2-4BB7-A2AA-AC1D5DDCD8C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44B0D28-BEC8-47E4-B57B-B2A2FF41EA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0611415-6258-484F-89F9-B5C5A6F9355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D5CAF89-2E69-4F83-8E4E-602AA2A39253}"/>
              </a:ext>
            </a:extLst>
          </p:cNvPr>
          <p:cNvSpPr>
            <a:spLocks noGrp="1"/>
          </p:cNvSpPr>
          <p:nvPr>
            <p:ph type="dt" sz="half" idx="10"/>
          </p:nvPr>
        </p:nvSpPr>
        <p:spPr/>
        <p:txBody>
          <a:bodyPr/>
          <a:lstStyle/>
          <a:p>
            <a:fld id="{CB835304-2DF7-4F47-AD27-02B15969B37C}" type="datetimeFigureOut">
              <a:rPr kumimoji="1" lang="ja-JP" altLang="en-US" smtClean="0"/>
              <a:t>2020/7/20</a:t>
            </a:fld>
            <a:endParaRPr kumimoji="1" lang="ja-JP" altLang="en-US"/>
          </a:p>
        </p:txBody>
      </p:sp>
      <p:sp>
        <p:nvSpPr>
          <p:cNvPr id="8" name="フッター プレースホルダー 7">
            <a:extLst>
              <a:ext uri="{FF2B5EF4-FFF2-40B4-BE49-F238E27FC236}">
                <a16:creationId xmlns:a16="http://schemas.microsoft.com/office/drawing/2014/main" id="{F9E7BD0C-E03B-442B-BE7D-9D55D7466CB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675D3FF-E295-4287-9E03-C408023CD000}"/>
              </a:ext>
            </a:extLst>
          </p:cNvPr>
          <p:cNvSpPr>
            <a:spLocks noGrp="1"/>
          </p:cNvSpPr>
          <p:nvPr>
            <p:ph type="sldNum" sz="quarter" idx="12"/>
          </p:nvPr>
        </p:nvSpPr>
        <p:spPr/>
        <p:txBody>
          <a:bodyPr/>
          <a:lstStyle/>
          <a:p>
            <a:fld id="{C9A7A941-FACD-48BC-8882-E38291003107}" type="slidenum">
              <a:rPr kumimoji="1" lang="ja-JP" altLang="en-US" smtClean="0"/>
              <a:t>‹#›</a:t>
            </a:fld>
            <a:endParaRPr kumimoji="1" lang="ja-JP" altLang="en-US"/>
          </a:p>
        </p:txBody>
      </p:sp>
    </p:spTree>
    <p:extLst>
      <p:ext uri="{BB962C8B-B14F-4D97-AF65-F5344CB8AC3E}">
        <p14:creationId xmlns:p14="http://schemas.microsoft.com/office/powerpoint/2010/main" val="112723664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D1B96F-89CF-42E1-A740-D219F23CCA8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C315D32-137A-4E28-A964-23ACECEB51F9}"/>
              </a:ext>
            </a:extLst>
          </p:cNvPr>
          <p:cNvSpPr>
            <a:spLocks noGrp="1"/>
          </p:cNvSpPr>
          <p:nvPr>
            <p:ph type="dt" sz="half" idx="10"/>
          </p:nvPr>
        </p:nvSpPr>
        <p:spPr/>
        <p:txBody>
          <a:bodyPr/>
          <a:lstStyle/>
          <a:p>
            <a:fld id="{CB835304-2DF7-4F47-AD27-02B15969B37C}" type="datetimeFigureOut">
              <a:rPr kumimoji="1" lang="ja-JP" altLang="en-US" smtClean="0"/>
              <a:t>2020/7/20</a:t>
            </a:fld>
            <a:endParaRPr kumimoji="1" lang="ja-JP" altLang="en-US"/>
          </a:p>
        </p:txBody>
      </p:sp>
      <p:sp>
        <p:nvSpPr>
          <p:cNvPr id="4" name="フッター プレースホルダー 3">
            <a:extLst>
              <a:ext uri="{FF2B5EF4-FFF2-40B4-BE49-F238E27FC236}">
                <a16:creationId xmlns:a16="http://schemas.microsoft.com/office/drawing/2014/main" id="{F62FA00D-93F4-4183-9893-55A0A24B00E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40F51C6-DED3-4160-AFAA-7B1E0B523C0A}"/>
              </a:ext>
            </a:extLst>
          </p:cNvPr>
          <p:cNvSpPr>
            <a:spLocks noGrp="1"/>
          </p:cNvSpPr>
          <p:nvPr>
            <p:ph type="sldNum" sz="quarter" idx="12"/>
          </p:nvPr>
        </p:nvSpPr>
        <p:spPr/>
        <p:txBody>
          <a:bodyPr/>
          <a:lstStyle/>
          <a:p>
            <a:fld id="{C9A7A941-FACD-48BC-8882-E38291003107}" type="slidenum">
              <a:rPr kumimoji="1" lang="ja-JP" altLang="en-US" smtClean="0"/>
              <a:t>‹#›</a:t>
            </a:fld>
            <a:endParaRPr kumimoji="1" lang="ja-JP" altLang="en-US"/>
          </a:p>
        </p:txBody>
      </p:sp>
    </p:spTree>
    <p:extLst>
      <p:ext uri="{BB962C8B-B14F-4D97-AF65-F5344CB8AC3E}">
        <p14:creationId xmlns:p14="http://schemas.microsoft.com/office/powerpoint/2010/main" val="610762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B835304-2DF7-4F47-AD27-02B15969B37C}" type="datetimeFigureOut">
              <a:rPr kumimoji="1" lang="ja-JP" altLang="en-US" smtClean="0"/>
              <a:t>2020/7/20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9A7A941-FACD-48BC-8882-E38291003107}" type="slidenum">
              <a:rPr kumimoji="1" lang="ja-JP" altLang="en-US" smtClean="0"/>
              <a:t>‹#›</a:t>
            </a:fld>
            <a:endParaRPr kumimoji="1" lang="ja-JP" altLang="en-US"/>
          </a:p>
        </p:txBody>
      </p:sp>
    </p:spTree>
    <p:extLst>
      <p:ext uri="{BB962C8B-B14F-4D97-AF65-F5344CB8AC3E}">
        <p14:creationId xmlns:p14="http://schemas.microsoft.com/office/powerpoint/2010/main" val="41764776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F84F741-5619-4713-92FB-AA261541AB1A}"/>
              </a:ext>
            </a:extLst>
          </p:cNvPr>
          <p:cNvSpPr>
            <a:spLocks noGrp="1"/>
          </p:cNvSpPr>
          <p:nvPr>
            <p:ph type="dt" sz="half" idx="10"/>
          </p:nvPr>
        </p:nvSpPr>
        <p:spPr/>
        <p:txBody>
          <a:bodyPr/>
          <a:lstStyle/>
          <a:p>
            <a:fld id="{CB835304-2DF7-4F47-AD27-02B15969B37C}" type="datetimeFigureOut">
              <a:rPr kumimoji="1" lang="ja-JP" altLang="en-US" smtClean="0"/>
              <a:t>2020/7/20</a:t>
            </a:fld>
            <a:endParaRPr kumimoji="1" lang="ja-JP" altLang="en-US"/>
          </a:p>
        </p:txBody>
      </p:sp>
      <p:sp>
        <p:nvSpPr>
          <p:cNvPr id="3" name="フッター プレースホルダー 2">
            <a:extLst>
              <a:ext uri="{FF2B5EF4-FFF2-40B4-BE49-F238E27FC236}">
                <a16:creationId xmlns:a16="http://schemas.microsoft.com/office/drawing/2014/main" id="{7646DE83-7CC5-4DAB-B096-484E1771F2E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D6B7354-4902-4DC2-B8E4-93445AC882C1}"/>
              </a:ext>
            </a:extLst>
          </p:cNvPr>
          <p:cNvSpPr>
            <a:spLocks noGrp="1"/>
          </p:cNvSpPr>
          <p:nvPr>
            <p:ph type="sldNum" sz="quarter" idx="12"/>
          </p:nvPr>
        </p:nvSpPr>
        <p:spPr/>
        <p:txBody>
          <a:bodyPr/>
          <a:lstStyle/>
          <a:p>
            <a:fld id="{C9A7A941-FACD-48BC-8882-E38291003107}" type="slidenum">
              <a:rPr kumimoji="1" lang="ja-JP" altLang="en-US" smtClean="0"/>
              <a:t>‹#›</a:t>
            </a:fld>
            <a:endParaRPr kumimoji="1" lang="ja-JP" altLang="en-US"/>
          </a:p>
        </p:txBody>
      </p:sp>
    </p:spTree>
    <p:extLst>
      <p:ext uri="{BB962C8B-B14F-4D97-AF65-F5344CB8AC3E}">
        <p14:creationId xmlns:p14="http://schemas.microsoft.com/office/powerpoint/2010/main" val="154346142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972D93-F61E-4C17-9657-C6B4F8A5B4B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8EF5690-BEC9-4790-956A-0E6D2EA79B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C5EC5B1-1F9D-4D01-8018-7FBF9F6CE3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FA4AD2A-E17B-420A-97AD-4E7A5BEDCE08}"/>
              </a:ext>
            </a:extLst>
          </p:cNvPr>
          <p:cNvSpPr>
            <a:spLocks noGrp="1"/>
          </p:cNvSpPr>
          <p:nvPr>
            <p:ph type="dt" sz="half" idx="10"/>
          </p:nvPr>
        </p:nvSpPr>
        <p:spPr/>
        <p:txBody>
          <a:bodyPr/>
          <a:lstStyle/>
          <a:p>
            <a:fld id="{CB835304-2DF7-4F47-AD27-02B15969B37C}" type="datetimeFigureOut">
              <a:rPr kumimoji="1" lang="ja-JP" altLang="en-US" smtClean="0"/>
              <a:t>2020/7/20</a:t>
            </a:fld>
            <a:endParaRPr kumimoji="1" lang="ja-JP" altLang="en-US"/>
          </a:p>
        </p:txBody>
      </p:sp>
      <p:sp>
        <p:nvSpPr>
          <p:cNvPr id="6" name="フッター プレースホルダー 5">
            <a:extLst>
              <a:ext uri="{FF2B5EF4-FFF2-40B4-BE49-F238E27FC236}">
                <a16:creationId xmlns:a16="http://schemas.microsoft.com/office/drawing/2014/main" id="{1CA09ADD-AF7A-464F-B112-84C46A56E72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4EB730B-9D6F-438C-82A4-04525D012889}"/>
              </a:ext>
            </a:extLst>
          </p:cNvPr>
          <p:cNvSpPr>
            <a:spLocks noGrp="1"/>
          </p:cNvSpPr>
          <p:nvPr>
            <p:ph type="sldNum" sz="quarter" idx="12"/>
          </p:nvPr>
        </p:nvSpPr>
        <p:spPr/>
        <p:txBody>
          <a:bodyPr/>
          <a:lstStyle/>
          <a:p>
            <a:fld id="{C9A7A941-FACD-48BC-8882-E38291003107}" type="slidenum">
              <a:rPr kumimoji="1" lang="ja-JP" altLang="en-US" smtClean="0"/>
              <a:t>‹#›</a:t>
            </a:fld>
            <a:endParaRPr kumimoji="1" lang="ja-JP" altLang="en-US"/>
          </a:p>
        </p:txBody>
      </p:sp>
    </p:spTree>
    <p:extLst>
      <p:ext uri="{BB962C8B-B14F-4D97-AF65-F5344CB8AC3E}">
        <p14:creationId xmlns:p14="http://schemas.microsoft.com/office/powerpoint/2010/main" val="17655469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2608B2-1CF5-4D1C-944C-0F12F65F248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57D1611-A227-4131-8B8E-37FF5F160E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C71AFE5-5AB8-43FC-81BF-0839B293FB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ACA4999-B549-44C3-99FE-1E4FAABEF41C}"/>
              </a:ext>
            </a:extLst>
          </p:cNvPr>
          <p:cNvSpPr>
            <a:spLocks noGrp="1"/>
          </p:cNvSpPr>
          <p:nvPr>
            <p:ph type="dt" sz="half" idx="10"/>
          </p:nvPr>
        </p:nvSpPr>
        <p:spPr/>
        <p:txBody>
          <a:bodyPr/>
          <a:lstStyle/>
          <a:p>
            <a:fld id="{CB835304-2DF7-4F47-AD27-02B15969B37C}" type="datetimeFigureOut">
              <a:rPr kumimoji="1" lang="ja-JP" altLang="en-US" smtClean="0"/>
              <a:t>2020/7/20</a:t>
            </a:fld>
            <a:endParaRPr kumimoji="1" lang="ja-JP" altLang="en-US"/>
          </a:p>
        </p:txBody>
      </p:sp>
      <p:sp>
        <p:nvSpPr>
          <p:cNvPr id="6" name="フッター プレースホルダー 5">
            <a:extLst>
              <a:ext uri="{FF2B5EF4-FFF2-40B4-BE49-F238E27FC236}">
                <a16:creationId xmlns:a16="http://schemas.microsoft.com/office/drawing/2014/main" id="{85FE6315-A1FD-4DB9-A5B6-72411471FB22}"/>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AFB980E8-64E9-4680-BC61-A866AA204DAA}"/>
              </a:ext>
            </a:extLst>
          </p:cNvPr>
          <p:cNvSpPr>
            <a:spLocks noGrp="1"/>
          </p:cNvSpPr>
          <p:nvPr>
            <p:ph type="sldNum" sz="quarter" idx="12"/>
          </p:nvPr>
        </p:nvSpPr>
        <p:spPr/>
        <p:txBody>
          <a:bodyPr/>
          <a:lstStyle/>
          <a:p>
            <a:fld id="{C9A7A941-FACD-48BC-8882-E38291003107}" type="slidenum">
              <a:rPr kumimoji="1" lang="ja-JP" altLang="en-US" smtClean="0"/>
              <a:t>‹#›</a:t>
            </a:fld>
            <a:endParaRPr kumimoji="1" lang="ja-JP" altLang="en-US"/>
          </a:p>
        </p:txBody>
      </p:sp>
    </p:spTree>
    <p:extLst>
      <p:ext uri="{BB962C8B-B14F-4D97-AF65-F5344CB8AC3E}">
        <p14:creationId xmlns:p14="http://schemas.microsoft.com/office/powerpoint/2010/main" val="73503890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36BEB1-47B6-4599-B7D3-8AF01250169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E9A6054-C52C-4A71-9876-A381C48E743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0483C59-F60D-411A-B6B1-4EB77FB16A06}"/>
              </a:ext>
            </a:extLst>
          </p:cNvPr>
          <p:cNvSpPr>
            <a:spLocks noGrp="1"/>
          </p:cNvSpPr>
          <p:nvPr>
            <p:ph type="dt" sz="half" idx="10"/>
          </p:nvPr>
        </p:nvSpPr>
        <p:spPr/>
        <p:txBody>
          <a:bodyPr/>
          <a:lstStyle/>
          <a:p>
            <a:fld id="{CB835304-2DF7-4F47-AD27-02B15969B37C}" type="datetimeFigureOut">
              <a:rPr kumimoji="1" lang="ja-JP" altLang="en-US" smtClean="0"/>
              <a:t>2020/7/20</a:t>
            </a:fld>
            <a:endParaRPr kumimoji="1" lang="ja-JP" altLang="en-US"/>
          </a:p>
        </p:txBody>
      </p:sp>
      <p:sp>
        <p:nvSpPr>
          <p:cNvPr id="5" name="フッター プレースホルダー 4">
            <a:extLst>
              <a:ext uri="{FF2B5EF4-FFF2-40B4-BE49-F238E27FC236}">
                <a16:creationId xmlns:a16="http://schemas.microsoft.com/office/drawing/2014/main" id="{3FCE3E85-CBBC-4DB1-9012-F3BB1D5B593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F1B8192-35AF-4A24-A766-313A08127A41}"/>
              </a:ext>
            </a:extLst>
          </p:cNvPr>
          <p:cNvSpPr>
            <a:spLocks noGrp="1"/>
          </p:cNvSpPr>
          <p:nvPr>
            <p:ph type="sldNum" sz="quarter" idx="12"/>
          </p:nvPr>
        </p:nvSpPr>
        <p:spPr/>
        <p:txBody>
          <a:bodyPr/>
          <a:lstStyle/>
          <a:p>
            <a:fld id="{C9A7A941-FACD-48BC-8882-E38291003107}" type="slidenum">
              <a:rPr kumimoji="1" lang="ja-JP" altLang="en-US" smtClean="0"/>
              <a:t>‹#›</a:t>
            </a:fld>
            <a:endParaRPr kumimoji="1" lang="ja-JP" altLang="en-US"/>
          </a:p>
        </p:txBody>
      </p:sp>
    </p:spTree>
    <p:extLst>
      <p:ext uri="{BB962C8B-B14F-4D97-AF65-F5344CB8AC3E}">
        <p14:creationId xmlns:p14="http://schemas.microsoft.com/office/powerpoint/2010/main" val="108626644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344E5B6-F1FF-4551-91B0-CF82DAE1286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DED949E-9EC7-4A60-9D90-AEDC2EAE749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4E3391F-8B1E-47E5-9FCC-B81674ECE40F}"/>
              </a:ext>
            </a:extLst>
          </p:cNvPr>
          <p:cNvSpPr>
            <a:spLocks noGrp="1"/>
          </p:cNvSpPr>
          <p:nvPr>
            <p:ph type="dt" sz="half" idx="10"/>
          </p:nvPr>
        </p:nvSpPr>
        <p:spPr/>
        <p:txBody>
          <a:bodyPr/>
          <a:lstStyle/>
          <a:p>
            <a:fld id="{CB835304-2DF7-4F47-AD27-02B15969B37C}" type="datetimeFigureOut">
              <a:rPr kumimoji="1" lang="ja-JP" altLang="en-US" smtClean="0"/>
              <a:t>2020/7/20</a:t>
            </a:fld>
            <a:endParaRPr kumimoji="1" lang="ja-JP" altLang="en-US"/>
          </a:p>
        </p:txBody>
      </p:sp>
      <p:sp>
        <p:nvSpPr>
          <p:cNvPr id="5" name="フッター プレースホルダー 4">
            <a:extLst>
              <a:ext uri="{FF2B5EF4-FFF2-40B4-BE49-F238E27FC236}">
                <a16:creationId xmlns:a16="http://schemas.microsoft.com/office/drawing/2014/main" id="{B0B1F2F9-181E-4E44-9AFF-2E06024C187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A7C8B17-C9E6-453B-9F99-A7B868BCEBD5}"/>
              </a:ext>
            </a:extLst>
          </p:cNvPr>
          <p:cNvSpPr>
            <a:spLocks noGrp="1"/>
          </p:cNvSpPr>
          <p:nvPr>
            <p:ph type="sldNum" sz="quarter" idx="12"/>
          </p:nvPr>
        </p:nvSpPr>
        <p:spPr/>
        <p:txBody>
          <a:bodyPr/>
          <a:lstStyle/>
          <a:p>
            <a:fld id="{C9A7A941-FACD-48BC-8882-E38291003107}" type="slidenum">
              <a:rPr kumimoji="1" lang="ja-JP" altLang="en-US" smtClean="0"/>
              <a:t>‹#›</a:t>
            </a:fld>
            <a:endParaRPr kumimoji="1" lang="ja-JP" altLang="en-US"/>
          </a:p>
        </p:txBody>
      </p:sp>
    </p:spTree>
    <p:extLst>
      <p:ext uri="{BB962C8B-B14F-4D97-AF65-F5344CB8AC3E}">
        <p14:creationId xmlns:p14="http://schemas.microsoft.com/office/powerpoint/2010/main" val="2547507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45127" y="2507550"/>
            <a:ext cx="515620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7550"/>
            <a:ext cx="51816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CB835304-2DF7-4F47-AD27-02B15969B37C}" type="datetimeFigureOut">
              <a:rPr kumimoji="1" lang="ja-JP" altLang="en-US" smtClean="0"/>
              <a:t>2020/7/20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9A7A941-FACD-48BC-8882-E38291003107}"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518953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B835304-2DF7-4F47-AD27-02B15969B37C}" type="datetimeFigureOut">
              <a:rPr kumimoji="1" lang="ja-JP" altLang="en-US" smtClean="0"/>
              <a:t>2020/7/20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9A7A941-FACD-48BC-8882-E38291003107}"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3305532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835304-2DF7-4F47-AD27-02B15969B37C}" type="datetimeFigureOut">
              <a:rPr kumimoji="1" lang="ja-JP" altLang="en-US" smtClean="0"/>
              <a:t>2020/7/20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9A7A941-FACD-48BC-8882-E38291003107}" type="slidenum">
              <a:rPr kumimoji="1" lang="ja-JP" altLang="en-US" smtClean="0"/>
              <a:t>‹#›</a:t>
            </a:fld>
            <a:endParaRPr kumimoji="1" lang="ja-JP" altLang="en-US"/>
          </a:p>
        </p:txBody>
      </p:sp>
    </p:spTree>
    <p:extLst>
      <p:ext uri="{BB962C8B-B14F-4D97-AF65-F5344CB8AC3E}">
        <p14:creationId xmlns:p14="http://schemas.microsoft.com/office/powerpoint/2010/main" val="2807103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ja-JP" altLang="en-US"/>
              <a:t>マスター タイトルの書式設定</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B835304-2DF7-4F47-AD27-02B15969B37C}" type="datetimeFigureOut">
              <a:rPr kumimoji="1" lang="ja-JP" altLang="en-US" smtClean="0"/>
              <a:t>2020/7/20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9A7A941-FACD-48BC-8882-E38291003107}" type="slidenum">
              <a:rPr kumimoji="1" lang="ja-JP" altLang="en-US" smtClean="0"/>
              <a:t>‹#›</a:t>
            </a:fld>
            <a:endParaRPr kumimoji="1" lang="ja-JP" altLang="en-US"/>
          </a:p>
        </p:txBody>
      </p:sp>
    </p:spTree>
    <p:extLst>
      <p:ext uri="{BB962C8B-B14F-4D97-AF65-F5344CB8AC3E}">
        <p14:creationId xmlns:p14="http://schemas.microsoft.com/office/powerpoint/2010/main" val="2507156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B835304-2DF7-4F47-AD27-02B15969B37C}" type="datetimeFigureOut">
              <a:rPr kumimoji="1" lang="ja-JP" altLang="en-US" smtClean="0"/>
              <a:t>2020/7/20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9A7A941-FACD-48BC-8882-E38291003107}" type="slidenum">
              <a:rPr kumimoji="1" lang="ja-JP" altLang="en-US" smtClean="0"/>
              <a:t>‹#›</a:t>
            </a:fld>
            <a:endParaRPr kumimoji="1" lang="ja-JP" altLang="en-US"/>
          </a:p>
        </p:txBody>
      </p:sp>
    </p:spTree>
    <p:extLst>
      <p:ext uri="{BB962C8B-B14F-4D97-AF65-F5344CB8AC3E}">
        <p14:creationId xmlns:p14="http://schemas.microsoft.com/office/powerpoint/2010/main" val="2771385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CB835304-2DF7-4F47-AD27-02B15969B37C}" type="datetimeFigureOut">
              <a:rPr kumimoji="1" lang="ja-JP" altLang="en-US" smtClean="0"/>
              <a:t>2020/7/20</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C9A7A941-FACD-48BC-8882-E38291003107}" type="slidenum">
              <a:rPr kumimoji="1" lang="ja-JP" altLang="en-US" smtClean="0"/>
              <a:t>‹#›</a:t>
            </a:fld>
            <a:endParaRPr kumimoji="1" lang="ja-JP" altLang="en-US"/>
          </a:p>
        </p:txBody>
      </p:sp>
    </p:spTree>
    <p:extLst>
      <p:ext uri="{BB962C8B-B14F-4D97-AF65-F5344CB8AC3E}">
        <p14:creationId xmlns:p14="http://schemas.microsoft.com/office/powerpoint/2010/main" val="222517556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CB835304-2DF7-4F47-AD27-02B15969B37C}" type="datetimeFigureOut">
              <a:rPr kumimoji="1" lang="ja-JP" altLang="en-US" smtClean="0"/>
              <a:t>2020/7/20</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C9A7A941-FACD-48BC-8882-E38291003107}" type="slidenum">
              <a:rPr kumimoji="1" lang="ja-JP" altLang="en-US" smtClean="0"/>
              <a:t>‹#›</a:t>
            </a:fld>
            <a:endParaRPr kumimoji="1" lang="ja-JP" altLang="en-US"/>
          </a:p>
        </p:txBody>
      </p:sp>
    </p:spTree>
    <p:extLst>
      <p:ext uri="{BB962C8B-B14F-4D97-AF65-F5344CB8AC3E}">
        <p14:creationId xmlns:p14="http://schemas.microsoft.com/office/powerpoint/2010/main" val="1119633237"/>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CB835304-2DF7-4F47-AD27-02B15969B37C}" type="datetimeFigureOut">
              <a:rPr kumimoji="1" lang="ja-JP" altLang="en-US" smtClean="0"/>
              <a:t>2020/7/20</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C9A7A941-FACD-48BC-8882-E38291003107}" type="slidenum">
              <a:rPr kumimoji="1" lang="ja-JP" altLang="en-US" smtClean="0"/>
              <a:t>‹#›</a:t>
            </a:fld>
            <a:endParaRPr kumimoji="1" lang="ja-JP" altLang="en-US"/>
          </a:p>
        </p:txBody>
      </p:sp>
    </p:spTree>
    <p:extLst>
      <p:ext uri="{BB962C8B-B14F-4D97-AF65-F5344CB8AC3E}">
        <p14:creationId xmlns:p14="http://schemas.microsoft.com/office/powerpoint/2010/main" val="3701152518"/>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6C4C816-DD00-4002-996D-001A42D88F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3394E55-3AD4-4925-9912-2C2DAF5491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E95429F-4844-4C4B-8F1B-F8B16DED3A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835304-2DF7-4F47-AD27-02B15969B37C}" type="datetimeFigureOut">
              <a:rPr kumimoji="1" lang="ja-JP" altLang="en-US" smtClean="0"/>
              <a:t>2020/7/20</a:t>
            </a:fld>
            <a:endParaRPr kumimoji="1" lang="ja-JP" altLang="en-US"/>
          </a:p>
        </p:txBody>
      </p:sp>
      <p:sp>
        <p:nvSpPr>
          <p:cNvPr id="5" name="フッター プレースホルダー 4">
            <a:extLst>
              <a:ext uri="{FF2B5EF4-FFF2-40B4-BE49-F238E27FC236}">
                <a16:creationId xmlns:a16="http://schemas.microsoft.com/office/drawing/2014/main" id="{56EE20CC-8B79-4EE6-88B9-0DB166AD95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9E4E49E-9BC4-45B2-A2EA-186F740B61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A7A941-FACD-48BC-8882-E38291003107}" type="slidenum">
              <a:rPr kumimoji="1" lang="ja-JP" altLang="en-US" smtClean="0"/>
              <a:t>‹#›</a:t>
            </a:fld>
            <a:endParaRPr kumimoji="1" lang="ja-JP" altLang="en-US"/>
          </a:p>
        </p:txBody>
      </p:sp>
    </p:spTree>
    <p:extLst>
      <p:ext uri="{BB962C8B-B14F-4D97-AF65-F5344CB8AC3E}">
        <p14:creationId xmlns:p14="http://schemas.microsoft.com/office/powerpoint/2010/main" val="714630215"/>
      </p:ext>
    </p:extLst>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9.xml"/><Relationship Id="rId5" Type="http://schemas.openxmlformats.org/officeDocument/2006/relationships/image" Target="../media/image18.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0.png"/><Relationship Id="rId7"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29.xml"/><Relationship Id="rId6" Type="http://schemas.openxmlformats.org/officeDocument/2006/relationships/image" Target="../media/image32.png"/><Relationship Id="rId5" Type="http://schemas.openxmlformats.org/officeDocument/2006/relationships/hyperlink" Target="https://www.sist.ac.jp/~kanakubo/research/reasoning_kr/decision_tree.html" TargetMode="External"/><Relationship Id="rId10" Type="http://schemas.openxmlformats.org/officeDocument/2006/relationships/image" Target="../media/image36.png"/><Relationship Id="rId4" Type="http://schemas.openxmlformats.org/officeDocument/2006/relationships/image" Target="../media/image29.png"/><Relationship Id="rId9" Type="http://schemas.openxmlformats.org/officeDocument/2006/relationships/image" Target="../media/image35.png"/></Relationships>
</file>

<file path=ppt/slides/_rels/slide12.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7.png"/><Relationship Id="rId7"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9.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29.png"/><Relationship Id="rId9"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3" Type="http://schemas.openxmlformats.org/officeDocument/2006/relationships/hyperlink" Target="https://www.ibm.com/support/knowledgecenter/ja/SS3RA7_18.2.1/modeler_tutorial_ddita/clementine/example_newsservice_modelintro.html" TargetMode="External"/><Relationship Id="rId2" Type="http://schemas.openxmlformats.org/officeDocument/2006/relationships/hyperlink" Target="http://www.analyticsdlab.co.jp/column/decisiontree.html" TargetMode="External"/><Relationship Id="rId1" Type="http://schemas.openxmlformats.org/officeDocument/2006/relationships/slideLayout" Target="../slideLayouts/slideLayout40.xml"/><Relationship Id="rId4" Type="http://schemas.openxmlformats.org/officeDocument/2006/relationships/hyperlink" Target="https://www.sist.ac.jp/~kanakubo/research/reasoning_kr/decision_tree.html"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48.png"/><Relationship Id="rId3" Type="http://schemas.openxmlformats.org/officeDocument/2006/relationships/image" Target="../media/image1.png"/><Relationship Id="rId12"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4.xml"/><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hyperlink" Target="http://www.analyticsdlab.co.jp/column/decisiontree.html"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hyperlink" Target="https://www.ibm.com/support/knowledgecenter/ja/SS3RA7_18.2.1/modeler_tutorial_ddita/clementine/example_newsservice_modelintro.html" TargetMode="External"/><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9.xml"/><Relationship Id="rId6" Type="http://schemas.openxmlformats.org/officeDocument/2006/relationships/image" Target="../media/image14.png"/><Relationship Id="rId11" Type="http://schemas.openxmlformats.org/officeDocument/2006/relationships/image" Target="../media/image4.png"/><Relationship Id="rId5" Type="http://schemas.openxmlformats.org/officeDocument/2006/relationships/image" Target="../media/image13.png"/><Relationship Id="rId10" Type="http://schemas.openxmlformats.org/officeDocument/2006/relationships/hyperlink" Target="https://vicryptopix.com/gini/" TargetMode="External"/><Relationship Id="rId4" Type="http://schemas.openxmlformats.org/officeDocument/2006/relationships/image" Target="../media/image12.pn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slideLayout" Target="../slideLayouts/slideLayout29.xml"/><Relationship Id="rId6" Type="http://schemas.openxmlformats.org/officeDocument/2006/relationships/image" Target="../media/image22.png"/><Relationship Id="rId5" Type="http://schemas.openxmlformats.org/officeDocument/2006/relationships/image" Target="../media/image15.png"/><Relationship Id="rId4" Type="http://schemas.openxmlformats.org/officeDocument/2006/relationships/image" Target="../media/image21.png"/><Relationship Id="rId9"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9.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1B0024-AAA1-425D-BA57-FB2584F329FF}"/>
              </a:ext>
            </a:extLst>
          </p:cNvPr>
          <p:cNvSpPr>
            <a:spLocks noGrp="1"/>
          </p:cNvSpPr>
          <p:nvPr>
            <p:ph type="ctrTitle"/>
          </p:nvPr>
        </p:nvSpPr>
        <p:spPr/>
        <p:txBody>
          <a:bodyPr/>
          <a:lstStyle/>
          <a:p>
            <a:r>
              <a:rPr kumimoji="1" lang="ja-JP" altLang="en-US" b="1" dirty="0">
                <a:latin typeface="Meiryo UI" panose="020B0604030504040204" pitchFamily="50" charset="-128"/>
                <a:ea typeface="Meiryo UI" panose="020B0604030504040204" pitchFamily="50" charset="-128"/>
              </a:rPr>
              <a:t>決定木分析</a:t>
            </a:r>
          </a:p>
        </p:txBody>
      </p:sp>
      <p:sp>
        <p:nvSpPr>
          <p:cNvPr id="3" name="字幕 2">
            <a:extLst>
              <a:ext uri="{FF2B5EF4-FFF2-40B4-BE49-F238E27FC236}">
                <a16:creationId xmlns:a16="http://schemas.microsoft.com/office/drawing/2014/main" id="{E4DDF8E6-8CDD-4C87-8641-9E2DB8BA6098}"/>
              </a:ext>
            </a:extLst>
          </p:cNvPr>
          <p:cNvSpPr>
            <a:spLocks noGrp="1"/>
          </p:cNvSpPr>
          <p:nvPr>
            <p:ph type="subTitle" idx="1"/>
          </p:nvPr>
        </p:nvSpPr>
        <p:spPr/>
        <p:txBody>
          <a:bodyPr>
            <a:normAutofit lnSpcReduction="10000"/>
          </a:bodyPr>
          <a:lstStyle/>
          <a:p>
            <a:r>
              <a:rPr lang="en-US" altLang="ja-JP" b="1" dirty="0">
                <a:latin typeface="Meiryo UI" panose="020B0604030504040204" pitchFamily="50" charset="-128"/>
                <a:ea typeface="Meiryo UI" panose="020B0604030504040204" pitchFamily="50" charset="-128"/>
              </a:rPr>
              <a:t>AI</a:t>
            </a:r>
            <a:r>
              <a:rPr lang="ja-JP" altLang="en-US" b="1" dirty="0">
                <a:latin typeface="Meiryo UI" panose="020B0604030504040204" pitchFamily="50" charset="-128"/>
                <a:ea typeface="Meiryo UI" panose="020B0604030504040204" pitchFamily="50" charset="-128"/>
              </a:rPr>
              <a:t>勉強会　第</a:t>
            </a:r>
            <a:r>
              <a:rPr lang="en-US" altLang="ja-JP" b="1" dirty="0">
                <a:latin typeface="Meiryo UI" panose="020B0604030504040204" pitchFamily="50" charset="-128"/>
                <a:ea typeface="Meiryo UI" panose="020B0604030504040204" pitchFamily="50" charset="-128"/>
              </a:rPr>
              <a:t>3</a:t>
            </a:r>
            <a:r>
              <a:rPr lang="ja-JP" altLang="en-US" b="1" dirty="0">
                <a:latin typeface="Meiryo UI" panose="020B0604030504040204" pitchFamily="50" charset="-128"/>
                <a:ea typeface="Meiryo UI" panose="020B0604030504040204" pitchFamily="50" charset="-128"/>
              </a:rPr>
              <a:t>回</a:t>
            </a:r>
            <a:endParaRPr lang="en-US" altLang="ja-JP" b="1" dirty="0">
              <a:latin typeface="Meiryo UI" panose="020B0604030504040204" pitchFamily="50" charset="-128"/>
              <a:ea typeface="Meiryo UI" panose="020B0604030504040204" pitchFamily="50" charset="-128"/>
            </a:endParaRPr>
          </a:p>
          <a:p>
            <a:r>
              <a:rPr lang="en-US" altLang="ja-JP" b="1" dirty="0">
                <a:latin typeface="Meiryo UI" panose="020B0604030504040204" pitchFamily="50" charset="-128"/>
                <a:ea typeface="Meiryo UI" panose="020B0604030504040204" pitchFamily="50" charset="-128"/>
              </a:rPr>
              <a:t>2020/07/21</a:t>
            </a:r>
            <a:r>
              <a:rPr lang="ja-JP" altLang="en-US" b="1" dirty="0">
                <a:latin typeface="Meiryo UI" panose="020B0604030504040204" pitchFamily="50" charset="-128"/>
                <a:ea typeface="Meiryo UI" panose="020B0604030504040204" pitchFamily="50" charset="-128"/>
              </a:rPr>
              <a:t>（火）　</a:t>
            </a:r>
            <a:r>
              <a:rPr lang="en-US" altLang="ja-JP" b="1" dirty="0">
                <a:latin typeface="Meiryo UI" panose="020B0604030504040204" pitchFamily="50" charset="-128"/>
                <a:ea typeface="Meiryo UI" panose="020B0604030504040204" pitchFamily="50" charset="-128"/>
              </a:rPr>
              <a:t>20:00</a:t>
            </a:r>
            <a:r>
              <a:rPr lang="ja-JP" altLang="en-US" b="1" dirty="0">
                <a:latin typeface="Meiryo UI" panose="020B0604030504040204" pitchFamily="50" charset="-128"/>
                <a:ea typeface="Meiryo UI" panose="020B0604030504040204" pitchFamily="50" charset="-128"/>
              </a:rPr>
              <a:t>～</a:t>
            </a:r>
          </a:p>
          <a:p>
            <a:endParaRPr kumimoji="1" lang="en-US" altLang="ja-JP" b="1" dirty="0">
              <a:latin typeface="Meiryo UI" panose="020B0604030504040204" pitchFamily="50" charset="-128"/>
              <a:ea typeface="Meiryo UI" panose="020B0604030504040204" pitchFamily="50" charset="-128"/>
            </a:endParaRPr>
          </a:p>
          <a:p>
            <a:r>
              <a:rPr kumimoji="1" lang="ja-JP" altLang="en-US" b="1" dirty="0">
                <a:latin typeface="Meiryo UI" panose="020B0604030504040204" pitchFamily="50" charset="-128"/>
                <a:ea typeface="Meiryo UI" panose="020B0604030504040204" pitchFamily="50" charset="-128"/>
              </a:rPr>
              <a:t>鬼頭　正樹</a:t>
            </a:r>
            <a:endParaRPr kumimoji="1" lang="en-US" altLang="ja-JP"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76582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E61C73C8-7641-40F0-B3CE-191821A4791F}"/>
                  </a:ext>
                </a:extLst>
              </p:cNvPr>
              <p:cNvSpPr txBox="1"/>
              <p:nvPr/>
            </p:nvSpPr>
            <p:spPr>
              <a:xfrm>
                <a:off x="334545" y="1260000"/>
                <a:ext cx="11724557" cy="5404108"/>
              </a:xfrm>
              <a:prstGeom prst="rect">
                <a:avLst/>
              </a:prstGeom>
              <a:noFill/>
            </p:spPr>
            <p:txBody>
              <a:bodyPr wrap="square" rtlCol="0">
                <a:spAutoFit/>
              </a:bodyPr>
              <a:lstStyle/>
              <a:p>
                <a:pPr>
                  <a:lnSpc>
                    <a:spcPct val="150000"/>
                  </a:lnSpc>
                </a:pPr>
                <a:r>
                  <a:rPr kumimoji="1" lang="ja-JP" altLang="en-US" sz="1600" dirty="0">
                    <a:latin typeface="Meiryo UI" panose="020B0604030504040204" pitchFamily="50" charset="-128"/>
                    <a:ea typeface="Meiryo UI" panose="020B0604030504040204" pitchFamily="50" charset="-128"/>
                  </a:rPr>
                  <a:t>第二階層の分岐が最初の分岐と仮定して計算します。有意確率が</a:t>
                </a:r>
                <a:r>
                  <a:rPr kumimoji="1" lang="en-US" altLang="ja-JP" sz="1600" dirty="0">
                    <a:latin typeface="Meiryo UI" panose="020B0604030504040204" pitchFamily="50" charset="-128"/>
                    <a:ea typeface="Meiryo UI" panose="020B0604030504040204" pitchFamily="50" charset="-128"/>
                  </a:rPr>
                  <a:t>『 Income</a:t>
                </a:r>
                <a:r>
                  <a:rPr kumimoji="1" lang="ja-JP" altLang="en-US" sz="1600" dirty="0">
                    <a:latin typeface="Meiryo UI" panose="020B0604030504040204" pitchFamily="50" charset="-128"/>
                    <a:ea typeface="Meiryo UI" panose="020B0604030504040204" pitchFamily="50" charset="-128"/>
                  </a:rPr>
                  <a:t> </a:t>
                </a:r>
                <a:r>
                  <a:rPr kumimoji="1" lang="en-US" altLang="ja-JP" sz="1600" dirty="0">
                    <a:latin typeface="Meiryo UI" panose="020B0604030504040204" pitchFamily="50" charset="-128"/>
                    <a:ea typeface="Meiryo UI" panose="020B0604030504040204" pitchFamily="50" charset="-128"/>
                  </a:rPr>
                  <a:t>level 』</a:t>
                </a:r>
                <a:r>
                  <a:rPr kumimoji="1" lang="ja-JP" altLang="en-US" sz="1600" dirty="0">
                    <a:latin typeface="Meiryo UI" panose="020B0604030504040204" pitchFamily="50" charset="-128"/>
                    <a:ea typeface="Meiryo UI" panose="020B0604030504040204" pitchFamily="50" charset="-128"/>
                  </a:rPr>
                  <a:t>の方が低いことを確認できました。</a:t>
                </a:r>
                <a:endParaRPr kumimoji="1" lang="en-US" altLang="ja-JP" sz="1600" dirty="0">
                  <a:latin typeface="Meiryo UI" panose="020B0604030504040204" pitchFamily="50" charset="-128"/>
                  <a:ea typeface="Meiryo UI" panose="020B0604030504040204" pitchFamily="50" charset="-128"/>
                </a:endParaRPr>
              </a:p>
              <a:p>
                <a:pPr>
                  <a:lnSpc>
                    <a:spcPct val="150000"/>
                  </a:lnSpc>
                </a:pPr>
                <a:endParaRPr kumimoji="1" lang="en-US" altLang="ja-JP" sz="1600" dirty="0">
                  <a:latin typeface="Meiryo UI" panose="020B0604030504040204" pitchFamily="50" charset="-128"/>
                  <a:ea typeface="Meiryo UI" panose="020B0604030504040204" pitchFamily="50" charset="-128"/>
                </a:endParaRPr>
              </a:p>
              <a:p>
                <a:pPr>
                  <a:lnSpc>
                    <a:spcPct val="150000"/>
                  </a:lnSpc>
                </a:pPr>
                <a:r>
                  <a:rPr lang="ja-JP" altLang="en-US" sz="1400" dirty="0">
                    <a:latin typeface="Matura MT Script Capitals" panose="03020802060602070202" pitchFamily="66" charset="0"/>
                    <a:ea typeface="Meiryo UI" panose="020B0604030504040204" pitchFamily="50" charset="-128"/>
                  </a:rPr>
                  <a:t>　１）クロス集計表を作成</a:t>
                </a:r>
                <a:endParaRPr lang="en-US" altLang="ja-JP" sz="1400" dirty="0">
                  <a:latin typeface="Matura MT Script Capitals" panose="03020802060602070202" pitchFamily="66" charset="0"/>
                  <a:ea typeface="Meiryo UI" panose="020B0604030504040204" pitchFamily="50" charset="-128"/>
                </a:endParaRPr>
              </a:p>
              <a:p>
                <a:pPr>
                  <a:lnSpc>
                    <a:spcPct val="150000"/>
                  </a:lnSpc>
                </a:pPr>
                <a:endParaRPr lang="en-US" altLang="ja-JP" sz="1600" dirty="0">
                  <a:latin typeface="Matura MT Script Capitals" panose="03020802060602070202" pitchFamily="66" charset="0"/>
                  <a:ea typeface="Meiryo UI" panose="020B0604030504040204" pitchFamily="50" charset="-128"/>
                </a:endParaRPr>
              </a:p>
              <a:p>
                <a:pPr>
                  <a:lnSpc>
                    <a:spcPct val="150000"/>
                  </a:lnSpc>
                </a:pPr>
                <a:endParaRPr lang="en-US" altLang="ja-JP" sz="1600" dirty="0">
                  <a:latin typeface="Matura MT Script Capitals" panose="03020802060602070202" pitchFamily="66" charset="0"/>
                  <a:ea typeface="Meiryo UI" panose="020B0604030504040204" pitchFamily="50" charset="-128"/>
                </a:endParaRPr>
              </a:p>
              <a:p>
                <a:pPr>
                  <a:lnSpc>
                    <a:spcPct val="150000"/>
                  </a:lnSpc>
                </a:pPr>
                <a:r>
                  <a:rPr lang="ja-JP" altLang="en-US" sz="1400" dirty="0">
                    <a:latin typeface="Matura MT Script Capitals" panose="03020802060602070202" pitchFamily="66" charset="0"/>
                    <a:ea typeface="Meiryo UI" panose="020B0604030504040204" pitchFamily="50" charset="-128"/>
                  </a:rPr>
                  <a:t>　２）期待度数を計算</a:t>
                </a:r>
                <a:endParaRPr lang="en-US" altLang="ja-JP" sz="1400" dirty="0">
                  <a:latin typeface="Matura MT Script Capitals" panose="03020802060602070202" pitchFamily="66" charset="0"/>
                  <a:ea typeface="Meiryo UI" panose="020B0604030504040204" pitchFamily="50" charset="-128"/>
                </a:endParaRPr>
              </a:p>
              <a:p>
                <a:pPr>
                  <a:lnSpc>
                    <a:spcPct val="150000"/>
                  </a:lnSpc>
                </a:pPr>
                <a:endParaRPr lang="en-US" altLang="ja-JP" sz="1600" dirty="0">
                  <a:latin typeface="Matura MT Script Capitals" panose="03020802060602070202" pitchFamily="66" charset="0"/>
                  <a:ea typeface="Meiryo UI" panose="020B0604030504040204" pitchFamily="50" charset="-128"/>
                </a:endParaRPr>
              </a:p>
              <a:p>
                <a:pPr>
                  <a:lnSpc>
                    <a:spcPct val="150000"/>
                  </a:lnSpc>
                </a:pPr>
                <a:endParaRPr lang="en-US" altLang="ja-JP" sz="1600" dirty="0">
                  <a:latin typeface="Matura MT Script Capitals" panose="03020802060602070202" pitchFamily="66" charset="0"/>
                  <a:ea typeface="Meiryo UI" panose="020B0604030504040204" pitchFamily="50" charset="-128"/>
                </a:endParaRPr>
              </a:p>
              <a:p>
                <a:pPr>
                  <a:lnSpc>
                    <a:spcPct val="150000"/>
                  </a:lnSpc>
                </a:pPr>
                <a:endParaRPr lang="en-US" altLang="ja-JP" sz="1600" dirty="0">
                  <a:latin typeface="Matura MT Script Capitals" panose="03020802060602070202" pitchFamily="66" charset="0"/>
                  <a:ea typeface="Meiryo UI" panose="020B0604030504040204" pitchFamily="50" charset="-128"/>
                </a:endParaRPr>
              </a:p>
              <a:p>
                <a:pPr>
                  <a:lnSpc>
                    <a:spcPct val="150000"/>
                  </a:lnSpc>
                </a:pPr>
                <a:r>
                  <a:rPr lang="ja-JP" altLang="en-US" sz="1400" dirty="0">
                    <a:latin typeface="Matura MT Script Capitals" panose="03020802060602070202" pitchFamily="66" charset="0"/>
                    <a:ea typeface="Meiryo UI" panose="020B0604030504040204" pitchFamily="50" charset="-128"/>
                  </a:rPr>
                  <a:t>　３）カイ二乗値を算出</a:t>
                </a:r>
                <a:endParaRPr lang="en-US" altLang="ja-JP" sz="1400" dirty="0">
                  <a:latin typeface="Matura MT Script Capitals" panose="03020802060602070202" pitchFamily="66" charset="0"/>
                  <a:ea typeface="Meiryo UI" panose="020B0604030504040204" pitchFamily="50" charset="-128"/>
                </a:endParaRPr>
              </a:p>
              <a:p>
                <a:pPr>
                  <a:lnSpc>
                    <a:spcPct val="150000"/>
                  </a:lnSpc>
                </a:pPr>
                <a:endParaRPr lang="en-US" altLang="ja-JP" sz="1600" dirty="0">
                  <a:latin typeface="Matura MT Script Capitals" panose="03020802060602070202" pitchFamily="66" charset="0"/>
                  <a:ea typeface="Meiryo UI" panose="020B0604030504040204" pitchFamily="50" charset="-128"/>
                </a:endParaRPr>
              </a:p>
              <a:p>
                <a:pPr>
                  <a:lnSpc>
                    <a:spcPct val="150000"/>
                  </a:lnSpc>
                </a:pPr>
                <a:endParaRPr lang="en-US" altLang="ja-JP" sz="1600" dirty="0">
                  <a:latin typeface="Matura MT Script Capitals" panose="03020802060602070202" pitchFamily="66" charset="0"/>
                  <a:ea typeface="Meiryo UI" panose="020B0604030504040204" pitchFamily="50" charset="-128"/>
                </a:endParaRPr>
              </a:p>
              <a:p>
                <a:pPr>
                  <a:lnSpc>
                    <a:spcPct val="150000"/>
                  </a:lnSpc>
                </a:pPr>
                <a:endParaRPr lang="en-US" altLang="ja-JP" sz="1600" dirty="0">
                  <a:latin typeface="Matura MT Script Capitals" panose="03020802060602070202" pitchFamily="66" charset="0"/>
                  <a:ea typeface="Meiryo UI" panose="020B0604030504040204" pitchFamily="50" charset="-128"/>
                </a:endParaRPr>
              </a:p>
              <a:p>
                <a:pPr>
                  <a:lnSpc>
                    <a:spcPct val="150000"/>
                  </a:lnSpc>
                </a:pPr>
                <a:r>
                  <a:rPr lang="ja-JP" altLang="en-US" sz="1400" dirty="0">
                    <a:latin typeface="Matura MT Script Capitals" panose="03020802060602070202" pitchFamily="66" charset="0"/>
                    <a:ea typeface="Meiryo UI" panose="020B0604030504040204" pitchFamily="50" charset="-128"/>
                  </a:rPr>
                  <a:t>　４）カイ二乗分布表と自由度から</a:t>
                </a:r>
                <a:r>
                  <a:rPr lang="ja-JP" altLang="en-US" sz="1400" dirty="0">
                    <a:latin typeface="Meiryo UI" panose="020B0604030504040204" pitchFamily="50" charset="-128"/>
                    <a:ea typeface="Meiryo UI" panose="020B0604030504040204" pitchFamily="50" charset="-128"/>
                  </a:rPr>
                  <a:t>有意確率</a:t>
                </a:r>
                <a:r>
                  <a:rPr lang="ja-JP" altLang="en-US" sz="1400" dirty="0">
                    <a:latin typeface="Matura MT Script Capitals" panose="03020802060602070202" pitchFamily="66" charset="0"/>
                    <a:ea typeface="Meiryo UI" panose="020B0604030504040204" pitchFamily="50" charset="-128"/>
                  </a:rPr>
                  <a:t>を算出（</a:t>
                </a:r>
                <a:r>
                  <a:rPr lang="en-US" altLang="ja-JP" sz="1400" dirty="0">
                    <a:latin typeface="Meiryo UI" panose="020B0604030504040204" pitchFamily="50" charset="-128"/>
                    <a:ea typeface="Meiryo UI" panose="020B0604030504040204" pitchFamily="50" charset="-128"/>
                  </a:rPr>
                  <a:t>Excel</a:t>
                </a:r>
                <a:r>
                  <a:rPr lang="ja-JP" altLang="en-US" sz="1400" dirty="0">
                    <a:latin typeface="Meiryo UI" panose="020B0604030504040204" pitchFamily="50" charset="-128"/>
                    <a:ea typeface="Meiryo UI" panose="020B0604030504040204" pitchFamily="50" charset="-128"/>
                  </a:rPr>
                  <a:t>を使用</a:t>
                </a:r>
                <a:r>
                  <a:rPr lang="ja-JP" altLang="en-US" sz="1400" dirty="0">
                    <a:latin typeface="Matura MT Script Capitals" panose="03020802060602070202" pitchFamily="66" charset="0"/>
                    <a:ea typeface="Meiryo UI" panose="020B0604030504040204" pitchFamily="50" charset="-128"/>
                  </a:rPr>
                  <a:t>）</a:t>
                </a:r>
                <a:endParaRPr lang="en-US" altLang="ja-JP" sz="1400" dirty="0">
                  <a:latin typeface="Matura MT Script Capitals" panose="03020802060602070202" pitchFamily="66" charset="0"/>
                  <a:ea typeface="Meiryo UI" panose="020B0604030504040204" pitchFamily="50" charset="-128"/>
                </a:endParaRPr>
              </a:p>
              <a:p>
                <a:pPr>
                  <a:lnSpc>
                    <a:spcPct val="150000"/>
                  </a:lnSpc>
                </a:pPr>
                <a:r>
                  <a:rPr kumimoji="1" lang="en-US" altLang="ja-JP" sz="1400" dirty="0">
                    <a:latin typeface="Matura MT Script Capitals" panose="03020802060602070202" pitchFamily="66" charset="0"/>
                    <a:ea typeface="Meiryo UI" panose="020B0604030504040204" pitchFamily="50" charset="-128"/>
                  </a:rPr>
                  <a:t>	</a:t>
                </a:r>
                <a14:m>
                  <m:oMath xmlns:m="http://schemas.openxmlformats.org/officeDocument/2006/math">
                    <m:sSub>
                      <m:sSubPr>
                        <m:ctrlPr>
                          <a:rPr kumimoji="1" lang="en-US" altLang="ja-JP" sz="1400" b="1" i="1">
                            <a:latin typeface="Cambria Math" panose="02040503050406030204" pitchFamily="18" charset="0"/>
                          </a:rPr>
                        </m:ctrlPr>
                      </m:sSubPr>
                      <m:e>
                        <m:r>
                          <a:rPr kumimoji="1" lang="en-US" altLang="ja-JP" sz="1400" b="1" i="1">
                            <a:latin typeface="Cambria Math" panose="02040503050406030204" pitchFamily="18" charset="0"/>
                          </a:rPr>
                          <m:t>𝒑</m:t>
                        </m:r>
                      </m:e>
                      <m:sub>
                        <m:r>
                          <a:rPr kumimoji="1" lang="en-US" altLang="ja-JP" sz="1400" b="1" i="1" smtClean="0">
                            <a:latin typeface="Cambria Math" panose="02040503050406030204" pitchFamily="18" charset="0"/>
                          </a:rPr>
                          <m:t>𝑵𝒖𝒎𝒃𝒆𝒓</m:t>
                        </m:r>
                        <m:r>
                          <a:rPr kumimoji="1" lang="en-US" altLang="ja-JP" sz="1400" b="1" i="1" smtClean="0">
                            <a:latin typeface="Cambria Math" panose="02040503050406030204" pitchFamily="18" charset="0"/>
                          </a:rPr>
                          <m:t> </m:t>
                        </m:r>
                        <m:r>
                          <a:rPr kumimoji="1" lang="en-US" altLang="ja-JP" sz="1400" b="1" i="1" smtClean="0">
                            <a:latin typeface="Cambria Math" panose="02040503050406030204" pitchFamily="18" charset="0"/>
                          </a:rPr>
                          <m:t>𝒐𝒇</m:t>
                        </m:r>
                        <m:r>
                          <a:rPr kumimoji="1" lang="en-US" altLang="ja-JP" sz="1400" b="1" i="1" smtClean="0">
                            <a:latin typeface="Cambria Math" panose="02040503050406030204" pitchFamily="18" charset="0"/>
                          </a:rPr>
                          <m:t> </m:t>
                        </m:r>
                        <m:r>
                          <a:rPr kumimoji="1" lang="en-US" altLang="ja-JP" sz="1400" b="1" i="1" smtClean="0">
                            <a:latin typeface="Cambria Math" panose="02040503050406030204" pitchFamily="18" charset="0"/>
                          </a:rPr>
                          <m:t>𝒄𝒓𝒆𝒅𝒊𝒕</m:t>
                        </m:r>
                        <m:r>
                          <a:rPr kumimoji="1" lang="en-US" altLang="ja-JP" sz="1400" b="1" i="1" smtClean="0">
                            <a:latin typeface="Cambria Math" panose="02040503050406030204" pitchFamily="18" charset="0"/>
                          </a:rPr>
                          <m:t> </m:t>
                        </m:r>
                        <m:r>
                          <a:rPr kumimoji="1" lang="en-US" altLang="ja-JP" sz="1400" b="1" i="1" smtClean="0">
                            <a:latin typeface="Cambria Math" panose="02040503050406030204" pitchFamily="18" charset="0"/>
                          </a:rPr>
                          <m:t>𝒄𝒂𝒓𝒅𝒔</m:t>
                        </m:r>
                      </m:sub>
                    </m:sSub>
                    <m:r>
                      <a:rPr kumimoji="1" lang="en-US" altLang="ja-JP" sz="1400" b="1" i="1">
                        <a:latin typeface="Cambria Math" panose="02040503050406030204" pitchFamily="18" charset="0"/>
                      </a:rPr>
                      <m:t>=</m:t>
                    </m:r>
                    <m:r>
                      <a:rPr kumimoji="1" lang="en-US" altLang="ja-JP" sz="1400" b="1" i="1" smtClean="0">
                        <a:latin typeface="Cambria Math" panose="02040503050406030204" pitchFamily="18" charset="0"/>
                      </a:rPr>
                      <m:t>𝟑</m:t>
                    </m:r>
                    <m:r>
                      <a:rPr kumimoji="1" lang="en-US" altLang="ja-JP" sz="1400" b="1" i="1">
                        <a:latin typeface="Cambria Math" panose="02040503050406030204" pitchFamily="18" charset="0"/>
                      </a:rPr>
                      <m:t>.</m:t>
                    </m:r>
                    <m:r>
                      <a:rPr kumimoji="1" lang="en-US" altLang="ja-JP" sz="1400" b="1" i="1" smtClean="0">
                        <a:latin typeface="Cambria Math" panose="02040503050406030204" pitchFamily="18" charset="0"/>
                      </a:rPr>
                      <m:t>𝟒𝟒𝟒</m:t>
                    </m:r>
                    <m:sSup>
                      <m:sSupPr>
                        <m:ctrlPr>
                          <a:rPr kumimoji="1" lang="en-US" altLang="ja-JP" sz="1400" b="1" i="1">
                            <a:latin typeface="Cambria Math" panose="02040503050406030204" pitchFamily="18" charset="0"/>
                          </a:rPr>
                        </m:ctrlPr>
                      </m:sSupPr>
                      <m:e>
                        <m:r>
                          <a:rPr kumimoji="1" lang="en-US" altLang="ja-JP" sz="1400" b="1" i="1">
                            <a:latin typeface="Cambria Math" panose="02040503050406030204" pitchFamily="18" charset="0"/>
                          </a:rPr>
                          <m:t>𝒆</m:t>
                        </m:r>
                      </m:e>
                      <m:sup>
                        <m:r>
                          <a:rPr kumimoji="1" lang="en-US" altLang="ja-JP" sz="1400" b="1" i="1">
                            <a:latin typeface="Cambria Math" panose="02040503050406030204" pitchFamily="18" charset="0"/>
                          </a:rPr>
                          <m:t>−</m:t>
                        </m:r>
                        <m:r>
                          <a:rPr kumimoji="1" lang="en-US" altLang="ja-JP" sz="1400" b="1" i="1" smtClean="0">
                            <a:latin typeface="Cambria Math" panose="02040503050406030204" pitchFamily="18" charset="0"/>
                          </a:rPr>
                          <m:t>𝟕𝟎</m:t>
                        </m:r>
                      </m:sup>
                    </m:sSup>
                    <m:r>
                      <a:rPr kumimoji="1" lang="en-US" altLang="ja-JP" sz="1400" b="1" i="1" smtClean="0">
                        <a:latin typeface="Cambria Math" panose="02040503050406030204" pitchFamily="18" charset="0"/>
                      </a:rPr>
                      <m:t> </m:t>
                    </m:r>
                    <m:r>
                      <a:rPr kumimoji="1" lang="en-US" altLang="ja-JP" sz="1400" b="1" i="1">
                        <a:latin typeface="Cambria Math" panose="02040503050406030204" pitchFamily="18" charset="0"/>
                        <a:ea typeface="Cambria Math" panose="02040503050406030204" pitchFamily="18" charset="0"/>
                      </a:rPr>
                      <m:t>&gt;</m:t>
                    </m:r>
                    <m:sSub>
                      <m:sSubPr>
                        <m:ctrlPr>
                          <a:rPr kumimoji="1" lang="en-US" altLang="ja-JP" sz="1400" b="1" i="1">
                            <a:latin typeface="Cambria Math" panose="02040503050406030204" pitchFamily="18" charset="0"/>
                          </a:rPr>
                        </m:ctrlPr>
                      </m:sSubPr>
                      <m:e>
                        <m:r>
                          <a:rPr kumimoji="1" lang="en-US" altLang="ja-JP" sz="1400" b="1" i="1">
                            <a:latin typeface="Cambria Math" panose="02040503050406030204" pitchFamily="18" charset="0"/>
                          </a:rPr>
                          <m:t>𝒑</m:t>
                        </m:r>
                      </m:e>
                      <m:sub>
                        <m:r>
                          <a:rPr kumimoji="1" lang="en-US" altLang="ja-JP" sz="1400" b="1" i="1">
                            <a:latin typeface="Cambria Math" panose="02040503050406030204" pitchFamily="18" charset="0"/>
                          </a:rPr>
                          <m:t>𝑰𝒏𝒄𝒐𝒎𝒆</m:t>
                        </m:r>
                        <m:r>
                          <a:rPr kumimoji="1" lang="en-US" altLang="ja-JP" sz="1400" b="1" i="1">
                            <a:latin typeface="Cambria Math" panose="02040503050406030204" pitchFamily="18" charset="0"/>
                          </a:rPr>
                          <m:t> </m:t>
                        </m:r>
                        <m:r>
                          <a:rPr kumimoji="1" lang="en-US" altLang="ja-JP" sz="1400" b="1" i="1">
                            <a:latin typeface="Cambria Math" panose="02040503050406030204" pitchFamily="18" charset="0"/>
                          </a:rPr>
                          <m:t>𝒍𝒆𝒗𝒆𝒍</m:t>
                        </m:r>
                      </m:sub>
                    </m:sSub>
                  </m:oMath>
                </a14:m>
                <a:r>
                  <a:rPr kumimoji="1" lang="en-US" altLang="ja-JP" sz="1400" b="1" dirty="0"/>
                  <a:t> </a:t>
                </a:r>
                <a14:m>
                  <m:oMath xmlns:m="http://schemas.openxmlformats.org/officeDocument/2006/math">
                    <m:r>
                      <a:rPr kumimoji="1" lang="en-US" altLang="ja-JP" sz="1400" b="1" i="1" smtClean="0">
                        <a:latin typeface="Cambria Math" panose="02040503050406030204" pitchFamily="18" charset="0"/>
                        <a:ea typeface="Cambria Math" panose="02040503050406030204" pitchFamily="18" charset="0"/>
                      </a:rPr>
                      <m:t>=</m:t>
                    </m:r>
                    <m:r>
                      <a:rPr kumimoji="1" lang="en-US" altLang="ja-JP" sz="1400" b="1" i="1">
                        <a:latin typeface="Cambria Math" panose="02040503050406030204" pitchFamily="18" charset="0"/>
                      </a:rPr>
                      <m:t>𝟔</m:t>
                    </m:r>
                    <m:r>
                      <a:rPr kumimoji="1" lang="en-US" altLang="ja-JP" sz="1400" b="1" i="1">
                        <a:latin typeface="Cambria Math" panose="02040503050406030204" pitchFamily="18" charset="0"/>
                      </a:rPr>
                      <m:t>.</m:t>
                    </m:r>
                    <m:r>
                      <a:rPr kumimoji="1" lang="en-US" altLang="ja-JP" sz="1400" b="1" i="1">
                        <a:latin typeface="Cambria Math" panose="02040503050406030204" pitchFamily="18" charset="0"/>
                      </a:rPr>
                      <m:t>𝟓𝟕𝟑</m:t>
                    </m:r>
                    <m:sSup>
                      <m:sSupPr>
                        <m:ctrlPr>
                          <a:rPr kumimoji="1" lang="en-US" altLang="ja-JP" sz="1400" b="1" i="1">
                            <a:latin typeface="Cambria Math" panose="02040503050406030204" pitchFamily="18" charset="0"/>
                          </a:rPr>
                        </m:ctrlPr>
                      </m:sSupPr>
                      <m:e>
                        <m:r>
                          <a:rPr kumimoji="1" lang="en-US" altLang="ja-JP" sz="1400" b="1" i="1">
                            <a:latin typeface="Cambria Math" panose="02040503050406030204" pitchFamily="18" charset="0"/>
                          </a:rPr>
                          <m:t>𝒆</m:t>
                        </m:r>
                      </m:e>
                      <m:sup>
                        <m:r>
                          <a:rPr kumimoji="1" lang="en-US" altLang="ja-JP" sz="1400" b="1" i="1">
                            <a:latin typeface="Cambria Math" panose="02040503050406030204" pitchFamily="18" charset="0"/>
                          </a:rPr>
                          <m:t>−</m:t>
                        </m:r>
                        <m:r>
                          <a:rPr kumimoji="1" lang="en-US" altLang="ja-JP" sz="1400" b="1" i="1">
                            <a:latin typeface="Cambria Math" panose="02040503050406030204" pitchFamily="18" charset="0"/>
                          </a:rPr>
                          <m:t>𝟏𝟐𝟐</m:t>
                        </m:r>
                      </m:sup>
                    </m:sSup>
                  </m:oMath>
                </a14:m>
                <a:endParaRPr lang="en-US" altLang="ja-JP" sz="1400" b="1" dirty="0">
                  <a:latin typeface="Matura MT Script Capitals" panose="03020802060602070202" pitchFamily="66" charset="0"/>
                  <a:ea typeface="Meiryo UI" panose="020B0604030504040204" pitchFamily="50" charset="-128"/>
                </a:endParaRPr>
              </a:p>
            </p:txBody>
          </p:sp>
        </mc:Choice>
        <mc:Fallback xmlns="">
          <p:sp>
            <p:nvSpPr>
              <p:cNvPr id="14" name="テキスト ボックス 13">
                <a:extLst>
                  <a:ext uri="{FF2B5EF4-FFF2-40B4-BE49-F238E27FC236}">
                    <a16:creationId xmlns:a16="http://schemas.microsoft.com/office/drawing/2014/main" id="{E61C73C8-7641-40F0-B3CE-191821A4791F}"/>
                  </a:ext>
                </a:extLst>
              </p:cNvPr>
              <p:cNvSpPr txBox="1">
                <a:spLocks noRot="1" noChangeAspect="1" noMove="1" noResize="1" noEditPoints="1" noAdjustHandles="1" noChangeArrowheads="1" noChangeShapeType="1" noTextEdit="1"/>
              </p:cNvSpPr>
              <p:nvPr/>
            </p:nvSpPr>
            <p:spPr>
              <a:xfrm>
                <a:off x="334545" y="1260000"/>
                <a:ext cx="11724557" cy="5404108"/>
              </a:xfrm>
              <a:prstGeom prst="rect">
                <a:avLst/>
              </a:prstGeom>
              <a:blipFill>
                <a:blip r:embed="rId3"/>
                <a:stretch>
                  <a:fillRect l="-312"/>
                </a:stretch>
              </a:blipFill>
            </p:spPr>
            <p:txBody>
              <a:bodyPr/>
              <a:lstStyle/>
              <a:p>
                <a:r>
                  <a:rPr lang="ja-JP" altLang="en-US">
                    <a:noFill/>
                  </a:rPr>
                  <a:t> </a:t>
                </a:r>
              </a:p>
            </p:txBody>
          </p:sp>
        </mc:Fallback>
      </mc:AlternateContent>
      <p:sp>
        <p:nvSpPr>
          <p:cNvPr id="4" name="タイトル 1">
            <a:extLst>
              <a:ext uri="{FF2B5EF4-FFF2-40B4-BE49-F238E27FC236}">
                <a16:creationId xmlns:a16="http://schemas.microsoft.com/office/drawing/2014/main" id="{3479FDBB-1B3E-41F4-A260-32CDC11E0EC0}"/>
              </a:ext>
            </a:extLst>
          </p:cNvPr>
          <p:cNvSpPr txBox="1">
            <a:spLocks/>
          </p:cNvSpPr>
          <p:nvPr/>
        </p:nvSpPr>
        <p:spPr>
          <a:xfrm>
            <a:off x="540000" y="180000"/>
            <a:ext cx="9180000" cy="1080000"/>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dirty="0">
                <a:latin typeface="Meiryo UI" panose="020B0604030504040204" pitchFamily="50" charset="-128"/>
                <a:ea typeface="Meiryo UI" panose="020B0604030504040204" pitchFamily="50" charset="-128"/>
              </a:rPr>
              <a:t>モデル構築　</a:t>
            </a:r>
            <a:r>
              <a:rPr lang="en-US" altLang="ja-JP" sz="2000" dirty="0">
                <a:latin typeface="Meiryo UI" panose="020B0604030504040204" pitchFamily="50" charset="-128"/>
                <a:ea typeface="Meiryo UI" panose="020B0604030504040204" pitchFamily="50" charset="-128"/>
              </a:rPr>
              <a:t>CHAID</a:t>
            </a:r>
            <a:endParaRPr lang="ja-JP" altLang="en-US" sz="3600" dirty="0">
              <a:latin typeface="Meiryo UI" panose="020B0604030504040204" pitchFamily="50" charset="-128"/>
              <a:ea typeface="Meiryo UI" panose="020B0604030504040204" pitchFamily="50" charset="-128"/>
            </a:endParaRPr>
          </a:p>
        </p:txBody>
      </p:sp>
      <p:graphicFrame>
        <p:nvGraphicFramePr>
          <p:cNvPr id="5" name="表 4">
            <a:extLst>
              <a:ext uri="{FF2B5EF4-FFF2-40B4-BE49-F238E27FC236}">
                <a16:creationId xmlns:a16="http://schemas.microsoft.com/office/drawing/2014/main" id="{C7E98215-7B1C-4202-8007-A43016F86020}"/>
              </a:ext>
            </a:extLst>
          </p:cNvPr>
          <p:cNvGraphicFramePr>
            <a:graphicFrameLocks noGrp="1"/>
          </p:cNvGraphicFramePr>
          <p:nvPr>
            <p:extLst>
              <p:ext uri="{D42A27DB-BD31-4B8C-83A1-F6EECF244321}">
                <p14:modId xmlns:p14="http://schemas.microsoft.com/office/powerpoint/2010/main" val="2187573017"/>
              </p:ext>
            </p:extLst>
          </p:nvPr>
        </p:nvGraphicFramePr>
        <p:xfrm>
          <a:off x="2597297" y="2266668"/>
          <a:ext cx="3947387" cy="952500"/>
        </p:xfrm>
        <a:graphic>
          <a:graphicData uri="http://schemas.openxmlformats.org/drawingml/2006/table">
            <a:tbl>
              <a:tblPr>
                <a:tableStyleId>{00A15C55-8517-42AA-B614-E9B94910E393}</a:tableStyleId>
              </a:tblPr>
              <a:tblGrid>
                <a:gridCol w="843825">
                  <a:extLst>
                    <a:ext uri="{9D8B030D-6E8A-4147-A177-3AD203B41FA5}">
                      <a16:colId xmlns:a16="http://schemas.microsoft.com/office/drawing/2014/main" val="2499929169"/>
                    </a:ext>
                  </a:extLst>
                </a:gridCol>
                <a:gridCol w="1129868">
                  <a:extLst>
                    <a:ext uri="{9D8B030D-6E8A-4147-A177-3AD203B41FA5}">
                      <a16:colId xmlns:a16="http://schemas.microsoft.com/office/drawing/2014/main" val="3283452693"/>
                    </a:ext>
                  </a:extLst>
                </a:gridCol>
                <a:gridCol w="1001149">
                  <a:extLst>
                    <a:ext uri="{9D8B030D-6E8A-4147-A177-3AD203B41FA5}">
                      <a16:colId xmlns:a16="http://schemas.microsoft.com/office/drawing/2014/main" val="4166178297"/>
                    </a:ext>
                  </a:extLst>
                </a:gridCol>
                <a:gridCol w="972545">
                  <a:extLst>
                    <a:ext uri="{9D8B030D-6E8A-4147-A177-3AD203B41FA5}">
                      <a16:colId xmlns:a16="http://schemas.microsoft.com/office/drawing/2014/main" val="2652257072"/>
                    </a:ext>
                  </a:extLst>
                </a:gridCol>
              </a:tblGrid>
              <a:tr h="238125">
                <a:tc>
                  <a:txBody>
                    <a:bodyPr/>
                    <a:lstStyle/>
                    <a:p>
                      <a:pPr algn="ctr" fontAlgn="ctr"/>
                      <a:r>
                        <a:rPr lang="ja-JP" altLang="en-US" sz="1400" u="none" strike="noStrike">
                          <a:effectLst/>
                          <a:latin typeface="Meiryo UI" panose="020B0604030504040204" pitchFamily="50" charset="-128"/>
                          <a:ea typeface="Meiryo UI" panose="020B0604030504040204" pitchFamily="50" charset="-128"/>
                        </a:rPr>
                        <a:t>実測値</a:t>
                      </a:r>
                      <a:endParaRPr lang="ja-JP" altLang="en-US" sz="1400" b="1" i="0" u="none" strike="noStrike">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sz="1400" u="none" strike="noStrike">
                          <a:effectLst/>
                          <a:latin typeface="Meiryo UI" panose="020B0604030504040204" pitchFamily="50" charset="-128"/>
                          <a:ea typeface="Meiryo UI" panose="020B0604030504040204" pitchFamily="50" charset="-128"/>
                        </a:rPr>
                        <a:t>Less than 5</a:t>
                      </a:r>
                      <a:endParaRPr lang="en-US" sz="1400" b="1" i="0" u="none" strike="noStrike">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sz="1400" u="none" strike="noStrike" dirty="0">
                          <a:effectLst/>
                          <a:latin typeface="Meiryo UI" panose="020B0604030504040204" pitchFamily="50" charset="-128"/>
                          <a:ea typeface="Meiryo UI" panose="020B0604030504040204" pitchFamily="50" charset="-128"/>
                        </a:rPr>
                        <a:t>5 or more</a:t>
                      </a:r>
                      <a:endParaRPr lang="en-US" sz="1400" b="1"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ja-JP" altLang="en-US" sz="1400" u="none" strike="noStrike">
                          <a:effectLst/>
                          <a:latin typeface="Meiryo UI" panose="020B0604030504040204" pitchFamily="50" charset="-128"/>
                          <a:ea typeface="Meiryo UI" panose="020B0604030504040204" pitchFamily="50" charset="-128"/>
                        </a:rPr>
                        <a:t>合計</a:t>
                      </a:r>
                      <a:endParaRPr lang="ja-JP" altLang="en-US" sz="1400" b="1" i="0" u="none" strike="noStrike">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2890031564"/>
                  </a:ext>
                </a:extLst>
              </a:tr>
              <a:tr h="238125">
                <a:tc>
                  <a:txBody>
                    <a:bodyPr/>
                    <a:lstStyle/>
                    <a:p>
                      <a:pPr algn="ctr" fontAlgn="ctr"/>
                      <a:r>
                        <a:rPr lang="en-US" sz="1400" u="none" strike="noStrike">
                          <a:effectLst/>
                          <a:latin typeface="Meiryo UI" panose="020B0604030504040204" pitchFamily="50" charset="-128"/>
                          <a:ea typeface="Meiryo UI" panose="020B0604030504040204" pitchFamily="50" charset="-128"/>
                        </a:rPr>
                        <a:t>bad</a:t>
                      </a:r>
                      <a:endParaRPr lang="en-US" sz="1400" b="1" i="0" u="none" strike="noStrike">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u="none" strike="noStrike" dirty="0">
                          <a:effectLst/>
                          <a:latin typeface="Meiryo UI" panose="020B0604030504040204" pitchFamily="50" charset="-128"/>
                          <a:ea typeface="Meiryo UI" panose="020B0604030504040204" pitchFamily="50" charset="-128"/>
                        </a:rPr>
                        <a:t>84</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u="none" strike="noStrike">
                          <a:effectLst/>
                          <a:latin typeface="Meiryo UI" panose="020B0604030504040204" pitchFamily="50" charset="-128"/>
                          <a:ea typeface="Meiryo UI" panose="020B0604030504040204" pitchFamily="50" charset="-128"/>
                        </a:rPr>
                        <a:t>732</a:t>
                      </a:r>
                      <a:endParaRPr lang="en-US" altLang="ja-JP" sz="1200" b="0" i="0" u="none" strike="noStrike">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u="none" strike="noStrike" dirty="0">
                          <a:effectLst/>
                          <a:latin typeface="Meiryo UI" panose="020B0604030504040204" pitchFamily="50" charset="-128"/>
                          <a:ea typeface="Meiryo UI" panose="020B0604030504040204" pitchFamily="50" charset="-128"/>
                        </a:rPr>
                        <a:t>816</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3766945955"/>
                  </a:ext>
                </a:extLst>
              </a:tr>
              <a:tr h="238125">
                <a:tc>
                  <a:txBody>
                    <a:bodyPr/>
                    <a:lstStyle/>
                    <a:p>
                      <a:pPr algn="ctr" fontAlgn="ctr"/>
                      <a:r>
                        <a:rPr lang="en-US" sz="1400" u="none" strike="noStrike">
                          <a:effectLst/>
                          <a:latin typeface="Meiryo UI" panose="020B0604030504040204" pitchFamily="50" charset="-128"/>
                          <a:ea typeface="Meiryo UI" panose="020B0604030504040204" pitchFamily="50" charset="-128"/>
                        </a:rPr>
                        <a:t>Good</a:t>
                      </a:r>
                      <a:endParaRPr lang="en-US" sz="1400" b="1" i="0" u="none" strike="noStrike">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u="none" strike="noStrike">
                          <a:effectLst/>
                          <a:latin typeface="Meiryo UI" panose="020B0604030504040204" pitchFamily="50" charset="-128"/>
                          <a:ea typeface="Meiryo UI" panose="020B0604030504040204" pitchFamily="50" charset="-128"/>
                        </a:rPr>
                        <a:t>550</a:t>
                      </a:r>
                      <a:endParaRPr lang="en-US" altLang="ja-JP" sz="1200" b="0" i="0" u="none" strike="noStrike">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u="none" strike="noStrike">
                          <a:effectLst/>
                          <a:latin typeface="Meiryo UI" panose="020B0604030504040204" pitchFamily="50" charset="-128"/>
                          <a:ea typeface="Meiryo UI" panose="020B0604030504040204" pitchFamily="50" charset="-128"/>
                        </a:rPr>
                        <a:t>588</a:t>
                      </a:r>
                      <a:endParaRPr lang="en-US" altLang="ja-JP" sz="1200" b="0" i="0" u="none" strike="noStrike">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u="none" strike="noStrike">
                          <a:effectLst/>
                          <a:latin typeface="Meiryo UI" panose="020B0604030504040204" pitchFamily="50" charset="-128"/>
                          <a:ea typeface="Meiryo UI" panose="020B0604030504040204" pitchFamily="50" charset="-128"/>
                        </a:rPr>
                        <a:t>1138</a:t>
                      </a:r>
                      <a:endParaRPr lang="en-US" altLang="ja-JP" sz="1200" b="0" i="0" u="none" strike="noStrike">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4177476948"/>
                  </a:ext>
                </a:extLst>
              </a:tr>
              <a:tr h="238125">
                <a:tc>
                  <a:txBody>
                    <a:bodyPr/>
                    <a:lstStyle/>
                    <a:p>
                      <a:pPr algn="ctr" fontAlgn="ctr"/>
                      <a:r>
                        <a:rPr lang="ja-JP" altLang="en-US" sz="1400" u="none" strike="noStrike">
                          <a:effectLst/>
                          <a:latin typeface="Meiryo UI" panose="020B0604030504040204" pitchFamily="50" charset="-128"/>
                          <a:ea typeface="Meiryo UI" panose="020B0604030504040204" pitchFamily="50" charset="-128"/>
                        </a:rPr>
                        <a:t>合計</a:t>
                      </a:r>
                      <a:endParaRPr lang="ja-JP" altLang="en-US" sz="1400" b="1" i="0" u="none" strike="noStrike">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u="none" strike="noStrike" dirty="0">
                          <a:effectLst/>
                          <a:latin typeface="Meiryo UI" panose="020B0604030504040204" pitchFamily="50" charset="-128"/>
                          <a:ea typeface="Meiryo UI" panose="020B0604030504040204" pitchFamily="50" charset="-128"/>
                        </a:rPr>
                        <a:t>634</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u="none" strike="noStrike">
                          <a:effectLst/>
                          <a:latin typeface="Meiryo UI" panose="020B0604030504040204" pitchFamily="50" charset="-128"/>
                          <a:ea typeface="Meiryo UI" panose="020B0604030504040204" pitchFamily="50" charset="-128"/>
                        </a:rPr>
                        <a:t>1320</a:t>
                      </a:r>
                      <a:endParaRPr lang="en-US" altLang="ja-JP" sz="1200" b="0" i="0" u="none" strike="noStrike">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u="none" strike="noStrike" dirty="0">
                          <a:effectLst/>
                          <a:latin typeface="Meiryo UI" panose="020B0604030504040204" pitchFamily="50" charset="-128"/>
                          <a:ea typeface="Meiryo UI" panose="020B0604030504040204" pitchFamily="50" charset="-128"/>
                        </a:rPr>
                        <a:t>1954</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3586996273"/>
                  </a:ext>
                </a:extLst>
              </a:tr>
            </a:tbl>
          </a:graphicData>
        </a:graphic>
      </p:graphicFrame>
      <p:graphicFrame>
        <p:nvGraphicFramePr>
          <p:cNvPr id="6" name="表 5">
            <a:extLst>
              <a:ext uri="{FF2B5EF4-FFF2-40B4-BE49-F238E27FC236}">
                <a16:creationId xmlns:a16="http://schemas.microsoft.com/office/drawing/2014/main" id="{E78BE923-A842-45D0-B026-678EA57F24FE}"/>
              </a:ext>
            </a:extLst>
          </p:cNvPr>
          <p:cNvGraphicFramePr>
            <a:graphicFrameLocks noGrp="1"/>
          </p:cNvGraphicFramePr>
          <p:nvPr>
            <p:extLst>
              <p:ext uri="{D42A27DB-BD31-4B8C-83A1-F6EECF244321}">
                <p14:modId xmlns:p14="http://schemas.microsoft.com/office/powerpoint/2010/main" val="200529841"/>
              </p:ext>
            </p:extLst>
          </p:nvPr>
        </p:nvGraphicFramePr>
        <p:xfrm>
          <a:off x="2597295" y="3696444"/>
          <a:ext cx="3947388" cy="952500"/>
        </p:xfrm>
        <a:graphic>
          <a:graphicData uri="http://schemas.openxmlformats.org/drawingml/2006/table">
            <a:tbl>
              <a:tblPr>
                <a:tableStyleId>{00A15C55-8517-42AA-B614-E9B94910E393}</a:tableStyleId>
              </a:tblPr>
              <a:tblGrid>
                <a:gridCol w="843826">
                  <a:extLst>
                    <a:ext uri="{9D8B030D-6E8A-4147-A177-3AD203B41FA5}">
                      <a16:colId xmlns:a16="http://schemas.microsoft.com/office/drawing/2014/main" val="752051088"/>
                    </a:ext>
                  </a:extLst>
                </a:gridCol>
                <a:gridCol w="1129868">
                  <a:extLst>
                    <a:ext uri="{9D8B030D-6E8A-4147-A177-3AD203B41FA5}">
                      <a16:colId xmlns:a16="http://schemas.microsoft.com/office/drawing/2014/main" val="3939654503"/>
                    </a:ext>
                  </a:extLst>
                </a:gridCol>
                <a:gridCol w="1001149">
                  <a:extLst>
                    <a:ext uri="{9D8B030D-6E8A-4147-A177-3AD203B41FA5}">
                      <a16:colId xmlns:a16="http://schemas.microsoft.com/office/drawing/2014/main" val="2243524345"/>
                    </a:ext>
                  </a:extLst>
                </a:gridCol>
                <a:gridCol w="972545">
                  <a:extLst>
                    <a:ext uri="{9D8B030D-6E8A-4147-A177-3AD203B41FA5}">
                      <a16:colId xmlns:a16="http://schemas.microsoft.com/office/drawing/2014/main" val="2522026318"/>
                    </a:ext>
                  </a:extLst>
                </a:gridCol>
              </a:tblGrid>
              <a:tr h="238125">
                <a:tc>
                  <a:txBody>
                    <a:bodyPr/>
                    <a:lstStyle/>
                    <a:p>
                      <a:pPr algn="ctr" fontAlgn="ctr"/>
                      <a:r>
                        <a:rPr lang="ja-JP" altLang="en-US" sz="1400" u="none" strike="noStrike" dirty="0">
                          <a:effectLst/>
                          <a:latin typeface="Meiryo UI" panose="020B0604030504040204" pitchFamily="50" charset="-128"/>
                          <a:ea typeface="Meiryo UI" panose="020B0604030504040204" pitchFamily="50" charset="-128"/>
                        </a:rPr>
                        <a:t>期待値</a:t>
                      </a:r>
                      <a:endParaRPr lang="ja-JP" altLang="en-US" sz="1400" b="1"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sz="1400" u="none" strike="noStrike" dirty="0">
                          <a:effectLst/>
                          <a:latin typeface="Meiryo UI" panose="020B0604030504040204" pitchFamily="50" charset="-128"/>
                          <a:ea typeface="Meiryo UI" panose="020B0604030504040204" pitchFamily="50" charset="-128"/>
                        </a:rPr>
                        <a:t>Less than 5</a:t>
                      </a:r>
                      <a:endParaRPr lang="en-US" sz="1400" b="1"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sz="1400" u="none" strike="noStrike">
                          <a:effectLst/>
                          <a:latin typeface="Meiryo UI" panose="020B0604030504040204" pitchFamily="50" charset="-128"/>
                          <a:ea typeface="Meiryo UI" panose="020B0604030504040204" pitchFamily="50" charset="-128"/>
                        </a:rPr>
                        <a:t>5 or more</a:t>
                      </a:r>
                      <a:endParaRPr lang="en-US" sz="1400" b="1" i="0" u="none" strike="noStrike">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ja-JP" altLang="en-US" sz="1400" u="none" strike="noStrike" dirty="0">
                          <a:effectLst/>
                          <a:latin typeface="Meiryo UI" panose="020B0604030504040204" pitchFamily="50" charset="-128"/>
                          <a:ea typeface="Meiryo UI" panose="020B0604030504040204" pitchFamily="50" charset="-128"/>
                        </a:rPr>
                        <a:t>合計</a:t>
                      </a:r>
                      <a:endParaRPr lang="ja-JP" altLang="en-US" sz="1400" b="1"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1858581851"/>
                  </a:ext>
                </a:extLst>
              </a:tr>
              <a:tr h="238125">
                <a:tc>
                  <a:txBody>
                    <a:bodyPr/>
                    <a:lstStyle/>
                    <a:p>
                      <a:pPr algn="ctr" fontAlgn="ctr"/>
                      <a:r>
                        <a:rPr lang="en-US" sz="1400" u="none" strike="noStrike">
                          <a:effectLst/>
                          <a:latin typeface="Meiryo UI" panose="020B0604030504040204" pitchFamily="50" charset="-128"/>
                          <a:ea typeface="Meiryo UI" panose="020B0604030504040204" pitchFamily="50" charset="-128"/>
                        </a:rPr>
                        <a:t>bad</a:t>
                      </a:r>
                      <a:endParaRPr lang="en-US" sz="1400" b="1" i="0" u="none" strike="noStrike">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u="none" strike="noStrike" dirty="0">
                          <a:effectLst/>
                          <a:latin typeface="Meiryo UI" panose="020B0604030504040204" pitchFamily="50" charset="-128"/>
                          <a:ea typeface="Meiryo UI" panose="020B0604030504040204" pitchFamily="50" charset="-128"/>
                        </a:rPr>
                        <a:t>264.762 </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u="none" strike="noStrike" dirty="0">
                          <a:effectLst/>
                          <a:latin typeface="Meiryo UI" panose="020B0604030504040204" pitchFamily="50" charset="-128"/>
                          <a:ea typeface="Meiryo UI" panose="020B0604030504040204" pitchFamily="50" charset="-128"/>
                        </a:rPr>
                        <a:t>551.238 </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u="none" strike="noStrike">
                          <a:effectLst/>
                          <a:latin typeface="Meiryo UI" panose="020B0604030504040204" pitchFamily="50" charset="-128"/>
                          <a:ea typeface="Meiryo UI" panose="020B0604030504040204" pitchFamily="50" charset="-128"/>
                        </a:rPr>
                        <a:t>816</a:t>
                      </a:r>
                      <a:endParaRPr lang="en-US" altLang="ja-JP" sz="1200" b="0" i="0" u="none" strike="noStrike">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2144203490"/>
                  </a:ext>
                </a:extLst>
              </a:tr>
              <a:tr h="238125">
                <a:tc>
                  <a:txBody>
                    <a:bodyPr/>
                    <a:lstStyle/>
                    <a:p>
                      <a:pPr algn="ctr" fontAlgn="ctr"/>
                      <a:r>
                        <a:rPr lang="en-US" sz="1400" u="none" strike="noStrike">
                          <a:effectLst/>
                          <a:latin typeface="Meiryo UI" panose="020B0604030504040204" pitchFamily="50" charset="-128"/>
                          <a:ea typeface="Meiryo UI" panose="020B0604030504040204" pitchFamily="50" charset="-128"/>
                        </a:rPr>
                        <a:t>good</a:t>
                      </a:r>
                      <a:endParaRPr lang="en-US" sz="1400" b="1" i="0" u="none" strike="noStrike">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u="none" strike="noStrike" dirty="0">
                          <a:effectLst/>
                          <a:latin typeface="Meiryo UI" panose="020B0604030504040204" pitchFamily="50" charset="-128"/>
                          <a:ea typeface="Meiryo UI" panose="020B0604030504040204" pitchFamily="50" charset="-128"/>
                        </a:rPr>
                        <a:t>369.238 </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u="none" strike="noStrike" dirty="0">
                          <a:effectLst/>
                          <a:latin typeface="Meiryo UI" panose="020B0604030504040204" pitchFamily="50" charset="-128"/>
                          <a:ea typeface="Meiryo UI" panose="020B0604030504040204" pitchFamily="50" charset="-128"/>
                        </a:rPr>
                        <a:t>768.762 </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u="none" strike="noStrike" dirty="0">
                          <a:effectLst/>
                          <a:latin typeface="Meiryo UI" panose="020B0604030504040204" pitchFamily="50" charset="-128"/>
                          <a:ea typeface="Meiryo UI" panose="020B0604030504040204" pitchFamily="50" charset="-128"/>
                        </a:rPr>
                        <a:t>1138</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398956695"/>
                  </a:ext>
                </a:extLst>
              </a:tr>
              <a:tr h="238125">
                <a:tc>
                  <a:txBody>
                    <a:bodyPr/>
                    <a:lstStyle/>
                    <a:p>
                      <a:pPr algn="ctr" fontAlgn="ctr"/>
                      <a:r>
                        <a:rPr lang="ja-JP" altLang="en-US" sz="1400" u="none" strike="noStrike">
                          <a:effectLst/>
                          <a:latin typeface="Meiryo UI" panose="020B0604030504040204" pitchFamily="50" charset="-128"/>
                          <a:ea typeface="Meiryo UI" panose="020B0604030504040204" pitchFamily="50" charset="-128"/>
                        </a:rPr>
                        <a:t>合計</a:t>
                      </a:r>
                      <a:endParaRPr lang="ja-JP" altLang="en-US" sz="1400" b="1" i="0" u="none" strike="noStrike">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u="none" strike="noStrike" dirty="0">
                          <a:effectLst/>
                          <a:latin typeface="Meiryo UI" panose="020B0604030504040204" pitchFamily="50" charset="-128"/>
                          <a:ea typeface="Meiryo UI" panose="020B0604030504040204" pitchFamily="50" charset="-128"/>
                        </a:rPr>
                        <a:t>634</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u="none" strike="noStrike">
                          <a:effectLst/>
                          <a:latin typeface="Meiryo UI" panose="020B0604030504040204" pitchFamily="50" charset="-128"/>
                          <a:ea typeface="Meiryo UI" panose="020B0604030504040204" pitchFamily="50" charset="-128"/>
                        </a:rPr>
                        <a:t>1320</a:t>
                      </a:r>
                      <a:endParaRPr lang="en-US" altLang="ja-JP" sz="1200" b="0" i="0" u="none" strike="noStrike">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u="none" strike="noStrike" dirty="0">
                          <a:effectLst/>
                          <a:latin typeface="Meiryo UI" panose="020B0604030504040204" pitchFamily="50" charset="-128"/>
                          <a:ea typeface="Meiryo UI" panose="020B0604030504040204" pitchFamily="50" charset="-128"/>
                        </a:rPr>
                        <a:t>1954</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4019669765"/>
                  </a:ext>
                </a:extLst>
              </a:tr>
            </a:tbl>
          </a:graphicData>
        </a:graphic>
      </p:graphicFrame>
      <p:graphicFrame>
        <p:nvGraphicFramePr>
          <p:cNvPr id="7" name="表 6">
            <a:extLst>
              <a:ext uri="{FF2B5EF4-FFF2-40B4-BE49-F238E27FC236}">
                <a16:creationId xmlns:a16="http://schemas.microsoft.com/office/drawing/2014/main" id="{FA92C0C3-4B3B-4C0F-9AF1-4D838E8C2513}"/>
              </a:ext>
            </a:extLst>
          </p:cNvPr>
          <p:cNvGraphicFramePr>
            <a:graphicFrameLocks noGrp="1"/>
          </p:cNvGraphicFramePr>
          <p:nvPr>
            <p:extLst>
              <p:ext uri="{D42A27DB-BD31-4B8C-83A1-F6EECF244321}">
                <p14:modId xmlns:p14="http://schemas.microsoft.com/office/powerpoint/2010/main" val="1711252812"/>
              </p:ext>
            </p:extLst>
          </p:nvPr>
        </p:nvGraphicFramePr>
        <p:xfrm>
          <a:off x="2644590" y="4849315"/>
          <a:ext cx="3900093" cy="952500"/>
        </p:xfrm>
        <a:graphic>
          <a:graphicData uri="http://schemas.openxmlformats.org/drawingml/2006/table">
            <a:tbl>
              <a:tblPr>
                <a:tableStyleId>{00A15C55-8517-42AA-B614-E9B94910E393}</a:tableStyleId>
              </a:tblPr>
              <a:tblGrid>
                <a:gridCol w="833716">
                  <a:extLst>
                    <a:ext uri="{9D8B030D-6E8A-4147-A177-3AD203B41FA5}">
                      <a16:colId xmlns:a16="http://schemas.microsoft.com/office/drawing/2014/main" val="1967198505"/>
                    </a:ext>
                  </a:extLst>
                </a:gridCol>
                <a:gridCol w="1116331">
                  <a:extLst>
                    <a:ext uri="{9D8B030D-6E8A-4147-A177-3AD203B41FA5}">
                      <a16:colId xmlns:a16="http://schemas.microsoft.com/office/drawing/2014/main" val="1735428342"/>
                    </a:ext>
                  </a:extLst>
                </a:gridCol>
                <a:gridCol w="989154">
                  <a:extLst>
                    <a:ext uri="{9D8B030D-6E8A-4147-A177-3AD203B41FA5}">
                      <a16:colId xmlns:a16="http://schemas.microsoft.com/office/drawing/2014/main" val="1288455677"/>
                    </a:ext>
                  </a:extLst>
                </a:gridCol>
                <a:gridCol w="960892">
                  <a:extLst>
                    <a:ext uri="{9D8B030D-6E8A-4147-A177-3AD203B41FA5}">
                      <a16:colId xmlns:a16="http://schemas.microsoft.com/office/drawing/2014/main" val="671497452"/>
                    </a:ext>
                  </a:extLst>
                </a:gridCol>
              </a:tblGrid>
              <a:tr h="238125">
                <a:tc>
                  <a:txBody>
                    <a:bodyPr/>
                    <a:lstStyle/>
                    <a:p>
                      <a:pPr algn="ctr" fontAlgn="ctr"/>
                      <a:r>
                        <a:rPr lang="ja-JP" altLang="en-US" sz="1400" u="none" strike="noStrike">
                          <a:effectLst/>
                          <a:latin typeface="Meiryo UI" panose="020B0604030504040204" pitchFamily="50" charset="-128"/>
                          <a:ea typeface="Meiryo UI" panose="020B0604030504040204" pitchFamily="50" charset="-128"/>
                        </a:rPr>
                        <a:t>カイ</a:t>
                      </a:r>
                      <a:r>
                        <a:rPr lang="en-US" altLang="ja-JP" sz="1400" u="none" strike="noStrike">
                          <a:effectLst/>
                          <a:latin typeface="Meiryo UI" panose="020B0604030504040204" pitchFamily="50" charset="-128"/>
                          <a:ea typeface="Meiryo UI" panose="020B0604030504040204" pitchFamily="50" charset="-128"/>
                        </a:rPr>
                        <a:t>2</a:t>
                      </a:r>
                      <a:r>
                        <a:rPr lang="ja-JP" altLang="en-US" sz="1400" u="none" strike="noStrike">
                          <a:effectLst/>
                          <a:latin typeface="Meiryo UI" panose="020B0604030504040204" pitchFamily="50" charset="-128"/>
                          <a:ea typeface="Meiryo UI" panose="020B0604030504040204" pitchFamily="50" charset="-128"/>
                        </a:rPr>
                        <a:t>乗値</a:t>
                      </a:r>
                      <a:endParaRPr lang="ja-JP" altLang="en-US" sz="1400" b="1" i="0" u="none" strike="noStrike">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sz="1400" u="none" strike="noStrike" dirty="0">
                          <a:effectLst/>
                          <a:latin typeface="Meiryo UI" panose="020B0604030504040204" pitchFamily="50" charset="-128"/>
                          <a:ea typeface="Meiryo UI" panose="020B0604030504040204" pitchFamily="50" charset="-128"/>
                        </a:rPr>
                        <a:t>Less than 5</a:t>
                      </a:r>
                      <a:endParaRPr lang="en-US" sz="1400" b="1"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sz="1400" u="none" strike="noStrike">
                          <a:effectLst/>
                          <a:latin typeface="Meiryo UI" panose="020B0604030504040204" pitchFamily="50" charset="-128"/>
                          <a:ea typeface="Meiryo UI" panose="020B0604030504040204" pitchFamily="50" charset="-128"/>
                        </a:rPr>
                        <a:t>5 or more</a:t>
                      </a:r>
                      <a:endParaRPr lang="en-US" sz="1400" b="1" i="0" u="none" strike="noStrike">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ja-JP" altLang="en-US" sz="1400" u="none" strike="noStrike" dirty="0">
                          <a:effectLst/>
                          <a:latin typeface="Meiryo UI" panose="020B0604030504040204" pitchFamily="50" charset="-128"/>
                          <a:ea typeface="Meiryo UI" panose="020B0604030504040204" pitchFamily="50" charset="-128"/>
                        </a:rPr>
                        <a:t>合計</a:t>
                      </a:r>
                      <a:endParaRPr lang="ja-JP" altLang="en-US" sz="1400" b="1"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2193664079"/>
                  </a:ext>
                </a:extLst>
              </a:tr>
              <a:tr h="238125">
                <a:tc>
                  <a:txBody>
                    <a:bodyPr/>
                    <a:lstStyle/>
                    <a:p>
                      <a:pPr algn="ctr" fontAlgn="ctr"/>
                      <a:r>
                        <a:rPr lang="en-US" sz="1400" u="none" strike="noStrike">
                          <a:effectLst/>
                          <a:latin typeface="Meiryo UI" panose="020B0604030504040204" pitchFamily="50" charset="-128"/>
                          <a:ea typeface="Meiryo UI" panose="020B0604030504040204" pitchFamily="50" charset="-128"/>
                        </a:rPr>
                        <a:t>bad</a:t>
                      </a:r>
                      <a:endParaRPr lang="en-US" sz="1400" b="1" i="0" u="none" strike="noStrike">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u="none" strike="noStrike" dirty="0">
                          <a:effectLst/>
                          <a:latin typeface="Meiryo UI" panose="020B0604030504040204" pitchFamily="50" charset="-128"/>
                          <a:ea typeface="Meiryo UI" panose="020B0604030504040204" pitchFamily="50" charset="-128"/>
                        </a:rPr>
                        <a:t>123.412</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u="none" strike="noStrike" dirty="0">
                          <a:effectLst/>
                          <a:latin typeface="Meiryo UI" panose="020B0604030504040204" pitchFamily="50" charset="-128"/>
                          <a:ea typeface="Meiryo UI" panose="020B0604030504040204" pitchFamily="50" charset="-128"/>
                        </a:rPr>
                        <a:t>59.275</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u="none" strike="noStrike">
                          <a:effectLst/>
                          <a:latin typeface="Meiryo UI" panose="020B0604030504040204" pitchFamily="50" charset="-128"/>
                          <a:ea typeface="Meiryo UI" panose="020B0604030504040204" pitchFamily="50" charset="-128"/>
                        </a:rPr>
                        <a:t>182.687</a:t>
                      </a:r>
                      <a:endParaRPr lang="en-US" altLang="ja-JP" sz="1200" b="0" i="0" u="none" strike="noStrike">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2727597570"/>
                  </a:ext>
                </a:extLst>
              </a:tr>
              <a:tr h="238125">
                <a:tc>
                  <a:txBody>
                    <a:bodyPr/>
                    <a:lstStyle/>
                    <a:p>
                      <a:pPr algn="ctr" fontAlgn="ctr"/>
                      <a:r>
                        <a:rPr lang="en-US" sz="1400" u="none" strike="noStrike">
                          <a:effectLst/>
                          <a:latin typeface="Meiryo UI" panose="020B0604030504040204" pitchFamily="50" charset="-128"/>
                          <a:ea typeface="Meiryo UI" panose="020B0604030504040204" pitchFamily="50" charset="-128"/>
                        </a:rPr>
                        <a:t>good</a:t>
                      </a:r>
                      <a:endParaRPr lang="en-US" sz="1400" b="1" i="0" u="none" strike="noStrike">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u="none" strike="noStrike" dirty="0">
                          <a:effectLst/>
                          <a:latin typeface="Meiryo UI" panose="020B0604030504040204" pitchFamily="50" charset="-128"/>
                          <a:ea typeface="Meiryo UI" panose="020B0604030504040204" pitchFamily="50" charset="-128"/>
                        </a:rPr>
                        <a:t>88.492</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u="none" strike="noStrike" dirty="0">
                          <a:effectLst/>
                          <a:latin typeface="Meiryo UI" panose="020B0604030504040204" pitchFamily="50" charset="-128"/>
                          <a:ea typeface="Meiryo UI" panose="020B0604030504040204" pitchFamily="50" charset="-128"/>
                        </a:rPr>
                        <a:t>42.503</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u="none" strike="noStrike">
                          <a:effectLst/>
                          <a:latin typeface="Meiryo UI" panose="020B0604030504040204" pitchFamily="50" charset="-128"/>
                          <a:ea typeface="Meiryo UI" panose="020B0604030504040204" pitchFamily="50" charset="-128"/>
                        </a:rPr>
                        <a:t>130.995</a:t>
                      </a:r>
                      <a:endParaRPr lang="en-US" altLang="ja-JP" sz="1200" b="0" i="0" u="none" strike="noStrike">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2422016705"/>
                  </a:ext>
                </a:extLst>
              </a:tr>
              <a:tr h="238125">
                <a:tc>
                  <a:txBody>
                    <a:bodyPr/>
                    <a:lstStyle/>
                    <a:p>
                      <a:pPr algn="ctr" fontAlgn="ctr"/>
                      <a:r>
                        <a:rPr lang="ja-JP" altLang="en-US" sz="1400" u="none" strike="noStrike">
                          <a:effectLst/>
                          <a:latin typeface="Meiryo UI" panose="020B0604030504040204" pitchFamily="50" charset="-128"/>
                          <a:ea typeface="Meiryo UI" panose="020B0604030504040204" pitchFamily="50" charset="-128"/>
                        </a:rPr>
                        <a:t>合計</a:t>
                      </a:r>
                      <a:endParaRPr lang="ja-JP" altLang="en-US" sz="1400" b="1" i="0" u="none" strike="noStrike">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u="none" strike="noStrike">
                          <a:effectLst/>
                          <a:latin typeface="Meiryo UI" panose="020B0604030504040204" pitchFamily="50" charset="-128"/>
                          <a:ea typeface="Meiryo UI" panose="020B0604030504040204" pitchFamily="50" charset="-128"/>
                        </a:rPr>
                        <a:t>211.904</a:t>
                      </a:r>
                      <a:endParaRPr lang="en-US" altLang="ja-JP" sz="1200" b="0" i="0" u="none" strike="noStrike">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u="none" strike="noStrike" dirty="0">
                          <a:effectLst/>
                          <a:latin typeface="Meiryo UI" panose="020B0604030504040204" pitchFamily="50" charset="-128"/>
                          <a:ea typeface="Meiryo UI" panose="020B0604030504040204" pitchFamily="50" charset="-128"/>
                        </a:rPr>
                        <a:t>101.778</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b="1" u="none" strike="noStrike" dirty="0">
                          <a:effectLst/>
                          <a:latin typeface="Meiryo UI" panose="020B0604030504040204" pitchFamily="50" charset="-128"/>
                          <a:ea typeface="Meiryo UI" panose="020B0604030504040204" pitchFamily="50" charset="-128"/>
                        </a:rPr>
                        <a:t>313.682</a:t>
                      </a:r>
                      <a:endParaRPr lang="en-US" altLang="ja-JP" sz="1200" b="1"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2527028196"/>
                  </a:ext>
                </a:extLst>
              </a:tr>
            </a:tbl>
          </a:graphicData>
        </a:graphic>
      </p:graphicFrame>
      <p:sp>
        <p:nvSpPr>
          <p:cNvPr id="28" name="正方形/長方形 27">
            <a:extLst>
              <a:ext uri="{FF2B5EF4-FFF2-40B4-BE49-F238E27FC236}">
                <a16:creationId xmlns:a16="http://schemas.microsoft.com/office/drawing/2014/main" id="{55478E68-7038-4340-B0F5-A3A7211E2AB5}"/>
              </a:ext>
            </a:extLst>
          </p:cNvPr>
          <p:cNvSpPr/>
          <p:nvPr/>
        </p:nvSpPr>
        <p:spPr>
          <a:xfrm>
            <a:off x="5822155" y="5600405"/>
            <a:ext cx="722527" cy="201410"/>
          </a:xfrm>
          <a:prstGeom prst="rect">
            <a:avLst/>
          </a:prstGeom>
          <a:solidFill>
            <a:srgbClr val="FF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a:extLst>
              <a:ext uri="{FF2B5EF4-FFF2-40B4-BE49-F238E27FC236}">
                <a16:creationId xmlns:a16="http://schemas.microsoft.com/office/drawing/2014/main" id="{24AA907B-A026-41B0-9D8E-80EBF113770D}"/>
              </a:ext>
            </a:extLst>
          </p:cNvPr>
          <p:cNvGrpSpPr/>
          <p:nvPr/>
        </p:nvGrpSpPr>
        <p:grpSpPr>
          <a:xfrm>
            <a:off x="7807689" y="2140442"/>
            <a:ext cx="3231975" cy="2531690"/>
            <a:chOff x="7807689" y="2140442"/>
            <a:chExt cx="3231975" cy="2531690"/>
          </a:xfrm>
        </p:grpSpPr>
        <p:pic>
          <p:nvPicPr>
            <p:cNvPr id="26" name="図 25">
              <a:extLst>
                <a:ext uri="{FF2B5EF4-FFF2-40B4-BE49-F238E27FC236}">
                  <a16:creationId xmlns:a16="http://schemas.microsoft.com/office/drawing/2014/main" id="{87E8C09F-63E2-466A-9F35-5DE61807A899}"/>
                </a:ext>
              </a:extLst>
            </p:cNvPr>
            <p:cNvPicPr>
              <a:picLocks noChangeAspect="1"/>
            </p:cNvPicPr>
            <p:nvPr/>
          </p:nvPicPr>
          <p:blipFill rotWithShape="1">
            <a:blip r:embed="rId4"/>
            <a:srcRect l="51871" t="46846" r="13868" b="41577"/>
            <a:stretch/>
          </p:blipFill>
          <p:spPr>
            <a:xfrm>
              <a:off x="8018047" y="3511353"/>
              <a:ext cx="2878686" cy="842587"/>
            </a:xfrm>
            <a:prstGeom prst="rect">
              <a:avLst/>
            </a:prstGeom>
          </p:spPr>
        </p:pic>
        <p:sp>
          <p:nvSpPr>
            <p:cNvPr id="27" name="テキスト ボックス 26">
              <a:extLst>
                <a:ext uri="{FF2B5EF4-FFF2-40B4-BE49-F238E27FC236}">
                  <a16:creationId xmlns:a16="http://schemas.microsoft.com/office/drawing/2014/main" id="{802B6DBB-7F6F-4714-9CBB-2F6FCF9B6ECA}"/>
                </a:ext>
              </a:extLst>
            </p:cNvPr>
            <p:cNvSpPr txBox="1"/>
            <p:nvPr/>
          </p:nvSpPr>
          <p:spPr>
            <a:xfrm>
              <a:off x="7807689" y="4364355"/>
              <a:ext cx="3231975" cy="307777"/>
            </a:xfrm>
            <a:prstGeom prst="rect">
              <a:avLst/>
            </a:prstGeom>
            <a:noFill/>
          </p:spPr>
          <p:txBody>
            <a:bodyPr wrap="none" rtlCol="0">
              <a:spAutoFit/>
            </a:bodyPr>
            <a:lstStyle/>
            <a:p>
              <a:r>
                <a:rPr kumimoji="1" lang="ja-JP" altLang="en-US" sz="1400" b="1" dirty="0"/>
                <a:t>図　第二階層の分岐を最初の分岐として</a:t>
              </a:r>
              <a:endParaRPr kumimoji="1" lang="en-US" altLang="ja-JP" sz="1400" b="1" dirty="0"/>
            </a:p>
          </p:txBody>
        </p:sp>
        <p:sp>
          <p:nvSpPr>
            <p:cNvPr id="8" name="正方形/長方形 7">
              <a:extLst>
                <a:ext uri="{FF2B5EF4-FFF2-40B4-BE49-F238E27FC236}">
                  <a16:creationId xmlns:a16="http://schemas.microsoft.com/office/drawing/2014/main" id="{BB88CB17-D339-43F3-A140-3988BAAFDE92}"/>
                </a:ext>
              </a:extLst>
            </p:cNvPr>
            <p:cNvSpPr/>
            <p:nvPr/>
          </p:nvSpPr>
          <p:spPr>
            <a:xfrm>
              <a:off x="7882457" y="2742918"/>
              <a:ext cx="3067907" cy="1533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9" name="図 28">
              <a:extLst>
                <a:ext uri="{FF2B5EF4-FFF2-40B4-BE49-F238E27FC236}">
                  <a16:creationId xmlns:a16="http://schemas.microsoft.com/office/drawing/2014/main" id="{8B2A0A00-0D63-4B02-9EB2-EBA755143363}"/>
                </a:ext>
              </a:extLst>
            </p:cNvPr>
            <p:cNvPicPr>
              <a:picLocks noChangeAspect="1"/>
            </p:cNvPicPr>
            <p:nvPr/>
          </p:nvPicPr>
          <p:blipFill rotWithShape="1">
            <a:blip r:embed="rId5"/>
            <a:srcRect l="37163" r="38712" b="61955"/>
            <a:stretch/>
          </p:blipFill>
          <p:spPr>
            <a:xfrm>
              <a:off x="8619377" y="2140442"/>
              <a:ext cx="1676026" cy="1263559"/>
            </a:xfrm>
            <a:prstGeom prst="rect">
              <a:avLst/>
            </a:prstGeom>
          </p:spPr>
        </p:pic>
        <p:sp>
          <p:nvSpPr>
            <p:cNvPr id="9" name="正方形/長方形 8">
              <a:extLst>
                <a:ext uri="{FF2B5EF4-FFF2-40B4-BE49-F238E27FC236}">
                  <a16:creationId xmlns:a16="http://schemas.microsoft.com/office/drawing/2014/main" id="{470FF652-FCA2-4018-882B-A63F56815453}"/>
                </a:ext>
              </a:extLst>
            </p:cNvPr>
            <p:cNvSpPr/>
            <p:nvPr/>
          </p:nvSpPr>
          <p:spPr>
            <a:xfrm>
              <a:off x="8018047" y="3696444"/>
              <a:ext cx="2878686" cy="1525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406063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1BC63EF5-E7C8-4DE7-9432-1CE2A364DE0E}"/>
                  </a:ext>
                </a:extLst>
              </p:cNvPr>
              <p:cNvSpPr txBox="1"/>
              <p:nvPr/>
            </p:nvSpPr>
            <p:spPr>
              <a:xfrm>
                <a:off x="334545" y="1260000"/>
                <a:ext cx="11724557" cy="5304657"/>
              </a:xfrm>
              <a:prstGeom prst="rect">
                <a:avLst/>
              </a:prstGeom>
              <a:noFill/>
            </p:spPr>
            <p:txBody>
              <a:bodyPr wrap="square" rtlCol="0">
                <a:spAutoFit/>
              </a:bodyPr>
              <a:lstStyle/>
              <a:p>
                <a:pPr>
                  <a:lnSpc>
                    <a:spcPct val="150000"/>
                  </a:lnSpc>
                </a:pPr>
                <a:r>
                  <a:rPr kumimoji="1" lang="ja-JP" altLang="en-US" sz="1600" dirty="0">
                    <a:latin typeface="Meiryo UI" panose="020B0604030504040204" pitchFamily="50" charset="-128"/>
                    <a:ea typeface="Meiryo UI" panose="020B0604030504040204" pitchFamily="50" charset="-128"/>
                  </a:rPr>
                  <a:t>親ノードのエントロピー（データがまとまっているか）と分岐後の子ノードの合計エントロピーの差（ゲイン</a:t>
                </a:r>
                <a:r>
                  <a:rPr kumimoji="1" lang="en-US" altLang="ja-JP" sz="1600" dirty="0">
                    <a:latin typeface="Meiryo UI" panose="020B0604030504040204" pitchFamily="50" charset="-128"/>
                    <a:ea typeface="Meiryo UI" panose="020B0604030504040204" pitchFamily="50" charset="-128"/>
                  </a:rPr>
                  <a:t>,</a:t>
                </a:r>
                <a:r>
                  <a:rPr kumimoji="1" lang="ja-JP" altLang="en-US" sz="1600" dirty="0">
                    <a:latin typeface="Meiryo UI" panose="020B0604030504040204" pitchFamily="50" charset="-128"/>
                    <a:ea typeface="Meiryo UI" panose="020B0604030504040204" pitchFamily="50" charset="-128"/>
                  </a:rPr>
                  <a:t>識別力）を基準化したゲイン比が</a:t>
                </a:r>
                <a:endParaRPr kumimoji="1" lang="en-US" altLang="ja-JP" sz="1600" dirty="0">
                  <a:latin typeface="Meiryo UI" panose="020B0604030504040204" pitchFamily="50" charset="-128"/>
                  <a:ea typeface="Meiryo UI" panose="020B0604030504040204" pitchFamily="50" charset="-128"/>
                </a:endParaRPr>
              </a:p>
              <a:p>
                <a:pPr>
                  <a:lnSpc>
                    <a:spcPct val="150000"/>
                  </a:lnSpc>
                </a:pPr>
                <a:r>
                  <a:rPr kumimoji="1" lang="ja-JP" altLang="en-US" sz="1600" dirty="0">
                    <a:latin typeface="Meiryo UI" panose="020B0604030504040204" pitchFamily="50" charset="-128"/>
                    <a:ea typeface="Meiryo UI" panose="020B0604030504040204" pitchFamily="50" charset="-128"/>
                  </a:rPr>
                  <a:t>最大となる説明変数を分岐の変数として選択します。</a:t>
                </a:r>
                <a:endParaRPr kumimoji="1" lang="en-US" altLang="ja-JP" sz="1600" dirty="0">
                  <a:latin typeface="Meiryo UI" panose="020B0604030504040204" pitchFamily="50" charset="-128"/>
                  <a:ea typeface="Meiryo UI" panose="020B0604030504040204" pitchFamily="50" charset="-128"/>
                </a:endParaRPr>
              </a:p>
              <a:p>
                <a:pPr>
                  <a:lnSpc>
                    <a:spcPct val="150000"/>
                  </a:lnSpc>
                </a:pPr>
                <a:r>
                  <a:rPr lang="ja-JP" altLang="en-US" sz="1400" dirty="0">
                    <a:latin typeface="Matura MT Script Capitals" panose="03020802060602070202" pitchFamily="66" charset="0"/>
                    <a:ea typeface="Meiryo UI" panose="020B0604030504040204" pitchFamily="50" charset="-128"/>
                  </a:rPr>
                  <a:t>　１）親ノードのエントロピーを計算</a:t>
                </a:r>
                <a:endParaRPr lang="en-US" altLang="ja-JP" sz="1400" dirty="0">
                  <a:latin typeface="Matura MT Script Capitals" panose="03020802060602070202" pitchFamily="66" charset="0"/>
                  <a:ea typeface="Meiryo UI" panose="020B0604030504040204" pitchFamily="50" charset="-128"/>
                </a:endParaRPr>
              </a:p>
              <a:p>
                <a:pPr>
                  <a:lnSpc>
                    <a:spcPct val="150000"/>
                  </a:lnSpc>
                </a:pPr>
                <a:r>
                  <a:rPr lang="ja-JP" altLang="en-US" sz="1400" dirty="0">
                    <a:latin typeface="Matura MT Script Capitals" panose="03020802060602070202" pitchFamily="66" charset="0"/>
                    <a:ea typeface="Meiryo UI" panose="020B0604030504040204" pitchFamily="50" charset="-128"/>
                  </a:rPr>
                  <a:t>　</a:t>
                </a:r>
                <a:endParaRPr lang="en-US" altLang="ja-JP" sz="1400" dirty="0">
                  <a:latin typeface="Matura MT Script Capitals" panose="03020802060602070202" pitchFamily="66" charset="0"/>
                  <a:ea typeface="Meiryo UI" panose="020B0604030504040204" pitchFamily="50" charset="-128"/>
                </a:endParaRPr>
              </a:p>
              <a:p>
                <a:pPr>
                  <a:lnSpc>
                    <a:spcPct val="150000"/>
                  </a:lnSpc>
                </a:pPr>
                <a:endParaRPr lang="en-US" altLang="ja-JP" sz="1400" dirty="0">
                  <a:latin typeface="Matura MT Script Capitals" panose="03020802060602070202" pitchFamily="66" charset="0"/>
                  <a:ea typeface="Meiryo UI" panose="020B0604030504040204" pitchFamily="50" charset="-128"/>
                </a:endParaRPr>
              </a:p>
              <a:p>
                <a:pPr>
                  <a:lnSpc>
                    <a:spcPct val="150000"/>
                  </a:lnSpc>
                </a:pPr>
                <a:endParaRPr lang="en-US" altLang="ja-JP" sz="1400" dirty="0">
                  <a:latin typeface="Matura MT Script Capitals" panose="03020802060602070202" pitchFamily="66" charset="0"/>
                  <a:ea typeface="Meiryo UI" panose="020B0604030504040204" pitchFamily="50" charset="-128"/>
                </a:endParaRPr>
              </a:p>
              <a:p>
                <a:pPr>
                  <a:lnSpc>
                    <a:spcPct val="150000"/>
                  </a:lnSpc>
                </a:pPr>
                <a:r>
                  <a:rPr lang="ja-JP" altLang="en-US" sz="1400" dirty="0">
                    <a:latin typeface="Matura MT Script Capitals" panose="03020802060602070202" pitchFamily="66" charset="0"/>
                    <a:ea typeface="Meiryo UI" panose="020B0604030504040204" pitchFamily="50" charset="-128"/>
                  </a:rPr>
                  <a:t>　２）子ノードのデータ数比、エントロピーを計算</a:t>
                </a:r>
                <a:endParaRPr lang="en-US" altLang="ja-JP" sz="1400" dirty="0">
                  <a:latin typeface="Matura MT Script Capitals" panose="03020802060602070202" pitchFamily="66" charset="0"/>
                  <a:ea typeface="Meiryo UI" panose="020B0604030504040204" pitchFamily="50" charset="-128"/>
                </a:endParaRPr>
              </a:p>
              <a:p>
                <a:pPr>
                  <a:lnSpc>
                    <a:spcPct val="150000"/>
                  </a:lnSpc>
                </a:pPr>
                <a:endParaRPr lang="en-US" altLang="ja-JP" sz="1600" dirty="0">
                  <a:latin typeface="Matura MT Script Capitals" panose="03020802060602070202" pitchFamily="66" charset="0"/>
                  <a:ea typeface="Meiryo UI" panose="020B0604030504040204" pitchFamily="50" charset="-128"/>
                </a:endParaRPr>
              </a:p>
              <a:p>
                <a:pPr>
                  <a:lnSpc>
                    <a:spcPct val="150000"/>
                  </a:lnSpc>
                </a:pPr>
                <a:endParaRPr lang="en-US" altLang="ja-JP" sz="1600" dirty="0">
                  <a:latin typeface="Matura MT Script Capitals" panose="03020802060602070202" pitchFamily="66" charset="0"/>
                  <a:ea typeface="Meiryo UI" panose="020B0604030504040204" pitchFamily="50" charset="-128"/>
                </a:endParaRPr>
              </a:p>
              <a:p>
                <a:pPr>
                  <a:lnSpc>
                    <a:spcPct val="150000"/>
                  </a:lnSpc>
                </a:pPr>
                <a:endParaRPr lang="en-US" altLang="ja-JP" sz="1600" dirty="0">
                  <a:latin typeface="Matura MT Script Capitals" panose="03020802060602070202" pitchFamily="66" charset="0"/>
                  <a:ea typeface="Meiryo UI" panose="020B0604030504040204" pitchFamily="50" charset="-128"/>
                </a:endParaRPr>
              </a:p>
              <a:p>
                <a:pPr>
                  <a:lnSpc>
                    <a:spcPct val="150000"/>
                  </a:lnSpc>
                </a:pPr>
                <a:endParaRPr lang="en-US" altLang="ja-JP" sz="1600" dirty="0">
                  <a:latin typeface="Matura MT Script Capitals" panose="03020802060602070202" pitchFamily="66" charset="0"/>
                  <a:ea typeface="Meiryo UI" panose="020B0604030504040204" pitchFamily="50" charset="-128"/>
                </a:endParaRPr>
              </a:p>
              <a:p>
                <a:pPr>
                  <a:lnSpc>
                    <a:spcPct val="150000"/>
                  </a:lnSpc>
                </a:pPr>
                <a:endParaRPr lang="en-US" altLang="ja-JP" sz="1600" dirty="0">
                  <a:latin typeface="Matura MT Script Capitals" panose="03020802060602070202" pitchFamily="66" charset="0"/>
                  <a:ea typeface="Meiryo UI" panose="020B0604030504040204" pitchFamily="50" charset="-128"/>
                </a:endParaRPr>
              </a:p>
              <a:p>
                <a:pPr>
                  <a:lnSpc>
                    <a:spcPct val="150000"/>
                  </a:lnSpc>
                </a:pPr>
                <a:r>
                  <a:rPr lang="ja-JP" altLang="en-US" sz="1400" dirty="0">
                    <a:latin typeface="Matura MT Script Capitals" panose="03020802060602070202" pitchFamily="66" charset="0"/>
                    <a:ea typeface="Meiryo UI" panose="020B0604030504040204" pitchFamily="50" charset="-128"/>
                  </a:rPr>
                  <a:t>　３）識別力を計算</a:t>
                </a:r>
                <a:endParaRPr lang="en-US" altLang="ja-JP" sz="1400" dirty="0">
                  <a:latin typeface="Meiryo UI" panose="020B0604030504040204" pitchFamily="50" charset="-128"/>
                  <a:ea typeface="Meiryo UI" panose="020B0604030504040204" pitchFamily="50" charset="-128"/>
                </a:endParaRPr>
              </a:p>
              <a:p>
                <a:pPr>
                  <a:lnSpc>
                    <a:spcPct val="150000"/>
                  </a:lnSpc>
                </a:pP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識別力</a:t>
                </a:r>
                <a:r>
                  <a:rPr lang="en-US" altLang="ja-JP" sz="1400" baseline="-25000" dirty="0">
                    <a:latin typeface="Meiryo UI" panose="020B0604030504040204" pitchFamily="50" charset="-128"/>
                    <a:ea typeface="Meiryo UI" panose="020B0604030504040204" pitchFamily="50" charset="-128"/>
                  </a:rPr>
                  <a:t>Income level</a:t>
                </a:r>
                <a:r>
                  <a:rPr kumimoji="1" lang="en-US" altLang="ja-JP" sz="1400" dirty="0">
                    <a:latin typeface="Meiryo UI" panose="020B0604030504040204" pitchFamily="50" charset="-128"/>
                    <a:ea typeface="Meiryo UI" panose="020B0604030504040204" pitchFamily="50" charset="-128"/>
                  </a:rPr>
                  <a:t> =</a:t>
                </a:r>
                <a:r>
                  <a:rPr kumimoji="1" lang="ja-JP" altLang="en-US" sz="1400" dirty="0">
                    <a:latin typeface="Meiryo UI" panose="020B0604030504040204" pitchFamily="50" charset="-128"/>
                    <a:ea typeface="Meiryo UI" panose="020B0604030504040204" pitchFamily="50" charset="-128"/>
                  </a:rPr>
                  <a:t>親ノードエントロピー  ー  </a:t>
                </a:r>
                <a:r>
                  <a:rPr kumimoji="1" lang="en-US" altLang="ja-JP" sz="1400" dirty="0">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データ数比</a:t>
                </a:r>
                <a:r>
                  <a:rPr kumimoji="1" lang="en-US" altLang="ja-JP" sz="1400" baseline="-25000" dirty="0">
                    <a:latin typeface="Meiryo UI" panose="020B0604030504040204" pitchFamily="50" charset="-128"/>
                    <a:ea typeface="Meiryo UI" panose="020B0604030504040204" pitchFamily="50" charset="-128"/>
                  </a:rPr>
                  <a:t>High</a:t>
                </a:r>
                <a:r>
                  <a:rPr kumimoji="1" lang="en-US" altLang="ja-JP" sz="1400" dirty="0">
                    <a:latin typeface="Meiryo UI" panose="020B0604030504040204" pitchFamily="50" charset="-128"/>
                    <a:ea typeface="Meiryo UI" panose="020B0604030504040204" pitchFamily="50" charset="-128"/>
                  </a:rPr>
                  <a:t>× </a:t>
                </a:r>
                <a14:m>
                  <m:oMath xmlns:m="http://schemas.openxmlformats.org/officeDocument/2006/math">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𝐼</m:t>
                        </m:r>
                      </m:e>
                      <m:sub>
                        <m:r>
                          <a:rPr kumimoji="1" lang="en-US" altLang="ja-JP" sz="1400" i="1">
                            <a:latin typeface="Cambria Math" panose="02040503050406030204" pitchFamily="18" charset="0"/>
                          </a:rPr>
                          <m:t>𝐻𝑖𝑔h</m:t>
                        </m:r>
                      </m:sub>
                    </m:sSub>
                  </m:oMath>
                </a14:m>
                <a:r>
                  <a:rPr lang="ja-JP" altLang="en-US" sz="1400" dirty="0">
                    <a:latin typeface="Meiryo UI" panose="020B0604030504040204" pitchFamily="50" charset="-128"/>
                    <a:ea typeface="Meiryo UI" panose="020B0604030504040204" pitchFamily="50" charset="-128"/>
                  </a:rPr>
                  <a:t> ＋</a:t>
                </a:r>
                <a:r>
                  <a:rPr kumimoji="1" lang="ja-JP" altLang="en-US" sz="1400" dirty="0">
                    <a:latin typeface="Meiryo UI" panose="020B0604030504040204" pitchFamily="50" charset="-128"/>
                    <a:ea typeface="Meiryo UI" panose="020B0604030504040204" pitchFamily="50" charset="-128"/>
                  </a:rPr>
                  <a:t>データ数比</a:t>
                </a:r>
                <a:r>
                  <a:rPr kumimoji="1" lang="en-US" altLang="ja-JP" sz="1400" baseline="-25000" dirty="0" err="1">
                    <a:latin typeface="Meiryo UI" panose="020B0604030504040204" pitchFamily="50" charset="-128"/>
                    <a:ea typeface="Meiryo UI" panose="020B0604030504040204" pitchFamily="50" charset="-128"/>
                  </a:rPr>
                  <a:t>Low,Medium</a:t>
                </a:r>
                <a:r>
                  <a:rPr kumimoji="1" lang="en-US" altLang="ja-JP" sz="1400" dirty="0">
                    <a:latin typeface="Meiryo UI" panose="020B0604030504040204" pitchFamily="50" charset="-128"/>
                    <a:ea typeface="Meiryo UI" panose="020B0604030504040204" pitchFamily="50" charset="-128"/>
                  </a:rPr>
                  <a:t>× </a:t>
                </a:r>
                <a14:m>
                  <m:oMath xmlns:m="http://schemas.openxmlformats.org/officeDocument/2006/math">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𝐼</m:t>
                        </m:r>
                      </m:e>
                      <m:sub>
                        <m:r>
                          <a:rPr kumimoji="1" lang="en-US" altLang="ja-JP" sz="1400" b="0" i="1" smtClean="0">
                            <a:latin typeface="Cambria Math" panose="02040503050406030204" pitchFamily="18" charset="0"/>
                          </a:rPr>
                          <m:t>𝐿𝑜𝑤</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𝑀𝑒𝑑𝑖𝑢𝑚</m:t>
                        </m:r>
                      </m:sub>
                    </m:sSub>
                  </m:oMath>
                </a14:m>
                <a:r>
                  <a:rPr lang="en-US" altLang="ja-JP" sz="1400" dirty="0">
                    <a:latin typeface="Matura MT Script Capitals" panose="03020802060602070202" pitchFamily="66" charset="0"/>
                    <a:ea typeface="Meiryo UI" panose="020B0604030504040204" pitchFamily="50" charset="-128"/>
                  </a:rPr>
                  <a:t>)</a:t>
                </a:r>
              </a:p>
              <a:p>
                <a:pPr>
                  <a:lnSpc>
                    <a:spcPct val="150000"/>
                  </a:lnSpc>
                </a:pPr>
                <a:r>
                  <a:rPr lang="en-US" altLang="ja-JP" sz="1600" dirty="0">
                    <a:latin typeface="Matura MT Script Capitals" panose="03020802060602070202" pitchFamily="66" charset="0"/>
                    <a:ea typeface="Meiryo UI" panose="020B0604030504040204" pitchFamily="50" charset="-128"/>
                  </a:rPr>
                  <a:t>	     	 </a:t>
                </a:r>
                <a:r>
                  <a:rPr lang="ja-JP" altLang="en-US" sz="1600" dirty="0">
                    <a:latin typeface="Matura MT Script Capitals" panose="03020802060602070202" pitchFamily="66" charset="0"/>
                    <a:ea typeface="Meiryo UI" panose="020B0604030504040204" pitchFamily="50" charset="-128"/>
                  </a:rPr>
                  <a:t>　　　</a:t>
                </a:r>
                <a14:m>
                  <m:oMath xmlns:m="http://schemas.openxmlformats.org/officeDocument/2006/math">
                    <m:r>
                      <a:rPr kumimoji="1" lang="en-US" altLang="ja-JP" sz="1400" i="1">
                        <a:latin typeface="Cambria Math" panose="02040503050406030204" pitchFamily="18" charset="0"/>
                      </a:rPr>
                      <m:t>=0.9</m:t>
                    </m:r>
                    <m:r>
                      <a:rPr kumimoji="1" lang="en-US" altLang="ja-JP" sz="1400" i="1" smtClean="0">
                        <a:latin typeface="Cambria Math" panose="02040503050406030204" pitchFamily="18" charset="0"/>
                      </a:rPr>
                      <m:t>8</m:t>
                    </m:r>
                    <m:r>
                      <a:rPr kumimoji="1" lang="en-US" altLang="ja-JP" sz="1400" b="0" i="1" smtClean="0">
                        <a:latin typeface="Cambria Math" panose="02040503050406030204" pitchFamily="18" charset="0"/>
                      </a:rPr>
                      <m:t>1</m:t>
                    </m:r>
                    <m:r>
                      <a:rPr kumimoji="1" lang="en-US" altLang="ja-JP" sz="1400" b="0" i="1" smtClean="0">
                        <a:latin typeface="Cambria Math" panose="02040503050406030204" pitchFamily="18" charset="0"/>
                        <a:ea typeface="Cambria Math" panose="02040503050406030204" pitchFamily="18" charset="0"/>
                      </a:rPr>
                      <m:t>−</m:t>
                    </m:r>
                    <m:d>
                      <m:dPr>
                        <m:ctrlPr>
                          <a:rPr kumimoji="1" lang="en-US" altLang="ja-JP" sz="1400" b="0" i="1" smtClean="0">
                            <a:latin typeface="Cambria Math" panose="02040503050406030204" pitchFamily="18" charset="0"/>
                            <a:ea typeface="Cambria Math" panose="02040503050406030204" pitchFamily="18" charset="0"/>
                          </a:rPr>
                        </m:ctrlPr>
                      </m:dPr>
                      <m:e>
                        <m:r>
                          <a:rPr kumimoji="1" lang="en-US" altLang="ja-JP" sz="1400" b="0" i="1" smtClean="0">
                            <a:latin typeface="Cambria Math" panose="02040503050406030204" pitchFamily="18" charset="0"/>
                            <a:ea typeface="Cambria Math" panose="02040503050406030204" pitchFamily="18" charset="0"/>
                          </a:rPr>
                          <m:t>0.301×0.491+0.697</m:t>
                        </m:r>
                        <m:r>
                          <a:rPr kumimoji="1" lang="en-US" altLang="ja-JP" sz="1400" i="1">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0.992</m:t>
                        </m:r>
                      </m:e>
                    </m:d>
                    <m:r>
                      <a:rPr kumimoji="1" lang="en-US" altLang="ja-JP" sz="1400" i="1">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0.141</m:t>
                    </m:r>
                  </m:oMath>
                </a14:m>
                <a:endParaRPr lang="en-US" altLang="ja-JP" sz="1600" dirty="0">
                  <a:latin typeface="Meiryo UI" panose="020B0604030504040204" pitchFamily="50" charset="-128"/>
                  <a:ea typeface="Meiryo UI" panose="020B0604030504040204" pitchFamily="50" charset="-128"/>
                </a:endParaRPr>
              </a:p>
            </p:txBody>
          </p:sp>
        </mc:Choice>
        <mc:Fallback xmlns="">
          <p:sp>
            <p:nvSpPr>
              <p:cNvPr id="7" name="テキスト ボックス 6">
                <a:extLst>
                  <a:ext uri="{FF2B5EF4-FFF2-40B4-BE49-F238E27FC236}">
                    <a16:creationId xmlns:a16="http://schemas.microsoft.com/office/drawing/2014/main" id="{1BC63EF5-E7C8-4DE7-9432-1CE2A364DE0E}"/>
                  </a:ext>
                </a:extLst>
              </p:cNvPr>
              <p:cNvSpPr txBox="1">
                <a:spLocks noRot="1" noChangeAspect="1" noMove="1" noResize="1" noEditPoints="1" noAdjustHandles="1" noChangeArrowheads="1" noChangeShapeType="1" noTextEdit="1"/>
              </p:cNvSpPr>
              <p:nvPr/>
            </p:nvSpPr>
            <p:spPr>
              <a:xfrm>
                <a:off x="334545" y="1260000"/>
                <a:ext cx="11724557" cy="5304657"/>
              </a:xfrm>
              <a:prstGeom prst="rect">
                <a:avLst/>
              </a:prstGeom>
              <a:blipFill>
                <a:blip r:embed="rId3"/>
                <a:stretch>
                  <a:fillRect l="-312"/>
                </a:stretch>
              </a:blipFill>
            </p:spPr>
            <p:txBody>
              <a:bodyPr/>
              <a:lstStyle/>
              <a:p>
                <a:r>
                  <a:rPr lang="ja-JP" altLang="en-US">
                    <a:noFill/>
                  </a:rPr>
                  <a:t> </a:t>
                </a:r>
              </a:p>
            </p:txBody>
          </p:sp>
        </mc:Fallback>
      </mc:AlternateContent>
      <p:sp>
        <p:nvSpPr>
          <p:cNvPr id="4" name="タイトル 1">
            <a:extLst>
              <a:ext uri="{FF2B5EF4-FFF2-40B4-BE49-F238E27FC236}">
                <a16:creationId xmlns:a16="http://schemas.microsoft.com/office/drawing/2014/main" id="{4D2379AA-B2FE-4385-8DA0-9FC096545455}"/>
              </a:ext>
            </a:extLst>
          </p:cNvPr>
          <p:cNvSpPr txBox="1">
            <a:spLocks/>
          </p:cNvSpPr>
          <p:nvPr/>
        </p:nvSpPr>
        <p:spPr>
          <a:xfrm>
            <a:off x="540000" y="180000"/>
            <a:ext cx="9180000" cy="1080000"/>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dirty="0">
                <a:latin typeface="Meiryo UI" panose="020B0604030504040204" pitchFamily="50" charset="-128"/>
                <a:ea typeface="Meiryo UI" panose="020B0604030504040204" pitchFamily="50" charset="-128"/>
              </a:rPr>
              <a:t>モデル構築　</a:t>
            </a:r>
            <a:r>
              <a:rPr lang="en-US" altLang="ja-JP" sz="2000" dirty="0">
                <a:latin typeface="Meiryo UI" panose="020B0604030504040204" pitchFamily="50" charset="-128"/>
                <a:ea typeface="Meiryo UI" panose="020B0604030504040204" pitchFamily="50" charset="-128"/>
              </a:rPr>
              <a:t>C5.0</a:t>
            </a:r>
          </a:p>
        </p:txBody>
      </p:sp>
      <p:grpSp>
        <p:nvGrpSpPr>
          <p:cNvPr id="2" name="グループ化 1">
            <a:extLst>
              <a:ext uri="{FF2B5EF4-FFF2-40B4-BE49-F238E27FC236}">
                <a16:creationId xmlns:a16="http://schemas.microsoft.com/office/drawing/2014/main" id="{DCEEE6FF-776E-413F-9A0B-E872AE9B3BBE}"/>
              </a:ext>
            </a:extLst>
          </p:cNvPr>
          <p:cNvGrpSpPr/>
          <p:nvPr/>
        </p:nvGrpSpPr>
        <p:grpSpPr>
          <a:xfrm>
            <a:off x="7812462" y="2247479"/>
            <a:ext cx="3815075" cy="3638788"/>
            <a:chOff x="7430170" y="2339999"/>
            <a:chExt cx="3815075" cy="3638788"/>
          </a:xfrm>
        </p:grpSpPr>
        <p:pic>
          <p:nvPicPr>
            <p:cNvPr id="8" name="図 7">
              <a:extLst>
                <a:ext uri="{FF2B5EF4-FFF2-40B4-BE49-F238E27FC236}">
                  <a16:creationId xmlns:a16="http://schemas.microsoft.com/office/drawing/2014/main" id="{2E6BA42D-0268-4344-8C51-1EA68A715406}"/>
                </a:ext>
              </a:extLst>
            </p:cNvPr>
            <p:cNvPicPr>
              <a:picLocks noChangeAspect="1"/>
            </p:cNvPicPr>
            <p:nvPr/>
          </p:nvPicPr>
          <p:blipFill rotWithShape="1">
            <a:blip r:embed="rId4"/>
            <a:srcRect r="42952" b="63326"/>
            <a:stretch/>
          </p:blipFill>
          <p:spPr>
            <a:xfrm>
              <a:off x="7430170" y="2339999"/>
              <a:ext cx="3815075" cy="3371407"/>
            </a:xfrm>
            <a:prstGeom prst="rect">
              <a:avLst/>
            </a:prstGeom>
          </p:spPr>
        </p:pic>
        <p:sp>
          <p:nvSpPr>
            <p:cNvPr id="9" name="テキスト ボックス 8">
              <a:extLst>
                <a:ext uri="{FF2B5EF4-FFF2-40B4-BE49-F238E27FC236}">
                  <a16:creationId xmlns:a16="http://schemas.microsoft.com/office/drawing/2014/main" id="{527B7142-6D44-4A7B-817E-4C7E473D09EF}"/>
                </a:ext>
              </a:extLst>
            </p:cNvPr>
            <p:cNvSpPr txBox="1"/>
            <p:nvPr/>
          </p:nvSpPr>
          <p:spPr>
            <a:xfrm>
              <a:off x="8442269" y="5671010"/>
              <a:ext cx="1790875" cy="307777"/>
            </a:xfrm>
            <a:prstGeom prst="rect">
              <a:avLst/>
            </a:prstGeom>
            <a:noFill/>
          </p:spPr>
          <p:txBody>
            <a:bodyPr wrap="none" rtlCol="0">
              <a:spAutoFit/>
            </a:bodyPr>
            <a:lstStyle/>
            <a:p>
              <a:r>
                <a:rPr kumimoji="1" lang="ja-JP" altLang="en-US" sz="1400" b="1" dirty="0"/>
                <a:t>図　作成されたツリー</a:t>
              </a:r>
            </a:p>
          </p:txBody>
        </p:sp>
      </p:grpSp>
      <p:sp>
        <p:nvSpPr>
          <p:cNvPr id="31" name="正方形/長方形 30">
            <a:extLst>
              <a:ext uri="{FF2B5EF4-FFF2-40B4-BE49-F238E27FC236}">
                <a16:creationId xmlns:a16="http://schemas.microsoft.com/office/drawing/2014/main" id="{F7DE4028-4A8C-43B3-BD57-9E35240C3710}"/>
              </a:ext>
            </a:extLst>
          </p:cNvPr>
          <p:cNvSpPr/>
          <p:nvPr/>
        </p:nvSpPr>
        <p:spPr>
          <a:xfrm>
            <a:off x="240200" y="6542673"/>
            <a:ext cx="9777870" cy="307777"/>
          </a:xfrm>
          <a:prstGeom prst="rect">
            <a:avLst/>
          </a:prstGeom>
        </p:spPr>
        <p:txBody>
          <a:bodyPr wrap="none">
            <a:spAutoFit/>
          </a:bodyPr>
          <a:lstStyle/>
          <a:p>
            <a:r>
              <a:rPr lang="ja-JP" altLang="en-US" sz="1400" dirty="0">
                <a:latin typeface="Meiryo UI" panose="020B0604030504040204" pitchFamily="50" charset="-128"/>
                <a:ea typeface="Meiryo UI" panose="020B0604030504040204" pitchFamily="50" charset="-128"/>
              </a:rPr>
              <a:t>引用　</a:t>
            </a:r>
            <a:r>
              <a:rPr lang="zh-CN" altLang="en-US" sz="1400" dirty="0">
                <a:latin typeface="Meiryo UI" panose="020B0604030504040204" pitchFamily="50" charset="-128"/>
                <a:ea typeface="Meiryo UI" panose="020B0604030504040204" pitchFamily="50" charset="-128"/>
              </a:rPr>
              <a:t>静岡理工科大学情報学部</a:t>
            </a:r>
            <a:r>
              <a:rPr lang="en-US" altLang="ja-JP"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hlinkClick r:id="rId5"/>
              </a:rPr>
              <a:t>https://www.sist.ac.jp/~kanakubo/research/reasoning_kr/decision_tree.html</a:t>
            </a:r>
            <a:endParaRPr lang="ja-JP" altLang="en-US" sz="1200" dirty="0">
              <a:latin typeface="Meiryo UI" panose="020B0604030504040204" pitchFamily="50" charset="-128"/>
              <a:ea typeface="Meiryo UI" panose="020B0604030504040204" pitchFamily="50" charset="-128"/>
            </a:endParaRPr>
          </a:p>
        </p:txBody>
      </p: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17CB7D25-779F-4A44-8878-9F0804EFA5A1}"/>
                  </a:ext>
                </a:extLst>
              </p:cNvPr>
              <p:cNvSpPr txBox="1"/>
              <p:nvPr/>
            </p:nvSpPr>
            <p:spPr>
              <a:xfrm>
                <a:off x="1570338" y="2279858"/>
                <a:ext cx="4136389" cy="1007584"/>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𝐼</m:t>
                      </m:r>
                      <m:d>
                        <m:dPr>
                          <m:ctrlPr>
                            <a:rPr kumimoji="1" lang="en-US" altLang="ja-JP" sz="1400" b="0" i="1" smtClean="0">
                              <a:latin typeface="Cambria Math" panose="02040503050406030204" pitchFamily="18" charset="0"/>
                            </a:rPr>
                          </m:ctrlPr>
                        </m:dPr>
                        <m:e>
                          <m:f>
                            <m:fPr>
                              <m:ctrlPr>
                                <a:rPr kumimoji="1" lang="en-US" altLang="ja-JP" sz="1400" b="0" i="1" smtClean="0">
                                  <a:latin typeface="Cambria Math" panose="02040503050406030204" pitchFamily="18" charset="0"/>
                                </a:rPr>
                              </m:ctrlPr>
                            </m:fPr>
                            <m:num>
                              <m:r>
                                <a:rPr kumimoji="1" lang="en-US" altLang="ja-JP" sz="1400" b="0" i="1" smtClean="0">
                                  <a:latin typeface="Cambria Math" panose="02040503050406030204" pitchFamily="18" charset="0"/>
                                </a:rPr>
                                <m:t>816</m:t>
                              </m:r>
                            </m:num>
                            <m:den>
                              <m:r>
                                <a:rPr kumimoji="1" lang="en-US" altLang="ja-JP" sz="1400" b="0" i="1" smtClean="0">
                                  <a:latin typeface="Cambria Math" panose="02040503050406030204" pitchFamily="18" charset="0"/>
                                </a:rPr>
                                <m:t>1954</m:t>
                              </m:r>
                            </m:den>
                          </m:f>
                          <m:r>
                            <a:rPr kumimoji="1" lang="en-US" altLang="ja-JP" sz="1400" b="0" i="1" smtClean="0">
                              <a:latin typeface="Cambria Math" panose="02040503050406030204" pitchFamily="18" charset="0"/>
                            </a:rPr>
                            <m:t>,</m:t>
                          </m:r>
                          <m:f>
                            <m:fPr>
                              <m:ctrlPr>
                                <a:rPr kumimoji="1" lang="en-US" altLang="ja-JP" sz="1400" b="0" i="1" smtClean="0">
                                  <a:latin typeface="Cambria Math" panose="02040503050406030204" pitchFamily="18" charset="0"/>
                                </a:rPr>
                              </m:ctrlPr>
                            </m:fPr>
                            <m:num>
                              <m:r>
                                <a:rPr kumimoji="1" lang="en-US" altLang="ja-JP" sz="1400" b="0" i="1" smtClean="0">
                                  <a:latin typeface="Cambria Math" panose="02040503050406030204" pitchFamily="18" charset="0"/>
                                </a:rPr>
                                <m:t>1138</m:t>
                              </m:r>
                            </m:num>
                            <m:den>
                              <m:r>
                                <a:rPr kumimoji="1" lang="en-US" altLang="ja-JP" sz="1400" b="0" i="1" smtClean="0">
                                  <a:latin typeface="Cambria Math" panose="02040503050406030204" pitchFamily="18" charset="0"/>
                                </a:rPr>
                                <m:t>1954</m:t>
                              </m:r>
                            </m:den>
                          </m:f>
                        </m:e>
                      </m:d>
                      <m:r>
                        <a:rPr kumimoji="1" lang="en-US" altLang="ja-JP" sz="1400" b="0" i="1" smtClean="0">
                          <a:latin typeface="Cambria Math" panose="02040503050406030204" pitchFamily="18" charset="0"/>
                        </a:rPr>
                        <m:t>=</m:t>
                      </m:r>
                      <m:func>
                        <m:funcPr>
                          <m:ctrlPr>
                            <a:rPr kumimoji="1" lang="en-US" altLang="ja-JP" sz="1400" i="1">
                              <a:latin typeface="Cambria Math" panose="02040503050406030204" pitchFamily="18" charset="0"/>
                            </a:rPr>
                          </m:ctrlPr>
                        </m:funcPr>
                        <m:fName>
                          <m:f>
                            <m:fPr>
                              <m:ctrlPr>
                                <a:rPr kumimoji="1" lang="en-US" altLang="ja-JP" sz="1400" i="1">
                                  <a:latin typeface="Cambria Math" panose="02040503050406030204" pitchFamily="18" charset="0"/>
                                </a:rPr>
                              </m:ctrlPr>
                            </m:fPr>
                            <m:num>
                              <m:r>
                                <a:rPr kumimoji="1" lang="en-US" altLang="ja-JP" sz="1400" b="0" i="1" smtClean="0">
                                  <a:latin typeface="Cambria Math" panose="02040503050406030204" pitchFamily="18" charset="0"/>
                                </a:rPr>
                                <m:t>816</m:t>
                              </m:r>
                            </m:num>
                            <m:den>
                              <m:r>
                                <a:rPr kumimoji="1" lang="en-US" altLang="ja-JP" sz="1400" b="0" i="1" smtClean="0">
                                  <a:latin typeface="Cambria Math" panose="02040503050406030204" pitchFamily="18" charset="0"/>
                                </a:rPr>
                                <m:t>1954</m:t>
                              </m:r>
                            </m:den>
                          </m:f>
                          <m:sSub>
                            <m:sSubPr>
                              <m:ctrlPr>
                                <a:rPr kumimoji="1" lang="en-US" altLang="ja-JP" sz="1400" i="1">
                                  <a:latin typeface="Cambria Math" panose="02040503050406030204" pitchFamily="18" charset="0"/>
                                </a:rPr>
                              </m:ctrlPr>
                            </m:sSubPr>
                            <m:e>
                              <m:r>
                                <m:rPr>
                                  <m:sty m:val="p"/>
                                </m:rPr>
                                <a:rPr kumimoji="1" lang="en-US" altLang="ja-JP" sz="1400">
                                  <a:latin typeface="Cambria Math" panose="02040503050406030204" pitchFamily="18" charset="0"/>
                                </a:rPr>
                                <m:t>log</m:t>
                              </m:r>
                            </m:e>
                            <m:sub>
                              <m:r>
                                <a:rPr kumimoji="1" lang="en-US" altLang="ja-JP" sz="1400" i="1">
                                  <a:latin typeface="Cambria Math" panose="02040503050406030204" pitchFamily="18" charset="0"/>
                                </a:rPr>
                                <m:t>2</m:t>
                              </m:r>
                            </m:sub>
                          </m:sSub>
                        </m:fName>
                        <m:e>
                          <m:f>
                            <m:fPr>
                              <m:ctrlPr>
                                <a:rPr kumimoji="1" lang="en-US" altLang="ja-JP" sz="1400" i="1">
                                  <a:latin typeface="Cambria Math" panose="02040503050406030204" pitchFamily="18" charset="0"/>
                                </a:rPr>
                              </m:ctrlPr>
                            </m:fPr>
                            <m:num>
                              <m:r>
                                <a:rPr kumimoji="1" lang="en-US" altLang="ja-JP" sz="1400" b="0" i="1" smtClean="0">
                                  <a:latin typeface="Cambria Math" panose="02040503050406030204" pitchFamily="18" charset="0"/>
                                </a:rPr>
                                <m:t>1954</m:t>
                              </m:r>
                            </m:num>
                            <m:den>
                              <m:r>
                                <a:rPr kumimoji="1" lang="en-US" altLang="ja-JP" sz="1400" b="0" i="1" smtClean="0">
                                  <a:latin typeface="Cambria Math" panose="02040503050406030204" pitchFamily="18" charset="0"/>
                                </a:rPr>
                                <m:t>816</m:t>
                              </m:r>
                            </m:den>
                          </m:f>
                        </m:e>
                      </m:func>
                      <m:r>
                        <a:rPr kumimoji="1" lang="en-US" altLang="ja-JP" sz="1400" i="1" smtClean="0">
                          <a:latin typeface="Cambria Math" panose="02040503050406030204" pitchFamily="18" charset="0"/>
                          <a:ea typeface="Cambria Math" panose="02040503050406030204" pitchFamily="18" charset="0"/>
                        </a:rPr>
                        <m:t>+</m:t>
                      </m:r>
                      <m:func>
                        <m:funcPr>
                          <m:ctrlPr>
                            <a:rPr kumimoji="1" lang="en-US" altLang="ja-JP" sz="1400" i="1">
                              <a:latin typeface="Cambria Math" panose="02040503050406030204" pitchFamily="18" charset="0"/>
                            </a:rPr>
                          </m:ctrlPr>
                        </m:funcPr>
                        <m:fName>
                          <m:f>
                            <m:fPr>
                              <m:ctrlPr>
                                <a:rPr kumimoji="1" lang="en-US" altLang="ja-JP" sz="1400" i="1">
                                  <a:latin typeface="Cambria Math" panose="02040503050406030204" pitchFamily="18" charset="0"/>
                                </a:rPr>
                              </m:ctrlPr>
                            </m:fPr>
                            <m:num>
                              <m:r>
                                <a:rPr kumimoji="1" lang="en-US" altLang="ja-JP" sz="1400" b="0" i="1" smtClean="0">
                                  <a:latin typeface="Cambria Math" panose="02040503050406030204" pitchFamily="18" charset="0"/>
                                </a:rPr>
                                <m:t>1138</m:t>
                              </m:r>
                            </m:num>
                            <m:den>
                              <m:r>
                                <a:rPr kumimoji="1" lang="en-US" altLang="ja-JP" sz="1400" b="0" i="1" smtClean="0">
                                  <a:latin typeface="Cambria Math" panose="02040503050406030204" pitchFamily="18" charset="0"/>
                                </a:rPr>
                                <m:t>1954</m:t>
                              </m:r>
                            </m:den>
                          </m:f>
                          <m:sSub>
                            <m:sSubPr>
                              <m:ctrlPr>
                                <a:rPr kumimoji="1" lang="en-US" altLang="ja-JP" sz="1400" i="1">
                                  <a:latin typeface="Cambria Math" panose="02040503050406030204" pitchFamily="18" charset="0"/>
                                </a:rPr>
                              </m:ctrlPr>
                            </m:sSubPr>
                            <m:e>
                              <m:r>
                                <m:rPr>
                                  <m:sty m:val="p"/>
                                </m:rPr>
                                <a:rPr kumimoji="1" lang="en-US" altLang="ja-JP" sz="1400">
                                  <a:latin typeface="Cambria Math" panose="02040503050406030204" pitchFamily="18" charset="0"/>
                                </a:rPr>
                                <m:t>log</m:t>
                              </m:r>
                            </m:e>
                            <m:sub>
                              <m:r>
                                <a:rPr kumimoji="1" lang="en-US" altLang="ja-JP" sz="1400" i="1">
                                  <a:latin typeface="Cambria Math" panose="02040503050406030204" pitchFamily="18" charset="0"/>
                                </a:rPr>
                                <m:t>2</m:t>
                              </m:r>
                            </m:sub>
                          </m:sSub>
                        </m:fName>
                        <m:e>
                          <m:f>
                            <m:fPr>
                              <m:ctrlPr>
                                <a:rPr kumimoji="1" lang="en-US" altLang="ja-JP" sz="1400" i="1">
                                  <a:latin typeface="Cambria Math" panose="02040503050406030204" pitchFamily="18" charset="0"/>
                                </a:rPr>
                              </m:ctrlPr>
                            </m:fPr>
                            <m:num>
                              <m:r>
                                <a:rPr kumimoji="1" lang="en-US" altLang="ja-JP" sz="1400" b="0" i="1" smtClean="0">
                                  <a:latin typeface="Cambria Math" panose="02040503050406030204" pitchFamily="18" charset="0"/>
                                </a:rPr>
                                <m:t>1954</m:t>
                              </m:r>
                            </m:num>
                            <m:den>
                              <m:r>
                                <a:rPr kumimoji="1" lang="en-US" altLang="ja-JP" sz="1400" b="0" i="1" smtClean="0">
                                  <a:latin typeface="Cambria Math" panose="02040503050406030204" pitchFamily="18" charset="0"/>
                                </a:rPr>
                                <m:t>1138</m:t>
                              </m:r>
                            </m:den>
                          </m:f>
                        </m:e>
                      </m:func>
                    </m:oMath>
                  </m:oMathPara>
                </a14:m>
                <a:endParaRPr kumimoji="1" lang="en-US" altLang="ja-JP" sz="1400" b="0" dirty="0">
                  <a:latin typeface="Meiryo UI" panose="020B0604030504040204" pitchFamily="50" charset="-128"/>
                </a:endParaRPr>
              </a:p>
              <a:p>
                <a:pPr>
                  <a:lnSpc>
                    <a:spcPct val="150000"/>
                  </a:lnSpc>
                </a:pPr>
                <a:r>
                  <a:rPr kumimoji="1" lang="en-US" altLang="ja-JP" sz="1400" b="0" dirty="0">
                    <a:latin typeface="Meiryo UI" panose="020B0604030504040204" pitchFamily="50" charset="-128"/>
                    <a:ea typeface="Meiryo UI" panose="020B0604030504040204" pitchFamily="50" charset="-128"/>
                  </a:rPr>
                  <a:t> 	       </a:t>
                </a:r>
                <a14:m>
                  <m:oMath xmlns:m="http://schemas.openxmlformats.org/officeDocument/2006/math">
                    <m:r>
                      <a:rPr kumimoji="1" lang="en-US" altLang="ja-JP" sz="1400" i="1">
                        <a:latin typeface="Cambria Math" panose="02040503050406030204" pitchFamily="18" charset="0"/>
                      </a:rPr>
                      <m:t>=</m:t>
                    </m:r>
                    <m:r>
                      <a:rPr kumimoji="1" lang="en-US" altLang="ja-JP" sz="1400" b="0" i="1" smtClean="0">
                        <a:latin typeface="Cambria Math" panose="02040503050406030204" pitchFamily="18" charset="0"/>
                      </a:rPr>
                      <m:t>0.981</m:t>
                    </m:r>
                  </m:oMath>
                </a14:m>
                <a:endParaRPr kumimoji="1" lang="en-US" altLang="ja-JP" sz="1400" b="0" dirty="0">
                  <a:latin typeface="Meiryo UI" panose="020B0604030504040204" pitchFamily="50" charset="-128"/>
                  <a:ea typeface="Meiryo UI" panose="020B0604030504040204" pitchFamily="50" charset="-128"/>
                </a:endParaRPr>
              </a:p>
            </p:txBody>
          </p:sp>
        </mc:Choice>
        <mc:Fallback xmlns="">
          <p:sp>
            <p:nvSpPr>
              <p:cNvPr id="33" name="テキスト ボックス 32">
                <a:extLst>
                  <a:ext uri="{FF2B5EF4-FFF2-40B4-BE49-F238E27FC236}">
                    <a16:creationId xmlns:a16="http://schemas.microsoft.com/office/drawing/2014/main" id="{17CB7D25-779F-4A44-8878-9F0804EFA5A1}"/>
                  </a:ext>
                </a:extLst>
              </p:cNvPr>
              <p:cNvSpPr txBox="1">
                <a:spLocks noRot="1" noChangeAspect="1" noMove="1" noResize="1" noEditPoints="1" noAdjustHandles="1" noChangeArrowheads="1" noChangeShapeType="1" noTextEdit="1"/>
              </p:cNvSpPr>
              <p:nvPr/>
            </p:nvSpPr>
            <p:spPr>
              <a:xfrm>
                <a:off x="1570338" y="2279858"/>
                <a:ext cx="4136389" cy="1007584"/>
              </a:xfrm>
              <a:prstGeom prst="rect">
                <a:avLst/>
              </a:prstGeom>
              <a:blipFill>
                <a:blip r:embed="rId6"/>
                <a:stretch>
                  <a:fillRect b="-12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143F0907-65BD-40C3-8315-70C23C87DAFB}"/>
                  </a:ext>
                </a:extLst>
              </p:cNvPr>
              <p:cNvSpPr txBox="1"/>
              <p:nvPr/>
            </p:nvSpPr>
            <p:spPr>
              <a:xfrm>
                <a:off x="1291722" y="3518407"/>
                <a:ext cx="4190571" cy="1007584"/>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i="1">
                              <a:latin typeface="Cambria Math" panose="02040503050406030204" pitchFamily="18" charset="0"/>
                            </a:rPr>
                            <m:t>𝐼</m:t>
                          </m:r>
                        </m:e>
                        <m:sub>
                          <m:r>
                            <a:rPr kumimoji="1" lang="en-US" altLang="ja-JP" sz="1400" b="0" i="1" smtClean="0">
                              <a:latin typeface="Cambria Math" panose="02040503050406030204" pitchFamily="18" charset="0"/>
                            </a:rPr>
                            <m:t>𝐻𝑖𝑔h</m:t>
                          </m:r>
                        </m:sub>
                      </m:sSub>
                      <m:d>
                        <m:dPr>
                          <m:ctrlPr>
                            <a:rPr kumimoji="1" lang="en-US" altLang="ja-JP" sz="1400" b="0" i="1" smtClean="0">
                              <a:latin typeface="Cambria Math" panose="02040503050406030204" pitchFamily="18" charset="0"/>
                            </a:rPr>
                          </m:ctrlPr>
                        </m:dPr>
                        <m:e>
                          <m:f>
                            <m:fPr>
                              <m:ctrlPr>
                                <a:rPr kumimoji="1" lang="en-US" altLang="ja-JP" sz="1400" b="0" i="1" smtClean="0">
                                  <a:latin typeface="Cambria Math" panose="02040503050406030204" pitchFamily="18" charset="0"/>
                                </a:rPr>
                              </m:ctrlPr>
                            </m:fPr>
                            <m:num>
                              <m:r>
                                <a:rPr kumimoji="1" lang="en-US" altLang="ja-JP" sz="1400" b="0" i="1" smtClean="0">
                                  <a:latin typeface="Cambria Math" panose="02040503050406030204" pitchFamily="18" charset="0"/>
                                </a:rPr>
                                <m:t>63</m:t>
                              </m:r>
                            </m:num>
                            <m:den>
                              <m:r>
                                <a:rPr kumimoji="1" lang="en-US" altLang="ja-JP" sz="1400" b="0" i="1" smtClean="0">
                                  <a:latin typeface="Cambria Math" panose="02040503050406030204" pitchFamily="18" charset="0"/>
                                </a:rPr>
                                <m:t>589</m:t>
                              </m:r>
                            </m:den>
                          </m:f>
                          <m:r>
                            <a:rPr kumimoji="1" lang="en-US" altLang="ja-JP" sz="1400" b="0" i="1" smtClean="0">
                              <a:latin typeface="Cambria Math" panose="02040503050406030204" pitchFamily="18" charset="0"/>
                            </a:rPr>
                            <m:t>,</m:t>
                          </m:r>
                          <m:f>
                            <m:fPr>
                              <m:ctrlPr>
                                <a:rPr kumimoji="1" lang="en-US" altLang="ja-JP" sz="1400" b="0" i="1" smtClean="0">
                                  <a:latin typeface="Cambria Math" panose="02040503050406030204" pitchFamily="18" charset="0"/>
                                </a:rPr>
                              </m:ctrlPr>
                            </m:fPr>
                            <m:num>
                              <m:r>
                                <a:rPr kumimoji="1" lang="en-US" altLang="ja-JP" sz="1400" b="0" i="1" smtClean="0">
                                  <a:latin typeface="Cambria Math" panose="02040503050406030204" pitchFamily="18" charset="0"/>
                                </a:rPr>
                                <m:t>526</m:t>
                              </m:r>
                            </m:num>
                            <m:den>
                              <m:r>
                                <a:rPr kumimoji="1" lang="en-US" altLang="ja-JP" sz="1400" b="0" i="1" smtClean="0">
                                  <a:latin typeface="Cambria Math" panose="02040503050406030204" pitchFamily="18" charset="0"/>
                                </a:rPr>
                                <m:t>589</m:t>
                              </m:r>
                            </m:den>
                          </m:f>
                        </m:e>
                      </m:d>
                      <m:r>
                        <a:rPr kumimoji="1" lang="en-US" altLang="ja-JP" sz="1400" b="0" i="1" smtClean="0">
                          <a:latin typeface="Cambria Math" panose="02040503050406030204" pitchFamily="18" charset="0"/>
                        </a:rPr>
                        <m:t>=</m:t>
                      </m:r>
                      <m:func>
                        <m:funcPr>
                          <m:ctrlPr>
                            <a:rPr kumimoji="1" lang="en-US" altLang="ja-JP" sz="1400" i="1">
                              <a:latin typeface="Cambria Math" panose="02040503050406030204" pitchFamily="18" charset="0"/>
                            </a:rPr>
                          </m:ctrlPr>
                        </m:funcPr>
                        <m:fName>
                          <m:f>
                            <m:fPr>
                              <m:ctrlPr>
                                <a:rPr kumimoji="1" lang="en-US" altLang="ja-JP" sz="1400" i="1">
                                  <a:latin typeface="Cambria Math" panose="02040503050406030204" pitchFamily="18" charset="0"/>
                                </a:rPr>
                              </m:ctrlPr>
                            </m:fPr>
                            <m:num>
                              <m:r>
                                <a:rPr kumimoji="1" lang="en-US" altLang="ja-JP" sz="1400" b="0" i="1" smtClean="0">
                                  <a:latin typeface="Cambria Math" panose="02040503050406030204" pitchFamily="18" charset="0"/>
                                </a:rPr>
                                <m:t>63</m:t>
                              </m:r>
                            </m:num>
                            <m:den>
                              <m:r>
                                <a:rPr kumimoji="1" lang="en-US" altLang="ja-JP" sz="1400" b="0" i="1" smtClean="0">
                                  <a:latin typeface="Cambria Math" panose="02040503050406030204" pitchFamily="18" charset="0"/>
                                </a:rPr>
                                <m:t>589</m:t>
                              </m:r>
                            </m:den>
                          </m:f>
                          <m:sSub>
                            <m:sSubPr>
                              <m:ctrlPr>
                                <a:rPr kumimoji="1" lang="en-US" altLang="ja-JP" sz="1400" i="1">
                                  <a:latin typeface="Cambria Math" panose="02040503050406030204" pitchFamily="18" charset="0"/>
                                </a:rPr>
                              </m:ctrlPr>
                            </m:sSubPr>
                            <m:e>
                              <m:r>
                                <m:rPr>
                                  <m:sty m:val="p"/>
                                </m:rPr>
                                <a:rPr kumimoji="1" lang="en-US" altLang="ja-JP" sz="1400">
                                  <a:latin typeface="Cambria Math" panose="02040503050406030204" pitchFamily="18" charset="0"/>
                                </a:rPr>
                                <m:t>log</m:t>
                              </m:r>
                            </m:e>
                            <m:sub>
                              <m:r>
                                <a:rPr kumimoji="1" lang="en-US" altLang="ja-JP" sz="1400" i="1">
                                  <a:latin typeface="Cambria Math" panose="02040503050406030204" pitchFamily="18" charset="0"/>
                                </a:rPr>
                                <m:t>2</m:t>
                              </m:r>
                            </m:sub>
                          </m:sSub>
                        </m:fName>
                        <m:e>
                          <m:f>
                            <m:fPr>
                              <m:ctrlPr>
                                <a:rPr kumimoji="1" lang="en-US" altLang="ja-JP" sz="1400" i="1">
                                  <a:latin typeface="Cambria Math" panose="02040503050406030204" pitchFamily="18" charset="0"/>
                                </a:rPr>
                              </m:ctrlPr>
                            </m:fPr>
                            <m:num>
                              <m:r>
                                <a:rPr kumimoji="1" lang="en-US" altLang="ja-JP" sz="1400" b="0" i="1" smtClean="0">
                                  <a:latin typeface="Cambria Math" panose="02040503050406030204" pitchFamily="18" charset="0"/>
                                </a:rPr>
                                <m:t>589</m:t>
                              </m:r>
                            </m:num>
                            <m:den>
                              <m:r>
                                <a:rPr kumimoji="1" lang="en-US" altLang="ja-JP" sz="1400" b="0" i="1" smtClean="0">
                                  <a:latin typeface="Cambria Math" panose="02040503050406030204" pitchFamily="18" charset="0"/>
                                </a:rPr>
                                <m:t>63</m:t>
                              </m:r>
                            </m:den>
                          </m:f>
                        </m:e>
                      </m:func>
                      <m:r>
                        <a:rPr kumimoji="1" lang="en-US" altLang="ja-JP" sz="1400" i="1" smtClean="0">
                          <a:latin typeface="Cambria Math" panose="02040503050406030204" pitchFamily="18" charset="0"/>
                          <a:ea typeface="Cambria Math" panose="02040503050406030204" pitchFamily="18" charset="0"/>
                        </a:rPr>
                        <m:t>+</m:t>
                      </m:r>
                      <m:func>
                        <m:funcPr>
                          <m:ctrlPr>
                            <a:rPr kumimoji="1" lang="en-US" altLang="ja-JP" sz="1400" i="1">
                              <a:latin typeface="Cambria Math" panose="02040503050406030204" pitchFamily="18" charset="0"/>
                            </a:rPr>
                          </m:ctrlPr>
                        </m:funcPr>
                        <m:fName>
                          <m:f>
                            <m:fPr>
                              <m:ctrlPr>
                                <a:rPr kumimoji="1" lang="en-US" altLang="ja-JP" sz="1400" i="1">
                                  <a:latin typeface="Cambria Math" panose="02040503050406030204" pitchFamily="18" charset="0"/>
                                </a:rPr>
                              </m:ctrlPr>
                            </m:fPr>
                            <m:num>
                              <m:r>
                                <a:rPr kumimoji="1" lang="en-US" altLang="ja-JP" sz="1400" b="0" i="1" smtClean="0">
                                  <a:latin typeface="Cambria Math" panose="02040503050406030204" pitchFamily="18" charset="0"/>
                                </a:rPr>
                                <m:t>526</m:t>
                              </m:r>
                            </m:num>
                            <m:den>
                              <m:r>
                                <a:rPr kumimoji="1" lang="en-US" altLang="ja-JP" sz="1400" b="0" i="1" smtClean="0">
                                  <a:latin typeface="Cambria Math" panose="02040503050406030204" pitchFamily="18" charset="0"/>
                                </a:rPr>
                                <m:t>589</m:t>
                              </m:r>
                            </m:den>
                          </m:f>
                          <m:sSub>
                            <m:sSubPr>
                              <m:ctrlPr>
                                <a:rPr kumimoji="1" lang="en-US" altLang="ja-JP" sz="1400" i="1">
                                  <a:latin typeface="Cambria Math" panose="02040503050406030204" pitchFamily="18" charset="0"/>
                                </a:rPr>
                              </m:ctrlPr>
                            </m:sSubPr>
                            <m:e>
                              <m:r>
                                <m:rPr>
                                  <m:sty m:val="p"/>
                                </m:rPr>
                                <a:rPr kumimoji="1" lang="en-US" altLang="ja-JP" sz="1400">
                                  <a:latin typeface="Cambria Math" panose="02040503050406030204" pitchFamily="18" charset="0"/>
                                </a:rPr>
                                <m:t>log</m:t>
                              </m:r>
                            </m:e>
                            <m:sub>
                              <m:r>
                                <a:rPr kumimoji="1" lang="en-US" altLang="ja-JP" sz="1400" i="1">
                                  <a:latin typeface="Cambria Math" panose="02040503050406030204" pitchFamily="18" charset="0"/>
                                </a:rPr>
                                <m:t>2</m:t>
                              </m:r>
                            </m:sub>
                          </m:sSub>
                        </m:fName>
                        <m:e>
                          <m:f>
                            <m:fPr>
                              <m:ctrlPr>
                                <a:rPr kumimoji="1" lang="en-US" altLang="ja-JP" sz="1400" i="1">
                                  <a:latin typeface="Cambria Math" panose="02040503050406030204" pitchFamily="18" charset="0"/>
                                </a:rPr>
                              </m:ctrlPr>
                            </m:fPr>
                            <m:num>
                              <m:r>
                                <a:rPr kumimoji="1" lang="en-US" altLang="ja-JP" sz="1400" b="0" i="1" smtClean="0">
                                  <a:latin typeface="Cambria Math" panose="02040503050406030204" pitchFamily="18" charset="0"/>
                                </a:rPr>
                                <m:t>589</m:t>
                              </m:r>
                            </m:num>
                            <m:den>
                              <m:r>
                                <a:rPr kumimoji="1" lang="en-US" altLang="ja-JP" sz="1400" b="0" i="1" smtClean="0">
                                  <a:latin typeface="Cambria Math" panose="02040503050406030204" pitchFamily="18" charset="0"/>
                                </a:rPr>
                                <m:t>526</m:t>
                              </m:r>
                            </m:den>
                          </m:f>
                        </m:e>
                      </m:func>
                    </m:oMath>
                  </m:oMathPara>
                </a14:m>
                <a:endParaRPr kumimoji="1" lang="en-US" altLang="ja-JP" sz="1400" b="0" dirty="0">
                  <a:latin typeface="Meiryo UI" panose="020B0604030504040204" pitchFamily="50" charset="-128"/>
                </a:endParaRPr>
              </a:p>
              <a:p>
                <a:pPr>
                  <a:lnSpc>
                    <a:spcPct val="150000"/>
                  </a:lnSpc>
                </a:pPr>
                <a:r>
                  <a:rPr kumimoji="1" lang="en-US" altLang="ja-JP" sz="1400" b="0" dirty="0">
                    <a:latin typeface="Meiryo UI" panose="020B0604030504040204" pitchFamily="50" charset="-128"/>
                    <a:ea typeface="Meiryo UI" panose="020B0604030504040204" pitchFamily="50" charset="-128"/>
                  </a:rPr>
                  <a:t> 	       </a:t>
                </a:r>
                <a:r>
                  <a:rPr kumimoji="1" lang="ja-JP" altLang="en-US" sz="1400" b="0" dirty="0">
                    <a:latin typeface="Meiryo UI" panose="020B0604030504040204" pitchFamily="50" charset="-128"/>
                    <a:ea typeface="Meiryo UI" panose="020B0604030504040204" pitchFamily="50" charset="-128"/>
                  </a:rPr>
                  <a:t>　　 </a:t>
                </a:r>
                <a14:m>
                  <m:oMath xmlns:m="http://schemas.openxmlformats.org/officeDocument/2006/math">
                    <m:r>
                      <a:rPr kumimoji="1" lang="en-US" altLang="ja-JP" sz="1400" i="1">
                        <a:latin typeface="Cambria Math" panose="02040503050406030204" pitchFamily="18" charset="0"/>
                      </a:rPr>
                      <m:t>=</m:t>
                    </m:r>
                    <m:r>
                      <a:rPr kumimoji="1" lang="en-US" altLang="ja-JP" sz="1400" b="0" i="1" smtClean="0">
                        <a:latin typeface="Cambria Math" panose="02040503050406030204" pitchFamily="18" charset="0"/>
                      </a:rPr>
                      <m:t>0.491</m:t>
                    </m:r>
                  </m:oMath>
                </a14:m>
                <a:endParaRPr kumimoji="1" lang="en-US" altLang="ja-JP" sz="1400" b="0" dirty="0">
                  <a:latin typeface="Meiryo UI" panose="020B0604030504040204" pitchFamily="50" charset="-128"/>
                  <a:ea typeface="Meiryo UI" panose="020B0604030504040204" pitchFamily="50" charset="-128"/>
                </a:endParaRPr>
              </a:p>
            </p:txBody>
          </p:sp>
        </mc:Choice>
        <mc:Fallback xmlns="">
          <p:sp>
            <p:nvSpPr>
              <p:cNvPr id="34" name="テキスト ボックス 33">
                <a:extLst>
                  <a:ext uri="{FF2B5EF4-FFF2-40B4-BE49-F238E27FC236}">
                    <a16:creationId xmlns:a16="http://schemas.microsoft.com/office/drawing/2014/main" id="{143F0907-65BD-40C3-8315-70C23C87DAFB}"/>
                  </a:ext>
                </a:extLst>
              </p:cNvPr>
              <p:cNvSpPr txBox="1">
                <a:spLocks noRot="1" noChangeAspect="1" noMove="1" noResize="1" noEditPoints="1" noAdjustHandles="1" noChangeArrowheads="1" noChangeShapeType="1" noTextEdit="1"/>
              </p:cNvSpPr>
              <p:nvPr/>
            </p:nvSpPr>
            <p:spPr>
              <a:xfrm>
                <a:off x="1291722" y="3518407"/>
                <a:ext cx="4190571" cy="1007584"/>
              </a:xfrm>
              <a:prstGeom prst="rect">
                <a:avLst/>
              </a:prstGeom>
              <a:blipFill>
                <a:blip r:embed="rId7"/>
                <a:stretch>
                  <a:fillRect b="-12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正方形/長方形 35">
                <a:extLst>
                  <a:ext uri="{FF2B5EF4-FFF2-40B4-BE49-F238E27FC236}">
                    <a16:creationId xmlns:a16="http://schemas.microsoft.com/office/drawing/2014/main" id="{0865D5DF-1D39-4E16-8040-CA13526836FE}"/>
                  </a:ext>
                </a:extLst>
              </p:cNvPr>
              <p:cNvSpPr/>
              <p:nvPr/>
            </p:nvSpPr>
            <p:spPr>
              <a:xfrm>
                <a:off x="7380897" y="3552935"/>
                <a:ext cx="1317348" cy="712503"/>
              </a:xfrm>
              <a:prstGeom prst="rect">
                <a:avLst/>
              </a:prstGeom>
              <a:solidFill>
                <a:schemeClr val="accent1">
                  <a:lumMod val="20000"/>
                  <a:lumOff val="80000"/>
                </a:schemeClr>
              </a:solidFill>
            </p:spPr>
            <p:txBody>
              <a:bodyPr wrap="none">
                <a:spAutoFit/>
              </a:bodyPr>
              <a:lstStyle/>
              <a:p>
                <a:r>
                  <a:rPr kumimoji="1" lang="ja-JP" altLang="en-US" sz="1400" dirty="0">
                    <a:latin typeface="Cambria Math" panose="02040503050406030204" pitchFamily="18" charset="0"/>
                  </a:rPr>
                  <a:t>データ数比</a:t>
                </a:r>
                <a:endParaRPr kumimoji="1" lang="en-US" altLang="ja-JP" sz="140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kumimoji="1" lang="en-US" altLang="ja-JP" sz="1400" i="1" smtClean="0">
                              <a:latin typeface="Cambria Math" panose="02040503050406030204" pitchFamily="18" charset="0"/>
                            </a:rPr>
                          </m:ctrlPr>
                        </m:fPr>
                        <m:num>
                          <m:r>
                            <a:rPr kumimoji="1" lang="en-US" altLang="ja-JP" sz="1400" i="1">
                              <a:latin typeface="Cambria Math" panose="02040503050406030204" pitchFamily="18" charset="0"/>
                            </a:rPr>
                            <m:t>816</m:t>
                          </m:r>
                        </m:num>
                        <m:den>
                          <m:r>
                            <a:rPr kumimoji="1" lang="en-US" altLang="ja-JP" sz="1400" i="1">
                              <a:latin typeface="Cambria Math" panose="02040503050406030204" pitchFamily="18" charset="0"/>
                            </a:rPr>
                            <m:t>1954</m:t>
                          </m:r>
                        </m:den>
                      </m:f>
                      <m:r>
                        <a:rPr kumimoji="1" lang="en-US" altLang="ja-JP" sz="1400" b="0" i="1" smtClean="0">
                          <a:latin typeface="Cambria Math" panose="02040503050406030204" pitchFamily="18" charset="0"/>
                        </a:rPr>
                        <m:t>=0.301</m:t>
                      </m:r>
                    </m:oMath>
                  </m:oMathPara>
                </a14:m>
                <a:endParaRPr lang="ja-JP" altLang="en-US" sz="1400" dirty="0"/>
              </a:p>
            </p:txBody>
          </p:sp>
        </mc:Choice>
        <mc:Fallback xmlns="">
          <p:sp>
            <p:nvSpPr>
              <p:cNvPr id="36" name="正方形/長方形 35">
                <a:extLst>
                  <a:ext uri="{FF2B5EF4-FFF2-40B4-BE49-F238E27FC236}">
                    <a16:creationId xmlns:a16="http://schemas.microsoft.com/office/drawing/2014/main" id="{0865D5DF-1D39-4E16-8040-CA13526836FE}"/>
                  </a:ext>
                </a:extLst>
              </p:cNvPr>
              <p:cNvSpPr>
                <a:spLocks noRot="1" noChangeAspect="1" noMove="1" noResize="1" noEditPoints="1" noAdjustHandles="1" noChangeArrowheads="1" noChangeShapeType="1" noTextEdit="1"/>
              </p:cNvSpPr>
              <p:nvPr/>
            </p:nvSpPr>
            <p:spPr>
              <a:xfrm>
                <a:off x="7380897" y="3552935"/>
                <a:ext cx="1317348" cy="712503"/>
              </a:xfrm>
              <a:prstGeom prst="rect">
                <a:avLst/>
              </a:prstGeom>
              <a:blipFill>
                <a:blip r:embed="rId8"/>
                <a:stretch>
                  <a:fillRect l="-1389" t="-2564" b="-8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正方形/長方形 36">
                <a:extLst>
                  <a:ext uri="{FF2B5EF4-FFF2-40B4-BE49-F238E27FC236}">
                    <a16:creationId xmlns:a16="http://schemas.microsoft.com/office/drawing/2014/main" id="{24E46AC1-7664-45EF-A682-C82CBF0D781F}"/>
                  </a:ext>
                </a:extLst>
              </p:cNvPr>
              <p:cNvSpPr/>
              <p:nvPr/>
            </p:nvSpPr>
            <p:spPr>
              <a:xfrm>
                <a:off x="10777709" y="3548575"/>
                <a:ext cx="1317348" cy="716863"/>
              </a:xfrm>
              <a:prstGeom prst="rect">
                <a:avLst/>
              </a:prstGeom>
              <a:solidFill>
                <a:schemeClr val="accent1">
                  <a:lumMod val="20000"/>
                  <a:lumOff val="80000"/>
                </a:schemeClr>
              </a:solidFill>
            </p:spPr>
            <p:txBody>
              <a:bodyPr wrap="none">
                <a:spAutoFit/>
              </a:bodyPr>
              <a:lstStyle/>
              <a:p>
                <a:r>
                  <a:rPr kumimoji="1" lang="ja-JP" altLang="en-US" sz="1400" dirty="0">
                    <a:latin typeface="Cambria Math" panose="02040503050406030204" pitchFamily="18" charset="0"/>
                  </a:rPr>
                  <a:t>データ数比</a:t>
                </a:r>
                <a:endParaRPr kumimoji="1" lang="en-US" altLang="ja-JP" sz="140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kumimoji="1" lang="en-US" altLang="ja-JP" sz="1400" i="1" smtClean="0">
                              <a:latin typeface="Cambria Math" panose="02040503050406030204" pitchFamily="18" charset="0"/>
                            </a:rPr>
                          </m:ctrlPr>
                        </m:fPr>
                        <m:num>
                          <m:r>
                            <a:rPr kumimoji="1" lang="en-US" altLang="ja-JP" sz="1400" b="0" i="1" smtClean="0">
                              <a:latin typeface="Cambria Math" panose="02040503050406030204" pitchFamily="18" charset="0"/>
                            </a:rPr>
                            <m:t>1365</m:t>
                          </m:r>
                        </m:num>
                        <m:den>
                          <m:r>
                            <a:rPr kumimoji="1" lang="en-US" altLang="ja-JP" sz="1400" i="1">
                              <a:latin typeface="Cambria Math" panose="02040503050406030204" pitchFamily="18" charset="0"/>
                            </a:rPr>
                            <m:t>1954</m:t>
                          </m:r>
                        </m:den>
                      </m:f>
                      <m:r>
                        <a:rPr kumimoji="1" lang="en-US" altLang="ja-JP" sz="1400" b="0" i="1" smtClean="0">
                          <a:latin typeface="Cambria Math" panose="02040503050406030204" pitchFamily="18" charset="0"/>
                        </a:rPr>
                        <m:t>=0.697</m:t>
                      </m:r>
                    </m:oMath>
                  </m:oMathPara>
                </a14:m>
                <a:endParaRPr lang="ja-JP" altLang="en-US" sz="1400" dirty="0"/>
              </a:p>
            </p:txBody>
          </p:sp>
        </mc:Choice>
        <mc:Fallback xmlns="">
          <p:sp>
            <p:nvSpPr>
              <p:cNvPr id="37" name="正方形/長方形 36">
                <a:extLst>
                  <a:ext uri="{FF2B5EF4-FFF2-40B4-BE49-F238E27FC236}">
                    <a16:creationId xmlns:a16="http://schemas.microsoft.com/office/drawing/2014/main" id="{24E46AC1-7664-45EF-A682-C82CBF0D781F}"/>
                  </a:ext>
                </a:extLst>
              </p:cNvPr>
              <p:cNvSpPr>
                <a:spLocks noRot="1" noChangeAspect="1" noMove="1" noResize="1" noEditPoints="1" noAdjustHandles="1" noChangeArrowheads="1" noChangeShapeType="1" noTextEdit="1"/>
              </p:cNvSpPr>
              <p:nvPr/>
            </p:nvSpPr>
            <p:spPr>
              <a:xfrm>
                <a:off x="10777709" y="3548575"/>
                <a:ext cx="1317348" cy="716863"/>
              </a:xfrm>
              <a:prstGeom prst="rect">
                <a:avLst/>
              </a:prstGeom>
              <a:blipFill>
                <a:blip r:embed="rId9"/>
                <a:stretch>
                  <a:fillRect l="-1389" t="-2542" b="-8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CA698FCD-4AC3-4E93-B092-D7597FD0312C}"/>
                  </a:ext>
                </a:extLst>
              </p:cNvPr>
              <p:cNvSpPr txBox="1"/>
              <p:nvPr/>
            </p:nvSpPr>
            <p:spPr>
              <a:xfrm>
                <a:off x="816538" y="4442194"/>
                <a:ext cx="4922630" cy="1007584"/>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i="1">
                              <a:latin typeface="Cambria Math" panose="02040503050406030204" pitchFamily="18" charset="0"/>
                            </a:rPr>
                            <m:t>𝐼</m:t>
                          </m:r>
                        </m:e>
                        <m:sub>
                          <m:r>
                            <a:rPr kumimoji="1" lang="en-US" altLang="ja-JP" sz="1400" b="0" i="1" smtClean="0">
                              <a:latin typeface="Cambria Math" panose="02040503050406030204" pitchFamily="18" charset="0"/>
                            </a:rPr>
                            <m:t>𝐿𝑜𝑤</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𝑀𝑒𝑑𝑖𝑢𝑚</m:t>
                          </m:r>
                        </m:sub>
                      </m:sSub>
                      <m:d>
                        <m:dPr>
                          <m:ctrlPr>
                            <a:rPr kumimoji="1" lang="en-US" altLang="ja-JP" sz="1400" b="0" i="1" smtClean="0">
                              <a:latin typeface="Cambria Math" panose="02040503050406030204" pitchFamily="18" charset="0"/>
                            </a:rPr>
                          </m:ctrlPr>
                        </m:dPr>
                        <m:e>
                          <m:f>
                            <m:fPr>
                              <m:ctrlPr>
                                <a:rPr kumimoji="1" lang="en-US" altLang="ja-JP" sz="1400" b="0" i="1" smtClean="0">
                                  <a:latin typeface="Cambria Math" panose="02040503050406030204" pitchFamily="18" charset="0"/>
                                </a:rPr>
                              </m:ctrlPr>
                            </m:fPr>
                            <m:num>
                              <m:r>
                                <a:rPr kumimoji="1" lang="en-US" altLang="ja-JP" sz="1400" b="0" i="1" smtClean="0">
                                  <a:latin typeface="Cambria Math" panose="02040503050406030204" pitchFamily="18" charset="0"/>
                                </a:rPr>
                                <m:t>753</m:t>
                              </m:r>
                            </m:num>
                            <m:den>
                              <m:r>
                                <a:rPr kumimoji="1" lang="en-US" altLang="ja-JP" sz="1400" b="0" i="1" smtClean="0">
                                  <a:latin typeface="Cambria Math" panose="02040503050406030204" pitchFamily="18" charset="0"/>
                                </a:rPr>
                                <m:t>1365</m:t>
                              </m:r>
                            </m:den>
                          </m:f>
                          <m:r>
                            <a:rPr kumimoji="1" lang="en-US" altLang="ja-JP" sz="1400" b="0" i="1" smtClean="0">
                              <a:latin typeface="Cambria Math" panose="02040503050406030204" pitchFamily="18" charset="0"/>
                            </a:rPr>
                            <m:t>,</m:t>
                          </m:r>
                          <m:f>
                            <m:fPr>
                              <m:ctrlPr>
                                <a:rPr kumimoji="1" lang="en-US" altLang="ja-JP" sz="1400" b="0" i="1" smtClean="0">
                                  <a:latin typeface="Cambria Math" panose="02040503050406030204" pitchFamily="18" charset="0"/>
                                </a:rPr>
                              </m:ctrlPr>
                            </m:fPr>
                            <m:num>
                              <m:r>
                                <a:rPr kumimoji="1" lang="en-US" altLang="ja-JP" sz="1400" b="0" i="1" smtClean="0">
                                  <a:latin typeface="Cambria Math" panose="02040503050406030204" pitchFamily="18" charset="0"/>
                                </a:rPr>
                                <m:t>612</m:t>
                              </m:r>
                            </m:num>
                            <m:den>
                              <m:r>
                                <a:rPr kumimoji="1" lang="en-US" altLang="ja-JP" sz="1400" b="0" i="1" smtClean="0">
                                  <a:latin typeface="Cambria Math" panose="02040503050406030204" pitchFamily="18" charset="0"/>
                                </a:rPr>
                                <m:t>1365</m:t>
                              </m:r>
                            </m:den>
                          </m:f>
                        </m:e>
                      </m:d>
                      <m:r>
                        <a:rPr kumimoji="1" lang="en-US" altLang="ja-JP" sz="1400" b="0" i="1" smtClean="0">
                          <a:latin typeface="Cambria Math" panose="02040503050406030204" pitchFamily="18" charset="0"/>
                        </a:rPr>
                        <m:t>=</m:t>
                      </m:r>
                      <m:func>
                        <m:funcPr>
                          <m:ctrlPr>
                            <a:rPr kumimoji="1" lang="en-US" altLang="ja-JP" sz="1400" i="1">
                              <a:latin typeface="Cambria Math" panose="02040503050406030204" pitchFamily="18" charset="0"/>
                            </a:rPr>
                          </m:ctrlPr>
                        </m:funcPr>
                        <m:fName>
                          <m:f>
                            <m:fPr>
                              <m:ctrlPr>
                                <a:rPr kumimoji="1" lang="en-US" altLang="ja-JP" sz="1400" i="1">
                                  <a:latin typeface="Cambria Math" panose="02040503050406030204" pitchFamily="18" charset="0"/>
                                </a:rPr>
                              </m:ctrlPr>
                            </m:fPr>
                            <m:num>
                              <m:r>
                                <a:rPr kumimoji="1" lang="en-US" altLang="ja-JP" sz="1400" b="0" i="1" smtClean="0">
                                  <a:latin typeface="Cambria Math" panose="02040503050406030204" pitchFamily="18" charset="0"/>
                                </a:rPr>
                                <m:t>753</m:t>
                              </m:r>
                            </m:num>
                            <m:den>
                              <m:r>
                                <a:rPr kumimoji="1" lang="en-US" altLang="ja-JP" sz="1400" b="0" i="1" smtClean="0">
                                  <a:latin typeface="Cambria Math" panose="02040503050406030204" pitchFamily="18" charset="0"/>
                                </a:rPr>
                                <m:t>1365</m:t>
                              </m:r>
                            </m:den>
                          </m:f>
                          <m:sSub>
                            <m:sSubPr>
                              <m:ctrlPr>
                                <a:rPr kumimoji="1" lang="en-US" altLang="ja-JP" sz="1400" i="1">
                                  <a:latin typeface="Cambria Math" panose="02040503050406030204" pitchFamily="18" charset="0"/>
                                </a:rPr>
                              </m:ctrlPr>
                            </m:sSubPr>
                            <m:e>
                              <m:r>
                                <m:rPr>
                                  <m:sty m:val="p"/>
                                </m:rPr>
                                <a:rPr kumimoji="1" lang="en-US" altLang="ja-JP" sz="1400">
                                  <a:latin typeface="Cambria Math" panose="02040503050406030204" pitchFamily="18" charset="0"/>
                                </a:rPr>
                                <m:t>log</m:t>
                              </m:r>
                            </m:e>
                            <m:sub>
                              <m:r>
                                <a:rPr kumimoji="1" lang="en-US" altLang="ja-JP" sz="1400" i="1">
                                  <a:latin typeface="Cambria Math" panose="02040503050406030204" pitchFamily="18" charset="0"/>
                                </a:rPr>
                                <m:t>2</m:t>
                              </m:r>
                            </m:sub>
                          </m:sSub>
                        </m:fName>
                        <m:e>
                          <m:f>
                            <m:fPr>
                              <m:ctrlPr>
                                <a:rPr kumimoji="1" lang="en-US" altLang="ja-JP" sz="1400" i="1">
                                  <a:latin typeface="Cambria Math" panose="02040503050406030204" pitchFamily="18" charset="0"/>
                                </a:rPr>
                              </m:ctrlPr>
                            </m:fPr>
                            <m:num>
                              <m:r>
                                <a:rPr kumimoji="1" lang="en-US" altLang="ja-JP" sz="1400" b="0" i="1" smtClean="0">
                                  <a:latin typeface="Cambria Math" panose="02040503050406030204" pitchFamily="18" charset="0"/>
                                </a:rPr>
                                <m:t>1365</m:t>
                              </m:r>
                            </m:num>
                            <m:den>
                              <m:r>
                                <a:rPr kumimoji="1" lang="en-US" altLang="ja-JP" sz="1400" b="0" i="1" smtClean="0">
                                  <a:latin typeface="Cambria Math" panose="02040503050406030204" pitchFamily="18" charset="0"/>
                                </a:rPr>
                                <m:t>753</m:t>
                              </m:r>
                            </m:den>
                          </m:f>
                        </m:e>
                      </m:func>
                      <m:r>
                        <a:rPr kumimoji="1" lang="en-US" altLang="ja-JP" sz="1400" i="1" smtClean="0">
                          <a:latin typeface="Cambria Math" panose="02040503050406030204" pitchFamily="18" charset="0"/>
                          <a:ea typeface="Cambria Math" panose="02040503050406030204" pitchFamily="18" charset="0"/>
                        </a:rPr>
                        <m:t>+</m:t>
                      </m:r>
                      <m:func>
                        <m:funcPr>
                          <m:ctrlPr>
                            <a:rPr kumimoji="1" lang="en-US" altLang="ja-JP" sz="1400" i="1">
                              <a:latin typeface="Cambria Math" panose="02040503050406030204" pitchFamily="18" charset="0"/>
                            </a:rPr>
                          </m:ctrlPr>
                        </m:funcPr>
                        <m:fName>
                          <m:f>
                            <m:fPr>
                              <m:ctrlPr>
                                <a:rPr kumimoji="1" lang="en-US" altLang="ja-JP" sz="1400" i="1">
                                  <a:latin typeface="Cambria Math" panose="02040503050406030204" pitchFamily="18" charset="0"/>
                                </a:rPr>
                              </m:ctrlPr>
                            </m:fPr>
                            <m:num>
                              <m:r>
                                <a:rPr kumimoji="1" lang="en-US" altLang="ja-JP" sz="1400" b="0" i="1" smtClean="0">
                                  <a:latin typeface="Cambria Math" panose="02040503050406030204" pitchFamily="18" charset="0"/>
                                </a:rPr>
                                <m:t>612</m:t>
                              </m:r>
                            </m:num>
                            <m:den>
                              <m:r>
                                <a:rPr kumimoji="1" lang="en-US" altLang="ja-JP" sz="1400" b="0" i="1" smtClean="0">
                                  <a:latin typeface="Cambria Math" panose="02040503050406030204" pitchFamily="18" charset="0"/>
                                </a:rPr>
                                <m:t>1365</m:t>
                              </m:r>
                            </m:den>
                          </m:f>
                          <m:sSub>
                            <m:sSubPr>
                              <m:ctrlPr>
                                <a:rPr kumimoji="1" lang="en-US" altLang="ja-JP" sz="1400" i="1">
                                  <a:latin typeface="Cambria Math" panose="02040503050406030204" pitchFamily="18" charset="0"/>
                                </a:rPr>
                              </m:ctrlPr>
                            </m:sSubPr>
                            <m:e>
                              <m:r>
                                <m:rPr>
                                  <m:sty m:val="p"/>
                                </m:rPr>
                                <a:rPr kumimoji="1" lang="en-US" altLang="ja-JP" sz="1400">
                                  <a:latin typeface="Cambria Math" panose="02040503050406030204" pitchFamily="18" charset="0"/>
                                </a:rPr>
                                <m:t>log</m:t>
                              </m:r>
                            </m:e>
                            <m:sub>
                              <m:r>
                                <a:rPr kumimoji="1" lang="en-US" altLang="ja-JP" sz="1400" i="1">
                                  <a:latin typeface="Cambria Math" panose="02040503050406030204" pitchFamily="18" charset="0"/>
                                </a:rPr>
                                <m:t>2</m:t>
                              </m:r>
                            </m:sub>
                          </m:sSub>
                        </m:fName>
                        <m:e>
                          <m:f>
                            <m:fPr>
                              <m:ctrlPr>
                                <a:rPr kumimoji="1" lang="en-US" altLang="ja-JP" sz="1400" i="1">
                                  <a:latin typeface="Cambria Math" panose="02040503050406030204" pitchFamily="18" charset="0"/>
                                </a:rPr>
                              </m:ctrlPr>
                            </m:fPr>
                            <m:num>
                              <m:r>
                                <a:rPr kumimoji="1" lang="en-US" altLang="ja-JP" sz="1400" b="0" i="1" smtClean="0">
                                  <a:latin typeface="Cambria Math" panose="02040503050406030204" pitchFamily="18" charset="0"/>
                                </a:rPr>
                                <m:t>1365</m:t>
                              </m:r>
                            </m:num>
                            <m:den>
                              <m:r>
                                <a:rPr kumimoji="1" lang="en-US" altLang="ja-JP" sz="1400" b="0" i="1" smtClean="0">
                                  <a:latin typeface="Cambria Math" panose="02040503050406030204" pitchFamily="18" charset="0"/>
                                </a:rPr>
                                <m:t>612</m:t>
                              </m:r>
                            </m:den>
                          </m:f>
                        </m:e>
                      </m:func>
                    </m:oMath>
                  </m:oMathPara>
                </a14:m>
                <a:endParaRPr kumimoji="1" lang="en-US" altLang="ja-JP" sz="1400" b="0" dirty="0">
                  <a:latin typeface="Meiryo UI" panose="020B0604030504040204" pitchFamily="50" charset="-128"/>
                </a:endParaRPr>
              </a:p>
              <a:p>
                <a:pPr>
                  <a:lnSpc>
                    <a:spcPct val="150000"/>
                  </a:lnSpc>
                </a:pPr>
                <a:r>
                  <a:rPr kumimoji="1" lang="en-US" altLang="ja-JP" sz="1400" b="0" dirty="0">
                    <a:latin typeface="Meiryo UI" panose="020B0604030504040204" pitchFamily="50" charset="-128"/>
                    <a:ea typeface="Meiryo UI" panose="020B0604030504040204" pitchFamily="50" charset="-128"/>
                  </a:rPr>
                  <a:t> 	      	     </a:t>
                </a:r>
                <a14:m>
                  <m:oMath xmlns:m="http://schemas.openxmlformats.org/officeDocument/2006/math">
                    <m:r>
                      <a:rPr kumimoji="1" lang="en-US" altLang="ja-JP" sz="1400" i="1">
                        <a:latin typeface="Cambria Math" panose="02040503050406030204" pitchFamily="18" charset="0"/>
                      </a:rPr>
                      <m:t>=</m:t>
                    </m:r>
                    <m:r>
                      <a:rPr kumimoji="1" lang="en-US" altLang="ja-JP" sz="1400" b="0" i="1" smtClean="0">
                        <a:latin typeface="Cambria Math" panose="02040503050406030204" pitchFamily="18" charset="0"/>
                      </a:rPr>
                      <m:t>0.992</m:t>
                    </m:r>
                  </m:oMath>
                </a14:m>
                <a:endParaRPr kumimoji="1" lang="en-US" altLang="ja-JP" sz="1400" b="0" dirty="0">
                  <a:latin typeface="Meiryo UI" panose="020B0604030504040204" pitchFamily="50" charset="-128"/>
                  <a:ea typeface="Meiryo UI" panose="020B0604030504040204" pitchFamily="50" charset="-128"/>
                </a:endParaRPr>
              </a:p>
            </p:txBody>
          </p:sp>
        </mc:Choice>
        <mc:Fallback xmlns="">
          <p:sp>
            <p:nvSpPr>
              <p:cNvPr id="54" name="テキスト ボックス 53">
                <a:extLst>
                  <a:ext uri="{FF2B5EF4-FFF2-40B4-BE49-F238E27FC236}">
                    <a16:creationId xmlns:a16="http://schemas.microsoft.com/office/drawing/2014/main" id="{CA698FCD-4AC3-4E93-B092-D7597FD0312C}"/>
                  </a:ext>
                </a:extLst>
              </p:cNvPr>
              <p:cNvSpPr txBox="1">
                <a:spLocks noRot="1" noChangeAspect="1" noMove="1" noResize="1" noEditPoints="1" noAdjustHandles="1" noChangeArrowheads="1" noChangeShapeType="1" noTextEdit="1"/>
              </p:cNvSpPr>
              <p:nvPr/>
            </p:nvSpPr>
            <p:spPr>
              <a:xfrm>
                <a:off x="816538" y="4442194"/>
                <a:ext cx="4922630" cy="1007584"/>
              </a:xfrm>
              <a:prstGeom prst="rect">
                <a:avLst/>
              </a:prstGeom>
              <a:blipFill>
                <a:blip r:embed="rId10"/>
                <a:stretch>
                  <a:fillRect b="-121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19399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1BC63EF5-E7C8-4DE7-9432-1CE2A364DE0E}"/>
                  </a:ext>
                </a:extLst>
              </p:cNvPr>
              <p:cNvSpPr txBox="1"/>
              <p:nvPr/>
            </p:nvSpPr>
            <p:spPr>
              <a:xfrm>
                <a:off x="334545" y="1260000"/>
                <a:ext cx="11724557" cy="5258491"/>
              </a:xfrm>
              <a:prstGeom prst="rect">
                <a:avLst/>
              </a:prstGeom>
              <a:noFill/>
            </p:spPr>
            <p:txBody>
              <a:bodyPr wrap="square" rtlCol="0">
                <a:spAutoFit/>
              </a:bodyPr>
              <a:lstStyle/>
              <a:p>
                <a:pPr>
                  <a:lnSpc>
                    <a:spcPct val="150000"/>
                  </a:lnSpc>
                </a:pPr>
                <a:r>
                  <a:rPr kumimoji="1" lang="ja-JP" altLang="en-US" sz="1600" dirty="0">
                    <a:latin typeface="Meiryo UI" panose="020B0604030504040204" pitchFamily="50" charset="-128"/>
                    <a:ea typeface="Meiryo UI" panose="020B0604030504040204" pitchFamily="50" charset="-128"/>
                  </a:rPr>
                  <a:t>第二階層の分岐が最初の分岐と仮定して計算します。識別力が</a:t>
                </a:r>
                <a:r>
                  <a:rPr kumimoji="1" lang="en-US" altLang="ja-JP" sz="1600" dirty="0">
                    <a:latin typeface="Meiryo UI" panose="020B0604030504040204" pitchFamily="50" charset="-128"/>
                    <a:ea typeface="Meiryo UI" panose="020B0604030504040204" pitchFamily="50" charset="-128"/>
                  </a:rPr>
                  <a:t>『 Income</a:t>
                </a:r>
                <a:r>
                  <a:rPr kumimoji="1" lang="ja-JP" altLang="en-US" sz="1600" dirty="0">
                    <a:latin typeface="Meiryo UI" panose="020B0604030504040204" pitchFamily="50" charset="-128"/>
                    <a:ea typeface="Meiryo UI" panose="020B0604030504040204" pitchFamily="50" charset="-128"/>
                  </a:rPr>
                  <a:t> </a:t>
                </a:r>
                <a:r>
                  <a:rPr kumimoji="1" lang="en-US" altLang="ja-JP" sz="1600" dirty="0">
                    <a:latin typeface="Meiryo UI" panose="020B0604030504040204" pitchFamily="50" charset="-128"/>
                    <a:ea typeface="Meiryo UI" panose="020B0604030504040204" pitchFamily="50" charset="-128"/>
                  </a:rPr>
                  <a:t>level 』</a:t>
                </a:r>
                <a:r>
                  <a:rPr kumimoji="1" lang="ja-JP" altLang="en-US" sz="1600" dirty="0">
                    <a:latin typeface="Meiryo UI" panose="020B0604030504040204" pitchFamily="50" charset="-128"/>
                    <a:ea typeface="Meiryo UI" panose="020B0604030504040204" pitchFamily="50" charset="-128"/>
                  </a:rPr>
                  <a:t>の方が高いことを確認できました。</a:t>
                </a:r>
                <a:endParaRPr kumimoji="1" lang="en-US" altLang="ja-JP" sz="1600" dirty="0">
                  <a:latin typeface="Meiryo UI" panose="020B0604030504040204" pitchFamily="50" charset="-128"/>
                  <a:ea typeface="Meiryo UI" panose="020B0604030504040204" pitchFamily="50" charset="-128"/>
                </a:endParaRPr>
              </a:p>
              <a:p>
                <a:pPr>
                  <a:lnSpc>
                    <a:spcPct val="150000"/>
                  </a:lnSpc>
                </a:pPr>
                <a:r>
                  <a:rPr lang="ja-JP" altLang="en-US" sz="1600" dirty="0">
                    <a:latin typeface="Matura MT Script Capitals" panose="03020802060602070202" pitchFamily="66" charset="0"/>
                    <a:ea typeface="Meiryo UI" panose="020B0604030504040204" pitchFamily="50" charset="-128"/>
                  </a:rPr>
                  <a:t> </a:t>
                </a:r>
                <a:endParaRPr lang="en-US" altLang="ja-JP" sz="1600" dirty="0">
                  <a:latin typeface="Matura MT Script Capitals" panose="03020802060602070202" pitchFamily="66" charset="0"/>
                  <a:ea typeface="Meiryo UI" panose="020B0604030504040204" pitchFamily="50" charset="-128"/>
                </a:endParaRPr>
              </a:p>
              <a:p>
                <a:pPr>
                  <a:lnSpc>
                    <a:spcPct val="150000"/>
                  </a:lnSpc>
                </a:pPr>
                <a:r>
                  <a:rPr lang="ja-JP" altLang="en-US" sz="1400" dirty="0">
                    <a:latin typeface="Matura MT Script Capitals" panose="03020802060602070202" pitchFamily="66" charset="0"/>
                    <a:ea typeface="Meiryo UI" panose="020B0604030504040204" pitchFamily="50" charset="-128"/>
                  </a:rPr>
                  <a:t>　１）親ノードのエントロピーを計算</a:t>
                </a:r>
                <a:endParaRPr lang="en-US" altLang="ja-JP" sz="1400" dirty="0">
                  <a:latin typeface="Matura MT Script Capitals" panose="03020802060602070202" pitchFamily="66" charset="0"/>
                  <a:ea typeface="Meiryo UI" panose="020B0604030504040204" pitchFamily="50" charset="-128"/>
                </a:endParaRPr>
              </a:p>
              <a:p>
                <a:pPr>
                  <a:lnSpc>
                    <a:spcPct val="150000"/>
                  </a:lnSpc>
                </a:pPr>
                <a:r>
                  <a:rPr lang="ja-JP" altLang="en-US" sz="1400" dirty="0">
                    <a:latin typeface="Matura MT Script Capitals" panose="03020802060602070202" pitchFamily="66" charset="0"/>
                    <a:ea typeface="Meiryo UI" panose="020B0604030504040204" pitchFamily="50" charset="-128"/>
                  </a:rPr>
                  <a:t>　</a:t>
                </a:r>
                <a:endParaRPr lang="en-US" altLang="ja-JP" sz="1400" dirty="0">
                  <a:latin typeface="Matura MT Script Capitals" panose="03020802060602070202" pitchFamily="66" charset="0"/>
                  <a:ea typeface="Meiryo UI" panose="020B0604030504040204" pitchFamily="50" charset="-128"/>
                </a:endParaRPr>
              </a:p>
              <a:p>
                <a:pPr>
                  <a:lnSpc>
                    <a:spcPct val="150000"/>
                  </a:lnSpc>
                </a:pPr>
                <a:endParaRPr lang="en-US" altLang="ja-JP" sz="1400" dirty="0">
                  <a:latin typeface="Matura MT Script Capitals" panose="03020802060602070202" pitchFamily="66" charset="0"/>
                  <a:ea typeface="Meiryo UI" panose="020B0604030504040204" pitchFamily="50" charset="-128"/>
                </a:endParaRPr>
              </a:p>
              <a:p>
                <a:pPr>
                  <a:lnSpc>
                    <a:spcPct val="150000"/>
                  </a:lnSpc>
                </a:pPr>
                <a:endParaRPr lang="en-US" altLang="ja-JP" sz="1400" dirty="0">
                  <a:latin typeface="Matura MT Script Capitals" panose="03020802060602070202" pitchFamily="66" charset="0"/>
                  <a:ea typeface="Meiryo UI" panose="020B0604030504040204" pitchFamily="50" charset="-128"/>
                </a:endParaRPr>
              </a:p>
              <a:p>
                <a:pPr>
                  <a:lnSpc>
                    <a:spcPct val="150000"/>
                  </a:lnSpc>
                </a:pPr>
                <a:r>
                  <a:rPr lang="ja-JP" altLang="en-US" sz="1400" dirty="0">
                    <a:latin typeface="Matura MT Script Capitals" panose="03020802060602070202" pitchFamily="66" charset="0"/>
                    <a:ea typeface="Meiryo UI" panose="020B0604030504040204" pitchFamily="50" charset="-128"/>
                  </a:rPr>
                  <a:t>　２）子ノードのデータ数比、エントロピーを計算</a:t>
                </a:r>
                <a:endParaRPr lang="en-US" altLang="ja-JP" sz="1400" dirty="0">
                  <a:latin typeface="Matura MT Script Capitals" panose="03020802060602070202" pitchFamily="66" charset="0"/>
                  <a:ea typeface="Meiryo UI" panose="020B0604030504040204" pitchFamily="50" charset="-128"/>
                </a:endParaRPr>
              </a:p>
              <a:p>
                <a:pPr>
                  <a:lnSpc>
                    <a:spcPct val="150000"/>
                  </a:lnSpc>
                </a:pPr>
                <a:endParaRPr lang="en-US" altLang="ja-JP" sz="1600" dirty="0">
                  <a:latin typeface="Matura MT Script Capitals" panose="03020802060602070202" pitchFamily="66" charset="0"/>
                  <a:ea typeface="Meiryo UI" panose="020B0604030504040204" pitchFamily="50" charset="-128"/>
                </a:endParaRPr>
              </a:p>
              <a:p>
                <a:pPr>
                  <a:lnSpc>
                    <a:spcPct val="150000"/>
                  </a:lnSpc>
                </a:pPr>
                <a:endParaRPr lang="en-US" altLang="ja-JP" sz="1600" dirty="0">
                  <a:latin typeface="Matura MT Script Capitals" panose="03020802060602070202" pitchFamily="66" charset="0"/>
                  <a:ea typeface="Meiryo UI" panose="020B0604030504040204" pitchFamily="50" charset="-128"/>
                </a:endParaRPr>
              </a:p>
              <a:p>
                <a:pPr>
                  <a:lnSpc>
                    <a:spcPct val="150000"/>
                  </a:lnSpc>
                </a:pPr>
                <a:endParaRPr lang="en-US" altLang="ja-JP" sz="1600" dirty="0">
                  <a:latin typeface="Matura MT Script Capitals" panose="03020802060602070202" pitchFamily="66" charset="0"/>
                  <a:ea typeface="Meiryo UI" panose="020B0604030504040204" pitchFamily="50" charset="-128"/>
                </a:endParaRPr>
              </a:p>
              <a:p>
                <a:pPr>
                  <a:lnSpc>
                    <a:spcPct val="150000"/>
                  </a:lnSpc>
                </a:pPr>
                <a:endParaRPr lang="en-US" altLang="ja-JP" sz="1600" dirty="0">
                  <a:latin typeface="Matura MT Script Capitals" panose="03020802060602070202" pitchFamily="66" charset="0"/>
                  <a:ea typeface="Meiryo UI" panose="020B0604030504040204" pitchFamily="50" charset="-128"/>
                </a:endParaRPr>
              </a:p>
              <a:p>
                <a:pPr>
                  <a:lnSpc>
                    <a:spcPct val="150000"/>
                  </a:lnSpc>
                </a:pPr>
                <a:endParaRPr lang="en-US" altLang="ja-JP" sz="1600" dirty="0">
                  <a:latin typeface="Matura MT Script Capitals" panose="03020802060602070202" pitchFamily="66" charset="0"/>
                  <a:ea typeface="Meiryo UI" panose="020B0604030504040204" pitchFamily="50" charset="-128"/>
                </a:endParaRPr>
              </a:p>
              <a:p>
                <a:pPr>
                  <a:lnSpc>
                    <a:spcPct val="150000"/>
                  </a:lnSpc>
                </a:pPr>
                <a:r>
                  <a:rPr lang="ja-JP" altLang="en-US" sz="1400" dirty="0">
                    <a:latin typeface="Matura MT Script Capitals" panose="03020802060602070202" pitchFamily="66" charset="0"/>
                    <a:ea typeface="Meiryo UI" panose="020B0604030504040204" pitchFamily="50" charset="-128"/>
                  </a:rPr>
                  <a:t>　３）識別力を計算</a:t>
                </a:r>
                <a:endParaRPr lang="en-US" altLang="ja-JP" sz="1400" dirty="0">
                  <a:latin typeface="Meiryo UI" panose="020B0604030504040204" pitchFamily="50" charset="-128"/>
                  <a:ea typeface="Meiryo UI" panose="020B0604030504040204" pitchFamily="50" charset="-128"/>
                </a:endParaRPr>
              </a:p>
              <a:p>
                <a:pPr>
                  <a:lnSpc>
                    <a:spcPct val="150000"/>
                  </a:lnSpc>
                </a:pP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識別力</a:t>
                </a:r>
                <a:r>
                  <a:rPr lang="en-US" altLang="ja-JP" sz="1400" baseline="-25000" dirty="0">
                    <a:latin typeface="Meiryo UI" panose="020B0604030504040204" pitchFamily="50" charset="-128"/>
                    <a:ea typeface="Meiryo UI" panose="020B0604030504040204" pitchFamily="50" charset="-128"/>
                  </a:rPr>
                  <a:t>Income level</a:t>
                </a:r>
                <a:r>
                  <a:rPr kumimoji="1" lang="en-US" altLang="ja-JP" sz="1400" dirty="0">
                    <a:latin typeface="Meiryo UI" panose="020B0604030504040204" pitchFamily="50" charset="-128"/>
                    <a:ea typeface="Meiryo UI" panose="020B0604030504040204" pitchFamily="50" charset="-128"/>
                  </a:rPr>
                  <a:t> =</a:t>
                </a:r>
                <a:r>
                  <a:rPr kumimoji="1" lang="ja-JP" altLang="en-US" sz="1400" dirty="0">
                    <a:latin typeface="Meiryo UI" panose="020B0604030504040204" pitchFamily="50" charset="-128"/>
                    <a:ea typeface="Meiryo UI" panose="020B0604030504040204" pitchFamily="50" charset="-128"/>
                  </a:rPr>
                  <a:t>親ノードエントロピー  ー  </a:t>
                </a:r>
                <a:r>
                  <a:rPr kumimoji="1" lang="en-US" altLang="ja-JP" sz="1400" dirty="0">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データ数比</a:t>
                </a:r>
                <a:r>
                  <a:rPr kumimoji="1" lang="en-US" altLang="ja-JP" sz="1400" baseline="-25000" dirty="0">
                    <a:latin typeface="Meiryo UI" panose="020B0604030504040204" pitchFamily="50" charset="-128"/>
                    <a:ea typeface="Meiryo UI" panose="020B0604030504040204" pitchFamily="50" charset="-128"/>
                  </a:rPr>
                  <a:t>less than 5</a:t>
                </a:r>
                <a:r>
                  <a:rPr kumimoji="1" lang="en-US" altLang="ja-JP" sz="1400" dirty="0">
                    <a:latin typeface="Meiryo UI" panose="020B0604030504040204" pitchFamily="50" charset="-128"/>
                    <a:ea typeface="Meiryo UI" panose="020B0604030504040204" pitchFamily="50" charset="-128"/>
                  </a:rPr>
                  <a:t>× </a:t>
                </a:r>
                <a14:m>
                  <m:oMath xmlns:m="http://schemas.openxmlformats.org/officeDocument/2006/math">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𝐼</m:t>
                        </m:r>
                      </m:e>
                      <m:sub>
                        <m:r>
                          <a:rPr kumimoji="1" lang="en-US" altLang="ja-JP" sz="1400" b="0" i="1" smtClean="0">
                            <a:latin typeface="Cambria Math" panose="02040503050406030204" pitchFamily="18" charset="0"/>
                          </a:rPr>
                          <m:t>𝑙𝑒𝑠𝑠</m:t>
                        </m:r>
                        <m:r>
                          <a:rPr kumimoji="1" lang="en-US" altLang="ja-JP" sz="1400" b="0" i="1" smtClean="0">
                            <a:latin typeface="Cambria Math" panose="02040503050406030204" pitchFamily="18" charset="0"/>
                          </a:rPr>
                          <m:t> </m:t>
                        </m:r>
                        <m:r>
                          <a:rPr kumimoji="1" lang="en-US" altLang="ja-JP" sz="1400" b="0" i="1" smtClean="0">
                            <a:latin typeface="Cambria Math" panose="02040503050406030204" pitchFamily="18" charset="0"/>
                          </a:rPr>
                          <m:t>𝑡h𝑎𝑛</m:t>
                        </m:r>
                        <m:r>
                          <a:rPr kumimoji="1" lang="en-US" altLang="ja-JP" sz="1400" b="0" i="1" smtClean="0">
                            <a:latin typeface="Cambria Math" panose="02040503050406030204" pitchFamily="18" charset="0"/>
                          </a:rPr>
                          <m:t> 5</m:t>
                        </m:r>
                      </m:sub>
                    </m:sSub>
                  </m:oMath>
                </a14:m>
                <a:r>
                  <a:rPr lang="ja-JP" altLang="en-US" sz="1400" dirty="0">
                    <a:latin typeface="Meiryo UI" panose="020B0604030504040204" pitchFamily="50" charset="-128"/>
                    <a:ea typeface="Meiryo UI" panose="020B0604030504040204" pitchFamily="50" charset="-128"/>
                  </a:rPr>
                  <a:t> ＋</a:t>
                </a:r>
                <a:r>
                  <a:rPr kumimoji="1" lang="ja-JP" altLang="en-US" sz="1400" dirty="0">
                    <a:latin typeface="Meiryo UI" panose="020B0604030504040204" pitchFamily="50" charset="-128"/>
                    <a:ea typeface="Meiryo UI" panose="020B0604030504040204" pitchFamily="50" charset="-128"/>
                  </a:rPr>
                  <a:t>データ数比</a:t>
                </a:r>
                <a:r>
                  <a:rPr kumimoji="1" lang="en-US" altLang="ja-JP" sz="1400" baseline="-25000" dirty="0">
                    <a:latin typeface="Meiryo UI" panose="020B0604030504040204" pitchFamily="50" charset="-128"/>
                    <a:ea typeface="Meiryo UI" panose="020B0604030504040204" pitchFamily="50" charset="-128"/>
                  </a:rPr>
                  <a:t>5 or more</a:t>
                </a:r>
                <a:r>
                  <a:rPr kumimoji="1" lang="en-US" altLang="ja-JP" sz="1400" dirty="0">
                    <a:latin typeface="Meiryo UI" panose="020B0604030504040204" pitchFamily="50" charset="-128"/>
                    <a:ea typeface="Meiryo UI" panose="020B0604030504040204" pitchFamily="50" charset="-128"/>
                  </a:rPr>
                  <a:t>×</a:t>
                </a:r>
                <a14:m>
                  <m:oMath xmlns:m="http://schemas.openxmlformats.org/officeDocument/2006/math">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𝐼</m:t>
                        </m:r>
                      </m:e>
                      <m:sub>
                        <m:r>
                          <a:rPr kumimoji="1" lang="en-US" altLang="ja-JP" sz="1400" i="1">
                            <a:latin typeface="Cambria Math" panose="02040503050406030204" pitchFamily="18" charset="0"/>
                          </a:rPr>
                          <m:t>5 </m:t>
                        </m:r>
                        <m:r>
                          <a:rPr kumimoji="1" lang="en-US" altLang="ja-JP" sz="1400" i="1">
                            <a:latin typeface="Cambria Math" panose="02040503050406030204" pitchFamily="18" charset="0"/>
                          </a:rPr>
                          <m:t>𝑜𝑟</m:t>
                        </m:r>
                        <m:r>
                          <a:rPr kumimoji="1" lang="en-US" altLang="ja-JP" sz="1400" i="1">
                            <a:latin typeface="Cambria Math" panose="02040503050406030204" pitchFamily="18" charset="0"/>
                          </a:rPr>
                          <m:t> </m:t>
                        </m:r>
                        <m:r>
                          <a:rPr kumimoji="1" lang="en-US" altLang="ja-JP" sz="1400" i="1">
                            <a:latin typeface="Cambria Math" panose="02040503050406030204" pitchFamily="18" charset="0"/>
                          </a:rPr>
                          <m:t>𝑚𝑜𝑟𝑒</m:t>
                        </m:r>
                      </m:sub>
                    </m:sSub>
                  </m:oMath>
                </a14:m>
                <a:r>
                  <a:rPr lang="en-US" altLang="ja-JP" sz="1400" dirty="0">
                    <a:latin typeface="Matura MT Script Capitals" panose="03020802060602070202" pitchFamily="66" charset="0"/>
                    <a:ea typeface="Meiryo UI" panose="020B0604030504040204" pitchFamily="50" charset="-128"/>
                  </a:rPr>
                  <a:t>)</a:t>
                </a:r>
              </a:p>
              <a:p>
                <a:pPr>
                  <a:lnSpc>
                    <a:spcPct val="150000"/>
                  </a:lnSpc>
                </a:pPr>
                <a:r>
                  <a:rPr lang="en-US" altLang="ja-JP" sz="1600" dirty="0">
                    <a:latin typeface="Matura MT Script Capitals" panose="03020802060602070202" pitchFamily="66" charset="0"/>
                    <a:ea typeface="Meiryo UI" panose="020B0604030504040204" pitchFamily="50" charset="-128"/>
                  </a:rPr>
                  <a:t>	     	 </a:t>
                </a:r>
                <a:r>
                  <a:rPr lang="ja-JP" altLang="en-US" sz="1600" dirty="0">
                    <a:latin typeface="Matura MT Script Capitals" panose="03020802060602070202" pitchFamily="66" charset="0"/>
                    <a:ea typeface="Meiryo UI" panose="020B0604030504040204" pitchFamily="50" charset="-128"/>
                  </a:rPr>
                  <a:t>　　　</a:t>
                </a:r>
                <a14:m>
                  <m:oMath xmlns:m="http://schemas.openxmlformats.org/officeDocument/2006/math">
                    <m:r>
                      <a:rPr kumimoji="1" lang="en-US" altLang="ja-JP" sz="1200" b="1" i="1">
                        <a:latin typeface="Cambria Math" panose="02040503050406030204" pitchFamily="18" charset="0"/>
                      </a:rPr>
                      <m:t>=</m:t>
                    </m:r>
                    <m:r>
                      <a:rPr kumimoji="1" lang="en-US" altLang="ja-JP" sz="1200" b="1" i="1">
                        <a:latin typeface="Cambria Math" panose="02040503050406030204" pitchFamily="18" charset="0"/>
                      </a:rPr>
                      <m:t>𝟎</m:t>
                    </m:r>
                    <m:r>
                      <a:rPr kumimoji="1" lang="en-US" altLang="ja-JP" sz="1200" b="1" i="1">
                        <a:latin typeface="Cambria Math" panose="02040503050406030204" pitchFamily="18" charset="0"/>
                      </a:rPr>
                      <m:t>.</m:t>
                    </m:r>
                    <m:r>
                      <a:rPr kumimoji="1" lang="en-US" altLang="ja-JP" sz="1200" b="1" i="1">
                        <a:latin typeface="Cambria Math" panose="02040503050406030204" pitchFamily="18" charset="0"/>
                      </a:rPr>
                      <m:t>𝟗𝟖𝟏</m:t>
                    </m:r>
                    <m:r>
                      <a:rPr kumimoji="1" lang="en-US" altLang="ja-JP" sz="1200" b="1" i="1">
                        <a:latin typeface="Cambria Math" panose="02040503050406030204" pitchFamily="18" charset="0"/>
                        <a:ea typeface="Cambria Math" panose="02040503050406030204" pitchFamily="18" charset="0"/>
                      </a:rPr>
                      <m:t>−</m:t>
                    </m:r>
                    <m:d>
                      <m:dPr>
                        <m:ctrlPr>
                          <a:rPr kumimoji="1" lang="en-US" altLang="ja-JP" sz="1200" b="1" i="1">
                            <a:latin typeface="Cambria Math" panose="02040503050406030204" pitchFamily="18" charset="0"/>
                            <a:ea typeface="Cambria Math" panose="02040503050406030204" pitchFamily="18" charset="0"/>
                          </a:rPr>
                        </m:ctrlPr>
                      </m:dPr>
                      <m:e>
                        <m:r>
                          <a:rPr kumimoji="1" lang="en-US" altLang="ja-JP" sz="1200" b="1" i="1">
                            <a:latin typeface="Cambria Math" panose="02040503050406030204" pitchFamily="18" charset="0"/>
                            <a:ea typeface="Cambria Math" panose="02040503050406030204" pitchFamily="18" charset="0"/>
                          </a:rPr>
                          <m:t>𝟎</m:t>
                        </m:r>
                        <m:r>
                          <a:rPr kumimoji="1" lang="en-US" altLang="ja-JP" sz="1200" b="1" i="1">
                            <a:latin typeface="Cambria Math" panose="02040503050406030204" pitchFamily="18" charset="0"/>
                            <a:ea typeface="Cambria Math" panose="02040503050406030204" pitchFamily="18" charset="0"/>
                          </a:rPr>
                          <m:t>.</m:t>
                        </m:r>
                        <m:r>
                          <a:rPr kumimoji="1" lang="en-US" altLang="ja-JP" sz="1200" b="1" i="1">
                            <a:latin typeface="Cambria Math" panose="02040503050406030204" pitchFamily="18" charset="0"/>
                            <a:ea typeface="Cambria Math" panose="02040503050406030204" pitchFamily="18" charset="0"/>
                          </a:rPr>
                          <m:t>𝟑𝟐𝟒</m:t>
                        </m:r>
                        <m:r>
                          <a:rPr kumimoji="1" lang="en-US" altLang="ja-JP" sz="1200" b="1" i="1">
                            <a:latin typeface="Cambria Math" panose="02040503050406030204" pitchFamily="18" charset="0"/>
                            <a:ea typeface="Cambria Math" panose="02040503050406030204" pitchFamily="18" charset="0"/>
                          </a:rPr>
                          <m:t>×</m:t>
                        </m:r>
                        <m:r>
                          <a:rPr kumimoji="1" lang="en-US" altLang="ja-JP" sz="1200" b="1" i="1">
                            <a:latin typeface="Cambria Math" panose="02040503050406030204" pitchFamily="18" charset="0"/>
                            <a:ea typeface="Cambria Math" panose="02040503050406030204" pitchFamily="18" charset="0"/>
                          </a:rPr>
                          <m:t>𝟎</m:t>
                        </m:r>
                        <m:r>
                          <a:rPr kumimoji="1" lang="en-US" altLang="ja-JP" sz="1200" b="1" i="1">
                            <a:latin typeface="Cambria Math" panose="02040503050406030204" pitchFamily="18" charset="0"/>
                            <a:ea typeface="Cambria Math" panose="02040503050406030204" pitchFamily="18" charset="0"/>
                          </a:rPr>
                          <m:t>.</m:t>
                        </m:r>
                        <m:r>
                          <a:rPr kumimoji="1" lang="en-US" altLang="ja-JP" sz="1200" b="1" i="1" smtClean="0">
                            <a:latin typeface="Cambria Math" panose="02040503050406030204" pitchFamily="18" charset="0"/>
                            <a:ea typeface="Cambria Math" panose="02040503050406030204" pitchFamily="18" charset="0"/>
                          </a:rPr>
                          <m:t>𝟓𝟔𝟒</m:t>
                        </m:r>
                        <m:r>
                          <a:rPr kumimoji="1" lang="en-US" altLang="ja-JP" sz="1200" b="1" i="1">
                            <a:latin typeface="Cambria Math" panose="02040503050406030204" pitchFamily="18" charset="0"/>
                            <a:ea typeface="Cambria Math" panose="02040503050406030204" pitchFamily="18" charset="0"/>
                          </a:rPr>
                          <m:t>+</m:t>
                        </m:r>
                        <m:r>
                          <a:rPr kumimoji="1" lang="en-US" altLang="ja-JP" sz="1200" b="1" i="1">
                            <a:latin typeface="Cambria Math" panose="02040503050406030204" pitchFamily="18" charset="0"/>
                            <a:ea typeface="Cambria Math" panose="02040503050406030204" pitchFamily="18" charset="0"/>
                          </a:rPr>
                          <m:t>𝟎</m:t>
                        </m:r>
                        <m:r>
                          <a:rPr kumimoji="1" lang="en-US" altLang="ja-JP" sz="1200" b="1" i="1">
                            <a:latin typeface="Cambria Math" panose="02040503050406030204" pitchFamily="18" charset="0"/>
                            <a:ea typeface="Cambria Math" panose="02040503050406030204" pitchFamily="18" charset="0"/>
                          </a:rPr>
                          <m:t>.</m:t>
                        </m:r>
                        <m:r>
                          <a:rPr kumimoji="1" lang="en-US" altLang="ja-JP" sz="1200" b="1" i="1">
                            <a:latin typeface="Cambria Math" panose="02040503050406030204" pitchFamily="18" charset="0"/>
                            <a:ea typeface="Cambria Math" panose="02040503050406030204" pitchFamily="18" charset="0"/>
                          </a:rPr>
                          <m:t>𝟔𝟕𝟓</m:t>
                        </m:r>
                        <m:r>
                          <a:rPr kumimoji="1" lang="en-US" altLang="ja-JP" sz="1200" b="1" i="1">
                            <a:latin typeface="Cambria Math" panose="02040503050406030204" pitchFamily="18" charset="0"/>
                            <a:ea typeface="Cambria Math" panose="02040503050406030204" pitchFamily="18" charset="0"/>
                          </a:rPr>
                          <m:t>×</m:t>
                        </m:r>
                        <m:r>
                          <a:rPr kumimoji="1" lang="en-US" altLang="ja-JP" sz="1200" b="1" i="1">
                            <a:latin typeface="Cambria Math" panose="02040503050406030204" pitchFamily="18" charset="0"/>
                            <a:ea typeface="Cambria Math" panose="02040503050406030204" pitchFamily="18" charset="0"/>
                          </a:rPr>
                          <m:t>𝟎</m:t>
                        </m:r>
                        <m:r>
                          <a:rPr kumimoji="1" lang="en-US" altLang="ja-JP" sz="1200" b="1" i="1">
                            <a:latin typeface="Cambria Math" panose="02040503050406030204" pitchFamily="18" charset="0"/>
                            <a:ea typeface="Cambria Math" panose="02040503050406030204" pitchFamily="18" charset="0"/>
                          </a:rPr>
                          <m:t>.</m:t>
                        </m:r>
                        <m:r>
                          <a:rPr kumimoji="1" lang="en-US" altLang="ja-JP" sz="1200" b="1" i="1">
                            <a:latin typeface="Cambria Math" panose="02040503050406030204" pitchFamily="18" charset="0"/>
                            <a:ea typeface="Cambria Math" panose="02040503050406030204" pitchFamily="18" charset="0"/>
                          </a:rPr>
                          <m:t>𝟗𝟗𝟏</m:t>
                        </m:r>
                      </m:e>
                    </m:d>
                    <m:r>
                      <a:rPr kumimoji="1" lang="en-US" altLang="ja-JP" sz="1200" b="1" i="1">
                        <a:latin typeface="Cambria Math" panose="02040503050406030204" pitchFamily="18" charset="0"/>
                        <a:ea typeface="Cambria Math" panose="02040503050406030204" pitchFamily="18" charset="0"/>
                      </a:rPr>
                      <m:t>=</m:t>
                    </m:r>
                    <m:r>
                      <a:rPr kumimoji="1" lang="en-US" altLang="ja-JP" sz="1200" b="1" i="1">
                        <a:latin typeface="Cambria Math" panose="02040503050406030204" pitchFamily="18" charset="0"/>
                        <a:ea typeface="Cambria Math" panose="02040503050406030204" pitchFamily="18" charset="0"/>
                      </a:rPr>
                      <m:t>𝟎</m:t>
                    </m:r>
                    <m:r>
                      <a:rPr kumimoji="1" lang="en-US" altLang="ja-JP" sz="1200" b="1" i="1">
                        <a:latin typeface="Cambria Math" panose="02040503050406030204" pitchFamily="18" charset="0"/>
                        <a:ea typeface="Cambria Math" panose="02040503050406030204" pitchFamily="18" charset="0"/>
                      </a:rPr>
                      <m:t>.</m:t>
                    </m:r>
                    <m:r>
                      <a:rPr kumimoji="1" lang="en-US" altLang="ja-JP" sz="1200" b="1" i="1">
                        <a:latin typeface="Cambria Math" panose="02040503050406030204" pitchFamily="18" charset="0"/>
                        <a:ea typeface="Cambria Math" panose="02040503050406030204" pitchFamily="18" charset="0"/>
                      </a:rPr>
                      <m:t>𝟏𝟐𝟗</m:t>
                    </m:r>
                    <m:r>
                      <a:rPr kumimoji="1" lang="en-US" altLang="ja-JP" sz="1200" b="1" i="1" smtClean="0">
                        <a:latin typeface="Cambria Math" panose="02040503050406030204" pitchFamily="18" charset="0"/>
                        <a:ea typeface="Cambria Math" panose="02040503050406030204" pitchFamily="18" charset="0"/>
                      </a:rPr>
                      <m:t>&lt;</m:t>
                    </m:r>
                    <m:r>
                      <a:rPr kumimoji="1" lang="en-US" altLang="ja-JP" sz="1400" b="1" i="1">
                        <a:latin typeface="Cambria Math" panose="02040503050406030204" pitchFamily="18" charset="0"/>
                        <a:ea typeface="Cambria Math" panose="02040503050406030204" pitchFamily="18" charset="0"/>
                      </a:rPr>
                      <m:t>𝟎</m:t>
                    </m:r>
                    <m:r>
                      <a:rPr kumimoji="1" lang="en-US" altLang="ja-JP" sz="1400" b="1" i="1">
                        <a:latin typeface="Cambria Math" panose="02040503050406030204" pitchFamily="18" charset="0"/>
                        <a:ea typeface="Cambria Math" panose="02040503050406030204" pitchFamily="18" charset="0"/>
                      </a:rPr>
                      <m:t>.</m:t>
                    </m:r>
                    <m:r>
                      <a:rPr kumimoji="1" lang="en-US" altLang="ja-JP" sz="1400" b="1" i="1">
                        <a:latin typeface="Cambria Math" panose="02040503050406030204" pitchFamily="18" charset="0"/>
                        <a:ea typeface="Cambria Math" panose="02040503050406030204" pitchFamily="18" charset="0"/>
                      </a:rPr>
                      <m:t>𝟏𝟒𝟏</m:t>
                    </m:r>
                    <m:r>
                      <a:rPr kumimoji="1" lang="en-US" altLang="ja-JP" sz="1400" b="1" i="1" smtClean="0">
                        <a:latin typeface="Cambria Math" panose="02040503050406030204" pitchFamily="18" charset="0"/>
                        <a:ea typeface="Cambria Math" panose="02040503050406030204" pitchFamily="18" charset="0"/>
                      </a:rPr>
                      <m:t>=</m:t>
                    </m:r>
                  </m:oMath>
                </a14:m>
                <a:r>
                  <a:rPr lang="ja-JP" altLang="en-US" sz="1400" b="1" dirty="0">
                    <a:latin typeface="Meiryo UI" panose="020B0604030504040204" pitchFamily="50" charset="-128"/>
                    <a:ea typeface="Meiryo UI" panose="020B0604030504040204" pitchFamily="50" charset="-128"/>
                  </a:rPr>
                  <a:t>識別力</a:t>
                </a:r>
                <a:r>
                  <a:rPr lang="en-US" altLang="ja-JP" sz="1400" b="1" baseline="-25000" dirty="0">
                    <a:latin typeface="Meiryo UI" panose="020B0604030504040204" pitchFamily="50" charset="-128"/>
                    <a:ea typeface="Meiryo UI" panose="020B0604030504040204" pitchFamily="50" charset="-128"/>
                  </a:rPr>
                  <a:t>Income level</a:t>
                </a:r>
                <a:endParaRPr lang="en-US" altLang="ja-JP" sz="1600" b="1" dirty="0">
                  <a:latin typeface="Meiryo UI" panose="020B0604030504040204" pitchFamily="50" charset="-128"/>
                  <a:ea typeface="Meiryo UI" panose="020B0604030504040204" pitchFamily="50" charset="-128"/>
                </a:endParaRPr>
              </a:p>
            </p:txBody>
          </p:sp>
        </mc:Choice>
        <mc:Fallback xmlns="">
          <p:sp>
            <p:nvSpPr>
              <p:cNvPr id="7" name="テキスト ボックス 6">
                <a:extLst>
                  <a:ext uri="{FF2B5EF4-FFF2-40B4-BE49-F238E27FC236}">
                    <a16:creationId xmlns:a16="http://schemas.microsoft.com/office/drawing/2014/main" id="{1BC63EF5-E7C8-4DE7-9432-1CE2A364DE0E}"/>
                  </a:ext>
                </a:extLst>
              </p:cNvPr>
              <p:cNvSpPr txBox="1">
                <a:spLocks noRot="1" noChangeAspect="1" noMove="1" noResize="1" noEditPoints="1" noAdjustHandles="1" noChangeArrowheads="1" noChangeShapeType="1" noTextEdit="1"/>
              </p:cNvSpPr>
              <p:nvPr/>
            </p:nvSpPr>
            <p:spPr>
              <a:xfrm>
                <a:off x="334545" y="1260000"/>
                <a:ext cx="11724557" cy="5258491"/>
              </a:xfrm>
              <a:prstGeom prst="rect">
                <a:avLst/>
              </a:prstGeom>
              <a:blipFill>
                <a:blip r:embed="rId3"/>
                <a:stretch>
                  <a:fillRect l="-312"/>
                </a:stretch>
              </a:blipFill>
            </p:spPr>
            <p:txBody>
              <a:bodyPr/>
              <a:lstStyle/>
              <a:p>
                <a:r>
                  <a:rPr lang="ja-JP" altLang="en-US">
                    <a:noFill/>
                  </a:rPr>
                  <a:t> </a:t>
                </a:r>
              </a:p>
            </p:txBody>
          </p:sp>
        </mc:Fallback>
      </mc:AlternateContent>
      <p:sp>
        <p:nvSpPr>
          <p:cNvPr id="4" name="タイトル 1">
            <a:extLst>
              <a:ext uri="{FF2B5EF4-FFF2-40B4-BE49-F238E27FC236}">
                <a16:creationId xmlns:a16="http://schemas.microsoft.com/office/drawing/2014/main" id="{4D2379AA-B2FE-4385-8DA0-9FC096545455}"/>
              </a:ext>
            </a:extLst>
          </p:cNvPr>
          <p:cNvSpPr txBox="1">
            <a:spLocks/>
          </p:cNvSpPr>
          <p:nvPr/>
        </p:nvSpPr>
        <p:spPr>
          <a:xfrm>
            <a:off x="540000" y="180000"/>
            <a:ext cx="9180000" cy="1080000"/>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dirty="0">
                <a:latin typeface="Meiryo UI" panose="020B0604030504040204" pitchFamily="50" charset="-128"/>
                <a:ea typeface="Meiryo UI" panose="020B0604030504040204" pitchFamily="50" charset="-128"/>
              </a:rPr>
              <a:t>モデル構築　</a:t>
            </a:r>
            <a:r>
              <a:rPr lang="en-US" altLang="ja-JP" sz="2000" dirty="0">
                <a:latin typeface="Meiryo UI" panose="020B0604030504040204" pitchFamily="50" charset="-128"/>
                <a:ea typeface="Meiryo UI" panose="020B0604030504040204" pitchFamily="50" charset="-128"/>
              </a:rPr>
              <a:t>C5.0</a:t>
            </a:r>
          </a:p>
        </p:txBody>
      </p:sp>
      <p:sp>
        <p:nvSpPr>
          <p:cNvPr id="17" name="テキスト ボックス 16">
            <a:extLst>
              <a:ext uri="{FF2B5EF4-FFF2-40B4-BE49-F238E27FC236}">
                <a16:creationId xmlns:a16="http://schemas.microsoft.com/office/drawing/2014/main" id="{6C581237-48D6-444E-9CFB-47776A3F8A6B}"/>
              </a:ext>
            </a:extLst>
          </p:cNvPr>
          <p:cNvSpPr txBox="1"/>
          <p:nvPr/>
        </p:nvSpPr>
        <p:spPr>
          <a:xfrm>
            <a:off x="8191295" y="4715529"/>
            <a:ext cx="3231975" cy="307777"/>
          </a:xfrm>
          <a:prstGeom prst="rect">
            <a:avLst/>
          </a:prstGeom>
          <a:noFill/>
        </p:spPr>
        <p:txBody>
          <a:bodyPr wrap="none" rtlCol="0">
            <a:spAutoFit/>
          </a:bodyPr>
          <a:lstStyle/>
          <a:p>
            <a:r>
              <a:rPr kumimoji="1" lang="ja-JP" altLang="en-US" sz="1400" b="1" dirty="0"/>
              <a:t>図　第二階層の分岐を最初の分岐として</a:t>
            </a:r>
            <a:endParaRPr kumimoji="1" lang="en-US" altLang="ja-JP" sz="1400" b="1" dirty="0"/>
          </a:p>
        </p:txBody>
      </p:sp>
      <p:pic>
        <p:nvPicPr>
          <p:cNvPr id="18" name="図 17">
            <a:extLst>
              <a:ext uri="{FF2B5EF4-FFF2-40B4-BE49-F238E27FC236}">
                <a16:creationId xmlns:a16="http://schemas.microsoft.com/office/drawing/2014/main" id="{4A3C5307-3184-4D3F-9AD2-439555EF3F59}"/>
              </a:ext>
            </a:extLst>
          </p:cNvPr>
          <p:cNvPicPr>
            <a:picLocks noChangeAspect="1"/>
          </p:cNvPicPr>
          <p:nvPr/>
        </p:nvPicPr>
        <p:blipFill rotWithShape="1">
          <a:blip r:embed="rId4"/>
          <a:srcRect l="22893" t="37748" r="36395" b="54025"/>
          <a:stretch/>
        </p:blipFill>
        <p:spPr>
          <a:xfrm>
            <a:off x="8375170" y="3824765"/>
            <a:ext cx="2722608" cy="756301"/>
          </a:xfrm>
          <a:prstGeom prst="rect">
            <a:avLst/>
          </a:prstGeom>
        </p:spPr>
      </p:pic>
      <p:pic>
        <p:nvPicPr>
          <p:cNvPr id="19" name="図 18">
            <a:extLst>
              <a:ext uri="{FF2B5EF4-FFF2-40B4-BE49-F238E27FC236}">
                <a16:creationId xmlns:a16="http://schemas.microsoft.com/office/drawing/2014/main" id="{0E549C12-C18A-472E-9CD7-64BDFA5C8D31}"/>
              </a:ext>
            </a:extLst>
          </p:cNvPr>
          <p:cNvPicPr>
            <a:picLocks noChangeAspect="1"/>
          </p:cNvPicPr>
          <p:nvPr/>
        </p:nvPicPr>
        <p:blipFill rotWithShape="1">
          <a:blip r:embed="rId4"/>
          <a:srcRect r="42952" b="83217"/>
          <a:stretch/>
        </p:blipFill>
        <p:spPr>
          <a:xfrm>
            <a:off x="7809687" y="2246572"/>
            <a:ext cx="3815075" cy="1542846"/>
          </a:xfrm>
          <a:prstGeom prst="rect">
            <a:avLst/>
          </a:prstGeom>
        </p:spPr>
      </p:pic>
      <mc:AlternateContent xmlns:mc="http://schemas.openxmlformats.org/markup-compatibility/2006" xmlns:a14="http://schemas.microsoft.com/office/drawing/2010/main">
        <mc:Choice Requires="a14">
          <p:sp>
            <p:nvSpPr>
              <p:cNvPr id="22" name="正方形/長方形 21">
                <a:extLst>
                  <a:ext uri="{FF2B5EF4-FFF2-40B4-BE49-F238E27FC236}">
                    <a16:creationId xmlns:a16="http://schemas.microsoft.com/office/drawing/2014/main" id="{E9F6A461-476A-41FB-A0B9-2CA226BDDC6C}"/>
                  </a:ext>
                </a:extLst>
              </p:cNvPr>
              <p:cNvSpPr/>
              <p:nvPr/>
            </p:nvSpPr>
            <p:spPr>
              <a:xfrm>
                <a:off x="7380897" y="3552935"/>
                <a:ext cx="1330172" cy="731098"/>
              </a:xfrm>
              <a:prstGeom prst="rect">
                <a:avLst/>
              </a:prstGeom>
              <a:solidFill>
                <a:schemeClr val="accent1">
                  <a:lumMod val="20000"/>
                  <a:lumOff val="80000"/>
                </a:schemeClr>
              </a:solidFill>
            </p:spPr>
            <p:txBody>
              <a:bodyPr wrap="none">
                <a:spAutoFit/>
              </a:bodyPr>
              <a:lstStyle/>
              <a:p>
                <a:r>
                  <a:rPr kumimoji="1" lang="ja-JP" altLang="en-US" sz="1400" dirty="0">
                    <a:latin typeface="Cambria Math" panose="02040503050406030204" pitchFamily="18" charset="0"/>
                  </a:rPr>
                  <a:t>データ数比</a:t>
                </a:r>
                <a:endParaRPr kumimoji="1" lang="en-US" altLang="ja-JP" sz="140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kumimoji="1" lang="en-US" altLang="ja-JP" sz="1400" i="1" smtClean="0">
                              <a:latin typeface="Cambria Math" panose="02040503050406030204" pitchFamily="18" charset="0"/>
                            </a:rPr>
                          </m:ctrlPr>
                        </m:fPr>
                        <m:num>
                          <m:r>
                            <a:rPr kumimoji="1" lang="en-US" altLang="ja-JP" sz="1400" i="1">
                              <a:latin typeface="Cambria Math" panose="02040503050406030204" pitchFamily="18" charset="0"/>
                            </a:rPr>
                            <m:t>634</m:t>
                          </m:r>
                        </m:num>
                        <m:den>
                          <m:r>
                            <a:rPr kumimoji="1" lang="en-US" altLang="ja-JP" sz="1400" i="1">
                              <a:latin typeface="Cambria Math" panose="02040503050406030204" pitchFamily="18" charset="0"/>
                            </a:rPr>
                            <m:t>1954</m:t>
                          </m:r>
                        </m:den>
                      </m:f>
                      <m:r>
                        <a:rPr kumimoji="1" lang="en-US" altLang="ja-JP" sz="1400" b="0" i="1" smtClean="0">
                          <a:latin typeface="Cambria Math" panose="02040503050406030204" pitchFamily="18" charset="0"/>
                        </a:rPr>
                        <m:t>=0.324</m:t>
                      </m:r>
                    </m:oMath>
                  </m:oMathPara>
                </a14:m>
                <a:endParaRPr lang="ja-JP" altLang="en-US" sz="1400" dirty="0"/>
              </a:p>
            </p:txBody>
          </p:sp>
        </mc:Choice>
        <mc:Fallback xmlns="">
          <p:sp>
            <p:nvSpPr>
              <p:cNvPr id="22" name="正方形/長方形 21">
                <a:extLst>
                  <a:ext uri="{FF2B5EF4-FFF2-40B4-BE49-F238E27FC236}">
                    <a16:creationId xmlns:a16="http://schemas.microsoft.com/office/drawing/2014/main" id="{E9F6A461-476A-41FB-A0B9-2CA226BDDC6C}"/>
                  </a:ext>
                </a:extLst>
              </p:cNvPr>
              <p:cNvSpPr>
                <a:spLocks noRot="1" noChangeAspect="1" noMove="1" noResize="1" noEditPoints="1" noAdjustHandles="1" noChangeArrowheads="1" noChangeShapeType="1" noTextEdit="1"/>
              </p:cNvSpPr>
              <p:nvPr/>
            </p:nvSpPr>
            <p:spPr>
              <a:xfrm>
                <a:off x="7380897" y="3552935"/>
                <a:ext cx="1330172" cy="731098"/>
              </a:xfrm>
              <a:prstGeom prst="rect">
                <a:avLst/>
              </a:prstGeom>
              <a:blipFill>
                <a:blip r:embed="rId5"/>
                <a:stretch>
                  <a:fillRect l="-1376" t="-2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正方形/長方形 22">
                <a:extLst>
                  <a:ext uri="{FF2B5EF4-FFF2-40B4-BE49-F238E27FC236}">
                    <a16:creationId xmlns:a16="http://schemas.microsoft.com/office/drawing/2014/main" id="{148FF58C-E544-45AA-A2AD-829FE52CC4D4}"/>
                  </a:ext>
                </a:extLst>
              </p:cNvPr>
              <p:cNvSpPr/>
              <p:nvPr/>
            </p:nvSpPr>
            <p:spPr>
              <a:xfrm>
                <a:off x="10777709" y="3548575"/>
                <a:ext cx="1291123" cy="712503"/>
              </a:xfrm>
              <a:prstGeom prst="rect">
                <a:avLst/>
              </a:prstGeom>
              <a:solidFill>
                <a:schemeClr val="accent1">
                  <a:lumMod val="20000"/>
                  <a:lumOff val="80000"/>
                </a:schemeClr>
              </a:solidFill>
            </p:spPr>
            <p:txBody>
              <a:bodyPr wrap="none">
                <a:spAutoFit/>
              </a:bodyPr>
              <a:lstStyle/>
              <a:p>
                <a:r>
                  <a:rPr kumimoji="1" lang="ja-JP" altLang="en-US" sz="1400" dirty="0">
                    <a:latin typeface="Cambria Math" panose="02040503050406030204" pitchFamily="18" charset="0"/>
                  </a:rPr>
                  <a:t>データ数比</a:t>
                </a:r>
                <a:endParaRPr kumimoji="1" lang="en-US" altLang="ja-JP" sz="140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kumimoji="1" lang="en-US" altLang="ja-JP" sz="1400" i="1" smtClean="0">
                              <a:latin typeface="Cambria Math" panose="02040503050406030204" pitchFamily="18" charset="0"/>
                            </a:rPr>
                          </m:ctrlPr>
                        </m:fPr>
                        <m:num>
                          <m:r>
                            <a:rPr kumimoji="1" lang="en-US" altLang="ja-JP" sz="1400" b="0" i="1" smtClean="0">
                              <a:latin typeface="Cambria Math" panose="02040503050406030204" pitchFamily="18" charset="0"/>
                            </a:rPr>
                            <m:t>1320</m:t>
                          </m:r>
                        </m:num>
                        <m:den>
                          <m:r>
                            <a:rPr kumimoji="1" lang="en-US" altLang="ja-JP" sz="1400" i="1">
                              <a:latin typeface="Cambria Math" panose="02040503050406030204" pitchFamily="18" charset="0"/>
                            </a:rPr>
                            <m:t>1954</m:t>
                          </m:r>
                        </m:den>
                      </m:f>
                      <m:r>
                        <a:rPr kumimoji="1" lang="en-US" altLang="ja-JP" sz="1400" b="0" i="1" smtClean="0">
                          <a:latin typeface="Cambria Math" panose="02040503050406030204" pitchFamily="18" charset="0"/>
                        </a:rPr>
                        <m:t>=0.675</m:t>
                      </m:r>
                    </m:oMath>
                  </m:oMathPara>
                </a14:m>
                <a:endParaRPr lang="ja-JP" altLang="en-US" sz="1400" dirty="0"/>
              </a:p>
            </p:txBody>
          </p:sp>
        </mc:Choice>
        <mc:Fallback xmlns="">
          <p:sp>
            <p:nvSpPr>
              <p:cNvPr id="23" name="正方形/長方形 22">
                <a:extLst>
                  <a:ext uri="{FF2B5EF4-FFF2-40B4-BE49-F238E27FC236}">
                    <a16:creationId xmlns:a16="http://schemas.microsoft.com/office/drawing/2014/main" id="{148FF58C-E544-45AA-A2AD-829FE52CC4D4}"/>
                  </a:ext>
                </a:extLst>
              </p:cNvPr>
              <p:cNvSpPr>
                <a:spLocks noRot="1" noChangeAspect="1" noMove="1" noResize="1" noEditPoints="1" noAdjustHandles="1" noChangeArrowheads="1" noChangeShapeType="1" noTextEdit="1"/>
              </p:cNvSpPr>
              <p:nvPr/>
            </p:nvSpPr>
            <p:spPr>
              <a:xfrm>
                <a:off x="10777709" y="3548575"/>
                <a:ext cx="1291123" cy="712503"/>
              </a:xfrm>
              <a:prstGeom prst="rect">
                <a:avLst/>
              </a:prstGeom>
              <a:blipFill>
                <a:blip r:embed="rId6"/>
                <a:stretch>
                  <a:fillRect l="-1415" t="-2564" b="-8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764DC9DB-E829-4385-A447-ACF82E2E752A}"/>
                  </a:ext>
                </a:extLst>
              </p:cNvPr>
              <p:cNvSpPr txBox="1"/>
              <p:nvPr/>
            </p:nvSpPr>
            <p:spPr>
              <a:xfrm>
                <a:off x="1570338" y="2279858"/>
                <a:ext cx="4136389" cy="1007584"/>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𝐼</m:t>
                      </m:r>
                      <m:d>
                        <m:dPr>
                          <m:ctrlPr>
                            <a:rPr kumimoji="1" lang="en-US" altLang="ja-JP" sz="1400" b="0" i="1" smtClean="0">
                              <a:latin typeface="Cambria Math" panose="02040503050406030204" pitchFamily="18" charset="0"/>
                            </a:rPr>
                          </m:ctrlPr>
                        </m:dPr>
                        <m:e>
                          <m:f>
                            <m:fPr>
                              <m:ctrlPr>
                                <a:rPr kumimoji="1" lang="en-US" altLang="ja-JP" sz="1400" b="0" i="1" smtClean="0">
                                  <a:latin typeface="Cambria Math" panose="02040503050406030204" pitchFamily="18" charset="0"/>
                                </a:rPr>
                              </m:ctrlPr>
                            </m:fPr>
                            <m:num>
                              <m:r>
                                <a:rPr kumimoji="1" lang="en-US" altLang="ja-JP" sz="1400" b="0" i="1" smtClean="0">
                                  <a:latin typeface="Cambria Math" panose="02040503050406030204" pitchFamily="18" charset="0"/>
                                </a:rPr>
                                <m:t>816</m:t>
                              </m:r>
                            </m:num>
                            <m:den>
                              <m:r>
                                <a:rPr kumimoji="1" lang="en-US" altLang="ja-JP" sz="1400" b="0" i="1" smtClean="0">
                                  <a:latin typeface="Cambria Math" panose="02040503050406030204" pitchFamily="18" charset="0"/>
                                </a:rPr>
                                <m:t>1954</m:t>
                              </m:r>
                            </m:den>
                          </m:f>
                          <m:r>
                            <a:rPr kumimoji="1" lang="en-US" altLang="ja-JP" sz="1400" b="0" i="1" smtClean="0">
                              <a:latin typeface="Cambria Math" panose="02040503050406030204" pitchFamily="18" charset="0"/>
                            </a:rPr>
                            <m:t>,</m:t>
                          </m:r>
                          <m:f>
                            <m:fPr>
                              <m:ctrlPr>
                                <a:rPr kumimoji="1" lang="en-US" altLang="ja-JP" sz="1400" b="0" i="1" smtClean="0">
                                  <a:latin typeface="Cambria Math" panose="02040503050406030204" pitchFamily="18" charset="0"/>
                                </a:rPr>
                              </m:ctrlPr>
                            </m:fPr>
                            <m:num>
                              <m:r>
                                <a:rPr kumimoji="1" lang="en-US" altLang="ja-JP" sz="1400" b="0" i="1" smtClean="0">
                                  <a:latin typeface="Cambria Math" panose="02040503050406030204" pitchFamily="18" charset="0"/>
                                </a:rPr>
                                <m:t>1138</m:t>
                              </m:r>
                            </m:num>
                            <m:den>
                              <m:r>
                                <a:rPr kumimoji="1" lang="en-US" altLang="ja-JP" sz="1400" b="0" i="1" smtClean="0">
                                  <a:latin typeface="Cambria Math" panose="02040503050406030204" pitchFamily="18" charset="0"/>
                                </a:rPr>
                                <m:t>1954</m:t>
                              </m:r>
                            </m:den>
                          </m:f>
                        </m:e>
                      </m:d>
                      <m:r>
                        <a:rPr kumimoji="1" lang="en-US" altLang="ja-JP" sz="1400" b="0" i="1" smtClean="0">
                          <a:latin typeface="Cambria Math" panose="02040503050406030204" pitchFamily="18" charset="0"/>
                        </a:rPr>
                        <m:t>=</m:t>
                      </m:r>
                      <m:func>
                        <m:funcPr>
                          <m:ctrlPr>
                            <a:rPr kumimoji="1" lang="en-US" altLang="ja-JP" sz="1400" i="1">
                              <a:latin typeface="Cambria Math" panose="02040503050406030204" pitchFamily="18" charset="0"/>
                            </a:rPr>
                          </m:ctrlPr>
                        </m:funcPr>
                        <m:fName>
                          <m:f>
                            <m:fPr>
                              <m:ctrlPr>
                                <a:rPr kumimoji="1" lang="en-US" altLang="ja-JP" sz="1400" i="1">
                                  <a:latin typeface="Cambria Math" panose="02040503050406030204" pitchFamily="18" charset="0"/>
                                </a:rPr>
                              </m:ctrlPr>
                            </m:fPr>
                            <m:num>
                              <m:r>
                                <a:rPr kumimoji="1" lang="en-US" altLang="ja-JP" sz="1400" b="0" i="1" smtClean="0">
                                  <a:latin typeface="Cambria Math" panose="02040503050406030204" pitchFamily="18" charset="0"/>
                                </a:rPr>
                                <m:t>816</m:t>
                              </m:r>
                            </m:num>
                            <m:den>
                              <m:r>
                                <a:rPr kumimoji="1" lang="en-US" altLang="ja-JP" sz="1400" b="0" i="1" smtClean="0">
                                  <a:latin typeface="Cambria Math" panose="02040503050406030204" pitchFamily="18" charset="0"/>
                                </a:rPr>
                                <m:t>1954</m:t>
                              </m:r>
                            </m:den>
                          </m:f>
                          <m:sSub>
                            <m:sSubPr>
                              <m:ctrlPr>
                                <a:rPr kumimoji="1" lang="en-US" altLang="ja-JP" sz="1400" i="1">
                                  <a:latin typeface="Cambria Math" panose="02040503050406030204" pitchFamily="18" charset="0"/>
                                </a:rPr>
                              </m:ctrlPr>
                            </m:sSubPr>
                            <m:e>
                              <m:r>
                                <m:rPr>
                                  <m:sty m:val="p"/>
                                </m:rPr>
                                <a:rPr kumimoji="1" lang="en-US" altLang="ja-JP" sz="1400">
                                  <a:latin typeface="Cambria Math" panose="02040503050406030204" pitchFamily="18" charset="0"/>
                                </a:rPr>
                                <m:t>log</m:t>
                              </m:r>
                            </m:e>
                            <m:sub>
                              <m:r>
                                <a:rPr kumimoji="1" lang="en-US" altLang="ja-JP" sz="1400" i="1">
                                  <a:latin typeface="Cambria Math" panose="02040503050406030204" pitchFamily="18" charset="0"/>
                                </a:rPr>
                                <m:t>2</m:t>
                              </m:r>
                            </m:sub>
                          </m:sSub>
                        </m:fName>
                        <m:e>
                          <m:f>
                            <m:fPr>
                              <m:ctrlPr>
                                <a:rPr kumimoji="1" lang="en-US" altLang="ja-JP" sz="1400" i="1">
                                  <a:latin typeface="Cambria Math" panose="02040503050406030204" pitchFamily="18" charset="0"/>
                                </a:rPr>
                              </m:ctrlPr>
                            </m:fPr>
                            <m:num>
                              <m:r>
                                <a:rPr kumimoji="1" lang="en-US" altLang="ja-JP" sz="1400" b="0" i="1" smtClean="0">
                                  <a:latin typeface="Cambria Math" panose="02040503050406030204" pitchFamily="18" charset="0"/>
                                </a:rPr>
                                <m:t>1954</m:t>
                              </m:r>
                            </m:num>
                            <m:den>
                              <m:r>
                                <a:rPr kumimoji="1" lang="en-US" altLang="ja-JP" sz="1400" b="0" i="1" smtClean="0">
                                  <a:latin typeface="Cambria Math" panose="02040503050406030204" pitchFamily="18" charset="0"/>
                                </a:rPr>
                                <m:t>816</m:t>
                              </m:r>
                            </m:den>
                          </m:f>
                        </m:e>
                      </m:func>
                      <m:r>
                        <a:rPr kumimoji="1" lang="en-US" altLang="ja-JP" sz="1400" i="1" smtClean="0">
                          <a:latin typeface="Cambria Math" panose="02040503050406030204" pitchFamily="18" charset="0"/>
                          <a:ea typeface="Cambria Math" panose="02040503050406030204" pitchFamily="18" charset="0"/>
                        </a:rPr>
                        <m:t>+</m:t>
                      </m:r>
                      <m:func>
                        <m:funcPr>
                          <m:ctrlPr>
                            <a:rPr kumimoji="1" lang="en-US" altLang="ja-JP" sz="1400" i="1">
                              <a:latin typeface="Cambria Math" panose="02040503050406030204" pitchFamily="18" charset="0"/>
                            </a:rPr>
                          </m:ctrlPr>
                        </m:funcPr>
                        <m:fName>
                          <m:f>
                            <m:fPr>
                              <m:ctrlPr>
                                <a:rPr kumimoji="1" lang="en-US" altLang="ja-JP" sz="1400" i="1">
                                  <a:latin typeface="Cambria Math" panose="02040503050406030204" pitchFamily="18" charset="0"/>
                                </a:rPr>
                              </m:ctrlPr>
                            </m:fPr>
                            <m:num>
                              <m:r>
                                <a:rPr kumimoji="1" lang="en-US" altLang="ja-JP" sz="1400" b="0" i="1" smtClean="0">
                                  <a:latin typeface="Cambria Math" panose="02040503050406030204" pitchFamily="18" charset="0"/>
                                </a:rPr>
                                <m:t>1138</m:t>
                              </m:r>
                            </m:num>
                            <m:den>
                              <m:r>
                                <a:rPr kumimoji="1" lang="en-US" altLang="ja-JP" sz="1400" b="0" i="1" smtClean="0">
                                  <a:latin typeface="Cambria Math" panose="02040503050406030204" pitchFamily="18" charset="0"/>
                                </a:rPr>
                                <m:t>1954</m:t>
                              </m:r>
                            </m:den>
                          </m:f>
                          <m:sSub>
                            <m:sSubPr>
                              <m:ctrlPr>
                                <a:rPr kumimoji="1" lang="en-US" altLang="ja-JP" sz="1400" i="1">
                                  <a:latin typeface="Cambria Math" panose="02040503050406030204" pitchFamily="18" charset="0"/>
                                </a:rPr>
                              </m:ctrlPr>
                            </m:sSubPr>
                            <m:e>
                              <m:r>
                                <m:rPr>
                                  <m:sty m:val="p"/>
                                </m:rPr>
                                <a:rPr kumimoji="1" lang="en-US" altLang="ja-JP" sz="1400">
                                  <a:latin typeface="Cambria Math" panose="02040503050406030204" pitchFamily="18" charset="0"/>
                                </a:rPr>
                                <m:t>log</m:t>
                              </m:r>
                            </m:e>
                            <m:sub>
                              <m:r>
                                <a:rPr kumimoji="1" lang="en-US" altLang="ja-JP" sz="1400" i="1">
                                  <a:latin typeface="Cambria Math" panose="02040503050406030204" pitchFamily="18" charset="0"/>
                                </a:rPr>
                                <m:t>2</m:t>
                              </m:r>
                            </m:sub>
                          </m:sSub>
                        </m:fName>
                        <m:e>
                          <m:f>
                            <m:fPr>
                              <m:ctrlPr>
                                <a:rPr kumimoji="1" lang="en-US" altLang="ja-JP" sz="1400" i="1">
                                  <a:latin typeface="Cambria Math" panose="02040503050406030204" pitchFamily="18" charset="0"/>
                                </a:rPr>
                              </m:ctrlPr>
                            </m:fPr>
                            <m:num>
                              <m:r>
                                <a:rPr kumimoji="1" lang="en-US" altLang="ja-JP" sz="1400" b="0" i="1" smtClean="0">
                                  <a:latin typeface="Cambria Math" panose="02040503050406030204" pitchFamily="18" charset="0"/>
                                </a:rPr>
                                <m:t>1954</m:t>
                              </m:r>
                            </m:num>
                            <m:den>
                              <m:r>
                                <a:rPr kumimoji="1" lang="en-US" altLang="ja-JP" sz="1400" b="0" i="1" smtClean="0">
                                  <a:latin typeface="Cambria Math" panose="02040503050406030204" pitchFamily="18" charset="0"/>
                                </a:rPr>
                                <m:t>1138</m:t>
                              </m:r>
                            </m:den>
                          </m:f>
                        </m:e>
                      </m:func>
                    </m:oMath>
                  </m:oMathPara>
                </a14:m>
                <a:endParaRPr kumimoji="1" lang="en-US" altLang="ja-JP" sz="1400" b="0" dirty="0">
                  <a:latin typeface="Meiryo UI" panose="020B0604030504040204" pitchFamily="50" charset="-128"/>
                </a:endParaRPr>
              </a:p>
              <a:p>
                <a:pPr>
                  <a:lnSpc>
                    <a:spcPct val="150000"/>
                  </a:lnSpc>
                </a:pPr>
                <a:r>
                  <a:rPr kumimoji="1" lang="en-US" altLang="ja-JP" sz="1400" b="0" dirty="0">
                    <a:latin typeface="Meiryo UI" panose="020B0604030504040204" pitchFamily="50" charset="-128"/>
                    <a:ea typeface="Meiryo UI" panose="020B0604030504040204" pitchFamily="50" charset="-128"/>
                  </a:rPr>
                  <a:t> 	       </a:t>
                </a:r>
                <a14:m>
                  <m:oMath xmlns:m="http://schemas.openxmlformats.org/officeDocument/2006/math">
                    <m:r>
                      <a:rPr kumimoji="1" lang="en-US" altLang="ja-JP" sz="1400" i="1">
                        <a:latin typeface="Cambria Math" panose="02040503050406030204" pitchFamily="18" charset="0"/>
                      </a:rPr>
                      <m:t>=</m:t>
                    </m:r>
                    <m:r>
                      <a:rPr kumimoji="1" lang="en-US" altLang="ja-JP" sz="1400" b="0" i="1" smtClean="0">
                        <a:latin typeface="Cambria Math" panose="02040503050406030204" pitchFamily="18" charset="0"/>
                      </a:rPr>
                      <m:t>0.981</m:t>
                    </m:r>
                  </m:oMath>
                </a14:m>
                <a:endParaRPr kumimoji="1" lang="en-US" altLang="ja-JP" sz="1400" b="0" dirty="0">
                  <a:latin typeface="Meiryo UI" panose="020B0604030504040204" pitchFamily="50" charset="-128"/>
                  <a:ea typeface="Meiryo UI" panose="020B0604030504040204" pitchFamily="50" charset="-128"/>
                </a:endParaRPr>
              </a:p>
            </p:txBody>
          </p:sp>
        </mc:Choice>
        <mc:Fallback xmlns="">
          <p:sp>
            <p:nvSpPr>
              <p:cNvPr id="24" name="テキスト ボックス 23">
                <a:extLst>
                  <a:ext uri="{FF2B5EF4-FFF2-40B4-BE49-F238E27FC236}">
                    <a16:creationId xmlns:a16="http://schemas.microsoft.com/office/drawing/2014/main" id="{764DC9DB-E829-4385-A447-ACF82E2E752A}"/>
                  </a:ext>
                </a:extLst>
              </p:cNvPr>
              <p:cNvSpPr txBox="1">
                <a:spLocks noRot="1" noChangeAspect="1" noMove="1" noResize="1" noEditPoints="1" noAdjustHandles="1" noChangeArrowheads="1" noChangeShapeType="1" noTextEdit="1"/>
              </p:cNvSpPr>
              <p:nvPr/>
            </p:nvSpPr>
            <p:spPr>
              <a:xfrm>
                <a:off x="1570338" y="2279858"/>
                <a:ext cx="4136389" cy="1007584"/>
              </a:xfrm>
              <a:prstGeom prst="rect">
                <a:avLst/>
              </a:prstGeom>
              <a:blipFill>
                <a:blip r:embed="rId7"/>
                <a:stretch>
                  <a:fillRect b="-12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F71B9686-5E81-431C-B307-59C4B27ED9B4}"/>
                  </a:ext>
                </a:extLst>
              </p:cNvPr>
              <p:cNvSpPr txBox="1"/>
              <p:nvPr/>
            </p:nvSpPr>
            <p:spPr>
              <a:xfrm>
                <a:off x="1291722" y="3518407"/>
                <a:ext cx="4180119" cy="1007584"/>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i="1">
                              <a:latin typeface="Cambria Math" panose="02040503050406030204" pitchFamily="18" charset="0"/>
                            </a:rPr>
                            <m:t>𝐼</m:t>
                          </m:r>
                        </m:e>
                        <m:sub>
                          <m:r>
                            <a:rPr kumimoji="1" lang="en-US" altLang="ja-JP" sz="1400" b="0" i="1" smtClean="0">
                              <a:latin typeface="Cambria Math" panose="02040503050406030204" pitchFamily="18" charset="0"/>
                            </a:rPr>
                            <m:t>𝑙𝑒𝑠𝑠</m:t>
                          </m:r>
                          <m:r>
                            <a:rPr kumimoji="1" lang="en-US" altLang="ja-JP" sz="1400" b="0" i="1" smtClean="0">
                              <a:latin typeface="Cambria Math" panose="02040503050406030204" pitchFamily="18" charset="0"/>
                            </a:rPr>
                            <m:t> </m:t>
                          </m:r>
                          <m:r>
                            <a:rPr kumimoji="1" lang="en-US" altLang="ja-JP" sz="1400" b="0" i="1" smtClean="0">
                              <a:latin typeface="Cambria Math" panose="02040503050406030204" pitchFamily="18" charset="0"/>
                            </a:rPr>
                            <m:t>𝑡h𝑎𝑛</m:t>
                          </m:r>
                          <m:r>
                            <a:rPr kumimoji="1" lang="en-US" altLang="ja-JP" sz="1400" b="0" i="1" smtClean="0">
                              <a:latin typeface="Cambria Math" panose="02040503050406030204" pitchFamily="18" charset="0"/>
                            </a:rPr>
                            <m:t> 5</m:t>
                          </m:r>
                        </m:sub>
                      </m:sSub>
                      <m:d>
                        <m:dPr>
                          <m:ctrlPr>
                            <a:rPr kumimoji="1" lang="en-US" altLang="ja-JP" sz="1400" b="0" i="1" smtClean="0">
                              <a:latin typeface="Cambria Math" panose="02040503050406030204" pitchFamily="18" charset="0"/>
                            </a:rPr>
                          </m:ctrlPr>
                        </m:dPr>
                        <m:e>
                          <m:f>
                            <m:fPr>
                              <m:ctrlPr>
                                <a:rPr kumimoji="1" lang="en-US" altLang="ja-JP" sz="1400" b="0" i="1" smtClean="0">
                                  <a:latin typeface="Cambria Math" panose="02040503050406030204" pitchFamily="18" charset="0"/>
                                </a:rPr>
                              </m:ctrlPr>
                            </m:fPr>
                            <m:num>
                              <m:r>
                                <a:rPr kumimoji="1" lang="en-US" altLang="ja-JP" sz="1400" b="0" i="1" smtClean="0">
                                  <a:latin typeface="Cambria Math" panose="02040503050406030204" pitchFamily="18" charset="0"/>
                                </a:rPr>
                                <m:t>84</m:t>
                              </m:r>
                            </m:num>
                            <m:den>
                              <m:r>
                                <a:rPr kumimoji="1" lang="en-US" altLang="ja-JP" sz="1400" b="0" i="1" smtClean="0">
                                  <a:latin typeface="Cambria Math" panose="02040503050406030204" pitchFamily="18" charset="0"/>
                                </a:rPr>
                                <m:t>634</m:t>
                              </m:r>
                            </m:den>
                          </m:f>
                          <m:r>
                            <a:rPr kumimoji="1" lang="en-US" altLang="ja-JP" sz="1400" b="0" i="1" smtClean="0">
                              <a:latin typeface="Cambria Math" panose="02040503050406030204" pitchFamily="18" charset="0"/>
                            </a:rPr>
                            <m:t>,</m:t>
                          </m:r>
                          <m:f>
                            <m:fPr>
                              <m:ctrlPr>
                                <a:rPr kumimoji="1" lang="en-US" altLang="ja-JP" sz="1400" b="0" i="1" smtClean="0">
                                  <a:latin typeface="Cambria Math" panose="02040503050406030204" pitchFamily="18" charset="0"/>
                                </a:rPr>
                              </m:ctrlPr>
                            </m:fPr>
                            <m:num>
                              <m:r>
                                <a:rPr kumimoji="1" lang="en-US" altLang="ja-JP" sz="1400" b="0" i="1" smtClean="0">
                                  <a:latin typeface="Cambria Math" panose="02040503050406030204" pitchFamily="18" charset="0"/>
                                </a:rPr>
                                <m:t>550</m:t>
                              </m:r>
                            </m:num>
                            <m:den>
                              <m:r>
                                <a:rPr kumimoji="1" lang="en-US" altLang="ja-JP" sz="1400" b="0" i="1" smtClean="0">
                                  <a:latin typeface="Cambria Math" panose="02040503050406030204" pitchFamily="18" charset="0"/>
                                </a:rPr>
                                <m:t>634</m:t>
                              </m:r>
                            </m:den>
                          </m:f>
                        </m:e>
                      </m:d>
                      <m:r>
                        <a:rPr kumimoji="1" lang="en-US" altLang="ja-JP" sz="1400" b="0" i="1" smtClean="0">
                          <a:latin typeface="Cambria Math" panose="02040503050406030204" pitchFamily="18" charset="0"/>
                        </a:rPr>
                        <m:t>=</m:t>
                      </m:r>
                      <m:func>
                        <m:funcPr>
                          <m:ctrlPr>
                            <a:rPr kumimoji="1" lang="en-US" altLang="ja-JP" sz="1400" i="1">
                              <a:latin typeface="Cambria Math" panose="02040503050406030204" pitchFamily="18" charset="0"/>
                            </a:rPr>
                          </m:ctrlPr>
                        </m:funcPr>
                        <m:fName>
                          <m:f>
                            <m:fPr>
                              <m:ctrlPr>
                                <a:rPr kumimoji="1" lang="en-US" altLang="ja-JP" sz="1400" i="1">
                                  <a:latin typeface="Cambria Math" panose="02040503050406030204" pitchFamily="18" charset="0"/>
                                </a:rPr>
                              </m:ctrlPr>
                            </m:fPr>
                            <m:num>
                              <m:r>
                                <a:rPr kumimoji="1" lang="en-US" altLang="ja-JP" sz="1400" b="0" i="1" smtClean="0">
                                  <a:latin typeface="Cambria Math" panose="02040503050406030204" pitchFamily="18" charset="0"/>
                                </a:rPr>
                                <m:t>84</m:t>
                              </m:r>
                            </m:num>
                            <m:den>
                              <m:r>
                                <a:rPr kumimoji="1" lang="en-US" altLang="ja-JP" sz="1400" b="0" i="1" smtClean="0">
                                  <a:latin typeface="Cambria Math" panose="02040503050406030204" pitchFamily="18" charset="0"/>
                                </a:rPr>
                                <m:t>634</m:t>
                              </m:r>
                            </m:den>
                          </m:f>
                          <m:sSub>
                            <m:sSubPr>
                              <m:ctrlPr>
                                <a:rPr kumimoji="1" lang="en-US" altLang="ja-JP" sz="1400" i="1">
                                  <a:latin typeface="Cambria Math" panose="02040503050406030204" pitchFamily="18" charset="0"/>
                                </a:rPr>
                              </m:ctrlPr>
                            </m:sSubPr>
                            <m:e>
                              <m:r>
                                <m:rPr>
                                  <m:sty m:val="p"/>
                                </m:rPr>
                                <a:rPr kumimoji="1" lang="en-US" altLang="ja-JP" sz="1400">
                                  <a:latin typeface="Cambria Math" panose="02040503050406030204" pitchFamily="18" charset="0"/>
                                </a:rPr>
                                <m:t>log</m:t>
                              </m:r>
                            </m:e>
                            <m:sub>
                              <m:r>
                                <a:rPr kumimoji="1" lang="en-US" altLang="ja-JP" sz="1400" i="1">
                                  <a:latin typeface="Cambria Math" panose="02040503050406030204" pitchFamily="18" charset="0"/>
                                </a:rPr>
                                <m:t>2</m:t>
                              </m:r>
                            </m:sub>
                          </m:sSub>
                        </m:fName>
                        <m:e>
                          <m:f>
                            <m:fPr>
                              <m:ctrlPr>
                                <a:rPr kumimoji="1" lang="en-US" altLang="ja-JP" sz="1400" i="1">
                                  <a:latin typeface="Cambria Math" panose="02040503050406030204" pitchFamily="18" charset="0"/>
                                </a:rPr>
                              </m:ctrlPr>
                            </m:fPr>
                            <m:num>
                              <m:r>
                                <a:rPr kumimoji="1" lang="en-US" altLang="ja-JP" sz="1400" b="0" i="1" smtClean="0">
                                  <a:latin typeface="Cambria Math" panose="02040503050406030204" pitchFamily="18" charset="0"/>
                                </a:rPr>
                                <m:t>634</m:t>
                              </m:r>
                            </m:num>
                            <m:den>
                              <m:r>
                                <a:rPr kumimoji="1" lang="en-US" altLang="ja-JP" sz="1400" b="0" i="1" smtClean="0">
                                  <a:latin typeface="Cambria Math" panose="02040503050406030204" pitchFamily="18" charset="0"/>
                                </a:rPr>
                                <m:t>84</m:t>
                              </m:r>
                            </m:den>
                          </m:f>
                        </m:e>
                      </m:func>
                      <m:r>
                        <a:rPr kumimoji="1" lang="en-US" altLang="ja-JP" sz="1400" i="1" smtClean="0">
                          <a:latin typeface="Cambria Math" panose="02040503050406030204" pitchFamily="18" charset="0"/>
                          <a:ea typeface="Cambria Math" panose="02040503050406030204" pitchFamily="18" charset="0"/>
                        </a:rPr>
                        <m:t>+</m:t>
                      </m:r>
                      <m:func>
                        <m:funcPr>
                          <m:ctrlPr>
                            <a:rPr kumimoji="1" lang="en-US" altLang="ja-JP" sz="1400" i="1">
                              <a:latin typeface="Cambria Math" panose="02040503050406030204" pitchFamily="18" charset="0"/>
                            </a:rPr>
                          </m:ctrlPr>
                        </m:funcPr>
                        <m:fName>
                          <m:f>
                            <m:fPr>
                              <m:ctrlPr>
                                <a:rPr kumimoji="1" lang="en-US" altLang="ja-JP" sz="1400" i="1">
                                  <a:latin typeface="Cambria Math" panose="02040503050406030204" pitchFamily="18" charset="0"/>
                                </a:rPr>
                              </m:ctrlPr>
                            </m:fPr>
                            <m:num>
                              <m:r>
                                <a:rPr kumimoji="1" lang="en-US" altLang="ja-JP" sz="1400" b="0" i="1" smtClean="0">
                                  <a:latin typeface="Cambria Math" panose="02040503050406030204" pitchFamily="18" charset="0"/>
                                </a:rPr>
                                <m:t>550</m:t>
                              </m:r>
                            </m:num>
                            <m:den>
                              <m:r>
                                <a:rPr kumimoji="1" lang="en-US" altLang="ja-JP" sz="1400" b="0" i="1" smtClean="0">
                                  <a:latin typeface="Cambria Math" panose="02040503050406030204" pitchFamily="18" charset="0"/>
                                </a:rPr>
                                <m:t>634</m:t>
                              </m:r>
                            </m:den>
                          </m:f>
                          <m:sSub>
                            <m:sSubPr>
                              <m:ctrlPr>
                                <a:rPr kumimoji="1" lang="en-US" altLang="ja-JP" sz="1400" i="1">
                                  <a:latin typeface="Cambria Math" panose="02040503050406030204" pitchFamily="18" charset="0"/>
                                </a:rPr>
                              </m:ctrlPr>
                            </m:sSubPr>
                            <m:e>
                              <m:r>
                                <m:rPr>
                                  <m:sty m:val="p"/>
                                </m:rPr>
                                <a:rPr kumimoji="1" lang="en-US" altLang="ja-JP" sz="1400">
                                  <a:latin typeface="Cambria Math" panose="02040503050406030204" pitchFamily="18" charset="0"/>
                                </a:rPr>
                                <m:t>log</m:t>
                              </m:r>
                            </m:e>
                            <m:sub>
                              <m:r>
                                <a:rPr kumimoji="1" lang="en-US" altLang="ja-JP" sz="1400" i="1">
                                  <a:latin typeface="Cambria Math" panose="02040503050406030204" pitchFamily="18" charset="0"/>
                                </a:rPr>
                                <m:t>2</m:t>
                              </m:r>
                            </m:sub>
                          </m:sSub>
                        </m:fName>
                        <m:e>
                          <m:f>
                            <m:fPr>
                              <m:ctrlPr>
                                <a:rPr kumimoji="1" lang="en-US" altLang="ja-JP" sz="1400" i="1">
                                  <a:latin typeface="Cambria Math" panose="02040503050406030204" pitchFamily="18" charset="0"/>
                                </a:rPr>
                              </m:ctrlPr>
                            </m:fPr>
                            <m:num>
                              <m:r>
                                <a:rPr kumimoji="1" lang="en-US" altLang="ja-JP" sz="1400" b="0" i="1" smtClean="0">
                                  <a:latin typeface="Cambria Math" panose="02040503050406030204" pitchFamily="18" charset="0"/>
                                </a:rPr>
                                <m:t>634</m:t>
                              </m:r>
                            </m:num>
                            <m:den>
                              <m:r>
                                <a:rPr kumimoji="1" lang="en-US" altLang="ja-JP" sz="1400" b="0" i="1" smtClean="0">
                                  <a:latin typeface="Cambria Math" panose="02040503050406030204" pitchFamily="18" charset="0"/>
                                </a:rPr>
                                <m:t>550</m:t>
                              </m:r>
                            </m:den>
                          </m:f>
                        </m:e>
                      </m:func>
                    </m:oMath>
                  </m:oMathPara>
                </a14:m>
                <a:endParaRPr kumimoji="1" lang="en-US" altLang="ja-JP" sz="1400" b="0" dirty="0">
                  <a:latin typeface="Meiryo UI" panose="020B0604030504040204" pitchFamily="50" charset="-128"/>
                </a:endParaRPr>
              </a:p>
              <a:p>
                <a:pPr>
                  <a:lnSpc>
                    <a:spcPct val="150000"/>
                  </a:lnSpc>
                </a:pPr>
                <a:r>
                  <a:rPr kumimoji="1" lang="en-US" altLang="ja-JP" sz="1400" b="0" dirty="0">
                    <a:latin typeface="Meiryo UI" panose="020B0604030504040204" pitchFamily="50" charset="-128"/>
                    <a:ea typeface="Meiryo UI" panose="020B0604030504040204" pitchFamily="50" charset="-128"/>
                  </a:rPr>
                  <a:t> 	       </a:t>
                </a:r>
                <a:r>
                  <a:rPr kumimoji="1" lang="ja-JP" altLang="en-US" sz="1400" b="0" dirty="0">
                    <a:latin typeface="Meiryo UI" panose="020B0604030504040204" pitchFamily="50" charset="-128"/>
                    <a:ea typeface="Meiryo UI" panose="020B0604030504040204" pitchFamily="50" charset="-128"/>
                  </a:rPr>
                  <a:t>　　 </a:t>
                </a:r>
                <a14:m>
                  <m:oMath xmlns:m="http://schemas.openxmlformats.org/officeDocument/2006/math">
                    <m:r>
                      <a:rPr kumimoji="1" lang="en-US" altLang="ja-JP" sz="1400" i="1">
                        <a:latin typeface="Cambria Math" panose="02040503050406030204" pitchFamily="18" charset="0"/>
                      </a:rPr>
                      <m:t>=</m:t>
                    </m:r>
                    <m:r>
                      <a:rPr kumimoji="1" lang="en-US" altLang="ja-JP" sz="1400" b="0" i="1" smtClean="0">
                        <a:latin typeface="Cambria Math" panose="02040503050406030204" pitchFamily="18" charset="0"/>
                      </a:rPr>
                      <m:t>0.564</m:t>
                    </m:r>
                  </m:oMath>
                </a14:m>
                <a:endParaRPr kumimoji="1" lang="en-US" altLang="ja-JP" sz="1400" b="0" dirty="0">
                  <a:latin typeface="Meiryo UI" panose="020B0604030504040204" pitchFamily="50" charset="-128"/>
                  <a:ea typeface="Meiryo UI" panose="020B0604030504040204" pitchFamily="50" charset="-128"/>
                </a:endParaRPr>
              </a:p>
            </p:txBody>
          </p:sp>
        </mc:Choice>
        <mc:Fallback xmlns="">
          <p:sp>
            <p:nvSpPr>
              <p:cNvPr id="25" name="テキスト ボックス 24">
                <a:extLst>
                  <a:ext uri="{FF2B5EF4-FFF2-40B4-BE49-F238E27FC236}">
                    <a16:creationId xmlns:a16="http://schemas.microsoft.com/office/drawing/2014/main" id="{F71B9686-5E81-431C-B307-59C4B27ED9B4}"/>
                  </a:ext>
                </a:extLst>
              </p:cNvPr>
              <p:cNvSpPr txBox="1">
                <a:spLocks noRot="1" noChangeAspect="1" noMove="1" noResize="1" noEditPoints="1" noAdjustHandles="1" noChangeArrowheads="1" noChangeShapeType="1" noTextEdit="1"/>
              </p:cNvSpPr>
              <p:nvPr/>
            </p:nvSpPr>
            <p:spPr>
              <a:xfrm>
                <a:off x="1291722" y="3518407"/>
                <a:ext cx="4180119" cy="1007584"/>
              </a:xfrm>
              <a:prstGeom prst="rect">
                <a:avLst/>
              </a:prstGeom>
              <a:blipFill>
                <a:blip r:embed="rId8"/>
                <a:stretch>
                  <a:fillRect b="-181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D8BAC0E4-87C5-4F2B-9EB3-9590CA7AF947}"/>
                  </a:ext>
                </a:extLst>
              </p:cNvPr>
              <p:cNvSpPr txBox="1"/>
              <p:nvPr/>
            </p:nvSpPr>
            <p:spPr>
              <a:xfrm>
                <a:off x="1094222" y="4514657"/>
                <a:ext cx="4785990" cy="1007584"/>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i="1">
                              <a:latin typeface="Cambria Math" panose="02040503050406030204" pitchFamily="18" charset="0"/>
                            </a:rPr>
                            <m:t>𝐼</m:t>
                          </m:r>
                        </m:e>
                        <m:sub>
                          <m:r>
                            <a:rPr kumimoji="1" lang="en-US" altLang="ja-JP" sz="1400" b="0" i="1" smtClean="0">
                              <a:latin typeface="Cambria Math" panose="02040503050406030204" pitchFamily="18" charset="0"/>
                            </a:rPr>
                            <m:t>5 </m:t>
                          </m:r>
                          <m:r>
                            <a:rPr kumimoji="1" lang="en-US" altLang="ja-JP" sz="1400" b="0" i="1" smtClean="0">
                              <a:latin typeface="Cambria Math" panose="02040503050406030204" pitchFamily="18" charset="0"/>
                            </a:rPr>
                            <m:t>𝑜𝑟</m:t>
                          </m:r>
                          <m:r>
                            <a:rPr kumimoji="1" lang="en-US" altLang="ja-JP" sz="1400" b="0" i="1" smtClean="0">
                              <a:latin typeface="Cambria Math" panose="02040503050406030204" pitchFamily="18" charset="0"/>
                            </a:rPr>
                            <m:t> </m:t>
                          </m:r>
                          <m:r>
                            <a:rPr kumimoji="1" lang="en-US" altLang="ja-JP" sz="1400" b="0" i="1" smtClean="0">
                              <a:latin typeface="Cambria Math" panose="02040503050406030204" pitchFamily="18" charset="0"/>
                            </a:rPr>
                            <m:t>𝑚𝑜𝑟𝑒</m:t>
                          </m:r>
                        </m:sub>
                      </m:sSub>
                      <m:d>
                        <m:dPr>
                          <m:ctrlPr>
                            <a:rPr kumimoji="1" lang="en-US" altLang="ja-JP" sz="1400" b="0" i="1" smtClean="0">
                              <a:latin typeface="Cambria Math" panose="02040503050406030204" pitchFamily="18" charset="0"/>
                            </a:rPr>
                          </m:ctrlPr>
                        </m:dPr>
                        <m:e>
                          <m:f>
                            <m:fPr>
                              <m:ctrlPr>
                                <a:rPr kumimoji="1" lang="en-US" altLang="ja-JP" sz="1400" b="0" i="1" smtClean="0">
                                  <a:latin typeface="Cambria Math" panose="02040503050406030204" pitchFamily="18" charset="0"/>
                                </a:rPr>
                              </m:ctrlPr>
                            </m:fPr>
                            <m:num>
                              <m:r>
                                <a:rPr kumimoji="1" lang="en-US" altLang="ja-JP" sz="1400" b="0" i="1" smtClean="0">
                                  <a:latin typeface="Cambria Math" panose="02040503050406030204" pitchFamily="18" charset="0"/>
                                </a:rPr>
                                <m:t>732</m:t>
                              </m:r>
                            </m:num>
                            <m:den>
                              <m:r>
                                <a:rPr kumimoji="1" lang="en-US" altLang="ja-JP" sz="1400" b="0" i="1" smtClean="0">
                                  <a:latin typeface="Cambria Math" panose="02040503050406030204" pitchFamily="18" charset="0"/>
                                </a:rPr>
                                <m:t>1320</m:t>
                              </m:r>
                            </m:den>
                          </m:f>
                          <m:r>
                            <a:rPr kumimoji="1" lang="en-US" altLang="ja-JP" sz="1400" b="0" i="1" smtClean="0">
                              <a:latin typeface="Cambria Math" panose="02040503050406030204" pitchFamily="18" charset="0"/>
                            </a:rPr>
                            <m:t>,</m:t>
                          </m:r>
                          <m:f>
                            <m:fPr>
                              <m:ctrlPr>
                                <a:rPr kumimoji="1" lang="en-US" altLang="ja-JP" sz="1400" b="0" i="1" smtClean="0">
                                  <a:latin typeface="Cambria Math" panose="02040503050406030204" pitchFamily="18" charset="0"/>
                                </a:rPr>
                              </m:ctrlPr>
                            </m:fPr>
                            <m:num>
                              <m:r>
                                <a:rPr kumimoji="1" lang="en-US" altLang="ja-JP" sz="1400" b="0" i="1" smtClean="0">
                                  <a:latin typeface="Cambria Math" panose="02040503050406030204" pitchFamily="18" charset="0"/>
                                </a:rPr>
                                <m:t>588</m:t>
                              </m:r>
                            </m:num>
                            <m:den>
                              <m:r>
                                <a:rPr kumimoji="1" lang="en-US" altLang="ja-JP" sz="1400" b="0" i="1" smtClean="0">
                                  <a:latin typeface="Cambria Math" panose="02040503050406030204" pitchFamily="18" charset="0"/>
                                </a:rPr>
                                <m:t>1320</m:t>
                              </m:r>
                            </m:den>
                          </m:f>
                        </m:e>
                      </m:d>
                      <m:r>
                        <a:rPr kumimoji="1" lang="en-US" altLang="ja-JP" sz="1400" b="0" i="1" smtClean="0">
                          <a:latin typeface="Cambria Math" panose="02040503050406030204" pitchFamily="18" charset="0"/>
                        </a:rPr>
                        <m:t>=</m:t>
                      </m:r>
                      <m:func>
                        <m:funcPr>
                          <m:ctrlPr>
                            <a:rPr kumimoji="1" lang="en-US" altLang="ja-JP" sz="1400" i="1">
                              <a:latin typeface="Cambria Math" panose="02040503050406030204" pitchFamily="18" charset="0"/>
                            </a:rPr>
                          </m:ctrlPr>
                        </m:funcPr>
                        <m:fName>
                          <m:f>
                            <m:fPr>
                              <m:ctrlPr>
                                <a:rPr kumimoji="1" lang="en-US" altLang="ja-JP" sz="1400" i="1">
                                  <a:latin typeface="Cambria Math" panose="02040503050406030204" pitchFamily="18" charset="0"/>
                                </a:rPr>
                              </m:ctrlPr>
                            </m:fPr>
                            <m:num>
                              <m:r>
                                <a:rPr kumimoji="1" lang="en-US" altLang="ja-JP" sz="1400" b="0" i="1" smtClean="0">
                                  <a:latin typeface="Cambria Math" panose="02040503050406030204" pitchFamily="18" charset="0"/>
                                </a:rPr>
                                <m:t>732</m:t>
                              </m:r>
                            </m:num>
                            <m:den>
                              <m:r>
                                <a:rPr kumimoji="1" lang="en-US" altLang="ja-JP" sz="1400" b="0" i="1" smtClean="0">
                                  <a:latin typeface="Cambria Math" panose="02040503050406030204" pitchFamily="18" charset="0"/>
                                </a:rPr>
                                <m:t>1320</m:t>
                              </m:r>
                            </m:den>
                          </m:f>
                          <m:sSub>
                            <m:sSubPr>
                              <m:ctrlPr>
                                <a:rPr kumimoji="1" lang="en-US" altLang="ja-JP" sz="1400" i="1">
                                  <a:latin typeface="Cambria Math" panose="02040503050406030204" pitchFamily="18" charset="0"/>
                                </a:rPr>
                              </m:ctrlPr>
                            </m:sSubPr>
                            <m:e>
                              <m:r>
                                <m:rPr>
                                  <m:sty m:val="p"/>
                                </m:rPr>
                                <a:rPr kumimoji="1" lang="en-US" altLang="ja-JP" sz="1400">
                                  <a:latin typeface="Cambria Math" panose="02040503050406030204" pitchFamily="18" charset="0"/>
                                </a:rPr>
                                <m:t>log</m:t>
                              </m:r>
                            </m:e>
                            <m:sub>
                              <m:r>
                                <a:rPr kumimoji="1" lang="en-US" altLang="ja-JP" sz="1400" i="1">
                                  <a:latin typeface="Cambria Math" panose="02040503050406030204" pitchFamily="18" charset="0"/>
                                </a:rPr>
                                <m:t>2</m:t>
                              </m:r>
                            </m:sub>
                          </m:sSub>
                        </m:fName>
                        <m:e>
                          <m:f>
                            <m:fPr>
                              <m:ctrlPr>
                                <a:rPr kumimoji="1" lang="en-US" altLang="ja-JP" sz="1400" i="1">
                                  <a:latin typeface="Cambria Math" panose="02040503050406030204" pitchFamily="18" charset="0"/>
                                </a:rPr>
                              </m:ctrlPr>
                            </m:fPr>
                            <m:num>
                              <m:r>
                                <a:rPr kumimoji="1" lang="en-US" altLang="ja-JP" sz="1400" b="0" i="1" smtClean="0">
                                  <a:latin typeface="Cambria Math" panose="02040503050406030204" pitchFamily="18" charset="0"/>
                                </a:rPr>
                                <m:t>1320</m:t>
                              </m:r>
                            </m:num>
                            <m:den>
                              <m:r>
                                <a:rPr kumimoji="1" lang="en-US" altLang="ja-JP" sz="1400" b="0" i="1" smtClean="0">
                                  <a:latin typeface="Cambria Math" panose="02040503050406030204" pitchFamily="18" charset="0"/>
                                </a:rPr>
                                <m:t>732</m:t>
                              </m:r>
                            </m:den>
                          </m:f>
                        </m:e>
                      </m:func>
                      <m:r>
                        <a:rPr kumimoji="1" lang="en-US" altLang="ja-JP" sz="1400" i="1" smtClean="0">
                          <a:latin typeface="Cambria Math" panose="02040503050406030204" pitchFamily="18" charset="0"/>
                          <a:ea typeface="Cambria Math" panose="02040503050406030204" pitchFamily="18" charset="0"/>
                        </a:rPr>
                        <m:t>+</m:t>
                      </m:r>
                      <m:func>
                        <m:funcPr>
                          <m:ctrlPr>
                            <a:rPr kumimoji="1" lang="en-US" altLang="ja-JP" sz="1400" i="1">
                              <a:latin typeface="Cambria Math" panose="02040503050406030204" pitchFamily="18" charset="0"/>
                            </a:rPr>
                          </m:ctrlPr>
                        </m:funcPr>
                        <m:fName>
                          <m:f>
                            <m:fPr>
                              <m:ctrlPr>
                                <a:rPr kumimoji="1" lang="en-US" altLang="ja-JP" sz="1400" i="1">
                                  <a:latin typeface="Cambria Math" panose="02040503050406030204" pitchFamily="18" charset="0"/>
                                </a:rPr>
                              </m:ctrlPr>
                            </m:fPr>
                            <m:num>
                              <m:r>
                                <a:rPr kumimoji="1" lang="en-US" altLang="ja-JP" sz="1400" b="0" i="1" smtClean="0">
                                  <a:latin typeface="Cambria Math" panose="02040503050406030204" pitchFamily="18" charset="0"/>
                                </a:rPr>
                                <m:t>588</m:t>
                              </m:r>
                            </m:num>
                            <m:den>
                              <m:r>
                                <a:rPr kumimoji="1" lang="en-US" altLang="ja-JP" sz="1400" b="0" i="1" smtClean="0">
                                  <a:latin typeface="Cambria Math" panose="02040503050406030204" pitchFamily="18" charset="0"/>
                                </a:rPr>
                                <m:t>1320</m:t>
                              </m:r>
                            </m:den>
                          </m:f>
                          <m:sSub>
                            <m:sSubPr>
                              <m:ctrlPr>
                                <a:rPr kumimoji="1" lang="en-US" altLang="ja-JP" sz="1400" i="1">
                                  <a:latin typeface="Cambria Math" panose="02040503050406030204" pitchFamily="18" charset="0"/>
                                </a:rPr>
                              </m:ctrlPr>
                            </m:sSubPr>
                            <m:e>
                              <m:r>
                                <m:rPr>
                                  <m:sty m:val="p"/>
                                </m:rPr>
                                <a:rPr kumimoji="1" lang="en-US" altLang="ja-JP" sz="1400">
                                  <a:latin typeface="Cambria Math" panose="02040503050406030204" pitchFamily="18" charset="0"/>
                                </a:rPr>
                                <m:t>log</m:t>
                              </m:r>
                            </m:e>
                            <m:sub>
                              <m:r>
                                <a:rPr kumimoji="1" lang="en-US" altLang="ja-JP" sz="1400" i="1">
                                  <a:latin typeface="Cambria Math" panose="02040503050406030204" pitchFamily="18" charset="0"/>
                                </a:rPr>
                                <m:t>2</m:t>
                              </m:r>
                            </m:sub>
                          </m:sSub>
                        </m:fName>
                        <m:e>
                          <m:f>
                            <m:fPr>
                              <m:ctrlPr>
                                <a:rPr kumimoji="1" lang="en-US" altLang="ja-JP" sz="1400" i="1">
                                  <a:latin typeface="Cambria Math" panose="02040503050406030204" pitchFamily="18" charset="0"/>
                                </a:rPr>
                              </m:ctrlPr>
                            </m:fPr>
                            <m:num>
                              <m:r>
                                <a:rPr kumimoji="1" lang="en-US" altLang="ja-JP" sz="1400" b="0" i="1" smtClean="0">
                                  <a:latin typeface="Cambria Math" panose="02040503050406030204" pitchFamily="18" charset="0"/>
                                </a:rPr>
                                <m:t>1320</m:t>
                              </m:r>
                            </m:num>
                            <m:den>
                              <m:r>
                                <a:rPr kumimoji="1" lang="en-US" altLang="ja-JP" sz="1400" b="0" i="1" smtClean="0">
                                  <a:latin typeface="Cambria Math" panose="02040503050406030204" pitchFamily="18" charset="0"/>
                                </a:rPr>
                                <m:t>588</m:t>
                              </m:r>
                            </m:den>
                          </m:f>
                        </m:e>
                      </m:func>
                    </m:oMath>
                  </m:oMathPara>
                </a14:m>
                <a:endParaRPr kumimoji="1" lang="en-US" altLang="ja-JP" sz="1400" b="0" dirty="0">
                  <a:latin typeface="Meiryo UI" panose="020B0604030504040204" pitchFamily="50" charset="-128"/>
                </a:endParaRPr>
              </a:p>
              <a:p>
                <a:pPr>
                  <a:lnSpc>
                    <a:spcPct val="150000"/>
                  </a:lnSpc>
                </a:pPr>
                <a:r>
                  <a:rPr kumimoji="1" lang="en-US" altLang="ja-JP" sz="1400" b="0" dirty="0">
                    <a:latin typeface="Meiryo UI" panose="020B0604030504040204" pitchFamily="50" charset="-128"/>
                    <a:ea typeface="Meiryo UI" panose="020B0604030504040204" pitchFamily="50" charset="-128"/>
                  </a:rPr>
                  <a:t> 	      	     </a:t>
                </a:r>
                <a14:m>
                  <m:oMath xmlns:m="http://schemas.openxmlformats.org/officeDocument/2006/math">
                    <m:r>
                      <a:rPr kumimoji="1" lang="en-US" altLang="ja-JP" sz="1400" i="1">
                        <a:latin typeface="Cambria Math" panose="02040503050406030204" pitchFamily="18" charset="0"/>
                      </a:rPr>
                      <m:t>=</m:t>
                    </m:r>
                    <m:r>
                      <a:rPr kumimoji="1" lang="en-US" altLang="ja-JP" sz="1400" b="0" i="1" smtClean="0">
                        <a:latin typeface="Cambria Math" panose="02040503050406030204" pitchFamily="18" charset="0"/>
                      </a:rPr>
                      <m:t>0.991</m:t>
                    </m:r>
                  </m:oMath>
                </a14:m>
                <a:endParaRPr kumimoji="1" lang="en-US" altLang="ja-JP" sz="1400" b="0" dirty="0">
                  <a:latin typeface="Meiryo UI" panose="020B0604030504040204" pitchFamily="50" charset="-128"/>
                  <a:ea typeface="Meiryo UI" panose="020B0604030504040204" pitchFamily="50" charset="-128"/>
                </a:endParaRPr>
              </a:p>
            </p:txBody>
          </p:sp>
        </mc:Choice>
        <mc:Fallback xmlns="">
          <p:sp>
            <p:nvSpPr>
              <p:cNvPr id="26" name="テキスト ボックス 25">
                <a:extLst>
                  <a:ext uri="{FF2B5EF4-FFF2-40B4-BE49-F238E27FC236}">
                    <a16:creationId xmlns:a16="http://schemas.microsoft.com/office/drawing/2014/main" id="{D8BAC0E4-87C5-4F2B-9EB3-9590CA7AF947}"/>
                  </a:ext>
                </a:extLst>
              </p:cNvPr>
              <p:cNvSpPr txBox="1">
                <a:spLocks noRot="1" noChangeAspect="1" noMove="1" noResize="1" noEditPoints="1" noAdjustHandles="1" noChangeArrowheads="1" noChangeShapeType="1" noTextEdit="1"/>
              </p:cNvSpPr>
              <p:nvPr/>
            </p:nvSpPr>
            <p:spPr>
              <a:xfrm>
                <a:off x="1094222" y="4514657"/>
                <a:ext cx="4785990" cy="1007584"/>
              </a:xfrm>
              <a:prstGeom prst="rect">
                <a:avLst/>
              </a:prstGeom>
              <a:blipFill>
                <a:blip r:embed="rId9"/>
                <a:stretch>
                  <a:fillRect b="-121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45380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a:extLst>
              <a:ext uri="{FF2B5EF4-FFF2-40B4-BE49-F238E27FC236}">
                <a16:creationId xmlns:a16="http://schemas.microsoft.com/office/drawing/2014/main" id="{F4D42A42-6BC7-4EEC-9619-4811CDACFD5F}"/>
              </a:ext>
            </a:extLst>
          </p:cNvPr>
          <p:cNvSpPr txBox="1">
            <a:spLocks/>
          </p:cNvSpPr>
          <p:nvPr/>
        </p:nvSpPr>
        <p:spPr>
          <a:xfrm>
            <a:off x="540000" y="180000"/>
            <a:ext cx="9180000" cy="1080000"/>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dirty="0">
                <a:latin typeface="Meiryo UI" panose="020B0604030504040204" pitchFamily="50" charset="-128"/>
                <a:ea typeface="Meiryo UI" panose="020B0604030504040204" pitchFamily="50" charset="-128"/>
              </a:rPr>
              <a:t>特徴</a:t>
            </a:r>
          </a:p>
        </p:txBody>
      </p:sp>
      <p:pic>
        <p:nvPicPr>
          <p:cNvPr id="3" name="図 2">
            <a:extLst>
              <a:ext uri="{FF2B5EF4-FFF2-40B4-BE49-F238E27FC236}">
                <a16:creationId xmlns:a16="http://schemas.microsoft.com/office/drawing/2014/main" id="{D295663A-A005-45B0-9AE8-06CDAE54494D}"/>
              </a:ext>
            </a:extLst>
          </p:cNvPr>
          <p:cNvPicPr>
            <a:picLocks noChangeAspect="1"/>
          </p:cNvPicPr>
          <p:nvPr/>
        </p:nvPicPr>
        <p:blipFill>
          <a:blip r:embed="rId3"/>
          <a:stretch>
            <a:fillRect/>
          </a:stretch>
        </p:blipFill>
        <p:spPr>
          <a:xfrm>
            <a:off x="8818480" y="3960051"/>
            <a:ext cx="3029373" cy="2486372"/>
          </a:xfrm>
          <a:prstGeom prst="rect">
            <a:avLst/>
          </a:prstGeom>
        </p:spPr>
      </p:pic>
      <p:sp>
        <p:nvSpPr>
          <p:cNvPr id="13" name="テキスト ボックス 12">
            <a:extLst>
              <a:ext uri="{FF2B5EF4-FFF2-40B4-BE49-F238E27FC236}">
                <a16:creationId xmlns:a16="http://schemas.microsoft.com/office/drawing/2014/main" id="{6D494D92-78F0-4295-B29F-65EB9FF5DE8F}"/>
              </a:ext>
            </a:extLst>
          </p:cNvPr>
          <p:cNvSpPr txBox="1"/>
          <p:nvPr/>
        </p:nvSpPr>
        <p:spPr>
          <a:xfrm>
            <a:off x="344147" y="1259013"/>
            <a:ext cx="11724557" cy="5079339"/>
          </a:xfrm>
          <a:prstGeom prst="rect">
            <a:avLst/>
          </a:prstGeom>
          <a:noFill/>
        </p:spPr>
        <p:txBody>
          <a:bodyPr wrap="square" rtlCol="0">
            <a:spAutoFit/>
          </a:bodyPr>
          <a:lstStyle/>
          <a:p>
            <a:pPr>
              <a:lnSpc>
                <a:spcPct val="150000"/>
              </a:lnSpc>
            </a:pPr>
            <a:r>
              <a:rPr kumimoji="1" lang="ja-JP" altLang="en-US" sz="1600" b="1" dirty="0">
                <a:latin typeface="Meiryo UI" panose="020B0604030504040204" pitchFamily="50" charset="-128"/>
                <a:ea typeface="Meiryo UI" panose="020B0604030504040204" pitchFamily="50" charset="-128"/>
              </a:rPr>
              <a:t>主な特徴</a:t>
            </a:r>
            <a:endParaRPr kumimoji="1" lang="en-US" altLang="ja-JP" sz="1600" b="1" dirty="0">
              <a:latin typeface="Meiryo UI" panose="020B0604030504040204" pitchFamily="50" charset="-128"/>
              <a:ea typeface="Meiryo UI" panose="020B0604030504040204" pitchFamily="50" charset="-128"/>
            </a:endParaRPr>
          </a:p>
          <a:p>
            <a:pPr>
              <a:lnSpc>
                <a:spcPct val="150000"/>
              </a:lnSpc>
            </a:pPr>
            <a:r>
              <a:rPr kumimoji="1" lang="ja-JP" altLang="en-US" sz="1400" dirty="0">
                <a:latin typeface="Meiryo UI" panose="020B0604030504040204" pitchFamily="50" charset="-128"/>
                <a:ea typeface="Meiryo UI" panose="020B0604030504040204" pitchFamily="50" charset="-128"/>
              </a:rPr>
              <a:t>　・入力区間を矩形領域に区分</a:t>
            </a:r>
            <a:endParaRPr kumimoji="1" lang="en-US" altLang="ja-JP" sz="1400" dirty="0">
              <a:latin typeface="Meiryo UI" panose="020B0604030504040204" pitchFamily="50" charset="-128"/>
              <a:ea typeface="Meiryo UI" panose="020B0604030504040204" pitchFamily="50" charset="-128"/>
            </a:endParaRPr>
          </a:p>
          <a:p>
            <a:pPr>
              <a:lnSpc>
                <a:spcPct val="150000"/>
              </a:lnSpc>
            </a:pPr>
            <a:r>
              <a:rPr kumimoji="1" lang="ja-JP" altLang="en-US" sz="1400" dirty="0">
                <a:latin typeface="Meiryo UI" panose="020B0604030504040204" pitchFamily="50" charset="-128"/>
                <a:ea typeface="Meiryo UI" panose="020B0604030504040204" pitchFamily="50" charset="-128"/>
              </a:rPr>
              <a:t>　・数値の値の大きさに依存せず、値の大きさの順序のみに依存</a:t>
            </a:r>
            <a:endParaRPr kumimoji="1" lang="en-US" altLang="ja-JP" sz="1400" dirty="0">
              <a:latin typeface="Meiryo UI" panose="020B0604030504040204" pitchFamily="50" charset="-128"/>
              <a:ea typeface="Meiryo UI" panose="020B0604030504040204" pitchFamily="50" charset="-128"/>
            </a:endParaRPr>
          </a:p>
          <a:p>
            <a:pPr>
              <a:lnSpc>
                <a:spcPct val="150000"/>
              </a:lnSpc>
            </a:pPr>
            <a:endParaRPr kumimoji="1" lang="en-US" altLang="ja-JP" sz="1600" dirty="0">
              <a:latin typeface="Meiryo UI" panose="020B0604030504040204" pitchFamily="50" charset="-128"/>
              <a:ea typeface="Meiryo UI" panose="020B0604030504040204" pitchFamily="50" charset="-128"/>
            </a:endParaRPr>
          </a:p>
          <a:p>
            <a:pPr>
              <a:lnSpc>
                <a:spcPct val="150000"/>
              </a:lnSpc>
            </a:pPr>
            <a:r>
              <a:rPr kumimoji="1" lang="ja-JP" altLang="en-US" sz="1600" b="1" dirty="0">
                <a:latin typeface="Meiryo UI" panose="020B0604030504040204" pitchFamily="50" charset="-128"/>
                <a:ea typeface="Meiryo UI" panose="020B0604030504040204" pitchFamily="50" charset="-128"/>
              </a:rPr>
              <a:t>メリット</a:t>
            </a:r>
            <a:endParaRPr kumimoji="1" lang="en-US" altLang="ja-JP" sz="1600" b="1" dirty="0">
              <a:latin typeface="Meiryo UI" panose="020B0604030504040204" pitchFamily="50" charset="-128"/>
              <a:ea typeface="Meiryo UI" panose="020B0604030504040204" pitchFamily="50" charset="-128"/>
            </a:endParaRPr>
          </a:p>
          <a:p>
            <a:pPr>
              <a:lnSpc>
                <a:spcPct val="150000"/>
              </a:lnSpc>
            </a:pPr>
            <a:r>
              <a:rPr kumimoji="1" lang="ja-JP" altLang="en-US" sz="1400" dirty="0">
                <a:latin typeface="Meiryo UI" panose="020B0604030504040204" pitchFamily="50" charset="-128"/>
                <a:ea typeface="Meiryo UI" panose="020B0604030504040204" pitchFamily="50" charset="-128"/>
              </a:rPr>
              <a:t>　・木構造で</a:t>
            </a:r>
            <a:r>
              <a:rPr kumimoji="1" lang="en-US" altLang="ja-JP" sz="1400" dirty="0">
                <a:latin typeface="Meiryo UI" panose="020B0604030504040204" pitchFamily="50" charset="-128"/>
                <a:ea typeface="Meiryo UI" panose="020B0604030504040204" pitchFamily="50" charset="-128"/>
              </a:rPr>
              <a:t>『 if then 』</a:t>
            </a:r>
            <a:r>
              <a:rPr kumimoji="1" lang="ja-JP" altLang="en-US" sz="1400" dirty="0">
                <a:latin typeface="Meiryo UI" panose="020B0604030504040204" pitchFamily="50" charset="-128"/>
                <a:ea typeface="Meiryo UI" panose="020B0604030504040204" pitchFamily="50" charset="-128"/>
              </a:rPr>
              <a:t>ルールで解釈できるため、目的変数に対して、どの説明変数がどのような条件で効くのか、視覚的に判断しやすい</a:t>
            </a:r>
            <a:endParaRPr kumimoji="1" lang="en-US" altLang="ja-JP" sz="1400" dirty="0">
              <a:latin typeface="Meiryo UI" panose="020B0604030504040204" pitchFamily="50" charset="-128"/>
              <a:ea typeface="Meiryo UI" panose="020B0604030504040204" pitchFamily="50" charset="-128"/>
            </a:endParaRPr>
          </a:p>
          <a:p>
            <a:pPr>
              <a:lnSpc>
                <a:spcPct val="150000"/>
              </a:lnSpc>
            </a:pPr>
            <a:r>
              <a:rPr kumimoji="1" lang="ja-JP" altLang="en-US" sz="1400" dirty="0">
                <a:latin typeface="Meiryo UI" panose="020B0604030504040204" pitchFamily="50" charset="-128"/>
                <a:ea typeface="Meiryo UI" panose="020B0604030504040204" pitchFamily="50" charset="-128"/>
              </a:rPr>
              <a:t>　・（矩形で表現できる範囲で）非線形なモデルを表現可能</a:t>
            </a:r>
            <a:endParaRPr kumimoji="1" lang="en-US" altLang="ja-JP" sz="1400" dirty="0">
              <a:latin typeface="Meiryo UI" panose="020B0604030504040204" pitchFamily="50" charset="-128"/>
              <a:ea typeface="Meiryo UI" panose="020B0604030504040204" pitchFamily="50" charset="-128"/>
            </a:endParaRPr>
          </a:p>
          <a:p>
            <a:pPr>
              <a:lnSpc>
                <a:spcPct val="150000"/>
              </a:lnSpc>
            </a:pPr>
            <a:r>
              <a:rPr kumimoji="1" lang="ja-JP" altLang="en-US" sz="1400" dirty="0">
                <a:latin typeface="Meiryo UI" panose="020B0604030504040204" pitchFamily="50" charset="-128"/>
                <a:ea typeface="Meiryo UI" panose="020B0604030504040204" pitchFamily="50" charset="-128"/>
              </a:rPr>
              <a:t>　・数値変数の正規化が不要</a:t>
            </a:r>
            <a:endParaRPr kumimoji="1" lang="en-US" altLang="ja-JP" sz="1400" dirty="0">
              <a:latin typeface="Meiryo UI" panose="020B0604030504040204" pitchFamily="50" charset="-128"/>
              <a:ea typeface="Meiryo UI" panose="020B0604030504040204" pitchFamily="50" charset="-128"/>
            </a:endParaRPr>
          </a:p>
          <a:p>
            <a:pPr>
              <a:lnSpc>
                <a:spcPct val="150000"/>
              </a:lnSpc>
            </a:pPr>
            <a:r>
              <a:rPr kumimoji="1" lang="ja-JP" altLang="en-US" sz="1400" dirty="0">
                <a:latin typeface="Meiryo UI" panose="020B0604030504040204" pitchFamily="50" charset="-128"/>
                <a:ea typeface="Meiryo UI" panose="020B0604030504040204" pitchFamily="50" charset="-128"/>
              </a:rPr>
              <a:t>　・説明変数がカテゴリの場合の親和性が高い（ダミー変数化が不要）</a:t>
            </a:r>
            <a:endParaRPr kumimoji="1" lang="en-US" altLang="ja-JP" sz="1400" dirty="0">
              <a:latin typeface="Meiryo UI" panose="020B0604030504040204" pitchFamily="50" charset="-128"/>
              <a:ea typeface="Meiryo UI" panose="020B0604030504040204" pitchFamily="50" charset="-128"/>
            </a:endParaRPr>
          </a:p>
          <a:p>
            <a:pPr>
              <a:lnSpc>
                <a:spcPct val="150000"/>
              </a:lnSpc>
            </a:pPr>
            <a:endParaRPr kumimoji="1" lang="en-US" altLang="ja-JP" sz="1600" dirty="0">
              <a:latin typeface="Meiryo UI" panose="020B0604030504040204" pitchFamily="50" charset="-128"/>
              <a:ea typeface="Meiryo UI" panose="020B0604030504040204" pitchFamily="50" charset="-128"/>
            </a:endParaRPr>
          </a:p>
          <a:p>
            <a:pPr>
              <a:lnSpc>
                <a:spcPct val="150000"/>
              </a:lnSpc>
            </a:pPr>
            <a:r>
              <a:rPr kumimoji="1" lang="ja-JP" altLang="en-US" sz="1600" b="1" dirty="0">
                <a:latin typeface="Meiryo UI" panose="020B0604030504040204" pitchFamily="50" charset="-128"/>
                <a:ea typeface="Meiryo UI" panose="020B0604030504040204" pitchFamily="50" charset="-128"/>
              </a:rPr>
              <a:t>デメリット</a:t>
            </a:r>
            <a:endParaRPr kumimoji="1" lang="en-US" altLang="ja-JP" sz="1600" b="1" dirty="0">
              <a:latin typeface="Meiryo UI" panose="020B0604030504040204" pitchFamily="50" charset="-128"/>
              <a:ea typeface="Meiryo UI" panose="020B0604030504040204" pitchFamily="50" charset="-128"/>
            </a:endParaRPr>
          </a:p>
          <a:p>
            <a:pPr>
              <a:lnSpc>
                <a:spcPct val="150000"/>
              </a:lnSpc>
            </a:pPr>
            <a:r>
              <a:rPr kumimoji="1" lang="ja-JP" altLang="en-US" sz="1400" dirty="0">
                <a:latin typeface="Meiryo UI" panose="020B0604030504040204" pitchFamily="50" charset="-128"/>
                <a:ea typeface="Meiryo UI" panose="020B0604030504040204" pitchFamily="50" charset="-128"/>
              </a:rPr>
              <a:t>　・パラメータ（分岐数、ツリーの高さ）の決め方が難しく、過学習が起こりやすい</a:t>
            </a:r>
            <a:endParaRPr kumimoji="1" lang="en-US" altLang="ja-JP" sz="1400" dirty="0">
              <a:latin typeface="Meiryo UI" panose="020B0604030504040204" pitchFamily="50" charset="-128"/>
              <a:ea typeface="Meiryo UI" panose="020B0604030504040204" pitchFamily="50" charset="-128"/>
            </a:endParaRPr>
          </a:p>
          <a:p>
            <a:pPr>
              <a:lnSpc>
                <a:spcPct val="150000"/>
              </a:lnSpc>
            </a:pPr>
            <a:r>
              <a:rPr kumimoji="1" lang="ja-JP" altLang="en-US" sz="1400" dirty="0">
                <a:latin typeface="Meiryo UI" panose="020B0604030504040204" pitchFamily="50" charset="-128"/>
                <a:ea typeface="Meiryo UI" panose="020B0604030504040204" pitchFamily="50" charset="-128"/>
              </a:rPr>
              <a:t>　・空間を矩形に分割するため、変数間で相関が大きいときには分割がうまくいかない</a:t>
            </a:r>
            <a:r>
              <a:rPr kumimoji="1" lang="en-US" altLang="ja-JP" sz="1400" baseline="30000" dirty="0">
                <a:latin typeface="Meiryo UI" panose="020B0604030504040204" pitchFamily="50" charset="-128"/>
                <a:ea typeface="Meiryo UI" panose="020B0604030504040204" pitchFamily="50" charset="-128"/>
              </a:rPr>
              <a:t>		</a:t>
            </a:r>
          </a:p>
          <a:p>
            <a:pPr>
              <a:lnSpc>
                <a:spcPct val="150000"/>
              </a:lnSpc>
            </a:pPr>
            <a:r>
              <a:rPr kumimoji="1" lang="ja-JP" altLang="en-US" sz="1400" dirty="0">
                <a:latin typeface="Meiryo UI" panose="020B0604030504040204" pitchFamily="50" charset="-128"/>
                <a:ea typeface="Meiryo UI" panose="020B0604030504040204" pitchFamily="50" charset="-128"/>
              </a:rPr>
              <a:t>　　→可読性は高いが精度面の限界あり</a:t>
            </a:r>
            <a:endParaRPr kumimoji="1" lang="en-US" altLang="ja-JP" sz="1400" dirty="0">
              <a:latin typeface="Meiryo UI" panose="020B0604030504040204" pitchFamily="50" charset="-128"/>
              <a:ea typeface="Meiryo UI" panose="020B0604030504040204" pitchFamily="50" charset="-128"/>
            </a:endParaRPr>
          </a:p>
          <a:p>
            <a:pPr>
              <a:lnSpc>
                <a:spcPct val="150000"/>
              </a:lnSpc>
            </a:pPr>
            <a:r>
              <a:rPr kumimoji="1" lang="ja-JP" altLang="en-US" sz="1400" dirty="0">
                <a:latin typeface="Meiryo UI" panose="020B0604030504040204" pitchFamily="50" charset="-128"/>
                <a:ea typeface="Meiryo UI" panose="020B0604030504040204" pitchFamily="50" charset="-128"/>
              </a:rPr>
              <a:t>　　→複数の決定木を用いてアンサンブル学習するアルゴリズムが発展　</a:t>
            </a:r>
            <a:endParaRPr kumimoji="1" lang="en-US" altLang="ja-JP" sz="1400" dirty="0">
              <a:latin typeface="Meiryo UI" panose="020B0604030504040204" pitchFamily="50" charset="-128"/>
              <a:ea typeface="Meiryo UI" panose="020B0604030504040204" pitchFamily="50" charset="-128"/>
            </a:endParaRPr>
          </a:p>
        </p:txBody>
      </p:sp>
      <p:sp>
        <p:nvSpPr>
          <p:cNvPr id="8" name="正方形/長方形 7">
            <a:extLst>
              <a:ext uri="{FF2B5EF4-FFF2-40B4-BE49-F238E27FC236}">
                <a16:creationId xmlns:a16="http://schemas.microsoft.com/office/drawing/2014/main" id="{88D9C223-DF35-4DB2-A7C5-13D953542752}"/>
              </a:ext>
            </a:extLst>
          </p:cNvPr>
          <p:cNvSpPr/>
          <p:nvPr/>
        </p:nvSpPr>
        <p:spPr>
          <a:xfrm>
            <a:off x="240200" y="6542677"/>
            <a:ext cx="5397696" cy="307777"/>
          </a:xfrm>
          <a:prstGeom prst="rect">
            <a:avLst/>
          </a:prstGeom>
        </p:spPr>
        <p:txBody>
          <a:bodyPr wrap="none">
            <a:spAutoFit/>
          </a:bodyPr>
          <a:lstStyle/>
          <a:p>
            <a:r>
              <a:rPr lang="ja-JP" altLang="en-US" sz="1400" dirty="0">
                <a:latin typeface="Meiryo UI" panose="020B0604030504040204" pitchFamily="50" charset="-128"/>
                <a:ea typeface="Meiryo UI" panose="020B0604030504040204" pitchFamily="50" charset="-128"/>
              </a:rPr>
              <a:t>引用　</a:t>
            </a:r>
            <a:r>
              <a:rPr lang="en-US" altLang="ja-JP" sz="1400" dirty="0">
                <a:latin typeface="Meiryo UI" panose="020B0604030504040204" pitchFamily="50" charset="-128"/>
                <a:ea typeface="Meiryo UI" panose="020B0604030504040204" pitchFamily="50" charset="-128"/>
              </a:rPr>
              <a:t>NTT</a:t>
            </a:r>
            <a:r>
              <a:rPr lang="ja-JP" altLang="en-US" sz="1400" dirty="0">
                <a:latin typeface="Meiryo UI" panose="020B0604030504040204" pitchFamily="50" charset="-128"/>
                <a:ea typeface="Meiryo UI" panose="020B0604030504040204" pitchFamily="50" charset="-128"/>
              </a:rPr>
              <a:t>データ数理　データサイエンス講座　予測のための非線形モデル</a:t>
            </a:r>
          </a:p>
        </p:txBody>
      </p:sp>
    </p:spTree>
    <p:extLst>
      <p:ext uri="{BB962C8B-B14F-4D97-AF65-F5344CB8AC3E}">
        <p14:creationId xmlns:p14="http://schemas.microsoft.com/office/powerpoint/2010/main" val="4283328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a:extLst>
              <a:ext uri="{FF2B5EF4-FFF2-40B4-BE49-F238E27FC236}">
                <a16:creationId xmlns:a16="http://schemas.microsoft.com/office/drawing/2014/main" id="{F4D42A42-6BC7-4EEC-9619-4811CDACFD5F}"/>
              </a:ext>
            </a:extLst>
          </p:cNvPr>
          <p:cNvSpPr txBox="1">
            <a:spLocks/>
          </p:cNvSpPr>
          <p:nvPr/>
        </p:nvSpPr>
        <p:spPr>
          <a:xfrm>
            <a:off x="540000" y="180000"/>
            <a:ext cx="9180000" cy="1080000"/>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dirty="0">
                <a:latin typeface="Meiryo UI" panose="020B0604030504040204" pitchFamily="50" charset="-128"/>
                <a:ea typeface="Meiryo UI" panose="020B0604030504040204" pitchFamily="50" charset="-128"/>
              </a:rPr>
              <a:t>留意事項　</a:t>
            </a:r>
            <a:r>
              <a:rPr lang="ja-JP" altLang="en-US" sz="2000" dirty="0">
                <a:latin typeface="Meiryo UI" panose="020B0604030504040204" pitchFamily="50" charset="-128"/>
                <a:ea typeface="Meiryo UI" panose="020B0604030504040204" pitchFamily="50" charset="-128"/>
              </a:rPr>
              <a:t>モデル構築時の欠損値</a:t>
            </a:r>
            <a:endParaRPr lang="ja-JP" altLang="en-US" sz="3600" dirty="0">
              <a:latin typeface="Meiryo UI" panose="020B0604030504040204" pitchFamily="50" charset="-128"/>
              <a:ea typeface="Meiryo UI" panose="020B0604030504040204" pitchFamily="50" charset="-128"/>
            </a:endParaRPr>
          </a:p>
        </p:txBody>
      </p:sp>
      <p:sp>
        <p:nvSpPr>
          <p:cNvPr id="32" name="テキスト ボックス 31">
            <a:extLst>
              <a:ext uri="{FF2B5EF4-FFF2-40B4-BE49-F238E27FC236}">
                <a16:creationId xmlns:a16="http://schemas.microsoft.com/office/drawing/2014/main" id="{A9CBDE3E-6B69-4BB9-A0F2-F24D2D74F798}"/>
              </a:ext>
            </a:extLst>
          </p:cNvPr>
          <p:cNvSpPr txBox="1"/>
          <p:nvPr/>
        </p:nvSpPr>
        <p:spPr>
          <a:xfrm>
            <a:off x="310529" y="3186482"/>
            <a:ext cx="1121559" cy="338554"/>
          </a:xfrm>
          <a:prstGeom prst="rect">
            <a:avLst/>
          </a:prstGeom>
          <a:noFill/>
        </p:spPr>
        <p:txBody>
          <a:bodyPr wrap="square" rtlCol="0">
            <a:spAutoFit/>
          </a:bodyPr>
          <a:lstStyle/>
          <a:p>
            <a:r>
              <a:rPr kumimoji="1" lang="en-US" altLang="ja-JP" sz="1600" b="1" dirty="0">
                <a:latin typeface="Meiryo UI" panose="020B0604030504040204" pitchFamily="50" charset="-128"/>
                <a:ea typeface="Meiryo UI" panose="020B0604030504040204" pitchFamily="50" charset="-128"/>
              </a:rPr>
              <a:t>TMS</a:t>
            </a:r>
          </a:p>
        </p:txBody>
      </p:sp>
      <p:pic>
        <p:nvPicPr>
          <p:cNvPr id="4" name="図 3">
            <a:extLst>
              <a:ext uri="{FF2B5EF4-FFF2-40B4-BE49-F238E27FC236}">
                <a16:creationId xmlns:a16="http://schemas.microsoft.com/office/drawing/2014/main" id="{C2FAF1AA-D338-4161-BD64-ABECFA570071}"/>
              </a:ext>
            </a:extLst>
          </p:cNvPr>
          <p:cNvPicPr>
            <a:picLocks noChangeAspect="1"/>
          </p:cNvPicPr>
          <p:nvPr/>
        </p:nvPicPr>
        <p:blipFill rotWithShape="1">
          <a:blip r:embed="rId3"/>
          <a:srcRect r="539"/>
          <a:stretch/>
        </p:blipFill>
        <p:spPr>
          <a:xfrm>
            <a:off x="4718470" y="3676343"/>
            <a:ext cx="7406153" cy="2618773"/>
          </a:xfrm>
          <a:prstGeom prst="rect">
            <a:avLst/>
          </a:prstGeom>
        </p:spPr>
      </p:pic>
      <p:cxnSp>
        <p:nvCxnSpPr>
          <p:cNvPr id="18" name="直線コネクタ 17">
            <a:extLst>
              <a:ext uri="{FF2B5EF4-FFF2-40B4-BE49-F238E27FC236}">
                <a16:creationId xmlns:a16="http://schemas.microsoft.com/office/drawing/2014/main" id="{63470110-AB31-40DA-B53E-7741B0951C7B}"/>
              </a:ext>
            </a:extLst>
          </p:cNvPr>
          <p:cNvCxnSpPr>
            <a:cxnSpLocks/>
          </p:cNvCxnSpPr>
          <p:nvPr/>
        </p:nvCxnSpPr>
        <p:spPr>
          <a:xfrm>
            <a:off x="274017" y="2919076"/>
            <a:ext cx="11570942"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E9A4C9E4-3543-4D43-AD37-4620267E0CC1}"/>
              </a:ext>
            </a:extLst>
          </p:cNvPr>
          <p:cNvSpPr txBox="1"/>
          <p:nvPr/>
        </p:nvSpPr>
        <p:spPr>
          <a:xfrm>
            <a:off x="310529" y="1327736"/>
            <a:ext cx="9974374" cy="1432187"/>
          </a:xfrm>
          <a:prstGeom prst="rect">
            <a:avLst/>
          </a:prstGeom>
          <a:noFill/>
        </p:spPr>
        <p:txBody>
          <a:bodyPr wrap="square" rtlCol="0">
            <a:spAutoFit/>
          </a:bodyPr>
          <a:lstStyle/>
          <a:p>
            <a:pPr>
              <a:lnSpc>
                <a:spcPct val="150000"/>
              </a:lnSpc>
            </a:pPr>
            <a:r>
              <a:rPr kumimoji="1" lang="en-US" altLang="ja-JP" sz="1600" b="1" dirty="0">
                <a:latin typeface="Meiryo UI" panose="020B0604030504040204" pitchFamily="50" charset="-128"/>
                <a:ea typeface="Meiryo UI" panose="020B0604030504040204" pitchFamily="50" charset="-128"/>
              </a:rPr>
              <a:t>SPSS</a:t>
            </a:r>
            <a:r>
              <a:rPr kumimoji="1" lang="ja-JP" altLang="en-US" sz="1600" b="1" dirty="0">
                <a:latin typeface="Meiryo UI" panose="020B0604030504040204" pitchFamily="50" charset="-128"/>
                <a:ea typeface="Meiryo UI" panose="020B0604030504040204" pitchFamily="50" charset="-128"/>
              </a:rPr>
              <a:t> </a:t>
            </a:r>
            <a:r>
              <a:rPr kumimoji="1" lang="en-US" altLang="ja-JP" sz="1600" b="1" dirty="0">
                <a:latin typeface="Meiryo UI" panose="020B0604030504040204" pitchFamily="50" charset="-128"/>
                <a:ea typeface="Meiryo UI" panose="020B0604030504040204" pitchFamily="50" charset="-128"/>
              </a:rPr>
              <a:t>Modeler</a:t>
            </a:r>
          </a:p>
          <a:p>
            <a:pPr>
              <a:lnSpc>
                <a:spcPct val="150000"/>
              </a:lnSpc>
            </a:pPr>
            <a:r>
              <a:rPr kumimoji="1" lang="ja-JP" altLang="en-US" sz="1400" b="1"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CART,CHAID,C5.0</a:t>
            </a:r>
            <a:r>
              <a:rPr lang="ja-JP" altLang="en-US" sz="1400" dirty="0">
                <a:latin typeface="Meiryo UI" panose="020B0604030504040204" pitchFamily="50" charset="-128"/>
                <a:ea typeface="Meiryo UI" panose="020B0604030504040204" pitchFamily="50" charset="-128"/>
              </a:rPr>
              <a:t>　共通</a:t>
            </a:r>
            <a:endParaRPr lang="en-US" altLang="ja-JP" sz="1400" dirty="0">
              <a:latin typeface="Meiryo UI" panose="020B0604030504040204" pitchFamily="50" charset="-128"/>
              <a:ea typeface="Meiryo UI" panose="020B0604030504040204" pitchFamily="50" charset="-128"/>
            </a:endParaRPr>
          </a:p>
          <a:p>
            <a:pPr>
              <a:lnSpc>
                <a:spcPct val="150000"/>
              </a:lnSpc>
            </a:pPr>
            <a:r>
              <a:rPr lang="ja-JP" altLang="en-US" sz="1400" dirty="0">
                <a:latin typeface="Meiryo UI" panose="020B0604030504040204" pitchFamily="50" charset="-128"/>
                <a:ea typeface="Meiryo UI" panose="020B0604030504040204" pitchFamily="50" charset="-128"/>
              </a:rPr>
              <a:t>　欠損値というカテゴリが作成される。</a:t>
            </a:r>
            <a:endParaRPr lang="en-US" altLang="ja-JP" sz="1400" dirty="0">
              <a:latin typeface="Meiryo UI" panose="020B0604030504040204" pitchFamily="50" charset="-128"/>
              <a:ea typeface="Meiryo UI" panose="020B0604030504040204" pitchFamily="50" charset="-128"/>
            </a:endParaRPr>
          </a:p>
          <a:p>
            <a:pPr>
              <a:lnSpc>
                <a:spcPct val="150000"/>
              </a:lnSpc>
            </a:pP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日本情報通信に問い合わせ中</a:t>
            </a:r>
            <a:endParaRPr lang="en-US" altLang="ja-JP" sz="1400" dirty="0">
              <a:latin typeface="Meiryo UI" panose="020B0604030504040204" pitchFamily="50" charset="-128"/>
              <a:ea typeface="Meiryo UI" panose="020B0604030504040204" pitchFamily="50" charset="-128"/>
            </a:endParaRPr>
          </a:p>
        </p:txBody>
      </p:sp>
      <p:sp>
        <p:nvSpPr>
          <p:cNvPr id="21" name="正方形/長方形 20">
            <a:extLst>
              <a:ext uri="{FF2B5EF4-FFF2-40B4-BE49-F238E27FC236}">
                <a16:creationId xmlns:a16="http://schemas.microsoft.com/office/drawing/2014/main" id="{A0D72419-1941-4ECC-8AE1-F1A9F154C3B1}"/>
              </a:ext>
            </a:extLst>
          </p:cNvPr>
          <p:cNvSpPr/>
          <p:nvPr/>
        </p:nvSpPr>
        <p:spPr>
          <a:xfrm>
            <a:off x="507341" y="3530334"/>
            <a:ext cx="5664816" cy="1663019"/>
          </a:xfrm>
          <a:prstGeom prst="rect">
            <a:avLst/>
          </a:prstGeom>
        </p:spPr>
        <p:txBody>
          <a:bodyPr wrap="square">
            <a:spAutoFit/>
          </a:bodyPr>
          <a:lstStyle/>
          <a:p>
            <a:pPr>
              <a:lnSpc>
                <a:spcPct val="150000"/>
              </a:lnSpc>
            </a:pPr>
            <a:r>
              <a:rPr lang="ja-JP" altLang="en-US" sz="1400" dirty="0">
                <a:latin typeface="Meiryo UI" panose="020B0604030504040204" pitchFamily="50" charset="-128"/>
                <a:ea typeface="Meiryo UI" panose="020B0604030504040204" pitchFamily="50" charset="-128"/>
              </a:rPr>
              <a:t>下記の手順でモデルを構築する。</a:t>
            </a:r>
            <a:endParaRPr lang="en-US" altLang="ja-JP" sz="1400" dirty="0">
              <a:latin typeface="Meiryo UI" panose="020B0604030504040204" pitchFamily="50" charset="-128"/>
              <a:ea typeface="Meiryo UI" panose="020B0604030504040204" pitchFamily="50" charset="-128"/>
            </a:endParaRPr>
          </a:p>
          <a:p>
            <a:pPr>
              <a:lnSpc>
                <a:spcPct val="150000"/>
              </a:lnSpc>
            </a:pPr>
            <a:r>
              <a:rPr lang="ja-JP" altLang="en-US" sz="1400" dirty="0">
                <a:latin typeface="Meiryo UI" panose="020B0604030504040204" pitchFamily="50" charset="-128"/>
                <a:ea typeface="Meiryo UI" panose="020B0604030504040204" pitchFamily="50" charset="-128"/>
              </a:rPr>
              <a:t>１）欠損値を含む列が分岐変数として選ばれた場合、</a:t>
            </a:r>
            <a:endParaRPr lang="en-US" altLang="ja-JP" sz="1400" dirty="0">
              <a:latin typeface="Meiryo UI" panose="020B0604030504040204" pitchFamily="50" charset="-128"/>
              <a:ea typeface="Meiryo UI" panose="020B0604030504040204" pitchFamily="50" charset="-128"/>
            </a:endParaRPr>
          </a:p>
          <a:p>
            <a:pPr>
              <a:lnSpc>
                <a:spcPct val="150000"/>
              </a:lnSpc>
            </a:pPr>
            <a:r>
              <a:rPr lang="ja-JP" altLang="en-US" sz="1400" dirty="0">
                <a:latin typeface="Meiryo UI" panose="020B0604030504040204" pitchFamily="50" charset="-128"/>
                <a:ea typeface="Meiryo UI" panose="020B0604030504040204" pitchFamily="50" charset="-128"/>
              </a:rPr>
              <a:t>　    まずその変数が非欠損のデータのみで分岐 </a:t>
            </a:r>
            <a:endParaRPr lang="en-US" altLang="ja-JP" sz="1400" dirty="0">
              <a:latin typeface="Meiryo UI" panose="020B0604030504040204" pitchFamily="50" charset="-128"/>
              <a:ea typeface="Meiryo UI" panose="020B0604030504040204" pitchFamily="50" charset="-128"/>
            </a:endParaRPr>
          </a:p>
          <a:p>
            <a:pPr>
              <a:lnSpc>
                <a:spcPct val="150000"/>
              </a:lnSpc>
            </a:pPr>
            <a:r>
              <a:rPr lang="ja-JP" altLang="en-US" sz="1400" dirty="0">
                <a:latin typeface="Meiryo UI" panose="020B0604030504040204" pitchFamily="50" charset="-128"/>
                <a:ea typeface="Meiryo UI" panose="020B0604030504040204" pitchFamily="50" charset="-128"/>
              </a:rPr>
              <a:t>２）欠損値は、分岐したノードの数（重み）に比例して</a:t>
            </a:r>
            <a:endParaRPr lang="en-US" altLang="ja-JP" sz="1400" dirty="0">
              <a:latin typeface="Meiryo UI" panose="020B0604030504040204" pitchFamily="50" charset="-128"/>
              <a:ea typeface="Meiryo UI" panose="020B0604030504040204" pitchFamily="50" charset="-128"/>
            </a:endParaRPr>
          </a:p>
          <a:p>
            <a:pPr>
              <a:lnSpc>
                <a:spcPct val="150000"/>
              </a:lnSpc>
            </a:pPr>
            <a:r>
              <a:rPr lang="ja-JP" altLang="en-US" sz="1400" dirty="0">
                <a:latin typeface="Meiryo UI" panose="020B0604030504040204" pitchFamily="50" charset="-128"/>
                <a:ea typeface="Meiryo UI" panose="020B0604030504040204" pitchFamily="50" charset="-128"/>
              </a:rPr>
              <a:t>　    重みを配分するようにして次の分岐に進む。</a:t>
            </a:r>
          </a:p>
        </p:txBody>
      </p:sp>
      <p:sp>
        <p:nvSpPr>
          <p:cNvPr id="11" name="正方形/長方形 10">
            <a:extLst>
              <a:ext uri="{FF2B5EF4-FFF2-40B4-BE49-F238E27FC236}">
                <a16:creationId xmlns:a16="http://schemas.microsoft.com/office/drawing/2014/main" id="{17AE5938-AEF1-4E9C-8BCC-F9DE2C13AB17}"/>
              </a:ext>
            </a:extLst>
          </p:cNvPr>
          <p:cNvSpPr/>
          <p:nvPr/>
        </p:nvSpPr>
        <p:spPr>
          <a:xfrm>
            <a:off x="240200" y="6542677"/>
            <a:ext cx="5397696" cy="307777"/>
          </a:xfrm>
          <a:prstGeom prst="rect">
            <a:avLst/>
          </a:prstGeom>
        </p:spPr>
        <p:txBody>
          <a:bodyPr wrap="none">
            <a:spAutoFit/>
          </a:bodyPr>
          <a:lstStyle/>
          <a:p>
            <a:r>
              <a:rPr lang="ja-JP" altLang="en-US" sz="1400" dirty="0">
                <a:latin typeface="Meiryo UI" panose="020B0604030504040204" pitchFamily="50" charset="-128"/>
                <a:ea typeface="Meiryo UI" panose="020B0604030504040204" pitchFamily="50" charset="-128"/>
              </a:rPr>
              <a:t>引用　</a:t>
            </a:r>
            <a:r>
              <a:rPr lang="en-US" altLang="ja-JP" sz="1400" dirty="0">
                <a:latin typeface="Meiryo UI" panose="020B0604030504040204" pitchFamily="50" charset="-128"/>
                <a:ea typeface="Meiryo UI" panose="020B0604030504040204" pitchFamily="50" charset="-128"/>
              </a:rPr>
              <a:t>NTT</a:t>
            </a:r>
            <a:r>
              <a:rPr lang="ja-JP" altLang="en-US" sz="1400" dirty="0">
                <a:latin typeface="Meiryo UI" panose="020B0604030504040204" pitchFamily="50" charset="-128"/>
                <a:ea typeface="Meiryo UI" panose="020B0604030504040204" pitchFamily="50" charset="-128"/>
              </a:rPr>
              <a:t>データ数理　データサイエンス講座　予測のための非線形モデル</a:t>
            </a:r>
          </a:p>
        </p:txBody>
      </p:sp>
    </p:spTree>
    <p:extLst>
      <p:ext uri="{BB962C8B-B14F-4D97-AF65-F5344CB8AC3E}">
        <p14:creationId xmlns:p14="http://schemas.microsoft.com/office/powerpoint/2010/main" val="2025019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1">
            <a:extLst>
              <a:ext uri="{FF2B5EF4-FFF2-40B4-BE49-F238E27FC236}">
                <a16:creationId xmlns:a16="http://schemas.microsoft.com/office/drawing/2014/main" id="{27A53699-E9BF-4810-8496-F603FE00C9E7}"/>
              </a:ext>
            </a:extLst>
          </p:cNvPr>
          <p:cNvSpPr txBox="1">
            <a:spLocks/>
          </p:cNvSpPr>
          <p:nvPr/>
        </p:nvSpPr>
        <p:spPr>
          <a:xfrm>
            <a:off x="540000" y="180000"/>
            <a:ext cx="9180000" cy="1080000"/>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dirty="0">
                <a:latin typeface="Meiryo UI" panose="020B0604030504040204" pitchFamily="50" charset="-128"/>
                <a:ea typeface="Meiryo UI" panose="020B0604030504040204" pitchFamily="50" charset="-128"/>
              </a:rPr>
              <a:t>留意事項　</a:t>
            </a:r>
            <a:r>
              <a:rPr lang="ja-JP" altLang="en-US" sz="2000" dirty="0">
                <a:latin typeface="Meiryo UI" panose="020B0604030504040204" pitchFamily="50" charset="-128"/>
                <a:ea typeface="Meiryo UI" panose="020B0604030504040204" pitchFamily="50" charset="-128"/>
              </a:rPr>
              <a:t>予測時の欠損値</a:t>
            </a:r>
            <a:r>
              <a:rPr lang="en-US" altLang="ja-JP" sz="2000" dirty="0">
                <a:latin typeface="Meiryo UI" panose="020B0604030504040204" pitchFamily="50" charset="-128"/>
                <a:ea typeface="Meiryo UI" panose="020B0604030504040204" pitchFamily="50" charset="-128"/>
              </a:rPr>
              <a:t>(</a:t>
            </a:r>
            <a:r>
              <a:rPr lang="ja-JP" altLang="en-US" sz="2000" dirty="0">
                <a:latin typeface="Meiryo UI" panose="020B0604030504040204" pitchFamily="50" charset="-128"/>
                <a:ea typeface="Meiryo UI" panose="020B0604030504040204" pitchFamily="50" charset="-128"/>
              </a:rPr>
              <a:t>予測するデータに対応するノードがない場合</a:t>
            </a:r>
            <a:r>
              <a:rPr lang="en-US" altLang="ja-JP" sz="2000" dirty="0">
                <a:latin typeface="Meiryo UI" panose="020B0604030504040204" pitchFamily="50" charset="-128"/>
                <a:ea typeface="Meiryo UI" panose="020B0604030504040204" pitchFamily="50" charset="-128"/>
              </a:rPr>
              <a:t>)</a:t>
            </a:r>
            <a:endParaRPr lang="ja-JP" altLang="en-US" sz="3600" dirty="0">
              <a:latin typeface="Meiryo UI" panose="020B0604030504040204" pitchFamily="50" charset="-128"/>
              <a:ea typeface="Meiryo UI" panose="020B0604030504040204" pitchFamily="50" charset="-128"/>
            </a:endParaRPr>
          </a:p>
        </p:txBody>
      </p:sp>
      <p:cxnSp>
        <p:nvCxnSpPr>
          <p:cNvPr id="15" name="直線コネクタ 14">
            <a:extLst>
              <a:ext uri="{FF2B5EF4-FFF2-40B4-BE49-F238E27FC236}">
                <a16:creationId xmlns:a16="http://schemas.microsoft.com/office/drawing/2014/main" id="{23C707E2-0B01-48F5-BF3B-9268D1BBCABE}"/>
              </a:ext>
            </a:extLst>
          </p:cNvPr>
          <p:cNvCxnSpPr>
            <a:cxnSpLocks/>
          </p:cNvCxnSpPr>
          <p:nvPr/>
        </p:nvCxnSpPr>
        <p:spPr>
          <a:xfrm>
            <a:off x="274017" y="2919076"/>
            <a:ext cx="11570942"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20" name="正方形/長方形 19">
            <a:extLst>
              <a:ext uri="{FF2B5EF4-FFF2-40B4-BE49-F238E27FC236}">
                <a16:creationId xmlns:a16="http://schemas.microsoft.com/office/drawing/2014/main" id="{98298AD9-1656-48AD-8E73-6D2AD17AAE3C}"/>
              </a:ext>
            </a:extLst>
          </p:cNvPr>
          <p:cNvSpPr/>
          <p:nvPr/>
        </p:nvSpPr>
        <p:spPr>
          <a:xfrm>
            <a:off x="507341" y="3525036"/>
            <a:ext cx="10371524" cy="2632516"/>
          </a:xfrm>
          <a:prstGeom prst="rect">
            <a:avLst/>
          </a:prstGeom>
        </p:spPr>
        <p:txBody>
          <a:bodyPr wrap="square">
            <a:spAutoFit/>
          </a:bodyPr>
          <a:lstStyle/>
          <a:p>
            <a:pPr>
              <a:lnSpc>
                <a:spcPct val="150000"/>
              </a:lnSpc>
            </a:pPr>
            <a:r>
              <a:rPr lang="ja-JP" altLang="en-US" sz="1400" dirty="0">
                <a:latin typeface="Meiryo UI" panose="020B0604030504040204" pitchFamily="50" charset="-128"/>
                <a:ea typeface="Meiryo UI" panose="020B0604030504040204" pitchFamily="50" charset="-128"/>
              </a:rPr>
              <a:t>下記の3つの方法で予測を行う。</a:t>
            </a:r>
            <a:endParaRPr lang="en-US" altLang="ja-JP" sz="1400" dirty="0">
              <a:latin typeface="Meiryo UI" panose="020B0604030504040204" pitchFamily="50" charset="-128"/>
              <a:ea typeface="Meiryo UI" panose="020B0604030504040204" pitchFamily="50" charset="-128"/>
            </a:endParaRPr>
          </a:p>
          <a:p>
            <a:pPr>
              <a:lnSpc>
                <a:spcPct val="150000"/>
              </a:lnSpc>
            </a:pPr>
            <a:r>
              <a:rPr lang="ja-JP" altLang="en-US" sz="1400" dirty="0">
                <a:latin typeface="Meiryo UI" panose="020B0604030504040204" pitchFamily="50" charset="-128"/>
                <a:ea typeface="Meiryo UI" panose="020B0604030504040204" pitchFamily="50" charset="-128"/>
              </a:rPr>
              <a:t>　１）判定不能 </a:t>
            </a:r>
            <a:endParaRPr lang="en-US" altLang="ja-JP" sz="1400" dirty="0">
              <a:latin typeface="Meiryo UI" panose="020B0604030504040204" pitchFamily="50" charset="-128"/>
              <a:ea typeface="Meiryo UI" panose="020B0604030504040204" pitchFamily="50" charset="-128"/>
            </a:endParaRPr>
          </a:p>
          <a:p>
            <a:pPr>
              <a:lnSpc>
                <a:spcPct val="150000"/>
              </a:lnSpc>
            </a:pP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判別分析の場合は予測値は「空白」，回帰分析の場合は予測値は「0」</a:t>
            </a:r>
            <a:endParaRPr lang="en-US" altLang="ja-JP" sz="1400" dirty="0">
              <a:latin typeface="Meiryo UI" panose="020B0604030504040204" pitchFamily="50" charset="-128"/>
              <a:ea typeface="Meiryo UI" panose="020B0604030504040204" pitchFamily="50" charset="-128"/>
            </a:endParaRPr>
          </a:p>
          <a:p>
            <a:pPr>
              <a:lnSpc>
                <a:spcPct val="150000"/>
              </a:lnSpc>
            </a:pPr>
            <a:r>
              <a:rPr lang="ja-JP" altLang="en-US" sz="1400" dirty="0">
                <a:latin typeface="Meiryo UI" panose="020B0604030504040204" pitchFamily="50" charset="-128"/>
                <a:ea typeface="Meiryo UI" panose="020B0604030504040204" pitchFamily="50" charset="-128"/>
              </a:rPr>
              <a:t>　２）中間ノードによる予測</a:t>
            </a:r>
            <a:endParaRPr lang="en-US" altLang="ja-JP" sz="1400" dirty="0">
              <a:latin typeface="Meiryo UI" panose="020B0604030504040204" pitchFamily="50" charset="-128"/>
              <a:ea typeface="Meiryo UI" panose="020B0604030504040204" pitchFamily="50" charset="-128"/>
            </a:endParaRPr>
          </a:p>
          <a:p>
            <a:pPr>
              <a:lnSpc>
                <a:spcPct val="150000"/>
              </a:lnSpc>
            </a:pP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木のルートから順に辿り、予測不能になった時点でのノードの値を予測値とする。</a:t>
            </a:r>
            <a:endParaRPr lang="en-US" altLang="ja-JP" sz="1400" dirty="0">
              <a:latin typeface="Meiryo UI" panose="020B0604030504040204" pitchFamily="50" charset="-128"/>
              <a:ea typeface="Meiryo UI" panose="020B0604030504040204" pitchFamily="50" charset="-128"/>
            </a:endParaRPr>
          </a:p>
          <a:p>
            <a:pPr>
              <a:lnSpc>
                <a:spcPct val="150000"/>
              </a:lnSpc>
            </a:pPr>
            <a:r>
              <a:rPr lang="ja-JP" altLang="en-US" sz="1400" dirty="0">
                <a:latin typeface="Meiryo UI" panose="020B0604030504040204" pitchFamily="50" charset="-128"/>
                <a:ea typeface="Meiryo UI" panose="020B0604030504040204" pitchFamily="50" charset="-128"/>
              </a:rPr>
              <a:t>　３）子ノードによる予測</a:t>
            </a:r>
            <a:endParaRPr lang="en-US" altLang="ja-JP" sz="1400" dirty="0">
              <a:latin typeface="Meiryo UI" panose="020B0604030504040204" pitchFamily="50" charset="-128"/>
              <a:ea typeface="Meiryo UI" panose="020B0604030504040204" pitchFamily="50" charset="-128"/>
            </a:endParaRPr>
          </a:p>
          <a:p>
            <a:pPr>
              <a:lnSpc>
                <a:spcPct val="150000"/>
              </a:lnSpc>
            </a:pP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木のルートから順に辿り、予測不能になった時点でのノード以下にあるデータにマッチするすべてのリーフを探索</a:t>
            </a:r>
            <a:endParaRPr lang="en-US" altLang="ja-JP" sz="1400" dirty="0">
              <a:latin typeface="Meiryo UI" panose="020B0604030504040204" pitchFamily="50" charset="-128"/>
              <a:ea typeface="Meiryo UI" panose="020B0604030504040204" pitchFamily="50" charset="-128"/>
            </a:endParaRPr>
          </a:p>
          <a:p>
            <a:pPr>
              <a:lnSpc>
                <a:spcPct val="150000"/>
              </a:lnSpc>
            </a:pP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リーフの値（判別の場合は確率</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回帰の場合はリーフの平均値）の重み付き</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平均値を予測値とする。</a:t>
            </a:r>
          </a:p>
        </p:txBody>
      </p:sp>
      <p:sp>
        <p:nvSpPr>
          <p:cNvPr id="25" name="テキスト ボックス 24">
            <a:extLst>
              <a:ext uri="{FF2B5EF4-FFF2-40B4-BE49-F238E27FC236}">
                <a16:creationId xmlns:a16="http://schemas.microsoft.com/office/drawing/2014/main" id="{14C9C7F9-B14D-47DF-99B5-25A9A6FB198D}"/>
              </a:ext>
            </a:extLst>
          </p:cNvPr>
          <p:cNvSpPr txBox="1"/>
          <p:nvPr/>
        </p:nvSpPr>
        <p:spPr>
          <a:xfrm>
            <a:off x="310529" y="3186482"/>
            <a:ext cx="1121559" cy="338554"/>
          </a:xfrm>
          <a:prstGeom prst="rect">
            <a:avLst/>
          </a:prstGeom>
          <a:noFill/>
        </p:spPr>
        <p:txBody>
          <a:bodyPr wrap="square" rtlCol="0">
            <a:spAutoFit/>
          </a:bodyPr>
          <a:lstStyle/>
          <a:p>
            <a:r>
              <a:rPr kumimoji="1" lang="en-US" altLang="ja-JP" sz="1600" b="1" dirty="0">
                <a:latin typeface="Meiryo UI" panose="020B0604030504040204" pitchFamily="50" charset="-128"/>
                <a:ea typeface="Meiryo UI" panose="020B0604030504040204" pitchFamily="50" charset="-128"/>
              </a:rPr>
              <a:t>TMS</a:t>
            </a:r>
          </a:p>
        </p:txBody>
      </p:sp>
      <p:sp>
        <p:nvSpPr>
          <p:cNvPr id="11" name="テキスト ボックス 10">
            <a:extLst>
              <a:ext uri="{FF2B5EF4-FFF2-40B4-BE49-F238E27FC236}">
                <a16:creationId xmlns:a16="http://schemas.microsoft.com/office/drawing/2014/main" id="{EB4EE940-6FEE-4FF8-8B0B-B9EF567ABF42}"/>
              </a:ext>
            </a:extLst>
          </p:cNvPr>
          <p:cNvSpPr txBox="1"/>
          <p:nvPr/>
        </p:nvSpPr>
        <p:spPr>
          <a:xfrm>
            <a:off x="310529" y="1327736"/>
            <a:ext cx="11441204" cy="1386020"/>
          </a:xfrm>
          <a:prstGeom prst="rect">
            <a:avLst/>
          </a:prstGeom>
          <a:noFill/>
        </p:spPr>
        <p:txBody>
          <a:bodyPr wrap="square" rtlCol="0">
            <a:spAutoFit/>
          </a:bodyPr>
          <a:lstStyle/>
          <a:p>
            <a:pPr>
              <a:lnSpc>
                <a:spcPct val="150000"/>
              </a:lnSpc>
            </a:pPr>
            <a:r>
              <a:rPr kumimoji="1" lang="en-US" altLang="ja-JP" sz="1600" b="1" dirty="0">
                <a:latin typeface="Meiryo UI" panose="020B0604030504040204" pitchFamily="50" charset="-128"/>
                <a:ea typeface="Meiryo UI" panose="020B0604030504040204" pitchFamily="50" charset="-128"/>
              </a:rPr>
              <a:t>SPSS</a:t>
            </a:r>
            <a:r>
              <a:rPr kumimoji="1" lang="ja-JP" altLang="en-US" sz="1600" b="1" dirty="0">
                <a:latin typeface="Meiryo UI" panose="020B0604030504040204" pitchFamily="50" charset="-128"/>
                <a:ea typeface="Meiryo UI" panose="020B0604030504040204" pitchFamily="50" charset="-128"/>
              </a:rPr>
              <a:t> </a:t>
            </a:r>
            <a:r>
              <a:rPr kumimoji="1" lang="en-US" altLang="ja-JP" sz="1600" b="1" dirty="0">
                <a:latin typeface="Meiryo UI" panose="020B0604030504040204" pitchFamily="50" charset="-128"/>
                <a:ea typeface="Meiryo UI" panose="020B0604030504040204" pitchFamily="50" charset="-128"/>
              </a:rPr>
              <a:t>Modeler</a:t>
            </a:r>
          </a:p>
          <a:p>
            <a:pPr>
              <a:lnSpc>
                <a:spcPct val="150000"/>
              </a:lnSpc>
            </a:pP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CART,CHAID,C5.0</a:t>
            </a:r>
            <a:r>
              <a:rPr lang="ja-JP" altLang="en-US" sz="1400" dirty="0">
                <a:latin typeface="Meiryo UI" panose="020B0604030504040204" pitchFamily="50" charset="-128"/>
                <a:ea typeface="Meiryo UI" panose="020B0604030504040204" pitchFamily="50" charset="-128"/>
              </a:rPr>
              <a:t>　共通</a:t>
            </a:r>
            <a:endParaRPr lang="en-US" altLang="ja-JP" sz="1400" dirty="0">
              <a:latin typeface="Meiryo UI" panose="020B0604030504040204" pitchFamily="50" charset="-128"/>
              <a:ea typeface="Meiryo UI" panose="020B0604030504040204" pitchFamily="50" charset="-128"/>
            </a:endParaRPr>
          </a:p>
          <a:p>
            <a:pPr>
              <a:lnSpc>
                <a:spcPct val="150000"/>
              </a:lnSpc>
            </a:pPr>
            <a:r>
              <a:rPr lang="ja-JP" altLang="en-US" sz="1400" dirty="0">
                <a:latin typeface="Meiryo UI" panose="020B0604030504040204" pitchFamily="50" charset="-128"/>
                <a:ea typeface="Meiryo UI" panose="020B0604030504040204" pitchFamily="50" charset="-128"/>
              </a:rPr>
              <a:t>　全フィールドが欠損値のレコードがあれば、通過する条件ごとにすべてサンプルサイズが最多のノードを通過したと仮定した上で、予測値が算出されます。</a:t>
            </a:r>
            <a:endParaRPr lang="en-US" altLang="ja-JP" sz="1400" dirty="0">
              <a:latin typeface="Meiryo UI" panose="020B0604030504040204" pitchFamily="50" charset="-128"/>
              <a:ea typeface="Meiryo UI" panose="020B0604030504040204" pitchFamily="50" charset="-128"/>
            </a:endParaRPr>
          </a:p>
          <a:p>
            <a:pPr>
              <a:lnSpc>
                <a:spcPct val="150000"/>
              </a:lnSpc>
            </a:pP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日本情報通信に問い合わせ中</a:t>
            </a:r>
          </a:p>
        </p:txBody>
      </p:sp>
      <p:sp>
        <p:nvSpPr>
          <p:cNvPr id="12" name="正方形/長方形 11">
            <a:extLst>
              <a:ext uri="{FF2B5EF4-FFF2-40B4-BE49-F238E27FC236}">
                <a16:creationId xmlns:a16="http://schemas.microsoft.com/office/drawing/2014/main" id="{5A7053EA-B088-4585-90B7-82E42A2DE3CF}"/>
              </a:ext>
            </a:extLst>
          </p:cNvPr>
          <p:cNvSpPr/>
          <p:nvPr/>
        </p:nvSpPr>
        <p:spPr>
          <a:xfrm>
            <a:off x="240200" y="6542677"/>
            <a:ext cx="5397696" cy="307777"/>
          </a:xfrm>
          <a:prstGeom prst="rect">
            <a:avLst/>
          </a:prstGeom>
        </p:spPr>
        <p:txBody>
          <a:bodyPr wrap="none">
            <a:spAutoFit/>
          </a:bodyPr>
          <a:lstStyle/>
          <a:p>
            <a:r>
              <a:rPr lang="ja-JP" altLang="en-US" sz="1400" dirty="0">
                <a:latin typeface="Meiryo UI" panose="020B0604030504040204" pitchFamily="50" charset="-128"/>
                <a:ea typeface="Meiryo UI" panose="020B0604030504040204" pitchFamily="50" charset="-128"/>
              </a:rPr>
              <a:t>引用　</a:t>
            </a:r>
            <a:r>
              <a:rPr lang="en-US" altLang="ja-JP" sz="1400" dirty="0">
                <a:latin typeface="Meiryo UI" panose="020B0604030504040204" pitchFamily="50" charset="-128"/>
                <a:ea typeface="Meiryo UI" panose="020B0604030504040204" pitchFamily="50" charset="-128"/>
              </a:rPr>
              <a:t>NTT</a:t>
            </a:r>
            <a:r>
              <a:rPr lang="ja-JP" altLang="en-US" sz="1400" dirty="0">
                <a:latin typeface="Meiryo UI" panose="020B0604030504040204" pitchFamily="50" charset="-128"/>
                <a:ea typeface="Meiryo UI" panose="020B0604030504040204" pitchFamily="50" charset="-128"/>
              </a:rPr>
              <a:t>データ数理　データサイエンス講座　予測のための非線形モデル</a:t>
            </a:r>
          </a:p>
        </p:txBody>
      </p:sp>
    </p:spTree>
    <p:extLst>
      <p:ext uri="{BB962C8B-B14F-4D97-AF65-F5344CB8AC3E}">
        <p14:creationId xmlns:p14="http://schemas.microsoft.com/office/powerpoint/2010/main" val="2382680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785EF36-341E-488C-975F-1626692B2BF9}"/>
              </a:ext>
            </a:extLst>
          </p:cNvPr>
          <p:cNvSpPr txBox="1"/>
          <p:nvPr/>
        </p:nvSpPr>
        <p:spPr>
          <a:xfrm>
            <a:off x="1251947" y="3167390"/>
            <a:ext cx="9688106" cy="523220"/>
          </a:xfrm>
          <a:prstGeom prst="rect">
            <a:avLst/>
          </a:prstGeom>
          <a:noFill/>
        </p:spPr>
        <p:txBody>
          <a:bodyPr wrap="square" rtlCol="0">
            <a:spAutoFit/>
          </a:bodyPr>
          <a:lstStyle/>
          <a:p>
            <a:pPr algn="ctr"/>
            <a:r>
              <a:rPr kumimoji="1" lang="ja-JP" altLang="en-US" sz="2800" b="1" dirty="0">
                <a:latin typeface="Meiryo UI" panose="020B0604030504040204" pitchFamily="50" charset="-128"/>
                <a:ea typeface="Meiryo UI" panose="020B0604030504040204" pitchFamily="50" charset="-128"/>
              </a:rPr>
              <a:t>皆さんの経験等、ご教示ください。</a:t>
            </a:r>
          </a:p>
        </p:txBody>
      </p:sp>
    </p:spTree>
    <p:extLst>
      <p:ext uri="{BB962C8B-B14F-4D97-AF65-F5344CB8AC3E}">
        <p14:creationId xmlns:p14="http://schemas.microsoft.com/office/powerpoint/2010/main" val="1069389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4740C05-6D11-49D4-BFBF-027389B3805D}"/>
              </a:ext>
            </a:extLst>
          </p:cNvPr>
          <p:cNvSpPr txBox="1"/>
          <p:nvPr/>
        </p:nvSpPr>
        <p:spPr>
          <a:xfrm>
            <a:off x="400693" y="993777"/>
            <a:ext cx="11562708" cy="2771015"/>
          </a:xfrm>
          <a:prstGeom prst="rect">
            <a:avLst/>
          </a:prstGeom>
          <a:noFill/>
        </p:spPr>
        <p:txBody>
          <a:bodyPr wrap="square" rtlCol="0">
            <a:spAutoFit/>
          </a:bodyPr>
          <a:lstStyle/>
          <a:p>
            <a:pPr>
              <a:lnSpc>
                <a:spcPct val="150000"/>
              </a:lnSpc>
            </a:pPr>
            <a:r>
              <a:rPr lang="ja-JP" altLang="en-US" sz="1600" b="1" dirty="0">
                <a:latin typeface="Meiryo UI" panose="020B0604030504040204" pitchFamily="50" charset="-128"/>
                <a:ea typeface="Meiryo UI" panose="020B0604030504040204" pitchFamily="50" charset="-128"/>
              </a:rPr>
              <a:t>資料</a:t>
            </a:r>
            <a:endParaRPr lang="en-US" altLang="ja-JP" sz="1600" b="1" dirty="0">
              <a:latin typeface="Meiryo UI" panose="020B0604030504040204" pitchFamily="50" charset="-128"/>
              <a:ea typeface="Meiryo UI" panose="020B0604030504040204" pitchFamily="50" charset="-128"/>
            </a:endParaRPr>
          </a:p>
          <a:p>
            <a:pPr>
              <a:lnSpc>
                <a:spcPct val="150000"/>
              </a:lnSpc>
            </a:pPr>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NTT</a:t>
            </a:r>
            <a:r>
              <a:rPr lang="ja-JP" altLang="en-US" sz="1400" dirty="0">
                <a:latin typeface="Meiryo UI" panose="020B0604030504040204" pitchFamily="50" charset="-128"/>
                <a:ea typeface="Meiryo UI" panose="020B0604030504040204" pitchFamily="50" charset="-128"/>
              </a:rPr>
              <a:t>データ数理　データサイエンス講座　予測のための非線形モデル</a:t>
            </a:r>
            <a:endParaRPr lang="en-US" altLang="ja-JP" sz="1400" dirty="0">
              <a:latin typeface="Meiryo UI" panose="020B0604030504040204" pitchFamily="50" charset="-128"/>
              <a:ea typeface="Meiryo UI" panose="020B0604030504040204" pitchFamily="50" charset="-128"/>
            </a:endParaRPr>
          </a:p>
          <a:p>
            <a:pPr>
              <a:lnSpc>
                <a:spcPct val="150000"/>
              </a:lnSpc>
            </a:pPr>
            <a:r>
              <a:rPr lang="ja-JP" altLang="en-US" sz="1400" dirty="0">
                <a:latin typeface="Meiryo UI" panose="020B0604030504040204" pitchFamily="50" charset="-128"/>
                <a:ea typeface="Meiryo UI" panose="020B0604030504040204" pitchFamily="50" charset="-128"/>
              </a:rPr>
              <a:t>・インテリジェントネットワークシステム入門　コロナ社</a:t>
            </a:r>
            <a:endParaRPr lang="en-US" altLang="ja-JP" sz="1400" dirty="0">
              <a:latin typeface="Meiryo UI" panose="020B0604030504040204" pitchFamily="50" charset="-128"/>
              <a:ea typeface="Meiryo UI" panose="020B0604030504040204" pitchFamily="50" charset="-128"/>
            </a:endParaRPr>
          </a:p>
          <a:p>
            <a:pPr>
              <a:lnSpc>
                <a:spcPct val="150000"/>
              </a:lnSpc>
            </a:pPr>
            <a:endParaRPr lang="en-US" altLang="ja-JP" sz="1600" dirty="0">
              <a:latin typeface="Meiryo UI" panose="020B0604030504040204" pitchFamily="50" charset="-128"/>
              <a:ea typeface="Meiryo UI" panose="020B0604030504040204" pitchFamily="50" charset="-128"/>
            </a:endParaRPr>
          </a:p>
          <a:p>
            <a:pPr>
              <a:lnSpc>
                <a:spcPct val="150000"/>
              </a:lnSpc>
            </a:pPr>
            <a:r>
              <a:rPr lang="en-US" altLang="ja-JP" sz="1600" b="1" dirty="0">
                <a:latin typeface="Meiryo UI" panose="020B0604030504040204" pitchFamily="50" charset="-128"/>
                <a:ea typeface="Meiryo UI" panose="020B0604030504040204" pitchFamily="50" charset="-128"/>
              </a:rPr>
              <a:t>WEB</a:t>
            </a:r>
            <a:r>
              <a:rPr lang="ja-JP" altLang="en-US" sz="1600" b="1" dirty="0">
                <a:latin typeface="Meiryo UI" panose="020B0604030504040204" pitchFamily="50" charset="-128"/>
                <a:ea typeface="Meiryo UI" panose="020B0604030504040204" pitchFamily="50" charset="-128"/>
              </a:rPr>
              <a:t>サイト</a:t>
            </a:r>
            <a:endParaRPr lang="en-US" altLang="ja-JP" sz="1600" b="1" dirty="0">
              <a:latin typeface="Meiryo UI" panose="020B0604030504040204" pitchFamily="50" charset="-128"/>
              <a:ea typeface="Meiryo UI" panose="020B0604030504040204" pitchFamily="50" charset="-128"/>
            </a:endParaRPr>
          </a:p>
          <a:p>
            <a:pPr>
              <a:lnSpc>
                <a:spcPct val="150000"/>
              </a:lnSpc>
            </a:pPr>
            <a:r>
              <a:rPr lang="ja-JP" altLang="en-US" sz="1400" dirty="0">
                <a:latin typeface="Meiryo UI" panose="020B0604030504040204" pitchFamily="50" charset="-128"/>
                <a:ea typeface="Meiryo UI" panose="020B0604030504040204" pitchFamily="50" charset="-128"/>
              </a:rPr>
              <a:t>・アナリティクスデザインラボ</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hlinkClick r:id="rId2"/>
              </a:rPr>
              <a:t>http://www.analyticsdlab.co.jp/column/decisiontree.html</a:t>
            </a:r>
            <a:endParaRPr lang="en-US" altLang="ja-JP" sz="1400" dirty="0">
              <a:latin typeface="Meiryo UI" panose="020B0604030504040204" pitchFamily="50" charset="-128"/>
              <a:ea typeface="Meiryo UI" panose="020B0604030504040204" pitchFamily="50" charset="-128"/>
            </a:endParaRPr>
          </a:p>
          <a:p>
            <a:pPr>
              <a:lnSpc>
                <a:spcPct val="150000"/>
              </a:lnSpc>
            </a:pPr>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IBM</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SPSS</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Modeler		</a:t>
            </a:r>
            <a:r>
              <a:rPr lang="en-US" altLang="ja-JP" sz="900" dirty="0">
                <a:latin typeface="Meiryo UI" panose="020B0604030504040204" pitchFamily="50" charset="-128"/>
                <a:ea typeface="Meiryo UI" panose="020B0604030504040204" pitchFamily="50" charset="-128"/>
                <a:hlinkClick r:id="rId3"/>
              </a:rPr>
              <a:t>https://www.ibm.com/support/knowledgecenter/ja/SS3RA7_18.2.1/modeler_tutorial_ddita/clementine/example_newsservice_modelintro.html</a:t>
            </a:r>
            <a:endParaRPr lang="en-US" altLang="ja-JP" sz="1400" dirty="0">
              <a:latin typeface="Meiryo UI" panose="020B0604030504040204" pitchFamily="50" charset="-128"/>
              <a:ea typeface="Meiryo UI" panose="020B0604030504040204" pitchFamily="50" charset="-128"/>
            </a:endParaRPr>
          </a:p>
          <a:p>
            <a:pPr>
              <a:lnSpc>
                <a:spcPct val="150000"/>
              </a:lnSpc>
            </a:pPr>
            <a:r>
              <a:rPr lang="ja-JP" altLang="en-US" sz="1400" dirty="0">
                <a:latin typeface="Meiryo UI" panose="020B0604030504040204" pitchFamily="50" charset="-128"/>
                <a:ea typeface="Meiryo UI" panose="020B0604030504040204" pitchFamily="50" charset="-128"/>
              </a:rPr>
              <a:t>・</a:t>
            </a:r>
            <a:r>
              <a:rPr lang="zh-CN" altLang="en-US" sz="1400" dirty="0">
                <a:latin typeface="Meiryo UI" panose="020B0604030504040204" pitchFamily="50" charset="-128"/>
                <a:ea typeface="Meiryo UI" panose="020B0604030504040204" pitchFamily="50" charset="-128"/>
              </a:rPr>
              <a:t>静岡理工科大学情報学部</a:t>
            </a:r>
            <a:r>
              <a:rPr lang="en-US" altLang="ja-JP"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hlinkClick r:id="rId4"/>
              </a:rPr>
              <a:t>https://www.sist.ac.jp/~kanakubo/research/reasoning_kr/decision_tree.html</a:t>
            </a:r>
            <a:endParaRPr lang="en-US" altLang="ja-JP" sz="1400" dirty="0">
              <a:latin typeface="Meiryo UI" panose="020B0604030504040204" pitchFamily="50" charset="-128"/>
              <a:ea typeface="Meiryo UI" panose="020B0604030504040204" pitchFamily="50" charset="-128"/>
            </a:endParaRPr>
          </a:p>
        </p:txBody>
      </p:sp>
      <p:sp>
        <p:nvSpPr>
          <p:cNvPr id="3" name="タイトル 1">
            <a:extLst>
              <a:ext uri="{FF2B5EF4-FFF2-40B4-BE49-F238E27FC236}">
                <a16:creationId xmlns:a16="http://schemas.microsoft.com/office/drawing/2014/main" id="{34161E2F-431C-4684-8325-029FE089F420}"/>
              </a:ext>
            </a:extLst>
          </p:cNvPr>
          <p:cNvSpPr txBox="1">
            <a:spLocks/>
          </p:cNvSpPr>
          <p:nvPr/>
        </p:nvSpPr>
        <p:spPr>
          <a:xfrm>
            <a:off x="540000" y="180000"/>
            <a:ext cx="9180000" cy="1080000"/>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dirty="0">
                <a:latin typeface="Meiryo UI" panose="020B0604030504040204" pitchFamily="50" charset="-128"/>
                <a:ea typeface="Meiryo UI" panose="020B0604030504040204" pitchFamily="50" charset="-128"/>
              </a:rPr>
              <a:t>参考資料・</a:t>
            </a:r>
            <a:r>
              <a:rPr lang="en-US" altLang="ja-JP" sz="3600" dirty="0">
                <a:latin typeface="Meiryo UI" panose="020B0604030504040204" pitchFamily="50" charset="-128"/>
                <a:ea typeface="Meiryo UI" panose="020B0604030504040204" pitchFamily="50" charset="-128"/>
              </a:rPr>
              <a:t>WEB</a:t>
            </a:r>
            <a:r>
              <a:rPr lang="ja-JP" altLang="en-US" sz="3600" dirty="0">
                <a:latin typeface="Meiryo UI" panose="020B0604030504040204" pitchFamily="50" charset="-128"/>
                <a:ea typeface="Meiryo UI" panose="020B0604030504040204" pitchFamily="50" charset="-128"/>
              </a:rPr>
              <a:t>サイト</a:t>
            </a:r>
          </a:p>
        </p:txBody>
      </p:sp>
    </p:spTree>
    <p:extLst>
      <p:ext uri="{BB962C8B-B14F-4D97-AF65-F5344CB8AC3E}">
        <p14:creationId xmlns:p14="http://schemas.microsoft.com/office/powerpoint/2010/main" val="3328912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a:extLst>
              <a:ext uri="{FF2B5EF4-FFF2-40B4-BE49-F238E27FC236}">
                <a16:creationId xmlns:a16="http://schemas.microsoft.com/office/drawing/2014/main" id="{F4D42A42-6BC7-4EEC-9619-4811CDACFD5F}"/>
              </a:ext>
            </a:extLst>
          </p:cNvPr>
          <p:cNvSpPr txBox="1">
            <a:spLocks/>
          </p:cNvSpPr>
          <p:nvPr/>
        </p:nvSpPr>
        <p:spPr>
          <a:xfrm>
            <a:off x="540000" y="180000"/>
            <a:ext cx="9180000" cy="1080000"/>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dirty="0">
                <a:latin typeface="Meiryo UI" panose="020B0604030504040204" pitchFamily="50" charset="-128"/>
                <a:ea typeface="Meiryo UI" panose="020B0604030504040204" pitchFamily="50" charset="-128"/>
              </a:rPr>
              <a:t>【</a:t>
            </a:r>
            <a:r>
              <a:rPr lang="ja-JP" altLang="en-US" sz="3600" dirty="0">
                <a:latin typeface="Meiryo UI" panose="020B0604030504040204" pitchFamily="50" charset="-128"/>
                <a:ea typeface="Meiryo UI" panose="020B0604030504040204" pitchFamily="50" charset="-128"/>
              </a:rPr>
              <a:t>補足</a:t>
            </a:r>
            <a:r>
              <a:rPr lang="en-US" altLang="ja-JP" sz="3600" dirty="0">
                <a:latin typeface="Meiryo UI" panose="020B0604030504040204" pitchFamily="50" charset="-128"/>
                <a:ea typeface="Meiryo UI" panose="020B0604030504040204" pitchFamily="50" charset="-128"/>
              </a:rPr>
              <a:t>】</a:t>
            </a:r>
            <a:r>
              <a:rPr lang="ja-JP" altLang="en-US" sz="3600" dirty="0">
                <a:latin typeface="Meiryo UI" panose="020B0604030504040204" pitchFamily="50" charset="-128"/>
                <a:ea typeface="Meiryo UI" panose="020B0604030504040204" pitchFamily="50" charset="-128"/>
              </a:rPr>
              <a:t>モデル構築　</a:t>
            </a:r>
            <a:r>
              <a:rPr lang="en-US" altLang="ja-JP" sz="2000" dirty="0">
                <a:latin typeface="Meiryo UI" panose="020B0604030504040204" pitchFamily="50" charset="-128"/>
                <a:ea typeface="Meiryo UI" panose="020B0604030504040204" pitchFamily="50" charset="-128"/>
              </a:rPr>
              <a:t>CART</a:t>
            </a:r>
            <a:endParaRPr lang="en-US" altLang="ja-JP" sz="3600" dirty="0">
              <a:latin typeface="Meiryo UI" panose="020B0604030504040204" pitchFamily="50" charset="-128"/>
              <a:ea typeface="Meiryo UI" panose="020B0604030504040204" pitchFamily="50" charset="-128"/>
            </a:endParaRPr>
          </a:p>
        </p:txBody>
      </p:sp>
      <p:pic>
        <p:nvPicPr>
          <p:cNvPr id="2" name="図 1">
            <a:extLst>
              <a:ext uri="{FF2B5EF4-FFF2-40B4-BE49-F238E27FC236}">
                <a16:creationId xmlns:a16="http://schemas.microsoft.com/office/drawing/2014/main" id="{6033FE28-A666-4A9F-8EFC-DE7AD0EB3EFD}"/>
              </a:ext>
            </a:extLst>
          </p:cNvPr>
          <p:cNvPicPr>
            <a:picLocks noChangeAspect="1"/>
          </p:cNvPicPr>
          <p:nvPr/>
        </p:nvPicPr>
        <p:blipFill rotWithShape="1">
          <a:blip r:embed="rId3"/>
          <a:srcRect r="4117"/>
          <a:stretch/>
        </p:blipFill>
        <p:spPr>
          <a:xfrm>
            <a:off x="4182394" y="720000"/>
            <a:ext cx="3827211" cy="5296639"/>
          </a:xfrm>
          <a:prstGeom prst="rect">
            <a:avLst/>
          </a:prstGeom>
        </p:spPr>
      </p:pic>
    </p:spTree>
    <p:extLst>
      <p:ext uri="{BB962C8B-B14F-4D97-AF65-F5344CB8AC3E}">
        <p14:creationId xmlns:p14="http://schemas.microsoft.com/office/powerpoint/2010/main" val="773040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a:extLst>
              <a:ext uri="{FF2B5EF4-FFF2-40B4-BE49-F238E27FC236}">
                <a16:creationId xmlns:a16="http://schemas.microsoft.com/office/drawing/2014/main" id="{F4D42A42-6BC7-4EEC-9619-4811CDACFD5F}"/>
              </a:ext>
            </a:extLst>
          </p:cNvPr>
          <p:cNvSpPr txBox="1">
            <a:spLocks/>
          </p:cNvSpPr>
          <p:nvPr/>
        </p:nvSpPr>
        <p:spPr>
          <a:xfrm>
            <a:off x="540000" y="180000"/>
            <a:ext cx="9180000" cy="1080000"/>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dirty="0">
                <a:latin typeface="Meiryo UI" panose="020B0604030504040204" pitchFamily="50" charset="-128"/>
                <a:ea typeface="Meiryo UI" panose="020B0604030504040204" pitchFamily="50" charset="-128"/>
              </a:rPr>
              <a:t>【</a:t>
            </a:r>
            <a:r>
              <a:rPr lang="ja-JP" altLang="en-US" sz="3600" dirty="0">
                <a:latin typeface="Meiryo UI" panose="020B0604030504040204" pitchFamily="50" charset="-128"/>
                <a:ea typeface="Meiryo UI" panose="020B0604030504040204" pitchFamily="50" charset="-128"/>
              </a:rPr>
              <a:t>補足</a:t>
            </a:r>
            <a:r>
              <a:rPr lang="en-US" altLang="ja-JP" sz="3600" dirty="0">
                <a:latin typeface="Meiryo UI" panose="020B0604030504040204" pitchFamily="50" charset="-128"/>
                <a:ea typeface="Meiryo UI" panose="020B0604030504040204" pitchFamily="50" charset="-128"/>
              </a:rPr>
              <a:t>】</a:t>
            </a:r>
            <a:r>
              <a:rPr lang="ja-JP" altLang="en-US" sz="3600" dirty="0">
                <a:latin typeface="Meiryo UI" panose="020B0604030504040204" pitchFamily="50" charset="-128"/>
                <a:ea typeface="Meiryo UI" panose="020B0604030504040204" pitchFamily="50" charset="-128"/>
              </a:rPr>
              <a:t>モデル構築　</a:t>
            </a:r>
            <a:r>
              <a:rPr lang="en-US" altLang="ja-JP" sz="2000" dirty="0">
                <a:latin typeface="Meiryo UI" panose="020B0604030504040204" pitchFamily="50" charset="-128"/>
                <a:ea typeface="Meiryo UI" panose="020B0604030504040204" pitchFamily="50" charset="-128"/>
              </a:rPr>
              <a:t>CHAID</a:t>
            </a:r>
            <a:endParaRPr lang="en-US" altLang="ja-JP" sz="3600" dirty="0">
              <a:latin typeface="Meiryo UI" panose="020B0604030504040204" pitchFamily="50" charset="-128"/>
              <a:ea typeface="Meiryo UI" panose="020B0604030504040204" pitchFamily="50" charset="-128"/>
            </a:endParaRPr>
          </a:p>
        </p:txBody>
      </p:sp>
      <p:pic>
        <p:nvPicPr>
          <p:cNvPr id="3" name="図 2">
            <a:extLst>
              <a:ext uri="{FF2B5EF4-FFF2-40B4-BE49-F238E27FC236}">
                <a16:creationId xmlns:a16="http://schemas.microsoft.com/office/drawing/2014/main" id="{52CBA78C-2056-4D99-8DEE-DCAD81D9449D}"/>
              </a:ext>
            </a:extLst>
          </p:cNvPr>
          <p:cNvPicPr>
            <a:picLocks noChangeAspect="1"/>
          </p:cNvPicPr>
          <p:nvPr/>
        </p:nvPicPr>
        <p:blipFill>
          <a:blip r:embed="rId3"/>
          <a:stretch>
            <a:fillRect/>
          </a:stretch>
        </p:blipFill>
        <p:spPr>
          <a:xfrm>
            <a:off x="3155222" y="720000"/>
            <a:ext cx="5881556" cy="5094681"/>
          </a:xfrm>
          <a:prstGeom prst="rect">
            <a:avLst/>
          </a:prstGeom>
        </p:spPr>
      </p:pic>
    </p:spTree>
    <p:extLst>
      <p:ext uri="{BB962C8B-B14F-4D97-AF65-F5344CB8AC3E}">
        <p14:creationId xmlns:p14="http://schemas.microsoft.com/office/powerpoint/2010/main" val="3509383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C6A54D55-939A-42F5-B284-AF67F1CCA027}"/>
              </a:ext>
            </a:extLst>
          </p:cNvPr>
          <p:cNvSpPr txBox="1">
            <a:spLocks/>
          </p:cNvSpPr>
          <p:nvPr/>
        </p:nvSpPr>
        <p:spPr>
          <a:xfrm>
            <a:off x="540000" y="180000"/>
            <a:ext cx="9180000" cy="1080000"/>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dirty="0">
                <a:latin typeface="Meiryo UI" panose="020B0604030504040204" pitchFamily="50" charset="-128"/>
                <a:ea typeface="Meiryo UI" panose="020B0604030504040204" pitchFamily="50" charset="-128"/>
              </a:rPr>
              <a:t>アジェンダ</a:t>
            </a:r>
          </a:p>
        </p:txBody>
      </p:sp>
      <p:sp>
        <p:nvSpPr>
          <p:cNvPr id="5" name="コンテンツ プレースホルダー 2">
            <a:extLst>
              <a:ext uri="{FF2B5EF4-FFF2-40B4-BE49-F238E27FC236}">
                <a16:creationId xmlns:a16="http://schemas.microsoft.com/office/drawing/2014/main" id="{6F090200-8E2B-41E3-87EC-1A3CEADA008F}"/>
              </a:ext>
            </a:extLst>
          </p:cNvPr>
          <p:cNvSpPr txBox="1">
            <a:spLocks/>
          </p:cNvSpPr>
          <p:nvPr/>
        </p:nvSpPr>
        <p:spPr>
          <a:xfrm>
            <a:off x="540000" y="1260000"/>
            <a:ext cx="9180000" cy="5238000"/>
          </a:xfrm>
          <a:prstGeom prst="rect">
            <a:avLst/>
          </a:prstGeom>
        </p:spPr>
        <p:txBody>
          <a:bodyPr>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342900" indent="-342900">
              <a:lnSpc>
                <a:spcPct val="150000"/>
              </a:lnSpc>
              <a:buFont typeface="Wingdings" panose="05000000000000000000" pitchFamily="2" charset="2"/>
              <a:buChar char="n"/>
            </a:pPr>
            <a:r>
              <a:rPr lang="ja-JP" altLang="en-US" dirty="0">
                <a:latin typeface="Meiryo UI" panose="020B0604030504040204" pitchFamily="50" charset="-128"/>
                <a:ea typeface="Meiryo UI" panose="020B0604030504040204" pitchFamily="50" charset="-128"/>
              </a:rPr>
              <a:t>決定木とは？</a:t>
            </a:r>
            <a:endParaRPr lang="en-US" altLang="ja-JP" dirty="0">
              <a:latin typeface="Meiryo UI" panose="020B0604030504040204" pitchFamily="50" charset="-128"/>
              <a:ea typeface="Meiryo UI" panose="020B0604030504040204" pitchFamily="50" charset="-128"/>
            </a:endParaRPr>
          </a:p>
          <a:p>
            <a:pPr marL="342900" indent="-342900">
              <a:lnSpc>
                <a:spcPct val="150000"/>
              </a:lnSpc>
              <a:buFont typeface="Wingdings" panose="05000000000000000000" pitchFamily="2" charset="2"/>
              <a:buChar char="n"/>
            </a:pPr>
            <a:r>
              <a:rPr lang="ja-JP" altLang="en-US" dirty="0">
                <a:latin typeface="Meiryo UI" panose="020B0604030504040204" pitchFamily="50" charset="-128"/>
                <a:ea typeface="Meiryo UI" panose="020B0604030504040204" pitchFamily="50" charset="-128"/>
              </a:rPr>
              <a:t>モデル構築</a:t>
            </a:r>
            <a:endParaRPr lang="en-US" altLang="ja-JP" dirty="0">
              <a:latin typeface="Meiryo UI" panose="020B0604030504040204" pitchFamily="50" charset="-128"/>
              <a:ea typeface="Meiryo UI" panose="020B0604030504040204" pitchFamily="50" charset="-128"/>
            </a:endParaRPr>
          </a:p>
          <a:p>
            <a:pPr marL="342900" indent="-342900">
              <a:lnSpc>
                <a:spcPct val="150000"/>
              </a:lnSpc>
              <a:buFont typeface="Wingdings" panose="05000000000000000000" pitchFamily="2" charset="2"/>
              <a:buChar char="n"/>
            </a:pPr>
            <a:r>
              <a:rPr lang="ja-JP" altLang="en-US" dirty="0">
                <a:latin typeface="Meiryo UI" panose="020B0604030504040204" pitchFamily="50" charset="-128"/>
                <a:ea typeface="Meiryo UI" panose="020B0604030504040204" pitchFamily="50" charset="-128"/>
              </a:rPr>
              <a:t>特徴</a:t>
            </a:r>
            <a:endParaRPr lang="en-US" altLang="ja-JP" dirty="0">
              <a:latin typeface="Meiryo UI" panose="020B0604030504040204" pitchFamily="50" charset="-128"/>
              <a:ea typeface="Meiryo UI" panose="020B0604030504040204" pitchFamily="50" charset="-128"/>
            </a:endParaRPr>
          </a:p>
          <a:p>
            <a:pPr marL="342900" indent="-342900">
              <a:lnSpc>
                <a:spcPct val="150000"/>
              </a:lnSpc>
              <a:buFont typeface="Wingdings" panose="05000000000000000000" pitchFamily="2" charset="2"/>
              <a:buChar char="n"/>
            </a:pPr>
            <a:r>
              <a:rPr lang="ja-JP" altLang="en-US" dirty="0">
                <a:latin typeface="Meiryo UI" panose="020B0604030504040204" pitchFamily="50" charset="-128"/>
                <a:ea typeface="Meiryo UI" panose="020B0604030504040204" pitchFamily="50" charset="-128"/>
              </a:rPr>
              <a:t>留意事項</a:t>
            </a:r>
            <a:endParaRPr lang="en-US" altLang="ja-JP" sz="2400" dirty="0">
              <a:latin typeface="Meiryo UI" panose="020B0604030504040204" pitchFamily="50" charset="-128"/>
              <a:ea typeface="Meiryo UI" panose="020B0604030504040204" pitchFamily="50" charset="-128"/>
            </a:endParaRPr>
          </a:p>
          <a:p>
            <a:pPr marL="342900" indent="-342900">
              <a:lnSpc>
                <a:spcPct val="150000"/>
              </a:lnSpc>
              <a:buFont typeface="Wingdings" panose="05000000000000000000" pitchFamily="2" charset="2"/>
              <a:buChar char="n"/>
            </a:pPr>
            <a:r>
              <a:rPr lang="ja-JP" altLang="en-US" dirty="0">
                <a:latin typeface="Meiryo UI" panose="020B0604030504040204" pitchFamily="50" charset="-128"/>
                <a:ea typeface="Meiryo UI" panose="020B0604030504040204" pitchFamily="50" charset="-128"/>
              </a:rPr>
              <a:t>参考資料・</a:t>
            </a:r>
            <a:r>
              <a:rPr lang="en-US" altLang="ja-JP" dirty="0">
                <a:latin typeface="Meiryo UI" panose="020B0604030504040204" pitchFamily="50" charset="-128"/>
                <a:ea typeface="Meiryo UI" panose="020B0604030504040204" pitchFamily="50" charset="-128"/>
              </a:rPr>
              <a:t>WEB</a:t>
            </a:r>
            <a:r>
              <a:rPr lang="ja-JP" altLang="en-US" dirty="0">
                <a:latin typeface="Meiryo UI" panose="020B0604030504040204" pitchFamily="50" charset="-128"/>
                <a:ea typeface="Meiryo UI" panose="020B0604030504040204" pitchFamily="50" charset="-128"/>
              </a:rPr>
              <a:t>サイト</a:t>
            </a:r>
            <a:endParaRPr lang="en-US" altLang="ja-JP"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66947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a:extLst>
              <a:ext uri="{FF2B5EF4-FFF2-40B4-BE49-F238E27FC236}">
                <a16:creationId xmlns:a16="http://schemas.microsoft.com/office/drawing/2014/main" id="{F4D42A42-6BC7-4EEC-9619-4811CDACFD5F}"/>
              </a:ext>
            </a:extLst>
          </p:cNvPr>
          <p:cNvSpPr txBox="1">
            <a:spLocks/>
          </p:cNvSpPr>
          <p:nvPr/>
        </p:nvSpPr>
        <p:spPr>
          <a:xfrm>
            <a:off x="540000" y="180000"/>
            <a:ext cx="9180000" cy="1080000"/>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dirty="0">
                <a:latin typeface="Meiryo UI" panose="020B0604030504040204" pitchFamily="50" charset="-128"/>
                <a:ea typeface="Meiryo UI" panose="020B0604030504040204" pitchFamily="50" charset="-128"/>
              </a:rPr>
              <a:t>【</a:t>
            </a:r>
            <a:r>
              <a:rPr lang="ja-JP" altLang="en-US" sz="3600" dirty="0">
                <a:latin typeface="Meiryo UI" panose="020B0604030504040204" pitchFamily="50" charset="-128"/>
                <a:ea typeface="Meiryo UI" panose="020B0604030504040204" pitchFamily="50" charset="-128"/>
              </a:rPr>
              <a:t>補足</a:t>
            </a:r>
            <a:r>
              <a:rPr lang="en-US" altLang="ja-JP" sz="3600" dirty="0">
                <a:latin typeface="Meiryo UI" panose="020B0604030504040204" pitchFamily="50" charset="-128"/>
                <a:ea typeface="Meiryo UI" panose="020B0604030504040204" pitchFamily="50" charset="-128"/>
              </a:rPr>
              <a:t>】</a:t>
            </a:r>
            <a:r>
              <a:rPr lang="ja-JP" altLang="en-US" sz="3600" dirty="0">
                <a:latin typeface="Meiryo UI" panose="020B0604030504040204" pitchFamily="50" charset="-128"/>
                <a:ea typeface="Meiryo UI" panose="020B0604030504040204" pitchFamily="50" charset="-128"/>
              </a:rPr>
              <a:t>モデル構築　</a:t>
            </a:r>
            <a:r>
              <a:rPr lang="en-US" altLang="ja-JP" sz="2000" dirty="0">
                <a:latin typeface="Meiryo UI" panose="020B0604030504040204" pitchFamily="50" charset="-128"/>
                <a:ea typeface="Meiryo UI" panose="020B0604030504040204" pitchFamily="50" charset="-128"/>
              </a:rPr>
              <a:t>C5.0</a:t>
            </a:r>
            <a:endParaRPr lang="en-US" altLang="ja-JP" sz="3600" dirty="0">
              <a:latin typeface="Meiryo UI" panose="020B0604030504040204" pitchFamily="50" charset="-128"/>
              <a:ea typeface="Meiryo UI" panose="020B0604030504040204" pitchFamily="50" charset="-128"/>
            </a:endParaRPr>
          </a:p>
        </p:txBody>
      </p:sp>
      <p:pic>
        <p:nvPicPr>
          <p:cNvPr id="3" name="図 2">
            <a:extLst>
              <a:ext uri="{FF2B5EF4-FFF2-40B4-BE49-F238E27FC236}">
                <a16:creationId xmlns:a16="http://schemas.microsoft.com/office/drawing/2014/main" id="{C1C851E9-E468-401B-8ED0-8D0D56BBFE95}"/>
              </a:ext>
            </a:extLst>
          </p:cNvPr>
          <p:cNvPicPr>
            <a:picLocks noChangeAspect="1"/>
          </p:cNvPicPr>
          <p:nvPr/>
        </p:nvPicPr>
        <p:blipFill>
          <a:blip r:embed="rId3"/>
          <a:stretch>
            <a:fillRect/>
          </a:stretch>
        </p:blipFill>
        <p:spPr>
          <a:xfrm>
            <a:off x="3889130" y="720000"/>
            <a:ext cx="4413739" cy="6067319"/>
          </a:xfrm>
          <a:prstGeom prst="rect">
            <a:avLst/>
          </a:prstGeom>
        </p:spPr>
      </p:pic>
    </p:spTree>
    <p:extLst>
      <p:ext uri="{BB962C8B-B14F-4D97-AF65-F5344CB8AC3E}">
        <p14:creationId xmlns:p14="http://schemas.microsoft.com/office/powerpoint/2010/main" val="1659251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785EF36-341E-488C-975F-1626692B2BF9}"/>
              </a:ext>
            </a:extLst>
          </p:cNvPr>
          <p:cNvSpPr txBox="1"/>
          <p:nvPr/>
        </p:nvSpPr>
        <p:spPr>
          <a:xfrm>
            <a:off x="1251947" y="3167390"/>
            <a:ext cx="9688106" cy="523220"/>
          </a:xfrm>
          <a:prstGeom prst="rect">
            <a:avLst/>
          </a:prstGeom>
          <a:noFill/>
        </p:spPr>
        <p:txBody>
          <a:bodyPr wrap="square" rtlCol="0">
            <a:spAutoFit/>
          </a:bodyPr>
          <a:lstStyle/>
          <a:p>
            <a:pPr algn="ctr"/>
            <a:r>
              <a:rPr kumimoji="1" lang="ja-JP" altLang="en-US" sz="2800" b="1" dirty="0">
                <a:latin typeface="Meiryo UI" panose="020B0604030504040204" pitchFamily="50" charset="-128"/>
                <a:ea typeface="Meiryo UI" panose="020B0604030504040204" pitchFamily="50" charset="-128"/>
              </a:rPr>
              <a:t>お疲れ様でした。</a:t>
            </a:r>
          </a:p>
        </p:txBody>
      </p:sp>
    </p:spTree>
    <p:extLst>
      <p:ext uri="{BB962C8B-B14F-4D97-AF65-F5344CB8AC3E}">
        <p14:creationId xmlns:p14="http://schemas.microsoft.com/office/powerpoint/2010/main" val="3443426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正方形/長方形 73">
            <a:extLst>
              <a:ext uri="{FF2B5EF4-FFF2-40B4-BE49-F238E27FC236}">
                <a16:creationId xmlns:a16="http://schemas.microsoft.com/office/drawing/2014/main" id="{A3C45415-0C6F-4745-9226-C6E6B93376F0}"/>
              </a:ext>
            </a:extLst>
          </p:cNvPr>
          <p:cNvSpPr/>
          <p:nvPr/>
        </p:nvSpPr>
        <p:spPr>
          <a:xfrm>
            <a:off x="2135078" y="1848141"/>
            <a:ext cx="2160000" cy="1048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400" dirty="0">
              <a:latin typeface="Meiryo UI" panose="020B0604030504040204" pitchFamily="50" charset="-128"/>
              <a:ea typeface="Meiryo UI" panose="020B0604030504040204" pitchFamily="50" charset="-128"/>
            </a:endParaRPr>
          </a:p>
        </p:txBody>
      </p:sp>
      <p:sp>
        <p:nvSpPr>
          <p:cNvPr id="7" name="タイトル 1">
            <a:extLst>
              <a:ext uri="{FF2B5EF4-FFF2-40B4-BE49-F238E27FC236}">
                <a16:creationId xmlns:a16="http://schemas.microsoft.com/office/drawing/2014/main" id="{F4D42A42-6BC7-4EEC-9619-4811CDACFD5F}"/>
              </a:ext>
            </a:extLst>
          </p:cNvPr>
          <p:cNvSpPr txBox="1">
            <a:spLocks/>
          </p:cNvSpPr>
          <p:nvPr/>
        </p:nvSpPr>
        <p:spPr>
          <a:xfrm>
            <a:off x="540000" y="180000"/>
            <a:ext cx="9180000" cy="1080000"/>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dirty="0">
                <a:latin typeface="Meiryo UI" panose="020B0604030504040204" pitchFamily="50" charset="-128"/>
                <a:ea typeface="Meiryo UI" panose="020B0604030504040204" pitchFamily="50" charset="-128"/>
              </a:rPr>
              <a:t>決定木とは？</a:t>
            </a:r>
            <a:endParaRPr lang="en-US" altLang="ja-JP" sz="3600" dirty="0">
              <a:latin typeface="Meiryo UI" panose="020B0604030504040204" pitchFamily="50" charset="-128"/>
              <a:ea typeface="Meiryo UI" panose="020B0604030504040204" pitchFamily="50" charset="-128"/>
            </a:endParaRPr>
          </a:p>
        </p:txBody>
      </p:sp>
      <p:sp>
        <p:nvSpPr>
          <p:cNvPr id="2" name="テキスト ボックス 1">
            <a:extLst>
              <a:ext uri="{FF2B5EF4-FFF2-40B4-BE49-F238E27FC236}">
                <a16:creationId xmlns:a16="http://schemas.microsoft.com/office/drawing/2014/main" id="{3E7FFC94-8BE8-4BD6-BE3A-3D64404F4F01}"/>
              </a:ext>
            </a:extLst>
          </p:cNvPr>
          <p:cNvSpPr txBox="1"/>
          <p:nvPr/>
        </p:nvSpPr>
        <p:spPr>
          <a:xfrm>
            <a:off x="334545" y="1260000"/>
            <a:ext cx="11724557" cy="419474"/>
          </a:xfrm>
          <a:prstGeom prst="rect">
            <a:avLst/>
          </a:prstGeom>
          <a:noFill/>
        </p:spPr>
        <p:txBody>
          <a:bodyPr wrap="square" rtlCol="0">
            <a:spAutoFit/>
          </a:bodyPr>
          <a:lstStyle/>
          <a:p>
            <a:pPr>
              <a:lnSpc>
                <a:spcPct val="150000"/>
              </a:lnSpc>
            </a:pPr>
            <a:r>
              <a:rPr kumimoji="1" lang="ja-JP" altLang="en-US" sz="1600" dirty="0">
                <a:latin typeface="Meiryo UI" panose="020B0604030504040204" pitchFamily="50" charset="-128"/>
                <a:ea typeface="Meiryo UI" panose="020B0604030504040204" pitchFamily="50" charset="-128"/>
              </a:rPr>
              <a:t>木構造を用いて分類や回帰を行うモデルです</a:t>
            </a:r>
            <a:endParaRPr kumimoji="1" lang="en-US" altLang="ja-JP" sz="1600" dirty="0">
              <a:latin typeface="Meiryo UI" panose="020B0604030504040204" pitchFamily="50" charset="-128"/>
              <a:ea typeface="Meiryo UI" panose="020B0604030504040204" pitchFamily="50" charset="-128"/>
            </a:endParaRPr>
          </a:p>
        </p:txBody>
      </p:sp>
      <p:sp>
        <p:nvSpPr>
          <p:cNvPr id="21" name="正方形/長方形 20">
            <a:extLst>
              <a:ext uri="{FF2B5EF4-FFF2-40B4-BE49-F238E27FC236}">
                <a16:creationId xmlns:a16="http://schemas.microsoft.com/office/drawing/2014/main" id="{5787B3C6-59B9-43E8-9938-8D39D830AAF3}"/>
              </a:ext>
            </a:extLst>
          </p:cNvPr>
          <p:cNvSpPr/>
          <p:nvPr/>
        </p:nvSpPr>
        <p:spPr>
          <a:xfrm>
            <a:off x="6635078" y="3620062"/>
            <a:ext cx="2161846" cy="86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latin typeface="Meiryo UI" panose="020B0604030504040204" pitchFamily="50" charset="-128"/>
              <a:ea typeface="Meiryo UI" panose="020B0604030504040204" pitchFamily="50" charset="-128"/>
            </a:endParaRPr>
          </a:p>
        </p:txBody>
      </p:sp>
      <p:sp>
        <p:nvSpPr>
          <p:cNvPr id="22" name="正方形/長方形 21">
            <a:extLst>
              <a:ext uri="{FF2B5EF4-FFF2-40B4-BE49-F238E27FC236}">
                <a16:creationId xmlns:a16="http://schemas.microsoft.com/office/drawing/2014/main" id="{60367458-0F11-46DE-A9B9-E93206F4DEB0}"/>
              </a:ext>
            </a:extLst>
          </p:cNvPr>
          <p:cNvSpPr/>
          <p:nvPr/>
        </p:nvSpPr>
        <p:spPr>
          <a:xfrm>
            <a:off x="7896924" y="1848139"/>
            <a:ext cx="2160000" cy="1048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400" dirty="0">
              <a:latin typeface="Meiryo UI" panose="020B0604030504040204" pitchFamily="50" charset="-128"/>
              <a:ea typeface="Meiryo UI" panose="020B0604030504040204" pitchFamily="50" charset="-128"/>
            </a:endParaRPr>
          </a:p>
        </p:txBody>
      </p:sp>
      <p:sp>
        <p:nvSpPr>
          <p:cNvPr id="25" name="正方形/長方形 24">
            <a:extLst>
              <a:ext uri="{FF2B5EF4-FFF2-40B4-BE49-F238E27FC236}">
                <a16:creationId xmlns:a16="http://schemas.microsoft.com/office/drawing/2014/main" id="{2F1C874D-451E-403C-B72B-A2AACDE857F7}"/>
              </a:ext>
            </a:extLst>
          </p:cNvPr>
          <p:cNvSpPr/>
          <p:nvPr/>
        </p:nvSpPr>
        <p:spPr>
          <a:xfrm>
            <a:off x="9156924" y="3633830"/>
            <a:ext cx="2159998" cy="857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latin typeface="Meiryo UI" panose="020B0604030504040204" pitchFamily="50" charset="-128"/>
              <a:ea typeface="Meiryo UI" panose="020B0604030504040204" pitchFamily="50" charset="-128"/>
            </a:endParaRPr>
          </a:p>
        </p:txBody>
      </p:sp>
      <p:cxnSp>
        <p:nvCxnSpPr>
          <p:cNvPr id="28" name="直線矢印コネクタ 27">
            <a:extLst>
              <a:ext uri="{FF2B5EF4-FFF2-40B4-BE49-F238E27FC236}">
                <a16:creationId xmlns:a16="http://schemas.microsoft.com/office/drawing/2014/main" id="{255CB407-34D1-489A-AD80-A7E58C0A395A}"/>
              </a:ext>
            </a:extLst>
          </p:cNvPr>
          <p:cNvCxnSpPr>
            <a:cxnSpLocks/>
            <a:stCxn id="22" idx="2"/>
            <a:endCxn id="21" idx="0"/>
          </p:cNvCxnSpPr>
          <p:nvPr/>
        </p:nvCxnSpPr>
        <p:spPr>
          <a:xfrm flipH="1">
            <a:off x="7716001" y="2896260"/>
            <a:ext cx="1260923" cy="7238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C850A120-B21F-49A5-86E5-AEC255B19147}"/>
              </a:ext>
            </a:extLst>
          </p:cNvPr>
          <p:cNvCxnSpPr>
            <a:cxnSpLocks/>
            <a:stCxn id="22" idx="2"/>
            <a:endCxn id="25" idx="0"/>
          </p:cNvCxnSpPr>
          <p:nvPr/>
        </p:nvCxnSpPr>
        <p:spPr>
          <a:xfrm>
            <a:off x="8976924" y="2896260"/>
            <a:ext cx="1259999" cy="7375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E8D9B18B-A412-416B-B797-D2B9A29251B9}"/>
              </a:ext>
            </a:extLst>
          </p:cNvPr>
          <p:cNvSpPr txBox="1"/>
          <p:nvPr/>
        </p:nvSpPr>
        <p:spPr>
          <a:xfrm>
            <a:off x="2853440" y="4607736"/>
            <a:ext cx="723275" cy="307777"/>
          </a:xfrm>
          <a:prstGeom prst="rect">
            <a:avLst/>
          </a:prstGeom>
          <a:noFill/>
        </p:spPr>
        <p:txBody>
          <a:bodyPr wrap="none" rtlCol="0">
            <a:spAutoFit/>
          </a:bodyPr>
          <a:lstStyle/>
          <a:p>
            <a:r>
              <a:rPr kumimoji="1" lang="ja-JP" altLang="en-US" sz="1400" b="1" dirty="0">
                <a:latin typeface="Meiryo UI" panose="020B0604030504040204" pitchFamily="50" charset="-128"/>
                <a:ea typeface="Meiryo UI" panose="020B0604030504040204" pitchFamily="50" charset="-128"/>
              </a:rPr>
              <a:t>分類木</a:t>
            </a:r>
          </a:p>
        </p:txBody>
      </p:sp>
      <p:sp>
        <p:nvSpPr>
          <p:cNvPr id="34" name="テキスト ボックス 33">
            <a:extLst>
              <a:ext uri="{FF2B5EF4-FFF2-40B4-BE49-F238E27FC236}">
                <a16:creationId xmlns:a16="http://schemas.microsoft.com/office/drawing/2014/main" id="{936FAC61-7385-4071-AAC4-7564893E5CB8}"/>
              </a:ext>
            </a:extLst>
          </p:cNvPr>
          <p:cNvSpPr txBox="1"/>
          <p:nvPr/>
        </p:nvSpPr>
        <p:spPr>
          <a:xfrm>
            <a:off x="8615286" y="4607736"/>
            <a:ext cx="723275" cy="307777"/>
          </a:xfrm>
          <a:prstGeom prst="rect">
            <a:avLst/>
          </a:prstGeom>
          <a:noFill/>
        </p:spPr>
        <p:txBody>
          <a:bodyPr wrap="none" rtlCol="0">
            <a:spAutoFit/>
          </a:bodyPr>
          <a:lstStyle/>
          <a:p>
            <a:r>
              <a:rPr kumimoji="1" lang="ja-JP" altLang="en-US" sz="1400" b="1" dirty="0">
                <a:latin typeface="Meiryo UI" panose="020B0604030504040204" pitchFamily="50" charset="-128"/>
                <a:ea typeface="Meiryo UI" panose="020B0604030504040204" pitchFamily="50" charset="-128"/>
              </a:rPr>
              <a:t>回帰木</a:t>
            </a:r>
          </a:p>
        </p:txBody>
      </p:sp>
      <p:graphicFrame>
        <p:nvGraphicFramePr>
          <p:cNvPr id="35" name="表 3">
            <a:extLst>
              <a:ext uri="{FF2B5EF4-FFF2-40B4-BE49-F238E27FC236}">
                <a16:creationId xmlns:a16="http://schemas.microsoft.com/office/drawing/2014/main" id="{F969349F-DB9D-4018-86EB-FDB3111F5E8E}"/>
              </a:ext>
            </a:extLst>
          </p:cNvPr>
          <p:cNvGraphicFramePr>
            <a:graphicFrameLocks noGrp="1"/>
          </p:cNvGraphicFramePr>
          <p:nvPr>
            <p:extLst>
              <p:ext uri="{D42A27DB-BD31-4B8C-83A1-F6EECF244321}">
                <p14:modId xmlns:p14="http://schemas.microsoft.com/office/powerpoint/2010/main" val="442288313"/>
              </p:ext>
            </p:extLst>
          </p:nvPr>
        </p:nvGraphicFramePr>
        <p:xfrm>
          <a:off x="2749751" y="5200317"/>
          <a:ext cx="6708547" cy="1112520"/>
        </p:xfrm>
        <a:graphic>
          <a:graphicData uri="http://schemas.openxmlformats.org/drawingml/2006/table">
            <a:tbl>
              <a:tblPr firstRow="1" bandRow="1">
                <a:tableStyleId>{3B4B98B0-60AC-42C2-AFA5-B58CD77FA1E5}</a:tableStyleId>
              </a:tblPr>
              <a:tblGrid>
                <a:gridCol w="1047733">
                  <a:extLst>
                    <a:ext uri="{9D8B030D-6E8A-4147-A177-3AD203B41FA5}">
                      <a16:colId xmlns:a16="http://schemas.microsoft.com/office/drawing/2014/main" val="4130524893"/>
                    </a:ext>
                  </a:extLst>
                </a:gridCol>
                <a:gridCol w="1340814">
                  <a:extLst>
                    <a:ext uri="{9D8B030D-6E8A-4147-A177-3AD203B41FA5}">
                      <a16:colId xmlns:a16="http://schemas.microsoft.com/office/drawing/2014/main" val="2850589235"/>
                    </a:ext>
                  </a:extLst>
                </a:gridCol>
                <a:gridCol w="2160000">
                  <a:extLst>
                    <a:ext uri="{9D8B030D-6E8A-4147-A177-3AD203B41FA5}">
                      <a16:colId xmlns:a16="http://schemas.microsoft.com/office/drawing/2014/main" val="597158049"/>
                    </a:ext>
                  </a:extLst>
                </a:gridCol>
                <a:gridCol w="2160000">
                  <a:extLst>
                    <a:ext uri="{9D8B030D-6E8A-4147-A177-3AD203B41FA5}">
                      <a16:colId xmlns:a16="http://schemas.microsoft.com/office/drawing/2014/main" val="1543228682"/>
                    </a:ext>
                  </a:extLst>
                </a:gridCol>
              </a:tblGrid>
              <a:tr h="370840">
                <a:tc>
                  <a:txBody>
                    <a:bodyPr/>
                    <a:lstStyle/>
                    <a:p>
                      <a:r>
                        <a:rPr kumimoji="1" lang="ja-JP" altLang="en-US" dirty="0"/>
                        <a:t>決定木</a:t>
                      </a:r>
                    </a:p>
                  </a:txBody>
                  <a:tcPr/>
                </a:tc>
                <a:tc>
                  <a:txBody>
                    <a:bodyPr/>
                    <a:lstStyle/>
                    <a:p>
                      <a:r>
                        <a:rPr kumimoji="1" lang="ja-JP" altLang="en-US" dirty="0"/>
                        <a:t>目的変数</a:t>
                      </a:r>
                    </a:p>
                  </a:txBody>
                  <a:tcPr/>
                </a:tc>
                <a:tc>
                  <a:txBody>
                    <a:bodyPr/>
                    <a:lstStyle/>
                    <a:p>
                      <a:r>
                        <a:rPr kumimoji="1" lang="ja-JP" altLang="en-US" dirty="0"/>
                        <a:t>予測値</a:t>
                      </a:r>
                    </a:p>
                  </a:txBody>
                  <a:tcPr/>
                </a:tc>
                <a:tc>
                  <a:txBody>
                    <a:bodyPr/>
                    <a:lstStyle/>
                    <a:p>
                      <a:r>
                        <a:rPr kumimoji="1" lang="ja-JP" altLang="en-US" dirty="0"/>
                        <a:t>例</a:t>
                      </a:r>
                    </a:p>
                  </a:txBody>
                  <a:tcPr/>
                </a:tc>
                <a:extLst>
                  <a:ext uri="{0D108BD9-81ED-4DB2-BD59-A6C34878D82A}">
                    <a16:rowId xmlns:a16="http://schemas.microsoft.com/office/drawing/2014/main" val="1659631465"/>
                  </a:ext>
                </a:extLst>
              </a:tr>
              <a:tr h="370840">
                <a:tc>
                  <a:txBody>
                    <a:bodyPr/>
                    <a:lstStyle/>
                    <a:p>
                      <a:r>
                        <a:rPr kumimoji="1" lang="ja-JP" altLang="en-US" dirty="0"/>
                        <a:t>分類木</a:t>
                      </a:r>
                    </a:p>
                  </a:txBody>
                  <a:tcPr/>
                </a:tc>
                <a:tc>
                  <a:txBody>
                    <a:bodyPr/>
                    <a:lstStyle/>
                    <a:p>
                      <a:r>
                        <a:rPr kumimoji="1" lang="ja-JP" altLang="en-US" dirty="0"/>
                        <a:t>カテゴリ</a:t>
                      </a:r>
                    </a:p>
                  </a:txBody>
                  <a:tcPr/>
                </a:tc>
                <a:tc>
                  <a:txBody>
                    <a:bodyPr/>
                    <a:lstStyle/>
                    <a:p>
                      <a:r>
                        <a:rPr kumimoji="1" lang="ja-JP" altLang="en-US" dirty="0"/>
                        <a:t>リーフノード最頻値</a:t>
                      </a:r>
                    </a:p>
                  </a:txBody>
                  <a:tcPr/>
                </a:tc>
                <a:tc>
                  <a:txBody>
                    <a:bodyPr/>
                    <a:lstStyle/>
                    <a:p>
                      <a:r>
                        <a:rPr kumimoji="1" lang="ja-JP" altLang="en-US" dirty="0"/>
                        <a:t>優良・非優良を分類</a:t>
                      </a:r>
                    </a:p>
                  </a:txBody>
                  <a:tcPr/>
                </a:tc>
                <a:extLst>
                  <a:ext uri="{0D108BD9-81ED-4DB2-BD59-A6C34878D82A}">
                    <a16:rowId xmlns:a16="http://schemas.microsoft.com/office/drawing/2014/main" val="3255631632"/>
                  </a:ext>
                </a:extLst>
              </a:tr>
              <a:tr h="370840">
                <a:tc>
                  <a:txBody>
                    <a:bodyPr/>
                    <a:lstStyle/>
                    <a:p>
                      <a:r>
                        <a:rPr kumimoji="1" lang="ja-JP" altLang="en-US" dirty="0"/>
                        <a:t>回帰木</a:t>
                      </a:r>
                    </a:p>
                  </a:txBody>
                  <a:tcPr/>
                </a:tc>
                <a:tc>
                  <a:txBody>
                    <a:bodyPr/>
                    <a:lstStyle/>
                    <a:p>
                      <a:r>
                        <a:rPr kumimoji="1" lang="ja-JP" altLang="en-US" dirty="0"/>
                        <a:t>数値</a:t>
                      </a:r>
                    </a:p>
                  </a:txBody>
                  <a:tcPr/>
                </a:tc>
                <a:tc>
                  <a:txBody>
                    <a:bodyPr/>
                    <a:lstStyle/>
                    <a:p>
                      <a:r>
                        <a:rPr kumimoji="1" lang="ja-JP" altLang="en-US" dirty="0"/>
                        <a:t>リーフノード平均値</a:t>
                      </a:r>
                    </a:p>
                  </a:txBody>
                  <a:tcPr/>
                </a:tc>
                <a:tc>
                  <a:txBody>
                    <a:bodyPr/>
                    <a:lstStyle/>
                    <a:p>
                      <a:r>
                        <a:rPr kumimoji="1" lang="ja-JP" altLang="en-US" dirty="0"/>
                        <a:t>退院日を予測</a:t>
                      </a:r>
                    </a:p>
                  </a:txBody>
                  <a:tcPr/>
                </a:tc>
                <a:extLst>
                  <a:ext uri="{0D108BD9-81ED-4DB2-BD59-A6C34878D82A}">
                    <a16:rowId xmlns:a16="http://schemas.microsoft.com/office/drawing/2014/main" val="4244898769"/>
                  </a:ext>
                </a:extLst>
              </a:tr>
            </a:tbl>
          </a:graphicData>
        </a:graphic>
      </p:graphicFrame>
      <p:sp>
        <p:nvSpPr>
          <p:cNvPr id="37" name="テキスト ボックス 36">
            <a:extLst>
              <a:ext uri="{FF2B5EF4-FFF2-40B4-BE49-F238E27FC236}">
                <a16:creationId xmlns:a16="http://schemas.microsoft.com/office/drawing/2014/main" id="{ED70D05F-4401-4DBE-AC20-A807C381B882}"/>
              </a:ext>
            </a:extLst>
          </p:cNvPr>
          <p:cNvSpPr txBox="1"/>
          <p:nvPr/>
        </p:nvSpPr>
        <p:spPr>
          <a:xfrm>
            <a:off x="5224618" y="4892540"/>
            <a:ext cx="1758815" cy="307777"/>
          </a:xfrm>
          <a:prstGeom prst="rect">
            <a:avLst/>
          </a:prstGeom>
          <a:noFill/>
        </p:spPr>
        <p:txBody>
          <a:bodyPr wrap="none" rtlCol="0">
            <a:spAutoFit/>
          </a:bodyPr>
          <a:lstStyle/>
          <a:p>
            <a:r>
              <a:rPr kumimoji="1" lang="ja-JP" altLang="en-US" sz="1400" b="1" dirty="0">
                <a:latin typeface="Meiryo UI" panose="020B0604030504040204" pitchFamily="50" charset="-128"/>
                <a:ea typeface="Meiryo UI" panose="020B0604030504040204" pitchFamily="50" charset="-128"/>
              </a:rPr>
              <a:t>分類木と回帰木概要</a:t>
            </a:r>
          </a:p>
        </p:txBody>
      </p:sp>
      <p:sp>
        <p:nvSpPr>
          <p:cNvPr id="41" name="テキスト ボックス 40">
            <a:extLst>
              <a:ext uri="{FF2B5EF4-FFF2-40B4-BE49-F238E27FC236}">
                <a16:creationId xmlns:a16="http://schemas.microsoft.com/office/drawing/2014/main" id="{D1FBD9DB-1008-42C8-AB93-E136CBF46391}"/>
              </a:ext>
            </a:extLst>
          </p:cNvPr>
          <p:cNvSpPr txBox="1"/>
          <p:nvPr/>
        </p:nvSpPr>
        <p:spPr>
          <a:xfrm>
            <a:off x="2905517" y="1884643"/>
            <a:ext cx="619122" cy="288147"/>
          </a:xfrm>
          <a:prstGeom prst="rect">
            <a:avLst/>
          </a:prstGeom>
          <a:solidFill>
            <a:schemeClr val="bg1"/>
          </a:solidFill>
          <a:ln w="19050">
            <a:solidFill>
              <a:schemeClr val="tx1"/>
            </a:solidFill>
          </a:ln>
        </p:spPr>
        <p:txBody>
          <a:bodyPr wrap="square" lIns="36000" tIns="36000" rIns="36000" bIns="36000" rtlCol="0">
            <a:spAutoFit/>
          </a:bodyPr>
          <a:lstStyle/>
          <a:p>
            <a:pPr algn="ctr"/>
            <a:r>
              <a:rPr kumimoji="1" lang="ja-JP" altLang="en-US" sz="1400" b="1" dirty="0">
                <a:latin typeface="Meiryo UI" panose="020B0604030504040204" pitchFamily="50" charset="-128"/>
                <a:ea typeface="Meiryo UI" panose="020B0604030504040204" pitchFamily="50" charset="-128"/>
              </a:rPr>
              <a:t>非優良</a:t>
            </a:r>
          </a:p>
        </p:txBody>
      </p:sp>
      <p:sp>
        <p:nvSpPr>
          <p:cNvPr id="42" name="テキスト ボックス 41">
            <a:extLst>
              <a:ext uri="{FF2B5EF4-FFF2-40B4-BE49-F238E27FC236}">
                <a16:creationId xmlns:a16="http://schemas.microsoft.com/office/drawing/2014/main" id="{81F92B8D-F039-43C0-BBCC-CBDFCCA4C924}"/>
              </a:ext>
            </a:extLst>
          </p:cNvPr>
          <p:cNvSpPr txBox="1"/>
          <p:nvPr/>
        </p:nvSpPr>
        <p:spPr>
          <a:xfrm>
            <a:off x="2201882" y="1878741"/>
            <a:ext cx="619122" cy="288147"/>
          </a:xfrm>
          <a:prstGeom prst="rect">
            <a:avLst/>
          </a:prstGeom>
          <a:solidFill>
            <a:schemeClr val="bg1"/>
          </a:solidFill>
          <a:ln w="19050">
            <a:solidFill>
              <a:schemeClr val="tx1"/>
            </a:solidFill>
          </a:ln>
        </p:spPr>
        <p:txBody>
          <a:bodyPr wrap="square" lIns="36000" tIns="36000" rIns="36000" bIns="36000" rtlCol="0">
            <a:spAutoFit/>
          </a:bodyPr>
          <a:lstStyle/>
          <a:p>
            <a:pPr algn="ctr"/>
            <a:r>
              <a:rPr kumimoji="1" lang="ja-JP" altLang="en-US" sz="1400" b="1" dirty="0">
                <a:latin typeface="Meiryo UI" panose="020B0604030504040204" pitchFamily="50" charset="-128"/>
                <a:ea typeface="Meiryo UI" panose="020B0604030504040204" pitchFamily="50" charset="-128"/>
              </a:rPr>
              <a:t>優良</a:t>
            </a:r>
          </a:p>
        </p:txBody>
      </p:sp>
      <p:sp>
        <p:nvSpPr>
          <p:cNvPr id="73" name="正方形/長方形 72">
            <a:extLst>
              <a:ext uri="{FF2B5EF4-FFF2-40B4-BE49-F238E27FC236}">
                <a16:creationId xmlns:a16="http://schemas.microsoft.com/office/drawing/2014/main" id="{DC548A9F-2E55-412F-99AB-794507A85974}"/>
              </a:ext>
            </a:extLst>
          </p:cNvPr>
          <p:cNvSpPr/>
          <p:nvPr/>
        </p:nvSpPr>
        <p:spPr>
          <a:xfrm>
            <a:off x="875078" y="3620062"/>
            <a:ext cx="2160000" cy="86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latin typeface="Meiryo UI" panose="020B0604030504040204" pitchFamily="50" charset="-128"/>
              <a:ea typeface="Meiryo UI" panose="020B0604030504040204" pitchFamily="50" charset="-128"/>
            </a:endParaRPr>
          </a:p>
        </p:txBody>
      </p:sp>
      <p:sp>
        <p:nvSpPr>
          <p:cNvPr id="75" name="正方形/長方形 74">
            <a:extLst>
              <a:ext uri="{FF2B5EF4-FFF2-40B4-BE49-F238E27FC236}">
                <a16:creationId xmlns:a16="http://schemas.microsoft.com/office/drawing/2014/main" id="{5E08FA6E-8489-4107-9901-FAE2814465B7}"/>
              </a:ext>
            </a:extLst>
          </p:cNvPr>
          <p:cNvSpPr/>
          <p:nvPr/>
        </p:nvSpPr>
        <p:spPr>
          <a:xfrm>
            <a:off x="3395078" y="3633830"/>
            <a:ext cx="2160000" cy="857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latin typeface="Meiryo UI" panose="020B0604030504040204" pitchFamily="50" charset="-128"/>
              <a:ea typeface="Meiryo UI" panose="020B0604030504040204" pitchFamily="50" charset="-128"/>
            </a:endParaRPr>
          </a:p>
        </p:txBody>
      </p:sp>
      <p:cxnSp>
        <p:nvCxnSpPr>
          <p:cNvPr id="76" name="直線矢印コネクタ 75">
            <a:extLst>
              <a:ext uri="{FF2B5EF4-FFF2-40B4-BE49-F238E27FC236}">
                <a16:creationId xmlns:a16="http://schemas.microsoft.com/office/drawing/2014/main" id="{E1CDE128-305F-499C-B80D-A890BADE74BD}"/>
              </a:ext>
            </a:extLst>
          </p:cNvPr>
          <p:cNvCxnSpPr>
            <a:cxnSpLocks/>
            <a:stCxn id="74" idx="2"/>
            <a:endCxn id="73" idx="0"/>
          </p:cNvCxnSpPr>
          <p:nvPr/>
        </p:nvCxnSpPr>
        <p:spPr>
          <a:xfrm flipH="1">
            <a:off x="1955078" y="2896261"/>
            <a:ext cx="1260000" cy="7238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E2A4C803-59A1-4922-B433-604D6281C740}"/>
              </a:ext>
            </a:extLst>
          </p:cNvPr>
          <p:cNvCxnSpPr>
            <a:cxnSpLocks/>
            <a:stCxn id="74" idx="2"/>
            <a:endCxn id="75" idx="0"/>
          </p:cNvCxnSpPr>
          <p:nvPr/>
        </p:nvCxnSpPr>
        <p:spPr>
          <a:xfrm>
            <a:off x="3215078" y="2896261"/>
            <a:ext cx="1260000" cy="7375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8" name="テキスト ボックス 77">
            <a:extLst>
              <a:ext uri="{FF2B5EF4-FFF2-40B4-BE49-F238E27FC236}">
                <a16:creationId xmlns:a16="http://schemas.microsoft.com/office/drawing/2014/main" id="{10027779-0717-4106-BACD-8F69E848FC80}"/>
              </a:ext>
            </a:extLst>
          </p:cNvPr>
          <p:cNvSpPr txBox="1"/>
          <p:nvPr/>
        </p:nvSpPr>
        <p:spPr>
          <a:xfrm>
            <a:off x="3591443" y="1884643"/>
            <a:ext cx="619122" cy="288147"/>
          </a:xfrm>
          <a:prstGeom prst="rect">
            <a:avLst/>
          </a:prstGeom>
          <a:solidFill>
            <a:schemeClr val="bg1"/>
          </a:solidFill>
          <a:ln w="19050">
            <a:solidFill>
              <a:schemeClr val="tx1"/>
            </a:solidFill>
          </a:ln>
        </p:spPr>
        <p:txBody>
          <a:bodyPr wrap="square" lIns="36000" tIns="36000" rIns="36000" bIns="36000" rtlCol="0">
            <a:spAutoFit/>
          </a:bodyPr>
          <a:lstStyle/>
          <a:p>
            <a:pPr algn="ctr"/>
            <a:r>
              <a:rPr kumimoji="1" lang="ja-JP" altLang="en-US" sz="1400" b="1" dirty="0">
                <a:latin typeface="Meiryo UI" panose="020B0604030504040204" pitchFamily="50" charset="-128"/>
                <a:ea typeface="Meiryo UI" panose="020B0604030504040204" pitchFamily="50" charset="-128"/>
              </a:rPr>
              <a:t>非優良</a:t>
            </a:r>
          </a:p>
        </p:txBody>
      </p:sp>
      <p:sp>
        <p:nvSpPr>
          <p:cNvPr id="79" name="テキスト ボックス 78">
            <a:extLst>
              <a:ext uri="{FF2B5EF4-FFF2-40B4-BE49-F238E27FC236}">
                <a16:creationId xmlns:a16="http://schemas.microsoft.com/office/drawing/2014/main" id="{2D9FAE86-A4B8-485F-B81F-774F673A49DC}"/>
              </a:ext>
            </a:extLst>
          </p:cNvPr>
          <p:cNvSpPr txBox="1"/>
          <p:nvPr/>
        </p:nvSpPr>
        <p:spPr>
          <a:xfrm>
            <a:off x="3591443" y="2241593"/>
            <a:ext cx="619122" cy="288147"/>
          </a:xfrm>
          <a:prstGeom prst="rect">
            <a:avLst/>
          </a:prstGeom>
          <a:solidFill>
            <a:schemeClr val="bg1"/>
          </a:solidFill>
          <a:ln w="19050">
            <a:solidFill>
              <a:schemeClr val="tx1"/>
            </a:solidFill>
          </a:ln>
        </p:spPr>
        <p:txBody>
          <a:bodyPr wrap="square" lIns="36000" tIns="36000" rIns="36000" bIns="36000" rtlCol="0">
            <a:spAutoFit/>
          </a:bodyPr>
          <a:lstStyle/>
          <a:p>
            <a:pPr algn="ctr"/>
            <a:r>
              <a:rPr kumimoji="1" lang="ja-JP" altLang="en-US" sz="1400" b="1" dirty="0">
                <a:latin typeface="Meiryo UI" panose="020B0604030504040204" pitchFamily="50" charset="-128"/>
                <a:ea typeface="Meiryo UI" panose="020B0604030504040204" pitchFamily="50" charset="-128"/>
              </a:rPr>
              <a:t>非優良</a:t>
            </a:r>
          </a:p>
        </p:txBody>
      </p:sp>
      <p:sp>
        <p:nvSpPr>
          <p:cNvPr id="80" name="テキスト ボックス 79">
            <a:extLst>
              <a:ext uri="{FF2B5EF4-FFF2-40B4-BE49-F238E27FC236}">
                <a16:creationId xmlns:a16="http://schemas.microsoft.com/office/drawing/2014/main" id="{71777937-D494-4DCA-A449-56F47B9A941A}"/>
              </a:ext>
            </a:extLst>
          </p:cNvPr>
          <p:cNvSpPr txBox="1"/>
          <p:nvPr/>
        </p:nvSpPr>
        <p:spPr>
          <a:xfrm>
            <a:off x="2201882" y="2233756"/>
            <a:ext cx="619122" cy="288147"/>
          </a:xfrm>
          <a:prstGeom prst="rect">
            <a:avLst/>
          </a:prstGeom>
          <a:solidFill>
            <a:schemeClr val="bg1"/>
          </a:solidFill>
          <a:ln w="19050">
            <a:solidFill>
              <a:schemeClr val="tx1"/>
            </a:solidFill>
          </a:ln>
        </p:spPr>
        <p:txBody>
          <a:bodyPr wrap="square" lIns="36000" tIns="36000" rIns="36000" bIns="36000" rtlCol="0">
            <a:spAutoFit/>
          </a:bodyPr>
          <a:lstStyle/>
          <a:p>
            <a:pPr algn="ctr"/>
            <a:r>
              <a:rPr kumimoji="1" lang="ja-JP" altLang="en-US" sz="1400" b="1" dirty="0">
                <a:latin typeface="Meiryo UI" panose="020B0604030504040204" pitchFamily="50" charset="-128"/>
                <a:ea typeface="Meiryo UI" panose="020B0604030504040204" pitchFamily="50" charset="-128"/>
              </a:rPr>
              <a:t>非優良</a:t>
            </a:r>
          </a:p>
        </p:txBody>
      </p:sp>
      <p:sp>
        <p:nvSpPr>
          <p:cNvPr id="81" name="テキスト ボックス 80">
            <a:extLst>
              <a:ext uri="{FF2B5EF4-FFF2-40B4-BE49-F238E27FC236}">
                <a16:creationId xmlns:a16="http://schemas.microsoft.com/office/drawing/2014/main" id="{E7524C20-B235-42DF-9ED3-A8E46A204C55}"/>
              </a:ext>
            </a:extLst>
          </p:cNvPr>
          <p:cNvSpPr txBox="1"/>
          <p:nvPr/>
        </p:nvSpPr>
        <p:spPr>
          <a:xfrm>
            <a:off x="2905517" y="2242563"/>
            <a:ext cx="619122" cy="288147"/>
          </a:xfrm>
          <a:prstGeom prst="rect">
            <a:avLst/>
          </a:prstGeom>
          <a:solidFill>
            <a:schemeClr val="bg1"/>
          </a:solidFill>
          <a:ln w="19050">
            <a:solidFill>
              <a:schemeClr val="tx1"/>
            </a:solidFill>
          </a:ln>
        </p:spPr>
        <p:txBody>
          <a:bodyPr wrap="square" lIns="36000" tIns="36000" rIns="36000" bIns="36000" rtlCol="0">
            <a:spAutoFit/>
          </a:bodyPr>
          <a:lstStyle/>
          <a:p>
            <a:pPr algn="ctr"/>
            <a:r>
              <a:rPr kumimoji="1" lang="ja-JP" altLang="en-US" sz="1400" b="1" dirty="0">
                <a:latin typeface="Meiryo UI" panose="020B0604030504040204" pitchFamily="50" charset="-128"/>
                <a:ea typeface="Meiryo UI" panose="020B0604030504040204" pitchFamily="50" charset="-128"/>
              </a:rPr>
              <a:t>優良</a:t>
            </a:r>
          </a:p>
        </p:txBody>
      </p:sp>
      <p:sp>
        <p:nvSpPr>
          <p:cNvPr id="82" name="テキスト ボックス 81">
            <a:extLst>
              <a:ext uri="{FF2B5EF4-FFF2-40B4-BE49-F238E27FC236}">
                <a16:creationId xmlns:a16="http://schemas.microsoft.com/office/drawing/2014/main" id="{C7F99D74-FD8B-4B8F-910B-292B1F656E81}"/>
              </a:ext>
            </a:extLst>
          </p:cNvPr>
          <p:cNvSpPr txBox="1"/>
          <p:nvPr/>
        </p:nvSpPr>
        <p:spPr>
          <a:xfrm>
            <a:off x="2905517" y="2596816"/>
            <a:ext cx="619122" cy="288147"/>
          </a:xfrm>
          <a:prstGeom prst="rect">
            <a:avLst/>
          </a:prstGeom>
          <a:solidFill>
            <a:schemeClr val="bg1"/>
          </a:solidFill>
          <a:ln w="19050">
            <a:solidFill>
              <a:schemeClr val="tx1"/>
            </a:solidFill>
          </a:ln>
        </p:spPr>
        <p:txBody>
          <a:bodyPr wrap="square" lIns="36000" tIns="36000" rIns="36000" bIns="36000" rtlCol="0">
            <a:spAutoFit/>
          </a:bodyPr>
          <a:lstStyle/>
          <a:p>
            <a:pPr algn="ctr"/>
            <a:r>
              <a:rPr kumimoji="1" lang="ja-JP" altLang="en-US" sz="1400" b="1" dirty="0">
                <a:latin typeface="Meiryo UI" panose="020B0604030504040204" pitchFamily="50" charset="-128"/>
                <a:ea typeface="Meiryo UI" panose="020B0604030504040204" pitchFamily="50" charset="-128"/>
              </a:rPr>
              <a:t>優良</a:t>
            </a:r>
          </a:p>
        </p:txBody>
      </p:sp>
      <p:sp>
        <p:nvSpPr>
          <p:cNvPr id="84" name="テキスト ボックス 83">
            <a:extLst>
              <a:ext uri="{FF2B5EF4-FFF2-40B4-BE49-F238E27FC236}">
                <a16:creationId xmlns:a16="http://schemas.microsoft.com/office/drawing/2014/main" id="{605E61FB-FAB3-4598-BF5E-3B716FA44B0D}"/>
              </a:ext>
            </a:extLst>
          </p:cNvPr>
          <p:cNvSpPr txBox="1"/>
          <p:nvPr/>
        </p:nvSpPr>
        <p:spPr>
          <a:xfrm>
            <a:off x="3591443" y="2582610"/>
            <a:ext cx="619122" cy="288147"/>
          </a:xfrm>
          <a:prstGeom prst="rect">
            <a:avLst/>
          </a:prstGeom>
          <a:solidFill>
            <a:schemeClr val="bg1"/>
          </a:solidFill>
          <a:ln w="19050">
            <a:solidFill>
              <a:schemeClr val="tx1"/>
            </a:solidFill>
          </a:ln>
        </p:spPr>
        <p:txBody>
          <a:bodyPr wrap="square" lIns="36000" tIns="36000" rIns="36000" bIns="36000" rtlCol="0">
            <a:spAutoFit/>
          </a:bodyPr>
          <a:lstStyle/>
          <a:p>
            <a:pPr algn="ctr"/>
            <a:r>
              <a:rPr kumimoji="1" lang="ja-JP" altLang="en-US" sz="1400" b="1" dirty="0">
                <a:latin typeface="Meiryo UI" panose="020B0604030504040204" pitchFamily="50" charset="-128"/>
                <a:ea typeface="Meiryo UI" panose="020B0604030504040204" pitchFamily="50" charset="-128"/>
              </a:rPr>
              <a:t>非優良</a:t>
            </a:r>
          </a:p>
        </p:txBody>
      </p:sp>
      <p:sp>
        <p:nvSpPr>
          <p:cNvPr id="85" name="テキスト ボックス 84">
            <a:extLst>
              <a:ext uri="{FF2B5EF4-FFF2-40B4-BE49-F238E27FC236}">
                <a16:creationId xmlns:a16="http://schemas.microsoft.com/office/drawing/2014/main" id="{98254401-214F-4EF0-A301-39B34AF02038}"/>
              </a:ext>
            </a:extLst>
          </p:cNvPr>
          <p:cNvSpPr txBox="1"/>
          <p:nvPr/>
        </p:nvSpPr>
        <p:spPr>
          <a:xfrm>
            <a:off x="2201882" y="2580319"/>
            <a:ext cx="619122" cy="288147"/>
          </a:xfrm>
          <a:prstGeom prst="rect">
            <a:avLst/>
          </a:prstGeom>
          <a:solidFill>
            <a:schemeClr val="bg1"/>
          </a:solidFill>
          <a:ln w="19050">
            <a:solidFill>
              <a:schemeClr val="tx1"/>
            </a:solidFill>
          </a:ln>
        </p:spPr>
        <p:txBody>
          <a:bodyPr wrap="square" lIns="36000" tIns="36000" rIns="36000" bIns="36000" rtlCol="0">
            <a:spAutoFit/>
          </a:bodyPr>
          <a:lstStyle/>
          <a:p>
            <a:pPr algn="ctr"/>
            <a:r>
              <a:rPr kumimoji="1" lang="ja-JP" altLang="en-US" sz="1400" b="1" dirty="0">
                <a:latin typeface="Meiryo UI" panose="020B0604030504040204" pitchFamily="50" charset="-128"/>
                <a:ea typeface="Meiryo UI" panose="020B0604030504040204" pitchFamily="50" charset="-128"/>
              </a:rPr>
              <a:t>非優良</a:t>
            </a:r>
          </a:p>
        </p:txBody>
      </p:sp>
      <p:sp>
        <p:nvSpPr>
          <p:cNvPr id="92" name="テキスト ボックス 91">
            <a:extLst>
              <a:ext uri="{FF2B5EF4-FFF2-40B4-BE49-F238E27FC236}">
                <a16:creationId xmlns:a16="http://schemas.microsoft.com/office/drawing/2014/main" id="{832D5446-5B69-4AFF-8BCA-B9FE859CE312}"/>
              </a:ext>
            </a:extLst>
          </p:cNvPr>
          <p:cNvSpPr txBox="1"/>
          <p:nvPr/>
        </p:nvSpPr>
        <p:spPr>
          <a:xfrm>
            <a:off x="946184" y="3781319"/>
            <a:ext cx="619122" cy="288147"/>
          </a:xfrm>
          <a:prstGeom prst="rect">
            <a:avLst/>
          </a:prstGeom>
          <a:solidFill>
            <a:schemeClr val="bg1"/>
          </a:solidFill>
          <a:ln w="19050">
            <a:solidFill>
              <a:schemeClr val="tx1"/>
            </a:solidFill>
          </a:ln>
        </p:spPr>
        <p:txBody>
          <a:bodyPr wrap="square" lIns="36000" tIns="36000" rIns="36000" bIns="36000" rtlCol="0">
            <a:spAutoFit/>
          </a:bodyPr>
          <a:lstStyle/>
          <a:p>
            <a:pPr algn="ctr"/>
            <a:r>
              <a:rPr kumimoji="1" lang="ja-JP" altLang="en-US" sz="1400" b="1" dirty="0">
                <a:latin typeface="Meiryo UI" panose="020B0604030504040204" pitchFamily="50" charset="-128"/>
                <a:ea typeface="Meiryo UI" panose="020B0604030504040204" pitchFamily="50" charset="-128"/>
              </a:rPr>
              <a:t>非優良</a:t>
            </a:r>
          </a:p>
        </p:txBody>
      </p:sp>
      <p:sp>
        <p:nvSpPr>
          <p:cNvPr id="93" name="テキスト ボックス 92">
            <a:extLst>
              <a:ext uri="{FF2B5EF4-FFF2-40B4-BE49-F238E27FC236}">
                <a16:creationId xmlns:a16="http://schemas.microsoft.com/office/drawing/2014/main" id="{F95ABF04-5326-457C-AB2B-1750750A5385}"/>
              </a:ext>
            </a:extLst>
          </p:cNvPr>
          <p:cNvSpPr txBox="1"/>
          <p:nvPr/>
        </p:nvSpPr>
        <p:spPr>
          <a:xfrm>
            <a:off x="1636412" y="3781319"/>
            <a:ext cx="619122" cy="288147"/>
          </a:xfrm>
          <a:prstGeom prst="rect">
            <a:avLst/>
          </a:prstGeom>
          <a:solidFill>
            <a:schemeClr val="bg1"/>
          </a:solidFill>
          <a:ln w="19050">
            <a:solidFill>
              <a:schemeClr val="tx1"/>
            </a:solidFill>
          </a:ln>
        </p:spPr>
        <p:txBody>
          <a:bodyPr wrap="square" lIns="36000" tIns="36000" rIns="36000" bIns="36000" rtlCol="0">
            <a:spAutoFit/>
          </a:bodyPr>
          <a:lstStyle/>
          <a:p>
            <a:pPr algn="ctr"/>
            <a:r>
              <a:rPr kumimoji="1" lang="ja-JP" altLang="en-US" sz="1400" b="1" dirty="0">
                <a:solidFill>
                  <a:schemeClr val="bg1">
                    <a:lumMod val="75000"/>
                  </a:schemeClr>
                </a:solidFill>
                <a:latin typeface="Meiryo UI" panose="020B0604030504040204" pitchFamily="50" charset="-128"/>
                <a:ea typeface="Meiryo UI" panose="020B0604030504040204" pitchFamily="50" charset="-128"/>
              </a:rPr>
              <a:t>優良</a:t>
            </a:r>
          </a:p>
        </p:txBody>
      </p:sp>
      <p:sp>
        <p:nvSpPr>
          <p:cNvPr id="94" name="テキスト ボックス 93">
            <a:extLst>
              <a:ext uri="{FF2B5EF4-FFF2-40B4-BE49-F238E27FC236}">
                <a16:creationId xmlns:a16="http://schemas.microsoft.com/office/drawing/2014/main" id="{F0868B60-39CD-404A-A57A-667198BFEE4B}"/>
              </a:ext>
            </a:extLst>
          </p:cNvPr>
          <p:cNvSpPr txBox="1"/>
          <p:nvPr/>
        </p:nvSpPr>
        <p:spPr>
          <a:xfrm>
            <a:off x="932777" y="4142444"/>
            <a:ext cx="619122" cy="288147"/>
          </a:xfrm>
          <a:prstGeom prst="rect">
            <a:avLst/>
          </a:prstGeom>
          <a:solidFill>
            <a:schemeClr val="bg1"/>
          </a:solidFill>
          <a:ln w="19050">
            <a:solidFill>
              <a:schemeClr val="tx1"/>
            </a:solidFill>
          </a:ln>
        </p:spPr>
        <p:txBody>
          <a:bodyPr wrap="square" lIns="36000" tIns="36000" rIns="36000" bIns="36000" rtlCol="0">
            <a:spAutoFit/>
          </a:bodyPr>
          <a:lstStyle/>
          <a:p>
            <a:pPr algn="ctr"/>
            <a:r>
              <a:rPr kumimoji="1" lang="ja-JP" altLang="en-US" sz="1400" b="1" dirty="0">
                <a:latin typeface="Meiryo UI" panose="020B0604030504040204" pitchFamily="50" charset="-128"/>
                <a:ea typeface="Meiryo UI" panose="020B0604030504040204" pitchFamily="50" charset="-128"/>
              </a:rPr>
              <a:t>非優良</a:t>
            </a:r>
          </a:p>
        </p:txBody>
      </p:sp>
      <p:sp>
        <p:nvSpPr>
          <p:cNvPr id="99" name="テキスト ボックス 98">
            <a:extLst>
              <a:ext uri="{FF2B5EF4-FFF2-40B4-BE49-F238E27FC236}">
                <a16:creationId xmlns:a16="http://schemas.microsoft.com/office/drawing/2014/main" id="{8BA8F032-9704-40B9-966D-861F87826BF9}"/>
              </a:ext>
            </a:extLst>
          </p:cNvPr>
          <p:cNvSpPr txBox="1"/>
          <p:nvPr/>
        </p:nvSpPr>
        <p:spPr>
          <a:xfrm>
            <a:off x="1645517" y="4142444"/>
            <a:ext cx="619122" cy="288147"/>
          </a:xfrm>
          <a:prstGeom prst="rect">
            <a:avLst/>
          </a:prstGeom>
          <a:solidFill>
            <a:schemeClr val="bg1"/>
          </a:solidFill>
          <a:ln w="19050">
            <a:solidFill>
              <a:schemeClr val="tx1"/>
            </a:solidFill>
          </a:ln>
        </p:spPr>
        <p:txBody>
          <a:bodyPr wrap="square" lIns="36000" tIns="36000" rIns="36000" bIns="36000" rtlCol="0">
            <a:spAutoFit/>
          </a:bodyPr>
          <a:lstStyle/>
          <a:p>
            <a:pPr algn="ctr"/>
            <a:r>
              <a:rPr kumimoji="1" lang="ja-JP" altLang="en-US" sz="1400" b="1" dirty="0">
                <a:latin typeface="Meiryo UI" panose="020B0604030504040204" pitchFamily="50" charset="-128"/>
                <a:ea typeface="Meiryo UI" panose="020B0604030504040204" pitchFamily="50" charset="-128"/>
              </a:rPr>
              <a:t>非優良</a:t>
            </a:r>
          </a:p>
        </p:txBody>
      </p:sp>
      <p:sp>
        <p:nvSpPr>
          <p:cNvPr id="100" name="テキスト ボックス 99">
            <a:extLst>
              <a:ext uri="{FF2B5EF4-FFF2-40B4-BE49-F238E27FC236}">
                <a16:creationId xmlns:a16="http://schemas.microsoft.com/office/drawing/2014/main" id="{EB89B0B7-1158-4764-8BFE-EDA7C1AB83D1}"/>
              </a:ext>
            </a:extLst>
          </p:cNvPr>
          <p:cNvSpPr txBox="1"/>
          <p:nvPr/>
        </p:nvSpPr>
        <p:spPr>
          <a:xfrm>
            <a:off x="2321651" y="3782928"/>
            <a:ext cx="619122" cy="288147"/>
          </a:xfrm>
          <a:prstGeom prst="rect">
            <a:avLst/>
          </a:prstGeom>
          <a:solidFill>
            <a:schemeClr val="bg1"/>
          </a:solidFill>
          <a:ln w="19050">
            <a:solidFill>
              <a:schemeClr val="tx1"/>
            </a:solidFill>
          </a:ln>
        </p:spPr>
        <p:txBody>
          <a:bodyPr wrap="square" lIns="36000" tIns="36000" rIns="36000" bIns="36000" rtlCol="0">
            <a:spAutoFit/>
          </a:bodyPr>
          <a:lstStyle/>
          <a:p>
            <a:pPr algn="ctr"/>
            <a:r>
              <a:rPr kumimoji="1" lang="ja-JP" altLang="en-US" sz="1400" b="1" dirty="0">
                <a:latin typeface="Meiryo UI" panose="020B0604030504040204" pitchFamily="50" charset="-128"/>
                <a:ea typeface="Meiryo UI" panose="020B0604030504040204" pitchFamily="50" charset="-128"/>
              </a:rPr>
              <a:t>非優良</a:t>
            </a:r>
          </a:p>
        </p:txBody>
      </p:sp>
      <p:sp>
        <p:nvSpPr>
          <p:cNvPr id="101" name="テキスト ボックス 100">
            <a:extLst>
              <a:ext uri="{FF2B5EF4-FFF2-40B4-BE49-F238E27FC236}">
                <a16:creationId xmlns:a16="http://schemas.microsoft.com/office/drawing/2014/main" id="{758A0C2A-036B-4445-8391-FA1639C32A24}"/>
              </a:ext>
            </a:extLst>
          </p:cNvPr>
          <p:cNvSpPr txBox="1"/>
          <p:nvPr/>
        </p:nvSpPr>
        <p:spPr>
          <a:xfrm>
            <a:off x="2334160" y="4142444"/>
            <a:ext cx="619122" cy="288147"/>
          </a:xfrm>
          <a:prstGeom prst="rect">
            <a:avLst/>
          </a:prstGeom>
          <a:solidFill>
            <a:schemeClr val="bg1"/>
          </a:solidFill>
          <a:ln w="19050">
            <a:solidFill>
              <a:schemeClr val="tx1"/>
            </a:solidFill>
          </a:ln>
        </p:spPr>
        <p:txBody>
          <a:bodyPr wrap="square" lIns="36000" tIns="36000" rIns="36000" bIns="36000" rtlCol="0">
            <a:spAutoFit/>
          </a:bodyPr>
          <a:lstStyle/>
          <a:p>
            <a:pPr algn="ctr"/>
            <a:r>
              <a:rPr kumimoji="1" lang="ja-JP" altLang="en-US" sz="1400" b="1" dirty="0">
                <a:latin typeface="Meiryo UI" panose="020B0604030504040204" pitchFamily="50" charset="-128"/>
                <a:ea typeface="Meiryo UI" panose="020B0604030504040204" pitchFamily="50" charset="-128"/>
              </a:rPr>
              <a:t>非優良</a:t>
            </a:r>
          </a:p>
        </p:txBody>
      </p:sp>
      <p:sp>
        <p:nvSpPr>
          <p:cNvPr id="102" name="テキスト ボックス 101">
            <a:extLst>
              <a:ext uri="{FF2B5EF4-FFF2-40B4-BE49-F238E27FC236}">
                <a16:creationId xmlns:a16="http://schemas.microsoft.com/office/drawing/2014/main" id="{63369E59-3FF5-438C-8390-E97E7B500284}"/>
              </a:ext>
            </a:extLst>
          </p:cNvPr>
          <p:cNvSpPr txBox="1"/>
          <p:nvPr/>
        </p:nvSpPr>
        <p:spPr>
          <a:xfrm>
            <a:off x="3478822" y="3921984"/>
            <a:ext cx="619122" cy="288147"/>
          </a:xfrm>
          <a:prstGeom prst="rect">
            <a:avLst/>
          </a:prstGeom>
          <a:solidFill>
            <a:schemeClr val="bg1"/>
          </a:solidFill>
          <a:ln w="19050">
            <a:solidFill>
              <a:schemeClr val="tx1"/>
            </a:solidFill>
          </a:ln>
        </p:spPr>
        <p:txBody>
          <a:bodyPr wrap="square" lIns="36000" tIns="36000" rIns="36000" bIns="36000" rtlCol="0">
            <a:spAutoFit/>
          </a:bodyPr>
          <a:lstStyle/>
          <a:p>
            <a:pPr algn="ctr"/>
            <a:r>
              <a:rPr kumimoji="1" lang="ja-JP" altLang="en-US" sz="1400" b="1" dirty="0">
                <a:solidFill>
                  <a:schemeClr val="bg1">
                    <a:lumMod val="75000"/>
                  </a:schemeClr>
                </a:solidFill>
                <a:latin typeface="Meiryo UI" panose="020B0604030504040204" pitchFamily="50" charset="-128"/>
                <a:ea typeface="Meiryo UI" panose="020B0604030504040204" pitchFamily="50" charset="-128"/>
              </a:rPr>
              <a:t>非優良</a:t>
            </a:r>
          </a:p>
        </p:txBody>
      </p:sp>
      <p:sp>
        <p:nvSpPr>
          <p:cNvPr id="103" name="テキスト ボックス 102">
            <a:extLst>
              <a:ext uri="{FF2B5EF4-FFF2-40B4-BE49-F238E27FC236}">
                <a16:creationId xmlns:a16="http://schemas.microsoft.com/office/drawing/2014/main" id="{3510672D-CAAA-4C2A-B06C-57C775DCCAFB}"/>
              </a:ext>
            </a:extLst>
          </p:cNvPr>
          <p:cNvSpPr txBox="1"/>
          <p:nvPr/>
        </p:nvSpPr>
        <p:spPr>
          <a:xfrm>
            <a:off x="4184599" y="3925391"/>
            <a:ext cx="619122" cy="288147"/>
          </a:xfrm>
          <a:prstGeom prst="rect">
            <a:avLst/>
          </a:prstGeom>
          <a:solidFill>
            <a:schemeClr val="bg1"/>
          </a:solidFill>
          <a:ln w="19050">
            <a:solidFill>
              <a:schemeClr val="tx1"/>
            </a:solidFill>
          </a:ln>
        </p:spPr>
        <p:txBody>
          <a:bodyPr wrap="square" lIns="36000" tIns="36000" rIns="36000" bIns="36000" rtlCol="0">
            <a:spAutoFit/>
          </a:bodyPr>
          <a:lstStyle/>
          <a:p>
            <a:pPr algn="ctr"/>
            <a:r>
              <a:rPr kumimoji="1" lang="ja-JP" altLang="en-US" sz="1400" b="1" dirty="0">
                <a:latin typeface="Meiryo UI" panose="020B0604030504040204" pitchFamily="50" charset="-128"/>
                <a:ea typeface="Meiryo UI" panose="020B0604030504040204" pitchFamily="50" charset="-128"/>
              </a:rPr>
              <a:t>優良</a:t>
            </a:r>
          </a:p>
        </p:txBody>
      </p:sp>
      <p:sp>
        <p:nvSpPr>
          <p:cNvPr id="104" name="テキスト ボックス 103">
            <a:extLst>
              <a:ext uri="{FF2B5EF4-FFF2-40B4-BE49-F238E27FC236}">
                <a16:creationId xmlns:a16="http://schemas.microsoft.com/office/drawing/2014/main" id="{3933636C-7120-427B-8919-4DB686BEEABD}"/>
              </a:ext>
            </a:extLst>
          </p:cNvPr>
          <p:cNvSpPr txBox="1"/>
          <p:nvPr/>
        </p:nvSpPr>
        <p:spPr>
          <a:xfrm>
            <a:off x="4885517" y="3925392"/>
            <a:ext cx="619122" cy="288147"/>
          </a:xfrm>
          <a:prstGeom prst="rect">
            <a:avLst/>
          </a:prstGeom>
          <a:solidFill>
            <a:schemeClr val="bg1"/>
          </a:solidFill>
          <a:ln w="19050">
            <a:solidFill>
              <a:schemeClr val="tx1"/>
            </a:solidFill>
          </a:ln>
        </p:spPr>
        <p:txBody>
          <a:bodyPr wrap="square" lIns="36000" tIns="36000" rIns="36000" bIns="36000" rtlCol="0">
            <a:spAutoFit/>
          </a:bodyPr>
          <a:lstStyle/>
          <a:p>
            <a:pPr algn="ctr"/>
            <a:r>
              <a:rPr kumimoji="1" lang="ja-JP" altLang="en-US" sz="1400" b="1" dirty="0">
                <a:latin typeface="Meiryo UI" panose="020B0604030504040204" pitchFamily="50" charset="-128"/>
                <a:ea typeface="Meiryo UI" panose="020B0604030504040204" pitchFamily="50" charset="-128"/>
              </a:rPr>
              <a:t>優良</a:t>
            </a:r>
          </a:p>
        </p:txBody>
      </p:sp>
      <p:sp>
        <p:nvSpPr>
          <p:cNvPr id="119" name="テキスト ボックス 118">
            <a:extLst>
              <a:ext uri="{FF2B5EF4-FFF2-40B4-BE49-F238E27FC236}">
                <a16:creationId xmlns:a16="http://schemas.microsoft.com/office/drawing/2014/main" id="{400D5469-C962-4F5E-B1D3-F6A44A816451}"/>
              </a:ext>
            </a:extLst>
          </p:cNvPr>
          <p:cNvSpPr txBox="1"/>
          <p:nvPr/>
        </p:nvSpPr>
        <p:spPr>
          <a:xfrm>
            <a:off x="8667361" y="1872553"/>
            <a:ext cx="619122" cy="288147"/>
          </a:xfrm>
          <a:prstGeom prst="rect">
            <a:avLst/>
          </a:prstGeom>
          <a:solidFill>
            <a:schemeClr val="bg1"/>
          </a:solidFill>
          <a:ln w="19050">
            <a:solidFill>
              <a:schemeClr val="tx1"/>
            </a:solidFill>
          </a:ln>
        </p:spPr>
        <p:txBody>
          <a:bodyPr wrap="square" lIns="36000" tIns="36000" rIns="36000" bIns="36000" rtlCol="0">
            <a:spAutoFit/>
          </a:bodyPr>
          <a:lstStyle/>
          <a:p>
            <a:pPr algn="ctr"/>
            <a:r>
              <a:rPr kumimoji="1" lang="en-US" altLang="ja-JP" sz="1400" b="1" dirty="0">
                <a:latin typeface="Meiryo UI" panose="020B0604030504040204" pitchFamily="50" charset="-128"/>
                <a:ea typeface="Meiryo UI" panose="020B0604030504040204" pitchFamily="50" charset="-128"/>
              </a:rPr>
              <a:t>8</a:t>
            </a:r>
            <a:r>
              <a:rPr kumimoji="1" lang="ja-JP" altLang="en-US" sz="1400" b="1" dirty="0">
                <a:latin typeface="Meiryo UI" panose="020B0604030504040204" pitchFamily="50" charset="-128"/>
                <a:ea typeface="Meiryo UI" panose="020B0604030504040204" pitchFamily="50" charset="-128"/>
              </a:rPr>
              <a:t>日</a:t>
            </a:r>
          </a:p>
        </p:txBody>
      </p:sp>
      <p:sp>
        <p:nvSpPr>
          <p:cNvPr id="120" name="テキスト ボックス 119">
            <a:extLst>
              <a:ext uri="{FF2B5EF4-FFF2-40B4-BE49-F238E27FC236}">
                <a16:creationId xmlns:a16="http://schemas.microsoft.com/office/drawing/2014/main" id="{3A27142E-8971-41E7-AFFD-0919647B3F21}"/>
              </a:ext>
            </a:extLst>
          </p:cNvPr>
          <p:cNvSpPr txBox="1"/>
          <p:nvPr/>
        </p:nvSpPr>
        <p:spPr>
          <a:xfrm>
            <a:off x="7963726" y="1866651"/>
            <a:ext cx="619122" cy="288147"/>
          </a:xfrm>
          <a:prstGeom prst="rect">
            <a:avLst/>
          </a:prstGeom>
          <a:solidFill>
            <a:schemeClr val="bg1"/>
          </a:solidFill>
          <a:ln w="19050">
            <a:solidFill>
              <a:schemeClr val="tx1"/>
            </a:solidFill>
          </a:ln>
        </p:spPr>
        <p:txBody>
          <a:bodyPr wrap="square" lIns="36000" tIns="36000" rIns="36000" bIns="36000" rtlCol="0">
            <a:spAutoFit/>
          </a:bodyPr>
          <a:lstStyle/>
          <a:p>
            <a:pPr algn="ctr"/>
            <a:r>
              <a:rPr kumimoji="1" lang="en-US" altLang="ja-JP" sz="1400" b="1" dirty="0">
                <a:latin typeface="Meiryo UI" panose="020B0604030504040204" pitchFamily="50" charset="-128"/>
                <a:ea typeface="Meiryo UI" panose="020B0604030504040204" pitchFamily="50" charset="-128"/>
              </a:rPr>
              <a:t>6</a:t>
            </a:r>
            <a:r>
              <a:rPr kumimoji="1" lang="ja-JP" altLang="en-US" sz="1400" b="1" dirty="0">
                <a:latin typeface="Meiryo UI" panose="020B0604030504040204" pitchFamily="50" charset="-128"/>
                <a:ea typeface="Meiryo UI" panose="020B0604030504040204" pitchFamily="50" charset="-128"/>
              </a:rPr>
              <a:t>日</a:t>
            </a:r>
          </a:p>
        </p:txBody>
      </p:sp>
      <p:sp>
        <p:nvSpPr>
          <p:cNvPr id="121" name="テキスト ボックス 120">
            <a:extLst>
              <a:ext uri="{FF2B5EF4-FFF2-40B4-BE49-F238E27FC236}">
                <a16:creationId xmlns:a16="http://schemas.microsoft.com/office/drawing/2014/main" id="{859986AF-5AAB-48F3-984A-1D07BB012A83}"/>
              </a:ext>
            </a:extLst>
          </p:cNvPr>
          <p:cNvSpPr txBox="1"/>
          <p:nvPr/>
        </p:nvSpPr>
        <p:spPr>
          <a:xfrm>
            <a:off x="9353287" y="1872553"/>
            <a:ext cx="619122" cy="288147"/>
          </a:xfrm>
          <a:prstGeom prst="rect">
            <a:avLst/>
          </a:prstGeom>
          <a:solidFill>
            <a:schemeClr val="bg1"/>
          </a:solidFill>
          <a:ln w="19050">
            <a:solidFill>
              <a:schemeClr val="tx1"/>
            </a:solidFill>
          </a:ln>
        </p:spPr>
        <p:txBody>
          <a:bodyPr wrap="square" lIns="36000" tIns="36000" rIns="36000" bIns="36000" rtlCol="0">
            <a:spAutoFit/>
          </a:bodyPr>
          <a:lstStyle/>
          <a:p>
            <a:pPr algn="ctr"/>
            <a:r>
              <a:rPr kumimoji="1" lang="en-US" altLang="ja-JP" sz="1400" b="1" dirty="0">
                <a:latin typeface="Meiryo UI" panose="020B0604030504040204" pitchFamily="50" charset="-128"/>
                <a:ea typeface="Meiryo UI" panose="020B0604030504040204" pitchFamily="50" charset="-128"/>
              </a:rPr>
              <a:t>10</a:t>
            </a:r>
            <a:r>
              <a:rPr kumimoji="1" lang="ja-JP" altLang="en-US" sz="1400" b="1" dirty="0">
                <a:latin typeface="Meiryo UI" panose="020B0604030504040204" pitchFamily="50" charset="-128"/>
                <a:ea typeface="Meiryo UI" panose="020B0604030504040204" pitchFamily="50" charset="-128"/>
              </a:rPr>
              <a:t>日</a:t>
            </a:r>
          </a:p>
        </p:txBody>
      </p:sp>
      <p:sp>
        <p:nvSpPr>
          <p:cNvPr id="122" name="テキスト ボックス 121">
            <a:extLst>
              <a:ext uri="{FF2B5EF4-FFF2-40B4-BE49-F238E27FC236}">
                <a16:creationId xmlns:a16="http://schemas.microsoft.com/office/drawing/2014/main" id="{7F80071E-A2E5-4D36-969F-72C4D18AB2FA}"/>
              </a:ext>
            </a:extLst>
          </p:cNvPr>
          <p:cNvSpPr txBox="1"/>
          <p:nvPr/>
        </p:nvSpPr>
        <p:spPr>
          <a:xfrm>
            <a:off x="9353287" y="2229503"/>
            <a:ext cx="619122" cy="288147"/>
          </a:xfrm>
          <a:prstGeom prst="rect">
            <a:avLst/>
          </a:prstGeom>
          <a:solidFill>
            <a:schemeClr val="bg1"/>
          </a:solidFill>
          <a:ln w="19050">
            <a:solidFill>
              <a:schemeClr val="tx1"/>
            </a:solidFill>
          </a:ln>
        </p:spPr>
        <p:txBody>
          <a:bodyPr wrap="square" lIns="36000" tIns="36000" rIns="36000" bIns="36000" rtlCol="0">
            <a:spAutoFit/>
          </a:bodyPr>
          <a:lstStyle/>
          <a:p>
            <a:pPr algn="ctr"/>
            <a:r>
              <a:rPr kumimoji="1" lang="en-US" altLang="ja-JP" sz="1400" b="1" dirty="0">
                <a:latin typeface="Meiryo UI" panose="020B0604030504040204" pitchFamily="50" charset="-128"/>
                <a:ea typeface="Meiryo UI" panose="020B0604030504040204" pitchFamily="50" charset="-128"/>
              </a:rPr>
              <a:t>8</a:t>
            </a:r>
            <a:r>
              <a:rPr kumimoji="1" lang="ja-JP" altLang="en-US" sz="1400" b="1" dirty="0">
                <a:latin typeface="Meiryo UI" panose="020B0604030504040204" pitchFamily="50" charset="-128"/>
                <a:ea typeface="Meiryo UI" panose="020B0604030504040204" pitchFamily="50" charset="-128"/>
              </a:rPr>
              <a:t>日</a:t>
            </a:r>
          </a:p>
        </p:txBody>
      </p:sp>
      <p:sp>
        <p:nvSpPr>
          <p:cNvPr id="123" name="テキスト ボックス 122">
            <a:extLst>
              <a:ext uri="{FF2B5EF4-FFF2-40B4-BE49-F238E27FC236}">
                <a16:creationId xmlns:a16="http://schemas.microsoft.com/office/drawing/2014/main" id="{425E6479-A557-4E7B-B178-78D9B387D2F7}"/>
              </a:ext>
            </a:extLst>
          </p:cNvPr>
          <p:cNvSpPr txBox="1"/>
          <p:nvPr/>
        </p:nvSpPr>
        <p:spPr>
          <a:xfrm>
            <a:off x="7963726" y="2221666"/>
            <a:ext cx="619122" cy="288147"/>
          </a:xfrm>
          <a:prstGeom prst="rect">
            <a:avLst/>
          </a:prstGeom>
          <a:solidFill>
            <a:schemeClr val="bg1"/>
          </a:solidFill>
          <a:ln w="19050">
            <a:solidFill>
              <a:schemeClr val="tx1"/>
            </a:solidFill>
          </a:ln>
        </p:spPr>
        <p:txBody>
          <a:bodyPr wrap="square" lIns="36000" tIns="36000" rIns="36000" bIns="36000" rtlCol="0">
            <a:spAutoFit/>
          </a:bodyPr>
          <a:lstStyle/>
          <a:p>
            <a:pPr algn="ctr"/>
            <a:r>
              <a:rPr kumimoji="1" lang="en-US" altLang="ja-JP" sz="1400" b="1" dirty="0">
                <a:latin typeface="Meiryo UI" panose="020B0604030504040204" pitchFamily="50" charset="-128"/>
                <a:ea typeface="Meiryo UI" panose="020B0604030504040204" pitchFamily="50" charset="-128"/>
              </a:rPr>
              <a:t>9</a:t>
            </a:r>
            <a:r>
              <a:rPr kumimoji="1" lang="ja-JP" altLang="en-US" sz="1400" b="1" dirty="0">
                <a:latin typeface="Meiryo UI" panose="020B0604030504040204" pitchFamily="50" charset="-128"/>
                <a:ea typeface="Meiryo UI" panose="020B0604030504040204" pitchFamily="50" charset="-128"/>
              </a:rPr>
              <a:t>日</a:t>
            </a:r>
          </a:p>
        </p:txBody>
      </p:sp>
      <p:sp>
        <p:nvSpPr>
          <p:cNvPr id="124" name="テキスト ボックス 123">
            <a:extLst>
              <a:ext uri="{FF2B5EF4-FFF2-40B4-BE49-F238E27FC236}">
                <a16:creationId xmlns:a16="http://schemas.microsoft.com/office/drawing/2014/main" id="{84DEBC9B-9B68-4669-8F12-F3F60464E01F}"/>
              </a:ext>
            </a:extLst>
          </p:cNvPr>
          <p:cNvSpPr txBox="1"/>
          <p:nvPr/>
        </p:nvSpPr>
        <p:spPr>
          <a:xfrm>
            <a:off x="8667361" y="2230473"/>
            <a:ext cx="619122" cy="288147"/>
          </a:xfrm>
          <a:prstGeom prst="rect">
            <a:avLst/>
          </a:prstGeom>
          <a:solidFill>
            <a:schemeClr val="bg1"/>
          </a:solidFill>
          <a:ln w="19050">
            <a:solidFill>
              <a:schemeClr val="tx1"/>
            </a:solidFill>
          </a:ln>
        </p:spPr>
        <p:txBody>
          <a:bodyPr wrap="square" lIns="36000" tIns="36000" rIns="36000" bIns="36000" rtlCol="0">
            <a:spAutoFit/>
          </a:bodyPr>
          <a:lstStyle/>
          <a:p>
            <a:pPr algn="ctr"/>
            <a:r>
              <a:rPr kumimoji="1" lang="en-US" altLang="ja-JP" sz="1400" b="1" dirty="0">
                <a:latin typeface="Meiryo UI" panose="020B0604030504040204" pitchFamily="50" charset="-128"/>
                <a:ea typeface="Meiryo UI" panose="020B0604030504040204" pitchFamily="50" charset="-128"/>
              </a:rPr>
              <a:t>2</a:t>
            </a:r>
            <a:r>
              <a:rPr kumimoji="1" lang="ja-JP" altLang="en-US" sz="1400" b="1" dirty="0">
                <a:latin typeface="Meiryo UI" panose="020B0604030504040204" pitchFamily="50" charset="-128"/>
                <a:ea typeface="Meiryo UI" panose="020B0604030504040204" pitchFamily="50" charset="-128"/>
              </a:rPr>
              <a:t>日</a:t>
            </a:r>
          </a:p>
        </p:txBody>
      </p:sp>
      <p:sp>
        <p:nvSpPr>
          <p:cNvPr id="125" name="テキスト ボックス 124">
            <a:extLst>
              <a:ext uri="{FF2B5EF4-FFF2-40B4-BE49-F238E27FC236}">
                <a16:creationId xmlns:a16="http://schemas.microsoft.com/office/drawing/2014/main" id="{BABDE158-7EEC-45B1-878D-B8F041510793}"/>
              </a:ext>
            </a:extLst>
          </p:cNvPr>
          <p:cNvSpPr txBox="1"/>
          <p:nvPr/>
        </p:nvSpPr>
        <p:spPr>
          <a:xfrm>
            <a:off x="8667361" y="2584726"/>
            <a:ext cx="619122" cy="288147"/>
          </a:xfrm>
          <a:prstGeom prst="rect">
            <a:avLst/>
          </a:prstGeom>
          <a:solidFill>
            <a:schemeClr val="bg1"/>
          </a:solidFill>
          <a:ln w="19050">
            <a:solidFill>
              <a:schemeClr val="tx1"/>
            </a:solidFill>
          </a:ln>
        </p:spPr>
        <p:txBody>
          <a:bodyPr wrap="square" lIns="36000" tIns="36000" rIns="36000" bIns="36000" rtlCol="0">
            <a:spAutoFit/>
          </a:bodyPr>
          <a:lstStyle/>
          <a:p>
            <a:pPr algn="ctr"/>
            <a:r>
              <a:rPr kumimoji="1" lang="en-US" altLang="ja-JP" sz="1400" b="1" dirty="0">
                <a:latin typeface="Meiryo UI" panose="020B0604030504040204" pitchFamily="50" charset="-128"/>
                <a:ea typeface="Meiryo UI" panose="020B0604030504040204" pitchFamily="50" charset="-128"/>
              </a:rPr>
              <a:t>4</a:t>
            </a:r>
            <a:r>
              <a:rPr kumimoji="1" lang="ja-JP" altLang="en-US" sz="1400" b="1" dirty="0">
                <a:latin typeface="Meiryo UI" panose="020B0604030504040204" pitchFamily="50" charset="-128"/>
                <a:ea typeface="Meiryo UI" panose="020B0604030504040204" pitchFamily="50" charset="-128"/>
              </a:rPr>
              <a:t>日</a:t>
            </a:r>
          </a:p>
        </p:txBody>
      </p:sp>
      <p:sp>
        <p:nvSpPr>
          <p:cNvPr id="126" name="テキスト ボックス 125">
            <a:extLst>
              <a:ext uri="{FF2B5EF4-FFF2-40B4-BE49-F238E27FC236}">
                <a16:creationId xmlns:a16="http://schemas.microsoft.com/office/drawing/2014/main" id="{6E4FA35B-444F-4EA5-8403-62251E12D96F}"/>
              </a:ext>
            </a:extLst>
          </p:cNvPr>
          <p:cNvSpPr txBox="1"/>
          <p:nvPr/>
        </p:nvSpPr>
        <p:spPr>
          <a:xfrm>
            <a:off x="9353287" y="2570520"/>
            <a:ext cx="619122" cy="288147"/>
          </a:xfrm>
          <a:prstGeom prst="rect">
            <a:avLst/>
          </a:prstGeom>
          <a:solidFill>
            <a:schemeClr val="bg1"/>
          </a:solidFill>
          <a:ln w="19050">
            <a:solidFill>
              <a:schemeClr val="tx1"/>
            </a:solidFill>
          </a:ln>
        </p:spPr>
        <p:txBody>
          <a:bodyPr wrap="square" lIns="36000" tIns="36000" rIns="36000" bIns="36000" rtlCol="0">
            <a:spAutoFit/>
          </a:bodyPr>
          <a:lstStyle/>
          <a:p>
            <a:pPr algn="ctr"/>
            <a:r>
              <a:rPr kumimoji="1" lang="en-US" altLang="ja-JP" sz="1400" b="1" dirty="0">
                <a:latin typeface="Meiryo UI" panose="020B0604030504040204" pitchFamily="50" charset="-128"/>
                <a:ea typeface="Meiryo UI" panose="020B0604030504040204" pitchFamily="50" charset="-128"/>
              </a:rPr>
              <a:t>9</a:t>
            </a:r>
            <a:r>
              <a:rPr kumimoji="1" lang="ja-JP" altLang="en-US" sz="1400" b="1" dirty="0">
                <a:latin typeface="Meiryo UI" panose="020B0604030504040204" pitchFamily="50" charset="-128"/>
                <a:ea typeface="Meiryo UI" panose="020B0604030504040204" pitchFamily="50" charset="-128"/>
              </a:rPr>
              <a:t>日</a:t>
            </a:r>
          </a:p>
        </p:txBody>
      </p:sp>
      <p:sp>
        <p:nvSpPr>
          <p:cNvPr id="127" name="テキスト ボックス 126">
            <a:extLst>
              <a:ext uri="{FF2B5EF4-FFF2-40B4-BE49-F238E27FC236}">
                <a16:creationId xmlns:a16="http://schemas.microsoft.com/office/drawing/2014/main" id="{2B6007FA-BD04-4DE9-B4BC-72306F169772}"/>
              </a:ext>
            </a:extLst>
          </p:cNvPr>
          <p:cNvSpPr txBox="1"/>
          <p:nvPr/>
        </p:nvSpPr>
        <p:spPr>
          <a:xfrm>
            <a:off x="7963726" y="2568229"/>
            <a:ext cx="619122" cy="288147"/>
          </a:xfrm>
          <a:prstGeom prst="rect">
            <a:avLst/>
          </a:prstGeom>
          <a:solidFill>
            <a:schemeClr val="bg1"/>
          </a:solidFill>
          <a:ln w="19050">
            <a:solidFill>
              <a:schemeClr val="tx1"/>
            </a:solidFill>
          </a:ln>
        </p:spPr>
        <p:txBody>
          <a:bodyPr wrap="square" lIns="36000" tIns="36000" rIns="36000" bIns="36000" rtlCol="0">
            <a:spAutoFit/>
          </a:bodyPr>
          <a:lstStyle/>
          <a:p>
            <a:pPr algn="ctr"/>
            <a:r>
              <a:rPr kumimoji="1" lang="en-US" altLang="ja-JP" sz="1400" b="1" dirty="0">
                <a:latin typeface="Meiryo UI" panose="020B0604030504040204" pitchFamily="50" charset="-128"/>
                <a:ea typeface="Meiryo UI" panose="020B0604030504040204" pitchFamily="50" charset="-128"/>
              </a:rPr>
              <a:t>5</a:t>
            </a:r>
            <a:r>
              <a:rPr kumimoji="1" lang="ja-JP" altLang="en-US" sz="1400" b="1" dirty="0">
                <a:latin typeface="Meiryo UI" panose="020B0604030504040204" pitchFamily="50" charset="-128"/>
                <a:ea typeface="Meiryo UI" panose="020B0604030504040204" pitchFamily="50" charset="-128"/>
              </a:rPr>
              <a:t>日</a:t>
            </a:r>
          </a:p>
        </p:txBody>
      </p:sp>
      <p:sp>
        <p:nvSpPr>
          <p:cNvPr id="139" name="テキスト ボックス 138">
            <a:extLst>
              <a:ext uri="{FF2B5EF4-FFF2-40B4-BE49-F238E27FC236}">
                <a16:creationId xmlns:a16="http://schemas.microsoft.com/office/drawing/2014/main" id="{DF90B695-DDDC-4A17-B0A4-8AE0F378A7A6}"/>
              </a:ext>
            </a:extLst>
          </p:cNvPr>
          <p:cNvSpPr txBox="1"/>
          <p:nvPr/>
        </p:nvSpPr>
        <p:spPr>
          <a:xfrm>
            <a:off x="6708030" y="3797363"/>
            <a:ext cx="619122" cy="288147"/>
          </a:xfrm>
          <a:prstGeom prst="rect">
            <a:avLst/>
          </a:prstGeom>
          <a:solidFill>
            <a:schemeClr val="bg1"/>
          </a:solidFill>
          <a:ln w="19050">
            <a:solidFill>
              <a:schemeClr val="tx1"/>
            </a:solidFill>
          </a:ln>
        </p:spPr>
        <p:txBody>
          <a:bodyPr wrap="square" lIns="36000" tIns="36000" rIns="36000" bIns="36000" rtlCol="0">
            <a:spAutoFit/>
          </a:bodyPr>
          <a:lstStyle/>
          <a:p>
            <a:pPr algn="ctr"/>
            <a:r>
              <a:rPr kumimoji="1" lang="en-US" altLang="ja-JP" sz="1400" b="1" dirty="0">
                <a:latin typeface="Meiryo UI" panose="020B0604030504040204" pitchFamily="50" charset="-128"/>
                <a:ea typeface="Meiryo UI" panose="020B0604030504040204" pitchFamily="50" charset="-128"/>
              </a:rPr>
              <a:t>10</a:t>
            </a:r>
            <a:r>
              <a:rPr kumimoji="1" lang="ja-JP" altLang="en-US" sz="1400" b="1" dirty="0">
                <a:latin typeface="Meiryo UI" panose="020B0604030504040204" pitchFamily="50" charset="-128"/>
                <a:ea typeface="Meiryo UI" panose="020B0604030504040204" pitchFamily="50" charset="-128"/>
              </a:rPr>
              <a:t>日</a:t>
            </a:r>
          </a:p>
        </p:txBody>
      </p:sp>
      <p:sp>
        <p:nvSpPr>
          <p:cNvPr id="140" name="テキスト ボックス 139">
            <a:extLst>
              <a:ext uri="{FF2B5EF4-FFF2-40B4-BE49-F238E27FC236}">
                <a16:creationId xmlns:a16="http://schemas.microsoft.com/office/drawing/2014/main" id="{402D4B67-093B-4BD9-BB36-D5B8E368E1DB}"/>
              </a:ext>
            </a:extLst>
          </p:cNvPr>
          <p:cNvSpPr txBox="1"/>
          <p:nvPr/>
        </p:nvSpPr>
        <p:spPr>
          <a:xfrm>
            <a:off x="7398258" y="3797363"/>
            <a:ext cx="619122" cy="288147"/>
          </a:xfrm>
          <a:prstGeom prst="rect">
            <a:avLst/>
          </a:prstGeom>
          <a:solidFill>
            <a:schemeClr val="bg1"/>
          </a:solidFill>
          <a:ln w="19050">
            <a:solidFill>
              <a:schemeClr val="tx1"/>
            </a:solidFill>
          </a:ln>
        </p:spPr>
        <p:txBody>
          <a:bodyPr wrap="square" lIns="36000" tIns="36000" rIns="36000" bIns="36000" rtlCol="0">
            <a:spAutoFit/>
          </a:bodyPr>
          <a:lstStyle/>
          <a:p>
            <a:pPr algn="ctr"/>
            <a:r>
              <a:rPr kumimoji="1" lang="en-US" altLang="ja-JP" sz="1400" b="1" dirty="0">
                <a:latin typeface="Meiryo UI" panose="020B0604030504040204" pitchFamily="50" charset="-128"/>
                <a:ea typeface="Meiryo UI" panose="020B0604030504040204" pitchFamily="50" charset="-128"/>
              </a:rPr>
              <a:t>9</a:t>
            </a:r>
            <a:r>
              <a:rPr kumimoji="1" lang="ja-JP" altLang="en-US" sz="1400" b="1" dirty="0">
                <a:latin typeface="Meiryo UI" panose="020B0604030504040204" pitchFamily="50" charset="-128"/>
                <a:ea typeface="Meiryo UI" panose="020B0604030504040204" pitchFamily="50" charset="-128"/>
              </a:rPr>
              <a:t>日</a:t>
            </a:r>
          </a:p>
        </p:txBody>
      </p:sp>
      <p:sp>
        <p:nvSpPr>
          <p:cNvPr id="141" name="テキスト ボックス 140">
            <a:extLst>
              <a:ext uri="{FF2B5EF4-FFF2-40B4-BE49-F238E27FC236}">
                <a16:creationId xmlns:a16="http://schemas.microsoft.com/office/drawing/2014/main" id="{A32C95BB-2F40-4A0F-9BB5-BB99FEF29959}"/>
              </a:ext>
            </a:extLst>
          </p:cNvPr>
          <p:cNvSpPr txBox="1"/>
          <p:nvPr/>
        </p:nvSpPr>
        <p:spPr>
          <a:xfrm>
            <a:off x="6694623" y="4158488"/>
            <a:ext cx="619122" cy="288147"/>
          </a:xfrm>
          <a:prstGeom prst="rect">
            <a:avLst/>
          </a:prstGeom>
          <a:solidFill>
            <a:schemeClr val="bg1"/>
          </a:solidFill>
          <a:ln w="19050">
            <a:solidFill>
              <a:schemeClr val="tx1"/>
            </a:solidFill>
          </a:ln>
        </p:spPr>
        <p:txBody>
          <a:bodyPr wrap="square" lIns="36000" tIns="36000" rIns="36000" bIns="36000" rtlCol="0">
            <a:spAutoFit/>
          </a:bodyPr>
          <a:lstStyle/>
          <a:p>
            <a:pPr algn="ctr"/>
            <a:r>
              <a:rPr kumimoji="1" lang="en-US" altLang="ja-JP" sz="1400" b="1" dirty="0">
                <a:latin typeface="Meiryo UI" panose="020B0604030504040204" pitchFamily="50" charset="-128"/>
                <a:ea typeface="Meiryo UI" panose="020B0604030504040204" pitchFamily="50" charset="-128"/>
              </a:rPr>
              <a:t>9</a:t>
            </a:r>
            <a:r>
              <a:rPr kumimoji="1" lang="ja-JP" altLang="en-US" sz="1400" b="1" dirty="0">
                <a:latin typeface="Meiryo UI" panose="020B0604030504040204" pitchFamily="50" charset="-128"/>
                <a:ea typeface="Meiryo UI" panose="020B0604030504040204" pitchFamily="50" charset="-128"/>
              </a:rPr>
              <a:t>日</a:t>
            </a:r>
          </a:p>
        </p:txBody>
      </p:sp>
      <p:sp>
        <p:nvSpPr>
          <p:cNvPr id="142" name="テキスト ボックス 141">
            <a:extLst>
              <a:ext uri="{FF2B5EF4-FFF2-40B4-BE49-F238E27FC236}">
                <a16:creationId xmlns:a16="http://schemas.microsoft.com/office/drawing/2014/main" id="{29F0DF67-ED06-4E22-B4C7-0C37800A79E4}"/>
              </a:ext>
            </a:extLst>
          </p:cNvPr>
          <p:cNvSpPr txBox="1"/>
          <p:nvPr/>
        </p:nvSpPr>
        <p:spPr>
          <a:xfrm>
            <a:off x="7407363" y="4158488"/>
            <a:ext cx="619122" cy="288147"/>
          </a:xfrm>
          <a:prstGeom prst="rect">
            <a:avLst/>
          </a:prstGeom>
          <a:solidFill>
            <a:schemeClr val="bg1"/>
          </a:solidFill>
          <a:ln w="19050">
            <a:solidFill>
              <a:schemeClr val="tx1"/>
            </a:solidFill>
          </a:ln>
        </p:spPr>
        <p:txBody>
          <a:bodyPr wrap="square" lIns="36000" tIns="36000" rIns="36000" bIns="36000" rtlCol="0">
            <a:spAutoFit/>
          </a:bodyPr>
          <a:lstStyle/>
          <a:p>
            <a:pPr algn="ctr"/>
            <a:r>
              <a:rPr kumimoji="1" lang="en-US" altLang="ja-JP" sz="1400" b="1" dirty="0">
                <a:latin typeface="Meiryo UI" panose="020B0604030504040204" pitchFamily="50" charset="-128"/>
                <a:ea typeface="Meiryo UI" panose="020B0604030504040204" pitchFamily="50" charset="-128"/>
              </a:rPr>
              <a:t>8</a:t>
            </a:r>
            <a:r>
              <a:rPr kumimoji="1" lang="ja-JP" altLang="en-US" sz="1400" b="1" dirty="0">
                <a:latin typeface="Meiryo UI" panose="020B0604030504040204" pitchFamily="50" charset="-128"/>
                <a:ea typeface="Meiryo UI" panose="020B0604030504040204" pitchFamily="50" charset="-128"/>
              </a:rPr>
              <a:t>日</a:t>
            </a:r>
          </a:p>
        </p:txBody>
      </p:sp>
      <p:sp>
        <p:nvSpPr>
          <p:cNvPr id="143" name="テキスト ボックス 142">
            <a:extLst>
              <a:ext uri="{FF2B5EF4-FFF2-40B4-BE49-F238E27FC236}">
                <a16:creationId xmlns:a16="http://schemas.microsoft.com/office/drawing/2014/main" id="{8DE3B4DC-43AE-4923-B243-7AE6AFBE893A}"/>
              </a:ext>
            </a:extLst>
          </p:cNvPr>
          <p:cNvSpPr txBox="1"/>
          <p:nvPr/>
        </p:nvSpPr>
        <p:spPr>
          <a:xfrm>
            <a:off x="8083497" y="3798972"/>
            <a:ext cx="619122" cy="288147"/>
          </a:xfrm>
          <a:prstGeom prst="rect">
            <a:avLst/>
          </a:prstGeom>
          <a:solidFill>
            <a:schemeClr val="bg1"/>
          </a:solidFill>
          <a:ln w="19050">
            <a:solidFill>
              <a:schemeClr val="tx1"/>
            </a:solidFill>
          </a:ln>
        </p:spPr>
        <p:txBody>
          <a:bodyPr wrap="square" lIns="36000" tIns="36000" rIns="36000" bIns="36000" rtlCol="0">
            <a:spAutoFit/>
          </a:bodyPr>
          <a:lstStyle/>
          <a:p>
            <a:pPr algn="ctr"/>
            <a:r>
              <a:rPr kumimoji="1" lang="en-US" altLang="ja-JP" sz="1400" b="1" dirty="0">
                <a:latin typeface="Meiryo UI" panose="020B0604030504040204" pitchFamily="50" charset="-128"/>
                <a:ea typeface="Meiryo UI" panose="020B0604030504040204" pitchFamily="50" charset="-128"/>
              </a:rPr>
              <a:t>8</a:t>
            </a:r>
            <a:r>
              <a:rPr kumimoji="1" lang="ja-JP" altLang="en-US" sz="1400" b="1" dirty="0">
                <a:latin typeface="Meiryo UI" panose="020B0604030504040204" pitchFamily="50" charset="-128"/>
                <a:ea typeface="Meiryo UI" panose="020B0604030504040204" pitchFamily="50" charset="-128"/>
              </a:rPr>
              <a:t>日</a:t>
            </a:r>
          </a:p>
        </p:txBody>
      </p:sp>
      <p:sp>
        <p:nvSpPr>
          <p:cNvPr id="144" name="テキスト ボックス 143">
            <a:extLst>
              <a:ext uri="{FF2B5EF4-FFF2-40B4-BE49-F238E27FC236}">
                <a16:creationId xmlns:a16="http://schemas.microsoft.com/office/drawing/2014/main" id="{10869A85-9FA8-4687-9BE9-12E11E22B6E5}"/>
              </a:ext>
            </a:extLst>
          </p:cNvPr>
          <p:cNvSpPr txBox="1"/>
          <p:nvPr/>
        </p:nvSpPr>
        <p:spPr>
          <a:xfrm>
            <a:off x="9246117" y="4163557"/>
            <a:ext cx="619122" cy="288147"/>
          </a:xfrm>
          <a:prstGeom prst="rect">
            <a:avLst/>
          </a:prstGeom>
          <a:solidFill>
            <a:schemeClr val="bg1"/>
          </a:solidFill>
          <a:ln w="19050">
            <a:solidFill>
              <a:schemeClr val="tx1"/>
            </a:solidFill>
          </a:ln>
        </p:spPr>
        <p:txBody>
          <a:bodyPr wrap="square" lIns="36000" tIns="36000" rIns="36000" bIns="36000" rtlCol="0">
            <a:spAutoFit/>
          </a:bodyPr>
          <a:lstStyle/>
          <a:p>
            <a:pPr algn="ctr"/>
            <a:r>
              <a:rPr kumimoji="1" lang="en-US" altLang="ja-JP" sz="1400" b="1" dirty="0">
                <a:latin typeface="Meiryo UI" panose="020B0604030504040204" pitchFamily="50" charset="-128"/>
                <a:ea typeface="Meiryo UI" panose="020B0604030504040204" pitchFamily="50" charset="-128"/>
              </a:rPr>
              <a:t>5</a:t>
            </a:r>
            <a:r>
              <a:rPr kumimoji="1" lang="ja-JP" altLang="en-US" sz="1400" b="1" dirty="0">
                <a:latin typeface="Meiryo UI" panose="020B0604030504040204" pitchFamily="50" charset="-128"/>
                <a:ea typeface="Meiryo UI" panose="020B0604030504040204" pitchFamily="50" charset="-128"/>
              </a:rPr>
              <a:t>日</a:t>
            </a:r>
          </a:p>
        </p:txBody>
      </p:sp>
      <p:sp>
        <p:nvSpPr>
          <p:cNvPr id="145" name="テキスト ボックス 144">
            <a:extLst>
              <a:ext uri="{FF2B5EF4-FFF2-40B4-BE49-F238E27FC236}">
                <a16:creationId xmlns:a16="http://schemas.microsoft.com/office/drawing/2014/main" id="{702732DC-1131-48C1-AB20-9B49F4171EF8}"/>
              </a:ext>
            </a:extLst>
          </p:cNvPr>
          <p:cNvSpPr txBox="1"/>
          <p:nvPr/>
        </p:nvSpPr>
        <p:spPr>
          <a:xfrm>
            <a:off x="9235196" y="3813443"/>
            <a:ext cx="619122" cy="288147"/>
          </a:xfrm>
          <a:prstGeom prst="rect">
            <a:avLst/>
          </a:prstGeom>
          <a:solidFill>
            <a:schemeClr val="bg1"/>
          </a:solidFill>
          <a:ln w="19050">
            <a:solidFill>
              <a:schemeClr val="tx1"/>
            </a:solidFill>
          </a:ln>
        </p:spPr>
        <p:txBody>
          <a:bodyPr wrap="square" lIns="36000" tIns="36000" rIns="36000" bIns="36000" rtlCol="0">
            <a:spAutoFit/>
          </a:bodyPr>
          <a:lstStyle/>
          <a:p>
            <a:pPr algn="ctr"/>
            <a:r>
              <a:rPr kumimoji="1" lang="en-US" altLang="ja-JP" sz="1400" b="1" dirty="0">
                <a:latin typeface="Meiryo UI" panose="020B0604030504040204" pitchFamily="50" charset="-128"/>
                <a:ea typeface="Meiryo UI" panose="020B0604030504040204" pitchFamily="50" charset="-128"/>
              </a:rPr>
              <a:t>6</a:t>
            </a:r>
            <a:r>
              <a:rPr kumimoji="1" lang="ja-JP" altLang="en-US" sz="1400" b="1" dirty="0">
                <a:latin typeface="Meiryo UI" panose="020B0604030504040204" pitchFamily="50" charset="-128"/>
                <a:ea typeface="Meiryo UI" panose="020B0604030504040204" pitchFamily="50" charset="-128"/>
              </a:rPr>
              <a:t>日</a:t>
            </a:r>
          </a:p>
        </p:txBody>
      </p:sp>
      <p:sp>
        <p:nvSpPr>
          <p:cNvPr id="146" name="テキスト ボックス 145">
            <a:extLst>
              <a:ext uri="{FF2B5EF4-FFF2-40B4-BE49-F238E27FC236}">
                <a16:creationId xmlns:a16="http://schemas.microsoft.com/office/drawing/2014/main" id="{781897A3-8974-4AD7-8BBD-42C53A42F6A3}"/>
              </a:ext>
            </a:extLst>
          </p:cNvPr>
          <p:cNvSpPr txBox="1"/>
          <p:nvPr/>
        </p:nvSpPr>
        <p:spPr>
          <a:xfrm>
            <a:off x="9940973" y="3805751"/>
            <a:ext cx="619122" cy="288147"/>
          </a:xfrm>
          <a:prstGeom prst="rect">
            <a:avLst/>
          </a:prstGeom>
          <a:solidFill>
            <a:schemeClr val="bg1"/>
          </a:solidFill>
          <a:ln w="19050">
            <a:solidFill>
              <a:schemeClr val="tx1"/>
            </a:solidFill>
          </a:ln>
        </p:spPr>
        <p:txBody>
          <a:bodyPr wrap="square" lIns="36000" tIns="36000" rIns="36000" bIns="36000" rtlCol="0">
            <a:spAutoFit/>
          </a:bodyPr>
          <a:lstStyle/>
          <a:p>
            <a:pPr algn="ctr"/>
            <a:r>
              <a:rPr kumimoji="1" lang="en-US" altLang="ja-JP" sz="1400" b="1" dirty="0">
                <a:latin typeface="Meiryo UI" panose="020B0604030504040204" pitchFamily="50" charset="-128"/>
                <a:ea typeface="Meiryo UI" panose="020B0604030504040204" pitchFamily="50" charset="-128"/>
              </a:rPr>
              <a:t>4</a:t>
            </a:r>
            <a:r>
              <a:rPr kumimoji="1" lang="ja-JP" altLang="en-US" sz="1400" b="1" dirty="0">
                <a:latin typeface="Meiryo UI" panose="020B0604030504040204" pitchFamily="50" charset="-128"/>
                <a:ea typeface="Meiryo UI" panose="020B0604030504040204" pitchFamily="50" charset="-128"/>
              </a:rPr>
              <a:t>日</a:t>
            </a:r>
          </a:p>
        </p:txBody>
      </p:sp>
      <p:sp>
        <p:nvSpPr>
          <p:cNvPr id="147" name="テキスト ボックス 146">
            <a:extLst>
              <a:ext uri="{FF2B5EF4-FFF2-40B4-BE49-F238E27FC236}">
                <a16:creationId xmlns:a16="http://schemas.microsoft.com/office/drawing/2014/main" id="{348BB8D2-0816-428A-A4BD-7F4AEA63FDA8}"/>
              </a:ext>
            </a:extLst>
          </p:cNvPr>
          <p:cNvSpPr txBox="1"/>
          <p:nvPr/>
        </p:nvSpPr>
        <p:spPr>
          <a:xfrm>
            <a:off x="10641891" y="3805752"/>
            <a:ext cx="619122" cy="288147"/>
          </a:xfrm>
          <a:prstGeom prst="rect">
            <a:avLst/>
          </a:prstGeom>
          <a:solidFill>
            <a:schemeClr val="bg1"/>
          </a:solidFill>
          <a:ln w="19050">
            <a:solidFill>
              <a:schemeClr val="tx1"/>
            </a:solidFill>
          </a:ln>
        </p:spPr>
        <p:txBody>
          <a:bodyPr wrap="square" lIns="36000" tIns="36000" rIns="36000" bIns="36000" rtlCol="0">
            <a:spAutoFit/>
          </a:bodyPr>
          <a:lstStyle/>
          <a:p>
            <a:pPr algn="ctr"/>
            <a:r>
              <a:rPr kumimoji="1" lang="en-US" altLang="ja-JP" sz="1400" b="1" dirty="0">
                <a:latin typeface="Meiryo UI" panose="020B0604030504040204" pitchFamily="50" charset="-128"/>
                <a:ea typeface="Meiryo UI" panose="020B0604030504040204" pitchFamily="50" charset="-128"/>
              </a:rPr>
              <a:t>2</a:t>
            </a:r>
            <a:r>
              <a:rPr kumimoji="1" lang="ja-JP" altLang="en-US" sz="1400" b="1" dirty="0">
                <a:latin typeface="Meiryo UI" panose="020B0604030504040204" pitchFamily="50" charset="-128"/>
                <a:ea typeface="Meiryo UI" panose="020B0604030504040204" pitchFamily="50" charset="-128"/>
              </a:rPr>
              <a:t>日</a:t>
            </a:r>
          </a:p>
        </p:txBody>
      </p:sp>
      <p:sp>
        <p:nvSpPr>
          <p:cNvPr id="148" name="楕円 147">
            <a:extLst>
              <a:ext uri="{FF2B5EF4-FFF2-40B4-BE49-F238E27FC236}">
                <a16:creationId xmlns:a16="http://schemas.microsoft.com/office/drawing/2014/main" id="{8C2E4684-965B-4BAE-8489-FD6F7A29C553}"/>
              </a:ext>
            </a:extLst>
          </p:cNvPr>
          <p:cNvSpPr/>
          <p:nvPr/>
        </p:nvSpPr>
        <p:spPr>
          <a:xfrm>
            <a:off x="3091118" y="3436015"/>
            <a:ext cx="1211999" cy="408628"/>
          </a:xfrm>
          <a:prstGeom prst="ellipse">
            <a:avLst/>
          </a:prstGeom>
          <a:solidFill>
            <a:srgbClr val="FFC00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優良</a:t>
            </a:r>
          </a:p>
        </p:txBody>
      </p:sp>
      <p:sp>
        <p:nvSpPr>
          <p:cNvPr id="149" name="楕円 148">
            <a:extLst>
              <a:ext uri="{FF2B5EF4-FFF2-40B4-BE49-F238E27FC236}">
                <a16:creationId xmlns:a16="http://schemas.microsoft.com/office/drawing/2014/main" id="{E6C2B965-E0A4-4CF6-80B5-A2373E93F984}"/>
              </a:ext>
            </a:extLst>
          </p:cNvPr>
          <p:cNvSpPr/>
          <p:nvPr/>
        </p:nvSpPr>
        <p:spPr>
          <a:xfrm>
            <a:off x="654181" y="3411873"/>
            <a:ext cx="1259999" cy="408628"/>
          </a:xfrm>
          <a:prstGeom prst="ellipse">
            <a:avLst/>
          </a:prstGeom>
          <a:solidFill>
            <a:srgbClr val="FFC00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非優良</a:t>
            </a:r>
          </a:p>
        </p:txBody>
      </p:sp>
      <p:sp>
        <p:nvSpPr>
          <p:cNvPr id="150" name="楕円 149">
            <a:extLst>
              <a:ext uri="{FF2B5EF4-FFF2-40B4-BE49-F238E27FC236}">
                <a16:creationId xmlns:a16="http://schemas.microsoft.com/office/drawing/2014/main" id="{A318412A-421C-4898-9A5C-B258DC157173}"/>
              </a:ext>
            </a:extLst>
          </p:cNvPr>
          <p:cNvSpPr/>
          <p:nvPr/>
        </p:nvSpPr>
        <p:spPr>
          <a:xfrm>
            <a:off x="6361696" y="3372691"/>
            <a:ext cx="1182344" cy="408628"/>
          </a:xfrm>
          <a:prstGeom prst="ellipse">
            <a:avLst/>
          </a:prstGeom>
          <a:solidFill>
            <a:srgbClr val="FFC00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solidFill>
              </a:rPr>
              <a:t>8.8</a:t>
            </a:r>
            <a:r>
              <a:rPr kumimoji="1" lang="ja-JP" altLang="en-US" b="1" dirty="0">
                <a:solidFill>
                  <a:schemeClr val="tx1"/>
                </a:solidFill>
              </a:rPr>
              <a:t>日</a:t>
            </a:r>
          </a:p>
        </p:txBody>
      </p:sp>
      <p:sp>
        <p:nvSpPr>
          <p:cNvPr id="151" name="楕円 150">
            <a:extLst>
              <a:ext uri="{FF2B5EF4-FFF2-40B4-BE49-F238E27FC236}">
                <a16:creationId xmlns:a16="http://schemas.microsoft.com/office/drawing/2014/main" id="{65545C14-D82F-42B1-922F-67C56B1B7FCE}"/>
              </a:ext>
            </a:extLst>
          </p:cNvPr>
          <p:cNvSpPr/>
          <p:nvPr/>
        </p:nvSpPr>
        <p:spPr>
          <a:xfrm>
            <a:off x="8818939" y="3407997"/>
            <a:ext cx="1182344" cy="408628"/>
          </a:xfrm>
          <a:prstGeom prst="ellipse">
            <a:avLst/>
          </a:prstGeom>
          <a:solidFill>
            <a:srgbClr val="FFC00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solidFill>
              </a:rPr>
              <a:t>4.25</a:t>
            </a:r>
            <a:r>
              <a:rPr kumimoji="1" lang="ja-JP" altLang="en-US" b="1" dirty="0">
                <a:solidFill>
                  <a:schemeClr val="tx1"/>
                </a:solidFill>
              </a:rPr>
              <a:t>日</a:t>
            </a:r>
          </a:p>
        </p:txBody>
      </p:sp>
      <p:sp>
        <p:nvSpPr>
          <p:cNvPr id="59" name="正方形/長方形 58">
            <a:extLst>
              <a:ext uri="{FF2B5EF4-FFF2-40B4-BE49-F238E27FC236}">
                <a16:creationId xmlns:a16="http://schemas.microsoft.com/office/drawing/2014/main" id="{CF4F8CFF-0EF3-4AFA-9A41-B7043D46A1DB}"/>
              </a:ext>
            </a:extLst>
          </p:cNvPr>
          <p:cNvSpPr/>
          <p:nvPr/>
        </p:nvSpPr>
        <p:spPr>
          <a:xfrm>
            <a:off x="240200" y="6542673"/>
            <a:ext cx="5397696" cy="307777"/>
          </a:xfrm>
          <a:prstGeom prst="rect">
            <a:avLst/>
          </a:prstGeom>
        </p:spPr>
        <p:txBody>
          <a:bodyPr wrap="none">
            <a:spAutoFit/>
          </a:bodyPr>
          <a:lstStyle/>
          <a:p>
            <a:r>
              <a:rPr lang="ja-JP" altLang="en-US" sz="1400" dirty="0">
                <a:latin typeface="Meiryo UI" panose="020B0604030504040204" pitchFamily="50" charset="-128"/>
                <a:ea typeface="Meiryo UI" panose="020B0604030504040204" pitchFamily="50" charset="-128"/>
              </a:rPr>
              <a:t>引用　</a:t>
            </a:r>
            <a:r>
              <a:rPr lang="en-US" altLang="ja-JP" sz="1400" dirty="0">
                <a:latin typeface="Meiryo UI" panose="020B0604030504040204" pitchFamily="50" charset="-128"/>
                <a:ea typeface="Meiryo UI" panose="020B0604030504040204" pitchFamily="50" charset="-128"/>
              </a:rPr>
              <a:t>NTT</a:t>
            </a:r>
            <a:r>
              <a:rPr lang="ja-JP" altLang="en-US" sz="1400" dirty="0">
                <a:latin typeface="Meiryo UI" panose="020B0604030504040204" pitchFamily="50" charset="-128"/>
                <a:ea typeface="Meiryo UI" panose="020B0604030504040204" pitchFamily="50" charset="-128"/>
              </a:rPr>
              <a:t>データ数理　データサイエンス講座　予測のための非線形モデル</a:t>
            </a:r>
          </a:p>
        </p:txBody>
      </p:sp>
    </p:spTree>
    <p:extLst>
      <p:ext uri="{BB962C8B-B14F-4D97-AF65-F5344CB8AC3E}">
        <p14:creationId xmlns:p14="http://schemas.microsoft.com/office/powerpoint/2010/main" val="549171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4">
            <a:extLst>
              <a:ext uri="{FF2B5EF4-FFF2-40B4-BE49-F238E27FC236}">
                <a16:creationId xmlns:a16="http://schemas.microsoft.com/office/drawing/2014/main" id="{7A7C40EC-7DAE-4C95-9BBF-A9B6C0F07DAF}"/>
              </a:ext>
            </a:extLst>
          </p:cNvPr>
          <p:cNvGraphicFramePr>
            <a:graphicFrameLocks noGrp="1"/>
          </p:cNvGraphicFramePr>
          <p:nvPr>
            <p:extLst>
              <p:ext uri="{D42A27DB-BD31-4B8C-83A1-F6EECF244321}">
                <p14:modId xmlns:p14="http://schemas.microsoft.com/office/powerpoint/2010/main" val="3967212969"/>
              </p:ext>
            </p:extLst>
          </p:nvPr>
        </p:nvGraphicFramePr>
        <p:xfrm>
          <a:off x="588592" y="2021439"/>
          <a:ext cx="11049071" cy="3658640"/>
        </p:xfrm>
        <a:graphic>
          <a:graphicData uri="http://schemas.openxmlformats.org/drawingml/2006/table">
            <a:tbl>
              <a:tblPr firstRow="1" bandRow="1">
                <a:tableStyleId>{3B4B98B0-60AC-42C2-AFA5-B58CD77FA1E5}</a:tableStyleId>
              </a:tblPr>
              <a:tblGrid>
                <a:gridCol w="1545071">
                  <a:extLst>
                    <a:ext uri="{9D8B030D-6E8A-4147-A177-3AD203B41FA5}">
                      <a16:colId xmlns:a16="http://schemas.microsoft.com/office/drawing/2014/main" val="3929498974"/>
                    </a:ext>
                  </a:extLst>
                </a:gridCol>
                <a:gridCol w="3168000">
                  <a:extLst>
                    <a:ext uri="{9D8B030D-6E8A-4147-A177-3AD203B41FA5}">
                      <a16:colId xmlns:a16="http://schemas.microsoft.com/office/drawing/2014/main" val="2114426934"/>
                    </a:ext>
                  </a:extLst>
                </a:gridCol>
                <a:gridCol w="3168000">
                  <a:extLst>
                    <a:ext uri="{9D8B030D-6E8A-4147-A177-3AD203B41FA5}">
                      <a16:colId xmlns:a16="http://schemas.microsoft.com/office/drawing/2014/main" val="3708954037"/>
                    </a:ext>
                  </a:extLst>
                </a:gridCol>
                <a:gridCol w="3168000">
                  <a:extLst>
                    <a:ext uri="{9D8B030D-6E8A-4147-A177-3AD203B41FA5}">
                      <a16:colId xmlns:a16="http://schemas.microsoft.com/office/drawing/2014/main" val="1586849529"/>
                    </a:ext>
                  </a:extLst>
                </a:gridCol>
              </a:tblGrid>
              <a:tr h="370840">
                <a:tc>
                  <a:txBody>
                    <a:bodyPr/>
                    <a:lstStyle/>
                    <a:p>
                      <a:pPr algn="ctr"/>
                      <a:r>
                        <a:rPr kumimoji="1" lang="ja-JP" altLang="en-US" sz="1600" dirty="0">
                          <a:latin typeface="Meiryo UI" panose="020B0604030504040204" pitchFamily="50" charset="-128"/>
                          <a:ea typeface="Meiryo UI" panose="020B0604030504040204" pitchFamily="50" charset="-128"/>
                        </a:rPr>
                        <a:t>アルゴリズム</a:t>
                      </a:r>
                    </a:p>
                  </a:txBody>
                  <a:tcPr/>
                </a:tc>
                <a:tc>
                  <a:txBody>
                    <a:bodyPr/>
                    <a:lstStyle/>
                    <a:p>
                      <a:pPr algn="l"/>
                      <a:r>
                        <a:rPr kumimoji="1" lang="en-US" altLang="ja-JP" sz="1600" dirty="0">
                          <a:latin typeface="Meiryo UI" panose="020B0604030504040204" pitchFamily="50" charset="-128"/>
                          <a:ea typeface="Meiryo UI" panose="020B0604030504040204" pitchFamily="50" charset="-128"/>
                        </a:rPr>
                        <a:t>CART</a:t>
                      </a:r>
                    </a:p>
                    <a:p>
                      <a:pPr algn="l"/>
                      <a:r>
                        <a:rPr kumimoji="1" lang="ja-JP" altLang="en-US" sz="1400" dirty="0">
                          <a:latin typeface="Meiryo UI" panose="020B0604030504040204" pitchFamily="50" charset="-128"/>
                          <a:ea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rPr>
                        <a:t>C</a:t>
                      </a:r>
                      <a:r>
                        <a:rPr kumimoji="1" lang="en-US" altLang="ja-JP" sz="1400" b="0" dirty="0">
                          <a:latin typeface="Meiryo UI" panose="020B0604030504040204" pitchFamily="50" charset="-128"/>
                          <a:ea typeface="Meiryo UI" panose="020B0604030504040204" pitchFamily="50" charset="-128"/>
                        </a:rPr>
                        <a:t>lassification</a:t>
                      </a:r>
                      <a:r>
                        <a:rPr kumimoji="1" lang="ja-JP" altLang="en-US" sz="1400" dirty="0">
                          <a:latin typeface="Meiryo UI" panose="020B0604030504040204" pitchFamily="50" charset="-128"/>
                          <a:ea typeface="Meiryo UI" panose="020B0604030504040204" pitchFamily="50" charset="-128"/>
                        </a:rPr>
                        <a:t> </a:t>
                      </a:r>
                      <a:r>
                        <a:rPr kumimoji="1" lang="en-US" altLang="ja-JP" sz="1400" dirty="0">
                          <a:latin typeface="Meiryo UI" panose="020B0604030504040204" pitchFamily="50" charset="-128"/>
                          <a:ea typeface="Meiryo UI" panose="020B0604030504040204" pitchFamily="50" charset="-128"/>
                        </a:rPr>
                        <a:t>A</a:t>
                      </a:r>
                      <a:r>
                        <a:rPr kumimoji="1" lang="en-US" altLang="ja-JP" sz="1400" b="0" dirty="0">
                          <a:latin typeface="Meiryo UI" panose="020B0604030504040204" pitchFamily="50" charset="-128"/>
                          <a:ea typeface="Meiryo UI" panose="020B0604030504040204" pitchFamily="50" charset="-128"/>
                        </a:rPr>
                        <a:t>nd</a:t>
                      </a:r>
                    </a:p>
                    <a:p>
                      <a:pPr algn="l"/>
                      <a:r>
                        <a:rPr kumimoji="1" lang="ja-JP" altLang="en-US" sz="1400" dirty="0">
                          <a:latin typeface="Meiryo UI" panose="020B0604030504040204" pitchFamily="50" charset="-128"/>
                          <a:ea typeface="Meiryo UI" panose="020B0604030504040204" pitchFamily="50" charset="-128"/>
                        </a:rPr>
                        <a:t>　　　　　</a:t>
                      </a:r>
                      <a:r>
                        <a:rPr kumimoji="1" lang="en-US" altLang="ja-JP" sz="1400" dirty="0">
                          <a:latin typeface="Meiryo UI" panose="020B0604030504040204" pitchFamily="50" charset="-128"/>
                          <a:ea typeface="Meiryo UI" panose="020B0604030504040204" pitchFamily="50" charset="-128"/>
                        </a:rPr>
                        <a:t>R</a:t>
                      </a:r>
                      <a:r>
                        <a:rPr kumimoji="1" lang="en-US" altLang="ja-JP" sz="1400" b="0" dirty="0">
                          <a:latin typeface="Meiryo UI" panose="020B0604030504040204" pitchFamily="50" charset="-128"/>
                          <a:ea typeface="Meiryo UI" panose="020B0604030504040204" pitchFamily="50" charset="-128"/>
                        </a:rPr>
                        <a:t>egression</a:t>
                      </a:r>
                      <a:r>
                        <a:rPr kumimoji="1" lang="en-US" altLang="ja-JP" sz="1400" dirty="0">
                          <a:latin typeface="Meiryo UI" panose="020B0604030504040204" pitchFamily="50" charset="-128"/>
                          <a:ea typeface="Meiryo UI" panose="020B0604030504040204" pitchFamily="50" charset="-128"/>
                        </a:rPr>
                        <a:t> T</a:t>
                      </a:r>
                      <a:r>
                        <a:rPr kumimoji="1" lang="en-US" altLang="ja-JP" sz="1400" b="0" dirty="0">
                          <a:latin typeface="Meiryo UI" panose="020B0604030504040204" pitchFamily="50" charset="-128"/>
                          <a:ea typeface="Meiryo UI" panose="020B0604030504040204" pitchFamily="50" charset="-128"/>
                        </a:rPr>
                        <a:t>ree</a:t>
                      </a:r>
                      <a:r>
                        <a:rPr kumimoji="1" lang="ja-JP" altLang="en-US" sz="1400" dirty="0">
                          <a:latin typeface="Meiryo UI" panose="020B0604030504040204" pitchFamily="50" charset="-128"/>
                          <a:ea typeface="Meiryo UI" panose="020B0604030504040204" pitchFamily="50" charset="-128"/>
                        </a:rPr>
                        <a:t>）</a:t>
                      </a:r>
                    </a:p>
                  </a:txBody>
                  <a:tcPr/>
                </a:tc>
                <a:tc>
                  <a:txBody>
                    <a:bodyPr/>
                    <a:lstStyle/>
                    <a:p>
                      <a:pPr algn="l"/>
                      <a:r>
                        <a:rPr kumimoji="1" lang="en-US" altLang="ja-JP" sz="1600" dirty="0">
                          <a:latin typeface="Meiryo UI" panose="020B0604030504040204" pitchFamily="50" charset="-128"/>
                          <a:ea typeface="Meiryo UI" panose="020B0604030504040204" pitchFamily="50" charset="-128"/>
                        </a:rPr>
                        <a:t>CHAID</a:t>
                      </a:r>
                    </a:p>
                    <a:p>
                      <a:pPr algn="l"/>
                      <a:r>
                        <a:rPr kumimoji="1" lang="en-US" altLang="ja-JP" sz="1400" dirty="0">
                          <a:latin typeface="Meiryo UI" panose="020B0604030504040204" pitchFamily="50" charset="-128"/>
                          <a:ea typeface="Meiryo UI" panose="020B0604030504040204" pitchFamily="50" charset="-128"/>
                        </a:rPr>
                        <a:t>(Ch</a:t>
                      </a:r>
                      <a:r>
                        <a:rPr kumimoji="1" lang="en-US" altLang="ja-JP" sz="1400" b="0" dirty="0">
                          <a:latin typeface="Meiryo UI" panose="020B0604030504040204" pitchFamily="50" charset="-128"/>
                          <a:ea typeface="Meiryo UI" panose="020B0604030504040204" pitchFamily="50" charset="-128"/>
                        </a:rPr>
                        <a:t>i-squared</a:t>
                      </a:r>
                      <a:r>
                        <a:rPr kumimoji="1" lang="en-US" altLang="ja-JP" sz="1400" dirty="0">
                          <a:latin typeface="Meiryo UI" panose="020B0604030504040204" pitchFamily="50" charset="-128"/>
                          <a:ea typeface="Meiryo UI" panose="020B0604030504040204" pitchFamily="50" charset="-128"/>
                        </a:rPr>
                        <a:t> A</a:t>
                      </a:r>
                      <a:r>
                        <a:rPr kumimoji="1" lang="en-US" altLang="ja-JP" sz="1400" b="0" dirty="0">
                          <a:latin typeface="Meiryo UI" panose="020B0604030504040204" pitchFamily="50" charset="-128"/>
                          <a:ea typeface="Meiryo UI" panose="020B0604030504040204" pitchFamily="50" charset="-128"/>
                        </a:rPr>
                        <a:t>utomatic</a:t>
                      </a:r>
                      <a:r>
                        <a:rPr kumimoji="1" lang="en-US" altLang="ja-JP" sz="1400" dirty="0">
                          <a:latin typeface="Meiryo UI" panose="020B0604030504040204" pitchFamily="50" charset="-128"/>
                          <a:ea typeface="Meiryo UI" panose="020B0604030504040204" pitchFamily="50" charset="-128"/>
                        </a:rPr>
                        <a:t> </a:t>
                      </a:r>
                    </a:p>
                    <a:p>
                      <a:pPr algn="l"/>
                      <a:r>
                        <a:rPr kumimoji="1" lang="ja-JP" altLang="en-US" sz="1400" dirty="0">
                          <a:latin typeface="Meiryo UI" panose="020B0604030504040204" pitchFamily="50" charset="-128"/>
                          <a:ea typeface="Meiryo UI" panose="020B0604030504040204" pitchFamily="50" charset="-128"/>
                        </a:rPr>
                        <a:t>　　　　</a:t>
                      </a:r>
                      <a:r>
                        <a:rPr kumimoji="1" lang="en-US" altLang="ja-JP" sz="1400" dirty="0">
                          <a:latin typeface="Meiryo UI" panose="020B0604030504040204" pitchFamily="50" charset="-128"/>
                          <a:ea typeface="Meiryo UI" panose="020B0604030504040204" pitchFamily="50" charset="-128"/>
                        </a:rPr>
                        <a:t>I</a:t>
                      </a:r>
                      <a:r>
                        <a:rPr kumimoji="1" lang="en-US" altLang="ja-JP" sz="1400" b="0" dirty="0">
                          <a:latin typeface="Meiryo UI" panose="020B0604030504040204" pitchFamily="50" charset="-128"/>
                          <a:ea typeface="Meiryo UI" panose="020B0604030504040204" pitchFamily="50" charset="-128"/>
                        </a:rPr>
                        <a:t>nteraction</a:t>
                      </a:r>
                      <a:r>
                        <a:rPr kumimoji="1" lang="en-US" altLang="ja-JP" sz="1400" dirty="0">
                          <a:latin typeface="Meiryo UI" panose="020B0604030504040204" pitchFamily="50" charset="-128"/>
                          <a:ea typeface="Meiryo UI" panose="020B0604030504040204" pitchFamily="50" charset="-128"/>
                        </a:rPr>
                        <a:t> D</a:t>
                      </a:r>
                      <a:r>
                        <a:rPr kumimoji="1" lang="en-US" altLang="ja-JP" sz="1400" b="0" dirty="0">
                          <a:latin typeface="Meiryo UI" panose="020B0604030504040204" pitchFamily="50" charset="-128"/>
                          <a:ea typeface="Meiryo UI" panose="020B0604030504040204" pitchFamily="50" charset="-128"/>
                        </a:rPr>
                        <a:t>etection</a:t>
                      </a:r>
                      <a:r>
                        <a:rPr kumimoji="1" lang="en-US" altLang="ja-JP" sz="1400" dirty="0">
                          <a:latin typeface="Meiryo UI" panose="020B0604030504040204" pitchFamily="50" charset="-128"/>
                          <a:ea typeface="Meiryo UI" panose="020B0604030504040204" pitchFamily="50" charset="-128"/>
                        </a:rPr>
                        <a:t>)</a:t>
                      </a:r>
                    </a:p>
                  </a:txBody>
                  <a:tcPr/>
                </a:tc>
                <a:tc>
                  <a:txBody>
                    <a:bodyPr/>
                    <a:lstStyle/>
                    <a:p>
                      <a:pPr algn="l"/>
                      <a:r>
                        <a:rPr kumimoji="1" lang="en-US" altLang="ja-JP" sz="1600" dirty="0">
                          <a:latin typeface="Meiryo UI" panose="020B0604030504040204" pitchFamily="50" charset="-128"/>
                          <a:ea typeface="Meiryo UI" panose="020B0604030504040204" pitchFamily="50" charset="-128"/>
                        </a:rPr>
                        <a:t>C5.0</a:t>
                      </a:r>
                    </a:p>
                  </a:txBody>
                  <a:tcPr/>
                </a:tc>
                <a:extLst>
                  <a:ext uri="{0D108BD9-81ED-4DB2-BD59-A6C34878D82A}">
                    <a16:rowId xmlns:a16="http://schemas.microsoft.com/office/drawing/2014/main" val="2682154535"/>
                  </a:ext>
                </a:extLst>
              </a:tr>
              <a:tr h="370840">
                <a:tc>
                  <a:txBody>
                    <a:bodyPr/>
                    <a:lstStyle/>
                    <a:p>
                      <a:pPr algn="ctr"/>
                      <a:r>
                        <a:rPr kumimoji="1" lang="ja-JP" altLang="en-US" sz="1600" b="1" dirty="0">
                          <a:latin typeface="Meiryo UI" panose="020B0604030504040204" pitchFamily="50" charset="-128"/>
                          <a:ea typeface="Meiryo UI" panose="020B0604030504040204" pitchFamily="50" charset="-128"/>
                        </a:rPr>
                        <a:t>分岐</a:t>
                      </a:r>
                    </a:p>
                  </a:txBody>
                  <a:tcPr anchor="ctr"/>
                </a:tc>
                <a:tc>
                  <a:txBody>
                    <a:bodyPr/>
                    <a:lstStyle/>
                    <a:p>
                      <a:r>
                        <a:rPr kumimoji="1" lang="en-US" altLang="ja-JP" sz="1600" b="1" dirty="0">
                          <a:latin typeface="Meiryo UI" panose="020B0604030504040204" pitchFamily="50" charset="-128"/>
                          <a:ea typeface="Meiryo UI" panose="020B0604030504040204" pitchFamily="50" charset="-128"/>
                        </a:rPr>
                        <a:t>2</a:t>
                      </a:r>
                      <a:r>
                        <a:rPr kumimoji="1" lang="ja-JP" altLang="en-US" sz="1600" b="1" dirty="0">
                          <a:latin typeface="Meiryo UI" panose="020B0604030504040204" pitchFamily="50" charset="-128"/>
                          <a:ea typeface="Meiryo UI" panose="020B0604030504040204" pitchFamily="50" charset="-128"/>
                        </a:rPr>
                        <a:t>分岐</a:t>
                      </a:r>
                    </a:p>
                  </a:txBody>
                  <a:tcPr/>
                </a:tc>
                <a:tc>
                  <a:txBody>
                    <a:bodyPr/>
                    <a:lstStyle/>
                    <a:p>
                      <a:r>
                        <a:rPr kumimoji="1" lang="ja-JP" altLang="en-US" sz="1600" dirty="0">
                          <a:latin typeface="Meiryo UI" panose="020B0604030504040204" pitchFamily="50" charset="-128"/>
                          <a:ea typeface="Meiryo UI" panose="020B0604030504040204" pitchFamily="50" charset="-128"/>
                        </a:rPr>
                        <a:t>多分岐</a:t>
                      </a:r>
                    </a:p>
                  </a:txBody>
                  <a:tcPr/>
                </a:tc>
                <a:tc>
                  <a:txBody>
                    <a:bodyPr/>
                    <a:lstStyle/>
                    <a:p>
                      <a:r>
                        <a:rPr kumimoji="1" lang="ja-JP" altLang="en-US" sz="1600" dirty="0">
                          <a:latin typeface="Meiryo UI" panose="020B0604030504040204" pitchFamily="50" charset="-128"/>
                          <a:ea typeface="Meiryo UI" panose="020B0604030504040204" pitchFamily="50" charset="-128"/>
                        </a:rPr>
                        <a:t>多分岐</a:t>
                      </a:r>
                    </a:p>
                  </a:txBody>
                  <a:tcPr/>
                </a:tc>
                <a:extLst>
                  <a:ext uri="{0D108BD9-81ED-4DB2-BD59-A6C34878D82A}">
                    <a16:rowId xmlns:a16="http://schemas.microsoft.com/office/drawing/2014/main" val="4228938809"/>
                  </a:ext>
                </a:extLst>
              </a:tr>
              <a:tr h="370840">
                <a:tc>
                  <a:txBody>
                    <a:bodyPr/>
                    <a:lstStyle/>
                    <a:p>
                      <a:pPr algn="ctr"/>
                      <a:r>
                        <a:rPr kumimoji="1" lang="ja-JP" altLang="en-US" sz="1600" b="1" dirty="0">
                          <a:latin typeface="Meiryo UI" panose="020B0604030504040204" pitchFamily="50" charset="-128"/>
                          <a:ea typeface="Meiryo UI" panose="020B0604030504040204" pitchFamily="50" charset="-128"/>
                        </a:rPr>
                        <a:t>目的変数</a:t>
                      </a:r>
                    </a:p>
                  </a:txBody>
                  <a:tcPr anchor="ctr"/>
                </a:tc>
                <a:tc>
                  <a:txBody>
                    <a:bodyPr/>
                    <a:lstStyle/>
                    <a:p>
                      <a:r>
                        <a:rPr kumimoji="1" lang="ja-JP" altLang="en-US" sz="1600" dirty="0">
                          <a:latin typeface="Meiryo UI" panose="020B0604030504040204" pitchFamily="50" charset="-128"/>
                          <a:ea typeface="Meiryo UI" panose="020B0604030504040204" pitchFamily="50" charset="-128"/>
                        </a:rPr>
                        <a:t>質的・量的変数</a:t>
                      </a:r>
                    </a:p>
                  </a:txBody>
                  <a:tcPr/>
                </a:tc>
                <a:tc>
                  <a:txBody>
                    <a:bodyPr/>
                    <a:lstStyle/>
                    <a:p>
                      <a:r>
                        <a:rPr kumimoji="1" lang="ja-JP" altLang="en-US" sz="1600" dirty="0">
                          <a:latin typeface="Meiryo UI" panose="020B0604030504040204" pitchFamily="50" charset="-128"/>
                          <a:ea typeface="Meiryo UI" panose="020B0604030504040204" pitchFamily="50" charset="-128"/>
                        </a:rPr>
                        <a:t>質的・量的変数</a:t>
                      </a:r>
                    </a:p>
                  </a:txBody>
                  <a:tcPr/>
                </a:tc>
                <a:tc>
                  <a:txBody>
                    <a:bodyPr/>
                    <a:lstStyle/>
                    <a:p>
                      <a:r>
                        <a:rPr kumimoji="1" lang="ja-JP" altLang="en-US" sz="1600" b="1" dirty="0">
                          <a:latin typeface="Meiryo UI" panose="020B0604030504040204" pitchFamily="50" charset="-128"/>
                          <a:ea typeface="Meiryo UI" panose="020B0604030504040204" pitchFamily="50" charset="-128"/>
                        </a:rPr>
                        <a:t>質的変数</a:t>
                      </a:r>
                    </a:p>
                  </a:txBody>
                  <a:tcPr/>
                </a:tc>
                <a:extLst>
                  <a:ext uri="{0D108BD9-81ED-4DB2-BD59-A6C34878D82A}">
                    <a16:rowId xmlns:a16="http://schemas.microsoft.com/office/drawing/2014/main" val="2342715615"/>
                  </a:ext>
                </a:extLst>
              </a:tr>
              <a:tr h="370840">
                <a:tc>
                  <a:txBody>
                    <a:bodyPr/>
                    <a:lstStyle/>
                    <a:p>
                      <a:pPr algn="ctr"/>
                      <a:r>
                        <a:rPr kumimoji="1" lang="ja-JP" altLang="en-US" sz="1600" b="1" dirty="0">
                          <a:latin typeface="Meiryo UI" panose="020B0604030504040204" pitchFamily="50" charset="-128"/>
                          <a:ea typeface="Meiryo UI" panose="020B0604030504040204" pitchFamily="50" charset="-128"/>
                        </a:rPr>
                        <a:t>説明変数</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Meiryo UI" panose="020B0604030504040204" pitchFamily="50" charset="-128"/>
                          <a:ea typeface="Meiryo UI" panose="020B0604030504040204" pitchFamily="50" charset="-128"/>
                        </a:rPr>
                        <a:t>質的・量的変数</a:t>
                      </a:r>
                    </a:p>
                  </a:txBody>
                  <a:tcPr/>
                </a:tc>
                <a:tc>
                  <a:txBody>
                    <a:bodyPr/>
                    <a:lstStyle/>
                    <a:p>
                      <a:r>
                        <a:rPr kumimoji="1" lang="ja-JP" altLang="en-US" sz="1600" b="1" dirty="0">
                          <a:latin typeface="Meiryo UI" panose="020B0604030504040204" pitchFamily="50" charset="-128"/>
                          <a:ea typeface="Meiryo UI" panose="020B0604030504040204" pitchFamily="50" charset="-128"/>
                        </a:rPr>
                        <a:t>質的変数</a:t>
                      </a:r>
                      <a:endParaRPr kumimoji="1" lang="en-US" altLang="ja-JP" sz="1600" b="1" dirty="0">
                        <a:latin typeface="Meiryo UI" panose="020B0604030504040204" pitchFamily="50" charset="-128"/>
                        <a:ea typeface="Meiryo UI" panose="020B0604030504040204" pitchFamily="50" charset="-128"/>
                      </a:endParaRPr>
                    </a:p>
                    <a:p>
                      <a:r>
                        <a:rPr kumimoji="1" lang="en-US" altLang="ja-JP" sz="1600" dirty="0">
                          <a:latin typeface="Meiryo UI" panose="020B0604030504040204" pitchFamily="50" charset="-128"/>
                          <a:ea typeface="Meiryo UI" panose="020B0604030504040204" pitchFamily="50" charset="-128"/>
                        </a:rPr>
                        <a:t>※</a:t>
                      </a:r>
                      <a:r>
                        <a:rPr kumimoji="1" lang="ja-JP" altLang="en-US" sz="1600" dirty="0">
                          <a:latin typeface="Meiryo UI" panose="020B0604030504040204" pitchFamily="50" charset="-128"/>
                          <a:ea typeface="Meiryo UI" panose="020B0604030504040204" pitchFamily="50" charset="-128"/>
                        </a:rPr>
                        <a:t>量的変数は</a:t>
                      </a:r>
                      <a:endParaRPr kumimoji="1" lang="en-US" altLang="ja-JP" sz="1600" dirty="0">
                        <a:latin typeface="Meiryo UI" panose="020B0604030504040204" pitchFamily="50" charset="-128"/>
                        <a:ea typeface="Meiryo UI" panose="020B0604030504040204" pitchFamily="50" charset="-128"/>
                      </a:endParaRPr>
                    </a:p>
                    <a:p>
                      <a:r>
                        <a:rPr kumimoji="1" lang="en-US" altLang="ja-JP" sz="1600" dirty="0">
                          <a:latin typeface="Meiryo UI" panose="020B0604030504040204" pitchFamily="50" charset="-128"/>
                          <a:ea typeface="Meiryo UI" panose="020B0604030504040204" pitchFamily="50" charset="-128"/>
                        </a:rPr>
                        <a:t>   </a:t>
                      </a:r>
                      <a:r>
                        <a:rPr kumimoji="1" lang="ja-JP" altLang="en-US" sz="1600" dirty="0">
                          <a:latin typeface="Meiryo UI" panose="020B0604030504040204" pitchFamily="50" charset="-128"/>
                          <a:ea typeface="Meiryo UI" panose="020B0604030504040204" pitchFamily="50" charset="-128"/>
                        </a:rPr>
                        <a:t>カテゴリ化して利用</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Meiryo UI" panose="020B0604030504040204" pitchFamily="50" charset="-128"/>
                          <a:ea typeface="Meiryo UI" panose="020B0604030504040204" pitchFamily="50" charset="-128"/>
                        </a:rPr>
                        <a:t>質的・量的変数</a:t>
                      </a:r>
                    </a:p>
                    <a:p>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380940321"/>
                  </a:ext>
                </a:extLst>
              </a:tr>
              <a:tr h="1332000">
                <a:tc>
                  <a:txBody>
                    <a:bodyPr/>
                    <a:lstStyle/>
                    <a:p>
                      <a:pPr algn="ctr"/>
                      <a:r>
                        <a:rPr kumimoji="1" lang="ja-JP" altLang="en-US" sz="1600" b="1" dirty="0">
                          <a:latin typeface="Meiryo UI" panose="020B0604030504040204" pitchFamily="50" charset="-128"/>
                          <a:ea typeface="Meiryo UI" panose="020B0604030504040204" pitchFamily="50" charset="-128"/>
                        </a:rPr>
                        <a:t>分岐</a:t>
                      </a:r>
                      <a:endParaRPr kumimoji="1" lang="en-US" altLang="ja-JP" sz="1600" b="1" dirty="0">
                        <a:latin typeface="Meiryo UI" panose="020B0604030504040204" pitchFamily="50" charset="-128"/>
                        <a:ea typeface="Meiryo UI" panose="020B0604030504040204" pitchFamily="50" charset="-128"/>
                      </a:endParaRPr>
                    </a:p>
                    <a:p>
                      <a:pPr algn="ctr"/>
                      <a:r>
                        <a:rPr kumimoji="1" lang="ja-JP" altLang="en-US" sz="1600" b="1" dirty="0">
                          <a:latin typeface="Meiryo UI" panose="020B0604030504040204" pitchFamily="50" charset="-128"/>
                          <a:ea typeface="Meiryo UI" panose="020B0604030504040204" pitchFamily="50" charset="-128"/>
                        </a:rPr>
                        <a:t>の</a:t>
                      </a:r>
                      <a:endParaRPr kumimoji="1" lang="en-US" altLang="ja-JP" sz="1600" b="1" dirty="0">
                        <a:latin typeface="Meiryo UI" panose="020B0604030504040204" pitchFamily="50" charset="-128"/>
                        <a:ea typeface="Meiryo UI" panose="020B0604030504040204" pitchFamily="50" charset="-128"/>
                      </a:endParaRPr>
                    </a:p>
                    <a:p>
                      <a:pPr algn="ctr"/>
                      <a:r>
                        <a:rPr kumimoji="1" lang="ja-JP" altLang="en-US" sz="1600" b="1" dirty="0">
                          <a:latin typeface="Meiryo UI" panose="020B0604030504040204" pitchFamily="50" charset="-128"/>
                          <a:ea typeface="Meiryo UI" panose="020B0604030504040204" pitchFamily="50" charset="-128"/>
                        </a:rPr>
                        <a:t>指標</a:t>
                      </a:r>
                      <a:endParaRPr kumimoji="1" lang="en-US" altLang="ja-JP" sz="1600" b="1" dirty="0">
                        <a:latin typeface="Meiryo UI" panose="020B0604030504040204" pitchFamily="50" charset="-128"/>
                        <a:ea typeface="Meiryo UI" panose="020B0604030504040204" pitchFamily="50" charset="-128"/>
                      </a:endParaRPr>
                    </a:p>
                  </a:txBody>
                  <a:tcPr anchor="ctr"/>
                </a:tc>
                <a:tc>
                  <a:txBody>
                    <a:bodyPr/>
                    <a:lstStyle/>
                    <a:p>
                      <a:r>
                        <a:rPr kumimoji="1" lang="en-US" altLang="ja-JP" sz="1600" b="1" dirty="0">
                          <a:latin typeface="Meiryo UI" panose="020B0604030504040204" pitchFamily="50" charset="-128"/>
                          <a:ea typeface="Meiryo UI" panose="020B0604030504040204" pitchFamily="50" charset="-128"/>
                        </a:rPr>
                        <a:t>Gini</a:t>
                      </a:r>
                      <a:r>
                        <a:rPr kumimoji="1" lang="ja-JP" altLang="en-US" sz="1600" b="1" dirty="0">
                          <a:latin typeface="Meiryo UI" panose="020B0604030504040204" pitchFamily="50" charset="-128"/>
                          <a:ea typeface="Meiryo UI" panose="020B0604030504040204" pitchFamily="50" charset="-128"/>
                        </a:rPr>
                        <a:t>係数</a:t>
                      </a:r>
                    </a:p>
                  </a:txBody>
                  <a:tcPr/>
                </a:tc>
                <a:tc>
                  <a:txBody>
                    <a:bodyPr/>
                    <a:lstStyle/>
                    <a:p>
                      <a:r>
                        <a:rPr kumimoji="1" lang="ja-JP" altLang="en-US" sz="1600" b="1" dirty="0">
                          <a:latin typeface="Meiryo UI" panose="020B0604030504040204" pitchFamily="50" charset="-128"/>
                          <a:ea typeface="Meiryo UI" panose="020B0604030504040204" pitchFamily="50" charset="-128"/>
                        </a:rPr>
                        <a:t>カイ</a:t>
                      </a:r>
                      <a:r>
                        <a:rPr kumimoji="1" lang="en-US" altLang="ja-JP" sz="1600" b="1" dirty="0">
                          <a:latin typeface="Meiryo UI" panose="020B0604030504040204" pitchFamily="50" charset="-128"/>
                          <a:ea typeface="Meiryo UI" panose="020B0604030504040204" pitchFamily="50" charset="-128"/>
                        </a:rPr>
                        <a:t>2</a:t>
                      </a:r>
                      <a:r>
                        <a:rPr kumimoji="1" lang="ja-JP" altLang="en-US" sz="1600" b="1" dirty="0">
                          <a:latin typeface="Meiryo UI" panose="020B0604030504040204" pitchFamily="50" charset="-128"/>
                          <a:ea typeface="Meiryo UI" panose="020B0604030504040204" pitchFamily="50" charset="-128"/>
                        </a:rPr>
                        <a:t>乗統計量</a:t>
                      </a:r>
                    </a:p>
                  </a:txBody>
                  <a:tcPr/>
                </a:tc>
                <a:tc>
                  <a:txBody>
                    <a:bodyPr/>
                    <a:lstStyle/>
                    <a:p>
                      <a:r>
                        <a:rPr kumimoji="1" lang="ja-JP" altLang="en-US" sz="1600" b="1" dirty="0">
                          <a:latin typeface="Meiryo UI" panose="020B0604030504040204" pitchFamily="50" charset="-128"/>
                          <a:ea typeface="Meiryo UI" panose="020B0604030504040204" pitchFamily="50" charset="-128"/>
                        </a:rPr>
                        <a:t>エントロピー（平均情報量）</a:t>
                      </a:r>
                    </a:p>
                  </a:txBody>
                  <a:tcPr/>
                </a:tc>
                <a:extLst>
                  <a:ext uri="{0D108BD9-81ED-4DB2-BD59-A6C34878D82A}">
                    <a16:rowId xmlns:a16="http://schemas.microsoft.com/office/drawing/2014/main" val="55024511"/>
                  </a:ext>
                </a:extLst>
              </a:tr>
            </a:tbl>
          </a:graphicData>
        </a:graphic>
      </p:graphicFrame>
      <p:grpSp>
        <p:nvGrpSpPr>
          <p:cNvPr id="2" name="グループ化 1">
            <a:extLst>
              <a:ext uri="{FF2B5EF4-FFF2-40B4-BE49-F238E27FC236}">
                <a16:creationId xmlns:a16="http://schemas.microsoft.com/office/drawing/2014/main" id="{59D588EF-0788-497C-ABE8-C97457558B56}"/>
              </a:ext>
            </a:extLst>
          </p:cNvPr>
          <p:cNvGrpSpPr>
            <a:grpSpLocks noChangeAspect="1"/>
          </p:cNvGrpSpPr>
          <p:nvPr/>
        </p:nvGrpSpPr>
        <p:grpSpPr>
          <a:xfrm>
            <a:off x="4482667" y="2124939"/>
            <a:ext cx="6513637" cy="622907"/>
            <a:chOff x="4460145" y="1011397"/>
            <a:chExt cx="6513637" cy="622907"/>
          </a:xfrm>
        </p:grpSpPr>
        <p:pic>
          <p:nvPicPr>
            <p:cNvPr id="6" name="図 5">
              <a:extLst>
                <a:ext uri="{FF2B5EF4-FFF2-40B4-BE49-F238E27FC236}">
                  <a16:creationId xmlns:a16="http://schemas.microsoft.com/office/drawing/2014/main" id="{1FFAD0E0-2024-4E4B-B9C6-9A8B10FAA2D0}"/>
                </a:ext>
              </a:extLst>
            </p:cNvPr>
            <p:cNvPicPr>
              <a:picLocks noChangeAspect="1"/>
            </p:cNvPicPr>
            <p:nvPr/>
          </p:nvPicPr>
          <p:blipFill rotWithShape="1">
            <a:blip r:embed="rId3"/>
            <a:srcRect l="70413"/>
            <a:stretch/>
          </p:blipFill>
          <p:spPr>
            <a:xfrm>
              <a:off x="4460145" y="1015093"/>
              <a:ext cx="583453" cy="619211"/>
            </a:xfrm>
            <a:prstGeom prst="rect">
              <a:avLst/>
            </a:prstGeom>
          </p:spPr>
        </p:pic>
        <p:pic>
          <p:nvPicPr>
            <p:cNvPr id="8" name="図 7">
              <a:extLst>
                <a:ext uri="{FF2B5EF4-FFF2-40B4-BE49-F238E27FC236}">
                  <a16:creationId xmlns:a16="http://schemas.microsoft.com/office/drawing/2014/main" id="{EA73E707-7666-4F19-A763-41745C83F657}"/>
                </a:ext>
              </a:extLst>
            </p:cNvPr>
            <p:cNvPicPr>
              <a:picLocks noChangeAspect="1"/>
            </p:cNvPicPr>
            <p:nvPr/>
          </p:nvPicPr>
          <p:blipFill>
            <a:blip r:embed="rId4"/>
            <a:stretch>
              <a:fillRect/>
            </a:stretch>
          </p:blipFill>
          <p:spPr>
            <a:xfrm>
              <a:off x="10526045" y="1011397"/>
              <a:ext cx="447737" cy="571580"/>
            </a:xfrm>
            <a:prstGeom prst="rect">
              <a:avLst/>
            </a:prstGeom>
          </p:spPr>
        </p:pic>
        <p:pic>
          <p:nvPicPr>
            <p:cNvPr id="9" name="図 8">
              <a:extLst>
                <a:ext uri="{FF2B5EF4-FFF2-40B4-BE49-F238E27FC236}">
                  <a16:creationId xmlns:a16="http://schemas.microsoft.com/office/drawing/2014/main" id="{8DCC82E7-C5C6-4BA0-A564-C3386720B011}"/>
                </a:ext>
              </a:extLst>
            </p:cNvPr>
            <p:cNvPicPr>
              <a:picLocks noChangeAspect="1"/>
            </p:cNvPicPr>
            <p:nvPr/>
          </p:nvPicPr>
          <p:blipFill rotWithShape="1">
            <a:blip r:embed="rId5"/>
            <a:srcRect l="5119" r="52423"/>
            <a:stretch/>
          </p:blipFill>
          <p:spPr>
            <a:xfrm>
              <a:off x="7846418" y="1015092"/>
              <a:ext cx="432769" cy="619212"/>
            </a:xfrm>
            <a:prstGeom prst="rect">
              <a:avLst/>
            </a:prstGeom>
          </p:spPr>
        </p:pic>
      </p:grpSp>
      <p:sp>
        <p:nvSpPr>
          <p:cNvPr id="10" name="テキスト ボックス 9">
            <a:extLst>
              <a:ext uri="{FF2B5EF4-FFF2-40B4-BE49-F238E27FC236}">
                <a16:creationId xmlns:a16="http://schemas.microsoft.com/office/drawing/2014/main" id="{F6ABEDBE-CCBC-46A8-A15F-E8B5B8E7A84C}"/>
              </a:ext>
            </a:extLst>
          </p:cNvPr>
          <p:cNvSpPr txBox="1"/>
          <p:nvPr/>
        </p:nvSpPr>
        <p:spPr>
          <a:xfrm>
            <a:off x="334545" y="1260000"/>
            <a:ext cx="11724557" cy="410049"/>
          </a:xfrm>
          <a:prstGeom prst="rect">
            <a:avLst/>
          </a:prstGeom>
          <a:noFill/>
        </p:spPr>
        <p:txBody>
          <a:bodyPr wrap="square" rtlCol="0">
            <a:spAutoFit/>
          </a:bodyPr>
          <a:lstStyle/>
          <a:p>
            <a:pPr>
              <a:lnSpc>
                <a:spcPct val="150000"/>
              </a:lnSpc>
            </a:pPr>
            <a:r>
              <a:rPr kumimoji="1" lang="ja-JP" altLang="en-US" sz="1600" dirty="0">
                <a:latin typeface="Meiryo UI" panose="020B0604030504040204" pitchFamily="50" charset="-128"/>
                <a:ea typeface="Meiryo UI" panose="020B0604030504040204" pitchFamily="50" charset="-128"/>
              </a:rPr>
              <a:t>様々なアルゴリズムがあります</a:t>
            </a:r>
            <a:endParaRPr kumimoji="1" lang="en-US" altLang="ja-JP" dirty="0">
              <a:latin typeface="Meiryo UI" panose="020B0604030504040204" pitchFamily="50" charset="-128"/>
              <a:ea typeface="Meiryo UI" panose="020B0604030504040204" pitchFamily="50" charset="-128"/>
            </a:endParaRPr>
          </a:p>
        </p:txBody>
      </p:sp>
      <p:sp>
        <p:nvSpPr>
          <p:cNvPr id="11" name="タイトル 1">
            <a:extLst>
              <a:ext uri="{FF2B5EF4-FFF2-40B4-BE49-F238E27FC236}">
                <a16:creationId xmlns:a16="http://schemas.microsoft.com/office/drawing/2014/main" id="{AF25789B-1013-487C-8DE3-6432321ED981}"/>
              </a:ext>
            </a:extLst>
          </p:cNvPr>
          <p:cNvSpPr txBox="1">
            <a:spLocks/>
          </p:cNvSpPr>
          <p:nvPr/>
        </p:nvSpPr>
        <p:spPr>
          <a:xfrm>
            <a:off x="540000" y="180000"/>
            <a:ext cx="9180000" cy="1080000"/>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dirty="0">
                <a:latin typeface="Meiryo UI" panose="020B0604030504040204" pitchFamily="50" charset="-128"/>
                <a:ea typeface="Meiryo UI" panose="020B0604030504040204" pitchFamily="50" charset="-128"/>
              </a:rPr>
              <a:t>決定木とは？　</a:t>
            </a:r>
            <a:r>
              <a:rPr lang="ja-JP" altLang="en-US" sz="2000" dirty="0">
                <a:latin typeface="Meiryo UI" panose="020B0604030504040204" pitchFamily="50" charset="-128"/>
                <a:ea typeface="Meiryo UI" panose="020B0604030504040204" pitchFamily="50" charset="-128"/>
              </a:rPr>
              <a:t>アルゴリズム</a:t>
            </a:r>
            <a:endParaRPr lang="en-US" altLang="ja-JP" sz="3600" dirty="0">
              <a:latin typeface="Meiryo UI" panose="020B0604030504040204" pitchFamily="50" charset="-128"/>
              <a:ea typeface="Meiryo UI" panose="020B0604030504040204" pitchFamily="50" charset="-128"/>
            </a:endParaRP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AF1D6E29-C60D-42F9-AA7E-90EFA4BC94A3}"/>
                  </a:ext>
                </a:extLst>
              </p:cNvPr>
              <p:cNvSpPr txBox="1"/>
              <p:nvPr/>
            </p:nvSpPr>
            <p:spPr>
              <a:xfrm>
                <a:off x="2742015" y="5357677"/>
                <a:ext cx="2203488" cy="276999"/>
              </a:xfrm>
              <a:prstGeom prst="rect">
                <a:avLst/>
              </a:prstGeom>
              <a:noFill/>
            </p:spPr>
            <p:txBody>
              <a:bodyPr wrap="none" rtlCol="0">
                <a:spAutoFit/>
              </a:bodyPr>
              <a:lstStyle/>
              <a:p>
                <a14:m>
                  <m:oMath xmlns:m="http://schemas.openxmlformats.org/officeDocument/2006/math">
                    <m:r>
                      <a:rPr kumimoji="1" lang="en-US" altLang="ja-JP" sz="1200" i="1" smtClean="0">
                        <a:latin typeface="Cambria Math" panose="02040503050406030204" pitchFamily="18" charset="0"/>
                      </a:rPr>
                      <m:t>𝑃</m:t>
                    </m:r>
                    <m:d>
                      <m:dPr>
                        <m:ctrlPr>
                          <a:rPr kumimoji="1" lang="en-US" altLang="ja-JP" sz="1200" i="1">
                            <a:latin typeface="Cambria Math" panose="02040503050406030204" pitchFamily="18" charset="0"/>
                          </a:rPr>
                        </m:ctrlPr>
                      </m:dPr>
                      <m:e>
                        <m:r>
                          <a:rPr kumimoji="1" lang="en-US" altLang="ja-JP" sz="1200" i="1">
                            <a:latin typeface="Cambria Math" panose="02040503050406030204" pitchFamily="18" charset="0"/>
                          </a:rPr>
                          <m:t>𝑗</m:t>
                        </m:r>
                      </m:e>
                      <m:e>
                        <m:r>
                          <a:rPr kumimoji="1" lang="en-US" altLang="ja-JP" sz="1200" i="1">
                            <a:latin typeface="Cambria Math" panose="02040503050406030204" pitchFamily="18" charset="0"/>
                          </a:rPr>
                          <m:t>𝑡</m:t>
                        </m:r>
                      </m:e>
                    </m:d>
                  </m:oMath>
                </a14:m>
                <a:r>
                  <a:rPr kumimoji="1" lang="en-US" altLang="ja-JP" sz="1200" dirty="0">
                    <a:latin typeface="Meiryo UI" panose="020B0604030504040204" pitchFamily="50" charset="-128"/>
                    <a:ea typeface="Meiryo UI" panose="020B0604030504040204" pitchFamily="50" charset="-128"/>
                  </a:rPr>
                  <a:t>: </a:t>
                </a:r>
                <a:r>
                  <a:rPr kumimoji="1" lang="ja-JP" altLang="en-US" sz="1200" dirty="0">
                    <a:latin typeface="Meiryo UI" panose="020B0604030504040204" pitchFamily="50" charset="-128"/>
                    <a:ea typeface="Meiryo UI" panose="020B0604030504040204" pitchFamily="50" charset="-128"/>
                  </a:rPr>
                  <a:t>ノード</a:t>
                </a:r>
                <a14:m>
                  <m:oMath xmlns:m="http://schemas.openxmlformats.org/officeDocument/2006/math">
                    <m:r>
                      <a:rPr kumimoji="1" lang="en-US" altLang="ja-JP" sz="1200" b="0" i="1" smtClean="0">
                        <a:latin typeface="Cambria Math" panose="02040503050406030204" pitchFamily="18" charset="0"/>
                      </a:rPr>
                      <m:t>𝑡</m:t>
                    </m:r>
                  </m:oMath>
                </a14:m>
                <a:r>
                  <a:rPr kumimoji="1" lang="ja-JP" altLang="en-US" sz="1200" dirty="0">
                    <a:latin typeface="Meiryo UI" panose="020B0604030504040204" pitchFamily="50" charset="-128"/>
                    <a:ea typeface="Meiryo UI" panose="020B0604030504040204" pitchFamily="50" charset="-128"/>
                  </a:rPr>
                  <a:t>内のクラス</a:t>
                </a:r>
                <a14:m>
                  <m:oMath xmlns:m="http://schemas.openxmlformats.org/officeDocument/2006/math">
                    <m:r>
                      <a:rPr kumimoji="1" lang="en-US" altLang="ja-JP" sz="1200" b="0" i="1" smtClean="0">
                        <a:latin typeface="Cambria Math" panose="02040503050406030204" pitchFamily="18" charset="0"/>
                      </a:rPr>
                      <m:t>𝑗</m:t>
                    </m:r>
                  </m:oMath>
                </a14:m>
                <a:r>
                  <a:rPr kumimoji="1" lang="ja-JP" altLang="en-US" sz="1200" dirty="0">
                    <a:latin typeface="Meiryo UI" panose="020B0604030504040204" pitchFamily="50" charset="-128"/>
                    <a:ea typeface="Meiryo UI" panose="020B0604030504040204" pitchFamily="50" charset="-128"/>
                  </a:rPr>
                  <a:t>の割合</a:t>
                </a:r>
                <a:endParaRPr kumimoji="1" lang="en-US" altLang="ja-JP" sz="1200" dirty="0">
                  <a:latin typeface="Meiryo UI" panose="020B0604030504040204" pitchFamily="50" charset="-128"/>
                  <a:ea typeface="Meiryo UI" panose="020B0604030504040204" pitchFamily="50" charset="-128"/>
                </a:endParaRPr>
              </a:p>
            </p:txBody>
          </p:sp>
        </mc:Choice>
        <mc:Fallback xmlns="">
          <p:sp>
            <p:nvSpPr>
              <p:cNvPr id="14" name="テキスト ボックス 13">
                <a:extLst>
                  <a:ext uri="{FF2B5EF4-FFF2-40B4-BE49-F238E27FC236}">
                    <a16:creationId xmlns:a16="http://schemas.microsoft.com/office/drawing/2014/main" id="{AF1D6E29-C60D-42F9-AA7E-90EFA4BC94A3}"/>
                  </a:ext>
                </a:extLst>
              </p:cNvPr>
              <p:cNvSpPr txBox="1">
                <a:spLocks noRot="1" noChangeAspect="1" noMove="1" noResize="1" noEditPoints="1" noAdjustHandles="1" noChangeArrowheads="1" noChangeShapeType="1" noTextEdit="1"/>
              </p:cNvSpPr>
              <p:nvPr/>
            </p:nvSpPr>
            <p:spPr>
              <a:xfrm>
                <a:off x="2742015" y="5357677"/>
                <a:ext cx="2203488" cy="276999"/>
              </a:xfrm>
              <a:prstGeom prst="rect">
                <a:avLst/>
              </a:prstGeom>
              <a:blipFill>
                <a:blip r:embed="rId8"/>
                <a:stretch>
                  <a:fillRect t="-2222" b="-1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F0AF8D8-70CF-44E0-9B12-6A41EC3233B1}"/>
                  </a:ext>
                </a:extLst>
              </p:cNvPr>
              <p:cNvSpPr txBox="1"/>
              <p:nvPr/>
            </p:nvSpPr>
            <p:spPr>
              <a:xfrm>
                <a:off x="5427921" y="4525498"/>
                <a:ext cx="2417200" cy="8066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600" i="1" smtClean="0">
                              <a:latin typeface="Cambria Math" panose="02040503050406030204" pitchFamily="18" charset="0"/>
                            </a:rPr>
                          </m:ctrlPr>
                        </m:sSupPr>
                        <m:e>
                          <m:r>
                            <m:rPr>
                              <m:sty m:val="p"/>
                            </m:rPr>
                            <a:rPr kumimoji="1" lang="en-US" altLang="ja-JP" sz="1600" i="1">
                              <a:latin typeface="Cambria Math" panose="02040503050406030204" pitchFamily="18" charset="0"/>
                            </a:rPr>
                            <m:t>χ</m:t>
                          </m:r>
                        </m:e>
                        <m:sup>
                          <m:r>
                            <a:rPr kumimoji="1" lang="en-US" altLang="ja-JP" sz="1600" i="1">
                              <a:latin typeface="Cambria Math" panose="02040503050406030204" pitchFamily="18" charset="0"/>
                            </a:rPr>
                            <m:t>2</m:t>
                          </m:r>
                        </m:sup>
                      </m:sSup>
                      <m:r>
                        <a:rPr kumimoji="1" lang="en-US" altLang="ja-JP" sz="1600" i="1">
                          <a:latin typeface="Cambria Math" panose="02040503050406030204" pitchFamily="18" charset="0"/>
                          <a:ea typeface="Cambria Math" panose="02040503050406030204" pitchFamily="18" charset="0"/>
                        </a:rPr>
                        <m:t>=</m:t>
                      </m:r>
                      <m:nary>
                        <m:naryPr>
                          <m:chr m:val="∑"/>
                          <m:supHide m:val="on"/>
                          <m:ctrlPr>
                            <a:rPr kumimoji="1" lang="en-US" altLang="ja-JP" sz="1600" b="0" i="1" smtClean="0">
                              <a:latin typeface="Cambria Math" panose="02040503050406030204" pitchFamily="18" charset="0"/>
                            </a:rPr>
                          </m:ctrlPr>
                        </m:naryPr>
                        <m:sub>
                          <m:r>
                            <m:rPr>
                              <m:brk m:alnAt="7"/>
                            </m:rPr>
                            <a:rPr kumimoji="1" lang="en-US" altLang="ja-JP" sz="1600" b="0" i="1" smtClean="0">
                              <a:latin typeface="Cambria Math" panose="02040503050406030204" pitchFamily="18" charset="0"/>
                            </a:rPr>
                            <m:t>𝑗</m:t>
                          </m:r>
                        </m:sub>
                        <m:sup/>
                        <m:e>
                          <m:nary>
                            <m:naryPr>
                              <m:chr m:val="∑"/>
                              <m:supHide m:val="on"/>
                              <m:ctrlPr>
                                <a:rPr kumimoji="1" lang="en-US" altLang="ja-JP" sz="1600" i="1">
                                  <a:latin typeface="Cambria Math" panose="02040503050406030204" pitchFamily="18" charset="0"/>
                                </a:rPr>
                              </m:ctrlPr>
                            </m:naryPr>
                            <m:sub>
                              <m:r>
                                <m:rPr>
                                  <m:brk m:alnAt="7"/>
                                </m:rPr>
                                <a:rPr kumimoji="1" lang="en-US" altLang="ja-JP" sz="1600" i="1">
                                  <a:latin typeface="Cambria Math" panose="02040503050406030204" pitchFamily="18" charset="0"/>
                                </a:rPr>
                                <m:t>𝑖</m:t>
                              </m:r>
                            </m:sub>
                            <m:sup/>
                            <m:e>
                              <m:f>
                                <m:fPr>
                                  <m:ctrlPr>
                                    <a:rPr kumimoji="1" lang="en-US" altLang="ja-JP" sz="1600" i="1" smtClean="0">
                                      <a:latin typeface="Cambria Math" panose="02040503050406030204" pitchFamily="18" charset="0"/>
                                    </a:rPr>
                                  </m:ctrlPr>
                                </m:fPr>
                                <m:num>
                                  <m:sSup>
                                    <m:sSupPr>
                                      <m:ctrlPr>
                                        <a:rPr kumimoji="1" lang="en-US" altLang="ja-JP" sz="1600" i="1" smtClean="0">
                                          <a:latin typeface="Cambria Math" panose="02040503050406030204" pitchFamily="18" charset="0"/>
                                        </a:rPr>
                                      </m:ctrlPr>
                                    </m:sSupPr>
                                    <m:e>
                                      <m:d>
                                        <m:dPr>
                                          <m:ctrlPr>
                                            <a:rPr kumimoji="1" lang="en-US" altLang="ja-JP" sz="1600" i="1" smtClean="0">
                                              <a:latin typeface="Cambria Math" panose="02040503050406030204" pitchFamily="18" charset="0"/>
                                            </a:rPr>
                                          </m:ctrlPr>
                                        </m:dPr>
                                        <m:e>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𝑛</m:t>
                                              </m:r>
                                            </m:e>
                                            <m:sub>
                                              <m:r>
                                                <a:rPr kumimoji="1" lang="en-US" altLang="ja-JP" sz="1600" b="0" i="1" smtClean="0">
                                                  <a:latin typeface="Cambria Math" panose="02040503050406030204" pitchFamily="18" charset="0"/>
                                                </a:rPr>
                                                <m:t>𝑖𝑗</m:t>
                                              </m:r>
                                            </m:sub>
                                          </m:sSub>
                                          <m:r>
                                            <a:rPr kumimoji="1" lang="en-US" altLang="ja-JP" sz="1600" i="1" smtClean="0">
                                              <a:latin typeface="Cambria Math" panose="02040503050406030204" pitchFamily="18" charset="0"/>
                                              <a:ea typeface="Cambria Math" panose="02040503050406030204" pitchFamily="18" charset="0"/>
                                            </a:rPr>
                                            <m:t>−</m:t>
                                          </m:r>
                                          <m:sSub>
                                            <m:sSubPr>
                                              <m:ctrlPr>
                                                <a:rPr kumimoji="1" lang="en-US" altLang="ja-JP" sz="1600" i="1" smtClean="0">
                                                  <a:latin typeface="Cambria Math" panose="02040503050406030204" pitchFamily="18" charset="0"/>
                                                  <a:ea typeface="Cambria Math" panose="02040503050406030204" pitchFamily="18" charset="0"/>
                                                </a:rPr>
                                              </m:ctrlPr>
                                            </m:sSubPr>
                                            <m:e>
                                              <m:r>
                                                <a:rPr kumimoji="1" lang="en-US" altLang="ja-JP" sz="1600" b="0" i="1" smtClean="0">
                                                  <a:latin typeface="Cambria Math" panose="02040503050406030204" pitchFamily="18" charset="0"/>
                                                  <a:ea typeface="Cambria Math" panose="02040503050406030204" pitchFamily="18" charset="0"/>
                                                </a:rPr>
                                                <m:t>𝑚</m:t>
                                              </m:r>
                                            </m:e>
                                            <m:sub>
                                              <m:r>
                                                <a:rPr kumimoji="1" lang="en-US" altLang="ja-JP" sz="1600" b="0" i="1" smtClean="0">
                                                  <a:latin typeface="Cambria Math" panose="02040503050406030204" pitchFamily="18" charset="0"/>
                                                  <a:ea typeface="Cambria Math" panose="02040503050406030204" pitchFamily="18" charset="0"/>
                                                </a:rPr>
                                                <m:t>𝑖𝑗</m:t>
                                              </m:r>
                                            </m:sub>
                                          </m:sSub>
                                        </m:e>
                                      </m:d>
                                    </m:e>
                                    <m:sup>
                                      <m:r>
                                        <a:rPr kumimoji="1" lang="en-US" altLang="ja-JP" sz="1600" b="0" i="1" smtClean="0">
                                          <a:latin typeface="Cambria Math" panose="02040503050406030204" pitchFamily="18" charset="0"/>
                                        </a:rPr>
                                        <m:t>2</m:t>
                                      </m:r>
                                    </m:sup>
                                  </m:sSup>
                                </m:num>
                                <m:den>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𝑚</m:t>
                                      </m:r>
                                    </m:e>
                                    <m:sub>
                                      <m:r>
                                        <a:rPr kumimoji="1" lang="en-US" altLang="ja-JP" sz="1600" b="0" i="1" smtClean="0">
                                          <a:latin typeface="Cambria Math" panose="02040503050406030204" pitchFamily="18" charset="0"/>
                                        </a:rPr>
                                        <m:t>𝑖𝑗</m:t>
                                      </m:r>
                                    </m:sub>
                                  </m:sSub>
                                </m:den>
                              </m:f>
                            </m:e>
                          </m:nary>
                        </m:e>
                      </m:nary>
                    </m:oMath>
                  </m:oMathPara>
                </a14:m>
                <a:endParaRPr kumimoji="1" lang="en-US" altLang="ja-JP" sz="1600" dirty="0">
                  <a:latin typeface="Meiryo UI" panose="020B0604030504040204" pitchFamily="50" charset="-128"/>
                  <a:ea typeface="Meiryo UI" panose="020B0604030504040204" pitchFamily="50" charset="-128"/>
                </a:endParaRPr>
              </a:p>
            </p:txBody>
          </p:sp>
        </mc:Choice>
        <mc:Fallback xmlns="">
          <p:sp>
            <p:nvSpPr>
              <p:cNvPr id="15" name="テキスト ボックス 14">
                <a:extLst>
                  <a:ext uri="{FF2B5EF4-FFF2-40B4-BE49-F238E27FC236}">
                    <a16:creationId xmlns:a16="http://schemas.microsoft.com/office/drawing/2014/main" id="{BF0AF8D8-70CF-44E0-9B12-6A41EC3233B1}"/>
                  </a:ext>
                </a:extLst>
              </p:cNvPr>
              <p:cNvSpPr txBox="1">
                <a:spLocks noRot="1" noChangeAspect="1" noMove="1" noResize="1" noEditPoints="1" noAdjustHandles="1" noChangeArrowheads="1" noChangeShapeType="1" noTextEdit="1"/>
              </p:cNvSpPr>
              <p:nvPr/>
            </p:nvSpPr>
            <p:spPr>
              <a:xfrm>
                <a:off x="5427921" y="4525498"/>
                <a:ext cx="2417200" cy="806631"/>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3BE27BD-F6A5-4A1C-88CA-BDAECB6D48C3}"/>
                  </a:ext>
                </a:extLst>
              </p:cNvPr>
              <p:cNvSpPr txBox="1"/>
              <p:nvPr/>
            </p:nvSpPr>
            <p:spPr>
              <a:xfrm>
                <a:off x="8461663" y="4594578"/>
                <a:ext cx="3195042" cy="7176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𝐼𝑛𝑓𝑜</m:t>
                      </m:r>
                      <m:d>
                        <m:dPr>
                          <m:ctrlPr>
                            <a:rPr kumimoji="1" lang="en-US" altLang="ja-JP" sz="1600" i="1" smtClean="0">
                              <a:latin typeface="Cambria Math" panose="02040503050406030204" pitchFamily="18" charset="0"/>
                            </a:rPr>
                          </m:ctrlPr>
                        </m:dPr>
                        <m:e>
                          <m:r>
                            <a:rPr kumimoji="1" lang="en-US" altLang="ja-JP" sz="1600" b="0" i="1" smtClean="0">
                              <a:latin typeface="Cambria Math" panose="02040503050406030204" pitchFamily="18" charset="0"/>
                            </a:rPr>
                            <m:t>𝑡</m:t>
                          </m:r>
                        </m:e>
                      </m:d>
                      <m:r>
                        <a:rPr kumimoji="1" lang="en-US" altLang="ja-JP" sz="1600" i="1" smtClean="0">
                          <a:latin typeface="Cambria Math" panose="02040503050406030204" pitchFamily="18" charset="0"/>
                          <a:ea typeface="Cambria Math" panose="02040503050406030204" pitchFamily="18" charset="0"/>
                        </a:rPr>
                        <m:t>=</m:t>
                      </m:r>
                      <m:r>
                        <a:rPr kumimoji="1" lang="en-US" altLang="ja-JP" sz="1600" b="0" i="1" smtClean="0">
                          <a:latin typeface="Cambria Math" panose="02040503050406030204" pitchFamily="18" charset="0"/>
                        </a:rPr>
                        <m:t>−</m:t>
                      </m:r>
                      <m:nary>
                        <m:naryPr>
                          <m:chr m:val="∑"/>
                          <m:supHide m:val="on"/>
                          <m:ctrlPr>
                            <a:rPr kumimoji="1" lang="en-US" altLang="ja-JP" sz="1600" b="0" i="1" smtClean="0">
                              <a:latin typeface="Cambria Math" panose="02040503050406030204" pitchFamily="18" charset="0"/>
                            </a:rPr>
                          </m:ctrlPr>
                        </m:naryPr>
                        <m:sub>
                          <m:r>
                            <m:rPr>
                              <m:brk m:alnAt="7"/>
                            </m:rPr>
                            <a:rPr kumimoji="1" lang="en-US" altLang="ja-JP" sz="1600" b="0" i="1" smtClean="0">
                              <a:latin typeface="Cambria Math" panose="02040503050406030204" pitchFamily="18" charset="0"/>
                            </a:rPr>
                            <m:t>𝑗</m:t>
                          </m:r>
                        </m:sub>
                        <m:sup/>
                        <m:e>
                          <m:r>
                            <a:rPr kumimoji="1" lang="en-US" altLang="ja-JP" sz="1600" b="0" i="1" smtClean="0">
                              <a:latin typeface="Cambria Math" panose="02040503050406030204" pitchFamily="18" charset="0"/>
                            </a:rPr>
                            <m:t>𝑃</m:t>
                          </m:r>
                          <m:d>
                            <m:dPr>
                              <m:ctrlPr>
                                <a:rPr kumimoji="1" lang="en-US" altLang="ja-JP" sz="1600" b="0" i="1" smtClean="0">
                                  <a:latin typeface="Cambria Math" panose="02040503050406030204" pitchFamily="18" charset="0"/>
                                </a:rPr>
                              </m:ctrlPr>
                            </m:dPr>
                            <m:e>
                              <m:r>
                                <a:rPr kumimoji="1" lang="en-US" altLang="ja-JP" sz="1600" b="0" i="1" smtClean="0">
                                  <a:latin typeface="Cambria Math" panose="02040503050406030204" pitchFamily="18" charset="0"/>
                                </a:rPr>
                                <m:t>𝑗</m:t>
                              </m:r>
                            </m:e>
                            <m:e>
                              <m:r>
                                <a:rPr kumimoji="1" lang="en-US" altLang="ja-JP" sz="1600" b="0" i="1" smtClean="0">
                                  <a:latin typeface="Cambria Math" panose="02040503050406030204" pitchFamily="18" charset="0"/>
                                </a:rPr>
                                <m:t>𝑡</m:t>
                              </m:r>
                            </m:e>
                          </m:d>
                          <m:func>
                            <m:funcPr>
                              <m:ctrlPr>
                                <a:rPr kumimoji="1" lang="en-US" altLang="ja-JP" sz="1600" b="0" i="1" smtClean="0">
                                  <a:latin typeface="Cambria Math" panose="02040503050406030204" pitchFamily="18" charset="0"/>
                                </a:rPr>
                              </m:ctrlPr>
                            </m:funcPr>
                            <m:fName>
                              <m:sSub>
                                <m:sSubPr>
                                  <m:ctrlPr>
                                    <a:rPr kumimoji="1" lang="en-US" altLang="ja-JP" sz="1600" b="0" i="1" smtClean="0">
                                      <a:latin typeface="Cambria Math" panose="02040503050406030204" pitchFamily="18" charset="0"/>
                                    </a:rPr>
                                  </m:ctrlPr>
                                </m:sSubPr>
                                <m:e>
                                  <m:r>
                                    <m:rPr>
                                      <m:sty m:val="p"/>
                                    </m:rPr>
                                    <a:rPr kumimoji="1" lang="en-US" altLang="ja-JP" sz="1600" b="0" i="0" smtClean="0">
                                      <a:latin typeface="Cambria Math" panose="02040503050406030204" pitchFamily="18" charset="0"/>
                                    </a:rPr>
                                    <m:t>log</m:t>
                                  </m:r>
                                </m:e>
                                <m:sub>
                                  <m:r>
                                    <a:rPr kumimoji="1" lang="en-US" altLang="ja-JP" sz="1600" b="0" i="1" smtClean="0">
                                      <a:latin typeface="Cambria Math" panose="02040503050406030204" pitchFamily="18" charset="0"/>
                                    </a:rPr>
                                    <m:t>2</m:t>
                                  </m:r>
                                </m:sub>
                              </m:sSub>
                            </m:fName>
                            <m:e>
                              <m:r>
                                <a:rPr kumimoji="1" lang="en-US" altLang="ja-JP" sz="1600" i="1">
                                  <a:latin typeface="Cambria Math" panose="02040503050406030204" pitchFamily="18" charset="0"/>
                                </a:rPr>
                                <m:t>𝑃</m:t>
                              </m:r>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𝑗</m:t>
                                  </m:r>
                                </m:e>
                                <m:e>
                                  <m:r>
                                    <a:rPr kumimoji="1" lang="en-US" altLang="ja-JP" sz="1600" i="1">
                                      <a:latin typeface="Cambria Math" panose="02040503050406030204" pitchFamily="18" charset="0"/>
                                    </a:rPr>
                                    <m:t>𝑡</m:t>
                                  </m:r>
                                </m:e>
                              </m:d>
                            </m:e>
                          </m:func>
                        </m:e>
                      </m:nary>
                    </m:oMath>
                  </m:oMathPara>
                </a14:m>
                <a:endParaRPr kumimoji="1" lang="en-US" altLang="ja-JP" sz="1600" dirty="0">
                  <a:latin typeface="Meiryo UI" panose="020B0604030504040204" pitchFamily="50" charset="-128"/>
                  <a:ea typeface="Meiryo UI" panose="020B0604030504040204" pitchFamily="50" charset="-128"/>
                </a:endParaRPr>
              </a:p>
            </p:txBody>
          </p:sp>
        </mc:Choice>
        <mc:Fallback xmlns="">
          <p:sp>
            <p:nvSpPr>
              <p:cNvPr id="16" name="テキスト ボックス 15">
                <a:extLst>
                  <a:ext uri="{FF2B5EF4-FFF2-40B4-BE49-F238E27FC236}">
                    <a16:creationId xmlns:a16="http://schemas.microsoft.com/office/drawing/2014/main" id="{03BE27BD-F6A5-4A1C-88CA-BDAECB6D48C3}"/>
                  </a:ext>
                </a:extLst>
              </p:cNvPr>
              <p:cNvSpPr txBox="1">
                <a:spLocks noRot="1" noChangeAspect="1" noMove="1" noResize="1" noEditPoints="1" noAdjustHandles="1" noChangeArrowheads="1" noChangeShapeType="1" noTextEdit="1"/>
              </p:cNvSpPr>
              <p:nvPr/>
            </p:nvSpPr>
            <p:spPr>
              <a:xfrm>
                <a:off x="8461663" y="4594578"/>
                <a:ext cx="3195042" cy="71769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A488E3D4-8427-44E6-BD18-A69DEE38D9C1}"/>
                  </a:ext>
                </a:extLst>
              </p:cNvPr>
              <p:cNvSpPr/>
              <p:nvPr/>
            </p:nvSpPr>
            <p:spPr>
              <a:xfrm>
                <a:off x="5585528" y="5351412"/>
                <a:ext cx="2148024" cy="291875"/>
              </a:xfrm>
              <a:prstGeom prst="rect">
                <a:avLst/>
              </a:prstGeom>
            </p:spPr>
            <p:txBody>
              <a:bodyPr wrap="none">
                <a:spAutoFit/>
              </a:bodyPr>
              <a:lstStyle/>
              <a:p>
                <a14:m>
                  <m:oMath xmlns:m="http://schemas.openxmlformats.org/officeDocument/2006/math">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𝑛</m:t>
                        </m:r>
                      </m:e>
                      <m:sub>
                        <m:r>
                          <a:rPr kumimoji="1" lang="en-US" altLang="ja-JP" sz="1200" i="1">
                            <a:latin typeface="Cambria Math" panose="02040503050406030204" pitchFamily="18" charset="0"/>
                          </a:rPr>
                          <m:t>𝑖𝑗</m:t>
                        </m:r>
                      </m:sub>
                    </m:sSub>
                  </m:oMath>
                </a14:m>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観測度数</a:t>
                </a:r>
                <a:r>
                  <a:rPr lang="en-US" altLang="ja-JP" sz="1200" dirty="0">
                    <a:latin typeface="Meiryo UI" panose="020B0604030504040204" pitchFamily="50" charset="-128"/>
                    <a:ea typeface="Meiryo UI" panose="020B0604030504040204" pitchFamily="50" charset="-128"/>
                  </a:rPr>
                  <a:t>,</a:t>
                </a:r>
                <a:r>
                  <a:rPr kumimoji="1" lang="en-US" altLang="ja-JP" sz="1200" dirty="0">
                    <a:ea typeface="Cambria Math" panose="02040503050406030204" pitchFamily="18" charset="0"/>
                  </a:rPr>
                  <a:t> </a:t>
                </a:r>
                <a14:m>
                  <m:oMath xmlns:m="http://schemas.openxmlformats.org/officeDocument/2006/math">
                    <m:sSub>
                      <m:sSubPr>
                        <m:ctrlPr>
                          <a:rPr kumimoji="1" lang="en-US" altLang="ja-JP" sz="1200" i="1">
                            <a:latin typeface="Cambria Math" panose="02040503050406030204" pitchFamily="18" charset="0"/>
                            <a:ea typeface="Cambria Math" panose="02040503050406030204" pitchFamily="18" charset="0"/>
                          </a:rPr>
                        </m:ctrlPr>
                      </m:sSubPr>
                      <m:e>
                        <m:r>
                          <a:rPr kumimoji="1" lang="en-US" altLang="ja-JP" sz="1200" i="1">
                            <a:latin typeface="Cambria Math" panose="02040503050406030204" pitchFamily="18" charset="0"/>
                            <a:ea typeface="Cambria Math" panose="02040503050406030204" pitchFamily="18" charset="0"/>
                          </a:rPr>
                          <m:t>𝑚</m:t>
                        </m:r>
                      </m:e>
                      <m:sub>
                        <m:r>
                          <a:rPr kumimoji="1" lang="en-US" altLang="ja-JP" sz="1200" i="1">
                            <a:latin typeface="Cambria Math" panose="02040503050406030204" pitchFamily="18" charset="0"/>
                            <a:ea typeface="Cambria Math" panose="02040503050406030204" pitchFamily="18" charset="0"/>
                          </a:rPr>
                          <m:t>𝑖𝑗</m:t>
                        </m:r>
                      </m:sub>
                    </m:sSub>
                  </m:oMath>
                </a14:m>
                <a:r>
                  <a:rPr lang="ja-JP" altLang="en-US" sz="1200" dirty="0">
                    <a:latin typeface="Meiryo UI" panose="020B0604030504040204" pitchFamily="50" charset="-128"/>
                    <a:ea typeface="Meiryo UI" panose="020B0604030504040204" pitchFamily="50" charset="-128"/>
                  </a:rPr>
                  <a:t>：期待度数</a:t>
                </a:r>
              </a:p>
            </p:txBody>
          </p:sp>
        </mc:Choice>
        <mc:Fallback xmlns="">
          <p:sp>
            <p:nvSpPr>
              <p:cNvPr id="7" name="正方形/長方形 6">
                <a:extLst>
                  <a:ext uri="{FF2B5EF4-FFF2-40B4-BE49-F238E27FC236}">
                    <a16:creationId xmlns:a16="http://schemas.microsoft.com/office/drawing/2014/main" id="{A488E3D4-8427-44E6-BD18-A69DEE38D9C1}"/>
                  </a:ext>
                </a:extLst>
              </p:cNvPr>
              <p:cNvSpPr>
                <a:spLocks noRot="1" noChangeAspect="1" noMove="1" noResize="1" noEditPoints="1" noAdjustHandles="1" noChangeArrowheads="1" noChangeShapeType="1" noTextEdit="1"/>
              </p:cNvSpPr>
              <p:nvPr/>
            </p:nvSpPr>
            <p:spPr>
              <a:xfrm>
                <a:off x="5585528" y="5351412"/>
                <a:ext cx="2148024" cy="291875"/>
              </a:xfrm>
              <a:prstGeom prst="rect">
                <a:avLst/>
              </a:prstGeom>
              <a:blipFill>
                <a:blip r:embed="rId11"/>
                <a:stretch>
                  <a:fillRect t="-4167" b="-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560F13DB-E268-4FD7-A406-19129C81D4CA}"/>
                  </a:ext>
                </a:extLst>
              </p:cNvPr>
              <p:cNvSpPr txBox="1"/>
              <p:nvPr/>
            </p:nvSpPr>
            <p:spPr>
              <a:xfrm>
                <a:off x="8762965" y="5333459"/>
                <a:ext cx="2203488" cy="276999"/>
              </a:xfrm>
              <a:prstGeom prst="rect">
                <a:avLst/>
              </a:prstGeom>
              <a:noFill/>
            </p:spPr>
            <p:txBody>
              <a:bodyPr wrap="none" rtlCol="0">
                <a:spAutoFit/>
              </a:bodyPr>
              <a:lstStyle/>
              <a:p>
                <a14:m>
                  <m:oMath xmlns:m="http://schemas.openxmlformats.org/officeDocument/2006/math">
                    <m:r>
                      <a:rPr kumimoji="1" lang="en-US" altLang="ja-JP" sz="1200" i="1" smtClean="0">
                        <a:latin typeface="Cambria Math" panose="02040503050406030204" pitchFamily="18" charset="0"/>
                      </a:rPr>
                      <m:t>𝑃</m:t>
                    </m:r>
                    <m:d>
                      <m:dPr>
                        <m:ctrlPr>
                          <a:rPr kumimoji="1" lang="en-US" altLang="ja-JP" sz="1200" i="1">
                            <a:latin typeface="Cambria Math" panose="02040503050406030204" pitchFamily="18" charset="0"/>
                          </a:rPr>
                        </m:ctrlPr>
                      </m:dPr>
                      <m:e>
                        <m:r>
                          <a:rPr kumimoji="1" lang="en-US" altLang="ja-JP" sz="1200" i="1">
                            <a:latin typeface="Cambria Math" panose="02040503050406030204" pitchFamily="18" charset="0"/>
                          </a:rPr>
                          <m:t>𝑗</m:t>
                        </m:r>
                      </m:e>
                      <m:e>
                        <m:r>
                          <a:rPr kumimoji="1" lang="en-US" altLang="ja-JP" sz="1200" i="1">
                            <a:latin typeface="Cambria Math" panose="02040503050406030204" pitchFamily="18" charset="0"/>
                          </a:rPr>
                          <m:t>𝑡</m:t>
                        </m:r>
                      </m:e>
                    </m:d>
                  </m:oMath>
                </a14:m>
                <a:r>
                  <a:rPr kumimoji="1" lang="en-US" altLang="ja-JP" sz="1200" dirty="0">
                    <a:latin typeface="Meiryo UI" panose="020B0604030504040204" pitchFamily="50" charset="-128"/>
                    <a:ea typeface="Meiryo UI" panose="020B0604030504040204" pitchFamily="50" charset="-128"/>
                  </a:rPr>
                  <a:t>: </a:t>
                </a:r>
                <a:r>
                  <a:rPr kumimoji="1" lang="ja-JP" altLang="en-US" sz="1200" dirty="0">
                    <a:latin typeface="Meiryo UI" panose="020B0604030504040204" pitchFamily="50" charset="-128"/>
                    <a:ea typeface="Meiryo UI" panose="020B0604030504040204" pitchFamily="50" charset="-128"/>
                  </a:rPr>
                  <a:t>ノード</a:t>
                </a:r>
                <a14:m>
                  <m:oMath xmlns:m="http://schemas.openxmlformats.org/officeDocument/2006/math">
                    <m:r>
                      <a:rPr kumimoji="1" lang="en-US" altLang="ja-JP" sz="1200" b="0" i="1" smtClean="0">
                        <a:latin typeface="Cambria Math" panose="02040503050406030204" pitchFamily="18" charset="0"/>
                      </a:rPr>
                      <m:t>𝑡</m:t>
                    </m:r>
                  </m:oMath>
                </a14:m>
                <a:r>
                  <a:rPr kumimoji="1" lang="ja-JP" altLang="en-US" sz="1200" dirty="0">
                    <a:latin typeface="Meiryo UI" panose="020B0604030504040204" pitchFamily="50" charset="-128"/>
                    <a:ea typeface="Meiryo UI" panose="020B0604030504040204" pitchFamily="50" charset="-128"/>
                  </a:rPr>
                  <a:t>内のクラス</a:t>
                </a:r>
                <a14:m>
                  <m:oMath xmlns:m="http://schemas.openxmlformats.org/officeDocument/2006/math">
                    <m:r>
                      <a:rPr kumimoji="1" lang="en-US" altLang="ja-JP" sz="1200" b="0" i="1" smtClean="0">
                        <a:latin typeface="Cambria Math" panose="02040503050406030204" pitchFamily="18" charset="0"/>
                      </a:rPr>
                      <m:t>𝑗</m:t>
                    </m:r>
                  </m:oMath>
                </a14:m>
                <a:r>
                  <a:rPr kumimoji="1" lang="ja-JP" altLang="en-US" sz="1200" dirty="0">
                    <a:latin typeface="Meiryo UI" panose="020B0604030504040204" pitchFamily="50" charset="-128"/>
                    <a:ea typeface="Meiryo UI" panose="020B0604030504040204" pitchFamily="50" charset="-128"/>
                  </a:rPr>
                  <a:t>の割合</a:t>
                </a:r>
                <a:endParaRPr kumimoji="1" lang="en-US" altLang="ja-JP" sz="1200" dirty="0">
                  <a:latin typeface="Meiryo UI" panose="020B0604030504040204" pitchFamily="50" charset="-128"/>
                  <a:ea typeface="Meiryo UI" panose="020B0604030504040204" pitchFamily="50" charset="-128"/>
                </a:endParaRPr>
              </a:p>
            </p:txBody>
          </p:sp>
        </mc:Choice>
        <mc:Fallback xmlns="">
          <p:sp>
            <p:nvSpPr>
              <p:cNvPr id="19" name="テキスト ボックス 18">
                <a:extLst>
                  <a:ext uri="{FF2B5EF4-FFF2-40B4-BE49-F238E27FC236}">
                    <a16:creationId xmlns:a16="http://schemas.microsoft.com/office/drawing/2014/main" id="{560F13DB-E268-4FD7-A406-19129C81D4CA}"/>
                  </a:ext>
                </a:extLst>
              </p:cNvPr>
              <p:cNvSpPr txBox="1">
                <a:spLocks noRot="1" noChangeAspect="1" noMove="1" noResize="1" noEditPoints="1" noAdjustHandles="1" noChangeArrowheads="1" noChangeShapeType="1" noTextEdit="1"/>
              </p:cNvSpPr>
              <p:nvPr/>
            </p:nvSpPr>
            <p:spPr>
              <a:xfrm>
                <a:off x="8762965" y="5333459"/>
                <a:ext cx="2203488" cy="276999"/>
              </a:xfrm>
              <a:prstGeom prst="rect">
                <a:avLst/>
              </a:prstGeom>
              <a:blipFill>
                <a:blip r:embed="rId12"/>
                <a:stretch>
                  <a:fillRect t="-2222" b="-1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56655FED-F3CC-411E-9D1A-016E95D33325}"/>
                  </a:ext>
                </a:extLst>
              </p:cNvPr>
              <p:cNvSpPr txBox="1"/>
              <p:nvPr/>
            </p:nvSpPr>
            <p:spPr>
              <a:xfrm>
                <a:off x="2226310" y="4647438"/>
                <a:ext cx="2172198" cy="7176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600" i="1" smtClean="0">
                          <a:latin typeface="Cambria Math" panose="02040503050406030204" pitchFamily="18" charset="0"/>
                        </a:rPr>
                        <m:t>g</m:t>
                      </m:r>
                      <m:d>
                        <m:dPr>
                          <m:ctrlPr>
                            <a:rPr kumimoji="1" lang="en-US" altLang="ja-JP" sz="1600" i="1" smtClean="0">
                              <a:latin typeface="Cambria Math" panose="02040503050406030204" pitchFamily="18" charset="0"/>
                            </a:rPr>
                          </m:ctrlPr>
                        </m:dPr>
                        <m:e>
                          <m:r>
                            <a:rPr kumimoji="1" lang="en-US" altLang="ja-JP" sz="1600" b="0" i="1" smtClean="0">
                              <a:latin typeface="Cambria Math" panose="02040503050406030204" pitchFamily="18" charset="0"/>
                            </a:rPr>
                            <m:t>𝑡</m:t>
                          </m:r>
                        </m:e>
                      </m:d>
                      <m:r>
                        <a:rPr kumimoji="1" lang="en-US" altLang="ja-JP" sz="1600" b="0" i="1" smtClean="0">
                          <a:latin typeface="Cambria Math" panose="02040503050406030204" pitchFamily="18" charset="0"/>
                          <a:ea typeface="Cambria Math" panose="02040503050406030204" pitchFamily="18" charset="0"/>
                        </a:rPr>
                        <m:t>=</m:t>
                      </m:r>
                      <m:r>
                        <a:rPr kumimoji="1" lang="en-US" altLang="ja-JP" sz="1600" b="0" i="1" smtClean="0">
                          <a:latin typeface="Cambria Math" panose="02040503050406030204" pitchFamily="18" charset="0"/>
                        </a:rPr>
                        <m:t>1−</m:t>
                      </m:r>
                      <m:nary>
                        <m:naryPr>
                          <m:chr m:val="∑"/>
                          <m:supHide m:val="on"/>
                          <m:ctrlPr>
                            <a:rPr kumimoji="1" lang="en-US" altLang="ja-JP" sz="1600" b="0" i="1" smtClean="0">
                              <a:latin typeface="Cambria Math" panose="02040503050406030204" pitchFamily="18" charset="0"/>
                            </a:rPr>
                          </m:ctrlPr>
                        </m:naryPr>
                        <m:sub>
                          <m:r>
                            <m:rPr>
                              <m:brk m:alnAt="7"/>
                            </m:rPr>
                            <a:rPr kumimoji="1" lang="en-US" altLang="ja-JP" sz="1600" b="0" i="1" smtClean="0">
                              <a:latin typeface="Cambria Math" panose="02040503050406030204" pitchFamily="18" charset="0"/>
                            </a:rPr>
                            <m:t>𝑗</m:t>
                          </m:r>
                        </m:sub>
                        <m:sup/>
                        <m:e>
                          <m:sSup>
                            <m:sSupPr>
                              <m:ctrlPr>
                                <a:rPr kumimoji="1" lang="en-US" altLang="ja-JP" sz="1600" b="0" i="1" smtClean="0">
                                  <a:latin typeface="Cambria Math" panose="02040503050406030204" pitchFamily="18" charset="0"/>
                                </a:rPr>
                              </m:ctrlPr>
                            </m:sSupPr>
                            <m:e>
                              <m:r>
                                <a:rPr kumimoji="1" lang="en-US" altLang="ja-JP" sz="1600" b="0" i="1" smtClean="0">
                                  <a:latin typeface="Cambria Math" panose="02040503050406030204" pitchFamily="18" charset="0"/>
                                </a:rPr>
                                <m:t>𝑃</m:t>
                              </m:r>
                            </m:e>
                            <m:sup>
                              <m:r>
                                <a:rPr kumimoji="1" lang="en-US" altLang="ja-JP" sz="1600" b="0" i="1" smtClean="0">
                                  <a:latin typeface="Cambria Math" panose="02040503050406030204" pitchFamily="18" charset="0"/>
                                </a:rPr>
                                <m:t>2</m:t>
                              </m:r>
                            </m:sup>
                          </m:sSup>
                          <m:d>
                            <m:dPr>
                              <m:ctrlPr>
                                <a:rPr kumimoji="1" lang="en-US" altLang="ja-JP" sz="1600" b="0" i="1" smtClean="0">
                                  <a:latin typeface="Cambria Math" panose="02040503050406030204" pitchFamily="18" charset="0"/>
                                </a:rPr>
                              </m:ctrlPr>
                            </m:dPr>
                            <m:e>
                              <m:r>
                                <a:rPr kumimoji="1" lang="en-US" altLang="ja-JP" sz="1600" b="0" i="1" smtClean="0">
                                  <a:latin typeface="Cambria Math" panose="02040503050406030204" pitchFamily="18" charset="0"/>
                                </a:rPr>
                                <m:t>𝑗</m:t>
                              </m:r>
                            </m:e>
                            <m:e>
                              <m:r>
                                <a:rPr kumimoji="1" lang="en-US" altLang="ja-JP" sz="1600" b="0" i="1" smtClean="0">
                                  <a:latin typeface="Cambria Math" panose="02040503050406030204" pitchFamily="18" charset="0"/>
                                </a:rPr>
                                <m:t>𝑡</m:t>
                              </m:r>
                            </m:e>
                          </m:d>
                        </m:e>
                      </m:nary>
                    </m:oMath>
                  </m:oMathPara>
                </a14:m>
                <a:endParaRPr kumimoji="1" lang="en-US" altLang="ja-JP" sz="1600" dirty="0">
                  <a:latin typeface="Meiryo UI" panose="020B0604030504040204" pitchFamily="50" charset="-128"/>
                  <a:ea typeface="Meiryo UI" panose="020B0604030504040204" pitchFamily="50" charset="-128"/>
                </a:endParaRPr>
              </a:p>
            </p:txBody>
          </p:sp>
        </mc:Choice>
        <mc:Fallback xmlns="">
          <p:sp>
            <p:nvSpPr>
              <p:cNvPr id="18" name="テキスト ボックス 17">
                <a:extLst>
                  <a:ext uri="{FF2B5EF4-FFF2-40B4-BE49-F238E27FC236}">
                    <a16:creationId xmlns:a16="http://schemas.microsoft.com/office/drawing/2014/main" id="{56655FED-F3CC-411E-9D1A-016E95D33325}"/>
                  </a:ext>
                </a:extLst>
              </p:cNvPr>
              <p:cNvSpPr txBox="1">
                <a:spLocks noRot="1" noChangeAspect="1" noMove="1" noResize="1" noEditPoints="1" noAdjustHandles="1" noChangeArrowheads="1" noChangeShapeType="1" noTextEdit="1"/>
              </p:cNvSpPr>
              <p:nvPr/>
            </p:nvSpPr>
            <p:spPr>
              <a:xfrm>
                <a:off x="2226310" y="4647438"/>
                <a:ext cx="2172198" cy="717697"/>
              </a:xfrm>
              <a:prstGeom prst="rect">
                <a:avLst/>
              </a:prstGeom>
              <a:blipFill>
                <a:blip r:embed="rId13"/>
                <a:stretch>
                  <a:fillRect/>
                </a:stretch>
              </a:blipFill>
            </p:spPr>
            <p:txBody>
              <a:bodyPr/>
              <a:lstStyle/>
              <a:p>
                <a:r>
                  <a:rPr lang="ja-JP" altLang="en-US">
                    <a:noFill/>
                  </a:rPr>
                  <a:t> </a:t>
                </a:r>
              </a:p>
            </p:txBody>
          </p:sp>
        </mc:Fallback>
      </mc:AlternateContent>
      <p:sp>
        <p:nvSpPr>
          <p:cNvPr id="20" name="正方形/長方形 19">
            <a:extLst>
              <a:ext uri="{FF2B5EF4-FFF2-40B4-BE49-F238E27FC236}">
                <a16:creationId xmlns:a16="http://schemas.microsoft.com/office/drawing/2014/main" id="{73B4C435-B971-4DE7-805C-5AEDEC385C52}"/>
              </a:ext>
            </a:extLst>
          </p:cNvPr>
          <p:cNvSpPr/>
          <p:nvPr/>
        </p:nvSpPr>
        <p:spPr>
          <a:xfrm>
            <a:off x="240200" y="6542673"/>
            <a:ext cx="5697906" cy="307777"/>
          </a:xfrm>
          <a:prstGeom prst="rect">
            <a:avLst/>
          </a:prstGeom>
        </p:spPr>
        <p:txBody>
          <a:bodyPr wrap="none">
            <a:spAutoFit/>
          </a:bodyPr>
          <a:lstStyle/>
          <a:p>
            <a:r>
              <a:rPr lang="ja-JP" altLang="en-US" sz="1400" dirty="0">
                <a:latin typeface="Meiryo UI" panose="020B0604030504040204" pitchFamily="50" charset="-128"/>
                <a:ea typeface="Meiryo UI" panose="020B0604030504040204" pitchFamily="50" charset="-128"/>
              </a:rPr>
              <a:t>引用　</a:t>
            </a:r>
            <a:r>
              <a:rPr lang="ja-JP" altLang="en-US" sz="1400" dirty="0">
                <a:latin typeface="Meiryo UI" panose="020B0604030504040204" pitchFamily="50" charset="-128"/>
                <a:ea typeface="Meiryo UI" panose="020B0604030504040204" pitchFamily="50" charset="-128"/>
                <a:hlinkClick r:id="rId14"/>
              </a:rPr>
              <a:t>http://www.analyticsdlab.co.jp/column/decisiontree.html</a:t>
            </a:r>
            <a:endParaRPr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05458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a:extLst>
              <a:ext uri="{FF2B5EF4-FFF2-40B4-BE49-F238E27FC236}">
                <a16:creationId xmlns:a16="http://schemas.microsoft.com/office/drawing/2014/main" id="{F4D42A42-6BC7-4EEC-9619-4811CDACFD5F}"/>
              </a:ext>
            </a:extLst>
          </p:cNvPr>
          <p:cNvSpPr txBox="1">
            <a:spLocks/>
          </p:cNvSpPr>
          <p:nvPr/>
        </p:nvSpPr>
        <p:spPr>
          <a:xfrm>
            <a:off x="540000" y="180000"/>
            <a:ext cx="9180000" cy="1080000"/>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dirty="0">
                <a:latin typeface="Meiryo UI" panose="020B0604030504040204" pitchFamily="50" charset="-128"/>
                <a:ea typeface="Meiryo UI" panose="020B0604030504040204" pitchFamily="50" charset="-128"/>
              </a:rPr>
              <a:t>決定木とは？　</a:t>
            </a:r>
            <a:r>
              <a:rPr lang="ja-JP" altLang="en-US" sz="2000" dirty="0">
                <a:latin typeface="Meiryo UI" panose="020B0604030504040204" pitchFamily="50" charset="-128"/>
                <a:ea typeface="Meiryo UI" panose="020B0604030504040204" pitchFamily="50" charset="-128"/>
              </a:rPr>
              <a:t>構築方法概要</a:t>
            </a:r>
            <a:endParaRPr lang="en-US" altLang="ja-JP" sz="36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F443C99-FED8-4EBE-9C25-9193930466E3}"/>
              </a:ext>
            </a:extLst>
          </p:cNvPr>
          <p:cNvSpPr txBox="1"/>
          <p:nvPr/>
        </p:nvSpPr>
        <p:spPr>
          <a:xfrm>
            <a:off x="334545" y="1260000"/>
            <a:ext cx="11724557" cy="5448671"/>
          </a:xfrm>
          <a:prstGeom prst="rect">
            <a:avLst/>
          </a:prstGeom>
          <a:noFill/>
        </p:spPr>
        <p:txBody>
          <a:bodyPr wrap="square" rtlCol="0">
            <a:spAutoFit/>
          </a:bodyPr>
          <a:lstStyle/>
          <a:p>
            <a:pPr>
              <a:lnSpc>
                <a:spcPct val="150000"/>
              </a:lnSpc>
            </a:pPr>
            <a:r>
              <a:rPr kumimoji="1" lang="ja-JP" altLang="en-US" sz="1600" dirty="0">
                <a:latin typeface="Meiryo UI" panose="020B0604030504040204" pitchFamily="50" charset="-128"/>
                <a:ea typeface="Meiryo UI" panose="020B0604030504040204" pitchFamily="50" charset="-128"/>
              </a:rPr>
              <a:t>学習データに対して根から再帰的に分岐条件を定義し、葉に達するまでその１つ１つの条件に沿って学習データを分類</a:t>
            </a:r>
            <a:endParaRPr kumimoji="1" lang="en-US" altLang="ja-JP" sz="1600" dirty="0">
              <a:latin typeface="Meiryo UI" panose="020B0604030504040204" pitchFamily="50" charset="-128"/>
              <a:ea typeface="Meiryo UI" panose="020B0604030504040204" pitchFamily="50" charset="-128"/>
            </a:endParaRPr>
          </a:p>
          <a:p>
            <a:pPr>
              <a:lnSpc>
                <a:spcPct val="150000"/>
              </a:lnSpc>
            </a:pPr>
            <a:endParaRPr kumimoji="1" lang="en-US" altLang="ja-JP" sz="1600" dirty="0">
              <a:latin typeface="Meiryo UI" panose="020B0604030504040204" pitchFamily="50" charset="-128"/>
              <a:ea typeface="Meiryo UI" panose="020B0604030504040204" pitchFamily="50" charset="-128"/>
            </a:endParaRPr>
          </a:p>
          <a:p>
            <a:pPr>
              <a:lnSpc>
                <a:spcPct val="150000"/>
              </a:lnSpc>
            </a:pPr>
            <a:r>
              <a:rPr kumimoji="1" lang="ja-JP" altLang="en-US" sz="1600" b="1" dirty="0">
                <a:latin typeface="Meiryo UI" panose="020B0604030504040204" pitchFamily="50" charset="-128"/>
                <a:ea typeface="Meiryo UI" panose="020B0604030504040204" pitchFamily="50" charset="-128"/>
              </a:rPr>
              <a:t>構築手順</a:t>
            </a:r>
            <a:endParaRPr kumimoji="1" lang="en-US" altLang="ja-JP" sz="1600" b="1" dirty="0">
              <a:latin typeface="Meiryo UI" panose="020B0604030504040204" pitchFamily="50" charset="-128"/>
              <a:ea typeface="Meiryo UI" panose="020B0604030504040204" pitchFamily="50" charset="-128"/>
            </a:endParaRPr>
          </a:p>
          <a:p>
            <a:pPr>
              <a:lnSpc>
                <a:spcPct val="150000"/>
              </a:lnSpc>
            </a:pPr>
            <a:r>
              <a:rPr kumimoji="1" lang="ja-JP" altLang="en-US" sz="1400" dirty="0">
                <a:latin typeface="Meiryo UI" panose="020B0604030504040204" pitchFamily="50" charset="-128"/>
                <a:ea typeface="Meiryo UI" panose="020B0604030504040204" pitchFamily="50" charset="-128"/>
              </a:rPr>
              <a:t>　１）学習データ全体をルートノードに含める</a:t>
            </a:r>
            <a:endParaRPr kumimoji="1" lang="en-US" altLang="ja-JP" sz="1400" dirty="0">
              <a:latin typeface="Meiryo UI" panose="020B0604030504040204" pitchFamily="50" charset="-128"/>
              <a:ea typeface="Meiryo UI" panose="020B0604030504040204" pitchFamily="50" charset="-128"/>
            </a:endParaRPr>
          </a:p>
          <a:p>
            <a:pPr>
              <a:lnSpc>
                <a:spcPct val="150000"/>
              </a:lnSpc>
            </a:pPr>
            <a:r>
              <a:rPr kumimoji="1" lang="ja-JP" altLang="en-US" sz="1400" dirty="0">
                <a:latin typeface="Meiryo UI" panose="020B0604030504040204" pitchFamily="50" charset="-128"/>
                <a:ea typeface="Meiryo UI" panose="020B0604030504040204" pitchFamily="50" charset="-128"/>
              </a:rPr>
              <a:t>　２）ルートノードで最適な分岐条件を探索し、ルートノードに含まれるデータをその条件に従って節点ノードに振り分ける</a:t>
            </a:r>
            <a:endParaRPr kumimoji="1" lang="en-US" altLang="ja-JP" sz="1400" dirty="0">
              <a:latin typeface="Meiryo UI" panose="020B0604030504040204" pitchFamily="50" charset="-128"/>
              <a:ea typeface="Meiryo UI" panose="020B0604030504040204" pitchFamily="50" charset="-128"/>
            </a:endParaRPr>
          </a:p>
          <a:p>
            <a:pPr>
              <a:lnSpc>
                <a:spcPct val="150000"/>
              </a:lnSpc>
            </a:pPr>
            <a:r>
              <a:rPr kumimoji="1" lang="ja-JP" altLang="en-US" sz="1400" dirty="0">
                <a:latin typeface="Meiryo UI" panose="020B0604030504040204" pitchFamily="50" charset="-128"/>
                <a:ea typeface="Meiryo UI" panose="020B0604030504040204" pitchFamily="50" charset="-128"/>
              </a:rPr>
              <a:t>　３）分岐した子ノードで再帰的に同様の分岐（分岐条件の探索、データ分割）を繰り返し、分岐停止条件に達したら、分岐を停止する</a:t>
            </a:r>
            <a:endParaRPr kumimoji="1" lang="en-US" altLang="ja-JP" sz="1400" dirty="0">
              <a:latin typeface="Meiryo UI" panose="020B0604030504040204" pitchFamily="50" charset="-128"/>
              <a:ea typeface="Meiryo UI" panose="020B0604030504040204" pitchFamily="50" charset="-128"/>
            </a:endParaRPr>
          </a:p>
          <a:p>
            <a:pPr>
              <a:lnSpc>
                <a:spcPct val="150000"/>
              </a:lnSpc>
            </a:pPr>
            <a:endParaRPr kumimoji="1" lang="en-US" altLang="ja-JP" sz="1400" dirty="0">
              <a:latin typeface="Meiryo UI" panose="020B0604030504040204" pitchFamily="50" charset="-128"/>
              <a:ea typeface="Meiryo UI" panose="020B0604030504040204" pitchFamily="50" charset="-128"/>
            </a:endParaRPr>
          </a:p>
          <a:p>
            <a:pPr>
              <a:lnSpc>
                <a:spcPct val="150000"/>
              </a:lnSpc>
            </a:pPr>
            <a:r>
              <a:rPr kumimoji="1" lang="ja-JP" altLang="en-US" sz="1600" b="1" dirty="0">
                <a:latin typeface="Meiryo UI" panose="020B0604030504040204" pitchFamily="50" charset="-128"/>
                <a:ea typeface="Meiryo UI" panose="020B0604030504040204" pitchFamily="50" charset="-128"/>
              </a:rPr>
              <a:t>分岐停止条件</a:t>
            </a:r>
            <a:endParaRPr kumimoji="1" lang="en-US" altLang="ja-JP" sz="1600" b="1" dirty="0">
              <a:latin typeface="Meiryo UI" panose="020B0604030504040204" pitchFamily="50" charset="-128"/>
              <a:ea typeface="Meiryo UI" panose="020B0604030504040204" pitchFamily="50" charset="-128"/>
            </a:endParaRPr>
          </a:p>
          <a:p>
            <a:pPr>
              <a:lnSpc>
                <a:spcPct val="150000"/>
              </a:lnSpc>
            </a:pPr>
            <a:r>
              <a:rPr kumimoji="1" lang="ja-JP" altLang="en-US" sz="1400" dirty="0">
                <a:latin typeface="Meiryo UI" panose="020B0604030504040204" pitchFamily="50" charset="-128"/>
                <a:ea typeface="Meiryo UI" panose="020B0604030504040204" pitchFamily="50" charset="-128"/>
              </a:rPr>
              <a:t>　決定木における分岐プロセスは過学習を防ぐために下記の場合に分岐を終了する。</a:t>
            </a:r>
            <a:endParaRPr kumimoji="1" lang="en-US" altLang="ja-JP" sz="1400" dirty="0">
              <a:latin typeface="Meiryo UI" panose="020B0604030504040204" pitchFamily="50" charset="-128"/>
              <a:ea typeface="Meiryo UI" panose="020B0604030504040204" pitchFamily="50" charset="-128"/>
            </a:endParaRPr>
          </a:p>
          <a:p>
            <a:pPr>
              <a:lnSpc>
                <a:spcPct val="150000"/>
              </a:lnSpc>
            </a:pPr>
            <a:r>
              <a:rPr kumimoji="1" lang="ja-JP" altLang="en-US" sz="1400" dirty="0">
                <a:latin typeface="Meiryo UI" panose="020B0604030504040204" pitchFamily="50" charset="-128"/>
                <a:ea typeface="Meiryo UI" panose="020B0604030504040204" pitchFamily="50" charset="-128"/>
              </a:rPr>
              <a:t>　　・節点ノードに含まれるデータ数がある閾値以下</a:t>
            </a:r>
            <a:endParaRPr kumimoji="1" lang="en-US" altLang="ja-JP" sz="1400" dirty="0">
              <a:latin typeface="Meiryo UI" panose="020B0604030504040204" pitchFamily="50" charset="-128"/>
              <a:ea typeface="Meiryo UI" panose="020B0604030504040204" pitchFamily="50" charset="-128"/>
            </a:endParaRPr>
          </a:p>
          <a:p>
            <a:pPr>
              <a:lnSpc>
                <a:spcPct val="150000"/>
              </a:lnSpc>
            </a:pPr>
            <a:r>
              <a:rPr kumimoji="1" lang="ja-JP" altLang="en-US" sz="1400" dirty="0">
                <a:latin typeface="Meiryo UI" panose="020B0604030504040204" pitchFamily="50" charset="-128"/>
                <a:ea typeface="Meiryo UI" panose="020B0604030504040204" pitchFamily="50" charset="-128"/>
              </a:rPr>
              <a:t>　　・節点ノードに含まれる不純度がある閾値以下</a:t>
            </a:r>
            <a:endParaRPr kumimoji="1" lang="en-US" altLang="ja-JP" sz="1400" dirty="0">
              <a:latin typeface="Meiryo UI" panose="020B0604030504040204" pitchFamily="50" charset="-128"/>
              <a:ea typeface="Meiryo UI" panose="020B0604030504040204" pitchFamily="50" charset="-128"/>
            </a:endParaRPr>
          </a:p>
          <a:p>
            <a:pPr>
              <a:lnSpc>
                <a:spcPct val="150000"/>
              </a:lnSpc>
            </a:pPr>
            <a:r>
              <a:rPr kumimoji="1" lang="ja-JP" altLang="en-US" sz="1400" dirty="0">
                <a:latin typeface="Meiryo UI" panose="020B0604030504040204" pitchFamily="50" charset="-128"/>
                <a:ea typeface="Meiryo UI" panose="020B0604030504040204" pitchFamily="50" charset="-128"/>
              </a:rPr>
              <a:t>　　・節点ノードからルートノードまでの木の高さがある閾値に達した場合</a:t>
            </a:r>
            <a:endParaRPr kumimoji="1" lang="en-US" altLang="ja-JP" sz="1400" dirty="0">
              <a:latin typeface="Meiryo UI" panose="020B0604030504040204" pitchFamily="50" charset="-128"/>
              <a:ea typeface="Meiryo UI" panose="020B0604030504040204" pitchFamily="50" charset="-128"/>
            </a:endParaRPr>
          </a:p>
          <a:p>
            <a:pPr>
              <a:lnSpc>
                <a:spcPct val="150000"/>
              </a:lnSpc>
            </a:pPr>
            <a:endParaRPr kumimoji="1" lang="en-US" altLang="ja-JP" sz="1400" dirty="0">
              <a:latin typeface="Meiryo UI" panose="020B0604030504040204" pitchFamily="50" charset="-128"/>
              <a:ea typeface="Meiryo UI" panose="020B0604030504040204" pitchFamily="50" charset="-128"/>
            </a:endParaRPr>
          </a:p>
          <a:p>
            <a:pPr>
              <a:lnSpc>
                <a:spcPct val="150000"/>
              </a:lnSpc>
            </a:pPr>
            <a:endParaRPr kumimoji="1" lang="en-US" altLang="ja-JP" sz="1400" dirty="0">
              <a:latin typeface="Meiryo UI" panose="020B0604030504040204" pitchFamily="50" charset="-128"/>
              <a:ea typeface="Meiryo UI" panose="020B0604030504040204" pitchFamily="50" charset="-128"/>
            </a:endParaRPr>
          </a:p>
          <a:p>
            <a:pPr algn="ctr">
              <a:lnSpc>
                <a:spcPct val="150000"/>
              </a:lnSpc>
            </a:pPr>
            <a:r>
              <a:rPr kumimoji="1" lang="ja-JP" altLang="en-US" sz="1400" dirty="0">
                <a:latin typeface="Meiryo UI" panose="020B0604030504040204" pitchFamily="50" charset="-128"/>
                <a:ea typeface="Meiryo UI" panose="020B0604030504040204" pitchFamily="50" charset="-128"/>
              </a:rPr>
              <a:t>次ページ以降でアルゴリズム毎に分岐条件の探索について実際に計算します。</a:t>
            </a:r>
            <a:endParaRPr kumimoji="1" lang="en-US" altLang="ja-JP" sz="1400" dirty="0">
              <a:latin typeface="Meiryo UI" panose="020B0604030504040204" pitchFamily="50" charset="-128"/>
              <a:ea typeface="Meiryo UI" panose="020B0604030504040204" pitchFamily="50" charset="-128"/>
            </a:endParaRPr>
          </a:p>
          <a:p>
            <a:pPr>
              <a:lnSpc>
                <a:spcPct val="150000"/>
              </a:lnSpc>
            </a:pPr>
            <a:endParaRPr kumimoji="1" lang="en-US" altLang="ja-JP" sz="1400" dirty="0">
              <a:latin typeface="Meiryo UI" panose="020B0604030504040204" pitchFamily="50" charset="-128"/>
              <a:ea typeface="Meiryo UI" panose="020B0604030504040204" pitchFamily="50" charset="-128"/>
            </a:endParaRPr>
          </a:p>
        </p:txBody>
      </p:sp>
      <p:sp>
        <p:nvSpPr>
          <p:cNvPr id="9" name="正方形/長方形 8">
            <a:extLst>
              <a:ext uri="{FF2B5EF4-FFF2-40B4-BE49-F238E27FC236}">
                <a16:creationId xmlns:a16="http://schemas.microsoft.com/office/drawing/2014/main" id="{4E8BB453-A500-4333-887E-1ED95908B977}"/>
              </a:ext>
            </a:extLst>
          </p:cNvPr>
          <p:cNvSpPr/>
          <p:nvPr/>
        </p:nvSpPr>
        <p:spPr>
          <a:xfrm>
            <a:off x="240200" y="6542673"/>
            <a:ext cx="5397696" cy="307777"/>
          </a:xfrm>
          <a:prstGeom prst="rect">
            <a:avLst/>
          </a:prstGeom>
        </p:spPr>
        <p:txBody>
          <a:bodyPr wrap="none">
            <a:spAutoFit/>
          </a:bodyPr>
          <a:lstStyle/>
          <a:p>
            <a:r>
              <a:rPr lang="ja-JP" altLang="en-US" sz="1400" dirty="0">
                <a:latin typeface="Meiryo UI" panose="020B0604030504040204" pitchFamily="50" charset="-128"/>
                <a:ea typeface="Meiryo UI" panose="020B0604030504040204" pitchFamily="50" charset="-128"/>
              </a:rPr>
              <a:t>引用　</a:t>
            </a:r>
            <a:r>
              <a:rPr lang="en-US" altLang="ja-JP" sz="1400" dirty="0">
                <a:latin typeface="Meiryo UI" panose="020B0604030504040204" pitchFamily="50" charset="-128"/>
                <a:ea typeface="Meiryo UI" panose="020B0604030504040204" pitchFamily="50" charset="-128"/>
              </a:rPr>
              <a:t>NTT</a:t>
            </a:r>
            <a:r>
              <a:rPr lang="ja-JP" altLang="en-US" sz="1400" dirty="0">
                <a:latin typeface="Meiryo UI" panose="020B0604030504040204" pitchFamily="50" charset="-128"/>
                <a:ea typeface="Meiryo UI" panose="020B0604030504040204" pitchFamily="50" charset="-128"/>
              </a:rPr>
              <a:t>データ数理　データサイエンス講座　予測のための非線形モデル</a:t>
            </a:r>
          </a:p>
        </p:txBody>
      </p:sp>
    </p:spTree>
    <p:extLst>
      <p:ext uri="{BB962C8B-B14F-4D97-AF65-F5344CB8AC3E}">
        <p14:creationId xmlns:p14="http://schemas.microsoft.com/office/powerpoint/2010/main" val="1038987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1D1616D4-AE5F-4EEA-AD84-03C8721D1092}"/>
              </a:ext>
            </a:extLst>
          </p:cNvPr>
          <p:cNvSpPr txBox="1">
            <a:spLocks/>
          </p:cNvSpPr>
          <p:nvPr/>
        </p:nvSpPr>
        <p:spPr>
          <a:xfrm>
            <a:off x="540000" y="180000"/>
            <a:ext cx="9180000" cy="1080000"/>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dirty="0">
                <a:latin typeface="Meiryo UI" panose="020B0604030504040204" pitchFamily="50" charset="-128"/>
                <a:ea typeface="Meiryo UI" panose="020B0604030504040204" pitchFamily="50" charset="-128"/>
              </a:rPr>
              <a:t>モデル構築</a:t>
            </a:r>
            <a:endParaRPr lang="en-US" altLang="ja-JP" sz="360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09B856E5-6CAA-4135-B860-52197BC723AA}"/>
              </a:ext>
            </a:extLst>
          </p:cNvPr>
          <p:cNvSpPr txBox="1"/>
          <p:nvPr/>
        </p:nvSpPr>
        <p:spPr>
          <a:xfrm>
            <a:off x="334545" y="1260000"/>
            <a:ext cx="11724557" cy="1748877"/>
          </a:xfrm>
          <a:prstGeom prst="rect">
            <a:avLst/>
          </a:prstGeom>
          <a:noFill/>
        </p:spPr>
        <p:txBody>
          <a:bodyPr wrap="square" rtlCol="0">
            <a:spAutoFit/>
          </a:bodyPr>
          <a:lstStyle/>
          <a:p>
            <a:pPr>
              <a:lnSpc>
                <a:spcPct val="150000"/>
              </a:lnSpc>
            </a:pPr>
            <a:r>
              <a:rPr kumimoji="1" lang="en-US" altLang="ja-JP" sz="1600" dirty="0">
                <a:latin typeface="Meiryo UI" panose="020B0604030504040204" pitchFamily="50" charset="-128"/>
                <a:ea typeface="Meiryo UI" panose="020B0604030504040204" pitchFamily="50" charset="-128"/>
              </a:rPr>
              <a:t>SPSS</a:t>
            </a:r>
            <a:r>
              <a:rPr kumimoji="1" lang="ja-JP" altLang="en-US" sz="1600" dirty="0">
                <a:latin typeface="Meiryo UI" panose="020B0604030504040204" pitchFamily="50" charset="-128"/>
                <a:ea typeface="Meiryo UI" panose="020B0604030504040204" pitchFamily="50" charset="-128"/>
              </a:rPr>
              <a:t>のサンプルデータを用いて、</a:t>
            </a:r>
            <a:r>
              <a:rPr kumimoji="1" lang="en-US" altLang="ja-JP" sz="1600" dirty="0">
                <a:latin typeface="Meiryo UI" panose="020B0604030504040204" pitchFamily="50" charset="-128"/>
                <a:ea typeface="Meiryo UI" panose="020B0604030504040204" pitchFamily="50" charset="-128"/>
              </a:rPr>
              <a:t>2464</a:t>
            </a:r>
            <a:r>
              <a:rPr kumimoji="1" lang="ja-JP" altLang="en-US" sz="1600" dirty="0">
                <a:latin typeface="Meiryo UI" panose="020B0604030504040204" pitchFamily="50" charset="-128"/>
                <a:ea typeface="Meiryo UI" panose="020B0604030504040204" pitchFamily="50" charset="-128"/>
              </a:rPr>
              <a:t>件のデータを</a:t>
            </a:r>
            <a:r>
              <a:rPr kumimoji="1" lang="en-US" altLang="ja-JP" sz="1600" dirty="0">
                <a:latin typeface="Meiryo UI" panose="020B0604030504040204" pitchFamily="50" charset="-128"/>
                <a:ea typeface="Meiryo UI" panose="020B0604030504040204" pitchFamily="50" charset="-128"/>
              </a:rPr>
              <a:t>8:2</a:t>
            </a:r>
            <a:r>
              <a:rPr kumimoji="1" lang="ja-JP" altLang="en-US" sz="1600" dirty="0">
                <a:latin typeface="Meiryo UI" panose="020B0604030504040204" pitchFamily="50" charset="-128"/>
                <a:ea typeface="Meiryo UI" panose="020B0604030504040204" pitchFamily="50" charset="-128"/>
              </a:rPr>
              <a:t>に分割し、モデルを構築します。</a:t>
            </a:r>
            <a:endParaRPr kumimoji="1" lang="en-US" altLang="ja-JP" sz="1600" dirty="0">
              <a:latin typeface="Meiryo UI" panose="020B0604030504040204" pitchFamily="50" charset="-128"/>
              <a:ea typeface="Meiryo UI" panose="020B0604030504040204" pitchFamily="50" charset="-128"/>
            </a:endParaRPr>
          </a:p>
          <a:p>
            <a:pPr>
              <a:lnSpc>
                <a:spcPct val="150000"/>
              </a:lnSpc>
            </a:pPr>
            <a:r>
              <a:rPr lang="ja-JP" altLang="en-US" sz="1400" dirty="0">
                <a:solidFill>
                  <a:srgbClr val="323232"/>
                </a:solidFill>
                <a:latin typeface="Meiryo UI" panose="020B0604030504040204" pitchFamily="50" charset="-128"/>
                <a:ea typeface="Meiryo UI" panose="020B0604030504040204" pitchFamily="50" charset="-128"/>
              </a:rPr>
              <a:t>　銀行は、ローンを返済したか </a:t>
            </a:r>
            <a:r>
              <a:rPr lang="en-US" altLang="ja-JP" sz="1400" dirty="0">
                <a:solidFill>
                  <a:srgbClr val="323232"/>
                </a:solidFill>
                <a:latin typeface="Meiryo UI" panose="020B0604030504040204" pitchFamily="50" charset="-128"/>
                <a:ea typeface="Meiryo UI" panose="020B0604030504040204" pitchFamily="50" charset="-128"/>
              </a:rPr>
              <a:t>(</a:t>
            </a:r>
            <a:r>
              <a:rPr lang="ja-JP" altLang="en-US" sz="1400" dirty="0">
                <a:solidFill>
                  <a:srgbClr val="323232"/>
                </a:solidFill>
                <a:latin typeface="Meiryo UI" panose="020B0604030504040204" pitchFamily="50" charset="-128"/>
                <a:ea typeface="Meiryo UI" panose="020B0604030504040204" pitchFamily="50" charset="-128"/>
              </a:rPr>
              <a:t>信用格付け </a:t>
            </a:r>
            <a:r>
              <a:rPr lang="en-US" altLang="ja-JP" sz="1400" dirty="0">
                <a:solidFill>
                  <a:srgbClr val="323232"/>
                </a:solidFill>
                <a:latin typeface="Meiryo UI" panose="020B0604030504040204" pitchFamily="50" charset="-128"/>
                <a:ea typeface="Meiryo UI" panose="020B0604030504040204" pitchFamily="50" charset="-128"/>
              </a:rPr>
              <a:t>= </a:t>
            </a:r>
            <a:r>
              <a:rPr lang="ja-JP" altLang="en-US" sz="1400" dirty="0">
                <a:solidFill>
                  <a:srgbClr val="323232"/>
                </a:solidFill>
                <a:latin typeface="Meiryo UI" panose="020B0604030504040204" pitchFamily="50" charset="-128"/>
                <a:ea typeface="Meiryo UI" panose="020B0604030504040204" pitchFamily="50" charset="-128"/>
              </a:rPr>
              <a:t>良い</a:t>
            </a:r>
            <a:r>
              <a:rPr lang="en-US" altLang="ja-JP" sz="1400" dirty="0">
                <a:solidFill>
                  <a:srgbClr val="323232"/>
                </a:solidFill>
                <a:latin typeface="Meiryo UI" panose="020B0604030504040204" pitchFamily="50" charset="-128"/>
                <a:ea typeface="Meiryo UI" panose="020B0604030504040204" pitchFamily="50" charset="-128"/>
              </a:rPr>
              <a:t>) </a:t>
            </a:r>
            <a:r>
              <a:rPr lang="ja-JP" altLang="en-US" sz="1400" dirty="0">
                <a:solidFill>
                  <a:srgbClr val="323232"/>
                </a:solidFill>
                <a:latin typeface="Meiryo UI" panose="020B0604030504040204" pitchFamily="50" charset="-128"/>
                <a:ea typeface="Meiryo UI" panose="020B0604030504040204" pitchFamily="50" charset="-128"/>
              </a:rPr>
              <a:t>返済していないか </a:t>
            </a:r>
            <a:r>
              <a:rPr lang="en-US" altLang="ja-JP" sz="1400" dirty="0">
                <a:solidFill>
                  <a:srgbClr val="323232"/>
                </a:solidFill>
                <a:latin typeface="Meiryo UI" panose="020B0604030504040204" pitchFamily="50" charset="-128"/>
                <a:ea typeface="Meiryo UI" panose="020B0604030504040204" pitchFamily="50" charset="-128"/>
              </a:rPr>
              <a:t>(</a:t>
            </a:r>
            <a:r>
              <a:rPr lang="ja-JP" altLang="en-US" sz="1400" dirty="0">
                <a:solidFill>
                  <a:srgbClr val="323232"/>
                </a:solidFill>
                <a:latin typeface="Meiryo UI" panose="020B0604030504040204" pitchFamily="50" charset="-128"/>
                <a:ea typeface="Meiryo UI" panose="020B0604030504040204" pitchFamily="50" charset="-128"/>
              </a:rPr>
              <a:t>信用格付け </a:t>
            </a:r>
            <a:r>
              <a:rPr lang="en-US" altLang="ja-JP" sz="1400" dirty="0">
                <a:solidFill>
                  <a:srgbClr val="323232"/>
                </a:solidFill>
                <a:latin typeface="Meiryo UI" panose="020B0604030504040204" pitchFamily="50" charset="-128"/>
                <a:ea typeface="Meiryo UI" panose="020B0604030504040204" pitchFamily="50" charset="-128"/>
              </a:rPr>
              <a:t>= </a:t>
            </a:r>
            <a:r>
              <a:rPr lang="ja-JP" altLang="en-US" sz="1400" dirty="0">
                <a:solidFill>
                  <a:srgbClr val="323232"/>
                </a:solidFill>
                <a:latin typeface="Meiryo UI" panose="020B0604030504040204" pitchFamily="50" charset="-128"/>
                <a:ea typeface="Meiryo UI" panose="020B0604030504040204" pitchFamily="50" charset="-128"/>
              </a:rPr>
              <a:t>悪い</a:t>
            </a:r>
            <a:r>
              <a:rPr lang="en-US" altLang="ja-JP" sz="1400" dirty="0">
                <a:solidFill>
                  <a:srgbClr val="323232"/>
                </a:solidFill>
                <a:latin typeface="Meiryo UI" panose="020B0604030504040204" pitchFamily="50" charset="-128"/>
                <a:ea typeface="Meiryo UI" panose="020B0604030504040204" pitchFamily="50" charset="-128"/>
              </a:rPr>
              <a:t>) </a:t>
            </a:r>
            <a:r>
              <a:rPr lang="ja-JP" altLang="en-US" sz="1400" dirty="0">
                <a:solidFill>
                  <a:srgbClr val="323232"/>
                </a:solidFill>
                <a:latin typeface="Meiryo UI" panose="020B0604030504040204" pitchFamily="50" charset="-128"/>
                <a:ea typeface="Meiryo UI" panose="020B0604030504040204" pitchFamily="50" charset="-128"/>
              </a:rPr>
              <a:t>ということを含めて、銀行から融資を受けている顧客に関する</a:t>
            </a:r>
            <a:endParaRPr lang="en-US" altLang="ja-JP" sz="1400" dirty="0">
              <a:solidFill>
                <a:srgbClr val="323232"/>
              </a:solidFill>
              <a:latin typeface="Meiryo UI" panose="020B0604030504040204" pitchFamily="50" charset="-128"/>
              <a:ea typeface="Meiryo UI" panose="020B0604030504040204" pitchFamily="50" charset="-128"/>
            </a:endParaRPr>
          </a:p>
          <a:p>
            <a:pPr>
              <a:lnSpc>
                <a:spcPct val="150000"/>
              </a:lnSpc>
            </a:pPr>
            <a:r>
              <a:rPr lang="ja-JP" altLang="en-US" sz="1400" dirty="0">
                <a:solidFill>
                  <a:srgbClr val="323232"/>
                </a:solidFill>
                <a:latin typeface="Meiryo UI" panose="020B0604030504040204" pitchFamily="50" charset="-128"/>
                <a:ea typeface="Meiryo UI" panose="020B0604030504040204" pitchFamily="50" charset="-128"/>
              </a:rPr>
              <a:t>　履歴情報　のデータベースを管理します。この既存データを使用して、銀行は今後の融資申請者が債務不履行となる可能性がどれほど高いかを予測できる</a:t>
            </a:r>
            <a:endParaRPr lang="en-US" altLang="ja-JP" sz="1400" dirty="0">
              <a:solidFill>
                <a:srgbClr val="323232"/>
              </a:solidFill>
              <a:latin typeface="Meiryo UI" panose="020B0604030504040204" pitchFamily="50" charset="-128"/>
              <a:ea typeface="Meiryo UI" panose="020B0604030504040204" pitchFamily="50" charset="-128"/>
            </a:endParaRPr>
          </a:p>
          <a:p>
            <a:pPr>
              <a:lnSpc>
                <a:spcPct val="150000"/>
              </a:lnSpc>
            </a:pPr>
            <a:r>
              <a:rPr lang="ja-JP" altLang="en-US" sz="1400" dirty="0">
                <a:solidFill>
                  <a:srgbClr val="323232"/>
                </a:solidFill>
                <a:latin typeface="Meiryo UI" panose="020B0604030504040204" pitchFamily="50" charset="-128"/>
                <a:ea typeface="Meiryo UI" panose="020B0604030504040204" pitchFamily="50" charset="-128"/>
              </a:rPr>
              <a:t>　モデルを構築します。</a:t>
            </a:r>
            <a:endParaRPr lang="ja-JP" altLang="en-US" sz="1400" dirty="0">
              <a:latin typeface="Meiryo UI" panose="020B0604030504040204" pitchFamily="50" charset="-128"/>
              <a:ea typeface="Meiryo UI" panose="020B0604030504040204" pitchFamily="50" charset="-128"/>
            </a:endParaRPr>
          </a:p>
          <a:p>
            <a:pPr>
              <a:lnSpc>
                <a:spcPct val="150000"/>
              </a:lnSpc>
            </a:pPr>
            <a:endParaRPr kumimoji="1" lang="en-US" altLang="ja-JP" sz="1600" dirty="0">
              <a:latin typeface="Meiryo UI" panose="020B0604030504040204" pitchFamily="50" charset="-128"/>
              <a:ea typeface="Meiryo UI" panose="020B0604030504040204" pitchFamily="50" charset="-128"/>
            </a:endParaRPr>
          </a:p>
        </p:txBody>
      </p:sp>
      <p:graphicFrame>
        <p:nvGraphicFramePr>
          <p:cNvPr id="6" name="表 6">
            <a:extLst>
              <a:ext uri="{FF2B5EF4-FFF2-40B4-BE49-F238E27FC236}">
                <a16:creationId xmlns:a16="http://schemas.microsoft.com/office/drawing/2014/main" id="{2C5F05AE-6D2E-4579-A195-4036075A97DB}"/>
              </a:ext>
            </a:extLst>
          </p:cNvPr>
          <p:cNvGraphicFramePr>
            <a:graphicFrameLocks noGrp="1"/>
          </p:cNvGraphicFramePr>
          <p:nvPr>
            <p:extLst>
              <p:ext uri="{D42A27DB-BD31-4B8C-83A1-F6EECF244321}">
                <p14:modId xmlns:p14="http://schemas.microsoft.com/office/powerpoint/2010/main" val="3304134429"/>
              </p:ext>
            </p:extLst>
          </p:nvPr>
        </p:nvGraphicFramePr>
        <p:xfrm>
          <a:off x="3559589" y="2751073"/>
          <a:ext cx="5274468" cy="3332480"/>
        </p:xfrm>
        <a:graphic>
          <a:graphicData uri="http://schemas.openxmlformats.org/drawingml/2006/table">
            <a:tbl>
              <a:tblPr firstRow="1" bandRow="1">
                <a:tableStyleId>{3B4B98B0-60AC-42C2-AFA5-B58CD77FA1E5}</a:tableStyleId>
              </a:tblPr>
              <a:tblGrid>
                <a:gridCol w="1361590">
                  <a:extLst>
                    <a:ext uri="{9D8B030D-6E8A-4147-A177-3AD203B41FA5}">
                      <a16:colId xmlns:a16="http://schemas.microsoft.com/office/drawing/2014/main" val="2582310591"/>
                    </a:ext>
                  </a:extLst>
                </a:gridCol>
                <a:gridCol w="1038577">
                  <a:extLst>
                    <a:ext uri="{9D8B030D-6E8A-4147-A177-3AD203B41FA5}">
                      <a16:colId xmlns:a16="http://schemas.microsoft.com/office/drawing/2014/main" val="1159180319"/>
                    </a:ext>
                  </a:extLst>
                </a:gridCol>
                <a:gridCol w="2874301">
                  <a:extLst>
                    <a:ext uri="{9D8B030D-6E8A-4147-A177-3AD203B41FA5}">
                      <a16:colId xmlns:a16="http://schemas.microsoft.com/office/drawing/2014/main" val="647601525"/>
                    </a:ext>
                  </a:extLst>
                </a:gridCol>
              </a:tblGrid>
              <a:tr h="370840">
                <a:tc>
                  <a:txBody>
                    <a:bodyPr/>
                    <a:lstStyle/>
                    <a:p>
                      <a:r>
                        <a:rPr kumimoji="1" lang="ja-JP" altLang="en-US" sz="1400" dirty="0">
                          <a:latin typeface="Meiryo UI" panose="020B0604030504040204" pitchFamily="50" charset="-128"/>
                          <a:ea typeface="Meiryo UI" panose="020B0604030504040204" pitchFamily="50" charset="-128"/>
                        </a:rPr>
                        <a:t>フィールド名</a:t>
                      </a:r>
                    </a:p>
                  </a:txBody>
                  <a:tcPr/>
                </a:tc>
                <a:tc>
                  <a:txBody>
                    <a:bodyPr/>
                    <a:lstStyle/>
                    <a:p>
                      <a:r>
                        <a:rPr kumimoji="1" lang="ja-JP" altLang="en-US" sz="1400" dirty="0">
                          <a:latin typeface="Meiryo UI" panose="020B0604030504040204" pitchFamily="50" charset="-128"/>
                          <a:ea typeface="Meiryo UI" panose="020B0604030504040204" pitchFamily="50" charset="-128"/>
                        </a:rPr>
                        <a:t>区分</a:t>
                      </a:r>
                    </a:p>
                  </a:txBody>
                  <a:tcPr/>
                </a:tc>
                <a:tc>
                  <a:txBody>
                    <a:bodyPr/>
                    <a:lstStyle/>
                    <a:p>
                      <a:r>
                        <a:rPr kumimoji="1" lang="ja-JP" altLang="en-US" sz="1400" dirty="0">
                          <a:latin typeface="Meiryo UI" panose="020B0604030504040204" pitchFamily="50" charset="-128"/>
                          <a:ea typeface="Meiryo UI" panose="020B0604030504040204" pitchFamily="50" charset="-128"/>
                        </a:rPr>
                        <a:t>説明</a:t>
                      </a:r>
                    </a:p>
                  </a:txBody>
                  <a:tcPr/>
                </a:tc>
                <a:extLst>
                  <a:ext uri="{0D108BD9-81ED-4DB2-BD59-A6C34878D82A}">
                    <a16:rowId xmlns:a16="http://schemas.microsoft.com/office/drawing/2014/main" val="1250304183"/>
                  </a:ext>
                </a:extLst>
              </a:tr>
              <a:tr h="370840">
                <a:tc>
                  <a:txBody>
                    <a:bodyPr/>
                    <a:lstStyle/>
                    <a:p>
                      <a:r>
                        <a:rPr kumimoji="1" lang="en-US" altLang="ja-JP" sz="1400" dirty="0" err="1">
                          <a:latin typeface="Meiryo UI" panose="020B0604030504040204" pitchFamily="50" charset="-128"/>
                          <a:ea typeface="Meiryo UI" panose="020B0604030504040204" pitchFamily="50" charset="-128"/>
                        </a:rPr>
                        <a:t>Credit_rating</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400" b="0" dirty="0">
                          <a:latin typeface="Meiryo UI" panose="020B0604030504040204" pitchFamily="50" charset="-128"/>
                          <a:ea typeface="Meiryo UI" panose="020B0604030504040204" pitchFamily="50" charset="-128"/>
                        </a:rPr>
                        <a:t>目的変数</a:t>
                      </a:r>
                    </a:p>
                  </a:txBody>
                  <a:tcPr/>
                </a:tc>
                <a:tc>
                  <a:txBody>
                    <a:bodyPr/>
                    <a:lstStyle/>
                    <a:p>
                      <a:r>
                        <a:rPr kumimoji="1" lang="ja-JP" altLang="en-US" sz="1400" dirty="0">
                          <a:latin typeface="Meiryo UI" panose="020B0604030504040204" pitchFamily="50" charset="-128"/>
                          <a:ea typeface="Meiryo UI" panose="020B0604030504040204" pitchFamily="50" charset="-128"/>
                        </a:rPr>
                        <a:t>信用格付け</a:t>
                      </a:r>
                      <a:endParaRPr kumimoji="1" lang="en-US" altLang="ja-JP" sz="1400" dirty="0">
                        <a:latin typeface="Meiryo UI" panose="020B0604030504040204" pitchFamily="50" charset="-128"/>
                        <a:ea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rPr>
                        <a:t>0</a:t>
                      </a:r>
                      <a:r>
                        <a:rPr kumimoji="1" lang="ja-JP" altLang="en-US" sz="1400" dirty="0">
                          <a:latin typeface="Meiryo UI" panose="020B0604030504040204" pitchFamily="50" charset="-128"/>
                          <a:ea typeface="Meiryo UI" panose="020B0604030504040204" pitchFamily="50" charset="-128"/>
                        </a:rPr>
                        <a:t>：悪い，</a:t>
                      </a:r>
                      <a:r>
                        <a:rPr kumimoji="1" lang="en-US" altLang="ja-JP" sz="1400" dirty="0">
                          <a:latin typeface="Meiryo UI" panose="020B0604030504040204" pitchFamily="50" charset="-128"/>
                          <a:ea typeface="Meiryo UI" panose="020B0604030504040204" pitchFamily="50" charset="-128"/>
                        </a:rPr>
                        <a:t>1</a:t>
                      </a:r>
                      <a:r>
                        <a:rPr kumimoji="1" lang="ja-JP" altLang="en-US" sz="1400" dirty="0">
                          <a:latin typeface="Meiryo UI" panose="020B0604030504040204" pitchFamily="50" charset="-128"/>
                          <a:ea typeface="Meiryo UI" panose="020B0604030504040204" pitchFamily="50" charset="-128"/>
                        </a:rPr>
                        <a:t>：良い，</a:t>
                      </a:r>
                      <a:r>
                        <a:rPr kumimoji="1" lang="en-US" altLang="ja-JP" sz="1400" dirty="0">
                          <a:latin typeface="Meiryo UI" panose="020B0604030504040204" pitchFamily="50" charset="-128"/>
                          <a:ea typeface="Meiryo UI" panose="020B0604030504040204" pitchFamily="50" charset="-128"/>
                        </a:rPr>
                        <a:t>9</a:t>
                      </a:r>
                      <a:r>
                        <a:rPr kumimoji="1" lang="ja-JP" altLang="en-US" sz="1400" dirty="0">
                          <a:latin typeface="Meiryo UI" panose="020B0604030504040204" pitchFamily="50" charset="-128"/>
                          <a:ea typeface="Meiryo UI" panose="020B0604030504040204" pitchFamily="50" charset="-128"/>
                        </a:rPr>
                        <a:t>：欠損値</a:t>
                      </a:r>
                    </a:p>
                  </a:txBody>
                  <a:tcPr/>
                </a:tc>
                <a:extLst>
                  <a:ext uri="{0D108BD9-81ED-4DB2-BD59-A6C34878D82A}">
                    <a16:rowId xmlns:a16="http://schemas.microsoft.com/office/drawing/2014/main" val="4116362858"/>
                  </a:ext>
                </a:extLst>
              </a:tr>
              <a:tr h="370840">
                <a:tc>
                  <a:txBody>
                    <a:bodyPr/>
                    <a:lstStyle/>
                    <a:p>
                      <a:r>
                        <a:rPr kumimoji="1" lang="en-US" altLang="ja-JP" sz="1400" dirty="0">
                          <a:latin typeface="Meiryo UI" panose="020B0604030504040204" pitchFamily="50" charset="-128"/>
                          <a:ea typeface="Meiryo UI" panose="020B0604030504040204" pitchFamily="50" charset="-128"/>
                        </a:rPr>
                        <a:t>Age</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400" dirty="0">
                          <a:latin typeface="Meiryo UI" panose="020B0604030504040204" pitchFamily="50" charset="-128"/>
                          <a:ea typeface="Meiryo UI" panose="020B0604030504040204" pitchFamily="50" charset="-128"/>
                        </a:rPr>
                        <a:t>説明変数</a:t>
                      </a:r>
                    </a:p>
                  </a:txBody>
                  <a:tcPr/>
                </a:tc>
                <a:tc>
                  <a:txBody>
                    <a:bodyPr/>
                    <a:lstStyle/>
                    <a:p>
                      <a:r>
                        <a:rPr kumimoji="1" lang="ja-JP" altLang="en-US" sz="1400" dirty="0">
                          <a:latin typeface="Meiryo UI" panose="020B0604030504040204" pitchFamily="50" charset="-128"/>
                          <a:ea typeface="Meiryo UI" panose="020B0604030504040204" pitchFamily="50" charset="-128"/>
                        </a:rPr>
                        <a:t>年齢</a:t>
                      </a:r>
                    </a:p>
                  </a:txBody>
                  <a:tcPr/>
                </a:tc>
                <a:extLst>
                  <a:ext uri="{0D108BD9-81ED-4DB2-BD59-A6C34878D82A}">
                    <a16:rowId xmlns:a16="http://schemas.microsoft.com/office/drawing/2014/main" val="2918182388"/>
                  </a:ext>
                </a:extLst>
              </a:tr>
              <a:tr h="370840">
                <a:tc>
                  <a:txBody>
                    <a:bodyPr/>
                    <a:lstStyle/>
                    <a:p>
                      <a:r>
                        <a:rPr kumimoji="1" lang="en-US" altLang="ja-JP" sz="1400" dirty="0">
                          <a:latin typeface="Meiryo UI" panose="020B0604030504040204" pitchFamily="50" charset="-128"/>
                          <a:ea typeface="Meiryo UI" panose="020B0604030504040204" pitchFamily="50" charset="-128"/>
                        </a:rPr>
                        <a:t>Income</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en-US" altLang="ja-JP" sz="1400" dirty="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400" dirty="0">
                          <a:latin typeface="Meiryo UI" panose="020B0604030504040204" pitchFamily="50" charset="-128"/>
                          <a:ea typeface="Meiryo UI" panose="020B0604030504040204" pitchFamily="50" charset="-128"/>
                        </a:rPr>
                        <a:t>収入レベル</a:t>
                      </a:r>
                      <a:endParaRPr kumimoji="1" lang="en-US" altLang="ja-JP" sz="1400" dirty="0">
                        <a:latin typeface="Meiryo UI" panose="020B0604030504040204" pitchFamily="50" charset="-128"/>
                        <a:ea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rPr>
                        <a:t>1</a:t>
                      </a:r>
                      <a:r>
                        <a:rPr kumimoji="1" lang="ja-JP" altLang="en-US" sz="1400" dirty="0">
                          <a:latin typeface="Meiryo UI" panose="020B0604030504040204" pitchFamily="50" charset="-128"/>
                          <a:ea typeface="Meiryo UI" panose="020B0604030504040204" pitchFamily="50" charset="-128"/>
                        </a:rPr>
                        <a:t>：低，</a:t>
                      </a:r>
                      <a:r>
                        <a:rPr kumimoji="1" lang="en-US" altLang="ja-JP" sz="1400" dirty="0">
                          <a:latin typeface="Meiryo UI" panose="020B0604030504040204" pitchFamily="50" charset="-128"/>
                          <a:ea typeface="Meiryo UI" panose="020B0604030504040204" pitchFamily="50" charset="-128"/>
                        </a:rPr>
                        <a:t>2</a:t>
                      </a:r>
                      <a:r>
                        <a:rPr kumimoji="1" lang="ja-JP" altLang="en-US" sz="1400" dirty="0">
                          <a:latin typeface="Meiryo UI" panose="020B0604030504040204" pitchFamily="50" charset="-128"/>
                          <a:ea typeface="Meiryo UI" panose="020B0604030504040204" pitchFamily="50" charset="-128"/>
                        </a:rPr>
                        <a:t>：中，</a:t>
                      </a:r>
                      <a:r>
                        <a:rPr kumimoji="1" lang="en-US" altLang="ja-JP" sz="1400" dirty="0">
                          <a:latin typeface="Meiryo UI" panose="020B0604030504040204" pitchFamily="50" charset="-128"/>
                          <a:ea typeface="Meiryo UI" panose="020B0604030504040204" pitchFamily="50" charset="-128"/>
                        </a:rPr>
                        <a:t>3</a:t>
                      </a:r>
                      <a:r>
                        <a:rPr kumimoji="1" lang="ja-JP" altLang="en-US" sz="1400" dirty="0">
                          <a:latin typeface="Meiryo UI" panose="020B0604030504040204" pitchFamily="50" charset="-128"/>
                          <a:ea typeface="Meiryo UI" panose="020B0604030504040204" pitchFamily="50" charset="-128"/>
                        </a:rPr>
                        <a:t>：高</a:t>
                      </a:r>
                    </a:p>
                  </a:txBody>
                  <a:tcPr/>
                </a:tc>
                <a:extLst>
                  <a:ext uri="{0D108BD9-81ED-4DB2-BD59-A6C34878D82A}">
                    <a16:rowId xmlns:a16="http://schemas.microsoft.com/office/drawing/2014/main" val="1275837785"/>
                  </a:ext>
                </a:extLst>
              </a:tr>
              <a:tr h="370840">
                <a:tc>
                  <a:txBody>
                    <a:bodyPr/>
                    <a:lstStyle/>
                    <a:p>
                      <a:r>
                        <a:rPr kumimoji="1" lang="en-US" altLang="ja-JP" sz="1400" dirty="0" err="1">
                          <a:latin typeface="Meiryo UI" panose="020B0604030504040204" pitchFamily="50" charset="-128"/>
                          <a:ea typeface="Meiryo UI" panose="020B0604030504040204" pitchFamily="50" charset="-128"/>
                        </a:rPr>
                        <a:t>Credit_cards</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en-US" altLang="ja-JP" sz="1400" dirty="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400" dirty="0">
                          <a:latin typeface="Meiryo UI" panose="020B0604030504040204" pitchFamily="50" charset="-128"/>
                          <a:ea typeface="Meiryo UI" panose="020B0604030504040204" pitchFamily="50" charset="-128"/>
                        </a:rPr>
                        <a:t>所有するクレジットカード数</a:t>
                      </a:r>
                      <a:endParaRPr kumimoji="1" lang="en-US" altLang="ja-JP" sz="1400" dirty="0">
                        <a:latin typeface="Meiryo UI" panose="020B0604030504040204" pitchFamily="50" charset="-128"/>
                        <a:ea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rPr>
                        <a:t>1</a:t>
                      </a:r>
                      <a:r>
                        <a:rPr kumimoji="1" lang="ja-JP" altLang="en-US" sz="1400" dirty="0">
                          <a:latin typeface="Meiryo UI" panose="020B0604030504040204" pitchFamily="50" charset="-128"/>
                          <a:ea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rPr>
                        <a:t>5</a:t>
                      </a:r>
                      <a:r>
                        <a:rPr kumimoji="1" lang="ja-JP" altLang="en-US" sz="1400" dirty="0">
                          <a:latin typeface="Meiryo UI" panose="020B0604030504040204" pitchFamily="50" charset="-128"/>
                          <a:ea typeface="Meiryo UI" panose="020B0604030504040204" pitchFamily="50" charset="-128"/>
                        </a:rPr>
                        <a:t>枚未満，</a:t>
                      </a:r>
                      <a:r>
                        <a:rPr kumimoji="1" lang="en-US" altLang="ja-JP" sz="1400" dirty="0">
                          <a:latin typeface="Meiryo UI" panose="020B0604030504040204" pitchFamily="50" charset="-128"/>
                          <a:ea typeface="Meiryo UI" panose="020B0604030504040204" pitchFamily="50" charset="-128"/>
                        </a:rPr>
                        <a:t>2</a:t>
                      </a:r>
                      <a:r>
                        <a:rPr kumimoji="1" lang="ja-JP" altLang="en-US" sz="1400" dirty="0">
                          <a:latin typeface="Meiryo UI" panose="020B0604030504040204" pitchFamily="50" charset="-128"/>
                          <a:ea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rPr>
                        <a:t>5</a:t>
                      </a:r>
                      <a:r>
                        <a:rPr kumimoji="1" lang="ja-JP" altLang="en-US" sz="1400" dirty="0">
                          <a:latin typeface="Meiryo UI" panose="020B0604030504040204" pitchFamily="50" charset="-128"/>
                          <a:ea typeface="Meiryo UI" panose="020B0604030504040204" pitchFamily="50" charset="-128"/>
                        </a:rPr>
                        <a:t>枚以上</a:t>
                      </a:r>
                    </a:p>
                  </a:txBody>
                  <a:tcPr/>
                </a:tc>
                <a:extLst>
                  <a:ext uri="{0D108BD9-81ED-4DB2-BD59-A6C34878D82A}">
                    <a16:rowId xmlns:a16="http://schemas.microsoft.com/office/drawing/2014/main" val="2133933896"/>
                  </a:ext>
                </a:extLst>
              </a:tr>
              <a:tr h="370840">
                <a:tc>
                  <a:txBody>
                    <a:bodyPr/>
                    <a:lstStyle/>
                    <a:p>
                      <a:r>
                        <a:rPr kumimoji="1" lang="en-US" altLang="ja-JP" sz="1400" dirty="0">
                          <a:latin typeface="Meiryo UI" panose="020B0604030504040204" pitchFamily="50" charset="-128"/>
                          <a:ea typeface="Meiryo UI" panose="020B0604030504040204" pitchFamily="50" charset="-128"/>
                        </a:rPr>
                        <a:t>Education</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en-US" altLang="ja-JP" sz="1400" dirty="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400" dirty="0">
                          <a:latin typeface="Meiryo UI" panose="020B0604030504040204" pitchFamily="50" charset="-128"/>
                          <a:ea typeface="Meiryo UI" panose="020B0604030504040204" pitchFamily="50" charset="-128"/>
                        </a:rPr>
                        <a:t>学歴</a:t>
                      </a:r>
                      <a:endParaRPr kumimoji="1" lang="en-US" altLang="ja-JP" sz="1400" dirty="0">
                        <a:latin typeface="Meiryo UI" panose="020B0604030504040204" pitchFamily="50" charset="-128"/>
                        <a:ea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rPr>
                        <a:t>1</a:t>
                      </a:r>
                      <a:r>
                        <a:rPr kumimoji="1" lang="ja-JP" altLang="en-US" sz="1400" dirty="0">
                          <a:latin typeface="Meiryo UI" panose="020B0604030504040204" pitchFamily="50" charset="-128"/>
                          <a:ea typeface="Meiryo UI" panose="020B0604030504040204" pitchFamily="50" charset="-128"/>
                        </a:rPr>
                        <a:t>：高校，</a:t>
                      </a:r>
                      <a:r>
                        <a:rPr kumimoji="1" lang="en-US" altLang="ja-JP" sz="1400" dirty="0">
                          <a:latin typeface="Meiryo UI" panose="020B0604030504040204" pitchFamily="50" charset="-128"/>
                          <a:ea typeface="Meiryo UI" panose="020B0604030504040204" pitchFamily="50" charset="-128"/>
                        </a:rPr>
                        <a:t>2</a:t>
                      </a:r>
                      <a:r>
                        <a:rPr kumimoji="1" lang="ja-JP" altLang="en-US" sz="1400" dirty="0">
                          <a:latin typeface="Meiryo UI" panose="020B0604030504040204" pitchFamily="50" charset="-128"/>
                          <a:ea typeface="Meiryo UI" panose="020B0604030504040204" pitchFamily="50" charset="-128"/>
                        </a:rPr>
                        <a:t>：大学</a:t>
                      </a:r>
                    </a:p>
                  </a:txBody>
                  <a:tcPr/>
                </a:tc>
                <a:extLst>
                  <a:ext uri="{0D108BD9-81ED-4DB2-BD59-A6C34878D82A}">
                    <a16:rowId xmlns:a16="http://schemas.microsoft.com/office/drawing/2014/main" val="823313414"/>
                  </a:ext>
                </a:extLst>
              </a:tr>
              <a:tr h="370840">
                <a:tc>
                  <a:txBody>
                    <a:bodyPr/>
                    <a:lstStyle/>
                    <a:p>
                      <a:r>
                        <a:rPr kumimoji="1" lang="en-US" altLang="ja-JP" sz="1400" dirty="0" err="1">
                          <a:latin typeface="Meiryo UI" panose="020B0604030504040204" pitchFamily="50" charset="-128"/>
                          <a:ea typeface="Meiryo UI" panose="020B0604030504040204" pitchFamily="50" charset="-128"/>
                        </a:rPr>
                        <a:t>Car_loans</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400" dirty="0">
                          <a:latin typeface="Meiryo UI" panose="020B0604030504040204" pitchFamily="50" charset="-128"/>
                          <a:ea typeface="Meiryo UI" panose="020B0604030504040204" pitchFamily="50" charset="-128"/>
                        </a:rPr>
                        <a:t>利用中のカーローン数</a:t>
                      </a:r>
                      <a:endParaRPr kumimoji="1" lang="en-US" altLang="ja-JP" sz="1400" dirty="0">
                        <a:latin typeface="Meiryo UI" panose="020B0604030504040204" pitchFamily="50" charset="-128"/>
                        <a:ea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rPr>
                        <a:t>1</a:t>
                      </a:r>
                      <a:r>
                        <a:rPr kumimoji="1" lang="ja-JP" altLang="en-US" sz="1400" dirty="0">
                          <a:latin typeface="Meiryo UI" panose="020B0604030504040204" pitchFamily="50" charset="-128"/>
                          <a:ea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rPr>
                        <a:t>1</a:t>
                      </a:r>
                      <a:r>
                        <a:rPr kumimoji="1" lang="ja-JP" altLang="en-US" sz="1400" dirty="0">
                          <a:latin typeface="Meiryo UI" panose="020B0604030504040204" pitchFamily="50" charset="-128"/>
                          <a:ea typeface="Meiryo UI" panose="020B0604030504040204" pitchFamily="50" charset="-128"/>
                        </a:rPr>
                        <a:t>件以下，</a:t>
                      </a:r>
                      <a:r>
                        <a:rPr kumimoji="1" lang="en-US" altLang="ja-JP" sz="1400" dirty="0">
                          <a:latin typeface="Meiryo UI" panose="020B0604030504040204" pitchFamily="50" charset="-128"/>
                          <a:ea typeface="Meiryo UI" panose="020B0604030504040204" pitchFamily="50" charset="-128"/>
                        </a:rPr>
                        <a:t>2:2</a:t>
                      </a:r>
                      <a:r>
                        <a:rPr kumimoji="1" lang="ja-JP" altLang="en-US" sz="1400" dirty="0">
                          <a:latin typeface="Meiryo UI" panose="020B0604030504040204" pitchFamily="50" charset="-128"/>
                          <a:ea typeface="Meiryo UI" panose="020B0604030504040204" pitchFamily="50" charset="-128"/>
                        </a:rPr>
                        <a:t>件以上</a:t>
                      </a:r>
                    </a:p>
                  </a:txBody>
                  <a:tcPr/>
                </a:tc>
                <a:extLst>
                  <a:ext uri="{0D108BD9-81ED-4DB2-BD59-A6C34878D82A}">
                    <a16:rowId xmlns:a16="http://schemas.microsoft.com/office/drawing/2014/main" val="3431692638"/>
                  </a:ext>
                </a:extLst>
              </a:tr>
            </a:tbl>
          </a:graphicData>
        </a:graphic>
      </p:graphicFrame>
      <p:sp>
        <p:nvSpPr>
          <p:cNvPr id="8" name="正方形/長方形 7">
            <a:extLst>
              <a:ext uri="{FF2B5EF4-FFF2-40B4-BE49-F238E27FC236}">
                <a16:creationId xmlns:a16="http://schemas.microsoft.com/office/drawing/2014/main" id="{0ED33443-5559-4132-A7C6-F1BB96EB258D}"/>
              </a:ext>
            </a:extLst>
          </p:cNvPr>
          <p:cNvSpPr/>
          <p:nvPr/>
        </p:nvSpPr>
        <p:spPr>
          <a:xfrm>
            <a:off x="240200" y="6542673"/>
            <a:ext cx="11481156" cy="307777"/>
          </a:xfrm>
          <a:prstGeom prst="rect">
            <a:avLst/>
          </a:prstGeom>
        </p:spPr>
        <p:txBody>
          <a:bodyPr wrap="none">
            <a:spAutoFit/>
          </a:bodyPr>
          <a:lstStyle/>
          <a:p>
            <a:r>
              <a:rPr lang="ja-JP" altLang="en-US" sz="1400" dirty="0">
                <a:latin typeface="Meiryo UI" panose="020B0604030504040204" pitchFamily="50" charset="-128"/>
                <a:ea typeface="Meiryo UI" panose="020B0604030504040204" pitchFamily="50" charset="-128"/>
              </a:rPr>
              <a:t>引用　</a:t>
            </a:r>
            <a:r>
              <a:rPr lang="en-US" altLang="ja-JP" sz="1200" dirty="0">
                <a:latin typeface="Meiryo UI" panose="020B0604030504040204" pitchFamily="50" charset="-128"/>
                <a:ea typeface="Meiryo UI" panose="020B0604030504040204" pitchFamily="50" charset="-128"/>
                <a:hlinkClick r:id="rId2"/>
              </a:rPr>
              <a:t>https://www.ibm.com/support/knowledgecenter/ja/SS3RA7_18.2.1/modeler_tutorial_ddita/clementine/example_newsservice_modelintro.html</a:t>
            </a:r>
            <a:endParaRPr lang="ja-JP" altLang="en-US"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23989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吹き出し: 四角形 17">
            <a:extLst>
              <a:ext uri="{FF2B5EF4-FFF2-40B4-BE49-F238E27FC236}">
                <a16:creationId xmlns:a16="http://schemas.microsoft.com/office/drawing/2014/main" id="{E18ED961-2697-4C84-9306-7113586F39B8}"/>
              </a:ext>
            </a:extLst>
          </p:cNvPr>
          <p:cNvSpPr/>
          <p:nvPr/>
        </p:nvSpPr>
        <p:spPr>
          <a:xfrm>
            <a:off x="307366" y="3685818"/>
            <a:ext cx="3001089" cy="1371600"/>
          </a:xfrm>
          <a:prstGeom prst="wedgeRectCallout">
            <a:avLst>
              <a:gd name="adj1" fmla="val 71984"/>
              <a:gd name="adj2" fmla="val 4476"/>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吹き出し: 四角形 16">
            <a:extLst>
              <a:ext uri="{FF2B5EF4-FFF2-40B4-BE49-F238E27FC236}">
                <a16:creationId xmlns:a16="http://schemas.microsoft.com/office/drawing/2014/main" id="{57585CA0-5E1F-42CE-AD10-49F2147D5DB8}"/>
              </a:ext>
            </a:extLst>
          </p:cNvPr>
          <p:cNvSpPr/>
          <p:nvPr/>
        </p:nvSpPr>
        <p:spPr>
          <a:xfrm>
            <a:off x="8945377" y="3793995"/>
            <a:ext cx="3001089" cy="1371600"/>
          </a:xfrm>
          <a:prstGeom prst="wedgeRectCallout">
            <a:avLst>
              <a:gd name="adj1" fmla="val -69358"/>
              <a:gd name="adj2" fmla="val -1466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吹き出し: 四角形 15">
            <a:extLst>
              <a:ext uri="{FF2B5EF4-FFF2-40B4-BE49-F238E27FC236}">
                <a16:creationId xmlns:a16="http://schemas.microsoft.com/office/drawing/2014/main" id="{0A50ABB9-70DE-4B4E-825B-ABAF95DF2F80}"/>
              </a:ext>
            </a:extLst>
          </p:cNvPr>
          <p:cNvSpPr/>
          <p:nvPr/>
        </p:nvSpPr>
        <p:spPr>
          <a:xfrm>
            <a:off x="8945378" y="2142067"/>
            <a:ext cx="3001089" cy="1371600"/>
          </a:xfrm>
          <a:prstGeom prst="wedgeRectCallout">
            <a:avLst>
              <a:gd name="adj1" fmla="val -69358"/>
              <a:gd name="adj2" fmla="val -1466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タイトル 1">
            <a:extLst>
              <a:ext uri="{FF2B5EF4-FFF2-40B4-BE49-F238E27FC236}">
                <a16:creationId xmlns:a16="http://schemas.microsoft.com/office/drawing/2014/main" id="{35985930-04E1-432E-B693-62F5B8899234}"/>
              </a:ext>
            </a:extLst>
          </p:cNvPr>
          <p:cNvSpPr txBox="1">
            <a:spLocks/>
          </p:cNvSpPr>
          <p:nvPr/>
        </p:nvSpPr>
        <p:spPr>
          <a:xfrm>
            <a:off x="540000" y="180000"/>
            <a:ext cx="9180000" cy="1080000"/>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dirty="0">
                <a:latin typeface="Meiryo UI" panose="020B0604030504040204" pitchFamily="50" charset="-128"/>
                <a:ea typeface="Meiryo UI" panose="020B0604030504040204" pitchFamily="50" charset="-128"/>
              </a:rPr>
              <a:t>モデル構築　</a:t>
            </a:r>
            <a:r>
              <a:rPr lang="en-US" altLang="ja-JP" sz="2000" dirty="0">
                <a:latin typeface="Meiryo UI" panose="020B0604030504040204" pitchFamily="50" charset="-128"/>
                <a:ea typeface="Meiryo UI" panose="020B0604030504040204" pitchFamily="50" charset="-128"/>
              </a:rPr>
              <a:t>CART</a:t>
            </a:r>
            <a:endParaRPr lang="ja-JP" altLang="en-US" sz="3600" dirty="0">
              <a:latin typeface="Meiryo UI" panose="020B0604030504040204" pitchFamily="50" charset="-128"/>
              <a:ea typeface="Meiryo UI" panose="020B0604030504040204" pitchFamily="50" charset="-128"/>
            </a:endParaRP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E80E1CF2-E1AF-4B75-BDF4-E5A936D6E85A}"/>
                  </a:ext>
                </a:extLst>
              </p:cNvPr>
              <p:cNvSpPr txBox="1"/>
              <p:nvPr/>
            </p:nvSpPr>
            <p:spPr>
              <a:xfrm>
                <a:off x="334545" y="1260000"/>
                <a:ext cx="11724557" cy="2164375"/>
              </a:xfrm>
              <a:prstGeom prst="rect">
                <a:avLst/>
              </a:prstGeom>
              <a:noFill/>
            </p:spPr>
            <p:txBody>
              <a:bodyPr wrap="square" rtlCol="0">
                <a:spAutoFit/>
              </a:bodyPr>
              <a:lstStyle/>
              <a:p>
                <a:pPr>
                  <a:lnSpc>
                    <a:spcPct val="150000"/>
                  </a:lnSpc>
                </a:pPr>
                <a:r>
                  <a:rPr kumimoji="1" lang="ja-JP" altLang="en-US" sz="1600" dirty="0">
                    <a:latin typeface="Meiryo UI" panose="020B0604030504040204" pitchFamily="50" charset="-128"/>
                    <a:ea typeface="Meiryo UI" panose="020B0604030504040204" pitchFamily="50" charset="-128"/>
                  </a:rPr>
                  <a:t>ある分岐をしたときに、分岐前の</a:t>
                </a:r>
                <a:r>
                  <a:rPr kumimoji="1" lang="en-US" altLang="ja-JP" sz="1600" dirty="0">
                    <a:latin typeface="Meiryo UI" panose="020B0604030504040204" pitchFamily="50" charset="-128"/>
                    <a:ea typeface="Meiryo UI" panose="020B0604030504040204" pitchFamily="50" charset="-128"/>
                  </a:rPr>
                  <a:t>Gini</a:t>
                </a:r>
                <a:r>
                  <a:rPr kumimoji="1" lang="ja-JP" altLang="en-US" sz="1600" dirty="0">
                    <a:latin typeface="Meiryo UI" panose="020B0604030504040204" pitchFamily="50" charset="-128"/>
                    <a:ea typeface="Meiryo UI" panose="020B0604030504040204" pitchFamily="50" charset="-128"/>
                  </a:rPr>
                  <a:t>係数</a:t>
                </a:r>
                <a14:m>
                  <m:oMath xmlns:m="http://schemas.openxmlformats.org/officeDocument/2006/math">
                    <m:r>
                      <m:rPr>
                        <m:sty m:val="p"/>
                      </m:rPr>
                      <a:rPr kumimoji="1" lang="en-US" altLang="ja-JP" sz="1600" i="1">
                        <a:latin typeface="Cambria Math" panose="02040503050406030204" pitchFamily="18" charset="0"/>
                      </a:rPr>
                      <m:t>g</m:t>
                    </m:r>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𝑡</m:t>
                        </m:r>
                      </m:e>
                    </m:d>
                  </m:oMath>
                </a14:m>
                <a:r>
                  <a:rPr kumimoji="1" lang="ja-JP" altLang="en-US" sz="1600" dirty="0">
                    <a:latin typeface="Meiryo UI" panose="020B0604030504040204" pitchFamily="50" charset="-128"/>
                    <a:ea typeface="Meiryo UI" panose="020B0604030504040204" pitchFamily="50" charset="-128"/>
                  </a:rPr>
                  <a:t>と分岐後の複数のノードの</a:t>
                </a:r>
                <a:r>
                  <a:rPr kumimoji="1" lang="en-US" altLang="ja-JP" sz="1600" dirty="0">
                    <a:latin typeface="Meiryo UI" panose="020B0604030504040204" pitchFamily="50" charset="-128"/>
                    <a:ea typeface="Meiryo UI" panose="020B0604030504040204" pitchFamily="50" charset="-128"/>
                  </a:rPr>
                  <a:t>Gini</a:t>
                </a:r>
                <a:r>
                  <a:rPr kumimoji="1" lang="ja-JP" altLang="en-US" sz="1600" dirty="0">
                    <a:latin typeface="Meiryo UI" panose="020B0604030504040204" pitchFamily="50" charset="-128"/>
                    <a:ea typeface="Meiryo UI" panose="020B0604030504040204" pitchFamily="50" charset="-128"/>
                  </a:rPr>
                  <a:t>係数</a:t>
                </a:r>
                <a14:m>
                  <m:oMath xmlns:m="http://schemas.openxmlformats.org/officeDocument/2006/math">
                    <m:r>
                      <m:rPr>
                        <m:sty m:val="p"/>
                      </m:rPr>
                      <a:rPr kumimoji="1" lang="en-US" altLang="ja-JP" sz="1600" i="1">
                        <a:latin typeface="Cambria Math" panose="02040503050406030204" pitchFamily="18" charset="0"/>
                      </a:rPr>
                      <m:t>g</m:t>
                    </m:r>
                    <m:d>
                      <m:dPr>
                        <m:ctrlPr>
                          <a:rPr kumimoji="1" lang="en-US" altLang="ja-JP" sz="1600" i="1">
                            <a:latin typeface="Cambria Math" panose="02040503050406030204" pitchFamily="18" charset="0"/>
                          </a:rPr>
                        </m:ctrlPr>
                      </m:dPr>
                      <m:e>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𝑡</m:t>
                            </m:r>
                          </m:e>
                          <m:sub>
                            <m:r>
                              <a:rPr kumimoji="1" lang="en-US" altLang="ja-JP" sz="1600" b="0" i="1" smtClean="0">
                                <a:latin typeface="Cambria Math" panose="02040503050406030204" pitchFamily="18" charset="0"/>
                              </a:rPr>
                              <m:t>𝑖</m:t>
                            </m:r>
                          </m:sub>
                        </m:sSub>
                      </m:e>
                    </m:d>
                  </m:oMath>
                </a14:m>
                <a:r>
                  <a:rPr kumimoji="1" lang="ja-JP" altLang="en-US" sz="1600" dirty="0">
                    <a:latin typeface="Meiryo UI" panose="020B0604030504040204" pitchFamily="50" charset="-128"/>
                    <a:ea typeface="Meiryo UI" panose="020B0604030504040204" pitchFamily="50" charset="-128"/>
                  </a:rPr>
                  <a:t>の差（改善度）が最大となる分岐を探します。</a:t>
                </a:r>
                <a:endParaRPr kumimoji="1" lang="en-US" altLang="ja-JP" sz="1600" dirty="0">
                  <a:latin typeface="Meiryo UI" panose="020B0604030504040204" pitchFamily="50" charset="-128"/>
                  <a:ea typeface="Meiryo UI" panose="020B0604030504040204" pitchFamily="50" charset="-128"/>
                </a:endParaRPr>
              </a:p>
              <a:p>
                <a:pPr>
                  <a:lnSpc>
                    <a:spcPct val="150000"/>
                  </a:lnSpc>
                </a:pPr>
                <a:endParaRPr lang="en-US" altLang="ja-JP" sz="1600" dirty="0">
                  <a:solidFill>
                    <a:srgbClr val="FF0000"/>
                  </a:solidFill>
                  <a:latin typeface="Meiryo UI" panose="020B0604030504040204" pitchFamily="50" charset="-128"/>
                  <a:ea typeface="Meiryo UI" panose="020B0604030504040204" pitchFamily="50" charset="-128"/>
                </a:endParaRPr>
              </a:p>
              <a:p>
                <a:pPr>
                  <a:lnSpc>
                    <a:spcPct val="150000"/>
                  </a:lnSpc>
                </a:pPr>
                <a:r>
                  <a:rPr lang="ja-JP" altLang="en-US" sz="1600" dirty="0">
                    <a:latin typeface="Matura MT Script Capitals" panose="03020802060602070202" pitchFamily="66" charset="0"/>
                    <a:ea typeface="Meiryo UI" panose="020B0604030504040204" pitchFamily="50" charset="-128"/>
                  </a:rPr>
                  <a:t>　</a:t>
                </a:r>
                <a:r>
                  <a:rPr lang="ja-JP" altLang="en-US" sz="1400" dirty="0">
                    <a:latin typeface="Matura MT Script Capitals" panose="03020802060602070202" pitchFamily="66" charset="0"/>
                    <a:ea typeface="Meiryo UI" panose="020B0604030504040204" pitchFamily="50" charset="-128"/>
                  </a:rPr>
                  <a:t>１）</a:t>
                </a:r>
                <a:r>
                  <a:rPr lang="ja-JP" altLang="en-US" sz="1400" dirty="0">
                    <a:latin typeface="Meiryo UI" panose="020B0604030504040204" pitchFamily="50" charset="-128"/>
                    <a:ea typeface="Meiryo UI" panose="020B0604030504040204" pitchFamily="50" charset="-128"/>
                  </a:rPr>
                  <a:t>分岐前の</a:t>
                </a:r>
                <a:r>
                  <a:rPr lang="en-US" altLang="ja-JP" sz="1400" dirty="0">
                    <a:latin typeface="Meiryo UI" panose="020B0604030504040204" pitchFamily="50" charset="-128"/>
                    <a:ea typeface="Meiryo UI" panose="020B0604030504040204" pitchFamily="50" charset="-128"/>
                  </a:rPr>
                  <a:t>Gini</a:t>
                </a:r>
                <a:r>
                  <a:rPr lang="ja-JP" altLang="en-US" sz="1400" dirty="0">
                    <a:latin typeface="Meiryo UI" panose="020B0604030504040204" pitchFamily="50" charset="-128"/>
                    <a:ea typeface="Meiryo UI" panose="020B0604030504040204" pitchFamily="50" charset="-128"/>
                  </a:rPr>
                  <a:t>係数を計算</a:t>
                </a:r>
                <a:endParaRPr lang="en-US" altLang="ja-JP" sz="1400" dirty="0">
                  <a:latin typeface="Meiryo UI" panose="020B0604030504040204" pitchFamily="50" charset="-128"/>
                  <a:ea typeface="Meiryo UI" panose="020B0604030504040204" pitchFamily="50" charset="-128"/>
                </a:endParaRPr>
              </a:p>
              <a:p>
                <a:pPr>
                  <a:lnSpc>
                    <a:spcPct val="150000"/>
                  </a:lnSpc>
                </a:pPr>
                <a:r>
                  <a:rPr lang="ja-JP" altLang="en-US" sz="1400" dirty="0">
                    <a:latin typeface="Meiryo UI" panose="020B0604030504040204" pitchFamily="50" charset="-128"/>
                    <a:ea typeface="Meiryo UI" panose="020B0604030504040204" pitchFamily="50" charset="-128"/>
                  </a:rPr>
                  <a:t>　２）分岐後の</a:t>
                </a:r>
                <a:r>
                  <a:rPr lang="en-US" altLang="ja-JP" sz="1400" dirty="0">
                    <a:latin typeface="Meiryo UI" panose="020B0604030504040204" pitchFamily="50" charset="-128"/>
                    <a:ea typeface="Meiryo UI" panose="020B0604030504040204" pitchFamily="50" charset="-128"/>
                  </a:rPr>
                  <a:t>Gini</a:t>
                </a:r>
                <a:r>
                  <a:rPr lang="ja-JP" altLang="en-US" sz="1400" dirty="0">
                    <a:latin typeface="Meiryo UI" panose="020B0604030504040204" pitchFamily="50" charset="-128"/>
                    <a:ea typeface="Meiryo UI" panose="020B0604030504040204" pitchFamily="50" charset="-128"/>
                  </a:rPr>
                  <a:t>係数を計算</a:t>
                </a:r>
                <a:endParaRPr lang="en-US" altLang="ja-JP" sz="1400" dirty="0">
                  <a:latin typeface="Meiryo UI" panose="020B0604030504040204" pitchFamily="50" charset="-128"/>
                  <a:ea typeface="Meiryo UI" panose="020B0604030504040204" pitchFamily="50" charset="-128"/>
                </a:endParaRPr>
              </a:p>
              <a:p>
                <a:pPr>
                  <a:lnSpc>
                    <a:spcPct val="150000"/>
                  </a:lnSpc>
                </a:pPr>
                <a:r>
                  <a:rPr lang="ja-JP" altLang="en-US" sz="1400" dirty="0">
                    <a:latin typeface="Meiryo UI" panose="020B0604030504040204" pitchFamily="50" charset="-128"/>
                    <a:ea typeface="Meiryo UI" panose="020B0604030504040204" pitchFamily="50" charset="-128"/>
                  </a:rPr>
                  <a:t>　３）</a:t>
                </a:r>
                <a:r>
                  <a:rPr lang="en-US" altLang="ja-JP" sz="1400" dirty="0">
                    <a:latin typeface="Meiryo UI" panose="020B0604030504040204" pitchFamily="50" charset="-128"/>
                    <a:ea typeface="Meiryo UI" panose="020B0604030504040204" pitchFamily="50" charset="-128"/>
                  </a:rPr>
                  <a:t>1</a:t>
                </a:r>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2</a:t>
                </a:r>
                <a:r>
                  <a:rPr lang="ja-JP" altLang="en-US" sz="1400" dirty="0">
                    <a:latin typeface="Meiryo UI" panose="020B0604030504040204" pitchFamily="50" charset="-128"/>
                    <a:ea typeface="Meiryo UI" panose="020B0604030504040204" pitchFamily="50" charset="-128"/>
                  </a:rPr>
                  <a:t>を使用して改善度を計算</a:t>
                </a:r>
                <a:endParaRPr lang="en-US" altLang="ja-JP" sz="1400" dirty="0">
                  <a:latin typeface="Meiryo UI" panose="020B0604030504040204" pitchFamily="50" charset="-128"/>
                  <a:ea typeface="Meiryo UI" panose="020B0604030504040204" pitchFamily="50" charset="-128"/>
                </a:endParaRPr>
              </a:p>
              <a:p>
                <a:pPr>
                  <a:lnSpc>
                    <a:spcPct val="150000"/>
                  </a:lnSpc>
                </a:pPr>
                <a:endParaRPr lang="ja-JP" altLang="en-US" sz="1600" dirty="0">
                  <a:solidFill>
                    <a:srgbClr val="FF0000"/>
                  </a:solidFill>
                  <a:latin typeface="Meiryo UI" panose="020B0604030504040204" pitchFamily="50" charset="-128"/>
                  <a:ea typeface="Meiryo UI" panose="020B0604030504040204" pitchFamily="50" charset="-128"/>
                </a:endParaRPr>
              </a:p>
            </p:txBody>
          </p:sp>
        </mc:Choice>
        <mc:Fallback xmlns="">
          <p:sp>
            <p:nvSpPr>
              <p:cNvPr id="8" name="テキスト ボックス 7">
                <a:extLst>
                  <a:ext uri="{FF2B5EF4-FFF2-40B4-BE49-F238E27FC236}">
                    <a16:creationId xmlns:a16="http://schemas.microsoft.com/office/drawing/2014/main" id="{E80E1CF2-E1AF-4B75-BDF4-E5A936D6E85A}"/>
                  </a:ext>
                </a:extLst>
              </p:cNvPr>
              <p:cNvSpPr txBox="1">
                <a:spLocks noRot="1" noChangeAspect="1" noMove="1" noResize="1" noEditPoints="1" noAdjustHandles="1" noChangeArrowheads="1" noChangeShapeType="1" noTextEdit="1"/>
              </p:cNvSpPr>
              <p:nvPr/>
            </p:nvSpPr>
            <p:spPr>
              <a:xfrm>
                <a:off x="334545" y="1260000"/>
                <a:ext cx="11724557" cy="2164375"/>
              </a:xfrm>
              <a:prstGeom prst="rect">
                <a:avLst/>
              </a:prstGeom>
              <a:blipFill>
                <a:blip r:embed="rId2"/>
                <a:stretch>
                  <a:fillRect l="-3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D64590C0-43DA-473B-879F-F052FBF50006}"/>
                  </a:ext>
                </a:extLst>
              </p:cNvPr>
              <p:cNvSpPr txBox="1"/>
              <p:nvPr/>
            </p:nvSpPr>
            <p:spPr>
              <a:xfrm>
                <a:off x="9334895" y="2504414"/>
                <a:ext cx="2551083" cy="10013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d>
                        <m:dPr>
                          <m:ctrlPr>
                            <a:rPr kumimoji="1" lang="en-US" altLang="ja-JP" sz="1400" b="0" i="1" smtClean="0">
                              <a:latin typeface="Cambria Math" panose="02040503050406030204" pitchFamily="18" charset="0"/>
                            </a:rPr>
                          </m:ctrlPr>
                        </m:dPr>
                        <m:e>
                          <m:sSup>
                            <m:sSupPr>
                              <m:ctrlPr>
                                <a:rPr kumimoji="1" lang="en-US" altLang="ja-JP" sz="1400" b="0" i="1" smtClean="0">
                                  <a:latin typeface="Cambria Math" panose="02040503050406030204" pitchFamily="18" charset="0"/>
                                </a:rPr>
                              </m:ctrlPr>
                            </m:sSupPr>
                            <m:e>
                              <m:d>
                                <m:dPr>
                                  <m:ctrlPr>
                                    <a:rPr kumimoji="1" lang="en-US" altLang="ja-JP" sz="1400" i="1">
                                      <a:latin typeface="Cambria Math" panose="02040503050406030204" pitchFamily="18" charset="0"/>
                                    </a:rPr>
                                  </m:ctrlPr>
                                </m:dPr>
                                <m:e>
                                  <m:f>
                                    <m:fPr>
                                      <m:ctrlPr>
                                        <a:rPr kumimoji="1" lang="en-US" altLang="ja-JP" sz="1400" i="1">
                                          <a:latin typeface="Cambria Math" panose="02040503050406030204" pitchFamily="18" charset="0"/>
                                        </a:rPr>
                                      </m:ctrlPr>
                                    </m:fPr>
                                    <m:num>
                                      <m:r>
                                        <a:rPr kumimoji="1" lang="en-US" altLang="ja-JP" sz="1400" i="1">
                                          <a:latin typeface="Cambria Math" panose="02040503050406030204" pitchFamily="18" charset="0"/>
                                        </a:rPr>
                                        <m:t>816</m:t>
                                      </m:r>
                                    </m:num>
                                    <m:den>
                                      <m:r>
                                        <a:rPr kumimoji="1" lang="en-US" altLang="ja-JP" sz="1400" i="1">
                                          <a:latin typeface="Cambria Math" panose="02040503050406030204" pitchFamily="18" charset="0"/>
                                        </a:rPr>
                                        <m:t>1954</m:t>
                                      </m:r>
                                    </m:den>
                                  </m:f>
                                </m:e>
                              </m:d>
                            </m:e>
                            <m:sup>
                              <m:r>
                                <a:rPr kumimoji="1" lang="en-US" altLang="ja-JP" sz="1400" b="0" i="1" smtClean="0">
                                  <a:latin typeface="Cambria Math" panose="02040503050406030204" pitchFamily="18" charset="0"/>
                                </a:rPr>
                                <m:t>2</m:t>
                              </m:r>
                            </m:sup>
                          </m:sSup>
                          <m:r>
                            <a:rPr kumimoji="1" lang="en-US" altLang="ja-JP" sz="1400" b="0" i="1" smtClean="0">
                              <a:latin typeface="Cambria Math" panose="02040503050406030204" pitchFamily="18" charset="0"/>
                              <a:ea typeface="Cambria Math" panose="02040503050406030204" pitchFamily="18" charset="0"/>
                            </a:rPr>
                            <m:t>+</m:t>
                          </m:r>
                          <m:sSup>
                            <m:sSupPr>
                              <m:ctrlPr>
                                <a:rPr kumimoji="1" lang="en-US" altLang="ja-JP" sz="1400" i="1">
                                  <a:latin typeface="Cambria Math" panose="02040503050406030204" pitchFamily="18" charset="0"/>
                                </a:rPr>
                              </m:ctrlPr>
                            </m:sSupPr>
                            <m:e>
                              <m:d>
                                <m:dPr>
                                  <m:ctrlPr>
                                    <a:rPr kumimoji="1" lang="en-US" altLang="ja-JP" sz="1400" i="1">
                                      <a:latin typeface="Cambria Math" panose="02040503050406030204" pitchFamily="18" charset="0"/>
                                    </a:rPr>
                                  </m:ctrlPr>
                                </m:dPr>
                                <m:e>
                                  <m:f>
                                    <m:fPr>
                                      <m:ctrlPr>
                                        <a:rPr kumimoji="1" lang="en-US" altLang="ja-JP" sz="1400" i="1">
                                          <a:latin typeface="Cambria Math" panose="02040503050406030204" pitchFamily="18" charset="0"/>
                                        </a:rPr>
                                      </m:ctrlPr>
                                    </m:fPr>
                                    <m:num>
                                      <m:r>
                                        <a:rPr kumimoji="1" lang="en-US" altLang="ja-JP" sz="1400" b="0" i="1" smtClean="0">
                                          <a:latin typeface="Cambria Math" panose="02040503050406030204" pitchFamily="18" charset="0"/>
                                        </a:rPr>
                                        <m:t>1138</m:t>
                                      </m:r>
                                    </m:num>
                                    <m:den>
                                      <m:r>
                                        <a:rPr kumimoji="1" lang="en-US" altLang="ja-JP" sz="1400" b="0" i="1" smtClean="0">
                                          <a:latin typeface="Cambria Math" panose="02040503050406030204" pitchFamily="18" charset="0"/>
                                        </a:rPr>
                                        <m:t>1954</m:t>
                                      </m:r>
                                    </m:den>
                                  </m:f>
                                </m:e>
                              </m:d>
                            </m:e>
                            <m:sup>
                              <m:r>
                                <a:rPr kumimoji="1" lang="en-US" altLang="ja-JP" sz="1400" i="1">
                                  <a:latin typeface="Cambria Math" panose="02040503050406030204" pitchFamily="18" charset="0"/>
                                </a:rPr>
                                <m:t>2</m:t>
                              </m:r>
                            </m:sup>
                          </m:sSup>
                        </m:e>
                      </m:d>
                    </m:oMath>
                  </m:oMathPara>
                </a14:m>
                <a:endParaRPr kumimoji="1" lang="en-US" altLang="ja-JP" sz="1400" dirty="0">
                  <a:latin typeface="Meiryo UI" panose="020B0604030504040204" pitchFamily="50" charset="-128"/>
                  <a:ea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rPr>
                  <a:t>=0.486</a:t>
                </a:r>
              </a:p>
            </p:txBody>
          </p:sp>
        </mc:Choice>
        <mc:Fallback xmlns="">
          <p:sp>
            <p:nvSpPr>
              <p:cNvPr id="11" name="テキスト ボックス 10">
                <a:extLst>
                  <a:ext uri="{FF2B5EF4-FFF2-40B4-BE49-F238E27FC236}">
                    <a16:creationId xmlns:a16="http://schemas.microsoft.com/office/drawing/2014/main" id="{D64590C0-43DA-473B-879F-F052FBF50006}"/>
                  </a:ext>
                </a:extLst>
              </p:cNvPr>
              <p:cNvSpPr txBox="1">
                <a:spLocks noRot="1" noChangeAspect="1" noMove="1" noResize="1" noEditPoints="1" noAdjustHandles="1" noChangeArrowheads="1" noChangeShapeType="1" noTextEdit="1"/>
              </p:cNvSpPr>
              <p:nvPr/>
            </p:nvSpPr>
            <p:spPr>
              <a:xfrm>
                <a:off x="9334895" y="2504414"/>
                <a:ext cx="2551083" cy="1001364"/>
              </a:xfrm>
              <a:prstGeom prst="rect">
                <a:avLst/>
              </a:prstGeom>
              <a:blipFill>
                <a:blip r:embed="rId3"/>
                <a:stretch>
                  <a:fillRect l="-716" b="-548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3C18D056-01E6-41EF-B227-15A077026B7F}"/>
                  </a:ext>
                </a:extLst>
              </p:cNvPr>
              <p:cNvSpPr txBox="1"/>
              <p:nvPr/>
            </p:nvSpPr>
            <p:spPr>
              <a:xfrm>
                <a:off x="540000" y="4024803"/>
                <a:ext cx="2291397" cy="10013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d>
                        <m:dPr>
                          <m:ctrlPr>
                            <a:rPr kumimoji="1" lang="en-US" altLang="ja-JP" sz="1400" b="0" i="1" smtClean="0">
                              <a:latin typeface="Cambria Math" panose="02040503050406030204" pitchFamily="18" charset="0"/>
                            </a:rPr>
                          </m:ctrlPr>
                        </m:dPr>
                        <m:e>
                          <m:sSup>
                            <m:sSupPr>
                              <m:ctrlPr>
                                <a:rPr kumimoji="1" lang="en-US" altLang="ja-JP" sz="1400" b="0" i="1" smtClean="0">
                                  <a:latin typeface="Cambria Math" panose="02040503050406030204" pitchFamily="18" charset="0"/>
                                </a:rPr>
                              </m:ctrlPr>
                            </m:sSupPr>
                            <m:e>
                              <m:d>
                                <m:dPr>
                                  <m:ctrlPr>
                                    <a:rPr kumimoji="1" lang="en-US" altLang="ja-JP" sz="1400" i="1">
                                      <a:latin typeface="Cambria Math" panose="02040503050406030204" pitchFamily="18" charset="0"/>
                                    </a:rPr>
                                  </m:ctrlPr>
                                </m:dPr>
                                <m:e>
                                  <m:f>
                                    <m:fPr>
                                      <m:ctrlPr>
                                        <a:rPr kumimoji="1" lang="en-US" altLang="ja-JP" sz="1400" i="1">
                                          <a:latin typeface="Cambria Math" panose="02040503050406030204" pitchFamily="18" charset="0"/>
                                        </a:rPr>
                                      </m:ctrlPr>
                                    </m:fPr>
                                    <m:num>
                                      <m:r>
                                        <a:rPr kumimoji="1" lang="en-US" altLang="ja-JP" sz="1400" b="0" i="1" smtClean="0">
                                          <a:latin typeface="Cambria Math" panose="02040503050406030204" pitchFamily="18" charset="0"/>
                                        </a:rPr>
                                        <m:t>358</m:t>
                                      </m:r>
                                    </m:num>
                                    <m:den>
                                      <m:r>
                                        <a:rPr kumimoji="1" lang="en-US" altLang="ja-JP" sz="1400" b="0" i="1" smtClean="0">
                                          <a:latin typeface="Cambria Math" panose="02040503050406030204" pitchFamily="18" charset="0"/>
                                        </a:rPr>
                                        <m:t>464</m:t>
                                      </m:r>
                                    </m:den>
                                  </m:f>
                                </m:e>
                              </m:d>
                            </m:e>
                            <m:sup>
                              <m:r>
                                <a:rPr kumimoji="1" lang="en-US" altLang="ja-JP" sz="1400" b="0" i="1" smtClean="0">
                                  <a:latin typeface="Cambria Math" panose="02040503050406030204" pitchFamily="18" charset="0"/>
                                </a:rPr>
                                <m:t>2</m:t>
                              </m:r>
                            </m:sup>
                          </m:sSup>
                          <m:r>
                            <a:rPr kumimoji="1" lang="en-US" altLang="ja-JP" sz="1400" b="0" i="1" smtClean="0">
                              <a:latin typeface="Cambria Math" panose="02040503050406030204" pitchFamily="18" charset="0"/>
                              <a:ea typeface="Cambria Math" panose="02040503050406030204" pitchFamily="18" charset="0"/>
                            </a:rPr>
                            <m:t>+</m:t>
                          </m:r>
                          <m:sSup>
                            <m:sSupPr>
                              <m:ctrlPr>
                                <a:rPr kumimoji="1" lang="en-US" altLang="ja-JP" sz="1400" i="1">
                                  <a:latin typeface="Cambria Math" panose="02040503050406030204" pitchFamily="18" charset="0"/>
                                </a:rPr>
                              </m:ctrlPr>
                            </m:sSupPr>
                            <m:e>
                              <m:d>
                                <m:dPr>
                                  <m:ctrlPr>
                                    <a:rPr kumimoji="1" lang="en-US" altLang="ja-JP" sz="1400" i="1">
                                      <a:latin typeface="Cambria Math" panose="02040503050406030204" pitchFamily="18" charset="0"/>
                                    </a:rPr>
                                  </m:ctrlPr>
                                </m:dPr>
                                <m:e>
                                  <m:f>
                                    <m:fPr>
                                      <m:ctrlPr>
                                        <a:rPr kumimoji="1" lang="en-US" altLang="ja-JP" sz="1400" i="1" smtClean="0">
                                          <a:latin typeface="Cambria Math" panose="02040503050406030204" pitchFamily="18" charset="0"/>
                                        </a:rPr>
                                      </m:ctrlPr>
                                    </m:fPr>
                                    <m:num>
                                      <m:r>
                                        <a:rPr kumimoji="1" lang="en-US" altLang="ja-JP" sz="1400" b="0" i="1" smtClean="0">
                                          <a:latin typeface="Cambria Math" panose="02040503050406030204" pitchFamily="18" charset="0"/>
                                        </a:rPr>
                                        <m:t>79</m:t>
                                      </m:r>
                                    </m:num>
                                    <m:den>
                                      <m:r>
                                        <a:rPr kumimoji="1" lang="en-US" altLang="ja-JP" sz="1400" b="0" i="1" smtClean="0">
                                          <a:latin typeface="Cambria Math" panose="02040503050406030204" pitchFamily="18" charset="0"/>
                                        </a:rPr>
                                        <m:t>464</m:t>
                                      </m:r>
                                    </m:den>
                                  </m:f>
                                </m:e>
                              </m:d>
                            </m:e>
                            <m:sup>
                              <m:r>
                                <a:rPr kumimoji="1" lang="en-US" altLang="ja-JP" sz="1400" i="1">
                                  <a:latin typeface="Cambria Math" panose="02040503050406030204" pitchFamily="18" charset="0"/>
                                </a:rPr>
                                <m:t>2</m:t>
                              </m:r>
                            </m:sup>
                          </m:sSup>
                        </m:e>
                      </m:d>
                    </m:oMath>
                  </m:oMathPara>
                </a14:m>
                <a:endParaRPr kumimoji="1" lang="en-US" altLang="ja-JP" sz="1400" dirty="0">
                  <a:latin typeface="Meiryo UI" panose="020B0604030504040204" pitchFamily="50" charset="-128"/>
                  <a:ea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rPr>
                  <a:t>=0.282</a:t>
                </a:r>
              </a:p>
            </p:txBody>
          </p:sp>
        </mc:Choice>
        <mc:Fallback xmlns="">
          <p:sp>
            <p:nvSpPr>
              <p:cNvPr id="12" name="テキスト ボックス 11">
                <a:extLst>
                  <a:ext uri="{FF2B5EF4-FFF2-40B4-BE49-F238E27FC236}">
                    <a16:creationId xmlns:a16="http://schemas.microsoft.com/office/drawing/2014/main" id="{3C18D056-01E6-41EF-B227-15A077026B7F}"/>
                  </a:ext>
                </a:extLst>
              </p:cNvPr>
              <p:cNvSpPr txBox="1">
                <a:spLocks noRot="1" noChangeAspect="1" noMove="1" noResize="1" noEditPoints="1" noAdjustHandles="1" noChangeArrowheads="1" noChangeShapeType="1" noTextEdit="1"/>
              </p:cNvSpPr>
              <p:nvPr/>
            </p:nvSpPr>
            <p:spPr>
              <a:xfrm>
                <a:off x="540000" y="4024803"/>
                <a:ext cx="2291397" cy="1001364"/>
              </a:xfrm>
              <a:prstGeom prst="rect">
                <a:avLst/>
              </a:prstGeom>
              <a:blipFill>
                <a:blip r:embed="rId4"/>
                <a:stretch>
                  <a:fillRect l="-800" b="-5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793458D-3A69-4C1C-A137-68311729FD0A}"/>
                  </a:ext>
                </a:extLst>
              </p:cNvPr>
              <p:cNvSpPr txBox="1"/>
              <p:nvPr/>
            </p:nvSpPr>
            <p:spPr>
              <a:xfrm>
                <a:off x="9334895" y="4125747"/>
                <a:ext cx="2440476" cy="10013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d>
                        <m:dPr>
                          <m:ctrlPr>
                            <a:rPr kumimoji="1" lang="en-US" altLang="ja-JP" sz="1400" b="0" i="1" smtClean="0">
                              <a:latin typeface="Cambria Math" panose="02040503050406030204" pitchFamily="18" charset="0"/>
                            </a:rPr>
                          </m:ctrlPr>
                        </m:dPr>
                        <m:e>
                          <m:sSup>
                            <m:sSupPr>
                              <m:ctrlPr>
                                <a:rPr kumimoji="1" lang="en-US" altLang="ja-JP" sz="1400" b="0" i="1" smtClean="0">
                                  <a:latin typeface="Cambria Math" panose="02040503050406030204" pitchFamily="18" charset="0"/>
                                </a:rPr>
                              </m:ctrlPr>
                            </m:sSupPr>
                            <m:e>
                              <m:d>
                                <m:dPr>
                                  <m:ctrlPr>
                                    <a:rPr kumimoji="1" lang="en-US" altLang="ja-JP" sz="1400" i="1">
                                      <a:latin typeface="Cambria Math" panose="02040503050406030204" pitchFamily="18" charset="0"/>
                                    </a:rPr>
                                  </m:ctrlPr>
                                </m:dPr>
                                <m:e>
                                  <m:f>
                                    <m:fPr>
                                      <m:ctrlPr>
                                        <a:rPr kumimoji="1" lang="en-US" altLang="ja-JP" sz="1400" i="1">
                                          <a:latin typeface="Cambria Math" panose="02040503050406030204" pitchFamily="18" charset="0"/>
                                        </a:rPr>
                                      </m:ctrlPr>
                                    </m:fPr>
                                    <m:num>
                                      <m:r>
                                        <a:rPr kumimoji="1" lang="en-US" altLang="ja-JP" sz="1400" b="0" i="1" smtClean="0">
                                          <a:latin typeface="Cambria Math" panose="02040503050406030204" pitchFamily="18" charset="0"/>
                                        </a:rPr>
                                        <m:t>431</m:t>
                                      </m:r>
                                    </m:num>
                                    <m:den>
                                      <m:r>
                                        <a:rPr kumimoji="1" lang="en-US" altLang="ja-JP" sz="1400" b="0" i="1" smtClean="0">
                                          <a:latin typeface="Cambria Math" panose="02040503050406030204" pitchFamily="18" charset="0"/>
                                        </a:rPr>
                                        <m:t>1490</m:t>
                                      </m:r>
                                    </m:den>
                                  </m:f>
                                </m:e>
                              </m:d>
                            </m:e>
                            <m:sup>
                              <m:r>
                                <a:rPr kumimoji="1" lang="en-US" altLang="ja-JP" sz="1400" b="0" i="1" smtClean="0">
                                  <a:latin typeface="Cambria Math" panose="02040503050406030204" pitchFamily="18" charset="0"/>
                                </a:rPr>
                                <m:t>2</m:t>
                              </m:r>
                            </m:sup>
                          </m:sSup>
                          <m:r>
                            <a:rPr kumimoji="1" lang="en-US" altLang="ja-JP" sz="1400" b="0" i="1" smtClean="0">
                              <a:latin typeface="Cambria Math" panose="02040503050406030204" pitchFamily="18" charset="0"/>
                              <a:ea typeface="Cambria Math" panose="02040503050406030204" pitchFamily="18" charset="0"/>
                            </a:rPr>
                            <m:t>+</m:t>
                          </m:r>
                          <m:sSup>
                            <m:sSupPr>
                              <m:ctrlPr>
                                <a:rPr kumimoji="1" lang="en-US" altLang="ja-JP" sz="1400" i="1">
                                  <a:latin typeface="Cambria Math" panose="02040503050406030204" pitchFamily="18" charset="0"/>
                                </a:rPr>
                              </m:ctrlPr>
                            </m:sSupPr>
                            <m:e>
                              <m:d>
                                <m:dPr>
                                  <m:ctrlPr>
                                    <a:rPr kumimoji="1" lang="en-US" altLang="ja-JP" sz="1400" i="1">
                                      <a:latin typeface="Cambria Math" panose="02040503050406030204" pitchFamily="18" charset="0"/>
                                    </a:rPr>
                                  </m:ctrlPr>
                                </m:dPr>
                                <m:e>
                                  <m:f>
                                    <m:fPr>
                                      <m:ctrlPr>
                                        <a:rPr kumimoji="1" lang="en-US" altLang="ja-JP" sz="1400" i="1">
                                          <a:latin typeface="Cambria Math" panose="02040503050406030204" pitchFamily="18" charset="0"/>
                                        </a:rPr>
                                      </m:ctrlPr>
                                    </m:fPr>
                                    <m:num>
                                      <m:r>
                                        <a:rPr kumimoji="1" lang="en-US" altLang="ja-JP" sz="1400" b="0" i="1" smtClean="0">
                                          <a:latin typeface="Cambria Math" panose="02040503050406030204" pitchFamily="18" charset="0"/>
                                        </a:rPr>
                                        <m:t>1059</m:t>
                                      </m:r>
                                    </m:num>
                                    <m:den>
                                      <m:r>
                                        <a:rPr kumimoji="1" lang="en-US" altLang="ja-JP" sz="1400" b="0" i="1" smtClean="0">
                                          <a:latin typeface="Cambria Math" panose="02040503050406030204" pitchFamily="18" charset="0"/>
                                        </a:rPr>
                                        <m:t>1490</m:t>
                                      </m:r>
                                    </m:den>
                                  </m:f>
                                </m:e>
                              </m:d>
                            </m:e>
                            <m:sup>
                              <m:r>
                                <a:rPr kumimoji="1" lang="en-US" altLang="ja-JP" sz="1400" i="1">
                                  <a:latin typeface="Cambria Math" panose="02040503050406030204" pitchFamily="18" charset="0"/>
                                </a:rPr>
                                <m:t>2</m:t>
                              </m:r>
                            </m:sup>
                          </m:sSup>
                        </m:e>
                      </m:d>
                    </m:oMath>
                  </m:oMathPara>
                </a14:m>
                <a:endParaRPr kumimoji="1" lang="en-US" altLang="ja-JP" sz="1400" dirty="0">
                  <a:latin typeface="Meiryo UI" panose="020B0604030504040204" pitchFamily="50" charset="-128"/>
                  <a:ea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rPr>
                  <a:t>=0.411</a:t>
                </a:r>
              </a:p>
            </p:txBody>
          </p:sp>
        </mc:Choice>
        <mc:Fallback xmlns="">
          <p:sp>
            <p:nvSpPr>
              <p:cNvPr id="13" name="テキスト ボックス 12">
                <a:extLst>
                  <a:ext uri="{FF2B5EF4-FFF2-40B4-BE49-F238E27FC236}">
                    <a16:creationId xmlns:a16="http://schemas.microsoft.com/office/drawing/2014/main" id="{2793458D-3A69-4C1C-A137-68311729FD0A}"/>
                  </a:ext>
                </a:extLst>
              </p:cNvPr>
              <p:cNvSpPr txBox="1">
                <a:spLocks noRot="1" noChangeAspect="1" noMove="1" noResize="1" noEditPoints="1" noAdjustHandles="1" noChangeArrowheads="1" noChangeShapeType="1" noTextEdit="1"/>
              </p:cNvSpPr>
              <p:nvPr/>
            </p:nvSpPr>
            <p:spPr>
              <a:xfrm>
                <a:off x="9334895" y="4125747"/>
                <a:ext cx="2440476" cy="1001364"/>
              </a:xfrm>
              <a:prstGeom prst="rect">
                <a:avLst/>
              </a:prstGeom>
              <a:blipFill>
                <a:blip r:embed="rId5"/>
                <a:stretch>
                  <a:fillRect l="-748" b="-548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4853A18D-C9C7-465D-90B8-BC4AD0BBC6CA}"/>
                  </a:ext>
                </a:extLst>
              </p:cNvPr>
              <p:cNvSpPr txBox="1"/>
              <p:nvPr/>
            </p:nvSpPr>
            <p:spPr>
              <a:xfrm>
                <a:off x="540000" y="5026167"/>
                <a:ext cx="9474581" cy="1471750"/>
              </a:xfrm>
              <a:prstGeom prst="rect">
                <a:avLst/>
              </a:prstGeom>
              <a:noFill/>
            </p:spPr>
            <p:txBody>
              <a:bodyPr wrap="none" rtlCol="0">
                <a:spAutoFit/>
              </a:bodyPr>
              <a:lstStyle/>
              <a:p>
                <a:pPr>
                  <a:lnSpc>
                    <a:spcPct val="150000"/>
                  </a:lnSpc>
                </a:pPr>
                <a:r>
                  <a:rPr kumimoji="1" lang="ja-JP" altLang="en-US" sz="1400" dirty="0">
                    <a:latin typeface="Meiryo UI" panose="020B0604030504040204" pitchFamily="50" charset="-128"/>
                    <a:ea typeface="Meiryo UI" panose="020B0604030504040204" pitchFamily="50" charset="-128"/>
                  </a:rPr>
                  <a:t>改善度</a:t>
                </a:r>
                <a:r>
                  <a:rPr kumimoji="1" lang="en-US" altLang="ja-JP" sz="1400" baseline="-25000" dirty="0">
                    <a:latin typeface="Meiryo UI" panose="020B0604030504040204" pitchFamily="50" charset="-128"/>
                    <a:ea typeface="Meiryo UI" panose="020B0604030504040204" pitchFamily="50" charset="-128"/>
                  </a:rPr>
                  <a:t>Income</a:t>
                </a:r>
                <a:r>
                  <a:rPr kumimoji="1" lang="ja-JP" altLang="en-US" sz="1400" baseline="-25000" dirty="0">
                    <a:latin typeface="Meiryo UI" panose="020B0604030504040204" pitchFamily="50" charset="-128"/>
                    <a:ea typeface="Meiryo UI" panose="020B0604030504040204" pitchFamily="50" charset="-128"/>
                  </a:rPr>
                  <a:t> </a:t>
                </a:r>
                <a:r>
                  <a:rPr kumimoji="1" lang="en-US" altLang="ja-JP" sz="1400" baseline="-25000" dirty="0">
                    <a:latin typeface="Meiryo UI" panose="020B0604030504040204" pitchFamily="50" charset="-128"/>
                    <a:ea typeface="Meiryo UI" panose="020B0604030504040204" pitchFamily="50" charset="-128"/>
                  </a:rPr>
                  <a:t>level</a:t>
                </a:r>
                <a:r>
                  <a:rPr kumimoji="1" lang="en-US" altLang="ja-JP" sz="1400" dirty="0">
                    <a:latin typeface="Meiryo UI" panose="020B0604030504040204" pitchFamily="50" charset="-128"/>
                    <a:ea typeface="Meiryo UI" panose="020B0604030504040204" pitchFamily="50" charset="-128"/>
                  </a:rPr>
                  <a:t>	</a:t>
                </a:r>
                <a:r>
                  <a:rPr kumimoji="1" lang="en-US" altLang="ja-JP" sz="1400" dirty="0"/>
                  <a:t>= </a:t>
                </a:r>
                <a:r>
                  <a:rPr kumimoji="1" lang="ja-JP" altLang="en-US" sz="1400" dirty="0">
                    <a:latin typeface="Meiryo UI" panose="020B0604030504040204" pitchFamily="50" charset="-128"/>
                    <a:ea typeface="Meiryo UI" panose="020B0604030504040204" pitchFamily="50" charset="-128"/>
                  </a:rPr>
                  <a:t>　</a:t>
                </a:r>
                <a:r>
                  <a:rPr kumimoji="1" lang="en-US" altLang="ja-JP" sz="1400" dirty="0">
                    <a:latin typeface="Meiryo UI" panose="020B0604030504040204" pitchFamily="50" charset="-128"/>
                    <a:ea typeface="Meiryo UI" panose="020B0604030504040204" pitchFamily="50" charset="-128"/>
                  </a:rPr>
                  <a:t> </a:t>
                </a:r>
                <a:r>
                  <a:rPr kumimoji="1" lang="ja-JP" altLang="en-US" sz="1400" dirty="0">
                    <a:latin typeface="Meiryo UI" panose="020B0604030504040204" pitchFamily="50" charset="-128"/>
                    <a:ea typeface="Meiryo UI" panose="020B0604030504040204" pitchFamily="50" charset="-128"/>
                  </a:rPr>
                  <a:t>分割前の</a:t>
                </a:r>
                <a14:m>
                  <m:oMath xmlns:m="http://schemas.openxmlformats.org/officeDocument/2006/math">
                    <m:r>
                      <m:rPr>
                        <m:sty m:val="p"/>
                      </m:rPr>
                      <a:rPr kumimoji="1" lang="en-US" altLang="ja-JP" sz="1400" i="1">
                        <a:latin typeface="Cambria Math" panose="02040503050406030204" pitchFamily="18" charset="0"/>
                      </a:rPr>
                      <m:t>g</m:t>
                    </m:r>
                    <m:d>
                      <m:dPr>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r>
                      <a:rPr kumimoji="1" lang="en-US" altLang="ja-JP" sz="1400" i="1">
                        <a:latin typeface="Cambria Math" panose="02040503050406030204" pitchFamily="18" charset="0"/>
                      </a:rPr>
                      <m:t> </m:t>
                    </m:r>
                    <m:d>
                      <m:dPr>
                        <m:ctrlPr>
                          <a:rPr kumimoji="1" lang="en-US" altLang="ja-JP" sz="1400" i="1" smtClean="0">
                            <a:latin typeface="Cambria Math" panose="02040503050406030204" pitchFamily="18" charset="0"/>
                          </a:rPr>
                        </m:ctrlPr>
                      </m:dPr>
                      <m:e>
                        <m:f>
                          <m:fPr>
                            <m:ctrlPr>
                              <a:rPr kumimoji="1" lang="en-US" altLang="ja-JP" sz="1400" i="1" smtClean="0">
                                <a:latin typeface="Cambria Math" panose="02040503050406030204" pitchFamily="18" charset="0"/>
                              </a:rPr>
                            </m:ctrlPr>
                          </m:fPr>
                          <m:num>
                            <m:r>
                              <a:rPr kumimoji="1" lang="en-US" altLang="ja-JP" sz="1400" b="0" i="1" smtClean="0">
                                <a:latin typeface="Cambria Math" panose="02040503050406030204" pitchFamily="18" charset="0"/>
                              </a:rPr>
                              <m:t>𝐿𝑜𝑤</m:t>
                            </m:r>
                            <m:r>
                              <a:rPr kumimoji="1" lang="ja-JP" altLang="en-US" sz="1400" i="1">
                                <a:latin typeface="Cambria Math" panose="02040503050406030204" pitchFamily="18" charset="0"/>
                              </a:rPr>
                              <m:t>に分岐した数</m:t>
                            </m:r>
                          </m:num>
                          <m:den>
                            <m:r>
                              <a:rPr kumimoji="1" lang="ja-JP" altLang="en-US" sz="1400" i="1">
                                <a:latin typeface="Cambria Math" panose="02040503050406030204" pitchFamily="18" charset="0"/>
                              </a:rPr>
                              <m:t>分岐</m:t>
                            </m:r>
                            <m:r>
                              <a:rPr kumimoji="1" lang="ja-JP" altLang="en-US" sz="1400" i="1" smtClean="0">
                                <a:latin typeface="Cambria Math" panose="02040503050406030204" pitchFamily="18" charset="0"/>
                              </a:rPr>
                              <m:t>前</m:t>
                            </m:r>
                            <m:r>
                              <a:rPr kumimoji="1" lang="ja-JP" altLang="en-US" sz="1400" i="1">
                                <a:latin typeface="Cambria Math" panose="02040503050406030204" pitchFamily="18" charset="0"/>
                              </a:rPr>
                              <m:t>総数</m:t>
                            </m:r>
                          </m:den>
                        </m:f>
                      </m:e>
                    </m:d>
                    <m:r>
                      <a:rPr kumimoji="1" lang="en-US" altLang="ja-JP" sz="1400" i="1" smtClean="0">
                        <a:latin typeface="Cambria Math" panose="02040503050406030204" pitchFamily="18" charset="0"/>
                        <a:ea typeface="Cambria Math" panose="02040503050406030204" pitchFamily="18" charset="0"/>
                      </a:rPr>
                      <m:t>×</m:t>
                    </m:r>
                    <m:r>
                      <m:rPr>
                        <m:sty m:val="p"/>
                      </m:rPr>
                      <a:rPr kumimoji="1" lang="en-US" altLang="ja-JP" sz="1400" i="1">
                        <a:latin typeface="Cambria Math" panose="02040503050406030204" pitchFamily="18" charset="0"/>
                      </a:rPr>
                      <m:t>g</m:t>
                    </m:r>
                    <m:d>
                      <m:dPr>
                        <m:ctrlPr>
                          <a:rPr kumimoji="1" lang="en-US" altLang="ja-JP" sz="1400" i="1">
                            <a:latin typeface="Cambria Math" panose="02040503050406030204" pitchFamily="18" charset="0"/>
                          </a:rPr>
                        </m:ctrlPr>
                      </m:dPr>
                      <m:e>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𝑡</m:t>
                            </m:r>
                          </m:e>
                          <m:sub>
                            <m:r>
                              <a:rPr kumimoji="1" lang="en-US" altLang="ja-JP" sz="1400" b="0" i="1" smtClean="0">
                                <a:latin typeface="Cambria Math" panose="02040503050406030204" pitchFamily="18" charset="0"/>
                              </a:rPr>
                              <m:t>𝐿𝑜𝑤</m:t>
                            </m:r>
                          </m:sub>
                        </m:sSub>
                      </m:e>
                    </m:d>
                  </m:oMath>
                </a14:m>
                <a:r>
                  <a:rPr kumimoji="1" lang="en-US" altLang="ja-JP" sz="1400" dirty="0"/>
                  <a:t> </a:t>
                </a:r>
                <a14:m>
                  <m:oMath xmlns:m="http://schemas.openxmlformats.org/officeDocument/2006/math">
                    <m:r>
                      <a:rPr kumimoji="1" lang="en-US" altLang="ja-JP" sz="1400" i="1" smtClean="0">
                        <a:latin typeface="Cambria Math" panose="02040503050406030204" pitchFamily="18" charset="0"/>
                        <a:ea typeface="Cambria Math" panose="02040503050406030204" pitchFamily="18" charset="0"/>
                      </a:rPr>
                      <m:t>−</m:t>
                    </m:r>
                    <m:d>
                      <m:dPr>
                        <m:ctrlPr>
                          <a:rPr kumimoji="1" lang="en-US" altLang="ja-JP" sz="1400" i="1">
                            <a:latin typeface="Cambria Math" panose="02040503050406030204" pitchFamily="18" charset="0"/>
                          </a:rPr>
                        </m:ctrlPr>
                      </m:dPr>
                      <m:e>
                        <m:f>
                          <m:fPr>
                            <m:ctrlPr>
                              <a:rPr kumimoji="1" lang="en-US" altLang="ja-JP" sz="1400" i="1">
                                <a:latin typeface="Cambria Math" panose="02040503050406030204" pitchFamily="18" charset="0"/>
                              </a:rPr>
                            </m:ctrlPr>
                          </m:fPr>
                          <m:num>
                            <m:r>
                              <a:rPr kumimoji="1" lang="en-US" altLang="ja-JP" sz="1400" b="0" i="1" smtClean="0">
                                <a:latin typeface="Cambria Math" panose="02040503050406030204" pitchFamily="18" charset="0"/>
                              </a:rPr>
                              <m:t>𝐻𝑖𝑔h</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𝑀𝑒𝑑𝑖𝑢𝑚</m:t>
                            </m:r>
                            <m:r>
                              <a:rPr kumimoji="1" lang="ja-JP" altLang="en-US" sz="1400" i="1">
                                <a:latin typeface="Cambria Math" panose="02040503050406030204" pitchFamily="18" charset="0"/>
                              </a:rPr>
                              <m:t>に分岐した数</m:t>
                            </m:r>
                          </m:num>
                          <m:den>
                            <m:r>
                              <a:rPr kumimoji="1" lang="ja-JP" altLang="en-US" sz="1400" i="1">
                                <a:latin typeface="Cambria Math" panose="02040503050406030204" pitchFamily="18" charset="0"/>
                              </a:rPr>
                              <m:t>分岐前総数</m:t>
                            </m:r>
                          </m:den>
                        </m:f>
                      </m:e>
                    </m:d>
                    <m:r>
                      <a:rPr kumimoji="1" lang="en-US" altLang="ja-JP" sz="1400" i="1">
                        <a:latin typeface="Cambria Math" panose="02040503050406030204" pitchFamily="18" charset="0"/>
                        <a:ea typeface="Cambria Math" panose="02040503050406030204" pitchFamily="18" charset="0"/>
                      </a:rPr>
                      <m:t>×</m:t>
                    </m:r>
                    <m:r>
                      <m:rPr>
                        <m:sty m:val="p"/>
                      </m:rPr>
                      <a:rPr kumimoji="1" lang="en-US" altLang="ja-JP" sz="1400" i="1">
                        <a:latin typeface="Cambria Math" panose="02040503050406030204" pitchFamily="18" charset="0"/>
                      </a:rPr>
                      <m:t>g</m:t>
                    </m:r>
                    <m:d>
                      <m:dPr>
                        <m:ctrlPr>
                          <a:rPr kumimoji="1" lang="en-US" altLang="ja-JP" sz="1400" i="1">
                            <a:latin typeface="Cambria Math" panose="02040503050406030204" pitchFamily="18" charset="0"/>
                          </a:rPr>
                        </m:ctrlPr>
                      </m:dPr>
                      <m:e>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𝑡</m:t>
                            </m:r>
                          </m:e>
                          <m:sub>
                            <m:r>
                              <a:rPr kumimoji="1" lang="en-US" altLang="ja-JP" sz="1400" b="0" i="1" smtClean="0">
                                <a:latin typeface="Cambria Math" panose="02040503050406030204" pitchFamily="18" charset="0"/>
                              </a:rPr>
                              <m:t>𝐻𝑖𝑔h</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𝑀𝑒𝑑𝑖𝑢𝑚</m:t>
                            </m:r>
                          </m:sub>
                        </m:sSub>
                      </m:e>
                    </m:d>
                  </m:oMath>
                </a14:m>
                <a:endParaRPr kumimoji="1" lang="en-US" altLang="ja-JP" sz="1400" i="1" dirty="0">
                  <a:latin typeface="Cambria Math" panose="02040503050406030204" pitchFamily="18" charset="0"/>
                </a:endParaRPr>
              </a:p>
              <a:p>
                <a:pPr>
                  <a:lnSpc>
                    <a:spcPct val="150000"/>
                  </a:lnSpc>
                </a:pPr>
                <a:r>
                  <a:rPr kumimoji="1" lang="en-US" altLang="ja-JP" sz="1400" dirty="0"/>
                  <a:t>  </a:t>
                </a:r>
                <a:r>
                  <a:rPr kumimoji="1" lang="ja-JP" altLang="en-US" sz="1400" dirty="0"/>
                  <a:t>　　　　</a:t>
                </a:r>
                <a:r>
                  <a:rPr kumimoji="1" lang="en-US" altLang="ja-JP" sz="1400" dirty="0"/>
                  <a:t>		=</a:t>
                </a:r>
                <a:r>
                  <a:rPr kumimoji="1" lang="ja-JP" altLang="en-US" sz="1400" dirty="0"/>
                  <a:t>　</a:t>
                </a:r>
                <a:r>
                  <a:rPr kumimoji="1" lang="en-US" altLang="ja-JP" sz="1400" dirty="0"/>
                  <a:t>0.486</a:t>
                </a:r>
                <a:r>
                  <a:rPr kumimoji="1" lang="ja-JP" altLang="en-US" sz="1400" dirty="0"/>
                  <a:t>　－　</a:t>
                </a:r>
                <a:r>
                  <a:rPr kumimoji="1" lang="en-US" altLang="ja-JP" sz="1400" dirty="0"/>
                  <a:t> </a:t>
                </a:r>
                <a14:m>
                  <m:oMath xmlns:m="http://schemas.openxmlformats.org/officeDocument/2006/math">
                    <m:d>
                      <m:dPr>
                        <m:ctrlPr>
                          <a:rPr kumimoji="1" lang="en-US" altLang="ja-JP" sz="1400" i="1">
                            <a:latin typeface="Cambria Math" panose="02040503050406030204" pitchFamily="18" charset="0"/>
                          </a:rPr>
                        </m:ctrlPr>
                      </m:dPr>
                      <m:e>
                        <m:f>
                          <m:fPr>
                            <m:ctrlPr>
                              <a:rPr kumimoji="1" lang="en-US" altLang="ja-JP" sz="1400" i="1">
                                <a:latin typeface="Cambria Math" panose="02040503050406030204" pitchFamily="18" charset="0"/>
                              </a:rPr>
                            </m:ctrlPr>
                          </m:fPr>
                          <m:num>
                            <m:r>
                              <a:rPr kumimoji="1" lang="en-US" altLang="ja-JP" sz="1400" b="0" i="1" smtClean="0">
                                <a:latin typeface="Cambria Math" panose="02040503050406030204" pitchFamily="18" charset="0"/>
                              </a:rPr>
                              <m:t>464</m:t>
                            </m:r>
                          </m:num>
                          <m:den>
                            <m:r>
                              <a:rPr kumimoji="1" lang="en-US" altLang="ja-JP" sz="1400" i="1" smtClean="0">
                                <a:latin typeface="Cambria Math" panose="02040503050406030204" pitchFamily="18" charset="0"/>
                              </a:rPr>
                              <m:t>1</m:t>
                            </m:r>
                            <m:r>
                              <a:rPr kumimoji="1" lang="en-US" altLang="ja-JP" sz="1400" b="0" i="1" smtClean="0">
                                <a:latin typeface="Cambria Math" panose="02040503050406030204" pitchFamily="18" charset="0"/>
                              </a:rPr>
                              <m:t>954</m:t>
                            </m:r>
                          </m:den>
                        </m:f>
                      </m:e>
                    </m:d>
                    <m:r>
                      <a:rPr kumimoji="1" lang="en-US" altLang="ja-JP" sz="1400"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0.282</m:t>
                    </m:r>
                  </m:oMath>
                </a14:m>
                <a:r>
                  <a:rPr kumimoji="1" lang="ja-JP" altLang="en-US" sz="1400" dirty="0"/>
                  <a:t>　－　</a:t>
                </a:r>
                <a:r>
                  <a:rPr kumimoji="1" lang="en-US" altLang="ja-JP" sz="1400" dirty="0"/>
                  <a:t> </a:t>
                </a:r>
                <a14:m>
                  <m:oMath xmlns:m="http://schemas.openxmlformats.org/officeDocument/2006/math">
                    <m:d>
                      <m:dPr>
                        <m:ctrlPr>
                          <a:rPr kumimoji="1" lang="en-US" altLang="ja-JP" sz="1400" i="1">
                            <a:latin typeface="Cambria Math" panose="02040503050406030204" pitchFamily="18" charset="0"/>
                          </a:rPr>
                        </m:ctrlPr>
                      </m:dPr>
                      <m:e>
                        <m:f>
                          <m:fPr>
                            <m:ctrlPr>
                              <a:rPr kumimoji="1" lang="en-US" altLang="ja-JP" sz="1400" i="1">
                                <a:latin typeface="Cambria Math" panose="02040503050406030204" pitchFamily="18" charset="0"/>
                              </a:rPr>
                            </m:ctrlPr>
                          </m:fPr>
                          <m:num>
                            <m:r>
                              <a:rPr kumimoji="1" lang="en-US" altLang="ja-JP" sz="1400" b="0" i="1" smtClean="0">
                                <a:latin typeface="Cambria Math" panose="02040503050406030204" pitchFamily="18" charset="0"/>
                              </a:rPr>
                              <m:t>1490</m:t>
                            </m:r>
                          </m:num>
                          <m:den>
                            <m:r>
                              <a:rPr kumimoji="1" lang="en-US" altLang="ja-JP" sz="1400" i="1">
                                <a:latin typeface="Cambria Math" panose="02040503050406030204" pitchFamily="18" charset="0"/>
                              </a:rPr>
                              <m:t>1</m:t>
                            </m:r>
                            <m:r>
                              <a:rPr kumimoji="1" lang="en-US" altLang="ja-JP" sz="1400" b="0" i="1" smtClean="0">
                                <a:latin typeface="Cambria Math" panose="02040503050406030204" pitchFamily="18" charset="0"/>
                              </a:rPr>
                              <m:t>954</m:t>
                            </m:r>
                          </m:den>
                        </m:f>
                      </m:e>
                    </m:d>
                    <m:r>
                      <a:rPr kumimoji="1" lang="en-US" altLang="ja-JP" sz="1400" i="1">
                        <a:latin typeface="Cambria Math" panose="02040503050406030204" pitchFamily="18" charset="0"/>
                        <a:ea typeface="Cambria Math" panose="02040503050406030204" pitchFamily="18" charset="0"/>
                      </a:rPr>
                      <m:t>×0.</m:t>
                    </m:r>
                    <m:r>
                      <a:rPr kumimoji="1" lang="en-US" altLang="ja-JP" sz="1400" b="0" i="1" smtClean="0">
                        <a:latin typeface="Cambria Math" panose="02040503050406030204" pitchFamily="18" charset="0"/>
                        <a:ea typeface="Cambria Math" panose="02040503050406030204" pitchFamily="18" charset="0"/>
                      </a:rPr>
                      <m:t>411</m:t>
                    </m:r>
                  </m:oMath>
                </a14:m>
                <a:endParaRPr kumimoji="1" lang="en-US" altLang="ja-JP" sz="1400" dirty="0"/>
              </a:p>
              <a:p>
                <a:pPr>
                  <a:lnSpc>
                    <a:spcPct val="150000"/>
                  </a:lnSpc>
                </a:pPr>
                <a:r>
                  <a:rPr kumimoji="1" lang="en-US" altLang="ja-JP" sz="1400" dirty="0"/>
                  <a:t>   </a:t>
                </a:r>
                <a:r>
                  <a:rPr kumimoji="1" lang="ja-JP" altLang="en-US" sz="1400" dirty="0"/>
                  <a:t>　　　　　</a:t>
                </a:r>
                <a:r>
                  <a:rPr kumimoji="1" lang="en-US" altLang="ja-JP" sz="1400" dirty="0"/>
                  <a:t>		=</a:t>
                </a:r>
                <a:r>
                  <a:rPr kumimoji="1" lang="ja-JP" altLang="en-US" sz="1400" dirty="0"/>
                  <a:t>　</a:t>
                </a:r>
                <a:r>
                  <a:rPr kumimoji="1" lang="en-US" altLang="ja-JP" sz="1400" dirty="0"/>
                  <a:t>0.106</a:t>
                </a:r>
                <a:endParaRPr kumimoji="1" lang="ja-JP" altLang="en-US" sz="1400" dirty="0"/>
              </a:p>
            </p:txBody>
          </p:sp>
        </mc:Choice>
        <mc:Fallback xmlns="">
          <p:sp>
            <p:nvSpPr>
              <p:cNvPr id="2" name="テキスト ボックス 1">
                <a:extLst>
                  <a:ext uri="{FF2B5EF4-FFF2-40B4-BE49-F238E27FC236}">
                    <a16:creationId xmlns:a16="http://schemas.microsoft.com/office/drawing/2014/main" id="{4853A18D-C9C7-465D-90B8-BC4AD0BBC6CA}"/>
                  </a:ext>
                </a:extLst>
              </p:cNvPr>
              <p:cNvSpPr txBox="1">
                <a:spLocks noRot="1" noChangeAspect="1" noMove="1" noResize="1" noEditPoints="1" noAdjustHandles="1" noChangeArrowheads="1" noChangeShapeType="1" noTextEdit="1"/>
              </p:cNvSpPr>
              <p:nvPr/>
            </p:nvSpPr>
            <p:spPr>
              <a:xfrm>
                <a:off x="540000" y="5026167"/>
                <a:ext cx="9474581" cy="1471750"/>
              </a:xfrm>
              <a:prstGeom prst="rect">
                <a:avLst/>
              </a:prstGeom>
              <a:blipFill>
                <a:blip r:embed="rId6"/>
                <a:stretch>
                  <a:fillRect l="-193" b="-373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a:extLst>
                  <a:ext uri="{FF2B5EF4-FFF2-40B4-BE49-F238E27FC236}">
                    <a16:creationId xmlns:a16="http://schemas.microsoft.com/office/drawing/2014/main" id="{7ACD7B86-25D5-47CA-A5EA-8B9076A43CAE}"/>
                  </a:ext>
                </a:extLst>
              </p:cNvPr>
              <p:cNvSpPr/>
              <p:nvPr/>
            </p:nvSpPr>
            <p:spPr>
              <a:xfrm>
                <a:off x="8945377" y="2170887"/>
                <a:ext cx="1872116" cy="307777"/>
              </a:xfrm>
              <a:prstGeom prst="rect">
                <a:avLst/>
              </a:prstGeom>
            </p:spPr>
            <p:txBody>
              <a:bodyPr wrap="none">
                <a:spAutoFit/>
              </a:bodyPr>
              <a:lstStyle/>
              <a:p>
                <a:r>
                  <a:rPr kumimoji="1" lang="ja-JP" altLang="en-US" sz="1400" dirty="0">
                    <a:latin typeface="Meiryo UI" panose="020B0604030504040204" pitchFamily="50" charset="-128"/>
                    <a:ea typeface="Meiryo UI" panose="020B0604030504040204" pitchFamily="50" charset="-128"/>
                  </a:rPr>
                  <a:t>分岐前の</a:t>
                </a:r>
                <a:r>
                  <a:rPr kumimoji="1" lang="en-US" altLang="ja-JP" sz="1400" dirty="0">
                    <a:latin typeface="Meiryo UI" panose="020B0604030504040204" pitchFamily="50" charset="-128"/>
                    <a:ea typeface="Meiryo UI" panose="020B0604030504040204" pitchFamily="50" charset="-128"/>
                  </a:rPr>
                  <a:t>Gini</a:t>
                </a:r>
                <a:r>
                  <a:rPr kumimoji="1" lang="ja-JP" altLang="en-US" sz="1400" dirty="0">
                    <a:latin typeface="Meiryo UI" panose="020B0604030504040204" pitchFamily="50" charset="-128"/>
                    <a:ea typeface="Meiryo UI" panose="020B0604030504040204" pitchFamily="50" charset="-128"/>
                  </a:rPr>
                  <a:t>係数</a:t>
                </a:r>
                <a14:m>
                  <m:oMath xmlns:m="http://schemas.openxmlformats.org/officeDocument/2006/math">
                    <m:r>
                      <m:rPr>
                        <m:sty m:val="p"/>
                      </m:rPr>
                      <a:rPr kumimoji="1" lang="en-US" altLang="ja-JP" sz="1400" i="1">
                        <a:latin typeface="Cambria Math" panose="02040503050406030204" pitchFamily="18" charset="0"/>
                      </a:rPr>
                      <m:t>g</m:t>
                    </m:r>
                    <m:d>
                      <m:dPr>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a14:m>
                <a:endParaRPr lang="ja-JP" altLang="en-US" sz="1400" dirty="0"/>
              </a:p>
            </p:txBody>
          </p:sp>
        </mc:Choice>
        <mc:Fallback xmlns="">
          <p:sp>
            <p:nvSpPr>
              <p:cNvPr id="19" name="正方形/長方形 18">
                <a:extLst>
                  <a:ext uri="{FF2B5EF4-FFF2-40B4-BE49-F238E27FC236}">
                    <a16:creationId xmlns:a16="http://schemas.microsoft.com/office/drawing/2014/main" id="{7ACD7B86-25D5-47CA-A5EA-8B9076A43CAE}"/>
                  </a:ext>
                </a:extLst>
              </p:cNvPr>
              <p:cNvSpPr>
                <a:spLocks noRot="1" noChangeAspect="1" noMove="1" noResize="1" noEditPoints="1" noAdjustHandles="1" noChangeArrowheads="1" noChangeShapeType="1" noTextEdit="1"/>
              </p:cNvSpPr>
              <p:nvPr/>
            </p:nvSpPr>
            <p:spPr>
              <a:xfrm>
                <a:off x="8945377" y="2170887"/>
                <a:ext cx="1872116" cy="307777"/>
              </a:xfrm>
              <a:prstGeom prst="rect">
                <a:avLst/>
              </a:prstGeom>
              <a:blipFill>
                <a:blip r:embed="rId7"/>
                <a:stretch>
                  <a:fillRect l="-974" t="-5882"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a:extLst>
                  <a:ext uri="{FF2B5EF4-FFF2-40B4-BE49-F238E27FC236}">
                    <a16:creationId xmlns:a16="http://schemas.microsoft.com/office/drawing/2014/main" id="{206F258E-0600-4750-A016-3C7820AD91E9}"/>
                  </a:ext>
                </a:extLst>
              </p:cNvPr>
              <p:cNvSpPr/>
              <p:nvPr/>
            </p:nvSpPr>
            <p:spPr>
              <a:xfrm>
                <a:off x="8945377" y="3793995"/>
                <a:ext cx="2752869" cy="340671"/>
              </a:xfrm>
              <a:prstGeom prst="rect">
                <a:avLst/>
              </a:prstGeom>
            </p:spPr>
            <p:txBody>
              <a:bodyPr wrap="none">
                <a:spAutoFit/>
              </a:bodyPr>
              <a:lstStyle/>
              <a:p>
                <a:r>
                  <a:rPr kumimoji="1" lang="ja-JP" altLang="en-US" sz="1400" dirty="0">
                    <a:latin typeface="Meiryo UI" panose="020B0604030504040204" pitchFamily="50" charset="-128"/>
                    <a:ea typeface="Meiryo UI" panose="020B0604030504040204" pitchFamily="50" charset="-128"/>
                  </a:rPr>
                  <a:t>分岐後の</a:t>
                </a:r>
                <a:r>
                  <a:rPr kumimoji="1" lang="en-US" altLang="ja-JP" sz="1400" dirty="0">
                    <a:latin typeface="Meiryo UI" panose="020B0604030504040204" pitchFamily="50" charset="-128"/>
                    <a:ea typeface="Meiryo UI" panose="020B0604030504040204" pitchFamily="50" charset="-128"/>
                  </a:rPr>
                  <a:t>Gini</a:t>
                </a:r>
                <a:r>
                  <a:rPr kumimoji="1" lang="ja-JP" altLang="en-US" sz="1400" dirty="0">
                    <a:latin typeface="Meiryo UI" panose="020B0604030504040204" pitchFamily="50" charset="-128"/>
                    <a:ea typeface="Meiryo UI" panose="020B0604030504040204" pitchFamily="50" charset="-128"/>
                  </a:rPr>
                  <a:t>係数</a:t>
                </a:r>
                <a14:m>
                  <m:oMath xmlns:m="http://schemas.openxmlformats.org/officeDocument/2006/math">
                    <m:r>
                      <m:rPr>
                        <m:sty m:val="p"/>
                      </m:rPr>
                      <a:rPr kumimoji="1" lang="en-US" altLang="ja-JP" sz="1400" i="1">
                        <a:latin typeface="Cambria Math" panose="02040503050406030204" pitchFamily="18" charset="0"/>
                      </a:rPr>
                      <m:t>g</m:t>
                    </m:r>
                    <m:d>
                      <m:dPr>
                        <m:ctrlPr>
                          <a:rPr kumimoji="1" lang="en-US" altLang="ja-JP" sz="1400" i="1">
                            <a:latin typeface="Cambria Math" panose="02040503050406030204" pitchFamily="18" charset="0"/>
                          </a:rPr>
                        </m:ctrlPr>
                      </m:dPr>
                      <m:e>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𝑡</m:t>
                            </m:r>
                          </m:e>
                          <m:sub>
                            <m:r>
                              <a:rPr kumimoji="1" lang="en-US" altLang="ja-JP" sz="1400" i="1">
                                <a:latin typeface="Cambria Math" panose="02040503050406030204" pitchFamily="18" charset="0"/>
                              </a:rPr>
                              <m:t>𝐻𝑖𝑔h</m:t>
                            </m:r>
                            <m:r>
                              <a:rPr kumimoji="1" lang="en-US" altLang="ja-JP" sz="1400" i="1">
                                <a:latin typeface="Cambria Math" panose="02040503050406030204" pitchFamily="18" charset="0"/>
                              </a:rPr>
                              <m:t>,</m:t>
                            </m:r>
                            <m:r>
                              <a:rPr kumimoji="1" lang="en-US" altLang="ja-JP" sz="1400" i="1">
                                <a:latin typeface="Cambria Math" panose="02040503050406030204" pitchFamily="18" charset="0"/>
                              </a:rPr>
                              <m:t>𝑀𝑒𝑑𝑖𝑢𝑚</m:t>
                            </m:r>
                          </m:sub>
                        </m:sSub>
                      </m:e>
                    </m:d>
                  </m:oMath>
                </a14:m>
                <a:endParaRPr lang="ja-JP" altLang="en-US" sz="1400" dirty="0"/>
              </a:p>
            </p:txBody>
          </p:sp>
        </mc:Choice>
        <mc:Fallback xmlns="">
          <p:sp>
            <p:nvSpPr>
              <p:cNvPr id="20" name="正方形/長方形 19">
                <a:extLst>
                  <a:ext uri="{FF2B5EF4-FFF2-40B4-BE49-F238E27FC236}">
                    <a16:creationId xmlns:a16="http://schemas.microsoft.com/office/drawing/2014/main" id="{206F258E-0600-4750-A016-3C7820AD91E9}"/>
                  </a:ext>
                </a:extLst>
              </p:cNvPr>
              <p:cNvSpPr>
                <a:spLocks noRot="1" noChangeAspect="1" noMove="1" noResize="1" noEditPoints="1" noAdjustHandles="1" noChangeArrowheads="1" noChangeShapeType="1" noTextEdit="1"/>
              </p:cNvSpPr>
              <p:nvPr/>
            </p:nvSpPr>
            <p:spPr>
              <a:xfrm>
                <a:off x="8945377" y="3793995"/>
                <a:ext cx="2752869" cy="340671"/>
              </a:xfrm>
              <a:prstGeom prst="rect">
                <a:avLst/>
              </a:prstGeom>
              <a:blipFill>
                <a:blip r:embed="rId8"/>
                <a:stretch>
                  <a:fillRect l="-664"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正方形/長方形 20">
                <a:extLst>
                  <a:ext uri="{FF2B5EF4-FFF2-40B4-BE49-F238E27FC236}">
                    <a16:creationId xmlns:a16="http://schemas.microsoft.com/office/drawing/2014/main" id="{BBF56F71-1C04-4473-9F42-48F2462A793E}"/>
                  </a:ext>
                </a:extLst>
              </p:cNvPr>
              <p:cNvSpPr/>
              <p:nvPr/>
            </p:nvSpPr>
            <p:spPr>
              <a:xfrm>
                <a:off x="279518" y="3717026"/>
                <a:ext cx="2132379" cy="307777"/>
              </a:xfrm>
              <a:prstGeom prst="rect">
                <a:avLst/>
              </a:prstGeom>
            </p:spPr>
            <p:txBody>
              <a:bodyPr wrap="none">
                <a:spAutoFit/>
              </a:bodyPr>
              <a:lstStyle/>
              <a:p>
                <a:r>
                  <a:rPr kumimoji="1" lang="ja-JP" altLang="en-US" sz="1400" dirty="0">
                    <a:latin typeface="Meiryo UI" panose="020B0604030504040204" pitchFamily="50" charset="-128"/>
                    <a:ea typeface="Meiryo UI" panose="020B0604030504040204" pitchFamily="50" charset="-128"/>
                  </a:rPr>
                  <a:t>分岐後の</a:t>
                </a:r>
                <a:r>
                  <a:rPr kumimoji="1" lang="en-US" altLang="ja-JP" sz="1400" dirty="0">
                    <a:latin typeface="Meiryo UI" panose="020B0604030504040204" pitchFamily="50" charset="-128"/>
                    <a:ea typeface="Meiryo UI" panose="020B0604030504040204" pitchFamily="50" charset="-128"/>
                  </a:rPr>
                  <a:t>Gini</a:t>
                </a:r>
                <a:r>
                  <a:rPr kumimoji="1" lang="ja-JP" altLang="en-US" sz="1400" dirty="0">
                    <a:latin typeface="Meiryo UI" panose="020B0604030504040204" pitchFamily="50" charset="-128"/>
                    <a:ea typeface="Meiryo UI" panose="020B0604030504040204" pitchFamily="50" charset="-128"/>
                  </a:rPr>
                  <a:t>係数</a:t>
                </a:r>
                <a14:m>
                  <m:oMath xmlns:m="http://schemas.openxmlformats.org/officeDocument/2006/math">
                    <m:r>
                      <m:rPr>
                        <m:sty m:val="p"/>
                      </m:rPr>
                      <a:rPr kumimoji="1" lang="en-US" altLang="ja-JP" sz="1400" i="1">
                        <a:latin typeface="Cambria Math" panose="02040503050406030204" pitchFamily="18" charset="0"/>
                      </a:rPr>
                      <m:t>g</m:t>
                    </m:r>
                    <m:d>
                      <m:dPr>
                        <m:ctrlPr>
                          <a:rPr kumimoji="1" lang="en-US" altLang="ja-JP" sz="1400" i="1">
                            <a:latin typeface="Cambria Math" panose="02040503050406030204" pitchFamily="18" charset="0"/>
                          </a:rPr>
                        </m:ctrlPr>
                      </m:dPr>
                      <m:e>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𝑡</m:t>
                            </m:r>
                          </m:e>
                          <m:sub>
                            <m:r>
                              <a:rPr kumimoji="1" lang="en-US" altLang="ja-JP" sz="1400" i="1">
                                <a:latin typeface="Cambria Math" panose="02040503050406030204" pitchFamily="18" charset="0"/>
                              </a:rPr>
                              <m:t>𝐿𝑜𝑤</m:t>
                            </m:r>
                          </m:sub>
                        </m:sSub>
                      </m:e>
                    </m:d>
                  </m:oMath>
                </a14:m>
                <a:endParaRPr lang="ja-JP" altLang="en-US" sz="1400" dirty="0"/>
              </a:p>
            </p:txBody>
          </p:sp>
        </mc:Choice>
        <mc:Fallback xmlns="">
          <p:sp>
            <p:nvSpPr>
              <p:cNvPr id="21" name="正方形/長方形 20">
                <a:extLst>
                  <a:ext uri="{FF2B5EF4-FFF2-40B4-BE49-F238E27FC236}">
                    <a16:creationId xmlns:a16="http://schemas.microsoft.com/office/drawing/2014/main" id="{BBF56F71-1C04-4473-9F42-48F2462A793E}"/>
                  </a:ext>
                </a:extLst>
              </p:cNvPr>
              <p:cNvSpPr>
                <a:spLocks noRot="1" noChangeAspect="1" noMove="1" noResize="1" noEditPoints="1" noAdjustHandles="1" noChangeArrowheads="1" noChangeShapeType="1" noTextEdit="1"/>
              </p:cNvSpPr>
              <p:nvPr/>
            </p:nvSpPr>
            <p:spPr>
              <a:xfrm>
                <a:off x="279518" y="3717026"/>
                <a:ext cx="2132379" cy="307777"/>
              </a:xfrm>
              <a:prstGeom prst="rect">
                <a:avLst/>
              </a:prstGeom>
              <a:blipFill>
                <a:blip r:embed="rId9"/>
                <a:stretch>
                  <a:fillRect l="-857" t="-6000" b="-18000"/>
                </a:stretch>
              </a:blipFill>
            </p:spPr>
            <p:txBody>
              <a:bodyPr/>
              <a:lstStyle/>
              <a:p>
                <a:r>
                  <a:rPr lang="ja-JP" altLang="en-US">
                    <a:noFill/>
                  </a:rPr>
                  <a:t> </a:t>
                </a:r>
              </a:p>
            </p:txBody>
          </p:sp>
        </mc:Fallback>
      </mc:AlternateContent>
      <p:sp>
        <p:nvSpPr>
          <p:cNvPr id="22" name="正方形/長方形 21">
            <a:extLst>
              <a:ext uri="{FF2B5EF4-FFF2-40B4-BE49-F238E27FC236}">
                <a16:creationId xmlns:a16="http://schemas.microsoft.com/office/drawing/2014/main" id="{7BC34E96-8521-42CE-B103-B7C8E7598B3F}"/>
              </a:ext>
            </a:extLst>
          </p:cNvPr>
          <p:cNvSpPr/>
          <p:nvPr/>
        </p:nvSpPr>
        <p:spPr>
          <a:xfrm>
            <a:off x="5596467" y="3326828"/>
            <a:ext cx="753534" cy="119106"/>
          </a:xfrm>
          <a:prstGeom prst="rect">
            <a:avLst/>
          </a:prstGeom>
          <a:solidFill>
            <a:srgbClr val="FF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0BFF82FC-879D-4485-96B2-710E9A74A4A1}"/>
              </a:ext>
            </a:extLst>
          </p:cNvPr>
          <p:cNvSpPr/>
          <p:nvPr/>
        </p:nvSpPr>
        <p:spPr>
          <a:xfrm>
            <a:off x="2615232" y="6253463"/>
            <a:ext cx="527731" cy="163365"/>
          </a:xfrm>
          <a:prstGeom prst="rect">
            <a:avLst/>
          </a:prstGeom>
          <a:solidFill>
            <a:srgbClr val="FF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2EFB8F8E-7CE6-4622-9F05-1EAE392322F5}"/>
              </a:ext>
            </a:extLst>
          </p:cNvPr>
          <p:cNvSpPr txBox="1"/>
          <p:nvPr/>
        </p:nvSpPr>
        <p:spPr>
          <a:xfrm>
            <a:off x="5104867" y="4756039"/>
            <a:ext cx="1790875" cy="307777"/>
          </a:xfrm>
          <a:prstGeom prst="rect">
            <a:avLst/>
          </a:prstGeom>
          <a:noFill/>
        </p:spPr>
        <p:txBody>
          <a:bodyPr wrap="none" rtlCol="0">
            <a:spAutoFit/>
          </a:bodyPr>
          <a:lstStyle/>
          <a:p>
            <a:r>
              <a:rPr kumimoji="1" lang="ja-JP" altLang="en-US" sz="1400" b="1" dirty="0"/>
              <a:t>図　作成されたツリー</a:t>
            </a:r>
          </a:p>
        </p:txBody>
      </p:sp>
      <p:sp>
        <p:nvSpPr>
          <p:cNvPr id="26" name="正方形/長方形 25">
            <a:extLst>
              <a:ext uri="{FF2B5EF4-FFF2-40B4-BE49-F238E27FC236}">
                <a16:creationId xmlns:a16="http://schemas.microsoft.com/office/drawing/2014/main" id="{6D2D9B0C-45DF-47DE-94D5-DA7ADAA60200}"/>
              </a:ext>
            </a:extLst>
          </p:cNvPr>
          <p:cNvSpPr/>
          <p:nvPr/>
        </p:nvSpPr>
        <p:spPr>
          <a:xfrm>
            <a:off x="237769" y="6535769"/>
            <a:ext cx="5092484" cy="307777"/>
          </a:xfrm>
          <a:prstGeom prst="rect">
            <a:avLst/>
          </a:prstGeom>
        </p:spPr>
        <p:txBody>
          <a:bodyPr wrap="none">
            <a:spAutoFit/>
          </a:bodyPr>
          <a:lstStyle/>
          <a:p>
            <a:r>
              <a:rPr lang="ja-JP" altLang="en-US" sz="1400" dirty="0">
                <a:latin typeface="Meiryo UI" panose="020B0604030504040204" pitchFamily="50" charset="-128"/>
                <a:ea typeface="Meiryo UI" panose="020B0604030504040204" pitchFamily="50" charset="-128"/>
              </a:rPr>
              <a:t>参考</a:t>
            </a:r>
            <a:r>
              <a:rPr lang="en-US" altLang="ja-JP" sz="1400" dirty="0">
                <a:latin typeface="Meiryo UI" panose="020B0604030504040204" pitchFamily="50" charset="-128"/>
                <a:ea typeface="Meiryo UI" panose="020B0604030504040204" pitchFamily="50" charset="-128"/>
              </a:rPr>
              <a:t>HP</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5</a:t>
            </a:r>
            <a:r>
              <a:rPr lang="ja-JP" altLang="en-US" sz="1400" dirty="0">
                <a:latin typeface="Meiryo UI" panose="020B0604030504040204" pitchFamily="50" charset="-128"/>
                <a:ea typeface="Meiryo UI" panose="020B0604030504040204" pitchFamily="50" charset="-128"/>
              </a:rPr>
              <a:t>分でわかるジニ係数　</a:t>
            </a:r>
            <a:r>
              <a:rPr lang="ja-JP" altLang="en-US" sz="1400" dirty="0">
                <a:latin typeface="Meiryo UI" panose="020B0604030504040204" pitchFamily="50" charset="-128"/>
                <a:ea typeface="Meiryo UI" panose="020B0604030504040204" pitchFamily="50" charset="-128"/>
                <a:hlinkClick r:id="rId10"/>
              </a:rPr>
              <a:t>https://vicryptopix.com/gini/</a:t>
            </a:r>
            <a:endParaRPr lang="en-US" altLang="ja-JP" sz="1400" dirty="0">
              <a:latin typeface="Meiryo UI" panose="020B0604030504040204" pitchFamily="50" charset="-128"/>
              <a:ea typeface="Meiryo UI" panose="020B0604030504040204" pitchFamily="50" charset="-128"/>
            </a:endParaRPr>
          </a:p>
        </p:txBody>
      </p:sp>
      <p:pic>
        <p:nvPicPr>
          <p:cNvPr id="27" name="図 26">
            <a:extLst>
              <a:ext uri="{FF2B5EF4-FFF2-40B4-BE49-F238E27FC236}">
                <a16:creationId xmlns:a16="http://schemas.microsoft.com/office/drawing/2014/main" id="{16EA0D78-5308-4003-91F9-649247991CB1}"/>
              </a:ext>
            </a:extLst>
          </p:cNvPr>
          <p:cNvPicPr>
            <a:picLocks noChangeAspect="1"/>
          </p:cNvPicPr>
          <p:nvPr/>
        </p:nvPicPr>
        <p:blipFill rotWithShape="1">
          <a:blip r:embed="rId11"/>
          <a:srcRect t="2850" r="24408" b="38345"/>
          <a:stretch/>
        </p:blipFill>
        <p:spPr>
          <a:xfrm>
            <a:off x="4716799" y="2042963"/>
            <a:ext cx="2685378" cy="2772074"/>
          </a:xfrm>
          <a:prstGeom prst="rect">
            <a:avLst/>
          </a:prstGeom>
        </p:spPr>
      </p:pic>
      <p:sp>
        <p:nvSpPr>
          <p:cNvPr id="28" name="正方形/長方形 27">
            <a:extLst>
              <a:ext uri="{FF2B5EF4-FFF2-40B4-BE49-F238E27FC236}">
                <a16:creationId xmlns:a16="http://schemas.microsoft.com/office/drawing/2014/main" id="{1BFE1051-BA74-4279-ABB8-4CA49650B51F}"/>
              </a:ext>
            </a:extLst>
          </p:cNvPr>
          <p:cNvSpPr/>
          <p:nvPr/>
        </p:nvSpPr>
        <p:spPr>
          <a:xfrm>
            <a:off x="5717407" y="3314719"/>
            <a:ext cx="659774" cy="131215"/>
          </a:xfrm>
          <a:prstGeom prst="rect">
            <a:avLst/>
          </a:prstGeom>
          <a:solidFill>
            <a:srgbClr val="FF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30648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吹き出し: 四角形 17">
            <a:extLst>
              <a:ext uri="{FF2B5EF4-FFF2-40B4-BE49-F238E27FC236}">
                <a16:creationId xmlns:a16="http://schemas.microsoft.com/office/drawing/2014/main" id="{E18ED961-2697-4C84-9306-7113586F39B8}"/>
              </a:ext>
            </a:extLst>
          </p:cNvPr>
          <p:cNvSpPr/>
          <p:nvPr/>
        </p:nvSpPr>
        <p:spPr>
          <a:xfrm>
            <a:off x="307366" y="3685818"/>
            <a:ext cx="3001089" cy="1371600"/>
          </a:xfrm>
          <a:prstGeom prst="wedgeRectCallout">
            <a:avLst>
              <a:gd name="adj1" fmla="val 71984"/>
              <a:gd name="adj2" fmla="val 4476"/>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吹き出し: 四角形 16">
            <a:extLst>
              <a:ext uri="{FF2B5EF4-FFF2-40B4-BE49-F238E27FC236}">
                <a16:creationId xmlns:a16="http://schemas.microsoft.com/office/drawing/2014/main" id="{57585CA0-5E1F-42CE-AD10-49F2147D5DB8}"/>
              </a:ext>
            </a:extLst>
          </p:cNvPr>
          <p:cNvSpPr/>
          <p:nvPr/>
        </p:nvSpPr>
        <p:spPr>
          <a:xfrm>
            <a:off x="8945377" y="3793995"/>
            <a:ext cx="3001089" cy="1371600"/>
          </a:xfrm>
          <a:prstGeom prst="wedgeRectCallout">
            <a:avLst>
              <a:gd name="adj1" fmla="val -69358"/>
              <a:gd name="adj2" fmla="val -1466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吹き出し: 四角形 15">
            <a:extLst>
              <a:ext uri="{FF2B5EF4-FFF2-40B4-BE49-F238E27FC236}">
                <a16:creationId xmlns:a16="http://schemas.microsoft.com/office/drawing/2014/main" id="{0A50ABB9-70DE-4B4E-825B-ABAF95DF2F80}"/>
              </a:ext>
            </a:extLst>
          </p:cNvPr>
          <p:cNvSpPr/>
          <p:nvPr/>
        </p:nvSpPr>
        <p:spPr>
          <a:xfrm>
            <a:off x="8945378" y="2142067"/>
            <a:ext cx="3001089" cy="1371600"/>
          </a:xfrm>
          <a:prstGeom prst="wedgeRectCallout">
            <a:avLst>
              <a:gd name="adj1" fmla="val -69358"/>
              <a:gd name="adj2" fmla="val -1466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タイトル 1">
            <a:extLst>
              <a:ext uri="{FF2B5EF4-FFF2-40B4-BE49-F238E27FC236}">
                <a16:creationId xmlns:a16="http://schemas.microsoft.com/office/drawing/2014/main" id="{35985930-04E1-432E-B693-62F5B8899234}"/>
              </a:ext>
            </a:extLst>
          </p:cNvPr>
          <p:cNvSpPr txBox="1">
            <a:spLocks/>
          </p:cNvSpPr>
          <p:nvPr/>
        </p:nvSpPr>
        <p:spPr>
          <a:xfrm>
            <a:off x="540000" y="180000"/>
            <a:ext cx="9180000" cy="1080000"/>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dirty="0">
                <a:latin typeface="Meiryo UI" panose="020B0604030504040204" pitchFamily="50" charset="-128"/>
                <a:ea typeface="Meiryo UI" panose="020B0604030504040204" pitchFamily="50" charset="-128"/>
              </a:rPr>
              <a:t>モデル構築　</a:t>
            </a:r>
            <a:r>
              <a:rPr lang="en-US" altLang="ja-JP" sz="2000" dirty="0">
                <a:latin typeface="Meiryo UI" panose="020B0604030504040204" pitchFamily="50" charset="-128"/>
                <a:ea typeface="Meiryo UI" panose="020B0604030504040204" pitchFamily="50" charset="-128"/>
              </a:rPr>
              <a:t>CART</a:t>
            </a:r>
            <a:endParaRPr lang="ja-JP" altLang="en-US" sz="36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E80E1CF2-E1AF-4B75-BDF4-E5A936D6E85A}"/>
              </a:ext>
            </a:extLst>
          </p:cNvPr>
          <p:cNvSpPr txBox="1"/>
          <p:nvPr/>
        </p:nvSpPr>
        <p:spPr>
          <a:xfrm>
            <a:off x="334545" y="1260000"/>
            <a:ext cx="11724557" cy="2164375"/>
          </a:xfrm>
          <a:prstGeom prst="rect">
            <a:avLst/>
          </a:prstGeom>
          <a:noFill/>
        </p:spPr>
        <p:txBody>
          <a:bodyPr wrap="square" rtlCol="0">
            <a:spAutoFit/>
          </a:bodyPr>
          <a:lstStyle/>
          <a:p>
            <a:pPr>
              <a:lnSpc>
                <a:spcPct val="150000"/>
              </a:lnSpc>
            </a:pPr>
            <a:r>
              <a:rPr kumimoji="1" lang="ja-JP" altLang="en-US" sz="1600" dirty="0">
                <a:latin typeface="Meiryo UI" panose="020B0604030504040204" pitchFamily="50" charset="-128"/>
                <a:ea typeface="Meiryo UI" panose="020B0604030504040204" pitchFamily="50" charset="-128"/>
              </a:rPr>
              <a:t>第二階層の分岐が最初の分岐と仮定して計算します。改善度が</a:t>
            </a:r>
            <a:r>
              <a:rPr kumimoji="1" lang="en-US" altLang="ja-JP" sz="1600" dirty="0">
                <a:latin typeface="Meiryo UI" panose="020B0604030504040204" pitchFamily="50" charset="-128"/>
                <a:ea typeface="Meiryo UI" panose="020B0604030504040204" pitchFamily="50" charset="-128"/>
              </a:rPr>
              <a:t>『 Income level 』</a:t>
            </a:r>
            <a:r>
              <a:rPr kumimoji="1" lang="ja-JP" altLang="en-US" sz="1600" dirty="0">
                <a:latin typeface="Meiryo UI" panose="020B0604030504040204" pitchFamily="50" charset="-128"/>
                <a:ea typeface="Meiryo UI" panose="020B0604030504040204" pitchFamily="50" charset="-128"/>
              </a:rPr>
              <a:t>の方が高いことを確認できました。</a:t>
            </a:r>
            <a:endParaRPr kumimoji="1" lang="en-US" altLang="ja-JP" sz="1600" dirty="0">
              <a:latin typeface="Meiryo UI" panose="020B0604030504040204" pitchFamily="50" charset="-128"/>
              <a:ea typeface="Meiryo UI" panose="020B0604030504040204" pitchFamily="50" charset="-128"/>
            </a:endParaRPr>
          </a:p>
          <a:p>
            <a:pPr>
              <a:lnSpc>
                <a:spcPct val="150000"/>
              </a:lnSpc>
            </a:pPr>
            <a:endParaRPr lang="en-US" altLang="ja-JP" sz="1600" dirty="0">
              <a:solidFill>
                <a:srgbClr val="FF0000"/>
              </a:solidFill>
              <a:latin typeface="Meiryo UI" panose="020B0604030504040204" pitchFamily="50" charset="-128"/>
              <a:ea typeface="Meiryo UI" panose="020B0604030504040204" pitchFamily="50" charset="-128"/>
            </a:endParaRPr>
          </a:p>
          <a:p>
            <a:pPr>
              <a:lnSpc>
                <a:spcPct val="150000"/>
              </a:lnSpc>
            </a:pPr>
            <a:r>
              <a:rPr lang="ja-JP" altLang="en-US" sz="1600" dirty="0">
                <a:latin typeface="Matura MT Script Capitals" panose="03020802060602070202" pitchFamily="66" charset="0"/>
                <a:ea typeface="Meiryo UI" panose="020B0604030504040204" pitchFamily="50" charset="-128"/>
              </a:rPr>
              <a:t>　</a:t>
            </a:r>
            <a:r>
              <a:rPr lang="ja-JP" altLang="en-US" sz="1400" dirty="0">
                <a:latin typeface="Matura MT Script Capitals" panose="03020802060602070202" pitchFamily="66" charset="0"/>
                <a:ea typeface="Meiryo UI" panose="020B0604030504040204" pitchFamily="50" charset="-128"/>
              </a:rPr>
              <a:t>１）</a:t>
            </a:r>
            <a:r>
              <a:rPr lang="ja-JP" altLang="en-US" sz="1400" dirty="0">
                <a:latin typeface="Meiryo UI" panose="020B0604030504040204" pitchFamily="50" charset="-128"/>
                <a:ea typeface="Meiryo UI" panose="020B0604030504040204" pitchFamily="50" charset="-128"/>
              </a:rPr>
              <a:t>分岐前の</a:t>
            </a:r>
            <a:r>
              <a:rPr lang="en-US" altLang="ja-JP" sz="1400" dirty="0">
                <a:latin typeface="Meiryo UI" panose="020B0604030504040204" pitchFamily="50" charset="-128"/>
                <a:ea typeface="Meiryo UI" panose="020B0604030504040204" pitchFamily="50" charset="-128"/>
              </a:rPr>
              <a:t>Gini</a:t>
            </a:r>
            <a:r>
              <a:rPr lang="ja-JP" altLang="en-US" sz="1400" dirty="0">
                <a:latin typeface="Meiryo UI" panose="020B0604030504040204" pitchFamily="50" charset="-128"/>
                <a:ea typeface="Meiryo UI" panose="020B0604030504040204" pitchFamily="50" charset="-128"/>
              </a:rPr>
              <a:t>係数を計算</a:t>
            </a:r>
            <a:endParaRPr lang="en-US" altLang="ja-JP" sz="1400" dirty="0">
              <a:latin typeface="Meiryo UI" panose="020B0604030504040204" pitchFamily="50" charset="-128"/>
              <a:ea typeface="Meiryo UI" panose="020B0604030504040204" pitchFamily="50" charset="-128"/>
            </a:endParaRPr>
          </a:p>
          <a:p>
            <a:pPr>
              <a:lnSpc>
                <a:spcPct val="150000"/>
              </a:lnSpc>
            </a:pPr>
            <a:r>
              <a:rPr lang="ja-JP" altLang="en-US" sz="1400" dirty="0">
                <a:latin typeface="Meiryo UI" panose="020B0604030504040204" pitchFamily="50" charset="-128"/>
                <a:ea typeface="Meiryo UI" panose="020B0604030504040204" pitchFamily="50" charset="-128"/>
              </a:rPr>
              <a:t>　２）分岐後の</a:t>
            </a:r>
            <a:r>
              <a:rPr lang="en-US" altLang="ja-JP" sz="1400" dirty="0">
                <a:latin typeface="Meiryo UI" panose="020B0604030504040204" pitchFamily="50" charset="-128"/>
                <a:ea typeface="Meiryo UI" panose="020B0604030504040204" pitchFamily="50" charset="-128"/>
              </a:rPr>
              <a:t>Gini</a:t>
            </a:r>
            <a:r>
              <a:rPr lang="ja-JP" altLang="en-US" sz="1400" dirty="0">
                <a:latin typeface="Meiryo UI" panose="020B0604030504040204" pitchFamily="50" charset="-128"/>
                <a:ea typeface="Meiryo UI" panose="020B0604030504040204" pitchFamily="50" charset="-128"/>
              </a:rPr>
              <a:t>係数を計算</a:t>
            </a:r>
            <a:endParaRPr lang="en-US" altLang="ja-JP" sz="1400" dirty="0">
              <a:latin typeface="Meiryo UI" panose="020B0604030504040204" pitchFamily="50" charset="-128"/>
              <a:ea typeface="Meiryo UI" panose="020B0604030504040204" pitchFamily="50" charset="-128"/>
            </a:endParaRPr>
          </a:p>
          <a:p>
            <a:pPr>
              <a:lnSpc>
                <a:spcPct val="150000"/>
              </a:lnSpc>
            </a:pPr>
            <a:r>
              <a:rPr lang="ja-JP" altLang="en-US" sz="1400" dirty="0">
                <a:latin typeface="Meiryo UI" panose="020B0604030504040204" pitchFamily="50" charset="-128"/>
                <a:ea typeface="Meiryo UI" panose="020B0604030504040204" pitchFamily="50" charset="-128"/>
              </a:rPr>
              <a:t>　３）</a:t>
            </a:r>
            <a:r>
              <a:rPr lang="en-US" altLang="ja-JP" sz="1400" dirty="0">
                <a:latin typeface="Meiryo UI" panose="020B0604030504040204" pitchFamily="50" charset="-128"/>
                <a:ea typeface="Meiryo UI" panose="020B0604030504040204" pitchFamily="50" charset="-128"/>
              </a:rPr>
              <a:t>1</a:t>
            </a:r>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2</a:t>
            </a:r>
            <a:r>
              <a:rPr lang="ja-JP" altLang="en-US" sz="1400" dirty="0">
                <a:latin typeface="Meiryo UI" panose="020B0604030504040204" pitchFamily="50" charset="-128"/>
                <a:ea typeface="Meiryo UI" panose="020B0604030504040204" pitchFamily="50" charset="-128"/>
              </a:rPr>
              <a:t>を使用して改善度を計算</a:t>
            </a:r>
            <a:endParaRPr lang="en-US" altLang="ja-JP" sz="1400" dirty="0">
              <a:latin typeface="Meiryo UI" panose="020B0604030504040204" pitchFamily="50" charset="-128"/>
              <a:ea typeface="Meiryo UI" panose="020B0604030504040204" pitchFamily="50" charset="-128"/>
            </a:endParaRPr>
          </a:p>
          <a:p>
            <a:pPr>
              <a:lnSpc>
                <a:spcPct val="150000"/>
              </a:lnSpc>
            </a:pPr>
            <a:endParaRPr lang="ja-JP" altLang="en-US" sz="1600" dirty="0">
              <a:solidFill>
                <a:srgbClr val="FF0000"/>
              </a:solidFill>
              <a:latin typeface="Meiryo UI" panose="020B0604030504040204" pitchFamily="50" charset="-128"/>
              <a:ea typeface="Meiryo UI" panose="020B0604030504040204" pitchFamily="50" charset="-128"/>
            </a:endParaRP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3C18D056-01E6-41EF-B227-15A077026B7F}"/>
                  </a:ext>
                </a:extLst>
              </p:cNvPr>
              <p:cNvSpPr txBox="1"/>
              <p:nvPr/>
            </p:nvSpPr>
            <p:spPr>
              <a:xfrm>
                <a:off x="540000" y="4024803"/>
                <a:ext cx="2291397" cy="10013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d>
                        <m:dPr>
                          <m:ctrlPr>
                            <a:rPr kumimoji="1" lang="en-US" altLang="ja-JP" sz="1400" b="0" i="1" smtClean="0">
                              <a:latin typeface="Cambria Math" panose="02040503050406030204" pitchFamily="18" charset="0"/>
                            </a:rPr>
                          </m:ctrlPr>
                        </m:dPr>
                        <m:e>
                          <m:sSup>
                            <m:sSupPr>
                              <m:ctrlPr>
                                <a:rPr kumimoji="1" lang="en-US" altLang="ja-JP" sz="1400" b="0" i="1" smtClean="0">
                                  <a:latin typeface="Cambria Math" panose="02040503050406030204" pitchFamily="18" charset="0"/>
                                </a:rPr>
                              </m:ctrlPr>
                            </m:sSupPr>
                            <m:e>
                              <m:d>
                                <m:dPr>
                                  <m:ctrlPr>
                                    <a:rPr kumimoji="1" lang="en-US" altLang="ja-JP" sz="1400" i="1">
                                      <a:latin typeface="Cambria Math" panose="02040503050406030204" pitchFamily="18" charset="0"/>
                                    </a:rPr>
                                  </m:ctrlPr>
                                </m:dPr>
                                <m:e>
                                  <m:f>
                                    <m:fPr>
                                      <m:ctrlPr>
                                        <a:rPr kumimoji="1" lang="en-US" altLang="ja-JP" sz="1400" i="1">
                                          <a:latin typeface="Cambria Math" panose="02040503050406030204" pitchFamily="18" charset="0"/>
                                        </a:rPr>
                                      </m:ctrlPr>
                                    </m:fPr>
                                    <m:num>
                                      <m:r>
                                        <a:rPr kumimoji="1" lang="en-US" altLang="ja-JP" sz="1400" b="0" i="1" smtClean="0">
                                          <a:latin typeface="Cambria Math" panose="02040503050406030204" pitchFamily="18" charset="0"/>
                                        </a:rPr>
                                        <m:t>389</m:t>
                                      </m:r>
                                    </m:num>
                                    <m:den>
                                      <m:r>
                                        <a:rPr kumimoji="1" lang="en-US" altLang="ja-JP" sz="1400" b="0" i="1" smtClean="0">
                                          <a:latin typeface="Cambria Math" panose="02040503050406030204" pitchFamily="18" charset="0"/>
                                        </a:rPr>
                                        <m:t>596</m:t>
                                      </m:r>
                                    </m:den>
                                  </m:f>
                                </m:e>
                              </m:d>
                            </m:e>
                            <m:sup>
                              <m:r>
                                <a:rPr kumimoji="1" lang="en-US" altLang="ja-JP" sz="1400" b="0" i="1" smtClean="0">
                                  <a:latin typeface="Cambria Math" panose="02040503050406030204" pitchFamily="18" charset="0"/>
                                </a:rPr>
                                <m:t>2</m:t>
                              </m:r>
                            </m:sup>
                          </m:sSup>
                          <m:r>
                            <a:rPr kumimoji="1" lang="en-US" altLang="ja-JP" sz="1400" b="0" i="1" smtClean="0">
                              <a:latin typeface="Cambria Math" panose="02040503050406030204" pitchFamily="18" charset="0"/>
                              <a:ea typeface="Cambria Math" panose="02040503050406030204" pitchFamily="18" charset="0"/>
                            </a:rPr>
                            <m:t>+</m:t>
                          </m:r>
                          <m:sSup>
                            <m:sSupPr>
                              <m:ctrlPr>
                                <a:rPr kumimoji="1" lang="en-US" altLang="ja-JP" sz="1400" i="1">
                                  <a:latin typeface="Cambria Math" panose="02040503050406030204" pitchFamily="18" charset="0"/>
                                </a:rPr>
                              </m:ctrlPr>
                            </m:sSupPr>
                            <m:e>
                              <m:d>
                                <m:dPr>
                                  <m:ctrlPr>
                                    <a:rPr kumimoji="1" lang="en-US" altLang="ja-JP" sz="1400" i="1">
                                      <a:latin typeface="Cambria Math" panose="02040503050406030204" pitchFamily="18" charset="0"/>
                                    </a:rPr>
                                  </m:ctrlPr>
                                </m:dPr>
                                <m:e>
                                  <m:f>
                                    <m:fPr>
                                      <m:ctrlPr>
                                        <a:rPr kumimoji="1" lang="en-US" altLang="ja-JP" sz="1400" i="1">
                                          <a:latin typeface="Cambria Math" panose="02040503050406030204" pitchFamily="18" charset="0"/>
                                        </a:rPr>
                                      </m:ctrlPr>
                                    </m:fPr>
                                    <m:num>
                                      <m:r>
                                        <a:rPr kumimoji="1" lang="en-US" altLang="ja-JP" sz="1400" b="0" i="1" smtClean="0">
                                          <a:latin typeface="Cambria Math" panose="02040503050406030204" pitchFamily="18" charset="0"/>
                                        </a:rPr>
                                        <m:t>207</m:t>
                                      </m:r>
                                    </m:num>
                                    <m:den>
                                      <m:r>
                                        <a:rPr kumimoji="1" lang="en-US" altLang="ja-JP" sz="1400" b="0" i="1" smtClean="0">
                                          <a:latin typeface="Cambria Math" panose="02040503050406030204" pitchFamily="18" charset="0"/>
                                        </a:rPr>
                                        <m:t>596</m:t>
                                      </m:r>
                                    </m:den>
                                  </m:f>
                                </m:e>
                              </m:d>
                            </m:e>
                            <m:sup>
                              <m:r>
                                <a:rPr kumimoji="1" lang="en-US" altLang="ja-JP" sz="1400" i="1">
                                  <a:latin typeface="Cambria Math" panose="02040503050406030204" pitchFamily="18" charset="0"/>
                                </a:rPr>
                                <m:t>2</m:t>
                              </m:r>
                            </m:sup>
                          </m:sSup>
                        </m:e>
                      </m:d>
                    </m:oMath>
                  </m:oMathPara>
                </a14:m>
                <a:endParaRPr kumimoji="1" lang="en-US" altLang="ja-JP" sz="1400" dirty="0">
                  <a:latin typeface="Meiryo UI" panose="020B0604030504040204" pitchFamily="50" charset="-128"/>
                  <a:ea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rPr>
                  <a:t>=0.256</a:t>
                </a:r>
              </a:p>
            </p:txBody>
          </p:sp>
        </mc:Choice>
        <mc:Fallback xmlns="">
          <p:sp>
            <p:nvSpPr>
              <p:cNvPr id="12" name="テキスト ボックス 11">
                <a:extLst>
                  <a:ext uri="{FF2B5EF4-FFF2-40B4-BE49-F238E27FC236}">
                    <a16:creationId xmlns:a16="http://schemas.microsoft.com/office/drawing/2014/main" id="{3C18D056-01E6-41EF-B227-15A077026B7F}"/>
                  </a:ext>
                </a:extLst>
              </p:cNvPr>
              <p:cNvSpPr txBox="1">
                <a:spLocks noRot="1" noChangeAspect="1" noMove="1" noResize="1" noEditPoints="1" noAdjustHandles="1" noChangeArrowheads="1" noChangeShapeType="1" noTextEdit="1"/>
              </p:cNvSpPr>
              <p:nvPr/>
            </p:nvSpPr>
            <p:spPr>
              <a:xfrm>
                <a:off x="540000" y="4024803"/>
                <a:ext cx="2291397" cy="1001364"/>
              </a:xfrm>
              <a:prstGeom prst="rect">
                <a:avLst/>
              </a:prstGeom>
              <a:blipFill>
                <a:blip r:embed="rId2"/>
                <a:stretch>
                  <a:fillRect l="-800" b="-5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793458D-3A69-4C1C-A137-68311729FD0A}"/>
                  </a:ext>
                </a:extLst>
              </p:cNvPr>
              <p:cNvSpPr txBox="1"/>
              <p:nvPr/>
            </p:nvSpPr>
            <p:spPr>
              <a:xfrm>
                <a:off x="9334895" y="4125747"/>
                <a:ext cx="2440476" cy="10013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d>
                        <m:dPr>
                          <m:ctrlPr>
                            <a:rPr kumimoji="1" lang="en-US" altLang="ja-JP" sz="1400" b="0" i="1" smtClean="0">
                              <a:latin typeface="Cambria Math" panose="02040503050406030204" pitchFamily="18" charset="0"/>
                            </a:rPr>
                          </m:ctrlPr>
                        </m:dPr>
                        <m:e>
                          <m:sSup>
                            <m:sSupPr>
                              <m:ctrlPr>
                                <a:rPr kumimoji="1" lang="en-US" altLang="ja-JP" sz="1400" b="0" i="1" smtClean="0">
                                  <a:latin typeface="Cambria Math" panose="02040503050406030204" pitchFamily="18" charset="0"/>
                                </a:rPr>
                              </m:ctrlPr>
                            </m:sSupPr>
                            <m:e>
                              <m:d>
                                <m:dPr>
                                  <m:ctrlPr>
                                    <a:rPr kumimoji="1" lang="en-US" altLang="ja-JP" sz="1400" i="1">
                                      <a:latin typeface="Cambria Math" panose="02040503050406030204" pitchFamily="18" charset="0"/>
                                    </a:rPr>
                                  </m:ctrlPr>
                                </m:dPr>
                                <m:e>
                                  <m:f>
                                    <m:fPr>
                                      <m:ctrlPr>
                                        <a:rPr kumimoji="1" lang="en-US" altLang="ja-JP" sz="1400" i="1">
                                          <a:latin typeface="Cambria Math" panose="02040503050406030204" pitchFamily="18" charset="0"/>
                                        </a:rPr>
                                      </m:ctrlPr>
                                    </m:fPr>
                                    <m:num>
                                      <m:r>
                                        <a:rPr kumimoji="1" lang="en-US" altLang="ja-JP" sz="1400" b="0" i="1" smtClean="0">
                                          <a:latin typeface="Cambria Math" panose="02040503050406030204" pitchFamily="18" charset="0"/>
                                        </a:rPr>
                                        <m:t>427</m:t>
                                      </m:r>
                                    </m:num>
                                    <m:den>
                                      <m:r>
                                        <a:rPr kumimoji="1" lang="en-US" altLang="ja-JP" sz="1400" b="0" i="1" smtClean="0">
                                          <a:latin typeface="Cambria Math" panose="02040503050406030204" pitchFamily="18" charset="0"/>
                                        </a:rPr>
                                        <m:t>1358</m:t>
                                      </m:r>
                                    </m:den>
                                  </m:f>
                                </m:e>
                              </m:d>
                            </m:e>
                            <m:sup>
                              <m:r>
                                <a:rPr kumimoji="1" lang="en-US" altLang="ja-JP" sz="1400" b="0" i="1" smtClean="0">
                                  <a:latin typeface="Cambria Math" panose="02040503050406030204" pitchFamily="18" charset="0"/>
                                </a:rPr>
                                <m:t>2</m:t>
                              </m:r>
                            </m:sup>
                          </m:sSup>
                          <m:r>
                            <a:rPr kumimoji="1" lang="en-US" altLang="ja-JP" sz="1400" b="0" i="1" smtClean="0">
                              <a:latin typeface="Cambria Math" panose="02040503050406030204" pitchFamily="18" charset="0"/>
                              <a:ea typeface="Cambria Math" panose="02040503050406030204" pitchFamily="18" charset="0"/>
                            </a:rPr>
                            <m:t>+</m:t>
                          </m:r>
                          <m:sSup>
                            <m:sSupPr>
                              <m:ctrlPr>
                                <a:rPr kumimoji="1" lang="en-US" altLang="ja-JP" sz="1400" i="1">
                                  <a:latin typeface="Cambria Math" panose="02040503050406030204" pitchFamily="18" charset="0"/>
                                </a:rPr>
                              </m:ctrlPr>
                            </m:sSupPr>
                            <m:e>
                              <m:d>
                                <m:dPr>
                                  <m:ctrlPr>
                                    <a:rPr kumimoji="1" lang="en-US" altLang="ja-JP" sz="1400" i="1">
                                      <a:latin typeface="Cambria Math" panose="02040503050406030204" pitchFamily="18" charset="0"/>
                                    </a:rPr>
                                  </m:ctrlPr>
                                </m:dPr>
                                <m:e>
                                  <m:f>
                                    <m:fPr>
                                      <m:ctrlPr>
                                        <a:rPr kumimoji="1" lang="en-US" altLang="ja-JP" sz="1400" i="1">
                                          <a:latin typeface="Cambria Math" panose="02040503050406030204" pitchFamily="18" charset="0"/>
                                        </a:rPr>
                                      </m:ctrlPr>
                                    </m:fPr>
                                    <m:num>
                                      <m:r>
                                        <a:rPr kumimoji="1" lang="en-US" altLang="ja-JP" sz="1400" b="0" i="1" smtClean="0">
                                          <a:latin typeface="Cambria Math" panose="02040503050406030204" pitchFamily="18" charset="0"/>
                                        </a:rPr>
                                        <m:t>931</m:t>
                                      </m:r>
                                    </m:num>
                                    <m:den>
                                      <m:r>
                                        <a:rPr kumimoji="1" lang="en-US" altLang="ja-JP" sz="1400" b="0" i="1" smtClean="0">
                                          <a:latin typeface="Cambria Math" panose="02040503050406030204" pitchFamily="18" charset="0"/>
                                        </a:rPr>
                                        <m:t>1358</m:t>
                                      </m:r>
                                    </m:den>
                                  </m:f>
                                </m:e>
                              </m:d>
                            </m:e>
                            <m:sup>
                              <m:r>
                                <a:rPr kumimoji="1" lang="en-US" altLang="ja-JP" sz="1400" i="1">
                                  <a:latin typeface="Cambria Math" panose="02040503050406030204" pitchFamily="18" charset="0"/>
                                </a:rPr>
                                <m:t>2</m:t>
                              </m:r>
                            </m:sup>
                          </m:sSup>
                        </m:e>
                      </m:d>
                    </m:oMath>
                  </m:oMathPara>
                </a14:m>
                <a:endParaRPr kumimoji="1" lang="en-US" altLang="ja-JP" sz="1400" dirty="0">
                  <a:latin typeface="Meiryo UI" panose="020B0604030504040204" pitchFamily="50" charset="-128"/>
                  <a:ea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rPr>
                  <a:t>=0.416</a:t>
                </a:r>
              </a:p>
            </p:txBody>
          </p:sp>
        </mc:Choice>
        <mc:Fallback xmlns="">
          <p:sp>
            <p:nvSpPr>
              <p:cNvPr id="13" name="テキスト ボックス 12">
                <a:extLst>
                  <a:ext uri="{FF2B5EF4-FFF2-40B4-BE49-F238E27FC236}">
                    <a16:creationId xmlns:a16="http://schemas.microsoft.com/office/drawing/2014/main" id="{2793458D-3A69-4C1C-A137-68311729FD0A}"/>
                  </a:ext>
                </a:extLst>
              </p:cNvPr>
              <p:cNvSpPr txBox="1">
                <a:spLocks noRot="1" noChangeAspect="1" noMove="1" noResize="1" noEditPoints="1" noAdjustHandles="1" noChangeArrowheads="1" noChangeShapeType="1" noTextEdit="1"/>
              </p:cNvSpPr>
              <p:nvPr/>
            </p:nvSpPr>
            <p:spPr>
              <a:xfrm>
                <a:off x="9334895" y="4125747"/>
                <a:ext cx="2440476" cy="1001364"/>
              </a:xfrm>
              <a:prstGeom prst="rect">
                <a:avLst/>
              </a:prstGeom>
              <a:blipFill>
                <a:blip r:embed="rId3"/>
                <a:stretch>
                  <a:fillRect l="-748" b="-548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4853A18D-C9C7-465D-90B8-BC4AD0BBC6CA}"/>
                  </a:ext>
                </a:extLst>
              </p:cNvPr>
              <p:cNvSpPr txBox="1"/>
              <p:nvPr/>
            </p:nvSpPr>
            <p:spPr>
              <a:xfrm>
                <a:off x="540000" y="5026167"/>
                <a:ext cx="10155601" cy="1494512"/>
              </a:xfrm>
              <a:prstGeom prst="rect">
                <a:avLst/>
              </a:prstGeom>
              <a:noFill/>
            </p:spPr>
            <p:txBody>
              <a:bodyPr wrap="none" rtlCol="0">
                <a:spAutoFit/>
              </a:bodyPr>
              <a:lstStyle/>
              <a:p>
                <a:pPr>
                  <a:lnSpc>
                    <a:spcPct val="150000"/>
                  </a:lnSpc>
                </a:pPr>
                <a:r>
                  <a:rPr kumimoji="1" lang="ja-JP" altLang="en-US" sz="1400" dirty="0">
                    <a:latin typeface="Meiryo UI" panose="020B0604030504040204" pitchFamily="50" charset="-128"/>
                    <a:ea typeface="Meiryo UI" panose="020B0604030504040204" pitchFamily="50" charset="-128"/>
                  </a:rPr>
                  <a:t>改善度</a:t>
                </a:r>
                <a:r>
                  <a:rPr kumimoji="1" lang="en-US" altLang="ja-JP" sz="1400" baseline="-25000" dirty="0">
                    <a:latin typeface="Meiryo UI" panose="020B0604030504040204" pitchFamily="50" charset="-128"/>
                    <a:ea typeface="Meiryo UI" panose="020B0604030504040204" pitchFamily="50" charset="-128"/>
                  </a:rPr>
                  <a:t>Age</a:t>
                </a:r>
                <a:r>
                  <a:rPr kumimoji="1" lang="en-US" altLang="ja-JP" sz="1400" dirty="0">
                    <a:latin typeface="Meiryo UI" panose="020B0604030504040204" pitchFamily="50" charset="-128"/>
                    <a:ea typeface="Meiryo UI" panose="020B0604030504040204" pitchFamily="50" charset="-128"/>
                  </a:rPr>
                  <a:t>		</a:t>
                </a:r>
                <a:r>
                  <a:rPr kumimoji="1" lang="en-US" altLang="ja-JP" sz="1400" dirty="0"/>
                  <a:t>= </a:t>
                </a:r>
                <a:r>
                  <a:rPr kumimoji="1" lang="ja-JP" altLang="en-US" sz="1400" dirty="0">
                    <a:latin typeface="Meiryo UI" panose="020B0604030504040204" pitchFamily="50" charset="-128"/>
                    <a:ea typeface="Meiryo UI" panose="020B0604030504040204" pitchFamily="50" charset="-128"/>
                  </a:rPr>
                  <a:t>　</a:t>
                </a:r>
                <a:r>
                  <a:rPr kumimoji="1" lang="en-US" altLang="ja-JP" sz="1400" dirty="0">
                    <a:latin typeface="Meiryo UI" panose="020B0604030504040204" pitchFamily="50" charset="-128"/>
                    <a:ea typeface="Meiryo UI" panose="020B0604030504040204" pitchFamily="50" charset="-128"/>
                  </a:rPr>
                  <a:t> </a:t>
                </a:r>
                <a:r>
                  <a:rPr kumimoji="1" lang="ja-JP" altLang="en-US" sz="1400" dirty="0">
                    <a:latin typeface="Meiryo UI" panose="020B0604030504040204" pitchFamily="50" charset="-128"/>
                    <a:ea typeface="Meiryo UI" panose="020B0604030504040204" pitchFamily="50" charset="-128"/>
                  </a:rPr>
                  <a:t>分割前の</a:t>
                </a:r>
                <a14:m>
                  <m:oMath xmlns:m="http://schemas.openxmlformats.org/officeDocument/2006/math">
                    <m:r>
                      <m:rPr>
                        <m:sty m:val="p"/>
                      </m:rPr>
                      <a:rPr kumimoji="1" lang="en-US" altLang="ja-JP" sz="1400" i="1">
                        <a:latin typeface="Cambria Math" panose="02040503050406030204" pitchFamily="18" charset="0"/>
                      </a:rPr>
                      <m:t>g</m:t>
                    </m:r>
                    <m:d>
                      <m:dPr>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r>
                      <a:rPr kumimoji="1" lang="en-US" altLang="ja-JP" sz="1400" i="1">
                        <a:latin typeface="Cambria Math" panose="02040503050406030204" pitchFamily="18" charset="0"/>
                      </a:rPr>
                      <m:t> </m:t>
                    </m:r>
                    <m:d>
                      <m:dPr>
                        <m:ctrlPr>
                          <a:rPr kumimoji="1" lang="en-US" altLang="ja-JP" sz="1400" i="1" smtClean="0">
                            <a:latin typeface="Cambria Math" panose="02040503050406030204" pitchFamily="18" charset="0"/>
                          </a:rPr>
                        </m:ctrlPr>
                      </m:dPr>
                      <m:e>
                        <m:f>
                          <m:fPr>
                            <m:ctrlPr>
                              <a:rPr kumimoji="1" lang="en-US" altLang="ja-JP" sz="1400" i="1" smtClean="0">
                                <a:latin typeface="Cambria Math" panose="02040503050406030204" pitchFamily="18" charset="0"/>
                              </a:rPr>
                            </m:ctrlPr>
                          </m:fPr>
                          <m:num>
                            <m:r>
                              <a:rPr kumimoji="1" lang="en-US" altLang="ja-JP" sz="1400" i="1">
                                <a:latin typeface="Cambria Math" panose="02040503050406030204" pitchFamily="18" charset="0"/>
                              </a:rPr>
                              <m:t>𝐴𝑔𝑒</m:t>
                            </m:r>
                            <m:r>
                              <a:rPr kumimoji="1" lang="en-US" altLang="ja-JP" sz="1400" i="1">
                                <a:latin typeface="Cambria Math" panose="02040503050406030204" pitchFamily="18" charset="0"/>
                              </a:rPr>
                              <m:t>≤27.990</m:t>
                            </m:r>
                            <m:r>
                              <a:rPr kumimoji="1" lang="ja-JP" altLang="en-US" sz="1400" i="1">
                                <a:latin typeface="Cambria Math" panose="02040503050406030204" pitchFamily="18" charset="0"/>
                              </a:rPr>
                              <m:t>に分岐した数</m:t>
                            </m:r>
                          </m:num>
                          <m:den>
                            <m:r>
                              <a:rPr kumimoji="1" lang="ja-JP" altLang="en-US" sz="1400" i="1">
                                <a:latin typeface="Cambria Math" panose="02040503050406030204" pitchFamily="18" charset="0"/>
                              </a:rPr>
                              <m:t>分岐</m:t>
                            </m:r>
                            <m:r>
                              <a:rPr kumimoji="1" lang="ja-JP" altLang="en-US" sz="1400" i="1" smtClean="0">
                                <a:latin typeface="Cambria Math" panose="02040503050406030204" pitchFamily="18" charset="0"/>
                              </a:rPr>
                              <m:t>前</m:t>
                            </m:r>
                            <m:r>
                              <a:rPr kumimoji="1" lang="ja-JP" altLang="en-US" sz="1400" i="1">
                                <a:latin typeface="Cambria Math" panose="02040503050406030204" pitchFamily="18" charset="0"/>
                              </a:rPr>
                              <m:t>総数</m:t>
                            </m:r>
                          </m:den>
                        </m:f>
                      </m:e>
                    </m:d>
                    <m:r>
                      <a:rPr kumimoji="1" lang="en-US" altLang="ja-JP" sz="1400" i="1" smtClean="0">
                        <a:latin typeface="Cambria Math" panose="02040503050406030204" pitchFamily="18" charset="0"/>
                        <a:ea typeface="Cambria Math" panose="02040503050406030204" pitchFamily="18" charset="0"/>
                      </a:rPr>
                      <m:t>×</m:t>
                    </m:r>
                    <m:r>
                      <m:rPr>
                        <m:sty m:val="p"/>
                      </m:rPr>
                      <a:rPr kumimoji="1" lang="en-US" altLang="ja-JP" sz="1400" i="1">
                        <a:latin typeface="Cambria Math" panose="02040503050406030204" pitchFamily="18" charset="0"/>
                      </a:rPr>
                      <m:t>g</m:t>
                    </m:r>
                    <m:d>
                      <m:dPr>
                        <m:ctrlPr>
                          <a:rPr kumimoji="1" lang="en-US" altLang="ja-JP" sz="1400" i="1">
                            <a:latin typeface="Cambria Math" panose="02040503050406030204" pitchFamily="18" charset="0"/>
                          </a:rPr>
                        </m:ctrlPr>
                      </m:dPr>
                      <m:e>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𝑡</m:t>
                            </m:r>
                          </m:e>
                          <m:sub>
                            <m:r>
                              <a:rPr kumimoji="1" lang="en-US" altLang="ja-JP" sz="1400" i="1">
                                <a:latin typeface="Cambria Math" panose="02040503050406030204" pitchFamily="18" charset="0"/>
                              </a:rPr>
                              <m:t>𝐴𝑔𝑒</m:t>
                            </m:r>
                            <m:r>
                              <a:rPr kumimoji="1" lang="en-US" altLang="ja-JP" sz="1400" i="1">
                                <a:latin typeface="Cambria Math" panose="02040503050406030204" pitchFamily="18" charset="0"/>
                              </a:rPr>
                              <m:t>≤27.990</m:t>
                            </m:r>
                          </m:sub>
                        </m:sSub>
                      </m:e>
                    </m:d>
                  </m:oMath>
                </a14:m>
                <a:r>
                  <a:rPr kumimoji="1" lang="en-US" altLang="ja-JP" sz="1400" dirty="0"/>
                  <a:t> </a:t>
                </a:r>
                <a14:m>
                  <m:oMath xmlns:m="http://schemas.openxmlformats.org/officeDocument/2006/math">
                    <m:r>
                      <a:rPr kumimoji="1" lang="en-US" altLang="ja-JP" sz="1400" i="1" smtClean="0">
                        <a:latin typeface="Cambria Math" panose="02040503050406030204" pitchFamily="18" charset="0"/>
                        <a:ea typeface="Cambria Math" panose="02040503050406030204" pitchFamily="18" charset="0"/>
                      </a:rPr>
                      <m:t>−</m:t>
                    </m:r>
                    <m:d>
                      <m:dPr>
                        <m:ctrlPr>
                          <a:rPr kumimoji="1" lang="en-US" altLang="ja-JP" sz="1400" i="1">
                            <a:latin typeface="Cambria Math" panose="02040503050406030204" pitchFamily="18" charset="0"/>
                          </a:rPr>
                        </m:ctrlPr>
                      </m:dPr>
                      <m:e>
                        <m:f>
                          <m:fPr>
                            <m:ctrlPr>
                              <a:rPr kumimoji="1" lang="en-US" altLang="ja-JP" sz="1400" i="1">
                                <a:latin typeface="Cambria Math" panose="02040503050406030204" pitchFamily="18" charset="0"/>
                              </a:rPr>
                            </m:ctrlPr>
                          </m:fPr>
                          <m:num>
                            <m:r>
                              <a:rPr kumimoji="1" lang="en-US" altLang="ja-JP" sz="1400" i="1">
                                <a:latin typeface="Cambria Math" panose="02040503050406030204" pitchFamily="18" charset="0"/>
                              </a:rPr>
                              <m:t>𝐴𝑔𝑒</m:t>
                            </m:r>
                            <m:r>
                              <a:rPr kumimoji="1" lang="en-US" altLang="ja-JP" sz="1400" i="1">
                                <a:latin typeface="Cambria Math" panose="02040503050406030204" pitchFamily="18" charset="0"/>
                              </a:rPr>
                              <m:t>&gt;27.990</m:t>
                            </m:r>
                            <m:r>
                              <a:rPr kumimoji="1" lang="ja-JP" altLang="en-US" sz="1400" i="1">
                                <a:latin typeface="Cambria Math" panose="02040503050406030204" pitchFamily="18" charset="0"/>
                              </a:rPr>
                              <m:t>に分岐した数</m:t>
                            </m:r>
                          </m:num>
                          <m:den>
                            <m:r>
                              <a:rPr kumimoji="1" lang="ja-JP" altLang="en-US" sz="1400" i="1">
                                <a:latin typeface="Cambria Math" panose="02040503050406030204" pitchFamily="18" charset="0"/>
                              </a:rPr>
                              <m:t>分岐前総数</m:t>
                            </m:r>
                          </m:den>
                        </m:f>
                      </m:e>
                    </m:d>
                    <m:r>
                      <a:rPr kumimoji="1" lang="en-US" altLang="ja-JP" sz="1400" i="1">
                        <a:latin typeface="Cambria Math" panose="02040503050406030204" pitchFamily="18" charset="0"/>
                        <a:ea typeface="Cambria Math" panose="02040503050406030204" pitchFamily="18" charset="0"/>
                      </a:rPr>
                      <m:t>×</m:t>
                    </m:r>
                    <m:r>
                      <m:rPr>
                        <m:sty m:val="p"/>
                      </m:rPr>
                      <a:rPr kumimoji="1" lang="en-US" altLang="ja-JP" sz="1400" i="1">
                        <a:latin typeface="Cambria Math" panose="02040503050406030204" pitchFamily="18" charset="0"/>
                      </a:rPr>
                      <m:t>g</m:t>
                    </m:r>
                    <m:d>
                      <m:dPr>
                        <m:ctrlPr>
                          <a:rPr kumimoji="1" lang="en-US" altLang="ja-JP" sz="1400" i="1">
                            <a:latin typeface="Cambria Math" panose="02040503050406030204" pitchFamily="18" charset="0"/>
                          </a:rPr>
                        </m:ctrlPr>
                      </m:dPr>
                      <m:e>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𝑡</m:t>
                            </m:r>
                          </m:e>
                          <m:sub>
                            <m:r>
                              <a:rPr kumimoji="1" lang="en-US" altLang="ja-JP" sz="1400" i="1">
                                <a:latin typeface="Cambria Math" panose="02040503050406030204" pitchFamily="18" charset="0"/>
                              </a:rPr>
                              <m:t>𝐴𝑔𝑒</m:t>
                            </m:r>
                            <m:r>
                              <a:rPr kumimoji="1" lang="en-US" altLang="ja-JP" sz="1400" i="1">
                                <a:latin typeface="Cambria Math" panose="02040503050406030204" pitchFamily="18" charset="0"/>
                              </a:rPr>
                              <m:t>&gt;27.990</m:t>
                            </m:r>
                          </m:sub>
                        </m:sSub>
                      </m:e>
                    </m:d>
                  </m:oMath>
                </a14:m>
                <a:endParaRPr kumimoji="1" lang="en-US" altLang="ja-JP" sz="1400" i="1" dirty="0">
                  <a:latin typeface="Cambria Math" panose="02040503050406030204" pitchFamily="18" charset="0"/>
                </a:endParaRPr>
              </a:p>
              <a:p>
                <a:pPr>
                  <a:lnSpc>
                    <a:spcPct val="150000"/>
                  </a:lnSpc>
                </a:pPr>
                <a:r>
                  <a:rPr kumimoji="1" lang="en-US" altLang="ja-JP" sz="1400" dirty="0"/>
                  <a:t>  </a:t>
                </a:r>
                <a:r>
                  <a:rPr kumimoji="1" lang="ja-JP" altLang="en-US" sz="1400" dirty="0"/>
                  <a:t>　　　　</a:t>
                </a:r>
                <a:r>
                  <a:rPr kumimoji="1" lang="en-US" altLang="ja-JP" sz="1400" dirty="0"/>
                  <a:t>		=</a:t>
                </a:r>
                <a:r>
                  <a:rPr kumimoji="1" lang="ja-JP" altLang="en-US" sz="1400" dirty="0"/>
                  <a:t>　</a:t>
                </a:r>
                <a:r>
                  <a:rPr kumimoji="1" lang="en-US" altLang="ja-JP" sz="1400" dirty="0"/>
                  <a:t>0.486</a:t>
                </a:r>
                <a:r>
                  <a:rPr kumimoji="1" lang="ja-JP" altLang="en-US" sz="1400" dirty="0"/>
                  <a:t>　－　</a:t>
                </a:r>
                <a:r>
                  <a:rPr kumimoji="1" lang="en-US" altLang="ja-JP" sz="1400" dirty="0"/>
                  <a:t> </a:t>
                </a:r>
                <a14:m>
                  <m:oMath xmlns:m="http://schemas.openxmlformats.org/officeDocument/2006/math">
                    <m:d>
                      <m:dPr>
                        <m:ctrlPr>
                          <a:rPr kumimoji="1" lang="en-US" altLang="ja-JP" sz="1400" i="1" smtClean="0">
                            <a:latin typeface="Cambria Math" panose="02040503050406030204" pitchFamily="18" charset="0"/>
                          </a:rPr>
                        </m:ctrlPr>
                      </m:dPr>
                      <m:e>
                        <m:f>
                          <m:fPr>
                            <m:ctrlPr>
                              <a:rPr kumimoji="1" lang="en-US" altLang="ja-JP" sz="1400" i="1">
                                <a:latin typeface="Cambria Math" panose="02040503050406030204" pitchFamily="18" charset="0"/>
                              </a:rPr>
                            </m:ctrlPr>
                          </m:fPr>
                          <m:num>
                            <m:r>
                              <a:rPr kumimoji="1" lang="en-US" altLang="ja-JP" sz="1400" b="0" i="1" smtClean="0">
                                <a:latin typeface="Cambria Math" panose="02040503050406030204" pitchFamily="18" charset="0"/>
                              </a:rPr>
                              <m:t>596</m:t>
                            </m:r>
                          </m:num>
                          <m:den>
                            <m:r>
                              <a:rPr kumimoji="1" lang="en-US" altLang="ja-JP" sz="1400" i="1" smtClean="0">
                                <a:latin typeface="Cambria Math" panose="02040503050406030204" pitchFamily="18" charset="0"/>
                              </a:rPr>
                              <m:t>1</m:t>
                            </m:r>
                            <m:r>
                              <a:rPr kumimoji="1" lang="en-US" altLang="ja-JP" sz="1400" i="1">
                                <a:latin typeface="Cambria Math" panose="02040503050406030204" pitchFamily="18" charset="0"/>
                              </a:rPr>
                              <m:t>954</m:t>
                            </m:r>
                          </m:den>
                        </m:f>
                      </m:e>
                    </m:d>
                    <m:r>
                      <a:rPr kumimoji="1" lang="en-US" altLang="ja-JP" sz="1400"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0.453</m:t>
                    </m:r>
                  </m:oMath>
                </a14:m>
                <a:r>
                  <a:rPr kumimoji="1" lang="ja-JP" altLang="en-US" sz="1400" dirty="0"/>
                  <a:t>　－　</a:t>
                </a:r>
                <a:r>
                  <a:rPr kumimoji="1" lang="en-US" altLang="ja-JP" sz="1400" dirty="0"/>
                  <a:t> </a:t>
                </a:r>
                <a14:m>
                  <m:oMath xmlns:m="http://schemas.openxmlformats.org/officeDocument/2006/math">
                    <m:d>
                      <m:dPr>
                        <m:ctrlPr>
                          <a:rPr kumimoji="1" lang="en-US" altLang="ja-JP" sz="1400" i="1">
                            <a:latin typeface="Cambria Math" panose="02040503050406030204" pitchFamily="18" charset="0"/>
                          </a:rPr>
                        </m:ctrlPr>
                      </m:dPr>
                      <m:e>
                        <m:f>
                          <m:fPr>
                            <m:ctrlPr>
                              <a:rPr kumimoji="1" lang="en-US" altLang="ja-JP" sz="1400" i="1">
                                <a:latin typeface="Cambria Math" panose="02040503050406030204" pitchFamily="18" charset="0"/>
                              </a:rPr>
                            </m:ctrlPr>
                          </m:fPr>
                          <m:num>
                            <m:r>
                              <a:rPr kumimoji="1" lang="en-US" altLang="ja-JP" sz="1400" b="0" i="1" smtClean="0">
                                <a:latin typeface="Cambria Math" panose="02040503050406030204" pitchFamily="18" charset="0"/>
                              </a:rPr>
                              <m:t>1358</m:t>
                            </m:r>
                          </m:num>
                          <m:den>
                            <m:r>
                              <a:rPr kumimoji="1" lang="en-US" altLang="ja-JP" sz="1400" i="1">
                                <a:latin typeface="Cambria Math" panose="02040503050406030204" pitchFamily="18" charset="0"/>
                              </a:rPr>
                              <m:t>1</m:t>
                            </m:r>
                            <m:r>
                              <a:rPr kumimoji="1" lang="en-US" altLang="ja-JP" sz="1400" b="0" i="1" smtClean="0">
                                <a:latin typeface="Cambria Math" panose="02040503050406030204" pitchFamily="18" charset="0"/>
                              </a:rPr>
                              <m:t>954</m:t>
                            </m:r>
                          </m:den>
                        </m:f>
                      </m:e>
                    </m:d>
                    <m:r>
                      <a:rPr kumimoji="1" lang="en-US" altLang="ja-JP" sz="1400" i="1">
                        <a:latin typeface="Cambria Math" panose="02040503050406030204" pitchFamily="18" charset="0"/>
                        <a:ea typeface="Cambria Math" panose="02040503050406030204" pitchFamily="18" charset="0"/>
                      </a:rPr>
                      <m:t>×0.</m:t>
                    </m:r>
                    <m:r>
                      <a:rPr kumimoji="1" lang="en-US" altLang="ja-JP" sz="1400" b="0" i="1" smtClean="0">
                        <a:latin typeface="Cambria Math" panose="02040503050406030204" pitchFamily="18" charset="0"/>
                        <a:ea typeface="Cambria Math" panose="02040503050406030204" pitchFamily="18" charset="0"/>
                      </a:rPr>
                      <m:t>431</m:t>
                    </m:r>
                  </m:oMath>
                </a14:m>
                <a:endParaRPr kumimoji="1" lang="en-US" altLang="ja-JP" sz="1400" dirty="0"/>
              </a:p>
              <a:p>
                <a:pPr>
                  <a:lnSpc>
                    <a:spcPct val="150000"/>
                  </a:lnSpc>
                </a:pPr>
                <a:r>
                  <a:rPr kumimoji="1" lang="en-US" altLang="ja-JP" sz="1400" dirty="0"/>
                  <a:t>   </a:t>
                </a:r>
                <a:r>
                  <a:rPr kumimoji="1" lang="ja-JP" altLang="en-US" sz="1400" dirty="0"/>
                  <a:t>　　　　　</a:t>
                </a:r>
                <a:r>
                  <a:rPr kumimoji="1" lang="en-US" altLang="ja-JP" sz="1400" dirty="0"/>
                  <a:t>		=</a:t>
                </a:r>
                <a:r>
                  <a:rPr kumimoji="1" lang="ja-JP" altLang="en-US" sz="1400" b="1" dirty="0"/>
                  <a:t>　</a:t>
                </a:r>
                <a14:m>
                  <m:oMath xmlns:m="http://schemas.openxmlformats.org/officeDocument/2006/math">
                    <m:r>
                      <a:rPr kumimoji="1" lang="en-US" altLang="ja-JP" sz="1400" b="1" i="1" dirty="0" smtClean="0">
                        <a:latin typeface="Cambria Math" panose="02040503050406030204" pitchFamily="18" charset="0"/>
                      </a:rPr>
                      <m:t>𝟎</m:t>
                    </m:r>
                    <m:r>
                      <a:rPr kumimoji="1" lang="en-US" altLang="ja-JP" sz="1400" b="1" i="1" dirty="0" smtClean="0">
                        <a:latin typeface="Cambria Math" panose="02040503050406030204" pitchFamily="18" charset="0"/>
                      </a:rPr>
                      <m:t>.</m:t>
                    </m:r>
                    <m:r>
                      <a:rPr kumimoji="1" lang="en-US" altLang="ja-JP" sz="1400" b="1" i="1" dirty="0" smtClean="0">
                        <a:latin typeface="Cambria Math" panose="02040503050406030204" pitchFamily="18" charset="0"/>
                      </a:rPr>
                      <m:t>𝟎𝟒𝟗</m:t>
                    </m:r>
                    <m:r>
                      <a:rPr kumimoji="1" lang="en-US" altLang="ja-JP" sz="1400" b="1" i="1" smtClean="0">
                        <a:latin typeface="Cambria Math" panose="02040503050406030204" pitchFamily="18" charset="0"/>
                      </a:rPr>
                      <m:t>&lt; </m:t>
                    </m:r>
                  </m:oMath>
                </a14:m>
                <a:r>
                  <a:rPr kumimoji="1" lang="ja-JP" altLang="en-US" sz="1400" b="1" dirty="0">
                    <a:latin typeface="Meiryo UI" panose="020B0604030504040204" pitchFamily="50" charset="-128"/>
                    <a:ea typeface="Meiryo UI" panose="020B0604030504040204" pitchFamily="50" charset="-128"/>
                  </a:rPr>
                  <a:t>改善度</a:t>
                </a:r>
                <a:r>
                  <a:rPr kumimoji="1" lang="en-US" altLang="ja-JP" sz="1400" b="1" baseline="-25000" dirty="0">
                    <a:latin typeface="Meiryo UI" panose="020B0604030504040204" pitchFamily="50" charset="-128"/>
                    <a:ea typeface="Meiryo UI" panose="020B0604030504040204" pitchFamily="50" charset="-128"/>
                  </a:rPr>
                  <a:t>Income</a:t>
                </a:r>
                <a:r>
                  <a:rPr kumimoji="1" lang="ja-JP" altLang="en-US" sz="1400" b="1" baseline="-25000" dirty="0">
                    <a:latin typeface="Meiryo UI" panose="020B0604030504040204" pitchFamily="50" charset="-128"/>
                    <a:ea typeface="Meiryo UI" panose="020B0604030504040204" pitchFamily="50" charset="-128"/>
                  </a:rPr>
                  <a:t> </a:t>
                </a:r>
                <a:r>
                  <a:rPr kumimoji="1" lang="en-US" altLang="ja-JP" sz="1400" b="1" baseline="-25000" dirty="0">
                    <a:latin typeface="Meiryo UI" panose="020B0604030504040204" pitchFamily="50" charset="-128"/>
                    <a:ea typeface="Meiryo UI" panose="020B0604030504040204" pitchFamily="50" charset="-128"/>
                  </a:rPr>
                  <a:t>level </a:t>
                </a:r>
                <a14:m>
                  <m:oMath xmlns:m="http://schemas.openxmlformats.org/officeDocument/2006/math">
                    <m:r>
                      <a:rPr kumimoji="1" lang="en-US" altLang="ja-JP" sz="1400" b="1" i="1">
                        <a:latin typeface="Cambria Math" panose="02040503050406030204" pitchFamily="18" charset="0"/>
                        <a:ea typeface="Cambria Math" panose="02040503050406030204" pitchFamily="18" charset="0"/>
                      </a:rPr>
                      <m:t>=</m:t>
                    </m:r>
                    <m:r>
                      <m:rPr>
                        <m:nor/>
                      </m:rPr>
                      <a:rPr kumimoji="1" lang="en-US" altLang="ja-JP" sz="1400" b="1" dirty="0"/>
                      <m:t>0.106</m:t>
                    </m:r>
                  </m:oMath>
                </a14:m>
                <a:endParaRPr kumimoji="1" lang="ja-JP" altLang="en-US" sz="1400" b="1" dirty="0"/>
              </a:p>
            </p:txBody>
          </p:sp>
        </mc:Choice>
        <mc:Fallback xmlns="">
          <p:sp>
            <p:nvSpPr>
              <p:cNvPr id="2" name="テキスト ボックス 1">
                <a:extLst>
                  <a:ext uri="{FF2B5EF4-FFF2-40B4-BE49-F238E27FC236}">
                    <a16:creationId xmlns:a16="http://schemas.microsoft.com/office/drawing/2014/main" id="{4853A18D-C9C7-465D-90B8-BC4AD0BBC6CA}"/>
                  </a:ext>
                </a:extLst>
              </p:cNvPr>
              <p:cNvSpPr txBox="1">
                <a:spLocks noRot="1" noChangeAspect="1" noMove="1" noResize="1" noEditPoints="1" noAdjustHandles="1" noChangeArrowheads="1" noChangeShapeType="1" noTextEdit="1"/>
              </p:cNvSpPr>
              <p:nvPr/>
            </p:nvSpPr>
            <p:spPr>
              <a:xfrm>
                <a:off x="540000" y="5026167"/>
                <a:ext cx="10155601" cy="1494512"/>
              </a:xfrm>
              <a:prstGeom prst="rect">
                <a:avLst/>
              </a:prstGeom>
              <a:blipFill>
                <a:blip r:embed="rId4"/>
                <a:stretch>
                  <a:fillRect l="-180" b="-204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a:extLst>
                  <a:ext uri="{FF2B5EF4-FFF2-40B4-BE49-F238E27FC236}">
                    <a16:creationId xmlns:a16="http://schemas.microsoft.com/office/drawing/2014/main" id="{7ACD7B86-25D5-47CA-A5EA-8B9076A43CAE}"/>
                  </a:ext>
                </a:extLst>
              </p:cNvPr>
              <p:cNvSpPr/>
              <p:nvPr/>
            </p:nvSpPr>
            <p:spPr>
              <a:xfrm>
                <a:off x="8945377" y="2170887"/>
                <a:ext cx="1872116" cy="307777"/>
              </a:xfrm>
              <a:prstGeom prst="rect">
                <a:avLst/>
              </a:prstGeom>
            </p:spPr>
            <p:txBody>
              <a:bodyPr wrap="none">
                <a:spAutoFit/>
              </a:bodyPr>
              <a:lstStyle/>
              <a:p>
                <a:r>
                  <a:rPr kumimoji="1" lang="ja-JP" altLang="en-US" sz="1400" dirty="0">
                    <a:latin typeface="Meiryo UI" panose="020B0604030504040204" pitchFamily="50" charset="-128"/>
                    <a:ea typeface="Meiryo UI" panose="020B0604030504040204" pitchFamily="50" charset="-128"/>
                  </a:rPr>
                  <a:t>分岐前の</a:t>
                </a:r>
                <a:r>
                  <a:rPr kumimoji="1" lang="en-US" altLang="ja-JP" sz="1400" dirty="0">
                    <a:latin typeface="Meiryo UI" panose="020B0604030504040204" pitchFamily="50" charset="-128"/>
                    <a:ea typeface="Meiryo UI" panose="020B0604030504040204" pitchFamily="50" charset="-128"/>
                  </a:rPr>
                  <a:t>Gini</a:t>
                </a:r>
                <a:r>
                  <a:rPr kumimoji="1" lang="ja-JP" altLang="en-US" sz="1400" dirty="0">
                    <a:latin typeface="Meiryo UI" panose="020B0604030504040204" pitchFamily="50" charset="-128"/>
                    <a:ea typeface="Meiryo UI" panose="020B0604030504040204" pitchFamily="50" charset="-128"/>
                  </a:rPr>
                  <a:t>係数</a:t>
                </a:r>
                <a14:m>
                  <m:oMath xmlns:m="http://schemas.openxmlformats.org/officeDocument/2006/math">
                    <m:r>
                      <m:rPr>
                        <m:sty m:val="p"/>
                      </m:rPr>
                      <a:rPr kumimoji="1" lang="en-US" altLang="ja-JP" sz="1400" i="1">
                        <a:latin typeface="Cambria Math" panose="02040503050406030204" pitchFamily="18" charset="0"/>
                      </a:rPr>
                      <m:t>g</m:t>
                    </m:r>
                    <m:d>
                      <m:dPr>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a14:m>
                <a:endParaRPr lang="ja-JP" altLang="en-US" sz="1400" dirty="0"/>
              </a:p>
            </p:txBody>
          </p:sp>
        </mc:Choice>
        <mc:Fallback xmlns="">
          <p:sp>
            <p:nvSpPr>
              <p:cNvPr id="19" name="正方形/長方形 18">
                <a:extLst>
                  <a:ext uri="{FF2B5EF4-FFF2-40B4-BE49-F238E27FC236}">
                    <a16:creationId xmlns:a16="http://schemas.microsoft.com/office/drawing/2014/main" id="{7ACD7B86-25D5-47CA-A5EA-8B9076A43CAE}"/>
                  </a:ext>
                </a:extLst>
              </p:cNvPr>
              <p:cNvSpPr>
                <a:spLocks noRot="1" noChangeAspect="1" noMove="1" noResize="1" noEditPoints="1" noAdjustHandles="1" noChangeArrowheads="1" noChangeShapeType="1" noTextEdit="1"/>
              </p:cNvSpPr>
              <p:nvPr/>
            </p:nvSpPr>
            <p:spPr>
              <a:xfrm>
                <a:off x="8945377" y="2170887"/>
                <a:ext cx="1872116" cy="307777"/>
              </a:xfrm>
              <a:prstGeom prst="rect">
                <a:avLst/>
              </a:prstGeom>
              <a:blipFill>
                <a:blip r:embed="rId5"/>
                <a:stretch>
                  <a:fillRect l="-974" t="-5882"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a:extLst>
                  <a:ext uri="{FF2B5EF4-FFF2-40B4-BE49-F238E27FC236}">
                    <a16:creationId xmlns:a16="http://schemas.microsoft.com/office/drawing/2014/main" id="{206F258E-0600-4750-A016-3C7820AD91E9}"/>
                  </a:ext>
                </a:extLst>
              </p:cNvPr>
              <p:cNvSpPr/>
              <p:nvPr/>
            </p:nvSpPr>
            <p:spPr>
              <a:xfrm>
                <a:off x="8945377" y="3793995"/>
                <a:ext cx="2617320" cy="340671"/>
              </a:xfrm>
              <a:prstGeom prst="rect">
                <a:avLst/>
              </a:prstGeom>
            </p:spPr>
            <p:txBody>
              <a:bodyPr wrap="none">
                <a:spAutoFit/>
              </a:bodyPr>
              <a:lstStyle/>
              <a:p>
                <a:r>
                  <a:rPr kumimoji="1" lang="ja-JP" altLang="en-US" sz="1400" dirty="0">
                    <a:latin typeface="Meiryo UI" panose="020B0604030504040204" pitchFamily="50" charset="-128"/>
                    <a:ea typeface="Meiryo UI" panose="020B0604030504040204" pitchFamily="50" charset="-128"/>
                  </a:rPr>
                  <a:t>分岐後の</a:t>
                </a:r>
                <a:r>
                  <a:rPr kumimoji="1" lang="en-US" altLang="ja-JP" sz="1400" dirty="0">
                    <a:latin typeface="Meiryo UI" panose="020B0604030504040204" pitchFamily="50" charset="-128"/>
                    <a:ea typeface="Meiryo UI" panose="020B0604030504040204" pitchFamily="50" charset="-128"/>
                  </a:rPr>
                  <a:t>Gini</a:t>
                </a:r>
                <a:r>
                  <a:rPr kumimoji="1" lang="ja-JP" altLang="en-US" sz="1400" dirty="0">
                    <a:latin typeface="Meiryo UI" panose="020B0604030504040204" pitchFamily="50" charset="-128"/>
                    <a:ea typeface="Meiryo UI" panose="020B0604030504040204" pitchFamily="50" charset="-128"/>
                  </a:rPr>
                  <a:t>係数</a:t>
                </a:r>
                <a14:m>
                  <m:oMath xmlns:m="http://schemas.openxmlformats.org/officeDocument/2006/math">
                    <m:r>
                      <m:rPr>
                        <m:sty m:val="p"/>
                      </m:rPr>
                      <a:rPr kumimoji="1" lang="en-US" altLang="ja-JP" sz="1400" i="1">
                        <a:latin typeface="Cambria Math" panose="02040503050406030204" pitchFamily="18" charset="0"/>
                      </a:rPr>
                      <m:t>g</m:t>
                    </m:r>
                    <m:d>
                      <m:dPr>
                        <m:ctrlPr>
                          <a:rPr kumimoji="1" lang="en-US" altLang="ja-JP" sz="1400" i="1">
                            <a:latin typeface="Cambria Math" panose="02040503050406030204" pitchFamily="18" charset="0"/>
                          </a:rPr>
                        </m:ctrlPr>
                      </m:dPr>
                      <m:e>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𝑡</m:t>
                            </m:r>
                          </m:e>
                          <m:sub>
                            <m:r>
                              <a:rPr kumimoji="1" lang="en-US" altLang="ja-JP" sz="1400" b="0" i="1" smtClean="0">
                                <a:latin typeface="Cambria Math" panose="02040503050406030204" pitchFamily="18" charset="0"/>
                              </a:rPr>
                              <m:t>𝐴𝑔𝑒</m:t>
                            </m:r>
                            <m:r>
                              <a:rPr kumimoji="1" lang="en-US" altLang="ja-JP" sz="1400" b="0" i="1" smtClean="0">
                                <a:latin typeface="Cambria Math" panose="02040503050406030204" pitchFamily="18" charset="0"/>
                              </a:rPr>
                              <m:t>&gt;27.990</m:t>
                            </m:r>
                          </m:sub>
                        </m:sSub>
                      </m:e>
                    </m:d>
                  </m:oMath>
                </a14:m>
                <a:endParaRPr lang="ja-JP" altLang="en-US" sz="1400" dirty="0"/>
              </a:p>
            </p:txBody>
          </p:sp>
        </mc:Choice>
        <mc:Fallback xmlns="">
          <p:sp>
            <p:nvSpPr>
              <p:cNvPr id="20" name="正方形/長方形 19">
                <a:extLst>
                  <a:ext uri="{FF2B5EF4-FFF2-40B4-BE49-F238E27FC236}">
                    <a16:creationId xmlns:a16="http://schemas.microsoft.com/office/drawing/2014/main" id="{206F258E-0600-4750-A016-3C7820AD91E9}"/>
                  </a:ext>
                </a:extLst>
              </p:cNvPr>
              <p:cNvSpPr>
                <a:spLocks noRot="1" noChangeAspect="1" noMove="1" noResize="1" noEditPoints="1" noAdjustHandles="1" noChangeArrowheads="1" noChangeShapeType="1" noTextEdit="1"/>
              </p:cNvSpPr>
              <p:nvPr/>
            </p:nvSpPr>
            <p:spPr>
              <a:xfrm>
                <a:off x="8945377" y="3793995"/>
                <a:ext cx="2617320" cy="340671"/>
              </a:xfrm>
              <a:prstGeom prst="rect">
                <a:avLst/>
              </a:prstGeom>
              <a:blipFill>
                <a:blip r:embed="rId6"/>
                <a:stretch>
                  <a:fillRect l="-698"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正方形/長方形 20">
                <a:extLst>
                  <a:ext uri="{FF2B5EF4-FFF2-40B4-BE49-F238E27FC236}">
                    <a16:creationId xmlns:a16="http://schemas.microsoft.com/office/drawing/2014/main" id="{BBF56F71-1C04-4473-9F42-48F2462A793E}"/>
                  </a:ext>
                </a:extLst>
              </p:cNvPr>
              <p:cNvSpPr/>
              <p:nvPr/>
            </p:nvSpPr>
            <p:spPr>
              <a:xfrm>
                <a:off x="279518" y="3717026"/>
                <a:ext cx="2602892" cy="340671"/>
              </a:xfrm>
              <a:prstGeom prst="rect">
                <a:avLst/>
              </a:prstGeom>
            </p:spPr>
            <p:txBody>
              <a:bodyPr wrap="none">
                <a:spAutoFit/>
              </a:bodyPr>
              <a:lstStyle/>
              <a:p>
                <a:r>
                  <a:rPr kumimoji="1" lang="ja-JP" altLang="en-US" sz="1400" dirty="0">
                    <a:latin typeface="Meiryo UI" panose="020B0604030504040204" pitchFamily="50" charset="-128"/>
                    <a:ea typeface="Meiryo UI" panose="020B0604030504040204" pitchFamily="50" charset="-128"/>
                  </a:rPr>
                  <a:t>分岐後の</a:t>
                </a:r>
                <a:r>
                  <a:rPr kumimoji="1" lang="en-US" altLang="ja-JP" sz="1400" dirty="0">
                    <a:latin typeface="Meiryo UI" panose="020B0604030504040204" pitchFamily="50" charset="-128"/>
                    <a:ea typeface="Meiryo UI" panose="020B0604030504040204" pitchFamily="50" charset="-128"/>
                  </a:rPr>
                  <a:t>Gini</a:t>
                </a:r>
                <a:r>
                  <a:rPr kumimoji="1" lang="ja-JP" altLang="en-US" sz="1400" dirty="0">
                    <a:latin typeface="Meiryo UI" panose="020B0604030504040204" pitchFamily="50" charset="-128"/>
                    <a:ea typeface="Meiryo UI" panose="020B0604030504040204" pitchFamily="50" charset="-128"/>
                  </a:rPr>
                  <a:t>係数</a:t>
                </a:r>
                <a14:m>
                  <m:oMath xmlns:m="http://schemas.openxmlformats.org/officeDocument/2006/math">
                    <m:r>
                      <m:rPr>
                        <m:sty m:val="p"/>
                      </m:rPr>
                      <a:rPr kumimoji="1" lang="en-US" altLang="ja-JP" sz="1400" i="1">
                        <a:latin typeface="Cambria Math" panose="02040503050406030204" pitchFamily="18" charset="0"/>
                      </a:rPr>
                      <m:t>g</m:t>
                    </m:r>
                    <m:d>
                      <m:dPr>
                        <m:ctrlPr>
                          <a:rPr kumimoji="1" lang="en-US" altLang="ja-JP" sz="1400" i="1">
                            <a:latin typeface="Cambria Math" panose="02040503050406030204" pitchFamily="18" charset="0"/>
                          </a:rPr>
                        </m:ctrlPr>
                      </m:dPr>
                      <m:e>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𝑡</m:t>
                            </m:r>
                          </m:e>
                          <m:sub>
                            <m:r>
                              <a:rPr kumimoji="1" lang="en-US" altLang="ja-JP" sz="1400" b="0" i="1" smtClean="0">
                                <a:latin typeface="Cambria Math" panose="02040503050406030204" pitchFamily="18" charset="0"/>
                              </a:rPr>
                              <m:t>𝐴𝑔𝑒</m:t>
                            </m:r>
                            <m:r>
                              <a:rPr kumimoji="1" lang="en-US" altLang="ja-JP" sz="1400" b="0" i="1" smtClean="0">
                                <a:latin typeface="Cambria Math" panose="02040503050406030204" pitchFamily="18" charset="0"/>
                              </a:rPr>
                              <m:t>≤27.990</m:t>
                            </m:r>
                          </m:sub>
                        </m:sSub>
                      </m:e>
                    </m:d>
                  </m:oMath>
                </a14:m>
                <a:endParaRPr lang="ja-JP" altLang="en-US" sz="1400" dirty="0"/>
              </a:p>
            </p:txBody>
          </p:sp>
        </mc:Choice>
        <mc:Fallback xmlns="">
          <p:sp>
            <p:nvSpPr>
              <p:cNvPr id="21" name="正方形/長方形 20">
                <a:extLst>
                  <a:ext uri="{FF2B5EF4-FFF2-40B4-BE49-F238E27FC236}">
                    <a16:creationId xmlns:a16="http://schemas.microsoft.com/office/drawing/2014/main" id="{BBF56F71-1C04-4473-9F42-48F2462A793E}"/>
                  </a:ext>
                </a:extLst>
              </p:cNvPr>
              <p:cNvSpPr>
                <a:spLocks noRot="1" noChangeAspect="1" noMove="1" noResize="1" noEditPoints="1" noAdjustHandles="1" noChangeArrowheads="1" noChangeShapeType="1" noTextEdit="1"/>
              </p:cNvSpPr>
              <p:nvPr/>
            </p:nvSpPr>
            <p:spPr>
              <a:xfrm>
                <a:off x="279518" y="3717026"/>
                <a:ext cx="2602892" cy="340671"/>
              </a:xfrm>
              <a:prstGeom prst="rect">
                <a:avLst/>
              </a:prstGeom>
              <a:blipFill>
                <a:blip r:embed="rId7"/>
                <a:stretch>
                  <a:fillRect l="-703" t="-1786" b="-89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8B8DD822-6858-40D5-92AB-BDDF24ACE65C}"/>
                  </a:ext>
                </a:extLst>
              </p:cNvPr>
              <p:cNvSpPr txBox="1"/>
              <p:nvPr/>
            </p:nvSpPr>
            <p:spPr>
              <a:xfrm>
                <a:off x="9334895" y="2504414"/>
                <a:ext cx="2551083" cy="10013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d>
                        <m:dPr>
                          <m:ctrlPr>
                            <a:rPr kumimoji="1" lang="en-US" altLang="ja-JP" sz="1400" b="0" i="1" smtClean="0">
                              <a:latin typeface="Cambria Math" panose="02040503050406030204" pitchFamily="18" charset="0"/>
                            </a:rPr>
                          </m:ctrlPr>
                        </m:dPr>
                        <m:e>
                          <m:sSup>
                            <m:sSupPr>
                              <m:ctrlPr>
                                <a:rPr kumimoji="1" lang="en-US" altLang="ja-JP" sz="1400" b="0" i="1" smtClean="0">
                                  <a:latin typeface="Cambria Math" panose="02040503050406030204" pitchFamily="18" charset="0"/>
                                </a:rPr>
                              </m:ctrlPr>
                            </m:sSupPr>
                            <m:e>
                              <m:d>
                                <m:dPr>
                                  <m:ctrlPr>
                                    <a:rPr kumimoji="1" lang="en-US" altLang="ja-JP" sz="1400" i="1">
                                      <a:latin typeface="Cambria Math" panose="02040503050406030204" pitchFamily="18" charset="0"/>
                                    </a:rPr>
                                  </m:ctrlPr>
                                </m:dPr>
                                <m:e>
                                  <m:f>
                                    <m:fPr>
                                      <m:ctrlPr>
                                        <a:rPr kumimoji="1" lang="en-US" altLang="ja-JP" sz="1400" i="1">
                                          <a:latin typeface="Cambria Math" panose="02040503050406030204" pitchFamily="18" charset="0"/>
                                        </a:rPr>
                                      </m:ctrlPr>
                                    </m:fPr>
                                    <m:num>
                                      <m:r>
                                        <a:rPr kumimoji="1" lang="en-US" altLang="ja-JP" sz="1400" i="1">
                                          <a:latin typeface="Cambria Math" panose="02040503050406030204" pitchFamily="18" charset="0"/>
                                        </a:rPr>
                                        <m:t>816</m:t>
                                      </m:r>
                                    </m:num>
                                    <m:den>
                                      <m:r>
                                        <a:rPr kumimoji="1" lang="en-US" altLang="ja-JP" sz="1400" i="1">
                                          <a:latin typeface="Cambria Math" panose="02040503050406030204" pitchFamily="18" charset="0"/>
                                        </a:rPr>
                                        <m:t>1954</m:t>
                                      </m:r>
                                    </m:den>
                                  </m:f>
                                </m:e>
                              </m:d>
                            </m:e>
                            <m:sup>
                              <m:r>
                                <a:rPr kumimoji="1" lang="en-US" altLang="ja-JP" sz="1400" b="0" i="1" smtClean="0">
                                  <a:latin typeface="Cambria Math" panose="02040503050406030204" pitchFamily="18" charset="0"/>
                                </a:rPr>
                                <m:t>2</m:t>
                              </m:r>
                            </m:sup>
                          </m:sSup>
                          <m:r>
                            <a:rPr kumimoji="1" lang="en-US" altLang="ja-JP" sz="1400" b="0" i="1" smtClean="0">
                              <a:latin typeface="Cambria Math" panose="02040503050406030204" pitchFamily="18" charset="0"/>
                              <a:ea typeface="Cambria Math" panose="02040503050406030204" pitchFamily="18" charset="0"/>
                            </a:rPr>
                            <m:t>+</m:t>
                          </m:r>
                          <m:sSup>
                            <m:sSupPr>
                              <m:ctrlPr>
                                <a:rPr kumimoji="1" lang="en-US" altLang="ja-JP" sz="1400" i="1">
                                  <a:latin typeface="Cambria Math" panose="02040503050406030204" pitchFamily="18" charset="0"/>
                                </a:rPr>
                              </m:ctrlPr>
                            </m:sSupPr>
                            <m:e>
                              <m:d>
                                <m:dPr>
                                  <m:ctrlPr>
                                    <a:rPr kumimoji="1" lang="en-US" altLang="ja-JP" sz="1400" i="1">
                                      <a:latin typeface="Cambria Math" panose="02040503050406030204" pitchFamily="18" charset="0"/>
                                    </a:rPr>
                                  </m:ctrlPr>
                                </m:dPr>
                                <m:e>
                                  <m:f>
                                    <m:fPr>
                                      <m:ctrlPr>
                                        <a:rPr kumimoji="1" lang="en-US" altLang="ja-JP" sz="1400" i="1">
                                          <a:latin typeface="Cambria Math" panose="02040503050406030204" pitchFamily="18" charset="0"/>
                                        </a:rPr>
                                      </m:ctrlPr>
                                    </m:fPr>
                                    <m:num>
                                      <m:r>
                                        <a:rPr kumimoji="1" lang="en-US" altLang="ja-JP" sz="1400" b="0" i="1" smtClean="0">
                                          <a:latin typeface="Cambria Math" panose="02040503050406030204" pitchFamily="18" charset="0"/>
                                        </a:rPr>
                                        <m:t>1138</m:t>
                                      </m:r>
                                    </m:num>
                                    <m:den>
                                      <m:r>
                                        <a:rPr kumimoji="1" lang="en-US" altLang="ja-JP" sz="1400" b="0" i="1" smtClean="0">
                                          <a:latin typeface="Cambria Math" panose="02040503050406030204" pitchFamily="18" charset="0"/>
                                        </a:rPr>
                                        <m:t>1954</m:t>
                                      </m:r>
                                    </m:den>
                                  </m:f>
                                </m:e>
                              </m:d>
                            </m:e>
                            <m:sup>
                              <m:r>
                                <a:rPr kumimoji="1" lang="en-US" altLang="ja-JP" sz="1400" i="1">
                                  <a:latin typeface="Cambria Math" panose="02040503050406030204" pitchFamily="18" charset="0"/>
                                </a:rPr>
                                <m:t>2</m:t>
                              </m:r>
                            </m:sup>
                          </m:sSup>
                        </m:e>
                      </m:d>
                    </m:oMath>
                  </m:oMathPara>
                </a14:m>
                <a:endParaRPr kumimoji="1" lang="en-US" altLang="ja-JP" sz="1400" dirty="0">
                  <a:latin typeface="Meiryo UI" panose="020B0604030504040204" pitchFamily="50" charset="-128"/>
                  <a:ea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rPr>
                  <a:t>=0.486</a:t>
                </a:r>
              </a:p>
            </p:txBody>
          </p:sp>
        </mc:Choice>
        <mc:Fallback xmlns="">
          <p:sp>
            <p:nvSpPr>
              <p:cNvPr id="29" name="テキスト ボックス 28">
                <a:extLst>
                  <a:ext uri="{FF2B5EF4-FFF2-40B4-BE49-F238E27FC236}">
                    <a16:creationId xmlns:a16="http://schemas.microsoft.com/office/drawing/2014/main" id="{8B8DD822-6858-40D5-92AB-BDDF24ACE65C}"/>
                  </a:ext>
                </a:extLst>
              </p:cNvPr>
              <p:cNvSpPr txBox="1">
                <a:spLocks noRot="1" noChangeAspect="1" noMove="1" noResize="1" noEditPoints="1" noAdjustHandles="1" noChangeArrowheads="1" noChangeShapeType="1" noTextEdit="1"/>
              </p:cNvSpPr>
              <p:nvPr/>
            </p:nvSpPr>
            <p:spPr>
              <a:xfrm>
                <a:off x="9334895" y="2504414"/>
                <a:ext cx="2551083" cy="1001364"/>
              </a:xfrm>
              <a:prstGeom prst="rect">
                <a:avLst/>
              </a:prstGeom>
              <a:blipFill>
                <a:blip r:embed="rId8"/>
                <a:stretch>
                  <a:fillRect l="-716" b="-5488"/>
                </a:stretch>
              </a:blipFill>
            </p:spPr>
            <p:txBody>
              <a:bodyPr/>
              <a:lstStyle/>
              <a:p>
                <a:r>
                  <a:rPr lang="ja-JP" altLang="en-US">
                    <a:noFill/>
                  </a:rPr>
                  <a:t> </a:t>
                </a:r>
              </a:p>
            </p:txBody>
          </p:sp>
        </mc:Fallback>
      </mc:AlternateContent>
      <p:graphicFrame>
        <p:nvGraphicFramePr>
          <p:cNvPr id="3" name="表 2">
            <a:extLst>
              <a:ext uri="{FF2B5EF4-FFF2-40B4-BE49-F238E27FC236}">
                <a16:creationId xmlns:a16="http://schemas.microsoft.com/office/drawing/2014/main" id="{61C2F05B-AD83-4795-9F95-2BEC5EA5FA02}"/>
              </a:ext>
            </a:extLst>
          </p:cNvPr>
          <p:cNvGraphicFramePr>
            <a:graphicFrameLocks noGrp="1"/>
          </p:cNvGraphicFramePr>
          <p:nvPr>
            <p:extLst>
              <p:ext uri="{D42A27DB-BD31-4B8C-83A1-F6EECF244321}">
                <p14:modId xmlns:p14="http://schemas.microsoft.com/office/powerpoint/2010/main" val="530502567"/>
              </p:ext>
            </p:extLst>
          </p:nvPr>
        </p:nvGraphicFramePr>
        <p:xfrm>
          <a:off x="4587265" y="4002148"/>
          <a:ext cx="1123444" cy="714375"/>
        </p:xfrm>
        <a:graphic>
          <a:graphicData uri="http://schemas.openxmlformats.org/drawingml/2006/table">
            <a:tbl>
              <a:tblPr>
                <a:tableStyleId>{5C22544A-7EE6-4342-B048-85BDC9FD1C3A}</a:tableStyleId>
              </a:tblPr>
              <a:tblGrid>
                <a:gridCol w="561722">
                  <a:extLst>
                    <a:ext uri="{9D8B030D-6E8A-4147-A177-3AD203B41FA5}">
                      <a16:colId xmlns:a16="http://schemas.microsoft.com/office/drawing/2014/main" val="2101238041"/>
                    </a:ext>
                  </a:extLst>
                </a:gridCol>
                <a:gridCol w="561722">
                  <a:extLst>
                    <a:ext uri="{9D8B030D-6E8A-4147-A177-3AD203B41FA5}">
                      <a16:colId xmlns:a16="http://schemas.microsoft.com/office/drawing/2014/main" val="4022866008"/>
                    </a:ext>
                  </a:extLst>
                </a:gridCol>
              </a:tblGrid>
              <a:tr h="238125">
                <a:tc>
                  <a:txBody>
                    <a:bodyPr/>
                    <a:lstStyle/>
                    <a:p>
                      <a:pPr algn="l" fontAlgn="ctr"/>
                      <a:r>
                        <a:rPr lang="en-US" sz="1200" u="none" strike="noStrike" dirty="0">
                          <a:effectLst/>
                          <a:latin typeface="Meiryo UI" panose="020B0604030504040204" pitchFamily="50" charset="-128"/>
                          <a:ea typeface="Meiryo UI" panose="020B0604030504040204" pitchFamily="50" charset="-128"/>
                        </a:rPr>
                        <a:t>Bad</a:t>
                      </a:r>
                      <a:endParaRPr lang="en-US" sz="12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u="none" strike="noStrike">
                          <a:effectLst/>
                          <a:latin typeface="Meiryo UI" panose="020B0604030504040204" pitchFamily="50" charset="-128"/>
                          <a:ea typeface="Meiryo UI" panose="020B0604030504040204" pitchFamily="50" charset="-128"/>
                        </a:rPr>
                        <a:t>389</a:t>
                      </a:r>
                      <a:endParaRPr lang="en-US" altLang="ja-JP" sz="1200" b="0" i="0" u="none" strike="noStrike">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3261420732"/>
                  </a:ext>
                </a:extLst>
              </a:tr>
              <a:tr h="238125">
                <a:tc>
                  <a:txBody>
                    <a:bodyPr/>
                    <a:lstStyle/>
                    <a:p>
                      <a:pPr algn="l" fontAlgn="ctr"/>
                      <a:r>
                        <a:rPr lang="en-US" sz="1200" u="none" strike="noStrike" dirty="0">
                          <a:effectLst/>
                          <a:latin typeface="Meiryo UI" panose="020B0604030504040204" pitchFamily="50" charset="-128"/>
                          <a:ea typeface="Meiryo UI" panose="020B0604030504040204" pitchFamily="50" charset="-128"/>
                        </a:rPr>
                        <a:t>Good</a:t>
                      </a:r>
                      <a:endParaRPr lang="en-US" sz="12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u="none" strike="noStrike" dirty="0">
                          <a:effectLst/>
                          <a:latin typeface="Meiryo UI" panose="020B0604030504040204" pitchFamily="50" charset="-128"/>
                          <a:ea typeface="Meiryo UI" panose="020B0604030504040204" pitchFamily="50" charset="-128"/>
                        </a:rPr>
                        <a:t>207</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3385459845"/>
                  </a:ext>
                </a:extLst>
              </a:tr>
              <a:tr h="238125">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合計</a:t>
                      </a:r>
                    </a:p>
                  </a:txBody>
                  <a:tcPr marL="9525" marR="9525" marT="9525" marB="0" anchor="ctr"/>
                </a:tc>
                <a:tc>
                  <a:txBody>
                    <a:bodyPr/>
                    <a:lstStyle/>
                    <a:p>
                      <a:pPr algn="r" fontAlgn="ctr"/>
                      <a:r>
                        <a:rPr lang="en-US" altLang="ja-JP" sz="1200" u="none" strike="noStrike" dirty="0">
                          <a:effectLst/>
                          <a:latin typeface="Meiryo UI" panose="020B0604030504040204" pitchFamily="50" charset="-128"/>
                          <a:ea typeface="Meiryo UI" panose="020B0604030504040204" pitchFamily="50" charset="-128"/>
                        </a:rPr>
                        <a:t>596</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3579396363"/>
                  </a:ext>
                </a:extLst>
              </a:tr>
            </a:tbl>
          </a:graphicData>
        </a:graphic>
      </p:graphicFrame>
      <p:graphicFrame>
        <p:nvGraphicFramePr>
          <p:cNvPr id="30" name="表 29">
            <a:extLst>
              <a:ext uri="{FF2B5EF4-FFF2-40B4-BE49-F238E27FC236}">
                <a16:creationId xmlns:a16="http://schemas.microsoft.com/office/drawing/2014/main" id="{4987D969-8A0D-4F74-88A6-6047AAFC206D}"/>
              </a:ext>
            </a:extLst>
          </p:cNvPr>
          <p:cNvGraphicFramePr>
            <a:graphicFrameLocks noGrp="1"/>
          </p:cNvGraphicFramePr>
          <p:nvPr>
            <p:extLst>
              <p:ext uri="{D42A27DB-BD31-4B8C-83A1-F6EECF244321}">
                <p14:modId xmlns:p14="http://schemas.microsoft.com/office/powerpoint/2010/main" val="2702206379"/>
              </p:ext>
            </p:extLst>
          </p:nvPr>
        </p:nvGraphicFramePr>
        <p:xfrm>
          <a:off x="6204599" y="3992260"/>
          <a:ext cx="1123444" cy="714375"/>
        </p:xfrm>
        <a:graphic>
          <a:graphicData uri="http://schemas.openxmlformats.org/drawingml/2006/table">
            <a:tbl>
              <a:tblPr>
                <a:tableStyleId>{5C22544A-7EE6-4342-B048-85BDC9FD1C3A}</a:tableStyleId>
              </a:tblPr>
              <a:tblGrid>
                <a:gridCol w="561722">
                  <a:extLst>
                    <a:ext uri="{9D8B030D-6E8A-4147-A177-3AD203B41FA5}">
                      <a16:colId xmlns:a16="http://schemas.microsoft.com/office/drawing/2014/main" val="2101238041"/>
                    </a:ext>
                  </a:extLst>
                </a:gridCol>
                <a:gridCol w="561722">
                  <a:extLst>
                    <a:ext uri="{9D8B030D-6E8A-4147-A177-3AD203B41FA5}">
                      <a16:colId xmlns:a16="http://schemas.microsoft.com/office/drawing/2014/main" val="4022866008"/>
                    </a:ext>
                  </a:extLst>
                </a:gridCol>
              </a:tblGrid>
              <a:tr h="238125">
                <a:tc>
                  <a:txBody>
                    <a:bodyPr/>
                    <a:lstStyle/>
                    <a:p>
                      <a:pPr algn="l" fontAlgn="ctr"/>
                      <a:r>
                        <a:rPr lang="en-US" sz="1200" u="none" strike="noStrike" dirty="0">
                          <a:effectLst/>
                          <a:latin typeface="Meiryo UI" panose="020B0604030504040204" pitchFamily="50" charset="-128"/>
                          <a:ea typeface="Meiryo UI" panose="020B0604030504040204" pitchFamily="50" charset="-128"/>
                        </a:rPr>
                        <a:t>Bad</a:t>
                      </a:r>
                      <a:endParaRPr lang="en-US" sz="12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b="0" i="0" u="none" strike="noStrike" dirty="0">
                          <a:solidFill>
                            <a:srgbClr val="000000"/>
                          </a:solidFill>
                          <a:effectLst/>
                          <a:latin typeface="Meiryo UI" panose="020B0604030504040204" pitchFamily="50" charset="-128"/>
                          <a:ea typeface="Meiryo UI" panose="020B0604030504040204" pitchFamily="50" charset="-128"/>
                        </a:rPr>
                        <a:t>427</a:t>
                      </a:r>
                    </a:p>
                  </a:txBody>
                  <a:tcPr marL="9525" marR="9525" marT="9525" marB="0" anchor="ctr"/>
                </a:tc>
                <a:extLst>
                  <a:ext uri="{0D108BD9-81ED-4DB2-BD59-A6C34878D82A}">
                    <a16:rowId xmlns:a16="http://schemas.microsoft.com/office/drawing/2014/main" val="3261420732"/>
                  </a:ext>
                </a:extLst>
              </a:tr>
              <a:tr h="238125">
                <a:tc>
                  <a:txBody>
                    <a:bodyPr/>
                    <a:lstStyle/>
                    <a:p>
                      <a:pPr algn="l" fontAlgn="ctr"/>
                      <a:r>
                        <a:rPr lang="en-US" sz="1200" u="none" strike="noStrike" dirty="0">
                          <a:effectLst/>
                          <a:latin typeface="Meiryo UI" panose="020B0604030504040204" pitchFamily="50" charset="-128"/>
                          <a:ea typeface="Meiryo UI" panose="020B0604030504040204" pitchFamily="50" charset="-128"/>
                        </a:rPr>
                        <a:t>Good</a:t>
                      </a:r>
                      <a:endParaRPr lang="en-US" sz="12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b="0" i="0" u="none" strike="noStrike" dirty="0">
                          <a:solidFill>
                            <a:srgbClr val="000000"/>
                          </a:solidFill>
                          <a:effectLst/>
                          <a:latin typeface="Meiryo UI" panose="020B0604030504040204" pitchFamily="50" charset="-128"/>
                          <a:ea typeface="Meiryo UI" panose="020B0604030504040204" pitchFamily="50" charset="-128"/>
                        </a:rPr>
                        <a:t>931</a:t>
                      </a:r>
                    </a:p>
                  </a:txBody>
                  <a:tcPr marL="9525" marR="9525" marT="9525" marB="0" anchor="ctr"/>
                </a:tc>
                <a:extLst>
                  <a:ext uri="{0D108BD9-81ED-4DB2-BD59-A6C34878D82A}">
                    <a16:rowId xmlns:a16="http://schemas.microsoft.com/office/drawing/2014/main" val="3385459845"/>
                  </a:ext>
                </a:extLst>
              </a:tr>
              <a:tr h="238125">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合計</a:t>
                      </a:r>
                    </a:p>
                  </a:txBody>
                  <a:tcPr marL="9525" marR="9525" marT="9525" marB="0" anchor="ctr"/>
                </a:tc>
                <a:tc>
                  <a:txBody>
                    <a:bodyPr/>
                    <a:lstStyle/>
                    <a:p>
                      <a:pPr algn="r" fontAlgn="ctr"/>
                      <a:r>
                        <a:rPr lang="en-US" altLang="ja-JP" sz="1200" b="0" i="0" u="none" strike="noStrike" dirty="0">
                          <a:solidFill>
                            <a:srgbClr val="000000"/>
                          </a:solidFill>
                          <a:effectLst/>
                          <a:latin typeface="Meiryo UI" panose="020B0604030504040204" pitchFamily="50" charset="-128"/>
                          <a:ea typeface="Meiryo UI" panose="020B0604030504040204" pitchFamily="50" charset="-128"/>
                        </a:rPr>
                        <a:t>1,358</a:t>
                      </a:r>
                    </a:p>
                  </a:txBody>
                  <a:tcPr marL="9525" marR="9525" marT="9525" marB="0" anchor="ctr"/>
                </a:tc>
                <a:extLst>
                  <a:ext uri="{0D108BD9-81ED-4DB2-BD59-A6C34878D82A}">
                    <a16:rowId xmlns:a16="http://schemas.microsoft.com/office/drawing/2014/main" val="3579396363"/>
                  </a:ext>
                </a:extLst>
              </a:tr>
            </a:tbl>
          </a:graphicData>
        </a:graphic>
      </p:graphicFrame>
      <p:sp>
        <p:nvSpPr>
          <p:cNvPr id="31" name="テキスト ボックス 30">
            <a:extLst>
              <a:ext uri="{FF2B5EF4-FFF2-40B4-BE49-F238E27FC236}">
                <a16:creationId xmlns:a16="http://schemas.microsoft.com/office/drawing/2014/main" id="{2E3BEEAE-C1E3-4367-8B0E-BF99306579FB}"/>
              </a:ext>
            </a:extLst>
          </p:cNvPr>
          <p:cNvSpPr txBox="1"/>
          <p:nvPr/>
        </p:nvSpPr>
        <p:spPr>
          <a:xfrm>
            <a:off x="4450077" y="4728278"/>
            <a:ext cx="3231975" cy="307777"/>
          </a:xfrm>
          <a:prstGeom prst="rect">
            <a:avLst/>
          </a:prstGeom>
          <a:noFill/>
        </p:spPr>
        <p:txBody>
          <a:bodyPr wrap="none" rtlCol="0">
            <a:spAutoFit/>
          </a:bodyPr>
          <a:lstStyle/>
          <a:p>
            <a:r>
              <a:rPr kumimoji="1" lang="ja-JP" altLang="en-US" sz="1400" b="1" dirty="0"/>
              <a:t>図　第二階層の分岐を最初の分岐として</a:t>
            </a:r>
            <a:endParaRPr kumimoji="1" lang="en-US" altLang="ja-JP" sz="1400" b="1" dirty="0"/>
          </a:p>
        </p:txBody>
      </p:sp>
      <p:grpSp>
        <p:nvGrpSpPr>
          <p:cNvPr id="5" name="グループ化 4">
            <a:extLst>
              <a:ext uri="{FF2B5EF4-FFF2-40B4-BE49-F238E27FC236}">
                <a16:creationId xmlns:a16="http://schemas.microsoft.com/office/drawing/2014/main" id="{3D1434FA-8698-4279-AA85-AD8A7C6EE19B}"/>
              </a:ext>
            </a:extLst>
          </p:cNvPr>
          <p:cNvGrpSpPr/>
          <p:nvPr/>
        </p:nvGrpSpPr>
        <p:grpSpPr>
          <a:xfrm>
            <a:off x="4587360" y="1670612"/>
            <a:ext cx="3017279" cy="2314049"/>
            <a:chOff x="4587360" y="1670612"/>
            <a:chExt cx="3017279" cy="2314049"/>
          </a:xfrm>
        </p:grpSpPr>
        <p:pic>
          <p:nvPicPr>
            <p:cNvPr id="27" name="図 26">
              <a:extLst>
                <a:ext uri="{FF2B5EF4-FFF2-40B4-BE49-F238E27FC236}">
                  <a16:creationId xmlns:a16="http://schemas.microsoft.com/office/drawing/2014/main" id="{95E2D05D-6098-4E99-A1E7-38838260D3CB}"/>
                </a:ext>
              </a:extLst>
            </p:cNvPr>
            <p:cNvPicPr>
              <a:picLocks noChangeAspect="1"/>
            </p:cNvPicPr>
            <p:nvPr/>
          </p:nvPicPr>
          <p:blipFill rotWithShape="1">
            <a:blip r:embed="rId9"/>
            <a:srcRect l="26882" t="64300" r="13359" b="21031"/>
            <a:stretch/>
          </p:blipFill>
          <p:spPr>
            <a:xfrm>
              <a:off x="4855227" y="3207682"/>
              <a:ext cx="2385295" cy="776979"/>
            </a:xfrm>
            <a:prstGeom prst="rect">
              <a:avLst/>
            </a:prstGeom>
          </p:spPr>
        </p:pic>
        <p:pic>
          <p:nvPicPr>
            <p:cNvPr id="28" name="図 27">
              <a:extLst>
                <a:ext uri="{FF2B5EF4-FFF2-40B4-BE49-F238E27FC236}">
                  <a16:creationId xmlns:a16="http://schemas.microsoft.com/office/drawing/2014/main" id="{831E53E9-17B3-4DA9-BBF6-48F66AB6E785}"/>
                </a:ext>
              </a:extLst>
            </p:cNvPr>
            <p:cNvPicPr>
              <a:picLocks noChangeAspect="1"/>
            </p:cNvPicPr>
            <p:nvPr/>
          </p:nvPicPr>
          <p:blipFill rotWithShape="1">
            <a:blip r:embed="rId9"/>
            <a:srcRect r="24408" b="72449"/>
            <a:stretch/>
          </p:blipFill>
          <p:spPr>
            <a:xfrm>
              <a:off x="4587360" y="1670612"/>
              <a:ext cx="3017279" cy="1459277"/>
            </a:xfrm>
            <a:prstGeom prst="rect">
              <a:avLst/>
            </a:prstGeom>
          </p:spPr>
        </p:pic>
        <p:sp>
          <p:nvSpPr>
            <p:cNvPr id="32" name="正方形/長方形 31">
              <a:extLst>
                <a:ext uri="{FF2B5EF4-FFF2-40B4-BE49-F238E27FC236}">
                  <a16:creationId xmlns:a16="http://schemas.microsoft.com/office/drawing/2014/main" id="{A68FF58F-70CA-426C-BB6D-BFD896CE1386}"/>
                </a:ext>
              </a:extLst>
            </p:cNvPr>
            <p:cNvSpPr/>
            <p:nvPr/>
          </p:nvSpPr>
          <p:spPr>
            <a:xfrm>
              <a:off x="5528782" y="3382452"/>
              <a:ext cx="1006771" cy="1580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819118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E61C73C8-7641-40F0-B3CE-191821A4791F}"/>
                  </a:ext>
                </a:extLst>
              </p:cNvPr>
              <p:cNvSpPr txBox="1"/>
              <p:nvPr/>
            </p:nvSpPr>
            <p:spPr>
              <a:xfrm>
                <a:off x="334545" y="1260000"/>
                <a:ext cx="11724557" cy="5328382"/>
              </a:xfrm>
              <a:prstGeom prst="rect">
                <a:avLst/>
              </a:prstGeom>
              <a:noFill/>
            </p:spPr>
            <p:txBody>
              <a:bodyPr wrap="square" rtlCol="0">
                <a:spAutoFit/>
              </a:bodyPr>
              <a:lstStyle/>
              <a:p>
                <a:pPr>
                  <a:lnSpc>
                    <a:spcPct val="150000"/>
                  </a:lnSpc>
                </a:pPr>
                <a:r>
                  <a:rPr kumimoji="1" lang="ja-JP" altLang="en-US" sz="1600" dirty="0">
                    <a:latin typeface="Meiryo UI" panose="020B0604030504040204" pitchFamily="50" charset="-128"/>
                    <a:ea typeface="Meiryo UI" panose="020B0604030504040204" pitchFamily="50" charset="-128"/>
                  </a:rPr>
                  <a:t>説明変数において、有意確率が最も低く、かつ設定した有意水準よりも低い説明変数を最適な分岐変数として選択します。</a:t>
                </a:r>
                <a:endParaRPr kumimoji="1" lang="en-US" altLang="ja-JP" sz="1600" dirty="0">
                  <a:latin typeface="Meiryo UI" panose="020B0604030504040204" pitchFamily="50" charset="-128"/>
                  <a:ea typeface="Meiryo UI" panose="020B0604030504040204" pitchFamily="50" charset="-128"/>
                </a:endParaRPr>
              </a:p>
              <a:p>
                <a:pPr>
                  <a:lnSpc>
                    <a:spcPct val="150000"/>
                  </a:lnSpc>
                </a:pPr>
                <a:endParaRPr kumimoji="1" lang="en-US" altLang="ja-JP" sz="1600" dirty="0">
                  <a:latin typeface="Meiryo UI" panose="020B0604030504040204" pitchFamily="50" charset="-128"/>
                  <a:ea typeface="Meiryo UI" panose="020B0604030504040204" pitchFamily="50" charset="-128"/>
                </a:endParaRPr>
              </a:p>
              <a:p>
                <a:pPr>
                  <a:lnSpc>
                    <a:spcPct val="150000"/>
                  </a:lnSpc>
                </a:pPr>
                <a:r>
                  <a:rPr lang="ja-JP" altLang="en-US" sz="1400" dirty="0">
                    <a:latin typeface="Matura MT Script Capitals" panose="03020802060602070202" pitchFamily="66" charset="0"/>
                    <a:ea typeface="Meiryo UI" panose="020B0604030504040204" pitchFamily="50" charset="-128"/>
                  </a:rPr>
                  <a:t>　１）クロス集計表を作成</a:t>
                </a:r>
                <a:endParaRPr lang="en-US" altLang="ja-JP" sz="1400" dirty="0">
                  <a:latin typeface="Matura MT Script Capitals" panose="03020802060602070202" pitchFamily="66" charset="0"/>
                  <a:ea typeface="Meiryo UI" panose="020B0604030504040204" pitchFamily="50" charset="-128"/>
                </a:endParaRPr>
              </a:p>
              <a:p>
                <a:pPr>
                  <a:lnSpc>
                    <a:spcPct val="150000"/>
                  </a:lnSpc>
                </a:pPr>
                <a:endParaRPr lang="en-US" altLang="ja-JP" sz="1600" dirty="0">
                  <a:latin typeface="Matura MT Script Capitals" panose="03020802060602070202" pitchFamily="66" charset="0"/>
                  <a:ea typeface="Meiryo UI" panose="020B0604030504040204" pitchFamily="50" charset="-128"/>
                </a:endParaRPr>
              </a:p>
              <a:p>
                <a:pPr>
                  <a:lnSpc>
                    <a:spcPct val="150000"/>
                  </a:lnSpc>
                </a:pPr>
                <a:endParaRPr lang="en-US" altLang="ja-JP" sz="1600" dirty="0">
                  <a:latin typeface="Matura MT Script Capitals" panose="03020802060602070202" pitchFamily="66" charset="0"/>
                  <a:ea typeface="Meiryo UI" panose="020B0604030504040204" pitchFamily="50" charset="-128"/>
                </a:endParaRPr>
              </a:p>
              <a:p>
                <a:pPr>
                  <a:lnSpc>
                    <a:spcPct val="150000"/>
                  </a:lnSpc>
                </a:pPr>
                <a:r>
                  <a:rPr lang="ja-JP" altLang="en-US" sz="1400" dirty="0">
                    <a:latin typeface="Matura MT Script Capitals" panose="03020802060602070202" pitchFamily="66" charset="0"/>
                    <a:ea typeface="Meiryo UI" panose="020B0604030504040204" pitchFamily="50" charset="-128"/>
                  </a:rPr>
                  <a:t>　２）期待度数を計算</a:t>
                </a:r>
                <a:endParaRPr lang="en-US" altLang="ja-JP" sz="1400" dirty="0">
                  <a:latin typeface="Matura MT Script Capitals" panose="03020802060602070202" pitchFamily="66" charset="0"/>
                  <a:ea typeface="Meiryo UI" panose="020B0604030504040204" pitchFamily="50" charset="-128"/>
                </a:endParaRPr>
              </a:p>
              <a:p>
                <a:pPr>
                  <a:lnSpc>
                    <a:spcPct val="150000"/>
                  </a:lnSpc>
                </a:pPr>
                <a:endParaRPr lang="en-US" altLang="ja-JP" sz="1600" dirty="0">
                  <a:latin typeface="Matura MT Script Capitals" panose="03020802060602070202" pitchFamily="66" charset="0"/>
                  <a:ea typeface="Meiryo UI" panose="020B0604030504040204" pitchFamily="50" charset="-128"/>
                </a:endParaRPr>
              </a:p>
              <a:p>
                <a:pPr>
                  <a:lnSpc>
                    <a:spcPct val="150000"/>
                  </a:lnSpc>
                </a:pPr>
                <a:endParaRPr lang="en-US" altLang="ja-JP" sz="1600" dirty="0">
                  <a:latin typeface="Matura MT Script Capitals" panose="03020802060602070202" pitchFamily="66" charset="0"/>
                  <a:ea typeface="Meiryo UI" panose="020B0604030504040204" pitchFamily="50" charset="-128"/>
                </a:endParaRPr>
              </a:p>
              <a:p>
                <a:pPr>
                  <a:lnSpc>
                    <a:spcPct val="150000"/>
                  </a:lnSpc>
                </a:pPr>
                <a:endParaRPr lang="en-US" altLang="ja-JP" sz="1600" dirty="0">
                  <a:latin typeface="Matura MT Script Capitals" panose="03020802060602070202" pitchFamily="66" charset="0"/>
                  <a:ea typeface="Meiryo UI" panose="020B0604030504040204" pitchFamily="50" charset="-128"/>
                </a:endParaRPr>
              </a:p>
              <a:p>
                <a:pPr>
                  <a:lnSpc>
                    <a:spcPct val="150000"/>
                  </a:lnSpc>
                </a:pPr>
                <a:r>
                  <a:rPr lang="ja-JP" altLang="en-US" sz="1400" dirty="0">
                    <a:latin typeface="Matura MT Script Capitals" panose="03020802060602070202" pitchFamily="66" charset="0"/>
                    <a:ea typeface="Meiryo UI" panose="020B0604030504040204" pitchFamily="50" charset="-128"/>
                  </a:rPr>
                  <a:t>　３）カイ二乗値を算出</a:t>
                </a:r>
                <a:endParaRPr lang="en-US" altLang="ja-JP" sz="1400" dirty="0">
                  <a:latin typeface="Matura MT Script Capitals" panose="03020802060602070202" pitchFamily="66" charset="0"/>
                  <a:ea typeface="Meiryo UI" panose="020B0604030504040204" pitchFamily="50" charset="-128"/>
                </a:endParaRPr>
              </a:p>
              <a:p>
                <a:pPr>
                  <a:lnSpc>
                    <a:spcPct val="150000"/>
                  </a:lnSpc>
                </a:pPr>
                <a:endParaRPr lang="en-US" altLang="ja-JP" sz="1600" dirty="0">
                  <a:latin typeface="Matura MT Script Capitals" panose="03020802060602070202" pitchFamily="66" charset="0"/>
                  <a:ea typeface="Meiryo UI" panose="020B0604030504040204" pitchFamily="50" charset="-128"/>
                </a:endParaRPr>
              </a:p>
              <a:p>
                <a:pPr>
                  <a:lnSpc>
                    <a:spcPct val="150000"/>
                  </a:lnSpc>
                </a:pPr>
                <a:endParaRPr lang="en-US" altLang="ja-JP" sz="1600" dirty="0">
                  <a:latin typeface="Matura MT Script Capitals" panose="03020802060602070202" pitchFamily="66" charset="0"/>
                  <a:ea typeface="Meiryo UI" panose="020B0604030504040204" pitchFamily="50" charset="-128"/>
                </a:endParaRPr>
              </a:p>
              <a:p>
                <a:pPr>
                  <a:lnSpc>
                    <a:spcPct val="150000"/>
                  </a:lnSpc>
                </a:pPr>
                <a:endParaRPr lang="en-US" altLang="ja-JP" sz="1600" dirty="0">
                  <a:latin typeface="Matura MT Script Capitals" panose="03020802060602070202" pitchFamily="66" charset="0"/>
                  <a:ea typeface="Meiryo UI" panose="020B0604030504040204" pitchFamily="50" charset="-128"/>
                </a:endParaRPr>
              </a:p>
              <a:p>
                <a:pPr>
                  <a:lnSpc>
                    <a:spcPct val="150000"/>
                  </a:lnSpc>
                </a:pPr>
                <a:r>
                  <a:rPr lang="ja-JP" altLang="en-US" sz="1400" dirty="0">
                    <a:latin typeface="Matura MT Script Capitals" panose="03020802060602070202" pitchFamily="66" charset="0"/>
                    <a:ea typeface="Meiryo UI" panose="020B0604030504040204" pitchFamily="50" charset="-128"/>
                  </a:rPr>
                  <a:t>　４）カイ二乗分布表と自由度から</a:t>
                </a:r>
                <a:r>
                  <a:rPr lang="ja-JP" altLang="en-US" sz="1400" dirty="0">
                    <a:latin typeface="Meiryo UI" panose="020B0604030504040204" pitchFamily="50" charset="-128"/>
                    <a:ea typeface="Meiryo UI" panose="020B0604030504040204" pitchFamily="50" charset="-128"/>
                  </a:rPr>
                  <a:t>有意確率</a:t>
                </a:r>
                <a:r>
                  <a:rPr lang="ja-JP" altLang="en-US" sz="1400" dirty="0">
                    <a:latin typeface="Matura MT Script Capitals" panose="03020802060602070202" pitchFamily="66" charset="0"/>
                    <a:ea typeface="Meiryo UI" panose="020B0604030504040204" pitchFamily="50" charset="-128"/>
                  </a:rPr>
                  <a:t>を算出（</a:t>
                </a:r>
                <a:r>
                  <a:rPr lang="en-US" altLang="ja-JP" sz="1400" dirty="0">
                    <a:latin typeface="Meiryo UI" panose="020B0604030504040204" pitchFamily="50" charset="-128"/>
                    <a:ea typeface="Meiryo UI" panose="020B0604030504040204" pitchFamily="50" charset="-128"/>
                  </a:rPr>
                  <a:t>Excel</a:t>
                </a:r>
                <a:r>
                  <a:rPr lang="ja-JP" altLang="en-US" sz="1400" dirty="0">
                    <a:latin typeface="Meiryo UI" panose="020B0604030504040204" pitchFamily="50" charset="-128"/>
                    <a:ea typeface="Meiryo UI" panose="020B0604030504040204" pitchFamily="50" charset="-128"/>
                  </a:rPr>
                  <a:t>を使用</a:t>
                </a:r>
                <a:r>
                  <a:rPr lang="ja-JP" altLang="en-US" sz="1400" dirty="0">
                    <a:latin typeface="Matura MT Script Capitals" panose="03020802060602070202" pitchFamily="66" charset="0"/>
                    <a:ea typeface="Meiryo UI" panose="020B0604030504040204" pitchFamily="50" charset="-128"/>
                  </a:rPr>
                  <a:t>）</a:t>
                </a:r>
                <a:endParaRPr lang="en-US" altLang="ja-JP" sz="1400" dirty="0">
                  <a:latin typeface="Matura MT Script Capitals" panose="03020802060602070202" pitchFamily="66" charset="0"/>
                  <a:ea typeface="Meiryo UI" panose="020B0604030504040204" pitchFamily="50" charset="-128"/>
                </a:endParaRPr>
              </a:p>
              <a:p>
                <a:pPr>
                  <a:lnSpc>
                    <a:spcPct val="150000"/>
                  </a:lnSpc>
                </a:pPr>
                <a:r>
                  <a:rPr kumimoji="1" lang="en-US" altLang="ja-JP" sz="1400" b="0" dirty="0">
                    <a:latin typeface="Matura MT Script Capitals" panose="03020802060602070202" pitchFamily="66" charset="0"/>
                    <a:ea typeface="Meiryo UI" panose="020B0604030504040204" pitchFamily="50" charset="-128"/>
                  </a:rPr>
                  <a:t>	</a:t>
                </a:r>
                <a14:m>
                  <m:oMath xmlns:m="http://schemas.openxmlformats.org/officeDocument/2006/math">
                    <m:sSub>
                      <m:sSubPr>
                        <m:ctrlPr>
                          <a:rPr kumimoji="1" lang="en-US" altLang="ja-JP" sz="1400" b="0" i="1" smtClean="0">
                            <a:latin typeface="Cambria Math" panose="02040503050406030204" pitchFamily="18" charset="0"/>
                          </a:rPr>
                        </m:ctrlPr>
                      </m:sSubPr>
                      <m:e>
                        <m:r>
                          <m:rPr>
                            <m:sty m:val="p"/>
                          </m:rPr>
                          <a:rPr kumimoji="1" lang="en-US" altLang="ja-JP" sz="1400">
                            <a:latin typeface="Cambria Math" panose="02040503050406030204" pitchFamily="18" charset="0"/>
                          </a:rPr>
                          <m:t>p</m:t>
                        </m:r>
                      </m:e>
                      <m:sub>
                        <m:r>
                          <a:rPr kumimoji="1" lang="en-US" altLang="ja-JP" sz="1400" b="0" i="1" smtClean="0">
                            <a:latin typeface="Cambria Math" panose="02040503050406030204" pitchFamily="18" charset="0"/>
                          </a:rPr>
                          <m:t>𝐼𝑛𝑐𝑜𝑚𝑒</m:t>
                        </m:r>
                        <m:r>
                          <a:rPr kumimoji="1" lang="en-US" altLang="ja-JP" sz="1400" b="0" i="1" smtClean="0">
                            <a:latin typeface="Cambria Math" panose="02040503050406030204" pitchFamily="18" charset="0"/>
                          </a:rPr>
                          <m:t> </m:t>
                        </m:r>
                        <m:r>
                          <a:rPr kumimoji="1" lang="en-US" altLang="ja-JP" sz="1400" b="0" i="1" smtClean="0">
                            <a:latin typeface="Cambria Math" panose="02040503050406030204" pitchFamily="18" charset="0"/>
                          </a:rPr>
                          <m:t>𝑙𝑒𝑣𝑒𝑙</m:t>
                        </m:r>
                      </m:sub>
                    </m:sSub>
                    <m:r>
                      <a:rPr kumimoji="1" lang="en-US" altLang="ja-JP" sz="1400" i="1">
                        <a:latin typeface="Cambria Math" panose="02040503050406030204" pitchFamily="18" charset="0"/>
                      </a:rPr>
                      <m:t>=</m:t>
                    </m:r>
                    <m:r>
                      <a:rPr kumimoji="1" lang="en-US" altLang="ja-JP" sz="1400" b="0" i="1" smtClean="0">
                        <a:latin typeface="Cambria Math" panose="02040503050406030204" pitchFamily="18" charset="0"/>
                      </a:rPr>
                      <m:t>6.573</m:t>
                    </m:r>
                    <m:sSup>
                      <m:sSupPr>
                        <m:ctrlPr>
                          <a:rPr kumimoji="1" lang="en-US" altLang="ja-JP" sz="1400" b="0" i="1" smtClean="0">
                            <a:latin typeface="Cambria Math" panose="02040503050406030204" pitchFamily="18" charset="0"/>
                          </a:rPr>
                        </m:ctrlPr>
                      </m:sSupPr>
                      <m:e>
                        <m:r>
                          <a:rPr kumimoji="1" lang="en-US" altLang="ja-JP" sz="1400" b="0" i="1" smtClean="0">
                            <a:latin typeface="Cambria Math" panose="02040503050406030204" pitchFamily="18" charset="0"/>
                          </a:rPr>
                          <m:t>𝑒</m:t>
                        </m:r>
                      </m:e>
                      <m:sup>
                        <m:r>
                          <a:rPr kumimoji="1" lang="en-US" altLang="ja-JP" sz="1400" b="0" i="1" smtClean="0">
                            <a:latin typeface="Cambria Math" panose="02040503050406030204" pitchFamily="18" charset="0"/>
                          </a:rPr>
                          <m:t>−122</m:t>
                        </m:r>
                      </m:sup>
                    </m:sSup>
                  </m:oMath>
                </a14:m>
                <a:endParaRPr lang="en-US" altLang="ja-JP" sz="1400" dirty="0">
                  <a:latin typeface="Matura MT Script Capitals" panose="03020802060602070202" pitchFamily="66" charset="0"/>
                  <a:ea typeface="Meiryo UI" panose="020B0604030504040204" pitchFamily="50" charset="-128"/>
                </a:endParaRPr>
              </a:p>
            </p:txBody>
          </p:sp>
        </mc:Choice>
        <mc:Fallback xmlns="">
          <p:sp>
            <p:nvSpPr>
              <p:cNvPr id="14" name="テキスト ボックス 13">
                <a:extLst>
                  <a:ext uri="{FF2B5EF4-FFF2-40B4-BE49-F238E27FC236}">
                    <a16:creationId xmlns:a16="http://schemas.microsoft.com/office/drawing/2014/main" id="{E61C73C8-7641-40F0-B3CE-191821A4791F}"/>
                  </a:ext>
                </a:extLst>
              </p:cNvPr>
              <p:cNvSpPr txBox="1">
                <a:spLocks noRot="1" noChangeAspect="1" noMove="1" noResize="1" noEditPoints="1" noAdjustHandles="1" noChangeArrowheads="1" noChangeShapeType="1" noTextEdit="1"/>
              </p:cNvSpPr>
              <p:nvPr/>
            </p:nvSpPr>
            <p:spPr>
              <a:xfrm>
                <a:off x="334545" y="1260000"/>
                <a:ext cx="11724557" cy="5328382"/>
              </a:xfrm>
              <a:prstGeom prst="rect">
                <a:avLst/>
              </a:prstGeom>
              <a:blipFill>
                <a:blip r:embed="rId3"/>
                <a:stretch>
                  <a:fillRect l="-312"/>
                </a:stretch>
              </a:blipFill>
            </p:spPr>
            <p:txBody>
              <a:bodyPr/>
              <a:lstStyle/>
              <a:p>
                <a:r>
                  <a:rPr lang="ja-JP" altLang="en-US">
                    <a:noFill/>
                  </a:rPr>
                  <a:t> </a:t>
                </a:r>
              </a:p>
            </p:txBody>
          </p:sp>
        </mc:Fallback>
      </mc:AlternateContent>
      <p:graphicFrame>
        <p:nvGraphicFramePr>
          <p:cNvPr id="16" name="表 15">
            <a:extLst>
              <a:ext uri="{FF2B5EF4-FFF2-40B4-BE49-F238E27FC236}">
                <a16:creationId xmlns:a16="http://schemas.microsoft.com/office/drawing/2014/main" id="{CF97C708-58EE-4A10-9C90-D83EEABFE91A}"/>
              </a:ext>
            </a:extLst>
          </p:cNvPr>
          <p:cNvGraphicFramePr>
            <a:graphicFrameLocks noGrp="1"/>
          </p:cNvGraphicFramePr>
          <p:nvPr>
            <p:extLst>
              <p:ext uri="{D42A27DB-BD31-4B8C-83A1-F6EECF244321}">
                <p14:modId xmlns:p14="http://schemas.microsoft.com/office/powerpoint/2010/main" val="797849820"/>
              </p:ext>
            </p:extLst>
          </p:nvPr>
        </p:nvGraphicFramePr>
        <p:xfrm>
          <a:off x="2675104" y="4878971"/>
          <a:ext cx="3780000" cy="952500"/>
        </p:xfrm>
        <a:graphic>
          <a:graphicData uri="http://schemas.openxmlformats.org/drawingml/2006/table">
            <a:tbl>
              <a:tblPr>
                <a:tableStyleId>{00A15C55-8517-42AA-B614-E9B94910E393}</a:tableStyleId>
              </a:tblPr>
              <a:tblGrid>
                <a:gridCol w="756000">
                  <a:extLst>
                    <a:ext uri="{9D8B030D-6E8A-4147-A177-3AD203B41FA5}">
                      <a16:colId xmlns:a16="http://schemas.microsoft.com/office/drawing/2014/main" val="3765276581"/>
                    </a:ext>
                  </a:extLst>
                </a:gridCol>
                <a:gridCol w="756000">
                  <a:extLst>
                    <a:ext uri="{9D8B030D-6E8A-4147-A177-3AD203B41FA5}">
                      <a16:colId xmlns:a16="http://schemas.microsoft.com/office/drawing/2014/main" val="2984598926"/>
                    </a:ext>
                  </a:extLst>
                </a:gridCol>
                <a:gridCol w="756000">
                  <a:extLst>
                    <a:ext uri="{9D8B030D-6E8A-4147-A177-3AD203B41FA5}">
                      <a16:colId xmlns:a16="http://schemas.microsoft.com/office/drawing/2014/main" val="3289805174"/>
                    </a:ext>
                  </a:extLst>
                </a:gridCol>
                <a:gridCol w="756000">
                  <a:extLst>
                    <a:ext uri="{9D8B030D-6E8A-4147-A177-3AD203B41FA5}">
                      <a16:colId xmlns:a16="http://schemas.microsoft.com/office/drawing/2014/main" val="2869291832"/>
                    </a:ext>
                  </a:extLst>
                </a:gridCol>
                <a:gridCol w="756000">
                  <a:extLst>
                    <a:ext uri="{9D8B030D-6E8A-4147-A177-3AD203B41FA5}">
                      <a16:colId xmlns:a16="http://schemas.microsoft.com/office/drawing/2014/main" val="905793182"/>
                    </a:ext>
                  </a:extLst>
                </a:gridCol>
              </a:tblGrid>
              <a:tr h="238125">
                <a:tc>
                  <a:txBody>
                    <a:bodyPr/>
                    <a:lstStyle/>
                    <a:p>
                      <a:pPr algn="ctr" fontAlgn="ctr"/>
                      <a:r>
                        <a:rPr lang="ja-JP" altLang="en-US" sz="1400" u="none" strike="noStrike" dirty="0">
                          <a:effectLst/>
                          <a:latin typeface="Meiryo UI" panose="020B0604030504040204" pitchFamily="50" charset="-128"/>
                          <a:ea typeface="Meiryo UI" panose="020B0604030504040204" pitchFamily="50" charset="-128"/>
                        </a:rPr>
                        <a:t>カイ</a:t>
                      </a:r>
                      <a:r>
                        <a:rPr lang="en-US" altLang="ja-JP" sz="1400" u="none" strike="noStrike" dirty="0">
                          <a:effectLst/>
                          <a:latin typeface="Meiryo UI" panose="020B0604030504040204" pitchFamily="50" charset="-128"/>
                          <a:ea typeface="Meiryo UI" panose="020B0604030504040204" pitchFamily="50" charset="-128"/>
                        </a:rPr>
                        <a:t>2</a:t>
                      </a:r>
                      <a:r>
                        <a:rPr lang="ja-JP" altLang="en-US" sz="1400" u="none" strike="noStrike" dirty="0">
                          <a:effectLst/>
                          <a:latin typeface="Meiryo UI" panose="020B0604030504040204" pitchFamily="50" charset="-128"/>
                          <a:ea typeface="Meiryo UI" panose="020B0604030504040204" pitchFamily="50" charset="-128"/>
                        </a:rPr>
                        <a:t>乗値</a:t>
                      </a:r>
                      <a:endParaRPr lang="ja-JP" altLang="en-US" sz="1400" b="1"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sz="1400" u="none" strike="noStrike" dirty="0">
                          <a:effectLst/>
                          <a:latin typeface="Meiryo UI" panose="020B0604030504040204" pitchFamily="50" charset="-128"/>
                          <a:ea typeface="Meiryo UI" panose="020B0604030504040204" pitchFamily="50" charset="-128"/>
                        </a:rPr>
                        <a:t>High</a:t>
                      </a:r>
                      <a:endParaRPr lang="en-US" sz="1400" b="1"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sz="1400" u="none" strike="noStrike" dirty="0">
                          <a:effectLst/>
                          <a:latin typeface="Meiryo UI" panose="020B0604030504040204" pitchFamily="50" charset="-128"/>
                          <a:ea typeface="Meiryo UI" panose="020B0604030504040204" pitchFamily="50" charset="-128"/>
                        </a:rPr>
                        <a:t>Low</a:t>
                      </a:r>
                      <a:endParaRPr lang="en-US" sz="1400" b="1"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sz="1400" u="none" strike="noStrike" dirty="0">
                          <a:effectLst/>
                          <a:latin typeface="Meiryo UI" panose="020B0604030504040204" pitchFamily="50" charset="-128"/>
                          <a:ea typeface="Meiryo UI" panose="020B0604030504040204" pitchFamily="50" charset="-128"/>
                        </a:rPr>
                        <a:t>Medium</a:t>
                      </a:r>
                      <a:endParaRPr lang="en-US" sz="1400" b="1"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ja-JP" altLang="en-US" sz="1400" u="none" strike="noStrike" dirty="0">
                          <a:effectLst/>
                          <a:latin typeface="Meiryo UI" panose="020B0604030504040204" pitchFamily="50" charset="-128"/>
                          <a:ea typeface="Meiryo UI" panose="020B0604030504040204" pitchFamily="50" charset="-128"/>
                        </a:rPr>
                        <a:t>合計</a:t>
                      </a:r>
                      <a:endParaRPr lang="ja-JP" altLang="en-US" sz="1400" b="1"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2449393046"/>
                  </a:ext>
                </a:extLst>
              </a:tr>
              <a:tr h="238125">
                <a:tc>
                  <a:txBody>
                    <a:bodyPr/>
                    <a:lstStyle/>
                    <a:p>
                      <a:pPr algn="ctr" fontAlgn="ctr"/>
                      <a:r>
                        <a:rPr lang="en-US" sz="1400" u="none" strike="noStrike" dirty="0">
                          <a:effectLst/>
                          <a:latin typeface="Meiryo UI" panose="020B0604030504040204" pitchFamily="50" charset="-128"/>
                          <a:ea typeface="Meiryo UI" panose="020B0604030504040204" pitchFamily="50" charset="-128"/>
                        </a:rPr>
                        <a:t>Bad</a:t>
                      </a:r>
                      <a:endParaRPr lang="en-US" sz="1400" b="1"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b="1" u="none" strike="noStrike" dirty="0">
                          <a:solidFill>
                            <a:schemeClr val="accent5"/>
                          </a:solidFill>
                          <a:effectLst/>
                          <a:latin typeface="Meiryo UI" panose="020B0604030504040204" pitchFamily="50" charset="-128"/>
                          <a:ea typeface="Meiryo UI" panose="020B0604030504040204" pitchFamily="50" charset="-128"/>
                        </a:rPr>
                        <a:t>136.105</a:t>
                      </a:r>
                      <a:endParaRPr lang="en-US" altLang="ja-JP" sz="1200" b="1" i="0" u="none" strike="noStrike" dirty="0">
                        <a:solidFill>
                          <a:schemeClr val="accent5"/>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u="none" strike="noStrike" dirty="0">
                          <a:effectLst/>
                          <a:latin typeface="Meiryo UI" panose="020B0604030504040204" pitchFamily="50" charset="-128"/>
                          <a:ea typeface="Meiryo UI" panose="020B0604030504040204" pitchFamily="50" charset="-128"/>
                        </a:rPr>
                        <a:t>188.727</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u="none" strike="noStrike" dirty="0">
                          <a:effectLst/>
                          <a:latin typeface="Meiryo UI" panose="020B0604030504040204" pitchFamily="50" charset="-128"/>
                          <a:ea typeface="Meiryo UI" panose="020B0604030504040204" pitchFamily="50" charset="-128"/>
                        </a:rPr>
                        <a:t>0.181</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u="none" strike="noStrike">
                          <a:effectLst/>
                          <a:latin typeface="Meiryo UI" panose="020B0604030504040204" pitchFamily="50" charset="-128"/>
                          <a:ea typeface="Meiryo UI" panose="020B0604030504040204" pitchFamily="50" charset="-128"/>
                        </a:rPr>
                        <a:t>325.014</a:t>
                      </a:r>
                      <a:endParaRPr lang="en-US" altLang="ja-JP" sz="1200" b="0" i="0" u="none" strike="noStrike">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1153078260"/>
                  </a:ext>
                </a:extLst>
              </a:tr>
              <a:tr h="238125">
                <a:tc>
                  <a:txBody>
                    <a:bodyPr/>
                    <a:lstStyle/>
                    <a:p>
                      <a:pPr algn="ctr" fontAlgn="ctr"/>
                      <a:r>
                        <a:rPr lang="en-US" sz="1400" u="none" strike="noStrike" dirty="0">
                          <a:effectLst/>
                          <a:latin typeface="Meiryo UI" panose="020B0604030504040204" pitchFamily="50" charset="-128"/>
                          <a:ea typeface="Meiryo UI" panose="020B0604030504040204" pitchFamily="50" charset="-128"/>
                        </a:rPr>
                        <a:t>Good</a:t>
                      </a:r>
                      <a:endParaRPr lang="en-US" sz="1400" b="1"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u="none" strike="noStrike" dirty="0">
                          <a:effectLst/>
                          <a:latin typeface="Meiryo UI" panose="020B0604030504040204" pitchFamily="50" charset="-128"/>
                          <a:ea typeface="Meiryo UI" panose="020B0604030504040204" pitchFamily="50" charset="-128"/>
                        </a:rPr>
                        <a:t>97.594</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u="none" strike="noStrike" dirty="0">
                          <a:effectLst/>
                          <a:latin typeface="Meiryo UI" panose="020B0604030504040204" pitchFamily="50" charset="-128"/>
                          <a:ea typeface="Meiryo UI" panose="020B0604030504040204" pitchFamily="50" charset="-128"/>
                        </a:rPr>
                        <a:t>135.326</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u="none" strike="noStrike" dirty="0">
                          <a:effectLst/>
                          <a:latin typeface="Meiryo UI" panose="020B0604030504040204" pitchFamily="50" charset="-128"/>
                          <a:ea typeface="Meiryo UI" panose="020B0604030504040204" pitchFamily="50" charset="-128"/>
                        </a:rPr>
                        <a:t>0.130</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u="none" strike="noStrike" dirty="0">
                          <a:effectLst/>
                          <a:latin typeface="Meiryo UI" panose="020B0604030504040204" pitchFamily="50" charset="-128"/>
                          <a:ea typeface="Meiryo UI" panose="020B0604030504040204" pitchFamily="50" charset="-128"/>
                        </a:rPr>
                        <a:t>233.051</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482044701"/>
                  </a:ext>
                </a:extLst>
              </a:tr>
              <a:tr h="238125">
                <a:tc>
                  <a:txBody>
                    <a:bodyPr/>
                    <a:lstStyle/>
                    <a:p>
                      <a:pPr algn="ctr" fontAlgn="ctr"/>
                      <a:r>
                        <a:rPr lang="ja-JP" altLang="en-US" sz="1400" u="none" strike="noStrike" dirty="0">
                          <a:effectLst/>
                          <a:latin typeface="Meiryo UI" panose="020B0604030504040204" pitchFamily="50" charset="-128"/>
                          <a:ea typeface="Meiryo UI" panose="020B0604030504040204" pitchFamily="50" charset="-128"/>
                        </a:rPr>
                        <a:t>合計</a:t>
                      </a:r>
                      <a:endParaRPr lang="ja-JP" altLang="en-US" sz="1400" b="1"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u="none" strike="noStrike">
                          <a:effectLst/>
                          <a:latin typeface="Meiryo UI" panose="020B0604030504040204" pitchFamily="50" charset="-128"/>
                          <a:ea typeface="Meiryo UI" panose="020B0604030504040204" pitchFamily="50" charset="-128"/>
                        </a:rPr>
                        <a:t>233.700</a:t>
                      </a:r>
                      <a:endParaRPr lang="en-US" altLang="ja-JP" sz="1200" b="0" i="0" u="none" strike="noStrike">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u="none" strike="noStrike" dirty="0">
                          <a:effectLst/>
                          <a:latin typeface="Meiryo UI" panose="020B0604030504040204" pitchFamily="50" charset="-128"/>
                          <a:ea typeface="Meiryo UI" panose="020B0604030504040204" pitchFamily="50" charset="-128"/>
                        </a:rPr>
                        <a:t>324.054</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u="none" strike="noStrike" dirty="0">
                          <a:effectLst/>
                          <a:latin typeface="Meiryo UI" panose="020B0604030504040204" pitchFamily="50" charset="-128"/>
                          <a:ea typeface="Meiryo UI" panose="020B0604030504040204" pitchFamily="50" charset="-128"/>
                        </a:rPr>
                        <a:t>0.312</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b="1" u="none" strike="noStrike" dirty="0">
                          <a:effectLst/>
                          <a:latin typeface="Meiryo UI" panose="020B0604030504040204" pitchFamily="50" charset="-128"/>
                          <a:ea typeface="Meiryo UI" panose="020B0604030504040204" pitchFamily="50" charset="-128"/>
                        </a:rPr>
                        <a:t>558.065</a:t>
                      </a:r>
                      <a:endParaRPr lang="en-US" altLang="ja-JP" sz="1200" b="1"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3300084049"/>
                  </a:ext>
                </a:extLst>
              </a:tr>
            </a:tbl>
          </a:graphicData>
        </a:graphic>
      </p:graphicFrame>
      <p:sp>
        <p:nvSpPr>
          <p:cNvPr id="22" name="吹き出し: 四角形 21">
            <a:extLst>
              <a:ext uri="{FF2B5EF4-FFF2-40B4-BE49-F238E27FC236}">
                <a16:creationId xmlns:a16="http://schemas.microsoft.com/office/drawing/2014/main" id="{D81756E3-C745-4753-AE0A-67178D182D24}"/>
              </a:ext>
            </a:extLst>
          </p:cNvPr>
          <p:cNvSpPr/>
          <p:nvPr/>
        </p:nvSpPr>
        <p:spPr>
          <a:xfrm>
            <a:off x="453224" y="5218739"/>
            <a:ext cx="2144073" cy="612732"/>
          </a:xfrm>
          <a:prstGeom prst="wedgeRectCallout">
            <a:avLst>
              <a:gd name="adj1" fmla="val 91850"/>
              <a:gd name="adj2" fmla="val -3315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aphicFrame>
        <p:nvGraphicFramePr>
          <p:cNvPr id="15" name="表 14">
            <a:extLst>
              <a:ext uri="{FF2B5EF4-FFF2-40B4-BE49-F238E27FC236}">
                <a16:creationId xmlns:a16="http://schemas.microsoft.com/office/drawing/2014/main" id="{D1171ACE-008A-4C48-AA21-DFD389CE0224}"/>
              </a:ext>
            </a:extLst>
          </p:cNvPr>
          <p:cNvGraphicFramePr>
            <a:graphicFrameLocks noGrp="1"/>
          </p:cNvGraphicFramePr>
          <p:nvPr>
            <p:extLst>
              <p:ext uri="{D42A27DB-BD31-4B8C-83A1-F6EECF244321}">
                <p14:modId xmlns:p14="http://schemas.microsoft.com/office/powerpoint/2010/main" val="1001480157"/>
              </p:ext>
            </p:extLst>
          </p:nvPr>
        </p:nvGraphicFramePr>
        <p:xfrm>
          <a:off x="2675104" y="3554064"/>
          <a:ext cx="3780000" cy="952500"/>
        </p:xfrm>
        <a:graphic>
          <a:graphicData uri="http://schemas.openxmlformats.org/drawingml/2006/table">
            <a:tbl>
              <a:tblPr>
                <a:tableStyleId>{00A15C55-8517-42AA-B614-E9B94910E393}</a:tableStyleId>
              </a:tblPr>
              <a:tblGrid>
                <a:gridCol w="756000">
                  <a:extLst>
                    <a:ext uri="{9D8B030D-6E8A-4147-A177-3AD203B41FA5}">
                      <a16:colId xmlns:a16="http://schemas.microsoft.com/office/drawing/2014/main" val="2487699921"/>
                    </a:ext>
                  </a:extLst>
                </a:gridCol>
                <a:gridCol w="756000">
                  <a:extLst>
                    <a:ext uri="{9D8B030D-6E8A-4147-A177-3AD203B41FA5}">
                      <a16:colId xmlns:a16="http://schemas.microsoft.com/office/drawing/2014/main" val="3973397199"/>
                    </a:ext>
                  </a:extLst>
                </a:gridCol>
                <a:gridCol w="756000">
                  <a:extLst>
                    <a:ext uri="{9D8B030D-6E8A-4147-A177-3AD203B41FA5}">
                      <a16:colId xmlns:a16="http://schemas.microsoft.com/office/drawing/2014/main" val="3054394569"/>
                    </a:ext>
                  </a:extLst>
                </a:gridCol>
                <a:gridCol w="756000">
                  <a:extLst>
                    <a:ext uri="{9D8B030D-6E8A-4147-A177-3AD203B41FA5}">
                      <a16:colId xmlns:a16="http://schemas.microsoft.com/office/drawing/2014/main" val="463261334"/>
                    </a:ext>
                  </a:extLst>
                </a:gridCol>
                <a:gridCol w="756000">
                  <a:extLst>
                    <a:ext uri="{9D8B030D-6E8A-4147-A177-3AD203B41FA5}">
                      <a16:colId xmlns:a16="http://schemas.microsoft.com/office/drawing/2014/main" val="2721900125"/>
                    </a:ext>
                  </a:extLst>
                </a:gridCol>
              </a:tblGrid>
              <a:tr h="238125">
                <a:tc>
                  <a:txBody>
                    <a:bodyPr/>
                    <a:lstStyle/>
                    <a:p>
                      <a:pPr algn="ctr" fontAlgn="ctr"/>
                      <a:r>
                        <a:rPr lang="ja-JP" altLang="en-US" sz="1400" u="none" strike="noStrike" dirty="0">
                          <a:effectLst/>
                          <a:latin typeface="Meiryo UI" panose="020B0604030504040204" pitchFamily="50" charset="-128"/>
                          <a:ea typeface="Meiryo UI" panose="020B0604030504040204" pitchFamily="50" charset="-128"/>
                        </a:rPr>
                        <a:t>期待値</a:t>
                      </a:r>
                      <a:endParaRPr lang="ja-JP" altLang="en-US" sz="1400" b="1"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sz="1400" u="none" strike="noStrike" dirty="0">
                          <a:effectLst/>
                          <a:latin typeface="Meiryo UI" panose="020B0604030504040204" pitchFamily="50" charset="-128"/>
                          <a:ea typeface="Meiryo UI" panose="020B0604030504040204" pitchFamily="50" charset="-128"/>
                        </a:rPr>
                        <a:t>High</a:t>
                      </a:r>
                      <a:endParaRPr lang="en-US" sz="1400" b="1"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sz="1400" u="none" strike="noStrike">
                          <a:effectLst/>
                          <a:latin typeface="Meiryo UI" panose="020B0604030504040204" pitchFamily="50" charset="-128"/>
                          <a:ea typeface="Meiryo UI" panose="020B0604030504040204" pitchFamily="50" charset="-128"/>
                        </a:rPr>
                        <a:t>Low</a:t>
                      </a:r>
                      <a:endParaRPr lang="en-US" sz="1400" b="1" i="0" u="none" strike="noStrike">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sz="1400" u="none" strike="noStrike">
                          <a:effectLst/>
                          <a:latin typeface="Meiryo UI" panose="020B0604030504040204" pitchFamily="50" charset="-128"/>
                          <a:ea typeface="Meiryo UI" panose="020B0604030504040204" pitchFamily="50" charset="-128"/>
                        </a:rPr>
                        <a:t>Medium</a:t>
                      </a:r>
                      <a:endParaRPr lang="en-US" sz="1400" b="1" i="0" u="none" strike="noStrike">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ja-JP" altLang="en-US" sz="1400" u="none" strike="noStrike" dirty="0">
                          <a:effectLst/>
                          <a:latin typeface="Meiryo UI" panose="020B0604030504040204" pitchFamily="50" charset="-128"/>
                          <a:ea typeface="Meiryo UI" panose="020B0604030504040204" pitchFamily="50" charset="-128"/>
                        </a:rPr>
                        <a:t>合計</a:t>
                      </a:r>
                      <a:endParaRPr lang="ja-JP" altLang="en-US" sz="1400" b="1"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1992109578"/>
                  </a:ext>
                </a:extLst>
              </a:tr>
              <a:tr h="238125">
                <a:tc>
                  <a:txBody>
                    <a:bodyPr/>
                    <a:lstStyle/>
                    <a:p>
                      <a:pPr algn="ctr" fontAlgn="ctr"/>
                      <a:r>
                        <a:rPr lang="en-US" sz="1400" u="none" strike="noStrike" dirty="0">
                          <a:effectLst/>
                          <a:latin typeface="Meiryo UI" panose="020B0604030504040204" pitchFamily="50" charset="-128"/>
                          <a:ea typeface="Meiryo UI" panose="020B0604030504040204" pitchFamily="50" charset="-128"/>
                        </a:rPr>
                        <a:t>Bad</a:t>
                      </a:r>
                      <a:endParaRPr lang="en-US" sz="1400" b="1"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b="1" u="none" strike="noStrike" dirty="0">
                          <a:solidFill>
                            <a:schemeClr val="accent5"/>
                          </a:solidFill>
                          <a:effectLst/>
                          <a:latin typeface="Meiryo UI" panose="020B0604030504040204" pitchFamily="50" charset="-128"/>
                          <a:ea typeface="Meiryo UI" panose="020B0604030504040204" pitchFamily="50" charset="-128"/>
                        </a:rPr>
                        <a:t>245.969</a:t>
                      </a:r>
                      <a:r>
                        <a:rPr lang="en-US" altLang="ja-JP" sz="1200" u="none" strike="noStrike" dirty="0">
                          <a:effectLst/>
                          <a:latin typeface="Meiryo UI" panose="020B0604030504040204" pitchFamily="50" charset="-128"/>
                          <a:ea typeface="Meiryo UI" panose="020B0604030504040204" pitchFamily="50" charset="-128"/>
                        </a:rPr>
                        <a:t> </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u="none" strike="noStrike" dirty="0">
                          <a:effectLst/>
                          <a:latin typeface="Meiryo UI" panose="020B0604030504040204" pitchFamily="50" charset="-128"/>
                          <a:ea typeface="Meiryo UI" panose="020B0604030504040204" pitchFamily="50" charset="-128"/>
                        </a:rPr>
                        <a:t>193.769 </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u="none" strike="noStrike">
                          <a:effectLst/>
                          <a:latin typeface="Meiryo UI" panose="020B0604030504040204" pitchFamily="50" charset="-128"/>
                          <a:ea typeface="Meiryo UI" panose="020B0604030504040204" pitchFamily="50" charset="-128"/>
                        </a:rPr>
                        <a:t>376.262 </a:t>
                      </a:r>
                      <a:endParaRPr lang="en-US" altLang="ja-JP" sz="1200" b="0" i="0" u="none" strike="noStrike">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b="1" u="none" strike="noStrike" dirty="0">
                          <a:effectLst/>
                          <a:latin typeface="Meiryo UI" panose="020B0604030504040204" pitchFamily="50" charset="-128"/>
                          <a:ea typeface="Meiryo UI" panose="020B0604030504040204" pitchFamily="50" charset="-128"/>
                        </a:rPr>
                        <a:t>816</a:t>
                      </a:r>
                      <a:endParaRPr lang="en-US" altLang="ja-JP" sz="1200" b="1"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317105847"/>
                  </a:ext>
                </a:extLst>
              </a:tr>
              <a:tr h="238125">
                <a:tc>
                  <a:txBody>
                    <a:bodyPr/>
                    <a:lstStyle/>
                    <a:p>
                      <a:pPr algn="ctr" fontAlgn="ctr"/>
                      <a:r>
                        <a:rPr lang="en-US" sz="1400" u="none" strike="noStrike" dirty="0">
                          <a:effectLst/>
                          <a:latin typeface="Meiryo UI" panose="020B0604030504040204" pitchFamily="50" charset="-128"/>
                          <a:ea typeface="Meiryo UI" panose="020B0604030504040204" pitchFamily="50" charset="-128"/>
                        </a:rPr>
                        <a:t>Good</a:t>
                      </a:r>
                      <a:endParaRPr lang="en-US" sz="1400" b="1"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u="none" strike="noStrike" dirty="0">
                          <a:effectLst/>
                          <a:latin typeface="Meiryo UI" panose="020B0604030504040204" pitchFamily="50" charset="-128"/>
                          <a:ea typeface="Meiryo UI" panose="020B0604030504040204" pitchFamily="50" charset="-128"/>
                        </a:rPr>
                        <a:t>343.031 </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u="none" strike="noStrike" dirty="0">
                          <a:effectLst/>
                          <a:latin typeface="Meiryo UI" panose="020B0604030504040204" pitchFamily="50" charset="-128"/>
                          <a:ea typeface="Meiryo UI" panose="020B0604030504040204" pitchFamily="50" charset="-128"/>
                        </a:rPr>
                        <a:t>270.231 </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u="none" strike="noStrike" dirty="0">
                          <a:effectLst/>
                          <a:latin typeface="Meiryo UI" panose="020B0604030504040204" pitchFamily="50" charset="-128"/>
                          <a:ea typeface="Meiryo UI" panose="020B0604030504040204" pitchFamily="50" charset="-128"/>
                        </a:rPr>
                        <a:t>524.738 </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u="none" strike="noStrike" dirty="0">
                          <a:effectLst/>
                          <a:latin typeface="Meiryo UI" panose="020B0604030504040204" pitchFamily="50" charset="-128"/>
                          <a:ea typeface="Meiryo UI" panose="020B0604030504040204" pitchFamily="50" charset="-128"/>
                        </a:rPr>
                        <a:t>1,138</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1101097666"/>
                  </a:ext>
                </a:extLst>
              </a:tr>
              <a:tr h="238125">
                <a:tc>
                  <a:txBody>
                    <a:bodyPr/>
                    <a:lstStyle/>
                    <a:p>
                      <a:pPr algn="ctr" fontAlgn="ctr"/>
                      <a:r>
                        <a:rPr lang="ja-JP" altLang="en-US" sz="1400" u="none" strike="noStrike" dirty="0">
                          <a:effectLst/>
                          <a:latin typeface="Meiryo UI" panose="020B0604030504040204" pitchFamily="50" charset="-128"/>
                          <a:ea typeface="Meiryo UI" panose="020B0604030504040204" pitchFamily="50" charset="-128"/>
                        </a:rPr>
                        <a:t>合計</a:t>
                      </a:r>
                      <a:endParaRPr lang="ja-JP" altLang="en-US" sz="1400" b="1"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b="1" u="none" strike="noStrike" dirty="0">
                          <a:effectLst/>
                          <a:latin typeface="Meiryo UI" panose="020B0604030504040204" pitchFamily="50" charset="-128"/>
                          <a:ea typeface="Meiryo UI" panose="020B0604030504040204" pitchFamily="50" charset="-128"/>
                        </a:rPr>
                        <a:t>589</a:t>
                      </a:r>
                      <a:endParaRPr lang="en-US" altLang="ja-JP" sz="1200" b="1"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u="none" strike="noStrike">
                          <a:effectLst/>
                          <a:latin typeface="Meiryo UI" panose="020B0604030504040204" pitchFamily="50" charset="-128"/>
                          <a:ea typeface="Meiryo UI" panose="020B0604030504040204" pitchFamily="50" charset="-128"/>
                        </a:rPr>
                        <a:t>464</a:t>
                      </a:r>
                      <a:endParaRPr lang="en-US" altLang="ja-JP" sz="1200" b="0" i="0" u="none" strike="noStrike">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u="none" strike="noStrike" dirty="0">
                          <a:effectLst/>
                          <a:latin typeface="Meiryo UI" panose="020B0604030504040204" pitchFamily="50" charset="-128"/>
                          <a:ea typeface="Meiryo UI" panose="020B0604030504040204" pitchFamily="50" charset="-128"/>
                        </a:rPr>
                        <a:t>901</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b="1" u="none" strike="noStrike" dirty="0">
                          <a:effectLst/>
                          <a:latin typeface="Meiryo UI" panose="020B0604030504040204" pitchFamily="50" charset="-128"/>
                          <a:ea typeface="Meiryo UI" panose="020B0604030504040204" pitchFamily="50" charset="-128"/>
                        </a:rPr>
                        <a:t>1,954</a:t>
                      </a:r>
                      <a:endParaRPr lang="en-US" altLang="ja-JP" sz="1200" b="1"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3633910305"/>
                  </a:ext>
                </a:extLst>
              </a:tr>
            </a:tbl>
          </a:graphicData>
        </a:graphic>
      </p:graphicFrame>
      <p:sp>
        <p:nvSpPr>
          <p:cNvPr id="21" name="吹き出し: 四角形 20">
            <a:extLst>
              <a:ext uri="{FF2B5EF4-FFF2-40B4-BE49-F238E27FC236}">
                <a16:creationId xmlns:a16="http://schemas.microsoft.com/office/drawing/2014/main" id="{598F4A79-8E23-47DB-8AC0-CD9636E10B67}"/>
              </a:ext>
            </a:extLst>
          </p:cNvPr>
          <p:cNvSpPr/>
          <p:nvPr/>
        </p:nvSpPr>
        <p:spPr>
          <a:xfrm>
            <a:off x="453224" y="3848320"/>
            <a:ext cx="2144073" cy="612732"/>
          </a:xfrm>
          <a:prstGeom prst="wedgeRectCallout">
            <a:avLst>
              <a:gd name="adj1" fmla="val 94355"/>
              <a:gd name="adj2" fmla="val -21478"/>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タイトル 1">
            <a:extLst>
              <a:ext uri="{FF2B5EF4-FFF2-40B4-BE49-F238E27FC236}">
                <a16:creationId xmlns:a16="http://schemas.microsoft.com/office/drawing/2014/main" id="{3479FDBB-1B3E-41F4-A260-32CDC11E0EC0}"/>
              </a:ext>
            </a:extLst>
          </p:cNvPr>
          <p:cNvSpPr txBox="1">
            <a:spLocks/>
          </p:cNvSpPr>
          <p:nvPr/>
        </p:nvSpPr>
        <p:spPr>
          <a:xfrm>
            <a:off x="540000" y="180000"/>
            <a:ext cx="9180000" cy="1080000"/>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dirty="0">
                <a:latin typeface="Meiryo UI" panose="020B0604030504040204" pitchFamily="50" charset="-128"/>
                <a:ea typeface="Meiryo UI" panose="020B0604030504040204" pitchFamily="50" charset="-128"/>
              </a:rPr>
              <a:t>モデル構築　</a:t>
            </a:r>
            <a:r>
              <a:rPr lang="en-US" altLang="ja-JP" sz="2000" dirty="0">
                <a:latin typeface="Meiryo UI" panose="020B0604030504040204" pitchFamily="50" charset="-128"/>
                <a:ea typeface="Meiryo UI" panose="020B0604030504040204" pitchFamily="50" charset="-128"/>
              </a:rPr>
              <a:t>CHAID</a:t>
            </a:r>
            <a:endParaRPr lang="ja-JP" altLang="en-US" sz="3600" dirty="0">
              <a:latin typeface="Meiryo UI" panose="020B0604030504040204" pitchFamily="50" charset="-128"/>
              <a:ea typeface="Meiryo UI" panose="020B0604030504040204" pitchFamily="50" charset="-128"/>
            </a:endParaRPr>
          </a:p>
        </p:txBody>
      </p:sp>
      <p:pic>
        <p:nvPicPr>
          <p:cNvPr id="13" name="図 12">
            <a:extLst>
              <a:ext uri="{FF2B5EF4-FFF2-40B4-BE49-F238E27FC236}">
                <a16:creationId xmlns:a16="http://schemas.microsoft.com/office/drawing/2014/main" id="{10C2B67D-DEEE-4567-AC42-3339193E4670}"/>
              </a:ext>
            </a:extLst>
          </p:cNvPr>
          <p:cNvPicPr>
            <a:picLocks noChangeAspect="1"/>
          </p:cNvPicPr>
          <p:nvPr/>
        </p:nvPicPr>
        <p:blipFill rotWithShape="1">
          <a:blip r:embed="rId4"/>
          <a:srcRect l="8027" r="8839" b="4073"/>
          <a:stretch/>
        </p:blipFill>
        <p:spPr>
          <a:xfrm>
            <a:off x="6593734" y="3154666"/>
            <a:ext cx="5543175" cy="3087514"/>
          </a:xfrm>
          <a:prstGeom prst="rect">
            <a:avLst/>
          </a:prstGeom>
        </p:spPr>
      </p:pic>
      <p:graphicFrame>
        <p:nvGraphicFramePr>
          <p:cNvPr id="2" name="表 1">
            <a:extLst>
              <a:ext uri="{FF2B5EF4-FFF2-40B4-BE49-F238E27FC236}">
                <a16:creationId xmlns:a16="http://schemas.microsoft.com/office/drawing/2014/main" id="{0AB04926-22DD-469E-BCEE-C304B45F3103}"/>
              </a:ext>
            </a:extLst>
          </p:cNvPr>
          <p:cNvGraphicFramePr>
            <a:graphicFrameLocks noGrp="1"/>
          </p:cNvGraphicFramePr>
          <p:nvPr>
            <p:extLst>
              <p:ext uri="{D42A27DB-BD31-4B8C-83A1-F6EECF244321}">
                <p14:modId xmlns:p14="http://schemas.microsoft.com/office/powerpoint/2010/main" val="1134429937"/>
              </p:ext>
            </p:extLst>
          </p:nvPr>
        </p:nvGraphicFramePr>
        <p:xfrm>
          <a:off x="2675104" y="2173631"/>
          <a:ext cx="3780000" cy="952500"/>
        </p:xfrm>
        <a:graphic>
          <a:graphicData uri="http://schemas.openxmlformats.org/drawingml/2006/table">
            <a:tbl>
              <a:tblPr>
                <a:tableStyleId>{00A15C55-8517-42AA-B614-E9B94910E393}</a:tableStyleId>
              </a:tblPr>
              <a:tblGrid>
                <a:gridCol w="756000">
                  <a:extLst>
                    <a:ext uri="{9D8B030D-6E8A-4147-A177-3AD203B41FA5}">
                      <a16:colId xmlns:a16="http://schemas.microsoft.com/office/drawing/2014/main" val="4173333603"/>
                    </a:ext>
                  </a:extLst>
                </a:gridCol>
                <a:gridCol w="756000">
                  <a:extLst>
                    <a:ext uri="{9D8B030D-6E8A-4147-A177-3AD203B41FA5}">
                      <a16:colId xmlns:a16="http://schemas.microsoft.com/office/drawing/2014/main" val="873361045"/>
                    </a:ext>
                  </a:extLst>
                </a:gridCol>
                <a:gridCol w="756000">
                  <a:extLst>
                    <a:ext uri="{9D8B030D-6E8A-4147-A177-3AD203B41FA5}">
                      <a16:colId xmlns:a16="http://schemas.microsoft.com/office/drawing/2014/main" val="3764636680"/>
                    </a:ext>
                  </a:extLst>
                </a:gridCol>
                <a:gridCol w="756000">
                  <a:extLst>
                    <a:ext uri="{9D8B030D-6E8A-4147-A177-3AD203B41FA5}">
                      <a16:colId xmlns:a16="http://schemas.microsoft.com/office/drawing/2014/main" val="294854220"/>
                    </a:ext>
                  </a:extLst>
                </a:gridCol>
                <a:gridCol w="756000">
                  <a:extLst>
                    <a:ext uri="{9D8B030D-6E8A-4147-A177-3AD203B41FA5}">
                      <a16:colId xmlns:a16="http://schemas.microsoft.com/office/drawing/2014/main" val="2561900431"/>
                    </a:ext>
                  </a:extLst>
                </a:gridCol>
              </a:tblGrid>
              <a:tr h="238125">
                <a:tc>
                  <a:txBody>
                    <a:bodyPr/>
                    <a:lstStyle/>
                    <a:p>
                      <a:pPr algn="ctr" fontAlgn="ctr"/>
                      <a:r>
                        <a:rPr lang="ja-JP" altLang="en-US" sz="1400" u="none" strike="noStrike" dirty="0">
                          <a:effectLst/>
                          <a:latin typeface="Meiryo UI" panose="020B0604030504040204" pitchFamily="50" charset="-128"/>
                          <a:ea typeface="Meiryo UI" panose="020B0604030504040204" pitchFamily="50" charset="-128"/>
                        </a:rPr>
                        <a:t>実測値</a:t>
                      </a:r>
                      <a:endParaRPr lang="ja-JP" altLang="en-US" sz="1400" b="1"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sz="1400" u="none" strike="noStrike" dirty="0">
                          <a:effectLst/>
                          <a:latin typeface="Meiryo UI" panose="020B0604030504040204" pitchFamily="50" charset="-128"/>
                          <a:ea typeface="Meiryo UI" panose="020B0604030504040204" pitchFamily="50" charset="-128"/>
                        </a:rPr>
                        <a:t>High</a:t>
                      </a:r>
                      <a:endParaRPr lang="en-US" sz="1400" b="1"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sz="1400" u="none" strike="noStrike">
                          <a:effectLst/>
                          <a:latin typeface="Meiryo UI" panose="020B0604030504040204" pitchFamily="50" charset="-128"/>
                          <a:ea typeface="Meiryo UI" panose="020B0604030504040204" pitchFamily="50" charset="-128"/>
                        </a:rPr>
                        <a:t>Low</a:t>
                      </a:r>
                      <a:endParaRPr lang="en-US" sz="1400" b="1" i="0" u="none" strike="noStrike">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sz="1400" u="none" strike="noStrike">
                          <a:effectLst/>
                          <a:latin typeface="Meiryo UI" panose="020B0604030504040204" pitchFamily="50" charset="-128"/>
                          <a:ea typeface="Meiryo UI" panose="020B0604030504040204" pitchFamily="50" charset="-128"/>
                        </a:rPr>
                        <a:t>Medium</a:t>
                      </a:r>
                      <a:endParaRPr lang="en-US" sz="1400" b="1" i="0" u="none" strike="noStrike">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ja-JP" altLang="en-US" sz="1400" u="none" strike="noStrike">
                          <a:effectLst/>
                          <a:latin typeface="Meiryo UI" panose="020B0604030504040204" pitchFamily="50" charset="-128"/>
                          <a:ea typeface="Meiryo UI" panose="020B0604030504040204" pitchFamily="50" charset="-128"/>
                        </a:rPr>
                        <a:t>合計</a:t>
                      </a:r>
                      <a:endParaRPr lang="ja-JP" altLang="en-US" sz="1400" b="1" i="0" u="none" strike="noStrike">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2126641832"/>
                  </a:ext>
                </a:extLst>
              </a:tr>
              <a:tr h="238125">
                <a:tc>
                  <a:txBody>
                    <a:bodyPr/>
                    <a:lstStyle/>
                    <a:p>
                      <a:pPr algn="ctr" fontAlgn="ctr"/>
                      <a:r>
                        <a:rPr lang="en-US" sz="1400" u="none" strike="noStrike" dirty="0">
                          <a:effectLst/>
                          <a:latin typeface="Meiryo UI" panose="020B0604030504040204" pitchFamily="50" charset="-128"/>
                          <a:ea typeface="Meiryo UI" panose="020B0604030504040204" pitchFamily="50" charset="-128"/>
                        </a:rPr>
                        <a:t>Bad</a:t>
                      </a:r>
                      <a:endParaRPr lang="en-US" sz="1400" b="1"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b="1" u="none" strike="noStrike" dirty="0">
                          <a:solidFill>
                            <a:schemeClr val="accent5"/>
                          </a:solidFill>
                          <a:effectLst/>
                          <a:latin typeface="Meiryo UI" panose="020B0604030504040204" pitchFamily="50" charset="-128"/>
                          <a:ea typeface="Meiryo UI" panose="020B0604030504040204" pitchFamily="50" charset="-128"/>
                        </a:rPr>
                        <a:t>63</a:t>
                      </a:r>
                      <a:endParaRPr lang="en-US" altLang="ja-JP" sz="1200" b="1" i="0" u="none" strike="noStrike" dirty="0">
                        <a:solidFill>
                          <a:schemeClr val="accent5"/>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u="none" strike="noStrike" dirty="0">
                          <a:effectLst/>
                          <a:latin typeface="Meiryo UI" panose="020B0604030504040204" pitchFamily="50" charset="-128"/>
                          <a:ea typeface="Meiryo UI" panose="020B0604030504040204" pitchFamily="50" charset="-128"/>
                        </a:rPr>
                        <a:t>385</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u="none" strike="noStrike">
                          <a:effectLst/>
                          <a:latin typeface="Meiryo UI" panose="020B0604030504040204" pitchFamily="50" charset="-128"/>
                          <a:ea typeface="Meiryo UI" panose="020B0604030504040204" pitchFamily="50" charset="-128"/>
                        </a:rPr>
                        <a:t>368</a:t>
                      </a:r>
                      <a:endParaRPr lang="en-US" altLang="ja-JP" sz="1200" b="0" i="0" u="none" strike="noStrike">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u="none" strike="noStrike">
                          <a:effectLst/>
                          <a:latin typeface="Meiryo UI" panose="020B0604030504040204" pitchFamily="50" charset="-128"/>
                          <a:ea typeface="Meiryo UI" panose="020B0604030504040204" pitchFamily="50" charset="-128"/>
                        </a:rPr>
                        <a:t>816</a:t>
                      </a:r>
                      <a:endParaRPr lang="en-US" altLang="ja-JP" sz="1200" b="0" i="0" u="none" strike="noStrike">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1860067017"/>
                  </a:ext>
                </a:extLst>
              </a:tr>
              <a:tr h="238125">
                <a:tc>
                  <a:txBody>
                    <a:bodyPr/>
                    <a:lstStyle/>
                    <a:p>
                      <a:pPr algn="ctr" fontAlgn="ctr"/>
                      <a:r>
                        <a:rPr lang="en-US" sz="1400" u="none" strike="noStrike" dirty="0">
                          <a:effectLst/>
                          <a:latin typeface="Meiryo UI" panose="020B0604030504040204" pitchFamily="50" charset="-128"/>
                          <a:ea typeface="Meiryo UI" panose="020B0604030504040204" pitchFamily="50" charset="-128"/>
                        </a:rPr>
                        <a:t>Good</a:t>
                      </a:r>
                      <a:endParaRPr lang="en-US" sz="1400" b="1"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u="none" strike="noStrike">
                          <a:effectLst/>
                          <a:latin typeface="Meiryo UI" panose="020B0604030504040204" pitchFamily="50" charset="-128"/>
                          <a:ea typeface="Meiryo UI" panose="020B0604030504040204" pitchFamily="50" charset="-128"/>
                        </a:rPr>
                        <a:t>526</a:t>
                      </a:r>
                      <a:endParaRPr lang="en-US" altLang="ja-JP" sz="1200" b="0" i="0" u="none" strike="noStrike">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u="none" strike="noStrike" dirty="0">
                          <a:effectLst/>
                          <a:latin typeface="Meiryo UI" panose="020B0604030504040204" pitchFamily="50" charset="-128"/>
                          <a:ea typeface="Meiryo UI" panose="020B0604030504040204" pitchFamily="50" charset="-128"/>
                        </a:rPr>
                        <a:t>79</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u="none" strike="noStrike" dirty="0">
                          <a:effectLst/>
                          <a:latin typeface="Meiryo UI" panose="020B0604030504040204" pitchFamily="50" charset="-128"/>
                          <a:ea typeface="Meiryo UI" panose="020B0604030504040204" pitchFamily="50" charset="-128"/>
                        </a:rPr>
                        <a:t>533</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u="none" strike="noStrike" dirty="0">
                          <a:effectLst/>
                          <a:latin typeface="Meiryo UI" panose="020B0604030504040204" pitchFamily="50" charset="-128"/>
                          <a:ea typeface="Meiryo UI" panose="020B0604030504040204" pitchFamily="50" charset="-128"/>
                        </a:rPr>
                        <a:t>1,138</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2219150173"/>
                  </a:ext>
                </a:extLst>
              </a:tr>
              <a:tr h="238125">
                <a:tc>
                  <a:txBody>
                    <a:bodyPr/>
                    <a:lstStyle/>
                    <a:p>
                      <a:pPr algn="ctr" fontAlgn="ctr"/>
                      <a:r>
                        <a:rPr lang="ja-JP" altLang="en-US" sz="1400" u="none" strike="noStrike" dirty="0">
                          <a:effectLst/>
                          <a:latin typeface="Meiryo UI" panose="020B0604030504040204" pitchFamily="50" charset="-128"/>
                          <a:ea typeface="Meiryo UI" panose="020B0604030504040204" pitchFamily="50" charset="-128"/>
                        </a:rPr>
                        <a:t>合計</a:t>
                      </a:r>
                      <a:endParaRPr lang="ja-JP" altLang="en-US" sz="1400" b="1"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u="none" strike="noStrike">
                          <a:effectLst/>
                          <a:latin typeface="Meiryo UI" panose="020B0604030504040204" pitchFamily="50" charset="-128"/>
                          <a:ea typeface="Meiryo UI" panose="020B0604030504040204" pitchFamily="50" charset="-128"/>
                        </a:rPr>
                        <a:t>589</a:t>
                      </a:r>
                      <a:endParaRPr lang="en-US" altLang="ja-JP" sz="1200" b="0" i="0" u="none" strike="noStrike">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u="none" strike="noStrike" dirty="0">
                          <a:effectLst/>
                          <a:latin typeface="Meiryo UI" panose="020B0604030504040204" pitchFamily="50" charset="-128"/>
                          <a:ea typeface="Meiryo UI" panose="020B0604030504040204" pitchFamily="50" charset="-128"/>
                        </a:rPr>
                        <a:t>464</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u="none" strike="noStrike" dirty="0">
                          <a:effectLst/>
                          <a:latin typeface="Meiryo UI" panose="020B0604030504040204" pitchFamily="50" charset="-128"/>
                          <a:ea typeface="Meiryo UI" panose="020B0604030504040204" pitchFamily="50" charset="-128"/>
                        </a:rPr>
                        <a:t>901</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r" fontAlgn="ctr"/>
                      <a:r>
                        <a:rPr lang="en-US" altLang="ja-JP" sz="1200" u="none" strike="noStrike" dirty="0">
                          <a:effectLst/>
                          <a:latin typeface="Meiryo UI" panose="020B0604030504040204" pitchFamily="50" charset="-128"/>
                          <a:ea typeface="Meiryo UI" panose="020B0604030504040204" pitchFamily="50" charset="-128"/>
                        </a:rPr>
                        <a:t>1,954</a:t>
                      </a:r>
                      <a:endParaRPr lang="en-US" altLang="ja-JP" sz="12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1048767381"/>
                  </a:ext>
                </a:extLst>
              </a:tr>
            </a:tbl>
          </a:graphicData>
        </a:graphic>
      </p:graphicFrame>
      <p:sp>
        <p:nvSpPr>
          <p:cNvPr id="17" name="正方形/長方形 16">
            <a:extLst>
              <a:ext uri="{FF2B5EF4-FFF2-40B4-BE49-F238E27FC236}">
                <a16:creationId xmlns:a16="http://schemas.microsoft.com/office/drawing/2014/main" id="{F7DA19B6-C0E8-4AA1-8AB3-2A2B5D63E7AE}"/>
              </a:ext>
            </a:extLst>
          </p:cNvPr>
          <p:cNvSpPr/>
          <p:nvPr/>
        </p:nvSpPr>
        <p:spPr>
          <a:xfrm>
            <a:off x="5714999" y="5600405"/>
            <a:ext cx="740105" cy="226304"/>
          </a:xfrm>
          <a:prstGeom prst="rect">
            <a:avLst/>
          </a:prstGeom>
          <a:solidFill>
            <a:srgbClr val="FF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335E696E-54DF-410B-BC88-0BF22B6B23DF}"/>
              </a:ext>
            </a:extLst>
          </p:cNvPr>
          <p:cNvSpPr/>
          <p:nvPr/>
        </p:nvSpPr>
        <p:spPr>
          <a:xfrm>
            <a:off x="9165772" y="4618910"/>
            <a:ext cx="938254" cy="159026"/>
          </a:xfrm>
          <a:prstGeom prst="rect">
            <a:avLst/>
          </a:prstGeom>
          <a:solidFill>
            <a:srgbClr val="FF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4D15870E-46AB-43B7-8E94-B08C2996B1F4}"/>
                  </a:ext>
                </a:extLst>
              </p:cNvPr>
              <p:cNvSpPr txBox="1"/>
              <p:nvPr/>
            </p:nvSpPr>
            <p:spPr>
              <a:xfrm>
                <a:off x="334545" y="5306904"/>
                <a:ext cx="2391360" cy="52456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1400" i="1" smtClean="0">
                              <a:solidFill>
                                <a:schemeClr val="accent5"/>
                              </a:solidFill>
                              <a:latin typeface="Cambria Math" panose="02040503050406030204" pitchFamily="18" charset="0"/>
                            </a:rPr>
                          </m:ctrlPr>
                        </m:fPr>
                        <m:num>
                          <m:sSup>
                            <m:sSupPr>
                              <m:ctrlPr>
                                <a:rPr kumimoji="1" lang="en-US" altLang="ja-JP" sz="1400" i="1">
                                  <a:solidFill>
                                    <a:schemeClr val="accent5"/>
                                  </a:solidFill>
                                  <a:latin typeface="Cambria Math" panose="02040503050406030204" pitchFamily="18" charset="0"/>
                                </a:rPr>
                              </m:ctrlPr>
                            </m:sSupPr>
                            <m:e>
                              <m:d>
                                <m:dPr>
                                  <m:ctrlPr>
                                    <a:rPr kumimoji="1" lang="en-US" altLang="ja-JP" sz="1400" i="1">
                                      <a:solidFill>
                                        <a:schemeClr val="accent5"/>
                                      </a:solidFill>
                                      <a:latin typeface="Cambria Math" panose="02040503050406030204" pitchFamily="18" charset="0"/>
                                    </a:rPr>
                                  </m:ctrlPr>
                                </m:dPr>
                                <m:e>
                                  <m:r>
                                    <a:rPr kumimoji="1" lang="en-US" altLang="ja-JP" sz="1400" i="1">
                                      <a:solidFill>
                                        <a:schemeClr val="accent5"/>
                                      </a:solidFill>
                                      <a:latin typeface="Cambria Math" panose="02040503050406030204" pitchFamily="18" charset="0"/>
                                    </a:rPr>
                                    <m:t>63−245.969</m:t>
                                  </m:r>
                                </m:e>
                              </m:d>
                            </m:e>
                            <m:sup>
                              <m:r>
                                <a:rPr kumimoji="1" lang="en-US" altLang="ja-JP" sz="1400" i="1">
                                  <a:solidFill>
                                    <a:schemeClr val="accent5"/>
                                  </a:solidFill>
                                  <a:latin typeface="Cambria Math" panose="02040503050406030204" pitchFamily="18" charset="0"/>
                                </a:rPr>
                                <m:t>2</m:t>
                              </m:r>
                            </m:sup>
                          </m:sSup>
                        </m:num>
                        <m:den>
                          <m:r>
                            <a:rPr kumimoji="1" lang="en-US" altLang="ja-JP" sz="1400" i="1">
                              <a:solidFill>
                                <a:schemeClr val="accent5"/>
                              </a:solidFill>
                              <a:latin typeface="Cambria Math" panose="02040503050406030204" pitchFamily="18" charset="0"/>
                            </a:rPr>
                            <m:t>245.969</m:t>
                          </m:r>
                        </m:den>
                      </m:f>
                      <m:r>
                        <a:rPr kumimoji="1" lang="en-US" altLang="ja-JP" sz="1400" b="0" i="1" smtClean="0">
                          <a:solidFill>
                            <a:schemeClr val="accent5"/>
                          </a:solidFill>
                          <a:latin typeface="Cambria Math" panose="02040503050406030204" pitchFamily="18" charset="0"/>
                        </a:rPr>
                        <m:t>=136.105</m:t>
                      </m:r>
                    </m:oMath>
                  </m:oMathPara>
                </a14:m>
                <a:endParaRPr kumimoji="1" lang="ja-JP" altLang="en-US" sz="1400" dirty="0">
                  <a:solidFill>
                    <a:schemeClr val="accent5"/>
                  </a:solidFill>
                  <a:latin typeface="Meiryo UI" panose="020B0604030504040204" pitchFamily="50" charset="-128"/>
                  <a:ea typeface="Meiryo UI" panose="020B0604030504040204" pitchFamily="50" charset="-128"/>
                </a:endParaRPr>
              </a:p>
            </p:txBody>
          </p:sp>
        </mc:Choice>
        <mc:Fallback xmlns="">
          <p:sp>
            <p:nvSpPr>
              <p:cNvPr id="19" name="テキスト ボックス 18">
                <a:extLst>
                  <a:ext uri="{FF2B5EF4-FFF2-40B4-BE49-F238E27FC236}">
                    <a16:creationId xmlns:a16="http://schemas.microsoft.com/office/drawing/2014/main" id="{4D15870E-46AB-43B7-8E94-B08C2996B1F4}"/>
                  </a:ext>
                </a:extLst>
              </p:cNvPr>
              <p:cNvSpPr txBox="1">
                <a:spLocks noRot="1" noChangeAspect="1" noMove="1" noResize="1" noEditPoints="1" noAdjustHandles="1" noChangeArrowheads="1" noChangeShapeType="1" noTextEdit="1"/>
              </p:cNvSpPr>
              <p:nvPr/>
            </p:nvSpPr>
            <p:spPr>
              <a:xfrm>
                <a:off x="334545" y="5306904"/>
                <a:ext cx="2391360" cy="52456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15808E3B-02E0-4317-8505-720FEF56FAA1}"/>
                  </a:ext>
                </a:extLst>
              </p:cNvPr>
              <p:cNvSpPr txBox="1"/>
              <p:nvPr/>
            </p:nvSpPr>
            <p:spPr>
              <a:xfrm>
                <a:off x="453224" y="3914324"/>
                <a:ext cx="2000356" cy="5014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1400" b="1" i="1" smtClean="0">
                              <a:latin typeface="Cambria Math" panose="02040503050406030204" pitchFamily="18" charset="0"/>
                            </a:rPr>
                          </m:ctrlPr>
                        </m:fPr>
                        <m:num>
                          <m:r>
                            <a:rPr kumimoji="1" lang="en-US" altLang="ja-JP" sz="1400" b="1" i="1">
                              <a:latin typeface="Cambria Math" panose="02040503050406030204" pitchFamily="18" charset="0"/>
                            </a:rPr>
                            <m:t>𝟓𝟖𝟗</m:t>
                          </m:r>
                          <m:r>
                            <a:rPr kumimoji="1" lang="en-US" altLang="ja-JP" sz="1400" b="1" i="1" smtClean="0">
                              <a:latin typeface="Cambria Math" panose="02040503050406030204" pitchFamily="18" charset="0"/>
                            </a:rPr>
                            <m:t>∗</m:t>
                          </m:r>
                          <m:r>
                            <a:rPr kumimoji="1" lang="en-US" altLang="ja-JP" sz="1400" b="1" i="1">
                              <a:latin typeface="Cambria Math" panose="02040503050406030204" pitchFamily="18" charset="0"/>
                            </a:rPr>
                            <m:t>𝟖𝟏𝟔</m:t>
                          </m:r>
                        </m:num>
                        <m:den>
                          <m:r>
                            <a:rPr kumimoji="1" lang="en-US" altLang="ja-JP" sz="1400" b="1" i="1" smtClean="0">
                              <a:solidFill>
                                <a:schemeClr val="tx1"/>
                              </a:solidFill>
                              <a:latin typeface="Cambria Math" panose="02040503050406030204" pitchFamily="18" charset="0"/>
                            </a:rPr>
                            <m:t>𝟏𝟗𝟓𝟒</m:t>
                          </m:r>
                        </m:den>
                      </m:f>
                      <m:r>
                        <a:rPr kumimoji="1" lang="en-US" altLang="ja-JP" sz="1400" b="1" i="1" smtClean="0">
                          <a:latin typeface="Cambria Math" panose="02040503050406030204" pitchFamily="18" charset="0"/>
                        </a:rPr>
                        <m:t>=</m:t>
                      </m:r>
                      <m:r>
                        <a:rPr kumimoji="1" lang="en-US" altLang="ja-JP" sz="1400" b="1" i="1" smtClean="0">
                          <a:latin typeface="Cambria Math" panose="02040503050406030204" pitchFamily="18" charset="0"/>
                        </a:rPr>
                        <m:t>𝟐𝟒𝟓</m:t>
                      </m:r>
                      <m:r>
                        <a:rPr kumimoji="1" lang="en-US" altLang="ja-JP" sz="1400" b="1" i="1" smtClean="0">
                          <a:latin typeface="Cambria Math" panose="02040503050406030204" pitchFamily="18" charset="0"/>
                        </a:rPr>
                        <m:t>.</m:t>
                      </m:r>
                      <m:r>
                        <a:rPr kumimoji="1" lang="en-US" altLang="ja-JP" sz="1400" b="1" i="1" smtClean="0">
                          <a:latin typeface="Cambria Math" panose="02040503050406030204" pitchFamily="18" charset="0"/>
                        </a:rPr>
                        <m:t>𝟗𝟔𝟗</m:t>
                      </m:r>
                    </m:oMath>
                  </m:oMathPara>
                </a14:m>
                <a:endParaRPr kumimoji="1" lang="ja-JP" altLang="en-US" sz="1400" b="1" dirty="0">
                  <a:latin typeface="Meiryo UI" panose="020B0604030504040204" pitchFamily="50" charset="-128"/>
                  <a:ea typeface="Meiryo UI" panose="020B0604030504040204" pitchFamily="50" charset="-128"/>
                </a:endParaRPr>
              </a:p>
            </p:txBody>
          </p:sp>
        </mc:Choice>
        <mc:Fallback xmlns="">
          <p:sp>
            <p:nvSpPr>
              <p:cNvPr id="20" name="テキスト ボックス 19">
                <a:extLst>
                  <a:ext uri="{FF2B5EF4-FFF2-40B4-BE49-F238E27FC236}">
                    <a16:creationId xmlns:a16="http://schemas.microsoft.com/office/drawing/2014/main" id="{15808E3B-02E0-4317-8505-720FEF56FAA1}"/>
                  </a:ext>
                </a:extLst>
              </p:cNvPr>
              <p:cNvSpPr txBox="1">
                <a:spLocks noRot="1" noChangeAspect="1" noMove="1" noResize="1" noEditPoints="1" noAdjustHandles="1" noChangeArrowheads="1" noChangeShapeType="1" noTextEdit="1"/>
              </p:cNvSpPr>
              <p:nvPr/>
            </p:nvSpPr>
            <p:spPr>
              <a:xfrm>
                <a:off x="453224" y="3914324"/>
                <a:ext cx="2000356" cy="501419"/>
              </a:xfrm>
              <a:prstGeom prst="rect">
                <a:avLst/>
              </a:prstGeom>
              <a:blipFill>
                <a:blip r:embed="rId6"/>
                <a:stretch>
                  <a:fillRect b="-2439"/>
                </a:stretch>
              </a:blipFill>
            </p:spPr>
            <p:txBody>
              <a:bodyPr/>
              <a:lstStyle/>
              <a:p>
                <a:r>
                  <a:rPr lang="ja-JP" altLang="en-US">
                    <a:noFill/>
                  </a:rPr>
                  <a:t> </a:t>
                </a:r>
              </a:p>
            </p:txBody>
          </p:sp>
        </mc:Fallback>
      </mc:AlternateContent>
      <p:sp>
        <p:nvSpPr>
          <p:cNvPr id="24" name="テキスト ボックス 23">
            <a:extLst>
              <a:ext uri="{FF2B5EF4-FFF2-40B4-BE49-F238E27FC236}">
                <a16:creationId xmlns:a16="http://schemas.microsoft.com/office/drawing/2014/main" id="{4112E38A-75EB-4161-9551-BAF573858AA9}"/>
              </a:ext>
            </a:extLst>
          </p:cNvPr>
          <p:cNvSpPr txBox="1"/>
          <p:nvPr/>
        </p:nvSpPr>
        <p:spPr>
          <a:xfrm>
            <a:off x="8469883" y="6303535"/>
            <a:ext cx="1790875" cy="307777"/>
          </a:xfrm>
          <a:prstGeom prst="rect">
            <a:avLst/>
          </a:prstGeom>
          <a:noFill/>
        </p:spPr>
        <p:txBody>
          <a:bodyPr wrap="none" rtlCol="0">
            <a:spAutoFit/>
          </a:bodyPr>
          <a:lstStyle/>
          <a:p>
            <a:r>
              <a:rPr kumimoji="1" lang="ja-JP" altLang="en-US" sz="1400" b="1" dirty="0"/>
              <a:t>図　作成されたツリー</a:t>
            </a:r>
          </a:p>
        </p:txBody>
      </p:sp>
    </p:spTree>
    <p:extLst>
      <p:ext uri="{BB962C8B-B14F-4D97-AF65-F5344CB8AC3E}">
        <p14:creationId xmlns:p14="http://schemas.microsoft.com/office/powerpoint/2010/main" val="2033655762"/>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2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TM02900720[[fn=インテグラル]]</Template>
  <TotalTime>2963</TotalTime>
  <Words>2654</Words>
  <Application>Microsoft Office PowerPoint</Application>
  <PresentationFormat>ワイド画面</PresentationFormat>
  <Paragraphs>496</Paragraphs>
  <Slides>21</Slides>
  <Notes>16</Notes>
  <HiddenSlides>0</HiddenSlides>
  <MMClips>0</MMClips>
  <ScaleCrop>false</ScaleCrop>
  <HeadingPairs>
    <vt:vector size="6" baseType="variant">
      <vt:variant>
        <vt:lpstr>使用されているフォント</vt:lpstr>
      </vt:variant>
      <vt:variant>
        <vt:i4>10</vt:i4>
      </vt:variant>
      <vt:variant>
        <vt:lpstr>テーマ</vt:lpstr>
      </vt:variant>
      <vt:variant>
        <vt:i4>4</vt:i4>
      </vt:variant>
      <vt:variant>
        <vt:lpstr>スライド タイトル</vt:lpstr>
      </vt:variant>
      <vt:variant>
        <vt:i4>21</vt:i4>
      </vt:variant>
    </vt:vector>
  </HeadingPairs>
  <TitlesOfParts>
    <vt:vector size="35" baseType="lpstr">
      <vt:lpstr>Meiryo UI</vt:lpstr>
      <vt:lpstr>游ゴシック</vt:lpstr>
      <vt:lpstr>游ゴシック Light</vt:lpstr>
      <vt:lpstr>Arial</vt:lpstr>
      <vt:lpstr>Calibri</vt:lpstr>
      <vt:lpstr>Calibri Light</vt:lpstr>
      <vt:lpstr>Cambria Math</vt:lpstr>
      <vt:lpstr>Matura MT Script Capitals</vt:lpstr>
      <vt:lpstr>Wingdings</vt:lpstr>
      <vt:lpstr>Wingdings 2</vt:lpstr>
      <vt:lpstr>HDOfficeLightV0</vt:lpstr>
      <vt:lpstr>1_HDOfficeLightV0</vt:lpstr>
      <vt:lpstr>2_HDOfficeLightV0</vt:lpstr>
      <vt:lpstr>Office テーマ</vt:lpstr>
      <vt:lpstr>決定木分析</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SUPPORT</dc:creator>
  <cp:lastModifiedBy>SUPPORT</cp:lastModifiedBy>
  <cp:revision>140</cp:revision>
  <dcterms:created xsi:type="dcterms:W3CDTF">2020-06-29T04:00:28Z</dcterms:created>
  <dcterms:modified xsi:type="dcterms:W3CDTF">2020-07-19T23:57:40Z</dcterms:modified>
</cp:coreProperties>
</file>