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8"/>
  </p:handoutMasterIdLst>
  <p:sldIdLst>
    <p:sldId id="285" r:id="rId2"/>
    <p:sldId id="294" r:id="rId3"/>
    <p:sldId id="283" r:id="rId4"/>
    <p:sldId id="286" r:id="rId5"/>
    <p:sldId id="287" r:id="rId6"/>
    <p:sldId id="295" r:id="rId7"/>
    <p:sldId id="298" r:id="rId8"/>
    <p:sldId id="299" r:id="rId9"/>
    <p:sldId id="297" r:id="rId10"/>
    <p:sldId id="301" r:id="rId11"/>
    <p:sldId id="305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5" r:id="rId22"/>
    <p:sldId id="316" r:id="rId23"/>
    <p:sldId id="317" r:id="rId24"/>
    <p:sldId id="319" r:id="rId25"/>
    <p:sldId id="320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村 孔明" initials="中村" lastIdx="1" clrIdx="0">
    <p:extLst>
      <p:ext uri="{19B8F6BF-5375-455C-9EA6-DF929625EA0E}">
        <p15:presenceInfo xmlns:p15="http://schemas.microsoft.com/office/powerpoint/2012/main" userId="S::nakamura-ys@tsuzuki.co.jp::a4e0d5a8-fcd0-4592-b109-f1b930efb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19E3F1D-283B-469C-87C8-F9A698355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35CC1D-1648-415E-B438-54514124DA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BA625-31EE-448B-9C00-5536C95C8C41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77A67F-DF24-46BC-8897-9E8F1951E9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B9AF0D-79DD-4499-8006-AFCD37A01A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61D34-CF25-49EF-83B9-1F4DD8DFC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283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94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92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78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2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00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13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26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42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9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2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18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0A7D4-52BB-4370-AA95-D19094430F44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548BD-0FE2-42FF-B5DD-91E5DE542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312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halhorn/items/c91497522be27bde17ce#positional-encod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7" Type="http://schemas.openxmlformats.org/officeDocument/2006/relationships/hyperlink" Target="https://arxiv.org/pdf/1511.06038.pdf" TargetMode="External"/><Relationship Id="rId2" Type="http://schemas.openxmlformats.org/officeDocument/2006/relationships/hyperlink" Target="https://arxiv.org/abs/1301.37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10.04805" TargetMode="External"/><Relationship Id="rId5" Type="http://schemas.openxmlformats.org/officeDocument/2006/relationships/hyperlink" Target="https://arxiv.org/abs/1706.03762" TargetMode="External"/><Relationship Id="rId4" Type="http://schemas.openxmlformats.org/officeDocument/2006/relationships/hyperlink" Target="https://arxiv.org/abs/1509.0162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transform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tutorials/text/transformer?hl=ja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7EB763-09E5-45D9-830A-57864D4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250" y="2093114"/>
            <a:ext cx="6105194" cy="2671772"/>
          </a:xfrm>
        </p:spPr>
        <p:txBody>
          <a:bodyPr anchor="ctr">
            <a:normAutofit/>
          </a:bodyPr>
          <a:lstStyle/>
          <a:p>
            <a:r>
              <a:rPr lang="en-US" altLang="ja-JP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404154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Multi-Head Attention</a:t>
            </a:r>
            <a:endParaRPr kumimoji="1" lang="ja-JP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7D9373-DE1C-4B5D-A879-25EBBDE7D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705714" y="695325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DDE43-41A6-4FE3-90D7-A6A74F83FFBC}"/>
              </a:ext>
            </a:extLst>
          </p:cNvPr>
          <p:cNvSpPr/>
          <p:nvPr/>
        </p:nvSpPr>
        <p:spPr>
          <a:xfrm>
            <a:off x="8453719" y="3890683"/>
            <a:ext cx="1183340" cy="57374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graphicFrame>
        <p:nvGraphicFramePr>
          <p:cNvPr id="15" name="表 16">
            <a:extLst>
              <a:ext uri="{FF2B5EF4-FFF2-40B4-BE49-F238E27FC236}">
                <a16:creationId xmlns:a16="http://schemas.microsoft.com/office/drawing/2014/main" id="{7A7C0A6E-8FB7-4ECD-A69E-24B38771D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38849"/>
              </p:ext>
            </p:extLst>
          </p:nvPr>
        </p:nvGraphicFramePr>
        <p:xfrm>
          <a:off x="854987" y="2797268"/>
          <a:ext cx="64052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376">
                  <a:extLst>
                    <a:ext uri="{9D8B030D-6E8A-4147-A177-3AD203B41FA5}">
                      <a16:colId xmlns:a16="http://schemas.microsoft.com/office/drawing/2014/main" val="171980674"/>
                    </a:ext>
                  </a:extLst>
                </a:gridCol>
                <a:gridCol w="1595718">
                  <a:extLst>
                    <a:ext uri="{9D8B030D-6E8A-4147-A177-3AD203B41FA5}">
                      <a16:colId xmlns:a16="http://schemas.microsoft.com/office/drawing/2014/main" val="4147780752"/>
                    </a:ext>
                  </a:extLst>
                </a:gridCol>
                <a:gridCol w="1739153">
                  <a:extLst>
                    <a:ext uri="{9D8B030D-6E8A-4147-A177-3AD203B41FA5}">
                      <a16:colId xmlns:a16="http://schemas.microsoft.com/office/drawing/2014/main" val="577762436"/>
                    </a:ext>
                  </a:extLst>
                </a:gridCol>
                <a:gridCol w="1642035">
                  <a:extLst>
                    <a:ext uri="{9D8B030D-6E8A-4147-A177-3AD203B41FA5}">
                      <a16:colId xmlns:a16="http://schemas.microsoft.com/office/drawing/2014/main" val="342685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Token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Key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COVID19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COVID19*</a:t>
                      </a:r>
                      <a:r>
                        <a:rPr kumimoji="1" lang="en-US" altLang="ja-JP" dirty="0" err="1"/>
                        <a:t>wq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COVID19*</a:t>
                      </a:r>
                      <a:r>
                        <a:rPr kumimoji="1" lang="en-US" altLang="ja-JP" dirty="0" err="1"/>
                        <a:t>wk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COVID19*</a:t>
                      </a:r>
                      <a:r>
                        <a:rPr kumimoji="1" lang="en-US" altLang="ja-JP" dirty="0" err="1"/>
                        <a:t>wv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6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made*</a:t>
                      </a:r>
                      <a:r>
                        <a:rPr kumimoji="1" lang="en-US" altLang="ja-JP" dirty="0" err="1"/>
                        <a:t>wq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made*</a:t>
                      </a:r>
                      <a:r>
                        <a:rPr kumimoji="1" lang="en-US" altLang="ja-JP" dirty="0" err="1"/>
                        <a:t>wk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made*</a:t>
                      </a:r>
                      <a:r>
                        <a:rPr kumimoji="1" lang="en-US" altLang="ja-JP" dirty="0" err="1"/>
                        <a:t>wv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1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in*</a:t>
                      </a:r>
                      <a:r>
                        <a:rPr kumimoji="1" lang="en-US" altLang="ja-JP" dirty="0" err="1"/>
                        <a:t>wq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in*</a:t>
                      </a:r>
                      <a:r>
                        <a:rPr kumimoji="1" lang="en-US" altLang="ja-JP" dirty="0" err="1"/>
                        <a:t>wk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in*</a:t>
                      </a:r>
                      <a:r>
                        <a:rPr kumimoji="1" lang="en-US" altLang="ja-JP" dirty="0" err="1"/>
                        <a:t>wv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China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China*</a:t>
                      </a:r>
                      <a:r>
                        <a:rPr kumimoji="1" lang="en-US" altLang="ja-JP" dirty="0" err="1"/>
                        <a:t>wq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China*</a:t>
                      </a:r>
                      <a:r>
                        <a:rPr kumimoji="1" lang="en-US" altLang="ja-JP" dirty="0" err="1"/>
                        <a:t>wk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China*</a:t>
                      </a:r>
                      <a:r>
                        <a:rPr kumimoji="1" lang="en-US" altLang="ja-JP" dirty="0" err="1"/>
                        <a:t>wv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60408"/>
                  </a:ext>
                </a:extLst>
              </a:tr>
            </a:tbl>
          </a:graphicData>
        </a:graphic>
      </p:graphicFrame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27546D48-614E-4032-9000-6DC78A03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988" y="1678082"/>
            <a:ext cx="5178260" cy="1106580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Query, Key, Value</a:t>
            </a:r>
            <a:r>
              <a:rPr lang="ja-JP" altLang="en-US" sz="1600" dirty="0"/>
              <a:t>の重さを定義する（</a:t>
            </a:r>
            <a:r>
              <a:rPr lang="en-US" altLang="ja-JP" sz="1600" dirty="0" err="1"/>
              <a:t>wq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wk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wv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※</a:t>
            </a:r>
            <a:r>
              <a:rPr lang="ja-JP" altLang="en-US" sz="1600" dirty="0"/>
              <a:t>一様分布でランダムに初期化</a:t>
            </a:r>
            <a:endParaRPr lang="en-US" altLang="ja-JP" sz="1600" dirty="0"/>
          </a:p>
          <a:p>
            <a:r>
              <a:rPr lang="en-US" altLang="ja-JP" sz="1600" dirty="0"/>
              <a:t>input</a:t>
            </a:r>
            <a:r>
              <a:rPr lang="ja-JP" altLang="en-US" sz="1600" dirty="0"/>
              <a:t>と重み行列（</a:t>
            </a:r>
            <a:r>
              <a:rPr lang="en-US" altLang="ja-JP" sz="1600" dirty="0"/>
              <a:t>wp, </a:t>
            </a:r>
            <a:r>
              <a:rPr lang="en-US" altLang="ja-JP" sz="1600" dirty="0" err="1"/>
              <a:t>wk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wv</a:t>
            </a:r>
            <a:r>
              <a:rPr lang="ja-JP" altLang="en-US" sz="1600" dirty="0"/>
              <a:t>）をそれぞれ掛ける</a:t>
            </a:r>
            <a:endParaRPr lang="en-US" altLang="ja-JP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44A9B8F-DC9D-4E3F-9899-9A89F4EC6A8E}"/>
              </a:ext>
            </a:extLst>
          </p:cNvPr>
          <p:cNvSpPr/>
          <p:nvPr/>
        </p:nvSpPr>
        <p:spPr>
          <a:xfrm>
            <a:off x="838200" y="4829828"/>
            <a:ext cx="2147047" cy="140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Query</a:t>
            </a:r>
          </a:p>
          <a:p>
            <a:r>
              <a:rPr lang="en-US" altLang="ja-JP" dirty="0"/>
              <a:t>[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max_token_length</a:t>
            </a:r>
            <a:r>
              <a:rPr kumimoji="1" lang="en-US" altLang="ja-JP" dirty="0"/>
              <a:t>, 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hidden_dim</a:t>
            </a:r>
            <a:endParaRPr kumimoji="1" lang="en-US" altLang="ja-JP" dirty="0"/>
          </a:p>
          <a:p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4200AC0-D8E7-492B-BFA1-C10D7217E1AA}"/>
              </a:ext>
            </a:extLst>
          </p:cNvPr>
          <p:cNvSpPr/>
          <p:nvPr/>
        </p:nvSpPr>
        <p:spPr>
          <a:xfrm>
            <a:off x="3034369" y="4829827"/>
            <a:ext cx="2147047" cy="140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Key</a:t>
            </a:r>
          </a:p>
          <a:p>
            <a:r>
              <a:rPr lang="en-US" altLang="ja-JP" dirty="0"/>
              <a:t>[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max_token_length</a:t>
            </a:r>
            <a:r>
              <a:rPr kumimoji="1" lang="en-US" altLang="ja-JP" dirty="0"/>
              <a:t>, 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hidden_dim</a:t>
            </a:r>
            <a:endParaRPr kumimoji="1" lang="en-US" altLang="ja-JP" dirty="0"/>
          </a:p>
          <a:p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E991572-2E73-4A6C-8874-647854931C1E}"/>
              </a:ext>
            </a:extLst>
          </p:cNvPr>
          <p:cNvSpPr/>
          <p:nvPr/>
        </p:nvSpPr>
        <p:spPr>
          <a:xfrm>
            <a:off x="5230539" y="4829827"/>
            <a:ext cx="2147047" cy="140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Value</a:t>
            </a:r>
          </a:p>
          <a:p>
            <a:r>
              <a:rPr lang="en-US" altLang="ja-JP" dirty="0"/>
              <a:t>[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max_token_length</a:t>
            </a:r>
            <a:r>
              <a:rPr kumimoji="1" lang="en-US" altLang="ja-JP" dirty="0"/>
              <a:t>, 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hidden_dim</a:t>
            </a:r>
            <a:endParaRPr kumimoji="1" lang="en-US" altLang="ja-JP" dirty="0"/>
          </a:p>
          <a:p>
            <a:r>
              <a:rPr kumimoji="1" lang="en-US" altLang="ja-JP" dirty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289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Multi-Head Attention</a:t>
            </a:r>
            <a:endParaRPr kumimoji="1" lang="ja-JP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7D9373-DE1C-4B5D-A879-25EBBDE7D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8139956" y="708677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DDE43-41A6-4FE3-90D7-A6A74F83FFBC}"/>
              </a:ext>
            </a:extLst>
          </p:cNvPr>
          <p:cNvSpPr/>
          <p:nvPr/>
        </p:nvSpPr>
        <p:spPr>
          <a:xfrm>
            <a:off x="8866096" y="3899647"/>
            <a:ext cx="1183340" cy="57374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723C8F3-FDB8-4611-992C-487C7C3B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7" t="39999" r="32595" b="1"/>
          <a:stretch/>
        </p:blipFill>
        <p:spPr bwMode="auto">
          <a:xfrm>
            <a:off x="337160" y="1548485"/>
            <a:ext cx="337072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6C2BDF9-8237-443B-9C7B-69DC6B7F6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9" t="39999" r="78" b="1"/>
          <a:stretch/>
        </p:blipFill>
        <p:spPr bwMode="auto">
          <a:xfrm>
            <a:off x="4191546" y="1548485"/>
            <a:ext cx="3433482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1BCD6D-68B0-44FF-946D-D09D086812DA}"/>
              </a:ext>
            </a:extLst>
          </p:cNvPr>
          <p:cNvSpPr/>
          <p:nvPr/>
        </p:nvSpPr>
        <p:spPr>
          <a:xfrm>
            <a:off x="305239" y="5714362"/>
            <a:ext cx="7319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NimbusRomNo9L-Regu"/>
              </a:rPr>
              <a:t>Figure 2: (left) Scaled Dot-Product Attention. (right) Multi-Head Attention consists of several</a:t>
            </a:r>
            <a:r>
              <a:rPr lang="ja-JP" altLang="en-US" dirty="0">
                <a:latin typeface="NimbusRomNo9L-Regu"/>
              </a:rPr>
              <a:t> </a:t>
            </a:r>
            <a:r>
              <a:rPr lang="en-US" altLang="ja-JP" dirty="0">
                <a:latin typeface="NimbusRomNo9L-Regu"/>
              </a:rPr>
              <a:t>attention layers running in parallel.</a:t>
            </a:r>
            <a:endParaRPr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B59F472-03A1-4AEC-863B-27E79295D1FE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7625028" y="3605885"/>
            <a:ext cx="1512082" cy="580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B168F4F-2F06-4D79-81F8-1128F0804E13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>
            <a:off x="3707889" y="3360055"/>
            <a:ext cx="738609" cy="245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C2A4CC8-1E9F-4718-B109-68E609114D6E}"/>
              </a:ext>
            </a:extLst>
          </p:cNvPr>
          <p:cNvSpPr/>
          <p:nvPr/>
        </p:nvSpPr>
        <p:spPr>
          <a:xfrm>
            <a:off x="4446498" y="2945867"/>
            <a:ext cx="2784085" cy="82837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34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Multi-Head Attention</a:t>
            </a:r>
            <a:endParaRPr kumimoji="1" lang="ja-JP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FDD7740-E824-4B97-A01E-F10A69CBD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1" t="39999" r="32009" b="1"/>
          <a:stretch/>
        </p:blipFill>
        <p:spPr bwMode="auto">
          <a:xfrm>
            <a:off x="8060636" y="1875958"/>
            <a:ext cx="3458816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D6C906-487F-420F-81B4-557484EFD2C6}"/>
              </a:ext>
            </a:extLst>
          </p:cNvPr>
          <p:cNvSpPr/>
          <p:nvPr/>
        </p:nvSpPr>
        <p:spPr>
          <a:xfrm>
            <a:off x="4317409" y="5621864"/>
            <a:ext cx="1370709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Query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1BC9A8C-53F8-4419-9D22-C2440D529C5F}"/>
              </a:ext>
            </a:extLst>
          </p:cNvPr>
          <p:cNvSpPr/>
          <p:nvPr/>
        </p:nvSpPr>
        <p:spPr>
          <a:xfrm>
            <a:off x="6012324" y="5625207"/>
            <a:ext cx="1370710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Key.T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A650E6-70B7-4AEA-8885-189562FB8828}"/>
              </a:ext>
            </a:extLst>
          </p:cNvPr>
          <p:cNvSpPr txBox="1"/>
          <p:nvPr/>
        </p:nvSpPr>
        <p:spPr>
          <a:xfrm>
            <a:off x="5636984" y="5662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0E7497-A48D-4B59-A88A-27C2A1653894}"/>
              </a:ext>
            </a:extLst>
          </p:cNvPr>
          <p:cNvSpPr/>
          <p:nvPr/>
        </p:nvSpPr>
        <p:spPr>
          <a:xfrm>
            <a:off x="3173505" y="3945141"/>
            <a:ext cx="2196861" cy="140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QK</a:t>
            </a:r>
          </a:p>
          <a:p>
            <a:r>
              <a:rPr kumimoji="1" lang="en-US" altLang="ja-JP" dirty="0"/>
              <a:t>[</a:t>
            </a:r>
          </a:p>
          <a:p>
            <a:r>
              <a:rPr lang="ja-JP" altLang="en-US" dirty="0"/>
              <a:t>  </a:t>
            </a:r>
            <a:r>
              <a:rPr lang="en-US" altLang="ja-JP" dirty="0" err="1"/>
              <a:t>max_token_length</a:t>
            </a:r>
            <a:r>
              <a:rPr lang="en-US" altLang="ja-JP" dirty="0"/>
              <a:t>,   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max_token_length</a:t>
            </a:r>
            <a:endParaRPr lang="en-US" altLang="ja-JP" dirty="0"/>
          </a:p>
          <a:p>
            <a:r>
              <a:rPr kumimoji="1" lang="en-US" altLang="ja-JP" dirty="0"/>
              <a:t>]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DD157E-6E93-44F2-BDA3-302BD41078EC}"/>
              </a:ext>
            </a:extLst>
          </p:cNvPr>
          <p:cNvSpPr txBox="1"/>
          <p:nvPr/>
        </p:nvSpPr>
        <p:spPr>
          <a:xfrm>
            <a:off x="5377423" y="44625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2049F21-BB93-4C2E-B604-E7875E7D6756}"/>
              </a:ext>
            </a:extLst>
          </p:cNvPr>
          <p:cNvSpPr/>
          <p:nvPr/>
        </p:nvSpPr>
        <p:spPr>
          <a:xfrm>
            <a:off x="5626224" y="4421974"/>
            <a:ext cx="1848030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sqrt(</a:t>
            </a:r>
            <a:r>
              <a:rPr lang="en-US" altLang="ja-JP" dirty="0" err="1"/>
              <a:t>hidden_dim</a:t>
            </a:r>
            <a:r>
              <a:rPr kumimoji="1" lang="en-US" altLang="ja-JP" dirty="0"/>
              <a:t>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BA48A0-9DD0-4A75-8EA8-7C2124F7BE1D}"/>
              </a:ext>
            </a:extLst>
          </p:cNvPr>
          <p:cNvSpPr txBox="1"/>
          <p:nvPr/>
        </p:nvSpPr>
        <p:spPr>
          <a:xfrm>
            <a:off x="859944" y="5596241"/>
            <a:ext cx="6216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ここが</a:t>
            </a:r>
            <a:r>
              <a:rPr kumimoji="1" lang="en-US" altLang="ja-JP" dirty="0"/>
              <a:t>Query</a:t>
            </a:r>
            <a:r>
              <a:rPr kumimoji="1" lang="ja-JP" altLang="en-US" dirty="0"/>
              <a:t>と</a:t>
            </a:r>
            <a:r>
              <a:rPr kumimoji="1" lang="en-US" altLang="ja-JP" dirty="0"/>
              <a:t>Key</a:t>
            </a:r>
            <a:r>
              <a:rPr kumimoji="1" lang="ja-JP" altLang="en-US" dirty="0"/>
              <a:t>の関連度</a:t>
            </a:r>
            <a:endParaRPr kumimoji="1" lang="en-US" altLang="ja-JP" dirty="0"/>
          </a:p>
          <a:p>
            <a:r>
              <a:rPr kumimoji="1" lang="en-US" altLang="ja-JP" dirty="0"/>
              <a:t>word2vec</a:t>
            </a:r>
            <a:r>
              <a:rPr kumimoji="1" lang="ja-JP" altLang="en-US" dirty="0"/>
              <a:t>みたいなイメージ？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参考ソースでは</a:t>
            </a:r>
            <a:r>
              <a:rPr lang="en-US" altLang="ja-JP" dirty="0" err="1"/>
              <a:t>tf.multiply</a:t>
            </a:r>
            <a:r>
              <a:rPr lang="ja-JP" altLang="en-US" dirty="0"/>
              <a:t>ではなく</a:t>
            </a:r>
            <a:r>
              <a:rPr lang="en-US" altLang="ja-JP" dirty="0" err="1"/>
              <a:t>tf.matmul</a:t>
            </a:r>
            <a:r>
              <a:rPr lang="ja-JP" altLang="en-US" dirty="0"/>
              <a:t>を使っている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ECC241-969D-4482-B908-0C5F9E943D40}"/>
              </a:ext>
            </a:extLst>
          </p:cNvPr>
          <p:cNvSpPr txBox="1"/>
          <p:nvPr/>
        </p:nvSpPr>
        <p:spPr>
          <a:xfrm>
            <a:off x="440504" y="4269415"/>
            <a:ext cx="2798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次元数が大きいと</a:t>
            </a:r>
            <a:r>
              <a:rPr kumimoji="1" lang="en-US" altLang="ja-JP" dirty="0" err="1"/>
              <a:t>Softmax</a:t>
            </a:r>
            <a:endParaRPr kumimoji="1" lang="en-US" altLang="ja-JP" dirty="0"/>
          </a:p>
          <a:p>
            <a:r>
              <a:rPr kumimoji="1" lang="ja-JP" altLang="en-US" dirty="0"/>
              <a:t>を通すときに勾配が消失</a:t>
            </a:r>
            <a:endParaRPr kumimoji="1" lang="en-US" altLang="ja-JP" dirty="0"/>
          </a:p>
          <a:p>
            <a:r>
              <a:rPr kumimoji="1" lang="ja-JP" altLang="en-US" dirty="0"/>
              <a:t>しやすいので調整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0FFE1F5-399D-4A8D-A9C3-3C22F8D548E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383034" y="4545708"/>
            <a:ext cx="1223084" cy="130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4305A83-37FA-4421-8777-ECA2BFA4CDDD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474254" y="4018478"/>
            <a:ext cx="1365740" cy="62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4B29FFF-7215-4F24-B93B-841CBAABF453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474254" y="3521350"/>
            <a:ext cx="1007010" cy="6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6BC6F61-35AD-4565-A815-75A725856536}"/>
              </a:ext>
            </a:extLst>
          </p:cNvPr>
          <p:cNvSpPr/>
          <p:nvPr/>
        </p:nvSpPr>
        <p:spPr>
          <a:xfrm>
            <a:off x="2184105" y="3364251"/>
            <a:ext cx="2196861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/>
              <a:t>QK/sqrt(</a:t>
            </a:r>
            <a:r>
              <a:rPr lang="en-US" altLang="ja-JP" dirty="0" err="1"/>
              <a:t>hidden_dim</a:t>
            </a:r>
            <a:r>
              <a:rPr lang="en-US" altLang="ja-JP" dirty="0"/>
              <a:t>)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FC550B0-8EE8-448A-8B08-77AD37BF9860}"/>
              </a:ext>
            </a:extLst>
          </p:cNvPr>
          <p:cNvSpPr txBox="1"/>
          <p:nvPr/>
        </p:nvSpPr>
        <p:spPr>
          <a:xfrm>
            <a:off x="4386096" y="3440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E3DB55E-DC3A-4D3B-B614-E6533BBE1D0A}"/>
              </a:ext>
            </a:extLst>
          </p:cNvPr>
          <p:cNvSpPr/>
          <p:nvPr/>
        </p:nvSpPr>
        <p:spPr>
          <a:xfrm>
            <a:off x="4801594" y="3364251"/>
            <a:ext cx="2672660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enc_padding_mask</a:t>
            </a:r>
            <a:r>
              <a:rPr kumimoji="1" lang="en-US" altLang="ja-JP" dirty="0"/>
              <a:t>×-1e9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C9C1427-C524-439F-AE23-FC05F2A7274A}"/>
              </a:ext>
            </a:extLst>
          </p:cNvPr>
          <p:cNvCxnSpPr>
            <a:cxnSpLocks/>
            <a:endCxn id="45" idx="3"/>
          </p:cNvCxnSpPr>
          <p:nvPr/>
        </p:nvCxnSpPr>
        <p:spPr>
          <a:xfrm flipH="1" flipV="1">
            <a:off x="7474254" y="2995404"/>
            <a:ext cx="1131864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A1A450C-A066-42AD-9639-2135EC27FBCD}"/>
              </a:ext>
            </a:extLst>
          </p:cNvPr>
          <p:cNvSpPr/>
          <p:nvPr/>
        </p:nvSpPr>
        <p:spPr>
          <a:xfrm>
            <a:off x="4345544" y="2770212"/>
            <a:ext cx="3128710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/>
              <a:t>Softmax</a:t>
            </a:r>
            <a:r>
              <a:rPr lang="en-US" altLang="ja-JP" dirty="0"/>
              <a:t>(QK/sqrt(</a:t>
            </a:r>
            <a:r>
              <a:rPr lang="en-US" altLang="ja-JP" dirty="0" err="1"/>
              <a:t>hidden_dim</a:t>
            </a:r>
            <a:r>
              <a:rPr lang="en-US" altLang="ja-JP" dirty="0"/>
              <a:t>))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E51438A-5DBF-4D25-8A9B-E1DD25ECDC01}"/>
              </a:ext>
            </a:extLst>
          </p:cNvPr>
          <p:cNvCxnSpPr>
            <a:cxnSpLocks/>
            <a:endCxn id="60" idx="3"/>
          </p:cNvCxnSpPr>
          <p:nvPr/>
        </p:nvCxnSpPr>
        <p:spPr>
          <a:xfrm flipH="1" flipV="1">
            <a:off x="5314869" y="2165837"/>
            <a:ext cx="3811900" cy="30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980D921-713A-4F49-891A-ED341E4063AA}"/>
              </a:ext>
            </a:extLst>
          </p:cNvPr>
          <p:cNvSpPr/>
          <p:nvPr/>
        </p:nvSpPr>
        <p:spPr>
          <a:xfrm>
            <a:off x="440504" y="1588913"/>
            <a:ext cx="3128710" cy="1458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/>
              <a:t>Softmax</a:t>
            </a:r>
            <a:r>
              <a:rPr lang="en-US" altLang="ja-JP" dirty="0"/>
              <a:t>(QK/sqrt(</a:t>
            </a:r>
            <a:r>
              <a:rPr lang="en-US" altLang="ja-JP" dirty="0" err="1"/>
              <a:t>hidden_dim</a:t>
            </a:r>
            <a:r>
              <a:rPr lang="en-US" altLang="ja-JP" dirty="0"/>
              <a:t>))</a:t>
            </a:r>
          </a:p>
          <a:p>
            <a:r>
              <a:rPr kumimoji="1" lang="en-US" altLang="ja-JP" dirty="0"/>
              <a:t>[</a:t>
            </a:r>
          </a:p>
          <a:p>
            <a:r>
              <a:rPr lang="ja-JP" altLang="en-US" dirty="0"/>
              <a:t>  </a:t>
            </a:r>
            <a:r>
              <a:rPr lang="en-US" altLang="ja-JP" dirty="0" err="1"/>
              <a:t>max_token_length</a:t>
            </a:r>
            <a:r>
              <a:rPr lang="en-US" altLang="ja-JP" dirty="0"/>
              <a:t>,   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max_token_length</a:t>
            </a:r>
            <a:endParaRPr lang="en-US" altLang="ja-JP" dirty="0"/>
          </a:p>
          <a:p>
            <a:r>
              <a:rPr kumimoji="1" lang="en-US" altLang="ja-JP" dirty="0"/>
              <a:t>]</a:t>
            </a:r>
            <a:endParaRPr lang="en-US" altLang="ja-JP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09DF130-5EE9-4718-B448-01D529B7C689}"/>
              </a:ext>
            </a:extLst>
          </p:cNvPr>
          <p:cNvSpPr txBox="1"/>
          <p:nvPr/>
        </p:nvSpPr>
        <p:spPr>
          <a:xfrm>
            <a:off x="3523014" y="20073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29C9956-4CAD-418D-9AA8-3A2F00BD6AD8}"/>
              </a:ext>
            </a:extLst>
          </p:cNvPr>
          <p:cNvSpPr/>
          <p:nvPr/>
        </p:nvSpPr>
        <p:spPr>
          <a:xfrm>
            <a:off x="3944160" y="1940645"/>
            <a:ext cx="1370709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Value</a:t>
            </a: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EC0F48BC-E2FB-46F6-B7EB-FD446E5A3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588" y="1035405"/>
            <a:ext cx="3931864" cy="80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Multi-Head Attention</a:t>
            </a:r>
            <a:endParaRPr kumimoji="1" lang="ja-JP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FDD7740-E824-4B97-A01E-F10A69CBD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1" t="39999" r="32009" b="1"/>
          <a:stretch/>
        </p:blipFill>
        <p:spPr bwMode="auto">
          <a:xfrm>
            <a:off x="8356471" y="1914941"/>
            <a:ext cx="3458816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9DA531DC-BA9B-4F92-A937-1287583BE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33" y="1044851"/>
            <a:ext cx="3931864" cy="802065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C9C1427-C524-439F-AE23-FC05F2A7274A}"/>
              </a:ext>
            </a:extLst>
          </p:cNvPr>
          <p:cNvCxnSpPr>
            <a:cxnSpLocks/>
          </p:cNvCxnSpPr>
          <p:nvPr/>
        </p:nvCxnSpPr>
        <p:spPr>
          <a:xfrm flipH="1" flipV="1">
            <a:off x="6804099" y="4289986"/>
            <a:ext cx="1967364" cy="29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E51438A-5DBF-4D25-8A9B-E1DD25ECDC01}"/>
              </a:ext>
            </a:extLst>
          </p:cNvPr>
          <p:cNvCxnSpPr>
            <a:cxnSpLocks/>
          </p:cNvCxnSpPr>
          <p:nvPr/>
        </p:nvCxnSpPr>
        <p:spPr>
          <a:xfrm flipH="1" flipV="1">
            <a:off x="7519746" y="2409848"/>
            <a:ext cx="1251719" cy="111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B6812A3-F34D-4B7A-809A-CF04C20251D5}"/>
              </a:ext>
            </a:extLst>
          </p:cNvPr>
          <p:cNvSpPr txBox="1"/>
          <p:nvPr/>
        </p:nvSpPr>
        <p:spPr>
          <a:xfrm>
            <a:off x="838201" y="4589258"/>
            <a:ext cx="52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kumimoji="1" lang="ja-JP" altLang="en-US" dirty="0"/>
              <a:t>：</a:t>
            </a:r>
            <a:r>
              <a:rPr kumimoji="1" lang="en-US" altLang="ja-JP" dirty="0"/>
              <a:t>[COVID19], [made], [in], [China], [PAD]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FA55EF-49A6-44B0-9EFD-D56C53113745}"/>
              </a:ext>
            </a:extLst>
          </p:cNvPr>
          <p:cNvSpPr txBox="1"/>
          <p:nvPr/>
        </p:nvSpPr>
        <p:spPr>
          <a:xfrm>
            <a:off x="838200" y="5477724"/>
            <a:ext cx="44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</a:t>
            </a:r>
            <a:r>
              <a:rPr kumimoji="1" lang="ja-JP" altLang="en-US" dirty="0"/>
              <a:t>：</a:t>
            </a:r>
            <a:r>
              <a:rPr kumimoji="1" lang="en-US" altLang="ja-JP" dirty="0"/>
              <a:t>[key1], [key2], [key3], [key4], [Key5]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833AB13-EAB1-4178-9D11-38D4F3C9A829}"/>
              </a:ext>
            </a:extLst>
          </p:cNvPr>
          <p:cNvCxnSpPr>
            <a:cxnSpLocks/>
          </p:cNvCxnSpPr>
          <p:nvPr/>
        </p:nvCxnSpPr>
        <p:spPr>
          <a:xfrm flipH="1">
            <a:off x="1675456" y="4976808"/>
            <a:ext cx="135414" cy="48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6398DE1-B50E-4F78-B350-833AFB83BE85}"/>
              </a:ext>
            </a:extLst>
          </p:cNvPr>
          <p:cNvCxnSpPr>
            <a:cxnSpLocks/>
          </p:cNvCxnSpPr>
          <p:nvPr/>
        </p:nvCxnSpPr>
        <p:spPr>
          <a:xfrm>
            <a:off x="1810870" y="4976808"/>
            <a:ext cx="416588" cy="50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3E92C7B-DD10-40FB-82FC-6E6417D9A012}"/>
              </a:ext>
            </a:extLst>
          </p:cNvPr>
          <p:cNvCxnSpPr>
            <a:cxnSpLocks/>
          </p:cNvCxnSpPr>
          <p:nvPr/>
        </p:nvCxnSpPr>
        <p:spPr>
          <a:xfrm>
            <a:off x="1810870" y="4995026"/>
            <a:ext cx="1078356" cy="48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6FE22D5-212F-4187-9D98-02762EC56A56}"/>
              </a:ext>
            </a:extLst>
          </p:cNvPr>
          <p:cNvCxnSpPr>
            <a:cxnSpLocks/>
          </p:cNvCxnSpPr>
          <p:nvPr/>
        </p:nvCxnSpPr>
        <p:spPr>
          <a:xfrm>
            <a:off x="1845250" y="4976808"/>
            <a:ext cx="1688141" cy="50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0E8F5A7-A5B6-4661-9525-9E5D63F296F6}"/>
              </a:ext>
            </a:extLst>
          </p:cNvPr>
          <p:cNvCxnSpPr>
            <a:cxnSpLocks/>
          </p:cNvCxnSpPr>
          <p:nvPr/>
        </p:nvCxnSpPr>
        <p:spPr>
          <a:xfrm>
            <a:off x="1845250" y="4995026"/>
            <a:ext cx="2397647" cy="48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A93EF09-1CB0-4005-A4EC-EE30C501B7E9}"/>
              </a:ext>
            </a:extLst>
          </p:cNvPr>
          <p:cNvSpPr/>
          <p:nvPr/>
        </p:nvSpPr>
        <p:spPr>
          <a:xfrm>
            <a:off x="871468" y="4057114"/>
            <a:ext cx="831809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Query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EB76981-8F9B-4ABC-A49F-C2DC1AAB0734}"/>
              </a:ext>
            </a:extLst>
          </p:cNvPr>
          <p:cNvSpPr/>
          <p:nvPr/>
        </p:nvSpPr>
        <p:spPr>
          <a:xfrm>
            <a:off x="2163282" y="4057114"/>
            <a:ext cx="831810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Key.T</a:t>
            </a:r>
            <a:endParaRPr kumimoji="1" lang="en-US" altLang="ja-JP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EA3DF18-04D1-4FD9-AE81-43F92E7749E8}"/>
              </a:ext>
            </a:extLst>
          </p:cNvPr>
          <p:cNvSpPr txBox="1"/>
          <p:nvPr/>
        </p:nvSpPr>
        <p:spPr>
          <a:xfrm>
            <a:off x="1728408" y="4107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627FFC4-216C-4546-BB6F-F7CA7DD8D9CC}"/>
              </a:ext>
            </a:extLst>
          </p:cNvPr>
          <p:cNvSpPr txBox="1"/>
          <p:nvPr/>
        </p:nvSpPr>
        <p:spPr>
          <a:xfrm>
            <a:off x="3044188" y="4097640"/>
            <a:ext cx="454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= [0.07], [0.13], [0.56], [1.87], [1.99]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A0DE632-3CF7-4DC7-9F54-87792D01BF1D}"/>
              </a:ext>
            </a:extLst>
          </p:cNvPr>
          <p:cNvSpPr txBox="1"/>
          <p:nvPr/>
        </p:nvSpPr>
        <p:spPr>
          <a:xfrm>
            <a:off x="648852" y="2409848"/>
            <a:ext cx="454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QK</a:t>
            </a:r>
            <a:r>
              <a:rPr kumimoji="1" lang="ja-JP" altLang="en-US" dirty="0"/>
              <a:t>：</a:t>
            </a:r>
            <a:r>
              <a:rPr kumimoji="1" lang="en-US" altLang="ja-JP" dirty="0"/>
              <a:t>[0.07], [0.13], [0.56], [1.87], [1.99]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69F7642-0C73-49EC-9A03-2DF09CF8E2BF}"/>
              </a:ext>
            </a:extLst>
          </p:cNvPr>
          <p:cNvSpPr txBox="1"/>
          <p:nvPr/>
        </p:nvSpPr>
        <p:spPr>
          <a:xfrm>
            <a:off x="648852" y="3034875"/>
            <a:ext cx="454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mask</a:t>
            </a:r>
            <a:r>
              <a:rPr kumimoji="1" lang="ja-JP" altLang="en-US" dirty="0"/>
              <a:t>：</a:t>
            </a:r>
            <a:r>
              <a:rPr kumimoji="1" lang="en-US" altLang="ja-JP" dirty="0"/>
              <a:t>[0], [0], [0], [0], [-1000000000]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6FBE41A-8545-4451-BA57-CCA5386A99FE}"/>
              </a:ext>
            </a:extLst>
          </p:cNvPr>
          <p:cNvSpPr txBox="1"/>
          <p:nvPr/>
        </p:nvSpPr>
        <p:spPr>
          <a:xfrm>
            <a:off x="2405959" y="27557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＋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25C0BF3-BC10-4352-8842-F524021DDE36}"/>
              </a:ext>
            </a:extLst>
          </p:cNvPr>
          <p:cNvSpPr/>
          <p:nvPr/>
        </p:nvSpPr>
        <p:spPr>
          <a:xfrm>
            <a:off x="649592" y="1925089"/>
            <a:ext cx="669722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QK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5826924-9241-419A-9287-696B2337EE8C}"/>
              </a:ext>
            </a:extLst>
          </p:cNvPr>
          <p:cNvSpPr txBox="1"/>
          <p:nvPr/>
        </p:nvSpPr>
        <p:spPr>
          <a:xfrm>
            <a:off x="1271408" y="20031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＋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FCF0E59-C366-46FC-89B8-A06C39A49DDC}"/>
              </a:ext>
            </a:extLst>
          </p:cNvPr>
          <p:cNvSpPr/>
          <p:nvPr/>
        </p:nvSpPr>
        <p:spPr>
          <a:xfrm>
            <a:off x="1635500" y="1934198"/>
            <a:ext cx="2672660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enc_padding_mask</a:t>
            </a:r>
            <a:r>
              <a:rPr kumimoji="1" lang="en-US" altLang="ja-JP" dirty="0"/>
              <a:t>×-1e9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68CA2CD-F253-467D-84BE-720DDE50FD5D}"/>
              </a:ext>
            </a:extLst>
          </p:cNvPr>
          <p:cNvSpPr txBox="1"/>
          <p:nvPr/>
        </p:nvSpPr>
        <p:spPr>
          <a:xfrm>
            <a:off x="4324848" y="1979373"/>
            <a:ext cx="390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= [0.07], [0.13], [0.56], [1.87], [-999…]</a:t>
            </a:r>
          </a:p>
        </p:txBody>
      </p:sp>
    </p:spTree>
    <p:extLst>
      <p:ext uri="{BB962C8B-B14F-4D97-AF65-F5344CB8AC3E}">
        <p14:creationId xmlns:p14="http://schemas.microsoft.com/office/powerpoint/2010/main" val="428449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Multi-Head Attention</a:t>
            </a:r>
            <a:endParaRPr kumimoji="1" lang="ja-JP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FDD7740-E824-4B97-A01E-F10A69CBD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1" t="39999" r="32009" b="1"/>
          <a:stretch/>
        </p:blipFill>
        <p:spPr bwMode="auto">
          <a:xfrm>
            <a:off x="8356471" y="1914941"/>
            <a:ext cx="3458816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E51438A-5DBF-4D25-8A9B-E1DD25ECDC0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6364940" y="3030071"/>
            <a:ext cx="2519086" cy="234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72DF2D-4147-40BC-86CD-105B73525A43}"/>
              </a:ext>
            </a:extLst>
          </p:cNvPr>
          <p:cNvSpPr txBox="1"/>
          <p:nvPr/>
        </p:nvSpPr>
        <p:spPr>
          <a:xfrm>
            <a:off x="2323206" y="3691750"/>
            <a:ext cx="44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</a:t>
            </a:r>
            <a:r>
              <a:rPr kumimoji="1" lang="ja-JP" altLang="en-US" dirty="0"/>
              <a:t>：</a:t>
            </a:r>
            <a:r>
              <a:rPr kumimoji="1" lang="en-US" altLang="ja-JP" dirty="0"/>
              <a:t>[COVID19], [made], [in], [China], [PAD]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4A34C49-3E44-4997-86D6-CCD0CC64E18A}"/>
              </a:ext>
            </a:extLst>
          </p:cNvPr>
          <p:cNvSpPr txBox="1"/>
          <p:nvPr/>
        </p:nvSpPr>
        <p:spPr>
          <a:xfrm>
            <a:off x="2979912" y="5188177"/>
            <a:ext cx="33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= [0.03], [0.05], [0.21], [0.71], [0]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B9469AB-DCC1-42F9-9CC6-815265A9B797}"/>
              </a:ext>
            </a:extLst>
          </p:cNvPr>
          <p:cNvSpPr/>
          <p:nvPr/>
        </p:nvSpPr>
        <p:spPr>
          <a:xfrm>
            <a:off x="826643" y="5150124"/>
            <a:ext cx="2123402" cy="45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Softmax</a:t>
            </a:r>
            <a:r>
              <a:rPr lang="en-US" altLang="ja-JP" dirty="0"/>
              <a:t>(QK)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4DF200C-9096-4916-9494-30674ADF69CF}"/>
              </a:ext>
            </a:extLst>
          </p:cNvPr>
          <p:cNvSpPr txBox="1"/>
          <p:nvPr/>
        </p:nvSpPr>
        <p:spPr>
          <a:xfrm>
            <a:off x="739381" y="5660408"/>
            <a:ext cx="463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Softmax</a:t>
            </a:r>
            <a:r>
              <a:rPr kumimoji="1" lang="en-US" altLang="ja-JP" dirty="0"/>
              <a:t>( [0.07], [0.13], [0.56], [1.87], [-999…])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1D19B8-218F-4EBB-9067-9D98DB0DE224}"/>
              </a:ext>
            </a:extLst>
          </p:cNvPr>
          <p:cNvSpPr txBox="1"/>
          <p:nvPr/>
        </p:nvSpPr>
        <p:spPr>
          <a:xfrm>
            <a:off x="2862472" y="2756429"/>
            <a:ext cx="314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[0.03], [0.05], [0.21], [0.71], [0]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533B0CC-23D8-448A-BFA4-374C8514BF7D}"/>
              </a:ext>
            </a:extLst>
          </p:cNvPr>
          <p:cNvSpPr txBox="1"/>
          <p:nvPr/>
        </p:nvSpPr>
        <p:spPr>
          <a:xfrm>
            <a:off x="2323206" y="1896162"/>
            <a:ext cx="52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kumimoji="1" lang="ja-JP" altLang="en-US" dirty="0"/>
              <a:t>：</a:t>
            </a:r>
            <a:r>
              <a:rPr kumimoji="1" lang="en-US" altLang="ja-JP" dirty="0"/>
              <a:t>[COVID19], [made], [in], [China], [PAD]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7DAA8E0-6AF8-4732-B08C-0FC2D9689F6C}"/>
              </a:ext>
            </a:extLst>
          </p:cNvPr>
          <p:cNvSpPr/>
          <p:nvPr/>
        </p:nvSpPr>
        <p:spPr>
          <a:xfrm>
            <a:off x="683983" y="2712643"/>
            <a:ext cx="2123402" cy="45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Softmax</a:t>
            </a:r>
            <a:r>
              <a:rPr lang="en-US" altLang="ja-JP" dirty="0"/>
              <a:t>(QK)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82A8B3C-D607-410B-89D6-96B297679C7A}"/>
              </a:ext>
            </a:extLst>
          </p:cNvPr>
          <p:cNvCxnSpPr>
            <a:cxnSpLocks/>
          </p:cNvCxnSpPr>
          <p:nvPr/>
        </p:nvCxnSpPr>
        <p:spPr>
          <a:xfrm>
            <a:off x="3291563" y="2276121"/>
            <a:ext cx="1660542" cy="50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1F737A4-07D5-4701-98E1-48DEB37A367D}"/>
              </a:ext>
            </a:extLst>
          </p:cNvPr>
          <p:cNvCxnSpPr>
            <a:cxnSpLocks/>
          </p:cNvCxnSpPr>
          <p:nvPr/>
        </p:nvCxnSpPr>
        <p:spPr>
          <a:xfrm>
            <a:off x="5168400" y="3160357"/>
            <a:ext cx="165371" cy="4951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0BB2B54-0EB1-4A58-AA25-E63CFD90723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87983" y="2276121"/>
            <a:ext cx="1147222" cy="48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071D8C0-EE97-40DF-A3DD-F3A13FC4DB1A}"/>
              </a:ext>
            </a:extLst>
          </p:cNvPr>
          <p:cNvCxnSpPr>
            <a:cxnSpLocks/>
          </p:cNvCxnSpPr>
          <p:nvPr/>
        </p:nvCxnSpPr>
        <p:spPr>
          <a:xfrm>
            <a:off x="3287983" y="2276121"/>
            <a:ext cx="0" cy="50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EEF047C-191E-46B7-9551-1408C17CE785}"/>
              </a:ext>
            </a:extLst>
          </p:cNvPr>
          <p:cNvCxnSpPr>
            <a:cxnSpLocks/>
          </p:cNvCxnSpPr>
          <p:nvPr/>
        </p:nvCxnSpPr>
        <p:spPr>
          <a:xfrm>
            <a:off x="3291563" y="2291103"/>
            <a:ext cx="570031" cy="46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45BC7EE-A580-4D34-817A-69C4113BCA95}"/>
              </a:ext>
            </a:extLst>
          </p:cNvPr>
          <p:cNvCxnSpPr>
            <a:cxnSpLocks/>
          </p:cNvCxnSpPr>
          <p:nvPr/>
        </p:nvCxnSpPr>
        <p:spPr>
          <a:xfrm>
            <a:off x="3284404" y="2276121"/>
            <a:ext cx="2393454" cy="50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16760A2-CDB5-4B24-8CC1-599A8525486A}"/>
              </a:ext>
            </a:extLst>
          </p:cNvPr>
          <p:cNvCxnSpPr>
            <a:cxnSpLocks/>
          </p:cNvCxnSpPr>
          <p:nvPr/>
        </p:nvCxnSpPr>
        <p:spPr>
          <a:xfrm>
            <a:off x="4568736" y="3160357"/>
            <a:ext cx="165371" cy="495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21F00C7-A858-4EAF-8EAA-A9C4DEA0206B}"/>
              </a:ext>
            </a:extLst>
          </p:cNvPr>
          <p:cNvCxnSpPr>
            <a:cxnSpLocks/>
          </p:cNvCxnSpPr>
          <p:nvPr/>
        </p:nvCxnSpPr>
        <p:spPr>
          <a:xfrm flipH="1">
            <a:off x="6514144" y="2513069"/>
            <a:ext cx="2896538" cy="13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図 71">
            <a:extLst>
              <a:ext uri="{FF2B5EF4-FFF2-40B4-BE49-F238E27FC236}">
                <a16:creationId xmlns:a16="http://schemas.microsoft.com/office/drawing/2014/main" id="{C9142812-0A0E-4453-9698-AABACEEA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33" y="1044851"/>
            <a:ext cx="3931864" cy="80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4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Multi-Head Attention</a:t>
            </a:r>
            <a:endParaRPr kumimoji="1" lang="ja-JP" altLang="en-US" dirty="0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07E457B-369A-4F2E-A4E8-E4CFB67B0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4" t="39999" b="1"/>
          <a:stretch/>
        </p:blipFill>
        <p:spPr bwMode="auto">
          <a:xfrm>
            <a:off x="7932985" y="1539091"/>
            <a:ext cx="3544957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1B6D317-84C3-44F2-B8AA-477F93B89725}"/>
              </a:ext>
            </a:extLst>
          </p:cNvPr>
          <p:cNvSpPr/>
          <p:nvPr/>
        </p:nvSpPr>
        <p:spPr>
          <a:xfrm>
            <a:off x="717177" y="4774807"/>
            <a:ext cx="2147047" cy="140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Value</a:t>
            </a:r>
          </a:p>
          <a:p>
            <a:r>
              <a:rPr lang="en-US" altLang="ja-JP" dirty="0"/>
              <a:t>[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max_token_length</a:t>
            </a:r>
            <a:r>
              <a:rPr kumimoji="1" lang="en-US" altLang="ja-JP" dirty="0"/>
              <a:t>, 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hidden_dim</a:t>
            </a:r>
            <a:endParaRPr kumimoji="1" lang="en-US" altLang="ja-JP" dirty="0"/>
          </a:p>
          <a:p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25F90A7-A323-4C0B-9ABE-9DD0189E873B}"/>
              </a:ext>
            </a:extLst>
          </p:cNvPr>
          <p:cNvSpPr/>
          <p:nvPr/>
        </p:nvSpPr>
        <p:spPr>
          <a:xfrm>
            <a:off x="3690049" y="4772201"/>
            <a:ext cx="3025587" cy="164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Value</a:t>
            </a:r>
          </a:p>
          <a:p>
            <a:r>
              <a:rPr lang="en-US" altLang="ja-JP" dirty="0"/>
              <a:t>[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num_heads</a:t>
            </a:r>
            <a:endParaRPr lang="en-US" altLang="ja-JP" dirty="0"/>
          </a:p>
          <a:p>
            <a:r>
              <a:rPr lang="en-US" altLang="ja-JP" dirty="0"/>
              <a:t>  </a:t>
            </a:r>
            <a:r>
              <a:rPr lang="en-US" altLang="ja-JP" dirty="0" err="1"/>
              <a:t>max_token_length</a:t>
            </a:r>
            <a:r>
              <a:rPr kumimoji="1" lang="en-US" altLang="ja-JP" dirty="0"/>
              <a:t>, 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hidden_dim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num_heads</a:t>
            </a:r>
            <a:endParaRPr kumimoji="1" lang="en-US" altLang="ja-JP" dirty="0"/>
          </a:p>
          <a:p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009B7F4-1E8B-4290-8CB4-F2D445B3375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715636" y="4161993"/>
            <a:ext cx="1469140" cy="143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右 8">
            <a:extLst>
              <a:ext uri="{FF2B5EF4-FFF2-40B4-BE49-F238E27FC236}">
                <a16:creationId xmlns:a16="http://schemas.microsoft.com/office/drawing/2014/main" id="{ED629035-F4E8-44C9-9F65-14227C5E39C9}"/>
              </a:ext>
            </a:extLst>
          </p:cNvPr>
          <p:cNvSpPr/>
          <p:nvPr/>
        </p:nvSpPr>
        <p:spPr>
          <a:xfrm>
            <a:off x="2959183" y="5358586"/>
            <a:ext cx="640147" cy="313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2E958BF-3927-43DE-8FD3-AC571E4D14E8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6715636" y="3385119"/>
            <a:ext cx="1612576" cy="44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EF43191-3A1B-4090-B032-DBEF097EEB1A}"/>
              </a:ext>
            </a:extLst>
          </p:cNvPr>
          <p:cNvSpPr/>
          <p:nvPr/>
        </p:nvSpPr>
        <p:spPr>
          <a:xfrm>
            <a:off x="4078842" y="3008446"/>
            <a:ext cx="2636794" cy="164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scaled_attention</a:t>
            </a:r>
            <a:endParaRPr kumimoji="1" lang="en-US" altLang="ja-JP" dirty="0"/>
          </a:p>
          <a:p>
            <a:r>
              <a:rPr lang="en-US" altLang="ja-JP" dirty="0"/>
              <a:t>[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max_token_length</a:t>
            </a:r>
            <a:r>
              <a:rPr kumimoji="1" lang="en-US" altLang="ja-JP" dirty="0"/>
              <a:t>,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num_heads</a:t>
            </a:r>
            <a:r>
              <a:rPr lang="en-US" altLang="ja-JP" dirty="0"/>
              <a:t>,</a:t>
            </a:r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hidden_dim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num_heads</a:t>
            </a:r>
            <a:endParaRPr kumimoji="1" lang="en-US" altLang="ja-JP" dirty="0"/>
          </a:p>
          <a:p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A57AF12-C6D3-4462-8B43-CADA040D2BA8}"/>
              </a:ext>
            </a:extLst>
          </p:cNvPr>
          <p:cNvSpPr txBox="1"/>
          <p:nvPr/>
        </p:nvSpPr>
        <p:spPr>
          <a:xfrm>
            <a:off x="714058" y="1539091"/>
            <a:ext cx="7218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num_heads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attention</a:t>
            </a:r>
            <a:r>
              <a:rPr kumimoji="1" lang="ja-JP" altLang="en-US" dirty="0"/>
              <a:t>の分割数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hidden_dim</a:t>
            </a:r>
            <a:r>
              <a:rPr kumimoji="1" lang="en-US" altLang="ja-JP" dirty="0"/>
              <a:t> 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num_heads</a:t>
            </a:r>
            <a:r>
              <a:rPr kumimoji="1" lang="ja-JP" altLang="en-US" dirty="0"/>
              <a:t>の倍数でないとエラー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Q, K, V</a:t>
            </a:r>
            <a:r>
              <a:rPr kumimoji="1" lang="ja-JP" altLang="en-US" dirty="0"/>
              <a:t>をそれぞれ</a:t>
            </a:r>
            <a:r>
              <a:rPr kumimoji="1" lang="en-US" altLang="ja-JP" dirty="0" err="1"/>
              <a:t>num_heads</a:t>
            </a:r>
            <a:r>
              <a:rPr kumimoji="1" lang="ja-JP" altLang="en-US" dirty="0"/>
              <a:t>で分割する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複数の小さな</a:t>
            </a:r>
            <a:r>
              <a:rPr kumimoji="1" lang="en-US" altLang="ja-JP" dirty="0"/>
              <a:t>Attention</a:t>
            </a:r>
            <a:r>
              <a:rPr kumimoji="1" lang="ja-JP" altLang="en-US" dirty="0"/>
              <a:t>を行ったほうが精度が上がる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74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Multi-Head Attention</a:t>
            </a:r>
            <a:endParaRPr kumimoji="1" lang="ja-JP" altLang="en-US" dirty="0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07E457B-369A-4F2E-A4E8-E4CFB67B0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4" t="39999" b="1"/>
          <a:stretch/>
        </p:blipFill>
        <p:spPr bwMode="auto">
          <a:xfrm>
            <a:off x="7932985" y="1539091"/>
            <a:ext cx="3544957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55DEEBA-BD90-47CF-A9A4-DB1A3BD8BED0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6513739" y="2627604"/>
            <a:ext cx="2567508" cy="201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0E6DFF3-96FD-40CA-B4B0-F5B8080961D3}"/>
              </a:ext>
            </a:extLst>
          </p:cNvPr>
          <p:cNvSpPr/>
          <p:nvPr/>
        </p:nvSpPr>
        <p:spPr>
          <a:xfrm>
            <a:off x="4366692" y="3935716"/>
            <a:ext cx="2147047" cy="140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concat_attention</a:t>
            </a:r>
            <a:endParaRPr kumimoji="1" lang="en-US" altLang="ja-JP" dirty="0"/>
          </a:p>
          <a:p>
            <a:r>
              <a:rPr lang="en-US" altLang="ja-JP" dirty="0"/>
              <a:t>[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max_token_length</a:t>
            </a:r>
            <a:r>
              <a:rPr kumimoji="1" lang="en-US" altLang="ja-JP" dirty="0"/>
              <a:t>, 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hidden_dim</a:t>
            </a:r>
            <a:endParaRPr kumimoji="1" lang="en-US" altLang="ja-JP" dirty="0"/>
          </a:p>
          <a:p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FF797CA-0C73-4257-8E2E-675556141ACC}"/>
              </a:ext>
            </a:extLst>
          </p:cNvPr>
          <p:cNvSpPr txBox="1"/>
          <p:nvPr/>
        </p:nvSpPr>
        <p:spPr>
          <a:xfrm>
            <a:off x="2770094" y="5432537"/>
            <a:ext cx="5027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tf.reshape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scaled_attention</a:t>
            </a:r>
            <a:r>
              <a:rPr lang="en-US" altLang="ja-JP" sz="1600" dirty="0"/>
              <a:t>,( -1, 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hidden_dim</a:t>
            </a:r>
            <a:r>
              <a:rPr lang="en-US" altLang="ja-JP" sz="1600" dirty="0"/>
              <a:t>))</a:t>
            </a:r>
          </a:p>
          <a:p>
            <a:r>
              <a:rPr lang="ja-JP" altLang="en-US" sz="1600" dirty="0"/>
              <a:t>単に各</a:t>
            </a:r>
            <a:r>
              <a:rPr lang="en-US" altLang="ja-JP" sz="1600" dirty="0"/>
              <a:t>Attention</a:t>
            </a:r>
            <a:r>
              <a:rPr lang="ja-JP" altLang="en-US" sz="1600" dirty="0"/>
              <a:t>の値をつなげて元の次元に戻すだけ</a:t>
            </a:r>
            <a:endParaRPr lang="en-US" altLang="ja-JP" sz="16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0847CED-BC35-4DE5-BAEE-FFB582FE502D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513739" y="2171421"/>
            <a:ext cx="266612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58C00E-791E-4750-989B-D3E3BAC3E98F}"/>
              </a:ext>
            </a:extLst>
          </p:cNvPr>
          <p:cNvSpPr/>
          <p:nvPr/>
        </p:nvSpPr>
        <p:spPr>
          <a:xfrm>
            <a:off x="1824119" y="2258634"/>
            <a:ext cx="2147047" cy="70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concat_attention</a:t>
            </a:r>
            <a:endParaRPr kumimoji="1"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6A71652-858B-4B22-9E32-A7A44E66D1BD}"/>
              </a:ext>
            </a:extLst>
          </p:cNvPr>
          <p:cNvSpPr/>
          <p:nvPr/>
        </p:nvSpPr>
        <p:spPr>
          <a:xfrm>
            <a:off x="4366692" y="2258634"/>
            <a:ext cx="2147047" cy="70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dense(</a:t>
            </a:r>
            <a:r>
              <a:rPr lang="en-US" altLang="ja-JP" dirty="0" err="1"/>
              <a:t>hidden_dim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7A57B6-750B-442B-B2AF-1718FA6192FA}"/>
              </a:ext>
            </a:extLst>
          </p:cNvPr>
          <p:cNvSpPr txBox="1"/>
          <p:nvPr/>
        </p:nvSpPr>
        <p:spPr>
          <a:xfrm>
            <a:off x="3961180" y="24263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6F0A9A-5CE8-42B2-B09D-BF32FADE9A99}"/>
              </a:ext>
            </a:extLst>
          </p:cNvPr>
          <p:cNvSpPr txBox="1"/>
          <p:nvPr/>
        </p:nvSpPr>
        <p:spPr>
          <a:xfrm>
            <a:off x="1745316" y="3087513"/>
            <a:ext cx="502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最後に追加で重み行列を掛ける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08899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80F2B-7E34-4FEB-8EDD-4DBDA767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221690"/>
            <a:ext cx="10515600" cy="1325563"/>
          </a:xfrm>
        </p:spPr>
        <p:txBody>
          <a:bodyPr/>
          <a:lstStyle/>
          <a:p>
            <a:r>
              <a:rPr lang="en-US" altLang="ja-JP" dirty="0"/>
              <a:t>Feed</a:t>
            </a:r>
            <a:r>
              <a:rPr lang="ja-JP" altLang="en-US" dirty="0"/>
              <a:t> </a:t>
            </a:r>
            <a:r>
              <a:rPr lang="en-US" altLang="ja-JP" dirty="0" err="1"/>
              <a:t>Foward</a:t>
            </a:r>
            <a:endParaRPr kumimoji="1" lang="ja-JP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605C7C-31AE-4198-A0F4-29021B7E4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705714" y="695325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75FC04-CC4D-4BA1-8807-BAE29EE14C1D}"/>
              </a:ext>
            </a:extLst>
          </p:cNvPr>
          <p:cNvSpPr/>
          <p:nvPr/>
        </p:nvSpPr>
        <p:spPr>
          <a:xfrm>
            <a:off x="8498662" y="2799110"/>
            <a:ext cx="1009902" cy="69924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BB1768E-CB93-4290-869A-5E52DB5ABF1A}"/>
              </a:ext>
            </a:extLst>
          </p:cNvPr>
          <p:cNvSpPr/>
          <p:nvPr/>
        </p:nvSpPr>
        <p:spPr>
          <a:xfrm>
            <a:off x="919284" y="2746116"/>
            <a:ext cx="4029635" cy="4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dense(</a:t>
            </a:r>
            <a:r>
              <a:rPr lang="en-US" altLang="ja-JP" dirty="0" err="1"/>
              <a:t>hidden_dim</a:t>
            </a:r>
            <a:r>
              <a:rPr lang="en-US" altLang="ja-JP" dirty="0"/>
              <a:t>*4, activation='</a:t>
            </a:r>
            <a:r>
              <a:rPr lang="en-US" altLang="ja-JP" dirty="0" err="1"/>
              <a:t>relu</a:t>
            </a:r>
            <a:r>
              <a:rPr lang="en-US" altLang="ja-JP" dirty="0"/>
              <a:t>')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2F3559-75F1-4530-8430-BFF1E667AEE4}"/>
              </a:ext>
            </a:extLst>
          </p:cNvPr>
          <p:cNvSpPr/>
          <p:nvPr/>
        </p:nvSpPr>
        <p:spPr>
          <a:xfrm>
            <a:off x="919284" y="2014749"/>
            <a:ext cx="4029635" cy="41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dense(</a:t>
            </a:r>
            <a:r>
              <a:rPr lang="en-US" altLang="ja-JP" dirty="0" err="1"/>
              <a:t>hidden_dim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8D1973-9844-4288-B236-D0330E6BDED2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2934102" y="2424978"/>
            <a:ext cx="0" cy="32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タイトル 1">
            <a:extLst>
              <a:ext uri="{FF2B5EF4-FFF2-40B4-BE49-F238E27FC236}">
                <a16:creationId xmlns:a16="http://schemas.microsoft.com/office/drawing/2014/main" id="{A61E3B33-BA2E-4000-B238-04777F21B94A}"/>
              </a:ext>
            </a:extLst>
          </p:cNvPr>
          <p:cNvSpPr txBox="1">
            <a:spLocks/>
          </p:cNvSpPr>
          <p:nvPr/>
        </p:nvSpPr>
        <p:spPr>
          <a:xfrm>
            <a:off x="416859" y="39929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/>
              <a:t>Add&amp;Norm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AEF4E5-416C-400E-AE6B-80BF6A58E40B}"/>
              </a:ext>
            </a:extLst>
          </p:cNvPr>
          <p:cNvSpPr txBox="1"/>
          <p:nvPr/>
        </p:nvSpPr>
        <p:spPr>
          <a:xfrm>
            <a:off x="757518" y="5002202"/>
            <a:ext cx="7077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Dropout</a:t>
            </a:r>
            <a:r>
              <a:rPr kumimoji="1" lang="ja-JP" altLang="en-US" sz="1600" dirty="0"/>
              <a:t>と</a:t>
            </a:r>
            <a:r>
              <a:rPr lang="en-US" altLang="ja-JP" sz="1600" dirty="0" err="1"/>
              <a:t>LayerNormalization</a:t>
            </a:r>
            <a:r>
              <a:rPr kumimoji="1" lang="ja-JP" altLang="en-US" sz="1600" dirty="0"/>
              <a:t>を行っている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参考ソースでは</a:t>
            </a:r>
            <a:r>
              <a:rPr lang="en-US" altLang="ja-JP" sz="1600" dirty="0"/>
              <a:t>Dropout</a:t>
            </a:r>
            <a:r>
              <a:rPr lang="ja-JP" altLang="en-US" sz="1600" dirty="0"/>
              <a:t>の比率はどれも</a:t>
            </a:r>
            <a:r>
              <a:rPr lang="en-US" altLang="ja-JP" sz="1600" dirty="0"/>
              <a:t>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residual</a:t>
            </a:r>
            <a:r>
              <a:rPr lang="en-US" altLang="ja-JP" sz="1600" dirty="0"/>
              <a:t> connection</a:t>
            </a:r>
            <a:r>
              <a:rPr lang="ja-JP" altLang="en-US" sz="1600" dirty="0"/>
              <a:t>で元の入力を</a:t>
            </a:r>
            <a:r>
              <a:rPr lang="en-US" altLang="ja-JP" sz="1600" dirty="0" err="1"/>
              <a:t>LayerNorm</a:t>
            </a:r>
            <a:r>
              <a:rPr lang="ja-JP" altLang="en-US" sz="1600" dirty="0"/>
              <a:t>に含めている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勾配消失を抑える</a:t>
            </a:r>
            <a:endParaRPr lang="en-US" altLang="ja-JP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BF4723-0D04-4DA8-A845-94C6F4AEC8DC}"/>
              </a:ext>
            </a:extLst>
          </p:cNvPr>
          <p:cNvSpPr/>
          <p:nvPr/>
        </p:nvSpPr>
        <p:spPr>
          <a:xfrm>
            <a:off x="5293113" y="2313275"/>
            <a:ext cx="193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max_token_length</a:t>
            </a:r>
            <a:endParaRPr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888130-4588-40A0-875B-E9BD39041DC1}"/>
              </a:ext>
            </a:extLst>
          </p:cNvPr>
          <p:cNvSpPr txBox="1"/>
          <p:nvPr/>
        </p:nvSpPr>
        <p:spPr>
          <a:xfrm>
            <a:off x="4990084" y="23523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3F9B89-F290-4FD0-BE04-46A92B5B7D67}"/>
              </a:ext>
            </a:extLst>
          </p:cNvPr>
          <p:cNvSpPr/>
          <p:nvPr/>
        </p:nvSpPr>
        <p:spPr>
          <a:xfrm>
            <a:off x="2326435" y="3985667"/>
            <a:ext cx="121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/>
              <a:t>[COVID19] </a:t>
            </a:r>
            <a:endParaRPr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228B8D1-E701-4B4C-BF0D-505155F1C1C7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934102" y="3156344"/>
            <a:ext cx="0" cy="82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38D493-DC23-4C65-ABB8-C91C3B118E4F}"/>
              </a:ext>
            </a:extLst>
          </p:cNvPr>
          <p:cNvSpPr/>
          <p:nvPr/>
        </p:nvSpPr>
        <p:spPr>
          <a:xfrm>
            <a:off x="919284" y="3415035"/>
            <a:ext cx="4029635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Self-Attention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4F20027-ECED-4129-94A9-58CE4CC02A4A}"/>
              </a:ext>
            </a:extLst>
          </p:cNvPr>
          <p:cNvSpPr/>
          <p:nvPr/>
        </p:nvSpPr>
        <p:spPr>
          <a:xfrm>
            <a:off x="919284" y="1342138"/>
            <a:ext cx="4029635" cy="41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Encoder output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3CAF813-3DAC-4873-B5FA-17189E31EA92}"/>
              </a:ext>
            </a:extLst>
          </p:cNvPr>
          <p:cNvCxnSpPr>
            <a:cxnSpLocks/>
            <a:stCxn id="13" idx="0"/>
            <a:endCxn id="24" idx="2"/>
          </p:cNvCxnSpPr>
          <p:nvPr/>
        </p:nvCxnSpPr>
        <p:spPr>
          <a:xfrm flipV="1">
            <a:off x="2934102" y="1752367"/>
            <a:ext cx="0" cy="2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0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80F2B-7E34-4FEB-8EDD-4DBDA767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1218"/>
            <a:ext cx="10515600" cy="1325563"/>
          </a:xfrm>
        </p:spPr>
        <p:txBody>
          <a:bodyPr/>
          <a:lstStyle/>
          <a:p>
            <a:r>
              <a:rPr lang="en-US" altLang="ja-JP" dirty="0"/>
              <a:t>Outputs</a:t>
            </a:r>
            <a:endParaRPr kumimoji="1" lang="ja-JP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605C7C-31AE-4198-A0F4-29021B7E4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705714" y="695325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75FC04-CC4D-4BA1-8807-BAE29EE14C1D}"/>
              </a:ext>
            </a:extLst>
          </p:cNvPr>
          <p:cNvSpPr/>
          <p:nvPr/>
        </p:nvSpPr>
        <p:spPr>
          <a:xfrm>
            <a:off x="9807388" y="4670613"/>
            <a:ext cx="1649505" cy="13895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CE0B45-9E23-4F8E-B309-4083C20B66A0}"/>
              </a:ext>
            </a:extLst>
          </p:cNvPr>
          <p:cNvSpPr/>
          <p:nvPr/>
        </p:nvSpPr>
        <p:spPr>
          <a:xfrm>
            <a:off x="2963657" y="4578586"/>
            <a:ext cx="1947647" cy="148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Outputs</a:t>
            </a:r>
          </a:p>
          <a:p>
            <a:r>
              <a:rPr lang="en-US" altLang="ja-JP" sz="1600" dirty="0"/>
              <a:t>[</a:t>
            </a:r>
          </a:p>
          <a:p>
            <a:r>
              <a:rPr lang="ja-JP" altLang="en-US" sz="1600" dirty="0"/>
              <a:t>  </a:t>
            </a:r>
            <a:r>
              <a:rPr lang="en-US" altLang="ja-JP" sz="1600" dirty="0" err="1"/>
              <a:t>batch_size</a:t>
            </a:r>
            <a:r>
              <a:rPr lang="en-US" altLang="ja-JP" sz="1600" dirty="0"/>
              <a:t>,     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err="1"/>
              <a:t>max_token_length</a:t>
            </a:r>
            <a:r>
              <a:rPr kumimoji="1" lang="en-US" altLang="ja-JP" sz="1600" dirty="0"/>
              <a:t>, </a:t>
            </a:r>
          </a:p>
          <a:p>
            <a:r>
              <a:rPr kumimoji="1" lang="en-US" altLang="ja-JP" sz="1600" dirty="0"/>
              <a:t>  </a:t>
            </a:r>
            <a:r>
              <a:rPr kumimoji="1" lang="en-US" altLang="ja-JP" sz="1600" dirty="0" err="1"/>
              <a:t>hidden_dim</a:t>
            </a:r>
            <a:endParaRPr kumimoji="1" lang="en-US" altLang="ja-JP" sz="1600" dirty="0"/>
          </a:p>
          <a:p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C1A08DF-E1B3-4514-8A32-E3DFBBC12C54}"/>
              </a:ext>
            </a:extLst>
          </p:cNvPr>
          <p:cNvSpPr/>
          <p:nvPr/>
        </p:nvSpPr>
        <p:spPr>
          <a:xfrm>
            <a:off x="439954" y="4578586"/>
            <a:ext cx="1947647" cy="178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dec_padding_mask</a:t>
            </a:r>
            <a:endParaRPr kumimoji="1" lang="en-US" altLang="ja-JP" sz="1600" dirty="0"/>
          </a:p>
          <a:p>
            <a:r>
              <a:rPr kumimoji="1" lang="en-US" altLang="ja-JP" sz="1600" dirty="0"/>
              <a:t>[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err="1"/>
              <a:t>batch_size</a:t>
            </a:r>
            <a:r>
              <a:rPr lang="en-US" altLang="ja-JP" sz="1600" dirty="0"/>
              <a:t>, </a:t>
            </a:r>
          </a:p>
          <a:p>
            <a:r>
              <a:rPr lang="en-US" altLang="ja-JP" sz="1600" dirty="0"/>
              <a:t>  1</a:t>
            </a:r>
            <a:r>
              <a:rPr kumimoji="1" lang="en-US" altLang="ja-JP" sz="1600" dirty="0"/>
              <a:t>,</a:t>
            </a:r>
          </a:p>
          <a:p>
            <a:r>
              <a:rPr kumimoji="1" lang="en-US" altLang="ja-JP" sz="1600" dirty="0"/>
              <a:t>  1, </a:t>
            </a:r>
          </a:p>
          <a:p>
            <a:r>
              <a:rPr kumimoji="1" lang="en-US" altLang="ja-JP" sz="1600" dirty="0"/>
              <a:t> </a:t>
            </a:r>
            <a:r>
              <a:rPr kumimoji="1" lang="ja-JP" altLang="en-US" sz="1600" dirty="0"/>
              <a:t> </a:t>
            </a:r>
            <a:r>
              <a:rPr lang="en-US" altLang="ja-JP" sz="1600" dirty="0" err="1"/>
              <a:t>max_token_length</a:t>
            </a:r>
            <a:endParaRPr lang="en-US" altLang="ja-JP" sz="1600" dirty="0"/>
          </a:p>
          <a:p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4B2A7B9-2A54-4F95-96A9-4531A0F5087D}"/>
              </a:ext>
            </a:extLst>
          </p:cNvPr>
          <p:cNvSpPr/>
          <p:nvPr/>
        </p:nvSpPr>
        <p:spPr>
          <a:xfrm>
            <a:off x="5250482" y="4578586"/>
            <a:ext cx="1879175" cy="148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PE</a:t>
            </a:r>
          </a:p>
          <a:p>
            <a:r>
              <a:rPr lang="en-US" altLang="ja-JP" sz="1600" dirty="0"/>
              <a:t>[</a:t>
            </a:r>
          </a:p>
          <a:p>
            <a:r>
              <a:rPr lang="ja-JP" altLang="en-US" sz="1600" dirty="0"/>
              <a:t>  </a:t>
            </a:r>
            <a:r>
              <a:rPr lang="en-US" altLang="ja-JP" sz="1600" dirty="0" err="1"/>
              <a:t>batch_size</a:t>
            </a:r>
            <a:r>
              <a:rPr lang="en-US" altLang="ja-JP" sz="1600" dirty="0"/>
              <a:t>,     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err="1"/>
              <a:t>max_token_length</a:t>
            </a:r>
            <a:r>
              <a:rPr kumimoji="1" lang="en-US" altLang="ja-JP" sz="1600" dirty="0"/>
              <a:t>, </a:t>
            </a:r>
          </a:p>
          <a:p>
            <a:r>
              <a:rPr kumimoji="1" lang="en-US" altLang="ja-JP" sz="1600" dirty="0"/>
              <a:t>  </a:t>
            </a:r>
            <a:r>
              <a:rPr kumimoji="1" lang="en-US" altLang="ja-JP" sz="1600" dirty="0" err="1"/>
              <a:t>hidden_dim</a:t>
            </a:r>
            <a:r>
              <a:rPr kumimoji="1" lang="en-US" altLang="ja-JP" sz="1600" dirty="0"/>
              <a:t>(PE)</a:t>
            </a:r>
          </a:p>
          <a:p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CB9FC6-0C70-4593-8331-919E850D0C7E}"/>
              </a:ext>
            </a:extLst>
          </p:cNvPr>
          <p:cNvSpPr txBox="1"/>
          <p:nvPr/>
        </p:nvSpPr>
        <p:spPr>
          <a:xfrm>
            <a:off x="1184421" y="1547931"/>
            <a:ext cx="240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COVID19</a:t>
            </a:r>
            <a:r>
              <a:rPr kumimoji="1" lang="ja-JP" altLang="en-US" dirty="0"/>
              <a:t>は中国産」</a:t>
            </a:r>
            <a:endParaRPr kumimoji="1" lang="en-US" altLang="ja-JP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B624D6-C110-4BBA-A9FB-7668946727A7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2387603" y="1917263"/>
            <a:ext cx="0" cy="83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54B1104-0458-49E0-8184-33970B562AA8}"/>
              </a:ext>
            </a:extLst>
          </p:cNvPr>
          <p:cNvSpPr/>
          <p:nvPr/>
        </p:nvSpPr>
        <p:spPr>
          <a:xfrm>
            <a:off x="1352180" y="2148864"/>
            <a:ext cx="2070843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Tokenizing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059C620-E11B-4D60-AE7C-B5417512254E}"/>
              </a:ext>
            </a:extLst>
          </p:cNvPr>
          <p:cNvSpPr txBox="1"/>
          <p:nvPr/>
        </p:nvSpPr>
        <p:spPr>
          <a:xfrm>
            <a:off x="439954" y="2749796"/>
            <a:ext cx="389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[186], [552], [289], [35],[PAD], … , [PAD]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C7A18B-6484-4BAF-9481-EB428163ECC5}"/>
              </a:ext>
            </a:extLst>
          </p:cNvPr>
          <p:cNvSpPr txBox="1"/>
          <p:nvPr/>
        </p:nvSpPr>
        <p:spPr>
          <a:xfrm>
            <a:off x="4868037" y="5180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＋</a:t>
            </a:r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834B408C-D91B-42EC-BBB8-08BCC094B196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 rot="5400000">
            <a:off x="1170962" y="3361945"/>
            <a:ext cx="1459458" cy="973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7B1D257F-F014-4D45-915B-25D704D79D74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rot="16200000" flipH="1">
            <a:off x="2432813" y="3073918"/>
            <a:ext cx="1459458" cy="1549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A8FE158-F5AD-4115-9DCF-12AD2FA952D2}"/>
              </a:ext>
            </a:extLst>
          </p:cNvPr>
          <p:cNvSpPr/>
          <p:nvPr/>
        </p:nvSpPr>
        <p:spPr>
          <a:xfrm>
            <a:off x="1352179" y="3274816"/>
            <a:ext cx="2070843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Outputs</a:t>
            </a:r>
            <a:r>
              <a:rPr kumimoji="1" lang="ja-JP" altLang="en-US" dirty="0"/>
              <a:t> </a:t>
            </a:r>
            <a:r>
              <a:rPr kumimoji="1" lang="en-US" altLang="ja-JP" dirty="0"/>
              <a:t>Embedding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35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80F2B-7E34-4FEB-8EDD-4DBDA767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79386"/>
            <a:ext cx="10515600" cy="1325563"/>
          </a:xfrm>
        </p:spPr>
        <p:txBody>
          <a:bodyPr/>
          <a:lstStyle/>
          <a:p>
            <a:r>
              <a:rPr lang="en-US" altLang="ja-JP" dirty="0"/>
              <a:t>Outputs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D61193-47EE-41A6-B7E8-15A176F0BEC4}"/>
              </a:ext>
            </a:extLst>
          </p:cNvPr>
          <p:cNvSpPr/>
          <p:nvPr/>
        </p:nvSpPr>
        <p:spPr>
          <a:xfrm>
            <a:off x="838198" y="1420283"/>
            <a:ext cx="6156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sentence = [</a:t>
            </a:r>
            <a:r>
              <a:rPr kumimoji="1" lang="en-US" altLang="ja-JP" dirty="0"/>
              <a:t>COVID19], [</a:t>
            </a:r>
            <a:r>
              <a:rPr kumimoji="1" lang="ja-JP" altLang="en-US" dirty="0"/>
              <a:t>は</a:t>
            </a:r>
            <a:r>
              <a:rPr kumimoji="1" lang="en-US" altLang="ja-JP" dirty="0"/>
              <a:t>], [</a:t>
            </a:r>
            <a:r>
              <a:rPr kumimoji="1" lang="ja-JP" altLang="en-US" dirty="0"/>
              <a:t>中国</a:t>
            </a:r>
            <a:r>
              <a:rPr kumimoji="1" lang="en-US" altLang="ja-JP" dirty="0"/>
              <a:t>], [</a:t>
            </a:r>
            <a:r>
              <a:rPr kumimoji="1" lang="ja-JP" altLang="en-US" dirty="0"/>
              <a:t>産</a:t>
            </a:r>
            <a:r>
              <a:rPr kumimoji="1" lang="en-US" altLang="ja-JP" dirty="0"/>
              <a:t>],[PAD], … , [PAD], [EOS]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B5FB0E-7D93-4A6D-B890-33BF0DBFBEBD}"/>
              </a:ext>
            </a:extLst>
          </p:cNvPr>
          <p:cNvSpPr/>
          <p:nvPr/>
        </p:nvSpPr>
        <p:spPr>
          <a:xfrm>
            <a:off x="7011992" y="1420283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※EOS = &lt;end of sentence&gt;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3D0276-B4AD-40E5-86CB-F9F26F9F4A9C}"/>
              </a:ext>
            </a:extLst>
          </p:cNvPr>
          <p:cNvSpPr/>
          <p:nvPr/>
        </p:nvSpPr>
        <p:spPr>
          <a:xfrm>
            <a:off x="829748" y="2526960"/>
            <a:ext cx="5266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tar_inp</a:t>
            </a:r>
            <a:r>
              <a:rPr lang="en-US" altLang="ja-JP" dirty="0"/>
              <a:t> = </a:t>
            </a:r>
            <a:r>
              <a:rPr kumimoji="1" lang="en-US" altLang="ja-JP" dirty="0"/>
              <a:t>[COVID19], [</a:t>
            </a:r>
            <a:r>
              <a:rPr kumimoji="1" lang="ja-JP" altLang="en-US" dirty="0"/>
              <a:t>は</a:t>
            </a:r>
            <a:r>
              <a:rPr kumimoji="1" lang="en-US" altLang="ja-JP" dirty="0"/>
              <a:t>], [</a:t>
            </a:r>
            <a:r>
              <a:rPr kumimoji="1" lang="ja-JP" altLang="en-US" dirty="0"/>
              <a:t>中国</a:t>
            </a:r>
            <a:r>
              <a:rPr kumimoji="1" lang="en-US" altLang="ja-JP" dirty="0"/>
              <a:t>], [</a:t>
            </a:r>
            <a:r>
              <a:rPr kumimoji="1" lang="ja-JP" altLang="en-US" dirty="0"/>
              <a:t>産</a:t>
            </a:r>
            <a:r>
              <a:rPr kumimoji="1" lang="en-US" altLang="ja-JP" dirty="0"/>
              <a:t>],[PAD], … , [PAD]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1826A24-8851-4635-8345-4928563409BE}"/>
              </a:ext>
            </a:extLst>
          </p:cNvPr>
          <p:cNvSpPr/>
          <p:nvPr/>
        </p:nvSpPr>
        <p:spPr>
          <a:xfrm>
            <a:off x="2554931" y="1968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学習用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343EB6-A58F-4918-A62B-A6E030736B96}"/>
              </a:ext>
            </a:extLst>
          </p:cNvPr>
          <p:cNvSpPr/>
          <p:nvPr/>
        </p:nvSpPr>
        <p:spPr>
          <a:xfrm>
            <a:off x="9335830" y="1968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損失計算用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6F0BCF1-9DBF-4F54-B149-C052C931733E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>
            <a:off x="3462841" y="2896292"/>
            <a:ext cx="1" cy="89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矢印: 右 38">
            <a:extLst>
              <a:ext uri="{FF2B5EF4-FFF2-40B4-BE49-F238E27FC236}">
                <a16:creationId xmlns:a16="http://schemas.microsoft.com/office/drawing/2014/main" id="{872466B7-7426-440D-A1C4-B70ECC7B3906}"/>
              </a:ext>
            </a:extLst>
          </p:cNvPr>
          <p:cNvSpPr/>
          <p:nvPr/>
        </p:nvSpPr>
        <p:spPr>
          <a:xfrm rot="16200000">
            <a:off x="3752618" y="2960267"/>
            <a:ext cx="32800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B6057C3-0D0E-4AAE-9102-C60C95BF8543}"/>
              </a:ext>
            </a:extLst>
          </p:cNvPr>
          <p:cNvSpPr txBox="1"/>
          <p:nvPr/>
        </p:nvSpPr>
        <p:spPr>
          <a:xfrm>
            <a:off x="3555412" y="3375366"/>
            <a:ext cx="4515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本来入手できないのでカンニング防止</a:t>
            </a:r>
            <a:r>
              <a:rPr kumimoji="1" lang="en-US" altLang="ja-JP" sz="1400" dirty="0"/>
              <a:t>mask</a:t>
            </a:r>
            <a:r>
              <a:rPr kumimoji="1" lang="ja-JP" altLang="en-US" sz="1400" dirty="0"/>
              <a:t>を作成する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2B49D5E-2641-4AD5-8996-756C59FEFF95}"/>
              </a:ext>
            </a:extLst>
          </p:cNvPr>
          <p:cNvSpPr/>
          <p:nvPr/>
        </p:nvSpPr>
        <p:spPr>
          <a:xfrm>
            <a:off x="2489018" y="3788012"/>
            <a:ext cx="1947647" cy="178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look_ahead_mask</a:t>
            </a:r>
            <a:endParaRPr kumimoji="1" lang="en-US" altLang="ja-JP" sz="1600" dirty="0"/>
          </a:p>
          <a:p>
            <a:r>
              <a:rPr kumimoji="1" lang="en-US" altLang="ja-JP" sz="1600" dirty="0"/>
              <a:t>[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err="1"/>
              <a:t>batch_size</a:t>
            </a:r>
            <a:r>
              <a:rPr lang="en-US" altLang="ja-JP" sz="1600" dirty="0"/>
              <a:t>, </a:t>
            </a:r>
          </a:p>
          <a:p>
            <a:r>
              <a:rPr lang="en-US" altLang="ja-JP" sz="1600" dirty="0"/>
              <a:t>  1</a:t>
            </a:r>
            <a:r>
              <a:rPr kumimoji="1" lang="en-US" altLang="ja-JP" sz="1600" dirty="0"/>
              <a:t>,</a:t>
            </a:r>
          </a:p>
          <a:p>
            <a:r>
              <a:rPr kumimoji="1" lang="en-US" altLang="ja-JP" sz="1600" dirty="0"/>
              <a:t>  1, </a:t>
            </a:r>
          </a:p>
          <a:p>
            <a:r>
              <a:rPr kumimoji="1" lang="en-US" altLang="ja-JP" sz="1600" dirty="0"/>
              <a:t> </a:t>
            </a:r>
            <a:r>
              <a:rPr kumimoji="1" lang="ja-JP" altLang="en-US" sz="1600" dirty="0"/>
              <a:t> </a:t>
            </a:r>
            <a:r>
              <a:rPr lang="en-US" altLang="ja-JP" sz="1600" dirty="0" err="1"/>
              <a:t>max_token_length</a:t>
            </a:r>
            <a:endParaRPr lang="en-US" altLang="ja-JP" sz="1600" dirty="0"/>
          </a:p>
          <a:p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A120E-9C04-4988-91B9-E940976AFABD}"/>
              </a:ext>
            </a:extLst>
          </p:cNvPr>
          <p:cNvSpPr/>
          <p:nvPr/>
        </p:nvSpPr>
        <p:spPr>
          <a:xfrm>
            <a:off x="747221" y="4082200"/>
            <a:ext cx="1558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[0., 1., 1., 1.],</a:t>
            </a:r>
          </a:p>
          <a:p>
            <a:r>
              <a:rPr lang="en-US" altLang="ja-JP" dirty="0"/>
              <a:t>[0., 0., 1., 1.],</a:t>
            </a:r>
          </a:p>
          <a:p>
            <a:r>
              <a:rPr lang="en-US" altLang="ja-JP" dirty="0"/>
              <a:t>[0., 0., 0., 1.],</a:t>
            </a:r>
          </a:p>
          <a:p>
            <a:r>
              <a:rPr lang="en-US" altLang="ja-JP" dirty="0"/>
              <a:t>[0., 0., 0., 0.]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7222CB0-21B8-4F61-A5A1-80AF5E836EFF}"/>
              </a:ext>
            </a:extLst>
          </p:cNvPr>
          <p:cNvSpPr/>
          <p:nvPr/>
        </p:nvSpPr>
        <p:spPr>
          <a:xfrm>
            <a:off x="6907986" y="2526960"/>
            <a:ext cx="4855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tar_real</a:t>
            </a:r>
            <a:r>
              <a:rPr lang="en-US" altLang="ja-JP" dirty="0"/>
              <a:t> = </a:t>
            </a:r>
            <a:r>
              <a:rPr kumimoji="1" lang="en-US" altLang="ja-JP" dirty="0"/>
              <a:t>[</a:t>
            </a:r>
            <a:r>
              <a:rPr kumimoji="1" lang="ja-JP" altLang="en-US" dirty="0"/>
              <a:t>は</a:t>
            </a:r>
            <a:r>
              <a:rPr kumimoji="1" lang="en-US" altLang="ja-JP" dirty="0"/>
              <a:t>], [</a:t>
            </a:r>
            <a:r>
              <a:rPr kumimoji="1" lang="ja-JP" altLang="en-US" dirty="0"/>
              <a:t>中国</a:t>
            </a:r>
            <a:r>
              <a:rPr kumimoji="1" lang="en-US" altLang="ja-JP" dirty="0"/>
              <a:t>], [</a:t>
            </a:r>
            <a:r>
              <a:rPr kumimoji="1" lang="ja-JP" altLang="en-US" dirty="0"/>
              <a:t>産</a:t>
            </a:r>
            <a:r>
              <a:rPr kumimoji="1" lang="en-US" altLang="ja-JP" dirty="0"/>
              <a:t>],[PAD], … , [PAD], [EOS]</a:t>
            </a:r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1FD81610-FA37-4D93-89DE-9658AB7B9E3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3321061" y="1931396"/>
            <a:ext cx="737345" cy="453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B467D9A8-1862-464B-961C-2C3803F7D01F}"/>
              </a:ext>
            </a:extLst>
          </p:cNvPr>
          <p:cNvCxnSpPr>
            <a:cxnSpLocks/>
            <a:stCxn id="11" idx="2"/>
            <a:endCxn id="55" idx="0"/>
          </p:cNvCxnSpPr>
          <p:nvPr/>
        </p:nvCxnSpPr>
        <p:spPr>
          <a:xfrm rot="16200000" flipH="1">
            <a:off x="6257555" y="-551316"/>
            <a:ext cx="737345" cy="5419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21F8E34-853D-4214-8BBF-FB039357C44A}"/>
              </a:ext>
            </a:extLst>
          </p:cNvPr>
          <p:cNvCxnSpPr>
            <a:cxnSpLocks/>
          </p:cNvCxnSpPr>
          <p:nvPr/>
        </p:nvCxnSpPr>
        <p:spPr>
          <a:xfrm flipV="1">
            <a:off x="1968632" y="3788013"/>
            <a:ext cx="520386" cy="29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EF3B50D-96B7-40D5-BFDE-AAED0FCFA23C}"/>
              </a:ext>
            </a:extLst>
          </p:cNvPr>
          <p:cNvCxnSpPr>
            <a:cxnSpLocks/>
          </p:cNvCxnSpPr>
          <p:nvPr/>
        </p:nvCxnSpPr>
        <p:spPr>
          <a:xfrm>
            <a:off x="1968632" y="5309272"/>
            <a:ext cx="520386" cy="26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F495643D-10B3-423E-875F-558F9B72739F}"/>
              </a:ext>
            </a:extLst>
          </p:cNvPr>
          <p:cNvSpPr/>
          <p:nvPr/>
        </p:nvSpPr>
        <p:spPr>
          <a:xfrm>
            <a:off x="5881217" y="4661616"/>
            <a:ext cx="5563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tf.maximum</a:t>
            </a:r>
            <a:r>
              <a:rPr lang="en-US" altLang="ja-JP" dirty="0"/>
              <a:t>(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dec_padding_mask</a:t>
            </a:r>
            <a:r>
              <a:rPr lang="en-US" altLang="ja-JP" dirty="0"/>
              <a:t>, </a:t>
            </a:r>
            <a:r>
              <a:rPr lang="en-US" altLang="ja-JP" dirty="0" err="1"/>
              <a:t>look_ahead_mask</a:t>
            </a:r>
            <a:endParaRPr lang="en-US" altLang="ja-JP" dirty="0"/>
          </a:p>
          <a:p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0BB193B-E028-4A6C-B8FD-D2720A968473}"/>
              </a:ext>
            </a:extLst>
          </p:cNvPr>
          <p:cNvSpPr/>
          <p:nvPr/>
        </p:nvSpPr>
        <p:spPr>
          <a:xfrm>
            <a:off x="4908610" y="5748162"/>
            <a:ext cx="1717617" cy="71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combined</a:t>
            </a:r>
            <a:r>
              <a:rPr kumimoji="1" lang="en-US" altLang="ja-JP" sz="1600" dirty="0" err="1"/>
              <a:t>_mask</a:t>
            </a:r>
            <a:endParaRPr kumimoji="1" lang="en-US" altLang="ja-JP" sz="1600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2001450-63EE-4AED-8D79-4D01F8DA7627}"/>
              </a:ext>
            </a:extLst>
          </p:cNvPr>
          <p:cNvSpPr/>
          <p:nvPr/>
        </p:nvSpPr>
        <p:spPr>
          <a:xfrm>
            <a:off x="6907986" y="3788012"/>
            <a:ext cx="1861054" cy="71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dec_padding_maskz</a:t>
            </a:r>
            <a:endParaRPr kumimoji="1" lang="en-US" altLang="ja-JP" sz="1600" dirty="0"/>
          </a:p>
        </p:txBody>
      </p: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308F2617-69C8-4DF5-A2CB-AE7BADB5140A}"/>
              </a:ext>
            </a:extLst>
          </p:cNvPr>
          <p:cNvCxnSpPr>
            <a:stCxn id="42" idx="3"/>
            <a:endCxn id="82" idx="0"/>
          </p:cNvCxnSpPr>
          <p:nvPr/>
        </p:nvCxnSpPr>
        <p:spPr>
          <a:xfrm>
            <a:off x="4436665" y="4682364"/>
            <a:ext cx="1330754" cy="1065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821AEE40-A498-444A-9CED-C8B2CF49C4AC}"/>
              </a:ext>
            </a:extLst>
          </p:cNvPr>
          <p:cNvCxnSpPr>
            <a:cxnSpLocks/>
            <a:stCxn id="73" idx="1"/>
            <a:endCxn id="82" idx="0"/>
          </p:cNvCxnSpPr>
          <p:nvPr/>
        </p:nvCxnSpPr>
        <p:spPr>
          <a:xfrm rot="10800000" flipV="1">
            <a:off x="5767420" y="4143206"/>
            <a:ext cx="1140567" cy="1604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6DA1EDE-97B0-4505-BC24-54294071B094}"/>
              </a:ext>
            </a:extLst>
          </p:cNvPr>
          <p:cNvSpPr/>
          <p:nvPr/>
        </p:nvSpPr>
        <p:spPr>
          <a:xfrm>
            <a:off x="8278409" y="4740778"/>
            <a:ext cx="3913591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/>
                </a:solidFill>
                <a:latin typeface="ヒラギノ角ゴ Pro W3"/>
              </a:rPr>
              <a:t>ブロンズ　　：</a:t>
            </a:r>
            <a:r>
              <a:rPr lang="en-US" altLang="ja-JP" dirty="0">
                <a:solidFill>
                  <a:schemeClr val="tx1"/>
                </a:solidFill>
                <a:latin typeface="ヒラギノ角ゴ Pro W3"/>
              </a:rPr>
              <a:t>17.54% </a:t>
            </a:r>
          </a:p>
          <a:p>
            <a:r>
              <a:rPr lang="ja-JP" altLang="en-US" dirty="0">
                <a:solidFill>
                  <a:schemeClr val="tx1"/>
                </a:solidFill>
                <a:latin typeface="ヒラギノ角ゴ Pro W3"/>
              </a:rPr>
              <a:t>シルバー　　：</a:t>
            </a:r>
            <a:r>
              <a:rPr lang="en-US" altLang="ja-JP" dirty="0">
                <a:solidFill>
                  <a:schemeClr val="tx1"/>
                </a:solidFill>
                <a:latin typeface="ヒラギノ角ゴ Pro W3"/>
              </a:rPr>
              <a:t>27.20%  </a:t>
            </a:r>
          </a:p>
          <a:p>
            <a:r>
              <a:rPr lang="ja-JP" altLang="en-US" dirty="0">
                <a:solidFill>
                  <a:schemeClr val="tx1"/>
                </a:solidFill>
                <a:latin typeface="ヒラギノ角ゴ Pro W3"/>
              </a:rPr>
              <a:t>ゴールド　　：</a:t>
            </a:r>
            <a:r>
              <a:rPr lang="en-US" altLang="ja-JP" dirty="0">
                <a:solidFill>
                  <a:schemeClr val="tx1"/>
                </a:solidFill>
                <a:latin typeface="ヒラギノ角ゴ Pro W3"/>
              </a:rPr>
              <a:t>33.72%  </a:t>
            </a:r>
          </a:p>
          <a:p>
            <a:r>
              <a:rPr lang="ja-JP" altLang="en-US" dirty="0">
                <a:solidFill>
                  <a:schemeClr val="tx1"/>
                </a:solidFill>
                <a:latin typeface="ヒラギノ角ゴ Pro W3"/>
              </a:rPr>
              <a:t>プラチナ　　：</a:t>
            </a:r>
            <a:r>
              <a:rPr lang="en-US" altLang="ja-JP" dirty="0">
                <a:solidFill>
                  <a:schemeClr val="tx1"/>
                </a:solidFill>
                <a:latin typeface="ヒラギノ角ゴ Pro W3"/>
              </a:rPr>
              <a:t>18.82%   </a:t>
            </a:r>
            <a:r>
              <a:rPr lang="ja-JP" altLang="en-US" dirty="0">
                <a:solidFill>
                  <a:schemeClr val="tx1"/>
                </a:solidFill>
                <a:latin typeface="ヒラギノ角ゴ Pro W3"/>
              </a:rPr>
              <a:t>← いまここ</a:t>
            </a:r>
            <a:endParaRPr lang="en-US" altLang="ja-JP" dirty="0">
              <a:solidFill>
                <a:schemeClr val="tx1"/>
              </a:solidFill>
              <a:latin typeface="ヒラギノ角ゴ Pro W3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ヒラギノ角ゴ Pro W3"/>
              </a:rPr>
              <a:t>ダイアモンド：</a:t>
            </a:r>
            <a:r>
              <a:rPr lang="en-US" altLang="ja-JP" dirty="0">
                <a:solidFill>
                  <a:schemeClr val="tx1"/>
                </a:solidFill>
                <a:latin typeface="ヒラギノ角ゴ Pro W3"/>
              </a:rPr>
              <a:t>2.51%  </a:t>
            </a:r>
          </a:p>
          <a:p>
            <a:r>
              <a:rPr lang="ja-JP" altLang="en-US" dirty="0">
                <a:solidFill>
                  <a:schemeClr val="tx1"/>
                </a:solidFill>
                <a:latin typeface="ヒラギノ角ゴ Pro W3"/>
              </a:rPr>
              <a:t>マスター＆</a:t>
            </a:r>
            <a:r>
              <a:rPr lang="en-US" altLang="ja-JP" dirty="0">
                <a:solidFill>
                  <a:schemeClr val="tx1"/>
                </a:solidFill>
                <a:latin typeface="ヒラギノ角ゴ Pro W3"/>
              </a:rPr>
              <a:t>Apex</a:t>
            </a:r>
            <a:r>
              <a:rPr lang="ja-JP" altLang="en-US" dirty="0">
                <a:solidFill>
                  <a:schemeClr val="tx1"/>
                </a:solidFill>
                <a:latin typeface="ヒラギノ角ゴ Pro W3"/>
              </a:rPr>
              <a:t>プレデター：</a:t>
            </a:r>
            <a:r>
              <a:rPr lang="en-US" altLang="ja-JP" dirty="0">
                <a:solidFill>
                  <a:schemeClr val="tx1"/>
                </a:solidFill>
                <a:latin typeface="ヒラギノ角ゴ Pro W3"/>
              </a:rPr>
              <a:t>0.2%</a:t>
            </a:r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画像">
            <a:extLst>
              <a:ext uri="{FF2B5EF4-FFF2-40B4-BE49-F238E27FC236}">
                <a16:creationId xmlns:a16="http://schemas.microsoft.com/office/drawing/2014/main" id="{9BAD5BE3-5DED-46DB-9262-BF99AD19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504486"/>
            <a:ext cx="7841235" cy="22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ex Legends - バトルロイヤルの進化形 - PS4、Xbox One、PCで無料配信中">
            <a:extLst>
              <a:ext uri="{FF2B5EF4-FFF2-40B4-BE49-F238E27FC236}">
                <a16:creationId xmlns:a16="http://schemas.microsoft.com/office/drawing/2014/main" id="{1D3F7B6E-C51F-4DA6-824A-8FB32747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26602"/>
            <a:ext cx="8184016" cy="428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046C94E-260E-410A-941B-DF701AA37D66}"/>
              </a:ext>
            </a:extLst>
          </p:cNvPr>
          <p:cNvSpPr/>
          <p:nvPr/>
        </p:nvSpPr>
        <p:spPr>
          <a:xfrm>
            <a:off x="8367764" y="3375271"/>
            <a:ext cx="373488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chemeClr val="tx1"/>
                </a:solidFill>
                <a:latin typeface="ヒラギノ角ゴ Pro W3"/>
              </a:rPr>
              <a:t>Origin ID</a:t>
            </a:r>
            <a:r>
              <a:rPr lang="ja-JP" altLang="en-US" sz="3600" dirty="0">
                <a:solidFill>
                  <a:schemeClr val="tx1"/>
                </a:solidFill>
                <a:latin typeface="ヒラギノ角ゴ Pro W3"/>
              </a:rPr>
              <a:t> </a:t>
            </a:r>
            <a:endParaRPr lang="en-US" altLang="ja-JP" sz="3600" dirty="0">
              <a:solidFill>
                <a:schemeClr val="tx1"/>
              </a:solidFill>
              <a:latin typeface="ヒラギノ角ゴ Pro W3"/>
            </a:endParaRPr>
          </a:p>
          <a:p>
            <a:r>
              <a:rPr lang="en-US" altLang="ja-JP" sz="3600" dirty="0" err="1">
                <a:solidFill>
                  <a:schemeClr val="tx1"/>
                </a:solidFill>
                <a:latin typeface="ヒラギノ角ゴ Pro W3"/>
              </a:rPr>
              <a:t>CovidMadeInChina</a:t>
            </a:r>
            <a:endParaRPr lang="en-US" altLang="ja-JP" sz="3600" dirty="0">
              <a:solidFill>
                <a:schemeClr val="tx1"/>
              </a:solidFill>
              <a:latin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36755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04" y="257082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Masked Multi-Head Attention</a:t>
            </a:r>
            <a:endParaRPr kumimoji="1" lang="ja-JP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FDD7740-E824-4B97-A01E-F10A69CBD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1" t="39999" r="32009" b="1"/>
          <a:stretch/>
        </p:blipFill>
        <p:spPr bwMode="auto">
          <a:xfrm>
            <a:off x="3462658" y="2197399"/>
            <a:ext cx="3458816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4B29FFF-7215-4F24-B93B-841CBAABF45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3063972" y="3797482"/>
            <a:ext cx="78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6BC6F61-35AD-4565-A815-75A725856536}"/>
              </a:ext>
            </a:extLst>
          </p:cNvPr>
          <p:cNvSpPr/>
          <p:nvPr/>
        </p:nvSpPr>
        <p:spPr>
          <a:xfrm>
            <a:off x="629211" y="3242669"/>
            <a:ext cx="2196861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QK/sqrt(</a:t>
            </a:r>
            <a:r>
              <a:rPr lang="en-US" altLang="ja-JP" dirty="0" err="1"/>
              <a:t>hidden_dim</a:t>
            </a:r>
            <a:r>
              <a:rPr lang="en-US" altLang="ja-JP" dirty="0"/>
              <a:t>)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FC550B0-8EE8-448A-8B08-77AD37BF9860}"/>
              </a:ext>
            </a:extLst>
          </p:cNvPr>
          <p:cNvSpPr txBox="1"/>
          <p:nvPr/>
        </p:nvSpPr>
        <p:spPr>
          <a:xfrm>
            <a:off x="1519893" y="369305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E3DB55E-DC3A-4D3B-B614-E6533BBE1D0A}"/>
              </a:ext>
            </a:extLst>
          </p:cNvPr>
          <p:cNvSpPr/>
          <p:nvPr/>
        </p:nvSpPr>
        <p:spPr>
          <a:xfrm>
            <a:off x="391312" y="4029607"/>
            <a:ext cx="2672660" cy="4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combined</a:t>
            </a:r>
            <a:r>
              <a:rPr kumimoji="1" lang="en-US" altLang="ja-JP" dirty="0" err="1"/>
              <a:t>_mask</a:t>
            </a:r>
            <a:r>
              <a:rPr kumimoji="1" lang="en-US" altLang="ja-JP" dirty="0"/>
              <a:t>×-1e9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65450FF6-F6BB-47F4-A42C-735EFAF06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928484" y="857263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EEE1252-C592-4C03-AA54-7C6F6F770BFC}"/>
              </a:ext>
            </a:extLst>
          </p:cNvPr>
          <p:cNvSpPr/>
          <p:nvPr/>
        </p:nvSpPr>
        <p:spPr>
          <a:xfrm>
            <a:off x="9955505" y="3909659"/>
            <a:ext cx="1093249" cy="6902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92A1E3-0B0B-453F-BF78-F49D46CB0D20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flipH="1">
            <a:off x="6921474" y="4254799"/>
            <a:ext cx="3034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7A3BC2A-D9A8-49B8-B19C-6797B5C508DD}"/>
              </a:ext>
            </a:extLst>
          </p:cNvPr>
          <p:cNvSpPr/>
          <p:nvPr/>
        </p:nvSpPr>
        <p:spPr>
          <a:xfrm>
            <a:off x="310008" y="4584939"/>
            <a:ext cx="3250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Encoder</a:t>
            </a:r>
            <a:r>
              <a:rPr lang="ja-JP" altLang="en-US" dirty="0"/>
              <a:t>との違いは</a:t>
            </a:r>
            <a:r>
              <a:rPr lang="en-US" altLang="ja-JP" dirty="0"/>
              <a:t>mask</a:t>
            </a:r>
            <a:r>
              <a:rPr lang="ja-JP" altLang="en-US" dirty="0"/>
              <a:t>だけ</a:t>
            </a:r>
            <a:endParaRPr lang="en-US" altLang="ja-JP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59FFE21-B38A-4C7C-A82E-2A93820DF88E}"/>
              </a:ext>
            </a:extLst>
          </p:cNvPr>
          <p:cNvSpPr/>
          <p:nvPr/>
        </p:nvSpPr>
        <p:spPr>
          <a:xfrm>
            <a:off x="3852218" y="3532579"/>
            <a:ext cx="1777617" cy="529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22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04" y="257082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Multi-Head Attention(DEC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65450FF6-F6BB-47F4-A42C-735EFAF06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802978" y="1133568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EEE1252-C592-4C03-AA54-7C6F6F770BFC}"/>
              </a:ext>
            </a:extLst>
          </p:cNvPr>
          <p:cNvSpPr/>
          <p:nvPr/>
        </p:nvSpPr>
        <p:spPr>
          <a:xfrm>
            <a:off x="9825318" y="3330504"/>
            <a:ext cx="1123899" cy="53168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92A1E3-0B0B-453F-BF78-F49D46CB0D20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 flipV="1">
            <a:off x="6449642" y="3135189"/>
            <a:ext cx="3375676" cy="46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>
            <a:extLst>
              <a:ext uri="{FF2B5EF4-FFF2-40B4-BE49-F238E27FC236}">
                <a16:creationId xmlns:a16="http://schemas.microsoft.com/office/drawing/2014/main" id="{DF9277AD-B46B-460D-8126-9FAC33802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4" t="42759" b="9347"/>
          <a:stretch/>
        </p:blipFill>
        <p:spPr bwMode="auto">
          <a:xfrm>
            <a:off x="2904685" y="1492933"/>
            <a:ext cx="3544957" cy="328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236FB8-66A4-4F9E-B920-6DF2E7D09F7A}"/>
              </a:ext>
            </a:extLst>
          </p:cNvPr>
          <p:cNvSpPr/>
          <p:nvPr/>
        </p:nvSpPr>
        <p:spPr>
          <a:xfrm>
            <a:off x="3128682" y="5468595"/>
            <a:ext cx="1775012" cy="113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Encoder output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79F031-9B31-47B0-9575-63F524930412}"/>
              </a:ext>
            </a:extLst>
          </p:cNvPr>
          <p:cNvSpPr/>
          <p:nvPr/>
        </p:nvSpPr>
        <p:spPr>
          <a:xfrm>
            <a:off x="5082990" y="5468595"/>
            <a:ext cx="1183340" cy="113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Decoder MHA </a:t>
            </a:r>
          </a:p>
          <a:p>
            <a:pPr algn="ctr"/>
            <a:r>
              <a:rPr kumimoji="1" lang="en-US" altLang="ja-JP" dirty="0"/>
              <a:t>output</a:t>
            </a:r>
            <a:endParaRPr kumimoji="1" lang="ja-JP" altLang="en-US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E3403F2-186B-4F62-9F1E-4333CDC6BFE6}"/>
              </a:ext>
            </a:extLst>
          </p:cNvPr>
          <p:cNvSpPr/>
          <p:nvPr/>
        </p:nvSpPr>
        <p:spPr>
          <a:xfrm rot="16200000">
            <a:off x="3299012" y="4961654"/>
            <a:ext cx="484094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911F5F23-916A-4307-B2F6-59D1E90222CE}"/>
              </a:ext>
            </a:extLst>
          </p:cNvPr>
          <p:cNvSpPr/>
          <p:nvPr/>
        </p:nvSpPr>
        <p:spPr>
          <a:xfrm rot="16200000">
            <a:off x="4308341" y="4961654"/>
            <a:ext cx="484094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00731488-A24E-49FA-A354-B975729AC930}"/>
              </a:ext>
            </a:extLst>
          </p:cNvPr>
          <p:cNvSpPr/>
          <p:nvPr/>
        </p:nvSpPr>
        <p:spPr>
          <a:xfrm rot="16200000">
            <a:off x="5389798" y="4961654"/>
            <a:ext cx="484094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47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99" y="523991"/>
            <a:ext cx="10515600" cy="1325563"/>
          </a:xfrm>
        </p:spPr>
        <p:txBody>
          <a:bodyPr/>
          <a:lstStyle/>
          <a:p>
            <a:r>
              <a:rPr lang="en-US" altLang="ja-JP" dirty="0"/>
              <a:t>Encoder Decoder</a:t>
            </a:r>
            <a:endParaRPr kumimoji="1" lang="ja-JP" alt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65450FF6-F6BB-47F4-A42C-735EFAF06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802978" y="1133568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EEE1252-C592-4C03-AA54-7C6F6F770BFC}"/>
              </a:ext>
            </a:extLst>
          </p:cNvPr>
          <p:cNvSpPr/>
          <p:nvPr/>
        </p:nvSpPr>
        <p:spPr>
          <a:xfrm>
            <a:off x="7888941" y="2263704"/>
            <a:ext cx="3711388" cy="42267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236FB8-66A4-4F9E-B920-6DF2E7D09F7A}"/>
              </a:ext>
            </a:extLst>
          </p:cNvPr>
          <p:cNvSpPr/>
          <p:nvPr/>
        </p:nvSpPr>
        <p:spPr>
          <a:xfrm>
            <a:off x="662703" y="5874777"/>
            <a:ext cx="17750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inputs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79F031-9B31-47B0-9575-63F524930412}"/>
              </a:ext>
            </a:extLst>
          </p:cNvPr>
          <p:cNvSpPr/>
          <p:nvPr/>
        </p:nvSpPr>
        <p:spPr>
          <a:xfrm>
            <a:off x="5309263" y="5873045"/>
            <a:ext cx="1775011" cy="37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outputs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763DF14-4EF0-4F08-BCB8-3B91F109456E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1550209" y="4008348"/>
            <a:ext cx="0" cy="186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51037C-7686-4746-9A2D-207E02548169}"/>
              </a:ext>
            </a:extLst>
          </p:cNvPr>
          <p:cNvSpPr/>
          <p:nvPr/>
        </p:nvSpPr>
        <p:spPr>
          <a:xfrm>
            <a:off x="662704" y="5211980"/>
            <a:ext cx="1775012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Embedding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66971C-4C11-441F-BF5F-0C029FD2983C}"/>
              </a:ext>
            </a:extLst>
          </p:cNvPr>
          <p:cNvSpPr/>
          <p:nvPr/>
        </p:nvSpPr>
        <p:spPr>
          <a:xfrm>
            <a:off x="650299" y="4583273"/>
            <a:ext cx="1775012" cy="484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Positional Encoding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50850C-DCAF-477C-9577-BF271099897C}"/>
              </a:ext>
            </a:extLst>
          </p:cNvPr>
          <p:cNvSpPr/>
          <p:nvPr/>
        </p:nvSpPr>
        <p:spPr>
          <a:xfrm>
            <a:off x="2973578" y="3728896"/>
            <a:ext cx="1775012" cy="48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Encoder </a:t>
            </a:r>
          </a:p>
          <a:p>
            <a:pPr algn="ctr"/>
            <a:r>
              <a:rPr kumimoji="1" lang="en-US" altLang="ja-JP" dirty="0"/>
              <a:t>outputs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CA60A26-43E3-4FAD-ADD5-D595CD76A682}"/>
              </a:ext>
            </a:extLst>
          </p:cNvPr>
          <p:cNvSpPr/>
          <p:nvPr/>
        </p:nvSpPr>
        <p:spPr>
          <a:xfrm>
            <a:off x="662703" y="3639017"/>
            <a:ext cx="1775012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Encoder 1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92B7796-1B0A-41DD-8249-191F006BE76E}"/>
              </a:ext>
            </a:extLst>
          </p:cNvPr>
          <p:cNvCxnSpPr>
            <a:cxnSpLocks/>
            <a:stCxn id="19" idx="0"/>
            <a:endCxn id="27" idx="2"/>
          </p:cNvCxnSpPr>
          <p:nvPr/>
        </p:nvCxnSpPr>
        <p:spPr>
          <a:xfrm flipV="1">
            <a:off x="1550209" y="3406532"/>
            <a:ext cx="0" cy="23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B53EEB9-0096-4D8A-981C-CED4B2637867}"/>
              </a:ext>
            </a:extLst>
          </p:cNvPr>
          <p:cNvSpPr/>
          <p:nvPr/>
        </p:nvSpPr>
        <p:spPr>
          <a:xfrm>
            <a:off x="662703" y="3037201"/>
            <a:ext cx="1775012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Encoder 2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918C1DC-F718-4356-B594-3160D1748ECE}"/>
              </a:ext>
            </a:extLst>
          </p:cNvPr>
          <p:cNvSpPr/>
          <p:nvPr/>
        </p:nvSpPr>
        <p:spPr>
          <a:xfrm>
            <a:off x="650299" y="2427031"/>
            <a:ext cx="1775012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Encoder 3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222471B-F70B-4A9C-845F-5B4D3375C471}"/>
              </a:ext>
            </a:extLst>
          </p:cNvPr>
          <p:cNvCxnSpPr>
            <a:cxnSpLocks/>
            <a:stCxn id="27" idx="0"/>
            <a:endCxn id="32" idx="2"/>
          </p:cNvCxnSpPr>
          <p:nvPr/>
        </p:nvCxnSpPr>
        <p:spPr>
          <a:xfrm flipH="1" flipV="1">
            <a:off x="1537805" y="2796362"/>
            <a:ext cx="12404" cy="24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F005032-04B6-402E-B60C-4C724153A982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H="1" flipV="1">
            <a:off x="6196768" y="4028077"/>
            <a:ext cx="1" cy="184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816C98A-B5F0-40ED-851C-EDB8B3CFD487}"/>
              </a:ext>
            </a:extLst>
          </p:cNvPr>
          <p:cNvSpPr/>
          <p:nvPr/>
        </p:nvSpPr>
        <p:spPr>
          <a:xfrm>
            <a:off x="5309263" y="5231709"/>
            <a:ext cx="1775012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Embedding</a:t>
            </a:r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CEE5D03-5D46-47D7-8A54-162BF616502C}"/>
              </a:ext>
            </a:extLst>
          </p:cNvPr>
          <p:cNvSpPr/>
          <p:nvPr/>
        </p:nvSpPr>
        <p:spPr>
          <a:xfrm>
            <a:off x="5296858" y="4603002"/>
            <a:ext cx="1775012" cy="484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Positional Encoding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CC0F706-14DC-4DDE-88A7-C6EBADD714C8}"/>
              </a:ext>
            </a:extLst>
          </p:cNvPr>
          <p:cNvSpPr/>
          <p:nvPr/>
        </p:nvSpPr>
        <p:spPr>
          <a:xfrm>
            <a:off x="5309262" y="3658746"/>
            <a:ext cx="1775012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Decoder 1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7E91B29-B2E5-4BDC-9B9F-E9D735CDA9F8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196768" y="3426261"/>
            <a:ext cx="0" cy="23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203EC11-EAAA-468E-A87F-3275FDDEB8BB}"/>
              </a:ext>
            </a:extLst>
          </p:cNvPr>
          <p:cNvSpPr/>
          <p:nvPr/>
        </p:nvSpPr>
        <p:spPr>
          <a:xfrm>
            <a:off x="5309262" y="3056930"/>
            <a:ext cx="1775012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Decoder 2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7112A8D-F765-4403-9A73-1AA027990554}"/>
              </a:ext>
            </a:extLst>
          </p:cNvPr>
          <p:cNvSpPr/>
          <p:nvPr/>
        </p:nvSpPr>
        <p:spPr>
          <a:xfrm>
            <a:off x="5296858" y="2446760"/>
            <a:ext cx="1775012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Decoder 3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B14E9D3-DA24-4B6B-A9E3-8320212D1F12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H="1" flipV="1">
            <a:off x="6184364" y="2816091"/>
            <a:ext cx="12404" cy="24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0C6556-D8D0-443D-BAEF-034FB388C428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>
            <a:off x="2425311" y="2611697"/>
            <a:ext cx="2883951" cy="123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BBE6E7F-43D9-4199-BA58-571FCFFFF461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2425311" y="2611697"/>
            <a:ext cx="2883951" cy="62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A16BEAD-3225-414B-B447-46B24F46C26F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>
            <a:off x="2425311" y="2611697"/>
            <a:ext cx="2871547" cy="1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4D409F5-0CAA-4117-9006-59EF07BA14BF}"/>
              </a:ext>
            </a:extLst>
          </p:cNvPr>
          <p:cNvSpPr/>
          <p:nvPr/>
        </p:nvSpPr>
        <p:spPr>
          <a:xfrm>
            <a:off x="750288" y="1651924"/>
            <a:ext cx="3374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各層の重みは独立している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630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" y="445496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final_layer</a:t>
            </a:r>
            <a:endParaRPr kumimoji="1" lang="ja-JP" alt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65450FF6-F6BB-47F4-A42C-735EFAF06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802978" y="1133568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EEE1252-C592-4C03-AA54-7C6F6F770BFC}"/>
              </a:ext>
            </a:extLst>
          </p:cNvPr>
          <p:cNvSpPr/>
          <p:nvPr/>
        </p:nvSpPr>
        <p:spPr>
          <a:xfrm>
            <a:off x="9753600" y="1223657"/>
            <a:ext cx="1326776" cy="108923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6E18D8-5C31-4D2F-A7D3-4626A36C17CF}"/>
              </a:ext>
            </a:extLst>
          </p:cNvPr>
          <p:cNvSpPr/>
          <p:nvPr/>
        </p:nvSpPr>
        <p:spPr>
          <a:xfrm>
            <a:off x="762002" y="4276444"/>
            <a:ext cx="2589977" cy="70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Decoder </a:t>
            </a:r>
          </a:p>
          <a:p>
            <a:pPr algn="ctr"/>
            <a:r>
              <a:rPr kumimoji="1" lang="en-US" altLang="ja-JP" dirty="0"/>
              <a:t>outputs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6B75BBD-8F13-4B42-A561-BF6FA60A9EE5}"/>
              </a:ext>
            </a:extLst>
          </p:cNvPr>
          <p:cNvSpPr/>
          <p:nvPr/>
        </p:nvSpPr>
        <p:spPr>
          <a:xfrm>
            <a:off x="3721312" y="4276444"/>
            <a:ext cx="2698582" cy="70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dense(</a:t>
            </a:r>
            <a:r>
              <a:rPr lang="en-US" altLang="ja-JP" dirty="0" err="1"/>
              <a:t>target_vocab_size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6784643-5F64-4ACB-8CFD-D968A4D0CF0C}"/>
              </a:ext>
            </a:extLst>
          </p:cNvPr>
          <p:cNvSpPr txBox="1"/>
          <p:nvPr/>
        </p:nvSpPr>
        <p:spPr>
          <a:xfrm>
            <a:off x="3328897" y="44441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E10393E-ED8C-4FE8-8E9F-7B2D2A23F844}"/>
              </a:ext>
            </a:extLst>
          </p:cNvPr>
          <p:cNvSpPr txBox="1"/>
          <p:nvPr/>
        </p:nvSpPr>
        <p:spPr>
          <a:xfrm>
            <a:off x="762001" y="1597193"/>
            <a:ext cx="545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target_vocab_size</a:t>
            </a:r>
            <a:r>
              <a:rPr lang="en-US" altLang="ja-JP" sz="2000" dirty="0"/>
              <a:t> </a:t>
            </a:r>
            <a:r>
              <a:rPr kumimoji="1" lang="ja-JP" altLang="en-US" sz="2000" dirty="0"/>
              <a:t>：正解データの語彙数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最後に</a:t>
            </a:r>
            <a:r>
              <a:rPr kumimoji="1" lang="en-US" altLang="ja-JP" sz="2000" dirty="0" err="1"/>
              <a:t>Softmax</a:t>
            </a:r>
            <a:r>
              <a:rPr kumimoji="1" lang="ja-JP" altLang="en-US" sz="2000" dirty="0"/>
              <a:t>で正規化して出力</a:t>
            </a:r>
            <a:endParaRPr kumimoji="1" lang="en-US" altLang="ja-JP" sz="2000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E31860C-69C6-48BF-923F-3ABBEEE4FDA3}"/>
              </a:ext>
            </a:extLst>
          </p:cNvPr>
          <p:cNvSpPr/>
          <p:nvPr/>
        </p:nvSpPr>
        <p:spPr>
          <a:xfrm rot="16200000">
            <a:off x="3019204" y="3535134"/>
            <a:ext cx="103488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69F88F5-7B64-4AA2-8625-71B2D35733FD}"/>
              </a:ext>
            </a:extLst>
          </p:cNvPr>
          <p:cNvSpPr/>
          <p:nvPr/>
        </p:nvSpPr>
        <p:spPr>
          <a:xfrm>
            <a:off x="762001" y="3500714"/>
            <a:ext cx="5656462" cy="436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Softmax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4B8AFF0-71EC-459B-9125-CE1A5FB811A8}"/>
              </a:ext>
            </a:extLst>
          </p:cNvPr>
          <p:cNvSpPr/>
          <p:nvPr/>
        </p:nvSpPr>
        <p:spPr>
          <a:xfrm>
            <a:off x="762001" y="2682355"/>
            <a:ext cx="5656462" cy="48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Output</a:t>
            </a:r>
            <a:r>
              <a:rPr lang="ja-JP" altLang="en-US" dirty="0"/>
              <a:t> </a:t>
            </a:r>
            <a:r>
              <a:rPr lang="en-US" altLang="ja-JP" dirty="0"/>
              <a:t>Probabilities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711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F8166-C8A9-48E3-BD05-0F8ACCF4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Training</a:t>
            </a:r>
            <a:endParaRPr kumimoji="1" lang="ja-JP" alt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ACAF57A1-4F8C-4BA9-99DA-1FD1FC9EF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981596"/>
            <a:ext cx="3857625" cy="24955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881043D-EC82-4ED4-8B7C-6FB0B0C7F1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16" t="50000" r="26223" b="42324"/>
          <a:stretch/>
        </p:blipFill>
        <p:spPr>
          <a:xfrm>
            <a:off x="762000" y="2974742"/>
            <a:ext cx="5883965" cy="50689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C654E2-360A-40D5-BAD1-C058E300C756}"/>
              </a:ext>
            </a:extLst>
          </p:cNvPr>
          <p:cNvSpPr txBox="1"/>
          <p:nvPr/>
        </p:nvSpPr>
        <p:spPr>
          <a:xfrm>
            <a:off x="762000" y="1597193"/>
            <a:ext cx="973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Optimizer 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Adam</a:t>
            </a:r>
            <a:r>
              <a:rPr kumimoji="1" lang="ja-JP" altLang="en-US" sz="2000" dirty="0"/>
              <a:t>を利用下記の式で学習率を調整する</a:t>
            </a:r>
            <a:endParaRPr kumimoji="1" lang="en-US" altLang="ja-JP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56DD71E-B02A-4E5F-96EB-F6B00DB23EC6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6645965" y="3228190"/>
            <a:ext cx="926410" cy="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DCD2635-C85C-4393-B5CE-A4FCC4EF8E02}"/>
              </a:ext>
            </a:extLst>
          </p:cNvPr>
          <p:cNvSpPr/>
          <p:nvPr/>
        </p:nvSpPr>
        <p:spPr>
          <a:xfrm>
            <a:off x="761999" y="4599087"/>
            <a:ext cx="69924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Label</a:t>
            </a:r>
            <a:r>
              <a:rPr lang="ja-JP" altLang="en-US" sz="2000" dirty="0"/>
              <a:t> </a:t>
            </a:r>
            <a:r>
              <a:rPr lang="en-US" altLang="ja-JP" sz="2000" dirty="0"/>
              <a:t>Smoothing</a:t>
            </a:r>
            <a:r>
              <a:rPr lang="ja-JP" altLang="en-US" sz="2000" dirty="0"/>
              <a:t>：正解ラベルを平滑化して過学習を防ぐ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Label Smoothing</a:t>
            </a:r>
            <a:r>
              <a:rPr lang="ja-JP" altLang="en-US" sz="2000" dirty="0"/>
              <a:t>前：</a:t>
            </a:r>
            <a:r>
              <a:rPr lang="en-US" altLang="ja-JP" sz="2000" dirty="0"/>
              <a:t>[0], [0], [0], 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Label Smoothing</a:t>
            </a:r>
            <a:r>
              <a:rPr lang="ja-JP" altLang="en-US" sz="2000" dirty="0"/>
              <a:t>後：</a:t>
            </a:r>
            <a:r>
              <a:rPr lang="en-US" altLang="ja-JP" sz="2000" dirty="0"/>
              <a:t>[0.1], [0.1], [0.1], [0.7]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90231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686F1-8331-4D18-9A18-2E0C2F5E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Transformer</a:t>
            </a:r>
            <a:r>
              <a:rPr kumimoji="1" lang="ja-JP" altLang="en-US" dirty="0"/>
              <a:t>まとめと感想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EB26F-94E1-41F4-9875-755AA804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3481"/>
          </a:xfrm>
        </p:spPr>
        <p:txBody>
          <a:bodyPr/>
          <a:lstStyle/>
          <a:p>
            <a:r>
              <a:rPr lang="en-US" altLang="ja-JP" dirty="0"/>
              <a:t>Encoder</a:t>
            </a:r>
            <a:r>
              <a:rPr lang="ja-JP" altLang="en-US" dirty="0"/>
              <a:t>で文章の構造を学習</a:t>
            </a:r>
            <a:endParaRPr lang="en-US" altLang="ja-JP" dirty="0"/>
          </a:p>
          <a:p>
            <a:pPr marL="285750" indent="-285750"/>
            <a:r>
              <a:rPr lang="en-US" altLang="ja-JP" dirty="0"/>
              <a:t>Decoder</a:t>
            </a:r>
            <a:r>
              <a:rPr lang="ja-JP" altLang="en-US" dirty="0"/>
              <a:t>で正解データを予測</a:t>
            </a:r>
            <a:endParaRPr lang="en-US" altLang="ja-JP" dirty="0"/>
          </a:p>
          <a:p>
            <a:r>
              <a:rPr lang="ja-JP" altLang="en-US" dirty="0"/>
              <a:t>並列計算できるので高速（計算コストも少）</a:t>
            </a:r>
            <a:endParaRPr lang="en-US" altLang="ja-JP" dirty="0"/>
          </a:p>
          <a:p>
            <a:r>
              <a:rPr lang="ja-JP" altLang="en-US" dirty="0"/>
              <a:t>モデルが複雑ではない（</a:t>
            </a:r>
            <a:r>
              <a:rPr lang="en-US" altLang="ja-JP" dirty="0"/>
              <a:t>RNN</a:t>
            </a:r>
            <a:r>
              <a:rPr lang="ja-JP" altLang="en-US" dirty="0"/>
              <a:t>系より簡単）</a:t>
            </a:r>
            <a:endParaRPr lang="en-US" altLang="ja-JP" dirty="0"/>
          </a:p>
          <a:p>
            <a:r>
              <a:rPr lang="en-US" altLang="ja-JP" dirty="0"/>
              <a:t>Google</a:t>
            </a:r>
            <a:r>
              <a:rPr lang="ja-JP" altLang="en-US" dirty="0"/>
              <a:t>先生がすごい</a:t>
            </a:r>
            <a:endParaRPr lang="en-US" altLang="ja-JP" dirty="0"/>
          </a:p>
          <a:p>
            <a:pPr lvl="1"/>
            <a:r>
              <a:rPr lang="en-US" altLang="ja-JP" dirty="0"/>
              <a:t>Tensorflow2</a:t>
            </a:r>
            <a:r>
              <a:rPr lang="ja-JP" altLang="en-US" dirty="0"/>
              <a:t>実装がわかりやすすぎる</a:t>
            </a:r>
            <a:endParaRPr lang="en-US" altLang="ja-JP" dirty="0"/>
          </a:p>
          <a:p>
            <a:pPr lvl="1"/>
            <a:r>
              <a:rPr lang="en-US" altLang="ja-JP" dirty="0" err="1"/>
              <a:t>Colab</a:t>
            </a:r>
            <a:r>
              <a:rPr lang="ja-JP" altLang="en-US" dirty="0"/>
              <a:t>でどんな端末でも学習できる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47734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F5A9B-7657-43C3-AA7D-247972CF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付録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5711A9E-0E1A-479A-BF4A-E7F25D637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1" t="13155" r="31797" b="20315"/>
          <a:stretch/>
        </p:blipFill>
        <p:spPr>
          <a:xfrm>
            <a:off x="838200" y="1523760"/>
            <a:ext cx="6543675" cy="435133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F8BE8C-2504-439D-B332-98D6EED34421}"/>
              </a:ext>
            </a:extLst>
          </p:cNvPr>
          <p:cNvSpPr/>
          <p:nvPr/>
        </p:nvSpPr>
        <p:spPr>
          <a:xfrm>
            <a:off x="984307" y="5942568"/>
            <a:ext cx="7631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https://qiita.com/halhorn/items/c91497522be27bde17ce#positional-encoding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18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F8166-C8A9-48E3-BD05-0F8ACCF4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NLP</a:t>
            </a:r>
            <a:r>
              <a:rPr kumimoji="1" lang="ja-JP" altLang="en-US" dirty="0"/>
              <a:t>の歴史</a:t>
            </a: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2CB39349-C92F-44BD-A176-9712298B87FA}"/>
              </a:ext>
            </a:extLst>
          </p:cNvPr>
          <p:cNvSpPr/>
          <p:nvPr/>
        </p:nvSpPr>
        <p:spPr>
          <a:xfrm>
            <a:off x="447471" y="2559968"/>
            <a:ext cx="11177081" cy="47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15F811-7027-494F-A2F1-D34288DB81A7}"/>
              </a:ext>
            </a:extLst>
          </p:cNvPr>
          <p:cNvSpPr/>
          <p:nvPr/>
        </p:nvSpPr>
        <p:spPr>
          <a:xfrm>
            <a:off x="0" y="3219663"/>
            <a:ext cx="3433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統計的手法</a:t>
            </a:r>
            <a:endParaRPr lang="en-US" altLang="ja-JP" dirty="0"/>
          </a:p>
          <a:p>
            <a:pPr algn="ctr"/>
            <a:r>
              <a:rPr lang="ja-JP" altLang="en-US" dirty="0"/>
              <a:t>（</a:t>
            </a:r>
            <a:r>
              <a:rPr lang="en-US" altLang="ja-JP" dirty="0" err="1"/>
              <a:t>BoW</a:t>
            </a:r>
            <a:r>
              <a:rPr lang="en-US" altLang="ja-JP" dirty="0"/>
              <a:t>, TFIDF, LDA, Bayesian, …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FC52DE1-E029-4674-B59F-F897F0A60ADF}"/>
              </a:ext>
            </a:extLst>
          </p:cNvPr>
          <p:cNvSpPr/>
          <p:nvPr/>
        </p:nvSpPr>
        <p:spPr>
          <a:xfrm>
            <a:off x="2856537" y="3219662"/>
            <a:ext cx="3334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ML</a:t>
            </a:r>
          </a:p>
          <a:p>
            <a:pPr algn="ctr"/>
            <a:r>
              <a:rPr lang="ja-JP" altLang="en-US" dirty="0"/>
              <a:t>（</a:t>
            </a:r>
            <a:r>
              <a:rPr lang="en-US" altLang="ja-JP" dirty="0"/>
              <a:t>Word2Vec, VAE, …</a:t>
            </a:r>
            <a:r>
              <a:rPr lang="ja-JP" altLang="en-US" dirty="0"/>
              <a:t>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EAC258A-DD4A-4F3C-AE6F-573FC5F3EA07}"/>
              </a:ext>
            </a:extLst>
          </p:cNvPr>
          <p:cNvSpPr/>
          <p:nvPr/>
        </p:nvSpPr>
        <p:spPr>
          <a:xfrm>
            <a:off x="5865372" y="3213719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Deep learning</a:t>
            </a:r>
          </a:p>
          <a:p>
            <a:pPr algn="ctr"/>
            <a:r>
              <a:rPr lang="ja-JP" altLang="en-US" dirty="0"/>
              <a:t>（</a:t>
            </a:r>
            <a:r>
              <a:rPr lang="en-US" altLang="ja-JP" dirty="0"/>
              <a:t>Seq2Seq, CNN, …</a:t>
            </a:r>
            <a:r>
              <a:rPr lang="ja-JP" altLang="en-US" dirty="0"/>
              <a:t>）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DFF9E06-993E-489E-8B0E-99CB7954E4B7}"/>
              </a:ext>
            </a:extLst>
          </p:cNvPr>
          <p:cNvSpPr/>
          <p:nvPr/>
        </p:nvSpPr>
        <p:spPr>
          <a:xfrm>
            <a:off x="8367001" y="3219662"/>
            <a:ext cx="3693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Deep learning</a:t>
            </a:r>
            <a:r>
              <a:rPr lang="ja-JP" altLang="en-US" dirty="0"/>
              <a:t> </a:t>
            </a:r>
            <a:r>
              <a:rPr lang="en-US" altLang="ja-JP" dirty="0"/>
              <a:t>(Attention)</a:t>
            </a:r>
          </a:p>
          <a:p>
            <a:pPr algn="ctr"/>
            <a:r>
              <a:rPr lang="ja-JP" altLang="en-US" dirty="0"/>
              <a:t>（</a:t>
            </a:r>
            <a:r>
              <a:rPr lang="en-US" altLang="ja-JP" dirty="0"/>
              <a:t>Transformer, BERT, T5, …</a:t>
            </a:r>
            <a:r>
              <a:rPr lang="ja-JP" altLang="en-US" dirty="0"/>
              <a:t>）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022AF06-5F30-4847-A6E8-04D029789960}"/>
              </a:ext>
            </a:extLst>
          </p:cNvPr>
          <p:cNvSpPr/>
          <p:nvPr/>
        </p:nvSpPr>
        <p:spPr>
          <a:xfrm>
            <a:off x="1395564" y="2399084"/>
            <a:ext cx="87550" cy="72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108DE22-183E-4134-898D-E895167E7313}"/>
              </a:ext>
            </a:extLst>
          </p:cNvPr>
          <p:cNvSpPr/>
          <p:nvPr/>
        </p:nvSpPr>
        <p:spPr>
          <a:xfrm>
            <a:off x="859693" y="184958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1950</a:t>
            </a:r>
            <a:r>
              <a:rPr lang="ja-JP" altLang="en-US" dirty="0"/>
              <a:t>年～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EC3D706-4970-4F77-8D48-E6DAD3671170}"/>
              </a:ext>
            </a:extLst>
          </p:cNvPr>
          <p:cNvSpPr/>
          <p:nvPr/>
        </p:nvSpPr>
        <p:spPr>
          <a:xfrm>
            <a:off x="4446292" y="2417214"/>
            <a:ext cx="87550" cy="72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24792DA-5741-4148-9BF3-09E06545CA99}"/>
              </a:ext>
            </a:extLst>
          </p:cNvPr>
          <p:cNvSpPr/>
          <p:nvPr/>
        </p:nvSpPr>
        <p:spPr>
          <a:xfrm>
            <a:off x="7434268" y="2397758"/>
            <a:ext cx="87550" cy="72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70C24B9-A9AD-4ABD-97B8-E70F9984F801}"/>
              </a:ext>
            </a:extLst>
          </p:cNvPr>
          <p:cNvSpPr/>
          <p:nvPr/>
        </p:nvSpPr>
        <p:spPr>
          <a:xfrm>
            <a:off x="10126086" y="2417214"/>
            <a:ext cx="87550" cy="72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AE15DC3-604F-4E03-8E69-4798F4A67405}"/>
              </a:ext>
            </a:extLst>
          </p:cNvPr>
          <p:cNvSpPr/>
          <p:nvPr/>
        </p:nvSpPr>
        <p:spPr>
          <a:xfrm>
            <a:off x="447469" y="3904280"/>
            <a:ext cx="2308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/>
              <a:t>Hans Peter </a:t>
            </a:r>
            <a:r>
              <a:rPr lang="en-US" altLang="ja-JP" sz="800" dirty="0" err="1"/>
              <a:t>Luhn</a:t>
            </a:r>
            <a:r>
              <a:rPr lang="en-US" altLang="ja-JP" sz="800" dirty="0"/>
              <a:t>. 1958. The automatic creation of literature </a:t>
            </a:r>
            <a:r>
              <a:rPr lang="en-US" altLang="ja-JP" sz="800" dirty="0" err="1"/>
              <a:t>abstracts.IBM</a:t>
            </a:r>
            <a:r>
              <a:rPr lang="ja-JP" altLang="en-US" sz="800" dirty="0"/>
              <a:t> </a:t>
            </a:r>
            <a:r>
              <a:rPr lang="en-US" altLang="ja-JP" sz="800" dirty="0"/>
              <a:t>Journal of research and development 2, 2 (1958), 159–165.</a:t>
            </a:r>
            <a:endParaRPr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80F82E4-3B8E-4D2C-A387-EF6F4CCDBA44}"/>
              </a:ext>
            </a:extLst>
          </p:cNvPr>
          <p:cNvSpPr/>
          <p:nvPr/>
        </p:nvSpPr>
        <p:spPr>
          <a:xfrm>
            <a:off x="447847" y="4446955"/>
            <a:ext cx="2308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err="1"/>
              <a:t>RasimM</a:t>
            </a:r>
            <a:r>
              <a:rPr lang="en-US" altLang="ja-JP" sz="800" dirty="0"/>
              <a:t> </a:t>
            </a:r>
            <a:r>
              <a:rPr lang="en-US" altLang="ja-JP" sz="800" dirty="0" err="1"/>
              <a:t>Alguliev</a:t>
            </a:r>
            <a:r>
              <a:rPr lang="en-US" altLang="ja-JP" sz="800" dirty="0"/>
              <a:t>, </a:t>
            </a:r>
            <a:r>
              <a:rPr lang="en-US" altLang="ja-JP" sz="800" dirty="0" err="1"/>
              <a:t>RamizMAliguliyev,Makrufa</a:t>
            </a:r>
            <a:r>
              <a:rPr lang="en-US" altLang="ja-JP" sz="800" dirty="0"/>
              <a:t> S </a:t>
            </a:r>
            <a:r>
              <a:rPr lang="en-US" altLang="ja-JP" sz="800" dirty="0" err="1"/>
              <a:t>Hajirahimova</a:t>
            </a:r>
            <a:r>
              <a:rPr lang="en-US" altLang="ja-JP" sz="800" dirty="0"/>
              <a:t>, and </a:t>
            </a:r>
            <a:r>
              <a:rPr lang="en-US" altLang="ja-JP" sz="800" dirty="0" err="1"/>
              <a:t>Chingiz</a:t>
            </a:r>
            <a:r>
              <a:rPr lang="en-US" altLang="ja-JP" sz="800" dirty="0"/>
              <a:t> A</a:t>
            </a:r>
          </a:p>
          <a:p>
            <a:r>
              <a:rPr lang="en-US" altLang="ja-JP" sz="800" dirty="0" err="1"/>
              <a:t>Mehdiyev</a:t>
            </a:r>
            <a:r>
              <a:rPr lang="en-US" altLang="ja-JP" sz="800" dirty="0"/>
              <a:t>. 2011. </a:t>
            </a:r>
            <a:r>
              <a:rPr lang="en-US" altLang="ja-JP" sz="800" dirty="0" err="1"/>
              <a:t>MCMR:Maximumcoverage</a:t>
            </a:r>
            <a:r>
              <a:rPr lang="en-US" altLang="ja-JP" sz="800" dirty="0"/>
              <a:t> </a:t>
            </a:r>
            <a:r>
              <a:rPr lang="en-US" altLang="ja-JP" sz="800" dirty="0" err="1"/>
              <a:t>andminimumredundant</a:t>
            </a:r>
            <a:r>
              <a:rPr lang="en-US" altLang="ja-JP" sz="800" dirty="0"/>
              <a:t> text summarization</a:t>
            </a:r>
          </a:p>
          <a:p>
            <a:r>
              <a:rPr lang="en-US" altLang="ja-JP" sz="800" dirty="0"/>
              <a:t>model. Expert Systems with Applications 38, 12 (2011), 14514–14522.</a:t>
            </a:r>
            <a:endParaRPr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4F7491E-7C4C-4A63-91A3-D091AA9EB0DD}"/>
              </a:ext>
            </a:extLst>
          </p:cNvPr>
          <p:cNvSpPr/>
          <p:nvPr/>
        </p:nvSpPr>
        <p:spPr>
          <a:xfrm>
            <a:off x="447469" y="5395317"/>
            <a:ext cx="2308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err="1"/>
              <a:t>DavidM</a:t>
            </a:r>
            <a:r>
              <a:rPr lang="en-US" altLang="ja-JP" sz="800" dirty="0"/>
              <a:t> </a:t>
            </a:r>
            <a:r>
              <a:rPr lang="en-US" altLang="ja-JP" sz="800" dirty="0" err="1"/>
              <a:t>Blei</a:t>
            </a:r>
            <a:r>
              <a:rPr lang="en-US" altLang="ja-JP" sz="800" dirty="0"/>
              <a:t>, Andrew Y Ng, and Michael I Jordan. 2003. Latent </a:t>
            </a:r>
            <a:r>
              <a:rPr lang="en-US" altLang="ja-JP" sz="800" dirty="0" err="1"/>
              <a:t>dirichlet</a:t>
            </a:r>
            <a:r>
              <a:rPr lang="en-US" altLang="ja-JP" sz="800" dirty="0"/>
              <a:t> allocation.</a:t>
            </a:r>
          </a:p>
          <a:p>
            <a:r>
              <a:rPr lang="en-US" altLang="ja-JP" sz="800" dirty="0"/>
              <a:t>the Journal of machine Learning research 3 (2003), 993–1022.</a:t>
            </a:r>
            <a:endParaRPr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2836938-C084-4E24-82C7-8D9BA03F76A1}"/>
              </a:ext>
            </a:extLst>
          </p:cNvPr>
          <p:cNvSpPr/>
          <p:nvPr/>
        </p:nvSpPr>
        <p:spPr>
          <a:xfrm>
            <a:off x="3987705" y="184376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2013</a:t>
            </a:r>
            <a:r>
              <a:rPr lang="ja-JP" altLang="en-US" dirty="0"/>
              <a:t>年～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1E19CE3-A3D3-431C-B249-1605EF631C80}"/>
              </a:ext>
            </a:extLst>
          </p:cNvPr>
          <p:cNvSpPr/>
          <p:nvPr/>
        </p:nvSpPr>
        <p:spPr>
          <a:xfrm>
            <a:off x="3369154" y="3904280"/>
            <a:ext cx="2794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/>
              <a:t>Efficient Estimation of Word Representations in Vector Space</a:t>
            </a:r>
          </a:p>
          <a:p>
            <a:r>
              <a:rPr lang="en-US" altLang="ja-JP" sz="800" dirty="0"/>
              <a:t>Tomas </a:t>
            </a:r>
            <a:r>
              <a:rPr lang="en-US" altLang="ja-JP" sz="800" dirty="0" err="1"/>
              <a:t>Mikolov</a:t>
            </a:r>
            <a:r>
              <a:rPr lang="en-US" altLang="ja-JP" sz="800" dirty="0"/>
              <a:t>, Kai Chen, Greg </a:t>
            </a:r>
            <a:r>
              <a:rPr lang="en-US" altLang="ja-JP" sz="800" dirty="0" err="1"/>
              <a:t>Corrado</a:t>
            </a:r>
            <a:r>
              <a:rPr lang="en-US" altLang="ja-JP" sz="800" dirty="0"/>
              <a:t>, Jeffrey Dean. </a:t>
            </a:r>
          </a:p>
          <a:p>
            <a:r>
              <a:rPr lang="en-US" altLang="ja-JP" sz="800" dirty="0">
                <a:hlinkClick r:id="rId2"/>
              </a:rPr>
              <a:t>https://arxiv.org/abs/1301.3781</a:t>
            </a:r>
            <a:endParaRPr lang="ja-JP" altLang="en-US" sz="8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97C2C37-7B8B-4FD3-89CE-09705716B4BC}"/>
              </a:ext>
            </a:extLst>
          </p:cNvPr>
          <p:cNvSpPr/>
          <p:nvPr/>
        </p:nvSpPr>
        <p:spPr>
          <a:xfrm>
            <a:off x="452352" y="6098893"/>
            <a:ext cx="2794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err="1"/>
              <a:t>Inderjeet</a:t>
            </a:r>
            <a:r>
              <a:rPr lang="en-US" altLang="ja-JP" sz="800" dirty="0"/>
              <a:t> Mani and Eric </a:t>
            </a:r>
            <a:r>
              <a:rPr lang="en-US" altLang="ja-JP" sz="800" dirty="0" err="1"/>
              <a:t>Bloedorn</a:t>
            </a:r>
            <a:r>
              <a:rPr lang="en-US" altLang="ja-JP" sz="800" dirty="0"/>
              <a:t>. 1999. Summarizing similarities and differences</a:t>
            </a:r>
          </a:p>
          <a:p>
            <a:r>
              <a:rPr lang="en-US" altLang="ja-JP" sz="800" dirty="0"/>
              <a:t>among related documents. Information Retrieval 1, 1-2 (1999), 35–67.</a:t>
            </a:r>
            <a:endParaRPr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422C7BC-8E43-4F91-94FA-39661D8F88CD}"/>
              </a:ext>
            </a:extLst>
          </p:cNvPr>
          <p:cNvSpPr/>
          <p:nvPr/>
        </p:nvSpPr>
        <p:spPr>
          <a:xfrm>
            <a:off x="6384106" y="3908201"/>
            <a:ext cx="2187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/>
              <a:t>Sequence to Sequence Learning with Neural Networks. Ilya </a:t>
            </a:r>
            <a:r>
              <a:rPr lang="en-US" altLang="ja-JP" sz="800" dirty="0" err="1"/>
              <a:t>Sutskever</a:t>
            </a:r>
            <a:r>
              <a:rPr lang="en-US" altLang="ja-JP" sz="800" dirty="0"/>
              <a:t>, Oriol </a:t>
            </a:r>
            <a:r>
              <a:rPr lang="en-US" altLang="ja-JP" sz="800" dirty="0" err="1"/>
              <a:t>Vinyals</a:t>
            </a:r>
            <a:r>
              <a:rPr lang="en-US" altLang="ja-JP" sz="800" dirty="0"/>
              <a:t>, Quoc V. Le</a:t>
            </a:r>
          </a:p>
          <a:p>
            <a:r>
              <a:rPr lang="en-US" altLang="ja-JP" sz="800" dirty="0">
                <a:hlinkClick r:id="rId3"/>
              </a:rPr>
              <a:t>https://arxiv.org/abs/1409.3215</a:t>
            </a:r>
            <a:endParaRPr lang="ja-JP" altLang="en-US" sz="8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7044F2D-C02E-48E6-9F2E-6657EB1AD11C}"/>
              </a:ext>
            </a:extLst>
          </p:cNvPr>
          <p:cNvSpPr/>
          <p:nvPr/>
        </p:nvSpPr>
        <p:spPr>
          <a:xfrm>
            <a:off x="6898397" y="184376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2014</a:t>
            </a:r>
            <a:r>
              <a:rPr lang="ja-JP" altLang="en-US" dirty="0"/>
              <a:t>年～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31D5025-3426-4294-A3CB-E799AF974CB6}"/>
              </a:ext>
            </a:extLst>
          </p:cNvPr>
          <p:cNvSpPr/>
          <p:nvPr/>
        </p:nvSpPr>
        <p:spPr>
          <a:xfrm>
            <a:off x="6384106" y="4528219"/>
            <a:ext cx="2187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/>
              <a:t>Character-level Convolutional Networks for Text Classification. Xiang Zhang, </a:t>
            </a:r>
            <a:r>
              <a:rPr lang="en-US" altLang="ja-JP" sz="800" dirty="0" err="1"/>
              <a:t>Junbo</a:t>
            </a:r>
            <a:r>
              <a:rPr lang="en-US" altLang="ja-JP" sz="800" dirty="0"/>
              <a:t> Zhao, Yann </a:t>
            </a:r>
            <a:r>
              <a:rPr lang="en-US" altLang="ja-JP" sz="800" dirty="0" err="1"/>
              <a:t>LeCun</a:t>
            </a:r>
            <a:endParaRPr lang="en-US" altLang="ja-JP" sz="800" dirty="0"/>
          </a:p>
          <a:p>
            <a:r>
              <a:rPr lang="en-US" altLang="ja-JP" sz="800" dirty="0">
                <a:hlinkClick r:id="rId4"/>
              </a:rPr>
              <a:t>https://arxiv.org/abs/1509.01626</a:t>
            </a:r>
            <a:endParaRPr lang="ja-JP" altLang="en-US" sz="8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5B318CA-5637-4FA0-AB2B-0D36FBF7E232}"/>
              </a:ext>
            </a:extLst>
          </p:cNvPr>
          <p:cNvSpPr/>
          <p:nvPr/>
        </p:nvSpPr>
        <p:spPr>
          <a:xfrm>
            <a:off x="9590215" y="184376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2017</a:t>
            </a:r>
            <a:r>
              <a:rPr lang="ja-JP" altLang="en-US" dirty="0"/>
              <a:t>年～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E7ECACC-45C0-4783-BDA8-AEFDD0F51954}"/>
              </a:ext>
            </a:extLst>
          </p:cNvPr>
          <p:cNvSpPr/>
          <p:nvPr/>
        </p:nvSpPr>
        <p:spPr>
          <a:xfrm>
            <a:off x="8792758" y="4016068"/>
            <a:ext cx="2841756" cy="86177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Attention Is All You Need</a:t>
            </a:r>
          </a:p>
          <a:p>
            <a:r>
              <a:rPr lang="en-US" altLang="ja-JP" sz="800" dirty="0"/>
              <a:t>Ashish Vaswani, Noam </a:t>
            </a:r>
            <a:r>
              <a:rPr lang="en-US" altLang="ja-JP" sz="800" dirty="0" err="1"/>
              <a:t>Shazeer</a:t>
            </a:r>
            <a:r>
              <a:rPr lang="en-US" altLang="ja-JP" sz="800" dirty="0"/>
              <a:t>, Niki Parmar, Jakob </a:t>
            </a:r>
            <a:r>
              <a:rPr lang="en-US" altLang="ja-JP" sz="800" dirty="0" err="1"/>
              <a:t>Uszkoreit</a:t>
            </a:r>
            <a:r>
              <a:rPr lang="en-US" altLang="ja-JP" sz="800" dirty="0"/>
              <a:t>, </a:t>
            </a:r>
            <a:r>
              <a:rPr lang="en-US" altLang="ja-JP" sz="800" dirty="0" err="1"/>
              <a:t>Llion</a:t>
            </a:r>
            <a:r>
              <a:rPr lang="en-US" altLang="ja-JP" sz="800" dirty="0"/>
              <a:t> Jones, Aidan N. Gomez, Lukasz Kaiser, </a:t>
            </a:r>
            <a:r>
              <a:rPr lang="en-US" altLang="ja-JP" sz="800" dirty="0" err="1"/>
              <a:t>Illia</a:t>
            </a:r>
            <a:r>
              <a:rPr lang="en-US" altLang="ja-JP" sz="800" dirty="0"/>
              <a:t> </a:t>
            </a:r>
            <a:r>
              <a:rPr lang="en-US" altLang="ja-JP" sz="800" dirty="0" err="1"/>
              <a:t>Polosukhin</a:t>
            </a:r>
            <a:endParaRPr lang="en-US" altLang="ja-JP" sz="800" dirty="0"/>
          </a:p>
          <a:p>
            <a:r>
              <a:rPr lang="en-US" altLang="ja-JP" sz="800" dirty="0">
                <a:hlinkClick r:id="rId5"/>
              </a:rPr>
              <a:t>https://arxiv.org/abs/1706.03762</a:t>
            </a:r>
            <a:endParaRPr lang="ja-JP" altLang="en-US" sz="8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4079309-C9F3-4732-85DA-46739FC5CDE2}"/>
              </a:ext>
            </a:extLst>
          </p:cNvPr>
          <p:cNvSpPr/>
          <p:nvPr/>
        </p:nvSpPr>
        <p:spPr>
          <a:xfrm>
            <a:off x="8792758" y="5112994"/>
            <a:ext cx="2841756" cy="73866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BERT</a:t>
            </a:r>
            <a:r>
              <a:rPr lang="en-US" altLang="ja-JP" sz="800" dirty="0"/>
              <a:t>: Pre-training of Deep Bidirectional Transformers for Language Understanding. Jacob Devlin, Ming-Wei Chang, Kenton Lee, Kristina Toutanova</a:t>
            </a:r>
          </a:p>
          <a:p>
            <a:r>
              <a:rPr lang="en-US" altLang="ja-JP" sz="800" dirty="0">
                <a:hlinkClick r:id="rId6"/>
              </a:rPr>
              <a:t>https://arxiv.org/abs/1810.04805</a:t>
            </a:r>
            <a:endParaRPr lang="ja-JP" altLang="en-US" sz="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C80A1D-453F-40AC-94EC-8B7CF6E62150}"/>
              </a:ext>
            </a:extLst>
          </p:cNvPr>
          <p:cNvSpPr/>
          <p:nvPr/>
        </p:nvSpPr>
        <p:spPr>
          <a:xfrm>
            <a:off x="3369154" y="4495904"/>
            <a:ext cx="22044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/>
              <a:t>Neural Variational Inference for Text Processing.</a:t>
            </a:r>
          </a:p>
          <a:p>
            <a:r>
              <a:rPr lang="en-US" altLang="ja-JP" sz="800" dirty="0" err="1"/>
              <a:t>Yishu</a:t>
            </a:r>
            <a:r>
              <a:rPr lang="en-US" altLang="ja-JP" sz="800" dirty="0"/>
              <a:t>  Miao, Lei  Yu, Phil  </a:t>
            </a:r>
            <a:r>
              <a:rPr lang="en-US" altLang="ja-JP" sz="800" dirty="0" err="1"/>
              <a:t>Blunsom</a:t>
            </a:r>
            <a:endParaRPr lang="en-US" altLang="ja-JP" sz="800" dirty="0"/>
          </a:p>
          <a:p>
            <a:r>
              <a:rPr lang="en-US" altLang="ja-JP" sz="800" dirty="0">
                <a:hlinkClick r:id="rId7"/>
              </a:rPr>
              <a:t>https://arxiv.org/pdf/1511.06038.pdf</a:t>
            </a:r>
            <a:endParaRPr lang="en-US" altLang="ja-JP" sz="800" dirty="0"/>
          </a:p>
          <a:p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5531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686F1-8331-4D18-9A18-2E0C2F5E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Transformer</a:t>
            </a:r>
            <a:r>
              <a:rPr kumimoji="1" lang="ja-JP" altLang="en-US" dirty="0"/>
              <a:t>を学ぶ価値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EB26F-94E1-41F4-9875-755AA804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4516"/>
          </a:xfrm>
        </p:spPr>
        <p:txBody>
          <a:bodyPr>
            <a:normAutofit/>
          </a:bodyPr>
          <a:lstStyle/>
          <a:p>
            <a:r>
              <a:rPr lang="ja-JP" altLang="en-US" dirty="0"/>
              <a:t>最近の</a:t>
            </a:r>
            <a:r>
              <a:rPr lang="en-US" altLang="ja-JP" dirty="0" err="1"/>
              <a:t>sota</a:t>
            </a:r>
            <a:r>
              <a:rPr lang="ja-JP" altLang="en-US" dirty="0"/>
              <a:t>はすべて</a:t>
            </a:r>
            <a:r>
              <a:rPr lang="en-US" altLang="ja-JP" dirty="0"/>
              <a:t>Transformer</a:t>
            </a:r>
            <a:r>
              <a:rPr lang="ja-JP" altLang="en-US" dirty="0"/>
              <a:t>ベース</a:t>
            </a:r>
            <a:endParaRPr lang="en-US" altLang="ja-JP" dirty="0"/>
          </a:p>
          <a:p>
            <a:pPr lvl="1"/>
            <a:r>
              <a:rPr kumimoji="1" lang="en-US" altLang="ja-JP" dirty="0"/>
              <a:t>RNN</a:t>
            </a:r>
            <a:r>
              <a:rPr kumimoji="1" lang="ja-JP" altLang="en-US" dirty="0"/>
              <a:t>ベースのモデル（</a:t>
            </a:r>
            <a:r>
              <a:rPr kumimoji="1" lang="en-US" altLang="ja-JP" dirty="0"/>
              <a:t>Seq2Seq</a:t>
            </a:r>
            <a:r>
              <a:rPr kumimoji="1" lang="ja-JP" altLang="en-US" dirty="0"/>
              <a:t>など）よりも高い精度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RNN(LSTM)</a:t>
            </a:r>
            <a:r>
              <a:rPr kumimoji="1" lang="ja-JP" altLang="en-US" dirty="0"/>
              <a:t>を使わないため並列計算可能</a:t>
            </a:r>
            <a:endParaRPr kumimoji="1" lang="en-US" altLang="ja-JP" dirty="0"/>
          </a:p>
          <a:p>
            <a:pPr lvl="1"/>
            <a:r>
              <a:rPr lang="ja-JP" altLang="en-US" dirty="0"/>
              <a:t>計算コストが少ない</a:t>
            </a:r>
            <a:endParaRPr lang="en-US" altLang="ja-JP" dirty="0"/>
          </a:p>
          <a:p>
            <a:pPr lvl="2"/>
            <a:r>
              <a:rPr kumimoji="1" lang="en-US" altLang="ja-JP" dirty="0"/>
              <a:t>CNN</a:t>
            </a:r>
            <a:r>
              <a:rPr kumimoji="1" lang="ja-JP" altLang="en-US" dirty="0"/>
              <a:t>ベースのモデルの計算量は文章量に応じ</a:t>
            </a:r>
            <a:r>
              <a:rPr lang="ja-JP" altLang="en-US" dirty="0"/>
              <a:t>て</a:t>
            </a:r>
            <a:r>
              <a:rPr kumimoji="1" lang="en-US" altLang="ja-JP" dirty="0"/>
              <a:t>O(N)</a:t>
            </a:r>
            <a:r>
              <a:rPr kumimoji="1" lang="ja-JP" altLang="en-US" dirty="0"/>
              <a:t>または</a:t>
            </a:r>
            <a:r>
              <a:rPr kumimoji="1" lang="en-US" altLang="ja-JP" dirty="0"/>
              <a:t>O(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)</a:t>
            </a:r>
          </a:p>
          <a:p>
            <a:pPr lvl="2"/>
            <a:r>
              <a:rPr kumimoji="1" lang="en-US" altLang="ja-JP" dirty="0"/>
              <a:t>Transformer</a:t>
            </a:r>
            <a:r>
              <a:rPr kumimoji="1" lang="ja-JP" altLang="en-US" dirty="0"/>
              <a:t>は</a:t>
            </a:r>
            <a:r>
              <a:rPr kumimoji="1" lang="en-US" altLang="ja-JP" dirty="0"/>
              <a:t>O(1)</a:t>
            </a:r>
            <a:r>
              <a:rPr kumimoji="1" lang="ja-JP" altLang="en-US" dirty="0"/>
              <a:t>なので文章量</a:t>
            </a:r>
            <a:r>
              <a:rPr lang="ja-JP" altLang="en-US" dirty="0"/>
              <a:t>が影響しない</a:t>
            </a:r>
            <a:endParaRPr lang="en-US" altLang="ja-JP" dirty="0"/>
          </a:p>
          <a:p>
            <a:r>
              <a:rPr lang="en-US" altLang="ja-JP" dirty="0"/>
              <a:t>NLP</a:t>
            </a:r>
            <a:r>
              <a:rPr lang="ja-JP" altLang="en-US" dirty="0"/>
              <a:t>の動向を理解するには</a:t>
            </a:r>
            <a:r>
              <a:rPr lang="en-US" altLang="ja-JP" dirty="0"/>
              <a:t>Transformer</a:t>
            </a:r>
            <a:r>
              <a:rPr lang="ja-JP" altLang="en-US" dirty="0"/>
              <a:t>を知るのが近道</a:t>
            </a:r>
            <a:endParaRPr lang="en-US" altLang="ja-JP" dirty="0"/>
          </a:p>
          <a:p>
            <a:r>
              <a:rPr lang="en-US" altLang="ja-JP" dirty="0"/>
              <a:t>Attention</a:t>
            </a:r>
            <a:r>
              <a:rPr lang="ja-JP" altLang="en-US" dirty="0"/>
              <a:t>の概念を知れる（単語の関連の学習方法がわかる）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461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686F1-8331-4D18-9A18-2E0C2F5E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Transformer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B802A9-4957-4BC8-8F16-9BDE6D7D7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705714" y="695325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94193C-7B38-4615-AFDC-9D030CFAD0BE}"/>
              </a:ext>
            </a:extLst>
          </p:cNvPr>
          <p:cNvSpPr/>
          <p:nvPr/>
        </p:nvSpPr>
        <p:spPr>
          <a:xfrm>
            <a:off x="7377586" y="6176028"/>
            <a:ext cx="452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Figure 1: The Transformer - model architecture</a:t>
            </a:r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69A2AE3-D077-42BA-BA48-51C64A6B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2" y="1593057"/>
            <a:ext cx="6867514" cy="4667250"/>
          </a:xfrm>
        </p:spPr>
        <p:txBody>
          <a:bodyPr>
            <a:noAutofit/>
          </a:bodyPr>
          <a:lstStyle/>
          <a:p>
            <a:r>
              <a:rPr lang="ja-JP" altLang="en-US" sz="2000" dirty="0"/>
              <a:t>エンコーダ</a:t>
            </a:r>
            <a:r>
              <a:rPr lang="en-US" altLang="ja-JP" sz="2000" dirty="0"/>
              <a:t>/</a:t>
            </a:r>
            <a:r>
              <a:rPr lang="ja-JP" altLang="en-US" sz="2000" dirty="0"/>
              <a:t>デコーダモデル</a:t>
            </a:r>
            <a:endParaRPr lang="en-US" altLang="ja-JP" sz="2000" dirty="0"/>
          </a:p>
          <a:p>
            <a:pPr lvl="1"/>
            <a:r>
              <a:rPr lang="ja-JP" altLang="en-US" sz="1600" dirty="0"/>
              <a:t>エンコーダで分散表現を作りデコーダで正解を出力</a:t>
            </a:r>
            <a:endParaRPr lang="en-US" altLang="ja-JP" sz="1600" dirty="0"/>
          </a:p>
          <a:p>
            <a:r>
              <a:rPr kumimoji="1" lang="ja-JP" altLang="en-US" sz="2000" dirty="0"/>
              <a:t>使うのは</a:t>
            </a:r>
            <a:r>
              <a:rPr lang="ja-JP" altLang="en-US" sz="2000" dirty="0"/>
              <a:t>数種類のレイヤ（層）のみ</a:t>
            </a:r>
            <a:endParaRPr lang="en-US" altLang="ja-JP" sz="2000" dirty="0"/>
          </a:p>
          <a:p>
            <a:pPr lvl="1"/>
            <a:r>
              <a:rPr lang="en-US" altLang="ja-JP" sz="1600" dirty="0"/>
              <a:t>Multi-Head</a:t>
            </a:r>
            <a:r>
              <a:rPr lang="ja-JP" altLang="en-US" sz="1600" dirty="0"/>
              <a:t> </a:t>
            </a:r>
            <a:r>
              <a:rPr lang="en-US" altLang="ja-JP" sz="1600" dirty="0"/>
              <a:t>Attention(Masked</a:t>
            </a:r>
            <a:r>
              <a:rPr lang="ja-JP" altLang="en-US" sz="1600" dirty="0"/>
              <a:t> </a:t>
            </a:r>
            <a:r>
              <a:rPr lang="en-US" altLang="ja-JP" sz="1600" dirty="0"/>
              <a:t>Multi-Head</a:t>
            </a:r>
            <a:r>
              <a:rPr lang="ja-JP" altLang="en-US" sz="1600" dirty="0"/>
              <a:t> </a:t>
            </a:r>
            <a:r>
              <a:rPr lang="en-US" altLang="ja-JP" sz="1600" dirty="0"/>
              <a:t>Attention)</a:t>
            </a:r>
          </a:p>
          <a:p>
            <a:pPr lvl="1"/>
            <a:r>
              <a:rPr lang="en-US" altLang="ja-JP" sz="1600" dirty="0"/>
              <a:t>Feed</a:t>
            </a:r>
            <a:r>
              <a:rPr lang="ja-JP" altLang="en-US" sz="1600" dirty="0"/>
              <a:t> </a:t>
            </a:r>
            <a:r>
              <a:rPr lang="en-US" altLang="ja-JP" sz="1600" dirty="0"/>
              <a:t>Forward</a:t>
            </a:r>
          </a:p>
          <a:p>
            <a:r>
              <a:rPr lang="ja-JP" altLang="en-US" sz="2000" dirty="0"/>
              <a:t>出力は</a:t>
            </a:r>
            <a:r>
              <a:rPr lang="en-US" altLang="ja-JP" sz="2000" dirty="0" err="1"/>
              <a:t>Softmax</a:t>
            </a:r>
            <a:endParaRPr lang="en-US" altLang="ja-JP" sz="2000" dirty="0"/>
          </a:p>
          <a:p>
            <a:pPr lvl="1"/>
            <a:r>
              <a:rPr lang="ja-JP" altLang="en-US" sz="1600" dirty="0"/>
              <a:t>今井の好きな数式は？</a:t>
            </a:r>
            <a:endParaRPr lang="en-US" altLang="ja-JP" sz="1600" dirty="0"/>
          </a:p>
          <a:p>
            <a:endParaRPr lang="en-US" altLang="ja-JP" sz="2000" dirty="0"/>
          </a:p>
          <a:p>
            <a:pPr lvl="1"/>
            <a:r>
              <a:rPr lang="en-US" altLang="ja-JP" sz="1600" dirty="0"/>
              <a:t>Today is not Monday</a:t>
            </a:r>
          </a:p>
          <a:p>
            <a:pPr lvl="1"/>
            <a:endParaRPr lang="en-US" altLang="ja-JP" sz="1600" dirty="0"/>
          </a:p>
          <a:p>
            <a:r>
              <a:rPr lang="en-US" altLang="ja-JP" sz="2000" dirty="0"/>
              <a:t>Google</a:t>
            </a:r>
            <a:r>
              <a:rPr lang="ja-JP" altLang="en-US" sz="2000" dirty="0"/>
              <a:t>先生の</a:t>
            </a:r>
            <a:r>
              <a:rPr lang="en-US" altLang="ja-JP" sz="2000" dirty="0"/>
              <a:t>Tensorflow2</a:t>
            </a:r>
            <a:r>
              <a:rPr lang="ja-JP" altLang="en-US" sz="2000" dirty="0"/>
              <a:t>実装を参考に勉強していく</a:t>
            </a:r>
            <a:endParaRPr lang="en-US" altLang="ja-JP" sz="2000" dirty="0"/>
          </a:p>
          <a:p>
            <a:pPr lvl="1"/>
            <a:r>
              <a:rPr lang="en-US" altLang="ja-JP" sz="1600" dirty="0"/>
              <a:t>Transformer model for language understanding</a:t>
            </a:r>
          </a:p>
          <a:p>
            <a:pPr marL="457200" lvl="1" indent="0">
              <a:buNone/>
            </a:pPr>
            <a:r>
              <a:rPr lang="en-US" altLang="ja-JP" sz="1600" dirty="0">
                <a:hlinkClick r:id="rId3"/>
              </a:rPr>
              <a:t>https://www.tensorflow.org/tutorials/text/transformer</a:t>
            </a:r>
            <a:endParaRPr lang="en-US" altLang="ja-JP" sz="1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F1615D0-B487-49BC-A966-3863D118AAA5}"/>
              </a:ext>
            </a:extLst>
          </p:cNvPr>
          <p:cNvSpPr/>
          <p:nvPr/>
        </p:nvSpPr>
        <p:spPr>
          <a:xfrm>
            <a:off x="3267816" y="3553610"/>
            <a:ext cx="3527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600" dirty="0">
                <a:latin typeface="+mn-ea"/>
              </a:rPr>
              <a:t>四極子近藤効果：</a:t>
            </a:r>
            <a:r>
              <a:rPr lang="en-US" altLang="ja-JP" sz="1600" dirty="0">
                <a:latin typeface="+mn-ea"/>
              </a:rPr>
              <a:t>80</a:t>
            </a:r>
            <a:r>
              <a:rPr lang="ja-JP" altLang="en-US" sz="1600" dirty="0">
                <a:latin typeface="+mn-ea"/>
              </a:rPr>
              <a:t>％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ja-JP" altLang="en-US" sz="1600" dirty="0">
                <a:latin typeface="+mn-ea"/>
              </a:rPr>
              <a:t>シュレディンガー方程式：</a:t>
            </a:r>
            <a:r>
              <a:rPr lang="en-US" altLang="ja-JP" sz="1600" dirty="0">
                <a:latin typeface="+mn-ea"/>
              </a:rPr>
              <a:t>20</a:t>
            </a:r>
            <a:r>
              <a:rPr lang="ja-JP" altLang="en-US" sz="1600" dirty="0">
                <a:latin typeface="+mn-ea"/>
              </a:rPr>
              <a:t>％</a:t>
            </a:r>
            <a:endParaRPr lang="en-US" altLang="ja-JP" sz="1600" dirty="0">
              <a:latin typeface="+mn-ea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A91E6C1-8EAA-4E2F-8BB3-3510E9DDBFA1}"/>
              </a:ext>
            </a:extLst>
          </p:cNvPr>
          <p:cNvSpPr/>
          <p:nvPr/>
        </p:nvSpPr>
        <p:spPr>
          <a:xfrm>
            <a:off x="3378559" y="3598386"/>
            <a:ext cx="336851" cy="233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BB66E06-7530-42E5-9AAC-EA2F61C08F03}"/>
              </a:ext>
            </a:extLst>
          </p:cNvPr>
          <p:cNvSpPr/>
          <p:nvPr/>
        </p:nvSpPr>
        <p:spPr>
          <a:xfrm>
            <a:off x="3378558" y="4312180"/>
            <a:ext cx="336851" cy="233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B2E96A-FFE4-4436-A8A9-604BA2586D83}"/>
              </a:ext>
            </a:extLst>
          </p:cNvPr>
          <p:cNvSpPr/>
          <p:nvPr/>
        </p:nvSpPr>
        <p:spPr>
          <a:xfrm>
            <a:off x="3267816" y="4247944"/>
            <a:ext cx="3527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600" dirty="0">
                <a:latin typeface="+mn-ea"/>
              </a:rPr>
              <a:t>今日は月曜日じゃない：</a:t>
            </a:r>
            <a:r>
              <a:rPr lang="en-US" altLang="ja-JP" sz="1600" dirty="0">
                <a:latin typeface="+mn-ea"/>
              </a:rPr>
              <a:t>80</a:t>
            </a:r>
            <a:r>
              <a:rPr lang="ja-JP" altLang="en-US" sz="1600" dirty="0">
                <a:latin typeface="+mn-ea"/>
              </a:rPr>
              <a:t>％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ja-JP" altLang="en-US" sz="1600" dirty="0">
                <a:latin typeface="+mn-ea"/>
              </a:rPr>
              <a:t>東大は問題じゃない：</a:t>
            </a:r>
            <a:r>
              <a:rPr lang="en-US" altLang="ja-JP" sz="1600" dirty="0">
                <a:latin typeface="+mn-ea"/>
              </a:rPr>
              <a:t>20</a:t>
            </a:r>
            <a:r>
              <a:rPr lang="ja-JP" altLang="en-US" sz="1600" dirty="0">
                <a:latin typeface="+mn-ea"/>
              </a:rPr>
              <a:t>％</a:t>
            </a:r>
            <a:endParaRPr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966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80F2B-7E34-4FEB-8EDD-4DBDA767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Inputs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661E8-1120-4D63-9A90-3C02A2E9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35"/>
            <a:ext cx="6539386" cy="899396"/>
          </a:xfrm>
        </p:spPr>
        <p:txBody>
          <a:bodyPr>
            <a:normAutofit/>
          </a:bodyPr>
          <a:lstStyle/>
          <a:p>
            <a:r>
              <a:rPr lang="en-US" altLang="ja-JP" sz="2000" dirty="0" err="1"/>
              <a:t>batch_size</a:t>
            </a:r>
            <a:r>
              <a:rPr lang="ja-JP" altLang="en-US" sz="2000" dirty="0"/>
              <a:t>だけ</a:t>
            </a:r>
            <a:r>
              <a:rPr lang="en-US" altLang="ja-JP" sz="2000" dirty="0"/>
              <a:t>input</a:t>
            </a:r>
            <a:r>
              <a:rPr lang="ja-JP" altLang="en-US" sz="2000" dirty="0"/>
              <a:t>を取得</a:t>
            </a:r>
            <a:endParaRPr lang="en-US" altLang="ja-JP" sz="2000" dirty="0"/>
          </a:p>
          <a:p>
            <a:r>
              <a:rPr lang="ja-JP" altLang="en-US" sz="2000" dirty="0"/>
              <a:t>学習できる形に前処理</a:t>
            </a:r>
            <a:endParaRPr lang="en-US" altLang="ja-JP" sz="2000" dirty="0"/>
          </a:p>
          <a:p>
            <a:endParaRPr lang="en-US" altLang="ja-JP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605C7C-31AE-4198-A0F4-29021B7E4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705714" y="695325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75FC04-CC4D-4BA1-8807-BAE29EE14C1D}"/>
              </a:ext>
            </a:extLst>
          </p:cNvPr>
          <p:cNvSpPr/>
          <p:nvPr/>
        </p:nvSpPr>
        <p:spPr>
          <a:xfrm>
            <a:off x="8462682" y="5567082"/>
            <a:ext cx="1104018" cy="3662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F40B51-47B5-4554-B146-03F83B227A6C}"/>
              </a:ext>
            </a:extLst>
          </p:cNvPr>
          <p:cNvSpPr txBox="1"/>
          <p:nvPr/>
        </p:nvSpPr>
        <p:spPr>
          <a:xfrm>
            <a:off x="1480698" y="2404867"/>
            <a:ext cx="287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COVID19 made in China</a:t>
            </a:r>
            <a:r>
              <a:rPr kumimoji="1" lang="ja-JP" altLang="en-US" dirty="0"/>
              <a:t>」</a:t>
            </a:r>
            <a:endParaRPr kumimoji="1"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77EB6A-49A6-41A6-AE83-00D292EB277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2920322" y="2774199"/>
            <a:ext cx="1" cy="80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A3C75A-B091-488C-8425-51462E8DE021}"/>
              </a:ext>
            </a:extLst>
          </p:cNvPr>
          <p:cNvSpPr txBox="1"/>
          <p:nvPr/>
        </p:nvSpPr>
        <p:spPr>
          <a:xfrm>
            <a:off x="1342839" y="3583032"/>
            <a:ext cx="315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[COVID19], [made], [in], [China]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5AC8209-2B79-403A-B26B-E9121253CA39}"/>
              </a:ext>
            </a:extLst>
          </p:cNvPr>
          <p:cNvSpPr/>
          <p:nvPr/>
        </p:nvSpPr>
        <p:spPr>
          <a:xfrm>
            <a:off x="1884901" y="2930726"/>
            <a:ext cx="2070843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Tokenizing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0BE6924-11F5-4BE1-A342-1FA90C353EE1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2920322" y="3952364"/>
            <a:ext cx="0" cy="80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081A96-032F-4387-A291-733FA6B8D3DE}"/>
              </a:ext>
            </a:extLst>
          </p:cNvPr>
          <p:cNvSpPr txBox="1"/>
          <p:nvPr/>
        </p:nvSpPr>
        <p:spPr>
          <a:xfrm>
            <a:off x="1736344" y="476119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[186], [552], [289], [35]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B936C07-5DFB-4D55-B0D0-1685A2620621}"/>
              </a:ext>
            </a:extLst>
          </p:cNvPr>
          <p:cNvSpPr/>
          <p:nvPr/>
        </p:nvSpPr>
        <p:spPr>
          <a:xfrm>
            <a:off x="1884900" y="4125423"/>
            <a:ext cx="2070843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IDs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8D499C3-3312-4385-A9E6-25297AE81257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flipH="1">
            <a:off x="2920320" y="5130529"/>
            <a:ext cx="2" cy="8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0A8B17-2F9D-4848-B805-15320F86CF0F}"/>
              </a:ext>
            </a:extLst>
          </p:cNvPr>
          <p:cNvSpPr txBox="1"/>
          <p:nvPr/>
        </p:nvSpPr>
        <p:spPr>
          <a:xfrm>
            <a:off x="972671" y="5996767"/>
            <a:ext cx="389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[186], [552], [289], [35],[PAD], … , [PAD]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6BF2855-6360-415E-886F-B7544C653309}"/>
              </a:ext>
            </a:extLst>
          </p:cNvPr>
          <p:cNvSpPr/>
          <p:nvPr/>
        </p:nvSpPr>
        <p:spPr>
          <a:xfrm>
            <a:off x="1884899" y="5409005"/>
            <a:ext cx="2070843" cy="369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Padding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088A034-C457-49AB-B2AB-CE49FD6B273C}"/>
              </a:ext>
            </a:extLst>
          </p:cNvPr>
          <p:cNvSpPr/>
          <p:nvPr/>
        </p:nvSpPr>
        <p:spPr>
          <a:xfrm>
            <a:off x="3677290" y="5360992"/>
            <a:ext cx="3396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sz="1600" dirty="0"/>
              <a:t>※</a:t>
            </a:r>
            <a:r>
              <a:rPr lang="ja-JP" altLang="en-US" sz="1600" dirty="0"/>
              <a:t>バッチ内で最長のトークン　　</a:t>
            </a:r>
            <a:endParaRPr lang="en-US" altLang="ja-JP" sz="1600" dirty="0"/>
          </a:p>
          <a:p>
            <a:pPr lvl="1"/>
            <a:r>
              <a:rPr lang="ja-JP" altLang="en-US" sz="1600" dirty="0"/>
              <a:t>　を持つ文の長さに合わせる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42653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80F2B-7E34-4FEB-8EDD-4DBDA767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Input</a:t>
            </a:r>
            <a:r>
              <a:rPr lang="ja-JP" altLang="en-US" dirty="0"/>
              <a:t> </a:t>
            </a:r>
            <a:r>
              <a:rPr lang="en-US" altLang="ja-JP" dirty="0"/>
              <a:t>Embedding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661E8-1120-4D63-9A90-3C02A2E9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2" y="1414604"/>
            <a:ext cx="6979025" cy="1954516"/>
          </a:xfrm>
        </p:spPr>
        <p:txBody>
          <a:bodyPr>
            <a:noAutofit/>
          </a:bodyPr>
          <a:lstStyle/>
          <a:p>
            <a:r>
              <a:rPr lang="en-US" altLang="ja-JP" sz="1600" dirty="0"/>
              <a:t>input</a:t>
            </a:r>
            <a:r>
              <a:rPr lang="ja-JP" altLang="en-US" sz="1600" dirty="0"/>
              <a:t> </a:t>
            </a:r>
            <a:r>
              <a:rPr lang="en-US" altLang="ja-JP" sz="1600" dirty="0"/>
              <a:t>[</a:t>
            </a:r>
            <a:r>
              <a:rPr lang="en-US" altLang="ja-JP" sz="1600" dirty="0" err="1"/>
              <a:t>batch_size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max_token_length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hidden_dim</a:t>
            </a:r>
            <a:r>
              <a:rPr lang="en-US" altLang="ja-JP" sz="1600" dirty="0"/>
              <a:t>]</a:t>
            </a:r>
          </a:p>
          <a:p>
            <a:pPr lvl="1"/>
            <a:r>
              <a:rPr lang="en-US" altLang="ja-JP" sz="1600" dirty="0" err="1"/>
              <a:t>batch_size</a:t>
            </a:r>
            <a:r>
              <a:rPr lang="ja-JP" altLang="en-US" sz="1600" dirty="0"/>
              <a:t>：一度に学習するデータ数</a:t>
            </a:r>
            <a:endParaRPr lang="en-US" altLang="ja-JP" sz="1600" dirty="0"/>
          </a:p>
          <a:p>
            <a:pPr lvl="1"/>
            <a:r>
              <a:rPr lang="en-US" altLang="ja-JP" sz="1600" dirty="0" err="1"/>
              <a:t>max_token_length</a:t>
            </a:r>
            <a:r>
              <a:rPr lang="ja-JP" altLang="en-US" sz="1600" dirty="0"/>
              <a:t>：バッチ内で最長のトークンを持つ文の長さ</a:t>
            </a:r>
            <a:endParaRPr lang="en-US" altLang="ja-JP" sz="1600" dirty="0"/>
          </a:p>
          <a:p>
            <a:pPr lvl="1"/>
            <a:r>
              <a:rPr lang="en-US" altLang="ja-JP" sz="1600" dirty="0" err="1"/>
              <a:t>hidden_dim</a:t>
            </a:r>
            <a:r>
              <a:rPr lang="ja-JP" altLang="en-US" sz="1600" dirty="0"/>
              <a:t>：分散表現の次元数　</a:t>
            </a:r>
            <a:r>
              <a:rPr lang="en-US" altLang="ja-JP" sz="1600" dirty="0"/>
              <a:t>※</a:t>
            </a:r>
            <a:r>
              <a:rPr lang="ja-JP" altLang="en-US" sz="1600" dirty="0"/>
              <a:t>一様分布でランダムに初期化</a:t>
            </a:r>
            <a:endParaRPr lang="en-US" altLang="ja-JP" sz="1600" dirty="0"/>
          </a:p>
          <a:p>
            <a:pPr lvl="1"/>
            <a:r>
              <a:rPr lang="en-US" altLang="ja-JP" sz="1600" dirty="0" err="1"/>
              <a:t>input_vocab_size</a:t>
            </a:r>
            <a:r>
              <a:rPr lang="ja-JP" altLang="en-US" sz="1600" dirty="0"/>
              <a:t>：</a:t>
            </a:r>
            <a:r>
              <a:rPr lang="en-US" altLang="ja-JP" sz="1600" dirty="0"/>
              <a:t>input</a:t>
            </a:r>
            <a:r>
              <a:rPr lang="ja-JP" altLang="en-US" sz="1600" dirty="0"/>
              <a:t>の語彙サイズ</a:t>
            </a:r>
            <a:endParaRPr lang="en-US" altLang="ja-JP" sz="1600" dirty="0"/>
          </a:p>
          <a:p>
            <a:r>
              <a:rPr lang="en-US" altLang="ja-JP" sz="1600" dirty="0" err="1"/>
              <a:t>enc_padding_mask</a:t>
            </a:r>
            <a:r>
              <a:rPr lang="en-US" altLang="ja-JP" sz="1600" dirty="0"/>
              <a:t> [</a:t>
            </a:r>
            <a:r>
              <a:rPr lang="en-US" altLang="ja-JP" sz="1600" dirty="0" err="1"/>
              <a:t>batch_size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max_token_length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hidden_dim</a:t>
            </a:r>
            <a:r>
              <a:rPr lang="en-US" altLang="ja-JP" sz="1600" dirty="0"/>
              <a:t>(mask)]</a:t>
            </a:r>
          </a:p>
          <a:p>
            <a:pPr lvl="1"/>
            <a:r>
              <a:rPr lang="en-US" altLang="ja-JP" sz="1600" dirty="0"/>
              <a:t>hidden(mask)</a:t>
            </a:r>
            <a:r>
              <a:rPr lang="ja-JP" altLang="en-US" sz="1600" dirty="0"/>
              <a:t>：</a:t>
            </a:r>
            <a:r>
              <a:rPr lang="en-US" altLang="ja-JP" sz="1600" dirty="0"/>
              <a:t>[PAD]</a:t>
            </a:r>
            <a:r>
              <a:rPr lang="ja-JP" altLang="en-US" sz="1600" dirty="0"/>
              <a:t>を学習対象から除外するためのマスク情報</a:t>
            </a:r>
            <a:r>
              <a:rPr lang="en-US" altLang="ja-JP" sz="1600" dirty="0"/>
              <a:t>(0,1)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605C7C-31AE-4198-A0F4-29021B7E4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705714" y="695325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75FC04-CC4D-4BA1-8807-BAE29EE14C1D}"/>
              </a:ext>
            </a:extLst>
          </p:cNvPr>
          <p:cNvSpPr/>
          <p:nvPr/>
        </p:nvSpPr>
        <p:spPr>
          <a:xfrm>
            <a:off x="8444753" y="4948518"/>
            <a:ext cx="1121946" cy="609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F128FB-3ABB-4476-9930-CCC3B3CEBC41}"/>
              </a:ext>
            </a:extLst>
          </p:cNvPr>
          <p:cNvSpPr txBox="1"/>
          <p:nvPr/>
        </p:nvSpPr>
        <p:spPr>
          <a:xfrm>
            <a:off x="838200" y="3578528"/>
            <a:ext cx="3527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[186], [552], [289], [35],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[PAD], … , [PAD]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828A9C-1E78-4DD5-8D1A-C24B3E058926}"/>
              </a:ext>
            </a:extLst>
          </p:cNvPr>
          <p:cNvSpPr/>
          <p:nvPr/>
        </p:nvSpPr>
        <p:spPr>
          <a:xfrm>
            <a:off x="4625075" y="3578528"/>
            <a:ext cx="2587383" cy="1292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embedding table</a:t>
            </a:r>
          </a:p>
          <a:p>
            <a:r>
              <a:rPr kumimoji="1" lang="en-US" altLang="ja-JP" sz="1600" dirty="0"/>
              <a:t>[</a:t>
            </a:r>
          </a:p>
          <a:p>
            <a:r>
              <a:rPr kumimoji="1" lang="en-US" altLang="ja-JP" sz="1600" dirty="0"/>
              <a:t>  </a:t>
            </a:r>
            <a:r>
              <a:rPr kumimoji="1" lang="en-US" altLang="ja-JP" sz="1600" dirty="0" err="1"/>
              <a:t>input_vocab_size</a:t>
            </a:r>
            <a:r>
              <a:rPr kumimoji="1" lang="en-US" altLang="ja-JP" sz="1600" dirty="0"/>
              <a:t>, </a:t>
            </a:r>
          </a:p>
          <a:p>
            <a:r>
              <a:rPr kumimoji="1" lang="en-US" altLang="ja-JP" sz="1600" dirty="0"/>
              <a:t>  </a:t>
            </a:r>
            <a:r>
              <a:rPr kumimoji="1" lang="en-US" altLang="ja-JP" sz="1600" dirty="0" err="1"/>
              <a:t>hidden_dim</a:t>
            </a:r>
            <a:endParaRPr kumimoji="1" lang="en-US" altLang="ja-JP" sz="1600" dirty="0"/>
          </a:p>
          <a:p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0ECBD65-3482-4D45-AE05-B35CFB459B5A}"/>
              </a:ext>
            </a:extLst>
          </p:cNvPr>
          <p:cNvSpPr/>
          <p:nvPr/>
        </p:nvSpPr>
        <p:spPr>
          <a:xfrm>
            <a:off x="4625076" y="5172636"/>
            <a:ext cx="2587383" cy="148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input</a:t>
            </a:r>
          </a:p>
          <a:p>
            <a:r>
              <a:rPr lang="en-US" altLang="ja-JP" sz="1600" dirty="0"/>
              <a:t>[</a:t>
            </a:r>
          </a:p>
          <a:p>
            <a:r>
              <a:rPr lang="ja-JP" altLang="en-US" sz="1600" dirty="0"/>
              <a:t>  </a:t>
            </a:r>
            <a:r>
              <a:rPr lang="en-US" altLang="ja-JP" sz="1600" dirty="0" err="1"/>
              <a:t>batch_size</a:t>
            </a:r>
            <a:r>
              <a:rPr lang="en-US" altLang="ja-JP" sz="1600" dirty="0"/>
              <a:t>,     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err="1"/>
              <a:t>max_token_length</a:t>
            </a:r>
            <a:r>
              <a:rPr kumimoji="1" lang="en-US" altLang="ja-JP" sz="1600" dirty="0"/>
              <a:t>, </a:t>
            </a:r>
          </a:p>
          <a:p>
            <a:r>
              <a:rPr kumimoji="1" lang="en-US" altLang="ja-JP" sz="1600" dirty="0"/>
              <a:t>  </a:t>
            </a:r>
            <a:r>
              <a:rPr kumimoji="1" lang="en-US" altLang="ja-JP" sz="1600" dirty="0" err="1"/>
              <a:t>hidden_dim</a:t>
            </a:r>
            <a:endParaRPr kumimoji="1" lang="en-US" altLang="ja-JP" sz="1600" dirty="0"/>
          </a:p>
          <a:p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DE2EAE1-025D-492B-AB40-80617A504270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5918767" y="4870875"/>
            <a:ext cx="1" cy="3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1B1459C-2A8B-4E67-93A7-10C2BA12F8A7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2601760" y="3917082"/>
            <a:ext cx="0" cy="95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A3407A1-402E-4EB5-AB0D-C0DD6B964532}"/>
              </a:ext>
            </a:extLst>
          </p:cNvPr>
          <p:cNvSpPr/>
          <p:nvPr/>
        </p:nvSpPr>
        <p:spPr>
          <a:xfrm>
            <a:off x="1378687" y="4870875"/>
            <a:ext cx="2446145" cy="178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enc_padding_mask</a:t>
            </a:r>
            <a:endParaRPr kumimoji="1" lang="en-US" altLang="ja-JP" sz="1600" dirty="0"/>
          </a:p>
          <a:p>
            <a:r>
              <a:rPr kumimoji="1" lang="en-US" altLang="ja-JP" sz="1600" dirty="0"/>
              <a:t>[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err="1"/>
              <a:t>batch_size</a:t>
            </a:r>
            <a:r>
              <a:rPr lang="en-US" altLang="ja-JP" sz="1600" dirty="0"/>
              <a:t>, </a:t>
            </a:r>
          </a:p>
          <a:p>
            <a:r>
              <a:rPr lang="en-US" altLang="ja-JP" sz="1600" dirty="0"/>
              <a:t>  1</a:t>
            </a:r>
            <a:r>
              <a:rPr kumimoji="1" lang="en-US" altLang="ja-JP" sz="1600" dirty="0"/>
              <a:t>,</a:t>
            </a:r>
          </a:p>
          <a:p>
            <a:r>
              <a:rPr kumimoji="1" lang="en-US" altLang="ja-JP" sz="1600" dirty="0"/>
              <a:t>  1, </a:t>
            </a:r>
          </a:p>
          <a:p>
            <a:r>
              <a:rPr kumimoji="1" lang="en-US" altLang="ja-JP" sz="1600" dirty="0"/>
              <a:t> </a:t>
            </a:r>
            <a:r>
              <a:rPr kumimoji="1" lang="ja-JP" altLang="en-US" sz="1600" dirty="0"/>
              <a:t> </a:t>
            </a:r>
            <a:r>
              <a:rPr lang="en-US" altLang="ja-JP" sz="1600" dirty="0" err="1"/>
              <a:t>max_token_length</a:t>
            </a:r>
            <a:endParaRPr lang="en-US" altLang="ja-JP" sz="1600" dirty="0"/>
          </a:p>
          <a:p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C216BE3D-01D2-4EBF-999B-17FCBEEC0F3E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rot="16200000" flipH="1">
            <a:off x="3459607" y="3059234"/>
            <a:ext cx="307620" cy="2023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4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80F2B-7E34-4FEB-8EDD-4DBDA767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Positional</a:t>
            </a:r>
            <a:r>
              <a:rPr lang="ja-JP" altLang="en-US" dirty="0"/>
              <a:t> </a:t>
            </a:r>
            <a:r>
              <a:rPr lang="en-US" altLang="ja-JP" dirty="0"/>
              <a:t>Encoding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661E8-1120-4D63-9A90-3C02A2E9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84" y="1416600"/>
            <a:ext cx="6539386" cy="2475200"/>
          </a:xfrm>
        </p:spPr>
        <p:txBody>
          <a:bodyPr>
            <a:normAutofit lnSpcReduction="10000"/>
          </a:bodyPr>
          <a:lstStyle/>
          <a:p>
            <a:r>
              <a:rPr lang="en-US" altLang="ja-JP" sz="2000" dirty="0"/>
              <a:t>Transformer</a:t>
            </a:r>
            <a:r>
              <a:rPr lang="ja-JP" altLang="en-US" sz="2000" dirty="0"/>
              <a:t>は</a:t>
            </a:r>
            <a:r>
              <a:rPr lang="en-US" altLang="ja-JP" sz="2000" dirty="0"/>
              <a:t>RNN</a:t>
            </a:r>
            <a:r>
              <a:rPr lang="ja-JP" altLang="en-US" sz="2000" dirty="0"/>
              <a:t>を使わないので順序を考慮できない</a:t>
            </a:r>
            <a:endParaRPr lang="en-US" altLang="ja-JP" sz="2000" dirty="0"/>
          </a:p>
          <a:p>
            <a:r>
              <a:rPr lang="ja-JP" altLang="en-US" sz="2000" dirty="0"/>
              <a:t>右記の順序情報を付与する（</a:t>
            </a:r>
            <a:r>
              <a:rPr lang="en-US" altLang="ja-JP" sz="2000" dirty="0" err="1"/>
              <a:t>input+PE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 lvl="1"/>
            <a:r>
              <a:rPr lang="en-US" altLang="ja-JP" sz="1600" dirty="0"/>
              <a:t>pos</a:t>
            </a:r>
            <a:r>
              <a:rPr lang="ja-JP" altLang="en-US" sz="1600" dirty="0"/>
              <a:t>：順序情報</a:t>
            </a:r>
            <a:endParaRPr lang="en-US" altLang="ja-JP" sz="1600" dirty="0"/>
          </a:p>
          <a:p>
            <a:pPr lvl="1"/>
            <a:r>
              <a:rPr lang="en-US" altLang="ja-JP" sz="1600" dirty="0" err="1"/>
              <a:t>i</a:t>
            </a:r>
            <a:r>
              <a:rPr lang="ja-JP" altLang="en-US" sz="1600" dirty="0"/>
              <a:t>：成分の次元</a:t>
            </a:r>
            <a:endParaRPr lang="en-US" altLang="ja-JP" sz="1600" dirty="0"/>
          </a:p>
          <a:p>
            <a:pPr lvl="1"/>
            <a:r>
              <a:rPr lang="en-US" altLang="ja-JP" sz="1600" dirty="0" err="1"/>
              <a:t>dmodel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en-US" altLang="ja-JP" sz="1600" dirty="0" err="1"/>
              <a:t>hidden_dim</a:t>
            </a:r>
            <a:endParaRPr lang="en-US" altLang="ja-JP" sz="1600" dirty="0"/>
          </a:p>
          <a:p>
            <a:r>
              <a:rPr lang="en-US" altLang="ja-JP" sz="2000" dirty="0" err="1"/>
              <a:t>PEpos+k</a:t>
            </a:r>
            <a:r>
              <a:rPr lang="ja-JP" altLang="en-US" sz="2000" dirty="0"/>
              <a:t>を</a:t>
            </a:r>
            <a:r>
              <a:rPr lang="en-US" altLang="ja-JP" sz="2000" dirty="0" err="1"/>
              <a:t>PEpos</a:t>
            </a:r>
            <a:r>
              <a:rPr lang="ja-JP" altLang="en-US" sz="2000" dirty="0"/>
              <a:t>の線形関数で表現できるから位置関係を学習しやすい（らしい</a:t>
            </a:r>
            <a:endParaRPr lang="en-US" altLang="ja-JP" sz="2000" dirty="0"/>
          </a:p>
          <a:p>
            <a:r>
              <a:rPr lang="ja-JP" altLang="en-US" sz="2000" dirty="0"/>
              <a:t>スケーリングできる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605C7C-31AE-4198-A0F4-29021B7E4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705714" y="695325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75FC04-CC4D-4BA1-8807-BAE29EE14C1D}"/>
              </a:ext>
            </a:extLst>
          </p:cNvPr>
          <p:cNvSpPr/>
          <p:nvPr/>
        </p:nvSpPr>
        <p:spPr>
          <a:xfrm>
            <a:off x="7799293" y="4527177"/>
            <a:ext cx="1820659" cy="609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8D609A-DF28-4DC8-932D-F9C2D24DF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6" t="8275" r="35425" b="8556"/>
          <a:stretch/>
        </p:blipFill>
        <p:spPr bwMode="auto">
          <a:xfrm>
            <a:off x="3988652" y="2161263"/>
            <a:ext cx="2860383" cy="66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ng">
            <a:extLst>
              <a:ext uri="{FF2B5EF4-FFF2-40B4-BE49-F238E27FC236}">
                <a16:creationId xmlns:a16="http://schemas.microsoft.com/office/drawing/2014/main" id="{21CFA2F1-B66B-422C-AFC4-68AB2A9C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84" y="3896518"/>
            <a:ext cx="3629025" cy="25336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DE628B-0BC0-4211-9D1E-FB9D89B775FE}"/>
              </a:ext>
            </a:extLst>
          </p:cNvPr>
          <p:cNvSpPr/>
          <p:nvPr/>
        </p:nvSpPr>
        <p:spPr>
          <a:xfrm>
            <a:off x="974216" y="6430168"/>
            <a:ext cx="3998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hlinkClick r:id="rId5"/>
              </a:rPr>
              <a:t>https://www.tensorflow.org/tutorials/text/transformer?hl=ja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E937FE-E52F-40FF-A04E-77CF624C46D7}"/>
              </a:ext>
            </a:extLst>
          </p:cNvPr>
          <p:cNvSpPr/>
          <p:nvPr/>
        </p:nvSpPr>
        <p:spPr>
          <a:xfrm>
            <a:off x="4896570" y="3891800"/>
            <a:ext cx="2587383" cy="17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PE</a:t>
            </a:r>
          </a:p>
          <a:p>
            <a:r>
              <a:rPr lang="en-US" altLang="ja-JP" dirty="0"/>
              <a:t>[</a:t>
            </a:r>
          </a:p>
          <a:p>
            <a:r>
              <a:rPr lang="ja-JP" altLang="en-US" dirty="0"/>
              <a:t>  </a:t>
            </a:r>
            <a:r>
              <a:rPr lang="en-US" altLang="ja-JP" dirty="0" err="1"/>
              <a:t>batch_size</a:t>
            </a:r>
            <a:r>
              <a:rPr lang="en-US" altLang="ja-JP" dirty="0"/>
              <a:t>,    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max_token_length</a:t>
            </a:r>
            <a:r>
              <a:rPr kumimoji="1" lang="en-US" altLang="ja-JP" dirty="0"/>
              <a:t>, 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hidden_dim</a:t>
            </a:r>
            <a:r>
              <a:rPr kumimoji="1" lang="en-US" altLang="ja-JP" dirty="0"/>
              <a:t>(PE)</a:t>
            </a:r>
          </a:p>
          <a:p>
            <a:r>
              <a:rPr kumimoji="1" lang="en-US" altLang="ja-JP" dirty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0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D623F-FF7E-402C-8950-73858F9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Multi-Head Attention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FCB33-6CBD-4FC9-BF38-85958A7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512"/>
            <a:ext cx="6867514" cy="2641092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入力を</a:t>
            </a:r>
            <a:r>
              <a:rPr lang="en-US" altLang="ja-JP" sz="2000" dirty="0"/>
              <a:t>Query, Memory(Key, Value)</a:t>
            </a:r>
            <a:r>
              <a:rPr lang="ja-JP" altLang="en-US" sz="2000" dirty="0"/>
              <a:t>に分解する</a:t>
            </a:r>
            <a:endParaRPr lang="en-US" altLang="ja-JP" sz="2000" dirty="0"/>
          </a:p>
          <a:p>
            <a:r>
              <a:rPr lang="en-US" altLang="ja-JP" sz="2000" dirty="0"/>
              <a:t>Query</a:t>
            </a:r>
            <a:r>
              <a:rPr kumimoji="1" lang="ja-JP" altLang="en-US" sz="2000" dirty="0"/>
              <a:t>と関連の高い</a:t>
            </a:r>
            <a:r>
              <a:rPr lang="en-US" altLang="ja-JP" sz="2000" dirty="0"/>
              <a:t>Key</a:t>
            </a:r>
            <a:r>
              <a:rPr lang="ja-JP" altLang="en-US" sz="2000" dirty="0"/>
              <a:t>を探しその</a:t>
            </a:r>
            <a:r>
              <a:rPr lang="en-US" altLang="ja-JP" sz="2000" dirty="0"/>
              <a:t>Value</a:t>
            </a:r>
            <a:r>
              <a:rPr lang="ja-JP" altLang="en-US" sz="2000" dirty="0"/>
              <a:t>を取得する</a:t>
            </a:r>
            <a:endParaRPr lang="en-US" altLang="ja-JP" sz="2000" dirty="0"/>
          </a:p>
          <a:p>
            <a:pPr lvl="1"/>
            <a:r>
              <a:rPr lang="en-US" altLang="ja-JP" sz="1600" dirty="0"/>
              <a:t>Self-Attention</a:t>
            </a:r>
            <a:r>
              <a:rPr lang="ja-JP" altLang="en-US" sz="1600" dirty="0"/>
              <a:t>（</a:t>
            </a:r>
            <a:r>
              <a:rPr lang="en-US" altLang="ja-JP" sz="1600" dirty="0"/>
              <a:t>Query=Memory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pPr lvl="1"/>
            <a:r>
              <a:rPr lang="en-US" altLang="ja-JP" sz="1600" dirty="0" err="1"/>
              <a:t>SourceTarget</a:t>
            </a:r>
            <a:r>
              <a:rPr lang="en-US" altLang="ja-JP" sz="1600" dirty="0"/>
              <a:t>-Attention</a:t>
            </a:r>
            <a:r>
              <a:rPr lang="ja-JP" altLang="en-US" sz="1600" dirty="0"/>
              <a:t>（</a:t>
            </a:r>
            <a:r>
              <a:rPr lang="en-US" altLang="ja-JP" sz="1600" dirty="0"/>
              <a:t> Query</a:t>
            </a:r>
            <a:r>
              <a:rPr lang="ja-JP" altLang="en-US" sz="1600" dirty="0"/>
              <a:t>≠</a:t>
            </a:r>
            <a:r>
              <a:rPr lang="en-US" altLang="ja-JP" sz="1600" dirty="0"/>
              <a:t>Memory 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r>
              <a:rPr lang="en-US" altLang="ja-JP" sz="2000" dirty="0"/>
              <a:t>Transformer</a:t>
            </a:r>
            <a:r>
              <a:rPr lang="ja-JP" altLang="en-US" sz="2000" dirty="0"/>
              <a:t>はすべて</a:t>
            </a:r>
            <a:r>
              <a:rPr lang="en-US" altLang="ja-JP" sz="2000" dirty="0"/>
              <a:t>Self-Attention</a:t>
            </a:r>
          </a:p>
          <a:p>
            <a:pPr lvl="1"/>
            <a:r>
              <a:rPr lang="ja-JP" altLang="en-US" sz="1600" dirty="0"/>
              <a:t>計算が複雑にならないかつ並列計算可能</a:t>
            </a:r>
          </a:p>
          <a:p>
            <a:pPr lvl="1"/>
            <a:r>
              <a:rPr lang="ja-JP" altLang="en-US" sz="1600" dirty="0"/>
              <a:t>単語の長期依存関係を学習可能</a:t>
            </a:r>
          </a:p>
          <a:p>
            <a:pPr lvl="1"/>
            <a:r>
              <a:rPr lang="ja-JP" altLang="en-US" sz="1600" dirty="0"/>
              <a:t>依存関係の結果を視覚的に解釈可能</a:t>
            </a:r>
            <a:endParaRPr lang="en-US" altLang="ja-JP" sz="1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7D9373-DE1C-4B5D-A879-25EBBDE7D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r="30325"/>
          <a:stretch/>
        </p:blipFill>
        <p:spPr bwMode="auto">
          <a:xfrm>
            <a:off x="7705714" y="695325"/>
            <a:ext cx="3872204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DDE43-41A6-4FE3-90D7-A6A74F83FFBC}"/>
              </a:ext>
            </a:extLst>
          </p:cNvPr>
          <p:cNvSpPr/>
          <p:nvPr/>
        </p:nvSpPr>
        <p:spPr>
          <a:xfrm>
            <a:off x="8453719" y="3890683"/>
            <a:ext cx="1183340" cy="57374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ja-JP" altLang="en-US" sz="800" dirty="0">
              <a:latin typeface="+mj-lt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2BF7ED44-B041-4CF4-B2F8-2C1317E02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47" t="27334" r="36797" b="28121"/>
          <a:stretch/>
        </p:blipFill>
        <p:spPr>
          <a:xfrm>
            <a:off x="838200" y="3565809"/>
            <a:ext cx="5490882" cy="288032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C7B821-650E-4718-8F59-699EAC4908FB}"/>
              </a:ext>
            </a:extLst>
          </p:cNvPr>
          <p:cNvSpPr/>
          <p:nvPr/>
        </p:nvSpPr>
        <p:spPr>
          <a:xfrm>
            <a:off x="734935" y="6410782"/>
            <a:ext cx="6078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NimbusRomNo9L-Regu"/>
              </a:rPr>
              <a:t>Figure 3: An example of the attention mechanism following long-distance dependencies in the</a:t>
            </a:r>
          </a:p>
          <a:p>
            <a:r>
              <a:rPr lang="en-US" altLang="ja-JP" sz="1200" dirty="0">
                <a:latin typeface="NimbusRomNo9L-Regu"/>
              </a:rPr>
              <a:t>encoder self-attention in layer 5 of 6.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016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4352</TotalTime>
  <Words>2281</Words>
  <Application>Microsoft Office PowerPoint</Application>
  <PresentationFormat>ワイド画面</PresentationFormat>
  <Paragraphs>374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NimbusRomNo9L-Regu</vt:lpstr>
      <vt:lpstr>ヒラギノ角ゴ Pro W3</vt:lpstr>
      <vt:lpstr>游ゴシック</vt:lpstr>
      <vt:lpstr>Arial</vt:lpstr>
      <vt:lpstr>Calibri</vt:lpstr>
      <vt:lpstr>Calibri Light</vt:lpstr>
      <vt:lpstr>Office Theme</vt:lpstr>
      <vt:lpstr>Transformer</vt:lpstr>
      <vt:lpstr>PowerPoint プレゼンテーション</vt:lpstr>
      <vt:lpstr>NLPの歴史</vt:lpstr>
      <vt:lpstr>Transformerを学ぶ価値</vt:lpstr>
      <vt:lpstr>Transformer概要</vt:lpstr>
      <vt:lpstr>Inputs</vt:lpstr>
      <vt:lpstr>Input Embedding</vt:lpstr>
      <vt:lpstr>Positional Encoding</vt:lpstr>
      <vt:lpstr>Multi-Head Attention</vt:lpstr>
      <vt:lpstr>Multi-Head Attention</vt:lpstr>
      <vt:lpstr>Multi-Head Attention</vt:lpstr>
      <vt:lpstr>Multi-Head Attention</vt:lpstr>
      <vt:lpstr>Multi-Head Attention</vt:lpstr>
      <vt:lpstr>Multi-Head Attention</vt:lpstr>
      <vt:lpstr>Multi-Head Attention</vt:lpstr>
      <vt:lpstr>Multi-Head Attention</vt:lpstr>
      <vt:lpstr>Feed Foward</vt:lpstr>
      <vt:lpstr>Outputs</vt:lpstr>
      <vt:lpstr>Outputs</vt:lpstr>
      <vt:lpstr>Masked Multi-Head Attention</vt:lpstr>
      <vt:lpstr>Multi-Head Attention(DEC)</vt:lpstr>
      <vt:lpstr>Encoder Decoder</vt:lpstr>
      <vt:lpstr>final_layer</vt:lpstr>
      <vt:lpstr>Training</vt:lpstr>
      <vt:lpstr>Transformerまとめと感想</vt:lpstr>
      <vt:lpstr>付録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孔明</dc:creator>
  <cp:lastModifiedBy>中村 孔明</cp:lastModifiedBy>
  <cp:revision>221</cp:revision>
  <dcterms:created xsi:type="dcterms:W3CDTF">2020-07-13T01:56:35Z</dcterms:created>
  <dcterms:modified xsi:type="dcterms:W3CDTF">2020-08-04T03:57:07Z</dcterms:modified>
</cp:coreProperties>
</file>