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2" r:id="rId3"/>
    <p:sldId id="264" r:id="rId4"/>
    <p:sldId id="261" r:id="rId5"/>
    <p:sldId id="263" r:id="rId6"/>
    <p:sldId id="265" r:id="rId7"/>
    <p:sldId id="267" r:id="rId8"/>
    <p:sldId id="266" r:id="rId9"/>
    <p:sldId id="259" r:id="rId10"/>
    <p:sldId id="269" r:id="rId11"/>
    <p:sldId id="260"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野 佑樹" initials="小野" lastIdx="2" clrIdx="0">
    <p:extLst>
      <p:ext uri="{19B8F6BF-5375-455C-9EA6-DF929625EA0E}">
        <p15:presenceInfo xmlns:p15="http://schemas.microsoft.com/office/powerpoint/2012/main" userId="S::ono-yu@tsuzuki.co.jp::1ac6822d-713d-4b25-b290-66a1b56ba2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79835" autoAdjust="0"/>
  </p:normalViewPr>
  <p:slideViewPr>
    <p:cSldViewPr snapToGrid="0">
      <p:cViewPr varScale="1">
        <p:scale>
          <a:sx n="92" d="100"/>
          <a:sy n="92" d="100"/>
        </p:scale>
        <p:origin x="108"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88A8C-441E-478C-AB31-2C788BD70037}" type="datetimeFigureOut">
              <a:rPr kumimoji="1" lang="ja-JP" altLang="en-US" smtClean="0"/>
              <a:t>2020/8/6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16325-26BB-49A9-951A-78908B5BBD4F}" type="slidenum">
              <a:rPr kumimoji="1" lang="ja-JP" altLang="en-US" smtClean="0"/>
              <a:t>‹#›</a:t>
            </a:fld>
            <a:endParaRPr kumimoji="1" lang="ja-JP" altLang="en-US"/>
          </a:p>
        </p:txBody>
      </p:sp>
    </p:spTree>
    <p:extLst>
      <p:ext uri="{BB962C8B-B14F-4D97-AF65-F5344CB8AC3E}">
        <p14:creationId xmlns:p14="http://schemas.microsoft.com/office/powerpoint/2010/main" val="13363729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自由度調整済み決定係数：決定係数は説明変数を多くとるほど良くなる傾向を持っているので、説明変数の個数を考慮して導き出した決定係数</a:t>
            </a:r>
          </a:p>
        </p:txBody>
      </p:sp>
      <p:sp>
        <p:nvSpPr>
          <p:cNvPr id="4" name="スライド番号プレースホルダー 3"/>
          <p:cNvSpPr>
            <a:spLocks noGrp="1"/>
          </p:cNvSpPr>
          <p:nvPr>
            <p:ph type="sldNum" sz="quarter" idx="5"/>
          </p:nvPr>
        </p:nvSpPr>
        <p:spPr/>
        <p:txBody>
          <a:bodyPr/>
          <a:lstStyle/>
          <a:p>
            <a:fld id="{F0816325-26BB-49A9-951A-78908B5BBD4F}" type="slidenum">
              <a:rPr kumimoji="1" lang="ja-JP" altLang="en-US" smtClean="0"/>
              <a:t>2</a:t>
            </a:fld>
            <a:endParaRPr kumimoji="1" lang="ja-JP" altLang="en-US"/>
          </a:p>
        </p:txBody>
      </p:sp>
    </p:spTree>
    <p:extLst>
      <p:ext uri="{BB962C8B-B14F-4D97-AF65-F5344CB8AC3E}">
        <p14:creationId xmlns:p14="http://schemas.microsoft.com/office/powerpoint/2010/main" val="1827773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真陽性率（再現率：</a:t>
            </a:r>
            <a:r>
              <a:rPr kumimoji="1" lang="en-US" altLang="ja-JP" dirty="0"/>
              <a:t>Recall</a:t>
            </a:r>
            <a:r>
              <a:rPr kumimoji="1" lang="ja-JP" altLang="en-US" dirty="0"/>
              <a:t>）取りこぼしに強いを表す</a:t>
            </a:r>
            <a:endParaRPr kumimoji="1" lang="en-US" altLang="ja-JP" dirty="0"/>
          </a:p>
          <a:p>
            <a:r>
              <a:rPr kumimoji="1" lang="ja-JP" altLang="en-US" dirty="0"/>
              <a:t>偽陽性率　陰性を誤って陽性と予測した割合</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0816325-26BB-49A9-951A-78908B5BBD4F}" type="slidenum">
              <a:rPr kumimoji="1" lang="ja-JP" altLang="en-US" smtClean="0"/>
              <a:t>8</a:t>
            </a:fld>
            <a:endParaRPr kumimoji="1" lang="ja-JP" altLang="en-US"/>
          </a:p>
        </p:txBody>
      </p:sp>
    </p:spTree>
    <p:extLst>
      <p:ext uri="{BB962C8B-B14F-4D97-AF65-F5344CB8AC3E}">
        <p14:creationId xmlns:p14="http://schemas.microsoft.com/office/powerpoint/2010/main" val="382188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a:solidFill>
                  <a:schemeClr val="tx1"/>
                </a:solidFill>
                <a:effectLst/>
                <a:latin typeface="+mn-lt"/>
                <a:ea typeface="+mn-ea"/>
                <a:cs typeface="+mn-cs"/>
              </a:rPr>
              <a:t>AIC</a:t>
            </a:r>
            <a:r>
              <a:rPr kumimoji="1" lang="ja-JP" altLang="en-US" sz="1200" b="0" i="0" kern="1200" dirty="0">
                <a:solidFill>
                  <a:schemeClr val="tx1"/>
                </a:solidFill>
                <a:effectLst/>
                <a:latin typeface="+mn-lt"/>
                <a:ea typeface="+mn-ea"/>
                <a:cs typeface="+mn-cs"/>
              </a:rPr>
              <a:t>はモデルが真である仮定をしてない</a:t>
            </a:r>
          </a:p>
          <a:p>
            <a:r>
              <a:rPr kumimoji="1" lang="en-US" altLang="ja-JP" sz="1200" b="0" i="0" kern="1200" dirty="0">
                <a:solidFill>
                  <a:schemeClr val="tx1"/>
                </a:solidFill>
                <a:effectLst/>
                <a:latin typeface="+mn-lt"/>
                <a:ea typeface="+mn-ea"/>
                <a:cs typeface="+mn-cs"/>
              </a:rPr>
              <a:t>BIC</a:t>
            </a:r>
            <a:r>
              <a:rPr kumimoji="1" lang="ja-JP" altLang="en-US" sz="1200" b="0" i="0" kern="1200" dirty="0">
                <a:solidFill>
                  <a:schemeClr val="tx1"/>
                </a:solidFill>
                <a:effectLst/>
                <a:latin typeface="+mn-lt"/>
                <a:ea typeface="+mn-ea"/>
                <a:cs typeface="+mn-cs"/>
              </a:rPr>
              <a:t>は真のモデルがあると仮定して計算してる</a:t>
            </a:r>
          </a:p>
        </p:txBody>
      </p:sp>
      <p:sp>
        <p:nvSpPr>
          <p:cNvPr id="4" name="スライド番号プレースホルダー 3"/>
          <p:cNvSpPr>
            <a:spLocks noGrp="1"/>
          </p:cNvSpPr>
          <p:nvPr>
            <p:ph type="sldNum" sz="quarter" idx="5"/>
          </p:nvPr>
        </p:nvSpPr>
        <p:spPr/>
        <p:txBody>
          <a:bodyPr/>
          <a:lstStyle/>
          <a:p>
            <a:fld id="{F0816325-26BB-49A9-951A-78908B5BBD4F}" type="slidenum">
              <a:rPr kumimoji="1" lang="ja-JP" altLang="en-US" smtClean="0"/>
              <a:t>9</a:t>
            </a:fld>
            <a:endParaRPr kumimoji="1" lang="ja-JP" altLang="en-US"/>
          </a:p>
        </p:txBody>
      </p:sp>
    </p:spTree>
    <p:extLst>
      <p:ext uri="{BB962C8B-B14F-4D97-AF65-F5344CB8AC3E}">
        <p14:creationId xmlns:p14="http://schemas.microsoft.com/office/powerpoint/2010/main" val="14432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451579" y="356325"/>
            <a:ext cx="9603275" cy="688610"/>
          </a:xfrm>
        </p:spPr>
        <p:txBody>
          <a:bodyPr anchor="ctr">
            <a:normAutofit/>
          </a:bodyPr>
          <a:lstStyle>
            <a:lvl1pPr>
              <a:defRPr sz="3600">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a:xfrm>
            <a:off x="7554138" y="19826"/>
            <a:ext cx="3500715" cy="309201"/>
          </a:xfrm>
        </p:spPr>
        <p:txBody>
          <a:bodyPr/>
          <a:lstStyle/>
          <a:p>
            <a:fld id="{48A87A34-81AB-432B-8DAE-1953F412C126}" type="datetimeFigureOut">
              <a:rPr lang="en-US" dirty="0"/>
              <a:t>8/6/2020</a:t>
            </a:fld>
            <a:endParaRPr lang="en-US" dirty="0"/>
          </a:p>
        </p:txBody>
      </p:sp>
      <p:sp>
        <p:nvSpPr>
          <p:cNvPr id="4" name="Footer Placeholder 3"/>
          <p:cNvSpPr>
            <a:spLocks noGrp="1"/>
          </p:cNvSpPr>
          <p:nvPr>
            <p:ph type="ftr" sz="quarter" idx="11"/>
          </p:nvPr>
        </p:nvSpPr>
        <p:spPr>
          <a:xfrm>
            <a:off x="1451579" y="18763"/>
            <a:ext cx="5938836" cy="309201"/>
          </a:xfrm>
        </p:spPr>
        <p:txBody>
          <a:bodyPr/>
          <a:lstStyle/>
          <a:p>
            <a:endParaRPr lang="en-US" dirty="0"/>
          </a:p>
        </p:txBody>
      </p:sp>
      <p:sp>
        <p:nvSpPr>
          <p:cNvPr id="5" name="Slide Number Placeholder 4"/>
          <p:cNvSpPr>
            <a:spLocks noGrp="1"/>
          </p:cNvSpPr>
          <p:nvPr>
            <p:ph type="sldNum" sz="quarter" idx="12"/>
          </p:nvPr>
        </p:nvSpPr>
        <p:spPr>
          <a:xfrm>
            <a:off x="480060" y="488429"/>
            <a:ext cx="811019" cy="503578"/>
          </a:xfrm>
        </p:spPr>
        <p:txBody>
          <a:bodyPr/>
          <a:lstStyle/>
          <a:p>
            <a:fld id="{6D22F896-40B5-4ADD-8801-0D06FADFA095}" type="slidenum">
              <a:rPr lang="en-US" dirty="0"/>
              <a:t>‹#›</a:t>
            </a:fld>
            <a:endParaRPr lang="en-US" dirty="0"/>
          </a:p>
        </p:txBody>
      </p:sp>
      <p:cxnSp>
        <p:nvCxnSpPr>
          <p:cNvPr id="25" name="Straight Connector 24"/>
          <p:cNvCxnSpPr/>
          <p:nvPr/>
        </p:nvCxnSpPr>
        <p:spPr>
          <a:xfrm>
            <a:off x="1453896" y="104493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latin typeface="Meiryo UI" panose="020B0604030504040204" pitchFamily="50" charset="-128"/>
                <a:ea typeface="Meiryo UI" panose="020B0604030504040204" pitchFamily="50" charset="-128"/>
              </a:defRPr>
            </a:lvl1pPr>
          </a:lstStyle>
          <a:p>
            <a:fld id="{48A87A34-81AB-432B-8DAE-1953F412C126}" type="datetimeFigureOut">
              <a:rPr lang="en-US" smtClean="0"/>
              <a:pPr/>
              <a:t>8/6/2020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latin typeface="Meiryo UI" panose="020B0604030504040204" pitchFamily="50" charset="-128"/>
                <a:ea typeface="Meiryo UI" panose="020B0604030504040204" pitchFamily="50" charset="-128"/>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latin typeface="Meiryo UI" panose="020B0604030504040204" pitchFamily="50" charset="-128"/>
                <a:ea typeface="Meiryo UI" panose="020B0604030504040204" pitchFamily="50" charset="-128"/>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stats.stackexchange.com/questions/577/is-there-any-reason-to-prefer-the-aic-or-bic-over-the-ot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E302D-CA2C-4EB8-9735-8525A7A3C449}"/>
              </a:ext>
            </a:extLst>
          </p:cNvPr>
          <p:cNvSpPr>
            <a:spLocks noGrp="1"/>
          </p:cNvSpPr>
          <p:nvPr>
            <p:ph type="ctrTitle"/>
          </p:nvPr>
        </p:nvSpPr>
        <p:spPr>
          <a:xfrm>
            <a:off x="1777464" y="802298"/>
            <a:ext cx="8637073" cy="2541431"/>
          </a:xfrm>
        </p:spPr>
        <p:txBody>
          <a:bodyPr>
            <a:normAutofit/>
          </a:bodyPr>
          <a:lstStyle/>
          <a:p>
            <a:pPr algn="ctr"/>
            <a:r>
              <a:rPr kumimoji="1" lang="ja-JP" altLang="en-US" sz="6000" b="1" dirty="0">
                <a:latin typeface="Meiryo UI" panose="020B0604030504040204" pitchFamily="50" charset="-128"/>
                <a:ea typeface="Meiryo UI" panose="020B0604030504040204" pitchFamily="50" charset="-128"/>
              </a:rPr>
              <a:t>精度評価</a:t>
            </a:r>
          </a:p>
        </p:txBody>
      </p:sp>
      <p:sp>
        <p:nvSpPr>
          <p:cNvPr id="3" name="字幕 2">
            <a:extLst>
              <a:ext uri="{FF2B5EF4-FFF2-40B4-BE49-F238E27FC236}">
                <a16:creationId xmlns:a16="http://schemas.microsoft.com/office/drawing/2014/main" id="{AC71BF26-81C2-4779-871F-C9D823663B58}"/>
              </a:ext>
            </a:extLst>
          </p:cNvPr>
          <p:cNvSpPr>
            <a:spLocks noGrp="1"/>
          </p:cNvSpPr>
          <p:nvPr>
            <p:ph type="subTitle" idx="1"/>
          </p:nvPr>
        </p:nvSpPr>
        <p:spPr>
          <a:xfrm>
            <a:off x="1777464" y="3531204"/>
            <a:ext cx="8637072" cy="977621"/>
          </a:xfrm>
        </p:spPr>
        <p:txBody>
          <a:bodyPr/>
          <a:lstStyle/>
          <a:p>
            <a:endParaRPr kumimoji="1" lang="ja-JP" altLang="en-US"/>
          </a:p>
        </p:txBody>
      </p:sp>
    </p:spTree>
    <p:extLst>
      <p:ext uri="{BB962C8B-B14F-4D97-AF65-F5344CB8AC3E}">
        <p14:creationId xmlns:p14="http://schemas.microsoft.com/office/powerpoint/2010/main" val="86907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98171-3589-4168-9566-5D429E3CE5ED}"/>
              </a:ext>
            </a:extLst>
          </p:cNvPr>
          <p:cNvSpPr>
            <a:spLocks noGrp="1"/>
          </p:cNvSpPr>
          <p:nvPr>
            <p:ph type="title"/>
          </p:nvPr>
        </p:nvSpPr>
        <p:spPr/>
        <p:txBody>
          <a:bodyPr/>
          <a:lstStyle/>
          <a:p>
            <a:r>
              <a:rPr lang="en-US" altLang="ja-JP" dirty="0"/>
              <a:t>【</a:t>
            </a:r>
            <a:r>
              <a:rPr lang="ja-JP" altLang="en-US" dirty="0"/>
              <a:t>補足</a:t>
            </a:r>
            <a:r>
              <a:rPr lang="en-US" altLang="ja-JP" dirty="0"/>
              <a:t>】</a:t>
            </a:r>
            <a:r>
              <a:rPr lang="ja-JP" altLang="en-US" dirty="0"/>
              <a:t>時系列予測の予測誤差の見える化</a:t>
            </a:r>
            <a:endParaRPr kumimoji="1" lang="ja-JP" altLang="en-US" dirty="0"/>
          </a:p>
        </p:txBody>
      </p:sp>
      <p:pic>
        <p:nvPicPr>
          <p:cNvPr id="3" name="図 2">
            <a:extLst>
              <a:ext uri="{FF2B5EF4-FFF2-40B4-BE49-F238E27FC236}">
                <a16:creationId xmlns:a16="http://schemas.microsoft.com/office/drawing/2014/main" id="{16CF2888-7431-4D68-9EA6-3293A80C337D}"/>
              </a:ext>
            </a:extLst>
          </p:cNvPr>
          <p:cNvPicPr>
            <a:picLocks noChangeAspect="1"/>
          </p:cNvPicPr>
          <p:nvPr/>
        </p:nvPicPr>
        <p:blipFill rotWithShape="1">
          <a:blip r:embed="rId2"/>
          <a:srcRect l="4706" t="5059" r="8474" b="5059"/>
          <a:stretch/>
        </p:blipFill>
        <p:spPr>
          <a:xfrm>
            <a:off x="517793" y="2211978"/>
            <a:ext cx="4318612" cy="3073706"/>
          </a:xfrm>
          <a:prstGeom prst="rect">
            <a:avLst/>
          </a:prstGeom>
        </p:spPr>
      </p:pic>
      <p:sp>
        <p:nvSpPr>
          <p:cNvPr id="7" name="矢印: 右 6">
            <a:extLst>
              <a:ext uri="{FF2B5EF4-FFF2-40B4-BE49-F238E27FC236}">
                <a16:creationId xmlns:a16="http://schemas.microsoft.com/office/drawing/2014/main" id="{A33C6A2B-9A25-44DE-8358-0560D413F85D}"/>
              </a:ext>
            </a:extLst>
          </p:cNvPr>
          <p:cNvSpPr/>
          <p:nvPr/>
        </p:nvSpPr>
        <p:spPr>
          <a:xfrm>
            <a:off x="5764012" y="37488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4A1A8C60-A800-46CD-B60F-F7A840104DEB}"/>
              </a:ext>
            </a:extLst>
          </p:cNvPr>
          <p:cNvPicPr>
            <a:picLocks noChangeAspect="1"/>
          </p:cNvPicPr>
          <p:nvPr/>
        </p:nvPicPr>
        <p:blipFill>
          <a:blip r:embed="rId3"/>
          <a:stretch>
            <a:fillRect/>
          </a:stretch>
        </p:blipFill>
        <p:spPr>
          <a:xfrm>
            <a:off x="7248538" y="2501344"/>
            <a:ext cx="3806316" cy="2622129"/>
          </a:xfrm>
          <a:prstGeom prst="rect">
            <a:avLst/>
          </a:prstGeom>
        </p:spPr>
      </p:pic>
      <p:sp>
        <p:nvSpPr>
          <p:cNvPr id="13" name="テキスト ボックス 12">
            <a:extLst>
              <a:ext uri="{FF2B5EF4-FFF2-40B4-BE49-F238E27FC236}">
                <a16:creationId xmlns:a16="http://schemas.microsoft.com/office/drawing/2014/main" id="{AD86374E-B631-4CB8-9EB5-A17530713308}"/>
              </a:ext>
            </a:extLst>
          </p:cNvPr>
          <p:cNvSpPr txBox="1"/>
          <p:nvPr/>
        </p:nvSpPr>
        <p:spPr>
          <a:xfrm>
            <a:off x="8848215" y="4048797"/>
            <a:ext cx="1265888" cy="184666"/>
          </a:xfrm>
          <a:prstGeom prst="rect">
            <a:avLst/>
          </a:prstGeom>
          <a:solidFill>
            <a:schemeClr val="bg1"/>
          </a:solidFill>
        </p:spPr>
        <p:txBody>
          <a:bodyPr vert="horz" wrap="square" lIns="36000" tIns="0" rIns="36000" bIns="0" rtlCol="0">
            <a:spAutoFit/>
          </a:bodyPr>
          <a:lstStyle/>
          <a:p>
            <a:r>
              <a:rPr kumimoji="1" lang="ja-JP" altLang="en-US" sz="1200" dirty="0">
                <a:latin typeface="Meiryo UI" panose="020B0604030504040204" pitchFamily="50" charset="-128"/>
                <a:ea typeface="Meiryo UI" panose="020B0604030504040204" pitchFamily="50" charset="-128"/>
              </a:rPr>
              <a:t>予測誤差の累積</a:t>
            </a:r>
          </a:p>
        </p:txBody>
      </p:sp>
      <p:sp>
        <p:nvSpPr>
          <p:cNvPr id="14" name="テキスト ボックス 13">
            <a:extLst>
              <a:ext uri="{FF2B5EF4-FFF2-40B4-BE49-F238E27FC236}">
                <a16:creationId xmlns:a16="http://schemas.microsoft.com/office/drawing/2014/main" id="{0437CEE0-377D-4072-B7F7-194543EF16C2}"/>
              </a:ext>
            </a:extLst>
          </p:cNvPr>
          <p:cNvSpPr txBox="1"/>
          <p:nvPr/>
        </p:nvSpPr>
        <p:spPr>
          <a:xfrm>
            <a:off x="9729518" y="4752041"/>
            <a:ext cx="1265888" cy="184666"/>
          </a:xfrm>
          <a:prstGeom prst="rect">
            <a:avLst/>
          </a:prstGeom>
          <a:solidFill>
            <a:schemeClr val="bg1"/>
          </a:solidFill>
        </p:spPr>
        <p:txBody>
          <a:bodyPr vert="horz" wrap="square" lIns="36000" tIns="0" rIns="36000" bIns="0" rtlCol="0">
            <a:spAutoFit/>
          </a:bodyPr>
          <a:lstStyle/>
          <a:p>
            <a:r>
              <a:rPr kumimoji="1" lang="ja-JP" altLang="en-US" sz="1200" dirty="0">
                <a:latin typeface="Meiryo UI" panose="020B0604030504040204" pitchFamily="50" charset="-128"/>
                <a:ea typeface="Meiryo UI" panose="020B0604030504040204" pitchFamily="50" charset="-128"/>
              </a:rPr>
              <a:t>日付</a:t>
            </a:r>
          </a:p>
        </p:txBody>
      </p:sp>
      <p:sp>
        <p:nvSpPr>
          <p:cNvPr id="15" name="テキスト ボックス 14">
            <a:extLst>
              <a:ext uri="{FF2B5EF4-FFF2-40B4-BE49-F238E27FC236}">
                <a16:creationId xmlns:a16="http://schemas.microsoft.com/office/drawing/2014/main" id="{42B6965C-A9F8-4373-928E-CCC70C80D3FC}"/>
              </a:ext>
            </a:extLst>
          </p:cNvPr>
          <p:cNvSpPr txBox="1"/>
          <p:nvPr/>
        </p:nvSpPr>
        <p:spPr>
          <a:xfrm flipH="1">
            <a:off x="7346539" y="2685277"/>
            <a:ext cx="257369" cy="746819"/>
          </a:xfrm>
          <a:prstGeom prst="rect">
            <a:avLst/>
          </a:prstGeom>
          <a:solidFill>
            <a:schemeClr val="bg1"/>
          </a:solidFill>
        </p:spPr>
        <p:txBody>
          <a:bodyPr vert="eaVert" wrap="square" lIns="36000" tIns="0" rIns="36000" bIns="0" rtlCol="0">
            <a:spAutoFit/>
          </a:bodyPr>
          <a:lstStyle/>
          <a:p>
            <a:r>
              <a:rPr kumimoji="1" lang="ja-JP" altLang="en-US" sz="1200" dirty="0">
                <a:latin typeface="Meiryo UI" panose="020B0604030504040204" pitchFamily="50" charset="-128"/>
                <a:ea typeface="Meiryo UI" panose="020B0604030504040204" pitchFamily="50" charset="-128"/>
              </a:rPr>
              <a:t>予測誤差</a:t>
            </a:r>
          </a:p>
        </p:txBody>
      </p:sp>
    </p:spTree>
    <p:extLst>
      <p:ext uri="{BB962C8B-B14F-4D97-AF65-F5344CB8AC3E}">
        <p14:creationId xmlns:p14="http://schemas.microsoft.com/office/powerpoint/2010/main" val="327713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98171-3589-4168-9566-5D429E3CE5ED}"/>
              </a:ext>
            </a:extLst>
          </p:cNvPr>
          <p:cNvSpPr>
            <a:spLocks noGrp="1"/>
          </p:cNvSpPr>
          <p:nvPr>
            <p:ph type="title"/>
          </p:nvPr>
        </p:nvSpPr>
        <p:spPr/>
        <p:txBody>
          <a:bodyPr/>
          <a:lstStyle/>
          <a:p>
            <a:r>
              <a:rPr kumimoji="1" lang="en-US" altLang="ja-JP" dirty="0"/>
              <a:t>【</a:t>
            </a:r>
            <a:r>
              <a:rPr kumimoji="1" lang="ja-JP" altLang="en-US" dirty="0"/>
              <a:t>補足</a:t>
            </a:r>
            <a:r>
              <a:rPr kumimoji="1" lang="en-US" altLang="ja-JP" dirty="0"/>
              <a:t>】</a:t>
            </a:r>
            <a:r>
              <a:rPr kumimoji="1" lang="ja-JP" altLang="en-US" dirty="0"/>
              <a:t>多クラス分類の精度評価</a:t>
            </a:r>
          </a:p>
        </p:txBody>
      </p:sp>
      <p:pic>
        <p:nvPicPr>
          <p:cNvPr id="2050" name="Picture 2" descr="f:id:imslotter:20170517111850p:plain">
            <a:extLst>
              <a:ext uri="{FF2B5EF4-FFF2-40B4-BE49-F238E27FC236}">
                <a16:creationId xmlns:a16="http://schemas.microsoft.com/office/drawing/2014/main" id="{12FB3C32-3E46-49E4-AFAE-5D193317C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738" y="1326456"/>
            <a:ext cx="6412523" cy="18035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 3">
            <a:extLst>
              <a:ext uri="{FF2B5EF4-FFF2-40B4-BE49-F238E27FC236}">
                <a16:creationId xmlns:a16="http://schemas.microsoft.com/office/drawing/2014/main" id="{51512509-BE87-43C3-A8D1-3F63B8F221AA}"/>
              </a:ext>
            </a:extLst>
          </p:cNvPr>
          <p:cNvGraphicFramePr>
            <a:graphicFrameLocks noGrp="1"/>
          </p:cNvGraphicFramePr>
          <p:nvPr>
            <p:extLst>
              <p:ext uri="{D42A27DB-BD31-4B8C-83A1-F6EECF244321}">
                <p14:modId xmlns:p14="http://schemas.microsoft.com/office/powerpoint/2010/main" val="901552300"/>
              </p:ext>
            </p:extLst>
          </p:nvPr>
        </p:nvGraphicFramePr>
        <p:xfrm>
          <a:off x="2576796" y="3439919"/>
          <a:ext cx="7038406" cy="741680"/>
        </p:xfrm>
        <a:graphic>
          <a:graphicData uri="http://schemas.openxmlformats.org/drawingml/2006/table">
            <a:tbl>
              <a:tblPr>
                <a:tableStyleId>{073A0DAA-6AF3-43AB-8588-CEC1D06C72B9}</a:tableStyleId>
              </a:tblPr>
              <a:tblGrid>
                <a:gridCol w="2335175">
                  <a:extLst>
                    <a:ext uri="{9D8B030D-6E8A-4147-A177-3AD203B41FA5}">
                      <a16:colId xmlns:a16="http://schemas.microsoft.com/office/drawing/2014/main" val="2540424785"/>
                    </a:ext>
                  </a:extLst>
                </a:gridCol>
                <a:gridCol w="4703231">
                  <a:extLst>
                    <a:ext uri="{9D8B030D-6E8A-4147-A177-3AD203B41FA5}">
                      <a16:colId xmlns:a16="http://schemas.microsoft.com/office/drawing/2014/main" val="837198807"/>
                    </a:ext>
                  </a:extLst>
                </a:gridCol>
              </a:tblGrid>
              <a:tr h="370840">
                <a:tc>
                  <a:txBody>
                    <a:bodyPr/>
                    <a:lstStyle/>
                    <a:p>
                      <a:r>
                        <a:rPr kumimoji="1" lang="en-US" altLang="ja-JP" dirty="0">
                          <a:latin typeface="Meiryo UI" panose="020B0604030504040204" pitchFamily="50" charset="-128"/>
                          <a:ea typeface="Meiryo UI" panose="020B0604030504040204" pitchFamily="50" charset="-128"/>
                        </a:rPr>
                        <a:t>overall accuracy</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全体の精度</a:t>
                      </a:r>
                    </a:p>
                  </a:txBody>
                  <a:tcPr/>
                </a:tc>
                <a:extLst>
                  <a:ext uri="{0D108BD9-81ED-4DB2-BD59-A6C34878D82A}">
                    <a16:rowId xmlns:a16="http://schemas.microsoft.com/office/drawing/2014/main" val="1207337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average accuracy</a:t>
                      </a:r>
                      <a:endParaRPr kumimoji="1" lang="ja-JP" altLang="en-US"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各クラスの</a:t>
                      </a:r>
                      <a:r>
                        <a:rPr kumimoji="1" lang="en-US" altLang="ja-JP" dirty="0">
                          <a:latin typeface="Meiryo UI" panose="020B0604030504040204" pitchFamily="50" charset="-128"/>
                          <a:ea typeface="Meiryo UI" panose="020B0604030504040204" pitchFamily="50" charset="-128"/>
                        </a:rPr>
                        <a:t>accuracy</a:t>
                      </a:r>
                      <a:r>
                        <a:rPr kumimoji="1" lang="ja-JP" altLang="en-US" dirty="0">
                          <a:latin typeface="Meiryo UI" panose="020B0604030504040204" pitchFamily="50" charset="-128"/>
                          <a:ea typeface="Meiryo UI" panose="020B0604030504040204" pitchFamily="50" charset="-128"/>
                        </a:rPr>
                        <a:t>の平均でクラスを平等に扱う</a:t>
                      </a:r>
                    </a:p>
                  </a:txBody>
                  <a:tcPr/>
                </a:tc>
                <a:extLst>
                  <a:ext uri="{0D108BD9-81ED-4DB2-BD59-A6C34878D82A}">
                    <a16:rowId xmlns:a16="http://schemas.microsoft.com/office/drawing/2014/main" val="847306510"/>
                  </a:ext>
                </a:extLst>
              </a:tr>
            </a:tbl>
          </a:graphicData>
        </a:graphic>
      </p:graphicFrame>
      <p:pic>
        <p:nvPicPr>
          <p:cNvPr id="7" name="図 6">
            <a:extLst>
              <a:ext uri="{FF2B5EF4-FFF2-40B4-BE49-F238E27FC236}">
                <a16:creationId xmlns:a16="http://schemas.microsoft.com/office/drawing/2014/main" id="{294EE080-4A59-46BA-96D7-0D7DB224AA6F}"/>
              </a:ext>
            </a:extLst>
          </p:cNvPr>
          <p:cNvPicPr>
            <a:picLocks noChangeAspect="1"/>
          </p:cNvPicPr>
          <p:nvPr/>
        </p:nvPicPr>
        <p:blipFill>
          <a:blip r:embed="rId3"/>
          <a:stretch>
            <a:fillRect/>
          </a:stretch>
        </p:blipFill>
        <p:spPr>
          <a:xfrm>
            <a:off x="3074344" y="4491540"/>
            <a:ext cx="6043312" cy="884691"/>
          </a:xfrm>
          <a:prstGeom prst="rect">
            <a:avLst/>
          </a:prstGeom>
        </p:spPr>
      </p:pic>
      <p:sp>
        <p:nvSpPr>
          <p:cNvPr id="9" name="テキスト ボックス 8">
            <a:extLst>
              <a:ext uri="{FF2B5EF4-FFF2-40B4-BE49-F238E27FC236}">
                <a16:creationId xmlns:a16="http://schemas.microsoft.com/office/drawing/2014/main" id="{AF6D879A-FDA2-453D-899C-CE7FCED4CD60}"/>
              </a:ext>
            </a:extLst>
          </p:cNvPr>
          <p:cNvSpPr txBox="1"/>
          <p:nvPr/>
        </p:nvSpPr>
        <p:spPr>
          <a:xfrm>
            <a:off x="3074344" y="5654198"/>
            <a:ext cx="5871800" cy="369332"/>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overall accuracy</a:t>
            </a:r>
            <a:r>
              <a:rPr kumimoji="1" lang="ja-JP" altLang="en-US" dirty="0">
                <a:latin typeface="Meiryo UI" panose="020B0604030504040204" pitchFamily="50" charset="-128"/>
                <a:ea typeface="Meiryo UI" panose="020B0604030504040204" pitchFamily="50" charset="-128"/>
              </a:rPr>
              <a:t>はデータ件数が多いカテゴリの影響を受ける</a:t>
            </a:r>
            <a:endParaRPr kumimoji="1"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4860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98171-3589-4168-9566-5D429E3CE5ED}"/>
              </a:ext>
            </a:extLst>
          </p:cNvPr>
          <p:cNvSpPr>
            <a:spLocks noGrp="1"/>
          </p:cNvSpPr>
          <p:nvPr>
            <p:ph type="title"/>
          </p:nvPr>
        </p:nvSpPr>
        <p:spPr/>
        <p:txBody>
          <a:bodyPr/>
          <a:lstStyle/>
          <a:p>
            <a:r>
              <a:rPr lang="en-US" altLang="ja-JP" dirty="0"/>
              <a:t>【</a:t>
            </a:r>
            <a:r>
              <a:rPr lang="ja-JP" altLang="en-US" dirty="0"/>
              <a:t>補足</a:t>
            </a:r>
            <a:r>
              <a:rPr lang="en-US" altLang="ja-JP" dirty="0"/>
              <a:t>】</a:t>
            </a:r>
            <a:r>
              <a:rPr kumimoji="1" lang="ja-JP" altLang="en-US" dirty="0"/>
              <a:t>マクロ平均とマイクロ平均</a:t>
            </a:r>
          </a:p>
        </p:txBody>
      </p:sp>
      <p:pic>
        <p:nvPicPr>
          <p:cNvPr id="4098" name="Picture 2">
            <a:extLst>
              <a:ext uri="{FF2B5EF4-FFF2-40B4-BE49-F238E27FC236}">
                <a16:creationId xmlns:a16="http://schemas.microsoft.com/office/drawing/2014/main" id="{DBE0B36A-C1DC-477D-93F7-07C2C582C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539" y="1353416"/>
            <a:ext cx="6954291" cy="2654040"/>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34A0F7C5-EA94-4E00-AF00-8CE60C80B049}"/>
              </a:ext>
            </a:extLst>
          </p:cNvPr>
          <p:cNvPicPr>
            <a:picLocks noChangeAspect="1"/>
          </p:cNvPicPr>
          <p:nvPr/>
        </p:nvPicPr>
        <p:blipFill>
          <a:blip r:embed="rId3"/>
          <a:stretch>
            <a:fillRect/>
          </a:stretch>
        </p:blipFill>
        <p:spPr>
          <a:xfrm>
            <a:off x="283787" y="4392349"/>
            <a:ext cx="5388798" cy="1191208"/>
          </a:xfrm>
          <a:prstGeom prst="rect">
            <a:avLst/>
          </a:prstGeom>
        </p:spPr>
      </p:pic>
      <p:pic>
        <p:nvPicPr>
          <p:cNvPr id="5" name="図 4">
            <a:extLst>
              <a:ext uri="{FF2B5EF4-FFF2-40B4-BE49-F238E27FC236}">
                <a16:creationId xmlns:a16="http://schemas.microsoft.com/office/drawing/2014/main" id="{DEEED764-5F40-4C03-8C4F-E605730A2ACF}"/>
              </a:ext>
            </a:extLst>
          </p:cNvPr>
          <p:cNvPicPr>
            <a:picLocks noChangeAspect="1"/>
          </p:cNvPicPr>
          <p:nvPr/>
        </p:nvPicPr>
        <p:blipFill>
          <a:blip r:embed="rId4"/>
          <a:stretch>
            <a:fillRect/>
          </a:stretch>
        </p:blipFill>
        <p:spPr>
          <a:xfrm>
            <a:off x="6044584" y="4040507"/>
            <a:ext cx="2438400" cy="1543050"/>
          </a:xfrm>
          <a:prstGeom prst="rect">
            <a:avLst/>
          </a:prstGeom>
        </p:spPr>
      </p:pic>
      <p:sp>
        <p:nvSpPr>
          <p:cNvPr id="9" name="テキスト ボックス 8">
            <a:extLst>
              <a:ext uri="{FF2B5EF4-FFF2-40B4-BE49-F238E27FC236}">
                <a16:creationId xmlns:a16="http://schemas.microsoft.com/office/drawing/2014/main" id="{7D398C93-CAD0-49E2-A5FB-DFB83EDEBC5B}"/>
              </a:ext>
            </a:extLst>
          </p:cNvPr>
          <p:cNvSpPr txBox="1"/>
          <p:nvPr/>
        </p:nvSpPr>
        <p:spPr>
          <a:xfrm>
            <a:off x="8729106" y="4664787"/>
            <a:ext cx="3365024" cy="646331"/>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micro</a:t>
            </a:r>
            <a:r>
              <a:rPr kumimoji="1" lang="ja-JP" altLang="en-US" dirty="0">
                <a:latin typeface="Meiryo UI" panose="020B0604030504040204" pitchFamily="50" charset="-128"/>
                <a:ea typeface="Meiryo UI" panose="020B0604030504040204" pitchFamily="50" charset="-128"/>
              </a:rPr>
              <a:t>は全体のデータ数を考慮</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macro</a:t>
            </a:r>
            <a:r>
              <a:rPr kumimoji="1" lang="ja-JP" altLang="en-US" dirty="0">
                <a:latin typeface="Meiryo UI" panose="020B0604030504040204" pitchFamily="50" charset="-128"/>
                <a:ea typeface="Meiryo UI" panose="020B0604030504040204" pitchFamily="50" charset="-128"/>
              </a:rPr>
              <a:t>は各クラスを平等としている</a:t>
            </a:r>
          </a:p>
        </p:txBody>
      </p:sp>
      <p:sp>
        <p:nvSpPr>
          <p:cNvPr id="6" name="正方形/長方形 5">
            <a:extLst>
              <a:ext uri="{FF2B5EF4-FFF2-40B4-BE49-F238E27FC236}">
                <a16:creationId xmlns:a16="http://schemas.microsoft.com/office/drawing/2014/main" id="{BEC2C917-F2E3-4363-B048-4C972C6BB74D}"/>
              </a:ext>
            </a:extLst>
          </p:cNvPr>
          <p:cNvSpPr/>
          <p:nvPr/>
        </p:nvSpPr>
        <p:spPr>
          <a:xfrm>
            <a:off x="830237" y="1845192"/>
            <a:ext cx="878767" cy="369332"/>
          </a:xfrm>
          <a:prstGeom prst="rect">
            <a:avLst/>
          </a:prstGeom>
        </p:spPr>
        <p:txBody>
          <a:bodyPr wrap="none">
            <a:spAutoFit/>
          </a:bodyPr>
          <a:lstStyle/>
          <a:p>
            <a:r>
              <a:rPr kumimoji="1" lang="en-US" altLang="ja-JP" b="1">
                <a:latin typeface="Meiryo UI" panose="020B0604030504040204" pitchFamily="50" charset="-128"/>
                <a:ea typeface="Meiryo UI" panose="020B0604030504040204" pitchFamily="50" charset="-128"/>
              </a:rPr>
              <a:t>micro</a:t>
            </a:r>
            <a:endParaRPr lang="ja-JP" altLang="en-US" b="1" dirty="0"/>
          </a:p>
        </p:txBody>
      </p:sp>
      <p:sp>
        <p:nvSpPr>
          <p:cNvPr id="11" name="正方形/長方形 10">
            <a:extLst>
              <a:ext uri="{FF2B5EF4-FFF2-40B4-BE49-F238E27FC236}">
                <a16:creationId xmlns:a16="http://schemas.microsoft.com/office/drawing/2014/main" id="{39585889-7AAD-407D-8A9F-68D22AA55B64}"/>
              </a:ext>
            </a:extLst>
          </p:cNvPr>
          <p:cNvSpPr/>
          <p:nvPr/>
        </p:nvSpPr>
        <p:spPr>
          <a:xfrm>
            <a:off x="830236" y="2934104"/>
            <a:ext cx="954107" cy="369332"/>
          </a:xfrm>
          <a:prstGeom prst="rect">
            <a:avLst/>
          </a:prstGeom>
        </p:spPr>
        <p:txBody>
          <a:bodyPr wrap="none">
            <a:spAutoFit/>
          </a:bodyPr>
          <a:lstStyle/>
          <a:p>
            <a:r>
              <a:rPr kumimoji="1" lang="en-US" altLang="ja-JP" b="1" dirty="0">
                <a:latin typeface="Meiryo UI" panose="020B0604030504040204" pitchFamily="50" charset="-128"/>
                <a:ea typeface="Meiryo UI" panose="020B0604030504040204" pitchFamily="50" charset="-128"/>
              </a:rPr>
              <a:t>macro</a:t>
            </a:r>
            <a:endParaRPr lang="ja-JP" altLang="en-US" b="1" dirty="0"/>
          </a:p>
        </p:txBody>
      </p:sp>
    </p:spTree>
    <p:extLst>
      <p:ext uri="{BB962C8B-B14F-4D97-AF65-F5344CB8AC3E}">
        <p14:creationId xmlns:p14="http://schemas.microsoft.com/office/powerpoint/2010/main" val="249101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98171-3589-4168-9566-5D429E3CE5ED}"/>
              </a:ext>
            </a:extLst>
          </p:cNvPr>
          <p:cNvSpPr>
            <a:spLocks noGrp="1"/>
          </p:cNvSpPr>
          <p:nvPr>
            <p:ph type="title"/>
          </p:nvPr>
        </p:nvSpPr>
        <p:spPr/>
        <p:txBody>
          <a:bodyPr/>
          <a:lstStyle/>
          <a:p>
            <a:r>
              <a:rPr kumimoji="1" lang="ja-JP" altLang="en-US" dirty="0"/>
              <a:t>数値の精度評価</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D25BF70-67BC-43E4-B6D0-B1AA8CBAC0EE}"/>
                  </a:ext>
                </a:extLst>
              </p:cNvPr>
              <p:cNvSpPr txBox="1"/>
              <p:nvPr/>
            </p:nvSpPr>
            <p:spPr>
              <a:xfrm>
                <a:off x="626509" y="1119309"/>
                <a:ext cx="5338128" cy="503137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400" dirty="0">
                    <a:latin typeface="Meiryo UI" panose="020B0604030504040204" pitchFamily="50" charset="-128"/>
                    <a:ea typeface="Meiryo UI" panose="020B0604030504040204" pitchFamily="50" charset="-128"/>
                  </a:rPr>
                  <a:t>MAE</a:t>
                </a:r>
                <a:r>
                  <a:rPr kumimoji="1" lang="ja-JP" altLang="en-US" sz="1400" dirty="0">
                    <a:latin typeface="Meiryo UI" panose="020B0604030504040204" pitchFamily="50" charset="-128"/>
                    <a:ea typeface="Meiryo UI" panose="020B0604030504040204" pitchFamily="50" charset="-128"/>
                  </a:rPr>
                  <a:t>（平均絶対誤差：</a:t>
                </a:r>
                <a:r>
                  <a:rPr kumimoji="1" lang="en-US" altLang="ja-JP" sz="1400" dirty="0">
                    <a:latin typeface="Meiryo UI" panose="020B0604030504040204" pitchFamily="50" charset="-128"/>
                    <a:ea typeface="Meiryo UI" panose="020B0604030504040204" pitchFamily="50" charset="-128"/>
                  </a:rPr>
                  <a:t>Mean</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Absolute</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Error</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pPr lvl="1"/>
                <a14:m>
                  <m:oMathPara xmlns:m="http://schemas.openxmlformats.org/officeDocument/2006/math">
                    <m:oMathParaPr>
                      <m:jc m:val="centerGroup"/>
                    </m:oMathParaPr>
                    <m:oMath xmlns:m="http://schemas.openxmlformats.org/officeDocument/2006/math">
                      <m:f>
                        <m:fPr>
                          <m:ctrlPr>
                            <a:rPr kumimoji="1" lang="en-US" altLang="ja-JP" sz="1600" i="1" smtClean="0">
                              <a:latin typeface="Cambria Math" panose="02040503050406030204" pitchFamily="18" charset="0"/>
                              <a:ea typeface="Meiryo UI" panose="020B0604030504040204" pitchFamily="50" charset="-128"/>
                            </a:rPr>
                          </m:ctrlPr>
                        </m:fPr>
                        <m:num>
                          <m:r>
                            <a:rPr kumimoji="1" lang="en-US" altLang="ja-JP" sz="1600" b="0" i="1" smtClean="0">
                              <a:latin typeface="Cambria Math" panose="02040503050406030204" pitchFamily="18" charset="0"/>
                              <a:ea typeface="Meiryo UI" panose="020B0604030504040204" pitchFamily="50" charset="-128"/>
                            </a:rPr>
                            <m:t>1</m:t>
                          </m:r>
                        </m:num>
                        <m:den>
                          <m:r>
                            <a:rPr kumimoji="1" lang="en-US" altLang="ja-JP" sz="1600" b="0" i="1" smtClean="0">
                              <a:latin typeface="Cambria Math" panose="02040503050406030204" pitchFamily="18" charset="0"/>
                              <a:ea typeface="Meiryo UI" panose="020B0604030504040204" pitchFamily="50" charset="-128"/>
                            </a:rPr>
                            <m:t>𝑁</m:t>
                          </m:r>
                        </m:den>
                      </m:f>
                      <m:nary>
                        <m:naryPr>
                          <m:chr m:val="∑"/>
                          <m:ctrlPr>
                            <a:rPr kumimoji="1" lang="en-US" altLang="ja-JP" sz="1600" i="1" smtClean="0">
                              <a:latin typeface="Cambria Math" panose="02040503050406030204" pitchFamily="18" charset="0"/>
                              <a:ea typeface="Meiryo UI" panose="020B0604030504040204" pitchFamily="50" charset="-128"/>
                            </a:rPr>
                          </m:ctrlPr>
                        </m:naryPr>
                        <m:sub>
                          <m:r>
                            <m:rPr>
                              <m:brk m:alnAt="23"/>
                            </m:rPr>
                            <a:rPr kumimoji="1" lang="en-US" altLang="ja-JP" sz="1600" b="0" i="1" smtClean="0">
                              <a:latin typeface="Cambria Math" panose="02040503050406030204" pitchFamily="18" charset="0"/>
                              <a:ea typeface="Meiryo UI" panose="020B0604030504040204" pitchFamily="50" charset="-128"/>
                            </a:rPr>
                            <m:t>𝑖</m:t>
                          </m:r>
                          <m:r>
                            <a:rPr kumimoji="1" lang="en-US" altLang="ja-JP" sz="1600" b="0" i="1" smtClean="0">
                              <a:latin typeface="Cambria Math" panose="02040503050406030204" pitchFamily="18" charset="0"/>
                              <a:ea typeface="Meiryo UI" panose="020B0604030504040204" pitchFamily="50" charset="-128"/>
                            </a:rPr>
                            <m:t>=1</m:t>
                          </m:r>
                        </m:sub>
                        <m:sup>
                          <m:r>
                            <a:rPr kumimoji="1" lang="en-US" altLang="ja-JP" sz="1600" b="0" i="1" smtClean="0">
                              <a:latin typeface="Cambria Math" panose="02040503050406030204" pitchFamily="18" charset="0"/>
                              <a:ea typeface="Meiryo UI" panose="020B0604030504040204" pitchFamily="50" charset="-128"/>
                            </a:rPr>
                            <m:t>𝑁</m:t>
                          </m:r>
                        </m:sup>
                        <m:e>
                          <m:r>
                            <a:rPr kumimoji="1" lang="en-US" altLang="ja-JP" sz="1600" b="0" i="1" smtClean="0">
                              <a:latin typeface="Cambria Math" panose="02040503050406030204" pitchFamily="18" charset="0"/>
                              <a:ea typeface="Meiryo UI" panose="020B0604030504040204" pitchFamily="50" charset="-128"/>
                            </a:rPr>
                            <m:t>|</m:t>
                          </m:r>
                          <m:sSubSup>
                            <m:sSubSupPr>
                              <m:ctrlPr>
                                <a:rPr kumimoji="1" lang="en-US" altLang="ja-JP" sz="1600" b="0" i="1" smtClean="0">
                                  <a:latin typeface="Cambria Math" panose="02040503050406030204" pitchFamily="18" charset="0"/>
                                  <a:ea typeface="Meiryo UI" panose="020B0604030504040204" pitchFamily="50" charset="-128"/>
                                </a:rPr>
                              </m:ctrlPr>
                            </m:sSubSupPr>
                            <m:e>
                              <m:r>
                                <a:rPr kumimoji="1" lang="en-US" altLang="ja-JP" sz="1600" b="0" i="1" smtClean="0">
                                  <a:latin typeface="Cambria Math" panose="02040503050406030204" pitchFamily="18" charset="0"/>
                                  <a:ea typeface="Meiryo UI" panose="020B0604030504040204" pitchFamily="50" charset="-128"/>
                                </a:rPr>
                                <m:t>𝑦</m:t>
                              </m:r>
                            </m:e>
                            <m:sub>
                              <m:r>
                                <a:rPr kumimoji="1" lang="en-US" altLang="ja-JP" sz="1600" b="0" i="1" smtClean="0">
                                  <a:latin typeface="Cambria Math" panose="02040503050406030204" pitchFamily="18" charset="0"/>
                                  <a:ea typeface="Meiryo UI" panose="020B0604030504040204" pitchFamily="50" charset="-128"/>
                                </a:rPr>
                                <m:t>𝑖</m:t>
                              </m:r>
                            </m:sub>
                            <m:sup/>
                          </m:sSubSup>
                          <m:r>
                            <a:rPr kumimoji="1" lang="en-US" altLang="ja-JP" sz="1600" b="0" i="1" smtClean="0">
                              <a:latin typeface="Cambria Math" panose="02040503050406030204" pitchFamily="18" charset="0"/>
                              <a:ea typeface="Meiryo UI" panose="020B0604030504040204" pitchFamily="50" charset="-128"/>
                            </a:rPr>
                            <m:t>−</m:t>
                          </m:r>
                          <m:sSubSup>
                            <m:sSubSupPr>
                              <m:ctrlPr>
                                <a:rPr kumimoji="1" lang="en-US" altLang="ja-JP" sz="1600" b="0" i="1" smtClean="0">
                                  <a:latin typeface="Cambria Math" panose="02040503050406030204" pitchFamily="18" charset="0"/>
                                  <a:ea typeface="Meiryo UI" panose="020B0604030504040204" pitchFamily="50" charset="-128"/>
                                </a:rPr>
                              </m:ctrlPr>
                            </m:sSubSupPr>
                            <m:e>
                              <m:acc>
                                <m:accPr>
                                  <m:chr m:val="̂"/>
                                  <m:ctrlPr>
                                    <a:rPr kumimoji="1" lang="en-US" altLang="ja-JP" sz="1600" b="0" i="1" smtClean="0">
                                      <a:latin typeface="Cambria Math" panose="02040503050406030204" pitchFamily="18" charset="0"/>
                                      <a:ea typeface="Meiryo UI" panose="020B0604030504040204" pitchFamily="50" charset="-128"/>
                                    </a:rPr>
                                  </m:ctrlPr>
                                </m:accPr>
                                <m:e>
                                  <m:r>
                                    <a:rPr kumimoji="1" lang="en-US" altLang="ja-JP" sz="1600" i="1">
                                      <a:latin typeface="Cambria Math" panose="02040503050406030204" pitchFamily="18" charset="0"/>
                                      <a:ea typeface="Meiryo UI" panose="020B0604030504040204" pitchFamily="50" charset="-128"/>
                                    </a:rPr>
                                    <m:t>𝑦</m:t>
                                  </m:r>
                                </m:e>
                              </m:acc>
                            </m:e>
                            <m:sub>
                              <m:r>
                                <a:rPr kumimoji="1" lang="en-US" altLang="ja-JP" sz="1600" b="0" i="1" smtClean="0">
                                  <a:latin typeface="Cambria Math" panose="02040503050406030204" pitchFamily="18" charset="0"/>
                                  <a:ea typeface="Meiryo UI" panose="020B0604030504040204" pitchFamily="50" charset="-128"/>
                                </a:rPr>
                                <m:t>𝑖</m:t>
                              </m:r>
                            </m:sub>
                            <m:sup/>
                          </m:sSubSup>
                          <m:r>
                            <a:rPr kumimoji="1" lang="en-US" altLang="ja-JP" sz="1600" b="0" i="1" smtClean="0">
                              <a:latin typeface="Cambria Math" panose="02040503050406030204" pitchFamily="18" charset="0"/>
                              <a:ea typeface="Meiryo UI" panose="020B0604030504040204" pitchFamily="50" charset="-128"/>
                            </a:rPr>
                            <m:t>|</m:t>
                          </m:r>
                        </m:e>
                      </m:nary>
                    </m:oMath>
                  </m:oMathPara>
                </a14:m>
                <a:endParaRPr kumimoji="1"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Ø"/>
                </a:pPr>
                <a:r>
                  <a:rPr kumimoji="1" lang="en-US" altLang="ja-JP" sz="1400" dirty="0">
                    <a:latin typeface="Meiryo UI" panose="020B0604030504040204" pitchFamily="50" charset="-128"/>
                    <a:ea typeface="Meiryo UI" panose="020B0604030504040204" pitchFamily="50" charset="-128"/>
                  </a:rPr>
                  <a:t>MSE</a:t>
                </a:r>
                <a:r>
                  <a:rPr kumimoji="1" lang="ja-JP" altLang="en-US" sz="1400" dirty="0">
                    <a:latin typeface="Meiryo UI" panose="020B0604030504040204" pitchFamily="50" charset="-128"/>
                    <a:ea typeface="Meiryo UI" panose="020B0604030504040204" pitchFamily="50" charset="-128"/>
                  </a:rPr>
                  <a:t>（平均二乗誤差：</a:t>
                </a:r>
                <a:r>
                  <a:rPr kumimoji="1" lang="en-US" altLang="ja-JP" sz="1400" dirty="0">
                    <a:latin typeface="Meiryo UI" panose="020B0604030504040204" pitchFamily="50" charset="-128"/>
                    <a:ea typeface="Meiryo UI" panose="020B0604030504040204" pitchFamily="50" charset="-128"/>
                  </a:rPr>
                  <a:t>Mean</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Squared</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Error</a:t>
                </a:r>
                <a:r>
                  <a:rPr kumimoji="1" lang="ja-JP" altLang="en-US" sz="14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pPr lvl="1"/>
                <a14:m>
                  <m:oMathPara xmlns:m="http://schemas.openxmlformats.org/officeDocument/2006/math">
                    <m:oMathParaPr>
                      <m:jc m:val="centerGroup"/>
                    </m:oMathParaPr>
                    <m:oMath xmlns:m="http://schemas.openxmlformats.org/officeDocument/2006/math">
                      <m:f>
                        <m:fPr>
                          <m:ctrlPr>
                            <a:rPr kumimoji="1" lang="en-US" altLang="ja-JP" sz="1600" i="1">
                              <a:latin typeface="Cambria Math" panose="02040503050406030204" pitchFamily="18" charset="0"/>
                              <a:ea typeface="Meiryo UI" panose="020B0604030504040204" pitchFamily="50" charset="-128"/>
                            </a:rPr>
                          </m:ctrlPr>
                        </m:fPr>
                        <m:num>
                          <m:r>
                            <a:rPr kumimoji="1" lang="en-US" altLang="ja-JP" sz="1600" i="1">
                              <a:latin typeface="Cambria Math" panose="02040503050406030204" pitchFamily="18" charset="0"/>
                              <a:ea typeface="Meiryo UI" panose="020B0604030504040204" pitchFamily="50" charset="-128"/>
                            </a:rPr>
                            <m:t>1</m:t>
                          </m:r>
                        </m:num>
                        <m:den>
                          <m:r>
                            <a:rPr kumimoji="1" lang="en-US" altLang="ja-JP" sz="1600" i="1">
                              <a:latin typeface="Cambria Math" panose="02040503050406030204" pitchFamily="18" charset="0"/>
                              <a:ea typeface="Meiryo UI" panose="020B0604030504040204" pitchFamily="50" charset="-128"/>
                            </a:rPr>
                            <m:t>𝑁</m:t>
                          </m:r>
                        </m:den>
                      </m:f>
                      <m:nary>
                        <m:naryPr>
                          <m:chr m:val="∑"/>
                          <m:ctrlPr>
                            <a:rPr kumimoji="1" lang="en-US" altLang="ja-JP" sz="1600" i="1">
                              <a:latin typeface="Cambria Math" panose="02040503050406030204" pitchFamily="18" charset="0"/>
                              <a:ea typeface="Meiryo UI" panose="020B0604030504040204" pitchFamily="50" charset="-128"/>
                            </a:rPr>
                          </m:ctrlPr>
                        </m:naryPr>
                        <m:sub>
                          <m:r>
                            <m:rPr>
                              <m:brk m:alnAt="23"/>
                            </m:rPr>
                            <a:rPr kumimoji="1" lang="en-US" altLang="ja-JP" sz="1600" i="1">
                              <a:latin typeface="Cambria Math" panose="02040503050406030204" pitchFamily="18" charset="0"/>
                              <a:ea typeface="Meiryo UI" panose="020B0604030504040204" pitchFamily="50" charset="-128"/>
                            </a:rPr>
                            <m:t>𝑖</m:t>
                          </m:r>
                          <m:r>
                            <a:rPr kumimoji="1" lang="en-US" altLang="ja-JP" sz="1600" i="1">
                              <a:latin typeface="Cambria Math" panose="02040503050406030204" pitchFamily="18" charset="0"/>
                              <a:ea typeface="Meiryo UI" panose="020B0604030504040204" pitchFamily="50" charset="-128"/>
                            </a:rPr>
                            <m:t>=1</m:t>
                          </m:r>
                        </m:sub>
                        <m:sup>
                          <m:r>
                            <a:rPr kumimoji="1" lang="en-US" altLang="ja-JP" sz="1600" i="1">
                              <a:latin typeface="Cambria Math" panose="02040503050406030204" pitchFamily="18" charset="0"/>
                              <a:ea typeface="Meiryo UI" panose="020B0604030504040204" pitchFamily="50" charset="-128"/>
                            </a:rPr>
                            <m:t>𝑁</m:t>
                          </m:r>
                        </m:sup>
                        <m:e>
                          <m:sSup>
                            <m:sSupPr>
                              <m:ctrlPr>
                                <a:rPr kumimoji="1" lang="en-US" altLang="ja-JP" sz="1600" i="1">
                                  <a:latin typeface="Cambria Math" panose="02040503050406030204" pitchFamily="18" charset="0"/>
                                  <a:ea typeface="Meiryo UI" panose="020B0604030504040204" pitchFamily="50" charset="-128"/>
                                </a:rPr>
                              </m:ctrlPr>
                            </m:sSupPr>
                            <m:e>
                              <m:r>
                                <a:rPr kumimoji="1" lang="en-US" altLang="ja-JP" sz="1600" i="1">
                                  <a:latin typeface="Cambria Math" panose="02040503050406030204" pitchFamily="18" charset="0"/>
                                  <a:ea typeface="Meiryo UI" panose="020B0604030504040204" pitchFamily="50" charset="-128"/>
                                </a:rPr>
                                <m:t>(</m:t>
                              </m:r>
                              <m:sSubSup>
                                <m:sSubSupPr>
                                  <m:ctrlPr>
                                    <a:rPr kumimoji="1" lang="en-US" altLang="ja-JP" sz="1600" i="1">
                                      <a:latin typeface="Cambria Math" panose="02040503050406030204" pitchFamily="18" charset="0"/>
                                      <a:ea typeface="Meiryo UI" panose="020B0604030504040204" pitchFamily="50" charset="-128"/>
                                    </a:rPr>
                                  </m:ctrlPr>
                                </m:sSubSupPr>
                                <m:e>
                                  <m:r>
                                    <a:rPr kumimoji="1" lang="en-US" altLang="ja-JP" sz="1600" b="0" i="1" smtClean="0">
                                      <a:latin typeface="Cambria Math" panose="02040503050406030204" pitchFamily="18" charset="0"/>
                                      <a:ea typeface="Meiryo UI" panose="020B0604030504040204" pitchFamily="50" charset="-128"/>
                                    </a:rPr>
                                    <m:t>𝑦</m:t>
                                  </m:r>
                                </m:e>
                                <m:sub>
                                  <m:r>
                                    <a:rPr kumimoji="1" lang="en-US" altLang="ja-JP" sz="1600" b="0" i="1" smtClean="0">
                                      <a:latin typeface="Cambria Math" panose="02040503050406030204" pitchFamily="18" charset="0"/>
                                      <a:ea typeface="Meiryo UI" panose="020B0604030504040204" pitchFamily="50" charset="-128"/>
                                    </a:rPr>
                                    <m:t>𝑖</m:t>
                                  </m:r>
                                </m:sub>
                                <m:sup/>
                              </m:sSubSup>
                              <m:r>
                                <a:rPr kumimoji="1" lang="en-US" altLang="ja-JP" sz="1600" i="1">
                                  <a:latin typeface="Cambria Math" panose="02040503050406030204" pitchFamily="18" charset="0"/>
                                  <a:ea typeface="Meiryo UI" panose="020B0604030504040204" pitchFamily="50" charset="-128"/>
                                </a:rPr>
                                <m:t>−</m:t>
                              </m:r>
                              <m:sSubSup>
                                <m:sSubSupPr>
                                  <m:ctrlPr>
                                    <a:rPr kumimoji="1" lang="en-US" altLang="ja-JP" sz="1600" i="1">
                                      <a:latin typeface="Cambria Math" panose="02040503050406030204" pitchFamily="18" charset="0"/>
                                      <a:ea typeface="Meiryo UI" panose="020B0604030504040204" pitchFamily="50" charset="-128"/>
                                    </a:rPr>
                                  </m:ctrlPr>
                                </m:sSubSupPr>
                                <m:e>
                                  <m:acc>
                                    <m:accPr>
                                      <m:chr m:val="̂"/>
                                      <m:ctrlPr>
                                        <a:rPr kumimoji="1" lang="en-US" altLang="ja-JP" sz="1600" i="1">
                                          <a:latin typeface="Cambria Math" panose="02040503050406030204" pitchFamily="18" charset="0"/>
                                          <a:ea typeface="Meiryo UI" panose="020B0604030504040204" pitchFamily="50" charset="-128"/>
                                        </a:rPr>
                                      </m:ctrlPr>
                                    </m:accPr>
                                    <m:e>
                                      <m:r>
                                        <a:rPr kumimoji="1" lang="en-US" altLang="ja-JP" sz="1600" i="1">
                                          <a:latin typeface="Cambria Math" panose="02040503050406030204" pitchFamily="18" charset="0"/>
                                          <a:ea typeface="Meiryo UI" panose="020B0604030504040204" pitchFamily="50" charset="-128"/>
                                        </a:rPr>
                                        <m:t>𝑦</m:t>
                                      </m:r>
                                    </m:e>
                                  </m:acc>
                                </m:e>
                                <m:sub>
                                  <m:r>
                                    <a:rPr kumimoji="1" lang="en-US" altLang="ja-JP" sz="1600" b="0" i="1" smtClean="0">
                                      <a:latin typeface="Cambria Math" panose="02040503050406030204" pitchFamily="18" charset="0"/>
                                      <a:ea typeface="Meiryo UI" panose="020B0604030504040204" pitchFamily="50" charset="-128"/>
                                    </a:rPr>
                                    <m:t>𝑖</m:t>
                                  </m:r>
                                </m:sub>
                                <m:sup/>
                              </m:sSubSup>
                              <m:r>
                                <a:rPr kumimoji="1" lang="en-US" altLang="ja-JP" sz="1600" i="1">
                                  <a:latin typeface="Cambria Math" panose="02040503050406030204" pitchFamily="18" charset="0"/>
                                  <a:ea typeface="Meiryo UI" panose="020B0604030504040204" pitchFamily="50" charset="-128"/>
                                </a:rPr>
                                <m:t>)</m:t>
                              </m:r>
                            </m:e>
                            <m:sup>
                              <m:r>
                                <a:rPr kumimoji="1" lang="en-US" altLang="ja-JP" sz="1600" i="1">
                                  <a:latin typeface="Cambria Math" panose="02040503050406030204" pitchFamily="18" charset="0"/>
                                  <a:ea typeface="Meiryo UI" panose="020B0604030504040204" pitchFamily="50" charset="-128"/>
                                </a:rPr>
                                <m:t>2</m:t>
                              </m:r>
                            </m:sup>
                          </m:sSup>
                        </m:e>
                      </m:nary>
                    </m:oMath>
                  </m:oMathPara>
                </a14:m>
                <a:endParaRPr kumimoji="1"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Ø"/>
                </a:pPr>
                <a:r>
                  <a:rPr kumimoji="1" lang="en-US" altLang="ja-JP" sz="1400" dirty="0">
                    <a:latin typeface="Meiryo UI" panose="020B0604030504040204" pitchFamily="50" charset="-128"/>
                    <a:ea typeface="Meiryo UI" panose="020B0604030504040204" pitchFamily="50" charset="-128"/>
                  </a:rPr>
                  <a:t>RMSE</a:t>
                </a:r>
                <a:r>
                  <a:rPr kumimoji="1" lang="ja-JP" altLang="en-US" sz="1400" dirty="0">
                    <a:latin typeface="Meiryo UI" panose="020B0604030504040204" pitchFamily="50" charset="-128"/>
                    <a:ea typeface="Meiryo UI" panose="020B0604030504040204" pitchFamily="50" charset="-128"/>
                  </a:rPr>
                  <a:t>（平均二乗平方根誤差：</a:t>
                </a:r>
                <a:r>
                  <a:rPr kumimoji="1" lang="en-US" altLang="ja-JP" sz="1400" dirty="0">
                    <a:latin typeface="Meiryo UI" panose="020B0604030504040204" pitchFamily="50" charset="-128"/>
                    <a:ea typeface="Meiryo UI" panose="020B0604030504040204" pitchFamily="50" charset="-128"/>
                  </a:rPr>
                  <a:t>Root</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Mean</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Squared</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Error</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pPr lvl="1"/>
                <a14:m>
                  <m:oMathPara xmlns:m="http://schemas.openxmlformats.org/officeDocument/2006/math">
                    <m:oMathParaPr>
                      <m:jc m:val="centerGroup"/>
                    </m:oMathParaPr>
                    <m:oMath xmlns:m="http://schemas.openxmlformats.org/officeDocument/2006/math">
                      <m:rad>
                        <m:radPr>
                          <m:degHide m:val="on"/>
                          <m:ctrlPr>
                            <a:rPr kumimoji="1" lang="en-US" altLang="ja-JP" sz="1600" i="1" smtClean="0">
                              <a:latin typeface="Cambria Math" panose="02040503050406030204" pitchFamily="18" charset="0"/>
                              <a:ea typeface="Meiryo UI" panose="020B0604030504040204" pitchFamily="50" charset="-128"/>
                            </a:rPr>
                          </m:ctrlPr>
                        </m:radPr>
                        <m:deg/>
                        <m:e>
                          <m:f>
                            <m:fPr>
                              <m:ctrlPr>
                                <a:rPr kumimoji="1" lang="en-US" altLang="ja-JP" sz="1600" i="1">
                                  <a:latin typeface="Cambria Math" panose="02040503050406030204" pitchFamily="18" charset="0"/>
                                  <a:ea typeface="Meiryo UI" panose="020B0604030504040204" pitchFamily="50" charset="-128"/>
                                </a:rPr>
                              </m:ctrlPr>
                            </m:fPr>
                            <m:num>
                              <m:r>
                                <a:rPr kumimoji="1" lang="en-US" altLang="ja-JP" sz="1600" i="1">
                                  <a:latin typeface="Cambria Math" panose="02040503050406030204" pitchFamily="18" charset="0"/>
                                  <a:ea typeface="Meiryo UI" panose="020B0604030504040204" pitchFamily="50" charset="-128"/>
                                </a:rPr>
                                <m:t>1</m:t>
                              </m:r>
                            </m:num>
                            <m:den>
                              <m:r>
                                <a:rPr kumimoji="1" lang="en-US" altLang="ja-JP" sz="1600" i="1">
                                  <a:latin typeface="Cambria Math" panose="02040503050406030204" pitchFamily="18" charset="0"/>
                                  <a:ea typeface="Meiryo UI" panose="020B0604030504040204" pitchFamily="50" charset="-128"/>
                                </a:rPr>
                                <m:t>𝑁</m:t>
                              </m:r>
                            </m:den>
                          </m:f>
                          <m:nary>
                            <m:naryPr>
                              <m:chr m:val="∑"/>
                              <m:ctrlPr>
                                <a:rPr kumimoji="1" lang="en-US" altLang="ja-JP" sz="1600" i="1">
                                  <a:latin typeface="Cambria Math" panose="02040503050406030204" pitchFamily="18" charset="0"/>
                                  <a:ea typeface="Meiryo UI" panose="020B0604030504040204" pitchFamily="50" charset="-128"/>
                                </a:rPr>
                              </m:ctrlPr>
                            </m:naryPr>
                            <m:sub>
                              <m:r>
                                <m:rPr>
                                  <m:brk m:alnAt="23"/>
                                </m:rPr>
                                <a:rPr kumimoji="1" lang="en-US" altLang="ja-JP" sz="1600" i="1">
                                  <a:latin typeface="Cambria Math" panose="02040503050406030204" pitchFamily="18" charset="0"/>
                                  <a:ea typeface="Meiryo UI" panose="020B0604030504040204" pitchFamily="50" charset="-128"/>
                                </a:rPr>
                                <m:t>𝑖</m:t>
                              </m:r>
                              <m:r>
                                <a:rPr kumimoji="1" lang="en-US" altLang="ja-JP" sz="1600" i="1">
                                  <a:latin typeface="Cambria Math" panose="02040503050406030204" pitchFamily="18" charset="0"/>
                                  <a:ea typeface="Meiryo UI" panose="020B0604030504040204" pitchFamily="50" charset="-128"/>
                                </a:rPr>
                                <m:t>=1</m:t>
                              </m:r>
                            </m:sub>
                            <m:sup>
                              <m:r>
                                <a:rPr kumimoji="1" lang="en-US" altLang="ja-JP" sz="1600" i="1">
                                  <a:latin typeface="Cambria Math" panose="02040503050406030204" pitchFamily="18" charset="0"/>
                                  <a:ea typeface="Meiryo UI" panose="020B0604030504040204" pitchFamily="50" charset="-128"/>
                                </a:rPr>
                                <m:t>𝑁</m:t>
                              </m:r>
                            </m:sup>
                            <m:e>
                              <m:sSup>
                                <m:sSupPr>
                                  <m:ctrlPr>
                                    <a:rPr kumimoji="1" lang="en-US" altLang="ja-JP" sz="1600" i="1">
                                      <a:latin typeface="Cambria Math" panose="02040503050406030204" pitchFamily="18" charset="0"/>
                                      <a:ea typeface="Meiryo UI" panose="020B0604030504040204" pitchFamily="50" charset="-128"/>
                                    </a:rPr>
                                  </m:ctrlPr>
                                </m:sSupPr>
                                <m:e>
                                  <m:r>
                                    <a:rPr kumimoji="1" lang="en-US" altLang="ja-JP" sz="1600" i="1">
                                      <a:latin typeface="Cambria Math" panose="02040503050406030204" pitchFamily="18" charset="0"/>
                                      <a:ea typeface="Meiryo UI" panose="020B0604030504040204" pitchFamily="50" charset="-128"/>
                                    </a:rPr>
                                    <m:t>(</m:t>
                                  </m:r>
                                  <m:sSubSup>
                                    <m:sSubSupPr>
                                      <m:ctrlPr>
                                        <a:rPr kumimoji="1" lang="en-US" altLang="ja-JP" sz="1600" i="1">
                                          <a:latin typeface="Cambria Math" panose="02040503050406030204" pitchFamily="18" charset="0"/>
                                          <a:ea typeface="Meiryo UI" panose="020B0604030504040204" pitchFamily="50" charset="-128"/>
                                        </a:rPr>
                                      </m:ctrlPr>
                                    </m:sSubSupPr>
                                    <m:e>
                                      <m:r>
                                        <a:rPr kumimoji="1" lang="en-US" altLang="ja-JP" sz="1600" i="1">
                                          <a:latin typeface="Cambria Math" panose="02040503050406030204" pitchFamily="18" charset="0"/>
                                          <a:ea typeface="Meiryo UI" panose="020B0604030504040204" pitchFamily="50" charset="-128"/>
                                        </a:rPr>
                                        <m:t>𝑦</m:t>
                                      </m:r>
                                    </m:e>
                                    <m:sub>
                                      <m:r>
                                        <a:rPr kumimoji="1" lang="en-US" altLang="ja-JP" sz="1600" i="1">
                                          <a:latin typeface="Cambria Math" panose="02040503050406030204" pitchFamily="18" charset="0"/>
                                          <a:ea typeface="Meiryo UI" panose="020B0604030504040204" pitchFamily="50" charset="-128"/>
                                        </a:rPr>
                                        <m:t>𝑖</m:t>
                                      </m:r>
                                    </m:sub>
                                    <m:sup/>
                                  </m:sSubSup>
                                  <m:r>
                                    <a:rPr kumimoji="1" lang="en-US" altLang="ja-JP" sz="1600" i="1">
                                      <a:latin typeface="Cambria Math" panose="02040503050406030204" pitchFamily="18" charset="0"/>
                                      <a:ea typeface="Meiryo UI" panose="020B0604030504040204" pitchFamily="50" charset="-128"/>
                                    </a:rPr>
                                    <m:t>−</m:t>
                                  </m:r>
                                  <m:sSubSup>
                                    <m:sSubSupPr>
                                      <m:ctrlPr>
                                        <a:rPr kumimoji="1" lang="en-US" altLang="ja-JP" sz="1600" i="1">
                                          <a:latin typeface="Cambria Math" panose="02040503050406030204" pitchFamily="18" charset="0"/>
                                          <a:ea typeface="Meiryo UI" panose="020B0604030504040204" pitchFamily="50" charset="-128"/>
                                        </a:rPr>
                                      </m:ctrlPr>
                                    </m:sSubSupPr>
                                    <m:e>
                                      <m:acc>
                                        <m:accPr>
                                          <m:chr m:val="̂"/>
                                          <m:ctrlPr>
                                            <a:rPr kumimoji="1" lang="en-US" altLang="ja-JP" sz="1600" i="1">
                                              <a:latin typeface="Cambria Math" panose="02040503050406030204" pitchFamily="18" charset="0"/>
                                              <a:ea typeface="Meiryo UI" panose="020B0604030504040204" pitchFamily="50" charset="-128"/>
                                            </a:rPr>
                                          </m:ctrlPr>
                                        </m:accPr>
                                        <m:e>
                                          <m:r>
                                            <a:rPr kumimoji="1" lang="en-US" altLang="ja-JP" sz="1600" i="1">
                                              <a:latin typeface="Cambria Math" panose="02040503050406030204" pitchFamily="18" charset="0"/>
                                              <a:ea typeface="Meiryo UI" panose="020B0604030504040204" pitchFamily="50" charset="-128"/>
                                            </a:rPr>
                                            <m:t>𝑦</m:t>
                                          </m:r>
                                        </m:e>
                                      </m:acc>
                                    </m:e>
                                    <m:sub>
                                      <m:r>
                                        <a:rPr kumimoji="1" lang="en-US" altLang="ja-JP" sz="1600" i="1">
                                          <a:latin typeface="Cambria Math" panose="02040503050406030204" pitchFamily="18" charset="0"/>
                                          <a:ea typeface="Meiryo UI" panose="020B0604030504040204" pitchFamily="50" charset="-128"/>
                                        </a:rPr>
                                        <m:t>𝑖</m:t>
                                      </m:r>
                                    </m:sub>
                                    <m:sup/>
                                  </m:sSubSup>
                                  <m:r>
                                    <a:rPr kumimoji="1" lang="en-US" altLang="ja-JP" sz="1600" i="1">
                                      <a:latin typeface="Cambria Math" panose="02040503050406030204" pitchFamily="18" charset="0"/>
                                      <a:ea typeface="Meiryo UI" panose="020B0604030504040204" pitchFamily="50" charset="-128"/>
                                    </a:rPr>
                                    <m:t>)</m:t>
                                  </m:r>
                                </m:e>
                                <m:sup>
                                  <m:r>
                                    <a:rPr kumimoji="1" lang="en-US" altLang="ja-JP" sz="1600" i="1">
                                      <a:latin typeface="Cambria Math" panose="02040503050406030204" pitchFamily="18" charset="0"/>
                                      <a:ea typeface="Meiryo UI" panose="020B0604030504040204" pitchFamily="50" charset="-128"/>
                                    </a:rPr>
                                    <m:t>2</m:t>
                                  </m:r>
                                </m:sup>
                              </m:sSup>
                            </m:e>
                          </m:nary>
                          <m:r>
                            <m:rPr>
                              <m:nor/>
                            </m:rPr>
                            <a:rPr kumimoji="1" lang="en-US" altLang="ja-JP" sz="1600" dirty="0">
                              <a:latin typeface="Meiryo UI" panose="020B0604030504040204" pitchFamily="50" charset="-128"/>
                              <a:ea typeface="Meiryo UI" panose="020B0604030504040204" pitchFamily="50" charset="-128"/>
                            </a:rPr>
                            <m:t> </m:t>
                          </m:r>
                        </m:e>
                      </m:rad>
                    </m:oMath>
                  </m:oMathPara>
                </a14:m>
                <a:endParaRPr kumimoji="1"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Ø"/>
                </a:pPr>
                <a:r>
                  <a:rPr kumimoji="1" lang="en-US" altLang="ja-JP" sz="1400" dirty="0">
                    <a:latin typeface="Meiryo UI" panose="020B0604030504040204" pitchFamily="50" charset="-128"/>
                    <a:ea typeface="Meiryo UI" panose="020B0604030504040204" pitchFamily="50" charset="-128"/>
                  </a:rPr>
                  <a:t>MRE</a:t>
                </a:r>
                <a:r>
                  <a:rPr kumimoji="1" lang="ja-JP" altLang="en-US" sz="1400" dirty="0">
                    <a:latin typeface="Meiryo UI" panose="020B0604030504040204" pitchFamily="50" charset="-128"/>
                    <a:ea typeface="Meiryo UI" panose="020B0604030504040204" pitchFamily="50" charset="-128"/>
                  </a:rPr>
                  <a:t>（平均相対誤差：</a:t>
                </a:r>
                <a:r>
                  <a:rPr kumimoji="1" lang="en-US" altLang="ja-JP" sz="1400" dirty="0">
                    <a:latin typeface="Meiryo UI" panose="020B0604030504040204" pitchFamily="50" charset="-128"/>
                    <a:ea typeface="Meiryo UI" panose="020B0604030504040204" pitchFamily="50" charset="-128"/>
                  </a:rPr>
                  <a:t>Mean</a:t>
                </a:r>
                <a:r>
                  <a:rPr kumimoji="1" lang="ja-JP" altLang="en-US" sz="1400" dirty="0">
                    <a:latin typeface="Meiryo UI" panose="020B0604030504040204" pitchFamily="50" charset="-128"/>
                    <a:ea typeface="Meiryo UI" panose="020B0604030504040204" pitchFamily="50" charset="-128"/>
                  </a:rPr>
                  <a:t> </a:t>
                </a:r>
                <a:r>
                  <a:rPr kumimoji="1" lang="en-US" altLang="ja-JP" sz="1400" dirty="0" err="1">
                    <a:latin typeface="Meiryo UI" panose="020B0604030504040204" pitchFamily="50" charset="-128"/>
                    <a:ea typeface="Meiryo UI" panose="020B0604030504040204" pitchFamily="50" charset="-128"/>
                  </a:rPr>
                  <a:t>Relatibe</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Error</a:t>
                </a:r>
                <a:r>
                  <a:rPr kumimoji="1" lang="ja-JP" altLang="en-US" sz="14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pPr lvl="1"/>
                <a14:m>
                  <m:oMathPara xmlns:m="http://schemas.openxmlformats.org/officeDocument/2006/math">
                    <m:oMathParaPr>
                      <m:jc m:val="centerGroup"/>
                    </m:oMathParaPr>
                    <m:oMath xmlns:m="http://schemas.openxmlformats.org/officeDocument/2006/math">
                      <m:f>
                        <m:fPr>
                          <m:ctrlPr>
                            <a:rPr kumimoji="1" lang="en-US" altLang="ja-JP" sz="1600" i="1">
                              <a:latin typeface="Cambria Math" panose="02040503050406030204" pitchFamily="18" charset="0"/>
                              <a:ea typeface="Meiryo UI" panose="020B0604030504040204" pitchFamily="50" charset="-128"/>
                            </a:rPr>
                          </m:ctrlPr>
                        </m:fPr>
                        <m:num>
                          <m:r>
                            <a:rPr kumimoji="1" lang="en-US" altLang="ja-JP" sz="1600" i="1">
                              <a:latin typeface="Cambria Math" panose="02040503050406030204" pitchFamily="18" charset="0"/>
                              <a:ea typeface="Meiryo UI" panose="020B0604030504040204" pitchFamily="50" charset="-128"/>
                            </a:rPr>
                            <m:t>1</m:t>
                          </m:r>
                        </m:num>
                        <m:den>
                          <m:r>
                            <a:rPr kumimoji="1" lang="en-US" altLang="ja-JP" sz="1600" i="1">
                              <a:latin typeface="Cambria Math" panose="02040503050406030204" pitchFamily="18" charset="0"/>
                              <a:ea typeface="Meiryo UI" panose="020B0604030504040204" pitchFamily="50" charset="-128"/>
                            </a:rPr>
                            <m:t>𝑁</m:t>
                          </m:r>
                        </m:den>
                      </m:f>
                      <m:nary>
                        <m:naryPr>
                          <m:chr m:val="∑"/>
                          <m:ctrlPr>
                            <a:rPr kumimoji="1" lang="en-US" altLang="ja-JP" sz="1600" i="1">
                              <a:latin typeface="Cambria Math" panose="02040503050406030204" pitchFamily="18" charset="0"/>
                              <a:ea typeface="Meiryo UI" panose="020B0604030504040204" pitchFamily="50" charset="-128"/>
                            </a:rPr>
                          </m:ctrlPr>
                        </m:naryPr>
                        <m:sub>
                          <m:r>
                            <m:rPr>
                              <m:brk m:alnAt="23"/>
                            </m:rPr>
                            <a:rPr kumimoji="1" lang="en-US" altLang="ja-JP" sz="1600" i="1">
                              <a:latin typeface="Cambria Math" panose="02040503050406030204" pitchFamily="18" charset="0"/>
                              <a:ea typeface="Meiryo UI" panose="020B0604030504040204" pitchFamily="50" charset="-128"/>
                            </a:rPr>
                            <m:t>𝑖</m:t>
                          </m:r>
                          <m:r>
                            <a:rPr kumimoji="1" lang="en-US" altLang="ja-JP" sz="1600" i="1">
                              <a:latin typeface="Cambria Math" panose="02040503050406030204" pitchFamily="18" charset="0"/>
                              <a:ea typeface="Meiryo UI" panose="020B0604030504040204" pitchFamily="50" charset="-128"/>
                            </a:rPr>
                            <m:t>=1</m:t>
                          </m:r>
                        </m:sub>
                        <m:sup>
                          <m:r>
                            <a:rPr kumimoji="1" lang="en-US" altLang="ja-JP" sz="1600" i="1">
                              <a:latin typeface="Cambria Math" panose="02040503050406030204" pitchFamily="18" charset="0"/>
                              <a:ea typeface="Meiryo UI" panose="020B0604030504040204" pitchFamily="50" charset="-128"/>
                            </a:rPr>
                            <m:t>𝑁</m:t>
                          </m:r>
                        </m:sup>
                        <m:e>
                          <m:sSup>
                            <m:sSupPr>
                              <m:ctrlPr>
                                <a:rPr kumimoji="1" lang="en-US" altLang="ja-JP" sz="1600" i="1">
                                  <a:latin typeface="Cambria Math" panose="02040503050406030204" pitchFamily="18" charset="0"/>
                                  <a:ea typeface="Meiryo UI" panose="020B0604030504040204" pitchFamily="50" charset="-128"/>
                                </a:rPr>
                              </m:ctrlPr>
                            </m:sSupPr>
                            <m:e>
                              <m:r>
                                <a:rPr kumimoji="1" lang="en-US" altLang="ja-JP" sz="1600" b="0" i="1" smtClean="0">
                                  <a:latin typeface="Cambria Math" panose="02040503050406030204" pitchFamily="18" charset="0"/>
                                  <a:ea typeface="Meiryo UI" panose="020B0604030504040204" pitchFamily="50" charset="-128"/>
                                </a:rPr>
                                <m:t>|</m:t>
                              </m:r>
                              <m:f>
                                <m:fPr>
                                  <m:ctrlPr>
                                    <a:rPr kumimoji="1" lang="en-US" altLang="ja-JP" sz="1600" b="0" i="1" smtClean="0">
                                      <a:latin typeface="Cambria Math" panose="02040503050406030204" pitchFamily="18" charset="0"/>
                                      <a:ea typeface="Meiryo UI" panose="020B0604030504040204" pitchFamily="50" charset="-128"/>
                                    </a:rPr>
                                  </m:ctrlPr>
                                </m:fPr>
                                <m:num>
                                  <m:sSubSup>
                                    <m:sSubSupPr>
                                      <m:ctrlPr>
                                        <a:rPr kumimoji="1" lang="en-US" altLang="ja-JP" sz="1600" i="1">
                                          <a:latin typeface="Cambria Math" panose="02040503050406030204" pitchFamily="18" charset="0"/>
                                          <a:ea typeface="Meiryo UI" panose="020B0604030504040204" pitchFamily="50" charset="-128"/>
                                        </a:rPr>
                                      </m:ctrlPr>
                                    </m:sSubSupPr>
                                    <m:e>
                                      <m:r>
                                        <a:rPr kumimoji="1" lang="en-US" altLang="ja-JP" sz="1600" i="1">
                                          <a:latin typeface="Cambria Math" panose="02040503050406030204" pitchFamily="18" charset="0"/>
                                          <a:ea typeface="Meiryo UI" panose="020B0604030504040204" pitchFamily="50" charset="-128"/>
                                        </a:rPr>
                                        <m:t>𝑦</m:t>
                                      </m:r>
                                    </m:e>
                                    <m:sub>
                                      <m:r>
                                        <a:rPr kumimoji="1" lang="en-US" altLang="ja-JP" sz="1600" i="1">
                                          <a:latin typeface="Cambria Math" panose="02040503050406030204" pitchFamily="18" charset="0"/>
                                          <a:ea typeface="Meiryo UI" panose="020B0604030504040204" pitchFamily="50" charset="-128"/>
                                        </a:rPr>
                                        <m:t>𝑖</m:t>
                                      </m:r>
                                    </m:sub>
                                    <m:sup/>
                                  </m:sSubSup>
                                  <m:r>
                                    <a:rPr kumimoji="1" lang="en-US" altLang="ja-JP" sz="1600" i="1">
                                      <a:latin typeface="Cambria Math" panose="02040503050406030204" pitchFamily="18" charset="0"/>
                                      <a:ea typeface="Meiryo UI" panose="020B0604030504040204" pitchFamily="50" charset="-128"/>
                                    </a:rPr>
                                    <m:t>−</m:t>
                                  </m:r>
                                  <m:sSubSup>
                                    <m:sSubSupPr>
                                      <m:ctrlPr>
                                        <a:rPr kumimoji="1" lang="en-US" altLang="ja-JP" sz="1600" i="1">
                                          <a:latin typeface="Cambria Math" panose="02040503050406030204" pitchFamily="18" charset="0"/>
                                          <a:ea typeface="Meiryo UI" panose="020B0604030504040204" pitchFamily="50" charset="-128"/>
                                        </a:rPr>
                                      </m:ctrlPr>
                                    </m:sSubSupPr>
                                    <m:e>
                                      <m:acc>
                                        <m:accPr>
                                          <m:chr m:val="̂"/>
                                          <m:ctrlPr>
                                            <a:rPr kumimoji="1" lang="en-US" altLang="ja-JP" sz="1600" i="1">
                                              <a:latin typeface="Cambria Math" panose="02040503050406030204" pitchFamily="18" charset="0"/>
                                              <a:ea typeface="Meiryo UI" panose="020B0604030504040204" pitchFamily="50" charset="-128"/>
                                            </a:rPr>
                                          </m:ctrlPr>
                                        </m:accPr>
                                        <m:e>
                                          <m:r>
                                            <a:rPr kumimoji="1" lang="en-US" altLang="ja-JP" sz="1600" i="1">
                                              <a:latin typeface="Cambria Math" panose="02040503050406030204" pitchFamily="18" charset="0"/>
                                              <a:ea typeface="Meiryo UI" panose="020B0604030504040204" pitchFamily="50" charset="-128"/>
                                            </a:rPr>
                                            <m:t>𝑦</m:t>
                                          </m:r>
                                        </m:e>
                                      </m:acc>
                                    </m:e>
                                    <m:sub>
                                      <m:r>
                                        <a:rPr kumimoji="1" lang="en-US" altLang="ja-JP" sz="1600" i="1">
                                          <a:latin typeface="Cambria Math" panose="02040503050406030204" pitchFamily="18" charset="0"/>
                                          <a:ea typeface="Meiryo UI" panose="020B0604030504040204" pitchFamily="50" charset="-128"/>
                                        </a:rPr>
                                        <m:t>𝑖</m:t>
                                      </m:r>
                                    </m:sub>
                                    <m:sup/>
                                  </m:sSubSup>
                                </m:num>
                                <m:den>
                                  <m:sSubSup>
                                    <m:sSubSupPr>
                                      <m:ctrlPr>
                                        <a:rPr kumimoji="1" lang="en-US" altLang="ja-JP" sz="1600" i="1">
                                          <a:latin typeface="Cambria Math" panose="02040503050406030204" pitchFamily="18" charset="0"/>
                                          <a:ea typeface="Meiryo UI" panose="020B0604030504040204" pitchFamily="50" charset="-128"/>
                                        </a:rPr>
                                      </m:ctrlPr>
                                    </m:sSubSupPr>
                                    <m:e>
                                      <m:r>
                                        <a:rPr kumimoji="1" lang="en-US" altLang="ja-JP" sz="1600" i="1">
                                          <a:latin typeface="Cambria Math" panose="02040503050406030204" pitchFamily="18" charset="0"/>
                                          <a:ea typeface="Meiryo UI" panose="020B0604030504040204" pitchFamily="50" charset="-128"/>
                                        </a:rPr>
                                        <m:t>𝑦</m:t>
                                      </m:r>
                                    </m:e>
                                    <m:sub>
                                      <m:r>
                                        <a:rPr kumimoji="1" lang="en-US" altLang="ja-JP" sz="1600" i="1">
                                          <a:latin typeface="Cambria Math" panose="02040503050406030204" pitchFamily="18" charset="0"/>
                                          <a:ea typeface="Meiryo UI" panose="020B0604030504040204" pitchFamily="50" charset="-128"/>
                                        </a:rPr>
                                        <m:t>𝑖</m:t>
                                      </m:r>
                                    </m:sub>
                                    <m:sup/>
                                  </m:sSubSup>
                                </m:den>
                              </m:f>
                              <m:r>
                                <a:rPr kumimoji="1" lang="en-US" altLang="ja-JP" sz="1600" b="0" i="1" smtClean="0">
                                  <a:latin typeface="Cambria Math" panose="02040503050406030204" pitchFamily="18" charset="0"/>
                                  <a:ea typeface="Meiryo UI" panose="020B0604030504040204" pitchFamily="50" charset="-128"/>
                                </a:rPr>
                                <m:t>|</m:t>
                              </m:r>
                            </m:e>
                            <m:sup/>
                          </m:sSup>
                        </m:e>
                      </m:nary>
                    </m:oMath>
                  </m:oMathPara>
                </a14:m>
                <a:endParaRPr kumimoji="1" lang="en-US" altLang="ja-JP" sz="1600" dirty="0">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14:m>
                  <m:oMath xmlns:m="http://schemas.openxmlformats.org/officeDocument/2006/math">
                    <m:sSup>
                      <m:sSupPr>
                        <m:ctrlPr>
                          <a:rPr kumimoji="1" lang="pt-BR" altLang="ja-JP" sz="1400" i="1" smtClean="0">
                            <a:latin typeface="Cambria Math" panose="02040503050406030204" pitchFamily="18" charset="0"/>
                            <a:ea typeface="Meiryo UI" panose="020B0604030504040204" pitchFamily="50" charset="-128"/>
                          </a:rPr>
                        </m:ctrlPr>
                      </m:sSupPr>
                      <m:e>
                        <m:r>
                          <a:rPr kumimoji="1" lang="en-US" altLang="ja-JP" sz="1400" b="0" i="1" smtClean="0">
                            <a:latin typeface="Cambria Math" panose="02040503050406030204" pitchFamily="18" charset="0"/>
                            <a:ea typeface="Meiryo UI" panose="020B0604030504040204" pitchFamily="50" charset="-128"/>
                          </a:rPr>
                          <m:t>𝑅</m:t>
                        </m:r>
                      </m:e>
                      <m:sup>
                        <m:r>
                          <a:rPr kumimoji="1" lang="pt-BR" altLang="ja-JP" sz="1400" i="1" smtClean="0">
                            <a:latin typeface="Cambria Math" panose="02040503050406030204" pitchFamily="18" charset="0"/>
                            <a:ea typeface="Meiryo UI" panose="020B0604030504040204" pitchFamily="50" charset="-128"/>
                          </a:rPr>
                          <m:t>2</m:t>
                        </m:r>
                      </m:sup>
                    </m:sSup>
                  </m:oMath>
                </a14:m>
                <a:r>
                  <a:rPr kumimoji="1" lang="ja-JP" altLang="en-US" sz="1400" dirty="0">
                    <a:latin typeface="Meiryo UI" panose="020B0604030504040204" pitchFamily="50" charset="-128"/>
                    <a:ea typeface="Meiryo UI" panose="020B0604030504040204" pitchFamily="50" charset="-128"/>
                  </a:rPr>
                  <a:t>（決定係数：</a:t>
                </a:r>
                <a:r>
                  <a:rPr kumimoji="1" lang="en-US" altLang="ja-JP" sz="1400" dirty="0">
                    <a:latin typeface="Meiryo UI" panose="020B0604030504040204" pitchFamily="50" charset="-128"/>
                    <a:ea typeface="Meiryo UI" panose="020B0604030504040204" pitchFamily="50" charset="-128"/>
                  </a:rPr>
                  <a:t>Coefficient</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of</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Determination</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pPr lvl="1"/>
                <a14:m>
                  <m:oMathPara xmlns:m="http://schemas.openxmlformats.org/officeDocument/2006/math">
                    <m:oMathParaPr>
                      <m:jc m:val="centerGroup"/>
                    </m:oMathParaPr>
                    <m:oMath xmlns:m="http://schemas.openxmlformats.org/officeDocument/2006/math">
                      <m:f>
                        <m:fPr>
                          <m:ctrlPr>
                            <a:rPr kumimoji="1" lang="en-US" altLang="ja-JP" sz="1600" i="1" smtClean="0">
                              <a:latin typeface="Cambria Math" panose="02040503050406030204" pitchFamily="18" charset="0"/>
                              <a:ea typeface="Meiryo UI" panose="020B0604030504040204" pitchFamily="50" charset="-128"/>
                            </a:rPr>
                          </m:ctrlPr>
                        </m:fPr>
                        <m:num>
                          <m:nary>
                            <m:naryPr>
                              <m:chr m:val="∑"/>
                              <m:ctrlPr>
                                <a:rPr kumimoji="1" lang="en-US" altLang="ja-JP" sz="1600" i="1">
                                  <a:latin typeface="Cambria Math" panose="02040503050406030204" pitchFamily="18" charset="0"/>
                                  <a:ea typeface="Meiryo UI" panose="020B0604030504040204" pitchFamily="50" charset="-128"/>
                                </a:rPr>
                              </m:ctrlPr>
                            </m:naryPr>
                            <m:sub>
                              <m:r>
                                <m:rPr>
                                  <m:brk m:alnAt="23"/>
                                </m:rPr>
                                <a:rPr kumimoji="1" lang="en-US" altLang="ja-JP" sz="1600" i="1">
                                  <a:latin typeface="Cambria Math" panose="02040503050406030204" pitchFamily="18" charset="0"/>
                                  <a:ea typeface="Meiryo UI" panose="020B0604030504040204" pitchFamily="50" charset="-128"/>
                                </a:rPr>
                                <m:t>𝑖</m:t>
                              </m:r>
                              <m:r>
                                <a:rPr kumimoji="1" lang="en-US" altLang="ja-JP" sz="1600" i="1">
                                  <a:latin typeface="Cambria Math" panose="02040503050406030204" pitchFamily="18" charset="0"/>
                                  <a:ea typeface="Meiryo UI" panose="020B0604030504040204" pitchFamily="50" charset="-128"/>
                                </a:rPr>
                                <m:t>=1</m:t>
                              </m:r>
                            </m:sub>
                            <m:sup>
                              <m:r>
                                <a:rPr kumimoji="1" lang="en-US" altLang="ja-JP" sz="1600" i="1">
                                  <a:latin typeface="Cambria Math" panose="02040503050406030204" pitchFamily="18" charset="0"/>
                                  <a:ea typeface="Meiryo UI" panose="020B0604030504040204" pitchFamily="50" charset="-128"/>
                                </a:rPr>
                                <m:t>𝑁</m:t>
                              </m:r>
                            </m:sup>
                            <m:e>
                              <m:sSup>
                                <m:sSupPr>
                                  <m:ctrlPr>
                                    <a:rPr kumimoji="1" lang="en-US" altLang="ja-JP" sz="1600" i="1">
                                      <a:latin typeface="Cambria Math" panose="02040503050406030204" pitchFamily="18" charset="0"/>
                                      <a:ea typeface="Meiryo UI" panose="020B0604030504040204" pitchFamily="50" charset="-128"/>
                                    </a:rPr>
                                  </m:ctrlPr>
                                </m:sSupPr>
                                <m:e>
                                  <m:r>
                                    <a:rPr kumimoji="1" lang="en-US" altLang="ja-JP" sz="1600" i="1">
                                      <a:latin typeface="Cambria Math" panose="02040503050406030204" pitchFamily="18" charset="0"/>
                                      <a:ea typeface="Meiryo UI" panose="020B0604030504040204" pitchFamily="50" charset="-128"/>
                                    </a:rPr>
                                    <m:t>(</m:t>
                                  </m:r>
                                  <m:sSubSup>
                                    <m:sSubSupPr>
                                      <m:ctrlPr>
                                        <a:rPr kumimoji="1" lang="en-US" altLang="ja-JP" sz="1600" i="1">
                                          <a:latin typeface="Cambria Math" panose="02040503050406030204" pitchFamily="18" charset="0"/>
                                          <a:ea typeface="Meiryo UI" panose="020B0604030504040204" pitchFamily="50" charset="-128"/>
                                        </a:rPr>
                                      </m:ctrlPr>
                                    </m:sSubSupPr>
                                    <m:e>
                                      <m:acc>
                                        <m:accPr>
                                          <m:chr m:val="̂"/>
                                          <m:ctrlPr>
                                            <a:rPr kumimoji="1" lang="en-US" altLang="ja-JP" sz="1600" i="1">
                                              <a:latin typeface="Cambria Math" panose="02040503050406030204" pitchFamily="18" charset="0"/>
                                              <a:ea typeface="Meiryo UI" panose="020B0604030504040204" pitchFamily="50" charset="-128"/>
                                            </a:rPr>
                                          </m:ctrlPr>
                                        </m:accPr>
                                        <m:e>
                                          <m:r>
                                            <a:rPr kumimoji="1" lang="en-US" altLang="ja-JP" sz="1600" i="1">
                                              <a:latin typeface="Cambria Math" panose="02040503050406030204" pitchFamily="18" charset="0"/>
                                              <a:ea typeface="Meiryo UI" panose="020B0604030504040204" pitchFamily="50" charset="-128"/>
                                            </a:rPr>
                                            <m:t>𝑦</m:t>
                                          </m:r>
                                        </m:e>
                                      </m:acc>
                                    </m:e>
                                    <m:sub>
                                      <m:r>
                                        <a:rPr kumimoji="1" lang="en-US" altLang="ja-JP" sz="1600" i="1">
                                          <a:latin typeface="Cambria Math" panose="02040503050406030204" pitchFamily="18" charset="0"/>
                                          <a:ea typeface="Meiryo UI" panose="020B0604030504040204" pitchFamily="50" charset="-128"/>
                                        </a:rPr>
                                        <m:t>𝑖</m:t>
                                      </m:r>
                                    </m:sub>
                                    <m:sup/>
                                  </m:sSubSup>
                                  <m:r>
                                    <a:rPr kumimoji="1" lang="en-US" altLang="ja-JP" sz="1600" i="1">
                                      <a:latin typeface="Cambria Math" panose="02040503050406030204" pitchFamily="18" charset="0"/>
                                      <a:ea typeface="Meiryo UI" panose="020B0604030504040204" pitchFamily="50" charset="-128"/>
                                    </a:rPr>
                                    <m:t>−</m:t>
                                  </m:r>
                                  <m:sSubSup>
                                    <m:sSubSupPr>
                                      <m:ctrlPr>
                                        <a:rPr kumimoji="1" lang="en-US" altLang="ja-JP" sz="1600" i="1">
                                          <a:latin typeface="Cambria Math" panose="02040503050406030204" pitchFamily="18" charset="0"/>
                                          <a:ea typeface="Meiryo UI" panose="020B0604030504040204" pitchFamily="50" charset="-128"/>
                                        </a:rPr>
                                      </m:ctrlPr>
                                    </m:sSubSupPr>
                                    <m:e>
                                      <m:bar>
                                        <m:barPr>
                                          <m:pos m:val="top"/>
                                          <m:ctrlPr>
                                            <a:rPr kumimoji="1" lang="en-US" altLang="ja-JP" sz="1600" i="1" smtClean="0">
                                              <a:latin typeface="Cambria Math" panose="02040503050406030204" pitchFamily="18" charset="0"/>
                                              <a:ea typeface="Meiryo UI" panose="020B0604030504040204" pitchFamily="50" charset="-128"/>
                                            </a:rPr>
                                          </m:ctrlPr>
                                        </m:barPr>
                                        <m:e>
                                          <m:r>
                                            <a:rPr kumimoji="1" lang="en-US" altLang="ja-JP" sz="1600" b="0" i="1" smtClean="0">
                                              <a:latin typeface="Cambria Math" panose="02040503050406030204" pitchFamily="18" charset="0"/>
                                              <a:ea typeface="Meiryo UI" panose="020B0604030504040204" pitchFamily="50" charset="-128"/>
                                            </a:rPr>
                                            <m:t>𝑦</m:t>
                                          </m:r>
                                        </m:e>
                                      </m:bar>
                                    </m:e>
                                    <m:sub>
                                      <m:r>
                                        <a:rPr kumimoji="1" lang="en-US" altLang="ja-JP" sz="1600" i="1">
                                          <a:latin typeface="Cambria Math" panose="02040503050406030204" pitchFamily="18" charset="0"/>
                                          <a:ea typeface="Meiryo UI" panose="020B0604030504040204" pitchFamily="50" charset="-128"/>
                                        </a:rPr>
                                        <m:t>𝑖</m:t>
                                      </m:r>
                                    </m:sub>
                                    <m:sup/>
                                  </m:sSubSup>
                                  <m:r>
                                    <a:rPr kumimoji="1" lang="en-US" altLang="ja-JP" sz="1600" i="1">
                                      <a:latin typeface="Cambria Math" panose="02040503050406030204" pitchFamily="18" charset="0"/>
                                      <a:ea typeface="Meiryo UI" panose="020B0604030504040204" pitchFamily="50" charset="-128"/>
                                    </a:rPr>
                                    <m:t>)</m:t>
                                  </m:r>
                                </m:e>
                                <m:sup>
                                  <m:r>
                                    <a:rPr kumimoji="1" lang="en-US" altLang="ja-JP" sz="1600" i="1">
                                      <a:latin typeface="Cambria Math" panose="02040503050406030204" pitchFamily="18" charset="0"/>
                                      <a:ea typeface="Meiryo UI" panose="020B0604030504040204" pitchFamily="50" charset="-128"/>
                                    </a:rPr>
                                    <m:t>2</m:t>
                                  </m:r>
                                </m:sup>
                              </m:sSup>
                            </m:e>
                          </m:nary>
                        </m:num>
                        <m:den>
                          <m:nary>
                            <m:naryPr>
                              <m:chr m:val="∑"/>
                              <m:ctrlPr>
                                <a:rPr kumimoji="1" lang="en-US" altLang="ja-JP" sz="1600" i="1">
                                  <a:latin typeface="Cambria Math" panose="02040503050406030204" pitchFamily="18" charset="0"/>
                                  <a:ea typeface="Meiryo UI" panose="020B0604030504040204" pitchFamily="50" charset="-128"/>
                                </a:rPr>
                              </m:ctrlPr>
                            </m:naryPr>
                            <m:sub>
                              <m:r>
                                <m:rPr>
                                  <m:brk m:alnAt="23"/>
                                </m:rPr>
                                <a:rPr kumimoji="1" lang="en-US" altLang="ja-JP" sz="1600" i="1">
                                  <a:latin typeface="Cambria Math" panose="02040503050406030204" pitchFamily="18" charset="0"/>
                                  <a:ea typeface="Meiryo UI" panose="020B0604030504040204" pitchFamily="50" charset="-128"/>
                                </a:rPr>
                                <m:t>𝑖</m:t>
                              </m:r>
                              <m:r>
                                <a:rPr kumimoji="1" lang="en-US" altLang="ja-JP" sz="1600" i="1">
                                  <a:latin typeface="Cambria Math" panose="02040503050406030204" pitchFamily="18" charset="0"/>
                                  <a:ea typeface="Meiryo UI" panose="020B0604030504040204" pitchFamily="50" charset="-128"/>
                                </a:rPr>
                                <m:t>=1</m:t>
                              </m:r>
                            </m:sub>
                            <m:sup>
                              <m:r>
                                <a:rPr kumimoji="1" lang="en-US" altLang="ja-JP" sz="1600" i="1">
                                  <a:latin typeface="Cambria Math" panose="02040503050406030204" pitchFamily="18" charset="0"/>
                                  <a:ea typeface="Meiryo UI" panose="020B0604030504040204" pitchFamily="50" charset="-128"/>
                                </a:rPr>
                                <m:t>𝑁</m:t>
                              </m:r>
                            </m:sup>
                            <m:e>
                              <m:sSup>
                                <m:sSupPr>
                                  <m:ctrlPr>
                                    <a:rPr kumimoji="1" lang="en-US" altLang="ja-JP" sz="1600" i="1">
                                      <a:latin typeface="Cambria Math" panose="02040503050406030204" pitchFamily="18" charset="0"/>
                                      <a:ea typeface="Meiryo UI" panose="020B0604030504040204" pitchFamily="50" charset="-128"/>
                                    </a:rPr>
                                  </m:ctrlPr>
                                </m:sSupPr>
                                <m:e>
                                  <m:r>
                                    <a:rPr kumimoji="1" lang="en-US" altLang="ja-JP" sz="1600" i="1">
                                      <a:latin typeface="Cambria Math" panose="02040503050406030204" pitchFamily="18" charset="0"/>
                                      <a:ea typeface="Meiryo UI" panose="020B0604030504040204" pitchFamily="50" charset="-128"/>
                                    </a:rPr>
                                    <m:t>(</m:t>
                                  </m:r>
                                  <m:sSubSup>
                                    <m:sSubSupPr>
                                      <m:ctrlPr>
                                        <a:rPr kumimoji="1" lang="en-US" altLang="ja-JP" sz="1600" i="1">
                                          <a:latin typeface="Cambria Math" panose="02040503050406030204" pitchFamily="18" charset="0"/>
                                          <a:ea typeface="Meiryo UI" panose="020B0604030504040204" pitchFamily="50" charset="-128"/>
                                        </a:rPr>
                                      </m:ctrlPr>
                                    </m:sSubSupPr>
                                    <m:e>
                                      <m:r>
                                        <a:rPr kumimoji="1" lang="en-US" altLang="ja-JP" sz="1600" i="1">
                                          <a:latin typeface="Cambria Math" panose="02040503050406030204" pitchFamily="18" charset="0"/>
                                          <a:ea typeface="Meiryo UI" panose="020B0604030504040204" pitchFamily="50" charset="-128"/>
                                        </a:rPr>
                                        <m:t>𝑦</m:t>
                                      </m:r>
                                    </m:e>
                                    <m:sub>
                                      <m:r>
                                        <a:rPr kumimoji="1" lang="en-US" altLang="ja-JP" sz="1600" i="1">
                                          <a:latin typeface="Cambria Math" panose="02040503050406030204" pitchFamily="18" charset="0"/>
                                          <a:ea typeface="Meiryo UI" panose="020B0604030504040204" pitchFamily="50" charset="-128"/>
                                        </a:rPr>
                                        <m:t>𝑖</m:t>
                                      </m:r>
                                    </m:sub>
                                    <m:sup/>
                                  </m:sSubSup>
                                  <m:r>
                                    <a:rPr kumimoji="1" lang="en-US" altLang="ja-JP" sz="1600" i="1">
                                      <a:latin typeface="Cambria Math" panose="02040503050406030204" pitchFamily="18" charset="0"/>
                                      <a:ea typeface="Meiryo UI" panose="020B0604030504040204" pitchFamily="50" charset="-128"/>
                                    </a:rPr>
                                    <m:t>−</m:t>
                                  </m:r>
                                  <m:sSubSup>
                                    <m:sSubSupPr>
                                      <m:ctrlPr>
                                        <a:rPr kumimoji="1" lang="en-US" altLang="ja-JP" sz="1600" i="1">
                                          <a:latin typeface="Cambria Math" panose="02040503050406030204" pitchFamily="18" charset="0"/>
                                          <a:ea typeface="Meiryo UI" panose="020B0604030504040204" pitchFamily="50" charset="-128"/>
                                        </a:rPr>
                                      </m:ctrlPr>
                                    </m:sSubSupPr>
                                    <m:e>
                                      <m:bar>
                                        <m:barPr>
                                          <m:pos m:val="top"/>
                                          <m:ctrlPr>
                                            <a:rPr kumimoji="1" lang="en-US" altLang="ja-JP" sz="1600" i="1">
                                              <a:latin typeface="Cambria Math" panose="02040503050406030204" pitchFamily="18" charset="0"/>
                                              <a:ea typeface="Meiryo UI" panose="020B0604030504040204" pitchFamily="50" charset="-128"/>
                                            </a:rPr>
                                          </m:ctrlPr>
                                        </m:barPr>
                                        <m:e>
                                          <m:r>
                                            <a:rPr kumimoji="1" lang="en-US" altLang="ja-JP" sz="1600" i="1">
                                              <a:latin typeface="Cambria Math" panose="02040503050406030204" pitchFamily="18" charset="0"/>
                                              <a:ea typeface="Meiryo UI" panose="020B0604030504040204" pitchFamily="50" charset="-128"/>
                                            </a:rPr>
                                            <m:t>𝑦</m:t>
                                          </m:r>
                                        </m:e>
                                      </m:bar>
                                    </m:e>
                                    <m:sub>
                                      <m:r>
                                        <a:rPr kumimoji="1" lang="en-US" altLang="ja-JP" sz="1600" i="1">
                                          <a:latin typeface="Cambria Math" panose="02040503050406030204" pitchFamily="18" charset="0"/>
                                          <a:ea typeface="Meiryo UI" panose="020B0604030504040204" pitchFamily="50" charset="-128"/>
                                        </a:rPr>
                                        <m:t>𝑖</m:t>
                                      </m:r>
                                    </m:sub>
                                    <m:sup/>
                                  </m:sSubSup>
                                  <m:r>
                                    <a:rPr kumimoji="1" lang="en-US" altLang="ja-JP" sz="1600" i="1">
                                      <a:latin typeface="Cambria Math" panose="02040503050406030204" pitchFamily="18" charset="0"/>
                                      <a:ea typeface="Meiryo UI" panose="020B0604030504040204" pitchFamily="50" charset="-128"/>
                                    </a:rPr>
                                    <m:t>)</m:t>
                                  </m:r>
                                </m:e>
                                <m:sup>
                                  <m:r>
                                    <a:rPr kumimoji="1" lang="en-US" altLang="ja-JP" sz="1600" i="1">
                                      <a:latin typeface="Cambria Math" panose="02040503050406030204" pitchFamily="18" charset="0"/>
                                      <a:ea typeface="Meiryo UI" panose="020B0604030504040204" pitchFamily="50" charset="-128"/>
                                    </a:rPr>
                                    <m:t>2</m:t>
                                  </m:r>
                                </m:sup>
                              </m:sSup>
                            </m:e>
                          </m:nary>
                        </m:den>
                      </m:f>
                    </m:oMath>
                  </m:oMathPara>
                </a14:m>
                <a:endParaRPr kumimoji="1" lang="en-US" altLang="ja-JP" sz="1600" dirty="0">
                  <a:latin typeface="Meiryo UI" panose="020B0604030504040204" pitchFamily="50" charset="-128"/>
                  <a:ea typeface="Meiryo UI" panose="020B0604030504040204" pitchFamily="50" charset="-128"/>
                </a:endParaRPr>
              </a:p>
            </p:txBody>
          </p:sp>
        </mc:Choice>
        <mc:Fallback>
          <p:sp>
            <p:nvSpPr>
              <p:cNvPr id="3" name="テキスト ボックス 2">
                <a:extLst>
                  <a:ext uri="{FF2B5EF4-FFF2-40B4-BE49-F238E27FC236}">
                    <a16:creationId xmlns:a16="http://schemas.microsoft.com/office/drawing/2014/main" id="{DD25BF70-67BC-43E4-B6D0-B1AA8CBAC0EE}"/>
                  </a:ext>
                </a:extLst>
              </p:cNvPr>
              <p:cNvSpPr txBox="1">
                <a:spLocks noRot="1" noChangeAspect="1" noMove="1" noResize="1" noEditPoints="1" noAdjustHandles="1" noChangeArrowheads="1" noChangeShapeType="1" noTextEdit="1"/>
              </p:cNvSpPr>
              <p:nvPr/>
            </p:nvSpPr>
            <p:spPr>
              <a:xfrm>
                <a:off x="626509" y="1119309"/>
                <a:ext cx="5338128" cy="5031377"/>
              </a:xfrm>
              <a:prstGeom prst="rect">
                <a:avLst/>
              </a:prstGeom>
              <a:blipFill>
                <a:blip r:embed="rId3"/>
                <a:stretch>
                  <a:fillRect l="-229" t="-2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AA43EE9-00BD-4E55-AD2F-577B8CC81491}"/>
                  </a:ext>
                </a:extLst>
              </p:cNvPr>
              <p:cNvSpPr txBox="1"/>
              <p:nvPr/>
            </p:nvSpPr>
            <p:spPr>
              <a:xfrm>
                <a:off x="6227365" y="1044935"/>
                <a:ext cx="5457296" cy="5078313"/>
              </a:xfrm>
              <a:prstGeom prst="rect">
                <a:avLst/>
              </a:prstGeom>
              <a:noFill/>
            </p:spPr>
            <p:txBody>
              <a:bodyPr wrap="square" rtlCol="0">
                <a:spAutoFit/>
              </a:bodyPr>
              <a:lstStyle/>
              <a:p>
                <a:pPr algn="ctr"/>
                <a:r>
                  <a:rPr kumimoji="1" lang="ja-JP" altLang="en-US" sz="2000" b="1" dirty="0">
                    <a:latin typeface="Meiryo UI" panose="020B0604030504040204" pitchFamily="50" charset="-128"/>
                    <a:ea typeface="Meiryo UI" panose="020B0604030504040204" pitchFamily="50" charset="-128"/>
                  </a:rPr>
                  <a:t>精度評価の使い分け</a:t>
                </a:r>
                <a:endParaRPr kumimoji="1" lang="en-US" altLang="ja-JP" b="1"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１．</a:t>
                </a:r>
                <a:r>
                  <a:rPr kumimoji="1" lang="en-US" altLang="ja-JP" sz="1600" dirty="0">
                    <a:latin typeface="Meiryo UI" panose="020B0604030504040204" pitchFamily="50" charset="-128"/>
                    <a:ea typeface="Meiryo UI" panose="020B0604030504040204" pitchFamily="50" charset="-128"/>
                  </a:rPr>
                  <a:t>MAE</a:t>
                </a:r>
                <a:r>
                  <a:rPr kumimoji="1" lang="ja-JP" altLang="en-US" sz="1600" dirty="0">
                    <a:latin typeface="Meiryo UI" panose="020B0604030504040204" pitchFamily="50" charset="-128"/>
                    <a:ea typeface="Meiryo UI" panose="020B0604030504040204" pitchFamily="50" charset="-128"/>
                  </a:rPr>
                  <a:t>は誤差としての解釈が明確</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予測と実測の差を表現しているので感覚的にわかりやすい</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　→　ユーザへの説明はこちらが説明しやすい？</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２．</a:t>
                </a:r>
                <a:r>
                  <a:rPr kumimoji="1" lang="en-US" altLang="ja-JP" sz="1600" dirty="0">
                    <a:latin typeface="Meiryo UI" panose="020B0604030504040204" pitchFamily="50" charset="-128"/>
                    <a:ea typeface="Meiryo UI" panose="020B0604030504040204" pitchFamily="50" charset="-128"/>
                  </a:rPr>
                  <a:t>RMSE</a:t>
                </a:r>
                <a:r>
                  <a:rPr kumimoji="1" lang="ja-JP" altLang="en-US" sz="1600" dirty="0">
                    <a:latin typeface="Meiryo UI" panose="020B0604030504040204" pitchFamily="50" charset="-128"/>
                    <a:ea typeface="Meiryo UI" panose="020B0604030504040204" pitchFamily="50" charset="-128"/>
                  </a:rPr>
                  <a:t>は大きな誤差を重視</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外れ値などで予測と実測の差が大きい時、二乗の影響で</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誤差が大きいとみなす</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　→　小外れより大外れを</a:t>
                </a:r>
                <a:r>
                  <a:rPr kumimoji="1" lang="en-US" altLang="ja-JP" sz="1600" dirty="0">
                    <a:latin typeface="Meiryo UI" panose="020B0604030504040204" pitchFamily="50" charset="-128"/>
                    <a:ea typeface="Meiryo UI" panose="020B0604030504040204" pitchFamily="50" charset="-128"/>
                  </a:rPr>
                  <a:t>NG</a:t>
                </a:r>
                <a:r>
                  <a:rPr kumimoji="1" lang="ja-JP" altLang="en-US" sz="1600" dirty="0">
                    <a:latin typeface="Meiryo UI" panose="020B0604030504040204" pitchFamily="50" charset="-128"/>
                    <a:ea typeface="Meiryo UI" panose="020B0604030504040204" pitchFamily="50" charset="-128"/>
                  </a:rPr>
                  <a:t>とする時の指標？</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３．</a:t>
                </a:r>
                <a:r>
                  <a:rPr kumimoji="1" lang="en-US" altLang="ja-JP" sz="1600" dirty="0">
                    <a:latin typeface="Meiryo UI" panose="020B0604030504040204" pitchFamily="50" charset="-128"/>
                    <a:ea typeface="Meiryo UI" panose="020B0604030504040204" pitchFamily="50" charset="-128"/>
                  </a:rPr>
                  <a:t>MRE</a:t>
                </a:r>
                <a:r>
                  <a:rPr kumimoji="1" lang="ja-JP" altLang="en-US" sz="1600" dirty="0">
                    <a:latin typeface="Meiryo UI" panose="020B0604030504040204" pitchFamily="50" charset="-128"/>
                    <a:ea typeface="Meiryo UI" panose="020B0604030504040204" pitchFamily="50" charset="-128"/>
                  </a:rPr>
                  <a:t>は値の範囲が違くても比較しやすい</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実測と予測の相対的な差を見てるので、数値の重みを</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考慮できる　</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実測が</a:t>
                </a:r>
                <a:r>
                  <a:rPr kumimoji="1" lang="en-US" altLang="ja-JP" sz="1600" dirty="0">
                    <a:latin typeface="Meiryo UI" panose="020B0604030504040204" pitchFamily="50" charset="-128"/>
                    <a:ea typeface="Meiryo UI" panose="020B0604030504040204" pitchFamily="50" charset="-128"/>
                  </a:rPr>
                  <a:t>0</a:t>
                </a:r>
                <a:r>
                  <a:rPr kumimoji="1" lang="ja-JP" altLang="en-US" sz="1600" dirty="0">
                    <a:latin typeface="Meiryo UI" panose="020B0604030504040204" pitchFamily="50" charset="-128"/>
                    <a:ea typeface="Meiryo UI" panose="020B0604030504040204" pitchFamily="50" charset="-128"/>
                  </a:rPr>
                  <a:t>の場合は計算不可のため注意</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　→　実測が</a:t>
                </a:r>
                <a:r>
                  <a:rPr kumimoji="1" lang="en-US" altLang="ja-JP" sz="1600" dirty="0">
                    <a:latin typeface="Meiryo UI" panose="020B0604030504040204" pitchFamily="50" charset="-128"/>
                    <a:ea typeface="Meiryo UI" panose="020B0604030504040204" pitchFamily="50" charset="-128"/>
                  </a:rPr>
                  <a:t>10</a:t>
                </a:r>
                <a:r>
                  <a:rPr kumimoji="1" lang="ja-JP" altLang="en-US" sz="1600" dirty="0">
                    <a:latin typeface="Meiryo UI" panose="020B0604030504040204" pitchFamily="50" charset="-128"/>
                    <a:ea typeface="Meiryo UI" panose="020B0604030504040204" pitchFamily="50" charset="-128"/>
                  </a:rPr>
                  <a:t>円規模のモデルと</a:t>
                </a:r>
                <a:r>
                  <a:rPr kumimoji="1" lang="en-US" altLang="ja-JP" sz="1600" dirty="0">
                    <a:latin typeface="Meiryo UI" panose="020B0604030504040204" pitchFamily="50" charset="-128"/>
                    <a:ea typeface="Meiryo UI" panose="020B0604030504040204" pitchFamily="50" charset="-128"/>
                  </a:rPr>
                  <a:t>10000</a:t>
                </a:r>
                <a:r>
                  <a:rPr kumimoji="1" lang="ja-JP" altLang="en-US" sz="1600" dirty="0">
                    <a:latin typeface="Meiryo UI" panose="020B0604030504040204" pitchFamily="50" charset="-128"/>
                    <a:ea typeface="Meiryo UI" panose="020B0604030504040204" pitchFamily="50" charset="-128"/>
                  </a:rPr>
                  <a:t>円規模のモデルの</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精度を比較したい時に使用？</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４．</a:t>
                </a:r>
                <a:r>
                  <a:rPr kumimoji="1" lang="pt-BR" altLang="ja-JP" sz="1600" dirty="0">
                    <a:ea typeface="Meiryo UI" panose="020B0604030504040204" pitchFamily="50" charset="-128"/>
                  </a:rPr>
                  <a:t> </a:t>
                </a:r>
                <a14:m>
                  <m:oMath xmlns:m="http://schemas.openxmlformats.org/officeDocument/2006/math">
                    <m:sSup>
                      <m:sSupPr>
                        <m:ctrlPr>
                          <a:rPr kumimoji="1" lang="pt-BR" altLang="ja-JP" sz="1600" i="1">
                            <a:latin typeface="Cambria Math" panose="02040503050406030204" pitchFamily="18" charset="0"/>
                            <a:ea typeface="Meiryo UI" panose="020B0604030504040204" pitchFamily="50" charset="-128"/>
                          </a:rPr>
                        </m:ctrlPr>
                      </m:sSupPr>
                      <m:e>
                        <m:r>
                          <a:rPr kumimoji="1" lang="en-US" altLang="ja-JP" sz="1600" i="1">
                            <a:latin typeface="Cambria Math" panose="02040503050406030204" pitchFamily="18" charset="0"/>
                            <a:ea typeface="Meiryo UI" panose="020B0604030504040204" pitchFamily="50" charset="-128"/>
                          </a:rPr>
                          <m:t>𝑅</m:t>
                        </m:r>
                      </m:e>
                      <m:sup>
                        <m:r>
                          <a:rPr kumimoji="1" lang="pt-BR" altLang="ja-JP" sz="1600" i="1">
                            <a:latin typeface="Cambria Math" panose="02040503050406030204" pitchFamily="18" charset="0"/>
                            <a:ea typeface="Meiryo UI" panose="020B0604030504040204" pitchFamily="50" charset="-128"/>
                          </a:rPr>
                          <m:t>2</m:t>
                        </m:r>
                      </m:sup>
                    </m:sSup>
                  </m:oMath>
                </a14:m>
                <a:r>
                  <a:rPr kumimoji="1" lang="ja-JP" altLang="en-US" sz="1600" dirty="0">
                    <a:latin typeface="Meiryo UI" panose="020B0604030504040204" pitchFamily="50" charset="-128"/>
                    <a:ea typeface="Meiryo UI" panose="020B0604030504040204" pitchFamily="50" charset="-128"/>
                  </a:rPr>
                  <a:t>は回帰分析で使われるだけ？</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学習データとモデルの当てはまりを示す</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　→　一般的な機械学習は評価用データとの当てはまりを</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重視するため、精度評価で使用しないほうが妥当？</a:t>
                </a:r>
                <a:endParaRPr kumimoji="1" lang="en-US" altLang="ja-JP" sz="1600" dirty="0">
                  <a:latin typeface="Meiryo UI" panose="020B0604030504040204" pitchFamily="50" charset="-128"/>
                  <a:ea typeface="Meiryo UI" panose="020B0604030504040204" pitchFamily="50" charset="-128"/>
                </a:endParaRPr>
              </a:p>
            </p:txBody>
          </p:sp>
        </mc:Choice>
        <mc:Fallback>
          <p:sp>
            <p:nvSpPr>
              <p:cNvPr id="4" name="テキスト ボックス 3">
                <a:extLst>
                  <a:ext uri="{FF2B5EF4-FFF2-40B4-BE49-F238E27FC236}">
                    <a16:creationId xmlns:a16="http://schemas.microsoft.com/office/drawing/2014/main" id="{CAA43EE9-00BD-4E55-AD2F-577B8CC81491}"/>
                  </a:ext>
                </a:extLst>
              </p:cNvPr>
              <p:cNvSpPr txBox="1">
                <a:spLocks noRot="1" noChangeAspect="1" noMove="1" noResize="1" noEditPoints="1" noAdjustHandles="1" noChangeArrowheads="1" noChangeShapeType="1" noTextEdit="1"/>
              </p:cNvSpPr>
              <p:nvPr/>
            </p:nvSpPr>
            <p:spPr>
              <a:xfrm>
                <a:off x="6227365" y="1044935"/>
                <a:ext cx="5457296" cy="5078313"/>
              </a:xfrm>
              <a:prstGeom prst="rect">
                <a:avLst/>
              </a:prstGeom>
              <a:blipFill>
                <a:blip r:embed="rId4"/>
                <a:stretch>
                  <a:fillRect l="-670" t="-600" b="-6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3479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98171-3589-4168-9566-5D429E3CE5ED}"/>
              </a:ext>
            </a:extLst>
          </p:cNvPr>
          <p:cNvSpPr>
            <a:spLocks noGrp="1"/>
          </p:cNvSpPr>
          <p:nvPr>
            <p:ph type="title"/>
          </p:nvPr>
        </p:nvSpPr>
        <p:spPr/>
        <p:txBody>
          <a:bodyPr/>
          <a:lstStyle/>
          <a:p>
            <a:r>
              <a:rPr kumimoji="1" lang="en-US" altLang="ja-JP" dirty="0"/>
              <a:t>【</a:t>
            </a:r>
            <a:r>
              <a:rPr kumimoji="1" lang="ja-JP" altLang="en-US" dirty="0"/>
              <a:t>補足</a:t>
            </a:r>
            <a:r>
              <a:rPr kumimoji="1" lang="en-US" altLang="ja-JP" dirty="0"/>
              <a:t>】MAE</a:t>
            </a:r>
            <a:r>
              <a:rPr kumimoji="1" lang="ja-JP" altLang="en-US" dirty="0"/>
              <a:t>と</a:t>
            </a:r>
            <a:r>
              <a:rPr kumimoji="1" lang="en-US" altLang="ja-JP" dirty="0"/>
              <a:t>RMSE</a:t>
            </a:r>
            <a:r>
              <a:rPr kumimoji="1" lang="ja-JP" altLang="en-US" dirty="0"/>
              <a:t>の違い</a:t>
            </a:r>
          </a:p>
        </p:txBody>
      </p:sp>
      <p:graphicFrame>
        <p:nvGraphicFramePr>
          <p:cNvPr id="5" name="表 5">
            <a:extLst>
              <a:ext uri="{FF2B5EF4-FFF2-40B4-BE49-F238E27FC236}">
                <a16:creationId xmlns:a16="http://schemas.microsoft.com/office/drawing/2014/main" id="{A3D4DD70-F205-4F5A-A264-08A1751E3B0A}"/>
              </a:ext>
            </a:extLst>
          </p:cNvPr>
          <p:cNvGraphicFramePr>
            <a:graphicFrameLocks noGrp="1"/>
          </p:cNvGraphicFramePr>
          <p:nvPr>
            <p:extLst>
              <p:ext uri="{D42A27DB-BD31-4B8C-83A1-F6EECF244321}">
                <p14:modId xmlns:p14="http://schemas.microsoft.com/office/powerpoint/2010/main" val="1232996378"/>
              </p:ext>
            </p:extLst>
          </p:nvPr>
        </p:nvGraphicFramePr>
        <p:xfrm>
          <a:off x="272992" y="1934817"/>
          <a:ext cx="1159511" cy="3383280"/>
        </p:xfrm>
        <a:graphic>
          <a:graphicData uri="http://schemas.openxmlformats.org/drawingml/2006/table">
            <a:tbl>
              <a:tblPr firstRow="1" bandRow="1">
                <a:tableStyleId>{073A0DAA-6AF3-43AB-8588-CEC1D06C72B9}</a:tableStyleId>
              </a:tblPr>
              <a:tblGrid>
                <a:gridCol w="562293">
                  <a:extLst>
                    <a:ext uri="{9D8B030D-6E8A-4147-A177-3AD203B41FA5}">
                      <a16:colId xmlns:a16="http://schemas.microsoft.com/office/drawing/2014/main" val="2213386007"/>
                    </a:ext>
                  </a:extLst>
                </a:gridCol>
                <a:gridCol w="597218">
                  <a:extLst>
                    <a:ext uri="{9D8B030D-6E8A-4147-A177-3AD203B41FA5}">
                      <a16:colId xmlns:a16="http://schemas.microsoft.com/office/drawing/2014/main" val="4166821406"/>
                    </a:ext>
                  </a:extLst>
                </a:gridCol>
              </a:tblGrid>
              <a:tr h="135447">
                <a:tc>
                  <a:txBody>
                    <a:bodyPr/>
                    <a:lstStyle/>
                    <a:p>
                      <a:pPr algn="ctr"/>
                      <a:r>
                        <a:rPr kumimoji="1" lang="en-US" altLang="ja-JP" sz="1600" dirty="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a:latin typeface="Meiryo UI" panose="020B0604030504040204" pitchFamily="50" charset="-128"/>
                          <a:ea typeface="Meiryo UI" panose="020B0604030504040204" pitchFamily="50" charset="-128"/>
                        </a:rPr>
                        <a:t>誤差</a:t>
                      </a:r>
                    </a:p>
                  </a:txBody>
                  <a:tcPr marL="72000" marR="72000" marT="36000" marB="36000"/>
                </a:tc>
                <a:extLst>
                  <a:ext uri="{0D108BD9-81ED-4DB2-BD59-A6C34878D82A}">
                    <a16:rowId xmlns:a16="http://schemas.microsoft.com/office/drawing/2014/main" val="2210236990"/>
                  </a:ext>
                </a:extLst>
              </a:tr>
              <a:tr h="127922">
                <a:tc>
                  <a:txBody>
                    <a:bodyPr/>
                    <a:lstStyle/>
                    <a:p>
                      <a:pPr algn="ctr"/>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27402276"/>
                  </a:ext>
                </a:extLst>
              </a:tr>
              <a:tr h="127922">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84091149"/>
                  </a:ext>
                </a:extLst>
              </a:tr>
              <a:tr h="127922">
                <a:tc>
                  <a:txBody>
                    <a:bodyPr/>
                    <a:lstStyle/>
                    <a:p>
                      <a:pPr algn="ctr"/>
                      <a:r>
                        <a:rPr kumimoji="1" lang="en-US" altLang="ja-JP" sz="1400" dirty="0">
                          <a:latin typeface="Meiryo UI" panose="020B0604030504040204" pitchFamily="50" charset="-128"/>
                          <a:ea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99447599"/>
                  </a:ext>
                </a:extLst>
              </a:tr>
              <a:tr h="127922">
                <a:tc>
                  <a:txBody>
                    <a:bodyPr/>
                    <a:lstStyle/>
                    <a:p>
                      <a:pPr algn="ctr"/>
                      <a:r>
                        <a:rPr kumimoji="1" lang="en-US" altLang="ja-JP" sz="1400" dirty="0">
                          <a:latin typeface="Meiryo UI" panose="020B0604030504040204" pitchFamily="50" charset="-128"/>
                          <a:ea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07547674"/>
                  </a:ext>
                </a:extLst>
              </a:tr>
              <a:tr h="127922">
                <a:tc>
                  <a:txBody>
                    <a:bodyPr/>
                    <a:lstStyle/>
                    <a:p>
                      <a:pPr algn="ctr"/>
                      <a:r>
                        <a:rPr kumimoji="1" lang="en-US" altLang="ja-JP" sz="1400" dirty="0">
                          <a:latin typeface="Meiryo UI" panose="020B0604030504040204" pitchFamily="50" charset="-128"/>
                          <a:ea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25858619"/>
                  </a:ext>
                </a:extLst>
              </a:tr>
              <a:tr h="127922">
                <a:tc>
                  <a:txBody>
                    <a:bodyPr/>
                    <a:lstStyle/>
                    <a:p>
                      <a:pPr algn="ctr"/>
                      <a:r>
                        <a:rPr kumimoji="1" lang="en-US" altLang="ja-JP" sz="1400" dirty="0">
                          <a:latin typeface="Meiryo UI" panose="020B0604030504040204" pitchFamily="50" charset="-128"/>
                          <a:ea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00745468"/>
                  </a:ext>
                </a:extLst>
              </a:tr>
              <a:tr h="127922">
                <a:tc>
                  <a:txBody>
                    <a:bodyPr/>
                    <a:lstStyle/>
                    <a:p>
                      <a:pPr algn="ctr"/>
                      <a:r>
                        <a:rPr kumimoji="1" lang="en-US" altLang="ja-JP" sz="1400" dirty="0">
                          <a:latin typeface="Meiryo UI" panose="020B0604030504040204" pitchFamily="50" charset="-128"/>
                          <a:ea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4058847"/>
                  </a:ext>
                </a:extLst>
              </a:tr>
              <a:tr h="127922">
                <a:tc>
                  <a:txBody>
                    <a:bodyPr/>
                    <a:lstStyle/>
                    <a:p>
                      <a:pPr algn="ctr"/>
                      <a:r>
                        <a:rPr kumimoji="1" lang="en-US" altLang="ja-JP" sz="1400" dirty="0">
                          <a:latin typeface="Meiryo UI" panose="020B0604030504040204" pitchFamily="50" charset="-128"/>
                          <a:ea typeface="Meiryo UI" panose="020B0604030504040204" pitchFamily="50" charset="-128"/>
                        </a:rPr>
                        <a:t>8</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06506471"/>
                  </a:ext>
                </a:extLst>
              </a:tr>
              <a:tr h="127922">
                <a:tc>
                  <a:txBody>
                    <a:bodyPr/>
                    <a:lstStyle/>
                    <a:p>
                      <a:pPr algn="ctr"/>
                      <a:r>
                        <a:rPr kumimoji="1" lang="en-US" altLang="ja-JP" sz="1400" dirty="0">
                          <a:latin typeface="Meiryo UI" panose="020B0604030504040204" pitchFamily="50" charset="-128"/>
                          <a:ea typeface="Meiryo UI" panose="020B0604030504040204" pitchFamily="50" charset="-128"/>
                        </a:rPr>
                        <a:t>9</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3897614"/>
                  </a:ext>
                </a:extLst>
              </a:tr>
              <a:tr h="127922">
                <a:tc>
                  <a:txBody>
                    <a:bodyPr/>
                    <a:lstStyle/>
                    <a:p>
                      <a:pPr algn="ctr"/>
                      <a:r>
                        <a:rPr kumimoji="1" lang="en-US" altLang="ja-JP" sz="1400" dirty="0">
                          <a:latin typeface="Meiryo UI" panose="020B0604030504040204" pitchFamily="50" charset="-128"/>
                          <a:ea typeface="Meiryo UI" panose="020B0604030504040204" pitchFamily="50" charset="-128"/>
                        </a:rPr>
                        <a:t>10</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06104937"/>
                  </a:ext>
                </a:extLst>
              </a:tr>
            </a:tbl>
          </a:graphicData>
        </a:graphic>
      </p:graphicFrame>
      <p:graphicFrame>
        <p:nvGraphicFramePr>
          <p:cNvPr id="7" name="表 5">
            <a:extLst>
              <a:ext uri="{FF2B5EF4-FFF2-40B4-BE49-F238E27FC236}">
                <a16:creationId xmlns:a16="http://schemas.microsoft.com/office/drawing/2014/main" id="{05ED8DCF-6806-4CED-9A06-72D6576DEFD1}"/>
              </a:ext>
            </a:extLst>
          </p:cNvPr>
          <p:cNvGraphicFramePr>
            <a:graphicFrameLocks noGrp="1"/>
          </p:cNvGraphicFramePr>
          <p:nvPr>
            <p:extLst>
              <p:ext uri="{D42A27DB-BD31-4B8C-83A1-F6EECF244321}">
                <p14:modId xmlns:p14="http://schemas.microsoft.com/office/powerpoint/2010/main" val="1284264735"/>
              </p:ext>
            </p:extLst>
          </p:nvPr>
        </p:nvGraphicFramePr>
        <p:xfrm>
          <a:off x="3328035" y="1163239"/>
          <a:ext cx="907569" cy="2651280"/>
        </p:xfrm>
        <a:graphic>
          <a:graphicData uri="http://schemas.openxmlformats.org/drawingml/2006/table">
            <a:tbl>
              <a:tblPr firstRow="1" bandRow="1">
                <a:tableStyleId>{073A0DAA-6AF3-43AB-8588-CEC1D06C72B9}</a:tableStyleId>
              </a:tblPr>
              <a:tblGrid>
                <a:gridCol w="440116">
                  <a:extLst>
                    <a:ext uri="{9D8B030D-6E8A-4147-A177-3AD203B41FA5}">
                      <a16:colId xmlns:a16="http://schemas.microsoft.com/office/drawing/2014/main" val="2213386007"/>
                    </a:ext>
                  </a:extLst>
                </a:gridCol>
                <a:gridCol w="467453">
                  <a:extLst>
                    <a:ext uri="{9D8B030D-6E8A-4147-A177-3AD203B41FA5}">
                      <a16:colId xmlns:a16="http://schemas.microsoft.com/office/drawing/2014/main" val="4166821406"/>
                    </a:ext>
                  </a:extLst>
                </a:gridCol>
              </a:tblGrid>
              <a:tr h="101182">
                <a:tc>
                  <a:txBody>
                    <a:bodyPr/>
                    <a:lstStyle/>
                    <a:p>
                      <a:pPr algn="ctr"/>
                      <a:r>
                        <a:rPr kumimoji="1" lang="en-US" altLang="ja-JP" sz="1200" dirty="0">
                          <a:latin typeface="Meiryo UI" panose="020B0604030504040204" pitchFamily="50" charset="-128"/>
                          <a:ea typeface="Meiryo UI" panose="020B0604030504040204" pitchFamily="50" charset="-128"/>
                        </a:rPr>
                        <a:t>No.</a:t>
                      </a:r>
                      <a:endParaRPr kumimoji="1" lang="ja-JP" altLang="en-US" sz="12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ja-JP" altLang="en-US" sz="1200" dirty="0">
                          <a:latin typeface="Meiryo UI" panose="020B0604030504040204" pitchFamily="50" charset="-128"/>
                          <a:ea typeface="Meiryo UI" panose="020B0604030504040204" pitchFamily="50" charset="-128"/>
                        </a:rPr>
                        <a:t>誤差</a:t>
                      </a:r>
                    </a:p>
                  </a:txBody>
                  <a:tcPr marL="72000" marR="72000" marT="36000" marB="36000"/>
                </a:tc>
                <a:extLst>
                  <a:ext uri="{0D108BD9-81ED-4DB2-BD59-A6C34878D82A}">
                    <a16:rowId xmlns:a16="http://schemas.microsoft.com/office/drawing/2014/main" val="2210236990"/>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727402276"/>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2</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68409114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79944759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4</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807547674"/>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5</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292585861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6</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500745468"/>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7</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114058847"/>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8</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1406506471"/>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9</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243897614"/>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10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306104937"/>
                  </a:ext>
                </a:extLst>
              </a:tr>
            </a:tbl>
          </a:graphicData>
        </a:graphic>
      </p:graphicFrame>
      <p:graphicFrame>
        <p:nvGraphicFramePr>
          <p:cNvPr id="8" name="表 5">
            <a:extLst>
              <a:ext uri="{FF2B5EF4-FFF2-40B4-BE49-F238E27FC236}">
                <a16:creationId xmlns:a16="http://schemas.microsoft.com/office/drawing/2014/main" id="{54CD6DEA-B88E-43F6-8E99-5105A7B045F4}"/>
              </a:ext>
            </a:extLst>
          </p:cNvPr>
          <p:cNvGraphicFramePr>
            <a:graphicFrameLocks noGrp="1"/>
          </p:cNvGraphicFramePr>
          <p:nvPr>
            <p:extLst>
              <p:ext uri="{D42A27DB-BD31-4B8C-83A1-F6EECF244321}">
                <p14:modId xmlns:p14="http://schemas.microsoft.com/office/powerpoint/2010/main" val="1548174236"/>
              </p:ext>
            </p:extLst>
          </p:nvPr>
        </p:nvGraphicFramePr>
        <p:xfrm>
          <a:off x="3328035" y="4121666"/>
          <a:ext cx="907569" cy="2651280"/>
        </p:xfrm>
        <a:graphic>
          <a:graphicData uri="http://schemas.openxmlformats.org/drawingml/2006/table">
            <a:tbl>
              <a:tblPr firstRow="1" bandRow="1">
                <a:tableStyleId>{073A0DAA-6AF3-43AB-8588-CEC1D06C72B9}</a:tableStyleId>
              </a:tblPr>
              <a:tblGrid>
                <a:gridCol w="440116">
                  <a:extLst>
                    <a:ext uri="{9D8B030D-6E8A-4147-A177-3AD203B41FA5}">
                      <a16:colId xmlns:a16="http://schemas.microsoft.com/office/drawing/2014/main" val="2213386007"/>
                    </a:ext>
                  </a:extLst>
                </a:gridCol>
                <a:gridCol w="467453">
                  <a:extLst>
                    <a:ext uri="{9D8B030D-6E8A-4147-A177-3AD203B41FA5}">
                      <a16:colId xmlns:a16="http://schemas.microsoft.com/office/drawing/2014/main" val="4166821406"/>
                    </a:ext>
                  </a:extLst>
                </a:gridCol>
              </a:tblGrid>
              <a:tr h="101182">
                <a:tc>
                  <a:txBody>
                    <a:bodyPr/>
                    <a:lstStyle/>
                    <a:p>
                      <a:pPr algn="ctr"/>
                      <a:r>
                        <a:rPr kumimoji="1" lang="en-US" altLang="ja-JP" sz="1200" dirty="0">
                          <a:latin typeface="Meiryo UI" panose="020B0604030504040204" pitchFamily="50" charset="-128"/>
                          <a:ea typeface="Meiryo UI" panose="020B0604030504040204" pitchFamily="50" charset="-128"/>
                        </a:rPr>
                        <a:t>No.</a:t>
                      </a:r>
                      <a:endParaRPr kumimoji="1" lang="ja-JP" altLang="en-US" sz="12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ja-JP" altLang="en-US" sz="1200" dirty="0">
                          <a:latin typeface="Meiryo UI" panose="020B0604030504040204" pitchFamily="50" charset="-128"/>
                          <a:ea typeface="Meiryo UI" panose="020B0604030504040204" pitchFamily="50" charset="-128"/>
                        </a:rPr>
                        <a:t>誤差</a:t>
                      </a:r>
                    </a:p>
                  </a:txBody>
                  <a:tcPr marL="72000" marR="72000" marT="36000" marB="36000"/>
                </a:tc>
                <a:extLst>
                  <a:ext uri="{0D108BD9-81ED-4DB2-BD59-A6C34878D82A}">
                    <a16:rowId xmlns:a16="http://schemas.microsoft.com/office/drawing/2014/main" val="2210236990"/>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727402276"/>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2</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68409114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79944759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4</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807547674"/>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5</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292585861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6</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500745468"/>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7</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114058847"/>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8</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1406506471"/>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9</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243897614"/>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10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20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306104937"/>
                  </a:ext>
                </a:extLst>
              </a:tr>
            </a:tbl>
          </a:graphicData>
        </a:graphic>
      </p:graphicFrame>
      <p:sp>
        <p:nvSpPr>
          <p:cNvPr id="9" name="テキスト ボックス 8">
            <a:extLst>
              <a:ext uri="{FF2B5EF4-FFF2-40B4-BE49-F238E27FC236}">
                <a16:creationId xmlns:a16="http://schemas.microsoft.com/office/drawing/2014/main" id="{E119E036-B13E-4E4E-BCCF-DA1B09B74983}"/>
              </a:ext>
            </a:extLst>
          </p:cNvPr>
          <p:cNvSpPr txBox="1"/>
          <p:nvPr/>
        </p:nvSpPr>
        <p:spPr>
          <a:xfrm>
            <a:off x="1432503" y="3334069"/>
            <a:ext cx="2121505" cy="584775"/>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MAE</a:t>
            </a:r>
            <a:r>
              <a:rPr kumimoji="1" lang="ja-JP" altLang="en-US" sz="1600" b="1" dirty="0">
                <a:latin typeface="Meiryo UI" panose="020B0604030504040204" pitchFamily="50" charset="-128"/>
                <a:ea typeface="Meiryo UI" panose="020B0604030504040204" pitchFamily="50" charset="-128"/>
              </a:rPr>
              <a:t>　：</a:t>
            </a:r>
            <a:r>
              <a:rPr kumimoji="1" lang="en-US" altLang="ja-JP" sz="1600" b="1" dirty="0">
                <a:latin typeface="Meiryo UI" panose="020B0604030504040204" pitchFamily="50" charset="-128"/>
                <a:ea typeface="Meiryo UI" panose="020B0604030504040204" pitchFamily="50" charset="-128"/>
              </a:rPr>
              <a:t>2.00</a:t>
            </a:r>
          </a:p>
          <a:p>
            <a:r>
              <a:rPr kumimoji="1" lang="en-US" altLang="ja-JP" sz="1600" b="1" dirty="0">
                <a:latin typeface="Meiryo UI" panose="020B0604030504040204" pitchFamily="50" charset="-128"/>
                <a:ea typeface="Meiryo UI" panose="020B0604030504040204" pitchFamily="50" charset="-128"/>
              </a:rPr>
              <a:t>RMSE</a:t>
            </a:r>
            <a:r>
              <a:rPr kumimoji="1" lang="ja-JP" altLang="en-US" sz="1600" b="1" dirty="0">
                <a:latin typeface="Meiryo UI" panose="020B0604030504040204" pitchFamily="50" charset="-128"/>
                <a:ea typeface="Meiryo UI" panose="020B0604030504040204" pitchFamily="50" charset="-128"/>
              </a:rPr>
              <a:t>：</a:t>
            </a:r>
            <a:r>
              <a:rPr kumimoji="1" lang="en-US" altLang="ja-JP" sz="1600" b="1" dirty="0">
                <a:latin typeface="Meiryo UI" panose="020B0604030504040204" pitchFamily="50" charset="-128"/>
                <a:ea typeface="Meiryo UI" panose="020B0604030504040204" pitchFamily="50" charset="-128"/>
              </a:rPr>
              <a:t>2.00</a:t>
            </a:r>
          </a:p>
        </p:txBody>
      </p:sp>
      <p:sp>
        <p:nvSpPr>
          <p:cNvPr id="10" name="テキスト ボックス 9">
            <a:extLst>
              <a:ext uri="{FF2B5EF4-FFF2-40B4-BE49-F238E27FC236}">
                <a16:creationId xmlns:a16="http://schemas.microsoft.com/office/drawing/2014/main" id="{7B074657-0A34-4DC5-9B38-467DB96FBD00}"/>
              </a:ext>
            </a:extLst>
          </p:cNvPr>
          <p:cNvSpPr txBox="1"/>
          <p:nvPr/>
        </p:nvSpPr>
        <p:spPr>
          <a:xfrm>
            <a:off x="4290642" y="2196491"/>
            <a:ext cx="2121505" cy="584775"/>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MAE</a:t>
            </a:r>
            <a:r>
              <a:rPr kumimoji="1" lang="ja-JP" altLang="en-US" sz="1600" b="1" dirty="0">
                <a:latin typeface="Meiryo UI" panose="020B0604030504040204" pitchFamily="50" charset="-128"/>
                <a:ea typeface="Meiryo UI" panose="020B0604030504040204" pitchFamily="50" charset="-128"/>
              </a:rPr>
              <a:t>　：</a:t>
            </a:r>
            <a:r>
              <a:rPr kumimoji="1" lang="en-US" altLang="ja-JP" sz="1600" b="1" dirty="0">
                <a:latin typeface="Meiryo UI" panose="020B0604030504040204" pitchFamily="50" charset="-128"/>
                <a:ea typeface="Meiryo UI" panose="020B0604030504040204" pitchFamily="50" charset="-128"/>
              </a:rPr>
              <a:t>2.00</a:t>
            </a:r>
          </a:p>
          <a:p>
            <a:r>
              <a:rPr kumimoji="1" lang="en-US" altLang="ja-JP" sz="1600" b="1" dirty="0">
                <a:latin typeface="Meiryo UI" panose="020B0604030504040204" pitchFamily="50" charset="-128"/>
                <a:ea typeface="Meiryo UI" panose="020B0604030504040204" pitchFamily="50" charset="-128"/>
              </a:rPr>
              <a:t>RMSE</a:t>
            </a:r>
            <a:r>
              <a:rPr kumimoji="1" lang="ja-JP" altLang="en-US" sz="1600" b="1" dirty="0">
                <a:latin typeface="Meiryo UI" panose="020B0604030504040204" pitchFamily="50" charset="-128"/>
                <a:ea typeface="Meiryo UI" panose="020B0604030504040204" pitchFamily="50" charset="-128"/>
              </a:rPr>
              <a:t>：</a:t>
            </a:r>
            <a:r>
              <a:rPr kumimoji="1" lang="en-US" altLang="ja-JP" sz="1600" b="1" dirty="0">
                <a:latin typeface="Meiryo UI" panose="020B0604030504040204" pitchFamily="50" charset="-128"/>
                <a:ea typeface="Meiryo UI" panose="020B0604030504040204" pitchFamily="50" charset="-128"/>
              </a:rPr>
              <a:t>2.24</a:t>
            </a:r>
          </a:p>
        </p:txBody>
      </p:sp>
      <p:sp>
        <p:nvSpPr>
          <p:cNvPr id="11" name="テキスト ボックス 10">
            <a:extLst>
              <a:ext uri="{FF2B5EF4-FFF2-40B4-BE49-F238E27FC236}">
                <a16:creationId xmlns:a16="http://schemas.microsoft.com/office/drawing/2014/main" id="{1FA1B2A0-3136-4A0D-9526-7FDB2E0422BA}"/>
              </a:ext>
            </a:extLst>
          </p:cNvPr>
          <p:cNvSpPr txBox="1"/>
          <p:nvPr/>
        </p:nvSpPr>
        <p:spPr>
          <a:xfrm>
            <a:off x="4290642" y="5154918"/>
            <a:ext cx="2121505" cy="584775"/>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MAE</a:t>
            </a:r>
            <a:r>
              <a:rPr kumimoji="1" lang="ja-JP" altLang="en-US" sz="1600" b="1" dirty="0">
                <a:latin typeface="Meiryo UI" panose="020B0604030504040204" pitchFamily="50" charset="-128"/>
                <a:ea typeface="Meiryo UI" panose="020B0604030504040204" pitchFamily="50" charset="-128"/>
              </a:rPr>
              <a:t>　：</a:t>
            </a:r>
            <a:r>
              <a:rPr kumimoji="1" lang="en-US" altLang="ja-JP" sz="1600" b="1" dirty="0">
                <a:latin typeface="Meiryo UI" panose="020B0604030504040204" pitchFamily="50" charset="-128"/>
                <a:ea typeface="Meiryo UI" panose="020B0604030504040204" pitchFamily="50" charset="-128"/>
              </a:rPr>
              <a:t>2.00</a:t>
            </a:r>
          </a:p>
          <a:p>
            <a:r>
              <a:rPr kumimoji="1" lang="en-US" altLang="ja-JP" sz="1600" b="1" dirty="0">
                <a:latin typeface="Meiryo UI" panose="020B0604030504040204" pitchFamily="50" charset="-128"/>
                <a:ea typeface="Meiryo UI" panose="020B0604030504040204" pitchFamily="50" charset="-128"/>
              </a:rPr>
              <a:t>RMSE</a:t>
            </a:r>
            <a:r>
              <a:rPr kumimoji="1" lang="ja-JP" altLang="en-US" sz="1600" b="1" dirty="0">
                <a:latin typeface="Meiryo UI" panose="020B0604030504040204" pitchFamily="50" charset="-128"/>
                <a:ea typeface="Meiryo UI" panose="020B0604030504040204" pitchFamily="50" charset="-128"/>
              </a:rPr>
              <a:t>：</a:t>
            </a:r>
            <a:r>
              <a:rPr kumimoji="1" lang="en-US" altLang="ja-JP" sz="1600" b="1" dirty="0">
                <a:latin typeface="Meiryo UI" panose="020B0604030504040204" pitchFamily="50" charset="-128"/>
                <a:ea typeface="Meiryo UI" panose="020B0604030504040204" pitchFamily="50" charset="-128"/>
              </a:rPr>
              <a:t>6.33</a:t>
            </a:r>
          </a:p>
        </p:txBody>
      </p:sp>
      <p:cxnSp>
        <p:nvCxnSpPr>
          <p:cNvPr id="13" name="直線矢印コネクタ 12">
            <a:extLst>
              <a:ext uri="{FF2B5EF4-FFF2-40B4-BE49-F238E27FC236}">
                <a16:creationId xmlns:a16="http://schemas.microsoft.com/office/drawing/2014/main" id="{AD71A3B7-79CC-4F9A-BAC5-EC48E00BAA33}"/>
              </a:ext>
            </a:extLst>
          </p:cNvPr>
          <p:cNvCxnSpPr>
            <a:cxnSpLocks/>
          </p:cNvCxnSpPr>
          <p:nvPr/>
        </p:nvCxnSpPr>
        <p:spPr>
          <a:xfrm flipV="1">
            <a:off x="1561450" y="2488878"/>
            <a:ext cx="1689462" cy="50833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7" name="直線矢印コネクタ 16">
            <a:extLst>
              <a:ext uri="{FF2B5EF4-FFF2-40B4-BE49-F238E27FC236}">
                <a16:creationId xmlns:a16="http://schemas.microsoft.com/office/drawing/2014/main" id="{B674EB6D-D90B-4F99-8FD0-8C44CB67F20F}"/>
              </a:ext>
            </a:extLst>
          </p:cNvPr>
          <p:cNvCxnSpPr>
            <a:cxnSpLocks/>
          </p:cNvCxnSpPr>
          <p:nvPr/>
        </p:nvCxnSpPr>
        <p:spPr>
          <a:xfrm rot="2100000" flipV="1">
            <a:off x="1561450" y="4249808"/>
            <a:ext cx="1689462" cy="50833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18" name="テキスト ボックス 17">
            <a:extLst>
              <a:ext uri="{FF2B5EF4-FFF2-40B4-BE49-F238E27FC236}">
                <a16:creationId xmlns:a16="http://schemas.microsoft.com/office/drawing/2014/main" id="{C144C5FB-732F-48EC-8334-C792711420C0}"/>
              </a:ext>
            </a:extLst>
          </p:cNvPr>
          <p:cNvSpPr txBox="1"/>
          <p:nvPr/>
        </p:nvSpPr>
        <p:spPr>
          <a:xfrm>
            <a:off x="1714833" y="2110825"/>
            <a:ext cx="1382696" cy="338554"/>
          </a:xfrm>
          <a:prstGeom prst="rect">
            <a:avLst/>
          </a:prstGeom>
          <a:noFill/>
        </p:spPr>
        <p:txBody>
          <a:bodyPr wrap="square" rtlCol="0">
            <a:spAutoFit/>
          </a:bodyPr>
          <a:lstStyle/>
          <a:p>
            <a:pPr algn="ctr"/>
            <a:r>
              <a:rPr kumimoji="1" lang="ja-JP" altLang="en-US" sz="1600" b="1" dirty="0">
                <a:solidFill>
                  <a:schemeClr val="accent3"/>
                </a:solidFill>
                <a:latin typeface="Meiryo UI" panose="020B0604030504040204" pitchFamily="50" charset="-128"/>
                <a:ea typeface="Meiryo UI" panose="020B0604030504040204" pitchFamily="50" charset="-128"/>
              </a:rPr>
              <a:t>誤差を変化</a:t>
            </a:r>
            <a:endParaRPr kumimoji="1" lang="en-US" altLang="ja-JP" sz="1600" b="1" dirty="0">
              <a:solidFill>
                <a:schemeClr val="accent3"/>
              </a:solidFill>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0C5192ED-EBB2-435F-86E0-D2B6E40795C3}"/>
              </a:ext>
            </a:extLst>
          </p:cNvPr>
          <p:cNvSpPr txBox="1"/>
          <p:nvPr/>
        </p:nvSpPr>
        <p:spPr>
          <a:xfrm>
            <a:off x="1714833" y="4738513"/>
            <a:ext cx="1382696" cy="338554"/>
          </a:xfrm>
          <a:prstGeom prst="rect">
            <a:avLst/>
          </a:prstGeom>
          <a:noFill/>
        </p:spPr>
        <p:txBody>
          <a:bodyPr wrap="square" rtlCol="0">
            <a:spAutoFit/>
          </a:bodyPr>
          <a:lstStyle/>
          <a:p>
            <a:pPr algn="ctr"/>
            <a:r>
              <a:rPr kumimoji="1" lang="ja-JP" altLang="en-US" sz="1600" b="1" dirty="0">
                <a:solidFill>
                  <a:schemeClr val="accent3"/>
                </a:solidFill>
                <a:latin typeface="Meiryo UI" panose="020B0604030504040204" pitchFamily="50" charset="-128"/>
                <a:ea typeface="Meiryo UI" panose="020B0604030504040204" pitchFamily="50" charset="-128"/>
              </a:rPr>
              <a:t>誤差を変化</a:t>
            </a:r>
            <a:endParaRPr kumimoji="1" lang="en-US" altLang="ja-JP" sz="1600" b="1" dirty="0">
              <a:solidFill>
                <a:schemeClr val="accent3"/>
              </a:solidFill>
              <a:latin typeface="Meiryo UI" panose="020B0604030504040204" pitchFamily="50" charset="-128"/>
              <a:ea typeface="Meiryo UI" panose="020B0604030504040204" pitchFamily="50" charset="-128"/>
            </a:endParaRPr>
          </a:p>
        </p:txBody>
      </p:sp>
      <p:cxnSp>
        <p:nvCxnSpPr>
          <p:cNvPr id="20" name="直線矢印コネクタ 19">
            <a:extLst>
              <a:ext uri="{FF2B5EF4-FFF2-40B4-BE49-F238E27FC236}">
                <a16:creationId xmlns:a16="http://schemas.microsoft.com/office/drawing/2014/main" id="{6E4E83B6-2F27-44B1-A157-8B51B6210EEF}"/>
              </a:ext>
            </a:extLst>
          </p:cNvPr>
          <p:cNvCxnSpPr>
            <a:cxnSpLocks/>
          </p:cNvCxnSpPr>
          <p:nvPr/>
        </p:nvCxnSpPr>
        <p:spPr>
          <a:xfrm rot="-4440000" flipV="1">
            <a:off x="3868031" y="3616791"/>
            <a:ext cx="1689462" cy="508330"/>
          </a:xfrm>
          <a:prstGeom prst="straightConnector1">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sp>
        <p:nvSpPr>
          <p:cNvPr id="21" name="テキスト ボックス 20">
            <a:extLst>
              <a:ext uri="{FF2B5EF4-FFF2-40B4-BE49-F238E27FC236}">
                <a16:creationId xmlns:a16="http://schemas.microsoft.com/office/drawing/2014/main" id="{B73C373F-AC14-4200-98AA-268CEDE6E096}"/>
              </a:ext>
            </a:extLst>
          </p:cNvPr>
          <p:cNvSpPr txBox="1"/>
          <p:nvPr/>
        </p:nvSpPr>
        <p:spPr>
          <a:xfrm>
            <a:off x="4815123" y="3578568"/>
            <a:ext cx="1943489" cy="584775"/>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大きい誤差があると</a:t>
            </a:r>
            <a:endParaRPr kumimoji="1" lang="en-US" altLang="ja-JP" sz="1600" b="1" dirty="0">
              <a:latin typeface="Meiryo UI" panose="020B0604030504040204" pitchFamily="50" charset="-128"/>
              <a:ea typeface="Meiryo UI" panose="020B0604030504040204" pitchFamily="50" charset="-128"/>
            </a:endParaRPr>
          </a:p>
          <a:p>
            <a:r>
              <a:rPr kumimoji="1" lang="en-US" altLang="ja-JP" sz="1600" b="1" dirty="0">
                <a:latin typeface="Meiryo UI" panose="020B0604030504040204" pitchFamily="50" charset="-128"/>
                <a:ea typeface="Meiryo UI" panose="020B0604030504040204" pitchFamily="50" charset="-128"/>
              </a:rPr>
              <a:t>RMSE</a:t>
            </a:r>
            <a:r>
              <a:rPr kumimoji="1" lang="ja-JP" altLang="en-US" sz="1600" b="1" dirty="0">
                <a:latin typeface="Meiryo UI" panose="020B0604030504040204" pitchFamily="50" charset="-128"/>
                <a:ea typeface="Meiryo UI" panose="020B0604030504040204" pitchFamily="50" charset="-128"/>
              </a:rPr>
              <a:t>が増加</a:t>
            </a:r>
            <a:endParaRPr kumimoji="1" lang="en-US" altLang="ja-JP" sz="1600" b="1" dirty="0">
              <a:latin typeface="Meiryo UI" panose="020B0604030504040204" pitchFamily="50" charset="-128"/>
              <a:ea typeface="Meiryo UI" panose="020B0604030504040204" pitchFamily="50" charset="-128"/>
            </a:endParaRPr>
          </a:p>
        </p:txBody>
      </p:sp>
      <p:graphicFrame>
        <p:nvGraphicFramePr>
          <p:cNvPr id="22" name="表 5">
            <a:extLst>
              <a:ext uri="{FF2B5EF4-FFF2-40B4-BE49-F238E27FC236}">
                <a16:creationId xmlns:a16="http://schemas.microsoft.com/office/drawing/2014/main" id="{8578164D-2C68-4459-BBB0-66F8E4F929D1}"/>
              </a:ext>
            </a:extLst>
          </p:cNvPr>
          <p:cNvGraphicFramePr>
            <a:graphicFrameLocks noGrp="1"/>
          </p:cNvGraphicFramePr>
          <p:nvPr>
            <p:extLst>
              <p:ext uri="{D42A27DB-BD31-4B8C-83A1-F6EECF244321}">
                <p14:modId xmlns:p14="http://schemas.microsoft.com/office/powerpoint/2010/main" val="4048774981"/>
              </p:ext>
            </p:extLst>
          </p:nvPr>
        </p:nvGraphicFramePr>
        <p:xfrm>
          <a:off x="10792484" y="2420201"/>
          <a:ext cx="907569" cy="2651280"/>
        </p:xfrm>
        <a:graphic>
          <a:graphicData uri="http://schemas.openxmlformats.org/drawingml/2006/table">
            <a:tbl>
              <a:tblPr firstRow="1" bandRow="1">
                <a:tableStyleId>{073A0DAA-6AF3-43AB-8588-CEC1D06C72B9}</a:tableStyleId>
              </a:tblPr>
              <a:tblGrid>
                <a:gridCol w="440116">
                  <a:extLst>
                    <a:ext uri="{9D8B030D-6E8A-4147-A177-3AD203B41FA5}">
                      <a16:colId xmlns:a16="http://schemas.microsoft.com/office/drawing/2014/main" val="2213386007"/>
                    </a:ext>
                  </a:extLst>
                </a:gridCol>
                <a:gridCol w="467453">
                  <a:extLst>
                    <a:ext uri="{9D8B030D-6E8A-4147-A177-3AD203B41FA5}">
                      <a16:colId xmlns:a16="http://schemas.microsoft.com/office/drawing/2014/main" val="4166821406"/>
                    </a:ext>
                  </a:extLst>
                </a:gridCol>
              </a:tblGrid>
              <a:tr h="101182">
                <a:tc>
                  <a:txBody>
                    <a:bodyPr/>
                    <a:lstStyle/>
                    <a:p>
                      <a:pPr algn="ctr"/>
                      <a:r>
                        <a:rPr kumimoji="1" lang="en-US" altLang="ja-JP" sz="1200" dirty="0">
                          <a:latin typeface="Meiryo UI" panose="020B0604030504040204" pitchFamily="50" charset="-128"/>
                          <a:ea typeface="Meiryo UI" panose="020B0604030504040204" pitchFamily="50" charset="-128"/>
                        </a:rPr>
                        <a:t>No.</a:t>
                      </a:r>
                      <a:endParaRPr kumimoji="1" lang="ja-JP" altLang="en-US" sz="12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ja-JP" altLang="en-US" sz="1200" dirty="0">
                          <a:latin typeface="Meiryo UI" panose="020B0604030504040204" pitchFamily="50" charset="-128"/>
                          <a:ea typeface="Meiryo UI" panose="020B0604030504040204" pitchFamily="50" charset="-128"/>
                        </a:rPr>
                        <a:t>誤差</a:t>
                      </a:r>
                    </a:p>
                  </a:txBody>
                  <a:tcPr marL="72000" marR="72000" marT="36000" marB="36000"/>
                </a:tc>
                <a:extLst>
                  <a:ext uri="{0D108BD9-81ED-4DB2-BD59-A6C34878D82A}">
                    <a16:rowId xmlns:a16="http://schemas.microsoft.com/office/drawing/2014/main" val="2210236990"/>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727402276"/>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2</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3</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marT="36000" marB="36000"/>
                </a:tc>
                <a:extLst>
                  <a:ext uri="{0D108BD9-81ED-4DB2-BD59-A6C34878D82A}">
                    <a16:rowId xmlns:a16="http://schemas.microsoft.com/office/drawing/2014/main" val="368409114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3</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marT="36000" marB="36000"/>
                </a:tc>
                <a:extLst>
                  <a:ext uri="{0D108BD9-81ED-4DB2-BD59-A6C34878D82A}">
                    <a16:rowId xmlns:a16="http://schemas.microsoft.com/office/drawing/2014/main" val="79944759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4</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3</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marT="36000" marB="36000"/>
                </a:tc>
                <a:extLst>
                  <a:ext uri="{0D108BD9-81ED-4DB2-BD59-A6C34878D82A}">
                    <a16:rowId xmlns:a16="http://schemas.microsoft.com/office/drawing/2014/main" val="807547674"/>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5</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3</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marL="72000" marR="72000" marT="36000" marB="36000"/>
                </a:tc>
                <a:extLst>
                  <a:ext uri="{0D108BD9-81ED-4DB2-BD59-A6C34878D82A}">
                    <a16:rowId xmlns:a16="http://schemas.microsoft.com/office/drawing/2014/main" val="292585861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6</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4</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500745468"/>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7</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4</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114058847"/>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8</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4</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1406506471"/>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9</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4</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243897614"/>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10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4</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306104937"/>
                  </a:ext>
                </a:extLst>
              </a:tr>
            </a:tbl>
          </a:graphicData>
        </a:graphic>
      </p:graphicFrame>
      <p:graphicFrame>
        <p:nvGraphicFramePr>
          <p:cNvPr id="23" name="表 5">
            <a:extLst>
              <a:ext uri="{FF2B5EF4-FFF2-40B4-BE49-F238E27FC236}">
                <a16:creationId xmlns:a16="http://schemas.microsoft.com/office/drawing/2014/main" id="{38ADB914-CABB-475D-AF82-1EB8B226830F}"/>
              </a:ext>
            </a:extLst>
          </p:cNvPr>
          <p:cNvGraphicFramePr>
            <a:graphicFrameLocks noGrp="1"/>
          </p:cNvGraphicFramePr>
          <p:nvPr>
            <p:extLst>
              <p:ext uri="{D42A27DB-BD31-4B8C-83A1-F6EECF244321}">
                <p14:modId xmlns:p14="http://schemas.microsoft.com/office/powerpoint/2010/main" val="1857566963"/>
              </p:ext>
            </p:extLst>
          </p:nvPr>
        </p:nvGraphicFramePr>
        <p:xfrm>
          <a:off x="7928988" y="2425787"/>
          <a:ext cx="907569" cy="2651280"/>
        </p:xfrm>
        <a:graphic>
          <a:graphicData uri="http://schemas.openxmlformats.org/drawingml/2006/table">
            <a:tbl>
              <a:tblPr firstRow="1" bandRow="1">
                <a:tableStyleId>{073A0DAA-6AF3-43AB-8588-CEC1D06C72B9}</a:tableStyleId>
              </a:tblPr>
              <a:tblGrid>
                <a:gridCol w="440116">
                  <a:extLst>
                    <a:ext uri="{9D8B030D-6E8A-4147-A177-3AD203B41FA5}">
                      <a16:colId xmlns:a16="http://schemas.microsoft.com/office/drawing/2014/main" val="2213386007"/>
                    </a:ext>
                  </a:extLst>
                </a:gridCol>
                <a:gridCol w="467453">
                  <a:extLst>
                    <a:ext uri="{9D8B030D-6E8A-4147-A177-3AD203B41FA5}">
                      <a16:colId xmlns:a16="http://schemas.microsoft.com/office/drawing/2014/main" val="4166821406"/>
                    </a:ext>
                  </a:extLst>
                </a:gridCol>
              </a:tblGrid>
              <a:tr h="101182">
                <a:tc>
                  <a:txBody>
                    <a:bodyPr/>
                    <a:lstStyle/>
                    <a:p>
                      <a:pPr algn="ctr"/>
                      <a:r>
                        <a:rPr kumimoji="1" lang="en-US" altLang="ja-JP" sz="1200" dirty="0">
                          <a:latin typeface="Meiryo UI" panose="020B0604030504040204" pitchFamily="50" charset="-128"/>
                          <a:ea typeface="Meiryo UI" panose="020B0604030504040204" pitchFamily="50" charset="-128"/>
                        </a:rPr>
                        <a:t>No.</a:t>
                      </a:r>
                      <a:endParaRPr kumimoji="1" lang="ja-JP" altLang="en-US" sz="12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ja-JP" altLang="en-US" sz="1200" dirty="0">
                          <a:latin typeface="Meiryo UI" panose="020B0604030504040204" pitchFamily="50" charset="-128"/>
                          <a:ea typeface="Meiryo UI" panose="020B0604030504040204" pitchFamily="50" charset="-128"/>
                        </a:rPr>
                        <a:t>誤差</a:t>
                      </a:r>
                    </a:p>
                  </a:txBody>
                  <a:tcPr marL="72000" marR="72000" marT="36000" marB="36000"/>
                </a:tc>
                <a:extLst>
                  <a:ext uri="{0D108BD9-81ED-4DB2-BD59-A6C34878D82A}">
                    <a16:rowId xmlns:a16="http://schemas.microsoft.com/office/drawing/2014/main" val="2210236990"/>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727402276"/>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2</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68409114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3</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79944759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4</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807547674"/>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5</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2925858619"/>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6</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dirty="0">
                          <a:latin typeface="Meiryo UI" panose="020B0604030504040204" pitchFamily="50" charset="-128"/>
                          <a:ea typeface="Meiryo UI" panose="020B0604030504040204" pitchFamily="50" charset="-128"/>
                        </a:rPr>
                        <a:t>5</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500745468"/>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7</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5</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114058847"/>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8</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5</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1406506471"/>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9</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5</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243897614"/>
                  </a:ext>
                </a:extLst>
              </a:tr>
              <a:tr h="0">
                <a:tc>
                  <a:txBody>
                    <a:bodyPr/>
                    <a:lstStyle/>
                    <a:p>
                      <a:pPr algn="ctr"/>
                      <a:r>
                        <a:rPr kumimoji="1" lang="en-US" altLang="ja-JP" sz="1100" dirty="0">
                          <a:latin typeface="Meiryo UI" panose="020B0604030504040204" pitchFamily="50" charset="-128"/>
                          <a:ea typeface="Meiryo UI" panose="020B0604030504040204" pitchFamily="50" charset="-128"/>
                        </a:rPr>
                        <a:t>10</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tc>
                  <a:txBody>
                    <a:bodyPr/>
                    <a:lstStyle/>
                    <a:p>
                      <a:pPr algn="ct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5</a:t>
                      </a:r>
                      <a:endParaRPr kumimoji="1" lang="ja-JP" altLang="en-US" sz="1100"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3306104937"/>
                  </a:ext>
                </a:extLst>
              </a:tr>
            </a:tbl>
          </a:graphicData>
        </a:graphic>
      </p:graphicFrame>
      <p:sp>
        <p:nvSpPr>
          <p:cNvPr id="26" name="テキスト ボックス 25">
            <a:extLst>
              <a:ext uri="{FF2B5EF4-FFF2-40B4-BE49-F238E27FC236}">
                <a16:creationId xmlns:a16="http://schemas.microsoft.com/office/drawing/2014/main" id="{AF1DA817-0CFC-44A9-AE76-5039E590FAC9}"/>
              </a:ext>
            </a:extLst>
          </p:cNvPr>
          <p:cNvSpPr txBox="1"/>
          <p:nvPr/>
        </p:nvSpPr>
        <p:spPr>
          <a:xfrm>
            <a:off x="7587354" y="5154917"/>
            <a:ext cx="1652958" cy="584775"/>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MAE</a:t>
            </a:r>
            <a:r>
              <a:rPr kumimoji="1" lang="ja-JP" altLang="en-US" sz="1600" b="1" dirty="0">
                <a:latin typeface="Meiryo UI" panose="020B0604030504040204" pitchFamily="50" charset="-128"/>
                <a:ea typeface="Meiryo UI" panose="020B0604030504040204" pitchFamily="50" charset="-128"/>
              </a:rPr>
              <a:t>　：</a:t>
            </a:r>
            <a:r>
              <a:rPr kumimoji="1" lang="en-US" altLang="ja-JP" sz="1600" b="1" dirty="0">
                <a:latin typeface="Meiryo UI" panose="020B0604030504040204" pitchFamily="50" charset="-128"/>
                <a:ea typeface="Meiryo UI" panose="020B0604030504040204" pitchFamily="50" charset="-128"/>
              </a:rPr>
              <a:t>2.50</a:t>
            </a:r>
          </a:p>
          <a:p>
            <a:r>
              <a:rPr kumimoji="1" lang="en-US" altLang="ja-JP" sz="1600" b="1" dirty="0">
                <a:latin typeface="Meiryo UI" panose="020B0604030504040204" pitchFamily="50" charset="-128"/>
                <a:ea typeface="Meiryo UI" panose="020B0604030504040204" pitchFamily="50" charset="-128"/>
              </a:rPr>
              <a:t>RMSE</a:t>
            </a:r>
            <a:r>
              <a:rPr kumimoji="1" lang="ja-JP" altLang="en-US" sz="1600" b="1" dirty="0">
                <a:latin typeface="Meiryo UI" panose="020B0604030504040204" pitchFamily="50" charset="-128"/>
                <a:ea typeface="Meiryo UI" panose="020B0604030504040204" pitchFamily="50" charset="-128"/>
              </a:rPr>
              <a:t>：</a:t>
            </a:r>
            <a:r>
              <a:rPr kumimoji="1" lang="en-US" altLang="ja-JP" sz="1600" b="1" dirty="0">
                <a:latin typeface="Meiryo UI" panose="020B0604030504040204" pitchFamily="50" charset="-128"/>
                <a:ea typeface="Meiryo UI" panose="020B0604030504040204" pitchFamily="50" charset="-128"/>
              </a:rPr>
              <a:t>3.54</a:t>
            </a:r>
          </a:p>
        </p:txBody>
      </p:sp>
      <p:sp>
        <p:nvSpPr>
          <p:cNvPr id="27" name="テキスト ボックス 26">
            <a:extLst>
              <a:ext uri="{FF2B5EF4-FFF2-40B4-BE49-F238E27FC236}">
                <a16:creationId xmlns:a16="http://schemas.microsoft.com/office/drawing/2014/main" id="{939D438E-D82C-4ACD-A166-7F1B882C2030}"/>
              </a:ext>
            </a:extLst>
          </p:cNvPr>
          <p:cNvSpPr txBox="1"/>
          <p:nvPr/>
        </p:nvSpPr>
        <p:spPr>
          <a:xfrm>
            <a:off x="10390455" y="5173321"/>
            <a:ext cx="1711626" cy="584775"/>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MAE</a:t>
            </a:r>
            <a:r>
              <a:rPr kumimoji="1" lang="ja-JP" altLang="en-US" sz="1600" b="1" dirty="0">
                <a:latin typeface="Meiryo UI" panose="020B0604030504040204" pitchFamily="50" charset="-128"/>
                <a:ea typeface="Meiryo UI" panose="020B0604030504040204" pitchFamily="50" charset="-128"/>
              </a:rPr>
              <a:t>　：</a:t>
            </a:r>
            <a:r>
              <a:rPr kumimoji="1" lang="en-US" altLang="ja-JP" sz="1600" b="1" dirty="0">
                <a:latin typeface="Meiryo UI" panose="020B0604030504040204" pitchFamily="50" charset="-128"/>
                <a:ea typeface="Meiryo UI" panose="020B0604030504040204" pitchFamily="50" charset="-128"/>
              </a:rPr>
              <a:t>3.50</a:t>
            </a:r>
          </a:p>
          <a:p>
            <a:r>
              <a:rPr kumimoji="1" lang="en-US" altLang="ja-JP" sz="1600" b="1" dirty="0">
                <a:latin typeface="Meiryo UI" panose="020B0604030504040204" pitchFamily="50" charset="-128"/>
                <a:ea typeface="Meiryo UI" panose="020B0604030504040204" pitchFamily="50" charset="-128"/>
              </a:rPr>
              <a:t>RMSE</a:t>
            </a:r>
            <a:r>
              <a:rPr kumimoji="1" lang="ja-JP" altLang="en-US" sz="1600" b="1" dirty="0">
                <a:latin typeface="Meiryo UI" panose="020B0604030504040204" pitchFamily="50" charset="-128"/>
                <a:ea typeface="Meiryo UI" panose="020B0604030504040204" pitchFamily="50" charset="-128"/>
              </a:rPr>
              <a:t>：</a:t>
            </a:r>
            <a:r>
              <a:rPr kumimoji="1" lang="en-US" altLang="ja-JP" sz="1600" b="1" dirty="0">
                <a:latin typeface="Meiryo UI" panose="020B0604030504040204" pitchFamily="50" charset="-128"/>
                <a:ea typeface="Meiryo UI" panose="020B0604030504040204" pitchFamily="50" charset="-128"/>
              </a:rPr>
              <a:t>3.54</a:t>
            </a:r>
          </a:p>
        </p:txBody>
      </p:sp>
      <p:cxnSp>
        <p:nvCxnSpPr>
          <p:cNvPr id="28" name="直線矢印コネクタ 27">
            <a:extLst>
              <a:ext uri="{FF2B5EF4-FFF2-40B4-BE49-F238E27FC236}">
                <a16:creationId xmlns:a16="http://schemas.microsoft.com/office/drawing/2014/main" id="{06E6E682-63F9-4340-AB2D-83ACD4BB2C5E}"/>
              </a:ext>
            </a:extLst>
          </p:cNvPr>
          <p:cNvCxnSpPr>
            <a:cxnSpLocks/>
          </p:cNvCxnSpPr>
          <p:nvPr/>
        </p:nvCxnSpPr>
        <p:spPr>
          <a:xfrm rot="960000" flipV="1">
            <a:off x="8978820" y="3491676"/>
            <a:ext cx="1689462" cy="508330"/>
          </a:xfrm>
          <a:prstGeom prst="straightConnector1">
            <a:avLst/>
          </a:prstGeom>
          <a:ln w="76200">
            <a:headEnd type="triangle"/>
            <a:tailEnd type="triangle"/>
          </a:ln>
        </p:spPr>
        <p:style>
          <a:lnRef idx="3">
            <a:schemeClr val="accent3"/>
          </a:lnRef>
          <a:fillRef idx="0">
            <a:schemeClr val="accent3"/>
          </a:fillRef>
          <a:effectRef idx="2">
            <a:schemeClr val="accent3"/>
          </a:effectRef>
          <a:fontRef idx="minor">
            <a:schemeClr val="tx1"/>
          </a:fontRef>
        </p:style>
      </p:cxnSp>
      <p:sp>
        <p:nvSpPr>
          <p:cNvPr id="29" name="テキスト ボックス 28">
            <a:extLst>
              <a:ext uri="{FF2B5EF4-FFF2-40B4-BE49-F238E27FC236}">
                <a16:creationId xmlns:a16="http://schemas.microsoft.com/office/drawing/2014/main" id="{C64394AF-332D-4051-8466-DAC0D9D27DF5}"/>
              </a:ext>
            </a:extLst>
          </p:cNvPr>
          <p:cNvSpPr txBox="1"/>
          <p:nvPr/>
        </p:nvSpPr>
        <p:spPr>
          <a:xfrm>
            <a:off x="8976800" y="2976294"/>
            <a:ext cx="1943489" cy="584775"/>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RMSE</a:t>
            </a:r>
            <a:r>
              <a:rPr kumimoji="1" lang="ja-JP" altLang="en-US" sz="1600" b="1" dirty="0">
                <a:latin typeface="Meiryo UI" panose="020B0604030504040204" pitchFamily="50" charset="-128"/>
                <a:ea typeface="Meiryo UI" panose="020B0604030504040204" pitchFamily="50" charset="-128"/>
              </a:rPr>
              <a:t>が同じだが</a:t>
            </a:r>
            <a:br>
              <a:rPr kumimoji="1" lang="en-US" altLang="ja-JP" sz="1600" b="1" dirty="0">
                <a:latin typeface="Meiryo UI" panose="020B0604030504040204" pitchFamily="50" charset="-128"/>
                <a:ea typeface="Meiryo UI" panose="020B0604030504040204" pitchFamily="50" charset="-128"/>
              </a:rPr>
            </a:br>
            <a:r>
              <a:rPr kumimoji="1" lang="en-US" altLang="ja-JP" sz="1600" b="1" dirty="0">
                <a:latin typeface="Meiryo UI" panose="020B0604030504040204" pitchFamily="50" charset="-128"/>
                <a:ea typeface="Meiryo UI" panose="020B0604030504040204" pitchFamily="50" charset="-128"/>
              </a:rPr>
              <a:t>MAE</a:t>
            </a:r>
            <a:r>
              <a:rPr kumimoji="1" lang="ja-JP" altLang="en-US" sz="1600" b="1" dirty="0">
                <a:latin typeface="Meiryo UI" panose="020B0604030504040204" pitchFamily="50" charset="-128"/>
                <a:ea typeface="Meiryo UI" panose="020B0604030504040204" pitchFamily="50" charset="-128"/>
              </a:rPr>
              <a:t>違う</a:t>
            </a:r>
            <a:endParaRPr kumimoji="1" lang="en-US" altLang="ja-JP" sz="1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021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98171-3589-4168-9566-5D429E3CE5ED}"/>
              </a:ext>
            </a:extLst>
          </p:cNvPr>
          <p:cNvSpPr>
            <a:spLocks noGrp="1"/>
          </p:cNvSpPr>
          <p:nvPr>
            <p:ph type="title"/>
          </p:nvPr>
        </p:nvSpPr>
        <p:spPr/>
        <p:txBody>
          <a:bodyPr/>
          <a:lstStyle/>
          <a:p>
            <a:r>
              <a:rPr kumimoji="1" lang="ja-JP" altLang="en-US" dirty="0"/>
              <a:t>カテゴリ値の精度評価　</a:t>
            </a:r>
          </a:p>
        </p:txBody>
      </p:sp>
      <p:sp>
        <p:nvSpPr>
          <p:cNvPr id="3" name="テキスト ボックス 2">
            <a:extLst>
              <a:ext uri="{FF2B5EF4-FFF2-40B4-BE49-F238E27FC236}">
                <a16:creationId xmlns:a16="http://schemas.microsoft.com/office/drawing/2014/main" id="{513C8390-3F8B-44D7-A234-9DE789082A55}"/>
              </a:ext>
            </a:extLst>
          </p:cNvPr>
          <p:cNvSpPr txBox="1"/>
          <p:nvPr/>
        </p:nvSpPr>
        <p:spPr>
          <a:xfrm>
            <a:off x="1470751" y="1375321"/>
            <a:ext cx="8690199" cy="707886"/>
          </a:xfrm>
          <a:prstGeom prst="rect">
            <a:avLst/>
          </a:prstGeom>
          <a:noFill/>
        </p:spPr>
        <p:txBody>
          <a:bodyPr wrap="none" rtlCol="0">
            <a:spAutoFit/>
          </a:bodyPr>
          <a:lstStyle/>
          <a:p>
            <a:r>
              <a:rPr kumimoji="1" lang="ja-JP" altLang="en-US" sz="2000" dirty="0">
                <a:latin typeface="Meiryo UI" panose="020B0604030504040204" pitchFamily="50" charset="-128"/>
                <a:ea typeface="Meiryo UI" panose="020B0604030504040204" pitchFamily="50" charset="-128"/>
              </a:rPr>
              <a:t>正解率：実測と予測が一致している割合を表しており、シンプルでわかりやすい</a:t>
            </a:r>
            <a:br>
              <a:rPr kumimoji="1" lang="en-US" altLang="ja-JP" sz="2000" dirty="0">
                <a:latin typeface="Meiryo UI" panose="020B0604030504040204" pitchFamily="50" charset="-128"/>
                <a:ea typeface="Meiryo UI" panose="020B0604030504040204" pitchFamily="50" charset="-128"/>
              </a:rPr>
            </a:br>
            <a:r>
              <a:rPr kumimoji="1" lang="ja-JP" altLang="en-US" sz="2000" dirty="0">
                <a:latin typeface="Meiryo UI" panose="020B0604030504040204" pitchFamily="50" charset="-128"/>
                <a:ea typeface="Meiryo UI" panose="020B0604030504040204" pitchFamily="50" charset="-128"/>
              </a:rPr>
              <a:t>　　　　　　しかしながら、データの中身やモデルの中身を理解して使用した方が良さそう</a:t>
            </a:r>
          </a:p>
        </p:txBody>
      </p:sp>
      <p:graphicFrame>
        <p:nvGraphicFramePr>
          <p:cNvPr id="4" name="表 5">
            <a:extLst>
              <a:ext uri="{FF2B5EF4-FFF2-40B4-BE49-F238E27FC236}">
                <a16:creationId xmlns:a16="http://schemas.microsoft.com/office/drawing/2014/main" id="{064AF775-4F68-49AB-91C1-0AB46A4DDB0B}"/>
              </a:ext>
            </a:extLst>
          </p:cNvPr>
          <p:cNvGraphicFramePr>
            <a:graphicFrameLocks noGrp="1"/>
          </p:cNvGraphicFramePr>
          <p:nvPr>
            <p:extLst>
              <p:ext uri="{D42A27DB-BD31-4B8C-83A1-F6EECF244321}">
                <p14:modId xmlns:p14="http://schemas.microsoft.com/office/powerpoint/2010/main" val="1094564815"/>
              </p:ext>
            </p:extLst>
          </p:nvPr>
        </p:nvGraphicFramePr>
        <p:xfrm>
          <a:off x="2069472" y="2422303"/>
          <a:ext cx="2354484" cy="3383280"/>
        </p:xfrm>
        <a:graphic>
          <a:graphicData uri="http://schemas.openxmlformats.org/drawingml/2006/table">
            <a:tbl>
              <a:tblPr firstRow="1" bandRow="1">
                <a:tableStyleId>{073A0DAA-6AF3-43AB-8588-CEC1D06C72B9}</a:tableStyleId>
              </a:tblPr>
              <a:tblGrid>
                <a:gridCol w="753622">
                  <a:extLst>
                    <a:ext uri="{9D8B030D-6E8A-4147-A177-3AD203B41FA5}">
                      <a16:colId xmlns:a16="http://schemas.microsoft.com/office/drawing/2014/main" val="2213386007"/>
                    </a:ext>
                  </a:extLst>
                </a:gridCol>
                <a:gridCol w="800431">
                  <a:extLst>
                    <a:ext uri="{9D8B030D-6E8A-4147-A177-3AD203B41FA5}">
                      <a16:colId xmlns:a16="http://schemas.microsoft.com/office/drawing/2014/main" val="4166821406"/>
                    </a:ext>
                  </a:extLst>
                </a:gridCol>
                <a:gridCol w="800431">
                  <a:extLst>
                    <a:ext uri="{9D8B030D-6E8A-4147-A177-3AD203B41FA5}">
                      <a16:colId xmlns:a16="http://schemas.microsoft.com/office/drawing/2014/main" val="583109890"/>
                    </a:ext>
                  </a:extLst>
                </a:gridCol>
              </a:tblGrid>
              <a:tr h="135447">
                <a:tc>
                  <a:txBody>
                    <a:bodyPr/>
                    <a:lstStyle/>
                    <a:p>
                      <a:pPr algn="ctr"/>
                      <a:r>
                        <a:rPr kumimoji="1" lang="ja-JP" altLang="en-US" sz="1600" dirty="0">
                          <a:latin typeface="Meiryo UI" panose="020B0604030504040204" pitchFamily="50" charset="-128"/>
                          <a:ea typeface="Meiryo UI" panose="020B0604030504040204" pitchFamily="50" charset="-128"/>
                        </a:rPr>
                        <a:t>実測</a:t>
                      </a:r>
                    </a:p>
                  </a:txBody>
                  <a:tcPr/>
                </a:tc>
                <a:tc>
                  <a:txBody>
                    <a:bodyPr/>
                    <a:lstStyle/>
                    <a:p>
                      <a:pPr algn="ctr"/>
                      <a:r>
                        <a:rPr kumimoji="1" lang="ja-JP" altLang="en-US" sz="1600" dirty="0">
                          <a:latin typeface="Meiryo UI" panose="020B0604030504040204" pitchFamily="50" charset="-128"/>
                          <a:ea typeface="Meiryo UI" panose="020B0604030504040204" pitchFamily="50" charset="-128"/>
                        </a:rPr>
                        <a:t>予測①</a:t>
                      </a:r>
                    </a:p>
                  </a:txBody>
                  <a:tcPr marL="72000" marR="72000" marT="36000" marB="360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eiryo UI" panose="020B0604030504040204" pitchFamily="50" charset="-128"/>
                          <a:ea typeface="Meiryo UI" panose="020B0604030504040204" pitchFamily="50" charset="-128"/>
                        </a:rPr>
                        <a:t>予測②</a:t>
                      </a:r>
                    </a:p>
                  </a:txBody>
                  <a:tcPr marL="72000" marR="72000" marT="36000" marB="36000"/>
                </a:tc>
                <a:extLst>
                  <a:ext uri="{0D108BD9-81ED-4DB2-BD59-A6C34878D82A}">
                    <a16:rowId xmlns:a16="http://schemas.microsoft.com/office/drawing/2014/main" val="2210236990"/>
                  </a:ext>
                </a:extLst>
              </a:tr>
              <a:tr h="127922">
                <a:tc>
                  <a:txBody>
                    <a:bodyPr/>
                    <a:lstStyle/>
                    <a:p>
                      <a:pPr algn="ctr"/>
                      <a:r>
                        <a:rPr kumimoji="1" lang="ja-JP" altLang="en-US" sz="1400" dirty="0">
                          <a:latin typeface="Meiryo UI" panose="020B0604030504040204" pitchFamily="50" charset="-128"/>
                          <a:ea typeface="Meiryo UI" panose="020B0604030504040204" pitchFamily="50" charset="-128"/>
                        </a:rPr>
                        <a:t>〇</a:t>
                      </a:r>
                    </a:p>
                  </a:txBody>
                  <a:tcPr/>
                </a:tc>
                <a:tc>
                  <a:txBody>
                    <a:bodyPr/>
                    <a:lstStyle/>
                    <a:p>
                      <a:pPr algn="ctr"/>
                      <a:r>
                        <a:rPr kumimoji="1" lang="ja-JP" altLang="en-US" sz="1400" dirty="0">
                          <a:latin typeface="Meiryo UI" panose="020B0604030504040204" pitchFamily="50" charset="-128"/>
                          <a:ea typeface="Meiryo UI" panose="020B0604030504040204" pitchFamily="50" charset="-128"/>
                        </a:rPr>
                        <a:t>〇</a:t>
                      </a:r>
                    </a:p>
                  </a:txBody>
                  <a:tcPr/>
                </a:tc>
                <a:tc>
                  <a:txBody>
                    <a:bodyPr/>
                    <a:lstStyle/>
                    <a:p>
                      <a:pPr algn="ct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27402276"/>
                  </a:ext>
                </a:extLst>
              </a:tr>
              <a:tr h="1279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ct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684091149"/>
                  </a:ext>
                </a:extLst>
              </a:tr>
              <a:tr h="1279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p>
                  </a:txBody>
                  <a:tcPr/>
                </a:tc>
                <a:tc>
                  <a:txBody>
                    <a:bodyPr/>
                    <a:lstStyle/>
                    <a:p>
                      <a:pPr algn="ctr"/>
                      <a:r>
                        <a:rPr kumimoji="1" lang="ja-JP" altLang="en-US" sz="1400" dirty="0">
                          <a:latin typeface="Meiryo UI" panose="020B0604030504040204" pitchFamily="50" charset="-128"/>
                          <a:ea typeface="Meiryo UI" panose="020B0604030504040204" pitchFamily="50" charset="-128"/>
                        </a:rPr>
                        <a:t>〇</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799447599"/>
                  </a:ext>
                </a:extLst>
              </a:tr>
              <a:tr h="1279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p>
                  </a:txBody>
                  <a:tcPr/>
                </a:tc>
                <a:tc>
                  <a:txBody>
                    <a:bodyPr/>
                    <a:lstStyle/>
                    <a:p>
                      <a:pPr algn="ct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807547674"/>
                  </a:ext>
                </a:extLst>
              </a:tr>
              <a:tr h="1279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p>
                  </a:txBody>
                  <a:tcPr/>
                </a:tc>
                <a:tc>
                  <a:txBody>
                    <a:bodyPr/>
                    <a:lstStyle/>
                    <a:p>
                      <a:pPr algn="ctr"/>
                      <a:r>
                        <a:rPr kumimoji="1" lang="ja-JP" altLang="en-US" sz="1400" dirty="0">
                          <a:latin typeface="Meiryo UI" panose="020B0604030504040204" pitchFamily="50" charset="-128"/>
                          <a:ea typeface="Meiryo UI" panose="020B0604030504040204" pitchFamily="50" charset="-128"/>
                        </a:rPr>
                        <a:t>〇</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925858619"/>
                  </a:ext>
                </a:extLst>
              </a:tr>
              <a:tr h="1279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p>
                  </a:txBody>
                  <a:tcPr/>
                </a:tc>
                <a:tc>
                  <a:txBody>
                    <a:bodyPr/>
                    <a:lstStyle/>
                    <a:p>
                      <a:pPr algn="ct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500745468"/>
                  </a:ext>
                </a:extLst>
              </a:tr>
              <a:tr h="1279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p>
                  </a:txBody>
                  <a:tcPr/>
                </a:tc>
                <a:tc>
                  <a:txBody>
                    <a:bodyPr/>
                    <a:lstStyle/>
                    <a:p>
                      <a:pPr algn="ctr"/>
                      <a:r>
                        <a:rPr kumimoji="1" lang="ja-JP" altLang="en-US" sz="1400" dirty="0">
                          <a:latin typeface="Meiryo UI" panose="020B0604030504040204" pitchFamily="50" charset="-128"/>
                          <a:ea typeface="Meiryo UI" panose="020B0604030504040204" pitchFamily="50" charset="-128"/>
                        </a:rPr>
                        <a:t>〇</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14058847"/>
                  </a:ext>
                </a:extLst>
              </a:tr>
              <a:tr h="127922">
                <a:tc>
                  <a:txBody>
                    <a:bodyPr/>
                    <a:lstStyle/>
                    <a:p>
                      <a:pPr algn="ctr"/>
                      <a:r>
                        <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406506471"/>
                  </a:ext>
                </a:extLst>
              </a:tr>
              <a:tr h="1279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algn="ct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43897614"/>
                  </a:ext>
                </a:extLst>
              </a:tr>
              <a:tr h="1279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p>
                  </a:txBody>
                  <a:tcPr/>
                </a:tc>
                <a:tc>
                  <a:txBody>
                    <a:bodyPr/>
                    <a:lstStyle/>
                    <a:p>
                      <a:pPr algn="ct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〇</a:t>
                      </a:r>
                    </a:p>
                  </a:txBody>
                  <a:tcPr/>
                </a:tc>
                <a:extLst>
                  <a:ext uri="{0D108BD9-81ED-4DB2-BD59-A6C34878D82A}">
                    <a16:rowId xmlns:a16="http://schemas.microsoft.com/office/drawing/2014/main" val="3306104937"/>
                  </a:ext>
                </a:extLst>
              </a:tr>
            </a:tbl>
          </a:graphicData>
        </a:graphic>
      </p:graphicFrame>
      <p:sp>
        <p:nvSpPr>
          <p:cNvPr id="5" name="テキスト ボックス 4">
            <a:extLst>
              <a:ext uri="{FF2B5EF4-FFF2-40B4-BE49-F238E27FC236}">
                <a16:creationId xmlns:a16="http://schemas.microsoft.com/office/drawing/2014/main" id="{0DEFF7E2-8FD9-4B75-8F2F-8AE69DECBCA4}"/>
              </a:ext>
            </a:extLst>
          </p:cNvPr>
          <p:cNvSpPr txBox="1"/>
          <p:nvPr/>
        </p:nvSpPr>
        <p:spPr>
          <a:xfrm>
            <a:off x="4656913" y="3037599"/>
            <a:ext cx="5133136" cy="707886"/>
          </a:xfrm>
          <a:prstGeom prst="rect">
            <a:avLst/>
          </a:prstGeom>
          <a:noFill/>
        </p:spPr>
        <p:txBody>
          <a:bodyPr wrap="none" rtlCol="0">
            <a:spAutoFit/>
          </a:bodyPr>
          <a:lstStyle/>
          <a:p>
            <a:r>
              <a:rPr kumimoji="1" lang="ja-JP" altLang="en-US" sz="2000" dirty="0">
                <a:latin typeface="Meiryo UI" panose="020B0604030504040204" pitchFamily="50" charset="-128"/>
                <a:ea typeface="Meiryo UI" panose="020B0604030504040204" pitchFamily="50" charset="-128"/>
              </a:rPr>
              <a:t>予測①と予測②はどちらとも正解率が</a:t>
            </a:r>
            <a:r>
              <a:rPr kumimoji="1" lang="en-US" altLang="ja-JP" sz="2000" dirty="0">
                <a:latin typeface="Meiryo UI" panose="020B0604030504040204" pitchFamily="50" charset="-128"/>
                <a:ea typeface="Meiryo UI" panose="020B0604030504040204" pitchFamily="50" charset="-128"/>
              </a:rPr>
              <a:t>80%</a:t>
            </a:r>
            <a:r>
              <a:rPr kumimoji="1" lang="ja-JP" altLang="en-US" sz="2000" dirty="0">
                <a:latin typeface="Meiryo UI" panose="020B0604030504040204" pitchFamily="50" charset="-128"/>
                <a:ea typeface="Meiryo UI" panose="020B0604030504040204" pitchFamily="50" charset="-128"/>
              </a:rPr>
              <a:t>だけど</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両方のモデルは同じ性能だと言えるのか？？</a:t>
            </a:r>
          </a:p>
        </p:txBody>
      </p:sp>
    </p:spTree>
    <p:extLst>
      <p:ext uri="{BB962C8B-B14F-4D97-AF65-F5344CB8AC3E}">
        <p14:creationId xmlns:p14="http://schemas.microsoft.com/office/powerpoint/2010/main" val="176005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98171-3589-4168-9566-5D429E3CE5ED}"/>
              </a:ext>
            </a:extLst>
          </p:cNvPr>
          <p:cNvSpPr>
            <a:spLocks noGrp="1"/>
          </p:cNvSpPr>
          <p:nvPr>
            <p:ph type="title"/>
          </p:nvPr>
        </p:nvSpPr>
        <p:spPr/>
        <p:txBody>
          <a:bodyPr/>
          <a:lstStyle/>
          <a:p>
            <a:r>
              <a:rPr lang="ja-JP" altLang="en-US" dirty="0"/>
              <a:t>カテゴリ値の精度評価　</a:t>
            </a:r>
            <a:endParaRPr kumimoji="1" lang="ja-JP" altLang="en-US" dirty="0"/>
          </a:p>
        </p:txBody>
      </p:sp>
      <p:sp>
        <p:nvSpPr>
          <p:cNvPr id="3" name="テキスト ボックス 2">
            <a:extLst>
              <a:ext uri="{FF2B5EF4-FFF2-40B4-BE49-F238E27FC236}">
                <a16:creationId xmlns:a16="http://schemas.microsoft.com/office/drawing/2014/main" id="{B767A3C5-7AD1-47A1-A5F3-D29FE3820070}"/>
              </a:ext>
            </a:extLst>
          </p:cNvPr>
          <p:cNvSpPr txBox="1"/>
          <p:nvPr/>
        </p:nvSpPr>
        <p:spPr>
          <a:xfrm>
            <a:off x="2547412" y="2851147"/>
            <a:ext cx="3264035" cy="646331"/>
          </a:xfrm>
          <a:prstGeom prst="rect">
            <a:avLst/>
          </a:prstGeom>
          <a:noFill/>
        </p:spPr>
        <p:txBody>
          <a:bodyPr wrap="none" rtlCol="0">
            <a:spAutoFit/>
          </a:bodyPr>
          <a:lstStyle/>
          <a:p>
            <a:r>
              <a:rPr kumimoji="1" lang="en-US" altLang="ja-JP" dirty="0">
                <a:solidFill>
                  <a:schemeClr val="accent6"/>
                </a:solidFill>
                <a:latin typeface="Meiryo UI" panose="020B0604030504040204" pitchFamily="50" charset="-128"/>
                <a:ea typeface="Meiryo UI" panose="020B0604030504040204" pitchFamily="50" charset="-128"/>
              </a:rPr>
              <a:t>Precision</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6/(6+0)=100% </a:t>
            </a:r>
          </a:p>
          <a:p>
            <a:r>
              <a:rPr kumimoji="1" lang="en-US" altLang="ja-JP" dirty="0">
                <a:solidFill>
                  <a:schemeClr val="accent5"/>
                </a:solidFill>
                <a:latin typeface="Meiryo UI" panose="020B0604030504040204" pitchFamily="50" charset="-128"/>
                <a:ea typeface="Meiryo UI" panose="020B0604030504040204" pitchFamily="50" charset="-128"/>
              </a:rPr>
              <a:t>Recall</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6/(6+2)=75%</a:t>
            </a:r>
            <a:endParaRPr kumimoji="1" lang="ja-JP" altLang="en-US" dirty="0">
              <a:latin typeface="Meiryo UI" panose="020B0604030504040204" pitchFamily="50" charset="-128"/>
              <a:ea typeface="Meiryo UI" panose="020B0604030504040204" pitchFamily="50" charset="-128"/>
            </a:endParaRPr>
          </a:p>
        </p:txBody>
      </p:sp>
      <p:graphicFrame>
        <p:nvGraphicFramePr>
          <p:cNvPr id="4" name="表 4">
            <a:extLst>
              <a:ext uri="{FF2B5EF4-FFF2-40B4-BE49-F238E27FC236}">
                <a16:creationId xmlns:a16="http://schemas.microsoft.com/office/drawing/2014/main" id="{41F0533D-666A-4D7B-89EC-563C4E3A4CCF}"/>
              </a:ext>
            </a:extLst>
          </p:cNvPr>
          <p:cNvGraphicFramePr>
            <a:graphicFrameLocks noGrp="1"/>
          </p:cNvGraphicFramePr>
          <p:nvPr>
            <p:extLst>
              <p:ext uri="{D42A27DB-BD31-4B8C-83A1-F6EECF244321}">
                <p14:modId xmlns:p14="http://schemas.microsoft.com/office/powerpoint/2010/main" val="46709783"/>
              </p:ext>
            </p:extLst>
          </p:nvPr>
        </p:nvGraphicFramePr>
        <p:xfrm>
          <a:off x="480803" y="2072636"/>
          <a:ext cx="1876108" cy="1532996"/>
        </p:xfrm>
        <a:graphic>
          <a:graphicData uri="http://schemas.openxmlformats.org/drawingml/2006/table">
            <a:tbl>
              <a:tblPr>
                <a:tableStyleId>{5C22544A-7EE6-4342-B048-85BDC9FD1C3A}</a:tableStyleId>
              </a:tblPr>
              <a:tblGrid>
                <a:gridCol w="703580">
                  <a:extLst>
                    <a:ext uri="{9D8B030D-6E8A-4147-A177-3AD203B41FA5}">
                      <a16:colId xmlns:a16="http://schemas.microsoft.com/office/drawing/2014/main" val="1240108185"/>
                    </a:ext>
                  </a:extLst>
                </a:gridCol>
                <a:gridCol w="398780">
                  <a:extLst>
                    <a:ext uri="{9D8B030D-6E8A-4147-A177-3AD203B41FA5}">
                      <a16:colId xmlns:a16="http://schemas.microsoft.com/office/drawing/2014/main" val="1950153978"/>
                    </a:ext>
                  </a:extLst>
                </a:gridCol>
                <a:gridCol w="398780">
                  <a:extLst>
                    <a:ext uri="{9D8B030D-6E8A-4147-A177-3AD203B41FA5}">
                      <a16:colId xmlns:a16="http://schemas.microsoft.com/office/drawing/2014/main" val="3560527316"/>
                    </a:ext>
                  </a:extLst>
                </a:gridCol>
                <a:gridCol w="374968">
                  <a:extLst>
                    <a:ext uri="{9D8B030D-6E8A-4147-A177-3AD203B41FA5}">
                      <a16:colId xmlns:a16="http://schemas.microsoft.com/office/drawing/2014/main" val="396267358"/>
                    </a:ext>
                  </a:extLst>
                </a:gridCol>
              </a:tblGrid>
              <a:tr h="420476">
                <a:tc rowSpan="2" grid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予測①</a:t>
                      </a:r>
                    </a:p>
                  </a:txBody>
                  <a:tcPr anchor="ctr">
                    <a:solidFill>
                      <a:schemeClr val="accent1"/>
                    </a:solidFill>
                  </a:tcPr>
                </a:tc>
                <a:tc rowSpan="2" hMerge="1">
                  <a:txBody>
                    <a:bodyPr/>
                    <a:lstStyle/>
                    <a:p>
                      <a:endParaRPr kumimoji="1" lang="ja-JP" altLang="en-US"/>
                    </a:p>
                  </a:txBody>
                  <a:tcPr/>
                </a:tc>
                <a:tc grid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予測</a:t>
                      </a:r>
                    </a:p>
                  </a:txBody>
                  <a:tcPr anchor="ctr">
                    <a:solidFill>
                      <a:schemeClr val="accent1"/>
                    </a:solidFill>
                  </a:tcPr>
                </a:tc>
                <a:tc hMerge="1">
                  <a:txBody>
                    <a:bodyPr/>
                    <a:lstStyle/>
                    <a:p>
                      <a:endParaRPr kumimoji="1" lang="ja-JP" altLang="en-US" dirty="0"/>
                    </a:p>
                  </a:txBody>
                  <a:tcPr/>
                </a:tc>
                <a:extLst>
                  <a:ext uri="{0D108BD9-81ED-4DB2-BD59-A6C34878D82A}">
                    <a16:rowId xmlns:a16="http://schemas.microsoft.com/office/drawing/2014/main" val="2748949201"/>
                  </a:ext>
                </a:extLst>
              </a:tr>
              <a:tr h="370840">
                <a:tc gridSpan="2" vMerge="1">
                  <a:txBody>
                    <a:bodyPr/>
                    <a:lstStyle/>
                    <a:p>
                      <a:endParaRPr kumimoji="1" lang="ja-JP" altLang="en-US" dirty="0"/>
                    </a:p>
                  </a:txBody>
                  <a:tcPr/>
                </a:tc>
                <a:tc hMerge="1" vMerge="1">
                  <a:txBody>
                    <a:bodyPr/>
                    <a:lstStyle/>
                    <a:p>
                      <a:endParaRPr kumimoji="1" lang="ja-JP" altLang="en-US" dirty="0"/>
                    </a:p>
                  </a:txBody>
                  <a:tcPr/>
                </a:tc>
                <a:tc>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〇</a:t>
                      </a:r>
                    </a:p>
                  </a:txBody>
                  <a:tcPr anchor="ctr">
                    <a:solidFill>
                      <a:schemeClr val="accent1"/>
                    </a:solidFill>
                  </a:tcPr>
                </a:tc>
                <a:tc>
                  <a:txBody>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1"/>
                    </a:solidFill>
                  </a:tcPr>
                </a:tc>
                <a:extLst>
                  <a:ext uri="{0D108BD9-81ED-4DB2-BD59-A6C34878D82A}">
                    <a16:rowId xmlns:a16="http://schemas.microsoft.com/office/drawing/2014/main" val="564493182"/>
                  </a:ext>
                </a:extLst>
              </a:tr>
              <a:tr h="370840">
                <a:tc row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実測</a:t>
                      </a:r>
                    </a:p>
                  </a:txBody>
                  <a:tcPr anchor="ctr">
                    <a:solidFill>
                      <a:schemeClr val="accent1"/>
                    </a:solidFill>
                  </a:tcPr>
                </a:tc>
                <a:tc>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〇</a:t>
                      </a:r>
                    </a:p>
                  </a:txBody>
                  <a:tcPr anchor="ctr">
                    <a:solidFill>
                      <a:schemeClr val="accent1"/>
                    </a:solidFill>
                  </a:tcPr>
                </a:tc>
                <a:tc>
                  <a:txBody>
                    <a:bodyPr/>
                    <a:lstStyle/>
                    <a:p>
                      <a:pPr algn="ctr"/>
                      <a:r>
                        <a:rPr kumimoji="1" lang="en-US" altLang="ja-JP" dirty="0">
                          <a:latin typeface="Meiryo UI" panose="020B0604030504040204" pitchFamily="50" charset="-128"/>
                          <a:ea typeface="Meiryo UI" panose="020B0604030504040204" pitchFamily="50" charset="-128"/>
                        </a:rPr>
                        <a:t>6</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2</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79867176"/>
                  </a:ext>
                </a:extLst>
              </a:tr>
              <a:tr h="370840">
                <a:tc vMerge="1">
                  <a:txBody>
                    <a:bodyPr/>
                    <a:lstStyle/>
                    <a:p>
                      <a:endParaRPr kumimoji="1" lang="ja-JP" altLang="en-US" dirty="0"/>
                    </a:p>
                  </a:txBody>
                  <a:tcPr/>
                </a:tc>
                <a:tc>
                  <a:txBody>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1"/>
                    </a:solidFill>
                  </a:tcPr>
                </a:tc>
                <a:tc>
                  <a:txBody>
                    <a:bodyPr/>
                    <a:lstStyle/>
                    <a:p>
                      <a:pPr algn="ctr"/>
                      <a:r>
                        <a:rPr kumimoji="1" lang="en-US" altLang="ja-JP" dirty="0">
                          <a:latin typeface="Meiryo UI" panose="020B0604030504040204" pitchFamily="50" charset="-128"/>
                          <a:ea typeface="Meiryo UI" panose="020B0604030504040204" pitchFamily="50" charset="-128"/>
                        </a:rPr>
                        <a:t>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2</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20728118"/>
                  </a:ext>
                </a:extLst>
              </a:tr>
            </a:tbl>
          </a:graphicData>
        </a:graphic>
      </p:graphicFrame>
      <p:graphicFrame>
        <p:nvGraphicFramePr>
          <p:cNvPr id="6" name="表 4">
            <a:extLst>
              <a:ext uri="{FF2B5EF4-FFF2-40B4-BE49-F238E27FC236}">
                <a16:creationId xmlns:a16="http://schemas.microsoft.com/office/drawing/2014/main" id="{446BAB9F-E693-41E5-AE9D-880F334BDD7E}"/>
              </a:ext>
            </a:extLst>
          </p:cNvPr>
          <p:cNvGraphicFramePr>
            <a:graphicFrameLocks noGrp="1"/>
          </p:cNvGraphicFramePr>
          <p:nvPr>
            <p:extLst>
              <p:ext uri="{D42A27DB-BD31-4B8C-83A1-F6EECF244321}">
                <p14:modId xmlns:p14="http://schemas.microsoft.com/office/powerpoint/2010/main" val="1513559383"/>
              </p:ext>
            </p:extLst>
          </p:nvPr>
        </p:nvGraphicFramePr>
        <p:xfrm>
          <a:off x="6659545" y="2072636"/>
          <a:ext cx="1876108" cy="1532996"/>
        </p:xfrm>
        <a:graphic>
          <a:graphicData uri="http://schemas.openxmlformats.org/drawingml/2006/table">
            <a:tbl>
              <a:tblPr>
                <a:tableStyleId>{5C22544A-7EE6-4342-B048-85BDC9FD1C3A}</a:tableStyleId>
              </a:tblPr>
              <a:tblGrid>
                <a:gridCol w="703580">
                  <a:extLst>
                    <a:ext uri="{9D8B030D-6E8A-4147-A177-3AD203B41FA5}">
                      <a16:colId xmlns:a16="http://schemas.microsoft.com/office/drawing/2014/main" val="1240108185"/>
                    </a:ext>
                  </a:extLst>
                </a:gridCol>
                <a:gridCol w="398780">
                  <a:extLst>
                    <a:ext uri="{9D8B030D-6E8A-4147-A177-3AD203B41FA5}">
                      <a16:colId xmlns:a16="http://schemas.microsoft.com/office/drawing/2014/main" val="1950153978"/>
                    </a:ext>
                  </a:extLst>
                </a:gridCol>
                <a:gridCol w="398780">
                  <a:extLst>
                    <a:ext uri="{9D8B030D-6E8A-4147-A177-3AD203B41FA5}">
                      <a16:colId xmlns:a16="http://schemas.microsoft.com/office/drawing/2014/main" val="3560527316"/>
                    </a:ext>
                  </a:extLst>
                </a:gridCol>
                <a:gridCol w="374968">
                  <a:extLst>
                    <a:ext uri="{9D8B030D-6E8A-4147-A177-3AD203B41FA5}">
                      <a16:colId xmlns:a16="http://schemas.microsoft.com/office/drawing/2014/main" val="396267358"/>
                    </a:ext>
                  </a:extLst>
                </a:gridCol>
              </a:tblGrid>
              <a:tr h="420476">
                <a:tc rowSpan="2" grid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予測②</a:t>
                      </a:r>
                    </a:p>
                  </a:txBody>
                  <a:tcPr anchor="ctr">
                    <a:solidFill>
                      <a:schemeClr val="accent1"/>
                    </a:solidFill>
                  </a:tcPr>
                </a:tc>
                <a:tc rowSpan="2" hMerge="1">
                  <a:txBody>
                    <a:bodyPr/>
                    <a:lstStyle/>
                    <a:p>
                      <a:endParaRPr kumimoji="1" lang="ja-JP" altLang="en-US"/>
                    </a:p>
                  </a:txBody>
                  <a:tcPr/>
                </a:tc>
                <a:tc grid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予測</a:t>
                      </a:r>
                    </a:p>
                  </a:txBody>
                  <a:tcPr anchor="ctr">
                    <a:solidFill>
                      <a:schemeClr val="accent1"/>
                    </a:solidFill>
                  </a:tcPr>
                </a:tc>
                <a:tc hMerge="1">
                  <a:txBody>
                    <a:bodyPr/>
                    <a:lstStyle/>
                    <a:p>
                      <a:endParaRPr kumimoji="1" lang="ja-JP" altLang="en-US" dirty="0"/>
                    </a:p>
                  </a:txBody>
                  <a:tcPr/>
                </a:tc>
                <a:extLst>
                  <a:ext uri="{0D108BD9-81ED-4DB2-BD59-A6C34878D82A}">
                    <a16:rowId xmlns:a16="http://schemas.microsoft.com/office/drawing/2014/main" val="2748949201"/>
                  </a:ext>
                </a:extLst>
              </a:tr>
              <a:tr h="370840">
                <a:tc gridSpan="2" vMerge="1">
                  <a:txBody>
                    <a:bodyPr/>
                    <a:lstStyle/>
                    <a:p>
                      <a:endParaRPr kumimoji="1" lang="ja-JP" altLang="en-US" dirty="0"/>
                    </a:p>
                  </a:txBody>
                  <a:tcPr/>
                </a:tc>
                <a:tc hMerge="1" vMerge="1">
                  <a:txBody>
                    <a:bodyPr/>
                    <a:lstStyle/>
                    <a:p>
                      <a:endParaRPr kumimoji="1" lang="ja-JP" altLang="en-US" dirty="0"/>
                    </a:p>
                  </a:txBody>
                  <a:tcPr/>
                </a:tc>
                <a:tc>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〇</a:t>
                      </a:r>
                    </a:p>
                  </a:txBody>
                  <a:tcPr anchor="ctr">
                    <a:solidFill>
                      <a:schemeClr val="accent1"/>
                    </a:solidFill>
                  </a:tcPr>
                </a:tc>
                <a:tc>
                  <a:txBody>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1"/>
                    </a:solidFill>
                  </a:tcPr>
                </a:tc>
                <a:extLst>
                  <a:ext uri="{0D108BD9-81ED-4DB2-BD59-A6C34878D82A}">
                    <a16:rowId xmlns:a16="http://schemas.microsoft.com/office/drawing/2014/main" val="564493182"/>
                  </a:ext>
                </a:extLst>
              </a:tr>
              <a:tr h="370840">
                <a:tc row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実測</a:t>
                      </a:r>
                    </a:p>
                  </a:txBody>
                  <a:tcPr anchor="ctr">
                    <a:solidFill>
                      <a:schemeClr val="accent1"/>
                    </a:solidFill>
                  </a:tcPr>
                </a:tc>
                <a:tc>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〇</a:t>
                      </a:r>
                    </a:p>
                  </a:txBody>
                  <a:tcPr anchor="ctr">
                    <a:solidFill>
                      <a:schemeClr val="accent1"/>
                    </a:solidFill>
                  </a:tcPr>
                </a:tc>
                <a:tc>
                  <a:txBody>
                    <a:bodyPr/>
                    <a:lstStyle/>
                    <a:p>
                      <a:pPr algn="ctr"/>
                      <a:r>
                        <a:rPr kumimoji="1" lang="en-US" altLang="ja-JP" dirty="0">
                          <a:latin typeface="Meiryo UI" panose="020B0604030504040204" pitchFamily="50" charset="-128"/>
                          <a:ea typeface="Meiryo UI" panose="020B0604030504040204" pitchFamily="50" charset="-128"/>
                        </a:rPr>
                        <a:t>8</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0</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79867176"/>
                  </a:ext>
                </a:extLst>
              </a:tr>
              <a:tr h="370840">
                <a:tc vMerge="1">
                  <a:txBody>
                    <a:bodyPr/>
                    <a:lstStyle/>
                    <a:p>
                      <a:endParaRPr kumimoji="1" lang="ja-JP" altLang="en-US" dirty="0"/>
                    </a:p>
                  </a:txBody>
                  <a:tcPr/>
                </a:tc>
                <a:tc>
                  <a:txBody>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1"/>
                    </a:solidFill>
                  </a:tcPr>
                </a:tc>
                <a:tc>
                  <a:txBody>
                    <a:bodyPr/>
                    <a:lstStyle/>
                    <a:p>
                      <a:pPr algn="ctr"/>
                      <a:r>
                        <a:rPr kumimoji="1" lang="en-US" altLang="ja-JP" dirty="0">
                          <a:latin typeface="Meiryo UI" panose="020B0604030504040204" pitchFamily="50" charset="-128"/>
                          <a:ea typeface="Meiryo UI" panose="020B0604030504040204" pitchFamily="50" charset="-128"/>
                        </a:rPr>
                        <a:t>2</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0</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20728118"/>
                  </a:ext>
                </a:extLst>
              </a:tr>
            </a:tbl>
          </a:graphicData>
        </a:graphic>
      </p:graphicFrame>
      <p:sp>
        <p:nvSpPr>
          <p:cNvPr id="8" name="テキスト ボックス 7">
            <a:extLst>
              <a:ext uri="{FF2B5EF4-FFF2-40B4-BE49-F238E27FC236}">
                <a16:creationId xmlns:a16="http://schemas.microsoft.com/office/drawing/2014/main" id="{5CFEB193-08CF-4B7A-A80A-6DC898E3E146}"/>
              </a:ext>
            </a:extLst>
          </p:cNvPr>
          <p:cNvSpPr txBox="1"/>
          <p:nvPr/>
        </p:nvSpPr>
        <p:spPr>
          <a:xfrm>
            <a:off x="1906547" y="1260796"/>
            <a:ext cx="8076250" cy="646331"/>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Precision</a:t>
            </a:r>
            <a:r>
              <a:rPr kumimoji="1" lang="ja-JP" altLang="en-US" dirty="0">
                <a:latin typeface="Meiryo UI" panose="020B0604030504040204" pitchFamily="50" charset="-128"/>
                <a:ea typeface="Meiryo UI" panose="020B0604030504040204" pitchFamily="50" charset="-128"/>
              </a:rPr>
              <a:t>：予測結果が正確であるか、誤検知にどれだけ強いかを測定（適合率）</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Recall</a:t>
            </a:r>
            <a:r>
              <a:rPr kumimoji="1" lang="ja-JP" altLang="en-US" dirty="0">
                <a:latin typeface="Meiryo UI" panose="020B0604030504040204" pitchFamily="50" charset="-128"/>
                <a:ea typeface="Meiryo UI" panose="020B0604030504040204" pitchFamily="50" charset="-128"/>
              </a:rPr>
              <a:t>：取りこぼしなく予測できたか、見逃しにどれだけ強いかを測定（再現率）</a:t>
            </a:r>
          </a:p>
        </p:txBody>
      </p:sp>
      <p:sp>
        <p:nvSpPr>
          <p:cNvPr id="9" name="四角形: 角を丸くする 8">
            <a:extLst>
              <a:ext uri="{FF2B5EF4-FFF2-40B4-BE49-F238E27FC236}">
                <a16:creationId xmlns:a16="http://schemas.microsoft.com/office/drawing/2014/main" id="{8BF44DAE-0532-4433-ACED-C0EF2D87792B}"/>
              </a:ext>
            </a:extLst>
          </p:cNvPr>
          <p:cNvSpPr/>
          <p:nvPr/>
        </p:nvSpPr>
        <p:spPr>
          <a:xfrm>
            <a:off x="1184356" y="2839134"/>
            <a:ext cx="1172554" cy="400451"/>
          </a:xfrm>
          <a:prstGeom prst="round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F375863-899C-4F9A-8AF9-C73A43154B38}"/>
              </a:ext>
            </a:extLst>
          </p:cNvPr>
          <p:cNvSpPr/>
          <p:nvPr/>
        </p:nvSpPr>
        <p:spPr>
          <a:xfrm>
            <a:off x="1558824" y="2448834"/>
            <a:ext cx="435429" cy="1156798"/>
          </a:xfrm>
          <a:prstGeom prst="round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9A60A62-D3AE-4FB8-BF78-9DCA60B7C03F}"/>
              </a:ext>
            </a:extLst>
          </p:cNvPr>
          <p:cNvSpPr/>
          <p:nvPr/>
        </p:nvSpPr>
        <p:spPr>
          <a:xfrm>
            <a:off x="7371819" y="2843482"/>
            <a:ext cx="1172554" cy="400451"/>
          </a:xfrm>
          <a:prstGeom prst="round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9F455D28-E083-4091-B601-72D843AE77DE}"/>
              </a:ext>
            </a:extLst>
          </p:cNvPr>
          <p:cNvSpPr/>
          <p:nvPr/>
        </p:nvSpPr>
        <p:spPr>
          <a:xfrm>
            <a:off x="7746287" y="2453182"/>
            <a:ext cx="435429" cy="1156798"/>
          </a:xfrm>
          <a:prstGeom prst="round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A57616C1-7671-4877-8EE4-A8D388DC80F9}"/>
              </a:ext>
            </a:extLst>
          </p:cNvPr>
          <p:cNvSpPr txBox="1"/>
          <p:nvPr/>
        </p:nvSpPr>
        <p:spPr>
          <a:xfrm>
            <a:off x="8708736" y="2839134"/>
            <a:ext cx="3121367" cy="646331"/>
          </a:xfrm>
          <a:prstGeom prst="rect">
            <a:avLst/>
          </a:prstGeom>
          <a:noFill/>
        </p:spPr>
        <p:txBody>
          <a:bodyPr wrap="none" rtlCol="0">
            <a:spAutoFit/>
          </a:bodyPr>
          <a:lstStyle/>
          <a:p>
            <a:r>
              <a:rPr kumimoji="1" lang="en-US" altLang="ja-JP" dirty="0">
                <a:solidFill>
                  <a:schemeClr val="accent6"/>
                </a:solidFill>
                <a:latin typeface="Meiryo UI" panose="020B0604030504040204" pitchFamily="50" charset="-128"/>
                <a:ea typeface="Meiryo UI" panose="020B0604030504040204" pitchFamily="50" charset="-128"/>
              </a:rPr>
              <a:t>Precision</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8/(8+2)=80% </a:t>
            </a:r>
          </a:p>
          <a:p>
            <a:r>
              <a:rPr kumimoji="1" lang="en-US" altLang="ja-JP" dirty="0">
                <a:solidFill>
                  <a:schemeClr val="accent5"/>
                </a:solidFill>
                <a:latin typeface="Meiryo UI" panose="020B0604030504040204" pitchFamily="50" charset="-128"/>
                <a:ea typeface="Meiryo UI" panose="020B0604030504040204" pitchFamily="50" charset="-128"/>
              </a:rPr>
              <a:t>Recall</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8/(8+0)=100%</a:t>
            </a:r>
            <a:endParaRPr kumimoji="1" lang="ja-JP" altLang="en-US"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4857E244-65B2-42A4-843E-A73083B07D01}"/>
              </a:ext>
            </a:extLst>
          </p:cNvPr>
          <p:cNvSpPr txBox="1"/>
          <p:nvPr/>
        </p:nvSpPr>
        <p:spPr>
          <a:xfrm>
            <a:off x="395600" y="3835593"/>
            <a:ext cx="5306261" cy="1323439"/>
          </a:xfrm>
          <a:prstGeom prst="rect">
            <a:avLst/>
          </a:prstGeom>
          <a:noFill/>
        </p:spPr>
        <p:txBody>
          <a:bodyPr wrap="none" rtlCol="0">
            <a:spAutoFit/>
          </a:bodyPr>
          <a:lstStyle/>
          <a:p>
            <a:r>
              <a:rPr kumimoji="1" lang="en-US" altLang="ja-JP" sz="1600" dirty="0">
                <a:latin typeface="Meiryo UI" panose="020B0604030504040204" pitchFamily="50" charset="-128"/>
                <a:ea typeface="Meiryo UI" panose="020B0604030504040204" pitchFamily="50" charset="-128"/>
              </a:rPr>
              <a:t>Precision</a:t>
            </a:r>
            <a:r>
              <a:rPr kumimoji="1" lang="ja-JP" altLang="en-US" sz="1600" dirty="0">
                <a:latin typeface="Meiryo UI" panose="020B0604030504040204" pitchFamily="50" charset="-128"/>
                <a:ea typeface="Meiryo UI" panose="020B0604030504040204" pitchFamily="50" charset="-128"/>
              </a:rPr>
              <a:t>が高いため、〇の予測は正確にできている</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Recall</a:t>
            </a:r>
            <a:r>
              <a:rPr kumimoji="1" lang="ja-JP" altLang="en-US" sz="1600" dirty="0">
                <a:latin typeface="Meiryo UI" panose="020B0604030504040204" pitchFamily="50" charset="-128"/>
                <a:ea typeface="Meiryo UI" panose="020B0604030504040204" pitchFamily="50" charset="-128"/>
              </a:rPr>
              <a:t>が低いため、〇の予測を取りこぼしている時がある</a:t>
            </a:r>
            <a:endParaRPr kumimoji="1" lang="en-US" altLang="ja-JP" sz="1600" dirty="0">
              <a:latin typeface="Meiryo UI" panose="020B0604030504040204" pitchFamily="50" charset="-128"/>
              <a:ea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商品レコメンドやスパムメール検出など正確性を重視する場合は</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Precision</a:t>
            </a:r>
            <a:r>
              <a:rPr kumimoji="1" lang="ja-JP" altLang="en-US" sz="1600" dirty="0">
                <a:latin typeface="Meiryo UI" panose="020B0604030504040204" pitchFamily="50" charset="-128"/>
                <a:ea typeface="Meiryo UI" panose="020B0604030504040204" pitchFamily="50" charset="-128"/>
              </a:rPr>
              <a:t>を重視した精度評価の方が良さそう</a:t>
            </a:r>
          </a:p>
        </p:txBody>
      </p:sp>
      <p:sp>
        <p:nvSpPr>
          <p:cNvPr id="15" name="テキスト ボックス 14">
            <a:extLst>
              <a:ext uri="{FF2B5EF4-FFF2-40B4-BE49-F238E27FC236}">
                <a16:creationId xmlns:a16="http://schemas.microsoft.com/office/drawing/2014/main" id="{F68D991C-1F71-4D4B-AD02-D34C0C1D0667}"/>
              </a:ext>
            </a:extLst>
          </p:cNvPr>
          <p:cNvSpPr txBox="1"/>
          <p:nvPr/>
        </p:nvSpPr>
        <p:spPr>
          <a:xfrm>
            <a:off x="6659545" y="3835593"/>
            <a:ext cx="4884671" cy="1354217"/>
          </a:xfrm>
          <a:prstGeom prst="rect">
            <a:avLst/>
          </a:prstGeom>
          <a:noFill/>
        </p:spPr>
        <p:txBody>
          <a:bodyPr wrap="none" rtlCol="0">
            <a:spAutoFit/>
          </a:bodyPr>
          <a:lstStyle/>
          <a:p>
            <a:r>
              <a:rPr kumimoji="1" lang="en-US" altLang="ja-JP" sz="1600" dirty="0">
                <a:latin typeface="Meiryo UI" panose="020B0604030504040204" pitchFamily="50" charset="-128"/>
                <a:ea typeface="Meiryo UI" panose="020B0604030504040204" pitchFamily="50" charset="-128"/>
              </a:rPr>
              <a:t>Precision</a:t>
            </a:r>
            <a:r>
              <a:rPr kumimoji="1" lang="ja-JP" altLang="en-US" sz="1600" dirty="0">
                <a:latin typeface="Meiryo UI" panose="020B0604030504040204" pitchFamily="50" charset="-128"/>
                <a:ea typeface="Meiryo UI" panose="020B0604030504040204" pitchFamily="50" charset="-128"/>
              </a:rPr>
              <a:t>が低いため、〇の予測を間違えている時がある</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Recall</a:t>
            </a:r>
            <a:r>
              <a:rPr kumimoji="1" lang="ja-JP" altLang="en-US" sz="1600" dirty="0">
                <a:latin typeface="Meiryo UI" panose="020B0604030504040204" pitchFamily="50" charset="-128"/>
                <a:ea typeface="Meiryo UI" panose="020B0604030504040204" pitchFamily="50" charset="-128"/>
              </a:rPr>
              <a:t>が高いため、〇の予測の取りこぼしがない</a:t>
            </a:r>
            <a:endParaRPr kumimoji="1" lang="en-US" altLang="ja-JP" sz="1600" dirty="0">
              <a:latin typeface="Meiryo UI" panose="020B0604030504040204" pitchFamily="50" charset="-128"/>
              <a:ea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病気の診断や不良品の検出など取りこぼしが</a:t>
            </a:r>
            <a:r>
              <a:rPr kumimoji="1" lang="en-US" altLang="ja-JP" sz="1600" dirty="0">
                <a:latin typeface="Meiryo UI" panose="020B0604030504040204" pitchFamily="50" charset="-128"/>
                <a:ea typeface="Meiryo UI" panose="020B0604030504040204" pitchFamily="50" charset="-128"/>
              </a:rPr>
              <a:t>NG</a:t>
            </a:r>
            <a:r>
              <a:rPr kumimoji="1" lang="ja-JP" altLang="en-US" sz="1600" dirty="0">
                <a:latin typeface="Meiryo UI" panose="020B0604030504040204" pitchFamily="50" charset="-128"/>
                <a:ea typeface="Meiryo UI" panose="020B0604030504040204" pitchFamily="50" charset="-128"/>
              </a:rPr>
              <a:t>な場合は</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Recall</a:t>
            </a:r>
            <a:r>
              <a:rPr kumimoji="1" lang="ja-JP" altLang="en-US" sz="1600" dirty="0">
                <a:latin typeface="Meiryo UI" panose="020B0604030504040204" pitchFamily="50" charset="-128"/>
                <a:ea typeface="Meiryo UI" panose="020B0604030504040204" pitchFamily="50" charset="-128"/>
              </a:rPr>
              <a:t>を重視した精度評価の方が良さそう</a:t>
            </a:r>
            <a:endParaRPr kumimoji="1" lang="en-US" altLang="ja-JP" sz="16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6F2D0876-29C3-44EF-936D-C04E54C8F63B}"/>
              </a:ext>
            </a:extLst>
          </p:cNvPr>
          <p:cNvSpPr txBox="1"/>
          <p:nvPr/>
        </p:nvSpPr>
        <p:spPr>
          <a:xfrm>
            <a:off x="3339263" y="5539441"/>
            <a:ext cx="4944367" cy="369332"/>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Precision</a:t>
            </a:r>
            <a:r>
              <a:rPr kumimoji="1" lang="ja-JP" altLang="en-US" dirty="0">
                <a:latin typeface="Meiryo UI" panose="020B0604030504040204" pitchFamily="50" charset="-128"/>
                <a:ea typeface="Meiryo UI" panose="020B0604030504040204" pitchFamily="50" charset="-128"/>
              </a:rPr>
              <a:t>と</a:t>
            </a:r>
            <a:r>
              <a:rPr kumimoji="1" lang="en-US" altLang="ja-JP" dirty="0">
                <a:latin typeface="Meiryo UI" panose="020B0604030504040204" pitchFamily="50" charset="-128"/>
                <a:ea typeface="Meiryo UI" panose="020B0604030504040204" pitchFamily="50" charset="-128"/>
              </a:rPr>
              <a:t>Recall</a:t>
            </a:r>
            <a:r>
              <a:rPr kumimoji="1" lang="ja-JP" altLang="en-US" dirty="0">
                <a:latin typeface="Meiryo UI" panose="020B0604030504040204" pitchFamily="50" charset="-128"/>
                <a:ea typeface="Meiryo UI" panose="020B0604030504040204" pitchFamily="50" charset="-128"/>
              </a:rPr>
              <a:t>はトレードオフの関係となっている</a:t>
            </a:r>
            <a:endParaRPr kumimoji="1"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146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FF462-8CA2-40D3-B566-D257D73AFE6A}"/>
              </a:ext>
            </a:extLst>
          </p:cNvPr>
          <p:cNvSpPr>
            <a:spLocks noGrp="1"/>
          </p:cNvSpPr>
          <p:nvPr>
            <p:ph type="title"/>
          </p:nvPr>
        </p:nvSpPr>
        <p:spPr/>
        <p:txBody>
          <a:bodyPr/>
          <a:lstStyle/>
          <a:p>
            <a:r>
              <a:rPr kumimoji="1" lang="ja-JP" altLang="en-US" dirty="0"/>
              <a:t>カテゴリ値の精度評価</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3331BDF-9A90-4C59-BAF2-FFF4FA397886}"/>
                  </a:ext>
                </a:extLst>
              </p:cNvPr>
              <p:cNvSpPr txBox="1"/>
              <p:nvPr/>
            </p:nvSpPr>
            <p:spPr>
              <a:xfrm>
                <a:off x="1906547" y="1225960"/>
                <a:ext cx="7473905" cy="1437060"/>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F</a:t>
                </a:r>
                <a:r>
                  <a:rPr kumimoji="1" lang="ja-JP" altLang="en-US" dirty="0">
                    <a:latin typeface="Meiryo UI" panose="020B0604030504040204" pitchFamily="50" charset="-128"/>
                    <a:ea typeface="Meiryo UI" panose="020B0604030504040204" pitchFamily="50" charset="-128"/>
                  </a:rPr>
                  <a:t>値：</a:t>
                </a:r>
                <a:r>
                  <a:rPr kumimoji="1" lang="en-US" altLang="ja-JP" dirty="0">
                    <a:latin typeface="Meiryo UI" panose="020B0604030504040204" pitchFamily="50" charset="-128"/>
                    <a:ea typeface="Meiryo UI" panose="020B0604030504040204" pitchFamily="50" charset="-128"/>
                  </a:rPr>
                  <a:t>Precision</a:t>
                </a:r>
                <a:r>
                  <a:rPr kumimoji="1" lang="ja-JP" altLang="en-US" dirty="0">
                    <a:latin typeface="Meiryo UI" panose="020B0604030504040204" pitchFamily="50" charset="-128"/>
                    <a:ea typeface="Meiryo UI" panose="020B0604030504040204" pitchFamily="50" charset="-128"/>
                  </a:rPr>
                  <a:t>と</a:t>
                </a:r>
                <a:r>
                  <a:rPr kumimoji="1" lang="en-US" altLang="ja-JP" dirty="0">
                    <a:latin typeface="Meiryo UI" panose="020B0604030504040204" pitchFamily="50" charset="-128"/>
                    <a:ea typeface="Meiryo UI" panose="020B0604030504040204" pitchFamily="50" charset="-128"/>
                  </a:rPr>
                  <a:t>Recall</a:t>
                </a:r>
                <a:r>
                  <a:rPr kumimoji="1" lang="ja-JP" altLang="en-US" dirty="0">
                    <a:latin typeface="Meiryo UI" panose="020B0604030504040204" pitchFamily="50" charset="-128"/>
                    <a:ea typeface="Meiryo UI" panose="020B0604030504040204" pitchFamily="50" charset="-128"/>
                  </a:rPr>
                  <a:t>の調和平均であり、両方ともバランス良く考慮した指標</a:t>
                </a:r>
                <a:endParaRPr kumimoji="1" lang="en-US" altLang="ja-JP" dirty="0">
                  <a:latin typeface="Meiryo UI" panose="020B0604030504040204" pitchFamily="50" charset="-128"/>
                  <a:ea typeface="Meiryo UI" panose="020B0604030504040204" pitchFamily="50" charset="-128"/>
                </a:endParaRPr>
              </a:p>
              <a:p>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ea typeface="Meiryo UI" panose="020B0604030504040204" pitchFamily="50" charset="-128"/>
                        </a:rPr>
                        <m:t>𝐹</m:t>
                      </m:r>
                      <m:r>
                        <a:rPr kumimoji="1" lang="ja-JP" altLang="en-US" i="1" dirty="0">
                          <a:latin typeface="Cambria Math" panose="02040503050406030204" pitchFamily="18" charset="0"/>
                          <a:ea typeface="Meiryo UI" panose="020B0604030504040204" pitchFamily="50" charset="-128"/>
                        </a:rPr>
                        <m:t>値</m:t>
                      </m:r>
                      <m:r>
                        <a:rPr kumimoji="1" lang="en-US" altLang="ja-JP" i="1">
                          <a:latin typeface="Cambria Math" panose="02040503050406030204" pitchFamily="18" charset="0"/>
                          <a:ea typeface="Meiryo UI" panose="020B0604030504040204" pitchFamily="50" charset="-128"/>
                        </a:rPr>
                        <m:t>=</m:t>
                      </m:r>
                      <m:f>
                        <m:fPr>
                          <m:ctrlPr>
                            <a:rPr kumimoji="1" lang="en-US" altLang="ja-JP" i="1">
                              <a:latin typeface="Cambria Math" panose="02040503050406030204" pitchFamily="18" charset="0"/>
                              <a:ea typeface="Meiryo UI" panose="020B0604030504040204" pitchFamily="50" charset="-128"/>
                            </a:rPr>
                          </m:ctrlPr>
                        </m:fPr>
                        <m:num>
                          <m:r>
                            <a:rPr kumimoji="1" lang="en-US" altLang="ja-JP" b="0" i="1" smtClean="0">
                              <a:latin typeface="Cambria Math" panose="02040503050406030204" pitchFamily="18" charset="0"/>
                              <a:ea typeface="Meiryo UI" panose="020B0604030504040204" pitchFamily="50" charset="-128"/>
                            </a:rPr>
                            <m:t>2</m:t>
                          </m:r>
                        </m:num>
                        <m:den>
                          <m:f>
                            <m:fPr>
                              <m:ctrlPr>
                                <a:rPr kumimoji="1" lang="en-US" altLang="ja-JP" i="1">
                                  <a:latin typeface="Cambria Math" panose="02040503050406030204" pitchFamily="18" charset="0"/>
                                  <a:ea typeface="Meiryo UI" panose="020B0604030504040204" pitchFamily="50" charset="-128"/>
                                </a:rPr>
                              </m:ctrlPr>
                            </m:fPr>
                            <m:num>
                              <m:r>
                                <a:rPr kumimoji="1" lang="en-US" altLang="ja-JP" i="1">
                                  <a:latin typeface="Cambria Math" panose="02040503050406030204" pitchFamily="18" charset="0"/>
                                  <a:ea typeface="Meiryo UI" panose="020B0604030504040204" pitchFamily="50" charset="-128"/>
                                </a:rPr>
                                <m:t>1</m:t>
                              </m:r>
                            </m:num>
                            <m:den>
                              <m:r>
                                <a:rPr kumimoji="1" lang="en-US" altLang="ja-JP" b="0" i="1" smtClean="0">
                                  <a:latin typeface="Cambria Math" panose="02040503050406030204" pitchFamily="18" charset="0"/>
                                  <a:ea typeface="Meiryo UI" panose="020B0604030504040204" pitchFamily="50" charset="-128"/>
                                </a:rPr>
                                <m:t>𝑃𝑟𝑒𝑐𝑖𝑠𝑖𝑜𝑛</m:t>
                              </m:r>
                            </m:den>
                          </m:f>
                          <m:r>
                            <a:rPr kumimoji="1" lang="en-US" altLang="ja-JP" i="1">
                              <a:latin typeface="Cambria Math" panose="02040503050406030204" pitchFamily="18" charset="0"/>
                              <a:ea typeface="Meiryo UI" panose="020B0604030504040204" pitchFamily="50" charset="-128"/>
                            </a:rPr>
                            <m:t>+</m:t>
                          </m:r>
                          <m:f>
                            <m:fPr>
                              <m:ctrlPr>
                                <a:rPr kumimoji="1" lang="en-US" altLang="ja-JP" i="1">
                                  <a:latin typeface="Cambria Math" panose="02040503050406030204" pitchFamily="18" charset="0"/>
                                  <a:ea typeface="Meiryo UI" panose="020B0604030504040204" pitchFamily="50" charset="-128"/>
                                </a:rPr>
                              </m:ctrlPr>
                            </m:fPr>
                            <m:num>
                              <m:r>
                                <a:rPr kumimoji="1" lang="en-US" altLang="ja-JP" i="1">
                                  <a:latin typeface="Cambria Math" panose="02040503050406030204" pitchFamily="18" charset="0"/>
                                  <a:ea typeface="Meiryo UI" panose="020B0604030504040204" pitchFamily="50" charset="-128"/>
                                </a:rPr>
                                <m:t>1</m:t>
                              </m:r>
                            </m:num>
                            <m:den>
                              <m:r>
                                <a:rPr kumimoji="1" lang="en-US" altLang="ja-JP" b="0" i="1" smtClean="0">
                                  <a:latin typeface="Cambria Math" panose="02040503050406030204" pitchFamily="18" charset="0"/>
                                  <a:ea typeface="Meiryo UI" panose="020B0604030504040204" pitchFamily="50" charset="-128"/>
                                </a:rPr>
                                <m:t>𝑅𝑒𝑐𝑎𝑙𝑙</m:t>
                              </m:r>
                            </m:den>
                          </m:f>
                        </m:den>
                      </m:f>
                      <m:r>
                        <a:rPr kumimoji="1" lang="en-US" altLang="ja-JP" b="0" i="1" smtClean="0">
                          <a:latin typeface="Cambria Math" panose="02040503050406030204" pitchFamily="18" charset="0"/>
                          <a:ea typeface="Meiryo UI" panose="020B0604030504040204" pitchFamily="50" charset="-128"/>
                        </a:rPr>
                        <m:t>=</m:t>
                      </m:r>
                      <m:f>
                        <m:fPr>
                          <m:ctrlPr>
                            <a:rPr kumimoji="1" lang="en-US" altLang="ja-JP" b="0" i="1" smtClean="0">
                              <a:latin typeface="Cambria Math" panose="02040503050406030204" pitchFamily="18" charset="0"/>
                              <a:ea typeface="Meiryo UI" panose="020B0604030504040204" pitchFamily="50" charset="-128"/>
                            </a:rPr>
                          </m:ctrlPr>
                        </m:fPr>
                        <m:num>
                          <m:r>
                            <a:rPr kumimoji="1" lang="en-US" altLang="ja-JP" b="0" i="1" smtClean="0">
                              <a:latin typeface="Cambria Math" panose="02040503050406030204" pitchFamily="18" charset="0"/>
                              <a:ea typeface="Meiryo UI" panose="020B0604030504040204" pitchFamily="50" charset="-128"/>
                            </a:rPr>
                            <m:t>2(</m:t>
                          </m:r>
                          <m:r>
                            <a:rPr kumimoji="1" lang="en-US" altLang="ja-JP" b="0" i="1" smtClean="0">
                              <a:latin typeface="Cambria Math" panose="02040503050406030204" pitchFamily="18" charset="0"/>
                              <a:ea typeface="Meiryo UI" panose="020B0604030504040204" pitchFamily="50" charset="-128"/>
                            </a:rPr>
                            <m:t>𝑃𝑟𝑒𝑐𝑖𝑠𝑖𝑜𝑛</m:t>
                          </m:r>
                          <m:r>
                            <a:rPr kumimoji="1" lang="en-US" altLang="ja-JP" b="0" i="1" smtClean="0">
                              <a:latin typeface="Cambria Math" panose="02040503050406030204" pitchFamily="18" charset="0"/>
                              <a:ea typeface="Meiryo UI" panose="020B0604030504040204" pitchFamily="50" charset="-128"/>
                            </a:rPr>
                            <m:t> ×</m:t>
                          </m:r>
                          <m:r>
                            <a:rPr kumimoji="1" lang="en-US" altLang="ja-JP" b="0" i="1" smtClean="0">
                              <a:latin typeface="Cambria Math" panose="02040503050406030204" pitchFamily="18" charset="0"/>
                              <a:ea typeface="Meiryo UI" panose="020B0604030504040204" pitchFamily="50" charset="-128"/>
                            </a:rPr>
                            <m:t>𝑅𝑒𝑐𝑎𝑙𝑙</m:t>
                          </m:r>
                          <m:r>
                            <a:rPr kumimoji="1" lang="en-US" altLang="ja-JP" b="0" i="1" smtClean="0">
                              <a:latin typeface="Cambria Math" panose="02040503050406030204" pitchFamily="18" charset="0"/>
                              <a:ea typeface="Meiryo UI" panose="020B0604030504040204" pitchFamily="50" charset="-128"/>
                            </a:rPr>
                            <m:t>)</m:t>
                          </m:r>
                        </m:num>
                        <m:den>
                          <m:r>
                            <a:rPr kumimoji="1" lang="en-US" altLang="ja-JP" b="0" i="1" smtClean="0">
                              <a:latin typeface="Cambria Math" panose="02040503050406030204" pitchFamily="18" charset="0"/>
                              <a:ea typeface="Meiryo UI" panose="020B0604030504040204" pitchFamily="50" charset="-128"/>
                            </a:rPr>
                            <m:t>𝑃𝑟𝑒𝑐𝑖𝑠𝑖𝑜𝑛</m:t>
                          </m:r>
                          <m:r>
                            <a:rPr kumimoji="1" lang="en-US" altLang="ja-JP" b="0" i="1" smtClean="0">
                              <a:latin typeface="Cambria Math" panose="02040503050406030204" pitchFamily="18" charset="0"/>
                              <a:ea typeface="Meiryo UI" panose="020B0604030504040204" pitchFamily="50" charset="-128"/>
                            </a:rPr>
                            <m:t>+</m:t>
                          </m:r>
                          <m:r>
                            <a:rPr kumimoji="1" lang="en-US" altLang="ja-JP" b="0" i="1" smtClean="0">
                              <a:latin typeface="Cambria Math" panose="02040503050406030204" pitchFamily="18" charset="0"/>
                              <a:ea typeface="Meiryo UI" panose="020B0604030504040204" pitchFamily="50" charset="-128"/>
                            </a:rPr>
                            <m:t>𝑅𝑒𝑐𝑎𝑙𝑙</m:t>
                          </m:r>
                        </m:den>
                      </m:f>
                    </m:oMath>
                  </m:oMathPara>
                </a14:m>
                <a:endParaRPr kumimoji="1" lang="ja-JP" altLang="en-US"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mc:Choice>
        <mc:Fallback>
          <p:sp>
            <p:nvSpPr>
              <p:cNvPr id="4" name="テキスト ボックス 3">
                <a:extLst>
                  <a:ext uri="{FF2B5EF4-FFF2-40B4-BE49-F238E27FC236}">
                    <a16:creationId xmlns:a16="http://schemas.microsoft.com/office/drawing/2014/main" id="{63331BDF-9A90-4C59-BAF2-FFF4FA397886}"/>
                  </a:ext>
                </a:extLst>
              </p:cNvPr>
              <p:cNvSpPr txBox="1">
                <a:spLocks noRot="1" noChangeAspect="1" noMove="1" noResize="1" noEditPoints="1" noAdjustHandles="1" noChangeArrowheads="1" noChangeShapeType="1" noTextEdit="1"/>
              </p:cNvSpPr>
              <p:nvPr/>
            </p:nvSpPr>
            <p:spPr>
              <a:xfrm>
                <a:off x="1906547" y="1225960"/>
                <a:ext cx="7473905" cy="1437060"/>
              </a:xfrm>
              <a:prstGeom prst="rect">
                <a:avLst/>
              </a:prstGeom>
              <a:blipFill>
                <a:blip r:embed="rId2"/>
                <a:stretch>
                  <a:fillRect l="-734" t="-16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35CCF0D6-A4E0-45EE-89B5-6E5831AFB2C8}"/>
                  </a:ext>
                </a:extLst>
              </p:cNvPr>
              <p:cNvSpPr txBox="1"/>
              <p:nvPr/>
            </p:nvSpPr>
            <p:spPr>
              <a:xfrm>
                <a:off x="1761858" y="2451112"/>
                <a:ext cx="7220450" cy="1102289"/>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調和平均：「逆数の平均の逆数」を表しており、往路と復路の全体での平均速度を求める場合など</a:t>
                </a:r>
                <a:br>
                  <a:rPr kumimoji="1" lang="en-US" altLang="ja-JP" sz="1400" dirty="0">
                    <a:latin typeface="Meiryo UI" panose="020B0604030504040204" pitchFamily="50" charset="-128"/>
                    <a:ea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rPr>
                  <a:t>　　　　　　　　別の値を除してから平均値を求める際に利用される</a:t>
                </a:r>
                <a:endParaRPr kumimoji="1" lang="en-US" altLang="ja-JP" sz="1400" dirty="0">
                  <a:latin typeface="Meiryo UI" panose="020B0604030504040204" pitchFamily="50" charset="-128"/>
                  <a:ea typeface="Meiryo UI" panose="020B0604030504040204" pitchFamily="50" charset="-128"/>
                </a:endParaRPr>
              </a:p>
              <a:p>
                <a14:m>
                  <m:oMathPara xmlns:m="http://schemas.openxmlformats.org/officeDocument/2006/math">
                    <m:oMathParaPr>
                      <m:jc m:val="centerGroup"/>
                    </m:oMathParaPr>
                    <m:oMath xmlns:m="http://schemas.openxmlformats.org/officeDocument/2006/math">
                      <m:r>
                        <m:rPr>
                          <m:sty m:val="p"/>
                        </m:rPr>
                        <a:rPr kumimoji="1" lang="en-US" altLang="ja-JP" sz="1400" i="1" dirty="0">
                          <a:latin typeface="Cambria Math" panose="02040503050406030204" pitchFamily="18" charset="0"/>
                          <a:ea typeface="Meiryo UI" panose="020B0604030504040204" pitchFamily="50" charset="-128"/>
                        </a:rPr>
                        <m:t>X</m:t>
                      </m:r>
                      <m:r>
                        <a:rPr kumimoji="1" lang="en-US" altLang="ja-JP" sz="1400" b="0" i="1" smtClean="0">
                          <a:latin typeface="Cambria Math" panose="02040503050406030204" pitchFamily="18" charset="0"/>
                          <a:ea typeface="Meiryo UI" panose="020B0604030504040204" pitchFamily="50" charset="-128"/>
                        </a:rPr>
                        <m:t>=</m:t>
                      </m:r>
                      <m:f>
                        <m:fPr>
                          <m:ctrlPr>
                            <a:rPr kumimoji="1" lang="en-US" altLang="ja-JP" sz="1400" i="1">
                              <a:latin typeface="Cambria Math" panose="02040503050406030204" pitchFamily="18" charset="0"/>
                              <a:ea typeface="Meiryo UI" panose="020B0604030504040204" pitchFamily="50" charset="-128"/>
                            </a:rPr>
                          </m:ctrlPr>
                        </m:fPr>
                        <m:num>
                          <m:r>
                            <a:rPr kumimoji="1" lang="en-US" altLang="ja-JP" sz="1400" i="1">
                              <a:latin typeface="Cambria Math" panose="02040503050406030204" pitchFamily="18" charset="0"/>
                              <a:ea typeface="Meiryo UI" panose="020B0604030504040204" pitchFamily="50" charset="-128"/>
                            </a:rPr>
                            <m:t>𝑛</m:t>
                          </m:r>
                        </m:num>
                        <m:den>
                          <m:f>
                            <m:fPr>
                              <m:ctrlPr>
                                <a:rPr kumimoji="1" lang="en-US" altLang="ja-JP" sz="1400" i="1">
                                  <a:latin typeface="Cambria Math" panose="02040503050406030204" pitchFamily="18" charset="0"/>
                                  <a:ea typeface="Meiryo UI" panose="020B0604030504040204" pitchFamily="50" charset="-128"/>
                                </a:rPr>
                              </m:ctrlPr>
                            </m:fPr>
                            <m:num>
                              <m:r>
                                <a:rPr kumimoji="1" lang="en-US" altLang="ja-JP" sz="1400" i="1">
                                  <a:latin typeface="Cambria Math" panose="02040503050406030204" pitchFamily="18" charset="0"/>
                                  <a:ea typeface="Meiryo UI" panose="020B0604030504040204" pitchFamily="50" charset="-128"/>
                                </a:rPr>
                                <m:t>1</m:t>
                              </m:r>
                            </m:num>
                            <m:den>
                              <m:sSub>
                                <m:sSubPr>
                                  <m:ctrlPr>
                                    <a:rPr kumimoji="1" lang="en-US" altLang="ja-JP" sz="1400" i="1">
                                      <a:latin typeface="Cambria Math" panose="02040503050406030204" pitchFamily="18" charset="0"/>
                                      <a:ea typeface="Meiryo UI" panose="020B0604030504040204" pitchFamily="50" charset="-128"/>
                                    </a:rPr>
                                  </m:ctrlPr>
                                </m:sSubPr>
                                <m:e>
                                  <m:r>
                                    <a:rPr kumimoji="1" lang="en-US" altLang="ja-JP" sz="1400" i="1">
                                      <a:latin typeface="Cambria Math" panose="02040503050406030204" pitchFamily="18" charset="0"/>
                                      <a:ea typeface="Meiryo UI" panose="020B0604030504040204" pitchFamily="50" charset="-128"/>
                                    </a:rPr>
                                    <m:t>𝑥</m:t>
                                  </m:r>
                                </m:e>
                                <m:sub>
                                  <m:r>
                                    <a:rPr kumimoji="1" lang="en-US" altLang="ja-JP" sz="1400" i="1">
                                      <a:latin typeface="Cambria Math" panose="02040503050406030204" pitchFamily="18" charset="0"/>
                                      <a:ea typeface="Meiryo UI" panose="020B0604030504040204" pitchFamily="50" charset="-128"/>
                                    </a:rPr>
                                    <m:t>1</m:t>
                                  </m:r>
                                </m:sub>
                              </m:sSub>
                            </m:den>
                          </m:f>
                          <m:r>
                            <a:rPr kumimoji="1" lang="en-US" altLang="ja-JP" sz="1400" i="1">
                              <a:latin typeface="Cambria Math" panose="02040503050406030204" pitchFamily="18" charset="0"/>
                              <a:ea typeface="Meiryo UI" panose="020B0604030504040204" pitchFamily="50" charset="-128"/>
                            </a:rPr>
                            <m:t>+</m:t>
                          </m:r>
                          <m:f>
                            <m:fPr>
                              <m:ctrlPr>
                                <a:rPr kumimoji="1" lang="en-US" altLang="ja-JP" sz="1400" i="1">
                                  <a:latin typeface="Cambria Math" panose="02040503050406030204" pitchFamily="18" charset="0"/>
                                  <a:ea typeface="Meiryo UI" panose="020B0604030504040204" pitchFamily="50" charset="-128"/>
                                </a:rPr>
                              </m:ctrlPr>
                            </m:fPr>
                            <m:num>
                              <m:r>
                                <a:rPr kumimoji="1" lang="en-US" altLang="ja-JP" sz="1400" i="1">
                                  <a:latin typeface="Cambria Math" panose="02040503050406030204" pitchFamily="18" charset="0"/>
                                  <a:ea typeface="Meiryo UI" panose="020B0604030504040204" pitchFamily="50" charset="-128"/>
                                </a:rPr>
                                <m:t>1</m:t>
                              </m:r>
                            </m:num>
                            <m:den>
                              <m:sSub>
                                <m:sSubPr>
                                  <m:ctrlPr>
                                    <a:rPr kumimoji="1" lang="en-US" altLang="ja-JP" sz="1400" i="1">
                                      <a:latin typeface="Cambria Math" panose="02040503050406030204" pitchFamily="18" charset="0"/>
                                      <a:ea typeface="Meiryo UI" panose="020B0604030504040204" pitchFamily="50" charset="-128"/>
                                    </a:rPr>
                                  </m:ctrlPr>
                                </m:sSubPr>
                                <m:e>
                                  <m:r>
                                    <a:rPr kumimoji="1" lang="en-US" altLang="ja-JP" sz="1400" i="1">
                                      <a:latin typeface="Cambria Math" panose="02040503050406030204" pitchFamily="18" charset="0"/>
                                      <a:ea typeface="Meiryo UI" panose="020B0604030504040204" pitchFamily="50" charset="-128"/>
                                    </a:rPr>
                                    <m:t>𝑥</m:t>
                                  </m:r>
                                </m:e>
                                <m:sub>
                                  <m:r>
                                    <a:rPr kumimoji="1" lang="en-US" altLang="ja-JP" sz="1400" i="1">
                                      <a:latin typeface="Cambria Math" panose="02040503050406030204" pitchFamily="18" charset="0"/>
                                      <a:ea typeface="Meiryo UI" panose="020B0604030504040204" pitchFamily="50" charset="-128"/>
                                    </a:rPr>
                                    <m:t>2</m:t>
                                  </m:r>
                                </m:sub>
                              </m:sSub>
                            </m:den>
                          </m:f>
                          <m:r>
                            <a:rPr kumimoji="1" lang="en-US" altLang="ja-JP" sz="1400" i="1">
                              <a:latin typeface="Cambria Math" panose="02040503050406030204" pitchFamily="18" charset="0"/>
                              <a:ea typeface="Meiryo UI" panose="020B0604030504040204" pitchFamily="50" charset="-128"/>
                            </a:rPr>
                            <m:t>+</m:t>
                          </m:r>
                          <m:f>
                            <m:fPr>
                              <m:ctrlPr>
                                <a:rPr kumimoji="1" lang="en-US" altLang="ja-JP" sz="1400" i="1">
                                  <a:latin typeface="Cambria Math" panose="02040503050406030204" pitchFamily="18" charset="0"/>
                                  <a:ea typeface="Meiryo UI" panose="020B0604030504040204" pitchFamily="50" charset="-128"/>
                                </a:rPr>
                              </m:ctrlPr>
                            </m:fPr>
                            <m:num>
                              <m:r>
                                <a:rPr kumimoji="1" lang="en-US" altLang="ja-JP" sz="1400" i="1">
                                  <a:latin typeface="Cambria Math" panose="02040503050406030204" pitchFamily="18" charset="0"/>
                                  <a:ea typeface="Meiryo UI" panose="020B0604030504040204" pitchFamily="50" charset="-128"/>
                                </a:rPr>
                                <m:t>1</m:t>
                              </m:r>
                            </m:num>
                            <m:den>
                              <m:sSub>
                                <m:sSubPr>
                                  <m:ctrlPr>
                                    <a:rPr kumimoji="1" lang="en-US" altLang="ja-JP" sz="1400" i="1">
                                      <a:latin typeface="Cambria Math" panose="02040503050406030204" pitchFamily="18" charset="0"/>
                                      <a:ea typeface="Meiryo UI" panose="020B0604030504040204" pitchFamily="50" charset="-128"/>
                                    </a:rPr>
                                  </m:ctrlPr>
                                </m:sSubPr>
                                <m:e>
                                  <m:r>
                                    <a:rPr kumimoji="1" lang="en-US" altLang="ja-JP" sz="1400" i="1">
                                      <a:latin typeface="Cambria Math" panose="02040503050406030204" pitchFamily="18" charset="0"/>
                                      <a:ea typeface="Meiryo UI" panose="020B0604030504040204" pitchFamily="50" charset="-128"/>
                                    </a:rPr>
                                    <m:t>𝑥</m:t>
                                  </m:r>
                                </m:e>
                                <m:sub>
                                  <m:r>
                                    <a:rPr kumimoji="1" lang="en-US" altLang="ja-JP" sz="1400" i="1">
                                      <a:latin typeface="Cambria Math" panose="02040503050406030204" pitchFamily="18" charset="0"/>
                                      <a:ea typeface="Meiryo UI" panose="020B0604030504040204" pitchFamily="50" charset="-128"/>
                                    </a:rPr>
                                    <m:t>3</m:t>
                                  </m:r>
                                </m:sub>
                              </m:sSub>
                            </m:den>
                          </m:f>
                          <m:r>
                            <a:rPr kumimoji="1" lang="en-US" altLang="ja-JP" sz="1400" i="1">
                              <a:latin typeface="Cambria Math" panose="02040503050406030204" pitchFamily="18" charset="0"/>
                              <a:ea typeface="Meiryo UI" panose="020B0604030504040204" pitchFamily="50" charset="-128"/>
                            </a:rPr>
                            <m:t>+</m:t>
                          </m:r>
                          <m:r>
                            <a:rPr kumimoji="1" lang="ja-JP" altLang="en-US" sz="1400" i="1">
                              <a:latin typeface="Cambria Math" panose="02040503050406030204" pitchFamily="18" charset="0"/>
                              <a:ea typeface="Meiryo UI" panose="020B0604030504040204" pitchFamily="50" charset="-128"/>
                            </a:rPr>
                            <m:t>・・・</m:t>
                          </m:r>
                          <m:r>
                            <a:rPr kumimoji="1" lang="en-US" altLang="ja-JP" sz="1400" i="1">
                              <a:latin typeface="Cambria Math" panose="02040503050406030204" pitchFamily="18" charset="0"/>
                              <a:ea typeface="Meiryo UI" panose="020B0604030504040204" pitchFamily="50" charset="-128"/>
                            </a:rPr>
                            <m:t>+</m:t>
                          </m:r>
                          <m:f>
                            <m:fPr>
                              <m:ctrlPr>
                                <a:rPr kumimoji="1" lang="en-US" altLang="ja-JP" sz="1400" i="1">
                                  <a:latin typeface="Cambria Math" panose="02040503050406030204" pitchFamily="18" charset="0"/>
                                  <a:ea typeface="Meiryo UI" panose="020B0604030504040204" pitchFamily="50" charset="-128"/>
                                </a:rPr>
                              </m:ctrlPr>
                            </m:fPr>
                            <m:num>
                              <m:r>
                                <a:rPr kumimoji="1" lang="en-US" altLang="ja-JP" sz="1400" i="1">
                                  <a:latin typeface="Cambria Math" panose="02040503050406030204" pitchFamily="18" charset="0"/>
                                  <a:ea typeface="Meiryo UI" panose="020B0604030504040204" pitchFamily="50" charset="-128"/>
                                </a:rPr>
                                <m:t>1</m:t>
                              </m:r>
                            </m:num>
                            <m:den>
                              <m:sSub>
                                <m:sSubPr>
                                  <m:ctrlPr>
                                    <a:rPr kumimoji="1" lang="en-US" altLang="ja-JP" sz="1400" i="1">
                                      <a:latin typeface="Cambria Math" panose="02040503050406030204" pitchFamily="18" charset="0"/>
                                      <a:ea typeface="Meiryo UI" panose="020B0604030504040204" pitchFamily="50" charset="-128"/>
                                    </a:rPr>
                                  </m:ctrlPr>
                                </m:sSubPr>
                                <m:e>
                                  <m:r>
                                    <a:rPr kumimoji="1" lang="en-US" altLang="ja-JP" sz="1400" i="1">
                                      <a:latin typeface="Cambria Math" panose="02040503050406030204" pitchFamily="18" charset="0"/>
                                      <a:ea typeface="Meiryo UI" panose="020B0604030504040204" pitchFamily="50" charset="-128"/>
                                    </a:rPr>
                                    <m:t>𝑥</m:t>
                                  </m:r>
                                </m:e>
                                <m:sub>
                                  <m:r>
                                    <a:rPr kumimoji="1" lang="en-US" altLang="ja-JP" sz="1400" i="1">
                                      <a:latin typeface="Cambria Math" panose="02040503050406030204" pitchFamily="18" charset="0"/>
                                      <a:ea typeface="Meiryo UI" panose="020B0604030504040204" pitchFamily="50" charset="-128"/>
                                    </a:rPr>
                                    <m:t>𝑛</m:t>
                                  </m:r>
                                </m:sub>
                              </m:sSub>
                            </m:den>
                          </m:f>
                        </m:den>
                      </m:f>
                    </m:oMath>
                  </m:oMathPara>
                </a14:m>
                <a:endParaRPr kumimoji="1" lang="ja-JP" altLang="en-US" sz="1400" dirty="0">
                  <a:latin typeface="Meiryo UI" panose="020B0604030504040204" pitchFamily="50" charset="-128"/>
                  <a:ea typeface="Meiryo UI" panose="020B0604030504040204" pitchFamily="50" charset="-128"/>
                </a:endParaRPr>
              </a:p>
            </p:txBody>
          </p:sp>
        </mc:Choice>
        <mc:Fallback>
          <p:sp>
            <p:nvSpPr>
              <p:cNvPr id="5" name="テキスト ボックス 4">
                <a:extLst>
                  <a:ext uri="{FF2B5EF4-FFF2-40B4-BE49-F238E27FC236}">
                    <a16:creationId xmlns:a16="http://schemas.microsoft.com/office/drawing/2014/main" id="{35CCF0D6-A4E0-45EE-89B5-6E5831AFB2C8}"/>
                  </a:ext>
                </a:extLst>
              </p:cNvPr>
              <p:cNvSpPr txBox="1">
                <a:spLocks noRot="1" noChangeAspect="1" noMove="1" noResize="1" noEditPoints="1" noAdjustHandles="1" noChangeArrowheads="1" noChangeShapeType="1" noTextEdit="1"/>
              </p:cNvSpPr>
              <p:nvPr/>
            </p:nvSpPr>
            <p:spPr>
              <a:xfrm>
                <a:off x="1761858" y="2451112"/>
                <a:ext cx="7220450" cy="1102289"/>
              </a:xfrm>
              <a:prstGeom prst="rect">
                <a:avLst/>
              </a:prstGeom>
              <a:blipFill>
                <a:blip r:embed="rId3"/>
                <a:stretch>
                  <a:fillRect l="-253" t="-110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A09EBAC-55AF-4CB9-82C4-E9BF24B19DA1}"/>
              </a:ext>
            </a:extLst>
          </p:cNvPr>
          <p:cNvSpPr txBox="1"/>
          <p:nvPr/>
        </p:nvSpPr>
        <p:spPr>
          <a:xfrm>
            <a:off x="2831965" y="4421246"/>
            <a:ext cx="2157963" cy="646331"/>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Precision</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100% </a:t>
            </a:r>
          </a:p>
          <a:p>
            <a:r>
              <a:rPr kumimoji="1" lang="en-US" altLang="ja-JP" dirty="0">
                <a:latin typeface="Meiryo UI" panose="020B0604030504040204" pitchFamily="50" charset="-128"/>
                <a:ea typeface="Meiryo UI" panose="020B0604030504040204" pitchFamily="50" charset="-128"/>
              </a:rPr>
              <a:t>Recall</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75%</a:t>
            </a:r>
            <a:endParaRPr kumimoji="1" lang="ja-JP" altLang="en-US" dirty="0">
              <a:latin typeface="Meiryo UI" panose="020B0604030504040204" pitchFamily="50" charset="-128"/>
              <a:ea typeface="Meiryo UI" panose="020B0604030504040204" pitchFamily="50" charset="-128"/>
            </a:endParaRPr>
          </a:p>
        </p:txBody>
      </p:sp>
      <p:graphicFrame>
        <p:nvGraphicFramePr>
          <p:cNvPr id="7" name="表 4">
            <a:extLst>
              <a:ext uri="{FF2B5EF4-FFF2-40B4-BE49-F238E27FC236}">
                <a16:creationId xmlns:a16="http://schemas.microsoft.com/office/drawing/2014/main" id="{1BB29F95-E309-47FA-91BF-CF9285A560C1}"/>
              </a:ext>
            </a:extLst>
          </p:cNvPr>
          <p:cNvGraphicFramePr>
            <a:graphicFrameLocks noGrp="1"/>
          </p:cNvGraphicFramePr>
          <p:nvPr>
            <p:extLst>
              <p:ext uri="{D42A27DB-BD31-4B8C-83A1-F6EECF244321}">
                <p14:modId xmlns:p14="http://schemas.microsoft.com/office/powerpoint/2010/main" val="2002447140"/>
              </p:ext>
            </p:extLst>
          </p:nvPr>
        </p:nvGraphicFramePr>
        <p:xfrm>
          <a:off x="765356" y="3642735"/>
          <a:ext cx="1876108" cy="1532996"/>
        </p:xfrm>
        <a:graphic>
          <a:graphicData uri="http://schemas.openxmlformats.org/drawingml/2006/table">
            <a:tbl>
              <a:tblPr>
                <a:tableStyleId>{5C22544A-7EE6-4342-B048-85BDC9FD1C3A}</a:tableStyleId>
              </a:tblPr>
              <a:tblGrid>
                <a:gridCol w="703580">
                  <a:extLst>
                    <a:ext uri="{9D8B030D-6E8A-4147-A177-3AD203B41FA5}">
                      <a16:colId xmlns:a16="http://schemas.microsoft.com/office/drawing/2014/main" val="1240108185"/>
                    </a:ext>
                  </a:extLst>
                </a:gridCol>
                <a:gridCol w="398780">
                  <a:extLst>
                    <a:ext uri="{9D8B030D-6E8A-4147-A177-3AD203B41FA5}">
                      <a16:colId xmlns:a16="http://schemas.microsoft.com/office/drawing/2014/main" val="1950153978"/>
                    </a:ext>
                  </a:extLst>
                </a:gridCol>
                <a:gridCol w="398780">
                  <a:extLst>
                    <a:ext uri="{9D8B030D-6E8A-4147-A177-3AD203B41FA5}">
                      <a16:colId xmlns:a16="http://schemas.microsoft.com/office/drawing/2014/main" val="3560527316"/>
                    </a:ext>
                  </a:extLst>
                </a:gridCol>
                <a:gridCol w="374968">
                  <a:extLst>
                    <a:ext uri="{9D8B030D-6E8A-4147-A177-3AD203B41FA5}">
                      <a16:colId xmlns:a16="http://schemas.microsoft.com/office/drawing/2014/main" val="396267358"/>
                    </a:ext>
                  </a:extLst>
                </a:gridCol>
              </a:tblGrid>
              <a:tr h="420476">
                <a:tc rowSpan="2" grid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予測①</a:t>
                      </a:r>
                    </a:p>
                  </a:txBody>
                  <a:tcPr anchor="ctr">
                    <a:solidFill>
                      <a:schemeClr val="accent1"/>
                    </a:solidFill>
                  </a:tcPr>
                </a:tc>
                <a:tc rowSpan="2" hMerge="1">
                  <a:txBody>
                    <a:bodyPr/>
                    <a:lstStyle/>
                    <a:p>
                      <a:endParaRPr kumimoji="1" lang="ja-JP" altLang="en-US"/>
                    </a:p>
                  </a:txBody>
                  <a:tcPr/>
                </a:tc>
                <a:tc grid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予測</a:t>
                      </a:r>
                    </a:p>
                  </a:txBody>
                  <a:tcPr anchor="ctr">
                    <a:solidFill>
                      <a:schemeClr val="accent1"/>
                    </a:solidFill>
                  </a:tcPr>
                </a:tc>
                <a:tc hMerge="1">
                  <a:txBody>
                    <a:bodyPr/>
                    <a:lstStyle/>
                    <a:p>
                      <a:endParaRPr kumimoji="1" lang="ja-JP" altLang="en-US" dirty="0"/>
                    </a:p>
                  </a:txBody>
                  <a:tcPr/>
                </a:tc>
                <a:extLst>
                  <a:ext uri="{0D108BD9-81ED-4DB2-BD59-A6C34878D82A}">
                    <a16:rowId xmlns:a16="http://schemas.microsoft.com/office/drawing/2014/main" val="2748949201"/>
                  </a:ext>
                </a:extLst>
              </a:tr>
              <a:tr h="370840">
                <a:tc gridSpan="2" vMerge="1">
                  <a:txBody>
                    <a:bodyPr/>
                    <a:lstStyle/>
                    <a:p>
                      <a:endParaRPr kumimoji="1" lang="ja-JP" altLang="en-US" dirty="0"/>
                    </a:p>
                  </a:txBody>
                  <a:tcPr/>
                </a:tc>
                <a:tc hMerge="1" vMerge="1">
                  <a:txBody>
                    <a:bodyPr/>
                    <a:lstStyle/>
                    <a:p>
                      <a:endParaRPr kumimoji="1" lang="ja-JP" altLang="en-US" dirty="0"/>
                    </a:p>
                  </a:txBody>
                  <a:tcPr/>
                </a:tc>
                <a:tc>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〇</a:t>
                      </a:r>
                    </a:p>
                  </a:txBody>
                  <a:tcPr anchor="ctr">
                    <a:solidFill>
                      <a:schemeClr val="accent1"/>
                    </a:solidFill>
                  </a:tcPr>
                </a:tc>
                <a:tc>
                  <a:txBody>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1"/>
                    </a:solidFill>
                  </a:tcPr>
                </a:tc>
                <a:extLst>
                  <a:ext uri="{0D108BD9-81ED-4DB2-BD59-A6C34878D82A}">
                    <a16:rowId xmlns:a16="http://schemas.microsoft.com/office/drawing/2014/main" val="564493182"/>
                  </a:ext>
                </a:extLst>
              </a:tr>
              <a:tr h="370840">
                <a:tc row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実測</a:t>
                      </a:r>
                    </a:p>
                  </a:txBody>
                  <a:tcPr anchor="ctr">
                    <a:solidFill>
                      <a:schemeClr val="accent1"/>
                    </a:solidFill>
                  </a:tcPr>
                </a:tc>
                <a:tc>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〇</a:t>
                      </a:r>
                    </a:p>
                  </a:txBody>
                  <a:tcPr anchor="ctr">
                    <a:solidFill>
                      <a:schemeClr val="accent1"/>
                    </a:solidFill>
                  </a:tcPr>
                </a:tc>
                <a:tc>
                  <a:txBody>
                    <a:bodyPr/>
                    <a:lstStyle/>
                    <a:p>
                      <a:pPr algn="ctr"/>
                      <a:r>
                        <a:rPr kumimoji="1" lang="en-US" altLang="ja-JP" dirty="0">
                          <a:latin typeface="Meiryo UI" panose="020B0604030504040204" pitchFamily="50" charset="-128"/>
                          <a:ea typeface="Meiryo UI" panose="020B0604030504040204" pitchFamily="50" charset="-128"/>
                        </a:rPr>
                        <a:t>6</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2</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79867176"/>
                  </a:ext>
                </a:extLst>
              </a:tr>
              <a:tr h="370840">
                <a:tc vMerge="1">
                  <a:txBody>
                    <a:bodyPr/>
                    <a:lstStyle/>
                    <a:p>
                      <a:endParaRPr kumimoji="1" lang="ja-JP" altLang="en-US" dirty="0"/>
                    </a:p>
                  </a:txBody>
                  <a:tcPr/>
                </a:tc>
                <a:tc>
                  <a:txBody>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1"/>
                    </a:solidFill>
                  </a:tcPr>
                </a:tc>
                <a:tc>
                  <a:txBody>
                    <a:bodyPr/>
                    <a:lstStyle/>
                    <a:p>
                      <a:pPr algn="ctr"/>
                      <a:r>
                        <a:rPr kumimoji="1" lang="en-US" altLang="ja-JP" dirty="0">
                          <a:latin typeface="Meiryo UI" panose="020B0604030504040204" pitchFamily="50" charset="-128"/>
                          <a:ea typeface="Meiryo UI" panose="020B0604030504040204" pitchFamily="50" charset="-128"/>
                        </a:rPr>
                        <a:t>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2</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20728118"/>
                  </a:ext>
                </a:extLst>
              </a:tr>
            </a:tbl>
          </a:graphicData>
        </a:graphic>
      </p:graphicFrame>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98A90083-8E3B-4951-B1E5-CEFD5E80CB16}"/>
                  </a:ext>
                </a:extLst>
              </p:cNvPr>
              <p:cNvSpPr txBox="1"/>
              <p:nvPr/>
            </p:nvSpPr>
            <p:spPr>
              <a:xfrm>
                <a:off x="1277485" y="5354398"/>
                <a:ext cx="3332964" cy="572336"/>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F</a:t>
                </a:r>
                <a:r>
                  <a:rPr kumimoji="1" lang="ja-JP" altLang="en-US" dirty="0">
                    <a:latin typeface="Meiryo UI" panose="020B0604030504040204" pitchFamily="50" charset="-128"/>
                    <a:ea typeface="Meiryo UI" panose="020B0604030504040204" pitchFamily="50" charset="-128"/>
                  </a:rPr>
                  <a:t>値：</a:t>
                </a:r>
                <a14:m>
                  <m:oMath xmlns:m="http://schemas.openxmlformats.org/officeDocument/2006/math">
                    <m:f>
                      <m:fPr>
                        <m:ctrlPr>
                          <a:rPr kumimoji="1" lang="en-US" altLang="ja-JP" i="1" smtClean="0">
                            <a:latin typeface="Cambria Math" panose="02040503050406030204" pitchFamily="18" charset="0"/>
                            <a:ea typeface="Meiryo UI" panose="020B0604030504040204" pitchFamily="50" charset="-128"/>
                          </a:rPr>
                        </m:ctrlPr>
                      </m:fPr>
                      <m:num>
                        <m:r>
                          <m:rPr>
                            <m:nor/>
                          </m:rPr>
                          <a:rPr kumimoji="1" lang="en-US" altLang="ja-JP" dirty="0">
                            <a:latin typeface="Meiryo UI" panose="020B0604030504040204" pitchFamily="50" charset="-128"/>
                            <a:ea typeface="Meiryo UI" panose="020B0604030504040204" pitchFamily="50" charset="-128"/>
                          </a:rPr>
                          <m:t>2(1.00</m:t>
                        </m:r>
                        <m:r>
                          <m:rPr>
                            <m:nor/>
                          </m:rPr>
                          <a:rPr kumimoji="1" lang="ja-JP" altLang="en-US" dirty="0">
                            <a:latin typeface="Meiryo UI" panose="020B0604030504040204" pitchFamily="50" charset="-128"/>
                            <a:ea typeface="Meiryo UI" panose="020B0604030504040204" pitchFamily="50" charset="-128"/>
                          </a:rPr>
                          <m:t> </m:t>
                        </m:r>
                        <m:r>
                          <m:rPr>
                            <m:nor/>
                          </m:rPr>
                          <a:rPr kumimoji="1" lang="en-US" altLang="ja-JP" dirty="0">
                            <a:latin typeface="Meiryo UI" panose="020B0604030504040204" pitchFamily="50" charset="-128"/>
                            <a:ea typeface="Meiryo UI" panose="020B0604030504040204" pitchFamily="50" charset="-128"/>
                          </a:rPr>
                          <m:t>× 0.75)</m:t>
                        </m:r>
                      </m:num>
                      <m:den>
                        <m:r>
                          <m:rPr>
                            <m:nor/>
                          </m:rPr>
                          <a:rPr kumimoji="1" lang="en-US" altLang="ja-JP" dirty="0">
                            <a:latin typeface="Meiryo UI" panose="020B0604030504040204" pitchFamily="50" charset="-128"/>
                            <a:ea typeface="Meiryo UI" panose="020B0604030504040204" pitchFamily="50" charset="-128"/>
                          </a:rPr>
                          <m:t>1.00</m:t>
                        </m:r>
                        <m:r>
                          <m:rPr>
                            <m:nor/>
                          </m:rPr>
                          <a:rPr kumimoji="1" lang="ja-JP" altLang="en-US" dirty="0">
                            <a:latin typeface="Meiryo UI" panose="020B0604030504040204" pitchFamily="50" charset="-128"/>
                            <a:ea typeface="Meiryo UI" panose="020B0604030504040204" pitchFamily="50" charset="-128"/>
                          </a:rPr>
                          <m:t> </m:t>
                        </m:r>
                        <m:r>
                          <m:rPr>
                            <m:nor/>
                          </m:rPr>
                          <a:rPr kumimoji="1" lang="en-US" altLang="ja-JP" b="0" i="0" dirty="0" smtClean="0">
                            <a:latin typeface="Meiryo UI" panose="020B0604030504040204" pitchFamily="50" charset="-128"/>
                            <a:ea typeface="Meiryo UI" panose="020B0604030504040204" pitchFamily="50" charset="-128"/>
                          </a:rPr>
                          <m:t>+</m:t>
                        </m:r>
                        <m:r>
                          <m:rPr>
                            <m:nor/>
                          </m:rPr>
                          <a:rPr kumimoji="1" lang="en-US" altLang="ja-JP" dirty="0">
                            <a:latin typeface="Meiryo UI" panose="020B0604030504040204" pitchFamily="50" charset="-128"/>
                            <a:ea typeface="Meiryo UI" panose="020B0604030504040204" pitchFamily="50" charset="-128"/>
                          </a:rPr>
                          <m:t> 0.75</m:t>
                        </m:r>
                      </m:den>
                    </m:f>
                  </m:oMath>
                </a14:m>
                <a:r>
                  <a:rPr kumimoji="1" lang="en-US" altLang="ja-JP" dirty="0">
                    <a:latin typeface="Meiryo UI" panose="020B0604030504040204" pitchFamily="50" charset="-128"/>
                    <a:ea typeface="Meiryo UI" panose="020B0604030504040204" pitchFamily="50" charset="-128"/>
                  </a:rPr>
                  <a:t> = 0.86</a:t>
                </a:r>
                <a:endParaRPr kumimoji="1" lang="ja-JP" altLang="en-US" dirty="0">
                  <a:latin typeface="Meiryo UI" panose="020B0604030504040204" pitchFamily="50" charset="-128"/>
                  <a:ea typeface="Meiryo UI" panose="020B0604030504040204" pitchFamily="50" charset="-128"/>
                </a:endParaRPr>
              </a:p>
            </p:txBody>
          </p:sp>
        </mc:Choice>
        <mc:Fallback>
          <p:sp>
            <p:nvSpPr>
              <p:cNvPr id="8" name="テキスト ボックス 7">
                <a:extLst>
                  <a:ext uri="{FF2B5EF4-FFF2-40B4-BE49-F238E27FC236}">
                    <a16:creationId xmlns:a16="http://schemas.microsoft.com/office/drawing/2014/main" id="{98A90083-8E3B-4951-B1E5-CEFD5E80CB16}"/>
                  </a:ext>
                </a:extLst>
              </p:cNvPr>
              <p:cNvSpPr txBox="1">
                <a:spLocks noRot="1" noChangeAspect="1" noMove="1" noResize="1" noEditPoints="1" noAdjustHandles="1" noChangeArrowheads="1" noChangeShapeType="1" noTextEdit="1"/>
              </p:cNvSpPr>
              <p:nvPr/>
            </p:nvSpPr>
            <p:spPr>
              <a:xfrm>
                <a:off x="1277485" y="5354398"/>
                <a:ext cx="3332964" cy="572336"/>
              </a:xfrm>
              <a:prstGeom prst="rect">
                <a:avLst/>
              </a:prstGeom>
              <a:blipFill>
                <a:blip r:embed="rId4"/>
                <a:stretch>
                  <a:fillRect l="-1648" r="-1099" b="-1064"/>
                </a:stretch>
              </a:blipFill>
            </p:spPr>
            <p:txBody>
              <a:bodyPr/>
              <a:lstStyle/>
              <a:p>
                <a:r>
                  <a:rPr lang="ja-JP" altLang="en-US">
                    <a:noFill/>
                  </a:rPr>
                  <a:t> </a:t>
                </a:r>
              </a:p>
            </p:txBody>
          </p:sp>
        </mc:Fallback>
      </mc:AlternateContent>
      <p:graphicFrame>
        <p:nvGraphicFramePr>
          <p:cNvPr id="9" name="表 4">
            <a:extLst>
              <a:ext uri="{FF2B5EF4-FFF2-40B4-BE49-F238E27FC236}">
                <a16:creationId xmlns:a16="http://schemas.microsoft.com/office/drawing/2014/main" id="{8BB01B70-8EA2-4F98-A283-9A7336FD7706}"/>
              </a:ext>
            </a:extLst>
          </p:cNvPr>
          <p:cNvGraphicFramePr>
            <a:graphicFrameLocks noGrp="1"/>
          </p:cNvGraphicFramePr>
          <p:nvPr>
            <p:extLst>
              <p:ext uri="{D42A27DB-BD31-4B8C-83A1-F6EECF244321}">
                <p14:modId xmlns:p14="http://schemas.microsoft.com/office/powerpoint/2010/main" val="312515839"/>
              </p:ext>
            </p:extLst>
          </p:nvPr>
        </p:nvGraphicFramePr>
        <p:xfrm>
          <a:off x="6659545" y="3642735"/>
          <a:ext cx="1876108" cy="1532996"/>
        </p:xfrm>
        <a:graphic>
          <a:graphicData uri="http://schemas.openxmlformats.org/drawingml/2006/table">
            <a:tbl>
              <a:tblPr>
                <a:tableStyleId>{5C22544A-7EE6-4342-B048-85BDC9FD1C3A}</a:tableStyleId>
              </a:tblPr>
              <a:tblGrid>
                <a:gridCol w="703580">
                  <a:extLst>
                    <a:ext uri="{9D8B030D-6E8A-4147-A177-3AD203B41FA5}">
                      <a16:colId xmlns:a16="http://schemas.microsoft.com/office/drawing/2014/main" val="1240108185"/>
                    </a:ext>
                  </a:extLst>
                </a:gridCol>
                <a:gridCol w="398780">
                  <a:extLst>
                    <a:ext uri="{9D8B030D-6E8A-4147-A177-3AD203B41FA5}">
                      <a16:colId xmlns:a16="http://schemas.microsoft.com/office/drawing/2014/main" val="1950153978"/>
                    </a:ext>
                  </a:extLst>
                </a:gridCol>
                <a:gridCol w="398780">
                  <a:extLst>
                    <a:ext uri="{9D8B030D-6E8A-4147-A177-3AD203B41FA5}">
                      <a16:colId xmlns:a16="http://schemas.microsoft.com/office/drawing/2014/main" val="3560527316"/>
                    </a:ext>
                  </a:extLst>
                </a:gridCol>
                <a:gridCol w="374968">
                  <a:extLst>
                    <a:ext uri="{9D8B030D-6E8A-4147-A177-3AD203B41FA5}">
                      <a16:colId xmlns:a16="http://schemas.microsoft.com/office/drawing/2014/main" val="396267358"/>
                    </a:ext>
                  </a:extLst>
                </a:gridCol>
              </a:tblGrid>
              <a:tr h="420476">
                <a:tc rowSpan="2" grid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予測②</a:t>
                      </a:r>
                    </a:p>
                  </a:txBody>
                  <a:tcPr anchor="ctr">
                    <a:solidFill>
                      <a:schemeClr val="accent1"/>
                    </a:solidFill>
                  </a:tcPr>
                </a:tc>
                <a:tc rowSpan="2" hMerge="1">
                  <a:txBody>
                    <a:bodyPr/>
                    <a:lstStyle/>
                    <a:p>
                      <a:endParaRPr kumimoji="1" lang="ja-JP" altLang="en-US"/>
                    </a:p>
                  </a:txBody>
                  <a:tcPr/>
                </a:tc>
                <a:tc grid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予測</a:t>
                      </a:r>
                    </a:p>
                  </a:txBody>
                  <a:tcPr anchor="ctr">
                    <a:solidFill>
                      <a:schemeClr val="accent1"/>
                    </a:solidFill>
                  </a:tcPr>
                </a:tc>
                <a:tc hMerge="1">
                  <a:txBody>
                    <a:bodyPr/>
                    <a:lstStyle/>
                    <a:p>
                      <a:endParaRPr kumimoji="1" lang="ja-JP" altLang="en-US" dirty="0"/>
                    </a:p>
                  </a:txBody>
                  <a:tcPr/>
                </a:tc>
                <a:extLst>
                  <a:ext uri="{0D108BD9-81ED-4DB2-BD59-A6C34878D82A}">
                    <a16:rowId xmlns:a16="http://schemas.microsoft.com/office/drawing/2014/main" val="2748949201"/>
                  </a:ext>
                </a:extLst>
              </a:tr>
              <a:tr h="370840">
                <a:tc gridSpan="2" vMerge="1">
                  <a:txBody>
                    <a:bodyPr/>
                    <a:lstStyle/>
                    <a:p>
                      <a:endParaRPr kumimoji="1" lang="ja-JP" altLang="en-US" dirty="0"/>
                    </a:p>
                  </a:txBody>
                  <a:tcPr/>
                </a:tc>
                <a:tc hMerge="1" vMerge="1">
                  <a:txBody>
                    <a:bodyPr/>
                    <a:lstStyle/>
                    <a:p>
                      <a:endParaRPr kumimoji="1" lang="ja-JP" altLang="en-US" dirty="0"/>
                    </a:p>
                  </a:txBody>
                  <a:tcPr/>
                </a:tc>
                <a:tc>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〇</a:t>
                      </a:r>
                    </a:p>
                  </a:txBody>
                  <a:tcPr anchor="ctr">
                    <a:solidFill>
                      <a:schemeClr val="accent1"/>
                    </a:solidFill>
                  </a:tcPr>
                </a:tc>
                <a:tc>
                  <a:txBody>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1"/>
                    </a:solidFill>
                  </a:tcPr>
                </a:tc>
                <a:extLst>
                  <a:ext uri="{0D108BD9-81ED-4DB2-BD59-A6C34878D82A}">
                    <a16:rowId xmlns:a16="http://schemas.microsoft.com/office/drawing/2014/main" val="564493182"/>
                  </a:ext>
                </a:extLst>
              </a:tr>
              <a:tr h="370840">
                <a:tc row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実測</a:t>
                      </a:r>
                    </a:p>
                  </a:txBody>
                  <a:tcPr anchor="ctr">
                    <a:solidFill>
                      <a:schemeClr val="accent1"/>
                    </a:solidFill>
                  </a:tcPr>
                </a:tc>
                <a:tc>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〇</a:t>
                      </a:r>
                    </a:p>
                  </a:txBody>
                  <a:tcPr anchor="ctr">
                    <a:solidFill>
                      <a:schemeClr val="accent1"/>
                    </a:solidFill>
                  </a:tcPr>
                </a:tc>
                <a:tc>
                  <a:txBody>
                    <a:bodyPr/>
                    <a:lstStyle/>
                    <a:p>
                      <a:pPr algn="ctr"/>
                      <a:r>
                        <a:rPr kumimoji="1" lang="en-US" altLang="ja-JP" dirty="0">
                          <a:latin typeface="Meiryo UI" panose="020B0604030504040204" pitchFamily="50" charset="-128"/>
                          <a:ea typeface="Meiryo UI" panose="020B0604030504040204" pitchFamily="50" charset="-128"/>
                        </a:rPr>
                        <a:t>8</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0</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79867176"/>
                  </a:ext>
                </a:extLst>
              </a:tr>
              <a:tr h="370840">
                <a:tc vMerge="1">
                  <a:txBody>
                    <a:bodyPr/>
                    <a:lstStyle/>
                    <a:p>
                      <a:endParaRPr kumimoji="1" lang="ja-JP" altLang="en-US" dirty="0"/>
                    </a:p>
                  </a:txBody>
                  <a:tcPr/>
                </a:tc>
                <a:tc>
                  <a:txBody>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accent1"/>
                    </a:solidFill>
                  </a:tcPr>
                </a:tc>
                <a:tc>
                  <a:txBody>
                    <a:bodyPr/>
                    <a:lstStyle/>
                    <a:p>
                      <a:pPr algn="ctr"/>
                      <a:r>
                        <a:rPr kumimoji="1" lang="en-US" altLang="ja-JP" dirty="0">
                          <a:latin typeface="Meiryo UI" panose="020B0604030504040204" pitchFamily="50" charset="-128"/>
                          <a:ea typeface="Meiryo UI" panose="020B0604030504040204" pitchFamily="50" charset="-128"/>
                        </a:rPr>
                        <a:t>2</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0</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20728118"/>
                  </a:ext>
                </a:extLst>
              </a:tr>
            </a:tbl>
          </a:graphicData>
        </a:graphic>
      </p:graphicFrame>
      <p:sp>
        <p:nvSpPr>
          <p:cNvPr id="10" name="テキスト ボックス 9">
            <a:extLst>
              <a:ext uri="{FF2B5EF4-FFF2-40B4-BE49-F238E27FC236}">
                <a16:creationId xmlns:a16="http://schemas.microsoft.com/office/drawing/2014/main" id="{1559E9DC-B21E-4423-9AAC-6AED18DDB963}"/>
              </a:ext>
            </a:extLst>
          </p:cNvPr>
          <p:cNvSpPr txBox="1"/>
          <p:nvPr/>
        </p:nvSpPr>
        <p:spPr>
          <a:xfrm>
            <a:off x="8708736" y="4424099"/>
            <a:ext cx="3121367" cy="646331"/>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Precision</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8/(8+2)=80% </a:t>
            </a:r>
          </a:p>
          <a:p>
            <a:r>
              <a:rPr kumimoji="1" lang="en-US" altLang="ja-JP" dirty="0">
                <a:latin typeface="Meiryo UI" panose="020B0604030504040204" pitchFamily="50" charset="-128"/>
                <a:ea typeface="Meiryo UI" panose="020B0604030504040204" pitchFamily="50" charset="-128"/>
              </a:rPr>
              <a:t>Recall</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8/(8+0)=100%</a:t>
            </a:r>
            <a:endParaRPr kumimoji="1" lang="ja-JP" altLang="en-US" dirty="0">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7DC4CEEF-8489-4C7C-B5C3-9DE3D1F46BE3}"/>
                  </a:ext>
                </a:extLst>
              </p:cNvPr>
              <p:cNvSpPr txBox="1"/>
              <p:nvPr/>
            </p:nvSpPr>
            <p:spPr>
              <a:xfrm>
                <a:off x="7171588" y="5354398"/>
                <a:ext cx="3332964" cy="572336"/>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F</a:t>
                </a:r>
                <a:r>
                  <a:rPr kumimoji="1" lang="ja-JP" altLang="en-US" dirty="0">
                    <a:latin typeface="Meiryo UI" panose="020B0604030504040204" pitchFamily="50" charset="-128"/>
                    <a:ea typeface="Meiryo UI" panose="020B0604030504040204" pitchFamily="50" charset="-128"/>
                  </a:rPr>
                  <a:t>値：</a:t>
                </a:r>
                <a14:m>
                  <m:oMath xmlns:m="http://schemas.openxmlformats.org/officeDocument/2006/math">
                    <m:f>
                      <m:fPr>
                        <m:ctrlPr>
                          <a:rPr kumimoji="1" lang="en-US" altLang="ja-JP" i="1" smtClean="0">
                            <a:latin typeface="Cambria Math" panose="02040503050406030204" pitchFamily="18" charset="0"/>
                            <a:ea typeface="Meiryo UI" panose="020B0604030504040204" pitchFamily="50" charset="-128"/>
                          </a:rPr>
                        </m:ctrlPr>
                      </m:fPr>
                      <m:num>
                        <m:r>
                          <m:rPr>
                            <m:nor/>
                          </m:rPr>
                          <a:rPr kumimoji="1" lang="en-US" altLang="ja-JP" dirty="0">
                            <a:latin typeface="Meiryo UI" panose="020B0604030504040204" pitchFamily="50" charset="-128"/>
                            <a:ea typeface="Meiryo UI" panose="020B0604030504040204" pitchFamily="50" charset="-128"/>
                          </a:rPr>
                          <m:t>2(</m:t>
                        </m:r>
                        <m:r>
                          <m:rPr>
                            <m:nor/>
                          </m:rPr>
                          <a:rPr kumimoji="1" lang="en-US" altLang="ja-JP" b="0" i="0" dirty="0" smtClean="0">
                            <a:latin typeface="Meiryo UI" panose="020B0604030504040204" pitchFamily="50" charset="-128"/>
                            <a:ea typeface="Meiryo UI" panose="020B0604030504040204" pitchFamily="50" charset="-128"/>
                          </a:rPr>
                          <m:t>0</m:t>
                        </m:r>
                        <m:r>
                          <m:rPr>
                            <m:nor/>
                          </m:rPr>
                          <a:rPr kumimoji="1" lang="en-US" altLang="ja-JP" dirty="0">
                            <a:latin typeface="Meiryo UI" panose="020B0604030504040204" pitchFamily="50" charset="-128"/>
                            <a:ea typeface="Meiryo UI" panose="020B0604030504040204" pitchFamily="50" charset="-128"/>
                          </a:rPr>
                          <m:t>.</m:t>
                        </m:r>
                        <m:r>
                          <m:rPr>
                            <m:nor/>
                          </m:rPr>
                          <a:rPr kumimoji="1" lang="en-US" altLang="ja-JP" b="0" i="0" dirty="0" smtClean="0">
                            <a:latin typeface="Meiryo UI" panose="020B0604030504040204" pitchFamily="50" charset="-128"/>
                            <a:ea typeface="Meiryo UI" panose="020B0604030504040204" pitchFamily="50" charset="-128"/>
                          </a:rPr>
                          <m:t>8</m:t>
                        </m:r>
                        <m:r>
                          <m:rPr>
                            <m:nor/>
                          </m:rPr>
                          <a:rPr kumimoji="1" lang="en-US" altLang="ja-JP" dirty="0">
                            <a:latin typeface="Meiryo UI" panose="020B0604030504040204" pitchFamily="50" charset="-128"/>
                            <a:ea typeface="Meiryo UI" panose="020B0604030504040204" pitchFamily="50" charset="-128"/>
                          </a:rPr>
                          <m:t>0</m:t>
                        </m:r>
                        <m:r>
                          <m:rPr>
                            <m:nor/>
                          </m:rPr>
                          <a:rPr kumimoji="1" lang="ja-JP" altLang="en-US" dirty="0">
                            <a:latin typeface="Meiryo UI" panose="020B0604030504040204" pitchFamily="50" charset="-128"/>
                            <a:ea typeface="Meiryo UI" panose="020B0604030504040204" pitchFamily="50" charset="-128"/>
                          </a:rPr>
                          <m:t> </m:t>
                        </m:r>
                        <m:r>
                          <m:rPr>
                            <m:nor/>
                          </m:rPr>
                          <a:rPr kumimoji="1" lang="en-US" altLang="ja-JP" dirty="0">
                            <a:latin typeface="Meiryo UI" panose="020B0604030504040204" pitchFamily="50" charset="-128"/>
                            <a:ea typeface="Meiryo UI" panose="020B0604030504040204" pitchFamily="50" charset="-128"/>
                          </a:rPr>
                          <m:t>× </m:t>
                        </m:r>
                        <m:r>
                          <m:rPr>
                            <m:nor/>
                          </m:rPr>
                          <a:rPr kumimoji="1" lang="en-US" altLang="ja-JP" b="0" i="0" dirty="0" smtClean="0">
                            <a:latin typeface="Meiryo UI" panose="020B0604030504040204" pitchFamily="50" charset="-128"/>
                            <a:ea typeface="Meiryo UI" panose="020B0604030504040204" pitchFamily="50" charset="-128"/>
                          </a:rPr>
                          <m:t>1</m:t>
                        </m:r>
                        <m:r>
                          <m:rPr>
                            <m:nor/>
                          </m:rPr>
                          <a:rPr kumimoji="1" lang="en-US" altLang="ja-JP" dirty="0">
                            <a:latin typeface="Meiryo UI" panose="020B0604030504040204" pitchFamily="50" charset="-128"/>
                            <a:ea typeface="Meiryo UI" panose="020B0604030504040204" pitchFamily="50" charset="-128"/>
                          </a:rPr>
                          <m:t>.</m:t>
                        </m:r>
                        <m:r>
                          <m:rPr>
                            <m:nor/>
                          </m:rPr>
                          <a:rPr kumimoji="1" lang="en-US" altLang="ja-JP" b="0" i="0" dirty="0" smtClean="0">
                            <a:latin typeface="Meiryo UI" panose="020B0604030504040204" pitchFamily="50" charset="-128"/>
                            <a:ea typeface="Meiryo UI" panose="020B0604030504040204" pitchFamily="50" charset="-128"/>
                          </a:rPr>
                          <m:t>00</m:t>
                        </m:r>
                        <m:r>
                          <m:rPr>
                            <m:nor/>
                          </m:rPr>
                          <a:rPr kumimoji="1" lang="en-US" altLang="ja-JP" dirty="0">
                            <a:latin typeface="Meiryo UI" panose="020B0604030504040204" pitchFamily="50" charset="-128"/>
                            <a:ea typeface="Meiryo UI" panose="020B0604030504040204" pitchFamily="50" charset="-128"/>
                          </a:rPr>
                          <m:t>)</m:t>
                        </m:r>
                      </m:num>
                      <m:den>
                        <m:r>
                          <m:rPr>
                            <m:nor/>
                          </m:rPr>
                          <a:rPr kumimoji="1" lang="en-US" altLang="ja-JP" b="0" i="0" dirty="0" smtClean="0">
                            <a:latin typeface="Meiryo UI" panose="020B0604030504040204" pitchFamily="50" charset="-128"/>
                            <a:ea typeface="Meiryo UI" panose="020B0604030504040204" pitchFamily="50" charset="-128"/>
                          </a:rPr>
                          <m:t>0</m:t>
                        </m:r>
                        <m:r>
                          <m:rPr>
                            <m:nor/>
                          </m:rPr>
                          <a:rPr kumimoji="1" lang="en-US" altLang="ja-JP" dirty="0">
                            <a:latin typeface="Meiryo UI" panose="020B0604030504040204" pitchFamily="50" charset="-128"/>
                            <a:ea typeface="Meiryo UI" panose="020B0604030504040204" pitchFamily="50" charset="-128"/>
                          </a:rPr>
                          <m:t>.</m:t>
                        </m:r>
                        <m:r>
                          <m:rPr>
                            <m:nor/>
                          </m:rPr>
                          <a:rPr kumimoji="1" lang="en-US" altLang="ja-JP" b="0" i="0" dirty="0" smtClean="0">
                            <a:latin typeface="Meiryo UI" panose="020B0604030504040204" pitchFamily="50" charset="-128"/>
                            <a:ea typeface="Meiryo UI" panose="020B0604030504040204" pitchFamily="50" charset="-128"/>
                          </a:rPr>
                          <m:t>8</m:t>
                        </m:r>
                        <m:r>
                          <m:rPr>
                            <m:nor/>
                          </m:rPr>
                          <a:rPr kumimoji="1" lang="en-US" altLang="ja-JP" dirty="0">
                            <a:latin typeface="Meiryo UI" panose="020B0604030504040204" pitchFamily="50" charset="-128"/>
                            <a:ea typeface="Meiryo UI" panose="020B0604030504040204" pitchFamily="50" charset="-128"/>
                          </a:rPr>
                          <m:t>0</m:t>
                        </m:r>
                        <m:r>
                          <m:rPr>
                            <m:nor/>
                          </m:rPr>
                          <a:rPr kumimoji="1" lang="ja-JP" altLang="en-US" dirty="0">
                            <a:latin typeface="Meiryo UI" panose="020B0604030504040204" pitchFamily="50" charset="-128"/>
                            <a:ea typeface="Meiryo UI" panose="020B0604030504040204" pitchFamily="50" charset="-128"/>
                          </a:rPr>
                          <m:t> </m:t>
                        </m:r>
                        <m:r>
                          <m:rPr>
                            <m:nor/>
                          </m:rPr>
                          <a:rPr kumimoji="1" lang="en-US" altLang="ja-JP" b="0" i="0" dirty="0" smtClean="0">
                            <a:latin typeface="Meiryo UI" panose="020B0604030504040204" pitchFamily="50" charset="-128"/>
                            <a:ea typeface="Meiryo UI" panose="020B0604030504040204" pitchFamily="50" charset="-128"/>
                          </a:rPr>
                          <m:t>+</m:t>
                        </m:r>
                        <m:r>
                          <m:rPr>
                            <m:nor/>
                          </m:rPr>
                          <a:rPr kumimoji="1" lang="en-US" altLang="ja-JP" dirty="0">
                            <a:latin typeface="Meiryo UI" panose="020B0604030504040204" pitchFamily="50" charset="-128"/>
                            <a:ea typeface="Meiryo UI" panose="020B0604030504040204" pitchFamily="50" charset="-128"/>
                          </a:rPr>
                          <m:t> </m:t>
                        </m:r>
                        <m:r>
                          <m:rPr>
                            <m:nor/>
                          </m:rPr>
                          <a:rPr kumimoji="1" lang="en-US" altLang="ja-JP" b="0" i="0" dirty="0" smtClean="0">
                            <a:latin typeface="Meiryo UI" panose="020B0604030504040204" pitchFamily="50" charset="-128"/>
                            <a:ea typeface="Meiryo UI" panose="020B0604030504040204" pitchFamily="50" charset="-128"/>
                          </a:rPr>
                          <m:t>1</m:t>
                        </m:r>
                        <m:r>
                          <m:rPr>
                            <m:nor/>
                          </m:rPr>
                          <a:rPr kumimoji="1" lang="en-US" altLang="ja-JP" dirty="0">
                            <a:latin typeface="Meiryo UI" panose="020B0604030504040204" pitchFamily="50" charset="-128"/>
                            <a:ea typeface="Meiryo UI" panose="020B0604030504040204" pitchFamily="50" charset="-128"/>
                          </a:rPr>
                          <m:t>.</m:t>
                        </m:r>
                        <m:r>
                          <m:rPr>
                            <m:nor/>
                          </m:rPr>
                          <a:rPr kumimoji="1" lang="en-US" altLang="ja-JP" b="0" i="0" dirty="0" smtClean="0">
                            <a:latin typeface="Meiryo UI" panose="020B0604030504040204" pitchFamily="50" charset="-128"/>
                            <a:ea typeface="Meiryo UI" panose="020B0604030504040204" pitchFamily="50" charset="-128"/>
                          </a:rPr>
                          <m:t>00</m:t>
                        </m:r>
                      </m:den>
                    </m:f>
                  </m:oMath>
                </a14:m>
                <a:r>
                  <a:rPr kumimoji="1" lang="en-US" altLang="ja-JP" dirty="0">
                    <a:latin typeface="Meiryo UI" panose="020B0604030504040204" pitchFamily="50" charset="-128"/>
                    <a:ea typeface="Meiryo UI" panose="020B0604030504040204" pitchFamily="50" charset="-128"/>
                  </a:rPr>
                  <a:t> = 0.89</a:t>
                </a:r>
                <a:endParaRPr kumimoji="1" lang="ja-JP" altLang="en-US" dirty="0">
                  <a:latin typeface="Meiryo UI" panose="020B0604030504040204" pitchFamily="50" charset="-128"/>
                  <a:ea typeface="Meiryo UI" panose="020B0604030504040204" pitchFamily="50" charset="-128"/>
                </a:endParaRPr>
              </a:p>
            </p:txBody>
          </p:sp>
        </mc:Choice>
        <mc:Fallback>
          <p:sp>
            <p:nvSpPr>
              <p:cNvPr id="11" name="テキスト ボックス 10">
                <a:extLst>
                  <a:ext uri="{FF2B5EF4-FFF2-40B4-BE49-F238E27FC236}">
                    <a16:creationId xmlns:a16="http://schemas.microsoft.com/office/drawing/2014/main" id="{7DC4CEEF-8489-4C7C-B5C3-9DE3D1F46BE3}"/>
                  </a:ext>
                </a:extLst>
              </p:cNvPr>
              <p:cNvSpPr txBox="1">
                <a:spLocks noRot="1" noChangeAspect="1" noMove="1" noResize="1" noEditPoints="1" noAdjustHandles="1" noChangeArrowheads="1" noChangeShapeType="1" noTextEdit="1"/>
              </p:cNvSpPr>
              <p:nvPr/>
            </p:nvSpPr>
            <p:spPr>
              <a:xfrm>
                <a:off x="7171588" y="5354398"/>
                <a:ext cx="3332964" cy="572336"/>
              </a:xfrm>
              <a:prstGeom prst="rect">
                <a:avLst/>
              </a:prstGeom>
              <a:blipFill>
                <a:blip r:embed="rId5"/>
                <a:stretch>
                  <a:fillRect l="-1463" r="-1097" b="-10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1249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FF462-8CA2-40D3-B566-D257D73AFE6A}"/>
              </a:ext>
            </a:extLst>
          </p:cNvPr>
          <p:cNvSpPr>
            <a:spLocks noGrp="1"/>
          </p:cNvSpPr>
          <p:nvPr>
            <p:ph type="title"/>
          </p:nvPr>
        </p:nvSpPr>
        <p:spPr/>
        <p:txBody>
          <a:bodyPr/>
          <a:lstStyle/>
          <a:p>
            <a:r>
              <a:rPr kumimoji="1" lang="en-US" altLang="ja-JP" dirty="0"/>
              <a:t>【</a:t>
            </a:r>
            <a:r>
              <a:rPr kumimoji="1" lang="ja-JP" altLang="en-US" dirty="0"/>
              <a:t>補足</a:t>
            </a:r>
            <a:r>
              <a:rPr kumimoji="1" lang="en-US" altLang="ja-JP" dirty="0"/>
              <a:t>】</a:t>
            </a:r>
            <a:r>
              <a:rPr kumimoji="1" lang="ja-JP" altLang="en-US" dirty="0"/>
              <a:t>混同行列</a:t>
            </a:r>
          </a:p>
        </p:txBody>
      </p:sp>
      <p:sp>
        <p:nvSpPr>
          <p:cNvPr id="6" name="テキスト ボックス 5">
            <a:extLst>
              <a:ext uri="{FF2B5EF4-FFF2-40B4-BE49-F238E27FC236}">
                <a16:creationId xmlns:a16="http://schemas.microsoft.com/office/drawing/2014/main" id="{9A09EBAC-55AF-4CB9-82C4-E9BF24B19DA1}"/>
              </a:ext>
            </a:extLst>
          </p:cNvPr>
          <p:cNvSpPr txBox="1"/>
          <p:nvPr/>
        </p:nvSpPr>
        <p:spPr>
          <a:xfrm>
            <a:off x="2208804" y="4587307"/>
            <a:ext cx="3064365"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予測が〇なら</a:t>
            </a:r>
            <a:r>
              <a:rPr kumimoji="1" lang="en-US" altLang="ja-JP" b="1" dirty="0">
                <a:solidFill>
                  <a:srgbClr val="FFC000"/>
                </a:solidFill>
                <a:latin typeface="Meiryo UI" panose="020B0604030504040204" pitchFamily="50" charset="-128"/>
                <a:ea typeface="Meiryo UI" panose="020B0604030504040204" pitchFamily="50" charset="-128"/>
              </a:rPr>
              <a:t>Positive</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陽性</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graphicFrame>
        <p:nvGraphicFramePr>
          <p:cNvPr id="7" name="表 4">
            <a:extLst>
              <a:ext uri="{FF2B5EF4-FFF2-40B4-BE49-F238E27FC236}">
                <a16:creationId xmlns:a16="http://schemas.microsoft.com/office/drawing/2014/main" id="{1BB29F95-E309-47FA-91BF-CF9285A560C1}"/>
              </a:ext>
            </a:extLst>
          </p:cNvPr>
          <p:cNvGraphicFramePr>
            <a:graphicFrameLocks noGrp="1"/>
          </p:cNvGraphicFramePr>
          <p:nvPr>
            <p:extLst>
              <p:ext uri="{D42A27DB-BD31-4B8C-83A1-F6EECF244321}">
                <p14:modId xmlns:p14="http://schemas.microsoft.com/office/powerpoint/2010/main" val="374419865"/>
              </p:ext>
            </p:extLst>
          </p:nvPr>
        </p:nvGraphicFramePr>
        <p:xfrm>
          <a:off x="182880" y="2207431"/>
          <a:ext cx="8310166" cy="2198425"/>
        </p:xfrm>
        <a:graphic>
          <a:graphicData uri="http://schemas.openxmlformats.org/drawingml/2006/table">
            <a:tbl>
              <a:tblPr>
                <a:tableStyleId>{5C22544A-7EE6-4342-B048-85BDC9FD1C3A}</a:tableStyleId>
              </a:tblPr>
              <a:tblGrid>
                <a:gridCol w="1038771">
                  <a:extLst>
                    <a:ext uri="{9D8B030D-6E8A-4147-A177-3AD203B41FA5}">
                      <a16:colId xmlns:a16="http://schemas.microsoft.com/office/drawing/2014/main" val="1240108185"/>
                    </a:ext>
                  </a:extLst>
                </a:gridCol>
                <a:gridCol w="1038771">
                  <a:extLst>
                    <a:ext uri="{9D8B030D-6E8A-4147-A177-3AD203B41FA5}">
                      <a16:colId xmlns:a16="http://schemas.microsoft.com/office/drawing/2014/main" val="1950153978"/>
                    </a:ext>
                  </a:extLst>
                </a:gridCol>
                <a:gridCol w="3116312">
                  <a:extLst>
                    <a:ext uri="{9D8B030D-6E8A-4147-A177-3AD203B41FA5}">
                      <a16:colId xmlns:a16="http://schemas.microsoft.com/office/drawing/2014/main" val="3560527316"/>
                    </a:ext>
                  </a:extLst>
                </a:gridCol>
                <a:gridCol w="3116312">
                  <a:extLst>
                    <a:ext uri="{9D8B030D-6E8A-4147-A177-3AD203B41FA5}">
                      <a16:colId xmlns:a16="http://schemas.microsoft.com/office/drawing/2014/main" val="396267358"/>
                    </a:ext>
                  </a:extLst>
                </a:gridCol>
              </a:tblGrid>
              <a:tr h="487932">
                <a:tc rowSpan="2" grid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予測</a:t>
                      </a:r>
                    </a:p>
                  </a:txBody>
                  <a:tcPr anchor="ctr">
                    <a:solidFill>
                      <a:schemeClr val="tx1">
                        <a:lumMod val="95000"/>
                        <a:lumOff val="5000"/>
                      </a:schemeClr>
                    </a:solidFill>
                  </a:tcPr>
                </a:tc>
                <a:tc rowSpan="2" hMerge="1">
                  <a:txBody>
                    <a:bodyPr/>
                    <a:lstStyle/>
                    <a:p>
                      <a:endParaRPr kumimoji="1" lang="ja-JP" altLang="en-US"/>
                    </a:p>
                  </a:txBody>
                  <a:tcPr/>
                </a:tc>
                <a:tc grid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予測</a:t>
                      </a:r>
                    </a:p>
                  </a:txBody>
                  <a:tcPr anchor="ctr">
                    <a:solidFill>
                      <a:schemeClr val="tx1">
                        <a:lumMod val="95000"/>
                        <a:lumOff val="5000"/>
                      </a:schemeClr>
                    </a:solidFill>
                  </a:tcPr>
                </a:tc>
                <a:tc hMerge="1">
                  <a:txBody>
                    <a:bodyPr/>
                    <a:lstStyle/>
                    <a:p>
                      <a:endParaRPr kumimoji="1" lang="ja-JP" altLang="en-US" dirty="0"/>
                    </a:p>
                  </a:txBody>
                  <a:tcPr/>
                </a:tc>
                <a:extLst>
                  <a:ext uri="{0D108BD9-81ED-4DB2-BD59-A6C34878D82A}">
                    <a16:rowId xmlns:a16="http://schemas.microsoft.com/office/drawing/2014/main" val="2748949201"/>
                  </a:ext>
                </a:extLst>
              </a:tr>
              <a:tr h="430333">
                <a:tc gridSpan="2" vMerge="1">
                  <a:txBody>
                    <a:bodyPr/>
                    <a:lstStyle/>
                    <a:p>
                      <a:endParaRPr kumimoji="1" lang="ja-JP" altLang="en-US" dirty="0"/>
                    </a:p>
                  </a:txBody>
                  <a:tcPr/>
                </a:tc>
                <a:tc hMerge="1" vMerge="1">
                  <a:txBody>
                    <a:bodyPr/>
                    <a:lstStyle/>
                    <a:p>
                      <a:endParaRPr kumimoji="1" lang="ja-JP" altLang="en-US" dirty="0"/>
                    </a:p>
                  </a:txBody>
                  <a:tcPr/>
                </a:tc>
                <a:tc>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〇</a:t>
                      </a:r>
                    </a:p>
                  </a:txBody>
                  <a:tcPr anchor="ctr">
                    <a:solidFill>
                      <a:schemeClr val="tx1">
                        <a:lumMod val="95000"/>
                        <a:lumOff val="5000"/>
                      </a:schemeClr>
                    </a:solidFill>
                  </a:tcPr>
                </a:tc>
                <a:tc>
                  <a:txBody>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tx1">
                        <a:lumMod val="95000"/>
                        <a:lumOff val="5000"/>
                      </a:schemeClr>
                    </a:solidFill>
                  </a:tcPr>
                </a:tc>
                <a:extLst>
                  <a:ext uri="{0D108BD9-81ED-4DB2-BD59-A6C34878D82A}">
                    <a16:rowId xmlns:a16="http://schemas.microsoft.com/office/drawing/2014/main" val="564493182"/>
                  </a:ext>
                </a:extLst>
              </a:tr>
              <a:tr h="430333">
                <a:tc rowSpan="2">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実測</a:t>
                      </a:r>
                    </a:p>
                  </a:txBody>
                  <a:tcPr anchor="ctr">
                    <a:solidFill>
                      <a:schemeClr val="tx1">
                        <a:lumMod val="95000"/>
                        <a:lumOff val="5000"/>
                      </a:schemeClr>
                    </a:solidFill>
                  </a:tcPr>
                </a:tc>
                <a:tc>
                  <a:txBody>
                    <a:bodyPr/>
                    <a:lstStyle/>
                    <a:p>
                      <a:pPr algn="ctr"/>
                      <a:r>
                        <a:rPr kumimoji="1" lang="ja-JP" altLang="en-US" b="1" dirty="0">
                          <a:solidFill>
                            <a:schemeClr val="bg1"/>
                          </a:solidFill>
                          <a:latin typeface="Meiryo UI" panose="020B0604030504040204" pitchFamily="50" charset="-128"/>
                          <a:ea typeface="Meiryo UI" panose="020B0604030504040204" pitchFamily="50" charset="-128"/>
                        </a:rPr>
                        <a:t>〇</a:t>
                      </a:r>
                    </a:p>
                  </a:txBody>
                  <a:tcPr anchor="ctr">
                    <a:solidFill>
                      <a:schemeClr val="tx1">
                        <a:lumMod val="95000"/>
                        <a:lumOff val="5000"/>
                      </a:schemeClr>
                    </a:solidFill>
                  </a:tcPr>
                </a:tc>
                <a:tc>
                  <a:txBody>
                    <a:bodyPr/>
                    <a:lstStyle/>
                    <a:p>
                      <a:pPr algn="ctr"/>
                      <a:r>
                        <a:rPr kumimoji="1" lang="en-US" altLang="ja-JP" b="1" dirty="0">
                          <a:latin typeface="Meiryo UI" panose="020B0604030504040204" pitchFamily="50" charset="-128"/>
                          <a:ea typeface="Meiryo UI" panose="020B0604030504040204" pitchFamily="50" charset="-128"/>
                        </a:rPr>
                        <a:t>TP</a:t>
                      </a:r>
                      <a:r>
                        <a:rPr kumimoji="1" lang="ja-JP" altLang="en-US" b="1" dirty="0">
                          <a:latin typeface="Meiryo UI" panose="020B0604030504040204" pitchFamily="50" charset="-128"/>
                          <a:ea typeface="Meiryo UI" panose="020B0604030504040204" pitchFamily="50" charset="-128"/>
                        </a:rPr>
                        <a:t>：真陽性</a:t>
                      </a:r>
                      <a:endParaRPr kumimoji="1" lang="en-US" altLang="ja-JP" b="1" dirty="0">
                        <a:latin typeface="Meiryo UI" panose="020B0604030504040204" pitchFamily="50" charset="-128"/>
                        <a:ea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rPr>
                        <a:t>(</a:t>
                      </a:r>
                      <a:r>
                        <a:rPr kumimoji="1" lang="en-US" altLang="ja-JP" b="1" dirty="0">
                          <a:solidFill>
                            <a:srgbClr val="FF0000"/>
                          </a:solidFill>
                          <a:latin typeface="Meiryo UI" panose="020B0604030504040204" pitchFamily="50" charset="-128"/>
                          <a:ea typeface="Meiryo UI" panose="020B0604030504040204" pitchFamily="50" charset="-128"/>
                        </a:rPr>
                        <a:t>True</a:t>
                      </a:r>
                      <a:r>
                        <a:rPr kumimoji="1" lang="ja-JP" altLang="en-US" b="1" dirty="0">
                          <a:latin typeface="Meiryo UI" panose="020B0604030504040204" pitchFamily="50" charset="-128"/>
                          <a:ea typeface="Meiryo UI" panose="020B0604030504040204" pitchFamily="50" charset="-128"/>
                        </a:rPr>
                        <a:t> </a:t>
                      </a:r>
                      <a:r>
                        <a:rPr kumimoji="1" lang="en-US" altLang="ja-JP" b="1" dirty="0">
                          <a:solidFill>
                            <a:srgbClr val="FFC000"/>
                          </a:solidFill>
                          <a:latin typeface="Meiryo UI" panose="020B0604030504040204" pitchFamily="50" charset="-128"/>
                          <a:ea typeface="Meiryo UI" panose="020B0604030504040204" pitchFamily="50" charset="-128"/>
                        </a:rPr>
                        <a:t>Positive</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b="1" dirty="0">
                          <a:latin typeface="Meiryo UI" panose="020B0604030504040204" pitchFamily="50" charset="-128"/>
                          <a:ea typeface="Meiryo UI" panose="020B0604030504040204" pitchFamily="50" charset="-128"/>
                        </a:rPr>
                        <a:t>FN</a:t>
                      </a:r>
                      <a:r>
                        <a:rPr kumimoji="1" lang="ja-JP" altLang="en-US" b="1" dirty="0">
                          <a:latin typeface="Meiryo UI" panose="020B0604030504040204" pitchFamily="50" charset="-128"/>
                          <a:ea typeface="Meiryo UI" panose="020B0604030504040204" pitchFamily="50" charset="-128"/>
                        </a:rPr>
                        <a:t>：偽陰性</a:t>
                      </a:r>
                      <a:endParaRPr kumimoji="1" lang="en-US" altLang="ja-JP" b="1" dirty="0">
                        <a:latin typeface="Meiryo UI" panose="020B0604030504040204" pitchFamily="50" charset="-128"/>
                        <a:ea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rPr>
                        <a:t>(</a:t>
                      </a:r>
                      <a:r>
                        <a:rPr kumimoji="1" lang="en-US" altLang="ja-JP" b="1" dirty="0">
                          <a:solidFill>
                            <a:srgbClr val="0070C0"/>
                          </a:solidFill>
                          <a:latin typeface="Meiryo UI" panose="020B0604030504040204" pitchFamily="50" charset="-128"/>
                          <a:ea typeface="Meiryo UI" panose="020B0604030504040204" pitchFamily="50" charset="-128"/>
                        </a:rPr>
                        <a:t>False</a:t>
                      </a:r>
                      <a:r>
                        <a:rPr kumimoji="1" lang="en-US" altLang="ja-JP" b="1" dirty="0">
                          <a:latin typeface="Meiryo UI" panose="020B0604030504040204" pitchFamily="50" charset="-128"/>
                          <a:ea typeface="Meiryo UI" panose="020B0604030504040204" pitchFamily="50" charset="-128"/>
                        </a:rPr>
                        <a:t> </a:t>
                      </a:r>
                      <a:r>
                        <a:rPr kumimoji="1" lang="en-US" altLang="ja-JP" b="1" dirty="0">
                          <a:solidFill>
                            <a:srgbClr val="00B050"/>
                          </a:solidFill>
                          <a:latin typeface="Meiryo UI" panose="020B0604030504040204" pitchFamily="50" charset="-128"/>
                          <a:ea typeface="Meiryo UI" panose="020B0604030504040204" pitchFamily="50" charset="-128"/>
                        </a:rPr>
                        <a:t>Negative</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279867176"/>
                  </a:ext>
                </a:extLst>
              </a:tr>
              <a:tr h="430333">
                <a:tc vMerge="1">
                  <a:txBody>
                    <a:bodyPr/>
                    <a:lstStyle/>
                    <a:p>
                      <a:endParaRPr kumimoji="1" lang="ja-JP" altLang="en-US" dirty="0"/>
                    </a:p>
                  </a:txBody>
                  <a:tcPr/>
                </a:tc>
                <a:tc>
                  <a:txBody>
                    <a:bodyPr/>
                    <a:lstStyle/>
                    <a:p>
                      <a:pPr algn="ctr"/>
                      <a:r>
                        <a:rPr kumimoji="1" lang="en-US" altLang="ja-JP" b="1" dirty="0">
                          <a:solidFill>
                            <a:schemeClr val="bg1"/>
                          </a:solidFill>
                          <a:latin typeface="Meiryo UI" panose="020B0604030504040204" pitchFamily="50" charset="-128"/>
                          <a:ea typeface="Meiryo UI" panose="020B0604030504040204" pitchFamily="50" charset="-128"/>
                        </a:rPr>
                        <a:t>×</a:t>
                      </a:r>
                      <a:endParaRPr kumimoji="1" lang="ja-JP" altLang="en-US" b="1" dirty="0">
                        <a:solidFill>
                          <a:schemeClr val="bg1"/>
                        </a:solidFill>
                        <a:latin typeface="Meiryo UI" panose="020B0604030504040204" pitchFamily="50" charset="-128"/>
                        <a:ea typeface="Meiryo UI" panose="020B0604030504040204" pitchFamily="50" charset="-128"/>
                      </a:endParaRPr>
                    </a:p>
                  </a:txBody>
                  <a:tcPr anchor="ctr">
                    <a:solidFill>
                      <a:schemeClr val="tx1">
                        <a:lumMod val="95000"/>
                        <a:lumOff val="5000"/>
                      </a:schemeClr>
                    </a:solidFill>
                  </a:tcPr>
                </a:tc>
                <a:tc>
                  <a:txBody>
                    <a:bodyPr/>
                    <a:lstStyle/>
                    <a:p>
                      <a:pPr algn="ctr"/>
                      <a:r>
                        <a:rPr kumimoji="1" lang="en-US" altLang="ja-JP" b="1" dirty="0">
                          <a:latin typeface="Meiryo UI" panose="020B0604030504040204" pitchFamily="50" charset="-128"/>
                          <a:ea typeface="Meiryo UI" panose="020B0604030504040204" pitchFamily="50" charset="-128"/>
                        </a:rPr>
                        <a:t>FP</a:t>
                      </a:r>
                      <a:r>
                        <a:rPr kumimoji="1" lang="ja-JP" altLang="en-US" b="1" dirty="0">
                          <a:latin typeface="Meiryo UI" panose="020B0604030504040204" pitchFamily="50" charset="-128"/>
                          <a:ea typeface="Meiryo UI" panose="020B0604030504040204" pitchFamily="50" charset="-128"/>
                        </a:rPr>
                        <a:t>：偽陽性</a:t>
                      </a:r>
                      <a:endParaRPr kumimoji="1" lang="en-US" altLang="ja-JP" b="1" dirty="0">
                        <a:latin typeface="Meiryo UI" panose="020B0604030504040204" pitchFamily="50" charset="-128"/>
                        <a:ea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rPr>
                        <a:t>(</a:t>
                      </a:r>
                      <a:r>
                        <a:rPr kumimoji="1" lang="en-US" altLang="ja-JP" b="1" dirty="0">
                          <a:solidFill>
                            <a:srgbClr val="0070C0"/>
                          </a:solidFill>
                          <a:latin typeface="Meiryo UI" panose="020B0604030504040204" pitchFamily="50" charset="-128"/>
                          <a:ea typeface="Meiryo UI" panose="020B0604030504040204" pitchFamily="50" charset="-128"/>
                        </a:rPr>
                        <a:t>False</a:t>
                      </a:r>
                      <a:r>
                        <a:rPr kumimoji="1" lang="en-US" altLang="ja-JP" b="1" dirty="0">
                          <a:latin typeface="Meiryo UI" panose="020B0604030504040204" pitchFamily="50" charset="-128"/>
                          <a:ea typeface="Meiryo UI" panose="020B0604030504040204" pitchFamily="50" charset="-128"/>
                        </a:rPr>
                        <a:t> </a:t>
                      </a:r>
                      <a:r>
                        <a:rPr kumimoji="1" lang="en-US" altLang="ja-JP" b="1" dirty="0">
                          <a:solidFill>
                            <a:srgbClr val="FFC000"/>
                          </a:solidFill>
                          <a:latin typeface="Meiryo UI" panose="020B0604030504040204" pitchFamily="50" charset="-128"/>
                          <a:ea typeface="Meiryo UI" panose="020B0604030504040204" pitchFamily="50" charset="-128"/>
                        </a:rPr>
                        <a:t>Positive</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b="1" dirty="0">
                          <a:latin typeface="Meiryo UI" panose="020B0604030504040204" pitchFamily="50" charset="-128"/>
                          <a:ea typeface="Meiryo UI" panose="020B0604030504040204" pitchFamily="50" charset="-128"/>
                        </a:rPr>
                        <a:t>TN</a:t>
                      </a:r>
                      <a:r>
                        <a:rPr kumimoji="1" lang="ja-JP" altLang="en-US" b="1" dirty="0">
                          <a:latin typeface="Meiryo UI" panose="020B0604030504040204" pitchFamily="50" charset="-128"/>
                          <a:ea typeface="Meiryo UI" panose="020B0604030504040204" pitchFamily="50" charset="-128"/>
                        </a:rPr>
                        <a:t>：真陰性</a:t>
                      </a:r>
                      <a:endParaRPr kumimoji="1" lang="en-US" altLang="ja-JP" b="1" dirty="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a:t>
                      </a:r>
                      <a:r>
                        <a:rPr kumimoji="1" lang="en-US" altLang="ja-JP" b="1" dirty="0">
                          <a:solidFill>
                            <a:srgbClr val="FF0000"/>
                          </a:solidFill>
                          <a:latin typeface="Meiryo UI" panose="020B0604030504040204" pitchFamily="50" charset="-128"/>
                          <a:ea typeface="Meiryo UI" panose="020B0604030504040204" pitchFamily="50" charset="-128"/>
                        </a:rPr>
                        <a:t>True</a:t>
                      </a:r>
                      <a:r>
                        <a:rPr kumimoji="1" lang="en-US" altLang="ja-JP" b="1" dirty="0">
                          <a:latin typeface="Meiryo UI" panose="020B0604030504040204" pitchFamily="50" charset="-128"/>
                          <a:ea typeface="Meiryo UI" panose="020B0604030504040204" pitchFamily="50" charset="-128"/>
                        </a:rPr>
                        <a:t> </a:t>
                      </a:r>
                      <a:r>
                        <a:rPr kumimoji="1" lang="en-US" altLang="ja-JP" b="1" dirty="0">
                          <a:solidFill>
                            <a:srgbClr val="00B050"/>
                          </a:solidFill>
                          <a:latin typeface="Meiryo UI" panose="020B0604030504040204" pitchFamily="50" charset="-128"/>
                          <a:ea typeface="Meiryo UI" panose="020B0604030504040204" pitchFamily="50" charset="-128"/>
                        </a:rPr>
                        <a:t>Negative</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20728118"/>
                  </a:ext>
                </a:extLst>
              </a:tr>
            </a:tbl>
          </a:graphicData>
        </a:graphic>
      </p:graphicFrame>
      <p:sp>
        <p:nvSpPr>
          <p:cNvPr id="8" name="テキスト ボックス 7">
            <a:extLst>
              <a:ext uri="{FF2B5EF4-FFF2-40B4-BE49-F238E27FC236}">
                <a16:creationId xmlns:a16="http://schemas.microsoft.com/office/drawing/2014/main" id="{98A90083-8E3B-4951-B1E5-CEFD5E80CB16}"/>
              </a:ext>
            </a:extLst>
          </p:cNvPr>
          <p:cNvSpPr txBox="1"/>
          <p:nvPr/>
        </p:nvSpPr>
        <p:spPr>
          <a:xfrm>
            <a:off x="8588845" y="3231652"/>
            <a:ext cx="3516074" cy="923330"/>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実測と予測が一致なら</a:t>
            </a:r>
            <a:r>
              <a:rPr kumimoji="1" lang="en-US" altLang="ja-JP" b="1" dirty="0">
                <a:solidFill>
                  <a:srgbClr val="FF0000"/>
                </a:solidFill>
                <a:latin typeface="Meiryo UI" panose="020B0604030504040204" pitchFamily="50" charset="-128"/>
                <a:ea typeface="Meiryo UI" panose="020B0604030504040204" pitchFamily="50" charset="-128"/>
              </a:rPr>
              <a:t>True</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真</a:t>
            </a:r>
            <a:r>
              <a:rPr kumimoji="1" lang="en-US" altLang="ja-JP" dirty="0">
                <a:latin typeface="Meiryo UI" panose="020B0604030504040204" pitchFamily="50" charset="-128"/>
                <a:ea typeface="Meiryo UI" panose="020B0604030504040204" pitchFamily="50" charset="-128"/>
              </a:rPr>
              <a:t>)</a:t>
            </a:r>
          </a:p>
          <a:p>
            <a:pPr algn="ctr"/>
            <a:r>
              <a:rPr kumimoji="1" lang="ja-JP" altLang="en-US" dirty="0">
                <a:latin typeface="Meiryo UI" panose="020B0604030504040204" pitchFamily="50" charset="-128"/>
                <a:ea typeface="Meiryo UI" panose="020B0604030504040204" pitchFamily="50" charset="-128"/>
              </a:rPr>
              <a:t>で</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実測と予測が不一致なら</a:t>
            </a:r>
            <a:r>
              <a:rPr kumimoji="1" lang="en-US" altLang="ja-JP" b="1" dirty="0">
                <a:solidFill>
                  <a:srgbClr val="0070C0"/>
                </a:solidFill>
                <a:latin typeface="Meiryo UI" panose="020B0604030504040204" pitchFamily="50" charset="-128"/>
                <a:ea typeface="Meiryo UI" panose="020B0604030504040204" pitchFamily="50" charset="-128"/>
              </a:rPr>
              <a:t>False</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偽</a:t>
            </a:r>
            <a:r>
              <a:rPr kumimoji="1" lang="en-US" altLang="ja-JP" dirty="0">
                <a:latin typeface="Meiryo UI" panose="020B0604030504040204" pitchFamily="50" charset="-128"/>
                <a:ea typeface="Meiryo UI" panose="020B0604030504040204" pitchFamily="50" charset="-128"/>
              </a:rPr>
              <a:t>)</a:t>
            </a:r>
            <a:endParaRPr kumimoji="1" lang="ja-JP" altLang="en-US" b="1" dirty="0">
              <a:solidFill>
                <a:srgbClr val="0070C0"/>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BE90583A-EDE7-46EB-96E5-FAC7E8ED2BB7}"/>
              </a:ext>
            </a:extLst>
          </p:cNvPr>
          <p:cNvSpPr txBox="1"/>
          <p:nvPr/>
        </p:nvSpPr>
        <p:spPr>
          <a:xfrm>
            <a:off x="5344620" y="4587307"/>
            <a:ext cx="3148426"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予測が</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なら</a:t>
            </a:r>
            <a:r>
              <a:rPr kumimoji="1" lang="en-US" altLang="ja-JP" b="1" dirty="0">
                <a:solidFill>
                  <a:srgbClr val="00B050"/>
                </a:solidFill>
                <a:latin typeface="Meiryo UI" panose="020B0604030504040204" pitchFamily="50" charset="-128"/>
                <a:ea typeface="Meiryo UI" panose="020B0604030504040204" pitchFamily="50" charset="-128"/>
              </a:rPr>
              <a:t>Negative</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陰性</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3429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FF462-8CA2-40D3-B566-D257D73AFE6A}"/>
              </a:ext>
            </a:extLst>
          </p:cNvPr>
          <p:cNvSpPr>
            <a:spLocks noGrp="1"/>
          </p:cNvSpPr>
          <p:nvPr>
            <p:ph type="title"/>
          </p:nvPr>
        </p:nvSpPr>
        <p:spPr/>
        <p:txBody>
          <a:bodyPr/>
          <a:lstStyle/>
          <a:p>
            <a:r>
              <a:rPr kumimoji="1" lang="en-US" altLang="ja-JP" dirty="0"/>
              <a:t>ROC</a:t>
            </a:r>
            <a:r>
              <a:rPr kumimoji="1" lang="ja-JP" altLang="en-US" dirty="0"/>
              <a:t>曲線</a:t>
            </a:r>
          </a:p>
        </p:txBody>
      </p:sp>
      <p:sp>
        <p:nvSpPr>
          <p:cNvPr id="5" name="テキスト ボックス 4">
            <a:extLst>
              <a:ext uri="{FF2B5EF4-FFF2-40B4-BE49-F238E27FC236}">
                <a16:creationId xmlns:a16="http://schemas.microsoft.com/office/drawing/2014/main" id="{FF2BB8AD-7FBB-4399-B919-EB411299F3F5}"/>
              </a:ext>
            </a:extLst>
          </p:cNvPr>
          <p:cNvSpPr txBox="1"/>
          <p:nvPr/>
        </p:nvSpPr>
        <p:spPr>
          <a:xfrm>
            <a:off x="1906547" y="1225959"/>
            <a:ext cx="8957901" cy="646331"/>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ROC</a:t>
            </a:r>
            <a:r>
              <a:rPr kumimoji="1" lang="ja-JP" altLang="en-US" dirty="0">
                <a:latin typeface="Meiryo UI" panose="020B0604030504040204" pitchFamily="50" charset="-128"/>
                <a:ea typeface="Meiryo UI" panose="020B0604030504040204" pitchFamily="50" charset="-128"/>
              </a:rPr>
              <a:t>：真陽性率と偽陽性率の組み合わせをプロットしたもので、</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　　　　　正常（〇）と異常（</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）を区別する閾値（カットオフポイント）の検討などに使用される</a:t>
            </a:r>
            <a:endParaRPr kumimoji="1" lang="en-US" altLang="ja-JP" dirty="0">
              <a:latin typeface="Meiryo UI" panose="020B0604030504040204" pitchFamily="50" charset="-128"/>
              <a:ea typeface="Meiryo UI" panose="020B0604030504040204" pitchFamily="50" charset="-128"/>
            </a:endParaRPr>
          </a:p>
        </p:txBody>
      </p:sp>
      <p:pic>
        <p:nvPicPr>
          <p:cNvPr id="1026" name="Picture 2" descr="f:id:imslotter:20170517120406p:plain">
            <a:extLst>
              <a:ext uri="{FF2B5EF4-FFF2-40B4-BE49-F238E27FC236}">
                <a16:creationId xmlns:a16="http://schemas.microsoft.com/office/drawing/2014/main" id="{6EAAD210-C5E1-44C9-B181-125613D5F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056" y="1976197"/>
            <a:ext cx="7889966" cy="377547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8CED5F4-3F84-40B6-8D3A-DC0173D8FB4B}"/>
              </a:ext>
            </a:extLst>
          </p:cNvPr>
          <p:cNvSpPr txBox="1"/>
          <p:nvPr/>
        </p:nvSpPr>
        <p:spPr>
          <a:xfrm>
            <a:off x="3333614" y="3163852"/>
            <a:ext cx="257369" cy="1593669"/>
          </a:xfrm>
          <a:prstGeom prst="rect">
            <a:avLst/>
          </a:prstGeom>
          <a:solidFill>
            <a:schemeClr val="bg1"/>
          </a:solidFill>
        </p:spPr>
        <p:txBody>
          <a:bodyPr vert="eaVert" wrap="square" lIns="36000" rIns="36000" rtlCol="0">
            <a:spAutoFit/>
          </a:bodyPr>
          <a:lstStyle/>
          <a:p>
            <a:r>
              <a:rPr kumimoji="1" lang="ja-JP" altLang="en-US" sz="1200" dirty="0">
                <a:latin typeface="Meiryo UI" panose="020B0604030504040204" pitchFamily="50" charset="-128"/>
                <a:ea typeface="Meiryo UI" panose="020B0604030504040204" pitchFamily="50" charset="-128"/>
              </a:rPr>
              <a:t>真陽性率</a:t>
            </a:r>
          </a:p>
        </p:txBody>
      </p:sp>
      <p:sp>
        <p:nvSpPr>
          <p:cNvPr id="9" name="テキスト ボックス 8">
            <a:extLst>
              <a:ext uri="{FF2B5EF4-FFF2-40B4-BE49-F238E27FC236}">
                <a16:creationId xmlns:a16="http://schemas.microsoft.com/office/drawing/2014/main" id="{A0758C88-864B-4B87-A8FF-62A1EDA01B2C}"/>
              </a:ext>
            </a:extLst>
          </p:cNvPr>
          <p:cNvSpPr txBox="1"/>
          <p:nvPr/>
        </p:nvSpPr>
        <p:spPr>
          <a:xfrm>
            <a:off x="4992311" y="5554921"/>
            <a:ext cx="1265888" cy="184666"/>
          </a:xfrm>
          <a:prstGeom prst="rect">
            <a:avLst/>
          </a:prstGeom>
          <a:solidFill>
            <a:schemeClr val="bg1"/>
          </a:solidFill>
        </p:spPr>
        <p:txBody>
          <a:bodyPr vert="horz" wrap="square" lIns="36000" tIns="0" rIns="36000" bIns="0" rtlCol="0">
            <a:spAutoFit/>
          </a:bodyPr>
          <a:lstStyle/>
          <a:p>
            <a:r>
              <a:rPr kumimoji="1" lang="ja-JP" altLang="en-US" sz="1200" dirty="0">
                <a:latin typeface="Meiryo UI" panose="020B0604030504040204" pitchFamily="50" charset="-128"/>
                <a:ea typeface="Meiryo UI" panose="020B0604030504040204" pitchFamily="50" charset="-128"/>
              </a:rPr>
              <a:t>偽陽性率</a:t>
            </a:r>
          </a:p>
        </p:txBody>
      </p:sp>
      <p:sp>
        <p:nvSpPr>
          <p:cNvPr id="10" name="テキスト ボックス 9">
            <a:extLst>
              <a:ext uri="{FF2B5EF4-FFF2-40B4-BE49-F238E27FC236}">
                <a16:creationId xmlns:a16="http://schemas.microsoft.com/office/drawing/2014/main" id="{60238552-EA47-470F-B5A4-E08EA228E432}"/>
              </a:ext>
            </a:extLst>
          </p:cNvPr>
          <p:cNvSpPr txBox="1"/>
          <p:nvPr/>
        </p:nvSpPr>
        <p:spPr>
          <a:xfrm>
            <a:off x="7877061" y="4616379"/>
            <a:ext cx="4120308" cy="738664"/>
          </a:xfrm>
          <a:prstGeom prst="rect">
            <a:avLst/>
          </a:prstGeom>
          <a:noFill/>
        </p:spPr>
        <p:txBody>
          <a:bodyPr vert="horz" wrap="square" lIns="36000" tIns="0" rIns="36000" bIns="0" rtlCol="0">
            <a:spAutoFit/>
          </a:bodyPr>
          <a:lstStyle/>
          <a:p>
            <a:r>
              <a:rPr kumimoji="1" lang="en-US" altLang="ja-JP" sz="1600" b="1" dirty="0">
                <a:latin typeface="Meiryo UI" panose="020B0604030504040204" pitchFamily="50" charset="-128"/>
                <a:ea typeface="Meiryo UI" panose="020B0604030504040204" pitchFamily="50" charset="-128"/>
              </a:rPr>
              <a:t>AUC</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ROC</a:t>
            </a:r>
            <a:r>
              <a:rPr kumimoji="1" lang="ja-JP" altLang="en-US" sz="1600" dirty="0">
                <a:latin typeface="Meiryo UI" panose="020B0604030504040204" pitchFamily="50" charset="-128"/>
                <a:ea typeface="Meiryo UI" panose="020B0604030504040204" pitchFamily="50" charset="-128"/>
              </a:rPr>
              <a:t>曲線の内側の面積であり、</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１に近いと性能が良く、</a:t>
            </a:r>
            <a:r>
              <a:rPr kumimoji="1" lang="en-US" altLang="ja-JP" sz="1600" dirty="0">
                <a:latin typeface="Meiryo UI" panose="020B0604030504040204" pitchFamily="50" charset="-128"/>
                <a:ea typeface="Meiryo UI" panose="020B0604030504040204" pitchFamily="50" charset="-128"/>
              </a:rPr>
              <a:t>0.5</a:t>
            </a:r>
            <a:r>
              <a:rPr kumimoji="1" lang="ja-JP" altLang="en-US" sz="1600" dirty="0">
                <a:latin typeface="Meiryo UI" panose="020B0604030504040204" pitchFamily="50" charset="-128"/>
                <a:ea typeface="Meiryo UI" panose="020B0604030504040204" pitchFamily="50" charset="-128"/>
              </a:rPr>
              <a:t>に近いとランダムに近い</a:t>
            </a:r>
          </a:p>
        </p:txBody>
      </p:sp>
      <p:sp>
        <p:nvSpPr>
          <p:cNvPr id="8" name="正方形/長方形 7">
            <a:extLst>
              <a:ext uri="{FF2B5EF4-FFF2-40B4-BE49-F238E27FC236}">
                <a16:creationId xmlns:a16="http://schemas.microsoft.com/office/drawing/2014/main" id="{14E79E91-D982-45BE-9AF0-745527D9FF05}"/>
              </a:ext>
            </a:extLst>
          </p:cNvPr>
          <p:cNvSpPr/>
          <p:nvPr/>
        </p:nvSpPr>
        <p:spPr>
          <a:xfrm>
            <a:off x="2303113" y="5765316"/>
            <a:ext cx="5798382" cy="369332"/>
          </a:xfrm>
          <a:prstGeom prst="rect">
            <a:avLst/>
          </a:prstGeom>
        </p:spPr>
        <p:txBody>
          <a:bodyPr wrap="none">
            <a:spAutoFit/>
          </a:bodyPr>
          <a:lstStyle/>
          <a:p>
            <a:r>
              <a:rPr kumimoji="1" lang="en-US" altLang="ja-JP" dirty="0">
                <a:latin typeface="Meiryo UI" panose="020B0604030504040204" pitchFamily="50" charset="-128"/>
                <a:ea typeface="Meiryo UI" panose="020B0604030504040204" pitchFamily="50" charset="-128"/>
              </a:rPr>
              <a:t>	</a:t>
            </a:r>
            <a:r>
              <a:rPr kumimoji="1" lang="ja-JP" altLang="en-US" dirty="0">
                <a:latin typeface="Meiryo UI" panose="020B0604030504040204" pitchFamily="50" charset="-128"/>
                <a:ea typeface="Meiryo UI" panose="020B0604030504040204" pitchFamily="50" charset="-128"/>
              </a:rPr>
              <a:t>　　　データの偏りがある場合でも評価しやすいみたいです</a:t>
            </a:r>
            <a:endParaRPr kumimoji="1"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4061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98171-3589-4168-9566-5D429E3CE5ED}"/>
              </a:ext>
            </a:extLst>
          </p:cNvPr>
          <p:cNvSpPr>
            <a:spLocks noGrp="1"/>
          </p:cNvSpPr>
          <p:nvPr>
            <p:ph type="title"/>
          </p:nvPr>
        </p:nvSpPr>
        <p:spPr/>
        <p:txBody>
          <a:bodyPr/>
          <a:lstStyle/>
          <a:p>
            <a:r>
              <a:rPr kumimoji="1" lang="en-US" altLang="ja-JP" dirty="0"/>
              <a:t>AIC</a:t>
            </a:r>
            <a:r>
              <a:rPr kumimoji="1" lang="ja-JP" altLang="en-US" dirty="0"/>
              <a:t>と</a:t>
            </a:r>
            <a:r>
              <a:rPr kumimoji="1" lang="en-US" altLang="ja-JP" dirty="0"/>
              <a:t>BIC</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288A395C-96BE-4C51-9249-0B06383F7203}"/>
                  </a:ext>
                </a:extLst>
              </p:cNvPr>
              <p:cNvSpPr txBox="1"/>
              <p:nvPr/>
            </p:nvSpPr>
            <p:spPr>
              <a:xfrm>
                <a:off x="1451578" y="1192693"/>
                <a:ext cx="9872913" cy="2339102"/>
              </a:xfrm>
              <a:prstGeom prst="rect">
                <a:avLst/>
              </a:prstGeom>
              <a:noFill/>
            </p:spPr>
            <p:txBody>
              <a:bodyPr wrap="square" rtlCol="0">
                <a:spAutoFit/>
              </a:bodyPr>
              <a:lstStyle/>
              <a:p>
                <a:r>
                  <a:rPr kumimoji="1" lang="en-US" altLang="ja-JP" sz="2000" dirty="0">
                    <a:latin typeface="Meiryo UI" panose="020B0604030504040204" pitchFamily="50" charset="-128"/>
                    <a:ea typeface="Meiryo UI" panose="020B0604030504040204" pitchFamily="50" charset="-128"/>
                  </a:rPr>
                  <a:t>AIC</a:t>
                </a:r>
                <a:r>
                  <a:rPr kumimoji="1" lang="ja-JP" altLang="en-US" sz="2000" dirty="0">
                    <a:latin typeface="Meiryo UI" panose="020B0604030504040204" pitchFamily="50" charset="-128"/>
                    <a:ea typeface="Meiryo UI" panose="020B0604030504040204" pitchFamily="50" charset="-128"/>
                  </a:rPr>
                  <a:t>や</a:t>
                </a:r>
                <a:r>
                  <a:rPr kumimoji="1" lang="en-US" altLang="ja-JP" sz="2000" dirty="0">
                    <a:latin typeface="Meiryo UI" panose="020B0604030504040204" pitchFamily="50" charset="-128"/>
                    <a:ea typeface="Meiryo UI" panose="020B0604030504040204" pitchFamily="50" charset="-128"/>
                  </a:rPr>
                  <a:t>BIC</a:t>
                </a:r>
                <a:r>
                  <a:rPr kumimoji="1" lang="ja-JP" altLang="en-US" sz="2000" dirty="0">
                    <a:latin typeface="Meiryo UI" panose="020B0604030504040204" pitchFamily="50" charset="-128"/>
                    <a:ea typeface="Meiryo UI" panose="020B0604030504040204" pitchFamily="50" charset="-128"/>
                  </a:rPr>
                  <a:t>はモデルの良さを評価するための指標で値が小さいほど良い</a:t>
                </a:r>
                <a:endParaRPr kumimoji="1" lang="en-US" altLang="ja-JP" sz="20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Ø"/>
                </a:pPr>
                <a:r>
                  <a:rPr kumimoji="1" lang="en-US" altLang="ja-JP" dirty="0">
                    <a:latin typeface="Meiryo UI" panose="020B0604030504040204" pitchFamily="50" charset="-128"/>
                    <a:ea typeface="Meiryo UI" panose="020B0604030504040204" pitchFamily="50" charset="-128"/>
                  </a:rPr>
                  <a:t>AIC</a:t>
                </a:r>
                <a:r>
                  <a:rPr kumimoji="1" lang="ja-JP" altLang="en-US" dirty="0">
                    <a:latin typeface="Meiryo UI" panose="020B0604030504040204" pitchFamily="50" charset="-128"/>
                    <a:ea typeface="Meiryo UI" panose="020B0604030504040204" pitchFamily="50" charset="-128"/>
                  </a:rPr>
                  <a:t>（赤池情報量規準）</a:t>
                </a:r>
                <a:endParaRPr kumimoji="1" lang="en-US" altLang="ja-JP" dirty="0">
                  <a:latin typeface="Meiryo UI" panose="020B0604030504040204" pitchFamily="50" charset="-128"/>
                  <a:ea typeface="Meiryo UI" panose="020B0604030504040204" pitchFamily="50" charset="-128"/>
                </a:endParaRPr>
              </a:p>
              <a:p>
                <a14:m>
                  <m:oMathPara xmlns:m="http://schemas.openxmlformats.org/officeDocument/2006/math">
                    <m:oMathParaPr>
                      <m:jc m:val="centerGroup"/>
                    </m:oMathParaPr>
                    <m:oMath xmlns:m="http://schemas.openxmlformats.org/officeDocument/2006/math">
                      <m:r>
                        <m:rPr>
                          <m:sty m:val="p"/>
                        </m:rPr>
                        <a:rPr kumimoji="1" lang="en-US" altLang="ja-JP" sz="2000" i="1" dirty="0">
                          <a:latin typeface="Cambria Math" panose="02040503050406030204" pitchFamily="18" charset="0"/>
                          <a:ea typeface="Meiryo UI" panose="020B0604030504040204" pitchFamily="50" charset="-128"/>
                        </a:rPr>
                        <m:t>A</m:t>
                      </m:r>
                      <m:r>
                        <m:rPr>
                          <m:sty m:val="p"/>
                        </m:rPr>
                        <a:rPr kumimoji="1" lang="en-US" altLang="ja-JP" sz="2000" dirty="0">
                          <a:latin typeface="Cambria Math" panose="02040503050406030204" pitchFamily="18" charset="0"/>
                          <a:ea typeface="Meiryo UI" panose="020B0604030504040204" pitchFamily="50" charset="-128"/>
                        </a:rPr>
                        <m:t>IC</m:t>
                      </m:r>
                      <m:r>
                        <a:rPr kumimoji="1" lang="en-US" altLang="ja-JP" sz="2000" dirty="0">
                          <a:latin typeface="Cambria Math" panose="02040503050406030204" pitchFamily="18" charset="0"/>
                          <a:ea typeface="Meiryo UI" panose="020B0604030504040204" pitchFamily="50" charset="-128"/>
                        </a:rPr>
                        <m:t>=−2</m:t>
                      </m:r>
                      <m:func>
                        <m:funcPr>
                          <m:ctrlPr>
                            <a:rPr kumimoji="1" lang="en-US" altLang="ja-JP" sz="2000" b="0" i="1" dirty="0" smtClean="0">
                              <a:latin typeface="Cambria Math" panose="02040503050406030204" pitchFamily="18" charset="0"/>
                              <a:ea typeface="Meiryo UI" panose="020B0604030504040204" pitchFamily="50" charset="-128"/>
                            </a:rPr>
                          </m:ctrlPr>
                        </m:funcPr>
                        <m:fName>
                          <m:r>
                            <m:rPr>
                              <m:sty m:val="p"/>
                            </m:rPr>
                            <a:rPr kumimoji="1" lang="en-US" altLang="ja-JP" sz="2000" b="0" i="0" dirty="0" smtClean="0">
                              <a:latin typeface="Cambria Math" panose="02040503050406030204" pitchFamily="18" charset="0"/>
                              <a:ea typeface="Meiryo UI" panose="020B0604030504040204" pitchFamily="50" charset="-128"/>
                            </a:rPr>
                            <m:t>log</m:t>
                          </m:r>
                        </m:fName>
                        <m:e>
                          <m:r>
                            <a:rPr kumimoji="1" lang="en-US" altLang="ja-JP" sz="2000" b="0" i="1" dirty="0" smtClean="0">
                              <a:latin typeface="Cambria Math" panose="02040503050406030204" pitchFamily="18" charset="0"/>
                              <a:ea typeface="Meiryo UI" panose="020B0604030504040204" pitchFamily="50" charset="-128"/>
                            </a:rPr>
                            <m:t>𝐿</m:t>
                          </m:r>
                        </m:e>
                      </m:func>
                      <m:r>
                        <a:rPr kumimoji="1" lang="en-US" altLang="ja-JP" sz="2000" b="0" i="1" dirty="0" smtClean="0">
                          <a:latin typeface="Cambria Math" panose="02040503050406030204" pitchFamily="18" charset="0"/>
                          <a:ea typeface="Meiryo UI" panose="020B0604030504040204" pitchFamily="50" charset="-128"/>
                        </a:rPr>
                        <m:t>+2</m:t>
                      </m:r>
                      <m:r>
                        <a:rPr kumimoji="1" lang="en-US" altLang="ja-JP" sz="2000" b="0" i="1" dirty="0" smtClean="0">
                          <a:latin typeface="Cambria Math" panose="02040503050406030204" pitchFamily="18" charset="0"/>
                          <a:ea typeface="Meiryo UI" panose="020B0604030504040204" pitchFamily="50" charset="-128"/>
                        </a:rPr>
                        <m:t>𝐾</m:t>
                      </m:r>
                    </m:oMath>
                  </m:oMathPara>
                </a14:m>
                <a:endParaRPr kumimoji="1" lang="en-US" altLang="ja-JP" sz="20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Ø"/>
                </a:pPr>
                <a:endParaRPr kumimoji="1" lang="en-US" altLang="ja-JP"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Ø"/>
                </a:pPr>
                <a:r>
                  <a:rPr kumimoji="1" lang="en-US" altLang="ja-JP" dirty="0">
                    <a:latin typeface="Meiryo UI" panose="020B0604030504040204" pitchFamily="50" charset="-128"/>
                    <a:ea typeface="Meiryo UI" panose="020B0604030504040204" pitchFamily="50" charset="-128"/>
                  </a:rPr>
                  <a:t>BIC</a:t>
                </a:r>
                <a:r>
                  <a:rPr kumimoji="1" lang="ja-JP" altLang="en-US" dirty="0">
                    <a:latin typeface="Meiryo UI" panose="020B0604030504040204" pitchFamily="50" charset="-128"/>
                    <a:ea typeface="Meiryo UI" panose="020B0604030504040204" pitchFamily="50" charset="-128"/>
                  </a:rPr>
                  <a:t> （ベイズ情報量規準）</a:t>
                </a:r>
                <a:endParaRPr kumimoji="1" lang="en-US" altLang="ja-JP" dirty="0">
                  <a:latin typeface="Meiryo UI" panose="020B0604030504040204" pitchFamily="50" charset="-128"/>
                  <a:ea typeface="Meiryo UI" panose="020B0604030504040204" pitchFamily="50" charset="-128"/>
                </a:endParaRPr>
              </a:p>
              <a:p>
                <a14:m>
                  <m:oMathPara xmlns:m="http://schemas.openxmlformats.org/officeDocument/2006/math">
                    <m:oMathParaPr>
                      <m:jc m:val="centerGroup"/>
                    </m:oMathParaPr>
                    <m:oMath xmlns:m="http://schemas.openxmlformats.org/officeDocument/2006/math">
                      <m:r>
                        <a:rPr kumimoji="1" lang="en-US" altLang="ja-JP" sz="2000" b="0" i="1" dirty="0" smtClean="0">
                          <a:latin typeface="Cambria Math" panose="02040503050406030204" pitchFamily="18" charset="0"/>
                          <a:ea typeface="Meiryo UI" panose="020B0604030504040204" pitchFamily="50" charset="-128"/>
                        </a:rPr>
                        <m:t>𝐵</m:t>
                      </m:r>
                      <m:r>
                        <m:rPr>
                          <m:sty m:val="p"/>
                        </m:rPr>
                        <a:rPr kumimoji="1" lang="en-US" altLang="ja-JP" sz="2000" dirty="0">
                          <a:latin typeface="Cambria Math" panose="02040503050406030204" pitchFamily="18" charset="0"/>
                          <a:ea typeface="Meiryo UI" panose="020B0604030504040204" pitchFamily="50" charset="-128"/>
                        </a:rPr>
                        <m:t>IC</m:t>
                      </m:r>
                      <m:r>
                        <a:rPr kumimoji="1" lang="en-US" altLang="ja-JP" sz="2000" dirty="0">
                          <a:latin typeface="Cambria Math" panose="02040503050406030204" pitchFamily="18" charset="0"/>
                          <a:ea typeface="Meiryo UI" panose="020B0604030504040204" pitchFamily="50" charset="-128"/>
                        </a:rPr>
                        <m:t>=−2</m:t>
                      </m:r>
                      <m:func>
                        <m:funcPr>
                          <m:ctrlPr>
                            <a:rPr kumimoji="1" lang="en-US" altLang="ja-JP" sz="2000" i="1" dirty="0">
                              <a:latin typeface="Cambria Math" panose="02040503050406030204" pitchFamily="18" charset="0"/>
                              <a:ea typeface="Meiryo UI" panose="020B0604030504040204" pitchFamily="50" charset="-128"/>
                            </a:rPr>
                          </m:ctrlPr>
                        </m:funcPr>
                        <m:fName>
                          <m:r>
                            <m:rPr>
                              <m:sty m:val="p"/>
                            </m:rPr>
                            <a:rPr kumimoji="1" lang="en-US" altLang="ja-JP" sz="2000" dirty="0">
                              <a:latin typeface="Cambria Math" panose="02040503050406030204" pitchFamily="18" charset="0"/>
                              <a:ea typeface="Meiryo UI" panose="020B0604030504040204" pitchFamily="50" charset="-128"/>
                            </a:rPr>
                            <m:t>log</m:t>
                          </m:r>
                        </m:fName>
                        <m:e>
                          <m:r>
                            <a:rPr kumimoji="1" lang="en-US" altLang="ja-JP" sz="2000" i="1" dirty="0">
                              <a:latin typeface="Cambria Math" panose="02040503050406030204" pitchFamily="18" charset="0"/>
                              <a:ea typeface="Meiryo UI" panose="020B0604030504040204" pitchFamily="50" charset="-128"/>
                            </a:rPr>
                            <m:t>𝐿</m:t>
                          </m:r>
                        </m:e>
                      </m:func>
                      <m:r>
                        <a:rPr kumimoji="1" lang="en-US" altLang="ja-JP" sz="2000" i="1" dirty="0">
                          <a:latin typeface="Cambria Math" panose="02040503050406030204" pitchFamily="18" charset="0"/>
                          <a:ea typeface="Meiryo UI" panose="020B0604030504040204" pitchFamily="50" charset="-128"/>
                        </a:rPr>
                        <m:t>+</m:t>
                      </m:r>
                      <m:r>
                        <a:rPr kumimoji="1" lang="en-US" altLang="ja-JP" sz="2000" b="0" i="1" dirty="0" smtClean="0">
                          <a:latin typeface="Cambria Math" panose="02040503050406030204" pitchFamily="18" charset="0"/>
                          <a:ea typeface="Meiryo UI" panose="020B0604030504040204" pitchFamily="50" charset="-128"/>
                        </a:rPr>
                        <m:t>𝐾</m:t>
                      </m:r>
                      <m:func>
                        <m:funcPr>
                          <m:ctrlPr>
                            <a:rPr kumimoji="1" lang="en-US" altLang="ja-JP" sz="2000" i="1" dirty="0">
                              <a:latin typeface="Cambria Math" panose="02040503050406030204" pitchFamily="18" charset="0"/>
                              <a:ea typeface="Meiryo UI" panose="020B0604030504040204" pitchFamily="50" charset="-128"/>
                            </a:rPr>
                          </m:ctrlPr>
                        </m:funcPr>
                        <m:fName>
                          <m:r>
                            <m:rPr>
                              <m:sty m:val="p"/>
                            </m:rPr>
                            <a:rPr kumimoji="1" lang="en-US" altLang="ja-JP" sz="2000" dirty="0">
                              <a:latin typeface="Cambria Math" panose="02040503050406030204" pitchFamily="18" charset="0"/>
                              <a:ea typeface="Meiryo UI" panose="020B0604030504040204" pitchFamily="50" charset="-128"/>
                            </a:rPr>
                            <m:t>log</m:t>
                          </m:r>
                        </m:fName>
                        <m:e>
                          <m:r>
                            <a:rPr kumimoji="1" lang="en-US" altLang="ja-JP" sz="2000" b="0" i="1" dirty="0" smtClean="0">
                              <a:latin typeface="Cambria Math" panose="02040503050406030204" pitchFamily="18" charset="0"/>
                              <a:ea typeface="Meiryo UI" panose="020B0604030504040204" pitchFamily="50" charset="-128"/>
                            </a:rPr>
                            <m:t>𝑁</m:t>
                          </m:r>
                        </m:e>
                      </m:func>
                    </m:oMath>
                  </m:oMathPara>
                </a14:m>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pPr algn="ctr"/>
                <a:r>
                  <a:rPr kumimoji="1" lang="en-US" altLang="ja-JP" sz="1400" dirty="0">
                    <a:ea typeface="Meiryo UI" panose="020B0604030504040204" pitchFamily="50" charset="-128"/>
                  </a:rPr>
                  <a:t>L</a:t>
                </a:r>
                <a:r>
                  <a:rPr kumimoji="1" lang="ja-JP" altLang="en-US" sz="1400" dirty="0">
                    <a:ea typeface="Meiryo UI" panose="020B0604030504040204" pitchFamily="50" charset="-128"/>
                  </a:rPr>
                  <a:t>は最大尤度、</a:t>
                </a:r>
                <a:r>
                  <a:rPr kumimoji="1" lang="en-US" altLang="ja-JP" sz="1400" dirty="0">
                    <a:ea typeface="Meiryo UI" panose="020B0604030504040204" pitchFamily="50" charset="-128"/>
                  </a:rPr>
                  <a:t>K</a:t>
                </a:r>
                <a:r>
                  <a:rPr kumimoji="1" lang="ja-JP" altLang="en-US" sz="1400" dirty="0">
                    <a:ea typeface="Meiryo UI" panose="020B0604030504040204" pitchFamily="50" charset="-128"/>
                  </a:rPr>
                  <a:t>は説明変数の種類数、</a:t>
                </a:r>
                <a:r>
                  <a:rPr kumimoji="1" lang="en-US" altLang="ja-JP" sz="1400" dirty="0">
                    <a:ea typeface="Meiryo UI" panose="020B0604030504040204" pitchFamily="50" charset="-128"/>
                  </a:rPr>
                  <a:t>N</a:t>
                </a:r>
                <a:r>
                  <a:rPr kumimoji="1" lang="ja-JP" altLang="en-US" sz="1400" dirty="0">
                    <a:ea typeface="Meiryo UI" panose="020B0604030504040204" pitchFamily="50" charset="-128"/>
                  </a:rPr>
                  <a:t>はサンプルサイズを表す</a:t>
                </a:r>
                <a:endParaRPr kumimoji="1" lang="en-US" altLang="ja-JP" sz="1400" dirty="0">
                  <a:latin typeface="Meiryo UI" panose="020B0604030504040204" pitchFamily="50" charset="-128"/>
                  <a:ea typeface="Meiryo UI" panose="020B0604030504040204" pitchFamily="50" charset="-128"/>
                </a:endParaRPr>
              </a:p>
            </p:txBody>
          </p:sp>
        </mc:Choice>
        <mc:Fallback>
          <p:sp>
            <p:nvSpPr>
              <p:cNvPr id="3" name="テキスト ボックス 2">
                <a:extLst>
                  <a:ext uri="{FF2B5EF4-FFF2-40B4-BE49-F238E27FC236}">
                    <a16:creationId xmlns:a16="http://schemas.microsoft.com/office/drawing/2014/main" id="{288A395C-96BE-4C51-9249-0B06383F7203}"/>
                  </a:ext>
                </a:extLst>
              </p:cNvPr>
              <p:cNvSpPr txBox="1">
                <a:spLocks noRot="1" noChangeAspect="1" noMove="1" noResize="1" noEditPoints="1" noAdjustHandles="1" noChangeArrowheads="1" noChangeShapeType="1" noTextEdit="1"/>
              </p:cNvSpPr>
              <p:nvPr/>
            </p:nvSpPr>
            <p:spPr>
              <a:xfrm>
                <a:off x="1451578" y="1192693"/>
                <a:ext cx="9872913" cy="2339102"/>
              </a:xfrm>
              <a:prstGeom prst="rect">
                <a:avLst/>
              </a:prstGeom>
              <a:blipFill>
                <a:blip r:embed="rId3"/>
                <a:stretch>
                  <a:fillRect l="-617" t="-1567" b="-18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E903A32-D5E5-47AD-BC2D-95599EFFC67F}"/>
              </a:ext>
            </a:extLst>
          </p:cNvPr>
          <p:cNvSpPr txBox="1"/>
          <p:nvPr/>
        </p:nvSpPr>
        <p:spPr>
          <a:xfrm>
            <a:off x="1663547" y="3648465"/>
            <a:ext cx="9496540" cy="2031325"/>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dirty="0">
                <a:latin typeface="Meiryo UI" panose="020B0604030504040204" pitchFamily="50" charset="-128"/>
                <a:ea typeface="Meiryo UI" panose="020B0604030504040204" pitchFamily="50" charset="-128"/>
              </a:rPr>
              <a:t>AIC</a:t>
            </a:r>
            <a:r>
              <a:rPr kumimoji="1" lang="ja-JP" altLang="en-US" dirty="0">
                <a:latin typeface="Meiryo UI" panose="020B0604030504040204" pitchFamily="50" charset="-128"/>
                <a:ea typeface="Meiryo UI" panose="020B0604030504040204" pitchFamily="50" charset="-128"/>
              </a:rPr>
              <a:t>はサンプルサイズの大きさにかかわらずペナルティの強さは一定で、</a:t>
            </a:r>
            <a:br>
              <a:rPr kumimoji="1" lang="en-US" altLang="ja-JP" dirty="0">
                <a:latin typeface="Meiryo UI" panose="020B0604030504040204" pitchFamily="50" charset="-128"/>
                <a:ea typeface="Meiryo UI" panose="020B0604030504040204" pitchFamily="50" charset="-128"/>
              </a:rPr>
            </a:br>
            <a:r>
              <a:rPr kumimoji="1" lang="en-US" altLang="ja-JP" dirty="0">
                <a:latin typeface="Meiryo UI" panose="020B0604030504040204" pitchFamily="50" charset="-128"/>
                <a:ea typeface="Meiryo UI" panose="020B0604030504040204" pitchFamily="50" charset="-128"/>
              </a:rPr>
              <a:t>BIC</a:t>
            </a:r>
            <a:r>
              <a:rPr kumimoji="1" lang="ja-JP" altLang="en-US" dirty="0">
                <a:latin typeface="Meiryo UI" panose="020B0604030504040204" pitchFamily="50" charset="-128"/>
                <a:ea typeface="Meiryo UI" panose="020B0604030504040204" pitchFamily="50" charset="-128"/>
              </a:rPr>
              <a:t>はサンプルサイズが大きくなるとペナルティが強くなる</a:t>
            </a:r>
            <a:endParaRPr kumimoji="1" lang="en-US" altLang="ja-JP"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u"/>
            </a:pP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種類の使い分けについては難しい議論がされているため、下記のように使用するのが良いみたい</a:t>
            </a:r>
            <a:endParaRPr kumimoji="1" lang="en-US" altLang="ja-JP" dirty="0">
              <a:latin typeface="Meiryo UI" panose="020B0604030504040204" pitchFamily="50" charset="-128"/>
              <a:ea typeface="Meiryo UI" panose="020B0604030504040204" pitchFamily="50" charset="-128"/>
            </a:endParaRPr>
          </a:p>
          <a:p>
            <a:r>
              <a:rPr lang="ja-JP" altLang="en-US" dirty="0">
                <a:solidFill>
                  <a:srgbClr val="333333"/>
                </a:solidFill>
                <a:latin typeface="Meiryo UI" panose="020B0604030504040204" pitchFamily="50" charset="-128"/>
                <a:ea typeface="Meiryo UI" panose="020B0604030504040204" pitchFamily="50" charset="-128"/>
              </a:rPr>
              <a:t>　　１．</a:t>
            </a:r>
            <a:r>
              <a:rPr lang="en-US" altLang="ja-JP" dirty="0">
                <a:solidFill>
                  <a:srgbClr val="333333"/>
                </a:solidFill>
                <a:latin typeface="Meiryo UI" panose="020B0604030504040204" pitchFamily="50" charset="-128"/>
                <a:ea typeface="Meiryo UI" panose="020B0604030504040204" pitchFamily="50" charset="-128"/>
              </a:rPr>
              <a:t>AIC</a:t>
            </a:r>
            <a:r>
              <a:rPr lang="ja-JP" altLang="en-US" dirty="0">
                <a:solidFill>
                  <a:srgbClr val="333333"/>
                </a:solidFill>
                <a:latin typeface="Meiryo UI" panose="020B0604030504040204" pitchFamily="50" charset="-128"/>
                <a:ea typeface="Meiryo UI" panose="020B0604030504040204" pitchFamily="50" charset="-128"/>
              </a:rPr>
              <a:t>と</a:t>
            </a:r>
            <a:r>
              <a:rPr lang="en-US" altLang="ja-JP" dirty="0">
                <a:solidFill>
                  <a:srgbClr val="333333"/>
                </a:solidFill>
                <a:latin typeface="Meiryo UI" panose="020B0604030504040204" pitchFamily="50" charset="-128"/>
                <a:ea typeface="Meiryo UI" panose="020B0604030504040204" pitchFamily="50" charset="-128"/>
              </a:rPr>
              <a:t>BIC</a:t>
            </a:r>
            <a:r>
              <a:rPr lang="ja-JP" altLang="en-US" dirty="0">
                <a:solidFill>
                  <a:srgbClr val="333333"/>
                </a:solidFill>
                <a:latin typeface="Meiryo UI" panose="020B0604030504040204" pitchFamily="50" charset="-128"/>
                <a:ea typeface="Meiryo UI" panose="020B0604030504040204" pitchFamily="50" charset="-128"/>
              </a:rPr>
              <a:t>を両方使う</a:t>
            </a:r>
          </a:p>
          <a:p>
            <a:r>
              <a:rPr lang="ja-JP" altLang="en-US" dirty="0">
                <a:solidFill>
                  <a:srgbClr val="333333"/>
                </a:solidFill>
                <a:latin typeface="Meiryo UI" panose="020B0604030504040204" pitchFamily="50" charset="-128"/>
                <a:ea typeface="Meiryo UI" panose="020B0604030504040204" pitchFamily="50" charset="-128"/>
              </a:rPr>
              <a:t>　　２．セットで値が小さいモデルを選ぶ</a:t>
            </a:r>
            <a:endParaRPr lang="en-US" altLang="ja-JP" dirty="0">
              <a:solidFill>
                <a:srgbClr val="333333"/>
              </a:solidFill>
              <a:latin typeface="Meiryo UI" panose="020B0604030504040204" pitchFamily="50" charset="-128"/>
              <a:ea typeface="Meiryo UI" panose="020B0604030504040204" pitchFamily="50" charset="-128"/>
            </a:endParaRPr>
          </a:p>
          <a:p>
            <a:endParaRPr lang="en-US" altLang="ja-JP" sz="1200" dirty="0">
              <a:hlinkClick r:id="rId4"/>
            </a:endParaRPr>
          </a:p>
          <a:p>
            <a:endParaRPr lang="en-US" altLang="ja-JP" sz="1200" dirty="0">
              <a:hlinkClick r:id="rId4"/>
            </a:endParaRPr>
          </a:p>
          <a:p>
            <a:r>
              <a:rPr lang="en-US" altLang="ja-JP" sz="1200" dirty="0">
                <a:hlinkClick r:id="rId4"/>
              </a:rPr>
              <a:t>Is there any reason to prefer the AIC or BIC over the other?</a:t>
            </a:r>
            <a:endParaRPr lang="en-US" altLang="ja-JP" sz="1200" dirty="0"/>
          </a:p>
        </p:txBody>
      </p:sp>
      <p:cxnSp>
        <p:nvCxnSpPr>
          <p:cNvPr id="9" name="直線コネクタ 8">
            <a:extLst>
              <a:ext uri="{FF2B5EF4-FFF2-40B4-BE49-F238E27FC236}">
                <a16:creationId xmlns:a16="http://schemas.microsoft.com/office/drawing/2014/main" id="{ECDAEC78-A174-4746-90EC-1EEE984F0F0F}"/>
              </a:ext>
            </a:extLst>
          </p:cNvPr>
          <p:cNvCxnSpPr/>
          <p:nvPr/>
        </p:nvCxnSpPr>
        <p:spPr>
          <a:xfrm>
            <a:off x="6014881" y="2148288"/>
            <a:ext cx="9481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C5B0FFA-9609-4A59-BC18-0FA2F723D51D}"/>
              </a:ext>
            </a:extLst>
          </p:cNvPr>
          <p:cNvCxnSpPr/>
          <p:nvPr/>
        </p:nvCxnSpPr>
        <p:spPr>
          <a:xfrm>
            <a:off x="7114248" y="2157467"/>
            <a:ext cx="44229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45EB8D33-5580-4FFF-B66B-58EE704E9FB0}"/>
              </a:ext>
            </a:extLst>
          </p:cNvPr>
          <p:cNvSpPr txBox="1"/>
          <p:nvPr/>
        </p:nvSpPr>
        <p:spPr>
          <a:xfrm>
            <a:off x="5016859" y="2239133"/>
            <a:ext cx="2158282" cy="246221"/>
          </a:xfrm>
          <a:prstGeom prst="rect">
            <a:avLst/>
          </a:prstGeom>
          <a:noFill/>
        </p:spPr>
        <p:txBody>
          <a:bodyPr vert="horz" wrap="square" lIns="36000" tIns="0" rIns="36000" bIns="0" rtlCol="0">
            <a:spAutoFit/>
          </a:bodyPr>
          <a:lstStyle/>
          <a:p>
            <a:r>
              <a:rPr kumimoji="1" lang="ja-JP" altLang="en-US" sz="1600" dirty="0">
                <a:solidFill>
                  <a:srgbClr val="FF0000"/>
                </a:solidFill>
                <a:latin typeface="Meiryo UI" panose="020B0604030504040204" pitchFamily="50" charset="-128"/>
                <a:ea typeface="Meiryo UI" panose="020B0604030504040204" pitchFamily="50" charset="-128"/>
              </a:rPr>
              <a:t>モデルの当てはまりの良さ</a:t>
            </a:r>
          </a:p>
        </p:txBody>
      </p:sp>
      <p:sp>
        <p:nvSpPr>
          <p:cNvPr id="12" name="テキスト ボックス 11">
            <a:extLst>
              <a:ext uri="{FF2B5EF4-FFF2-40B4-BE49-F238E27FC236}">
                <a16:creationId xmlns:a16="http://schemas.microsoft.com/office/drawing/2014/main" id="{35059BC0-157B-4FB0-9605-BB17DB96441E}"/>
              </a:ext>
            </a:extLst>
          </p:cNvPr>
          <p:cNvSpPr txBox="1"/>
          <p:nvPr/>
        </p:nvSpPr>
        <p:spPr>
          <a:xfrm>
            <a:off x="7114248" y="2239132"/>
            <a:ext cx="2158282" cy="246221"/>
          </a:xfrm>
          <a:prstGeom prst="rect">
            <a:avLst/>
          </a:prstGeom>
          <a:noFill/>
        </p:spPr>
        <p:txBody>
          <a:bodyPr vert="horz" wrap="square" lIns="36000" tIns="0" rIns="36000" bIns="0" rtlCol="0">
            <a:spAutoFit/>
          </a:bodyPr>
          <a:lstStyle/>
          <a:p>
            <a:r>
              <a:rPr kumimoji="1" lang="ja-JP" altLang="en-US" sz="1600" dirty="0">
                <a:solidFill>
                  <a:srgbClr val="0070C0"/>
                </a:solidFill>
                <a:latin typeface="Meiryo UI" panose="020B0604030504040204" pitchFamily="50" charset="-128"/>
                <a:ea typeface="Meiryo UI" panose="020B0604030504040204" pitchFamily="50" charset="-128"/>
              </a:rPr>
              <a:t>ペナルティ項</a:t>
            </a:r>
          </a:p>
        </p:txBody>
      </p:sp>
    </p:spTree>
    <p:extLst>
      <p:ext uri="{BB962C8B-B14F-4D97-AF65-F5344CB8AC3E}">
        <p14:creationId xmlns:p14="http://schemas.microsoft.com/office/powerpoint/2010/main" val="2582883399"/>
      </p:ext>
    </p:extLst>
  </p:cSld>
  <p:clrMapOvr>
    <a:masterClrMapping/>
  </p:clrMapOvr>
</p:sld>
</file>

<file path=ppt/theme/theme1.xml><?xml version="1.0" encoding="utf-8"?>
<a:theme xmlns:a="http://schemas.openxmlformats.org/drawingml/2006/main" name="ギャラリー">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17645</TotalTime>
  <Words>1403</Words>
  <Application>Microsoft Office PowerPoint</Application>
  <PresentationFormat>ワイド画面</PresentationFormat>
  <Paragraphs>328</Paragraphs>
  <Slides>12</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Meiryo UI</vt:lpstr>
      <vt:lpstr>游ゴシック</vt:lpstr>
      <vt:lpstr>Arial</vt:lpstr>
      <vt:lpstr>Cambria Math</vt:lpstr>
      <vt:lpstr>Gill Sans MT</vt:lpstr>
      <vt:lpstr>Wingdings</vt:lpstr>
      <vt:lpstr>ギャラリー</vt:lpstr>
      <vt:lpstr>精度評価</vt:lpstr>
      <vt:lpstr>数値の精度評価</vt:lpstr>
      <vt:lpstr>【補足】MAEとRMSEの違い</vt:lpstr>
      <vt:lpstr>カテゴリ値の精度評価　</vt:lpstr>
      <vt:lpstr>カテゴリ値の精度評価　</vt:lpstr>
      <vt:lpstr>カテゴリ値の精度評価</vt:lpstr>
      <vt:lpstr>【補足】混同行列</vt:lpstr>
      <vt:lpstr>ROC曲線</vt:lpstr>
      <vt:lpstr>AICとBIC</vt:lpstr>
      <vt:lpstr>【補足】時系列予測の予測誤差の見える化</vt:lpstr>
      <vt:lpstr>【補足】多クラス分類の精度評価</vt:lpstr>
      <vt:lpstr>【補足】マクロ平均とマイクロ平均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小野 佑樹</dc:creator>
  <cp:lastModifiedBy>小野 佑樹</cp:lastModifiedBy>
  <cp:revision>80</cp:revision>
  <dcterms:created xsi:type="dcterms:W3CDTF">2020-06-30T12:35:06Z</dcterms:created>
  <dcterms:modified xsi:type="dcterms:W3CDTF">2020-08-18T10:58:35Z</dcterms:modified>
</cp:coreProperties>
</file>