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6" r:id="rId1"/>
    <p:sldMasterId id="2147483685" r:id="rId2"/>
  </p:sldMasterIdLst>
  <p:notesMasterIdLst>
    <p:notesMasterId r:id="rId49"/>
  </p:notesMasterIdLst>
  <p:handoutMasterIdLst>
    <p:handoutMasterId r:id="rId50"/>
  </p:handoutMasterIdLst>
  <p:sldIdLst>
    <p:sldId id="323" r:id="rId3"/>
    <p:sldId id="3468" r:id="rId4"/>
    <p:sldId id="3419" r:id="rId5"/>
    <p:sldId id="3420" r:id="rId6"/>
    <p:sldId id="3421" r:id="rId7"/>
    <p:sldId id="696" r:id="rId8"/>
    <p:sldId id="697" r:id="rId9"/>
    <p:sldId id="3424" r:id="rId10"/>
    <p:sldId id="3426" r:id="rId11"/>
    <p:sldId id="3429" r:id="rId12"/>
    <p:sldId id="3488" r:id="rId13"/>
    <p:sldId id="3472" r:id="rId14"/>
    <p:sldId id="699" r:id="rId15"/>
    <p:sldId id="3461" r:id="rId16"/>
    <p:sldId id="3454" r:id="rId17"/>
    <p:sldId id="3431" r:id="rId18"/>
    <p:sldId id="3432" r:id="rId19"/>
    <p:sldId id="3464" r:id="rId20"/>
    <p:sldId id="3481" r:id="rId21"/>
    <p:sldId id="3457" r:id="rId22"/>
    <p:sldId id="3473" r:id="rId23"/>
    <p:sldId id="3475" r:id="rId24"/>
    <p:sldId id="3443" r:id="rId25"/>
    <p:sldId id="3444" r:id="rId26"/>
    <p:sldId id="3451" r:id="rId27"/>
    <p:sldId id="3452" r:id="rId28"/>
    <p:sldId id="3455" r:id="rId29"/>
    <p:sldId id="1319" r:id="rId30"/>
    <p:sldId id="1320" r:id="rId31"/>
    <p:sldId id="3470" r:id="rId32"/>
    <p:sldId id="3465" r:id="rId33"/>
    <p:sldId id="3477" r:id="rId34"/>
    <p:sldId id="3449" r:id="rId35"/>
    <p:sldId id="3474" r:id="rId36"/>
    <p:sldId id="3447" r:id="rId37"/>
    <p:sldId id="3485" r:id="rId38"/>
    <p:sldId id="3486" r:id="rId39"/>
    <p:sldId id="3469" r:id="rId40"/>
    <p:sldId id="3450" r:id="rId41"/>
    <p:sldId id="3458" r:id="rId42"/>
    <p:sldId id="3480" r:id="rId43"/>
    <p:sldId id="3445" r:id="rId44"/>
    <p:sldId id="3437" r:id="rId45"/>
    <p:sldId id="3440" r:id="rId46"/>
    <p:sldId id="2412" r:id="rId47"/>
    <p:sldId id="320" r:id="rId48"/>
  </p:sldIdLst>
  <p:sldSz cx="9144000" cy="6858000" type="screen4x3"/>
  <p:notesSz cx="6805613"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42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辻元 宏則" initials="辻元" lastIdx="1" clrIdx="0">
    <p:extLst>
      <p:ext uri="{19B8F6BF-5375-455C-9EA6-DF929625EA0E}">
        <p15:presenceInfo xmlns:p15="http://schemas.microsoft.com/office/powerpoint/2012/main" userId="S::tsujimoto@tsuzuki.co.jp::7ad3387f-04b7-4adb-957e-c849029be44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D0D8E8"/>
    <a:srgbClr val="E9EDF4"/>
    <a:srgbClr val="E3F4F9"/>
    <a:srgbClr val="9BBB59"/>
    <a:srgbClr val="879766"/>
    <a:srgbClr val="FFFFFF"/>
    <a:srgbClr val="FFCC66"/>
    <a:srgbClr val="023AB6"/>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53" autoAdjust="0"/>
    <p:restoredTop sz="91945" autoAdjust="0"/>
  </p:normalViewPr>
  <p:slideViewPr>
    <p:cSldViewPr>
      <p:cViewPr varScale="1">
        <p:scale>
          <a:sx n="94" d="100"/>
          <a:sy n="94" d="100"/>
        </p:scale>
        <p:origin x="1262" y="72"/>
      </p:cViewPr>
      <p:guideLst>
        <p:guide orient="horz" pos="2160"/>
        <p:guide pos="1429"/>
      </p:guideLst>
    </p:cSldViewPr>
  </p:slideViewPr>
  <p:outlineViewPr>
    <p:cViewPr>
      <p:scale>
        <a:sx n="33" d="100"/>
        <a:sy n="33" d="100"/>
      </p:scale>
      <p:origin x="0" y="-5238"/>
    </p:cViewPr>
    <p:sldLst>
      <p:sld r:id="rId1" collapse="1"/>
      <p:sld r:id="rId2"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BFA84A-2984-4652-8B43-EC26F90CEFB9}" type="doc">
      <dgm:prSet loTypeId="urn:microsoft.com/office/officeart/2005/8/layout/chevron1" loCatId="process" qsTypeId="urn:microsoft.com/office/officeart/2005/8/quickstyle/simple1" qsCatId="simple" csTypeId="urn:microsoft.com/office/officeart/2005/8/colors/accent2_3" csCatId="accent2" phldr="1"/>
      <dgm:spPr/>
    </dgm:pt>
    <dgm:pt modelId="{9394ECB9-343A-406D-8064-E06A25A40858}">
      <dgm:prSet phldrT="[テキスト]" custT="1"/>
      <dgm:spPr>
        <a:xfrm>
          <a:off x="3537" y="138327"/>
          <a:ext cx="3944111" cy="735989"/>
        </a:xfrm>
        <a:prstGeom prst="chevron">
          <a:avLst/>
        </a:prstGeom>
        <a:solidFill>
          <a:srgbClr val="FF0000"/>
        </a:solidFill>
      </dgm:spPr>
      <dgm:t>
        <a:bodyPr/>
        <a:lstStyle/>
        <a:p>
          <a:pPr>
            <a:buNone/>
          </a:pPr>
          <a:r>
            <a:rPr kumimoji="1" lang="ja-JP" altLang="en-US" sz="2400" b="1" dirty="0">
              <a:latin typeface="Meiryo UI" panose="020B0604030504040204" pitchFamily="50" charset="-128"/>
              <a:ea typeface="Meiryo UI" panose="020B0604030504040204" pitchFamily="50" charset="-128"/>
              <a:cs typeface="+mn-cs"/>
            </a:rPr>
            <a:t>データ収集</a:t>
          </a:r>
        </a:p>
      </dgm:t>
    </dgm:pt>
    <dgm:pt modelId="{E50C4CB1-64B3-4A53-B063-49D098E22D4B}" type="parTrans" cxnId="{838AF9F7-B2F4-4B35-B0B9-3EDD31308C99}">
      <dgm:prSet/>
      <dgm:spPr/>
      <dgm:t>
        <a:bodyPr/>
        <a:lstStyle/>
        <a:p>
          <a:endParaRPr kumimoji="1" lang="ja-JP" altLang="en-US" b="1">
            <a:latin typeface="Meiryo UI" panose="020B0604030504040204" pitchFamily="50" charset="-128"/>
            <a:ea typeface="Meiryo UI" panose="020B0604030504040204" pitchFamily="50" charset="-128"/>
          </a:endParaRPr>
        </a:p>
      </dgm:t>
    </dgm:pt>
    <dgm:pt modelId="{450E2D16-5570-496A-B4DF-8D83050E3635}" type="sibTrans" cxnId="{838AF9F7-B2F4-4B35-B0B9-3EDD31308C99}">
      <dgm:prSet/>
      <dgm:spPr/>
      <dgm:t>
        <a:bodyPr/>
        <a:lstStyle/>
        <a:p>
          <a:endParaRPr kumimoji="1" lang="ja-JP" altLang="en-US" b="1">
            <a:latin typeface="Meiryo UI" panose="020B0604030504040204" pitchFamily="50" charset="-128"/>
            <a:ea typeface="Meiryo UI" panose="020B0604030504040204" pitchFamily="50" charset="-128"/>
          </a:endParaRPr>
        </a:p>
      </dgm:t>
    </dgm:pt>
    <dgm:pt modelId="{18892F08-38F2-4645-BD1E-0A84BC236D63}">
      <dgm:prSet phldrT="[テキスト]" custT="1"/>
      <dgm:spPr>
        <a:xfrm>
          <a:off x="3745253" y="138327"/>
          <a:ext cx="3944111" cy="735989"/>
        </a:xfrm>
        <a:prstGeom prst="chevron">
          <a:avLst/>
        </a:prstGeom>
        <a:solidFill>
          <a:schemeClr val="accent4"/>
        </a:solidFill>
      </dgm:spPr>
      <dgm:t>
        <a:bodyPr/>
        <a:lstStyle/>
        <a:p>
          <a:pPr>
            <a:buNone/>
          </a:pPr>
          <a:r>
            <a:rPr kumimoji="1" lang="ja-JP" altLang="en-US" sz="2400" b="1" dirty="0">
              <a:latin typeface="Meiryo UI" panose="020B0604030504040204" pitchFamily="50" charset="-128"/>
              <a:ea typeface="Meiryo UI" panose="020B0604030504040204" pitchFamily="50" charset="-128"/>
              <a:cs typeface="+mn-cs"/>
            </a:rPr>
            <a:t>モデル構築</a:t>
          </a:r>
        </a:p>
      </dgm:t>
    </dgm:pt>
    <dgm:pt modelId="{9DFD7FB4-11F3-4868-A0BC-36B767846643}" type="parTrans" cxnId="{78D7D820-2C2E-445D-8E15-68D2DB109A4A}">
      <dgm:prSet/>
      <dgm:spPr/>
      <dgm:t>
        <a:bodyPr/>
        <a:lstStyle/>
        <a:p>
          <a:endParaRPr kumimoji="1" lang="ja-JP" altLang="en-US" b="1">
            <a:latin typeface="Meiryo UI" panose="020B0604030504040204" pitchFamily="50" charset="-128"/>
            <a:ea typeface="Meiryo UI" panose="020B0604030504040204" pitchFamily="50" charset="-128"/>
          </a:endParaRPr>
        </a:p>
      </dgm:t>
    </dgm:pt>
    <dgm:pt modelId="{6A77D062-F55B-4343-9A7C-DE044E4C14C6}" type="sibTrans" cxnId="{78D7D820-2C2E-445D-8E15-68D2DB109A4A}">
      <dgm:prSet/>
      <dgm:spPr/>
      <dgm:t>
        <a:bodyPr/>
        <a:lstStyle/>
        <a:p>
          <a:endParaRPr kumimoji="1" lang="ja-JP" altLang="en-US" b="1">
            <a:latin typeface="Meiryo UI" panose="020B0604030504040204" pitchFamily="50" charset="-128"/>
            <a:ea typeface="Meiryo UI" panose="020B0604030504040204" pitchFamily="50" charset="-128"/>
          </a:endParaRPr>
        </a:p>
      </dgm:t>
    </dgm:pt>
    <dgm:pt modelId="{1FB2DE23-DC0D-43DF-8AB7-2E4B8C7CA680}">
      <dgm:prSet phldrT="[テキスト]" custT="1"/>
      <dgm:spPr>
        <a:xfrm>
          <a:off x="7486970" y="138327"/>
          <a:ext cx="3944111" cy="735989"/>
        </a:xfrm>
        <a:prstGeom prst="chevron">
          <a:avLst/>
        </a:prstGeom>
        <a:solidFill>
          <a:schemeClr val="accent1"/>
        </a:solidFill>
      </dgm:spPr>
      <dgm:t>
        <a:bodyPr/>
        <a:lstStyle/>
        <a:p>
          <a:pPr>
            <a:buNone/>
          </a:pPr>
          <a:r>
            <a:rPr kumimoji="1" lang="ja-JP" altLang="en-US" sz="2400" b="1" dirty="0">
              <a:latin typeface="Meiryo UI" panose="020B0604030504040204" pitchFamily="50" charset="-128"/>
              <a:ea typeface="Meiryo UI" panose="020B0604030504040204" pitchFamily="50" charset="-128"/>
              <a:cs typeface="+mn-cs"/>
            </a:rPr>
            <a:t>データ活用</a:t>
          </a:r>
        </a:p>
      </dgm:t>
    </dgm:pt>
    <dgm:pt modelId="{F73AEEE4-CED1-4D7B-A0A4-AC5E4F1DA552}" type="parTrans" cxnId="{A966AE98-E84C-4045-996D-7612F8D132DE}">
      <dgm:prSet/>
      <dgm:spPr/>
      <dgm:t>
        <a:bodyPr/>
        <a:lstStyle/>
        <a:p>
          <a:endParaRPr kumimoji="1" lang="ja-JP" altLang="en-US" b="1">
            <a:latin typeface="Meiryo UI" panose="020B0604030504040204" pitchFamily="50" charset="-128"/>
            <a:ea typeface="Meiryo UI" panose="020B0604030504040204" pitchFamily="50" charset="-128"/>
          </a:endParaRPr>
        </a:p>
      </dgm:t>
    </dgm:pt>
    <dgm:pt modelId="{A573E420-76C9-4ADC-94AA-DF2D2FE7C6D6}" type="sibTrans" cxnId="{A966AE98-E84C-4045-996D-7612F8D132DE}">
      <dgm:prSet/>
      <dgm:spPr/>
      <dgm:t>
        <a:bodyPr/>
        <a:lstStyle/>
        <a:p>
          <a:endParaRPr kumimoji="1" lang="ja-JP" altLang="en-US" b="1">
            <a:latin typeface="Meiryo UI" panose="020B0604030504040204" pitchFamily="50" charset="-128"/>
            <a:ea typeface="Meiryo UI" panose="020B0604030504040204" pitchFamily="50" charset="-128"/>
          </a:endParaRPr>
        </a:p>
      </dgm:t>
    </dgm:pt>
    <dgm:pt modelId="{DE367B42-D4F9-4DDC-80C6-11FF64BA2D2A}" type="pres">
      <dgm:prSet presAssocID="{0ABFA84A-2984-4652-8B43-EC26F90CEFB9}" presName="Name0" presStyleCnt="0">
        <dgm:presLayoutVars>
          <dgm:dir/>
          <dgm:animLvl val="lvl"/>
          <dgm:resizeHandles val="exact"/>
        </dgm:presLayoutVars>
      </dgm:prSet>
      <dgm:spPr/>
    </dgm:pt>
    <dgm:pt modelId="{AF110CC7-4D63-4E6E-8F7E-FFD3FE6629C3}" type="pres">
      <dgm:prSet presAssocID="{9394ECB9-343A-406D-8064-E06A25A40858}" presName="parTxOnly" presStyleLbl="node1" presStyleIdx="0" presStyleCnt="3" custScaleX="194872" custScaleY="90910">
        <dgm:presLayoutVars>
          <dgm:chMax val="0"/>
          <dgm:chPref val="0"/>
          <dgm:bulletEnabled val="1"/>
        </dgm:presLayoutVars>
      </dgm:prSet>
      <dgm:spPr/>
    </dgm:pt>
    <dgm:pt modelId="{3E7D088C-7465-4BF8-A578-E09022D383B1}" type="pres">
      <dgm:prSet presAssocID="{450E2D16-5570-496A-B4DF-8D83050E3635}" presName="parTxOnlySpace" presStyleCnt="0"/>
      <dgm:spPr/>
    </dgm:pt>
    <dgm:pt modelId="{E918A7E4-C727-49C2-B8B5-0A15E09BB543}" type="pres">
      <dgm:prSet presAssocID="{18892F08-38F2-4645-BD1E-0A84BC236D63}" presName="parTxOnly" presStyleLbl="node1" presStyleIdx="1" presStyleCnt="3" custScaleX="194872" custScaleY="90910">
        <dgm:presLayoutVars>
          <dgm:chMax val="0"/>
          <dgm:chPref val="0"/>
          <dgm:bulletEnabled val="1"/>
        </dgm:presLayoutVars>
      </dgm:prSet>
      <dgm:spPr/>
    </dgm:pt>
    <dgm:pt modelId="{8E7BBD19-FCE7-4F99-B6CC-559A0585A46E}" type="pres">
      <dgm:prSet presAssocID="{6A77D062-F55B-4343-9A7C-DE044E4C14C6}" presName="parTxOnlySpace" presStyleCnt="0"/>
      <dgm:spPr/>
    </dgm:pt>
    <dgm:pt modelId="{1825D376-C4F9-4A7C-9832-8F02CF04FF03}" type="pres">
      <dgm:prSet presAssocID="{1FB2DE23-DC0D-43DF-8AB7-2E4B8C7CA680}" presName="parTxOnly" presStyleLbl="node1" presStyleIdx="2" presStyleCnt="3" custScaleX="194872" custScaleY="90910" custLinFactNeighborX="24266" custLinFactNeighborY="107">
        <dgm:presLayoutVars>
          <dgm:chMax val="0"/>
          <dgm:chPref val="0"/>
          <dgm:bulletEnabled val="1"/>
        </dgm:presLayoutVars>
      </dgm:prSet>
      <dgm:spPr/>
    </dgm:pt>
  </dgm:ptLst>
  <dgm:cxnLst>
    <dgm:cxn modelId="{61CA6C08-F039-4B7A-9CD4-784BAC90D08E}" type="presOf" srcId="{9394ECB9-343A-406D-8064-E06A25A40858}" destId="{AF110CC7-4D63-4E6E-8F7E-FFD3FE6629C3}" srcOrd="0" destOrd="0" presId="urn:microsoft.com/office/officeart/2005/8/layout/chevron1"/>
    <dgm:cxn modelId="{78D7D820-2C2E-445D-8E15-68D2DB109A4A}" srcId="{0ABFA84A-2984-4652-8B43-EC26F90CEFB9}" destId="{18892F08-38F2-4645-BD1E-0A84BC236D63}" srcOrd="1" destOrd="0" parTransId="{9DFD7FB4-11F3-4868-A0BC-36B767846643}" sibTransId="{6A77D062-F55B-4343-9A7C-DE044E4C14C6}"/>
    <dgm:cxn modelId="{B2501525-12DF-43C4-AA0B-DC142441ED3F}" type="presOf" srcId="{0ABFA84A-2984-4652-8B43-EC26F90CEFB9}" destId="{DE367B42-D4F9-4DDC-80C6-11FF64BA2D2A}" srcOrd="0" destOrd="0" presId="urn:microsoft.com/office/officeart/2005/8/layout/chevron1"/>
    <dgm:cxn modelId="{DE4F263B-1691-4234-97D0-5B998ABF960D}" type="presOf" srcId="{1FB2DE23-DC0D-43DF-8AB7-2E4B8C7CA680}" destId="{1825D376-C4F9-4A7C-9832-8F02CF04FF03}" srcOrd="0" destOrd="0" presId="urn:microsoft.com/office/officeart/2005/8/layout/chevron1"/>
    <dgm:cxn modelId="{F8581A7F-5C15-45CF-89C2-58A962AC130B}" type="presOf" srcId="{18892F08-38F2-4645-BD1E-0A84BC236D63}" destId="{E918A7E4-C727-49C2-B8B5-0A15E09BB543}" srcOrd="0" destOrd="0" presId="urn:microsoft.com/office/officeart/2005/8/layout/chevron1"/>
    <dgm:cxn modelId="{A966AE98-E84C-4045-996D-7612F8D132DE}" srcId="{0ABFA84A-2984-4652-8B43-EC26F90CEFB9}" destId="{1FB2DE23-DC0D-43DF-8AB7-2E4B8C7CA680}" srcOrd="2" destOrd="0" parTransId="{F73AEEE4-CED1-4D7B-A0A4-AC5E4F1DA552}" sibTransId="{A573E420-76C9-4ADC-94AA-DF2D2FE7C6D6}"/>
    <dgm:cxn modelId="{838AF9F7-B2F4-4B35-B0B9-3EDD31308C99}" srcId="{0ABFA84A-2984-4652-8B43-EC26F90CEFB9}" destId="{9394ECB9-343A-406D-8064-E06A25A40858}" srcOrd="0" destOrd="0" parTransId="{E50C4CB1-64B3-4A53-B063-49D098E22D4B}" sibTransId="{450E2D16-5570-496A-B4DF-8D83050E3635}"/>
    <dgm:cxn modelId="{4064562D-25B5-46E1-ACFF-42BCB3033E59}" type="presParOf" srcId="{DE367B42-D4F9-4DDC-80C6-11FF64BA2D2A}" destId="{AF110CC7-4D63-4E6E-8F7E-FFD3FE6629C3}" srcOrd="0" destOrd="0" presId="urn:microsoft.com/office/officeart/2005/8/layout/chevron1"/>
    <dgm:cxn modelId="{AF909BB8-B077-4061-A711-BF24712D65A0}" type="presParOf" srcId="{DE367B42-D4F9-4DDC-80C6-11FF64BA2D2A}" destId="{3E7D088C-7465-4BF8-A578-E09022D383B1}" srcOrd="1" destOrd="0" presId="urn:microsoft.com/office/officeart/2005/8/layout/chevron1"/>
    <dgm:cxn modelId="{99B828DF-F6D5-46BF-A928-B7E96A48861F}" type="presParOf" srcId="{DE367B42-D4F9-4DDC-80C6-11FF64BA2D2A}" destId="{E918A7E4-C727-49C2-B8B5-0A15E09BB543}" srcOrd="2" destOrd="0" presId="urn:microsoft.com/office/officeart/2005/8/layout/chevron1"/>
    <dgm:cxn modelId="{6FEDA239-B911-4718-87EC-F9854DB601F5}" type="presParOf" srcId="{DE367B42-D4F9-4DDC-80C6-11FF64BA2D2A}" destId="{8E7BBD19-FCE7-4F99-B6CC-559A0585A46E}" srcOrd="3" destOrd="0" presId="urn:microsoft.com/office/officeart/2005/8/layout/chevron1"/>
    <dgm:cxn modelId="{E9735650-5B7F-49D2-898C-8F778C0673A6}" type="presParOf" srcId="{DE367B42-D4F9-4DDC-80C6-11FF64BA2D2A}" destId="{1825D376-C4F9-4A7C-9832-8F02CF04FF0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BFA84A-2984-4652-8B43-EC26F90CEFB9}" type="doc">
      <dgm:prSet loTypeId="urn:microsoft.com/office/officeart/2005/8/layout/chevron1" loCatId="process" qsTypeId="urn:microsoft.com/office/officeart/2005/8/quickstyle/simple1" qsCatId="simple" csTypeId="urn:microsoft.com/office/officeart/2005/8/colors/accent2_3" csCatId="accent2" phldr="1"/>
      <dgm:spPr/>
    </dgm:pt>
    <dgm:pt modelId="{9394ECB9-343A-406D-8064-E06A25A40858}">
      <dgm:prSet phldrT="[テキスト]" custT="1"/>
      <dgm:spPr>
        <a:xfrm>
          <a:off x="3537" y="138327"/>
          <a:ext cx="3944111" cy="735989"/>
        </a:xfrm>
        <a:prstGeom prst="chevron">
          <a:avLst/>
        </a:prstGeom>
        <a:solidFill>
          <a:srgbClr val="FF0000"/>
        </a:solidFill>
      </dgm:spPr>
      <dgm:t>
        <a:bodyPr/>
        <a:lstStyle/>
        <a:p>
          <a:pPr>
            <a:buNone/>
          </a:pPr>
          <a:r>
            <a:rPr kumimoji="1" lang="ja-JP" altLang="en-US" sz="2400" b="1" dirty="0">
              <a:latin typeface="Meiryo UI" panose="020B0604030504040204" pitchFamily="50" charset="-128"/>
              <a:ea typeface="Meiryo UI" panose="020B0604030504040204" pitchFamily="50" charset="-128"/>
              <a:cs typeface="+mn-cs"/>
            </a:rPr>
            <a:t>データ収集</a:t>
          </a:r>
        </a:p>
      </dgm:t>
    </dgm:pt>
    <dgm:pt modelId="{E50C4CB1-64B3-4A53-B063-49D098E22D4B}" type="parTrans" cxnId="{838AF9F7-B2F4-4B35-B0B9-3EDD31308C99}">
      <dgm:prSet/>
      <dgm:spPr/>
      <dgm:t>
        <a:bodyPr/>
        <a:lstStyle/>
        <a:p>
          <a:endParaRPr kumimoji="1" lang="ja-JP" altLang="en-US" b="1">
            <a:latin typeface="Meiryo UI" panose="020B0604030504040204" pitchFamily="50" charset="-128"/>
            <a:ea typeface="Meiryo UI" panose="020B0604030504040204" pitchFamily="50" charset="-128"/>
          </a:endParaRPr>
        </a:p>
      </dgm:t>
    </dgm:pt>
    <dgm:pt modelId="{450E2D16-5570-496A-B4DF-8D83050E3635}" type="sibTrans" cxnId="{838AF9F7-B2F4-4B35-B0B9-3EDD31308C99}">
      <dgm:prSet/>
      <dgm:spPr/>
      <dgm:t>
        <a:bodyPr/>
        <a:lstStyle/>
        <a:p>
          <a:endParaRPr kumimoji="1" lang="ja-JP" altLang="en-US" b="1">
            <a:latin typeface="Meiryo UI" panose="020B0604030504040204" pitchFamily="50" charset="-128"/>
            <a:ea typeface="Meiryo UI" panose="020B0604030504040204" pitchFamily="50" charset="-128"/>
          </a:endParaRPr>
        </a:p>
      </dgm:t>
    </dgm:pt>
    <dgm:pt modelId="{18892F08-38F2-4645-BD1E-0A84BC236D63}">
      <dgm:prSet phldrT="[テキスト]" custT="1"/>
      <dgm:spPr>
        <a:xfrm>
          <a:off x="3745253" y="138327"/>
          <a:ext cx="3944111" cy="735989"/>
        </a:xfrm>
        <a:prstGeom prst="chevron">
          <a:avLst/>
        </a:prstGeom>
        <a:solidFill>
          <a:schemeClr val="accent4"/>
        </a:solidFill>
      </dgm:spPr>
      <dgm:t>
        <a:bodyPr/>
        <a:lstStyle/>
        <a:p>
          <a:pPr>
            <a:buNone/>
          </a:pPr>
          <a:r>
            <a:rPr kumimoji="1" lang="ja-JP" altLang="en-US" sz="2400" b="1" dirty="0">
              <a:latin typeface="Meiryo UI" panose="020B0604030504040204" pitchFamily="50" charset="-128"/>
              <a:ea typeface="Meiryo UI" panose="020B0604030504040204" pitchFamily="50" charset="-128"/>
              <a:cs typeface="+mn-cs"/>
            </a:rPr>
            <a:t>モデル構築</a:t>
          </a:r>
        </a:p>
      </dgm:t>
    </dgm:pt>
    <dgm:pt modelId="{9DFD7FB4-11F3-4868-A0BC-36B767846643}" type="parTrans" cxnId="{78D7D820-2C2E-445D-8E15-68D2DB109A4A}">
      <dgm:prSet/>
      <dgm:spPr/>
      <dgm:t>
        <a:bodyPr/>
        <a:lstStyle/>
        <a:p>
          <a:endParaRPr kumimoji="1" lang="ja-JP" altLang="en-US" b="1">
            <a:latin typeface="Meiryo UI" panose="020B0604030504040204" pitchFamily="50" charset="-128"/>
            <a:ea typeface="Meiryo UI" panose="020B0604030504040204" pitchFamily="50" charset="-128"/>
          </a:endParaRPr>
        </a:p>
      </dgm:t>
    </dgm:pt>
    <dgm:pt modelId="{6A77D062-F55B-4343-9A7C-DE044E4C14C6}" type="sibTrans" cxnId="{78D7D820-2C2E-445D-8E15-68D2DB109A4A}">
      <dgm:prSet/>
      <dgm:spPr/>
      <dgm:t>
        <a:bodyPr/>
        <a:lstStyle/>
        <a:p>
          <a:endParaRPr kumimoji="1" lang="ja-JP" altLang="en-US" b="1">
            <a:latin typeface="Meiryo UI" panose="020B0604030504040204" pitchFamily="50" charset="-128"/>
            <a:ea typeface="Meiryo UI" panose="020B0604030504040204" pitchFamily="50" charset="-128"/>
          </a:endParaRPr>
        </a:p>
      </dgm:t>
    </dgm:pt>
    <dgm:pt modelId="{1FB2DE23-DC0D-43DF-8AB7-2E4B8C7CA680}">
      <dgm:prSet phldrT="[テキスト]" custT="1"/>
      <dgm:spPr>
        <a:xfrm>
          <a:off x="7486970" y="138327"/>
          <a:ext cx="3944111" cy="735989"/>
        </a:xfrm>
        <a:prstGeom prst="chevron">
          <a:avLst/>
        </a:prstGeom>
        <a:solidFill>
          <a:schemeClr val="accent1"/>
        </a:solidFill>
      </dgm:spPr>
      <dgm:t>
        <a:bodyPr/>
        <a:lstStyle/>
        <a:p>
          <a:pPr>
            <a:buNone/>
          </a:pPr>
          <a:r>
            <a:rPr kumimoji="1" lang="ja-JP" altLang="en-US" sz="2400" b="1" dirty="0">
              <a:latin typeface="Meiryo UI" panose="020B0604030504040204" pitchFamily="50" charset="-128"/>
              <a:ea typeface="Meiryo UI" panose="020B0604030504040204" pitchFamily="50" charset="-128"/>
              <a:cs typeface="+mn-cs"/>
            </a:rPr>
            <a:t>データ活用</a:t>
          </a:r>
        </a:p>
      </dgm:t>
    </dgm:pt>
    <dgm:pt modelId="{F73AEEE4-CED1-4D7B-A0A4-AC5E4F1DA552}" type="parTrans" cxnId="{A966AE98-E84C-4045-996D-7612F8D132DE}">
      <dgm:prSet/>
      <dgm:spPr/>
      <dgm:t>
        <a:bodyPr/>
        <a:lstStyle/>
        <a:p>
          <a:endParaRPr kumimoji="1" lang="ja-JP" altLang="en-US" b="1">
            <a:latin typeface="Meiryo UI" panose="020B0604030504040204" pitchFamily="50" charset="-128"/>
            <a:ea typeface="Meiryo UI" panose="020B0604030504040204" pitchFamily="50" charset="-128"/>
          </a:endParaRPr>
        </a:p>
      </dgm:t>
    </dgm:pt>
    <dgm:pt modelId="{A573E420-76C9-4ADC-94AA-DF2D2FE7C6D6}" type="sibTrans" cxnId="{A966AE98-E84C-4045-996D-7612F8D132DE}">
      <dgm:prSet/>
      <dgm:spPr/>
      <dgm:t>
        <a:bodyPr/>
        <a:lstStyle/>
        <a:p>
          <a:endParaRPr kumimoji="1" lang="ja-JP" altLang="en-US" b="1">
            <a:latin typeface="Meiryo UI" panose="020B0604030504040204" pitchFamily="50" charset="-128"/>
            <a:ea typeface="Meiryo UI" panose="020B0604030504040204" pitchFamily="50" charset="-128"/>
          </a:endParaRPr>
        </a:p>
      </dgm:t>
    </dgm:pt>
    <dgm:pt modelId="{DE367B42-D4F9-4DDC-80C6-11FF64BA2D2A}" type="pres">
      <dgm:prSet presAssocID="{0ABFA84A-2984-4652-8B43-EC26F90CEFB9}" presName="Name0" presStyleCnt="0">
        <dgm:presLayoutVars>
          <dgm:dir/>
          <dgm:animLvl val="lvl"/>
          <dgm:resizeHandles val="exact"/>
        </dgm:presLayoutVars>
      </dgm:prSet>
      <dgm:spPr/>
    </dgm:pt>
    <dgm:pt modelId="{AF110CC7-4D63-4E6E-8F7E-FFD3FE6629C3}" type="pres">
      <dgm:prSet presAssocID="{9394ECB9-343A-406D-8064-E06A25A40858}" presName="parTxOnly" presStyleLbl="node1" presStyleIdx="0" presStyleCnt="3" custScaleX="194872" custScaleY="90910">
        <dgm:presLayoutVars>
          <dgm:chMax val="0"/>
          <dgm:chPref val="0"/>
          <dgm:bulletEnabled val="1"/>
        </dgm:presLayoutVars>
      </dgm:prSet>
      <dgm:spPr/>
    </dgm:pt>
    <dgm:pt modelId="{3E7D088C-7465-4BF8-A578-E09022D383B1}" type="pres">
      <dgm:prSet presAssocID="{450E2D16-5570-496A-B4DF-8D83050E3635}" presName="parTxOnlySpace" presStyleCnt="0"/>
      <dgm:spPr/>
    </dgm:pt>
    <dgm:pt modelId="{E918A7E4-C727-49C2-B8B5-0A15E09BB543}" type="pres">
      <dgm:prSet presAssocID="{18892F08-38F2-4645-BD1E-0A84BC236D63}" presName="parTxOnly" presStyleLbl="node1" presStyleIdx="1" presStyleCnt="3" custScaleX="194872" custScaleY="90910">
        <dgm:presLayoutVars>
          <dgm:chMax val="0"/>
          <dgm:chPref val="0"/>
          <dgm:bulletEnabled val="1"/>
        </dgm:presLayoutVars>
      </dgm:prSet>
      <dgm:spPr/>
    </dgm:pt>
    <dgm:pt modelId="{8E7BBD19-FCE7-4F99-B6CC-559A0585A46E}" type="pres">
      <dgm:prSet presAssocID="{6A77D062-F55B-4343-9A7C-DE044E4C14C6}" presName="parTxOnlySpace" presStyleCnt="0"/>
      <dgm:spPr/>
    </dgm:pt>
    <dgm:pt modelId="{1825D376-C4F9-4A7C-9832-8F02CF04FF03}" type="pres">
      <dgm:prSet presAssocID="{1FB2DE23-DC0D-43DF-8AB7-2E4B8C7CA680}" presName="parTxOnly" presStyleLbl="node1" presStyleIdx="2" presStyleCnt="3" custScaleX="194872" custScaleY="90910" custLinFactNeighborX="24266" custLinFactNeighborY="107">
        <dgm:presLayoutVars>
          <dgm:chMax val="0"/>
          <dgm:chPref val="0"/>
          <dgm:bulletEnabled val="1"/>
        </dgm:presLayoutVars>
      </dgm:prSet>
      <dgm:spPr/>
    </dgm:pt>
  </dgm:ptLst>
  <dgm:cxnLst>
    <dgm:cxn modelId="{61CA6C08-F039-4B7A-9CD4-784BAC90D08E}" type="presOf" srcId="{9394ECB9-343A-406D-8064-E06A25A40858}" destId="{AF110CC7-4D63-4E6E-8F7E-FFD3FE6629C3}" srcOrd="0" destOrd="0" presId="urn:microsoft.com/office/officeart/2005/8/layout/chevron1"/>
    <dgm:cxn modelId="{78D7D820-2C2E-445D-8E15-68D2DB109A4A}" srcId="{0ABFA84A-2984-4652-8B43-EC26F90CEFB9}" destId="{18892F08-38F2-4645-BD1E-0A84BC236D63}" srcOrd="1" destOrd="0" parTransId="{9DFD7FB4-11F3-4868-A0BC-36B767846643}" sibTransId="{6A77D062-F55B-4343-9A7C-DE044E4C14C6}"/>
    <dgm:cxn modelId="{B2501525-12DF-43C4-AA0B-DC142441ED3F}" type="presOf" srcId="{0ABFA84A-2984-4652-8B43-EC26F90CEFB9}" destId="{DE367B42-D4F9-4DDC-80C6-11FF64BA2D2A}" srcOrd="0" destOrd="0" presId="urn:microsoft.com/office/officeart/2005/8/layout/chevron1"/>
    <dgm:cxn modelId="{DE4F263B-1691-4234-97D0-5B998ABF960D}" type="presOf" srcId="{1FB2DE23-DC0D-43DF-8AB7-2E4B8C7CA680}" destId="{1825D376-C4F9-4A7C-9832-8F02CF04FF03}" srcOrd="0" destOrd="0" presId="urn:microsoft.com/office/officeart/2005/8/layout/chevron1"/>
    <dgm:cxn modelId="{F8581A7F-5C15-45CF-89C2-58A962AC130B}" type="presOf" srcId="{18892F08-38F2-4645-BD1E-0A84BC236D63}" destId="{E918A7E4-C727-49C2-B8B5-0A15E09BB543}" srcOrd="0" destOrd="0" presId="urn:microsoft.com/office/officeart/2005/8/layout/chevron1"/>
    <dgm:cxn modelId="{A966AE98-E84C-4045-996D-7612F8D132DE}" srcId="{0ABFA84A-2984-4652-8B43-EC26F90CEFB9}" destId="{1FB2DE23-DC0D-43DF-8AB7-2E4B8C7CA680}" srcOrd="2" destOrd="0" parTransId="{F73AEEE4-CED1-4D7B-A0A4-AC5E4F1DA552}" sibTransId="{A573E420-76C9-4ADC-94AA-DF2D2FE7C6D6}"/>
    <dgm:cxn modelId="{838AF9F7-B2F4-4B35-B0B9-3EDD31308C99}" srcId="{0ABFA84A-2984-4652-8B43-EC26F90CEFB9}" destId="{9394ECB9-343A-406D-8064-E06A25A40858}" srcOrd="0" destOrd="0" parTransId="{E50C4CB1-64B3-4A53-B063-49D098E22D4B}" sibTransId="{450E2D16-5570-496A-B4DF-8D83050E3635}"/>
    <dgm:cxn modelId="{4064562D-25B5-46E1-ACFF-42BCB3033E59}" type="presParOf" srcId="{DE367B42-D4F9-4DDC-80C6-11FF64BA2D2A}" destId="{AF110CC7-4D63-4E6E-8F7E-FFD3FE6629C3}" srcOrd="0" destOrd="0" presId="urn:microsoft.com/office/officeart/2005/8/layout/chevron1"/>
    <dgm:cxn modelId="{AF909BB8-B077-4061-A711-BF24712D65A0}" type="presParOf" srcId="{DE367B42-D4F9-4DDC-80C6-11FF64BA2D2A}" destId="{3E7D088C-7465-4BF8-A578-E09022D383B1}" srcOrd="1" destOrd="0" presId="urn:microsoft.com/office/officeart/2005/8/layout/chevron1"/>
    <dgm:cxn modelId="{99B828DF-F6D5-46BF-A928-B7E96A48861F}" type="presParOf" srcId="{DE367B42-D4F9-4DDC-80C6-11FF64BA2D2A}" destId="{E918A7E4-C727-49C2-B8B5-0A15E09BB543}" srcOrd="2" destOrd="0" presId="urn:microsoft.com/office/officeart/2005/8/layout/chevron1"/>
    <dgm:cxn modelId="{6FEDA239-B911-4718-87EC-F9854DB601F5}" type="presParOf" srcId="{DE367B42-D4F9-4DDC-80C6-11FF64BA2D2A}" destId="{8E7BBD19-FCE7-4F99-B6CC-559A0585A46E}" srcOrd="3" destOrd="0" presId="urn:microsoft.com/office/officeart/2005/8/layout/chevron1"/>
    <dgm:cxn modelId="{E9735650-5B7F-49D2-898C-8F778C0673A6}" type="presParOf" srcId="{DE367B42-D4F9-4DDC-80C6-11FF64BA2D2A}" destId="{1825D376-C4F9-4A7C-9832-8F02CF04FF03}" srcOrd="4"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10CC7-4D63-4E6E-8F7E-FFD3FE6629C3}">
      <dsp:nvSpPr>
        <dsp:cNvPr id="0" name=""/>
        <dsp:cNvSpPr/>
      </dsp:nvSpPr>
      <dsp:spPr>
        <a:xfrm>
          <a:off x="2789" y="13296"/>
          <a:ext cx="3110311" cy="580398"/>
        </a:xfrm>
        <a:prstGeom prst="chevron">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kumimoji="1" lang="ja-JP" altLang="en-US" sz="2400" b="1" kern="1200" dirty="0">
              <a:latin typeface="Meiryo UI" panose="020B0604030504040204" pitchFamily="50" charset="-128"/>
              <a:ea typeface="Meiryo UI" panose="020B0604030504040204" pitchFamily="50" charset="-128"/>
              <a:cs typeface="+mn-cs"/>
            </a:rPr>
            <a:t>データ収集</a:t>
          </a:r>
        </a:p>
      </dsp:txBody>
      <dsp:txXfrm>
        <a:off x="292988" y="13296"/>
        <a:ext cx="2529913" cy="580398"/>
      </dsp:txXfrm>
    </dsp:sp>
    <dsp:sp modelId="{E918A7E4-C727-49C2-B8B5-0A15E09BB543}">
      <dsp:nvSpPr>
        <dsp:cNvPr id="0" name=""/>
        <dsp:cNvSpPr/>
      </dsp:nvSpPr>
      <dsp:spPr>
        <a:xfrm>
          <a:off x="2953492" y="13296"/>
          <a:ext cx="3110311" cy="580398"/>
        </a:xfrm>
        <a:prstGeom prst="chevron">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kumimoji="1" lang="ja-JP" altLang="en-US" sz="2400" b="1" kern="1200" dirty="0">
              <a:latin typeface="Meiryo UI" panose="020B0604030504040204" pitchFamily="50" charset="-128"/>
              <a:ea typeface="Meiryo UI" panose="020B0604030504040204" pitchFamily="50" charset="-128"/>
              <a:cs typeface="+mn-cs"/>
            </a:rPr>
            <a:t>モデル構築</a:t>
          </a:r>
        </a:p>
      </dsp:txBody>
      <dsp:txXfrm>
        <a:off x="3243691" y="13296"/>
        <a:ext cx="2529913" cy="580398"/>
      </dsp:txXfrm>
    </dsp:sp>
    <dsp:sp modelId="{1825D376-C4F9-4A7C-9832-8F02CF04FF03}">
      <dsp:nvSpPr>
        <dsp:cNvPr id="0" name=""/>
        <dsp:cNvSpPr/>
      </dsp:nvSpPr>
      <dsp:spPr>
        <a:xfrm>
          <a:off x="5906984" y="13980"/>
          <a:ext cx="3110311" cy="58039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kumimoji="1" lang="ja-JP" altLang="en-US" sz="2400" b="1" kern="1200" dirty="0">
              <a:latin typeface="Meiryo UI" panose="020B0604030504040204" pitchFamily="50" charset="-128"/>
              <a:ea typeface="Meiryo UI" panose="020B0604030504040204" pitchFamily="50" charset="-128"/>
              <a:cs typeface="+mn-cs"/>
            </a:rPr>
            <a:t>データ活用</a:t>
          </a:r>
        </a:p>
      </dsp:txBody>
      <dsp:txXfrm>
        <a:off x="6197183" y="13980"/>
        <a:ext cx="2529913" cy="5803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10CC7-4D63-4E6E-8F7E-FFD3FE6629C3}">
      <dsp:nvSpPr>
        <dsp:cNvPr id="0" name=""/>
        <dsp:cNvSpPr/>
      </dsp:nvSpPr>
      <dsp:spPr>
        <a:xfrm>
          <a:off x="2789" y="13296"/>
          <a:ext cx="3110311" cy="580398"/>
        </a:xfrm>
        <a:prstGeom prst="chevron">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kumimoji="1" lang="ja-JP" altLang="en-US" sz="2400" b="1" kern="1200" dirty="0">
              <a:latin typeface="Meiryo UI" panose="020B0604030504040204" pitchFamily="50" charset="-128"/>
              <a:ea typeface="Meiryo UI" panose="020B0604030504040204" pitchFamily="50" charset="-128"/>
              <a:cs typeface="+mn-cs"/>
            </a:rPr>
            <a:t>データ収集</a:t>
          </a:r>
        </a:p>
      </dsp:txBody>
      <dsp:txXfrm>
        <a:off x="292988" y="13296"/>
        <a:ext cx="2529913" cy="580398"/>
      </dsp:txXfrm>
    </dsp:sp>
    <dsp:sp modelId="{E918A7E4-C727-49C2-B8B5-0A15E09BB543}">
      <dsp:nvSpPr>
        <dsp:cNvPr id="0" name=""/>
        <dsp:cNvSpPr/>
      </dsp:nvSpPr>
      <dsp:spPr>
        <a:xfrm>
          <a:off x="2953492" y="13296"/>
          <a:ext cx="3110311" cy="580398"/>
        </a:xfrm>
        <a:prstGeom prst="chevron">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kumimoji="1" lang="ja-JP" altLang="en-US" sz="2400" b="1" kern="1200" dirty="0">
              <a:latin typeface="Meiryo UI" panose="020B0604030504040204" pitchFamily="50" charset="-128"/>
              <a:ea typeface="Meiryo UI" panose="020B0604030504040204" pitchFamily="50" charset="-128"/>
              <a:cs typeface="+mn-cs"/>
            </a:rPr>
            <a:t>モデル構築</a:t>
          </a:r>
        </a:p>
      </dsp:txBody>
      <dsp:txXfrm>
        <a:off x="3243691" y="13296"/>
        <a:ext cx="2529913" cy="580398"/>
      </dsp:txXfrm>
    </dsp:sp>
    <dsp:sp modelId="{1825D376-C4F9-4A7C-9832-8F02CF04FF03}">
      <dsp:nvSpPr>
        <dsp:cNvPr id="0" name=""/>
        <dsp:cNvSpPr/>
      </dsp:nvSpPr>
      <dsp:spPr>
        <a:xfrm>
          <a:off x="5906984" y="13980"/>
          <a:ext cx="3110311" cy="580398"/>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kumimoji="1" lang="ja-JP" altLang="en-US" sz="2400" b="1" kern="1200" dirty="0">
              <a:latin typeface="Meiryo UI" panose="020B0604030504040204" pitchFamily="50" charset="-128"/>
              <a:ea typeface="Meiryo UI" panose="020B0604030504040204" pitchFamily="50" charset="-128"/>
              <a:cs typeface="+mn-cs"/>
            </a:rPr>
            <a:t>データ活用</a:t>
          </a:r>
        </a:p>
      </dsp:txBody>
      <dsp:txXfrm>
        <a:off x="6197183" y="13980"/>
        <a:ext cx="2529913" cy="58039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4" y="2"/>
            <a:ext cx="2949688" cy="497367"/>
          </a:xfrm>
          <a:prstGeom prst="rect">
            <a:avLst/>
          </a:prstGeom>
        </p:spPr>
        <p:txBody>
          <a:bodyPr vert="horz" lIns="92195" tIns="46096" rIns="92195" bIns="46096"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4322" y="2"/>
            <a:ext cx="2949687" cy="497367"/>
          </a:xfrm>
          <a:prstGeom prst="rect">
            <a:avLst/>
          </a:prstGeom>
        </p:spPr>
        <p:txBody>
          <a:bodyPr vert="horz" lIns="92195" tIns="46096" rIns="92195" bIns="46096" rtlCol="0"/>
          <a:lstStyle>
            <a:lvl1pPr algn="r">
              <a:defRPr sz="1200"/>
            </a:lvl1pPr>
          </a:lstStyle>
          <a:p>
            <a:fld id="{480D6CAF-52DD-4933-B3DB-1AA4C3E30054}" type="datetimeFigureOut">
              <a:rPr kumimoji="1" lang="ja-JP" altLang="en-US" smtClean="0"/>
              <a:t>2020/9/29</a:t>
            </a:fld>
            <a:endParaRPr kumimoji="1" lang="ja-JP" altLang="en-US"/>
          </a:p>
        </p:txBody>
      </p:sp>
      <p:sp>
        <p:nvSpPr>
          <p:cNvPr id="4" name="フッター プレースホルダー 3"/>
          <p:cNvSpPr>
            <a:spLocks noGrp="1"/>
          </p:cNvSpPr>
          <p:nvPr>
            <p:ph type="ftr" sz="quarter" idx="2"/>
          </p:nvPr>
        </p:nvSpPr>
        <p:spPr>
          <a:xfrm>
            <a:off x="4" y="9440377"/>
            <a:ext cx="2949688" cy="497366"/>
          </a:xfrm>
          <a:prstGeom prst="rect">
            <a:avLst/>
          </a:prstGeom>
        </p:spPr>
        <p:txBody>
          <a:bodyPr vert="horz" lIns="92195" tIns="46096" rIns="92195" bIns="46096"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4322" y="9440377"/>
            <a:ext cx="2949687" cy="497366"/>
          </a:xfrm>
          <a:prstGeom prst="rect">
            <a:avLst/>
          </a:prstGeom>
        </p:spPr>
        <p:txBody>
          <a:bodyPr vert="horz" lIns="92195" tIns="46096" rIns="92195" bIns="46096" rtlCol="0" anchor="b"/>
          <a:lstStyle>
            <a:lvl1pPr algn="r">
              <a:defRPr sz="1200"/>
            </a:lvl1pPr>
          </a:lstStyle>
          <a:p>
            <a:fld id="{6B735CE3-15C0-475C-BCAB-A17CA4CF7653}" type="slidenum">
              <a:rPr kumimoji="1" lang="ja-JP" altLang="en-US" smtClean="0"/>
              <a:t>‹#›</a:t>
            </a:fld>
            <a:endParaRPr kumimoji="1" lang="ja-JP" altLang="en-US"/>
          </a:p>
        </p:txBody>
      </p:sp>
    </p:spTree>
    <p:extLst>
      <p:ext uri="{BB962C8B-B14F-4D97-AF65-F5344CB8AC3E}">
        <p14:creationId xmlns:p14="http://schemas.microsoft.com/office/powerpoint/2010/main" val="49362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4"/>
            <a:ext cx="2949100" cy="496968"/>
          </a:xfrm>
          <a:prstGeom prst="rect">
            <a:avLst/>
          </a:prstGeom>
        </p:spPr>
        <p:txBody>
          <a:bodyPr vert="horz" lIns="92195" tIns="46096" rIns="92195" bIns="46096"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4941" y="4"/>
            <a:ext cx="2949100" cy="496968"/>
          </a:xfrm>
          <a:prstGeom prst="rect">
            <a:avLst/>
          </a:prstGeom>
        </p:spPr>
        <p:txBody>
          <a:bodyPr vert="horz" lIns="92195" tIns="46096" rIns="92195" bIns="46096" rtlCol="0"/>
          <a:lstStyle>
            <a:lvl1pPr algn="r">
              <a:defRPr sz="1200"/>
            </a:lvl1pPr>
          </a:lstStyle>
          <a:p>
            <a:fld id="{2F9E7DBA-058F-437F-A215-770EFD4C98F0}" type="datetimeFigureOut">
              <a:rPr kumimoji="1" lang="ja-JP" altLang="en-US" smtClean="0"/>
              <a:t>2020/9/29</a:t>
            </a:fld>
            <a:endParaRPr kumimoji="1" lang="ja-JP" altLang="en-US"/>
          </a:p>
        </p:txBody>
      </p:sp>
      <p:sp>
        <p:nvSpPr>
          <p:cNvPr id="4" name="スライド イメージ プレースホルダー 3"/>
          <p:cNvSpPr>
            <a:spLocks noGrp="1" noRot="1" noChangeAspect="1"/>
          </p:cNvSpPr>
          <p:nvPr>
            <p:ph type="sldImg" idx="2"/>
          </p:nvPr>
        </p:nvSpPr>
        <p:spPr>
          <a:xfrm>
            <a:off x="915988" y="744538"/>
            <a:ext cx="4973637" cy="3729037"/>
          </a:xfrm>
          <a:prstGeom prst="rect">
            <a:avLst/>
          </a:prstGeom>
          <a:noFill/>
          <a:ln w="12700">
            <a:solidFill>
              <a:prstClr val="black"/>
            </a:solidFill>
          </a:ln>
        </p:spPr>
        <p:txBody>
          <a:bodyPr vert="horz" lIns="92195" tIns="46096" rIns="92195" bIns="46096" rtlCol="0" anchor="ctr"/>
          <a:lstStyle/>
          <a:p>
            <a:endParaRPr lang="ja-JP" altLang="en-US"/>
          </a:p>
        </p:txBody>
      </p:sp>
      <p:sp>
        <p:nvSpPr>
          <p:cNvPr id="5" name="ノート プレースホルダー 4"/>
          <p:cNvSpPr>
            <a:spLocks noGrp="1"/>
          </p:cNvSpPr>
          <p:nvPr>
            <p:ph type="body" sz="quarter" idx="3"/>
          </p:nvPr>
        </p:nvSpPr>
        <p:spPr>
          <a:xfrm>
            <a:off x="680563" y="4721189"/>
            <a:ext cx="5444490" cy="4472703"/>
          </a:xfrm>
          <a:prstGeom prst="rect">
            <a:avLst/>
          </a:prstGeom>
        </p:spPr>
        <p:txBody>
          <a:bodyPr vert="horz" lIns="92195" tIns="46096" rIns="92195" bIns="46096"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440651"/>
            <a:ext cx="2949100" cy="496968"/>
          </a:xfrm>
          <a:prstGeom prst="rect">
            <a:avLst/>
          </a:prstGeom>
        </p:spPr>
        <p:txBody>
          <a:bodyPr vert="horz" lIns="92195" tIns="46096" rIns="92195" bIns="46096"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4941" y="9440651"/>
            <a:ext cx="2949100" cy="496968"/>
          </a:xfrm>
          <a:prstGeom prst="rect">
            <a:avLst/>
          </a:prstGeom>
        </p:spPr>
        <p:txBody>
          <a:bodyPr vert="horz" lIns="92195" tIns="46096" rIns="92195" bIns="46096" rtlCol="0" anchor="b"/>
          <a:lstStyle>
            <a:lvl1pPr algn="r">
              <a:defRPr sz="1200"/>
            </a:lvl1pPr>
          </a:lstStyle>
          <a:p>
            <a:fld id="{3BA1B252-B1AE-42F0-BD90-03F996D3B30E}" type="slidenum">
              <a:rPr kumimoji="1" lang="ja-JP" altLang="en-US" smtClean="0"/>
              <a:t>‹#›</a:t>
            </a:fld>
            <a:endParaRPr kumimoji="1" lang="ja-JP" altLang="en-US"/>
          </a:p>
        </p:txBody>
      </p:sp>
    </p:spTree>
    <p:extLst>
      <p:ext uri="{BB962C8B-B14F-4D97-AF65-F5344CB8AC3E}">
        <p14:creationId xmlns:p14="http://schemas.microsoft.com/office/powerpoint/2010/main" val="31299058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0</a:t>
            </a:fld>
            <a:endParaRPr kumimoji="1" lang="ja-JP" altLang="en-US"/>
          </a:p>
        </p:txBody>
      </p:sp>
    </p:spTree>
    <p:extLst>
      <p:ext uri="{BB962C8B-B14F-4D97-AF65-F5344CB8AC3E}">
        <p14:creationId xmlns:p14="http://schemas.microsoft.com/office/powerpoint/2010/main" val="3231635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13</a:t>
            </a:fld>
            <a:endParaRPr kumimoji="1" lang="ja-JP" altLang="en-US"/>
          </a:p>
        </p:txBody>
      </p:sp>
    </p:spTree>
    <p:extLst>
      <p:ext uri="{BB962C8B-B14F-4D97-AF65-F5344CB8AC3E}">
        <p14:creationId xmlns:p14="http://schemas.microsoft.com/office/powerpoint/2010/main" val="2930778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15</a:t>
            </a:fld>
            <a:endParaRPr kumimoji="1" lang="ja-JP" altLang="en-US"/>
          </a:p>
        </p:txBody>
      </p:sp>
    </p:spTree>
    <p:extLst>
      <p:ext uri="{BB962C8B-B14F-4D97-AF65-F5344CB8AC3E}">
        <p14:creationId xmlns:p14="http://schemas.microsoft.com/office/powerpoint/2010/main" val="511036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16</a:t>
            </a:fld>
            <a:endParaRPr kumimoji="1" lang="ja-JP" altLang="en-US"/>
          </a:p>
        </p:txBody>
      </p:sp>
    </p:spTree>
    <p:extLst>
      <p:ext uri="{BB962C8B-B14F-4D97-AF65-F5344CB8AC3E}">
        <p14:creationId xmlns:p14="http://schemas.microsoft.com/office/powerpoint/2010/main" val="1274151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b="1"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19</a:t>
            </a:fld>
            <a:endParaRPr kumimoji="1" lang="ja-JP" altLang="en-US"/>
          </a:p>
        </p:txBody>
      </p:sp>
    </p:spTree>
    <p:extLst>
      <p:ext uri="{BB962C8B-B14F-4D97-AF65-F5344CB8AC3E}">
        <p14:creationId xmlns:p14="http://schemas.microsoft.com/office/powerpoint/2010/main" val="3069729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22</a:t>
            </a:fld>
            <a:endParaRPr kumimoji="1" lang="ja-JP" altLang="en-US"/>
          </a:p>
        </p:txBody>
      </p:sp>
    </p:spTree>
    <p:extLst>
      <p:ext uri="{BB962C8B-B14F-4D97-AF65-F5344CB8AC3E}">
        <p14:creationId xmlns:p14="http://schemas.microsoft.com/office/powerpoint/2010/main" val="2226472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2" indent="-28440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1" lang="en-US" altLang="ja-JP" sz="1600" b="0" i="0" u="none" strike="noStrike" kern="1200" cap="none" spc="0" normalizeH="0" baseline="0" noProof="0" dirty="0">
              <a:ln>
                <a:noFill/>
              </a:ln>
              <a:solidFill>
                <a:prstClr val="black"/>
              </a:solidFill>
              <a:effectLst/>
              <a:uLnTx/>
              <a:uFillTx/>
              <a:latin typeface="+mn-ea"/>
              <a:cs typeface="Arial" pitchFamily="34" charset="0"/>
            </a:endParaRPr>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25</a:t>
            </a:fld>
            <a:endParaRPr kumimoji="1" lang="ja-JP" altLang="en-US"/>
          </a:p>
        </p:txBody>
      </p:sp>
    </p:spTree>
    <p:extLst>
      <p:ext uri="{BB962C8B-B14F-4D97-AF65-F5344CB8AC3E}">
        <p14:creationId xmlns:p14="http://schemas.microsoft.com/office/powerpoint/2010/main" val="1455923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en-US" altLang="ja-JP" dirty="0"/>
          </a:p>
        </p:txBody>
      </p:sp>
      <p:sp>
        <p:nvSpPr>
          <p:cNvPr id="4" name="スライド番号プレースホルダー 3"/>
          <p:cNvSpPr>
            <a:spLocks noGrp="1"/>
          </p:cNvSpPr>
          <p:nvPr>
            <p:ph type="sldNum" sz="quarter" idx="5"/>
          </p:nvPr>
        </p:nvSpPr>
        <p:spPr/>
        <p:txBody>
          <a:bodyPr/>
          <a:lstStyle/>
          <a:p>
            <a:fld id="{19DDA914-07B9-4199-9156-03743DA8C78D}" type="slidenum">
              <a:rPr kumimoji="1" lang="ja-JP" altLang="en-US" smtClean="0"/>
              <a:t>28</a:t>
            </a:fld>
            <a:endParaRPr kumimoji="1" lang="ja-JP" altLang="en-US"/>
          </a:p>
        </p:txBody>
      </p:sp>
    </p:spTree>
    <p:extLst>
      <p:ext uri="{BB962C8B-B14F-4D97-AF65-F5344CB8AC3E}">
        <p14:creationId xmlns:p14="http://schemas.microsoft.com/office/powerpoint/2010/main" val="459631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5"/>
          </p:nvPr>
        </p:nvSpPr>
        <p:spPr/>
        <p:txBody>
          <a:bodyPr/>
          <a:lstStyle/>
          <a:p>
            <a:fld id="{19DDA914-07B9-4199-9156-03743DA8C78D}" type="slidenum">
              <a:rPr kumimoji="1" lang="ja-JP" altLang="en-US" smtClean="0"/>
              <a:t>29</a:t>
            </a:fld>
            <a:endParaRPr kumimoji="1" lang="ja-JP" altLang="en-US"/>
          </a:p>
        </p:txBody>
      </p:sp>
    </p:spTree>
    <p:extLst>
      <p:ext uri="{BB962C8B-B14F-4D97-AF65-F5344CB8AC3E}">
        <p14:creationId xmlns:p14="http://schemas.microsoft.com/office/powerpoint/2010/main" val="2454375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32</a:t>
            </a:fld>
            <a:endParaRPr kumimoji="1" lang="ja-JP" altLang="en-US"/>
          </a:p>
        </p:txBody>
      </p:sp>
    </p:spTree>
    <p:extLst>
      <p:ext uri="{BB962C8B-B14F-4D97-AF65-F5344CB8AC3E}">
        <p14:creationId xmlns:p14="http://schemas.microsoft.com/office/powerpoint/2010/main" val="2474733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33</a:t>
            </a:fld>
            <a:endParaRPr kumimoji="1" lang="ja-JP" altLang="en-US"/>
          </a:p>
        </p:txBody>
      </p:sp>
    </p:spTree>
    <p:extLst>
      <p:ext uri="{BB962C8B-B14F-4D97-AF65-F5344CB8AC3E}">
        <p14:creationId xmlns:p14="http://schemas.microsoft.com/office/powerpoint/2010/main" val="2422943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4</a:t>
            </a:fld>
            <a:endParaRPr kumimoji="1" lang="ja-JP" altLang="en-US"/>
          </a:p>
        </p:txBody>
      </p:sp>
    </p:spTree>
    <p:extLst>
      <p:ext uri="{BB962C8B-B14F-4D97-AF65-F5344CB8AC3E}">
        <p14:creationId xmlns:p14="http://schemas.microsoft.com/office/powerpoint/2010/main" val="6960558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34</a:t>
            </a:fld>
            <a:endParaRPr kumimoji="1" lang="ja-JP" altLang="en-US"/>
          </a:p>
        </p:txBody>
      </p:sp>
    </p:spTree>
    <p:extLst>
      <p:ext uri="{BB962C8B-B14F-4D97-AF65-F5344CB8AC3E}">
        <p14:creationId xmlns:p14="http://schemas.microsoft.com/office/powerpoint/2010/main" val="2848732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0" cap="none" spc="0" normalizeH="0" baseline="0" noProof="0" dirty="0">
              <a:ln>
                <a:noFill/>
              </a:ln>
              <a:solidFill>
                <a:prstClr val="black"/>
              </a:solidFill>
              <a:effectLst/>
              <a:uLnTx/>
              <a:uFillTx/>
              <a:latin typeface="+mn-ea"/>
            </a:endParaRPr>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39</a:t>
            </a:fld>
            <a:endParaRPr kumimoji="1" lang="ja-JP" altLang="en-US"/>
          </a:p>
        </p:txBody>
      </p:sp>
    </p:spTree>
    <p:extLst>
      <p:ext uri="{BB962C8B-B14F-4D97-AF65-F5344CB8AC3E}">
        <p14:creationId xmlns:p14="http://schemas.microsoft.com/office/powerpoint/2010/main" val="5895249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40</a:t>
            </a:fld>
            <a:endParaRPr kumimoji="1" lang="ja-JP" altLang="en-US"/>
          </a:p>
        </p:txBody>
      </p:sp>
    </p:spTree>
    <p:extLst>
      <p:ext uri="{BB962C8B-B14F-4D97-AF65-F5344CB8AC3E}">
        <p14:creationId xmlns:p14="http://schemas.microsoft.com/office/powerpoint/2010/main" val="3701454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42</a:t>
            </a:fld>
            <a:endParaRPr kumimoji="1" lang="ja-JP" altLang="en-US"/>
          </a:p>
        </p:txBody>
      </p:sp>
    </p:spTree>
    <p:extLst>
      <p:ext uri="{BB962C8B-B14F-4D97-AF65-F5344CB8AC3E}">
        <p14:creationId xmlns:p14="http://schemas.microsoft.com/office/powerpoint/2010/main" val="211030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kern="0" dirty="0">
              <a:solidFill>
                <a:prstClr val="black"/>
              </a:solidFill>
              <a:latin typeface="+mn-ea"/>
            </a:endParaRPr>
          </a:p>
        </p:txBody>
      </p:sp>
      <p:sp>
        <p:nvSpPr>
          <p:cNvPr id="4" name="スライド番号プレースホルダー 3"/>
          <p:cNvSpPr>
            <a:spLocks noGrp="1"/>
          </p:cNvSpPr>
          <p:nvPr>
            <p:ph type="sldNum" sz="quarter" idx="5"/>
          </p:nvPr>
        </p:nvSpPr>
        <p:spPr/>
        <p:txBody>
          <a:bodyPr/>
          <a:lstStyle/>
          <a:p>
            <a:fld id="{19DDA914-07B9-4199-9156-03743DA8C78D}" type="slidenum">
              <a:rPr kumimoji="1" lang="ja-JP" altLang="en-US" smtClean="0"/>
              <a:t>44</a:t>
            </a:fld>
            <a:endParaRPr kumimoji="1" lang="ja-JP" altLang="en-US"/>
          </a:p>
        </p:txBody>
      </p:sp>
    </p:spTree>
    <p:extLst>
      <p:ext uri="{BB962C8B-B14F-4D97-AF65-F5344CB8AC3E}">
        <p14:creationId xmlns:p14="http://schemas.microsoft.com/office/powerpoint/2010/main" val="23836654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45</a:t>
            </a:fld>
            <a:endParaRPr kumimoji="1" lang="ja-JP" altLang="en-US"/>
          </a:p>
        </p:txBody>
      </p:sp>
    </p:spTree>
    <p:extLst>
      <p:ext uri="{BB962C8B-B14F-4D97-AF65-F5344CB8AC3E}">
        <p14:creationId xmlns:p14="http://schemas.microsoft.com/office/powerpoint/2010/main" val="537639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C0B418-3CD5-484F-9219-0CEFCC0C8AB5}" type="slidenum">
              <a:rPr kumimoji="1" lang="ja-JP" altLang="en-US" smtClean="0"/>
              <a:t>5</a:t>
            </a:fld>
            <a:endParaRPr kumimoji="1" lang="ja-JP" altLang="en-US"/>
          </a:p>
        </p:txBody>
      </p:sp>
    </p:spTree>
    <p:extLst>
      <p:ext uri="{BB962C8B-B14F-4D97-AF65-F5344CB8AC3E}">
        <p14:creationId xmlns:p14="http://schemas.microsoft.com/office/powerpoint/2010/main" val="2431296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C0B418-3CD5-484F-9219-0CEFCC0C8AB5}" type="slidenum">
              <a:rPr kumimoji="1" lang="ja-JP" altLang="en-US" smtClean="0"/>
              <a:t>6</a:t>
            </a:fld>
            <a:endParaRPr kumimoji="1" lang="ja-JP" altLang="en-US"/>
          </a:p>
        </p:txBody>
      </p:sp>
    </p:spTree>
    <p:extLst>
      <p:ext uri="{BB962C8B-B14F-4D97-AF65-F5344CB8AC3E}">
        <p14:creationId xmlns:p14="http://schemas.microsoft.com/office/powerpoint/2010/main" val="2718563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7</a:t>
            </a:fld>
            <a:endParaRPr kumimoji="1" lang="ja-JP" altLang="en-US"/>
          </a:p>
        </p:txBody>
      </p:sp>
    </p:spTree>
    <p:extLst>
      <p:ext uri="{BB962C8B-B14F-4D97-AF65-F5344CB8AC3E}">
        <p14:creationId xmlns:p14="http://schemas.microsoft.com/office/powerpoint/2010/main" val="3469426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9</a:t>
            </a:fld>
            <a:endParaRPr kumimoji="1" lang="ja-JP" altLang="en-US"/>
          </a:p>
        </p:txBody>
      </p:sp>
    </p:spTree>
    <p:extLst>
      <p:ext uri="{BB962C8B-B14F-4D97-AF65-F5344CB8AC3E}">
        <p14:creationId xmlns:p14="http://schemas.microsoft.com/office/powerpoint/2010/main" val="3328807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457200" eaLnBrk="1" fontAlgn="auto" hangingPunct="1">
              <a:spcBef>
                <a:spcPts val="0"/>
              </a:spcBef>
              <a:spcAft>
                <a:spcPts val="0"/>
              </a:spcAft>
            </a:pPr>
            <a:endParaRPr lang="ja-JP" altLang="en-US" sz="1200" u="none"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10</a:t>
            </a:fld>
            <a:endParaRPr kumimoji="1" lang="ja-JP" altLang="en-US"/>
          </a:p>
        </p:txBody>
      </p:sp>
    </p:spTree>
    <p:extLst>
      <p:ext uri="{BB962C8B-B14F-4D97-AF65-F5344CB8AC3E}">
        <p14:creationId xmlns:p14="http://schemas.microsoft.com/office/powerpoint/2010/main" val="164616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11</a:t>
            </a:fld>
            <a:endParaRPr kumimoji="1" lang="ja-JP" altLang="en-US"/>
          </a:p>
        </p:txBody>
      </p:sp>
    </p:spTree>
    <p:extLst>
      <p:ext uri="{BB962C8B-B14F-4D97-AF65-F5344CB8AC3E}">
        <p14:creationId xmlns:p14="http://schemas.microsoft.com/office/powerpoint/2010/main" val="1535183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5"/>
          </p:nvPr>
        </p:nvSpPr>
        <p:spPr/>
        <p:txBody>
          <a:bodyPr/>
          <a:lstStyle/>
          <a:p>
            <a:fld id="{3BA1B252-B1AE-42F0-BD90-03F996D3B30E}" type="slidenum">
              <a:rPr kumimoji="1" lang="ja-JP" altLang="en-US" smtClean="0"/>
              <a:t>12</a:t>
            </a:fld>
            <a:endParaRPr kumimoji="1" lang="ja-JP" altLang="en-US"/>
          </a:p>
        </p:txBody>
      </p:sp>
    </p:spTree>
    <p:extLst>
      <p:ext uri="{BB962C8B-B14F-4D97-AF65-F5344CB8AC3E}">
        <p14:creationId xmlns:p14="http://schemas.microsoft.com/office/powerpoint/2010/main" val="165022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FF32C4-88BF-449D-B4F9-7D3963535DD5}"/>
              </a:ext>
            </a:extLst>
          </p:cNvPr>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0D8DEA6-B33A-4B3C-9415-59B6A07C9D8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6" name="スライド番号プレースホルダー 5">
            <a:extLst>
              <a:ext uri="{FF2B5EF4-FFF2-40B4-BE49-F238E27FC236}">
                <a16:creationId xmlns:a16="http://schemas.microsoft.com/office/drawing/2014/main" id="{08547D5C-D87E-4E61-9C22-1CE1877065E3}"/>
              </a:ext>
            </a:extLst>
          </p:cNvPr>
          <p:cNvSpPr>
            <a:spLocks noGrp="1"/>
          </p:cNvSpPr>
          <p:nvPr>
            <p:ph type="sldNum" sz="quarter" idx="12"/>
          </p:nvPr>
        </p:nvSpPr>
        <p:spPr>
          <a:xfrm>
            <a:off x="3543300" y="6453336"/>
            <a:ext cx="2057400" cy="365125"/>
          </a:xfrm>
          <a:prstGeom prst="rect">
            <a:avLst/>
          </a:prstGeom>
        </p:spPr>
        <p:txBody>
          <a:bodyPr/>
          <a:lstStyle/>
          <a:p>
            <a:fld id="{41C58634-E5E3-4C28-9BA4-0B17A92DCA01}" type="slidenum">
              <a:rPr kumimoji="1" lang="ja-JP" altLang="en-US" smtClean="0"/>
              <a:t>‹#›</a:t>
            </a:fld>
            <a:endParaRPr kumimoji="1" lang="ja-JP" altLang="en-US"/>
          </a:p>
        </p:txBody>
      </p:sp>
      <p:sp>
        <p:nvSpPr>
          <p:cNvPr id="7" name="フッター プレースホルダー 2">
            <a:extLst>
              <a:ext uri="{FF2B5EF4-FFF2-40B4-BE49-F238E27FC236}">
                <a16:creationId xmlns:a16="http://schemas.microsoft.com/office/drawing/2014/main" id="{679F7161-D9F2-4A18-8C9C-B2B74219F5FD}"/>
              </a:ext>
            </a:extLst>
          </p:cNvPr>
          <p:cNvSpPr>
            <a:spLocks noGrp="1"/>
          </p:cNvSpPr>
          <p:nvPr>
            <p:ph type="ftr" sz="quarter" idx="3"/>
          </p:nvPr>
        </p:nvSpPr>
        <p:spPr>
          <a:xfrm>
            <a:off x="5796136" y="6453336"/>
            <a:ext cx="3312368" cy="365125"/>
          </a:xfrm>
          <a:prstGeom prst="rect">
            <a:avLst/>
          </a:prstGeom>
        </p:spPr>
        <p:txBody>
          <a:bodyPr anchor="ctr"/>
          <a:lstStyle>
            <a:lvl1pPr algn="ctr">
              <a:defRPr sz="1100">
                <a:solidFill>
                  <a:schemeClr val="tx1">
                    <a:lumMod val="75000"/>
                    <a:lumOff val="25000"/>
                  </a:schemeClr>
                </a:solidFill>
                <a:latin typeface="+mn-ea"/>
                <a:ea typeface="+mn-ea"/>
              </a:defRPr>
            </a:lvl1pPr>
          </a:lstStyle>
          <a:p>
            <a:r>
              <a:rPr lang="en-US" altLang="ja-JP" dirty="0"/>
              <a:t>Copyright© 2020</a:t>
            </a:r>
            <a:r>
              <a:rPr lang="ja-JP" altLang="en-US" dirty="0"/>
              <a:t>　都築電気株式会社</a:t>
            </a:r>
          </a:p>
        </p:txBody>
      </p:sp>
    </p:spTree>
    <p:extLst>
      <p:ext uri="{BB962C8B-B14F-4D97-AF65-F5344CB8AC3E}">
        <p14:creationId xmlns:p14="http://schemas.microsoft.com/office/powerpoint/2010/main" val="4048043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レイアウト1_ブルー見出し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lvl1pPr>
              <a:defRPr>
                <a:solidFill>
                  <a:schemeClr val="tx1">
                    <a:lumMod val="75000"/>
                    <a:lumOff val="25000"/>
                  </a:schemeClr>
                </a:solidFill>
              </a:defRPr>
            </a:lvl1pPr>
          </a:lstStyle>
          <a:p>
            <a:r>
              <a:rPr lang="en-US" altLang="ja-JP" dirty="0"/>
              <a:t>Copyright© 2019</a:t>
            </a:r>
            <a:r>
              <a:rPr lang="ja-JP" altLang="en-US" dirty="0"/>
              <a:t> 都築電気株式会社</a:t>
            </a:r>
          </a:p>
        </p:txBody>
      </p:sp>
      <p:sp>
        <p:nvSpPr>
          <p:cNvPr id="4" name="スライド番号プレースホルダー 3"/>
          <p:cNvSpPr>
            <a:spLocks noGrp="1"/>
          </p:cNvSpPr>
          <p:nvPr>
            <p:ph type="sldNum" sz="quarter" idx="11"/>
          </p:nvPr>
        </p:nvSpPr>
        <p:spPr/>
        <p:txBody>
          <a:bodyPr/>
          <a:lstStyle>
            <a:lvl1pPr>
              <a:defRPr>
                <a:solidFill>
                  <a:schemeClr val="tx1">
                    <a:lumMod val="75000"/>
                    <a:lumOff val="25000"/>
                  </a:schemeClr>
                </a:solidFill>
              </a:defRPr>
            </a:lvl1pPr>
          </a:lstStyle>
          <a:p>
            <a:fld id="{5746E6DC-1CE8-4C96-A2EA-6486FEF45375}" type="slidenum">
              <a:rPr lang="ja-JP" altLang="en-US" smtClean="0"/>
              <a:pPr/>
              <a:t>‹#›</a:t>
            </a:fld>
            <a:endParaRPr lang="ja-JP" altLang="en-US" dirty="0"/>
          </a:p>
        </p:txBody>
      </p:sp>
      <p:sp>
        <p:nvSpPr>
          <p:cNvPr id="5" name="日付プレースホルダー 4"/>
          <p:cNvSpPr>
            <a:spLocks noGrp="1"/>
          </p:cNvSpPr>
          <p:nvPr>
            <p:ph type="dt" sz="half" idx="12"/>
          </p:nvPr>
        </p:nvSpPr>
        <p:spPr/>
        <p:txBody>
          <a:bodyPr/>
          <a:lstStyle>
            <a:lvl1pPr>
              <a:defRPr>
                <a:solidFill>
                  <a:schemeClr val="tx1">
                    <a:lumMod val="75000"/>
                    <a:lumOff val="25000"/>
                  </a:schemeClr>
                </a:solidFill>
              </a:defRPr>
            </a:lvl1pPr>
          </a:lstStyle>
          <a:p>
            <a:endParaRPr lang="ja-JP" altLang="en-US" dirty="0"/>
          </a:p>
        </p:txBody>
      </p:sp>
      <p:pic>
        <p:nvPicPr>
          <p:cNvPr id="6" name="図 5" descr="160331_powerpoint_FMT_作成用-03.jpg"/>
          <p:cNvPicPr>
            <a:picLocks noChangeAspect="1"/>
          </p:cNvPicPr>
          <p:nvPr userDrawn="1"/>
        </p:nvPicPr>
        <p:blipFill rotWithShape="1">
          <a:blip r:embed="rId2" cstate="print">
            <a:extLst>
              <a:ext uri="{28A0092B-C50C-407E-A947-70E740481C1C}">
                <a14:useLocalDpi xmlns:a14="http://schemas.microsoft.com/office/drawing/2010/main" val="0"/>
              </a:ext>
            </a:extLst>
          </a:blip>
          <a:srcRect t="758" b="89793"/>
          <a:stretch/>
        </p:blipFill>
        <p:spPr>
          <a:xfrm>
            <a:off x="0" y="0"/>
            <a:ext cx="9144000" cy="648000"/>
          </a:xfrm>
          <a:prstGeom prst="rect">
            <a:avLst/>
          </a:prstGeom>
        </p:spPr>
      </p:pic>
      <p:pic>
        <p:nvPicPr>
          <p:cNvPr id="7" name="図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5848" y="216000"/>
            <a:ext cx="1099552" cy="216000"/>
          </a:xfrm>
          <a:prstGeom prst="rect">
            <a:avLst/>
          </a:prstGeom>
        </p:spPr>
      </p:pic>
      <p:sp>
        <p:nvSpPr>
          <p:cNvPr id="2" name="タイトル 1"/>
          <p:cNvSpPr>
            <a:spLocks noGrp="1"/>
          </p:cNvSpPr>
          <p:nvPr>
            <p:ph type="title"/>
          </p:nvPr>
        </p:nvSpPr>
        <p:spPr/>
        <p:txBody>
          <a:bodyPr/>
          <a:lstStyle/>
          <a:p>
            <a:r>
              <a:rPr kumimoji="1" lang="ja-JP" altLang="en-US"/>
              <a:t>マスター タイトルの書式設定</a:t>
            </a:r>
          </a:p>
        </p:txBody>
      </p:sp>
      <p:sp>
        <p:nvSpPr>
          <p:cNvPr id="8" name="Line 4"/>
          <p:cNvSpPr>
            <a:spLocks noChangeShapeType="1"/>
          </p:cNvSpPr>
          <p:nvPr userDrawn="1"/>
        </p:nvSpPr>
        <p:spPr bwMode="gray">
          <a:xfrm>
            <a:off x="0" y="6632575"/>
            <a:ext cx="9144000" cy="0"/>
          </a:xfrm>
          <a:prstGeom prst="line">
            <a:avLst/>
          </a:prstGeom>
          <a:noFill/>
          <a:ln w="6350">
            <a:solidFill>
              <a:srgbClr val="D2D2D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a:p>
        </p:txBody>
      </p:sp>
      <p:sp>
        <p:nvSpPr>
          <p:cNvPr id="10" name="テキスト プレースホルダー 9">
            <a:extLst>
              <a:ext uri="{FF2B5EF4-FFF2-40B4-BE49-F238E27FC236}">
                <a16:creationId xmlns:a16="http://schemas.microsoft.com/office/drawing/2014/main" id="{750ABFF0-3CBE-438B-A261-0B2F5E552349}"/>
              </a:ext>
            </a:extLst>
          </p:cNvPr>
          <p:cNvSpPr>
            <a:spLocks noGrp="1"/>
          </p:cNvSpPr>
          <p:nvPr>
            <p:ph type="body" sz="quarter" idx="13" hasCustomPrompt="1"/>
          </p:nvPr>
        </p:nvSpPr>
        <p:spPr>
          <a:xfrm>
            <a:off x="169200" y="764705"/>
            <a:ext cx="8642350" cy="647995"/>
          </a:xfrm>
        </p:spPr>
        <p:txBody>
          <a:bodyPr>
            <a:noAutofit/>
          </a:bodyPr>
          <a:lstStyle>
            <a:lvl1pPr marL="0" indent="0">
              <a:buNone/>
              <a:defRPr sz="1800" b="1"/>
            </a:lvl1pPr>
          </a:lstStyle>
          <a:p>
            <a:pPr lvl="0"/>
            <a:r>
              <a:rPr kumimoji="1" lang="ja-JP" altLang="en-US" dirty="0"/>
              <a:t>キーメッセージを入力（本スライドで一番伝えたいこと＜名詞止め・体言止め不可＞）</a:t>
            </a:r>
          </a:p>
        </p:txBody>
      </p:sp>
    </p:spTree>
    <p:extLst>
      <p:ext uri="{BB962C8B-B14F-4D97-AF65-F5344CB8AC3E}">
        <p14:creationId xmlns:p14="http://schemas.microsoft.com/office/powerpoint/2010/main" val="1420752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レイアウト2_ブルー見出し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dirty="0"/>
              <a:t>Copyright© 2019</a:t>
            </a:r>
            <a:r>
              <a:rPr lang="ja-JP" altLang="en-US" dirty="0"/>
              <a:t> 都築電気株式会社</a:t>
            </a:r>
          </a:p>
        </p:txBody>
      </p:sp>
      <p:sp>
        <p:nvSpPr>
          <p:cNvPr id="4" name="スライド番号プレースホルダー 3"/>
          <p:cNvSpPr>
            <a:spLocks noGrp="1"/>
          </p:cNvSpPr>
          <p:nvPr>
            <p:ph type="sldNum" sz="quarter" idx="11"/>
          </p:nvPr>
        </p:nvSpPr>
        <p:spPr/>
        <p:txBody>
          <a:bodyPr/>
          <a:lstStyle/>
          <a:p>
            <a:fld id="{5746E6DC-1CE8-4C96-A2EA-6486FEF45375}" type="slidenum">
              <a:rPr lang="ja-JP" altLang="en-US" smtClean="0"/>
              <a:pPr/>
              <a:t>‹#›</a:t>
            </a:fld>
            <a:endParaRPr lang="ja-JP" altLang="en-US" dirty="0"/>
          </a:p>
        </p:txBody>
      </p:sp>
      <p:sp>
        <p:nvSpPr>
          <p:cNvPr id="5" name="日付プレースホルダー 4"/>
          <p:cNvSpPr>
            <a:spLocks noGrp="1"/>
          </p:cNvSpPr>
          <p:nvPr>
            <p:ph type="dt" sz="half" idx="12"/>
          </p:nvPr>
        </p:nvSpPr>
        <p:spPr/>
        <p:txBody>
          <a:bodyPr/>
          <a:lstStyle/>
          <a:p>
            <a:endParaRPr lang="ja-JP" altLang="en-US" dirty="0"/>
          </a:p>
        </p:txBody>
      </p:sp>
      <p:pic>
        <p:nvPicPr>
          <p:cNvPr id="8" name="図 7" descr="160331_powerpoint_FMT_作成用-04.jpg"/>
          <p:cNvPicPr>
            <a:picLocks noChangeAspect="1"/>
          </p:cNvPicPr>
          <p:nvPr userDrawn="1"/>
        </p:nvPicPr>
        <p:blipFill rotWithShape="1">
          <a:blip r:embed="rId2" cstate="print">
            <a:extLst>
              <a:ext uri="{28A0092B-C50C-407E-A947-70E740481C1C}">
                <a14:useLocalDpi xmlns:a14="http://schemas.microsoft.com/office/drawing/2010/main" val="0"/>
              </a:ext>
            </a:extLst>
          </a:blip>
          <a:srcRect t="2425" b="88126"/>
          <a:stretch/>
        </p:blipFill>
        <p:spPr>
          <a:xfrm>
            <a:off x="0" y="0"/>
            <a:ext cx="9144000" cy="648000"/>
          </a:xfrm>
          <a:prstGeom prst="rect">
            <a:avLst/>
          </a:prstGeom>
        </p:spPr>
      </p:pic>
      <p:pic>
        <p:nvPicPr>
          <p:cNvPr id="9" name="図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5848" y="216000"/>
            <a:ext cx="1099552" cy="216000"/>
          </a:xfrm>
          <a:prstGeom prst="rect">
            <a:avLst/>
          </a:prstGeom>
        </p:spPr>
      </p:pic>
      <p:sp>
        <p:nvSpPr>
          <p:cNvPr id="2" name="タイトル 1"/>
          <p:cNvSpPr>
            <a:spLocks noGrp="1"/>
          </p:cNvSpPr>
          <p:nvPr>
            <p:ph type="title"/>
          </p:nvPr>
        </p:nvSpPr>
        <p:spPr/>
        <p:txBody>
          <a:bodyPr/>
          <a:lstStyle/>
          <a:p>
            <a:r>
              <a:rPr kumimoji="1" lang="ja-JP" altLang="en-US"/>
              <a:t>マスター タイトルの書式設定</a:t>
            </a:r>
          </a:p>
        </p:txBody>
      </p:sp>
      <p:sp>
        <p:nvSpPr>
          <p:cNvPr id="10" name="Line 4"/>
          <p:cNvSpPr>
            <a:spLocks noChangeShapeType="1"/>
          </p:cNvSpPr>
          <p:nvPr userDrawn="1"/>
        </p:nvSpPr>
        <p:spPr bwMode="gray">
          <a:xfrm>
            <a:off x="0" y="6632575"/>
            <a:ext cx="9144000" cy="0"/>
          </a:xfrm>
          <a:prstGeom prst="line">
            <a:avLst/>
          </a:prstGeom>
          <a:noFill/>
          <a:ln w="6350">
            <a:solidFill>
              <a:srgbClr val="D2D2D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a:p>
        </p:txBody>
      </p:sp>
      <p:sp>
        <p:nvSpPr>
          <p:cNvPr id="11" name="テキスト プレースホルダー 9">
            <a:extLst>
              <a:ext uri="{FF2B5EF4-FFF2-40B4-BE49-F238E27FC236}">
                <a16:creationId xmlns:a16="http://schemas.microsoft.com/office/drawing/2014/main" id="{FD364BC6-5269-4F6F-A312-9601B3293E76}"/>
              </a:ext>
            </a:extLst>
          </p:cNvPr>
          <p:cNvSpPr>
            <a:spLocks noGrp="1"/>
          </p:cNvSpPr>
          <p:nvPr>
            <p:ph type="body" sz="quarter" idx="13" hasCustomPrompt="1"/>
          </p:nvPr>
        </p:nvSpPr>
        <p:spPr>
          <a:xfrm>
            <a:off x="169200" y="764705"/>
            <a:ext cx="8642350" cy="647995"/>
          </a:xfrm>
        </p:spPr>
        <p:txBody>
          <a:bodyPr>
            <a:noAutofit/>
          </a:bodyPr>
          <a:lstStyle>
            <a:lvl1pPr marL="0" indent="0">
              <a:buNone/>
              <a:defRPr sz="1800" b="1"/>
            </a:lvl1pPr>
          </a:lstStyle>
          <a:p>
            <a:pPr lvl="0"/>
            <a:r>
              <a:rPr kumimoji="1" lang="ja-JP" altLang="en-US" dirty="0"/>
              <a:t>キーメッセージを入力（本スライドで一番伝えたいこと＜名詞止め・体言止め不可＞）</a:t>
            </a:r>
          </a:p>
        </p:txBody>
      </p:sp>
    </p:spTree>
    <p:extLst>
      <p:ext uri="{BB962C8B-B14F-4D97-AF65-F5344CB8AC3E}">
        <p14:creationId xmlns:p14="http://schemas.microsoft.com/office/powerpoint/2010/main" val="119070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レイアウト3_グレー見出し">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dirty="0"/>
              <a:t>Copyright© 2019</a:t>
            </a:r>
            <a:r>
              <a:rPr lang="ja-JP" altLang="en-US" dirty="0"/>
              <a:t> 都築電気株式会社</a:t>
            </a:r>
          </a:p>
        </p:txBody>
      </p:sp>
      <p:sp>
        <p:nvSpPr>
          <p:cNvPr id="4" name="スライド番号プレースホルダー 3"/>
          <p:cNvSpPr>
            <a:spLocks noGrp="1"/>
          </p:cNvSpPr>
          <p:nvPr>
            <p:ph type="sldNum" sz="quarter" idx="11"/>
          </p:nvPr>
        </p:nvSpPr>
        <p:spPr/>
        <p:txBody>
          <a:bodyPr/>
          <a:lstStyle/>
          <a:p>
            <a:fld id="{5746E6DC-1CE8-4C96-A2EA-6486FEF45375}" type="slidenum">
              <a:rPr lang="ja-JP" altLang="en-US" smtClean="0"/>
              <a:pPr/>
              <a:t>‹#›</a:t>
            </a:fld>
            <a:endParaRPr lang="ja-JP" altLang="en-US" dirty="0"/>
          </a:p>
        </p:txBody>
      </p:sp>
      <p:sp>
        <p:nvSpPr>
          <p:cNvPr id="5" name="日付プレースホルダー 4"/>
          <p:cNvSpPr>
            <a:spLocks noGrp="1"/>
          </p:cNvSpPr>
          <p:nvPr>
            <p:ph type="dt" sz="half" idx="12"/>
          </p:nvPr>
        </p:nvSpPr>
        <p:spPr/>
        <p:txBody>
          <a:bodyPr/>
          <a:lstStyle/>
          <a:p>
            <a:endParaRPr lang="ja-JP" altLang="en-US" dirty="0"/>
          </a:p>
        </p:txBody>
      </p:sp>
      <p:pic>
        <p:nvPicPr>
          <p:cNvPr id="12" name="Picture 2" descr="ContentGray_2_L"/>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1" b="39437"/>
          <a:stretch/>
        </p:blipFill>
        <p:spPr bwMode="auto">
          <a:xfrm>
            <a:off x="0" y="0"/>
            <a:ext cx="9144000"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86600" y="216000"/>
            <a:ext cx="1099551" cy="216000"/>
          </a:xfrm>
          <a:prstGeom prst="rect">
            <a:avLst/>
          </a:prstGeom>
        </p:spPr>
      </p:pic>
      <p:sp>
        <p:nvSpPr>
          <p:cNvPr id="2" name="タイトル 1"/>
          <p:cNvSpPr>
            <a:spLocks noGrp="1"/>
          </p:cNvSpPr>
          <p:nvPr>
            <p:ph type="title"/>
          </p:nvPr>
        </p:nvSpPr>
        <p:spPr/>
        <p:txBody>
          <a:bodyPr/>
          <a:lstStyle/>
          <a:p>
            <a:r>
              <a:rPr kumimoji="1" lang="ja-JP" altLang="en-US"/>
              <a:t>マスター タイトルの書式設定</a:t>
            </a:r>
          </a:p>
        </p:txBody>
      </p:sp>
      <p:sp>
        <p:nvSpPr>
          <p:cNvPr id="8" name="Line 4"/>
          <p:cNvSpPr>
            <a:spLocks noChangeShapeType="1"/>
          </p:cNvSpPr>
          <p:nvPr userDrawn="1"/>
        </p:nvSpPr>
        <p:spPr bwMode="gray">
          <a:xfrm>
            <a:off x="0" y="6632575"/>
            <a:ext cx="9144000" cy="0"/>
          </a:xfrm>
          <a:prstGeom prst="line">
            <a:avLst/>
          </a:prstGeom>
          <a:noFill/>
          <a:ln w="6350">
            <a:solidFill>
              <a:srgbClr val="D2D2D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a:p>
        </p:txBody>
      </p:sp>
      <p:sp>
        <p:nvSpPr>
          <p:cNvPr id="9" name="テキスト プレースホルダー 9">
            <a:extLst>
              <a:ext uri="{FF2B5EF4-FFF2-40B4-BE49-F238E27FC236}">
                <a16:creationId xmlns:a16="http://schemas.microsoft.com/office/drawing/2014/main" id="{E677634E-E36C-47AE-8ACF-7F0DBBFE25D5}"/>
              </a:ext>
            </a:extLst>
          </p:cNvPr>
          <p:cNvSpPr>
            <a:spLocks noGrp="1"/>
          </p:cNvSpPr>
          <p:nvPr>
            <p:ph type="body" sz="quarter" idx="13" hasCustomPrompt="1"/>
          </p:nvPr>
        </p:nvSpPr>
        <p:spPr>
          <a:xfrm>
            <a:off x="169200" y="764705"/>
            <a:ext cx="8642350" cy="647995"/>
          </a:xfrm>
        </p:spPr>
        <p:txBody>
          <a:bodyPr>
            <a:noAutofit/>
          </a:bodyPr>
          <a:lstStyle>
            <a:lvl1pPr marL="0" indent="0">
              <a:buNone/>
              <a:defRPr sz="1800" b="1"/>
            </a:lvl1pPr>
          </a:lstStyle>
          <a:p>
            <a:pPr lvl="0"/>
            <a:r>
              <a:rPr kumimoji="1" lang="ja-JP" altLang="en-US" dirty="0"/>
              <a:t>キーメッセージを入力（本スライドで一番伝えたいこと＜名詞止め・体言止め不可＞）</a:t>
            </a:r>
          </a:p>
        </p:txBody>
      </p:sp>
    </p:spTree>
    <p:extLst>
      <p:ext uri="{BB962C8B-B14F-4D97-AF65-F5344CB8AC3E}">
        <p14:creationId xmlns:p14="http://schemas.microsoft.com/office/powerpoint/2010/main" val="4088642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最終ページ1">
    <p:spTree>
      <p:nvGrpSpPr>
        <p:cNvPr id="1" name=""/>
        <p:cNvGrpSpPr/>
        <p:nvPr/>
      </p:nvGrpSpPr>
      <p:grpSpPr>
        <a:xfrm>
          <a:off x="0" y="0"/>
          <a:ext cx="0" cy="0"/>
          <a:chOff x="0" y="0"/>
          <a:chExt cx="0" cy="0"/>
        </a:xfrm>
      </p:grpSpPr>
      <p:sp>
        <p:nvSpPr>
          <p:cNvPr id="6" name="フッター プレースホルダー 2"/>
          <p:cNvSpPr>
            <a:spLocks noGrp="1"/>
          </p:cNvSpPr>
          <p:nvPr>
            <p:ph type="ftr" sz="quarter" idx="10"/>
          </p:nvPr>
        </p:nvSpPr>
        <p:spPr>
          <a:xfrm>
            <a:off x="4935600" y="6644487"/>
            <a:ext cx="4021200" cy="201600"/>
          </a:xfrm>
        </p:spPr>
        <p:txBody>
          <a:bodyPr/>
          <a:lstStyle/>
          <a:p>
            <a:r>
              <a:rPr lang="en-US" altLang="ja-JP" dirty="0"/>
              <a:t>Copyright© 2019</a:t>
            </a:r>
            <a:r>
              <a:rPr lang="ja-JP" altLang="en-US" dirty="0"/>
              <a:t> 都築電気株式会社</a:t>
            </a:r>
          </a:p>
        </p:txBody>
      </p:sp>
      <p:pic>
        <p:nvPicPr>
          <p:cNvPr id="4" name="図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1381" y="2763000"/>
            <a:ext cx="3021239" cy="972000"/>
          </a:xfrm>
          <a:prstGeom prst="rect">
            <a:avLst/>
          </a:prstGeom>
        </p:spPr>
      </p:pic>
    </p:spTree>
    <p:extLst>
      <p:ext uri="{BB962C8B-B14F-4D97-AF65-F5344CB8AC3E}">
        <p14:creationId xmlns:p14="http://schemas.microsoft.com/office/powerpoint/2010/main" val="1076954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最終ページ2">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7368" y="6283457"/>
            <a:ext cx="1099551" cy="216000"/>
          </a:xfrm>
          <a:prstGeom prst="rect">
            <a:avLst/>
          </a:prstGeom>
        </p:spPr>
      </p:pic>
      <p:sp>
        <p:nvSpPr>
          <p:cNvPr id="9" name="フッター プレースホルダー 2"/>
          <p:cNvSpPr>
            <a:spLocks noGrp="1"/>
          </p:cNvSpPr>
          <p:nvPr>
            <p:ph type="ftr" sz="quarter" idx="10"/>
          </p:nvPr>
        </p:nvSpPr>
        <p:spPr>
          <a:xfrm>
            <a:off x="2561400" y="6290657"/>
            <a:ext cx="4021200" cy="201600"/>
          </a:xfrm>
        </p:spPr>
        <p:txBody>
          <a:bodyPr/>
          <a:lstStyle>
            <a:lvl1pPr algn="ctr">
              <a:defRPr/>
            </a:lvl1pPr>
          </a:lstStyle>
          <a:p>
            <a:r>
              <a:rPr lang="en-US" altLang="ja-JP" dirty="0"/>
              <a:t>Copyright© 2019</a:t>
            </a:r>
            <a:r>
              <a:rPr lang="ja-JP" altLang="en-US" dirty="0"/>
              <a:t> 都築電気株式会社</a:t>
            </a:r>
          </a:p>
        </p:txBody>
      </p:sp>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72000" y="3034341"/>
            <a:ext cx="3600000" cy="429318"/>
          </a:xfrm>
          <a:prstGeom prst="rect">
            <a:avLst/>
          </a:prstGeom>
        </p:spPr>
      </p:pic>
    </p:spTree>
    <p:extLst>
      <p:ext uri="{BB962C8B-B14F-4D97-AF65-F5344CB8AC3E}">
        <p14:creationId xmlns:p14="http://schemas.microsoft.com/office/powerpoint/2010/main" val="1183031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1AE9DC-60CE-4D51-92E8-9FB846FBA73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29E485B-E995-4E70-8AC1-BA27B7AD9A5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スライド番号プレースホルダー 5">
            <a:extLst>
              <a:ext uri="{FF2B5EF4-FFF2-40B4-BE49-F238E27FC236}">
                <a16:creationId xmlns:a16="http://schemas.microsoft.com/office/drawing/2014/main" id="{1A8D7630-F814-4F39-9F40-108A79E032C0}"/>
              </a:ext>
            </a:extLst>
          </p:cNvPr>
          <p:cNvSpPr>
            <a:spLocks noGrp="1"/>
          </p:cNvSpPr>
          <p:nvPr>
            <p:ph type="sldNum" sz="quarter" idx="12"/>
          </p:nvPr>
        </p:nvSpPr>
        <p:spPr>
          <a:xfrm>
            <a:off x="3543300" y="6453336"/>
            <a:ext cx="2057400" cy="365125"/>
          </a:xfrm>
          <a:prstGeom prst="rect">
            <a:avLst/>
          </a:prstGeom>
        </p:spPr>
        <p:txBody>
          <a:bodyPr/>
          <a:lstStyle/>
          <a:p>
            <a:fld id="{41C58634-E5E3-4C28-9BA4-0B17A92DCA01}" type="slidenum">
              <a:rPr kumimoji="1" lang="ja-JP" altLang="en-US" smtClean="0"/>
              <a:t>‹#›</a:t>
            </a:fld>
            <a:endParaRPr kumimoji="1" lang="ja-JP" altLang="en-US" dirty="0"/>
          </a:p>
        </p:txBody>
      </p:sp>
      <p:sp>
        <p:nvSpPr>
          <p:cNvPr id="9" name="フッター プレースホルダー 2">
            <a:extLst>
              <a:ext uri="{FF2B5EF4-FFF2-40B4-BE49-F238E27FC236}">
                <a16:creationId xmlns:a16="http://schemas.microsoft.com/office/drawing/2014/main" id="{E80D6284-025F-412A-8C95-4FCB0F5E0A12}"/>
              </a:ext>
            </a:extLst>
          </p:cNvPr>
          <p:cNvSpPr>
            <a:spLocks noGrp="1"/>
          </p:cNvSpPr>
          <p:nvPr>
            <p:ph type="ftr" sz="quarter" idx="3"/>
          </p:nvPr>
        </p:nvSpPr>
        <p:spPr>
          <a:xfrm>
            <a:off x="5796136" y="6453336"/>
            <a:ext cx="3312368" cy="365125"/>
          </a:xfrm>
          <a:prstGeom prst="rect">
            <a:avLst/>
          </a:prstGeom>
        </p:spPr>
        <p:txBody>
          <a:bodyPr anchor="ctr"/>
          <a:lstStyle>
            <a:lvl1pPr algn="ctr">
              <a:defRPr sz="1100">
                <a:solidFill>
                  <a:schemeClr val="tx1">
                    <a:lumMod val="75000"/>
                    <a:lumOff val="25000"/>
                  </a:schemeClr>
                </a:solidFill>
                <a:latin typeface="+mn-ea"/>
                <a:ea typeface="+mn-ea"/>
              </a:defRPr>
            </a:lvl1pPr>
          </a:lstStyle>
          <a:p>
            <a:r>
              <a:rPr lang="en-US" altLang="ja-JP" dirty="0"/>
              <a:t>Copyright© 2020</a:t>
            </a:r>
            <a:r>
              <a:rPr lang="ja-JP" altLang="en-US" dirty="0"/>
              <a:t>　都築電気株式会社</a:t>
            </a:r>
          </a:p>
        </p:txBody>
      </p:sp>
    </p:spTree>
    <p:extLst>
      <p:ext uri="{BB962C8B-B14F-4D97-AF65-F5344CB8AC3E}">
        <p14:creationId xmlns:p14="http://schemas.microsoft.com/office/powerpoint/2010/main" val="4148471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302CBE-C062-438B-BD17-6CE36612CC65}"/>
              </a:ext>
            </a:extLst>
          </p:cNvPr>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259A33-70D6-408F-94D6-0C83DB5AACBF}"/>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8" name="スライド番号プレースホルダー 5">
            <a:extLst>
              <a:ext uri="{FF2B5EF4-FFF2-40B4-BE49-F238E27FC236}">
                <a16:creationId xmlns:a16="http://schemas.microsoft.com/office/drawing/2014/main" id="{9BFB9C23-13C1-4986-BA90-6EB6F2B80FCC}"/>
              </a:ext>
            </a:extLst>
          </p:cNvPr>
          <p:cNvSpPr>
            <a:spLocks noGrp="1"/>
          </p:cNvSpPr>
          <p:nvPr>
            <p:ph type="sldNum" sz="quarter" idx="12"/>
          </p:nvPr>
        </p:nvSpPr>
        <p:spPr>
          <a:xfrm>
            <a:off x="3543300" y="6453336"/>
            <a:ext cx="2057400" cy="365125"/>
          </a:xfrm>
          <a:prstGeom prst="rect">
            <a:avLst/>
          </a:prstGeom>
        </p:spPr>
        <p:txBody>
          <a:bodyPr/>
          <a:lstStyle/>
          <a:p>
            <a:fld id="{41C58634-E5E3-4C28-9BA4-0B17A92DCA01}" type="slidenum">
              <a:rPr kumimoji="1" lang="ja-JP" altLang="en-US" smtClean="0"/>
              <a:t>‹#›</a:t>
            </a:fld>
            <a:endParaRPr kumimoji="1" lang="ja-JP" altLang="en-US"/>
          </a:p>
        </p:txBody>
      </p:sp>
      <p:sp>
        <p:nvSpPr>
          <p:cNvPr id="9" name="フッター プレースホルダー 2">
            <a:extLst>
              <a:ext uri="{FF2B5EF4-FFF2-40B4-BE49-F238E27FC236}">
                <a16:creationId xmlns:a16="http://schemas.microsoft.com/office/drawing/2014/main" id="{225B826E-7869-4D84-9629-9C06A6866390}"/>
              </a:ext>
            </a:extLst>
          </p:cNvPr>
          <p:cNvSpPr>
            <a:spLocks noGrp="1"/>
          </p:cNvSpPr>
          <p:nvPr>
            <p:ph type="ftr" sz="quarter" idx="3"/>
          </p:nvPr>
        </p:nvSpPr>
        <p:spPr>
          <a:xfrm>
            <a:off x="5796136" y="6453336"/>
            <a:ext cx="3312368" cy="365125"/>
          </a:xfrm>
          <a:prstGeom prst="rect">
            <a:avLst/>
          </a:prstGeom>
        </p:spPr>
        <p:txBody>
          <a:bodyPr anchor="ctr"/>
          <a:lstStyle>
            <a:lvl1pPr algn="ctr">
              <a:defRPr sz="1100">
                <a:solidFill>
                  <a:schemeClr val="tx1">
                    <a:lumMod val="75000"/>
                    <a:lumOff val="25000"/>
                  </a:schemeClr>
                </a:solidFill>
                <a:latin typeface="+mn-ea"/>
                <a:ea typeface="+mn-ea"/>
              </a:defRPr>
            </a:lvl1pPr>
          </a:lstStyle>
          <a:p>
            <a:r>
              <a:rPr lang="en-US" altLang="ja-JP" dirty="0"/>
              <a:t>Copyright© 2020</a:t>
            </a:r>
            <a:r>
              <a:rPr lang="ja-JP" altLang="en-US" dirty="0"/>
              <a:t>　都築電気株式会社</a:t>
            </a:r>
          </a:p>
        </p:txBody>
      </p:sp>
    </p:spTree>
    <p:extLst>
      <p:ext uri="{BB962C8B-B14F-4D97-AF65-F5344CB8AC3E}">
        <p14:creationId xmlns:p14="http://schemas.microsoft.com/office/powerpoint/2010/main" val="468771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2F421A-7658-4FCB-A13C-6399062FA395}"/>
              </a:ext>
            </a:extLst>
          </p:cNvPr>
          <p:cNvSpPr>
            <a:spLocks noGrp="1"/>
          </p:cNvSpPr>
          <p:nvPr>
            <p:ph type="title"/>
          </p:nvPr>
        </p:nvSpPr>
        <p:spPr/>
        <p:txBody>
          <a:bodyPr/>
          <a:lstStyle/>
          <a:p>
            <a:r>
              <a:rPr kumimoji="1" lang="ja-JP" altLang="en-US"/>
              <a:t>マスター タイトルの書式設定</a:t>
            </a:r>
          </a:p>
        </p:txBody>
      </p:sp>
      <p:sp>
        <p:nvSpPr>
          <p:cNvPr id="7" name="スライド番号プレースホルダー 5">
            <a:extLst>
              <a:ext uri="{FF2B5EF4-FFF2-40B4-BE49-F238E27FC236}">
                <a16:creationId xmlns:a16="http://schemas.microsoft.com/office/drawing/2014/main" id="{F6604406-1241-49FB-B048-3964966C31F2}"/>
              </a:ext>
            </a:extLst>
          </p:cNvPr>
          <p:cNvSpPr>
            <a:spLocks noGrp="1"/>
          </p:cNvSpPr>
          <p:nvPr>
            <p:ph type="sldNum" sz="quarter" idx="12"/>
          </p:nvPr>
        </p:nvSpPr>
        <p:spPr>
          <a:xfrm>
            <a:off x="3543300" y="6453336"/>
            <a:ext cx="2057400" cy="365125"/>
          </a:xfrm>
          <a:prstGeom prst="rect">
            <a:avLst/>
          </a:prstGeom>
        </p:spPr>
        <p:txBody>
          <a:bodyPr/>
          <a:lstStyle/>
          <a:p>
            <a:fld id="{41C58634-E5E3-4C28-9BA4-0B17A92DCA01}" type="slidenum">
              <a:rPr kumimoji="1" lang="ja-JP" altLang="en-US" smtClean="0"/>
              <a:t>‹#›</a:t>
            </a:fld>
            <a:endParaRPr kumimoji="1" lang="ja-JP" altLang="en-US"/>
          </a:p>
        </p:txBody>
      </p:sp>
      <p:sp>
        <p:nvSpPr>
          <p:cNvPr id="8" name="フッター プレースホルダー 2">
            <a:extLst>
              <a:ext uri="{FF2B5EF4-FFF2-40B4-BE49-F238E27FC236}">
                <a16:creationId xmlns:a16="http://schemas.microsoft.com/office/drawing/2014/main" id="{4234F9A0-35F9-4D8E-B52F-880F0D8DC676}"/>
              </a:ext>
            </a:extLst>
          </p:cNvPr>
          <p:cNvSpPr>
            <a:spLocks noGrp="1"/>
          </p:cNvSpPr>
          <p:nvPr>
            <p:ph type="ftr" sz="quarter" idx="3"/>
          </p:nvPr>
        </p:nvSpPr>
        <p:spPr>
          <a:xfrm>
            <a:off x="5796136" y="6453336"/>
            <a:ext cx="3312368" cy="365125"/>
          </a:xfrm>
          <a:prstGeom prst="rect">
            <a:avLst/>
          </a:prstGeom>
        </p:spPr>
        <p:txBody>
          <a:bodyPr anchor="ctr"/>
          <a:lstStyle>
            <a:lvl1pPr algn="ctr">
              <a:defRPr sz="1100">
                <a:solidFill>
                  <a:schemeClr val="tx1">
                    <a:lumMod val="75000"/>
                    <a:lumOff val="25000"/>
                  </a:schemeClr>
                </a:solidFill>
                <a:latin typeface="+mn-ea"/>
                <a:ea typeface="+mn-ea"/>
              </a:defRPr>
            </a:lvl1pPr>
          </a:lstStyle>
          <a:p>
            <a:r>
              <a:rPr lang="en-US" altLang="ja-JP" dirty="0"/>
              <a:t>Copyright© 2020</a:t>
            </a:r>
            <a:r>
              <a:rPr lang="ja-JP" altLang="en-US" dirty="0"/>
              <a:t>　都築電気株式会社</a:t>
            </a:r>
          </a:p>
        </p:txBody>
      </p:sp>
    </p:spTree>
    <p:extLst>
      <p:ext uri="{BB962C8B-B14F-4D97-AF65-F5344CB8AC3E}">
        <p14:creationId xmlns:p14="http://schemas.microsoft.com/office/powerpoint/2010/main" val="1457938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0C0F9C8C-6C08-45B3-8A92-2676148334F8}"/>
              </a:ext>
            </a:extLst>
          </p:cNvPr>
          <p:cNvSpPr>
            <a:spLocks noGrp="1"/>
          </p:cNvSpPr>
          <p:nvPr>
            <p:ph type="sldNum" sz="quarter" idx="12"/>
          </p:nvPr>
        </p:nvSpPr>
        <p:spPr>
          <a:xfrm>
            <a:off x="3543300" y="6453336"/>
            <a:ext cx="2057400" cy="365125"/>
          </a:xfrm>
          <a:prstGeom prst="rect">
            <a:avLst/>
          </a:prstGeom>
        </p:spPr>
        <p:txBody>
          <a:bodyPr/>
          <a:lstStyle/>
          <a:p>
            <a:fld id="{41C58634-E5E3-4C28-9BA4-0B17A92DCA01}" type="slidenum">
              <a:rPr kumimoji="1" lang="ja-JP" altLang="en-US" smtClean="0"/>
              <a:t>‹#›</a:t>
            </a:fld>
            <a:endParaRPr kumimoji="1" lang="ja-JP" altLang="en-US"/>
          </a:p>
        </p:txBody>
      </p:sp>
      <p:sp>
        <p:nvSpPr>
          <p:cNvPr id="7" name="フッター プレースホルダー 2">
            <a:extLst>
              <a:ext uri="{FF2B5EF4-FFF2-40B4-BE49-F238E27FC236}">
                <a16:creationId xmlns:a16="http://schemas.microsoft.com/office/drawing/2014/main" id="{1913E645-0143-46C3-AF74-204E35896C7E}"/>
              </a:ext>
            </a:extLst>
          </p:cNvPr>
          <p:cNvSpPr>
            <a:spLocks noGrp="1"/>
          </p:cNvSpPr>
          <p:nvPr>
            <p:ph type="ftr" sz="quarter" idx="3"/>
          </p:nvPr>
        </p:nvSpPr>
        <p:spPr>
          <a:xfrm>
            <a:off x="5796136" y="6453336"/>
            <a:ext cx="3312368" cy="365125"/>
          </a:xfrm>
          <a:prstGeom prst="rect">
            <a:avLst/>
          </a:prstGeom>
        </p:spPr>
        <p:txBody>
          <a:bodyPr anchor="ctr"/>
          <a:lstStyle>
            <a:lvl1pPr algn="ctr">
              <a:defRPr sz="1100">
                <a:solidFill>
                  <a:schemeClr val="tx1">
                    <a:lumMod val="75000"/>
                    <a:lumOff val="25000"/>
                  </a:schemeClr>
                </a:solidFill>
                <a:latin typeface="+mn-ea"/>
                <a:ea typeface="+mn-ea"/>
              </a:defRPr>
            </a:lvl1pPr>
          </a:lstStyle>
          <a:p>
            <a:r>
              <a:rPr lang="en-US" altLang="ja-JP" dirty="0"/>
              <a:t>Copyright© 2020</a:t>
            </a:r>
            <a:r>
              <a:rPr lang="ja-JP" altLang="en-US" dirty="0"/>
              <a:t>　都築電気株式会社</a:t>
            </a:r>
          </a:p>
        </p:txBody>
      </p:sp>
    </p:spTree>
    <p:extLst>
      <p:ext uri="{BB962C8B-B14F-4D97-AF65-F5344CB8AC3E}">
        <p14:creationId xmlns:p14="http://schemas.microsoft.com/office/powerpoint/2010/main" val="288859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タイトル スライド">
    <p:spTree>
      <p:nvGrpSpPr>
        <p:cNvPr id="1" name=""/>
        <p:cNvGrpSpPr/>
        <p:nvPr/>
      </p:nvGrpSpPr>
      <p:grpSpPr>
        <a:xfrm>
          <a:off x="0" y="0"/>
          <a:ext cx="0" cy="0"/>
          <a:chOff x="0" y="0"/>
          <a:chExt cx="0" cy="0"/>
        </a:xfrm>
      </p:grpSpPr>
      <p:pic>
        <p:nvPicPr>
          <p:cNvPr id="7" name="図 6" descr="160331_powerpoint_FMT_作成用-01.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タイトル 1"/>
          <p:cNvSpPr>
            <a:spLocks noGrp="1"/>
          </p:cNvSpPr>
          <p:nvPr>
            <p:ph type="ctrTitle"/>
          </p:nvPr>
        </p:nvSpPr>
        <p:spPr>
          <a:xfrm>
            <a:off x="1065600" y="1681200"/>
            <a:ext cx="7772400" cy="1468800"/>
          </a:xfrm>
        </p:spPr>
        <p:txBody>
          <a:bodyPr/>
          <a:lstStyle>
            <a:lvl1pPr>
              <a:defRPr sz="4400" b="1"/>
            </a:lvl1pPr>
          </a:lstStyle>
          <a:p>
            <a:endParaRPr kumimoji="1" lang="ja-JP" altLang="en-US" dirty="0"/>
          </a:p>
        </p:txBody>
      </p:sp>
      <p:sp>
        <p:nvSpPr>
          <p:cNvPr id="10" name="サブタイトル 2"/>
          <p:cNvSpPr>
            <a:spLocks noGrp="1"/>
          </p:cNvSpPr>
          <p:nvPr>
            <p:ph type="subTitle" idx="1"/>
          </p:nvPr>
        </p:nvSpPr>
        <p:spPr>
          <a:xfrm>
            <a:off x="1065600" y="3481200"/>
            <a:ext cx="6400800" cy="1753200"/>
          </a:xfrm>
        </p:spPr>
        <p:txBody>
          <a:bodyPr>
            <a:normAutofit/>
          </a:bodyPr>
          <a:lstStyle>
            <a:lvl1pPr marL="0" indent="0">
              <a:buNone/>
              <a:defRPr sz="2000"/>
            </a:lvl1pPr>
          </a:lstStyle>
          <a:p>
            <a:endParaRPr kumimoji="1" lang="ja-JP" altLang="en-US" dirty="0"/>
          </a:p>
        </p:txBody>
      </p:sp>
      <p:sp>
        <p:nvSpPr>
          <p:cNvPr id="19" name="フッター プレースホルダー 18"/>
          <p:cNvSpPr>
            <a:spLocks noGrp="1"/>
          </p:cNvSpPr>
          <p:nvPr>
            <p:ph type="ftr" sz="quarter" idx="11"/>
          </p:nvPr>
        </p:nvSpPr>
        <p:spPr>
          <a:xfrm>
            <a:off x="5796136" y="6453336"/>
            <a:ext cx="3312368" cy="365125"/>
          </a:xfrm>
          <a:prstGeom prst="rect">
            <a:avLst/>
          </a:prstGeom>
        </p:spPr>
        <p:txBody>
          <a:bodyPr/>
          <a:lstStyle>
            <a:lvl1pPr>
              <a:defRPr>
                <a:solidFill>
                  <a:schemeClr val="tx1">
                    <a:lumMod val="75000"/>
                    <a:lumOff val="25000"/>
                  </a:schemeClr>
                </a:solidFill>
              </a:defRPr>
            </a:lvl1pPr>
          </a:lstStyle>
          <a:p>
            <a:r>
              <a:rPr lang="en-US" altLang="ja-JP" dirty="0"/>
              <a:t>Copyright© 2020</a:t>
            </a:r>
            <a:r>
              <a:rPr lang="ja-JP" altLang="en-US" dirty="0"/>
              <a:t>　都築電気株式会社</a:t>
            </a:r>
          </a:p>
        </p:txBody>
      </p:sp>
      <p:sp>
        <p:nvSpPr>
          <p:cNvPr id="20" name="スライド番号プレースホルダー 19"/>
          <p:cNvSpPr>
            <a:spLocks noGrp="1"/>
          </p:cNvSpPr>
          <p:nvPr>
            <p:ph type="sldNum" sz="quarter" idx="12"/>
          </p:nvPr>
        </p:nvSpPr>
        <p:spPr/>
        <p:txBody>
          <a:bodyPr/>
          <a:lstStyle>
            <a:lvl1pPr>
              <a:defRPr>
                <a:solidFill>
                  <a:schemeClr val="tx1">
                    <a:lumMod val="75000"/>
                    <a:lumOff val="25000"/>
                  </a:schemeClr>
                </a:solidFill>
              </a:defRPr>
            </a:lvl1pPr>
          </a:lstStyle>
          <a:p>
            <a:fld id="{5746E6DC-1CE8-4C96-A2EA-6486FEF45375}" type="slidenum">
              <a:rPr lang="ja-JP" altLang="en-US" smtClean="0"/>
              <a:pPr/>
              <a:t>‹#›</a:t>
            </a:fld>
            <a:endParaRPr lang="ja-JP" altLang="en-US" dirty="0"/>
          </a:p>
        </p:txBody>
      </p:sp>
    </p:spTree>
    <p:extLst>
      <p:ext uri="{BB962C8B-B14F-4D97-AF65-F5344CB8AC3E}">
        <p14:creationId xmlns:p14="http://schemas.microsoft.com/office/powerpoint/2010/main" val="85723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最終ページ1">
    <p:spTree>
      <p:nvGrpSpPr>
        <p:cNvPr id="1" name=""/>
        <p:cNvGrpSpPr/>
        <p:nvPr/>
      </p:nvGrpSpPr>
      <p:grpSpPr>
        <a:xfrm>
          <a:off x="0" y="0"/>
          <a:ext cx="0" cy="0"/>
          <a:chOff x="0" y="0"/>
          <a:chExt cx="0" cy="0"/>
        </a:xfrm>
      </p:grpSpPr>
      <p:sp>
        <p:nvSpPr>
          <p:cNvPr id="6" name="フッター プレースホルダー 2"/>
          <p:cNvSpPr>
            <a:spLocks noGrp="1"/>
          </p:cNvSpPr>
          <p:nvPr>
            <p:ph type="ftr" sz="quarter" idx="10"/>
          </p:nvPr>
        </p:nvSpPr>
        <p:spPr>
          <a:xfrm>
            <a:off x="4935600" y="6644487"/>
            <a:ext cx="4021200" cy="201600"/>
          </a:xfrm>
          <a:prstGeom prst="rect">
            <a:avLst/>
          </a:prstGeom>
        </p:spPr>
        <p:txBody>
          <a:bodyPr/>
          <a:lstStyle/>
          <a:p>
            <a:r>
              <a:rPr lang="en-US" altLang="ja-JP" dirty="0"/>
              <a:t>Copyright© 2020</a:t>
            </a:r>
            <a:r>
              <a:rPr lang="ja-JP" altLang="en-US" dirty="0"/>
              <a:t>　都築電気株式会社</a:t>
            </a:r>
          </a:p>
        </p:txBody>
      </p:sp>
      <p:pic>
        <p:nvPicPr>
          <p:cNvPr id="4" name="図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1381" y="2763000"/>
            <a:ext cx="3021239" cy="972000"/>
          </a:xfrm>
          <a:prstGeom prst="rect">
            <a:avLst/>
          </a:prstGeom>
        </p:spPr>
      </p:pic>
    </p:spTree>
    <p:extLst>
      <p:ext uri="{BB962C8B-B14F-4D97-AF65-F5344CB8AC3E}">
        <p14:creationId xmlns:p14="http://schemas.microsoft.com/office/powerpoint/2010/main" val="3783468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タイトル スライド">
    <p:spTree>
      <p:nvGrpSpPr>
        <p:cNvPr id="1" name=""/>
        <p:cNvGrpSpPr/>
        <p:nvPr/>
      </p:nvGrpSpPr>
      <p:grpSpPr>
        <a:xfrm>
          <a:off x="0" y="0"/>
          <a:ext cx="0" cy="0"/>
          <a:chOff x="0" y="0"/>
          <a:chExt cx="0" cy="0"/>
        </a:xfrm>
      </p:grpSpPr>
      <p:pic>
        <p:nvPicPr>
          <p:cNvPr id="7" name="図 6" descr="160331_powerpoint_FMT_作成用-01.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タイトル 1"/>
          <p:cNvSpPr>
            <a:spLocks noGrp="1"/>
          </p:cNvSpPr>
          <p:nvPr>
            <p:ph type="ctrTitle"/>
          </p:nvPr>
        </p:nvSpPr>
        <p:spPr>
          <a:xfrm>
            <a:off x="1065600" y="1681200"/>
            <a:ext cx="7772400" cy="1468800"/>
          </a:xfrm>
        </p:spPr>
        <p:txBody>
          <a:bodyPr/>
          <a:lstStyle>
            <a:lvl1pPr>
              <a:defRPr sz="4400" b="1"/>
            </a:lvl1pPr>
          </a:lstStyle>
          <a:p>
            <a:endParaRPr kumimoji="1" lang="ja-JP" altLang="en-US" dirty="0"/>
          </a:p>
        </p:txBody>
      </p:sp>
      <p:sp>
        <p:nvSpPr>
          <p:cNvPr id="10" name="サブタイトル 2"/>
          <p:cNvSpPr>
            <a:spLocks noGrp="1"/>
          </p:cNvSpPr>
          <p:nvPr>
            <p:ph type="subTitle" idx="1"/>
          </p:nvPr>
        </p:nvSpPr>
        <p:spPr>
          <a:xfrm>
            <a:off x="1065600" y="3481200"/>
            <a:ext cx="6400800" cy="1753200"/>
          </a:xfrm>
        </p:spPr>
        <p:txBody>
          <a:bodyPr>
            <a:normAutofit/>
          </a:bodyPr>
          <a:lstStyle>
            <a:lvl1pPr marL="0" indent="0">
              <a:buNone/>
              <a:defRPr sz="2000"/>
            </a:lvl1pPr>
          </a:lstStyle>
          <a:p>
            <a:endParaRPr kumimoji="1" lang="ja-JP" altLang="en-US" dirty="0"/>
          </a:p>
        </p:txBody>
      </p:sp>
      <p:sp>
        <p:nvSpPr>
          <p:cNvPr id="19" name="フッター プレースホルダー 18"/>
          <p:cNvSpPr>
            <a:spLocks noGrp="1"/>
          </p:cNvSpPr>
          <p:nvPr>
            <p:ph type="ftr" sz="quarter" idx="11"/>
          </p:nvPr>
        </p:nvSpPr>
        <p:spPr/>
        <p:txBody>
          <a:bodyPr/>
          <a:lstStyle>
            <a:lvl1pPr>
              <a:defRPr>
                <a:solidFill>
                  <a:schemeClr val="tx1">
                    <a:lumMod val="75000"/>
                    <a:lumOff val="25000"/>
                  </a:schemeClr>
                </a:solidFill>
              </a:defRPr>
            </a:lvl1pPr>
          </a:lstStyle>
          <a:p>
            <a:r>
              <a:rPr lang="en-US" altLang="ja-JP" dirty="0"/>
              <a:t>Copyright© 2019</a:t>
            </a:r>
            <a:r>
              <a:rPr lang="ja-JP" altLang="en-US" dirty="0"/>
              <a:t> 都築電気株式会社</a:t>
            </a:r>
          </a:p>
        </p:txBody>
      </p:sp>
      <p:sp>
        <p:nvSpPr>
          <p:cNvPr id="20" name="スライド番号プレースホルダー 19"/>
          <p:cNvSpPr>
            <a:spLocks noGrp="1"/>
          </p:cNvSpPr>
          <p:nvPr>
            <p:ph type="sldNum" sz="quarter" idx="12"/>
          </p:nvPr>
        </p:nvSpPr>
        <p:spPr/>
        <p:txBody>
          <a:bodyPr/>
          <a:lstStyle>
            <a:lvl1pPr>
              <a:defRPr>
                <a:solidFill>
                  <a:schemeClr val="tx1">
                    <a:lumMod val="75000"/>
                    <a:lumOff val="25000"/>
                  </a:schemeClr>
                </a:solidFill>
              </a:defRPr>
            </a:lvl1pPr>
          </a:lstStyle>
          <a:p>
            <a:fld id="{5746E6DC-1CE8-4C96-A2EA-6486FEF45375}" type="slidenum">
              <a:rPr lang="ja-JP" altLang="en-US" smtClean="0"/>
              <a:pPr/>
              <a:t>‹#›</a:t>
            </a:fld>
            <a:endParaRPr lang="ja-JP" altLang="en-US" dirty="0"/>
          </a:p>
        </p:txBody>
      </p:sp>
    </p:spTree>
    <p:extLst>
      <p:ext uri="{BB962C8B-B14F-4D97-AF65-F5344CB8AC3E}">
        <p14:creationId xmlns:p14="http://schemas.microsoft.com/office/powerpoint/2010/main" val="528548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4291584"/>
          </a:xfrm>
          <a:prstGeom prst="rect">
            <a:avLst/>
          </a:prstGeom>
        </p:spPr>
      </p:pic>
      <p:sp>
        <p:nvSpPr>
          <p:cNvPr id="5" name="タイトル 1"/>
          <p:cNvSpPr>
            <a:spLocks noGrp="1"/>
          </p:cNvSpPr>
          <p:nvPr>
            <p:ph type="ctrTitle"/>
          </p:nvPr>
        </p:nvSpPr>
        <p:spPr>
          <a:xfrm>
            <a:off x="324000" y="2132856"/>
            <a:ext cx="8632800" cy="1440000"/>
          </a:xfrm>
        </p:spPr>
        <p:txBody>
          <a:bodyPr/>
          <a:lstStyle/>
          <a:p>
            <a:endParaRPr kumimoji="1" lang="ja-JP" altLang="en-US" dirty="0"/>
          </a:p>
        </p:txBody>
      </p:sp>
      <p:sp>
        <p:nvSpPr>
          <p:cNvPr id="10" name="サブタイトル 2"/>
          <p:cNvSpPr>
            <a:spLocks noGrp="1"/>
          </p:cNvSpPr>
          <p:nvPr>
            <p:ph type="subTitle" idx="1"/>
          </p:nvPr>
        </p:nvSpPr>
        <p:spPr>
          <a:xfrm>
            <a:off x="324000" y="4221088"/>
            <a:ext cx="8218800" cy="2071712"/>
          </a:xfrm>
        </p:spPr>
        <p:txBody>
          <a:bodyPr>
            <a:normAutofit/>
          </a:bodyPr>
          <a:lstStyle>
            <a:lvl1pPr marL="0" indent="0">
              <a:buNone/>
              <a:defRPr sz="2000"/>
            </a:lvl1pPr>
          </a:lstStyle>
          <a:p>
            <a:endParaRPr kumimoji="1" lang="ja-JP" altLang="en-US" dirty="0"/>
          </a:p>
        </p:txBody>
      </p:sp>
      <p:sp>
        <p:nvSpPr>
          <p:cNvPr id="19" name="フッター プレースホルダー 18"/>
          <p:cNvSpPr>
            <a:spLocks noGrp="1"/>
          </p:cNvSpPr>
          <p:nvPr>
            <p:ph type="ftr" sz="quarter" idx="11"/>
          </p:nvPr>
        </p:nvSpPr>
        <p:spPr/>
        <p:txBody>
          <a:bodyPr/>
          <a:lstStyle/>
          <a:p>
            <a:r>
              <a:rPr lang="en-US" altLang="ja-JP" dirty="0"/>
              <a:t>Copyright© 2019</a:t>
            </a:r>
            <a:r>
              <a:rPr lang="ja-JP" altLang="en-US" dirty="0"/>
              <a:t> 都築電気株式会社</a:t>
            </a:r>
          </a:p>
        </p:txBody>
      </p:sp>
      <p:sp>
        <p:nvSpPr>
          <p:cNvPr id="20" name="スライド番号プレースホルダー 19"/>
          <p:cNvSpPr>
            <a:spLocks noGrp="1"/>
          </p:cNvSpPr>
          <p:nvPr>
            <p:ph type="sldNum" sz="quarter" idx="12"/>
          </p:nvPr>
        </p:nvSpPr>
        <p:spPr/>
        <p:txBody>
          <a:bodyPr/>
          <a:lstStyle/>
          <a:p>
            <a:fld id="{5746E6DC-1CE8-4C96-A2EA-6486FEF45375}" type="slidenum">
              <a:rPr lang="ja-JP" altLang="en-US" smtClean="0"/>
              <a:pPr/>
              <a:t>‹#›</a:t>
            </a:fld>
            <a:endParaRPr lang="ja-JP" altLang="en-US" dirty="0"/>
          </a:p>
        </p:txBody>
      </p:sp>
    </p:spTree>
    <p:extLst>
      <p:ext uri="{BB962C8B-B14F-4D97-AF65-F5344CB8AC3E}">
        <p14:creationId xmlns:p14="http://schemas.microsoft.com/office/powerpoint/2010/main" val="392119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738D46C-3573-4EE2-AC26-F17ADDA5A46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B2EA613-29E3-413C-9259-F29284F4A03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9" name="スライド番号プレースホルダー 5">
            <a:extLst>
              <a:ext uri="{FF2B5EF4-FFF2-40B4-BE49-F238E27FC236}">
                <a16:creationId xmlns:a16="http://schemas.microsoft.com/office/drawing/2014/main" id="{4A356E56-480C-4A80-AE26-E5E5D75C1597}"/>
              </a:ext>
            </a:extLst>
          </p:cNvPr>
          <p:cNvSpPr>
            <a:spLocks noGrp="1"/>
          </p:cNvSpPr>
          <p:nvPr>
            <p:ph type="sldNum" sz="quarter" idx="4"/>
          </p:nvPr>
        </p:nvSpPr>
        <p:spPr>
          <a:xfrm>
            <a:off x="3543300" y="6453336"/>
            <a:ext cx="2057400" cy="365125"/>
          </a:xfrm>
          <a:prstGeom prst="rect">
            <a:avLst/>
          </a:prstGeom>
        </p:spPr>
        <p:txBody>
          <a:bodyPr anchor="ctr"/>
          <a:lstStyle>
            <a:lvl1pPr algn="ctr">
              <a:defRPr sz="1100">
                <a:solidFill>
                  <a:schemeClr val="tx1">
                    <a:lumMod val="75000"/>
                    <a:lumOff val="25000"/>
                  </a:schemeClr>
                </a:solidFill>
              </a:defRPr>
            </a:lvl1pPr>
          </a:lstStyle>
          <a:p>
            <a:fld id="{41C58634-E5E3-4C28-9BA4-0B17A92DCA01}" type="slidenum">
              <a:rPr lang="ja-JP" altLang="en-US" smtClean="0"/>
              <a:pPr/>
              <a:t>‹#›</a:t>
            </a:fld>
            <a:endParaRPr lang="ja-JP" altLang="en-US" dirty="0"/>
          </a:p>
        </p:txBody>
      </p:sp>
      <p:sp>
        <p:nvSpPr>
          <p:cNvPr id="10" name="フッター プレースホルダー 2">
            <a:extLst>
              <a:ext uri="{FF2B5EF4-FFF2-40B4-BE49-F238E27FC236}">
                <a16:creationId xmlns:a16="http://schemas.microsoft.com/office/drawing/2014/main" id="{18DB3F9A-61D3-4ED9-BB8C-2886FAEC61E9}"/>
              </a:ext>
            </a:extLst>
          </p:cNvPr>
          <p:cNvSpPr>
            <a:spLocks noGrp="1"/>
          </p:cNvSpPr>
          <p:nvPr>
            <p:ph type="ftr" sz="quarter" idx="3"/>
          </p:nvPr>
        </p:nvSpPr>
        <p:spPr>
          <a:xfrm>
            <a:off x="5796136" y="6453336"/>
            <a:ext cx="3312368" cy="365125"/>
          </a:xfrm>
          <a:prstGeom prst="rect">
            <a:avLst/>
          </a:prstGeom>
        </p:spPr>
        <p:txBody>
          <a:bodyPr anchor="ctr"/>
          <a:lstStyle>
            <a:lvl1pPr algn="ctr">
              <a:defRPr sz="1100">
                <a:solidFill>
                  <a:schemeClr val="tx1">
                    <a:lumMod val="75000"/>
                    <a:lumOff val="25000"/>
                  </a:schemeClr>
                </a:solidFill>
                <a:latin typeface="+mn-ea"/>
                <a:ea typeface="+mn-ea"/>
              </a:defRPr>
            </a:lvl1pPr>
          </a:lstStyle>
          <a:p>
            <a:r>
              <a:rPr lang="en-US" altLang="ja-JP" dirty="0"/>
              <a:t>Copyright© 2020</a:t>
            </a:r>
            <a:r>
              <a:rPr lang="ja-JP" altLang="en-US" dirty="0"/>
              <a:t>　都築電気株式会社</a:t>
            </a:r>
          </a:p>
        </p:txBody>
      </p:sp>
    </p:spTree>
    <p:extLst>
      <p:ext uri="{BB962C8B-B14F-4D97-AF65-F5344CB8AC3E}">
        <p14:creationId xmlns:p14="http://schemas.microsoft.com/office/powerpoint/2010/main" val="78202945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2" r:id="rId4"/>
    <p:sldLayoutId id="2147483673" r:id="rId5"/>
    <p:sldLayoutId id="2147483682" r:id="rId6"/>
    <p:sldLayoutId id="2147483683" r:id="rId7"/>
  </p:sldLayoutIdLst>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69200" y="18000"/>
            <a:ext cx="7920000" cy="612000"/>
          </a:xfrm>
          <a:prstGeom prst="rect">
            <a:avLst/>
          </a:prstGeom>
        </p:spPr>
        <p:txBody>
          <a:bodyPr vert="horz" lIns="0" tIns="0" rIns="0" bIns="0" rtlCol="0" anchor="ctr">
            <a:no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169200" y="871200"/>
            <a:ext cx="8787600" cy="5594400"/>
          </a:xfrm>
          <a:prstGeom prst="rect">
            <a:avLst/>
          </a:prstGeom>
        </p:spPr>
        <p:txBody>
          <a:bodyPr vert="horz" lIns="0" tIns="0" rIns="0" bIns="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フッター プレースホルダー 4"/>
          <p:cNvSpPr>
            <a:spLocks noGrp="1"/>
          </p:cNvSpPr>
          <p:nvPr>
            <p:ph type="ftr" sz="quarter" idx="3"/>
          </p:nvPr>
        </p:nvSpPr>
        <p:spPr>
          <a:xfrm>
            <a:off x="4935600" y="6644487"/>
            <a:ext cx="4021200" cy="201600"/>
          </a:xfrm>
          <a:prstGeom prst="rect">
            <a:avLst/>
          </a:prstGeom>
        </p:spPr>
        <p:txBody>
          <a:bodyPr vert="horz" lIns="0" tIns="0" rIns="0" bIns="0" rtlCol="0" anchor="ctr"/>
          <a:lstStyle>
            <a:lvl1pPr algn="r">
              <a:defRPr sz="9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dirty="0"/>
              <a:t>Copyright© 2019</a:t>
            </a:r>
            <a:r>
              <a:rPr lang="ja-JP" altLang="en-US" dirty="0"/>
              <a:t> 都築電気株式会社</a:t>
            </a:r>
          </a:p>
        </p:txBody>
      </p:sp>
      <p:sp>
        <p:nvSpPr>
          <p:cNvPr id="6" name="スライド番号プレースホルダー 5"/>
          <p:cNvSpPr>
            <a:spLocks noGrp="1"/>
          </p:cNvSpPr>
          <p:nvPr>
            <p:ph type="sldNum" sz="quarter" idx="4"/>
          </p:nvPr>
        </p:nvSpPr>
        <p:spPr>
          <a:xfrm>
            <a:off x="4302000" y="6644487"/>
            <a:ext cx="540000" cy="201600"/>
          </a:xfrm>
          <a:prstGeom prst="rect">
            <a:avLst/>
          </a:prstGeom>
        </p:spPr>
        <p:txBody>
          <a:bodyPr vert="horz" lIns="0" tIns="0" rIns="0" bIns="0" rtlCol="0" anchor="ctr"/>
          <a:lstStyle>
            <a:lvl1pPr algn="ctr">
              <a:defRPr sz="9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5746E6DC-1CE8-4C96-A2EA-6486FEF45375}" type="slidenum">
              <a:rPr lang="ja-JP" altLang="en-US" smtClean="0"/>
              <a:pPr/>
              <a:t>‹#›</a:t>
            </a:fld>
            <a:endParaRPr lang="ja-JP" altLang="en-US" dirty="0"/>
          </a:p>
        </p:txBody>
      </p:sp>
      <p:sp>
        <p:nvSpPr>
          <p:cNvPr id="14" name="日付プレースホルダー 3"/>
          <p:cNvSpPr>
            <a:spLocks noGrp="1"/>
          </p:cNvSpPr>
          <p:nvPr>
            <p:ph type="dt" sz="half" idx="2"/>
          </p:nvPr>
        </p:nvSpPr>
        <p:spPr>
          <a:xfrm>
            <a:off x="457200" y="6652800"/>
            <a:ext cx="540000" cy="201600"/>
          </a:xfrm>
          <a:prstGeom prst="rect">
            <a:avLst/>
          </a:prstGeom>
        </p:spPr>
        <p:txBody>
          <a:bodyPr lIns="0" tIns="0" rIns="0" bIns="0" anchor="ctr" anchorCtr="0"/>
          <a:lstStyle>
            <a:lvl1pPr>
              <a:defRPr sz="1000">
                <a:solidFill>
                  <a:schemeClr val="tx1">
                    <a:lumMod val="75000"/>
                    <a:lumOff val="25000"/>
                  </a:schemeClr>
                </a:solidFill>
                <a:latin typeface="Tahoma" panose="020B0604030504040204" pitchFamily="34" charset="0"/>
                <a:cs typeface="Tahoma" panose="020B0604030504040204" pitchFamily="34" charset="0"/>
              </a:defRPr>
            </a:lvl1pPr>
          </a:lstStyle>
          <a:p>
            <a:endParaRPr lang="ja-JP" altLang="en-US" dirty="0"/>
          </a:p>
        </p:txBody>
      </p:sp>
    </p:spTree>
    <p:extLst>
      <p:ext uri="{BB962C8B-B14F-4D97-AF65-F5344CB8AC3E}">
        <p14:creationId xmlns:p14="http://schemas.microsoft.com/office/powerpoint/2010/main" val="319221779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Lst>
  <p:hf hdr="0" dt="0"/>
  <p:txStyles>
    <p:titleStyle>
      <a:lvl1pPr algn="l" defTabSz="914400" rtl="0" eaLnBrk="1" latinLnBrk="0" hangingPunct="1">
        <a:spcBef>
          <a:spcPct val="0"/>
        </a:spcBef>
        <a:buNone/>
        <a:defRPr kumimoji="1" sz="3200" b="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p:titleStyle>
    <p:bodyStyle>
      <a:lvl1pPr marL="342900" indent="-342900" algn="l" defTabSz="914400" rtl="0" eaLnBrk="1" latinLnBrk="0" hangingPunct="1">
        <a:spcBef>
          <a:spcPct val="20000"/>
        </a:spcBef>
        <a:buFont typeface="Arial" panose="020B0604020202020204" pitchFamily="34" charset="0"/>
        <a:buChar char="•"/>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1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1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36.png"/><Relationship Id="rId11" Type="http://schemas.openxmlformats.org/officeDocument/2006/relationships/image" Target="../media/image40.jpeg"/><Relationship Id="rId5" Type="http://schemas.openxmlformats.org/officeDocument/2006/relationships/image" Target="../media/image35.jpeg"/><Relationship Id="rId10" Type="http://schemas.openxmlformats.org/officeDocument/2006/relationships/image" Target="../media/image39.png"/><Relationship Id="rId4" Type="http://schemas.openxmlformats.org/officeDocument/2006/relationships/image" Target="../media/image34.jpeg"/><Relationship Id="rId9"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sv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svg"/><Relationship Id="rId9" Type="http://schemas.openxmlformats.org/officeDocument/2006/relationships/image" Target="../media/image50.svg"/></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slides/_rels/slide17.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6.gif"/><Relationship Id="rId4" Type="http://schemas.openxmlformats.org/officeDocument/2006/relationships/image" Target="../media/image65.png"/></Relationships>
</file>

<file path=ppt/slides/_rels/slide2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gif"/><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6.gif"/><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77.jp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8.svg"/><Relationship Id="rId2" Type="http://schemas.openxmlformats.org/officeDocument/2006/relationships/notesSlide" Target="../notesSlides/notesSlide3.xml"/><Relationship Id="rId16" Type="http://schemas.openxmlformats.org/officeDocument/2006/relationships/image" Target="../media/image22.svg"/><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image" Target="../media/image17.png"/><Relationship Id="rId5" Type="http://schemas.openxmlformats.org/officeDocument/2006/relationships/diagramQuickStyle" Target="../diagrams/quickStyle1.xml"/><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diagramLayout" Target="../diagrams/layout1.xml"/><Relationship Id="rId9" Type="http://schemas.openxmlformats.org/officeDocument/2006/relationships/image" Target="../media/image15.png"/><Relationship Id="rId14" Type="http://schemas.openxmlformats.org/officeDocument/2006/relationships/image" Target="../media/image20.svg"/></Relationships>
</file>

<file path=ppt/slides/_rels/slide7.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diagramLayout" Target="../diagrams/layout2.xml"/><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diagramData" Target="../diagrams/data2.xml"/><Relationship Id="rId2" Type="http://schemas.openxmlformats.org/officeDocument/2006/relationships/notesSlide" Target="../notesSlides/notesSlide4.xml"/><Relationship Id="rId16" Type="http://schemas.microsoft.com/office/2007/relationships/diagramDrawing" Target="../diagrams/drawing2.xml"/><Relationship Id="rId1" Type="http://schemas.openxmlformats.org/officeDocument/2006/relationships/slideLayout" Target="../slideLayouts/slideLayout5.xm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diagramColors" Target="../diagrams/colors2.xml"/><Relationship Id="rId10" Type="http://schemas.openxmlformats.org/officeDocument/2006/relationships/image" Target="../media/image30.svg"/><Relationship Id="rId4" Type="http://schemas.openxmlformats.org/officeDocument/2006/relationships/image" Target="../media/image24.jpeg"/><Relationship Id="rId9" Type="http://schemas.openxmlformats.org/officeDocument/2006/relationships/image" Target="../media/image29.png"/><Relationship Id="rId1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1">
            <a:extLst>
              <a:ext uri="{FF2B5EF4-FFF2-40B4-BE49-F238E27FC236}">
                <a16:creationId xmlns:a16="http://schemas.microsoft.com/office/drawing/2014/main" id="{83478584-6DBA-43DC-AA53-71EEEBA5A6DA}"/>
              </a:ext>
            </a:extLst>
          </p:cNvPr>
          <p:cNvSpPr>
            <a:spLocks noGrp="1"/>
          </p:cNvSpPr>
          <p:nvPr>
            <p:ph type="ctrTitle"/>
          </p:nvPr>
        </p:nvSpPr>
        <p:spPr>
          <a:xfrm>
            <a:off x="0" y="1681200"/>
            <a:ext cx="9144000" cy="1468800"/>
          </a:xfrm>
        </p:spPr>
        <p:txBody>
          <a:bodyPr>
            <a:normAutofit fontScale="90000"/>
          </a:bodyPr>
          <a:lstStyle/>
          <a:p>
            <a:pPr algn="ctr"/>
            <a:r>
              <a:rPr lang="ja-JP" altLang="en-US" sz="5400" dirty="0"/>
              <a:t>テキストマイニング勉強会</a:t>
            </a:r>
            <a:br>
              <a:rPr lang="en-US" altLang="ja-JP" sz="5400" dirty="0"/>
            </a:br>
            <a:r>
              <a:rPr lang="ja-JP" altLang="en-US" sz="5400" dirty="0"/>
              <a:t>～大阪～</a:t>
            </a:r>
            <a:endParaRPr kumimoji="1" lang="ja-JP" altLang="en-US" sz="5400" dirty="0"/>
          </a:p>
        </p:txBody>
      </p:sp>
      <p:sp>
        <p:nvSpPr>
          <p:cNvPr id="11" name="サブタイトル 2">
            <a:extLst>
              <a:ext uri="{FF2B5EF4-FFF2-40B4-BE49-F238E27FC236}">
                <a16:creationId xmlns:a16="http://schemas.microsoft.com/office/drawing/2014/main" id="{B6F72003-CF31-4E1F-BC96-95063DA2366D}"/>
              </a:ext>
            </a:extLst>
          </p:cNvPr>
          <p:cNvSpPr>
            <a:spLocks noGrp="1"/>
          </p:cNvSpPr>
          <p:nvPr>
            <p:ph type="subTitle" idx="1"/>
          </p:nvPr>
        </p:nvSpPr>
        <p:spPr>
          <a:xfrm>
            <a:off x="1065600" y="3481200"/>
            <a:ext cx="6400800" cy="1753200"/>
          </a:xfrm>
        </p:spPr>
        <p:txBody>
          <a:bodyPr anchor="ctr"/>
          <a:lstStyle/>
          <a:p>
            <a:r>
              <a:rPr kumimoji="1" lang="en-US" altLang="ja-JP" dirty="0"/>
              <a:t>2020</a:t>
            </a:r>
            <a:r>
              <a:rPr kumimoji="1" lang="ja-JP" altLang="en-US" dirty="0"/>
              <a:t>年</a:t>
            </a:r>
            <a:r>
              <a:rPr lang="en-US" altLang="ja-JP" dirty="0"/>
              <a:t>1</a:t>
            </a:r>
            <a:r>
              <a:rPr kumimoji="1" lang="ja-JP" altLang="en-US" dirty="0"/>
              <a:t>月</a:t>
            </a:r>
            <a:r>
              <a:rPr kumimoji="1" lang="en-US" altLang="ja-JP" dirty="0"/>
              <a:t>15</a:t>
            </a:r>
            <a:r>
              <a:rPr kumimoji="1" lang="ja-JP" altLang="en-US" dirty="0"/>
              <a:t>日</a:t>
            </a:r>
            <a:endParaRPr kumimoji="1" lang="en-US" altLang="ja-JP" dirty="0"/>
          </a:p>
          <a:p>
            <a:r>
              <a:rPr kumimoji="1" lang="ja-JP" altLang="en-US" dirty="0"/>
              <a:t>テクノロジーデザイン統括部</a:t>
            </a:r>
            <a:endParaRPr kumimoji="1" lang="en-US" altLang="ja-JP" dirty="0"/>
          </a:p>
          <a:p>
            <a:r>
              <a:rPr lang="en-US" altLang="ja-JP" dirty="0"/>
              <a:t>AI</a:t>
            </a:r>
            <a:r>
              <a:rPr lang="ja-JP" altLang="en-US" dirty="0"/>
              <a:t>ラボセンター</a:t>
            </a:r>
            <a:endParaRPr kumimoji="1" lang="ja-JP" altLang="en-US" dirty="0"/>
          </a:p>
        </p:txBody>
      </p:sp>
    </p:spTree>
    <p:extLst>
      <p:ext uri="{BB962C8B-B14F-4D97-AF65-F5344CB8AC3E}">
        <p14:creationId xmlns:p14="http://schemas.microsoft.com/office/powerpoint/2010/main" val="3410235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594B8D59-61B0-47B8-94A7-992A2AE998A1}"/>
              </a:ext>
            </a:extLst>
          </p:cNvPr>
          <p:cNvSpPr/>
          <p:nvPr/>
        </p:nvSpPr>
        <p:spPr>
          <a:xfrm>
            <a:off x="465256" y="1440000"/>
            <a:ext cx="2378552" cy="576064"/>
          </a:xfrm>
          <a:prstGeom prst="roundRect">
            <a:avLst/>
          </a:prstGeom>
          <a:solidFill>
            <a:srgbClr val="E60038"/>
          </a:solidFill>
          <a:ln>
            <a:noFill/>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b="1" i="0" u="none" strike="noStrike" kern="0" cap="none" spc="0" normalizeH="0" baseline="0" noProof="0" dirty="0">
                <a:ln>
                  <a:noFill/>
                </a:ln>
                <a:solidFill>
                  <a:srgbClr val="FFFFFE"/>
                </a:solidFill>
                <a:effectLst/>
                <a:uLnTx/>
                <a:uFillTx/>
                <a:latin typeface="+mn-ea"/>
              </a:rPr>
              <a:t>データ分析</a:t>
            </a:r>
            <a:endParaRPr kumimoji="0" lang="en-US" altLang="ja-JP" b="1" i="0" u="none" strike="noStrike" kern="0" cap="none" spc="0" normalizeH="0" baseline="0" noProof="0" dirty="0">
              <a:ln>
                <a:noFill/>
              </a:ln>
              <a:solidFill>
                <a:srgbClr val="FFFFFE"/>
              </a:solidFill>
              <a:effectLst/>
              <a:uLnTx/>
              <a:uFillTx/>
              <a:latin typeface="+mn-ea"/>
            </a:endParaRPr>
          </a:p>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1600" b="1" i="0" u="none" strike="noStrike" kern="0" cap="none" spc="0" normalizeH="0" baseline="0" noProof="0" dirty="0">
                <a:ln>
                  <a:noFill/>
                </a:ln>
                <a:solidFill>
                  <a:srgbClr val="FFFFFE"/>
                </a:solidFill>
                <a:effectLst/>
                <a:uLnTx/>
                <a:uFillTx/>
                <a:latin typeface="+mn-ea"/>
              </a:rPr>
              <a:t>（データマイニング）</a:t>
            </a:r>
          </a:p>
        </p:txBody>
      </p:sp>
      <p:sp>
        <p:nvSpPr>
          <p:cNvPr id="7" name="四角形: 角を丸くする 6">
            <a:extLst>
              <a:ext uri="{FF2B5EF4-FFF2-40B4-BE49-F238E27FC236}">
                <a16:creationId xmlns:a16="http://schemas.microsoft.com/office/drawing/2014/main" id="{ECC73113-D095-49C5-A310-F1D9B1D68E55}"/>
              </a:ext>
            </a:extLst>
          </p:cNvPr>
          <p:cNvSpPr/>
          <p:nvPr/>
        </p:nvSpPr>
        <p:spPr>
          <a:xfrm>
            <a:off x="460361" y="2412000"/>
            <a:ext cx="2378552" cy="576064"/>
          </a:xfrm>
          <a:prstGeom prst="roundRect">
            <a:avLst/>
          </a:prstGeom>
          <a:solidFill>
            <a:srgbClr val="F2750E">
              <a:alpha val="70000"/>
            </a:srgbClr>
          </a:solidFill>
          <a:ln>
            <a:noFill/>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b="1" i="0" u="none" strike="noStrike" kern="0" cap="none" spc="0" normalizeH="0" baseline="0" noProof="0" dirty="0">
                <a:ln>
                  <a:noFill/>
                </a:ln>
                <a:solidFill>
                  <a:srgbClr val="FFFFFE"/>
                </a:solidFill>
                <a:effectLst/>
                <a:uLnTx/>
                <a:uFillTx/>
                <a:latin typeface="+mn-ea"/>
              </a:rPr>
              <a:t>テキストマイニング</a:t>
            </a:r>
          </a:p>
        </p:txBody>
      </p:sp>
      <p:sp>
        <p:nvSpPr>
          <p:cNvPr id="8" name="四角形: 角を丸くする 7">
            <a:extLst>
              <a:ext uri="{FF2B5EF4-FFF2-40B4-BE49-F238E27FC236}">
                <a16:creationId xmlns:a16="http://schemas.microsoft.com/office/drawing/2014/main" id="{4F675910-8DC3-4438-A923-34D46B06F5C3}"/>
              </a:ext>
            </a:extLst>
          </p:cNvPr>
          <p:cNvSpPr/>
          <p:nvPr/>
        </p:nvSpPr>
        <p:spPr>
          <a:xfrm>
            <a:off x="460361" y="4356000"/>
            <a:ext cx="2378552" cy="576064"/>
          </a:xfrm>
          <a:prstGeom prst="roundRect">
            <a:avLst/>
          </a:prstGeom>
          <a:solidFill>
            <a:srgbClr val="004EA2"/>
          </a:solidFill>
          <a:ln>
            <a:noFill/>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b="1" i="0" u="none" strike="noStrike" kern="0" cap="none" spc="0" normalizeH="0" baseline="0" noProof="0" dirty="0">
                <a:ln>
                  <a:noFill/>
                </a:ln>
                <a:solidFill>
                  <a:srgbClr val="FFFFFE"/>
                </a:solidFill>
                <a:effectLst/>
                <a:uLnTx/>
                <a:uFillTx/>
                <a:latin typeface="+mn-ea"/>
              </a:rPr>
              <a:t>機械学習</a:t>
            </a:r>
          </a:p>
        </p:txBody>
      </p:sp>
      <p:sp>
        <p:nvSpPr>
          <p:cNvPr id="9" name="四角形: 角を丸くする 8">
            <a:extLst>
              <a:ext uri="{FF2B5EF4-FFF2-40B4-BE49-F238E27FC236}">
                <a16:creationId xmlns:a16="http://schemas.microsoft.com/office/drawing/2014/main" id="{C1D6E091-2FA8-4A98-9C41-7D03D40ED151}"/>
              </a:ext>
            </a:extLst>
          </p:cNvPr>
          <p:cNvSpPr/>
          <p:nvPr/>
        </p:nvSpPr>
        <p:spPr>
          <a:xfrm>
            <a:off x="460361" y="3384000"/>
            <a:ext cx="2378552" cy="576064"/>
          </a:xfrm>
          <a:prstGeom prst="roundRect">
            <a:avLst/>
          </a:prstGeom>
          <a:solidFill>
            <a:srgbClr val="00B050">
              <a:alpha val="92000"/>
            </a:srgbClr>
          </a:solidFill>
          <a:ln>
            <a:noFill/>
          </a:ln>
          <a:effectLst/>
        </p:spPr>
        <p:txBody>
          <a:bodyPr rtlCol="0" anchor="ctr"/>
          <a:lstStyle/>
          <a:p>
            <a:pPr lvl="0" algn="ctr" defTabSz="457200">
              <a:defRPr/>
            </a:pPr>
            <a:r>
              <a:rPr kumimoji="0" lang="ja-JP" altLang="en-US" b="1" kern="0" dirty="0">
                <a:solidFill>
                  <a:srgbClr val="FFFFFE"/>
                </a:solidFill>
                <a:latin typeface="+mn-ea"/>
              </a:rPr>
              <a:t>統計手法</a:t>
            </a:r>
          </a:p>
        </p:txBody>
      </p:sp>
      <p:sp>
        <p:nvSpPr>
          <p:cNvPr id="10" name="四角形: 角を丸くする 9">
            <a:extLst>
              <a:ext uri="{FF2B5EF4-FFF2-40B4-BE49-F238E27FC236}">
                <a16:creationId xmlns:a16="http://schemas.microsoft.com/office/drawing/2014/main" id="{A6A07CA8-3A4F-493C-A38F-55DBBFB6F95A}"/>
              </a:ext>
            </a:extLst>
          </p:cNvPr>
          <p:cNvSpPr/>
          <p:nvPr/>
        </p:nvSpPr>
        <p:spPr>
          <a:xfrm>
            <a:off x="477839" y="5328000"/>
            <a:ext cx="2379308" cy="576064"/>
          </a:xfrm>
          <a:prstGeom prst="roundRect">
            <a:avLst/>
          </a:prstGeom>
          <a:solidFill>
            <a:srgbClr val="16A4E5"/>
          </a:solidFill>
          <a:ln>
            <a:noFill/>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b="1" i="0" u="none" strike="noStrike" kern="0" cap="none" spc="0" normalizeH="0" baseline="0" noProof="0" dirty="0">
                <a:ln>
                  <a:noFill/>
                </a:ln>
                <a:solidFill>
                  <a:srgbClr val="FFFFFE"/>
                </a:solidFill>
                <a:effectLst/>
                <a:uLnTx/>
                <a:uFillTx/>
                <a:latin typeface="+mn-ea"/>
              </a:rPr>
              <a:t>ディープラーニング</a:t>
            </a:r>
          </a:p>
        </p:txBody>
      </p:sp>
      <p:sp>
        <p:nvSpPr>
          <p:cNvPr id="17" name="AutoShape 26">
            <a:extLst>
              <a:ext uri="{FF2B5EF4-FFF2-40B4-BE49-F238E27FC236}">
                <a16:creationId xmlns:a16="http://schemas.microsoft.com/office/drawing/2014/main" id="{4E39B81B-5B17-4EE0-A61A-43967DE8E52A}"/>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sp>
        <p:nvSpPr>
          <p:cNvPr id="18" name="Rectangle 25">
            <a:extLst>
              <a:ext uri="{FF2B5EF4-FFF2-40B4-BE49-F238E27FC236}">
                <a16:creationId xmlns:a16="http://schemas.microsoft.com/office/drawing/2014/main" id="{8B615A6A-A3D3-4B07-91A9-F34F63CA815D}"/>
              </a:ext>
            </a:extLst>
          </p:cNvPr>
          <p:cNvSpPr>
            <a:spLocks noChangeArrowheads="1"/>
          </p:cNvSpPr>
          <p:nvPr/>
        </p:nvSpPr>
        <p:spPr bwMode="auto">
          <a:xfrm>
            <a:off x="792000" y="252000"/>
            <a:ext cx="38827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en-US" altLang="ja-JP" sz="3600" b="1" dirty="0">
                <a:solidFill>
                  <a:schemeClr val="tx1">
                    <a:lumMod val="65000"/>
                    <a:lumOff val="35000"/>
                  </a:schemeClr>
                </a:solidFill>
                <a:latin typeface="+mn-ea"/>
                <a:ea typeface="+mn-ea"/>
              </a:rPr>
              <a:t>AI</a:t>
            </a:r>
            <a:r>
              <a:rPr lang="ja-JP" altLang="en-US" sz="3600" b="1" dirty="0" err="1">
                <a:solidFill>
                  <a:schemeClr val="tx1">
                    <a:lumMod val="65000"/>
                    <a:lumOff val="35000"/>
                  </a:schemeClr>
                </a:solidFill>
                <a:latin typeface="+mn-ea"/>
                <a:ea typeface="+mn-ea"/>
              </a:rPr>
              <a:t>で</a:t>
            </a:r>
            <a:r>
              <a:rPr lang="ja-JP" altLang="en-US" sz="3600" b="1" dirty="0">
                <a:solidFill>
                  <a:schemeClr val="tx1">
                    <a:lumMod val="65000"/>
                    <a:lumOff val="35000"/>
                  </a:schemeClr>
                </a:solidFill>
                <a:latin typeface="+mn-ea"/>
                <a:ea typeface="+mn-ea"/>
              </a:rPr>
              <a:t>よく聞く単語</a:t>
            </a:r>
          </a:p>
        </p:txBody>
      </p:sp>
      <p:pic>
        <p:nvPicPr>
          <p:cNvPr id="19" name="図 18">
            <a:extLst>
              <a:ext uri="{FF2B5EF4-FFF2-40B4-BE49-F238E27FC236}">
                <a16:creationId xmlns:a16="http://schemas.microsoft.com/office/drawing/2014/main" id="{6A553F56-C044-4634-9160-3B5235AD009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292080" y="1584226"/>
            <a:ext cx="4046946" cy="4046946"/>
          </a:xfrm>
          <a:prstGeom prst="rect">
            <a:avLst/>
          </a:prstGeom>
        </p:spPr>
      </p:pic>
      <p:sp>
        <p:nvSpPr>
          <p:cNvPr id="20" name="吹き出し: 円形 19">
            <a:extLst>
              <a:ext uri="{FF2B5EF4-FFF2-40B4-BE49-F238E27FC236}">
                <a16:creationId xmlns:a16="http://schemas.microsoft.com/office/drawing/2014/main" id="{002445F9-ED4E-4583-9DAE-FE2B721CE005}"/>
              </a:ext>
            </a:extLst>
          </p:cNvPr>
          <p:cNvSpPr/>
          <p:nvPr/>
        </p:nvSpPr>
        <p:spPr bwMode="auto">
          <a:xfrm>
            <a:off x="2987824" y="1429939"/>
            <a:ext cx="3962401" cy="910061"/>
          </a:xfrm>
          <a:prstGeom prst="wedgeEllipseCallout">
            <a:avLst>
              <a:gd name="adj1" fmla="val 48104"/>
              <a:gd name="adj2" fmla="val 72606"/>
            </a:avLst>
          </a:prstGeom>
          <a:solidFill>
            <a:srgbClr val="00B050">
              <a:alpha val="50000"/>
            </a:srgb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chemeClr val="bg1"/>
                </a:solidFill>
                <a:effectLst/>
                <a:latin typeface="+mn-ea"/>
              </a:rPr>
              <a:t>それぞれの意味と関係性</a:t>
            </a:r>
            <a:endParaRPr kumimoji="1" lang="en-US" altLang="ja-JP" sz="1800" b="1" i="0" u="none" strike="noStrike" cap="none" normalizeH="0" baseline="0" dirty="0">
              <a:ln>
                <a:noFill/>
              </a:ln>
              <a:solidFill>
                <a:schemeClr val="bg1"/>
              </a:solidFill>
              <a:effectLst/>
              <a:latin typeface="+mn-ea"/>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b="1" u="none" dirty="0">
                <a:solidFill>
                  <a:schemeClr val="bg1"/>
                </a:solidFill>
                <a:latin typeface="+mn-ea"/>
              </a:rPr>
              <a:t>分かりますか？</a:t>
            </a:r>
            <a:endParaRPr kumimoji="1" lang="ja-JP" altLang="en-US" sz="1800" b="1" i="0" u="none" strike="noStrike" cap="none" normalizeH="0" baseline="0" dirty="0">
              <a:ln>
                <a:noFill/>
              </a:ln>
              <a:solidFill>
                <a:schemeClr val="bg1"/>
              </a:solidFill>
              <a:effectLst/>
              <a:latin typeface="+mn-ea"/>
            </a:endParaRPr>
          </a:p>
        </p:txBody>
      </p:sp>
      <p:sp>
        <p:nvSpPr>
          <p:cNvPr id="21" name="テキスト ボックス 20">
            <a:extLst>
              <a:ext uri="{FF2B5EF4-FFF2-40B4-BE49-F238E27FC236}">
                <a16:creationId xmlns:a16="http://schemas.microsoft.com/office/drawing/2014/main" id="{FBD8C8C2-8B01-4557-A5CC-16C2542ECE10}"/>
              </a:ext>
            </a:extLst>
          </p:cNvPr>
          <p:cNvSpPr txBox="1"/>
          <p:nvPr/>
        </p:nvSpPr>
        <p:spPr>
          <a:xfrm>
            <a:off x="180000" y="900000"/>
            <a:ext cx="8491800" cy="461665"/>
          </a:xfrm>
          <a:prstGeom prst="rect">
            <a:avLst/>
          </a:prstGeom>
          <a:noFill/>
        </p:spPr>
        <p:txBody>
          <a:bodyPr wrap="square" rtlCol="0">
            <a:spAutoFit/>
          </a:bodyPr>
          <a:lstStyle/>
          <a:p>
            <a:r>
              <a:rPr kumimoji="1" lang="ja-JP" altLang="en-US" sz="2400" b="1" u="none" dirty="0">
                <a:solidFill>
                  <a:schemeClr val="bg1">
                    <a:lumMod val="50000"/>
                  </a:schemeClr>
                </a:solidFill>
                <a:latin typeface="+mn-ea"/>
              </a:rPr>
              <a:t>こんな単語を聞いたことありますか？</a:t>
            </a:r>
          </a:p>
        </p:txBody>
      </p:sp>
      <p:sp>
        <p:nvSpPr>
          <p:cNvPr id="22" name="フッター プレースホルダー 1">
            <a:extLst>
              <a:ext uri="{FF2B5EF4-FFF2-40B4-BE49-F238E27FC236}">
                <a16:creationId xmlns:a16="http://schemas.microsoft.com/office/drawing/2014/main" id="{8DD5F047-8EFD-46A2-9AC3-47C2A8DBCC44}"/>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23" name="スライド番号プレースホルダー 3">
            <a:extLst>
              <a:ext uri="{FF2B5EF4-FFF2-40B4-BE49-F238E27FC236}">
                <a16:creationId xmlns:a16="http://schemas.microsoft.com/office/drawing/2014/main" id="{D9843E2A-3812-40FE-982C-BAA6EA4252A3}"/>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9</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55888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楕円 4">
            <a:extLst>
              <a:ext uri="{FF2B5EF4-FFF2-40B4-BE49-F238E27FC236}">
                <a16:creationId xmlns:a16="http://schemas.microsoft.com/office/drawing/2014/main" id="{F07EB096-83C2-40EC-A31C-63A6CA4DE807}"/>
              </a:ext>
            </a:extLst>
          </p:cNvPr>
          <p:cNvSpPr/>
          <p:nvPr/>
        </p:nvSpPr>
        <p:spPr>
          <a:xfrm>
            <a:off x="207748" y="908496"/>
            <a:ext cx="8728504" cy="5469570"/>
          </a:xfrm>
          <a:prstGeom prst="ellipse">
            <a:avLst/>
          </a:prstGeom>
          <a:solidFill>
            <a:srgbClr val="E60038">
              <a:alpha val="50000"/>
            </a:srgbClr>
          </a:solidFill>
          <a:ln>
            <a:noFill/>
          </a:ln>
          <a:effectLst/>
        </p:spPr>
        <p:txBody>
          <a:bodyPr rtlCol="0" anchor="t" anchorCtr="0"/>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3200" i="0" u="none" strike="noStrike" kern="0" cap="none" spc="0" normalizeH="0" baseline="0" noProof="0" dirty="0">
              <a:ln>
                <a:noFill/>
              </a:ln>
              <a:solidFill>
                <a:srgbClr val="FFFFFE"/>
              </a:solidFill>
              <a:uLnTx/>
              <a:uFillTx/>
              <a:latin typeface="+mn-ea"/>
            </a:endParaRPr>
          </a:p>
        </p:txBody>
      </p:sp>
      <p:sp>
        <p:nvSpPr>
          <p:cNvPr id="6" name="四角形: 角を丸くする 5">
            <a:extLst>
              <a:ext uri="{FF2B5EF4-FFF2-40B4-BE49-F238E27FC236}">
                <a16:creationId xmlns:a16="http://schemas.microsoft.com/office/drawing/2014/main" id="{3A695CFC-EDC5-4C2A-8199-E042C08EB4BF}"/>
              </a:ext>
            </a:extLst>
          </p:cNvPr>
          <p:cNvSpPr/>
          <p:nvPr/>
        </p:nvSpPr>
        <p:spPr>
          <a:xfrm>
            <a:off x="2375756" y="1484783"/>
            <a:ext cx="4644516" cy="607213"/>
          </a:xfrm>
          <a:prstGeom prst="roundRect">
            <a:avLst/>
          </a:prstGeom>
          <a:solidFill>
            <a:srgbClr val="E60038"/>
          </a:solidFill>
          <a:ln>
            <a:noFill/>
          </a:ln>
          <a:effectLst/>
        </p:spPr>
        <p:txBody>
          <a:bodyPr rtlCol="0" anchor="ctr"/>
          <a:lstStyle/>
          <a:p>
            <a:r>
              <a:rPr lang="ja-JP" altLang="en-US" sz="1600" b="1" dirty="0">
                <a:solidFill>
                  <a:schemeClr val="bg1"/>
                </a:solidFill>
                <a:latin typeface="+mn-ea"/>
              </a:rPr>
              <a:t>データからパターンを導き出すために使われる手法の上位集合</a:t>
            </a:r>
          </a:p>
        </p:txBody>
      </p:sp>
      <p:sp>
        <p:nvSpPr>
          <p:cNvPr id="8" name="楕円 7">
            <a:extLst>
              <a:ext uri="{FF2B5EF4-FFF2-40B4-BE49-F238E27FC236}">
                <a16:creationId xmlns:a16="http://schemas.microsoft.com/office/drawing/2014/main" id="{1C9C6716-8BB1-4F13-A3F9-9B8414B389D0}"/>
              </a:ext>
            </a:extLst>
          </p:cNvPr>
          <p:cNvSpPr/>
          <p:nvPr/>
        </p:nvSpPr>
        <p:spPr>
          <a:xfrm>
            <a:off x="432678" y="2350228"/>
            <a:ext cx="5797069" cy="3504279"/>
          </a:xfrm>
          <a:prstGeom prst="ellipse">
            <a:avLst/>
          </a:prstGeom>
          <a:solidFill>
            <a:srgbClr val="005294">
              <a:alpha val="50000"/>
            </a:srgbClr>
          </a:solidFill>
          <a:ln>
            <a:noFill/>
          </a:ln>
          <a:effectLst/>
        </p:spPr>
        <p:txBody>
          <a:bodyPr rtlCol="0" anchor="t" anchorCtr="0"/>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2400" b="1" i="0" u="none" strike="noStrike" kern="0" cap="none" spc="0" normalizeH="0" baseline="0" noProof="0" dirty="0">
              <a:ln>
                <a:noFill/>
              </a:ln>
              <a:solidFill>
                <a:srgbClr val="FFFFFE"/>
              </a:solidFill>
              <a:effectLst>
                <a:outerShdw blurRad="38100" dist="38100" dir="2700000" algn="tl">
                  <a:srgbClr val="000000">
                    <a:alpha val="43137"/>
                  </a:srgbClr>
                </a:outerShdw>
              </a:effectLst>
              <a:uLnTx/>
              <a:uFillTx/>
              <a:latin typeface="+mn-ea"/>
            </a:endParaRPr>
          </a:p>
        </p:txBody>
      </p:sp>
      <p:sp>
        <p:nvSpPr>
          <p:cNvPr id="9" name="四角形: 角を丸くする 8">
            <a:extLst>
              <a:ext uri="{FF2B5EF4-FFF2-40B4-BE49-F238E27FC236}">
                <a16:creationId xmlns:a16="http://schemas.microsoft.com/office/drawing/2014/main" id="{6E9343D9-FFBA-470C-9E28-CE6AD44D5694}"/>
              </a:ext>
            </a:extLst>
          </p:cNvPr>
          <p:cNvSpPr/>
          <p:nvPr/>
        </p:nvSpPr>
        <p:spPr>
          <a:xfrm>
            <a:off x="1084190" y="2996952"/>
            <a:ext cx="4320000" cy="396000"/>
          </a:xfrm>
          <a:prstGeom prst="roundRect">
            <a:avLst/>
          </a:prstGeom>
          <a:solidFill>
            <a:srgbClr val="004EA2"/>
          </a:solidFill>
          <a:ln>
            <a:noFill/>
          </a:ln>
          <a:effectLst/>
        </p:spPr>
        <p:txBody>
          <a:bodyPr rtlCol="0" anchor="ctr"/>
          <a:lstStyle/>
          <a:p>
            <a:r>
              <a:rPr lang="ja-JP" altLang="en-US" sz="1400" b="1" dirty="0">
                <a:solidFill>
                  <a:schemeClr val="bg1"/>
                </a:solidFill>
                <a:latin typeface="+mn-ea"/>
              </a:rPr>
              <a:t>データから反復的に学習し、パターンを見つけ出す</a:t>
            </a:r>
          </a:p>
        </p:txBody>
      </p:sp>
      <p:sp>
        <p:nvSpPr>
          <p:cNvPr id="11" name="テキスト ボックス 10">
            <a:extLst>
              <a:ext uri="{FF2B5EF4-FFF2-40B4-BE49-F238E27FC236}">
                <a16:creationId xmlns:a16="http://schemas.microsoft.com/office/drawing/2014/main" id="{E899966F-FD91-4B69-9A68-8D9BEBF26B17}"/>
              </a:ext>
            </a:extLst>
          </p:cNvPr>
          <p:cNvSpPr txBox="1"/>
          <p:nvPr/>
        </p:nvSpPr>
        <p:spPr>
          <a:xfrm>
            <a:off x="3513303" y="990600"/>
            <a:ext cx="2117394" cy="523220"/>
          </a:xfrm>
          <a:prstGeom prst="rect">
            <a:avLst/>
          </a:prstGeom>
          <a:noFill/>
        </p:spPr>
        <p:txBody>
          <a:bodyPr wrap="square" rtlCol="0">
            <a:spAutoFit/>
          </a:bodyPr>
          <a:lstStyle/>
          <a:p>
            <a:pPr defTabSz="457200" eaLnBrk="1" fontAlgn="auto" hangingPunct="1">
              <a:spcBef>
                <a:spcPts val="0"/>
              </a:spcBef>
              <a:spcAft>
                <a:spcPts val="0"/>
              </a:spcAft>
            </a:pPr>
            <a:r>
              <a:rPr lang="ja-JP" altLang="en-US" sz="2800" b="1" u="none" dirty="0">
                <a:solidFill>
                  <a:srgbClr val="FFFFFE"/>
                </a:solidFill>
                <a:effectLst>
                  <a:outerShdw blurRad="38100" dist="38100" dir="2700000" algn="tl">
                    <a:srgbClr val="000000">
                      <a:alpha val="43137"/>
                    </a:srgbClr>
                  </a:outerShdw>
                </a:effectLst>
                <a:latin typeface="+mn-ea"/>
              </a:rPr>
              <a:t>データ分析</a:t>
            </a:r>
          </a:p>
        </p:txBody>
      </p:sp>
      <p:sp>
        <p:nvSpPr>
          <p:cNvPr id="12" name="楕円 11">
            <a:extLst>
              <a:ext uri="{FF2B5EF4-FFF2-40B4-BE49-F238E27FC236}">
                <a16:creationId xmlns:a16="http://schemas.microsoft.com/office/drawing/2014/main" id="{135D627E-C14E-4C30-9FF5-112DDB99E3F1}"/>
              </a:ext>
            </a:extLst>
          </p:cNvPr>
          <p:cNvSpPr/>
          <p:nvPr/>
        </p:nvSpPr>
        <p:spPr>
          <a:xfrm>
            <a:off x="723275" y="3692766"/>
            <a:ext cx="3704709" cy="1680450"/>
          </a:xfrm>
          <a:prstGeom prst="ellipse">
            <a:avLst/>
          </a:prstGeom>
          <a:solidFill>
            <a:srgbClr val="16A4E5">
              <a:alpha val="50000"/>
            </a:srgbClr>
          </a:solidFill>
          <a:ln>
            <a:noFill/>
          </a:ln>
          <a:effectLst/>
        </p:spPr>
        <p:txBody>
          <a:bodyPr rtlCol="0" anchor="t" anchorCtr="0"/>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600" b="1" i="0" u="none" strike="noStrike" kern="0" cap="none" spc="0" normalizeH="0" baseline="0" noProof="0" dirty="0">
              <a:ln>
                <a:noFill/>
              </a:ln>
              <a:solidFill>
                <a:srgbClr val="FFFFFE"/>
              </a:solidFill>
              <a:effectLst>
                <a:outerShdw blurRad="38100" dist="38100" dir="2700000" algn="tl">
                  <a:srgbClr val="000000">
                    <a:alpha val="43137"/>
                  </a:srgbClr>
                </a:outerShdw>
              </a:effectLst>
              <a:uLnTx/>
              <a:uFillTx/>
              <a:latin typeface="+mn-ea"/>
            </a:endParaRPr>
          </a:p>
        </p:txBody>
      </p:sp>
      <p:sp>
        <p:nvSpPr>
          <p:cNvPr id="13" name="四角形: 角を丸くする 12">
            <a:extLst>
              <a:ext uri="{FF2B5EF4-FFF2-40B4-BE49-F238E27FC236}">
                <a16:creationId xmlns:a16="http://schemas.microsoft.com/office/drawing/2014/main" id="{A5139303-64BF-4402-9CAB-D6DF8BAF3624}"/>
              </a:ext>
            </a:extLst>
          </p:cNvPr>
          <p:cNvSpPr/>
          <p:nvPr/>
        </p:nvSpPr>
        <p:spPr>
          <a:xfrm>
            <a:off x="1169046" y="4149080"/>
            <a:ext cx="2779294" cy="930190"/>
          </a:xfrm>
          <a:prstGeom prst="roundRect">
            <a:avLst/>
          </a:prstGeom>
          <a:solidFill>
            <a:srgbClr val="16A4E5"/>
          </a:solidFill>
          <a:ln>
            <a:noFill/>
          </a:ln>
          <a:effectLst/>
        </p:spPr>
        <p:txBody>
          <a:bodyPr rtlCol="0" anchor="ctr"/>
          <a:lstStyle/>
          <a:p>
            <a:r>
              <a:rPr lang="ja-JP" altLang="en-US" sz="1400" b="1" dirty="0">
                <a:solidFill>
                  <a:schemeClr val="bg1"/>
                </a:solidFill>
                <a:latin typeface="+mn-ea"/>
              </a:rPr>
              <a:t>大量データの中に潜んでいる</a:t>
            </a:r>
            <a:endParaRPr lang="en-US" altLang="ja-JP" sz="1400" b="1" dirty="0">
              <a:solidFill>
                <a:schemeClr val="bg1"/>
              </a:solidFill>
              <a:latin typeface="+mn-ea"/>
            </a:endParaRPr>
          </a:p>
          <a:p>
            <a:r>
              <a:rPr lang="ja-JP" altLang="en-US" sz="1400" b="1" dirty="0">
                <a:solidFill>
                  <a:schemeClr val="bg1"/>
                </a:solidFill>
                <a:latin typeface="+mn-ea"/>
              </a:rPr>
              <a:t>複雑なパターンを学習する</a:t>
            </a:r>
          </a:p>
        </p:txBody>
      </p:sp>
      <p:sp>
        <p:nvSpPr>
          <p:cNvPr id="16" name="テキスト ボックス 15">
            <a:extLst>
              <a:ext uri="{FF2B5EF4-FFF2-40B4-BE49-F238E27FC236}">
                <a16:creationId xmlns:a16="http://schemas.microsoft.com/office/drawing/2014/main" id="{CFAD2A67-3C76-40B2-9E1E-37FFEBBC946F}"/>
              </a:ext>
            </a:extLst>
          </p:cNvPr>
          <p:cNvSpPr txBox="1"/>
          <p:nvPr/>
        </p:nvSpPr>
        <p:spPr>
          <a:xfrm>
            <a:off x="2469666" y="2522597"/>
            <a:ext cx="1693937" cy="523220"/>
          </a:xfrm>
          <a:prstGeom prst="rect">
            <a:avLst/>
          </a:prstGeom>
          <a:noFill/>
        </p:spPr>
        <p:txBody>
          <a:bodyPr wrap="square" rtlCol="0">
            <a:spAutoFit/>
          </a:bodyPr>
          <a:lstStyle/>
          <a:p>
            <a:pPr defTabSz="457200" eaLnBrk="1" fontAlgn="auto" hangingPunct="1">
              <a:spcBef>
                <a:spcPts val="0"/>
              </a:spcBef>
              <a:spcAft>
                <a:spcPts val="0"/>
              </a:spcAft>
            </a:pPr>
            <a:r>
              <a:rPr lang="ja-JP" altLang="en-US" sz="2800" b="1" u="none" dirty="0">
                <a:solidFill>
                  <a:srgbClr val="FFFFFE"/>
                </a:solidFill>
                <a:effectLst>
                  <a:outerShdw blurRad="38100" dist="38100" dir="2700000" algn="tl">
                    <a:srgbClr val="000000">
                      <a:alpha val="43137"/>
                    </a:srgbClr>
                  </a:outerShdw>
                </a:effectLst>
                <a:latin typeface="+mn-ea"/>
              </a:rPr>
              <a:t>機械学習</a:t>
            </a:r>
          </a:p>
        </p:txBody>
      </p:sp>
      <p:sp>
        <p:nvSpPr>
          <p:cNvPr id="18" name="楕円 17">
            <a:extLst>
              <a:ext uri="{FF2B5EF4-FFF2-40B4-BE49-F238E27FC236}">
                <a16:creationId xmlns:a16="http://schemas.microsoft.com/office/drawing/2014/main" id="{EFC67F7D-0951-4082-AC92-80F24C9A2CF7}"/>
              </a:ext>
            </a:extLst>
          </p:cNvPr>
          <p:cNvSpPr/>
          <p:nvPr/>
        </p:nvSpPr>
        <p:spPr>
          <a:xfrm>
            <a:off x="4883263" y="4477811"/>
            <a:ext cx="2488597" cy="1376696"/>
          </a:xfrm>
          <a:prstGeom prst="ellipse">
            <a:avLst/>
          </a:prstGeom>
          <a:solidFill>
            <a:srgbClr val="1DFF83">
              <a:alpha val="50000"/>
            </a:srgbClr>
          </a:solidFill>
          <a:ln>
            <a:noFill/>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1600" b="1" i="0" u="none" strike="noStrike" kern="0" cap="none" spc="0" normalizeH="0" baseline="0" noProof="0" dirty="0">
                <a:ln>
                  <a:noFill/>
                </a:ln>
                <a:solidFill>
                  <a:srgbClr val="FFFFFE"/>
                </a:solidFill>
                <a:effectLst>
                  <a:outerShdw blurRad="38100" dist="38100" dir="2700000" algn="tl">
                    <a:srgbClr val="000000">
                      <a:alpha val="43137"/>
                    </a:srgbClr>
                  </a:outerShdw>
                </a:effectLst>
                <a:uLnTx/>
                <a:uFillTx/>
                <a:latin typeface="+mn-ea"/>
              </a:rPr>
              <a:t>統計手法</a:t>
            </a:r>
          </a:p>
        </p:txBody>
      </p:sp>
      <p:sp>
        <p:nvSpPr>
          <p:cNvPr id="19" name="四角形: 角を丸くする 18">
            <a:extLst>
              <a:ext uri="{FF2B5EF4-FFF2-40B4-BE49-F238E27FC236}">
                <a16:creationId xmlns:a16="http://schemas.microsoft.com/office/drawing/2014/main" id="{FE430671-868C-4A50-BB01-81114AE80B79}"/>
              </a:ext>
            </a:extLst>
          </p:cNvPr>
          <p:cNvSpPr/>
          <p:nvPr/>
        </p:nvSpPr>
        <p:spPr>
          <a:xfrm>
            <a:off x="5136599" y="5043464"/>
            <a:ext cx="1913478" cy="545776"/>
          </a:xfrm>
          <a:prstGeom prst="roundRect">
            <a:avLst/>
          </a:prstGeom>
          <a:solidFill>
            <a:srgbClr val="00B050">
              <a:alpha val="70000"/>
            </a:srgbClr>
          </a:solidFill>
          <a:ln>
            <a:noFill/>
          </a:ln>
          <a:effectLst/>
        </p:spPr>
        <p:txBody>
          <a:bodyPr rtlCol="0" anchor="ctr"/>
          <a:lstStyle/>
          <a:p>
            <a:pPr lvl="0" algn="ctr" defTabSz="457200">
              <a:defRPr/>
            </a:pPr>
            <a:r>
              <a:rPr lang="ja-JP" altLang="en-US" sz="1400" b="1" dirty="0">
                <a:solidFill>
                  <a:schemeClr val="bg1"/>
                </a:solidFill>
                <a:latin typeface="+mn-ea"/>
              </a:rPr>
              <a:t>統計的な考え方を用いて仮説検証する</a:t>
            </a:r>
            <a:endParaRPr kumimoji="0" lang="ja-JP" altLang="en-US" sz="1400" b="1" i="0" u="none" strike="noStrike" kern="0" cap="none" spc="0" normalizeH="0" baseline="0" noProof="0" dirty="0">
              <a:ln>
                <a:noFill/>
              </a:ln>
              <a:solidFill>
                <a:schemeClr val="bg1"/>
              </a:solidFill>
              <a:effectLst/>
              <a:uLnTx/>
              <a:uFillTx/>
              <a:latin typeface="+mn-ea"/>
            </a:endParaRPr>
          </a:p>
        </p:txBody>
      </p:sp>
      <p:sp>
        <p:nvSpPr>
          <p:cNvPr id="20" name="テキスト ボックス 19">
            <a:extLst>
              <a:ext uri="{FF2B5EF4-FFF2-40B4-BE49-F238E27FC236}">
                <a16:creationId xmlns:a16="http://schemas.microsoft.com/office/drawing/2014/main" id="{2D65C23B-1BDF-418D-A0E6-4D4C74D037C1}"/>
              </a:ext>
            </a:extLst>
          </p:cNvPr>
          <p:cNvSpPr txBox="1"/>
          <p:nvPr/>
        </p:nvSpPr>
        <p:spPr>
          <a:xfrm>
            <a:off x="1580253" y="3789040"/>
            <a:ext cx="2055643" cy="338554"/>
          </a:xfrm>
          <a:prstGeom prst="rect">
            <a:avLst/>
          </a:prstGeom>
          <a:noFill/>
        </p:spPr>
        <p:txBody>
          <a:bodyPr wrap="square" rtlCol="0">
            <a:spAutoFit/>
          </a:bodyPr>
          <a:lstStyle/>
          <a:p>
            <a:pPr defTabSz="457200" eaLnBrk="1" fontAlgn="auto" hangingPunct="1">
              <a:spcBef>
                <a:spcPts val="0"/>
              </a:spcBef>
              <a:spcAft>
                <a:spcPts val="0"/>
              </a:spcAft>
            </a:pPr>
            <a:r>
              <a:rPr lang="ja-JP" altLang="en-US" sz="1600" b="1" u="none" dirty="0">
                <a:solidFill>
                  <a:srgbClr val="FFFFFE"/>
                </a:solidFill>
                <a:effectLst>
                  <a:outerShdw blurRad="38100" dist="38100" dir="2700000" algn="tl">
                    <a:srgbClr val="000000">
                      <a:alpha val="43137"/>
                    </a:srgbClr>
                  </a:outerShdw>
                </a:effectLst>
                <a:latin typeface="+mn-ea"/>
              </a:rPr>
              <a:t>ディープラーニング</a:t>
            </a:r>
          </a:p>
        </p:txBody>
      </p:sp>
      <p:sp>
        <p:nvSpPr>
          <p:cNvPr id="21" name="楕円 20">
            <a:extLst>
              <a:ext uri="{FF2B5EF4-FFF2-40B4-BE49-F238E27FC236}">
                <a16:creationId xmlns:a16="http://schemas.microsoft.com/office/drawing/2014/main" id="{05D97FB0-CD60-48F4-AC56-4EFEEA2E574B}"/>
              </a:ext>
            </a:extLst>
          </p:cNvPr>
          <p:cNvSpPr/>
          <p:nvPr/>
        </p:nvSpPr>
        <p:spPr>
          <a:xfrm>
            <a:off x="5385514" y="3061905"/>
            <a:ext cx="3325807" cy="1680449"/>
          </a:xfrm>
          <a:prstGeom prst="ellipse">
            <a:avLst/>
          </a:prstGeom>
          <a:solidFill>
            <a:srgbClr val="F6C54C">
              <a:alpha val="50000"/>
            </a:srgbClr>
          </a:solidFill>
          <a:ln>
            <a:noFill/>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1600" b="1" i="0" u="none" strike="noStrike" kern="0" cap="none" spc="0" normalizeH="0" baseline="0" noProof="0" dirty="0">
                <a:ln>
                  <a:noFill/>
                </a:ln>
                <a:solidFill>
                  <a:srgbClr val="FFFFFE"/>
                </a:solidFill>
                <a:effectLst>
                  <a:outerShdw blurRad="38100" dist="38100" dir="2700000" algn="tl">
                    <a:srgbClr val="000000">
                      <a:alpha val="43137"/>
                    </a:srgbClr>
                  </a:outerShdw>
                </a:effectLst>
                <a:uLnTx/>
                <a:uFillTx/>
                <a:latin typeface="+mn-ea"/>
              </a:rPr>
              <a:t>テキスト</a:t>
            </a:r>
            <a:endParaRPr kumimoji="0" lang="en-US" altLang="ja-JP" sz="1600" b="1" i="0" u="none" strike="noStrike" kern="0" cap="none" spc="0" normalizeH="0" baseline="0" noProof="0" dirty="0">
              <a:ln>
                <a:noFill/>
              </a:ln>
              <a:solidFill>
                <a:srgbClr val="FFFFFE"/>
              </a:solidFill>
              <a:effectLst>
                <a:outerShdw blurRad="38100" dist="38100" dir="2700000" algn="tl">
                  <a:srgbClr val="000000">
                    <a:alpha val="43137"/>
                  </a:srgbClr>
                </a:outerShdw>
              </a:effectLst>
              <a:uLnTx/>
              <a:uFillTx/>
              <a:latin typeface="+mn-ea"/>
            </a:endParaRPr>
          </a:p>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1600" b="1" i="0" u="none" strike="noStrike" kern="0" cap="none" spc="0" normalizeH="0" baseline="0" noProof="0" dirty="0">
                <a:ln>
                  <a:noFill/>
                </a:ln>
                <a:solidFill>
                  <a:srgbClr val="FFFFFE"/>
                </a:solidFill>
                <a:effectLst>
                  <a:outerShdw blurRad="38100" dist="38100" dir="2700000" algn="tl">
                    <a:srgbClr val="000000">
                      <a:alpha val="43137"/>
                    </a:srgbClr>
                  </a:outerShdw>
                </a:effectLst>
                <a:uLnTx/>
                <a:uFillTx/>
                <a:latin typeface="+mn-ea"/>
              </a:rPr>
              <a:t>マイニング</a:t>
            </a:r>
          </a:p>
        </p:txBody>
      </p:sp>
      <p:sp>
        <p:nvSpPr>
          <p:cNvPr id="22" name="四角形: 角を丸くする 21">
            <a:extLst>
              <a:ext uri="{FF2B5EF4-FFF2-40B4-BE49-F238E27FC236}">
                <a16:creationId xmlns:a16="http://schemas.microsoft.com/office/drawing/2014/main" id="{5F3EFB29-2875-4C48-881C-7F0E1EA9F49F}"/>
              </a:ext>
            </a:extLst>
          </p:cNvPr>
          <p:cNvSpPr/>
          <p:nvPr/>
        </p:nvSpPr>
        <p:spPr>
          <a:xfrm>
            <a:off x="5658669" y="3861048"/>
            <a:ext cx="2801763" cy="394652"/>
          </a:xfrm>
          <a:prstGeom prst="roundRect">
            <a:avLst/>
          </a:prstGeom>
          <a:solidFill>
            <a:srgbClr val="F2750E">
              <a:alpha val="70000"/>
            </a:srgbClr>
          </a:solidFill>
          <a:ln>
            <a:noFill/>
          </a:ln>
          <a:effectLst/>
        </p:spPr>
        <p:txBody>
          <a:bodyPr rtlCol="0" anchor="ctr"/>
          <a:lstStyle/>
          <a:p>
            <a:r>
              <a:rPr lang="ja-JP" altLang="en-US" sz="1400" b="1" dirty="0">
                <a:solidFill>
                  <a:schemeClr val="bg1"/>
                </a:solidFill>
                <a:latin typeface="+mn-ea"/>
              </a:rPr>
              <a:t>文字列を対象としたデータ分析</a:t>
            </a:r>
          </a:p>
        </p:txBody>
      </p:sp>
      <p:sp>
        <p:nvSpPr>
          <p:cNvPr id="23" name="Rectangle 25">
            <a:extLst>
              <a:ext uri="{FF2B5EF4-FFF2-40B4-BE49-F238E27FC236}">
                <a16:creationId xmlns:a16="http://schemas.microsoft.com/office/drawing/2014/main" id="{03612E41-7886-477D-A838-7F1BE948FD0B}"/>
              </a:ext>
            </a:extLst>
          </p:cNvPr>
          <p:cNvSpPr>
            <a:spLocks noChangeArrowheads="1"/>
          </p:cNvSpPr>
          <p:nvPr/>
        </p:nvSpPr>
        <p:spPr bwMode="auto">
          <a:xfrm>
            <a:off x="792000" y="252000"/>
            <a:ext cx="387798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ja-JP" altLang="en-US" sz="3600" b="1" dirty="0">
                <a:solidFill>
                  <a:schemeClr val="tx1">
                    <a:lumMod val="65000"/>
                    <a:lumOff val="35000"/>
                  </a:schemeClr>
                </a:solidFill>
                <a:latin typeface="+mn-ea"/>
                <a:ea typeface="+mn-ea"/>
                <a:cs typeface="Meiryo UI" panose="020B0604030504040204" pitchFamily="50" charset="-128"/>
              </a:rPr>
              <a:t>データ分析の構図</a:t>
            </a:r>
            <a:endParaRPr lang="ja-JP" altLang="en-US" sz="3600" b="1" dirty="0">
              <a:solidFill>
                <a:schemeClr val="tx1">
                  <a:lumMod val="65000"/>
                  <a:lumOff val="35000"/>
                </a:schemeClr>
              </a:solidFill>
              <a:latin typeface="+mn-ea"/>
              <a:ea typeface="+mn-ea"/>
            </a:endParaRPr>
          </a:p>
        </p:txBody>
      </p:sp>
      <p:sp>
        <p:nvSpPr>
          <p:cNvPr id="24" name="AutoShape 26">
            <a:extLst>
              <a:ext uri="{FF2B5EF4-FFF2-40B4-BE49-F238E27FC236}">
                <a16:creationId xmlns:a16="http://schemas.microsoft.com/office/drawing/2014/main" id="{B68DF3CB-B323-415B-955A-7103541EE431}"/>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sp>
        <p:nvSpPr>
          <p:cNvPr id="25" name="フッター プレースホルダー 1">
            <a:extLst>
              <a:ext uri="{FF2B5EF4-FFF2-40B4-BE49-F238E27FC236}">
                <a16:creationId xmlns:a16="http://schemas.microsoft.com/office/drawing/2014/main" id="{C51CEFCD-3CF1-47A6-8B13-863EB5036AB9}"/>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26" name="スライド番号プレースホルダー 3">
            <a:extLst>
              <a:ext uri="{FF2B5EF4-FFF2-40B4-BE49-F238E27FC236}">
                <a16:creationId xmlns:a16="http://schemas.microsoft.com/office/drawing/2014/main" id="{BC0EE1E4-50DC-4082-8DC3-6F4887D33E08}"/>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10</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06F1BC29-7CDF-4362-8AD2-FFA68A70A9EA}"/>
              </a:ext>
            </a:extLst>
          </p:cNvPr>
          <p:cNvSpPr/>
          <p:nvPr/>
        </p:nvSpPr>
        <p:spPr>
          <a:xfrm>
            <a:off x="179512" y="6156012"/>
            <a:ext cx="2880320" cy="646331"/>
          </a:xfrm>
          <a:prstGeom prst="rect">
            <a:avLst/>
          </a:prstGeom>
        </p:spPr>
        <p:txBody>
          <a:bodyPr wrap="square">
            <a:spAutoFit/>
          </a:bodyPr>
          <a:lstStyle/>
          <a:p>
            <a:pPr lvl="0" defTabSz="457200">
              <a:defRPr/>
            </a:pPr>
            <a:r>
              <a:rPr lang="ja-JP" altLang="en-US" sz="9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cs typeface="Meiryo UI" panose="020B0604030504040204" pitchFamily="50" charset="-128"/>
              </a:rPr>
              <a:t>出典：</a:t>
            </a:r>
            <a:r>
              <a:rPr lang="en-US" altLang="ja-JP" sz="9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r>
              <a:rPr lang="ja-JP" altLang="en-US" sz="9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cs typeface="Meiryo UI" panose="020B0604030504040204" pitchFamily="50" charset="-128"/>
              </a:rPr>
              <a:t>トコトンやさしい　人工知能の本</a:t>
            </a:r>
            <a:r>
              <a:rPr lang="en-US" altLang="ja-JP" sz="9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r>
              <a:rPr lang="ja-JP" altLang="en-US" sz="9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cs typeface="Meiryo UI" panose="020B0604030504040204" pitchFamily="50" charset="-128"/>
              </a:rPr>
              <a:t>辻井潤一監</a:t>
            </a:r>
            <a:endParaRPr lang="en-US" altLang="ja-JP" sz="9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lvl="0" defTabSz="457200">
              <a:defRPr/>
            </a:pPr>
            <a:r>
              <a:rPr lang="ja-JP" altLang="en-US" sz="9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cs typeface="Meiryo UI" panose="020B0604030504040204" pitchFamily="50" charset="-128"/>
              </a:rPr>
              <a:t>修業技術総合研究所　人工知能研究センター編</a:t>
            </a:r>
            <a:endParaRPr lang="en-US" altLang="ja-JP" sz="9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defTabSz="457200">
              <a:defRPr/>
            </a:pPr>
            <a:r>
              <a:rPr lang="ja-JP" altLang="en-US" sz="9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r>
              <a:rPr lang="ja-JP" altLang="en-US" sz="9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データマイニング、機械学習、ディープ・ラーニングの違い</a:t>
            </a:r>
            <a:r>
              <a:rPr lang="ja-JP" altLang="en-US" sz="9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r>
              <a:rPr lang="en-US" altLang="ja-JP" sz="9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SAS Institute Japan</a:t>
            </a:r>
            <a:r>
              <a:rPr lang="ja-JP" altLang="en-US" sz="9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endParaRPr lang="en-US" altLang="ja-JP" sz="9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p:txBody>
      </p:sp>
    </p:spTree>
    <p:extLst>
      <p:ext uri="{BB962C8B-B14F-4D97-AF65-F5344CB8AC3E}">
        <p14:creationId xmlns:p14="http://schemas.microsoft.com/office/powerpoint/2010/main" val="245028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arn(inVertic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arn(inVertical)">
                                      <p:cBhvr>
                                        <p:cTn id="27" dur="500"/>
                                        <p:tgtEl>
                                          <p:spTgt spid="19"/>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arn(inVertical)">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barn(inVertical)">
                                      <p:cBhvr>
                                        <p:cTn id="35" dur="500"/>
                                        <p:tgtEl>
                                          <p:spTgt spid="22"/>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arn(inVertical)">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6" grpId="0"/>
      <p:bldP spid="18" grpId="0" animBg="1"/>
      <p:bldP spid="19" grpId="0" animBg="1"/>
      <p:bldP spid="20" grpId="0"/>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AD698010-6132-4460-95B8-62976D709E33}"/>
              </a:ext>
            </a:extLst>
          </p:cNvPr>
          <p:cNvCxnSpPr>
            <a:cxnSpLocks/>
          </p:cNvCxnSpPr>
          <p:nvPr/>
        </p:nvCxnSpPr>
        <p:spPr>
          <a:xfrm flipH="1" flipV="1">
            <a:off x="4572000" y="1077980"/>
            <a:ext cx="2064" cy="5386708"/>
          </a:xfrm>
          <a:prstGeom prst="line">
            <a:avLst/>
          </a:prstGeom>
          <a:noFill/>
          <a:ln w="38100" cap="flat" cmpd="sng" algn="ctr">
            <a:solidFill>
              <a:srgbClr val="4BACC6">
                <a:lumMod val="75000"/>
              </a:srgbClr>
            </a:solidFill>
            <a:prstDash val="sysDot"/>
          </a:ln>
          <a:effectLst/>
        </p:spPr>
      </p:cxnSp>
      <p:cxnSp>
        <p:nvCxnSpPr>
          <p:cNvPr id="3" name="直線コネクタ 2">
            <a:extLst>
              <a:ext uri="{FF2B5EF4-FFF2-40B4-BE49-F238E27FC236}">
                <a16:creationId xmlns:a16="http://schemas.microsoft.com/office/drawing/2014/main" id="{F6A336E2-6F1C-4AE6-9F8E-40BE5B0C055E}"/>
              </a:ext>
            </a:extLst>
          </p:cNvPr>
          <p:cNvCxnSpPr>
            <a:cxnSpLocks/>
          </p:cNvCxnSpPr>
          <p:nvPr/>
        </p:nvCxnSpPr>
        <p:spPr>
          <a:xfrm>
            <a:off x="613624" y="3652571"/>
            <a:ext cx="7992888" cy="0"/>
          </a:xfrm>
          <a:prstGeom prst="line">
            <a:avLst/>
          </a:prstGeom>
          <a:noFill/>
          <a:ln w="38100" cap="flat" cmpd="sng" algn="ctr">
            <a:solidFill>
              <a:srgbClr val="4BACC6">
                <a:lumMod val="75000"/>
              </a:srgbClr>
            </a:solidFill>
            <a:prstDash val="sysDot"/>
          </a:ln>
          <a:effectLst/>
        </p:spPr>
      </p:cxnSp>
      <p:sp>
        <p:nvSpPr>
          <p:cNvPr id="4" name="楕円 3">
            <a:extLst>
              <a:ext uri="{FF2B5EF4-FFF2-40B4-BE49-F238E27FC236}">
                <a16:creationId xmlns:a16="http://schemas.microsoft.com/office/drawing/2014/main" id="{87C6434F-84A2-449C-BA49-7F96DA0EC6FE}"/>
              </a:ext>
            </a:extLst>
          </p:cNvPr>
          <p:cNvSpPr/>
          <p:nvPr/>
        </p:nvSpPr>
        <p:spPr>
          <a:xfrm>
            <a:off x="1046466" y="1080000"/>
            <a:ext cx="2735510" cy="703309"/>
          </a:xfrm>
          <a:prstGeom prst="ellipse">
            <a:avLst/>
          </a:prstGeom>
          <a:solidFill>
            <a:srgbClr val="4A7EBB"/>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2000" b="1" i="0" u="none" strike="noStrike" kern="0" cap="none" spc="0" normalizeH="0" baseline="0" noProof="0" dirty="0">
                <a:ln>
                  <a:noFill/>
                </a:ln>
                <a:solidFill>
                  <a:prstClr val="white"/>
                </a:solidFill>
                <a:effectLst/>
                <a:uLnTx/>
                <a:uFillTx/>
                <a:latin typeface="Meiryo UI"/>
                <a:ea typeface="Meiryo UI"/>
                <a:cs typeface="+mn-cs"/>
              </a:rPr>
              <a:t>①現状把握</a:t>
            </a:r>
          </a:p>
        </p:txBody>
      </p:sp>
      <p:sp>
        <p:nvSpPr>
          <p:cNvPr id="5" name="楕円 4">
            <a:extLst>
              <a:ext uri="{FF2B5EF4-FFF2-40B4-BE49-F238E27FC236}">
                <a16:creationId xmlns:a16="http://schemas.microsoft.com/office/drawing/2014/main" id="{DAE1D4AD-7CE3-4046-BCD4-0DD0C85F24AD}"/>
              </a:ext>
            </a:extLst>
          </p:cNvPr>
          <p:cNvSpPr/>
          <p:nvPr/>
        </p:nvSpPr>
        <p:spPr>
          <a:xfrm>
            <a:off x="5437806" y="1080000"/>
            <a:ext cx="2810376" cy="703309"/>
          </a:xfrm>
          <a:prstGeom prst="ellipse">
            <a:avLst/>
          </a:prstGeom>
          <a:solidFill>
            <a:srgbClr val="4A7EBB"/>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2000" b="1" i="0" u="none" strike="noStrike" kern="0" cap="none" spc="0" normalizeH="0" baseline="0" noProof="0" dirty="0">
                <a:ln>
                  <a:noFill/>
                </a:ln>
                <a:solidFill>
                  <a:prstClr val="white"/>
                </a:solidFill>
                <a:effectLst/>
                <a:uLnTx/>
                <a:uFillTx/>
                <a:latin typeface="Meiryo UI"/>
                <a:ea typeface="Meiryo UI"/>
                <a:cs typeface="+mn-cs"/>
              </a:rPr>
              <a:t>②仮説の裏付け</a:t>
            </a:r>
          </a:p>
        </p:txBody>
      </p:sp>
      <p:sp>
        <p:nvSpPr>
          <p:cNvPr id="6" name="楕円 5">
            <a:extLst>
              <a:ext uri="{FF2B5EF4-FFF2-40B4-BE49-F238E27FC236}">
                <a16:creationId xmlns:a16="http://schemas.microsoft.com/office/drawing/2014/main" id="{E2F04010-DBCF-4C3E-A00D-CF51F710890A}"/>
              </a:ext>
            </a:extLst>
          </p:cNvPr>
          <p:cNvSpPr/>
          <p:nvPr/>
        </p:nvSpPr>
        <p:spPr>
          <a:xfrm>
            <a:off x="1046466" y="3708000"/>
            <a:ext cx="3095550" cy="699325"/>
          </a:xfrm>
          <a:prstGeom prst="ellipse">
            <a:avLst/>
          </a:prstGeom>
          <a:solidFill>
            <a:srgbClr val="4A7EBB"/>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2000" b="1" i="0" u="none" strike="noStrike" kern="0" cap="none" spc="0" normalizeH="0" baseline="0" noProof="0" dirty="0">
                <a:ln>
                  <a:noFill/>
                </a:ln>
                <a:solidFill>
                  <a:prstClr val="white"/>
                </a:solidFill>
                <a:effectLst/>
                <a:uLnTx/>
                <a:uFillTx/>
                <a:latin typeface="Meiryo UI"/>
                <a:ea typeface="Meiryo UI"/>
                <a:cs typeface="+mn-cs"/>
              </a:rPr>
              <a:t>③関係性</a:t>
            </a:r>
            <a:r>
              <a:rPr kumimoji="0" lang="en-US" altLang="ja-JP" sz="2000" b="1" i="0" u="none" strike="noStrike" kern="0" cap="none" spc="0" normalizeH="0" baseline="0" noProof="0" dirty="0">
                <a:ln>
                  <a:noFill/>
                </a:ln>
                <a:solidFill>
                  <a:prstClr val="white"/>
                </a:solidFill>
                <a:effectLst/>
                <a:uLnTx/>
                <a:uFillTx/>
                <a:latin typeface="Meiryo UI"/>
                <a:ea typeface="Meiryo UI"/>
                <a:cs typeface="+mn-cs"/>
              </a:rPr>
              <a:t>/</a:t>
            </a:r>
            <a:r>
              <a:rPr kumimoji="0" lang="ja-JP" altLang="en-US" sz="2000" b="1" i="0" u="none" strike="noStrike" kern="0" cap="none" spc="0" normalizeH="0" baseline="0" noProof="0" dirty="0">
                <a:ln>
                  <a:noFill/>
                </a:ln>
                <a:solidFill>
                  <a:prstClr val="white"/>
                </a:solidFill>
                <a:effectLst/>
                <a:uLnTx/>
                <a:uFillTx/>
                <a:latin typeface="Meiryo UI"/>
                <a:ea typeface="Meiryo UI"/>
                <a:cs typeface="+mn-cs"/>
              </a:rPr>
              <a:t>構造把握</a:t>
            </a:r>
          </a:p>
        </p:txBody>
      </p:sp>
      <p:sp>
        <p:nvSpPr>
          <p:cNvPr id="7" name="楕円 6">
            <a:extLst>
              <a:ext uri="{FF2B5EF4-FFF2-40B4-BE49-F238E27FC236}">
                <a16:creationId xmlns:a16="http://schemas.microsoft.com/office/drawing/2014/main" id="{DCA852A6-09B7-4CF8-9CAE-01CE97B002B9}"/>
              </a:ext>
            </a:extLst>
          </p:cNvPr>
          <p:cNvSpPr/>
          <p:nvPr/>
        </p:nvSpPr>
        <p:spPr>
          <a:xfrm>
            <a:off x="5488463" y="3708000"/>
            <a:ext cx="2810376" cy="703309"/>
          </a:xfrm>
          <a:prstGeom prst="ellipse">
            <a:avLst/>
          </a:prstGeom>
          <a:solidFill>
            <a:srgbClr val="4A7EBB"/>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2000" b="1" i="0" u="none" strike="noStrike" kern="0" cap="none" spc="0" normalizeH="0" baseline="0" noProof="0" dirty="0">
                <a:ln>
                  <a:noFill/>
                </a:ln>
                <a:solidFill>
                  <a:prstClr val="white"/>
                </a:solidFill>
                <a:effectLst/>
                <a:uLnTx/>
                <a:uFillTx/>
                <a:latin typeface="Meiryo UI"/>
                <a:ea typeface="Meiryo UI"/>
                <a:cs typeface="+mn-cs"/>
              </a:rPr>
              <a:t>④予測</a:t>
            </a:r>
            <a:r>
              <a:rPr kumimoji="0" lang="en-US" altLang="ja-JP" sz="2000" b="1" i="0" u="none" strike="noStrike" kern="0" cap="none" spc="0" normalizeH="0" baseline="0" noProof="0" dirty="0">
                <a:ln>
                  <a:noFill/>
                </a:ln>
                <a:solidFill>
                  <a:prstClr val="white"/>
                </a:solidFill>
                <a:effectLst/>
                <a:uLnTx/>
                <a:uFillTx/>
                <a:latin typeface="Meiryo UI"/>
                <a:ea typeface="Meiryo UI"/>
                <a:cs typeface="+mn-cs"/>
              </a:rPr>
              <a:t>/</a:t>
            </a:r>
            <a:r>
              <a:rPr kumimoji="0" lang="ja-JP" altLang="en-US" sz="2000" b="1" i="0" u="none" strike="noStrike" kern="0" cap="none" spc="0" normalizeH="0" baseline="0" noProof="0" dirty="0">
                <a:ln>
                  <a:noFill/>
                </a:ln>
                <a:solidFill>
                  <a:prstClr val="white"/>
                </a:solidFill>
                <a:effectLst/>
                <a:uLnTx/>
                <a:uFillTx/>
                <a:latin typeface="Meiryo UI"/>
                <a:ea typeface="Meiryo UI"/>
                <a:cs typeface="+mn-cs"/>
              </a:rPr>
              <a:t>自動化</a:t>
            </a:r>
          </a:p>
        </p:txBody>
      </p:sp>
      <p:sp>
        <p:nvSpPr>
          <p:cNvPr id="8" name="テキスト ボックス 7">
            <a:extLst>
              <a:ext uri="{FF2B5EF4-FFF2-40B4-BE49-F238E27FC236}">
                <a16:creationId xmlns:a16="http://schemas.microsoft.com/office/drawing/2014/main" id="{9ED8B76B-ACEB-402F-9399-E6F3C447DE9A}"/>
              </a:ext>
            </a:extLst>
          </p:cNvPr>
          <p:cNvSpPr txBox="1"/>
          <p:nvPr/>
        </p:nvSpPr>
        <p:spPr>
          <a:xfrm>
            <a:off x="504582" y="1908000"/>
            <a:ext cx="4069483" cy="646331"/>
          </a:xfrm>
          <a:prstGeom prst="rect">
            <a:avLst/>
          </a:prstGeom>
          <a:noFill/>
        </p:spPr>
        <p:txBody>
          <a:bodyPr wrap="square" rtlCol="0">
            <a:spAutoFit/>
          </a:bodyPr>
          <a:lstStyle/>
          <a:p>
            <a:pPr>
              <a:defRPr/>
            </a:pPr>
            <a:r>
              <a:rPr lang="ja-JP" altLang="en-US" dirty="0">
                <a:solidFill>
                  <a:prstClr val="black"/>
                </a:solidFill>
                <a:latin typeface="Meiryo UI"/>
                <a:ea typeface="Meiryo UI"/>
              </a:rPr>
              <a:t>データを</a:t>
            </a:r>
            <a:r>
              <a:rPr lang="ja-JP" altLang="en-US" b="1" dirty="0">
                <a:solidFill>
                  <a:srgbClr val="FF0000"/>
                </a:solidFill>
                <a:latin typeface="Meiryo UI"/>
                <a:ea typeface="Meiryo UI"/>
              </a:rPr>
              <a:t>要約</a:t>
            </a:r>
            <a:r>
              <a:rPr lang="ja-JP" altLang="en-US" dirty="0">
                <a:solidFill>
                  <a:prstClr val="black"/>
                </a:solidFill>
                <a:latin typeface="Meiryo UI"/>
                <a:ea typeface="Meiryo UI"/>
              </a:rPr>
              <a:t>することで、販売実績や財務状況など現状を客観的に把握できます。</a:t>
            </a:r>
          </a:p>
        </p:txBody>
      </p:sp>
      <p:sp>
        <p:nvSpPr>
          <p:cNvPr id="9" name="テキスト ボックス 8">
            <a:extLst>
              <a:ext uri="{FF2B5EF4-FFF2-40B4-BE49-F238E27FC236}">
                <a16:creationId xmlns:a16="http://schemas.microsoft.com/office/drawing/2014/main" id="{C0113FDA-9D1C-4408-8EF3-E7A0AF33C316}"/>
              </a:ext>
            </a:extLst>
          </p:cNvPr>
          <p:cNvSpPr txBox="1"/>
          <p:nvPr/>
        </p:nvSpPr>
        <p:spPr>
          <a:xfrm>
            <a:off x="4790089" y="1908000"/>
            <a:ext cx="4069483" cy="646331"/>
          </a:xfrm>
          <a:prstGeom prst="rect">
            <a:avLst/>
          </a:prstGeom>
          <a:noFill/>
        </p:spPr>
        <p:txBody>
          <a:bodyPr wrap="square" rtlCol="0">
            <a:spAutoFit/>
          </a:bodyPr>
          <a:lstStyle/>
          <a:p>
            <a:pPr>
              <a:defRPr/>
            </a:pPr>
            <a:r>
              <a:rPr lang="ja-JP" altLang="en-US" dirty="0">
                <a:solidFill>
                  <a:prstClr val="black"/>
                </a:solidFill>
                <a:latin typeface="Meiryo UI"/>
                <a:ea typeface="Meiryo UI"/>
              </a:rPr>
              <a:t>業務経験や現状把握から発想した</a:t>
            </a:r>
            <a:r>
              <a:rPr lang="ja-JP" altLang="en-US" b="1" dirty="0">
                <a:solidFill>
                  <a:srgbClr val="FF0000"/>
                </a:solidFill>
                <a:latin typeface="Meiryo UI"/>
                <a:ea typeface="Meiryo UI"/>
              </a:rPr>
              <a:t>仮説とデータの整合性</a:t>
            </a:r>
            <a:r>
              <a:rPr lang="ja-JP" altLang="en-US" dirty="0">
                <a:solidFill>
                  <a:prstClr val="black"/>
                </a:solidFill>
                <a:latin typeface="Meiryo UI"/>
                <a:ea typeface="Meiryo UI"/>
              </a:rPr>
              <a:t>を客観的に判断できます。</a:t>
            </a:r>
          </a:p>
        </p:txBody>
      </p:sp>
      <p:sp>
        <p:nvSpPr>
          <p:cNvPr id="10" name="テキスト ボックス 9">
            <a:extLst>
              <a:ext uri="{FF2B5EF4-FFF2-40B4-BE49-F238E27FC236}">
                <a16:creationId xmlns:a16="http://schemas.microsoft.com/office/drawing/2014/main" id="{2DF8D8FA-A50E-4721-95BE-5DEBEC6B0D98}"/>
              </a:ext>
            </a:extLst>
          </p:cNvPr>
          <p:cNvSpPr txBox="1"/>
          <p:nvPr/>
        </p:nvSpPr>
        <p:spPr>
          <a:xfrm>
            <a:off x="415484" y="4536000"/>
            <a:ext cx="4069483" cy="923330"/>
          </a:xfrm>
          <a:prstGeom prst="rect">
            <a:avLst/>
          </a:prstGeom>
          <a:noFill/>
        </p:spPr>
        <p:txBody>
          <a:bodyPr wrap="square" rtlCol="0">
            <a:spAutoFit/>
          </a:bodyPr>
          <a:lstStyle/>
          <a:p>
            <a:pPr>
              <a:defRPr/>
            </a:pPr>
            <a:r>
              <a:rPr lang="ja-JP" altLang="en-US" dirty="0">
                <a:solidFill>
                  <a:prstClr val="black"/>
                </a:solidFill>
                <a:latin typeface="Meiryo UI"/>
                <a:ea typeface="Meiryo UI"/>
              </a:rPr>
              <a:t>売上などに影響を与える</a:t>
            </a:r>
            <a:r>
              <a:rPr lang="ja-JP" altLang="en-US" b="1" dirty="0">
                <a:solidFill>
                  <a:srgbClr val="FF0000"/>
                </a:solidFill>
                <a:latin typeface="Meiryo UI"/>
                <a:ea typeface="Meiryo UI"/>
              </a:rPr>
              <a:t>要因や影響度</a:t>
            </a:r>
            <a:r>
              <a:rPr lang="ja-JP" altLang="en-US" dirty="0">
                <a:solidFill>
                  <a:prstClr val="black"/>
                </a:solidFill>
                <a:latin typeface="Meiryo UI"/>
                <a:ea typeface="Meiryo UI"/>
              </a:rPr>
              <a:t>を推測できます。また、データをグルーピングすることで</a:t>
            </a:r>
            <a:r>
              <a:rPr lang="ja-JP" altLang="en-US" b="1" dirty="0">
                <a:solidFill>
                  <a:srgbClr val="FF0000"/>
                </a:solidFill>
                <a:latin typeface="Meiryo UI"/>
                <a:ea typeface="Meiryo UI"/>
              </a:rPr>
              <a:t>構造化</a:t>
            </a:r>
            <a:r>
              <a:rPr lang="ja-JP" altLang="en-US" dirty="0">
                <a:solidFill>
                  <a:prstClr val="black"/>
                </a:solidFill>
                <a:latin typeface="Meiryo UI"/>
                <a:ea typeface="Meiryo UI"/>
              </a:rPr>
              <a:t>できます。</a:t>
            </a:r>
          </a:p>
        </p:txBody>
      </p:sp>
      <p:sp>
        <p:nvSpPr>
          <p:cNvPr id="11" name="テキスト ボックス 10">
            <a:extLst>
              <a:ext uri="{FF2B5EF4-FFF2-40B4-BE49-F238E27FC236}">
                <a16:creationId xmlns:a16="http://schemas.microsoft.com/office/drawing/2014/main" id="{FCF0ABA0-D30A-4B06-985A-18BBB48D3E0F}"/>
              </a:ext>
            </a:extLst>
          </p:cNvPr>
          <p:cNvSpPr txBox="1"/>
          <p:nvPr/>
        </p:nvSpPr>
        <p:spPr>
          <a:xfrm>
            <a:off x="4671325" y="4536000"/>
            <a:ext cx="4208400" cy="646331"/>
          </a:xfrm>
          <a:prstGeom prst="rect">
            <a:avLst/>
          </a:prstGeom>
          <a:noFill/>
        </p:spPr>
        <p:txBody>
          <a:bodyPr wrap="square" rtlCol="0">
            <a:spAutoFit/>
          </a:bodyPr>
          <a:lstStyle/>
          <a:p>
            <a:pPr>
              <a:defRPr/>
            </a:pPr>
            <a:r>
              <a:rPr lang="ja-JP" altLang="en-US" dirty="0">
                <a:solidFill>
                  <a:prstClr val="black"/>
                </a:solidFill>
                <a:latin typeface="Meiryo UI"/>
                <a:ea typeface="Meiryo UI"/>
              </a:rPr>
              <a:t>既知の情報から未知のデータを</a:t>
            </a:r>
            <a:r>
              <a:rPr lang="ja-JP" altLang="en-US" b="1" dirty="0">
                <a:solidFill>
                  <a:srgbClr val="FF0000"/>
                </a:solidFill>
                <a:latin typeface="Meiryo UI"/>
                <a:ea typeface="Meiryo UI"/>
              </a:rPr>
              <a:t>予測</a:t>
            </a:r>
            <a:r>
              <a:rPr lang="ja-JP" altLang="en-US" dirty="0">
                <a:solidFill>
                  <a:prstClr val="black"/>
                </a:solidFill>
                <a:latin typeface="Meiryo UI"/>
                <a:ea typeface="Meiryo UI"/>
              </a:rPr>
              <a:t>できます。</a:t>
            </a:r>
            <a:endParaRPr lang="en-US" altLang="ja-JP" dirty="0">
              <a:solidFill>
                <a:prstClr val="black"/>
              </a:solidFill>
              <a:latin typeface="Meiryo UI"/>
              <a:ea typeface="Meiryo UI"/>
            </a:endParaRPr>
          </a:p>
          <a:p>
            <a:pPr>
              <a:defRPr/>
            </a:pPr>
            <a:r>
              <a:rPr lang="ja-JP" altLang="en-US" dirty="0">
                <a:solidFill>
                  <a:prstClr val="black"/>
                </a:solidFill>
                <a:latin typeface="Meiryo UI"/>
                <a:ea typeface="Meiryo UI"/>
              </a:rPr>
              <a:t>また、予測を</a:t>
            </a:r>
            <a:r>
              <a:rPr lang="ja-JP" altLang="en-US" b="1" dirty="0">
                <a:solidFill>
                  <a:srgbClr val="FF0000"/>
                </a:solidFill>
                <a:latin typeface="Meiryo UI"/>
                <a:ea typeface="Meiryo UI"/>
              </a:rPr>
              <a:t>自動化</a:t>
            </a:r>
            <a:r>
              <a:rPr lang="ja-JP" altLang="en-US" dirty="0">
                <a:solidFill>
                  <a:prstClr val="black"/>
                </a:solidFill>
                <a:latin typeface="Meiryo UI"/>
                <a:ea typeface="Meiryo UI"/>
              </a:rPr>
              <a:t>することもできます。</a:t>
            </a:r>
          </a:p>
        </p:txBody>
      </p:sp>
      <p:pic>
        <p:nvPicPr>
          <p:cNvPr id="12" name="図 11">
            <a:extLst>
              <a:ext uri="{FF2B5EF4-FFF2-40B4-BE49-F238E27FC236}">
                <a16:creationId xmlns:a16="http://schemas.microsoft.com/office/drawing/2014/main" id="{DF3283E1-D416-42F9-AE01-BF65AF2F3FB4}"/>
              </a:ext>
            </a:extLst>
          </p:cNvPr>
          <p:cNvPicPr>
            <a:picLocks noChangeAspect="1"/>
          </p:cNvPicPr>
          <p:nvPr/>
        </p:nvPicPr>
        <p:blipFill>
          <a:blip r:embed="rId3">
            <a:biLevel thresh="75000"/>
          </a:blip>
          <a:stretch>
            <a:fillRect/>
          </a:stretch>
        </p:blipFill>
        <p:spPr>
          <a:xfrm>
            <a:off x="1932345" y="2745063"/>
            <a:ext cx="564926" cy="553702"/>
          </a:xfrm>
          <a:prstGeom prst="rect">
            <a:avLst/>
          </a:prstGeom>
        </p:spPr>
      </p:pic>
      <p:pic>
        <p:nvPicPr>
          <p:cNvPr id="13" name="Picture 4" descr="ãåã°ã©ã ãã·ã«ã¨ãããã®ç»åæ¤ç´¢çµæ">
            <a:extLst>
              <a:ext uri="{FF2B5EF4-FFF2-40B4-BE49-F238E27FC236}">
                <a16:creationId xmlns:a16="http://schemas.microsoft.com/office/drawing/2014/main" id="{84086CC7-87CD-43A2-8DD1-BFFDDDDA1961}"/>
              </a:ext>
            </a:extLst>
          </p:cNvPr>
          <p:cNvPicPr>
            <a:picLocks noChangeAspect="1" noChangeArrowheads="1"/>
          </p:cNvPicPr>
          <p:nvPr/>
        </p:nvPicPr>
        <p:blipFill>
          <a:blip r:embed="rId4" cstate="print">
            <a:clrChange>
              <a:clrFrom>
                <a:srgbClr val="FEFEFE"/>
              </a:clrFrom>
              <a:clrTo>
                <a:srgbClr val="FEFEFE">
                  <a:alpha val="0"/>
                </a:srgbClr>
              </a:clrTo>
            </a:clrChange>
            <a:grayscl/>
            <a:extLst>
              <a:ext uri="{28A0092B-C50C-407E-A947-70E740481C1C}">
                <a14:useLocalDpi xmlns:a14="http://schemas.microsoft.com/office/drawing/2010/main" val="0"/>
              </a:ext>
            </a:extLst>
          </a:blip>
          <a:srcRect/>
          <a:stretch>
            <a:fillRect/>
          </a:stretch>
        </p:blipFill>
        <p:spPr bwMode="auto">
          <a:xfrm>
            <a:off x="2287128" y="2967449"/>
            <a:ext cx="911825" cy="607787"/>
          </a:xfrm>
          <a:prstGeom prst="rect">
            <a:avLst/>
          </a:prstGeom>
          <a:noFill/>
          <a:extLst>
            <a:ext uri="{909E8E84-426E-40DD-AFC4-6F175D3DCCD1}">
              <a14:hiddenFill xmlns:a14="http://schemas.microsoft.com/office/drawing/2010/main">
                <a:solidFill>
                  <a:srgbClr val="FFFFFF"/>
                </a:solidFill>
              </a14:hiddenFill>
            </a:ext>
          </a:extLst>
        </p:spPr>
      </p:pic>
      <p:sp>
        <p:nvSpPr>
          <p:cNvPr id="14" name="AutoShape 6" descr="ãè«ç¼é¡ããã¼ã¿ãã¢ã¤ã³ã³ãã®ç»åæ¤ç´¢çµæ">
            <a:extLst>
              <a:ext uri="{FF2B5EF4-FFF2-40B4-BE49-F238E27FC236}">
                <a16:creationId xmlns:a16="http://schemas.microsoft.com/office/drawing/2014/main" id="{C16B55B2-D723-4FA4-86A7-497D3CEC1C19}"/>
              </a:ext>
            </a:extLst>
          </p:cNvPr>
          <p:cNvSpPr>
            <a:spLocks noChangeAspect="1" noChangeArrowheads="1"/>
          </p:cNvSpPr>
          <p:nvPr/>
        </p:nvSpPr>
        <p:spPr bwMode="auto">
          <a:xfrm>
            <a:off x="4421664" y="350017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defRPr/>
            </a:pPr>
            <a:endParaRPr lang="ja-JP" altLang="en-US">
              <a:solidFill>
                <a:prstClr val="black"/>
              </a:solidFill>
              <a:latin typeface="Meiryo UI"/>
              <a:ea typeface="Meiryo UI"/>
            </a:endParaRPr>
          </a:p>
        </p:txBody>
      </p:sp>
      <p:sp>
        <p:nvSpPr>
          <p:cNvPr id="15" name="AutoShape 8" descr="ãè«ç¼é¡ããã¼ã¿ãã¢ã¤ã³ã³ãã®ç»åæ¤ç´¢çµæ">
            <a:extLst>
              <a:ext uri="{FF2B5EF4-FFF2-40B4-BE49-F238E27FC236}">
                <a16:creationId xmlns:a16="http://schemas.microsoft.com/office/drawing/2014/main" id="{DCF43A3A-6023-4E95-A306-18BB5F22803C}"/>
              </a:ext>
            </a:extLst>
          </p:cNvPr>
          <p:cNvSpPr>
            <a:spLocks noChangeAspect="1" noChangeArrowheads="1"/>
          </p:cNvSpPr>
          <p:nvPr/>
        </p:nvSpPr>
        <p:spPr bwMode="auto">
          <a:xfrm>
            <a:off x="4574064" y="344035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defRPr/>
            </a:pPr>
            <a:endParaRPr lang="ja-JP" altLang="en-US">
              <a:solidFill>
                <a:prstClr val="black"/>
              </a:solidFill>
              <a:latin typeface="Meiryo UI"/>
              <a:ea typeface="Meiryo UI"/>
            </a:endParaRPr>
          </a:p>
        </p:txBody>
      </p:sp>
      <p:pic>
        <p:nvPicPr>
          <p:cNvPr id="16" name="Picture 14" descr="ãè¨­å® ã¢ã¤ã³ã³ãã®ç»åæ¤ç´¢çµæ">
            <a:extLst>
              <a:ext uri="{FF2B5EF4-FFF2-40B4-BE49-F238E27FC236}">
                <a16:creationId xmlns:a16="http://schemas.microsoft.com/office/drawing/2014/main" id="{21F2D8F6-CECF-45F1-AE51-F67D72E6CBC2}"/>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4505" t="9942" r="13495" b="14175"/>
          <a:stretch/>
        </p:blipFill>
        <p:spPr bwMode="auto">
          <a:xfrm>
            <a:off x="5784038" y="5397865"/>
            <a:ext cx="521103" cy="549207"/>
          </a:xfrm>
          <a:prstGeom prst="rect">
            <a:avLst/>
          </a:prstGeom>
          <a:noFill/>
          <a:extLst>
            <a:ext uri="{909E8E84-426E-40DD-AFC4-6F175D3DCCD1}">
              <a14:hiddenFill xmlns:a14="http://schemas.microsoft.com/office/drawing/2010/main">
                <a:solidFill>
                  <a:srgbClr val="FFFFFF"/>
                </a:solidFill>
              </a14:hiddenFill>
            </a:ext>
          </a:extLst>
        </p:spPr>
      </p:pic>
      <p:sp>
        <p:nvSpPr>
          <p:cNvPr id="17" name="AutoShape 16" descr="ãè¨­å® ã¢ã¤ã³ã³ãã®ç»åæ¤ç´¢çµæ">
            <a:extLst>
              <a:ext uri="{FF2B5EF4-FFF2-40B4-BE49-F238E27FC236}">
                <a16:creationId xmlns:a16="http://schemas.microsoft.com/office/drawing/2014/main" id="{39469DF9-EA3E-4B24-AA0C-40D7609FB9A9}"/>
              </a:ext>
            </a:extLst>
          </p:cNvPr>
          <p:cNvSpPr>
            <a:spLocks noChangeAspect="1" noChangeArrowheads="1"/>
          </p:cNvSpPr>
          <p:nvPr/>
        </p:nvSpPr>
        <p:spPr bwMode="auto">
          <a:xfrm>
            <a:off x="4726464" y="359275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defRPr/>
            </a:pPr>
            <a:endParaRPr lang="ja-JP" altLang="en-US">
              <a:solidFill>
                <a:prstClr val="black"/>
              </a:solidFill>
              <a:latin typeface="Meiryo UI"/>
              <a:ea typeface="Meiryo UI"/>
            </a:endParaRPr>
          </a:p>
        </p:txBody>
      </p:sp>
      <p:pic>
        <p:nvPicPr>
          <p:cNvPr id="18" name="図 17">
            <a:extLst>
              <a:ext uri="{FF2B5EF4-FFF2-40B4-BE49-F238E27FC236}">
                <a16:creationId xmlns:a16="http://schemas.microsoft.com/office/drawing/2014/main" id="{878F0941-A655-44F6-B269-55F2D0896B92}"/>
              </a:ext>
            </a:extLst>
          </p:cNvPr>
          <p:cNvPicPr>
            <a:picLocks noChangeAspect="1"/>
          </p:cNvPicPr>
          <p:nvPr/>
        </p:nvPicPr>
        <p:blipFill>
          <a:blip r:embed="rId6">
            <a:clrChange>
              <a:clrFrom>
                <a:srgbClr val="FFFFFF"/>
              </a:clrFrom>
              <a:clrTo>
                <a:srgbClr val="FFFFFF">
                  <a:alpha val="0"/>
                </a:srgbClr>
              </a:clrTo>
            </a:clrChange>
            <a:biLevel thresh="75000"/>
          </a:blip>
          <a:stretch>
            <a:fillRect/>
          </a:stretch>
        </p:blipFill>
        <p:spPr>
          <a:xfrm>
            <a:off x="6286772" y="5570855"/>
            <a:ext cx="579766" cy="584061"/>
          </a:xfrm>
          <a:prstGeom prst="rect">
            <a:avLst/>
          </a:prstGeom>
        </p:spPr>
      </p:pic>
      <p:pic>
        <p:nvPicPr>
          <p:cNvPr id="19" name="図 18">
            <a:extLst>
              <a:ext uri="{FF2B5EF4-FFF2-40B4-BE49-F238E27FC236}">
                <a16:creationId xmlns:a16="http://schemas.microsoft.com/office/drawing/2014/main" id="{91988DAC-E0D1-4480-AF8E-050EFA0A4053}"/>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5390829" y="2716107"/>
            <a:ext cx="434259" cy="945911"/>
          </a:xfrm>
          <a:prstGeom prst="rect">
            <a:avLst/>
          </a:prstGeom>
        </p:spPr>
      </p:pic>
      <p:sp>
        <p:nvSpPr>
          <p:cNvPr id="20" name="吹き出し: 円形 19">
            <a:extLst>
              <a:ext uri="{FF2B5EF4-FFF2-40B4-BE49-F238E27FC236}">
                <a16:creationId xmlns:a16="http://schemas.microsoft.com/office/drawing/2014/main" id="{0FEF55E3-A712-42A1-B41D-C160BB7610B2}"/>
              </a:ext>
            </a:extLst>
          </p:cNvPr>
          <p:cNvSpPr/>
          <p:nvPr/>
        </p:nvSpPr>
        <p:spPr>
          <a:xfrm>
            <a:off x="5850541" y="2686139"/>
            <a:ext cx="369700" cy="329243"/>
          </a:xfrm>
          <a:prstGeom prst="wedgeEllipseCallout">
            <a:avLst>
              <a:gd name="adj1" fmla="val -71042"/>
              <a:gd name="adj2" fmla="val 15211"/>
            </a:avLst>
          </a:prstGeom>
          <a:solidFill>
            <a:sysClr val="window" lastClr="FFFFFF"/>
          </a:solidFill>
          <a:ln w="285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1" i="0" u="none" strike="noStrike" kern="0" cap="none" spc="0" normalizeH="0" baseline="0" noProof="0" dirty="0">
                <a:ln>
                  <a:noFill/>
                </a:ln>
                <a:solidFill>
                  <a:prstClr val="black"/>
                </a:solidFill>
                <a:effectLst/>
                <a:uLnTx/>
                <a:uFillTx/>
                <a:latin typeface="Meiryo UI"/>
                <a:ea typeface="Meiryo UI"/>
                <a:cs typeface="+mn-cs"/>
              </a:rPr>
              <a:t>？</a:t>
            </a:r>
          </a:p>
        </p:txBody>
      </p:sp>
      <p:pic>
        <p:nvPicPr>
          <p:cNvPr id="21" name="図 20">
            <a:extLst>
              <a:ext uri="{FF2B5EF4-FFF2-40B4-BE49-F238E27FC236}">
                <a16:creationId xmlns:a16="http://schemas.microsoft.com/office/drawing/2014/main" id="{976B40C8-A1D2-4106-9AEB-AC949F62BED7}"/>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Lst>
          </a:blip>
          <a:stretch>
            <a:fillRect/>
          </a:stretch>
        </p:blipFill>
        <p:spPr>
          <a:xfrm>
            <a:off x="1897343" y="5559539"/>
            <a:ext cx="1193434" cy="902352"/>
          </a:xfrm>
          <a:prstGeom prst="rect">
            <a:avLst/>
          </a:prstGeom>
        </p:spPr>
      </p:pic>
      <p:sp>
        <p:nvSpPr>
          <p:cNvPr id="22" name="吹き出し: 円形 21">
            <a:extLst>
              <a:ext uri="{FF2B5EF4-FFF2-40B4-BE49-F238E27FC236}">
                <a16:creationId xmlns:a16="http://schemas.microsoft.com/office/drawing/2014/main" id="{30FD1AB6-768A-4F64-82B2-BD7D262C7964}"/>
              </a:ext>
            </a:extLst>
          </p:cNvPr>
          <p:cNvSpPr/>
          <p:nvPr/>
        </p:nvSpPr>
        <p:spPr>
          <a:xfrm>
            <a:off x="3256845" y="2695585"/>
            <a:ext cx="1152128" cy="639688"/>
          </a:xfrm>
          <a:prstGeom prst="wedgeEllipseCallout">
            <a:avLst>
              <a:gd name="adj1" fmla="val -59770"/>
              <a:gd name="adj2" fmla="val 29230"/>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100" b="1" i="0" u="none" strike="noStrike" kern="0" cap="none" spc="0" normalizeH="0" baseline="0" noProof="0" dirty="0">
                <a:ln>
                  <a:noFill/>
                </a:ln>
                <a:solidFill>
                  <a:prstClr val="black"/>
                </a:solidFill>
                <a:effectLst/>
                <a:uLnTx/>
                <a:uFillTx/>
                <a:latin typeface="Meiryo UI"/>
                <a:ea typeface="Meiryo UI"/>
                <a:cs typeface="+mn-cs"/>
              </a:rPr>
              <a:t>売れ残り在庫</a:t>
            </a:r>
            <a:endParaRPr kumimoji="0" lang="en-US" altLang="ja-JP" sz="1100" b="1" i="0" u="none" strike="noStrike" kern="0" cap="none" spc="0" normalizeH="0" baseline="0" noProof="0" dirty="0">
              <a:ln>
                <a:noFill/>
              </a:ln>
              <a:solidFill>
                <a:prstClr val="black"/>
              </a:solidFill>
              <a:effectLst/>
              <a:uLnTx/>
              <a:uFillTx/>
              <a:latin typeface="Meiryo UI"/>
              <a:ea typeface="Meiryo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100" b="1" i="0" u="none" strike="noStrike" kern="0" cap="none" spc="0" normalizeH="0" baseline="0" noProof="0" dirty="0">
                <a:ln>
                  <a:noFill/>
                </a:ln>
                <a:solidFill>
                  <a:prstClr val="black"/>
                </a:solidFill>
                <a:effectLst/>
                <a:uLnTx/>
                <a:uFillTx/>
                <a:latin typeface="Meiryo UI"/>
                <a:ea typeface="Meiryo UI"/>
                <a:cs typeface="+mn-cs"/>
              </a:rPr>
              <a:t>７％増↑</a:t>
            </a:r>
          </a:p>
        </p:txBody>
      </p:sp>
      <p:sp>
        <p:nvSpPr>
          <p:cNvPr id="23" name="AutoShape 2" descr="ãã»ã¼ã«ã¢ã¤ã³ã³ãã®ç»åæ¤ç´¢çµæ">
            <a:extLst>
              <a:ext uri="{FF2B5EF4-FFF2-40B4-BE49-F238E27FC236}">
                <a16:creationId xmlns:a16="http://schemas.microsoft.com/office/drawing/2014/main" id="{E46D1AB3-9C23-427A-90DF-121949A82D4C}"/>
              </a:ext>
            </a:extLst>
          </p:cNvPr>
          <p:cNvSpPr>
            <a:spLocks noChangeAspect="1" noChangeArrowheads="1"/>
          </p:cNvSpPr>
          <p:nvPr/>
        </p:nvSpPr>
        <p:spPr bwMode="auto">
          <a:xfrm>
            <a:off x="4878864" y="374515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defRPr/>
            </a:pPr>
            <a:endParaRPr lang="ja-JP" altLang="en-US">
              <a:solidFill>
                <a:prstClr val="black"/>
              </a:solidFill>
              <a:latin typeface="Meiryo UI"/>
              <a:ea typeface="Meiryo UI"/>
            </a:endParaRPr>
          </a:p>
        </p:txBody>
      </p:sp>
      <p:pic>
        <p:nvPicPr>
          <p:cNvPr id="24" name="図 23">
            <a:extLst>
              <a:ext uri="{FF2B5EF4-FFF2-40B4-BE49-F238E27FC236}">
                <a16:creationId xmlns:a16="http://schemas.microsoft.com/office/drawing/2014/main" id="{615C6444-6E4B-4042-B718-72FB60EA62F0}"/>
              </a:ext>
            </a:extLst>
          </p:cNvPr>
          <p:cNvPicPr>
            <a:picLocks noChangeAspect="1"/>
          </p:cNvPicPr>
          <p:nvPr/>
        </p:nvPicPr>
        <p:blipFill>
          <a:blip r:embed="rId10">
            <a:biLevel thresh="75000"/>
          </a:blip>
          <a:stretch>
            <a:fillRect/>
          </a:stretch>
        </p:blipFill>
        <p:spPr>
          <a:xfrm>
            <a:off x="4925654" y="2725882"/>
            <a:ext cx="464947" cy="579213"/>
          </a:xfrm>
          <a:prstGeom prst="rect">
            <a:avLst/>
          </a:prstGeom>
        </p:spPr>
      </p:pic>
      <p:sp>
        <p:nvSpPr>
          <p:cNvPr id="25" name="吹き出し: 円形 24">
            <a:extLst>
              <a:ext uri="{FF2B5EF4-FFF2-40B4-BE49-F238E27FC236}">
                <a16:creationId xmlns:a16="http://schemas.microsoft.com/office/drawing/2014/main" id="{8F6F15E5-A9AE-4589-9842-661FA02AA196}"/>
              </a:ext>
            </a:extLst>
          </p:cNvPr>
          <p:cNvSpPr/>
          <p:nvPr/>
        </p:nvSpPr>
        <p:spPr>
          <a:xfrm>
            <a:off x="532984" y="2723214"/>
            <a:ext cx="1094562" cy="670359"/>
          </a:xfrm>
          <a:prstGeom prst="wedgeEllipseCallout">
            <a:avLst>
              <a:gd name="adj1" fmla="val 64268"/>
              <a:gd name="adj2" fmla="val 10963"/>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prstClr val="black"/>
                </a:solidFill>
                <a:effectLst/>
                <a:uLnTx/>
                <a:uFillTx/>
                <a:latin typeface="Meiryo UI"/>
                <a:ea typeface="Meiryo UI"/>
                <a:cs typeface="+mn-cs"/>
              </a:rPr>
              <a:t>売上</a:t>
            </a:r>
            <a:endParaRPr kumimoji="0" lang="en-US" altLang="ja-JP" sz="1200" b="1" i="0" u="none" strike="noStrike" kern="0" cap="none" spc="0" normalizeH="0" baseline="0" noProof="0" dirty="0">
              <a:ln>
                <a:noFill/>
              </a:ln>
              <a:solidFill>
                <a:prstClr val="black"/>
              </a:solidFill>
              <a:effectLst/>
              <a:uLnTx/>
              <a:uFillTx/>
              <a:latin typeface="Meiryo UI"/>
              <a:ea typeface="Meiryo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prstClr val="black"/>
                </a:solidFill>
                <a:effectLst/>
                <a:uLnTx/>
                <a:uFillTx/>
                <a:latin typeface="Meiryo UI"/>
                <a:ea typeface="Meiryo UI"/>
                <a:cs typeface="+mn-cs"/>
              </a:rPr>
              <a:t>５％</a:t>
            </a:r>
            <a:r>
              <a:rPr kumimoji="0" lang="en-US" altLang="ja-JP" sz="1200" b="1" i="0" u="none" strike="noStrike" kern="0" cap="none" spc="0" normalizeH="0" baseline="0" noProof="0" dirty="0">
                <a:ln>
                  <a:noFill/>
                </a:ln>
                <a:solidFill>
                  <a:prstClr val="black"/>
                </a:solidFill>
                <a:effectLst/>
                <a:uLnTx/>
                <a:uFillTx/>
                <a:latin typeface="Meiryo UI"/>
                <a:ea typeface="Meiryo UI"/>
                <a:cs typeface="+mn-cs"/>
              </a:rPr>
              <a:t>UP</a:t>
            </a:r>
            <a:r>
              <a:rPr kumimoji="0" lang="ja-JP" altLang="en-US" sz="1200" b="1" i="0" u="none" strike="noStrike" kern="0" cap="none" spc="0" normalizeH="0" baseline="0" noProof="0" dirty="0">
                <a:ln>
                  <a:noFill/>
                </a:ln>
                <a:solidFill>
                  <a:prstClr val="black"/>
                </a:solidFill>
                <a:effectLst/>
                <a:uLnTx/>
                <a:uFillTx/>
                <a:latin typeface="Meiryo UI"/>
                <a:ea typeface="Meiryo UI"/>
                <a:cs typeface="+mn-cs"/>
              </a:rPr>
              <a:t>↑</a:t>
            </a:r>
          </a:p>
        </p:txBody>
      </p:sp>
      <p:sp>
        <p:nvSpPr>
          <p:cNvPr id="26" name="吹き出し: 円形 25">
            <a:extLst>
              <a:ext uri="{FF2B5EF4-FFF2-40B4-BE49-F238E27FC236}">
                <a16:creationId xmlns:a16="http://schemas.microsoft.com/office/drawing/2014/main" id="{C5AB517B-E8FB-4DE4-B98E-D42BFD1025AB}"/>
              </a:ext>
            </a:extLst>
          </p:cNvPr>
          <p:cNvSpPr/>
          <p:nvPr/>
        </p:nvSpPr>
        <p:spPr>
          <a:xfrm>
            <a:off x="6463337" y="2567077"/>
            <a:ext cx="2416388" cy="821803"/>
          </a:xfrm>
          <a:prstGeom prst="wedgeEllipseCallout">
            <a:avLst>
              <a:gd name="adj1" fmla="val -58955"/>
              <a:gd name="adj2" fmla="val 4754"/>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Meiryo UI"/>
                <a:ea typeface="Meiryo UI"/>
                <a:cs typeface="+mn-cs"/>
              </a:rPr>
              <a:t>このキャンペーンは女性受けが良い気がする</a:t>
            </a:r>
            <a:r>
              <a:rPr kumimoji="0" lang="en-US" altLang="ja-JP" sz="1200" b="0" i="0" u="none" strike="noStrike" kern="0" cap="none" spc="0" normalizeH="0" baseline="0" noProof="0" dirty="0">
                <a:ln>
                  <a:noFill/>
                </a:ln>
                <a:solidFill>
                  <a:prstClr val="black"/>
                </a:solidFill>
                <a:effectLst/>
                <a:uLnTx/>
                <a:uFillTx/>
                <a:latin typeface="Meiryo UI"/>
                <a:ea typeface="Meiryo UI"/>
                <a:cs typeface="+mn-cs"/>
              </a:rPr>
              <a:t>…</a:t>
            </a:r>
            <a:r>
              <a:rPr kumimoji="0" lang="ja-JP" altLang="en-US" sz="1200" b="0" i="0" u="none" strike="noStrike" kern="0" cap="none" spc="0" normalizeH="0" baseline="0" noProof="0" dirty="0">
                <a:ln>
                  <a:noFill/>
                </a:ln>
                <a:solidFill>
                  <a:prstClr val="black"/>
                </a:solidFill>
                <a:effectLst/>
                <a:uLnTx/>
                <a:uFillTx/>
                <a:latin typeface="Meiryo UI"/>
                <a:ea typeface="Meiryo UI"/>
                <a:cs typeface="+mn-cs"/>
              </a:rPr>
              <a:t>実際は？</a:t>
            </a:r>
          </a:p>
        </p:txBody>
      </p:sp>
      <p:sp>
        <p:nvSpPr>
          <p:cNvPr id="27" name="吹き出し: 円形 26">
            <a:extLst>
              <a:ext uri="{FF2B5EF4-FFF2-40B4-BE49-F238E27FC236}">
                <a16:creationId xmlns:a16="http://schemas.microsoft.com/office/drawing/2014/main" id="{5658791A-1B31-4338-9159-93E11C287A21}"/>
              </a:ext>
            </a:extLst>
          </p:cNvPr>
          <p:cNvSpPr/>
          <p:nvPr/>
        </p:nvSpPr>
        <p:spPr>
          <a:xfrm>
            <a:off x="4726464" y="5711908"/>
            <a:ext cx="1087542" cy="699611"/>
          </a:xfrm>
          <a:prstGeom prst="wedgeEllipseCallout">
            <a:avLst>
              <a:gd name="adj1" fmla="val 66612"/>
              <a:gd name="adj2" fmla="val -15956"/>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prstClr val="black"/>
                </a:solidFill>
                <a:effectLst/>
                <a:uLnTx/>
                <a:uFillTx/>
                <a:latin typeface="Meiryo UI"/>
                <a:ea typeface="Meiryo UI"/>
                <a:cs typeface="+mn-cs"/>
              </a:rPr>
              <a:t>故障を予測</a:t>
            </a:r>
          </a:p>
        </p:txBody>
      </p:sp>
      <p:pic>
        <p:nvPicPr>
          <p:cNvPr id="28" name="Picture 2" descr="ãã¹ãã ã¡ã¼ã« ãã¤ã©ã¹ããã®ç»åæ¤ç´¢çµæ">
            <a:extLst>
              <a:ext uri="{FF2B5EF4-FFF2-40B4-BE49-F238E27FC236}">
                <a16:creationId xmlns:a16="http://schemas.microsoft.com/office/drawing/2014/main" id="{D94E4233-DD6E-4F19-AC90-CD971B99BF5C}"/>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16507" y="5239897"/>
            <a:ext cx="1159755" cy="1159755"/>
          </a:xfrm>
          <a:prstGeom prst="rect">
            <a:avLst/>
          </a:prstGeom>
          <a:noFill/>
          <a:extLst>
            <a:ext uri="{909E8E84-426E-40DD-AFC4-6F175D3DCCD1}">
              <a14:hiddenFill xmlns:a14="http://schemas.microsoft.com/office/drawing/2010/main">
                <a:solidFill>
                  <a:srgbClr val="FFFFFF"/>
                </a:solidFill>
              </a14:hiddenFill>
            </a:ext>
          </a:extLst>
        </p:spPr>
      </p:pic>
      <p:sp>
        <p:nvSpPr>
          <p:cNvPr id="29" name="吹き出し: 円形 28">
            <a:extLst>
              <a:ext uri="{FF2B5EF4-FFF2-40B4-BE49-F238E27FC236}">
                <a16:creationId xmlns:a16="http://schemas.microsoft.com/office/drawing/2014/main" id="{9FF45C5D-04EF-4225-93A0-4B7E6AB0B243}"/>
              </a:ext>
            </a:extLst>
          </p:cNvPr>
          <p:cNvSpPr/>
          <p:nvPr/>
        </p:nvSpPr>
        <p:spPr>
          <a:xfrm>
            <a:off x="7938251" y="5157192"/>
            <a:ext cx="1152128" cy="639688"/>
          </a:xfrm>
          <a:prstGeom prst="wedgeEllipseCallout">
            <a:avLst>
              <a:gd name="adj1" fmla="val -59770"/>
              <a:gd name="adj2" fmla="val 29230"/>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100" b="1" i="0" u="none" strike="noStrike" kern="0" cap="none" spc="0" normalizeH="0" baseline="0" noProof="0" dirty="0">
                <a:ln>
                  <a:noFill/>
                </a:ln>
                <a:solidFill>
                  <a:prstClr val="black"/>
                </a:solidFill>
                <a:effectLst/>
                <a:uLnTx/>
                <a:uFillTx/>
                <a:latin typeface="Meiryo UI"/>
                <a:ea typeface="Meiryo UI"/>
                <a:cs typeface="+mn-cs"/>
              </a:rPr>
              <a:t>スパムメール自動検知</a:t>
            </a:r>
          </a:p>
        </p:txBody>
      </p:sp>
      <p:sp>
        <p:nvSpPr>
          <p:cNvPr id="30" name="吹き出し: 円形 29">
            <a:extLst>
              <a:ext uri="{FF2B5EF4-FFF2-40B4-BE49-F238E27FC236}">
                <a16:creationId xmlns:a16="http://schemas.microsoft.com/office/drawing/2014/main" id="{9EB545E2-9F67-4709-A97B-8E6C01ACAB30}"/>
              </a:ext>
            </a:extLst>
          </p:cNvPr>
          <p:cNvSpPr/>
          <p:nvPr/>
        </p:nvSpPr>
        <p:spPr>
          <a:xfrm>
            <a:off x="3179874" y="5493359"/>
            <a:ext cx="1229099" cy="793545"/>
          </a:xfrm>
          <a:prstGeom prst="wedgeEllipseCallout">
            <a:avLst>
              <a:gd name="adj1" fmla="val -61568"/>
              <a:gd name="adj2" fmla="val -12932"/>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Meiryo UI"/>
                <a:ea typeface="Meiryo UI"/>
                <a:cs typeface="+mn-cs"/>
              </a:rPr>
              <a:t>購買傾向から顧客を分類</a:t>
            </a:r>
          </a:p>
        </p:txBody>
      </p:sp>
      <p:sp>
        <p:nvSpPr>
          <p:cNvPr id="31" name="吹き出し: 円形 30">
            <a:extLst>
              <a:ext uri="{FF2B5EF4-FFF2-40B4-BE49-F238E27FC236}">
                <a16:creationId xmlns:a16="http://schemas.microsoft.com/office/drawing/2014/main" id="{7F27E069-2B1B-4823-AF6B-3A0FD927470D}"/>
              </a:ext>
            </a:extLst>
          </p:cNvPr>
          <p:cNvSpPr/>
          <p:nvPr/>
        </p:nvSpPr>
        <p:spPr>
          <a:xfrm>
            <a:off x="205875" y="5586038"/>
            <a:ext cx="1421671" cy="775084"/>
          </a:xfrm>
          <a:prstGeom prst="wedgeEllipseCallout">
            <a:avLst>
              <a:gd name="adj1" fmla="val 66710"/>
              <a:gd name="adj2" fmla="val -21891"/>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Meiryo UI"/>
                <a:ea typeface="Meiryo UI"/>
                <a:cs typeface="+mn-cs"/>
              </a:rPr>
              <a:t>生鮮食品の売上に影響を与える要因は</a:t>
            </a:r>
            <a:r>
              <a:rPr kumimoji="0" lang="en-US" altLang="ja-JP" sz="1200" b="1" i="0" u="none" strike="noStrike" kern="0" cap="none" spc="0" normalizeH="0" baseline="0" noProof="0" dirty="0">
                <a:ln>
                  <a:noFill/>
                </a:ln>
                <a:solidFill>
                  <a:prstClr val="black"/>
                </a:solidFill>
                <a:effectLst/>
                <a:uLnTx/>
                <a:uFillTx/>
                <a:latin typeface="Meiryo UI"/>
                <a:ea typeface="Meiryo UI"/>
                <a:cs typeface="+mn-cs"/>
              </a:rPr>
              <a:t>…</a:t>
            </a:r>
            <a:endParaRPr kumimoji="0" lang="ja-JP" altLang="en-US" sz="120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32" name="Rectangle 25">
            <a:extLst>
              <a:ext uri="{FF2B5EF4-FFF2-40B4-BE49-F238E27FC236}">
                <a16:creationId xmlns:a16="http://schemas.microsoft.com/office/drawing/2014/main" id="{F02E6C1B-4C13-450C-9A9F-0627BEBE56F3}"/>
              </a:ext>
            </a:extLst>
          </p:cNvPr>
          <p:cNvSpPr>
            <a:spLocks noChangeArrowheads="1"/>
          </p:cNvSpPr>
          <p:nvPr/>
        </p:nvSpPr>
        <p:spPr bwMode="auto">
          <a:xfrm>
            <a:off x="792000" y="252000"/>
            <a:ext cx="526297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ja-JP" altLang="en-US" sz="3600" b="1" dirty="0">
                <a:solidFill>
                  <a:schemeClr val="tx1">
                    <a:lumMod val="65000"/>
                    <a:lumOff val="35000"/>
                  </a:schemeClr>
                </a:solidFill>
                <a:latin typeface="+mn-ea"/>
                <a:ea typeface="+mn-ea"/>
                <a:cs typeface="Meiryo UI" panose="020B0604030504040204" pitchFamily="50" charset="-128"/>
              </a:rPr>
              <a:t>データ分析で出来ること</a:t>
            </a:r>
            <a:endParaRPr lang="ja-JP" altLang="en-US" sz="3600" b="1" dirty="0">
              <a:solidFill>
                <a:schemeClr val="tx1">
                  <a:lumMod val="65000"/>
                  <a:lumOff val="35000"/>
                </a:schemeClr>
              </a:solidFill>
              <a:latin typeface="+mn-ea"/>
              <a:ea typeface="+mn-ea"/>
            </a:endParaRPr>
          </a:p>
        </p:txBody>
      </p:sp>
      <p:sp>
        <p:nvSpPr>
          <p:cNvPr id="33" name="AutoShape 26">
            <a:extLst>
              <a:ext uri="{FF2B5EF4-FFF2-40B4-BE49-F238E27FC236}">
                <a16:creationId xmlns:a16="http://schemas.microsoft.com/office/drawing/2014/main" id="{87D52FDD-3950-4E80-9076-C24EE784C929}"/>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sp>
        <p:nvSpPr>
          <p:cNvPr id="34" name="フッター プレースホルダー 1">
            <a:extLst>
              <a:ext uri="{FF2B5EF4-FFF2-40B4-BE49-F238E27FC236}">
                <a16:creationId xmlns:a16="http://schemas.microsoft.com/office/drawing/2014/main" id="{A955D4B3-2D3E-4127-A8B8-A8FA1F409B4D}"/>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35" name="スライド番号プレースホルダー 3">
            <a:extLst>
              <a:ext uri="{FF2B5EF4-FFF2-40B4-BE49-F238E27FC236}">
                <a16:creationId xmlns:a16="http://schemas.microsoft.com/office/drawing/2014/main" id="{BEDA0081-1FD2-4210-BBAD-E3360920E2FB}"/>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11</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99509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0853A87C-9464-4813-BC3B-2665A762EBBC}"/>
              </a:ext>
            </a:extLst>
          </p:cNvPr>
          <p:cNvGraphicFramePr>
            <a:graphicFrameLocks noGrp="1"/>
          </p:cNvGraphicFramePr>
          <p:nvPr>
            <p:extLst>
              <p:ext uri="{D42A27DB-BD31-4B8C-83A1-F6EECF244321}">
                <p14:modId xmlns:p14="http://schemas.microsoft.com/office/powerpoint/2010/main" val="2844070352"/>
              </p:ext>
            </p:extLst>
          </p:nvPr>
        </p:nvGraphicFramePr>
        <p:xfrm>
          <a:off x="2426255" y="2060848"/>
          <a:ext cx="6335718" cy="1141440"/>
        </p:xfrm>
        <a:graphic>
          <a:graphicData uri="http://schemas.openxmlformats.org/drawingml/2006/table">
            <a:tbl>
              <a:tblPr/>
              <a:tblGrid>
                <a:gridCol w="1055953">
                  <a:extLst>
                    <a:ext uri="{9D8B030D-6E8A-4147-A177-3AD203B41FA5}">
                      <a16:colId xmlns:a16="http://schemas.microsoft.com/office/drawing/2014/main" val="3429128021"/>
                    </a:ext>
                  </a:extLst>
                </a:gridCol>
                <a:gridCol w="1055953">
                  <a:extLst>
                    <a:ext uri="{9D8B030D-6E8A-4147-A177-3AD203B41FA5}">
                      <a16:colId xmlns:a16="http://schemas.microsoft.com/office/drawing/2014/main" val="1699547330"/>
                    </a:ext>
                  </a:extLst>
                </a:gridCol>
                <a:gridCol w="1055953">
                  <a:extLst>
                    <a:ext uri="{9D8B030D-6E8A-4147-A177-3AD203B41FA5}">
                      <a16:colId xmlns:a16="http://schemas.microsoft.com/office/drawing/2014/main" val="3250973443"/>
                    </a:ext>
                  </a:extLst>
                </a:gridCol>
                <a:gridCol w="1055953">
                  <a:extLst>
                    <a:ext uri="{9D8B030D-6E8A-4147-A177-3AD203B41FA5}">
                      <a16:colId xmlns:a16="http://schemas.microsoft.com/office/drawing/2014/main" val="3820583706"/>
                    </a:ext>
                  </a:extLst>
                </a:gridCol>
                <a:gridCol w="1055953">
                  <a:extLst>
                    <a:ext uri="{9D8B030D-6E8A-4147-A177-3AD203B41FA5}">
                      <a16:colId xmlns:a16="http://schemas.microsoft.com/office/drawing/2014/main" val="2402783577"/>
                    </a:ext>
                  </a:extLst>
                </a:gridCol>
                <a:gridCol w="1055953">
                  <a:extLst>
                    <a:ext uri="{9D8B030D-6E8A-4147-A177-3AD203B41FA5}">
                      <a16:colId xmlns:a16="http://schemas.microsoft.com/office/drawing/2014/main" val="2652687982"/>
                    </a:ext>
                  </a:extLst>
                </a:gridCol>
              </a:tblGrid>
              <a:tr h="171450">
                <a:tc>
                  <a:txBody>
                    <a:bodyPr/>
                    <a:lstStyle/>
                    <a:p>
                      <a:pPr algn="ctr" fontAlgn="ctr"/>
                      <a:r>
                        <a:rPr lang="ja-JP" altLang="en-US" sz="1400" b="1" i="0" u="none" strike="noStrike" dirty="0">
                          <a:solidFill>
                            <a:schemeClr val="tx1"/>
                          </a:solidFill>
                          <a:effectLst/>
                          <a:latin typeface="+mn-ea"/>
                          <a:ea typeface="+mn-ea"/>
                        </a:rPr>
                        <a:t>№</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ctr"/>
                      <a:r>
                        <a:rPr lang="ja-JP" altLang="en-US" sz="1400" b="1" i="0" u="none" strike="noStrike" dirty="0">
                          <a:solidFill>
                            <a:schemeClr val="tx1"/>
                          </a:solidFill>
                          <a:effectLst/>
                          <a:latin typeface="+mn-ea"/>
                          <a:ea typeface="+mn-ea"/>
                        </a:rPr>
                        <a:t>日付</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ctr"/>
                      <a:r>
                        <a:rPr lang="ja-JP" altLang="en-US" sz="1400" b="1" i="0" u="none" strike="noStrike" dirty="0">
                          <a:solidFill>
                            <a:schemeClr val="tx1"/>
                          </a:solidFill>
                          <a:effectLst/>
                          <a:latin typeface="+mn-ea"/>
                          <a:ea typeface="+mn-ea"/>
                        </a:rPr>
                        <a:t>曜日</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ctr"/>
                      <a:r>
                        <a:rPr lang="ja-JP" altLang="en-US" sz="1400" b="1" i="0" u="none" strike="noStrike" dirty="0">
                          <a:solidFill>
                            <a:schemeClr val="tx1"/>
                          </a:solidFill>
                          <a:effectLst/>
                          <a:latin typeface="+mn-ea"/>
                          <a:ea typeface="+mn-ea"/>
                        </a:rPr>
                        <a:t>地域</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ctr"/>
                      <a:r>
                        <a:rPr lang="ja-JP" altLang="en-US" sz="1400" b="1" i="0" u="none" strike="noStrike" dirty="0">
                          <a:solidFill>
                            <a:schemeClr val="tx1"/>
                          </a:solidFill>
                          <a:effectLst/>
                          <a:latin typeface="+mn-ea"/>
                          <a:ea typeface="+mn-ea"/>
                        </a:rPr>
                        <a:t>立地</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ctr"/>
                      <a:r>
                        <a:rPr lang="ja-JP" altLang="en-US" sz="1400" b="1" i="0" u="none" strike="noStrike" dirty="0">
                          <a:solidFill>
                            <a:schemeClr val="tx1"/>
                          </a:solidFill>
                          <a:effectLst/>
                          <a:latin typeface="+mn-ea"/>
                          <a:ea typeface="+mn-ea"/>
                        </a:rPr>
                        <a:t>売上</a:t>
                      </a:r>
                      <a:r>
                        <a:rPr lang="en-US" altLang="ja-JP" sz="1400" b="1" i="0" u="none" strike="noStrike" dirty="0">
                          <a:solidFill>
                            <a:schemeClr val="tx1"/>
                          </a:solidFill>
                          <a:effectLst/>
                          <a:latin typeface="+mn-ea"/>
                          <a:ea typeface="+mn-ea"/>
                        </a:rPr>
                        <a:t>(</a:t>
                      </a:r>
                      <a:r>
                        <a:rPr lang="ja-JP" altLang="en-US" sz="1400" b="1" i="0" u="none" strike="noStrike" dirty="0">
                          <a:solidFill>
                            <a:schemeClr val="tx1"/>
                          </a:solidFill>
                          <a:effectLst/>
                          <a:latin typeface="+mn-ea"/>
                          <a:ea typeface="+mn-ea"/>
                        </a:rPr>
                        <a:t>千円</a:t>
                      </a:r>
                      <a:r>
                        <a:rPr lang="en-US" altLang="ja-JP" sz="1400" b="1" i="0" u="none" strike="noStrike" dirty="0">
                          <a:solidFill>
                            <a:schemeClr val="tx1"/>
                          </a:solidFill>
                          <a:effectLst/>
                          <a:latin typeface="+mn-ea"/>
                          <a:ea typeface="+mn-ea"/>
                        </a:rPr>
                        <a:t>)</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4162294328"/>
                  </a:ext>
                </a:extLst>
              </a:tr>
              <a:tr h="171450">
                <a:tc>
                  <a:txBody>
                    <a:bodyPr/>
                    <a:lstStyle/>
                    <a:p>
                      <a:pPr algn="ctr" fontAlgn="ctr"/>
                      <a:r>
                        <a:rPr lang="en-US" altLang="ja-JP" sz="1400" b="0" i="0" u="none" strike="noStrike" dirty="0">
                          <a:solidFill>
                            <a:schemeClr val="tx1"/>
                          </a:solidFill>
                          <a:effectLst/>
                          <a:latin typeface="+mn-ea"/>
                          <a:ea typeface="+mn-ea"/>
                        </a:rPr>
                        <a:t>1</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dirty="0">
                          <a:solidFill>
                            <a:schemeClr val="tx1"/>
                          </a:solidFill>
                          <a:effectLst/>
                          <a:latin typeface="+mn-ea"/>
                          <a:ea typeface="+mn-ea"/>
                        </a:rPr>
                        <a:t>7</a:t>
                      </a:r>
                      <a:r>
                        <a:rPr lang="ja-JP" altLang="en-US" sz="1400" b="0" i="0" u="none" strike="noStrike" dirty="0">
                          <a:solidFill>
                            <a:schemeClr val="tx1"/>
                          </a:solidFill>
                          <a:effectLst/>
                          <a:latin typeface="+mn-ea"/>
                          <a:ea typeface="+mn-ea"/>
                        </a:rPr>
                        <a:t>月</a:t>
                      </a:r>
                      <a:r>
                        <a:rPr lang="en-US" altLang="ja-JP" sz="1400" b="0" i="0" u="none" strike="noStrike" dirty="0">
                          <a:solidFill>
                            <a:schemeClr val="tx1"/>
                          </a:solidFill>
                          <a:effectLst/>
                          <a:latin typeface="+mn-ea"/>
                          <a:ea typeface="+mn-ea"/>
                        </a:rPr>
                        <a:t>1</a:t>
                      </a:r>
                      <a:r>
                        <a:rPr lang="ja-JP" altLang="en-US" sz="1400" b="0" i="0" u="none" strike="noStrike" dirty="0">
                          <a:solidFill>
                            <a:schemeClr val="tx1"/>
                          </a:solidFill>
                          <a:effectLst/>
                          <a:latin typeface="+mn-ea"/>
                          <a:ea typeface="+mn-ea"/>
                        </a:rPr>
                        <a:t>日</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400" b="0" i="0" u="none" strike="noStrike" dirty="0">
                          <a:solidFill>
                            <a:schemeClr val="tx1"/>
                          </a:solidFill>
                          <a:effectLst/>
                          <a:latin typeface="+mn-ea"/>
                          <a:ea typeface="+mn-ea"/>
                        </a:rPr>
                        <a:t>木</a:t>
                      </a:r>
                      <a:endParaRPr lang="en-US" altLang="ja-JP" sz="1400" b="0" i="0" u="none" strike="noStrike" dirty="0">
                        <a:solidFill>
                          <a:schemeClr val="tx1"/>
                        </a:solidFill>
                        <a:effectLst/>
                        <a:latin typeface="+mn-ea"/>
                        <a:ea typeface="+mn-ea"/>
                      </a:endParaRP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400" b="0" i="0" u="none" strike="noStrike" dirty="0">
                          <a:solidFill>
                            <a:schemeClr val="tx1"/>
                          </a:solidFill>
                          <a:effectLst/>
                          <a:latin typeface="+mn-ea"/>
                          <a:ea typeface="+mn-ea"/>
                        </a:rPr>
                        <a:t>東京</a:t>
                      </a:r>
                      <a:endParaRPr lang="en-US" altLang="ja-JP" sz="1400" b="0" i="0" u="none" strike="noStrike" dirty="0">
                        <a:solidFill>
                          <a:schemeClr val="tx1"/>
                        </a:solidFill>
                        <a:effectLst/>
                        <a:latin typeface="+mn-ea"/>
                        <a:ea typeface="+mn-ea"/>
                      </a:endParaRP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400" b="0" i="0" u="none" strike="noStrike" dirty="0">
                          <a:solidFill>
                            <a:schemeClr val="tx1"/>
                          </a:solidFill>
                          <a:effectLst/>
                          <a:latin typeface="+mn-ea"/>
                          <a:ea typeface="+mn-ea"/>
                        </a:rPr>
                        <a:t>駅前</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400" b="0" i="0" u="none" strike="noStrike" dirty="0">
                          <a:solidFill>
                            <a:schemeClr val="tx1"/>
                          </a:solidFill>
                          <a:effectLst/>
                          <a:latin typeface="+mn-ea"/>
                          <a:ea typeface="+mn-ea"/>
                        </a:rPr>
                        <a:t>1,000</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141768"/>
                  </a:ext>
                </a:extLst>
              </a:tr>
              <a:tr h="171450">
                <a:tc>
                  <a:txBody>
                    <a:bodyPr/>
                    <a:lstStyle/>
                    <a:p>
                      <a:pPr algn="ctr" fontAlgn="ctr"/>
                      <a:r>
                        <a:rPr lang="en-US" altLang="ja-JP" sz="1400" b="0" i="0" u="none" strike="noStrike" dirty="0">
                          <a:solidFill>
                            <a:schemeClr val="tx1"/>
                          </a:solidFill>
                          <a:effectLst/>
                          <a:latin typeface="+mn-ea"/>
                          <a:ea typeface="+mn-ea"/>
                        </a:rPr>
                        <a:t>2</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dirty="0">
                          <a:solidFill>
                            <a:schemeClr val="tx1"/>
                          </a:solidFill>
                          <a:effectLst/>
                          <a:latin typeface="+mn-ea"/>
                          <a:ea typeface="+mn-ea"/>
                        </a:rPr>
                        <a:t>7</a:t>
                      </a:r>
                      <a:r>
                        <a:rPr lang="ja-JP" altLang="en-US" sz="1400" b="0" i="0" u="none" strike="noStrike" dirty="0">
                          <a:solidFill>
                            <a:schemeClr val="tx1"/>
                          </a:solidFill>
                          <a:effectLst/>
                          <a:latin typeface="+mn-ea"/>
                          <a:ea typeface="+mn-ea"/>
                        </a:rPr>
                        <a:t>月</a:t>
                      </a:r>
                      <a:r>
                        <a:rPr lang="en-US" altLang="ja-JP" sz="1400" b="0" i="0" u="none" strike="noStrike" dirty="0">
                          <a:solidFill>
                            <a:schemeClr val="tx1"/>
                          </a:solidFill>
                          <a:effectLst/>
                          <a:latin typeface="+mn-ea"/>
                          <a:ea typeface="+mn-ea"/>
                        </a:rPr>
                        <a:t>2</a:t>
                      </a:r>
                      <a:r>
                        <a:rPr lang="ja-JP" altLang="en-US" sz="1400" b="0" i="0" u="none" strike="noStrike" dirty="0">
                          <a:solidFill>
                            <a:schemeClr val="tx1"/>
                          </a:solidFill>
                          <a:effectLst/>
                          <a:latin typeface="+mn-ea"/>
                          <a:ea typeface="+mn-ea"/>
                        </a:rPr>
                        <a:t>日</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400" b="0" i="0" u="none" strike="noStrike" dirty="0">
                          <a:solidFill>
                            <a:schemeClr val="tx1"/>
                          </a:solidFill>
                          <a:effectLst/>
                          <a:latin typeface="+mn-ea"/>
                          <a:ea typeface="+mn-ea"/>
                        </a:rPr>
                        <a:t>金</a:t>
                      </a:r>
                      <a:endParaRPr lang="en-US" altLang="ja-JP" sz="1400" b="0" i="0" u="none" strike="noStrike" dirty="0">
                        <a:solidFill>
                          <a:schemeClr val="tx1"/>
                        </a:solidFill>
                        <a:effectLst/>
                        <a:latin typeface="+mn-ea"/>
                        <a:ea typeface="+mn-ea"/>
                      </a:endParaRP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400" b="0" i="0" u="none" strike="noStrike" dirty="0">
                          <a:solidFill>
                            <a:schemeClr val="tx1"/>
                          </a:solidFill>
                          <a:effectLst/>
                          <a:latin typeface="+mn-ea"/>
                          <a:ea typeface="+mn-ea"/>
                        </a:rPr>
                        <a:t>東京</a:t>
                      </a:r>
                      <a:endParaRPr lang="en-US" altLang="ja-JP" sz="1400" b="0" i="0" u="none" strike="noStrike" dirty="0">
                        <a:solidFill>
                          <a:schemeClr val="tx1"/>
                        </a:solidFill>
                        <a:effectLst/>
                        <a:latin typeface="+mn-ea"/>
                        <a:ea typeface="+mn-ea"/>
                      </a:endParaRP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400" b="0" i="0" u="none" strike="noStrike" dirty="0">
                          <a:solidFill>
                            <a:schemeClr val="tx1"/>
                          </a:solidFill>
                          <a:effectLst/>
                          <a:latin typeface="+mn-ea"/>
                          <a:ea typeface="+mn-ea"/>
                        </a:rPr>
                        <a:t>駅前</a:t>
                      </a:r>
                      <a:endParaRPr lang="en-US" altLang="ja-JP" sz="1400" b="0" i="0" u="none" strike="noStrike" dirty="0">
                        <a:solidFill>
                          <a:schemeClr val="tx1"/>
                        </a:solidFill>
                        <a:effectLst/>
                        <a:latin typeface="+mn-ea"/>
                        <a:ea typeface="+mn-ea"/>
                      </a:endParaRP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400" b="0" i="0" u="none" strike="noStrike" dirty="0">
                          <a:solidFill>
                            <a:schemeClr val="tx1"/>
                          </a:solidFill>
                          <a:effectLst/>
                          <a:latin typeface="+mn-ea"/>
                          <a:ea typeface="+mn-ea"/>
                        </a:rPr>
                        <a:t>1,000</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5891549"/>
                  </a:ext>
                </a:extLst>
              </a:tr>
              <a:tr h="171450">
                <a:tc>
                  <a:txBody>
                    <a:bodyPr/>
                    <a:lstStyle/>
                    <a:p>
                      <a:pPr algn="ctr" fontAlgn="ctr"/>
                      <a:r>
                        <a:rPr lang="en-US" altLang="ja-JP" sz="1400" b="0" i="0" u="none" strike="noStrike" dirty="0">
                          <a:solidFill>
                            <a:schemeClr val="tx1"/>
                          </a:solidFill>
                          <a:effectLst/>
                          <a:latin typeface="+mn-ea"/>
                          <a:ea typeface="+mn-ea"/>
                        </a:rPr>
                        <a:t>3</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dirty="0">
                          <a:solidFill>
                            <a:schemeClr val="tx1"/>
                          </a:solidFill>
                          <a:effectLst/>
                          <a:latin typeface="+mn-ea"/>
                          <a:ea typeface="+mn-ea"/>
                        </a:rPr>
                        <a:t>7</a:t>
                      </a:r>
                      <a:r>
                        <a:rPr lang="ja-JP" altLang="en-US" sz="1400" b="0" i="0" u="none" strike="noStrike" dirty="0">
                          <a:solidFill>
                            <a:schemeClr val="tx1"/>
                          </a:solidFill>
                          <a:effectLst/>
                          <a:latin typeface="+mn-ea"/>
                          <a:ea typeface="+mn-ea"/>
                        </a:rPr>
                        <a:t>月</a:t>
                      </a:r>
                      <a:r>
                        <a:rPr lang="en-US" altLang="ja-JP" sz="1400" b="0" i="0" u="none" strike="noStrike" dirty="0">
                          <a:solidFill>
                            <a:schemeClr val="tx1"/>
                          </a:solidFill>
                          <a:effectLst/>
                          <a:latin typeface="+mn-ea"/>
                          <a:ea typeface="+mn-ea"/>
                        </a:rPr>
                        <a:t>3</a:t>
                      </a:r>
                      <a:r>
                        <a:rPr lang="ja-JP" altLang="en-US" sz="1400" b="0" i="0" u="none" strike="noStrike" dirty="0">
                          <a:solidFill>
                            <a:schemeClr val="tx1"/>
                          </a:solidFill>
                          <a:effectLst/>
                          <a:latin typeface="+mn-ea"/>
                          <a:ea typeface="+mn-ea"/>
                        </a:rPr>
                        <a:t>日</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400" b="0" i="0" u="none" strike="noStrike" dirty="0">
                          <a:solidFill>
                            <a:schemeClr val="tx1"/>
                          </a:solidFill>
                          <a:effectLst/>
                          <a:latin typeface="+mn-ea"/>
                          <a:ea typeface="+mn-ea"/>
                        </a:rPr>
                        <a:t>土</a:t>
                      </a:r>
                      <a:endParaRPr lang="en-US" altLang="ja-JP" sz="1400" b="0" i="0" u="none" strike="noStrike" dirty="0">
                        <a:solidFill>
                          <a:schemeClr val="tx1"/>
                        </a:solidFill>
                        <a:effectLst/>
                        <a:latin typeface="+mn-ea"/>
                        <a:ea typeface="+mn-ea"/>
                      </a:endParaRP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400" b="0" i="0" u="none" strike="noStrike" dirty="0">
                          <a:solidFill>
                            <a:schemeClr val="tx1"/>
                          </a:solidFill>
                          <a:effectLst/>
                          <a:latin typeface="+mn-ea"/>
                          <a:ea typeface="+mn-ea"/>
                        </a:rPr>
                        <a:t>東京</a:t>
                      </a:r>
                      <a:endParaRPr lang="en-US" altLang="ja-JP" sz="1400" b="0" i="0" u="none" strike="noStrike" dirty="0">
                        <a:solidFill>
                          <a:schemeClr val="tx1"/>
                        </a:solidFill>
                        <a:effectLst/>
                        <a:latin typeface="+mn-ea"/>
                        <a:ea typeface="+mn-ea"/>
                      </a:endParaRP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400" b="0" i="0" u="none" strike="noStrike" dirty="0">
                          <a:solidFill>
                            <a:schemeClr val="tx1"/>
                          </a:solidFill>
                          <a:effectLst/>
                          <a:latin typeface="+mn-ea"/>
                          <a:ea typeface="+mn-ea"/>
                        </a:rPr>
                        <a:t>駅前</a:t>
                      </a:r>
                      <a:endParaRPr lang="en-US" altLang="ja-JP" sz="1400" b="0" i="0" u="none" strike="noStrike" dirty="0">
                        <a:solidFill>
                          <a:schemeClr val="tx1"/>
                        </a:solidFill>
                        <a:effectLst/>
                        <a:latin typeface="+mn-ea"/>
                        <a:ea typeface="+mn-ea"/>
                      </a:endParaRP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400" b="0" i="0" u="none" strike="noStrike" dirty="0">
                          <a:solidFill>
                            <a:schemeClr val="tx1"/>
                          </a:solidFill>
                          <a:effectLst/>
                          <a:latin typeface="+mn-ea"/>
                          <a:ea typeface="+mn-ea"/>
                        </a:rPr>
                        <a:t>0</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4156685"/>
                  </a:ext>
                </a:extLst>
              </a:tr>
            </a:tbl>
          </a:graphicData>
        </a:graphic>
      </p:graphicFrame>
      <p:sp>
        <p:nvSpPr>
          <p:cNvPr id="4" name="四角形: 角を丸くする 3">
            <a:extLst>
              <a:ext uri="{FF2B5EF4-FFF2-40B4-BE49-F238E27FC236}">
                <a16:creationId xmlns:a16="http://schemas.microsoft.com/office/drawing/2014/main" id="{A56F0D6C-2005-45F5-B08E-C5F2F5ADE56C}"/>
              </a:ext>
            </a:extLst>
          </p:cNvPr>
          <p:cNvSpPr/>
          <p:nvPr/>
        </p:nvSpPr>
        <p:spPr>
          <a:xfrm>
            <a:off x="180000" y="1440000"/>
            <a:ext cx="2725788" cy="504000"/>
          </a:xfrm>
          <a:prstGeom prst="roundRect">
            <a:avLst/>
          </a:prstGeom>
          <a:solidFill>
            <a:schemeClr val="accent1"/>
          </a:solidFill>
          <a:ln w="44450" cap="flat" cmpd="sng" algn="ctr">
            <a:noFill/>
            <a:miter lim="800000"/>
          </a:ln>
          <a:effectLst/>
        </p:spPr>
        <p:txBody>
          <a:bodyPr rtlCol="0" anchor="ctr"/>
          <a:lstStyle/>
          <a:p>
            <a:pPr lvl="0" algn="ctr" defTabSz="1218987">
              <a:defRPr/>
            </a:pPr>
            <a:r>
              <a:rPr kumimoji="0" lang="ja-JP" altLang="en-US" sz="2400" b="1" i="0" u="none" strike="noStrike" kern="0" cap="none" spc="0" normalizeH="0" baseline="0" noProof="0" dirty="0">
                <a:ln>
                  <a:noFill/>
                </a:ln>
                <a:solidFill>
                  <a:prstClr val="white"/>
                </a:solidFill>
                <a:effectLst/>
                <a:uLnTx/>
                <a:uFillTx/>
                <a:latin typeface="+mn-ea"/>
              </a:rPr>
              <a:t>データ</a:t>
            </a:r>
            <a:r>
              <a:rPr kumimoji="0" lang="ja-JP" altLang="en-US" sz="2400" b="1" kern="0" dirty="0">
                <a:solidFill>
                  <a:prstClr val="white"/>
                </a:solidFill>
                <a:latin typeface="+mn-ea"/>
              </a:rPr>
              <a:t>例</a:t>
            </a:r>
            <a:endParaRPr kumimoji="0" lang="ja-JP" altLang="en-US" sz="2400" b="1" i="0" u="none" strike="noStrike" kern="0" cap="none" spc="0" normalizeH="0" baseline="0" noProof="0" dirty="0">
              <a:ln>
                <a:noFill/>
              </a:ln>
              <a:solidFill>
                <a:prstClr val="white"/>
              </a:solidFill>
              <a:effectLst/>
              <a:uLnTx/>
              <a:uFillTx/>
              <a:latin typeface="+mn-ea"/>
            </a:endParaRPr>
          </a:p>
        </p:txBody>
      </p:sp>
      <p:sp>
        <p:nvSpPr>
          <p:cNvPr id="5" name="正方形/長方形 4">
            <a:extLst>
              <a:ext uri="{FF2B5EF4-FFF2-40B4-BE49-F238E27FC236}">
                <a16:creationId xmlns:a16="http://schemas.microsoft.com/office/drawing/2014/main" id="{B0686EE9-230D-4499-8868-F18C6307297D}"/>
              </a:ext>
            </a:extLst>
          </p:cNvPr>
          <p:cNvSpPr/>
          <p:nvPr/>
        </p:nvSpPr>
        <p:spPr>
          <a:xfrm>
            <a:off x="346877" y="2060848"/>
            <a:ext cx="2079378" cy="584775"/>
          </a:xfrm>
          <a:prstGeom prst="rect">
            <a:avLst/>
          </a:prstGeom>
        </p:spPr>
        <p:txBody>
          <a:bodyPr wrap="square">
            <a:spAutoFit/>
          </a:bodyPr>
          <a:lstStyle/>
          <a:p>
            <a:pPr marL="171450" lvl="0" indent="-171450" fontAlgn="t">
              <a:spcBef>
                <a:spcPct val="0"/>
              </a:spcBef>
              <a:spcAft>
                <a:spcPct val="0"/>
              </a:spcAft>
              <a:buClr>
                <a:srgbClr val="C00000"/>
              </a:buClr>
              <a:buFont typeface="Wingdings" pitchFamily="2" charset="2"/>
              <a:buChar char="n"/>
              <a:defRPr/>
            </a:pPr>
            <a:r>
              <a:rPr lang="ja-JP" altLang="en-US" sz="1600" u="none" dirty="0">
                <a:solidFill>
                  <a:schemeClr val="tx1">
                    <a:lumMod val="85000"/>
                    <a:lumOff val="15000"/>
                  </a:schemeClr>
                </a:solidFill>
                <a:latin typeface="+mn-ea"/>
                <a:cs typeface="メイリオ" pitchFamily="50" charset="-128"/>
              </a:rPr>
              <a:t>業務データ</a:t>
            </a:r>
            <a:endParaRPr lang="en-US" altLang="ja-JP" sz="1600" u="none" dirty="0">
              <a:solidFill>
                <a:schemeClr val="tx1">
                  <a:lumMod val="85000"/>
                  <a:lumOff val="15000"/>
                </a:schemeClr>
              </a:solidFill>
              <a:latin typeface="+mn-ea"/>
              <a:cs typeface="メイリオ" pitchFamily="50" charset="-128"/>
            </a:endParaRPr>
          </a:p>
          <a:p>
            <a:pPr lvl="0" fontAlgn="t">
              <a:spcBef>
                <a:spcPct val="0"/>
              </a:spcBef>
              <a:spcAft>
                <a:spcPct val="0"/>
              </a:spcAft>
              <a:buClr>
                <a:srgbClr val="C00000"/>
              </a:buClr>
              <a:defRPr/>
            </a:pPr>
            <a:r>
              <a:rPr lang="ja-JP" altLang="en-US" sz="1600" u="none" dirty="0">
                <a:solidFill>
                  <a:schemeClr val="tx1">
                    <a:lumMod val="85000"/>
                    <a:lumOff val="15000"/>
                  </a:schemeClr>
                </a:solidFill>
                <a:latin typeface="+mn-ea"/>
                <a:cs typeface="メイリオ" pitchFamily="50" charset="-128"/>
              </a:rPr>
              <a:t>（数値＋文字</a:t>
            </a:r>
            <a:r>
              <a:rPr lang="ja-JP" altLang="en-US" sz="1600" u="none" dirty="0">
                <a:latin typeface="+mn-ea"/>
                <a:cs typeface="メイリオ" pitchFamily="50" charset="-128"/>
              </a:rPr>
              <a:t>）</a:t>
            </a:r>
            <a:endParaRPr lang="en-US" altLang="ja-JP" sz="1600" u="none" dirty="0">
              <a:latin typeface="+mn-ea"/>
              <a:cs typeface="メイリオ" pitchFamily="50" charset="-128"/>
            </a:endParaRPr>
          </a:p>
        </p:txBody>
      </p:sp>
      <p:sp>
        <p:nvSpPr>
          <p:cNvPr id="6" name="正方形/長方形 5">
            <a:extLst>
              <a:ext uri="{FF2B5EF4-FFF2-40B4-BE49-F238E27FC236}">
                <a16:creationId xmlns:a16="http://schemas.microsoft.com/office/drawing/2014/main" id="{5396C6AA-4A8A-40B6-9B6C-A2E49D07CAC2}"/>
              </a:ext>
            </a:extLst>
          </p:cNvPr>
          <p:cNvSpPr/>
          <p:nvPr/>
        </p:nvSpPr>
        <p:spPr>
          <a:xfrm>
            <a:off x="346877" y="3384000"/>
            <a:ext cx="1980000" cy="584775"/>
          </a:xfrm>
          <a:prstGeom prst="rect">
            <a:avLst/>
          </a:prstGeom>
        </p:spPr>
        <p:txBody>
          <a:bodyPr wrap="square">
            <a:spAutoFit/>
          </a:bodyPr>
          <a:lstStyle/>
          <a:p>
            <a:pPr marL="171450" lvl="0" indent="-171450" fontAlgn="t">
              <a:spcBef>
                <a:spcPct val="0"/>
              </a:spcBef>
              <a:spcAft>
                <a:spcPct val="0"/>
              </a:spcAft>
              <a:buClr>
                <a:srgbClr val="C00000"/>
              </a:buClr>
              <a:buFont typeface="Wingdings" pitchFamily="2" charset="2"/>
              <a:buChar char="n"/>
              <a:defRPr/>
            </a:pPr>
            <a:r>
              <a:rPr lang="ja-JP" altLang="en-US" sz="1600" u="none" dirty="0">
                <a:latin typeface="+mn-ea"/>
                <a:cs typeface="メイリオ" pitchFamily="50" charset="-128"/>
              </a:rPr>
              <a:t>アンケートデータ</a:t>
            </a:r>
            <a:endParaRPr lang="en-US" altLang="ja-JP" sz="1600" u="none" dirty="0">
              <a:latin typeface="+mn-ea"/>
              <a:cs typeface="メイリオ" pitchFamily="50" charset="-128"/>
            </a:endParaRPr>
          </a:p>
          <a:p>
            <a:pPr lvl="0" fontAlgn="t">
              <a:spcBef>
                <a:spcPct val="0"/>
              </a:spcBef>
              <a:spcAft>
                <a:spcPct val="0"/>
              </a:spcAft>
              <a:buClr>
                <a:srgbClr val="C00000"/>
              </a:buClr>
              <a:defRPr/>
            </a:pPr>
            <a:r>
              <a:rPr lang="ja-JP" altLang="en-US" sz="1600" u="none" dirty="0">
                <a:latin typeface="+mn-ea"/>
                <a:cs typeface="メイリオ" pitchFamily="50" charset="-128"/>
              </a:rPr>
              <a:t>（数値</a:t>
            </a:r>
            <a:r>
              <a:rPr lang="en-US" altLang="ja-JP" sz="1600" u="none" dirty="0">
                <a:latin typeface="+mn-ea"/>
                <a:cs typeface="メイリオ" pitchFamily="50" charset="-128"/>
              </a:rPr>
              <a:t>+</a:t>
            </a:r>
            <a:r>
              <a:rPr lang="ja-JP" altLang="en-US" sz="1600" u="none" dirty="0">
                <a:latin typeface="+mn-ea"/>
                <a:cs typeface="メイリオ" pitchFamily="50" charset="-128"/>
              </a:rPr>
              <a:t>テキスト）</a:t>
            </a:r>
            <a:endParaRPr lang="en-US" altLang="ja-JP" sz="1600" u="none" dirty="0">
              <a:latin typeface="+mn-ea"/>
              <a:cs typeface="メイリオ" pitchFamily="50" charset="-128"/>
            </a:endParaRPr>
          </a:p>
        </p:txBody>
      </p:sp>
      <p:sp>
        <p:nvSpPr>
          <p:cNvPr id="7" name="正方形/長方形 6">
            <a:extLst>
              <a:ext uri="{FF2B5EF4-FFF2-40B4-BE49-F238E27FC236}">
                <a16:creationId xmlns:a16="http://schemas.microsoft.com/office/drawing/2014/main" id="{177BA637-7B81-4979-890A-EA016CBEF13C}"/>
              </a:ext>
            </a:extLst>
          </p:cNvPr>
          <p:cNvSpPr/>
          <p:nvPr/>
        </p:nvSpPr>
        <p:spPr>
          <a:xfrm>
            <a:off x="346877" y="4500000"/>
            <a:ext cx="1980000" cy="338554"/>
          </a:xfrm>
          <a:prstGeom prst="rect">
            <a:avLst/>
          </a:prstGeom>
        </p:spPr>
        <p:txBody>
          <a:bodyPr wrap="square">
            <a:spAutoFit/>
          </a:bodyPr>
          <a:lstStyle/>
          <a:p>
            <a:pPr marL="171450" lvl="0" indent="-171450" fontAlgn="t">
              <a:spcBef>
                <a:spcPct val="0"/>
              </a:spcBef>
              <a:spcAft>
                <a:spcPct val="0"/>
              </a:spcAft>
              <a:buClr>
                <a:srgbClr val="C00000"/>
              </a:buClr>
              <a:buFont typeface="Wingdings" pitchFamily="2" charset="2"/>
              <a:buChar char="n"/>
              <a:defRPr/>
            </a:pPr>
            <a:r>
              <a:rPr lang="ja-JP" altLang="en-US" sz="1600" u="none" dirty="0">
                <a:latin typeface="+mn-ea"/>
                <a:cs typeface="メイリオ" pitchFamily="50" charset="-128"/>
              </a:rPr>
              <a:t>映像・画像データ</a:t>
            </a:r>
            <a:endParaRPr lang="en-US" altLang="ja-JP" sz="1600" u="none" dirty="0">
              <a:latin typeface="+mn-ea"/>
              <a:cs typeface="メイリオ" pitchFamily="50" charset="-128"/>
            </a:endParaRPr>
          </a:p>
        </p:txBody>
      </p:sp>
      <p:pic>
        <p:nvPicPr>
          <p:cNvPr id="9" name="図 8">
            <a:extLst>
              <a:ext uri="{FF2B5EF4-FFF2-40B4-BE49-F238E27FC236}">
                <a16:creationId xmlns:a16="http://schemas.microsoft.com/office/drawing/2014/main" id="{662471EC-EC4E-4F8D-AFDE-241D7FB3083B}"/>
              </a:ext>
            </a:extLst>
          </p:cNvPr>
          <p:cNvPicPr>
            <a:picLocks noChangeAspect="1"/>
          </p:cNvPicPr>
          <p:nvPr/>
        </p:nvPicPr>
        <p:blipFill>
          <a:blip r:embed="rId3"/>
          <a:stretch>
            <a:fillRect/>
          </a:stretch>
        </p:blipFill>
        <p:spPr>
          <a:xfrm>
            <a:off x="2426255" y="4500000"/>
            <a:ext cx="2545229" cy="1514479"/>
          </a:xfrm>
          <a:prstGeom prst="rect">
            <a:avLst/>
          </a:prstGeom>
        </p:spPr>
      </p:pic>
      <p:pic>
        <p:nvPicPr>
          <p:cNvPr id="10" name="図 9">
            <a:extLst>
              <a:ext uri="{FF2B5EF4-FFF2-40B4-BE49-F238E27FC236}">
                <a16:creationId xmlns:a16="http://schemas.microsoft.com/office/drawing/2014/main" id="{4B5ADFBA-4439-4F6D-BF96-9E2B349986DF}"/>
              </a:ext>
            </a:extLst>
          </p:cNvPr>
          <p:cNvPicPr>
            <a:picLocks noChangeAspect="1"/>
          </p:cNvPicPr>
          <p:nvPr/>
        </p:nvPicPr>
        <p:blipFill rotWithShape="1">
          <a:blip r:embed="rId4"/>
          <a:srcRect b="13983"/>
          <a:stretch/>
        </p:blipFill>
        <p:spPr>
          <a:xfrm>
            <a:off x="5140022" y="4500000"/>
            <a:ext cx="3621953" cy="1514479"/>
          </a:xfrm>
          <a:prstGeom prst="rect">
            <a:avLst/>
          </a:prstGeom>
        </p:spPr>
      </p:pic>
      <p:sp>
        <p:nvSpPr>
          <p:cNvPr id="14" name="Rectangle 25">
            <a:extLst>
              <a:ext uri="{FF2B5EF4-FFF2-40B4-BE49-F238E27FC236}">
                <a16:creationId xmlns:a16="http://schemas.microsoft.com/office/drawing/2014/main" id="{C2B631B0-65F9-49AA-9952-9773824B3F82}"/>
              </a:ext>
            </a:extLst>
          </p:cNvPr>
          <p:cNvSpPr>
            <a:spLocks noChangeArrowheads="1"/>
          </p:cNvSpPr>
          <p:nvPr/>
        </p:nvSpPr>
        <p:spPr bwMode="auto">
          <a:xfrm>
            <a:off x="180000" y="900000"/>
            <a:ext cx="87230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defRPr/>
            </a:pPr>
            <a:r>
              <a:rPr lang="ja-JP" altLang="en-US" sz="2400" b="1" u="none" dirty="0">
                <a:solidFill>
                  <a:schemeClr val="tx1">
                    <a:lumMod val="65000"/>
                    <a:lumOff val="35000"/>
                  </a:schemeClr>
                </a:solidFill>
                <a:latin typeface="+mn-ea"/>
                <a:ea typeface="+mn-ea"/>
              </a:rPr>
              <a:t>①</a:t>
            </a:r>
            <a:r>
              <a:rPr lang="ja-JP" altLang="en-US" sz="2400" b="1" u="none" dirty="0">
                <a:solidFill>
                  <a:srgbClr val="FF0000"/>
                </a:solidFill>
                <a:latin typeface="+mn-ea"/>
                <a:ea typeface="+mn-ea"/>
              </a:rPr>
              <a:t>目的に沿った</a:t>
            </a:r>
            <a:r>
              <a:rPr lang="ja-JP" altLang="en-US" sz="2400" b="1" u="none" dirty="0">
                <a:solidFill>
                  <a:schemeClr val="tx1">
                    <a:lumMod val="65000"/>
                    <a:lumOff val="35000"/>
                  </a:schemeClr>
                </a:solidFill>
                <a:latin typeface="+mn-ea"/>
                <a:ea typeface="+mn-ea"/>
              </a:rPr>
              <a:t>②</a:t>
            </a:r>
            <a:r>
              <a:rPr lang="ja-JP" altLang="en-US" sz="2400" b="1" u="none" dirty="0">
                <a:solidFill>
                  <a:srgbClr val="FF0000"/>
                </a:solidFill>
                <a:latin typeface="+mn-ea"/>
                <a:ea typeface="+mn-ea"/>
              </a:rPr>
              <a:t>質の良い</a:t>
            </a:r>
            <a:r>
              <a:rPr lang="ja-JP" altLang="en-US" sz="2400" b="1" u="none" dirty="0">
                <a:solidFill>
                  <a:schemeClr val="tx1">
                    <a:lumMod val="65000"/>
                    <a:lumOff val="35000"/>
                  </a:schemeClr>
                </a:solidFill>
                <a:latin typeface="+mn-ea"/>
                <a:ea typeface="+mn-ea"/>
              </a:rPr>
              <a:t>データを③</a:t>
            </a:r>
            <a:r>
              <a:rPr lang="ja-JP" altLang="en-US" sz="2400" b="1" u="none" dirty="0">
                <a:solidFill>
                  <a:srgbClr val="FF0000"/>
                </a:solidFill>
                <a:latin typeface="+mn-ea"/>
                <a:ea typeface="+mn-ea"/>
              </a:rPr>
              <a:t>多量</a:t>
            </a:r>
            <a:r>
              <a:rPr lang="ja-JP" altLang="en-US" sz="2400" b="1" u="none" dirty="0">
                <a:solidFill>
                  <a:schemeClr val="tx1">
                    <a:lumMod val="65000"/>
                    <a:lumOff val="35000"/>
                  </a:schemeClr>
                </a:solidFill>
                <a:latin typeface="+mn-ea"/>
                <a:ea typeface="+mn-ea"/>
              </a:rPr>
              <a:t>に集めることが必要</a:t>
            </a:r>
            <a:endParaRPr lang="ja-JP" altLang="en-US" sz="2000" b="1" u="none" dirty="0">
              <a:solidFill>
                <a:schemeClr val="tx1">
                  <a:lumMod val="65000"/>
                  <a:lumOff val="35000"/>
                </a:schemeClr>
              </a:solidFill>
              <a:latin typeface="+mn-ea"/>
              <a:ea typeface="+mn-ea"/>
            </a:endParaRPr>
          </a:p>
        </p:txBody>
      </p:sp>
      <p:sp>
        <p:nvSpPr>
          <p:cNvPr id="15" name="Rectangle 25">
            <a:extLst>
              <a:ext uri="{FF2B5EF4-FFF2-40B4-BE49-F238E27FC236}">
                <a16:creationId xmlns:a16="http://schemas.microsoft.com/office/drawing/2014/main" id="{483B49C9-7248-494C-85E3-4B70F4DCEAAA}"/>
              </a:ext>
            </a:extLst>
          </p:cNvPr>
          <p:cNvSpPr>
            <a:spLocks noChangeArrowheads="1"/>
          </p:cNvSpPr>
          <p:nvPr/>
        </p:nvSpPr>
        <p:spPr bwMode="auto">
          <a:xfrm>
            <a:off x="792000" y="252000"/>
            <a:ext cx="526297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ja-JP" altLang="en-US" sz="3600" b="1" dirty="0">
                <a:solidFill>
                  <a:schemeClr val="tx1">
                    <a:lumMod val="65000"/>
                    <a:lumOff val="35000"/>
                  </a:schemeClr>
                </a:solidFill>
                <a:latin typeface="+mn-ea"/>
                <a:ea typeface="+mn-ea"/>
                <a:cs typeface="Meiryo UI" panose="020B0604030504040204" pitchFamily="50" charset="-128"/>
              </a:rPr>
              <a:t>データ分析の対象データ</a:t>
            </a:r>
            <a:endParaRPr lang="ja-JP" altLang="en-US" sz="3600" b="1" dirty="0">
              <a:solidFill>
                <a:schemeClr val="tx1">
                  <a:lumMod val="65000"/>
                  <a:lumOff val="35000"/>
                </a:schemeClr>
              </a:solidFill>
              <a:latin typeface="+mn-ea"/>
              <a:ea typeface="+mn-ea"/>
            </a:endParaRPr>
          </a:p>
        </p:txBody>
      </p:sp>
      <p:sp>
        <p:nvSpPr>
          <p:cNvPr id="16" name="AutoShape 26">
            <a:extLst>
              <a:ext uri="{FF2B5EF4-FFF2-40B4-BE49-F238E27FC236}">
                <a16:creationId xmlns:a16="http://schemas.microsoft.com/office/drawing/2014/main" id="{4E52ADAF-983D-451B-B4AD-CC1341CF513D}"/>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sp>
        <p:nvSpPr>
          <p:cNvPr id="13" name="フッター プレースホルダー 1">
            <a:extLst>
              <a:ext uri="{FF2B5EF4-FFF2-40B4-BE49-F238E27FC236}">
                <a16:creationId xmlns:a16="http://schemas.microsoft.com/office/drawing/2014/main" id="{9F341799-0193-466B-83F8-05FCA8510DD3}"/>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17" name="スライド番号プレースホルダー 3">
            <a:extLst>
              <a:ext uri="{FF2B5EF4-FFF2-40B4-BE49-F238E27FC236}">
                <a16:creationId xmlns:a16="http://schemas.microsoft.com/office/drawing/2014/main" id="{9BD1CD65-008B-406E-B8B4-CA13A4B7C489}"/>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12</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graphicFrame>
        <p:nvGraphicFramePr>
          <p:cNvPr id="19" name="表 18">
            <a:extLst>
              <a:ext uri="{FF2B5EF4-FFF2-40B4-BE49-F238E27FC236}">
                <a16:creationId xmlns:a16="http://schemas.microsoft.com/office/drawing/2014/main" id="{C86BC7F7-6B04-41A3-87A7-6CC627434953}"/>
              </a:ext>
            </a:extLst>
          </p:cNvPr>
          <p:cNvGraphicFramePr>
            <a:graphicFrameLocks noGrp="1"/>
          </p:cNvGraphicFramePr>
          <p:nvPr>
            <p:extLst>
              <p:ext uri="{D42A27DB-BD31-4B8C-83A1-F6EECF244321}">
                <p14:modId xmlns:p14="http://schemas.microsoft.com/office/powerpoint/2010/main" val="1819694842"/>
              </p:ext>
            </p:extLst>
          </p:nvPr>
        </p:nvGraphicFramePr>
        <p:xfrm>
          <a:off x="2426255" y="3384000"/>
          <a:ext cx="6335721" cy="947520"/>
        </p:xfrm>
        <a:graphic>
          <a:graphicData uri="http://schemas.openxmlformats.org/drawingml/2006/table">
            <a:tbl>
              <a:tblPr/>
              <a:tblGrid>
                <a:gridCol w="343503">
                  <a:extLst>
                    <a:ext uri="{9D8B030D-6E8A-4147-A177-3AD203B41FA5}">
                      <a16:colId xmlns:a16="http://schemas.microsoft.com/office/drawing/2014/main" val="3429128021"/>
                    </a:ext>
                  </a:extLst>
                </a:gridCol>
                <a:gridCol w="687006">
                  <a:extLst>
                    <a:ext uri="{9D8B030D-6E8A-4147-A177-3AD203B41FA5}">
                      <a16:colId xmlns:a16="http://schemas.microsoft.com/office/drawing/2014/main" val="1699547330"/>
                    </a:ext>
                  </a:extLst>
                </a:gridCol>
                <a:gridCol w="496171">
                  <a:extLst>
                    <a:ext uri="{9D8B030D-6E8A-4147-A177-3AD203B41FA5}">
                      <a16:colId xmlns:a16="http://schemas.microsoft.com/office/drawing/2014/main" val="833085565"/>
                    </a:ext>
                  </a:extLst>
                </a:gridCol>
                <a:gridCol w="496171">
                  <a:extLst>
                    <a:ext uri="{9D8B030D-6E8A-4147-A177-3AD203B41FA5}">
                      <a16:colId xmlns:a16="http://schemas.microsoft.com/office/drawing/2014/main" val="261654"/>
                    </a:ext>
                  </a:extLst>
                </a:gridCol>
                <a:gridCol w="801507">
                  <a:extLst>
                    <a:ext uri="{9D8B030D-6E8A-4147-A177-3AD203B41FA5}">
                      <a16:colId xmlns:a16="http://schemas.microsoft.com/office/drawing/2014/main" val="3820583706"/>
                    </a:ext>
                  </a:extLst>
                </a:gridCol>
                <a:gridCol w="801507">
                  <a:extLst>
                    <a:ext uri="{9D8B030D-6E8A-4147-A177-3AD203B41FA5}">
                      <a16:colId xmlns:a16="http://schemas.microsoft.com/office/drawing/2014/main" val="2402783577"/>
                    </a:ext>
                  </a:extLst>
                </a:gridCol>
                <a:gridCol w="2709856">
                  <a:extLst>
                    <a:ext uri="{9D8B030D-6E8A-4147-A177-3AD203B41FA5}">
                      <a16:colId xmlns:a16="http://schemas.microsoft.com/office/drawing/2014/main" val="2652687982"/>
                    </a:ext>
                  </a:extLst>
                </a:gridCol>
              </a:tblGrid>
              <a:tr h="171450">
                <a:tc>
                  <a:txBody>
                    <a:bodyPr/>
                    <a:lstStyle/>
                    <a:p>
                      <a:pPr algn="ctr" fontAlgn="ctr"/>
                      <a:r>
                        <a:rPr lang="en-US" altLang="ja-JP" sz="1200" b="1" i="0" u="none" strike="noStrike" dirty="0">
                          <a:solidFill>
                            <a:srgbClr val="000000"/>
                          </a:solidFill>
                          <a:effectLst/>
                          <a:latin typeface="+mn-ea"/>
                          <a:ea typeface="+mn-ea"/>
                        </a:rPr>
                        <a:t>No.</a:t>
                      </a:r>
                      <a:endParaRPr lang="ja-JP" altLang="en-US" sz="1200" b="1" i="0" u="none" strike="noStrike" dirty="0">
                        <a:solidFill>
                          <a:srgbClr val="000000"/>
                        </a:solidFill>
                        <a:effectLst/>
                        <a:latin typeface="+mn-ea"/>
                        <a:ea typeface="+mn-ea"/>
                      </a:endParaRP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ja-JP" altLang="en-US" sz="1200" b="1" i="0" u="none" strike="noStrike" dirty="0">
                          <a:solidFill>
                            <a:srgbClr val="000000"/>
                          </a:solidFill>
                          <a:effectLst/>
                          <a:latin typeface="+mn-ea"/>
                          <a:ea typeface="+mn-ea"/>
                        </a:rPr>
                        <a:t>参加日</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ja-JP" altLang="en-US" sz="1200" b="1" i="0" u="none" strike="noStrike" dirty="0">
                          <a:solidFill>
                            <a:srgbClr val="000000"/>
                          </a:solidFill>
                          <a:effectLst/>
                          <a:latin typeface="+mn-ea"/>
                          <a:ea typeface="+mn-ea"/>
                        </a:rPr>
                        <a:t>会場</a:t>
                      </a:r>
                      <a:endParaRPr lang="en-US" sz="1200" b="1" i="0" u="none" strike="noStrike" dirty="0">
                        <a:solidFill>
                          <a:srgbClr val="000000"/>
                        </a:solidFill>
                        <a:effectLst/>
                        <a:latin typeface="+mn-ea"/>
                        <a:ea typeface="+mn-ea"/>
                      </a:endParaRP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ja-JP" altLang="en-US" sz="1200" b="1" i="0" u="none" strike="noStrike" dirty="0">
                          <a:solidFill>
                            <a:srgbClr val="000000"/>
                          </a:solidFill>
                          <a:effectLst/>
                          <a:latin typeface="+mn-ea"/>
                          <a:ea typeface="+mn-ea"/>
                        </a:rPr>
                        <a:t>業種</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ja-JP" altLang="en-US" sz="1200" b="1" i="0" u="none" strike="noStrike" dirty="0">
                          <a:solidFill>
                            <a:srgbClr val="000000"/>
                          </a:solidFill>
                          <a:effectLst/>
                          <a:latin typeface="+mn-ea"/>
                          <a:ea typeface="+mn-ea"/>
                        </a:rPr>
                        <a:t>設問１</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ja-JP" altLang="en-US" sz="1200" b="1" i="0" u="none" strike="noStrike" dirty="0">
                          <a:solidFill>
                            <a:srgbClr val="000000"/>
                          </a:solidFill>
                          <a:effectLst/>
                          <a:latin typeface="+mn-ea"/>
                          <a:ea typeface="+mn-ea"/>
                        </a:rPr>
                        <a:t>設問</a:t>
                      </a:r>
                      <a:r>
                        <a:rPr lang="en-US" altLang="ja-JP" sz="1200" b="1" i="0" u="none" strike="noStrike" dirty="0">
                          <a:solidFill>
                            <a:srgbClr val="000000"/>
                          </a:solidFill>
                          <a:effectLst/>
                          <a:latin typeface="+mn-ea"/>
                          <a:ea typeface="+mn-ea"/>
                        </a:rPr>
                        <a:t>2</a:t>
                      </a:r>
                      <a:endParaRPr lang="ja-JP" altLang="en-US" sz="1200" b="1" i="0" u="none" strike="noStrike" dirty="0">
                        <a:solidFill>
                          <a:srgbClr val="000000"/>
                        </a:solidFill>
                        <a:effectLst/>
                        <a:latin typeface="+mn-ea"/>
                        <a:ea typeface="+mn-ea"/>
                      </a:endParaRP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ja-JP" altLang="en-US" sz="1200" b="1" i="0" u="none" strike="noStrike" dirty="0">
                          <a:solidFill>
                            <a:srgbClr val="000000"/>
                          </a:solidFill>
                          <a:effectLst/>
                          <a:latin typeface="+mn-ea"/>
                          <a:ea typeface="+mn-ea"/>
                        </a:rPr>
                        <a:t>自由記述欄</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162294328"/>
                  </a:ext>
                </a:extLst>
              </a:tr>
              <a:tr h="171450">
                <a:tc>
                  <a:txBody>
                    <a:bodyPr/>
                    <a:lstStyle/>
                    <a:p>
                      <a:pPr algn="ctr" fontAlgn="ctr"/>
                      <a:r>
                        <a:rPr lang="en-US" altLang="ja-JP" sz="1200" b="0" i="0" u="none" strike="noStrike" dirty="0">
                          <a:solidFill>
                            <a:srgbClr val="000000"/>
                          </a:solidFill>
                          <a:effectLst/>
                          <a:latin typeface="+mn-ea"/>
                          <a:ea typeface="+mn-ea"/>
                        </a:rPr>
                        <a:t>1</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ea"/>
                          <a:ea typeface="+mn-ea"/>
                        </a:rPr>
                        <a:t>11</a:t>
                      </a:r>
                      <a:r>
                        <a:rPr lang="ja-JP" altLang="en-US" sz="1200" b="0" i="0" u="none" strike="noStrike" dirty="0">
                          <a:solidFill>
                            <a:srgbClr val="000000"/>
                          </a:solidFill>
                          <a:effectLst/>
                          <a:latin typeface="+mn-ea"/>
                          <a:ea typeface="+mn-ea"/>
                        </a:rPr>
                        <a:t>月</a:t>
                      </a:r>
                      <a:r>
                        <a:rPr lang="en-US" altLang="ja-JP" sz="1200" b="0" i="0" u="none" strike="noStrike" dirty="0">
                          <a:solidFill>
                            <a:srgbClr val="000000"/>
                          </a:solidFill>
                          <a:effectLst/>
                          <a:latin typeface="+mn-ea"/>
                          <a:ea typeface="+mn-ea"/>
                        </a:rPr>
                        <a:t>5</a:t>
                      </a:r>
                      <a:r>
                        <a:rPr lang="ja-JP" altLang="en-US" sz="1200" b="0" i="0" u="none" strike="noStrike" dirty="0">
                          <a:solidFill>
                            <a:srgbClr val="000000"/>
                          </a:solidFill>
                          <a:effectLst/>
                          <a:latin typeface="+mn-ea"/>
                          <a:ea typeface="+mn-ea"/>
                        </a:rPr>
                        <a:t>日</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0" i="0" u="none" strike="noStrike" dirty="0">
                          <a:solidFill>
                            <a:srgbClr val="000000"/>
                          </a:solidFill>
                          <a:effectLst/>
                          <a:latin typeface="+mn-ea"/>
                          <a:ea typeface="+mn-ea"/>
                        </a:rPr>
                        <a:t>広島</a:t>
                      </a:r>
                      <a:endParaRPr lang="en-US" altLang="ja-JP" sz="1200" b="0" i="0" u="none" strike="noStrike" dirty="0">
                        <a:solidFill>
                          <a:srgbClr val="000000"/>
                        </a:solidFill>
                        <a:effectLst/>
                        <a:latin typeface="+mn-ea"/>
                        <a:ea typeface="+mn-ea"/>
                      </a:endParaRP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0" i="0" u="none" strike="noStrike" dirty="0">
                          <a:solidFill>
                            <a:srgbClr val="000000"/>
                          </a:solidFill>
                          <a:effectLst/>
                          <a:latin typeface="+mn-ea"/>
                          <a:ea typeface="+mn-ea"/>
                        </a:rPr>
                        <a:t>電気</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ea"/>
                          <a:ea typeface="+mn-ea"/>
                        </a:rPr>
                        <a:t>2</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ea"/>
                          <a:ea typeface="+mn-ea"/>
                        </a:rPr>
                        <a:t>2</a:t>
                      </a:r>
                      <a:endParaRPr lang="ja-JP" altLang="en-US" sz="1200" b="0" i="0" u="none" strike="noStrike" dirty="0">
                        <a:solidFill>
                          <a:srgbClr val="000000"/>
                        </a:solidFill>
                        <a:effectLst/>
                        <a:latin typeface="+mn-ea"/>
                        <a:ea typeface="+mn-ea"/>
                      </a:endParaRP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n-ea"/>
                          <a:ea typeface="+mn-ea"/>
                        </a:rPr>
                        <a:t>新システムが導入されて操作してみないと分からない。</a:t>
                      </a:r>
                      <a:endParaRPr lang="en-US" sz="1200" b="0" i="0" u="none" strike="noStrike" dirty="0">
                        <a:solidFill>
                          <a:srgbClr val="000000"/>
                        </a:solidFill>
                        <a:effectLst/>
                        <a:latin typeface="+mn-ea"/>
                        <a:ea typeface="+mn-ea"/>
                      </a:endParaRP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141768"/>
                  </a:ext>
                </a:extLst>
              </a:tr>
              <a:tr h="171450">
                <a:tc>
                  <a:txBody>
                    <a:bodyPr/>
                    <a:lstStyle/>
                    <a:p>
                      <a:pPr algn="ctr" fontAlgn="ctr"/>
                      <a:r>
                        <a:rPr lang="en-US" altLang="ja-JP" sz="1200" b="0" i="0" u="none" strike="noStrike" dirty="0">
                          <a:solidFill>
                            <a:srgbClr val="000000"/>
                          </a:solidFill>
                          <a:effectLst/>
                          <a:latin typeface="+mn-ea"/>
                          <a:ea typeface="+mn-ea"/>
                        </a:rPr>
                        <a:t>2</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ea"/>
                          <a:ea typeface="+mn-ea"/>
                        </a:rPr>
                        <a:t>11</a:t>
                      </a:r>
                      <a:r>
                        <a:rPr lang="ja-JP" altLang="en-US" sz="1200" b="0" i="0" u="none" strike="noStrike" dirty="0">
                          <a:solidFill>
                            <a:srgbClr val="000000"/>
                          </a:solidFill>
                          <a:effectLst/>
                          <a:latin typeface="+mn-ea"/>
                          <a:ea typeface="+mn-ea"/>
                        </a:rPr>
                        <a:t>月</a:t>
                      </a:r>
                      <a:r>
                        <a:rPr lang="en-US" altLang="ja-JP" sz="1200" b="0" i="0" u="none" strike="noStrike" dirty="0">
                          <a:solidFill>
                            <a:srgbClr val="000000"/>
                          </a:solidFill>
                          <a:effectLst/>
                          <a:latin typeface="+mn-ea"/>
                          <a:ea typeface="+mn-ea"/>
                        </a:rPr>
                        <a:t>9</a:t>
                      </a:r>
                      <a:r>
                        <a:rPr lang="ja-JP" altLang="en-US" sz="1200" b="0" i="0" u="none" strike="noStrike" dirty="0">
                          <a:solidFill>
                            <a:srgbClr val="000000"/>
                          </a:solidFill>
                          <a:effectLst/>
                          <a:latin typeface="+mn-ea"/>
                          <a:ea typeface="+mn-ea"/>
                        </a:rPr>
                        <a:t>日</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0" i="0" u="none" strike="noStrike" dirty="0">
                          <a:solidFill>
                            <a:srgbClr val="000000"/>
                          </a:solidFill>
                          <a:effectLst/>
                          <a:latin typeface="+mn-ea"/>
                          <a:ea typeface="+mn-ea"/>
                        </a:rPr>
                        <a:t>熊本</a:t>
                      </a:r>
                      <a:endParaRPr lang="en-US" altLang="ja-JP" sz="1200" b="0" i="0" u="none" strike="noStrike" dirty="0">
                        <a:solidFill>
                          <a:srgbClr val="000000"/>
                        </a:solidFill>
                        <a:effectLst/>
                        <a:latin typeface="+mn-ea"/>
                        <a:ea typeface="+mn-ea"/>
                      </a:endParaRP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0" i="0" u="none" strike="noStrike" dirty="0">
                          <a:solidFill>
                            <a:srgbClr val="000000"/>
                          </a:solidFill>
                          <a:effectLst/>
                          <a:latin typeface="+mn-ea"/>
                          <a:ea typeface="+mn-ea"/>
                        </a:rPr>
                        <a:t>機械</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ea"/>
                          <a:ea typeface="+mn-ea"/>
                        </a:rPr>
                        <a:t>3</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ea"/>
                          <a:ea typeface="+mn-ea"/>
                        </a:rPr>
                        <a:t>3</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mn-ea"/>
                          <a:ea typeface="+mn-ea"/>
                        </a:rPr>
                        <a:t>まだ使用していないので分からない。</a:t>
                      </a:r>
                      <a:endParaRPr lang="en-US" sz="1200" b="0" i="0" u="none" strike="noStrike" dirty="0">
                        <a:solidFill>
                          <a:srgbClr val="000000"/>
                        </a:solidFill>
                        <a:effectLst/>
                        <a:latin typeface="+mn-ea"/>
                        <a:ea typeface="+mn-ea"/>
                      </a:endParaRP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5891549"/>
                  </a:ext>
                </a:extLst>
              </a:tr>
            </a:tbl>
          </a:graphicData>
        </a:graphic>
      </p:graphicFrame>
    </p:spTree>
    <p:extLst>
      <p:ext uri="{BB962C8B-B14F-4D97-AF65-F5344CB8AC3E}">
        <p14:creationId xmlns:p14="http://schemas.microsoft.com/office/powerpoint/2010/main" val="1135931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18C4C31-6DA9-4F8E-B7D0-C8F571E9C73A}"/>
              </a:ext>
            </a:extLst>
          </p:cNvPr>
          <p:cNvSpPr txBox="1"/>
          <p:nvPr/>
        </p:nvSpPr>
        <p:spPr>
          <a:xfrm>
            <a:off x="1229240" y="2767281"/>
            <a:ext cx="6685520" cy="707886"/>
          </a:xfrm>
          <a:prstGeom prst="rect">
            <a:avLst/>
          </a:prstGeom>
          <a:noFill/>
        </p:spPr>
        <p:txBody>
          <a:bodyPr wrap="square" rtlCol="0">
            <a:spAutoFit/>
          </a:bodyPr>
          <a:lstStyle/>
          <a:p>
            <a:pPr algn="ctr"/>
            <a:r>
              <a:rPr lang="ja-JP" altLang="en-US" sz="4000" b="1" u="none" dirty="0">
                <a:solidFill>
                  <a:schemeClr val="tx1">
                    <a:lumMod val="65000"/>
                    <a:lumOff val="35000"/>
                  </a:schemeClr>
                </a:solidFill>
                <a:latin typeface="+mn-ea"/>
              </a:rPr>
              <a:t>テキストマイニングって？</a:t>
            </a:r>
            <a:endParaRPr lang="en-US" altLang="ja-JP" sz="4000" b="1" u="none" dirty="0">
              <a:solidFill>
                <a:schemeClr val="tx1">
                  <a:lumMod val="65000"/>
                  <a:lumOff val="35000"/>
                </a:schemeClr>
              </a:solidFill>
              <a:latin typeface="+mn-ea"/>
            </a:endParaRPr>
          </a:p>
        </p:txBody>
      </p:sp>
      <p:sp>
        <p:nvSpPr>
          <p:cNvPr id="4" name="フッター プレースホルダー 1">
            <a:extLst>
              <a:ext uri="{FF2B5EF4-FFF2-40B4-BE49-F238E27FC236}">
                <a16:creationId xmlns:a16="http://schemas.microsoft.com/office/drawing/2014/main" id="{7843E5F2-F585-494E-859F-C8B1572D1FEE}"/>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6" name="スライド番号プレースホルダー 3">
            <a:extLst>
              <a:ext uri="{FF2B5EF4-FFF2-40B4-BE49-F238E27FC236}">
                <a16:creationId xmlns:a16="http://schemas.microsoft.com/office/drawing/2014/main" id="{B43A87FE-3E94-4879-9728-8714A00EECF2}"/>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13</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15666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a:extLst>
              <a:ext uri="{FF2B5EF4-FFF2-40B4-BE49-F238E27FC236}">
                <a16:creationId xmlns:a16="http://schemas.microsoft.com/office/drawing/2014/main" id="{636C9E28-96C5-4931-8094-0463D63D21F7}"/>
              </a:ext>
            </a:extLst>
          </p:cNvPr>
          <p:cNvSpPr>
            <a:spLocks noChangeAspect="1"/>
          </p:cNvSpPr>
          <p:nvPr/>
        </p:nvSpPr>
        <p:spPr>
          <a:xfrm rot="18923821">
            <a:off x="4147284" y="4398966"/>
            <a:ext cx="382500" cy="381006"/>
          </a:xfrm>
          <a:prstGeom prst="rtTriangle">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prstClr val="white"/>
              </a:solidFill>
              <a:effectLst/>
              <a:uLnTx/>
              <a:uFillTx/>
              <a:latin typeface="+mn-ea"/>
              <a:cs typeface="+mn-cs"/>
            </a:endParaRPr>
          </a:p>
        </p:txBody>
      </p:sp>
      <p:pic>
        <p:nvPicPr>
          <p:cNvPr id="4" name="図 3">
            <a:extLst>
              <a:ext uri="{FF2B5EF4-FFF2-40B4-BE49-F238E27FC236}">
                <a16:creationId xmlns:a16="http://schemas.microsoft.com/office/drawing/2014/main" id="{20F8C33F-4007-415F-A1D5-7C42053D13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2121" y="3501008"/>
            <a:ext cx="1388710" cy="857290"/>
          </a:xfrm>
          <a:prstGeom prst="rect">
            <a:avLst/>
          </a:prstGeom>
        </p:spPr>
      </p:pic>
      <p:sp>
        <p:nvSpPr>
          <p:cNvPr id="5" name="四角形: 角を丸くする 4">
            <a:extLst>
              <a:ext uri="{FF2B5EF4-FFF2-40B4-BE49-F238E27FC236}">
                <a16:creationId xmlns:a16="http://schemas.microsoft.com/office/drawing/2014/main" id="{11BAFC38-A49E-4BBD-AB77-594B12966608}"/>
              </a:ext>
            </a:extLst>
          </p:cNvPr>
          <p:cNvSpPr/>
          <p:nvPr/>
        </p:nvSpPr>
        <p:spPr>
          <a:xfrm>
            <a:off x="371237" y="3420000"/>
            <a:ext cx="7844227" cy="1008000"/>
          </a:xfrm>
          <a:prstGeom prst="roundRect">
            <a:avLst/>
          </a:prstGeom>
          <a:noFill/>
          <a:ln w="254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prstClr val="white"/>
              </a:solidFill>
              <a:effectLst/>
              <a:uLnTx/>
              <a:uFillTx/>
              <a:latin typeface="+mn-ea"/>
              <a:cs typeface="+mn-cs"/>
            </a:endParaRPr>
          </a:p>
        </p:txBody>
      </p:sp>
      <p:pic>
        <p:nvPicPr>
          <p:cNvPr id="6" name="グラフィックス 5" descr="歯車付きの頭">
            <a:extLst>
              <a:ext uri="{FF2B5EF4-FFF2-40B4-BE49-F238E27FC236}">
                <a16:creationId xmlns:a16="http://schemas.microsoft.com/office/drawing/2014/main" id="{6251097C-D404-438D-A252-06B2FEE729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5215" y="3618711"/>
            <a:ext cx="648000" cy="648000"/>
          </a:xfrm>
          <a:prstGeom prst="rect">
            <a:avLst/>
          </a:prstGeom>
        </p:spPr>
      </p:pic>
      <p:grpSp>
        <p:nvGrpSpPr>
          <p:cNvPr id="7" name="グループ化 6">
            <a:extLst>
              <a:ext uri="{FF2B5EF4-FFF2-40B4-BE49-F238E27FC236}">
                <a16:creationId xmlns:a16="http://schemas.microsoft.com/office/drawing/2014/main" id="{963FA3C6-FCA6-481A-8852-BFAC594DE853}"/>
              </a:ext>
            </a:extLst>
          </p:cNvPr>
          <p:cNvGrpSpPr/>
          <p:nvPr/>
        </p:nvGrpSpPr>
        <p:grpSpPr>
          <a:xfrm>
            <a:off x="565215" y="5240000"/>
            <a:ext cx="653419" cy="676830"/>
            <a:chOff x="-506363" y="4382488"/>
            <a:chExt cx="1124197" cy="1047281"/>
          </a:xfrm>
        </p:grpSpPr>
        <p:pic>
          <p:nvPicPr>
            <p:cNvPr id="8" name="図 7">
              <a:extLst>
                <a:ext uri="{FF2B5EF4-FFF2-40B4-BE49-F238E27FC236}">
                  <a16:creationId xmlns:a16="http://schemas.microsoft.com/office/drawing/2014/main" id="{11D32A89-7D82-4AB9-929B-8E65C1142A9F}"/>
                </a:ext>
              </a:extLst>
            </p:cNvPr>
            <p:cNvPicPr>
              <a:picLocks noChangeAspect="1"/>
            </p:cNvPicPr>
            <p:nvPr/>
          </p:nvPicPr>
          <p:blipFill rotWithShape="1">
            <a:blip r:embed="rId5" cstate="print">
              <a:biLevel thresh="50000"/>
              <a:extLst>
                <a:ext uri="{28A0092B-C50C-407E-A947-70E740481C1C}">
                  <a14:useLocalDpi xmlns:a14="http://schemas.microsoft.com/office/drawing/2010/main" val="0"/>
                </a:ext>
              </a:extLst>
            </a:blip>
            <a:srcRect l="28972" t="16346" r="34997" b="41924"/>
            <a:stretch/>
          </p:blipFill>
          <p:spPr>
            <a:xfrm>
              <a:off x="-161742" y="4486565"/>
              <a:ext cx="779576" cy="902892"/>
            </a:xfrm>
            <a:prstGeom prst="rect">
              <a:avLst/>
            </a:prstGeom>
          </p:spPr>
        </p:pic>
        <p:sp>
          <p:nvSpPr>
            <p:cNvPr id="9" name="テキスト ボックス 8">
              <a:extLst>
                <a:ext uri="{FF2B5EF4-FFF2-40B4-BE49-F238E27FC236}">
                  <a16:creationId xmlns:a16="http://schemas.microsoft.com/office/drawing/2014/main" id="{C250D410-D787-4E68-810A-9074775EEC61}"/>
                </a:ext>
              </a:extLst>
            </p:cNvPr>
            <p:cNvSpPr txBox="1"/>
            <p:nvPr/>
          </p:nvSpPr>
          <p:spPr>
            <a:xfrm>
              <a:off x="-433480" y="4382488"/>
              <a:ext cx="543475" cy="61910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2000" b="1" i="0" u="none" strike="noStrike" kern="0" cap="none" spc="0" normalizeH="0" baseline="0" noProof="0" dirty="0">
                  <a:ln>
                    <a:noFill/>
                  </a:ln>
                  <a:solidFill>
                    <a:prstClr val="black"/>
                  </a:solidFill>
                  <a:effectLst/>
                  <a:uLnTx/>
                  <a:uFillTx/>
                  <a:latin typeface="+mn-ea"/>
                </a:rPr>
                <a:t>？</a:t>
              </a:r>
              <a:endParaRPr kumimoji="0" lang="ja-JP" altLang="en-US" sz="1600" b="1" i="0" u="none" strike="noStrike" kern="0" cap="none" spc="0" normalizeH="0" baseline="0" noProof="0" dirty="0">
                <a:ln>
                  <a:noFill/>
                </a:ln>
                <a:solidFill>
                  <a:prstClr val="black"/>
                </a:solidFill>
                <a:effectLst/>
                <a:uLnTx/>
                <a:uFillTx/>
                <a:latin typeface="+mn-ea"/>
              </a:endParaRPr>
            </a:p>
          </p:txBody>
        </p:sp>
        <p:pic>
          <p:nvPicPr>
            <p:cNvPr id="10" name="グラフィックス 9" descr="棒グラフ">
              <a:extLst>
                <a:ext uri="{FF2B5EF4-FFF2-40B4-BE49-F238E27FC236}">
                  <a16:creationId xmlns:a16="http://schemas.microsoft.com/office/drawing/2014/main" id="{CFFED940-71FE-4AA4-8B9C-38B7D35E1B4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6363" y="4813410"/>
              <a:ext cx="616359" cy="616359"/>
            </a:xfrm>
            <a:prstGeom prst="rect">
              <a:avLst/>
            </a:prstGeom>
          </p:spPr>
        </p:pic>
      </p:grpSp>
      <p:sp>
        <p:nvSpPr>
          <p:cNvPr id="11" name="テキスト ボックス 10">
            <a:extLst>
              <a:ext uri="{FF2B5EF4-FFF2-40B4-BE49-F238E27FC236}">
                <a16:creationId xmlns:a16="http://schemas.microsoft.com/office/drawing/2014/main" id="{8D4281E5-E6D9-4431-B8C4-0DE1744970C2}"/>
              </a:ext>
            </a:extLst>
          </p:cNvPr>
          <p:cNvSpPr txBox="1"/>
          <p:nvPr/>
        </p:nvSpPr>
        <p:spPr>
          <a:xfrm>
            <a:off x="5142120" y="5229200"/>
            <a:ext cx="2889079" cy="584775"/>
          </a:xfrm>
          <a:prstGeom prst="rect">
            <a:avLst/>
          </a:prstGeom>
          <a:noFill/>
          <a:ln w="25400">
            <a:noFill/>
          </a:ln>
        </p:spPr>
        <p:txBody>
          <a:bodyPr wrap="square" rtlCol="0">
            <a:spAutoFit/>
          </a:bodyPr>
          <a:lstStyle/>
          <a:p>
            <a:r>
              <a:rPr lang="ja-JP" altLang="en-US" sz="1600" dirty="0">
                <a:solidFill>
                  <a:prstClr val="black"/>
                </a:solidFill>
                <a:latin typeface="+mn-ea"/>
              </a:rPr>
              <a:t>例）～という不満が多いので</a:t>
            </a:r>
            <a:endParaRPr lang="en-US" altLang="ja-JP" sz="1600" dirty="0">
              <a:solidFill>
                <a:prstClr val="black"/>
              </a:solidFill>
              <a:latin typeface="+mn-ea"/>
            </a:endParaRPr>
          </a:p>
          <a:p>
            <a:r>
              <a:rPr lang="ja-JP" altLang="en-US" sz="1600" dirty="0">
                <a:solidFill>
                  <a:prstClr val="black"/>
                </a:solidFill>
                <a:latin typeface="+mn-ea"/>
              </a:rPr>
              <a:t>     </a:t>
            </a:r>
            <a:r>
              <a:rPr lang="en-US" altLang="ja-JP" sz="1600" dirty="0">
                <a:solidFill>
                  <a:prstClr val="black"/>
                </a:solidFill>
                <a:latin typeface="+mn-ea"/>
              </a:rPr>
              <a:t> </a:t>
            </a:r>
            <a:r>
              <a:rPr lang="ja-JP" altLang="en-US" sz="1600" dirty="0">
                <a:solidFill>
                  <a:prstClr val="black"/>
                </a:solidFill>
                <a:latin typeface="+mn-ea"/>
              </a:rPr>
              <a:t>～を改善しよう</a:t>
            </a:r>
          </a:p>
        </p:txBody>
      </p:sp>
      <p:sp>
        <p:nvSpPr>
          <p:cNvPr id="12" name="直角三角形 11">
            <a:extLst>
              <a:ext uri="{FF2B5EF4-FFF2-40B4-BE49-F238E27FC236}">
                <a16:creationId xmlns:a16="http://schemas.microsoft.com/office/drawing/2014/main" id="{4EFB2B77-F50E-4EFD-A232-19D7B8A8F6F8}"/>
              </a:ext>
            </a:extLst>
          </p:cNvPr>
          <p:cNvSpPr>
            <a:spLocks noChangeAspect="1"/>
          </p:cNvSpPr>
          <p:nvPr/>
        </p:nvSpPr>
        <p:spPr>
          <a:xfrm rot="18923821">
            <a:off x="4147285" y="2788347"/>
            <a:ext cx="382500" cy="381006"/>
          </a:xfrm>
          <a:prstGeom prst="rtTriangle">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prstClr val="white"/>
              </a:solidFill>
              <a:effectLst/>
              <a:uLnTx/>
              <a:uFillTx/>
              <a:latin typeface="+mn-ea"/>
              <a:cs typeface="+mn-cs"/>
            </a:endParaRPr>
          </a:p>
        </p:txBody>
      </p:sp>
      <p:sp>
        <p:nvSpPr>
          <p:cNvPr id="13" name="四角形: 角を丸くする 12">
            <a:extLst>
              <a:ext uri="{FF2B5EF4-FFF2-40B4-BE49-F238E27FC236}">
                <a16:creationId xmlns:a16="http://schemas.microsoft.com/office/drawing/2014/main" id="{0CA5614E-BDB8-4D56-AA47-5E9A8DDA2DF7}"/>
              </a:ext>
            </a:extLst>
          </p:cNvPr>
          <p:cNvSpPr/>
          <p:nvPr/>
        </p:nvSpPr>
        <p:spPr>
          <a:xfrm>
            <a:off x="390267" y="5040000"/>
            <a:ext cx="7844227" cy="1008000"/>
          </a:xfrm>
          <a:prstGeom prst="roundRect">
            <a:avLst/>
          </a:prstGeom>
          <a:noFill/>
          <a:ln w="254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prstClr val="white"/>
              </a:solidFill>
              <a:effectLst/>
              <a:uLnTx/>
              <a:uFillTx/>
              <a:latin typeface="+mn-ea"/>
              <a:cs typeface="+mn-cs"/>
            </a:endParaRPr>
          </a:p>
        </p:txBody>
      </p:sp>
      <p:sp>
        <p:nvSpPr>
          <p:cNvPr id="14" name="四角形: 角を丸くする 13">
            <a:extLst>
              <a:ext uri="{FF2B5EF4-FFF2-40B4-BE49-F238E27FC236}">
                <a16:creationId xmlns:a16="http://schemas.microsoft.com/office/drawing/2014/main" id="{A6714FDB-1463-49CE-9323-50CEFD64763A}"/>
              </a:ext>
            </a:extLst>
          </p:cNvPr>
          <p:cNvSpPr/>
          <p:nvPr/>
        </p:nvSpPr>
        <p:spPr>
          <a:xfrm>
            <a:off x="369522" y="1800000"/>
            <a:ext cx="7844229" cy="1008000"/>
          </a:xfrm>
          <a:prstGeom prst="roundRect">
            <a:avLst/>
          </a:prstGeom>
          <a:noFill/>
          <a:ln w="254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prstClr val="white"/>
              </a:solidFill>
              <a:effectLst/>
              <a:uLnTx/>
              <a:uFillTx/>
              <a:latin typeface="+mn-ea"/>
              <a:cs typeface="+mn-cs"/>
            </a:endParaRPr>
          </a:p>
        </p:txBody>
      </p:sp>
      <p:graphicFrame>
        <p:nvGraphicFramePr>
          <p:cNvPr id="15" name="表 14">
            <a:extLst>
              <a:ext uri="{FF2B5EF4-FFF2-40B4-BE49-F238E27FC236}">
                <a16:creationId xmlns:a16="http://schemas.microsoft.com/office/drawing/2014/main" id="{76BA55AD-3FEC-453C-B301-F5AEBB3896F1}"/>
              </a:ext>
            </a:extLst>
          </p:cNvPr>
          <p:cNvGraphicFramePr>
            <a:graphicFrameLocks noGrp="1" noChangeAspect="1"/>
          </p:cNvGraphicFramePr>
          <p:nvPr>
            <p:extLst>
              <p:ext uri="{D42A27DB-BD31-4B8C-83A1-F6EECF244321}">
                <p14:modId xmlns:p14="http://schemas.microsoft.com/office/powerpoint/2010/main" val="1706758818"/>
              </p:ext>
            </p:extLst>
          </p:nvPr>
        </p:nvGraphicFramePr>
        <p:xfrm>
          <a:off x="5468462" y="2048216"/>
          <a:ext cx="2385249" cy="487680"/>
        </p:xfrm>
        <a:graphic>
          <a:graphicData uri="http://schemas.openxmlformats.org/drawingml/2006/table">
            <a:tbl>
              <a:tblPr firstRow="1" bandRow="1"/>
              <a:tblGrid>
                <a:gridCol w="375761">
                  <a:extLst>
                    <a:ext uri="{9D8B030D-6E8A-4147-A177-3AD203B41FA5}">
                      <a16:colId xmlns:a16="http://schemas.microsoft.com/office/drawing/2014/main" val="985211320"/>
                    </a:ext>
                  </a:extLst>
                </a:gridCol>
                <a:gridCol w="486016">
                  <a:extLst>
                    <a:ext uri="{9D8B030D-6E8A-4147-A177-3AD203B41FA5}">
                      <a16:colId xmlns:a16="http://schemas.microsoft.com/office/drawing/2014/main" val="1389861373"/>
                    </a:ext>
                  </a:extLst>
                </a:gridCol>
                <a:gridCol w="1523472">
                  <a:extLst>
                    <a:ext uri="{9D8B030D-6E8A-4147-A177-3AD203B41FA5}">
                      <a16:colId xmlns:a16="http://schemas.microsoft.com/office/drawing/2014/main" val="1532461814"/>
                    </a:ext>
                  </a:extLst>
                </a:gridCol>
              </a:tblGrid>
              <a:tr h="206279">
                <a:tc>
                  <a:txBody>
                    <a:bodyPr/>
                    <a:lstStyle>
                      <a:lvl1pPr marL="0" algn="l" defTabSz="914400" rtl="0" eaLnBrk="1" latinLnBrk="0" hangingPunct="1">
                        <a:defRPr kumimoji="1" sz="1800" b="1" kern="1200">
                          <a:solidFill>
                            <a:schemeClr val="lt1"/>
                          </a:solidFill>
                          <a:latin typeface="Segoe UI"/>
                          <a:ea typeface="メイリオ"/>
                        </a:defRPr>
                      </a:lvl1pPr>
                      <a:lvl2pPr marL="457200" algn="l" defTabSz="914400" rtl="0" eaLnBrk="1" latinLnBrk="0" hangingPunct="1">
                        <a:defRPr kumimoji="1" sz="1800" b="1" kern="1200">
                          <a:solidFill>
                            <a:schemeClr val="lt1"/>
                          </a:solidFill>
                          <a:latin typeface="Segoe UI"/>
                          <a:ea typeface="メイリオ"/>
                        </a:defRPr>
                      </a:lvl2pPr>
                      <a:lvl3pPr marL="914400" algn="l" defTabSz="914400" rtl="0" eaLnBrk="1" latinLnBrk="0" hangingPunct="1">
                        <a:defRPr kumimoji="1" sz="1800" b="1" kern="1200">
                          <a:solidFill>
                            <a:schemeClr val="lt1"/>
                          </a:solidFill>
                          <a:latin typeface="Segoe UI"/>
                          <a:ea typeface="メイリオ"/>
                        </a:defRPr>
                      </a:lvl3pPr>
                      <a:lvl4pPr marL="1371600" algn="l" defTabSz="914400" rtl="0" eaLnBrk="1" latinLnBrk="0" hangingPunct="1">
                        <a:defRPr kumimoji="1" sz="1800" b="1" kern="1200">
                          <a:solidFill>
                            <a:schemeClr val="lt1"/>
                          </a:solidFill>
                          <a:latin typeface="Segoe UI"/>
                          <a:ea typeface="メイリオ"/>
                        </a:defRPr>
                      </a:lvl4pPr>
                      <a:lvl5pPr marL="1828800" algn="l" defTabSz="914400" rtl="0" eaLnBrk="1" latinLnBrk="0" hangingPunct="1">
                        <a:defRPr kumimoji="1" sz="1800" b="1" kern="1200">
                          <a:solidFill>
                            <a:schemeClr val="lt1"/>
                          </a:solidFill>
                          <a:latin typeface="Segoe UI"/>
                          <a:ea typeface="メイリオ"/>
                        </a:defRPr>
                      </a:lvl5pPr>
                      <a:lvl6pPr marL="2286000" algn="l" defTabSz="914400" rtl="0" eaLnBrk="1" latinLnBrk="0" hangingPunct="1">
                        <a:defRPr kumimoji="1" sz="1800" b="1" kern="1200">
                          <a:solidFill>
                            <a:schemeClr val="lt1"/>
                          </a:solidFill>
                          <a:latin typeface="Segoe UI"/>
                          <a:ea typeface="メイリオ"/>
                        </a:defRPr>
                      </a:lvl6pPr>
                      <a:lvl7pPr marL="2743200" algn="l" defTabSz="914400" rtl="0" eaLnBrk="1" latinLnBrk="0" hangingPunct="1">
                        <a:defRPr kumimoji="1" sz="1800" b="1" kern="1200">
                          <a:solidFill>
                            <a:schemeClr val="lt1"/>
                          </a:solidFill>
                          <a:latin typeface="Segoe UI"/>
                          <a:ea typeface="メイリオ"/>
                        </a:defRPr>
                      </a:lvl7pPr>
                      <a:lvl8pPr marL="3200400" algn="l" defTabSz="914400" rtl="0" eaLnBrk="1" latinLnBrk="0" hangingPunct="1">
                        <a:defRPr kumimoji="1" sz="1800" b="1" kern="1200">
                          <a:solidFill>
                            <a:schemeClr val="lt1"/>
                          </a:solidFill>
                          <a:latin typeface="Segoe UI"/>
                          <a:ea typeface="メイリオ"/>
                        </a:defRPr>
                      </a:lvl8pPr>
                      <a:lvl9pPr marL="3657600" algn="l" defTabSz="914400" rtl="0" eaLnBrk="1" latinLnBrk="0" hangingPunct="1">
                        <a:defRPr kumimoji="1" sz="1800" b="1" kern="1200">
                          <a:solidFill>
                            <a:schemeClr val="lt1"/>
                          </a:solidFill>
                          <a:latin typeface="Segoe UI"/>
                          <a:ea typeface="メイリオ"/>
                        </a:defRPr>
                      </a:lvl9pPr>
                    </a:lstStyle>
                    <a:p>
                      <a:r>
                        <a:rPr kumimoji="1" lang="en-US" altLang="ja-JP" sz="1000" dirty="0"/>
                        <a:t>No.</a:t>
                      </a:r>
                      <a:endParaRPr kumimoji="1" lang="ja-JP" altLang="en-US" sz="10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E75B5"/>
                    </a:solidFill>
                  </a:tcPr>
                </a:tc>
                <a:tc>
                  <a:txBody>
                    <a:bodyPr/>
                    <a:lstStyle>
                      <a:lvl1pPr marL="0" algn="l" defTabSz="914400" rtl="0" eaLnBrk="1" latinLnBrk="0" hangingPunct="1">
                        <a:defRPr kumimoji="1" sz="1800" b="1" kern="1200">
                          <a:solidFill>
                            <a:schemeClr val="lt1"/>
                          </a:solidFill>
                          <a:latin typeface="Segoe UI"/>
                          <a:ea typeface="メイリオ"/>
                        </a:defRPr>
                      </a:lvl1pPr>
                      <a:lvl2pPr marL="457200" algn="l" defTabSz="914400" rtl="0" eaLnBrk="1" latinLnBrk="0" hangingPunct="1">
                        <a:defRPr kumimoji="1" sz="1800" b="1" kern="1200">
                          <a:solidFill>
                            <a:schemeClr val="lt1"/>
                          </a:solidFill>
                          <a:latin typeface="Segoe UI"/>
                          <a:ea typeface="メイリオ"/>
                        </a:defRPr>
                      </a:lvl2pPr>
                      <a:lvl3pPr marL="914400" algn="l" defTabSz="914400" rtl="0" eaLnBrk="1" latinLnBrk="0" hangingPunct="1">
                        <a:defRPr kumimoji="1" sz="1800" b="1" kern="1200">
                          <a:solidFill>
                            <a:schemeClr val="lt1"/>
                          </a:solidFill>
                          <a:latin typeface="Segoe UI"/>
                          <a:ea typeface="メイリオ"/>
                        </a:defRPr>
                      </a:lvl3pPr>
                      <a:lvl4pPr marL="1371600" algn="l" defTabSz="914400" rtl="0" eaLnBrk="1" latinLnBrk="0" hangingPunct="1">
                        <a:defRPr kumimoji="1" sz="1800" b="1" kern="1200">
                          <a:solidFill>
                            <a:schemeClr val="lt1"/>
                          </a:solidFill>
                          <a:latin typeface="Segoe UI"/>
                          <a:ea typeface="メイリオ"/>
                        </a:defRPr>
                      </a:lvl4pPr>
                      <a:lvl5pPr marL="1828800" algn="l" defTabSz="914400" rtl="0" eaLnBrk="1" latinLnBrk="0" hangingPunct="1">
                        <a:defRPr kumimoji="1" sz="1800" b="1" kern="1200">
                          <a:solidFill>
                            <a:schemeClr val="lt1"/>
                          </a:solidFill>
                          <a:latin typeface="Segoe UI"/>
                          <a:ea typeface="メイリオ"/>
                        </a:defRPr>
                      </a:lvl5pPr>
                      <a:lvl6pPr marL="2286000" algn="l" defTabSz="914400" rtl="0" eaLnBrk="1" latinLnBrk="0" hangingPunct="1">
                        <a:defRPr kumimoji="1" sz="1800" b="1" kern="1200">
                          <a:solidFill>
                            <a:schemeClr val="lt1"/>
                          </a:solidFill>
                          <a:latin typeface="Segoe UI"/>
                          <a:ea typeface="メイリオ"/>
                        </a:defRPr>
                      </a:lvl6pPr>
                      <a:lvl7pPr marL="2743200" algn="l" defTabSz="914400" rtl="0" eaLnBrk="1" latinLnBrk="0" hangingPunct="1">
                        <a:defRPr kumimoji="1" sz="1800" b="1" kern="1200">
                          <a:solidFill>
                            <a:schemeClr val="lt1"/>
                          </a:solidFill>
                          <a:latin typeface="Segoe UI"/>
                          <a:ea typeface="メイリオ"/>
                        </a:defRPr>
                      </a:lvl7pPr>
                      <a:lvl8pPr marL="3200400" algn="l" defTabSz="914400" rtl="0" eaLnBrk="1" latinLnBrk="0" hangingPunct="1">
                        <a:defRPr kumimoji="1" sz="1800" b="1" kern="1200">
                          <a:solidFill>
                            <a:schemeClr val="lt1"/>
                          </a:solidFill>
                          <a:latin typeface="Segoe UI"/>
                          <a:ea typeface="メイリオ"/>
                        </a:defRPr>
                      </a:lvl8pPr>
                      <a:lvl9pPr marL="3657600" algn="l" defTabSz="914400" rtl="0" eaLnBrk="1" latinLnBrk="0" hangingPunct="1">
                        <a:defRPr kumimoji="1" sz="1800" b="1" kern="1200">
                          <a:solidFill>
                            <a:schemeClr val="lt1"/>
                          </a:solidFill>
                          <a:latin typeface="Segoe UI"/>
                          <a:ea typeface="メイリオ"/>
                        </a:defRPr>
                      </a:lvl9pPr>
                    </a:lstStyle>
                    <a:p>
                      <a:r>
                        <a:rPr kumimoji="1" lang="ja-JP" altLang="en-US" sz="1000" dirty="0"/>
                        <a:t>性別</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E75B5"/>
                    </a:solidFill>
                  </a:tcPr>
                </a:tc>
                <a:tc>
                  <a:txBody>
                    <a:bodyPr/>
                    <a:lstStyle>
                      <a:lvl1pPr marL="0" algn="l" defTabSz="914400" rtl="0" eaLnBrk="1" latinLnBrk="0" hangingPunct="1">
                        <a:defRPr kumimoji="1" sz="1800" b="1" kern="1200">
                          <a:solidFill>
                            <a:schemeClr val="lt1"/>
                          </a:solidFill>
                          <a:latin typeface="Segoe UI"/>
                          <a:ea typeface="メイリオ"/>
                        </a:defRPr>
                      </a:lvl1pPr>
                      <a:lvl2pPr marL="457200" algn="l" defTabSz="914400" rtl="0" eaLnBrk="1" latinLnBrk="0" hangingPunct="1">
                        <a:defRPr kumimoji="1" sz="1800" b="1" kern="1200">
                          <a:solidFill>
                            <a:schemeClr val="lt1"/>
                          </a:solidFill>
                          <a:latin typeface="Segoe UI"/>
                          <a:ea typeface="メイリオ"/>
                        </a:defRPr>
                      </a:lvl2pPr>
                      <a:lvl3pPr marL="914400" algn="l" defTabSz="914400" rtl="0" eaLnBrk="1" latinLnBrk="0" hangingPunct="1">
                        <a:defRPr kumimoji="1" sz="1800" b="1" kern="1200">
                          <a:solidFill>
                            <a:schemeClr val="lt1"/>
                          </a:solidFill>
                          <a:latin typeface="Segoe UI"/>
                          <a:ea typeface="メイリオ"/>
                        </a:defRPr>
                      </a:lvl3pPr>
                      <a:lvl4pPr marL="1371600" algn="l" defTabSz="914400" rtl="0" eaLnBrk="1" latinLnBrk="0" hangingPunct="1">
                        <a:defRPr kumimoji="1" sz="1800" b="1" kern="1200">
                          <a:solidFill>
                            <a:schemeClr val="lt1"/>
                          </a:solidFill>
                          <a:latin typeface="Segoe UI"/>
                          <a:ea typeface="メイリオ"/>
                        </a:defRPr>
                      </a:lvl4pPr>
                      <a:lvl5pPr marL="1828800" algn="l" defTabSz="914400" rtl="0" eaLnBrk="1" latinLnBrk="0" hangingPunct="1">
                        <a:defRPr kumimoji="1" sz="1800" b="1" kern="1200">
                          <a:solidFill>
                            <a:schemeClr val="lt1"/>
                          </a:solidFill>
                          <a:latin typeface="Segoe UI"/>
                          <a:ea typeface="メイリオ"/>
                        </a:defRPr>
                      </a:lvl5pPr>
                      <a:lvl6pPr marL="2286000" algn="l" defTabSz="914400" rtl="0" eaLnBrk="1" latinLnBrk="0" hangingPunct="1">
                        <a:defRPr kumimoji="1" sz="1800" b="1" kern="1200">
                          <a:solidFill>
                            <a:schemeClr val="lt1"/>
                          </a:solidFill>
                          <a:latin typeface="Segoe UI"/>
                          <a:ea typeface="メイリオ"/>
                        </a:defRPr>
                      </a:lvl6pPr>
                      <a:lvl7pPr marL="2743200" algn="l" defTabSz="914400" rtl="0" eaLnBrk="1" latinLnBrk="0" hangingPunct="1">
                        <a:defRPr kumimoji="1" sz="1800" b="1" kern="1200">
                          <a:solidFill>
                            <a:schemeClr val="lt1"/>
                          </a:solidFill>
                          <a:latin typeface="Segoe UI"/>
                          <a:ea typeface="メイリオ"/>
                        </a:defRPr>
                      </a:lvl7pPr>
                      <a:lvl8pPr marL="3200400" algn="l" defTabSz="914400" rtl="0" eaLnBrk="1" latinLnBrk="0" hangingPunct="1">
                        <a:defRPr kumimoji="1" sz="1800" b="1" kern="1200">
                          <a:solidFill>
                            <a:schemeClr val="lt1"/>
                          </a:solidFill>
                          <a:latin typeface="Segoe UI"/>
                          <a:ea typeface="メイリオ"/>
                        </a:defRPr>
                      </a:lvl8pPr>
                      <a:lvl9pPr marL="3657600" algn="l" defTabSz="914400" rtl="0" eaLnBrk="1" latinLnBrk="0" hangingPunct="1">
                        <a:defRPr kumimoji="1" sz="1800" b="1" kern="1200">
                          <a:solidFill>
                            <a:schemeClr val="lt1"/>
                          </a:solidFill>
                          <a:latin typeface="Segoe UI"/>
                          <a:ea typeface="メイリオ"/>
                        </a:defRPr>
                      </a:lvl9pPr>
                    </a:lstStyle>
                    <a:p>
                      <a:r>
                        <a:rPr kumimoji="1" lang="ja-JP" altLang="en-US" sz="1000" dirty="0"/>
                        <a:t>自由記述</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E75B5"/>
                    </a:solidFill>
                  </a:tcPr>
                </a:tc>
                <a:extLst>
                  <a:ext uri="{0D108BD9-81ED-4DB2-BD59-A6C34878D82A}">
                    <a16:rowId xmlns:a16="http://schemas.microsoft.com/office/drawing/2014/main" val="1704813959"/>
                  </a:ext>
                </a:extLst>
              </a:tr>
              <a:tr h="206279">
                <a:tc>
                  <a:txBody>
                    <a:bodyPr/>
                    <a:lstStyle>
                      <a:lvl1pPr marL="0" algn="l" defTabSz="914400" rtl="0" eaLnBrk="1" latinLnBrk="0" hangingPunct="1">
                        <a:defRPr kumimoji="1" sz="1800" kern="1200">
                          <a:solidFill>
                            <a:schemeClr val="dk1"/>
                          </a:solidFill>
                          <a:latin typeface="Segoe UI"/>
                          <a:ea typeface="メイリオ"/>
                        </a:defRPr>
                      </a:lvl1pPr>
                      <a:lvl2pPr marL="457200" algn="l" defTabSz="914400" rtl="0" eaLnBrk="1" latinLnBrk="0" hangingPunct="1">
                        <a:defRPr kumimoji="1" sz="1800" kern="1200">
                          <a:solidFill>
                            <a:schemeClr val="dk1"/>
                          </a:solidFill>
                          <a:latin typeface="Segoe UI"/>
                          <a:ea typeface="メイリオ"/>
                        </a:defRPr>
                      </a:lvl2pPr>
                      <a:lvl3pPr marL="914400" algn="l" defTabSz="914400" rtl="0" eaLnBrk="1" latinLnBrk="0" hangingPunct="1">
                        <a:defRPr kumimoji="1" sz="1800" kern="1200">
                          <a:solidFill>
                            <a:schemeClr val="dk1"/>
                          </a:solidFill>
                          <a:latin typeface="Segoe UI"/>
                          <a:ea typeface="メイリオ"/>
                        </a:defRPr>
                      </a:lvl3pPr>
                      <a:lvl4pPr marL="1371600" algn="l" defTabSz="914400" rtl="0" eaLnBrk="1" latinLnBrk="0" hangingPunct="1">
                        <a:defRPr kumimoji="1" sz="1800" kern="1200">
                          <a:solidFill>
                            <a:schemeClr val="dk1"/>
                          </a:solidFill>
                          <a:latin typeface="Segoe UI"/>
                          <a:ea typeface="メイリオ"/>
                        </a:defRPr>
                      </a:lvl4pPr>
                      <a:lvl5pPr marL="1828800" algn="l" defTabSz="914400" rtl="0" eaLnBrk="1" latinLnBrk="0" hangingPunct="1">
                        <a:defRPr kumimoji="1" sz="1800" kern="1200">
                          <a:solidFill>
                            <a:schemeClr val="dk1"/>
                          </a:solidFill>
                          <a:latin typeface="Segoe UI"/>
                          <a:ea typeface="メイリオ"/>
                        </a:defRPr>
                      </a:lvl5pPr>
                      <a:lvl6pPr marL="2286000" algn="l" defTabSz="914400" rtl="0" eaLnBrk="1" latinLnBrk="0" hangingPunct="1">
                        <a:defRPr kumimoji="1" sz="1800" kern="1200">
                          <a:solidFill>
                            <a:schemeClr val="dk1"/>
                          </a:solidFill>
                          <a:latin typeface="Segoe UI"/>
                          <a:ea typeface="メイリオ"/>
                        </a:defRPr>
                      </a:lvl6pPr>
                      <a:lvl7pPr marL="2743200" algn="l" defTabSz="914400" rtl="0" eaLnBrk="1" latinLnBrk="0" hangingPunct="1">
                        <a:defRPr kumimoji="1" sz="1800" kern="1200">
                          <a:solidFill>
                            <a:schemeClr val="dk1"/>
                          </a:solidFill>
                          <a:latin typeface="Segoe UI"/>
                          <a:ea typeface="メイリオ"/>
                        </a:defRPr>
                      </a:lvl7pPr>
                      <a:lvl8pPr marL="3200400" algn="l" defTabSz="914400" rtl="0" eaLnBrk="1" latinLnBrk="0" hangingPunct="1">
                        <a:defRPr kumimoji="1" sz="1800" kern="1200">
                          <a:solidFill>
                            <a:schemeClr val="dk1"/>
                          </a:solidFill>
                          <a:latin typeface="Segoe UI"/>
                          <a:ea typeface="メイリオ"/>
                        </a:defRPr>
                      </a:lvl8pPr>
                      <a:lvl9pPr marL="3657600" algn="l" defTabSz="914400" rtl="0" eaLnBrk="1" latinLnBrk="0" hangingPunct="1">
                        <a:defRPr kumimoji="1" sz="1800" kern="1200">
                          <a:solidFill>
                            <a:schemeClr val="dk1"/>
                          </a:solidFill>
                          <a:latin typeface="Segoe UI"/>
                          <a:ea typeface="メイリオ"/>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b="1" dirty="0">
                          <a:solidFill>
                            <a:srgbClr val="000000"/>
                          </a:solidFill>
                          <a:latin typeface="游ゴシック" panose="020B0400000000000000" pitchFamily="50" charset="-128"/>
                          <a:ea typeface="游ゴシック" panose="020B0400000000000000" pitchFamily="50" charset="-128"/>
                        </a:rPr>
                        <a:t>1</a:t>
                      </a:r>
                      <a:endParaRPr kumimoji="1" lang="ja-JP" altLang="en-US" sz="10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75B5">
                        <a:tint val="40000"/>
                      </a:srgbClr>
                    </a:solidFill>
                  </a:tcPr>
                </a:tc>
                <a:tc>
                  <a:txBody>
                    <a:bodyPr/>
                    <a:lstStyle>
                      <a:lvl1pPr marL="0" algn="l" defTabSz="914400" rtl="0" eaLnBrk="1" latinLnBrk="0" hangingPunct="1">
                        <a:defRPr kumimoji="1" sz="1800" kern="1200">
                          <a:solidFill>
                            <a:schemeClr val="dk1"/>
                          </a:solidFill>
                          <a:latin typeface="Segoe UI"/>
                          <a:ea typeface="メイリオ"/>
                        </a:defRPr>
                      </a:lvl1pPr>
                      <a:lvl2pPr marL="457200" algn="l" defTabSz="914400" rtl="0" eaLnBrk="1" latinLnBrk="0" hangingPunct="1">
                        <a:defRPr kumimoji="1" sz="1800" kern="1200">
                          <a:solidFill>
                            <a:schemeClr val="dk1"/>
                          </a:solidFill>
                          <a:latin typeface="Segoe UI"/>
                          <a:ea typeface="メイリオ"/>
                        </a:defRPr>
                      </a:lvl2pPr>
                      <a:lvl3pPr marL="914400" algn="l" defTabSz="914400" rtl="0" eaLnBrk="1" latinLnBrk="0" hangingPunct="1">
                        <a:defRPr kumimoji="1" sz="1800" kern="1200">
                          <a:solidFill>
                            <a:schemeClr val="dk1"/>
                          </a:solidFill>
                          <a:latin typeface="Segoe UI"/>
                          <a:ea typeface="メイリオ"/>
                        </a:defRPr>
                      </a:lvl3pPr>
                      <a:lvl4pPr marL="1371600" algn="l" defTabSz="914400" rtl="0" eaLnBrk="1" latinLnBrk="0" hangingPunct="1">
                        <a:defRPr kumimoji="1" sz="1800" kern="1200">
                          <a:solidFill>
                            <a:schemeClr val="dk1"/>
                          </a:solidFill>
                          <a:latin typeface="Segoe UI"/>
                          <a:ea typeface="メイリオ"/>
                        </a:defRPr>
                      </a:lvl4pPr>
                      <a:lvl5pPr marL="1828800" algn="l" defTabSz="914400" rtl="0" eaLnBrk="1" latinLnBrk="0" hangingPunct="1">
                        <a:defRPr kumimoji="1" sz="1800" kern="1200">
                          <a:solidFill>
                            <a:schemeClr val="dk1"/>
                          </a:solidFill>
                          <a:latin typeface="Segoe UI"/>
                          <a:ea typeface="メイリオ"/>
                        </a:defRPr>
                      </a:lvl5pPr>
                      <a:lvl6pPr marL="2286000" algn="l" defTabSz="914400" rtl="0" eaLnBrk="1" latinLnBrk="0" hangingPunct="1">
                        <a:defRPr kumimoji="1" sz="1800" kern="1200">
                          <a:solidFill>
                            <a:schemeClr val="dk1"/>
                          </a:solidFill>
                          <a:latin typeface="Segoe UI"/>
                          <a:ea typeface="メイリオ"/>
                        </a:defRPr>
                      </a:lvl6pPr>
                      <a:lvl7pPr marL="2743200" algn="l" defTabSz="914400" rtl="0" eaLnBrk="1" latinLnBrk="0" hangingPunct="1">
                        <a:defRPr kumimoji="1" sz="1800" kern="1200">
                          <a:solidFill>
                            <a:schemeClr val="dk1"/>
                          </a:solidFill>
                          <a:latin typeface="Segoe UI"/>
                          <a:ea typeface="メイリオ"/>
                        </a:defRPr>
                      </a:lvl7pPr>
                      <a:lvl8pPr marL="3200400" algn="l" defTabSz="914400" rtl="0" eaLnBrk="1" latinLnBrk="0" hangingPunct="1">
                        <a:defRPr kumimoji="1" sz="1800" kern="1200">
                          <a:solidFill>
                            <a:schemeClr val="dk1"/>
                          </a:solidFill>
                          <a:latin typeface="Segoe UI"/>
                          <a:ea typeface="メイリオ"/>
                        </a:defRPr>
                      </a:lvl8pPr>
                      <a:lvl9pPr marL="3657600" algn="l" defTabSz="914400" rtl="0" eaLnBrk="1" latinLnBrk="0" hangingPunct="1">
                        <a:defRPr kumimoji="1" sz="1800" kern="1200">
                          <a:solidFill>
                            <a:schemeClr val="dk1"/>
                          </a:solidFill>
                          <a:latin typeface="Segoe UI"/>
                          <a:ea typeface="メイリオ"/>
                        </a:defRPr>
                      </a:lvl9pPr>
                    </a:lstStyle>
                    <a:p>
                      <a:r>
                        <a:rPr lang="ja-JP" altLang="en-US" sz="1000" b="1" dirty="0">
                          <a:solidFill>
                            <a:srgbClr val="000000"/>
                          </a:solidFill>
                          <a:latin typeface="游ゴシック" panose="020B0400000000000000" pitchFamily="50" charset="-128"/>
                          <a:ea typeface="游ゴシック" panose="020B0400000000000000" pitchFamily="50" charset="-128"/>
                        </a:rPr>
                        <a:t>男</a:t>
                      </a:r>
                      <a:endParaRPr kumimoji="1" lang="ja-JP" altLang="en-US" sz="10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75B5">
                        <a:tint val="40000"/>
                      </a:srgbClr>
                    </a:solidFill>
                  </a:tcPr>
                </a:tc>
                <a:tc>
                  <a:txBody>
                    <a:bodyPr/>
                    <a:lstStyle>
                      <a:lvl1pPr marL="0" algn="l" defTabSz="914400" rtl="0" eaLnBrk="1" latinLnBrk="0" hangingPunct="1">
                        <a:defRPr kumimoji="1" sz="1800" kern="1200">
                          <a:solidFill>
                            <a:schemeClr val="dk1"/>
                          </a:solidFill>
                          <a:latin typeface="Segoe UI"/>
                          <a:ea typeface="メイリオ"/>
                        </a:defRPr>
                      </a:lvl1pPr>
                      <a:lvl2pPr marL="457200" algn="l" defTabSz="914400" rtl="0" eaLnBrk="1" latinLnBrk="0" hangingPunct="1">
                        <a:defRPr kumimoji="1" sz="1800" kern="1200">
                          <a:solidFill>
                            <a:schemeClr val="dk1"/>
                          </a:solidFill>
                          <a:latin typeface="Segoe UI"/>
                          <a:ea typeface="メイリオ"/>
                        </a:defRPr>
                      </a:lvl2pPr>
                      <a:lvl3pPr marL="914400" algn="l" defTabSz="914400" rtl="0" eaLnBrk="1" latinLnBrk="0" hangingPunct="1">
                        <a:defRPr kumimoji="1" sz="1800" kern="1200">
                          <a:solidFill>
                            <a:schemeClr val="dk1"/>
                          </a:solidFill>
                          <a:latin typeface="Segoe UI"/>
                          <a:ea typeface="メイリオ"/>
                        </a:defRPr>
                      </a:lvl3pPr>
                      <a:lvl4pPr marL="1371600" algn="l" defTabSz="914400" rtl="0" eaLnBrk="1" latinLnBrk="0" hangingPunct="1">
                        <a:defRPr kumimoji="1" sz="1800" kern="1200">
                          <a:solidFill>
                            <a:schemeClr val="dk1"/>
                          </a:solidFill>
                          <a:latin typeface="Segoe UI"/>
                          <a:ea typeface="メイリオ"/>
                        </a:defRPr>
                      </a:lvl4pPr>
                      <a:lvl5pPr marL="1828800" algn="l" defTabSz="914400" rtl="0" eaLnBrk="1" latinLnBrk="0" hangingPunct="1">
                        <a:defRPr kumimoji="1" sz="1800" kern="1200">
                          <a:solidFill>
                            <a:schemeClr val="dk1"/>
                          </a:solidFill>
                          <a:latin typeface="Segoe UI"/>
                          <a:ea typeface="メイリオ"/>
                        </a:defRPr>
                      </a:lvl5pPr>
                      <a:lvl6pPr marL="2286000" algn="l" defTabSz="914400" rtl="0" eaLnBrk="1" latinLnBrk="0" hangingPunct="1">
                        <a:defRPr kumimoji="1" sz="1800" kern="1200">
                          <a:solidFill>
                            <a:schemeClr val="dk1"/>
                          </a:solidFill>
                          <a:latin typeface="Segoe UI"/>
                          <a:ea typeface="メイリオ"/>
                        </a:defRPr>
                      </a:lvl6pPr>
                      <a:lvl7pPr marL="2743200" algn="l" defTabSz="914400" rtl="0" eaLnBrk="1" latinLnBrk="0" hangingPunct="1">
                        <a:defRPr kumimoji="1" sz="1800" kern="1200">
                          <a:solidFill>
                            <a:schemeClr val="dk1"/>
                          </a:solidFill>
                          <a:latin typeface="Segoe UI"/>
                          <a:ea typeface="メイリオ"/>
                        </a:defRPr>
                      </a:lvl7pPr>
                      <a:lvl8pPr marL="3200400" algn="l" defTabSz="914400" rtl="0" eaLnBrk="1" latinLnBrk="0" hangingPunct="1">
                        <a:defRPr kumimoji="1" sz="1800" kern="1200">
                          <a:solidFill>
                            <a:schemeClr val="dk1"/>
                          </a:solidFill>
                          <a:latin typeface="Segoe UI"/>
                          <a:ea typeface="メイリオ"/>
                        </a:defRPr>
                      </a:lvl8pPr>
                      <a:lvl9pPr marL="3657600" algn="l" defTabSz="914400" rtl="0" eaLnBrk="1" latinLnBrk="0" hangingPunct="1">
                        <a:defRPr kumimoji="1" sz="1800" kern="1200">
                          <a:solidFill>
                            <a:schemeClr val="dk1"/>
                          </a:solidFill>
                          <a:latin typeface="Segoe UI"/>
                          <a:ea typeface="メイリオ"/>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b="1" dirty="0">
                          <a:solidFill>
                            <a:srgbClr val="000000"/>
                          </a:solidFill>
                          <a:latin typeface="游ゴシック" panose="020B0400000000000000" pitchFamily="50" charset="-128"/>
                          <a:ea typeface="游ゴシック" panose="020B0400000000000000" pitchFamily="50" charset="-128"/>
                        </a:rPr>
                        <a:t>声が聞こえなかった</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75B5">
                        <a:tint val="40000"/>
                      </a:srgbClr>
                    </a:solidFill>
                  </a:tcPr>
                </a:tc>
                <a:extLst>
                  <a:ext uri="{0D108BD9-81ED-4DB2-BD59-A6C34878D82A}">
                    <a16:rowId xmlns:a16="http://schemas.microsoft.com/office/drawing/2014/main" val="1198851523"/>
                  </a:ext>
                </a:extLst>
              </a:tr>
            </a:tbl>
          </a:graphicData>
        </a:graphic>
      </p:graphicFrame>
      <p:sp>
        <p:nvSpPr>
          <p:cNvPr id="16" name="テキスト ボックス 15">
            <a:extLst>
              <a:ext uri="{FF2B5EF4-FFF2-40B4-BE49-F238E27FC236}">
                <a16:creationId xmlns:a16="http://schemas.microsoft.com/office/drawing/2014/main" id="{8D200B8A-BE4D-42CF-A9BA-709F699FDBA7}"/>
              </a:ext>
            </a:extLst>
          </p:cNvPr>
          <p:cNvSpPr txBox="1"/>
          <p:nvPr/>
        </p:nvSpPr>
        <p:spPr>
          <a:xfrm>
            <a:off x="1393843" y="3646765"/>
            <a:ext cx="3651558" cy="646331"/>
          </a:xfrm>
          <a:prstGeom prst="rect">
            <a:avLst/>
          </a:prstGeom>
          <a:noFill/>
        </p:spPr>
        <p:txBody>
          <a:bodyPr wrap="square" rtlCol="0">
            <a:spAutoFit/>
          </a:bodyPr>
          <a:lstStyle/>
          <a:p>
            <a:r>
              <a:rPr kumimoji="1" lang="ja-JP" altLang="en-US" dirty="0">
                <a:latin typeface="+mn-ea"/>
              </a:rPr>
              <a:t>様々な手法を用いて</a:t>
            </a:r>
            <a:r>
              <a:rPr lang="ja-JP" altLang="en-US" b="1" dirty="0">
                <a:solidFill>
                  <a:srgbClr val="FF0000"/>
                </a:solidFill>
                <a:latin typeface="+mn-ea"/>
              </a:rPr>
              <a:t>具体的な</a:t>
            </a:r>
            <a:r>
              <a:rPr kumimoji="1" lang="ja-JP" altLang="en-US" b="1" dirty="0">
                <a:solidFill>
                  <a:srgbClr val="FF0000"/>
                </a:solidFill>
                <a:latin typeface="+mn-ea"/>
              </a:rPr>
              <a:t>不満や要望、問題の原因を抽出する</a:t>
            </a:r>
          </a:p>
        </p:txBody>
      </p:sp>
      <p:sp>
        <p:nvSpPr>
          <p:cNvPr id="17" name="テキスト ボックス 16">
            <a:extLst>
              <a:ext uri="{FF2B5EF4-FFF2-40B4-BE49-F238E27FC236}">
                <a16:creationId xmlns:a16="http://schemas.microsoft.com/office/drawing/2014/main" id="{9B55DC90-F36B-446C-B6AD-B9766E475B11}"/>
              </a:ext>
            </a:extLst>
          </p:cNvPr>
          <p:cNvSpPr txBox="1"/>
          <p:nvPr/>
        </p:nvSpPr>
        <p:spPr>
          <a:xfrm>
            <a:off x="1415835" y="5255250"/>
            <a:ext cx="3651558" cy="646331"/>
          </a:xfrm>
          <a:prstGeom prst="rect">
            <a:avLst/>
          </a:prstGeom>
          <a:noFill/>
        </p:spPr>
        <p:txBody>
          <a:bodyPr wrap="square" rtlCol="0">
            <a:spAutoFit/>
          </a:bodyPr>
          <a:lstStyle/>
          <a:p>
            <a:r>
              <a:rPr kumimoji="1" lang="ja-JP" altLang="en-US" dirty="0">
                <a:latin typeface="+mn-ea"/>
              </a:rPr>
              <a:t>可視化した特徴を分析結果としてまとめて、</a:t>
            </a:r>
            <a:r>
              <a:rPr kumimoji="1" lang="ja-JP" altLang="en-US" b="1" dirty="0">
                <a:solidFill>
                  <a:srgbClr val="FF0000"/>
                </a:solidFill>
                <a:latin typeface="+mn-ea"/>
              </a:rPr>
              <a:t>実務に活かす</a:t>
            </a:r>
          </a:p>
        </p:txBody>
      </p:sp>
      <p:sp>
        <p:nvSpPr>
          <p:cNvPr id="18" name="テキスト ボックス 17">
            <a:extLst>
              <a:ext uri="{FF2B5EF4-FFF2-40B4-BE49-F238E27FC236}">
                <a16:creationId xmlns:a16="http://schemas.microsoft.com/office/drawing/2014/main" id="{42C3E5A4-F797-4053-84C2-3AC0E5ED0147}"/>
              </a:ext>
            </a:extLst>
          </p:cNvPr>
          <p:cNvSpPr txBox="1"/>
          <p:nvPr/>
        </p:nvSpPr>
        <p:spPr>
          <a:xfrm>
            <a:off x="1415835" y="1985624"/>
            <a:ext cx="3651558" cy="646331"/>
          </a:xfrm>
          <a:prstGeom prst="rect">
            <a:avLst/>
          </a:prstGeom>
          <a:noFill/>
        </p:spPr>
        <p:txBody>
          <a:bodyPr wrap="square" rtlCol="0">
            <a:spAutoFit/>
          </a:bodyPr>
          <a:lstStyle/>
          <a:p>
            <a:r>
              <a:rPr kumimoji="1" lang="ja-JP" altLang="en-US" dirty="0">
                <a:latin typeface="+mn-ea"/>
              </a:rPr>
              <a:t>膨大なテキストデータの欠損値や誤字を確認して</a:t>
            </a:r>
            <a:r>
              <a:rPr kumimoji="1" lang="ja-JP" altLang="en-US" b="1" dirty="0">
                <a:solidFill>
                  <a:srgbClr val="FF0000"/>
                </a:solidFill>
                <a:latin typeface="+mn-ea"/>
              </a:rPr>
              <a:t>加工する</a:t>
            </a:r>
          </a:p>
        </p:txBody>
      </p:sp>
      <p:sp>
        <p:nvSpPr>
          <p:cNvPr id="21" name="四角形: 角を丸くする 20">
            <a:extLst>
              <a:ext uri="{FF2B5EF4-FFF2-40B4-BE49-F238E27FC236}">
                <a16:creationId xmlns:a16="http://schemas.microsoft.com/office/drawing/2014/main" id="{C940E138-FA59-4476-B2EA-1700C6AC89F2}"/>
              </a:ext>
            </a:extLst>
          </p:cNvPr>
          <p:cNvSpPr/>
          <p:nvPr/>
        </p:nvSpPr>
        <p:spPr>
          <a:xfrm>
            <a:off x="180000" y="1440000"/>
            <a:ext cx="3363300" cy="50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mn-ea"/>
              </a:rPr>
              <a:t>テキストデータの加工</a:t>
            </a:r>
          </a:p>
        </p:txBody>
      </p:sp>
      <p:sp>
        <p:nvSpPr>
          <p:cNvPr id="22" name="四角形: 角を丸くする 21">
            <a:extLst>
              <a:ext uri="{FF2B5EF4-FFF2-40B4-BE49-F238E27FC236}">
                <a16:creationId xmlns:a16="http://schemas.microsoft.com/office/drawing/2014/main" id="{91A82B0F-B3F1-43A8-B4DF-E530B46D1873}"/>
              </a:ext>
            </a:extLst>
          </p:cNvPr>
          <p:cNvSpPr/>
          <p:nvPr/>
        </p:nvSpPr>
        <p:spPr>
          <a:xfrm>
            <a:off x="180000" y="3060000"/>
            <a:ext cx="3363300" cy="50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mn-ea"/>
              </a:rPr>
              <a:t>特徴の可視化</a:t>
            </a:r>
          </a:p>
        </p:txBody>
      </p:sp>
      <p:sp>
        <p:nvSpPr>
          <p:cNvPr id="23" name="四角形: 角を丸くする 22">
            <a:extLst>
              <a:ext uri="{FF2B5EF4-FFF2-40B4-BE49-F238E27FC236}">
                <a16:creationId xmlns:a16="http://schemas.microsoft.com/office/drawing/2014/main" id="{6A89E827-79C7-49F8-BA26-F35361413E7D}"/>
              </a:ext>
            </a:extLst>
          </p:cNvPr>
          <p:cNvSpPr/>
          <p:nvPr/>
        </p:nvSpPr>
        <p:spPr>
          <a:xfrm>
            <a:off x="180000" y="4680000"/>
            <a:ext cx="3363300" cy="50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mn-ea"/>
              </a:rPr>
              <a:t>分析者とお客様</a:t>
            </a:r>
          </a:p>
        </p:txBody>
      </p:sp>
      <p:pic>
        <p:nvPicPr>
          <p:cNvPr id="24" name="グラフィックス 23" descr="ドキュメント">
            <a:extLst>
              <a:ext uri="{FF2B5EF4-FFF2-40B4-BE49-F238E27FC236}">
                <a16:creationId xmlns:a16="http://schemas.microsoft.com/office/drawing/2014/main" id="{2E400D9C-4AA1-42D8-9364-9B6B77822B6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8678" y="1962958"/>
            <a:ext cx="648000" cy="648000"/>
          </a:xfrm>
          <a:prstGeom prst="rect">
            <a:avLst/>
          </a:prstGeom>
        </p:spPr>
      </p:pic>
      <p:pic>
        <p:nvPicPr>
          <p:cNvPr id="25" name="図 24">
            <a:extLst>
              <a:ext uri="{FF2B5EF4-FFF2-40B4-BE49-F238E27FC236}">
                <a16:creationId xmlns:a16="http://schemas.microsoft.com/office/drawing/2014/main" id="{DE838D2F-4921-4FA9-BA52-C25971299DAD}"/>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3586" t="6739" r="4971" b="6633"/>
          <a:stretch/>
        </p:blipFill>
        <p:spPr>
          <a:xfrm>
            <a:off x="6661086" y="3507325"/>
            <a:ext cx="1370114" cy="805945"/>
          </a:xfrm>
          <a:prstGeom prst="rect">
            <a:avLst/>
          </a:prstGeom>
          <a:ln w="25400">
            <a:noFill/>
          </a:ln>
        </p:spPr>
      </p:pic>
      <p:sp>
        <p:nvSpPr>
          <p:cNvPr id="29" name="Rectangle 25">
            <a:extLst>
              <a:ext uri="{FF2B5EF4-FFF2-40B4-BE49-F238E27FC236}">
                <a16:creationId xmlns:a16="http://schemas.microsoft.com/office/drawing/2014/main" id="{B78BFCC3-573F-4C89-932C-5BE5DA3B2544}"/>
              </a:ext>
            </a:extLst>
          </p:cNvPr>
          <p:cNvSpPr>
            <a:spLocks noChangeArrowheads="1"/>
          </p:cNvSpPr>
          <p:nvPr/>
        </p:nvSpPr>
        <p:spPr bwMode="auto">
          <a:xfrm>
            <a:off x="792000" y="252000"/>
            <a:ext cx="526297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ja-JP" altLang="en-US" sz="3600" b="1" dirty="0">
                <a:solidFill>
                  <a:schemeClr val="tx1">
                    <a:lumMod val="65000"/>
                    <a:lumOff val="35000"/>
                  </a:schemeClr>
                </a:solidFill>
                <a:latin typeface="+mn-ea"/>
                <a:ea typeface="+mn-ea"/>
                <a:cs typeface="Meiryo UI" panose="020B0604030504040204" pitchFamily="50" charset="-128"/>
              </a:rPr>
              <a:t>テキストマイニングとは</a:t>
            </a:r>
            <a:endParaRPr lang="ja-JP" altLang="en-US" sz="3600" b="1" dirty="0">
              <a:solidFill>
                <a:schemeClr val="tx1">
                  <a:lumMod val="65000"/>
                  <a:lumOff val="35000"/>
                </a:schemeClr>
              </a:solidFill>
              <a:latin typeface="+mn-ea"/>
              <a:ea typeface="+mn-ea"/>
            </a:endParaRPr>
          </a:p>
        </p:txBody>
      </p:sp>
      <p:sp>
        <p:nvSpPr>
          <p:cNvPr id="30" name="AutoShape 26">
            <a:extLst>
              <a:ext uri="{FF2B5EF4-FFF2-40B4-BE49-F238E27FC236}">
                <a16:creationId xmlns:a16="http://schemas.microsoft.com/office/drawing/2014/main" id="{CE7C00C3-9D78-4D98-92F5-A6A250A8AD0F}"/>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sp>
        <p:nvSpPr>
          <p:cNvPr id="26" name="フッター プレースホルダー 1">
            <a:extLst>
              <a:ext uri="{FF2B5EF4-FFF2-40B4-BE49-F238E27FC236}">
                <a16:creationId xmlns:a16="http://schemas.microsoft.com/office/drawing/2014/main" id="{0B88E667-1AC5-4B4B-A916-2784999E272E}"/>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27" name="スライド番号プレースホルダー 3">
            <a:extLst>
              <a:ext uri="{FF2B5EF4-FFF2-40B4-BE49-F238E27FC236}">
                <a16:creationId xmlns:a16="http://schemas.microsoft.com/office/drawing/2014/main" id="{004EC09D-E2BE-45E2-9667-8B6E79B8A876}"/>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14</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sp>
        <p:nvSpPr>
          <p:cNvPr id="28" name="テキスト ボックス 21">
            <a:extLst>
              <a:ext uri="{FF2B5EF4-FFF2-40B4-BE49-F238E27FC236}">
                <a16:creationId xmlns:a16="http://schemas.microsoft.com/office/drawing/2014/main" id="{ED2D1C2B-AD15-481B-945E-64D657B3244E}"/>
              </a:ext>
            </a:extLst>
          </p:cNvPr>
          <p:cNvSpPr txBox="1"/>
          <p:nvPr/>
        </p:nvSpPr>
        <p:spPr>
          <a:xfrm>
            <a:off x="180001" y="900000"/>
            <a:ext cx="7620154" cy="461665"/>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defTabSz="844083"/>
            <a:r>
              <a:rPr lang="ja-JP" altLang="en-US" sz="2400" b="1" dirty="0">
                <a:solidFill>
                  <a:schemeClr val="tx1">
                    <a:lumMod val="65000"/>
                    <a:lumOff val="35000"/>
                  </a:schemeClr>
                </a:solidFill>
                <a:latin typeface="+mn-ea"/>
              </a:rPr>
              <a:t>文章に記述されている内容の特徴や傾向を抽出する</a:t>
            </a:r>
            <a:endParaRPr lang="en-US" altLang="ja-JP" sz="2400" b="1" dirty="0">
              <a:solidFill>
                <a:schemeClr val="tx1">
                  <a:lumMod val="65000"/>
                  <a:lumOff val="35000"/>
                </a:schemeClr>
              </a:solidFill>
              <a:latin typeface="+mn-ea"/>
            </a:endParaRPr>
          </a:p>
        </p:txBody>
      </p:sp>
    </p:spTree>
    <p:extLst>
      <p:ext uri="{BB962C8B-B14F-4D97-AF65-F5344CB8AC3E}">
        <p14:creationId xmlns:p14="http://schemas.microsoft.com/office/powerpoint/2010/main" val="3186599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5">
            <a:extLst>
              <a:ext uri="{FF2B5EF4-FFF2-40B4-BE49-F238E27FC236}">
                <a16:creationId xmlns:a16="http://schemas.microsoft.com/office/drawing/2014/main" id="{B78BFCC3-573F-4C89-932C-5BE5DA3B2544}"/>
              </a:ext>
            </a:extLst>
          </p:cNvPr>
          <p:cNvSpPr>
            <a:spLocks noChangeArrowheads="1"/>
          </p:cNvSpPr>
          <p:nvPr/>
        </p:nvSpPr>
        <p:spPr bwMode="auto">
          <a:xfrm>
            <a:off x="792000" y="252000"/>
            <a:ext cx="71096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ja-JP" altLang="en-US" sz="3600" b="1" dirty="0">
                <a:solidFill>
                  <a:schemeClr val="tx1">
                    <a:lumMod val="65000"/>
                    <a:lumOff val="35000"/>
                  </a:schemeClr>
                </a:solidFill>
                <a:latin typeface="+mn-ea"/>
                <a:ea typeface="+mn-ea"/>
                <a:cs typeface="Meiryo UI" panose="020B0604030504040204" pitchFamily="50" charset="-128"/>
              </a:rPr>
              <a:t>テキストマイニングの対象データ</a:t>
            </a:r>
            <a:endParaRPr lang="ja-JP" altLang="en-US" sz="3600" b="1" dirty="0">
              <a:solidFill>
                <a:schemeClr val="tx1">
                  <a:lumMod val="65000"/>
                  <a:lumOff val="35000"/>
                </a:schemeClr>
              </a:solidFill>
              <a:latin typeface="+mn-ea"/>
              <a:ea typeface="+mn-ea"/>
            </a:endParaRPr>
          </a:p>
        </p:txBody>
      </p:sp>
      <p:sp>
        <p:nvSpPr>
          <p:cNvPr id="30" name="AutoShape 26">
            <a:extLst>
              <a:ext uri="{FF2B5EF4-FFF2-40B4-BE49-F238E27FC236}">
                <a16:creationId xmlns:a16="http://schemas.microsoft.com/office/drawing/2014/main" id="{CE7C00C3-9D78-4D98-92F5-A6A250A8AD0F}"/>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sp>
        <p:nvSpPr>
          <p:cNvPr id="37" name="テキスト ボックス 36">
            <a:extLst>
              <a:ext uri="{FF2B5EF4-FFF2-40B4-BE49-F238E27FC236}">
                <a16:creationId xmlns:a16="http://schemas.microsoft.com/office/drawing/2014/main" id="{9DE1F95E-93D9-4019-B049-F497DD485E9C}"/>
              </a:ext>
            </a:extLst>
          </p:cNvPr>
          <p:cNvSpPr txBox="1"/>
          <p:nvPr/>
        </p:nvSpPr>
        <p:spPr>
          <a:xfrm>
            <a:off x="6087858" y="4536000"/>
            <a:ext cx="2804622" cy="369332"/>
          </a:xfrm>
          <a:prstGeom prst="rect">
            <a:avLst/>
          </a:prstGeom>
          <a:noFill/>
        </p:spPr>
        <p:txBody>
          <a:bodyPr wrap="square" rtlCol="0">
            <a:spAutoFit/>
          </a:bodyPr>
          <a:lstStyle/>
          <a:p>
            <a:pPr eaLnBrk="1" fontAlgn="auto" hangingPunct="1">
              <a:spcBef>
                <a:spcPts val="0"/>
              </a:spcBef>
              <a:spcAft>
                <a:spcPts val="0"/>
              </a:spcAft>
            </a:pPr>
            <a:r>
              <a:rPr lang="ja-JP" altLang="en-US" b="1" u="none" dirty="0">
                <a:solidFill>
                  <a:srgbClr val="FF0000"/>
                </a:solidFill>
                <a:latin typeface="+mn-ea"/>
              </a:rPr>
              <a:t>テキストマイニング対象</a:t>
            </a:r>
          </a:p>
        </p:txBody>
      </p:sp>
      <p:sp>
        <p:nvSpPr>
          <p:cNvPr id="14" name="フッター プレースホルダー 1">
            <a:extLst>
              <a:ext uri="{FF2B5EF4-FFF2-40B4-BE49-F238E27FC236}">
                <a16:creationId xmlns:a16="http://schemas.microsoft.com/office/drawing/2014/main" id="{750114A5-5892-4DD4-A184-58D0407E3A26}"/>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15" name="スライド番号プレースホルダー 3">
            <a:extLst>
              <a:ext uri="{FF2B5EF4-FFF2-40B4-BE49-F238E27FC236}">
                <a16:creationId xmlns:a16="http://schemas.microsoft.com/office/drawing/2014/main" id="{C7BD6696-451A-4363-AAE1-1FA6850FF713}"/>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15</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graphicFrame>
        <p:nvGraphicFramePr>
          <p:cNvPr id="17" name="表 16">
            <a:extLst>
              <a:ext uri="{FF2B5EF4-FFF2-40B4-BE49-F238E27FC236}">
                <a16:creationId xmlns:a16="http://schemas.microsoft.com/office/drawing/2014/main" id="{FDF9B300-61A9-4EDA-9A63-764BA0BBC3C2}"/>
              </a:ext>
            </a:extLst>
          </p:cNvPr>
          <p:cNvGraphicFramePr>
            <a:graphicFrameLocks noGrp="1"/>
          </p:cNvGraphicFramePr>
          <p:nvPr>
            <p:extLst>
              <p:ext uri="{D42A27DB-BD31-4B8C-83A1-F6EECF244321}">
                <p14:modId xmlns:p14="http://schemas.microsoft.com/office/powerpoint/2010/main" val="480319779"/>
              </p:ext>
            </p:extLst>
          </p:nvPr>
        </p:nvGraphicFramePr>
        <p:xfrm>
          <a:off x="2339752" y="2022335"/>
          <a:ext cx="6645259" cy="2519469"/>
        </p:xfrm>
        <a:graphic>
          <a:graphicData uri="http://schemas.openxmlformats.org/drawingml/2006/table">
            <a:tbl>
              <a:tblPr/>
              <a:tblGrid>
                <a:gridCol w="448302">
                  <a:extLst>
                    <a:ext uri="{9D8B030D-6E8A-4147-A177-3AD203B41FA5}">
                      <a16:colId xmlns:a16="http://schemas.microsoft.com/office/drawing/2014/main" val="3429128021"/>
                    </a:ext>
                  </a:extLst>
                </a:gridCol>
                <a:gridCol w="828000">
                  <a:extLst>
                    <a:ext uri="{9D8B030D-6E8A-4147-A177-3AD203B41FA5}">
                      <a16:colId xmlns:a16="http://schemas.microsoft.com/office/drawing/2014/main" val="1699547330"/>
                    </a:ext>
                  </a:extLst>
                </a:gridCol>
                <a:gridCol w="478189">
                  <a:extLst>
                    <a:ext uri="{9D8B030D-6E8A-4147-A177-3AD203B41FA5}">
                      <a16:colId xmlns:a16="http://schemas.microsoft.com/office/drawing/2014/main" val="833085565"/>
                    </a:ext>
                  </a:extLst>
                </a:gridCol>
                <a:gridCol w="732426">
                  <a:extLst>
                    <a:ext uri="{9D8B030D-6E8A-4147-A177-3AD203B41FA5}">
                      <a16:colId xmlns:a16="http://schemas.microsoft.com/office/drawing/2014/main" val="261654"/>
                    </a:ext>
                  </a:extLst>
                </a:gridCol>
                <a:gridCol w="747171">
                  <a:extLst>
                    <a:ext uri="{9D8B030D-6E8A-4147-A177-3AD203B41FA5}">
                      <a16:colId xmlns:a16="http://schemas.microsoft.com/office/drawing/2014/main" val="3820583706"/>
                    </a:ext>
                  </a:extLst>
                </a:gridCol>
                <a:gridCol w="747171">
                  <a:extLst>
                    <a:ext uri="{9D8B030D-6E8A-4147-A177-3AD203B41FA5}">
                      <a16:colId xmlns:a16="http://schemas.microsoft.com/office/drawing/2014/main" val="2402783577"/>
                    </a:ext>
                  </a:extLst>
                </a:gridCol>
                <a:gridCol w="2664000">
                  <a:extLst>
                    <a:ext uri="{9D8B030D-6E8A-4147-A177-3AD203B41FA5}">
                      <a16:colId xmlns:a16="http://schemas.microsoft.com/office/drawing/2014/main" val="2652687982"/>
                    </a:ext>
                  </a:extLst>
                </a:gridCol>
              </a:tblGrid>
              <a:tr h="431822">
                <a:tc>
                  <a:txBody>
                    <a:bodyPr/>
                    <a:lstStyle/>
                    <a:p>
                      <a:pPr algn="ctr" fontAlgn="ctr"/>
                      <a:r>
                        <a:rPr lang="en-US" altLang="ja-JP" sz="1600" b="1" i="0" u="none" strike="noStrike" dirty="0">
                          <a:solidFill>
                            <a:srgbClr val="000000"/>
                          </a:solidFill>
                          <a:effectLst/>
                          <a:latin typeface="+mn-ea"/>
                          <a:ea typeface="+mn-ea"/>
                        </a:rPr>
                        <a:t>No.</a:t>
                      </a:r>
                      <a:endParaRPr lang="ja-JP" altLang="en-US" sz="1600" b="1" i="0" u="none" strike="noStrike" dirty="0">
                        <a:solidFill>
                          <a:srgbClr val="000000"/>
                        </a:solidFill>
                        <a:effectLst/>
                        <a:latin typeface="+mn-ea"/>
                        <a:ea typeface="+mn-ea"/>
                      </a:endParaRP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ja-JP" altLang="en-US" sz="1600" b="1" i="0" u="none" strike="noStrike" dirty="0">
                          <a:solidFill>
                            <a:srgbClr val="000000"/>
                          </a:solidFill>
                          <a:effectLst/>
                          <a:latin typeface="+mn-ea"/>
                          <a:ea typeface="+mn-ea"/>
                        </a:rPr>
                        <a:t>参加日</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ja-JP" altLang="en-US" sz="1600" b="1" i="0" u="none" strike="noStrike" dirty="0">
                          <a:solidFill>
                            <a:srgbClr val="000000"/>
                          </a:solidFill>
                          <a:effectLst/>
                          <a:latin typeface="+mn-ea"/>
                          <a:ea typeface="+mn-ea"/>
                        </a:rPr>
                        <a:t>会場</a:t>
                      </a:r>
                      <a:endParaRPr lang="en-US" sz="1600" b="1" i="0" u="none" strike="noStrike" dirty="0">
                        <a:solidFill>
                          <a:srgbClr val="000000"/>
                        </a:solidFill>
                        <a:effectLst/>
                        <a:latin typeface="+mn-ea"/>
                        <a:ea typeface="+mn-ea"/>
                      </a:endParaRP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ja-JP" altLang="en-US" sz="1600" b="1" i="0" u="none" strike="noStrike" dirty="0">
                          <a:solidFill>
                            <a:srgbClr val="000000"/>
                          </a:solidFill>
                          <a:effectLst/>
                          <a:latin typeface="+mn-ea"/>
                          <a:ea typeface="+mn-ea"/>
                        </a:rPr>
                        <a:t>業種</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ja-JP" altLang="en-US" sz="1600" b="1" i="0" u="none" strike="noStrike" dirty="0">
                          <a:solidFill>
                            <a:srgbClr val="000000"/>
                          </a:solidFill>
                          <a:effectLst/>
                          <a:latin typeface="+mn-ea"/>
                          <a:ea typeface="+mn-ea"/>
                        </a:rPr>
                        <a:t>設問１</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ja-JP" altLang="en-US" sz="1600" b="1" i="0" u="none" strike="noStrike" dirty="0">
                          <a:solidFill>
                            <a:srgbClr val="000000"/>
                          </a:solidFill>
                          <a:effectLst/>
                          <a:latin typeface="+mn-ea"/>
                          <a:ea typeface="+mn-ea"/>
                        </a:rPr>
                        <a:t>設問</a:t>
                      </a:r>
                      <a:r>
                        <a:rPr lang="en-US" altLang="ja-JP" sz="1600" b="1" i="0" u="none" strike="noStrike" dirty="0">
                          <a:solidFill>
                            <a:srgbClr val="000000"/>
                          </a:solidFill>
                          <a:effectLst/>
                          <a:latin typeface="+mn-ea"/>
                          <a:ea typeface="+mn-ea"/>
                        </a:rPr>
                        <a:t>2</a:t>
                      </a:r>
                      <a:endParaRPr lang="ja-JP" altLang="en-US" sz="1600" b="1" i="0" u="none" strike="noStrike" dirty="0">
                        <a:solidFill>
                          <a:srgbClr val="000000"/>
                        </a:solidFill>
                        <a:effectLst/>
                        <a:latin typeface="+mn-ea"/>
                        <a:ea typeface="+mn-ea"/>
                      </a:endParaRP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ja-JP" altLang="en-US" sz="1600" b="1" i="0" u="none" strike="noStrike" dirty="0">
                          <a:solidFill>
                            <a:srgbClr val="000000"/>
                          </a:solidFill>
                          <a:effectLst/>
                          <a:latin typeface="+mn-ea"/>
                          <a:ea typeface="+mn-ea"/>
                        </a:rPr>
                        <a:t>自由記述欄</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162294328"/>
                  </a:ext>
                </a:extLst>
              </a:tr>
              <a:tr h="840429">
                <a:tc>
                  <a:txBody>
                    <a:bodyPr/>
                    <a:lstStyle/>
                    <a:p>
                      <a:pPr algn="ctr" fontAlgn="ctr"/>
                      <a:r>
                        <a:rPr lang="en-US" altLang="ja-JP" sz="1600" b="0" i="0" u="none" strike="noStrike" dirty="0">
                          <a:solidFill>
                            <a:srgbClr val="000000"/>
                          </a:solidFill>
                          <a:effectLst/>
                          <a:latin typeface="+mn-ea"/>
                          <a:ea typeface="+mn-ea"/>
                        </a:rPr>
                        <a:t>1</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n-ea"/>
                          <a:ea typeface="+mn-ea"/>
                        </a:rPr>
                        <a:t>11</a:t>
                      </a:r>
                      <a:r>
                        <a:rPr lang="ja-JP" altLang="en-US" sz="1600" b="0" i="0" u="none" strike="noStrike" dirty="0">
                          <a:solidFill>
                            <a:srgbClr val="000000"/>
                          </a:solidFill>
                          <a:effectLst/>
                          <a:latin typeface="+mn-ea"/>
                          <a:ea typeface="+mn-ea"/>
                        </a:rPr>
                        <a:t>月</a:t>
                      </a:r>
                      <a:r>
                        <a:rPr lang="en-US" altLang="ja-JP" sz="1600" b="0" i="0" u="none" strike="noStrike" dirty="0">
                          <a:solidFill>
                            <a:srgbClr val="000000"/>
                          </a:solidFill>
                          <a:effectLst/>
                          <a:latin typeface="+mn-ea"/>
                          <a:ea typeface="+mn-ea"/>
                        </a:rPr>
                        <a:t>5</a:t>
                      </a:r>
                      <a:r>
                        <a:rPr lang="ja-JP" altLang="en-US" sz="1600" b="0" i="0" u="none" strike="noStrike" dirty="0">
                          <a:solidFill>
                            <a:srgbClr val="000000"/>
                          </a:solidFill>
                          <a:effectLst/>
                          <a:latin typeface="+mn-ea"/>
                          <a:ea typeface="+mn-ea"/>
                        </a:rPr>
                        <a:t>日</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mn-ea"/>
                          <a:ea typeface="+mn-ea"/>
                        </a:rPr>
                        <a:t>広島</a:t>
                      </a:r>
                      <a:endParaRPr lang="en-US" altLang="ja-JP" sz="1600" b="0" i="0" u="none" strike="noStrike" dirty="0">
                        <a:solidFill>
                          <a:srgbClr val="000000"/>
                        </a:solidFill>
                        <a:effectLst/>
                        <a:latin typeface="+mn-ea"/>
                        <a:ea typeface="+mn-ea"/>
                      </a:endParaRP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mn-ea"/>
                          <a:ea typeface="+mn-ea"/>
                        </a:rPr>
                        <a:t>電気</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n-ea"/>
                          <a:ea typeface="+mn-ea"/>
                        </a:rPr>
                        <a:t>2</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n-ea"/>
                          <a:ea typeface="+mn-ea"/>
                        </a:rPr>
                        <a:t>2</a:t>
                      </a:r>
                      <a:endParaRPr lang="ja-JP" altLang="en-US" sz="1600" b="0" i="0" u="none" strike="noStrike" dirty="0">
                        <a:solidFill>
                          <a:srgbClr val="000000"/>
                        </a:solidFill>
                        <a:effectLst/>
                        <a:latin typeface="+mn-ea"/>
                        <a:ea typeface="+mn-ea"/>
                      </a:endParaRP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dirty="0">
                          <a:solidFill>
                            <a:srgbClr val="000000"/>
                          </a:solidFill>
                          <a:effectLst/>
                          <a:latin typeface="+mn-ea"/>
                          <a:ea typeface="+mn-ea"/>
                        </a:rPr>
                        <a:t>新システムが導入されて操作してみないと分からない。</a:t>
                      </a:r>
                      <a:endParaRPr lang="en-US" sz="1600" b="0" i="0" u="none" strike="noStrike" dirty="0">
                        <a:solidFill>
                          <a:srgbClr val="000000"/>
                        </a:solidFill>
                        <a:effectLst/>
                        <a:latin typeface="+mn-ea"/>
                        <a:ea typeface="+mn-ea"/>
                      </a:endParaRP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141768"/>
                  </a:ext>
                </a:extLst>
              </a:tr>
              <a:tr h="431822">
                <a:tc>
                  <a:txBody>
                    <a:bodyPr/>
                    <a:lstStyle/>
                    <a:p>
                      <a:pPr algn="ctr" fontAlgn="ctr"/>
                      <a:r>
                        <a:rPr lang="en-US" altLang="ja-JP" sz="1600" b="0" i="0" u="none" strike="noStrike" dirty="0">
                          <a:solidFill>
                            <a:srgbClr val="000000"/>
                          </a:solidFill>
                          <a:effectLst/>
                          <a:latin typeface="+mn-ea"/>
                          <a:ea typeface="+mn-ea"/>
                        </a:rPr>
                        <a:t>2</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n-ea"/>
                          <a:ea typeface="+mn-ea"/>
                        </a:rPr>
                        <a:t>11</a:t>
                      </a:r>
                      <a:r>
                        <a:rPr lang="ja-JP" altLang="en-US" sz="1600" b="0" i="0" u="none" strike="noStrike" dirty="0">
                          <a:solidFill>
                            <a:srgbClr val="000000"/>
                          </a:solidFill>
                          <a:effectLst/>
                          <a:latin typeface="+mn-ea"/>
                          <a:ea typeface="+mn-ea"/>
                        </a:rPr>
                        <a:t>月</a:t>
                      </a:r>
                      <a:r>
                        <a:rPr lang="en-US" altLang="ja-JP" sz="1600" b="0" i="0" u="none" strike="noStrike" dirty="0">
                          <a:solidFill>
                            <a:srgbClr val="000000"/>
                          </a:solidFill>
                          <a:effectLst/>
                          <a:latin typeface="+mn-ea"/>
                          <a:ea typeface="+mn-ea"/>
                        </a:rPr>
                        <a:t>9</a:t>
                      </a:r>
                      <a:r>
                        <a:rPr lang="ja-JP" altLang="en-US" sz="1600" b="0" i="0" u="none" strike="noStrike" dirty="0">
                          <a:solidFill>
                            <a:srgbClr val="000000"/>
                          </a:solidFill>
                          <a:effectLst/>
                          <a:latin typeface="+mn-ea"/>
                          <a:ea typeface="+mn-ea"/>
                        </a:rPr>
                        <a:t>日</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mn-ea"/>
                          <a:ea typeface="+mn-ea"/>
                        </a:rPr>
                        <a:t>熊本</a:t>
                      </a:r>
                      <a:endParaRPr lang="en-US" altLang="ja-JP" sz="1600" b="0" i="0" u="none" strike="noStrike" dirty="0">
                        <a:solidFill>
                          <a:srgbClr val="000000"/>
                        </a:solidFill>
                        <a:effectLst/>
                        <a:latin typeface="+mn-ea"/>
                        <a:ea typeface="+mn-ea"/>
                      </a:endParaRP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mn-ea"/>
                          <a:ea typeface="+mn-ea"/>
                        </a:rPr>
                        <a:t>機械</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n-ea"/>
                          <a:ea typeface="+mn-ea"/>
                        </a:rPr>
                        <a:t>3</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n-ea"/>
                          <a:ea typeface="+mn-ea"/>
                        </a:rPr>
                        <a:t>3</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dirty="0">
                          <a:solidFill>
                            <a:srgbClr val="000000"/>
                          </a:solidFill>
                          <a:effectLst/>
                          <a:latin typeface="+mn-ea"/>
                          <a:ea typeface="+mn-ea"/>
                        </a:rPr>
                        <a:t>まだ使用していないので分からない。</a:t>
                      </a:r>
                      <a:endParaRPr lang="en-US" sz="1600" b="0" i="0" u="none" strike="noStrike" dirty="0">
                        <a:solidFill>
                          <a:srgbClr val="000000"/>
                        </a:solidFill>
                        <a:effectLst/>
                        <a:latin typeface="+mn-ea"/>
                        <a:ea typeface="+mn-ea"/>
                      </a:endParaRP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5891549"/>
                  </a:ext>
                </a:extLst>
              </a:tr>
              <a:tr h="431822">
                <a:tc>
                  <a:txBody>
                    <a:bodyPr/>
                    <a:lstStyle/>
                    <a:p>
                      <a:pPr algn="ctr" fontAlgn="ctr"/>
                      <a:r>
                        <a:rPr lang="en-US" altLang="ja-JP" sz="1600" b="0" i="0" u="none" strike="noStrike" dirty="0">
                          <a:solidFill>
                            <a:srgbClr val="000000"/>
                          </a:solidFill>
                          <a:effectLst/>
                          <a:latin typeface="+mn-ea"/>
                          <a:ea typeface="+mn-ea"/>
                        </a:rPr>
                        <a:t>3</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n-ea"/>
                          <a:ea typeface="+mn-ea"/>
                        </a:rPr>
                        <a:t>11</a:t>
                      </a:r>
                      <a:r>
                        <a:rPr lang="ja-JP" altLang="en-US" sz="1600" b="0" i="0" u="none" strike="noStrike" dirty="0">
                          <a:solidFill>
                            <a:srgbClr val="000000"/>
                          </a:solidFill>
                          <a:effectLst/>
                          <a:latin typeface="+mn-ea"/>
                          <a:ea typeface="+mn-ea"/>
                        </a:rPr>
                        <a:t>月</a:t>
                      </a:r>
                      <a:r>
                        <a:rPr lang="en-US" altLang="ja-JP" sz="1600" b="0" i="0" u="none" strike="noStrike" dirty="0">
                          <a:solidFill>
                            <a:srgbClr val="000000"/>
                          </a:solidFill>
                          <a:effectLst/>
                          <a:latin typeface="+mn-ea"/>
                          <a:ea typeface="+mn-ea"/>
                        </a:rPr>
                        <a:t>9</a:t>
                      </a:r>
                      <a:r>
                        <a:rPr lang="ja-JP" altLang="en-US" sz="1600" b="0" i="0" u="none" strike="noStrike" dirty="0">
                          <a:solidFill>
                            <a:srgbClr val="000000"/>
                          </a:solidFill>
                          <a:effectLst/>
                          <a:latin typeface="+mn-ea"/>
                          <a:ea typeface="+mn-ea"/>
                        </a:rPr>
                        <a:t>日</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mn-ea"/>
                          <a:ea typeface="+mn-ea"/>
                        </a:rPr>
                        <a:t>福島</a:t>
                      </a:r>
                      <a:endParaRPr lang="en-US" altLang="ja-JP" sz="1600" b="0" i="0" u="none" strike="noStrike" dirty="0">
                        <a:solidFill>
                          <a:srgbClr val="000000"/>
                        </a:solidFill>
                        <a:effectLst/>
                        <a:latin typeface="+mn-ea"/>
                        <a:ea typeface="+mn-ea"/>
                      </a:endParaRP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mn-ea"/>
                          <a:ea typeface="+mn-ea"/>
                        </a:rPr>
                        <a:t>給排水</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n-ea"/>
                          <a:ea typeface="+mn-ea"/>
                        </a:rPr>
                        <a:t>2</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n-ea"/>
                          <a:ea typeface="+mn-ea"/>
                        </a:rPr>
                        <a:t>2</a:t>
                      </a: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dirty="0">
                          <a:solidFill>
                            <a:srgbClr val="000000"/>
                          </a:solidFill>
                          <a:effectLst/>
                          <a:latin typeface="+mn-ea"/>
                          <a:ea typeface="+mn-ea"/>
                        </a:rPr>
                        <a:t>処理方法がよく分からない。</a:t>
                      </a:r>
                      <a:endParaRPr lang="en-US" sz="1600" b="0" i="0" u="none" strike="noStrike" dirty="0">
                        <a:solidFill>
                          <a:srgbClr val="000000"/>
                        </a:solidFill>
                        <a:effectLst/>
                        <a:latin typeface="+mn-ea"/>
                        <a:ea typeface="+mn-ea"/>
                      </a:endParaRPr>
                    </a:p>
                  </a:txBody>
                  <a:tcPr marL="36000" marR="36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4156685"/>
                  </a:ext>
                </a:extLst>
              </a:tr>
            </a:tbl>
          </a:graphicData>
        </a:graphic>
      </p:graphicFrame>
      <p:sp>
        <p:nvSpPr>
          <p:cNvPr id="18" name="正方形/長方形 17">
            <a:extLst>
              <a:ext uri="{FF2B5EF4-FFF2-40B4-BE49-F238E27FC236}">
                <a16:creationId xmlns:a16="http://schemas.microsoft.com/office/drawing/2014/main" id="{6E26CB95-502C-4BD6-A7A9-6D4192BBBA34}"/>
              </a:ext>
            </a:extLst>
          </p:cNvPr>
          <p:cNvSpPr/>
          <p:nvPr/>
        </p:nvSpPr>
        <p:spPr>
          <a:xfrm>
            <a:off x="6300192" y="2016000"/>
            <a:ext cx="2684819" cy="25194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73EA2D3B-8D84-4CE6-92D7-F9FE7C0F026D}"/>
              </a:ext>
            </a:extLst>
          </p:cNvPr>
          <p:cNvSpPr/>
          <p:nvPr/>
        </p:nvSpPr>
        <p:spPr>
          <a:xfrm>
            <a:off x="180000" y="1440000"/>
            <a:ext cx="2087744" cy="504000"/>
          </a:xfrm>
          <a:prstGeom prst="roundRect">
            <a:avLst/>
          </a:prstGeom>
          <a:solidFill>
            <a:schemeClr val="accent1"/>
          </a:solidFill>
          <a:ln w="44450" cap="flat" cmpd="sng" algn="ctr">
            <a:noFill/>
            <a:miter lim="800000"/>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ja-JP" altLang="en-US" sz="2400" b="1" kern="0" dirty="0">
                <a:solidFill>
                  <a:prstClr val="white"/>
                </a:solidFill>
                <a:latin typeface="+mn-ea"/>
              </a:rPr>
              <a:t>対象データ</a:t>
            </a:r>
            <a:endParaRPr kumimoji="0" lang="ja-JP" altLang="en-US" sz="2400" b="1" i="0" u="none" strike="noStrike" kern="0" cap="none" spc="0" normalizeH="0" baseline="0" noProof="0" dirty="0">
              <a:ln>
                <a:noFill/>
              </a:ln>
              <a:solidFill>
                <a:prstClr val="white"/>
              </a:solidFill>
              <a:effectLst/>
              <a:uLnTx/>
              <a:uFillTx/>
              <a:latin typeface="+mn-ea"/>
              <a:cs typeface="+mn-cs"/>
            </a:endParaRPr>
          </a:p>
        </p:txBody>
      </p:sp>
      <p:pic>
        <p:nvPicPr>
          <p:cNvPr id="7" name="グラフィックス 6" descr="データベース">
            <a:extLst>
              <a:ext uri="{FF2B5EF4-FFF2-40B4-BE49-F238E27FC236}">
                <a16:creationId xmlns:a16="http://schemas.microsoft.com/office/drawing/2014/main" id="{08872D55-C7AE-4015-80A9-ABC2E12808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9363" y="3330473"/>
            <a:ext cx="1044543" cy="1044543"/>
          </a:xfrm>
          <a:prstGeom prst="rect">
            <a:avLst/>
          </a:prstGeom>
        </p:spPr>
      </p:pic>
      <p:grpSp>
        <p:nvGrpSpPr>
          <p:cNvPr id="9" name="グループ化 8">
            <a:extLst>
              <a:ext uri="{FF2B5EF4-FFF2-40B4-BE49-F238E27FC236}">
                <a16:creationId xmlns:a16="http://schemas.microsoft.com/office/drawing/2014/main" id="{912B501F-A65E-4098-89B6-41E9F8E6021E}"/>
              </a:ext>
            </a:extLst>
          </p:cNvPr>
          <p:cNvGrpSpPr/>
          <p:nvPr/>
        </p:nvGrpSpPr>
        <p:grpSpPr>
          <a:xfrm>
            <a:off x="180000" y="2028893"/>
            <a:ext cx="914400" cy="914400"/>
            <a:chOff x="-1187296" y="1658358"/>
            <a:chExt cx="914400" cy="914400"/>
          </a:xfrm>
        </p:grpSpPr>
        <p:sp>
          <p:nvSpPr>
            <p:cNvPr id="8" name="正方形/長方形 7">
              <a:extLst>
                <a:ext uri="{FF2B5EF4-FFF2-40B4-BE49-F238E27FC236}">
                  <a16:creationId xmlns:a16="http://schemas.microsoft.com/office/drawing/2014/main" id="{FE1FF310-3F4D-4A0C-80C4-D337C965FFAE}"/>
                </a:ext>
              </a:extLst>
            </p:cNvPr>
            <p:cNvSpPr/>
            <p:nvPr/>
          </p:nvSpPr>
          <p:spPr>
            <a:xfrm>
              <a:off x="-1039015" y="1798997"/>
              <a:ext cx="594134" cy="652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グラフィックス 21" descr="新聞">
              <a:extLst>
                <a:ext uri="{FF2B5EF4-FFF2-40B4-BE49-F238E27FC236}">
                  <a16:creationId xmlns:a16="http://schemas.microsoft.com/office/drawing/2014/main" id="{783A3F73-ECC8-4469-A461-89F332C1F4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87296" y="1658358"/>
              <a:ext cx="914400" cy="914400"/>
            </a:xfrm>
            <a:prstGeom prst="rect">
              <a:avLst/>
            </a:prstGeom>
          </p:spPr>
        </p:pic>
      </p:grpSp>
      <p:grpSp>
        <p:nvGrpSpPr>
          <p:cNvPr id="27" name="グループ化 26">
            <a:extLst>
              <a:ext uri="{FF2B5EF4-FFF2-40B4-BE49-F238E27FC236}">
                <a16:creationId xmlns:a16="http://schemas.microsoft.com/office/drawing/2014/main" id="{986719C8-0754-49DB-9F95-88470B79794F}"/>
              </a:ext>
            </a:extLst>
          </p:cNvPr>
          <p:cNvGrpSpPr/>
          <p:nvPr/>
        </p:nvGrpSpPr>
        <p:grpSpPr>
          <a:xfrm>
            <a:off x="406448" y="2313051"/>
            <a:ext cx="914400" cy="914400"/>
            <a:chOff x="-1187296" y="1658358"/>
            <a:chExt cx="914400" cy="914400"/>
          </a:xfrm>
        </p:grpSpPr>
        <p:sp>
          <p:nvSpPr>
            <p:cNvPr id="28" name="正方形/長方形 27">
              <a:extLst>
                <a:ext uri="{FF2B5EF4-FFF2-40B4-BE49-F238E27FC236}">
                  <a16:creationId xmlns:a16="http://schemas.microsoft.com/office/drawing/2014/main" id="{8CD9E5C8-9AB6-40FC-9979-C5C6C199FA62}"/>
                </a:ext>
              </a:extLst>
            </p:cNvPr>
            <p:cNvSpPr/>
            <p:nvPr/>
          </p:nvSpPr>
          <p:spPr>
            <a:xfrm>
              <a:off x="-1039015" y="1798997"/>
              <a:ext cx="594134" cy="652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1" name="グラフィックス 30" descr="新聞">
              <a:extLst>
                <a:ext uri="{FF2B5EF4-FFF2-40B4-BE49-F238E27FC236}">
                  <a16:creationId xmlns:a16="http://schemas.microsoft.com/office/drawing/2014/main" id="{B59EFC6A-AF58-4A7F-86CC-E4B7385B8B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87296" y="1658358"/>
              <a:ext cx="914400" cy="914400"/>
            </a:xfrm>
            <a:prstGeom prst="rect">
              <a:avLst/>
            </a:prstGeom>
          </p:spPr>
        </p:pic>
      </p:grpSp>
      <p:grpSp>
        <p:nvGrpSpPr>
          <p:cNvPr id="32" name="グループ化 31">
            <a:extLst>
              <a:ext uri="{FF2B5EF4-FFF2-40B4-BE49-F238E27FC236}">
                <a16:creationId xmlns:a16="http://schemas.microsoft.com/office/drawing/2014/main" id="{316B1BCB-54BE-42D5-9E2B-2BCA8B525E10}"/>
              </a:ext>
            </a:extLst>
          </p:cNvPr>
          <p:cNvGrpSpPr/>
          <p:nvPr/>
        </p:nvGrpSpPr>
        <p:grpSpPr>
          <a:xfrm>
            <a:off x="659636" y="2626732"/>
            <a:ext cx="914400" cy="914400"/>
            <a:chOff x="-1187296" y="1658358"/>
            <a:chExt cx="914400" cy="914400"/>
          </a:xfrm>
        </p:grpSpPr>
        <p:sp>
          <p:nvSpPr>
            <p:cNvPr id="33" name="正方形/長方形 32">
              <a:extLst>
                <a:ext uri="{FF2B5EF4-FFF2-40B4-BE49-F238E27FC236}">
                  <a16:creationId xmlns:a16="http://schemas.microsoft.com/office/drawing/2014/main" id="{76A18E74-675F-4DE9-932B-B56AEE1A6A05}"/>
                </a:ext>
              </a:extLst>
            </p:cNvPr>
            <p:cNvSpPr/>
            <p:nvPr/>
          </p:nvSpPr>
          <p:spPr>
            <a:xfrm>
              <a:off x="-1039015" y="1798997"/>
              <a:ext cx="594134" cy="652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グラフィックス 33" descr="新聞">
              <a:extLst>
                <a:ext uri="{FF2B5EF4-FFF2-40B4-BE49-F238E27FC236}">
                  <a16:creationId xmlns:a16="http://schemas.microsoft.com/office/drawing/2014/main" id="{6BB4D7B3-0481-4A92-A8E4-F60C9A977A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87296" y="1658358"/>
              <a:ext cx="914400" cy="914400"/>
            </a:xfrm>
            <a:prstGeom prst="rect">
              <a:avLst/>
            </a:prstGeom>
          </p:spPr>
        </p:pic>
      </p:grpSp>
      <p:grpSp>
        <p:nvGrpSpPr>
          <p:cNvPr id="35" name="グループ化 34">
            <a:extLst>
              <a:ext uri="{FF2B5EF4-FFF2-40B4-BE49-F238E27FC236}">
                <a16:creationId xmlns:a16="http://schemas.microsoft.com/office/drawing/2014/main" id="{3ED4679C-5ED2-4F57-A216-E8881CECCBFE}"/>
              </a:ext>
            </a:extLst>
          </p:cNvPr>
          <p:cNvGrpSpPr/>
          <p:nvPr/>
        </p:nvGrpSpPr>
        <p:grpSpPr>
          <a:xfrm>
            <a:off x="904250" y="2924882"/>
            <a:ext cx="914400" cy="914400"/>
            <a:chOff x="-1187296" y="1658358"/>
            <a:chExt cx="914400" cy="914400"/>
          </a:xfrm>
        </p:grpSpPr>
        <p:sp>
          <p:nvSpPr>
            <p:cNvPr id="36" name="正方形/長方形 35">
              <a:extLst>
                <a:ext uri="{FF2B5EF4-FFF2-40B4-BE49-F238E27FC236}">
                  <a16:creationId xmlns:a16="http://schemas.microsoft.com/office/drawing/2014/main" id="{123D4300-1707-432A-BDAB-6D4BA72DBA31}"/>
                </a:ext>
              </a:extLst>
            </p:cNvPr>
            <p:cNvSpPr/>
            <p:nvPr/>
          </p:nvSpPr>
          <p:spPr>
            <a:xfrm>
              <a:off x="-1039015" y="1798997"/>
              <a:ext cx="594134" cy="652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8" name="グラフィックス 37" descr="新聞">
              <a:extLst>
                <a:ext uri="{FF2B5EF4-FFF2-40B4-BE49-F238E27FC236}">
                  <a16:creationId xmlns:a16="http://schemas.microsoft.com/office/drawing/2014/main" id="{154808AC-B3C6-4C39-81D9-4DD72A1509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87296" y="1658358"/>
              <a:ext cx="914400" cy="914400"/>
            </a:xfrm>
            <a:prstGeom prst="rect">
              <a:avLst/>
            </a:prstGeom>
          </p:spPr>
        </p:pic>
      </p:grpSp>
      <p:sp>
        <p:nvSpPr>
          <p:cNvPr id="39" name="直角三角形 38">
            <a:extLst>
              <a:ext uri="{FF2B5EF4-FFF2-40B4-BE49-F238E27FC236}">
                <a16:creationId xmlns:a16="http://schemas.microsoft.com/office/drawing/2014/main" id="{3752AD51-D51A-47D7-BD0C-9D6F5F51DBB2}"/>
              </a:ext>
            </a:extLst>
          </p:cNvPr>
          <p:cNvSpPr>
            <a:spLocks noChangeAspect="1"/>
          </p:cNvSpPr>
          <p:nvPr/>
        </p:nvSpPr>
        <p:spPr>
          <a:xfrm rot="13440000">
            <a:off x="1784992" y="2956685"/>
            <a:ext cx="382500" cy="381006"/>
          </a:xfrm>
          <a:prstGeom prst="rtTriangle">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prstClr val="white"/>
              </a:solidFill>
              <a:effectLst/>
              <a:uLnTx/>
              <a:uFillTx/>
              <a:latin typeface="+mn-ea"/>
              <a:cs typeface="+mn-cs"/>
            </a:endParaRPr>
          </a:p>
        </p:txBody>
      </p:sp>
      <p:sp>
        <p:nvSpPr>
          <p:cNvPr id="40" name="正方形/長方形 39">
            <a:extLst>
              <a:ext uri="{FF2B5EF4-FFF2-40B4-BE49-F238E27FC236}">
                <a16:creationId xmlns:a16="http://schemas.microsoft.com/office/drawing/2014/main" id="{0424AEAB-5A62-4256-A30F-5FDEBA09658F}"/>
              </a:ext>
            </a:extLst>
          </p:cNvPr>
          <p:cNvSpPr/>
          <p:nvPr/>
        </p:nvSpPr>
        <p:spPr>
          <a:xfrm>
            <a:off x="3600000" y="2015999"/>
            <a:ext cx="1210054" cy="25194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316E5909-9A88-4AC7-859B-2D6A72014D2F}"/>
              </a:ext>
            </a:extLst>
          </p:cNvPr>
          <p:cNvSpPr txBox="1"/>
          <p:nvPr/>
        </p:nvSpPr>
        <p:spPr>
          <a:xfrm>
            <a:off x="2796078" y="4536000"/>
            <a:ext cx="2804622" cy="369332"/>
          </a:xfrm>
          <a:prstGeom prst="rect">
            <a:avLst/>
          </a:prstGeom>
          <a:noFill/>
        </p:spPr>
        <p:txBody>
          <a:bodyPr wrap="square" rtlCol="0">
            <a:spAutoFit/>
          </a:bodyPr>
          <a:lstStyle/>
          <a:p>
            <a:pPr eaLnBrk="1" fontAlgn="auto" hangingPunct="1">
              <a:spcBef>
                <a:spcPts val="0"/>
              </a:spcBef>
              <a:spcAft>
                <a:spcPts val="0"/>
              </a:spcAft>
            </a:pPr>
            <a:r>
              <a:rPr lang="ja-JP" altLang="en-US" b="1" u="none" dirty="0">
                <a:solidFill>
                  <a:srgbClr val="FF0000"/>
                </a:solidFill>
                <a:latin typeface="+mn-ea"/>
              </a:rPr>
              <a:t>属性と掛け合わせた</a:t>
            </a:r>
            <a:r>
              <a:rPr lang="ja-JP" altLang="en-US" b="1" dirty="0">
                <a:solidFill>
                  <a:srgbClr val="FF0000"/>
                </a:solidFill>
                <a:latin typeface="+mn-ea"/>
              </a:rPr>
              <a:t>分析</a:t>
            </a:r>
            <a:endParaRPr lang="ja-JP" altLang="en-US" b="1" u="none" dirty="0">
              <a:solidFill>
                <a:srgbClr val="FF0000"/>
              </a:solidFill>
              <a:latin typeface="+mn-ea"/>
            </a:endParaRPr>
          </a:p>
        </p:txBody>
      </p:sp>
      <p:sp>
        <p:nvSpPr>
          <p:cNvPr id="42" name="テキスト ボックス 41">
            <a:extLst>
              <a:ext uri="{FF2B5EF4-FFF2-40B4-BE49-F238E27FC236}">
                <a16:creationId xmlns:a16="http://schemas.microsoft.com/office/drawing/2014/main" id="{6636DC5A-8E86-42C8-867F-346B17FF10A7}"/>
              </a:ext>
            </a:extLst>
          </p:cNvPr>
          <p:cNvSpPr txBox="1"/>
          <p:nvPr/>
        </p:nvSpPr>
        <p:spPr>
          <a:xfrm>
            <a:off x="395536" y="4536000"/>
            <a:ext cx="1440160" cy="369332"/>
          </a:xfrm>
          <a:prstGeom prst="rect">
            <a:avLst/>
          </a:prstGeom>
          <a:noFill/>
        </p:spPr>
        <p:txBody>
          <a:bodyPr wrap="square" rtlCol="0">
            <a:spAutoFit/>
          </a:bodyPr>
          <a:lstStyle/>
          <a:p>
            <a:pPr eaLnBrk="1" fontAlgn="auto" hangingPunct="1">
              <a:spcBef>
                <a:spcPts val="0"/>
              </a:spcBef>
              <a:spcAft>
                <a:spcPts val="0"/>
              </a:spcAft>
            </a:pPr>
            <a:r>
              <a:rPr lang="ja-JP" altLang="en-US" b="1" u="none" dirty="0">
                <a:latin typeface="+mn-ea"/>
              </a:rPr>
              <a:t>大量データ</a:t>
            </a:r>
          </a:p>
        </p:txBody>
      </p:sp>
    </p:spTree>
    <p:extLst>
      <p:ext uri="{BB962C8B-B14F-4D97-AF65-F5344CB8AC3E}">
        <p14:creationId xmlns:p14="http://schemas.microsoft.com/office/powerpoint/2010/main" val="569343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四角形: 角を丸くする 26">
            <a:extLst>
              <a:ext uri="{FF2B5EF4-FFF2-40B4-BE49-F238E27FC236}">
                <a16:creationId xmlns:a16="http://schemas.microsoft.com/office/drawing/2014/main" id="{CA95FC95-5C62-4C70-A91F-17951FF6AD1B}"/>
              </a:ext>
            </a:extLst>
          </p:cNvPr>
          <p:cNvSpPr/>
          <p:nvPr/>
        </p:nvSpPr>
        <p:spPr>
          <a:xfrm>
            <a:off x="180000" y="1440000"/>
            <a:ext cx="2087744" cy="504000"/>
          </a:xfrm>
          <a:prstGeom prst="roundRect">
            <a:avLst/>
          </a:prstGeom>
          <a:solidFill>
            <a:schemeClr val="accent1"/>
          </a:solidFill>
          <a:ln w="44450" cap="flat" cmpd="sng" algn="ctr">
            <a:noFill/>
            <a:miter lim="800000"/>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ja-JP" altLang="en-US" sz="2400" b="1" kern="0" dirty="0">
                <a:solidFill>
                  <a:prstClr val="white"/>
                </a:solidFill>
                <a:latin typeface="+mn-ea"/>
              </a:rPr>
              <a:t>形態素解析</a:t>
            </a:r>
            <a:endParaRPr kumimoji="0" lang="ja-JP" altLang="en-US" sz="2400" b="1" i="0" u="none" strike="noStrike" kern="0" cap="none" spc="0" normalizeH="0" baseline="0" noProof="0" dirty="0">
              <a:ln>
                <a:noFill/>
              </a:ln>
              <a:solidFill>
                <a:prstClr val="white"/>
              </a:solidFill>
              <a:effectLst/>
              <a:uLnTx/>
              <a:uFillTx/>
              <a:latin typeface="+mn-ea"/>
              <a:cs typeface="+mn-cs"/>
            </a:endParaRPr>
          </a:p>
        </p:txBody>
      </p:sp>
      <p:sp>
        <p:nvSpPr>
          <p:cNvPr id="48" name="Rectangle 25">
            <a:extLst>
              <a:ext uri="{FF2B5EF4-FFF2-40B4-BE49-F238E27FC236}">
                <a16:creationId xmlns:a16="http://schemas.microsoft.com/office/drawing/2014/main" id="{ED9B65AC-0A4B-4313-9B9D-2E3DB85E6611}"/>
              </a:ext>
            </a:extLst>
          </p:cNvPr>
          <p:cNvSpPr>
            <a:spLocks noChangeArrowheads="1"/>
          </p:cNvSpPr>
          <p:nvPr/>
        </p:nvSpPr>
        <p:spPr bwMode="auto">
          <a:xfrm>
            <a:off x="792000" y="252000"/>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ja-JP" altLang="en-US" sz="3600" b="1" dirty="0">
                <a:solidFill>
                  <a:schemeClr val="tx1">
                    <a:lumMod val="65000"/>
                    <a:lumOff val="35000"/>
                  </a:schemeClr>
                </a:solidFill>
                <a:latin typeface="+mn-ea"/>
                <a:ea typeface="+mn-ea"/>
                <a:cs typeface="Meiryo UI" panose="020B0604030504040204" pitchFamily="50" charset="-128"/>
              </a:rPr>
              <a:t>テキストマイニングの技術</a:t>
            </a:r>
            <a:endParaRPr lang="ja-JP" altLang="en-US" sz="3600" b="1" dirty="0">
              <a:solidFill>
                <a:schemeClr val="tx1">
                  <a:lumMod val="65000"/>
                  <a:lumOff val="35000"/>
                </a:schemeClr>
              </a:solidFill>
              <a:latin typeface="+mn-ea"/>
              <a:ea typeface="+mn-ea"/>
            </a:endParaRPr>
          </a:p>
        </p:txBody>
      </p:sp>
      <p:sp>
        <p:nvSpPr>
          <p:cNvPr id="49" name="AutoShape 26">
            <a:extLst>
              <a:ext uri="{FF2B5EF4-FFF2-40B4-BE49-F238E27FC236}">
                <a16:creationId xmlns:a16="http://schemas.microsoft.com/office/drawing/2014/main" id="{6B13BD27-DBC2-4B72-AE2D-D276F2EC07F2}"/>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sp>
        <p:nvSpPr>
          <p:cNvPr id="50" name="四角形: 角を丸くする 49">
            <a:extLst>
              <a:ext uri="{FF2B5EF4-FFF2-40B4-BE49-F238E27FC236}">
                <a16:creationId xmlns:a16="http://schemas.microsoft.com/office/drawing/2014/main" id="{7BCD64F9-6E11-4E09-8BD3-E05F40AE5632}"/>
              </a:ext>
            </a:extLst>
          </p:cNvPr>
          <p:cNvSpPr/>
          <p:nvPr/>
        </p:nvSpPr>
        <p:spPr>
          <a:xfrm>
            <a:off x="4680000" y="1440000"/>
            <a:ext cx="2087744" cy="504000"/>
          </a:xfrm>
          <a:prstGeom prst="roundRect">
            <a:avLst/>
          </a:prstGeom>
          <a:solidFill>
            <a:schemeClr val="accent1"/>
          </a:solidFill>
          <a:ln w="44450" cap="flat" cmpd="sng" algn="ctr">
            <a:noFill/>
            <a:miter lim="800000"/>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ja-JP" altLang="en-US" sz="2400" b="1" kern="0" dirty="0">
                <a:solidFill>
                  <a:prstClr val="white"/>
                </a:solidFill>
                <a:latin typeface="+mn-ea"/>
              </a:rPr>
              <a:t>構文解析</a:t>
            </a:r>
            <a:endParaRPr kumimoji="0" lang="ja-JP" altLang="en-US" sz="2400" b="1" i="0" u="none" strike="noStrike" kern="0" cap="none" spc="0" normalizeH="0" baseline="0" noProof="0" dirty="0">
              <a:ln>
                <a:noFill/>
              </a:ln>
              <a:solidFill>
                <a:prstClr val="white"/>
              </a:solidFill>
              <a:effectLst/>
              <a:uLnTx/>
              <a:uFillTx/>
              <a:latin typeface="+mn-ea"/>
              <a:cs typeface="+mn-cs"/>
            </a:endParaRPr>
          </a:p>
        </p:txBody>
      </p:sp>
      <p:sp>
        <p:nvSpPr>
          <p:cNvPr id="51" name="正方形/長方形 27">
            <a:extLst>
              <a:ext uri="{FF2B5EF4-FFF2-40B4-BE49-F238E27FC236}">
                <a16:creationId xmlns:a16="http://schemas.microsoft.com/office/drawing/2014/main" id="{2415352C-5449-42E8-BC84-34FF9B38A122}"/>
              </a:ext>
            </a:extLst>
          </p:cNvPr>
          <p:cNvSpPr>
            <a:spLocks noChangeArrowheads="1"/>
          </p:cNvSpPr>
          <p:nvPr/>
        </p:nvSpPr>
        <p:spPr bwMode="auto">
          <a:xfrm>
            <a:off x="294611" y="3240000"/>
            <a:ext cx="441680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marL="0" indent="0" eaLnBrk="1" fontAlgn="t" hangingPunct="1">
              <a:lnSpc>
                <a:spcPct val="100000"/>
              </a:lnSpc>
              <a:spcBef>
                <a:spcPct val="0"/>
              </a:spcBef>
              <a:spcAft>
                <a:spcPct val="0"/>
              </a:spcAft>
              <a:buClr>
                <a:srgbClr val="C00000"/>
              </a:buClr>
              <a:buNone/>
              <a:defRPr/>
            </a:pPr>
            <a:r>
              <a:rPr lang="ja-JP" altLang="en-US" sz="1600" kern="0" dirty="0">
                <a:solidFill>
                  <a:schemeClr val="tx1"/>
                </a:solidFill>
                <a:latin typeface="+mn-ea"/>
                <a:ea typeface="+mn-ea"/>
                <a:cs typeface="Arial" pitchFamily="34" charset="0"/>
              </a:rPr>
              <a:t>（例）</a:t>
            </a:r>
            <a:endParaRPr lang="en-US" altLang="ja-JP" sz="1600" kern="0" dirty="0">
              <a:solidFill>
                <a:schemeClr val="tx1"/>
              </a:solidFill>
              <a:latin typeface="+mn-ea"/>
              <a:ea typeface="+mn-ea"/>
              <a:cs typeface="Arial" pitchFamily="34" charset="0"/>
            </a:endParaRPr>
          </a:p>
          <a:p>
            <a:pPr marL="0" marR="0" lvl="0" indent="0" algn="l" defTabSz="914400" rtl="0" eaLnBrk="1" fontAlgn="t" latinLnBrk="0" hangingPunct="1">
              <a:lnSpc>
                <a:spcPct val="100000"/>
              </a:lnSpc>
              <a:spcBef>
                <a:spcPct val="0"/>
              </a:spcBef>
              <a:spcAft>
                <a:spcPct val="0"/>
              </a:spcAft>
              <a:buClr>
                <a:srgbClr val="C00000"/>
              </a:buClr>
              <a:buSzTx/>
              <a:buFont typeface="Wingdings" pitchFamily="2" charset="2"/>
              <a:buNone/>
              <a:tabLst/>
              <a:defRPr/>
            </a:pPr>
            <a:r>
              <a:rPr kumimoji="1" lang="ja-JP" altLang="en-US" sz="1600" b="0" i="0" u="none" strike="noStrike" kern="1200" cap="none" spc="0" normalizeH="0" baseline="0" noProof="0" dirty="0">
                <a:ln>
                  <a:noFill/>
                </a:ln>
                <a:solidFill>
                  <a:schemeClr val="tx1"/>
                </a:solidFill>
                <a:effectLst/>
                <a:uLnTx/>
                <a:uFillTx/>
                <a:latin typeface="+mn-ea"/>
                <a:ea typeface="+mn-ea"/>
                <a:cs typeface="メイリオ" pitchFamily="50" charset="-128"/>
              </a:rPr>
              <a:t>（形態素解析前）担当者の対応が良かった</a:t>
            </a:r>
            <a:endParaRPr kumimoji="1" lang="en-US" altLang="ja-JP" sz="1600" b="0" i="0" u="none" strike="noStrike" kern="1200" cap="none" spc="0" normalizeH="0" baseline="0" noProof="0" dirty="0">
              <a:ln>
                <a:noFill/>
              </a:ln>
              <a:solidFill>
                <a:schemeClr val="tx1"/>
              </a:solidFill>
              <a:effectLst/>
              <a:uLnTx/>
              <a:uFillTx/>
              <a:latin typeface="+mn-ea"/>
              <a:ea typeface="+mn-ea"/>
              <a:cs typeface="メイリオ" pitchFamily="50" charset="-128"/>
            </a:endParaRPr>
          </a:p>
          <a:p>
            <a:pPr marL="0" marR="0" lvl="0" indent="0" algn="l" defTabSz="914400" rtl="0" eaLnBrk="1" fontAlgn="t" latinLnBrk="0" hangingPunct="1">
              <a:lnSpc>
                <a:spcPct val="100000"/>
              </a:lnSpc>
              <a:spcBef>
                <a:spcPct val="0"/>
              </a:spcBef>
              <a:spcAft>
                <a:spcPct val="0"/>
              </a:spcAft>
              <a:buClr>
                <a:srgbClr val="C00000"/>
              </a:buClr>
              <a:buSzTx/>
              <a:buFont typeface="Wingdings" pitchFamily="2" charset="2"/>
              <a:buNone/>
              <a:tabLst/>
              <a:defRPr/>
            </a:pPr>
            <a:endParaRPr kumimoji="1" lang="en-US" altLang="ja-JP" sz="1600" b="0" i="0" u="none" strike="noStrike" kern="1200" cap="none" spc="0" normalizeH="0" baseline="0" noProof="0" dirty="0">
              <a:ln>
                <a:noFill/>
              </a:ln>
              <a:solidFill>
                <a:schemeClr val="tx1"/>
              </a:solidFill>
              <a:effectLst/>
              <a:uLnTx/>
              <a:uFillTx/>
              <a:latin typeface="+mn-ea"/>
              <a:ea typeface="+mn-ea"/>
              <a:cs typeface="メイリオ" pitchFamily="50" charset="-128"/>
            </a:endParaRPr>
          </a:p>
          <a:p>
            <a:pPr marL="0" marR="0" lvl="0" indent="0" algn="l" defTabSz="914400" rtl="0" eaLnBrk="1" fontAlgn="t" latinLnBrk="0" hangingPunct="1">
              <a:lnSpc>
                <a:spcPct val="100000"/>
              </a:lnSpc>
              <a:spcBef>
                <a:spcPct val="0"/>
              </a:spcBef>
              <a:spcAft>
                <a:spcPct val="0"/>
              </a:spcAft>
              <a:buClr>
                <a:srgbClr val="C00000"/>
              </a:buClr>
              <a:buSzTx/>
              <a:buFont typeface="Wingdings" pitchFamily="2" charset="2"/>
              <a:buNone/>
              <a:tabLst/>
              <a:defRPr/>
            </a:pPr>
            <a:r>
              <a:rPr kumimoji="1" lang="ja-JP" altLang="en-US" sz="1600" b="0" i="0" u="none" strike="noStrike" kern="1200" cap="none" spc="0" normalizeH="0" baseline="0" noProof="0" dirty="0">
                <a:ln>
                  <a:noFill/>
                </a:ln>
                <a:solidFill>
                  <a:schemeClr val="tx1"/>
                </a:solidFill>
                <a:effectLst/>
                <a:uLnTx/>
                <a:uFillTx/>
                <a:latin typeface="+mn-ea"/>
                <a:ea typeface="+mn-ea"/>
                <a:cs typeface="メイリオ" pitchFamily="50" charset="-128"/>
              </a:rPr>
              <a:t>（形態素解析後）担当者 の 対応 が 良かった</a:t>
            </a:r>
            <a:endParaRPr kumimoji="1" lang="en-US" altLang="ja-JP" sz="1600" b="0" i="0" u="none" strike="noStrike" kern="1200" cap="none" spc="0" normalizeH="0" baseline="0" noProof="0" dirty="0">
              <a:ln>
                <a:noFill/>
              </a:ln>
              <a:solidFill>
                <a:schemeClr val="tx1"/>
              </a:solidFill>
              <a:effectLst/>
              <a:uLnTx/>
              <a:uFillTx/>
              <a:latin typeface="+mn-ea"/>
              <a:ea typeface="+mn-ea"/>
              <a:cs typeface="メイリオ" pitchFamily="50" charset="-128"/>
            </a:endParaRPr>
          </a:p>
        </p:txBody>
      </p:sp>
      <p:cxnSp>
        <p:nvCxnSpPr>
          <p:cNvPr id="52" name="直線コネクタ 51">
            <a:extLst>
              <a:ext uri="{FF2B5EF4-FFF2-40B4-BE49-F238E27FC236}">
                <a16:creationId xmlns:a16="http://schemas.microsoft.com/office/drawing/2014/main" id="{8DF41B13-EF0A-4D87-ABC1-F26366929B4B}"/>
              </a:ext>
            </a:extLst>
          </p:cNvPr>
          <p:cNvCxnSpPr/>
          <p:nvPr/>
        </p:nvCxnSpPr>
        <p:spPr>
          <a:xfrm>
            <a:off x="1979712" y="4262012"/>
            <a:ext cx="648072" cy="0"/>
          </a:xfrm>
          <a:prstGeom prst="line">
            <a:avLst/>
          </a:prstGeom>
          <a:ln w="25400">
            <a:solidFill>
              <a:schemeClr val="accent5">
                <a:lumMod val="75000"/>
              </a:schemeClr>
            </a:solidFill>
          </a:ln>
        </p:spPr>
        <p:style>
          <a:lnRef idx="2">
            <a:schemeClr val="accent1"/>
          </a:lnRef>
          <a:fillRef idx="1">
            <a:schemeClr val="lt1"/>
          </a:fillRef>
          <a:effectRef idx="0">
            <a:schemeClr val="accent1"/>
          </a:effectRef>
          <a:fontRef idx="minor">
            <a:schemeClr val="dk1"/>
          </a:fontRef>
        </p:style>
      </p:cxnSp>
      <p:cxnSp>
        <p:nvCxnSpPr>
          <p:cNvPr id="53" name="直線コネクタ 52">
            <a:extLst>
              <a:ext uri="{FF2B5EF4-FFF2-40B4-BE49-F238E27FC236}">
                <a16:creationId xmlns:a16="http://schemas.microsoft.com/office/drawing/2014/main" id="{1FD1E405-BE9A-4DA8-A2D2-D39AD6C24A9E}"/>
              </a:ext>
            </a:extLst>
          </p:cNvPr>
          <p:cNvCxnSpPr>
            <a:cxnSpLocks/>
          </p:cNvCxnSpPr>
          <p:nvPr/>
        </p:nvCxnSpPr>
        <p:spPr>
          <a:xfrm>
            <a:off x="2951820" y="4262012"/>
            <a:ext cx="360000" cy="0"/>
          </a:xfrm>
          <a:prstGeom prst="line">
            <a:avLst/>
          </a:prstGeom>
          <a:ln w="25400">
            <a:solidFill>
              <a:schemeClr val="accent5">
                <a:lumMod val="75000"/>
              </a:schemeClr>
            </a:solidFill>
          </a:ln>
        </p:spPr>
        <p:style>
          <a:lnRef idx="2">
            <a:schemeClr val="accent1"/>
          </a:lnRef>
          <a:fillRef idx="1">
            <a:schemeClr val="lt1"/>
          </a:fillRef>
          <a:effectRef idx="0">
            <a:schemeClr val="accent1"/>
          </a:effectRef>
          <a:fontRef idx="minor">
            <a:schemeClr val="dk1"/>
          </a:fontRef>
        </p:style>
      </p:cxnSp>
      <p:cxnSp>
        <p:nvCxnSpPr>
          <p:cNvPr id="54" name="直線コネクタ 53">
            <a:extLst>
              <a:ext uri="{FF2B5EF4-FFF2-40B4-BE49-F238E27FC236}">
                <a16:creationId xmlns:a16="http://schemas.microsoft.com/office/drawing/2014/main" id="{22E70B4F-EA26-44B6-86F8-3CEB31D8D18D}"/>
              </a:ext>
            </a:extLst>
          </p:cNvPr>
          <p:cNvCxnSpPr>
            <a:cxnSpLocks/>
          </p:cNvCxnSpPr>
          <p:nvPr/>
        </p:nvCxnSpPr>
        <p:spPr>
          <a:xfrm>
            <a:off x="3685416" y="4262012"/>
            <a:ext cx="756000" cy="0"/>
          </a:xfrm>
          <a:prstGeom prst="line">
            <a:avLst/>
          </a:prstGeom>
          <a:ln w="25400">
            <a:solidFill>
              <a:schemeClr val="accent5">
                <a:lumMod val="75000"/>
              </a:schemeClr>
            </a:solidFill>
          </a:ln>
        </p:spPr>
        <p:style>
          <a:lnRef idx="2">
            <a:schemeClr val="accent1"/>
          </a:lnRef>
          <a:fillRef idx="1">
            <a:schemeClr val="lt1"/>
          </a:fillRef>
          <a:effectRef idx="0">
            <a:schemeClr val="accent1"/>
          </a:effectRef>
          <a:fontRef idx="minor">
            <a:schemeClr val="dk1"/>
          </a:fontRef>
        </p:style>
      </p:cxnSp>
      <p:sp>
        <p:nvSpPr>
          <p:cNvPr id="55" name="Rectangle 88">
            <a:extLst>
              <a:ext uri="{FF2B5EF4-FFF2-40B4-BE49-F238E27FC236}">
                <a16:creationId xmlns:a16="http://schemas.microsoft.com/office/drawing/2014/main" id="{5E720A00-17BC-4565-85FF-806BFDC75E4C}"/>
              </a:ext>
            </a:extLst>
          </p:cNvPr>
          <p:cNvSpPr txBox="1">
            <a:spLocks noChangeArrowheads="1"/>
          </p:cNvSpPr>
          <p:nvPr/>
        </p:nvSpPr>
        <p:spPr bwMode="gray">
          <a:xfrm>
            <a:off x="2916000" y="4262012"/>
            <a:ext cx="311653" cy="339766"/>
          </a:xfrm>
          <a:prstGeom prst="rect">
            <a:avLst/>
          </a:prstGeom>
        </p:spPr>
        <p:txBody>
          <a:bodyPr/>
          <a:lstStyle>
            <a:lvl1pPr marL="0" indent="0" eaLnBrk="1" hangingPunct="1">
              <a:lnSpc>
                <a:spcPct val="106000"/>
              </a:lnSpc>
              <a:spcBef>
                <a:spcPts val="1056"/>
              </a:spcBef>
              <a:defRPr kumimoji="1" sz="1200">
                <a:solidFill>
                  <a:schemeClr val="tx1"/>
                </a:solidFill>
                <a:latin typeface="Arial" pitchFamily="34" charset="0"/>
                <a:ea typeface="+mn-ea"/>
                <a:cs typeface="Arial" pitchFamily="34" charset="0"/>
              </a:defRPr>
            </a:lvl1pPr>
            <a:lvl2pPr marL="169200" indent="-169200" algn="l" eaLnBrk="1" hangingPunct="1">
              <a:lnSpc>
                <a:spcPct val="106000"/>
              </a:lnSpc>
              <a:spcBef>
                <a:spcPts val="1056"/>
              </a:spcBef>
              <a:buFont typeface="Wingdings" pitchFamily="2" charset="2"/>
              <a:buChar char="n"/>
              <a:defRPr kumimoji="1" sz="1200">
                <a:solidFill>
                  <a:schemeClr val="tx1"/>
                </a:solidFill>
                <a:latin typeface="Arial" pitchFamily="34" charset="0"/>
                <a:ea typeface="+mn-ea"/>
                <a:cs typeface="Arial" pitchFamily="34" charset="0"/>
              </a:defRPr>
            </a:lvl2pPr>
            <a:lvl3pPr marL="345600" indent="-172800" algn="l" eaLnBrk="1" hangingPunct="1">
              <a:lnSpc>
                <a:spcPct val="106000"/>
              </a:lnSpc>
              <a:spcBef>
                <a:spcPts val="480"/>
              </a:spcBef>
              <a:buFont typeface="Wingdings" pitchFamily="2" charset="2"/>
              <a:buChar char="Ø"/>
              <a:defRPr kumimoji="1" sz="1200">
                <a:solidFill>
                  <a:schemeClr val="tx1"/>
                </a:solidFill>
                <a:latin typeface="Arial" pitchFamily="34" charset="0"/>
                <a:ea typeface="+mn-ea"/>
                <a:cs typeface="Arial" pitchFamily="34" charset="0"/>
              </a:defRPr>
            </a:lvl3pPr>
            <a:lvl4pPr marL="518400" indent="-172800" algn="l" eaLnBrk="1" hangingPunct="1">
              <a:lnSpc>
                <a:spcPct val="106000"/>
              </a:lnSpc>
              <a:spcBef>
                <a:spcPts val="240"/>
              </a:spcBef>
              <a:buFont typeface="Arial" pitchFamily="34" charset="0"/>
              <a:buChar char="•"/>
              <a:defRPr kumimoji="1" sz="1200">
                <a:solidFill>
                  <a:schemeClr val="tx1"/>
                </a:solidFill>
                <a:latin typeface="Arial" pitchFamily="34" charset="0"/>
                <a:ea typeface="+mn-ea"/>
                <a:cs typeface="Arial" pitchFamily="34" charset="0"/>
              </a:defRPr>
            </a:lvl4pPr>
          </a:lstStyle>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r>
              <a:rPr kumimoji="1" lang="ja-JP" altLang="en-US" sz="1600" b="0" i="0" u="none" strike="noStrike" kern="0" cap="none" spc="0" normalizeH="0" baseline="0" noProof="0" dirty="0">
                <a:ln>
                  <a:noFill/>
                </a:ln>
                <a:solidFill>
                  <a:schemeClr val="tx1">
                    <a:lumMod val="65000"/>
                    <a:lumOff val="35000"/>
                  </a:schemeClr>
                </a:solidFill>
                <a:effectLst/>
                <a:uLnTx/>
                <a:uFillTx/>
                <a:latin typeface="+mn-ea"/>
                <a:cs typeface="Arial" pitchFamily="34" charset="0"/>
              </a:rPr>
              <a:t>名詞</a:t>
            </a:r>
            <a:endParaRPr kumimoji="1" lang="en-US" altLang="ja-JP" sz="1600" b="0" i="0" u="none" strike="noStrike" kern="0" cap="none" spc="0" normalizeH="0" baseline="0" noProof="0" dirty="0">
              <a:ln>
                <a:noFill/>
              </a:ln>
              <a:solidFill>
                <a:schemeClr val="tx1">
                  <a:lumMod val="65000"/>
                  <a:lumOff val="35000"/>
                </a:schemeClr>
              </a:solidFill>
              <a:effectLst/>
              <a:uLnTx/>
              <a:uFillTx/>
              <a:latin typeface="+mn-ea"/>
              <a:cs typeface="Arial" pitchFamily="34" charset="0"/>
            </a:endParaRPr>
          </a:p>
        </p:txBody>
      </p:sp>
      <p:sp>
        <p:nvSpPr>
          <p:cNvPr id="56" name="Rectangle 88">
            <a:extLst>
              <a:ext uri="{FF2B5EF4-FFF2-40B4-BE49-F238E27FC236}">
                <a16:creationId xmlns:a16="http://schemas.microsoft.com/office/drawing/2014/main" id="{AC9FC12C-2EA0-4599-BEC3-5C569E4E4D9F}"/>
              </a:ext>
            </a:extLst>
          </p:cNvPr>
          <p:cNvSpPr txBox="1">
            <a:spLocks noChangeArrowheads="1"/>
          </p:cNvSpPr>
          <p:nvPr/>
        </p:nvSpPr>
        <p:spPr bwMode="gray">
          <a:xfrm>
            <a:off x="180000" y="2160000"/>
            <a:ext cx="4499999" cy="792000"/>
          </a:xfrm>
          <a:prstGeom prst="rect">
            <a:avLst/>
          </a:prstGeom>
        </p:spPr>
        <p:txBody>
          <a:bodyPr/>
          <a:lstStyle>
            <a:lvl1pPr marL="0" indent="0" eaLnBrk="1" hangingPunct="1">
              <a:lnSpc>
                <a:spcPct val="106000"/>
              </a:lnSpc>
              <a:spcBef>
                <a:spcPts val="1056"/>
              </a:spcBef>
              <a:defRPr kumimoji="1" sz="1200">
                <a:solidFill>
                  <a:schemeClr val="tx1"/>
                </a:solidFill>
                <a:latin typeface="Arial" pitchFamily="34" charset="0"/>
                <a:ea typeface="+mn-ea"/>
                <a:cs typeface="Arial" pitchFamily="34" charset="0"/>
              </a:defRPr>
            </a:lvl1pPr>
            <a:lvl2pPr marL="169200" indent="-169200" algn="l" eaLnBrk="1" hangingPunct="1">
              <a:lnSpc>
                <a:spcPct val="106000"/>
              </a:lnSpc>
              <a:spcBef>
                <a:spcPts val="1056"/>
              </a:spcBef>
              <a:buFont typeface="Wingdings" pitchFamily="2" charset="2"/>
              <a:buChar char="n"/>
              <a:defRPr kumimoji="1" sz="1200">
                <a:solidFill>
                  <a:schemeClr val="tx1"/>
                </a:solidFill>
                <a:latin typeface="Arial" pitchFamily="34" charset="0"/>
                <a:ea typeface="+mn-ea"/>
                <a:cs typeface="Arial" pitchFamily="34" charset="0"/>
              </a:defRPr>
            </a:lvl2pPr>
            <a:lvl3pPr marL="345600" indent="-172800" algn="l" eaLnBrk="1" hangingPunct="1">
              <a:lnSpc>
                <a:spcPct val="106000"/>
              </a:lnSpc>
              <a:spcBef>
                <a:spcPts val="480"/>
              </a:spcBef>
              <a:buFont typeface="Wingdings" pitchFamily="2" charset="2"/>
              <a:buChar char="Ø"/>
              <a:defRPr kumimoji="1" sz="1200">
                <a:solidFill>
                  <a:schemeClr val="tx1"/>
                </a:solidFill>
                <a:latin typeface="Arial" pitchFamily="34" charset="0"/>
                <a:ea typeface="+mn-ea"/>
                <a:cs typeface="Arial" pitchFamily="34" charset="0"/>
              </a:defRPr>
            </a:lvl3pPr>
            <a:lvl4pPr marL="518400" indent="-172800" algn="l" eaLnBrk="1" hangingPunct="1">
              <a:lnSpc>
                <a:spcPct val="106000"/>
              </a:lnSpc>
              <a:spcBef>
                <a:spcPts val="240"/>
              </a:spcBef>
              <a:buFont typeface="Arial" pitchFamily="34" charset="0"/>
              <a:buChar char="•"/>
              <a:defRPr kumimoji="1" sz="1200">
                <a:solidFill>
                  <a:schemeClr val="tx1"/>
                </a:solidFill>
                <a:latin typeface="Arial" pitchFamily="34" charset="0"/>
                <a:ea typeface="+mn-ea"/>
                <a:cs typeface="Arial" pitchFamily="34" charset="0"/>
              </a:defRPr>
            </a:lvl4pPr>
          </a:lstStyle>
          <a:p>
            <a:pPr marL="360000" marR="0" lvl="1" indent="-360000" algn="l" defTabSz="914400" rtl="0" eaLnBrk="1" fontAlgn="auto" latinLnBrk="0" hangingPunct="1">
              <a:lnSpc>
                <a:spcPct val="100000"/>
              </a:lnSpc>
              <a:spcBef>
                <a:spcPts val="0"/>
              </a:spcBef>
              <a:spcAft>
                <a:spcPts val="0"/>
              </a:spcAft>
              <a:buClr>
                <a:srgbClr val="C00000"/>
              </a:buClr>
              <a:buSzTx/>
              <a:buFont typeface="Wingdings" pitchFamily="2" charset="2"/>
              <a:buChar char="n"/>
              <a:tabLst/>
              <a:defRPr/>
            </a:pPr>
            <a:r>
              <a:rPr kumimoji="1" lang="ja-JP" altLang="en-US" sz="1800" b="0" i="0" u="none" strike="noStrike" kern="0" cap="none" spc="0" normalizeH="0" baseline="0" noProof="0" dirty="0">
                <a:ln>
                  <a:noFill/>
                </a:ln>
                <a:effectLst/>
                <a:uLnTx/>
                <a:uFillTx/>
                <a:latin typeface="+mn-ea"/>
                <a:cs typeface="Arial" pitchFamily="34" charset="0"/>
              </a:rPr>
              <a:t>文章を単語ベースへ分割し、各単語に品詞を割り当て</a:t>
            </a:r>
            <a:r>
              <a:rPr lang="ja-JP" altLang="en-US" sz="1800" kern="0" dirty="0">
                <a:latin typeface="+mn-ea"/>
              </a:rPr>
              <a:t>る</a:t>
            </a:r>
            <a:endParaRPr kumimoji="1" lang="en-US" altLang="ja-JP" sz="1800" b="0" i="0" u="none" strike="noStrike" kern="0" cap="none" spc="0" normalizeH="0" baseline="0" noProof="0" dirty="0">
              <a:ln>
                <a:noFill/>
              </a:ln>
              <a:effectLst/>
              <a:uLnTx/>
              <a:uFillTx/>
              <a:latin typeface="+mn-ea"/>
            </a:endParaRPr>
          </a:p>
          <a:p>
            <a:pPr marL="532800" lvl="3" indent="-360000">
              <a:lnSpc>
                <a:spcPct val="100000"/>
              </a:lnSpc>
              <a:spcBef>
                <a:spcPts val="0"/>
              </a:spcBef>
              <a:buFont typeface="Wingdings" pitchFamily="2" charset="2"/>
              <a:buChar char="Ø"/>
              <a:defRPr/>
            </a:pPr>
            <a:r>
              <a:rPr kumimoji="1" lang="ja-JP" altLang="en-US" sz="1800" b="0" i="0" u="none" strike="noStrike" kern="0" cap="none" spc="0" normalizeH="0" baseline="0" noProof="0" dirty="0">
                <a:ln>
                  <a:noFill/>
                </a:ln>
                <a:effectLst/>
                <a:uLnTx/>
                <a:uFillTx/>
                <a:latin typeface="+mn-ea"/>
                <a:cs typeface="Arial" pitchFamily="34" charset="0"/>
              </a:rPr>
              <a:t>文章に含まれる単語を抽出する</a:t>
            </a:r>
            <a:endParaRPr kumimoji="1" lang="en-US" altLang="ja-JP" sz="1800" b="0" i="0" u="none" strike="noStrike" kern="0" cap="none" spc="0" normalizeH="0" baseline="0" noProof="0" dirty="0">
              <a:ln>
                <a:noFill/>
              </a:ln>
              <a:effectLst/>
              <a:uLnTx/>
              <a:uFillTx/>
              <a:latin typeface="+mn-ea"/>
              <a:cs typeface="Arial" pitchFamily="34" charset="0"/>
            </a:endParaRPr>
          </a:p>
        </p:txBody>
      </p:sp>
      <p:sp>
        <p:nvSpPr>
          <p:cNvPr id="58" name="Rectangle 88">
            <a:extLst>
              <a:ext uri="{FF2B5EF4-FFF2-40B4-BE49-F238E27FC236}">
                <a16:creationId xmlns:a16="http://schemas.microsoft.com/office/drawing/2014/main" id="{3AFAABC2-7EC4-4A9F-A98B-90D4B6BEDB77}"/>
              </a:ext>
            </a:extLst>
          </p:cNvPr>
          <p:cNvSpPr txBox="1">
            <a:spLocks noChangeArrowheads="1"/>
          </p:cNvSpPr>
          <p:nvPr/>
        </p:nvSpPr>
        <p:spPr bwMode="gray">
          <a:xfrm>
            <a:off x="2058478" y="4262012"/>
            <a:ext cx="311653" cy="339766"/>
          </a:xfrm>
          <a:prstGeom prst="rect">
            <a:avLst/>
          </a:prstGeom>
        </p:spPr>
        <p:txBody>
          <a:bodyPr/>
          <a:lstStyle>
            <a:lvl1pPr marL="0" indent="0" eaLnBrk="1" hangingPunct="1">
              <a:lnSpc>
                <a:spcPct val="106000"/>
              </a:lnSpc>
              <a:spcBef>
                <a:spcPts val="1056"/>
              </a:spcBef>
              <a:defRPr kumimoji="1" sz="1200">
                <a:solidFill>
                  <a:schemeClr val="tx1"/>
                </a:solidFill>
                <a:latin typeface="Arial" pitchFamily="34" charset="0"/>
                <a:ea typeface="+mn-ea"/>
                <a:cs typeface="Arial" pitchFamily="34" charset="0"/>
              </a:defRPr>
            </a:lvl1pPr>
            <a:lvl2pPr marL="169200" indent="-169200" algn="l" eaLnBrk="1" hangingPunct="1">
              <a:lnSpc>
                <a:spcPct val="106000"/>
              </a:lnSpc>
              <a:spcBef>
                <a:spcPts val="1056"/>
              </a:spcBef>
              <a:buFont typeface="Wingdings" pitchFamily="2" charset="2"/>
              <a:buChar char="n"/>
              <a:defRPr kumimoji="1" sz="1200">
                <a:solidFill>
                  <a:schemeClr val="tx1"/>
                </a:solidFill>
                <a:latin typeface="Arial" pitchFamily="34" charset="0"/>
                <a:ea typeface="+mn-ea"/>
                <a:cs typeface="Arial" pitchFamily="34" charset="0"/>
              </a:defRPr>
            </a:lvl2pPr>
            <a:lvl3pPr marL="345600" indent="-172800" algn="l" eaLnBrk="1" hangingPunct="1">
              <a:lnSpc>
                <a:spcPct val="106000"/>
              </a:lnSpc>
              <a:spcBef>
                <a:spcPts val="480"/>
              </a:spcBef>
              <a:buFont typeface="Wingdings" pitchFamily="2" charset="2"/>
              <a:buChar char="Ø"/>
              <a:defRPr kumimoji="1" sz="1200">
                <a:solidFill>
                  <a:schemeClr val="tx1"/>
                </a:solidFill>
                <a:latin typeface="Arial" pitchFamily="34" charset="0"/>
                <a:ea typeface="+mn-ea"/>
                <a:cs typeface="Arial" pitchFamily="34" charset="0"/>
              </a:defRPr>
            </a:lvl3pPr>
            <a:lvl4pPr marL="518400" indent="-172800" algn="l" eaLnBrk="1" hangingPunct="1">
              <a:lnSpc>
                <a:spcPct val="106000"/>
              </a:lnSpc>
              <a:spcBef>
                <a:spcPts val="240"/>
              </a:spcBef>
              <a:buFont typeface="Arial" pitchFamily="34" charset="0"/>
              <a:buChar char="•"/>
              <a:defRPr kumimoji="1" sz="1200">
                <a:solidFill>
                  <a:schemeClr val="tx1"/>
                </a:solidFill>
                <a:latin typeface="Arial" pitchFamily="34" charset="0"/>
                <a:ea typeface="+mn-ea"/>
                <a:cs typeface="Arial" pitchFamily="34" charset="0"/>
              </a:defRPr>
            </a:lvl4pPr>
          </a:lstStyle>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r>
              <a:rPr kumimoji="1" lang="ja-JP" altLang="en-US" sz="1600" b="0" i="0" u="none" strike="noStrike" kern="0" cap="none" spc="0" normalizeH="0" baseline="0" noProof="0" dirty="0">
                <a:ln>
                  <a:noFill/>
                </a:ln>
                <a:solidFill>
                  <a:schemeClr val="tx1">
                    <a:lumMod val="65000"/>
                    <a:lumOff val="35000"/>
                  </a:schemeClr>
                </a:solidFill>
                <a:effectLst/>
                <a:uLnTx/>
                <a:uFillTx/>
                <a:latin typeface="+mn-ea"/>
                <a:cs typeface="Arial" pitchFamily="34" charset="0"/>
              </a:rPr>
              <a:t>名詞</a:t>
            </a:r>
            <a:endParaRPr kumimoji="1" lang="en-US" altLang="ja-JP" sz="1600" b="0" i="0" u="none" strike="noStrike" kern="0" cap="none" spc="0" normalizeH="0" baseline="0" noProof="0" dirty="0">
              <a:ln>
                <a:noFill/>
              </a:ln>
              <a:solidFill>
                <a:schemeClr val="tx1">
                  <a:lumMod val="65000"/>
                  <a:lumOff val="35000"/>
                </a:schemeClr>
              </a:solidFill>
              <a:effectLst/>
              <a:uLnTx/>
              <a:uFillTx/>
              <a:latin typeface="+mn-ea"/>
              <a:cs typeface="Arial" pitchFamily="34" charset="0"/>
            </a:endParaRPr>
          </a:p>
        </p:txBody>
      </p:sp>
      <p:sp>
        <p:nvSpPr>
          <p:cNvPr id="59" name="Rectangle 88">
            <a:extLst>
              <a:ext uri="{FF2B5EF4-FFF2-40B4-BE49-F238E27FC236}">
                <a16:creationId xmlns:a16="http://schemas.microsoft.com/office/drawing/2014/main" id="{AEEA8B16-F138-4544-8E43-78DA0344C246}"/>
              </a:ext>
            </a:extLst>
          </p:cNvPr>
          <p:cNvSpPr txBox="1">
            <a:spLocks noChangeArrowheads="1"/>
          </p:cNvSpPr>
          <p:nvPr/>
        </p:nvSpPr>
        <p:spPr bwMode="gray">
          <a:xfrm>
            <a:off x="3844889" y="4262012"/>
            <a:ext cx="439079" cy="339766"/>
          </a:xfrm>
          <a:prstGeom prst="rect">
            <a:avLst/>
          </a:prstGeom>
        </p:spPr>
        <p:txBody>
          <a:bodyPr/>
          <a:lstStyle>
            <a:lvl1pPr marL="0" indent="0" eaLnBrk="1" hangingPunct="1">
              <a:lnSpc>
                <a:spcPct val="106000"/>
              </a:lnSpc>
              <a:spcBef>
                <a:spcPts val="1056"/>
              </a:spcBef>
              <a:defRPr kumimoji="1" sz="1200">
                <a:solidFill>
                  <a:schemeClr val="tx1"/>
                </a:solidFill>
                <a:latin typeface="Arial" pitchFamily="34" charset="0"/>
                <a:ea typeface="+mn-ea"/>
                <a:cs typeface="Arial" pitchFamily="34" charset="0"/>
              </a:defRPr>
            </a:lvl1pPr>
            <a:lvl2pPr marL="169200" indent="-169200" algn="l" eaLnBrk="1" hangingPunct="1">
              <a:lnSpc>
                <a:spcPct val="106000"/>
              </a:lnSpc>
              <a:spcBef>
                <a:spcPts val="1056"/>
              </a:spcBef>
              <a:buFont typeface="Wingdings" pitchFamily="2" charset="2"/>
              <a:buChar char="n"/>
              <a:defRPr kumimoji="1" sz="1200">
                <a:solidFill>
                  <a:schemeClr val="tx1"/>
                </a:solidFill>
                <a:latin typeface="Arial" pitchFamily="34" charset="0"/>
                <a:ea typeface="+mn-ea"/>
                <a:cs typeface="Arial" pitchFamily="34" charset="0"/>
              </a:defRPr>
            </a:lvl2pPr>
            <a:lvl3pPr marL="345600" indent="-172800" algn="l" eaLnBrk="1" hangingPunct="1">
              <a:lnSpc>
                <a:spcPct val="106000"/>
              </a:lnSpc>
              <a:spcBef>
                <a:spcPts val="480"/>
              </a:spcBef>
              <a:buFont typeface="Wingdings" pitchFamily="2" charset="2"/>
              <a:buChar char="Ø"/>
              <a:defRPr kumimoji="1" sz="1200">
                <a:solidFill>
                  <a:schemeClr val="tx1"/>
                </a:solidFill>
                <a:latin typeface="Arial" pitchFamily="34" charset="0"/>
                <a:ea typeface="+mn-ea"/>
                <a:cs typeface="Arial" pitchFamily="34" charset="0"/>
              </a:defRPr>
            </a:lvl3pPr>
            <a:lvl4pPr marL="518400" indent="-172800" algn="l" eaLnBrk="1" hangingPunct="1">
              <a:lnSpc>
                <a:spcPct val="106000"/>
              </a:lnSpc>
              <a:spcBef>
                <a:spcPts val="240"/>
              </a:spcBef>
              <a:buFont typeface="Arial" pitchFamily="34" charset="0"/>
              <a:buChar char="•"/>
              <a:defRPr kumimoji="1" sz="1200">
                <a:solidFill>
                  <a:schemeClr val="tx1"/>
                </a:solidFill>
                <a:latin typeface="Arial" pitchFamily="34" charset="0"/>
                <a:ea typeface="+mn-ea"/>
                <a:cs typeface="Arial" pitchFamily="34" charset="0"/>
              </a:defRPr>
            </a:lvl4pPr>
          </a:lstStyle>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r>
              <a:rPr kumimoji="1" lang="ja-JP" altLang="en-US" sz="1600" b="0" i="0" u="none" strike="noStrike" kern="0" cap="none" spc="0" normalizeH="0" baseline="0" noProof="0" dirty="0">
                <a:ln>
                  <a:noFill/>
                </a:ln>
                <a:solidFill>
                  <a:schemeClr val="tx1">
                    <a:lumMod val="65000"/>
                    <a:lumOff val="35000"/>
                  </a:schemeClr>
                </a:solidFill>
                <a:effectLst/>
                <a:uLnTx/>
                <a:uFillTx/>
                <a:latin typeface="+mn-ea"/>
                <a:cs typeface="Arial" pitchFamily="34" charset="0"/>
              </a:rPr>
              <a:t>形容詞</a:t>
            </a:r>
            <a:endParaRPr kumimoji="1" lang="en-US" altLang="ja-JP" sz="1600" b="0" i="0" u="none" strike="noStrike" kern="0" cap="none" spc="0" normalizeH="0" baseline="0" noProof="0" dirty="0">
              <a:ln>
                <a:noFill/>
              </a:ln>
              <a:solidFill>
                <a:schemeClr val="tx1">
                  <a:lumMod val="65000"/>
                  <a:lumOff val="35000"/>
                </a:schemeClr>
              </a:solidFill>
              <a:effectLst/>
              <a:uLnTx/>
              <a:uFillTx/>
              <a:latin typeface="+mn-ea"/>
              <a:cs typeface="Arial" pitchFamily="34" charset="0"/>
            </a:endParaRPr>
          </a:p>
        </p:txBody>
      </p:sp>
      <p:sp>
        <p:nvSpPr>
          <p:cNvPr id="60" name="正方形/長方形 27">
            <a:extLst>
              <a:ext uri="{FF2B5EF4-FFF2-40B4-BE49-F238E27FC236}">
                <a16:creationId xmlns:a16="http://schemas.microsoft.com/office/drawing/2014/main" id="{9FD8CF3F-D257-40FB-B130-1E23DB9DFDAA}"/>
              </a:ext>
            </a:extLst>
          </p:cNvPr>
          <p:cNvSpPr>
            <a:spLocks noChangeArrowheads="1"/>
          </p:cNvSpPr>
          <p:nvPr/>
        </p:nvSpPr>
        <p:spPr bwMode="auto">
          <a:xfrm>
            <a:off x="4750653" y="3240000"/>
            <a:ext cx="435580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marL="0" indent="0" eaLnBrk="1" fontAlgn="t" hangingPunct="1">
              <a:lnSpc>
                <a:spcPct val="100000"/>
              </a:lnSpc>
              <a:spcBef>
                <a:spcPct val="0"/>
              </a:spcBef>
              <a:spcAft>
                <a:spcPct val="0"/>
              </a:spcAft>
              <a:buClr>
                <a:srgbClr val="C00000"/>
              </a:buClr>
              <a:buNone/>
              <a:defRPr/>
            </a:pPr>
            <a:r>
              <a:rPr lang="ja-JP" altLang="en-US" sz="1600" kern="0" dirty="0">
                <a:solidFill>
                  <a:schemeClr val="tx1"/>
                </a:solidFill>
                <a:latin typeface="+mn-ea"/>
                <a:ea typeface="+mn-ea"/>
                <a:cs typeface="Arial" pitchFamily="34" charset="0"/>
              </a:rPr>
              <a:t>（例）</a:t>
            </a:r>
            <a:endParaRPr kumimoji="1" lang="en-US" altLang="ja-JP" sz="1600" b="0" i="0" u="none" strike="noStrike" kern="1200" cap="none" spc="0" normalizeH="0" baseline="0" noProof="0" dirty="0">
              <a:ln>
                <a:noFill/>
              </a:ln>
              <a:solidFill>
                <a:schemeClr val="tx1"/>
              </a:solidFill>
              <a:effectLst/>
              <a:uLnTx/>
              <a:uFillTx/>
              <a:latin typeface="+mn-ea"/>
              <a:ea typeface="+mn-ea"/>
              <a:cs typeface="メイリオ" pitchFamily="50" charset="-128"/>
            </a:endParaRPr>
          </a:p>
          <a:p>
            <a:pPr marL="0" marR="0" lvl="0" indent="0" algn="l" defTabSz="914400" rtl="0" eaLnBrk="1" fontAlgn="t" latinLnBrk="0" hangingPunct="1">
              <a:lnSpc>
                <a:spcPct val="100000"/>
              </a:lnSpc>
              <a:spcBef>
                <a:spcPct val="0"/>
              </a:spcBef>
              <a:spcAft>
                <a:spcPct val="0"/>
              </a:spcAft>
              <a:buClr>
                <a:srgbClr val="C00000"/>
              </a:buClr>
              <a:buSzTx/>
              <a:buFont typeface="Wingdings" pitchFamily="2" charset="2"/>
              <a:buNone/>
              <a:tabLst/>
              <a:defRPr/>
            </a:pPr>
            <a:r>
              <a:rPr kumimoji="1" lang="ja-JP" altLang="en-US" sz="1600" b="0" i="0" u="none" strike="noStrike" kern="1200" cap="none" spc="0" normalizeH="0" baseline="0" noProof="0" dirty="0">
                <a:ln>
                  <a:noFill/>
                </a:ln>
                <a:solidFill>
                  <a:schemeClr val="tx1"/>
                </a:solidFill>
                <a:effectLst/>
                <a:uLnTx/>
                <a:uFillTx/>
                <a:latin typeface="+mn-ea"/>
                <a:ea typeface="+mn-ea"/>
                <a:cs typeface="メイリオ" pitchFamily="50" charset="-128"/>
              </a:rPr>
              <a:t>（構文解析前）担当者 </a:t>
            </a:r>
            <a:r>
              <a:rPr lang="ja-JP" altLang="en-US" sz="1600" dirty="0">
                <a:solidFill>
                  <a:schemeClr val="tx1"/>
                </a:solidFill>
                <a:latin typeface="+mn-ea"/>
                <a:ea typeface="+mn-ea"/>
                <a:cs typeface="メイリオ" pitchFamily="50" charset="-128"/>
              </a:rPr>
              <a:t>の 対応 が 良かった</a:t>
            </a:r>
            <a:endParaRPr lang="en-US" altLang="ja-JP" sz="1600" dirty="0">
              <a:solidFill>
                <a:schemeClr val="tx1"/>
              </a:solidFill>
              <a:latin typeface="+mn-ea"/>
              <a:ea typeface="+mn-ea"/>
              <a:cs typeface="メイリオ" pitchFamily="50" charset="-128"/>
            </a:endParaRPr>
          </a:p>
          <a:p>
            <a:pPr marL="0" marR="0" lvl="0" indent="0" algn="l" defTabSz="914400" rtl="0" eaLnBrk="1" fontAlgn="t" latinLnBrk="0" hangingPunct="1">
              <a:lnSpc>
                <a:spcPct val="100000"/>
              </a:lnSpc>
              <a:spcBef>
                <a:spcPct val="0"/>
              </a:spcBef>
              <a:spcAft>
                <a:spcPct val="0"/>
              </a:spcAft>
              <a:buClr>
                <a:srgbClr val="C00000"/>
              </a:buClr>
              <a:buSzTx/>
              <a:buFont typeface="Wingdings" pitchFamily="2" charset="2"/>
              <a:buNone/>
              <a:tabLst/>
              <a:defRPr/>
            </a:pPr>
            <a:endParaRPr kumimoji="1" lang="en-US" altLang="ja-JP" sz="1600" b="0" i="0" u="none" strike="noStrike" kern="1200" cap="none" spc="0" normalizeH="0" baseline="0" noProof="0" dirty="0">
              <a:ln>
                <a:noFill/>
              </a:ln>
              <a:solidFill>
                <a:schemeClr val="tx1"/>
              </a:solidFill>
              <a:effectLst/>
              <a:uLnTx/>
              <a:uFillTx/>
              <a:latin typeface="+mn-ea"/>
              <a:ea typeface="+mn-ea"/>
              <a:cs typeface="メイリオ" pitchFamily="50" charset="-128"/>
            </a:endParaRPr>
          </a:p>
          <a:p>
            <a:pPr marL="0" marR="0" lvl="0" indent="0" algn="l" defTabSz="914400" rtl="0" eaLnBrk="1" fontAlgn="t" latinLnBrk="0" hangingPunct="1">
              <a:lnSpc>
                <a:spcPct val="100000"/>
              </a:lnSpc>
              <a:spcBef>
                <a:spcPct val="0"/>
              </a:spcBef>
              <a:spcAft>
                <a:spcPct val="0"/>
              </a:spcAft>
              <a:buClr>
                <a:srgbClr val="C00000"/>
              </a:buClr>
              <a:buSzTx/>
              <a:buFont typeface="Wingdings" pitchFamily="2" charset="2"/>
              <a:buNone/>
              <a:tabLst/>
              <a:defRPr/>
            </a:pPr>
            <a:r>
              <a:rPr kumimoji="1" lang="ja-JP" altLang="en-US" sz="1600" b="0" i="0" u="none" strike="noStrike" kern="1200" cap="none" spc="0" normalizeH="0" baseline="0" noProof="0" dirty="0">
                <a:ln>
                  <a:noFill/>
                </a:ln>
                <a:solidFill>
                  <a:schemeClr val="tx1"/>
                </a:solidFill>
                <a:effectLst/>
                <a:uLnTx/>
                <a:uFillTx/>
                <a:latin typeface="+mn-ea"/>
                <a:ea typeface="+mn-ea"/>
                <a:cs typeface="メイリオ" pitchFamily="50" charset="-128"/>
              </a:rPr>
              <a:t>（構文解析後）担当者 の 対応 が 良かった</a:t>
            </a:r>
            <a:endParaRPr kumimoji="1" lang="en-US" altLang="ja-JP" sz="1600" b="0" i="0" u="none" strike="noStrike" kern="1200" cap="none" spc="0" normalizeH="0" baseline="0" noProof="0" dirty="0">
              <a:ln>
                <a:noFill/>
              </a:ln>
              <a:solidFill>
                <a:schemeClr val="tx1"/>
              </a:solidFill>
              <a:effectLst/>
              <a:uLnTx/>
              <a:uFillTx/>
              <a:latin typeface="+mn-ea"/>
              <a:ea typeface="+mn-ea"/>
              <a:cs typeface="メイリオ" pitchFamily="50" charset="-128"/>
            </a:endParaRPr>
          </a:p>
        </p:txBody>
      </p:sp>
      <p:cxnSp>
        <p:nvCxnSpPr>
          <p:cNvPr id="61" name="直線コネクタ 60">
            <a:extLst>
              <a:ext uri="{FF2B5EF4-FFF2-40B4-BE49-F238E27FC236}">
                <a16:creationId xmlns:a16="http://schemas.microsoft.com/office/drawing/2014/main" id="{0990AF44-4BFD-4E24-A8EE-47FCF151E4FD}"/>
              </a:ext>
            </a:extLst>
          </p:cNvPr>
          <p:cNvCxnSpPr/>
          <p:nvPr/>
        </p:nvCxnSpPr>
        <p:spPr>
          <a:xfrm>
            <a:off x="6228184" y="4293472"/>
            <a:ext cx="648072" cy="0"/>
          </a:xfrm>
          <a:prstGeom prst="line">
            <a:avLst/>
          </a:prstGeom>
          <a:ln w="25400">
            <a:solidFill>
              <a:schemeClr val="accent5">
                <a:lumMod val="75000"/>
              </a:schemeClr>
            </a:solidFill>
          </a:ln>
        </p:spPr>
        <p:style>
          <a:lnRef idx="2">
            <a:schemeClr val="accent1"/>
          </a:lnRef>
          <a:fillRef idx="1">
            <a:schemeClr val="lt1"/>
          </a:fillRef>
          <a:effectRef idx="0">
            <a:schemeClr val="accent1"/>
          </a:effectRef>
          <a:fontRef idx="minor">
            <a:schemeClr val="dk1"/>
          </a:fontRef>
        </p:style>
      </p:cxnSp>
      <p:cxnSp>
        <p:nvCxnSpPr>
          <p:cNvPr id="62" name="直線コネクタ 61">
            <a:extLst>
              <a:ext uri="{FF2B5EF4-FFF2-40B4-BE49-F238E27FC236}">
                <a16:creationId xmlns:a16="http://schemas.microsoft.com/office/drawing/2014/main" id="{616AD763-18EF-4325-8BDA-5D21CF129814}"/>
              </a:ext>
            </a:extLst>
          </p:cNvPr>
          <p:cNvCxnSpPr>
            <a:cxnSpLocks/>
          </p:cNvCxnSpPr>
          <p:nvPr/>
        </p:nvCxnSpPr>
        <p:spPr>
          <a:xfrm>
            <a:off x="7200292" y="4293472"/>
            <a:ext cx="396000" cy="0"/>
          </a:xfrm>
          <a:prstGeom prst="line">
            <a:avLst/>
          </a:prstGeom>
          <a:ln w="25400">
            <a:solidFill>
              <a:schemeClr val="accent5">
                <a:lumMod val="75000"/>
              </a:schemeClr>
            </a:solidFill>
          </a:ln>
        </p:spPr>
        <p:style>
          <a:lnRef idx="2">
            <a:schemeClr val="accent1"/>
          </a:lnRef>
          <a:fillRef idx="1">
            <a:schemeClr val="lt1"/>
          </a:fillRef>
          <a:effectRef idx="0">
            <a:schemeClr val="accent1"/>
          </a:effectRef>
          <a:fontRef idx="minor">
            <a:schemeClr val="dk1"/>
          </a:fontRef>
        </p:style>
      </p:cxnSp>
      <p:cxnSp>
        <p:nvCxnSpPr>
          <p:cNvPr id="63" name="直線コネクタ 62">
            <a:extLst>
              <a:ext uri="{FF2B5EF4-FFF2-40B4-BE49-F238E27FC236}">
                <a16:creationId xmlns:a16="http://schemas.microsoft.com/office/drawing/2014/main" id="{DA1176D5-EBD3-40BC-8B4B-464D19754D38}"/>
              </a:ext>
            </a:extLst>
          </p:cNvPr>
          <p:cNvCxnSpPr>
            <a:cxnSpLocks/>
          </p:cNvCxnSpPr>
          <p:nvPr/>
        </p:nvCxnSpPr>
        <p:spPr>
          <a:xfrm>
            <a:off x="7920372" y="4293472"/>
            <a:ext cx="756000" cy="0"/>
          </a:xfrm>
          <a:prstGeom prst="line">
            <a:avLst/>
          </a:prstGeom>
          <a:ln w="25400">
            <a:solidFill>
              <a:schemeClr val="accent5">
                <a:lumMod val="75000"/>
              </a:schemeClr>
            </a:solidFill>
          </a:ln>
        </p:spPr>
        <p:style>
          <a:lnRef idx="2">
            <a:schemeClr val="accent1"/>
          </a:lnRef>
          <a:fillRef idx="1">
            <a:schemeClr val="lt1"/>
          </a:fillRef>
          <a:effectRef idx="0">
            <a:schemeClr val="accent1"/>
          </a:effectRef>
          <a:fontRef idx="minor">
            <a:schemeClr val="dk1"/>
          </a:fontRef>
        </p:style>
      </p:cxnSp>
      <p:sp>
        <p:nvSpPr>
          <p:cNvPr id="64" name="Rectangle 88">
            <a:extLst>
              <a:ext uri="{FF2B5EF4-FFF2-40B4-BE49-F238E27FC236}">
                <a16:creationId xmlns:a16="http://schemas.microsoft.com/office/drawing/2014/main" id="{CEBBF47C-91A9-4191-8864-55B4923CAD43}"/>
              </a:ext>
            </a:extLst>
          </p:cNvPr>
          <p:cNvSpPr txBox="1">
            <a:spLocks noChangeArrowheads="1"/>
          </p:cNvSpPr>
          <p:nvPr/>
        </p:nvSpPr>
        <p:spPr bwMode="gray">
          <a:xfrm>
            <a:off x="4679999" y="2160000"/>
            <a:ext cx="4499999" cy="792000"/>
          </a:xfrm>
          <a:prstGeom prst="rect">
            <a:avLst/>
          </a:prstGeom>
        </p:spPr>
        <p:txBody>
          <a:bodyPr/>
          <a:lstStyle>
            <a:lvl1pPr marL="0" indent="0" eaLnBrk="1" hangingPunct="1">
              <a:lnSpc>
                <a:spcPct val="106000"/>
              </a:lnSpc>
              <a:spcBef>
                <a:spcPts val="1056"/>
              </a:spcBef>
              <a:defRPr kumimoji="1" sz="1200">
                <a:solidFill>
                  <a:schemeClr val="tx1"/>
                </a:solidFill>
                <a:latin typeface="Arial" pitchFamily="34" charset="0"/>
                <a:ea typeface="+mn-ea"/>
                <a:cs typeface="Arial" pitchFamily="34" charset="0"/>
              </a:defRPr>
            </a:lvl1pPr>
            <a:lvl2pPr marL="169200" indent="-169200" algn="l" eaLnBrk="1" hangingPunct="1">
              <a:lnSpc>
                <a:spcPct val="106000"/>
              </a:lnSpc>
              <a:spcBef>
                <a:spcPts val="1056"/>
              </a:spcBef>
              <a:buFont typeface="Wingdings" pitchFamily="2" charset="2"/>
              <a:buChar char="n"/>
              <a:defRPr kumimoji="1" sz="1200">
                <a:solidFill>
                  <a:schemeClr val="tx1"/>
                </a:solidFill>
                <a:latin typeface="Arial" pitchFamily="34" charset="0"/>
                <a:ea typeface="+mn-ea"/>
                <a:cs typeface="Arial" pitchFamily="34" charset="0"/>
              </a:defRPr>
            </a:lvl2pPr>
            <a:lvl3pPr marL="345600" indent="-172800" algn="l" eaLnBrk="1" hangingPunct="1">
              <a:lnSpc>
                <a:spcPct val="106000"/>
              </a:lnSpc>
              <a:spcBef>
                <a:spcPts val="480"/>
              </a:spcBef>
              <a:buFont typeface="Wingdings" pitchFamily="2" charset="2"/>
              <a:buChar char="Ø"/>
              <a:defRPr kumimoji="1" sz="1200">
                <a:solidFill>
                  <a:schemeClr val="tx1"/>
                </a:solidFill>
                <a:latin typeface="Arial" pitchFamily="34" charset="0"/>
                <a:ea typeface="+mn-ea"/>
                <a:cs typeface="Arial" pitchFamily="34" charset="0"/>
              </a:defRPr>
            </a:lvl3pPr>
            <a:lvl4pPr marL="518400" indent="-172800" algn="l" eaLnBrk="1" hangingPunct="1">
              <a:lnSpc>
                <a:spcPct val="106000"/>
              </a:lnSpc>
              <a:spcBef>
                <a:spcPts val="240"/>
              </a:spcBef>
              <a:buFont typeface="Arial" pitchFamily="34" charset="0"/>
              <a:buChar char="•"/>
              <a:defRPr kumimoji="1" sz="1200">
                <a:solidFill>
                  <a:schemeClr val="tx1"/>
                </a:solidFill>
                <a:latin typeface="Arial" pitchFamily="34" charset="0"/>
                <a:ea typeface="+mn-ea"/>
                <a:cs typeface="Arial" pitchFamily="34" charset="0"/>
              </a:defRPr>
            </a:lvl4pPr>
          </a:lstStyle>
          <a:p>
            <a:pPr marL="360000" marR="0" lvl="1" indent="-360000" algn="l" defTabSz="914400" rtl="0" eaLnBrk="1" fontAlgn="auto" latinLnBrk="0" hangingPunct="1">
              <a:lnSpc>
                <a:spcPct val="100000"/>
              </a:lnSpc>
              <a:spcBef>
                <a:spcPts val="0"/>
              </a:spcBef>
              <a:spcAft>
                <a:spcPts val="0"/>
              </a:spcAft>
              <a:buClr>
                <a:srgbClr val="C00000"/>
              </a:buClr>
              <a:buSzTx/>
              <a:buFont typeface="Wingdings" pitchFamily="2" charset="2"/>
              <a:buChar char="n"/>
              <a:tabLst/>
              <a:defRPr/>
            </a:pPr>
            <a:r>
              <a:rPr kumimoji="1" lang="ja-JP" altLang="en-US" sz="1800" b="0" i="0" u="none" strike="noStrike" kern="0" cap="none" spc="0" normalizeH="0" baseline="0" noProof="0" dirty="0">
                <a:ln>
                  <a:noFill/>
                </a:ln>
                <a:effectLst/>
                <a:uLnTx/>
                <a:uFillTx/>
                <a:latin typeface="+mn-ea"/>
                <a:cs typeface="Arial" pitchFamily="34" charset="0"/>
              </a:rPr>
              <a:t>単語と単語の文法的な関係を判定する</a:t>
            </a:r>
            <a:endParaRPr kumimoji="1" lang="en-US" altLang="ja-JP" sz="1800" b="0" i="0" u="none" strike="noStrike" kern="0" cap="none" spc="0" normalizeH="0" baseline="0" noProof="0" dirty="0">
              <a:ln>
                <a:noFill/>
              </a:ln>
              <a:effectLst/>
              <a:uLnTx/>
              <a:uFillTx/>
              <a:latin typeface="+mn-ea"/>
              <a:cs typeface="Arial" pitchFamily="34" charset="0"/>
            </a:endParaRPr>
          </a:p>
          <a:p>
            <a:pPr marL="532800" lvl="3" indent="-360000">
              <a:lnSpc>
                <a:spcPct val="100000"/>
              </a:lnSpc>
              <a:spcBef>
                <a:spcPts val="0"/>
              </a:spcBef>
              <a:buFont typeface="Wingdings" pitchFamily="2" charset="2"/>
              <a:buChar char="Ø"/>
              <a:defRPr/>
            </a:pPr>
            <a:r>
              <a:rPr kumimoji="1" lang="ja-JP" altLang="en-US" sz="1800" b="0" i="0" u="none" strike="noStrike" kern="0" cap="none" spc="0" normalizeH="0" baseline="0" noProof="0" dirty="0">
                <a:ln>
                  <a:noFill/>
                </a:ln>
                <a:effectLst/>
                <a:uLnTx/>
                <a:uFillTx/>
                <a:latin typeface="+mn-ea"/>
                <a:cs typeface="Arial" pitchFamily="34" charset="0"/>
              </a:rPr>
              <a:t>文章に含まれる係り受け表現を抽出</a:t>
            </a:r>
            <a:r>
              <a:rPr lang="ja-JP" altLang="en-US" sz="1800" kern="0" dirty="0">
                <a:latin typeface="+mn-ea"/>
              </a:rPr>
              <a:t>する</a:t>
            </a:r>
            <a:endParaRPr kumimoji="1" lang="en-US" altLang="ja-JP" sz="1800" b="0" i="0" u="none" strike="noStrike" kern="0" cap="none" spc="0" normalizeH="0" baseline="0" noProof="0" dirty="0">
              <a:ln>
                <a:noFill/>
              </a:ln>
              <a:effectLst/>
              <a:uLnTx/>
              <a:uFillTx/>
              <a:latin typeface="+mn-ea"/>
            </a:endParaRPr>
          </a:p>
        </p:txBody>
      </p:sp>
      <p:sp>
        <p:nvSpPr>
          <p:cNvPr id="66" name="矢印: 上カーブ 65">
            <a:extLst>
              <a:ext uri="{FF2B5EF4-FFF2-40B4-BE49-F238E27FC236}">
                <a16:creationId xmlns:a16="http://schemas.microsoft.com/office/drawing/2014/main" id="{021F45FA-B796-4008-AC9B-577B0FA3D161}"/>
              </a:ext>
            </a:extLst>
          </p:cNvPr>
          <p:cNvSpPr/>
          <p:nvPr/>
        </p:nvSpPr>
        <p:spPr>
          <a:xfrm>
            <a:off x="6480211" y="4293096"/>
            <a:ext cx="934891" cy="276815"/>
          </a:xfrm>
          <a:prstGeom prst="curvedUp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chemeClr val="tx1">
                  <a:lumMod val="65000"/>
                  <a:lumOff val="35000"/>
                </a:schemeClr>
              </a:solidFill>
              <a:effectLst/>
              <a:uLnTx/>
              <a:uFillTx/>
              <a:latin typeface="+mn-ea"/>
              <a:cs typeface="+mn-cs"/>
            </a:endParaRPr>
          </a:p>
        </p:txBody>
      </p:sp>
      <p:sp>
        <p:nvSpPr>
          <p:cNvPr id="67" name="矢印: 上カーブ 66">
            <a:extLst>
              <a:ext uri="{FF2B5EF4-FFF2-40B4-BE49-F238E27FC236}">
                <a16:creationId xmlns:a16="http://schemas.microsoft.com/office/drawing/2014/main" id="{8F0F4A07-9A5D-4AB8-B395-91EBADCB2661}"/>
              </a:ext>
            </a:extLst>
          </p:cNvPr>
          <p:cNvSpPr/>
          <p:nvPr/>
        </p:nvSpPr>
        <p:spPr>
          <a:xfrm>
            <a:off x="6300192" y="4313746"/>
            <a:ext cx="2376180" cy="555414"/>
          </a:xfrm>
          <a:prstGeom prst="curvedUpArrow">
            <a:avLst>
              <a:gd name="adj1" fmla="val 28601"/>
              <a:gd name="adj2" fmla="val 51895"/>
              <a:gd name="adj3" fmla="val 19512"/>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chemeClr val="tx1">
                  <a:lumMod val="65000"/>
                  <a:lumOff val="35000"/>
                </a:schemeClr>
              </a:solidFill>
              <a:effectLst/>
              <a:uLnTx/>
              <a:uFillTx/>
              <a:latin typeface="+mn-ea"/>
              <a:cs typeface="+mn-cs"/>
            </a:endParaRPr>
          </a:p>
        </p:txBody>
      </p:sp>
      <p:sp>
        <p:nvSpPr>
          <p:cNvPr id="68" name="矢印: 上カーブ 67">
            <a:extLst>
              <a:ext uri="{FF2B5EF4-FFF2-40B4-BE49-F238E27FC236}">
                <a16:creationId xmlns:a16="http://schemas.microsoft.com/office/drawing/2014/main" id="{8EF9771D-3CFB-4709-BD46-1DF372821FD6}"/>
              </a:ext>
            </a:extLst>
          </p:cNvPr>
          <p:cNvSpPr/>
          <p:nvPr/>
        </p:nvSpPr>
        <p:spPr>
          <a:xfrm>
            <a:off x="7488323" y="4293096"/>
            <a:ext cx="865465" cy="276815"/>
          </a:xfrm>
          <a:prstGeom prst="curvedUp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chemeClr val="tx1">
                  <a:lumMod val="65000"/>
                  <a:lumOff val="35000"/>
                </a:schemeClr>
              </a:solidFill>
              <a:effectLst/>
              <a:uLnTx/>
              <a:uFillTx/>
              <a:latin typeface="+mn-ea"/>
              <a:cs typeface="+mn-cs"/>
            </a:endParaRPr>
          </a:p>
        </p:txBody>
      </p:sp>
      <p:cxnSp>
        <p:nvCxnSpPr>
          <p:cNvPr id="70" name="直線コネクタ 69">
            <a:extLst>
              <a:ext uri="{FF2B5EF4-FFF2-40B4-BE49-F238E27FC236}">
                <a16:creationId xmlns:a16="http://schemas.microsoft.com/office/drawing/2014/main" id="{54556C46-319A-4232-8F5C-5CA390E30799}"/>
              </a:ext>
            </a:extLst>
          </p:cNvPr>
          <p:cNvCxnSpPr>
            <a:cxnSpLocks/>
          </p:cNvCxnSpPr>
          <p:nvPr/>
        </p:nvCxnSpPr>
        <p:spPr>
          <a:xfrm>
            <a:off x="2674390" y="4262012"/>
            <a:ext cx="216000" cy="0"/>
          </a:xfrm>
          <a:prstGeom prst="line">
            <a:avLst/>
          </a:prstGeom>
          <a:ln w="25400">
            <a:solidFill>
              <a:schemeClr val="accent5">
                <a:lumMod val="75000"/>
              </a:schemeClr>
            </a:solidFill>
          </a:ln>
        </p:spPr>
        <p:style>
          <a:lnRef idx="2">
            <a:schemeClr val="accent1"/>
          </a:lnRef>
          <a:fillRef idx="1">
            <a:schemeClr val="lt1"/>
          </a:fillRef>
          <a:effectRef idx="0">
            <a:schemeClr val="accent1"/>
          </a:effectRef>
          <a:fontRef idx="minor">
            <a:schemeClr val="dk1"/>
          </a:fontRef>
        </p:style>
      </p:cxnSp>
      <p:sp>
        <p:nvSpPr>
          <p:cNvPr id="71" name="Rectangle 88">
            <a:extLst>
              <a:ext uri="{FF2B5EF4-FFF2-40B4-BE49-F238E27FC236}">
                <a16:creationId xmlns:a16="http://schemas.microsoft.com/office/drawing/2014/main" id="{7F494EDD-C8EE-4B9E-8495-8D6951C0555A}"/>
              </a:ext>
            </a:extLst>
          </p:cNvPr>
          <p:cNvSpPr txBox="1">
            <a:spLocks noChangeArrowheads="1"/>
          </p:cNvSpPr>
          <p:nvPr/>
        </p:nvSpPr>
        <p:spPr bwMode="gray">
          <a:xfrm>
            <a:off x="2604163" y="4262012"/>
            <a:ext cx="311653" cy="339766"/>
          </a:xfrm>
          <a:prstGeom prst="rect">
            <a:avLst/>
          </a:prstGeom>
        </p:spPr>
        <p:txBody>
          <a:bodyPr/>
          <a:lstStyle>
            <a:lvl1pPr marL="0" indent="0" eaLnBrk="1" hangingPunct="1">
              <a:lnSpc>
                <a:spcPct val="106000"/>
              </a:lnSpc>
              <a:spcBef>
                <a:spcPts val="1056"/>
              </a:spcBef>
              <a:defRPr kumimoji="1" sz="1200">
                <a:solidFill>
                  <a:schemeClr val="tx1"/>
                </a:solidFill>
                <a:latin typeface="Arial" pitchFamily="34" charset="0"/>
                <a:ea typeface="+mn-ea"/>
                <a:cs typeface="Arial" pitchFamily="34" charset="0"/>
              </a:defRPr>
            </a:lvl1pPr>
            <a:lvl2pPr marL="169200" indent="-169200" algn="l" eaLnBrk="1" hangingPunct="1">
              <a:lnSpc>
                <a:spcPct val="106000"/>
              </a:lnSpc>
              <a:spcBef>
                <a:spcPts val="1056"/>
              </a:spcBef>
              <a:buFont typeface="Wingdings" pitchFamily="2" charset="2"/>
              <a:buChar char="n"/>
              <a:defRPr kumimoji="1" sz="1200">
                <a:solidFill>
                  <a:schemeClr val="tx1"/>
                </a:solidFill>
                <a:latin typeface="Arial" pitchFamily="34" charset="0"/>
                <a:ea typeface="+mn-ea"/>
                <a:cs typeface="Arial" pitchFamily="34" charset="0"/>
              </a:defRPr>
            </a:lvl2pPr>
            <a:lvl3pPr marL="345600" indent="-172800" algn="l" eaLnBrk="1" hangingPunct="1">
              <a:lnSpc>
                <a:spcPct val="106000"/>
              </a:lnSpc>
              <a:spcBef>
                <a:spcPts val="480"/>
              </a:spcBef>
              <a:buFont typeface="Wingdings" pitchFamily="2" charset="2"/>
              <a:buChar char="Ø"/>
              <a:defRPr kumimoji="1" sz="1200">
                <a:solidFill>
                  <a:schemeClr val="tx1"/>
                </a:solidFill>
                <a:latin typeface="Arial" pitchFamily="34" charset="0"/>
                <a:ea typeface="+mn-ea"/>
                <a:cs typeface="Arial" pitchFamily="34" charset="0"/>
              </a:defRPr>
            </a:lvl3pPr>
            <a:lvl4pPr marL="518400" indent="-172800" algn="l" eaLnBrk="1" hangingPunct="1">
              <a:lnSpc>
                <a:spcPct val="106000"/>
              </a:lnSpc>
              <a:spcBef>
                <a:spcPts val="240"/>
              </a:spcBef>
              <a:buFont typeface="Arial" pitchFamily="34" charset="0"/>
              <a:buChar char="•"/>
              <a:defRPr kumimoji="1" sz="1200">
                <a:solidFill>
                  <a:schemeClr val="tx1"/>
                </a:solidFill>
                <a:latin typeface="Arial" pitchFamily="34" charset="0"/>
                <a:ea typeface="+mn-ea"/>
                <a:cs typeface="Arial" pitchFamily="34" charset="0"/>
              </a:defRPr>
            </a:lvl4pPr>
          </a:lstStyle>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r>
              <a:rPr kumimoji="1" lang="ja-JP" altLang="en-US" sz="1600" b="0" i="0" u="none" strike="noStrike" kern="0" cap="none" spc="0" normalizeH="0" baseline="0" noProof="0" dirty="0">
                <a:ln>
                  <a:noFill/>
                </a:ln>
                <a:solidFill>
                  <a:schemeClr val="tx1">
                    <a:lumMod val="65000"/>
                    <a:lumOff val="35000"/>
                  </a:schemeClr>
                </a:solidFill>
                <a:effectLst/>
                <a:uLnTx/>
                <a:uFillTx/>
                <a:latin typeface="+mn-ea"/>
                <a:cs typeface="Arial" pitchFamily="34" charset="0"/>
              </a:rPr>
              <a:t>助詞</a:t>
            </a:r>
            <a:endParaRPr kumimoji="1" lang="en-US" altLang="ja-JP" sz="1600" b="0" i="0" u="none" strike="noStrike" kern="0" cap="none" spc="0" normalizeH="0" baseline="0" noProof="0" dirty="0">
              <a:ln>
                <a:noFill/>
              </a:ln>
              <a:solidFill>
                <a:schemeClr val="tx1">
                  <a:lumMod val="65000"/>
                  <a:lumOff val="35000"/>
                </a:schemeClr>
              </a:solidFill>
              <a:effectLst/>
              <a:uLnTx/>
              <a:uFillTx/>
              <a:latin typeface="+mn-ea"/>
              <a:cs typeface="Arial" pitchFamily="34" charset="0"/>
            </a:endParaRPr>
          </a:p>
        </p:txBody>
      </p:sp>
      <p:cxnSp>
        <p:nvCxnSpPr>
          <p:cNvPr id="72" name="直線コネクタ 71">
            <a:extLst>
              <a:ext uri="{FF2B5EF4-FFF2-40B4-BE49-F238E27FC236}">
                <a16:creationId xmlns:a16="http://schemas.microsoft.com/office/drawing/2014/main" id="{8BB43CD7-C072-40FA-9936-F15411872745}"/>
              </a:ext>
            </a:extLst>
          </p:cNvPr>
          <p:cNvCxnSpPr>
            <a:cxnSpLocks/>
          </p:cNvCxnSpPr>
          <p:nvPr/>
        </p:nvCxnSpPr>
        <p:spPr>
          <a:xfrm>
            <a:off x="3383868" y="4262012"/>
            <a:ext cx="216000" cy="0"/>
          </a:xfrm>
          <a:prstGeom prst="line">
            <a:avLst/>
          </a:prstGeom>
          <a:ln w="25400">
            <a:solidFill>
              <a:schemeClr val="accent5">
                <a:lumMod val="75000"/>
              </a:schemeClr>
            </a:solidFill>
          </a:ln>
        </p:spPr>
        <p:style>
          <a:lnRef idx="2">
            <a:schemeClr val="accent1"/>
          </a:lnRef>
          <a:fillRef idx="1">
            <a:schemeClr val="lt1"/>
          </a:fillRef>
          <a:effectRef idx="0">
            <a:schemeClr val="accent1"/>
          </a:effectRef>
          <a:fontRef idx="minor">
            <a:schemeClr val="dk1"/>
          </a:fontRef>
        </p:style>
      </p:cxnSp>
      <p:sp>
        <p:nvSpPr>
          <p:cNvPr id="73" name="Rectangle 88">
            <a:extLst>
              <a:ext uri="{FF2B5EF4-FFF2-40B4-BE49-F238E27FC236}">
                <a16:creationId xmlns:a16="http://schemas.microsoft.com/office/drawing/2014/main" id="{26615E58-90FF-4EF0-90F7-C3FBF26D39DE}"/>
              </a:ext>
            </a:extLst>
          </p:cNvPr>
          <p:cNvSpPr txBox="1">
            <a:spLocks noChangeArrowheads="1"/>
          </p:cNvSpPr>
          <p:nvPr/>
        </p:nvSpPr>
        <p:spPr bwMode="gray">
          <a:xfrm>
            <a:off x="3324243" y="4262012"/>
            <a:ext cx="311653" cy="339766"/>
          </a:xfrm>
          <a:prstGeom prst="rect">
            <a:avLst/>
          </a:prstGeom>
        </p:spPr>
        <p:txBody>
          <a:bodyPr/>
          <a:lstStyle>
            <a:lvl1pPr marL="0" indent="0" eaLnBrk="1" hangingPunct="1">
              <a:lnSpc>
                <a:spcPct val="106000"/>
              </a:lnSpc>
              <a:spcBef>
                <a:spcPts val="1056"/>
              </a:spcBef>
              <a:defRPr kumimoji="1" sz="1200">
                <a:solidFill>
                  <a:schemeClr val="tx1"/>
                </a:solidFill>
                <a:latin typeface="Arial" pitchFamily="34" charset="0"/>
                <a:ea typeface="+mn-ea"/>
                <a:cs typeface="Arial" pitchFamily="34" charset="0"/>
              </a:defRPr>
            </a:lvl1pPr>
            <a:lvl2pPr marL="169200" indent="-169200" algn="l" eaLnBrk="1" hangingPunct="1">
              <a:lnSpc>
                <a:spcPct val="106000"/>
              </a:lnSpc>
              <a:spcBef>
                <a:spcPts val="1056"/>
              </a:spcBef>
              <a:buFont typeface="Wingdings" pitchFamily="2" charset="2"/>
              <a:buChar char="n"/>
              <a:defRPr kumimoji="1" sz="1200">
                <a:solidFill>
                  <a:schemeClr val="tx1"/>
                </a:solidFill>
                <a:latin typeface="Arial" pitchFamily="34" charset="0"/>
                <a:ea typeface="+mn-ea"/>
                <a:cs typeface="Arial" pitchFamily="34" charset="0"/>
              </a:defRPr>
            </a:lvl2pPr>
            <a:lvl3pPr marL="345600" indent="-172800" algn="l" eaLnBrk="1" hangingPunct="1">
              <a:lnSpc>
                <a:spcPct val="106000"/>
              </a:lnSpc>
              <a:spcBef>
                <a:spcPts val="480"/>
              </a:spcBef>
              <a:buFont typeface="Wingdings" pitchFamily="2" charset="2"/>
              <a:buChar char="Ø"/>
              <a:defRPr kumimoji="1" sz="1200">
                <a:solidFill>
                  <a:schemeClr val="tx1"/>
                </a:solidFill>
                <a:latin typeface="Arial" pitchFamily="34" charset="0"/>
                <a:ea typeface="+mn-ea"/>
                <a:cs typeface="Arial" pitchFamily="34" charset="0"/>
              </a:defRPr>
            </a:lvl3pPr>
            <a:lvl4pPr marL="518400" indent="-172800" algn="l" eaLnBrk="1" hangingPunct="1">
              <a:lnSpc>
                <a:spcPct val="106000"/>
              </a:lnSpc>
              <a:spcBef>
                <a:spcPts val="240"/>
              </a:spcBef>
              <a:buFont typeface="Arial" pitchFamily="34" charset="0"/>
              <a:buChar char="•"/>
              <a:defRPr kumimoji="1" sz="1200">
                <a:solidFill>
                  <a:schemeClr val="tx1"/>
                </a:solidFill>
                <a:latin typeface="Arial" pitchFamily="34" charset="0"/>
                <a:ea typeface="+mn-ea"/>
                <a:cs typeface="Arial" pitchFamily="34" charset="0"/>
              </a:defRPr>
            </a:lvl4pPr>
          </a:lstStyle>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r>
              <a:rPr kumimoji="1" lang="ja-JP" altLang="en-US" sz="1600" b="0" i="0" u="none" strike="noStrike" kern="0" cap="none" spc="0" normalizeH="0" baseline="0" noProof="0" dirty="0">
                <a:ln>
                  <a:noFill/>
                </a:ln>
                <a:solidFill>
                  <a:schemeClr val="tx1">
                    <a:lumMod val="65000"/>
                    <a:lumOff val="35000"/>
                  </a:schemeClr>
                </a:solidFill>
                <a:effectLst/>
                <a:uLnTx/>
                <a:uFillTx/>
                <a:latin typeface="+mn-ea"/>
                <a:cs typeface="Arial" pitchFamily="34" charset="0"/>
              </a:rPr>
              <a:t>助詞</a:t>
            </a:r>
            <a:endParaRPr kumimoji="1" lang="en-US" altLang="ja-JP" sz="1600" b="0" i="0" u="none" strike="noStrike" kern="0" cap="none" spc="0" normalizeH="0" baseline="0" noProof="0" dirty="0">
              <a:ln>
                <a:noFill/>
              </a:ln>
              <a:solidFill>
                <a:schemeClr val="tx1">
                  <a:lumMod val="65000"/>
                  <a:lumOff val="35000"/>
                </a:schemeClr>
              </a:solidFill>
              <a:effectLst/>
              <a:uLnTx/>
              <a:uFillTx/>
              <a:latin typeface="+mn-ea"/>
              <a:cs typeface="Arial" pitchFamily="34" charset="0"/>
            </a:endParaRPr>
          </a:p>
        </p:txBody>
      </p:sp>
      <p:sp>
        <p:nvSpPr>
          <p:cNvPr id="34" name="フッター プレースホルダー 1">
            <a:extLst>
              <a:ext uri="{FF2B5EF4-FFF2-40B4-BE49-F238E27FC236}">
                <a16:creationId xmlns:a16="http://schemas.microsoft.com/office/drawing/2014/main" id="{D7B858B9-96C1-4566-8494-23CC73F45028}"/>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35" name="スライド番号プレースホルダー 3">
            <a:extLst>
              <a:ext uri="{FF2B5EF4-FFF2-40B4-BE49-F238E27FC236}">
                <a16:creationId xmlns:a16="http://schemas.microsoft.com/office/drawing/2014/main" id="{B17A0AD6-2D5D-4F63-BC89-B47D68FF1BF5}"/>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16</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23855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四角形: 角を丸くする 26">
            <a:extLst>
              <a:ext uri="{FF2B5EF4-FFF2-40B4-BE49-F238E27FC236}">
                <a16:creationId xmlns:a16="http://schemas.microsoft.com/office/drawing/2014/main" id="{CA95FC95-5C62-4C70-A91F-17951FF6AD1B}"/>
              </a:ext>
            </a:extLst>
          </p:cNvPr>
          <p:cNvSpPr/>
          <p:nvPr/>
        </p:nvSpPr>
        <p:spPr>
          <a:xfrm>
            <a:off x="180000" y="1440000"/>
            <a:ext cx="2087744" cy="504000"/>
          </a:xfrm>
          <a:prstGeom prst="roundRect">
            <a:avLst/>
          </a:prstGeom>
          <a:solidFill>
            <a:schemeClr val="accent1"/>
          </a:solidFill>
          <a:ln w="44450" cap="flat" cmpd="sng" algn="ctr">
            <a:noFill/>
            <a:miter lim="800000"/>
          </a:ln>
          <a:effectLst/>
        </p:spPr>
        <p:txBody>
          <a:bodyPr rtlCol="0" anchor="ctr"/>
          <a:lstStyle/>
          <a:p>
            <a:pPr lvl="0" algn="ctr" defTabSz="1218987">
              <a:defRPr/>
            </a:pPr>
            <a:r>
              <a:rPr kumimoji="0" lang="ja-JP" altLang="en-US" sz="2400" b="1" kern="0" dirty="0">
                <a:solidFill>
                  <a:prstClr val="white"/>
                </a:solidFill>
                <a:latin typeface="+mn-ea"/>
              </a:rPr>
              <a:t>辞書登録</a:t>
            </a:r>
          </a:p>
        </p:txBody>
      </p:sp>
      <p:sp>
        <p:nvSpPr>
          <p:cNvPr id="48" name="Rectangle 25">
            <a:extLst>
              <a:ext uri="{FF2B5EF4-FFF2-40B4-BE49-F238E27FC236}">
                <a16:creationId xmlns:a16="http://schemas.microsoft.com/office/drawing/2014/main" id="{ED9B65AC-0A4B-4313-9B9D-2E3DB85E6611}"/>
              </a:ext>
            </a:extLst>
          </p:cNvPr>
          <p:cNvSpPr>
            <a:spLocks noChangeArrowheads="1"/>
          </p:cNvSpPr>
          <p:nvPr/>
        </p:nvSpPr>
        <p:spPr bwMode="auto">
          <a:xfrm>
            <a:off x="792000" y="252000"/>
            <a:ext cx="618630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ja-JP" altLang="en-US" sz="3600" b="1" dirty="0">
                <a:solidFill>
                  <a:schemeClr val="tx1">
                    <a:lumMod val="65000"/>
                    <a:lumOff val="35000"/>
                  </a:schemeClr>
                </a:solidFill>
                <a:latin typeface="+mn-ea"/>
                <a:ea typeface="+mn-ea"/>
                <a:cs typeface="Meiryo UI" panose="020B0604030504040204" pitchFamily="50" charset="-128"/>
              </a:rPr>
              <a:t>テキストマイニングの前処理</a:t>
            </a:r>
            <a:endParaRPr lang="ja-JP" altLang="en-US" sz="3600" b="1" dirty="0">
              <a:solidFill>
                <a:schemeClr val="tx1">
                  <a:lumMod val="65000"/>
                  <a:lumOff val="35000"/>
                </a:schemeClr>
              </a:solidFill>
              <a:latin typeface="+mn-ea"/>
              <a:ea typeface="+mn-ea"/>
            </a:endParaRPr>
          </a:p>
        </p:txBody>
      </p:sp>
      <p:sp>
        <p:nvSpPr>
          <p:cNvPr id="49" name="AutoShape 26">
            <a:extLst>
              <a:ext uri="{FF2B5EF4-FFF2-40B4-BE49-F238E27FC236}">
                <a16:creationId xmlns:a16="http://schemas.microsoft.com/office/drawing/2014/main" id="{6B13BD27-DBC2-4B72-AE2D-D276F2EC07F2}"/>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sp>
        <p:nvSpPr>
          <p:cNvPr id="51" name="正方形/長方形 27">
            <a:extLst>
              <a:ext uri="{FF2B5EF4-FFF2-40B4-BE49-F238E27FC236}">
                <a16:creationId xmlns:a16="http://schemas.microsoft.com/office/drawing/2014/main" id="{2415352C-5449-42E8-BC84-34FF9B38A122}"/>
              </a:ext>
            </a:extLst>
          </p:cNvPr>
          <p:cNvSpPr>
            <a:spLocks noChangeArrowheads="1"/>
          </p:cNvSpPr>
          <p:nvPr/>
        </p:nvSpPr>
        <p:spPr bwMode="auto">
          <a:xfrm>
            <a:off x="294611" y="3240000"/>
            <a:ext cx="441680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marL="0" indent="0" eaLnBrk="1" fontAlgn="t" hangingPunct="1">
              <a:lnSpc>
                <a:spcPct val="100000"/>
              </a:lnSpc>
              <a:spcBef>
                <a:spcPct val="0"/>
              </a:spcBef>
              <a:spcAft>
                <a:spcPct val="0"/>
              </a:spcAft>
              <a:buClr>
                <a:srgbClr val="C00000"/>
              </a:buClr>
              <a:buNone/>
              <a:defRPr/>
            </a:pPr>
            <a:r>
              <a:rPr lang="ja-JP" altLang="en-US" sz="1600" kern="0" dirty="0">
                <a:solidFill>
                  <a:schemeClr val="tx1"/>
                </a:solidFill>
                <a:latin typeface="+mn-ea"/>
                <a:ea typeface="+mn-ea"/>
                <a:cs typeface="Arial" pitchFamily="34" charset="0"/>
              </a:rPr>
              <a:t>（例）</a:t>
            </a:r>
            <a:endParaRPr kumimoji="1" lang="en-US" altLang="ja-JP" sz="1600" b="0" i="0" u="none" strike="noStrike" kern="1200" cap="none" spc="0" normalizeH="0" baseline="0" noProof="0" dirty="0">
              <a:ln>
                <a:noFill/>
              </a:ln>
              <a:solidFill>
                <a:schemeClr val="tx1"/>
              </a:solidFill>
              <a:effectLst/>
              <a:uLnTx/>
              <a:uFillTx/>
              <a:latin typeface="+mn-ea"/>
              <a:ea typeface="+mn-ea"/>
              <a:cs typeface="メイリオ" pitchFamily="50" charset="-128"/>
            </a:endParaRPr>
          </a:p>
          <a:p>
            <a:pPr marL="0" indent="0" eaLnBrk="1" fontAlgn="t" hangingPunct="1">
              <a:lnSpc>
                <a:spcPct val="100000"/>
              </a:lnSpc>
              <a:spcBef>
                <a:spcPct val="0"/>
              </a:spcBef>
              <a:spcAft>
                <a:spcPct val="0"/>
              </a:spcAft>
              <a:buClr>
                <a:srgbClr val="C00000"/>
              </a:buClr>
              <a:buNone/>
              <a:defRPr/>
            </a:pPr>
            <a:r>
              <a:rPr lang="ja-JP" altLang="en-US" sz="1600" dirty="0">
                <a:solidFill>
                  <a:schemeClr val="tx1"/>
                </a:solidFill>
                <a:latin typeface="+mn-ea"/>
                <a:ea typeface="+mn-ea"/>
                <a:cs typeface="メイリオ" pitchFamily="50" charset="-128"/>
              </a:rPr>
              <a:t>（辞書登録前）</a:t>
            </a:r>
            <a:r>
              <a:rPr lang="en-US" altLang="ja-JP" sz="1600" dirty="0">
                <a:solidFill>
                  <a:schemeClr val="tx1"/>
                </a:solidFill>
                <a:latin typeface="+mn-ea"/>
                <a:ea typeface="+mn-ea"/>
                <a:cs typeface="メイリオ" pitchFamily="50" charset="-128"/>
              </a:rPr>
              <a:t>AI</a:t>
            </a:r>
            <a:r>
              <a:rPr lang="ja-JP" altLang="en-US" sz="1600" dirty="0">
                <a:solidFill>
                  <a:schemeClr val="tx1"/>
                </a:solidFill>
                <a:latin typeface="+mn-ea"/>
                <a:ea typeface="+mn-ea"/>
                <a:cs typeface="メイリオ" pitchFamily="50" charset="-128"/>
              </a:rPr>
              <a:t>ラボセンター</a:t>
            </a:r>
            <a:endParaRPr lang="en-US" altLang="ja-JP" sz="1600" dirty="0">
              <a:solidFill>
                <a:schemeClr val="tx1"/>
              </a:solidFill>
              <a:latin typeface="+mn-ea"/>
              <a:ea typeface="+mn-ea"/>
              <a:cs typeface="メイリオ" pitchFamily="50" charset="-128"/>
            </a:endParaRPr>
          </a:p>
          <a:p>
            <a:pPr marL="0" indent="0" eaLnBrk="1" fontAlgn="t" hangingPunct="1">
              <a:lnSpc>
                <a:spcPct val="100000"/>
              </a:lnSpc>
              <a:spcBef>
                <a:spcPct val="0"/>
              </a:spcBef>
              <a:spcAft>
                <a:spcPct val="0"/>
              </a:spcAft>
              <a:buClr>
                <a:srgbClr val="C00000"/>
              </a:buClr>
              <a:buNone/>
              <a:defRPr/>
            </a:pPr>
            <a:r>
              <a:rPr lang="ja-JP" altLang="en-US" sz="1600" dirty="0">
                <a:solidFill>
                  <a:schemeClr val="tx1"/>
                </a:solidFill>
                <a:latin typeface="+mn-ea"/>
                <a:ea typeface="+mn-ea"/>
                <a:cs typeface="メイリオ" pitchFamily="50" charset="-128"/>
              </a:rPr>
              <a:t>　</a:t>
            </a:r>
            <a:r>
              <a:rPr lang="en-US" altLang="ja-JP" sz="1600" dirty="0">
                <a:solidFill>
                  <a:schemeClr val="tx1"/>
                </a:solidFill>
                <a:latin typeface="+mn-ea"/>
                <a:ea typeface="+mn-ea"/>
                <a:cs typeface="メイリオ" pitchFamily="50" charset="-128"/>
              </a:rPr>
              <a:t>	</a:t>
            </a:r>
            <a:r>
              <a:rPr lang="ja-JP" altLang="en-US" sz="1600" dirty="0">
                <a:solidFill>
                  <a:schemeClr val="tx1"/>
                </a:solidFill>
                <a:latin typeface="+mn-ea"/>
                <a:ea typeface="+mn-ea"/>
                <a:cs typeface="メイリオ" pitchFamily="50" charset="-128"/>
              </a:rPr>
              <a:t>⇒　</a:t>
            </a:r>
            <a:r>
              <a:rPr lang="en-US" altLang="ja-JP" sz="1600" dirty="0">
                <a:solidFill>
                  <a:schemeClr val="tx1"/>
                </a:solidFill>
                <a:latin typeface="+mn-ea"/>
                <a:ea typeface="+mn-ea"/>
                <a:cs typeface="メイリオ" pitchFamily="50" charset="-128"/>
              </a:rPr>
              <a:t>AI / </a:t>
            </a:r>
            <a:r>
              <a:rPr lang="ja-JP" altLang="en-US" sz="1600" dirty="0">
                <a:solidFill>
                  <a:schemeClr val="tx1"/>
                </a:solidFill>
                <a:latin typeface="+mn-ea"/>
                <a:ea typeface="+mn-ea"/>
                <a:cs typeface="メイリオ" pitchFamily="50" charset="-128"/>
              </a:rPr>
              <a:t>ラボ </a:t>
            </a:r>
            <a:r>
              <a:rPr lang="en-US" altLang="ja-JP" sz="1600" dirty="0">
                <a:solidFill>
                  <a:schemeClr val="tx1"/>
                </a:solidFill>
                <a:latin typeface="+mn-ea"/>
                <a:ea typeface="+mn-ea"/>
                <a:cs typeface="メイリオ" pitchFamily="50" charset="-128"/>
              </a:rPr>
              <a:t>/ </a:t>
            </a:r>
            <a:r>
              <a:rPr lang="ja-JP" altLang="en-US" sz="1600" dirty="0">
                <a:solidFill>
                  <a:schemeClr val="tx1"/>
                </a:solidFill>
                <a:latin typeface="+mn-ea"/>
                <a:ea typeface="+mn-ea"/>
                <a:cs typeface="メイリオ" pitchFamily="50" charset="-128"/>
              </a:rPr>
              <a:t>センター</a:t>
            </a:r>
            <a:endParaRPr lang="en-US" altLang="ja-JP" sz="1600" dirty="0">
              <a:solidFill>
                <a:schemeClr val="tx1"/>
              </a:solidFill>
              <a:latin typeface="+mn-ea"/>
              <a:ea typeface="+mn-ea"/>
              <a:cs typeface="メイリオ" pitchFamily="50" charset="-128"/>
            </a:endParaRPr>
          </a:p>
          <a:p>
            <a:pPr marL="0" indent="0" eaLnBrk="1" fontAlgn="t" hangingPunct="1">
              <a:lnSpc>
                <a:spcPct val="100000"/>
              </a:lnSpc>
              <a:spcBef>
                <a:spcPct val="0"/>
              </a:spcBef>
              <a:spcAft>
                <a:spcPct val="0"/>
              </a:spcAft>
              <a:buClr>
                <a:srgbClr val="C00000"/>
              </a:buClr>
              <a:buNone/>
              <a:defRPr/>
            </a:pPr>
            <a:endParaRPr lang="en-US" altLang="ja-JP" sz="1600" dirty="0">
              <a:solidFill>
                <a:schemeClr val="tx1"/>
              </a:solidFill>
              <a:latin typeface="+mn-ea"/>
              <a:ea typeface="+mn-ea"/>
              <a:cs typeface="メイリオ" pitchFamily="50" charset="-128"/>
            </a:endParaRPr>
          </a:p>
          <a:p>
            <a:pPr marL="0" indent="0" eaLnBrk="1" fontAlgn="t" hangingPunct="1">
              <a:lnSpc>
                <a:spcPct val="100000"/>
              </a:lnSpc>
              <a:spcBef>
                <a:spcPct val="0"/>
              </a:spcBef>
              <a:spcAft>
                <a:spcPct val="0"/>
              </a:spcAft>
              <a:buClr>
                <a:srgbClr val="C00000"/>
              </a:buClr>
              <a:buNone/>
              <a:defRPr/>
            </a:pPr>
            <a:r>
              <a:rPr lang="ja-JP" altLang="en-US" sz="1600" dirty="0">
                <a:solidFill>
                  <a:schemeClr val="tx1"/>
                </a:solidFill>
                <a:latin typeface="+mn-ea"/>
                <a:ea typeface="+mn-ea"/>
                <a:cs typeface="メイリオ" pitchFamily="50" charset="-128"/>
              </a:rPr>
              <a:t>（辞書登録後）</a:t>
            </a:r>
            <a:r>
              <a:rPr lang="en-US" altLang="ja-JP" sz="1600" dirty="0">
                <a:solidFill>
                  <a:schemeClr val="tx1"/>
                </a:solidFill>
                <a:latin typeface="+mn-ea"/>
                <a:ea typeface="+mn-ea"/>
                <a:cs typeface="メイリオ" pitchFamily="50" charset="-128"/>
              </a:rPr>
              <a:t>AI</a:t>
            </a:r>
            <a:r>
              <a:rPr lang="ja-JP" altLang="en-US" sz="1600" dirty="0">
                <a:solidFill>
                  <a:schemeClr val="tx1"/>
                </a:solidFill>
                <a:latin typeface="+mn-ea"/>
                <a:ea typeface="+mn-ea"/>
                <a:cs typeface="メイリオ" pitchFamily="50" charset="-128"/>
              </a:rPr>
              <a:t>ラボセンター</a:t>
            </a:r>
            <a:endParaRPr lang="en-US" altLang="ja-JP" sz="1600" dirty="0">
              <a:solidFill>
                <a:schemeClr val="tx1"/>
              </a:solidFill>
              <a:latin typeface="+mn-ea"/>
              <a:ea typeface="+mn-ea"/>
              <a:cs typeface="メイリオ" pitchFamily="50" charset="-128"/>
            </a:endParaRPr>
          </a:p>
          <a:p>
            <a:pPr marL="0" indent="0" eaLnBrk="1" fontAlgn="t" hangingPunct="1">
              <a:lnSpc>
                <a:spcPct val="100000"/>
              </a:lnSpc>
              <a:spcBef>
                <a:spcPct val="0"/>
              </a:spcBef>
              <a:spcAft>
                <a:spcPct val="0"/>
              </a:spcAft>
              <a:buClr>
                <a:srgbClr val="C00000"/>
              </a:buClr>
              <a:buNone/>
              <a:defRPr/>
            </a:pPr>
            <a:r>
              <a:rPr lang="en-US" altLang="ja-JP" sz="1600" dirty="0">
                <a:solidFill>
                  <a:schemeClr val="tx1"/>
                </a:solidFill>
                <a:latin typeface="+mn-ea"/>
                <a:ea typeface="+mn-ea"/>
                <a:cs typeface="メイリオ" pitchFamily="50" charset="-128"/>
              </a:rPr>
              <a:t>	</a:t>
            </a:r>
            <a:r>
              <a:rPr lang="ja-JP" altLang="en-US" sz="1600" dirty="0">
                <a:solidFill>
                  <a:schemeClr val="tx1"/>
                </a:solidFill>
                <a:latin typeface="+mn-ea"/>
                <a:ea typeface="+mn-ea"/>
                <a:cs typeface="メイリオ" pitchFamily="50" charset="-128"/>
              </a:rPr>
              <a:t>⇒　</a:t>
            </a:r>
            <a:r>
              <a:rPr lang="en-US" altLang="ja-JP" sz="1600" dirty="0">
                <a:solidFill>
                  <a:schemeClr val="tx1"/>
                </a:solidFill>
                <a:latin typeface="+mn-ea"/>
                <a:ea typeface="+mn-ea"/>
                <a:cs typeface="メイリオ" pitchFamily="50" charset="-128"/>
              </a:rPr>
              <a:t>AI</a:t>
            </a:r>
            <a:r>
              <a:rPr lang="ja-JP" altLang="en-US" sz="1600" dirty="0">
                <a:solidFill>
                  <a:schemeClr val="tx1"/>
                </a:solidFill>
                <a:latin typeface="+mn-ea"/>
                <a:ea typeface="+mn-ea"/>
                <a:cs typeface="メイリオ" pitchFamily="50" charset="-128"/>
              </a:rPr>
              <a:t>ラボセンター</a:t>
            </a:r>
            <a:endParaRPr lang="en-US" altLang="ja-JP" sz="1600" dirty="0">
              <a:solidFill>
                <a:schemeClr val="tx1"/>
              </a:solidFill>
              <a:latin typeface="+mn-ea"/>
              <a:ea typeface="+mn-ea"/>
              <a:cs typeface="メイリオ" pitchFamily="50" charset="-128"/>
            </a:endParaRPr>
          </a:p>
        </p:txBody>
      </p:sp>
      <p:sp>
        <p:nvSpPr>
          <p:cNvPr id="56" name="Rectangle 88">
            <a:extLst>
              <a:ext uri="{FF2B5EF4-FFF2-40B4-BE49-F238E27FC236}">
                <a16:creationId xmlns:a16="http://schemas.microsoft.com/office/drawing/2014/main" id="{AC9FC12C-2EA0-4599-BEC3-5C569E4E4D9F}"/>
              </a:ext>
            </a:extLst>
          </p:cNvPr>
          <p:cNvSpPr txBox="1">
            <a:spLocks noChangeArrowheads="1"/>
          </p:cNvSpPr>
          <p:nvPr/>
        </p:nvSpPr>
        <p:spPr bwMode="gray">
          <a:xfrm>
            <a:off x="180001" y="2160000"/>
            <a:ext cx="4320000" cy="792000"/>
          </a:xfrm>
          <a:prstGeom prst="rect">
            <a:avLst/>
          </a:prstGeom>
        </p:spPr>
        <p:txBody>
          <a:bodyPr/>
          <a:lstStyle>
            <a:lvl1pPr marL="0" indent="0" eaLnBrk="1" hangingPunct="1">
              <a:lnSpc>
                <a:spcPct val="106000"/>
              </a:lnSpc>
              <a:spcBef>
                <a:spcPts val="1056"/>
              </a:spcBef>
              <a:defRPr kumimoji="1" sz="1200">
                <a:solidFill>
                  <a:schemeClr val="tx1"/>
                </a:solidFill>
                <a:latin typeface="Arial" pitchFamily="34" charset="0"/>
                <a:ea typeface="+mn-ea"/>
                <a:cs typeface="Arial" pitchFamily="34" charset="0"/>
              </a:defRPr>
            </a:lvl1pPr>
            <a:lvl2pPr marL="169200" indent="-169200" algn="l" eaLnBrk="1" hangingPunct="1">
              <a:lnSpc>
                <a:spcPct val="106000"/>
              </a:lnSpc>
              <a:spcBef>
                <a:spcPts val="1056"/>
              </a:spcBef>
              <a:buFont typeface="Wingdings" pitchFamily="2" charset="2"/>
              <a:buChar char="n"/>
              <a:defRPr kumimoji="1" sz="1200">
                <a:solidFill>
                  <a:schemeClr val="tx1"/>
                </a:solidFill>
                <a:latin typeface="Arial" pitchFamily="34" charset="0"/>
                <a:ea typeface="+mn-ea"/>
                <a:cs typeface="Arial" pitchFamily="34" charset="0"/>
              </a:defRPr>
            </a:lvl2pPr>
            <a:lvl3pPr marL="345600" indent="-172800" algn="l" eaLnBrk="1" hangingPunct="1">
              <a:lnSpc>
                <a:spcPct val="106000"/>
              </a:lnSpc>
              <a:spcBef>
                <a:spcPts val="480"/>
              </a:spcBef>
              <a:buFont typeface="Wingdings" pitchFamily="2" charset="2"/>
              <a:buChar char="Ø"/>
              <a:defRPr kumimoji="1" sz="1200">
                <a:solidFill>
                  <a:schemeClr val="tx1"/>
                </a:solidFill>
                <a:latin typeface="Arial" pitchFamily="34" charset="0"/>
                <a:ea typeface="+mn-ea"/>
                <a:cs typeface="Arial" pitchFamily="34" charset="0"/>
              </a:defRPr>
            </a:lvl3pPr>
            <a:lvl4pPr marL="518400" indent="-172800" algn="l" eaLnBrk="1" hangingPunct="1">
              <a:lnSpc>
                <a:spcPct val="106000"/>
              </a:lnSpc>
              <a:spcBef>
                <a:spcPts val="240"/>
              </a:spcBef>
              <a:buFont typeface="Arial" pitchFamily="34" charset="0"/>
              <a:buChar char="•"/>
              <a:defRPr kumimoji="1" sz="1200">
                <a:solidFill>
                  <a:schemeClr val="tx1"/>
                </a:solidFill>
                <a:latin typeface="Arial" pitchFamily="34" charset="0"/>
                <a:ea typeface="+mn-ea"/>
                <a:cs typeface="Arial" pitchFamily="34" charset="0"/>
              </a:defRPr>
            </a:lvl4pPr>
          </a:lstStyle>
          <a:p>
            <a:pPr marL="360000" lvl="1" indent="-360000">
              <a:lnSpc>
                <a:spcPct val="100000"/>
              </a:lnSpc>
              <a:spcBef>
                <a:spcPts val="0"/>
              </a:spcBef>
              <a:buClr>
                <a:srgbClr val="C00000"/>
              </a:buClr>
              <a:defRPr/>
            </a:pPr>
            <a:r>
              <a:rPr lang="ja-JP" altLang="en-US" sz="1800" dirty="0">
                <a:latin typeface="+mn-ea"/>
                <a:cs typeface="メイリオ" pitchFamily="50" charset="-128"/>
              </a:rPr>
              <a:t>特殊な単語や意図的に一つの単語としたい文字列を登録し、形態素解析の精度を上げる</a:t>
            </a:r>
            <a:endParaRPr lang="en-US" altLang="ja-JP" sz="1800" dirty="0">
              <a:latin typeface="+mn-ea"/>
              <a:cs typeface="メイリオ" pitchFamily="50" charset="-128"/>
            </a:endParaRPr>
          </a:p>
        </p:txBody>
      </p:sp>
      <p:sp>
        <p:nvSpPr>
          <p:cNvPr id="60" name="正方形/長方形 27">
            <a:extLst>
              <a:ext uri="{FF2B5EF4-FFF2-40B4-BE49-F238E27FC236}">
                <a16:creationId xmlns:a16="http://schemas.microsoft.com/office/drawing/2014/main" id="{9FD8CF3F-D257-40FB-B130-1E23DB9DFDAA}"/>
              </a:ext>
            </a:extLst>
          </p:cNvPr>
          <p:cNvSpPr>
            <a:spLocks noChangeArrowheads="1"/>
          </p:cNvSpPr>
          <p:nvPr/>
        </p:nvSpPr>
        <p:spPr bwMode="auto">
          <a:xfrm>
            <a:off x="4750653" y="3240000"/>
            <a:ext cx="43558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marL="0" indent="0" eaLnBrk="1" fontAlgn="t" hangingPunct="1">
              <a:lnSpc>
                <a:spcPct val="100000"/>
              </a:lnSpc>
              <a:spcBef>
                <a:spcPct val="0"/>
              </a:spcBef>
              <a:spcAft>
                <a:spcPct val="0"/>
              </a:spcAft>
              <a:buClr>
                <a:srgbClr val="C00000"/>
              </a:buClr>
              <a:buNone/>
              <a:defRPr/>
            </a:pPr>
            <a:r>
              <a:rPr lang="ja-JP" altLang="en-US" sz="1600" kern="0" dirty="0">
                <a:solidFill>
                  <a:schemeClr val="tx1"/>
                </a:solidFill>
                <a:latin typeface="+mn-ea"/>
                <a:ea typeface="+mn-ea"/>
                <a:cs typeface="Arial" pitchFamily="34" charset="0"/>
              </a:rPr>
              <a:t>（例）</a:t>
            </a:r>
            <a:endParaRPr kumimoji="1" lang="en-US" altLang="ja-JP" sz="1600" b="0" i="0" u="none" strike="noStrike" kern="1200" cap="none" spc="0" normalizeH="0" baseline="0" noProof="0" dirty="0">
              <a:ln>
                <a:noFill/>
              </a:ln>
              <a:solidFill>
                <a:schemeClr val="tx1"/>
              </a:solidFill>
              <a:effectLst/>
              <a:uLnTx/>
              <a:uFillTx/>
              <a:latin typeface="+mn-ea"/>
              <a:ea typeface="+mn-ea"/>
              <a:cs typeface="メイリオ" pitchFamily="50" charset="-128"/>
            </a:endParaRPr>
          </a:p>
          <a:p>
            <a:pPr marL="0" marR="0" lvl="0" indent="0" algn="l" defTabSz="914400" rtl="0" eaLnBrk="1" fontAlgn="t" latinLnBrk="0" hangingPunct="1">
              <a:lnSpc>
                <a:spcPct val="100000"/>
              </a:lnSpc>
              <a:spcBef>
                <a:spcPct val="0"/>
              </a:spcBef>
              <a:spcAft>
                <a:spcPct val="0"/>
              </a:spcAft>
              <a:buClr>
                <a:srgbClr val="C00000"/>
              </a:buClr>
              <a:buSzTx/>
              <a:buFont typeface="Wingdings" pitchFamily="2" charset="2"/>
              <a:buNone/>
              <a:tabLst/>
              <a:defRPr/>
            </a:pPr>
            <a:r>
              <a:rPr kumimoji="1" lang="ja-JP" altLang="en-US" sz="1600" b="0" i="0" u="none" strike="noStrike" kern="1200" cap="none" spc="0" normalizeH="0" baseline="0" noProof="0" dirty="0">
                <a:ln>
                  <a:noFill/>
                </a:ln>
                <a:solidFill>
                  <a:schemeClr val="tx1"/>
                </a:solidFill>
                <a:effectLst/>
                <a:uLnTx/>
                <a:uFillTx/>
                <a:latin typeface="+mn-ea"/>
                <a:ea typeface="+mn-ea"/>
                <a:cs typeface="メイリオ" pitchFamily="50" charset="-128"/>
              </a:rPr>
              <a:t>（除外辞書）思う、感じる</a:t>
            </a:r>
            <a:endParaRPr kumimoji="1" lang="en-US" altLang="ja-JP" sz="1600" b="0" i="0" u="none" strike="noStrike" kern="1200" cap="none" spc="0" normalizeH="0" baseline="0" noProof="0" dirty="0">
              <a:ln>
                <a:noFill/>
              </a:ln>
              <a:solidFill>
                <a:schemeClr val="tx1"/>
              </a:solidFill>
              <a:effectLst/>
              <a:uLnTx/>
              <a:uFillTx/>
              <a:latin typeface="+mn-ea"/>
              <a:ea typeface="+mn-ea"/>
              <a:cs typeface="メイリオ" pitchFamily="50" charset="-128"/>
            </a:endParaRPr>
          </a:p>
        </p:txBody>
      </p:sp>
      <p:sp>
        <p:nvSpPr>
          <p:cNvPr id="64" name="Rectangle 88">
            <a:extLst>
              <a:ext uri="{FF2B5EF4-FFF2-40B4-BE49-F238E27FC236}">
                <a16:creationId xmlns:a16="http://schemas.microsoft.com/office/drawing/2014/main" id="{CEBBF47C-91A9-4191-8864-55B4923CAD43}"/>
              </a:ext>
            </a:extLst>
          </p:cNvPr>
          <p:cNvSpPr txBox="1">
            <a:spLocks noChangeArrowheads="1"/>
          </p:cNvSpPr>
          <p:nvPr/>
        </p:nvSpPr>
        <p:spPr bwMode="gray">
          <a:xfrm>
            <a:off x="4680000" y="2160000"/>
            <a:ext cx="4320000" cy="792000"/>
          </a:xfrm>
          <a:prstGeom prst="rect">
            <a:avLst/>
          </a:prstGeom>
        </p:spPr>
        <p:txBody>
          <a:bodyPr/>
          <a:lstStyle>
            <a:lvl1pPr marL="0" indent="0" eaLnBrk="1" hangingPunct="1">
              <a:lnSpc>
                <a:spcPct val="106000"/>
              </a:lnSpc>
              <a:spcBef>
                <a:spcPts val="1056"/>
              </a:spcBef>
              <a:defRPr kumimoji="1" sz="1200">
                <a:solidFill>
                  <a:schemeClr val="tx1"/>
                </a:solidFill>
                <a:latin typeface="Arial" pitchFamily="34" charset="0"/>
                <a:ea typeface="+mn-ea"/>
                <a:cs typeface="Arial" pitchFamily="34" charset="0"/>
              </a:defRPr>
            </a:lvl1pPr>
            <a:lvl2pPr marL="169200" indent="-169200" algn="l" eaLnBrk="1" hangingPunct="1">
              <a:lnSpc>
                <a:spcPct val="106000"/>
              </a:lnSpc>
              <a:spcBef>
                <a:spcPts val="1056"/>
              </a:spcBef>
              <a:buFont typeface="Wingdings" pitchFamily="2" charset="2"/>
              <a:buChar char="n"/>
              <a:defRPr kumimoji="1" sz="1200">
                <a:solidFill>
                  <a:schemeClr val="tx1"/>
                </a:solidFill>
                <a:latin typeface="Arial" pitchFamily="34" charset="0"/>
                <a:ea typeface="+mn-ea"/>
                <a:cs typeface="Arial" pitchFamily="34" charset="0"/>
              </a:defRPr>
            </a:lvl2pPr>
            <a:lvl3pPr marL="345600" indent="-172800" algn="l" eaLnBrk="1" hangingPunct="1">
              <a:lnSpc>
                <a:spcPct val="106000"/>
              </a:lnSpc>
              <a:spcBef>
                <a:spcPts val="480"/>
              </a:spcBef>
              <a:buFont typeface="Wingdings" pitchFamily="2" charset="2"/>
              <a:buChar char="Ø"/>
              <a:defRPr kumimoji="1" sz="1200">
                <a:solidFill>
                  <a:schemeClr val="tx1"/>
                </a:solidFill>
                <a:latin typeface="Arial" pitchFamily="34" charset="0"/>
                <a:ea typeface="+mn-ea"/>
                <a:cs typeface="Arial" pitchFamily="34" charset="0"/>
              </a:defRPr>
            </a:lvl3pPr>
            <a:lvl4pPr marL="518400" indent="-172800" algn="l" eaLnBrk="1" hangingPunct="1">
              <a:lnSpc>
                <a:spcPct val="106000"/>
              </a:lnSpc>
              <a:spcBef>
                <a:spcPts val="240"/>
              </a:spcBef>
              <a:buFont typeface="Arial" pitchFamily="34" charset="0"/>
              <a:buChar char="•"/>
              <a:defRPr kumimoji="1" sz="1200">
                <a:solidFill>
                  <a:schemeClr val="tx1"/>
                </a:solidFill>
                <a:latin typeface="Arial" pitchFamily="34" charset="0"/>
                <a:ea typeface="+mn-ea"/>
                <a:cs typeface="Arial" pitchFamily="34" charset="0"/>
              </a:defRPr>
            </a:lvl4pPr>
          </a:lstStyle>
          <a:p>
            <a:pPr marL="360000" marR="0" lvl="1" indent="-360000" algn="l" defTabSz="914400" rtl="0" eaLnBrk="1" fontAlgn="auto" latinLnBrk="0" hangingPunct="1">
              <a:lnSpc>
                <a:spcPct val="100000"/>
              </a:lnSpc>
              <a:spcBef>
                <a:spcPts val="0"/>
              </a:spcBef>
              <a:spcAft>
                <a:spcPts val="0"/>
              </a:spcAft>
              <a:buClr>
                <a:srgbClr val="C00000"/>
              </a:buClr>
              <a:buSzTx/>
              <a:buFont typeface="Wingdings" pitchFamily="2" charset="2"/>
              <a:buChar char="n"/>
              <a:tabLst/>
              <a:defRPr/>
            </a:pPr>
            <a:r>
              <a:rPr kumimoji="1" lang="ja-JP" altLang="en-US" sz="1800" b="0" i="0" u="none" strike="noStrike" kern="0" cap="none" spc="0" normalizeH="0" baseline="0" noProof="0" dirty="0">
                <a:ln>
                  <a:noFill/>
                </a:ln>
                <a:effectLst/>
                <a:uLnTx/>
                <a:uFillTx/>
                <a:latin typeface="+mn-ea"/>
                <a:cs typeface="Arial" pitchFamily="34" charset="0"/>
              </a:rPr>
              <a:t>データの特性で多く出現する単語を除外し、分析の精度を上げる</a:t>
            </a:r>
            <a:endParaRPr kumimoji="1" lang="en-US" altLang="ja-JP" sz="1800" b="0" i="0" u="none" strike="noStrike" kern="0" cap="none" spc="0" normalizeH="0" baseline="0" noProof="0" dirty="0">
              <a:ln>
                <a:noFill/>
              </a:ln>
              <a:effectLst/>
              <a:uLnTx/>
              <a:uFillTx/>
              <a:latin typeface="+mn-ea"/>
              <a:cs typeface="Arial" pitchFamily="34" charset="0"/>
            </a:endParaRPr>
          </a:p>
        </p:txBody>
      </p:sp>
      <p:sp>
        <p:nvSpPr>
          <p:cNvPr id="34" name="フッター プレースホルダー 1">
            <a:extLst>
              <a:ext uri="{FF2B5EF4-FFF2-40B4-BE49-F238E27FC236}">
                <a16:creationId xmlns:a16="http://schemas.microsoft.com/office/drawing/2014/main" id="{D7B858B9-96C1-4566-8494-23CC73F45028}"/>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35" name="スライド番号プレースホルダー 3">
            <a:extLst>
              <a:ext uri="{FF2B5EF4-FFF2-40B4-BE49-F238E27FC236}">
                <a16:creationId xmlns:a16="http://schemas.microsoft.com/office/drawing/2014/main" id="{B17A0AD6-2D5D-4F63-BC89-B47D68FF1BF5}"/>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17</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58730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5">
            <a:extLst>
              <a:ext uri="{FF2B5EF4-FFF2-40B4-BE49-F238E27FC236}">
                <a16:creationId xmlns:a16="http://schemas.microsoft.com/office/drawing/2014/main" id="{4801C013-9331-4527-A64B-B355F4182C47}"/>
              </a:ext>
            </a:extLst>
          </p:cNvPr>
          <p:cNvSpPr>
            <a:spLocks noChangeArrowheads="1"/>
          </p:cNvSpPr>
          <p:nvPr/>
        </p:nvSpPr>
        <p:spPr bwMode="auto">
          <a:xfrm>
            <a:off x="792000" y="252000"/>
            <a:ext cx="58240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en-US" altLang="ja-JP" sz="3600" b="1" dirty="0">
                <a:solidFill>
                  <a:schemeClr val="tx1">
                    <a:lumMod val="65000"/>
                    <a:lumOff val="35000"/>
                  </a:schemeClr>
                </a:solidFill>
                <a:latin typeface="+mn-ea"/>
                <a:ea typeface="+mn-ea"/>
              </a:rPr>
              <a:t>Text Mining Studio</a:t>
            </a:r>
            <a:r>
              <a:rPr lang="ja-JP" altLang="en-US" sz="3600" b="1" dirty="0">
                <a:solidFill>
                  <a:schemeClr val="tx1">
                    <a:lumMod val="65000"/>
                    <a:lumOff val="35000"/>
                  </a:schemeClr>
                </a:solidFill>
                <a:latin typeface="+mn-ea"/>
                <a:ea typeface="+mn-ea"/>
              </a:rPr>
              <a:t>の紹介</a:t>
            </a:r>
            <a:endParaRPr lang="en-US" altLang="ja-JP" sz="3600" b="1" dirty="0">
              <a:solidFill>
                <a:schemeClr val="tx1">
                  <a:lumMod val="65000"/>
                  <a:lumOff val="35000"/>
                </a:schemeClr>
              </a:solidFill>
              <a:latin typeface="+mn-ea"/>
              <a:ea typeface="+mn-ea"/>
            </a:endParaRPr>
          </a:p>
        </p:txBody>
      </p:sp>
      <p:sp>
        <p:nvSpPr>
          <p:cNvPr id="5" name="AutoShape 26">
            <a:extLst>
              <a:ext uri="{FF2B5EF4-FFF2-40B4-BE49-F238E27FC236}">
                <a16:creationId xmlns:a16="http://schemas.microsoft.com/office/drawing/2014/main" id="{678D0C69-9C14-4A52-959C-202638E44333}"/>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pic>
        <p:nvPicPr>
          <p:cNvPr id="7" name="Picture 2">
            <a:extLst>
              <a:ext uri="{FF2B5EF4-FFF2-40B4-BE49-F238E27FC236}">
                <a16:creationId xmlns:a16="http://schemas.microsoft.com/office/drawing/2014/main" id="{806B3AFC-895D-4564-A04B-5B1E9C9949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134" y="2042007"/>
            <a:ext cx="1463795" cy="130365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a:extLst>
              <a:ext uri="{FF2B5EF4-FFF2-40B4-BE49-F238E27FC236}">
                <a16:creationId xmlns:a16="http://schemas.microsoft.com/office/drawing/2014/main" id="{F1EB0F17-F06F-4E38-BFBD-976F5DE2DD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8938" y="2042007"/>
            <a:ext cx="1463795" cy="115210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6">
            <a:extLst>
              <a:ext uri="{FF2B5EF4-FFF2-40B4-BE49-F238E27FC236}">
                <a16:creationId xmlns:a16="http://schemas.microsoft.com/office/drawing/2014/main" id="{76EBF8DD-E9EB-49A3-B990-72AF9DE95F0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71328" y="2042007"/>
            <a:ext cx="1376886" cy="138699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8">
            <a:extLst>
              <a:ext uri="{FF2B5EF4-FFF2-40B4-BE49-F238E27FC236}">
                <a16:creationId xmlns:a16="http://schemas.microsoft.com/office/drawing/2014/main" id="{A2F188E9-906E-490A-8C4D-6280FC703F8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8036" y="2042007"/>
            <a:ext cx="1463795" cy="121187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テキスト ボックス 12">
            <a:extLst>
              <a:ext uri="{FF2B5EF4-FFF2-40B4-BE49-F238E27FC236}">
                <a16:creationId xmlns:a16="http://schemas.microsoft.com/office/drawing/2014/main" id="{FD5AD7DD-567B-45DE-B202-5C21FFF676F0}"/>
              </a:ext>
            </a:extLst>
          </p:cNvPr>
          <p:cNvSpPr txBox="1"/>
          <p:nvPr/>
        </p:nvSpPr>
        <p:spPr>
          <a:xfrm>
            <a:off x="409034" y="2852936"/>
            <a:ext cx="1620000" cy="972000"/>
          </a:xfrm>
          <a:prstGeom prst="rect">
            <a:avLst/>
          </a:prstGeom>
          <a:solidFill>
            <a:srgbClr val="FFFFFF">
              <a:alpha val="89804"/>
            </a:srgbClr>
          </a:solidFill>
          <a:ln>
            <a:solidFill>
              <a:schemeClr val="bg1">
                <a:lumMod val="65000"/>
              </a:schemeClr>
            </a:solidFill>
          </a:ln>
        </p:spPr>
        <p:txBody>
          <a:bodyPr wrap="square">
            <a:spAutoFit/>
          </a:bodyPr>
          <a:lstStyle>
            <a:defPPr>
              <a:defRPr lang="ja-JP"/>
            </a:defPPr>
            <a:lvl1pPr algn="l">
              <a:defRPr b="1">
                <a:solidFill>
                  <a:srgbClr val="000000"/>
                </a:solidFill>
              </a:defRPr>
            </a:lvl1pPr>
          </a:lstStyle>
          <a:p>
            <a:pPr>
              <a:defRPr/>
            </a:pPr>
            <a:r>
              <a:rPr lang="ja-JP" altLang="en-US" sz="1286" dirty="0">
                <a:latin typeface="+mn-ea"/>
              </a:rPr>
              <a:t>コールセンター</a:t>
            </a:r>
            <a:endParaRPr lang="en-US" altLang="ja-JP" sz="1286" dirty="0">
              <a:latin typeface="+mn-ea"/>
            </a:endParaRPr>
          </a:p>
          <a:p>
            <a:pPr>
              <a:defRPr/>
            </a:pPr>
            <a:r>
              <a:rPr lang="ja-JP" altLang="en-US" sz="1286" b="0" dirty="0">
                <a:latin typeface="+mn-ea"/>
              </a:rPr>
              <a:t>・</a:t>
            </a:r>
            <a:r>
              <a:rPr lang="en-US" altLang="ja-JP" sz="1286" b="0" dirty="0">
                <a:latin typeface="+mn-ea"/>
              </a:rPr>
              <a:t>VOC</a:t>
            </a:r>
            <a:r>
              <a:rPr lang="ja-JP" altLang="en-US" sz="1286" b="0" dirty="0" err="1">
                <a:latin typeface="+mn-ea"/>
              </a:rPr>
              <a:t>、</a:t>
            </a:r>
            <a:r>
              <a:rPr lang="en-US" altLang="ja-JP" sz="1286" b="0" dirty="0">
                <a:latin typeface="+mn-ea"/>
              </a:rPr>
              <a:t>QFD</a:t>
            </a:r>
            <a:r>
              <a:rPr lang="ja-JP" altLang="en-US" sz="1286" b="0" dirty="0">
                <a:latin typeface="+mn-ea"/>
              </a:rPr>
              <a:t>活用</a:t>
            </a:r>
            <a:endParaRPr lang="en-US" altLang="ja-JP" sz="1286" b="0" dirty="0">
              <a:latin typeface="+mn-ea"/>
            </a:endParaRPr>
          </a:p>
          <a:p>
            <a:pPr>
              <a:defRPr/>
            </a:pPr>
            <a:r>
              <a:rPr lang="ja-JP" altLang="en-US" sz="1286" b="0" dirty="0">
                <a:latin typeface="+mn-ea"/>
              </a:rPr>
              <a:t>・マーケティング</a:t>
            </a:r>
            <a:endParaRPr lang="en-US" altLang="ja-JP" sz="1286" b="0" dirty="0">
              <a:latin typeface="+mn-ea"/>
            </a:endParaRPr>
          </a:p>
          <a:p>
            <a:pPr>
              <a:defRPr/>
            </a:pPr>
            <a:r>
              <a:rPr lang="ja-JP" altLang="en-US" sz="1286" b="0" dirty="0">
                <a:latin typeface="+mn-ea"/>
              </a:rPr>
              <a:t>・離反回避</a:t>
            </a:r>
          </a:p>
        </p:txBody>
      </p:sp>
      <p:sp>
        <p:nvSpPr>
          <p:cNvPr id="15" name="テキスト ボックス 14">
            <a:extLst>
              <a:ext uri="{FF2B5EF4-FFF2-40B4-BE49-F238E27FC236}">
                <a16:creationId xmlns:a16="http://schemas.microsoft.com/office/drawing/2014/main" id="{A8D3D789-1BAC-4ACB-A63C-666D6A7E78B0}"/>
              </a:ext>
            </a:extLst>
          </p:cNvPr>
          <p:cNvSpPr txBox="1"/>
          <p:nvPr/>
        </p:nvSpPr>
        <p:spPr>
          <a:xfrm>
            <a:off x="7114966" y="2852936"/>
            <a:ext cx="1620000" cy="972000"/>
          </a:xfrm>
          <a:prstGeom prst="rect">
            <a:avLst/>
          </a:prstGeom>
          <a:solidFill>
            <a:srgbClr val="FFFFFF">
              <a:alpha val="89804"/>
            </a:srgbClr>
          </a:solidFill>
          <a:ln>
            <a:solidFill>
              <a:schemeClr val="bg1">
                <a:lumMod val="65000"/>
              </a:schemeClr>
            </a:solidFill>
          </a:ln>
        </p:spPr>
        <p:txBody>
          <a:bodyPr wrap="square">
            <a:spAutoFit/>
          </a:bodyPr>
          <a:lstStyle>
            <a:defPPr>
              <a:defRPr lang="ja-JP"/>
            </a:defPPr>
            <a:lvl1pPr algn="l">
              <a:defRPr b="1">
                <a:solidFill>
                  <a:srgbClr val="000000"/>
                </a:solidFill>
              </a:defRPr>
            </a:lvl1pPr>
          </a:lstStyle>
          <a:p>
            <a:pPr>
              <a:defRPr/>
            </a:pPr>
            <a:r>
              <a:rPr lang="en-US" altLang="ja-JP" sz="1286" dirty="0">
                <a:latin typeface="+mn-ea"/>
              </a:rPr>
              <a:t>SNS</a:t>
            </a:r>
            <a:r>
              <a:rPr lang="ja-JP" altLang="en-US" sz="1286" dirty="0">
                <a:latin typeface="+mn-ea"/>
              </a:rPr>
              <a:t>分析</a:t>
            </a:r>
            <a:endParaRPr lang="en-US" altLang="ja-JP" sz="1286" dirty="0">
              <a:latin typeface="+mn-ea"/>
            </a:endParaRPr>
          </a:p>
          <a:p>
            <a:pPr>
              <a:defRPr/>
            </a:pPr>
            <a:r>
              <a:rPr lang="ja-JP" altLang="en-US" sz="1286" b="0" dirty="0">
                <a:latin typeface="+mn-ea"/>
              </a:rPr>
              <a:t>・評判分析</a:t>
            </a:r>
            <a:endParaRPr lang="en-US" altLang="ja-JP" sz="1286" b="0" dirty="0">
              <a:latin typeface="+mn-ea"/>
            </a:endParaRPr>
          </a:p>
          <a:p>
            <a:pPr>
              <a:defRPr/>
            </a:pPr>
            <a:r>
              <a:rPr lang="ja-JP" altLang="en-US" sz="1286" b="0" dirty="0">
                <a:latin typeface="+mn-ea"/>
              </a:rPr>
              <a:t>・他社動向把握</a:t>
            </a:r>
            <a:endParaRPr lang="en-US" altLang="ja-JP" sz="1286" b="0" dirty="0">
              <a:latin typeface="+mn-ea"/>
            </a:endParaRPr>
          </a:p>
          <a:p>
            <a:pPr>
              <a:defRPr/>
            </a:pPr>
            <a:r>
              <a:rPr lang="ja-JP" altLang="en-US" sz="1286" b="0" dirty="0">
                <a:latin typeface="+mn-ea"/>
              </a:rPr>
              <a:t>・広告効果把握</a:t>
            </a:r>
            <a:endParaRPr lang="en-US" altLang="ja-JP" sz="1286" b="0" dirty="0">
              <a:latin typeface="+mn-ea"/>
            </a:endParaRPr>
          </a:p>
        </p:txBody>
      </p:sp>
      <p:sp>
        <p:nvSpPr>
          <p:cNvPr id="16" name="テキスト ボックス 15">
            <a:extLst>
              <a:ext uri="{FF2B5EF4-FFF2-40B4-BE49-F238E27FC236}">
                <a16:creationId xmlns:a16="http://schemas.microsoft.com/office/drawing/2014/main" id="{40907936-886D-440B-AFE0-52CA1A8A1BE3}"/>
              </a:ext>
            </a:extLst>
          </p:cNvPr>
          <p:cNvSpPr txBox="1"/>
          <p:nvPr/>
        </p:nvSpPr>
        <p:spPr>
          <a:xfrm>
            <a:off x="2639934" y="2852936"/>
            <a:ext cx="1620000" cy="972000"/>
          </a:xfrm>
          <a:prstGeom prst="rect">
            <a:avLst/>
          </a:prstGeom>
          <a:solidFill>
            <a:srgbClr val="FFFFFF">
              <a:alpha val="89804"/>
            </a:srgbClr>
          </a:solidFill>
          <a:ln>
            <a:solidFill>
              <a:schemeClr val="bg1">
                <a:lumMod val="65000"/>
              </a:schemeClr>
            </a:solidFill>
          </a:ln>
        </p:spPr>
        <p:txBody>
          <a:bodyPr wrap="square">
            <a:spAutoFit/>
          </a:bodyPr>
          <a:lstStyle>
            <a:defPPr>
              <a:defRPr lang="ja-JP"/>
            </a:defPPr>
            <a:lvl1pPr algn="l">
              <a:defRPr b="1">
                <a:solidFill>
                  <a:srgbClr val="000000"/>
                </a:solidFill>
              </a:defRPr>
            </a:lvl1pPr>
          </a:lstStyle>
          <a:p>
            <a:pPr>
              <a:defRPr/>
            </a:pPr>
            <a:r>
              <a:rPr lang="ja-JP" altLang="en-US" sz="1286" dirty="0">
                <a:latin typeface="+mn-ea"/>
              </a:rPr>
              <a:t>営業・業務日報</a:t>
            </a:r>
            <a:endParaRPr lang="en-US" altLang="ja-JP" sz="1286" dirty="0">
              <a:latin typeface="+mn-ea"/>
            </a:endParaRPr>
          </a:p>
          <a:p>
            <a:pPr>
              <a:defRPr/>
            </a:pPr>
            <a:r>
              <a:rPr lang="ja-JP" altLang="en-US" sz="1286" b="0" dirty="0">
                <a:latin typeface="+mn-ea"/>
              </a:rPr>
              <a:t>・社員育成</a:t>
            </a:r>
            <a:endParaRPr lang="en-US" altLang="ja-JP" sz="1286" b="0" dirty="0">
              <a:latin typeface="+mn-ea"/>
            </a:endParaRPr>
          </a:p>
          <a:p>
            <a:pPr>
              <a:defRPr/>
            </a:pPr>
            <a:endParaRPr lang="en-US" altLang="ja-JP" sz="1286" b="0" dirty="0">
              <a:latin typeface="+mn-ea"/>
            </a:endParaRPr>
          </a:p>
          <a:p>
            <a:pPr>
              <a:defRPr/>
            </a:pPr>
            <a:endParaRPr lang="ja-JP" altLang="en-US" sz="1286" b="0" dirty="0">
              <a:latin typeface="+mn-ea"/>
            </a:endParaRPr>
          </a:p>
        </p:txBody>
      </p:sp>
      <p:sp>
        <p:nvSpPr>
          <p:cNvPr id="18" name="テキスト ボックス 17">
            <a:extLst>
              <a:ext uri="{FF2B5EF4-FFF2-40B4-BE49-F238E27FC236}">
                <a16:creationId xmlns:a16="http://schemas.microsoft.com/office/drawing/2014/main" id="{ADA0839F-8872-4A21-86B4-7D0DC603429E}"/>
              </a:ext>
            </a:extLst>
          </p:cNvPr>
          <p:cNvSpPr txBox="1"/>
          <p:nvPr/>
        </p:nvSpPr>
        <p:spPr>
          <a:xfrm>
            <a:off x="4870835" y="2852936"/>
            <a:ext cx="1620000" cy="972000"/>
          </a:xfrm>
          <a:prstGeom prst="rect">
            <a:avLst/>
          </a:prstGeom>
          <a:solidFill>
            <a:srgbClr val="FFFFFF">
              <a:alpha val="89804"/>
            </a:srgbClr>
          </a:solidFill>
          <a:ln>
            <a:solidFill>
              <a:schemeClr val="bg1">
                <a:lumMod val="65000"/>
              </a:schemeClr>
            </a:solidFill>
          </a:ln>
        </p:spPr>
        <p:txBody>
          <a:bodyPr wrap="square">
            <a:spAutoFit/>
          </a:bodyPr>
          <a:lstStyle>
            <a:defPPr>
              <a:defRPr lang="ja-JP"/>
            </a:defPPr>
            <a:lvl1pPr algn="l">
              <a:defRPr b="1">
                <a:solidFill>
                  <a:srgbClr val="000000"/>
                </a:solidFill>
              </a:defRPr>
            </a:lvl1pPr>
          </a:lstStyle>
          <a:p>
            <a:pPr>
              <a:defRPr/>
            </a:pPr>
            <a:r>
              <a:rPr lang="ja-JP" altLang="en-US" sz="1286" dirty="0">
                <a:latin typeface="+mn-ea"/>
              </a:rPr>
              <a:t>特許明細書</a:t>
            </a:r>
            <a:endParaRPr lang="en-US" altLang="ja-JP" sz="1286" dirty="0">
              <a:latin typeface="+mn-ea"/>
            </a:endParaRPr>
          </a:p>
          <a:p>
            <a:pPr>
              <a:defRPr/>
            </a:pPr>
            <a:r>
              <a:rPr lang="ja-JP" altLang="en-US" sz="1286" b="0" dirty="0">
                <a:latin typeface="+mn-ea"/>
              </a:rPr>
              <a:t>・技術マーケティング</a:t>
            </a:r>
            <a:endParaRPr lang="en-US" altLang="ja-JP" sz="1286" b="0" dirty="0">
              <a:latin typeface="+mn-ea"/>
            </a:endParaRPr>
          </a:p>
          <a:p>
            <a:pPr>
              <a:defRPr/>
            </a:pPr>
            <a:endParaRPr lang="en-US" altLang="ja-JP" sz="1286" b="0" dirty="0">
              <a:latin typeface="+mn-ea"/>
            </a:endParaRPr>
          </a:p>
          <a:p>
            <a:pPr>
              <a:defRPr/>
            </a:pPr>
            <a:endParaRPr lang="ja-JP" altLang="en-US" sz="1286" b="0" dirty="0">
              <a:latin typeface="+mn-ea"/>
            </a:endParaRPr>
          </a:p>
        </p:txBody>
      </p:sp>
      <p:pic>
        <p:nvPicPr>
          <p:cNvPr id="19" name="Picture 4" descr="2013年ソフトウェア大賞受賞">
            <a:extLst>
              <a:ext uri="{FF2B5EF4-FFF2-40B4-BE49-F238E27FC236}">
                <a16:creationId xmlns:a16="http://schemas.microsoft.com/office/drawing/2014/main" id="{636A6DED-7193-4E12-AC52-AF25224945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425" y="4743797"/>
            <a:ext cx="1526428" cy="142150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5" descr="2017年ITトレンド年間ランキングパッケージソフト第1位">
            <a:extLst>
              <a:ext uri="{FF2B5EF4-FFF2-40B4-BE49-F238E27FC236}">
                <a16:creationId xmlns:a16="http://schemas.microsoft.com/office/drawing/2014/main" id="{8EB9ABE9-7232-4EE0-9071-A2E87865463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760" y="4581128"/>
            <a:ext cx="1064933" cy="16734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2017年ITトレンド年間ランキング総合第1位">
            <a:extLst>
              <a:ext uri="{FF2B5EF4-FFF2-40B4-BE49-F238E27FC236}">
                <a16:creationId xmlns:a16="http://schemas.microsoft.com/office/drawing/2014/main" id="{BED70F02-EDEC-40E3-801D-3D58424A4E2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43311" y="4563846"/>
            <a:ext cx="1064933" cy="1673466"/>
          </a:xfrm>
          <a:prstGeom prst="rect">
            <a:avLst/>
          </a:prstGeom>
          <a:noFill/>
          <a:extLst>
            <a:ext uri="{909E8E84-426E-40DD-AFC4-6F175D3DCCD1}">
              <a14:hiddenFill xmlns:a14="http://schemas.microsoft.com/office/drawing/2010/main">
                <a:solidFill>
                  <a:srgbClr val="FFFFFF"/>
                </a:solidFill>
              </a14:hiddenFill>
            </a:ext>
          </a:extLst>
        </p:spPr>
      </p:pic>
      <p:sp>
        <p:nvSpPr>
          <p:cNvPr id="22" name="タイトル 1">
            <a:extLst>
              <a:ext uri="{FF2B5EF4-FFF2-40B4-BE49-F238E27FC236}">
                <a16:creationId xmlns:a16="http://schemas.microsoft.com/office/drawing/2014/main" id="{73E32250-2491-43A5-94DF-85FB1E963E6E}"/>
              </a:ext>
            </a:extLst>
          </p:cNvPr>
          <p:cNvSpPr>
            <a:spLocks noGrp="1"/>
          </p:cNvSpPr>
          <p:nvPr>
            <p:ph type="title"/>
          </p:nvPr>
        </p:nvSpPr>
        <p:spPr>
          <a:xfrm>
            <a:off x="938532" y="4121555"/>
            <a:ext cx="2620578" cy="53295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nchorCtr="0">
            <a:noAutofit/>
          </a:bodyPr>
          <a:lstStyle/>
          <a:p>
            <a:pPr defTabSz="1181679" fontAlgn="base">
              <a:spcAft>
                <a:spcPct val="0"/>
              </a:spcAft>
            </a:pPr>
            <a:r>
              <a:rPr lang="ja-JP" altLang="en-US" sz="2800" b="1" kern="0" dirty="0">
                <a:latin typeface="+mn-ea"/>
                <a:ea typeface="+mn-ea"/>
                <a:cs typeface="+mj-cs"/>
              </a:rPr>
              <a:t>導入実績</a:t>
            </a:r>
            <a:r>
              <a:rPr lang="en-US" altLang="ja-JP" sz="2800" b="1" kern="0" dirty="0">
                <a:latin typeface="+mn-ea"/>
                <a:ea typeface="+mn-ea"/>
                <a:cs typeface="+mj-cs"/>
              </a:rPr>
              <a:t>830</a:t>
            </a:r>
            <a:r>
              <a:rPr lang="ja-JP" altLang="en-US" sz="2800" b="1" kern="0" dirty="0">
                <a:latin typeface="+mn-ea"/>
                <a:ea typeface="+mn-ea"/>
                <a:cs typeface="+mj-cs"/>
              </a:rPr>
              <a:t>社</a:t>
            </a:r>
          </a:p>
        </p:txBody>
      </p:sp>
      <p:sp>
        <p:nvSpPr>
          <p:cNvPr id="23" name="フッター プレースホルダー 1">
            <a:extLst>
              <a:ext uri="{FF2B5EF4-FFF2-40B4-BE49-F238E27FC236}">
                <a16:creationId xmlns:a16="http://schemas.microsoft.com/office/drawing/2014/main" id="{1DB9307D-1FCD-4DE4-909E-82F03B85A9F4}"/>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24" name="スライド番号プレースホルダー 3">
            <a:extLst>
              <a:ext uri="{FF2B5EF4-FFF2-40B4-BE49-F238E27FC236}">
                <a16:creationId xmlns:a16="http://schemas.microsoft.com/office/drawing/2014/main" id="{CB5CF5BB-4AD9-4ED5-8AED-55F8832E28B3}"/>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18</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sp>
        <p:nvSpPr>
          <p:cNvPr id="25" name="タイトル 1">
            <a:extLst>
              <a:ext uri="{FF2B5EF4-FFF2-40B4-BE49-F238E27FC236}">
                <a16:creationId xmlns:a16="http://schemas.microsoft.com/office/drawing/2014/main" id="{78121B26-D27C-4123-9ABD-D2EBCCBC70FD}"/>
              </a:ext>
            </a:extLst>
          </p:cNvPr>
          <p:cNvSpPr txBox="1">
            <a:spLocks/>
          </p:cNvSpPr>
          <p:nvPr/>
        </p:nvSpPr>
        <p:spPr>
          <a:xfrm>
            <a:off x="4765133" y="4767537"/>
            <a:ext cx="4050662" cy="1136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t" anchorCtr="0">
            <a:sp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pPr defTabSz="1181679" fontAlgn="base">
              <a:spcAft>
                <a:spcPct val="0"/>
              </a:spcAft>
            </a:pPr>
            <a:r>
              <a:rPr lang="ja-JP" altLang="en-US" sz="3600" b="1" kern="0" dirty="0">
                <a:solidFill>
                  <a:srgbClr val="FF0000"/>
                </a:solidFill>
                <a:latin typeface="+mn-ea"/>
                <a:ea typeface="+mn-ea"/>
              </a:rPr>
              <a:t>当社は販売契約を結んでいます！</a:t>
            </a:r>
          </a:p>
        </p:txBody>
      </p:sp>
      <p:sp>
        <p:nvSpPr>
          <p:cNvPr id="27" name="テキスト ボックス 21">
            <a:extLst>
              <a:ext uri="{FF2B5EF4-FFF2-40B4-BE49-F238E27FC236}">
                <a16:creationId xmlns:a16="http://schemas.microsoft.com/office/drawing/2014/main" id="{A184BB23-9E83-4828-86E4-85D948A2D4B6}"/>
              </a:ext>
            </a:extLst>
          </p:cNvPr>
          <p:cNvSpPr txBox="1"/>
          <p:nvPr/>
        </p:nvSpPr>
        <p:spPr>
          <a:xfrm>
            <a:off x="180000" y="900000"/>
            <a:ext cx="8554965" cy="830997"/>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defTabSz="844083"/>
            <a:r>
              <a:rPr lang="ja-JP" altLang="en-US" sz="2400" b="1" dirty="0">
                <a:solidFill>
                  <a:schemeClr val="tx1">
                    <a:lumMod val="65000"/>
                    <a:lumOff val="35000"/>
                  </a:schemeClr>
                </a:solidFill>
                <a:latin typeface="+mn-ea"/>
              </a:rPr>
              <a:t>業界最多機能数を有し、マルチシーンに対応した</a:t>
            </a:r>
            <a:r>
              <a:rPr lang="en-US" altLang="ja-JP" sz="2400" b="1" dirty="0">
                <a:solidFill>
                  <a:schemeClr val="tx1">
                    <a:lumMod val="65000"/>
                    <a:lumOff val="35000"/>
                  </a:schemeClr>
                </a:solidFill>
                <a:latin typeface="+mn-ea"/>
              </a:rPr>
              <a:t>NTT</a:t>
            </a:r>
            <a:r>
              <a:rPr lang="ja-JP" altLang="en-US" sz="2400" b="1" dirty="0">
                <a:solidFill>
                  <a:schemeClr val="tx1">
                    <a:lumMod val="65000"/>
                    <a:lumOff val="35000"/>
                  </a:schemeClr>
                </a:solidFill>
                <a:latin typeface="+mn-ea"/>
              </a:rPr>
              <a:t>データ数理システム性のツール</a:t>
            </a:r>
            <a:endParaRPr lang="en-US" altLang="ja-JP" sz="2400" b="1" dirty="0">
              <a:solidFill>
                <a:schemeClr val="tx1">
                  <a:lumMod val="65000"/>
                  <a:lumOff val="35000"/>
                </a:schemeClr>
              </a:solidFill>
              <a:latin typeface="+mn-ea"/>
            </a:endParaRPr>
          </a:p>
        </p:txBody>
      </p:sp>
    </p:spTree>
    <p:extLst>
      <p:ext uri="{BB962C8B-B14F-4D97-AF65-F5344CB8AC3E}">
        <p14:creationId xmlns:p14="http://schemas.microsoft.com/office/powerpoint/2010/main" val="100487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1">
            <a:extLst>
              <a:ext uri="{FF2B5EF4-FFF2-40B4-BE49-F238E27FC236}">
                <a16:creationId xmlns:a16="http://schemas.microsoft.com/office/drawing/2014/main" id="{353F3E7F-3796-46B7-91C4-A4C8837ABEF6}"/>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7" name="スライド番号プレースホルダー 3">
            <a:extLst>
              <a:ext uri="{FF2B5EF4-FFF2-40B4-BE49-F238E27FC236}">
                <a16:creationId xmlns:a16="http://schemas.microsoft.com/office/drawing/2014/main" id="{EE97BE9E-FB4E-4997-B0D6-9872E1FF9F84}"/>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1</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859E761D-4C4E-46DE-B572-FB696EA4AE30}"/>
              </a:ext>
            </a:extLst>
          </p:cNvPr>
          <p:cNvSpPr txBox="1"/>
          <p:nvPr/>
        </p:nvSpPr>
        <p:spPr>
          <a:xfrm>
            <a:off x="802079" y="4077072"/>
            <a:ext cx="7899722" cy="1323439"/>
          </a:xfrm>
          <a:prstGeom prst="rect">
            <a:avLst/>
          </a:prstGeom>
          <a:noFill/>
        </p:spPr>
        <p:txBody>
          <a:bodyPr wrap="square" rtlCol="0">
            <a:spAutoFit/>
          </a:bodyPr>
          <a:lstStyle/>
          <a:p>
            <a:pPr algn="ctr"/>
            <a:r>
              <a:rPr lang="ja-JP" altLang="en-US" sz="4000" b="1" u="none" dirty="0">
                <a:solidFill>
                  <a:srgbClr val="0070C0"/>
                </a:solidFill>
                <a:latin typeface="+mn-ea"/>
              </a:rPr>
              <a:t>本日の勉強会のゴール</a:t>
            </a:r>
            <a:endParaRPr lang="en-US" altLang="ja-JP" sz="4000" b="1" u="none" dirty="0">
              <a:solidFill>
                <a:srgbClr val="0070C0"/>
              </a:solidFill>
              <a:latin typeface="+mn-ea"/>
            </a:endParaRPr>
          </a:p>
          <a:p>
            <a:pPr algn="ctr"/>
            <a:r>
              <a:rPr lang="ja-JP" altLang="en-US" sz="4000" b="1" u="none" dirty="0">
                <a:solidFill>
                  <a:schemeClr val="tx1">
                    <a:lumMod val="65000"/>
                    <a:lumOff val="35000"/>
                  </a:schemeClr>
                </a:solidFill>
                <a:latin typeface="+mn-ea"/>
              </a:rPr>
              <a:t>テキストマイニングを理解する</a:t>
            </a:r>
            <a:endParaRPr lang="en-US" altLang="ja-JP" sz="4000" b="1" u="none" dirty="0">
              <a:solidFill>
                <a:schemeClr val="tx1">
                  <a:lumMod val="65000"/>
                  <a:lumOff val="35000"/>
                </a:schemeClr>
              </a:solidFill>
              <a:latin typeface="+mn-ea"/>
            </a:endParaRPr>
          </a:p>
        </p:txBody>
      </p:sp>
      <p:sp>
        <p:nvSpPr>
          <p:cNvPr id="6" name="テキスト ボックス 5">
            <a:extLst>
              <a:ext uri="{FF2B5EF4-FFF2-40B4-BE49-F238E27FC236}">
                <a16:creationId xmlns:a16="http://schemas.microsoft.com/office/drawing/2014/main" id="{4F161EDA-D61E-4677-A523-02F8B9931592}"/>
              </a:ext>
            </a:extLst>
          </p:cNvPr>
          <p:cNvSpPr txBox="1"/>
          <p:nvPr/>
        </p:nvSpPr>
        <p:spPr>
          <a:xfrm>
            <a:off x="802079" y="1052736"/>
            <a:ext cx="7899722" cy="2554545"/>
          </a:xfrm>
          <a:prstGeom prst="rect">
            <a:avLst/>
          </a:prstGeom>
          <a:noFill/>
        </p:spPr>
        <p:txBody>
          <a:bodyPr wrap="square" rtlCol="0">
            <a:spAutoFit/>
          </a:bodyPr>
          <a:lstStyle/>
          <a:p>
            <a:pPr algn="ctr"/>
            <a:r>
              <a:rPr lang="ja-JP" altLang="en-US" sz="4000" b="1" dirty="0">
                <a:solidFill>
                  <a:srgbClr val="0070C0"/>
                </a:solidFill>
                <a:latin typeface="+mn-ea"/>
              </a:rPr>
              <a:t>勉強会の目的</a:t>
            </a:r>
            <a:endParaRPr lang="en-US" altLang="ja-JP" sz="4000" b="1" u="none" dirty="0">
              <a:solidFill>
                <a:schemeClr val="tx1">
                  <a:lumMod val="65000"/>
                  <a:lumOff val="35000"/>
                </a:schemeClr>
              </a:solidFill>
              <a:latin typeface="+mn-ea"/>
            </a:endParaRPr>
          </a:p>
          <a:p>
            <a:pPr algn="ctr"/>
            <a:r>
              <a:rPr lang="ja-JP" altLang="en-US" sz="4000" b="1" u="none" dirty="0">
                <a:solidFill>
                  <a:schemeClr val="tx1">
                    <a:lumMod val="65000"/>
                    <a:lumOff val="35000"/>
                  </a:schemeClr>
                </a:solidFill>
                <a:latin typeface="+mn-ea"/>
              </a:rPr>
              <a:t>データ分析を活用した</a:t>
            </a:r>
            <a:endParaRPr lang="en-US" altLang="ja-JP" sz="4000" b="1" u="none" dirty="0">
              <a:solidFill>
                <a:schemeClr val="tx1">
                  <a:lumMod val="65000"/>
                  <a:lumOff val="35000"/>
                </a:schemeClr>
              </a:solidFill>
              <a:latin typeface="+mn-ea"/>
            </a:endParaRPr>
          </a:p>
          <a:p>
            <a:pPr algn="ctr"/>
            <a:r>
              <a:rPr lang="ja-JP" altLang="en-US" sz="4000" b="1" u="none" dirty="0">
                <a:solidFill>
                  <a:schemeClr val="tx1">
                    <a:lumMod val="65000"/>
                    <a:lumOff val="35000"/>
                  </a:schemeClr>
                </a:solidFill>
                <a:latin typeface="+mn-ea"/>
              </a:rPr>
              <a:t>サービスビジネスを</a:t>
            </a:r>
            <a:endParaRPr lang="en-US" altLang="ja-JP" sz="4000" b="1" u="none" dirty="0">
              <a:solidFill>
                <a:schemeClr val="tx1">
                  <a:lumMod val="65000"/>
                  <a:lumOff val="35000"/>
                </a:schemeClr>
              </a:solidFill>
              <a:latin typeface="+mn-ea"/>
            </a:endParaRPr>
          </a:p>
          <a:p>
            <a:pPr algn="ctr"/>
            <a:r>
              <a:rPr lang="ja-JP" altLang="en-US" sz="4000" b="1" u="none" dirty="0">
                <a:solidFill>
                  <a:schemeClr val="tx1">
                    <a:lumMod val="65000"/>
                    <a:lumOff val="35000"/>
                  </a:schemeClr>
                </a:solidFill>
                <a:latin typeface="+mn-ea"/>
              </a:rPr>
              <a:t>イメージできるようになる</a:t>
            </a:r>
            <a:endParaRPr lang="en-US" altLang="ja-JP" sz="4000" b="1" u="none" dirty="0">
              <a:solidFill>
                <a:schemeClr val="tx1">
                  <a:lumMod val="65000"/>
                  <a:lumOff val="35000"/>
                </a:schemeClr>
              </a:solidFill>
              <a:latin typeface="+mn-ea"/>
            </a:endParaRPr>
          </a:p>
        </p:txBody>
      </p:sp>
    </p:spTree>
    <p:extLst>
      <p:ext uri="{BB962C8B-B14F-4D97-AF65-F5344CB8AC3E}">
        <p14:creationId xmlns:p14="http://schemas.microsoft.com/office/powerpoint/2010/main" val="2713268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5">
            <a:extLst>
              <a:ext uri="{FF2B5EF4-FFF2-40B4-BE49-F238E27FC236}">
                <a16:creationId xmlns:a16="http://schemas.microsoft.com/office/drawing/2014/main" id="{B3FDA4E8-AE54-4D78-824B-CC9E81023BF2}"/>
              </a:ext>
            </a:extLst>
          </p:cNvPr>
          <p:cNvSpPr>
            <a:spLocks noChangeArrowheads="1"/>
          </p:cNvSpPr>
          <p:nvPr/>
        </p:nvSpPr>
        <p:spPr bwMode="auto">
          <a:xfrm>
            <a:off x="792000" y="252000"/>
            <a:ext cx="67473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en-US" altLang="ja-JP" sz="3600" b="1" dirty="0">
                <a:solidFill>
                  <a:schemeClr val="tx1">
                    <a:lumMod val="65000"/>
                    <a:lumOff val="35000"/>
                  </a:schemeClr>
                </a:solidFill>
                <a:latin typeface="+mn-ea"/>
                <a:ea typeface="+mn-ea"/>
              </a:rPr>
              <a:t>Text Mining Studio</a:t>
            </a:r>
            <a:r>
              <a:rPr lang="ja-JP" altLang="en-US" sz="3600" b="1" dirty="0">
                <a:solidFill>
                  <a:schemeClr val="tx1">
                    <a:lumMod val="65000"/>
                    <a:lumOff val="35000"/>
                  </a:schemeClr>
                </a:solidFill>
                <a:latin typeface="+mn-ea"/>
                <a:ea typeface="+mn-ea"/>
              </a:rPr>
              <a:t>の機能紹介</a:t>
            </a:r>
          </a:p>
        </p:txBody>
      </p:sp>
      <p:sp>
        <p:nvSpPr>
          <p:cNvPr id="5" name="AutoShape 26">
            <a:extLst>
              <a:ext uri="{FF2B5EF4-FFF2-40B4-BE49-F238E27FC236}">
                <a16:creationId xmlns:a16="http://schemas.microsoft.com/office/drawing/2014/main" id="{BC148466-BAC7-4DB9-AD76-BE471066D70A}"/>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sp>
        <p:nvSpPr>
          <p:cNvPr id="16" name="フッター プレースホルダー 1">
            <a:extLst>
              <a:ext uri="{FF2B5EF4-FFF2-40B4-BE49-F238E27FC236}">
                <a16:creationId xmlns:a16="http://schemas.microsoft.com/office/drawing/2014/main" id="{10D39FDF-C6A0-4EDF-805A-DFF12CA858E2}"/>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17" name="スライド番号プレースホルダー 3">
            <a:extLst>
              <a:ext uri="{FF2B5EF4-FFF2-40B4-BE49-F238E27FC236}">
                <a16:creationId xmlns:a16="http://schemas.microsoft.com/office/drawing/2014/main" id="{7224EF9B-2BC9-45FC-A9F5-B9F0512B64F5}"/>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19</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pic>
        <p:nvPicPr>
          <p:cNvPr id="19" name="図 18">
            <a:extLst>
              <a:ext uri="{FF2B5EF4-FFF2-40B4-BE49-F238E27FC236}">
                <a16:creationId xmlns:a16="http://schemas.microsoft.com/office/drawing/2014/main" id="{96F9A4F6-4606-4B22-A5E7-AC05479BC5A0}"/>
              </a:ext>
            </a:extLst>
          </p:cNvPr>
          <p:cNvPicPr>
            <a:picLocks noChangeAspect="1"/>
          </p:cNvPicPr>
          <p:nvPr/>
        </p:nvPicPr>
        <p:blipFill rotWithShape="1">
          <a:blip r:embed="rId3"/>
          <a:srcRect t="8028" r="6781" b="1752"/>
          <a:stretch/>
        </p:blipFill>
        <p:spPr>
          <a:xfrm>
            <a:off x="60480" y="1946310"/>
            <a:ext cx="4511520" cy="3420023"/>
          </a:xfrm>
          <a:prstGeom prst="rect">
            <a:avLst/>
          </a:prstGeom>
        </p:spPr>
      </p:pic>
      <p:sp>
        <p:nvSpPr>
          <p:cNvPr id="21" name="テキスト ボックス 20">
            <a:extLst>
              <a:ext uri="{FF2B5EF4-FFF2-40B4-BE49-F238E27FC236}">
                <a16:creationId xmlns:a16="http://schemas.microsoft.com/office/drawing/2014/main" id="{D0054CAB-0D04-400B-A7C7-0C638B7C4B33}"/>
              </a:ext>
            </a:extLst>
          </p:cNvPr>
          <p:cNvSpPr txBox="1"/>
          <p:nvPr/>
        </p:nvSpPr>
        <p:spPr>
          <a:xfrm>
            <a:off x="467544" y="1226939"/>
            <a:ext cx="3877985" cy="646331"/>
          </a:xfrm>
          <a:prstGeom prst="rect">
            <a:avLst/>
          </a:prstGeom>
          <a:noFill/>
        </p:spPr>
        <p:txBody>
          <a:bodyPr wrap="none" rtlCol="0">
            <a:spAutoFit/>
          </a:bodyPr>
          <a:lstStyle/>
          <a:p>
            <a:pPr algn="ctr"/>
            <a:r>
              <a:rPr kumimoji="1" lang="ja-JP" altLang="en-US" b="1" dirty="0"/>
              <a:t>どのような表現が多いかを判断する</a:t>
            </a:r>
            <a:endParaRPr kumimoji="1" lang="en-US" altLang="ja-JP" b="1" dirty="0"/>
          </a:p>
          <a:p>
            <a:pPr algn="ctr"/>
            <a:r>
              <a:rPr kumimoji="1" lang="ja-JP" altLang="en-US" b="1" dirty="0">
                <a:solidFill>
                  <a:srgbClr val="FF0000"/>
                </a:solidFill>
              </a:rPr>
              <a:t>係り受け頻度解析</a:t>
            </a:r>
          </a:p>
        </p:txBody>
      </p:sp>
      <p:sp>
        <p:nvSpPr>
          <p:cNvPr id="22" name="テキスト ボックス 21">
            <a:extLst>
              <a:ext uri="{FF2B5EF4-FFF2-40B4-BE49-F238E27FC236}">
                <a16:creationId xmlns:a16="http://schemas.microsoft.com/office/drawing/2014/main" id="{2C4B909A-D0F5-40C5-99C1-329BA100822A}"/>
              </a:ext>
            </a:extLst>
          </p:cNvPr>
          <p:cNvSpPr txBox="1"/>
          <p:nvPr/>
        </p:nvSpPr>
        <p:spPr>
          <a:xfrm>
            <a:off x="5469057" y="1226939"/>
            <a:ext cx="3416320" cy="646331"/>
          </a:xfrm>
          <a:prstGeom prst="rect">
            <a:avLst/>
          </a:prstGeom>
          <a:noFill/>
        </p:spPr>
        <p:txBody>
          <a:bodyPr wrap="none" rtlCol="0">
            <a:spAutoFit/>
          </a:bodyPr>
          <a:lstStyle/>
          <a:p>
            <a:pPr algn="ctr"/>
            <a:r>
              <a:rPr kumimoji="1" lang="ja-JP" altLang="en-US" b="1" dirty="0"/>
              <a:t>単語と単語の関係性を見つける</a:t>
            </a:r>
            <a:endParaRPr kumimoji="1" lang="en-US" altLang="ja-JP" b="1" dirty="0"/>
          </a:p>
          <a:p>
            <a:pPr algn="ctr"/>
            <a:r>
              <a:rPr kumimoji="1" lang="ja-JP" altLang="en-US" b="1" dirty="0">
                <a:solidFill>
                  <a:srgbClr val="FF0000"/>
                </a:solidFill>
              </a:rPr>
              <a:t>共起ネットワーク</a:t>
            </a:r>
          </a:p>
        </p:txBody>
      </p:sp>
      <p:pic>
        <p:nvPicPr>
          <p:cNvPr id="20" name="図 19">
            <a:extLst>
              <a:ext uri="{FF2B5EF4-FFF2-40B4-BE49-F238E27FC236}">
                <a16:creationId xmlns:a16="http://schemas.microsoft.com/office/drawing/2014/main" id="{8B8B18AF-FCB3-4C32-A4EC-C99AE19770D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986" t="48479" r="8844" b="3922"/>
          <a:stretch/>
        </p:blipFill>
        <p:spPr>
          <a:xfrm>
            <a:off x="4499992" y="1955075"/>
            <a:ext cx="4583528" cy="3238833"/>
          </a:xfrm>
          <a:prstGeom prst="rect">
            <a:avLst/>
          </a:prstGeom>
          <a:ln w="25400">
            <a:noFill/>
          </a:ln>
        </p:spPr>
      </p:pic>
      <p:pic>
        <p:nvPicPr>
          <p:cNvPr id="23" name="Picture 2" descr="ãtms ãã­ã¹ããã¤ãã³ã°ãã®ç»åæ¤ç´¢çµæ">
            <a:extLst>
              <a:ext uri="{FF2B5EF4-FFF2-40B4-BE49-F238E27FC236}">
                <a16:creationId xmlns:a16="http://schemas.microsoft.com/office/drawing/2014/main" id="{B8819449-6F15-457B-8E4C-F4C248C36C0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0206"/>
          <a:stretch/>
        </p:blipFill>
        <p:spPr bwMode="auto">
          <a:xfrm>
            <a:off x="7539360" y="128108"/>
            <a:ext cx="1112956" cy="106231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D867721D-A6C0-4EFD-88D6-638B5F6D043D}"/>
              </a:ext>
            </a:extLst>
          </p:cNvPr>
          <p:cNvSpPr txBox="1"/>
          <p:nvPr/>
        </p:nvSpPr>
        <p:spPr>
          <a:xfrm>
            <a:off x="35496" y="2196000"/>
            <a:ext cx="450000" cy="144000"/>
          </a:xfrm>
          <a:prstGeom prst="rect">
            <a:avLst/>
          </a:prstGeom>
          <a:solidFill>
            <a:schemeClr val="bg1"/>
          </a:solidFill>
        </p:spPr>
        <p:txBody>
          <a:bodyPr wrap="none" rtlCol="0" anchor="ctr">
            <a:spAutoFit/>
          </a:bodyPr>
          <a:lstStyle/>
          <a:p>
            <a:r>
              <a:rPr kumimoji="1" lang="en-US" altLang="ja-JP" sz="900" b="1" dirty="0">
                <a:solidFill>
                  <a:schemeClr val="bg2">
                    <a:lumMod val="25000"/>
                  </a:schemeClr>
                </a:solidFill>
              </a:rPr>
              <a:t>A</a:t>
            </a:r>
            <a:r>
              <a:rPr kumimoji="1" lang="ja-JP" altLang="en-US" sz="900" b="1" dirty="0">
                <a:solidFill>
                  <a:schemeClr val="bg2">
                    <a:lumMod val="25000"/>
                  </a:schemeClr>
                </a:solidFill>
              </a:rPr>
              <a:t>社</a:t>
            </a:r>
          </a:p>
        </p:txBody>
      </p:sp>
      <p:sp>
        <p:nvSpPr>
          <p:cNvPr id="12" name="テキスト ボックス 11">
            <a:extLst>
              <a:ext uri="{FF2B5EF4-FFF2-40B4-BE49-F238E27FC236}">
                <a16:creationId xmlns:a16="http://schemas.microsoft.com/office/drawing/2014/main" id="{3CA82E26-4F88-43ED-A954-0365614CD50A}"/>
              </a:ext>
            </a:extLst>
          </p:cNvPr>
          <p:cNvSpPr txBox="1"/>
          <p:nvPr/>
        </p:nvSpPr>
        <p:spPr>
          <a:xfrm>
            <a:off x="377584" y="2311727"/>
            <a:ext cx="450000" cy="108000"/>
          </a:xfrm>
          <a:prstGeom prst="rect">
            <a:avLst/>
          </a:prstGeom>
          <a:solidFill>
            <a:schemeClr val="bg1"/>
          </a:solidFill>
        </p:spPr>
        <p:txBody>
          <a:bodyPr wrap="none" rtlCol="0" anchor="ctr">
            <a:spAutoFit/>
          </a:bodyPr>
          <a:lstStyle/>
          <a:p>
            <a:r>
              <a:rPr kumimoji="1" lang="en-US" altLang="ja-JP" sz="900" b="1" dirty="0">
                <a:solidFill>
                  <a:schemeClr val="bg2">
                    <a:lumMod val="25000"/>
                  </a:schemeClr>
                </a:solidFill>
              </a:rPr>
              <a:t>A</a:t>
            </a:r>
            <a:r>
              <a:rPr kumimoji="1" lang="ja-JP" altLang="en-US" sz="900" b="1" dirty="0">
                <a:solidFill>
                  <a:schemeClr val="bg2">
                    <a:lumMod val="25000"/>
                  </a:schemeClr>
                </a:solidFill>
              </a:rPr>
              <a:t>社</a:t>
            </a:r>
          </a:p>
        </p:txBody>
      </p:sp>
      <p:sp>
        <p:nvSpPr>
          <p:cNvPr id="13" name="テキスト ボックス 12">
            <a:extLst>
              <a:ext uri="{FF2B5EF4-FFF2-40B4-BE49-F238E27FC236}">
                <a16:creationId xmlns:a16="http://schemas.microsoft.com/office/drawing/2014/main" id="{C5CC46BF-0ECD-4B86-9BC2-14B05875F871}"/>
              </a:ext>
            </a:extLst>
          </p:cNvPr>
          <p:cNvSpPr txBox="1"/>
          <p:nvPr/>
        </p:nvSpPr>
        <p:spPr>
          <a:xfrm>
            <a:off x="377584" y="2624281"/>
            <a:ext cx="450000" cy="108000"/>
          </a:xfrm>
          <a:prstGeom prst="rect">
            <a:avLst/>
          </a:prstGeom>
          <a:solidFill>
            <a:schemeClr val="bg1"/>
          </a:solidFill>
        </p:spPr>
        <p:txBody>
          <a:bodyPr wrap="none" rtlCol="0" anchor="ctr">
            <a:spAutoFit/>
          </a:bodyPr>
          <a:lstStyle/>
          <a:p>
            <a:r>
              <a:rPr kumimoji="1" lang="en-US" altLang="ja-JP" sz="900" b="1" dirty="0">
                <a:solidFill>
                  <a:schemeClr val="bg2">
                    <a:lumMod val="25000"/>
                  </a:schemeClr>
                </a:solidFill>
              </a:rPr>
              <a:t>A</a:t>
            </a:r>
            <a:r>
              <a:rPr kumimoji="1" lang="ja-JP" altLang="en-US" sz="900" b="1" dirty="0">
                <a:solidFill>
                  <a:schemeClr val="bg2">
                    <a:lumMod val="25000"/>
                  </a:schemeClr>
                </a:solidFill>
              </a:rPr>
              <a:t>社</a:t>
            </a:r>
          </a:p>
        </p:txBody>
      </p:sp>
      <p:sp>
        <p:nvSpPr>
          <p:cNvPr id="14" name="テキスト ボックス 13">
            <a:extLst>
              <a:ext uri="{FF2B5EF4-FFF2-40B4-BE49-F238E27FC236}">
                <a16:creationId xmlns:a16="http://schemas.microsoft.com/office/drawing/2014/main" id="{25548167-7081-4427-9827-89E61676258D}"/>
              </a:ext>
            </a:extLst>
          </p:cNvPr>
          <p:cNvSpPr txBox="1"/>
          <p:nvPr/>
        </p:nvSpPr>
        <p:spPr>
          <a:xfrm>
            <a:off x="432000" y="3726260"/>
            <a:ext cx="450000" cy="108000"/>
          </a:xfrm>
          <a:prstGeom prst="rect">
            <a:avLst/>
          </a:prstGeom>
          <a:solidFill>
            <a:schemeClr val="bg1"/>
          </a:solidFill>
        </p:spPr>
        <p:txBody>
          <a:bodyPr wrap="none" rtlCol="0" anchor="ctr">
            <a:spAutoFit/>
          </a:bodyPr>
          <a:lstStyle/>
          <a:p>
            <a:r>
              <a:rPr kumimoji="1" lang="en-US" altLang="ja-JP" sz="900" b="1" dirty="0">
                <a:solidFill>
                  <a:schemeClr val="bg2">
                    <a:lumMod val="25000"/>
                  </a:schemeClr>
                </a:solidFill>
              </a:rPr>
              <a:t>A</a:t>
            </a:r>
            <a:r>
              <a:rPr kumimoji="1" lang="ja-JP" altLang="en-US" sz="900" b="1" dirty="0">
                <a:solidFill>
                  <a:schemeClr val="bg2">
                    <a:lumMod val="25000"/>
                  </a:schemeClr>
                </a:solidFill>
              </a:rPr>
              <a:t>社</a:t>
            </a:r>
          </a:p>
        </p:txBody>
      </p:sp>
      <p:sp>
        <p:nvSpPr>
          <p:cNvPr id="3" name="正方形/長方形 2">
            <a:extLst>
              <a:ext uri="{FF2B5EF4-FFF2-40B4-BE49-F238E27FC236}">
                <a16:creationId xmlns:a16="http://schemas.microsoft.com/office/drawing/2014/main" id="{43BA482D-385B-4DE6-B08E-2BF591709BF1}"/>
              </a:ext>
            </a:extLst>
          </p:cNvPr>
          <p:cNvSpPr/>
          <p:nvPr/>
        </p:nvSpPr>
        <p:spPr>
          <a:xfrm>
            <a:off x="4499992" y="4416025"/>
            <a:ext cx="720080"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F451A1D4-E672-475A-AE25-46E4717521D4}"/>
              </a:ext>
            </a:extLst>
          </p:cNvPr>
          <p:cNvSpPr/>
          <p:nvPr/>
        </p:nvSpPr>
        <p:spPr>
          <a:xfrm>
            <a:off x="4768905" y="4804966"/>
            <a:ext cx="720080" cy="3889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96060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D082E66-4BD5-4B2C-9361-45A3B67DB241}"/>
              </a:ext>
            </a:extLst>
          </p:cNvPr>
          <p:cNvSpPr txBox="1"/>
          <p:nvPr/>
        </p:nvSpPr>
        <p:spPr>
          <a:xfrm>
            <a:off x="582960" y="1226939"/>
            <a:ext cx="3647152" cy="646331"/>
          </a:xfrm>
          <a:prstGeom prst="rect">
            <a:avLst/>
          </a:prstGeom>
          <a:noFill/>
        </p:spPr>
        <p:txBody>
          <a:bodyPr wrap="none" rtlCol="0">
            <a:spAutoFit/>
          </a:bodyPr>
          <a:lstStyle/>
          <a:p>
            <a:pPr algn="ctr"/>
            <a:r>
              <a:rPr lang="ja-JP" altLang="en-US" b="1" dirty="0"/>
              <a:t>属性別に特徴的な単語を抽出する</a:t>
            </a:r>
            <a:endParaRPr lang="en-US" altLang="ja-JP" b="1" dirty="0"/>
          </a:p>
          <a:p>
            <a:pPr algn="ctr"/>
            <a:r>
              <a:rPr kumimoji="1" lang="ja-JP" altLang="en-US" b="1" dirty="0">
                <a:solidFill>
                  <a:srgbClr val="FF0000"/>
                </a:solidFill>
              </a:rPr>
              <a:t>特徴抽出</a:t>
            </a:r>
          </a:p>
        </p:txBody>
      </p:sp>
      <p:sp>
        <p:nvSpPr>
          <p:cNvPr id="5" name="テキスト ボックス 4">
            <a:extLst>
              <a:ext uri="{FF2B5EF4-FFF2-40B4-BE49-F238E27FC236}">
                <a16:creationId xmlns:a16="http://schemas.microsoft.com/office/drawing/2014/main" id="{BFD0F132-3125-437B-B6AE-C196690DF5C5}"/>
              </a:ext>
            </a:extLst>
          </p:cNvPr>
          <p:cNvSpPr txBox="1"/>
          <p:nvPr/>
        </p:nvSpPr>
        <p:spPr>
          <a:xfrm>
            <a:off x="5353643" y="1226939"/>
            <a:ext cx="3647152" cy="646331"/>
          </a:xfrm>
          <a:prstGeom prst="rect">
            <a:avLst/>
          </a:prstGeom>
          <a:noFill/>
        </p:spPr>
        <p:txBody>
          <a:bodyPr wrap="none" rtlCol="0">
            <a:spAutoFit/>
          </a:bodyPr>
          <a:lstStyle/>
          <a:p>
            <a:pPr algn="ctr"/>
            <a:r>
              <a:rPr kumimoji="1" lang="ja-JP" altLang="en-US" b="1" dirty="0"/>
              <a:t>属性別に特徴的な表現を抽出する</a:t>
            </a:r>
            <a:endParaRPr kumimoji="1" lang="en-US" altLang="ja-JP" b="1" dirty="0"/>
          </a:p>
          <a:p>
            <a:pPr algn="ctr"/>
            <a:r>
              <a:rPr kumimoji="1" lang="ja-JP" altLang="en-US" b="1" dirty="0">
                <a:solidFill>
                  <a:srgbClr val="FF0000"/>
                </a:solidFill>
              </a:rPr>
              <a:t>特徴表現抽出</a:t>
            </a:r>
          </a:p>
        </p:txBody>
      </p:sp>
      <p:sp>
        <p:nvSpPr>
          <p:cNvPr id="6" name="Rectangle 25">
            <a:extLst>
              <a:ext uri="{FF2B5EF4-FFF2-40B4-BE49-F238E27FC236}">
                <a16:creationId xmlns:a16="http://schemas.microsoft.com/office/drawing/2014/main" id="{DB8DD0D8-35E6-4EF6-B494-9907404F6D53}"/>
              </a:ext>
            </a:extLst>
          </p:cNvPr>
          <p:cNvSpPr>
            <a:spLocks noChangeArrowheads="1"/>
          </p:cNvSpPr>
          <p:nvPr/>
        </p:nvSpPr>
        <p:spPr bwMode="auto">
          <a:xfrm>
            <a:off x="792000" y="252000"/>
            <a:ext cx="67473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en-US" altLang="ja-JP" sz="3600" b="1" dirty="0">
                <a:solidFill>
                  <a:schemeClr val="tx1">
                    <a:lumMod val="65000"/>
                    <a:lumOff val="35000"/>
                  </a:schemeClr>
                </a:solidFill>
                <a:latin typeface="+mn-ea"/>
                <a:ea typeface="+mn-ea"/>
              </a:rPr>
              <a:t>Text Mining Studio</a:t>
            </a:r>
            <a:r>
              <a:rPr lang="ja-JP" altLang="en-US" sz="3600" b="1" dirty="0">
                <a:solidFill>
                  <a:schemeClr val="tx1">
                    <a:lumMod val="65000"/>
                    <a:lumOff val="35000"/>
                  </a:schemeClr>
                </a:solidFill>
                <a:latin typeface="+mn-ea"/>
                <a:ea typeface="+mn-ea"/>
              </a:rPr>
              <a:t>の機能紹介</a:t>
            </a:r>
          </a:p>
        </p:txBody>
      </p:sp>
      <p:sp>
        <p:nvSpPr>
          <p:cNvPr id="7" name="AutoShape 26">
            <a:extLst>
              <a:ext uri="{FF2B5EF4-FFF2-40B4-BE49-F238E27FC236}">
                <a16:creationId xmlns:a16="http://schemas.microsoft.com/office/drawing/2014/main" id="{C7EAB4EA-48D7-468F-BF8D-8DEACECBB3C9}"/>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sp>
        <p:nvSpPr>
          <p:cNvPr id="8" name="フッター プレースホルダー 1">
            <a:extLst>
              <a:ext uri="{FF2B5EF4-FFF2-40B4-BE49-F238E27FC236}">
                <a16:creationId xmlns:a16="http://schemas.microsoft.com/office/drawing/2014/main" id="{08D2134B-5CCD-47F5-A86C-139073687B4E}"/>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9" name="スライド番号プレースホルダー 3">
            <a:extLst>
              <a:ext uri="{FF2B5EF4-FFF2-40B4-BE49-F238E27FC236}">
                <a16:creationId xmlns:a16="http://schemas.microsoft.com/office/drawing/2014/main" id="{93076190-52AE-4B93-85E5-C566F6B58C74}"/>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20</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pic>
        <p:nvPicPr>
          <p:cNvPr id="10" name="Picture 2" descr="ãtms ãã­ã¹ããã¤ãã³ã°ãã®ç»åæ¤ç´¢çµæ">
            <a:extLst>
              <a:ext uri="{FF2B5EF4-FFF2-40B4-BE49-F238E27FC236}">
                <a16:creationId xmlns:a16="http://schemas.microsoft.com/office/drawing/2014/main" id="{907E3B7B-2CBE-4B22-B9CE-77D367458A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206"/>
          <a:stretch/>
        </p:blipFill>
        <p:spPr bwMode="auto">
          <a:xfrm>
            <a:off x="7539360" y="128108"/>
            <a:ext cx="1112956" cy="1062311"/>
          </a:xfrm>
          <a:prstGeom prst="rect">
            <a:avLst/>
          </a:prstGeom>
          <a:noFill/>
          <a:extLst>
            <a:ext uri="{909E8E84-426E-40DD-AFC4-6F175D3DCCD1}">
              <a14:hiddenFill xmlns:a14="http://schemas.microsoft.com/office/drawing/2010/main">
                <a:solidFill>
                  <a:srgbClr val="FFFFFF"/>
                </a:solidFill>
              </a14:hiddenFill>
            </a:ext>
          </a:extLst>
        </p:spPr>
      </p:pic>
      <p:pic>
        <p:nvPicPr>
          <p:cNvPr id="11" name="図 10">
            <a:extLst>
              <a:ext uri="{FF2B5EF4-FFF2-40B4-BE49-F238E27FC236}">
                <a16:creationId xmlns:a16="http://schemas.microsoft.com/office/drawing/2014/main" id="{1AA6B649-EAF2-46DE-B57D-3AD759CBC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9640" y="1872000"/>
            <a:ext cx="4819736" cy="3780000"/>
          </a:xfrm>
          <a:prstGeom prst="rect">
            <a:avLst/>
          </a:prstGeom>
        </p:spPr>
      </p:pic>
      <p:pic>
        <p:nvPicPr>
          <p:cNvPr id="3" name="図 2">
            <a:extLst>
              <a:ext uri="{FF2B5EF4-FFF2-40B4-BE49-F238E27FC236}">
                <a16:creationId xmlns:a16="http://schemas.microsoft.com/office/drawing/2014/main" id="{233872DB-1C37-4F5B-AA31-675F83B6DB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865" y="2071125"/>
            <a:ext cx="4117341" cy="3229124"/>
          </a:xfrm>
          <a:prstGeom prst="rect">
            <a:avLst/>
          </a:prstGeom>
        </p:spPr>
      </p:pic>
      <p:sp>
        <p:nvSpPr>
          <p:cNvPr id="12" name="テキスト ボックス 11">
            <a:extLst>
              <a:ext uri="{FF2B5EF4-FFF2-40B4-BE49-F238E27FC236}">
                <a16:creationId xmlns:a16="http://schemas.microsoft.com/office/drawing/2014/main" id="{EE8775DC-063C-438F-AC8A-8E024093BA1A}"/>
              </a:ext>
            </a:extLst>
          </p:cNvPr>
          <p:cNvSpPr txBox="1"/>
          <p:nvPr/>
        </p:nvSpPr>
        <p:spPr>
          <a:xfrm>
            <a:off x="4942178" y="3182779"/>
            <a:ext cx="401072" cy="246221"/>
          </a:xfrm>
          <a:prstGeom prst="rect">
            <a:avLst/>
          </a:prstGeom>
          <a:solidFill>
            <a:schemeClr val="bg1"/>
          </a:solidFill>
        </p:spPr>
        <p:txBody>
          <a:bodyPr wrap="none" rtlCol="0">
            <a:spAutoFit/>
          </a:bodyPr>
          <a:lstStyle/>
          <a:p>
            <a:r>
              <a:rPr kumimoji="1" lang="en-US" altLang="ja-JP" sz="1000" b="1" dirty="0">
                <a:solidFill>
                  <a:schemeClr val="bg2">
                    <a:lumMod val="25000"/>
                  </a:schemeClr>
                </a:solidFill>
              </a:rPr>
              <a:t>A</a:t>
            </a:r>
            <a:r>
              <a:rPr kumimoji="1" lang="ja-JP" altLang="en-US" sz="1000" b="1" dirty="0">
                <a:solidFill>
                  <a:schemeClr val="bg2">
                    <a:lumMod val="25000"/>
                  </a:schemeClr>
                </a:solidFill>
              </a:rPr>
              <a:t>社</a:t>
            </a:r>
          </a:p>
        </p:txBody>
      </p:sp>
    </p:spTree>
    <p:extLst>
      <p:ext uri="{BB962C8B-B14F-4D97-AF65-F5344CB8AC3E}">
        <p14:creationId xmlns:p14="http://schemas.microsoft.com/office/powerpoint/2010/main" val="4243717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D082E66-4BD5-4B2C-9361-45A3B67DB241}"/>
              </a:ext>
            </a:extLst>
          </p:cNvPr>
          <p:cNvSpPr txBox="1"/>
          <p:nvPr/>
        </p:nvSpPr>
        <p:spPr>
          <a:xfrm>
            <a:off x="582962" y="1226939"/>
            <a:ext cx="3647152" cy="646331"/>
          </a:xfrm>
          <a:prstGeom prst="rect">
            <a:avLst/>
          </a:prstGeom>
          <a:noFill/>
        </p:spPr>
        <p:txBody>
          <a:bodyPr wrap="none" rtlCol="0">
            <a:spAutoFit/>
          </a:bodyPr>
          <a:lstStyle/>
          <a:p>
            <a:pPr algn="ctr"/>
            <a:r>
              <a:rPr kumimoji="1" lang="ja-JP" altLang="en-US" b="1" dirty="0"/>
              <a:t>属性と単語の関係性を可視化する</a:t>
            </a:r>
            <a:endParaRPr kumimoji="1" lang="en-US" altLang="ja-JP" b="1" dirty="0"/>
          </a:p>
          <a:p>
            <a:pPr algn="ctr"/>
            <a:r>
              <a:rPr lang="ja-JP" altLang="en-US" b="1" dirty="0">
                <a:solidFill>
                  <a:srgbClr val="FF0000"/>
                </a:solidFill>
              </a:rPr>
              <a:t>対応バブル分析</a:t>
            </a:r>
            <a:endParaRPr kumimoji="1" lang="ja-JP" altLang="en-US" b="1" dirty="0">
              <a:solidFill>
                <a:srgbClr val="FF0000"/>
              </a:solidFill>
            </a:endParaRPr>
          </a:p>
        </p:txBody>
      </p:sp>
      <p:sp>
        <p:nvSpPr>
          <p:cNvPr id="5" name="テキスト ボックス 4">
            <a:extLst>
              <a:ext uri="{FF2B5EF4-FFF2-40B4-BE49-F238E27FC236}">
                <a16:creationId xmlns:a16="http://schemas.microsoft.com/office/drawing/2014/main" id="{BFD0F132-3125-437B-B6AE-C196690DF5C5}"/>
              </a:ext>
            </a:extLst>
          </p:cNvPr>
          <p:cNvSpPr txBox="1"/>
          <p:nvPr/>
        </p:nvSpPr>
        <p:spPr>
          <a:xfrm>
            <a:off x="6161555" y="1226939"/>
            <a:ext cx="2031326" cy="646331"/>
          </a:xfrm>
          <a:prstGeom prst="rect">
            <a:avLst/>
          </a:prstGeom>
          <a:noFill/>
        </p:spPr>
        <p:txBody>
          <a:bodyPr wrap="none" rtlCol="0">
            <a:spAutoFit/>
          </a:bodyPr>
          <a:lstStyle/>
          <a:p>
            <a:pPr algn="ctr"/>
            <a:r>
              <a:rPr kumimoji="1" lang="ja-JP" altLang="en-US" b="1" dirty="0"/>
              <a:t>各文章を分類する</a:t>
            </a:r>
            <a:endParaRPr kumimoji="1" lang="en-US" altLang="ja-JP" b="1" dirty="0"/>
          </a:p>
          <a:p>
            <a:pPr algn="ctr"/>
            <a:r>
              <a:rPr kumimoji="1" lang="ja-JP" altLang="en-US" b="1" dirty="0">
                <a:solidFill>
                  <a:srgbClr val="FF0000"/>
                </a:solidFill>
              </a:rPr>
              <a:t>文章分類</a:t>
            </a:r>
          </a:p>
        </p:txBody>
      </p:sp>
      <p:sp>
        <p:nvSpPr>
          <p:cNvPr id="6" name="Rectangle 25">
            <a:extLst>
              <a:ext uri="{FF2B5EF4-FFF2-40B4-BE49-F238E27FC236}">
                <a16:creationId xmlns:a16="http://schemas.microsoft.com/office/drawing/2014/main" id="{DB8DD0D8-35E6-4EF6-B494-9907404F6D53}"/>
              </a:ext>
            </a:extLst>
          </p:cNvPr>
          <p:cNvSpPr>
            <a:spLocks noChangeArrowheads="1"/>
          </p:cNvSpPr>
          <p:nvPr/>
        </p:nvSpPr>
        <p:spPr bwMode="auto">
          <a:xfrm>
            <a:off x="792000" y="252000"/>
            <a:ext cx="67473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en-US" altLang="ja-JP" sz="3600" b="1" dirty="0">
                <a:solidFill>
                  <a:schemeClr val="tx1">
                    <a:lumMod val="65000"/>
                    <a:lumOff val="35000"/>
                  </a:schemeClr>
                </a:solidFill>
                <a:latin typeface="+mn-ea"/>
                <a:ea typeface="+mn-ea"/>
              </a:rPr>
              <a:t>Text Mining Studio</a:t>
            </a:r>
            <a:r>
              <a:rPr lang="ja-JP" altLang="en-US" sz="3600" b="1" dirty="0">
                <a:solidFill>
                  <a:schemeClr val="tx1">
                    <a:lumMod val="65000"/>
                    <a:lumOff val="35000"/>
                  </a:schemeClr>
                </a:solidFill>
                <a:latin typeface="+mn-ea"/>
                <a:ea typeface="+mn-ea"/>
              </a:rPr>
              <a:t>の機能紹介</a:t>
            </a:r>
          </a:p>
        </p:txBody>
      </p:sp>
      <p:sp>
        <p:nvSpPr>
          <p:cNvPr id="7" name="AutoShape 26">
            <a:extLst>
              <a:ext uri="{FF2B5EF4-FFF2-40B4-BE49-F238E27FC236}">
                <a16:creationId xmlns:a16="http://schemas.microsoft.com/office/drawing/2014/main" id="{C7EAB4EA-48D7-468F-BF8D-8DEACECBB3C9}"/>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sp>
        <p:nvSpPr>
          <p:cNvPr id="8" name="フッター プレースホルダー 1">
            <a:extLst>
              <a:ext uri="{FF2B5EF4-FFF2-40B4-BE49-F238E27FC236}">
                <a16:creationId xmlns:a16="http://schemas.microsoft.com/office/drawing/2014/main" id="{08D2134B-5CCD-47F5-A86C-139073687B4E}"/>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9" name="スライド番号プレースホルダー 3">
            <a:extLst>
              <a:ext uri="{FF2B5EF4-FFF2-40B4-BE49-F238E27FC236}">
                <a16:creationId xmlns:a16="http://schemas.microsoft.com/office/drawing/2014/main" id="{93076190-52AE-4B93-85E5-C566F6B58C74}"/>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21</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pic>
        <p:nvPicPr>
          <p:cNvPr id="10" name="Picture 2" descr="ãtms ãã­ã¹ããã¤ãã³ã°ãã®ç»åæ¤ç´¢çµæ">
            <a:extLst>
              <a:ext uri="{FF2B5EF4-FFF2-40B4-BE49-F238E27FC236}">
                <a16:creationId xmlns:a16="http://schemas.microsoft.com/office/drawing/2014/main" id="{8421D76D-40E9-478E-A9C5-DF7F03B187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206"/>
          <a:stretch/>
        </p:blipFill>
        <p:spPr bwMode="auto">
          <a:xfrm>
            <a:off x="7539360" y="128108"/>
            <a:ext cx="1112956" cy="1062311"/>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a:extLst>
              <a:ext uri="{FF2B5EF4-FFF2-40B4-BE49-F238E27FC236}">
                <a16:creationId xmlns:a16="http://schemas.microsoft.com/office/drawing/2014/main" id="{C9D0D652-8290-4F9B-8174-BB9B8BE6CC8A}"/>
              </a:ext>
            </a:extLst>
          </p:cNvPr>
          <p:cNvPicPr>
            <a:picLocks noChangeAspect="1"/>
          </p:cNvPicPr>
          <p:nvPr/>
        </p:nvPicPr>
        <p:blipFill rotWithShape="1">
          <a:blip r:embed="rId3">
            <a:extLst>
              <a:ext uri="{28A0092B-C50C-407E-A947-70E740481C1C}">
                <a14:useLocalDpi xmlns:a14="http://schemas.microsoft.com/office/drawing/2010/main" val="0"/>
              </a:ext>
            </a:extLst>
          </a:blip>
          <a:srcRect l="12151" t="3995" r="8486" b="11247"/>
          <a:stretch/>
        </p:blipFill>
        <p:spPr>
          <a:xfrm>
            <a:off x="292467" y="1873270"/>
            <a:ext cx="4495557" cy="3765382"/>
          </a:xfrm>
          <a:prstGeom prst="rect">
            <a:avLst/>
          </a:prstGeom>
        </p:spPr>
      </p:pic>
      <p:pic>
        <p:nvPicPr>
          <p:cNvPr id="14" name="図 13">
            <a:extLst>
              <a:ext uri="{FF2B5EF4-FFF2-40B4-BE49-F238E27FC236}">
                <a16:creationId xmlns:a16="http://schemas.microsoft.com/office/drawing/2014/main" id="{F2AD8730-E5E0-4C1C-B334-A26BA172AC44}"/>
              </a:ext>
            </a:extLst>
          </p:cNvPr>
          <p:cNvPicPr>
            <a:picLocks noChangeAspect="1"/>
          </p:cNvPicPr>
          <p:nvPr/>
        </p:nvPicPr>
        <p:blipFill rotWithShape="1">
          <a:blip r:embed="rId4">
            <a:extLst>
              <a:ext uri="{28A0092B-C50C-407E-A947-70E740481C1C}">
                <a14:useLocalDpi xmlns:a14="http://schemas.microsoft.com/office/drawing/2010/main" val="0"/>
              </a:ext>
            </a:extLst>
          </a:blip>
          <a:srcRect l="24997" t="15178" r="12395" b="20959"/>
          <a:stretch/>
        </p:blipFill>
        <p:spPr>
          <a:xfrm>
            <a:off x="5147190" y="2121710"/>
            <a:ext cx="3704343" cy="2963474"/>
          </a:xfrm>
          <a:prstGeom prst="rect">
            <a:avLst/>
          </a:prstGeom>
        </p:spPr>
      </p:pic>
      <p:sp>
        <p:nvSpPr>
          <p:cNvPr id="15" name="テキスト ボックス 14">
            <a:extLst>
              <a:ext uri="{FF2B5EF4-FFF2-40B4-BE49-F238E27FC236}">
                <a16:creationId xmlns:a16="http://schemas.microsoft.com/office/drawing/2014/main" id="{43A0FB0B-3CB2-4410-8291-8AF2BBC1BA45}"/>
              </a:ext>
            </a:extLst>
          </p:cNvPr>
          <p:cNvSpPr txBox="1"/>
          <p:nvPr/>
        </p:nvSpPr>
        <p:spPr>
          <a:xfrm>
            <a:off x="7380312" y="2178000"/>
            <a:ext cx="576064" cy="276999"/>
          </a:xfrm>
          <a:prstGeom prst="rect">
            <a:avLst/>
          </a:prstGeom>
          <a:solidFill>
            <a:schemeClr val="bg1"/>
          </a:solidFill>
        </p:spPr>
        <p:txBody>
          <a:bodyPr wrap="square" rtlCol="0">
            <a:spAutoFit/>
          </a:bodyPr>
          <a:lstStyle/>
          <a:p>
            <a:r>
              <a:rPr kumimoji="1" lang="en-US" altLang="ja-JP" sz="1200" b="1" dirty="0">
                <a:solidFill>
                  <a:schemeClr val="bg2">
                    <a:lumMod val="25000"/>
                  </a:schemeClr>
                </a:solidFill>
                <a:latin typeface="Meiryo UI" panose="020B0604030504040204" pitchFamily="50" charset="-128"/>
                <a:ea typeface="Meiryo UI" panose="020B0604030504040204" pitchFamily="50" charset="-128"/>
              </a:rPr>
              <a:t>A</a:t>
            </a:r>
            <a:r>
              <a:rPr kumimoji="1" lang="ja-JP" altLang="en-US" sz="1200" b="1" dirty="0">
                <a:solidFill>
                  <a:schemeClr val="bg2">
                    <a:lumMod val="25000"/>
                  </a:schemeClr>
                </a:solidFill>
                <a:latin typeface="Meiryo UI" panose="020B0604030504040204" pitchFamily="50" charset="-128"/>
                <a:ea typeface="Meiryo UI" panose="020B0604030504040204" pitchFamily="50" charset="-128"/>
              </a:rPr>
              <a:t>社</a:t>
            </a:r>
            <a:endParaRPr kumimoji="1" lang="ja-JP" altLang="en-US" sz="1600" b="1" dirty="0">
              <a:solidFill>
                <a:schemeClr val="bg2">
                  <a:lumMod val="2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494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18C4C31-6DA9-4F8E-B7D0-C8F571E9C73A}"/>
              </a:ext>
            </a:extLst>
          </p:cNvPr>
          <p:cNvSpPr txBox="1"/>
          <p:nvPr/>
        </p:nvSpPr>
        <p:spPr>
          <a:xfrm>
            <a:off x="1229240" y="2767281"/>
            <a:ext cx="6685520" cy="1323439"/>
          </a:xfrm>
          <a:prstGeom prst="rect">
            <a:avLst/>
          </a:prstGeom>
          <a:noFill/>
        </p:spPr>
        <p:txBody>
          <a:bodyPr wrap="square" rtlCol="0">
            <a:spAutoFit/>
          </a:bodyPr>
          <a:lstStyle/>
          <a:p>
            <a:pPr algn="ctr"/>
            <a:r>
              <a:rPr lang="ja-JP" altLang="en-US" sz="4000" b="1" u="none" dirty="0">
                <a:solidFill>
                  <a:schemeClr val="tx1">
                    <a:lumMod val="65000"/>
                    <a:lumOff val="35000"/>
                  </a:schemeClr>
                </a:solidFill>
                <a:latin typeface="+mn-ea"/>
              </a:rPr>
              <a:t>当社では具体的に</a:t>
            </a:r>
            <a:endParaRPr lang="en-US" altLang="ja-JP" sz="4000" b="1" u="none" dirty="0">
              <a:solidFill>
                <a:schemeClr val="tx1">
                  <a:lumMod val="65000"/>
                  <a:lumOff val="35000"/>
                </a:schemeClr>
              </a:solidFill>
              <a:latin typeface="+mn-ea"/>
            </a:endParaRPr>
          </a:p>
          <a:p>
            <a:pPr algn="ctr"/>
            <a:r>
              <a:rPr lang="ja-JP" altLang="en-US" sz="4000" b="1" u="none" dirty="0">
                <a:solidFill>
                  <a:schemeClr val="tx1">
                    <a:lumMod val="65000"/>
                    <a:lumOff val="35000"/>
                  </a:schemeClr>
                </a:solidFill>
                <a:latin typeface="+mn-ea"/>
              </a:rPr>
              <a:t>どのような事例があるの？</a:t>
            </a:r>
            <a:endParaRPr lang="en-US" altLang="ja-JP" sz="4000" b="1" u="none" dirty="0">
              <a:solidFill>
                <a:schemeClr val="tx1">
                  <a:lumMod val="65000"/>
                  <a:lumOff val="35000"/>
                </a:schemeClr>
              </a:solidFill>
              <a:latin typeface="+mn-ea"/>
            </a:endParaRPr>
          </a:p>
        </p:txBody>
      </p:sp>
      <p:sp>
        <p:nvSpPr>
          <p:cNvPr id="4" name="フッター プレースホルダー 1">
            <a:extLst>
              <a:ext uri="{FF2B5EF4-FFF2-40B4-BE49-F238E27FC236}">
                <a16:creationId xmlns:a16="http://schemas.microsoft.com/office/drawing/2014/main" id="{7843E5F2-F585-494E-859F-C8B1572D1FEE}"/>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6" name="スライド番号プレースホルダー 3">
            <a:extLst>
              <a:ext uri="{FF2B5EF4-FFF2-40B4-BE49-F238E27FC236}">
                <a16:creationId xmlns:a16="http://schemas.microsoft.com/office/drawing/2014/main" id="{B43A87FE-3E94-4879-9728-8714A00EECF2}"/>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22</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9766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AFCD26B3-FCF6-4DD1-B424-F548F8F2A92F}"/>
              </a:ext>
            </a:extLst>
          </p:cNvPr>
          <p:cNvGrpSpPr/>
          <p:nvPr/>
        </p:nvGrpSpPr>
        <p:grpSpPr>
          <a:xfrm>
            <a:off x="800100" y="1219200"/>
            <a:ext cx="7543800" cy="4297686"/>
            <a:chOff x="986813" y="1188714"/>
            <a:chExt cx="7543800" cy="4297686"/>
          </a:xfrm>
        </p:grpSpPr>
        <p:pic>
          <p:nvPicPr>
            <p:cNvPr id="3" name="図 2" descr="無料ピクトグラムダウンロード ...">
              <a:extLst>
                <a:ext uri="{FF2B5EF4-FFF2-40B4-BE49-F238E27FC236}">
                  <a16:creationId xmlns:a16="http://schemas.microsoft.com/office/drawing/2014/main" id="{AEF84433-E955-42E2-AAA6-B9D40001EE8D}"/>
                </a:ext>
              </a:extLst>
            </p:cNvPr>
            <p:cNvPicPr>
              <a:picLocks noChangeAspect="1"/>
            </p:cNvPicPr>
            <p:nvPr/>
          </p:nvPicPr>
          <p:blipFill rotWithShape="1">
            <a:blip r:embed="rId2">
              <a:extLst>
                <a:ext uri="{28A0092B-C50C-407E-A947-70E740481C1C}">
                  <a14:useLocalDpi xmlns:a14="http://schemas.microsoft.com/office/drawing/2010/main" val="0"/>
                </a:ext>
              </a:extLst>
            </a:blip>
            <a:srcRect l="4714" t="2222" r="5702" b="34444"/>
            <a:stretch/>
          </p:blipFill>
          <p:spPr>
            <a:xfrm>
              <a:off x="2438399" y="1188714"/>
              <a:ext cx="4343401" cy="4297685"/>
            </a:xfrm>
            <a:prstGeom prst="rect">
              <a:avLst/>
            </a:prstGeom>
          </p:spPr>
        </p:pic>
        <p:sp>
          <p:nvSpPr>
            <p:cNvPr id="4" name="正方形/長方形 3">
              <a:extLst>
                <a:ext uri="{FF2B5EF4-FFF2-40B4-BE49-F238E27FC236}">
                  <a16:creationId xmlns:a16="http://schemas.microsoft.com/office/drawing/2014/main" id="{6430580F-142B-43AD-B3DD-E96659E578EF}"/>
                </a:ext>
              </a:extLst>
            </p:cNvPr>
            <p:cNvSpPr/>
            <p:nvPr/>
          </p:nvSpPr>
          <p:spPr>
            <a:xfrm rot="16200000">
              <a:off x="2663213" y="-381000"/>
              <a:ext cx="4191000" cy="7543800"/>
            </a:xfrm>
            <a:prstGeom prst="rect">
              <a:avLst/>
            </a:prstGeom>
            <a:gradFill flip="none" rotWithShape="1">
              <a:gsLst>
                <a:gs pos="100000">
                  <a:srgbClr val="FFFFFF">
                    <a:alpha val="80000"/>
                  </a:srgbClr>
                </a:gs>
                <a:gs pos="100000">
                  <a:srgbClr val="FFFFFF">
                    <a:alpha val="0"/>
                    <a:lumMod val="0"/>
                    <a:lumOff val="100000"/>
                  </a:srgbClr>
                </a:gs>
              </a:gsLst>
              <a:lin ang="81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5" name="タイトル 1">
            <a:extLst>
              <a:ext uri="{FF2B5EF4-FFF2-40B4-BE49-F238E27FC236}">
                <a16:creationId xmlns:a16="http://schemas.microsoft.com/office/drawing/2014/main" id="{B4D353BD-F2B8-4384-8D99-63024A617760}"/>
              </a:ext>
            </a:extLst>
          </p:cNvPr>
          <p:cNvSpPr txBox="1">
            <a:spLocks/>
          </p:cNvSpPr>
          <p:nvPr/>
        </p:nvSpPr>
        <p:spPr>
          <a:xfrm>
            <a:off x="1032487" y="2590800"/>
            <a:ext cx="7079026" cy="1524000"/>
          </a:xfrm>
          <a:prstGeom prst="rect">
            <a:avLst/>
          </a:prstGeom>
        </p:spPr>
        <p:txBody>
          <a:bodyPr>
            <a:noAutofit/>
          </a:bodyPr>
          <a:lstStyle>
            <a:lvl1pPr algn="ctr" rtl="0" eaLnBrk="0" fontAlgn="base" hangingPunct="0">
              <a:spcBef>
                <a:spcPct val="0"/>
              </a:spcBef>
              <a:spcAft>
                <a:spcPct val="0"/>
              </a:spcAft>
              <a:defRPr kumimoji="1" sz="4400" kern="1200">
                <a:solidFill>
                  <a:schemeClr val="bg1"/>
                </a:solidFill>
                <a:latin typeface="+mj-lt"/>
                <a:ea typeface="+mj-ea"/>
                <a:cs typeface="+mj-cs"/>
              </a:defRPr>
            </a:lvl1pPr>
            <a:lvl2pPr algn="ctr" rtl="0" eaLnBrk="0" fontAlgn="base" hangingPunct="0">
              <a:spcBef>
                <a:spcPct val="0"/>
              </a:spcBef>
              <a:spcAft>
                <a:spcPct val="0"/>
              </a:spcAft>
              <a:defRPr kumimoji="1" sz="4400">
                <a:solidFill>
                  <a:schemeClr val="bg1"/>
                </a:solidFill>
                <a:latin typeface="Arial" panose="020B0604020202020204" pitchFamily="34" charset="0"/>
                <a:ea typeface="ＭＳ Ｐゴシック" panose="020B0600070205080204" pitchFamily="50" charset="-128"/>
              </a:defRPr>
            </a:lvl2pPr>
            <a:lvl3pPr algn="ctr" rtl="0" eaLnBrk="0" fontAlgn="base" hangingPunct="0">
              <a:spcBef>
                <a:spcPct val="0"/>
              </a:spcBef>
              <a:spcAft>
                <a:spcPct val="0"/>
              </a:spcAft>
              <a:defRPr kumimoji="1" sz="4400">
                <a:solidFill>
                  <a:schemeClr val="bg1"/>
                </a:solidFill>
                <a:latin typeface="Arial" panose="020B0604020202020204" pitchFamily="34" charset="0"/>
                <a:ea typeface="ＭＳ Ｐゴシック" panose="020B0600070205080204" pitchFamily="50" charset="-128"/>
              </a:defRPr>
            </a:lvl3pPr>
            <a:lvl4pPr algn="ctr" rtl="0" eaLnBrk="0" fontAlgn="base" hangingPunct="0">
              <a:spcBef>
                <a:spcPct val="0"/>
              </a:spcBef>
              <a:spcAft>
                <a:spcPct val="0"/>
              </a:spcAft>
              <a:defRPr kumimoji="1" sz="4400">
                <a:solidFill>
                  <a:schemeClr val="bg1"/>
                </a:solidFill>
                <a:latin typeface="Arial" panose="020B0604020202020204" pitchFamily="34" charset="0"/>
                <a:ea typeface="ＭＳ Ｐゴシック" panose="020B0600070205080204" pitchFamily="50" charset="-128"/>
              </a:defRPr>
            </a:lvl4pPr>
            <a:lvl5pPr algn="ctr" rtl="0" eaLnBrk="0" fontAlgn="base" hangingPunct="0">
              <a:spcBef>
                <a:spcPct val="0"/>
              </a:spcBef>
              <a:spcAft>
                <a:spcPct val="0"/>
              </a:spcAft>
              <a:defRPr kumimoji="1" sz="4400">
                <a:solidFill>
                  <a:schemeClr val="bg1"/>
                </a:solidFill>
                <a:latin typeface="Arial" panose="020B0604020202020204" pitchFamily="34" charset="0"/>
                <a:ea typeface="ＭＳ Ｐゴシック" panose="020B0600070205080204" pitchFamily="50" charset="-128"/>
              </a:defRPr>
            </a:lvl5pPr>
            <a:lvl6pPr marL="457200" algn="ctr" rtl="0" fontAlgn="base">
              <a:spcBef>
                <a:spcPct val="0"/>
              </a:spcBef>
              <a:spcAft>
                <a:spcPct val="0"/>
              </a:spcAft>
              <a:defRPr kumimoji="1" sz="4400">
                <a:solidFill>
                  <a:schemeClr val="bg1"/>
                </a:solidFill>
                <a:latin typeface="Arial" panose="020B0604020202020204" pitchFamily="34" charset="0"/>
                <a:ea typeface="ＭＳ Ｐゴシック" panose="020B0600070205080204" pitchFamily="50" charset="-128"/>
              </a:defRPr>
            </a:lvl6pPr>
            <a:lvl7pPr marL="914400" algn="ctr" rtl="0" fontAlgn="base">
              <a:spcBef>
                <a:spcPct val="0"/>
              </a:spcBef>
              <a:spcAft>
                <a:spcPct val="0"/>
              </a:spcAft>
              <a:defRPr kumimoji="1" sz="4400">
                <a:solidFill>
                  <a:schemeClr val="bg1"/>
                </a:solidFill>
                <a:latin typeface="Arial" panose="020B0604020202020204" pitchFamily="34" charset="0"/>
                <a:ea typeface="ＭＳ Ｐゴシック" panose="020B0600070205080204" pitchFamily="50" charset="-128"/>
              </a:defRPr>
            </a:lvl7pPr>
            <a:lvl8pPr marL="1371600" algn="ctr" rtl="0" fontAlgn="base">
              <a:spcBef>
                <a:spcPct val="0"/>
              </a:spcBef>
              <a:spcAft>
                <a:spcPct val="0"/>
              </a:spcAft>
              <a:defRPr kumimoji="1" sz="4400">
                <a:solidFill>
                  <a:schemeClr val="bg1"/>
                </a:solidFill>
                <a:latin typeface="Arial" panose="020B0604020202020204" pitchFamily="34" charset="0"/>
                <a:ea typeface="ＭＳ Ｐゴシック" panose="020B0600070205080204" pitchFamily="50" charset="-128"/>
              </a:defRPr>
            </a:lvl8pPr>
            <a:lvl9pPr marL="1828800" algn="ctr" rtl="0" fontAlgn="base">
              <a:spcBef>
                <a:spcPct val="0"/>
              </a:spcBef>
              <a:spcAft>
                <a:spcPct val="0"/>
              </a:spcAft>
              <a:defRPr kumimoji="1" sz="4400">
                <a:solidFill>
                  <a:schemeClr val="bg1"/>
                </a:solidFill>
                <a:latin typeface="Arial" panose="020B0604020202020204" pitchFamily="34" charset="0"/>
                <a:ea typeface="ＭＳ Ｐゴシック" panose="020B0600070205080204" pitchFamily="50" charset="-128"/>
              </a:defRPr>
            </a:lvl9pPr>
          </a:lstStyle>
          <a:p>
            <a:r>
              <a:rPr lang="en-US" altLang="ja-JP" b="1" dirty="0">
                <a:solidFill>
                  <a:schemeClr val="tx1">
                    <a:lumMod val="65000"/>
                    <a:lumOff val="35000"/>
                  </a:schemeClr>
                </a:solidFill>
                <a:latin typeface="+mn-ea"/>
                <a:ea typeface="+mn-ea"/>
                <a:cs typeface="Meiryo UI" panose="020B0604030504040204" pitchFamily="50" charset="-128"/>
              </a:rPr>
              <a:t>2.</a:t>
            </a:r>
            <a:r>
              <a:rPr lang="ja-JP" altLang="en-US" b="1" u="none" dirty="0">
                <a:solidFill>
                  <a:schemeClr val="tx1">
                    <a:lumMod val="65000"/>
                    <a:lumOff val="35000"/>
                  </a:schemeClr>
                </a:solidFill>
                <a:latin typeface="+mn-ea"/>
                <a:ea typeface="+mn-ea"/>
                <a:cs typeface="Meiryo UI" panose="020B0604030504040204" pitchFamily="50" charset="-128"/>
              </a:rPr>
              <a:t>テキストマイニング</a:t>
            </a:r>
            <a:r>
              <a:rPr lang="ja-JP" altLang="en-US" b="1" dirty="0">
                <a:solidFill>
                  <a:schemeClr val="tx1">
                    <a:lumMod val="65000"/>
                    <a:lumOff val="35000"/>
                  </a:schemeClr>
                </a:solidFill>
                <a:latin typeface="+mn-ea"/>
                <a:ea typeface="+mn-ea"/>
                <a:cs typeface="Meiryo UI" panose="020B0604030504040204" pitchFamily="50" charset="-128"/>
              </a:rPr>
              <a:t>事例の紹介</a:t>
            </a:r>
            <a:endParaRPr lang="en-US" altLang="ja-JP" b="1" u="none" dirty="0">
              <a:solidFill>
                <a:schemeClr val="tx1">
                  <a:lumMod val="65000"/>
                  <a:lumOff val="35000"/>
                </a:schemeClr>
              </a:solidFill>
              <a:latin typeface="+mn-ea"/>
              <a:ea typeface="+mn-ea"/>
              <a:cs typeface="Meiryo UI" panose="020B0604030504040204" pitchFamily="50" charset="-128"/>
            </a:endParaRPr>
          </a:p>
        </p:txBody>
      </p:sp>
      <p:sp>
        <p:nvSpPr>
          <p:cNvPr id="6" name="フッター プレースホルダー 1">
            <a:extLst>
              <a:ext uri="{FF2B5EF4-FFF2-40B4-BE49-F238E27FC236}">
                <a16:creationId xmlns:a16="http://schemas.microsoft.com/office/drawing/2014/main" id="{36CDB72F-23F5-41DE-9E86-FBE5D956AD99}"/>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7" name="スライド番号プレースホルダー 3">
            <a:extLst>
              <a:ext uri="{FF2B5EF4-FFF2-40B4-BE49-F238E27FC236}">
                <a16:creationId xmlns:a16="http://schemas.microsoft.com/office/drawing/2014/main" id="{3BDE9B55-E7B1-4E42-ACB5-A8C07BBDF5D6}"/>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23</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56122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E77A26EE-E774-4EDF-9B10-5A60867894C5}"/>
              </a:ext>
            </a:extLst>
          </p:cNvPr>
          <p:cNvSpPr/>
          <p:nvPr/>
        </p:nvSpPr>
        <p:spPr>
          <a:xfrm>
            <a:off x="167701" y="1052735"/>
            <a:ext cx="8808598" cy="1440000"/>
          </a:xfrm>
          <a:prstGeom prst="round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800" b="1" dirty="0">
                <a:solidFill>
                  <a:schemeClr val="tx1">
                    <a:lumMod val="65000"/>
                    <a:lumOff val="35000"/>
                  </a:schemeClr>
                </a:solidFill>
                <a:latin typeface="+mn-ea"/>
              </a:rPr>
              <a:t>	</a:t>
            </a:r>
            <a:r>
              <a:rPr kumimoji="1" lang="ja-JP" altLang="en-US" sz="2800" b="1" dirty="0">
                <a:solidFill>
                  <a:schemeClr val="tx1">
                    <a:lumMod val="65000"/>
                    <a:lumOff val="35000"/>
                  </a:schemeClr>
                </a:solidFill>
                <a:latin typeface="+mn-ea"/>
              </a:rPr>
              <a:t>実施期間：</a:t>
            </a:r>
            <a:r>
              <a:rPr kumimoji="1" lang="en-US" altLang="ja-JP" sz="2800" b="1" dirty="0">
                <a:solidFill>
                  <a:schemeClr val="tx1">
                    <a:lumMod val="65000"/>
                    <a:lumOff val="35000"/>
                  </a:schemeClr>
                </a:solidFill>
                <a:latin typeface="+mn-ea"/>
              </a:rPr>
              <a:t>2019</a:t>
            </a:r>
            <a:r>
              <a:rPr kumimoji="1" lang="ja-JP" altLang="en-US" sz="2800" b="1" dirty="0">
                <a:solidFill>
                  <a:schemeClr val="tx1">
                    <a:lumMod val="65000"/>
                    <a:lumOff val="35000"/>
                  </a:schemeClr>
                </a:solidFill>
                <a:latin typeface="+mn-ea"/>
              </a:rPr>
              <a:t>年</a:t>
            </a:r>
            <a:r>
              <a:rPr kumimoji="1" lang="en-US" altLang="ja-JP" sz="2800" b="1" dirty="0">
                <a:solidFill>
                  <a:schemeClr val="tx1">
                    <a:lumMod val="65000"/>
                    <a:lumOff val="35000"/>
                  </a:schemeClr>
                </a:solidFill>
                <a:latin typeface="+mn-ea"/>
              </a:rPr>
              <a:t>12</a:t>
            </a:r>
            <a:r>
              <a:rPr kumimoji="1" lang="ja-JP" altLang="en-US" sz="2800" b="1" dirty="0">
                <a:solidFill>
                  <a:schemeClr val="tx1">
                    <a:lumMod val="65000"/>
                    <a:lumOff val="35000"/>
                  </a:schemeClr>
                </a:solidFill>
                <a:latin typeface="+mn-ea"/>
              </a:rPr>
              <a:t>月</a:t>
            </a:r>
            <a:r>
              <a:rPr kumimoji="1" lang="en-US" altLang="ja-JP" sz="2800" b="1" dirty="0">
                <a:solidFill>
                  <a:schemeClr val="tx1">
                    <a:lumMod val="65000"/>
                    <a:lumOff val="35000"/>
                  </a:schemeClr>
                </a:solidFill>
                <a:latin typeface="+mn-ea"/>
              </a:rPr>
              <a:t>1</a:t>
            </a:r>
            <a:r>
              <a:rPr kumimoji="1" lang="ja-JP" altLang="en-US" sz="2800" b="1" dirty="0">
                <a:solidFill>
                  <a:schemeClr val="tx1">
                    <a:lumMod val="65000"/>
                    <a:lumOff val="35000"/>
                  </a:schemeClr>
                </a:solidFill>
                <a:latin typeface="+mn-ea"/>
              </a:rPr>
              <a:t>日～</a:t>
            </a:r>
            <a:r>
              <a:rPr kumimoji="1" lang="en-US" altLang="ja-JP" sz="2800" b="1" dirty="0">
                <a:solidFill>
                  <a:schemeClr val="tx1">
                    <a:lumMod val="65000"/>
                    <a:lumOff val="35000"/>
                  </a:schemeClr>
                </a:solidFill>
                <a:latin typeface="+mn-ea"/>
              </a:rPr>
              <a:t>12</a:t>
            </a:r>
            <a:r>
              <a:rPr kumimoji="1" lang="ja-JP" altLang="en-US" sz="2800" b="1" dirty="0">
                <a:solidFill>
                  <a:schemeClr val="tx1">
                    <a:lumMod val="65000"/>
                    <a:lumOff val="35000"/>
                  </a:schemeClr>
                </a:solidFill>
                <a:latin typeface="+mn-ea"/>
              </a:rPr>
              <a:t>月</a:t>
            </a:r>
            <a:r>
              <a:rPr kumimoji="1" lang="en-US" altLang="ja-JP" sz="2800" b="1" dirty="0">
                <a:solidFill>
                  <a:schemeClr val="tx1">
                    <a:lumMod val="65000"/>
                    <a:lumOff val="35000"/>
                  </a:schemeClr>
                </a:solidFill>
                <a:latin typeface="+mn-ea"/>
              </a:rPr>
              <a:t>24</a:t>
            </a:r>
            <a:r>
              <a:rPr kumimoji="1" lang="ja-JP" altLang="en-US" sz="2800" b="1" dirty="0">
                <a:solidFill>
                  <a:schemeClr val="tx1">
                    <a:lumMod val="65000"/>
                    <a:lumOff val="35000"/>
                  </a:schemeClr>
                </a:solidFill>
                <a:latin typeface="+mn-ea"/>
              </a:rPr>
              <a:t>日</a:t>
            </a:r>
            <a:endParaRPr kumimoji="1" lang="en-US" altLang="ja-JP" sz="2800" b="1" dirty="0">
              <a:solidFill>
                <a:schemeClr val="tx1">
                  <a:lumMod val="65000"/>
                  <a:lumOff val="35000"/>
                </a:schemeClr>
              </a:solidFill>
              <a:latin typeface="+mn-ea"/>
            </a:endParaRPr>
          </a:p>
          <a:p>
            <a:r>
              <a:rPr lang="en-US" altLang="ja-JP" sz="2800" b="1" dirty="0">
                <a:solidFill>
                  <a:schemeClr val="tx1">
                    <a:lumMod val="65000"/>
                    <a:lumOff val="35000"/>
                  </a:schemeClr>
                </a:solidFill>
                <a:latin typeface="+mn-ea"/>
              </a:rPr>
              <a:t>	</a:t>
            </a:r>
            <a:r>
              <a:rPr lang="ja-JP" altLang="en-US" sz="2800" b="1" dirty="0">
                <a:solidFill>
                  <a:schemeClr val="tx1">
                    <a:lumMod val="65000"/>
                    <a:lumOff val="35000"/>
                  </a:schemeClr>
                </a:solidFill>
                <a:latin typeface="+mn-ea"/>
              </a:rPr>
              <a:t>受注金額：</a:t>
            </a:r>
            <a:r>
              <a:rPr lang="en-US" altLang="ja-JP" sz="2800" b="1" dirty="0">
                <a:solidFill>
                  <a:schemeClr val="tx1">
                    <a:lumMod val="65000"/>
                    <a:lumOff val="35000"/>
                  </a:schemeClr>
                </a:solidFill>
                <a:latin typeface="+mn-ea"/>
              </a:rPr>
              <a:t>150</a:t>
            </a:r>
            <a:r>
              <a:rPr lang="ja-JP" altLang="en-US" sz="2800" b="1" dirty="0">
                <a:solidFill>
                  <a:schemeClr val="tx1">
                    <a:lumMod val="65000"/>
                    <a:lumOff val="35000"/>
                  </a:schemeClr>
                </a:solidFill>
                <a:latin typeface="+mn-ea"/>
              </a:rPr>
              <a:t>万円</a:t>
            </a:r>
            <a:endParaRPr lang="en-US" altLang="ja-JP" sz="2800" b="1" dirty="0">
              <a:solidFill>
                <a:schemeClr val="tx1">
                  <a:lumMod val="65000"/>
                  <a:lumOff val="35000"/>
                </a:schemeClr>
              </a:solidFill>
              <a:latin typeface="+mn-ea"/>
            </a:endParaRPr>
          </a:p>
          <a:p>
            <a:r>
              <a:rPr kumimoji="1" lang="en-US" altLang="ja-JP" sz="2800" b="1" dirty="0">
                <a:solidFill>
                  <a:schemeClr val="tx1">
                    <a:lumMod val="65000"/>
                    <a:lumOff val="35000"/>
                  </a:schemeClr>
                </a:solidFill>
                <a:latin typeface="+mn-ea"/>
              </a:rPr>
              <a:t>	</a:t>
            </a:r>
            <a:r>
              <a:rPr kumimoji="1" lang="ja-JP" altLang="en-US" sz="2800" b="1" dirty="0">
                <a:solidFill>
                  <a:schemeClr val="tx1">
                    <a:lumMod val="65000"/>
                    <a:lumOff val="35000"/>
                  </a:schemeClr>
                </a:solidFill>
                <a:latin typeface="+mn-ea"/>
              </a:rPr>
              <a:t>　お客様：住宅会社</a:t>
            </a:r>
            <a:endParaRPr kumimoji="1" lang="en-US" altLang="ja-JP" sz="2800" b="1" dirty="0">
              <a:solidFill>
                <a:schemeClr val="tx1">
                  <a:lumMod val="65000"/>
                  <a:lumOff val="35000"/>
                </a:schemeClr>
              </a:solidFill>
              <a:latin typeface="+mn-ea"/>
            </a:endParaRPr>
          </a:p>
        </p:txBody>
      </p:sp>
      <p:sp>
        <p:nvSpPr>
          <p:cNvPr id="16" name="Rectangle 25">
            <a:extLst>
              <a:ext uri="{FF2B5EF4-FFF2-40B4-BE49-F238E27FC236}">
                <a16:creationId xmlns:a16="http://schemas.microsoft.com/office/drawing/2014/main" id="{200AF9E1-E0BE-4E23-9867-362D98E797C1}"/>
              </a:ext>
            </a:extLst>
          </p:cNvPr>
          <p:cNvSpPr>
            <a:spLocks noChangeArrowheads="1"/>
          </p:cNvSpPr>
          <p:nvPr/>
        </p:nvSpPr>
        <p:spPr bwMode="auto">
          <a:xfrm>
            <a:off x="792000" y="252000"/>
            <a:ext cx="66479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ja-JP" altLang="en-US" sz="3600" b="1" dirty="0">
                <a:solidFill>
                  <a:schemeClr val="tx1">
                    <a:lumMod val="65000"/>
                    <a:lumOff val="35000"/>
                  </a:schemeClr>
                </a:solidFill>
                <a:latin typeface="+mn-ea"/>
                <a:ea typeface="+mn-ea"/>
              </a:rPr>
              <a:t>テキストマイニング事例の紹介</a:t>
            </a:r>
          </a:p>
        </p:txBody>
      </p:sp>
      <p:sp>
        <p:nvSpPr>
          <p:cNvPr id="17" name="AutoShape 26">
            <a:extLst>
              <a:ext uri="{FF2B5EF4-FFF2-40B4-BE49-F238E27FC236}">
                <a16:creationId xmlns:a16="http://schemas.microsoft.com/office/drawing/2014/main" id="{535E8693-E5F1-41E2-AEC1-20FF359C27AB}"/>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sp>
        <p:nvSpPr>
          <p:cNvPr id="25" name="Rectangle 88">
            <a:extLst>
              <a:ext uri="{FF2B5EF4-FFF2-40B4-BE49-F238E27FC236}">
                <a16:creationId xmlns:a16="http://schemas.microsoft.com/office/drawing/2014/main" id="{88E79931-B18D-420F-9965-F0636413CA7E}"/>
              </a:ext>
            </a:extLst>
          </p:cNvPr>
          <p:cNvSpPr txBox="1">
            <a:spLocks noChangeArrowheads="1"/>
          </p:cNvSpPr>
          <p:nvPr/>
        </p:nvSpPr>
        <p:spPr bwMode="gray">
          <a:xfrm>
            <a:off x="6123495" y="3374600"/>
            <a:ext cx="2988000" cy="3078736"/>
          </a:xfrm>
          <a:prstGeom prst="rect">
            <a:avLst/>
          </a:prstGeom>
        </p:spPr>
        <p:txBody>
          <a:bodyPr/>
          <a:lstStyle>
            <a:lvl1pPr marL="0" indent="0" eaLnBrk="1" hangingPunct="1">
              <a:lnSpc>
                <a:spcPct val="106000"/>
              </a:lnSpc>
              <a:spcBef>
                <a:spcPts val="1056"/>
              </a:spcBef>
              <a:defRPr kumimoji="1" sz="1200">
                <a:solidFill>
                  <a:schemeClr val="tx1"/>
                </a:solidFill>
                <a:latin typeface="Arial" pitchFamily="34" charset="0"/>
                <a:ea typeface="+mn-ea"/>
                <a:cs typeface="Arial" pitchFamily="34" charset="0"/>
              </a:defRPr>
            </a:lvl1pPr>
            <a:lvl2pPr marL="169200" indent="-169200" algn="l" eaLnBrk="1" hangingPunct="1">
              <a:lnSpc>
                <a:spcPct val="106000"/>
              </a:lnSpc>
              <a:spcBef>
                <a:spcPts val="1056"/>
              </a:spcBef>
              <a:buFont typeface="Wingdings" pitchFamily="2" charset="2"/>
              <a:buChar char="n"/>
              <a:defRPr kumimoji="1" sz="1200">
                <a:solidFill>
                  <a:schemeClr val="tx1"/>
                </a:solidFill>
                <a:latin typeface="Arial" pitchFamily="34" charset="0"/>
                <a:ea typeface="+mn-ea"/>
                <a:cs typeface="Arial" pitchFamily="34" charset="0"/>
              </a:defRPr>
            </a:lvl2pPr>
            <a:lvl3pPr marL="345600" indent="-172800" algn="l" eaLnBrk="1" hangingPunct="1">
              <a:lnSpc>
                <a:spcPct val="106000"/>
              </a:lnSpc>
              <a:spcBef>
                <a:spcPts val="480"/>
              </a:spcBef>
              <a:buFont typeface="Wingdings" pitchFamily="2" charset="2"/>
              <a:buChar char="Ø"/>
              <a:defRPr kumimoji="1" sz="1200">
                <a:solidFill>
                  <a:schemeClr val="tx1"/>
                </a:solidFill>
                <a:latin typeface="Arial" pitchFamily="34" charset="0"/>
                <a:ea typeface="+mn-ea"/>
                <a:cs typeface="Arial" pitchFamily="34" charset="0"/>
              </a:defRPr>
            </a:lvl3pPr>
            <a:lvl4pPr marL="518400" indent="-172800" algn="l" eaLnBrk="1" hangingPunct="1">
              <a:lnSpc>
                <a:spcPct val="106000"/>
              </a:lnSpc>
              <a:spcBef>
                <a:spcPts val="240"/>
              </a:spcBef>
              <a:buFont typeface="Arial" pitchFamily="34" charset="0"/>
              <a:buChar char="•"/>
              <a:defRPr kumimoji="1" sz="1200">
                <a:solidFill>
                  <a:schemeClr val="tx1"/>
                </a:solidFill>
                <a:latin typeface="Arial" pitchFamily="34" charset="0"/>
                <a:ea typeface="+mn-ea"/>
                <a:cs typeface="Arial" pitchFamily="34" charset="0"/>
              </a:defRPr>
            </a:lvl4pPr>
          </a:lstStyle>
          <a:p>
            <a:pPr marL="360000" marR="0" lvl="1" indent="-360000" algn="l" defTabSz="914400" rtl="0" eaLnBrk="1" fontAlgn="auto" latinLnBrk="0" hangingPunct="1">
              <a:lnSpc>
                <a:spcPct val="100000"/>
              </a:lnSpc>
              <a:spcBef>
                <a:spcPts val="0"/>
              </a:spcBef>
              <a:spcAft>
                <a:spcPts val="0"/>
              </a:spcAft>
              <a:buClr>
                <a:srgbClr val="C00000"/>
              </a:buClr>
              <a:buSzTx/>
              <a:buFont typeface="Wingdings" pitchFamily="2" charset="2"/>
              <a:buChar char="n"/>
              <a:tabLst/>
              <a:defRPr/>
            </a:pPr>
            <a:r>
              <a:rPr kumimoji="1" lang="ja-JP" altLang="en-US" sz="1600" b="0" i="0" u="none" strike="noStrike" kern="0" cap="none" spc="0" normalizeH="0" baseline="0" noProof="0" dirty="0">
                <a:ln>
                  <a:noFill/>
                </a:ln>
                <a:solidFill>
                  <a:prstClr val="black"/>
                </a:solidFill>
                <a:effectLst/>
                <a:uLnTx/>
                <a:uFillTx/>
                <a:latin typeface="+mn-ea"/>
                <a:cs typeface="Arial" pitchFamily="34" charset="0"/>
              </a:rPr>
              <a:t>テキストマイニングすることにより、</a:t>
            </a:r>
            <a:r>
              <a:rPr kumimoji="1" lang="ja-JP" altLang="en-US" sz="1600" b="1" i="0" u="none" strike="noStrike" kern="0" cap="none" spc="0" normalizeH="0" baseline="0" noProof="0" dirty="0">
                <a:ln>
                  <a:noFill/>
                </a:ln>
                <a:solidFill>
                  <a:prstClr val="black"/>
                </a:solidFill>
                <a:effectLst/>
                <a:uLnTx/>
                <a:uFillTx/>
                <a:latin typeface="+mn-ea"/>
                <a:cs typeface="Arial" pitchFamily="34" charset="0"/>
              </a:rPr>
              <a:t>顧客の具体的な要望を抽出し、受注率向上と顧客満足度向上を目指す</a:t>
            </a:r>
            <a:endParaRPr kumimoji="1" lang="en-US" altLang="ja-JP" sz="1600" b="1" i="0" u="none" strike="noStrike" kern="0" cap="none" spc="0" normalizeH="0" baseline="0" noProof="0" dirty="0">
              <a:ln>
                <a:noFill/>
              </a:ln>
              <a:solidFill>
                <a:prstClr val="black"/>
              </a:solidFill>
              <a:effectLst/>
              <a:uLnTx/>
              <a:uFillTx/>
              <a:latin typeface="+mn-ea"/>
              <a:cs typeface="Arial" pitchFamily="34" charset="0"/>
            </a:endParaRPr>
          </a:p>
        </p:txBody>
      </p:sp>
      <p:sp>
        <p:nvSpPr>
          <p:cNvPr id="32" name="四角形: 角を丸くする 31">
            <a:extLst>
              <a:ext uri="{FF2B5EF4-FFF2-40B4-BE49-F238E27FC236}">
                <a16:creationId xmlns:a16="http://schemas.microsoft.com/office/drawing/2014/main" id="{4A5F70EC-9CAD-49F6-A069-020E11DCBC37}"/>
              </a:ext>
            </a:extLst>
          </p:cNvPr>
          <p:cNvSpPr/>
          <p:nvPr/>
        </p:nvSpPr>
        <p:spPr>
          <a:xfrm>
            <a:off x="6588224" y="2756803"/>
            <a:ext cx="2087744" cy="504000"/>
          </a:xfrm>
          <a:prstGeom prst="roundRect">
            <a:avLst/>
          </a:prstGeom>
          <a:solidFill>
            <a:schemeClr val="accent1"/>
          </a:solidFill>
          <a:ln w="44450" cap="flat" cmpd="sng" algn="ctr">
            <a:noFill/>
            <a:miter lim="800000"/>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ja-JP" altLang="en-US" sz="2400" b="1" kern="0" dirty="0">
                <a:solidFill>
                  <a:prstClr val="white"/>
                </a:solidFill>
                <a:latin typeface="+mn-ea"/>
              </a:rPr>
              <a:t>目的</a:t>
            </a:r>
            <a:endParaRPr kumimoji="0" lang="ja-JP" altLang="en-US" sz="2400" b="1" i="0" u="none" strike="noStrike" kern="0" cap="none" spc="0" normalizeH="0" baseline="0" noProof="0" dirty="0">
              <a:ln>
                <a:noFill/>
              </a:ln>
              <a:solidFill>
                <a:prstClr val="white"/>
              </a:solidFill>
              <a:effectLst/>
              <a:uLnTx/>
              <a:uFillTx/>
              <a:latin typeface="+mn-ea"/>
              <a:cs typeface="+mn-cs"/>
            </a:endParaRPr>
          </a:p>
        </p:txBody>
      </p:sp>
      <p:sp>
        <p:nvSpPr>
          <p:cNvPr id="24" name="Rectangle 88">
            <a:extLst>
              <a:ext uri="{FF2B5EF4-FFF2-40B4-BE49-F238E27FC236}">
                <a16:creationId xmlns:a16="http://schemas.microsoft.com/office/drawing/2014/main" id="{638CAA77-39A3-4EB6-AAE8-53F6DE63C891}"/>
              </a:ext>
            </a:extLst>
          </p:cNvPr>
          <p:cNvSpPr txBox="1">
            <a:spLocks noChangeArrowheads="1"/>
          </p:cNvSpPr>
          <p:nvPr/>
        </p:nvSpPr>
        <p:spPr bwMode="gray">
          <a:xfrm>
            <a:off x="3078000" y="3374600"/>
            <a:ext cx="2988000" cy="3078734"/>
          </a:xfrm>
          <a:prstGeom prst="rect">
            <a:avLst/>
          </a:prstGeom>
        </p:spPr>
        <p:txBody>
          <a:bodyPr/>
          <a:lstStyle>
            <a:lvl1pPr marL="0" indent="0" eaLnBrk="1" hangingPunct="1">
              <a:lnSpc>
                <a:spcPct val="106000"/>
              </a:lnSpc>
              <a:spcBef>
                <a:spcPts val="1056"/>
              </a:spcBef>
              <a:defRPr kumimoji="1" sz="1200">
                <a:solidFill>
                  <a:schemeClr val="tx1"/>
                </a:solidFill>
                <a:latin typeface="Arial" pitchFamily="34" charset="0"/>
                <a:ea typeface="+mn-ea"/>
                <a:cs typeface="Arial" pitchFamily="34" charset="0"/>
              </a:defRPr>
            </a:lvl1pPr>
            <a:lvl2pPr marL="169200" indent="-169200" algn="l" eaLnBrk="1" hangingPunct="1">
              <a:lnSpc>
                <a:spcPct val="106000"/>
              </a:lnSpc>
              <a:spcBef>
                <a:spcPts val="1056"/>
              </a:spcBef>
              <a:buFont typeface="Wingdings" pitchFamily="2" charset="2"/>
              <a:buChar char="n"/>
              <a:defRPr kumimoji="1" sz="1200">
                <a:solidFill>
                  <a:schemeClr val="tx1"/>
                </a:solidFill>
                <a:latin typeface="Arial" pitchFamily="34" charset="0"/>
                <a:ea typeface="+mn-ea"/>
                <a:cs typeface="Arial" pitchFamily="34" charset="0"/>
              </a:defRPr>
            </a:lvl2pPr>
            <a:lvl3pPr marL="345600" indent="-172800" algn="l" eaLnBrk="1" hangingPunct="1">
              <a:lnSpc>
                <a:spcPct val="106000"/>
              </a:lnSpc>
              <a:spcBef>
                <a:spcPts val="480"/>
              </a:spcBef>
              <a:buFont typeface="Wingdings" pitchFamily="2" charset="2"/>
              <a:buChar char="Ø"/>
              <a:defRPr kumimoji="1" sz="1200">
                <a:solidFill>
                  <a:schemeClr val="tx1"/>
                </a:solidFill>
                <a:latin typeface="Arial" pitchFamily="34" charset="0"/>
                <a:ea typeface="+mn-ea"/>
                <a:cs typeface="Arial" pitchFamily="34" charset="0"/>
              </a:defRPr>
            </a:lvl3pPr>
            <a:lvl4pPr marL="518400" indent="-172800" algn="l" eaLnBrk="1" hangingPunct="1">
              <a:lnSpc>
                <a:spcPct val="106000"/>
              </a:lnSpc>
              <a:spcBef>
                <a:spcPts val="240"/>
              </a:spcBef>
              <a:buFont typeface="Arial" pitchFamily="34" charset="0"/>
              <a:buChar char="•"/>
              <a:defRPr kumimoji="1" sz="1200">
                <a:solidFill>
                  <a:schemeClr val="tx1"/>
                </a:solidFill>
                <a:latin typeface="Arial" pitchFamily="34" charset="0"/>
                <a:ea typeface="+mn-ea"/>
                <a:cs typeface="Arial" pitchFamily="34" charset="0"/>
              </a:defRPr>
            </a:lvl4pPr>
          </a:lstStyle>
          <a:p>
            <a:pPr marL="360000" marR="0" lvl="1" indent="-360000" algn="l" defTabSz="914400" rtl="0" eaLnBrk="1" fontAlgn="auto" latinLnBrk="0" hangingPunct="1">
              <a:lnSpc>
                <a:spcPct val="100000"/>
              </a:lnSpc>
              <a:spcBef>
                <a:spcPts val="0"/>
              </a:spcBef>
              <a:spcAft>
                <a:spcPts val="0"/>
              </a:spcAft>
              <a:buClr>
                <a:srgbClr val="C00000"/>
              </a:buClr>
              <a:buSzTx/>
              <a:buFont typeface="Wingdings" pitchFamily="2" charset="2"/>
              <a:buChar char="n"/>
              <a:tabLst/>
              <a:defRPr/>
            </a:pPr>
            <a:r>
              <a:rPr kumimoji="1" lang="ja-JP" altLang="en-US" sz="1600" b="0" i="0" u="none" strike="noStrike" kern="0" cap="none" spc="0" normalizeH="0" baseline="0" noProof="0" dirty="0">
                <a:ln>
                  <a:noFill/>
                </a:ln>
                <a:solidFill>
                  <a:prstClr val="black"/>
                </a:solidFill>
                <a:effectLst/>
                <a:uLnTx/>
                <a:uFillTx/>
                <a:latin typeface="+mn-ea"/>
              </a:rPr>
              <a:t>契約にどのような要因が関係しているかを把握し、施策の検討を考えて</a:t>
            </a:r>
            <a:r>
              <a:rPr lang="ja-JP" altLang="en-US" sz="1600" kern="0" dirty="0">
                <a:solidFill>
                  <a:prstClr val="black"/>
                </a:solidFill>
                <a:latin typeface="+mn-ea"/>
              </a:rPr>
              <a:t>いる</a:t>
            </a:r>
            <a:endParaRPr kumimoji="1" lang="en-US" altLang="ja-JP" sz="1600" b="0" i="0" u="none" strike="noStrike" kern="0" cap="none" spc="0" normalizeH="0" baseline="0" noProof="0" dirty="0">
              <a:ln>
                <a:noFill/>
              </a:ln>
              <a:solidFill>
                <a:prstClr val="black"/>
              </a:solidFill>
              <a:effectLst/>
              <a:uLnTx/>
              <a:uFillTx/>
              <a:latin typeface="+mn-ea"/>
            </a:endParaRPr>
          </a:p>
          <a:p>
            <a:pPr marL="360000" marR="0" lvl="1" indent="-360000" algn="l" defTabSz="914400" rtl="0" eaLnBrk="1" fontAlgn="auto" latinLnBrk="0" hangingPunct="1">
              <a:lnSpc>
                <a:spcPct val="100000"/>
              </a:lnSpc>
              <a:spcBef>
                <a:spcPts val="0"/>
              </a:spcBef>
              <a:spcAft>
                <a:spcPts val="0"/>
              </a:spcAft>
              <a:buClr>
                <a:srgbClr val="C00000"/>
              </a:buClr>
              <a:buSzTx/>
              <a:buFont typeface="Wingdings" pitchFamily="2" charset="2"/>
              <a:buChar char="n"/>
              <a:tabLst/>
              <a:defRPr/>
            </a:pPr>
            <a:endParaRPr kumimoji="1" lang="en-US" altLang="ja-JP" sz="1600" b="0" i="0" u="none" strike="noStrike" kern="0" cap="none" spc="0" normalizeH="0" baseline="0" noProof="0" dirty="0">
              <a:ln>
                <a:noFill/>
              </a:ln>
              <a:solidFill>
                <a:prstClr val="black"/>
              </a:solidFill>
              <a:effectLst/>
              <a:uLnTx/>
              <a:uFillTx/>
              <a:latin typeface="+mn-ea"/>
            </a:endParaRPr>
          </a:p>
          <a:p>
            <a:pPr marL="360000" marR="0" lvl="1" indent="-360000" algn="l" defTabSz="914400" rtl="0" eaLnBrk="1" fontAlgn="auto" latinLnBrk="0" hangingPunct="1">
              <a:lnSpc>
                <a:spcPct val="100000"/>
              </a:lnSpc>
              <a:spcBef>
                <a:spcPts val="0"/>
              </a:spcBef>
              <a:spcAft>
                <a:spcPts val="0"/>
              </a:spcAft>
              <a:buClr>
                <a:srgbClr val="C00000"/>
              </a:buClr>
              <a:buSzTx/>
              <a:buFont typeface="Wingdings" pitchFamily="2" charset="2"/>
              <a:buChar char="n"/>
              <a:tabLst/>
              <a:defRPr/>
            </a:pPr>
            <a:r>
              <a:rPr kumimoji="1" lang="ja-JP" altLang="en-US" sz="1600" b="0" i="0" u="none" strike="noStrike" kern="0" cap="none" spc="0" normalizeH="0" baseline="0" noProof="0" dirty="0">
                <a:ln>
                  <a:noFill/>
                </a:ln>
                <a:solidFill>
                  <a:prstClr val="black"/>
                </a:solidFill>
                <a:effectLst/>
                <a:uLnTx/>
                <a:uFillTx/>
                <a:latin typeface="+mn-ea"/>
              </a:rPr>
              <a:t>現状は</a:t>
            </a:r>
            <a:r>
              <a:rPr kumimoji="1" lang="ja-JP" altLang="en-US" sz="1600" b="1" i="0" u="none" strike="noStrike" kern="0" cap="none" spc="0" normalizeH="0" baseline="0" noProof="0" dirty="0">
                <a:ln>
                  <a:noFill/>
                </a:ln>
                <a:solidFill>
                  <a:prstClr val="black"/>
                </a:solidFill>
                <a:effectLst/>
                <a:uLnTx/>
                <a:uFillTx/>
                <a:latin typeface="+mn-ea"/>
              </a:rPr>
              <a:t>自由記述の分析ができていないため、今後の具体的な施策の検討ができていない</a:t>
            </a:r>
            <a:endParaRPr kumimoji="1" lang="en-US" altLang="ja-JP" sz="1600" b="1" i="0" u="none" strike="noStrike" kern="0" cap="none" spc="0" normalizeH="0" baseline="0" noProof="0" dirty="0">
              <a:ln>
                <a:noFill/>
              </a:ln>
              <a:solidFill>
                <a:prstClr val="black"/>
              </a:solidFill>
              <a:effectLst/>
              <a:uLnTx/>
              <a:uFillTx/>
              <a:latin typeface="+mn-ea"/>
            </a:endParaRPr>
          </a:p>
        </p:txBody>
      </p:sp>
      <p:sp>
        <p:nvSpPr>
          <p:cNvPr id="33" name="四角形: 角を丸くする 32">
            <a:extLst>
              <a:ext uri="{FF2B5EF4-FFF2-40B4-BE49-F238E27FC236}">
                <a16:creationId xmlns:a16="http://schemas.microsoft.com/office/drawing/2014/main" id="{01344ED3-F902-4A80-8432-5AD1FCA078C3}"/>
              </a:ext>
            </a:extLst>
          </p:cNvPr>
          <p:cNvSpPr/>
          <p:nvPr/>
        </p:nvSpPr>
        <p:spPr>
          <a:xfrm>
            <a:off x="3528000" y="2756803"/>
            <a:ext cx="2088000" cy="504000"/>
          </a:xfrm>
          <a:prstGeom prst="roundRect">
            <a:avLst/>
          </a:prstGeom>
          <a:solidFill>
            <a:schemeClr val="accent1"/>
          </a:solidFill>
          <a:ln w="44450" cap="flat" cmpd="sng" algn="ctr">
            <a:noFill/>
            <a:miter lim="800000"/>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ja-JP" altLang="en-US" sz="2400" b="1" i="0" u="none" strike="noStrike" kern="0" cap="none" spc="0" normalizeH="0" baseline="0" noProof="0" dirty="0">
                <a:ln>
                  <a:noFill/>
                </a:ln>
                <a:solidFill>
                  <a:prstClr val="white"/>
                </a:solidFill>
                <a:effectLst/>
                <a:uLnTx/>
                <a:uFillTx/>
                <a:latin typeface="+mn-ea"/>
                <a:cs typeface="+mn-cs"/>
              </a:rPr>
              <a:t>課題</a:t>
            </a:r>
          </a:p>
        </p:txBody>
      </p:sp>
      <p:sp>
        <p:nvSpPr>
          <p:cNvPr id="35" name="Rectangle 88">
            <a:extLst>
              <a:ext uri="{FF2B5EF4-FFF2-40B4-BE49-F238E27FC236}">
                <a16:creationId xmlns:a16="http://schemas.microsoft.com/office/drawing/2014/main" id="{2354DB64-B235-4C64-BEBF-ECB34A132E3C}"/>
              </a:ext>
            </a:extLst>
          </p:cNvPr>
          <p:cNvSpPr txBox="1">
            <a:spLocks noChangeArrowheads="1"/>
          </p:cNvSpPr>
          <p:nvPr/>
        </p:nvSpPr>
        <p:spPr bwMode="gray">
          <a:xfrm>
            <a:off x="29500" y="3374600"/>
            <a:ext cx="2988000" cy="3078734"/>
          </a:xfrm>
          <a:prstGeom prst="rect">
            <a:avLst/>
          </a:prstGeom>
        </p:spPr>
        <p:txBody>
          <a:bodyPr/>
          <a:lstStyle>
            <a:lvl1pPr marL="0" indent="0" eaLnBrk="1" hangingPunct="1">
              <a:lnSpc>
                <a:spcPct val="106000"/>
              </a:lnSpc>
              <a:spcBef>
                <a:spcPts val="1056"/>
              </a:spcBef>
              <a:defRPr kumimoji="1" sz="1200">
                <a:solidFill>
                  <a:schemeClr val="tx1"/>
                </a:solidFill>
                <a:latin typeface="Arial" pitchFamily="34" charset="0"/>
                <a:ea typeface="+mn-ea"/>
                <a:cs typeface="Arial" pitchFamily="34" charset="0"/>
              </a:defRPr>
            </a:lvl1pPr>
            <a:lvl2pPr marL="169200" indent="-169200" algn="l" eaLnBrk="1" hangingPunct="1">
              <a:lnSpc>
                <a:spcPct val="106000"/>
              </a:lnSpc>
              <a:spcBef>
                <a:spcPts val="1056"/>
              </a:spcBef>
              <a:buFont typeface="Wingdings" pitchFamily="2" charset="2"/>
              <a:buChar char="n"/>
              <a:defRPr kumimoji="1" sz="1200">
                <a:solidFill>
                  <a:schemeClr val="tx1"/>
                </a:solidFill>
                <a:latin typeface="Arial" pitchFamily="34" charset="0"/>
                <a:ea typeface="+mn-ea"/>
                <a:cs typeface="Arial" pitchFamily="34" charset="0"/>
              </a:defRPr>
            </a:lvl2pPr>
            <a:lvl3pPr marL="345600" indent="-172800" algn="l" eaLnBrk="1" hangingPunct="1">
              <a:lnSpc>
                <a:spcPct val="106000"/>
              </a:lnSpc>
              <a:spcBef>
                <a:spcPts val="480"/>
              </a:spcBef>
              <a:buFont typeface="Wingdings" pitchFamily="2" charset="2"/>
              <a:buChar char="Ø"/>
              <a:defRPr kumimoji="1" sz="1200">
                <a:solidFill>
                  <a:schemeClr val="tx1"/>
                </a:solidFill>
                <a:latin typeface="Arial" pitchFamily="34" charset="0"/>
                <a:ea typeface="+mn-ea"/>
                <a:cs typeface="Arial" pitchFamily="34" charset="0"/>
              </a:defRPr>
            </a:lvl3pPr>
            <a:lvl4pPr marL="518400" indent="-172800" algn="l" eaLnBrk="1" hangingPunct="1">
              <a:lnSpc>
                <a:spcPct val="106000"/>
              </a:lnSpc>
              <a:spcBef>
                <a:spcPts val="240"/>
              </a:spcBef>
              <a:buFont typeface="Arial" pitchFamily="34" charset="0"/>
              <a:buChar char="•"/>
              <a:defRPr kumimoji="1" sz="1200">
                <a:solidFill>
                  <a:schemeClr val="tx1"/>
                </a:solidFill>
                <a:latin typeface="Arial" pitchFamily="34" charset="0"/>
                <a:ea typeface="+mn-ea"/>
                <a:cs typeface="Arial" pitchFamily="34" charset="0"/>
              </a:defRPr>
            </a:lvl4pPr>
          </a:lstStyle>
          <a:p>
            <a:pPr marL="360000" marR="0" lvl="1" indent="-360000" algn="l" defTabSz="914400" rtl="0" eaLnBrk="1" fontAlgn="auto" latinLnBrk="0" hangingPunct="1">
              <a:lnSpc>
                <a:spcPct val="100000"/>
              </a:lnSpc>
              <a:spcBef>
                <a:spcPts val="0"/>
              </a:spcBef>
              <a:spcAft>
                <a:spcPts val="0"/>
              </a:spcAft>
              <a:buClr>
                <a:srgbClr val="C00000"/>
              </a:buClr>
              <a:buSzTx/>
              <a:buFont typeface="Wingdings" pitchFamily="2" charset="2"/>
              <a:buChar char="n"/>
              <a:tabLst/>
              <a:defRPr/>
            </a:pPr>
            <a:r>
              <a:rPr kumimoji="1" lang="ja-JP" altLang="en-US" sz="1600" b="1" i="0" u="none" strike="noStrike" kern="0" cap="none" spc="0" normalizeH="0" baseline="0" noProof="0" dirty="0">
                <a:ln>
                  <a:noFill/>
                </a:ln>
                <a:solidFill>
                  <a:prstClr val="black"/>
                </a:solidFill>
                <a:effectLst/>
                <a:uLnTx/>
                <a:uFillTx/>
                <a:latin typeface="+mn-ea"/>
              </a:rPr>
              <a:t>当社</a:t>
            </a:r>
            <a:r>
              <a:rPr kumimoji="1" lang="en-US" altLang="ja-JP" sz="1600" b="1" i="0" u="none" strike="noStrike" kern="0" cap="none" spc="0" normalizeH="0" baseline="0" noProof="0" dirty="0">
                <a:ln>
                  <a:noFill/>
                </a:ln>
                <a:solidFill>
                  <a:prstClr val="black"/>
                </a:solidFill>
                <a:effectLst/>
                <a:uLnTx/>
                <a:uFillTx/>
                <a:latin typeface="+mn-ea"/>
              </a:rPr>
              <a:t>SE</a:t>
            </a:r>
            <a:r>
              <a:rPr kumimoji="1" lang="ja-JP" altLang="en-US" sz="1600" b="1" i="0" u="none" strike="noStrike" kern="0" cap="none" spc="0" normalizeH="0" baseline="0" noProof="0" dirty="0">
                <a:ln>
                  <a:noFill/>
                </a:ln>
                <a:solidFill>
                  <a:prstClr val="black"/>
                </a:solidFill>
                <a:effectLst/>
                <a:uLnTx/>
                <a:uFillTx/>
                <a:latin typeface="+mn-ea"/>
              </a:rPr>
              <a:t>がお客様先へ常駐</a:t>
            </a:r>
            <a:endParaRPr lang="en-US" altLang="ja-JP" sz="1600" b="1" kern="0" dirty="0">
              <a:solidFill>
                <a:prstClr val="black"/>
              </a:solidFill>
              <a:latin typeface="+mn-ea"/>
            </a:endParaRPr>
          </a:p>
          <a:p>
            <a:pPr marL="360000" lvl="1" indent="-360000">
              <a:lnSpc>
                <a:spcPct val="100000"/>
              </a:lnSpc>
              <a:spcBef>
                <a:spcPts val="0"/>
              </a:spcBef>
              <a:buClr>
                <a:srgbClr val="C00000"/>
              </a:buClr>
              <a:defRPr/>
            </a:pPr>
            <a:endParaRPr lang="en-US" altLang="ja-JP" sz="1600" kern="0" dirty="0">
              <a:solidFill>
                <a:prstClr val="black"/>
              </a:solidFill>
              <a:latin typeface="+mn-ea"/>
            </a:endParaRPr>
          </a:p>
          <a:p>
            <a:pPr marL="360000" lvl="1" indent="-360000">
              <a:lnSpc>
                <a:spcPct val="100000"/>
              </a:lnSpc>
              <a:spcBef>
                <a:spcPts val="0"/>
              </a:spcBef>
              <a:buClr>
                <a:srgbClr val="C00000"/>
              </a:buClr>
              <a:defRPr/>
            </a:pPr>
            <a:r>
              <a:rPr lang="ja-JP" altLang="en-US" sz="1600" kern="0" dirty="0">
                <a:solidFill>
                  <a:prstClr val="black"/>
                </a:solidFill>
                <a:latin typeface="+mn-ea"/>
              </a:rPr>
              <a:t>受注率向上と顧客満足度向上を目的とした</a:t>
            </a:r>
            <a:r>
              <a:rPr lang="ja-JP" altLang="en-US" sz="1600" b="1" kern="0" dirty="0">
                <a:solidFill>
                  <a:prstClr val="black"/>
                </a:solidFill>
                <a:latin typeface="+mn-ea"/>
              </a:rPr>
              <a:t>アンケートを取得している</a:t>
            </a:r>
            <a:endParaRPr lang="en-US" altLang="ja-JP" sz="1600" b="1" kern="0" dirty="0">
              <a:solidFill>
                <a:prstClr val="black"/>
              </a:solidFill>
              <a:latin typeface="+mn-ea"/>
            </a:endParaRPr>
          </a:p>
          <a:p>
            <a:pPr marL="360000" lvl="1" indent="-360000">
              <a:lnSpc>
                <a:spcPct val="100000"/>
              </a:lnSpc>
              <a:spcBef>
                <a:spcPts val="0"/>
              </a:spcBef>
              <a:buClr>
                <a:srgbClr val="C00000"/>
              </a:buClr>
              <a:defRPr/>
            </a:pPr>
            <a:endParaRPr kumimoji="1" lang="en-US" altLang="ja-JP" sz="1600" b="0" i="0" u="none" strike="noStrike" kern="0" cap="none" spc="0" normalizeH="0" baseline="0" noProof="0" dirty="0">
              <a:ln>
                <a:noFill/>
              </a:ln>
              <a:solidFill>
                <a:prstClr val="black"/>
              </a:solidFill>
              <a:effectLst/>
              <a:uLnTx/>
              <a:uFillTx/>
              <a:latin typeface="+mn-ea"/>
            </a:endParaRPr>
          </a:p>
          <a:p>
            <a:pPr marL="360000" lvl="1" indent="-360000">
              <a:lnSpc>
                <a:spcPct val="100000"/>
              </a:lnSpc>
              <a:spcBef>
                <a:spcPts val="0"/>
              </a:spcBef>
              <a:buClr>
                <a:srgbClr val="C00000"/>
              </a:buClr>
              <a:defRPr/>
            </a:pPr>
            <a:r>
              <a:rPr lang="ja-JP" altLang="en-US" sz="1600" kern="0" dirty="0">
                <a:solidFill>
                  <a:prstClr val="black"/>
                </a:solidFill>
                <a:latin typeface="+mn-ea"/>
              </a:rPr>
              <a:t>お客様がデータ分析に興味がある</a:t>
            </a:r>
            <a:endParaRPr kumimoji="1" lang="en-US" altLang="ja-JP" sz="1600" b="0" i="0" u="none" strike="noStrike" kern="0" cap="none" spc="0" normalizeH="0" baseline="0" noProof="0" dirty="0">
              <a:ln>
                <a:noFill/>
              </a:ln>
              <a:solidFill>
                <a:prstClr val="black"/>
              </a:solidFill>
              <a:effectLst/>
              <a:uLnTx/>
              <a:uFillTx/>
              <a:latin typeface="+mn-ea"/>
            </a:endParaRPr>
          </a:p>
        </p:txBody>
      </p:sp>
      <p:sp>
        <p:nvSpPr>
          <p:cNvPr id="36" name="四角形: 角を丸くする 35">
            <a:extLst>
              <a:ext uri="{FF2B5EF4-FFF2-40B4-BE49-F238E27FC236}">
                <a16:creationId xmlns:a16="http://schemas.microsoft.com/office/drawing/2014/main" id="{B117524A-A7D9-4C47-811D-003C49FF04AC}"/>
              </a:ext>
            </a:extLst>
          </p:cNvPr>
          <p:cNvSpPr/>
          <p:nvPr/>
        </p:nvSpPr>
        <p:spPr>
          <a:xfrm>
            <a:off x="467776" y="2756803"/>
            <a:ext cx="2088000" cy="504000"/>
          </a:xfrm>
          <a:prstGeom prst="roundRect">
            <a:avLst/>
          </a:prstGeom>
          <a:solidFill>
            <a:schemeClr val="accent1"/>
          </a:solidFill>
          <a:ln w="44450" cap="flat" cmpd="sng" algn="ctr">
            <a:noFill/>
            <a:miter lim="800000"/>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ja-JP" altLang="en-US" sz="2400" b="1" i="0" u="none" strike="noStrike" kern="0" cap="none" spc="0" normalizeH="0" baseline="0" noProof="0" dirty="0">
                <a:ln>
                  <a:noFill/>
                </a:ln>
                <a:solidFill>
                  <a:prstClr val="white"/>
                </a:solidFill>
                <a:effectLst/>
                <a:uLnTx/>
                <a:uFillTx/>
                <a:latin typeface="+mn-ea"/>
                <a:cs typeface="+mn-cs"/>
              </a:rPr>
              <a:t>商談経緯</a:t>
            </a:r>
          </a:p>
        </p:txBody>
      </p:sp>
      <p:sp>
        <p:nvSpPr>
          <p:cNvPr id="11" name="フッター プレースホルダー 1">
            <a:extLst>
              <a:ext uri="{FF2B5EF4-FFF2-40B4-BE49-F238E27FC236}">
                <a16:creationId xmlns:a16="http://schemas.microsoft.com/office/drawing/2014/main" id="{4E03D026-21B7-4901-AF00-2BE11D676283}"/>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12" name="スライド番号プレースホルダー 3">
            <a:extLst>
              <a:ext uri="{FF2B5EF4-FFF2-40B4-BE49-F238E27FC236}">
                <a16:creationId xmlns:a16="http://schemas.microsoft.com/office/drawing/2014/main" id="{88C0E3DC-A0D1-4125-934E-BD98DD68DEA8}"/>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24</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grpSp>
        <p:nvGrpSpPr>
          <p:cNvPr id="13" name="グループ化 12">
            <a:extLst>
              <a:ext uri="{FF2B5EF4-FFF2-40B4-BE49-F238E27FC236}">
                <a16:creationId xmlns:a16="http://schemas.microsoft.com/office/drawing/2014/main" id="{AB677A34-40F4-44BA-85D0-DF02FE503DA9}"/>
              </a:ext>
            </a:extLst>
          </p:cNvPr>
          <p:cNvGrpSpPr/>
          <p:nvPr/>
        </p:nvGrpSpPr>
        <p:grpSpPr>
          <a:xfrm>
            <a:off x="7812360" y="1389459"/>
            <a:ext cx="719576" cy="926411"/>
            <a:chOff x="2547261" y="4192008"/>
            <a:chExt cx="656587" cy="939988"/>
          </a:xfrm>
        </p:grpSpPr>
        <p:sp>
          <p:nvSpPr>
            <p:cNvPr id="14" name="メモ 82">
              <a:extLst>
                <a:ext uri="{FF2B5EF4-FFF2-40B4-BE49-F238E27FC236}">
                  <a16:creationId xmlns:a16="http://schemas.microsoft.com/office/drawing/2014/main" id="{EB6DD39B-227B-496F-8580-8E0E5C59FEAA}"/>
                </a:ext>
              </a:extLst>
            </p:cNvPr>
            <p:cNvSpPr/>
            <p:nvPr/>
          </p:nvSpPr>
          <p:spPr>
            <a:xfrm>
              <a:off x="2591780" y="4272105"/>
              <a:ext cx="612068" cy="859891"/>
            </a:xfrm>
            <a:prstGeom prst="foldedCorner">
              <a:avLst>
                <a:gd name="adj" fmla="val 21459"/>
              </a:avLst>
            </a:prstGeom>
            <a:solidFill>
              <a:schemeClr val="bg1"/>
            </a:solidFill>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257D18B3-B1C3-4934-9305-0184FA93B401}"/>
                </a:ext>
              </a:extLst>
            </p:cNvPr>
            <p:cNvSpPr txBox="1"/>
            <p:nvPr/>
          </p:nvSpPr>
          <p:spPr>
            <a:xfrm>
              <a:off x="2547261" y="4307391"/>
              <a:ext cx="242541" cy="135734"/>
            </a:xfrm>
            <a:prstGeom prst="rect">
              <a:avLst/>
            </a:prstGeom>
            <a:noFill/>
          </p:spPr>
          <p:txBody>
            <a:bodyPr wrap="square" rtlCol="0">
              <a:spAutoFit/>
            </a:bodyPr>
            <a:lstStyle/>
            <a:p>
              <a:r>
                <a:rPr kumimoji="1" lang="ja-JP" altLang="en-US" sz="800" b="1" dirty="0">
                  <a:solidFill>
                    <a:schemeClr val="accent1"/>
                  </a:solidFill>
                  <a:latin typeface="Meiryo UI" panose="020B0604030504040204" pitchFamily="50" charset="-128"/>
                  <a:ea typeface="Meiryo UI" panose="020B0604030504040204" pitchFamily="50" charset="-128"/>
                </a:rPr>
                <a:t>レ</a:t>
              </a:r>
            </a:p>
          </p:txBody>
        </p:sp>
        <p:cxnSp>
          <p:nvCxnSpPr>
            <p:cNvPr id="18" name="直線コネクタ 17">
              <a:extLst>
                <a:ext uri="{FF2B5EF4-FFF2-40B4-BE49-F238E27FC236}">
                  <a16:creationId xmlns:a16="http://schemas.microsoft.com/office/drawing/2014/main" id="{2366920F-78E8-44D7-95CC-6014505705CC}"/>
                </a:ext>
              </a:extLst>
            </p:cNvPr>
            <p:cNvCxnSpPr/>
            <p:nvPr/>
          </p:nvCxnSpPr>
          <p:spPr>
            <a:xfrm>
              <a:off x="2763285" y="4437112"/>
              <a:ext cx="355479"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97618410-864D-4E86-BE11-9E9F3568CE71}"/>
                </a:ext>
              </a:extLst>
            </p:cNvPr>
            <p:cNvSpPr txBox="1"/>
            <p:nvPr/>
          </p:nvSpPr>
          <p:spPr>
            <a:xfrm>
              <a:off x="2547261" y="4442373"/>
              <a:ext cx="404559" cy="135734"/>
            </a:xfrm>
            <a:prstGeom prst="rect">
              <a:avLst/>
            </a:prstGeom>
            <a:noFill/>
          </p:spPr>
          <p:txBody>
            <a:bodyPr wrap="square" rtlCol="0">
              <a:spAutoFit/>
            </a:bodyPr>
            <a:lstStyle/>
            <a:p>
              <a:r>
                <a:rPr kumimoji="1" lang="ja-JP" altLang="en-US" sz="800" b="1" dirty="0">
                  <a:solidFill>
                    <a:schemeClr val="accent1"/>
                  </a:solidFill>
                  <a:latin typeface="Meiryo UI" panose="020B0604030504040204" pitchFamily="50" charset="-128"/>
                  <a:ea typeface="Meiryo UI" panose="020B0604030504040204" pitchFamily="50" charset="-128"/>
                </a:rPr>
                <a:t>レ</a:t>
              </a:r>
            </a:p>
          </p:txBody>
        </p:sp>
        <p:cxnSp>
          <p:nvCxnSpPr>
            <p:cNvPr id="20" name="直線コネクタ 19">
              <a:extLst>
                <a:ext uri="{FF2B5EF4-FFF2-40B4-BE49-F238E27FC236}">
                  <a16:creationId xmlns:a16="http://schemas.microsoft.com/office/drawing/2014/main" id="{C406AFDF-D7D2-4B86-9DFB-0E87BEF3D1E4}"/>
                </a:ext>
              </a:extLst>
            </p:cNvPr>
            <p:cNvCxnSpPr/>
            <p:nvPr/>
          </p:nvCxnSpPr>
          <p:spPr>
            <a:xfrm>
              <a:off x="2763285" y="4546624"/>
              <a:ext cx="355479"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A61645AE-BFDB-4ABC-A3C3-1AE51ECF6D9B}"/>
                </a:ext>
              </a:extLst>
            </p:cNvPr>
            <p:cNvSpPr txBox="1"/>
            <p:nvPr/>
          </p:nvSpPr>
          <p:spPr>
            <a:xfrm>
              <a:off x="2547261" y="4562848"/>
              <a:ext cx="404559" cy="135734"/>
            </a:xfrm>
            <a:prstGeom prst="rect">
              <a:avLst/>
            </a:prstGeom>
            <a:noFill/>
          </p:spPr>
          <p:txBody>
            <a:bodyPr wrap="square" rtlCol="0">
              <a:spAutoFit/>
            </a:bodyPr>
            <a:lstStyle/>
            <a:p>
              <a:r>
                <a:rPr kumimoji="1" lang="ja-JP" altLang="en-US" sz="800" b="1" dirty="0">
                  <a:solidFill>
                    <a:schemeClr val="accent1"/>
                  </a:solidFill>
                  <a:latin typeface="Meiryo UI" panose="020B0604030504040204" pitchFamily="50" charset="-128"/>
                  <a:ea typeface="Meiryo UI" panose="020B0604030504040204" pitchFamily="50" charset="-128"/>
                </a:rPr>
                <a:t>レ</a:t>
              </a:r>
            </a:p>
          </p:txBody>
        </p:sp>
        <p:cxnSp>
          <p:nvCxnSpPr>
            <p:cNvPr id="22" name="直線コネクタ 21">
              <a:extLst>
                <a:ext uri="{FF2B5EF4-FFF2-40B4-BE49-F238E27FC236}">
                  <a16:creationId xmlns:a16="http://schemas.microsoft.com/office/drawing/2014/main" id="{7A3A03D0-16AF-4846-BD02-4613AFF2C9E6}"/>
                </a:ext>
              </a:extLst>
            </p:cNvPr>
            <p:cNvCxnSpPr/>
            <p:nvPr/>
          </p:nvCxnSpPr>
          <p:spPr>
            <a:xfrm>
              <a:off x="2763285" y="4646010"/>
              <a:ext cx="355479"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23DE3F55-4015-4BFB-B783-354D96E88119}"/>
                </a:ext>
              </a:extLst>
            </p:cNvPr>
            <p:cNvSpPr/>
            <p:nvPr/>
          </p:nvSpPr>
          <p:spPr>
            <a:xfrm>
              <a:off x="2702743" y="4192008"/>
              <a:ext cx="383717" cy="12494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grpSp>
      <p:sp>
        <p:nvSpPr>
          <p:cNvPr id="26" name="正方形/長方形 25">
            <a:extLst>
              <a:ext uri="{FF2B5EF4-FFF2-40B4-BE49-F238E27FC236}">
                <a16:creationId xmlns:a16="http://schemas.microsoft.com/office/drawing/2014/main" id="{B56794C8-FEA8-4350-93D8-675AE84193DE}"/>
              </a:ext>
            </a:extLst>
          </p:cNvPr>
          <p:cNvSpPr/>
          <p:nvPr/>
        </p:nvSpPr>
        <p:spPr>
          <a:xfrm>
            <a:off x="7668480" y="1916832"/>
            <a:ext cx="1224000" cy="262752"/>
          </a:xfrm>
          <a:prstGeom prst="rect">
            <a:avLst/>
          </a:prstGeom>
          <a:solidFill>
            <a:schemeClr val="accent1"/>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1600" b="1" dirty="0"/>
              <a:t>アンケート</a:t>
            </a:r>
            <a:endParaRPr kumimoji="1" lang="ja-JP" altLang="en-US" sz="1600" b="1" dirty="0"/>
          </a:p>
        </p:txBody>
      </p:sp>
      <p:sp>
        <p:nvSpPr>
          <p:cNvPr id="28" name="四角形: 角を丸くする 27">
            <a:extLst>
              <a:ext uri="{FF2B5EF4-FFF2-40B4-BE49-F238E27FC236}">
                <a16:creationId xmlns:a16="http://schemas.microsoft.com/office/drawing/2014/main" id="{95AC7D75-55BA-450B-84FD-FB9505088476}"/>
              </a:ext>
            </a:extLst>
          </p:cNvPr>
          <p:cNvSpPr/>
          <p:nvPr/>
        </p:nvSpPr>
        <p:spPr>
          <a:xfrm>
            <a:off x="8033085" y="161531"/>
            <a:ext cx="1031151" cy="646331"/>
          </a:xfrm>
          <a:prstGeom prst="roundRect">
            <a:avLst/>
          </a:prstGeom>
          <a:solidFill>
            <a:srgbClr val="C00000"/>
          </a:solidFill>
          <a:ln w="44450" cap="flat" cmpd="sng" algn="ctr">
            <a:noFill/>
            <a:miter lim="800000"/>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ja-JP" altLang="en-US" sz="2000" b="1" i="0" u="none" strike="noStrike" kern="0" cap="none" spc="0" normalizeH="0" baseline="0" noProof="0" dirty="0">
                <a:ln>
                  <a:noFill/>
                </a:ln>
                <a:solidFill>
                  <a:prstClr val="white"/>
                </a:solidFill>
                <a:effectLst/>
                <a:uLnTx/>
                <a:uFillTx/>
                <a:latin typeface="+mn-ea"/>
                <a:cs typeface="+mn-cs"/>
              </a:rPr>
              <a:t>データ機密</a:t>
            </a:r>
          </a:p>
        </p:txBody>
      </p:sp>
    </p:spTree>
    <p:extLst>
      <p:ext uri="{BB962C8B-B14F-4D97-AF65-F5344CB8AC3E}">
        <p14:creationId xmlns:p14="http://schemas.microsoft.com/office/powerpoint/2010/main" val="2109616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四角形: 角を丸くする 70">
            <a:extLst>
              <a:ext uri="{FF2B5EF4-FFF2-40B4-BE49-F238E27FC236}">
                <a16:creationId xmlns:a16="http://schemas.microsoft.com/office/drawing/2014/main" id="{C784B0A2-9AAA-4596-BD67-5B80910F2325}"/>
              </a:ext>
            </a:extLst>
          </p:cNvPr>
          <p:cNvSpPr/>
          <p:nvPr/>
        </p:nvSpPr>
        <p:spPr>
          <a:xfrm>
            <a:off x="179999" y="1440000"/>
            <a:ext cx="4055491" cy="504000"/>
          </a:xfrm>
          <a:prstGeom prst="roundRect">
            <a:avLst/>
          </a:prstGeom>
          <a:solidFill>
            <a:schemeClr val="accent1"/>
          </a:solidFill>
          <a:ln w="44450" cap="flat" cmpd="sng" algn="ctr">
            <a:noFill/>
            <a:miter lim="800000"/>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ja-JP" altLang="en-US" sz="2400" b="1" kern="0" dirty="0">
                <a:solidFill>
                  <a:prstClr val="white"/>
                </a:solidFill>
                <a:latin typeface="+mn-ea"/>
              </a:rPr>
              <a:t>データ取得の流れ</a:t>
            </a:r>
            <a:endParaRPr kumimoji="0" lang="ja-JP" altLang="en-US" sz="2400" b="1" i="0" u="none" strike="noStrike" kern="0" cap="none" spc="0" normalizeH="0" baseline="0" noProof="0" dirty="0">
              <a:ln>
                <a:noFill/>
              </a:ln>
              <a:solidFill>
                <a:prstClr val="white"/>
              </a:solidFill>
              <a:effectLst/>
              <a:uLnTx/>
              <a:uFillTx/>
              <a:latin typeface="+mn-ea"/>
              <a:cs typeface="+mn-cs"/>
            </a:endParaRPr>
          </a:p>
        </p:txBody>
      </p:sp>
      <p:sp>
        <p:nvSpPr>
          <p:cNvPr id="72" name="四角形: 角を丸くする 71">
            <a:extLst>
              <a:ext uri="{FF2B5EF4-FFF2-40B4-BE49-F238E27FC236}">
                <a16:creationId xmlns:a16="http://schemas.microsoft.com/office/drawing/2014/main" id="{ABD4041E-7F2C-481F-A60D-E44A83874687}"/>
              </a:ext>
            </a:extLst>
          </p:cNvPr>
          <p:cNvSpPr/>
          <p:nvPr/>
        </p:nvSpPr>
        <p:spPr>
          <a:xfrm>
            <a:off x="4680000" y="1440000"/>
            <a:ext cx="2087744" cy="504000"/>
          </a:xfrm>
          <a:prstGeom prst="roundRect">
            <a:avLst/>
          </a:prstGeom>
          <a:solidFill>
            <a:schemeClr val="accent1"/>
          </a:solidFill>
          <a:ln w="44450" cap="flat" cmpd="sng" algn="ctr">
            <a:noFill/>
            <a:miter lim="800000"/>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ja-JP" altLang="en-US" sz="2400" b="1" kern="0" dirty="0">
                <a:solidFill>
                  <a:prstClr val="white"/>
                </a:solidFill>
                <a:latin typeface="+mn-ea"/>
              </a:rPr>
              <a:t>データ概要</a:t>
            </a:r>
            <a:endParaRPr kumimoji="0" lang="ja-JP" altLang="en-US" sz="2400" b="1" i="0" u="none" strike="noStrike" kern="0" cap="none" spc="0" normalizeH="0" baseline="0" noProof="0" dirty="0">
              <a:ln>
                <a:noFill/>
              </a:ln>
              <a:solidFill>
                <a:prstClr val="white"/>
              </a:solidFill>
              <a:effectLst/>
              <a:uLnTx/>
              <a:uFillTx/>
              <a:latin typeface="+mn-ea"/>
              <a:cs typeface="+mn-cs"/>
            </a:endParaRPr>
          </a:p>
        </p:txBody>
      </p:sp>
      <p:sp>
        <p:nvSpPr>
          <p:cNvPr id="17" name="AutoShape 26">
            <a:extLst>
              <a:ext uri="{FF2B5EF4-FFF2-40B4-BE49-F238E27FC236}">
                <a16:creationId xmlns:a16="http://schemas.microsoft.com/office/drawing/2014/main" id="{535E8693-E5F1-41E2-AEC1-20FF359C27AB}"/>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sp>
        <p:nvSpPr>
          <p:cNvPr id="12" name="右矢印 5">
            <a:extLst>
              <a:ext uri="{FF2B5EF4-FFF2-40B4-BE49-F238E27FC236}">
                <a16:creationId xmlns:a16="http://schemas.microsoft.com/office/drawing/2014/main" id="{DB4BCDBE-33D0-4CC0-8351-0F03BC29E0BD}"/>
              </a:ext>
            </a:extLst>
          </p:cNvPr>
          <p:cNvSpPr/>
          <p:nvPr/>
        </p:nvSpPr>
        <p:spPr>
          <a:xfrm>
            <a:off x="318437" y="3235402"/>
            <a:ext cx="1078289" cy="360040"/>
          </a:xfrm>
          <a:prstGeom prst="rightArrow">
            <a:avLst/>
          </a:prstGeom>
          <a:solidFill>
            <a:schemeClr val="accent5">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mn-ea"/>
              <a:cs typeface="+mn-cs"/>
            </a:endParaRPr>
          </a:p>
        </p:txBody>
      </p:sp>
      <p:sp>
        <p:nvSpPr>
          <p:cNvPr id="13" name="右矢印 5">
            <a:extLst>
              <a:ext uri="{FF2B5EF4-FFF2-40B4-BE49-F238E27FC236}">
                <a16:creationId xmlns:a16="http://schemas.microsoft.com/office/drawing/2014/main" id="{9A270B98-41E1-4CAE-9FBF-850C6A628CC4}"/>
              </a:ext>
            </a:extLst>
          </p:cNvPr>
          <p:cNvSpPr/>
          <p:nvPr/>
        </p:nvSpPr>
        <p:spPr>
          <a:xfrm>
            <a:off x="3016684" y="2218044"/>
            <a:ext cx="1218806" cy="360040"/>
          </a:xfrm>
          <a:prstGeom prst="rightArrow">
            <a:avLst/>
          </a:prstGeom>
          <a:solidFill>
            <a:schemeClr val="accent5">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mn-ea"/>
              <a:cs typeface="+mn-cs"/>
            </a:endParaRPr>
          </a:p>
        </p:txBody>
      </p:sp>
      <p:sp>
        <p:nvSpPr>
          <p:cNvPr id="20" name="角丸四角形 19">
            <a:extLst>
              <a:ext uri="{FF2B5EF4-FFF2-40B4-BE49-F238E27FC236}">
                <a16:creationId xmlns:a16="http://schemas.microsoft.com/office/drawing/2014/main" id="{F1BC1282-7D96-4D4C-8C12-3B473306F232}"/>
              </a:ext>
            </a:extLst>
          </p:cNvPr>
          <p:cNvSpPr/>
          <p:nvPr/>
        </p:nvSpPr>
        <p:spPr>
          <a:xfrm>
            <a:off x="704319" y="2025114"/>
            <a:ext cx="396044" cy="2774468"/>
          </a:xfrm>
          <a:prstGeom prst="roundRect">
            <a:avLst/>
          </a:prstGeom>
          <a:solidFill>
            <a:schemeClr val="accent5">
              <a:lumMod val="60000"/>
              <a:lumOff val="40000"/>
            </a:schemeClr>
          </a:solidFill>
        </p:spPr>
        <p:style>
          <a:lnRef idx="3">
            <a:schemeClr val="lt1"/>
          </a:lnRef>
          <a:fillRef idx="1">
            <a:schemeClr val="accent5"/>
          </a:fillRef>
          <a:effectRef idx="1">
            <a:schemeClr val="accent5"/>
          </a:effectRef>
          <a:fontRef idx="minor">
            <a:schemeClr val="lt1"/>
          </a:fontRef>
        </p:style>
        <p:txBody>
          <a:bodyPr vert="eaVert"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dirty="0">
                <a:ln>
                  <a:noFill/>
                </a:ln>
                <a:solidFill>
                  <a:prstClr val="white"/>
                </a:solidFill>
                <a:effectLst/>
                <a:uLnTx/>
                <a:uFillTx/>
                <a:latin typeface="+mn-ea"/>
                <a:cs typeface="+mn-cs"/>
              </a:rPr>
              <a:t>展示場来場</a:t>
            </a:r>
            <a:endParaRPr kumimoji="1" lang="en-US" altLang="ja-JP" b="1" i="0" u="none" strike="noStrike" kern="1200" cap="none" spc="0" normalizeH="0" baseline="0" noProof="0" dirty="0">
              <a:ln>
                <a:noFill/>
              </a:ln>
              <a:solidFill>
                <a:prstClr val="white"/>
              </a:solidFill>
              <a:effectLst/>
              <a:uLnTx/>
              <a:uFillTx/>
              <a:latin typeface="+mn-ea"/>
              <a:cs typeface="+mn-cs"/>
            </a:endParaRPr>
          </a:p>
        </p:txBody>
      </p:sp>
      <p:sp>
        <p:nvSpPr>
          <p:cNvPr id="23" name="角丸四角形 21">
            <a:extLst>
              <a:ext uri="{FF2B5EF4-FFF2-40B4-BE49-F238E27FC236}">
                <a16:creationId xmlns:a16="http://schemas.microsoft.com/office/drawing/2014/main" id="{B0E62EBB-8805-44F3-BED6-9AC0697CC919}"/>
              </a:ext>
            </a:extLst>
          </p:cNvPr>
          <p:cNvSpPr/>
          <p:nvPr/>
        </p:nvSpPr>
        <p:spPr>
          <a:xfrm>
            <a:off x="2272403" y="2093206"/>
            <a:ext cx="396044" cy="623429"/>
          </a:xfrm>
          <a:prstGeom prst="roundRect">
            <a:avLst/>
          </a:prstGeom>
          <a:solidFill>
            <a:schemeClr val="accent5">
              <a:lumMod val="60000"/>
              <a:lumOff val="40000"/>
            </a:schemeClr>
          </a:solidFill>
        </p:spPr>
        <p:style>
          <a:lnRef idx="3">
            <a:schemeClr val="lt1"/>
          </a:lnRef>
          <a:fillRef idx="1">
            <a:schemeClr val="accent5"/>
          </a:fillRef>
          <a:effectRef idx="1">
            <a:schemeClr val="accent5"/>
          </a:effectRef>
          <a:fontRef idx="minor">
            <a:schemeClr val="lt1"/>
          </a:fontRef>
        </p:style>
        <p:txBody>
          <a:bodyPr vert="eaVert"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dirty="0">
                <a:ln>
                  <a:noFill/>
                </a:ln>
                <a:solidFill>
                  <a:prstClr val="white"/>
                </a:solidFill>
                <a:effectLst/>
                <a:uLnTx/>
                <a:uFillTx/>
                <a:latin typeface="+mn-ea"/>
                <a:cs typeface="+mn-cs"/>
              </a:rPr>
              <a:t>契約</a:t>
            </a:r>
            <a:endParaRPr kumimoji="1" lang="en-US" altLang="ja-JP" b="1" i="0" u="none" strike="noStrike" kern="1200" cap="none" spc="0" normalizeH="0" baseline="0" noProof="0" dirty="0">
              <a:ln>
                <a:noFill/>
              </a:ln>
              <a:solidFill>
                <a:prstClr val="white"/>
              </a:solidFill>
              <a:effectLst/>
              <a:uLnTx/>
              <a:uFillTx/>
              <a:latin typeface="+mn-ea"/>
              <a:cs typeface="+mn-cs"/>
            </a:endParaRPr>
          </a:p>
        </p:txBody>
      </p:sp>
      <p:sp>
        <p:nvSpPr>
          <p:cNvPr id="30" name="角丸四角形 22">
            <a:extLst>
              <a:ext uri="{FF2B5EF4-FFF2-40B4-BE49-F238E27FC236}">
                <a16:creationId xmlns:a16="http://schemas.microsoft.com/office/drawing/2014/main" id="{52490F16-0F9B-4786-A595-D32330FB698C}"/>
              </a:ext>
            </a:extLst>
          </p:cNvPr>
          <p:cNvSpPr/>
          <p:nvPr/>
        </p:nvSpPr>
        <p:spPr>
          <a:xfrm>
            <a:off x="3419872" y="2017799"/>
            <a:ext cx="396044" cy="1507976"/>
          </a:xfrm>
          <a:prstGeom prst="roundRect">
            <a:avLst/>
          </a:prstGeom>
          <a:solidFill>
            <a:schemeClr val="accent5">
              <a:lumMod val="60000"/>
              <a:lumOff val="40000"/>
            </a:schemeClr>
          </a:solidFill>
        </p:spPr>
        <p:style>
          <a:lnRef idx="3">
            <a:schemeClr val="lt1"/>
          </a:lnRef>
          <a:fillRef idx="1">
            <a:schemeClr val="accent5"/>
          </a:fillRef>
          <a:effectRef idx="1">
            <a:schemeClr val="accent5"/>
          </a:effectRef>
          <a:fontRef idx="minor">
            <a:schemeClr val="lt1"/>
          </a:fontRef>
        </p:style>
        <p:txBody>
          <a:bodyPr vert="eaVert"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dirty="0">
                <a:ln>
                  <a:noFill/>
                </a:ln>
                <a:solidFill>
                  <a:prstClr val="white"/>
                </a:solidFill>
                <a:effectLst/>
                <a:uLnTx/>
                <a:uFillTx/>
                <a:latin typeface="+mn-ea"/>
                <a:cs typeface="+mn-cs"/>
              </a:rPr>
              <a:t>サービス開始</a:t>
            </a:r>
            <a:endParaRPr kumimoji="1" lang="en-US" altLang="ja-JP" b="1" i="0" u="none" strike="noStrike" kern="1200" cap="none" spc="0" normalizeH="0" baseline="0" noProof="0" dirty="0">
              <a:ln>
                <a:noFill/>
              </a:ln>
              <a:solidFill>
                <a:prstClr val="white"/>
              </a:solidFill>
              <a:effectLst/>
              <a:uLnTx/>
              <a:uFillTx/>
              <a:latin typeface="+mn-ea"/>
              <a:cs typeface="+mn-cs"/>
            </a:endParaRPr>
          </a:p>
        </p:txBody>
      </p:sp>
      <p:sp>
        <p:nvSpPr>
          <p:cNvPr id="59" name="角丸四角形 21">
            <a:extLst>
              <a:ext uri="{FF2B5EF4-FFF2-40B4-BE49-F238E27FC236}">
                <a16:creationId xmlns:a16="http://schemas.microsoft.com/office/drawing/2014/main" id="{DD3F5E85-7991-4611-AF72-F84A0304EB7E}"/>
              </a:ext>
            </a:extLst>
          </p:cNvPr>
          <p:cNvSpPr/>
          <p:nvPr/>
        </p:nvSpPr>
        <p:spPr>
          <a:xfrm>
            <a:off x="2272403" y="3944141"/>
            <a:ext cx="396044" cy="623429"/>
          </a:xfrm>
          <a:prstGeom prst="roundRect">
            <a:avLst/>
          </a:prstGeom>
          <a:solidFill>
            <a:schemeClr val="accent5">
              <a:lumMod val="60000"/>
              <a:lumOff val="40000"/>
            </a:schemeClr>
          </a:solidFill>
        </p:spPr>
        <p:style>
          <a:lnRef idx="3">
            <a:schemeClr val="lt1"/>
          </a:lnRef>
          <a:fillRef idx="1">
            <a:schemeClr val="accent5"/>
          </a:fillRef>
          <a:effectRef idx="1">
            <a:schemeClr val="accent5"/>
          </a:effectRef>
          <a:fontRef idx="minor">
            <a:schemeClr val="lt1"/>
          </a:fontRef>
        </p:style>
        <p:txBody>
          <a:bodyPr vert="eaVert"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dirty="0">
                <a:ln>
                  <a:noFill/>
                </a:ln>
                <a:solidFill>
                  <a:prstClr val="white"/>
                </a:solidFill>
                <a:effectLst/>
                <a:uLnTx/>
                <a:uFillTx/>
                <a:latin typeface="+mn-ea"/>
                <a:cs typeface="+mn-cs"/>
              </a:rPr>
              <a:t>取消</a:t>
            </a:r>
            <a:endParaRPr kumimoji="1" lang="en-US" altLang="ja-JP" b="1" i="0" u="none" strike="noStrike" kern="1200" cap="none" spc="0" normalizeH="0" baseline="0" noProof="0" dirty="0">
              <a:ln>
                <a:noFill/>
              </a:ln>
              <a:solidFill>
                <a:prstClr val="white"/>
              </a:solidFill>
              <a:effectLst/>
              <a:uLnTx/>
              <a:uFillTx/>
              <a:latin typeface="+mn-ea"/>
              <a:cs typeface="+mn-cs"/>
            </a:endParaRPr>
          </a:p>
        </p:txBody>
      </p:sp>
      <p:sp>
        <p:nvSpPr>
          <p:cNvPr id="60" name="右矢印 5">
            <a:extLst>
              <a:ext uri="{FF2B5EF4-FFF2-40B4-BE49-F238E27FC236}">
                <a16:creationId xmlns:a16="http://schemas.microsoft.com/office/drawing/2014/main" id="{997E470D-50A7-4765-890D-DDB5E41E54E6}"/>
              </a:ext>
            </a:extLst>
          </p:cNvPr>
          <p:cNvSpPr/>
          <p:nvPr/>
        </p:nvSpPr>
        <p:spPr>
          <a:xfrm>
            <a:off x="1468735" y="4014692"/>
            <a:ext cx="366961" cy="360040"/>
          </a:xfrm>
          <a:prstGeom prst="rightArrow">
            <a:avLst/>
          </a:prstGeom>
          <a:solidFill>
            <a:schemeClr val="accent5">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mn-ea"/>
              <a:cs typeface="+mn-cs"/>
            </a:endParaRPr>
          </a:p>
        </p:txBody>
      </p:sp>
      <p:sp>
        <p:nvSpPr>
          <p:cNvPr id="61" name="右矢印 5">
            <a:extLst>
              <a:ext uri="{FF2B5EF4-FFF2-40B4-BE49-F238E27FC236}">
                <a16:creationId xmlns:a16="http://schemas.microsoft.com/office/drawing/2014/main" id="{EBF54937-E352-435A-9FF2-14C35B282FCD}"/>
              </a:ext>
            </a:extLst>
          </p:cNvPr>
          <p:cNvSpPr/>
          <p:nvPr/>
        </p:nvSpPr>
        <p:spPr>
          <a:xfrm>
            <a:off x="1468735" y="2211862"/>
            <a:ext cx="366961" cy="360040"/>
          </a:xfrm>
          <a:prstGeom prst="rightArrow">
            <a:avLst/>
          </a:prstGeom>
          <a:solidFill>
            <a:schemeClr val="accent5">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white"/>
              </a:solidFill>
              <a:effectLst/>
              <a:uLnTx/>
              <a:uFillTx/>
              <a:latin typeface="+mn-ea"/>
              <a:cs typeface="+mn-cs"/>
            </a:endParaRPr>
          </a:p>
        </p:txBody>
      </p:sp>
      <p:sp>
        <p:nvSpPr>
          <p:cNvPr id="63" name="Rectangle 88">
            <a:extLst>
              <a:ext uri="{FF2B5EF4-FFF2-40B4-BE49-F238E27FC236}">
                <a16:creationId xmlns:a16="http://schemas.microsoft.com/office/drawing/2014/main" id="{0C3EC2A3-F6EC-4C81-9C2B-9A4E05B45A05}"/>
              </a:ext>
            </a:extLst>
          </p:cNvPr>
          <p:cNvSpPr txBox="1">
            <a:spLocks noChangeArrowheads="1"/>
          </p:cNvSpPr>
          <p:nvPr/>
        </p:nvSpPr>
        <p:spPr bwMode="gray">
          <a:xfrm>
            <a:off x="4680000" y="1988840"/>
            <a:ext cx="4356496" cy="857889"/>
          </a:xfrm>
          <a:prstGeom prst="rect">
            <a:avLst/>
          </a:prstGeom>
        </p:spPr>
        <p:txBody>
          <a:bodyPr/>
          <a:lstStyle>
            <a:lvl1pPr marL="0" indent="0" eaLnBrk="1" hangingPunct="1">
              <a:lnSpc>
                <a:spcPct val="106000"/>
              </a:lnSpc>
              <a:spcBef>
                <a:spcPts val="1056"/>
              </a:spcBef>
              <a:defRPr kumimoji="1" sz="1200">
                <a:solidFill>
                  <a:schemeClr val="tx1"/>
                </a:solidFill>
                <a:latin typeface="Arial" pitchFamily="34" charset="0"/>
                <a:ea typeface="+mn-ea"/>
                <a:cs typeface="Arial" pitchFamily="34" charset="0"/>
              </a:defRPr>
            </a:lvl1pPr>
            <a:lvl2pPr marL="169200" indent="-169200" algn="l" eaLnBrk="1" hangingPunct="1">
              <a:lnSpc>
                <a:spcPct val="106000"/>
              </a:lnSpc>
              <a:spcBef>
                <a:spcPts val="1056"/>
              </a:spcBef>
              <a:buFont typeface="Wingdings" pitchFamily="2" charset="2"/>
              <a:buChar char="n"/>
              <a:defRPr kumimoji="1" sz="1200">
                <a:solidFill>
                  <a:schemeClr val="tx1"/>
                </a:solidFill>
                <a:latin typeface="Arial" pitchFamily="34" charset="0"/>
                <a:ea typeface="+mn-ea"/>
                <a:cs typeface="Arial" pitchFamily="34" charset="0"/>
              </a:defRPr>
            </a:lvl2pPr>
            <a:lvl3pPr marL="345600" indent="-172800" algn="l" eaLnBrk="1" hangingPunct="1">
              <a:lnSpc>
                <a:spcPct val="106000"/>
              </a:lnSpc>
              <a:spcBef>
                <a:spcPts val="480"/>
              </a:spcBef>
              <a:buFont typeface="Wingdings" pitchFamily="2" charset="2"/>
              <a:buChar char="Ø"/>
              <a:defRPr kumimoji="1" sz="1200">
                <a:solidFill>
                  <a:schemeClr val="tx1"/>
                </a:solidFill>
                <a:latin typeface="Arial" pitchFamily="34" charset="0"/>
                <a:ea typeface="+mn-ea"/>
                <a:cs typeface="Arial" pitchFamily="34" charset="0"/>
              </a:defRPr>
            </a:lvl3pPr>
            <a:lvl4pPr marL="518400" indent="-172800" algn="l" eaLnBrk="1" hangingPunct="1">
              <a:lnSpc>
                <a:spcPct val="106000"/>
              </a:lnSpc>
              <a:spcBef>
                <a:spcPts val="240"/>
              </a:spcBef>
              <a:buFont typeface="Arial" pitchFamily="34" charset="0"/>
              <a:buChar char="•"/>
              <a:defRPr kumimoji="1" sz="1200">
                <a:solidFill>
                  <a:schemeClr val="tx1"/>
                </a:solidFill>
                <a:latin typeface="Arial" pitchFamily="34" charset="0"/>
                <a:ea typeface="+mn-ea"/>
                <a:cs typeface="Arial" pitchFamily="34" charset="0"/>
              </a:defRPr>
            </a:lvl4pPr>
          </a:lstStyle>
          <a:p>
            <a:pPr marL="360000" marR="0" lvl="1" indent="-360000" algn="l" defTabSz="914400" rtl="0" eaLnBrk="1" fontAlgn="auto" latinLnBrk="0" hangingPunct="1">
              <a:lnSpc>
                <a:spcPct val="100000"/>
              </a:lnSpc>
              <a:spcBef>
                <a:spcPts val="0"/>
              </a:spcBef>
              <a:spcAft>
                <a:spcPts val="0"/>
              </a:spcAft>
              <a:buClr>
                <a:srgbClr val="C00000"/>
              </a:buClr>
              <a:buSzTx/>
              <a:buFont typeface="Wingdings" pitchFamily="2" charset="2"/>
              <a:buChar char="n"/>
              <a:tabLst/>
              <a:defRPr/>
            </a:pPr>
            <a:r>
              <a:rPr kumimoji="1" lang="ja-JP" altLang="en-US" sz="1600" b="1" i="0" u="none" strike="noStrike" kern="0" cap="none" spc="0" normalizeH="0" baseline="0" noProof="0" dirty="0">
                <a:ln>
                  <a:noFill/>
                </a:ln>
                <a:solidFill>
                  <a:prstClr val="black"/>
                </a:solidFill>
                <a:effectLst/>
                <a:uLnTx/>
                <a:uFillTx/>
                <a:latin typeface="+mn-ea"/>
                <a:cs typeface="Arial" pitchFamily="34" charset="0"/>
              </a:rPr>
              <a:t>受注アンケート</a:t>
            </a:r>
            <a:endParaRPr kumimoji="1" lang="en-US" altLang="ja-JP" sz="1600" b="1" i="0" u="none" strike="noStrike" kern="0" cap="none" spc="0" normalizeH="0" baseline="0" noProof="0" dirty="0">
              <a:ln>
                <a:noFill/>
              </a:ln>
              <a:solidFill>
                <a:prstClr val="black"/>
              </a:solidFill>
              <a:effectLst/>
              <a:uLnTx/>
              <a:uFillTx/>
              <a:latin typeface="+mn-ea"/>
              <a:cs typeface="Arial" pitchFamily="34" charset="0"/>
            </a:endParaRPr>
          </a:p>
          <a:p>
            <a:pPr marL="532800" lvl="3" indent="-360000">
              <a:lnSpc>
                <a:spcPct val="100000"/>
              </a:lnSpc>
              <a:spcBef>
                <a:spcPts val="0"/>
              </a:spcBef>
              <a:buFont typeface="Wingdings" pitchFamily="2" charset="2"/>
              <a:buChar char="Ø"/>
              <a:defRPr/>
            </a:pPr>
            <a:r>
              <a:rPr kumimoji="1" lang="ja-JP" altLang="en-US" sz="1600" b="0" i="0" u="none" strike="noStrike" kern="0" cap="none" spc="0" normalizeH="0" baseline="0" noProof="0" dirty="0">
                <a:ln>
                  <a:noFill/>
                </a:ln>
                <a:solidFill>
                  <a:prstClr val="black"/>
                </a:solidFill>
                <a:effectLst/>
                <a:uLnTx/>
                <a:uFillTx/>
                <a:latin typeface="+mn-ea"/>
                <a:cs typeface="Arial" pitchFamily="34" charset="0"/>
              </a:rPr>
              <a:t>アンケート件数：</a:t>
            </a:r>
            <a:r>
              <a:rPr kumimoji="1" lang="en-US" altLang="ja-JP" sz="1600" b="0" i="0" u="none" strike="noStrike" kern="0" cap="none" spc="0" normalizeH="0" baseline="0" noProof="0" dirty="0">
                <a:ln>
                  <a:noFill/>
                </a:ln>
                <a:solidFill>
                  <a:prstClr val="black"/>
                </a:solidFill>
                <a:effectLst/>
                <a:uLnTx/>
                <a:uFillTx/>
                <a:latin typeface="+mn-ea"/>
                <a:cs typeface="Arial" pitchFamily="34" charset="0"/>
              </a:rPr>
              <a:t>1,820</a:t>
            </a:r>
            <a:r>
              <a:rPr kumimoji="1" lang="ja-JP" altLang="en-US" sz="1600" b="0" i="0" u="none" strike="noStrike" kern="0" cap="none" spc="0" normalizeH="0" baseline="0" noProof="0" dirty="0">
                <a:ln>
                  <a:noFill/>
                </a:ln>
                <a:solidFill>
                  <a:prstClr val="black"/>
                </a:solidFill>
                <a:effectLst/>
                <a:uLnTx/>
                <a:uFillTx/>
                <a:latin typeface="+mn-ea"/>
                <a:cs typeface="Arial" pitchFamily="34" charset="0"/>
              </a:rPr>
              <a:t>件</a:t>
            </a:r>
            <a:endParaRPr kumimoji="1" lang="en-US" altLang="ja-JP" sz="1600" b="0" i="0" u="none" strike="noStrike" kern="0" cap="none" spc="0" normalizeH="0" baseline="0" noProof="0" dirty="0">
              <a:ln>
                <a:noFill/>
              </a:ln>
              <a:solidFill>
                <a:prstClr val="black"/>
              </a:solidFill>
              <a:effectLst/>
              <a:uLnTx/>
              <a:uFillTx/>
              <a:latin typeface="+mn-ea"/>
              <a:cs typeface="Arial" pitchFamily="34" charset="0"/>
            </a:endParaRPr>
          </a:p>
          <a:p>
            <a:pPr marL="532800" lvl="3" indent="-360000">
              <a:lnSpc>
                <a:spcPct val="100000"/>
              </a:lnSpc>
              <a:spcBef>
                <a:spcPts val="0"/>
              </a:spcBef>
              <a:buFont typeface="Wingdings" pitchFamily="2" charset="2"/>
              <a:buChar char="Ø"/>
              <a:defRPr/>
            </a:pPr>
            <a:r>
              <a:rPr kumimoji="1" lang="ja-JP" altLang="en-US" sz="1600" b="0" i="0" u="none" strike="noStrike" kern="0" cap="none" spc="0" normalizeH="0" baseline="0" noProof="0" dirty="0">
                <a:ln>
                  <a:noFill/>
                </a:ln>
                <a:solidFill>
                  <a:prstClr val="black"/>
                </a:solidFill>
                <a:effectLst/>
                <a:uLnTx/>
                <a:uFillTx/>
                <a:latin typeface="+mn-ea"/>
                <a:cs typeface="Arial" pitchFamily="34" charset="0"/>
              </a:rPr>
              <a:t>自由記述が記載されている件数：</a:t>
            </a:r>
            <a:r>
              <a:rPr kumimoji="1" lang="en-US" altLang="ja-JP" sz="1600" b="0" i="0" u="none" strike="noStrike" kern="0" cap="none" spc="0" normalizeH="0" baseline="0" noProof="0" dirty="0">
                <a:ln>
                  <a:noFill/>
                </a:ln>
                <a:solidFill>
                  <a:prstClr val="black"/>
                </a:solidFill>
                <a:effectLst/>
                <a:uLnTx/>
                <a:uFillTx/>
                <a:latin typeface="+mn-ea"/>
                <a:cs typeface="Arial" pitchFamily="34" charset="0"/>
              </a:rPr>
              <a:t>615</a:t>
            </a:r>
            <a:r>
              <a:rPr kumimoji="1" lang="ja-JP" altLang="en-US" sz="1600" b="0" i="0" u="none" strike="noStrike" kern="0" cap="none" spc="0" normalizeH="0" baseline="0" noProof="0" dirty="0">
                <a:ln>
                  <a:noFill/>
                </a:ln>
                <a:solidFill>
                  <a:prstClr val="black"/>
                </a:solidFill>
                <a:effectLst/>
                <a:uLnTx/>
                <a:uFillTx/>
                <a:latin typeface="+mn-ea"/>
                <a:cs typeface="Arial" pitchFamily="34" charset="0"/>
              </a:rPr>
              <a:t>件 </a:t>
            </a:r>
            <a:endParaRPr kumimoji="1" lang="en-US" altLang="ja-JP" sz="1600" b="0" i="0" u="none" strike="noStrike" kern="0" cap="none" spc="0" normalizeH="0" baseline="0" noProof="0" dirty="0">
              <a:ln>
                <a:noFill/>
              </a:ln>
              <a:solidFill>
                <a:prstClr val="black"/>
              </a:solidFill>
              <a:effectLst/>
              <a:uLnTx/>
              <a:uFillTx/>
              <a:latin typeface="+mn-ea"/>
              <a:cs typeface="Arial" pitchFamily="34" charset="0"/>
            </a:endParaRPr>
          </a:p>
        </p:txBody>
      </p:sp>
      <p:sp>
        <p:nvSpPr>
          <p:cNvPr id="65" name="Rectangle 88">
            <a:extLst>
              <a:ext uri="{FF2B5EF4-FFF2-40B4-BE49-F238E27FC236}">
                <a16:creationId xmlns:a16="http://schemas.microsoft.com/office/drawing/2014/main" id="{0D83885D-81F4-467B-8A70-3F694DF7A4D6}"/>
              </a:ext>
            </a:extLst>
          </p:cNvPr>
          <p:cNvSpPr txBox="1">
            <a:spLocks noChangeArrowheads="1"/>
          </p:cNvSpPr>
          <p:nvPr/>
        </p:nvSpPr>
        <p:spPr bwMode="gray">
          <a:xfrm>
            <a:off x="4680000" y="3867255"/>
            <a:ext cx="4356496" cy="857889"/>
          </a:xfrm>
          <a:prstGeom prst="rect">
            <a:avLst/>
          </a:prstGeom>
        </p:spPr>
        <p:txBody>
          <a:bodyPr/>
          <a:lstStyle>
            <a:lvl1pPr marL="0" indent="0" eaLnBrk="1" hangingPunct="1">
              <a:lnSpc>
                <a:spcPct val="106000"/>
              </a:lnSpc>
              <a:spcBef>
                <a:spcPts val="1056"/>
              </a:spcBef>
              <a:defRPr kumimoji="1" sz="1200">
                <a:solidFill>
                  <a:schemeClr val="tx1"/>
                </a:solidFill>
                <a:latin typeface="Arial" pitchFamily="34" charset="0"/>
                <a:ea typeface="+mn-ea"/>
                <a:cs typeface="Arial" pitchFamily="34" charset="0"/>
              </a:defRPr>
            </a:lvl1pPr>
            <a:lvl2pPr marL="169200" indent="-169200" algn="l" eaLnBrk="1" hangingPunct="1">
              <a:lnSpc>
                <a:spcPct val="106000"/>
              </a:lnSpc>
              <a:spcBef>
                <a:spcPts val="1056"/>
              </a:spcBef>
              <a:buFont typeface="Wingdings" pitchFamily="2" charset="2"/>
              <a:buChar char="n"/>
              <a:defRPr kumimoji="1" sz="1200">
                <a:solidFill>
                  <a:schemeClr val="tx1"/>
                </a:solidFill>
                <a:latin typeface="Arial" pitchFamily="34" charset="0"/>
                <a:ea typeface="+mn-ea"/>
                <a:cs typeface="Arial" pitchFamily="34" charset="0"/>
              </a:defRPr>
            </a:lvl2pPr>
            <a:lvl3pPr marL="345600" indent="-172800" algn="l" eaLnBrk="1" hangingPunct="1">
              <a:lnSpc>
                <a:spcPct val="106000"/>
              </a:lnSpc>
              <a:spcBef>
                <a:spcPts val="480"/>
              </a:spcBef>
              <a:buFont typeface="Wingdings" pitchFamily="2" charset="2"/>
              <a:buChar char="Ø"/>
              <a:defRPr kumimoji="1" sz="1200">
                <a:solidFill>
                  <a:schemeClr val="tx1"/>
                </a:solidFill>
                <a:latin typeface="Arial" pitchFamily="34" charset="0"/>
                <a:ea typeface="+mn-ea"/>
                <a:cs typeface="Arial" pitchFamily="34" charset="0"/>
              </a:defRPr>
            </a:lvl3pPr>
            <a:lvl4pPr marL="518400" indent="-172800" algn="l" eaLnBrk="1" hangingPunct="1">
              <a:lnSpc>
                <a:spcPct val="106000"/>
              </a:lnSpc>
              <a:spcBef>
                <a:spcPts val="240"/>
              </a:spcBef>
              <a:buFont typeface="Arial" pitchFamily="34" charset="0"/>
              <a:buChar char="•"/>
              <a:defRPr kumimoji="1" sz="1200">
                <a:solidFill>
                  <a:schemeClr val="tx1"/>
                </a:solidFill>
                <a:latin typeface="Arial" pitchFamily="34" charset="0"/>
                <a:ea typeface="+mn-ea"/>
                <a:cs typeface="Arial" pitchFamily="34" charset="0"/>
              </a:defRPr>
            </a:lvl4pPr>
          </a:lstStyle>
          <a:p>
            <a:pPr marL="360000" marR="0" lvl="1" indent="-360000" algn="l" defTabSz="914400" rtl="0" eaLnBrk="1" fontAlgn="auto" latinLnBrk="0" hangingPunct="1">
              <a:lnSpc>
                <a:spcPct val="100000"/>
              </a:lnSpc>
              <a:spcBef>
                <a:spcPts val="0"/>
              </a:spcBef>
              <a:spcAft>
                <a:spcPts val="0"/>
              </a:spcAft>
              <a:buClr>
                <a:srgbClr val="C00000"/>
              </a:buClr>
              <a:buSzTx/>
              <a:buFont typeface="Wingdings" pitchFamily="2" charset="2"/>
              <a:buChar char="n"/>
              <a:tabLst/>
              <a:defRPr/>
            </a:pPr>
            <a:r>
              <a:rPr kumimoji="1" lang="ja-JP" altLang="en-US" sz="1600" b="1" i="0" u="none" strike="noStrike" kern="0" cap="none" spc="0" normalizeH="0" baseline="0" noProof="0" dirty="0">
                <a:ln>
                  <a:noFill/>
                </a:ln>
                <a:solidFill>
                  <a:prstClr val="black"/>
                </a:solidFill>
                <a:effectLst/>
                <a:uLnTx/>
                <a:uFillTx/>
                <a:latin typeface="+mn-ea"/>
                <a:cs typeface="Arial" pitchFamily="34" charset="0"/>
              </a:rPr>
              <a:t>失注アンケート</a:t>
            </a:r>
            <a:endParaRPr kumimoji="1" lang="en-US" altLang="ja-JP" sz="1600" b="1" i="0" u="none" strike="noStrike" kern="0" cap="none" spc="0" normalizeH="0" baseline="0" noProof="0" dirty="0">
              <a:ln>
                <a:noFill/>
              </a:ln>
              <a:solidFill>
                <a:prstClr val="black"/>
              </a:solidFill>
              <a:effectLst/>
              <a:uLnTx/>
              <a:uFillTx/>
              <a:latin typeface="+mn-ea"/>
              <a:cs typeface="Arial" pitchFamily="34" charset="0"/>
            </a:endParaRPr>
          </a:p>
          <a:p>
            <a:pPr marL="532800" lvl="3" indent="-360000">
              <a:lnSpc>
                <a:spcPct val="100000"/>
              </a:lnSpc>
              <a:spcBef>
                <a:spcPts val="0"/>
              </a:spcBef>
              <a:buFont typeface="Wingdings" pitchFamily="2" charset="2"/>
              <a:buChar char="Ø"/>
              <a:defRPr/>
            </a:pPr>
            <a:r>
              <a:rPr kumimoji="1" lang="ja-JP" altLang="en-US" sz="1600" b="0" i="0" u="none" strike="noStrike" kern="0" cap="none" spc="0" normalizeH="0" baseline="0" noProof="0" dirty="0">
                <a:ln>
                  <a:noFill/>
                </a:ln>
                <a:solidFill>
                  <a:prstClr val="black"/>
                </a:solidFill>
                <a:effectLst/>
                <a:uLnTx/>
                <a:uFillTx/>
                <a:latin typeface="+mn-ea"/>
                <a:cs typeface="Arial" pitchFamily="34" charset="0"/>
              </a:rPr>
              <a:t>アンケート件数：</a:t>
            </a:r>
            <a:r>
              <a:rPr kumimoji="1" lang="en-US" altLang="ja-JP" sz="1600" b="0" i="0" u="none" strike="noStrike" kern="0" cap="none" spc="0" normalizeH="0" baseline="0" noProof="0" dirty="0">
                <a:ln>
                  <a:noFill/>
                </a:ln>
                <a:solidFill>
                  <a:prstClr val="black"/>
                </a:solidFill>
                <a:effectLst/>
                <a:uLnTx/>
                <a:uFillTx/>
                <a:latin typeface="+mn-ea"/>
                <a:cs typeface="Arial" pitchFamily="34" charset="0"/>
              </a:rPr>
              <a:t> 1,455</a:t>
            </a:r>
            <a:r>
              <a:rPr kumimoji="1" lang="ja-JP" altLang="en-US" sz="1600" b="0" i="0" u="none" strike="noStrike" kern="0" cap="none" spc="0" normalizeH="0" baseline="0" noProof="0" dirty="0">
                <a:ln>
                  <a:noFill/>
                </a:ln>
                <a:solidFill>
                  <a:prstClr val="black"/>
                </a:solidFill>
                <a:effectLst/>
                <a:uLnTx/>
                <a:uFillTx/>
                <a:latin typeface="+mn-ea"/>
                <a:cs typeface="Arial" pitchFamily="34" charset="0"/>
              </a:rPr>
              <a:t>件</a:t>
            </a:r>
            <a:endParaRPr kumimoji="1" lang="en-US" altLang="ja-JP" sz="1600" b="0" i="0" u="none" strike="noStrike" kern="0" cap="none" spc="0" normalizeH="0" baseline="0" noProof="0" dirty="0">
              <a:ln>
                <a:noFill/>
              </a:ln>
              <a:solidFill>
                <a:prstClr val="black"/>
              </a:solidFill>
              <a:effectLst/>
              <a:uLnTx/>
              <a:uFillTx/>
              <a:latin typeface="+mn-ea"/>
              <a:cs typeface="Arial" pitchFamily="34" charset="0"/>
            </a:endParaRPr>
          </a:p>
          <a:p>
            <a:pPr marL="532800" lvl="3" indent="-360000">
              <a:lnSpc>
                <a:spcPct val="100000"/>
              </a:lnSpc>
              <a:spcBef>
                <a:spcPts val="0"/>
              </a:spcBef>
              <a:buFont typeface="Wingdings" pitchFamily="2" charset="2"/>
              <a:buChar char="Ø"/>
              <a:defRPr/>
            </a:pPr>
            <a:r>
              <a:rPr kumimoji="1" lang="ja-JP" altLang="en-US" sz="1600" b="0" i="0" u="none" strike="noStrike" kern="0" cap="none" spc="0" normalizeH="0" baseline="0" noProof="0" dirty="0">
                <a:ln>
                  <a:noFill/>
                </a:ln>
                <a:solidFill>
                  <a:prstClr val="black"/>
                </a:solidFill>
                <a:effectLst/>
                <a:uLnTx/>
                <a:uFillTx/>
                <a:latin typeface="+mn-ea"/>
                <a:cs typeface="Arial" pitchFamily="34" charset="0"/>
              </a:rPr>
              <a:t>自由記述が記載されている件数：</a:t>
            </a:r>
            <a:r>
              <a:rPr kumimoji="1" lang="en-US" altLang="ja-JP" sz="1600" b="0" i="0" u="none" strike="noStrike" kern="0" cap="none" spc="0" normalizeH="0" baseline="0" noProof="0" dirty="0">
                <a:ln>
                  <a:noFill/>
                </a:ln>
                <a:solidFill>
                  <a:prstClr val="black"/>
                </a:solidFill>
                <a:effectLst/>
                <a:uLnTx/>
                <a:uFillTx/>
                <a:latin typeface="+mn-ea"/>
                <a:cs typeface="Arial" pitchFamily="34" charset="0"/>
              </a:rPr>
              <a:t>478</a:t>
            </a:r>
            <a:r>
              <a:rPr kumimoji="1" lang="ja-JP" altLang="en-US" sz="1600" b="0" i="0" u="none" strike="noStrike" kern="0" cap="none" spc="0" normalizeH="0" baseline="0" noProof="0" dirty="0">
                <a:ln>
                  <a:noFill/>
                </a:ln>
                <a:solidFill>
                  <a:prstClr val="black"/>
                </a:solidFill>
                <a:effectLst/>
                <a:uLnTx/>
                <a:uFillTx/>
                <a:latin typeface="+mn-ea"/>
                <a:cs typeface="Arial" pitchFamily="34" charset="0"/>
              </a:rPr>
              <a:t>件</a:t>
            </a:r>
            <a:endParaRPr kumimoji="1" lang="en-US" altLang="ja-JP" sz="1600" b="0" i="0" u="none" strike="noStrike" kern="0" cap="none" spc="0" normalizeH="0" baseline="0" noProof="0" dirty="0">
              <a:ln>
                <a:noFill/>
              </a:ln>
              <a:solidFill>
                <a:prstClr val="black"/>
              </a:solidFill>
              <a:effectLst/>
              <a:uLnTx/>
              <a:uFillTx/>
              <a:latin typeface="+mn-ea"/>
              <a:cs typeface="Arial" pitchFamily="34" charset="0"/>
            </a:endParaRPr>
          </a:p>
        </p:txBody>
      </p:sp>
      <p:sp>
        <p:nvSpPr>
          <p:cNvPr id="47" name="フッター プレースホルダー 1">
            <a:extLst>
              <a:ext uri="{FF2B5EF4-FFF2-40B4-BE49-F238E27FC236}">
                <a16:creationId xmlns:a16="http://schemas.microsoft.com/office/drawing/2014/main" id="{D051010E-2BF4-4CFA-872F-743AFE6C3CBF}"/>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48" name="スライド番号プレースホルダー 3">
            <a:extLst>
              <a:ext uri="{FF2B5EF4-FFF2-40B4-BE49-F238E27FC236}">
                <a16:creationId xmlns:a16="http://schemas.microsoft.com/office/drawing/2014/main" id="{31F846BE-8EE5-4D1C-8C70-6BE2F3F1262E}"/>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25</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sp>
        <p:nvSpPr>
          <p:cNvPr id="67" name="Rectangle 25">
            <a:extLst>
              <a:ext uri="{FF2B5EF4-FFF2-40B4-BE49-F238E27FC236}">
                <a16:creationId xmlns:a16="http://schemas.microsoft.com/office/drawing/2014/main" id="{A9879B81-3523-4D26-A850-C7F726EFED98}"/>
              </a:ext>
            </a:extLst>
          </p:cNvPr>
          <p:cNvSpPr>
            <a:spLocks noChangeArrowheads="1"/>
          </p:cNvSpPr>
          <p:nvPr/>
        </p:nvSpPr>
        <p:spPr bwMode="auto">
          <a:xfrm>
            <a:off x="792000" y="252000"/>
            <a:ext cx="66479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ja-JP" altLang="en-US" sz="3600" b="1" dirty="0">
                <a:solidFill>
                  <a:schemeClr val="tx1">
                    <a:lumMod val="65000"/>
                    <a:lumOff val="35000"/>
                  </a:schemeClr>
                </a:solidFill>
                <a:latin typeface="+mn-ea"/>
                <a:ea typeface="+mn-ea"/>
              </a:rPr>
              <a:t>テキストマイニング事例の紹介</a:t>
            </a:r>
          </a:p>
        </p:txBody>
      </p:sp>
      <p:grpSp>
        <p:nvGrpSpPr>
          <p:cNvPr id="94" name="グループ化 93">
            <a:extLst>
              <a:ext uri="{FF2B5EF4-FFF2-40B4-BE49-F238E27FC236}">
                <a16:creationId xmlns:a16="http://schemas.microsoft.com/office/drawing/2014/main" id="{57E4C8B1-6E58-42D1-B07C-D88668601870}"/>
              </a:ext>
            </a:extLst>
          </p:cNvPr>
          <p:cNvGrpSpPr/>
          <p:nvPr/>
        </p:nvGrpSpPr>
        <p:grpSpPr>
          <a:xfrm>
            <a:off x="2101625" y="2771851"/>
            <a:ext cx="719576" cy="926411"/>
            <a:chOff x="2547261" y="4192008"/>
            <a:chExt cx="656587" cy="939988"/>
          </a:xfrm>
        </p:grpSpPr>
        <p:sp>
          <p:nvSpPr>
            <p:cNvPr id="95" name="メモ 82">
              <a:extLst>
                <a:ext uri="{FF2B5EF4-FFF2-40B4-BE49-F238E27FC236}">
                  <a16:creationId xmlns:a16="http://schemas.microsoft.com/office/drawing/2014/main" id="{2D5E3129-C5C0-4D8C-A20D-1F9F4F878928}"/>
                </a:ext>
              </a:extLst>
            </p:cNvPr>
            <p:cNvSpPr/>
            <p:nvPr/>
          </p:nvSpPr>
          <p:spPr>
            <a:xfrm>
              <a:off x="2591780" y="4272105"/>
              <a:ext cx="612068" cy="859891"/>
            </a:xfrm>
            <a:prstGeom prst="foldedCorner">
              <a:avLst>
                <a:gd name="adj" fmla="val 21459"/>
              </a:avLst>
            </a:prstGeom>
            <a:solidFill>
              <a:schemeClr val="bg1"/>
            </a:solidFill>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96" name="テキスト ボックス 95">
              <a:extLst>
                <a:ext uri="{FF2B5EF4-FFF2-40B4-BE49-F238E27FC236}">
                  <a16:creationId xmlns:a16="http://schemas.microsoft.com/office/drawing/2014/main" id="{F9C139BA-0FA7-4741-B32D-D0398C9F722C}"/>
                </a:ext>
              </a:extLst>
            </p:cNvPr>
            <p:cNvSpPr txBox="1"/>
            <p:nvPr/>
          </p:nvSpPr>
          <p:spPr>
            <a:xfrm>
              <a:off x="2547261" y="4307391"/>
              <a:ext cx="242541" cy="135734"/>
            </a:xfrm>
            <a:prstGeom prst="rect">
              <a:avLst/>
            </a:prstGeom>
            <a:noFill/>
          </p:spPr>
          <p:txBody>
            <a:bodyPr wrap="square" rtlCol="0">
              <a:spAutoFit/>
            </a:bodyPr>
            <a:lstStyle/>
            <a:p>
              <a:r>
                <a:rPr kumimoji="1" lang="ja-JP" altLang="en-US" sz="800" b="1" dirty="0">
                  <a:solidFill>
                    <a:schemeClr val="accent1"/>
                  </a:solidFill>
                  <a:latin typeface="Meiryo UI" panose="020B0604030504040204" pitchFamily="50" charset="-128"/>
                  <a:ea typeface="Meiryo UI" panose="020B0604030504040204" pitchFamily="50" charset="-128"/>
                </a:rPr>
                <a:t>レ</a:t>
              </a:r>
            </a:p>
          </p:txBody>
        </p:sp>
        <p:cxnSp>
          <p:nvCxnSpPr>
            <p:cNvPr id="97" name="直線コネクタ 96">
              <a:extLst>
                <a:ext uri="{FF2B5EF4-FFF2-40B4-BE49-F238E27FC236}">
                  <a16:creationId xmlns:a16="http://schemas.microsoft.com/office/drawing/2014/main" id="{6A2445B4-39BB-4D3F-8993-6F9FA1A696CF}"/>
                </a:ext>
              </a:extLst>
            </p:cNvPr>
            <p:cNvCxnSpPr/>
            <p:nvPr/>
          </p:nvCxnSpPr>
          <p:spPr>
            <a:xfrm>
              <a:off x="2763285" y="4437112"/>
              <a:ext cx="355479"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8" name="テキスト ボックス 97">
              <a:extLst>
                <a:ext uri="{FF2B5EF4-FFF2-40B4-BE49-F238E27FC236}">
                  <a16:creationId xmlns:a16="http://schemas.microsoft.com/office/drawing/2014/main" id="{59A1E9C4-978B-4FAC-9536-D252C5F56830}"/>
                </a:ext>
              </a:extLst>
            </p:cNvPr>
            <p:cNvSpPr txBox="1"/>
            <p:nvPr/>
          </p:nvSpPr>
          <p:spPr>
            <a:xfrm>
              <a:off x="2547261" y="4442373"/>
              <a:ext cx="404559" cy="135734"/>
            </a:xfrm>
            <a:prstGeom prst="rect">
              <a:avLst/>
            </a:prstGeom>
            <a:noFill/>
          </p:spPr>
          <p:txBody>
            <a:bodyPr wrap="square" rtlCol="0">
              <a:spAutoFit/>
            </a:bodyPr>
            <a:lstStyle/>
            <a:p>
              <a:r>
                <a:rPr kumimoji="1" lang="ja-JP" altLang="en-US" sz="800" b="1" dirty="0">
                  <a:solidFill>
                    <a:schemeClr val="accent1"/>
                  </a:solidFill>
                  <a:latin typeface="Meiryo UI" panose="020B0604030504040204" pitchFamily="50" charset="-128"/>
                  <a:ea typeface="Meiryo UI" panose="020B0604030504040204" pitchFamily="50" charset="-128"/>
                </a:rPr>
                <a:t>レ</a:t>
              </a:r>
            </a:p>
          </p:txBody>
        </p:sp>
        <p:cxnSp>
          <p:nvCxnSpPr>
            <p:cNvPr id="99" name="直線コネクタ 98">
              <a:extLst>
                <a:ext uri="{FF2B5EF4-FFF2-40B4-BE49-F238E27FC236}">
                  <a16:creationId xmlns:a16="http://schemas.microsoft.com/office/drawing/2014/main" id="{5BD5DF60-A09F-4083-9C1C-C81C0727A331}"/>
                </a:ext>
              </a:extLst>
            </p:cNvPr>
            <p:cNvCxnSpPr/>
            <p:nvPr/>
          </p:nvCxnSpPr>
          <p:spPr>
            <a:xfrm>
              <a:off x="2763285" y="4546624"/>
              <a:ext cx="355479"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0" name="テキスト ボックス 99">
              <a:extLst>
                <a:ext uri="{FF2B5EF4-FFF2-40B4-BE49-F238E27FC236}">
                  <a16:creationId xmlns:a16="http://schemas.microsoft.com/office/drawing/2014/main" id="{4B97CA46-6D0E-4D63-BE5F-236FBB6D2BD8}"/>
                </a:ext>
              </a:extLst>
            </p:cNvPr>
            <p:cNvSpPr txBox="1"/>
            <p:nvPr/>
          </p:nvSpPr>
          <p:spPr>
            <a:xfrm>
              <a:off x="2547261" y="4562848"/>
              <a:ext cx="404559" cy="135734"/>
            </a:xfrm>
            <a:prstGeom prst="rect">
              <a:avLst/>
            </a:prstGeom>
            <a:noFill/>
          </p:spPr>
          <p:txBody>
            <a:bodyPr wrap="square" rtlCol="0">
              <a:spAutoFit/>
            </a:bodyPr>
            <a:lstStyle/>
            <a:p>
              <a:r>
                <a:rPr kumimoji="1" lang="ja-JP" altLang="en-US" sz="800" b="1" dirty="0">
                  <a:solidFill>
                    <a:schemeClr val="accent1"/>
                  </a:solidFill>
                  <a:latin typeface="Meiryo UI" panose="020B0604030504040204" pitchFamily="50" charset="-128"/>
                  <a:ea typeface="Meiryo UI" panose="020B0604030504040204" pitchFamily="50" charset="-128"/>
                </a:rPr>
                <a:t>レ</a:t>
              </a:r>
            </a:p>
          </p:txBody>
        </p:sp>
        <p:cxnSp>
          <p:nvCxnSpPr>
            <p:cNvPr id="101" name="直線コネクタ 100">
              <a:extLst>
                <a:ext uri="{FF2B5EF4-FFF2-40B4-BE49-F238E27FC236}">
                  <a16:creationId xmlns:a16="http://schemas.microsoft.com/office/drawing/2014/main" id="{1AAE729C-44A6-42A6-828A-0B4213A4EF4A}"/>
                </a:ext>
              </a:extLst>
            </p:cNvPr>
            <p:cNvCxnSpPr/>
            <p:nvPr/>
          </p:nvCxnSpPr>
          <p:spPr>
            <a:xfrm>
              <a:off x="2763285" y="4646010"/>
              <a:ext cx="355479"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2" name="正方形/長方形 101">
              <a:extLst>
                <a:ext uri="{FF2B5EF4-FFF2-40B4-BE49-F238E27FC236}">
                  <a16:creationId xmlns:a16="http://schemas.microsoft.com/office/drawing/2014/main" id="{5242D16C-AAA1-42A5-89BE-D451EB871E70}"/>
                </a:ext>
              </a:extLst>
            </p:cNvPr>
            <p:cNvSpPr/>
            <p:nvPr/>
          </p:nvSpPr>
          <p:spPr>
            <a:xfrm>
              <a:off x="2702743" y="4192008"/>
              <a:ext cx="383717" cy="12494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grpSp>
      <p:sp>
        <p:nvSpPr>
          <p:cNvPr id="103" name="正方形/長方形 102">
            <a:extLst>
              <a:ext uri="{FF2B5EF4-FFF2-40B4-BE49-F238E27FC236}">
                <a16:creationId xmlns:a16="http://schemas.microsoft.com/office/drawing/2014/main" id="{A2253FE9-51AB-4466-AD2F-A77F6D1EBED8}"/>
              </a:ext>
            </a:extLst>
          </p:cNvPr>
          <p:cNvSpPr/>
          <p:nvPr/>
        </p:nvSpPr>
        <p:spPr>
          <a:xfrm>
            <a:off x="2051720" y="3356992"/>
            <a:ext cx="1075765" cy="262752"/>
          </a:xfrm>
          <a:prstGeom prst="rect">
            <a:avLst/>
          </a:prstGeom>
          <a:solidFill>
            <a:schemeClr val="accent1"/>
          </a:solidFill>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1600" b="1" dirty="0"/>
              <a:t>受注</a:t>
            </a:r>
          </a:p>
        </p:txBody>
      </p:sp>
      <p:grpSp>
        <p:nvGrpSpPr>
          <p:cNvPr id="104" name="グループ化 103">
            <a:extLst>
              <a:ext uri="{FF2B5EF4-FFF2-40B4-BE49-F238E27FC236}">
                <a16:creationId xmlns:a16="http://schemas.microsoft.com/office/drawing/2014/main" id="{73BB0B09-5C71-4A83-BB40-073B77EC17F7}"/>
              </a:ext>
            </a:extLst>
          </p:cNvPr>
          <p:cNvGrpSpPr/>
          <p:nvPr/>
        </p:nvGrpSpPr>
        <p:grpSpPr>
          <a:xfrm>
            <a:off x="2119184" y="4653136"/>
            <a:ext cx="719576" cy="926411"/>
            <a:chOff x="2547261" y="4192008"/>
            <a:chExt cx="656587" cy="939988"/>
          </a:xfrm>
        </p:grpSpPr>
        <p:sp>
          <p:nvSpPr>
            <p:cNvPr id="105" name="メモ 82">
              <a:extLst>
                <a:ext uri="{FF2B5EF4-FFF2-40B4-BE49-F238E27FC236}">
                  <a16:creationId xmlns:a16="http://schemas.microsoft.com/office/drawing/2014/main" id="{538765A4-CC24-4E1F-A995-E0A9CA7CB789}"/>
                </a:ext>
              </a:extLst>
            </p:cNvPr>
            <p:cNvSpPr/>
            <p:nvPr/>
          </p:nvSpPr>
          <p:spPr>
            <a:xfrm>
              <a:off x="2591780" y="4272105"/>
              <a:ext cx="612068" cy="859891"/>
            </a:xfrm>
            <a:prstGeom prst="foldedCorner">
              <a:avLst>
                <a:gd name="adj" fmla="val 21459"/>
              </a:avLst>
            </a:prstGeom>
            <a:solidFill>
              <a:schemeClr val="bg1"/>
            </a:solidFill>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106" name="テキスト ボックス 105">
              <a:extLst>
                <a:ext uri="{FF2B5EF4-FFF2-40B4-BE49-F238E27FC236}">
                  <a16:creationId xmlns:a16="http://schemas.microsoft.com/office/drawing/2014/main" id="{EF89D185-6929-4C9C-ACB0-3CFE501C7F9D}"/>
                </a:ext>
              </a:extLst>
            </p:cNvPr>
            <p:cNvSpPr txBox="1"/>
            <p:nvPr/>
          </p:nvSpPr>
          <p:spPr>
            <a:xfrm>
              <a:off x="2547261" y="4307391"/>
              <a:ext cx="242541" cy="135734"/>
            </a:xfrm>
            <a:prstGeom prst="rect">
              <a:avLst/>
            </a:prstGeom>
            <a:noFill/>
          </p:spPr>
          <p:txBody>
            <a:bodyPr wrap="square" rtlCol="0">
              <a:spAutoFit/>
            </a:bodyPr>
            <a:lstStyle/>
            <a:p>
              <a:r>
                <a:rPr kumimoji="1" lang="ja-JP" altLang="en-US" sz="800" b="1" dirty="0">
                  <a:solidFill>
                    <a:schemeClr val="accent1"/>
                  </a:solidFill>
                  <a:latin typeface="Meiryo UI" panose="020B0604030504040204" pitchFamily="50" charset="-128"/>
                  <a:ea typeface="Meiryo UI" panose="020B0604030504040204" pitchFamily="50" charset="-128"/>
                </a:rPr>
                <a:t>レ</a:t>
              </a:r>
            </a:p>
          </p:txBody>
        </p:sp>
        <p:cxnSp>
          <p:nvCxnSpPr>
            <p:cNvPr id="107" name="直線コネクタ 106">
              <a:extLst>
                <a:ext uri="{FF2B5EF4-FFF2-40B4-BE49-F238E27FC236}">
                  <a16:creationId xmlns:a16="http://schemas.microsoft.com/office/drawing/2014/main" id="{EAA585FD-9C1B-4EA9-9436-87AC22DF90C9}"/>
                </a:ext>
              </a:extLst>
            </p:cNvPr>
            <p:cNvCxnSpPr/>
            <p:nvPr/>
          </p:nvCxnSpPr>
          <p:spPr>
            <a:xfrm>
              <a:off x="2763285" y="4437112"/>
              <a:ext cx="355479"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8" name="テキスト ボックス 107">
              <a:extLst>
                <a:ext uri="{FF2B5EF4-FFF2-40B4-BE49-F238E27FC236}">
                  <a16:creationId xmlns:a16="http://schemas.microsoft.com/office/drawing/2014/main" id="{F2D7C6D7-2257-4B87-9A1B-DAA38C0040FF}"/>
                </a:ext>
              </a:extLst>
            </p:cNvPr>
            <p:cNvSpPr txBox="1"/>
            <p:nvPr/>
          </p:nvSpPr>
          <p:spPr>
            <a:xfrm>
              <a:off x="2547261" y="4442373"/>
              <a:ext cx="404559" cy="135734"/>
            </a:xfrm>
            <a:prstGeom prst="rect">
              <a:avLst/>
            </a:prstGeom>
            <a:noFill/>
          </p:spPr>
          <p:txBody>
            <a:bodyPr wrap="square" rtlCol="0">
              <a:spAutoFit/>
            </a:bodyPr>
            <a:lstStyle/>
            <a:p>
              <a:r>
                <a:rPr kumimoji="1" lang="ja-JP" altLang="en-US" sz="800" b="1" dirty="0">
                  <a:solidFill>
                    <a:schemeClr val="accent1"/>
                  </a:solidFill>
                  <a:latin typeface="Meiryo UI" panose="020B0604030504040204" pitchFamily="50" charset="-128"/>
                  <a:ea typeface="Meiryo UI" panose="020B0604030504040204" pitchFamily="50" charset="-128"/>
                </a:rPr>
                <a:t>レ</a:t>
              </a:r>
            </a:p>
          </p:txBody>
        </p:sp>
        <p:cxnSp>
          <p:nvCxnSpPr>
            <p:cNvPr id="109" name="直線コネクタ 108">
              <a:extLst>
                <a:ext uri="{FF2B5EF4-FFF2-40B4-BE49-F238E27FC236}">
                  <a16:creationId xmlns:a16="http://schemas.microsoft.com/office/drawing/2014/main" id="{2054C061-FCA7-43E7-ADF1-8F1DBFB3C0D3}"/>
                </a:ext>
              </a:extLst>
            </p:cNvPr>
            <p:cNvCxnSpPr/>
            <p:nvPr/>
          </p:nvCxnSpPr>
          <p:spPr>
            <a:xfrm>
              <a:off x="2763285" y="4546624"/>
              <a:ext cx="355479"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0" name="テキスト ボックス 109">
              <a:extLst>
                <a:ext uri="{FF2B5EF4-FFF2-40B4-BE49-F238E27FC236}">
                  <a16:creationId xmlns:a16="http://schemas.microsoft.com/office/drawing/2014/main" id="{300E9213-1221-4A8E-955F-6A108AF4E163}"/>
                </a:ext>
              </a:extLst>
            </p:cNvPr>
            <p:cNvSpPr txBox="1"/>
            <p:nvPr/>
          </p:nvSpPr>
          <p:spPr>
            <a:xfrm>
              <a:off x="2547261" y="4562848"/>
              <a:ext cx="404559" cy="135734"/>
            </a:xfrm>
            <a:prstGeom prst="rect">
              <a:avLst/>
            </a:prstGeom>
            <a:noFill/>
          </p:spPr>
          <p:txBody>
            <a:bodyPr wrap="square" rtlCol="0">
              <a:spAutoFit/>
            </a:bodyPr>
            <a:lstStyle/>
            <a:p>
              <a:r>
                <a:rPr kumimoji="1" lang="ja-JP" altLang="en-US" sz="800" b="1" dirty="0">
                  <a:solidFill>
                    <a:schemeClr val="accent1"/>
                  </a:solidFill>
                  <a:latin typeface="Meiryo UI" panose="020B0604030504040204" pitchFamily="50" charset="-128"/>
                  <a:ea typeface="Meiryo UI" panose="020B0604030504040204" pitchFamily="50" charset="-128"/>
                </a:rPr>
                <a:t>レ</a:t>
              </a:r>
            </a:p>
          </p:txBody>
        </p:sp>
        <p:cxnSp>
          <p:nvCxnSpPr>
            <p:cNvPr id="111" name="直線コネクタ 110">
              <a:extLst>
                <a:ext uri="{FF2B5EF4-FFF2-40B4-BE49-F238E27FC236}">
                  <a16:creationId xmlns:a16="http://schemas.microsoft.com/office/drawing/2014/main" id="{D55A216F-8FB0-478D-8E20-769A5742FBAC}"/>
                </a:ext>
              </a:extLst>
            </p:cNvPr>
            <p:cNvCxnSpPr/>
            <p:nvPr/>
          </p:nvCxnSpPr>
          <p:spPr>
            <a:xfrm>
              <a:off x="2763285" y="4646010"/>
              <a:ext cx="355479"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2" name="正方形/長方形 111">
              <a:extLst>
                <a:ext uri="{FF2B5EF4-FFF2-40B4-BE49-F238E27FC236}">
                  <a16:creationId xmlns:a16="http://schemas.microsoft.com/office/drawing/2014/main" id="{62AD6920-8973-4C26-8BC9-0D1A4FC47034}"/>
                </a:ext>
              </a:extLst>
            </p:cNvPr>
            <p:cNvSpPr/>
            <p:nvPr/>
          </p:nvSpPr>
          <p:spPr>
            <a:xfrm>
              <a:off x="2702743" y="4192008"/>
              <a:ext cx="383717" cy="12494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grpSp>
      <p:sp>
        <p:nvSpPr>
          <p:cNvPr id="113" name="正方形/長方形 112">
            <a:extLst>
              <a:ext uri="{FF2B5EF4-FFF2-40B4-BE49-F238E27FC236}">
                <a16:creationId xmlns:a16="http://schemas.microsoft.com/office/drawing/2014/main" id="{22507EFC-D34B-46B6-8E31-EB9EF2431853}"/>
              </a:ext>
            </a:extLst>
          </p:cNvPr>
          <p:cNvSpPr/>
          <p:nvPr/>
        </p:nvSpPr>
        <p:spPr>
          <a:xfrm>
            <a:off x="2084338" y="5238277"/>
            <a:ext cx="1075765" cy="262752"/>
          </a:xfrm>
          <a:prstGeom prst="rect">
            <a:avLst/>
          </a:prstGeom>
          <a:solidFill>
            <a:schemeClr val="accent1"/>
          </a:solidFill>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1600" b="1" dirty="0"/>
              <a:t>失注</a:t>
            </a:r>
          </a:p>
        </p:txBody>
      </p:sp>
      <p:sp>
        <p:nvSpPr>
          <p:cNvPr id="39" name="四角形: 角を丸くする 38">
            <a:extLst>
              <a:ext uri="{FF2B5EF4-FFF2-40B4-BE49-F238E27FC236}">
                <a16:creationId xmlns:a16="http://schemas.microsoft.com/office/drawing/2014/main" id="{595FBA67-2969-41A9-8B02-C178E663F04F}"/>
              </a:ext>
            </a:extLst>
          </p:cNvPr>
          <p:cNvSpPr/>
          <p:nvPr/>
        </p:nvSpPr>
        <p:spPr>
          <a:xfrm>
            <a:off x="8033085" y="161531"/>
            <a:ext cx="1031151" cy="646331"/>
          </a:xfrm>
          <a:prstGeom prst="roundRect">
            <a:avLst/>
          </a:prstGeom>
          <a:solidFill>
            <a:srgbClr val="C00000"/>
          </a:solidFill>
          <a:ln w="44450" cap="flat" cmpd="sng" algn="ctr">
            <a:noFill/>
            <a:miter lim="800000"/>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ja-JP" altLang="en-US" sz="2000" b="1" i="0" u="none" strike="noStrike" kern="0" cap="none" spc="0" normalizeH="0" baseline="0" noProof="0" dirty="0">
                <a:ln>
                  <a:noFill/>
                </a:ln>
                <a:solidFill>
                  <a:prstClr val="white"/>
                </a:solidFill>
                <a:effectLst/>
                <a:uLnTx/>
                <a:uFillTx/>
                <a:latin typeface="+mn-ea"/>
                <a:cs typeface="+mn-cs"/>
              </a:rPr>
              <a:t>データ機密</a:t>
            </a:r>
          </a:p>
        </p:txBody>
      </p:sp>
    </p:spTree>
    <p:extLst>
      <p:ext uri="{BB962C8B-B14F-4D97-AF65-F5344CB8AC3E}">
        <p14:creationId xmlns:p14="http://schemas.microsoft.com/office/powerpoint/2010/main" val="14097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5">
            <a:extLst>
              <a:ext uri="{FF2B5EF4-FFF2-40B4-BE49-F238E27FC236}">
                <a16:creationId xmlns:a16="http://schemas.microsoft.com/office/drawing/2014/main" id="{893E36F1-C281-4918-A7D4-482CF131D4BC}"/>
              </a:ext>
            </a:extLst>
          </p:cNvPr>
          <p:cNvSpPr>
            <a:spLocks noChangeArrowheads="1"/>
          </p:cNvSpPr>
          <p:nvPr/>
        </p:nvSpPr>
        <p:spPr bwMode="auto">
          <a:xfrm>
            <a:off x="792000" y="252000"/>
            <a:ext cx="295465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ja-JP" altLang="en-US" sz="3600" b="1" dirty="0">
                <a:solidFill>
                  <a:schemeClr val="tx1">
                    <a:lumMod val="65000"/>
                    <a:lumOff val="35000"/>
                  </a:schemeClr>
                </a:solidFill>
                <a:latin typeface="+mn-ea"/>
                <a:ea typeface="+mn-ea"/>
              </a:rPr>
              <a:t>データの一部</a:t>
            </a:r>
            <a:endParaRPr lang="en-US" altLang="ja-JP" sz="3600" b="1" dirty="0">
              <a:solidFill>
                <a:schemeClr val="tx1">
                  <a:lumMod val="65000"/>
                  <a:lumOff val="35000"/>
                </a:schemeClr>
              </a:solidFill>
              <a:latin typeface="+mn-ea"/>
              <a:ea typeface="+mn-ea"/>
            </a:endParaRPr>
          </a:p>
        </p:txBody>
      </p:sp>
      <p:sp>
        <p:nvSpPr>
          <p:cNvPr id="5" name="AutoShape 26">
            <a:extLst>
              <a:ext uri="{FF2B5EF4-FFF2-40B4-BE49-F238E27FC236}">
                <a16:creationId xmlns:a16="http://schemas.microsoft.com/office/drawing/2014/main" id="{7FB785B9-CB37-479B-AC8A-00A0ADB4D434}"/>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graphicFrame>
        <p:nvGraphicFramePr>
          <p:cNvPr id="6" name="表 5">
            <a:extLst>
              <a:ext uri="{FF2B5EF4-FFF2-40B4-BE49-F238E27FC236}">
                <a16:creationId xmlns:a16="http://schemas.microsoft.com/office/drawing/2014/main" id="{1694274F-1E2A-4CCB-B087-C2EC96FAD208}"/>
              </a:ext>
            </a:extLst>
          </p:cNvPr>
          <p:cNvGraphicFramePr>
            <a:graphicFrameLocks noGrp="1"/>
          </p:cNvGraphicFramePr>
          <p:nvPr>
            <p:extLst>
              <p:ext uri="{D42A27DB-BD31-4B8C-83A1-F6EECF244321}">
                <p14:modId xmlns:p14="http://schemas.microsoft.com/office/powerpoint/2010/main" val="1097595405"/>
              </p:ext>
            </p:extLst>
          </p:nvPr>
        </p:nvGraphicFramePr>
        <p:xfrm>
          <a:off x="390265" y="2166096"/>
          <a:ext cx="8563930" cy="857168"/>
        </p:xfrm>
        <a:graphic>
          <a:graphicData uri="http://schemas.openxmlformats.org/drawingml/2006/table">
            <a:tbl>
              <a:tblPr>
                <a:tableStyleId>{5940675A-B579-460E-94D1-54222C63F5DA}</a:tableStyleId>
              </a:tblPr>
              <a:tblGrid>
                <a:gridCol w="2077289">
                  <a:extLst>
                    <a:ext uri="{9D8B030D-6E8A-4147-A177-3AD203B41FA5}">
                      <a16:colId xmlns:a16="http://schemas.microsoft.com/office/drawing/2014/main" val="2760730268"/>
                    </a:ext>
                  </a:extLst>
                </a:gridCol>
                <a:gridCol w="1731075">
                  <a:extLst>
                    <a:ext uri="{9D8B030D-6E8A-4147-A177-3AD203B41FA5}">
                      <a16:colId xmlns:a16="http://schemas.microsoft.com/office/drawing/2014/main" val="740857779"/>
                    </a:ext>
                  </a:extLst>
                </a:gridCol>
                <a:gridCol w="952092">
                  <a:extLst>
                    <a:ext uri="{9D8B030D-6E8A-4147-A177-3AD203B41FA5}">
                      <a16:colId xmlns:a16="http://schemas.microsoft.com/office/drawing/2014/main" val="72447535"/>
                    </a:ext>
                  </a:extLst>
                </a:gridCol>
                <a:gridCol w="1812739">
                  <a:extLst>
                    <a:ext uri="{9D8B030D-6E8A-4147-A177-3AD203B41FA5}">
                      <a16:colId xmlns:a16="http://schemas.microsoft.com/office/drawing/2014/main" val="3381254062"/>
                    </a:ext>
                  </a:extLst>
                </a:gridCol>
                <a:gridCol w="1990735">
                  <a:extLst>
                    <a:ext uri="{9D8B030D-6E8A-4147-A177-3AD203B41FA5}">
                      <a16:colId xmlns:a16="http://schemas.microsoft.com/office/drawing/2014/main" val="1499300938"/>
                    </a:ext>
                  </a:extLst>
                </a:gridCol>
              </a:tblGrid>
              <a:tr h="571808">
                <a:tc>
                  <a:txBody>
                    <a:bodyPr/>
                    <a:lstStyle/>
                    <a:p>
                      <a:pPr algn="ctr" fontAlgn="ctr"/>
                      <a:r>
                        <a:rPr lang="ja-JP" altLang="en-US" sz="1400" b="1" u="none" strike="noStrike" dirty="0">
                          <a:effectLst/>
                          <a:latin typeface="+mn-ea"/>
                          <a:ea typeface="+mn-ea"/>
                        </a:rPr>
                        <a:t>アンケート</a:t>
                      </a:r>
                      <a:r>
                        <a:rPr lang="en-US" sz="1400" b="1" u="none" strike="noStrike" dirty="0">
                          <a:effectLst/>
                          <a:latin typeface="+mn-ea"/>
                          <a:ea typeface="+mn-ea"/>
                        </a:rPr>
                        <a:t>ID</a:t>
                      </a:r>
                      <a:endParaRPr lang="en-US" sz="1400" b="1" i="0" u="none" strike="noStrike" dirty="0">
                        <a:solidFill>
                          <a:srgbClr val="000000"/>
                        </a:solidFill>
                        <a:effectLst/>
                        <a:latin typeface="+mn-ea"/>
                        <a:ea typeface="+mn-ea"/>
                      </a:endParaRPr>
                    </a:p>
                  </a:txBody>
                  <a:tcPr marL="36000" marR="36000" marT="36000" marB="36000" anchor="ctr">
                    <a:solidFill>
                      <a:schemeClr val="accent1">
                        <a:lumMod val="20000"/>
                        <a:lumOff val="80000"/>
                      </a:schemeClr>
                    </a:solidFill>
                  </a:tcPr>
                </a:tc>
                <a:tc>
                  <a:txBody>
                    <a:bodyPr/>
                    <a:lstStyle/>
                    <a:p>
                      <a:pPr algn="ctr" fontAlgn="ctr"/>
                      <a:r>
                        <a:rPr lang="ja-JP" altLang="en-US" sz="1400" b="1" u="none" strike="noStrike" dirty="0">
                          <a:effectLst/>
                          <a:latin typeface="+mn-ea"/>
                          <a:ea typeface="+mn-ea"/>
                        </a:rPr>
                        <a:t>回答日</a:t>
                      </a:r>
                      <a:endParaRPr lang="ja-JP" altLang="en-US" sz="1400" b="1" i="0" u="none" strike="noStrike" dirty="0">
                        <a:solidFill>
                          <a:srgbClr val="000000"/>
                        </a:solidFill>
                        <a:effectLst/>
                        <a:latin typeface="+mn-ea"/>
                        <a:ea typeface="+mn-ea"/>
                      </a:endParaRPr>
                    </a:p>
                  </a:txBody>
                  <a:tcPr marL="36000" marR="36000" marT="36000" marB="36000" anchor="ctr">
                    <a:solidFill>
                      <a:schemeClr val="accent1">
                        <a:lumMod val="20000"/>
                        <a:lumOff val="80000"/>
                      </a:schemeClr>
                    </a:solidFill>
                  </a:tcPr>
                </a:tc>
                <a:tc>
                  <a:txBody>
                    <a:bodyPr/>
                    <a:lstStyle/>
                    <a:p>
                      <a:pPr algn="ctr" fontAlgn="ctr"/>
                      <a:r>
                        <a:rPr lang="ja-JP" altLang="en-US" sz="1400" b="1" u="none" strike="noStrike" dirty="0">
                          <a:effectLst/>
                          <a:latin typeface="+mn-ea"/>
                          <a:ea typeface="+mn-ea"/>
                        </a:rPr>
                        <a:t>地域</a:t>
                      </a:r>
                      <a:endParaRPr lang="ja-JP" altLang="en-US" sz="1400" b="1" i="0" u="none" strike="noStrike" dirty="0">
                        <a:solidFill>
                          <a:srgbClr val="000000"/>
                        </a:solidFill>
                        <a:effectLst/>
                        <a:latin typeface="+mn-ea"/>
                        <a:ea typeface="+mn-ea"/>
                      </a:endParaRPr>
                    </a:p>
                  </a:txBody>
                  <a:tcPr marL="36000" marR="36000" marT="36000" marB="36000" anchor="ctr">
                    <a:solidFill>
                      <a:schemeClr val="accent1">
                        <a:lumMod val="20000"/>
                        <a:lumOff val="80000"/>
                      </a:schemeClr>
                    </a:solidFill>
                  </a:tcPr>
                </a:tc>
                <a:tc>
                  <a:txBody>
                    <a:bodyPr/>
                    <a:lstStyle/>
                    <a:p>
                      <a:pPr algn="ctr" fontAlgn="ctr"/>
                      <a:r>
                        <a:rPr lang="ja-JP" altLang="en-US" sz="1400" b="1" u="none" strike="noStrike" dirty="0">
                          <a:effectLst/>
                          <a:latin typeface="+mn-ea"/>
                          <a:ea typeface="+mn-ea"/>
                        </a:rPr>
                        <a:t>都道府県</a:t>
                      </a:r>
                      <a:endParaRPr lang="ja-JP" altLang="en-US" sz="1400" b="1" i="0" u="none" strike="noStrike" dirty="0">
                        <a:solidFill>
                          <a:srgbClr val="000000"/>
                        </a:solidFill>
                        <a:effectLst/>
                        <a:latin typeface="+mn-ea"/>
                        <a:ea typeface="+mn-ea"/>
                      </a:endParaRPr>
                    </a:p>
                  </a:txBody>
                  <a:tcPr marL="36000" marR="36000" marT="36000" marB="36000" anchor="ctr">
                    <a:solidFill>
                      <a:schemeClr val="accent1">
                        <a:lumMod val="20000"/>
                        <a:lumOff val="80000"/>
                      </a:schemeClr>
                    </a:solidFill>
                  </a:tcPr>
                </a:tc>
                <a:tc>
                  <a:txBody>
                    <a:bodyPr/>
                    <a:lstStyle/>
                    <a:p>
                      <a:pPr algn="ctr" fontAlgn="ctr"/>
                      <a:r>
                        <a:rPr lang="ja-JP" altLang="en-US" sz="1400" b="1" u="none" strike="noStrike" dirty="0">
                          <a:effectLst/>
                          <a:latin typeface="+mn-ea"/>
                          <a:ea typeface="+mn-ea"/>
                        </a:rPr>
                        <a:t>市・区・郡</a:t>
                      </a:r>
                      <a:endParaRPr lang="ja-JP" altLang="en-US" sz="1400" b="1" i="0" u="none" strike="noStrike" dirty="0">
                        <a:solidFill>
                          <a:srgbClr val="000000"/>
                        </a:solidFill>
                        <a:effectLst/>
                        <a:latin typeface="+mn-ea"/>
                        <a:ea typeface="+mn-ea"/>
                      </a:endParaRPr>
                    </a:p>
                  </a:txBody>
                  <a:tcPr marL="36000" marR="36000" marT="36000" marB="36000" anchor="ctr">
                    <a:solidFill>
                      <a:schemeClr val="accent1">
                        <a:lumMod val="20000"/>
                        <a:lumOff val="80000"/>
                      </a:schemeClr>
                    </a:solidFill>
                  </a:tcPr>
                </a:tc>
                <a:extLst>
                  <a:ext uri="{0D108BD9-81ED-4DB2-BD59-A6C34878D82A}">
                    <a16:rowId xmlns:a16="http://schemas.microsoft.com/office/drawing/2014/main" val="3931906378"/>
                  </a:ext>
                </a:extLst>
              </a:tr>
              <a:tr h="202867">
                <a:tc>
                  <a:txBody>
                    <a:bodyPr/>
                    <a:lstStyle/>
                    <a:p>
                      <a:pPr algn="r" fontAlgn="ctr"/>
                      <a:r>
                        <a:rPr lang="en-US" altLang="ja-JP" sz="1400" u="none" strike="noStrike" dirty="0">
                          <a:effectLst/>
                          <a:latin typeface="+mn-ea"/>
                          <a:ea typeface="+mn-ea"/>
                        </a:rPr>
                        <a:t>3582</a:t>
                      </a:r>
                      <a:endParaRPr lang="en-US" altLang="ja-JP" sz="1400" b="0" i="0" u="none" strike="noStrike" dirty="0">
                        <a:solidFill>
                          <a:srgbClr val="000000"/>
                        </a:solidFill>
                        <a:effectLst/>
                        <a:latin typeface="+mn-ea"/>
                        <a:ea typeface="+mn-ea"/>
                      </a:endParaRPr>
                    </a:p>
                  </a:txBody>
                  <a:tcPr marL="36000" marR="36000" marT="36000" marB="36000" anchor="ctr">
                    <a:solidFill>
                      <a:schemeClr val="bg1"/>
                    </a:solidFill>
                  </a:tcPr>
                </a:tc>
                <a:tc>
                  <a:txBody>
                    <a:bodyPr/>
                    <a:lstStyle/>
                    <a:p>
                      <a:pPr algn="r" fontAlgn="ctr"/>
                      <a:r>
                        <a:rPr lang="en-US" altLang="ja-JP" sz="1400" b="0" i="0" u="none" strike="noStrike" dirty="0">
                          <a:solidFill>
                            <a:srgbClr val="000000"/>
                          </a:solidFill>
                          <a:effectLst/>
                          <a:latin typeface="+mn-ea"/>
                          <a:ea typeface="+mn-ea"/>
                        </a:rPr>
                        <a:t>2018/9/29</a:t>
                      </a:r>
                    </a:p>
                  </a:txBody>
                  <a:tcPr marL="36000" marR="36000" marT="36000" marB="36000" anchor="ctr">
                    <a:solidFill>
                      <a:schemeClr val="bg1"/>
                    </a:solidFill>
                  </a:tcPr>
                </a:tc>
                <a:tc>
                  <a:txBody>
                    <a:bodyPr/>
                    <a:lstStyle/>
                    <a:p>
                      <a:pPr algn="r" fontAlgn="ctr"/>
                      <a:r>
                        <a:rPr lang="en-US" altLang="ja-JP" sz="1400" u="none" strike="noStrike" dirty="0">
                          <a:effectLst/>
                          <a:latin typeface="+mn-ea"/>
                          <a:ea typeface="+mn-ea"/>
                        </a:rPr>
                        <a:t>3</a:t>
                      </a:r>
                      <a:endParaRPr lang="en-US" altLang="ja-JP" sz="1400" b="0" i="0" u="none" strike="noStrike" dirty="0">
                        <a:solidFill>
                          <a:srgbClr val="000000"/>
                        </a:solidFill>
                        <a:effectLst/>
                        <a:latin typeface="+mn-ea"/>
                        <a:ea typeface="+mn-ea"/>
                      </a:endParaRPr>
                    </a:p>
                  </a:txBody>
                  <a:tcPr marL="36000" marR="36000" marT="36000" marB="36000" anchor="ctr">
                    <a:solidFill>
                      <a:schemeClr val="bg1"/>
                    </a:solidFill>
                  </a:tcPr>
                </a:tc>
                <a:tc>
                  <a:txBody>
                    <a:bodyPr/>
                    <a:lstStyle/>
                    <a:p>
                      <a:pPr algn="r" fontAlgn="ctr"/>
                      <a:r>
                        <a:rPr lang="en-US" altLang="ja-JP" sz="1400" u="none" strike="noStrike" dirty="0">
                          <a:effectLst/>
                          <a:latin typeface="+mn-ea"/>
                          <a:ea typeface="+mn-ea"/>
                        </a:rPr>
                        <a:t>13</a:t>
                      </a:r>
                      <a:endParaRPr lang="en-US" altLang="ja-JP" sz="1400" b="0" i="0" u="none" strike="noStrike" dirty="0">
                        <a:solidFill>
                          <a:srgbClr val="000000"/>
                        </a:solidFill>
                        <a:effectLst/>
                        <a:latin typeface="+mn-ea"/>
                        <a:ea typeface="+mn-ea"/>
                      </a:endParaRPr>
                    </a:p>
                  </a:txBody>
                  <a:tcPr marL="36000" marR="36000" marT="36000" marB="36000" anchor="ctr">
                    <a:solidFill>
                      <a:schemeClr val="bg1"/>
                    </a:solidFill>
                  </a:tcPr>
                </a:tc>
                <a:tc>
                  <a:txBody>
                    <a:bodyPr/>
                    <a:lstStyle/>
                    <a:p>
                      <a:pPr algn="ctr" fontAlgn="ctr"/>
                      <a:r>
                        <a:rPr lang="ja-JP" altLang="en-US" sz="1400" u="none" strike="noStrike" dirty="0">
                          <a:effectLst/>
                          <a:latin typeface="+mn-ea"/>
                          <a:ea typeface="+mn-ea"/>
                        </a:rPr>
                        <a:t>大田区</a:t>
                      </a:r>
                      <a:endParaRPr lang="ja-JP" altLang="en-US" sz="1400" b="0" i="0" u="none" strike="noStrike" dirty="0">
                        <a:solidFill>
                          <a:srgbClr val="000000"/>
                        </a:solidFill>
                        <a:effectLst/>
                        <a:latin typeface="+mn-ea"/>
                        <a:ea typeface="+mn-ea"/>
                      </a:endParaRPr>
                    </a:p>
                  </a:txBody>
                  <a:tcPr marL="36000" marR="36000" marT="36000" marB="36000" anchor="ctr">
                    <a:solidFill>
                      <a:schemeClr val="bg1"/>
                    </a:solidFill>
                  </a:tcPr>
                </a:tc>
                <a:extLst>
                  <a:ext uri="{0D108BD9-81ED-4DB2-BD59-A6C34878D82A}">
                    <a16:rowId xmlns:a16="http://schemas.microsoft.com/office/drawing/2014/main" val="1165186926"/>
                  </a:ext>
                </a:extLst>
              </a:tr>
            </a:tbl>
          </a:graphicData>
        </a:graphic>
      </p:graphicFrame>
      <p:graphicFrame>
        <p:nvGraphicFramePr>
          <p:cNvPr id="7" name="表 6">
            <a:extLst>
              <a:ext uri="{FF2B5EF4-FFF2-40B4-BE49-F238E27FC236}">
                <a16:creationId xmlns:a16="http://schemas.microsoft.com/office/drawing/2014/main" id="{CDC793A4-BECC-4974-A219-BDFA3E828F4B}"/>
              </a:ext>
            </a:extLst>
          </p:cNvPr>
          <p:cNvGraphicFramePr>
            <a:graphicFrameLocks noGrp="1"/>
          </p:cNvGraphicFramePr>
          <p:nvPr>
            <p:extLst>
              <p:ext uri="{D42A27DB-BD31-4B8C-83A1-F6EECF244321}">
                <p14:modId xmlns:p14="http://schemas.microsoft.com/office/powerpoint/2010/main" val="1557610316"/>
              </p:ext>
            </p:extLst>
          </p:nvPr>
        </p:nvGraphicFramePr>
        <p:xfrm>
          <a:off x="390265" y="3156151"/>
          <a:ext cx="8563932" cy="860813"/>
        </p:xfrm>
        <a:graphic>
          <a:graphicData uri="http://schemas.openxmlformats.org/drawingml/2006/table">
            <a:tbl>
              <a:tblPr>
                <a:tableStyleId>{5940675A-B579-460E-94D1-54222C63F5DA}</a:tableStyleId>
              </a:tblPr>
              <a:tblGrid>
                <a:gridCol w="2276488">
                  <a:extLst>
                    <a:ext uri="{9D8B030D-6E8A-4147-A177-3AD203B41FA5}">
                      <a16:colId xmlns:a16="http://schemas.microsoft.com/office/drawing/2014/main" val="172659374"/>
                    </a:ext>
                  </a:extLst>
                </a:gridCol>
                <a:gridCol w="3143722">
                  <a:extLst>
                    <a:ext uri="{9D8B030D-6E8A-4147-A177-3AD203B41FA5}">
                      <a16:colId xmlns:a16="http://schemas.microsoft.com/office/drawing/2014/main" val="3926051602"/>
                    </a:ext>
                  </a:extLst>
                </a:gridCol>
                <a:gridCol w="3143722">
                  <a:extLst>
                    <a:ext uri="{9D8B030D-6E8A-4147-A177-3AD203B41FA5}">
                      <a16:colId xmlns:a16="http://schemas.microsoft.com/office/drawing/2014/main" val="817343090"/>
                    </a:ext>
                  </a:extLst>
                </a:gridCol>
              </a:tblGrid>
              <a:tr h="575453">
                <a:tc>
                  <a:txBody>
                    <a:bodyPr/>
                    <a:lstStyle/>
                    <a:p>
                      <a:pPr algn="l" fontAlgn="ctr"/>
                      <a:r>
                        <a:rPr lang="ja-JP" altLang="en-US" sz="1400" b="1" u="none" strike="noStrike" dirty="0">
                          <a:effectLst/>
                          <a:latin typeface="+mn-ea"/>
                          <a:ea typeface="+mn-ea"/>
                        </a:rPr>
                        <a:t>弊社の担当支店・営業所を下記よりご選択ください。</a:t>
                      </a:r>
                      <a:endParaRPr lang="en-US" altLang="ja-JP" sz="1400" b="1" i="0" u="none" strike="noStrike" dirty="0">
                        <a:solidFill>
                          <a:srgbClr val="000000"/>
                        </a:solidFill>
                        <a:effectLst/>
                        <a:latin typeface="+mn-ea"/>
                        <a:ea typeface="+mn-ea"/>
                      </a:endParaRPr>
                    </a:p>
                  </a:txBody>
                  <a:tcPr marL="36000" marR="36000" marT="36000" marB="36000" anchor="ctr">
                    <a:solidFill>
                      <a:schemeClr val="accent1">
                        <a:lumMod val="20000"/>
                        <a:lumOff val="80000"/>
                      </a:schemeClr>
                    </a:solidFill>
                  </a:tcPr>
                </a:tc>
                <a:tc>
                  <a:txBody>
                    <a:bodyPr/>
                    <a:lstStyle/>
                    <a:p>
                      <a:pPr algn="l" fontAlgn="ctr"/>
                      <a:r>
                        <a:rPr lang="ja-JP" altLang="en-US" sz="1400" b="1" u="none" strike="noStrike" dirty="0">
                          <a:effectLst/>
                          <a:latin typeface="+mn-ea"/>
                          <a:ea typeface="+mn-ea"/>
                        </a:rPr>
                        <a:t>ご回答者様のご年代をお選びください。</a:t>
                      </a:r>
                      <a:endParaRPr lang="en-US" altLang="ja-JP" sz="1400" b="1" i="0" u="none" strike="noStrike" dirty="0">
                        <a:solidFill>
                          <a:srgbClr val="000000"/>
                        </a:solidFill>
                        <a:effectLst/>
                        <a:latin typeface="+mn-ea"/>
                        <a:ea typeface="+mn-ea"/>
                      </a:endParaRPr>
                    </a:p>
                  </a:txBody>
                  <a:tcPr marL="36000" marR="36000" marT="36000" marB="36000" anchor="ctr">
                    <a:solidFill>
                      <a:schemeClr val="accent1">
                        <a:lumMod val="20000"/>
                        <a:lumOff val="80000"/>
                      </a:schemeClr>
                    </a:solidFill>
                  </a:tcPr>
                </a:tc>
                <a:tc>
                  <a:txBody>
                    <a:bodyPr/>
                    <a:lstStyle/>
                    <a:p>
                      <a:pPr algn="l" fontAlgn="ctr"/>
                      <a:r>
                        <a:rPr lang="ja-JP" altLang="en-US" sz="1400" b="1" u="none" strike="noStrike" dirty="0">
                          <a:effectLst/>
                          <a:latin typeface="+mn-ea"/>
                          <a:ea typeface="+mn-ea"/>
                        </a:rPr>
                        <a:t>ご回答者様の性別をお選びください。</a:t>
                      </a:r>
                      <a:endParaRPr lang="en-US" altLang="ja-JP" sz="1400" b="1" i="0" u="none" strike="noStrike" dirty="0">
                        <a:solidFill>
                          <a:srgbClr val="000000"/>
                        </a:solidFill>
                        <a:effectLst/>
                        <a:latin typeface="+mn-ea"/>
                        <a:ea typeface="+mn-ea"/>
                      </a:endParaRPr>
                    </a:p>
                  </a:txBody>
                  <a:tcPr marL="36000" marR="36000" marT="36000" marB="36000" anchor="ctr">
                    <a:solidFill>
                      <a:schemeClr val="accent1">
                        <a:lumMod val="20000"/>
                        <a:lumOff val="80000"/>
                      </a:schemeClr>
                    </a:solidFill>
                  </a:tcPr>
                </a:tc>
                <a:extLst>
                  <a:ext uri="{0D108BD9-81ED-4DB2-BD59-A6C34878D82A}">
                    <a16:rowId xmlns:a16="http://schemas.microsoft.com/office/drawing/2014/main" val="3931906378"/>
                  </a:ext>
                </a:extLst>
              </a:tr>
              <a:tr h="185627">
                <a:tc>
                  <a:txBody>
                    <a:bodyPr/>
                    <a:lstStyle/>
                    <a:p>
                      <a:pPr algn="ctr" fontAlgn="ctr"/>
                      <a:r>
                        <a:rPr lang="ja-JP" altLang="en-US" sz="1400" u="none" strike="noStrike" dirty="0">
                          <a:effectLst/>
                          <a:latin typeface="+mn-ea"/>
                          <a:ea typeface="+mn-ea"/>
                        </a:rPr>
                        <a:t>世田谷支店</a:t>
                      </a:r>
                      <a:endParaRPr lang="ja-JP" altLang="en-US" sz="1400" b="0" i="0" u="none" strike="noStrike" dirty="0">
                        <a:solidFill>
                          <a:srgbClr val="000000"/>
                        </a:solidFill>
                        <a:effectLst/>
                        <a:latin typeface="+mn-ea"/>
                        <a:ea typeface="+mn-ea"/>
                      </a:endParaRPr>
                    </a:p>
                  </a:txBody>
                  <a:tcPr marL="36000" marR="36000" marT="36000" marB="36000" anchor="ctr">
                    <a:solidFill>
                      <a:schemeClr val="bg1"/>
                    </a:solidFill>
                  </a:tcPr>
                </a:tc>
                <a:tc>
                  <a:txBody>
                    <a:bodyPr/>
                    <a:lstStyle/>
                    <a:p>
                      <a:pPr algn="ctr" fontAlgn="ctr"/>
                      <a:r>
                        <a:rPr lang="en-US" altLang="ja-JP" sz="1400" u="none" strike="noStrike" dirty="0">
                          <a:effectLst/>
                          <a:latin typeface="+mn-ea"/>
                          <a:ea typeface="+mn-ea"/>
                        </a:rPr>
                        <a:t>60</a:t>
                      </a:r>
                      <a:r>
                        <a:rPr lang="ja-JP" altLang="en-US" sz="1400" u="none" strike="noStrike" dirty="0">
                          <a:effectLst/>
                          <a:latin typeface="+mn-ea"/>
                          <a:ea typeface="+mn-ea"/>
                        </a:rPr>
                        <a:t>代</a:t>
                      </a:r>
                      <a:endParaRPr lang="ja-JP" altLang="en-US" sz="1400" b="0" i="0" u="none" strike="noStrike" dirty="0">
                        <a:solidFill>
                          <a:srgbClr val="000000"/>
                        </a:solidFill>
                        <a:effectLst/>
                        <a:latin typeface="+mn-ea"/>
                        <a:ea typeface="+mn-ea"/>
                      </a:endParaRPr>
                    </a:p>
                  </a:txBody>
                  <a:tcPr marL="36000" marR="36000" marT="36000" marB="36000" anchor="ctr">
                    <a:solidFill>
                      <a:schemeClr val="bg1"/>
                    </a:solidFill>
                  </a:tcPr>
                </a:tc>
                <a:tc>
                  <a:txBody>
                    <a:bodyPr/>
                    <a:lstStyle/>
                    <a:p>
                      <a:pPr algn="ctr" fontAlgn="ctr"/>
                      <a:r>
                        <a:rPr lang="ja-JP" altLang="en-US" sz="1400" u="none" strike="noStrike" dirty="0">
                          <a:effectLst/>
                          <a:latin typeface="+mn-ea"/>
                          <a:ea typeface="+mn-ea"/>
                        </a:rPr>
                        <a:t>男性</a:t>
                      </a:r>
                      <a:endParaRPr lang="ja-JP" altLang="en-US" sz="1400" b="0" i="0" u="none" strike="noStrike" dirty="0">
                        <a:solidFill>
                          <a:srgbClr val="000000"/>
                        </a:solidFill>
                        <a:effectLst/>
                        <a:latin typeface="+mn-ea"/>
                        <a:ea typeface="+mn-ea"/>
                      </a:endParaRPr>
                    </a:p>
                  </a:txBody>
                  <a:tcPr marL="36000" marR="36000" marT="36000" marB="36000" anchor="ctr">
                    <a:solidFill>
                      <a:schemeClr val="bg1"/>
                    </a:solidFill>
                  </a:tcPr>
                </a:tc>
                <a:extLst>
                  <a:ext uri="{0D108BD9-81ED-4DB2-BD59-A6C34878D82A}">
                    <a16:rowId xmlns:a16="http://schemas.microsoft.com/office/drawing/2014/main" val="1165186926"/>
                  </a:ext>
                </a:extLst>
              </a:tr>
            </a:tbl>
          </a:graphicData>
        </a:graphic>
      </p:graphicFrame>
      <p:sp>
        <p:nvSpPr>
          <p:cNvPr id="9" name="フッター プレースホルダー 1">
            <a:extLst>
              <a:ext uri="{FF2B5EF4-FFF2-40B4-BE49-F238E27FC236}">
                <a16:creationId xmlns:a16="http://schemas.microsoft.com/office/drawing/2014/main" id="{5960D642-3F8D-4C44-82A6-5D8312D0830C}"/>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10" name="スライド番号プレースホルダー 3">
            <a:extLst>
              <a:ext uri="{FF2B5EF4-FFF2-40B4-BE49-F238E27FC236}">
                <a16:creationId xmlns:a16="http://schemas.microsoft.com/office/drawing/2014/main" id="{B3DE1BDC-E81D-49A9-9A34-C9DEDB3A4D1E}"/>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26</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F89A4FE7-0E7E-4B69-AB5B-9E1237BA4EE1}"/>
              </a:ext>
            </a:extLst>
          </p:cNvPr>
          <p:cNvSpPr/>
          <p:nvPr/>
        </p:nvSpPr>
        <p:spPr>
          <a:xfrm>
            <a:off x="179999" y="1440000"/>
            <a:ext cx="4055491" cy="504000"/>
          </a:xfrm>
          <a:prstGeom prst="roundRect">
            <a:avLst/>
          </a:prstGeom>
          <a:solidFill>
            <a:schemeClr val="accent1"/>
          </a:solidFill>
          <a:ln w="44450" cap="flat" cmpd="sng" algn="ctr">
            <a:noFill/>
            <a:miter lim="800000"/>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ja-JP" altLang="en-US" sz="2400" b="1" kern="0" dirty="0">
                <a:solidFill>
                  <a:prstClr val="white"/>
                </a:solidFill>
                <a:latin typeface="+mn-ea"/>
              </a:rPr>
              <a:t>アンケートデータの一部</a:t>
            </a:r>
            <a:endParaRPr kumimoji="0" lang="ja-JP" altLang="en-US" sz="2400" b="1" i="0" u="none" strike="noStrike" kern="0" cap="none" spc="0" normalizeH="0" baseline="0" noProof="0" dirty="0">
              <a:ln>
                <a:noFill/>
              </a:ln>
              <a:solidFill>
                <a:prstClr val="white"/>
              </a:solidFill>
              <a:effectLst/>
              <a:uLnTx/>
              <a:uFillTx/>
              <a:latin typeface="+mn-ea"/>
              <a:cs typeface="+mn-cs"/>
            </a:endParaRPr>
          </a:p>
        </p:txBody>
      </p:sp>
      <p:graphicFrame>
        <p:nvGraphicFramePr>
          <p:cNvPr id="12" name="表 11">
            <a:extLst>
              <a:ext uri="{FF2B5EF4-FFF2-40B4-BE49-F238E27FC236}">
                <a16:creationId xmlns:a16="http://schemas.microsoft.com/office/drawing/2014/main" id="{43A755FB-232A-4AE5-ACBD-A18497339198}"/>
              </a:ext>
            </a:extLst>
          </p:cNvPr>
          <p:cNvGraphicFramePr>
            <a:graphicFrameLocks noGrp="1"/>
          </p:cNvGraphicFramePr>
          <p:nvPr>
            <p:extLst>
              <p:ext uri="{D42A27DB-BD31-4B8C-83A1-F6EECF244321}">
                <p14:modId xmlns:p14="http://schemas.microsoft.com/office/powerpoint/2010/main" val="564318035"/>
              </p:ext>
            </p:extLst>
          </p:nvPr>
        </p:nvGraphicFramePr>
        <p:xfrm>
          <a:off x="390265" y="4112620"/>
          <a:ext cx="8563932" cy="1075990"/>
        </p:xfrm>
        <a:graphic>
          <a:graphicData uri="http://schemas.openxmlformats.org/drawingml/2006/table">
            <a:tbl>
              <a:tblPr>
                <a:tableStyleId>{5940675A-B579-460E-94D1-54222C63F5DA}</a:tableStyleId>
              </a:tblPr>
              <a:tblGrid>
                <a:gridCol w="2854644">
                  <a:extLst>
                    <a:ext uri="{9D8B030D-6E8A-4147-A177-3AD203B41FA5}">
                      <a16:colId xmlns:a16="http://schemas.microsoft.com/office/drawing/2014/main" val="3376862489"/>
                    </a:ext>
                  </a:extLst>
                </a:gridCol>
                <a:gridCol w="2854644">
                  <a:extLst>
                    <a:ext uri="{9D8B030D-6E8A-4147-A177-3AD203B41FA5}">
                      <a16:colId xmlns:a16="http://schemas.microsoft.com/office/drawing/2014/main" val="1692431419"/>
                    </a:ext>
                  </a:extLst>
                </a:gridCol>
                <a:gridCol w="2854644">
                  <a:extLst>
                    <a:ext uri="{9D8B030D-6E8A-4147-A177-3AD203B41FA5}">
                      <a16:colId xmlns:a16="http://schemas.microsoft.com/office/drawing/2014/main" val="2715758211"/>
                    </a:ext>
                  </a:extLst>
                </a:gridCol>
              </a:tblGrid>
              <a:tr h="790630">
                <a:tc>
                  <a:txBody>
                    <a:bodyPr/>
                    <a:lstStyle/>
                    <a:p>
                      <a:pPr algn="l" fontAlgn="ctr"/>
                      <a:r>
                        <a:rPr lang="ja-JP" altLang="en-US" sz="1400" b="1" i="0" u="none" strike="noStrike" dirty="0">
                          <a:solidFill>
                            <a:srgbClr val="000000"/>
                          </a:solidFill>
                          <a:effectLst/>
                          <a:latin typeface="+mn-ea"/>
                          <a:ea typeface="+mn-ea"/>
                        </a:rPr>
                        <a:t>「ご契約頂けなかった理由」として、当てはまるものをお選びください。</a:t>
                      </a:r>
                    </a:p>
                  </a:txBody>
                  <a:tcPr marL="36000" marR="36000" marT="36000" marB="36000" anchor="ctr">
                    <a:solidFill>
                      <a:schemeClr val="accent1">
                        <a:lumMod val="20000"/>
                        <a:lumOff val="80000"/>
                      </a:schemeClr>
                    </a:solidFill>
                  </a:tcPr>
                </a:tc>
                <a:tc>
                  <a:txBody>
                    <a:bodyPr/>
                    <a:lstStyle/>
                    <a:p>
                      <a:pPr algn="l" fontAlgn="ctr"/>
                      <a:r>
                        <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rPr>
                        <a:t>お客様の「営業担当者」について、満足度をお選びください。</a:t>
                      </a:r>
                    </a:p>
                  </a:txBody>
                  <a:tcPr marL="36000" marR="36000" marT="36000" marB="36000" anchor="ctr">
                    <a:solidFill>
                      <a:schemeClr val="accent1">
                        <a:lumMod val="20000"/>
                        <a:lumOff val="80000"/>
                      </a:schemeClr>
                    </a:solidFill>
                  </a:tcPr>
                </a:tc>
                <a:tc>
                  <a:txBody>
                    <a:bodyPr/>
                    <a:lstStyle/>
                    <a:p>
                      <a:pPr algn="l" fontAlgn="ctr"/>
                      <a:r>
                        <a:rPr lang="ja-JP" altLang="en-US" sz="1400" b="1" u="none" strike="noStrike" dirty="0">
                          <a:effectLst/>
                          <a:latin typeface="+mn-ea"/>
                          <a:ea typeface="+mn-ea"/>
                        </a:rPr>
                        <a:t>弊社に対するご意見、ご要望等ございましたらご記入ください。</a:t>
                      </a:r>
                      <a:endParaRPr lang="ja-JP" altLang="en-US" sz="1400" b="1" i="0" u="none" strike="noStrike" dirty="0">
                        <a:solidFill>
                          <a:srgbClr val="000000"/>
                        </a:solidFill>
                        <a:effectLst/>
                        <a:latin typeface="+mn-ea"/>
                        <a:ea typeface="+mn-ea"/>
                      </a:endParaRPr>
                    </a:p>
                  </a:txBody>
                  <a:tcPr marL="36000" marR="36000" marT="36000" marB="36000" anchor="ctr">
                    <a:solidFill>
                      <a:schemeClr val="accent1">
                        <a:lumMod val="20000"/>
                        <a:lumOff val="80000"/>
                      </a:schemeClr>
                    </a:solidFill>
                  </a:tcPr>
                </a:tc>
                <a:extLst>
                  <a:ext uri="{0D108BD9-81ED-4DB2-BD59-A6C34878D82A}">
                    <a16:rowId xmlns:a16="http://schemas.microsoft.com/office/drawing/2014/main" val="3931906378"/>
                  </a:ext>
                </a:extLst>
              </a:tr>
              <a:tr h="255039">
                <a:tc>
                  <a:txBody>
                    <a:bodyPr/>
                    <a:lstStyle/>
                    <a:p>
                      <a:pPr algn="ctr" fontAlgn="ctr"/>
                      <a:r>
                        <a:rPr lang="ja-JP" altLang="en-US" sz="1400" b="0" i="0" u="none" strike="noStrike" dirty="0">
                          <a:solidFill>
                            <a:srgbClr val="000000"/>
                          </a:solidFill>
                          <a:effectLst/>
                          <a:latin typeface="+mn-ea"/>
                          <a:ea typeface="+mn-ea"/>
                        </a:rPr>
                        <a:t>担当者</a:t>
                      </a:r>
                    </a:p>
                  </a:txBody>
                  <a:tcPr marL="36000" marR="36000" marT="36000" marB="36000" anchor="ctr">
                    <a:solidFill>
                      <a:schemeClr val="bg1"/>
                    </a:solidFill>
                  </a:tcPr>
                </a:tc>
                <a:tc>
                  <a:txBody>
                    <a:bodyPr/>
                    <a:lstStyle/>
                    <a:p>
                      <a:pPr algn="ctr" fontAlgn="ctr"/>
                      <a:r>
                        <a:rPr lang="ja-JP" altLang="en-US" sz="1400" b="0" i="0" u="none" strike="noStrike" dirty="0">
                          <a:solidFill>
                            <a:srgbClr val="000000"/>
                          </a:solidFill>
                          <a:effectLst/>
                          <a:latin typeface="+mn-ea"/>
                          <a:ea typeface="+mn-ea"/>
                        </a:rPr>
                        <a:t>不満足</a:t>
                      </a:r>
                    </a:p>
                  </a:txBody>
                  <a:tcPr marL="36000" marR="36000" marT="36000" marB="36000" anchor="ctr">
                    <a:solidFill>
                      <a:schemeClr val="bg1"/>
                    </a:solidFill>
                  </a:tcPr>
                </a:tc>
                <a:tc>
                  <a:txBody>
                    <a:bodyPr/>
                    <a:lstStyle/>
                    <a:p>
                      <a:pPr algn="l" fontAlgn="ctr"/>
                      <a:r>
                        <a:rPr lang="ja-JP" altLang="en-US" sz="1400" u="none" strike="noStrike" dirty="0">
                          <a:effectLst/>
                          <a:latin typeface="+mn-ea"/>
                          <a:ea typeface="+mn-ea"/>
                        </a:rPr>
                        <a:t>収納性の一点が合わなかった</a:t>
                      </a:r>
                      <a:endParaRPr lang="ja-JP" altLang="en-US" sz="1400" b="0" i="0" u="none" strike="noStrike" dirty="0">
                        <a:solidFill>
                          <a:srgbClr val="000000"/>
                        </a:solidFill>
                        <a:effectLst/>
                        <a:latin typeface="+mn-ea"/>
                        <a:ea typeface="+mn-ea"/>
                      </a:endParaRPr>
                    </a:p>
                  </a:txBody>
                  <a:tcPr marL="36000" marR="36000" marT="36000" marB="36000" anchor="ctr">
                    <a:solidFill>
                      <a:schemeClr val="bg1"/>
                    </a:solidFill>
                  </a:tcPr>
                </a:tc>
                <a:extLst>
                  <a:ext uri="{0D108BD9-81ED-4DB2-BD59-A6C34878D82A}">
                    <a16:rowId xmlns:a16="http://schemas.microsoft.com/office/drawing/2014/main" val="1165186926"/>
                  </a:ext>
                </a:extLst>
              </a:tr>
            </a:tbl>
          </a:graphicData>
        </a:graphic>
      </p:graphicFrame>
      <p:sp>
        <p:nvSpPr>
          <p:cNvPr id="14" name="四角形: 角を丸くする 13">
            <a:extLst>
              <a:ext uri="{FF2B5EF4-FFF2-40B4-BE49-F238E27FC236}">
                <a16:creationId xmlns:a16="http://schemas.microsoft.com/office/drawing/2014/main" id="{B1210DFB-363E-458F-B867-F70FD52A2D67}"/>
              </a:ext>
            </a:extLst>
          </p:cNvPr>
          <p:cNvSpPr/>
          <p:nvPr/>
        </p:nvSpPr>
        <p:spPr>
          <a:xfrm>
            <a:off x="8033085" y="161531"/>
            <a:ext cx="1031151" cy="646331"/>
          </a:xfrm>
          <a:prstGeom prst="roundRect">
            <a:avLst/>
          </a:prstGeom>
          <a:solidFill>
            <a:srgbClr val="C00000"/>
          </a:solidFill>
          <a:ln w="44450" cap="flat" cmpd="sng" algn="ctr">
            <a:noFill/>
            <a:miter lim="800000"/>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ja-JP" altLang="en-US" sz="2000" b="1" i="0" u="none" strike="noStrike" kern="0" cap="none" spc="0" normalizeH="0" baseline="0" noProof="0" dirty="0">
                <a:ln>
                  <a:noFill/>
                </a:ln>
                <a:solidFill>
                  <a:prstClr val="white"/>
                </a:solidFill>
                <a:effectLst/>
                <a:uLnTx/>
                <a:uFillTx/>
                <a:latin typeface="+mn-ea"/>
                <a:cs typeface="+mn-cs"/>
              </a:rPr>
              <a:t>データ機密</a:t>
            </a:r>
          </a:p>
        </p:txBody>
      </p:sp>
    </p:spTree>
    <p:extLst>
      <p:ext uri="{BB962C8B-B14F-4D97-AF65-F5344CB8AC3E}">
        <p14:creationId xmlns:p14="http://schemas.microsoft.com/office/powerpoint/2010/main" val="3211089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4EB26917-F594-4C6E-8876-D4C638F6546C}"/>
              </a:ext>
            </a:extLst>
          </p:cNvPr>
          <p:cNvSpPr/>
          <p:nvPr/>
        </p:nvSpPr>
        <p:spPr>
          <a:xfrm>
            <a:off x="2448000" y="1340768"/>
            <a:ext cx="6399000" cy="646331"/>
          </a:xfrm>
          <a:prstGeom prst="rect">
            <a:avLst/>
          </a:prstGeom>
        </p:spPr>
        <p:txBody>
          <a:bodyPr wrap="square">
            <a:spAutoFit/>
          </a:bodyPr>
          <a:lstStyle/>
          <a:p>
            <a:pPr marL="360000" indent="-360000">
              <a:buClr>
                <a:srgbClr val="C00000"/>
              </a:buClr>
              <a:buFont typeface="Wingdings" panose="05000000000000000000" pitchFamily="2" charset="2"/>
              <a:buChar char="n"/>
            </a:pPr>
            <a:r>
              <a:rPr lang="ja-JP" altLang="en-US" b="1" dirty="0">
                <a:solidFill>
                  <a:schemeClr val="tx1">
                    <a:lumMod val="75000"/>
                    <a:lumOff val="25000"/>
                  </a:schemeClr>
                </a:solidFill>
                <a:latin typeface="+mn-ea"/>
                <a:cs typeface="メイリオ" pitchFamily="50" charset="-128"/>
              </a:rPr>
              <a:t>業務内容や課題に沿った分析シナリオ・アウトプットを設定する</a:t>
            </a:r>
            <a:endParaRPr lang="en-US" altLang="ja-JP" b="1"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3B6F292E-D45B-40EF-9E54-E11228578212}"/>
              </a:ext>
            </a:extLst>
          </p:cNvPr>
          <p:cNvSpPr/>
          <p:nvPr/>
        </p:nvSpPr>
        <p:spPr>
          <a:xfrm>
            <a:off x="2448000" y="3528038"/>
            <a:ext cx="6399000" cy="646331"/>
          </a:xfrm>
          <a:prstGeom prst="rect">
            <a:avLst/>
          </a:prstGeom>
        </p:spPr>
        <p:txBody>
          <a:bodyPr wrap="square">
            <a:spAutoFit/>
          </a:bodyPr>
          <a:lstStyle/>
          <a:p>
            <a:pPr marL="360000" indent="-360000">
              <a:buClr>
                <a:srgbClr val="C00000"/>
              </a:buClr>
              <a:buFont typeface="Wingdings" panose="05000000000000000000" pitchFamily="2" charset="2"/>
              <a:buChar char="n"/>
            </a:pPr>
            <a:r>
              <a:rPr lang="ja-JP" altLang="en-US" b="1" dirty="0">
                <a:solidFill>
                  <a:schemeClr val="tx1">
                    <a:lumMod val="75000"/>
                    <a:lumOff val="25000"/>
                  </a:schemeClr>
                </a:solidFill>
                <a:latin typeface="+mn-ea"/>
                <a:cs typeface="メイリオ" pitchFamily="50" charset="-128"/>
              </a:rPr>
              <a:t>テキストマイニングを効率よく実施するため、辞書登録などを実施する</a:t>
            </a:r>
          </a:p>
        </p:txBody>
      </p:sp>
      <p:sp>
        <p:nvSpPr>
          <p:cNvPr id="23" name="正方形/長方形 22">
            <a:extLst>
              <a:ext uri="{FF2B5EF4-FFF2-40B4-BE49-F238E27FC236}">
                <a16:creationId xmlns:a16="http://schemas.microsoft.com/office/drawing/2014/main" id="{6A32CEFF-D35A-4856-873A-988AFE7F44FD}"/>
              </a:ext>
            </a:extLst>
          </p:cNvPr>
          <p:cNvSpPr/>
          <p:nvPr/>
        </p:nvSpPr>
        <p:spPr>
          <a:xfrm>
            <a:off x="2448000" y="4549112"/>
            <a:ext cx="6399000" cy="646331"/>
          </a:xfrm>
          <a:prstGeom prst="rect">
            <a:avLst/>
          </a:prstGeom>
        </p:spPr>
        <p:txBody>
          <a:bodyPr wrap="square">
            <a:spAutoFit/>
          </a:bodyPr>
          <a:lstStyle/>
          <a:p>
            <a:pPr marL="360000" indent="-360000">
              <a:buClr>
                <a:srgbClr val="C00000"/>
              </a:buClr>
              <a:buFont typeface="Wingdings" panose="05000000000000000000" pitchFamily="2" charset="2"/>
              <a:buChar char="n"/>
            </a:pPr>
            <a:r>
              <a:rPr lang="ja-JP" altLang="en-US" b="1" dirty="0">
                <a:solidFill>
                  <a:schemeClr val="tx1">
                    <a:lumMod val="75000"/>
                    <a:lumOff val="25000"/>
                  </a:schemeClr>
                </a:solidFill>
                <a:latin typeface="+mn-ea"/>
                <a:cs typeface="メイリオ" pitchFamily="50" charset="-128"/>
              </a:rPr>
              <a:t>分析のアウトプット・分析データの特徴を踏まえ、分析に用いる手法を選定し、分析を実施する</a:t>
            </a:r>
            <a:endParaRPr lang="en-US" altLang="ja-JP" b="1" dirty="0">
              <a:solidFill>
                <a:schemeClr val="tx1">
                  <a:lumMod val="75000"/>
                  <a:lumOff val="25000"/>
                </a:schemeClr>
              </a:solidFill>
              <a:latin typeface="+mn-ea"/>
              <a:cs typeface="メイリオ" pitchFamily="50" charset="-128"/>
            </a:endParaRPr>
          </a:p>
        </p:txBody>
      </p:sp>
      <p:sp>
        <p:nvSpPr>
          <p:cNvPr id="4" name="正方形/長方形 3">
            <a:extLst>
              <a:ext uri="{FF2B5EF4-FFF2-40B4-BE49-F238E27FC236}">
                <a16:creationId xmlns:a16="http://schemas.microsoft.com/office/drawing/2014/main" id="{E3CE286D-5945-4D03-9894-E8DB66F3B9D0}"/>
              </a:ext>
            </a:extLst>
          </p:cNvPr>
          <p:cNvSpPr/>
          <p:nvPr/>
        </p:nvSpPr>
        <p:spPr>
          <a:xfrm>
            <a:off x="2448000" y="5628246"/>
            <a:ext cx="6399000" cy="646331"/>
          </a:xfrm>
          <a:prstGeom prst="rect">
            <a:avLst/>
          </a:prstGeom>
        </p:spPr>
        <p:txBody>
          <a:bodyPr wrap="square">
            <a:spAutoFit/>
          </a:bodyPr>
          <a:lstStyle/>
          <a:p>
            <a:pPr marL="360000" indent="-360000">
              <a:buClr>
                <a:srgbClr val="C00000"/>
              </a:buClr>
              <a:buFont typeface="Wingdings" panose="05000000000000000000" pitchFamily="2" charset="2"/>
              <a:buChar char="n"/>
            </a:pPr>
            <a:r>
              <a:rPr lang="ja-JP" altLang="en-US" b="1" dirty="0">
                <a:solidFill>
                  <a:schemeClr val="tx1">
                    <a:lumMod val="75000"/>
                    <a:lumOff val="25000"/>
                  </a:schemeClr>
                </a:solidFill>
                <a:latin typeface="+mn-ea"/>
              </a:rPr>
              <a:t>テキストマイニング実施後の結果を確認し、抽出した課題に対して施策案を検討する</a:t>
            </a:r>
            <a:endParaRPr lang="en-US" altLang="ja-JP" b="1" dirty="0">
              <a:solidFill>
                <a:schemeClr val="tx1">
                  <a:lumMod val="75000"/>
                  <a:lumOff val="25000"/>
                </a:schemeClr>
              </a:solidFill>
              <a:latin typeface="+mn-ea"/>
            </a:endParaRPr>
          </a:p>
        </p:txBody>
      </p:sp>
      <p:sp>
        <p:nvSpPr>
          <p:cNvPr id="32" name="正方形/長方形 31">
            <a:extLst>
              <a:ext uri="{FF2B5EF4-FFF2-40B4-BE49-F238E27FC236}">
                <a16:creationId xmlns:a16="http://schemas.microsoft.com/office/drawing/2014/main" id="{59D15EAD-65AE-466F-9054-7F3993E5FCB2}"/>
              </a:ext>
            </a:extLst>
          </p:cNvPr>
          <p:cNvSpPr/>
          <p:nvPr/>
        </p:nvSpPr>
        <p:spPr>
          <a:xfrm>
            <a:off x="2448000" y="2429697"/>
            <a:ext cx="6606496" cy="646331"/>
          </a:xfrm>
          <a:prstGeom prst="rect">
            <a:avLst/>
          </a:prstGeom>
        </p:spPr>
        <p:txBody>
          <a:bodyPr wrap="square">
            <a:spAutoFit/>
          </a:bodyPr>
          <a:lstStyle/>
          <a:p>
            <a:pPr marL="360000" indent="-360000">
              <a:buClr>
                <a:srgbClr val="C00000"/>
              </a:buClr>
              <a:buFont typeface="Wingdings" panose="05000000000000000000" pitchFamily="2" charset="2"/>
              <a:buChar char="n"/>
            </a:pPr>
            <a:r>
              <a:rPr lang="ja-JP" altLang="en-US" b="1" dirty="0">
                <a:solidFill>
                  <a:schemeClr val="tx1">
                    <a:lumMod val="75000"/>
                    <a:lumOff val="25000"/>
                  </a:schemeClr>
                </a:solidFill>
                <a:latin typeface="+mn-ea"/>
                <a:cs typeface="メイリオ" pitchFamily="50" charset="-128"/>
              </a:rPr>
              <a:t>分析データの特徴や傾向を確認し、テキストマイニングで具体化するための方向性を決めます</a:t>
            </a:r>
            <a:endParaRPr lang="en-US" altLang="ja-JP" b="1" dirty="0">
              <a:solidFill>
                <a:schemeClr val="tx1">
                  <a:lumMod val="75000"/>
                  <a:lumOff val="25000"/>
                </a:schemeClr>
              </a:solidFill>
              <a:latin typeface="+mn-ea"/>
              <a:cs typeface="メイリオ" pitchFamily="50" charset="-128"/>
            </a:endParaRPr>
          </a:p>
        </p:txBody>
      </p:sp>
      <p:sp>
        <p:nvSpPr>
          <p:cNvPr id="25" name="Rectangle 25">
            <a:extLst>
              <a:ext uri="{FF2B5EF4-FFF2-40B4-BE49-F238E27FC236}">
                <a16:creationId xmlns:a16="http://schemas.microsoft.com/office/drawing/2014/main" id="{456FCE75-EAB6-44E9-A437-E5A28255F1DC}"/>
              </a:ext>
            </a:extLst>
          </p:cNvPr>
          <p:cNvSpPr>
            <a:spLocks noChangeArrowheads="1"/>
          </p:cNvSpPr>
          <p:nvPr/>
        </p:nvSpPr>
        <p:spPr bwMode="auto">
          <a:xfrm>
            <a:off x="792000" y="252000"/>
            <a:ext cx="44710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ja-JP" altLang="en-US" sz="3600" b="1" dirty="0">
                <a:solidFill>
                  <a:schemeClr val="tx1">
                    <a:lumMod val="65000"/>
                    <a:lumOff val="35000"/>
                  </a:schemeClr>
                </a:solidFill>
                <a:latin typeface="+mn-ea"/>
                <a:ea typeface="+mn-ea"/>
              </a:rPr>
              <a:t>案件の進め方 全体像</a:t>
            </a:r>
          </a:p>
        </p:txBody>
      </p:sp>
      <p:sp>
        <p:nvSpPr>
          <p:cNvPr id="28" name="AutoShape 26">
            <a:extLst>
              <a:ext uri="{FF2B5EF4-FFF2-40B4-BE49-F238E27FC236}">
                <a16:creationId xmlns:a16="http://schemas.microsoft.com/office/drawing/2014/main" id="{CEF54564-EDFA-4864-9764-8AE1FC48FFF6}"/>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grpSp>
        <p:nvGrpSpPr>
          <p:cNvPr id="2" name="グループ化 1">
            <a:extLst>
              <a:ext uri="{FF2B5EF4-FFF2-40B4-BE49-F238E27FC236}">
                <a16:creationId xmlns:a16="http://schemas.microsoft.com/office/drawing/2014/main" id="{707D82C9-47D0-4586-9E62-258586251287}"/>
              </a:ext>
            </a:extLst>
          </p:cNvPr>
          <p:cNvGrpSpPr/>
          <p:nvPr/>
        </p:nvGrpSpPr>
        <p:grpSpPr>
          <a:xfrm>
            <a:off x="107504" y="1260000"/>
            <a:ext cx="2376264" cy="5187499"/>
            <a:chOff x="107504" y="1400699"/>
            <a:chExt cx="2376264" cy="5187499"/>
          </a:xfrm>
        </p:grpSpPr>
        <p:sp>
          <p:nvSpPr>
            <p:cNvPr id="31" name="正方形/長方形 30">
              <a:extLst>
                <a:ext uri="{FF2B5EF4-FFF2-40B4-BE49-F238E27FC236}">
                  <a16:creationId xmlns:a16="http://schemas.microsoft.com/office/drawing/2014/main" id="{93F6375E-DFBD-4CF6-B2AF-F705F28BDAEE}"/>
                </a:ext>
              </a:extLst>
            </p:cNvPr>
            <p:cNvSpPr/>
            <p:nvPr/>
          </p:nvSpPr>
          <p:spPr>
            <a:xfrm>
              <a:off x="107504" y="1400699"/>
              <a:ext cx="2376264" cy="5187499"/>
            </a:xfrm>
            <a:prstGeom prst="rect">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36" name="四角形: 角を丸くする 35">
              <a:extLst>
                <a:ext uri="{FF2B5EF4-FFF2-40B4-BE49-F238E27FC236}">
                  <a16:creationId xmlns:a16="http://schemas.microsoft.com/office/drawing/2014/main" id="{922609E9-3FA2-493E-BEAA-7D5FE6A59AA5}"/>
                </a:ext>
              </a:extLst>
            </p:cNvPr>
            <p:cNvSpPr/>
            <p:nvPr/>
          </p:nvSpPr>
          <p:spPr>
            <a:xfrm>
              <a:off x="180000" y="3600000"/>
              <a:ext cx="2222784" cy="693807"/>
            </a:xfrm>
            <a:prstGeom prst="roundRect">
              <a:avLst/>
            </a:prstGeom>
            <a:solidFill>
              <a:srgbClr val="269ABE"/>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solidFill>
                    <a:schemeClr val="bg1"/>
                  </a:solidFill>
                  <a:latin typeface="+mn-ea"/>
                </a:rPr>
                <a:t>データの加工</a:t>
              </a:r>
            </a:p>
          </p:txBody>
        </p:sp>
        <p:sp>
          <p:nvSpPr>
            <p:cNvPr id="37" name="四角形: 角を丸くする 36">
              <a:extLst>
                <a:ext uri="{FF2B5EF4-FFF2-40B4-BE49-F238E27FC236}">
                  <a16:creationId xmlns:a16="http://schemas.microsoft.com/office/drawing/2014/main" id="{E04580B5-A634-4B08-B92D-3E93BF09882B}"/>
                </a:ext>
              </a:extLst>
            </p:cNvPr>
            <p:cNvSpPr/>
            <p:nvPr/>
          </p:nvSpPr>
          <p:spPr>
            <a:xfrm>
              <a:off x="180000" y="1440000"/>
              <a:ext cx="2222784" cy="693807"/>
            </a:xfrm>
            <a:prstGeom prst="roundRect">
              <a:avLst/>
            </a:prstGeom>
            <a:solidFill>
              <a:srgbClr val="269ABE"/>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latin typeface="+mn-ea"/>
                </a:rPr>
                <a:t>分析シナリオの</a:t>
              </a:r>
              <a:endParaRPr lang="en-US" altLang="ja-JP" sz="2100" b="1" dirty="0">
                <a:latin typeface="+mn-ea"/>
              </a:endParaRPr>
            </a:p>
            <a:p>
              <a:pPr algn="ctr"/>
              <a:r>
                <a:rPr lang="ja-JP" altLang="en-US" sz="2100" b="1" dirty="0">
                  <a:latin typeface="+mn-ea"/>
                </a:rPr>
                <a:t>設定</a:t>
              </a:r>
            </a:p>
          </p:txBody>
        </p:sp>
        <p:sp>
          <p:nvSpPr>
            <p:cNvPr id="38" name="四角形: 角を丸くする 37">
              <a:extLst>
                <a:ext uri="{FF2B5EF4-FFF2-40B4-BE49-F238E27FC236}">
                  <a16:creationId xmlns:a16="http://schemas.microsoft.com/office/drawing/2014/main" id="{810269F1-790D-4A5F-8A05-38D94E62DC82}"/>
                </a:ext>
              </a:extLst>
            </p:cNvPr>
            <p:cNvSpPr/>
            <p:nvPr/>
          </p:nvSpPr>
          <p:spPr>
            <a:xfrm>
              <a:off x="180000" y="5760000"/>
              <a:ext cx="2222784" cy="693807"/>
            </a:xfrm>
            <a:prstGeom prst="roundRect">
              <a:avLst/>
            </a:prstGeom>
            <a:solidFill>
              <a:srgbClr val="269ABE"/>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latin typeface="+mn-ea"/>
                </a:rPr>
                <a:t>施策案の検討</a:t>
              </a:r>
            </a:p>
          </p:txBody>
        </p:sp>
        <p:sp>
          <p:nvSpPr>
            <p:cNvPr id="39" name="四角形: 角を丸くする 38">
              <a:extLst>
                <a:ext uri="{FF2B5EF4-FFF2-40B4-BE49-F238E27FC236}">
                  <a16:creationId xmlns:a16="http://schemas.microsoft.com/office/drawing/2014/main" id="{0783CE0A-DB86-4BA5-A995-763A7719D4AF}"/>
                </a:ext>
              </a:extLst>
            </p:cNvPr>
            <p:cNvSpPr/>
            <p:nvPr/>
          </p:nvSpPr>
          <p:spPr>
            <a:xfrm>
              <a:off x="180000" y="4680000"/>
              <a:ext cx="2222784" cy="693807"/>
            </a:xfrm>
            <a:prstGeom prst="roundRect">
              <a:avLst/>
            </a:prstGeom>
            <a:solidFill>
              <a:srgbClr val="269ABE"/>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solidFill>
                    <a:schemeClr val="bg1"/>
                  </a:solidFill>
                  <a:latin typeface="+mn-ea"/>
                </a:rPr>
                <a:t>テキストマイニング実施</a:t>
              </a:r>
            </a:p>
          </p:txBody>
        </p:sp>
        <p:sp>
          <p:nvSpPr>
            <p:cNvPr id="40" name="四角形: 角を丸くする 39">
              <a:extLst>
                <a:ext uri="{FF2B5EF4-FFF2-40B4-BE49-F238E27FC236}">
                  <a16:creationId xmlns:a16="http://schemas.microsoft.com/office/drawing/2014/main" id="{B3913013-BA48-40A7-909E-8F11DA43842A}"/>
                </a:ext>
              </a:extLst>
            </p:cNvPr>
            <p:cNvSpPr/>
            <p:nvPr/>
          </p:nvSpPr>
          <p:spPr>
            <a:xfrm>
              <a:off x="180000" y="2520000"/>
              <a:ext cx="2222784" cy="693807"/>
            </a:xfrm>
            <a:prstGeom prst="roundRect">
              <a:avLst/>
            </a:prstGeom>
            <a:solidFill>
              <a:srgbClr val="269ABE"/>
            </a:solidFill>
            <a:ln w="28575">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latin typeface="+mn-ea"/>
                </a:rPr>
                <a:t>基礎集計</a:t>
              </a:r>
            </a:p>
          </p:txBody>
        </p:sp>
        <p:sp>
          <p:nvSpPr>
            <p:cNvPr id="41" name="二等辺三角形 40">
              <a:extLst>
                <a:ext uri="{FF2B5EF4-FFF2-40B4-BE49-F238E27FC236}">
                  <a16:creationId xmlns:a16="http://schemas.microsoft.com/office/drawing/2014/main" id="{AE2E17F5-2D28-4C0F-96A7-9265C9DC48C3}"/>
                </a:ext>
              </a:extLst>
            </p:cNvPr>
            <p:cNvSpPr/>
            <p:nvPr/>
          </p:nvSpPr>
          <p:spPr>
            <a:xfrm rot="10800000">
              <a:off x="837000" y="2264795"/>
              <a:ext cx="874409" cy="162000"/>
            </a:xfrm>
            <a:prstGeom prst="triangle">
              <a:avLst/>
            </a:prstGeom>
            <a:gradFill>
              <a:gsLst>
                <a:gs pos="10000">
                  <a:schemeClr val="bg1">
                    <a:lumMod val="50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42" name="二等辺三角形 41">
              <a:extLst>
                <a:ext uri="{FF2B5EF4-FFF2-40B4-BE49-F238E27FC236}">
                  <a16:creationId xmlns:a16="http://schemas.microsoft.com/office/drawing/2014/main" id="{5450F7A0-E06F-48F7-A1A3-63969A59FF64}"/>
                </a:ext>
              </a:extLst>
            </p:cNvPr>
            <p:cNvSpPr/>
            <p:nvPr/>
          </p:nvSpPr>
          <p:spPr>
            <a:xfrm rot="10800000">
              <a:off x="837000" y="5518381"/>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43" name="二等辺三角形 42">
              <a:extLst>
                <a:ext uri="{FF2B5EF4-FFF2-40B4-BE49-F238E27FC236}">
                  <a16:creationId xmlns:a16="http://schemas.microsoft.com/office/drawing/2014/main" id="{09A6BBFC-8167-4784-954F-B475BEEF1878}"/>
                </a:ext>
              </a:extLst>
            </p:cNvPr>
            <p:cNvSpPr/>
            <p:nvPr/>
          </p:nvSpPr>
          <p:spPr>
            <a:xfrm rot="10800000">
              <a:off x="837000" y="4429749"/>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latin typeface="+mn-ea"/>
              </a:endParaRPr>
            </a:p>
          </p:txBody>
        </p:sp>
        <p:sp>
          <p:nvSpPr>
            <p:cNvPr id="44" name="二等辺三角形 43">
              <a:extLst>
                <a:ext uri="{FF2B5EF4-FFF2-40B4-BE49-F238E27FC236}">
                  <a16:creationId xmlns:a16="http://schemas.microsoft.com/office/drawing/2014/main" id="{4D85B6A9-0FF3-4366-9E86-3B8D788631D6}"/>
                </a:ext>
              </a:extLst>
            </p:cNvPr>
            <p:cNvSpPr/>
            <p:nvPr/>
          </p:nvSpPr>
          <p:spPr>
            <a:xfrm rot="10800000">
              <a:off x="837000" y="3366943"/>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latin typeface="+mn-ea"/>
              </a:endParaRPr>
            </a:p>
          </p:txBody>
        </p:sp>
      </p:grpSp>
      <p:sp>
        <p:nvSpPr>
          <p:cNvPr id="20" name="フッター プレースホルダー 1">
            <a:extLst>
              <a:ext uri="{FF2B5EF4-FFF2-40B4-BE49-F238E27FC236}">
                <a16:creationId xmlns:a16="http://schemas.microsoft.com/office/drawing/2014/main" id="{14BE372C-E85C-4674-B152-6D8611389CA0}"/>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21" name="スライド番号プレースホルダー 3">
            <a:extLst>
              <a:ext uri="{FF2B5EF4-FFF2-40B4-BE49-F238E27FC236}">
                <a16:creationId xmlns:a16="http://schemas.microsoft.com/office/drawing/2014/main" id="{34B6DD6E-3EAF-484E-95EE-653EC155DE57}"/>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27</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sp>
        <p:nvSpPr>
          <p:cNvPr id="24" name="四角形: 角を丸くする 23">
            <a:extLst>
              <a:ext uri="{FF2B5EF4-FFF2-40B4-BE49-F238E27FC236}">
                <a16:creationId xmlns:a16="http://schemas.microsoft.com/office/drawing/2014/main" id="{8F37CBE8-63F1-4455-932E-D1AA0CBC32B1}"/>
              </a:ext>
            </a:extLst>
          </p:cNvPr>
          <p:cNvSpPr/>
          <p:nvPr/>
        </p:nvSpPr>
        <p:spPr>
          <a:xfrm>
            <a:off x="8033085" y="161531"/>
            <a:ext cx="1031151" cy="646331"/>
          </a:xfrm>
          <a:prstGeom prst="roundRect">
            <a:avLst/>
          </a:prstGeom>
          <a:solidFill>
            <a:srgbClr val="C00000"/>
          </a:solidFill>
          <a:ln w="44450" cap="flat" cmpd="sng" algn="ctr">
            <a:noFill/>
            <a:miter lim="800000"/>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ja-JP" altLang="en-US" sz="2000" b="1" i="0" u="none" strike="noStrike" kern="0" cap="none" spc="0" normalizeH="0" baseline="0" noProof="0" dirty="0">
                <a:ln>
                  <a:noFill/>
                </a:ln>
                <a:solidFill>
                  <a:prstClr val="white"/>
                </a:solidFill>
                <a:effectLst/>
                <a:uLnTx/>
                <a:uFillTx/>
                <a:latin typeface="+mn-ea"/>
                <a:cs typeface="+mn-cs"/>
              </a:rPr>
              <a:t>データ機密</a:t>
            </a:r>
          </a:p>
        </p:txBody>
      </p:sp>
    </p:spTree>
    <p:extLst>
      <p:ext uri="{BB962C8B-B14F-4D97-AF65-F5344CB8AC3E}">
        <p14:creationId xmlns:p14="http://schemas.microsoft.com/office/powerpoint/2010/main" val="865993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グループ化 45">
            <a:extLst>
              <a:ext uri="{FF2B5EF4-FFF2-40B4-BE49-F238E27FC236}">
                <a16:creationId xmlns:a16="http://schemas.microsoft.com/office/drawing/2014/main" id="{989B7C36-92B5-464C-8EC3-32F52DA4F11D}"/>
              </a:ext>
            </a:extLst>
          </p:cNvPr>
          <p:cNvGrpSpPr/>
          <p:nvPr/>
        </p:nvGrpSpPr>
        <p:grpSpPr>
          <a:xfrm>
            <a:off x="3515140" y="2492896"/>
            <a:ext cx="1053532" cy="1491994"/>
            <a:chOff x="2547261" y="4192008"/>
            <a:chExt cx="656587" cy="939988"/>
          </a:xfrm>
        </p:grpSpPr>
        <p:sp>
          <p:nvSpPr>
            <p:cNvPr id="47" name="メモ 82">
              <a:extLst>
                <a:ext uri="{FF2B5EF4-FFF2-40B4-BE49-F238E27FC236}">
                  <a16:creationId xmlns:a16="http://schemas.microsoft.com/office/drawing/2014/main" id="{13E0517B-B198-4825-B4B6-9728E626EBC6}"/>
                </a:ext>
              </a:extLst>
            </p:cNvPr>
            <p:cNvSpPr/>
            <p:nvPr/>
          </p:nvSpPr>
          <p:spPr>
            <a:xfrm>
              <a:off x="2591780" y="4272105"/>
              <a:ext cx="612068" cy="859891"/>
            </a:xfrm>
            <a:prstGeom prst="foldedCorner">
              <a:avLst>
                <a:gd name="adj" fmla="val 21459"/>
              </a:avLst>
            </a:prstGeom>
            <a:solidFill>
              <a:schemeClr val="bg1"/>
            </a:solidFill>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48" name="テキスト ボックス 47">
              <a:extLst>
                <a:ext uri="{FF2B5EF4-FFF2-40B4-BE49-F238E27FC236}">
                  <a16:creationId xmlns:a16="http://schemas.microsoft.com/office/drawing/2014/main" id="{8B2BCA29-E03A-4D69-B566-1EB18F42DE1C}"/>
                </a:ext>
              </a:extLst>
            </p:cNvPr>
            <p:cNvSpPr txBox="1"/>
            <p:nvPr/>
          </p:nvSpPr>
          <p:spPr>
            <a:xfrm>
              <a:off x="2547261" y="4307391"/>
              <a:ext cx="242541" cy="135734"/>
            </a:xfrm>
            <a:prstGeom prst="rect">
              <a:avLst/>
            </a:prstGeom>
            <a:noFill/>
          </p:spPr>
          <p:txBody>
            <a:bodyPr wrap="square" rtlCol="0">
              <a:spAutoFit/>
            </a:bodyPr>
            <a:lstStyle/>
            <a:p>
              <a:r>
                <a:rPr kumimoji="1" lang="ja-JP" altLang="en-US" sz="800" b="1" dirty="0">
                  <a:solidFill>
                    <a:schemeClr val="accent1"/>
                  </a:solidFill>
                  <a:latin typeface="Meiryo UI" panose="020B0604030504040204" pitchFamily="50" charset="-128"/>
                  <a:ea typeface="Meiryo UI" panose="020B0604030504040204" pitchFamily="50" charset="-128"/>
                </a:rPr>
                <a:t>レ</a:t>
              </a:r>
            </a:p>
          </p:txBody>
        </p:sp>
        <p:cxnSp>
          <p:nvCxnSpPr>
            <p:cNvPr id="49" name="直線コネクタ 48">
              <a:extLst>
                <a:ext uri="{FF2B5EF4-FFF2-40B4-BE49-F238E27FC236}">
                  <a16:creationId xmlns:a16="http://schemas.microsoft.com/office/drawing/2014/main" id="{9725CB4A-DA0C-4EA3-997C-A5DDDE9D3F08}"/>
                </a:ext>
              </a:extLst>
            </p:cNvPr>
            <p:cNvCxnSpPr/>
            <p:nvPr/>
          </p:nvCxnSpPr>
          <p:spPr>
            <a:xfrm>
              <a:off x="2763285" y="4437112"/>
              <a:ext cx="355479"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DB553C29-34AD-4C87-95EC-E789CB1FEE69}"/>
                </a:ext>
              </a:extLst>
            </p:cNvPr>
            <p:cNvSpPr txBox="1"/>
            <p:nvPr/>
          </p:nvSpPr>
          <p:spPr>
            <a:xfrm>
              <a:off x="2547261" y="4442373"/>
              <a:ext cx="404559" cy="135734"/>
            </a:xfrm>
            <a:prstGeom prst="rect">
              <a:avLst/>
            </a:prstGeom>
            <a:noFill/>
          </p:spPr>
          <p:txBody>
            <a:bodyPr wrap="square" rtlCol="0">
              <a:spAutoFit/>
            </a:bodyPr>
            <a:lstStyle/>
            <a:p>
              <a:r>
                <a:rPr kumimoji="1" lang="ja-JP" altLang="en-US" sz="800" b="1" dirty="0">
                  <a:solidFill>
                    <a:schemeClr val="accent1"/>
                  </a:solidFill>
                  <a:latin typeface="Meiryo UI" panose="020B0604030504040204" pitchFamily="50" charset="-128"/>
                  <a:ea typeface="Meiryo UI" panose="020B0604030504040204" pitchFamily="50" charset="-128"/>
                </a:rPr>
                <a:t>レ</a:t>
              </a:r>
            </a:p>
          </p:txBody>
        </p:sp>
        <p:cxnSp>
          <p:nvCxnSpPr>
            <p:cNvPr id="51" name="直線コネクタ 50">
              <a:extLst>
                <a:ext uri="{FF2B5EF4-FFF2-40B4-BE49-F238E27FC236}">
                  <a16:creationId xmlns:a16="http://schemas.microsoft.com/office/drawing/2014/main" id="{A9002865-B199-4BE4-A5D8-6D510E1AB99B}"/>
                </a:ext>
              </a:extLst>
            </p:cNvPr>
            <p:cNvCxnSpPr/>
            <p:nvPr/>
          </p:nvCxnSpPr>
          <p:spPr>
            <a:xfrm>
              <a:off x="2763285" y="4546624"/>
              <a:ext cx="355479"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DBEC6440-FE6B-435C-BFAF-01DF053CDD2B}"/>
                </a:ext>
              </a:extLst>
            </p:cNvPr>
            <p:cNvSpPr txBox="1"/>
            <p:nvPr/>
          </p:nvSpPr>
          <p:spPr>
            <a:xfrm>
              <a:off x="2547261" y="4562848"/>
              <a:ext cx="404559" cy="135734"/>
            </a:xfrm>
            <a:prstGeom prst="rect">
              <a:avLst/>
            </a:prstGeom>
            <a:noFill/>
          </p:spPr>
          <p:txBody>
            <a:bodyPr wrap="square" rtlCol="0">
              <a:spAutoFit/>
            </a:bodyPr>
            <a:lstStyle/>
            <a:p>
              <a:r>
                <a:rPr kumimoji="1" lang="ja-JP" altLang="en-US" sz="800" b="1" dirty="0">
                  <a:solidFill>
                    <a:schemeClr val="accent1"/>
                  </a:solidFill>
                  <a:latin typeface="Meiryo UI" panose="020B0604030504040204" pitchFamily="50" charset="-128"/>
                  <a:ea typeface="Meiryo UI" panose="020B0604030504040204" pitchFamily="50" charset="-128"/>
                </a:rPr>
                <a:t>レ</a:t>
              </a:r>
            </a:p>
          </p:txBody>
        </p:sp>
        <p:cxnSp>
          <p:nvCxnSpPr>
            <p:cNvPr id="53" name="直線コネクタ 52">
              <a:extLst>
                <a:ext uri="{FF2B5EF4-FFF2-40B4-BE49-F238E27FC236}">
                  <a16:creationId xmlns:a16="http://schemas.microsoft.com/office/drawing/2014/main" id="{C55546F7-A4AD-4F23-BF93-FB2504A12E97}"/>
                </a:ext>
              </a:extLst>
            </p:cNvPr>
            <p:cNvCxnSpPr/>
            <p:nvPr/>
          </p:nvCxnSpPr>
          <p:spPr>
            <a:xfrm>
              <a:off x="2763285" y="4646010"/>
              <a:ext cx="355479"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4977C18-18CE-4D03-BE54-AEB49D599082}"/>
                </a:ext>
              </a:extLst>
            </p:cNvPr>
            <p:cNvSpPr/>
            <p:nvPr/>
          </p:nvSpPr>
          <p:spPr>
            <a:xfrm>
              <a:off x="2702743" y="4192008"/>
              <a:ext cx="383717" cy="12494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grpSp>
      <p:sp>
        <p:nvSpPr>
          <p:cNvPr id="24" name="AutoShape 26">
            <a:extLst>
              <a:ext uri="{FF2B5EF4-FFF2-40B4-BE49-F238E27FC236}">
                <a16:creationId xmlns:a16="http://schemas.microsoft.com/office/drawing/2014/main" id="{ECF65F46-4C77-4EA4-AA5F-5242C243CD17}"/>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sp>
        <p:nvSpPr>
          <p:cNvPr id="2" name="テキスト ボックス 1">
            <a:extLst>
              <a:ext uri="{FF2B5EF4-FFF2-40B4-BE49-F238E27FC236}">
                <a16:creationId xmlns:a16="http://schemas.microsoft.com/office/drawing/2014/main" id="{8D883BF6-49C3-45CF-A13A-E05D46077CA2}"/>
              </a:ext>
            </a:extLst>
          </p:cNvPr>
          <p:cNvSpPr txBox="1"/>
          <p:nvPr/>
        </p:nvSpPr>
        <p:spPr>
          <a:xfrm>
            <a:off x="3082732" y="1599183"/>
            <a:ext cx="5377700" cy="461665"/>
          </a:xfrm>
          <a:prstGeom prst="rect">
            <a:avLst/>
          </a:prstGeom>
          <a:noFill/>
        </p:spPr>
        <p:txBody>
          <a:bodyPr wrap="square" rtlCol="0">
            <a:spAutoFit/>
          </a:bodyPr>
          <a:lstStyle/>
          <a:p>
            <a:pPr>
              <a:buClr>
                <a:srgbClr val="C00000"/>
              </a:buClr>
            </a:pPr>
            <a:r>
              <a:rPr lang="ja-JP" altLang="en-US" sz="2400" b="1" dirty="0">
                <a:solidFill>
                  <a:srgbClr val="FF0000"/>
                </a:solidFill>
              </a:rPr>
              <a:t>受注率の向上</a:t>
            </a:r>
            <a:r>
              <a:rPr lang="ja-JP" altLang="en-US" sz="2400" b="1" dirty="0"/>
              <a:t>を目的として分析を実施</a:t>
            </a:r>
            <a:endParaRPr kumimoji="1" lang="ja-JP" altLang="en-US" sz="2400" b="1" dirty="0"/>
          </a:p>
        </p:txBody>
      </p:sp>
      <p:grpSp>
        <p:nvGrpSpPr>
          <p:cNvPr id="16" name="グループ化 15">
            <a:extLst>
              <a:ext uri="{FF2B5EF4-FFF2-40B4-BE49-F238E27FC236}">
                <a16:creationId xmlns:a16="http://schemas.microsoft.com/office/drawing/2014/main" id="{70AFF4C6-9C20-4C11-AC0E-899B73EB3054}"/>
              </a:ext>
            </a:extLst>
          </p:cNvPr>
          <p:cNvGrpSpPr/>
          <p:nvPr/>
        </p:nvGrpSpPr>
        <p:grpSpPr>
          <a:xfrm>
            <a:off x="6691973" y="2492896"/>
            <a:ext cx="1053532" cy="1491994"/>
            <a:chOff x="2547261" y="4192008"/>
            <a:chExt cx="656587" cy="939988"/>
          </a:xfrm>
        </p:grpSpPr>
        <p:sp>
          <p:nvSpPr>
            <p:cNvPr id="17" name="メモ 82">
              <a:extLst>
                <a:ext uri="{FF2B5EF4-FFF2-40B4-BE49-F238E27FC236}">
                  <a16:creationId xmlns:a16="http://schemas.microsoft.com/office/drawing/2014/main" id="{664E9928-58EB-4095-8E07-010BB41FFB5C}"/>
                </a:ext>
              </a:extLst>
            </p:cNvPr>
            <p:cNvSpPr/>
            <p:nvPr/>
          </p:nvSpPr>
          <p:spPr>
            <a:xfrm>
              <a:off x="2591780" y="4272105"/>
              <a:ext cx="612068" cy="859891"/>
            </a:xfrm>
            <a:prstGeom prst="foldedCorner">
              <a:avLst>
                <a:gd name="adj" fmla="val 21459"/>
              </a:avLst>
            </a:prstGeom>
            <a:solidFill>
              <a:schemeClr val="bg1"/>
            </a:solidFill>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18" name="テキスト ボックス 17">
              <a:extLst>
                <a:ext uri="{FF2B5EF4-FFF2-40B4-BE49-F238E27FC236}">
                  <a16:creationId xmlns:a16="http://schemas.microsoft.com/office/drawing/2014/main" id="{3A3C66B8-E1AA-4D14-B087-20183F464000}"/>
                </a:ext>
              </a:extLst>
            </p:cNvPr>
            <p:cNvSpPr txBox="1"/>
            <p:nvPr/>
          </p:nvSpPr>
          <p:spPr>
            <a:xfrm>
              <a:off x="2547261" y="4307391"/>
              <a:ext cx="242541" cy="135734"/>
            </a:xfrm>
            <a:prstGeom prst="rect">
              <a:avLst/>
            </a:prstGeom>
            <a:noFill/>
          </p:spPr>
          <p:txBody>
            <a:bodyPr wrap="square" rtlCol="0">
              <a:spAutoFit/>
            </a:bodyPr>
            <a:lstStyle/>
            <a:p>
              <a:r>
                <a:rPr kumimoji="1" lang="ja-JP" altLang="en-US" sz="800" b="1" dirty="0">
                  <a:solidFill>
                    <a:schemeClr val="accent1"/>
                  </a:solidFill>
                  <a:latin typeface="Meiryo UI" panose="020B0604030504040204" pitchFamily="50" charset="-128"/>
                  <a:ea typeface="Meiryo UI" panose="020B0604030504040204" pitchFamily="50" charset="-128"/>
                </a:rPr>
                <a:t>レ</a:t>
              </a:r>
            </a:p>
          </p:txBody>
        </p:sp>
        <p:cxnSp>
          <p:nvCxnSpPr>
            <p:cNvPr id="19" name="直線コネクタ 18">
              <a:extLst>
                <a:ext uri="{FF2B5EF4-FFF2-40B4-BE49-F238E27FC236}">
                  <a16:creationId xmlns:a16="http://schemas.microsoft.com/office/drawing/2014/main" id="{43C4FA28-9B55-4141-A87E-81908414285A}"/>
                </a:ext>
              </a:extLst>
            </p:cNvPr>
            <p:cNvCxnSpPr/>
            <p:nvPr/>
          </p:nvCxnSpPr>
          <p:spPr>
            <a:xfrm>
              <a:off x="2763285" y="4437112"/>
              <a:ext cx="355479"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EABFDE1C-9DED-4C68-A632-CEEDAF49661B}"/>
                </a:ext>
              </a:extLst>
            </p:cNvPr>
            <p:cNvSpPr txBox="1"/>
            <p:nvPr/>
          </p:nvSpPr>
          <p:spPr>
            <a:xfrm>
              <a:off x="2547261" y="4442373"/>
              <a:ext cx="404559" cy="135734"/>
            </a:xfrm>
            <a:prstGeom prst="rect">
              <a:avLst/>
            </a:prstGeom>
            <a:noFill/>
          </p:spPr>
          <p:txBody>
            <a:bodyPr wrap="square" rtlCol="0">
              <a:spAutoFit/>
            </a:bodyPr>
            <a:lstStyle/>
            <a:p>
              <a:r>
                <a:rPr kumimoji="1" lang="ja-JP" altLang="en-US" sz="800" b="1" dirty="0">
                  <a:solidFill>
                    <a:schemeClr val="accent1"/>
                  </a:solidFill>
                  <a:latin typeface="Meiryo UI" panose="020B0604030504040204" pitchFamily="50" charset="-128"/>
                  <a:ea typeface="Meiryo UI" panose="020B0604030504040204" pitchFamily="50" charset="-128"/>
                </a:rPr>
                <a:t>レ</a:t>
              </a:r>
            </a:p>
          </p:txBody>
        </p:sp>
        <p:cxnSp>
          <p:nvCxnSpPr>
            <p:cNvPr id="21" name="直線コネクタ 20">
              <a:extLst>
                <a:ext uri="{FF2B5EF4-FFF2-40B4-BE49-F238E27FC236}">
                  <a16:creationId xmlns:a16="http://schemas.microsoft.com/office/drawing/2014/main" id="{4D63DF55-F9DA-4E5B-95B6-C49C664C175E}"/>
                </a:ext>
              </a:extLst>
            </p:cNvPr>
            <p:cNvCxnSpPr/>
            <p:nvPr/>
          </p:nvCxnSpPr>
          <p:spPr>
            <a:xfrm>
              <a:off x="2763285" y="4546624"/>
              <a:ext cx="355479"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902A1DBE-BF2C-4C59-B1A5-ED6A7F26BC5A}"/>
                </a:ext>
              </a:extLst>
            </p:cNvPr>
            <p:cNvSpPr txBox="1"/>
            <p:nvPr/>
          </p:nvSpPr>
          <p:spPr>
            <a:xfrm>
              <a:off x="2547261" y="4562848"/>
              <a:ext cx="404559" cy="135734"/>
            </a:xfrm>
            <a:prstGeom prst="rect">
              <a:avLst/>
            </a:prstGeom>
            <a:noFill/>
          </p:spPr>
          <p:txBody>
            <a:bodyPr wrap="square" rtlCol="0">
              <a:spAutoFit/>
            </a:bodyPr>
            <a:lstStyle/>
            <a:p>
              <a:r>
                <a:rPr kumimoji="1" lang="ja-JP" altLang="en-US" sz="800" b="1" dirty="0">
                  <a:solidFill>
                    <a:schemeClr val="accent1"/>
                  </a:solidFill>
                  <a:latin typeface="Meiryo UI" panose="020B0604030504040204" pitchFamily="50" charset="-128"/>
                  <a:ea typeface="Meiryo UI" panose="020B0604030504040204" pitchFamily="50" charset="-128"/>
                </a:rPr>
                <a:t>レ</a:t>
              </a:r>
            </a:p>
          </p:txBody>
        </p:sp>
        <p:cxnSp>
          <p:nvCxnSpPr>
            <p:cNvPr id="25" name="直線コネクタ 24">
              <a:extLst>
                <a:ext uri="{FF2B5EF4-FFF2-40B4-BE49-F238E27FC236}">
                  <a16:creationId xmlns:a16="http://schemas.microsoft.com/office/drawing/2014/main" id="{AAC0CC68-808A-43EE-B074-D9636A24CF9D}"/>
                </a:ext>
              </a:extLst>
            </p:cNvPr>
            <p:cNvCxnSpPr/>
            <p:nvPr/>
          </p:nvCxnSpPr>
          <p:spPr>
            <a:xfrm>
              <a:off x="2763285" y="4646010"/>
              <a:ext cx="355479"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D29E7184-3EF4-471D-B7D2-A6EF9BF37944}"/>
                </a:ext>
              </a:extLst>
            </p:cNvPr>
            <p:cNvSpPr/>
            <p:nvPr/>
          </p:nvSpPr>
          <p:spPr>
            <a:xfrm>
              <a:off x="2702743" y="4192008"/>
              <a:ext cx="383717" cy="12494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grpSp>
      <p:sp>
        <p:nvSpPr>
          <p:cNvPr id="27" name="正方形/長方形 26">
            <a:extLst>
              <a:ext uri="{FF2B5EF4-FFF2-40B4-BE49-F238E27FC236}">
                <a16:creationId xmlns:a16="http://schemas.microsoft.com/office/drawing/2014/main" id="{E6FE841D-09C3-42C9-9E0E-0693F50A4A80}"/>
              </a:ext>
            </a:extLst>
          </p:cNvPr>
          <p:cNvSpPr/>
          <p:nvPr/>
        </p:nvSpPr>
        <p:spPr>
          <a:xfrm>
            <a:off x="6574474" y="3369641"/>
            <a:ext cx="1885958" cy="423163"/>
          </a:xfrm>
          <a:prstGeom prst="rect">
            <a:avLst/>
          </a:prstGeom>
          <a:solidFill>
            <a:schemeClr val="accent1"/>
          </a:solidFill>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b="1" dirty="0"/>
              <a:t>失注アンケート</a:t>
            </a:r>
          </a:p>
        </p:txBody>
      </p:sp>
      <p:sp>
        <p:nvSpPr>
          <p:cNvPr id="37" name="正方形/長方形 36">
            <a:extLst>
              <a:ext uri="{FF2B5EF4-FFF2-40B4-BE49-F238E27FC236}">
                <a16:creationId xmlns:a16="http://schemas.microsoft.com/office/drawing/2014/main" id="{3F0C6385-D6E4-4260-8CAD-D35E50400FD5}"/>
              </a:ext>
            </a:extLst>
          </p:cNvPr>
          <p:cNvSpPr/>
          <p:nvPr/>
        </p:nvSpPr>
        <p:spPr>
          <a:xfrm>
            <a:off x="3382582" y="3369641"/>
            <a:ext cx="1885958" cy="423163"/>
          </a:xfrm>
          <a:prstGeom prst="rect">
            <a:avLst/>
          </a:prstGeom>
          <a:solidFill>
            <a:schemeClr val="accent1"/>
          </a:solidFill>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b="1" dirty="0"/>
              <a:t>受注アンケート</a:t>
            </a:r>
          </a:p>
        </p:txBody>
      </p:sp>
      <p:sp>
        <p:nvSpPr>
          <p:cNvPr id="38" name="フッター プレースホルダー 1">
            <a:extLst>
              <a:ext uri="{FF2B5EF4-FFF2-40B4-BE49-F238E27FC236}">
                <a16:creationId xmlns:a16="http://schemas.microsoft.com/office/drawing/2014/main" id="{98F26F95-BA79-440B-821B-CE784D7833A2}"/>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39" name="スライド番号プレースホルダー 3">
            <a:extLst>
              <a:ext uri="{FF2B5EF4-FFF2-40B4-BE49-F238E27FC236}">
                <a16:creationId xmlns:a16="http://schemas.microsoft.com/office/drawing/2014/main" id="{52B6DD63-208E-4F39-9AC0-765568ABC9C0}"/>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28</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grpSp>
        <p:nvGrpSpPr>
          <p:cNvPr id="6" name="グループ化 5">
            <a:extLst>
              <a:ext uri="{FF2B5EF4-FFF2-40B4-BE49-F238E27FC236}">
                <a16:creationId xmlns:a16="http://schemas.microsoft.com/office/drawing/2014/main" id="{0A32DE86-4DD2-4327-BE08-17AD88FC6A85}"/>
              </a:ext>
            </a:extLst>
          </p:cNvPr>
          <p:cNvGrpSpPr/>
          <p:nvPr/>
        </p:nvGrpSpPr>
        <p:grpSpPr>
          <a:xfrm>
            <a:off x="107504" y="1260000"/>
            <a:ext cx="2376264" cy="5187499"/>
            <a:chOff x="107504" y="1400699"/>
            <a:chExt cx="2376264" cy="5187499"/>
          </a:xfrm>
        </p:grpSpPr>
        <p:sp>
          <p:nvSpPr>
            <p:cNvPr id="62" name="四角形: 角を丸くする 61">
              <a:extLst>
                <a:ext uri="{FF2B5EF4-FFF2-40B4-BE49-F238E27FC236}">
                  <a16:creationId xmlns:a16="http://schemas.microsoft.com/office/drawing/2014/main" id="{EB0768BF-65D3-42FF-9947-05DE0A296B41}"/>
                </a:ext>
              </a:extLst>
            </p:cNvPr>
            <p:cNvSpPr/>
            <p:nvPr/>
          </p:nvSpPr>
          <p:spPr>
            <a:xfrm>
              <a:off x="180000" y="3600000"/>
              <a:ext cx="2222784" cy="693807"/>
            </a:xfrm>
            <a:prstGeom prst="roundRect">
              <a:avLst/>
            </a:prstGeom>
            <a:solidFill>
              <a:srgbClr val="269ABE"/>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solidFill>
                    <a:schemeClr val="bg1"/>
                  </a:solidFill>
                  <a:latin typeface="+mn-ea"/>
                </a:rPr>
                <a:t>データの加工</a:t>
              </a:r>
            </a:p>
          </p:txBody>
        </p:sp>
        <p:sp>
          <p:nvSpPr>
            <p:cNvPr id="64" name="四角形: 角を丸くする 63">
              <a:extLst>
                <a:ext uri="{FF2B5EF4-FFF2-40B4-BE49-F238E27FC236}">
                  <a16:creationId xmlns:a16="http://schemas.microsoft.com/office/drawing/2014/main" id="{B35F8668-A25C-4C98-BF71-D8E421AE82DC}"/>
                </a:ext>
              </a:extLst>
            </p:cNvPr>
            <p:cNvSpPr/>
            <p:nvPr/>
          </p:nvSpPr>
          <p:spPr>
            <a:xfrm>
              <a:off x="180000" y="5760000"/>
              <a:ext cx="2222784" cy="693807"/>
            </a:xfrm>
            <a:prstGeom prst="roundRect">
              <a:avLst/>
            </a:prstGeom>
            <a:solidFill>
              <a:srgbClr val="269ABE"/>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latin typeface="+mn-ea"/>
                </a:rPr>
                <a:t>施策案の検討</a:t>
              </a:r>
            </a:p>
          </p:txBody>
        </p:sp>
        <p:sp>
          <p:nvSpPr>
            <p:cNvPr id="65" name="四角形: 角を丸くする 64">
              <a:extLst>
                <a:ext uri="{FF2B5EF4-FFF2-40B4-BE49-F238E27FC236}">
                  <a16:creationId xmlns:a16="http://schemas.microsoft.com/office/drawing/2014/main" id="{9E3A4F96-E5CC-4A20-8139-D345647F77E3}"/>
                </a:ext>
              </a:extLst>
            </p:cNvPr>
            <p:cNvSpPr/>
            <p:nvPr/>
          </p:nvSpPr>
          <p:spPr>
            <a:xfrm>
              <a:off x="180000" y="4680000"/>
              <a:ext cx="2222784" cy="693807"/>
            </a:xfrm>
            <a:prstGeom prst="roundRect">
              <a:avLst/>
            </a:prstGeom>
            <a:solidFill>
              <a:srgbClr val="269ABE"/>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solidFill>
                    <a:schemeClr val="bg1"/>
                  </a:solidFill>
                  <a:latin typeface="+mn-ea"/>
                </a:rPr>
                <a:t>テキストマイニング実施</a:t>
              </a:r>
            </a:p>
          </p:txBody>
        </p:sp>
        <p:sp>
          <p:nvSpPr>
            <p:cNvPr id="66" name="四角形: 角を丸くする 65">
              <a:extLst>
                <a:ext uri="{FF2B5EF4-FFF2-40B4-BE49-F238E27FC236}">
                  <a16:creationId xmlns:a16="http://schemas.microsoft.com/office/drawing/2014/main" id="{BA03A4EC-F2DB-4749-B9E4-43714731A871}"/>
                </a:ext>
              </a:extLst>
            </p:cNvPr>
            <p:cNvSpPr/>
            <p:nvPr/>
          </p:nvSpPr>
          <p:spPr>
            <a:xfrm>
              <a:off x="180000" y="2520000"/>
              <a:ext cx="2222784" cy="693807"/>
            </a:xfrm>
            <a:prstGeom prst="roundRect">
              <a:avLst/>
            </a:prstGeom>
            <a:solidFill>
              <a:srgbClr val="269ABE"/>
            </a:solidFill>
            <a:ln w="28575">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latin typeface="+mn-ea"/>
                </a:rPr>
                <a:t>基礎集計</a:t>
              </a:r>
            </a:p>
          </p:txBody>
        </p:sp>
        <p:sp>
          <p:nvSpPr>
            <p:cNvPr id="67" name="二等辺三角形 66">
              <a:extLst>
                <a:ext uri="{FF2B5EF4-FFF2-40B4-BE49-F238E27FC236}">
                  <a16:creationId xmlns:a16="http://schemas.microsoft.com/office/drawing/2014/main" id="{ACD2AA8D-CC82-458B-8875-8D0F87625558}"/>
                </a:ext>
              </a:extLst>
            </p:cNvPr>
            <p:cNvSpPr/>
            <p:nvPr/>
          </p:nvSpPr>
          <p:spPr>
            <a:xfrm rot="10800000">
              <a:off x="837000" y="2264795"/>
              <a:ext cx="874409" cy="162000"/>
            </a:xfrm>
            <a:prstGeom prst="triangle">
              <a:avLst/>
            </a:prstGeom>
            <a:gradFill>
              <a:gsLst>
                <a:gs pos="10000">
                  <a:schemeClr val="bg1">
                    <a:lumMod val="50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68" name="二等辺三角形 67">
              <a:extLst>
                <a:ext uri="{FF2B5EF4-FFF2-40B4-BE49-F238E27FC236}">
                  <a16:creationId xmlns:a16="http://schemas.microsoft.com/office/drawing/2014/main" id="{4A2328D3-AF0A-4B30-82DE-BB8E75779B93}"/>
                </a:ext>
              </a:extLst>
            </p:cNvPr>
            <p:cNvSpPr/>
            <p:nvPr/>
          </p:nvSpPr>
          <p:spPr>
            <a:xfrm rot="10800000">
              <a:off x="837000" y="5518381"/>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69" name="二等辺三角形 68">
              <a:extLst>
                <a:ext uri="{FF2B5EF4-FFF2-40B4-BE49-F238E27FC236}">
                  <a16:creationId xmlns:a16="http://schemas.microsoft.com/office/drawing/2014/main" id="{89E4A4E4-94B7-45BD-8B43-129F6F477CEE}"/>
                </a:ext>
              </a:extLst>
            </p:cNvPr>
            <p:cNvSpPr/>
            <p:nvPr/>
          </p:nvSpPr>
          <p:spPr>
            <a:xfrm rot="10800000">
              <a:off x="837000" y="4429749"/>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latin typeface="+mn-ea"/>
              </a:endParaRPr>
            </a:p>
          </p:txBody>
        </p:sp>
        <p:sp>
          <p:nvSpPr>
            <p:cNvPr id="70" name="二等辺三角形 69">
              <a:extLst>
                <a:ext uri="{FF2B5EF4-FFF2-40B4-BE49-F238E27FC236}">
                  <a16:creationId xmlns:a16="http://schemas.microsoft.com/office/drawing/2014/main" id="{5C15AD31-DDA5-4A39-BD1B-B950E1081628}"/>
                </a:ext>
              </a:extLst>
            </p:cNvPr>
            <p:cNvSpPr/>
            <p:nvPr/>
          </p:nvSpPr>
          <p:spPr>
            <a:xfrm rot="10800000">
              <a:off x="837000" y="3366943"/>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latin typeface="+mn-ea"/>
              </a:endParaRPr>
            </a:p>
          </p:txBody>
        </p:sp>
        <p:sp>
          <p:nvSpPr>
            <p:cNvPr id="40" name="正方形/長方形 39">
              <a:extLst>
                <a:ext uri="{FF2B5EF4-FFF2-40B4-BE49-F238E27FC236}">
                  <a16:creationId xmlns:a16="http://schemas.microsoft.com/office/drawing/2014/main" id="{79F77B0E-C2C7-4607-98E9-9691E06372CF}"/>
                </a:ext>
              </a:extLst>
            </p:cNvPr>
            <p:cNvSpPr/>
            <p:nvPr/>
          </p:nvSpPr>
          <p:spPr>
            <a:xfrm>
              <a:off x="107504" y="1400699"/>
              <a:ext cx="2376264" cy="5187499"/>
            </a:xfrm>
            <a:prstGeom prst="rect">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41" name="四角形: 角を丸くする 40">
              <a:extLst>
                <a:ext uri="{FF2B5EF4-FFF2-40B4-BE49-F238E27FC236}">
                  <a16:creationId xmlns:a16="http://schemas.microsoft.com/office/drawing/2014/main" id="{39F6B236-E88F-43C8-BEC2-7F9C88F15640}"/>
                </a:ext>
              </a:extLst>
            </p:cNvPr>
            <p:cNvSpPr/>
            <p:nvPr/>
          </p:nvSpPr>
          <p:spPr>
            <a:xfrm>
              <a:off x="180000" y="1440000"/>
              <a:ext cx="2222784" cy="693807"/>
            </a:xfrm>
            <a:prstGeom prst="roundRect">
              <a:avLst/>
            </a:prstGeom>
            <a:solidFill>
              <a:srgbClr val="E3F4F9"/>
            </a:solid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solidFill>
                    <a:schemeClr val="tx1"/>
                  </a:solidFill>
                  <a:latin typeface="+mn-ea"/>
                </a:rPr>
                <a:t>分析シナリオの</a:t>
              </a:r>
              <a:endParaRPr lang="en-US" altLang="ja-JP" sz="2100" b="1" dirty="0">
                <a:solidFill>
                  <a:schemeClr val="tx1"/>
                </a:solidFill>
                <a:latin typeface="+mn-ea"/>
              </a:endParaRPr>
            </a:p>
            <a:p>
              <a:pPr algn="ctr"/>
              <a:r>
                <a:rPr lang="ja-JP" altLang="en-US" sz="2100" b="1" dirty="0">
                  <a:solidFill>
                    <a:schemeClr val="tx1"/>
                  </a:solidFill>
                  <a:latin typeface="+mn-ea"/>
                </a:rPr>
                <a:t>設定</a:t>
              </a:r>
            </a:p>
          </p:txBody>
        </p:sp>
      </p:grpSp>
      <p:sp>
        <p:nvSpPr>
          <p:cNvPr id="42" name="Rectangle 25">
            <a:extLst>
              <a:ext uri="{FF2B5EF4-FFF2-40B4-BE49-F238E27FC236}">
                <a16:creationId xmlns:a16="http://schemas.microsoft.com/office/drawing/2014/main" id="{CCBB8925-8289-4E09-9369-2CB65C27C447}"/>
              </a:ext>
            </a:extLst>
          </p:cNvPr>
          <p:cNvSpPr>
            <a:spLocks noChangeArrowheads="1"/>
          </p:cNvSpPr>
          <p:nvPr/>
        </p:nvSpPr>
        <p:spPr bwMode="auto">
          <a:xfrm>
            <a:off x="792000" y="252000"/>
            <a:ext cx="724108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ja-JP" altLang="en-US" sz="3600" b="1" dirty="0">
                <a:solidFill>
                  <a:schemeClr val="tx1">
                    <a:lumMod val="65000"/>
                    <a:lumOff val="35000"/>
                  </a:schemeClr>
                </a:solidFill>
                <a:latin typeface="+mn-ea"/>
                <a:ea typeface="+mn-ea"/>
              </a:rPr>
              <a:t>案件の進め方 分析シナリオの設定</a:t>
            </a:r>
          </a:p>
        </p:txBody>
      </p:sp>
      <p:sp>
        <p:nvSpPr>
          <p:cNvPr id="5" name="テキスト ボックス 4">
            <a:extLst>
              <a:ext uri="{FF2B5EF4-FFF2-40B4-BE49-F238E27FC236}">
                <a16:creationId xmlns:a16="http://schemas.microsoft.com/office/drawing/2014/main" id="{F6B516D7-3C02-45A9-B1EA-54DBF4A57E9F}"/>
              </a:ext>
            </a:extLst>
          </p:cNvPr>
          <p:cNvSpPr txBox="1"/>
          <p:nvPr/>
        </p:nvSpPr>
        <p:spPr>
          <a:xfrm>
            <a:off x="2699792" y="4483986"/>
            <a:ext cx="2749471" cy="400110"/>
          </a:xfrm>
          <a:prstGeom prst="rect">
            <a:avLst/>
          </a:prstGeom>
          <a:noFill/>
        </p:spPr>
        <p:txBody>
          <a:bodyPr wrap="none" rtlCol="0">
            <a:spAutoFit/>
          </a:bodyPr>
          <a:lstStyle/>
          <a:p>
            <a:r>
              <a:rPr kumimoji="1" lang="ja-JP" altLang="en-US" sz="2000" b="1" dirty="0">
                <a:solidFill>
                  <a:srgbClr val="FF0000"/>
                </a:solidFill>
              </a:rPr>
              <a:t>受注できた要因</a:t>
            </a:r>
            <a:r>
              <a:rPr kumimoji="1" lang="ja-JP" altLang="en-US" sz="2000" b="1" dirty="0"/>
              <a:t>の抽出</a:t>
            </a:r>
          </a:p>
        </p:txBody>
      </p:sp>
      <p:sp>
        <p:nvSpPr>
          <p:cNvPr id="43" name="テキスト ボックス 42">
            <a:extLst>
              <a:ext uri="{FF2B5EF4-FFF2-40B4-BE49-F238E27FC236}">
                <a16:creationId xmlns:a16="http://schemas.microsoft.com/office/drawing/2014/main" id="{082EAAF1-2F51-4B1D-A77A-E90B104F81DF}"/>
              </a:ext>
            </a:extLst>
          </p:cNvPr>
          <p:cNvSpPr txBox="1"/>
          <p:nvPr/>
        </p:nvSpPr>
        <p:spPr>
          <a:xfrm>
            <a:off x="6002805" y="4483986"/>
            <a:ext cx="2492990" cy="400110"/>
          </a:xfrm>
          <a:prstGeom prst="rect">
            <a:avLst/>
          </a:prstGeom>
          <a:noFill/>
        </p:spPr>
        <p:txBody>
          <a:bodyPr wrap="none" rtlCol="0">
            <a:spAutoFit/>
          </a:bodyPr>
          <a:lstStyle/>
          <a:p>
            <a:r>
              <a:rPr kumimoji="1" lang="ja-JP" altLang="en-US" sz="2000" b="1" dirty="0">
                <a:solidFill>
                  <a:srgbClr val="FF0000"/>
                </a:solidFill>
              </a:rPr>
              <a:t>失注した要因</a:t>
            </a:r>
            <a:r>
              <a:rPr kumimoji="1" lang="ja-JP" altLang="en-US" sz="2000" b="1" dirty="0"/>
              <a:t>の抽出</a:t>
            </a:r>
          </a:p>
        </p:txBody>
      </p:sp>
      <p:sp>
        <p:nvSpPr>
          <p:cNvPr id="44" name="直角三角形 43">
            <a:extLst>
              <a:ext uri="{FF2B5EF4-FFF2-40B4-BE49-F238E27FC236}">
                <a16:creationId xmlns:a16="http://schemas.microsoft.com/office/drawing/2014/main" id="{13D9315B-792A-4EE2-9859-23E78A313B72}"/>
              </a:ext>
            </a:extLst>
          </p:cNvPr>
          <p:cNvSpPr>
            <a:spLocks noChangeAspect="1"/>
          </p:cNvSpPr>
          <p:nvPr/>
        </p:nvSpPr>
        <p:spPr>
          <a:xfrm rot="18923821">
            <a:off x="3869727" y="3951076"/>
            <a:ext cx="382500" cy="381006"/>
          </a:xfrm>
          <a:prstGeom prst="rtTriangle">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prstClr val="white"/>
              </a:solidFill>
              <a:effectLst/>
              <a:uLnTx/>
              <a:uFillTx/>
              <a:latin typeface="+mn-ea"/>
              <a:cs typeface="+mn-cs"/>
            </a:endParaRPr>
          </a:p>
        </p:txBody>
      </p:sp>
      <p:sp>
        <p:nvSpPr>
          <p:cNvPr id="45" name="直角三角形 44">
            <a:extLst>
              <a:ext uri="{FF2B5EF4-FFF2-40B4-BE49-F238E27FC236}">
                <a16:creationId xmlns:a16="http://schemas.microsoft.com/office/drawing/2014/main" id="{87BDBB64-0D0F-41AC-82B6-C19777A7F4D6}"/>
              </a:ext>
            </a:extLst>
          </p:cNvPr>
          <p:cNvSpPr>
            <a:spLocks noChangeAspect="1"/>
          </p:cNvSpPr>
          <p:nvPr/>
        </p:nvSpPr>
        <p:spPr>
          <a:xfrm rot="18923821">
            <a:off x="7058050" y="3951076"/>
            <a:ext cx="382500" cy="381006"/>
          </a:xfrm>
          <a:prstGeom prst="rtTriangle">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prstClr val="white"/>
              </a:solidFill>
              <a:effectLst/>
              <a:uLnTx/>
              <a:uFillTx/>
              <a:latin typeface="+mn-ea"/>
              <a:cs typeface="+mn-cs"/>
            </a:endParaRPr>
          </a:p>
        </p:txBody>
      </p:sp>
      <p:sp>
        <p:nvSpPr>
          <p:cNvPr id="55" name="正方形/長方形 54">
            <a:extLst>
              <a:ext uri="{FF2B5EF4-FFF2-40B4-BE49-F238E27FC236}">
                <a16:creationId xmlns:a16="http://schemas.microsoft.com/office/drawing/2014/main" id="{4C94D16D-F2EB-4FC1-A016-C2A1A65B8F69}"/>
              </a:ext>
            </a:extLst>
          </p:cNvPr>
          <p:cNvSpPr/>
          <p:nvPr/>
        </p:nvSpPr>
        <p:spPr>
          <a:xfrm>
            <a:off x="540000" y="864000"/>
            <a:ext cx="7696312" cy="369332"/>
          </a:xfrm>
          <a:prstGeom prst="rect">
            <a:avLst/>
          </a:prstGeom>
        </p:spPr>
        <p:txBody>
          <a:bodyPr wrap="square">
            <a:spAutoFit/>
          </a:bodyPr>
          <a:lstStyle/>
          <a:p>
            <a:pPr marL="360000" indent="-360000">
              <a:buClr>
                <a:srgbClr val="C00000"/>
              </a:buClr>
              <a:buFont typeface="Wingdings" panose="05000000000000000000" pitchFamily="2" charset="2"/>
              <a:buChar char="n"/>
            </a:pPr>
            <a:r>
              <a:rPr lang="ja-JP" altLang="en-US" b="1" dirty="0">
                <a:solidFill>
                  <a:schemeClr val="tx1">
                    <a:lumMod val="75000"/>
                    <a:lumOff val="25000"/>
                  </a:schemeClr>
                </a:solidFill>
                <a:latin typeface="+mn-ea"/>
                <a:cs typeface="メイリオ" pitchFamily="50" charset="-128"/>
              </a:rPr>
              <a:t>業務内容や課題に沿った分析シナリオ・アウトプットを設定する</a:t>
            </a:r>
            <a:endParaRPr lang="en-US" altLang="ja-JP" b="1" dirty="0">
              <a:solidFill>
                <a:schemeClr val="tx1">
                  <a:lumMod val="75000"/>
                  <a:lumOff val="25000"/>
                </a:schemeClr>
              </a:solidFill>
              <a:latin typeface="+mn-ea"/>
            </a:endParaRPr>
          </a:p>
        </p:txBody>
      </p:sp>
      <p:sp>
        <p:nvSpPr>
          <p:cNvPr id="56" name="四角形: 角を丸くする 55">
            <a:extLst>
              <a:ext uri="{FF2B5EF4-FFF2-40B4-BE49-F238E27FC236}">
                <a16:creationId xmlns:a16="http://schemas.microsoft.com/office/drawing/2014/main" id="{F6B07E43-2E53-4681-A1CC-EBB7F68D0F9B}"/>
              </a:ext>
            </a:extLst>
          </p:cNvPr>
          <p:cNvSpPr/>
          <p:nvPr/>
        </p:nvSpPr>
        <p:spPr>
          <a:xfrm>
            <a:off x="8033085" y="161531"/>
            <a:ext cx="1031151" cy="646331"/>
          </a:xfrm>
          <a:prstGeom prst="roundRect">
            <a:avLst/>
          </a:prstGeom>
          <a:solidFill>
            <a:srgbClr val="C00000"/>
          </a:solidFill>
          <a:ln w="44450" cap="flat" cmpd="sng" algn="ctr">
            <a:noFill/>
            <a:miter lim="800000"/>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ja-JP" altLang="en-US" sz="2000" b="1" i="0" u="none" strike="noStrike" kern="0" cap="none" spc="0" normalizeH="0" baseline="0" noProof="0" dirty="0">
                <a:ln>
                  <a:noFill/>
                </a:ln>
                <a:solidFill>
                  <a:prstClr val="white"/>
                </a:solidFill>
                <a:effectLst/>
                <a:uLnTx/>
                <a:uFillTx/>
                <a:latin typeface="+mn-ea"/>
                <a:cs typeface="+mn-cs"/>
              </a:rPr>
              <a:t>データ機密</a:t>
            </a:r>
          </a:p>
        </p:txBody>
      </p:sp>
    </p:spTree>
    <p:extLst>
      <p:ext uri="{BB962C8B-B14F-4D97-AF65-F5344CB8AC3E}">
        <p14:creationId xmlns:p14="http://schemas.microsoft.com/office/powerpoint/2010/main" val="3644058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5">
            <a:extLst>
              <a:ext uri="{FF2B5EF4-FFF2-40B4-BE49-F238E27FC236}">
                <a16:creationId xmlns:a16="http://schemas.microsoft.com/office/drawing/2014/main" id="{B8087E4F-9A94-4F8E-9CE1-5EA4D8551147}"/>
              </a:ext>
            </a:extLst>
          </p:cNvPr>
          <p:cNvSpPr>
            <a:spLocks noChangeArrowheads="1"/>
          </p:cNvSpPr>
          <p:nvPr/>
        </p:nvSpPr>
        <p:spPr bwMode="auto">
          <a:xfrm>
            <a:off x="792000" y="252000"/>
            <a:ext cx="24929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ja-JP" altLang="en-US" sz="3600" b="1" dirty="0">
                <a:solidFill>
                  <a:schemeClr val="tx1">
                    <a:lumMod val="65000"/>
                    <a:lumOff val="35000"/>
                  </a:schemeClr>
                </a:solidFill>
                <a:latin typeface="+mn-ea"/>
                <a:ea typeface="+mn-ea"/>
              </a:rPr>
              <a:t>アジェンダ</a:t>
            </a:r>
          </a:p>
        </p:txBody>
      </p:sp>
      <p:sp>
        <p:nvSpPr>
          <p:cNvPr id="13" name="AutoShape 26">
            <a:extLst>
              <a:ext uri="{FF2B5EF4-FFF2-40B4-BE49-F238E27FC236}">
                <a16:creationId xmlns:a16="http://schemas.microsoft.com/office/drawing/2014/main" id="{7023BC0B-DF15-442C-9A9D-D2C277D1620E}"/>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sp>
        <p:nvSpPr>
          <p:cNvPr id="7" name="フッター プレースホルダー 1">
            <a:extLst>
              <a:ext uri="{FF2B5EF4-FFF2-40B4-BE49-F238E27FC236}">
                <a16:creationId xmlns:a16="http://schemas.microsoft.com/office/drawing/2014/main" id="{A88A8463-BCB8-4C37-9C85-EA80ECA5810E}"/>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8" name="スライド番号プレースホルダー 3">
            <a:extLst>
              <a:ext uri="{FF2B5EF4-FFF2-40B4-BE49-F238E27FC236}">
                <a16:creationId xmlns:a16="http://schemas.microsoft.com/office/drawing/2014/main" id="{634883BD-A4C2-4FCB-B7DD-7F0675EA79CE}"/>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2</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3CBE6A9A-571D-4CCD-B080-E685811E307E}"/>
              </a:ext>
            </a:extLst>
          </p:cNvPr>
          <p:cNvSpPr/>
          <p:nvPr/>
        </p:nvSpPr>
        <p:spPr>
          <a:xfrm>
            <a:off x="179512" y="1022539"/>
            <a:ext cx="8568952" cy="1080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a:solidFill>
                  <a:schemeClr val="tx1"/>
                </a:solidFill>
                <a:latin typeface="+mn-ea"/>
              </a:rPr>
              <a:t>　</a:t>
            </a:r>
            <a:r>
              <a:rPr lang="en-US" altLang="ja-JP" sz="2800" b="1" dirty="0">
                <a:solidFill>
                  <a:schemeClr val="tx1"/>
                </a:solidFill>
                <a:latin typeface="+mn-ea"/>
              </a:rPr>
              <a:t>1. </a:t>
            </a:r>
            <a:r>
              <a:rPr lang="en-US" altLang="ja-JP" sz="2800" dirty="0">
                <a:solidFill>
                  <a:schemeClr val="tx1"/>
                </a:solidFill>
                <a:latin typeface="+mn-ea"/>
              </a:rPr>
              <a:t>AI</a:t>
            </a:r>
            <a:r>
              <a:rPr lang="ja-JP" altLang="en-US" sz="2800" dirty="0">
                <a:solidFill>
                  <a:schemeClr val="tx1"/>
                </a:solidFill>
                <a:latin typeface="+mn-ea"/>
              </a:rPr>
              <a:t>とテキストマイニングの概要（</a:t>
            </a:r>
            <a:r>
              <a:rPr lang="en-US" altLang="ja-JP" sz="2800" dirty="0">
                <a:solidFill>
                  <a:schemeClr val="tx1"/>
                </a:solidFill>
                <a:latin typeface="+mn-ea"/>
              </a:rPr>
              <a:t>20</a:t>
            </a:r>
            <a:r>
              <a:rPr lang="ja-JP" altLang="en-US" sz="2800" dirty="0">
                <a:solidFill>
                  <a:schemeClr val="tx1"/>
                </a:solidFill>
                <a:latin typeface="+mn-ea"/>
              </a:rPr>
              <a:t>分）</a:t>
            </a:r>
          </a:p>
        </p:txBody>
      </p:sp>
      <p:sp>
        <p:nvSpPr>
          <p:cNvPr id="10" name="正方形/長方形 9">
            <a:extLst>
              <a:ext uri="{FF2B5EF4-FFF2-40B4-BE49-F238E27FC236}">
                <a16:creationId xmlns:a16="http://schemas.microsoft.com/office/drawing/2014/main" id="{06BE2735-F61F-40F7-B375-82D6E8E5056C}"/>
              </a:ext>
            </a:extLst>
          </p:cNvPr>
          <p:cNvSpPr/>
          <p:nvPr/>
        </p:nvSpPr>
        <p:spPr>
          <a:xfrm>
            <a:off x="191384" y="2266846"/>
            <a:ext cx="8568952" cy="1080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tx1"/>
                </a:solidFill>
                <a:latin typeface="+mn-ea"/>
              </a:rPr>
              <a:t>　</a:t>
            </a:r>
            <a:r>
              <a:rPr lang="en-US" altLang="ja-JP" sz="2800" b="1" dirty="0">
                <a:solidFill>
                  <a:schemeClr val="tx1"/>
                </a:solidFill>
                <a:latin typeface="+mn-ea"/>
              </a:rPr>
              <a:t>2.</a:t>
            </a:r>
            <a:r>
              <a:rPr lang="ja-JP" altLang="en-US" sz="2800" b="1" dirty="0">
                <a:solidFill>
                  <a:schemeClr val="tx1"/>
                </a:solidFill>
                <a:latin typeface="+mn-ea"/>
              </a:rPr>
              <a:t> </a:t>
            </a:r>
            <a:r>
              <a:rPr lang="ja-JP" altLang="en-US" sz="2800" dirty="0">
                <a:solidFill>
                  <a:schemeClr val="tx1"/>
                </a:solidFill>
                <a:latin typeface="+mn-ea"/>
              </a:rPr>
              <a:t>テキストマイニング事例の紹介（</a:t>
            </a:r>
            <a:r>
              <a:rPr lang="en-US" altLang="ja-JP" sz="2800" dirty="0">
                <a:solidFill>
                  <a:schemeClr val="tx1"/>
                </a:solidFill>
                <a:latin typeface="+mn-ea"/>
              </a:rPr>
              <a:t>30</a:t>
            </a:r>
            <a:r>
              <a:rPr lang="ja-JP" altLang="en-US" sz="2800" dirty="0">
                <a:solidFill>
                  <a:schemeClr val="tx1"/>
                </a:solidFill>
                <a:latin typeface="+mn-ea"/>
              </a:rPr>
              <a:t>分）</a:t>
            </a:r>
            <a:endParaRPr lang="en-US" altLang="ja-JP" sz="2800" dirty="0">
              <a:solidFill>
                <a:schemeClr val="tx1"/>
              </a:solidFill>
              <a:latin typeface="+mn-ea"/>
            </a:endParaRPr>
          </a:p>
        </p:txBody>
      </p:sp>
      <p:sp>
        <p:nvSpPr>
          <p:cNvPr id="11" name="正方形/長方形 10">
            <a:extLst>
              <a:ext uri="{FF2B5EF4-FFF2-40B4-BE49-F238E27FC236}">
                <a16:creationId xmlns:a16="http://schemas.microsoft.com/office/drawing/2014/main" id="{7CFFA66E-DB1C-47A8-B7BD-B636EA4F1845}"/>
              </a:ext>
            </a:extLst>
          </p:cNvPr>
          <p:cNvSpPr/>
          <p:nvPr/>
        </p:nvSpPr>
        <p:spPr>
          <a:xfrm>
            <a:off x="184668" y="3511153"/>
            <a:ext cx="8568952" cy="1080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tx1"/>
                </a:solidFill>
                <a:latin typeface="+mn-ea"/>
              </a:rPr>
              <a:t>　</a:t>
            </a:r>
            <a:r>
              <a:rPr lang="en-US" altLang="ja-JP" sz="2800" b="1" dirty="0">
                <a:solidFill>
                  <a:schemeClr val="tx1"/>
                </a:solidFill>
                <a:latin typeface="+mn-ea"/>
              </a:rPr>
              <a:t>3.</a:t>
            </a:r>
            <a:r>
              <a:rPr lang="ja-JP" altLang="en-US" sz="2800" b="1" dirty="0">
                <a:solidFill>
                  <a:schemeClr val="tx1"/>
                </a:solidFill>
                <a:latin typeface="+mn-ea"/>
              </a:rPr>
              <a:t> </a:t>
            </a:r>
            <a:r>
              <a:rPr lang="ja-JP" altLang="en-US" sz="2800" dirty="0">
                <a:solidFill>
                  <a:schemeClr val="tx1"/>
                </a:solidFill>
                <a:latin typeface="+mn-ea"/>
              </a:rPr>
              <a:t>まとめ（</a:t>
            </a:r>
            <a:r>
              <a:rPr lang="en-US" altLang="ja-JP" sz="2800" dirty="0">
                <a:solidFill>
                  <a:schemeClr val="tx1"/>
                </a:solidFill>
                <a:latin typeface="+mn-ea"/>
              </a:rPr>
              <a:t>5</a:t>
            </a:r>
            <a:r>
              <a:rPr lang="ja-JP" altLang="en-US" sz="2800" dirty="0">
                <a:solidFill>
                  <a:schemeClr val="tx1"/>
                </a:solidFill>
                <a:latin typeface="+mn-ea"/>
              </a:rPr>
              <a:t>分）</a:t>
            </a:r>
            <a:endParaRPr kumimoji="1" lang="ja-JP" altLang="en-US" sz="2800" dirty="0">
              <a:solidFill>
                <a:schemeClr val="tx1"/>
              </a:solidFill>
              <a:latin typeface="+mn-ea"/>
            </a:endParaRPr>
          </a:p>
        </p:txBody>
      </p:sp>
      <p:sp>
        <p:nvSpPr>
          <p:cNvPr id="14" name="正方形/長方形 13">
            <a:extLst>
              <a:ext uri="{FF2B5EF4-FFF2-40B4-BE49-F238E27FC236}">
                <a16:creationId xmlns:a16="http://schemas.microsoft.com/office/drawing/2014/main" id="{3691EE87-6364-4D0C-A8F8-7A786C07F884}"/>
              </a:ext>
            </a:extLst>
          </p:cNvPr>
          <p:cNvSpPr/>
          <p:nvPr/>
        </p:nvSpPr>
        <p:spPr>
          <a:xfrm>
            <a:off x="179512" y="4755461"/>
            <a:ext cx="8568952" cy="1080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tx1"/>
                </a:solidFill>
                <a:latin typeface="+mn-ea"/>
              </a:rPr>
              <a:t>　</a:t>
            </a:r>
            <a:r>
              <a:rPr lang="en-US" altLang="ja-JP" sz="2800" b="1" dirty="0">
                <a:solidFill>
                  <a:schemeClr val="tx1"/>
                </a:solidFill>
                <a:latin typeface="+mn-ea"/>
              </a:rPr>
              <a:t>4.</a:t>
            </a:r>
            <a:r>
              <a:rPr lang="ja-JP" altLang="en-US" sz="2800" b="1" dirty="0">
                <a:solidFill>
                  <a:schemeClr val="tx1"/>
                </a:solidFill>
                <a:latin typeface="+mn-ea"/>
              </a:rPr>
              <a:t> </a:t>
            </a:r>
            <a:r>
              <a:rPr lang="ja-JP" altLang="en-US" sz="2800" dirty="0">
                <a:solidFill>
                  <a:schemeClr val="tx1"/>
                </a:solidFill>
                <a:latin typeface="+mn-ea"/>
              </a:rPr>
              <a:t>質疑応答（</a:t>
            </a:r>
            <a:r>
              <a:rPr lang="en-US" altLang="ja-JP" sz="2800" dirty="0">
                <a:solidFill>
                  <a:schemeClr val="tx1"/>
                </a:solidFill>
                <a:latin typeface="+mn-ea"/>
              </a:rPr>
              <a:t>15</a:t>
            </a:r>
            <a:r>
              <a:rPr lang="ja-JP" altLang="en-US" sz="2800" dirty="0">
                <a:solidFill>
                  <a:schemeClr val="tx1"/>
                </a:solidFill>
                <a:latin typeface="+mn-ea"/>
              </a:rPr>
              <a:t>分）</a:t>
            </a:r>
            <a:endParaRPr kumimoji="1" lang="ja-JP" altLang="en-US" sz="2800" dirty="0">
              <a:solidFill>
                <a:schemeClr val="tx1"/>
              </a:solidFill>
              <a:latin typeface="+mn-ea"/>
            </a:endParaRPr>
          </a:p>
        </p:txBody>
      </p:sp>
    </p:spTree>
    <p:extLst>
      <p:ext uri="{BB962C8B-B14F-4D97-AF65-F5344CB8AC3E}">
        <p14:creationId xmlns:p14="http://schemas.microsoft.com/office/powerpoint/2010/main" val="237116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utoShape 26">
            <a:extLst>
              <a:ext uri="{FF2B5EF4-FFF2-40B4-BE49-F238E27FC236}">
                <a16:creationId xmlns:a16="http://schemas.microsoft.com/office/drawing/2014/main" id="{ECF65F46-4C77-4EA4-AA5F-5242C243CD17}"/>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sp>
        <p:nvSpPr>
          <p:cNvPr id="38" name="フッター プレースホルダー 1">
            <a:extLst>
              <a:ext uri="{FF2B5EF4-FFF2-40B4-BE49-F238E27FC236}">
                <a16:creationId xmlns:a16="http://schemas.microsoft.com/office/drawing/2014/main" id="{98F26F95-BA79-440B-821B-CE784D7833A2}"/>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39" name="スライド番号プレースホルダー 3">
            <a:extLst>
              <a:ext uri="{FF2B5EF4-FFF2-40B4-BE49-F238E27FC236}">
                <a16:creationId xmlns:a16="http://schemas.microsoft.com/office/drawing/2014/main" id="{52B6DD63-208E-4F39-9AC0-765568ABC9C0}"/>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29</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grpSp>
        <p:nvGrpSpPr>
          <p:cNvPr id="6" name="グループ化 5">
            <a:extLst>
              <a:ext uri="{FF2B5EF4-FFF2-40B4-BE49-F238E27FC236}">
                <a16:creationId xmlns:a16="http://schemas.microsoft.com/office/drawing/2014/main" id="{0A32DE86-4DD2-4327-BE08-17AD88FC6A85}"/>
              </a:ext>
            </a:extLst>
          </p:cNvPr>
          <p:cNvGrpSpPr/>
          <p:nvPr/>
        </p:nvGrpSpPr>
        <p:grpSpPr>
          <a:xfrm>
            <a:off x="107504" y="1260000"/>
            <a:ext cx="2376264" cy="5187499"/>
            <a:chOff x="107504" y="1400699"/>
            <a:chExt cx="2376264" cy="5187499"/>
          </a:xfrm>
        </p:grpSpPr>
        <p:sp>
          <p:nvSpPr>
            <p:cNvPr id="62" name="四角形: 角を丸くする 61">
              <a:extLst>
                <a:ext uri="{FF2B5EF4-FFF2-40B4-BE49-F238E27FC236}">
                  <a16:creationId xmlns:a16="http://schemas.microsoft.com/office/drawing/2014/main" id="{EB0768BF-65D3-42FF-9947-05DE0A296B41}"/>
                </a:ext>
              </a:extLst>
            </p:cNvPr>
            <p:cNvSpPr/>
            <p:nvPr/>
          </p:nvSpPr>
          <p:spPr>
            <a:xfrm>
              <a:off x="180000" y="3600000"/>
              <a:ext cx="2222784" cy="693807"/>
            </a:xfrm>
            <a:prstGeom prst="roundRect">
              <a:avLst/>
            </a:prstGeom>
            <a:solidFill>
              <a:srgbClr val="269ABE"/>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solidFill>
                    <a:schemeClr val="bg1"/>
                  </a:solidFill>
                  <a:latin typeface="+mn-ea"/>
                </a:rPr>
                <a:t>データの加工</a:t>
              </a:r>
            </a:p>
          </p:txBody>
        </p:sp>
        <p:sp>
          <p:nvSpPr>
            <p:cNvPr id="64" name="四角形: 角を丸くする 63">
              <a:extLst>
                <a:ext uri="{FF2B5EF4-FFF2-40B4-BE49-F238E27FC236}">
                  <a16:creationId xmlns:a16="http://schemas.microsoft.com/office/drawing/2014/main" id="{B35F8668-A25C-4C98-BF71-D8E421AE82DC}"/>
                </a:ext>
              </a:extLst>
            </p:cNvPr>
            <p:cNvSpPr/>
            <p:nvPr/>
          </p:nvSpPr>
          <p:spPr>
            <a:xfrm>
              <a:off x="180000" y="5760000"/>
              <a:ext cx="2222784" cy="693807"/>
            </a:xfrm>
            <a:prstGeom prst="roundRect">
              <a:avLst/>
            </a:prstGeom>
            <a:solidFill>
              <a:srgbClr val="269ABE"/>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latin typeface="+mn-ea"/>
                </a:rPr>
                <a:t>施策案の検討</a:t>
              </a:r>
            </a:p>
          </p:txBody>
        </p:sp>
        <p:sp>
          <p:nvSpPr>
            <p:cNvPr id="65" name="四角形: 角を丸くする 64">
              <a:extLst>
                <a:ext uri="{FF2B5EF4-FFF2-40B4-BE49-F238E27FC236}">
                  <a16:creationId xmlns:a16="http://schemas.microsoft.com/office/drawing/2014/main" id="{9E3A4F96-E5CC-4A20-8139-D345647F77E3}"/>
                </a:ext>
              </a:extLst>
            </p:cNvPr>
            <p:cNvSpPr/>
            <p:nvPr/>
          </p:nvSpPr>
          <p:spPr>
            <a:xfrm>
              <a:off x="180000" y="4680000"/>
              <a:ext cx="2222784" cy="693807"/>
            </a:xfrm>
            <a:prstGeom prst="roundRect">
              <a:avLst/>
            </a:prstGeom>
            <a:solidFill>
              <a:srgbClr val="269ABE"/>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solidFill>
                    <a:schemeClr val="bg1"/>
                  </a:solidFill>
                  <a:latin typeface="+mn-ea"/>
                </a:rPr>
                <a:t>テキストマイニング実施</a:t>
              </a:r>
            </a:p>
          </p:txBody>
        </p:sp>
        <p:sp>
          <p:nvSpPr>
            <p:cNvPr id="66" name="四角形: 角を丸くする 65">
              <a:extLst>
                <a:ext uri="{FF2B5EF4-FFF2-40B4-BE49-F238E27FC236}">
                  <a16:creationId xmlns:a16="http://schemas.microsoft.com/office/drawing/2014/main" id="{BA03A4EC-F2DB-4749-B9E4-43714731A871}"/>
                </a:ext>
              </a:extLst>
            </p:cNvPr>
            <p:cNvSpPr/>
            <p:nvPr/>
          </p:nvSpPr>
          <p:spPr>
            <a:xfrm>
              <a:off x="180000" y="2520000"/>
              <a:ext cx="2222784" cy="693807"/>
            </a:xfrm>
            <a:prstGeom prst="roundRect">
              <a:avLst/>
            </a:prstGeom>
            <a:solidFill>
              <a:srgbClr val="269ABE"/>
            </a:solidFill>
            <a:ln w="28575">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latin typeface="+mn-ea"/>
                </a:rPr>
                <a:t>基礎集計</a:t>
              </a:r>
            </a:p>
          </p:txBody>
        </p:sp>
        <p:sp>
          <p:nvSpPr>
            <p:cNvPr id="67" name="二等辺三角形 66">
              <a:extLst>
                <a:ext uri="{FF2B5EF4-FFF2-40B4-BE49-F238E27FC236}">
                  <a16:creationId xmlns:a16="http://schemas.microsoft.com/office/drawing/2014/main" id="{ACD2AA8D-CC82-458B-8875-8D0F87625558}"/>
                </a:ext>
              </a:extLst>
            </p:cNvPr>
            <p:cNvSpPr/>
            <p:nvPr/>
          </p:nvSpPr>
          <p:spPr>
            <a:xfrm rot="10800000">
              <a:off x="837000" y="2264795"/>
              <a:ext cx="874409" cy="162000"/>
            </a:xfrm>
            <a:prstGeom prst="triangle">
              <a:avLst/>
            </a:prstGeom>
            <a:gradFill>
              <a:gsLst>
                <a:gs pos="10000">
                  <a:schemeClr val="bg1">
                    <a:lumMod val="50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68" name="二等辺三角形 67">
              <a:extLst>
                <a:ext uri="{FF2B5EF4-FFF2-40B4-BE49-F238E27FC236}">
                  <a16:creationId xmlns:a16="http://schemas.microsoft.com/office/drawing/2014/main" id="{4A2328D3-AF0A-4B30-82DE-BB8E75779B93}"/>
                </a:ext>
              </a:extLst>
            </p:cNvPr>
            <p:cNvSpPr/>
            <p:nvPr/>
          </p:nvSpPr>
          <p:spPr>
            <a:xfrm rot="10800000">
              <a:off x="837000" y="5518381"/>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69" name="二等辺三角形 68">
              <a:extLst>
                <a:ext uri="{FF2B5EF4-FFF2-40B4-BE49-F238E27FC236}">
                  <a16:creationId xmlns:a16="http://schemas.microsoft.com/office/drawing/2014/main" id="{89E4A4E4-94B7-45BD-8B43-129F6F477CEE}"/>
                </a:ext>
              </a:extLst>
            </p:cNvPr>
            <p:cNvSpPr/>
            <p:nvPr/>
          </p:nvSpPr>
          <p:spPr>
            <a:xfrm rot="10800000">
              <a:off x="837000" y="4429749"/>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latin typeface="+mn-ea"/>
              </a:endParaRPr>
            </a:p>
          </p:txBody>
        </p:sp>
        <p:sp>
          <p:nvSpPr>
            <p:cNvPr id="70" name="二等辺三角形 69">
              <a:extLst>
                <a:ext uri="{FF2B5EF4-FFF2-40B4-BE49-F238E27FC236}">
                  <a16:creationId xmlns:a16="http://schemas.microsoft.com/office/drawing/2014/main" id="{5C15AD31-DDA5-4A39-BD1B-B950E1081628}"/>
                </a:ext>
              </a:extLst>
            </p:cNvPr>
            <p:cNvSpPr/>
            <p:nvPr/>
          </p:nvSpPr>
          <p:spPr>
            <a:xfrm rot="10800000">
              <a:off x="837000" y="3366943"/>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latin typeface="+mn-ea"/>
              </a:endParaRPr>
            </a:p>
          </p:txBody>
        </p:sp>
        <p:sp>
          <p:nvSpPr>
            <p:cNvPr id="40" name="正方形/長方形 39">
              <a:extLst>
                <a:ext uri="{FF2B5EF4-FFF2-40B4-BE49-F238E27FC236}">
                  <a16:creationId xmlns:a16="http://schemas.microsoft.com/office/drawing/2014/main" id="{79F77B0E-C2C7-4607-98E9-9691E06372CF}"/>
                </a:ext>
              </a:extLst>
            </p:cNvPr>
            <p:cNvSpPr/>
            <p:nvPr/>
          </p:nvSpPr>
          <p:spPr>
            <a:xfrm>
              <a:off x="107504" y="1400699"/>
              <a:ext cx="2376264" cy="5187499"/>
            </a:xfrm>
            <a:prstGeom prst="rect">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41" name="四角形: 角を丸くする 40">
              <a:extLst>
                <a:ext uri="{FF2B5EF4-FFF2-40B4-BE49-F238E27FC236}">
                  <a16:creationId xmlns:a16="http://schemas.microsoft.com/office/drawing/2014/main" id="{39F6B236-E88F-43C8-BEC2-7F9C88F15640}"/>
                </a:ext>
              </a:extLst>
            </p:cNvPr>
            <p:cNvSpPr/>
            <p:nvPr/>
          </p:nvSpPr>
          <p:spPr>
            <a:xfrm>
              <a:off x="180000" y="1440000"/>
              <a:ext cx="2222784" cy="693807"/>
            </a:xfrm>
            <a:prstGeom prst="roundRect">
              <a:avLst/>
            </a:prstGeom>
            <a:solidFill>
              <a:srgbClr val="E3F4F9"/>
            </a:solid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solidFill>
                    <a:schemeClr val="tx1"/>
                  </a:solidFill>
                  <a:latin typeface="+mn-ea"/>
                </a:rPr>
                <a:t>分析シナリオの</a:t>
              </a:r>
              <a:endParaRPr lang="en-US" altLang="ja-JP" sz="2100" b="1" dirty="0">
                <a:solidFill>
                  <a:schemeClr val="tx1"/>
                </a:solidFill>
                <a:latin typeface="+mn-ea"/>
              </a:endParaRPr>
            </a:p>
            <a:p>
              <a:pPr algn="ctr"/>
              <a:r>
                <a:rPr lang="ja-JP" altLang="en-US" sz="2100" b="1" dirty="0">
                  <a:solidFill>
                    <a:schemeClr val="tx1"/>
                  </a:solidFill>
                  <a:latin typeface="+mn-ea"/>
                </a:rPr>
                <a:t>設定</a:t>
              </a:r>
            </a:p>
          </p:txBody>
        </p:sp>
      </p:grpSp>
      <p:sp>
        <p:nvSpPr>
          <p:cNvPr id="42" name="Rectangle 25">
            <a:extLst>
              <a:ext uri="{FF2B5EF4-FFF2-40B4-BE49-F238E27FC236}">
                <a16:creationId xmlns:a16="http://schemas.microsoft.com/office/drawing/2014/main" id="{CCBB8925-8289-4E09-9369-2CB65C27C447}"/>
              </a:ext>
            </a:extLst>
          </p:cNvPr>
          <p:cNvSpPr>
            <a:spLocks noChangeArrowheads="1"/>
          </p:cNvSpPr>
          <p:nvPr/>
        </p:nvSpPr>
        <p:spPr bwMode="auto">
          <a:xfrm>
            <a:off x="792000" y="252000"/>
            <a:ext cx="724108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ja-JP" altLang="en-US" sz="3600" b="1" dirty="0">
                <a:solidFill>
                  <a:schemeClr val="tx1">
                    <a:lumMod val="65000"/>
                    <a:lumOff val="35000"/>
                  </a:schemeClr>
                </a:solidFill>
                <a:latin typeface="+mn-ea"/>
                <a:ea typeface="+mn-ea"/>
              </a:rPr>
              <a:t>案件の進め方 分析シナリオの設定</a:t>
            </a:r>
          </a:p>
        </p:txBody>
      </p:sp>
      <p:sp>
        <p:nvSpPr>
          <p:cNvPr id="57" name="テキスト ボックス 56">
            <a:extLst>
              <a:ext uri="{FF2B5EF4-FFF2-40B4-BE49-F238E27FC236}">
                <a16:creationId xmlns:a16="http://schemas.microsoft.com/office/drawing/2014/main" id="{653A7663-9623-44AF-A1FB-2AB6207E7DB4}"/>
              </a:ext>
            </a:extLst>
          </p:cNvPr>
          <p:cNvSpPr txBox="1"/>
          <p:nvPr/>
        </p:nvSpPr>
        <p:spPr>
          <a:xfrm>
            <a:off x="2700000" y="1260000"/>
            <a:ext cx="5057795" cy="400110"/>
          </a:xfrm>
          <a:prstGeom prst="rect">
            <a:avLst/>
          </a:prstGeom>
          <a:noFill/>
        </p:spPr>
        <p:txBody>
          <a:bodyPr wrap="none" rtlCol="0">
            <a:spAutoFit/>
          </a:bodyPr>
          <a:lstStyle/>
          <a:p>
            <a:r>
              <a:rPr kumimoji="1" lang="ja-JP" altLang="en-US" sz="2000" b="1" dirty="0"/>
              <a:t>分析シナリオの観点①具体的な意見の抽出</a:t>
            </a:r>
          </a:p>
        </p:txBody>
      </p:sp>
      <p:sp>
        <p:nvSpPr>
          <p:cNvPr id="2" name="テキスト ボックス 1">
            <a:extLst>
              <a:ext uri="{FF2B5EF4-FFF2-40B4-BE49-F238E27FC236}">
                <a16:creationId xmlns:a16="http://schemas.microsoft.com/office/drawing/2014/main" id="{E956EEAD-1163-4820-A113-7A8BE13A5BC5}"/>
              </a:ext>
            </a:extLst>
          </p:cNvPr>
          <p:cNvSpPr txBox="1"/>
          <p:nvPr/>
        </p:nvSpPr>
        <p:spPr>
          <a:xfrm>
            <a:off x="2663788" y="1648246"/>
            <a:ext cx="6264696" cy="923330"/>
          </a:xfrm>
          <a:prstGeom prst="rect">
            <a:avLst/>
          </a:prstGeom>
          <a:noFill/>
        </p:spPr>
        <p:txBody>
          <a:bodyPr wrap="square" rtlCol="0">
            <a:spAutoFit/>
          </a:bodyPr>
          <a:lstStyle/>
          <a:p>
            <a:pPr marL="285750" indent="-285750">
              <a:buFont typeface="Wingdings" panose="05000000000000000000" pitchFamily="2" charset="2"/>
              <a:buChar char="n"/>
            </a:pPr>
            <a:r>
              <a:rPr kumimoji="1" lang="ja-JP" altLang="en-US" dirty="0"/>
              <a:t>満足度の設問に着目し、満足度の原因を具体的にする</a:t>
            </a:r>
            <a:endParaRPr kumimoji="1" lang="en-US" altLang="ja-JP" dirty="0"/>
          </a:p>
          <a:p>
            <a:pPr marL="742950" lvl="1" indent="-285750">
              <a:buFont typeface="Wingdings" panose="05000000000000000000" pitchFamily="2" charset="2"/>
              <a:buChar char="Ø"/>
            </a:pPr>
            <a:r>
              <a:rPr lang="ja-JP" altLang="en-US" dirty="0"/>
              <a:t>（例）価格に対する満足度の設問に不満が多い場合、不満の意見を具体化する</a:t>
            </a:r>
            <a:endParaRPr kumimoji="1" lang="en-US" altLang="ja-JP" dirty="0"/>
          </a:p>
        </p:txBody>
      </p:sp>
      <p:sp>
        <p:nvSpPr>
          <p:cNvPr id="20" name="正方形/長方形 19">
            <a:extLst>
              <a:ext uri="{FF2B5EF4-FFF2-40B4-BE49-F238E27FC236}">
                <a16:creationId xmlns:a16="http://schemas.microsoft.com/office/drawing/2014/main" id="{8CE389E1-25E4-4FD8-94D5-702B1872EB7B}"/>
              </a:ext>
            </a:extLst>
          </p:cNvPr>
          <p:cNvSpPr/>
          <p:nvPr/>
        </p:nvSpPr>
        <p:spPr>
          <a:xfrm>
            <a:off x="2627784" y="4817609"/>
            <a:ext cx="6457165" cy="830997"/>
          </a:xfrm>
          <a:prstGeom prst="rect">
            <a:avLst/>
          </a:prstGeom>
        </p:spPr>
        <p:txBody>
          <a:bodyPr wrap="square">
            <a:spAutoFit/>
          </a:bodyPr>
          <a:lstStyle/>
          <a:p>
            <a:r>
              <a:rPr lang="ja-JP" altLang="en-US" sz="2400" b="1" dirty="0">
                <a:solidFill>
                  <a:srgbClr val="FF0000"/>
                </a:solidFill>
              </a:rPr>
              <a:t>計</a:t>
            </a:r>
            <a:r>
              <a:rPr lang="en-US" altLang="ja-JP" sz="2400" b="1" dirty="0">
                <a:solidFill>
                  <a:srgbClr val="FF0000"/>
                </a:solidFill>
              </a:rPr>
              <a:t>12</a:t>
            </a:r>
            <a:r>
              <a:rPr lang="ja-JP" altLang="en-US" sz="2400" b="1" dirty="0">
                <a:solidFill>
                  <a:srgbClr val="FF0000"/>
                </a:solidFill>
              </a:rPr>
              <a:t>パターン</a:t>
            </a:r>
            <a:r>
              <a:rPr lang="ja-JP" altLang="en-US" sz="2400" b="1" dirty="0"/>
              <a:t>に分け、テキストマイニングを行いました</a:t>
            </a:r>
            <a:endParaRPr lang="ja-JP" altLang="en-US" sz="2400" dirty="0"/>
          </a:p>
        </p:txBody>
      </p:sp>
      <p:sp>
        <p:nvSpPr>
          <p:cNvPr id="21" name="テキスト ボックス 20">
            <a:extLst>
              <a:ext uri="{FF2B5EF4-FFF2-40B4-BE49-F238E27FC236}">
                <a16:creationId xmlns:a16="http://schemas.microsoft.com/office/drawing/2014/main" id="{C4F7CD8F-843E-408A-B129-222287E52C20}"/>
              </a:ext>
            </a:extLst>
          </p:cNvPr>
          <p:cNvSpPr txBox="1"/>
          <p:nvPr/>
        </p:nvSpPr>
        <p:spPr>
          <a:xfrm>
            <a:off x="2700000" y="2885271"/>
            <a:ext cx="5570756" cy="400110"/>
          </a:xfrm>
          <a:prstGeom prst="rect">
            <a:avLst/>
          </a:prstGeom>
          <a:noFill/>
        </p:spPr>
        <p:txBody>
          <a:bodyPr wrap="none" rtlCol="0">
            <a:spAutoFit/>
          </a:bodyPr>
          <a:lstStyle/>
          <a:p>
            <a:r>
              <a:rPr kumimoji="1" lang="ja-JP" altLang="en-US" sz="2000" b="1" dirty="0"/>
              <a:t>分析シナリオの観点②属性に沿った意見の抽出</a:t>
            </a:r>
          </a:p>
        </p:txBody>
      </p:sp>
      <p:sp>
        <p:nvSpPr>
          <p:cNvPr id="22" name="テキスト ボックス 21">
            <a:extLst>
              <a:ext uri="{FF2B5EF4-FFF2-40B4-BE49-F238E27FC236}">
                <a16:creationId xmlns:a16="http://schemas.microsoft.com/office/drawing/2014/main" id="{19F7B36D-A927-4268-831E-207E6B1915B8}"/>
              </a:ext>
            </a:extLst>
          </p:cNvPr>
          <p:cNvSpPr txBox="1"/>
          <p:nvPr/>
        </p:nvSpPr>
        <p:spPr>
          <a:xfrm>
            <a:off x="2663788" y="3285381"/>
            <a:ext cx="6264696" cy="1477328"/>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t>アンケート回答者の</a:t>
            </a:r>
            <a:r>
              <a:rPr kumimoji="1" lang="ja-JP" altLang="en-US" dirty="0"/>
              <a:t>属性に沿った意見を抽出し、属性に沿った施策案を検討</a:t>
            </a:r>
            <a:endParaRPr kumimoji="1" lang="en-US" altLang="ja-JP" dirty="0"/>
          </a:p>
          <a:p>
            <a:pPr marL="742950" lvl="1" indent="-285750">
              <a:buFont typeface="Wingdings" panose="05000000000000000000" pitchFamily="2" charset="2"/>
              <a:buChar char="Ø"/>
            </a:pPr>
            <a:r>
              <a:rPr lang="ja-JP" altLang="en-US" dirty="0"/>
              <a:t>性別</a:t>
            </a:r>
            <a:endParaRPr lang="en-US" altLang="ja-JP" dirty="0"/>
          </a:p>
          <a:p>
            <a:pPr marL="742950" lvl="1" indent="-285750">
              <a:buFont typeface="Wingdings" panose="05000000000000000000" pitchFamily="2" charset="2"/>
              <a:buChar char="Ø"/>
            </a:pPr>
            <a:r>
              <a:rPr lang="ja-JP" altLang="en-US" dirty="0"/>
              <a:t>年代</a:t>
            </a:r>
            <a:endParaRPr lang="en-US" altLang="ja-JP" dirty="0"/>
          </a:p>
          <a:p>
            <a:pPr marL="742950" lvl="1" indent="-285750">
              <a:buFont typeface="Wingdings" panose="05000000000000000000" pitchFamily="2" charset="2"/>
              <a:buChar char="Ø"/>
            </a:pPr>
            <a:r>
              <a:rPr lang="ja-JP" altLang="en-US" dirty="0"/>
              <a:t>エリア</a:t>
            </a:r>
            <a:endParaRPr lang="en-US" altLang="ja-JP" dirty="0"/>
          </a:p>
        </p:txBody>
      </p:sp>
      <p:sp>
        <p:nvSpPr>
          <p:cNvPr id="25" name="正方形/長方形 24">
            <a:extLst>
              <a:ext uri="{FF2B5EF4-FFF2-40B4-BE49-F238E27FC236}">
                <a16:creationId xmlns:a16="http://schemas.microsoft.com/office/drawing/2014/main" id="{34A8ABAD-5BCF-4F90-B228-B93BFF914595}"/>
              </a:ext>
            </a:extLst>
          </p:cNvPr>
          <p:cNvSpPr/>
          <p:nvPr/>
        </p:nvSpPr>
        <p:spPr>
          <a:xfrm>
            <a:off x="540000" y="864000"/>
            <a:ext cx="7696312" cy="369332"/>
          </a:xfrm>
          <a:prstGeom prst="rect">
            <a:avLst/>
          </a:prstGeom>
        </p:spPr>
        <p:txBody>
          <a:bodyPr wrap="square">
            <a:spAutoFit/>
          </a:bodyPr>
          <a:lstStyle/>
          <a:p>
            <a:pPr marL="360000" indent="-360000">
              <a:buClr>
                <a:srgbClr val="C00000"/>
              </a:buClr>
              <a:buFont typeface="Wingdings" panose="05000000000000000000" pitchFamily="2" charset="2"/>
              <a:buChar char="n"/>
            </a:pPr>
            <a:r>
              <a:rPr lang="ja-JP" altLang="en-US" b="1" dirty="0">
                <a:solidFill>
                  <a:schemeClr val="tx1">
                    <a:lumMod val="75000"/>
                    <a:lumOff val="25000"/>
                  </a:schemeClr>
                </a:solidFill>
                <a:latin typeface="+mn-ea"/>
                <a:cs typeface="メイリオ" pitchFamily="50" charset="-128"/>
              </a:rPr>
              <a:t>業務内容や課題に沿った分析シナリオ・アウトプットを設定する</a:t>
            </a:r>
            <a:endParaRPr lang="en-US" altLang="ja-JP" b="1" dirty="0">
              <a:solidFill>
                <a:schemeClr val="tx1">
                  <a:lumMod val="75000"/>
                  <a:lumOff val="25000"/>
                </a:schemeClr>
              </a:solidFill>
              <a:latin typeface="+mn-ea"/>
            </a:endParaRPr>
          </a:p>
        </p:txBody>
      </p:sp>
      <p:sp>
        <p:nvSpPr>
          <p:cNvPr id="23" name="四角形: 角を丸くする 22">
            <a:extLst>
              <a:ext uri="{FF2B5EF4-FFF2-40B4-BE49-F238E27FC236}">
                <a16:creationId xmlns:a16="http://schemas.microsoft.com/office/drawing/2014/main" id="{23301BFE-31BF-47D0-8AB2-808C4B9FD9A2}"/>
              </a:ext>
            </a:extLst>
          </p:cNvPr>
          <p:cNvSpPr/>
          <p:nvPr/>
        </p:nvSpPr>
        <p:spPr>
          <a:xfrm>
            <a:off x="8033085" y="161531"/>
            <a:ext cx="1031151" cy="646331"/>
          </a:xfrm>
          <a:prstGeom prst="roundRect">
            <a:avLst/>
          </a:prstGeom>
          <a:solidFill>
            <a:srgbClr val="C00000"/>
          </a:solidFill>
          <a:ln w="44450" cap="flat" cmpd="sng" algn="ctr">
            <a:noFill/>
            <a:miter lim="800000"/>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ja-JP" altLang="en-US" sz="2000" b="1" i="0" u="none" strike="noStrike" kern="0" cap="none" spc="0" normalizeH="0" baseline="0" noProof="0" dirty="0">
                <a:ln>
                  <a:noFill/>
                </a:ln>
                <a:solidFill>
                  <a:prstClr val="white"/>
                </a:solidFill>
                <a:effectLst/>
                <a:uLnTx/>
                <a:uFillTx/>
                <a:latin typeface="+mn-ea"/>
                <a:cs typeface="+mn-cs"/>
              </a:rPr>
              <a:t>データ機密</a:t>
            </a:r>
          </a:p>
        </p:txBody>
      </p:sp>
    </p:spTree>
    <p:extLst>
      <p:ext uri="{BB962C8B-B14F-4D97-AF65-F5344CB8AC3E}">
        <p14:creationId xmlns:p14="http://schemas.microsoft.com/office/powerpoint/2010/main" val="1353904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26">
            <a:extLst>
              <a:ext uri="{FF2B5EF4-FFF2-40B4-BE49-F238E27FC236}">
                <a16:creationId xmlns:a16="http://schemas.microsoft.com/office/drawing/2014/main" id="{CEF54564-EDFA-4864-9764-8AE1FC48FFF6}"/>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sp>
        <p:nvSpPr>
          <p:cNvPr id="16" name="フッター プレースホルダー 1">
            <a:extLst>
              <a:ext uri="{FF2B5EF4-FFF2-40B4-BE49-F238E27FC236}">
                <a16:creationId xmlns:a16="http://schemas.microsoft.com/office/drawing/2014/main" id="{050D8166-D1B6-4DE4-A784-CF097B086FE7}"/>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17" name="スライド番号プレースホルダー 3">
            <a:extLst>
              <a:ext uri="{FF2B5EF4-FFF2-40B4-BE49-F238E27FC236}">
                <a16:creationId xmlns:a16="http://schemas.microsoft.com/office/drawing/2014/main" id="{D92CEC6F-8C27-47D3-9523-C623D63736DE}"/>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30</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923A1A28-AC31-4B4A-9161-19CBE502A67E}"/>
              </a:ext>
            </a:extLst>
          </p:cNvPr>
          <p:cNvGrpSpPr/>
          <p:nvPr/>
        </p:nvGrpSpPr>
        <p:grpSpPr>
          <a:xfrm>
            <a:off x="107504" y="1260000"/>
            <a:ext cx="2376264" cy="5187499"/>
            <a:chOff x="107504" y="1400699"/>
            <a:chExt cx="2376264" cy="5187499"/>
          </a:xfrm>
        </p:grpSpPr>
        <p:sp>
          <p:nvSpPr>
            <p:cNvPr id="19" name="四角形: 角を丸くする 18">
              <a:extLst>
                <a:ext uri="{FF2B5EF4-FFF2-40B4-BE49-F238E27FC236}">
                  <a16:creationId xmlns:a16="http://schemas.microsoft.com/office/drawing/2014/main" id="{48BC9F59-1F03-4AF8-98F4-73EB5C99C931}"/>
                </a:ext>
              </a:extLst>
            </p:cNvPr>
            <p:cNvSpPr/>
            <p:nvPr/>
          </p:nvSpPr>
          <p:spPr>
            <a:xfrm>
              <a:off x="180000" y="3600000"/>
              <a:ext cx="2222784" cy="693807"/>
            </a:xfrm>
            <a:prstGeom prst="roundRect">
              <a:avLst/>
            </a:prstGeom>
            <a:solidFill>
              <a:srgbClr val="269ABE"/>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solidFill>
                    <a:schemeClr val="bg1"/>
                  </a:solidFill>
                  <a:latin typeface="+mn-ea"/>
                </a:rPr>
                <a:t>データの加工</a:t>
              </a:r>
            </a:p>
          </p:txBody>
        </p:sp>
        <p:sp>
          <p:nvSpPr>
            <p:cNvPr id="20" name="四角形: 角を丸くする 19">
              <a:extLst>
                <a:ext uri="{FF2B5EF4-FFF2-40B4-BE49-F238E27FC236}">
                  <a16:creationId xmlns:a16="http://schemas.microsoft.com/office/drawing/2014/main" id="{2FFA74C8-C509-4DBC-BD0A-96B6DF030591}"/>
                </a:ext>
              </a:extLst>
            </p:cNvPr>
            <p:cNvSpPr/>
            <p:nvPr/>
          </p:nvSpPr>
          <p:spPr>
            <a:xfrm>
              <a:off x="180000" y="1440000"/>
              <a:ext cx="2222784" cy="693807"/>
            </a:xfrm>
            <a:prstGeom prst="roundRect">
              <a:avLst/>
            </a:prstGeom>
            <a:solidFill>
              <a:srgbClr val="269ABE"/>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latin typeface="+mn-ea"/>
                </a:rPr>
                <a:t>分析シナリオの</a:t>
              </a:r>
              <a:endParaRPr lang="en-US" altLang="ja-JP" sz="2100" b="1" dirty="0">
                <a:latin typeface="+mn-ea"/>
              </a:endParaRPr>
            </a:p>
            <a:p>
              <a:pPr algn="ctr"/>
              <a:r>
                <a:rPr lang="ja-JP" altLang="en-US" sz="2100" b="1" dirty="0">
                  <a:latin typeface="+mn-ea"/>
                </a:rPr>
                <a:t>設定</a:t>
              </a:r>
            </a:p>
          </p:txBody>
        </p:sp>
        <p:sp>
          <p:nvSpPr>
            <p:cNvPr id="21" name="四角形: 角を丸くする 20">
              <a:extLst>
                <a:ext uri="{FF2B5EF4-FFF2-40B4-BE49-F238E27FC236}">
                  <a16:creationId xmlns:a16="http://schemas.microsoft.com/office/drawing/2014/main" id="{D94D57EB-DEB0-4F86-AE1A-867F3D2F12A1}"/>
                </a:ext>
              </a:extLst>
            </p:cNvPr>
            <p:cNvSpPr/>
            <p:nvPr/>
          </p:nvSpPr>
          <p:spPr>
            <a:xfrm>
              <a:off x="180000" y="5760000"/>
              <a:ext cx="2222784" cy="693807"/>
            </a:xfrm>
            <a:prstGeom prst="roundRect">
              <a:avLst/>
            </a:prstGeom>
            <a:solidFill>
              <a:srgbClr val="269ABE"/>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latin typeface="+mn-ea"/>
                </a:rPr>
                <a:t>施策案の検討</a:t>
              </a:r>
            </a:p>
          </p:txBody>
        </p:sp>
        <p:sp>
          <p:nvSpPr>
            <p:cNvPr id="22" name="四角形: 角を丸くする 21">
              <a:extLst>
                <a:ext uri="{FF2B5EF4-FFF2-40B4-BE49-F238E27FC236}">
                  <a16:creationId xmlns:a16="http://schemas.microsoft.com/office/drawing/2014/main" id="{0589B75D-8A20-4EB8-92CF-390F46BAF5A4}"/>
                </a:ext>
              </a:extLst>
            </p:cNvPr>
            <p:cNvSpPr/>
            <p:nvPr/>
          </p:nvSpPr>
          <p:spPr>
            <a:xfrm>
              <a:off x="180000" y="4680000"/>
              <a:ext cx="2222784" cy="693807"/>
            </a:xfrm>
            <a:prstGeom prst="roundRect">
              <a:avLst/>
            </a:prstGeom>
            <a:solidFill>
              <a:srgbClr val="269ABE"/>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solidFill>
                    <a:schemeClr val="bg1"/>
                  </a:solidFill>
                  <a:latin typeface="+mn-ea"/>
                </a:rPr>
                <a:t>テキストマイニング実施</a:t>
              </a:r>
            </a:p>
          </p:txBody>
        </p:sp>
        <p:sp>
          <p:nvSpPr>
            <p:cNvPr id="24" name="二等辺三角形 23">
              <a:extLst>
                <a:ext uri="{FF2B5EF4-FFF2-40B4-BE49-F238E27FC236}">
                  <a16:creationId xmlns:a16="http://schemas.microsoft.com/office/drawing/2014/main" id="{532832B3-7675-4B72-838B-053F298B8BFC}"/>
                </a:ext>
              </a:extLst>
            </p:cNvPr>
            <p:cNvSpPr/>
            <p:nvPr/>
          </p:nvSpPr>
          <p:spPr>
            <a:xfrm rot="10800000">
              <a:off x="837000" y="2264795"/>
              <a:ext cx="874409" cy="162000"/>
            </a:xfrm>
            <a:prstGeom prst="triangle">
              <a:avLst/>
            </a:prstGeom>
            <a:gradFill>
              <a:gsLst>
                <a:gs pos="10000">
                  <a:schemeClr val="bg1">
                    <a:lumMod val="50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26" name="二等辺三角形 25">
              <a:extLst>
                <a:ext uri="{FF2B5EF4-FFF2-40B4-BE49-F238E27FC236}">
                  <a16:creationId xmlns:a16="http://schemas.microsoft.com/office/drawing/2014/main" id="{25BCD5F4-9BDA-4C11-A1B6-D69FC3029000}"/>
                </a:ext>
              </a:extLst>
            </p:cNvPr>
            <p:cNvSpPr/>
            <p:nvPr/>
          </p:nvSpPr>
          <p:spPr>
            <a:xfrm rot="10800000">
              <a:off x="837000" y="5518381"/>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27" name="二等辺三角形 26">
              <a:extLst>
                <a:ext uri="{FF2B5EF4-FFF2-40B4-BE49-F238E27FC236}">
                  <a16:creationId xmlns:a16="http://schemas.microsoft.com/office/drawing/2014/main" id="{7CB0377B-ECA5-45C4-857A-181EE23C1BD4}"/>
                </a:ext>
              </a:extLst>
            </p:cNvPr>
            <p:cNvSpPr/>
            <p:nvPr/>
          </p:nvSpPr>
          <p:spPr>
            <a:xfrm rot="10800000">
              <a:off x="837000" y="4429749"/>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latin typeface="+mn-ea"/>
              </a:endParaRPr>
            </a:p>
          </p:txBody>
        </p:sp>
        <p:sp>
          <p:nvSpPr>
            <p:cNvPr id="29" name="二等辺三角形 28">
              <a:extLst>
                <a:ext uri="{FF2B5EF4-FFF2-40B4-BE49-F238E27FC236}">
                  <a16:creationId xmlns:a16="http://schemas.microsoft.com/office/drawing/2014/main" id="{2A7C7DD1-7566-4A3F-AE3F-D98379992EF5}"/>
                </a:ext>
              </a:extLst>
            </p:cNvPr>
            <p:cNvSpPr/>
            <p:nvPr/>
          </p:nvSpPr>
          <p:spPr>
            <a:xfrm rot="10800000">
              <a:off x="837000" y="3366943"/>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latin typeface="+mn-ea"/>
              </a:endParaRPr>
            </a:p>
          </p:txBody>
        </p:sp>
        <p:sp>
          <p:nvSpPr>
            <p:cNvPr id="18" name="正方形/長方形 17">
              <a:extLst>
                <a:ext uri="{FF2B5EF4-FFF2-40B4-BE49-F238E27FC236}">
                  <a16:creationId xmlns:a16="http://schemas.microsoft.com/office/drawing/2014/main" id="{BDE69FC7-B276-4D7B-B4E6-C3E0DB2E8EB2}"/>
                </a:ext>
              </a:extLst>
            </p:cNvPr>
            <p:cNvSpPr/>
            <p:nvPr/>
          </p:nvSpPr>
          <p:spPr>
            <a:xfrm>
              <a:off x="107504" y="1400699"/>
              <a:ext cx="2376264" cy="5187499"/>
            </a:xfrm>
            <a:prstGeom prst="rect">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31" name="四角形: 角を丸くする 30">
              <a:extLst>
                <a:ext uri="{FF2B5EF4-FFF2-40B4-BE49-F238E27FC236}">
                  <a16:creationId xmlns:a16="http://schemas.microsoft.com/office/drawing/2014/main" id="{6D666F09-78A4-4919-AE0E-66A5AF2A107F}"/>
                </a:ext>
              </a:extLst>
            </p:cNvPr>
            <p:cNvSpPr/>
            <p:nvPr/>
          </p:nvSpPr>
          <p:spPr>
            <a:xfrm>
              <a:off x="180000" y="2520000"/>
              <a:ext cx="2222784" cy="693807"/>
            </a:xfrm>
            <a:prstGeom prst="roundRect">
              <a:avLst/>
            </a:prstGeom>
            <a:solidFill>
              <a:srgbClr val="E3F4F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solidFill>
                    <a:schemeClr val="tx1"/>
                  </a:solidFill>
                  <a:latin typeface="+mn-ea"/>
                </a:rPr>
                <a:t>基礎集計</a:t>
              </a:r>
            </a:p>
          </p:txBody>
        </p:sp>
      </p:grpSp>
      <p:sp>
        <p:nvSpPr>
          <p:cNvPr id="25" name="テキスト ボックス 24">
            <a:extLst>
              <a:ext uri="{FF2B5EF4-FFF2-40B4-BE49-F238E27FC236}">
                <a16:creationId xmlns:a16="http://schemas.microsoft.com/office/drawing/2014/main" id="{31560A7A-B0C4-422A-AF00-8BB4A6EE44B5}"/>
              </a:ext>
            </a:extLst>
          </p:cNvPr>
          <p:cNvSpPr txBox="1"/>
          <p:nvPr/>
        </p:nvSpPr>
        <p:spPr>
          <a:xfrm>
            <a:off x="2700000" y="1260000"/>
            <a:ext cx="5570756" cy="400110"/>
          </a:xfrm>
          <a:prstGeom prst="rect">
            <a:avLst/>
          </a:prstGeom>
          <a:noFill/>
        </p:spPr>
        <p:txBody>
          <a:bodyPr wrap="none" rtlCol="0">
            <a:spAutoFit/>
          </a:bodyPr>
          <a:lstStyle/>
          <a:p>
            <a:r>
              <a:rPr lang="ja-JP" altLang="en-US" sz="2000" b="1" dirty="0"/>
              <a:t>受注アンケート「ご契約頂いた理由について」</a:t>
            </a:r>
            <a:endParaRPr kumimoji="1" lang="ja-JP" altLang="en-US" sz="2000" b="1" dirty="0"/>
          </a:p>
        </p:txBody>
      </p:sp>
      <p:sp>
        <p:nvSpPr>
          <p:cNvPr id="30" name="テキスト ボックス 29">
            <a:extLst>
              <a:ext uri="{FF2B5EF4-FFF2-40B4-BE49-F238E27FC236}">
                <a16:creationId xmlns:a16="http://schemas.microsoft.com/office/drawing/2014/main" id="{FE6724B7-C476-4321-B8B5-3978AC8ACE5C}"/>
              </a:ext>
            </a:extLst>
          </p:cNvPr>
          <p:cNvSpPr txBox="1"/>
          <p:nvPr/>
        </p:nvSpPr>
        <p:spPr>
          <a:xfrm>
            <a:off x="2699792" y="3780000"/>
            <a:ext cx="6340197" cy="400110"/>
          </a:xfrm>
          <a:prstGeom prst="rect">
            <a:avLst/>
          </a:prstGeom>
          <a:noFill/>
        </p:spPr>
        <p:txBody>
          <a:bodyPr wrap="none" rtlCol="0">
            <a:spAutoFit/>
          </a:bodyPr>
          <a:lstStyle/>
          <a:p>
            <a:r>
              <a:rPr lang="ja-JP" altLang="en-US" sz="2000" b="1" dirty="0"/>
              <a:t>失注アンケート「ご契約頂けなかった理由について」</a:t>
            </a:r>
            <a:endParaRPr kumimoji="1" lang="ja-JP" altLang="en-US" sz="2000" b="1" dirty="0"/>
          </a:p>
        </p:txBody>
      </p:sp>
      <p:sp>
        <p:nvSpPr>
          <p:cNvPr id="33" name="Rectangle 25">
            <a:extLst>
              <a:ext uri="{FF2B5EF4-FFF2-40B4-BE49-F238E27FC236}">
                <a16:creationId xmlns:a16="http://schemas.microsoft.com/office/drawing/2014/main" id="{AFA47F6E-089D-4471-9FBC-9EC3F4C8BF6E}"/>
              </a:ext>
            </a:extLst>
          </p:cNvPr>
          <p:cNvSpPr>
            <a:spLocks noChangeArrowheads="1"/>
          </p:cNvSpPr>
          <p:nvPr/>
        </p:nvSpPr>
        <p:spPr bwMode="auto">
          <a:xfrm>
            <a:off x="792000" y="252000"/>
            <a:ext cx="49327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ja-JP" altLang="en-US" sz="3600" b="1" dirty="0">
                <a:solidFill>
                  <a:schemeClr val="tx1">
                    <a:lumMod val="65000"/>
                    <a:lumOff val="35000"/>
                  </a:schemeClr>
                </a:solidFill>
                <a:latin typeface="+mn-ea"/>
                <a:ea typeface="+mn-ea"/>
              </a:rPr>
              <a:t>案件の進め方 基礎集計</a:t>
            </a:r>
          </a:p>
        </p:txBody>
      </p:sp>
      <p:graphicFrame>
        <p:nvGraphicFramePr>
          <p:cNvPr id="4" name="表 3">
            <a:extLst>
              <a:ext uri="{FF2B5EF4-FFF2-40B4-BE49-F238E27FC236}">
                <a16:creationId xmlns:a16="http://schemas.microsoft.com/office/drawing/2014/main" id="{01F88F4D-7F3A-4CA3-8EB9-5793697F2407}"/>
              </a:ext>
            </a:extLst>
          </p:cNvPr>
          <p:cNvGraphicFramePr>
            <a:graphicFrameLocks noGrp="1"/>
          </p:cNvGraphicFramePr>
          <p:nvPr>
            <p:extLst>
              <p:ext uri="{D42A27DB-BD31-4B8C-83A1-F6EECF244321}">
                <p14:modId xmlns:p14="http://schemas.microsoft.com/office/powerpoint/2010/main" val="1681128940"/>
              </p:ext>
            </p:extLst>
          </p:nvPr>
        </p:nvGraphicFramePr>
        <p:xfrm>
          <a:off x="2556000" y="1620000"/>
          <a:ext cx="6288211" cy="1980000"/>
        </p:xfrm>
        <a:graphic>
          <a:graphicData uri="http://schemas.openxmlformats.org/drawingml/2006/table">
            <a:tbl>
              <a:tblPr>
                <a:tableStyleId>{5940675A-B579-460E-94D1-54222C63F5DA}</a:tableStyleId>
              </a:tblPr>
              <a:tblGrid>
                <a:gridCol w="3240000">
                  <a:extLst>
                    <a:ext uri="{9D8B030D-6E8A-4147-A177-3AD203B41FA5}">
                      <a16:colId xmlns:a16="http://schemas.microsoft.com/office/drawing/2014/main" val="2769513943"/>
                    </a:ext>
                  </a:extLst>
                </a:gridCol>
                <a:gridCol w="1032211">
                  <a:extLst>
                    <a:ext uri="{9D8B030D-6E8A-4147-A177-3AD203B41FA5}">
                      <a16:colId xmlns:a16="http://schemas.microsoft.com/office/drawing/2014/main" val="2229961758"/>
                    </a:ext>
                  </a:extLst>
                </a:gridCol>
                <a:gridCol w="2016000">
                  <a:extLst>
                    <a:ext uri="{9D8B030D-6E8A-4147-A177-3AD203B41FA5}">
                      <a16:colId xmlns:a16="http://schemas.microsoft.com/office/drawing/2014/main" val="4045663850"/>
                    </a:ext>
                  </a:extLst>
                </a:gridCol>
              </a:tblGrid>
              <a:tr h="360000">
                <a:tc>
                  <a:txBody>
                    <a:bodyPr/>
                    <a:lstStyle/>
                    <a:p>
                      <a:pPr algn="ctr" fontAlgn="ctr"/>
                      <a:r>
                        <a:rPr lang="ja-JP" altLang="en-US" sz="1800" b="1" i="0" u="none" strike="noStrike" dirty="0">
                          <a:solidFill>
                            <a:schemeClr val="bg1"/>
                          </a:solidFill>
                          <a:effectLst/>
                          <a:latin typeface="+mn-ea"/>
                          <a:ea typeface="+mn-ea"/>
                        </a:rPr>
                        <a:t>項目</a:t>
                      </a:r>
                    </a:p>
                  </a:txBody>
                  <a:tcPr marL="36000" marR="36000" marT="36000" marB="36000" anchor="ctr">
                    <a:solidFill>
                      <a:schemeClr val="accent1"/>
                    </a:solidFill>
                  </a:tcPr>
                </a:tc>
                <a:tc>
                  <a:txBody>
                    <a:bodyPr/>
                    <a:lstStyle/>
                    <a:p>
                      <a:pPr algn="ctr" fontAlgn="ctr"/>
                      <a:r>
                        <a:rPr lang="ja-JP" altLang="en-US" sz="1800" b="1" i="0" u="none" strike="noStrike" dirty="0">
                          <a:solidFill>
                            <a:schemeClr val="bg1"/>
                          </a:solidFill>
                          <a:effectLst/>
                          <a:latin typeface="+mn-ea"/>
                          <a:ea typeface="+mn-ea"/>
                        </a:rPr>
                        <a:t>件数</a:t>
                      </a:r>
                      <a:endParaRPr lang="en-US" altLang="ja-JP" sz="1800" b="1" i="0" u="none" strike="noStrike" dirty="0">
                        <a:solidFill>
                          <a:schemeClr val="bg1"/>
                        </a:solidFill>
                        <a:effectLst/>
                        <a:latin typeface="+mn-ea"/>
                        <a:ea typeface="+mn-ea"/>
                      </a:endParaRPr>
                    </a:p>
                  </a:txBody>
                  <a:tcPr marL="36000" marR="36000" marT="36000" marB="36000" anchor="ctr">
                    <a:solidFill>
                      <a:schemeClr val="accent1"/>
                    </a:solidFill>
                  </a:tcPr>
                </a:tc>
                <a:tc>
                  <a:txBody>
                    <a:bodyPr/>
                    <a:lstStyle/>
                    <a:p>
                      <a:pPr algn="ctr" fontAlgn="ctr"/>
                      <a:r>
                        <a:rPr lang="ja-JP" altLang="en-US" sz="1400" b="1" i="0" u="none" strike="noStrike" dirty="0">
                          <a:solidFill>
                            <a:schemeClr val="bg1"/>
                          </a:solidFill>
                          <a:effectLst/>
                          <a:latin typeface="+mn-ea"/>
                          <a:ea typeface="+mn-ea"/>
                        </a:rPr>
                        <a:t>アンケート件数の割合</a:t>
                      </a:r>
                      <a:endParaRPr lang="en-US" altLang="ja-JP" sz="1400" b="1" i="0" u="none" strike="noStrike" dirty="0">
                        <a:solidFill>
                          <a:schemeClr val="bg1"/>
                        </a:solidFill>
                        <a:effectLst/>
                        <a:latin typeface="+mn-ea"/>
                        <a:ea typeface="+mn-ea"/>
                      </a:endParaRPr>
                    </a:p>
                  </a:txBody>
                  <a:tcPr marL="36000" marR="36000" marT="36000" marB="36000" anchor="ctr">
                    <a:solidFill>
                      <a:schemeClr val="accent1"/>
                    </a:solidFill>
                  </a:tcPr>
                </a:tc>
                <a:extLst>
                  <a:ext uri="{0D108BD9-81ED-4DB2-BD59-A6C34878D82A}">
                    <a16:rowId xmlns:a16="http://schemas.microsoft.com/office/drawing/2014/main" val="3044688023"/>
                  </a:ext>
                </a:extLst>
              </a:tr>
              <a:tr h="324000">
                <a:tc>
                  <a:txBody>
                    <a:bodyPr/>
                    <a:lstStyle/>
                    <a:p>
                      <a:pPr algn="l" fontAlgn="ctr"/>
                      <a:r>
                        <a:rPr lang="ja-JP" altLang="en-US" sz="1600" b="0" i="0" u="none" strike="noStrike" dirty="0">
                          <a:solidFill>
                            <a:srgbClr val="000000"/>
                          </a:solidFill>
                          <a:effectLst/>
                          <a:latin typeface="+mn-ea"/>
                          <a:ea typeface="+mn-ea"/>
                        </a:rPr>
                        <a:t>担当者が良い</a:t>
                      </a:r>
                    </a:p>
                  </a:txBody>
                  <a:tcPr marL="36000" marR="36000" marT="36000" marB="36000" anchor="ctr">
                    <a:solidFill>
                      <a:schemeClr val="bg1"/>
                    </a:solidFill>
                  </a:tcPr>
                </a:tc>
                <a:tc>
                  <a:txBody>
                    <a:bodyPr/>
                    <a:lstStyle/>
                    <a:p>
                      <a:pPr algn="r" fontAlgn="ctr"/>
                      <a:r>
                        <a:rPr lang="en-US" altLang="ja-JP" sz="1600" u="none" strike="noStrike" dirty="0">
                          <a:effectLst/>
                        </a:rPr>
                        <a:t>1128</a:t>
                      </a:r>
                      <a:endParaRPr lang="en-US" altLang="ja-JP" sz="1600" b="0" i="0" u="none" strike="noStrike" dirty="0">
                        <a:solidFill>
                          <a:srgbClr val="000000"/>
                        </a:solidFill>
                        <a:effectLst/>
                        <a:latin typeface="+mn-ea"/>
                        <a:ea typeface="+mn-ea"/>
                      </a:endParaRPr>
                    </a:p>
                  </a:txBody>
                  <a:tcPr marL="36000" marR="36000" marT="36000" marB="36000" anchor="ctr">
                    <a:solidFill>
                      <a:schemeClr val="bg1"/>
                    </a:solidFill>
                  </a:tcPr>
                </a:tc>
                <a:tc>
                  <a:txBody>
                    <a:bodyPr/>
                    <a:lstStyle/>
                    <a:p>
                      <a:pPr algn="r" fontAlgn="ctr"/>
                      <a:r>
                        <a:rPr lang="en-US" altLang="ja-JP" sz="1600" b="0" i="0" u="none" strike="noStrike" dirty="0">
                          <a:solidFill>
                            <a:srgbClr val="000000"/>
                          </a:solidFill>
                          <a:effectLst/>
                          <a:latin typeface="+mn-ea"/>
                          <a:ea typeface="+mn-ea"/>
                        </a:rPr>
                        <a:t>62.0%</a:t>
                      </a:r>
                    </a:p>
                  </a:txBody>
                  <a:tcPr marL="36000" marR="36000" marT="36000" marB="36000" anchor="ctr">
                    <a:solidFill>
                      <a:schemeClr val="bg1"/>
                    </a:solidFill>
                  </a:tcPr>
                </a:tc>
                <a:extLst>
                  <a:ext uri="{0D108BD9-81ED-4DB2-BD59-A6C34878D82A}">
                    <a16:rowId xmlns:a16="http://schemas.microsoft.com/office/drawing/2014/main" val="1172114451"/>
                  </a:ext>
                </a:extLst>
              </a:tr>
              <a:tr h="324000">
                <a:tc>
                  <a:txBody>
                    <a:bodyPr/>
                    <a:lstStyle/>
                    <a:p>
                      <a:pPr algn="l" fontAlgn="ctr"/>
                      <a:r>
                        <a:rPr lang="ja-JP" altLang="en-US" sz="1600" b="0" i="0" u="none" strike="noStrike" dirty="0">
                          <a:solidFill>
                            <a:srgbClr val="000000"/>
                          </a:solidFill>
                          <a:effectLst/>
                          <a:latin typeface="+mn-ea"/>
                          <a:ea typeface="+mn-ea"/>
                        </a:rPr>
                        <a:t>ビッグフレーム構法が良い</a:t>
                      </a:r>
                    </a:p>
                  </a:txBody>
                  <a:tcPr marL="36000" marR="36000" marT="36000" marB="36000" anchor="ctr">
                    <a:solidFill>
                      <a:schemeClr val="bg1"/>
                    </a:solidFill>
                  </a:tcPr>
                </a:tc>
                <a:tc>
                  <a:txBody>
                    <a:bodyPr/>
                    <a:lstStyle/>
                    <a:p>
                      <a:pPr algn="r" fontAlgn="ctr"/>
                      <a:r>
                        <a:rPr lang="en-US" altLang="ja-JP" sz="1600" u="none" strike="noStrike" dirty="0">
                          <a:effectLst/>
                        </a:rPr>
                        <a:t>885</a:t>
                      </a:r>
                      <a:endParaRPr lang="en-US" altLang="ja-JP" sz="1600" b="0" i="0" u="none" strike="noStrike" dirty="0">
                        <a:solidFill>
                          <a:srgbClr val="000000"/>
                        </a:solidFill>
                        <a:effectLst/>
                        <a:latin typeface="+mn-ea"/>
                        <a:ea typeface="+mn-ea"/>
                      </a:endParaRPr>
                    </a:p>
                  </a:txBody>
                  <a:tcPr marL="36000" marR="36000" marT="36000" marB="36000" anchor="ctr">
                    <a:solidFill>
                      <a:schemeClr val="bg1"/>
                    </a:solidFill>
                  </a:tcPr>
                </a:tc>
                <a:tc>
                  <a:txBody>
                    <a:bodyPr/>
                    <a:lstStyle/>
                    <a:p>
                      <a:pPr algn="r" fontAlgn="ctr"/>
                      <a:r>
                        <a:rPr lang="en-US" altLang="ja-JP" sz="1600" b="0" i="0" u="none" strike="noStrike" dirty="0">
                          <a:solidFill>
                            <a:srgbClr val="000000"/>
                          </a:solidFill>
                          <a:effectLst/>
                          <a:latin typeface="+mn-ea"/>
                          <a:ea typeface="+mn-ea"/>
                        </a:rPr>
                        <a:t>48.6%</a:t>
                      </a:r>
                    </a:p>
                  </a:txBody>
                  <a:tcPr marL="36000" marR="36000" marT="36000" marB="36000" anchor="ctr">
                    <a:solidFill>
                      <a:schemeClr val="bg1"/>
                    </a:solidFill>
                  </a:tcPr>
                </a:tc>
                <a:extLst>
                  <a:ext uri="{0D108BD9-81ED-4DB2-BD59-A6C34878D82A}">
                    <a16:rowId xmlns:a16="http://schemas.microsoft.com/office/drawing/2014/main" val="3714205785"/>
                  </a:ext>
                </a:extLst>
              </a:tr>
              <a:tr h="324000">
                <a:tc>
                  <a:txBody>
                    <a:bodyPr/>
                    <a:lstStyle/>
                    <a:p>
                      <a:pPr algn="l" fontAlgn="ctr"/>
                      <a:r>
                        <a:rPr lang="ja-JP" altLang="en-US" sz="1600" b="0" i="0" u="none" strike="noStrike" dirty="0">
                          <a:solidFill>
                            <a:srgbClr val="000000"/>
                          </a:solidFill>
                          <a:effectLst/>
                          <a:latin typeface="+mn-ea"/>
                          <a:ea typeface="+mn-ea"/>
                        </a:rPr>
                        <a:t>内装部材が良い</a:t>
                      </a:r>
                    </a:p>
                  </a:txBody>
                  <a:tcPr marL="36000" marR="36000" marT="36000" marB="36000" anchor="ctr">
                    <a:solidFill>
                      <a:schemeClr val="bg1"/>
                    </a:solidFill>
                  </a:tcPr>
                </a:tc>
                <a:tc>
                  <a:txBody>
                    <a:bodyPr/>
                    <a:lstStyle/>
                    <a:p>
                      <a:pPr algn="r" fontAlgn="ctr"/>
                      <a:r>
                        <a:rPr lang="en-US" altLang="ja-JP" sz="1600" u="none" strike="noStrike" dirty="0">
                          <a:effectLst/>
                        </a:rPr>
                        <a:t>798</a:t>
                      </a:r>
                      <a:endParaRPr lang="en-US" altLang="ja-JP" sz="1600" b="0" i="0" u="none" strike="noStrike" dirty="0">
                        <a:solidFill>
                          <a:srgbClr val="000000"/>
                        </a:solidFill>
                        <a:effectLst/>
                        <a:latin typeface="+mn-ea"/>
                        <a:ea typeface="+mn-ea"/>
                      </a:endParaRPr>
                    </a:p>
                  </a:txBody>
                  <a:tcPr marL="36000" marR="36000" marT="36000" marB="36000" anchor="ctr">
                    <a:solidFill>
                      <a:schemeClr val="bg1"/>
                    </a:solidFill>
                  </a:tcPr>
                </a:tc>
                <a:tc>
                  <a:txBody>
                    <a:bodyPr/>
                    <a:lstStyle/>
                    <a:p>
                      <a:pPr algn="r" fontAlgn="ctr"/>
                      <a:r>
                        <a:rPr lang="en-US" altLang="ja-JP" sz="1600" b="0" i="0" u="none" strike="noStrike" dirty="0">
                          <a:solidFill>
                            <a:srgbClr val="000000"/>
                          </a:solidFill>
                          <a:effectLst/>
                          <a:latin typeface="+mn-ea"/>
                          <a:ea typeface="+mn-ea"/>
                        </a:rPr>
                        <a:t>43.8%</a:t>
                      </a:r>
                    </a:p>
                  </a:txBody>
                  <a:tcPr marL="36000" marR="36000" marT="36000" marB="36000" anchor="ctr">
                    <a:solidFill>
                      <a:schemeClr val="bg1"/>
                    </a:solidFill>
                  </a:tcPr>
                </a:tc>
                <a:extLst>
                  <a:ext uri="{0D108BD9-81ED-4DB2-BD59-A6C34878D82A}">
                    <a16:rowId xmlns:a16="http://schemas.microsoft.com/office/drawing/2014/main" val="3372845896"/>
                  </a:ext>
                </a:extLst>
              </a:tr>
              <a:tr h="324000">
                <a:tc>
                  <a:txBody>
                    <a:bodyPr/>
                    <a:lstStyle/>
                    <a:p>
                      <a:pPr algn="l" fontAlgn="ctr"/>
                      <a:r>
                        <a:rPr lang="ja-JP" altLang="en-US" sz="1600" b="0" i="0" u="none" strike="noStrike" dirty="0">
                          <a:solidFill>
                            <a:srgbClr val="000000"/>
                          </a:solidFill>
                          <a:effectLst/>
                          <a:latin typeface="+mn-ea"/>
                          <a:ea typeface="+mn-ea"/>
                        </a:rPr>
                        <a:t>長期保証が安心</a:t>
                      </a:r>
                    </a:p>
                  </a:txBody>
                  <a:tcPr marL="36000" marR="36000" marT="36000" marB="36000" anchor="ctr">
                    <a:solidFill>
                      <a:schemeClr val="bg1"/>
                    </a:solidFill>
                  </a:tcPr>
                </a:tc>
                <a:tc>
                  <a:txBody>
                    <a:bodyPr/>
                    <a:lstStyle/>
                    <a:p>
                      <a:pPr algn="r" fontAlgn="ctr"/>
                      <a:r>
                        <a:rPr lang="en-US" altLang="ja-JP" sz="1600" u="none" strike="noStrike" dirty="0">
                          <a:effectLst/>
                        </a:rPr>
                        <a:t>707</a:t>
                      </a:r>
                      <a:endParaRPr lang="en-US" altLang="ja-JP" sz="1600" b="0" i="0" u="none" strike="noStrike" dirty="0">
                        <a:solidFill>
                          <a:srgbClr val="000000"/>
                        </a:solidFill>
                        <a:effectLst/>
                        <a:latin typeface="+mn-ea"/>
                        <a:ea typeface="+mn-ea"/>
                      </a:endParaRPr>
                    </a:p>
                  </a:txBody>
                  <a:tcPr marL="36000" marR="36000" marT="36000" marB="36000" anchor="ctr">
                    <a:solidFill>
                      <a:schemeClr val="bg1"/>
                    </a:solidFill>
                  </a:tcPr>
                </a:tc>
                <a:tc>
                  <a:txBody>
                    <a:bodyPr/>
                    <a:lstStyle/>
                    <a:p>
                      <a:pPr algn="r" fontAlgn="ctr"/>
                      <a:r>
                        <a:rPr lang="en-US" altLang="ja-JP" sz="1600" b="0" i="0" u="none" strike="noStrike" dirty="0">
                          <a:solidFill>
                            <a:srgbClr val="000000"/>
                          </a:solidFill>
                          <a:effectLst/>
                          <a:latin typeface="+mn-ea"/>
                          <a:ea typeface="+mn-ea"/>
                        </a:rPr>
                        <a:t>38.8%</a:t>
                      </a:r>
                    </a:p>
                  </a:txBody>
                  <a:tcPr marL="36000" marR="36000" marT="36000" marB="36000" anchor="ctr">
                    <a:solidFill>
                      <a:schemeClr val="bg1"/>
                    </a:solidFill>
                  </a:tcPr>
                </a:tc>
                <a:extLst>
                  <a:ext uri="{0D108BD9-81ED-4DB2-BD59-A6C34878D82A}">
                    <a16:rowId xmlns:a16="http://schemas.microsoft.com/office/drawing/2014/main" val="1420561123"/>
                  </a:ext>
                </a:extLst>
              </a:tr>
              <a:tr h="324000">
                <a:tc>
                  <a:txBody>
                    <a:bodyPr/>
                    <a:lstStyle/>
                    <a:p>
                      <a:pPr algn="l" fontAlgn="ctr"/>
                      <a:r>
                        <a:rPr lang="ja-JP" altLang="en-US" sz="1600" b="0" i="0" u="none" strike="noStrike" dirty="0">
                          <a:solidFill>
                            <a:srgbClr val="000000"/>
                          </a:solidFill>
                          <a:effectLst/>
                          <a:latin typeface="+mn-ea"/>
                          <a:ea typeface="+mn-ea"/>
                        </a:rPr>
                        <a:t>高い耐震性能</a:t>
                      </a:r>
                    </a:p>
                  </a:txBody>
                  <a:tcPr marL="36000" marR="36000" marT="36000" marB="36000" anchor="ctr">
                    <a:solidFill>
                      <a:schemeClr val="bg1"/>
                    </a:solidFill>
                  </a:tcPr>
                </a:tc>
                <a:tc>
                  <a:txBody>
                    <a:bodyPr/>
                    <a:lstStyle/>
                    <a:p>
                      <a:pPr algn="r" fontAlgn="ctr"/>
                      <a:r>
                        <a:rPr lang="en-US" altLang="ja-JP" sz="1600" u="none" strike="noStrike" dirty="0">
                          <a:effectLst/>
                        </a:rPr>
                        <a:t>562</a:t>
                      </a:r>
                      <a:endParaRPr lang="en-US" altLang="ja-JP" sz="1600" b="0" i="0" u="none" strike="noStrike" dirty="0">
                        <a:solidFill>
                          <a:srgbClr val="000000"/>
                        </a:solidFill>
                        <a:effectLst/>
                        <a:latin typeface="+mn-ea"/>
                        <a:ea typeface="+mn-ea"/>
                      </a:endParaRPr>
                    </a:p>
                  </a:txBody>
                  <a:tcPr marL="36000" marR="36000" marT="36000" marB="36000" anchor="ctr">
                    <a:solidFill>
                      <a:schemeClr val="bg1"/>
                    </a:solidFill>
                  </a:tcPr>
                </a:tc>
                <a:tc>
                  <a:txBody>
                    <a:bodyPr/>
                    <a:lstStyle/>
                    <a:p>
                      <a:pPr algn="r" fontAlgn="ctr"/>
                      <a:r>
                        <a:rPr lang="en-US" altLang="ja-JP" sz="1600" b="0" i="0" u="none" strike="noStrike" dirty="0">
                          <a:solidFill>
                            <a:srgbClr val="000000"/>
                          </a:solidFill>
                          <a:effectLst/>
                          <a:latin typeface="+mn-ea"/>
                          <a:ea typeface="+mn-ea"/>
                        </a:rPr>
                        <a:t>30.9%</a:t>
                      </a:r>
                    </a:p>
                  </a:txBody>
                  <a:tcPr marL="36000" marR="36000" marT="36000" marB="36000" anchor="ctr">
                    <a:solidFill>
                      <a:schemeClr val="bg1"/>
                    </a:solidFill>
                  </a:tcPr>
                </a:tc>
                <a:extLst>
                  <a:ext uri="{0D108BD9-81ED-4DB2-BD59-A6C34878D82A}">
                    <a16:rowId xmlns:a16="http://schemas.microsoft.com/office/drawing/2014/main" val="2742157515"/>
                  </a:ext>
                </a:extLst>
              </a:tr>
            </a:tbl>
          </a:graphicData>
        </a:graphic>
      </p:graphicFrame>
      <p:graphicFrame>
        <p:nvGraphicFramePr>
          <p:cNvPr id="6" name="表 5">
            <a:extLst>
              <a:ext uri="{FF2B5EF4-FFF2-40B4-BE49-F238E27FC236}">
                <a16:creationId xmlns:a16="http://schemas.microsoft.com/office/drawing/2014/main" id="{5C2A4632-B789-4B77-9B28-B503D9382D29}"/>
              </a:ext>
            </a:extLst>
          </p:cNvPr>
          <p:cNvGraphicFramePr>
            <a:graphicFrameLocks noGrp="1"/>
          </p:cNvGraphicFramePr>
          <p:nvPr>
            <p:extLst>
              <p:ext uri="{D42A27DB-BD31-4B8C-83A1-F6EECF244321}">
                <p14:modId xmlns:p14="http://schemas.microsoft.com/office/powerpoint/2010/main" val="1921634577"/>
              </p:ext>
            </p:extLst>
          </p:nvPr>
        </p:nvGraphicFramePr>
        <p:xfrm>
          <a:off x="2556000" y="4140000"/>
          <a:ext cx="6288210" cy="1980000"/>
        </p:xfrm>
        <a:graphic>
          <a:graphicData uri="http://schemas.openxmlformats.org/drawingml/2006/table">
            <a:tbl>
              <a:tblPr>
                <a:tableStyleId>{5940675A-B579-460E-94D1-54222C63F5DA}</a:tableStyleId>
              </a:tblPr>
              <a:tblGrid>
                <a:gridCol w="3240000">
                  <a:extLst>
                    <a:ext uri="{9D8B030D-6E8A-4147-A177-3AD203B41FA5}">
                      <a16:colId xmlns:a16="http://schemas.microsoft.com/office/drawing/2014/main" val="2645816844"/>
                    </a:ext>
                  </a:extLst>
                </a:gridCol>
                <a:gridCol w="1032210">
                  <a:extLst>
                    <a:ext uri="{9D8B030D-6E8A-4147-A177-3AD203B41FA5}">
                      <a16:colId xmlns:a16="http://schemas.microsoft.com/office/drawing/2014/main" val="4112269503"/>
                    </a:ext>
                  </a:extLst>
                </a:gridCol>
                <a:gridCol w="2016000">
                  <a:extLst>
                    <a:ext uri="{9D8B030D-6E8A-4147-A177-3AD203B41FA5}">
                      <a16:colId xmlns:a16="http://schemas.microsoft.com/office/drawing/2014/main" val="3794563277"/>
                    </a:ext>
                  </a:extLst>
                </a:gridCol>
              </a:tblGrid>
              <a:tr h="360000">
                <a:tc>
                  <a:txBody>
                    <a:bodyPr/>
                    <a:lstStyle/>
                    <a:p>
                      <a:pPr algn="ctr" fontAlgn="ctr"/>
                      <a:r>
                        <a:rPr lang="ja-JP" altLang="en-US" sz="1800" b="1" i="0" u="none" strike="noStrike" dirty="0">
                          <a:solidFill>
                            <a:schemeClr val="bg1"/>
                          </a:solidFill>
                          <a:effectLst/>
                          <a:latin typeface="+mn-ea"/>
                          <a:ea typeface="+mn-ea"/>
                        </a:rPr>
                        <a:t>項目</a:t>
                      </a:r>
                    </a:p>
                  </a:txBody>
                  <a:tcPr marL="36000" marR="36000" marT="36000" marB="36000" anchor="ctr">
                    <a:solidFill>
                      <a:schemeClr val="accent1"/>
                    </a:solidFill>
                  </a:tcPr>
                </a:tc>
                <a:tc>
                  <a:txBody>
                    <a:bodyPr/>
                    <a:lstStyle/>
                    <a:p>
                      <a:pPr algn="ctr" fontAlgn="ctr"/>
                      <a:r>
                        <a:rPr lang="ja-JP" altLang="en-US" sz="1800" b="1" i="0" u="none" strike="noStrike" dirty="0">
                          <a:solidFill>
                            <a:schemeClr val="bg1"/>
                          </a:solidFill>
                          <a:effectLst/>
                          <a:latin typeface="+mn-ea"/>
                          <a:ea typeface="+mn-ea"/>
                        </a:rPr>
                        <a:t>件数</a:t>
                      </a:r>
                      <a:endParaRPr lang="en-US" altLang="ja-JP" sz="1800" b="1" i="0" u="none" strike="noStrike" dirty="0">
                        <a:solidFill>
                          <a:schemeClr val="bg1"/>
                        </a:solidFill>
                        <a:effectLst/>
                        <a:latin typeface="+mn-ea"/>
                        <a:ea typeface="+mn-ea"/>
                      </a:endParaRPr>
                    </a:p>
                  </a:txBody>
                  <a:tcPr marL="36000" marR="36000" marT="36000" marB="36000" anchor="ctr">
                    <a:solidFill>
                      <a:schemeClr val="accent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400" b="1" i="0" u="none" strike="noStrike" dirty="0">
                          <a:solidFill>
                            <a:schemeClr val="bg1"/>
                          </a:solidFill>
                          <a:effectLst/>
                          <a:latin typeface="+mn-ea"/>
                          <a:ea typeface="+mn-ea"/>
                        </a:rPr>
                        <a:t>アンケート件数の割合</a:t>
                      </a:r>
                      <a:endParaRPr lang="en-US" altLang="ja-JP" sz="1400" b="1" i="0" u="none" strike="noStrike" dirty="0">
                        <a:solidFill>
                          <a:schemeClr val="bg1"/>
                        </a:solidFill>
                        <a:effectLst/>
                        <a:latin typeface="+mn-ea"/>
                        <a:ea typeface="+mn-ea"/>
                      </a:endParaRPr>
                    </a:p>
                  </a:txBody>
                  <a:tcPr marL="36000" marR="36000" marT="36000" marB="36000" anchor="ctr">
                    <a:solidFill>
                      <a:schemeClr val="accent1"/>
                    </a:solidFill>
                  </a:tcPr>
                </a:tc>
                <a:extLst>
                  <a:ext uri="{0D108BD9-81ED-4DB2-BD59-A6C34878D82A}">
                    <a16:rowId xmlns:a16="http://schemas.microsoft.com/office/drawing/2014/main" val="3579611960"/>
                  </a:ext>
                </a:extLst>
              </a:tr>
              <a:tr h="324000">
                <a:tc>
                  <a:txBody>
                    <a:bodyPr/>
                    <a:lstStyle/>
                    <a:p>
                      <a:pPr algn="l" fontAlgn="ctr"/>
                      <a:r>
                        <a:rPr lang="ja-JP" altLang="en-US" sz="1600" b="0" i="0" u="none" strike="noStrike" dirty="0">
                          <a:solidFill>
                            <a:srgbClr val="000000"/>
                          </a:solidFill>
                          <a:effectLst/>
                          <a:latin typeface="+mn-ea"/>
                          <a:ea typeface="+mn-ea"/>
                        </a:rPr>
                        <a:t>価格が高い</a:t>
                      </a:r>
                    </a:p>
                  </a:txBody>
                  <a:tcPr marL="36000" marR="36000" marT="36000" marB="36000" anchor="ctr">
                    <a:solidFill>
                      <a:schemeClr val="bg1"/>
                    </a:solidFill>
                  </a:tcPr>
                </a:tc>
                <a:tc>
                  <a:txBody>
                    <a:bodyPr/>
                    <a:lstStyle/>
                    <a:p>
                      <a:pPr algn="r" fontAlgn="ctr"/>
                      <a:r>
                        <a:rPr lang="en-US" altLang="ja-JP" sz="1600" u="none" strike="noStrike" dirty="0">
                          <a:effectLst/>
                        </a:rPr>
                        <a:t>832</a:t>
                      </a:r>
                      <a:endParaRPr lang="en-US" altLang="ja-JP" sz="1600" b="0" i="0" u="none" strike="noStrike" dirty="0">
                        <a:solidFill>
                          <a:srgbClr val="000000"/>
                        </a:solidFill>
                        <a:effectLst/>
                        <a:latin typeface="+mn-ea"/>
                        <a:ea typeface="+mn-ea"/>
                      </a:endParaRPr>
                    </a:p>
                  </a:txBody>
                  <a:tcPr marL="36000" marR="36000" marT="36000" marB="36000" anchor="ctr">
                    <a:solidFill>
                      <a:schemeClr val="bg1"/>
                    </a:solidFill>
                  </a:tcPr>
                </a:tc>
                <a:tc>
                  <a:txBody>
                    <a:bodyPr/>
                    <a:lstStyle/>
                    <a:p>
                      <a:pPr algn="r" fontAlgn="ctr"/>
                      <a:r>
                        <a:rPr lang="en-US" altLang="ja-JP" sz="1600" b="0" i="0" u="none" strike="noStrike" dirty="0">
                          <a:solidFill>
                            <a:srgbClr val="000000"/>
                          </a:solidFill>
                          <a:effectLst/>
                          <a:latin typeface="+mn-ea"/>
                          <a:ea typeface="+mn-ea"/>
                        </a:rPr>
                        <a:t>57.2%</a:t>
                      </a:r>
                    </a:p>
                  </a:txBody>
                  <a:tcPr marL="36000" marR="36000" marT="36000" marB="36000" anchor="ctr">
                    <a:solidFill>
                      <a:schemeClr val="bg1"/>
                    </a:solidFill>
                  </a:tcPr>
                </a:tc>
                <a:extLst>
                  <a:ext uri="{0D108BD9-81ED-4DB2-BD59-A6C34878D82A}">
                    <a16:rowId xmlns:a16="http://schemas.microsoft.com/office/drawing/2014/main" val="2465325808"/>
                  </a:ext>
                </a:extLst>
              </a:tr>
              <a:tr h="324000">
                <a:tc>
                  <a:txBody>
                    <a:bodyPr/>
                    <a:lstStyle/>
                    <a:p>
                      <a:pPr algn="l" fontAlgn="ctr"/>
                      <a:r>
                        <a:rPr lang="ja-JP" altLang="en-US" sz="1600" b="0" i="0" u="none" strike="noStrike" dirty="0">
                          <a:solidFill>
                            <a:srgbClr val="000000"/>
                          </a:solidFill>
                          <a:effectLst/>
                          <a:latin typeface="+mn-ea"/>
                          <a:ea typeface="+mn-ea"/>
                        </a:rPr>
                        <a:t>提案プランが良くなかった</a:t>
                      </a:r>
                    </a:p>
                  </a:txBody>
                  <a:tcPr marL="36000" marR="36000" marT="36000" marB="36000" anchor="ctr">
                    <a:solidFill>
                      <a:schemeClr val="bg1"/>
                    </a:solidFill>
                  </a:tcPr>
                </a:tc>
                <a:tc>
                  <a:txBody>
                    <a:bodyPr/>
                    <a:lstStyle/>
                    <a:p>
                      <a:pPr algn="r" fontAlgn="ctr"/>
                      <a:r>
                        <a:rPr lang="en-US" altLang="ja-JP" sz="1600" u="none" strike="noStrike" dirty="0">
                          <a:effectLst/>
                        </a:rPr>
                        <a:t>331</a:t>
                      </a:r>
                      <a:endParaRPr lang="en-US" altLang="ja-JP" sz="1600" b="0" i="0" u="none" strike="noStrike" dirty="0">
                        <a:solidFill>
                          <a:srgbClr val="000000"/>
                        </a:solidFill>
                        <a:effectLst/>
                        <a:latin typeface="+mn-ea"/>
                        <a:ea typeface="+mn-ea"/>
                      </a:endParaRPr>
                    </a:p>
                  </a:txBody>
                  <a:tcPr marL="36000" marR="36000" marT="36000" marB="36000" anchor="ctr">
                    <a:solidFill>
                      <a:schemeClr val="bg1"/>
                    </a:solidFill>
                  </a:tcPr>
                </a:tc>
                <a:tc>
                  <a:txBody>
                    <a:bodyPr/>
                    <a:lstStyle/>
                    <a:p>
                      <a:pPr algn="r" fontAlgn="ctr"/>
                      <a:r>
                        <a:rPr lang="en-US" altLang="ja-JP" sz="1600" b="0" i="0" u="none" strike="noStrike" dirty="0">
                          <a:solidFill>
                            <a:srgbClr val="000000"/>
                          </a:solidFill>
                          <a:effectLst/>
                          <a:latin typeface="+mn-ea"/>
                          <a:ea typeface="+mn-ea"/>
                        </a:rPr>
                        <a:t>22.7%</a:t>
                      </a:r>
                    </a:p>
                  </a:txBody>
                  <a:tcPr marL="36000" marR="36000" marT="36000" marB="36000" anchor="ctr">
                    <a:solidFill>
                      <a:schemeClr val="bg1"/>
                    </a:solidFill>
                  </a:tcPr>
                </a:tc>
                <a:extLst>
                  <a:ext uri="{0D108BD9-81ED-4DB2-BD59-A6C34878D82A}">
                    <a16:rowId xmlns:a16="http://schemas.microsoft.com/office/drawing/2014/main" val="3190166691"/>
                  </a:ext>
                </a:extLst>
              </a:tr>
              <a:tr h="324000">
                <a:tc>
                  <a:txBody>
                    <a:bodyPr/>
                    <a:lstStyle/>
                    <a:p>
                      <a:pPr algn="l" fontAlgn="ctr"/>
                      <a:r>
                        <a:rPr lang="ja-JP" altLang="en-US" sz="1600" b="0" i="0" u="none" strike="noStrike" dirty="0">
                          <a:solidFill>
                            <a:srgbClr val="000000"/>
                          </a:solidFill>
                          <a:effectLst/>
                          <a:latin typeface="+mn-ea"/>
                          <a:ea typeface="+mn-ea"/>
                        </a:rPr>
                        <a:t>担当者が良くなかった</a:t>
                      </a:r>
                    </a:p>
                  </a:txBody>
                  <a:tcPr marL="36000" marR="36000" marT="36000" marB="36000" anchor="ctr">
                    <a:solidFill>
                      <a:schemeClr val="bg1"/>
                    </a:solidFill>
                  </a:tcPr>
                </a:tc>
                <a:tc>
                  <a:txBody>
                    <a:bodyPr/>
                    <a:lstStyle/>
                    <a:p>
                      <a:pPr algn="r" fontAlgn="ctr"/>
                      <a:r>
                        <a:rPr lang="en-US" altLang="ja-JP" sz="1600" u="none" strike="noStrike" dirty="0">
                          <a:effectLst/>
                        </a:rPr>
                        <a:t>160</a:t>
                      </a:r>
                      <a:endParaRPr lang="en-US" altLang="ja-JP" sz="1600" b="0" i="0" u="none" strike="noStrike" dirty="0">
                        <a:solidFill>
                          <a:srgbClr val="000000"/>
                        </a:solidFill>
                        <a:effectLst/>
                        <a:latin typeface="+mn-ea"/>
                        <a:ea typeface="+mn-ea"/>
                      </a:endParaRPr>
                    </a:p>
                  </a:txBody>
                  <a:tcPr marL="36000" marR="36000" marT="36000" marB="36000" anchor="ctr">
                    <a:solidFill>
                      <a:schemeClr val="bg1"/>
                    </a:solidFill>
                  </a:tcPr>
                </a:tc>
                <a:tc>
                  <a:txBody>
                    <a:bodyPr/>
                    <a:lstStyle/>
                    <a:p>
                      <a:pPr algn="r" fontAlgn="ctr"/>
                      <a:r>
                        <a:rPr lang="en-US" altLang="ja-JP" sz="1600" b="0" i="0" u="none" strike="noStrike" dirty="0">
                          <a:solidFill>
                            <a:srgbClr val="000000"/>
                          </a:solidFill>
                          <a:effectLst/>
                          <a:latin typeface="+mn-ea"/>
                          <a:ea typeface="+mn-ea"/>
                        </a:rPr>
                        <a:t>11.0%</a:t>
                      </a:r>
                    </a:p>
                  </a:txBody>
                  <a:tcPr marL="36000" marR="36000" marT="36000" marB="36000" anchor="ctr">
                    <a:solidFill>
                      <a:schemeClr val="bg1"/>
                    </a:solidFill>
                  </a:tcPr>
                </a:tc>
                <a:extLst>
                  <a:ext uri="{0D108BD9-81ED-4DB2-BD59-A6C34878D82A}">
                    <a16:rowId xmlns:a16="http://schemas.microsoft.com/office/drawing/2014/main" val="3407857082"/>
                  </a:ext>
                </a:extLst>
              </a:tr>
              <a:tr h="324000">
                <a:tc>
                  <a:txBody>
                    <a:bodyPr/>
                    <a:lstStyle/>
                    <a:p>
                      <a:pPr algn="l" fontAlgn="ctr"/>
                      <a:r>
                        <a:rPr lang="ja-JP" altLang="en-US" sz="1600" b="0" i="0" u="none" strike="noStrike" dirty="0">
                          <a:solidFill>
                            <a:srgbClr val="000000"/>
                          </a:solidFill>
                          <a:effectLst/>
                          <a:latin typeface="+mn-ea"/>
                          <a:ea typeface="+mn-ea"/>
                        </a:rPr>
                        <a:t>提案スピードが不適切だったから</a:t>
                      </a:r>
                    </a:p>
                  </a:txBody>
                  <a:tcPr marL="36000" marR="36000" marT="36000" marB="36000" anchor="ctr">
                    <a:solidFill>
                      <a:schemeClr val="bg1"/>
                    </a:solidFill>
                  </a:tcPr>
                </a:tc>
                <a:tc>
                  <a:txBody>
                    <a:bodyPr/>
                    <a:lstStyle/>
                    <a:p>
                      <a:pPr algn="r" fontAlgn="ctr"/>
                      <a:r>
                        <a:rPr lang="en-US" altLang="ja-JP" sz="1600" u="none" strike="noStrike" dirty="0">
                          <a:effectLst/>
                        </a:rPr>
                        <a:t>133</a:t>
                      </a:r>
                      <a:endParaRPr lang="en-US" altLang="ja-JP" sz="1600" b="0" i="0" u="none" strike="noStrike" dirty="0">
                        <a:solidFill>
                          <a:srgbClr val="000000"/>
                        </a:solidFill>
                        <a:effectLst/>
                        <a:latin typeface="+mn-ea"/>
                        <a:ea typeface="+mn-ea"/>
                      </a:endParaRPr>
                    </a:p>
                  </a:txBody>
                  <a:tcPr marL="36000" marR="36000" marT="36000" marB="36000" anchor="ctr">
                    <a:solidFill>
                      <a:schemeClr val="bg1"/>
                    </a:solidFill>
                  </a:tcPr>
                </a:tc>
                <a:tc>
                  <a:txBody>
                    <a:bodyPr/>
                    <a:lstStyle/>
                    <a:p>
                      <a:pPr algn="r" fontAlgn="ctr"/>
                      <a:r>
                        <a:rPr lang="en-US" altLang="ja-JP" sz="1600" b="0" i="0" u="none" strike="noStrike" dirty="0">
                          <a:solidFill>
                            <a:srgbClr val="000000"/>
                          </a:solidFill>
                          <a:effectLst/>
                          <a:latin typeface="+mn-ea"/>
                          <a:ea typeface="+mn-ea"/>
                        </a:rPr>
                        <a:t>9.1%</a:t>
                      </a:r>
                    </a:p>
                  </a:txBody>
                  <a:tcPr marL="36000" marR="36000" marT="36000" marB="36000" anchor="ctr">
                    <a:solidFill>
                      <a:schemeClr val="bg1"/>
                    </a:solidFill>
                  </a:tcPr>
                </a:tc>
                <a:extLst>
                  <a:ext uri="{0D108BD9-81ED-4DB2-BD59-A6C34878D82A}">
                    <a16:rowId xmlns:a16="http://schemas.microsoft.com/office/drawing/2014/main" val="1020048256"/>
                  </a:ext>
                </a:extLst>
              </a:tr>
              <a:tr h="324000">
                <a:tc>
                  <a:txBody>
                    <a:bodyPr/>
                    <a:lstStyle/>
                    <a:p>
                      <a:pPr algn="l" fontAlgn="ctr"/>
                      <a:r>
                        <a:rPr lang="ja-JP" altLang="en-US" sz="1600" b="0" i="0" u="none" strike="noStrike" dirty="0">
                          <a:solidFill>
                            <a:srgbClr val="000000"/>
                          </a:solidFill>
                          <a:effectLst/>
                          <a:latin typeface="+mn-ea"/>
                          <a:ea typeface="+mn-ea"/>
                        </a:rPr>
                        <a:t>土地の情報提供に不満</a:t>
                      </a:r>
                    </a:p>
                  </a:txBody>
                  <a:tcPr marL="36000" marR="36000" marT="36000" marB="36000" anchor="ctr">
                    <a:solidFill>
                      <a:schemeClr val="bg1"/>
                    </a:solidFill>
                  </a:tcPr>
                </a:tc>
                <a:tc>
                  <a:txBody>
                    <a:bodyPr/>
                    <a:lstStyle/>
                    <a:p>
                      <a:pPr algn="r" fontAlgn="ctr"/>
                      <a:r>
                        <a:rPr lang="en-US" altLang="ja-JP" sz="1600" u="none" strike="noStrike" dirty="0">
                          <a:effectLst/>
                        </a:rPr>
                        <a:t>113</a:t>
                      </a:r>
                      <a:endParaRPr lang="en-US" altLang="ja-JP" sz="1600" b="0" i="0" u="none" strike="noStrike" dirty="0">
                        <a:solidFill>
                          <a:srgbClr val="000000"/>
                        </a:solidFill>
                        <a:effectLst/>
                        <a:latin typeface="+mn-ea"/>
                        <a:ea typeface="+mn-ea"/>
                      </a:endParaRPr>
                    </a:p>
                  </a:txBody>
                  <a:tcPr marL="36000" marR="36000" marT="36000" marB="36000" anchor="ctr">
                    <a:solidFill>
                      <a:schemeClr val="bg1"/>
                    </a:solidFill>
                  </a:tcPr>
                </a:tc>
                <a:tc>
                  <a:txBody>
                    <a:bodyPr/>
                    <a:lstStyle/>
                    <a:p>
                      <a:pPr algn="r" fontAlgn="ctr"/>
                      <a:r>
                        <a:rPr lang="en-US" altLang="ja-JP" sz="1600" b="0" i="0" u="none" strike="noStrike" dirty="0">
                          <a:solidFill>
                            <a:srgbClr val="000000"/>
                          </a:solidFill>
                          <a:effectLst/>
                          <a:latin typeface="+mn-ea"/>
                          <a:ea typeface="+mn-ea"/>
                        </a:rPr>
                        <a:t>7.8%</a:t>
                      </a:r>
                    </a:p>
                  </a:txBody>
                  <a:tcPr marL="36000" marR="36000" marT="36000" marB="36000" anchor="ctr">
                    <a:solidFill>
                      <a:schemeClr val="bg1"/>
                    </a:solidFill>
                  </a:tcPr>
                </a:tc>
                <a:extLst>
                  <a:ext uri="{0D108BD9-81ED-4DB2-BD59-A6C34878D82A}">
                    <a16:rowId xmlns:a16="http://schemas.microsoft.com/office/drawing/2014/main" val="1247273644"/>
                  </a:ext>
                </a:extLst>
              </a:tr>
            </a:tbl>
          </a:graphicData>
        </a:graphic>
      </p:graphicFrame>
      <p:sp>
        <p:nvSpPr>
          <p:cNvPr id="23" name="正方形/長方形 22">
            <a:extLst>
              <a:ext uri="{FF2B5EF4-FFF2-40B4-BE49-F238E27FC236}">
                <a16:creationId xmlns:a16="http://schemas.microsoft.com/office/drawing/2014/main" id="{04935499-20D0-4CF9-A8DC-40CDC512FF00}"/>
              </a:ext>
            </a:extLst>
          </p:cNvPr>
          <p:cNvSpPr/>
          <p:nvPr/>
        </p:nvSpPr>
        <p:spPr>
          <a:xfrm>
            <a:off x="540000" y="864000"/>
            <a:ext cx="7632000" cy="369332"/>
          </a:xfrm>
          <a:prstGeom prst="rect">
            <a:avLst/>
          </a:prstGeom>
        </p:spPr>
        <p:txBody>
          <a:bodyPr wrap="square">
            <a:spAutoFit/>
          </a:bodyPr>
          <a:lstStyle/>
          <a:p>
            <a:pPr marL="360000" indent="-360000">
              <a:buClr>
                <a:srgbClr val="C00000"/>
              </a:buClr>
              <a:buFont typeface="Wingdings" panose="05000000000000000000" pitchFamily="2" charset="2"/>
              <a:buChar char="n"/>
            </a:pPr>
            <a:r>
              <a:rPr lang="ja-JP" altLang="en-US" b="1" dirty="0">
                <a:solidFill>
                  <a:schemeClr val="tx1">
                    <a:lumMod val="75000"/>
                    <a:lumOff val="25000"/>
                  </a:schemeClr>
                </a:solidFill>
                <a:latin typeface="+mn-ea"/>
                <a:cs typeface="メイリオ" pitchFamily="50" charset="-128"/>
              </a:rPr>
              <a:t>テキストマイニングで具体化するための方向性を決めます</a:t>
            </a:r>
            <a:endParaRPr lang="en-US" altLang="ja-JP" b="1" dirty="0">
              <a:solidFill>
                <a:schemeClr val="tx1">
                  <a:lumMod val="75000"/>
                  <a:lumOff val="25000"/>
                </a:schemeClr>
              </a:solidFill>
              <a:latin typeface="+mn-ea"/>
              <a:cs typeface="メイリオ" pitchFamily="50" charset="-128"/>
            </a:endParaRPr>
          </a:p>
        </p:txBody>
      </p:sp>
      <p:sp>
        <p:nvSpPr>
          <p:cNvPr id="32" name="四角形: 角を丸くする 31">
            <a:extLst>
              <a:ext uri="{FF2B5EF4-FFF2-40B4-BE49-F238E27FC236}">
                <a16:creationId xmlns:a16="http://schemas.microsoft.com/office/drawing/2014/main" id="{E3286D63-5966-43D1-8C6C-1A93F9FB9828}"/>
              </a:ext>
            </a:extLst>
          </p:cNvPr>
          <p:cNvSpPr/>
          <p:nvPr/>
        </p:nvSpPr>
        <p:spPr>
          <a:xfrm>
            <a:off x="8033085" y="161531"/>
            <a:ext cx="1031151" cy="646331"/>
          </a:xfrm>
          <a:prstGeom prst="roundRect">
            <a:avLst/>
          </a:prstGeom>
          <a:solidFill>
            <a:srgbClr val="C00000"/>
          </a:solidFill>
          <a:ln w="44450" cap="flat" cmpd="sng" algn="ctr">
            <a:noFill/>
            <a:miter lim="800000"/>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ja-JP" altLang="en-US" sz="2000" b="1" i="0" u="none" strike="noStrike" kern="0" cap="none" spc="0" normalizeH="0" baseline="0" noProof="0" dirty="0">
                <a:ln>
                  <a:noFill/>
                </a:ln>
                <a:solidFill>
                  <a:prstClr val="white"/>
                </a:solidFill>
                <a:effectLst/>
                <a:uLnTx/>
                <a:uFillTx/>
                <a:latin typeface="+mn-ea"/>
                <a:cs typeface="+mn-cs"/>
              </a:rPr>
              <a:t>データ機密</a:t>
            </a:r>
          </a:p>
        </p:txBody>
      </p:sp>
    </p:spTree>
    <p:extLst>
      <p:ext uri="{BB962C8B-B14F-4D97-AF65-F5344CB8AC3E}">
        <p14:creationId xmlns:p14="http://schemas.microsoft.com/office/powerpoint/2010/main" val="16887388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26">
            <a:extLst>
              <a:ext uri="{FF2B5EF4-FFF2-40B4-BE49-F238E27FC236}">
                <a16:creationId xmlns:a16="http://schemas.microsoft.com/office/drawing/2014/main" id="{CEF54564-EDFA-4864-9764-8AE1FC48FFF6}"/>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sp>
        <p:nvSpPr>
          <p:cNvPr id="16" name="フッター プレースホルダー 1">
            <a:extLst>
              <a:ext uri="{FF2B5EF4-FFF2-40B4-BE49-F238E27FC236}">
                <a16:creationId xmlns:a16="http://schemas.microsoft.com/office/drawing/2014/main" id="{050D8166-D1B6-4DE4-A784-CF097B086FE7}"/>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17" name="スライド番号プレースホルダー 3">
            <a:extLst>
              <a:ext uri="{FF2B5EF4-FFF2-40B4-BE49-F238E27FC236}">
                <a16:creationId xmlns:a16="http://schemas.microsoft.com/office/drawing/2014/main" id="{D92CEC6F-8C27-47D3-9523-C623D63736DE}"/>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31</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923A1A28-AC31-4B4A-9161-19CBE502A67E}"/>
              </a:ext>
            </a:extLst>
          </p:cNvPr>
          <p:cNvGrpSpPr/>
          <p:nvPr/>
        </p:nvGrpSpPr>
        <p:grpSpPr>
          <a:xfrm>
            <a:off x="107504" y="1260000"/>
            <a:ext cx="2376264" cy="5187499"/>
            <a:chOff x="107504" y="1400699"/>
            <a:chExt cx="2376264" cy="5187499"/>
          </a:xfrm>
        </p:grpSpPr>
        <p:sp>
          <p:nvSpPr>
            <p:cNvPr id="19" name="四角形: 角を丸くする 18">
              <a:extLst>
                <a:ext uri="{FF2B5EF4-FFF2-40B4-BE49-F238E27FC236}">
                  <a16:creationId xmlns:a16="http://schemas.microsoft.com/office/drawing/2014/main" id="{48BC9F59-1F03-4AF8-98F4-73EB5C99C931}"/>
                </a:ext>
              </a:extLst>
            </p:cNvPr>
            <p:cNvSpPr/>
            <p:nvPr/>
          </p:nvSpPr>
          <p:spPr>
            <a:xfrm>
              <a:off x="180000" y="3600000"/>
              <a:ext cx="2222784" cy="693807"/>
            </a:xfrm>
            <a:prstGeom prst="roundRect">
              <a:avLst/>
            </a:prstGeom>
            <a:solidFill>
              <a:srgbClr val="269ABE"/>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solidFill>
                    <a:schemeClr val="bg1"/>
                  </a:solidFill>
                  <a:latin typeface="+mn-ea"/>
                </a:rPr>
                <a:t>データの加工</a:t>
              </a:r>
            </a:p>
          </p:txBody>
        </p:sp>
        <p:sp>
          <p:nvSpPr>
            <p:cNvPr id="20" name="四角形: 角を丸くする 19">
              <a:extLst>
                <a:ext uri="{FF2B5EF4-FFF2-40B4-BE49-F238E27FC236}">
                  <a16:creationId xmlns:a16="http://schemas.microsoft.com/office/drawing/2014/main" id="{2FFA74C8-C509-4DBC-BD0A-96B6DF030591}"/>
                </a:ext>
              </a:extLst>
            </p:cNvPr>
            <p:cNvSpPr/>
            <p:nvPr/>
          </p:nvSpPr>
          <p:spPr>
            <a:xfrm>
              <a:off x="180000" y="1440000"/>
              <a:ext cx="2222784" cy="693807"/>
            </a:xfrm>
            <a:prstGeom prst="roundRect">
              <a:avLst/>
            </a:prstGeom>
            <a:solidFill>
              <a:srgbClr val="269ABE"/>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latin typeface="+mn-ea"/>
                </a:rPr>
                <a:t>分析シナリオの</a:t>
              </a:r>
              <a:endParaRPr lang="en-US" altLang="ja-JP" sz="2100" b="1" dirty="0">
                <a:latin typeface="+mn-ea"/>
              </a:endParaRPr>
            </a:p>
            <a:p>
              <a:pPr algn="ctr"/>
              <a:r>
                <a:rPr lang="ja-JP" altLang="en-US" sz="2100" b="1" dirty="0">
                  <a:latin typeface="+mn-ea"/>
                </a:rPr>
                <a:t>設定</a:t>
              </a:r>
            </a:p>
          </p:txBody>
        </p:sp>
        <p:sp>
          <p:nvSpPr>
            <p:cNvPr id="21" name="四角形: 角を丸くする 20">
              <a:extLst>
                <a:ext uri="{FF2B5EF4-FFF2-40B4-BE49-F238E27FC236}">
                  <a16:creationId xmlns:a16="http://schemas.microsoft.com/office/drawing/2014/main" id="{D94D57EB-DEB0-4F86-AE1A-867F3D2F12A1}"/>
                </a:ext>
              </a:extLst>
            </p:cNvPr>
            <p:cNvSpPr/>
            <p:nvPr/>
          </p:nvSpPr>
          <p:spPr>
            <a:xfrm>
              <a:off x="180000" y="5760000"/>
              <a:ext cx="2222784" cy="693807"/>
            </a:xfrm>
            <a:prstGeom prst="roundRect">
              <a:avLst/>
            </a:prstGeom>
            <a:solidFill>
              <a:srgbClr val="269ABE"/>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latin typeface="+mn-ea"/>
                </a:rPr>
                <a:t>施策案の検討</a:t>
              </a:r>
            </a:p>
          </p:txBody>
        </p:sp>
        <p:sp>
          <p:nvSpPr>
            <p:cNvPr id="22" name="四角形: 角を丸くする 21">
              <a:extLst>
                <a:ext uri="{FF2B5EF4-FFF2-40B4-BE49-F238E27FC236}">
                  <a16:creationId xmlns:a16="http://schemas.microsoft.com/office/drawing/2014/main" id="{0589B75D-8A20-4EB8-92CF-390F46BAF5A4}"/>
                </a:ext>
              </a:extLst>
            </p:cNvPr>
            <p:cNvSpPr/>
            <p:nvPr/>
          </p:nvSpPr>
          <p:spPr>
            <a:xfrm>
              <a:off x="180000" y="4680000"/>
              <a:ext cx="2222784" cy="693807"/>
            </a:xfrm>
            <a:prstGeom prst="roundRect">
              <a:avLst/>
            </a:prstGeom>
            <a:solidFill>
              <a:srgbClr val="269ABE"/>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solidFill>
                    <a:schemeClr val="bg1"/>
                  </a:solidFill>
                  <a:latin typeface="+mn-ea"/>
                </a:rPr>
                <a:t>テキストマイニング実施</a:t>
              </a:r>
            </a:p>
          </p:txBody>
        </p:sp>
        <p:sp>
          <p:nvSpPr>
            <p:cNvPr id="24" name="二等辺三角形 23">
              <a:extLst>
                <a:ext uri="{FF2B5EF4-FFF2-40B4-BE49-F238E27FC236}">
                  <a16:creationId xmlns:a16="http://schemas.microsoft.com/office/drawing/2014/main" id="{532832B3-7675-4B72-838B-053F298B8BFC}"/>
                </a:ext>
              </a:extLst>
            </p:cNvPr>
            <p:cNvSpPr/>
            <p:nvPr/>
          </p:nvSpPr>
          <p:spPr>
            <a:xfrm rot="10800000">
              <a:off x="837000" y="2264795"/>
              <a:ext cx="874409" cy="162000"/>
            </a:xfrm>
            <a:prstGeom prst="triangle">
              <a:avLst/>
            </a:prstGeom>
            <a:gradFill>
              <a:gsLst>
                <a:gs pos="10000">
                  <a:schemeClr val="bg1">
                    <a:lumMod val="50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26" name="二等辺三角形 25">
              <a:extLst>
                <a:ext uri="{FF2B5EF4-FFF2-40B4-BE49-F238E27FC236}">
                  <a16:creationId xmlns:a16="http://schemas.microsoft.com/office/drawing/2014/main" id="{25BCD5F4-9BDA-4C11-A1B6-D69FC3029000}"/>
                </a:ext>
              </a:extLst>
            </p:cNvPr>
            <p:cNvSpPr/>
            <p:nvPr/>
          </p:nvSpPr>
          <p:spPr>
            <a:xfrm rot="10800000">
              <a:off x="837000" y="5518381"/>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27" name="二等辺三角形 26">
              <a:extLst>
                <a:ext uri="{FF2B5EF4-FFF2-40B4-BE49-F238E27FC236}">
                  <a16:creationId xmlns:a16="http://schemas.microsoft.com/office/drawing/2014/main" id="{7CB0377B-ECA5-45C4-857A-181EE23C1BD4}"/>
                </a:ext>
              </a:extLst>
            </p:cNvPr>
            <p:cNvSpPr/>
            <p:nvPr/>
          </p:nvSpPr>
          <p:spPr>
            <a:xfrm rot="10800000">
              <a:off x="837000" y="4429749"/>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latin typeface="+mn-ea"/>
              </a:endParaRPr>
            </a:p>
          </p:txBody>
        </p:sp>
        <p:sp>
          <p:nvSpPr>
            <p:cNvPr id="29" name="二等辺三角形 28">
              <a:extLst>
                <a:ext uri="{FF2B5EF4-FFF2-40B4-BE49-F238E27FC236}">
                  <a16:creationId xmlns:a16="http://schemas.microsoft.com/office/drawing/2014/main" id="{2A7C7DD1-7566-4A3F-AE3F-D98379992EF5}"/>
                </a:ext>
              </a:extLst>
            </p:cNvPr>
            <p:cNvSpPr/>
            <p:nvPr/>
          </p:nvSpPr>
          <p:spPr>
            <a:xfrm rot="10800000">
              <a:off x="837000" y="3366943"/>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latin typeface="+mn-ea"/>
              </a:endParaRPr>
            </a:p>
          </p:txBody>
        </p:sp>
        <p:sp>
          <p:nvSpPr>
            <p:cNvPr id="18" name="正方形/長方形 17">
              <a:extLst>
                <a:ext uri="{FF2B5EF4-FFF2-40B4-BE49-F238E27FC236}">
                  <a16:creationId xmlns:a16="http://schemas.microsoft.com/office/drawing/2014/main" id="{BDE69FC7-B276-4D7B-B4E6-C3E0DB2E8EB2}"/>
                </a:ext>
              </a:extLst>
            </p:cNvPr>
            <p:cNvSpPr/>
            <p:nvPr/>
          </p:nvSpPr>
          <p:spPr>
            <a:xfrm>
              <a:off x="107504" y="1400699"/>
              <a:ext cx="2376264" cy="5187499"/>
            </a:xfrm>
            <a:prstGeom prst="rect">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31" name="四角形: 角を丸くする 30">
              <a:extLst>
                <a:ext uri="{FF2B5EF4-FFF2-40B4-BE49-F238E27FC236}">
                  <a16:creationId xmlns:a16="http://schemas.microsoft.com/office/drawing/2014/main" id="{6D666F09-78A4-4919-AE0E-66A5AF2A107F}"/>
                </a:ext>
              </a:extLst>
            </p:cNvPr>
            <p:cNvSpPr/>
            <p:nvPr/>
          </p:nvSpPr>
          <p:spPr>
            <a:xfrm>
              <a:off x="180000" y="2520000"/>
              <a:ext cx="2222784" cy="693807"/>
            </a:xfrm>
            <a:prstGeom prst="roundRect">
              <a:avLst/>
            </a:prstGeom>
            <a:solidFill>
              <a:srgbClr val="E3F4F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solidFill>
                    <a:schemeClr val="tx1"/>
                  </a:solidFill>
                  <a:latin typeface="+mn-ea"/>
                </a:rPr>
                <a:t>基礎集計</a:t>
              </a:r>
            </a:p>
          </p:txBody>
        </p:sp>
      </p:grpSp>
      <p:sp>
        <p:nvSpPr>
          <p:cNvPr id="25" name="テキスト ボックス 24">
            <a:extLst>
              <a:ext uri="{FF2B5EF4-FFF2-40B4-BE49-F238E27FC236}">
                <a16:creationId xmlns:a16="http://schemas.microsoft.com/office/drawing/2014/main" id="{31560A7A-B0C4-422A-AF00-8BB4A6EE44B5}"/>
              </a:ext>
            </a:extLst>
          </p:cNvPr>
          <p:cNvSpPr txBox="1"/>
          <p:nvPr/>
        </p:nvSpPr>
        <p:spPr>
          <a:xfrm>
            <a:off x="2700000" y="1260000"/>
            <a:ext cx="6340197" cy="400110"/>
          </a:xfrm>
          <a:prstGeom prst="rect">
            <a:avLst/>
          </a:prstGeom>
          <a:noFill/>
        </p:spPr>
        <p:txBody>
          <a:bodyPr wrap="none" rtlCol="0">
            <a:spAutoFit/>
          </a:bodyPr>
          <a:lstStyle/>
          <a:p>
            <a:r>
              <a:rPr lang="ja-JP" altLang="en-US" sz="2000" b="1" dirty="0"/>
              <a:t>失注アンケート「ご契約頂けなかった理由について」</a:t>
            </a:r>
            <a:endParaRPr kumimoji="1" lang="ja-JP" altLang="en-US" sz="2000" b="1" dirty="0"/>
          </a:p>
        </p:txBody>
      </p:sp>
      <p:sp>
        <p:nvSpPr>
          <p:cNvPr id="33" name="Rectangle 25">
            <a:extLst>
              <a:ext uri="{FF2B5EF4-FFF2-40B4-BE49-F238E27FC236}">
                <a16:creationId xmlns:a16="http://schemas.microsoft.com/office/drawing/2014/main" id="{AFA47F6E-089D-4471-9FBC-9EC3F4C8BF6E}"/>
              </a:ext>
            </a:extLst>
          </p:cNvPr>
          <p:cNvSpPr>
            <a:spLocks noChangeArrowheads="1"/>
          </p:cNvSpPr>
          <p:nvPr/>
        </p:nvSpPr>
        <p:spPr bwMode="auto">
          <a:xfrm>
            <a:off x="792000" y="252000"/>
            <a:ext cx="49327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ja-JP" altLang="en-US" sz="3600" b="1" dirty="0">
                <a:solidFill>
                  <a:schemeClr val="tx1">
                    <a:lumMod val="65000"/>
                    <a:lumOff val="35000"/>
                  </a:schemeClr>
                </a:solidFill>
                <a:latin typeface="+mn-ea"/>
                <a:ea typeface="+mn-ea"/>
              </a:rPr>
              <a:t>案件の進め方 基礎集計</a:t>
            </a:r>
          </a:p>
        </p:txBody>
      </p:sp>
      <p:graphicFrame>
        <p:nvGraphicFramePr>
          <p:cNvPr id="3" name="表 2">
            <a:extLst>
              <a:ext uri="{FF2B5EF4-FFF2-40B4-BE49-F238E27FC236}">
                <a16:creationId xmlns:a16="http://schemas.microsoft.com/office/drawing/2014/main" id="{8C8869B6-6F3C-4DEE-BD4D-2CCC1E9839FF}"/>
              </a:ext>
            </a:extLst>
          </p:cNvPr>
          <p:cNvGraphicFramePr>
            <a:graphicFrameLocks noGrp="1"/>
          </p:cNvGraphicFramePr>
          <p:nvPr>
            <p:extLst>
              <p:ext uri="{D42A27DB-BD31-4B8C-83A1-F6EECF244321}">
                <p14:modId xmlns:p14="http://schemas.microsoft.com/office/powerpoint/2010/main" val="267938652"/>
              </p:ext>
            </p:extLst>
          </p:nvPr>
        </p:nvGraphicFramePr>
        <p:xfrm>
          <a:off x="2556000" y="1620000"/>
          <a:ext cx="3240000" cy="4428000"/>
        </p:xfrm>
        <a:graphic>
          <a:graphicData uri="http://schemas.openxmlformats.org/drawingml/2006/table">
            <a:tbl>
              <a:tblPr>
                <a:tableStyleId>{5940675A-B579-460E-94D1-54222C63F5DA}</a:tableStyleId>
              </a:tblPr>
              <a:tblGrid>
                <a:gridCol w="1440000">
                  <a:extLst>
                    <a:ext uri="{9D8B030D-6E8A-4147-A177-3AD203B41FA5}">
                      <a16:colId xmlns:a16="http://schemas.microsoft.com/office/drawing/2014/main" val="1762873284"/>
                    </a:ext>
                  </a:extLst>
                </a:gridCol>
                <a:gridCol w="900000">
                  <a:extLst>
                    <a:ext uri="{9D8B030D-6E8A-4147-A177-3AD203B41FA5}">
                      <a16:colId xmlns:a16="http://schemas.microsoft.com/office/drawing/2014/main" val="2315027088"/>
                    </a:ext>
                  </a:extLst>
                </a:gridCol>
                <a:gridCol w="900000">
                  <a:extLst>
                    <a:ext uri="{9D8B030D-6E8A-4147-A177-3AD203B41FA5}">
                      <a16:colId xmlns:a16="http://schemas.microsoft.com/office/drawing/2014/main" val="4019797527"/>
                    </a:ext>
                  </a:extLst>
                </a:gridCol>
              </a:tblGrid>
              <a:tr h="468000">
                <a:tc gridSpan="3">
                  <a:txBody>
                    <a:bodyPr/>
                    <a:lstStyle/>
                    <a:p>
                      <a:pPr algn="ctr" fontAlgn="ctr"/>
                      <a:r>
                        <a:rPr lang="ja-JP" altLang="en-US" sz="1800" b="1" i="0" u="none" strike="noStrike" dirty="0">
                          <a:solidFill>
                            <a:schemeClr val="tx1"/>
                          </a:solidFill>
                          <a:effectLst/>
                          <a:latin typeface="+mn-ea"/>
                          <a:ea typeface="+mn-ea"/>
                        </a:rPr>
                        <a:t>男性</a:t>
                      </a:r>
                    </a:p>
                  </a:txBody>
                  <a:tcPr marL="36000" marR="36000" marT="36000" marB="36000" anchor="ctr">
                    <a:solidFill>
                      <a:schemeClr val="accent1">
                        <a:lumMod val="20000"/>
                        <a:lumOff val="80000"/>
                      </a:schemeClr>
                    </a:solidFill>
                  </a:tcPr>
                </a:tc>
                <a:tc hMerge="1">
                  <a:txBody>
                    <a:bodyPr/>
                    <a:lstStyle/>
                    <a:p>
                      <a:pPr algn="dist" fontAlgn="ctr"/>
                      <a:endParaRPr lang="ja-JP" altLang="en-US" sz="1100" b="1" i="0" u="none" strike="noStrike" dirty="0">
                        <a:solidFill>
                          <a:srgbClr val="000000"/>
                        </a:solidFill>
                        <a:effectLst/>
                        <a:latin typeface="+mn-ea"/>
                        <a:ea typeface="+mn-ea"/>
                      </a:endParaRPr>
                    </a:p>
                  </a:txBody>
                  <a:tcPr marL="6350" marR="6350" marT="6350" marB="0" anchor="ctr">
                    <a:solidFill>
                      <a:schemeClr val="bg1"/>
                    </a:solidFill>
                  </a:tcPr>
                </a:tc>
                <a:tc hMerge="1">
                  <a:txBody>
                    <a:bodyPr/>
                    <a:lstStyle/>
                    <a:p>
                      <a:pPr algn="dist" fontAlgn="ctr"/>
                      <a:endParaRPr lang="en-US" altLang="ja-JP" sz="1100" b="1" i="0" u="none" strike="noStrike" dirty="0">
                        <a:solidFill>
                          <a:srgbClr val="000000"/>
                        </a:solidFill>
                        <a:effectLst/>
                        <a:latin typeface="+mn-ea"/>
                        <a:ea typeface="+mn-ea"/>
                      </a:endParaRPr>
                    </a:p>
                  </a:txBody>
                  <a:tcPr marL="6350" marR="6350" marT="6350" marB="0" anchor="ctr">
                    <a:solidFill>
                      <a:schemeClr val="bg1"/>
                    </a:solidFill>
                  </a:tcPr>
                </a:tc>
                <a:extLst>
                  <a:ext uri="{0D108BD9-81ED-4DB2-BD59-A6C34878D82A}">
                    <a16:rowId xmlns:a16="http://schemas.microsoft.com/office/drawing/2014/main" val="2543951619"/>
                  </a:ext>
                </a:extLst>
              </a:tr>
              <a:tr h="360000">
                <a:tc>
                  <a:txBody>
                    <a:bodyPr/>
                    <a:lstStyle/>
                    <a:p>
                      <a:pPr algn="ctr" fontAlgn="ctr"/>
                      <a:r>
                        <a:rPr lang="ja-JP" altLang="en-US" sz="1600" b="1" i="0" u="none" strike="noStrike" dirty="0">
                          <a:solidFill>
                            <a:srgbClr val="000000"/>
                          </a:solidFill>
                          <a:effectLst/>
                          <a:latin typeface="+mn-ea"/>
                          <a:ea typeface="+mn-ea"/>
                        </a:rPr>
                        <a:t>項目</a:t>
                      </a:r>
                    </a:p>
                  </a:txBody>
                  <a:tcPr marL="36000" marR="36000" marT="36000" marB="36000" anchor="ctr">
                    <a:solidFill>
                      <a:srgbClr val="D9D9D9"/>
                    </a:solidFill>
                  </a:tcPr>
                </a:tc>
                <a:tc>
                  <a:txBody>
                    <a:bodyPr/>
                    <a:lstStyle/>
                    <a:p>
                      <a:pPr algn="ctr" fontAlgn="ctr"/>
                      <a:r>
                        <a:rPr lang="ja-JP" altLang="en-US" sz="1600" b="1" i="0" u="none" strike="noStrike" dirty="0">
                          <a:solidFill>
                            <a:srgbClr val="000000"/>
                          </a:solidFill>
                          <a:effectLst/>
                          <a:latin typeface="+mn-ea"/>
                          <a:ea typeface="+mn-ea"/>
                        </a:rPr>
                        <a:t>件数</a:t>
                      </a:r>
                    </a:p>
                  </a:txBody>
                  <a:tcPr marL="36000" marR="36000" marT="36000" marB="36000" anchor="ctr">
                    <a:solidFill>
                      <a:srgbClr val="D9D9D9"/>
                    </a:solidFill>
                  </a:tcPr>
                </a:tc>
                <a:tc>
                  <a:txBody>
                    <a:bodyPr/>
                    <a:lstStyle/>
                    <a:p>
                      <a:pPr algn="ctr" fontAlgn="ctr"/>
                      <a:r>
                        <a:rPr lang="ja-JP" altLang="en-US" sz="1600" b="1" i="0" u="none" strike="noStrike" dirty="0">
                          <a:solidFill>
                            <a:srgbClr val="000000"/>
                          </a:solidFill>
                          <a:effectLst/>
                          <a:latin typeface="+mn-ea"/>
                          <a:ea typeface="+mn-ea"/>
                        </a:rPr>
                        <a:t>リフト値</a:t>
                      </a:r>
                      <a:endParaRPr lang="en-US" altLang="ja-JP" sz="1600" b="1" i="0" u="none" strike="noStrike" dirty="0">
                        <a:solidFill>
                          <a:srgbClr val="000000"/>
                        </a:solidFill>
                        <a:effectLst/>
                        <a:latin typeface="+mn-ea"/>
                        <a:ea typeface="+mn-ea"/>
                      </a:endParaRPr>
                    </a:p>
                  </a:txBody>
                  <a:tcPr marL="36000" marR="36000" marT="36000" marB="36000" anchor="ctr">
                    <a:solidFill>
                      <a:srgbClr val="D9D9D9"/>
                    </a:solidFill>
                  </a:tcPr>
                </a:tc>
                <a:extLst>
                  <a:ext uri="{0D108BD9-81ED-4DB2-BD59-A6C34878D82A}">
                    <a16:rowId xmlns:a16="http://schemas.microsoft.com/office/drawing/2014/main" val="1036693111"/>
                  </a:ext>
                </a:extLst>
              </a:tr>
              <a:tr h="720000">
                <a:tc>
                  <a:txBody>
                    <a:bodyPr/>
                    <a:lstStyle/>
                    <a:p>
                      <a:pPr algn="l" fontAlgn="ctr"/>
                      <a:r>
                        <a:rPr lang="ja-JP" altLang="en-US" sz="1400" b="0" i="0" u="none" strike="noStrike" dirty="0">
                          <a:solidFill>
                            <a:srgbClr val="000000"/>
                          </a:solidFill>
                          <a:effectLst/>
                          <a:latin typeface="+mn-ea"/>
                          <a:ea typeface="+mn-ea"/>
                        </a:rPr>
                        <a:t>土地の情報提供</a:t>
                      </a:r>
                    </a:p>
                  </a:txBody>
                  <a:tcPr marL="36000" marR="36000" marT="36000" marB="36000" anchor="ctr">
                    <a:solidFill>
                      <a:schemeClr val="bg1"/>
                    </a:solidFill>
                  </a:tcPr>
                </a:tc>
                <a:tc>
                  <a:txBody>
                    <a:bodyPr/>
                    <a:lstStyle/>
                    <a:p>
                      <a:pPr algn="r" fontAlgn="ctr"/>
                      <a:r>
                        <a:rPr lang="en-US" altLang="ja-JP" sz="1600" b="0" i="0" u="none" strike="noStrike" dirty="0">
                          <a:solidFill>
                            <a:srgbClr val="000000"/>
                          </a:solidFill>
                          <a:effectLst/>
                          <a:latin typeface="+mn-ea"/>
                          <a:ea typeface="+mn-ea"/>
                        </a:rPr>
                        <a:t>96</a:t>
                      </a:r>
                    </a:p>
                  </a:txBody>
                  <a:tcPr marL="36000" marR="36000" marT="36000" marB="36000" anchor="ctr">
                    <a:solidFill>
                      <a:schemeClr val="bg1"/>
                    </a:solidFill>
                  </a:tcPr>
                </a:tc>
                <a:tc>
                  <a:txBody>
                    <a:bodyPr/>
                    <a:lstStyle/>
                    <a:p>
                      <a:pPr algn="r" fontAlgn="ctr"/>
                      <a:r>
                        <a:rPr lang="en-US" altLang="ja-JP" sz="1600" b="0" i="0" u="none" strike="noStrike" dirty="0">
                          <a:solidFill>
                            <a:srgbClr val="000000"/>
                          </a:solidFill>
                          <a:effectLst/>
                          <a:latin typeface="+mn-ea"/>
                          <a:ea typeface="+mn-ea"/>
                        </a:rPr>
                        <a:t>1.12 </a:t>
                      </a:r>
                    </a:p>
                  </a:txBody>
                  <a:tcPr marL="36000" marR="36000" marT="36000" marB="36000" anchor="ctr">
                    <a:solidFill>
                      <a:schemeClr val="bg1"/>
                    </a:solidFill>
                  </a:tcPr>
                </a:tc>
                <a:extLst>
                  <a:ext uri="{0D108BD9-81ED-4DB2-BD59-A6C34878D82A}">
                    <a16:rowId xmlns:a16="http://schemas.microsoft.com/office/drawing/2014/main" val="1527140822"/>
                  </a:ext>
                </a:extLst>
              </a:tr>
              <a:tr h="720000">
                <a:tc>
                  <a:txBody>
                    <a:bodyPr/>
                    <a:lstStyle/>
                    <a:p>
                      <a:pPr algn="l" fontAlgn="ctr"/>
                      <a:r>
                        <a:rPr lang="ja-JP" altLang="en-US" sz="1600" b="0" i="0" u="none" strike="noStrike" dirty="0">
                          <a:solidFill>
                            <a:srgbClr val="000000"/>
                          </a:solidFill>
                          <a:effectLst/>
                          <a:latin typeface="+mn-ea"/>
                          <a:ea typeface="+mn-ea"/>
                        </a:rPr>
                        <a:t>外装部材</a:t>
                      </a:r>
                    </a:p>
                  </a:txBody>
                  <a:tcPr marL="36000" marR="36000" marT="36000" marB="36000" anchor="ctr">
                    <a:solidFill>
                      <a:schemeClr val="bg1"/>
                    </a:solidFill>
                  </a:tcPr>
                </a:tc>
                <a:tc>
                  <a:txBody>
                    <a:bodyPr/>
                    <a:lstStyle/>
                    <a:p>
                      <a:pPr algn="r" fontAlgn="ctr"/>
                      <a:r>
                        <a:rPr lang="en-US" altLang="ja-JP" sz="1600" b="0" i="0" u="none" strike="noStrike" dirty="0">
                          <a:solidFill>
                            <a:srgbClr val="000000"/>
                          </a:solidFill>
                          <a:effectLst/>
                          <a:latin typeface="+mn-ea"/>
                          <a:ea typeface="+mn-ea"/>
                        </a:rPr>
                        <a:t>46</a:t>
                      </a:r>
                    </a:p>
                  </a:txBody>
                  <a:tcPr marL="36000" marR="36000" marT="36000" marB="36000" anchor="ctr">
                    <a:solidFill>
                      <a:schemeClr val="bg1"/>
                    </a:solidFill>
                  </a:tcPr>
                </a:tc>
                <a:tc>
                  <a:txBody>
                    <a:bodyPr/>
                    <a:lstStyle/>
                    <a:p>
                      <a:pPr algn="r" fontAlgn="ctr"/>
                      <a:r>
                        <a:rPr lang="en-US" altLang="ja-JP" sz="1600" b="0" i="0" u="none" strike="noStrike" dirty="0">
                          <a:solidFill>
                            <a:srgbClr val="000000"/>
                          </a:solidFill>
                          <a:effectLst/>
                          <a:latin typeface="+mn-ea"/>
                          <a:ea typeface="+mn-ea"/>
                        </a:rPr>
                        <a:t>1.09 </a:t>
                      </a:r>
                    </a:p>
                  </a:txBody>
                  <a:tcPr marL="36000" marR="36000" marT="36000" marB="36000" anchor="ctr">
                    <a:solidFill>
                      <a:schemeClr val="bg1"/>
                    </a:solidFill>
                  </a:tcPr>
                </a:tc>
                <a:extLst>
                  <a:ext uri="{0D108BD9-81ED-4DB2-BD59-A6C34878D82A}">
                    <a16:rowId xmlns:a16="http://schemas.microsoft.com/office/drawing/2014/main" val="3801493327"/>
                  </a:ext>
                </a:extLst>
              </a:tr>
              <a:tr h="720000">
                <a:tc>
                  <a:txBody>
                    <a:bodyPr/>
                    <a:lstStyle/>
                    <a:p>
                      <a:pPr algn="l" fontAlgn="ctr"/>
                      <a:r>
                        <a:rPr lang="ja-JP" altLang="en-US" sz="1400" b="0" i="0" u="none" strike="noStrike" dirty="0">
                          <a:solidFill>
                            <a:srgbClr val="000000"/>
                          </a:solidFill>
                          <a:effectLst/>
                          <a:latin typeface="+mn-ea"/>
                          <a:ea typeface="+mn-ea"/>
                        </a:rPr>
                        <a:t>建築後のメンテナンスコスト</a:t>
                      </a:r>
                    </a:p>
                  </a:txBody>
                  <a:tcPr marL="36000" marR="36000" marT="36000" marB="36000" anchor="ctr">
                    <a:solidFill>
                      <a:schemeClr val="bg1"/>
                    </a:solidFill>
                  </a:tcPr>
                </a:tc>
                <a:tc>
                  <a:txBody>
                    <a:bodyPr/>
                    <a:lstStyle/>
                    <a:p>
                      <a:pPr algn="r" fontAlgn="ctr"/>
                      <a:r>
                        <a:rPr lang="en-US" altLang="ja-JP" sz="1600" b="0" i="0" u="none" strike="noStrike" dirty="0">
                          <a:solidFill>
                            <a:srgbClr val="000000"/>
                          </a:solidFill>
                          <a:effectLst/>
                          <a:latin typeface="+mn-ea"/>
                          <a:ea typeface="+mn-ea"/>
                        </a:rPr>
                        <a:t>63</a:t>
                      </a:r>
                    </a:p>
                  </a:txBody>
                  <a:tcPr marL="36000" marR="36000" marT="36000" marB="36000" anchor="ctr">
                    <a:solidFill>
                      <a:schemeClr val="bg1"/>
                    </a:solidFill>
                  </a:tcPr>
                </a:tc>
                <a:tc>
                  <a:txBody>
                    <a:bodyPr/>
                    <a:lstStyle/>
                    <a:p>
                      <a:pPr algn="r" fontAlgn="ctr"/>
                      <a:r>
                        <a:rPr lang="en-US" altLang="ja-JP" sz="1600" b="0" i="0" u="none" strike="noStrike" dirty="0">
                          <a:solidFill>
                            <a:srgbClr val="000000"/>
                          </a:solidFill>
                          <a:effectLst/>
                          <a:latin typeface="+mn-ea"/>
                          <a:ea typeface="+mn-ea"/>
                        </a:rPr>
                        <a:t>1.02 </a:t>
                      </a:r>
                    </a:p>
                  </a:txBody>
                  <a:tcPr marL="36000" marR="36000" marT="36000" marB="36000" anchor="ctr">
                    <a:solidFill>
                      <a:schemeClr val="bg1"/>
                    </a:solidFill>
                  </a:tcPr>
                </a:tc>
                <a:extLst>
                  <a:ext uri="{0D108BD9-81ED-4DB2-BD59-A6C34878D82A}">
                    <a16:rowId xmlns:a16="http://schemas.microsoft.com/office/drawing/2014/main" val="2502205638"/>
                  </a:ext>
                </a:extLst>
              </a:tr>
              <a:tr h="720000">
                <a:tc>
                  <a:txBody>
                    <a:bodyPr/>
                    <a:lstStyle/>
                    <a:p>
                      <a:pPr algn="l" fontAlgn="ctr"/>
                      <a:r>
                        <a:rPr lang="ja-JP" altLang="en-US" sz="1600" b="0" i="0" u="none" strike="noStrike" dirty="0">
                          <a:solidFill>
                            <a:srgbClr val="000000"/>
                          </a:solidFill>
                          <a:effectLst/>
                          <a:latin typeface="+mn-ea"/>
                          <a:ea typeface="+mn-ea"/>
                        </a:rPr>
                        <a:t>提案プラン</a:t>
                      </a:r>
                    </a:p>
                  </a:txBody>
                  <a:tcPr marL="36000" marR="36000" marT="36000" marB="36000" anchor="ctr">
                    <a:solidFill>
                      <a:schemeClr val="bg1"/>
                    </a:solidFill>
                  </a:tcPr>
                </a:tc>
                <a:tc>
                  <a:txBody>
                    <a:bodyPr/>
                    <a:lstStyle/>
                    <a:p>
                      <a:pPr algn="r" fontAlgn="ctr"/>
                      <a:r>
                        <a:rPr lang="en-US" altLang="ja-JP" sz="1600" b="0" i="0" u="none" strike="noStrike" dirty="0">
                          <a:solidFill>
                            <a:srgbClr val="000000"/>
                          </a:solidFill>
                          <a:effectLst/>
                          <a:latin typeface="+mn-ea"/>
                          <a:ea typeface="+mn-ea"/>
                        </a:rPr>
                        <a:t>247</a:t>
                      </a:r>
                    </a:p>
                  </a:txBody>
                  <a:tcPr marL="36000" marR="36000" marT="36000" marB="36000" anchor="ctr">
                    <a:solidFill>
                      <a:schemeClr val="bg1"/>
                    </a:solidFill>
                  </a:tcPr>
                </a:tc>
                <a:tc>
                  <a:txBody>
                    <a:bodyPr/>
                    <a:lstStyle/>
                    <a:p>
                      <a:pPr algn="r" fontAlgn="ctr"/>
                      <a:r>
                        <a:rPr lang="en-US" altLang="ja-JP" sz="1600" b="0" i="0" u="none" strike="noStrike" dirty="0">
                          <a:solidFill>
                            <a:srgbClr val="000000"/>
                          </a:solidFill>
                          <a:effectLst/>
                          <a:latin typeface="+mn-ea"/>
                          <a:ea typeface="+mn-ea"/>
                        </a:rPr>
                        <a:t>0.99 </a:t>
                      </a:r>
                    </a:p>
                  </a:txBody>
                  <a:tcPr marL="36000" marR="36000" marT="36000" marB="36000" anchor="ctr">
                    <a:solidFill>
                      <a:schemeClr val="bg1"/>
                    </a:solidFill>
                  </a:tcPr>
                </a:tc>
                <a:extLst>
                  <a:ext uri="{0D108BD9-81ED-4DB2-BD59-A6C34878D82A}">
                    <a16:rowId xmlns:a16="http://schemas.microsoft.com/office/drawing/2014/main" val="2626587097"/>
                  </a:ext>
                </a:extLst>
              </a:tr>
              <a:tr h="720000">
                <a:tc>
                  <a:txBody>
                    <a:bodyPr/>
                    <a:lstStyle/>
                    <a:p>
                      <a:pPr algn="l" fontAlgn="ctr"/>
                      <a:r>
                        <a:rPr lang="ja-JP" altLang="en-US" sz="1600" b="0" i="0" u="none" strike="noStrike" dirty="0">
                          <a:solidFill>
                            <a:srgbClr val="000000"/>
                          </a:solidFill>
                          <a:effectLst/>
                          <a:latin typeface="+mn-ea"/>
                          <a:ea typeface="+mn-ea"/>
                        </a:rPr>
                        <a:t>価格</a:t>
                      </a:r>
                    </a:p>
                  </a:txBody>
                  <a:tcPr marL="36000" marR="36000" marT="36000" marB="36000" anchor="ctr">
                    <a:solidFill>
                      <a:schemeClr val="bg1"/>
                    </a:solidFill>
                  </a:tcPr>
                </a:tc>
                <a:tc>
                  <a:txBody>
                    <a:bodyPr/>
                    <a:lstStyle/>
                    <a:p>
                      <a:pPr algn="r" fontAlgn="ctr"/>
                      <a:r>
                        <a:rPr lang="en-US" altLang="ja-JP" sz="1600" b="0" i="0" u="none" strike="noStrike" dirty="0">
                          <a:solidFill>
                            <a:srgbClr val="000000"/>
                          </a:solidFill>
                          <a:effectLst/>
                          <a:latin typeface="+mn-ea"/>
                          <a:ea typeface="+mn-ea"/>
                        </a:rPr>
                        <a:t>613</a:t>
                      </a:r>
                    </a:p>
                  </a:txBody>
                  <a:tcPr marL="36000" marR="36000" marT="36000" marB="36000" anchor="ctr">
                    <a:solidFill>
                      <a:schemeClr val="bg1"/>
                    </a:solidFill>
                  </a:tcPr>
                </a:tc>
                <a:tc>
                  <a:txBody>
                    <a:bodyPr/>
                    <a:lstStyle/>
                    <a:p>
                      <a:pPr algn="r" fontAlgn="ctr"/>
                      <a:r>
                        <a:rPr lang="en-US" altLang="ja-JP" sz="1600" b="0" i="0" u="none" strike="noStrike" dirty="0">
                          <a:solidFill>
                            <a:srgbClr val="000000"/>
                          </a:solidFill>
                          <a:effectLst/>
                          <a:latin typeface="+mn-ea"/>
                          <a:ea typeface="+mn-ea"/>
                        </a:rPr>
                        <a:t>0.98 </a:t>
                      </a:r>
                    </a:p>
                  </a:txBody>
                  <a:tcPr marL="36000" marR="36000" marT="36000" marB="36000" anchor="ctr">
                    <a:solidFill>
                      <a:schemeClr val="bg1"/>
                    </a:solidFill>
                  </a:tcPr>
                </a:tc>
                <a:extLst>
                  <a:ext uri="{0D108BD9-81ED-4DB2-BD59-A6C34878D82A}">
                    <a16:rowId xmlns:a16="http://schemas.microsoft.com/office/drawing/2014/main" val="707824817"/>
                  </a:ext>
                </a:extLst>
              </a:tr>
            </a:tbl>
          </a:graphicData>
        </a:graphic>
      </p:graphicFrame>
      <p:graphicFrame>
        <p:nvGraphicFramePr>
          <p:cNvPr id="7" name="表 6">
            <a:extLst>
              <a:ext uri="{FF2B5EF4-FFF2-40B4-BE49-F238E27FC236}">
                <a16:creationId xmlns:a16="http://schemas.microsoft.com/office/drawing/2014/main" id="{68E1D270-9F3D-4C1A-84F5-DAF9DC5D42F4}"/>
              </a:ext>
            </a:extLst>
          </p:cNvPr>
          <p:cNvGraphicFramePr>
            <a:graphicFrameLocks noGrp="1"/>
          </p:cNvGraphicFramePr>
          <p:nvPr>
            <p:extLst>
              <p:ext uri="{D42A27DB-BD31-4B8C-83A1-F6EECF244321}">
                <p14:modId xmlns:p14="http://schemas.microsoft.com/office/powerpoint/2010/main" val="3395092297"/>
              </p:ext>
            </p:extLst>
          </p:nvPr>
        </p:nvGraphicFramePr>
        <p:xfrm>
          <a:off x="5868504" y="1620000"/>
          <a:ext cx="3240000" cy="4428000"/>
        </p:xfrm>
        <a:graphic>
          <a:graphicData uri="http://schemas.openxmlformats.org/drawingml/2006/table">
            <a:tbl>
              <a:tblPr>
                <a:tableStyleId>{5940675A-B579-460E-94D1-54222C63F5DA}</a:tableStyleId>
              </a:tblPr>
              <a:tblGrid>
                <a:gridCol w="1440000">
                  <a:extLst>
                    <a:ext uri="{9D8B030D-6E8A-4147-A177-3AD203B41FA5}">
                      <a16:colId xmlns:a16="http://schemas.microsoft.com/office/drawing/2014/main" val="3467344965"/>
                    </a:ext>
                  </a:extLst>
                </a:gridCol>
                <a:gridCol w="900000">
                  <a:extLst>
                    <a:ext uri="{9D8B030D-6E8A-4147-A177-3AD203B41FA5}">
                      <a16:colId xmlns:a16="http://schemas.microsoft.com/office/drawing/2014/main" val="708471730"/>
                    </a:ext>
                  </a:extLst>
                </a:gridCol>
                <a:gridCol w="900000">
                  <a:extLst>
                    <a:ext uri="{9D8B030D-6E8A-4147-A177-3AD203B41FA5}">
                      <a16:colId xmlns:a16="http://schemas.microsoft.com/office/drawing/2014/main" val="3844166284"/>
                    </a:ext>
                  </a:extLst>
                </a:gridCol>
              </a:tblGrid>
              <a:tr h="468000">
                <a:tc grid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800" b="1" dirty="0">
                          <a:solidFill>
                            <a:srgbClr val="000000"/>
                          </a:solidFill>
                          <a:latin typeface="+mn-ea"/>
                        </a:rPr>
                        <a:t>女性</a:t>
                      </a:r>
                      <a:endParaRPr lang="ja-JP" altLang="en-US" sz="1800" b="1" i="0" u="none" strike="noStrike" dirty="0">
                        <a:solidFill>
                          <a:srgbClr val="000000"/>
                        </a:solidFill>
                        <a:effectLst/>
                        <a:latin typeface="+mn-ea"/>
                        <a:ea typeface="+mn-ea"/>
                      </a:endParaRPr>
                    </a:p>
                  </a:txBody>
                  <a:tcPr marL="36000" marR="36000" marT="36000" marB="36000" anchor="ctr">
                    <a:solidFill>
                      <a:schemeClr val="accent6">
                        <a:lumMod val="40000"/>
                        <a:lumOff val="60000"/>
                      </a:schemeClr>
                    </a:solidFill>
                  </a:tcPr>
                </a:tc>
                <a:tc hMerge="1">
                  <a:txBody>
                    <a:bodyPr/>
                    <a:lstStyle/>
                    <a:p>
                      <a:pPr algn="ctr" fontAlgn="ctr"/>
                      <a:endParaRPr lang="ja-JP" altLang="en-US" sz="1100" b="1" i="0" u="none" strike="noStrike" dirty="0">
                        <a:solidFill>
                          <a:srgbClr val="000000"/>
                        </a:solidFill>
                        <a:effectLst/>
                        <a:latin typeface="+mn-ea"/>
                        <a:ea typeface="+mn-ea"/>
                      </a:endParaRPr>
                    </a:p>
                  </a:txBody>
                  <a:tcPr marL="6350" marR="6350" marT="6350" marB="0" anchor="ctr">
                    <a:solidFill>
                      <a:schemeClr val="bg1"/>
                    </a:solidFill>
                  </a:tcPr>
                </a:tc>
                <a:tc hMerge="1">
                  <a:txBody>
                    <a:bodyPr/>
                    <a:lstStyle/>
                    <a:p>
                      <a:pPr algn="ctr" fontAlgn="ctr"/>
                      <a:endParaRPr lang="en-US" altLang="ja-JP" sz="1100" b="1" i="0" u="none" strike="noStrike" dirty="0">
                        <a:solidFill>
                          <a:srgbClr val="000000"/>
                        </a:solidFill>
                        <a:effectLst/>
                        <a:latin typeface="+mn-ea"/>
                        <a:ea typeface="+mn-ea"/>
                      </a:endParaRPr>
                    </a:p>
                  </a:txBody>
                  <a:tcPr marL="6350" marR="6350" marT="6350" marB="0" anchor="ctr">
                    <a:solidFill>
                      <a:schemeClr val="bg1"/>
                    </a:solidFill>
                  </a:tcPr>
                </a:tc>
                <a:extLst>
                  <a:ext uri="{0D108BD9-81ED-4DB2-BD59-A6C34878D82A}">
                    <a16:rowId xmlns:a16="http://schemas.microsoft.com/office/drawing/2014/main" val="4024755293"/>
                  </a:ext>
                </a:extLst>
              </a:tr>
              <a:tr h="360000">
                <a:tc>
                  <a:txBody>
                    <a:bodyPr/>
                    <a:lstStyle/>
                    <a:p>
                      <a:pPr algn="ctr" fontAlgn="ctr"/>
                      <a:r>
                        <a:rPr lang="ja-JP" altLang="en-US" sz="1600" b="1" i="0" u="none" strike="noStrike" dirty="0">
                          <a:solidFill>
                            <a:srgbClr val="000000"/>
                          </a:solidFill>
                          <a:effectLst/>
                          <a:latin typeface="+mn-ea"/>
                          <a:ea typeface="+mn-ea"/>
                        </a:rPr>
                        <a:t>項目</a:t>
                      </a:r>
                    </a:p>
                  </a:txBody>
                  <a:tcPr marL="36000" marR="36000" marT="36000" marB="36000" anchor="ctr">
                    <a:solidFill>
                      <a:srgbClr val="D9D9D9"/>
                    </a:solidFill>
                  </a:tcPr>
                </a:tc>
                <a:tc>
                  <a:txBody>
                    <a:bodyPr/>
                    <a:lstStyle/>
                    <a:p>
                      <a:pPr algn="ctr" fontAlgn="ctr"/>
                      <a:r>
                        <a:rPr lang="ja-JP" altLang="en-US" sz="1600" b="1" i="0" u="none" strike="noStrike" dirty="0">
                          <a:solidFill>
                            <a:srgbClr val="000000"/>
                          </a:solidFill>
                          <a:effectLst/>
                          <a:latin typeface="+mn-ea"/>
                          <a:ea typeface="+mn-ea"/>
                        </a:rPr>
                        <a:t>件数</a:t>
                      </a:r>
                    </a:p>
                  </a:txBody>
                  <a:tcPr marL="36000" marR="36000" marT="36000" marB="36000" anchor="ctr">
                    <a:solidFill>
                      <a:srgbClr val="D9D9D9"/>
                    </a:solidFill>
                  </a:tcPr>
                </a:tc>
                <a:tc>
                  <a:txBody>
                    <a:bodyPr/>
                    <a:lstStyle/>
                    <a:p>
                      <a:pPr algn="ctr" fontAlgn="ctr"/>
                      <a:r>
                        <a:rPr lang="ja-JP" altLang="en-US" sz="1600" b="1" i="0" u="none" strike="noStrike" dirty="0">
                          <a:solidFill>
                            <a:srgbClr val="000000"/>
                          </a:solidFill>
                          <a:effectLst/>
                          <a:latin typeface="+mn-ea"/>
                          <a:ea typeface="+mn-ea"/>
                        </a:rPr>
                        <a:t>リフト値</a:t>
                      </a:r>
                      <a:endParaRPr lang="en-US" altLang="ja-JP" sz="1600" b="1" i="0" u="none" strike="noStrike" dirty="0">
                        <a:solidFill>
                          <a:srgbClr val="000000"/>
                        </a:solidFill>
                        <a:effectLst/>
                        <a:latin typeface="+mn-ea"/>
                        <a:ea typeface="+mn-ea"/>
                      </a:endParaRPr>
                    </a:p>
                  </a:txBody>
                  <a:tcPr marL="36000" marR="36000" marT="36000" marB="36000" anchor="ctr">
                    <a:solidFill>
                      <a:srgbClr val="D9D9D9"/>
                    </a:solidFill>
                  </a:tcPr>
                </a:tc>
                <a:extLst>
                  <a:ext uri="{0D108BD9-81ED-4DB2-BD59-A6C34878D82A}">
                    <a16:rowId xmlns:a16="http://schemas.microsoft.com/office/drawing/2014/main" val="1995407850"/>
                  </a:ext>
                </a:extLst>
              </a:tr>
              <a:tr h="720000">
                <a:tc>
                  <a:txBody>
                    <a:bodyPr/>
                    <a:lstStyle/>
                    <a:p>
                      <a:pPr algn="l" fontAlgn="ctr"/>
                      <a:r>
                        <a:rPr lang="ja-JP" altLang="en-US" sz="1600" b="0" i="0" u="none" strike="noStrike" dirty="0">
                          <a:solidFill>
                            <a:srgbClr val="000000"/>
                          </a:solidFill>
                          <a:effectLst/>
                          <a:latin typeface="+mn-ea"/>
                          <a:ea typeface="+mn-ea"/>
                        </a:rPr>
                        <a:t>設計の自由度</a:t>
                      </a:r>
                    </a:p>
                  </a:txBody>
                  <a:tcPr marL="36000" marR="36000" marT="36000" marB="36000" anchor="ctr">
                    <a:solidFill>
                      <a:schemeClr val="accent6">
                        <a:lumMod val="20000"/>
                        <a:lumOff val="80000"/>
                      </a:schemeClr>
                    </a:solidFill>
                  </a:tcPr>
                </a:tc>
                <a:tc>
                  <a:txBody>
                    <a:bodyPr/>
                    <a:lstStyle/>
                    <a:p>
                      <a:pPr algn="r" fontAlgn="ctr"/>
                      <a:r>
                        <a:rPr lang="en-US" altLang="ja-JP" sz="1600" b="0" i="0" u="none" strike="noStrike" dirty="0">
                          <a:solidFill>
                            <a:srgbClr val="000000"/>
                          </a:solidFill>
                          <a:effectLst/>
                          <a:latin typeface="+mn-ea"/>
                          <a:ea typeface="+mn-ea"/>
                        </a:rPr>
                        <a:t>33</a:t>
                      </a:r>
                    </a:p>
                  </a:txBody>
                  <a:tcPr marL="36000" marR="36000" marT="36000" marB="36000" anchor="ctr">
                    <a:solidFill>
                      <a:schemeClr val="accent6">
                        <a:lumMod val="20000"/>
                        <a:lumOff val="80000"/>
                      </a:schemeClr>
                    </a:solidFill>
                  </a:tcPr>
                </a:tc>
                <a:tc>
                  <a:txBody>
                    <a:bodyPr/>
                    <a:lstStyle/>
                    <a:p>
                      <a:pPr algn="r" fontAlgn="ctr"/>
                      <a:r>
                        <a:rPr lang="en-US" altLang="ja-JP" sz="1600" b="0" i="0" u="none" strike="noStrike" dirty="0">
                          <a:solidFill>
                            <a:srgbClr val="000000"/>
                          </a:solidFill>
                          <a:effectLst/>
                          <a:latin typeface="+mn-ea"/>
                          <a:ea typeface="+mn-ea"/>
                        </a:rPr>
                        <a:t>1.43 </a:t>
                      </a:r>
                    </a:p>
                  </a:txBody>
                  <a:tcPr marL="36000" marR="36000" marT="36000" marB="36000" anchor="ctr">
                    <a:solidFill>
                      <a:schemeClr val="accent6">
                        <a:lumMod val="20000"/>
                        <a:lumOff val="80000"/>
                      </a:schemeClr>
                    </a:solidFill>
                  </a:tcPr>
                </a:tc>
                <a:extLst>
                  <a:ext uri="{0D108BD9-81ED-4DB2-BD59-A6C34878D82A}">
                    <a16:rowId xmlns:a16="http://schemas.microsoft.com/office/drawing/2014/main" val="718247908"/>
                  </a:ext>
                </a:extLst>
              </a:tr>
              <a:tr h="720000">
                <a:tc>
                  <a:txBody>
                    <a:bodyPr/>
                    <a:lstStyle/>
                    <a:p>
                      <a:pPr algn="l" fontAlgn="ctr"/>
                      <a:r>
                        <a:rPr lang="ja-JP" altLang="en-US" sz="1600" b="0" i="0" u="none" strike="noStrike" dirty="0">
                          <a:solidFill>
                            <a:srgbClr val="000000"/>
                          </a:solidFill>
                          <a:effectLst/>
                          <a:latin typeface="+mn-ea"/>
                          <a:ea typeface="+mn-ea"/>
                        </a:rPr>
                        <a:t>工期</a:t>
                      </a:r>
                    </a:p>
                  </a:txBody>
                  <a:tcPr marL="36000" marR="36000" marT="36000" marB="36000" anchor="ctr">
                    <a:solidFill>
                      <a:schemeClr val="accent6">
                        <a:lumMod val="20000"/>
                        <a:lumOff val="80000"/>
                      </a:schemeClr>
                    </a:solidFill>
                  </a:tcPr>
                </a:tc>
                <a:tc>
                  <a:txBody>
                    <a:bodyPr/>
                    <a:lstStyle/>
                    <a:p>
                      <a:pPr algn="r" fontAlgn="ctr"/>
                      <a:r>
                        <a:rPr lang="en-US" altLang="ja-JP" sz="1600" b="0" i="0" u="none" strike="noStrike" dirty="0">
                          <a:solidFill>
                            <a:srgbClr val="000000"/>
                          </a:solidFill>
                          <a:effectLst/>
                          <a:latin typeface="+mn-ea"/>
                          <a:ea typeface="+mn-ea"/>
                        </a:rPr>
                        <a:t>21</a:t>
                      </a:r>
                    </a:p>
                  </a:txBody>
                  <a:tcPr marL="36000" marR="36000" marT="36000" marB="36000" anchor="ctr">
                    <a:solidFill>
                      <a:schemeClr val="accent6">
                        <a:lumMod val="20000"/>
                        <a:lumOff val="80000"/>
                      </a:schemeClr>
                    </a:solidFill>
                  </a:tcPr>
                </a:tc>
                <a:tc>
                  <a:txBody>
                    <a:bodyPr/>
                    <a:lstStyle/>
                    <a:p>
                      <a:pPr algn="r" fontAlgn="ctr"/>
                      <a:r>
                        <a:rPr lang="en-US" altLang="ja-JP" sz="1600" b="0" i="0" u="none" strike="noStrike" dirty="0">
                          <a:solidFill>
                            <a:srgbClr val="000000"/>
                          </a:solidFill>
                          <a:effectLst/>
                          <a:latin typeface="+mn-ea"/>
                          <a:ea typeface="+mn-ea"/>
                        </a:rPr>
                        <a:t>1.21 </a:t>
                      </a:r>
                    </a:p>
                  </a:txBody>
                  <a:tcPr marL="36000" marR="36000" marT="36000" marB="36000" anchor="ctr">
                    <a:solidFill>
                      <a:schemeClr val="accent6">
                        <a:lumMod val="20000"/>
                        <a:lumOff val="80000"/>
                      </a:schemeClr>
                    </a:solidFill>
                  </a:tcPr>
                </a:tc>
                <a:extLst>
                  <a:ext uri="{0D108BD9-81ED-4DB2-BD59-A6C34878D82A}">
                    <a16:rowId xmlns:a16="http://schemas.microsoft.com/office/drawing/2014/main" val="490260353"/>
                  </a:ext>
                </a:extLst>
              </a:tr>
              <a:tr h="720000">
                <a:tc>
                  <a:txBody>
                    <a:bodyPr/>
                    <a:lstStyle/>
                    <a:p>
                      <a:pPr algn="l" fontAlgn="ctr"/>
                      <a:r>
                        <a:rPr lang="ja-JP" altLang="en-US" sz="1600" b="0" i="0" u="none" strike="noStrike" dirty="0">
                          <a:solidFill>
                            <a:srgbClr val="000000"/>
                          </a:solidFill>
                          <a:effectLst/>
                          <a:latin typeface="+mn-ea"/>
                          <a:ea typeface="+mn-ea"/>
                        </a:rPr>
                        <a:t>キャンペーン</a:t>
                      </a:r>
                    </a:p>
                  </a:txBody>
                  <a:tcPr marL="36000" marR="36000" marT="36000" marB="36000" anchor="ctr">
                    <a:solidFill>
                      <a:schemeClr val="accent6">
                        <a:lumMod val="20000"/>
                        <a:lumOff val="80000"/>
                      </a:schemeClr>
                    </a:solidFill>
                  </a:tcPr>
                </a:tc>
                <a:tc>
                  <a:txBody>
                    <a:bodyPr/>
                    <a:lstStyle/>
                    <a:p>
                      <a:pPr algn="r" fontAlgn="ctr"/>
                      <a:r>
                        <a:rPr lang="en-US" altLang="ja-JP" sz="1600" b="0" i="0" u="none" strike="noStrike" dirty="0">
                          <a:solidFill>
                            <a:srgbClr val="000000"/>
                          </a:solidFill>
                          <a:effectLst/>
                          <a:latin typeface="+mn-ea"/>
                          <a:ea typeface="+mn-ea"/>
                        </a:rPr>
                        <a:t>13</a:t>
                      </a:r>
                    </a:p>
                  </a:txBody>
                  <a:tcPr marL="36000" marR="36000" marT="36000" marB="36000" anchor="ctr">
                    <a:solidFill>
                      <a:schemeClr val="accent6">
                        <a:lumMod val="20000"/>
                        <a:lumOff val="80000"/>
                      </a:schemeClr>
                    </a:solidFill>
                  </a:tcPr>
                </a:tc>
                <a:tc>
                  <a:txBody>
                    <a:bodyPr/>
                    <a:lstStyle/>
                    <a:p>
                      <a:pPr algn="r" fontAlgn="ctr"/>
                      <a:r>
                        <a:rPr lang="en-US" altLang="ja-JP" sz="1600" b="0" i="0" u="none" strike="noStrike" dirty="0">
                          <a:solidFill>
                            <a:srgbClr val="000000"/>
                          </a:solidFill>
                          <a:effectLst/>
                          <a:latin typeface="+mn-ea"/>
                          <a:ea typeface="+mn-ea"/>
                        </a:rPr>
                        <a:t>1.21 </a:t>
                      </a:r>
                    </a:p>
                  </a:txBody>
                  <a:tcPr marL="36000" marR="36000" marT="36000" marB="36000" anchor="ctr">
                    <a:solidFill>
                      <a:schemeClr val="accent6">
                        <a:lumMod val="20000"/>
                        <a:lumOff val="80000"/>
                      </a:schemeClr>
                    </a:solidFill>
                  </a:tcPr>
                </a:tc>
                <a:extLst>
                  <a:ext uri="{0D108BD9-81ED-4DB2-BD59-A6C34878D82A}">
                    <a16:rowId xmlns:a16="http://schemas.microsoft.com/office/drawing/2014/main" val="1165609216"/>
                  </a:ext>
                </a:extLst>
              </a:tr>
              <a:tr h="720000">
                <a:tc>
                  <a:txBody>
                    <a:bodyPr/>
                    <a:lstStyle/>
                    <a:p>
                      <a:pPr algn="l" fontAlgn="ctr"/>
                      <a:r>
                        <a:rPr lang="ja-JP" altLang="en-US" sz="1600" b="0" i="0" u="none" strike="noStrike" dirty="0">
                          <a:solidFill>
                            <a:srgbClr val="000000"/>
                          </a:solidFill>
                          <a:effectLst/>
                          <a:latin typeface="+mn-ea"/>
                          <a:ea typeface="+mn-ea"/>
                        </a:rPr>
                        <a:t>提案スピード</a:t>
                      </a:r>
                    </a:p>
                  </a:txBody>
                  <a:tcPr marL="36000" marR="36000" marT="36000" marB="36000" anchor="ctr">
                    <a:solidFill>
                      <a:schemeClr val="bg1"/>
                    </a:solidFill>
                  </a:tcPr>
                </a:tc>
                <a:tc>
                  <a:txBody>
                    <a:bodyPr/>
                    <a:lstStyle/>
                    <a:p>
                      <a:pPr algn="r" fontAlgn="ctr"/>
                      <a:r>
                        <a:rPr lang="en-US" altLang="ja-JP" sz="1600" b="0" i="0" u="none" strike="noStrike" dirty="0">
                          <a:solidFill>
                            <a:srgbClr val="000000"/>
                          </a:solidFill>
                          <a:effectLst/>
                          <a:latin typeface="+mn-ea"/>
                          <a:ea typeface="+mn-ea"/>
                        </a:rPr>
                        <a:t>38</a:t>
                      </a:r>
                    </a:p>
                  </a:txBody>
                  <a:tcPr marL="36000" marR="36000" marT="36000" marB="36000" anchor="ctr">
                    <a:solidFill>
                      <a:schemeClr val="bg1"/>
                    </a:solidFill>
                  </a:tcPr>
                </a:tc>
                <a:tc>
                  <a:txBody>
                    <a:bodyPr/>
                    <a:lstStyle/>
                    <a:p>
                      <a:pPr algn="r" fontAlgn="ctr"/>
                      <a:r>
                        <a:rPr lang="en-US" altLang="ja-JP" sz="1600" b="0" i="0" u="none" strike="noStrike" dirty="0">
                          <a:solidFill>
                            <a:srgbClr val="000000"/>
                          </a:solidFill>
                          <a:effectLst/>
                          <a:latin typeface="+mn-ea"/>
                          <a:ea typeface="+mn-ea"/>
                        </a:rPr>
                        <a:t>1.17 </a:t>
                      </a:r>
                    </a:p>
                  </a:txBody>
                  <a:tcPr marL="36000" marR="36000" marT="36000" marB="36000" anchor="ctr">
                    <a:solidFill>
                      <a:schemeClr val="bg1"/>
                    </a:solidFill>
                  </a:tcPr>
                </a:tc>
                <a:extLst>
                  <a:ext uri="{0D108BD9-81ED-4DB2-BD59-A6C34878D82A}">
                    <a16:rowId xmlns:a16="http://schemas.microsoft.com/office/drawing/2014/main" val="1879610294"/>
                  </a:ext>
                </a:extLst>
              </a:tr>
              <a:tr h="720000">
                <a:tc>
                  <a:txBody>
                    <a:bodyPr/>
                    <a:lstStyle/>
                    <a:p>
                      <a:pPr algn="l" fontAlgn="ctr"/>
                      <a:r>
                        <a:rPr lang="ja-JP" altLang="en-US" sz="1600" b="0" i="0" u="none" strike="noStrike" dirty="0">
                          <a:solidFill>
                            <a:srgbClr val="000000"/>
                          </a:solidFill>
                          <a:effectLst/>
                          <a:latin typeface="+mn-ea"/>
                          <a:ea typeface="+mn-ea"/>
                        </a:rPr>
                        <a:t>担当者</a:t>
                      </a:r>
                    </a:p>
                  </a:txBody>
                  <a:tcPr marL="36000" marR="36000" marT="36000" marB="36000" anchor="ctr">
                    <a:solidFill>
                      <a:schemeClr val="bg1"/>
                    </a:solidFill>
                  </a:tcPr>
                </a:tc>
                <a:tc>
                  <a:txBody>
                    <a:bodyPr/>
                    <a:lstStyle/>
                    <a:p>
                      <a:pPr algn="r" fontAlgn="ctr"/>
                      <a:r>
                        <a:rPr lang="en-US" altLang="ja-JP" sz="1600" b="0" i="0" u="none" strike="noStrike">
                          <a:solidFill>
                            <a:srgbClr val="000000"/>
                          </a:solidFill>
                          <a:effectLst/>
                          <a:latin typeface="+mn-ea"/>
                          <a:ea typeface="+mn-ea"/>
                        </a:rPr>
                        <a:t>44</a:t>
                      </a:r>
                    </a:p>
                  </a:txBody>
                  <a:tcPr marL="36000" marR="36000" marT="36000" marB="36000" anchor="ctr">
                    <a:solidFill>
                      <a:schemeClr val="bg1"/>
                    </a:solidFill>
                  </a:tcPr>
                </a:tc>
                <a:tc>
                  <a:txBody>
                    <a:bodyPr/>
                    <a:lstStyle/>
                    <a:p>
                      <a:pPr algn="r" fontAlgn="ctr"/>
                      <a:r>
                        <a:rPr lang="en-US" altLang="ja-JP" sz="1600" b="0" i="0" u="none" strike="noStrike" dirty="0">
                          <a:solidFill>
                            <a:srgbClr val="000000"/>
                          </a:solidFill>
                          <a:effectLst/>
                          <a:latin typeface="+mn-ea"/>
                          <a:ea typeface="+mn-ea"/>
                        </a:rPr>
                        <a:t>1.12 </a:t>
                      </a:r>
                    </a:p>
                  </a:txBody>
                  <a:tcPr marL="36000" marR="36000" marT="36000" marB="36000" anchor="ctr">
                    <a:solidFill>
                      <a:schemeClr val="bg1"/>
                    </a:solidFill>
                  </a:tcPr>
                </a:tc>
                <a:extLst>
                  <a:ext uri="{0D108BD9-81ED-4DB2-BD59-A6C34878D82A}">
                    <a16:rowId xmlns:a16="http://schemas.microsoft.com/office/drawing/2014/main" val="2117490362"/>
                  </a:ext>
                </a:extLst>
              </a:tr>
            </a:tbl>
          </a:graphicData>
        </a:graphic>
      </p:graphicFrame>
      <p:sp>
        <p:nvSpPr>
          <p:cNvPr id="23" name="正方形/長方形 22">
            <a:extLst>
              <a:ext uri="{FF2B5EF4-FFF2-40B4-BE49-F238E27FC236}">
                <a16:creationId xmlns:a16="http://schemas.microsoft.com/office/drawing/2014/main" id="{828E8515-1609-4EB8-AE4E-2DFCD8B20372}"/>
              </a:ext>
            </a:extLst>
          </p:cNvPr>
          <p:cNvSpPr/>
          <p:nvPr/>
        </p:nvSpPr>
        <p:spPr>
          <a:xfrm>
            <a:off x="540000" y="864000"/>
            <a:ext cx="7632000" cy="369332"/>
          </a:xfrm>
          <a:prstGeom prst="rect">
            <a:avLst/>
          </a:prstGeom>
        </p:spPr>
        <p:txBody>
          <a:bodyPr wrap="square">
            <a:spAutoFit/>
          </a:bodyPr>
          <a:lstStyle/>
          <a:p>
            <a:pPr marL="360000" indent="-360000">
              <a:buClr>
                <a:srgbClr val="C00000"/>
              </a:buClr>
              <a:buFont typeface="Wingdings" panose="05000000000000000000" pitchFamily="2" charset="2"/>
              <a:buChar char="n"/>
            </a:pPr>
            <a:r>
              <a:rPr lang="ja-JP" altLang="en-US" b="1" dirty="0">
                <a:solidFill>
                  <a:schemeClr val="tx1">
                    <a:lumMod val="75000"/>
                    <a:lumOff val="25000"/>
                  </a:schemeClr>
                </a:solidFill>
                <a:latin typeface="+mn-ea"/>
                <a:cs typeface="メイリオ" pitchFamily="50" charset="-128"/>
              </a:rPr>
              <a:t>テキストマイニングで具体化するための方向性を決めます</a:t>
            </a:r>
            <a:endParaRPr lang="en-US" altLang="ja-JP" b="1" dirty="0">
              <a:solidFill>
                <a:schemeClr val="tx1">
                  <a:lumMod val="75000"/>
                  <a:lumOff val="25000"/>
                </a:schemeClr>
              </a:solidFill>
              <a:latin typeface="+mn-ea"/>
              <a:cs typeface="メイリオ" pitchFamily="50" charset="-128"/>
            </a:endParaRPr>
          </a:p>
        </p:txBody>
      </p:sp>
      <p:sp>
        <p:nvSpPr>
          <p:cNvPr id="30" name="四角形: 角を丸くする 29">
            <a:extLst>
              <a:ext uri="{FF2B5EF4-FFF2-40B4-BE49-F238E27FC236}">
                <a16:creationId xmlns:a16="http://schemas.microsoft.com/office/drawing/2014/main" id="{B7814F44-B235-4220-8B6B-E0EC3C9D920D}"/>
              </a:ext>
            </a:extLst>
          </p:cNvPr>
          <p:cNvSpPr/>
          <p:nvPr/>
        </p:nvSpPr>
        <p:spPr>
          <a:xfrm>
            <a:off x="8033085" y="161531"/>
            <a:ext cx="1031151" cy="646331"/>
          </a:xfrm>
          <a:prstGeom prst="roundRect">
            <a:avLst/>
          </a:prstGeom>
          <a:solidFill>
            <a:srgbClr val="C00000"/>
          </a:solidFill>
          <a:ln w="44450" cap="flat" cmpd="sng" algn="ctr">
            <a:noFill/>
            <a:miter lim="800000"/>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ja-JP" altLang="en-US" sz="2000" b="1" i="0" u="none" strike="noStrike" kern="0" cap="none" spc="0" normalizeH="0" baseline="0" noProof="0" dirty="0">
                <a:ln>
                  <a:noFill/>
                </a:ln>
                <a:solidFill>
                  <a:prstClr val="white"/>
                </a:solidFill>
                <a:effectLst/>
                <a:uLnTx/>
                <a:uFillTx/>
                <a:latin typeface="+mn-ea"/>
                <a:cs typeface="+mn-cs"/>
              </a:rPr>
              <a:t>データ機密</a:t>
            </a:r>
          </a:p>
        </p:txBody>
      </p:sp>
    </p:spTree>
    <p:extLst>
      <p:ext uri="{BB962C8B-B14F-4D97-AF65-F5344CB8AC3E}">
        <p14:creationId xmlns:p14="http://schemas.microsoft.com/office/powerpoint/2010/main" val="490182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26">
            <a:extLst>
              <a:ext uri="{FF2B5EF4-FFF2-40B4-BE49-F238E27FC236}">
                <a16:creationId xmlns:a16="http://schemas.microsoft.com/office/drawing/2014/main" id="{CEF54564-EDFA-4864-9764-8AE1FC48FFF6}"/>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pic>
        <p:nvPicPr>
          <p:cNvPr id="5" name="図 4">
            <a:extLst>
              <a:ext uri="{FF2B5EF4-FFF2-40B4-BE49-F238E27FC236}">
                <a16:creationId xmlns:a16="http://schemas.microsoft.com/office/drawing/2014/main" id="{69530078-FD95-4F32-9582-B2C73E0E686A}"/>
              </a:ext>
            </a:extLst>
          </p:cNvPr>
          <p:cNvPicPr>
            <a:picLocks noChangeAspect="1"/>
          </p:cNvPicPr>
          <p:nvPr/>
        </p:nvPicPr>
        <p:blipFill rotWithShape="1">
          <a:blip r:embed="rId3"/>
          <a:srcRect t="10708"/>
          <a:stretch/>
        </p:blipFill>
        <p:spPr>
          <a:xfrm>
            <a:off x="2385304" y="1620000"/>
            <a:ext cx="6676086" cy="2482139"/>
          </a:xfrm>
          <a:prstGeom prst="rect">
            <a:avLst/>
          </a:prstGeom>
        </p:spPr>
      </p:pic>
      <p:sp>
        <p:nvSpPr>
          <p:cNvPr id="16" name="フッター プレースホルダー 1">
            <a:extLst>
              <a:ext uri="{FF2B5EF4-FFF2-40B4-BE49-F238E27FC236}">
                <a16:creationId xmlns:a16="http://schemas.microsoft.com/office/drawing/2014/main" id="{050D8166-D1B6-4DE4-A784-CF097B086FE7}"/>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17" name="スライド番号プレースホルダー 3">
            <a:extLst>
              <a:ext uri="{FF2B5EF4-FFF2-40B4-BE49-F238E27FC236}">
                <a16:creationId xmlns:a16="http://schemas.microsoft.com/office/drawing/2014/main" id="{D92CEC6F-8C27-47D3-9523-C623D63736DE}"/>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32</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09EA171-64BE-4A41-AA75-564A1758BBE9}"/>
              </a:ext>
            </a:extLst>
          </p:cNvPr>
          <p:cNvGrpSpPr/>
          <p:nvPr/>
        </p:nvGrpSpPr>
        <p:grpSpPr>
          <a:xfrm>
            <a:off x="107504" y="1260000"/>
            <a:ext cx="2376264" cy="5187499"/>
            <a:chOff x="107504" y="1400699"/>
            <a:chExt cx="2376264" cy="5187499"/>
          </a:xfrm>
        </p:grpSpPr>
        <p:sp>
          <p:nvSpPr>
            <p:cNvPr id="19" name="四角形: 角を丸くする 18">
              <a:extLst>
                <a:ext uri="{FF2B5EF4-FFF2-40B4-BE49-F238E27FC236}">
                  <a16:creationId xmlns:a16="http://schemas.microsoft.com/office/drawing/2014/main" id="{48BC9F59-1F03-4AF8-98F4-73EB5C99C931}"/>
                </a:ext>
              </a:extLst>
            </p:cNvPr>
            <p:cNvSpPr/>
            <p:nvPr/>
          </p:nvSpPr>
          <p:spPr>
            <a:xfrm>
              <a:off x="180000" y="3600000"/>
              <a:ext cx="2222784" cy="693807"/>
            </a:xfrm>
            <a:prstGeom prst="roundRect">
              <a:avLst/>
            </a:prstGeom>
            <a:solidFill>
              <a:srgbClr val="269ABE"/>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solidFill>
                    <a:schemeClr val="bg1"/>
                  </a:solidFill>
                  <a:latin typeface="+mn-ea"/>
                </a:rPr>
                <a:t>データの加工</a:t>
              </a:r>
            </a:p>
          </p:txBody>
        </p:sp>
        <p:sp>
          <p:nvSpPr>
            <p:cNvPr id="20" name="四角形: 角を丸くする 19">
              <a:extLst>
                <a:ext uri="{FF2B5EF4-FFF2-40B4-BE49-F238E27FC236}">
                  <a16:creationId xmlns:a16="http://schemas.microsoft.com/office/drawing/2014/main" id="{2FFA74C8-C509-4DBC-BD0A-96B6DF030591}"/>
                </a:ext>
              </a:extLst>
            </p:cNvPr>
            <p:cNvSpPr/>
            <p:nvPr/>
          </p:nvSpPr>
          <p:spPr>
            <a:xfrm>
              <a:off x="180000" y="1440000"/>
              <a:ext cx="2222784" cy="693807"/>
            </a:xfrm>
            <a:prstGeom prst="roundRect">
              <a:avLst/>
            </a:prstGeom>
            <a:solidFill>
              <a:srgbClr val="269ABE"/>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latin typeface="+mn-ea"/>
                </a:rPr>
                <a:t>分析シナリオの</a:t>
              </a:r>
              <a:endParaRPr lang="en-US" altLang="ja-JP" sz="2100" b="1" dirty="0">
                <a:latin typeface="+mn-ea"/>
              </a:endParaRPr>
            </a:p>
            <a:p>
              <a:pPr algn="ctr"/>
              <a:r>
                <a:rPr lang="ja-JP" altLang="en-US" sz="2100" b="1" dirty="0">
                  <a:latin typeface="+mn-ea"/>
                </a:rPr>
                <a:t>設定</a:t>
              </a:r>
            </a:p>
          </p:txBody>
        </p:sp>
        <p:sp>
          <p:nvSpPr>
            <p:cNvPr id="21" name="四角形: 角を丸くする 20">
              <a:extLst>
                <a:ext uri="{FF2B5EF4-FFF2-40B4-BE49-F238E27FC236}">
                  <a16:creationId xmlns:a16="http://schemas.microsoft.com/office/drawing/2014/main" id="{D94D57EB-DEB0-4F86-AE1A-867F3D2F12A1}"/>
                </a:ext>
              </a:extLst>
            </p:cNvPr>
            <p:cNvSpPr/>
            <p:nvPr/>
          </p:nvSpPr>
          <p:spPr>
            <a:xfrm>
              <a:off x="180000" y="5760000"/>
              <a:ext cx="2222784" cy="693807"/>
            </a:xfrm>
            <a:prstGeom prst="roundRect">
              <a:avLst/>
            </a:prstGeom>
            <a:solidFill>
              <a:srgbClr val="269ABE"/>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latin typeface="+mn-ea"/>
                </a:rPr>
                <a:t>施策案の検討</a:t>
              </a:r>
            </a:p>
          </p:txBody>
        </p:sp>
        <p:sp>
          <p:nvSpPr>
            <p:cNvPr id="22" name="四角形: 角を丸くする 21">
              <a:extLst>
                <a:ext uri="{FF2B5EF4-FFF2-40B4-BE49-F238E27FC236}">
                  <a16:creationId xmlns:a16="http://schemas.microsoft.com/office/drawing/2014/main" id="{0589B75D-8A20-4EB8-92CF-390F46BAF5A4}"/>
                </a:ext>
              </a:extLst>
            </p:cNvPr>
            <p:cNvSpPr/>
            <p:nvPr/>
          </p:nvSpPr>
          <p:spPr>
            <a:xfrm>
              <a:off x="180000" y="4680000"/>
              <a:ext cx="2222784" cy="693807"/>
            </a:xfrm>
            <a:prstGeom prst="roundRect">
              <a:avLst/>
            </a:prstGeom>
            <a:solidFill>
              <a:srgbClr val="269ABE"/>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solidFill>
                    <a:schemeClr val="bg1"/>
                  </a:solidFill>
                  <a:latin typeface="+mn-ea"/>
                </a:rPr>
                <a:t>テキストマイニング実施</a:t>
              </a:r>
            </a:p>
          </p:txBody>
        </p:sp>
        <p:sp>
          <p:nvSpPr>
            <p:cNvPr id="24" name="二等辺三角形 23">
              <a:extLst>
                <a:ext uri="{FF2B5EF4-FFF2-40B4-BE49-F238E27FC236}">
                  <a16:creationId xmlns:a16="http://schemas.microsoft.com/office/drawing/2014/main" id="{532832B3-7675-4B72-838B-053F298B8BFC}"/>
                </a:ext>
              </a:extLst>
            </p:cNvPr>
            <p:cNvSpPr/>
            <p:nvPr/>
          </p:nvSpPr>
          <p:spPr>
            <a:xfrm rot="10800000">
              <a:off x="837000" y="2264795"/>
              <a:ext cx="874409" cy="162000"/>
            </a:xfrm>
            <a:prstGeom prst="triangle">
              <a:avLst/>
            </a:prstGeom>
            <a:gradFill>
              <a:gsLst>
                <a:gs pos="10000">
                  <a:schemeClr val="bg1">
                    <a:lumMod val="50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26" name="二等辺三角形 25">
              <a:extLst>
                <a:ext uri="{FF2B5EF4-FFF2-40B4-BE49-F238E27FC236}">
                  <a16:creationId xmlns:a16="http://schemas.microsoft.com/office/drawing/2014/main" id="{25BCD5F4-9BDA-4C11-A1B6-D69FC3029000}"/>
                </a:ext>
              </a:extLst>
            </p:cNvPr>
            <p:cNvSpPr/>
            <p:nvPr/>
          </p:nvSpPr>
          <p:spPr>
            <a:xfrm rot="10800000">
              <a:off x="837000" y="5518381"/>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27" name="二等辺三角形 26">
              <a:extLst>
                <a:ext uri="{FF2B5EF4-FFF2-40B4-BE49-F238E27FC236}">
                  <a16:creationId xmlns:a16="http://schemas.microsoft.com/office/drawing/2014/main" id="{7CB0377B-ECA5-45C4-857A-181EE23C1BD4}"/>
                </a:ext>
              </a:extLst>
            </p:cNvPr>
            <p:cNvSpPr/>
            <p:nvPr/>
          </p:nvSpPr>
          <p:spPr>
            <a:xfrm rot="10800000">
              <a:off x="837000" y="4429749"/>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latin typeface="+mn-ea"/>
              </a:endParaRPr>
            </a:p>
          </p:txBody>
        </p:sp>
        <p:sp>
          <p:nvSpPr>
            <p:cNvPr id="29" name="二等辺三角形 28">
              <a:extLst>
                <a:ext uri="{FF2B5EF4-FFF2-40B4-BE49-F238E27FC236}">
                  <a16:creationId xmlns:a16="http://schemas.microsoft.com/office/drawing/2014/main" id="{2A7C7DD1-7566-4A3F-AE3F-D98379992EF5}"/>
                </a:ext>
              </a:extLst>
            </p:cNvPr>
            <p:cNvSpPr/>
            <p:nvPr/>
          </p:nvSpPr>
          <p:spPr>
            <a:xfrm rot="10800000">
              <a:off x="837000" y="3366943"/>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latin typeface="+mn-ea"/>
              </a:endParaRPr>
            </a:p>
          </p:txBody>
        </p:sp>
        <p:sp>
          <p:nvSpPr>
            <p:cNvPr id="18" name="正方形/長方形 17">
              <a:extLst>
                <a:ext uri="{FF2B5EF4-FFF2-40B4-BE49-F238E27FC236}">
                  <a16:creationId xmlns:a16="http://schemas.microsoft.com/office/drawing/2014/main" id="{BDE69FC7-B276-4D7B-B4E6-C3E0DB2E8EB2}"/>
                </a:ext>
              </a:extLst>
            </p:cNvPr>
            <p:cNvSpPr/>
            <p:nvPr/>
          </p:nvSpPr>
          <p:spPr>
            <a:xfrm>
              <a:off x="107504" y="1400699"/>
              <a:ext cx="2376264" cy="5187499"/>
            </a:xfrm>
            <a:prstGeom prst="rect">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31" name="四角形: 角を丸くする 30">
              <a:extLst>
                <a:ext uri="{FF2B5EF4-FFF2-40B4-BE49-F238E27FC236}">
                  <a16:creationId xmlns:a16="http://schemas.microsoft.com/office/drawing/2014/main" id="{6D666F09-78A4-4919-AE0E-66A5AF2A107F}"/>
                </a:ext>
              </a:extLst>
            </p:cNvPr>
            <p:cNvSpPr/>
            <p:nvPr/>
          </p:nvSpPr>
          <p:spPr>
            <a:xfrm>
              <a:off x="180000" y="2520000"/>
              <a:ext cx="2222784" cy="693807"/>
            </a:xfrm>
            <a:prstGeom prst="roundRect">
              <a:avLst/>
            </a:prstGeom>
            <a:solidFill>
              <a:srgbClr val="E3F4F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solidFill>
                    <a:schemeClr val="tx1"/>
                  </a:solidFill>
                  <a:latin typeface="+mn-ea"/>
                </a:rPr>
                <a:t>基礎集計</a:t>
              </a:r>
            </a:p>
          </p:txBody>
        </p:sp>
      </p:grpSp>
      <p:sp>
        <p:nvSpPr>
          <p:cNvPr id="33" name="テキスト ボックス 32">
            <a:extLst>
              <a:ext uri="{FF2B5EF4-FFF2-40B4-BE49-F238E27FC236}">
                <a16:creationId xmlns:a16="http://schemas.microsoft.com/office/drawing/2014/main" id="{E09A2498-A258-44D2-AC7E-7C151F6998D4}"/>
              </a:ext>
            </a:extLst>
          </p:cNvPr>
          <p:cNvSpPr txBox="1"/>
          <p:nvPr/>
        </p:nvSpPr>
        <p:spPr>
          <a:xfrm>
            <a:off x="2700000" y="1260000"/>
            <a:ext cx="4031873" cy="400110"/>
          </a:xfrm>
          <a:prstGeom prst="rect">
            <a:avLst/>
          </a:prstGeom>
          <a:noFill/>
        </p:spPr>
        <p:txBody>
          <a:bodyPr wrap="none" rtlCol="0">
            <a:spAutoFit/>
          </a:bodyPr>
          <a:lstStyle/>
          <a:p>
            <a:r>
              <a:rPr lang="ja-JP" altLang="en-US" sz="2000" b="1" dirty="0"/>
              <a:t>ご提案内容の満足度に関する設問</a:t>
            </a:r>
            <a:endParaRPr kumimoji="1" lang="ja-JP" altLang="en-US" sz="2000" b="1" dirty="0"/>
          </a:p>
        </p:txBody>
      </p:sp>
      <p:sp>
        <p:nvSpPr>
          <p:cNvPr id="34" name="Rectangle 25">
            <a:extLst>
              <a:ext uri="{FF2B5EF4-FFF2-40B4-BE49-F238E27FC236}">
                <a16:creationId xmlns:a16="http://schemas.microsoft.com/office/drawing/2014/main" id="{3F91200B-66E6-441B-B01C-3B3FD236C3A6}"/>
              </a:ext>
            </a:extLst>
          </p:cNvPr>
          <p:cNvSpPr>
            <a:spLocks noChangeArrowheads="1"/>
          </p:cNvSpPr>
          <p:nvPr/>
        </p:nvSpPr>
        <p:spPr bwMode="auto">
          <a:xfrm>
            <a:off x="792000" y="252000"/>
            <a:ext cx="49327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ja-JP" altLang="en-US" sz="3600" b="1" dirty="0">
                <a:solidFill>
                  <a:schemeClr val="tx1">
                    <a:lumMod val="65000"/>
                    <a:lumOff val="35000"/>
                  </a:schemeClr>
                </a:solidFill>
                <a:latin typeface="+mn-ea"/>
                <a:ea typeface="+mn-ea"/>
              </a:rPr>
              <a:t>案件の進め方 基礎集計</a:t>
            </a:r>
          </a:p>
        </p:txBody>
      </p:sp>
      <p:sp>
        <p:nvSpPr>
          <p:cNvPr id="4" name="テキスト ボックス 3">
            <a:extLst>
              <a:ext uri="{FF2B5EF4-FFF2-40B4-BE49-F238E27FC236}">
                <a16:creationId xmlns:a16="http://schemas.microsoft.com/office/drawing/2014/main" id="{BBBB862E-FF17-40F6-B8CB-79C33AAE986D}"/>
              </a:ext>
            </a:extLst>
          </p:cNvPr>
          <p:cNvSpPr txBox="1"/>
          <p:nvPr/>
        </p:nvSpPr>
        <p:spPr>
          <a:xfrm>
            <a:off x="2771800" y="4572000"/>
            <a:ext cx="6340197" cy="830997"/>
          </a:xfrm>
          <a:prstGeom prst="rect">
            <a:avLst/>
          </a:prstGeom>
          <a:noFill/>
        </p:spPr>
        <p:txBody>
          <a:bodyPr wrap="none" rtlCol="0">
            <a:spAutoFit/>
          </a:bodyPr>
          <a:lstStyle/>
          <a:p>
            <a:r>
              <a:rPr kumimoji="1" lang="ja-JP" altLang="en-US" sz="2400" b="1" dirty="0">
                <a:solidFill>
                  <a:srgbClr val="FF0000"/>
                </a:solidFill>
              </a:rPr>
              <a:t>価格に不満があるのに受注できたのはなぜか</a:t>
            </a:r>
            <a:endParaRPr kumimoji="1" lang="en-US" altLang="ja-JP" sz="2400" b="1" dirty="0">
              <a:solidFill>
                <a:srgbClr val="FF0000"/>
              </a:solidFill>
            </a:endParaRPr>
          </a:p>
          <a:p>
            <a:r>
              <a:rPr kumimoji="1" lang="ja-JP" altLang="en-US" sz="2400" dirty="0"/>
              <a:t>という仮説を基礎集計で立てました</a:t>
            </a:r>
            <a:endParaRPr kumimoji="1" lang="en-US" altLang="ja-JP" sz="2400" dirty="0"/>
          </a:p>
        </p:txBody>
      </p:sp>
      <p:cxnSp>
        <p:nvCxnSpPr>
          <p:cNvPr id="7" name="直線コネクタ 6">
            <a:extLst>
              <a:ext uri="{FF2B5EF4-FFF2-40B4-BE49-F238E27FC236}">
                <a16:creationId xmlns:a16="http://schemas.microsoft.com/office/drawing/2014/main" id="{DB2A2093-070D-41A5-9025-A3FCDEC0C92A}"/>
              </a:ext>
            </a:extLst>
          </p:cNvPr>
          <p:cNvCxnSpPr>
            <a:cxnSpLocks/>
          </p:cNvCxnSpPr>
          <p:nvPr/>
        </p:nvCxnSpPr>
        <p:spPr>
          <a:xfrm flipH="1">
            <a:off x="5941899" y="3645024"/>
            <a:ext cx="2365101" cy="881314"/>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BC5A3FBB-C3BC-46FD-A24E-8CB4F74D3E2B}"/>
              </a:ext>
            </a:extLst>
          </p:cNvPr>
          <p:cNvSpPr/>
          <p:nvPr/>
        </p:nvSpPr>
        <p:spPr>
          <a:xfrm>
            <a:off x="540000" y="864000"/>
            <a:ext cx="7632000" cy="369332"/>
          </a:xfrm>
          <a:prstGeom prst="rect">
            <a:avLst/>
          </a:prstGeom>
        </p:spPr>
        <p:txBody>
          <a:bodyPr wrap="square">
            <a:spAutoFit/>
          </a:bodyPr>
          <a:lstStyle/>
          <a:p>
            <a:pPr marL="360000" indent="-360000">
              <a:buClr>
                <a:srgbClr val="C00000"/>
              </a:buClr>
              <a:buFont typeface="Wingdings" panose="05000000000000000000" pitchFamily="2" charset="2"/>
              <a:buChar char="n"/>
            </a:pPr>
            <a:r>
              <a:rPr lang="ja-JP" altLang="en-US" b="1" dirty="0">
                <a:solidFill>
                  <a:schemeClr val="tx1">
                    <a:lumMod val="75000"/>
                    <a:lumOff val="25000"/>
                  </a:schemeClr>
                </a:solidFill>
                <a:latin typeface="+mn-ea"/>
                <a:cs typeface="メイリオ" pitchFamily="50" charset="-128"/>
              </a:rPr>
              <a:t>テキストマイニングで具体化するための方向性を決めます</a:t>
            </a:r>
            <a:endParaRPr lang="en-US" altLang="ja-JP" b="1" dirty="0">
              <a:solidFill>
                <a:schemeClr val="tx1">
                  <a:lumMod val="75000"/>
                  <a:lumOff val="25000"/>
                </a:schemeClr>
              </a:solidFill>
              <a:latin typeface="+mn-ea"/>
              <a:cs typeface="メイリオ" pitchFamily="50" charset="-128"/>
            </a:endParaRPr>
          </a:p>
        </p:txBody>
      </p:sp>
      <p:sp>
        <p:nvSpPr>
          <p:cNvPr id="25" name="四角形: 角を丸くする 24">
            <a:extLst>
              <a:ext uri="{FF2B5EF4-FFF2-40B4-BE49-F238E27FC236}">
                <a16:creationId xmlns:a16="http://schemas.microsoft.com/office/drawing/2014/main" id="{336080C1-6EEB-4F05-918A-1390DA33F262}"/>
              </a:ext>
            </a:extLst>
          </p:cNvPr>
          <p:cNvSpPr/>
          <p:nvPr/>
        </p:nvSpPr>
        <p:spPr>
          <a:xfrm>
            <a:off x="8033085" y="161531"/>
            <a:ext cx="1031151" cy="646331"/>
          </a:xfrm>
          <a:prstGeom prst="roundRect">
            <a:avLst/>
          </a:prstGeom>
          <a:solidFill>
            <a:srgbClr val="C00000"/>
          </a:solidFill>
          <a:ln w="44450" cap="flat" cmpd="sng" algn="ctr">
            <a:noFill/>
            <a:miter lim="800000"/>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ja-JP" altLang="en-US" sz="2000" b="1" i="0" u="none" strike="noStrike" kern="0" cap="none" spc="0" normalizeH="0" baseline="0" noProof="0" dirty="0">
                <a:ln>
                  <a:noFill/>
                </a:ln>
                <a:solidFill>
                  <a:prstClr val="white"/>
                </a:solidFill>
                <a:effectLst/>
                <a:uLnTx/>
                <a:uFillTx/>
                <a:latin typeface="+mn-ea"/>
                <a:cs typeface="+mn-cs"/>
              </a:rPr>
              <a:t>データ機密</a:t>
            </a:r>
          </a:p>
        </p:txBody>
      </p:sp>
    </p:spTree>
    <p:extLst>
      <p:ext uri="{BB962C8B-B14F-4D97-AF65-F5344CB8AC3E}">
        <p14:creationId xmlns:p14="http://schemas.microsoft.com/office/powerpoint/2010/main" val="2917866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26">
            <a:extLst>
              <a:ext uri="{FF2B5EF4-FFF2-40B4-BE49-F238E27FC236}">
                <a16:creationId xmlns:a16="http://schemas.microsoft.com/office/drawing/2014/main" id="{CEF54564-EDFA-4864-9764-8AE1FC48FFF6}"/>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sp>
        <p:nvSpPr>
          <p:cNvPr id="16" name="フッター プレースホルダー 1">
            <a:extLst>
              <a:ext uri="{FF2B5EF4-FFF2-40B4-BE49-F238E27FC236}">
                <a16:creationId xmlns:a16="http://schemas.microsoft.com/office/drawing/2014/main" id="{3FDC8074-B4DB-4ADC-84F2-5AABE9D11849}"/>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17" name="スライド番号プレースホルダー 3">
            <a:extLst>
              <a:ext uri="{FF2B5EF4-FFF2-40B4-BE49-F238E27FC236}">
                <a16:creationId xmlns:a16="http://schemas.microsoft.com/office/drawing/2014/main" id="{C57B3E39-E553-4207-AC42-CD7DC041B64E}"/>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33</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1F393A00-6AFE-475B-9F2E-4CB786FEDD0A}"/>
              </a:ext>
            </a:extLst>
          </p:cNvPr>
          <p:cNvGrpSpPr/>
          <p:nvPr/>
        </p:nvGrpSpPr>
        <p:grpSpPr>
          <a:xfrm>
            <a:off x="107504" y="1260000"/>
            <a:ext cx="2376264" cy="5187499"/>
            <a:chOff x="107504" y="1400699"/>
            <a:chExt cx="2376264" cy="5187499"/>
          </a:xfrm>
        </p:grpSpPr>
        <p:sp>
          <p:nvSpPr>
            <p:cNvPr id="20" name="四角形: 角を丸くする 19">
              <a:extLst>
                <a:ext uri="{FF2B5EF4-FFF2-40B4-BE49-F238E27FC236}">
                  <a16:creationId xmlns:a16="http://schemas.microsoft.com/office/drawing/2014/main" id="{C1056CF1-7003-47BE-B41D-4477CDA79F5D}"/>
                </a:ext>
              </a:extLst>
            </p:cNvPr>
            <p:cNvSpPr/>
            <p:nvPr/>
          </p:nvSpPr>
          <p:spPr>
            <a:xfrm>
              <a:off x="180000" y="1440000"/>
              <a:ext cx="2222784" cy="693807"/>
            </a:xfrm>
            <a:prstGeom prst="roundRect">
              <a:avLst/>
            </a:prstGeom>
            <a:solidFill>
              <a:srgbClr val="269ABE"/>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latin typeface="+mn-ea"/>
                </a:rPr>
                <a:t>分析シナリオの</a:t>
              </a:r>
              <a:endParaRPr lang="en-US" altLang="ja-JP" sz="2100" b="1" dirty="0">
                <a:latin typeface="+mn-ea"/>
              </a:endParaRPr>
            </a:p>
            <a:p>
              <a:pPr algn="ctr"/>
              <a:r>
                <a:rPr lang="ja-JP" altLang="en-US" sz="2100" b="1" dirty="0">
                  <a:latin typeface="+mn-ea"/>
                </a:rPr>
                <a:t>設定</a:t>
              </a:r>
            </a:p>
          </p:txBody>
        </p:sp>
        <p:sp>
          <p:nvSpPr>
            <p:cNvPr id="21" name="四角形: 角を丸くする 20">
              <a:extLst>
                <a:ext uri="{FF2B5EF4-FFF2-40B4-BE49-F238E27FC236}">
                  <a16:creationId xmlns:a16="http://schemas.microsoft.com/office/drawing/2014/main" id="{235EE558-E70D-4C19-9D58-855A7B0359BB}"/>
                </a:ext>
              </a:extLst>
            </p:cNvPr>
            <p:cNvSpPr/>
            <p:nvPr/>
          </p:nvSpPr>
          <p:spPr>
            <a:xfrm>
              <a:off x="180000" y="5760000"/>
              <a:ext cx="2222784" cy="693807"/>
            </a:xfrm>
            <a:prstGeom prst="roundRect">
              <a:avLst/>
            </a:prstGeom>
            <a:solidFill>
              <a:srgbClr val="269ABE"/>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latin typeface="+mn-ea"/>
                </a:rPr>
                <a:t>施策案の検討</a:t>
              </a:r>
            </a:p>
          </p:txBody>
        </p:sp>
        <p:sp>
          <p:nvSpPr>
            <p:cNvPr id="22" name="四角形: 角を丸くする 21">
              <a:extLst>
                <a:ext uri="{FF2B5EF4-FFF2-40B4-BE49-F238E27FC236}">
                  <a16:creationId xmlns:a16="http://schemas.microsoft.com/office/drawing/2014/main" id="{84CF97D8-D905-4689-B254-18FEBA6105CF}"/>
                </a:ext>
              </a:extLst>
            </p:cNvPr>
            <p:cNvSpPr/>
            <p:nvPr/>
          </p:nvSpPr>
          <p:spPr>
            <a:xfrm>
              <a:off x="180000" y="4680000"/>
              <a:ext cx="2222784" cy="693807"/>
            </a:xfrm>
            <a:prstGeom prst="roundRect">
              <a:avLst/>
            </a:prstGeom>
            <a:solidFill>
              <a:srgbClr val="269ABE"/>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solidFill>
                    <a:schemeClr val="bg1"/>
                  </a:solidFill>
                  <a:latin typeface="+mn-ea"/>
                </a:rPr>
                <a:t>テキストマイニング実施</a:t>
              </a:r>
            </a:p>
          </p:txBody>
        </p:sp>
        <p:sp>
          <p:nvSpPr>
            <p:cNvPr id="23" name="四角形: 角を丸くする 22">
              <a:extLst>
                <a:ext uri="{FF2B5EF4-FFF2-40B4-BE49-F238E27FC236}">
                  <a16:creationId xmlns:a16="http://schemas.microsoft.com/office/drawing/2014/main" id="{FA12ED78-E4EC-4FE2-8DC7-CC88953DCFB6}"/>
                </a:ext>
              </a:extLst>
            </p:cNvPr>
            <p:cNvSpPr/>
            <p:nvPr/>
          </p:nvSpPr>
          <p:spPr>
            <a:xfrm>
              <a:off x="180000" y="2520000"/>
              <a:ext cx="2222784" cy="693807"/>
            </a:xfrm>
            <a:prstGeom prst="roundRect">
              <a:avLst/>
            </a:prstGeom>
            <a:solidFill>
              <a:srgbClr val="269ABE"/>
            </a:solidFill>
            <a:ln w="28575">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latin typeface="+mn-ea"/>
                </a:rPr>
                <a:t>基礎集計</a:t>
              </a:r>
            </a:p>
          </p:txBody>
        </p:sp>
        <p:sp>
          <p:nvSpPr>
            <p:cNvPr id="24" name="二等辺三角形 23">
              <a:extLst>
                <a:ext uri="{FF2B5EF4-FFF2-40B4-BE49-F238E27FC236}">
                  <a16:creationId xmlns:a16="http://schemas.microsoft.com/office/drawing/2014/main" id="{29C2CB20-0160-4EAA-973A-8A9ACFF454FC}"/>
                </a:ext>
              </a:extLst>
            </p:cNvPr>
            <p:cNvSpPr/>
            <p:nvPr/>
          </p:nvSpPr>
          <p:spPr>
            <a:xfrm rot="10800000">
              <a:off x="837000" y="2264795"/>
              <a:ext cx="874409" cy="162000"/>
            </a:xfrm>
            <a:prstGeom prst="triangle">
              <a:avLst/>
            </a:prstGeom>
            <a:gradFill>
              <a:gsLst>
                <a:gs pos="10000">
                  <a:schemeClr val="bg1">
                    <a:lumMod val="50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26" name="二等辺三角形 25">
              <a:extLst>
                <a:ext uri="{FF2B5EF4-FFF2-40B4-BE49-F238E27FC236}">
                  <a16:creationId xmlns:a16="http://schemas.microsoft.com/office/drawing/2014/main" id="{4F308071-113F-4C15-A677-9B1B83ABCABF}"/>
                </a:ext>
              </a:extLst>
            </p:cNvPr>
            <p:cNvSpPr/>
            <p:nvPr/>
          </p:nvSpPr>
          <p:spPr>
            <a:xfrm rot="10800000">
              <a:off x="837000" y="5518381"/>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27" name="二等辺三角形 26">
              <a:extLst>
                <a:ext uri="{FF2B5EF4-FFF2-40B4-BE49-F238E27FC236}">
                  <a16:creationId xmlns:a16="http://schemas.microsoft.com/office/drawing/2014/main" id="{700A3595-A258-4F24-906E-CE88E5460264}"/>
                </a:ext>
              </a:extLst>
            </p:cNvPr>
            <p:cNvSpPr/>
            <p:nvPr/>
          </p:nvSpPr>
          <p:spPr>
            <a:xfrm rot="10800000">
              <a:off x="837000" y="4429749"/>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latin typeface="+mn-ea"/>
              </a:endParaRPr>
            </a:p>
          </p:txBody>
        </p:sp>
        <p:sp>
          <p:nvSpPr>
            <p:cNvPr id="29" name="二等辺三角形 28">
              <a:extLst>
                <a:ext uri="{FF2B5EF4-FFF2-40B4-BE49-F238E27FC236}">
                  <a16:creationId xmlns:a16="http://schemas.microsoft.com/office/drawing/2014/main" id="{2F25AD9F-FB6D-4199-AA8C-84B65D50FB23}"/>
                </a:ext>
              </a:extLst>
            </p:cNvPr>
            <p:cNvSpPr/>
            <p:nvPr/>
          </p:nvSpPr>
          <p:spPr>
            <a:xfrm rot="10800000">
              <a:off x="837000" y="3366943"/>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latin typeface="+mn-ea"/>
              </a:endParaRPr>
            </a:p>
          </p:txBody>
        </p:sp>
        <p:sp>
          <p:nvSpPr>
            <p:cNvPr id="18" name="正方形/長方形 17">
              <a:extLst>
                <a:ext uri="{FF2B5EF4-FFF2-40B4-BE49-F238E27FC236}">
                  <a16:creationId xmlns:a16="http://schemas.microsoft.com/office/drawing/2014/main" id="{170C6030-B9C4-4C32-8086-2170B2B2C8EE}"/>
                </a:ext>
              </a:extLst>
            </p:cNvPr>
            <p:cNvSpPr/>
            <p:nvPr/>
          </p:nvSpPr>
          <p:spPr>
            <a:xfrm>
              <a:off x="107504" y="1400699"/>
              <a:ext cx="2376264" cy="5187499"/>
            </a:xfrm>
            <a:prstGeom prst="rect">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31" name="四角形: 角を丸くする 30">
              <a:extLst>
                <a:ext uri="{FF2B5EF4-FFF2-40B4-BE49-F238E27FC236}">
                  <a16:creationId xmlns:a16="http://schemas.microsoft.com/office/drawing/2014/main" id="{BCE40B50-49FF-4767-90DB-3EB0499CE150}"/>
                </a:ext>
              </a:extLst>
            </p:cNvPr>
            <p:cNvSpPr/>
            <p:nvPr/>
          </p:nvSpPr>
          <p:spPr>
            <a:xfrm>
              <a:off x="180000" y="3600000"/>
              <a:ext cx="2222784" cy="693807"/>
            </a:xfrm>
            <a:prstGeom prst="roundRect">
              <a:avLst/>
            </a:prstGeom>
            <a:solidFill>
              <a:srgbClr val="E3F4F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solidFill>
                    <a:schemeClr val="tx1"/>
                  </a:solidFill>
                  <a:latin typeface="+mn-ea"/>
                </a:rPr>
                <a:t>データの加工</a:t>
              </a:r>
            </a:p>
          </p:txBody>
        </p:sp>
      </p:grpSp>
      <p:sp>
        <p:nvSpPr>
          <p:cNvPr id="33" name="テキスト ボックス 32">
            <a:extLst>
              <a:ext uri="{FF2B5EF4-FFF2-40B4-BE49-F238E27FC236}">
                <a16:creationId xmlns:a16="http://schemas.microsoft.com/office/drawing/2014/main" id="{C751DE11-C413-45D2-B441-60D40B39FCB0}"/>
              </a:ext>
            </a:extLst>
          </p:cNvPr>
          <p:cNvSpPr txBox="1"/>
          <p:nvPr/>
        </p:nvSpPr>
        <p:spPr>
          <a:xfrm>
            <a:off x="2700000" y="1260000"/>
            <a:ext cx="2492990" cy="400110"/>
          </a:xfrm>
          <a:prstGeom prst="rect">
            <a:avLst/>
          </a:prstGeom>
          <a:noFill/>
        </p:spPr>
        <p:txBody>
          <a:bodyPr wrap="none" rtlCol="0">
            <a:spAutoFit/>
          </a:bodyPr>
          <a:lstStyle/>
          <a:p>
            <a:r>
              <a:rPr lang="ja-JP" altLang="en-US" sz="2000" b="1" dirty="0"/>
              <a:t>作成した辞書の一部</a:t>
            </a:r>
            <a:endParaRPr kumimoji="1" lang="ja-JP" altLang="en-US" sz="2000" b="1" dirty="0"/>
          </a:p>
        </p:txBody>
      </p:sp>
      <p:sp>
        <p:nvSpPr>
          <p:cNvPr id="34" name="Rectangle 25">
            <a:extLst>
              <a:ext uri="{FF2B5EF4-FFF2-40B4-BE49-F238E27FC236}">
                <a16:creationId xmlns:a16="http://schemas.microsoft.com/office/drawing/2014/main" id="{B5F54714-DC82-4CA1-B4A1-FE0FF3F510CB}"/>
              </a:ext>
            </a:extLst>
          </p:cNvPr>
          <p:cNvSpPr>
            <a:spLocks noChangeArrowheads="1"/>
          </p:cNvSpPr>
          <p:nvPr/>
        </p:nvSpPr>
        <p:spPr bwMode="auto">
          <a:xfrm>
            <a:off x="792000" y="252000"/>
            <a:ext cx="58560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ja-JP" altLang="en-US" sz="3600" b="1" dirty="0">
                <a:solidFill>
                  <a:schemeClr val="tx1">
                    <a:lumMod val="65000"/>
                    <a:lumOff val="35000"/>
                  </a:schemeClr>
                </a:solidFill>
                <a:latin typeface="+mn-ea"/>
                <a:ea typeface="+mn-ea"/>
              </a:rPr>
              <a:t>案件の進め方 データの加工</a:t>
            </a:r>
          </a:p>
        </p:txBody>
      </p:sp>
      <p:graphicFrame>
        <p:nvGraphicFramePr>
          <p:cNvPr id="25" name="表 24">
            <a:extLst>
              <a:ext uri="{FF2B5EF4-FFF2-40B4-BE49-F238E27FC236}">
                <a16:creationId xmlns:a16="http://schemas.microsoft.com/office/drawing/2014/main" id="{BEC94D53-07B3-46CF-B416-38A6F1375EB5}"/>
              </a:ext>
            </a:extLst>
          </p:cNvPr>
          <p:cNvGraphicFramePr>
            <a:graphicFrameLocks noGrp="1"/>
          </p:cNvGraphicFramePr>
          <p:nvPr>
            <p:extLst>
              <p:ext uri="{D42A27DB-BD31-4B8C-83A1-F6EECF244321}">
                <p14:modId xmlns:p14="http://schemas.microsoft.com/office/powerpoint/2010/main" val="1529964774"/>
              </p:ext>
            </p:extLst>
          </p:nvPr>
        </p:nvGraphicFramePr>
        <p:xfrm>
          <a:off x="2556000" y="1620000"/>
          <a:ext cx="5751000" cy="1822320"/>
        </p:xfrm>
        <a:graphic>
          <a:graphicData uri="http://schemas.openxmlformats.org/drawingml/2006/table">
            <a:tbl>
              <a:tblPr firstRow="1" bandRow="1">
                <a:tableStyleId>{5C22544A-7EE6-4342-B048-85BDC9FD1C3A}</a:tableStyleId>
              </a:tblPr>
              <a:tblGrid>
                <a:gridCol w="1917000">
                  <a:extLst>
                    <a:ext uri="{9D8B030D-6E8A-4147-A177-3AD203B41FA5}">
                      <a16:colId xmlns:a16="http://schemas.microsoft.com/office/drawing/2014/main" val="1242668652"/>
                    </a:ext>
                  </a:extLst>
                </a:gridCol>
                <a:gridCol w="1917000">
                  <a:extLst>
                    <a:ext uri="{9D8B030D-6E8A-4147-A177-3AD203B41FA5}">
                      <a16:colId xmlns:a16="http://schemas.microsoft.com/office/drawing/2014/main" val="1005406454"/>
                    </a:ext>
                  </a:extLst>
                </a:gridCol>
                <a:gridCol w="1917000">
                  <a:extLst>
                    <a:ext uri="{9D8B030D-6E8A-4147-A177-3AD203B41FA5}">
                      <a16:colId xmlns:a16="http://schemas.microsoft.com/office/drawing/2014/main" val="3948088727"/>
                    </a:ext>
                  </a:extLst>
                </a:gridCol>
              </a:tblGrid>
              <a:tr h="396000">
                <a:tc gridSpan="3">
                  <a:txBody>
                    <a:bodyPr/>
                    <a:lstStyle/>
                    <a:p>
                      <a:pPr algn="ctr"/>
                      <a:r>
                        <a:rPr kumimoji="1" lang="ja-JP" altLang="en-US" sz="1800" b="1" i="0" u="none" strike="noStrike" kern="1200" baseline="0" dirty="0">
                          <a:solidFill>
                            <a:schemeClr val="bg1"/>
                          </a:solidFill>
                          <a:latin typeface="+mn-lt"/>
                          <a:ea typeface="+mn-ea"/>
                          <a:cs typeface="+mn-cs"/>
                        </a:rPr>
                        <a:t>類義語辞書</a:t>
                      </a:r>
                    </a:p>
                  </a:txBody>
                  <a:tcPr marL="36000" marR="36000" marT="36000" marB="36000" anchor="ct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691577532"/>
                  </a:ext>
                </a:extLst>
              </a:tr>
              <a:tr h="298543">
                <a:tc>
                  <a:txBody>
                    <a:bodyPr/>
                    <a:lstStyle/>
                    <a:p>
                      <a:pPr algn="ctr" fontAlgn="ctr"/>
                      <a:r>
                        <a:rPr lang="ja-JP" altLang="en-US" sz="1800" b="1" i="0" u="none" strike="noStrike" dirty="0">
                          <a:solidFill>
                            <a:schemeClr val="bg1"/>
                          </a:solidFill>
                          <a:effectLst/>
                          <a:latin typeface="+mn-ea"/>
                          <a:ea typeface="+mn-ea"/>
                        </a:rPr>
                        <a:t>代表語</a:t>
                      </a:r>
                    </a:p>
                  </a:txBody>
                  <a:tcPr marL="36000" marR="36000" marT="36000" marB="36000" anchor="ctr">
                    <a:solidFill>
                      <a:schemeClr val="bg1">
                        <a:lumMod val="50000"/>
                      </a:schemeClr>
                    </a:solidFill>
                  </a:tcPr>
                </a:tc>
                <a:tc gridSpan="2">
                  <a:txBody>
                    <a:bodyPr/>
                    <a:lstStyle/>
                    <a:p>
                      <a:pPr algn="ctr" fontAlgn="ctr"/>
                      <a:r>
                        <a:rPr lang="ja-JP" altLang="en-US" sz="1800" b="1" i="0" u="none" strike="noStrike" dirty="0">
                          <a:solidFill>
                            <a:schemeClr val="bg1"/>
                          </a:solidFill>
                          <a:effectLst/>
                          <a:latin typeface="+mn-ea"/>
                          <a:ea typeface="+mn-ea"/>
                        </a:rPr>
                        <a:t>類義語</a:t>
                      </a:r>
                    </a:p>
                  </a:txBody>
                  <a:tcPr marL="36000" marR="36000" marT="36000" marB="36000" anchor="ctr">
                    <a:solidFill>
                      <a:schemeClr val="bg1">
                        <a:lumMod val="50000"/>
                      </a:schemeClr>
                    </a:solidFill>
                  </a:tcPr>
                </a:tc>
                <a:tc h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ja-JP" altLang="en-US" sz="1400" b="0" i="0" u="none" strike="noStrike" dirty="0">
                        <a:solidFill>
                          <a:schemeClr val="bg1"/>
                        </a:solidFill>
                        <a:effectLst/>
                        <a:latin typeface="+mn-ea"/>
                        <a:ea typeface="+mn-ea"/>
                      </a:endParaRPr>
                    </a:p>
                  </a:txBody>
                  <a:tcPr marL="6350" marR="6350" marT="6350" marB="0" anchor="ctr">
                    <a:solidFill>
                      <a:schemeClr val="accent1"/>
                    </a:solidFill>
                  </a:tcPr>
                </a:tc>
                <a:extLst>
                  <a:ext uri="{0D108BD9-81ED-4DB2-BD59-A6C34878D82A}">
                    <a16:rowId xmlns:a16="http://schemas.microsoft.com/office/drawing/2014/main" val="809464585"/>
                  </a:ext>
                </a:extLst>
              </a:tr>
              <a:tr h="360000">
                <a:tc>
                  <a:txBody>
                    <a:bodyPr/>
                    <a:lstStyle/>
                    <a:p>
                      <a:pPr algn="l" fontAlgn="ctr"/>
                      <a:r>
                        <a:rPr lang="ja-JP" altLang="en-US" sz="1600" b="1" i="0" u="none" strike="noStrike" dirty="0">
                          <a:solidFill>
                            <a:srgbClr val="000000"/>
                          </a:solidFill>
                          <a:effectLst/>
                          <a:latin typeface="+mn-ea"/>
                          <a:ea typeface="+mn-ea"/>
                        </a:rPr>
                        <a:t>営業担当者</a:t>
                      </a:r>
                    </a:p>
                  </a:txBody>
                  <a:tcPr marL="36000" marR="36000" marT="36000" marB="36000" anchor="ctr">
                    <a:solidFill>
                      <a:srgbClr val="D0D8E8"/>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b="0" i="0" u="none" strike="noStrike" dirty="0">
                          <a:solidFill>
                            <a:srgbClr val="000000"/>
                          </a:solidFill>
                          <a:effectLst/>
                          <a:latin typeface="+mn-ea"/>
                          <a:ea typeface="+mn-ea"/>
                        </a:rPr>
                        <a:t>営業者</a:t>
                      </a:r>
                    </a:p>
                  </a:txBody>
                  <a:tcPr marL="36000" marR="36000" marT="36000" marB="36000" anchor="ctr">
                    <a:solidFill>
                      <a:srgbClr val="D0D8E8"/>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b="0" i="0" u="none" strike="noStrike" dirty="0">
                          <a:solidFill>
                            <a:srgbClr val="000000"/>
                          </a:solidFill>
                          <a:effectLst/>
                          <a:latin typeface="+mn-ea"/>
                          <a:ea typeface="+mn-ea"/>
                        </a:rPr>
                        <a:t>営業グループ担当者</a:t>
                      </a:r>
                    </a:p>
                  </a:txBody>
                  <a:tcPr marL="36000" marR="36000" marT="36000" marB="36000" anchor="ctr">
                    <a:solidFill>
                      <a:srgbClr val="D0D8E8"/>
                    </a:solidFill>
                  </a:tcPr>
                </a:tc>
                <a:extLst>
                  <a:ext uri="{0D108BD9-81ED-4DB2-BD59-A6C34878D82A}">
                    <a16:rowId xmlns:a16="http://schemas.microsoft.com/office/drawing/2014/main" val="2612750682"/>
                  </a:ext>
                </a:extLst>
              </a:tr>
              <a:tr h="360000">
                <a:tc>
                  <a:txBody>
                    <a:bodyPr/>
                    <a:lstStyle/>
                    <a:p>
                      <a:pPr algn="l" fontAlgn="ctr"/>
                      <a:r>
                        <a:rPr lang="ja-JP" altLang="en-US" sz="1600" b="1" i="0" u="none" strike="noStrike" dirty="0">
                          <a:solidFill>
                            <a:srgbClr val="000000"/>
                          </a:solidFill>
                          <a:effectLst/>
                          <a:latin typeface="+mn-ea"/>
                          <a:ea typeface="+mn-ea"/>
                        </a:rPr>
                        <a:t>価格</a:t>
                      </a:r>
                    </a:p>
                  </a:txBody>
                  <a:tcPr marL="36000" marR="36000" marT="36000" marB="36000" anchor="ctr">
                    <a:solidFill>
                      <a:srgbClr val="E9EDF4"/>
                    </a:solidFill>
                  </a:tcPr>
                </a:tc>
                <a:tc>
                  <a:txBody>
                    <a:bodyPr/>
                    <a:lstStyle/>
                    <a:p>
                      <a:pPr algn="l" fontAlgn="ctr"/>
                      <a:r>
                        <a:rPr lang="ja-JP" altLang="en-US" sz="1600" b="0" i="0" u="none" strike="noStrike" dirty="0">
                          <a:solidFill>
                            <a:srgbClr val="000000"/>
                          </a:solidFill>
                          <a:effectLst/>
                          <a:latin typeface="+mn-ea"/>
                          <a:ea typeface="+mn-ea"/>
                        </a:rPr>
                        <a:t>金額</a:t>
                      </a:r>
                    </a:p>
                  </a:txBody>
                  <a:tcPr marL="36000" marR="36000" marT="36000" marB="36000" anchor="ctr">
                    <a:solidFill>
                      <a:srgbClr val="E9EDF4"/>
                    </a:solidFill>
                  </a:tcPr>
                </a:tc>
                <a:tc>
                  <a:txBody>
                    <a:bodyPr/>
                    <a:lstStyle/>
                    <a:p>
                      <a:pPr algn="l" fontAlgn="ctr"/>
                      <a:r>
                        <a:rPr lang="ja-JP" altLang="en-US" sz="1600" b="0" i="0" u="none" strike="noStrike" dirty="0">
                          <a:solidFill>
                            <a:srgbClr val="000000"/>
                          </a:solidFill>
                          <a:effectLst/>
                          <a:latin typeface="+mn-ea"/>
                          <a:ea typeface="+mn-ea"/>
                        </a:rPr>
                        <a:t>値段</a:t>
                      </a:r>
                    </a:p>
                  </a:txBody>
                  <a:tcPr marL="36000" marR="36000" marT="36000" marB="36000" anchor="ctr">
                    <a:solidFill>
                      <a:srgbClr val="E9EDF4"/>
                    </a:solidFill>
                  </a:tcPr>
                </a:tc>
                <a:extLst>
                  <a:ext uri="{0D108BD9-81ED-4DB2-BD59-A6C34878D82A}">
                    <a16:rowId xmlns:a16="http://schemas.microsoft.com/office/drawing/2014/main" val="792129998"/>
                  </a:ext>
                </a:extLst>
              </a:tr>
              <a:tr h="360000">
                <a:tc>
                  <a:txBody>
                    <a:bodyPr/>
                    <a:lstStyle/>
                    <a:p>
                      <a:pPr algn="l" fontAlgn="ctr"/>
                      <a:r>
                        <a:rPr lang="ja-JP" altLang="en-US" sz="1600" b="1" i="0" u="none" strike="noStrike" dirty="0">
                          <a:solidFill>
                            <a:srgbClr val="000000"/>
                          </a:solidFill>
                          <a:effectLst/>
                          <a:latin typeface="+mn-ea"/>
                          <a:ea typeface="+mn-ea"/>
                        </a:rPr>
                        <a:t>予算</a:t>
                      </a:r>
                    </a:p>
                  </a:txBody>
                  <a:tcPr marL="36000" marR="36000" marT="36000" marB="36000" anchor="ctr">
                    <a:solidFill>
                      <a:srgbClr val="D0D8E8"/>
                    </a:solidFill>
                  </a:tcPr>
                </a:tc>
                <a:tc>
                  <a:txBody>
                    <a:bodyPr/>
                    <a:lstStyle/>
                    <a:p>
                      <a:pPr algn="l" fontAlgn="ctr"/>
                      <a:r>
                        <a:rPr lang="ja-JP" altLang="en-US" sz="1600" b="0" i="0" u="none" strike="noStrike" dirty="0">
                          <a:solidFill>
                            <a:srgbClr val="000000"/>
                          </a:solidFill>
                          <a:effectLst/>
                          <a:latin typeface="+mn-ea"/>
                          <a:ea typeface="+mn-ea"/>
                        </a:rPr>
                        <a:t>予算内</a:t>
                      </a:r>
                    </a:p>
                  </a:txBody>
                  <a:tcPr marL="36000" marR="36000" marT="36000" marB="36000" anchor="ctr">
                    <a:solidFill>
                      <a:srgbClr val="D0D8E8"/>
                    </a:solidFill>
                  </a:tcPr>
                </a:tc>
                <a:tc>
                  <a:txBody>
                    <a:bodyPr/>
                    <a:lstStyle/>
                    <a:p>
                      <a:pPr algn="l" fontAlgn="ctr"/>
                      <a:r>
                        <a:rPr lang="ja-JP" altLang="en-US" sz="1600" b="0" i="0" u="none" strike="noStrike" dirty="0">
                          <a:solidFill>
                            <a:srgbClr val="000000"/>
                          </a:solidFill>
                          <a:effectLst/>
                          <a:latin typeface="+mn-ea"/>
                          <a:ea typeface="+mn-ea"/>
                        </a:rPr>
                        <a:t>予算</a:t>
                      </a:r>
                      <a:r>
                        <a:rPr lang="ja-JP" altLang="en-US" sz="1600" b="0" i="0" u="none" strike="noStrike" dirty="0" err="1">
                          <a:solidFill>
                            <a:srgbClr val="000000"/>
                          </a:solidFill>
                          <a:effectLst/>
                          <a:latin typeface="+mn-ea"/>
                          <a:ea typeface="+mn-ea"/>
                        </a:rPr>
                        <a:t>どり</a:t>
                      </a:r>
                      <a:endParaRPr lang="ja-JP" altLang="en-US" sz="1600" b="0" i="0" u="none" strike="noStrike" dirty="0">
                        <a:solidFill>
                          <a:srgbClr val="000000"/>
                        </a:solidFill>
                        <a:effectLst/>
                        <a:latin typeface="+mn-ea"/>
                        <a:ea typeface="+mn-ea"/>
                      </a:endParaRPr>
                    </a:p>
                  </a:txBody>
                  <a:tcPr marL="36000" marR="36000" marT="36000" marB="36000" anchor="ctr">
                    <a:solidFill>
                      <a:srgbClr val="D0D8E8"/>
                    </a:solidFill>
                  </a:tcPr>
                </a:tc>
                <a:extLst>
                  <a:ext uri="{0D108BD9-81ED-4DB2-BD59-A6C34878D82A}">
                    <a16:rowId xmlns:a16="http://schemas.microsoft.com/office/drawing/2014/main" val="2388109104"/>
                  </a:ext>
                </a:extLst>
              </a:tr>
            </a:tbl>
          </a:graphicData>
        </a:graphic>
      </p:graphicFrame>
      <p:graphicFrame>
        <p:nvGraphicFramePr>
          <p:cNvPr id="30" name="表 29">
            <a:extLst>
              <a:ext uri="{FF2B5EF4-FFF2-40B4-BE49-F238E27FC236}">
                <a16:creationId xmlns:a16="http://schemas.microsoft.com/office/drawing/2014/main" id="{EE1CE3D0-4092-4995-AAF4-E46FFEB9E7CB}"/>
              </a:ext>
            </a:extLst>
          </p:cNvPr>
          <p:cNvGraphicFramePr>
            <a:graphicFrameLocks noGrp="1"/>
          </p:cNvGraphicFramePr>
          <p:nvPr>
            <p:extLst>
              <p:ext uri="{D42A27DB-BD31-4B8C-83A1-F6EECF244321}">
                <p14:modId xmlns:p14="http://schemas.microsoft.com/office/powerpoint/2010/main" val="288907332"/>
              </p:ext>
            </p:extLst>
          </p:nvPr>
        </p:nvGraphicFramePr>
        <p:xfrm>
          <a:off x="2556000" y="3622562"/>
          <a:ext cx="1583045" cy="1659360"/>
        </p:xfrm>
        <a:graphic>
          <a:graphicData uri="http://schemas.openxmlformats.org/drawingml/2006/table">
            <a:tbl>
              <a:tblPr firstRow="1" bandRow="1">
                <a:tableStyleId>{5C22544A-7EE6-4342-B048-85BDC9FD1C3A}</a:tableStyleId>
              </a:tblPr>
              <a:tblGrid>
                <a:gridCol w="1583045">
                  <a:extLst>
                    <a:ext uri="{9D8B030D-6E8A-4147-A177-3AD203B41FA5}">
                      <a16:colId xmlns:a16="http://schemas.microsoft.com/office/drawing/2014/main" val="154709739"/>
                    </a:ext>
                  </a:extLst>
                </a:gridCol>
              </a:tblGrid>
              <a:tr h="39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baseline="0" dirty="0">
                          <a:solidFill>
                            <a:schemeClr val="bg1"/>
                          </a:solidFill>
                          <a:latin typeface="+mn-ea"/>
                          <a:ea typeface="+mn-ea"/>
                          <a:cs typeface="+mn-cs"/>
                        </a:rPr>
                        <a:t>除外辞書</a:t>
                      </a:r>
                    </a:p>
                  </a:txBody>
                  <a:tcPr marL="36000" marR="36000" marT="36000" marB="36000" anchor="ctr"/>
                </a:tc>
                <a:extLst>
                  <a:ext uri="{0D108BD9-81ED-4DB2-BD59-A6C34878D82A}">
                    <a16:rowId xmlns:a16="http://schemas.microsoft.com/office/drawing/2014/main" val="691577532"/>
                  </a:ext>
                </a:extLst>
              </a:tr>
              <a:tr h="297720">
                <a:tc>
                  <a:txBody>
                    <a:bodyPr/>
                    <a:lstStyle/>
                    <a:p>
                      <a:r>
                        <a:rPr kumimoji="1" lang="ja-JP" altLang="en-US" sz="1600" b="0" i="0" u="none" strike="noStrike" kern="1200" baseline="0" dirty="0">
                          <a:solidFill>
                            <a:schemeClr val="tx1"/>
                          </a:solidFill>
                          <a:latin typeface="+mn-ea"/>
                          <a:ea typeface="+mn-ea"/>
                          <a:cs typeface="+mn-cs"/>
                        </a:rPr>
                        <a:t>皆さま</a:t>
                      </a:r>
                    </a:p>
                  </a:txBody>
                  <a:tcPr marL="36000" marR="36000" marT="36000" marB="36000"/>
                </a:tc>
                <a:extLst>
                  <a:ext uri="{0D108BD9-81ED-4DB2-BD59-A6C34878D82A}">
                    <a16:rowId xmlns:a16="http://schemas.microsoft.com/office/drawing/2014/main" val="3751292330"/>
                  </a:ext>
                </a:extLst>
              </a:tr>
              <a:tr h="297720">
                <a:tc>
                  <a:txBody>
                    <a:bodyPr/>
                    <a:lstStyle/>
                    <a:p>
                      <a:r>
                        <a:rPr kumimoji="1" lang="ja-JP" altLang="en-US" sz="1600" b="0" i="0" u="none" strike="noStrike" kern="1200" baseline="0" dirty="0">
                          <a:solidFill>
                            <a:schemeClr val="tx1"/>
                          </a:solidFill>
                          <a:latin typeface="+mn-ea"/>
                          <a:ea typeface="+mn-ea"/>
                          <a:cs typeface="+mn-cs"/>
                        </a:rPr>
                        <a:t>旨</a:t>
                      </a:r>
                    </a:p>
                  </a:txBody>
                  <a:tcPr marL="36000" marR="36000" marT="36000" marB="36000"/>
                </a:tc>
                <a:extLst>
                  <a:ext uri="{0D108BD9-81ED-4DB2-BD59-A6C34878D82A}">
                    <a16:rowId xmlns:a16="http://schemas.microsoft.com/office/drawing/2014/main" val="935549420"/>
                  </a:ext>
                </a:extLst>
              </a:tr>
              <a:tr h="297720">
                <a:tc>
                  <a:txBody>
                    <a:bodyPr/>
                    <a:lstStyle/>
                    <a:p>
                      <a:r>
                        <a:rPr kumimoji="1" lang="ja-JP" altLang="en-US" sz="1600" b="0" i="0" u="none" strike="noStrike" kern="1200" baseline="0" dirty="0">
                          <a:solidFill>
                            <a:schemeClr val="tx1"/>
                          </a:solidFill>
                          <a:latin typeface="+mn-ea"/>
                          <a:ea typeface="+mn-ea"/>
                          <a:cs typeface="+mn-cs"/>
                        </a:rPr>
                        <a:t>お陰	</a:t>
                      </a:r>
                    </a:p>
                  </a:txBody>
                  <a:tcPr marL="36000" marR="36000" marT="36000" marB="36000"/>
                </a:tc>
                <a:extLst>
                  <a:ext uri="{0D108BD9-81ED-4DB2-BD59-A6C34878D82A}">
                    <a16:rowId xmlns:a16="http://schemas.microsoft.com/office/drawing/2014/main" val="3255818903"/>
                  </a:ext>
                </a:extLst>
              </a:tr>
              <a:tr h="297720">
                <a:tc>
                  <a:txBody>
                    <a:bodyPr/>
                    <a:lstStyle/>
                    <a:p>
                      <a:r>
                        <a:rPr kumimoji="1" lang="ja-JP" altLang="en-US" sz="1600" b="0" i="0" u="none" strike="noStrike" kern="1200" baseline="0" dirty="0">
                          <a:solidFill>
                            <a:schemeClr val="tx1"/>
                          </a:solidFill>
                          <a:latin typeface="+mn-ea"/>
                          <a:ea typeface="+mn-ea"/>
                          <a:cs typeface="+mn-cs"/>
                        </a:rPr>
                        <a:t>お忙しいと</a:t>
                      </a:r>
                    </a:p>
                  </a:txBody>
                  <a:tcPr marL="36000" marR="36000" marT="36000" marB="36000"/>
                </a:tc>
                <a:extLst>
                  <a:ext uri="{0D108BD9-81ED-4DB2-BD59-A6C34878D82A}">
                    <a16:rowId xmlns:a16="http://schemas.microsoft.com/office/drawing/2014/main" val="4063155848"/>
                  </a:ext>
                </a:extLst>
              </a:tr>
            </a:tbl>
          </a:graphicData>
        </a:graphic>
      </p:graphicFrame>
      <p:graphicFrame>
        <p:nvGraphicFramePr>
          <p:cNvPr id="32" name="表 31">
            <a:extLst>
              <a:ext uri="{FF2B5EF4-FFF2-40B4-BE49-F238E27FC236}">
                <a16:creationId xmlns:a16="http://schemas.microsoft.com/office/drawing/2014/main" id="{A992CB9A-57AA-4DBC-A77A-BDCF6CC042B2}"/>
              </a:ext>
            </a:extLst>
          </p:cNvPr>
          <p:cNvGraphicFramePr>
            <a:graphicFrameLocks noGrp="1"/>
          </p:cNvGraphicFramePr>
          <p:nvPr>
            <p:extLst>
              <p:ext uri="{D42A27DB-BD31-4B8C-83A1-F6EECF244321}">
                <p14:modId xmlns:p14="http://schemas.microsoft.com/office/powerpoint/2010/main" val="4273171634"/>
              </p:ext>
            </p:extLst>
          </p:nvPr>
        </p:nvGraphicFramePr>
        <p:xfrm>
          <a:off x="4499992" y="3622561"/>
          <a:ext cx="2700000" cy="1708076"/>
        </p:xfrm>
        <a:graphic>
          <a:graphicData uri="http://schemas.openxmlformats.org/drawingml/2006/table">
            <a:tbl>
              <a:tblPr firstRow="1" bandRow="1">
                <a:tableStyleId>{5C22544A-7EE6-4342-B048-85BDC9FD1C3A}</a:tableStyleId>
              </a:tblPr>
              <a:tblGrid>
                <a:gridCol w="1350000">
                  <a:extLst>
                    <a:ext uri="{9D8B030D-6E8A-4147-A177-3AD203B41FA5}">
                      <a16:colId xmlns:a16="http://schemas.microsoft.com/office/drawing/2014/main" val="1242668652"/>
                    </a:ext>
                  </a:extLst>
                </a:gridCol>
                <a:gridCol w="1350000">
                  <a:extLst>
                    <a:ext uri="{9D8B030D-6E8A-4147-A177-3AD203B41FA5}">
                      <a16:colId xmlns:a16="http://schemas.microsoft.com/office/drawing/2014/main" val="154709739"/>
                    </a:ext>
                  </a:extLst>
                </a:gridCol>
              </a:tblGrid>
              <a:tr h="396000">
                <a:tc gridSpan="2">
                  <a:txBody>
                    <a:bodyPr/>
                    <a:lstStyle/>
                    <a:p>
                      <a:pPr algn="ctr"/>
                      <a:r>
                        <a:rPr kumimoji="1" lang="ja-JP" altLang="en-US" sz="1800" b="1" i="0" u="none" strike="noStrike" kern="1200" baseline="0" dirty="0">
                          <a:solidFill>
                            <a:schemeClr val="bg1"/>
                          </a:solidFill>
                          <a:latin typeface="+mn-lt"/>
                          <a:ea typeface="+mn-ea"/>
                          <a:cs typeface="+mn-cs"/>
                        </a:rPr>
                        <a:t>分割辞書</a:t>
                      </a:r>
                    </a:p>
                  </a:txBody>
                  <a:tcPr marL="36000" marR="36000" marT="36000" marB="36000" anchor="ctr"/>
                </a:tc>
                <a:tc hMerge="1">
                  <a:txBody>
                    <a:bodyPr/>
                    <a:lstStyle/>
                    <a:p>
                      <a:endParaRPr kumimoji="1" lang="ja-JP" altLang="en-US" dirty="0">
                        <a:solidFill>
                          <a:schemeClr val="tx1"/>
                        </a:solidFill>
                      </a:endParaRPr>
                    </a:p>
                  </a:txBody>
                  <a:tcPr/>
                </a:tc>
                <a:extLst>
                  <a:ext uri="{0D108BD9-81ED-4DB2-BD59-A6C34878D82A}">
                    <a16:rowId xmlns:a16="http://schemas.microsoft.com/office/drawing/2014/main" val="691577532"/>
                  </a:ext>
                </a:extLst>
              </a:tr>
              <a:tr h="328019">
                <a:tc>
                  <a:txBody>
                    <a:bodyPr/>
                    <a:lstStyle/>
                    <a:p>
                      <a:pPr algn="l"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検討中</a:t>
                      </a:r>
                    </a:p>
                  </a:txBody>
                  <a:tcPr marL="36000" marR="36000" marT="36000" marB="36000" anchor="ctr"/>
                </a:tc>
                <a:tc>
                  <a:txBody>
                    <a:bodyPr/>
                    <a:lstStyle/>
                    <a:p>
                      <a:pPr algn="l"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後半</a:t>
                      </a:r>
                    </a:p>
                  </a:txBody>
                  <a:tcPr marL="36000" marR="36000" marT="36000" marB="36000" anchor="ctr"/>
                </a:tc>
                <a:extLst>
                  <a:ext uri="{0D108BD9-81ED-4DB2-BD59-A6C34878D82A}">
                    <a16:rowId xmlns:a16="http://schemas.microsoft.com/office/drawing/2014/main" val="3211062679"/>
                  </a:ext>
                </a:extLst>
              </a:tr>
              <a:tr h="328019">
                <a:tc>
                  <a:txBody>
                    <a:bodyPr/>
                    <a:lstStyle/>
                    <a:p>
                      <a:pPr algn="l"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差額</a:t>
                      </a:r>
                    </a:p>
                  </a:txBody>
                  <a:tcPr marL="36000" marR="36000" marT="36000" marB="36000" anchor="ctr"/>
                </a:tc>
                <a:tc>
                  <a:txBody>
                    <a:bodyPr/>
                    <a:lstStyle/>
                    <a:p>
                      <a:pPr algn="l"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５万円</a:t>
                      </a:r>
                    </a:p>
                  </a:txBody>
                  <a:tcPr marL="36000" marR="36000" marT="36000" marB="36000" anchor="ctr"/>
                </a:tc>
                <a:extLst>
                  <a:ext uri="{0D108BD9-81ED-4DB2-BD59-A6C34878D82A}">
                    <a16:rowId xmlns:a16="http://schemas.microsoft.com/office/drawing/2014/main" val="298026513"/>
                  </a:ext>
                </a:extLst>
              </a:tr>
              <a:tr h="328019">
                <a:tc>
                  <a:txBody>
                    <a:bodyPr/>
                    <a:lstStyle/>
                    <a:p>
                      <a:pPr algn="l"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誠意</a:t>
                      </a:r>
                    </a:p>
                  </a:txBody>
                  <a:tcPr marL="36000" marR="36000" marT="36000" marB="36000" anchor="ctr"/>
                </a:tc>
                <a:tc>
                  <a:txBody>
                    <a:bodyPr/>
                    <a:lstStyle/>
                    <a:p>
                      <a:pPr algn="l"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全力</a:t>
                      </a:r>
                    </a:p>
                  </a:txBody>
                  <a:tcPr marL="36000" marR="36000" marT="36000" marB="36000" anchor="ctr"/>
                </a:tc>
                <a:extLst>
                  <a:ext uri="{0D108BD9-81ED-4DB2-BD59-A6C34878D82A}">
                    <a16:rowId xmlns:a16="http://schemas.microsoft.com/office/drawing/2014/main" val="4161851754"/>
                  </a:ext>
                </a:extLst>
              </a:tr>
              <a:tr h="328019">
                <a:tc>
                  <a:txBody>
                    <a:bodyPr/>
                    <a:lstStyle/>
                    <a:p>
                      <a:pPr algn="l"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大変</a:t>
                      </a:r>
                    </a:p>
                  </a:txBody>
                  <a:tcPr marL="36000" marR="36000" marT="36000" marB="36000" anchor="ctr"/>
                </a:tc>
                <a:tc>
                  <a:txBody>
                    <a:bodyPr/>
                    <a:lstStyle/>
                    <a:p>
                      <a:pPr algn="l"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不愉快</a:t>
                      </a:r>
                    </a:p>
                  </a:txBody>
                  <a:tcPr marL="36000" marR="36000" marT="36000" marB="36000" anchor="ctr"/>
                </a:tc>
                <a:extLst>
                  <a:ext uri="{0D108BD9-81ED-4DB2-BD59-A6C34878D82A}">
                    <a16:rowId xmlns:a16="http://schemas.microsoft.com/office/drawing/2014/main" val="2424385066"/>
                  </a:ext>
                </a:extLst>
              </a:tr>
            </a:tbl>
          </a:graphicData>
        </a:graphic>
      </p:graphicFrame>
      <p:sp>
        <p:nvSpPr>
          <p:cNvPr id="35" name="正方形/長方形 34">
            <a:extLst>
              <a:ext uri="{FF2B5EF4-FFF2-40B4-BE49-F238E27FC236}">
                <a16:creationId xmlns:a16="http://schemas.microsoft.com/office/drawing/2014/main" id="{B8E04782-4E58-4077-9CBD-D07B5C0B904C}"/>
              </a:ext>
            </a:extLst>
          </p:cNvPr>
          <p:cNvSpPr/>
          <p:nvPr/>
        </p:nvSpPr>
        <p:spPr>
          <a:xfrm>
            <a:off x="540000" y="864000"/>
            <a:ext cx="8100664" cy="369332"/>
          </a:xfrm>
          <a:prstGeom prst="rect">
            <a:avLst/>
          </a:prstGeom>
        </p:spPr>
        <p:txBody>
          <a:bodyPr wrap="square">
            <a:spAutoFit/>
          </a:bodyPr>
          <a:lstStyle/>
          <a:p>
            <a:pPr marL="360000" indent="-360000">
              <a:buClr>
                <a:srgbClr val="C00000"/>
              </a:buClr>
              <a:buFont typeface="Wingdings" panose="05000000000000000000" pitchFamily="2" charset="2"/>
              <a:buChar char="n"/>
            </a:pPr>
            <a:r>
              <a:rPr lang="ja-JP" altLang="en-US" b="1" dirty="0">
                <a:solidFill>
                  <a:schemeClr val="tx1">
                    <a:lumMod val="75000"/>
                    <a:lumOff val="25000"/>
                  </a:schemeClr>
                </a:solidFill>
                <a:latin typeface="+mn-ea"/>
                <a:cs typeface="メイリオ" pitchFamily="50" charset="-128"/>
              </a:rPr>
              <a:t>テキストマイニングを効率よく実施するため、辞書登録などを実施する</a:t>
            </a:r>
          </a:p>
        </p:txBody>
      </p:sp>
      <p:sp>
        <p:nvSpPr>
          <p:cNvPr id="36" name="四角形: 角を丸くする 35">
            <a:extLst>
              <a:ext uri="{FF2B5EF4-FFF2-40B4-BE49-F238E27FC236}">
                <a16:creationId xmlns:a16="http://schemas.microsoft.com/office/drawing/2014/main" id="{429C3A85-F6CF-449D-96C5-83C887CC68B1}"/>
              </a:ext>
            </a:extLst>
          </p:cNvPr>
          <p:cNvSpPr/>
          <p:nvPr/>
        </p:nvSpPr>
        <p:spPr>
          <a:xfrm>
            <a:off x="8033085" y="161531"/>
            <a:ext cx="1031151" cy="646331"/>
          </a:xfrm>
          <a:prstGeom prst="roundRect">
            <a:avLst/>
          </a:prstGeom>
          <a:solidFill>
            <a:srgbClr val="C00000"/>
          </a:solidFill>
          <a:ln w="44450" cap="flat" cmpd="sng" algn="ctr">
            <a:noFill/>
            <a:miter lim="800000"/>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ja-JP" altLang="en-US" sz="2000" b="1" i="0" u="none" strike="noStrike" kern="0" cap="none" spc="0" normalizeH="0" baseline="0" noProof="0" dirty="0">
                <a:ln>
                  <a:noFill/>
                </a:ln>
                <a:solidFill>
                  <a:prstClr val="white"/>
                </a:solidFill>
                <a:effectLst/>
                <a:uLnTx/>
                <a:uFillTx/>
                <a:latin typeface="+mn-ea"/>
                <a:cs typeface="+mn-cs"/>
              </a:rPr>
              <a:t>データ機密</a:t>
            </a:r>
          </a:p>
        </p:txBody>
      </p:sp>
    </p:spTree>
    <p:extLst>
      <p:ext uri="{BB962C8B-B14F-4D97-AF65-F5344CB8AC3E}">
        <p14:creationId xmlns:p14="http://schemas.microsoft.com/office/powerpoint/2010/main" val="657160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26">
            <a:extLst>
              <a:ext uri="{FF2B5EF4-FFF2-40B4-BE49-F238E27FC236}">
                <a16:creationId xmlns:a16="http://schemas.microsoft.com/office/drawing/2014/main" id="{CEF54564-EDFA-4864-9764-8AE1FC48FFF6}"/>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sp>
        <p:nvSpPr>
          <p:cNvPr id="16" name="フッター プレースホルダー 1">
            <a:extLst>
              <a:ext uri="{FF2B5EF4-FFF2-40B4-BE49-F238E27FC236}">
                <a16:creationId xmlns:a16="http://schemas.microsoft.com/office/drawing/2014/main" id="{3FDC8074-B4DB-4ADC-84F2-5AABE9D11849}"/>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17" name="スライド番号プレースホルダー 3">
            <a:extLst>
              <a:ext uri="{FF2B5EF4-FFF2-40B4-BE49-F238E27FC236}">
                <a16:creationId xmlns:a16="http://schemas.microsoft.com/office/drawing/2014/main" id="{C57B3E39-E553-4207-AC42-CD7DC041B64E}"/>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34</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1F393A00-6AFE-475B-9F2E-4CB786FEDD0A}"/>
              </a:ext>
            </a:extLst>
          </p:cNvPr>
          <p:cNvGrpSpPr/>
          <p:nvPr/>
        </p:nvGrpSpPr>
        <p:grpSpPr>
          <a:xfrm>
            <a:off x="107504" y="1260000"/>
            <a:ext cx="2376264" cy="5187499"/>
            <a:chOff x="107504" y="1400699"/>
            <a:chExt cx="2376264" cy="5187499"/>
          </a:xfrm>
        </p:grpSpPr>
        <p:sp>
          <p:nvSpPr>
            <p:cNvPr id="20" name="四角形: 角を丸くする 19">
              <a:extLst>
                <a:ext uri="{FF2B5EF4-FFF2-40B4-BE49-F238E27FC236}">
                  <a16:creationId xmlns:a16="http://schemas.microsoft.com/office/drawing/2014/main" id="{C1056CF1-7003-47BE-B41D-4477CDA79F5D}"/>
                </a:ext>
              </a:extLst>
            </p:cNvPr>
            <p:cNvSpPr/>
            <p:nvPr/>
          </p:nvSpPr>
          <p:spPr>
            <a:xfrm>
              <a:off x="180000" y="1440000"/>
              <a:ext cx="2222784" cy="693807"/>
            </a:xfrm>
            <a:prstGeom prst="roundRect">
              <a:avLst/>
            </a:prstGeom>
            <a:solidFill>
              <a:srgbClr val="269ABE"/>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latin typeface="+mn-ea"/>
                </a:rPr>
                <a:t>分析シナリオの</a:t>
              </a:r>
              <a:endParaRPr lang="en-US" altLang="ja-JP" sz="2100" b="1" dirty="0">
                <a:latin typeface="+mn-ea"/>
              </a:endParaRPr>
            </a:p>
            <a:p>
              <a:pPr algn="ctr"/>
              <a:r>
                <a:rPr lang="ja-JP" altLang="en-US" sz="2100" b="1" dirty="0">
                  <a:latin typeface="+mn-ea"/>
                </a:rPr>
                <a:t>設定</a:t>
              </a:r>
            </a:p>
          </p:txBody>
        </p:sp>
        <p:sp>
          <p:nvSpPr>
            <p:cNvPr id="21" name="四角形: 角を丸くする 20">
              <a:extLst>
                <a:ext uri="{FF2B5EF4-FFF2-40B4-BE49-F238E27FC236}">
                  <a16:creationId xmlns:a16="http://schemas.microsoft.com/office/drawing/2014/main" id="{235EE558-E70D-4C19-9D58-855A7B0359BB}"/>
                </a:ext>
              </a:extLst>
            </p:cNvPr>
            <p:cNvSpPr/>
            <p:nvPr/>
          </p:nvSpPr>
          <p:spPr>
            <a:xfrm>
              <a:off x="180000" y="5760000"/>
              <a:ext cx="2222784" cy="693807"/>
            </a:xfrm>
            <a:prstGeom prst="roundRect">
              <a:avLst/>
            </a:prstGeom>
            <a:solidFill>
              <a:srgbClr val="269ABE"/>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latin typeface="+mn-ea"/>
                </a:rPr>
                <a:t>施策案の検討</a:t>
              </a:r>
            </a:p>
          </p:txBody>
        </p:sp>
        <p:sp>
          <p:nvSpPr>
            <p:cNvPr id="22" name="四角形: 角を丸くする 21">
              <a:extLst>
                <a:ext uri="{FF2B5EF4-FFF2-40B4-BE49-F238E27FC236}">
                  <a16:creationId xmlns:a16="http://schemas.microsoft.com/office/drawing/2014/main" id="{84CF97D8-D905-4689-B254-18FEBA6105CF}"/>
                </a:ext>
              </a:extLst>
            </p:cNvPr>
            <p:cNvSpPr/>
            <p:nvPr/>
          </p:nvSpPr>
          <p:spPr>
            <a:xfrm>
              <a:off x="180000" y="4680000"/>
              <a:ext cx="2222784" cy="693807"/>
            </a:xfrm>
            <a:prstGeom prst="roundRect">
              <a:avLst/>
            </a:prstGeom>
            <a:solidFill>
              <a:srgbClr val="269ABE"/>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solidFill>
                    <a:schemeClr val="bg1"/>
                  </a:solidFill>
                  <a:latin typeface="+mn-ea"/>
                </a:rPr>
                <a:t>テキストマイニング実施</a:t>
              </a:r>
            </a:p>
          </p:txBody>
        </p:sp>
        <p:sp>
          <p:nvSpPr>
            <p:cNvPr id="23" name="四角形: 角を丸くする 22">
              <a:extLst>
                <a:ext uri="{FF2B5EF4-FFF2-40B4-BE49-F238E27FC236}">
                  <a16:creationId xmlns:a16="http://schemas.microsoft.com/office/drawing/2014/main" id="{FA12ED78-E4EC-4FE2-8DC7-CC88953DCFB6}"/>
                </a:ext>
              </a:extLst>
            </p:cNvPr>
            <p:cNvSpPr/>
            <p:nvPr/>
          </p:nvSpPr>
          <p:spPr>
            <a:xfrm>
              <a:off x="180000" y="2520000"/>
              <a:ext cx="2222784" cy="693807"/>
            </a:xfrm>
            <a:prstGeom prst="roundRect">
              <a:avLst/>
            </a:prstGeom>
            <a:solidFill>
              <a:srgbClr val="269ABE"/>
            </a:solidFill>
            <a:ln w="28575">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latin typeface="+mn-ea"/>
                </a:rPr>
                <a:t>基礎集計</a:t>
              </a:r>
            </a:p>
          </p:txBody>
        </p:sp>
        <p:sp>
          <p:nvSpPr>
            <p:cNvPr id="24" name="二等辺三角形 23">
              <a:extLst>
                <a:ext uri="{FF2B5EF4-FFF2-40B4-BE49-F238E27FC236}">
                  <a16:creationId xmlns:a16="http://schemas.microsoft.com/office/drawing/2014/main" id="{29C2CB20-0160-4EAA-973A-8A9ACFF454FC}"/>
                </a:ext>
              </a:extLst>
            </p:cNvPr>
            <p:cNvSpPr/>
            <p:nvPr/>
          </p:nvSpPr>
          <p:spPr>
            <a:xfrm rot="10800000">
              <a:off x="837000" y="2264795"/>
              <a:ext cx="874409" cy="162000"/>
            </a:xfrm>
            <a:prstGeom prst="triangle">
              <a:avLst/>
            </a:prstGeom>
            <a:gradFill>
              <a:gsLst>
                <a:gs pos="10000">
                  <a:schemeClr val="bg1">
                    <a:lumMod val="50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26" name="二等辺三角形 25">
              <a:extLst>
                <a:ext uri="{FF2B5EF4-FFF2-40B4-BE49-F238E27FC236}">
                  <a16:creationId xmlns:a16="http://schemas.microsoft.com/office/drawing/2014/main" id="{4F308071-113F-4C15-A677-9B1B83ABCABF}"/>
                </a:ext>
              </a:extLst>
            </p:cNvPr>
            <p:cNvSpPr/>
            <p:nvPr/>
          </p:nvSpPr>
          <p:spPr>
            <a:xfrm rot="10800000">
              <a:off x="837000" y="5518381"/>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27" name="二等辺三角形 26">
              <a:extLst>
                <a:ext uri="{FF2B5EF4-FFF2-40B4-BE49-F238E27FC236}">
                  <a16:creationId xmlns:a16="http://schemas.microsoft.com/office/drawing/2014/main" id="{700A3595-A258-4F24-906E-CE88E5460264}"/>
                </a:ext>
              </a:extLst>
            </p:cNvPr>
            <p:cNvSpPr/>
            <p:nvPr/>
          </p:nvSpPr>
          <p:spPr>
            <a:xfrm rot="10800000">
              <a:off x="837000" y="4429749"/>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latin typeface="+mn-ea"/>
              </a:endParaRPr>
            </a:p>
          </p:txBody>
        </p:sp>
        <p:sp>
          <p:nvSpPr>
            <p:cNvPr id="29" name="二等辺三角形 28">
              <a:extLst>
                <a:ext uri="{FF2B5EF4-FFF2-40B4-BE49-F238E27FC236}">
                  <a16:creationId xmlns:a16="http://schemas.microsoft.com/office/drawing/2014/main" id="{2F25AD9F-FB6D-4199-AA8C-84B65D50FB23}"/>
                </a:ext>
              </a:extLst>
            </p:cNvPr>
            <p:cNvSpPr/>
            <p:nvPr/>
          </p:nvSpPr>
          <p:spPr>
            <a:xfrm rot="10800000">
              <a:off x="837000" y="3366943"/>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latin typeface="+mn-ea"/>
              </a:endParaRPr>
            </a:p>
          </p:txBody>
        </p:sp>
        <p:sp>
          <p:nvSpPr>
            <p:cNvPr id="18" name="正方形/長方形 17">
              <a:extLst>
                <a:ext uri="{FF2B5EF4-FFF2-40B4-BE49-F238E27FC236}">
                  <a16:creationId xmlns:a16="http://schemas.microsoft.com/office/drawing/2014/main" id="{170C6030-B9C4-4C32-8086-2170B2B2C8EE}"/>
                </a:ext>
              </a:extLst>
            </p:cNvPr>
            <p:cNvSpPr/>
            <p:nvPr/>
          </p:nvSpPr>
          <p:spPr>
            <a:xfrm>
              <a:off x="107504" y="1400699"/>
              <a:ext cx="2376264" cy="5187499"/>
            </a:xfrm>
            <a:prstGeom prst="rect">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31" name="四角形: 角を丸くする 30">
              <a:extLst>
                <a:ext uri="{FF2B5EF4-FFF2-40B4-BE49-F238E27FC236}">
                  <a16:creationId xmlns:a16="http://schemas.microsoft.com/office/drawing/2014/main" id="{BCE40B50-49FF-4767-90DB-3EB0499CE150}"/>
                </a:ext>
              </a:extLst>
            </p:cNvPr>
            <p:cNvSpPr/>
            <p:nvPr/>
          </p:nvSpPr>
          <p:spPr>
            <a:xfrm>
              <a:off x="180000" y="3600000"/>
              <a:ext cx="2222784" cy="693807"/>
            </a:xfrm>
            <a:prstGeom prst="roundRect">
              <a:avLst/>
            </a:prstGeom>
            <a:solidFill>
              <a:srgbClr val="E3F4F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solidFill>
                    <a:schemeClr val="tx1"/>
                  </a:solidFill>
                  <a:latin typeface="+mn-ea"/>
                </a:rPr>
                <a:t>データの加工</a:t>
              </a:r>
            </a:p>
          </p:txBody>
        </p:sp>
      </p:grpSp>
      <p:sp>
        <p:nvSpPr>
          <p:cNvPr id="33" name="テキスト ボックス 32">
            <a:extLst>
              <a:ext uri="{FF2B5EF4-FFF2-40B4-BE49-F238E27FC236}">
                <a16:creationId xmlns:a16="http://schemas.microsoft.com/office/drawing/2014/main" id="{C751DE11-C413-45D2-B441-60D40B39FCB0}"/>
              </a:ext>
            </a:extLst>
          </p:cNvPr>
          <p:cNvSpPr txBox="1"/>
          <p:nvPr/>
        </p:nvSpPr>
        <p:spPr>
          <a:xfrm>
            <a:off x="2700000" y="1260000"/>
            <a:ext cx="2492990" cy="707886"/>
          </a:xfrm>
          <a:prstGeom prst="rect">
            <a:avLst/>
          </a:prstGeom>
          <a:noFill/>
        </p:spPr>
        <p:txBody>
          <a:bodyPr wrap="none" rtlCol="0">
            <a:spAutoFit/>
          </a:bodyPr>
          <a:lstStyle/>
          <a:p>
            <a:r>
              <a:rPr lang="ja-JP" altLang="en-US" sz="2000" b="1" dirty="0"/>
              <a:t>各支店のエリア集計</a:t>
            </a:r>
            <a:endParaRPr lang="en-US" altLang="ja-JP" sz="2000" b="1" dirty="0"/>
          </a:p>
          <a:p>
            <a:r>
              <a:rPr lang="ja-JP" altLang="en-US" sz="2000" b="1" dirty="0"/>
              <a:t>（一部のみ記載）</a:t>
            </a:r>
            <a:endParaRPr kumimoji="1" lang="ja-JP" altLang="en-US" sz="2000" b="1" dirty="0"/>
          </a:p>
        </p:txBody>
      </p:sp>
      <p:sp>
        <p:nvSpPr>
          <p:cNvPr id="34" name="Rectangle 25">
            <a:extLst>
              <a:ext uri="{FF2B5EF4-FFF2-40B4-BE49-F238E27FC236}">
                <a16:creationId xmlns:a16="http://schemas.microsoft.com/office/drawing/2014/main" id="{B5F54714-DC82-4CA1-B4A1-FE0FF3F510CB}"/>
              </a:ext>
            </a:extLst>
          </p:cNvPr>
          <p:cNvSpPr>
            <a:spLocks noChangeArrowheads="1"/>
          </p:cNvSpPr>
          <p:nvPr/>
        </p:nvSpPr>
        <p:spPr bwMode="auto">
          <a:xfrm>
            <a:off x="792000" y="252000"/>
            <a:ext cx="58560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ja-JP" altLang="en-US" sz="3600" b="1" dirty="0">
                <a:solidFill>
                  <a:schemeClr val="tx1">
                    <a:lumMod val="65000"/>
                    <a:lumOff val="35000"/>
                  </a:schemeClr>
                </a:solidFill>
                <a:latin typeface="+mn-ea"/>
                <a:ea typeface="+mn-ea"/>
              </a:rPr>
              <a:t>案件の進め方 データの加工</a:t>
            </a:r>
          </a:p>
        </p:txBody>
      </p:sp>
      <p:graphicFrame>
        <p:nvGraphicFramePr>
          <p:cNvPr id="35" name="表 34">
            <a:extLst>
              <a:ext uri="{FF2B5EF4-FFF2-40B4-BE49-F238E27FC236}">
                <a16:creationId xmlns:a16="http://schemas.microsoft.com/office/drawing/2014/main" id="{BEB4B42A-711E-44F2-8D42-0D3857031435}"/>
              </a:ext>
            </a:extLst>
          </p:cNvPr>
          <p:cNvGraphicFramePr>
            <a:graphicFrameLocks noGrp="1"/>
          </p:cNvGraphicFramePr>
          <p:nvPr>
            <p:extLst>
              <p:ext uri="{D42A27DB-BD31-4B8C-83A1-F6EECF244321}">
                <p14:modId xmlns:p14="http://schemas.microsoft.com/office/powerpoint/2010/main" val="1289907194"/>
              </p:ext>
            </p:extLst>
          </p:nvPr>
        </p:nvGraphicFramePr>
        <p:xfrm>
          <a:off x="2556000" y="1908000"/>
          <a:ext cx="2520000" cy="2617920"/>
        </p:xfrm>
        <a:graphic>
          <a:graphicData uri="http://schemas.openxmlformats.org/drawingml/2006/table">
            <a:tbl>
              <a:tblPr firstRow="1" bandRow="1">
                <a:tableStyleId>{5C22544A-7EE6-4342-B048-85BDC9FD1C3A}</a:tableStyleId>
              </a:tblPr>
              <a:tblGrid>
                <a:gridCol w="1260000">
                  <a:extLst>
                    <a:ext uri="{9D8B030D-6E8A-4147-A177-3AD203B41FA5}">
                      <a16:colId xmlns:a16="http://schemas.microsoft.com/office/drawing/2014/main" val="1009640980"/>
                    </a:ext>
                  </a:extLst>
                </a:gridCol>
                <a:gridCol w="1260000">
                  <a:extLst>
                    <a:ext uri="{9D8B030D-6E8A-4147-A177-3AD203B41FA5}">
                      <a16:colId xmlns:a16="http://schemas.microsoft.com/office/drawing/2014/main" val="2788823438"/>
                    </a:ext>
                  </a:extLst>
                </a:gridCol>
              </a:tblGrid>
              <a:tr h="324000">
                <a:tc gridSpan="2">
                  <a:txBody>
                    <a:bodyPr/>
                    <a:lstStyle/>
                    <a:p>
                      <a:pPr algn="ctr" fontAlgn="ctr"/>
                      <a:r>
                        <a:rPr lang="ja-JP" altLang="en-US" sz="1400" b="1" i="0" u="none" strike="noStrike" dirty="0">
                          <a:solidFill>
                            <a:schemeClr val="bg1"/>
                          </a:solidFill>
                          <a:effectLst/>
                          <a:latin typeface="+mn-ea"/>
                          <a:ea typeface="+mn-ea"/>
                        </a:rPr>
                        <a:t>東日本の支店</a:t>
                      </a:r>
                    </a:p>
                  </a:txBody>
                  <a:tcPr marL="36000" marR="36000" marT="36000" marB="36000" anchor="ctr"/>
                </a:tc>
                <a:tc hMerge="1">
                  <a:txBody>
                    <a:bodyPr/>
                    <a:lstStyle/>
                    <a:p>
                      <a:pPr algn="l" fontAlgn="ctr"/>
                      <a:endParaRPr lang="ja-JP" altLang="en-US" sz="7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569695286"/>
                  </a:ext>
                </a:extLst>
              </a:tr>
              <a:tr h="252000">
                <a:tc>
                  <a:txBody>
                    <a:bodyPr/>
                    <a:lstStyle/>
                    <a:p>
                      <a:pPr algn="l" fontAlgn="ctr"/>
                      <a:r>
                        <a:rPr lang="zh-TW" altLang="en-US" sz="1200" b="0" i="0" u="none" strike="noStrike" dirty="0">
                          <a:solidFill>
                            <a:srgbClr val="FF0000"/>
                          </a:solidFill>
                          <a:effectLst/>
                          <a:latin typeface="+mn-lt"/>
                          <a:ea typeface="+mn-ea"/>
                        </a:rPr>
                        <a:t>東京中央支店</a:t>
                      </a:r>
                    </a:p>
                  </a:txBody>
                  <a:tcPr marL="36000" marR="36000" marT="36000" marB="36000" anchor="ctr"/>
                </a:tc>
                <a:tc>
                  <a:txBody>
                    <a:bodyPr/>
                    <a:lstStyle/>
                    <a:p>
                      <a:pPr algn="l" fontAlgn="ctr"/>
                      <a:r>
                        <a:rPr lang="ja-JP" altLang="en-US" sz="1200" b="0" i="0" u="none" strike="noStrike" dirty="0">
                          <a:solidFill>
                            <a:schemeClr val="tx1"/>
                          </a:solidFill>
                          <a:effectLst/>
                          <a:latin typeface="+mn-lt"/>
                          <a:ea typeface="+mn-ea"/>
                        </a:rPr>
                        <a:t>千葉支店</a:t>
                      </a:r>
                    </a:p>
                  </a:txBody>
                  <a:tcPr marL="36000" marR="36000" marT="36000" marB="36000" anchor="ctr"/>
                </a:tc>
                <a:extLst>
                  <a:ext uri="{0D108BD9-81ED-4DB2-BD59-A6C34878D82A}">
                    <a16:rowId xmlns:a16="http://schemas.microsoft.com/office/drawing/2014/main" val="2305418560"/>
                  </a:ext>
                </a:extLst>
              </a:tr>
              <a:tr h="252000">
                <a:tc>
                  <a:txBody>
                    <a:bodyPr/>
                    <a:lstStyle/>
                    <a:p>
                      <a:pPr algn="l" fontAlgn="ctr"/>
                      <a:r>
                        <a:rPr lang="ja-JP" altLang="en-US" sz="1200" b="0" i="0" u="none" strike="noStrike" dirty="0">
                          <a:solidFill>
                            <a:srgbClr val="FF0000"/>
                          </a:solidFill>
                          <a:effectLst/>
                          <a:latin typeface="+mn-lt"/>
                          <a:ea typeface="+mn-ea"/>
                        </a:rPr>
                        <a:t>池袋支店</a:t>
                      </a:r>
                    </a:p>
                  </a:txBody>
                  <a:tcPr marL="36000" marR="36000" marT="36000" marB="36000" anchor="ctr"/>
                </a:tc>
                <a:tc>
                  <a:txBody>
                    <a:bodyPr/>
                    <a:lstStyle/>
                    <a:p>
                      <a:pPr algn="l" fontAlgn="ctr"/>
                      <a:r>
                        <a:rPr lang="ja-JP" altLang="en-US" sz="1200" b="0" i="0" u="none" strike="noStrike" dirty="0">
                          <a:solidFill>
                            <a:schemeClr val="tx1"/>
                          </a:solidFill>
                          <a:effectLst/>
                          <a:latin typeface="+mn-lt"/>
                          <a:ea typeface="+mn-ea"/>
                        </a:rPr>
                        <a:t>幕張営業所</a:t>
                      </a:r>
                    </a:p>
                  </a:txBody>
                  <a:tcPr marL="36000" marR="36000" marT="36000" marB="36000" anchor="ctr"/>
                </a:tc>
                <a:extLst>
                  <a:ext uri="{0D108BD9-81ED-4DB2-BD59-A6C34878D82A}">
                    <a16:rowId xmlns:a16="http://schemas.microsoft.com/office/drawing/2014/main" val="1116232878"/>
                  </a:ext>
                </a:extLst>
              </a:tr>
              <a:tr h="252000">
                <a:tc>
                  <a:txBody>
                    <a:bodyPr/>
                    <a:lstStyle/>
                    <a:p>
                      <a:pPr algn="l" fontAlgn="ctr"/>
                      <a:r>
                        <a:rPr lang="ja-JP" altLang="en-US" sz="1200" b="0" i="0" u="none" strike="noStrike" dirty="0">
                          <a:solidFill>
                            <a:srgbClr val="000000"/>
                          </a:solidFill>
                          <a:effectLst/>
                          <a:latin typeface="+mn-lt"/>
                          <a:ea typeface="+mn-ea"/>
                        </a:rPr>
                        <a:t>城北営業所</a:t>
                      </a:r>
                    </a:p>
                  </a:txBody>
                  <a:tcPr marL="36000" marR="36000" marT="36000" marB="36000" anchor="ctr"/>
                </a:tc>
                <a:tc>
                  <a:txBody>
                    <a:bodyPr/>
                    <a:lstStyle/>
                    <a:p>
                      <a:pPr algn="l" fontAlgn="ctr"/>
                      <a:r>
                        <a:rPr lang="zh-TW" altLang="en-US" sz="1200" b="0" i="0" u="none" strike="noStrike" dirty="0">
                          <a:solidFill>
                            <a:schemeClr val="tx1"/>
                          </a:solidFill>
                          <a:effectLst/>
                          <a:latin typeface="+mn-lt"/>
                          <a:ea typeface="+mn-ea"/>
                        </a:rPr>
                        <a:t>木更津営業所</a:t>
                      </a:r>
                    </a:p>
                  </a:txBody>
                  <a:tcPr marL="36000" marR="36000" marT="36000" marB="36000" anchor="ctr"/>
                </a:tc>
                <a:extLst>
                  <a:ext uri="{0D108BD9-81ED-4DB2-BD59-A6C34878D82A}">
                    <a16:rowId xmlns:a16="http://schemas.microsoft.com/office/drawing/2014/main" val="4165238018"/>
                  </a:ext>
                </a:extLst>
              </a:tr>
              <a:tr h="252000">
                <a:tc>
                  <a:txBody>
                    <a:bodyPr/>
                    <a:lstStyle/>
                    <a:p>
                      <a:pPr algn="l" fontAlgn="ctr"/>
                      <a:r>
                        <a:rPr lang="ja-JP" altLang="en-US" sz="1200" b="0" i="0" u="none" strike="noStrike" dirty="0">
                          <a:solidFill>
                            <a:srgbClr val="FF0000"/>
                          </a:solidFill>
                          <a:effectLst/>
                          <a:latin typeface="+mn-lt"/>
                          <a:ea typeface="+mn-ea"/>
                        </a:rPr>
                        <a:t>池袋法人営業所</a:t>
                      </a:r>
                    </a:p>
                  </a:txBody>
                  <a:tcPr marL="36000" marR="36000" marT="36000" marB="36000" anchor="ctr"/>
                </a:tc>
                <a:tc>
                  <a:txBody>
                    <a:bodyPr/>
                    <a:lstStyle/>
                    <a:p>
                      <a:pPr algn="l" fontAlgn="ctr"/>
                      <a:r>
                        <a:rPr lang="ja-JP" altLang="en-US" sz="1200" b="0" i="0" u="none" strike="noStrike" dirty="0">
                          <a:solidFill>
                            <a:schemeClr val="tx1"/>
                          </a:solidFill>
                          <a:effectLst/>
                          <a:latin typeface="+mn-lt"/>
                          <a:ea typeface="+mn-ea"/>
                        </a:rPr>
                        <a:t>柏支店</a:t>
                      </a:r>
                      <a:endParaRPr lang="zh-TW" altLang="en-US" sz="1200" b="0" i="0" u="none" strike="noStrike" dirty="0">
                        <a:solidFill>
                          <a:schemeClr val="tx1"/>
                        </a:solidFill>
                        <a:effectLst/>
                        <a:latin typeface="+mn-lt"/>
                        <a:ea typeface="+mn-ea"/>
                      </a:endParaRPr>
                    </a:p>
                  </a:txBody>
                  <a:tcPr marL="36000" marR="36000" marT="36000" marB="36000" anchor="ctr"/>
                </a:tc>
                <a:extLst>
                  <a:ext uri="{0D108BD9-81ED-4DB2-BD59-A6C34878D82A}">
                    <a16:rowId xmlns:a16="http://schemas.microsoft.com/office/drawing/2014/main" val="507704101"/>
                  </a:ext>
                </a:extLst>
              </a:tr>
              <a:tr h="252000">
                <a:tc>
                  <a:txBody>
                    <a:bodyPr/>
                    <a:lstStyle/>
                    <a:p>
                      <a:pPr algn="l" fontAlgn="ctr"/>
                      <a:r>
                        <a:rPr lang="ja-JP" altLang="en-US" sz="1200" b="0" i="0" u="none" strike="noStrike" dirty="0">
                          <a:solidFill>
                            <a:srgbClr val="FF0000"/>
                          </a:solidFill>
                          <a:effectLst/>
                          <a:latin typeface="+mn-lt"/>
                          <a:ea typeface="+mn-ea"/>
                        </a:rPr>
                        <a:t>東京東支店</a:t>
                      </a:r>
                    </a:p>
                  </a:txBody>
                  <a:tcPr marL="36000" marR="36000" marT="36000" marB="36000" anchor="ctr"/>
                </a:tc>
                <a:tc>
                  <a:txBody>
                    <a:bodyPr/>
                    <a:lstStyle/>
                    <a:p>
                      <a:pPr algn="l" fontAlgn="ctr"/>
                      <a:r>
                        <a:rPr lang="ja-JP" altLang="en-US" sz="1200" b="0" i="0" u="none" strike="noStrike" dirty="0">
                          <a:solidFill>
                            <a:schemeClr val="tx1"/>
                          </a:solidFill>
                          <a:effectLst/>
                          <a:latin typeface="+mn-lt"/>
                          <a:ea typeface="+mn-ea"/>
                        </a:rPr>
                        <a:t>成田支店</a:t>
                      </a:r>
                    </a:p>
                  </a:txBody>
                  <a:tcPr marL="36000" marR="36000" marT="36000" marB="36000" anchor="ctr"/>
                </a:tc>
                <a:extLst>
                  <a:ext uri="{0D108BD9-81ED-4DB2-BD59-A6C34878D82A}">
                    <a16:rowId xmlns:a16="http://schemas.microsoft.com/office/drawing/2014/main" val="3942646836"/>
                  </a:ext>
                </a:extLst>
              </a:tr>
              <a:tr h="252000">
                <a:tc>
                  <a:txBody>
                    <a:bodyPr/>
                    <a:lstStyle/>
                    <a:p>
                      <a:pPr algn="l" fontAlgn="ctr"/>
                      <a:r>
                        <a:rPr lang="ja-JP" altLang="en-US" sz="1200" b="0" i="0" u="none" strike="noStrike" dirty="0">
                          <a:solidFill>
                            <a:srgbClr val="000000"/>
                          </a:solidFill>
                          <a:effectLst/>
                          <a:latin typeface="+mn-lt"/>
                          <a:ea typeface="+mn-ea"/>
                        </a:rPr>
                        <a:t>城南支店</a:t>
                      </a:r>
                    </a:p>
                  </a:txBody>
                  <a:tcPr marL="36000" marR="36000" marT="36000" marB="36000" anchor="ctr"/>
                </a:tc>
                <a:tc>
                  <a:txBody>
                    <a:bodyPr/>
                    <a:lstStyle/>
                    <a:p>
                      <a:pPr algn="l" fontAlgn="ctr"/>
                      <a:r>
                        <a:rPr lang="ja-JP" altLang="en-US" sz="1200" b="0" i="0" u="none" strike="noStrike" dirty="0">
                          <a:solidFill>
                            <a:schemeClr val="tx1"/>
                          </a:solidFill>
                          <a:effectLst/>
                          <a:latin typeface="+mn-lt"/>
                          <a:ea typeface="+mn-ea"/>
                        </a:rPr>
                        <a:t>水戸支店</a:t>
                      </a:r>
                    </a:p>
                  </a:txBody>
                  <a:tcPr marL="36000" marR="36000" marT="36000" marB="36000" anchor="ctr"/>
                </a:tc>
                <a:extLst>
                  <a:ext uri="{0D108BD9-81ED-4DB2-BD59-A6C34878D82A}">
                    <a16:rowId xmlns:a16="http://schemas.microsoft.com/office/drawing/2014/main" val="3777036734"/>
                  </a:ext>
                </a:extLst>
              </a:tr>
              <a:tr h="252000">
                <a:tc>
                  <a:txBody>
                    <a:bodyPr/>
                    <a:lstStyle/>
                    <a:p>
                      <a:pPr algn="l" fontAlgn="ctr"/>
                      <a:r>
                        <a:rPr lang="ja-JP" altLang="en-US" sz="1200" b="0" i="0" u="none" strike="noStrike" dirty="0">
                          <a:solidFill>
                            <a:srgbClr val="FF0000"/>
                          </a:solidFill>
                          <a:effectLst/>
                          <a:latin typeface="+mn-lt"/>
                          <a:ea typeface="+mn-ea"/>
                        </a:rPr>
                        <a:t>世田谷支店</a:t>
                      </a:r>
                    </a:p>
                  </a:txBody>
                  <a:tcPr marL="36000" marR="36000" marT="36000" marB="36000" anchor="ctr"/>
                </a:tc>
                <a:tc>
                  <a:txBody>
                    <a:bodyPr/>
                    <a:lstStyle/>
                    <a:p>
                      <a:pPr algn="l" fontAlgn="ctr"/>
                      <a:r>
                        <a:rPr lang="ja-JP" altLang="en-US" sz="1200" b="0" i="0" u="none" strike="noStrike" dirty="0">
                          <a:solidFill>
                            <a:schemeClr val="tx1"/>
                          </a:solidFill>
                          <a:effectLst/>
                          <a:latin typeface="+mn-lt"/>
                          <a:ea typeface="+mn-ea"/>
                        </a:rPr>
                        <a:t>つくば支店</a:t>
                      </a:r>
                    </a:p>
                  </a:txBody>
                  <a:tcPr marL="36000" marR="36000" marT="36000" marB="36000" anchor="ctr"/>
                </a:tc>
                <a:extLst>
                  <a:ext uri="{0D108BD9-81ED-4DB2-BD59-A6C34878D82A}">
                    <a16:rowId xmlns:a16="http://schemas.microsoft.com/office/drawing/2014/main" val="1941298446"/>
                  </a:ext>
                </a:extLst>
              </a:tr>
              <a:tr h="252000">
                <a:tc>
                  <a:txBody>
                    <a:bodyPr/>
                    <a:lstStyle/>
                    <a:p>
                      <a:pPr algn="l" fontAlgn="ctr"/>
                      <a:r>
                        <a:rPr lang="ja-JP" altLang="en-US" sz="1200" b="0" i="0" u="none" strike="noStrike" dirty="0">
                          <a:solidFill>
                            <a:srgbClr val="FF0000"/>
                          </a:solidFill>
                          <a:effectLst/>
                          <a:latin typeface="+mn-lt"/>
                          <a:ea typeface="+mn-ea"/>
                        </a:rPr>
                        <a:t>東京西支店</a:t>
                      </a:r>
                    </a:p>
                  </a:txBody>
                  <a:tcPr marL="36000" marR="36000" marT="36000" marB="36000" anchor="ctr"/>
                </a:tc>
                <a:tc>
                  <a:txBody>
                    <a:bodyPr/>
                    <a:lstStyle/>
                    <a:p>
                      <a:pPr algn="l" fontAlgn="ctr"/>
                      <a:r>
                        <a:rPr lang="ja-JP" altLang="en-US" sz="1200" b="0" i="0" u="none" strike="noStrike" dirty="0">
                          <a:solidFill>
                            <a:schemeClr val="tx1"/>
                          </a:solidFill>
                          <a:effectLst/>
                          <a:latin typeface="+mn-lt"/>
                          <a:ea typeface="+mn-ea"/>
                        </a:rPr>
                        <a:t>埼玉支店</a:t>
                      </a:r>
                    </a:p>
                  </a:txBody>
                  <a:tcPr marL="36000" marR="36000" marT="36000" marB="36000" anchor="ctr"/>
                </a:tc>
                <a:extLst>
                  <a:ext uri="{0D108BD9-81ED-4DB2-BD59-A6C34878D82A}">
                    <a16:rowId xmlns:a16="http://schemas.microsoft.com/office/drawing/2014/main" val="428898678"/>
                  </a:ext>
                </a:extLst>
              </a:tr>
              <a:tr h="252000">
                <a:tc>
                  <a:txBody>
                    <a:bodyPr/>
                    <a:lstStyle/>
                    <a:p>
                      <a:pPr algn="l" fontAlgn="ctr"/>
                      <a:r>
                        <a:rPr lang="ja-JP" altLang="en-US" sz="1200" b="0" i="0" u="none" strike="noStrike" dirty="0">
                          <a:solidFill>
                            <a:srgbClr val="000000"/>
                          </a:solidFill>
                          <a:effectLst/>
                          <a:latin typeface="+mn-lt"/>
                          <a:ea typeface="+mn-ea"/>
                        </a:rPr>
                        <a:t>多摩支店</a:t>
                      </a:r>
                    </a:p>
                  </a:txBody>
                  <a:tcPr marL="36000" marR="36000" marT="36000" marB="36000" anchor="ctr"/>
                </a:tc>
                <a:tc>
                  <a:txBody>
                    <a:bodyPr/>
                    <a:lstStyle/>
                    <a:p>
                      <a:pPr algn="l" fontAlgn="ctr"/>
                      <a:r>
                        <a:rPr lang="zh-TW" altLang="en-US" sz="1200" b="0" i="0" u="none" strike="noStrike" dirty="0">
                          <a:solidFill>
                            <a:schemeClr val="tx1"/>
                          </a:solidFill>
                          <a:effectLst/>
                          <a:latin typeface="+mn-lt"/>
                          <a:ea typeface="+mn-ea"/>
                        </a:rPr>
                        <a:t>埼玉中央営業所</a:t>
                      </a:r>
                    </a:p>
                  </a:txBody>
                  <a:tcPr marL="36000" marR="36000" marT="36000" marB="36000" anchor="ctr"/>
                </a:tc>
                <a:extLst>
                  <a:ext uri="{0D108BD9-81ED-4DB2-BD59-A6C34878D82A}">
                    <a16:rowId xmlns:a16="http://schemas.microsoft.com/office/drawing/2014/main" val="3153355507"/>
                  </a:ext>
                </a:extLst>
              </a:tr>
            </a:tbl>
          </a:graphicData>
        </a:graphic>
      </p:graphicFrame>
      <p:pic>
        <p:nvPicPr>
          <p:cNvPr id="30" name="図 29">
            <a:extLst>
              <a:ext uri="{FF2B5EF4-FFF2-40B4-BE49-F238E27FC236}">
                <a16:creationId xmlns:a16="http://schemas.microsoft.com/office/drawing/2014/main" id="{8B09DD73-2011-4B46-A024-DD50C77C23C0}"/>
              </a:ext>
            </a:extLst>
          </p:cNvPr>
          <p:cNvPicPr>
            <a:picLocks noChangeAspect="1"/>
          </p:cNvPicPr>
          <p:nvPr/>
        </p:nvPicPr>
        <p:blipFill rotWithShape="1">
          <a:blip r:embed="rId3"/>
          <a:srcRect l="1" t="19735" r="55002"/>
          <a:stretch/>
        </p:blipFill>
        <p:spPr>
          <a:xfrm>
            <a:off x="5524253" y="1908000"/>
            <a:ext cx="3584251" cy="2123930"/>
          </a:xfrm>
          <a:prstGeom prst="rect">
            <a:avLst/>
          </a:prstGeom>
        </p:spPr>
      </p:pic>
      <p:sp>
        <p:nvSpPr>
          <p:cNvPr id="32" name="テキスト ボックス 31">
            <a:extLst>
              <a:ext uri="{FF2B5EF4-FFF2-40B4-BE49-F238E27FC236}">
                <a16:creationId xmlns:a16="http://schemas.microsoft.com/office/drawing/2014/main" id="{9371F085-AB16-4631-9D2C-861003FCF243}"/>
              </a:ext>
            </a:extLst>
          </p:cNvPr>
          <p:cNvSpPr txBox="1"/>
          <p:nvPr/>
        </p:nvSpPr>
        <p:spPr>
          <a:xfrm>
            <a:off x="5523561" y="1440000"/>
            <a:ext cx="3518912" cy="400110"/>
          </a:xfrm>
          <a:prstGeom prst="rect">
            <a:avLst/>
          </a:prstGeom>
          <a:noFill/>
        </p:spPr>
        <p:txBody>
          <a:bodyPr wrap="none" rtlCol="0">
            <a:spAutoFit/>
          </a:bodyPr>
          <a:lstStyle/>
          <a:p>
            <a:r>
              <a:rPr lang="ja-JP" altLang="en-US" sz="2000" b="1" dirty="0"/>
              <a:t>受注アンケートのエリア集計</a:t>
            </a:r>
            <a:endParaRPr kumimoji="1" lang="ja-JP" altLang="en-US" sz="2000" b="1" dirty="0"/>
          </a:p>
        </p:txBody>
      </p:sp>
      <p:sp>
        <p:nvSpPr>
          <p:cNvPr id="40" name="直角三角形 39">
            <a:extLst>
              <a:ext uri="{FF2B5EF4-FFF2-40B4-BE49-F238E27FC236}">
                <a16:creationId xmlns:a16="http://schemas.microsoft.com/office/drawing/2014/main" id="{061F30DF-102F-4AF0-A4E8-10CE7630030E}"/>
              </a:ext>
            </a:extLst>
          </p:cNvPr>
          <p:cNvSpPr>
            <a:spLocks noChangeAspect="1"/>
          </p:cNvSpPr>
          <p:nvPr/>
        </p:nvSpPr>
        <p:spPr>
          <a:xfrm rot="13496285">
            <a:off x="5044847" y="2702605"/>
            <a:ext cx="382500" cy="381006"/>
          </a:xfrm>
          <a:prstGeom prst="rtTriangle">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a:ln>
                <a:noFill/>
              </a:ln>
              <a:solidFill>
                <a:prstClr val="white"/>
              </a:solidFill>
              <a:effectLst/>
              <a:uLnTx/>
              <a:uFillTx/>
              <a:latin typeface="+mn-ea"/>
              <a:cs typeface="+mn-cs"/>
            </a:endParaRPr>
          </a:p>
        </p:txBody>
      </p:sp>
      <p:sp>
        <p:nvSpPr>
          <p:cNvPr id="41" name="正方形/長方形 40">
            <a:extLst>
              <a:ext uri="{FF2B5EF4-FFF2-40B4-BE49-F238E27FC236}">
                <a16:creationId xmlns:a16="http://schemas.microsoft.com/office/drawing/2014/main" id="{DF205527-11BD-4300-AE44-701BFC412611}"/>
              </a:ext>
            </a:extLst>
          </p:cNvPr>
          <p:cNvSpPr/>
          <p:nvPr/>
        </p:nvSpPr>
        <p:spPr>
          <a:xfrm>
            <a:off x="2627784" y="5308644"/>
            <a:ext cx="6457165" cy="830997"/>
          </a:xfrm>
          <a:prstGeom prst="rect">
            <a:avLst/>
          </a:prstGeom>
        </p:spPr>
        <p:txBody>
          <a:bodyPr wrap="square">
            <a:spAutoFit/>
          </a:bodyPr>
          <a:lstStyle/>
          <a:p>
            <a:r>
              <a:rPr lang="ja-JP" altLang="en-US" sz="2400" b="1" dirty="0"/>
              <a:t>支店の情報をエリアへまとめることによって、</a:t>
            </a:r>
            <a:endParaRPr lang="en-US" altLang="ja-JP" sz="2400" b="1" dirty="0"/>
          </a:p>
          <a:p>
            <a:r>
              <a:rPr lang="ja-JP" altLang="en-US" sz="2400" b="1" dirty="0">
                <a:solidFill>
                  <a:srgbClr val="FF0000"/>
                </a:solidFill>
              </a:rPr>
              <a:t>エリア別に意見の差を見ることができました</a:t>
            </a:r>
            <a:endParaRPr lang="ja-JP" altLang="en-US" sz="2400" dirty="0"/>
          </a:p>
        </p:txBody>
      </p:sp>
      <p:sp>
        <p:nvSpPr>
          <p:cNvPr id="42" name="正方形/長方形 41">
            <a:extLst>
              <a:ext uri="{FF2B5EF4-FFF2-40B4-BE49-F238E27FC236}">
                <a16:creationId xmlns:a16="http://schemas.microsoft.com/office/drawing/2014/main" id="{885C00B8-36DB-4647-AA3F-EA275A028EF8}"/>
              </a:ext>
            </a:extLst>
          </p:cNvPr>
          <p:cNvSpPr/>
          <p:nvPr/>
        </p:nvSpPr>
        <p:spPr>
          <a:xfrm>
            <a:off x="540000" y="864000"/>
            <a:ext cx="8100664" cy="369332"/>
          </a:xfrm>
          <a:prstGeom prst="rect">
            <a:avLst/>
          </a:prstGeom>
        </p:spPr>
        <p:txBody>
          <a:bodyPr wrap="square">
            <a:spAutoFit/>
          </a:bodyPr>
          <a:lstStyle/>
          <a:p>
            <a:pPr marL="360000" indent="-360000">
              <a:buClr>
                <a:srgbClr val="C00000"/>
              </a:buClr>
              <a:buFont typeface="Wingdings" panose="05000000000000000000" pitchFamily="2" charset="2"/>
              <a:buChar char="n"/>
            </a:pPr>
            <a:r>
              <a:rPr lang="ja-JP" altLang="en-US" b="1" dirty="0">
                <a:solidFill>
                  <a:schemeClr val="tx1">
                    <a:lumMod val="75000"/>
                    <a:lumOff val="25000"/>
                  </a:schemeClr>
                </a:solidFill>
                <a:latin typeface="+mn-ea"/>
                <a:cs typeface="メイリオ" pitchFamily="50" charset="-128"/>
              </a:rPr>
              <a:t>テキストマイニングを効率よく実施するため、辞書登録などを実施する</a:t>
            </a:r>
          </a:p>
        </p:txBody>
      </p:sp>
      <p:sp>
        <p:nvSpPr>
          <p:cNvPr id="25" name="四角形: 角を丸くする 24">
            <a:extLst>
              <a:ext uri="{FF2B5EF4-FFF2-40B4-BE49-F238E27FC236}">
                <a16:creationId xmlns:a16="http://schemas.microsoft.com/office/drawing/2014/main" id="{2A4FE82E-FDD8-44B9-B67B-5F059D1AE6D9}"/>
              </a:ext>
            </a:extLst>
          </p:cNvPr>
          <p:cNvSpPr/>
          <p:nvPr/>
        </p:nvSpPr>
        <p:spPr>
          <a:xfrm>
            <a:off x="8033085" y="161531"/>
            <a:ext cx="1031151" cy="646331"/>
          </a:xfrm>
          <a:prstGeom prst="roundRect">
            <a:avLst/>
          </a:prstGeom>
          <a:solidFill>
            <a:srgbClr val="C00000"/>
          </a:solidFill>
          <a:ln w="44450" cap="flat" cmpd="sng" algn="ctr">
            <a:noFill/>
            <a:miter lim="800000"/>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ja-JP" altLang="en-US" sz="2000" b="1" i="0" u="none" strike="noStrike" kern="0" cap="none" spc="0" normalizeH="0" baseline="0" noProof="0" dirty="0">
                <a:ln>
                  <a:noFill/>
                </a:ln>
                <a:solidFill>
                  <a:prstClr val="white"/>
                </a:solidFill>
                <a:effectLst/>
                <a:uLnTx/>
                <a:uFillTx/>
                <a:latin typeface="+mn-ea"/>
                <a:cs typeface="+mn-cs"/>
              </a:rPr>
              <a:t>データ機密</a:t>
            </a:r>
          </a:p>
        </p:txBody>
      </p:sp>
    </p:spTree>
    <p:extLst>
      <p:ext uri="{BB962C8B-B14F-4D97-AF65-F5344CB8AC3E}">
        <p14:creationId xmlns:p14="http://schemas.microsoft.com/office/powerpoint/2010/main" val="18631900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26">
            <a:extLst>
              <a:ext uri="{FF2B5EF4-FFF2-40B4-BE49-F238E27FC236}">
                <a16:creationId xmlns:a16="http://schemas.microsoft.com/office/drawing/2014/main" id="{CEF54564-EDFA-4864-9764-8AE1FC48FFF6}"/>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sp>
        <p:nvSpPr>
          <p:cNvPr id="15" name="フッター プレースホルダー 1">
            <a:extLst>
              <a:ext uri="{FF2B5EF4-FFF2-40B4-BE49-F238E27FC236}">
                <a16:creationId xmlns:a16="http://schemas.microsoft.com/office/drawing/2014/main" id="{A7081343-66CC-497E-B9AE-3B6123D1653D}"/>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16" name="スライド番号プレースホルダー 3">
            <a:extLst>
              <a:ext uri="{FF2B5EF4-FFF2-40B4-BE49-F238E27FC236}">
                <a16:creationId xmlns:a16="http://schemas.microsoft.com/office/drawing/2014/main" id="{6000C73F-4F16-4B2D-8A5C-3BAA00B5851E}"/>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35</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grpSp>
        <p:nvGrpSpPr>
          <p:cNvPr id="3" name="グループ化 2">
            <a:extLst>
              <a:ext uri="{FF2B5EF4-FFF2-40B4-BE49-F238E27FC236}">
                <a16:creationId xmlns:a16="http://schemas.microsoft.com/office/drawing/2014/main" id="{F77DD73D-209D-4E03-BD49-5A8D40858FC3}"/>
              </a:ext>
            </a:extLst>
          </p:cNvPr>
          <p:cNvGrpSpPr/>
          <p:nvPr/>
        </p:nvGrpSpPr>
        <p:grpSpPr>
          <a:xfrm>
            <a:off x="107504" y="1260000"/>
            <a:ext cx="2376264" cy="5187499"/>
            <a:chOff x="107504" y="1400699"/>
            <a:chExt cx="2376264" cy="5187499"/>
          </a:xfrm>
        </p:grpSpPr>
        <p:sp>
          <p:nvSpPr>
            <p:cNvPr id="19" name="四角形: 角を丸くする 18">
              <a:extLst>
                <a:ext uri="{FF2B5EF4-FFF2-40B4-BE49-F238E27FC236}">
                  <a16:creationId xmlns:a16="http://schemas.microsoft.com/office/drawing/2014/main" id="{5BB2388B-D50D-41F9-97C1-5794BD079B1A}"/>
                </a:ext>
              </a:extLst>
            </p:cNvPr>
            <p:cNvSpPr/>
            <p:nvPr/>
          </p:nvSpPr>
          <p:spPr>
            <a:xfrm>
              <a:off x="180000" y="3600000"/>
              <a:ext cx="2222784" cy="693807"/>
            </a:xfrm>
            <a:prstGeom prst="roundRect">
              <a:avLst/>
            </a:prstGeom>
            <a:solidFill>
              <a:srgbClr val="269ABE"/>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solidFill>
                    <a:schemeClr val="bg1"/>
                  </a:solidFill>
                  <a:latin typeface="+mn-ea"/>
                </a:rPr>
                <a:t>データの加工</a:t>
              </a:r>
            </a:p>
          </p:txBody>
        </p:sp>
        <p:sp>
          <p:nvSpPr>
            <p:cNvPr id="20" name="四角形: 角を丸くする 19">
              <a:extLst>
                <a:ext uri="{FF2B5EF4-FFF2-40B4-BE49-F238E27FC236}">
                  <a16:creationId xmlns:a16="http://schemas.microsoft.com/office/drawing/2014/main" id="{0FD37132-0A2E-42F7-994B-2CF3C6C4435D}"/>
                </a:ext>
              </a:extLst>
            </p:cNvPr>
            <p:cNvSpPr/>
            <p:nvPr/>
          </p:nvSpPr>
          <p:spPr>
            <a:xfrm>
              <a:off x="180000" y="1440000"/>
              <a:ext cx="2222784" cy="693807"/>
            </a:xfrm>
            <a:prstGeom prst="roundRect">
              <a:avLst/>
            </a:prstGeom>
            <a:solidFill>
              <a:srgbClr val="269ABE"/>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latin typeface="+mn-ea"/>
                </a:rPr>
                <a:t>分析シナリオの</a:t>
              </a:r>
              <a:endParaRPr lang="en-US" altLang="ja-JP" sz="2100" b="1" dirty="0">
                <a:latin typeface="+mn-ea"/>
              </a:endParaRPr>
            </a:p>
            <a:p>
              <a:pPr algn="ctr"/>
              <a:r>
                <a:rPr lang="ja-JP" altLang="en-US" sz="2100" b="1" dirty="0">
                  <a:latin typeface="+mn-ea"/>
                </a:rPr>
                <a:t>設定</a:t>
              </a:r>
            </a:p>
          </p:txBody>
        </p:sp>
        <p:sp>
          <p:nvSpPr>
            <p:cNvPr id="21" name="四角形: 角を丸くする 20">
              <a:extLst>
                <a:ext uri="{FF2B5EF4-FFF2-40B4-BE49-F238E27FC236}">
                  <a16:creationId xmlns:a16="http://schemas.microsoft.com/office/drawing/2014/main" id="{B807B5B6-F16F-4376-94D5-B6EE603C3A56}"/>
                </a:ext>
              </a:extLst>
            </p:cNvPr>
            <p:cNvSpPr/>
            <p:nvPr/>
          </p:nvSpPr>
          <p:spPr>
            <a:xfrm>
              <a:off x="180000" y="5760000"/>
              <a:ext cx="2222784" cy="693807"/>
            </a:xfrm>
            <a:prstGeom prst="roundRect">
              <a:avLst/>
            </a:prstGeom>
            <a:solidFill>
              <a:srgbClr val="269ABE"/>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latin typeface="+mn-ea"/>
                </a:rPr>
                <a:t>施策案の検討</a:t>
              </a:r>
            </a:p>
          </p:txBody>
        </p:sp>
        <p:sp>
          <p:nvSpPr>
            <p:cNvPr id="23" name="四角形: 角を丸くする 22">
              <a:extLst>
                <a:ext uri="{FF2B5EF4-FFF2-40B4-BE49-F238E27FC236}">
                  <a16:creationId xmlns:a16="http://schemas.microsoft.com/office/drawing/2014/main" id="{E72F8E2F-D29A-491B-BE84-6A03C544C8BA}"/>
                </a:ext>
              </a:extLst>
            </p:cNvPr>
            <p:cNvSpPr/>
            <p:nvPr/>
          </p:nvSpPr>
          <p:spPr>
            <a:xfrm>
              <a:off x="180000" y="2520000"/>
              <a:ext cx="2222784" cy="693807"/>
            </a:xfrm>
            <a:prstGeom prst="roundRect">
              <a:avLst/>
            </a:prstGeom>
            <a:solidFill>
              <a:srgbClr val="269ABE"/>
            </a:solidFill>
            <a:ln w="28575">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latin typeface="+mn-ea"/>
                </a:rPr>
                <a:t>基礎集計</a:t>
              </a:r>
            </a:p>
          </p:txBody>
        </p:sp>
        <p:sp>
          <p:nvSpPr>
            <p:cNvPr id="24" name="二等辺三角形 23">
              <a:extLst>
                <a:ext uri="{FF2B5EF4-FFF2-40B4-BE49-F238E27FC236}">
                  <a16:creationId xmlns:a16="http://schemas.microsoft.com/office/drawing/2014/main" id="{D3B7BEBB-BC90-428D-8EDC-9B2B5550F4BF}"/>
                </a:ext>
              </a:extLst>
            </p:cNvPr>
            <p:cNvSpPr/>
            <p:nvPr/>
          </p:nvSpPr>
          <p:spPr>
            <a:xfrm rot="10800000">
              <a:off x="837000" y="2264795"/>
              <a:ext cx="874409" cy="162000"/>
            </a:xfrm>
            <a:prstGeom prst="triangle">
              <a:avLst/>
            </a:prstGeom>
            <a:gradFill>
              <a:gsLst>
                <a:gs pos="10000">
                  <a:schemeClr val="bg1">
                    <a:lumMod val="50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26" name="二等辺三角形 25">
              <a:extLst>
                <a:ext uri="{FF2B5EF4-FFF2-40B4-BE49-F238E27FC236}">
                  <a16:creationId xmlns:a16="http://schemas.microsoft.com/office/drawing/2014/main" id="{3D508B29-EF37-4549-8A40-EF5098E1FB41}"/>
                </a:ext>
              </a:extLst>
            </p:cNvPr>
            <p:cNvSpPr/>
            <p:nvPr/>
          </p:nvSpPr>
          <p:spPr>
            <a:xfrm rot="10800000">
              <a:off x="837000" y="5518381"/>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27" name="二等辺三角形 26">
              <a:extLst>
                <a:ext uri="{FF2B5EF4-FFF2-40B4-BE49-F238E27FC236}">
                  <a16:creationId xmlns:a16="http://schemas.microsoft.com/office/drawing/2014/main" id="{1DA3026E-829E-46F7-8282-49404E621EED}"/>
                </a:ext>
              </a:extLst>
            </p:cNvPr>
            <p:cNvSpPr/>
            <p:nvPr/>
          </p:nvSpPr>
          <p:spPr>
            <a:xfrm rot="10800000">
              <a:off x="837000" y="4429749"/>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latin typeface="+mn-ea"/>
              </a:endParaRPr>
            </a:p>
          </p:txBody>
        </p:sp>
        <p:sp>
          <p:nvSpPr>
            <p:cNvPr id="29" name="二等辺三角形 28">
              <a:extLst>
                <a:ext uri="{FF2B5EF4-FFF2-40B4-BE49-F238E27FC236}">
                  <a16:creationId xmlns:a16="http://schemas.microsoft.com/office/drawing/2014/main" id="{52E6439F-DEDE-429E-B2F4-E38A85E1BC0E}"/>
                </a:ext>
              </a:extLst>
            </p:cNvPr>
            <p:cNvSpPr/>
            <p:nvPr/>
          </p:nvSpPr>
          <p:spPr>
            <a:xfrm rot="10800000">
              <a:off x="837000" y="3366943"/>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latin typeface="+mn-ea"/>
              </a:endParaRPr>
            </a:p>
          </p:txBody>
        </p:sp>
        <p:sp>
          <p:nvSpPr>
            <p:cNvPr id="17" name="正方形/長方形 16">
              <a:extLst>
                <a:ext uri="{FF2B5EF4-FFF2-40B4-BE49-F238E27FC236}">
                  <a16:creationId xmlns:a16="http://schemas.microsoft.com/office/drawing/2014/main" id="{DFCD0329-A918-4A32-A093-BF0119F90923}"/>
                </a:ext>
              </a:extLst>
            </p:cNvPr>
            <p:cNvSpPr/>
            <p:nvPr/>
          </p:nvSpPr>
          <p:spPr>
            <a:xfrm>
              <a:off x="107504" y="1400699"/>
              <a:ext cx="2376264" cy="5187499"/>
            </a:xfrm>
            <a:prstGeom prst="rect">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latin typeface="+mn-ea"/>
              </a:endParaRPr>
            </a:p>
          </p:txBody>
        </p:sp>
        <p:sp>
          <p:nvSpPr>
            <p:cNvPr id="18" name="四角形: 角を丸くする 17">
              <a:extLst>
                <a:ext uri="{FF2B5EF4-FFF2-40B4-BE49-F238E27FC236}">
                  <a16:creationId xmlns:a16="http://schemas.microsoft.com/office/drawing/2014/main" id="{4F46E657-ECFC-47B2-8AD4-6DAF1A3A6205}"/>
                </a:ext>
              </a:extLst>
            </p:cNvPr>
            <p:cNvSpPr/>
            <p:nvPr/>
          </p:nvSpPr>
          <p:spPr>
            <a:xfrm>
              <a:off x="180000" y="4680000"/>
              <a:ext cx="2222784" cy="693807"/>
            </a:xfrm>
            <a:prstGeom prst="roundRect">
              <a:avLst/>
            </a:prstGeom>
            <a:solidFill>
              <a:srgbClr val="E3F4F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solidFill>
                    <a:schemeClr val="tx1"/>
                  </a:solidFill>
                  <a:latin typeface="+mn-ea"/>
                </a:rPr>
                <a:t>テキストマイニング実施</a:t>
              </a:r>
            </a:p>
          </p:txBody>
        </p:sp>
      </p:grpSp>
      <p:sp>
        <p:nvSpPr>
          <p:cNvPr id="2" name="テキスト ボックス 1">
            <a:extLst>
              <a:ext uri="{FF2B5EF4-FFF2-40B4-BE49-F238E27FC236}">
                <a16:creationId xmlns:a16="http://schemas.microsoft.com/office/drawing/2014/main" id="{1DBD1E4F-FF90-4686-A1D1-DD2C6A350B79}"/>
              </a:ext>
            </a:extLst>
          </p:cNvPr>
          <p:cNvSpPr txBox="1"/>
          <p:nvPr/>
        </p:nvSpPr>
        <p:spPr>
          <a:xfrm>
            <a:off x="2700000" y="1260000"/>
            <a:ext cx="5057795" cy="707886"/>
          </a:xfrm>
          <a:prstGeom prst="rect">
            <a:avLst/>
          </a:prstGeom>
          <a:noFill/>
        </p:spPr>
        <p:txBody>
          <a:bodyPr wrap="none" rtlCol="0">
            <a:spAutoFit/>
          </a:bodyPr>
          <a:lstStyle/>
          <a:p>
            <a:r>
              <a:rPr lang="ja-JP" altLang="en-US" sz="2000" b="1" dirty="0"/>
              <a:t>分析シナリオの観点①具体的な意見の抽出</a:t>
            </a:r>
            <a:endParaRPr lang="en-US" altLang="ja-JP" sz="2000" b="1" dirty="0"/>
          </a:p>
          <a:p>
            <a:r>
              <a:rPr kumimoji="1" lang="ja-JP" altLang="en-US" sz="2000" b="1" dirty="0"/>
              <a:t>～「担当者が良い」～</a:t>
            </a:r>
          </a:p>
        </p:txBody>
      </p:sp>
      <p:sp>
        <p:nvSpPr>
          <p:cNvPr id="31" name="Rectangle 25">
            <a:extLst>
              <a:ext uri="{FF2B5EF4-FFF2-40B4-BE49-F238E27FC236}">
                <a16:creationId xmlns:a16="http://schemas.microsoft.com/office/drawing/2014/main" id="{A78E3B54-E5F0-4D0B-AE0F-C1DDE90350D5}"/>
              </a:ext>
            </a:extLst>
          </p:cNvPr>
          <p:cNvSpPr>
            <a:spLocks noChangeArrowheads="1"/>
          </p:cNvSpPr>
          <p:nvPr/>
        </p:nvSpPr>
        <p:spPr bwMode="auto">
          <a:xfrm>
            <a:off x="792000" y="252000"/>
            <a:ext cx="816441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ja-JP" altLang="en-US" sz="3600" b="1" dirty="0">
                <a:solidFill>
                  <a:schemeClr val="tx1">
                    <a:lumMod val="65000"/>
                    <a:lumOff val="35000"/>
                  </a:schemeClr>
                </a:solidFill>
                <a:latin typeface="+mn-ea"/>
                <a:ea typeface="+mn-ea"/>
              </a:rPr>
              <a:t>案件の進め方 テキストマイニング実施</a:t>
            </a:r>
          </a:p>
        </p:txBody>
      </p:sp>
      <p:sp>
        <p:nvSpPr>
          <p:cNvPr id="36" name="正方形/長方形 35">
            <a:extLst>
              <a:ext uri="{FF2B5EF4-FFF2-40B4-BE49-F238E27FC236}">
                <a16:creationId xmlns:a16="http://schemas.microsoft.com/office/drawing/2014/main" id="{801D87E4-72E8-423F-B49D-6B80BCC25BD8}"/>
              </a:ext>
            </a:extLst>
          </p:cNvPr>
          <p:cNvSpPr/>
          <p:nvPr/>
        </p:nvSpPr>
        <p:spPr>
          <a:xfrm>
            <a:off x="540000" y="864000"/>
            <a:ext cx="8033733" cy="369332"/>
          </a:xfrm>
          <a:prstGeom prst="rect">
            <a:avLst/>
          </a:prstGeom>
        </p:spPr>
        <p:txBody>
          <a:bodyPr wrap="square">
            <a:spAutoFit/>
          </a:bodyPr>
          <a:lstStyle/>
          <a:p>
            <a:pPr marL="360000" indent="-360000">
              <a:buClr>
                <a:srgbClr val="C00000"/>
              </a:buClr>
              <a:buFont typeface="Wingdings" panose="05000000000000000000" pitchFamily="2" charset="2"/>
              <a:buChar char="n"/>
            </a:pPr>
            <a:r>
              <a:rPr lang="ja-JP" altLang="en-US" b="1" dirty="0">
                <a:solidFill>
                  <a:schemeClr val="tx1">
                    <a:lumMod val="75000"/>
                    <a:lumOff val="25000"/>
                  </a:schemeClr>
                </a:solidFill>
                <a:latin typeface="+mn-ea"/>
                <a:cs typeface="メイリオ" pitchFamily="50" charset="-128"/>
              </a:rPr>
              <a:t>分析に用いる手法を選定し、分析を実施する</a:t>
            </a:r>
            <a:endParaRPr lang="en-US" altLang="ja-JP" b="1" dirty="0">
              <a:solidFill>
                <a:schemeClr val="tx1">
                  <a:lumMod val="75000"/>
                  <a:lumOff val="25000"/>
                </a:schemeClr>
              </a:solidFill>
              <a:latin typeface="+mn-ea"/>
              <a:cs typeface="メイリオ" pitchFamily="50" charset="-128"/>
            </a:endParaRPr>
          </a:p>
        </p:txBody>
      </p:sp>
      <p:pic>
        <p:nvPicPr>
          <p:cNvPr id="30" name="図 29">
            <a:extLst>
              <a:ext uri="{FF2B5EF4-FFF2-40B4-BE49-F238E27FC236}">
                <a16:creationId xmlns:a16="http://schemas.microsoft.com/office/drawing/2014/main" id="{E6F97972-75F6-418A-AFE9-D73315035B58}"/>
              </a:ext>
            </a:extLst>
          </p:cNvPr>
          <p:cNvPicPr>
            <a:picLocks noChangeAspect="1"/>
          </p:cNvPicPr>
          <p:nvPr/>
        </p:nvPicPr>
        <p:blipFill rotWithShape="1">
          <a:blip r:embed="rId2"/>
          <a:srcRect t="8299" r="8776" b="6006"/>
          <a:stretch/>
        </p:blipFill>
        <p:spPr>
          <a:xfrm>
            <a:off x="2556000" y="1944001"/>
            <a:ext cx="4968000" cy="3667777"/>
          </a:xfrm>
          <a:prstGeom prst="rect">
            <a:avLst/>
          </a:prstGeom>
        </p:spPr>
      </p:pic>
      <p:sp>
        <p:nvSpPr>
          <p:cNvPr id="22" name="四角形: 角を丸くする 21">
            <a:extLst>
              <a:ext uri="{FF2B5EF4-FFF2-40B4-BE49-F238E27FC236}">
                <a16:creationId xmlns:a16="http://schemas.microsoft.com/office/drawing/2014/main" id="{AD091B73-E20E-4BC0-85A9-4E7362FC75C0}"/>
              </a:ext>
            </a:extLst>
          </p:cNvPr>
          <p:cNvSpPr/>
          <p:nvPr/>
        </p:nvSpPr>
        <p:spPr>
          <a:xfrm>
            <a:off x="8033085" y="161531"/>
            <a:ext cx="1031151" cy="646331"/>
          </a:xfrm>
          <a:prstGeom prst="roundRect">
            <a:avLst/>
          </a:prstGeom>
          <a:solidFill>
            <a:srgbClr val="C00000"/>
          </a:solidFill>
          <a:ln w="44450" cap="flat" cmpd="sng" algn="ctr">
            <a:noFill/>
            <a:miter lim="800000"/>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ja-JP" altLang="en-US" sz="2000" b="1" i="0" u="none" strike="noStrike" kern="0" cap="none" spc="0" normalizeH="0" baseline="0" noProof="0" dirty="0">
                <a:ln>
                  <a:noFill/>
                </a:ln>
                <a:solidFill>
                  <a:prstClr val="white"/>
                </a:solidFill>
                <a:effectLst/>
                <a:uLnTx/>
                <a:uFillTx/>
                <a:latin typeface="+mn-ea"/>
                <a:cs typeface="+mn-cs"/>
              </a:rPr>
              <a:t>データ機密</a:t>
            </a:r>
          </a:p>
        </p:txBody>
      </p:sp>
    </p:spTree>
    <p:extLst>
      <p:ext uri="{BB962C8B-B14F-4D97-AF65-F5344CB8AC3E}">
        <p14:creationId xmlns:p14="http://schemas.microsoft.com/office/powerpoint/2010/main" val="10961656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26">
            <a:extLst>
              <a:ext uri="{FF2B5EF4-FFF2-40B4-BE49-F238E27FC236}">
                <a16:creationId xmlns:a16="http://schemas.microsoft.com/office/drawing/2014/main" id="{CEF54564-EDFA-4864-9764-8AE1FC48FFF6}"/>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sp>
        <p:nvSpPr>
          <p:cNvPr id="15" name="フッター プレースホルダー 1">
            <a:extLst>
              <a:ext uri="{FF2B5EF4-FFF2-40B4-BE49-F238E27FC236}">
                <a16:creationId xmlns:a16="http://schemas.microsoft.com/office/drawing/2014/main" id="{85261FA5-60EB-4E50-834D-2120B90956AB}"/>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16" name="スライド番号プレースホルダー 3">
            <a:extLst>
              <a:ext uri="{FF2B5EF4-FFF2-40B4-BE49-F238E27FC236}">
                <a16:creationId xmlns:a16="http://schemas.microsoft.com/office/drawing/2014/main" id="{A80CC4E1-ABA6-4F28-9D24-7973BEAC1E72}"/>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36</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grpSp>
        <p:nvGrpSpPr>
          <p:cNvPr id="3" name="グループ化 2">
            <a:extLst>
              <a:ext uri="{FF2B5EF4-FFF2-40B4-BE49-F238E27FC236}">
                <a16:creationId xmlns:a16="http://schemas.microsoft.com/office/drawing/2014/main" id="{D5AB5AA6-CE51-420D-ADEC-32068A3E1AB1}"/>
              </a:ext>
            </a:extLst>
          </p:cNvPr>
          <p:cNvGrpSpPr/>
          <p:nvPr/>
        </p:nvGrpSpPr>
        <p:grpSpPr>
          <a:xfrm>
            <a:off x="107504" y="1260000"/>
            <a:ext cx="2376264" cy="5187499"/>
            <a:chOff x="107504" y="1400699"/>
            <a:chExt cx="2376264" cy="5187499"/>
          </a:xfrm>
        </p:grpSpPr>
        <p:sp>
          <p:nvSpPr>
            <p:cNvPr id="17" name="四角形: 角を丸くする 16">
              <a:extLst>
                <a:ext uri="{FF2B5EF4-FFF2-40B4-BE49-F238E27FC236}">
                  <a16:creationId xmlns:a16="http://schemas.microsoft.com/office/drawing/2014/main" id="{F0C7C105-BAEA-4F84-BA49-9E7DF62042AE}"/>
                </a:ext>
              </a:extLst>
            </p:cNvPr>
            <p:cNvSpPr/>
            <p:nvPr/>
          </p:nvSpPr>
          <p:spPr>
            <a:xfrm>
              <a:off x="180000" y="3600000"/>
              <a:ext cx="2222784" cy="693807"/>
            </a:xfrm>
            <a:prstGeom prst="roundRect">
              <a:avLst/>
            </a:prstGeom>
            <a:solidFill>
              <a:srgbClr val="269ABE"/>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solidFill>
                    <a:schemeClr val="bg1"/>
                  </a:solidFill>
                  <a:latin typeface="+mn-ea"/>
                </a:rPr>
                <a:t>データの加工</a:t>
              </a:r>
            </a:p>
          </p:txBody>
        </p:sp>
        <p:sp>
          <p:nvSpPr>
            <p:cNvPr id="18" name="四角形: 角を丸くする 17">
              <a:extLst>
                <a:ext uri="{FF2B5EF4-FFF2-40B4-BE49-F238E27FC236}">
                  <a16:creationId xmlns:a16="http://schemas.microsoft.com/office/drawing/2014/main" id="{BAB43267-F188-46BE-BC7D-A7350C4A72E9}"/>
                </a:ext>
              </a:extLst>
            </p:cNvPr>
            <p:cNvSpPr/>
            <p:nvPr/>
          </p:nvSpPr>
          <p:spPr>
            <a:xfrm>
              <a:off x="180000" y="1440000"/>
              <a:ext cx="2222784" cy="693807"/>
            </a:xfrm>
            <a:prstGeom prst="roundRect">
              <a:avLst/>
            </a:prstGeom>
            <a:solidFill>
              <a:srgbClr val="269ABE"/>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latin typeface="+mn-ea"/>
                </a:rPr>
                <a:t>分析シナリオの</a:t>
              </a:r>
              <a:endParaRPr lang="en-US" altLang="ja-JP" sz="2100" b="1" dirty="0">
                <a:latin typeface="+mn-ea"/>
              </a:endParaRPr>
            </a:p>
            <a:p>
              <a:pPr algn="ctr"/>
              <a:r>
                <a:rPr lang="ja-JP" altLang="en-US" sz="2100" b="1" dirty="0">
                  <a:latin typeface="+mn-ea"/>
                </a:rPr>
                <a:t>設定</a:t>
              </a:r>
            </a:p>
          </p:txBody>
        </p:sp>
        <p:sp>
          <p:nvSpPr>
            <p:cNvPr id="31" name="四角形: 角を丸くする 30">
              <a:extLst>
                <a:ext uri="{FF2B5EF4-FFF2-40B4-BE49-F238E27FC236}">
                  <a16:creationId xmlns:a16="http://schemas.microsoft.com/office/drawing/2014/main" id="{6ECBA673-AF0C-4725-A185-20CFCEBC5356}"/>
                </a:ext>
              </a:extLst>
            </p:cNvPr>
            <p:cNvSpPr/>
            <p:nvPr/>
          </p:nvSpPr>
          <p:spPr>
            <a:xfrm>
              <a:off x="180000" y="5760000"/>
              <a:ext cx="2222784" cy="693807"/>
            </a:xfrm>
            <a:prstGeom prst="roundRect">
              <a:avLst/>
            </a:prstGeom>
            <a:solidFill>
              <a:srgbClr val="269ABE"/>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latin typeface="+mn-ea"/>
                </a:rPr>
                <a:t>施策案の検討</a:t>
              </a:r>
            </a:p>
          </p:txBody>
        </p:sp>
        <p:sp>
          <p:nvSpPr>
            <p:cNvPr id="32" name="四角形: 角を丸くする 31">
              <a:extLst>
                <a:ext uri="{FF2B5EF4-FFF2-40B4-BE49-F238E27FC236}">
                  <a16:creationId xmlns:a16="http://schemas.microsoft.com/office/drawing/2014/main" id="{26B8C90A-A0F1-472B-AEB1-D58D582B033E}"/>
                </a:ext>
              </a:extLst>
            </p:cNvPr>
            <p:cNvSpPr/>
            <p:nvPr/>
          </p:nvSpPr>
          <p:spPr>
            <a:xfrm>
              <a:off x="180000" y="2520000"/>
              <a:ext cx="2222784" cy="693807"/>
            </a:xfrm>
            <a:prstGeom prst="roundRect">
              <a:avLst/>
            </a:prstGeom>
            <a:solidFill>
              <a:srgbClr val="269ABE"/>
            </a:solidFill>
            <a:ln w="28575">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latin typeface="+mn-ea"/>
                </a:rPr>
                <a:t>基礎集計</a:t>
              </a:r>
            </a:p>
          </p:txBody>
        </p:sp>
        <p:sp>
          <p:nvSpPr>
            <p:cNvPr id="33" name="二等辺三角形 32">
              <a:extLst>
                <a:ext uri="{FF2B5EF4-FFF2-40B4-BE49-F238E27FC236}">
                  <a16:creationId xmlns:a16="http://schemas.microsoft.com/office/drawing/2014/main" id="{451896D7-E82A-4FC5-971C-52472544C287}"/>
                </a:ext>
              </a:extLst>
            </p:cNvPr>
            <p:cNvSpPr/>
            <p:nvPr/>
          </p:nvSpPr>
          <p:spPr>
            <a:xfrm rot="10800000">
              <a:off x="837000" y="2264795"/>
              <a:ext cx="874409" cy="162000"/>
            </a:xfrm>
            <a:prstGeom prst="triangle">
              <a:avLst/>
            </a:prstGeom>
            <a:gradFill>
              <a:gsLst>
                <a:gs pos="10000">
                  <a:schemeClr val="bg1">
                    <a:lumMod val="50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34" name="二等辺三角形 33">
              <a:extLst>
                <a:ext uri="{FF2B5EF4-FFF2-40B4-BE49-F238E27FC236}">
                  <a16:creationId xmlns:a16="http://schemas.microsoft.com/office/drawing/2014/main" id="{C3672705-719C-497F-8169-330628FBB264}"/>
                </a:ext>
              </a:extLst>
            </p:cNvPr>
            <p:cNvSpPr/>
            <p:nvPr/>
          </p:nvSpPr>
          <p:spPr>
            <a:xfrm rot="10800000">
              <a:off x="837000" y="5518381"/>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35" name="二等辺三角形 34">
              <a:extLst>
                <a:ext uri="{FF2B5EF4-FFF2-40B4-BE49-F238E27FC236}">
                  <a16:creationId xmlns:a16="http://schemas.microsoft.com/office/drawing/2014/main" id="{A7BFF936-533E-4E74-980E-291B978ECEF4}"/>
                </a:ext>
              </a:extLst>
            </p:cNvPr>
            <p:cNvSpPr/>
            <p:nvPr/>
          </p:nvSpPr>
          <p:spPr>
            <a:xfrm rot="10800000">
              <a:off x="837000" y="4429749"/>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latin typeface="+mn-ea"/>
              </a:endParaRPr>
            </a:p>
          </p:txBody>
        </p:sp>
        <p:sp>
          <p:nvSpPr>
            <p:cNvPr id="36" name="二等辺三角形 35">
              <a:extLst>
                <a:ext uri="{FF2B5EF4-FFF2-40B4-BE49-F238E27FC236}">
                  <a16:creationId xmlns:a16="http://schemas.microsoft.com/office/drawing/2014/main" id="{0D3CB064-9D74-4233-8695-B2C09AFB6CC2}"/>
                </a:ext>
              </a:extLst>
            </p:cNvPr>
            <p:cNvSpPr/>
            <p:nvPr/>
          </p:nvSpPr>
          <p:spPr>
            <a:xfrm rot="10800000">
              <a:off x="837000" y="3366943"/>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latin typeface="+mn-ea"/>
              </a:endParaRPr>
            </a:p>
          </p:txBody>
        </p:sp>
        <p:sp>
          <p:nvSpPr>
            <p:cNvPr id="37" name="正方形/長方形 36">
              <a:extLst>
                <a:ext uri="{FF2B5EF4-FFF2-40B4-BE49-F238E27FC236}">
                  <a16:creationId xmlns:a16="http://schemas.microsoft.com/office/drawing/2014/main" id="{12FD680F-87FA-4DE2-9038-EAEB7A83402B}"/>
                </a:ext>
              </a:extLst>
            </p:cNvPr>
            <p:cNvSpPr/>
            <p:nvPr/>
          </p:nvSpPr>
          <p:spPr>
            <a:xfrm>
              <a:off x="107504" y="1400699"/>
              <a:ext cx="2376264" cy="5187499"/>
            </a:xfrm>
            <a:prstGeom prst="rect">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38" name="四角形: 角を丸くする 37">
              <a:extLst>
                <a:ext uri="{FF2B5EF4-FFF2-40B4-BE49-F238E27FC236}">
                  <a16:creationId xmlns:a16="http://schemas.microsoft.com/office/drawing/2014/main" id="{6F7AF2BF-43CF-4D42-BD48-6D862F08FE3A}"/>
                </a:ext>
              </a:extLst>
            </p:cNvPr>
            <p:cNvSpPr/>
            <p:nvPr/>
          </p:nvSpPr>
          <p:spPr>
            <a:xfrm>
              <a:off x="180000" y="4680000"/>
              <a:ext cx="2222784" cy="693807"/>
            </a:xfrm>
            <a:prstGeom prst="roundRect">
              <a:avLst/>
            </a:prstGeom>
            <a:solidFill>
              <a:srgbClr val="E3F4F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solidFill>
                    <a:schemeClr val="tx1"/>
                  </a:solidFill>
                  <a:latin typeface="+mn-ea"/>
                </a:rPr>
                <a:t>テキストマイニング実施</a:t>
              </a:r>
            </a:p>
          </p:txBody>
        </p:sp>
      </p:grpSp>
      <p:sp>
        <p:nvSpPr>
          <p:cNvPr id="39" name="テキスト ボックス 38">
            <a:extLst>
              <a:ext uri="{FF2B5EF4-FFF2-40B4-BE49-F238E27FC236}">
                <a16:creationId xmlns:a16="http://schemas.microsoft.com/office/drawing/2014/main" id="{D6C21A1C-39A7-4ABD-807A-902D4BA13A24}"/>
              </a:ext>
            </a:extLst>
          </p:cNvPr>
          <p:cNvSpPr txBox="1"/>
          <p:nvPr/>
        </p:nvSpPr>
        <p:spPr>
          <a:xfrm>
            <a:off x="2700000" y="1260000"/>
            <a:ext cx="6336496" cy="707886"/>
          </a:xfrm>
          <a:prstGeom prst="rect">
            <a:avLst/>
          </a:prstGeom>
          <a:noFill/>
        </p:spPr>
        <p:txBody>
          <a:bodyPr wrap="square" rtlCol="0">
            <a:spAutoFit/>
          </a:bodyPr>
          <a:lstStyle/>
          <a:p>
            <a:r>
              <a:rPr lang="ja-JP" altLang="en-US" sz="2000" b="1" dirty="0"/>
              <a:t>分析シナリオの観点①具体的な意見の抽出</a:t>
            </a:r>
            <a:endParaRPr lang="en-US" altLang="ja-JP" sz="2000" b="1" dirty="0"/>
          </a:p>
          <a:p>
            <a:r>
              <a:rPr lang="ja-JP" altLang="en-US" sz="2000" b="1" dirty="0"/>
              <a:t>～「担当者が良い」の好感に対する原文～</a:t>
            </a:r>
          </a:p>
        </p:txBody>
      </p:sp>
      <p:sp>
        <p:nvSpPr>
          <p:cNvPr id="40" name="Rectangle 25">
            <a:extLst>
              <a:ext uri="{FF2B5EF4-FFF2-40B4-BE49-F238E27FC236}">
                <a16:creationId xmlns:a16="http://schemas.microsoft.com/office/drawing/2014/main" id="{B76ED942-7BEE-4F31-BDDA-80158838BD6E}"/>
              </a:ext>
            </a:extLst>
          </p:cNvPr>
          <p:cNvSpPr>
            <a:spLocks noChangeArrowheads="1"/>
          </p:cNvSpPr>
          <p:nvPr/>
        </p:nvSpPr>
        <p:spPr bwMode="auto">
          <a:xfrm>
            <a:off x="792000" y="252000"/>
            <a:ext cx="816441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ja-JP" altLang="en-US" sz="3600" b="1" dirty="0">
                <a:solidFill>
                  <a:schemeClr val="tx1">
                    <a:lumMod val="65000"/>
                    <a:lumOff val="35000"/>
                  </a:schemeClr>
                </a:solidFill>
                <a:latin typeface="+mn-ea"/>
                <a:ea typeface="+mn-ea"/>
              </a:rPr>
              <a:t>案件の進め方 テキストマイニング実施</a:t>
            </a:r>
          </a:p>
        </p:txBody>
      </p:sp>
      <p:sp>
        <p:nvSpPr>
          <p:cNvPr id="27" name="正方形/長方形 26">
            <a:extLst>
              <a:ext uri="{FF2B5EF4-FFF2-40B4-BE49-F238E27FC236}">
                <a16:creationId xmlns:a16="http://schemas.microsoft.com/office/drawing/2014/main" id="{E8E84A96-5962-4CBC-B159-22A992DB82FC}"/>
              </a:ext>
            </a:extLst>
          </p:cNvPr>
          <p:cNvSpPr/>
          <p:nvPr/>
        </p:nvSpPr>
        <p:spPr>
          <a:xfrm>
            <a:off x="540000" y="864000"/>
            <a:ext cx="8033733" cy="369332"/>
          </a:xfrm>
          <a:prstGeom prst="rect">
            <a:avLst/>
          </a:prstGeom>
        </p:spPr>
        <p:txBody>
          <a:bodyPr wrap="square">
            <a:spAutoFit/>
          </a:bodyPr>
          <a:lstStyle/>
          <a:p>
            <a:pPr marL="360000" indent="-360000">
              <a:buClr>
                <a:srgbClr val="C00000"/>
              </a:buClr>
              <a:buFont typeface="Wingdings" panose="05000000000000000000" pitchFamily="2" charset="2"/>
              <a:buChar char="n"/>
            </a:pPr>
            <a:r>
              <a:rPr lang="ja-JP" altLang="en-US" b="1" dirty="0">
                <a:solidFill>
                  <a:schemeClr val="tx1">
                    <a:lumMod val="75000"/>
                    <a:lumOff val="25000"/>
                  </a:schemeClr>
                </a:solidFill>
                <a:latin typeface="+mn-ea"/>
                <a:cs typeface="メイリオ" pitchFamily="50" charset="-128"/>
              </a:rPr>
              <a:t>分析に用いる手法を選定し、分析を実施する</a:t>
            </a:r>
            <a:endParaRPr lang="en-US" altLang="ja-JP" b="1" dirty="0">
              <a:solidFill>
                <a:schemeClr val="tx1">
                  <a:lumMod val="75000"/>
                  <a:lumOff val="25000"/>
                </a:schemeClr>
              </a:solidFill>
              <a:latin typeface="+mn-ea"/>
              <a:cs typeface="メイリオ" pitchFamily="50" charset="-128"/>
            </a:endParaRPr>
          </a:p>
        </p:txBody>
      </p:sp>
      <p:sp>
        <p:nvSpPr>
          <p:cNvPr id="29" name="テキスト ボックス 28">
            <a:extLst>
              <a:ext uri="{FF2B5EF4-FFF2-40B4-BE49-F238E27FC236}">
                <a16:creationId xmlns:a16="http://schemas.microsoft.com/office/drawing/2014/main" id="{FBC8A192-DB84-44BE-93AC-1FFED8DAE20A}"/>
              </a:ext>
            </a:extLst>
          </p:cNvPr>
          <p:cNvSpPr txBox="1"/>
          <p:nvPr/>
        </p:nvSpPr>
        <p:spPr>
          <a:xfrm>
            <a:off x="5292000" y="1980000"/>
            <a:ext cx="2188800" cy="1077218"/>
          </a:xfrm>
          <a:prstGeom prst="rect">
            <a:avLst/>
          </a:prstGeom>
          <a:noFill/>
        </p:spPr>
        <p:txBody>
          <a:bodyPr wrap="square" rtlCol="0">
            <a:spAutoFit/>
          </a:bodyPr>
          <a:lstStyle/>
          <a:p>
            <a:r>
              <a:rPr lang="ja-JP" altLang="en-US" sz="1600" b="1" dirty="0">
                <a:solidFill>
                  <a:srgbClr val="4F81BD"/>
                </a:solidFill>
                <a:latin typeface="Meiryo UI"/>
                <a:ea typeface="Meiryo UI"/>
              </a:rPr>
              <a:t>■担当者への好感</a:t>
            </a:r>
            <a:endParaRPr lang="en-US" altLang="ja-JP" sz="1600" b="1" dirty="0">
              <a:solidFill>
                <a:srgbClr val="4F81BD"/>
              </a:solidFill>
              <a:latin typeface="Meiryo UI"/>
              <a:ea typeface="Meiryo UI"/>
            </a:endParaRPr>
          </a:p>
          <a:p>
            <a:r>
              <a:rPr lang="ja-JP" altLang="en-US" sz="1600" b="1" dirty="0">
                <a:solidFill>
                  <a:srgbClr val="F79646"/>
                </a:solidFill>
                <a:latin typeface="Meiryo UI"/>
                <a:ea typeface="Meiryo UI"/>
              </a:rPr>
              <a:t>■改善に向けたご所望</a:t>
            </a:r>
            <a:endParaRPr lang="en-US" altLang="ja-JP" sz="1600" b="1" dirty="0">
              <a:solidFill>
                <a:srgbClr val="F79646"/>
              </a:solidFill>
              <a:latin typeface="Meiryo UI"/>
              <a:ea typeface="Meiryo UI"/>
            </a:endParaRPr>
          </a:p>
          <a:p>
            <a:r>
              <a:rPr lang="ja-JP" altLang="en-US" sz="1600" b="1" dirty="0">
                <a:solidFill>
                  <a:srgbClr val="9BBB59"/>
                </a:solidFill>
                <a:latin typeface="Meiryo UI"/>
                <a:ea typeface="Meiryo UI"/>
              </a:rPr>
              <a:t>■担当者への不満</a:t>
            </a:r>
            <a:endParaRPr lang="en-US" altLang="ja-JP" sz="1600" b="1" dirty="0">
              <a:solidFill>
                <a:srgbClr val="9BBB59"/>
              </a:solidFill>
              <a:latin typeface="Meiryo UI"/>
              <a:ea typeface="Meiryo UI"/>
            </a:endParaRPr>
          </a:p>
          <a:p>
            <a:r>
              <a:rPr lang="ja-JP" altLang="en-US" sz="1600" b="1" dirty="0">
                <a:solidFill>
                  <a:prstClr val="black">
                    <a:lumMod val="65000"/>
                    <a:lumOff val="35000"/>
                  </a:prstClr>
                </a:solidFill>
                <a:latin typeface="Meiryo UI"/>
                <a:ea typeface="Meiryo UI"/>
              </a:rPr>
              <a:t>■その他</a:t>
            </a:r>
            <a:endParaRPr lang="en-US" altLang="ja-JP" sz="1600" b="1" dirty="0">
              <a:solidFill>
                <a:srgbClr val="F79646"/>
              </a:solidFill>
              <a:latin typeface="Meiryo UI"/>
              <a:ea typeface="Meiryo UI"/>
            </a:endParaRPr>
          </a:p>
        </p:txBody>
      </p:sp>
      <p:pic>
        <p:nvPicPr>
          <p:cNvPr id="30" name="図 29">
            <a:extLst>
              <a:ext uri="{FF2B5EF4-FFF2-40B4-BE49-F238E27FC236}">
                <a16:creationId xmlns:a16="http://schemas.microsoft.com/office/drawing/2014/main" id="{33DBC561-0E46-4236-B93E-3CB9D85F7BE1}"/>
              </a:ext>
            </a:extLst>
          </p:cNvPr>
          <p:cNvPicPr>
            <a:picLocks noChangeAspect="1"/>
          </p:cNvPicPr>
          <p:nvPr/>
        </p:nvPicPr>
        <p:blipFill>
          <a:blip r:embed="rId2"/>
          <a:stretch>
            <a:fillRect/>
          </a:stretch>
        </p:blipFill>
        <p:spPr>
          <a:xfrm>
            <a:off x="2556000" y="1980000"/>
            <a:ext cx="2736000" cy="1644512"/>
          </a:xfrm>
          <a:prstGeom prst="rect">
            <a:avLst/>
          </a:prstGeom>
        </p:spPr>
      </p:pic>
      <p:sp>
        <p:nvSpPr>
          <p:cNvPr id="41" name="正方形/長方形 40">
            <a:extLst>
              <a:ext uri="{FF2B5EF4-FFF2-40B4-BE49-F238E27FC236}">
                <a16:creationId xmlns:a16="http://schemas.microsoft.com/office/drawing/2014/main" id="{1402EF54-FE86-493F-80EA-7731EB775954}"/>
              </a:ext>
            </a:extLst>
          </p:cNvPr>
          <p:cNvSpPr/>
          <p:nvPr/>
        </p:nvSpPr>
        <p:spPr>
          <a:xfrm>
            <a:off x="2555999" y="3600000"/>
            <a:ext cx="6400415" cy="2554545"/>
          </a:xfrm>
          <a:prstGeom prst="rect">
            <a:avLst/>
          </a:prstGeom>
          <a:ln w="38100">
            <a:solidFill>
              <a:srgbClr val="4F81BD"/>
            </a:solidFill>
          </a:ln>
        </p:spPr>
        <p:txBody>
          <a:bodyPr wrap="square">
            <a:spAutoFit/>
          </a:bodyPr>
          <a:lstStyle/>
          <a:p>
            <a:pPr marL="180000" indent="-180000">
              <a:buFont typeface="Wingdings" panose="05000000000000000000" pitchFamily="2" charset="2"/>
              <a:buChar char="l"/>
            </a:pPr>
            <a:r>
              <a:rPr lang="ja-JP" altLang="en-US" sz="1600" dirty="0"/>
              <a:t>担当営業の方が熱心に住友林業の家の良さを伝えてくれました。地震の際に子供達に </a:t>
            </a:r>
            <a:r>
              <a:rPr lang="ja-JP" altLang="en-US" sz="1600" b="1" dirty="0"/>
              <a:t>この家に居れば安心だよと言ってあげられる家にしませんか？の言葉が心に残っています</a:t>
            </a:r>
            <a:r>
              <a:rPr lang="ja-JP" altLang="en-US" sz="1600" dirty="0"/>
              <a:t>。（女性 </a:t>
            </a:r>
            <a:r>
              <a:rPr lang="en-US" altLang="ja-JP" sz="1600" dirty="0"/>
              <a:t>50</a:t>
            </a:r>
            <a:r>
              <a:rPr lang="ja-JP" altLang="en-US" sz="1600" dirty="0"/>
              <a:t>代 岐阜支店）</a:t>
            </a:r>
            <a:endParaRPr lang="en-US" altLang="ja-JP" sz="1600" dirty="0"/>
          </a:p>
          <a:p>
            <a:pPr marL="180000" marR="0" lvl="0" indent="-180000" defTabSz="91440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ja-JP" altLang="en-US" sz="1600" b="0" i="0" u="none" strike="noStrike" kern="0" cap="none" spc="0" normalizeH="0" baseline="0" noProof="0" dirty="0">
                <a:ln>
                  <a:noFill/>
                </a:ln>
                <a:solidFill>
                  <a:prstClr val="black"/>
                </a:solidFill>
                <a:effectLst/>
                <a:uLnTx/>
                <a:uFillTx/>
                <a:latin typeface="Meiryo UI"/>
                <a:ea typeface="Meiryo UI"/>
              </a:rPr>
              <a:t>営業の</a:t>
            </a:r>
            <a:r>
              <a:rPr kumimoji="0" lang="en-US" altLang="ja-JP" sz="1600" b="0" i="0" u="none" strike="noStrike" kern="0" cap="none" spc="0" normalizeH="0" baseline="0" noProof="0" dirty="0">
                <a:ln>
                  <a:noFill/>
                </a:ln>
                <a:solidFill>
                  <a:prstClr val="black"/>
                </a:solidFill>
                <a:effectLst/>
                <a:uLnTx/>
                <a:uFillTx/>
                <a:latin typeface="Meiryo UI"/>
                <a:ea typeface="Meiryo UI"/>
              </a:rPr>
              <a:t>A</a:t>
            </a:r>
            <a:r>
              <a:rPr kumimoji="0" lang="ja-JP" altLang="en-US" sz="1600" b="0" i="0" u="none" strike="noStrike" kern="0" cap="none" spc="0" normalizeH="0" baseline="0" noProof="0" dirty="0" err="1">
                <a:ln>
                  <a:noFill/>
                </a:ln>
                <a:solidFill>
                  <a:prstClr val="black"/>
                </a:solidFill>
                <a:effectLst/>
                <a:uLnTx/>
                <a:uFillTx/>
                <a:latin typeface="Meiryo UI"/>
                <a:ea typeface="Meiryo UI"/>
              </a:rPr>
              <a:t>さんの</a:t>
            </a:r>
            <a:r>
              <a:rPr kumimoji="0" lang="ja-JP" altLang="en-US" sz="1600" b="0" i="0" u="none" strike="noStrike" kern="0" cap="none" spc="0" normalizeH="0" baseline="0" noProof="0" dirty="0">
                <a:ln>
                  <a:noFill/>
                </a:ln>
                <a:solidFill>
                  <a:prstClr val="black"/>
                </a:solidFill>
                <a:effectLst/>
                <a:uLnTx/>
                <a:uFillTx/>
                <a:latin typeface="Meiryo UI"/>
                <a:ea typeface="Meiryo UI"/>
              </a:rPr>
              <a:t>丁寧さ、誠実さ、熱心さに惚れて契約させて頂きました。アフターサービスについては、ネット上で不安になるような内容の施主の記事もあったりして、契約を躊躇しましたが、</a:t>
            </a:r>
            <a:r>
              <a:rPr kumimoji="0" lang="ja-JP" altLang="en-US" sz="1600" b="1" i="0" u="none" strike="noStrike" kern="0" cap="none" spc="0" normalizeH="0" baseline="0" noProof="0" dirty="0">
                <a:ln>
                  <a:noFill/>
                </a:ln>
                <a:solidFill>
                  <a:prstClr val="black"/>
                </a:solidFill>
                <a:effectLst/>
                <a:uLnTx/>
                <a:uFillTx/>
                <a:latin typeface="Meiryo UI"/>
                <a:ea typeface="Meiryo UI"/>
              </a:rPr>
              <a:t>引き渡し後の鹿児島支店や</a:t>
            </a:r>
            <a:r>
              <a:rPr kumimoji="0" lang="en-US" altLang="ja-JP" sz="1600" b="1" i="0" u="none" strike="noStrike" kern="0" cap="none" spc="0" normalizeH="0" baseline="0" noProof="0" dirty="0">
                <a:ln>
                  <a:noFill/>
                </a:ln>
                <a:solidFill>
                  <a:prstClr val="black"/>
                </a:solidFill>
                <a:effectLst/>
                <a:uLnTx/>
                <a:uFillTx/>
                <a:latin typeface="Meiryo UI"/>
                <a:ea typeface="Meiryo UI"/>
              </a:rPr>
              <a:t>A</a:t>
            </a:r>
            <a:r>
              <a:rPr kumimoji="0" lang="ja-JP" altLang="en-US" sz="1600" b="1" i="0" u="none" strike="noStrike" kern="0" cap="none" spc="0" normalizeH="0" baseline="0" noProof="0" dirty="0" err="1">
                <a:ln>
                  <a:noFill/>
                </a:ln>
                <a:solidFill>
                  <a:prstClr val="black"/>
                </a:solidFill>
                <a:effectLst/>
                <a:uLnTx/>
                <a:uFillTx/>
                <a:latin typeface="Meiryo UI"/>
                <a:ea typeface="Meiryo UI"/>
              </a:rPr>
              <a:t>さん</a:t>
            </a:r>
            <a:r>
              <a:rPr kumimoji="0" lang="ja-JP" altLang="en-US" sz="1600" b="1" i="0" u="none" strike="noStrike" kern="0" cap="none" spc="0" normalizeH="0" baseline="0" noProof="0" dirty="0">
                <a:ln>
                  <a:noFill/>
                </a:ln>
                <a:solidFill>
                  <a:prstClr val="black"/>
                </a:solidFill>
                <a:effectLst/>
                <a:uLnTx/>
                <a:uFillTx/>
                <a:latin typeface="Meiryo UI"/>
                <a:ea typeface="Meiryo UI"/>
              </a:rPr>
              <a:t>本人の取り組み方を支店長さんと一緒に説明してくださったことで、鹿児島支店なら住み始めてからも大丈夫だろうと不安を解消することができました</a:t>
            </a:r>
            <a:r>
              <a:rPr kumimoji="0" lang="ja-JP" altLang="en-US" sz="1600" b="0" i="0" u="none" strike="noStrike" kern="0" cap="none" spc="0" normalizeH="0" baseline="0" noProof="0" dirty="0">
                <a:ln>
                  <a:noFill/>
                </a:ln>
                <a:solidFill>
                  <a:prstClr val="black"/>
                </a:solidFill>
                <a:effectLst/>
                <a:uLnTx/>
                <a:uFillTx/>
                <a:latin typeface="Meiryo UI"/>
                <a:ea typeface="Meiryo UI"/>
              </a:rPr>
              <a:t>。（</a:t>
            </a:r>
            <a:r>
              <a:rPr kumimoji="0" lang="zh-TW" altLang="en-US" sz="1600" b="0" i="0" u="none" strike="noStrike" kern="0" cap="none" spc="0" normalizeH="0" baseline="0" noProof="0" dirty="0">
                <a:ln>
                  <a:noFill/>
                </a:ln>
                <a:solidFill>
                  <a:prstClr val="black"/>
                </a:solidFill>
                <a:effectLst/>
                <a:uLnTx/>
                <a:uFillTx/>
                <a:latin typeface="Meiryo UI"/>
                <a:ea typeface="Meiryo UI"/>
              </a:rPr>
              <a:t>女性 </a:t>
            </a:r>
            <a:r>
              <a:rPr kumimoji="0" lang="en-US" altLang="zh-TW" sz="1600" b="0" i="0" u="none" strike="noStrike" kern="0" cap="none" spc="0" normalizeH="0" baseline="0" noProof="0" dirty="0">
                <a:ln>
                  <a:noFill/>
                </a:ln>
                <a:solidFill>
                  <a:prstClr val="black"/>
                </a:solidFill>
                <a:effectLst/>
                <a:uLnTx/>
                <a:uFillTx/>
                <a:latin typeface="Meiryo UI"/>
                <a:ea typeface="Meiryo UI"/>
              </a:rPr>
              <a:t>40</a:t>
            </a:r>
            <a:r>
              <a:rPr kumimoji="0" lang="zh-TW" altLang="en-US" sz="1600" b="0" i="0" u="none" strike="noStrike" kern="0" cap="none" spc="0" normalizeH="0" baseline="0" noProof="0" dirty="0">
                <a:ln>
                  <a:noFill/>
                </a:ln>
                <a:solidFill>
                  <a:prstClr val="black"/>
                </a:solidFill>
                <a:effectLst/>
                <a:uLnTx/>
                <a:uFillTx/>
                <a:latin typeface="Meiryo UI"/>
                <a:ea typeface="Meiryo UI"/>
              </a:rPr>
              <a:t>代 鹿児島支店</a:t>
            </a:r>
            <a:r>
              <a:rPr kumimoji="0" lang="ja-JP" altLang="en-US" sz="1600" b="0" i="0" u="none" strike="noStrike" kern="0" cap="none" spc="0" normalizeH="0" baseline="0" noProof="0" dirty="0">
                <a:ln>
                  <a:noFill/>
                </a:ln>
                <a:solidFill>
                  <a:prstClr val="black"/>
                </a:solidFill>
                <a:effectLst/>
                <a:uLnTx/>
                <a:uFillTx/>
                <a:latin typeface="Meiryo UI"/>
                <a:ea typeface="Meiryo UI"/>
              </a:rPr>
              <a:t>）</a:t>
            </a:r>
          </a:p>
        </p:txBody>
      </p:sp>
      <p:sp>
        <p:nvSpPr>
          <p:cNvPr id="22" name="四角形: 角を丸くする 21">
            <a:extLst>
              <a:ext uri="{FF2B5EF4-FFF2-40B4-BE49-F238E27FC236}">
                <a16:creationId xmlns:a16="http://schemas.microsoft.com/office/drawing/2014/main" id="{28551BBE-E450-4CA9-9CE4-432C7A9DFC16}"/>
              </a:ext>
            </a:extLst>
          </p:cNvPr>
          <p:cNvSpPr/>
          <p:nvPr/>
        </p:nvSpPr>
        <p:spPr>
          <a:xfrm>
            <a:off x="8033085" y="161531"/>
            <a:ext cx="1031151" cy="646331"/>
          </a:xfrm>
          <a:prstGeom prst="roundRect">
            <a:avLst/>
          </a:prstGeom>
          <a:solidFill>
            <a:srgbClr val="C00000"/>
          </a:solidFill>
          <a:ln w="44450" cap="flat" cmpd="sng" algn="ctr">
            <a:noFill/>
            <a:miter lim="800000"/>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ja-JP" altLang="en-US" sz="2000" b="1" i="0" u="none" strike="noStrike" kern="0" cap="none" spc="0" normalizeH="0" baseline="0" noProof="0" dirty="0">
                <a:ln>
                  <a:noFill/>
                </a:ln>
                <a:solidFill>
                  <a:prstClr val="white"/>
                </a:solidFill>
                <a:effectLst/>
                <a:uLnTx/>
                <a:uFillTx/>
                <a:latin typeface="+mn-ea"/>
                <a:cs typeface="+mn-cs"/>
              </a:rPr>
              <a:t>データ機密</a:t>
            </a:r>
          </a:p>
        </p:txBody>
      </p:sp>
    </p:spTree>
    <p:extLst>
      <p:ext uri="{BB962C8B-B14F-4D97-AF65-F5344CB8AC3E}">
        <p14:creationId xmlns:p14="http://schemas.microsoft.com/office/powerpoint/2010/main" val="21720176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BBE9ADA-7CBF-4FC4-9EC3-80678257E67F}"/>
              </a:ext>
            </a:extLst>
          </p:cNvPr>
          <p:cNvPicPr>
            <a:picLocks noChangeAspect="1"/>
          </p:cNvPicPr>
          <p:nvPr/>
        </p:nvPicPr>
        <p:blipFill rotWithShape="1">
          <a:blip r:embed="rId2"/>
          <a:srcRect l="3083" t="10744" r="7098" b="9545"/>
          <a:stretch/>
        </p:blipFill>
        <p:spPr>
          <a:xfrm>
            <a:off x="2556000" y="1944000"/>
            <a:ext cx="4968328" cy="3460346"/>
          </a:xfrm>
          <a:prstGeom prst="rect">
            <a:avLst/>
          </a:prstGeom>
        </p:spPr>
      </p:pic>
      <p:sp>
        <p:nvSpPr>
          <p:cNvPr id="5" name="AutoShape 26">
            <a:extLst>
              <a:ext uri="{FF2B5EF4-FFF2-40B4-BE49-F238E27FC236}">
                <a16:creationId xmlns:a16="http://schemas.microsoft.com/office/drawing/2014/main" id="{60564208-5996-41C2-91E8-24ABA01E8628}"/>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grpSp>
        <p:nvGrpSpPr>
          <p:cNvPr id="6" name="グループ化 5">
            <a:extLst>
              <a:ext uri="{FF2B5EF4-FFF2-40B4-BE49-F238E27FC236}">
                <a16:creationId xmlns:a16="http://schemas.microsoft.com/office/drawing/2014/main" id="{EF8691DD-3A1E-493D-972A-1EB5D2841FE0}"/>
              </a:ext>
            </a:extLst>
          </p:cNvPr>
          <p:cNvGrpSpPr/>
          <p:nvPr/>
        </p:nvGrpSpPr>
        <p:grpSpPr>
          <a:xfrm>
            <a:off x="107504" y="1260000"/>
            <a:ext cx="2376264" cy="5187499"/>
            <a:chOff x="107504" y="1400699"/>
            <a:chExt cx="2376264" cy="5187499"/>
          </a:xfrm>
        </p:grpSpPr>
        <p:sp>
          <p:nvSpPr>
            <p:cNvPr id="7" name="四角形: 角を丸くする 6">
              <a:extLst>
                <a:ext uri="{FF2B5EF4-FFF2-40B4-BE49-F238E27FC236}">
                  <a16:creationId xmlns:a16="http://schemas.microsoft.com/office/drawing/2014/main" id="{F499007F-385D-483B-9927-E89D08327ABF}"/>
                </a:ext>
              </a:extLst>
            </p:cNvPr>
            <p:cNvSpPr/>
            <p:nvPr/>
          </p:nvSpPr>
          <p:spPr>
            <a:xfrm>
              <a:off x="180000" y="3600000"/>
              <a:ext cx="2222784" cy="693807"/>
            </a:xfrm>
            <a:prstGeom prst="roundRect">
              <a:avLst/>
            </a:prstGeom>
            <a:solidFill>
              <a:srgbClr val="269ABE"/>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solidFill>
                    <a:schemeClr val="bg1"/>
                  </a:solidFill>
                  <a:latin typeface="+mn-ea"/>
                </a:rPr>
                <a:t>データの加工</a:t>
              </a:r>
            </a:p>
          </p:txBody>
        </p:sp>
        <p:sp>
          <p:nvSpPr>
            <p:cNvPr id="8" name="四角形: 角を丸くする 7">
              <a:extLst>
                <a:ext uri="{FF2B5EF4-FFF2-40B4-BE49-F238E27FC236}">
                  <a16:creationId xmlns:a16="http://schemas.microsoft.com/office/drawing/2014/main" id="{298BBD1F-852F-4AF6-B24C-C63841B4B989}"/>
                </a:ext>
              </a:extLst>
            </p:cNvPr>
            <p:cNvSpPr/>
            <p:nvPr/>
          </p:nvSpPr>
          <p:spPr>
            <a:xfrm>
              <a:off x="180000" y="1440000"/>
              <a:ext cx="2222784" cy="693807"/>
            </a:xfrm>
            <a:prstGeom prst="roundRect">
              <a:avLst/>
            </a:prstGeom>
            <a:solidFill>
              <a:srgbClr val="269ABE"/>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latin typeface="+mn-ea"/>
                </a:rPr>
                <a:t>分析シナリオの</a:t>
              </a:r>
              <a:endParaRPr lang="en-US" altLang="ja-JP" sz="2100" b="1" dirty="0">
                <a:latin typeface="+mn-ea"/>
              </a:endParaRPr>
            </a:p>
            <a:p>
              <a:pPr algn="ctr"/>
              <a:r>
                <a:rPr lang="ja-JP" altLang="en-US" sz="2100" b="1" dirty="0">
                  <a:latin typeface="+mn-ea"/>
                </a:rPr>
                <a:t>設定</a:t>
              </a:r>
            </a:p>
          </p:txBody>
        </p:sp>
        <p:sp>
          <p:nvSpPr>
            <p:cNvPr id="9" name="四角形: 角を丸くする 8">
              <a:extLst>
                <a:ext uri="{FF2B5EF4-FFF2-40B4-BE49-F238E27FC236}">
                  <a16:creationId xmlns:a16="http://schemas.microsoft.com/office/drawing/2014/main" id="{D45BFF9A-BAE4-48E8-A4A7-CF9E83C450D2}"/>
                </a:ext>
              </a:extLst>
            </p:cNvPr>
            <p:cNvSpPr/>
            <p:nvPr/>
          </p:nvSpPr>
          <p:spPr>
            <a:xfrm>
              <a:off x="180000" y="5760000"/>
              <a:ext cx="2222784" cy="693807"/>
            </a:xfrm>
            <a:prstGeom prst="roundRect">
              <a:avLst/>
            </a:prstGeom>
            <a:solidFill>
              <a:srgbClr val="269ABE"/>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latin typeface="+mn-ea"/>
                </a:rPr>
                <a:t>施策案の検討</a:t>
              </a:r>
            </a:p>
          </p:txBody>
        </p:sp>
        <p:sp>
          <p:nvSpPr>
            <p:cNvPr id="10" name="四角形: 角を丸くする 9">
              <a:extLst>
                <a:ext uri="{FF2B5EF4-FFF2-40B4-BE49-F238E27FC236}">
                  <a16:creationId xmlns:a16="http://schemas.microsoft.com/office/drawing/2014/main" id="{EE859F28-DD55-4E1E-BAD8-FB6158AAC1AC}"/>
                </a:ext>
              </a:extLst>
            </p:cNvPr>
            <p:cNvSpPr/>
            <p:nvPr/>
          </p:nvSpPr>
          <p:spPr>
            <a:xfrm>
              <a:off x="180000" y="2520000"/>
              <a:ext cx="2222784" cy="693807"/>
            </a:xfrm>
            <a:prstGeom prst="roundRect">
              <a:avLst/>
            </a:prstGeom>
            <a:solidFill>
              <a:srgbClr val="269ABE"/>
            </a:solidFill>
            <a:ln w="28575">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latin typeface="+mn-ea"/>
                </a:rPr>
                <a:t>基礎集計</a:t>
              </a:r>
            </a:p>
          </p:txBody>
        </p:sp>
        <p:sp>
          <p:nvSpPr>
            <p:cNvPr id="11" name="二等辺三角形 10">
              <a:extLst>
                <a:ext uri="{FF2B5EF4-FFF2-40B4-BE49-F238E27FC236}">
                  <a16:creationId xmlns:a16="http://schemas.microsoft.com/office/drawing/2014/main" id="{98BFE7C1-D637-4826-A0D7-C25110449820}"/>
                </a:ext>
              </a:extLst>
            </p:cNvPr>
            <p:cNvSpPr/>
            <p:nvPr/>
          </p:nvSpPr>
          <p:spPr>
            <a:xfrm rot="10800000">
              <a:off x="837000" y="2264795"/>
              <a:ext cx="874409" cy="162000"/>
            </a:xfrm>
            <a:prstGeom prst="triangle">
              <a:avLst/>
            </a:prstGeom>
            <a:gradFill>
              <a:gsLst>
                <a:gs pos="10000">
                  <a:schemeClr val="bg1">
                    <a:lumMod val="50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12" name="二等辺三角形 11">
              <a:extLst>
                <a:ext uri="{FF2B5EF4-FFF2-40B4-BE49-F238E27FC236}">
                  <a16:creationId xmlns:a16="http://schemas.microsoft.com/office/drawing/2014/main" id="{BAF2DA87-AA74-4AEB-B264-7041AD3E7F24}"/>
                </a:ext>
              </a:extLst>
            </p:cNvPr>
            <p:cNvSpPr/>
            <p:nvPr/>
          </p:nvSpPr>
          <p:spPr>
            <a:xfrm rot="10800000">
              <a:off x="837000" y="5518381"/>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13" name="二等辺三角形 12">
              <a:extLst>
                <a:ext uri="{FF2B5EF4-FFF2-40B4-BE49-F238E27FC236}">
                  <a16:creationId xmlns:a16="http://schemas.microsoft.com/office/drawing/2014/main" id="{14209CB7-5C4E-4172-B486-E4B21E098096}"/>
                </a:ext>
              </a:extLst>
            </p:cNvPr>
            <p:cNvSpPr/>
            <p:nvPr/>
          </p:nvSpPr>
          <p:spPr>
            <a:xfrm rot="10800000">
              <a:off x="837000" y="4429749"/>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latin typeface="+mn-ea"/>
              </a:endParaRPr>
            </a:p>
          </p:txBody>
        </p:sp>
        <p:sp>
          <p:nvSpPr>
            <p:cNvPr id="14" name="二等辺三角形 13">
              <a:extLst>
                <a:ext uri="{FF2B5EF4-FFF2-40B4-BE49-F238E27FC236}">
                  <a16:creationId xmlns:a16="http://schemas.microsoft.com/office/drawing/2014/main" id="{1CC98120-6909-46A8-A3BF-DA117BB70934}"/>
                </a:ext>
              </a:extLst>
            </p:cNvPr>
            <p:cNvSpPr/>
            <p:nvPr/>
          </p:nvSpPr>
          <p:spPr>
            <a:xfrm rot="10800000">
              <a:off x="837000" y="3366943"/>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latin typeface="+mn-ea"/>
              </a:endParaRPr>
            </a:p>
          </p:txBody>
        </p:sp>
        <p:sp>
          <p:nvSpPr>
            <p:cNvPr id="15" name="正方形/長方形 14">
              <a:extLst>
                <a:ext uri="{FF2B5EF4-FFF2-40B4-BE49-F238E27FC236}">
                  <a16:creationId xmlns:a16="http://schemas.microsoft.com/office/drawing/2014/main" id="{9231C89A-69D8-4E79-84BD-395AF56D4B6F}"/>
                </a:ext>
              </a:extLst>
            </p:cNvPr>
            <p:cNvSpPr/>
            <p:nvPr/>
          </p:nvSpPr>
          <p:spPr>
            <a:xfrm>
              <a:off x="107504" y="1400699"/>
              <a:ext cx="2376264" cy="5187499"/>
            </a:xfrm>
            <a:prstGeom prst="rect">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16" name="四角形: 角を丸くする 15">
              <a:extLst>
                <a:ext uri="{FF2B5EF4-FFF2-40B4-BE49-F238E27FC236}">
                  <a16:creationId xmlns:a16="http://schemas.microsoft.com/office/drawing/2014/main" id="{27F4E4A3-8B54-4721-B7E2-8BB450C01CDA}"/>
                </a:ext>
              </a:extLst>
            </p:cNvPr>
            <p:cNvSpPr/>
            <p:nvPr/>
          </p:nvSpPr>
          <p:spPr>
            <a:xfrm>
              <a:off x="180000" y="4680000"/>
              <a:ext cx="2222784" cy="693807"/>
            </a:xfrm>
            <a:prstGeom prst="roundRect">
              <a:avLst/>
            </a:prstGeom>
            <a:solidFill>
              <a:srgbClr val="E3F4F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solidFill>
                    <a:schemeClr val="tx1"/>
                  </a:solidFill>
                  <a:latin typeface="+mn-ea"/>
                </a:rPr>
                <a:t>テキストマイニング実施</a:t>
              </a:r>
            </a:p>
          </p:txBody>
        </p:sp>
      </p:grpSp>
      <p:sp>
        <p:nvSpPr>
          <p:cNvPr id="18" name="フッター プレースホルダー 1">
            <a:extLst>
              <a:ext uri="{FF2B5EF4-FFF2-40B4-BE49-F238E27FC236}">
                <a16:creationId xmlns:a16="http://schemas.microsoft.com/office/drawing/2014/main" id="{48C52BCF-5FC3-4B9D-A111-87E9CB151C10}"/>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19" name="スライド番号プレースホルダー 3">
            <a:extLst>
              <a:ext uri="{FF2B5EF4-FFF2-40B4-BE49-F238E27FC236}">
                <a16:creationId xmlns:a16="http://schemas.microsoft.com/office/drawing/2014/main" id="{DD0DA058-CF98-46B6-9D7A-81092CD93A24}"/>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37</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sp>
        <p:nvSpPr>
          <p:cNvPr id="21" name="テキスト ボックス 20">
            <a:extLst>
              <a:ext uri="{FF2B5EF4-FFF2-40B4-BE49-F238E27FC236}">
                <a16:creationId xmlns:a16="http://schemas.microsoft.com/office/drawing/2014/main" id="{4720B81B-B9A0-45A6-BE21-6CAEE70F2CDE}"/>
              </a:ext>
            </a:extLst>
          </p:cNvPr>
          <p:cNvSpPr txBox="1"/>
          <p:nvPr/>
        </p:nvSpPr>
        <p:spPr>
          <a:xfrm>
            <a:off x="2699792" y="1260000"/>
            <a:ext cx="5570756" cy="707886"/>
          </a:xfrm>
          <a:prstGeom prst="rect">
            <a:avLst/>
          </a:prstGeom>
          <a:noFill/>
        </p:spPr>
        <p:txBody>
          <a:bodyPr wrap="none" rtlCol="0">
            <a:spAutoFit/>
          </a:bodyPr>
          <a:lstStyle/>
          <a:p>
            <a:r>
              <a:rPr lang="ja-JP" altLang="en-US" sz="2000" b="1" dirty="0"/>
              <a:t>分析シナリオの観点②属性に沿った意見の抽出</a:t>
            </a:r>
          </a:p>
          <a:p>
            <a:r>
              <a:rPr lang="ja-JP" altLang="en-US" sz="2000" b="1" dirty="0"/>
              <a:t>～「女性」で特徴的な表現～</a:t>
            </a:r>
          </a:p>
        </p:txBody>
      </p:sp>
      <p:sp>
        <p:nvSpPr>
          <p:cNvPr id="22" name="Rectangle 25">
            <a:extLst>
              <a:ext uri="{FF2B5EF4-FFF2-40B4-BE49-F238E27FC236}">
                <a16:creationId xmlns:a16="http://schemas.microsoft.com/office/drawing/2014/main" id="{BBF07FEF-CD57-4CE7-87D7-3E16F14D1F30}"/>
              </a:ext>
            </a:extLst>
          </p:cNvPr>
          <p:cNvSpPr>
            <a:spLocks noChangeArrowheads="1"/>
          </p:cNvSpPr>
          <p:nvPr/>
        </p:nvSpPr>
        <p:spPr bwMode="auto">
          <a:xfrm>
            <a:off x="792000" y="252000"/>
            <a:ext cx="816441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ja-JP" altLang="en-US" sz="3600" b="1" dirty="0">
                <a:solidFill>
                  <a:schemeClr val="tx1">
                    <a:lumMod val="65000"/>
                    <a:lumOff val="35000"/>
                  </a:schemeClr>
                </a:solidFill>
                <a:latin typeface="+mn-ea"/>
                <a:ea typeface="+mn-ea"/>
              </a:rPr>
              <a:t>案件の進め方 テキストマイニング実施</a:t>
            </a:r>
          </a:p>
        </p:txBody>
      </p:sp>
      <p:sp>
        <p:nvSpPr>
          <p:cNvPr id="23" name="正方形/長方形 22">
            <a:extLst>
              <a:ext uri="{FF2B5EF4-FFF2-40B4-BE49-F238E27FC236}">
                <a16:creationId xmlns:a16="http://schemas.microsoft.com/office/drawing/2014/main" id="{03DB2AD2-1E36-4933-BEF1-C5D0BF390C78}"/>
              </a:ext>
            </a:extLst>
          </p:cNvPr>
          <p:cNvSpPr/>
          <p:nvPr/>
        </p:nvSpPr>
        <p:spPr>
          <a:xfrm>
            <a:off x="2627784" y="5406315"/>
            <a:ext cx="6457165" cy="830997"/>
          </a:xfrm>
          <a:prstGeom prst="rect">
            <a:avLst/>
          </a:prstGeom>
        </p:spPr>
        <p:txBody>
          <a:bodyPr wrap="square">
            <a:spAutoFit/>
          </a:bodyPr>
          <a:lstStyle/>
          <a:p>
            <a:r>
              <a:rPr lang="ja-JP" altLang="en-US" sz="2400" b="1" dirty="0">
                <a:solidFill>
                  <a:srgbClr val="FF0000"/>
                </a:solidFill>
              </a:rPr>
              <a:t>女性には完成後のイメージを持たせる</a:t>
            </a:r>
            <a:r>
              <a:rPr lang="ja-JP" altLang="en-US" sz="2400" dirty="0"/>
              <a:t>ことが受注率向上に有効な可能性！！</a:t>
            </a:r>
          </a:p>
        </p:txBody>
      </p:sp>
      <p:sp>
        <p:nvSpPr>
          <p:cNvPr id="20" name="正方形/長方形 19">
            <a:extLst>
              <a:ext uri="{FF2B5EF4-FFF2-40B4-BE49-F238E27FC236}">
                <a16:creationId xmlns:a16="http://schemas.microsoft.com/office/drawing/2014/main" id="{DE9DCDF4-E030-4F2C-B434-A7370FA9AA44}"/>
              </a:ext>
            </a:extLst>
          </p:cNvPr>
          <p:cNvSpPr/>
          <p:nvPr/>
        </p:nvSpPr>
        <p:spPr>
          <a:xfrm>
            <a:off x="540000" y="864000"/>
            <a:ext cx="8033733" cy="369332"/>
          </a:xfrm>
          <a:prstGeom prst="rect">
            <a:avLst/>
          </a:prstGeom>
        </p:spPr>
        <p:txBody>
          <a:bodyPr wrap="square">
            <a:spAutoFit/>
          </a:bodyPr>
          <a:lstStyle/>
          <a:p>
            <a:pPr marL="360000" indent="-360000">
              <a:buClr>
                <a:srgbClr val="C00000"/>
              </a:buClr>
              <a:buFont typeface="Wingdings" panose="05000000000000000000" pitchFamily="2" charset="2"/>
              <a:buChar char="n"/>
            </a:pPr>
            <a:r>
              <a:rPr lang="ja-JP" altLang="en-US" b="1" dirty="0">
                <a:solidFill>
                  <a:schemeClr val="tx1">
                    <a:lumMod val="75000"/>
                    <a:lumOff val="25000"/>
                  </a:schemeClr>
                </a:solidFill>
                <a:latin typeface="+mn-ea"/>
                <a:cs typeface="メイリオ" pitchFamily="50" charset="-128"/>
              </a:rPr>
              <a:t>分析に用いる手法を選定し、分析を実施する</a:t>
            </a:r>
            <a:endParaRPr lang="en-US" altLang="ja-JP" b="1" dirty="0">
              <a:solidFill>
                <a:schemeClr val="tx1">
                  <a:lumMod val="75000"/>
                  <a:lumOff val="25000"/>
                </a:schemeClr>
              </a:solidFill>
              <a:latin typeface="+mn-ea"/>
              <a:cs typeface="メイリオ" pitchFamily="50" charset="-128"/>
            </a:endParaRPr>
          </a:p>
        </p:txBody>
      </p:sp>
      <p:sp>
        <p:nvSpPr>
          <p:cNvPr id="24" name="四角形: 角を丸くする 23">
            <a:extLst>
              <a:ext uri="{FF2B5EF4-FFF2-40B4-BE49-F238E27FC236}">
                <a16:creationId xmlns:a16="http://schemas.microsoft.com/office/drawing/2014/main" id="{0EEFB6A6-7551-4199-A433-EF8F0A9FC97B}"/>
              </a:ext>
            </a:extLst>
          </p:cNvPr>
          <p:cNvSpPr/>
          <p:nvPr/>
        </p:nvSpPr>
        <p:spPr>
          <a:xfrm>
            <a:off x="8033085" y="161531"/>
            <a:ext cx="1031151" cy="646331"/>
          </a:xfrm>
          <a:prstGeom prst="roundRect">
            <a:avLst/>
          </a:prstGeom>
          <a:solidFill>
            <a:srgbClr val="C00000"/>
          </a:solidFill>
          <a:ln w="44450" cap="flat" cmpd="sng" algn="ctr">
            <a:noFill/>
            <a:miter lim="800000"/>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ja-JP" altLang="en-US" sz="2000" b="1" i="0" u="none" strike="noStrike" kern="0" cap="none" spc="0" normalizeH="0" baseline="0" noProof="0" dirty="0">
                <a:ln>
                  <a:noFill/>
                </a:ln>
                <a:solidFill>
                  <a:prstClr val="white"/>
                </a:solidFill>
                <a:effectLst/>
                <a:uLnTx/>
                <a:uFillTx/>
                <a:latin typeface="+mn-ea"/>
                <a:cs typeface="+mn-cs"/>
              </a:rPr>
              <a:t>データ機密</a:t>
            </a:r>
          </a:p>
        </p:txBody>
      </p:sp>
    </p:spTree>
    <p:extLst>
      <p:ext uri="{BB962C8B-B14F-4D97-AF65-F5344CB8AC3E}">
        <p14:creationId xmlns:p14="http://schemas.microsoft.com/office/powerpoint/2010/main" val="1991748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26">
            <a:extLst>
              <a:ext uri="{FF2B5EF4-FFF2-40B4-BE49-F238E27FC236}">
                <a16:creationId xmlns:a16="http://schemas.microsoft.com/office/drawing/2014/main" id="{CEF54564-EDFA-4864-9764-8AE1FC48FFF6}"/>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sp>
        <p:nvSpPr>
          <p:cNvPr id="6" name="正方形/長方形 5">
            <a:extLst>
              <a:ext uri="{FF2B5EF4-FFF2-40B4-BE49-F238E27FC236}">
                <a16:creationId xmlns:a16="http://schemas.microsoft.com/office/drawing/2014/main" id="{A3AEA8B1-8553-4E13-B44B-00B317C31603}"/>
              </a:ext>
            </a:extLst>
          </p:cNvPr>
          <p:cNvSpPr/>
          <p:nvPr/>
        </p:nvSpPr>
        <p:spPr>
          <a:xfrm>
            <a:off x="2448000" y="1728000"/>
            <a:ext cx="6516000" cy="2585323"/>
          </a:xfrm>
          <a:prstGeom prst="rect">
            <a:avLst/>
          </a:prstGeom>
        </p:spPr>
        <p:txBody>
          <a:bodyPr wrap="square">
            <a:spAutoFit/>
          </a:bodyPr>
          <a:lstStyle/>
          <a:p>
            <a:pPr marL="360000" indent="-360000">
              <a:buClr>
                <a:srgbClr val="C00000"/>
              </a:buClr>
              <a:buFont typeface="Wingdings" panose="05000000000000000000" pitchFamily="2" charset="2"/>
              <a:buChar char="n"/>
            </a:pPr>
            <a:r>
              <a:rPr lang="ja-JP" altLang="en-US" b="1" dirty="0">
                <a:latin typeface="+mn-ea"/>
                <a:cs typeface="Kartika" panose="020B0502040204020203" pitchFamily="18" charset="0"/>
              </a:rPr>
              <a:t>お子様がいるご家族に対しては、お子様への安全をキーワードに提案する</a:t>
            </a:r>
            <a:endParaRPr lang="en-US" altLang="ja-JP" b="1" dirty="0">
              <a:latin typeface="+mn-ea"/>
            </a:endParaRPr>
          </a:p>
          <a:p>
            <a:pPr marL="817200" lvl="3" indent="-360000">
              <a:buFont typeface="Wingdings" panose="05000000000000000000" pitchFamily="2" charset="2"/>
              <a:buChar char="Ø"/>
            </a:pPr>
            <a:r>
              <a:rPr lang="ja-JP" altLang="en-US" dirty="0">
                <a:latin typeface="+mn-ea"/>
              </a:rPr>
              <a:t>参考原文：</a:t>
            </a:r>
            <a:r>
              <a:rPr lang="ja-JP" altLang="en-US" dirty="0"/>
              <a:t>担当営業の方が熱心に住友林業の家の良さを伝えてくれました。地震の際に子供達に </a:t>
            </a:r>
            <a:r>
              <a:rPr lang="ja-JP" altLang="en-US" dirty="0">
                <a:solidFill>
                  <a:srgbClr val="C00000"/>
                </a:solidFill>
              </a:rPr>
              <a:t>この家に居れば安心だよと言ってあげられる家にしませんか？の言葉が心に残っています</a:t>
            </a:r>
            <a:r>
              <a:rPr lang="ja-JP" altLang="en-US" dirty="0"/>
              <a:t>。</a:t>
            </a:r>
            <a:endParaRPr lang="en-US" altLang="ja-JP" dirty="0">
              <a:latin typeface="+mn-ea"/>
            </a:endParaRPr>
          </a:p>
          <a:p>
            <a:pPr marL="360000" indent="-360000"/>
            <a:endParaRPr lang="en-US" altLang="ja-JP" b="1" dirty="0">
              <a:latin typeface="+mn-ea"/>
            </a:endParaRPr>
          </a:p>
          <a:p>
            <a:pPr marL="360000" indent="-360000">
              <a:buClr>
                <a:srgbClr val="C00000"/>
              </a:buClr>
              <a:buFont typeface="Wingdings" panose="05000000000000000000" pitchFamily="2" charset="2"/>
              <a:buChar char="n"/>
            </a:pPr>
            <a:r>
              <a:rPr lang="ja-JP" altLang="en-US" b="1" dirty="0">
                <a:latin typeface="+mn-ea"/>
              </a:rPr>
              <a:t>透明性のある価格説明を行う</a:t>
            </a:r>
            <a:endParaRPr lang="en-US" altLang="ja-JP" b="1" dirty="0">
              <a:latin typeface="+mn-ea"/>
            </a:endParaRPr>
          </a:p>
          <a:p>
            <a:pPr marL="817200" lvl="2" indent="-360000">
              <a:buFont typeface="Wingdings" panose="05000000000000000000" pitchFamily="2" charset="2"/>
              <a:buChar char="Ø"/>
            </a:pPr>
            <a:r>
              <a:rPr lang="ja-JP" altLang="en-US" dirty="0">
                <a:latin typeface="+mn-ea"/>
              </a:rPr>
              <a:t>参考原文：</a:t>
            </a:r>
            <a:r>
              <a:rPr lang="ja-JP" altLang="en-US" dirty="0">
                <a:solidFill>
                  <a:srgbClr val="C00000"/>
                </a:solidFill>
                <a:latin typeface="+mn-ea"/>
              </a:rPr>
              <a:t>価格が不明瞭なのが不安</a:t>
            </a:r>
            <a:r>
              <a:rPr lang="ja-JP" altLang="en-US" dirty="0">
                <a:latin typeface="+mn-ea"/>
              </a:rPr>
              <a:t>です。　　</a:t>
            </a:r>
            <a:endParaRPr lang="en-US" altLang="ja-JP" dirty="0">
              <a:latin typeface="+mn-ea"/>
            </a:endParaRPr>
          </a:p>
        </p:txBody>
      </p:sp>
      <p:grpSp>
        <p:nvGrpSpPr>
          <p:cNvPr id="2" name="グループ化 1">
            <a:extLst>
              <a:ext uri="{FF2B5EF4-FFF2-40B4-BE49-F238E27FC236}">
                <a16:creationId xmlns:a16="http://schemas.microsoft.com/office/drawing/2014/main" id="{2017CD13-CF73-48ED-B7F8-61B9ADEA395F}"/>
              </a:ext>
            </a:extLst>
          </p:cNvPr>
          <p:cNvGrpSpPr/>
          <p:nvPr/>
        </p:nvGrpSpPr>
        <p:grpSpPr>
          <a:xfrm>
            <a:off x="107504" y="1260000"/>
            <a:ext cx="2376264" cy="5187499"/>
            <a:chOff x="107504" y="1400699"/>
            <a:chExt cx="2376264" cy="5187499"/>
          </a:xfrm>
        </p:grpSpPr>
        <p:sp>
          <p:nvSpPr>
            <p:cNvPr id="18" name="四角形: 角を丸くする 17">
              <a:extLst>
                <a:ext uri="{FF2B5EF4-FFF2-40B4-BE49-F238E27FC236}">
                  <a16:creationId xmlns:a16="http://schemas.microsoft.com/office/drawing/2014/main" id="{DDFCDAA0-B1C4-4B0A-AE01-B0FA94549D20}"/>
                </a:ext>
              </a:extLst>
            </p:cNvPr>
            <p:cNvSpPr/>
            <p:nvPr/>
          </p:nvSpPr>
          <p:spPr>
            <a:xfrm>
              <a:off x="180000" y="3600000"/>
              <a:ext cx="2222784" cy="693807"/>
            </a:xfrm>
            <a:prstGeom prst="roundRect">
              <a:avLst/>
            </a:prstGeom>
            <a:solidFill>
              <a:srgbClr val="269ABE"/>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solidFill>
                    <a:schemeClr val="bg1"/>
                  </a:solidFill>
                  <a:latin typeface="+mn-ea"/>
                </a:rPr>
                <a:t>データの加工</a:t>
              </a:r>
            </a:p>
          </p:txBody>
        </p:sp>
        <p:sp>
          <p:nvSpPr>
            <p:cNvPr id="19" name="四角形: 角を丸くする 18">
              <a:extLst>
                <a:ext uri="{FF2B5EF4-FFF2-40B4-BE49-F238E27FC236}">
                  <a16:creationId xmlns:a16="http://schemas.microsoft.com/office/drawing/2014/main" id="{AF4A3FDA-06C8-44D6-A6BD-A2658F082FB7}"/>
                </a:ext>
              </a:extLst>
            </p:cNvPr>
            <p:cNvSpPr/>
            <p:nvPr/>
          </p:nvSpPr>
          <p:spPr>
            <a:xfrm>
              <a:off x="180000" y="1440000"/>
              <a:ext cx="2222784" cy="693807"/>
            </a:xfrm>
            <a:prstGeom prst="roundRect">
              <a:avLst/>
            </a:prstGeom>
            <a:solidFill>
              <a:srgbClr val="269ABE"/>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latin typeface="+mn-ea"/>
                </a:rPr>
                <a:t>分析シナリオの</a:t>
              </a:r>
              <a:endParaRPr lang="en-US" altLang="ja-JP" sz="2100" b="1" dirty="0">
                <a:latin typeface="+mn-ea"/>
              </a:endParaRPr>
            </a:p>
            <a:p>
              <a:pPr algn="ctr"/>
              <a:r>
                <a:rPr lang="ja-JP" altLang="en-US" sz="2100" b="1" dirty="0">
                  <a:latin typeface="+mn-ea"/>
                </a:rPr>
                <a:t>設定</a:t>
              </a:r>
            </a:p>
          </p:txBody>
        </p:sp>
        <p:sp>
          <p:nvSpPr>
            <p:cNvPr id="21" name="四角形: 角を丸くする 20">
              <a:extLst>
                <a:ext uri="{FF2B5EF4-FFF2-40B4-BE49-F238E27FC236}">
                  <a16:creationId xmlns:a16="http://schemas.microsoft.com/office/drawing/2014/main" id="{61C5E694-293F-4B48-B45E-0DA9EC234294}"/>
                </a:ext>
              </a:extLst>
            </p:cNvPr>
            <p:cNvSpPr/>
            <p:nvPr/>
          </p:nvSpPr>
          <p:spPr>
            <a:xfrm>
              <a:off x="180000" y="4680000"/>
              <a:ext cx="2222784" cy="693807"/>
            </a:xfrm>
            <a:prstGeom prst="roundRect">
              <a:avLst/>
            </a:prstGeom>
            <a:solidFill>
              <a:srgbClr val="269ABE"/>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solidFill>
                    <a:schemeClr val="bg1"/>
                  </a:solidFill>
                  <a:latin typeface="+mn-ea"/>
                </a:rPr>
                <a:t>テキストマイニング実施</a:t>
              </a:r>
            </a:p>
          </p:txBody>
        </p:sp>
        <p:sp>
          <p:nvSpPr>
            <p:cNvPr id="22" name="四角形: 角を丸くする 21">
              <a:extLst>
                <a:ext uri="{FF2B5EF4-FFF2-40B4-BE49-F238E27FC236}">
                  <a16:creationId xmlns:a16="http://schemas.microsoft.com/office/drawing/2014/main" id="{3E51A22C-2674-4EE6-8901-C66577280126}"/>
                </a:ext>
              </a:extLst>
            </p:cNvPr>
            <p:cNvSpPr/>
            <p:nvPr/>
          </p:nvSpPr>
          <p:spPr>
            <a:xfrm>
              <a:off x="180000" y="2520000"/>
              <a:ext cx="2222784" cy="693807"/>
            </a:xfrm>
            <a:prstGeom prst="roundRect">
              <a:avLst/>
            </a:prstGeom>
            <a:solidFill>
              <a:srgbClr val="269ABE"/>
            </a:solidFill>
            <a:ln w="28575">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latin typeface="+mn-ea"/>
                </a:rPr>
                <a:t>基礎集計</a:t>
              </a:r>
            </a:p>
          </p:txBody>
        </p:sp>
        <p:sp>
          <p:nvSpPr>
            <p:cNvPr id="23" name="二等辺三角形 22">
              <a:extLst>
                <a:ext uri="{FF2B5EF4-FFF2-40B4-BE49-F238E27FC236}">
                  <a16:creationId xmlns:a16="http://schemas.microsoft.com/office/drawing/2014/main" id="{C40F08FF-8219-49C9-9FEA-8253D189FDF4}"/>
                </a:ext>
              </a:extLst>
            </p:cNvPr>
            <p:cNvSpPr/>
            <p:nvPr/>
          </p:nvSpPr>
          <p:spPr>
            <a:xfrm rot="10800000">
              <a:off x="837000" y="2264795"/>
              <a:ext cx="874409" cy="162000"/>
            </a:xfrm>
            <a:prstGeom prst="triangle">
              <a:avLst/>
            </a:prstGeom>
            <a:gradFill>
              <a:gsLst>
                <a:gs pos="10000">
                  <a:schemeClr val="bg1">
                    <a:lumMod val="50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24" name="二等辺三角形 23">
              <a:extLst>
                <a:ext uri="{FF2B5EF4-FFF2-40B4-BE49-F238E27FC236}">
                  <a16:creationId xmlns:a16="http://schemas.microsoft.com/office/drawing/2014/main" id="{A79EF5F0-A21E-4F6F-8624-714649D83CB5}"/>
                </a:ext>
              </a:extLst>
            </p:cNvPr>
            <p:cNvSpPr/>
            <p:nvPr/>
          </p:nvSpPr>
          <p:spPr>
            <a:xfrm rot="10800000">
              <a:off x="837000" y="5518381"/>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26" name="二等辺三角形 25">
              <a:extLst>
                <a:ext uri="{FF2B5EF4-FFF2-40B4-BE49-F238E27FC236}">
                  <a16:creationId xmlns:a16="http://schemas.microsoft.com/office/drawing/2014/main" id="{84535E6F-0FCC-4D94-B5AC-4902CD767F77}"/>
                </a:ext>
              </a:extLst>
            </p:cNvPr>
            <p:cNvSpPr/>
            <p:nvPr/>
          </p:nvSpPr>
          <p:spPr>
            <a:xfrm rot="10800000">
              <a:off x="837000" y="4429749"/>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latin typeface="+mn-ea"/>
              </a:endParaRPr>
            </a:p>
          </p:txBody>
        </p:sp>
        <p:sp>
          <p:nvSpPr>
            <p:cNvPr id="27" name="二等辺三角形 26">
              <a:extLst>
                <a:ext uri="{FF2B5EF4-FFF2-40B4-BE49-F238E27FC236}">
                  <a16:creationId xmlns:a16="http://schemas.microsoft.com/office/drawing/2014/main" id="{DFEC25E5-8A28-42AC-8A6E-30B692F12BA2}"/>
                </a:ext>
              </a:extLst>
            </p:cNvPr>
            <p:cNvSpPr/>
            <p:nvPr/>
          </p:nvSpPr>
          <p:spPr>
            <a:xfrm rot="10800000">
              <a:off x="837000" y="3366943"/>
              <a:ext cx="874409" cy="162000"/>
            </a:xfrm>
            <a:prstGeom prst="triangle">
              <a:avLst/>
            </a:prstGeom>
            <a:gradFill>
              <a:gsLst>
                <a:gs pos="10000">
                  <a:schemeClr val="bg1">
                    <a:lumMod val="65000"/>
                  </a:schemeClr>
                </a:gs>
                <a:gs pos="50000">
                  <a:schemeClr val="bg1">
                    <a:lumMod val="85000"/>
                  </a:schemeClr>
                </a:gs>
                <a:gs pos="93000">
                  <a:schemeClr val="tx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latin typeface="+mn-ea"/>
              </a:endParaRPr>
            </a:p>
          </p:txBody>
        </p:sp>
        <p:sp>
          <p:nvSpPr>
            <p:cNvPr id="29" name="正方形/長方形 28">
              <a:extLst>
                <a:ext uri="{FF2B5EF4-FFF2-40B4-BE49-F238E27FC236}">
                  <a16:creationId xmlns:a16="http://schemas.microsoft.com/office/drawing/2014/main" id="{B1E30492-0694-45FC-8917-384BD2C15F16}"/>
                </a:ext>
              </a:extLst>
            </p:cNvPr>
            <p:cNvSpPr/>
            <p:nvPr/>
          </p:nvSpPr>
          <p:spPr>
            <a:xfrm>
              <a:off x="107504" y="1400699"/>
              <a:ext cx="2376264" cy="5187499"/>
            </a:xfrm>
            <a:prstGeom prst="rect">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mn-ea"/>
              </a:endParaRPr>
            </a:p>
          </p:txBody>
        </p:sp>
        <p:sp>
          <p:nvSpPr>
            <p:cNvPr id="20" name="四角形: 角を丸くする 19">
              <a:extLst>
                <a:ext uri="{FF2B5EF4-FFF2-40B4-BE49-F238E27FC236}">
                  <a16:creationId xmlns:a16="http://schemas.microsoft.com/office/drawing/2014/main" id="{2C6822CA-E0C8-4E00-A273-8D209221F2CF}"/>
                </a:ext>
              </a:extLst>
            </p:cNvPr>
            <p:cNvSpPr/>
            <p:nvPr/>
          </p:nvSpPr>
          <p:spPr>
            <a:xfrm>
              <a:off x="180000" y="5760000"/>
              <a:ext cx="2222784" cy="693807"/>
            </a:xfrm>
            <a:prstGeom prst="roundRect">
              <a:avLst/>
            </a:prstGeom>
            <a:solidFill>
              <a:srgbClr val="E3F4F9"/>
            </a:solid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ja-JP" altLang="en-US" sz="2100" b="1" dirty="0">
                  <a:solidFill>
                    <a:schemeClr val="tx1"/>
                  </a:solidFill>
                  <a:latin typeface="+mn-ea"/>
                </a:rPr>
                <a:t>施策案の検討</a:t>
              </a:r>
            </a:p>
          </p:txBody>
        </p:sp>
      </p:grpSp>
      <p:sp>
        <p:nvSpPr>
          <p:cNvPr id="15" name="フッター プレースホルダー 1">
            <a:extLst>
              <a:ext uri="{FF2B5EF4-FFF2-40B4-BE49-F238E27FC236}">
                <a16:creationId xmlns:a16="http://schemas.microsoft.com/office/drawing/2014/main" id="{0BB8AB76-89B5-4812-A9ED-7D333EE935AF}"/>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16" name="スライド番号プレースホルダー 3">
            <a:extLst>
              <a:ext uri="{FF2B5EF4-FFF2-40B4-BE49-F238E27FC236}">
                <a16:creationId xmlns:a16="http://schemas.microsoft.com/office/drawing/2014/main" id="{F528F158-A427-4199-A974-E4586DC81D9A}"/>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38</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14A34E5E-1CA1-47BE-95BC-295C523A0ECB}"/>
              </a:ext>
            </a:extLst>
          </p:cNvPr>
          <p:cNvSpPr txBox="1"/>
          <p:nvPr/>
        </p:nvSpPr>
        <p:spPr>
          <a:xfrm>
            <a:off x="2988316" y="5436513"/>
            <a:ext cx="5615640" cy="584775"/>
          </a:xfrm>
          <a:prstGeom prst="rect">
            <a:avLst/>
          </a:prstGeom>
          <a:noFill/>
        </p:spPr>
        <p:txBody>
          <a:bodyPr wrap="none" rtlCol="0">
            <a:spAutoFit/>
          </a:bodyPr>
          <a:lstStyle/>
          <a:p>
            <a:r>
              <a:rPr lang="ja-JP" altLang="en-US" sz="3200" b="1" dirty="0">
                <a:solidFill>
                  <a:srgbClr val="FF0000"/>
                </a:solidFill>
              </a:rPr>
              <a:t>計</a:t>
            </a:r>
            <a:r>
              <a:rPr kumimoji="1" lang="en-US" altLang="ja-JP" sz="3200" b="1" dirty="0">
                <a:solidFill>
                  <a:srgbClr val="FF0000"/>
                </a:solidFill>
              </a:rPr>
              <a:t>45</a:t>
            </a:r>
            <a:r>
              <a:rPr kumimoji="1" lang="ja-JP" altLang="en-US" sz="3200" b="1" dirty="0">
                <a:solidFill>
                  <a:srgbClr val="FF0000"/>
                </a:solidFill>
              </a:rPr>
              <a:t>個の施策案</a:t>
            </a:r>
            <a:r>
              <a:rPr kumimoji="1" lang="ja-JP" altLang="en-US" sz="2800" dirty="0"/>
              <a:t>を検討しました</a:t>
            </a:r>
          </a:p>
        </p:txBody>
      </p:sp>
      <p:sp>
        <p:nvSpPr>
          <p:cNvPr id="30" name="Rectangle 25">
            <a:extLst>
              <a:ext uri="{FF2B5EF4-FFF2-40B4-BE49-F238E27FC236}">
                <a16:creationId xmlns:a16="http://schemas.microsoft.com/office/drawing/2014/main" id="{DBDD2C57-C28E-424C-9AE4-E99FFE849B9E}"/>
              </a:ext>
            </a:extLst>
          </p:cNvPr>
          <p:cNvSpPr>
            <a:spLocks noChangeArrowheads="1"/>
          </p:cNvSpPr>
          <p:nvPr/>
        </p:nvSpPr>
        <p:spPr bwMode="auto">
          <a:xfrm>
            <a:off x="792000" y="252000"/>
            <a:ext cx="58560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ja-JP" altLang="en-US" sz="3600" b="1" dirty="0">
                <a:solidFill>
                  <a:schemeClr val="tx1">
                    <a:lumMod val="65000"/>
                    <a:lumOff val="35000"/>
                  </a:schemeClr>
                </a:solidFill>
                <a:latin typeface="+mn-ea"/>
                <a:ea typeface="+mn-ea"/>
              </a:rPr>
              <a:t>案件の進め方 施策案の検討</a:t>
            </a:r>
          </a:p>
        </p:txBody>
      </p:sp>
      <p:sp>
        <p:nvSpPr>
          <p:cNvPr id="31" name="正方形/長方形 30">
            <a:extLst>
              <a:ext uri="{FF2B5EF4-FFF2-40B4-BE49-F238E27FC236}">
                <a16:creationId xmlns:a16="http://schemas.microsoft.com/office/drawing/2014/main" id="{21D19047-6CD6-4FEE-AC1C-73F90D8F3B1F}"/>
              </a:ext>
            </a:extLst>
          </p:cNvPr>
          <p:cNvSpPr/>
          <p:nvPr/>
        </p:nvSpPr>
        <p:spPr>
          <a:xfrm>
            <a:off x="540000" y="864000"/>
            <a:ext cx="8033733" cy="369332"/>
          </a:xfrm>
          <a:prstGeom prst="rect">
            <a:avLst/>
          </a:prstGeom>
        </p:spPr>
        <p:txBody>
          <a:bodyPr wrap="square">
            <a:spAutoFit/>
          </a:bodyPr>
          <a:lstStyle/>
          <a:p>
            <a:pPr marL="360000" indent="-360000">
              <a:buClr>
                <a:srgbClr val="C00000"/>
              </a:buClr>
              <a:buFont typeface="Wingdings" panose="05000000000000000000" pitchFamily="2" charset="2"/>
              <a:buChar char="n"/>
            </a:pPr>
            <a:r>
              <a:rPr lang="ja-JP" altLang="en-US" b="1" dirty="0">
                <a:solidFill>
                  <a:schemeClr val="tx1">
                    <a:lumMod val="75000"/>
                    <a:lumOff val="25000"/>
                  </a:schemeClr>
                </a:solidFill>
                <a:latin typeface="+mn-ea"/>
              </a:rPr>
              <a:t>抽出した課題に対して施策案を検討する</a:t>
            </a:r>
            <a:endParaRPr lang="en-US" altLang="ja-JP" b="1" dirty="0">
              <a:solidFill>
                <a:schemeClr val="tx1">
                  <a:lumMod val="75000"/>
                  <a:lumOff val="25000"/>
                </a:schemeClr>
              </a:solidFill>
              <a:latin typeface="+mn-ea"/>
            </a:endParaRPr>
          </a:p>
        </p:txBody>
      </p:sp>
      <p:sp>
        <p:nvSpPr>
          <p:cNvPr id="25" name="テキスト ボックス 24">
            <a:extLst>
              <a:ext uri="{FF2B5EF4-FFF2-40B4-BE49-F238E27FC236}">
                <a16:creationId xmlns:a16="http://schemas.microsoft.com/office/drawing/2014/main" id="{2EE02503-D6A1-4DC5-97E3-33051176F743}"/>
              </a:ext>
            </a:extLst>
          </p:cNvPr>
          <p:cNvSpPr txBox="1"/>
          <p:nvPr/>
        </p:nvSpPr>
        <p:spPr>
          <a:xfrm>
            <a:off x="2699792" y="1260000"/>
            <a:ext cx="4288353" cy="400110"/>
          </a:xfrm>
          <a:prstGeom prst="rect">
            <a:avLst/>
          </a:prstGeom>
          <a:noFill/>
        </p:spPr>
        <p:txBody>
          <a:bodyPr wrap="none" rtlCol="0">
            <a:spAutoFit/>
          </a:bodyPr>
          <a:lstStyle/>
          <a:p>
            <a:r>
              <a:rPr lang="ja-JP" altLang="en-US" sz="2000" b="1" dirty="0"/>
              <a:t>注目原文から検討した施策案の一部</a:t>
            </a:r>
          </a:p>
        </p:txBody>
      </p:sp>
      <p:sp>
        <p:nvSpPr>
          <p:cNvPr id="32" name="四角形: 角を丸くする 31">
            <a:extLst>
              <a:ext uri="{FF2B5EF4-FFF2-40B4-BE49-F238E27FC236}">
                <a16:creationId xmlns:a16="http://schemas.microsoft.com/office/drawing/2014/main" id="{F16A28F9-D7B3-462A-BF06-2E7E07E27809}"/>
              </a:ext>
            </a:extLst>
          </p:cNvPr>
          <p:cNvSpPr/>
          <p:nvPr/>
        </p:nvSpPr>
        <p:spPr>
          <a:xfrm>
            <a:off x="8033085" y="161531"/>
            <a:ext cx="1031151" cy="646331"/>
          </a:xfrm>
          <a:prstGeom prst="roundRect">
            <a:avLst/>
          </a:prstGeom>
          <a:solidFill>
            <a:srgbClr val="C00000"/>
          </a:solidFill>
          <a:ln w="44450" cap="flat" cmpd="sng" algn="ctr">
            <a:noFill/>
            <a:miter lim="800000"/>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ja-JP" altLang="en-US" sz="2000" b="1" i="0" u="none" strike="noStrike" kern="0" cap="none" spc="0" normalizeH="0" baseline="0" noProof="0" dirty="0">
                <a:ln>
                  <a:noFill/>
                </a:ln>
                <a:solidFill>
                  <a:prstClr val="white"/>
                </a:solidFill>
                <a:effectLst/>
                <a:uLnTx/>
                <a:uFillTx/>
                <a:latin typeface="+mn-ea"/>
                <a:cs typeface="+mn-cs"/>
              </a:rPr>
              <a:t>データ機密</a:t>
            </a:r>
          </a:p>
        </p:txBody>
      </p:sp>
    </p:spTree>
    <p:extLst>
      <p:ext uri="{BB962C8B-B14F-4D97-AF65-F5344CB8AC3E}">
        <p14:creationId xmlns:p14="http://schemas.microsoft.com/office/powerpoint/2010/main" val="2651719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EB6A86D2-F467-4DD2-ADCE-4EE5B7A32D05}"/>
              </a:ext>
            </a:extLst>
          </p:cNvPr>
          <p:cNvGrpSpPr/>
          <p:nvPr/>
        </p:nvGrpSpPr>
        <p:grpSpPr>
          <a:xfrm>
            <a:off x="800100" y="1280157"/>
            <a:ext cx="7543800" cy="4297686"/>
            <a:chOff x="986813" y="1188714"/>
            <a:chExt cx="7543800" cy="4297686"/>
          </a:xfrm>
        </p:grpSpPr>
        <p:pic>
          <p:nvPicPr>
            <p:cNvPr id="5" name="図 4" descr="無料ピクトグラムダウンロード ...">
              <a:extLst>
                <a:ext uri="{FF2B5EF4-FFF2-40B4-BE49-F238E27FC236}">
                  <a16:creationId xmlns:a16="http://schemas.microsoft.com/office/drawing/2014/main" id="{41A73541-446B-48CF-B21B-D8ECBAAE54EF}"/>
                </a:ext>
              </a:extLst>
            </p:cNvPr>
            <p:cNvPicPr>
              <a:picLocks noChangeAspect="1"/>
            </p:cNvPicPr>
            <p:nvPr/>
          </p:nvPicPr>
          <p:blipFill rotWithShape="1">
            <a:blip r:embed="rId2">
              <a:extLst>
                <a:ext uri="{28A0092B-C50C-407E-A947-70E740481C1C}">
                  <a14:useLocalDpi xmlns:a14="http://schemas.microsoft.com/office/drawing/2010/main" val="0"/>
                </a:ext>
              </a:extLst>
            </a:blip>
            <a:srcRect l="4714" t="2222" r="5702" b="34444"/>
            <a:stretch/>
          </p:blipFill>
          <p:spPr>
            <a:xfrm>
              <a:off x="2438399" y="1188714"/>
              <a:ext cx="4343401" cy="4297685"/>
            </a:xfrm>
            <a:prstGeom prst="rect">
              <a:avLst/>
            </a:prstGeom>
          </p:spPr>
        </p:pic>
        <p:sp>
          <p:nvSpPr>
            <p:cNvPr id="6" name="正方形/長方形 5">
              <a:extLst>
                <a:ext uri="{FF2B5EF4-FFF2-40B4-BE49-F238E27FC236}">
                  <a16:creationId xmlns:a16="http://schemas.microsoft.com/office/drawing/2014/main" id="{BA346680-4B4B-4AFB-8749-1DAADEEAE8CC}"/>
                </a:ext>
              </a:extLst>
            </p:cNvPr>
            <p:cNvSpPr/>
            <p:nvPr/>
          </p:nvSpPr>
          <p:spPr>
            <a:xfrm rot="16200000">
              <a:off x="2663213" y="-381000"/>
              <a:ext cx="4191000" cy="7543800"/>
            </a:xfrm>
            <a:prstGeom prst="rect">
              <a:avLst/>
            </a:prstGeom>
            <a:gradFill flip="none" rotWithShape="1">
              <a:gsLst>
                <a:gs pos="100000">
                  <a:srgbClr val="FFFFFF">
                    <a:alpha val="80000"/>
                  </a:srgbClr>
                </a:gs>
                <a:gs pos="100000">
                  <a:srgbClr val="FFFFFF">
                    <a:alpha val="0"/>
                    <a:lumMod val="0"/>
                    <a:lumOff val="100000"/>
                  </a:srgbClr>
                </a:gs>
              </a:gsLst>
              <a:lin ang="81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65000"/>
                    <a:lumOff val="35000"/>
                  </a:schemeClr>
                </a:solidFill>
              </a:endParaRPr>
            </a:p>
          </p:txBody>
        </p:sp>
      </p:grpSp>
      <p:sp>
        <p:nvSpPr>
          <p:cNvPr id="7" name="タイトル 1">
            <a:extLst>
              <a:ext uri="{FF2B5EF4-FFF2-40B4-BE49-F238E27FC236}">
                <a16:creationId xmlns:a16="http://schemas.microsoft.com/office/drawing/2014/main" id="{1F01DBA3-DB47-42A9-92C5-5808132B612F}"/>
              </a:ext>
            </a:extLst>
          </p:cNvPr>
          <p:cNvSpPr txBox="1">
            <a:spLocks/>
          </p:cNvSpPr>
          <p:nvPr/>
        </p:nvSpPr>
        <p:spPr>
          <a:xfrm>
            <a:off x="2203630" y="2895600"/>
            <a:ext cx="4736740" cy="1541512"/>
          </a:xfrm>
          <a:prstGeom prst="rect">
            <a:avLst/>
          </a:prstGeom>
        </p:spPr>
        <p:txBody>
          <a:bodyPr>
            <a:noAutofit/>
          </a:bodyPr>
          <a:lstStyle>
            <a:lvl1pPr algn="ctr" rtl="0" eaLnBrk="0" fontAlgn="base" hangingPunct="0">
              <a:spcBef>
                <a:spcPct val="0"/>
              </a:spcBef>
              <a:spcAft>
                <a:spcPct val="0"/>
              </a:spcAft>
              <a:defRPr kumimoji="1" sz="4400" kern="1200">
                <a:solidFill>
                  <a:schemeClr val="bg1"/>
                </a:solidFill>
                <a:latin typeface="+mj-lt"/>
                <a:ea typeface="+mj-ea"/>
                <a:cs typeface="+mj-cs"/>
              </a:defRPr>
            </a:lvl1pPr>
            <a:lvl2pPr algn="ctr" rtl="0" eaLnBrk="0" fontAlgn="base" hangingPunct="0">
              <a:spcBef>
                <a:spcPct val="0"/>
              </a:spcBef>
              <a:spcAft>
                <a:spcPct val="0"/>
              </a:spcAft>
              <a:defRPr kumimoji="1" sz="4400">
                <a:solidFill>
                  <a:schemeClr val="bg1"/>
                </a:solidFill>
                <a:latin typeface="Arial" panose="020B0604020202020204" pitchFamily="34" charset="0"/>
                <a:ea typeface="ＭＳ Ｐゴシック" panose="020B0600070205080204" pitchFamily="50" charset="-128"/>
              </a:defRPr>
            </a:lvl2pPr>
            <a:lvl3pPr algn="ctr" rtl="0" eaLnBrk="0" fontAlgn="base" hangingPunct="0">
              <a:spcBef>
                <a:spcPct val="0"/>
              </a:spcBef>
              <a:spcAft>
                <a:spcPct val="0"/>
              </a:spcAft>
              <a:defRPr kumimoji="1" sz="4400">
                <a:solidFill>
                  <a:schemeClr val="bg1"/>
                </a:solidFill>
                <a:latin typeface="Arial" panose="020B0604020202020204" pitchFamily="34" charset="0"/>
                <a:ea typeface="ＭＳ Ｐゴシック" panose="020B0600070205080204" pitchFamily="50" charset="-128"/>
              </a:defRPr>
            </a:lvl3pPr>
            <a:lvl4pPr algn="ctr" rtl="0" eaLnBrk="0" fontAlgn="base" hangingPunct="0">
              <a:spcBef>
                <a:spcPct val="0"/>
              </a:spcBef>
              <a:spcAft>
                <a:spcPct val="0"/>
              </a:spcAft>
              <a:defRPr kumimoji="1" sz="4400">
                <a:solidFill>
                  <a:schemeClr val="bg1"/>
                </a:solidFill>
                <a:latin typeface="Arial" panose="020B0604020202020204" pitchFamily="34" charset="0"/>
                <a:ea typeface="ＭＳ Ｐゴシック" panose="020B0600070205080204" pitchFamily="50" charset="-128"/>
              </a:defRPr>
            </a:lvl4pPr>
            <a:lvl5pPr algn="ctr" rtl="0" eaLnBrk="0" fontAlgn="base" hangingPunct="0">
              <a:spcBef>
                <a:spcPct val="0"/>
              </a:spcBef>
              <a:spcAft>
                <a:spcPct val="0"/>
              </a:spcAft>
              <a:defRPr kumimoji="1" sz="4400">
                <a:solidFill>
                  <a:schemeClr val="bg1"/>
                </a:solidFill>
                <a:latin typeface="Arial" panose="020B0604020202020204" pitchFamily="34" charset="0"/>
                <a:ea typeface="ＭＳ Ｐゴシック" panose="020B0600070205080204" pitchFamily="50" charset="-128"/>
              </a:defRPr>
            </a:lvl5pPr>
            <a:lvl6pPr marL="457200" algn="ctr" rtl="0" fontAlgn="base">
              <a:spcBef>
                <a:spcPct val="0"/>
              </a:spcBef>
              <a:spcAft>
                <a:spcPct val="0"/>
              </a:spcAft>
              <a:defRPr kumimoji="1" sz="4400">
                <a:solidFill>
                  <a:schemeClr val="bg1"/>
                </a:solidFill>
                <a:latin typeface="Arial" panose="020B0604020202020204" pitchFamily="34" charset="0"/>
                <a:ea typeface="ＭＳ Ｐゴシック" panose="020B0600070205080204" pitchFamily="50" charset="-128"/>
              </a:defRPr>
            </a:lvl6pPr>
            <a:lvl7pPr marL="914400" algn="ctr" rtl="0" fontAlgn="base">
              <a:spcBef>
                <a:spcPct val="0"/>
              </a:spcBef>
              <a:spcAft>
                <a:spcPct val="0"/>
              </a:spcAft>
              <a:defRPr kumimoji="1" sz="4400">
                <a:solidFill>
                  <a:schemeClr val="bg1"/>
                </a:solidFill>
                <a:latin typeface="Arial" panose="020B0604020202020204" pitchFamily="34" charset="0"/>
                <a:ea typeface="ＭＳ Ｐゴシック" panose="020B0600070205080204" pitchFamily="50" charset="-128"/>
              </a:defRPr>
            </a:lvl7pPr>
            <a:lvl8pPr marL="1371600" algn="ctr" rtl="0" fontAlgn="base">
              <a:spcBef>
                <a:spcPct val="0"/>
              </a:spcBef>
              <a:spcAft>
                <a:spcPct val="0"/>
              </a:spcAft>
              <a:defRPr kumimoji="1" sz="4400">
                <a:solidFill>
                  <a:schemeClr val="bg1"/>
                </a:solidFill>
                <a:latin typeface="Arial" panose="020B0604020202020204" pitchFamily="34" charset="0"/>
                <a:ea typeface="ＭＳ Ｐゴシック" panose="020B0600070205080204" pitchFamily="50" charset="-128"/>
              </a:defRPr>
            </a:lvl8pPr>
            <a:lvl9pPr marL="1828800" algn="ctr" rtl="0" fontAlgn="base">
              <a:spcBef>
                <a:spcPct val="0"/>
              </a:spcBef>
              <a:spcAft>
                <a:spcPct val="0"/>
              </a:spcAft>
              <a:defRPr kumimoji="1" sz="4400">
                <a:solidFill>
                  <a:schemeClr val="bg1"/>
                </a:solidFill>
                <a:latin typeface="Arial" panose="020B0604020202020204" pitchFamily="34" charset="0"/>
                <a:ea typeface="ＭＳ Ｐゴシック" panose="020B0600070205080204" pitchFamily="50" charset="-128"/>
              </a:defRPr>
            </a:lvl9pPr>
          </a:lstStyle>
          <a:p>
            <a:r>
              <a:rPr lang="en-US" altLang="ja-JP" b="1" u="none" dirty="0">
                <a:solidFill>
                  <a:schemeClr val="tx1">
                    <a:lumMod val="65000"/>
                    <a:lumOff val="35000"/>
                  </a:schemeClr>
                </a:solidFill>
                <a:latin typeface="+mn-ea"/>
                <a:ea typeface="+mn-ea"/>
                <a:cs typeface="Meiryo UI" panose="020B0604030504040204" pitchFamily="50" charset="-128"/>
              </a:rPr>
              <a:t>1.AI</a:t>
            </a:r>
            <a:r>
              <a:rPr lang="ja-JP" altLang="en-US" b="1" dirty="0">
                <a:solidFill>
                  <a:schemeClr val="tx1">
                    <a:lumMod val="65000"/>
                    <a:lumOff val="35000"/>
                  </a:schemeClr>
                </a:solidFill>
                <a:latin typeface="+mn-ea"/>
                <a:ea typeface="+mn-ea"/>
                <a:cs typeface="Meiryo UI" panose="020B0604030504040204" pitchFamily="50" charset="-128"/>
              </a:rPr>
              <a:t>とテキスト</a:t>
            </a:r>
            <a:endParaRPr lang="en-US" altLang="ja-JP" b="1" dirty="0">
              <a:solidFill>
                <a:schemeClr val="tx1">
                  <a:lumMod val="65000"/>
                  <a:lumOff val="35000"/>
                </a:schemeClr>
              </a:solidFill>
              <a:latin typeface="+mn-ea"/>
              <a:ea typeface="+mn-ea"/>
              <a:cs typeface="Meiryo UI" panose="020B0604030504040204" pitchFamily="50" charset="-128"/>
            </a:endParaRPr>
          </a:p>
          <a:p>
            <a:r>
              <a:rPr lang="ja-JP" altLang="en-US" b="1" dirty="0">
                <a:solidFill>
                  <a:schemeClr val="tx1">
                    <a:lumMod val="65000"/>
                    <a:lumOff val="35000"/>
                  </a:schemeClr>
                </a:solidFill>
                <a:latin typeface="+mn-ea"/>
                <a:ea typeface="+mn-ea"/>
                <a:cs typeface="Meiryo UI" panose="020B0604030504040204" pitchFamily="50" charset="-128"/>
              </a:rPr>
              <a:t>マイニングの概要</a:t>
            </a:r>
            <a:endParaRPr lang="en-US" altLang="ja-JP" b="1" u="none" dirty="0">
              <a:solidFill>
                <a:schemeClr val="tx1">
                  <a:lumMod val="65000"/>
                  <a:lumOff val="35000"/>
                </a:schemeClr>
              </a:solidFill>
              <a:latin typeface="+mn-ea"/>
              <a:ea typeface="+mn-ea"/>
              <a:cs typeface="Meiryo UI" panose="020B0604030504040204" pitchFamily="50" charset="-128"/>
            </a:endParaRPr>
          </a:p>
        </p:txBody>
      </p:sp>
      <p:sp>
        <p:nvSpPr>
          <p:cNvPr id="8" name="フッター プレースホルダー 1">
            <a:extLst>
              <a:ext uri="{FF2B5EF4-FFF2-40B4-BE49-F238E27FC236}">
                <a16:creationId xmlns:a16="http://schemas.microsoft.com/office/drawing/2014/main" id="{129719C4-185A-4C48-9042-E1800CF3EAC9}"/>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9" name="スライド番号プレースホルダー 3">
            <a:extLst>
              <a:ext uri="{FF2B5EF4-FFF2-40B4-BE49-F238E27FC236}">
                <a16:creationId xmlns:a16="http://schemas.microsoft.com/office/drawing/2014/main" id="{0BA14DFE-ABD6-42A6-BE6C-2E88D31CA23E}"/>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3</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279186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5">
            <a:extLst>
              <a:ext uri="{FF2B5EF4-FFF2-40B4-BE49-F238E27FC236}">
                <a16:creationId xmlns:a16="http://schemas.microsoft.com/office/drawing/2014/main" id="{9B304517-FEDB-457D-B520-3A49C565D46C}"/>
              </a:ext>
            </a:extLst>
          </p:cNvPr>
          <p:cNvSpPr>
            <a:spLocks noChangeArrowheads="1"/>
          </p:cNvSpPr>
          <p:nvPr/>
        </p:nvSpPr>
        <p:spPr bwMode="auto">
          <a:xfrm>
            <a:off x="792000" y="252000"/>
            <a:ext cx="295465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ja-JP" altLang="en-US" sz="3600" b="1" dirty="0">
                <a:solidFill>
                  <a:schemeClr val="tx1">
                    <a:lumMod val="65000"/>
                    <a:lumOff val="35000"/>
                  </a:schemeClr>
                </a:solidFill>
                <a:latin typeface="+mn-ea"/>
                <a:ea typeface="+mn-ea"/>
              </a:rPr>
              <a:t>お客様の所感</a:t>
            </a:r>
          </a:p>
        </p:txBody>
      </p:sp>
      <p:sp>
        <p:nvSpPr>
          <p:cNvPr id="3" name="AutoShape 26">
            <a:extLst>
              <a:ext uri="{FF2B5EF4-FFF2-40B4-BE49-F238E27FC236}">
                <a16:creationId xmlns:a16="http://schemas.microsoft.com/office/drawing/2014/main" id="{264CF6BE-BD71-43C8-9989-6CB3762AD218}"/>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sp>
        <p:nvSpPr>
          <p:cNvPr id="4" name="正方形/長方形 3">
            <a:extLst>
              <a:ext uri="{FF2B5EF4-FFF2-40B4-BE49-F238E27FC236}">
                <a16:creationId xmlns:a16="http://schemas.microsoft.com/office/drawing/2014/main" id="{5FDFD4F7-C8CB-42EC-AD0F-ED83D6228B39}"/>
              </a:ext>
            </a:extLst>
          </p:cNvPr>
          <p:cNvSpPr/>
          <p:nvPr/>
        </p:nvSpPr>
        <p:spPr>
          <a:xfrm>
            <a:off x="253346" y="1080000"/>
            <a:ext cx="8639133" cy="3139321"/>
          </a:xfrm>
          <a:prstGeom prst="rect">
            <a:avLst/>
          </a:prstGeom>
        </p:spPr>
        <p:txBody>
          <a:bodyPr wrap="square">
            <a:spAutoFit/>
          </a:bodyPr>
          <a:lstStyle/>
          <a:p>
            <a:pPr marL="360000" indent="-360000">
              <a:buClr>
                <a:srgbClr val="C00000"/>
              </a:buClr>
              <a:buFont typeface="Wingdings" panose="05000000000000000000" pitchFamily="2" charset="2"/>
              <a:buChar char="n"/>
            </a:pPr>
            <a:r>
              <a:rPr lang="ja-JP" altLang="en-US" dirty="0">
                <a:latin typeface="+mn-ea"/>
              </a:rPr>
              <a:t>テキストマイニングを使用することで</a:t>
            </a:r>
            <a:r>
              <a:rPr lang="ja-JP" altLang="en-US" b="1" dirty="0">
                <a:latin typeface="+mn-ea"/>
              </a:rPr>
              <a:t>効率がよかった</a:t>
            </a:r>
            <a:endParaRPr lang="ja-JP" altLang="ja-JP" b="1" dirty="0">
              <a:latin typeface="+mn-ea"/>
            </a:endParaRPr>
          </a:p>
          <a:p>
            <a:pPr marL="360000" indent="-360000">
              <a:buClr>
                <a:srgbClr val="C00000"/>
              </a:buClr>
              <a:buFont typeface="Wingdings" panose="05000000000000000000" pitchFamily="2" charset="2"/>
              <a:buChar char="n"/>
            </a:pPr>
            <a:endParaRPr lang="en-US" altLang="ja-JP" dirty="0">
              <a:latin typeface="+mn-ea"/>
            </a:endParaRPr>
          </a:p>
          <a:p>
            <a:pPr marL="360000" indent="-360000">
              <a:buClr>
                <a:srgbClr val="C00000"/>
              </a:buClr>
              <a:buFont typeface="Wingdings" panose="05000000000000000000" pitchFamily="2" charset="2"/>
              <a:buChar char="n"/>
            </a:pPr>
            <a:r>
              <a:rPr lang="ja-JP" altLang="ja-JP" dirty="0">
                <a:latin typeface="+mn-ea"/>
              </a:rPr>
              <a:t>現場で感じている肌感覚と同じであり、</a:t>
            </a:r>
            <a:r>
              <a:rPr lang="ja-JP" altLang="ja-JP" b="1" dirty="0">
                <a:latin typeface="+mn-ea"/>
              </a:rPr>
              <a:t>定量的に</a:t>
            </a:r>
            <a:r>
              <a:rPr lang="ja-JP" altLang="en-US" b="1" dirty="0">
                <a:latin typeface="+mn-ea"/>
              </a:rPr>
              <a:t>人へ説明する</a:t>
            </a:r>
            <a:r>
              <a:rPr lang="ja-JP" altLang="ja-JP" b="1" dirty="0">
                <a:latin typeface="+mn-ea"/>
              </a:rPr>
              <a:t>ことができる</a:t>
            </a:r>
            <a:r>
              <a:rPr lang="ja-JP" altLang="ja-JP" dirty="0">
                <a:latin typeface="+mn-ea"/>
              </a:rPr>
              <a:t>ためよかった</a:t>
            </a:r>
            <a:endParaRPr lang="en-US" altLang="ja-JP" dirty="0">
              <a:latin typeface="+mn-ea"/>
            </a:endParaRPr>
          </a:p>
          <a:p>
            <a:pPr marL="360000" indent="-360000">
              <a:buClr>
                <a:srgbClr val="C00000"/>
              </a:buClr>
              <a:buFont typeface="Wingdings" panose="05000000000000000000" pitchFamily="2" charset="2"/>
              <a:buChar char="n"/>
            </a:pPr>
            <a:endParaRPr lang="en-US" altLang="ja-JP" dirty="0">
              <a:latin typeface="+mn-ea"/>
            </a:endParaRPr>
          </a:p>
          <a:p>
            <a:pPr marL="360000" indent="-360000">
              <a:buClr>
                <a:srgbClr val="C00000"/>
              </a:buClr>
              <a:buFont typeface="Wingdings" panose="05000000000000000000" pitchFamily="2" charset="2"/>
              <a:buChar char="n"/>
            </a:pPr>
            <a:r>
              <a:rPr lang="ja-JP" altLang="ja-JP" dirty="0">
                <a:latin typeface="+mn-ea"/>
              </a:rPr>
              <a:t>アンケートデータには</a:t>
            </a:r>
            <a:r>
              <a:rPr lang="ja-JP" altLang="ja-JP" b="1" dirty="0">
                <a:latin typeface="+mn-ea"/>
              </a:rPr>
              <a:t>現場の声が詰まっている</a:t>
            </a:r>
            <a:r>
              <a:rPr lang="ja-JP" altLang="ja-JP" dirty="0">
                <a:latin typeface="+mn-ea"/>
              </a:rPr>
              <a:t>ことを実感した</a:t>
            </a:r>
            <a:endParaRPr lang="en-US" altLang="ja-JP" dirty="0">
              <a:latin typeface="+mn-ea"/>
            </a:endParaRPr>
          </a:p>
          <a:p>
            <a:pPr marL="360000" indent="-360000">
              <a:buClr>
                <a:srgbClr val="C00000"/>
              </a:buClr>
              <a:buFont typeface="Wingdings" panose="05000000000000000000" pitchFamily="2" charset="2"/>
              <a:buChar char="n"/>
            </a:pPr>
            <a:endParaRPr lang="en-US" altLang="ja-JP" dirty="0">
              <a:latin typeface="+mn-ea"/>
            </a:endParaRPr>
          </a:p>
          <a:p>
            <a:pPr marL="360000" indent="-360000">
              <a:buClr>
                <a:srgbClr val="C00000"/>
              </a:buClr>
              <a:buFont typeface="Wingdings" panose="05000000000000000000" pitchFamily="2" charset="2"/>
              <a:buChar char="n"/>
            </a:pPr>
            <a:r>
              <a:rPr lang="ja-JP" altLang="ja-JP" dirty="0">
                <a:latin typeface="+mn-ea"/>
              </a:rPr>
              <a:t>今後はアンケートデータだけではなく、</a:t>
            </a:r>
            <a:r>
              <a:rPr lang="ja-JP" altLang="ja-JP" b="1" dirty="0">
                <a:latin typeface="+mn-ea"/>
              </a:rPr>
              <a:t>他のデータを掛け合わす</a:t>
            </a:r>
            <a:r>
              <a:rPr lang="ja-JP" altLang="ja-JP" dirty="0">
                <a:latin typeface="+mn-ea"/>
              </a:rPr>
              <a:t>ことで深ぼった分析をしたい</a:t>
            </a:r>
            <a:endParaRPr lang="en-US" altLang="ja-JP" dirty="0">
              <a:latin typeface="+mn-ea"/>
            </a:endParaRPr>
          </a:p>
          <a:p>
            <a:pPr marL="360000" indent="-360000">
              <a:buClr>
                <a:srgbClr val="C00000"/>
              </a:buClr>
              <a:buFont typeface="Wingdings" panose="05000000000000000000" pitchFamily="2" charset="2"/>
              <a:buChar char="n"/>
            </a:pPr>
            <a:endParaRPr lang="en-US" altLang="ja-JP" dirty="0">
              <a:latin typeface="+mn-ea"/>
            </a:endParaRPr>
          </a:p>
          <a:p>
            <a:pPr marL="360000" indent="-360000">
              <a:buClr>
                <a:srgbClr val="C00000"/>
              </a:buClr>
              <a:buFont typeface="Wingdings" panose="05000000000000000000" pitchFamily="2" charset="2"/>
              <a:buChar char="n"/>
            </a:pPr>
            <a:r>
              <a:rPr lang="ja-JP" altLang="ja-JP" b="1" dirty="0">
                <a:latin typeface="+mn-ea"/>
              </a:rPr>
              <a:t>肌感覚にはなかった</a:t>
            </a:r>
            <a:r>
              <a:rPr lang="ja-JP" altLang="en-US" b="1" dirty="0">
                <a:latin typeface="+mn-ea"/>
              </a:rPr>
              <a:t>結果が存在した</a:t>
            </a:r>
            <a:r>
              <a:rPr lang="ja-JP" altLang="ja-JP" dirty="0">
                <a:latin typeface="+mn-ea"/>
              </a:rPr>
              <a:t>ので興味を持った</a:t>
            </a:r>
            <a:endParaRPr lang="en-US" altLang="ja-JP" dirty="0">
              <a:latin typeface="+mn-ea"/>
            </a:endParaRPr>
          </a:p>
        </p:txBody>
      </p:sp>
      <p:sp>
        <p:nvSpPr>
          <p:cNvPr id="5" name="フッター プレースホルダー 1">
            <a:extLst>
              <a:ext uri="{FF2B5EF4-FFF2-40B4-BE49-F238E27FC236}">
                <a16:creationId xmlns:a16="http://schemas.microsoft.com/office/drawing/2014/main" id="{42546F12-4AFC-4591-892B-4926E01F5FD5}"/>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6" name="スライド番号プレースホルダー 3">
            <a:extLst>
              <a:ext uri="{FF2B5EF4-FFF2-40B4-BE49-F238E27FC236}">
                <a16:creationId xmlns:a16="http://schemas.microsoft.com/office/drawing/2014/main" id="{7235E152-7031-496C-974D-A870AB389404}"/>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39</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028769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5">
            <a:extLst>
              <a:ext uri="{FF2B5EF4-FFF2-40B4-BE49-F238E27FC236}">
                <a16:creationId xmlns:a16="http://schemas.microsoft.com/office/drawing/2014/main" id="{3FBE6981-D70A-4727-9FFC-1324B72E5E65}"/>
              </a:ext>
            </a:extLst>
          </p:cNvPr>
          <p:cNvSpPr>
            <a:spLocks noChangeArrowheads="1"/>
          </p:cNvSpPr>
          <p:nvPr/>
        </p:nvSpPr>
        <p:spPr bwMode="auto">
          <a:xfrm>
            <a:off x="792000" y="252000"/>
            <a:ext cx="295465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ja-JP" altLang="en-US" sz="3600" b="1" dirty="0">
                <a:solidFill>
                  <a:schemeClr val="tx1">
                    <a:lumMod val="65000"/>
                    <a:lumOff val="35000"/>
                  </a:schemeClr>
                </a:solidFill>
                <a:latin typeface="+mn-ea"/>
                <a:ea typeface="+mn-ea"/>
              </a:rPr>
              <a:t>作業の反省点</a:t>
            </a:r>
          </a:p>
        </p:txBody>
      </p:sp>
      <p:sp>
        <p:nvSpPr>
          <p:cNvPr id="4" name="AutoShape 26">
            <a:extLst>
              <a:ext uri="{FF2B5EF4-FFF2-40B4-BE49-F238E27FC236}">
                <a16:creationId xmlns:a16="http://schemas.microsoft.com/office/drawing/2014/main" id="{9E3F55FE-3DEE-45EA-BA60-D325EB1C6D81}"/>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sp>
        <p:nvSpPr>
          <p:cNvPr id="5" name="正方形/長方形 4">
            <a:extLst>
              <a:ext uri="{FF2B5EF4-FFF2-40B4-BE49-F238E27FC236}">
                <a16:creationId xmlns:a16="http://schemas.microsoft.com/office/drawing/2014/main" id="{AC3794F3-EEB0-4796-BEA8-301DCCEF0BEE}"/>
              </a:ext>
            </a:extLst>
          </p:cNvPr>
          <p:cNvSpPr/>
          <p:nvPr/>
        </p:nvSpPr>
        <p:spPr>
          <a:xfrm>
            <a:off x="179999" y="1080000"/>
            <a:ext cx="8640000" cy="4401205"/>
          </a:xfrm>
          <a:prstGeom prst="rect">
            <a:avLst/>
          </a:prstGeom>
        </p:spPr>
        <p:txBody>
          <a:bodyPr wrap="square">
            <a:spAutoFit/>
          </a:bodyPr>
          <a:lstStyle/>
          <a:p>
            <a:pPr marL="360000" indent="-360000">
              <a:buClr>
                <a:srgbClr val="C00000"/>
              </a:buClr>
              <a:buFont typeface="Wingdings" panose="05000000000000000000" pitchFamily="2" charset="2"/>
              <a:buChar char="n"/>
            </a:pPr>
            <a:r>
              <a:rPr lang="ja-JP" altLang="en-US" sz="2000" dirty="0">
                <a:latin typeface="+mn-ea"/>
              </a:rPr>
              <a:t>「分析シナリオの設定」が正確にできておらず、作業の手直しが増えてしまったため、資料作成が納期ギリギリになってしまった</a:t>
            </a:r>
            <a:endParaRPr lang="en-US" altLang="ja-JP" sz="2000" dirty="0">
              <a:latin typeface="+mn-ea"/>
            </a:endParaRPr>
          </a:p>
          <a:p>
            <a:pPr marL="817200" lvl="1" indent="-360000">
              <a:buClr>
                <a:srgbClr val="C00000"/>
              </a:buClr>
              <a:buFont typeface="Wingdings" panose="05000000000000000000" pitchFamily="2" charset="2"/>
              <a:buChar char="Ø"/>
            </a:pPr>
            <a:r>
              <a:rPr lang="ja-JP" altLang="en-US" sz="2000" dirty="0">
                <a:latin typeface="+mn-ea"/>
              </a:rPr>
              <a:t>「分析シナリオの設定」が終わった際は、データサイエンティスト講師へ</a:t>
            </a:r>
            <a:r>
              <a:rPr lang="ja-JP" altLang="en-US" sz="2000" b="1" dirty="0">
                <a:solidFill>
                  <a:srgbClr val="FF0000"/>
                </a:solidFill>
                <a:latin typeface="+mn-ea"/>
              </a:rPr>
              <a:t>必ず確認を行い</a:t>
            </a:r>
            <a:r>
              <a:rPr lang="ja-JP" altLang="en-US" sz="2000" dirty="0">
                <a:latin typeface="+mn-ea"/>
              </a:rPr>
              <a:t>作業の手直しを無くす</a:t>
            </a:r>
            <a:endParaRPr lang="en-US" altLang="ja-JP" sz="2000" dirty="0">
              <a:latin typeface="+mn-ea"/>
            </a:endParaRPr>
          </a:p>
          <a:p>
            <a:pPr lvl="1">
              <a:buClr>
                <a:srgbClr val="C00000"/>
              </a:buClr>
            </a:pPr>
            <a:endParaRPr lang="en-US" altLang="ja-JP" sz="2000" dirty="0">
              <a:latin typeface="+mn-ea"/>
            </a:endParaRPr>
          </a:p>
          <a:p>
            <a:pPr marL="360000" indent="-360000">
              <a:buClr>
                <a:srgbClr val="C00000"/>
              </a:buClr>
              <a:buFont typeface="Wingdings" panose="05000000000000000000" pitchFamily="2" charset="2"/>
              <a:buChar char="n"/>
            </a:pPr>
            <a:r>
              <a:rPr lang="ja-JP" altLang="en-US" sz="2000" dirty="0">
                <a:latin typeface="+mn-ea"/>
              </a:rPr>
              <a:t>「施策案の検討」では、あまり重要ではない原文に注目してしまい、施策案の件数が多くなってしまった</a:t>
            </a:r>
            <a:endParaRPr lang="en-US" altLang="ja-JP" sz="2000" dirty="0">
              <a:latin typeface="+mn-ea"/>
            </a:endParaRPr>
          </a:p>
          <a:p>
            <a:pPr marL="817200" lvl="1" indent="-360000">
              <a:buClr>
                <a:srgbClr val="C00000"/>
              </a:buClr>
              <a:buFont typeface="Wingdings" panose="05000000000000000000" pitchFamily="2" charset="2"/>
              <a:buChar char="Ø"/>
            </a:pPr>
            <a:r>
              <a:rPr lang="ja-JP" altLang="en-US" sz="2000" b="1" dirty="0">
                <a:solidFill>
                  <a:srgbClr val="FF0000"/>
                </a:solidFill>
                <a:latin typeface="+mn-ea"/>
              </a:rPr>
              <a:t>定量的なデータだけでは分からないような原文に注目</a:t>
            </a:r>
            <a:r>
              <a:rPr lang="ja-JP" altLang="en-US" sz="2000" dirty="0">
                <a:latin typeface="+mn-ea"/>
              </a:rPr>
              <a:t>して、分析と資料作成を行う</a:t>
            </a:r>
            <a:endParaRPr lang="en-US" altLang="ja-JP" sz="2000" dirty="0">
              <a:latin typeface="+mn-ea"/>
            </a:endParaRPr>
          </a:p>
          <a:p>
            <a:pPr marL="817200" lvl="1" indent="-360000">
              <a:buClr>
                <a:srgbClr val="C00000"/>
              </a:buClr>
              <a:buFont typeface="Wingdings" panose="05000000000000000000" pitchFamily="2" charset="2"/>
              <a:buChar char="Ø"/>
            </a:pPr>
            <a:endParaRPr lang="en-US" altLang="ja-JP" sz="2000" dirty="0">
              <a:latin typeface="+mn-ea"/>
            </a:endParaRPr>
          </a:p>
          <a:p>
            <a:pPr marL="360000" indent="-360000">
              <a:buClr>
                <a:srgbClr val="C00000"/>
              </a:buClr>
              <a:buFont typeface="Wingdings" panose="05000000000000000000" pitchFamily="2" charset="2"/>
              <a:buChar char="n"/>
            </a:pPr>
            <a:r>
              <a:rPr lang="ja-JP" altLang="en-US" sz="2000" dirty="0">
                <a:latin typeface="+mn-ea"/>
              </a:rPr>
              <a:t>お客様への結果報告の際は、時間配分の意識が不十分であったため、重要なスライドが駆け足になってしまった</a:t>
            </a:r>
            <a:endParaRPr lang="en-US" altLang="ja-JP" sz="2000" dirty="0">
              <a:latin typeface="+mn-ea"/>
            </a:endParaRPr>
          </a:p>
          <a:p>
            <a:pPr marL="817200" lvl="1" indent="-360000">
              <a:buClr>
                <a:srgbClr val="C00000"/>
              </a:buClr>
              <a:buFont typeface="Wingdings" panose="05000000000000000000" pitchFamily="2" charset="2"/>
              <a:buChar char="Ø"/>
            </a:pPr>
            <a:r>
              <a:rPr lang="ja-JP" altLang="en-US" sz="2000" b="1" dirty="0">
                <a:solidFill>
                  <a:srgbClr val="FF0000"/>
                </a:solidFill>
                <a:latin typeface="+mn-ea"/>
              </a:rPr>
              <a:t>結果報告のリハーサル</a:t>
            </a:r>
            <a:r>
              <a:rPr lang="ja-JP" altLang="en-US" sz="2000" dirty="0">
                <a:latin typeface="+mn-ea"/>
              </a:rPr>
              <a:t>を実施し、時間内に収まるように</a:t>
            </a:r>
            <a:r>
              <a:rPr lang="ja-JP" altLang="en-US" sz="2000" b="1" dirty="0">
                <a:solidFill>
                  <a:srgbClr val="FF0000"/>
                </a:solidFill>
                <a:latin typeface="+mn-ea"/>
              </a:rPr>
              <a:t>資料の重要度</a:t>
            </a:r>
            <a:r>
              <a:rPr lang="ja-JP" altLang="en-US" sz="2000" dirty="0">
                <a:latin typeface="+mn-ea"/>
              </a:rPr>
              <a:t>を事前に決めておく</a:t>
            </a:r>
            <a:endParaRPr lang="en-US" altLang="ja-JP" sz="2000" dirty="0">
              <a:latin typeface="+mn-ea"/>
            </a:endParaRPr>
          </a:p>
        </p:txBody>
      </p:sp>
      <p:sp>
        <p:nvSpPr>
          <p:cNvPr id="6" name="フッター プレースホルダー 1">
            <a:extLst>
              <a:ext uri="{FF2B5EF4-FFF2-40B4-BE49-F238E27FC236}">
                <a16:creationId xmlns:a16="http://schemas.microsoft.com/office/drawing/2014/main" id="{0F920E5E-6D28-42DC-B2B9-DCCF58C68225}"/>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7" name="スライド番号プレースホルダー 3">
            <a:extLst>
              <a:ext uri="{FF2B5EF4-FFF2-40B4-BE49-F238E27FC236}">
                <a16:creationId xmlns:a16="http://schemas.microsoft.com/office/drawing/2014/main" id="{7B829C9B-2B4D-4337-860E-BCA21365CB37}"/>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40</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95723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AFCD26B3-FCF6-4DD1-B424-F548F8F2A92F}"/>
              </a:ext>
            </a:extLst>
          </p:cNvPr>
          <p:cNvGrpSpPr/>
          <p:nvPr/>
        </p:nvGrpSpPr>
        <p:grpSpPr>
          <a:xfrm>
            <a:off x="800100" y="1219200"/>
            <a:ext cx="7543800" cy="4297686"/>
            <a:chOff x="986813" y="1188714"/>
            <a:chExt cx="7543800" cy="4297686"/>
          </a:xfrm>
        </p:grpSpPr>
        <p:pic>
          <p:nvPicPr>
            <p:cNvPr id="3" name="図 2" descr="無料ピクトグラムダウンロード ...">
              <a:extLst>
                <a:ext uri="{FF2B5EF4-FFF2-40B4-BE49-F238E27FC236}">
                  <a16:creationId xmlns:a16="http://schemas.microsoft.com/office/drawing/2014/main" id="{AEF84433-E955-42E2-AAA6-B9D40001EE8D}"/>
                </a:ext>
              </a:extLst>
            </p:cNvPr>
            <p:cNvPicPr>
              <a:picLocks noChangeAspect="1"/>
            </p:cNvPicPr>
            <p:nvPr/>
          </p:nvPicPr>
          <p:blipFill rotWithShape="1">
            <a:blip r:embed="rId2">
              <a:extLst>
                <a:ext uri="{28A0092B-C50C-407E-A947-70E740481C1C}">
                  <a14:useLocalDpi xmlns:a14="http://schemas.microsoft.com/office/drawing/2010/main" val="0"/>
                </a:ext>
              </a:extLst>
            </a:blip>
            <a:srcRect l="4714" t="2222" r="5702" b="34444"/>
            <a:stretch/>
          </p:blipFill>
          <p:spPr>
            <a:xfrm>
              <a:off x="2438399" y="1188714"/>
              <a:ext cx="4343401" cy="4297685"/>
            </a:xfrm>
            <a:prstGeom prst="rect">
              <a:avLst/>
            </a:prstGeom>
          </p:spPr>
        </p:pic>
        <p:sp>
          <p:nvSpPr>
            <p:cNvPr id="4" name="正方形/長方形 3">
              <a:extLst>
                <a:ext uri="{FF2B5EF4-FFF2-40B4-BE49-F238E27FC236}">
                  <a16:creationId xmlns:a16="http://schemas.microsoft.com/office/drawing/2014/main" id="{6430580F-142B-43AD-B3DD-E96659E578EF}"/>
                </a:ext>
              </a:extLst>
            </p:cNvPr>
            <p:cNvSpPr/>
            <p:nvPr/>
          </p:nvSpPr>
          <p:spPr>
            <a:xfrm rot="16200000">
              <a:off x="2663213" y="-381000"/>
              <a:ext cx="4191000" cy="7543800"/>
            </a:xfrm>
            <a:prstGeom prst="rect">
              <a:avLst/>
            </a:prstGeom>
            <a:gradFill flip="none" rotWithShape="1">
              <a:gsLst>
                <a:gs pos="100000">
                  <a:srgbClr val="FFFFFF">
                    <a:alpha val="80000"/>
                  </a:srgbClr>
                </a:gs>
                <a:gs pos="100000">
                  <a:srgbClr val="FFFFFF">
                    <a:alpha val="0"/>
                    <a:lumMod val="0"/>
                    <a:lumOff val="100000"/>
                  </a:srgbClr>
                </a:gs>
              </a:gsLst>
              <a:lin ang="81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5" name="タイトル 1">
            <a:extLst>
              <a:ext uri="{FF2B5EF4-FFF2-40B4-BE49-F238E27FC236}">
                <a16:creationId xmlns:a16="http://schemas.microsoft.com/office/drawing/2014/main" id="{B4D353BD-F2B8-4384-8D99-63024A617760}"/>
              </a:ext>
            </a:extLst>
          </p:cNvPr>
          <p:cNvSpPr txBox="1">
            <a:spLocks/>
          </p:cNvSpPr>
          <p:nvPr/>
        </p:nvSpPr>
        <p:spPr>
          <a:xfrm>
            <a:off x="1032487" y="2667000"/>
            <a:ext cx="7079026" cy="1524000"/>
          </a:xfrm>
          <a:prstGeom prst="rect">
            <a:avLst/>
          </a:prstGeom>
        </p:spPr>
        <p:txBody>
          <a:bodyPr>
            <a:noAutofit/>
          </a:bodyPr>
          <a:lstStyle>
            <a:lvl1pPr algn="ctr" rtl="0" eaLnBrk="0" fontAlgn="base" hangingPunct="0">
              <a:spcBef>
                <a:spcPct val="0"/>
              </a:spcBef>
              <a:spcAft>
                <a:spcPct val="0"/>
              </a:spcAft>
              <a:defRPr kumimoji="1" sz="4400" kern="1200">
                <a:solidFill>
                  <a:schemeClr val="bg1"/>
                </a:solidFill>
                <a:latin typeface="+mj-lt"/>
                <a:ea typeface="+mj-ea"/>
                <a:cs typeface="+mj-cs"/>
              </a:defRPr>
            </a:lvl1pPr>
            <a:lvl2pPr algn="ctr" rtl="0" eaLnBrk="0" fontAlgn="base" hangingPunct="0">
              <a:spcBef>
                <a:spcPct val="0"/>
              </a:spcBef>
              <a:spcAft>
                <a:spcPct val="0"/>
              </a:spcAft>
              <a:defRPr kumimoji="1" sz="4400">
                <a:solidFill>
                  <a:schemeClr val="bg1"/>
                </a:solidFill>
                <a:latin typeface="Arial" panose="020B0604020202020204" pitchFamily="34" charset="0"/>
                <a:ea typeface="ＭＳ Ｐゴシック" panose="020B0600070205080204" pitchFamily="50" charset="-128"/>
              </a:defRPr>
            </a:lvl2pPr>
            <a:lvl3pPr algn="ctr" rtl="0" eaLnBrk="0" fontAlgn="base" hangingPunct="0">
              <a:spcBef>
                <a:spcPct val="0"/>
              </a:spcBef>
              <a:spcAft>
                <a:spcPct val="0"/>
              </a:spcAft>
              <a:defRPr kumimoji="1" sz="4400">
                <a:solidFill>
                  <a:schemeClr val="bg1"/>
                </a:solidFill>
                <a:latin typeface="Arial" panose="020B0604020202020204" pitchFamily="34" charset="0"/>
                <a:ea typeface="ＭＳ Ｐゴシック" panose="020B0600070205080204" pitchFamily="50" charset="-128"/>
              </a:defRPr>
            </a:lvl3pPr>
            <a:lvl4pPr algn="ctr" rtl="0" eaLnBrk="0" fontAlgn="base" hangingPunct="0">
              <a:spcBef>
                <a:spcPct val="0"/>
              </a:spcBef>
              <a:spcAft>
                <a:spcPct val="0"/>
              </a:spcAft>
              <a:defRPr kumimoji="1" sz="4400">
                <a:solidFill>
                  <a:schemeClr val="bg1"/>
                </a:solidFill>
                <a:latin typeface="Arial" panose="020B0604020202020204" pitchFamily="34" charset="0"/>
                <a:ea typeface="ＭＳ Ｐゴシック" panose="020B0600070205080204" pitchFamily="50" charset="-128"/>
              </a:defRPr>
            </a:lvl4pPr>
            <a:lvl5pPr algn="ctr" rtl="0" eaLnBrk="0" fontAlgn="base" hangingPunct="0">
              <a:spcBef>
                <a:spcPct val="0"/>
              </a:spcBef>
              <a:spcAft>
                <a:spcPct val="0"/>
              </a:spcAft>
              <a:defRPr kumimoji="1" sz="4400">
                <a:solidFill>
                  <a:schemeClr val="bg1"/>
                </a:solidFill>
                <a:latin typeface="Arial" panose="020B0604020202020204" pitchFamily="34" charset="0"/>
                <a:ea typeface="ＭＳ Ｐゴシック" panose="020B0600070205080204" pitchFamily="50" charset="-128"/>
              </a:defRPr>
            </a:lvl5pPr>
            <a:lvl6pPr marL="457200" algn="ctr" rtl="0" fontAlgn="base">
              <a:spcBef>
                <a:spcPct val="0"/>
              </a:spcBef>
              <a:spcAft>
                <a:spcPct val="0"/>
              </a:spcAft>
              <a:defRPr kumimoji="1" sz="4400">
                <a:solidFill>
                  <a:schemeClr val="bg1"/>
                </a:solidFill>
                <a:latin typeface="Arial" panose="020B0604020202020204" pitchFamily="34" charset="0"/>
                <a:ea typeface="ＭＳ Ｐゴシック" panose="020B0600070205080204" pitchFamily="50" charset="-128"/>
              </a:defRPr>
            </a:lvl6pPr>
            <a:lvl7pPr marL="914400" algn="ctr" rtl="0" fontAlgn="base">
              <a:spcBef>
                <a:spcPct val="0"/>
              </a:spcBef>
              <a:spcAft>
                <a:spcPct val="0"/>
              </a:spcAft>
              <a:defRPr kumimoji="1" sz="4400">
                <a:solidFill>
                  <a:schemeClr val="bg1"/>
                </a:solidFill>
                <a:latin typeface="Arial" panose="020B0604020202020204" pitchFamily="34" charset="0"/>
                <a:ea typeface="ＭＳ Ｐゴシック" panose="020B0600070205080204" pitchFamily="50" charset="-128"/>
              </a:defRPr>
            </a:lvl7pPr>
            <a:lvl8pPr marL="1371600" algn="ctr" rtl="0" fontAlgn="base">
              <a:spcBef>
                <a:spcPct val="0"/>
              </a:spcBef>
              <a:spcAft>
                <a:spcPct val="0"/>
              </a:spcAft>
              <a:defRPr kumimoji="1" sz="4400">
                <a:solidFill>
                  <a:schemeClr val="bg1"/>
                </a:solidFill>
                <a:latin typeface="Arial" panose="020B0604020202020204" pitchFamily="34" charset="0"/>
                <a:ea typeface="ＭＳ Ｐゴシック" panose="020B0600070205080204" pitchFamily="50" charset="-128"/>
              </a:defRPr>
            </a:lvl8pPr>
            <a:lvl9pPr marL="1828800" algn="ctr" rtl="0" fontAlgn="base">
              <a:spcBef>
                <a:spcPct val="0"/>
              </a:spcBef>
              <a:spcAft>
                <a:spcPct val="0"/>
              </a:spcAft>
              <a:defRPr kumimoji="1" sz="4400">
                <a:solidFill>
                  <a:schemeClr val="bg1"/>
                </a:solidFill>
                <a:latin typeface="Arial" panose="020B0604020202020204" pitchFamily="34" charset="0"/>
                <a:ea typeface="ＭＳ Ｐゴシック" panose="020B0600070205080204" pitchFamily="50" charset="-128"/>
              </a:defRPr>
            </a:lvl9pPr>
          </a:lstStyle>
          <a:p>
            <a:r>
              <a:rPr lang="en-US" altLang="ja-JP" b="1" u="none" dirty="0">
                <a:solidFill>
                  <a:schemeClr val="tx1">
                    <a:lumMod val="65000"/>
                    <a:lumOff val="35000"/>
                  </a:schemeClr>
                </a:solidFill>
                <a:latin typeface="+mn-ea"/>
                <a:ea typeface="+mn-ea"/>
                <a:cs typeface="Meiryo UI" panose="020B0604030504040204" pitchFamily="50" charset="-128"/>
              </a:rPr>
              <a:t>3.</a:t>
            </a:r>
            <a:r>
              <a:rPr lang="ja-JP" altLang="en-US" b="1" u="none" dirty="0">
                <a:solidFill>
                  <a:schemeClr val="tx1">
                    <a:lumMod val="65000"/>
                    <a:lumOff val="35000"/>
                  </a:schemeClr>
                </a:solidFill>
                <a:latin typeface="+mn-ea"/>
                <a:ea typeface="+mn-ea"/>
                <a:cs typeface="Meiryo UI" panose="020B0604030504040204" pitchFamily="50" charset="-128"/>
              </a:rPr>
              <a:t>まとめ</a:t>
            </a:r>
            <a:endParaRPr lang="en-US" altLang="ja-JP" b="1" u="none" dirty="0">
              <a:solidFill>
                <a:schemeClr val="tx1">
                  <a:lumMod val="65000"/>
                  <a:lumOff val="35000"/>
                </a:schemeClr>
              </a:solidFill>
              <a:latin typeface="+mn-ea"/>
              <a:ea typeface="+mn-ea"/>
              <a:cs typeface="Meiryo UI" panose="020B0604030504040204" pitchFamily="50" charset="-128"/>
            </a:endParaRPr>
          </a:p>
        </p:txBody>
      </p:sp>
      <p:sp>
        <p:nvSpPr>
          <p:cNvPr id="6" name="フッター プレースホルダー 1">
            <a:extLst>
              <a:ext uri="{FF2B5EF4-FFF2-40B4-BE49-F238E27FC236}">
                <a16:creationId xmlns:a16="http://schemas.microsoft.com/office/drawing/2014/main" id="{F8D0E3CF-64F9-4896-AD15-ED3E836BB26E}"/>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7" name="スライド番号プレースホルダー 3">
            <a:extLst>
              <a:ext uri="{FF2B5EF4-FFF2-40B4-BE49-F238E27FC236}">
                <a16:creationId xmlns:a16="http://schemas.microsoft.com/office/drawing/2014/main" id="{B34DFDCB-71C8-4CF8-AAE3-8D50F12FD6AC}"/>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41</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681215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B4E950D6-C018-42FF-A6C7-EC5BE32E92C2}"/>
              </a:ext>
            </a:extLst>
          </p:cNvPr>
          <p:cNvSpPr>
            <a:spLocks noChangeArrowheads="1"/>
          </p:cNvSpPr>
          <p:nvPr/>
        </p:nvSpPr>
        <p:spPr bwMode="auto">
          <a:xfrm>
            <a:off x="792000" y="252000"/>
            <a:ext cx="15696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ja-JP" altLang="en-US" sz="3600" b="1" dirty="0">
                <a:solidFill>
                  <a:schemeClr val="tx1">
                    <a:lumMod val="65000"/>
                    <a:lumOff val="35000"/>
                  </a:schemeClr>
                </a:solidFill>
                <a:latin typeface="+mn-ea"/>
                <a:ea typeface="+mn-ea"/>
              </a:rPr>
              <a:t>まとめ</a:t>
            </a:r>
          </a:p>
        </p:txBody>
      </p:sp>
      <p:sp>
        <p:nvSpPr>
          <p:cNvPr id="8" name="AutoShape 26">
            <a:extLst>
              <a:ext uri="{FF2B5EF4-FFF2-40B4-BE49-F238E27FC236}">
                <a16:creationId xmlns:a16="http://schemas.microsoft.com/office/drawing/2014/main" id="{F88CAC13-5413-4458-9692-3D317EAFD922}"/>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sp>
        <p:nvSpPr>
          <p:cNvPr id="11" name="正方形/長方形 10">
            <a:extLst>
              <a:ext uri="{FF2B5EF4-FFF2-40B4-BE49-F238E27FC236}">
                <a16:creationId xmlns:a16="http://schemas.microsoft.com/office/drawing/2014/main" id="{81BF15BF-305F-4CFD-9BE3-D79E323A1AFB}"/>
              </a:ext>
            </a:extLst>
          </p:cNvPr>
          <p:cNvSpPr/>
          <p:nvPr/>
        </p:nvSpPr>
        <p:spPr>
          <a:xfrm>
            <a:off x="323528" y="1340768"/>
            <a:ext cx="4271766" cy="2520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360000" indent="-360000">
              <a:buClr>
                <a:srgbClr val="C00000"/>
              </a:buClr>
              <a:buFont typeface="Wingdings" panose="05000000000000000000" pitchFamily="2" charset="2"/>
              <a:buChar char="n"/>
            </a:pPr>
            <a:r>
              <a:rPr lang="ja-JP" altLang="en-US" b="1" dirty="0">
                <a:solidFill>
                  <a:schemeClr val="tx1"/>
                </a:solidFill>
                <a:latin typeface="+mn-ea"/>
              </a:rPr>
              <a:t>対象データ</a:t>
            </a:r>
            <a:endParaRPr lang="en-US" altLang="ja-JP" b="1" dirty="0">
              <a:solidFill>
                <a:schemeClr val="tx1"/>
              </a:solidFill>
              <a:latin typeface="+mn-ea"/>
            </a:endParaRPr>
          </a:p>
          <a:p>
            <a:pPr marL="360000" indent="-360000">
              <a:buFont typeface="Arial" panose="020B0604020202020204" pitchFamily="34" charset="0"/>
              <a:buChar char="•"/>
            </a:pPr>
            <a:r>
              <a:rPr lang="ja-JP" altLang="en-US" b="1" dirty="0">
                <a:solidFill>
                  <a:schemeClr val="tx1"/>
                </a:solidFill>
                <a:latin typeface="+mn-ea"/>
              </a:rPr>
              <a:t>問い合わせの際の履歴データ</a:t>
            </a:r>
            <a:endParaRPr lang="en-US" altLang="ja-JP" b="1" dirty="0">
              <a:solidFill>
                <a:schemeClr val="tx1"/>
              </a:solidFill>
              <a:latin typeface="+mn-ea"/>
            </a:endParaRPr>
          </a:p>
          <a:p>
            <a:pPr marL="360000" indent="-360000"/>
            <a:endParaRPr lang="en-US" altLang="ja-JP" b="1" dirty="0">
              <a:solidFill>
                <a:schemeClr val="tx1"/>
              </a:solidFill>
              <a:latin typeface="+mn-ea"/>
            </a:endParaRPr>
          </a:p>
          <a:p>
            <a:pPr marL="360000" indent="-360000">
              <a:buClr>
                <a:srgbClr val="C00000"/>
              </a:buClr>
              <a:buFont typeface="Wingdings" panose="05000000000000000000" pitchFamily="2" charset="2"/>
              <a:buChar char="n"/>
            </a:pPr>
            <a:r>
              <a:rPr lang="ja-JP" altLang="en-US" b="1" dirty="0">
                <a:solidFill>
                  <a:schemeClr val="tx1"/>
                </a:solidFill>
                <a:latin typeface="+mn-ea"/>
              </a:rPr>
              <a:t>アウトプット例</a:t>
            </a:r>
            <a:endParaRPr lang="en-US" altLang="ja-JP" b="1" dirty="0">
              <a:solidFill>
                <a:schemeClr val="tx1"/>
              </a:solidFill>
              <a:latin typeface="+mn-ea"/>
            </a:endParaRPr>
          </a:p>
          <a:p>
            <a:pPr marL="360000" indent="-360000">
              <a:buFont typeface="Arial" panose="020B0604020202020204" pitchFamily="34" charset="0"/>
              <a:buChar char="•"/>
            </a:pPr>
            <a:r>
              <a:rPr kumimoji="1" lang="ja-JP" altLang="en-US" b="1" dirty="0">
                <a:solidFill>
                  <a:schemeClr val="tx1"/>
                </a:solidFill>
                <a:latin typeface="+mn-ea"/>
              </a:rPr>
              <a:t>各製品の問い合わせの特徴把握</a:t>
            </a:r>
            <a:endParaRPr kumimoji="1" lang="en-US" altLang="ja-JP" b="1" dirty="0">
              <a:solidFill>
                <a:schemeClr val="tx1"/>
              </a:solidFill>
              <a:latin typeface="+mn-ea"/>
            </a:endParaRPr>
          </a:p>
          <a:p>
            <a:pPr marL="360000" indent="-360000">
              <a:buFont typeface="Arial" panose="020B0604020202020204" pitchFamily="34" charset="0"/>
              <a:buChar char="•"/>
            </a:pPr>
            <a:r>
              <a:rPr kumimoji="1" lang="ja-JP" altLang="en-US" b="1" dirty="0">
                <a:solidFill>
                  <a:schemeClr val="tx1"/>
                </a:solidFill>
                <a:latin typeface="+mn-ea"/>
              </a:rPr>
              <a:t>問い合わせの優先度付けや</a:t>
            </a:r>
            <a:r>
              <a:rPr lang="en-US" altLang="ja-JP" b="1" dirty="0">
                <a:solidFill>
                  <a:schemeClr val="tx1"/>
                </a:solidFill>
                <a:latin typeface="+mn-ea"/>
              </a:rPr>
              <a:t>FAQ</a:t>
            </a:r>
            <a:r>
              <a:rPr lang="ja-JP" altLang="en-US" b="1" dirty="0">
                <a:solidFill>
                  <a:schemeClr val="tx1"/>
                </a:solidFill>
                <a:latin typeface="+mn-ea"/>
              </a:rPr>
              <a:t>作成</a:t>
            </a:r>
            <a:endParaRPr lang="en-US" altLang="ja-JP" b="1" dirty="0">
              <a:solidFill>
                <a:schemeClr val="tx1"/>
              </a:solidFill>
              <a:latin typeface="+mn-ea"/>
            </a:endParaRPr>
          </a:p>
          <a:p>
            <a:pPr marL="360000" indent="-360000">
              <a:buFont typeface="Arial" panose="020B0604020202020204" pitchFamily="34" charset="0"/>
              <a:buChar char="•"/>
            </a:pPr>
            <a:r>
              <a:rPr lang="ja-JP" altLang="en-US" b="1" dirty="0">
                <a:solidFill>
                  <a:schemeClr val="tx1"/>
                </a:solidFill>
                <a:latin typeface="+mn-ea"/>
              </a:rPr>
              <a:t>顧客離反を抑制する施策検討</a:t>
            </a:r>
            <a:endParaRPr lang="en-US" altLang="ja-JP" b="1" dirty="0">
              <a:solidFill>
                <a:schemeClr val="tx1"/>
              </a:solidFill>
              <a:latin typeface="+mn-ea"/>
            </a:endParaRPr>
          </a:p>
        </p:txBody>
      </p:sp>
      <p:sp>
        <p:nvSpPr>
          <p:cNvPr id="12" name="正方形/長方形 11">
            <a:extLst>
              <a:ext uri="{FF2B5EF4-FFF2-40B4-BE49-F238E27FC236}">
                <a16:creationId xmlns:a16="http://schemas.microsoft.com/office/drawing/2014/main" id="{26B3C7FD-0A5A-4B30-BB98-ED2BFE9A4246}"/>
              </a:ext>
            </a:extLst>
          </p:cNvPr>
          <p:cNvSpPr/>
          <p:nvPr/>
        </p:nvSpPr>
        <p:spPr>
          <a:xfrm>
            <a:off x="830997" y="1429080"/>
            <a:ext cx="3256828" cy="362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lumMod val="65000"/>
                    <a:lumOff val="35000"/>
                  </a:schemeClr>
                </a:solidFill>
                <a:latin typeface="+mn-ea"/>
              </a:rPr>
              <a:t>コールセンター</a:t>
            </a:r>
          </a:p>
        </p:txBody>
      </p:sp>
      <p:sp>
        <p:nvSpPr>
          <p:cNvPr id="15" name="正方形/長方形 14">
            <a:extLst>
              <a:ext uri="{FF2B5EF4-FFF2-40B4-BE49-F238E27FC236}">
                <a16:creationId xmlns:a16="http://schemas.microsoft.com/office/drawing/2014/main" id="{857DD7D8-FD05-4D3A-AE88-7279908AE175}"/>
              </a:ext>
            </a:extLst>
          </p:cNvPr>
          <p:cNvSpPr/>
          <p:nvPr/>
        </p:nvSpPr>
        <p:spPr>
          <a:xfrm>
            <a:off x="4690996" y="1340768"/>
            <a:ext cx="4271766" cy="2520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360000" indent="-360000">
              <a:buClr>
                <a:srgbClr val="C00000"/>
              </a:buClr>
              <a:buFont typeface="Wingdings" panose="05000000000000000000" pitchFamily="2" charset="2"/>
              <a:buChar char="n"/>
            </a:pPr>
            <a:r>
              <a:rPr kumimoji="1" lang="ja-JP" altLang="en-US" b="1" dirty="0">
                <a:solidFill>
                  <a:schemeClr val="tx1"/>
                </a:solidFill>
                <a:latin typeface="+mn-ea"/>
              </a:rPr>
              <a:t>対象データ</a:t>
            </a:r>
            <a:endParaRPr kumimoji="1" lang="en-US" altLang="ja-JP" b="1" dirty="0">
              <a:solidFill>
                <a:schemeClr val="tx1"/>
              </a:solidFill>
              <a:latin typeface="+mn-ea"/>
            </a:endParaRPr>
          </a:p>
          <a:p>
            <a:pPr marL="360000" indent="-360000">
              <a:buFont typeface="Arial" panose="020B0604020202020204" pitchFamily="34" charset="0"/>
              <a:buChar char="•"/>
            </a:pPr>
            <a:r>
              <a:rPr kumimoji="1" lang="ja-JP" altLang="en-US" b="1" dirty="0">
                <a:solidFill>
                  <a:schemeClr val="tx1"/>
                </a:solidFill>
                <a:latin typeface="+mn-ea"/>
              </a:rPr>
              <a:t>アンケート回答者のデータ</a:t>
            </a:r>
            <a:endParaRPr kumimoji="1" lang="en-US" altLang="ja-JP" b="1" dirty="0">
              <a:solidFill>
                <a:schemeClr val="tx1"/>
              </a:solidFill>
              <a:latin typeface="+mn-ea"/>
            </a:endParaRPr>
          </a:p>
          <a:p>
            <a:pPr marL="360000" indent="-360000"/>
            <a:endParaRPr lang="en-US" altLang="ja-JP" b="1" dirty="0">
              <a:solidFill>
                <a:schemeClr val="tx1"/>
              </a:solidFill>
              <a:latin typeface="+mn-ea"/>
            </a:endParaRPr>
          </a:p>
          <a:p>
            <a:pPr marL="360000" indent="-360000">
              <a:buClr>
                <a:srgbClr val="C00000"/>
              </a:buClr>
              <a:buFont typeface="Wingdings" panose="05000000000000000000" pitchFamily="2" charset="2"/>
              <a:buChar char="n"/>
            </a:pPr>
            <a:r>
              <a:rPr kumimoji="1" lang="ja-JP" altLang="en-US" b="1" dirty="0">
                <a:solidFill>
                  <a:schemeClr val="tx1"/>
                </a:solidFill>
                <a:latin typeface="+mn-ea"/>
              </a:rPr>
              <a:t>アウトプット例</a:t>
            </a:r>
            <a:endParaRPr kumimoji="1" lang="en-US" altLang="ja-JP" b="1" dirty="0">
              <a:solidFill>
                <a:schemeClr val="tx1"/>
              </a:solidFill>
              <a:latin typeface="+mn-ea"/>
            </a:endParaRPr>
          </a:p>
          <a:p>
            <a:pPr marL="360000" indent="-360000">
              <a:buFont typeface="Arial" panose="020B0604020202020204" pitchFamily="34" charset="0"/>
              <a:buChar char="•"/>
            </a:pPr>
            <a:r>
              <a:rPr kumimoji="1" lang="ja-JP" altLang="en-US" b="1" dirty="0">
                <a:solidFill>
                  <a:schemeClr val="tx1"/>
                </a:solidFill>
                <a:latin typeface="+mn-ea"/>
              </a:rPr>
              <a:t>自由記述の内容把握</a:t>
            </a:r>
            <a:endParaRPr kumimoji="1" lang="en-US" altLang="ja-JP" b="1" dirty="0">
              <a:solidFill>
                <a:schemeClr val="tx1"/>
              </a:solidFill>
              <a:latin typeface="+mn-ea"/>
            </a:endParaRPr>
          </a:p>
          <a:p>
            <a:pPr marL="360000" indent="-360000">
              <a:buFont typeface="Arial" panose="020B0604020202020204" pitchFamily="34" charset="0"/>
              <a:buChar char="•"/>
            </a:pPr>
            <a:r>
              <a:rPr lang="ja-JP" altLang="en-US" b="1" dirty="0">
                <a:solidFill>
                  <a:schemeClr val="tx1"/>
                </a:solidFill>
                <a:latin typeface="+mn-ea"/>
              </a:rPr>
              <a:t>自由記述と他の設問の関係把握</a:t>
            </a:r>
            <a:endParaRPr kumimoji="1" lang="en-US" altLang="ja-JP" b="1" dirty="0">
              <a:solidFill>
                <a:schemeClr val="tx1"/>
              </a:solidFill>
              <a:latin typeface="+mn-ea"/>
            </a:endParaRPr>
          </a:p>
          <a:p>
            <a:pPr marL="360000" indent="-360000">
              <a:buFont typeface="Arial" panose="020B0604020202020204" pitchFamily="34" charset="0"/>
              <a:buChar char="•"/>
            </a:pPr>
            <a:r>
              <a:rPr kumimoji="1" lang="ja-JP" altLang="en-US" b="1" dirty="0">
                <a:solidFill>
                  <a:schemeClr val="tx1"/>
                </a:solidFill>
                <a:latin typeface="+mn-ea"/>
              </a:rPr>
              <a:t>お客様満足度向上へ向けた施策検討</a:t>
            </a:r>
          </a:p>
        </p:txBody>
      </p:sp>
      <p:sp>
        <p:nvSpPr>
          <p:cNvPr id="16" name="正方形/長方形 15">
            <a:extLst>
              <a:ext uri="{FF2B5EF4-FFF2-40B4-BE49-F238E27FC236}">
                <a16:creationId xmlns:a16="http://schemas.microsoft.com/office/drawing/2014/main" id="{D5DDE5B5-81C9-4F8E-87FE-852773032A2E}"/>
              </a:ext>
            </a:extLst>
          </p:cNvPr>
          <p:cNvSpPr/>
          <p:nvPr/>
        </p:nvSpPr>
        <p:spPr>
          <a:xfrm>
            <a:off x="5198465" y="1429080"/>
            <a:ext cx="3256828" cy="362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lumMod val="65000"/>
                    <a:lumOff val="35000"/>
                  </a:schemeClr>
                </a:solidFill>
                <a:latin typeface="+mn-ea"/>
              </a:rPr>
              <a:t>アンケート</a:t>
            </a:r>
          </a:p>
        </p:txBody>
      </p:sp>
      <p:sp>
        <p:nvSpPr>
          <p:cNvPr id="9" name="フッター プレースホルダー 1">
            <a:extLst>
              <a:ext uri="{FF2B5EF4-FFF2-40B4-BE49-F238E27FC236}">
                <a16:creationId xmlns:a16="http://schemas.microsoft.com/office/drawing/2014/main" id="{9A774128-7B75-416C-99E7-25B1C16041A7}"/>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10" name="スライド番号プレースホルダー 3">
            <a:extLst>
              <a:ext uri="{FF2B5EF4-FFF2-40B4-BE49-F238E27FC236}">
                <a16:creationId xmlns:a16="http://schemas.microsoft.com/office/drawing/2014/main" id="{27C76D06-E5C5-476B-AAB6-F7E411C4CB49}"/>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42</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D8FCADC4-95E4-46ED-83D7-8DC8965F3A2B}"/>
              </a:ext>
            </a:extLst>
          </p:cNvPr>
          <p:cNvSpPr/>
          <p:nvPr/>
        </p:nvSpPr>
        <p:spPr>
          <a:xfrm>
            <a:off x="323528" y="3943081"/>
            <a:ext cx="4271766" cy="2520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360000" indent="-360000">
              <a:buClr>
                <a:srgbClr val="C00000"/>
              </a:buClr>
              <a:buFont typeface="Wingdings" panose="05000000000000000000" pitchFamily="2" charset="2"/>
              <a:buChar char="n"/>
            </a:pPr>
            <a:r>
              <a:rPr lang="ja-JP" altLang="en-US" b="1" dirty="0">
                <a:solidFill>
                  <a:schemeClr val="tx1"/>
                </a:solidFill>
                <a:latin typeface="+mn-ea"/>
              </a:rPr>
              <a:t>対象データ</a:t>
            </a:r>
            <a:endParaRPr lang="en-US" altLang="ja-JP" b="1" dirty="0">
              <a:solidFill>
                <a:schemeClr val="tx1"/>
              </a:solidFill>
              <a:latin typeface="+mn-ea"/>
            </a:endParaRPr>
          </a:p>
          <a:p>
            <a:pPr marL="360000" indent="-360000">
              <a:buFont typeface="Arial" panose="020B0604020202020204" pitchFamily="34" charset="0"/>
              <a:buChar char="•"/>
            </a:pPr>
            <a:r>
              <a:rPr lang="en-US" altLang="ja-JP" b="1" dirty="0">
                <a:solidFill>
                  <a:schemeClr val="tx1"/>
                </a:solidFill>
                <a:latin typeface="+mn-ea"/>
              </a:rPr>
              <a:t>SNS</a:t>
            </a:r>
            <a:r>
              <a:rPr lang="ja-JP" altLang="en-US" b="1" dirty="0">
                <a:solidFill>
                  <a:schemeClr val="tx1"/>
                </a:solidFill>
                <a:latin typeface="+mn-ea"/>
              </a:rPr>
              <a:t>などの口コミデータ</a:t>
            </a:r>
            <a:endParaRPr lang="en-US" altLang="ja-JP" b="1" dirty="0">
              <a:solidFill>
                <a:schemeClr val="tx1"/>
              </a:solidFill>
              <a:latin typeface="+mn-ea"/>
            </a:endParaRPr>
          </a:p>
          <a:p>
            <a:pPr marL="360000" indent="-360000"/>
            <a:endParaRPr lang="en-US" altLang="ja-JP" b="1" dirty="0">
              <a:solidFill>
                <a:schemeClr val="tx1"/>
              </a:solidFill>
              <a:latin typeface="+mn-ea"/>
            </a:endParaRPr>
          </a:p>
          <a:p>
            <a:pPr marL="360000" indent="-360000">
              <a:buClr>
                <a:srgbClr val="C00000"/>
              </a:buClr>
              <a:buFont typeface="Wingdings" panose="05000000000000000000" pitchFamily="2" charset="2"/>
              <a:buChar char="n"/>
            </a:pPr>
            <a:r>
              <a:rPr lang="ja-JP" altLang="en-US" b="1" dirty="0">
                <a:solidFill>
                  <a:schemeClr val="tx1"/>
                </a:solidFill>
                <a:latin typeface="+mn-ea"/>
              </a:rPr>
              <a:t>アウトプット例</a:t>
            </a:r>
            <a:endParaRPr lang="en-US" altLang="ja-JP" b="1" dirty="0">
              <a:solidFill>
                <a:schemeClr val="tx1"/>
              </a:solidFill>
              <a:latin typeface="+mn-ea"/>
            </a:endParaRPr>
          </a:p>
          <a:p>
            <a:pPr marL="360000" indent="-360000">
              <a:buFont typeface="Arial" panose="020B0604020202020204" pitchFamily="34" charset="0"/>
              <a:buChar char="•"/>
            </a:pPr>
            <a:r>
              <a:rPr kumimoji="1" lang="ja-JP" altLang="en-US" b="1" dirty="0">
                <a:solidFill>
                  <a:schemeClr val="tx1"/>
                </a:solidFill>
                <a:latin typeface="+mn-ea"/>
              </a:rPr>
              <a:t>製品やサービスのニーズを把握</a:t>
            </a:r>
            <a:endParaRPr kumimoji="1" lang="en-US" altLang="ja-JP" b="1" dirty="0">
              <a:solidFill>
                <a:schemeClr val="tx1"/>
              </a:solidFill>
              <a:latin typeface="+mn-ea"/>
            </a:endParaRPr>
          </a:p>
          <a:p>
            <a:pPr marL="360000" indent="-360000">
              <a:buFont typeface="Arial" panose="020B0604020202020204" pitchFamily="34" charset="0"/>
              <a:buChar char="•"/>
            </a:pPr>
            <a:r>
              <a:rPr lang="ja-JP" altLang="en-US" b="1" dirty="0">
                <a:solidFill>
                  <a:schemeClr val="tx1"/>
                </a:solidFill>
                <a:latin typeface="+mn-ea"/>
              </a:rPr>
              <a:t>顧客ターゲット別の関心を把握</a:t>
            </a:r>
            <a:endParaRPr lang="en-US" altLang="ja-JP" b="1" dirty="0">
              <a:solidFill>
                <a:schemeClr val="tx1"/>
              </a:solidFill>
              <a:latin typeface="+mn-ea"/>
            </a:endParaRPr>
          </a:p>
          <a:p>
            <a:pPr marL="360000" indent="-360000">
              <a:buFont typeface="Arial" panose="020B0604020202020204" pitchFamily="34" charset="0"/>
              <a:buChar char="•"/>
            </a:pPr>
            <a:r>
              <a:rPr lang="ja-JP" altLang="en-US" b="1" dirty="0">
                <a:solidFill>
                  <a:schemeClr val="tx1"/>
                </a:solidFill>
                <a:latin typeface="+mn-ea"/>
              </a:rPr>
              <a:t>価値観に応じたマーケティング検討</a:t>
            </a:r>
            <a:endParaRPr lang="en-US" altLang="ja-JP" b="1" dirty="0">
              <a:solidFill>
                <a:schemeClr val="tx1"/>
              </a:solidFill>
              <a:latin typeface="+mn-ea"/>
            </a:endParaRPr>
          </a:p>
        </p:txBody>
      </p:sp>
      <p:sp>
        <p:nvSpPr>
          <p:cNvPr id="14" name="正方形/長方形 13">
            <a:extLst>
              <a:ext uri="{FF2B5EF4-FFF2-40B4-BE49-F238E27FC236}">
                <a16:creationId xmlns:a16="http://schemas.microsoft.com/office/drawing/2014/main" id="{69BB1E1D-731F-4626-BB99-BECEDE047CD6}"/>
              </a:ext>
            </a:extLst>
          </p:cNvPr>
          <p:cNvSpPr/>
          <p:nvPr/>
        </p:nvSpPr>
        <p:spPr>
          <a:xfrm>
            <a:off x="830997" y="4031394"/>
            <a:ext cx="3256828" cy="362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lumMod val="65000"/>
                    <a:lumOff val="35000"/>
                  </a:schemeClr>
                </a:solidFill>
                <a:latin typeface="+mn-ea"/>
              </a:rPr>
              <a:t>口コミ</a:t>
            </a:r>
          </a:p>
        </p:txBody>
      </p:sp>
      <p:sp>
        <p:nvSpPr>
          <p:cNvPr id="18" name="テキスト ボックス 21">
            <a:extLst>
              <a:ext uri="{FF2B5EF4-FFF2-40B4-BE49-F238E27FC236}">
                <a16:creationId xmlns:a16="http://schemas.microsoft.com/office/drawing/2014/main" id="{65AF799D-6088-4FB4-9663-82B2DCA2A0CD}"/>
              </a:ext>
            </a:extLst>
          </p:cNvPr>
          <p:cNvSpPr txBox="1"/>
          <p:nvPr/>
        </p:nvSpPr>
        <p:spPr>
          <a:xfrm>
            <a:off x="180001" y="900000"/>
            <a:ext cx="7620154" cy="461665"/>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defTabSz="844083"/>
            <a:r>
              <a:rPr lang="ja-JP" altLang="en-US" sz="2400" b="1" dirty="0">
                <a:solidFill>
                  <a:schemeClr val="tx1">
                    <a:lumMod val="65000"/>
                    <a:lumOff val="35000"/>
                  </a:schemeClr>
                </a:solidFill>
                <a:latin typeface="+mn-ea"/>
              </a:rPr>
              <a:t>当社で想定しているテキストマイニング適用分野</a:t>
            </a:r>
            <a:endParaRPr lang="en-US" altLang="ja-JP" sz="2400" b="1" dirty="0">
              <a:solidFill>
                <a:schemeClr val="tx1">
                  <a:lumMod val="65000"/>
                  <a:lumOff val="35000"/>
                </a:schemeClr>
              </a:solidFill>
              <a:latin typeface="+mn-ea"/>
            </a:endParaRPr>
          </a:p>
        </p:txBody>
      </p:sp>
    </p:spTree>
    <p:extLst>
      <p:ext uri="{BB962C8B-B14F-4D97-AF65-F5344CB8AC3E}">
        <p14:creationId xmlns:p14="http://schemas.microsoft.com/office/powerpoint/2010/main" val="22137060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C42D07F-0C4A-421D-8514-590A57A6CEC5}"/>
              </a:ext>
            </a:extLst>
          </p:cNvPr>
          <p:cNvSpPr txBox="1"/>
          <p:nvPr/>
        </p:nvSpPr>
        <p:spPr>
          <a:xfrm>
            <a:off x="180000" y="1080000"/>
            <a:ext cx="8568464" cy="3046988"/>
          </a:xfrm>
          <a:prstGeom prst="rect">
            <a:avLst/>
          </a:prstGeom>
          <a:noFill/>
        </p:spPr>
        <p:txBody>
          <a:bodyPr wrap="square" rtlCol="0">
            <a:spAutoFit/>
          </a:bodyPr>
          <a:lstStyle/>
          <a:p>
            <a:pPr marL="457200" indent="-457200" defTabSz="844083">
              <a:buClr>
                <a:schemeClr val="tx1"/>
              </a:buClr>
              <a:buFont typeface="+mj-ea"/>
              <a:buAutoNum type="circleNumDbPlain"/>
            </a:pPr>
            <a:r>
              <a:rPr kumimoji="1" lang="ja-JP" altLang="en-US" sz="2400" dirty="0">
                <a:latin typeface="+mn-ea"/>
              </a:rPr>
              <a:t>テキストマイニングとは</a:t>
            </a:r>
            <a:r>
              <a:rPr lang="ja-JP" altLang="en-US" sz="2400" dirty="0">
                <a:solidFill>
                  <a:prstClr val="black"/>
                </a:solidFill>
                <a:latin typeface="+mn-ea"/>
              </a:rPr>
              <a:t>大量のテキストデータから、その</a:t>
            </a:r>
            <a:r>
              <a:rPr lang="ja-JP" altLang="en-US" sz="2400" b="1" dirty="0">
                <a:solidFill>
                  <a:srgbClr val="FF0000"/>
                </a:solidFill>
                <a:latin typeface="+mn-ea"/>
              </a:rPr>
              <a:t>文章に記述されている内容の特徴や傾向を抽出する手法</a:t>
            </a:r>
            <a:endParaRPr lang="en-US" altLang="ja-JP" sz="2400" b="1" dirty="0">
              <a:solidFill>
                <a:srgbClr val="FF0000"/>
              </a:solidFill>
              <a:latin typeface="+mn-ea"/>
            </a:endParaRPr>
          </a:p>
          <a:p>
            <a:pPr marL="457200" indent="-457200">
              <a:buClr>
                <a:schemeClr val="tx1"/>
              </a:buClr>
              <a:buFont typeface="+mj-ea"/>
              <a:buAutoNum type="circleNumDbPlain"/>
            </a:pPr>
            <a:endParaRPr lang="en-US" altLang="ja-JP" sz="2400" dirty="0">
              <a:latin typeface="+mn-ea"/>
            </a:endParaRPr>
          </a:p>
          <a:p>
            <a:pPr marL="457200" indent="-457200">
              <a:buClr>
                <a:schemeClr val="tx1"/>
              </a:buClr>
              <a:buFont typeface="+mj-ea"/>
              <a:buAutoNum type="circleNumDbPlain"/>
            </a:pPr>
            <a:r>
              <a:rPr kumimoji="1" lang="ja-JP" altLang="en-US" sz="2400" dirty="0">
                <a:latin typeface="+mn-ea"/>
              </a:rPr>
              <a:t>テキストマイニングを使用することで、</a:t>
            </a:r>
            <a:r>
              <a:rPr kumimoji="1" lang="ja-JP" altLang="en-US" sz="2400" b="1" dirty="0">
                <a:solidFill>
                  <a:srgbClr val="FF0000"/>
                </a:solidFill>
                <a:latin typeface="+mn-ea"/>
              </a:rPr>
              <a:t>具体的な課題を抽出することが可能</a:t>
            </a:r>
            <a:r>
              <a:rPr kumimoji="1" lang="ja-JP" altLang="en-US" sz="2400" dirty="0">
                <a:latin typeface="+mn-ea"/>
              </a:rPr>
              <a:t>になり、施策案を検討することができる</a:t>
            </a:r>
            <a:endParaRPr kumimoji="1" lang="en-US" altLang="ja-JP" sz="2400" dirty="0">
              <a:latin typeface="+mn-ea"/>
            </a:endParaRPr>
          </a:p>
          <a:p>
            <a:pPr marL="457200" indent="-457200">
              <a:buClr>
                <a:schemeClr val="tx1"/>
              </a:buClr>
              <a:buFont typeface="+mj-ea"/>
              <a:buAutoNum type="circleNumDbPlain"/>
            </a:pPr>
            <a:endParaRPr lang="en-US" altLang="ja-JP" sz="2400" dirty="0">
              <a:latin typeface="+mn-ea"/>
            </a:endParaRPr>
          </a:p>
          <a:p>
            <a:pPr marL="457200" indent="-457200">
              <a:buClr>
                <a:schemeClr val="tx1"/>
              </a:buClr>
              <a:buFont typeface="+mj-ea"/>
              <a:buAutoNum type="circleNumDbPlain"/>
            </a:pPr>
            <a:r>
              <a:rPr kumimoji="1" lang="ja-JP" altLang="en-US" sz="2400" b="1" dirty="0">
                <a:solidFill>
                  <a:srgbClr val="FF0000"/>
                </a:solidFill>
                <a:latin typeface="+mn-ea"/>
              </a:rPr>
              <a:t>目的や課題を意識して分析をする</a:t>
            </a:r>
            <a:r>
              <a:rPr kumimoji="1" lang="ja-JP" altLang="en-US" sz="2400" dirty="0">
                <a:latin typeface="+mn-ea"/>
              </a:rPr>
              <a:t>ことが</a:t>
            </a:r>
            <a:r>
              <a:rPr lang="ja-JP" altLang="en-US" sz="2400" dirty="0">
                <a:latin typeface="+mn-ea"/>
              </a:rPr>
              <a:t>、有益な結果につながる</a:t>
            </a:r>
            <a:endParaRPr kumimoji="1" lang="en-US" altLang="ja-JP" sz="2400" dirty="0">
              <a:latin typeface="+mn-ea"/>
            </a:endParaRPr>
          </a:p>
        </p:txBody>
      </p:sp>
      <p:sp>
        <p:nvSpPr>
          <p:cNvPr id="13" name="Rectangle 25">
            <a:extLst>
              <a:ext uri="{FF2B5EF4-FFF2-40B4-BE49-F238E27FC236}">
                <a16:creationId xmlns:a16="http://schemas.microsoft.com/office/drawing/2014/main" id="{467E8E77-324A-4836-9DC4-2E603AF2E0EC}"/>
              </a:ext>
            </a:extLst>
          </p:cNvPr>
          <p:cNvSpPr>
            <a:spLocks noChangeArrowheads="1"/>
          </p:cNvSpPr>
          <p:nvPr/>
        </p:nvSpPr>
        <p:spPr bwMode="auto">
          <a:xfrm>
            <a:off x="792000" y="252000"/>
            <a:ext cx="15696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ja-JP" altLang="en-US" sz="3600" b="1" dirty="0">
                <a:solidFill>
                  <a:schemeClr val="tx1">
                    <a:lumMod val="65000"/>
                    <a:lumOff val="35000"/>
                  </a:schemeClr>
                </a:solidFill>
                <a:latin typeface="+mn-ea"/>
                <a:ea typeface="+mn-ea"/>
              </a:rPr>
              <a:t>まとめ</a:t>
            </a:r>
          </a:p>
        </p:txBody>
      </p:sp>
      <p:sp>
        <p:nvSpPr>
          <p:cNvPr id="14" name="AutoShape 26">
            <a:extLst>
              <a:ext uri="{FF2B5EF4-FFF2-40B4-BE49-F238E27FC236}">
                <a16:creationId xmlns:a16="http://schemas.microsoft.com/office/drawing/2014/main" id="{E120D97A-7FC7-4596-A132-0C1634655DF5}"/>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sp>
        <p:nvSpPr>
          <p:cNvPr id="11" name="フッター プレースホルダー 1">
            <a:extLst>
              <a:ext uri="{FF2B5EF4-FFF2-40B4-BE49-F238E27FC236}">
                <a16:creationId xmlns:a16="http://schemas.microsoft.com/office/drawing/2014/main" id="{20182BEF-7519-42CE-B29E-99651DFB92E7}"/>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12" name="スライド番号プレースホルダー 3">
            <a:extLst>
              <a:ext uri="{FF2B5EF4-FFF2-40B4-BE49-F238E27FC236}">
                <a16:creationId xmlns:a16="http://schemas.microsoft.com/office/drawing/2014/main" id="{ECC16768-B3D8-4E14-B44E-CD5AD61DFF6F}"/>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43</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393593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F8FABD02-8CB3-44F1-AC02-D781D0C41E87}"/>
              </a:ext>
            </a:extLst>
          </p:cNvPr>
          <p:cNvSpPr txBox="1"/>
          <p:nvPr/>
        </p:nvSpPr>
        <p:spPr>
          <a:xfrm>
            <a:off x="140874" y="4617761"/>
            <a:ext cx="8862253" cy="830997"/>
          </a:xfrm>
          <a:prstGeom prst="rect">
            <a:avLst/>
          </a:prstGeom>
          <a:noFill/>
        </p:spPr>
        <p:txBody>
          <a:bodyPr wrap="square" rtlCol="0">
            <a:spAutoFit/>
          </a:bodyPr>
          <a:lstStyle/>
          <a:p>
            <a:r>
              <a:rPr lang="ja-JP" altLang="en-US" sz="2400" b="1" dirty="0">
                <a:solidFill>
                  <a:schemeClr val="tx1">
                    <a:lumMod val="75000"/>
                    <a:lumOff val="25000"/>
                  </a:schemeClr>
                </a:solidFill>
                <a:latin typeface="+mn-ea"/>
              </a:rPr>
              <a:t>お客様の課題解決のために、企画・設計、データ分析、システム実装から運用まで、</a:t>
            </a:r>
            <a:r>
              <a:rPr lang="ja-JP" altLang="en-US" sz="2400" b="1" dirty="0">
                <a:solidFill>
                  <a:srgbClr val="FF0000"/>
                </a:solidFill>
                <a:latin typeface="+mn-ea"/>
              </a:rPr>
              <a:t>ワンストップ・ソリューション</a:t>
            </a:r>
            <a:r>
              <a:rPr lang="ja-JP" altLang="en-US" sz="2400" b="1" dirty="0">
                <a:solidFill>
                  <a:schemeClr val="tx1">
                    <a:lumMod val="75000"/>
                    <a:lumOff val="25000"/>
                  </a:schemeClr>
                </a:solidFill>
                <a:latin typeface="+mn-ea"/>
              </a:rPr>
              <a:t>で対応</a:t>
            </a:r>
            <a:endParaRPr lang="ja-JP" altLang="en-US" sz="2000" dirty="0">
              <a:latin typeface="+mn-ea"/>
            </a:endParaRPr>
          </a:p>
        </p:txBody>
      </p:sp>
      <p:sp>
        <p:nvSpPr>
          <p:cNvPr id="25" name="Rectangle 25">
            <a:extLst>
              <a:ext uri="{FF2B5EF4-FFF2-40B4-BE49-F238E27FC236}">
                <a16:creationId xmlns:a16="http://schemas.microsoft.com/office/drawing/2014/main" id="{9679E676-6A56-47A1-977C-7A5E2558570D}"/>
              </a:ext>
            </a:extLst>
          </p:cNvPr>
          <p:cNvSpPr>
            <a:spLocks noChangeArrowheads="1"/>
          </p:cNvSpPr>
          <p:nvPr/>
        </p:nvSpPr>
        <p:spPr bwMode="auto">
          <a:xfrm>
            <a:off x="792000" y="252000"/>
            <a:ext cx="389080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ja-JP" altLang="en-US" sz="3600" b="1" dirty="0">
                <a:solidFill>
                  <a:schemeClr val="tx1">
                    <a:lumMod val="65000"/>
                    <a:lumOff val="35000"/>
                  </a:schemeClr>
                </a:solidFill>
                <a:latin typeface="+mn-ea"/>
                <a:ea typeface="+mn-ea"/>
              </a:rPr>
              <a:t>業務活用への検討</a:t>
            </a:r>
          </a:p>
        </p:txBody>
      </p:sp>
      <p:sp>
        <p:nvSpPr>
          <p:cNvPr id="26" name="AutoShape 26">
            <a:extLst>
              <a:ext uri="{FF2B5EF4-FFF2-40B4-BE49-F238E27FC236}">
                <a16:creationId xmlns:a16="http://schemas.microsoft.com/office/drawing/2014/main" id="{DF2E4F1D-6D88-433A-A6E3-4152F808270E}"/>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grpSp>
        <p:nvGrpSpPr>
          <p:cNvPr id="2" name="グループ化 1">
            <a:extLst>
              <a:ext uri="{FF2B5EF4-FFF2-40B4-BE49-F238E27FC236}">
                <a16:creationId xmlns:a16="http://schemas.microsoft.com/office/drawing/2014/main" id="{8E955DDD-4004-48CA-B417-1E331EAFF0D9}"/>
              </a:ext>
            </a:extLst>
          </p:cNvPr>
          <p:cNvGrpSpPr/>
          <p:nvPr/>
        </p:nvGrpSpPr>
        <p:grpSpPr>
          <a:xfrm>
            <a:off x="140875" y="1080000"/>
            <a:ext cx="8862252" cy="3066311"/>
            <a:chOff x="140875" y="1426056"/>
            <a:chExt cx="8862252" cy="3066311"/>
          </a:xfrm>
        </p:grpSpPr>
        <p:sp>
          <p:nvSpPr>
            <p:cNvPr id="12" name="正方形/長方形 11">
              <a:extLst>
                <a:ext uri="{FF2B5EF4-FFF2-40B4-BE49-F238E27FC236}">
                  <a16:creationId xmlns:a16="http://schemas.microsoft.com/office/drawing/2014/main" id="{7F1B34B9-1747-4D06-AE5D-01727DAA15B5}"/>
                </a:ext>
              </a:extLst>
            </p:cNvPr>
            <p:cNvSpPr/>
            <p:nvPr/>
          </p:nvSpPr>
          <p:spPr>
            <a:xfrm>
              <a:off x="140875" y="1426056"/>
              <a:ext cx="8862252" cy="306631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b="1" dirty="0">
                <a:latin typeface="+mn-ea"/>
              </a:endParaRPr>
            </a:p>
          </p:txBody>
        </p:sp>
        <p:sp>
          <p:nvSpPr>
            <p:cNvPr id="58" name="四角形: 角を丸くする 57">
              <a:extLst>
                <a:ext uri="{FF2B5EF4-FFF2-40B4-BE49-F238E27FC236}">
                  <a16:creationId xmlns:a16="http://schemas.microsoft.com/office/drawing/2014/main" id="{D8992F0F-A662-4D01-AA7F-C479DBE4FA83}"/>
                </a:ext>
              </a:extLst>
            </p:cNvPr>
            <p:cNvSpPr/>
            <p:nvPr/>
          </p:nvSpPr>
          <p:spPr>
            <a:xfrm>
              <a:off x="6966000" y="2525186"/>
              <a:ext cx="540000" cy="17550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r>
                <a:rPr lang="ja-JP" altLang="en-US" b="1" dirty="0">
                  <a:solidFill>
                    <a:prstClr val="white"/>
                  </a:solidFill>
                  <a:latin typeface="+mn-ea"/>
                </a:rPr>
                <a:t>デプロイ</a:t>
              </a:r>
              <a:endParaRPr lang="ja-JP" altLang="en-US" sz="1500" b="1" dirty="0">
                <a:solidFill>
                  <a:prstClr val="white"/>
                </a:solidFill>
                <a:latin typeface="+mn-ea"/>
              </a:endParaRPr>
            </a:p>
          </p:txBody>
        </p:sp>
        <p:sp>
          <p:nvSpPr>
            <p:cNvPr id="32" name="四角形: 角を丸くする 31">
              <a:extLst>
                <a:ext uri="{FF2B5EF4-FFF2-40B4-BE49-F238E27FC236}">
                  <a16:creationId xmlns:a16="http://schemas.microsoft.com/office/drawing/2014/main" id="{F6BB093B-E743-4311-97DA-1339A0CCC9B9}"/>
                </a:ext>
              </a:extLst>
            </p:cNvPr>
            <p:cNvSpPr/>
            <p:nvPr/>
          </p:nvSpPr>
          <p:spPr>
            <a:xfrm>
              <a:off x="729000" y="2525186"/>
              <a:ext cx="540000" cy="17550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r>
                <a:rPr lang="ja-JP" altLang="en-US" b="1" dirty="0">
                  <a:solidFill>
                    <a:prstClr val="white"/>
                  </a:solidFill>
                  <a:latin typeface="+mn-ea"/>
                </a:rPr>
                <a:t>ヒアリング</a:t>
              </a:r>
              <a:endParaRPr lang="ja-JP" altLang="en-US" sz="1500" b="1" dirty="0">
                <a:solidFill>
                  <a:prstClr val="white"/>
                </a:solidFill>
                <a:latin typeface="+mn-ea"/>
              </a:endParaRPr>
            </a:p>
          </p:txBody>
        </p:sp>
        <p:sp>
          <p:nvSpPr>
            <p:cNvPr id="33" name="四角形: 角を丸くする 32">
              <a:extLst>
                <a:ext uri="{FF2B5EF4-FFF2-40B4-BE49-F238E27FC236}">
                  <a16:creationId xmlns:a16="http://schemas.microsoft.com/office/drawing/2014/main" id="{1BA978F9-5E25-44C2-A549-E4F7E7503DA7}"/>
                </a:ext>
              </a:extLst>
            </p:cNvPr>
            <p:cNvSpPr/>
            <p:nvPr/>
          </p:nvSpPr>
          <p:spPr>
            <a:xfrm>
              <a:off x="2511000" y="2525186"/>
              <a:ext cx="540000" cy="1755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r>
                <a:rPr lang="ja-JP" altLang="en-US" b="1" dirty="0">
                  <a:solidFill>
                    <a:prstClr val="white"/>
                  </a:solidFill>
                  <a:latin typeface="+mn-ea"/>
                </a:rPr>
                <a:t>手法選択</a:t>
              </a:r>
              <a:endParaRPr lang="ja-JP" altLang="en-US" sz="1500" b="1" dirty="0">
                <a:solidFill>
                  <a:prstClr val="white"/>
                </a:solidFill>
                <a:latin typeface="+mn-ea"/>
              </a:endParaRPr>
            </a:p>
          </p:txBody>
        </p:sp>
        <p:sp>
          <p:nvSpPr>
            <p:cNvPr id="36" name="四角形: 角を丸くする 35">
              <a:extLst>
                <a:ext uri="{FF2B5EF4-FFF2-40B4-BE49-F238E27FC236}">
                  <a16:creationId xmlns:a16="http://schemas.microsoft.com/office/drawing/2014/main" id="{C2EC6CB0-7F1B-44BF-9E8D-2D638D1987CB}"/>
                </a:ext>
              </a:extLst>
            </p:cNvPr>
            <p:cNvSpPr/>
            <p:nvPr/>
          </p:nvSpPr>
          <p:spPr>
            <a:xfrm>
              <a:off x="7857000" y="2525186"/>
              <a:ext cx="540000" cy="17550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r>
                <a:rPr lang="ja-JP" altLang="en-US" b="1" dirty="0">
                  <a:solidFill>
                    <a:prstClr val="white"/>
                  </a:solidFill>
                  <a:latin typeface="+mn-ea"/>
                </a:rPr>
                <a:t>運用</a:t>
              </a:r>
              <a:endParaRPr lang="ja-JP" altLang="en-US" sz="1500" b="1" dirty="0">
                <a:solidFill>
                  <a:prstClr val="white"/>
                </a:solidFill>
                <a:latin typeface="+mn-ea"/>
              </a:endParaRPr>
            </a:p>
          </p:txBody>
        </p:sp>
        <p:sp>
          <p:nvSpPr>
            <p:cNvPr id="37" name="四角形: 角を丸くする 36">
              <a:extLst>
                <a:ext uri="{FF2B5EF4-FFF2-40B4-BE49-F238E27FC236}">
                  <a16:creationId xmlns:a16="http://schemas.microsoft.com/office/drawing/2014/main" id="{FFD1ABDB-77A4-4101-AAE9-59C74E36B794}"/>
                </a:ext>
              </a:extLst>
            </p:cNvPr>
            <p:cNvSpPr/>
            <p:nvPr/>
          </p:nvSpPr>
          <p:spPr>
            <a:xfrm>
              <a:off x="4293000" y="2525186"/>
              <a:ext cx="540000" cy="1755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defTabSz="514350"/>
              <a:r>
                <a:rPr lang="ja-JP" altLang="en-US" b="1" dirty="0">
                  <a:solidFill>
                    <a:prstClr val="white"/>
                  </a:solidFill>
                  <a:latin typeface="+mn-ea"/>
                </a:rPr>
                <a:t>モデル構築</a:t>
              </a:r>
            </a:p>
          </p:txBody>
        </p:sp>
        <p:sp>
          <p:nvSpPr>
            <p:cNvPr id="45" name="二等辺三角形 44">
              <a:extLst>
                <a:ext uri="{FF2B5EF4-FFF2-40B4-BE49-F238E27FC236}">
                  <a16:creationId xmlns:a16="http://schemas.microsoft.com/office/drawing/2014/main" id="{608421D9-7FE9-45EE-A707-E7BBB165BF1A}"/>
                </a:ext>
              </a:extLst>
            </p:cNvPr>
            <p:cNvSpPr/>
            <p:nvPr/>
          </p:nvSpPr>
          <p:spPr>
            <a:xfrm rot="5400000">
              <a:off x="3780000" y="3267686"/>
              <a:ext cx="675000" cy="270000"/>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ja-JP" altLang="en-US" sz="1050">
                <a:solidFill>
                  <a:prstClr val="white"/>
                </a:solidFill>
                <a:latin typeface="+mn-ea"/>
              </a:endParaRPr>
            </a:p>
          </p:txBody>
        </p:sp>
        <p:sp>
          <p:nvSpPr>
            <p:cNvPr id="46" name="二等辺三角形 45">
              <a:extLst>
                <a:ext uri="{FF2B5EF4-FFF2-40B4-BE49-F238E27FC236}">
                  <a16:creationId xmlns:a16="http://schemas.microsoft.com/office/drawing/2014/main" id="{4EA1D56A-C10F-4AFA-900C-C1F0A1064166}"/>
                </a:ext>
              </a:extLst>
            </p:cNvPr>
            <p:cNvSpPr/>
            <p:nvPr/>
          </p:nvSpPr>
          <p:spPr>
            <a:xfrm rot="5400000">
              <a:off x="4671000" y="3267686"/>
              <a:ext cx="675000" cy="270000"/>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ja-JP" altLang="en-US" sz="1050">
                <a:solidFill>
                  <a:prstClr val="white"/>
                </a:solidFill>
                <a:latin typeface="+mn-ea"/>
              </a:endParaRPr>
            </a:p>
          </p:txBody>
        </p:sp>
        <p:sp>
          <p:nvSpPr>
            <p:cNvPr id="47" name="二等辺三角形 46">
              <a:extLst>
                <a:ext uri="{FF2B5EF4-FFF2-40B4-BE49-F238E27FC236}">
                  <a16:creationId xmlns:a16="http://schemas.microsoft.com/office/drawing/2014/main" id="{2CBFB258-20D4-49F6-A752-7EF938F190DD}"/>
                </a:ext>
              </a:extLst>
            </p:cNvPr>
            <p:cNvSpPr/>
            <p:nvPr/>
          </p:nvSpPr>
          <p:spPr>
            <a:xfrm rot="5400000">
              <a:off x="5562000" y="3267686"/>
              <a:ext cx="675000" cy="270000"/>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ja-JP" altLang="en-US" sz="1050">
                <a:solidFill>
                  <a:prstClr val="white"/>
                </a:solidFill>
                <a:latin typeface="+mn-ea"/>
              </a:endParaRPr>
            </a:p>
          </p:txBody>
        </p:sp>
        <p:sp>
          <p:nvSpPr>
            <p:cNvPr id="53" name="二等辺三角形 52">
              <a:extLst>
                <a:ext uri="{FF2B5EF4-FFF2-40B4-BE49-F238E27FC236}">
                  <a16:creationId xmlns:a16="http://schemas.microsoft.com/office/drawing/2014/main" id="{FD32C8F3-D113-4F09-AE20-F5DA3F8C6C20}"/>
                </a:ext>
              </a:extLst>
            </p:cNvPr>
            <p:cNvSpPr/>
            <p:nvPr/>
          </p:nvSpPr>
          <p:spPr>
            <a:xfrm rot="5400000">
              <a:off x="7371000" y="3267686"/>
              <a:ext cx="675000" cy="270000"/>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ja-JP" altLang="en-US" sz="1050">
                <a:solidFill>
                  <a:prstClr val="white"/>
                </a:solidFill>
                <a:latin typeface="+mn-ea"/>
              </a:endParaRPr>
            </a:p>
          </p:txBody>
        </p:sp>
        <p:sp>
          <p:nvSpPr>
            <p:cNvPr id="54" name="四角形: 角を丸くする 53">
              <a:extLst>
                <a:ext uri="{FF2B5EF4-FFF2-40B4-BE49-F238E27FC236}">
                  <a16:creationId xmlns:a16="http://schemas.microsoft.com/office/drawing/2014/main" id="{12CE6CE8-4F60-4E30-9B94-5E00F570F366}"/>
                </a:ext>
              </a:extLst>
            </p:cNvPr>
            <p:cNvSpPr/>
            <p:nvPr/>
          </p:nvSpPr>
          <p:spPr>
            <a:xfrm>
              <a:off x="6075000" y="2525186"/>
              <a:ext cx="540000" cy="17550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r>
                <a:rPr lang="ja-JP" altLang="en-US" b="1" dirty="0">
                  <a:solidFill>
                    <a:prstClr val="white"/>
                  </a:solidFill>
                  <a:latin typeface="+mn-ea"/>
                </a:rPr>
                <a:t>システム構築</a:t>
              </a:r>
              <a:endParaRPr lang="ja-JP" altLang="en-US" sz="1500" b="1" dirty="0">
                <a:solidFill>
                  <a:prstClr val="white"/>
                </a:solidFill>
                <a:latin typeface="+mn-ea"/>
              </a:endParaRPr>
            </a:p>
          </p:txBody>
        </p:sp>
        <p:sp>
          <p:nvSpPr>
            <p:cNvPr id="56" name="二等辺三角形 55">
              <a:extLst>
                <a:ext uri="{FF2B5EF4-FFF2-40B4-BE49-F238E27FC236}">
                  <a16:creationId xmlns:a16="http://schemas.microsoft.com/office/drawing/2014/main" id="{0741D7B1-4D4C-4469-93BA-D9BB00458B49}"/>
                </a:ext>
              </a:extLst>
            </p:cNvPr>
            <p:cNvSpPr/>
            <p:nvPr/>
          </p:nvSpPr>
          <p:spPr>
            <a:xfrm rot="5400000">
              <a:off x="6480000" y="3267686"/>
              <a:ext cx="675000" cy="270000"/>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ja-JP" altLang="en-US" sz="1050">
                <a:solidFill>
                  <a:prstClr val="white"/>
                </a:solidFill>
                <a:latin typeface="+mn-ea"/>
              </a:endParaRPr>
            </a:p>
          </p:txBody>
        </p:sp>
        <p:sp>
          <p:nvSpPr>
            <p:cNvPr id="57" name="四角形: 角を丸くする 56">
              <a:extLst>
                <a:ext uri="{FF2B5EF4-FFF2-40B4-BE49-F238E27FC236}">
                  <a16:creationId xmlns:a16="http://schemas.microsoft.com/office/drawing/2014/main" id="{328E08FB-E08B-4B7C-B58B-EF4DEB047837}"/>
                </a:ext>
              </a:extLst>
            </p:cNvPr>
            <p:cNvSpPr/>
            <p:nvPr/>
          </p:nvSpPr>
          <p:spPr>
            <a:xfrm>
              <a:off x="5184000" y="2525185"/>
              <a:ext cx="540000" cy="17682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r>
                <a:rPr lang="ja-JP" altLang="en-US" b="1" dirty="0">
                  <a:solidFill>
                    <a:prstClr val="white"/>
                  </a:solidFill>
                  <a:latin typeface="+mn-ea"/>
                </a:rPr>
                <a:t>評価</a:t>
              </a:r>
              <a:endParaRPr lang="ja-JP" altLang="en-US" sz="1500" b="1" dirty="0">
                <a:solidFill>
                  <a:prstClr val="white"/>
                </a:solidFill>
                <a:latin typeface="+mn-ea"/>
              </a:endParaRPr>
            </a:p>
          </p:txBody>
        </p:sp>
        <p:sp>
          <p:nvSpPr>
            <p:cNvPr id="59" name="二等辺三角形 58">
              <a:extLst>
                <a:ext uri="{FF2B5EF4-FFF2-40B4-BE49-F238E27FC236}">
                  <a16:creationId xmlns:a16="http://schemas.microsoft.com/office/drawing/2014/main" id="{FF91736C-A3B5-4552-ADFE-E93ABEEF6D7C}"/>
                </a:ext>
              </a:extLst>
            </p:cNvPr>
            <p:cNvSpPr/>
            <p:nvPr/>
          </p:nvSpPr>
          <p:spPr>
            <a:xfrm rot="5400000">
              <a:off x="1107000" y="3267686"/>
              <a:ext cx="675000" cy="270000"/>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ja-JP" altLang="en-US" sz="1050">
                <a:solidFill>
                  <a:prstClr val="white"/>
                </a:solidFill>
                <a:latin typeface="+mn-ea"/>
              </a:endParaRPr>
            </a:p>
          </p:txBody>
        </p:sp>
        <p:sp>
          <p:nvSpPr>
            <p:cNvPr id="60" name="四角形: 角を丸くする 59">
              <a:extLst>
                <a:ext uri="{FF2B5EF4-FFF2-40B4-BE49-F238E27FC236}">
                  <a16:creationId xmlns:a16="http://schemas.microsoft.com/office/drawing/2014/main" id="{9C6FE3CA-C8C5-4EEC-A298-0F9E696EF577}"/>
                </a:ext>
              </a:extLst>
            </p:cNvPr>
            <p:cNvSpPr/>
            <p:nvPr/>
          </p:nvSpPr>
          <p:spPr>
            <a:xfrm>
              <a:off x="3402000" y="2525186"/>
              <a:ext cx="540000" cy="1755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r>
                <a:rPr lang="ja-JP" altLang="en-US" b="1" dirty="0">
                  <a:solidFill>
                    <a:prstClr val="white"/>
                  </a:solidFill>
                  <a:latin typeface="+mn-ea"/>
                </a:rPr>
                <a:t>前処理</a:t>
              </a:r>
              <a:endParaRPr lang="ja-JP" altLang="en-US" sz="1500" b="1" dirty="0">
                <a:solidFill>
                  <a:prstClr val="white"/>
                </a:solidFill>
                <a:latin typeface="+mn-ea"/>
              </a:endParaRPr>
            </a:p>
          </p:txBody>
        </p:sp>
        <p:sp>
          <p:nvSpPr>
            <p:cNvPr id="61" name="四角形: 角を丸くする 60">
              <a:extLst>
                <a:ext uri="{FF2B5EF4-FFF2-40B4-BE49-F238E27FC236}">
                  <a16:creationId xmlns:a16="http://schemas.microsoft.com/office/drawing/2014/main" id="{6EE66B8A-DBC1-4C42-9B28-ECB88B2EF67C}"/>
                </a:ext>
              </a:extLst>
            </p:cNvPr>
            <p:cNvSpPr/>
            <p:nvPr/>
          </p:nvSpPr>
          <p:spPr>
            <a:xfrm>
              <a:off x="1620000" y="2525186"/>
              <a:ext cx="540000" cy="17550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defTabSz="514350"/>
              <a:r>
                <a:rPr lang="ja-JP" altLang="en-US" b="1" dirty="0">
                  <a:solidFill>
                    <a:prstClr val="white"/>
                  </a:solidFill>
                  <a:latin typeface="+mn-ea"/>
                </a:rPr>
                <a:t>データ収集</a:t>
              </a:r>
            </a:p>
          </p:txBody>
        </p:sp>
        <p:sp>
          <p:nvSpPr>
            <p:cNvPr id="62" name="二等辺三角形 61">
              <a:extLst>
                <a:ext uri="{FF2B5EF4-FFF2-40B4-BE49-F238E27FC236}">
                  <a16:creationId xmlns:a16="http://schemas.microsoft.com/office/drawing/2014/main" id="{4B447B35-1468-456B-8FB6-A7A78732130B}"/>
                </a:ext>
              </a:extLst>
            </p:cNvPr>
            <p:cNvSpPr/>
            <p:nvPr/>
          </p:nvSpPr>
          <p:spPr>
            <a:xfrm rot="5400000">
              <a:off x="1998000" y="3267686"/>
              <a:ext cx="675000" cy="270000"/>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ja-JP" altLang="en-US" sz="1050">
                <a:solidFill>
                  <a:prstClr val="white"/>
                </a:solidFill>
                <a:latin typeface="+mn-ea"/>
              </a:endParaRPr>
            </a:p>
          </p:txBody>
        </p:sp>
        <p:sp>
          <p:nvSpPr>
            <p:cNvPr id="63" name="二等辺三角形 62">
              <a:extLst>
                <a:ext uri="{FF2B5EF4-FFF2-40B4-BE49-F238E27FC236}">
                  <a16:creationId xmlns:a16="http://schemas.microsoft.com/office/drawing/2014/main" id="{723FEDBE-ED7A-42AD-9D7A-A87E9B0A0007}"/>
                </a:ext>
              </a:extLst>
            </p:cNvPr>
            <p:cNvSpPr/>
            <p:nvPr/>
          </p:nvSpPr>
          <p:spPr>
            <a:xfrm rot="5400000">
              <a:off x="2889000" y="3267686"/>
              <a:ext cx="675000" cy="270000"/>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ja-JP" altLang="en-US" sz="1050">
                <a:solidFill>
                  <a:prstClr val="white"/>
                </a:solidFill>
                <a:latin typeface="+mn-ea"/>
              </a:endParaRPr>
            </a:p>
          </p:txBody>
        </p:sp>
        <p:sp>
          <p:nvSpPr>
            <p:cNvPr id="68" name="矢印: 山形 67">
              <a:extLst>
                <a:ext uri="{FF2B5EF4-FFF2-40B4-BE49-F238E27FC236}">
                  <a16:creationId xmlns:a16="http://schemas.microsoft.com/office/drawing/2014/main" id="{6098C03D-15B9-4852-AD17-5817FC8C276A}"/>
                </a:ext>
              </a:extLst>
            </p:cNvPr>
            <p:cNvSpPr/>
            <p:nvPr/>
          </p:nvSpPr>
          <p:spPr>
            <a:xfrm>
              <a:off x="287256" y="1628880"/>
              <a:ext cx="2268520" cy="720000"/>
            </a:xfrm>
            <a:prstGeom prst="chevron">
              <a:avLst/>
            </a:prstGeom>
            <a:solidFill>
              <a:schemeClr val="accent6"/>
            </a:solidFill>
            <a:ln>
              <a:noFill/>
            </a:ln>
            <a:effectLst/>
          </p:spPr>
          <p:txBody>
            <a:bodyPr rtlCol="0" anchor="ctr"/>
            <a:lstStyle/>
            <a:p>
              <a:pPr lvl="0" algn="ctr">
                <a:defRPr/>
              </a:pPr>
              <a:r>
                <a:rPr kumimoji="0" lang="ja-JP" altLang="en-US" sz="2000" b="1" kern="0" dirty="0">
                  <a:solidFill>
                    <a:prstClr val="white"/>
                  </a:solidFill>
                  <a:effectLst>
                    <a:outerShdw blurRad="38100" dist="38100" dir="2700000" algn="tl">
                      <a:srgbClr val="000000">
                        <a:alpha val="43137"/>
                      </a:srgbClr>
                    </a:outerShdw>
                  </a:effectLst>
                  <a:latin typeface="+mn-ea"/>
                </a:rPr>
                <a:t>フィールド</a:t>
              </a:r>
            </a:p>
          </p:txBody>
        </p:sp>
        <p:sp>
          <p:nvSpPr>
            <p:cNvPr id="69" name="矢印: 山形 68">
              <a:extLst>
                <a:ext uri="{FF2B5EF4-FFF2-40B4-BE49-F238E27FC236}">
                  <a16:creationId xmlns:a16="http://schemas.microsoft.com/office/drawing/2014/main" id="{5D1F598F-A7E5-4103-871D-811C8D662D3D}"/>
                </a:ext>
              </a:extLst>
            </p:cNvPr>
            <p:cNvSpPr/>
            <p:nvPr/>
          </p:nvSpPr>
          <p:spPr>
            <a:xfrm>
              <a:off x="6034500" y="1628880"/>
              <a:ext cx="2362500" cy="720000"/>
            </a:xfrm>
            <a:prstGeom prst="chevron">
              <a:avLst/>
            </a:prstGeom>
            <a:solidFill>
              <a:schemeClr val="accent6"/>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20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mn-ea"/>
                  <a:cs typeface="+mn-cs"/>
                </a:rPr>
                <a:t>フィールド</a:t>
              </a:r>
            </a:p>
          </p:txBody>
        </p:sp>
        <p:sp>
          <p:nvSpPr>
            <p:cNvPr id="70" name="矢印: 山形 69">
              <a:extLst>
                <a:ext uri="{FF2B5EF4-FFF2-40B4-BE49-F238E27FC236}">
                  <a16:creationId xmlns:a16="http://schemas.microsoft.com/office/drawing/2014/main" id="{C9F87BB0-2E79-4807-96F5-5D6C73942376}"/>
                </a:ext>
              </a:extLst>
            </p:cNvPr>
            <p:cNvSpPr/>
            <p:nvPr/>
          </p:nvSpPr>
          <p:spPr>
            <a:xfrm>
              <a:off x="2470500" y="1628880"/>
              <a:ext cx="3253500" cy="720000"/>
            </a:xfrm>
            <a:prstGeom prst="chevron">
              <a:avLst/>
            </a:prstGeom>
            <a:solidFill>
              <a:schemeClr val="accent2"/>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mn-ea"/>
                  <a:cs typeface="+mn-cs"/>
                </a:rPr>
                <a:t>AI</a:t>
              </a:r>
              <a:r>
                <a:rPr kumimoji="0" lang="ja-JP" altLang="en-US" sz="20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mn-ea"/>
                  <a:cs typeface="+mn-cs"/>
                </a:rPr>
                <a:t>ラボセンター</a:t>
              </a:r>
            </a:p>
          </p:txBody>
        </p:sp>
      </p:grpSp>
      <p:sp>
        <p:nvSpPr>
          <p:cNvPr id="27" name="フッター プレースホルダー 1">
            <a:extLst>
              <a:ext uri="{FF2B5EF4-FFF2-40B4-BE49-F238E27FC236}">
                <a16:creationId xmlns:a16="http://schemas.microsoft.com/office/drawing/2014/main" id="{F83E4423-861A-491F-8C4F-3EBF3C3F80A3}"/>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28" name="スライド番号プレースホルダー 3">
            <a:extLst>
              <a:ext uri="{FF2B5EF4-FFF2-40B4-BE49-F238E27FC236}">
                <a16:creationId xmlns:a16="http://schemas.microsoft.com/office/drawing/2014/main" id="{BF836407-6E65-4DC7-94A0-C8071A06F8EF}"/>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44</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6E770D1E-86D1-4747-9B8D-09C7BB7B1B75}"/>
              </a:ext>
            </a:extLst>
          </p:cNvPr>
          <p:cNvSpPr/>
          <p:nvPr/>
        </p:nvSpPr>
        <p:spPr>
          <a:xfrm>
            <a:off x="5749626" y="1080000"/>
            <a:ext cx="3253500" cy="3066311"/>
          </a:xfrm>
          <a:prstGeom prst="rect">
            <a:avLst/>
          </a:prstGeom>
          <a:solidFill>
            <a:schemeClr val="accent5">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9FFD2B60-9E6B-4FB3-A2A3-E0AF5381B337}"/>
              </a:ext>
            </a:extLst>
          </p:cNvPr>
          <p:cNvSpPr txBox="1"/>
          <p:nvPr/>
        </p:nvSpPr>
        <p:spPr>
          <a:xfrm>
            <a:off x="2179372" y="4123642"/>
            <a:ext cx="6944878" cy="369332"/>
          </a:xfrm>
          <a:prstGeom prst="rect">
            <a:avLst/>
          </a:prstGeom>
          <a:noFill/>
        </p:spPr>
        <p:txBody>
          <a:bodyPr wrap="square" rtlCol="0">
            <a:spAutoFit/>
          </a:bodyPr>
          <a:lstStyle/>
          <a:p>
            <a:r>
              <a:rPr kumimoji="1" lang="ja-JP" altLang="en-US" b="1" dirty="0">
                <a:solidFill>
                  <a:schemeClr val="bg1">
                    <a:lumMod val="50000"/>
                  </a:schemeClr>
                </a:solidFill>
              </a:rPr>
              <a:t>予測などの案件の場合は、システム化を</a:t>
            </a:r>
            <a:r>
              <a:rPr lang="ja-JP" altLang="en-US" b="1" dirty="0">
                <a:solidFill>
                  <a:schemeClr val="bg1">
                    <a:lumMod val="50000"/>
                  </a:schemeClr>
                </a:solidFill>
              </a:rPr>
              <a:t>実施することもあります</a:t>
            </a:r>
            <a:endParaRPr kumimoji="1" lang="ja-JP" altLang="en-US" b="1" dirty="0">
              <a:solidFill>
                <a:schemeClr val="bg1">
                  <a:lumMod val="50000"/>
                </a:schemeClr>
              </a:solidFill>
            </a:endParaRPr>
          </a:p>
        </p:txBody>
      </p:sp>
    </p:spTree>
    <p:extLst>
      <p:ext uri="{BB962C8B-B14F-4D97-AF65-F5344CB8AC3E}">
        <p14:creationId xmlns:p14="http://schemas.microsoft.com/office/powerpoint/2010/main" val="25941768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lt;strong&gt;人工知能アイコン&lt;/strong&gt;-Acme シリーズ">
            <a:extLst>
              <a:ext uri="{FF2B5EF4-FFF2-40B4-BE49-F238E27FC236}">
                <a16:creationId xmlns:a16="http://schemas.microsoft.com/office/drawing/2014/main" id="{7AD70BD9-4075-4259-9276-85AE83433E16}"/>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val="0"/>
              </a:ext>
            </a:extLst>
          </a:blip>
          <a:srcRect b="50791"/>
          <a:stretch/>
        </p:blipFill>
        <p:spPr>
          <a:xfrm>
            <a:off x="2019300" y="2209800"/>
            <a:ext cx="5105400" cy="2438400"/>
          </a:xfrm>
          <a:prstGeom prst="rect">
            <a:avLst/>
          </a:prstGeom>
          <a:solidFill>
            <a:srgbClr val="333399"/>
          </a:solidFill>
        </p:spPr>
      </p:pic>
      <p:pic>
        <p:nvPicPr>
          <p:cNvPr id="8" name="図 7" descr="160331_powerpoint_FMT_作成用2-06.jpg">
            <a:extLst>
              <a:ext uri="{FF2B5EF4-FFF2-40B4-BE49-F238E27FC236}">
                <a16:creationId xmlns:a16="http://schemas.microsoft.com/office/drawing/2014/main" id="{B54D9B7B-8994-4FA0-B57E-E6964A14A0A5}"/>
              </a:ext>
            </a:extLst>
          </p:cNvPr>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2500" t="2222" r="2500" b="26667"/>
          <a:stretch/>
        </p:blipFill>
        <p:spPr>
          <a:xfrm>
            <a:off x="228600" y="152400"/>
            <a:ext cx="8686800" cy="4876800"/>
          </a:xfrm>
          <a:prstGeom prst="rect">
            <a:avLst/>
          </a:prstGeom>
        </p:spPr>
      </p:pic>
      <p:sp>
        <p:nvSpPr>
          <p:cNvPr id="4" name="フッター プレースホルダー 1">
            <a:extLst>
              <a:ext uri="{FF2B5EF4-FFF2-40B4-BE49-F238E27FC236}">
                <a16:creationId xmlns:a16="http://schemas.microsoft.com/office/drawing/2014/main" id="{29124101-6B69-4E9D-A145-59BAE98D7C55}"/>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Tree>
    <p:extLst>
      <p:ext uri="{BB962C8B-B14F-4D97-AF65-F5344CB8AC3E}">
        <p14:creationId xmlns:p14="http://schemas.microsoft.com/office/powerpoint/2010/main" val="1596449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ストライプ矢印 20">
            <a:extLst>
              <a:ext uri="{FF2B5EF4-FFF2-40B4-BE49-F238E27FC236}">
                <a16:creationId xmlns:a16="http://schemas.microsoft.com/office/drawing/2014/main" id="{B345E8AE-F554-43D1-818D-F2385478D32D}"/>
              </a:ext>
            </a:extLst>
          </p:cNvPr>
          <p:cNvSpPr/>
          <p:nvPr/>
        </p:nvSpPr>
        <p:spPr>
          <a:xfrm rot="5400000">
            <a:off x="2972104" y="-10302"/>
            <a:ext cx="3266941" cy="8220173"/>
          </a:xfrm>
          <a:prstGeom prst="stripedRightArrow">
            <a:avLst>
              <a:gd name="adj1" fmla="val 47018"/>
              <a:gd name="adj2" fmla="val 58253"/>
            </a:avLst>
          </a:prstGeom>
          <a:gradFill>
            <a:gsLst>
              <a:gs pos="0">
                <a:schemeClr val="accent2">
                  <a:lumMod val="60000"/>
                  <a:lumOff val="40000"/>
                </a:schemeClr>
              </a:gs>
              <a:gs pos="34000">
                <a:schemeClr val="accent2">
                  <a:lumMod val="20000"/>
                  <a:lumOff val="80000"/>
                </a:schemeClr>
              </a:gs>
              <a:gs pos="100000">
                <a:schemeClr val="bg1"/>
              </a:gs>
            </a:gsLst>
          </a:gradFill>
          <a:ln/>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latin typeface="+mn-ea"/>
            </a:endParaRPr>
          </a:p>
        </p:txBody>
      </p:sp>
      <p:sp>
        <p:nvSpPr>
          <p:cNvPr id="25" name="テキスト ボックス 24">
            <a:extLst>
              <a:ext uri="{FF2B5EF4-FFF2-40B4-BE49-F238E27FC236}">
                <a16:creationId xmlns:a16="http://schemas.microsoft.com/office/drawing/2014/main" id="{761DF323-FB8E-4B3C-AD0F-BED877215E45}"/>
              </a:ext>
            </a:extLst>
          </p:cNvPr>
          <p:cNvSpPr txBox="1"/>
          <p:nvPr/>
        </p:nvSpPr>
        <p:spPr>
          <a:xfrm>
            <a:off x="49269" y="4971112"/>
            <a:ext cx="9045463" cy="646331"/>
          </a:xfrm>
          <a:prstGeom prst="rect">
            <a:avLst/>
          </a:prstGeom>
          <a:noFill/>
        </p:spPr>
        <p:txBody>
          <a:bodyPr wrap="square" rtlCol="0">
            <a:spAutoFit/>
          </a:bodyPr>
          <a:lstStyle/>
          <a:p>
            <a:pPr algn="ctr"/>
            <a:r>
              <a:rPr kumimoji="1" lang="en-US" altLang="ja-JP" sz="3600" b="1" u="none" dirty="0">
                <a:ln w="0"/>
                <a:gradFill>
                  <a:gsLst>
                    <a:gs pos="100000">
                      <a:schemeClr val="accent2"/>
                    </a:gs>
                    <a:gs pos="100000">
                      <a:schemeClr val="accent2">
                        <a:lumMod val="20000"/>
                        <a:lumOff val="80000"/>
                      </a:schemeClr>
                    </a:gs>
                  </a:gsLst>
                  <a:lin ang="5400000"/>
                </a:gradFill>
                <a:effectLst>
                  <a:reflection blurRad="6350" stA="53000" endA="300" endPos="35500" dir="5400000" sy="-90000" algn="bl" rotWithShape="0"/>
                </a:effectLst>
                <a:latin typeface="+mn-ea"/>
                <a:cs typeface="Meiryo UI" panose="020B0604030504040204" pitchFamily="50" charset="-128"/>
              </a:rPr>
              <a:t>AI</a:t>
            </a:r>
            <a:r>
              <a:rPr kumimoji="1" lang="ja-JP" altLang="en-US" sz="3600" b="1" u="none" dirty="0">
                <a:ln w="0"/>
                <a:gradFill>
                  <a:gsLst>
                    <a:gs pos="100000">
                      <a:schemeClr val="accent2"/>
                    </a:gs>
                    <a:gs pos="100000">
                      <a:schemeClr val="accent2">
                        <a:lumMod val="20000"/>
                        <a:lumOff val="80000"/>
                      </a:schemeClr>
                    </a:gs>
                  </a:gsLst>
                  <a:lin ang="5400000"/>
                </a:gradFill>
                <a:effectLst>
                  <a:reflection blurRad="6350" stA="53000" endA="300" endPos="35500" dir="5400000" sy="-90000" algn="bl" rotWithShape="0"/>
                </a:effectLst>
                <a:latin typeface="+mn-ea"/>
                <a:cs typeface="Meiryo UI" panose="020B0604030504040204" pitchFamily="50" charset="-128"/>
              </a:rPr>
              <a:t>は厳密な定義がありません</a:t>
            </a:r>
          </a:p>
        </p:txBody>
      </p:sp>
      <p:pic>
        <p:nvPicPr>
          <p:cNvPr id="28" name="図 27" descr="... &lt;strong&gt;迷路&lt;/strong&gt; &lt;strong&gt;迷路&lt;/strong&gt; を 自動 作成 して">
            <a:extLst>
              <a:ext uri="{FF2B5EF4-FFF2-40B4-BE49-F238E27FC236}">
                <a16:creationId xmlns:a16="http://schemas.microsoft.com/office/drawing/2014/main" id="{D56EF1B1-F7B9-4114-B7B4-14EA876D35AB}"/>
              </a:ext>
            </a:extLst>
          </p:cNvPr>
          <p:cNvPicPr>
            <a:picLocks noChangeAspect="1"/>
          </p:cNvPicPr>
          <p:nvPr/>
        </p:nvPicPr>
        <p:blipFill>
          <a:blip r:embed="rId3"/>
          <a:stretch>
            <a:fillRect/>
          </a:stretch>
        </p:blipFill>
        <p:spPr>
          <a:xfrm>
            <a:off x="1467864" y="3336977"/>
            <a:ext cx="1842842" cy="1383507"/>
          </a:xfrm>
          <a:prstGeom prst="rect">
            <a:avLst/>
          </a:prstGeom>
        </p:spPr>
      </p:pic>
      <p:sp>
        <p:nvSpPr>
          <p:cNvPr id="29" name="角丸四角形 16">
            <a:extLst>
              <a:ext uri="{FF2B5EF4-FFF2-40B4-BE49-F238E27FC236}">
                <a16:creationId xmlns:a16="http://schemas.microsoft.com/office/drawing/2014/main" id="{A960AE33-1BCB-4437-A3E5-11D60D4C6329}"/>
              </a:ext>
            </a:extLst>
          </p:cNvPr>
          <p:cNvSpPr/>
          <p:nvPr/>
        </p:nvSpPr>
        <p:spPr>
          <a:xfrm>
            <a:off x="1055619" y="2772459"/>
            <a:ext cx="1340052" cy="770349"/>
          </a:xfrm>
          <a:prstGeom prst="roundRect">
            <a:avLst/>
          </a:prstGeom>
          <a:solidFill>
            <a:srgbClr val="99CC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1500" b="1" u="none" dirty="0">
                <a:solidFill>
                  <a:schemeClr val="bg1"/>
                </a:solidFill>
                <a:effectLst>
                  <a:outerShdw blurRad="38100" dist="38100" dir="2700000" algn="tl">
                    <a:srgbClr val="000000">
                      <a:alpha val="43137"/>
                    </a:srgbClr>
                  </a:outerShdw>
                </a:effectLst>
                <a:latin typeface="+mn-ea"/>
                <a:cs typeface="Meiryo UI" panose="020B0604030504040204" pitchFamily="50" charset="-128"/>
              </a:rPr>
              <a:t>迷路を解く</a:t>
            </a:r>
          </a:p>
        </p:txBody>
      </p:sp>
      <p:pic>
        <p:nvPicPr>
          <p:cNvPr id="30" name="図 29" descr="&lt;strong&gt;チェス&lt;/strong&gt;とソムリエナイフセット ...">
            <a:extLst>
              <a:ext uri="{FF2B5EF4-FFF2-40B4-BE49-F238E27FC236}">
                <a16:creationId xmlns:a16="http://schemas.microsoft.com/office/drawing/2014/main" id="{33E4D3E1-48BB-45AA-83C0-9C24E8305426}"/>
              </a:ext>
            </a:extLst>
          </p:cNvPr>
          <p:cNvPicPr>
            <a:picLocks noChangeAspect="1"/>
          </p:cNvPicPr>
          <p:nvPr/>
        </p:nvPicPr>
        <p:blipFill>
          <a:blip r:embed="rId4"/>
          <a:stretch>
            <a:fillRect/>
          </a:stretch>
        </p:blipFill>
        <p:spPr>
          <a:xfrm>
            <a:off x="5547687" y="2333822"/>
            <a:ext cx="1703256" cy="1469058"/>
          </a:xfrm>
          <a:prstGeom prst="rect">
            <a:avLst/>
          </a:prstGeom>
        </p:spPr>
      </p:pic>
      <p:sp>
        <p:nvSpPr>
          <p:cNvPr id="31" name="角丸四角形 18">
            <a:extLst>
              <a:ext uri="{FF2B5EF4-FFF2-40B4-BE49-F238E27FC236}">
                <a16:creationId xmlns:a16="http://schemas.microsoft.com/office/drawing/2014/main" id="{5668F01C-85EA-453A-A992-E2AD581D134B}"/>
              </a:ext>
            </a:extLst>
          </p:cNvPr>
          <p:cNvSpPr/>
          <p:nvPr/>
        </p:nvSpPr>
        <p:spPr>
          <a:xfrm>
            <a:off x="5408279" y="3584820"/>
            <a:ext cx="1340052" cy="770349"/>
          </a:xfrm>
          <a:prstGeom prst="roundRect">
            <a:avLst/>
          </a:prstGeom>
          <a:solidFill>
            <a:srgbClr val="99CC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1500" b="1" u="none" dirty="0">
                <a:solidFill>
                  <a:schemeClr val="bg1"/>
                </a:solidFill>
                <a:effectLst>
                  <a:outerShdw blurRad="38100" dist="38100" dir="2700000" algn="tl">
                    <a:srgbClr val="000000">
                      <a:alpha val="43137"/>
                    </a:srgbClr>
                  </a:outerShdw>
                </a:effectLst>
                <a:latin typeface="+mn-ea"/>
                <a:cs typeface="Meiryo UI" panose="020B0604030504040204" pitchFamily="50" charset="-128"/>
              </a:rPr>
              <a:t>チェスを</a:t>
            </a:r>
            <a:endParaRPr lang="en-US" altLang="ja-JP" sz="1500" b="1" u="none" dirty="0">
              <a:solidFill>
                <a:schemeClr val="bg1"/>
              </a:solidFill>
              <a:effectLst>
                <a:outerShdw blurRad="38100" dist="38100" dir="2700000" algn="tl">
                  <a:srgbClr val="000000">
                    <a:alpha val="43137"/>
                  </a:srgbClr>
                </a:outerShdw>
              </a:effectLst>
              <a:latin typeface="+mn-ea"/>
              <a:cs typeface="Meiryo UI" panose="020B0604030504040204" pitchFamily="50" charset="-128"/>
            </a:endParaRPr>
          </a:p>
          <a:p>
            <a:pPr algn="ctr"/>
            <a:r>
              <a:rPr lang="ja-JP" altLang="en-US" sz="1500" b="1" u="none" dirty="0">
                <a:solidFill>
                  <a:schemeClr val="bg1"/>
                </a:solidFill>
                <a:effectLst>
                  <a:outerShdw blurRad="38100" dist="38100" dir="2700000" algn="tl">
                    <a:srgbClr val="000000">
                      <a:alpha val="43137"/>
                    </a:srgbClr>
                  </a:outerShdw>
                </a:effectLst>
                <a:latin typeface="+mn-ea"/>
                <a:cs typeface="Meiryo UI" panose="020B0604030504040204" pitchFamily="50" charset="-128"/>
              </a:rPr>
              <a:t>プレイする</a:t>
            </a:r>
          </a:p>
        </p:txBody>
      </p:sp>
      <p:sp>
        <p:nvSpPr>
          <p:cNvPr id="33" name="テキスト ボックス 32">
            <a:extLst>
              <a:ext uri="{FF2B5EF4-FFF2-40B4-BE49-F238E27FC236}">
                <a16:creationId xmlns:a16="http://schemas.microsoft.com/office/drawing/2014/main" id="{F8A8B934-DA67-47F8-AD13-45D8C1FB4979}"/>
              </a:ext>
            </a:extLst>
          </p:cNvPr>
          <p:cNvSpPr txBox="1"/>
          <p:nvPr/>
        </p:nvSpPr>
        <p:spPr>
          <a:xfrm>
            <a:off x="1554466" y="901211"/>
            <a:ext cx="6035068" cy="1077218"/>
          </a:xfrm>
          <a:prstGeom prst="rect">
            <a:avLst/>
          </a:prstGeom>
          <a:noFill/>
        </p:spPr>
        <p:txBody>
          <a:bodyPr wrap="square" rtlCol="0">
            <a:spAutoFit/>
          </a:bodyPr>
          <a:lstStyle/>
          <a:p>
            <a:r>
              <a:rPr kumimoji="1" lang="ja-JP" altLang="en-US" sz="3200" b="1" u="none" dirty="0">
                <a:solidFill>
                  <a:schemeClr val="tx1">
                    <a:lumMod val="65000"/>
                    <a:lumOff val="35000"/>
                  </a:schemeClr>
                </a:solidFill>
                <a:latin typeface="+mn-ea"/>
              </a:rPr>
              <a:t>コンピューターで人間のような</a:t>
            </a:r>
            <a:endParaRPr kumimoji="1" lang="en-US" altLang="ja-JP" sz="3200" b="1" u="none" dirty="0">
              <a:solidFill>
                <a:schemeClr val="tx1">
                  <a:lumMod val="65000"/>
                  <a:lumOff val="35000"/>
                </a:schemeClr>
              </a:solidFill>
              <a:latin typeface="+mn-ea"/>
            </a:endParaRPr>
          </a:p>
          <a:p>
            <a:r>
              <a:rPr kumimoji="1" lang="ja-JP" altLang="en-US" sz="3200" b="1" u="none" dirty="0">
                <a:solidFill>
                  <a:schemeClr val="tx1">
                    <a:lumMod val="65000"/>
                    <a:lumOff val="35000"/>
                  </a:schemeClr>
                </a:solidFill>
                <a:latin typeface="+mn-ea"/>
              </a:rPr>
              <a:t>賢い情報処理をする</a:t>
            </a:r>
          </a:p>
        </p:txBody>
      </p:sp>
      <p:pic>
        <p:nvPicPr>
          <p:cNvPr id="34" name="図 33" descr="Use these free images for your websites ...">
            <a:extLst>
              <a:ext uri="{FF2B5EF4-FFF2-40B4-BE49-F238E27FC236}">
                <a16:creationId xmlns:a16="http://schemas.microsoft.com/office/drawing/2014/main" id="{2D9B0D74-E9FB-4A7B-95A9-AF1369006F7E}"/>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850130" y="1053985"/>
            <a:ext cx="771671" cy="771671"/>
          </a:xfrm>
          <a:prstGeom prst="rect">
            <a:avLst/>
          </a:prstGeom>
        </p:spPr>
      </p:pic>
      <p:pic>
        <p:nvPicPr>
          <p:cNvPr id="35" name="図 34" descr="Use these free images for your websites ...">
            <a:extLst>
              <a:ext uri="{FF2B5EF4-FFF2-40B4-BE49-F238E27FC236}">
                <a16:creationId xmlns:a16="http://schemas.microsoft.com/office/drawing/2014/main" id="{E3AF7541-647B-4530-9015-17465CCEB213}"/>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7479216" y="1053985"/>
            <a:ext cx="771671" cy="771671"/>
          </a:xfrm>
          <a:prstGeom prst="rect">
            <a:avLst/>
          </a:prstGeom>
        </p:spPr>
      </p:pic>
      <p:sp>
        <p:nvSpPr>
          <p:cNvPr id="36" name="Rectangle 25">
            <a:extLst>
              <a:ext uri="{FF2B5EF4-FFF2-40B4-BE49-F238E27FC236}">
                <a16:creationId xmlns:a16="http://schemas.microsoft.com/office/drawing/2014/main" id="{1858EC63-6491-4169-9522-E16906DF09AC}"/>
              </a:ext>
            </a:extLst>
          </p:cNvPr>
          <p:cNvSpPr>
            <a:spLocks noChangeArrowheads="1"/>
          </p:cNvSpPr>
          <p:nvPr/>
        </p:nvSpPr>
        <p:spPr bwMode="auto">
          <a:xfrm>
            <a:off x="792000" y="252000"/>
            <a:ext cx="43123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ja-JP" altLang="en-US" sz="3600" b="1" dirty="0">
                <a:solidFill>
                  <a:schemeClr val="tx1">
                    <a:lumMod val="65000"/>
                    <a:lumOff val="35000"/>
                  </a:schemeClr>
                </a:solidFill>
                <a:latin typeface="+mn-ea"/>
                <a:ea typeface="+mn-ea"/>
              </a:rPr>
              <a:t>人工知能・</a:t>
            </a:r>
            <a:r>
              <a:rPr lang="en-US" altLang="ja-JP" sz="3600" b="1" dirty="0">
                <a:solidFill>
                  <a:schemeClr val="tx1">
                    <a:lumMod val="65000"/>
                    <a:lumOff val="35000"/>
                  </a:schemeClr>
                </a:solidFill>
                <a:latin typeface="+mn-ea"/>
                <a:ea typeface="+mn-ea"/>
              </a:rPr>
              <a:t>AI</a:t>
            </a:r>
            <a:r>
              <a:rPr lang="ja-JP" altLang="en-US" sz="3600" b="1" dirty="0">
                <a:solidFill>
                  <a:schemeClr val="tx1">
                    <a:lumMod val="65000"/>
                    <a:lumOff val="35000"/>
                  </a:schemeClr>
                </a:solidFill>
                <a:latin typeface="+mn-ea"/>
                <a:ea typeface="+mn-ea"/>
              </a:rPr>
              <a:t>とは？</a:t>
            </a:r>
          </a:p>
        </p:txBody>
      </p:sp>
      <p:sp>
        <p:nvSpPr>
          <p:cNvPr id="37" name="AutoShape 26">
            <a:extLst>
              <a:ext uri="{FF2B5EF4-FFF2-40B4-BE49-F238E27FC236}">
                <a16:creationId xmlns:a16="http://schemas.microsoft.com/office/drawing/2014/main" id="{230CA6ED-C7AC-4E05-AA5B-76AA1C40D5E0}"/>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sp>
        <p:nvSpPr>
          <p:cNvPr id="15" name="フッター プレースホルダー 1">
            <a:extLst>
              <a:ext uri="{FF2B5EF4-FFF2-40B4-BE49-F238E27FC236}">
                <a16:creationId xmlns:a16="http://schemas.microsoft.com/office/drawing/2014/main" id="{77F68FC3-6245-4515-B013-E08260D85252}"/>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16" name="スライド番号プレースホルダー 3">
            <a:extLst>
              <a:ext uri="{FF2B5EF4-FFF2-40B4-BE49-F238E27FC236}">
                <a16:creationId xmlns:a16="http://schemas.microsoft.com/office/drawing/2014/main" id="{4DE59B35-C1CC-4EBE-807D-D1B59619BDDC}"/>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4</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73019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楕円 4">
            <a:extLst>
              <a:ext uri="{FF2B5EF4-FFF2-40B4-BE49-F238E27FC236}">
                <a16:creationId xmlns:a16="http://schemas.microsoft.com/office/drawing/2014/main" id="{F8709A85-D0F2-474E-85DF-ECC6B982D190}"/>
              </a:ext>
            </a:extLst>
          </p:cNvPr>
          <p:cNvSpPr/>
          <p:nvPr/>
        </p:nvSpPr>
        <p:spPr bwMode="auto">
          <a:xfrm>
            <a:off x="1553245" y="900000"/>
            <a:ext cx="6037510" cy="922693"/>
          </a:xfrm>
          <a:prstGeom prst="ellipse">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4000" b="1" dirty="0">
                <a:solidFill>
                  <a:srgbClr val="FF0000"/>
                </a:solidFill>
                <a:latin typeface="+mn-ea"/>
              </a:rPr>
              <a:t>AI</a:t>
            </a:r>
            <a:r>
              <a:rPr kumimoji="1" lang="ja-JP" altLang="en-US" sz="4000" b="1" i="0" u="none" strike="noStrike" cap="none" normalizeH="0" baseline="0" dirty="0">
                <a:ln>
                  <a:noFill/>
                </a:ln>
                <a:solidFill>
                  <a:srgbClr val="FF0000"/>
                </a:solidFill>
                <a:effectLst/>
                <a:latin typeface="+mn-ea"/>
              </a:rPr>
              <a:t>≒データ分析</a:t>
            </a:r>
          </a:p>
        </p:txBody>
      </p:sp>
      <p:sp>
        <p:nvSpPr>
          <p:cNvPr id="7" name="Rectangle 25">
            <a:extLst>
              <a:ext uri="{FF2B5EF4-FFF2-40B4-BE49-F238E27FC236}">
                <a16:creationId xmlns:a16="http://schemas.microsoft.com/office/drawing/2014/main" id="{00E9E51F-1CB9-4009-B85A-4902AB24B558}"/>
              </a:ext>
            </a:extLst>
          </p:cNvPr>
          <p:cNvSpPr>
            <a:spLocks noChangeArrowheads="1"/>
          </p:cNvSpPr>
          <p:nvPr/>
        </p:nvSpPr>
        <p:spPr bwMode="auto">
          <a:xfrm>
            <a:off x="348071" y="1877923"/>
            <a:ext cx="844785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defRPr/>
            </a:pPr>
            <a:r>
              <a:rPr lang="ja-JP" altLang="en-US" sz="2400" b="1" u="none" dirty="0">
                <a:solidFill>
                  <a:schemeClr val="tx1">
                    <a:lumMod val="75000"/>
                    <a:lumOff val="25000"/>
                  </a:schemeClr>
                </a:solidFill>
                <a:latin typeface="+mn-ea"/>
                <a:ea typeface="+mn-ea"/>
              </a:rPr>
              <a:t>世の中の大量のデータ（ビッグデータ）を分析し、活用することが</a:t>
            </a:r>
            <a:r>
              <a:rPr lang="en-US" altLang="ja-JP" sz="2400" b="1" u="none" dirty="0">
                <a:solidFill>
                  <a:schemeClr val="tx1">
                    <a:lumMod val="75000"/>
                    <a:lumOff val="25000"/>
                  </a:schemeClr>
                </a:solidFill>
                <a:latin typeface="+mn-ea"/>
                <a:ea typeface="+mn-ea"/>
              </a:rPr>
              <a:t>AI</a:t>
            </a:r>
            <a:r>
              <a:rPr lang="ja-JP" altLang="en-US" sz="2400" b="1" u="none" dirty="0">
                <a:solidFill>
                  <a:schemeClr val="tx1">
                    <a:lumMod val="75000"/>
                    <a:lumOff val="25000"/>
                  </a:schemeClr>
                </a:solidFill>
                <a:latin typeface="+mn-ea"/>
                <a:ea typeface="+mn-ea"/>
              </a:rPr>
              <a:t>システムの根本となっている</a:t>
            </a:r>
            <a:endParaRPr lang="ja-JP" altLang="en-US" sz="2000" b="1" u="none" dirty="0">
              <a:solidFill>
                <a:schemeClr val="tx1">
                  <a:lumMod val="75000"/>
                  <a:lumOff val="25000"/>
                </a:schemeClr>
              </a:solidFill>
              <a:latin typeface="+mn-ea"/>
              <a:ea typeface="+mn-ea"/>
            </a:endParaRPr>
          </a:p>
        </p:txBody>
      </p:sp>
      <p:graphicFrame>
        <p:nvGraphicFramePr>
          <p:cNvPr id="64" name="図表 63">
            <a:extLst>
              <a:ext uri="{FF2B5EF4-FFF2-40B4-BE49-F238E27FC236}">
                <a16:creationId xmlns:a16="http://schemas.microsoft.com/office/drawing/2014/main" id="{5DA02BDF-1DEB-4691-9158-A51763B5377A}"/>
              </a:ext>
            </a:extLst>
          </p:cNvPr>
          <p:cNvGraphicFramePr/>
          <p:nvPr>
            <p:extLst>
              <p:ext uri="{D42A27DB-BD31-4B8C-83A1-F6EECF244321}">
                <p14:modId xmlns:p14="http://schemas.microsoft.com/office/powerpoint/2010/main" val="1555695284"/>
              </p:ext>
            </p:extLst>
          </p:nvPr>
        </p:nvGraphicFramePr>
        <p:xfrm>
          <a:off x="55267" y="2834626"/>
          <a:ext cx="9017296" cy="6069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9" name="二等辺三角形 78">
            <a:extLst>
              <a:ext uri="{FF2B5EF4-FFF2-40B4-BE49-F238E27FC236}">
                <a16:creationId xmlns:a16="http://schemas.microsoft.com/office/drawing/2014/main" id="{1DC503A0-6639-49C2-BD96-5D52A74A40CE}"/>
              </a:ext>
            </a:extLst>
          </p:cNvPr>
          <p:cNvSpPr/>
          <p:nvPr/>
        </p:nvSpPr>
        <p:spPr>
          <a:xfrm rot="5400000">
            <a:off x="1869971" y="4891790"/>
            <a:ext cx="2344665" cy="312110"/>
          </a:xfrm>
          <a:prstGeom prst="triangle">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mn-ea"/>
              <a:cs typeface="+mn-cs"/>
            </a:endParaRPr>
          </a:p>
        </p:txBody>
      </p:sp>
      <p:sp>
        <p:nvSpPr>
          <p:cNvPr id="80" name="二等辺三角形 79">
            <a:extLst>
              <a:ext uri="{FF2B5EF4-FFF2-40B4-BE49-F238E27FC236}">
                <a16:creationId xmlns:a16="http://schemas.microsoft.com/office/drawing/2014/main" id="{36EA64FD-8508-427B-B2FD-39525E197835}"/>
              </a:ext>
            </a:extLst>
          </p:cNvPr>
          <p:cNvSpPr/>
          <p:nvPr/>
        </p:nvSpPr>
        <p:spPr>
          <a:xfrm rot="5400000">
            <a:off x="4788000" y="4891789"/>
            <a:ext cx="2344665" cy="312110"/>
          </a:xfrm>
          <a:prstGeom prst="triangle">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mn-ea"/>
              <a:cs typeface="+mn-cs"/>
            </a:endParaRPr>
          </a:p>
        </p:txBody>
      </p:sp>
      <p:sp>
        <p:nvSpPr>
          <p:cNvPr id="81" name="四角形: 角を丸くする 80">
            <a:extLst>
              <a:ext uri="{FF2B5EF4-FFF2-40B4-BE49-F238E27FC236}">
                <a16:creationId xmlns:a16="http://schemas.microsoft.com/office/drawing/2014/main" id="{E5BD1906-C561-4E3E-B5F4-0225B6651290}"/>
              </a:ext>
            </a:extLst>
          </p:cNvPr>
          <p:cNvSpPr/>
          <p:nvPr/>
        </p:nvSpPr>
        <p:spPr>
          <a:xfrm>
            <a:off x="6459902" y="3600739"/>
            <a:ext cx="2039493" cy="711955"/>
          </a:xfrm>
          <a:prstGeom prst="roundRect">
            <a:avLst/>
          </a:prstGeom>
          <a:solidFill>
            <a:schemeClr val="accent1">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1" i="0" u="none" strike="noStrike" kern="0" cap="none" spc="0" normalizeH="0" baseline="0" noProof="0" dirty="0">
                <a:ln>
                  <a:noFill/>
                </a:ln>
                <a:solidFill>
                  <a:prstClr val="white"/>
                </a:solidFill>
                <a:effectLst/>
                <a:uLnTx/>
                <a:uFillTx/>
                <a:latin typeface="+mn-ea"/>
                <a:cs typeface="+mn-cs"/>
              </a:rPr>
              <a:t>予兆検知</a:t>
            </a:r>
          </a:p>
        </p:txBody>
      </p:sp>
      <p:sp>
        <p:nvSpPr>
          <p:cNvPr id="82" name="四角形: 角を丸くする 81">
            <a:extLst>
              <a:ext uri="{FF2B5EF4-FFF2-40B4-BE49-F238E27FC236}">
                <a16:creationId xmlns:a16="http://schemas.microsoft.com/office/drawing/2014/main" id="{CB6501EC-1185-4718-AA49-8428ED4D22FC}"/>
              </a:ext>
            </a:extLst>
          </p:cNvPr>
          <p:cNvSpPr/>
          <p:nvPr/>
        </p:nvSpPr>
        <p:spPr>
          <a:xfrm>
            <a:off x="6459905" y="4480791"/>
            <a:ext cx="2039493" cy="711955"/>
          </a:xfrm>
          <a:prstGeom prst="roundRect">
            <a:avLst/>
          </a:prstGeom>
          <a:solidFill>
            <a:schemeClr val="accent1">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1" i="0" u="none" strike="noStrike" kern="0" cap="none" spc="0" normalizeH="0" baseline="0" noProof="0" dirty="0">
                <a:ln>
                  <a:noFill/>
                </a:ln>
                <a:solidFill>
                  <a:prstClr val="white"/>
                </a:solidFill>
                <a:effectLst/>
                <a:uLnTx/>
                <a:uFillTx/>
                <a:latin typeface="+mn-ea"/>
                <a:cs typeface="+mn-cs"/>
              </a:rPr>
              <a:t>セールス</a:t>
            </a:r>
            <a:br>
              <a:rPr kumimoji="0" lang="en-US" altLang="ja-JP" sz="1800" b="1" i="0" u="none" strike="noStrike" kern="0" cap="none" spc="0" normalizeH="0" baseline="0" noProof="0" dirty="0">
                <a:ln>
                  <a:noFill/>
                </a:ln>
                <a:solidFill>
                  <a:prstClr val="white"/>
                </a:solidFill>
                <a:effectLst/>
                <a:uLnTx/>
                <a:uFillTx/>
                <a:latin typeface="+mn-ea"/>
                <a:cs typeface="+mn-cs"/>
              </a:rPr>
            </a:br>
            <a:r>
              <a:rPr kumimoji="0" lang="ja-JP" altLang="en-US" sz="1800" b="1" i="0" u="none" strike="noStrike" kern="0" cap="none" spc="0" normalizeH="0" baseline="0" noProof="0" dirty="0">
                <a:ln>
                  <a:noFill/>
                </a:ln>
                <a:solidFill>
                  <a:prstClr val="white"/>
                </a:solidFill>
                <a:effectLst/>
                <a:uLnTx/>
                <a:uFillTx/>
                <a:latin typeface="+mn-ea"/>
                <a:cs typeface="+mn-cs"/>
              </a:rPr>
              <a:t>マーケティング</a:t>
            </a:r>
          </a:p>
        </p:txBody>
      </p:sp>
      <p:sp>
        <p:nvSpPr>
          <p:cNvPr id="84" name="四角形: 角を丸くする 83">
            <a:extLst>
              <a:ext uri="{FF2B5EF4-FFF2-40B4-BE49-F238E27FC236}">
                <a16:creationId xmlns:a16="http://schemas.microsoft.com/office/drawing/2014/main" id="{894A6BD9-CAAE-4705-A771-117065C9FB1B}"/>
              </a:ext>
            </a:extLst>
          </p:cNvPr>
          <p:cNvSpPr/>
          <p:nvPr/>
        </p:nvSpPr>
        <p:spPr>
          <a:xfrm>
            <a:off x="6459903" y="5360843"/>
            <a:ext cx="2039493" cy="711955"/>
          </a:xfrm>
          <a:prstGeom prst="roundRect">
            <a:avLst/>
          </a:prstGeom>
          <a:solidFill>
            <a:schemeClr val="accent1">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1" i="0" u="none" strike="noStrike" kern="0" cap="none" spc="0" normalizeH="0" baseline="0" noProof="0" dirty="0">
                <a:ln>
                  <a:noFill/>
                </a:ln>
                <a:solidFill>
                  <a:prstClr val="white"/>
                </a:solidFill>
                <a:effectLst/>
                <a:uLnTx/>
                <a:uFillTx/>
                <a:latin typeface="+mn-ea"/>
                <a:cs typeface="+mn-cs"/>
              </a:rPr>
              <a:t>機器稼働効率化</a:t>
            </a:r>
          </a:p>
        </p:txBody>
      </p:sp>
      <p:sp>
        <p:nvSpPr>
          <p:cNvPr id="29" name="Rectangle 25">
            <a:extLst>
              <a:ext uri="{FF2B5EF4-FFF2-40B4-BE49-F238E27FC236}">
                <a16:creationId xmlns:a16="http://schemas.microsoft.com/office/drawing/2014/main" id="{4A8510D5-60DB-4B8A-B40E-F900C2FECBDD}"/>
              </a:ext>
            </a:extLst>
          </p:cNvPr>
          <p:cNvSpPr>
            <a:spLocks noChangeArrowheads="1"/>
          </p:cNvSpPr>
          <p:nvPr/>
        </p:nvSpPr>
        <p:spPr bwMode="auto">
          <a:xfrm>
            <a:off x="792000" y="252000"/>
            <a:ext cx="57294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ja-JP" altLang="en-US" sz="3600" b="1" dirty="0">
                <a:solidFill>
                  <a:schemeClr val="tx1">
                    <a:lumMod val="65000"/>
                    <a:lumOff val="35000"/>
                  </a:schemeClr>
                </a:solidFill>
                <a:latin typeface="+mn-ea"/>
                <a:ea typeface="+mn-ea"/>
              </a:rPr>
              <a:t>現在</a:t>
            </a:r>
            <a:r>
              <a:rPr lang="en-US" altLang="ja-JP" sz="3600" b="1" dirty="0">
                <a:solidFill>
                  <a:schemeClr val="tx1">
                    <a:lumMod val="65000"/>
                    <a:lumOff val="35000"/>
                  </a:schemeClr>
                </a:solidFill>
                <a:latin typeface="+mn-ea"/>
                <a:ea typeface="+mn-ea"/>
              </a:rPr>
              <a:t>AI</a:t>
            </a:r>
            <a:r>
              <a:rPr lang="ja-JP" altLang="en-US" sz="3600" b="1" dirty="0">
                <a:solidFill>
                  <a:schemeClr val="tx1">
                    <a:lumMod val="65000"/>
                    <a:lumOff val="35000"/>
                  </a:schemeClr>
                </a:solidFill>
                <a:latin typeface="+mn-ea"/>
                <a:ea typeface="+mn-ea"/>
              </a:rPr>
              <a:t>と言われている実態</a:t>
            </a:r>
          </a:p>
        </p:txBody>
      </p:sp>
      <p:sp>
        <p:nvSpPr>
          <p:cNvPr id="30" name="AutoShape 26">
            <a:extLst>
              <a:ext uri="{FF2B5EF4-FFF2-40B4-BE49-F238E27FC236}">
                <a16:creationId xmlns:a16="http://schemas.microsoft.com/office/drawing/2014/main" id="{342A2BD8-62EB-4574-8D5C-14E7DD047C23}"/>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sp>
        <p:nvSpPr>
          <p:cNvPr id="25" name="フッター プレースホルダー 1">
            <a:extLst>
              <a:ext uri="{FF2B5EF4-FFF2-40B4-BE49-F238E27FC236}">
                <a16:creationId xmlns:a16="http://schemas.microsoft.com/office/drawing/2014/main" id="{1EA2F5AC-EC60-4FE3-8301-3F7F18B0D111}"/>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26" name="スライド番号プレースホルダー 3">
            <a:extLst>
              <a:ext uri="{FF2B5EF4-FFF2-40B4-BE49-F238E27FC236}">
                <a16:creationId xmlns:a16="http://schemas.microsoft.com/office/drawing/2014/main" id="{8348BD7C-D788-4971-B397-961C89B3559E}"/>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5</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pic>
        <p:nvPicPr>
          <p:cNvPr id="35" name="図 34">
            <a:extLst>
              <a:ext uri="{FF2B5EF4-FFF2-40B4-BE49-F238E27FC236}">
                <a16:creationId xmlns:a16="http://schemas.microsoft.com/office/drawing/2014/main" id="{1896D35A-D704-4006-AED1-CFDF12615A9F}"/>
              </a:ext>
            </a:extLst>
          </p:cNvPr>
          <p:cNvPicPr>
            <a:picLocks noChangeAspect="1"/>
          </p:cNvPicPr>
          <p:nvPr/>
        </p:nvPicPr>
        <p:blipFill rotWithShape="1">
          <a:blip r:embed="rId8"/>
          <a:srcRect l="32911" t="24190" r="30345" b="5989"/>
          <a:stretch/>
        </p:blipFill>
        <p:spPr>
          <a:xfrm>
            <a:off x="3334971" y="3439632"/>
            <a:ext cx="2420726" cy="2780545"/>
          </a:xfrm>
          <a:prstGeom prst="rect">
            <a:avLst/>
          </a:prstGeom>
        </p:spPr>
      </p:pic>
      <p:sp>
        <p:nvSpPr>
          <p:cNvPr id="39" name="四角形: 角を丸くする 38">
            <a:extLst>
              <a:ext uri="{FF2B5EF4-FFF2-40B4-BE49-F238E27FC236}">
                <a16:creationId xmlns:a16="http://schemas.microsoft.com/office/drawing/2014/main" id="{33D87901-4D4B-4070-AB39-4083F8CA9A0D}"/>
              </a:ext>
            </a:extLst>
          </p:cNvPr>
          <p:cNvSpPr/>
          <p:nvPr/>
        </p:nvSpPr>
        <p:spPr>
          <a:xfrm>
            <a:off x="533498" y="3600739"/>
            <a:ext cx="2039493" cy="711955"/>
          </a:xfrm>
          <a:prstGeom prst="roundRect">
            <a:avLst/>
          </a:pr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1" i="0" u="none" strike="noStrike" kern="0" cap="none" spc="0" normalizeH="0" baseline="0" noProof="0" dirty="0">
                <a:ln>
                  <a:noFill/>
                </a:ln>
                <a:solidFill>
                  <a:prstClr val="white"/>
                </a:solidFill>
                <a:effectLst/>
                <a:uLnTx/>
                <a:uFillTx/>
                <a:latin typeface="+mn-ea"/>
                <a:cs typeface="+mn-cs"/>
              </a:rPr>
              <a:t>外部データ</a:t>
            </a:r>
          </a:p>
        </p:txBody>
      </p:sp>
      <p:sp>
        <p:nvSpPr>
          <p:cNvPr id="40" name="四角形: 角を丸くする 39">
            <a:extLst>
              <a:ext uri="{FF2B5EF4-FFF2-40B4-BE49-F238E27FC236}">
                <a16:creationId xmlns:a16="http://schemas.microsoft.com/office/drawing/2014/main" id="{0645DD70-B42B-4A07-814D-76A4C32F2950}"/>
              </a:ext>
            </a:extLst>
          </p:cNvPr>
          <p:cNvSpPr/>
          <p:nvPr/>
        </p:nvSpPr>
        <p:spPr>
          <a:xfrm>
            <a:off x="533498" y="4480791"/>
            <a:ext cx="2039493" cy="711955"/>
          </a:xfrm>
          <a:prstGeom prst="roundRect">
            <a:avLst/>
          </a:pr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1" i="0" u="none" strike="noStrike" kern="0" cap="none" spc="0" normalizeH="0" baseline="0" noProof="0" dirty="0">
                <a:ln>
                  <a:noFill/>
                </a:ln>
                <a:solidFill>
                  <a:prstClr val="white"/>
                </a:solidFill>
                <a:effectLst/>
                <a:uLnTx/>
                <a:uFillTx/>
                <a:latin typeface="+mn-ea"/>
                <a:cs typeface="+mn-cs"/>
              </a:rPr>
              <a:t>アクセス履歴</a:t>
            </a:r>
          </a:p>
        </p:txBody>
      </p:sp>
      <p:sp>
        <p:nvSpPr>
          <p:cNvPr id="41" name="四角形: 角を丸くする 40">
            <a:extLst>
              <a:ext uri="{FF2B5EF4-FFF2-40B4-BE49-F238E27FC236}">
                <a16:creationId xmlns:a16="http://schemas.microsoft.com/office/drawing/2014/main" id="{92BBE3E5-10A8-4F3B-9692-675EED6C3F15}"/>
              </a:ext>
            </a:extLst>
          </p:cNvPr>
          <p:cNvSpPr/>
          <p:nvPr/>
        </p:nvSpPr>
        <p:spPr>
          <a:xfrm>
            <a:off x="533498" y="5360843"/>
            <a:ext cx="2039493" cy="711955"/>
          </a:xfrm>
          <a:prstGeom prst="roundRect">
            <a:avLst/>
          </a:pr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1" i="0" u="none" strike="noStrike" kern="0" cap="none" spc="0" normalizeH="0" baseline="0" noProof="0" dirty="0">
                <a:ln>
                  <a:noFill/>
                </a:ln>
                <a:solidFill>
                  <a:prstClr val="white"/>
                </a:solidFill>
                <a:effectLst/>
                <a:uLnTx/>
                <a:uFillTx/>
                <a:latin typeface="+mn-ea"/>
                <a:cs typeface="+mn-cs"/>
              </a:rPr>
              <a:t>顧客情報</a:t>
            </a:r>
          </a:p>
        </p:txBody>
      </p:sp>
      <p:pic>
        <p:nvPicPr>
          <p:cNvPr id="3" name="グラフィックス 2" descr="インターネット">
            <a:extLst>
              <a:ext uri="{FF2B5EF4-FFF2-40B4-BE49-F238E27FC236}">
                <a16:creationId xmlns:a16="http://schemas.microsoft.com/office/drawing/2014/main" id="{4B629481-4CE9-4AC1-AC51-D273849B76D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0" y="4362395"/>
            <a:ext cx="900000" cy="900000"/>
          </a:xfrm>
          <a:prstGeom prst="rect">
            <a:avLst/>
          </a:prstGeom>
        </p:spPr>
      </p:pic>
      <p:grpSp>
        <p:nvGrpSpPr>
          <p:cNvPr id="12" name="グループ化 11">
            <a:extLst>
              <a:ext uri="{FF2B5EF4-FFF2-40B4-BE49-F238E27FC236}">
                <a16:creationId xmlns:a16="http://schemas.microsoft.com/office/drawing/2014/main" id="{A130C953-5F86-40DD-9C22-B1CC19B20490}"/>
              </a:ext>
            </a:extLst>
          </p:cNvPr>
          <p:cNvGrpSpPr/>
          <p:nvPr/>
        </p:nvGrpSpPr>
        <p:grpSpPr>
          <a:xfrm>
            <a:off x="-408" y="5265304"/>
            <a:ext cx="900000" cy="900000"/>
            <a:chOff x="-39888" y="5202223"/>
            <a:chExt cx="1083495" cy="1083495"/>
          </a:xfrm>
        </p:grpSpPr>
        <p:pic>
          <p:nvPicPr>
            <p:cNvPr id="6" name="グラフィックス 5" descr="紙">
              <a:extLst>
                <a:ext uri="{FF2B5EF4-FFF2-40B4-BE49-F238E27FC236}">
                  <a16:creationId xmlns:a16="http://schemas.microsoft.com/office/drawing/2014/main" id="{E9B28DE8-E8E7-4C6D-954F-088A265178C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flipV="1">
              <a:off x="-39888" y="5202223"/>
              <a:ext cx="1083495" cy="1083495"/>
            </a:xfrm>
            <a:prstGeom prst="rect">
              <a:avLst/>
            </a:prstGeom>
          </p:spPr>
        </p:pic>
        <p:pic>
          <p:nvPicPr>
            <p:cNvPr id="9" name="グラフィックス 8" descr="ユーザー">
              <a:extLst>
                <a:ext uri="{FF2B5EF4-FFF2-40B4-BE49-F238E27FC236}">
                  <a16:creationId xmlns:a16="http://schemas.microsoft.com/office/drawing/2014/main" id="{F18CD633-12F1-4D11-815C-92AF54188C4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79512" y="5326496"/>
              <a:ext cx="584780" cy="584780"/>
            </a:xfrm>
            <a:prstGeom prst="rect">
              <a:avLst/>
            </a:prstGeom>
          </p:spPr>
        </p:pic>
      </p:grpSp>
      <p:pic>
        <p:nvPicPr>
          <p:cNvPr id="11" name="グラフィックス 10" descr="データベース">
            <a:extLst>
              <a:ext uri="{FF2B5EF4-FFF2-40B4-BE49-F238E27FC236}">
                <a16:creationId xmlns:a16="http://schemas.microsoft.com/office/drawing/2014/main" id="{1C0298EE-3964-4070-9858-D9C6F108345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08" y="3465104"/>
            <a:ext cx="900000" cy="900000"/>
          </a:xfrm>
          <a:prstGeom prst="rect">
            <a:avLst/>
          </a:prstGeom>
        </p:spPr>
      </p:pic>
    </p:spTree>
    <p:extLst>
      <p:ext uri="{BB962C8B-B14F-4D97-AF65-F5344CB8AC3E}">
        <p14:creationId xmlns:p14="http://schemas.microsoft.com/office/powerpoint/2010/main" val="699846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四角形: 角を丸くする 38">
            <a:extLst>
              <a:ext uri="{FF2B5EF4-FFF2-40B4-BE49-F238E27FC236}">
                <a16:creationId xmlns:a16="http://schemas.microsoft.com/office/drawing/2014/main" id="{0319C48F-1B5E-4703-9C98-7A17734F7F46}"/>
              </a:ext>
            </a:extLst>
          </p:cNvPr>
          <p:cNvSpPr/>
          <p:nvPr/>
        </p:nvSpPr>
        <p:spPr bwMode="auto">
          <a:xfrm>
            <a:off x="228600" y="4752000"/>
            <a:ext cx="8653349" cy="1620000"/>
          </a:xfrm>
          <a:prstGeom prst="roundRect">
            <a:avLst/>
          </a:prstGeom>
          <a:solidFill>
            <a:schemeClr val="bg1"/>
          </a:solidFill>
          <a:ln w="3810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sng" strike="noStrike" cap="none" normalizeH="0" baseline="0">
              <a:ln>
                <a:noFill/>
              </a:ln>
              <a:solidFill>
                <a:schemeClr val="tx1"/>
              </a:solidFill>
              <a:effectLst/>
              <a:latin typeface="+mn-ea"/>
            </a:endParaRPr>
          </a:p>
        </p:txBody>
      </p:sp>
      <p:sp>
        <p:nvSpPr>
          <p:cNvPr id="25" name="四角形: 角を丸くする 24">
            <a:extLst>
              <a:ext uri="{FF2B5EF4-FFF2-40B4-BE49-F238E27FC236}">
                <a16:creationId xmlns:a16="http://schemas.microsoft.com/office/drawing/2014/main" id="{7A34317D-876E-4261-8281-A05F155D1E02}"/>
              </a:ext>
            </a:extLst>
          </p:cNvPr>
          <p:cNvSpPr/>
          <p:nvPr/>
        </p:nvSpPr>
        <p:spPr bwMode="auto">
          <a:xfrm>
            <a:off x="203193" y="2952000"/>
            <a:ext cx="8695481" cy="1620000"/>
          </a:xfrm>
          <a:prstGeom prst="roundRect">
            <a:avLst/>
          </a:prstGeom>
          <a:noFill/>
          <a:ln w="3810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sng" strike="noStrike" cap="none" normalizeH="0" baseline="0">
              <a:ln>
                <a:noFill/>
              </a:ln>
              <a:solidFill>
                <a:schemeClr val="tx1"/>
              </a:solidFill>
              <a:effectLst/>
              <a:latin typeface="+mn-ea"/>
            </a:endParaRPr>
          </a:p>
        </p:txBody>
      </p:sp>
      <p:sp>
        <p:nvSpPr>
          <p:cNvPr id="23" name="吹き出し: 円形 22">
            <a:extLst>
              <a:ext uri="{FF2B5EF4-FFF2-40B4-BE49-F238E27FC236}">
                <a16:creationId xmlns:a16="http://schemas.microsoft.com/office/drawing/2014/main" id="{1EEE8CB7-E13C-474D-B5AF-8924FF514148}"/>
              </a:ext>
            </a:extLst>
          </p:cNvPr>
          <p:cNvSpPr/>
          <p:nvPr/>
        </p:nvSpPr>
        <p:spPr bwMode="auto">
          <a:xfrm>
            <a:off x="2196122" y="5454102"/>
            <a:ext cx="1117098" cy="809958"/>
          </a:xfrm>
          <a:prstGeom prst="wedgeEllipseCallout">
            <a:avLst>
              <a:gd name="adj1" fmla="val -65535"/>
              <a:gd name="adj2" fmla="val 11052"/>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sng" strike="noStrike" cap="none" normalizeH="0" baseline="0">
              <a:ln>
                <a:noFill/>
              </a:ln>
              <a:solidFill>
                <a:schemeClr val="tx1"/>
              </a:solidFill>
              <a:effectLst/>
              <a:latin typeface="+mn-ea"/>
            </a:endParaRPr>
          </a:p>
        </p:txBody>
      </p:sp>
      <p:pic>
        <p:nvPicPr>
          <p:cNvPr id="2050" name="Picture 2" descr="ãsiriãã¢ã¤ã³ã³ãã®ç»åæ¤ç´¢çµæ">
            <a:extLst>
              <a:ext uri="{FF2B5EF4-FFF2-40B4-BE49-F238E27FC236}">
                <a16:creationId xmlns:a16="http://schemas.microsoft.com/office/drawing/2014/main" id="{F04ADFF9-4131-4303-8802-6A9FD90621D9}"/>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83520" y="3414502"/>
            <a:ext cx="1204904" cy="120490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ãä¼è©± ã¢ã¤ã³ã³ãã®ç»åæ¤ç´¢çµæ">
            <a:extLst>
              <a:ext uri="{FF2B5EF4-FFF2-40B4-BE49-F238E27FC236}">
                <a16:creationId xmlns:a16="http://schemas.microsoft.com/office/drawing/2014/main" id="{6A2BFAB7-EE71-4612-AFC8-3FCF2D9707F3}"/>
              </a:ext>
            </a:extLst>
          </p:cNvPr>
          <p:cNvPicPr>
            <a:picLocks noChangeAspect="1" noChangeArrowheads="1"/>
          </p:cNvPicPr>
          <p:nvPr/>
        </p:nvPicPr>
        <p:blipFill>
          <a:blip r:embed="rId4">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5536" y="3254111"/>
            <a:ext cx="1487655" cy="1487655"/>
          </a:xfrm>
          <a:prstGeom prst="rect">
            <a:avLst/>
          </a:prstGeom>
          <a:noFill/>
          <a:extLst>
            <a:ext uri="{909E8E84-426E-40DD-AFC4-6F175D3DCCD1}">
              <a14:hiddenFill xmlns:a14="http://schemas.microsoft.com/office/drawing/2010/main">
                <a:solidFill>
                  <a:srgbClr val="FFFFFF"/>
                </a:solidFill>
              </a14:hiddenFill>
            </a:ext>
          </a:extLst>
        </p:spPr>
      </p:pic>
      <p:pic>
        <p:nvPicPr>
          <p:cNvPr id="9" name="グラフィックス 8" descr="歯車付きの頭">
            <a:extLst>
              <a:ext uri="{FF2B5EF4-FFF2-40B4-BE49-F238E27FC236}">
                <a16:creationId xmlns:a16="http://schemas.microsoft.com/office/drawing/2014/main" id="{77AAC24F-18A6-4B0B-A8D6-C0C7F35C07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4784" y="3672000"/>
            <a:ext cx="769240" cy="769240"/>
          </a:xfrm>
          <a:prstGeom prst="rect">
            <a:avLst/>
          </a:prstGeom>
        </p:spPr>
      </p:pic>
      <p:sp>
        <p:nvSpPr>
          <p:cNvPr id="17" name="Rectangle 25">
            <a:extLst>
              <a:ext uri="{FF2B5EF4-FFF2-40B4-BE49-F238E27FC236}">
                <a16:creationId xmlns:a16="http://schemas.microsoft.com/office/drawing/2014/main" id="{08F5168D-88D4-4520-A5D8-ACE206F32BC1}"/>
              </a:ext>
            </a:extLst>
          </p:cNvPr>
          <p:cNvSpPr>
            <a:spLocks noChangeArrowheads="1"/>
          </p:cNvSpPr>
          <p:nvPr/>
        </p:nvSpPr>
        <p:spPr bwMode="auto">
          <a:xfrm>
            <a:off x="420126" y="2988000"/>
            <a:ext cx="2749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defRPr/>
            </a:pPr>
            <a:r>
              <a:rPr lang="ja-JP" altLang="en-US" sz="2000" u="none" dirty="0">
                <a:solidFill>
                  <a:schemeClr val="tx1">
                    <a:lumMod val="75000"/>
                    <a:lumOff val="25000"/>
                  </a:schemeClr>
                </a:solidFill>
                <a:latin typeface="+mn-ea"/>
                <a:ea typeface="+mn-ea"/>
              </a:rPr>
              <a:t>会話ログのデータ収集</a:t>
            </a:r>
            <a:endParaRPr lang="ja-JP" altLang="en-US" sz="1800" u="none" dirty="0">
              <a:solidFill>
                <a:schemeClr val="tx1">
                  <a:lumMod val="75000"/>
                  <a:lumOff val="25000"/>
                </a:schemeClr>
              </a:solidFill>
              <a:latin typeface="+mn-ea"/>
              <a:ea typeface="+mn-ea"/>
            </a:endParaRPr>
          </a:p>
        </p:txBody>
      </p:sp>
      <p:sp>
        <p:nvSpPr>
          <p:cNvPr id="18" name="Rectangle 25">
            <a:extLst>
              <a:ext uri="{FF2B5EF4-FFF2-40B4-BE49-F238E27FC236}">
                <a16:creationId xmlns:a16="http://schemas.microsoft.com/office/drawing/2014/main" id="{8B07A5CA-C53B-43A4-8E77-16FD344AAC40}"/>
              </a:ext>
            </a:extLst>
          </p:cNvPr>
          <p:cNvSpPr>
            <a:spLocks noChangeArrowheads="1"/>
          </p:cNvSpPr>
          <p:nvPr/>
        </p:nvSpPr>
        <p:spPr bwMode="auto">
          <a:xfrm>
            <a:off x="4052299" y="2988000"/>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defRPr/>
            </a:pPr>
            <a:r>
              <a:rPr lang="ja-JP" altLang="en-US" sz="2000" b="1" dirty="0">
                <a:solidFill>
                  <a:schemeClr val="tx1">
                    <a:lumMod val="75000"/>
                    <a:lumOff val="25000"/>
                  </a:schemeClr>
                </a:solidFill>
                <a:latin typeface="+mn-ea"/>
                <a:ea typeface="+mn-ea"/>
              </a:rPr>
              <a:t>会話ログ</a:t>
            </a:r>
            <a:r>
              <a:rPr lang="ja-JP" altLang="en-US" sz="2000" b="1" u="none" dirty="0">
                <a:solidFill>
                  <a:schemeClr val="tx1">
                    <a:lumMod val="75000"/>
                    <a:lumOff val="25000"/>
                  </a:schemeClr>
                </a:solidFill>
                <a:latin typeface="+mn-ea"/>
                <a:ea typeface="+mn-ea"/>
              </a:rPr>
              <a:t>を</a:t>
            </a:r>
            <a:r>
              <a:rPr lang="ja-JP" altLang="en-US" sz="2000" b="1" u="none" dirty="0">
                <a:solidFill>
                  <a:srgbClr val="FF0000"/>
                </a:solidFill>
                <a:latin typeface="+mn-ea"/>
                <a:ea typeface="+mn-ea"/>
              </a:rPr>
              <a:t>分析</a:t>
            </a:r>
            <a:endParaRPr lang="en-US" altLang="ja-JP" sz="2000" b="1" u="none" dirty="0">
              <a:solidFill>
                <a:srgbClr val="FF0000"/>
              </a:solidFill>
              <a:latin typeface="+mn-ea"/>
              <a:ea typeface="+mn-ea"/>
            </a:endParaRPr>
          </a:p>
        </p:txBody>
      </p:sp>
      <p:sp>
        <p:nvSpPr>
          <p:cNvPr id="20" name="Rectangle 25">
            <a:extLst>
              <a:ext uri="{FF2B5EF4-FFF2-40B4-BE49-F238E27FC236}">
                <a16:creationId xmlns:a16="http://schemas.microsoft.com/office/drawing/2014/main" id="{277E5F69-D57A-4F05-BA7C-8BD8A6589D50}"/>
              </a:ext>
            </a:extLst>
          </p:cNvPr>
          <p:cNvSpPr>
            <a:spLocks noChangeArrowheads="1"/>
          </p:cNvSpPr>
          <p:nvPr/>
        </p:nvSpPr>
        <p:spPr bwMode="auto">
          <a:xfrm>
            <a:off x="6670397" y="2988000"/>
            <a:ext cx="222208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defRPr/>
            </a:pPr>
            <a:r>
              <a:rPr lang="en-US" altLang="ja-JP" sz="2000" u="none" dirty="0">
                <a:solidFill>
                  <a:schemeClr val="tx1">
                    <a:lumMod val="75000"/>
                    <a:lumOff val="25000"/>
                  </a:schemeClr>
                </a:solidFill>
                <a:latin typeface="+mn-ea"/>
                <a:ea typeface="+mn-ea"/>
              </a:rPr>
              <a:t>Siri</a:t>
            </a:r>
            <a:r>
              <a:rPr lang="ja-JP" altLang="en-US" sz="2000" u="none" dirty="0">
                <a:solidFill>
                  <a:schemeClr val="tx1">
                    <a:lumMod val="75000"/>
                    <a:lumOff val="25000"/>
                  </a:schemeClr>
                </a:solidFill>
                <a:latin typeface="+mn-ea"/>
                <a:ea typeface="+mn-ea"/>
              </a:rPr>
              <a:t>などの</a:t>
            </a:r>
            <a:endParaRPr lang="en-US" altLang="ja-JP" sz="2000" u="none" dirty="0">
              <a:solidFill>
                <a:schemeClr val="tx1">
                  <a:lumMod val="75000"/>
                  <a:lumOff val="25000"/>
                </a:schemeClr>
              </a:solidFill>
              <a:latin typeface="+mn-ea"/>
              <a:ea typeface="+mn-ea"/>
            </a:endParaRPr>
          </a:p>
          <a:p>
            <a:pPr algn="ctr" eaLnBrk="1" hangingPunct="1">
              <a:spcBef>
                <a:spcPct val="0"/>
              </a:spcBef>
              <a:buFontTx/>
              <a:buNone/>
              <a:defRPr/>
            </a:pPr>
            <a:r>
              <a:rPr lang="en-US" altLang="ja-JP" sz="2000" u="none" dirty="0">
                <a:solidFill>
                  <a:schemeClr val="tx1">
                    <a:lumMod val="75000"/>
                    <a:lumOff val="25000"/>
                  </a:schemeClr>
                </a:solidFill>
                <a:latin typeface="+mn-ea"/>
                <a:ea typeface="+mn-ea"/>
              </a:rPr>
              <a:t>AI</a:t>
            </a:r>
            <a:r>
              <a:rPr lang="ja-JP" altLang="en-US" sz="2000" u="none" dirty="0">
                <a:solidFill>
                  <a:schemeClr val="tx1">
                    <a:lumMod val="75000"/>
                    <a:lumOff val="25000"/>
                  </a:schemeClr>
                </a:solidFill>
                <a:latin typeface="+mn-ea"/>
                <a:ea typeface="+mn-ea"/>
              </a:rPr>
              <a:t>アシスタントへ</a:t>
            </a:r>
          </a:p>
        </p:txBody>
      </p:sp>
      <p:pic>
        <p:nvPicPr>
          <p:cNvPr id="16" name="グラフィックス 15" descr="車">
            <a:extLst>
              <a:ext uri="{FF2B5EF4-FFF2-40B4-BE49-F238E27FC236}">
                <a16:creationId xmlns:a16="http://schemas.microsoft.com/office/drawing/2014/main" id="{CBE0BD04-4CAD-4DED-80C7-4D6336CD34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361" y="5388320"/>
            <a:ext cx="1180595" cy="1180595"/>
          </a:xfrm>
          <a:prstGeom prst="rect">
            <a:avLst/>
          </a:prstGeom>
        </p:spPr>
      </p:pic>
      <p:pic>
        <p:nvPicPr>
          <p:cNvPr id="22" name="グラフィックス 21" descr="プロセッサ">
            <a:extLst>
              <a:ext uri="{FF2B5EF4-FFF2-40B4-BE49-F238E27FC236}">
                <a16:creationId xmlns:a16="http://schemas.microsoft.com/office/drawing/2014/main" id="{F7940A8C-26CE-4D34-ADF4-513A9C28F60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405921" y="5510331"/>
            <a:ext cx="697500" cy="697500"/>
          </a:xfrm>
          <a:prstGeom prst="rect">
            <a:avLst/>
          </a:prstGeom>
        </p:spPr>
      </p:pic>
      <p:sp>
        <p:nvSpPr>
          <p:cNvPr id="27" name="Rectangle 25">
            <a:extLst>
              <a:ext uri="{FF2B5EF4-FFF2-40B4-BE49-F238E27FC236}">
                <a16:creationId xmlns:a16="http://schemas.microsoft.com/office/drawing/2014/main" id="{CCCC61ED-977D-4FFA-B222-38B69736BB89}"/>
              </a:ext>
            </a:extLst>
          </p:cNvPr>
          <p:cNvSpPr>
            <a:spLocks noChangeArrowheads="1"/>
          </p:cNvSpPr>
          <p:nvPr/>
        </p:nvSpPr>
        <p:spPr bwMode="auto">
          <a:xfrm>
            <a:off x="365097" y="4788000"/>
            <a:ext cx="330289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defRPr/>
            </a:pPr>
            <a:r>
              <a:rPr lang="ja-JP" altLang="en-US" sz="2000" u="none" dirty="0">
                <a:solidFill>
                  <a:schemeClr val="tx1">
                    <a:lumMod val="75000"/>
                    <a:lumOff val="25000"/>
                  </a:schemeClr>
                </a:solidFill>
                <a:latin typeface="+mn-ea"/>
                <a:ea typeface="+mn-ea"/>
              </a:rPr>
              <a:t>車にセンサーやカメラを</a:t>
            </a:r>
            <a:endParaRPr lang="en-US" altLang="ja-JP" sz="2000" u="none" dirty="0">
              <a:solidFill>
                <a:schemeClr val="tx1">
                  <a:lumMod val="75000"/>
                  <a:lumOff val="25000"/>
                </a:schemeClr>
              </a:solidFill>
              <a:latin typeface="+mn-ea"/>
              <a:ea typeface="+mn-ea"/>
            </a:endParaRPr>
          </a:p>
          <a:p>
            <a:pPr eaLnBrk="1" hangingPunct="1">
              <a:spcBef>
                <a:spcPct val="0"/>
              </a:spcBef>
              <a:buFontTx/>
              <a:buNone/>
              <a:defRPr/>
            </a:pPr>
            <a:r>
              <a:rPr lang="ja-JP" altLang="en-US" sz="2000" u="none" dirty="0">
                <a:solidFill>
                  <a:schemeClr val="tx1">
                    <a:lumMod val="75000"/>
                    <a:lumOff val="25000"/>
                  </a:schemeClr>
                </a:solidFill>
                <a:latin typeface="+mn-ea"/>
                <a:ea typeface="+mn-ea"/>
              </a:rPr>
              <a:t>つけて走行中のデータ収集</a:t>
            </a:r>
            <a:endParaRPr lang="ja-JP" altLang="en-US" sz="1800" u="none" dirty="0">
              <a:solidFill>
                <a:schemeClr val="tx1">
                  <a:lumMod val="75000"/>
                  <a:lumOff val="25000"/>
                </a:schemeClr>
              </a:solidFill>
              <a:latin typeface="+mn-ea"/>
              <a:ea typeface="+mn-ea"/>
            </a:endParaRPr>
          </a:p>
        </p:txBody>
      </p:sp>
      <p:pic>
        <p:nvPicPr>
          <p:cNvPr id="29" name="グラフィックス 28" descr="歯車付きの頭">
            <a:extLst>
              <a:ext uri="{FF2B5EF4-FFF2-40B4-BE49-F238E27FC236}">
                <a16:creationId xmlns:a16="http://schemas.microsoft.com/office/drawing/2014/main" id="{4F931642-A7C9-4901-9244-CE5EC6887E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97412" y="5472000"/>
            <a:ext cx="769240" cy="769240"/>
          </a:xfrm>
          <a:prstGeom prst="rect">
            <a:avLst/>
          </a:prstGeom>
        </p:spPr>
      </p:pic>
      <p:sp>
        <p:nvSpPr>
          <p:cNvPr id="30" name="Rectangle 25">
            <a:extLst>
              <a:ext uri="{FF2B5EF4-FFF2-40B4-BE49-F238E27FC236}">
                <a16:creationId xmlns:a16="http://schemas.microsoft.com/office/drawing/2014/main" id="{C6DABD83-19D4-4935-8E5F-7C2CCC6454C7}"/>
              </a:ext>
            </a:extLst>
          </p:cNvPr>
          <p:cNvSpPr>
            <a:spLocks noChangeArrowheads="1"/>
          </p:cNvSpPr>
          <p:nvPr/>
        </p:nvSpPr>
        <p:spPr bwMode="auto">
          <a:xfrm>
            <a:off x="3582272" y="4788000"/>
            <a:ext cx="300595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defRPr/>
            </a:pPr>
            <a:r>
              <a:rPr lang="ja-JP" altLang="en-US" sz="2000" b="1" u="none" dirty="0">
                <a:solidFill>
                  <a:schemeClr val="tx1">
                    <a:lumMod val="75000"/>
                    <a:lumOff val="25000"/>
                  </a:schemeClr>
                </a:solidFill>
                <a:latin typeface="+mn-ea"/>
                <a:ea typeface="+mn-ea"/>
              </a:rPr>
              <a:t>運転に必要な「認知」</a:t>
            </a:r>
            <a:endParaRPr lang="en-US" altLang="ja-JP" sz="2000" b="1" u="none" dirty="0">
              <a:solidFill>
                <a:schemeClr val="tx1">
                  <a:lumMod val="75000"/>
                  <a:lumOff val="25000"/>
                </a:schemeClr>
              </a:solidFill>
              <a:latin typeface="+mn-ea"/>
              <a:ea typeface="+mn-ea"/>
            </a:endParaRPr>
          </a:p>
          <a:p>
            <a:pPr algn="ctr" eaLnBrk="1" hangingPunct="1">
              <a:spcBef>
                <a:spcPct val="0"/>
              </a:spcBef>
              <a:buFontTx/>
              <a:buNone/>
              <a:defRPr/>
            </a:pPr>
            <a:r>
              <a:rPr lang="ja-JP" altLang="en-US" sz="2000" b="1" u="none" dirty="0">
                <a:solidFill>
                  <a:schemeClr val="tx1">
                    <a:lumMod val="75000"/>
                    <a:lumOff val="25000"/>
                  </a:schemeClr>
                </a:solidFill>
                <a:latin typeface="+mn-ea"/>
                <a:ea typeface="+mn-ea"/>
              </a:rPr>
              <a:t>「判断」「操作」を</a:t>
            </a:r>
            <a:r>
              <a:rPr lang="ja-JP" altLang="en-US" sz="2000" b="1" u="none" dirty="0">
                <a:solidFill>
                  <a:srgbClr val="FF0000"/>
                </a:solidFill>
                <a:latin typeface="+mn-ea"/>
                <a:ea typeface="+mn-ea"/>
              </a:rPr>
              <a:t>分析</a:t>
            </a:r>
            <a:endParaRPr lang="en-US" altLang="ja-JP" sz="2000" b="1" u="none" dirty="0">
              <a:solidFill>
                <a:schemeClr val="bg2">
                  <a:lumMod val="75000"/>
                </a:schemeClr>
              </a:solidFill>
              <a:latin typeface="+mn-ea"/>
              <a:ea typeface="+mn-ea"/>
            </a:endParaRPr>
          </a:p>
        </p:txBody>
      </p:sp>
      <p:pic>
        <p:nvPicPr>
          <p:cNvPr id="31" name="図 30">
            <a:extLst>
              <a:ext uri="{FF2B5EF4-FFF2-40B4-BE49-F238E27FC236}">
                <a16:creationId xmlns:a16="http://schemas.microsoft.com/office/drawing/2014/main" id="{0E5699B5-AE73-4C28-BFE3-8BACC0460E62}"/>
              </a:ext>
            </a:extLst>
          </p:cNvPr>
          <p:cNvPicPr>
            <a:picLocks noChangeAspect="1"/>
          </p:cNvPicPr>
          <p:nvPr/>
        </p:nvPicPr>
        <p:blipFill rotWithShape="1">
          <a:blip r:embed="rId11">
            <a:duotone>
              <a:schemeClr val="bg2">
                <a:shade val="45000"/>
                <a:satMod val="135000"/>
              </a:schemeClr>
              <a:prstClr val="white"/>
            </a:duotone>
          </a:blip>
          <a:srcRect b="12177"/>
          <a:stretch/>
        </p:blipFill>
        <p:spPr>
          <a:xfrm flipH="1">
            <a:off x="6700922" y="5211855"/>
            <a:ext cx="2050238" cy="1007130"/>
          </a:xfrm>
          <a:prstGeom prst="rect">
            <a:avLst/>
          </a:prstGeom>
          <a:solidFill>
            <a:srgbClr val="585858"/>
          </a:solidFill>
        </p:spPr>
      </p:pic>
      <p:sp>
        <p:nvSpPr>
          <p:cNvPr id="32" name="Rectangle 25">
            <a:extLst>
              <a:ext uri="{FF2B5EF4-FFF2-40B4-BE49-F238E27FC236}">
                <a16:creationId xmlns:a16="http://schemas.microsoft.com/office/drawing/2014/main" id="{BE56061E-990F-402F-9829-6B77D0A496DC}"/>
              </a:ext>
            </a:extLst>
          </p:cNvPr>
          <p:cNvSpPr>
            <a:spLocks noChangeArrowheads="1"/>
          </p:cNvSpPr>
          <p:nvPr/>
        </p:nvSpPr>
        <p:spPr bwMode="auto">
          <a:xfrm>
            <a:off x="6872402" y="4788000"/>
            <a:ext cx="17075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defRPr/>
            </a:pPr>
            <a:r>
              <a:rPr lang="ja-JP" altLang="en-US" sz="2000" u="none" dirty="0">
                <a:solidFill>
                  <a:schemeClr val="tx1">
                    <a:lumMod val="75000"/>
                    <a:lumOff val="25000"/>
                  </a:schemeClr>
                </a:solidFill>
                <a:latin typeface="+mn-ea"/>
                <a:ea typeface="+mn-ea"/>
              </a:rPr>
              <a:t>自動運転車へ</a:t>
            </a:r>
            <a:endParaRPr lang="en-US" altLang="ja-JP" sz="2000" u="none" dirty="0">
              <a:solidFill>
                <a:schemeClr val="tx1">
                  <a:lumMod val="75000"/>
                  <a:lumOff val="25000"/>
                </a:schemeClr>
              </a:solidFill>
              <a:latin typeface="+mn-ea"/>
              <a:ea typeface="+mn-ea"/>
            </a:endParaRPr>
          </a:p>
        </p:txBody>
      </p:sp>
      <p:sp>
        <p:nvSpPr>
          <p:cNvPr id="34" name="二等辺三角形 33">
            <a:extLst>
              <a:ext uri="{FF2B5EF4-FFF2-40B4-BE49-F238E27FC236}">
                <a16:creationId xmlns:a16="http://schemas.microsoft.com/office/drawing/2014/main" id="{C6CF914B-E430-44B9-BA49-27E99E75728F}"/>
              </a:ext>
            </a:extLst>
          </p:cNvPr>
          <p:cNvSpPr/>
          <p:nvPr/>
        </p:nvSpPr>
        <p:spPr bwMode="auto">
          <a:xfrm rot="5400000">
            <a:off x="3565530" y="3852000"/>
            <a:ext cx="697346" cy="430465"/>
          </a:xfrm>
          <a:prstGeom prst="triangle">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sng" strike="noStrike" cap="none" normalizeH="0" baseline="0">
              <a:ln>
                <a:noFill/>
              </a:ln>
              <a:solidFill>
                <a:schemeClr val="tx1"/>
              </a:solidFill>
              <a:effectLst/>
              <a:latin typeface="+mn-ea"/>
            </a:endParaRPr>
          </a:p>
        </p:txBody>
      </p:sp>
      <p:sp>
        <p:nvSpPr>
          <p:cNvPr id="35" name="二等辺三角形 34">
            <a:extLst>
              <a:ext uri="{FF2B5EF4-FFF2-40B4-BE49-F238E27FC236}">
                <a16:creationId xmlns:a16="http://schemas.microsoft.com/office/drawing/2014/main" id="{9B91B6CC-EBC1-4D04-867A-2A8C61602361}"/>
              </a:ext>
            </a:extLst>
          </p:cNvPr>
          <p:cNvSpPr/>
          <p:nvPr/>
        </p:nvSpPr>
        <p:spPr bwMode="auto">
          <a:xfrm rot="5400000">
            <a:off x="5875932" y="3852000"/>
            <a:ext cx="697346" cy="430465"/>
          </a:xfrm>
          <a:prstGeom prst="triangle">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sng" strike="noStrike" cap="none" normalizeH="0" baseline="0">
              <a:ln>
                <a:noFill/>
              </a:ln>
              <a:solidFill>
                <a:schemeClr val="tx1"/>
              </a:solidFill>
              <a:effectLst/>
              <a:latin typeface="+mn-ea"/>
            </a:endParaRPr>
          </a:p>
        </p:txBody>
      </p:sp>
      <p:sp>
        <p:nvSpPr>
          <p:cNvPr id="36" name="二等辺三角形 35">
            <a:extLst>
              <a:ext uri="{FF2B5EF4-FFF2-40B4-BE49-F238E27FC236}">
                <a16:creationId xmlns:a16="http://schemas.microsoft.com/office/drawing/2014/main" id="{93D94871-9A2A-4DA4-A83F-C139B9DEDA1E}"/>
              </a:ext>
            </a:extLst>
          </p:cNvPr>
          <p:cNvSpPr/>
          <p:nvPr/>
        </p:nvSpPr>
        <p:spPr bwMode="auto">
          <a:xfrm rot="5400000">
            <a:off x="3565530" y="5652000"/>
            <a:ext cx="697346" cy="430465"/>
          </a:xfrm>
          <a:prstGeom prst="triangle">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sng" strike="noStrike" cap="none" normalizeH="0" baseline="0">
              <a:ln>
                <a:noFill/>
              </a:ln>
              <a:solidFill>
                <a:schemeClr val="tx1"/>
              </a:solidFill>
              <a:effectLst/>
              <a:latin typeface="+mn-ea"/>
            </a:endParaRPr>
          </a:p>
        </p:txBody>
      </p:sp>
      <p:sp>
        <p:nvSpPr>
          <p:cNvPr id="37" name="二等辺三角形 36">
            <a:extLst>
              <a:ext uri="{FF2B5EF4-FFF2-40B4-BE49-F238E27FC236}">
                <a16:creationId xmlns:a16="http://schemas.microsoft.com/office/drawing/2014/main" id="{00FC78DC-F60F-4FE9-B0A6-6D3D2586DB4D}"/>
              </a:ext>
            </a:extLst>
          </p:cNvPr>
          <p:cNvSpPr/>
          <p:nvPr/>
        </p:nvSpPr>
        <p:spPr bwMode="auto">
          <a:xfrm rot="5400000">
            <a:off x="5875932" y="5652000"/>
            <a:ext cx="697346" cy="430465"/>
          </a:xfrm>
          <a:prstGeom prst="triangle">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sng" strike="noStrike" cap="none" normalizeH="0" baseline="0">
              <a:ln>
                <a:noFill/>
              </a:ln>
              <a:solidFill>
                <a:schemeClr val="tx1"/>
              </a:solidFill>
              <a:effectLst/>
              <a:latin typeface="+mn-ea"/>
            </a:endParaRPr>
          </a:p>
        </p:txBody>
      </p:sp>
      <p:sp>
        <p:nvSpPr>
          <p:cNvPr id="26" name="四角形: 角を丸くする 25">
            <a:extLst>
              <a:ext uri="{FF2B5EF4-FFF2-40B4-BE49-F238E27FC236}">
                <a16:creationId xmlns:a16="http://schemas.microsoft.com/office/drawing/2014/main" id="{8D707584-A19D-499D-BEDA-E585BAA16E39}"/>
              </a:ext>
            </a:extLst>
          </p:cNvPr>
          <p:cNvSpPr/>
          <p:nvPr/>
        </p:nvSpPr>
        <p:spPr bwMode="auto">
          <a:xfrm>
            <a:off x="67637" y="2583229"/>
            <a:ext cx="1632030" cy="341715"/>
          </a:xfrm>
          <a:prstGeom prst="round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chemeClr val="tx1">
                    <a:lumMod val="65000"/>
                    <a:lumOff val="35000"/>
                  </a:schemeClr>
                </a:solidFill>
                <a:effectLst/>
                <a:latin typeface="+mn-ea"/>
              </a:rPr>
              <a:t>例えば</a:t>
            </a:r>
            <a:r>
              <a:rPr kumimoji="1" lang="en-US" altLang="ja-JP" sz="1800" b="1" i="0" u="none" strike="noStrike" cap="none" normalizeH="0" baseline="0" dirty="0">
                <a:ln>
                  <a:noFill/>
                </a:ln>
                <a:solidFill>
                  <a:schemeClr val="tx1">
                    <a:lumMod val="65000"/>
                    <a:lumOff val="35000"/>
                  </a:schemeClr>
                </a:solidFill>
                <a:effectLst/>
                <a:latin typeface="+mn-ea"/>
              </a:rPr>
              <a:t>……</a:t>
            </a:r>
            <a:endParaRPr kumimoji="1" lang="ja-JP" altLang="en-US" sz="1800" b="1" i="0" u="sng" strike="noStrike" cap="none" normalizeH="0" baseline="0" dirty="0">
              <a:ln>
                <a:noFill/>
              </a:ln>
              <a:solidFill>
                <a:schemeClr val="tx1">
                  <a:lumMod val="65000"/>
                  <a:lumOff val="35000"/>
                </a:schemeClr>
              </a:solidFill>
              <a:effectLst/>
              <a:latin typeface="+mn-ea"/>
            </a:endParaRPr>
          </a:p>
        </p:txBody>
      </p:sp>
      <p:sp>
        <p:nvSpPr>
          <p:cNvPr id="33" name="Rectangle 25">
            <a:extLst>
              <a:ext uri="{FF2B5EF4-FFF2-40B4-BE49-F238E27FC236}">
                <a16:creationId xmlns:a16="http://schemas.microsoft.com/office/drawing/2014/main" id="{A41E8B16-EA3F-4D20-84F3-CC882B4205C9}"/>
              </a:ext>
            </a:extLst>
          </p:cNvPr>
          <p:cNvSpPr>
            <a:spLocks noChangeArrowheads="1"/>
          </p:cNvSpPr>
          <p:nvPr/>
        </p:nvSpPr>
        <p:spPr bwMode="auto">
          <a:xfrm>
            <a:off x="792000" y="252000"/>
            <a:ext cx="57294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ja-JP" altLang="en-US" sz="3600" b="1" dirty="0">
                <a:solidFill>
                  <a:schemeClr val="tx1">
                    <a:lumMod val="65000"/>
                    <a:lumOff val="35000"/>
                  </a:schemeClr>
                </a:solidFill>
                <a:latin typeface="+mn-ea"/>
                <a:ea typeface="+mn-ea"/>
              </a:rPr>
              <a:t>現在</a:t>
            </a:r>
            <a:r>
              <a:rPr lang="en-US" altLang="ja-JP" sz="3600" b="1" dirty="0">
                <a:solidFill>
                  <a:schemeClr val="tx1">
                    <a:lumMod val="65000"/>
                    <a:lumOff val="35000"/>
                  </a:schemeClr>
                </a:solidFill>
                <a:latin typeface="+mn-ea"/>
                <a:ea typeface="+mn-ea"/>
              </a:rPr>
              <a:t>AI</a:t>
            </a:r>
            <a:r>
              <a:rPr lang="ja-JP" altLang="en-US" sz="3600" b="1" dirty="0">
                <a:solidFill>
                  <a:schemeClr val="tx1">
                    <a:lumMod val="65000"/>
                    <a:lumOff val="35000"/>
                  </a:schemeClr>
                </a:solidFill>
                <a:latin typeface="+mn-ea"/>
                <a:ea typeface="+mn-ea"/>
              </a:rPr>
              <a:t>と言われている実態</a:t>
            </a:r>
          </a:p>
        </p:txBody>
      </p:sp>
      <p:sp>
        <p:nvSpPr>
          <p:cNvPr id="38" name="AutoShape 26">
            <a:extLst>
              <a:ext uri="{FF2B5EF4-FFF2-40B4-BE49-F238E27FC236}">
                <a16:creationId xmlns:a16="http://schemas.microsoft.com/office/drawing/2014/main" id="{7464AAB7-210A-434A-AB0D-5A7B7D97D04F}"/>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sp>
        <p:nvSpPr>
          <p:cNvPr id="42" name="楕円 41">
            <a:extLst>
              <a:ext uri="{FF2B5EF4-FFF2-40B4-BE49-F238E27FC236}">
                <a16:creationId xmlns:a16="http://schemas.microsoft.com/office/drawing/2014/main" id="{5BD5DAEA-691B-4595-8F8C-2A89A8E6CF96}"/>
              </a:ext>
            </a:extLst>
          </p:cNvPr>
          <p:cNvSpPr/>
          <p:nvPr/>
        </p:nvSpPr>
        <p:spPr bwMode="auto">
          <a:xfrm>
            <a:off x="1553245" y="900000"/>
            <a:ext cx="6037510" cy="922693"/>
          </a:xfrm>
          <a:prstGeom prst="ellipse">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4000" b="1" dirty="0">
                <a:solidFill>
                  <a:srgbClr val="FF0000"/>
                </a:solidFill>
                <a:latin typeface="+mn-ea"/>
              </a:rPr>
              <a:t>AI</a:t>
            </a:r>
            <a:r>
              <a:rPr kumimoji="1" lang="ja-JP" altLang="en-US" sz="4000" b="1" i="0" u="none" strike="noStrike" cap="none" normalizeH="0" baseline="0" dirty="0">
                <a:ln>
                  <a:noFill/>
                </a:ln>
                <a:solidFill>
                  <a:srgbClr val="FF0000"/>
                </a:solidFill>
                <a:effectLst/>
                <a:latin typeface="+mn-ea"/>
              </a:rPr>
              <a:t>≒データ分析</a:t>
            </a:r>
          </a:p>
        </p:txBody>
      </p:sp>
      <p:sp>
        <p:nvSpPr>
          <p:cNvPr id="28" name="フッター プレースホルダー 1">
            <a:extLst>
              <a:ext uri="{FF2B5EF4-FFF2-40B4-BE49-F238E27FC236}">
                <a16:creationId xmlns:a16="http://schemas.microsoft.com/office/drawing/2014/main" id="{0B3EDD48-D301-4C53-90E2-84B130876BE8}"/>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40" name="スライド番号プレースホルダー 3">
            <a:extLst>
              <a:ext uri="{FF2B5EF4-FFF2-40B4-BE49-F238E27FC236}">
                <a16:creationId xmlns:a16="http://schemas.microsoft.com/office/drawing/2014/main" id="{EEBD32F6-14E3-4971-B4EF-3D62060F3EF4}"/>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6</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pic>
        <p:nvPicPr>
          <p:cNvPr id="41" name="Picture 4" descr="ãä¼è©± ã¢ã¤ã³ã³ãã®ç»åæ¤ç´¢çµæ">
            <a:extLst>
              <a:ext uri="{FF2B5EF4-FFF2-40B4-BE49-F238E27FC236}">
                <a16:creationId xmlns:a16="http://schemas.microsoft.com/office/drawing/2014/main" id="{AF3FC8CF-2901-44A2-8653-E616C66F649F}"/>
              </a:ext>
            </a:extLst>
          </p:cNvPr>
          <p:cNvPicPr>
            <a:picLocks noChangeAspect="1" noChangeArrowheads="1"/>
          </p:cNvPicPr>
          <p:nvPr/>
        </p:nvPicPr>
        <p:blipFill>
          <a:blip r:embed="rId4">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08879" y="3254111"/>
            <a:ext cx="1487655" cy="14876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4" name="図表 43">
            <a:extLst>
              <a:ext uri="{FF2B5EF4-FFF2-40B4-BE49-F238E27FC236}">
                <a16:creationId xmlns:a16="http://schemas.microsoft.com/office/drawing/2014/main" id="{7E1C47CA-2BB1-400C-B036-6458DCADDBEB}"/>
              </a:ext>
            </a:extLst>
          </p:cNvPr>
          <p:cNvGraphicFramePr/>
          <p:nvPr>
            <p:extLst>
              <p:ext uri="{D42A27DB-BD31-4B8C-83A1-F6EECF244321}">
                <p14:modId xmlns:p14="http://schemas.microsoft.com/office/powerpoint/2010/main" val="2978667045"/>
              </p:ext>
            </p:extLst>
          </p:nvPr>
        </p:nvGraphicFramePr>
        <p:xfrm>
          <a:off x="55267" y="1876970"/>
          <a:ext cx="9017296" cy="60699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29186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6E2D27A1-AA9B-4DEF-ACEE-85D399585A23}"/>
              </a:ext>
            </a:extLst>
          </p:cNvPr>
          <p:cNvSpPr/>
          <p:nvPr/>
        </p:nvSpPr>
        <p:spPr>
          <a:xfrm>
            <a:off x="94746" y="2166086"/>
            <a:ext cx="8954508" cy="3783194"/>
          </a:xfrm>
          <a:prstGeom prst="rect">
            <a:avLst/>
          </a:prstGeom>
          <a:no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b="1" dirty="0">
              <a:latin typeface="+mn-ea"/>
            </a:endParaRPr>
          </a:p>
        </p:txBody>
      </p:sp>
      <p:sp>
        <p:nvSpPr>
          <p:cNvPr id="14" name="Rectangle 25">
            <a:extLst>
              <a:ext uri="{FF2B5EF4-FFF2-40B4-BE49-F238E27FC236}">
                <a16:creationId xmlns:a16="http://schemas.microsoft.com/office/drawing/2014/main" id="{AF49E87E-B987-4149-BCBF-C4200C32E85A}"/>
              </a:ext>
            </a:extLst>
          </p:cNvPr>
          <p:cNvSpPr>
            <a:spLocks noChangeArrowheads="1"/>
          </p:cNvSpPr>
          <p:nvPr/>
        </p:nvSpPr>
        <p:spPr bwMode="auto">
          <a:xfrm>
            <a:off x="792000" y="252000"/>
            <a:ext cx="66527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None/>
              <a:defRPr/>
            </a:pPr>
            <a:r>
              <a:rPr lang="en-US" altLang="ja-JP" sz="3600" b="1" dirty="0">
                <a:solidFill>
                  <a:schemeClr val="tx1">
                    <a:lumMod val="65000"/>
                    <a:lumOff val="35000"/>
                  </a:schemeClr>
                </a:solidFill>
                <a:latin typeface="+mn-ea"/>
                <a:ea typeface="+mn-ea"/>
              </a:rPr>
              <a:t>AI</a:t>
            </a:r>
            <a:r>
              <a:rPr lang="ja-JP" altLang="en-US" sz="3600" b="1" dirty="0">
                <a:solidFill>
                  <a:schemeClr val="tx1">
                    <a:lumMod val="65000"/>
                    <a:lumOff val="35000"/>
                  </a:schemeClr>
                </a:solidFill>
                <a:latin typeface="+mn-ea"/>
                <a:ea typeface="+mn-ea"/>
              </a:rPr>
              <a:t>を駆使するために必要な能力</a:t>
            </a:r>
          </a:p>
        </p:txBody>
      </p:sp>
      <p:sp>
        <p:nvSpPr>
          <p:cNvPr id="15" name="AutoShape 26">
            <a:extLst>
              <a:ext uri="{FF2B5EF4-FFF2-40B4-BE49-F238E27FC236}">
                <a16:creationId xmlns:a16="http://schemas.microsoft.com/office/drawing/2014/main" id="{C1F3197E-CC3A-4BA4-8640-2691B1C5534E}"/>
              </a:ext>
            </a:extLst>
          </p:cNvPr>
          <p:cNvSpPr>
            <a:spLocks noChangeAspect="1" noChangeArrowheads="1"/>
          </p:cNvSpPr>
          <p:nvPr/>
        </p:nvSpPr>
        <p:spPr bwMode="auto">
          <a:xfrm rot="5400000">
            <a:off x="360000" y="360000"/>
            <a:ext cx="456534" cy="396000"/>
          </a:xfrm>
          <a:prstGeom prst="triangle">
            <a:avLst>
              <a:gd name="adj" fmla="val 50000"/>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bg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en-US" sz="3600">
              <a:solidFill>
                <a:schemeClr val="bg2">
                  <a:lumMod val="75000"/>
                </a:schemeClr>
              </a:solidFill>
              <a:latin typeface="+mn-ea"/>
              <a:ea typeface="+mn-ea"/>
            </a:endParaRPr>
          </a:p>
        </p:txBody>
      </p:sp>
      <p:sp>
        <p:nvSpPr>
          <p:cNvPr id="18" name="テキスト ボックス 17">
            <a:extLst>
              <a:ext uri="{FF2B5EF4-FFF2-40B4-BE49-F238E27FC236}">
                <a16:creationId xmlns:a16="http://schemas.microsoft.com/office/drawing/2014/main" id="{04F73CD2-A323-407D-919A-0156BE54927D}"/>
              </a:ext>
            </a:extLst>
          </p:cNvPr>
          <p:cNvSpPr txBox="1"/>
          <p:nvPr/>
        </p:nvSpPr>
        <p:spPr>
          <a:xfrm>
            <a:off x="1387192" y="2222089"/>
            <a:ext cx="6369616" cy="461665"/>
          </a:xfrm>
          <a:prstGeom prst="rect">
            <a:avLst/>
          </a:prstGeom>
          <a:noFill/>
        </p:spPr>
        <p:txBody>
          <a:bodyPr wrap="square" rtlCol="0">
            <a:spAutoFit/>
          </a:bodyPr>
          <a:lstStyle/>
          <a:p>
            <a:r>
              <a:rPr kumimoji="1" lang="ja-JP" altLang="en-US" sz="2400" b="1" u="none" dirty="0">
                <a:solidFill>
                  <a:srgbClr val="FF0000"/>
                </a:solidFill>
                <a:latin typeface="+mn-ea"/>
              </a:rPr>
              <a:t>データサイエンティスト</a:t>
            </a:r>
            <a:r>
              <a:rPr kumimoji="1" lang="ja-JP" altLang="en-US" sz="2400" b="1" u="none" dirty="0">
                <a:latin typeface="+mn-ea"/>
              </a:rPr>
              <a:t>に</a:t>
            </a:r>
            <a:r>
              <a:rPr lang="ja-JP" altLang="en-US" sz="2400" b="1" u="none" dirty="0">
                <a:latin typeface="+mn-ea"/>
              </a:rPr>
              <a:t>必要とされる能力</a:t>
            </a:r>
            <a:endParaRPr kumimoji="1" lang="ja-JP" altLang="en-US" sz="2400" b="1" u="none" dirty="0">
              <a:latin typeface="+mn-ea"/>
            </a:endParaRPr>
          </a:p>
        </p:txBody>
      </p:sp>
      <p:sp>
        <p:nvSpPr>
          <p:cNvPr id="20" name="テキスト ボックス 19">
            <a:extLst>
              <a:ext uri="{FF2B5EF4-FFF2-40B4-BE49-F238E27FC236}">
                <a16:creationId xmlns:a16="http://schemas.microsoft.com/office/drawing/2014/main" id="{AA151F03-9729-4BCD-8555-6EE3C3AF4E16}"/>
              </a:ext>
            </a:extLst>
          </p:cNvPr>
          <p:cNvSpPr txBox="1"/>
          <p:nvPr/>
        </p:nvSpPr>
        <p:spPr>
          <a:xfrm>
            <a:off x="573149" y="1080000"/>
            <a:ext cx="7997702" cy="830997"/>
          </a:xfrm>
          <a:prstGeom prst="rect">
            <a:avLst/>
          </a:prstGeom>
          <a:noFill/>
        </p:spPr>
        <p:txBody>
          <a:bodyPr wrap="none" rtlCol="0">
            <a:spAutoFit/>
          </a:bodyPr>
          <a:lstStyle/>
          <a:p>
            <a:r>
              <a:rPr lang="en-US" altLang="ja-JP" sz="2400" dirty="0">
                <a:solidFill>
                  <a:schemeClr val="tx1">
                    <a:lumMod val="75000"/>
                    <a:lumOff val="25000"/>
                  </a:schemeClr>
                </a:solidFill>
                <a:latin typeface="+mn-ea"/>
              </a:rPr>
              <a:t>AI</a:t>
            </a:r>
            <a:r>
              <a:rPr kumimoji="1" lang="ja-JP" altLang="en-US" sz="2400" dirty="0">
                <a:solidFill>
                  <a:schemeClr val="tx1">
                    <a:lumMod val="75000"/>
                    <a:lumOff val="25000"/>
                  </a:schemeClr>
                </a:solidFill>
                <a:latin typeface="+mn-ea"/>
              </a:rPr>
              <a:t>を駆使して「すごいこと」をするには</a:t>
            </a:r>
            <a:endParaRPr kumimoji="1" lang="en-US" altLang="ja-JP" sz="2400" dirty="0">
              <a:solidFill>
                <a:schemeClr val="tx1">
                  <a:lumMod val="75000"/>
                  <a:lumOff val="25000"/>
                </a:schemeClr>
              </a:solidFill>
              <a:latin typeface="+mn-ea"/>
            </a:endParaRPr>
          </a:p>
          <a:p>
            <a:r>
              <a:rPr kumimoji="1" lang="ja-JP" altLang="en-US" sz="2400" dirty="0">
                <a:solidFill>
                  <a:schemeClr val="tx1">
                    <a:lumMod val="75000"/>
                    <a:lumOff val="25000"/>
                  </a:schemeClr>
                </a:solidFill>
                <a:latin typeface="+mn-ea"/>
              </a:rPr>
              <a:t>「</a:t>
            </a:r>
            <a:r>
              <a:rPr kumimoji="1" lang="ja-JP" altLang="en-US" sz="2400" b="1" dirty="0">
                <a:solidFill>
                  <a:schemeClr val="tx1">
                    <a:lumMod val="75000"/>
                    <a:lumOff val="25000"/>
                  </a:schemeClr>
                </a:solidFill>
                <a:latin typeface="+mn-ea"/>
              </a:rPr>
              <a:t>すごいエンジニア</a:t>
            </a:r>
            <a:r>
              <a:rPr kumimoji="1" lang="ja-JP" altLang="en-US" sz="2400" dirty="0">
                <a:solidFill>
                  <a:schemeClr val="tx1">
                    <a:lumMod val="75000"/>
                    <a:lumOff val="25000"/>
                  </a:schemeClr>
                </a:solidFill>
                <a:latin typeface="+mn-ea"/>
              </a:rPr>
              <a:t>」</a:t>
            </a:r>
            <a:r>
              <a:rPr kumimoji="1" lang="en-US" altLang="ja-JP" sz="2400" dirty="0">
                <a:solidFill>
                  <a:schemeClr val="tx1">
                    <a:lumMod val="75000"/>
                    <a:lumOff val="25000"/>
                  </a:schemeClr>
                </a:solidFill>
                <a:latin typeface="+mn-ea"/>
              </a:rPr>
              <a:t>(</a:t>
            </a:r>
            <a:r>
              <a:rPr kumimoji="1" lang="ja-JP" altLang="en-US" sz="2400" dirty="0">
                <a:solidFill>
                  <a:srgbClr val="FF0000"/>
                </a:solidFill>
                <a:latin typeface="+mn-ea"/>
              </a:rPr>
              <a:t>データサイエンティスト</a:t>
            </a:r>
            <a:r>
              <a:rPr kumimoji="1" lang="ja-JP" altLang="en-US" sz="2400" dirty="0">
                <a:solidFill>
                  <a:schemeClr val="tx1">
                    <a:lumMod val="75000"/>
                    <a:lumOff val="25000"/>
                  </a:schemeClr>
                </a:solidFill>
                <a:latin typeface="+mn-ea"/>
              </a:rPr>
              <a:t>）が必要</a:t>
            </a:r>
          </a:p>
        </p:txBody>
      </p:sp>
      <p:sp>
        <p:nvSpPr>
          <p:cNvPr id="2" name="楕円 1">
            <a:extLst>
              <a:ext uri="{FF2B5EF4-FFF2-40B4-BE49-F238E27FC236}">
                <a16:creationId xmlns:a16="http://schemas.microsoft.com/office/drawing/2014/main" id="{0779D6D3-711E-4E10-9E97-0BC7690B3423}"/>
              </a:ext>
            </a:extLst>
          </p:cNvPr>
          <p:cNvSpPr>
            <a:spLocks noChangeAspect="1"/>
          </p:cNvSpPr>
          <p:nvPr/>
        </p:nvSpPr>
        <p:spPr>
          <a:xfrm>
            <a:off x="3578882" y="2736184"/>
            <a:ext cx="1963636" cy="1963855"/>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rgbClr val="7030A0"/>
              </a:solidFill>
            </a:endParaRPr>
          </a:p>
        </p:txBody>
      </p:sp>
      <p:sp>
        <p:nvSpPr>
          <p:cNvPr id="12" name="楕円 11">
            <a:extLst>
              <a:ext uri="{FF2B5EF4-FFF2-40B4-BE49-F238E27FC236}">
                <a16:creationId xmlns:a16="http://schemas.microsoft.com/office/drawing/2014/main" id="{746ED45F-DEB3-4530-B6AE-9BEA7B57048D}"/>
              </a:ext>
            </a:extLst>
          </p:cNvPr>
          <p:cNvSpPr>
            <a:spLocks noChangeAspect="1"/>
          </p:cNvSpPr>
          <p:nvPr/>
        </p:nvSpPr>
        <p:spPr>
          <a:xfrm>
            <a:off x="2656301" y="3890474"/>
            <a:ext cx="1963636" cy="196385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accent5"/>
              </a:solidFill>
            </a:endParaRPr>
          </a:p>
        </p:txBody>
      </p:sp>
      <p:sp>
        <p:nvSpPr>
          <p:cNvPr id="13" name="楕円 12">
            <a:extLst>
              <a:ext uri="{FF2B5EF4-FFF2-40B4-BE49-F238E27FC236}">
                <a16:creationId xmlns:a16="http://schemas.microsoft.com/office/drawing/2014/main" id="{D7C1AF48-3006-43CA-B60E-23D532811850}"/>
              </a:ext>
            </a:extLst>
          </p:cNvPr>
          <p:cNvSpPr>
            <a:spLocks noChangeAspect="1"/>
          </p:cNvSpPr>
          <p:nvPr/>
        </p:nvSpPr>
        <p:spPr>
          <a:xfrm>
            <a:off x="4456261" y="3890474"/>
            <a:ext cx="1963636" cy="1963855"/>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accent2"/>
              </a:solidFill>
            </a:endParaRPr>
          </a:p>
        </p:txBody>
      </p:sp>
      <p:sp>
        <p:nvSpPr>
          <p:cNvPr id="4" name="テキスト ボックス 3">
            <a:extLst>
              <a:ext uri="{FF2B5EF4-FFF2-40B4-BE49-F238E27FC236}">
                <a16:creationId xmlns:a16="http://schemas.microsoft.com/office/drawing/2014/main" id="{4900EBD4-9470-4BCA-BD54-45396A98BA4E}"/>
              </a:ext>
            </a:extLst>
          </p:cNvPr>
          <p:cNvSpPr txBox="1"/>
          <p:nvPr/>
        </p:nvSpPr>
        <p:spPr>
          <a:xfrm>
            <a:off x="6660472" y="2738346"/>
            <a:ext cx="2160000" cy="738664"/>
          </a:xfrm>
          <a:prstGeom prst="rect">
            <a:avLst/>
          </a:prstGeom>
          <a:solidFill>
            <a:srgbClr val="7030A0">
              <a:alpha val="30000"/>
            </a:srgbClr>
          </a:solidFill>
        </p:spPr>
        <p:txBody>
          <a:bodyPr wrap="none" rtlCol="0">
            <a:spAutoFit/>
          </a:bodyPr>
          <a:lstStyle/>
          <a:p>
            <a:r>
              <a:rPr kumimoji="1" lang="ja-JP" altLang="en-US" sz="1400" b="1" dirty="0"/>
              <a:t>課題背景を理解した上で、</a:t>
            </a:r>
            <a:endParaRPr kumimoji="1" lang="en-US" altLang="ja-JP" sz="1400" b="1" dirty="0"/>
          </a:p>
          <a:p>
            <a:r>
              <a:rPr lang="ja-JP" altLang="en-US" sz="1400" b="1" dirty="0"/>
              <a:t>ビジネス課題を整理し、</a:t>
            </a:r>
            <a:endParaRPr lang="en-US" altLang="ja-JP" sz="1400" b="1" dirty="0"/>
          </a:p>
          <a:p>
            <a:r>
              <a:rPr kumimoji="1" lang="ja-JP" altLang="en-US" sz="1400" b="1" dirty="0"/>
              <a:t>解決する力</a:t>
            </a:r>
          </a:p>
        </p:txBody>
      </p:sp>
      <p:sp>
        <p:nvSpPr>
          <p:cNvPr id="21" name="テキスト ボックス 20">
            <a:extLst>
              <a:ext uri="{FF2B5EF4-FFF2-40B4-BE49-F238E27FC236}">
                <a16:creationId xmlns:a16="http://schemas.microsoft.com/office/drawing/2014/main" id="{BBF0D34D-B606-4EC2-ABA2-05173E37DE28}"/>
              </a:ext>
            </a:extLst>
          </p:cNvPr>
          <p:cNvSpPr txBox="1"/>
          <p:nvPr/>
        </p:nvSpPr>
        <p:spPr>
          <a:xfrm>
            <a:off x="6660472" y="4392000"/>
            <a:ext cx="2160000" cy="738664"/>
          </a:xfrm>
          <a:prstGeom prst="rect">
            <a:avLst/>
          </a:prstGeom>
          <a:solidFill>
            <a:schemeClr val="accent5">
              <a:lumMod val="20000"/>
              <a:lumOff val="80000"/>
            </a:schemeClr>
          </a:solidFill>
        </p:spPr>
        <p:txBody>
          <a:bodyPr wrap="square" rtlCol="0">
            <a:spAutoFit/>
          </a:bodyPr>
          <a:lstStyle/>
          <a:p>
            <a:r>
              <a:rPr lang="ja-JP" altLang="en-US" sz="1400" b="1" dirty="0"/>
              <a:t>情報処理、人工知能、統計学などの情報科学系の知恵を理解し、使う力</a:t>
            </a:r>
            <a:endParaRPr lang="en-US" altLang="ja-JP" sz="1400" b="1" dirty="0"/>
          </a:p>
        </p:txBody>
      </p:sp>
      <p:sp>
        <p:nvSpPr>
          <p:cNvPr id="22" name="テキスト ボックス 21">
            <a:extLst>
              <a:ext uri="{FF2B5EF4-FFF2-40B4-BE49-F238E27FC236}">
                <a16:creationId xmlns:a16="http://schemas.microsoft.com/office/drawing/2014/main" id="{6A234EA0-72F5-4027-A350-2EB1778380BD}"/>
              </a:ext>
            </a:extLst>
          </p:cNvPr>
          <p:cNvSpPr txBox="1"/>
          <p:nvPr/>
        </p:nvSpPr>
        <p:spPr>
          <a:xfrm>
            <a:off x="213819" y="4500000"/>
            <a:ext cx="2160000" cy="954107"/>
          </a:xfrm>
          <a:prstGeom prst="rect">
            <a:avLst/>
          </a:prstGeom>
          <a:solidFill>
            <a:schemeClr val="accent2">
              <a:lumMod val="20000"/>
              <a:lumOff val="80000"/>
            </a:schemeClr>
          </a:solidFill>
        </p:spPr>
        <p:txBody>
          <a:bodyPr wrap="square" rtlCol="0">
            <a:spAutoFit/>
          </a:bodyPr>
          <a:lstStyle/>
          <a:p>
            <a:r>
              <a:rPr lang="ja-JP" altLang="en-US" sz="1400" b="1" dirty="0"/>
              <a:t>データサイエンスを</a:t>
            </a:r>
            <a:endParaRPr lang="en-US" altLang="ja-JP" sz="1400" b="1" dirty="0"/>
          </a:p>
          <a:p>
            <a:r>
              <a:rPr lang="ja-JP" altLang="en-US" sz="1400" b="1" dirty="0"/>
              <a:t>意味のある形に使えるようにし、実装・運用できるようにする力</a:t>
            </a:r>
          </a:p>
        </p:txBody>
      </p:sp>
      <p:cxnSp>
        <p:nvCxnSpPr>
          <p:cNvPr id="7" name="直線コネクタ 6">
            <a:extLst>
              <a:ext uri="{FF2B5EF4-FFF2-40B4-BE49-F238E27FC236}">
                <a16:creationId xmlns:a16="http://schemas.microsoft.com/office/drawing/2014/main" id="{0D0C0B13-BBE2-474A-8F57-75988669B2AE}"/>
              </a:ext>
            </a:extLst>
          </p:cNvPr>
          <p:cNvCxnSpPr>
            <a:cxnSpLocks/>
            <a:stCxn id="2" idx="6"/>
            <a:endCxn id="4" idx="1"/>
          </p:cNvCxnSpPr>
          <p:nvPr/>
        </p:nvCxnSpPr>
        <p:spPr>
          <a:xfrm flipV="1">
            <a:off x="5542518" y="3107678"/>
            <a:ext cx="1117954" cy="61043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0B729C68-7073-411F-B846-769B017ACDAC}"/>
              </a:ext>
            </a:extLst>
          </p:cNvPr>
          <p:cNvCxnSpPr>
            <a:cxnSpLocks/>
            <a:stCxn id="13" idx="6"/>
            <a:endCxn id="21" idx="1"/>
          </p:cNvCxnSpPr>
          <p:nvPr/>
        </p:nvCxnSpPr>
        <p:spPr>
          <a:xfrm flipV="1">
            <a:off x="6419897" y="4761332"/>
            <a:ext cx="240575" cy="11107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73D20069-2577-4C2F-9634-CA1DB9BE958D}"/>
              </a:ext>
            </a:extLst>
          </p:cNvPr>
          <p:cNvCxnSpPr>
            <a:cxnSpLocks/>
            <a:stCxn id="12" idx="2"/>
            <a:endCxn id="22" idx="3"/>
          </p:cNvCxnSpPr>
          <p:nvPr/>
        </p:nvCxnSpPr>
        <p:spPr>
          <a:xfrm flipH="1">
            <a:off x="2373819" y="4872402"/>
            <a:ext cx="282482" cy="10465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フッター プレースホルダー 1">
            <a:extLst>
              <a:ext uri="{FF2B5EF4-FFF2-40B4-BE49-F238E27FC236}">
                <a16:creationId xmlns:a16="http://schemas.microsoft.com/office/drawing/2014/main" id="{56F8B53A-1AF3-4906-8A6B-C2B10FC362A5}"/>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19" name="スライド番号プレースホルダー 3">
            <a:extLst>
              <a:ext uri="{FF2B5EF4-FFF2-40B4-BE49-F238E27FC236}">
                <a16:creationId xmlns:a16="http://schemas.microsoft.com/office/drawing/2014/main" id="{B20EFB0F-8906-4887-A1C6-FC0B9B717CCE}"/>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7</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9694EF99-4BCB-428F-BC8F-41A60C4A48B2}"/>
              </a:ext>
            </a:extLst>
          </p:cNvPr>
          <p:cNvSpPr txBox="1"/>
          <p:nvPr/>
        </p:nvSpPr>
        <p:spPr>
          <a:xfrm>
            <a:off x="3714530" y="3288997"/>
            <a:ext cx="1723549" cy="461665"/>
          </a:xfrm>
          <a:prstGeom prst="rect">
            <a:avLst/>
          </a:prstGeom>
          <a:noFill/>
        </p:spPr>
        <p:txBody>
          <a:bodyPr wrap="none" rtlCol="0">
            <a:spAutoFit/>
          </a:bodyPr>
          <a:lstStyle/>
          <a:p>
            <a:r>
              <a:rPr kumimoji="1" lang="ja-JP" altLang="en-US" sz="2400" b="1" dirty="0">
                <a:solidFill>
                  <a:srgbClr val="7030A0"/>
                </a:solidFill>
              </a:rPr>
              <a:t>ビジネス力</a:t>
            </a:r>
          </a:p>
        </p:txBody>
      </p:sp>
      <p:sp>
        <p:nvSpPr>
          <p:cNvPr id="23" name="テキスト ボックス 22">
            <a:extLst>
              <a:ext uri="{FF2B5EF4-FFF2-40B4-BE49-F238E27FC236}">
                <a16:creationId xmlns:a16="http://schemas.microsoft.com/office/drawing/2014/main" id="{5D90963B-C9E6-453B-9A5A-99798A27EC5C}"/>
              </a:ext>
            </a:extLst>
          </p:cNvPr>
          <p:cNvSpPr txBox="1"/>
          <p:nvPr/>
        </p:nvSpPr>
        <p:spPr>
          <a:xfrm>
            <a:off x="2700002" y="4675305"/>
            <a:ext cx="1756259" cy="707886"/>
          </a:xfrm>
          <a:prstGeom prst="rect">
            <a:avLst/>
          </a:prstGeom>
          <a:noFill/>
        </p:spPr>
        <p:txBody>
          <a:bodyPr wrap="square" rtlCol="0">
            <a:spAutoFit/>
          </a:bodyPr>
          <a:lstStyle/>
          <a:p>
            <a:pPr algn="ctr"/>
            <a:r>
              <a:rPr lang="ja-JP" altLang="en-US" sz="2000" b="1" dirty="0">
                <a:solidFill>
                  <a:schemeClr val="accent2"/>
                </a:solidFill>
              </a:rPr>
              <a:t>データエンジニアリング力</a:t>
            </a:r>
          </a:p>
        </p:txBody>
      </p:sp>
      <p:sp>
        <p:nvSpPr>
          <p:cNvPr id="25" name="テキスト ボックス 24">
            <a:extLst>
              <a:ext uri="{FF2B5EF4-FFF2-40B4-BE49-F238E27FC236}">
                <a16:creationId xmlns:a16="http://schemas.microsoft.com/office/drawing/2014/main" id="{B9C6185A-713D-4452-A4F0-0E71A7FD6CB9}"/>
              </a:ext>
            </a:extLst>
          </p:cNvPr>
          <p:cNvSpPr txBox="1"/>
          <p:nvPr/>
        </p:nvSpPr>
        <p:spPr>
          <a:xfrm>
            <a:off x="4572000" y="4675305"/>
            <a:ext cx="1756259" cy="707886"/>
          </a:xfrm>
          <a:prstGeom prst="rect">
            <a:avLst/>
          </a:prstGeom>
          <a:noFill/>
        </p:spPr>
        <p:txBody>
          <a:bodyPr wrap="square" rtlCol="0">
            <a:spAutoFit/>
          </a:bodyPr>
          <a:lstStyle/>
          <a:p>
            <a:pPr algn="ctr"/>
            <a:r>
              <a:rPr lang="ja-JP" altLang="en-US" sz="2000" b="1" dirty="0">
                <a:solidFill>
                  <a:schemeClr val="accent5"/>
                </a:solidFill>
              </a:rPr>
              <a:t>データ</a:t>
            </a:r>
            <a:endParaRPr lang="en-US" altLang="ja-JP" sz="2000" b="1" dirty="0">
              <a:solidFill>
                <a:schemeClr val="accent5"/>
              </a:solidFill>
            </a:endParaRPr>
          </a:p>
          <a:p>
            <a:pPr algn="ctr"/>
            <a:r>
              <a:rPr lang="ja-JP" altLang="en-US" sz="2000" b="1" dirty="0">
                <a:solidFill>
                  <a:schemeClr val="accent5"/>
                </a:solidFill>
              </a:rPr>
              <a:t>サイエンス力</a:t>
            </a:r>
            <a:endParaRPr kumimoji="1" lang="ja-JP" altLang="en-US" sz="2000" b="1" dirty="0">
              <a:solidFill>
                <a:schemeClr val="accent2"/>
              </a:solidFill>
            </a:endParaRPr>
          </a:p>
        </p:txBody>
      </p:sp>
      <p:sp>
        <p:nvSpPr>
          <p:cNvPr id="31" name="正方形/長方形 30">
            <a:extLst>
              <a:ext uri="{FF2B5EF4-FFF2-40B4-BE49-F238E27FC236}">
                <a16:creationId xmlns:a16="http://schemas.microsoft.com/office/drawing/2014/main" id="{EC389312-0C25-470C-A791-0490C916F6F8}"/>
              </a:ext>
            </a:extLst>
          </p:cNvPr>
          <p:cNvSpPr/>
          <p:nvPr/>
        </p:nvSpPr>
        <p:spPr>
          <a:xfrm>
            <a:off x="179512" y="6156012"/>
            <a:ext cx="4176464" cy="230832"/>
          </a:xfrm>
          <a:prstGeom prst="rect">
            <a:avLst/>
          </a:prstGeom>
        </p:spPr>
        <p:txBody>
          <a:bodyPr wrap="square">
            <a:spAutoFit/>
          </a:bodyPr>
          <a:lstStyle/>
          <a:p>
            <a:pPr lvl="0" defTabSz="457200">
              <a:defRPr/>
            </a:pPr>
            <a:r>
              <a:rPr lang="ja-JP" altLang="en-US" sz="9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cs typeface="Meiryo UI" panose="020B0604030504040204" pitchFamily="50" charset="-128"/>
              </a:rPr>
              <a:t>出典：データサイエンティスト協会「データサイエンティストに求められるスキルセット」</a:t>
            </a:r>
            <a:endParaRPr lang="en-US" altLang="ja-JP" sz="9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p:txBody>
      </p:sp>
    </p:spTree>
    <p:extLst>
      <p:ext uri="{BB962C8B-B14F-4D97-AF65-F5344CB8AC3E}">
        <p14:creationId xmlns:p14="http://schemas.microsoft.com/office/powerpoint/2010/main" val="2928997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1">
            <a:extLst>
              <a:ext uri="{FF2B5EF4-FFF2-40B4-BE49-F238E27FC236}">
                <a16:creationId xmlns:a16="http://schemas.microsoft.com/office/drawing/2014/main" id="{21909AEA-703C-4EF0-99C8-DCE9F3C169F0}"/>
              </a:ext>
            </a:extLst>
          </p:cNvPr>
          <p:cNvSpPr txBox="1">
            <a:spLocks/>
          </p:cNvSpPr>
          <p:nvPr/>
        </p:nvSpPr>
        <p:spPr>
          <a:xfrm>
            <a:off x="5796136" y="6453336"/>
            <a:ext cx="3312368"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r>
              <a:rPr lang="en-US" altLang="ja-JP" sz="900" dirty="0">
                <a:solidFill>
                  <a:prstClr val="black">
                    <a:lumMod val="75000"/>
                    <a:lumOff val="25000"/>
                  </a:prstClr>
                </a:solidFill>
                <a:latin typeface="Meiryo UI" panose="020B0604030504040204" pitchFamily="50" charset="-128"/>
                <a:ea typeface="Meiryo UI" panose="020B0604030504040204" pitchFamily="50" charset="-128"/>
              </a:rPr>
              <a:t>Copyright© 2020</a:t>
            </a:r>
            <a:r>
              <a:rPr lang="ja-JP" altLang="en-US" sz="900" dirty="0">
                <a:solidFill>
                  <a:prstClr val="black">
                    <a:lumMod val="75000"/>
                    <a:lumOff val="25000"/>
                  </a:prstClr>
                </a:solidFill>
                <a:latin typeface="Meiryo UI" panose="020B0604030504040204" pitchFamily="50" charset="-128"/>
                <a:ea typeface="Meiryo UI" panose="020B0604030504040204" pitchFamily="50" charset="-128"/>
              </a:rPr>
              <a:t> 都築電気株式会社</a:t>
            </a:r>
          </a:p>
        </p:txBody>
      </p:sp>
      <p:sp>
        <p:nvSpPr>
          <p:cNvPr id="6" name="スライド番号プレースホルダー 3">
            <a:extLst>
              <a:ext uri="{FF2B5EF4-FFF2-40B4-BE49-F238E27FC236}">
                <a16:creationId xmlns:a16="http://schemas.microsoft.com/office/drawing/2014/main" id="{27ED9357-D1B4-43AE-85D4-B63D37AC5B96}"/>
              </a:ext>
            </a:extLst>
          </p:cNvPr>
          <p:cNvSpPr txBox="1">
            <a:spLocks/>
          </p:cNvSpPr>
          <p:nvPr/>
        </p:nvSpPr>
        <p:spPr>
          <a:xfrm>
            <a:off x="3543300" y="6453336"/>
            <a:ext cx="20574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fld id="{5746E6DC-1CE8-4C96-A2EA-6486FEF45375}" type="slidenum">
              <a:rPr lang="ja-JP" altLang="en-US" sz="900" smtClean="0">
                <a:solidFill>
                  <a:prstClr val="black">
                    <a:lumMod val="75000"/>
                    <a:lumOff val="25000"/>
                  </a:prstClr>
                </a:solidFill>
                <a:latin typeface="Meiryo UI" panose="020B0604030504040204" pitchFamily="50" charset="-128"/>
                <a:ea typeface="Meiryo UI" panose="020B0604030504040204" pitchFamily="50" charset="-128"/>
              </a:rPr>
              <a:pPr algn="ctr">
                <a:defRPr/>
              </a:pPr>
              <a:t>8</a:t>
            </a:fld>
            <a:endParaRPr lang="ja-JP" altLang="en-US" sz="900" dirty="0">
              <a:solidFill>
                <a:prstClr val="black">
                  <a:lumMod val="75000"/>
                  <a:lumOff val="25000"/>
                </a:prstClr>
              </a:solidFill>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47DB9685-5911-42DB-9FFD-66D5DFE960C8}"/>
              </a:ext>
            </a:extLst>
          </p:cNvPr>
          <p:cNvSpPr txBox="1"/>
          <p:nvPr/>
        </p:nvSpPr>
        <p:spPr>
          <a:xfrm>
            <a:off x="1790700" y="2767281"/>
            <a:ext cx="6309692" cy="1323439"/>
          </a:xfrm>
          <a:prstGeom prst="rect">
            <a:avLst/>
          </a:prstGeom>
          <a:noFill/>
        </p:spPr>
        <p:txBody>
          <a:bodyPr wrap="square" rtlCol="0">
            <a:spAutoFit/>
          </a:bodyPr>
          <a:lstStyle/>
          <a:p>
            <a:r>
              <a:rPr lang="ja-JP" altLang="en-US" sz="4000" b="1" u="none" dirty="0">
                <a:solidFill>
                  <a:schemeClr val="tx1">
                    <a:lumMod val="65000"/>
                    <a:lumOff val="35000"/>
                  </a:schemeClr>
                </a:solidFill>
                <a:latin typeface="+mn-ea"/>
              </a:rPr>
              <a:t>もう少し具体的に</a:t>
            </a:r>
            <a:endParaRPr lang="en-US" altLang="ja-JP" sz="4000" b="1" u="none" dirty="0">
              <a:solidFill>
                <a:schemeClr val="tx1">
                  <a:lumMod val="65000"/>
                  <a:lumOff val="35000"/>
                </a:schemeClr>
              </a:solidFill>
              <a:latin typeface="+mn-ea"/>
            </a:endParaRPr>
          </a:p>
          <a:p>
            <a:r>
              <a:rPr lang="ja-JP" altLang="en-US" sz="4000" b="1" u="none" dirty="0">
                <a:solidFill>
                  <a:schemeClr val="tx1">
                    <a:lumMod val="65000"/>
                    <a:lumOff val="35000"/>
                  </a:schemeClr>
                </a:solidFill>
                <a:latin typeface="+mn-ea"/>
              </a:rPr>
              <a:t>どんなものが</a:t>
            </a:r>
            <a:r>
              <a:rPr lang="en-US" altLang="ja-JP" sz="4000" b="1" dirty="0">
                <a:solidFill>
                  <a:schemeClr val="tx1">
                    <a:lumMod val="65000"/>
                    <a:lumOff val="35000"/>
                  </a:schemeClr>
                </a:solidFill>
                <a:latin typeface="+mn-ea"/>
              </a:rPr>
              <a:t>AI</a:t>
            </a:r>
            <a:r>
              <a:rPr lang="ja-JP" altLang="en-US" sz="4000" b="1" u="none" dirty="0">
                <a:solidFill>
                  <a:schemeClr val="tx1">
                    <a:lumMod val="65000"/>
                    <a:lumOff val="35000"/>
                  </a:schemeClr>
                </a:solidFill>
                <a:latin typeface="+mn-ea"/>
              </a:rPr>
              <a:t>なのか？</a:t>
            </a:r>
            <a:endParaRPr lang="en-US" altLang="ja-JP" sz="4000" b="1" u="none" dirty="0">
              <a:solidFill>
                <a:schemeClr val="tx1">
                  <a:lumMod val="65000"/>
                  <a:lumOff val="35000"/>
                </a:schemeClr>
              </a:solidFill>
              <a:latin typeface="+mn-ea"/>
            </a:endParaRPr>
          </a:p>
        </p:txBody>
      </p:sp>
    </p:spTree>
    <p:extLst>
      <p:ext uri="{BB962C8B-B14F-4D97-AF65-F5344CB8AC3E}">
        <p14:creationId xmlns:p14="http://schemas.microsoft.com/office/powerpoint/2010/main" val="2891974117"/>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都築_グラデーション1_Standard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18403</TotalTime>
  <Words>3685</Words>
  <Application>Microsoft Office PowerPoint</Application>
  <PresentationFormat>画面に合わせる (4:3)</PresentationFormat>
  <Paragraphs>822</Paragraphs>
  <Slides>46</Slides>
  <Notes>25</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46</vt:i4>
      </vt:variant>
    </vt:vector>
  </HeadingPairs>
  <TitlesOfParts>
    <vt:vector size="57" baseType="lpstr">
      <vt:lpstr>HGP創英角ｺﾞｼｯｸUB</vt:lpstr>
      <vt:lpstr>Meiryo UI</vt:lpstr>
      <vt:lpstr>ＭＳ Ｐゴシック</vt:lpstr>
      <vt:lpstr>游ゴシック</vt:lpstr>
      <vt:lpstr>Arial</vt:lpstr>
      <vt:lpstr>Calibri</vt:lpstr>
      <vt:lpstr>Segoe UI</vt:lpstr>
      <vt:lpstr>Tahoma</vt:lpstr>
      <vt:lpstr>Wingdings</vt:lpstr>
      <vt:lpstr>デザインの設定</vt:lpstr>
      <vt:lpstr>都築_グラデーション1_StandardDesign</vt:lpstr>
      <vt:lpstr>テキストマイニング勉強会 ～大阪～</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導入実績830社</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SUPPORT</dc:creator>
  <cp:lastModifiedBy>辻元 宏則</cp:lastModifiedBy>
  <cp:revision>3879</cp:revision>
  <cp:lastPrinted>2019-02-22T05:27:20Z</cp:lastPrinted>
  <dcterms:created xsi:type="dcterms:W3CDTF">2014-08-01T04:30:56Z</dcterms:created>
  <dcterms:modified xsi:type="dcterms:W3CDTF">2020-09-29T02:48:46Z</dcterms:modified>
</cp:coreProperties>
</file>