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439" r:id="rId2"/>
    <p:sldId id="1373" r:id="rId3"/>
    <p:sldId id="2441" r:id="rId4"/>
    <p:sldId id="2451" r:id="rId5"/>
    <p:sldId id="1374" r:id="rId6"/>
    <p:sldId id="2452" r:id="rId7"/>
    <p:sldId id="2447" r:id="rId8"/>
    <p:sldId id="2450" r:id="rId9"/>
    <p:sldId id="1384" r:id="rId10"/>
    <p:sldId id="1392" r:id="rId11"/>
    <p:sldId id="1393" r:id="rId12"/>
    <p:sldId id="2448" r:id="rId13"/>
    <p:sldId id="2446" r:id="rId14"/>
    <p:sldId id="1395" r:id="rId15"/>
    <p:sldId id="1351" r:id="rId16"/>
    <p:sldId id="1370" r:id="rId17"/>
    <p:sldId id="1411" r:id="rId18"/>
    <p:sldId id="1337" r:id="rId19"/>
    <p:sldId id="2449" r:id="rId20"/>
    <p:sldId id="1403" r:id="rId21"/>
    <p:sldId id="1400" r:id="rId22"/>
    <p:sldId id="1372" r:id="rId23"/>
    <p:sldId id="1399" r:id="rId24"/>
    <p:sldId id="1346" r:id="rId25"/>
    <p:sldId id="1402" r:id="rId26"/>
    <p:sldId id="1352" r:id="rId27"/>
    <p:sldId id="1349" r:id="rId28"/>
    <p:sldId id="1354" r:id="rId29"/>
    <p:sldId id="1355" r:id="rId30"/>
    <p:sldId id="1356" r:id="rId31"/>
    <p:sldId id="1364" r:id="rId32"/>
  </p:sldIdLst>
  <p:sldSz cx="9144000" cy="6858000" type="screen4x3"/>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880" userDrawn="1">
          <p15:clr>
            <a:srgbClr val="A4A3A4"/>
          </p15:clr>
        </p15:guide>
        <p15:guide id="3" pos="68" userDrawn="1">
          <p15:clr>
            <a:srgbClr val="A4A3A4"/>
          </p15:clr>
        </p15:guide>
        <p15:guide id="4" pos="5692" userDrawn="1">
          <p15:clr>
            <a:srgbClr val="A4A3A4"/>
          </p15:clr>
        </p15:guide>
        <p15:guide id="5" orient="horz" pos="572" userDrawn="1">
          <p15:clr>
            <a:srgbClr val="A4A3A4"/>
          </p15:clr>
        </p15:guide>
        <p15:guide id="6" orient="horz" pos="39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辻元 宏則" initials="辻元" lastIdx="1" clrIdx="0">
    <p:extLst>
      <p:ext uri="{19B8F6BF-5375-455C-9EA6-DF929625EA0E}">
        <p15:presenceInfo xmlns:p15="http://schemas.microsoft.com/office/powerpoint/2012/main" userId="S::tsujimoto@tsuzuki.co.jp::7ad3387f-04b7-4adb-957e-c849029be4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9694"/>
    <a:srgbClr val="73B8E2"/>
    <a:srgbClr val="86BC25"/>
    <a:srgbClr val="FFFFDD"/>
    <a:srgbClr val="92D050"/>
    <a:srgbClr val="ABCDEE"/>
    <a:srgbClr val="CCECFF"/>
    <a:srgbClr val="FF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48" autoAdjust="0"/>
    <p:restoredTop sz="49583" autoAdjust="0"/>
  </p:normalViewPr>
  <p:slideViewPr>
    <p:cSldViewPr>
      <p:cViewPr varScale="1">
        <p:scale>
          <a:sx n="80" d="100"/>
          <a:sy n="80" d="100"/>
        </p:scale>
        <p:origin x="996" y="90"/>
      </p:cViewPr>
      <p:guideLst>
        <p:guide orient="horz" pos="2251"/>
        <p:guide pos="2880"/>
        <p:guide pos="68"/>
        <p:guide pos="5692"/>
        <p:guide orient="horz" pos="572"/>
        <p:guide orient="horz" pos="3974"/>
      </p:guideLst>
    </p:cSldViewPr>
  </p:slideViewPr>
  <p:notesTextViewPr>
    <p:cViewPr>
      <p:scale>
        <a:sx n="3" d="2"/>
        <a:sy n="3" d="2"/>
      </p:scale>
      <p:origin x="0" y="0"/>
    </p:cViewPr>
  </p:notesTextViewPr>
  <p:sorterViewPr>
    <p:cViewPr>
      <p:scale>
        <a:sx n="150" d="100"/>
        <a:sy n="150" d="100"/>
      </p:scale>
      <p:origin x="0" y="-4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9687" cy="497367"/>
          </a:xfrm>
          <a:prstGeom prst="rect">
            <a:avLst/>
          </a:prstGeom>
        </p:spPr>
        <p:txBody>
          <a:bodyPr vert="horz" lIns="92213" tIns="46107" rIns="92213" bIns="46107"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54322" y="2"/>
            <a:ext cx="2949686" cy="497367"/>
          </a:xfrm>
          <a:prstGeom prst="rect">
            <a:avLst/>
          </a:prstGeom>
        </p:spPr>
        <p:txBody>
          <a:bodyPr vert="horz" lIns="92213" tIns="46107" rIns="92213" bIns="46107" rtlCol="0"/>
          <a:lstStyle>
            <a:lvl1pPr algn="r">
              <a:defRPr sz="1200"/>
            </a:lvl1pPr>
          </a:lstStyle>
          <a:p>
            <a:fld id="{480D6CAF-52DD-4933-B3DB-1AA4C3E30054}" type="datetimeFigureOut">
              <a:rPr kumimoji="1" lang="ja-JP" altLang="en-US" smtClean="0"/>
              <a:t>2020/6/9</a:t>
            </a:fld>
            <a:endParaRPr kumimoji="1" lang="ja-JP" altLang="en-US" dirty="0"/>
          </a:p>
        </p:txBody>
      </p:sp>
      <p:sp>
        <p:nvSpPr>
          <p:cNvPr id="4" name="フッター プレースホルダー 3"/>
          <p:cNvSpPr>
            <a:spLocks noGrp="1"/>
          </p:cNvSpPr>
          <p:nvPr>
            <p:ph type="ftr" sz="quarter" idx="2"/>
          </p:nvPr>
        </p:nvSpPr>
        <p:spPr>
          <a:xfrm>
            <a:off x="2" y="9440372"/>
            <a:ext cx="2949687" cy="497366"/>
          </a:xfrm>
          <a:prstGeom prst="rect">
            <a:avLst/>
          </a:prstGeom>
        </p:spPr>
        <p:txBody>
          <a:bodyPr vert="horz" lIns="92213" tIns="46107" rIns="92213" bIns="46107"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54322" y="9440372"/>
            <a:ext cx="2949686" cy="497366"/>
          </a:xfrm>
          <a:prstGeom prst="rect">
            <a:avLst/>
          </a:prstGeom>
        </p:spPr>
        <p:txBody>
          <a:bodyPr vert="horz" lIns="92213" tIns="46107" rIns="92213" bIns="46107" rtlCol="0" anchor="b"/>
          <a:lstStyle>
            <a:lvl1pPr algn="r">
              <a:defRPr sz="1200"/>
            </a:lvl1pPr>
          </a:lstStyle>
          <a:p>
            <a:fld id="{6B735CE3-15C0-475C-BCAB-A17CA4CF7653}" type="slidenum">
              <a:rPr kumimoji="1" lang="ja-JP" altLang="en-US" smtClean="0"/>
              <a:t>‹#›</a:t>
            </a:fld>
            <a:endParaRPr kumimoji="1" lang="ja-JP" altLang="en-US" dirty="0"/>
          </a:p>
        </p:txBody>
      </p:sp>
    </p:spTree>
    <p:extLst>
      <p:ext uri="{BB962C8B-B14F-4D97-AF65-F5344CB8AC3E}">
        <p14:creationId xmlns:p14="http://schemas.microsoft.com/office/powerpoint/2010/main" val="4936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099" cy="496967"/>
          </a:xfrm>
          <a:prstGeom prst="rect">
            <a:avLst/>
          </a:prstGeom>
        </p:spPr>
        <p:txBody>
          <a:bodyPr vert="horz" lIns="92213" tIns="46107" rIns="92213" bIns="46107"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4940" y="1"/>
            <a:ext cx="2949099" cy="496967"/>
          </a:xfrm>
          <a:prstGeom prst="rect">
            <a:avLst/>
          </a:prstGeom>
        </p:spPr>
        <p:txBody>
          <a:bodyPr vert="horz" lIns="92213" tIns="46107" rIns="92213" bIns="46107" rtlCol="0"/>
          <a:lstStyle>
            <a:lvl1pPr algn="r">
              <a:defRPr sz="1200"/>
            </a:lvl1pPr>
          </a:lstStyle>
          <a:p>
            <a:fld id="{2F9E7DBA-058F-437F-A215-770EFD4C98F0}" type="datetimeFigureOut">
              <a:rPr kumimoji="1" lang="ja-JP" altLang="en-US" smtClean="0"/>
              <a:t>2020/6/9</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70463" cy="3729037"/>
          </a:xfrm>
          <a:prstGeom prst="rect">
            <a:avLst/>
          </a:prstGeom>
          <a:noFill/>
          <a:ln w="12700">
            <a:solidFill>
              <a:prstClr val="black"/>
            </a:solidFill>
          </a:ln>
        </p:spPr>
        <p:txBody>
          <a:bodyPr vert="horz" lIns="92213" tIns="46107" rIns="92213" bIns="46107" rtlCol="0" anchor="ctr"/>
          <a:lstStyle/>
          <a:p>
            <a:endParaRPr lang="ja-JP" altLang="en-US" dirty="0"/>
          </a:p>
        </p:txBody>
      </p:sp>
      <p:sp>
        <p:nvSpPr>
          <p:cNvPr id="5" name="ノート プレースホルダー 4"/>
          <p:cNvSpPr>
            <a:spLocks noGrp="1"/>
          </p:cNvSpPr>
          <p:nvPr>
            <p:ph type="body" sz="quarter" idx="3"/>
          </p:nvPr>
        </p:nvSpPr>
        <p:spPr>
          <a:xfrm>
            <a:off x="680562" y="4721187"/>
            <a:ext cx="5444490" cy="4472702"/>
          </a:xfrm>
          <a:prstGeom prst="rect">
            <a:avLst/>
          </a:prstGeom>
        </p:spPr>
        <p:txBody>
          <a:bodyPr vert="horz" lIns="92213" tIns="46107" rIns="92213" bIns="4610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7"/>
            <a:ext cx="2949099" cy="496967"/>
          </a:xfrm>
          <a:prstGeom prst="rect">
            <a:avLst/>
          </a:prstGeom>
        </p:spPr>
        <p:txBody>
          <a:bodyPr vert="horz" lIns="92213" tIns="46107" rIns="92213" bIns="46107"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4940" y="9440647"/>
            <a:ext cx="2949099" cy="496967"/>
          </a:xfrm>
          <a:prstGeom prst="rect">
            <a:avLst/>
          </a:prstGeom>
        </p:spPr>
        <p:txBody>
          <a:bodyPr vert="horz" lIns="92213" tIns="46107" rIns="92213" bIns="46107" rtlCol="0" anchor="b"/>
          <a:lstStyle>
            <a:lvl1pPr algn="r">
              <a:defRPr sz="1200"/>
            </a:lvl1pPr>
          </a:lstStyle>
          <a:p>
            <a:fld id="{3BA1B252-B1AE-42F0-BD90-03F996D3B30E}" type="slidenum">
              <a:rPr kumimoji="1" lang="ja-JP" altLang="en-US" smtClean="0"/>
              <a:t>‹#›</a:t>
            </a:fld>
            <a:endParaRPr kumimoji="1" lang="ja-JP" altLang="en-US" dirty="0"/>
          </a:p>
        </p:txBody>
      </p:sp>
    </p:spTree>
    <p:extLst>
      <p:ext uri="{BB962C8B-B14F-4D97-AF65-F5344CB8AC3E}">
        <p14:creationId xmlns:p14="http://schemas.microsoft.com/office/powerpoint/2010/main" val="31299058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例えば、お客様との会話がしやすくなる、課題をヒアリングしやすくなる</a:t>
            </a:r>
          </a:p>
          <a:p>
            <a:r>
              <a:rPr kumimoji="1" lang="ja-JP" altLang="en-US" dirty="0"/>
              <a:t>といった効果が見込めるのではないかと思っています。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a:t>
            </a:fld>
            <a:endParaRPr kumimoji="1" lang="ja-JP" altLang="en-US" dirty="0"/>
          </a:p>
        </p:txBody>
      </p:sp>
    </p:spTree>
    <p:extLst>
      <p:ext uri="{BB962C8B-B14F-4D97-AF65-F5344CB8AC3E}">
        <p14:creationId xmlns:p14="http://schemas.microsoft.com/office/powerpoint/2010/main" val="424418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そしてこちらが、手法の特性についての説明です。</a:t>
            </a:r>
            <a:endParaRPr kumimoji="1" lang="en-US" altLang="ja-JP" dirty="0"/>
          </a:p>
          <a:p>
            <a:r>
              <a:rPr kumimoji="1" lang="ja-JP" altLang="en-US" dirty="0"/>
              <a:t>目的変数ありというのは、～</a:t>
            </a:r>
            <a:endParaRPr kumimoji="1" lang="en-US" altLang="ja-JP" dirty="0"/>
          </a:p>
          <a:p>
            <a:r>
              <a:rPr kumimoji="1" lang="ja-JP" altLang="en-US" dirty="0"/>
              <a:t>目的変数なしというのは、～</a:t>
            </a:r>
            <a:endParaRPr kumimoji="1" lang="en-US" altLang="ja-JP" dirty="0"/>
          </a:p>
          <a:p>
            <a:r>
              <a:rPr kumimoji="1" lang="ja-JP" altLang="en-US" dirty="0"/>
              <a:t>目的変数ありとなしでどちらが優れているということは言えず、分析の目的やデータの形式からどちらの特性を使用するかを判断していきます。</a:t>
            </a:r>
            <a:endParaRPr kumimoji="1" lang="en-US" altLang="ja-JP" dirty="0"/>
          </a:p>
          <a:p>
            <a:endParaRPr kumimoji="1" lang="en-US" altLang="ja-JP" dirty="0"/>
          </a:p>
          <a:p>
            <a:r>
              <a:rPr kumimoji="1" lang="ja-JP" altLang="en-US" dirty="0"/>
              <a:t>■補足：</a:t>
            </a:r>
            <a:endParaRPr kumimoji="1" lang="en-US" altLang="ja-JP" dirty="0"/>
          </a:p>
          <a:p>
            <a:r>
              <a:rPr kumimoji="1" lang="ja-JP" altLang="en-US" dirty="0"/>
              <a:t>目的変数あり：サポートベクターマシン、決定木、ランダムフォレスト、ディープラーニングなど</a:t>
            </a:r>
            <a:endParaRPr kumimoji="1" lang="en-US" altLang="ja-JP" dirty="0"/>
          </a:p>
          <a:p>
            <a:r>
              <a:rPr kumimoji="1" lang="ja-JP" altLang="en-US" dirty="0"/>
              <a:t>目的変数なし：ディープラーニング、</a:t>
            </a:r>
            <a:r>
              <a:rPr kumimoji="1" lang="en-US" altLang="ja-JP" dirty="0"/>
              <a:t>k-means</a:t>
            </a:r>
            <a:r>
              <a:rPr kumimoji="1" lang="ja-JP" altLang="en-US" dirty="0"/>
              <a:t>など</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11</a:t>
            </a:fld>
            <a:endParaRPr kumimoji="1" lang="ja-JP" altLang="en-US" dirty="0"/>
          </a:p>
        </p:txBody>
      </p:sp>
    </p:spTree>
    <p:extLst>
      <p:ext uri="{BB962C8B-B14F-4D97-AF65-F5344CB8AC3E}">
        <p14:creationId xmlns:p14="http://schemas.microsoft.com/office/powerpoint/2010/main" val="360947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以上が手法の特徴になります。</a:t>
            </a:r>
            <a:endParaRPr kumimoji="1" lang="en-US" altLang="ja-JP" dirty="0"/>
          </a:p>
          <a:p>
            <a:r>
              <a:rPr kumimoji="1" lang="ja-JP" altLang="en-US" dirty="0"/>
              <a:t>続いて分析手法についてそれぞれ説明していきます。</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12</a:t>
            </a:fld>
            <a:endParaRPr kumimoji="1" lang="ja-JP" altLang="en-US" dirty="0"/>
          </a:p>
        </p:txBody>
      </p:sp>
    </p:spTree>
    <p:extLst>
      <p:ext uri="{BB962C8B-B14F-4D97-AF65-F5344CB8AC3E}">
        <p14:creationId xmlns:p14="http://schemas.microsoft.com/office/powerpoint/2010/main" val="349081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■説明：</a:t>
            </a:r>
            <a:endParaRPr kumimoji="1" lang="en-US" altLang="ja-JP" dirty="0"/>
          </a:p>
          <a:p>
            <a:r>
              <a:rPr kumimoji="1" lang="ja-JP" altLang="en-US" dirty="0"/>
              <a:t>本日は</a:t>
            </a:r>
            <a:r>
              <a:rPr kumimoji="1" lang="en-US" altLang="ja-JP" dirty="0"/>
              <a:t>4</a:t>
            </a:r>
            <a:r>
              <a:rPr kumimoji="1" lang="ja-JP" altLang="en-US" dirty="0"/>
              <a:t>種類の分析手法を、「分析の目的」と「手法の特性」に、それぞれ紐づけてご紹介します。</a:t>
            </a:r>
            <a:endParaRPr kumimoji="1" lang="en-US" altLang="ja-JP" dirty="0"/>
          </a:p>
          <a:p>
            <a:r>
              <a:rPr kumimoji="1" lang="ja-JP" altLang="en-US" dirty="0"/>
              <a:t>例えば、回帰分析は予測と把握が可能であり、目的変数ありの手法と紐づけています。</a:t>
            </a:r>
            <a:endParaRPr kumimoji="1" lang="en-US" altLang="ja-JP" dirty="0"/>
          </a:p>
          <a:p>
            <a:r>
              <a:rPr kumimoji="1" lang="ja-JP" altLang="en-US" dirty="0"/>
              <a:t>また、本日紹介する手法の中でも、決定木分析は予測と識別、把握の全てに該当する便利な手法です。</a:t>
            </a:r>
            <a:endParaRPr kumimoji="1" lang="en-US" altLang="ja-JP" dirty="0"/>
          </a:p>
          <a:p>
            <a:r>
              <a:rPr kumimoji="1" lang="ja-JP" altLang="en-US" dirty="0"/>
              <a:t>そして一般的によく聞くディープラーニングのみ目的変数ありとなしに該当する手法です。</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13</a:t>
            </a:fld>
            <a:endParaRPr kumimoji="1" lang="ja-JP" altLang="en-US" dirty="0"/>
          </a:p>
        </p:txBody>
      </p:sp>
    </p:spTree>
    <p:extLst>
      <p:ext uri="{BB962C8B-B14F-4D97-AF65-F5344CB8AC3E}">
        <p14:creationId xmlns:p14="http://schemas.microsoft.com/office/powerpoint/2010/main" val="295036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手法の説明</a:t>
            </a:r>
            <a:endParaRPr kumimoji="1" lang="en-US" altLang="ja-JP" dirty="0"/>
          </a:p>
          <a:p>
            <a:r>
              <a:rPr kumimoji="1" lang="ja-JP" altLang="en-US" dirty="0"/>
              <a:t>⇒上の分析イメージ（上の例は、男性の身長と体重のデータに対して回帰分析を行うイメージになります。</a:t>
            </a:r>
            <a:endParaRPr kumimoji="1" lang="en-US" altLang="ja-JP" dirty="0"/>
          </a:p>
          <a:p>
            <a:r>
              <a:rPr kumimoji="1" lang="ja-JP" altLang="en-US" dirty="0"/>
              <a:t>身長を用いて男性の体重を表しており、今回の場合は</a:t>
            </a:r>
            <a:r>
              <a:rPr kumimoji="1" lang="en-US" altLang="ja-JP" dirty="0"/>
              <a:t>Y=</a:t>
            </a:r>
            <a:r>
              <a:rPr kumimoji="1" lang="en-US" altLang="ja-JP" dirty="0" err="1"/>
              <a:t>ax+b</a:t>
            </a:r>
            <a:r>
              <a:rPr kumimoji="1" lang="ja-JP" altLang="en-US" dirty="0"/>
              <a:t>の式で体重を説明します。）</a:t>
            </a:r>
            <a:endParaRPr kumimoji="1" lang="en-US" altLang="ja-JP" dirty="0"/>
          </a:p>
          <a:p>
            <a:r>
              <a:rPr kumimoji="1" lang="ja-JP" altLang="en-US" dirty="0"/>
              <a:t>⇒使用例を</a:t>
            </a:r>
            <a:r>
              <a:rPr kumimoji="1" lang="en-US" altLang="ja-JP" dirty="0"/>
              <a:t>1</a:t>
            </a:r>
            <a:r>
              <a:rPr kumimoji="1" lang="ja-JP" altLang="en-US" dirty="0"/>
              <a:t>つ説明</a:t>
            </a:r>
            <a:endParaRPr kumimoji="1" lang="en-US" altLang="ja-JP" dirty="0"/>
          </a:p>
          <a:p>
            <a:endParaRPr kumimoji="1" lang="en-US" altLang="ja-JP" dirty="0"/>
          </a:p>
          <a:p>
            <a:r>
              <a:rPr kumimoji="1" lang="ja-JP" altLang="en-US" dirty="0"/>
              <a:t>■補足：</a:t>
            </a:r>
            <a:endParaRPr kumimoji="1" lang="en-US" altLang="ja-JP" dirty="0"/>
          </a:p>
          <a:p>
            <a:r>
              <a:rPr kumimoji="1" lang="ja-JP" altLang="en-US" dirty="0"/>
              <a:t>名前の由来：</a:t>
            </a:r>
            <a:r>
              <a:rPr kumimoji="1" lang="en-US" altLang="ja-JP" dirty="0"/>
              <a:t>https://satotoshio.net/blog/?p=1264</a:t>
            </a:r>
          </a:p>
          <a:p>
            <a:r>
              <a:rPr kumimoji="1" lang="ja-JP" altLang="en-US" sz="1200" b="0" dirty="0"/>
              <a:t>そこへ帰ってくる直線ということで回帰直線と呼ばれる</a:t>
            </a:r>
            <a:endParaRPr kumimoji="1" lang="en-US" altLang="ja-JP" sz="1200" b="0" dirty="0"/>
          </a:p>
          <a:p>
            <a:endParaRPr kumimoji="1" lang="en-US" altLang="ja-JP" sz="1200" b="0" dirty="0"/>
          </a:p>
          <a:p>
            <a:r>
              <a:rPr lang="ja-JP" altLang="en-US" sz="1200" kern="0" dirty="0">
                <a:latin typeface="+mn-ea"/>
              </a:rPr>
              <a:t>使用例（把握）：新店舗の売上金額を予測する場合に使ったりする</a:t>
            </a:r>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14</a:t>
            </a:fld>
            <a:endParaRPr kumimoji="1" lang="ja-JP" altLang="en-US" dirty="0"/>
          </a:p>
        </p:txBody>
      </p:sp>
    </p:spTree>
    <p:extLst>
      <p:ext uri="{BB962C8B-B14F-4D97-AF65-F5344CB8AC3E}">
        <p14:creationId xmlns:p14="http://schemas.microsoft.com/office/powerpoint/2010/main" val="34086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手法の説明</a:t>
            </a:r>
            <a:endParaRPr kumimoji="1" lang="en-US" altLang="ja-JP" dirty="0"/>
          </a:p>
          <a:p>
            <a:r>
              <a:rPr kumimoji="1" lang="ja-JP" altLang="en-US" dirty="0"/>
              <a:t>⇒上の分析イメージ（上の例は、正常品と不良品のデータから、不良品の傾向を把握するイメージです。</a:t>
            </a:r>
            <a:endParaRPr kumimoji="1" lang="en-US" altLang="ja-JP" dirty="0"/>
          </a:p>
          <a:p>
            <a:r>
              <a:rPr kumimoji="1" lang="ja-JP" altLang="en-US" dirty="0"/>
              <a:t>例えば、質量が～～。）</a:t>
            </a:r>
            <a:endParaRPr kumimoji="1" lang="en-US" altLang="ja-JP" dirty="0"/>
          </a:p>
          <a:p>
            <a:r>
              <a:rPr kumimoji="1" lang="ja-JP" altLang="en-US" dirty="0"/>
              <a:t>⇒使用例を</a:t>
            </a:r>
            <a:r>
              <a:rPr kumimoji="1" lang="en-US" altLang="ja-JP" dirty="0"/>
              <a:t>1</a:t>
            </a:r>
            <a:r>
              <a:rPr kumimoji="1" lang="ja-JP" altLang="en-US" dirty="0"/>
              <a:t>つ説明</a:t>
            </a:r>
            <a:endParaRPr kumimoji="1" lang="en-US" altLang="ja-JP" dirty="0"/>
          </a:p>
          <a:p>
            <a:pPr algn="l"/>
            <a:endParaRPr lang="en-US" altLang="ja-JP" sz="1200" dirty="0">
              <a:solidFill>
                <a:schemeClr val="tx1"/>
              </a:solidFill>
            </a:endParaRP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15</a:t>
            </a:fld>
            <a:endParaRPr kumimoji="1" lang="ja-JP" altLang="en-US" dirty="0"/>
          </a:p>
        </p:txBody>
      </p:sp>
    </p:spTree>
    <p:extLst>
      <p:ext uri="{BB962C8B-B14F-4D97-AF65-F5344CB8AC3E}">
        <p14:creationId xmlns:p14="http://schemas.microsoft.com/office/powerpoint/2010/main" val="51939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手法の説明</a:t>
            </a:r>
            <a:endParaRPr kumimoji="1" lang="en-US" altLang="ja-JP" dirty="0"/>
          </a:p>
          <a:p>
            <a:r>
              <a:rPr kumimoji="1" lang="ja-JP" altLang="en-US" dirty="0"/>
              <a:t>⇒使用例を</a:t>
            </a:r>
            <a:r>
              <a:rPr kumimoji="1" lang="en-US" altLang="ja-JP" dirty="0"/>
              <a:t>1</a:t>
            </a:r>
            <a:r>
              <a:rPr kumimoji="1" lang="ja-JP" altLang="en-US" dirty="0"/>
              <a:t>つ説明</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16</a:t>
            </a:fld>
            <a:endParaRPr kumimoji="1" lang="ja-JP" altLang="en-US" dirty="0"/>
          </a:p>
        </p:txBody>
      </p:sp>
    </p:spTree>
    <p:extLst>
      <p:ext uri="{BB962C8B-B14F-4D97-AF65-F5344CB8AC3E}">
        <p14:creationId xmlns:p14="http://schemas.microsoft.com/office/powerpoint/2010/main" val="78767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手法の特性でも説明した、メールのデータで、ディープラーニングを用いた目的変数ありとなしをご説明します</a:t>
            </a:r>
            <a:endParaRPr kumimoji="1" lang="en-US" altLang="ja-JP" dirty="0"/>
          </a:p>
          <a:p>
            <a:endParaRPr kumimoji="1" lang="en-US" altLang="ja-JP" dirty="0"/>
          </a:p>
          <a:p>
            <a:r>
              <a:rPr kumimoji="1" lang="ja-JP" altLang="en-US" dirty="0"/>
              <a:t>■補足：</a:t>
            </a:r>
            <a:endParaRPr kumimoji="1" lang="en-US" altLang="ja-JP" dirty="0"/>
          </a:p>
          <a:p>
            <a:r>
              <a:rPr kumimoji="1" lang="ja-JP" altLang="en-US" dirty="0"/>
              <a:t>目的変数ありとなし、どちらも正常メールか迷惑メールかへ振り分けるといった意味では同じことをしています。</a:t>
            </a:r>
            <a:endParaRPr kumimoji="1" lang="en-US" altLang="ja-JP" dirty="0"/>
          </a:p>
          <a:p>
            <a:r>
              <a:rPr kumimoji="1" lang="ja-JP" altLang="en-US" dirty="0"/>
              <a:t>使い分けとして、目的変数が無い場合や迷惑メールのデータ数が少ない場合は、目的変数無しを使用します。</a:t>
            </a:r>
            <a:endParaRPr kumimoji="1" lang="en-US" altLang="ja-JP" dirty="0"/>
          </a:p>
          <a:p>
            <a:r>
              <a:rPr kumimoji="1" lang="ja-JP" altLang="en-US" dirty="0"/>
              <a:t>（正常メールだけを学習させて特徴を学ぶことができるため）</a:t>
            </a:r>
            <a:endParaRPr kumimoji="1" lang="en-US" altLang="ja-JP" dirty="0"/>
          </a:p>
          <a:p>
            <a:r>
              <a:rPr kumimoji="1" lang="ja-JP" altLang="en-US" dirty="0"/>
              <a:t>目的変数ありを実施した後、無しを実施して精度を評価するということも考えられます。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17</a:t>
            </a:fld>
            <a:endParaRPr kumimoji="1" lang="ja-JP" altLang="en-US" dirty="0"/>
          </a:p>
        </p:txBody>
      </p:sp>
    </p:spTree>
    <p:extLst>
      <p:ext uri="{BB962C8B-B14F-4D97-AF65-F5344CB8AC3E}">
        <p14:creationId xmlns:p14="http://schemas.microsoft.com/office/powerpoint/2010/main" val="414029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19</a:t>
            </a:fld>
            <a:endParaRPr kumimoji="1" lang="ja-JP" altLang="en-US" dirty="0"/>
          </a:p>
        </p:txBody>
      </p:sp>
    </p:spTree>
    <p:extLst>
      <p:ext uri="{BB962C8B-B14F-4D97-AF65-F5344CB8AC3E}">
        <p14:creationId xmlns:p14="http://schemas.microsoft.com/office/powerpoint/2010/main" val="1310486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手法の説明を行いました　⇒　データ分析手法はそれぞれ特徴があるため、その特徴の軸として以下の</a:t>
            </a:r>
            <a:r>
              <a:rPr kumimoji="1" lang="en-US" altLang="ja-JP" dirty="0"/>
              <a:t>3</a:t>
            </a:r>
            <a:r>
              <a:rPr kumimoji="1" lang="ja-JP" altLang="en-US" dirty="0"/>
              <a:t>点を紹介しました</a:t>
            </a:r>
            <a:endParaRPr kumimoji="1" lang="en-US" altLang="ja-JP" dirty="0"/>
          </a:p>
          <a:p>
            <a:r>
              <a:rPr kumimoji="1" lang="ja-JP" altLang="en-US" dirty="0"/>
              <a:t>⇒　そして最後に、手法の説明では、～～</a:t>
            </a:r>
            <a:endParaRPr kumimoji="1" lang="en-US" altLang="ja-JP" dirty="0"/>
          </a:p>
          <a:p>
            <a:r>
              <a:rPr kumimoji="1" lang="ja-JP" altLang="en-US" dirty="0"/>
              <a:t>⇒　今回は、データ分析の手法の説明を重点的に行いましたが、手法はツールと同様なイメージです。</a:t>
            </a:r>
            <a:endParaRPr kumimoji="1" lang="en-US" altLang="ja-JP" dirty="0"/>
          </a:p>
          <a:p>
            <a:r>
              <a:rPr kumimoji="1" lang="ja-JP" altLang="en-US" dirty="0"/>
              <a:t>　　初めに目的や課題があり、それにデータ分析が有用な場合は、対応する手法を選定していくということが大事だと思っています。</a:t>
            </a: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20</a:t>
            </a:fld>
            <a:endParaRPr kumimoji="1" lang="ja-JP" altLang="en-US" dirty="0"/>
          </a:p>
        </p:txBody>
      </p:sp>
    </p:spTree>
    <p:extLst>
      <p:ext uri="{BB962C8B-B14F-4D97-AF65-F5344CB8AC3E}">
        <p14:creationId xmlns:p14="http://schemas.microsoft.com/office/powerpoint/2010/main" val="50123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手法の説明⇒上の分析イメージ（上の例は、明日の売上金額を求めたい場合、売上データに時系列分析を行い、明日の売上金額を予測するイメージです。）</a:t>
            </a:r>
            <a:endParaRPr kumimoji="1" lang="en-US" altLang="ja-JP" dirty="0"/>
          </a:p>
          <a:p>
            <a:r>
              <a:rPr kumimoji="1" lang="ja-JP" altLang="en-US" dirty="0"/>
              <a:t>⇒使用例を</a:t>
            </a:r>
            <a:r>
              <a:rPr kumimoji="1" lang="en-US" altLang="ja-JP" dirty="0"/>
              <a:t>1</a:t>
            </a:r>
            <a:r>
              <a:rPr kumimoji="1" lang="ja-JP" altLang="en-US" dirty="0"/>
              <a:t>つ説明</a:t>
            </a:r>
            <a:endParaRPr kumimoji="1" lang="en-US" altLang="ja-JP" dirty="0"/>
          </a:p>
          <a:p>
            <a:endParaRPr kumimoji="1" lang="en-US" altLang="ja-JP" dirty="0"/>
          </a:p>
          <a:p>
            <a:r>
              <a:rPr kumimoji="1" lang="ja-JP" altLang="en-US" dirty="0"/>
              <a:t>■補足：</a:t>
            </a:r>
            <a:endParaRPr kumimoji="1" lang="en-US" altLang="ja-JP" dirty="0"/>
          </a:p>
          <a:p>
            <a:r>
              <a:rPr kumimoji="1" lang="ja-JP" altLang="en-US" dirty="0"/>
              <a:t>回帰：説明が目的、複数の変数から説明可能、説明するのが目的のため定数値</a:t>
            </a:r>
            <a:endParaRPr kumimoji="1" lang="en-US" altLang="ja-JP" dirty="0"/>
          </a:p>
          <a:p>
            <a:r>
              <a:rPr kumimoji="1" lang="ja-JP" altLang="en-US" dirty="0"/>
              <a:t>時系列：予測が目的、トレンドや周期を考慮可能、</a:t>
            </a:r>
            <a:endParaRPr kumimoji="1" lang="en-US" altLang="ja-JP" dirty="0"/>
          </a:p>
          <a:p>
            <a:r>
              <a:rPr kumimoji="1" lang="ja-JP" altLang="en-US" dirty="0"/>
              <a:t>　　　　　　データは分布から発生しているという（確率過程）考え方から未来の値を知ることはできないのでランダム値を導入</a:t>
            </a:r>
            <a:endParaRPr kumimoji="1" lang="en-US" altLang="ja-JP" dirty="0"/>
          </a:p>
          <a:p>
            <a:endParaRPr kumimoji="1" lang="en-US" altLang="ja-JP" dirty="0"/>
          </a:p>
          <a:p>
            <a:r>
              <a:rPr kumimoji="1" lang="ja-JP" altLang="en-US" dirty="0"/>
              <a:t>時系列データには時系列分析、クロスセクションデータには回帰分析</a:t>
            </a:r>
            <a:endParaRPr kumimoji="1" lang="en-US" altLang="ja-JP" dirty="0"/>
          </a:p>
          <a:p>
            <a:r>
              <a:rPr kumimoji="1" lang="ja-JP" altLang="en-US" dirty="0"/>
              <a:t>時系列データに回帰分析を行うと、見せかけの回帰が起きてしまうため、未来の予測精度が下がってしまう</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24</a:t>
            </a:fld>
            <a:endParaRPr kumimoji="1" lang="ja-JP" altLang="en-US" dirty="0"/>
          </a:p>
        </p:txBody>
      </p:sp>
    </p:spTree>
    <p:extLst>
      <p:ext uri="{BB962C8B-B14F-4D97-AF65-F5344CB8AC3E}">
        <p14:creationId xmlns:p14="http://schemas.microsoft.com/office/powerpoint/2010/main" val="202848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こちらが本日のアジェンダです。</a:t>
            </a:r>
            <a:endParaRPr kumimoji="1" lang="en-US" altLang="ja-JP" dirty="0"/>
          </a:p>
          <a:p>
            <a:r>
              <a:rPr kumimoji="1" lang="ja-JP" altLang="en-US" dirty="0"/>
              <a:t>初めに「データ分析　手法一覧」では、手法の全体像をご説明します。</a:t>
            </a:r>
            <a:endParaRPr kumimoji="1" lang="en-US" altLang="ja-JP" dirty="0"/>
          </a:p>
          <a:p>
            <a:r>
              <a:rPr kumimoji="1" lang="ja-JP" altLang="en-US" dirty="0"/>
              <a:t>次に、「手法の特徴」、「手法の説明」を行い、最後に「まとめ」という流れで進めさせていただきます。</a:t>
            </a: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3</a:t>
            </a:fld>
            <a:endParaRPr kumimoji="1" lang="ja-JP" altLang="en-US" dirty="0"/>
          </a:p>
        </p:txBody>
      </p:sp>
    </p:spTree>
    <p:extLst>
      <p:ext uri="{BB962C8B-B14F-4D97-AF65-F5344CB8AC3E}">
        <p14:creationId xmlns:p14="http://schemas.microsoft.com/office/powerpoint/2010/main" val="108764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手法の説明（</a:t>
            </a:r>
            <a:r>
              <a:rPr lang="en-US" altLang="ja-JP" dirty="0">
                <a:solidFill>
                  <a:srgbClr val="222222"/>
                </a:solidFill>
                <a:latin typeface="Lato"/>
              </a:rPr>
              <a:t>1</a:t>
            </a:r>
            <a:r>
              <a:rPr lang="ja-JP" altLang="en-US" dirty="0">
                <a:solidFill>
                  <a:srgbClr val="222222"/>
                </a:solidFill>
                <a:latin typeface="Lato"/>
              </a:rPr>
              <a:t>つの事例に対して、関係性理解と推論の両方を行うことができます</a:t>
            </a:r>
            <a:r>
              <a:rPr kumimoji="1" lang="ja-JP" altLang="en-US" dirty="0"/>
              <a:t>）⇒上の分析イメージ（上の例は、検査結果データに対してベイジアンネットワークを行い、各項目の関係を把握するイメージです。ある条件の場合に他の項目の発生確率を表すというのは、</a:t>
            </a:r>
            <a:r>
              <a:rPr lang="ja-JP" altLang="en-US" sz="1200" dirty="0">
                <a:solidFill>
                  <a:srgbClr val="000000"/>
                </a:solidFill>
                <a:latin typeface="+mn-ea"/>
              </a:rPr>
              <a:t>喫煙者に該当するかどうかで気管支炎が発生する確率が変化する</a:t>
            </a:r>
            <a:r>
              <a:rPr kumimoji="1" lang="ja-JP" altLang="en-US" sz="1200" dirty="0">
                <a:solidFill>
                  <a:srgbClr val="000000"/>
                </a:solidFill>
                <a:latin typeface="+mn-ea"/>
              </a:rPr>
              <a:t>ということになります。例えば、喫煙者の場合は気管支炎になる場合が</a:t>
            </a:r>
            <a:r>
              <a:rPr kumimoji="1" lang="en-US" altLang="ja-JP" sz="1200" dirty="0">
                <a:solidFill>
                  <a:srgbClr val="000000"/>
                </a:solidFill>
                <a:latin typeface="+mn-ea"/>
              </a:rPr>
              <a:t>40%</a:t>
            </a:r>
            <a:r>
              <a:rPr kumimoji="1" lang="ja-JP" altLang="en-US" sz="1200" dirty="0">
                <a:solidFill>
                  <a:srgbClr val="000000"/>
                </a:solidFill>
                <a:latin typeface="+mn-ea"/>
              </a:rPr>
              <a:t>、～</a:t>
            </a:r>
            <a:r>
              <a:rPr kumimoji="1" lang="ja-JP" altLang="en-US" dirty="0"/>
              <a:t>）</a:t>
            </a:r>
            <a:endParaRPr kumimoji="1" lang="en-US" altLang="ja-JP" dirty="0"/>
          </a:p>
          <a:p>
            <a:r>
              <a:rPr kumimoji="1" lang="ja-JP" altLang="en-US" dirty="0"/>
              <a:t>⇒使用例を</a:t>
            </a:r>
            <a:r>
              <a:rPr kumimoji="1" lang="en-US" altLang="ja-JP" dirty="0"/>
              <a:t>1</a:t>
            </a:r>
            <a:r>
              <a:rPr kumimoji="1" lang="ja-JP" altLang="en-US" dirty="0"/>
              <a:t>つ説明</a:t>
            </a:r>
            <a:endParaRPr kumimoji="1" lang="en-US" altLang="ja-JP" dirty="0"/>
          </a:p>
          <a:p>
            <a:endParaRPr kumimoji="1" lang="en-US" altLang="ja-JP" dirty="0"/>
          </a:p>
          <a:p>
            <a:r>
              <a:rPr kumimoji="1" lang="ja-JP" altLang="en-US" dirty="0"/>
              <a:t>■どういう時に有効かを説明する</a:t>
            </a:r>
            <a:endParaRPr kumimoji="1" lang="en-US" altLang="ja-JP" dirty="0"/>
          </a:p>
          <a:p>
            <a:r>
              <a:rPr kumimoji="1" lang="ja-JP" altLang="en-US" dirty="0"/>
              <a:t>■喫煙者と肺がんの関係性の場合</a:t>
            </a:r>
            <a:endParaRPr kumimoji="1" lang="en-US" altLang="ja-JP" dirty="0"/>
          </a:p>
          <a:p>
            <a:r>
              <a:rPr kumimoji="1" lang="ja-JP" altLang="en-US" dirty="0"/>
              <a:t>事前確率：肺がんの人の数</a:t>
            </a:r>
            <a:endParaRPr kumimoji="1" lang="en-US" altLang="ja-JP" dirty="0"/>
          </a:p>
          <a:p>
            <a:r>
              <a:rPr kumimoji="1" lang="ja-JP" altLang="en-US" dirty="0"/>
              <a:t>事後確率：（肺がんの人の数から、喫煙者の人の割合）</a:t>
            </a:r>
            <a:r>
              <a:rPr kumimoji="1" lang="en-US" altLang="ja-JP" dirty="0"/>
              <a:t>×</a:t>
            </a:r>
            <a:r>
              <a:rPr kumimoji="1" lang="ja-JP" altLang="en-US" dirty="0"/>
              <a:t>（肺がんの人の割合）</a:t>
            </a: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25</a:t>
            </a:fld>
            <a:endParaRPr kumimoji="1" lang="ja-JP" altLang="en-US" dirty="0"/>
          </a:p>
        </p:txBody>
      </p:sp>
    </p:spTree>
    <p:extLst>
      <p:ext uri="{BB962C8B-B14F-4D97-AF65-F5344CB8AC3E}">
        <p14:creationId xmlns:p14="http://schemas.microsoft.com/office/powerpoint/2010/main" val="4149071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手法の説明</a:t>
            </a:r>
            <a:endParaRPr kumimoji="1" lang="en-US" altLang="ja-JP" dirty="0"/>
          </a:p>
          <a:p>
            <a:r>
              <a:rPr kumimoji="1" lang="ja-JP" altLang="en-US" dirty="0"/>
              <a:t>⇒上の分析イメージ（上の例は、各生徒の点数結果に対して主成分分析を使ったイメージです。）</a:t>
            </a:r>
            <a:endParaRPr kumimoji="1" lang="en-US" altLang="ja-JP" dirty="0"/>
          </a:p>
          <a:p>
            <a:r>
              <a:rPr kumimoji="1" lang="ja-JP" altLang="en-US" dirty="0"/>
              <a:t>⇒使用例を</a:t>
            </a:r>
            <a:r>
              <a:rPr kumimoji="1" lang="en-US" altLang="ja-JP" dirty="0"/>
              <a:t>1</a:t>
            </a:r>
            <a:r>
              <a:rPr kumimoji="1" lang="ja-JP" altLang="en-US" dirty="0"/>
              <a:t>つ説明</a:t>
            </a:r>
            <a:endParaRPr kumimoji="1" lang="en-US" altLang="ja-JP" sz="1200" dirty="0">
              <a:solidFill>
                <a:schemeClr val="tx1"/>
              </a:solidFill>
            </a:endParaRPr>
          </a:p>
          <a:p>
            <a:pPr algn="l"/>
            <a:endParaRPr kumimoji="1" lang="en-US" altLang="ja-JP" sz="1200" dirty="0">
              <a:solidFill>
                <a:schemeClr val="tx1"/>
              </a:solidFill>
            </a:endParaRPr>
          </a:p>
          <a:p>
            <a:pPr algn="l"/>
            <a:r>
              <a:rPr kumimoji="1" lang="ja-JP" altLang="en-US" sz="1200" dirty="0">
                <a:solidFill>
                  <a:schemeClr val="tx1"/>
                </a:solidFill>
              </a:rPr>
              <a:t>■補足：</a:t>
            </a:r>
            <a:endParaRPr kumimoji="1" lang="en-US" altLang="ja-JP" sz="1200" dirty="0">
              <a:solidFill>
                <a:schemeClr val="tx1"/>
              </a:solidFill>
            </a:endParaRPr>
          </a:p>
          <a:p>
            <a:pPr algn="l"/>
            <a:r>
              <a:rPr kumimoji="1" lang="en-US" altLang="ja-JP" sz="1200" dirty="0">
                <a:solidFill>
                  <a:schemeClr val="tx1"/>
                </a:solidFill>
              </a:rPr>
              <a:t>LSA</a:t>
            </a:r>
            <a:r>
              <a:rPr kumimoji="1" lang="ja-JP" altLang="en-US" sz="1200" dirty="0">
                <a:solidFill>
                  <a:schemeClr val="tx1"/>
                </a:solidFill>
              </a:rPr>
              <a:t>：</a:t>
            </a:r>
            <a:r>
              <a:rPr lang="ja-JP" altLang="en-US" sz="1200" dirty="0">
                <a:solidFill>
                  <a:schemeClr val="tx1"/>
                </a:solidFill>
              </a:rPr>
              <a:t>統計学の分野なのでトピックモデルだが、特異値分解という</a:t>
            </a:r>
            <a:endParaRPr lang="en-US" altLang="ja-JP" sz="1200" dirty="0">
              <a:solidFill>
                <a:schemeClr val="tx1"/>
              </a:solidFill>
            </a:endParaRPr>
          </a:p>
          <a:p>
            <a:pPr algn="l"/>
            <a:r>
              <a:rPr kumimoji="1" lang="ja-JP" altLang="en-US" sz="1200" dirty="0">
                <a:solidFill>
                  <a:schemeClr val="tx1"/>
                </a:solidFill>
              </a:rPr>
              <a:t>寄与率で振り分けられるため、所属確立が出る：</a:t>
            </a:r>
            <a:r>
              <a:rPr lang="ja-JP" altLang="en-US" sz="1200" dirty="0">
                <a:solidFill>
                  <a:schemeClr val="tx1"/>
                </a:solidFill>
              </a:rPr>
              <a:t>定性的なグループ</a:t>
            </a:r>
            <a:endParaRPr kumimoji="1" lang="en-US" altLang="ja-JP" dirty="0"/>
          </a:p>
          <a:p>
            <a:r>
              <a:rPr kumimoji="1" lang="ja-JP" altLang="en-US" dirty="0"/>
              <a:t>主成分得点：各行の総合得点</a:t>
            </a:r>
            <a:endParaRPr kumimoji="1" lang="en-US" altLang="ja-JP" dirty="0"/>
          </a:p>
          <a:p>
            <a:r>
              <a:rPr kumimoji="1" lang="ja-JP" altLang="en-US" dirty="0"/>
              <a:t>累積寄与率：各項目でどれだけ元の項目を表すことができているか</a:t>
            </a:r>
            <a:endParaRPr kumimoji="1" lang="en-US" altLang="ja-JP" dirty="0"/>
          </a:p>
          <a:p>
            <a:r>
              <a:rPr kumimoji="1" lang="ja-JP" altLang="en-US" dirty="0"/>
              <a:t>寄与率：各項目が元の項目のどれに寄与しているか</a:t>
            </a: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26</a:t>
            </a:fld>
            <a:endParaRPr kumimoji="1" lang="ja-JP" altLang="en-US" dirty="0"/>
          </a:p>
        </p:txBody>
      </p:sp>
    </p:spTree>
    <p:extLst>
      <p:ext uri="{BB962C8B-B14F-4D97-AF65-F5344CB8AC3E}">
        <p14:creationId xmlns:p14="http://schemas.microsoft.com/office/powerpoint/2010/main" val="203411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dirty="0">
                <a:solidFill>
                  <a:schemeClr val="tx1"/>
                </a:solidFill>
              </a:rPr>
              <a:t>■補足：</a:t>
            </a:r>
            <a:endParaRPr kumimoji="1" lang="en-US" altLang="ja-JP" sz="1200" dirty="0">
              <a:solidFill>
                <a:schemeClr val="tx1"/>
              </a:solidFill>
            </a:endParaRPr>
          </a:p>
          <a:p>
            <a:pPr algn="l"/>
            <a:r>
              <a:rPr kumimoji="1" lang="ja-JP" altLang="en-US" sz="1200" dirty="0">
                <a:solidFill>
                  <a:schemeClr val="tx1"/>
                </a:solidFill>
              </a:rPr>
              <a:t>確立処理をしているので、前処理（正規化など、主成分はひっぱられちゃう）がいらない：</a:t>
            </a:r>
            <a:r>
              <a:rPr lang="ja-JP" altLang="en-US" sz="1200" dirty="0">
                <a:solidFill>
                  <a:schemeClr val="tx1"/>
                </a:solidFill>
              </a:rPr>
              <a:t>情報</a:t>
            </a:r>
            <a:r>
              <a:rPr kumimoji="1" lang="ja-JP" altLang="en-US" sz="1200" dirty="0">
                <a:solidFill>
                  <a:schemeClr val="tx1"/>
                </a:solidFill>
              </a:rPr>
              <a:t>処理の分野</a:t>
            </a:r>
            <a:endParaRPr kumimoji="1" lang="en-US" altLang="ja-JP" b="1" dirty="0"/>
          </a:p>
          <a:p>
            <a:r>
              <a:rPr kumimoji="1" lang="en-US" altLang="ja-JP" dirty="0"/>
              <a:t>PLSA</a:t>
            </a:r>
            <a:r>
              <a:rPr kumimoji="1" lang="ja-JP" altLang="en-US" dirty="0"/>
              <a:t>：次元削減、トピックモデル、所属確率を算出するため文章データ（</a:t>
            </a:r>
            <a:r>
              <a:rPr kumimoji="1" lang="en-US" altLang="ja-JP" dirty="0"/>
              <a:t>0,1</a:t>
            </a:r>
            <a:r>
              <a:rPr kumimoji="1" lang="ja-JP" altLang="en-US" dirty="0"/>
              <a:t>）によく使用され意味が似ているものを集約</a:t>
            </a:r>
            <a:endParaRPr kumimoji="1" lang="en-US" altLang="ja-JP" dirty="0"/>
          </a:p>
          <a:p>
            <a:r>
              <a:rPr kumimoji="1" lang="en-US" altLang="ja-JP" dirty="0"/>
              <a:t>PCA</a:t>
            </a:r>
            <a:r>
              <a:rPr kumimoji="1" lang="ja-JP" altLang="en-US" dirty="0"/>
              <a:t>：次元削減、分散を最小化して削減するため数量的な変数に使用、テキストデータに使用した場合出現回数に引っ張られてしまうイメージ</a:t>
            </a:r>
            <a:endParaRPr kumimoji="1" lang="en-US" altLang="ja-JP" dirty="0"/>
          </a:p>
          <a:p>
            <a:endParaRPr kumimoji="1" lang="en-US" altLang="ja-JP" dirty="0"/>
          </a:p>
          <a:p>
            <a:r>
              <a:rPr lang="en-US" altLang="ja-JP" sz="1200" dirty="0"/>
              <a:t>Probabilistic Latent Semantic Analysis</a:t>
            </a:r>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27</a:t>
            </a:fld>
            <a:endParaRPr kumimoji="1" lang="ja-JP" altLang="en-US" dirty="0"/>
          </a:p>
        </p:txBody>
      </p:sp>
    </p:spTree>
    <p:extLst>
      <p:ext uri="{BB962C8B-B14F-4D97-AF65-F5344CB8AC3E}">
        <p14:creationId xmlns:p14="http://schemas.microsoft.com/office/powerpoint/2010/main" val="3034936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■補足：</a:t>
            </a:r>
            <a:endParaRPr kumimoji="1" lang="en-US" altLang="ja-JP" sz="1200" dirty="0">
              <a:solidFill>
                <a:schemeClr val="tx1"/>
              </a:solidFill>
            </a:endParaRPr>
          </a:p>
          <a:p>
            <a:pPr algn="l"/>
            <a:r>
              <a:rPr kumimoji="1" lang="ja-JP" altLang="en-US" sz="1200" dirty="0">
                <a:solidFill>
                  <a:schemeClr val="tx1"/>
                </a:solidFill>
              </a:rPr>
              <a:t>クラスターごとがはっきり振り分けられるため、定量的なクラスタリング（ハードクラスタリング）</a:t>
            </a:r>
            <a:endParaRPr kumimoji="1" lang="en-US" altLang="ja-JP" sz="1200" dirty="0">
              <a:solidFill>
                <a:schemeClr val="tx1"/>
              </a:solidFill>
            </a:endParaRP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28</a:t>
            </a:fld>
            <a:endParaRPr kumimoji="1" lang="ja-JP" altLang="en-US" dirty="0"/>
          </a:p>
        </p:txBody>
      </p:sp>
    </p:spTree>
    <p:extLst>
      <p:ext uri="{BB962C8B-B14F-4D97-AF65-F5344CB8AC3E}">
        <p14:creationId xmlns:p14="http://schemas.microsoft.com/office/powerpoint/2010/main" val="31461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何かご質問やご不明点があれば、お答えいたします。</a:t>
            </a: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31</a:t>
            </a:fld>
            <a:endParaRPr kumimoji="1" lang="ja-JP" altLang="en-US" dirty="0"/>
          </a:p>
        </p:txBody>
      </p:sp>
    </p:spTree>
    <p:extLst>
      <p:ext uri="{BB962C8B-B14F-4D97-AF65-F5344CB8AC3E}">
        <p14:creationId xmlns:p14="http://schemas.microsoft.com/office/powerpoint/2010/main" val="362142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4</a:t>
            </a:fld>
            <a:endParaRPr kumimoji="1" lang="ja-JP" altLang="en-US" dirty="0"/>
          </a:p>
        </p:txBody>
      </p:sp>
    </p:spTree>
    <p:extLst>
      <p:ext uri="{BB962C8B-B14F-4D97-AF65-F5344CB8AC3E}">
        <p14:creationId xmlns:p14="http://schemas.microsoft.com/office/powerpoint/2010/main" val="304473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■説明：こちらが主な分析手法の一覧です。</a:t>
            </a:r>
            <a:endParaRPr kumimoji="1" lang="en-US" altLang="ja-JP" dirty="0"/>
          </a:p>
          <a:p>
            <a:r>
              <a:rPr kumimoji="1" lang="ja-JP" altLang="en-US" dirty="0"/>
              <a:t>分析手法はそれぞれが様々な特徴を持っており、「分析の目的」や「手法の特性」などを加味して、</a:t>
            </a:r>
            <a:endParaRPr kumimoji="1" lang="en-US" altLang="ja-JP" dirty="0"/>
          </a:p>
          <a:p>
            <a:r>
              <a:rPr kumimoji="1" lang="ja-JP" altLang="en-US" dirty="0"/>
              <a:t>分析手法を選定していきます。</a:t>
            </a:r>
            <a:endParaRPr kumimoji="1" lang="en-US" altLang="ja-JP" dirty="0"/>
          </a:p>
          <a:p>
            <a:r>
              <a:rPr kumimoji="1" lang="ja-JP" altLang="en-US" dirty="0"/>
              <a:t>本日は当社で取り組んだプロジェクトで、実際に使用した</a:t>
            </a:r>
            <a:r>
              <a:rPr kumimoji="1" lang="en-US" altLang="ja-JP" dirty="0"/>
              <a:t>4</a:t>
            </a:r>
            <a:r>
              <a:rPr kumimoji="1" lang="ja-JP" altLang="en-US" dirty="0"/>
              <a:t>つの手法をご紹介します。</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5</a:t>
            </a:fld>
            <a:endParaRPr kumimoji="1" lang="ja-JP" altLang="en-US" dirty="0"/>
          </a:p>
        </p:txBody>
      </p:sp>
    </p:spTree>
    <p:extLst>
      <p:ext uri="{BB962C8B-B14F-4D97-AF65-F5344CB8AC3E}">
        <p14:creationId xmlns:p14="http://schemas.microsoft.com/office/powerpoint/2010/main" val="17960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まずこちらが、当社が取り組んだプロジェクトの</a:t>
            </a:r>
            <a:r>
              <a:rPr kumimoji="1" lang="en-US" altLang="ja-JP" dirty="0"/>
              <a:t>Summary</a:t>
            </a:r>
            <a:r>
              <a:rPr kumimoji="1" lang="ja-JP" altLang="en-US" dirty="0"/>
              <a:t>になります。</a:t>
            </a:r>
            <a:endParaRPr kumimoji="1" lang="en-US" altLang="ja-JP" dirty="0"/>
          </a:p>
          <a:p>
            <a:r>
              <a:rPr kumimoji="1" lang="en-US" altLang="ja-JP" dirty="0"/>
              <a:t>D-VUE </a:t>
            </a:r>
            <a:r>
              <a:rPr kumimoji="1" lang="en-US" altLang="ja-JP" dirty="0" err="1"/>
              <a:t>Serivce</a:t>
            </a:r>
            <a:r>
              <a:rPr kumimoji="1" lang="ja-JP" altLang="en-US" dirty="0"/>
              <a:t>としては、大きく</a:t>
            </a:r>
            <a:r>
              <a:rPr kumimoji="1" lang="en-US" altLang="ja-JP" dirty="0"/>
              <a:t>3</a:t>
            </a:r>
            <a:r>
              <a:rPr kumimoji="1" lang="ja-JP" altLang="en-US" dirty="0"/>
              <a:t>つのサービス種類が存在しており、当社ではそれぞれ事例が存在します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「予測」「画像認識」「テキストマイニング」です</a:t>
            </a:r>
            <a:endParaRPr kumimoji="1" lang="en-US" altLang="ja-JP" dirty="0"/>
          </a:p>
          <a:p>
            <a:r>
              <a:rPr kumimoji="1" lang="ja-JP" altLang="en-US" dirty="0"/>
              <a:t>予測：需給予測業務の平準化を行う</a:t>
            </a:r>
            <a:endParaRPr kumimoji="1" lang="en-US" altLang="ja-JP" dirty="0"/>
          </a:p>
          <a:p>
            <a:r>
              <a:rPr kumimoji="1" lang="ja-JP" altLang="en-US" dirty="0"/>
              <a:t>画像認識：ヒューマンエラーの削減を行う</a:t>
            </a:r>
            <a:endParaRPr kumimoji="1" lang="en-US" altLang="ja-JP" dirty="0"/>
          </a:p>
          <a:p>
            <a:r>
              <a:rPr kumimoji="1" lang="ja-JP" altLang="en-US" dirty="0"/>
              <a:t>テキストマイニング：データ企業の戦略に～</a:t>
            </a:r>
            <a:endParaRPr kumimoji="1" lang="en-US" altLang="ja-JP" dirty="0"/>
          </a:p>
          <a:p>
            <a:r>
              <a:rPr kumimoji="1" lang="ja-JP" altLang="en-US" dirty="0"/>
              <a:t>そして、この３つのサービス種類を総称したものを</a:t>
            </a:r>
            <a:r>
              <a:rPr kumimoji="1" lang="en-US" altLang="ja-JP" dirty="0"/>
              <a:t>D-VUE Service</a:t>
            </a:r>
            <a:r>
              <a:rPr kumimoji="1" lang="ja-JP" altLang="en-US" dirty="0"/>
              <a:t>と呼んでいます。</a:t>
            </a:r>
            <a:endParaRPr kumimoji="1" lang="en-US" altLang="ja-JP" dirty="0"/>
          </a:p>
          <a:p>
            <a:r>
              <a:rPr kumimoji="1" lang="ja-JP" altLang="en-US" dirty="0"/>
              <a:t>本日紹介する手法としては、実際に当社がプロジェクトで活用した</a:t>
            </a:r>
            <a:r>
              <a:rPr kumimoji="1" lang="en-US" altLang="ja-JP" dirty="0"/>
              <a:t>4</a:t>
            </a:r>
            <a:r>
              <a:rPr kumimoji="1" lang="ja-JP" altLang="en-US" dirty="0"/>
              <a:t>つの分析手法をご説明します。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6</a:t>
            </a:fld>
            <a:endParaRPr kumimoji="1" lang="ja-JP" altLang="en-US" dirty="0"/>
          </a:p>
        </p:txBody>
      </p:sp>
    </p:spTree>
    <p:extLst>
      <p:ext uri="{BB962C8B-B14F-4D97-AF65-F5344CB8AC3E}">
        <p14:creationId xmlns:p14="http://schemas.microsoft.com/office/powerpoint/2010/main" val="109528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■説明：こちらが、先ほどの手法一覧について、本日ご紹介する</a:t>
            </a:r>
            <a:r>
              <a:rPr kumimoji="1" lang="en-US" altLang="ja-JP" dirty="0"/>
              <a:t>4</a:t>
            </a:r>
            <a:r>
              <a:rPr kumimoji="1" lang="ja-JP" altLang="en-US" dirty="0"/>
              <a:t>つの手法をリストアップしたものです。</a:t>
            </a:r>
            <a:endParaRPr kumimoji="1" lang="en-US" altLang="ja-JP" dirty="0"/>
          </a:p>
          <a:p>
            <a:r>
              <a:rPr kumimoji="1" lang="ja-JP" altLang="en-US" dirty="0"/>
              <a:t>「回帰分析、決定木、ディープラーニング、テキストマイニング」の</a:t>
            </a:r>
            <a:r>
              <a:rPr kumimoji="1" lang="en-US" altLang="ja-JP" dirty="0"/>
              <a:t>4</a:t>
            </a:r>
            <a:r>
              <a:rPr kumimoji="1" lang="ja-JP" altLang="en-US" dirty="0"/>
              <a:t>つの手法をご説明します。</a:t>
            </a:r>
            <a:endParaRPr kumimoji="1" lang="en-US" altLang="ja-JP" dirty="0"/>
          </a:p>
          <a:p>
            <a:r>
              <a:rPr kumimoji="1" lang="ja-JP" altLang="en-US" dirty="0"/>
              <a:t>これらの手法はそれぞれ左の軸である分析の目的「予測と識別、把握」に該当します。</a:t>
            </a:r>
            <a:endParaRPr kumimoji="1" lang="en-US" altLang="ja-JP" dirty="0"/>
          </a:p>
          <a:p>
            <a:r>
              <a:rPr kumimoji="1" lang="ja-JP" altLang="en-US" dirty="0"/>
              <a:t>また、右の軸である手法の特性として、目的変数ありとなしの手法に該当してします。</a:t>
            </a:r>
            <a:endParaRPr kumimoji="1" lang="en-US" altLang="ja-JP" dirty="0"/>
          </a:p>
          <a:p>
            <a:r>
              <a:rPr kumimoji="1" lang="ja-JP" altLang="en-US" dirty="0"/>
              <a:t>まずは手法を紹介していく前に、手法の特徴として１番左の軸である「分析の目的」と右の軸である「手法の特性」を説明します。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■補足：</a:t>
            </a:r>
            <a:endParaRPr kumimoji="1" lang="en-US" altLang="ja-JP" dirty="0"/>
          </a:p>
          <a:p>
            <a:r>
              <a:rPr kumimoji="1" lang="ja-JP" altLang="en-US" dirty="0"/>
              <a:t>予測と識別は、目的変数として取れるかどうか</a:t>
            </a:r>
            <a:endParaRPr kumimoji="1" lang="en-US" altLang="ja-JP" dirty="0"/>
          </a:p>
          <a:p>
            <a:r>
              <a:rPr kumimoji="1" lang="ja-JP" altLang="en-US" dirty="0"/>
              <a:t>把握はホワイトボックスかどうか</a:t>
            </a: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7</a:t>
            </a:fld>
            <a:endParaRPr kumimoji="1" lang="ja-JP" altLang="en-US" dirty="0"/>
          </a:p>
        </p:txBody>
      </p:sp>
    </p:spTree>
    <p:extLst>
      <p:ext uri="{BB962C8B-B14F-4D97-AF65-F5344CB8AC3E}">
        <p14:creationId xmlns:p14="http://schemas.microsoft.com/office/powerpoint/2010/main" val="310771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8</a:t>
            </a:fld>
            <a:endParaRPr kumimoji="1" lang="ja-JP" altLang="en-US" dirty="0"/>
          </a:p>
        </p:txBody>
      </p:sp>
    </p:spTree>
    <p:extLst>
      <p:ext uri="{BB962C8B-B14F-4D97-AF65-F5344CB8AC3E}">
        <p14:creationId xmlns:p14="http://schemas.microsoft.com/office/powerpoint/2010/main" val="12012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a:t>
            </a:r>
            <a:endParaRPr kumimoji="1" lang="en-US" altLang="ja-JP" dirty="0"/>
          </a:p>
          <a:p>
            <a:r>
              <a:rPr kumimoji="1" lang="ja-JP" altLang="en-US" dirty="0"/>
              <a:t>まずは分析の目的の説明です。</a:t>
            </a:r>
            <a:endParaRPr kumimoji="1" lang="en-US" altLang="ja-JP" dirty="0"/>
          </a:p>
          <a:p>
            <a:r>
              <a:rPr kumimoji="1" lang="ja-JP" altLang="en-US" dirty="0"/>
              <a:t>分析の目的として、予測・識別・把握の３つに分類しています。</a:t>
            </a:r>
            <a:endParaRPr kumimoji="1" lang="en-US" altLang="ja-JP" dirty="0"/>
          </a:p>
          <a:p>
            <a:r>
              <a:rPr kumimoji="1" lang="ja-JP" altLang="en-US" dirty="0"/>
              <a:t>予測とは、～といったことが該当し、例えば～</a:t>
            </a:r>
            <a:endParaRPr kumimoji="1" lang="en-US" altLang="ja-JP" dirty="0"/>
          </a:p>
          <a:p>
            <a:r>
              <a:rPr kumimoji="1" lang="ja-JP" altLang="en-US" dirty="0"/>
              <a:t>識別とは、～といったことが該当し、例えば～</a:t>
            </a:r>
            <a:endParaRPr kumimoji="1" lang="en-US" altLang="ja-JP" dirty="0"/>
          </a:p>
          <a:p>
            <a:r>
              <a:rPr kumimoji="1" lang="ja-JP" altLang="en-US" dirty="0"/>
              <a:t>予測と識別は少し類似している部分もありますが、</a:t>
            </a:r>
            <a:endParaRPr kumimoji="1" lang="en-US" altLang="ja-JP" dirty="0"/>
          </a:p>
          <a:p>
            <a:r>
              <a:rPr kumimoji="1" lang="ja-JP" altLang="en-US" dirty="0"/>
              <a:t>大きく違う点として、予測は売上や株価などの連続値、識別は●か</a:t>
            </a:r>
            <a:r>
              <a:rPr kumimoji="1" lang="en-US" altLang="ja-JP" dirty="0"/>
              <a:t>×</a:t>
            </a:r>
            <a:r>
              <a:rPr kumimoji="1" lang="ja-JP" altLang="en-US" dirty="0"/>
              <a:t>か、</a:t>
            </a:r>
            <a:r>
              <a:rPr kumimoji="1" lang="en-US" altLang="ja-JP" dirty="0"/>
              <a:t>A</a:t>
            </a:r>
            <a:r>
              <a:rPr kumimoji="1" lang="ja-JP" altLang="en-US" dirty="0"/>
              <a:t>か</a:t>
            </a:r>
            <a:r>
              <a:rPr kumimoji="1" lang="en-US" altLang="ja-JP" dirty="0"/>
              <a:t>B</a:t>
            </a:r>
            <a:r>
              <a:rPr kumimoji="1" lang="ja-JP" altLang="en-US" dirty="0"/>
              <a:t>か</a:t>
            </a:r>
            <a:r>
              <a:rPr kumimoji="1" lang="en-US" altLang="ja-JP" dirty="0"/>
              <a:t>C</a:t>
            </a:r>
            <a:r>
              <a:rPr kumimoji="1" lang="ja-JP" altLang="en-US" dirty="0"/>
              <a:t>かなどの離散値というデータに対して分析目的を区別しています</a:t>
            </a:r>
            <a:endParaRPr kumimoji="1" lang="en-US" altLang="ja-JP" dirty="0"/>
          </a:p>
          <a:p>
            <a:r>
              <a:rPr kumimoji="1" lang="ja-JP" altLang="en-US" dirty="0"/>
              <a:t>そして、把握とは、～と言ったことが該当し、例えば～</a:t>
            </a: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9</a:t>
            </a:fld>
            <a:endParaRPr kumimoji="1" lang="ja-JP" altLang="en-US" dirty="0"/>
          </a:p>
        </p:txBody>
      </p:sp>
    </p:spTree>
    <p:extLst>
      <p:ext uri="{BB962C8B-B14F-4D97-AF65-F5344CB8AC3E}">
        <p14:creationId xmlns:p14="http://schemas.microsoft.com/office/powerpoint/2010/main" val="58762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■説明：ここでは、手法一覧の右側の軸である「手法の特性」を理解するため、変数の使い分けをご説明します</a:t>
            </a:r>
            <a:endParaRPr kumimoji="1" lang="en-US" altLang="ja-JP" dirty="0"/>
          </a:p>
          <a:p>
            <a:r>
              <a:rPr kumimoji="1" lang="ja-JP" altLang="en-US" dirty="0"/>
              <a:t>まず変数の使い分けには２種類が存在し、目的変数と説明変数が存在します。</a:t>
            </a:r>
            <a:endParaRPr kumimoji="1" lang="en-US" altLang="ja-JP" dirty="0"/>
          </a:p>
          <a:p>
            <a:r>
              <a:rPr kumimoji="1" lang="ja-JP" altLang="en-US" dirty="0"/>
              <a:t>目的変数とは求めたい結果のこと、説明変数とは求めたい結果に影響を与えることです。</a:t>
            </a:r>
            <a:endParaRPr kumimoji="1" lang="en-US" altLang="ja-JP" dirty="0"/>
          </a:p>
          <a:p>
            <a:r>
              <a:rPr kumimoji="1" lang="ja-JP" altLang="en-US" dirty="0"/>
              <a:t>下には、過去のメールデータを例に挙げて、目的変数と説明変数を挙げています。</a:t>
            </a:r>
            <a:endParaRPr kumimoji="1" lang="en-US" altLang="ja-JP" dirty="0"/>
          </a:p>
          <a:p>
            <a:r>
              <a:rPr kumimoji="1" lang="ja-JP" altLang="en-US" dirty="0"/>
              <a:t>まず迷惑メールかどうかを識別したいといったことが目的の場合、</a:t>
            </a:r>
            <a:endParaRPr kumimoji="1" lang="en-US" altLang="ja-JP" dirty="0"/>
          </a:p>
          <a:p>
            <a:r>
              <a:rPr kumimoji="1" lang="ja-JP" altLang="en-US" dirty="0"/>
              <a:t>目的変数は、正常メールか迷惑メールかといったことを表している、１番右の「メールの区別」の項目が該当します。</a:t>
            </a:r>
            <a:endParaRPr kumimoji="1" lang="en-US" altLang="ja-JP" dirty="0"/>
          </a:p>
          <a:p>
            <a:r>
              <a:rPr kumimoji="1" lang="ja-JP" altLang="en-US" dirty="0"/>
              <a:t>そして、説明変数は、迷惑メールかどうかを識別するために使用する項目であるため、例えば、本文に</a:t>
            </a:r>
            <a:r>
              <a:rPr kumimoji="1" lang="en-US" altLang="ja-JP" dirty="0"/>
              <a:t>URL</a:t>
            </a:r>
            <a:r>
              <a:rPr kumimoji="1" lang="ja-JP" altLang="en-US" dirty="0"/>
              <a:t>があるか内科の項目であったり、迷惑メールに特徴的な単語が存在するかどうかといった項目が該当します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■補足：</a:t>
            </a:r>
            <a:endParaRPr kumimoji="1" lang="en-US" altLang="ja-JP" dirty="0"/>
          </a:p>
          <a:p>
            <a:r>
              <a:rPr kumimoji="1" lang="ja-JP" altLang="en-US" dirty="0"/>
              <a:t>手法：ベイズ推定、ナイーブベイズ、ランダムフォレスト、サポートベクターマシンなど</a:t>
            </a:r>
            <a:endParaRPr kumimoji="1" lang="en-US" altLang="ja-JP" dirty="0"/>
          </a:p>
          <a:p>
            <a:r>
              <a:rPr kumimoji="1" lang="ja-JP" altLang="en-US" dirty="0"/>
              <a:t>正解率：</a:t>
            </a:r>
            <a:r>
              <a:rPr kumimoji="1" lang="en-US" altLang="ja-JP" dirty="0"/>
              <a:t>98%</a:t>
            </a:r>
            <a:r>
              <a:rPr kumimoji="1" lang="ja-JP" altLang="en-US" dirty="0"/>
              <a:t>くらい（サポートベクターマシン）</a:t>
            </a:r>
            <a:endParaRPr kumimoji="1" lang="en-US" altLang="ja-JP" dirty="0"/>
          </a:p>
          <a:p>
            <a:r>
              <a:rPr kumimoji="1" lang="ja-JP" altLang="en-US" dirty="0"/>
              <a:t>特徴的な単語：「勧誘」「出会い」「恋愛」など</a:t>
            </a:r>
            <a:endParaRPr kumimoji="1" lang="en-US" altLang="ja-JP" dirty="0"/>
          </a:p>
          <a:p>
            <a:r>
              <a:rPr kumimoji="1" lang="ja-JP" altLang="en-US" dirty="0"/>
              <a:t>その他の特徴量：</a:t>
            </a:r>
            <a:r>
              <a:rPr lang="ja-JP" altLang="en-US" dirty="0"/>
              <a:t>受信者の存在、送信者のドメイン、メールサイズ、件名、昼夜別の受信時刻</a:t>
            </a:r>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10</a:t>
            </a:fld>
            <a:endParaRPr kumimoji="1" lang="ja-JP" altLang="en-US" dirty="0"/>
          </a:p>
        </p:txBody>
      </p:sp>
    </p:spTree>
    <p:extLst>
      <p:ext uri="{BB962C8B-B14F-4D97-AF65-F5344CB8AC3E}">
        <p14:creationId xmlns:p14="http://schemas.microsoft.com/office/powerpoint/2010/main" val="1015436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4000" y="1738800"/>
            <a:ext cx="8352000" cy="2361600"/>
          </a:xfrm>
          <a:prstGeom prst="rect">
            <a:avLst/>
          </a:prstGeom>
        </p:spPr>
        <p:txBody>
          <a:bodyPr anchor="b" anchorCtr="0"/>
          <a:lstStyle>
            <a:lvl1pPr>
              <a:defRPr sz="4000" b="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4438800"/>
            <a:ext cx="7920000" cy="1785600"/>
          </a:xfrm>
          <a:prstGeom prst="rect">
            <a:avLst/>
          </a:prstGeo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kumimoji="1" lang="ja-JP" altLang="en-US"/>
              <a:t>マスター サブタイトルの書式設定</a:t>
            </a:r>
          </a:p>
        </p:txBody>
      </p:sp>
      <p:sp>
        <p:nvSpPr>
          <p:cNvPr id="17" name="フッター プレースホルダー 16"/>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18" name="スライド番号プレースホルダー 17"/>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79476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セクション見出し1（ブルー）">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4000" y="1989000"/>
            <a:ext cx="8632800" cy="1440000"/>
          </a:xfrm>
          <a:prstGeom prst="rect">
            <a:avLst/>
          </a:prstGeom>
        </p:spPr>
        <p:txBody>
          <a:bodyPr anchor="b" anchorCtr="0"/>
          <a:lstStyle>
            <a:lvl1pPr>
              <a:defRPr sz="3600"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3697200"/>
            <a:ext cx="8218800" cy="2595600"/>
          </a:xfrm>
          <a:prstGeom prst="rect">
            <a:avLst/>
          </a:prstGeo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kumimoji="1" lang="ja-JP" altLang="en-US"/>
              <a:t>マスター サブタイトルの書式設定</a:t>
            </a:r>
          </a:p>
        </p:txBody>
      </p:sp>
      <p:sp>
        <p:nvSpPr>
          <p:cNvPr id="14"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dirty="0"/>
          </a:p>
        </p:txBody>
      </p:sp>
      <p:sp>
        <p:nvSpPr>
          <p:cNvPr id="6" name="フッター プレースホルダー 5"/>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13" name="スライド番号プレースホルダー 12"/>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330337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200" y="3212976"/>
            <a:ext cx="8787600" cy="3252624"/>
          </a:xfrm>
          <a:prstGeom prst="rect">
            <a:avLst/>
          </a:prstGeom>
        </p:spPr>
        <p:txBody>
          <a:bodyPr/>
          <a:lstStyle>
            <a:lvl1pPr marL="342898" indent="-342898">
              <a:buFont typeface="Wingdings" panose="05000000000000000000" pitchFamily="2" charset="2"/>
              <a:buChar char="Ø"/>
              <a:defRPr/>
            </a:lvl1pPr>
            <a:lvl2pPr marL="742946" indent="-285748">
              <a:buFont typeface="Wingdings" panose="05000000000000000000" pitchFamily="2" charset="2"/>
              <a:buChar char="Ø"/>
              <a:defRPr/>
            </a:lvl2pPr>
            <a:lvl3pPr marL="1142993" indent="-228598">
              <a:buFont typeface="Wingdings" panose="05000000000000000000" pitchFamily="2" charset="2"/>
              <a:buChar char="Ø"/>
              <a:defRPr/>
            </a:lvl3pPr>
            <a:lvl4pPr marL="1600191" indent="-228598">
              <a:buFont typeface="Wingdings" panose="05000000000000000000" pitchFamily="2" charset="2"/>
              <a:buChar char="Ø"/>
              <a:defRPr/>
            </a:lvl4pPr>
            <a:lvl5pPr marL="2057388" indent="-228598">
              <a:buFont typeface="Wingdings" panose="05000000000000000000" pitchFamily="2" charset="2"/>
              <a:buChar char="Ø"/>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タイトル 10"/>
          <p:cNvSpPr>
            <a:spLocks noGrp="1"/>
          </p:cNvSpPr>
          <p:nvPr>
            <p:ph type="title"/>
          </p:nvPr>
        </p:nvSpPr>
        <p:spPr>
          <a:xfrm>
            <a:off x="180000" y="180000"/>
            <a:ext cx="7920000" cy="612000"/>
          </a:xfrm>
          <a:prstGeom prst="rect">
            <a:avLst/>
          </a:prstGeom>
        </p:spPr>
        <p:txBody>
          <a:bodyPr/>
          <a:lstStyle/>
          <a:p>
            <a:r>
              <a:rPr kumimoji="1" lang="ja-JP" altLang="en-US"/>
              <a:t>マスター タイトルの書式設定</a:t>
            </a:r>
          </a:p>
        </p:txBody>
      </p:sp>
      <p:sp>
        <p:nvSpPr>
          <p:cNvPr id="2" name="フッター プレースホルダー 1"/>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135264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最終ページ 1">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1382" y="2763000"/>
            <a:ext cx="3021239" cy="972000"/>
          </a:xfrm>
          <a:prstGeom prst="rect">
            <a:avLst/>
          </a:prstGeom>
        </p:spPr>
      </p:pic>
    </p:spTree>
    <p:extLst>
      <p:ext uri="{BB962C8B-B14F-4D97-AF65-F5344CB8AC3E}">
        <p14:creationId xmlns:p14="http://schemas.microsoft.com/office/powerpoint/2010/main" val="66770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最終ページ 2">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a:xfrm>
            <a:off x="2563200" y="6289200"/>
            <a:ext cx="4021200" cy="201600"/>
          </a:xfrm>
        </p:spPr>
        <p:txBody>
          <a:bodyPr/>
          <a:lstStyle>
            <a:lvl1pPr algn="ct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7369" y="6283457"/>
            <a:ext cx="1099551" cy="216000"/>
          </a:xfrm>
          <a:prstGeom prst="rect">
            <a:avLst/>
          </a:prstGeom>
        </p:spPr>
      </p:pic>
      <p:pic>
        <p:nvPicPr>
          <p:cNvPr id="8" name="図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2000" y="3034341"/>
            <a:ext cx="3600000" cy="429318"/>
          </a:xfrm>
          <a:prstGeom prst="rect">
            <a:avLst/>
          </a:prstGeom>
        </p:spPr>
      </p:pic>
    </p:spTree>
    <p:extLst>
      <p:ext uri="{BB962C8B-B14F-4D97-AF65-F5344CB8AC3E}">
        <p14:creationId xmlns:p14="http://schemas.microsoft.com/office/powerpoint/2010/main" val="3332936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フッター プレースホルダー 4"/>
          <p:cNvSpPr>
            <a:spLocks noGrp="1"/>
          </p:cNvSpPr>
          <p:nvPr>
            <p:ph type="ftr" sz="quarter" idx="3"/>
          </p:nvPr>
        </p:nvSpPr>
        <p:spPr>
          <a:xfrm>
            <a:off x="5076056" y="6652800"/>
            <a:ext cx="4021200" cy="201600"/>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6" name="スライド番号プレースホルダー 5"/>
          <p:cNvSpPr>
            <a:spLocks noGrp="1"/>
          </p:cNvSpPr>
          <p:nvPr>
            <p:ph type="sldNum" sz="quarter" idx="4"/>
          </p:nvPr>
        </p:nvSpPr>
        <p:spPr>
          <a:xfrm>
            <a:off x="4302000" y="6652800"/>
            <a:ext cx="540000" cy="201600"/>
          </a:xfrm>
          <a:prstGeom prst="rect">
            <a:avLst/>
          </a:prstGeom>
        </p:spPr>
        <p:txBody>
          <a:bodyPr vert="horz" lIns="0" tIns="0" rIns="0" bIns="0" rtlCol="0" anchor="ctr"/>
          <a:lstStyle>
            <a:lvl1pPr algn="ct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5746E6DC-1CE8-4C96-A2EA-6486FEF45375}" type="slidenum">
              <a:rPr lang="ja-JP" altLang="en-US" smtClean="0"/>
              <a:pPr/>
              <a:t>‹#›</a:t>
            </a:fld>
            <a:endParaRPr lang="ja-JP" altLang="en-US" dirty="0"/>
          </a:p>
        </p:txBody>
      </p:sp>
      <p:sp>
        <p:nvSpPr>
          <p:cNvPr id="10"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dirty="0"/>
          </a:p>
        </p:txBody>
      </p:sp>
    </p:spTree>
    <p:extLst>
      <p:ext uri="{BB962C8B-B14F-4D97-AF65-F5344CB8AC3E}">
        <p14:creationId xmlns:p14="http://schemas.microsoft.com/office/powerpoint/2010/main" val="31616424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50" r:id="rId3"/>
    <p:sldLayoutId id="2147483674" r:id="rId4"/>
    <p:sldLayoutId id="2147483682" r:id="rId5"/>
  </p:sldLayoutIdLst>
  <p:hf hdr="0" dt="0"/>
  <p:txStyles>
    <p:titleStyle>
      <a:lvl1pPr algn="l" defTabSz="914395" rtl="0" eaLnBrk="1" latinLnBrk="0" hangingPunct="1">
        <a:spcBef>
          <a:spcPct val="0"/>
        </a:spcBef>
        <a:buNone/>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898" indent="-342898" algn="l" defTabSz="914395" rtl="0" eaLnBrk="1" latinLnBrk="0" hangingPunct="1">
        <a:spcBef>
          <a:spcPct val="20000"/>
        </a:spcBef>
        <a:buFont typeface="Arial" panose="020B0604020202020204" pitchFamily="34" charset="0"/>
        <a:buChar char="•"/>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46" indent="-285748" algn="l" defTabSz="914395" rtl="0" eaLnBrk="1" latinLnBrk="0" hangingPunct="1">
        <a:spcBef>
          <a:spcPct val="20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2993" indent="-228598" algn="l" defTabSz="914395" rtl="0" eaLnBrk="1" latinLnBrk="0" hangingPunct="1">
        <a:spcBef>
          <a:spcPct val="200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191" indent="-228598" algn="l" defTabSz="914395"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388" indent="-228598" algn="l" defTabSz="914395"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585"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2" algn="l" defTabSz="914395" rtl="0" eaLnBrk="1" latinLnBrk="0" hangingPunct="1">
        <a:defRPr kumimoji="1" sz="1800" kern="1200">
          <a:solidFill>
            <a:schemeClr val="tx1"/>
          </a:solidFill>
          <a:latin typeface="+mn-lt"/>
          <a:ea typeface="+mn-ea"/>
          <a:cs typeface="+mn-cs"/>
        </a:defRPr>
      </a:lvl4pPr>
      <a:lvl5pPr marL="1828789" algn="l" defTabSz="914395" rtl="0" eaLnBrk="1" latinLnBrk="0" hangingPunct="1">
        <a:defRPr kumimoji="1" sz="1800" kern="1200">
          <a:solidFill>
            <a:schemeClr val="tx1"/>
          </a:solidFill>
          <a:latin typeface="+mn-lt"/>
          <a:ea typeface="+mn-ea"/>
          <a:cs typeface="+mn-cs"/>
        </a:defRPr>
      </a:lvl5pPr>
      <a:lvl6pPr marL="2285987" algn="l" defTabSz="914395" rtl="0" eaLnBrk="1" latinLnBrk="0" hangingPunct="1">
        <a:defRPr kumimoji="1" sz="1800" kern="1200">
          <a:solidFill>
            <a:schemeClr val="tx1"/>
          </a:solidFill>
          <a:latin typeface="+mn-lt"/>
          <a:ea typeface="+mn-ea"/>
          <a:cs typeface="+mn-cs"/>
        </a:defRPr>
      </a:lvl6pPr>
      <a:lvl7pPr marL="2743185" algn="l" defTabSz="914395" rtl="0" eaLnBrk="1" latinLnBrk="0" hangingPunct="1">
        <a:defRPr kumimoji="1" sz="1800" kern="1200">
          <a:solidFill>
            <a:schemeClr val="tx1"/>
          </a:solidFill>
          <a:latin typeface="+mn-lt"/>
          <a:ea typeface="+mn-ea"/>
          <a:cs typeface="+mn-cs"/>
        </a:defRPr>
      </a:lvl7pPr>
      <a:lvl8pPr marL="3200381" algn="l" defTabSz="914395" rtl="0" eaLnBrk="1" latinLnBrk="0" hangingPunct="1">
        <a:defRPr kumimoji="1" sz="1800" kern="1200">
          <a:solidFill>
            <a:schemeClr val="tx1"/>
          </a:solidFill>
          <a:latin typeface="+mn-lt"/>
          <a:ea typeface="+mn-ea"/>
          <a:cs typeface="+mn-cs"/>
        </a:defRPr>
      </a:lvl8pPr>
      <a:lvl9pPr marL="3657579" algn="l" defTabSz="914395"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tmedia.co.jp/news/articles/1507/13/news053.html" TargetMode="External"/><Relationship Id="rId2" Type="http://schemas.openxmlformats.org/officeDocument/2006/relationships/hyperlink" Target="https://seleck.cc/985"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file:///C:\Users\4440\Box\&#36795;&#20803;\20.&#12487;&#12540;&#12479;&#20998;&#26512;&#12362;&#21193;&#24375;\&#12452;&#12494;&#12505;&#12540;&#12471;&#12519;&#12531;&#25512;&#36914;&#23460;&#21521;&#12369;_&#12487;&#12540;&#12479;&#20998;&#26512;_&#25163;&#27861;&#32057;&#20171;.pptx#-1,15,&#25163;&#27861;&#35500;&#26126;&#12288;&#12487;&#12451;&#12540;&#12503;&#12521;&#12540;&#12491;&#12531;&#12464;" TargetMode="External"/><Relationship Id="rId3" Type="http://schemas.openxmlformats.org/officeDocument/2006/relationships/image" Target="../media/image4.png"/><Relationship Id="rId7" Type="http://schemas.openxmlformats.org/officeDocument/2006/relationships/hyperlink" Target="file:///C:\Users\4440\Box\&#36795;&#20803;\20.&#12487;&#12540;&#12479;&#20998;&#26512;&#12362;&#21193;&#24375;\&#12452;&#12494;&#12505;&#12540;&#12471;&#12519;&#12531;&#25512;&#36914;&#23460;&#21521;&#12369;_&#12487;&#12540;&#12479;&#20998;&#26512;_&#25163;&#27861;&#32057;&#20171;.pptx#-1,12,&#25163;&#27861;&#35500;&#26126;&#12288;&#22238;&#24112;&#20998;&#26512;"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file:///C:\Users\4440\Box\&#36795;&#20803;\20.&#12487;&#12540;&#12479;&#20998;&#26512;&#12362;&#21193;&#24375;\&#12452;&#12494;&#12505;&#12540;&#12471;&#12519;&#12531;&#25512;&#36914;&#23460;&#21521;&#12369;_&#12487;&#12540;&#12479;&#20998;&#26512;_&#25163;&#27861;&#32057;&#20171;.pptx#-1,14,&#25163;&#27861;&#35500;&#26126;&#12288;&#27770;&#23450;&#26408;&#20998;&#26512;" TargetMode="Externa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file:///C:\Users\4440\Box\&#36795;&#20803;\20.&#12487;&#12540;&#12479;&#20998;&#26512;&#12362;&#21193;&#24375;\&#12452;&#12494;&#12505;&#12540;&#12471;&#12519;&#12531;&#25512;&#36914;&#23460;&#21521;&#12369;_&#12487;&#12540;&#12479;&#20998;&#26512;_&#25163;&#27861;&#32057;&#20171;.pptx#-1,21,&#25163;&#27861;&#35500;&#26126;&#12288;&#12486;&#12461;&#12473;&#12488;&#12510;&#12452;&#12491;&#12531;&#1246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BAFED80-C8B4-43B5-BA98-29A49357C74F}"/>
              </a:ext>
            </a:extLst>
          </p:cNvPr>
          <p:cNvSpPr>
            <a:spLocks noGrp="1"/>
          </p:cNvSpPr>
          <p:nvPr>
            <p:ph type="ctrTitle"/>
          </p:nvPr>
        </p:nvSpPr>
        <p:spPr/>
        <p:txBody>
          <a:bodyPr anchor="t"/>
          <a:lstStyle/>
          <a:p>
            <a:pPr algn="ctr"/>
            <a:r>
              <a:rPr kumimoji="1" lang="ja-JP" altLang="en-US" dirty="0"/>
              <a:t>イノベーション推進室向け</a:t>
            </a:r>
            <a:br>
              <a:rPr kumimoji="1" lang="en-US" altLang="ja-JP" dirty="0"/>
            </a:br>
            <a:r>
              <a:rPr kumimoji="1" lang="ja-JP" altLang="en-US" dirty="0"/>
              <a:t>データ分析</a:t>
            </a:r>
            <a:r>
              <a:rPr lang="ja-JP" altLang="en-US" dirty="0"/>
              <a:t>　手法紹介</a:t>
            </a:r>
            <a:endParaRPr kumimoji="1" lang="ja-JP" altLang="en-US" dirty="0"/>
          </a:p>
        </p:txBody>
      </p:sp>
      <p:sp>
        <p:nvSpPr>
          <p:cNvPr id="7" name="字幕 6">
            <a:extLst>
              <a:ext uri="{FF2B5EF4-FFF2-40B4-BE49-F238E27FC236}">
                <a16:creationId xmlns:a16="http://schemas.microsoft.com/office/drawing/2014/main" id="{2FE8AD37-4F58-40A0-A330-81C7527518DC}"/>
              </a:ext>
            </a:extLst>
          </p:cNvPr>
          <p:cNvSpPr>
            <a:spLocks noGrp="1"/>
          </p:cNvSpPr>
          <p:nvPr>
            <p:ph type="subTitle" idx="1"/>
          </p:nvPr>
        </p:nvSpPr>
        <p:spPr/>
        <p:txBody>
          <a:bodyPr/>
          <a:lstStyle/>
          <a:p>
            <a:r>
              <a:rPr kumimoji="1" lang="ja-JP" altLang="en-US" dirty="0"/>
              <a:t>イノベーション推進室</a:t>
            </a:r>
            <a:endParaRPr kumimoji="1" lang="en-US" altLang="ja-JP" dirty="0"/>
          </a:p>
          <a:p>
            <a:r>
              <a:rPr kumimoji="1" lang="ja-JP" altLang="en-US" dirty="0"/>
              <a:t>データサイエンスチーム</a:t>
            </a:r>
          </a:p>
        </p:txBody>
      </p:sp>
      <p:sp>
        <p:nvSpPr>
          <p:cNvPr id="4" name="フッター プレースホルダー 3">
            <a:extLst>
              <a:ext uri="{FF2B5EF4-FFF2-40B4-BE49-F238E27FC236}">
                <a16:creationId xmlns:a16="http://schemas.microsoft.com/office/drawing/2014/main" id="{2F1A4DC9-D8D6-4DBD-AC2D-6D2E4610557C}"/>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Tree>
    <p:extLst>
      <p:ext uri="{BB962C8B-B14F-4D97-AF65-F5344CB8AC3E}">
        <p14:creationId xmlns:p14="http://schemas.microsoft.com/office/powerpoint/2010/main" val="274522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81061C4-8CAB-4A50-AE0B-C966A3B8CE32}"/>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18BFA9F7-7C46-456C-8B0E-A03D4580661F}"/>
              </a:ext>
            </a:extLst>
          </p:cNvPr>
          <p:cNvSpPr>
            <a:spLocks noGrp="1"/>
          </p:cNvSpPr>
          <p:nvPr>
            <p:ph type="sldNum" sz="quarter" idx="11"/>
          </p:nvPr>
        </p:nvSpPr>
        <p:spPr/>
        <p:txBody>
          <a:bodyPr/>
          <a:lstStyle/>
          <a:p>
            <a:fld id="{5746E6DC-1CE8-4C96-A2EA-6486FEF45375}" type="slidenum">
              <a:rPr lang="ja-JP" altLang="en-US" smtClean="0"/>
              <a:pPr/>
              <a:t>10</a:t>
            </a:fld>
            <a:endParaRPr lang="ja-JP" altLang="en-US" dirty="0"/>
          </a:p>
        </p:txBody>
      </p:sp>
      <p:sp>
        <p:nvSpPr>
          <p:cNvPr id="10" name="タイトル 2">
            <a:extLst>
              <a:ext uri="{FF2B5EF4-FFF2-40B4-BE49-F238E27FC236}">
                <a16:creationId xmlns:a16="http://schemas.microsoft.com/office/drawing/2014/main" id="{58349065-E996-44E9-B610-2C2605A3745D}"/>
              </a:ext>
            </a:extLst>
          </p:cNvPr>
          <p:cNvSpPr>
            <a:spLocks noGrp="1"/>
          </p:cNvSpPr>
          <p:nvPr>
            <p:ph type="title"/>
          </p:nvPr>
        </p:nvSpPr>
        <p:spPr>
          <a:xfrm>
            <a:off x="180000" y="180000"/>
            <a:ext cx="7920000" cy="612000"/>
          </a:xfrm>
        </p:spPr>
        <p:txBody>
          <a:bodyPr anchor="ctr" anchorCtr="0"/>
          <a:lstStyle/>
          <a:p>
            <a:r>
              <a:rPr lang="ja-JP" altLang="en-US" dirty="0">
                <a:latin typeface="+mn-ea"/>
                <a:ea typeface="+mn-ea"/>
              </a:rPr>
              <a:t>手法の特徴　変数の使い分け</a:t>
            </a:r>
            <a:endParaRPr kumimoji="1" lang="ja-JP" altLang="en-US" dirty="0">
              <a:latin typeface="+mn-ea"/>
              <a:ea typeface="+mn-ea"/>
            </a:endParaRPr>
          </a:p>
        </p:txBody>
      </p:sp>
      <p:sp>
        <p:nvSpPr>
          <p:cNvPr id="13" name="正方形/長方形 12">
            <a:extLst>
              <a:ext uri="{FF2B5EF4-FFF2-40B4-BE49-F238E27FC236}">
                <a16:creationId xmlns:a16="http://schemas.microsoft.com/office/drawing/2014/main" id="{F7EF2AAA-18FF-4B6A-BF9F-B03F3EB14D19}"/>
              </a:ext>
            </a:extLst>
          </p:cNvPr>
          <p:cNvSpPr/>
          <p:nvPr/>
        </p:nvSpPr>
        <p:spPr>
          <a:xfrm>
            <a:off x="3499751" y="1080002"/>
            <a:ext cx="5616000" cy="861774"/>
          </a:xfrm>
          <a:prstGeom prst="rect">
            <a:avLst/>
          </a:prstGeom>
        </p:spPr>
        <p:txBody>
          <a:bodyPr wrap="square">
            <a:spAutoFit/>
          </a:bodyPr>
          <a:lstStyle/>
          <a:p>
            <a:r>
              <a:rPr lang="ja-JP" altLang="en-US" b="1" dirty="0">
                <a:solidFill>
                  <a:schemeClr val="accent2"/>
                </a:solidFill>
              </a:rPr>
              <a:t>求めたい結果</a:t>
            </a:r>
            <a:r>
              <a:rPr lang="ja-JP" altLang="en-US" dirty="0"/>
              <a:t>のこと</a:t>
            </a:r>
            <a:endParaRPr lang="en-US" altLang="ja-JP" dirty="0"/>
          </a:p>
          <a:p>
            <a:r>
              <a:rPr lang="ja-JP" altLang="en-US" sz="1600" dirty="0"/>
              <a:t>　例）迷惑メールかどうかを識別したい場合、</a:t>
            </a:r>
            <a:endParaRPr lang="en-US" altLang="ja-JP" sz="1600" dirty="0"/>
          </a:p>
          <a:p>
            <a:r>
              <a:rPr lang="ja-JP" altLang="en-US" sz="1600" dirty="0"/>
              <a:t>　　　　過去のメールに対して、迷惑メールかどうかを表す項目</a:t>
            </a:r>
          </a:p>
        </p:txBody>
      </p:sp>
      <p:sp>
        <p:nvSpPr>
          <p:cNvPr id="22" name="正方形/長方形 21">
            <a:extLst>
              <a:ext uri="{FF2B5EF4-FFF2-40B4-BE49-F238E27FC236}">
                <a16:creationId xmlns:a16="http://schemas.microsoft.com/office/drawing/2014/main" id="{DCD432EA-038E-47BA-A17B-EA537E6B86A0}"/>
              </a:ext>
            </a:extLst>
          </p:cNvPr>
          <p:cNvSpPr/>
          <p:nvPr/>
        </p:nvSpPr>
        <p:spPr>
          <a:xfrm>
            <a:off x="3505160" y="2160002"/>
            <a:ext cx="5616000" cy="1107996"/>
          </a:xfrm>
          <a:prstGeom prst="rect">
            <a:avLst/>
          </a:prstGeom>
        </p:spPr>
        <p:txBody>
          <a:bodyPr wrap="square">
            <a:spAutoFit/>
          </a:bodyPr>
          <a:lstStyle/>
          <a:p>
            <a:r>
              <a:rPr lang="ja-JP" altLang="en-US" b="1" dirty="0">
                <a:solidFill>
                  <a:schemeClr val="accent1"/>
                </a:solidFill>
              </a:rPr>
              <a:t>求めたい結果に影響を与える</a:t>
            </a:r>
            <a:r>
              <a:rPr lang="ja-JP" altLang="en-US" dirty="0"/>
              <a:t>こと</a:t>
            </a:r>
            <a:endParaRPr lang="en-US" altLang="ja-JP" dirty="0"/>
          </a:p>
          <a:p>
            <a:r>
              <a:rPr lang="ja-JP" altLang="en-US" sz="1600" dirty="0"/>
              <a:t>　例）迷惑メールかどうかを識別したい場合、</a:t>
            </a:r>
            <a:endParaRPr lang="en-US" altLang="ja-JP" sz="1600" dirty="0"/>
          </a:p>
          <a:p>
            <a:r>
              <a:rPr lang="ja-JP" altLang="en-US" sz="1600" dirty="0"/>
              <a:t>　　　　</a:t>
            </a:r>
            <a:r>
              <a:rPr lang="en-US" altLang="ja-JP" sz="1600" dirty="0"/>
              <a:t>URL</a:t>
            </a:r>
            <a:r>
              <a:rPr lang="ja-JP" altLang="en-US" sz="1600" dirty="0"/>
              <a:t>が記載されているかどうかを表す項目や、</a:t>
            </a:r>
          </a:p>
          <a:p>
            <a:r>
              <a:rPr lang="ja-JP" altLang="en-US" sz="1600" dirty="0"/>
              <a:t>　　　　迷惑メールに特徴的な単語があるかを表す項目</a:t>
            </a:r>
            <a:endParaRPr lang="en-US" altLang="ja-JP" sz="1600" dirty="0"/>
          </a:p>
        </p:txBody>
      </p:sp>
      <p:graphicFrame>
        <p:nvGraphicFramePr>
          <p:cNvPr id="19" name="表 6">
            <a:extLst>
              <a:ext uri="{FF2B5EF4-FFF2-40B4-BE49-F238E27FC236}">
                <a16:creationId xmlns:a16="http://schemas.microsoft.com/office/drawing/2014/main" id="{7B2EE86C-7D98-4D2E-A0E1-D7861F3393A8}"/>
              </a:ext>
            </a:extLst>
          </p:cNvPr>
          <p:cNvGraphicFramePr>
            <a:graphicFrameLocks noGrp="1"/>
          </p:cNvGraphicFramePr>
          <p:nvPr>
            <p:extLst>
              <p:ext uri="{D42A27DB-BD31-4B8C-83A1-F6EECF244321}">
                <p14:modId xmlns:p14="http://schemas.microsoft.com/office/powerpoint/2010/main" val="2323465949"/>
              </p:ext>
            </p:extLst>
          </p:nvPr>
        </p:nvGraphicFramePr>
        <p:xfrm>
          <a:off x="579881" y="3621979"/>
          <a:ext cx="5619390" cy="2042160"/>
        </p:xfrm>
        <a:graphic>
          <a:graphicData uri="http://schemas.openxmlformats.org/drawingml/2006/table">
            <a:tbl>
              <a:tblPr firstRow="1" bandRow="1">
                <a:tableStyleId>{5940675A-B579-460E-94D1-54222C63F5DA}</a:tableStyleId>
              </a:tblPr>
              <a:tblGrid>
                <a:gridCol w="932180">
                  <a:extLst>
                    <a:ext uri="{9D8B030D-6E8A-4147-A177-3AD203B41FA5}">
                      <a16:colId xmlns:a16="http://schemas.microsoft.com/office/drawing/2014/main" val="2709977122"/>
                    </a:ext>
                  </a:extLst>
                </a:gridCol>
                <a:gridCol w="1184592">
                  <a:extLst>
                    <a:ext uri="{9D8B030D-6E8A-4147-A177-3AD203B41FA5}">
                      <a16:colId xmlns:a16="http://schemas.microsoft.com/office/drawing/2014/main" val="3999745574"/>
                    </a:ext>
                  </a:extLst>
                </a:gridCol>
                <a:gridCol w="622618">
                  <a:extLst>
                    <a:ext uri="{9D8B030D-6E8A-4147-A177-3AD203B41FA5}">
                      <a16:colId xmlns:a16="http://schemas.microsoft.com/office/drawing/2014/main" val="229475330"/>
                    </a:ext>
                  </a:extLst>
                </a:gridCol>
                <a:gridCol w="900000">
                  <a:extLst>
                    <a:ext uri="{9D8B030D-6E8A-4147-A177-3AD203B41FA5}">
                      <a16:colId xmlns:a16="http://schemas.microsoft.com/office/drawing/2014/main" val="2603190227"/>
                    </a:ext>
                  </a:extLst>
                </a:gridCol>
                <a:gridCol w="828000">
                  <a:extLst>
                    <a:ext uri="{9D8B030D-6E8A-4147-A177-3AD203B41FA5}">
                      <a16:colId xmlns:a16="http://schemas.microsoft.com/office/drawing/2014/main" val="4074385980"/>
                    </a:ext>
                  </a:extLst>
                </a:gridCol>
                <a:gridCol w="1152000">
                  <a:extLst>
                    <a:ext uri="{9D8B030D-6E8A-4147-A177-3AD203B41FA5}">
                      <a16:colId xmlns:a16="http://schemas.microsoft.com/office/drawing/2014/main" val="793699158"/>
                    </a:ext>
                  </a:extLst>
                </a:gridCol>
              </a:tblGrid>
              <a:tr h="385386">
                <a:tc>
                  <a:txBody>
                    <a:bodyPr/>
                    <a:lstStyle/>
                    <a:p>
                      <a:pPr algn="ctr"/>
                      <a:r>
                        <a:rPr kumimoji="1" lang="ja-JP" altLang="en-US" sz="1400" b="1" dirty="0"/>
                        <a:t>受信日</a:t>
                      </a:r>
                    </a:p>
                  </a:txBody>
                  <a:tcPr anchor="ctr">
                    <a:solidFill>
                      <a:schemeClr val="bg1">
                        <a:lumMod val="85000"/>
                      </a:schemeClr>
                    </a:solidFill>
                  </a:tcPr>
                </a:tc>
                <a:tc>
                  <a:txBody>
                    <a:bodyPr/>
                    <a:lstStyle/>
                    <a:p>
                      <a:pPr algn="ctr"/>
                      <a:r>
                        <a:rPr kumimoji="1" lang="ja-JP" altLang="en-US" sz="1400" b="1" dirty="0"/>
                        <a:t>本文</a:t>
                      </a:r>
                      <a:endParaRPr kumimoji="1" lang="en-US" altLang="ja-JP" sz="1400" b="1" dirty="0"/>
                    </a:p>
                  </a:txBody>
                  <a:tcPr anchor="ctr">
                    <a:solidFill>
                      <a:schemeClr val="bg1">
                        <a:lumMod val="85000"/>
                      </a:schemeClr>
                    </a:solidFill>
                  </a:tcPr>
                </a:tc>
                <a:tc>
                  <a:txBody>
                    <a:bodyPr/>
                    <a:lstStyle/>
                    <a:p>
                      <a:pPr algn="ctr"/>
                      <a:r>
                        <a:rPr kumimoji="1" lang="en-US" altLang="ja-JP" sz="1400" b="1" dirty="0"/>
                        <a:t>URL</a:t>
                      </a:r>
                    </a:p>
                  </a:txBody>
                  <a:tcPr anchor="ctr">
                    <a:solidFill>
                      <a:schemeClr val="bg1">
                        <a:lumMod val="85000"/>
                      </a:schemeClr>
                    </a:solidFill>
                  </a:tcPr>
                </a:tc>
                <a:tc>
                  <a:txBody>
                    <a:bodyPr/>
                    <a:lstStyle/>
                    <a:p>
                      <a:pPr algn="ctr"/>
                      <a:r>
                        <a:rPr kumimoji="1" lang="ja-JP" altLang="en-US" sz="1400" b="1" dirty="0"/>
                        <a:t>特徴的な</a:t>
                      </a:r>
                      <a:endParaRPr kumimoji="1" lang="en-US" altLang="ja-JP" sz="1400" b="1" dirty="0"/>
                    </a:p>
                    <a:p>
                      <a:pPr algn="ctr"/>
                      <a:r>
                        <a:rPr kumimoji="1" lang="ja-JP" altLang="en-US" sz="1400" b="1" dirty="0"/>
                        <a:t>単語</a:t>
                      </a:r>
                      <a:endParaRPr kumimoji="1" lang="en-US" altLang="ja-JP" sz="1400" b="1" dirty="0"/>
                    </a:p>
                  </a:txBody>
                  <a:tcPr anchor="ctr">
                    <a:solidFill>
                      <a:schemeClr val="bg1">
                        <a:lumMod val="85000"/>
                      </a:schemeClr>
                    </a:solidFill>
                  </a:tcPr>
                </a:tc>
                <a:tc>
                  <a:txBody>
                    <a:bodyPr/>
                    <a:lstStyle/>
                    <a:p>
                      <a:pPr algn="ctr"/>
                      <a:r>
                        <a:rPr kumimoji="1" lang="ja-JP" altLang="en-US" sz="1400" b="1" dirty="0"/>
                        <a:t>送り元の</a:t>
                      </a:r>
                      <a:endParaRPr kumimoji="1" lang="en-US" altLang="ja-JP" sz="1400" b="1" dirty="0"/>
                    </a:p>
                    <a:p>
                      <a:pPr algn="ctr"/>
                      <a:r>
                        <a:rPr kumimoji="1" lang="ja-JP" altLang="en-US" sz="1400" b="1" dirty="0"/>
                        <a:t>アドレス</a:t>
                      </a:r>
                      <a:endParaRPr kumimoji="1" lang="en-US" altLang="ja-JP" sz="1400" b="1" dirty="0"/>
                    </a:p>
                  </a:txBody>
                  <a:tcPr anchor="ctr">
                    <a:solidFill>
                      <a:schemeClr val="bg1">
                        <a:lumMod val="85000"/>
                      </a:schemeClr>
                    </a:solidFill>
                  </a:tcPr>
                </a:tc>
                <a:tc>
                  <a:txBody>
                    <a:bodyPr/>
                    <a:lstStyle/>
                    <a:p>
                      <a:pPr algn="ctr"/>
                      <a:r>
                        <a:rPr kumimoji="1" lang="ja-JP" altLang="en-US" sz="1400" b="1" dirty="0"/>
                        <a:t>メールの区別</a:t>
                      </a:r>
                      <a:endParaRPr kumimoji="1" lang="en-US" altLang="ja-JP" sz="1400" b="1" dirty="0"/>
                    </a:p>
                  </a:txBody>
                  <a:tcPr anchor="ctr">
                    <a:solidFill>
                      <a:schemeClr val="bg1">
                        <a:lumMod val="85000"/>
                      </a:schemeClr>
                    </a:solidFill>
                  </a:tcPr>
                </a:tc>
                <a:extLst>
                  <a:ext uri="{0D108BD9-81ED-4DB2-BD59-A6C34878D82A}">
                    <a16:rowId xmlns:a16="http://schemas.microsoft.com/office/drawing/2014/main" val="786038474"/>
                  </a:ext>
                </a:extLst>
              </a:tr>
              <a:tr h="274320">
                <a:tc>
                  <a:txBody>
                    <a:bodyPr/>
                    <a:lstStyle/>
                    <a:p>
                      <a:pPr algn="ctr"/>
                      <a:r>
                        <a:rPr kumimoji="1" lang="en-US" altLang="ja-JP" sz="1400" dirty="0"/>
                        <a:t>4</a:t>
                      </a:r>
                      <a:r>
                        <a:rPr kumimoji="1" lang="ja-JP" altLang="en-US" sz="1400" dirty="0"/>
                        <a:t>月</a:t>
                      </a:r>
                      <a:r>
                        <a:rPr kumimoji="1" lang="en-US" altLang="ja-JP" sz="1400" dirty="0"/>
                        <a:t>1</a:t>
                      </a:r>
                      <a:r>
                        <a:rPr kumimoji="1" lang="ja-JP" altLang="en-US" sz="1400" dirty="0"/>
                        <a:t>日</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Meiryo UI"/>
                        <a:ea typeface="Meiryo UI"/>
                        <a:cs typeface="+mn-cs"/>
                      </a:endParaRP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なし</a:t>
                      </a:r>
                    </a:p>
                  </a:txBody>
                  <a:tcPr>
                    <a:solidFill>
                      <a:schemeClr val="bg1"/>
                    </a:solidFill>
                  </a:tcPr>
                </a:tc>
                <a:tc>
                  <a:txBody>
                    <a:bodyPr/>
                    <a:lstStyle/>
                    <a:p>
                      <a:pPr algn="r"/>
                      <a:r>
                        <a:rPr kumimoji="1" lang="ja-JP" altLang="en-US" sz="1400" dirty="0"/>
                        <a:t>なし</a:t>
                      </a:r>
                    </a:p>
                  </a:txBody>
                  <a:tcPr>
                    <a:solidFill>
                      <a:schemeClr val="bg1"/>
                    </a:solidFill>
                  </a:tcPr>
                </a:tc>
                <a:tc>
                  <a:txBody>
                    <a:bodyPr/>
                    <a:lstStyle/>
                    <a:p>
                      <a:pPr algn="r"/>
                      <a:r>
                        <a:rPr kumimoji="1" lang="ja-JP" altLang="en-US" sz="1400" dirty="0"/>
                        <a:t>登録</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正常メール</a:t>
                      </a:r>
                    </a:p>
                  </a:txBody>
                  <a:tcPr>
                    <a:solidFill>
                      <a:schemeClr val="bg1"/>
                    </a:solidFill>
                  </a:tcPr>
                </a:tc>
                <a:extLst>
                  <a:ext uri="{0D108BD9-81ED-4DB2-BD59-A6C34878D82A}">
                    <a16:rowId xmlns:a16="http://schemas.microsoft.com/office/drawing/2014/main" val="3296797626"/>
                  </a:ext>
                </a:extLst>
              </a:tr>
              <a:tr h="274320">
                <a:tc>
                  <a:txBody>
                    <a:bodyPr/>
                    <a:lstStyle/>
                    <a:p>
                      <a:pPr algn="ctr"/>
                      <a:r>
                        <a:rPr kumimoji="1" lang="en-US" altLang="ja-JP" sz="1400" dirty="0"/>
                        <a:t>4</a:t>
                      </a:r>
                      <a:r>
                        <a:rPr kumimoji="1" lang="ja-JP" altLang="en-US" sz="1400" dirty="0"/>
                        <a:t>月</a:t>
                      </a:r>
                      <a:r>
                        <a:rPr kumimoji="1" lang="en-US" altLang="ja-JP" sz="1400" dirty="0"/>
                        <a:t>1</a:t>
                      </a:r>
                      <a:r>
                        <a:rPr kumimoji="1" lang="ja-JP" altLang="en-US" sz="1400" dirty="0"/>
                        <a:t>日</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a:ea typeface="Meiryo UI"/>
                          <a:cs typeface="+mn-cs"/>
                        </a:rPr>
                        <a:t>http://</a:t>
                      </a: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a:t>
                      </a: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あり</a:t>
                      </a: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あり</a:t>
                      </a: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非登録</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迷惑メール</a:t>
                      </a:r>
                    </a:p>
                  </a:txBody>
                  <a:tcPr>
                    <a:solidFill>
                      <a:schemeClr val="bg1"/>
                    </a:solidFill>
                  </a:tcPr>
                </a:tc>
                <a:extLst>
                  <a:ext uri="{0D108BD9-81ED-4DB2-BD59-A6C34878D82A}">
                    <a16:rowId xmlns:a16="http://schemas.microsoft.com/office/drawing/2014/main" val="2651181707"/>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ja-JP" altLang="en-US" sz="1400" b="0" i="0" u="none" strike="noStrike" kern="1200" cap="none" spc="0" normalizeH="0" baseline="0" noProof="0" dirty="0">
                        <a:ln>
                          <a:noFill/>
                        </a:ln>
                        <a:solidFill>
                          <a:prstClr val="black"/>
                        </a:solidFill>
                        <a:effectLst/>
                        <a:uLnTx/>
                        <a:uFillTx/>
                        <a:latin typeface="Meiryo UI"/>
                        <a:ea typeface="Meiryo UI"/>
                        <a:cs typeface="+mn-cs"/>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Meiryo UI"/>
                        <a:ea typeface="Meiryo UI"/>
                        <a:cs typeface="+mn-cs"/>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n-lt"/>
                          <a:ea typeface="+mn-ea"/>
                          <a:cs typeface="+mn-cs"/>
                        </a:rPr>
                        <a:t>・・・</a:t>
                      </a:r>
                    </a:p>
                  </a:txBody>
                  <a:tcPr>
                    <a:solidFill>
                      <a:schemeClr val="bg1"/>
                    </a:solidFill>
                  </a:tcPr>
                </a:tc>
                <a:extLst>
                  <a:ext uri="{0D108BD9-81ED-4DB2-BD59-A6C34878D82A}">
                    <a16:rowId xmlns:a16="http://schemas.microsoft.com/office/drawing/2014/main" val="1336333053"/>
                  </a:ext>
                </a:extLst>
              </a:tr>
              <a:tr h="274320">
                <a:tc>
                  <a:txBody>
                    <a:bodyPr/>
                    <a:lstStyle/>
                    <a:p>
                      <a:pPr algn="ctr"/>
                      <a:r>
                        <a:rPr kumimoji="1" lang="en-US" altLang="ja-JP" sz="1400" dirty="0"/>
                        <a:t>4</a:t>
                      </a:r>
                      <a:r>
                        <a:rPr kumimoji="1" lang="ja-JP" altLang="en-US" sz="1400" dirty="0"/>
                        <a:t>月</a:t>
                      </a:r>
                      <a:r>
                        <a:rPr kumimoji="1" lang="en-US" altLang="ja-JP" sz="1400" dirty="0"/>
                        <a:t>30</a:t>
                      </a:r>
                      <a:r>
                        <a:rPr kumimoji="1" lang="ja-JP" altLang="en-US" sz="1400" dirty="0"/>
                        <a:t>日</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Meiryo UI"/>
                        <a:ea typeface="Meiryo UI"/>
                        <a:cs typeface="+mn-cs"/>
                      </a:endParaRP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なし</a:t>
                      </a:r>
                    </a:p>
                  </a:txBody>
                  <a:tcPr>
                    <a:solidFill>
                      <a:schemeClr val="bg1"/>
                    </a:solidFill>
                  </a:tcPr>
                </a:tc>
                <a:tc>
                  <a:txBody>
                    <a:bodyPr/>
                    <a:lstStyle/>
                    <a:p>
                      <a:pPr algn="r"/>
                      <a:r>
                        <a:rPr kumimoji="1" lang="ja-JP" altLang="en-US" sz="1400" dirty="0"/>
                        <a:t>なし</a:t>
                      </a: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登録</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正常メール</a:t>
                      </a:r>
                    </a:p>
                  </a:txBody>
                  <a:tcPr>
                    <a:solidFill>
                      <a:schemeClr val="bg1"/>
                    </a:solidFill>
                  </a:tcPr>
                </a:tc>
                <a:extLst>
                  <a:ext uri="{0D108BD9-81ED-4DB2-BD59-A6C34878D82A}">
                    <a16:rowId xmlns:a16="http://schemas.microsoft.com/office/drawing/2014/main" val="1767069723"/>
                  </a:ext>
                </a:extLst>
              </a:tr>
              <a:tr h="274320">
                <a:tc>
                  <a:txBody>
                    <a:bodyPr/>
                    <a:lstStyle/>
                    <a:p>
                      <a:pPr algn="ctr"/>
                      <a:r>
                        <a:rPr kumimoji="1" lang="en-US" altLang="ja-JP" sz="1400" dirty="0"/>
                        <a:t>4</a:t>
                      </a:r>
                      <a:r>
                        <a:rPr kumimoji="1" lang="ja-JP" altLang="en-US" sz="1400" dirty="0"/>
                        <a:t>月</a:t>
                      </a:r>
                      <a:r>
                        <a:rPr kumimoji="1" lang="en-US" altLang="ja-JP" sz="1400" dirty="0"/>
                        <a:t>30</a:t>
                      </a:r>
                      <a:r>
                        <a:rPr kumimoji="1" lang="ja-JP" altLang="en-US" sz="1400" dirty="0"/>
                        <a:t>日</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～に当選した</a:t>
                      </a: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なし</a:t>
                      </a: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あり</a:t>
                      </a: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dirty="0"/>
                        <a:t>非登録</a:t>
                      </a:r>
                    </a:p>
                  </a:txBody>
                  <a:tcPr>
                    <a:solidFill>
                      <a:schemeClr val="bg1"/>
                    </a:solidFill>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a:ea typeface="Meiryo UI"/>
                          <a:cs typeface="+mn-cs"/>
                        </a:rPr>
                        <a:t>迷惑メール</a:t>
                      </a:r>
                    </a:p>
                  </a:txBody>
                  <a:tcPr>
                    <a:solidFill>
                      <a:schemeClr val="bg1"/>
                    </a:solidFill>
                  </a:tcPr>
                </a:tc>
                <a:extLst>
                  <a:ext uri="{0D108BD9-81ED-4DB2-BD59-A6C34878D82A}">
                    <a16:rowId xmlns:a16="http://schemas.microsoft.com/office/drawing/2014/main" val="2855352491"/>
                  </a:ext>
                </a:extLst>
              </a:tr>
            </a:tbl>
          </a:graphicData>
        </a:graphic>
      </p:graphicFrame>
      <p:sp>
        <p:nvSpPr>
          <p:cNvPr id="20" name="正方形/長方形 19">
            <a:extLst>
              <a:ext uri="{FF2B5EF4-FFF2-40B4-BE49-F238E27FC236}">
                <a16:creationId xmlns:a16="http://schemas.microsoft.com/office/drawing/2014/main" id="{19BD2A8A-6FE2-41EB-AF57-3FB14E262A18}"/>
              </a:ext>
            </a:extLst>
          </p:cNvPr>
          <p:cNvSpPr/>
          <p:nvPr/>
        </p:nvSpPr>
        <p:spPr>
          <a:xfrm>
            <a:off x="5076055" y="3621979"/>
            <a:ext cx="1117133" cy="203650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endParaRPr>
          </a:p>
        </p:txBody>
      </p:sp>
      <p:sp>
        <p:nvSpPr>
          <p:cNvPr id="23" name="正方形/長方形 22">
            <a:extLst>
              <a:ext uri="{FF2B5EF4-FFF2-40B4-BE49-F238E27FC236}">
                <a16:creationId xmlns:a16="http://schemas.microsoft.com/office/drawing/2014/main" id="{C221C7F2-10E8-48E8-B133-FC5E632BF5F2}"/>
              </a:ext>
            </a:extLst>
          </p:cNvPr>
          <p:cNvSpPr/>
          <p:nvPr/>
        </p:nvSpPr>
        <p:spPr>
          <a:xfrm>
            <a:off x="1533150" y="3621978"/>
            <a:ext cx="3510000" cy="20365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endParaRPr>
          </a:p>
        </p:txBody>
      </p:sp>
      <p:sp>
        <p:nvSpPr>
          <p:cNvPr id="24" name="テキスト ボックス 23">
            <a:extLst>
              <a:ext uri="{FF2B5EF4-FFF2-40B4-BE49-F238E27FC236}">
                <a16:creationId xmlns:a16="http://schemas.microsoft.com/office/drawing/2014/main" id="{724391A1-DD7E-40B6-BB51-10C527EBA7DB}"/>
              </a:ext>
            </a:extLst>
          </p:cNvPr>
          <p:cNvSpPr txBox="1"/>
          <p:nvPr/>
        </p:nvSpPr>
        <p:spPr>
          <a:xfrm>
            <a:off x="2105963" y="3293309"/>
            <a:ext cx="1784463" cy="338554"/>
          </a:xfrm>
          <a:prstGeom prst="rect">
            <a:avLst/>
          </a:prstGeom>
          <a:noFill/>
        </p:spPr>
        <p:txBody>
          <a:bodyPr wrap="none" rtlCol="0">
            <a:spAutoFit/>
          </a:bodyPr>
          <a:lstStyle/>
          <a:p>
            <a:r>
              <a:rPr lang="ja-JP" altLang="en-US" sz="1600" dirty="0"/>
              <a:t>過去のメールデータ</a:t>
            </a:r>
          </a:p>
        </p:txBody>
      </p:sp>
      <p:cxnSp>
        <p:nvCxnSpPr>
          <p:cNvPr id="3" name="コネクタ: カギ線 2">
            <a:extLst>
              <a:ext uri="{FF2B5EF4-FFF2-40B4-BE49-F238E27FC236}">
                <a16:creationId xmlns:a16="http://schemas.microsoft.com/office/drawing/2014/main" id="{7D2BA8AF-2F27-4F87-B13E-1EBB63497DF6}"/>
              </a:ext>
            </a:extLst>
          </p:cNvPr>
          <p:cNvCxnSpPr>
            <a:cxnSpLocks/>
            <a:stCxn id="23" idx="2"/>
            <a:endCxn id="20" idx="2"/>
          </p:cNvCxnSpPr>
          <p:nvPr/>
        </p:nvCxnSpPr>
        <p:spPr>
          <a:xfrm rot="16200000" flipH="1">
            <a:off x="4461386" y="4485245"/>
            <a:ext cx="12700" cy="2346472"/>
          </a:xfrm>
          <a:prstGeom prst="bentConnector3">
            <a:avLst>
              <a:gd name="adj1" fmla="val 18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A253EB6-7243-4E31-9CB5-9E77CA2C382A}"/>
              </a:ext>
            </a:extLst>
          </p:cNvPr>
          <p:cNvSpPr txBox="1"/>
          <p:nvPr/>
        </p:nvSpPr>
        <p:spPr>
          <a:xfrm>
            <a:off x="4835078" y="5940908"/>
            <a:ext cx="4328429" cy="584775"/>
          </a:xfrm>
          <a:prstGeom prst="rect">
            <a:avLst/>
          </a:prstGeom>
          <a:noFill/>
        </p:spPr>
        <p:txBody>
          <a:bodyPr wrap="none" rtlCol="0">
            <a:spAutoFit/>
          </a:bodyPr>
          <a:lstStyle/>
          <a:p>
            <a:pPr algn="l"/>
            <a:r>
              <a:rPr lang="ja-JP" altLang="en-US" sz="1600" dirty="0"/>
              <a:t>迷惑メールの識別に影響を与える項目を使用して、</a:t>
            </a:r>
            <a:endParaRPr lang="en-US" altLang="ja-JP" sz="1600" dirty="0"/>
          </a:p>
          <a:p>
            <a:r>
              <a:rPr lang="ja-JP" altLang="en-US" sz="1600" dirty="0"/>
              <a:t>迷惑メールかどうかを識別する</a:t>
            </a:r>
          </a:p>
        </p:txBody>
      </p:sp>
      <p:sp>
        <p:nvSpPr>
          <p:cNvPr id="16" name="四角形: 角を丸くする 15">
            <a:extLst>
              <a:ext uri="{FF2B5EF4-FFF2-40B4-BE49-F238E27FC236}">
                <a16:creationId xmlns:a16="http://schemas.microsoft.com/office/drawing/2014/main" id="{9E3F0CB3-044E-453D-8674-A5C290820092}"/>
              </a:ext>
            </a:extLst>
          </p:cNvPr>
          <p:cNvSpPr/>
          <p:nvPr/>
        </p:nvSpPr>
        <p:spPr bwMode="auto">
          <a:xfrm>
            <a:off x="625160" y="2160000"/>
            <a:ext cx="2880000" cy="888180"/>
          </a:xfrm>
          <a:prstGeom prst="roundRect">
            <a:avLst/>
          </a:prstGeom>
          <a:solidFill>
            <a:srgbClr val="A6A6A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a:solidFill>
                  <a:prstClr val="white"/>
                </a:solidFill>
                <a:latin typeface="+mn-ea"/>
              </a:rPr>
              <a:t>説明変数</a:t>
            </a:r>
            <a:endParaRPr lang="ja-JP" altLang="en-US" sz="2400" b="1" dirty="0">
              <a:solidFill>
                <a:prstClr val="white"/>
              </a:solidFill>
              <a:latin typeface="+mn-ea"/>
            </a:endParaRPr>
          </a:p>
        </p:txBody>
      </p:sp>
      <p:sp>
        <p:nvSpPr>
          <p:cNvPr id="17" name="四角形: 角を丸くする 16">
            <a:extLst>
              <a:ext uri="{FF2B5EF4-FFF2-40B4-BE49-F238E27FC236}">
                <a16:creationId xmlns:a16="http://schemas.microsoft.com/office/drawing/2014/main" id="{4A5E7AA0-A83E-4333-B860-5AC3A1A000B4}"/>
              </a:ext>
            </a:extLst>
          </p:cNvPr>
          <p:cNvSpPr/>
          <p:nvPr/>
        </p:nvSpPr>
        <p:spPr bwMode="auto">
          <a:xfrm>
            <a:off x="627256" y="1080000"/>
            <a:ext cx="2880000" cy="888180"/>
          </a:xfrm>
          <a:prstGeom prst="roundRect">
            <a:avLst/>
          </a:prstGeom>
          <a:solidFill>
            <a:srgbClr val="A6A6A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目的変数</a:t>
            </a:r>
          </a:p>
        </p:txBody>
      </p:sp>
      <p:pic>
        <p:nvPicPr>
          <p:cNvPr id="26" name="図 25">
            <a:extLst>
              <a:ext uri="{FF2B5EF4-FFF2-40B4-BE49-F238E27FC236}">
                <a16:creationId xmlns:a16="http://schemas.microsoft.com/office/drawing/2014/main" id="{FB7035A3-375F-444C-B029-ED9A16B67530}"/>
              </a:ext>
            </a:extLst>
          </p:cNvPr>
          <p:cNvPicPr>
            <a:picLocks noChangeAspect="1"/>
          </p:cNvPicPr>
          <p:nvPr/>
        </p:nvPicPr>
        <p:blipFill rotWithShape="1">
          <a:blip r:embed="rId3">
            <a:clrChange>
              <a:clrFrom>
                <a:srgbClr val="FDFDFD"/>
              </a:clrFrom>
              <a:clrTo>
                <a:srgbClr val="FDFDFD">
                  <a:alpha val="0"/>
                </a:srgbClr>
              </a:clrTo>
            </a:clrChange>
          </a:blip>
          <a:srcRect l="12694" t="25931" r="32979" b="28099"/>
          <a:stretch/>
        </p:blipFill>
        <p:spPr>
          <a:xfrm rot="1171557">
            <a:off x="7952534" y="3942322"/>
            <a:ext cx="1134912" cy="945461"/>
          </a:xfrm>
          <a:prstGeom prst="rect">
            <a:avLst/>
          </a:prstGeom>
        </p:spPr>
      </p:pic>
      <p:pic>
        <p:nvPicPr>
          <p:cNvPr id="27" name="図 26">
            <a:extLst>
              <a:ext uri="{FF2B5EF4-FFF2-40B4-BE49-F238E27FC236}">
                <a16:creationId xmlns:a16="http://schemas.microsoft.com/office/drawing/2014/main" id="{8BD44482-DF78-45DC-B32F-66BE39468A66}"/>
              </a:ext>
            </a:extLst>
          </p:cNvPr>
          <p:cNvPicPr>
            <a:picLocks noChangeAspect="1"/>
          </p:cNvPicPr>
          <p:nvPr/>
        </p:nvPicPr>
        <p:blipFill>
          <a:blip r:embed="rId4">
            <a:clrChange>
              <a:clrFrom>
                <a:srgbClr val="FDFDFD"/>
              </a:clrFrom>
              <a:clrTo>
                <a:srgbClr val="FDFDFD">
                  <a:alpha val="0"/>
                </a:srgbClr>
              </a:clrTo>
            </a:clrChange>
          </a:blip>
          <a:stretch>
            <a:fillRect/>
          </a:stretch>
        </p:blipFill>
        <p:spPr>
          <a:xfrm>
            <a:off x="7520160" y="3610076"/>
            <a:ext cx="788988" cy="788988"/>
          </a:xfrm>
          <a:prstGeom prst="rect">
            <a:avLst/>
          </a:prstGeom>
        </p:spPr>
      </p:pic>
      <p:pic>
        <p:nvPicPr>
          <p:cNvPr id="29" name="図 28">
            <a:extLst>
              <a:ext uri="{FF2B5EF4-FFF2-40B4-BE49-F238E27FC236}">
                <a16:creationId xmlns:a16="http://schemas.microsoft.com/office/drawing/2014/main" id="{D2E3B32C-F947-4ECD-94C7-8C06B4FFA183}"/>
              </a:ext>
            </a:extLst>
          </p:cNvPr>
          <p:cNvPicPr>
            <a:picLocks noChangeAspect="1"/>
          </p:cNvPicPr>
          <p:nvPr/>
        </p:nvPicPr>
        <p:blipFill rotWithShape="1">
          <a:blip r:embed="rId3">
            <a:clrChange>
              <a:clrFrom>
                <a:srgbClr val="FDFDFD"/>
              </a:clrFrom>
              <a:clrTo>
                <a:srgbClr val="FDFDFD">
                  <a:alpha val="0"/>
                </a:srgbClr>
              </a:clrTo>
            </a:clrChange>
          </a:blip>
          <a:srcRect l="12694" t="25931" r="32979" b="28099"/>
          <a:stretch/>
        </p:blipFill>
        <p:spPr>
          <a:xfrm rot="1171557">
            <a:off x="6472060" y="3942323"/>
            <a:ext cx="1134912" cy="945461"/>
          </a:xfrm>
          <a:prstGeom prst="rect">
            <a:avLst/>
          </a:prstGeom>
        </p:spPr>
      </p:pic>
      <p:sp>
        <p:nvSpPr>
          <p:cNvPr id="30" name="テキスト ボックス 29">
            <a:extLst>
              <a:ext uri="{FF2B5EF4-FFF2-40B4-BE49-F238E27FC236}">
                <a16:creationId xmlns:a16="http://schemas.microsoft.com/office/drawing/2014/main" id="{E90DC5C0-4AB8-45CB-87EB-09E7D259AFF4}"/>
              </a:ext>
            </a:extLst>
          </p:cNvPr>
          <p:cNvSpPr txBox="1"/>
          <p:nvPr/>
        </p:nvSpPr>
        <p:spPr>
          <a:xfrm>
            <a:off x="6560057" y="4771919"/>
            <a:ext cx="958916" cy="307777"/>
          </a:xfrm>
          <a:prstGeom prst="rect">
            <a:avLst/>
          </a:prstGeom>
          <a:noFill/>
        </p:spPr>
        <p:txBody>
          <a:bodyPr wrap="none" rtlCol="0">
            <a:spAutoFit/>
          </a:bodyPr>
          <a:lstStyle/>
          <a:p>
            <a:pPr algn="ctr"/>
            <a:r>
              <a:rPr lang="ja-JP" altLang="en-US" sz="1400" dirty="0"/>
              <a:t>正常メール</a:t>
            </a:r>
          </a:p>
        </p:txBody>
      </p:sp>
      <p:sp>
        <p:nvSpPr>
          <p:cNvPr id="31" name="テキスト ボックス 30">
            <a:extLst>
              <a:ext uri="{FF2B5EF4-FFF2-40B4-BE49-F238E27FC236}">
                <a16:creationId xmlns:a16="http://schemas.microsoft.com/office/drawing/2014/main" id="{E7DD819C-B46C-4061-B4DD-B6BE9973F395}"/>
              </a:ext>
            </a:extLst>
          </p:cNvPr>
          <p:cNvSpPr txBox="1"/>
          <p:nvPr/>
        </p:nvSpPr>
        <p:spPr>
          <a:xfrm>
            <a:off x="8045823" y="4771919"/>
            <a:ext cx="958916" cy="307777"/>
          </a:xfrm>
          <a:prstGeom prst="rect">
            <a:avLst/>
          </a:prstGeom>
          <a:noFill/>
        </p:spPr>
        <p:txBody>
          <a:bodyPr wrap="none" rtlCol="0">
            <a:spAutoFit/>
          </a:bodyPr>
          <a:lstStyle/>
          <a:p>
            <a:pPr algn="ctr"/>
            <a:r>
              <a:rPr lang="ja-JP" altLang="en-US" sz="1400" dirty="0"/>
              <a:t>迷惑メール</a:t>
            </a:r>
          </a:p>
        </p:txBody>
      </p:sp>
    </p:spTree>
    <p:extLst>
      <p:ext uri="{BB962C8B-B14F-4D97-AF65-F5344CB8AC3E}">
        <p14:creationId xmlns:p14="http://schemas.microsoft.com/office/powerpoint/2010/main" val="66895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テキスト ボックス 139">
            <a:extLst>
              <a:ext uri="{FF2B5EF4-FFF2-40B4-BE49-F238E27FC236}">
                <a16:creationId xmlns:a16="http://schemas.microsoft.com/office/drawing/2014/main" id="{412A344F-ED6C-4560-B538-ACD2CB10EF1D}"/>
              </a:ext>
            </a:extLst>
          </p:cNvPr>
          <p:cNvSpPr txBox="1"/>
          <p:nvPr/>
        </p:nvSpPr>
        <p:spPr>
          <a:xfrm>
            <a:off x="7846365" y="2116304"/>
            <a:ext cx="958917" cy="307777"/>
          </a:xfrm>
          <a:prstGeom prst="rect">
            <a:avLst/>
          </a:prstGeom>
          <a:noFill/>
          <a:ln>
            <a:noFill/>
          </a:ln>
        </p:spPr>
        <p:txBody>
          <a:bodyPr wrap="none" rtlCol="0">
            <a:spAutoFit/>
          </a:bodyPr>
          <a:lstStyle/>
          <a:p>
            <a:pPr algn="l"/>
            <a:r>
              <a:rPr lang="ja-JP" altLang="en-US" sz="1400" dirty="0"/>
              <a:t>正常メール</a:t>
            </a:r>
          </a:p>
        </p:txBody>
      </p:sp>
      <p:sp>
        <p:nvSpPr>
          <p:cNvPr id="4" name="フッター プレースホルダー 3">
            <a:extLst>
              <a:ext uri="{FF2B5EF4-FFF2-40B4-BE49-F238E27FC236}">
                <a16:creationId xmlns:a16="http://schemas.microsoft.com/office/drawing/2014/main" id="{C81061C4-8CAB-4A50-AE0B-C966A3B8CE32}"/>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18BFA9F7-7C46-456C-8B0E-A03D4580661F}"/>
              </a:ext>
            </a:extLst>
          </p:cNvPr>
          <p:cNvSpPr>
            <a:spLocks noGrp="1"/>
          </p:cNvSpPr>
          <p:nvPr>
            <p:ph type="sldNum" sz="quarter" idx="11"/>
          </p:nvPr>
        </p:nvSpPr>
        <p:spPr/>
        <p:txBody>
          <a:bodyPr/>
          <a:lstStyle/>
          <a:p>
            <a:fld id="{5746E6DC-1CE8-4C96-A2EA-6486FEF45375}" type="slidenum">
              <a:rPr lang="ja-JP" altLang="en-US" smtClean="0"/>
              <a:pPr/>
              <a:t>11</a:t>
            </a:fld>
            <a:endParaRPr lang="ja-JP" altLang="en-US" dirty="0"/>
          </a:p>
        </p:txBody>
      </p:sp>
      <p:sp>
        <p:nvSpPr>
          <p:cNvPr id="10" name="タイトル 2">
            <a:extLst>
              <a:ext uri="{FF2B5EF4-FFF2-40B4-BE49-F238E27FC236}">
                <a16:creationId xmlns:a16="http://schemas.microsoft.com/office/drawing/2014/main" id="{58349065-E996-44E9-B610-2C2605A3745D}"/>
              </a:ext>
            </a:extLst>
          </p:cNvPr>
          <p:cNvSpPr>
            <a:spLocks noGrp="1"/>
          </p:cNvSpPr>
          <p:nvPr>
            <p:ph type="title"/>
          </p:nvPr>
        </p:nvSpPr>
        <p:spPr>
          <a:xfrm>
            <a:off x="180000" y="180000"/>
            <a:ext cx="7920000" cy="612000"/>
          </a:xfrm>
        </p:spPr>
        <p:txBody>
          <a:bodyPr anchor="ctr" anchorCtr="0"/>
          <a:lstStyle/>
          <a:p>
            <a:r>
              <a:rPr lang="ja-JP" altLang="en-US" dirty="0">
                <a:latin typeface="+mn-ea"/>
                <a:ea typeface="+mn-ea"/>
              </a:rPr>
              <a:t>手法の特徴　手法の特性</a:t>
            </a:r>
            <a:endParaRPr kumimoji="1" lang="ja-JP" altLang="en-US" dirty="0">
              <a:latin typeface="+mn-ea"/>
              <a:ea typeface="+mn-ea"/>
            </a:endParaRPr>
          </a:p>
        </p:txBody>
      </p:sp>
      <p:sp>
        <p:nvSpPr>
          <p:cNvPr id="31" name="正方形/長方形 30">
            <a:extLst>
              <a:ext uri="{FF2B5EF4-FFF2-40B4-BE49-F238E27FC236}">
                <a16:creationId xmlns:a16="http://schemas.microsoft.com/office/drawing/2014/main" id="{4A842EB3-9712-4883-9A22-A04DF4B6793F}"/>
              </a:ext>
            </a:extLst>
          </p:cNvPr>
          <p:cNvSpPr/>
          <p:nvPr/>
        </p:nvSpPr>
        <p:spPr>
          <a:xfrm>
            <a:off x="3592217" y="1080001"/>
            <a:ext cx="5508000" cy="923330"/>
          </a:xfrm>
          <a:prstGeom prst="rect">
            <a:avLst/>
          </a:prstGeom>
        </p:spPr>
        <p:txBody>
          <a:bodyPr wrap="square">
            <a:spAutoFit/>
          </a:bodyPr>
          <a:lstStyle/>
          <a:p>
            <a:r>
              <a:rPr lang="ja-JP" altLang="en-US" dirty="0"/>
              <a:t>「入力データに</a:t>
            </a:r>
            <a:r>
              <a:rPr lang="ja-JP" altLang="en-US" b="1" dirty="0">
                <a:solidFill>
                  <a:schemeClr val="accent2"/>
                </a:solidFill>
              </a:rPr>
              <a:t>目的変数を与える</a:t>
            </a:r>
            <a:r>
              <a:rPr lang="ja-JP" altLang="en-US" dirty="0"/>
              <a:t>」場合のこと</a:t>
            </a:r>
            <a:endParaRPr lang="en-US" altLang="ja-JP" dirty="0"/>
          </a:p>
          <a:p>
            <a:r>
              <a:rPr lang="ja-JP" altLang="en-US" dirty="0"/>
              <a:t>既存のデータから</a:t>
            </a:r>
            <a:r>
              <a:rPr lang="en-US" altLang="ja-JP" dirty="0"/>
              <a:t>AI</a:t>
            </a:r>
            <a:r>
              <a:rPr lang="ja-JP" altLang="en-US" dirty="0"/>
              <a:t>がデータの特徴を学習し、新しいデータに対して予測や識別を行う</a:t>
            </a:r>
            <a:endParaRPr lang="en-US" altLang="ja-JP" dirty="0"/>
          </a:p>
        </p:txBody>
      </p:sp>
      <p:sp>
        <p:nvSpPr>
          <p:cNvPr id="53" name="テキスト ボックス 52">
            <a:extLst>
              <a:ext uri="{FF2B5EF4-FFF2-40B4-BE49-F238E27FC236}">
                <a16:creationId xmlns:a16="http://schemas.microsoft.com/office/drawing/2014/main" id="{3029BCE6-594D-4226-B5F8-E1E84C42EAD6}"/>
              </a:ext>
            </a:extLst>
          </p:cNvPr>
          <p:cNvSpPr txBox="1"/>
          <p:nvPr/>
        </p:nvSpPr>
        <p:spPr>
          <a:xfrm>
            <a:off x="539553" y="1080000"/>
            <a:ext cx="1903085" cy="400110"/>
          </a:xfrm>
          <a:prstGeom prst="rect">
            <a:avLst/>
          </a:prstGeom>
          <a:noFill/>
        </p:spPr>
        <p:txBody>
          <a:bodyPr wrap="none" rtlCol="0">
            <a:spAutoFit/>
          </a:bodyPr>
          <a:lstStyle/>
          <a:p>
            <a:pPr marL="285748" indent="-285748">
              <a:buFont typeface="Wingdings" panose="05000000000000000000" pitchFamily="2" charset="2"/>
              <a:buChar char="n"/>
            </a:pPr>
            <a:r>
              <a:rPr lang="ja-JP" altLang="en-US" sz="2000" b="1" dirty="0"/>
              <a:t>目的変数あり</a:t>
            </a:r>
          </a:p>
        </p:txBody>
      </p:sp>
      <p:pic>
        <p:nvPicPr>
          <p:cNvPr id="39" name="グラフィックス 38" descr="歯車付きの頭">
            <a:extLst>
              <a:ext uri="{FF2B5EF4-FFF2-40B4-BE49-F238E27FC236}">
                <a16:creationId xmlns:a16="http://schemas.microsoft.com/office/drawing/2014/main" id="{8C6E2FD7-7B38-4DFC-BC05-ADC7305BEC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26939" y="2592000"/>
            <a:ext cx="720001" cy="720001"/>
          </a:xfrm>
          <a:prstGeom prst="rect">
            <a:avLst/>
          </a:prstGeom>
        </p:spPr>
      </p:pic>
      <p:cxnSp>
        <p:nvCxnSpPr>
          <p:cNvPr id="42" name="直線矢印コネクタ 41">
            <a:extLst>
              <a:ext uri="{FF2B5EF4-FFF2-40B4-BE49-F238E27FC236}">
                <a16:creationId xmlns:a16="http://schemas.microsoft.com/office/drawing/2014/main" id="{3642062A-C9AB-4851-AB24-E6F778CCB2BC}"/>
              </a:ext>
            </a:extLst>
          </p:cNvPr>
          <p:cNvCxnSpPr>
            <a:cxnSpLocks/>
          </p:cNvCxnSpPr>
          <p:nvPr/>
        </p:nvCxnSpPr>
        <p:spPr>
          <a:xfrm>
            <a:off x="2590021" y="2880000"/>
            <a:ext cx="900000"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吹き出し: 角を丸めた四角形 42">
            <a:extLst>
              <a:ext uri="{FF2B5EF4-FFF2-40B4-BE49-F238E27FC236}">
                <a16:creationId xmlns:a16="http://schemas.microsoft.com/office/drawing/2014/main" id="{1F00A987-8996-4A9E-895B-4F0E91A7F0DC}"/>
              </a:ext>
            </a:extLst>
          </p:cNvPr>
          <p:cNvSpPr/>
          <p:nvPr/>
        </p:nvSpPr>
        <p:spPr>
          <a:xfrm>
            <a:off x="2772313" y="2088000"/>
            <a:ext cx="1476000" cy="432000"/>
          </a:xfrm>
          <a:prstGeom prst="wedgeRoundRectCallout">
            <a:avLst>
              <a:gd name="adj1" fmla="val -29528"/>
              <a:gd name="adj2" fmla="val 97551"/>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迷惑メールの</a:t>
            </a:r>
            <a:endParaRPr lang="en-US" altLang="ja-JP" sz="1400" dirty="0">
              <a:solidFill>
                <a:schemeClr val="tx1"/>
              </a:solidFill>
            </a:endParaRPr>
          </a:p>
          <a:p>
            <a:pPr algn="ctr"/>
            <a:r>
              <a:rPr lang="ja-JP" altLang="en-US" sz="1400" dirty="0">
                <a:solidFill>
                  <a:schemeClr val="tx1"/>
                </a:solidFill>
              </a:rPr>
              <a:t>特徴を学ぶ</a:t>
            </a:r>
          </a:p>
        </p:txBody>
      </p:sp>
      <p:sp>
        <p:nvSpPr>
          <p:cNvPr id="105" name="吹き出し: 角を丸めた四角形 104">
            <a:extLst>
              <a:ext uri="{FF2B5EF4-FFF2-40B4-BE49-F238E27FC236}">
                <a16:creationId xmlns:a16="http://schemas.microsoft.com/office/drawing/2014/main" id="{C600CF48-1B05-45F5-B1F6-AAD9C44E2D70}"/>
              </a:ext>
            </a:extLst>
          </p:cNvPr>
          <p:cNvSpPr/>
          <p:nvPr/>
        </p:nvSpPr>
        <p:spPr>
          <a:xfrm>
            <a:off x="6026606" y="2020112"/>
            <a:ext cx="1692000" cy="432000"/>
          </a:xfrm>
          <a:prstGeom prst="wedgeRoundRectCallout">
            <a:avLst>
              <a:gd name="adj1" fmla="val 19291"/>
              <a:gd name="adj2" fmla="val 71235"/>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迷惑メールかどうかを</a:t>
            </a:r>
            <a:endParaRPr lang="en-US" altLang="ja-JP" sz="1400" dirty="0">
              <a:solidFill>
                <a:schemeClr val="tx1"/>
              </a:solidFill>
            </a:endParaRPr>
          </a:p>
          <a:p>
            <a:pPr algn="ctr"/>
            <a:r>
              <a:rPr lang="ja-JP" altLang="en-US" sz="1400" dirty="0">
                <a:solidFill>
                  <a:schemeClr val="tx1"/>
                </a:solidFill>
              </a:rPr>
              <a:t>識別する</a:t>
            </a:r>
          </a:p>
        </p:txBody>
      </p:sp>
      <p:sp>
        <p:nvSpPr>
          <p:cNvPr id="41" name="四角形: 角を丸くする 40">
            <a:extLst>
              <a:ext uri="{FF2B5EF4-FFF2-40B4-BE49-F238E27FC236}">
                <a16:creationId xmlns:a16="http://schemas.microsoft.com/office/drawing/2014/main" id="{D3AECCF5-FAC2-4E1D-A169-01072796F770}"/>
              </a:ext>
            </a:extLst>
          </p:cNvPr>
          <p:cNvSpPr/>
          <p:nvPr/>
        </p:nvSpPr>
        <p:spPr bwMode="auto">
          <a:xfrm>
            <a:off x="627256" y="1080000"/>
            <a:ext cx="2880000" cy="888180"/>
          </a:xfrm>
          <a:prstGeom prst="roundRect">
            <a:avLst/>
          </a:prstGeom>
          <a:solidFill>
            <a:srgbClr val="A6A6A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目的変数あり</a:t>
            </a:r>
          </a:p>
        </p:txBody>
      </p:sp>
      <p:grpSp>
        <p:nvGrpSpPr>
          <p:cNvPr id="17" name="グループ化 16">
            <a:extLst>
              <a:ext uri="{FF2B5EF4-FFF2-40B4-BE49-F238E27FC236}">
                <a16:creationId xmlns:a16="http://schemas.microsoft.com/office/drawing/2014/main" id="{BCF19C32-F6D1-45E9-9CE2-E96CA169ECF0}"/>
              </a:ext>
            </a:extLst>
          </p:cNvPr>
          <p:cNvGrpSpPr/>
          <p:nvPr/>
        </p:nvGrpSpPr>
        <p:grpSpPr>
          <a:xfrm>
            <a:off x="779948" y="2197966"/>
            <a:ext cx="1734300" cy="1217856"/>
            <a:chOff x="779948" y="2197966"/>
            <a:chExt cx="1734300" cy="1217856"/>
          </a:xfrm>
        </p:grpSpPr>
        <p:pic>
          <p:nvPicPr>
            <p:cNvPr id="45" name="図 44">
              <a:extLst>
                <a:ext uri="{FF2B5EF4-FFF2-40B4-BE49-F238E27FC236}">
                  <a16:creationId xmlns:a16="http://schemas.microsoft.com/office/drawing/2014/main" id="{C12DCDD1-1577-41F0-B159-8E1344ADA403}"/>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844385"/>
              <a:ext cx="685941" cy="571437"/>
            </a:xfrm>
            <a:prstGeom prst="rect">
              <a:avLst/>
            </a:prstGeom>
          </p:spPr>
        </p:pic>
        <p:pic>
          <p:nvPicPr>
            <p:cNvPr id="51" name="図 50">
              <a:extLst>
                <a:ext uri="{FF2B5EF4-FFF2-40B4-BE49-F238E27FC236}">
                  <a16:creationId xmlns:a16="http://schemas.microsoft.com/office/drawing/2014/main" id="{847708E2-DF88-473A-910B-68B893D32684}"/>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1616531" y="2757711"/>
              <a:ext cx="508292" cy="508292"/>
            </a:xfrm>
            <a:prstGeom prst="rect">
              <a:avLst/>
            </a:prstGeom>
          </p:spPr>
        </p:pic>
        <p:pic>
          <p:nvPicPr>
            <p:cNvPr id="52" name="図 51">
              <a:extLst>
                <a:ext uri="{FF2B5EF4-FFF2-40B4-BE49-F238E27FC236}">
                  <a16:creationId xmlns:a16="http://schemas.microsoft.com/office/drawing/2014/main" id="{CC3F5E2E-6C25-4F70-9560-7BB3BBD6B138}"/>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281845"/>
              <a:ext cx="685941" cy="571437"/>
            </a:xfrm>
            <a:prstGeom prst="rect">
              <a:avLst/>
            </a:prstGeom>
          </p:spPr>
        </p:pic>
        <p:pic>
          <p:nvPicPr>
            <p:cNvPr id="55" name="図 54">
              <a:extLst>
                <a:ext uri="{FF2B5EF4-FFF2-40B4-BE49-F238E27FC236}">
                  <a16:creationId xmlns:a16="http://schemas.microsoft.com/office/drawing/2014/main" id="{453B2588-95C4-4859-9712-24C9E2657E58}"/>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281845"/>
              <a:ext cx="685941" cy="571437"/>
            </a:xfrm>
            <a:prstGeom prst="rect">
              <a:avLst/>
            </a:prstGeom>
          </p:spPr>
        </p:pic>
        <p:pic>
          <p:nvPicPr>
            <p:cNvPr id="56" name="図 55">
              <a:extLst>
                <a:ext uri="{FF2B5EF4-FFF2-40B4-BE49-F238E27FC236}">
                  <a16:creationId xmlns:a16="http://schemas.microsoft.com/office/drawing/2014/main" id="{EF371E9D-E59E-4DD6-8915-5FC611D55780}"/>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844385"/>
              <a:ext cx="685941" cy="571437"/>
            </a:xfrm>
            <a:prstGeom prst="rect">
              <a:avLst/>
            </a:prstGeom>
          </p:spPr>
        </p:pic>
        <p:pic>
          <p:nvPicPr>
            <p:cNvPr id="57" name="図 56">
              <a:extLst>
                <a:ext uri="{FF2B5EF4-FFF2-40B4-BE49-F238E27FC236}">
                  <a16:creationId xmlns:a16="http://schemas.microsoft.com/office/drawing/2014/main" id="{C6096351-52ED-4C09-8A24-AC2703E8E511}"/>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779948" y="2757711"/>
              <a:ext cx="508292" cy="508292"/>
            </a:xfrm>
            <a:prstGeom prst="rect">
              <a:avLst/>
            </a:prstGeom>
          </p:spPr>
        </p:pic>
        <p:pic>
          <p:nvPicPr>
            <p:cNvPr id="79" name="図 78">
              <a:extLst>
                <a:ext uri="{FF2B5EF4-FFF2-40B4-BE49-F238E27FC236}">
                  <a16:creationId xmlns:a16="http://schemas.microsoft.com/office/drawing/2014/main" id="{0148FCA2-1A54-4099-9A2C-E2FDD946D59B}"/>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779948" y="2197966"/>
              <a:ext cx="508292" cy="508292"/>
            </a:xfrm>
            <a:prstGeom prst="rect">
              <a:avLst/>
            </a:prstGeom>
          </p:spPr>
        </p:pic>
      </p:grpSp>
      <p:pic>
        <p:nvPicPr>
          <p:cNvPr id="108" name="図 107">
            <a:extLst>
              <a:ext uri="{FF2B5EF4-FFF2-40B4-BE49-F238E27FC236}">
                <a16:creationId xmlns:a16="http://schemas.microsoft.com/office/drawing/2014/main" id="{197AFF19-22AB-4F0B-88A9-EC41EA0FB1B9}"/>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8019265" y="3141820"/>
            <a:ext cx="685941" cy="571437"/>
          </a:xfrm>
          <a:prstGeom prst="rect">
            <a:avLst/>
          </a:prstGeom>
        </p:spPr>
      </p:pic>
      <p:pic>
        <p:nvPicPr>
          <p:cNvPr id="113" name="図 112">
            <a:extLst>
              <a:ext uri="{FF2B5EF4-FFF2-40B4-BE49-F238E27FC236}">
                <a16:creationId xmlns:a16="http://schemas.microsoft.com/office/drawing/2014/main" id="{9878DF4B-659E-453F-82BA-097AB8BA93E2}"/>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7807489" y="3055146"/>
            <a:ext cx="508292" cy="508292"/>
          </a:xfrm>
          <a:prstGeom prst="rect">
            <a:avLst/>
          </a:prstGeom>
        </p:spPr>
      </p:pic>
      <p:pic>
        <p:nvPicPr>
          <p:cNvPr id="44" name="グラフィックス 43" descr="歯車付きの頭">
            <a:extLst>
              <a:ext uri="{FF2B5EF4-FFF2-40B4-BE49-F238E27FC236}">
                <a16:creationId xmlns:a16="http://schemas.microsoft.com/office/drawing/2014/main" id="{7EFAED43-F762-4DAA-A5E7-038D690F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26939" y="5292000"/>
            <a:ext cx="720001" cy="720001"/>
          </a:xfrm>
          <a:prstGeom prst="rect">
            <a:avLst/>
          </a:prstGeom>
        </p:spPr>
      </p:pic>
      <p:sp>
        <p:nvSpPr>
          <p:cNvPr id="34" name="正方形/長方形 33">
            <a:extLst>
              <a:ext uri="{FF2B5EF4-FFF2-40B4-BE49-F238E27FC236}">
                <a16:creationId xmlns:a16="http://schemas.microsoft.com/office/drawing/2014/main" id="{124D5A10-76B0-4110-B86B-D852562C67E9}"/>
              </a:ext>
            </a:extLst>
          </p:cNvPr>
          <p:cNvSpPr/>
          <p:nvPr/>
        </p:nvSpPr>
        <p:spPr>
          <a:xfrm>
            <a:off x="3592217" y="3780001"/>
            <a:ext cx="5508000" cy="923330"/>
          </a:xfrm>
          <a:prstGeom prst="rect">
            <a:avLst/>
          </a:prstGeom>
        </p:spPr>
        <p:txBody>
          <a:bodyPr wrap="square">
            <a:spAutoFit/>
          </a:bodyPr>
          <a:lstStyle/>
          <a:p>
            <a:r>
              <a:rPr lang="ja-JP" altLang="en-US" dirty="0"/>
              <a:t>「入力データに</a:t>
            </a:r>
            <a:r>
              <a:rPr lang="ja-JP" altLang="en-US" b="1" dirty="0">
                <a:solidFill>
                  <a:schemeClr val="accent2"/>
                </a:solidFill>
              </a:rPr>
              <a:t>目的変数を与えない</a:t>
            </a:r>
            <a:r>
              <a:rPr lang="ja-JP" altLang="en-US" dirty="0"/>
              <a:t>」場合のこと</a:t>
            </a:r>
            <a:endParaRPr lang="en-US" altLang="ja-JP" dirty="0"/>
          </a:p>
          <a:p>
            <a:r>
              <a:rPr lang="ja-JP" altLang="en-US" dirty="0"/>
              <a:t>既存のデータから</a:t>
            </a:r>
            <a:r>
              <a:rPr lang="en-US" altLang="ja-JP" dirty="0"/>
              <a:t>AI</a:t>
            </a:r>
            <a:r>
              <a:rPr lang="ja-JP" altLang="en-US" dirty="0"/>
              <a:t>が共通項を見つけ、分類や統合の定義を作成するため、なにを示すのかは人の解釈が必要になる</a:t>
            </a:r>
            <a:endParaRPr lang="en-US" altLang="ja-JP" dirty="0"/>
          </a:p>
        </p:txBody>
      </p:sp>
      <p:sp>
        <p:nvSpPr>
          <p:cNvPr id="54" name="テキスト ボックス 53">
            <a:extLst>
              <a:ext uri="{FF2B5EF4-FFF2-40B4-BE49-F238E27FC236}">
                <a16:creationId xmlns:a16="http://schemas.microsoft.com/office/drawing/2014/main" id="{743303BE-4EFC-4418-AC93-6FDCC6BBBEFD}"/>
              </a:ext>
            </a:extLst>
          </p:cNvPr>
          <p:cNvSpPr txBox="1"/>
          <p:nvPr/>
        </p:nvSpPr>
        <p:spPr>
          <a:xfrm>
            <a:off x="539553" y="3780000"/>
            <a:ext cx="1920719" cy="400110"/>
          </a:xfrm>
          <a:prstGeom prst="rect">
            <a:avLst/>
          </a:prstGeom>
          <a:noFill/>
        </p:spPr>
        <p:txBody>
          <a:bodyPr wrap="none" rtlCol="0">
            <a:spAutoFit/>
          </a:bodyPr>
          <a:lstStyle/>
          <a:p>
            <a:pPr marL="285748" indent="-285748">
              <a:buFont typeface="Wingdings" panose="05000000000000000000" pitchFamily="2" charset="2"/>
              <a:buChar char="n"/>
            </a:pPr>
            <a:r>
              <a:rPr lang="ja-JP" altLang="en-US" sz="2000" b="1" dirty="0"/>
              <a:t>目的変数なし</a:t>
            </a:r>
          </a:p>
        </p:txBody>
      </p:sp>
      <p:sp>
        <p:nvSpPr>
          <p:cNvPr id="111" name="吹き出し: 角を丸めた四角形 110">
            <a:extLst>
              <a:ext uri="{FF2B5EF4-FFF2-40B4-BE49-F238E27FC236}">
                <a16:creationId xmlns:a16="http://schemas.microsoft.com/office/drawing/2014/main" id="{0B6D8EFF-931A-4430-850C-414819A930EF}"/>
              </a:ext>
            </a:extLst>
          </p:cNvPr>
          <p:cNvSpPr/>
          <p:nvPr/>
        </p:nvSpPr>
        <p:spPr>
          <a:xfrm>
            <a:off x="2772313" y="4788000"/>
            <a:ext cx="1476000" cy="432000"/>
          </a:xfrm>
          <a:prstGeom prst="wedgeRoundRectCallout">
            <a:avLst>
              <a:gd name="adj1" fmla="val -29528"/>
              <a:gd name="adj2" fmla="val 97551"/>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メールの共通項を見つける</a:t>
            </a:r>
          </a:p>
        </p:txBody>
      </p:sp>
      <p:sp>
        <p:nvSpPr>
          <p:cNvPr id="40" name="四角形: 角を丸くする 39">
            <a:extLst>
              <a:ext uri="{FF2B5EF4-FFF2-40B4-BE49-F238E27FC236}">
                <a16:creationId xmlns:a16="http://schemas.microsoft.com/office/drawing/2014/main" id="{5D2ADA81-3126-46D0-B9F8-1AE5166E58AD}"/>
              </a:ext>
            </a:extLst>
          </p:cNvPr>
          <p:cNvSpPr/>
          <p:nvPr/>
        </p:nvSpPr>
        <p:spPr bwMode="auto">
          <a:xfrm>
            <a:off x="625160" y="3780000"/>
            <a:ext cx="2880000" cy="888180"/>
          </a:xfrm>
          <a:prstGeom prst="roundRect">
            <a:avLst/>
          </a:prstGeom>
          <a:solidFill>
            <a:srgbClr val="A6A6A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fontAlgn="base">
              <a:spcBef>
                <a:spcPct val="0"/>
              </a:spcBef>
              <a:spcAft>
                <a:spcPct val="0"/>
              </a:spcAft>
              <a:defRPr/>
            </a:pPr>
            <a:r>
              <a:rPr lang="ja-JP" altLang="en-US" sz="2400" b="1" dirty="0">
                <a:solidFill>
                  <a:prstClr val="white"/>
                </a:solidFill>
                <a:latin typeface="+mn-ea"/>
              </a:rPr>
              <a:t>目的変数なし</a:t>
            </a:r>
          </a:p>
        </p:txBody>
      </p:sp>
      <p:grpSp>
        <p:nvGrpSpPr>
          <p:cNvPr id="9" name="グループ化 8">
            <a:extLst>
              <a:ext uri="{FF2B5EF4-FFF2-40B4-BE49-F238E27FC236}">
                <a16:creationId xmlns:a16="http://schemas.microsoft.com/office/drawing/2014/main" id="{6F5B62B7-0C31-400E-9DD6-D38C18121881}"/>
              </a:ext>
            </a:extLst>
          </p:cNvPr>
          <p:cNvGrpSpPr/>
          <p:nvPr/>
        </p:nvGrpSpPr>
        <p:grpSpPr>
          <a:xfrm>
            <a:off x="5076056" y="4927945"/>
            <a:ext cx="1799484" cy="940222"/>
            <a:chOff x="5305364" y="4527120"/>
            <a:chExt cx="1799484" cy="940222"/>
          </a:xfrm>
        </p:grpSpPr>
        <p:grpSp>
          <p:nvGrpSpPr>
            <p:cNvPr id="116" name="グループ化 115">
              <a:extLst>
                <a:ext uri="{FF2B5EF4-FFF2-40B4-BE49-F238E27FC236}">
                  <a16:creationId xmlns:a16="http://schemas.microsoft.com/office/drawing/2014/main" id="{DE4392B8-0348-482F-99D8-E5F8D3EF2D36}"/>
                </a:ext>
              </a:extLst>
            </p:cNvPr>
            <p:cNvGrpSpPr/>
            <p:nvPr/>
          </p:nvGrpSpPr>
          <p:grpSpPr>
            <a:xfrm>
              <a:off x="5305364" y="4527120"/>
              <a:ext cx="1799484" cy="940222"/>
              <a:chOff x="7920000" y="4184899"/>
              <a:chExt cx="1799484" cy="940222"/>
            </a:xfrm>
          </p:grpSpPr>
          <p:sp>
            <p:nvSpPr>
              <p:cNvPr id="115" name="正方形/長方形 114">
                <a:extLst>
                  <a:ext uri="{FF2B5EF4-FFF2-40B4-BE49-F238E27FC236}">
                    <a16:creationId xmlns:a16="http://schemas.microsoft.com/office/drawing/2014/main" id="{9BBA8979-D130-468B-8938-BBB8295E257B}"/>
                  </a:ext>
                </a:extLst>
              </p:cNvPr>
              <p:cNvSpPr/>
              <p:nvPr/>
            </p:nvSpPr>
            <p:spPr>
              <a:xfrm>
                <a:off x="7920000" y="4352634"/>
                <a:ext cx="1799484" cy="772487"/>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110" name="テキスト ボックス 109">
                <a:extLst>
                  <a:ext uri="{FF2B5EF4-FFF2-40B4-BE49-F238E27FC236}">
                    <a16:creationId xmlns:a16="http://schemas.microsoft.com/office/drawing/2014/main" id="{E935AC6A-DE99-4203-A37A-5CE25D9B9CA5}"/>
                  </a:ext>
                </a:extLst>
              </p:cNvPr>
              <p:cNvSpPr txBox="1"/>
              <p:nvPr/>
            </p:nvSpPr>
            <p:spPr>
              <a:xfrm>
                <a:off x="8389176" y="4184899"/>
                <a:ext cx="861133" cy="307777"/>
              </a:xfrm>
              <a:prstGeom prst="rect">
                <a:avLst/>
              </a:prstGeom>
              <a:solidFill>
                <a:schemeClr val="bg1"/>
              </a:solidFill>
            </p:spPr>
            <p:txBody>
              <a:bodyPr wrap="none" rtlCol="0">
                <a:spAutoFit/>
              </a:bodyPr>
              <a:lstStyle/>
              <a:p>
                <a:pPr algn="l"/>
                <a:r>
                  <a:rPr lang="ja-JP" altLang="en-US" sz="1400" dirty="0"/>
                  <a:t>グループ</a:t>
                </a:r>
                <a:r>
                  <a:rPr lang="en-US" altLang="ja-JP" sz="1400" dirty="0"/>
                  <a:t>1</a:t>
                </a:r>
                <a:endParaRPr lang="ja-JP" altLang="en-US" sz="1400" dirty="0"/>
              </a:p>
            </p:txBody>
          </p:sp>
        </p:grpSp>
        <p:pic>
          <p:nvPicPr>
            <p:cNvPr id="64" name="図 63">
              <a:extLst>
                <a:ext uri="{FF2B5EF4-FFF2-40B4-BE49-F238E27FC236}">
                  <a16:creationId xmlns:a16="http://schemas.microsoft.com/office/drawing/2014/main" id="{AC892E89-FA63-4B0D-827F-3C2F096AC13C}"/>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5525153" y="4850286"/>
              <a:ext cx="685941" cy="571437"/>
            </a:xfrm>
            <a:prstGeom prst="rect">
              <a:avLst/>
            </a:prstGeom>
          </p:spPr>
        </p:pic>
        <p:pic>
          <p:nvPicPr>
            <p:cNvPr id="68" name="図 67">
              <a:extLst>
                <a:ext uri="{FF2B5EF4-FFF2-40B4-BE49-F238E27FC236}">
                  <a16:creationId xmlns:a16="http://schemas.microsoft.com/office/drawing/2014/main" id="{196818FB-8B12-49E0-BCBA-AC525BAEDE03}"/>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6286376" y="4850285"/>
              <a:ext cx="685941" cy="571437"/>
            </a:xfrm>
            <a:prstGeom prst="rect">
              <a:avLst/>
            </a:prstGeom>
          </p:spPr>
        </p:pic>
      </p:grpSp>
      <p:grpSp>
        <p:nvGrpSpPr>
          <p:cNvPr id="13" name="グループ化 12">
            <a:extLst>
              <a:ext uri="{FF2B5EF4-FFF2-40B4-BE49-F238E27FC236}">
                <a16:creationId xmlns:a16="http://schemas.microsoft.com/office/drawing/2014/main" id="{DFB61A5B-94B5-446F-BF17-1B2BD4FA8404}"/>
              </a:ext>
            </a:extLst>
          </p:cNvPr>
          <p:cNvGrpSpPr/>
          <p:nvPr/>
        </p:nvGrpSpPr>
        <p:grpSpPr>
          <a:xfrm>
            <a:off x="7031927" y="4927945"/>
            <a:ext cx="1799484" cy="940222"/>
            <a:chOff x="7031927" y="5167378"/>
            <a:chExt cx="1799484" cy="940222"/>
          </a:xfrm>
        </p:grpSpPr>
        <p:grpSp>
          <p:nvGrpSpPr>
            <p:cNvPr id="82" name="グループ化 81">
              <a:extLst>
                <a:ext uri="{FF2B5EF4-FFF2-40B4-BE49-F238E27FC236}">
                  <a16:creationId xmlns:a16="http://schemas.microsoft.com/office/drawing/2014/main" id="{7DC70263-7246-4C6E-94C8-DC067C62D6C3}"/>
                </a:ext>
              </a:extLst>
            </p:cNvPr>
            <p:cNvGrpSpPr/>
            <p:nvPr/>
          </p:nvGrpSpPr>
          <p:grpSpPr>
            <a:xfrm>
              <a:off x="7031927" y="5167378"/>
              <a:ext cx="1799484" cy="940222"/>
              <a:chOff x="7920000" y="4184899"/>
              <a:chExt cx="1799484" cy="940222"/>
            </a:xfrm>
          </p:grpSpPr>
          <p:sp>
            <p:nvSpPr>
              <p:cNvPr id="87" name="正方形/長方形 86">
                <a:extLst>
                  <a:ext uri="{FF2B5EF4-FFF2-40B4-BE49-F238E27FC236}">
                    <a16:creationId xmlns:a16="http://schemas.microsoft.com/office/drawing/2014/main" id="{BC2630AE-4A54-4126-90F6-6738500E21CC}"/>
                  </a:ext>
                </a:extLst>
              </p:cNvPr>
              <p:cNvSpPr/>
              <p:nvPr/>
            </p:nvSpPr>
            <p:spPr>
              <a:xfrm>
                <a:off x="7920000" y="4352634"/>
                <a:ext cx="1799484" cy="772487"/>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8" name="テキスト ボックス 87">
                <a:extLst>
                  <a:ext uri="{FF2B5EF4-FFF2-40B4-BE49-F238E27FC236}">
                    <a16:creationId xmlns:a16="http://schemas.microsoft.com/office/drawing/2014/main" id="{982F7D49-F219-44B3-9738-567E7B907FED}"/>
                  </a:ext>
                </a:extLst>
              </p:cNvPr>
              <p:cNvSpPr txBox="1"/>
              <p:nvPr/>
            </p:nvSpPr>
            <p:spPr>
              <a:xfrm>
                <a:off x="8389176" y="4184899"/>
                <a:ext cx="861133" cy="307777"/>
              </a:xfrm>
              <a:prstGeom prst="rect">
                <a:avLst/>
              </a:prstGeom>
              <a:solidFill>
                <a:schemeClr val="bg1"/>
              </a:solidFill>
            </p:spPr>
            <p:txBody>
              <a:bodyPr wrap="none" rtlCol="0">
                <a:spAutoFit/>
              </a:bodyPr>
              <a:lstStyle/>
              <a:p>
                <a:pPr algn="l"/>
                <a:r>
                  <a:rPr lang="ja-JP" altLang="en-US" sz="1400" dirty="0"/>
                  <a:t>グループ</a:t>
                </a:r>
                <a:r>
                  <a:rPr lang="en-US" altLang="ja-JP" sz="1400" dirty="0"/>
                  <a:t>2</a:t>
                </a:r>
                <a:endParaRPr lang="ja-JP" altLang="en-US" sz="1400" dirty="0"/>
              </a:p>
            </p:txBody>
          </p:sp>
        </p:grpSp>
        <p:pic>
          <p:nvPicPr>
            <p:cNvPr id="83" name="図 82">
              <a:extLst>
                <a:ext uri="{FF2B5EF4-FFF2-40B4-BE49-F238E27FC236}">
                  <a16:creationId xmlns:a16="http://schemas.microsoft.com/office/drawing/2014/main" id="{B05CC470-FD61-4905-9025-B9E95A7D640E}"/>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7240061" y="5490544"/>
              <a:ext cx="685941" cy="571437"/>
            </a:xfrm>
            <a:prstGeom prst="rect">
              <a:avLst/>
            </a:prstGeom>
          </p:spPr>
        </p:pic>
        <p:pic>
          <p:nvPicPr>
            <p:cNvPr id="85" name="図 84">
              <a:extLst>
                <a:ext uri="{FF2B5EF4-FFF2-40B4-BE49-F238E27FC236}">
                  <a16:creationId xmlns:a16="http://schemas.microsoft.com/office/drawing/2014/main" id="{E060C7DF-EFD1-4F60-A62E-383ABDB12D50}"/>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8001284" y="5490543"/>
              <a:ext cx="685941" cy="571437"/>
            </a:xfrm>
            <a:prstGeom prst="rect">
              <a:avLst/>
            </a:prstGeom>
          </p:spPr>
        </p:pic>
      </p:grpSp>
      <p:cxnSp>
        <p:nvCxnSpPr>
          <p:cNvPr id="12" name="コネクタ: カギ線 11">
            <a:extLst>
              <a:ext uri="{FF2B5EF4-FFF2-40B4-BE49-F238E27FC236}">
                <a16:creationId xmlns:a16="http://schemas.microsoft.com/office/drawing/2014/main" id="{3319547A-1F3B-4C3C-BFC7-34BDF4304193}"/>
              </a:ext>
            </a:extLst>
          </p:cNvPr>
          <p:cNvCxnSpPr>
            <a:cxnSpLocks/>
            <a:stCxn id="44" idx="3"/>
            <a:endCxn id="110" idx="0"/>
          </p:cNvCxnSpPr>
          <p:nvPr/>
        </p:nvCxnSpPr>
        <p:spPr>
          <a:xfrm flipV="1">
            <a:off x="4246940" y="4927945"/>
            <a:ext cx="1728859" cy="724056"/>
          </a:xfrm>
          <a:prstGeom prst="bentConnector4">
            <a:avLst>
              <a:gd name="adj1" fmla="val 37548"/>
              <a:gd name="adj2" fmla="val 131572"/>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カギ線 91">
            <a:extLst>
              <a:ext uri="{FF2B5EF4-FFF2-40B4-BE49-F238E27FC236}">
                <a16:creationId xmlns:a16="http://schemas.microsoft.com/office/drawing/2014/main" id="{DAA2D841-9EAD-41AD-9271-5F4F4134C4F0}"/>
              </a:ext>
            </a:extLst>
          </p:cNvPr>
          <p:cNvCxnSpPr>
            <a:cxnSpLocks/>
            <a:stCxn id="44" idx="3"/>
            <a:endCxn id="88" idx="0"/>
          </p:cNvCxnSpPr>
          <p:nvPr/>
        </p:nvCxnSpPr>
        <p:spPr>
          <a:xfrm flipV="1">
            <a:off x="4246940" y="4927945"/>
            <a:ext cx="3684730" cy="724056"/>
          </a:xfrm>
          <a:prstGeom prst="bentConnector4">
            <a:avLst>
              <a:gd name="adj1" fmla="val 17708"/>
              <a:gd name="adj2" fmla="val 131572"/>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B47B02C7-33E9-4CE6-A438-4D372D6D5117}"/>
              </a:ext>
            </a:extLst>
          </p:cNvPr>
          <p:cNvGrpSpPr/>
          <p:nvPr/>
        </p:nvGrpSpPr>
        <p:grpSpPr>
          <a:xfrm>
            <a:off x="981636" y="4981845"/>
            <a:ext cx="1532612" cy="1133977"/>
            <a:chOff x="981636" y="2281845"/>
            <a:chExt cx="1532612" cy="1133977"/>
          </a:xfrm>
        </p:grpSpPr>
        <p:pic>
          <p:nvPicPr>
            <p:cNvPr id="95" name="図 94">
              <a:extLst>
                <a:ext uri="{FF2B5EF4-FFF2-40B4-BE49-F238E27FC236}">
                  <a16:creationId xmlns:a16="http://schemas.microsoft.com/office/drawing/2014/main" id="{10644E13-5DDC-439C-ACA7-4106D9133014}"/>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844385"/>
              <a:ext cx="685941" cy="571437"/>
            </a:xfrm>
            <a:prstGeom prst="rect">
              <a:avLst/>
            </a:prstGeom>
          </p:spPr>
        </p:pic>
        <p:pic>
          <p:nvPicPr>
            <p:cNvPr id="97" name="図 96">
              <a:extLst>
                <a:ext uri="{FF2B5EF4-FFF2-40B4-BE49-F238E27FC236}">
                  <a16:creationId xmlns:a16="http://schemas.microsoft.com/office/drawing/2014/main" id="{87301EFB-DBCE-4939-A25A-6B2E7E4B9ACD}"/>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281845"/>
              <a:ext cx="685941" cy="571437"/>
            </a:xfrm>
            <a:prstGeom prst="rect">
              <a:avLst/>
            </a:prstGeom>
          </p:spPr>
        </p:pic>
        <p:pic>
          <p:nvPicPr>
            <p:cNvPr id="98" name="図 97">
              <a:extLst>
                <a:ext uri="{FF2B5EF4-FFF2-40B4-BE49-F238E27FC236}">
                  <a16:creationId xmlns:a16="http://schemas.microsoft.com/office/drawing/2014/main" id="{B10733A1-FB43-434E-A909-1356A046171A}"/>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281845"/>
              <a:ext cx="685941" cy="571437"/>
            </a:xfrm>
            <a:prstGeom prst="rect">
              <a:avLst/>
            </a:prstGeom>
          </p:spPr>
        </p:pic>
        <p:pic>
          <p:nvPicPr>
            <p:cNvPr id="99" name="図 98">
              <a:extLst>
                <a:ext uri="{FF2B5EF4-FFF2-40B4-BE49-F238E27FC236}">
                  <a16:creationId xmlns:a16="http://schemas.microsoft.com/office/drawing/2014/main" id="{46BFDF9F-B1A4-428B-93B7-A5DD1658B059}"/>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844385"/>
              <a:ext cx="685941" cy="571437"/>
            </a:xfrm>
            <a:prstGeom prst="rect">
              <a:avLst/>
            </a:prstGeom>
          </p:spPr>
        </p:pic>
      </p:grpSp>
      <p:cxnSp>
        <p:nvCxnSpPr>
          <p:cNvPr id="102" name="直線矢印コネクタ 101">
            <a:extLst>
              <a:ext uri="{FF2B5EF4-FFF2-40B4-BE49-F238E27FC236}">
                <a16:creationId xmlns:a16="http://schemas.microsoft.com/office/drawing/2014/main" id="{918A282A-8D8F-406C-B638-94FD324DA073}"/>
              </a:ext>
            </a:extLst>
          </p:cNvPr>
          <p:cNvCxnSpPr>
            <a:cxnSpLocks/>
          </p:cNvCxnSpPr>
          <p:nvPr/>
        </p:nvCxnSpPr>
        <p:spPr>
          <a:xfrm>
            <a:off x="2590021" y="5580000"/>
            <a:ext cx="900000"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22" name="図 121">
            <a:extLst>
              <a:ext uri="{FF2B5EF4-FFF2-40B4-BE49-F238E27FC236}">
                <a16:creationId xmlns:a16="http://schemas.microsoft.com/office/drawing/2014/main" id="{F6F181D1-31ED-431E-AA7A-70473177C918}"/>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8019265" y="2337803"/>
            <a:ext cx="685941" cy="571437"/>
          </a:xfrm>
          <a:prstGeom prst="rect">
            <a:avLst/>
          </a:prstGeom>
        </p:spPr>
      </p:pic>
      <p:pic>
        <p:nvPicPr>
          <p:cNvPr id="124" name="グラフィックス 123" descr="歯車付きの頭">
            <a:extLst>
              <a:ext uri="{FF2B5EF4-FFF2-40B4-BE49-F238E27FC236}">
                <a16:creationId xmlns:a16="http://schemas.microsoft.com/office/drawing/2014/main" id="{51ECD3CD-B52C-4B32-AD09-08E4291536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6364" y="2592000"/>
            <a:ext cx="720001" cy="720001"/>
          </a:xfrm>
          <a:prstGeom prst="rect">
            <a:avLst/>
          </a:prstGeom>
        </p:spPr>
      </p:pic>
      <p:cxnSp>
        <p:nvCxnSpPr>
          <p:cNvPr id="126" name="コネクタ: カギ線 125">
            <a:extLst>
              <a:ext uri="{FF2B5EF4-FFF2-40B4-BE49-F238E27FC236}">
                <a16:creationId xmlns:a16="http://schemas.microsoft.com/office/drawing/2014/main" id="{E4BF2978-D054-4B5C-B3BF-CDC03CC4BCEC}"/>
              </a:ext>
            </a:extLst>
          </p:cNvPr>
          <p:cNvCxnSpPr>
            <a:cxnSpLocks/>
          </p:cNvCxnSpPr>
          <p:nvPr/>
        </p:nvCxnSpPr>
        <p:spPr>
          <a:xfrm flipV="1">
            <a:off x="6766365" y="2631148"/>
            <a:ext cx="1080781" cy="324000"/>
          </a:xfrm>
          <a:prstGeom prst="bentConnector3">
            <a:avLst>
              <a:gd name="adj1" fmla="val 50000"/>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7" name="コネクタ: カギ線 126">
            <a:extLst>
              <a:ext uri="{FF2B5EF4-FFF2-40B4-BE49-F238E27FC236}">
                <a16:creationId xmlns:a16="http://schemas.microsoft.com/office/drawing/2014/main" id="{665ABEFE-2E65-492F-AEFB-72B52782D3F6}"/>
              </a:ext>
            </a:extLst>
          </p:cNvPr>
          <p:cNvCxnSpPr>
            <a:cxnSpLocks/>
            <a:stCxn id="124" idx="3"/>
          </p:cNvCxnSpPr>
          <p:nvPr/>
        </p:nvCxnSpPr>
        <p:spPr>
          <a:xfrm>
            <a:off x="6766365" y="2952000"/>
            <a:ext cx="1080000" cy="324000"/>
          </a:xfrm>
          <a:prstGeom prst="bentConnector3">
            <a:avLst>
              <a:gd name="adj1" fmla="val 50000"/>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9CC25224-6B41-4AEE-B87A-934CD1F6A308}"/>
              </a:ext>
            </a:extLst>
          </p:cNvPr>
          <p:cNvCxnSpPr>
            <a:cxnSpLocks/>
            <a:endCxn id="124" idx="1"/>
          </p:cNvCxnSpPr>
          <p:nvPr/>
        </p:nvCxnSpPr>
        <p:spPr>
          <a:xfrm flipV="1">
            <a:off x="5516055" y="2952001"/>
            <a:ext cx="530309" cy="0"/>
          </a:xfrm>
          <a:prstGeom prst="bentConnector3">
            <a:avLst>
              <a:gd name="adj1" fmla="val 50000"/>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30" name="図 129">
            <a:extLst>
              <a:ext uri="{FF2B5EF4-FFF2-40B4-BE49-F238E27FC236}">
                <a16:creationId xmlns:a16="http://schemas.microsoft.com/office/drawing/2014/main" id="{9133F37D-A221-4974-AC12-5148CED55C0F}"/>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4772146" y="2682867"/>
            <a:ext cx="685941" cy="571437"/>
          </a:xfrm>
          <a:prstGeom prst="rect">
            <a:avLst/>
          </a:prstGeom>
        </p:spPr>
      </p:pic>
      <p:sp>
        <p:nvSpPr>
          <p:cNvPr id="133" name="テキスト ボックス 132">
            <a:extLst>
              <a:ext uri="{FF2B5EF4-FFF2-40B4-BE49-F238E27FC236}">
                <a16:creationId xmlns:a16="http://schemas.microsoft.com/office/drawing/2014/main" id="{8F6BE5B2-EBE4-479A-8874-441BB9DF5FA1}"/>
              </a:ext>
            </a:extLst>
          </p:cNvPr>
          <p:cNvSpPr txBox="1"/>
          <p:nvPr/>
        </p:nvSpPr>
        <p:spPr>
          <a:xfrm>
            <a:off x="4587568" y="2438111"/>
            <a:ext cx="1055097" cy="307777"/>
          </a:xfrm>
          <a:prstGeom prst="rect">
            <a:avLst/>
          </a:prstGeom>
          <a:noFill/>
        </p:spPr>
        <p:txBody>
          <a:bodyPr wrap="none" rtlCol="0">
            <a:spAutoFit/>
          </a:bodyPr>
          <a:lstStyle/>
          <a:p>
            <a:pPr algn="ctr"/>
            <a:r>
              <a:rPr lang="ja-JP" altLang="en-US" sz="1400" dirty="0"/>
              <a:t>新しいメール</a:t>
            </a:r>
          </a:p>
        </p:txBody>
      </p:sp>
      <p:sp>
        <p:nvSpPr>
          <p:cNvPr id="141" name="テキスト ボックス 140">
            <a:extLst>
              <a:ext uri="{FF2B5EF4-FFF2-40B4-BE49-F238E27FC236}">
                <a16:creationId xmlns:a16="http://schemas.microsoft.com/office/drawing/2014/main" id="{DF15E2DC-EECC-47C0-B00C-D6FD08E5BB0B}"/>
              </a:ext>
            </a:extLst>
          </p:cNvPr>
          <p:cNvSpPr txBox="1"/>
          <p:nvPr/>
        </p:nvSpPr>
        <p:spPr>
          <a:xfrm>
            <a:off x="7846365" y="2855912"/>
            <a:ext cx="958917" cy="307777"/>
          </a:xfrm>
          <a:prstGeom prst="rect">
            <a:avLst/>
          </a:prstGeom>
          <a:noFill/>
          <a:ln>
            <a:noFill/>
          </a:ln>
        </p:spPr>
        <p:txBody>
          <a:bodyPr wrap="none" rtlCol="0">
            <a:spAutoFit/>
          </a:bodyPr>
          <a:lstStyle/>
          <a:p>
            <a:pPr algn="l"/>
            <a:r>
              <a:rPr lang="ja-JP" altLang="en-US" sz="1400" dirty="0"/>
              <a:t>迷惑メール</a:t>
            </a:r>
          </a:p>
        </p:txBody>
      </p:sp>
      <p:sp>
        <p:nvSpPr>
          <p:cNvPr id="66" name="テキスト ボックス 65">
            <a:extLst>
              <a:ext uri="{FF2B5EF4-FFF2-40B4-BE49-F238E27FC236}">
                <a16:creationId xmlns:a16="http://schemas.microsoft.com/office/drawing/2014/main" id="{78B3FA0A-D1BA-470E-A0BF-4469662B6BCD}"/>
              </a:ext>
            </a:extLst>
          </p:cNvPr>
          <p:cNvSpPr txBox="1"/>
          <p:nvPr/>
        </p:nvSpPr>
        <p:spPr>
          <a:xfrm>
            <a:off x="6965616" y="5972731"/>
            <a:ext cx="1935145" cy="307777"/>
          </a:xfrm>
          <a:prstGeom prst="rect">
            <a:avLst/>
          </a:prstGeom>
          <a:solidFill>
            <a:schemeClr val="bg1"/>
          </a:solidFill>
        </p:spPr>
        <p:txBody>
          <a:bodyPr wrap="none" rtlCol="0">
            <a:spAutoFit/>
          </a:bodyPr>
          <a:lstStyle/>
          <a:p>
            <a:pPr algn="l"/>
            <a:r>
              <a:rPr lang="ja-JP" altLang="en-US" sz="1400" dirty="0"/>
              <a:t>迷惑メールっぽいグループ</a:t>
            </a:r>
          </a:p>
        </p:txBody>
      </p:sp>
      <p:sp>
        <p:nvSpPr>
          <p:cNvPr id="67" name="テキスト ボックス 66">
            <a:extLst>
              <a:ext uri="{FF2B5EF4-FFF2-40B4-BE49-F238E27FC236}">
                <a16:creationId xmlns:a16="http://schemas.microsoft.com/office/drawing/2014/main" id="{61DCA6C4-FC9E-4C28-B1F4-07857ABFA37C}"/>
              </a:ext>
            </a:extLst>
          </p:cNvPr>
          <p:cNvSpPr txBox="1"/>
          <p:nvPr/>
        </p:nvSpPr>
        <p:spPr>
          <a:xfrm>
            <a:off x="5015726" y="5972731"/>
            <a:ext cx="1935145" cy="307777"/>
          </a:xfrm>
          <a:prstGeom prst="rect">
            <a:avLst/>
          </a:prstGeom>
          <a:solidFill>
            <a:schemeClr val="bg1"/>
          </a:solidFill>
        </p:spPr>
        <p:txBody>
          <a:bodyPr wrap="none" rtlCol="0">
            <a:spAutoFit/>
          </a:bodyPr>
          <a:lstStyle/>
          <a:p>
            <a:pPr algn="l"/>
            <a:r>
              <a:rPr lang="ja-JP" altLang="en-US" sz="1400" dirty="0"/>
              <a:t>正常メールっぽいグループ</a:t>
            </a:r>
          </a:p>
        </p:txBody>
      </p:sp>
      <p:pic>
        <p:nvPicPr>
          <p:cNvPr id="1026" name="Picture 2" descr="「ピクトグラム 悩む人」の画像検索結果">
            <a:extLst>
              <a:ext uri="{FF2B5EF4-FFF2-40B4-BE49-F238E27FC236}">
                <a16:creationId xmlns:a16="http://schemas.microsoft.com/office/drawing/2014/main" id="{DB1D001C-5850-4F31-B0DA-740F65C332D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730" t="10021" r="24250" b="9677"/>
          <a:stretch/>
        </p:blipFill>
        <p:spPr bwMode="auto">
          <a:xfrm>
            <a:off x="4655265" y="5842323"/>
            <a:ext cx="394352" cy="64601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F563194-D5B4-4EC1-B697-9C38057CF2CE}"/>
              </a:ext>
            </a:extLst>
          </p:cNvPr>
          <p:cNvSpPr txBox="1"/>
          <p:nvPr/>
        </p:nvSpPr>
        <p:spPr>
          <a:xfrm>
            <a:off x="180000" y="2088000"/>
            <a:ext cx="900000" cy="369332"/>
          </a:xfrm>
          <a:prstGeom prst="rect">
            <a:avLst/>
          </a:prstGeom>
          <a:noFill/>
        </p:spPr>
        <p:txBody>
          <a:bodyPr wrap="square" rtlCol="0">
            <a:spAutoFit/>
          </a:bodyPr>
          <a:lstStyle/>
          <a:p>
            <a:pPr algn="l"/>
            <a:r>
              <a:rPr kumimoji="1" lang="ja-JP" altLang="en-US" dirty="0"/>
              <a:t>（例）</a:t>
            </a:r>
          </a:p>
        </p:txBody>
      </p:sp>
      <p:sp>
        <p:nvSpPr>
          <p:cNvPr id="62" name="テキスト ボックス 61">
            <a:extLst>
              <a:ext uri="{FF2B5EF4-FFF2-40B4-BE49-F238E27FC236}">
                <a16:creationId xmlns:a16="http://schemas.microsoft.com/office/drawing/2014/main" id="{368A9F2A-7EDD-446C-9263-A411DBB48395}"/>
              </a:ext>
            </a:extLst>
          </p:cNvPr>
          <p:cNvSpPr txBox="1"/>
          <p:nvPr/>
        </p:nvSpPr>
        <p:spPr>
          <a:xfrm>
            <a:off x="180000" y="4788000"/>
            <a:ext cx="900000" cy="369332"/>
          </a:xfrm>
          <a:prstGeom prst="rect">
            <a:avLst/>
          </a:prstGeom>
          <a:noFill/>
        </p:spPr>
        <p:txBody>
          <a:bodyPr wrap="square" rtlCol="0">
            <a:spAutoFit/>
          </a:bodyPr>
          <a:lstStyle/>
          <a:p>
            <a:pPr algn="l"/>
            <a:r>
              <a:rPr kumimoji="1" lang="ja-JP" altLang="en-US" dirty="0"/>
              <a:t>（例）</a:t>
            </a:r>
          </a:p>
        </p:txBody>
      </p:sp>
    </p:spTree>
    <p:extLst>
      <p:ext uri="{BB962C8B-B14F-4D97-AF65-F5344CB8AC3E}">
        <p14:creationId xmlns:p14="http://schemas.microsoft.com/office/powerpoint/2010/main" val="204398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EEFD6329-0130-4FAC-A839-3573FD42C55A}"/>
              </a:ext>
            </a:extLst>
          </p:cNvPr>
          <p:cNvSpPr/>
          <p:nvPr/>
        </p:nvSpPr>
        <p:spPr>
          <a:xfrm>
            <a:off x="0" y="3174998"/>
            <a:ext cx="9144000" cy="6120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4" name="フッター プレースホルダー 3">
            <a:extLst>
              <a:ext uri="{FF2B5EF4-FFF2-40B4-BE49-F238E27FC236}">
                <a16:creationId xmlns:a16="http://schemas.microsoft.com/office/drawing/2014/main" id="{FAA9C624-2D02-465E-9F7C-5FB939F73DFA}"/>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71BA6F3E-1594-4AB7-8279-7BAB61879279}"/>
              </a:ext>
            </a:extLst>
          </p:cNvPr>
          <p:cNvSpPr>
            <a:spLocks noGrp="1"/>
          </p:cNvSpPr>
          <p:nvPr>
            <p:ph type="sldNum" sz="quarter" idx="11"/>
          </p:nvPr>
        </p:nvSpPr>
        <p:spPr/>
        <p:txBody>
          <a:bodyPr/>
          <a:lstStyle/>
          <a:p>
            <a:fld id="{5746E6DC-1CE8-4C96-A2EA-6486FEF45375}" type="slidenum">
              <a:rPr lang="ja-JP" altLang="en-US" smtClean="0"/>
              <a:pPr/>
              <a:t>12</a:t>
            </a:fld>
            <a:endParaRPr lang="ja-JP" altLang="en-US" dirty="0"/>
          </a:p>
        </p:txBody>
      </p:sp>
      <p:sp>
        <p:nvSpPr>
          <p:cNvPr id="7" name="タイトル 2">
            <a:extLst>
              <a:ext uri="{FF2B5EF4-FFF2-40B4-BE49-F238E27FC236}">
                <a16:creationId xmlns:a16="http://schemas.microsoft.com/office/drawing/2014/main" id="{ECA897B2-F9DC-48D5-B224-989F595904D0}"/>
              </a:ext>
            </a:extLst>
          </p:cNvPr>
          <p:cNvSpPr txBox="1">
            <a:spLocks/>
          </p:cNvSpPr>
          <p:nvPr/>
        </p:nvSpPr>
        <p:spPr>
          <a:xfrm>
            <a:off x="180000" y="180000"/>
            <a:ext cx="7920000" cy="612000"/>
          </a:xfrm>
          <a:prstGeom prst="rect">
            <a:avLst/>
          </a:prstGeom>
        </p:spPr>
        <p:txBody>
          <a:bodyPr anchor="ctr" anchorCtr="0"/>
          <a:lstStyle>
            <a:lvl1pPr algn="l" defTabSz="914400" rtl="0" eaLnBrk="1" latinLnBrk="0" hangingPunct="1">
              <a:spcBef>
                <a:spcPct val="0"/>
              </a:spcBef>
              <a:buNone/>
              <a:defRPr kumimoji="1" sz="36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latin typeface="+mn-ea"/>
                <a:ea typeface="+mn-ea"/>
              </a:rPr>
              <a:t>アジェンダ</a:t>
            </a:r>
          </a:p>
        </p:txBody>
      </p:sp>
      <p:sp>
        <p:nvSpPr>
          <p:cNvPr id="9" name="テキスト ボックス 8">
            <a:extLst>
              <a:ext uri="{FF2B5EF4-FFF2-40B4-BE49-F238E27FC236}">
                <a16:creationId xmlns:a16="http://schemas.microsoft.com/office/drawing/2014/main" id="{DA9183C9-1876-4752-8B5A-7E165C964D63}"/>
              </a:ext>
            </a:extLst>
          </p:cNvPr>
          <p:cNvSpPr txBox="1"/>
          <p:nvPr/>
        </p:nvSpPr>
        <p:spPr>
          <a:xfrm>
            <a:off x="540000" y="1260000"/>
            <a:ext cx="6732240" cy="3539430"/>
          </a:xfrm>
          <a:prstGeom prst="rect">
            <a:avLst/>
          </a:prstGeom>
          <a:noFill/>
        </p:spPr>
        <p:txBody>
          <a:bodyPr wrap="square" rtlCol="0">
            <a:spAutoFit/>
          </a:bodyPr>
          <a:lstStyle/>
          <a:p>
            <a:pPr marL="571497" indent="-571497">
              <a:buFont typeface="Wingdings" panose="05000000000000000000" pitchFamily="2" charset="2"/>
              <a:buChar char="Ø"/>
            </a:pPr>
            <a:r>
              <a:rPr lang="ja-JP" altLang="en-US" sz="3200" dirty="0"/>
              <a:t>データ分析　手法一覧</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手法の特徴</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手法の説明</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まとめ</a:t>
            </a:r>
            <a:endParaRPr lang="en-US" altLang="ja-JP" sz="3200" dirty="0"/>
          </a:p>
        </p:txBody>
      </p:sp>
    </p:spTree>
    <p:extLst>
      <p:ext uri="{BB962C8B-B14F-4D97-AF65-F5344CB8AC3E}">
        <p14:creationId xmlns:p14="http://schemas.microsoft.com/office/powerpoint/2010/main" val="286782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四角形: 角を丸くする 28">
            <a:extLst>
              <a:ext uri="{FF2B5EF4-FFF2-40B4-BE49-F238E27FC236}">
                <a16:creationId xmlns:a16="http://schemas.microsoft.com/office/drawing/2014/main" id="{CA9F1B8D-39D9-4167-B616-A9B9D1D15B04}"/>
              </a:ext>
            </a:extLst>
          </p:cNvPr>
          <p:cNvSpPr/>
          <p:nvPr/>
        </p:nvSpPr>
        <p:spPr>
          <a:xfrm>
            <a:off x="4828787" y="360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ベイジアンネットワーク</a:t>
            </a:r>
          </a:p>
        </p:txBody>
      </p:sp>
      <p:sp>
        <p:nvSpPr>
          <p:cNvPr id="17" name="四角形: 角を丸くする 16">
            <a:extLst>
              <a:ext uri="{FF2B5EF4-FFF2-40B4-BE49-F238E27FC236}">
                <a16:creationId xmlns:a16="http://schemas.microsoft.com/office/drawing/2014/main" id="{679DED95-5D29-4205-9B6E-97BC38D270B0}"/>
              </a:ext>
            </a:extLst>
          </p:cNvPr>
          <p:cNvSpPr/>
          <p:nvPr/>
        </p:nvSpPr>
        <p:spPr>
          <a:xfrm>
            <a:off x="4828787" y="252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決定木</a:t>
            </a:r>
          </a:p>
        </p:txBody>
      </p:sp>
      <p:sp>
        <p:nvSpPr>
          <p:cNvPr id="4" name="フッター プレースホルダー 3">
            <a:extLst>
              <a:ext uri="{FF2B5EF4-FFF2-40B4-BE49-F238E27FC236}">
                <a16:creationId xmlns:a16="http://schemas.microsoft.com/office/drawing/2014/main" id="{0AB15A83-63B9-4D59-B6FE-11D71F29C597}"/>
              </a:ext>
            </a:extLst>
          </p:cNvPr>
          <p:cNvSpPr>
            <a:spLocks noGrp="1"/>
          </p:cNvSpPr>
          <p:nvPr>
            <p:ph type="ftr" sz="quarter" idx="10"/>
          </p:nvPr>
        </p:nvSpPr>
        <p:spPr/>
        <p:txBody>
          <a:bodyPr/>
          <a:lstStyle/>
          <a:p>
            <a:r>
              <a:rPr lang="en-US" altLang="ja-JP">
                <a:latin typeface="+mn-ea"/>
                <a:ea typeface="+mn-ea"/>
              </a:rPr>
              <a:t>Copyright© 2020</a:t>
            </a:r>
            <a:r>
              <a:rPr lang="ja-JP" altLang="en-US">
                <a:latin typeface="+mn-ea"/>
                <a:ea typeface="+mn-ea"/>
              </a:rPr>
              <a:t>　</a:t>
            </a:r>
            <a:r>
              <a:rPr lang="en-US" altLang="ja-JP">
                <a:latin typeface="+mn-ea"/>
                <a:ea typeface="+mn-ea"/>
              </a:rPr>
              <a:t>TSUZUKI DENKI Co.,Ltd.</a:t>
            </a:r>
            <a:endParaRPr lang="ja-JP" altLang="en-US" dirty="0">
              <a:latin typeface="+mn-ea"/>
              <a:ea typeface="+mn-ea"/>
            </a:endParaRPr>
          </a:p>
        </p:txBody>
      </p:sp>
      <p:sp>
        <p:nvSpPr>
          <p:cNvPr id="5" name="スライド番号プレースホルダー 4">
            <a:extLst>
              <a:ext uri="{FF2B5EF4-FFF2-40B4-BE49-F238E27FC236}">
                <a16:creationId xmlns:a16="http://schemas.microsoft.com/office/drawing/2014/main" id="{4F9D11D3-D692-4A29-B76D-AD3C6B332D4D}"/>
              </a:ext>
            </a:extLst>
          </p:cNvPr>
          <p:cNvSpPr>
            <a:spLocks noGrp="1"/>
          </p:cNvSpPr>
          <p:nvPr>
            <p:ph type="sldNum" sz="quarter" idx="11"/>
          </p:nvPr>
        </p:nvSpPr>
        <p:spPr/>
        <p:txBody>
          <a:bodyPr/>
          <a:lstStyle/>
          <a:p>
            <a:fld id="{5746E6DC-1CE8-4C96-A2EA-6486FEF45375}" type="slidenum">
              <a:rPr lang="ja-JP" altLang="en-US" smtClean="0">
                <a:latin typeface="+mn-ea"/>
                <a:ea typeface="+mn-ea"/>
              </a:rPr>
              <a:pPr/>
              <a:t>13</a:t>
            </a:fld>
            <a:endParaRPr lang="ja-JP" altLang="en-US" dirty="0">
              <a:latin typeface="+mn-ea"/>
              <a:ea typeface="+mn-ea"/>
            </a:endParaRPr>
          </a:p>
        </p:txBody>
      </p:sp>
      <p:sp>
        <p:nvSpPr>
          <p:cNvPr id="6" name="タイトル 2">
            <a:extLst>
              <a:ext uri="{FF2B5EF4-FFF2-40B4-BE49-F238E27FC236}">
                <a16:creationId xmlns:a16="http://schemas.microsoft.com/office/drawing/2014/main" id="{700DA508-EBCC-4D3A-AAA0-2659ACC62D4D}"/>
              </a:ext>
            </a:extLst>
          </p:cNvPr>
          <p:cNvSpPr>
            <a:spLocks noGrp="1"/>
          </p:cNvSpPr>
          <p:nvPr>
            <p:ph type="title"/>
          </p:nvPr>
        </p:nvSpPr>
        <p:spPr>
          <a:xfrm>
            <a:off x="180000" y="180000"/>
            <a:ext cx="7920000" cy="612000"/>
          </a:xfrm>
        </p:spPr>
        <p:txBody>
          <a:bodyPr anchor="ctr" anchorCtr="0"/>
          <a:lstStyle/>
          <a:p>
            <a:r>
              <a:rPr lang="ja-JP" altLang="en-US" dirty="0">
                <a:latin typeface="+mn-ea"/>
                <a:ea typeface="+mn-ea"/>
              </a:rPr>
              <a:t>データ分析　手法一覧</a:t>
            </a:r>
            <a:endParaRPr kumimoji="1" lang="ja-JP" altLang="en-US" dirty="0">
              <a:latin typeface="+mn-ea"/>
              <a:ea typeface="+mn-ea"/>
            </a:endParaRPr>
          </a:p>
        </p:txBody>
      </p:sp>
      <p:sp>
        <p:nvSpPr>
          <p:cNvPr id="8" name="四角形: 角を丸くする 7">
            <a:extLst>
              <a:ext uri="{FF2B5EF4-FFF2-40B4-BE49-F238E27FC236}">
                <a16:creationId xmlns:a16="http://schemas.microsoft.com/office/drawing/2014/main" id="{C13E7F46-259D-4F9F-B51C-74BB548C18A0}"/>
              </a:ext>
            </a:extLst>
          </p:cNvPr>
          <p:cNvSpPr/>
          <p:nvPr/>
        </p:nvSpPr>
        <p:spPr>
          <a:xfrm>
            <a:off x="4802791" y="144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回帰分析</a:t>
            </a:r>
          </a:p>
        </p:txBody>
      </p:sp>
      <p:sp>
        <p:nvSpPr>
          <p:cNvPr id="14" name="四角形: 角を丸くする 13">
            <a:extLst>
              <a:ext uri="{FF2B5EF4-FFF2-40B4-BE49-F238E27FC236}">
                <a16:creationId xmlns:a16="http://schemas.microsoft.com/office/drawing/2014/main" id="{A70B85F1-6260-4A4B-89C9-58F7C052058B}"/>
              </a:ext>
            </a:extLst>
          </p:cNvPr>
          <p:cNvSpPr/>
          <p:nvPr/>
        </p:nvSpPr>
        <p:spPr>
          <a:xfrm>
            <a:off x="4802791" y="198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時系列分析</a:t>
            </a:r>
          </a:p>
        </p:txBody>
      </p:sp>
      <p:sp>
        <p:nvSpPr>
          <p:cNvPr id="16" name="四角形: 角を丸くする 15">
            <a:extLst>
              <a:ext uri="{FF2B5EF4-FFF2-40B4-BE49-F238E27FC236}">
                <a16:creationId xmlns:a16="http://schemas.microsoft.com/office/drawing/2014/main" id="{A48C4340-D653-4E7F-BAF3-C174B558C18D}"/>
              </a:ext>
            </a:extLst>
          </p:cNvPr>
          <p:cNvSpPr/>
          <p:nvPr/>
        </p:nvSpPr>
        <p:spPr>
          <a:xfrm>
            <a:off x="4828787" y="306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ディープラーニング</a:t>
            </a:r>
          </a:p>
        </p:txBody>
      </p:sp>
      <p:sp>
        <p:nvSpPr>
          <p:cNvPr id="20" name="四角形: 角を丸くする 19">
            <a:extLst>
              <a:ext uri="{FF2B5EF4-FFF2-40B4-BE49-F238E27FC236}">
                <a16:creationId xmlns:a16="http://schemas.microsoft.com/office/drawing/2014/main" id="{D53325EE-46D7-479A-AC27-2170B90B34DD}"/>
              </a:ext>
            </a:extLst>
          </p:cNvPr>
          <p:cNvSpPr/>
          <p:nvPr/>
        </p:nvSpPr>
        <p:spPr>
          <a:xfrm>
            <a:off x="4828787" y="576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テキストマイニング</a:t>
            </a:r>
          </a:p>
        </p:txBody>
      </p:sp>
      <p:sp>
        <p:nvSpPr>
          <p:cNvPr id="23" name="四角形: 角を丸くする 22">
            <a:extLst>
              <a:ext uri="{FF2B5EF4-FFF2-40B4-BE49-F238E27FC236}">
                <a16:creationId xmlns:a16="http://schemas.microsoft.com/office/drawing/2014/main" id="{87A74F31-C606-474B-9CF0-EF8AF9220210}"/>
              </a:ext>
            </a:extLst>
          </p:cNvPr>
          <p:cNvSpPr/>
          <p:nvPr/>
        </p:nvSpPr>
        <p:spPr>
          <a:xfrm>
            <a:off x="4828787" y="414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主成分分析</a:t>
            </a:r>
          </a:p>
        </p:txBody>
      </p:sp>
      <p:sp>
        <p:nvSpPr>
          <p:cNvPr id="24" name="四角形: 角を丸くする 23">
            <a:extLst>
              <a:ext uri="{FF2B5EF4-FFF2-40B4-BE49-F238E27FC236}">
                <a16:creationId xmlns:a16="http://schemas.microsoft.com/office/drawing/2014/main" id="{7244223B-145C-44B2-ABB7-A6D3E6805020}"/>
              </a:ext>
            </a:extLst>
          </p:cNvPr>
          <p:cNvSpPr/>
          <p:nvPr/>
        </p:nvSpPr>
        <p:spPr>
          <a:xfrm>
            <a:off x="4828787" y="468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i="1" dirty="0">
                <a:latin typeface="+mn-ea"/>
              </a:rPr>
              <a:t>PLSA</a:t>
            </a:r>
            <a:endParaRPr lang="ja-JP" altLang="en-US" sz="1400" b="1" i="1" dirty="0">
              <a:latin typeface="+mn-ea"/>
            </a:endParaRPr>
          </a:p>
        </p:txBody>
      </p:sp>
      <p:sp>
        <p:nvSpPr>
          <p:cNvPr id="25" name="四角形: 角を丸くする 24">
            <a:extLst>
              <a:ext uri="{FF2B5EF4-FFF2-40B4-BE49-F238E27FC236}">
                <a16:creationId xmlns:a16="http://schemas.microsoft.com/office/drawing/2014/main" id="{70407832-5223-4BE6-971C-3785561F391F}"/>
              </a:ext>
            </a:extLst>
          </p:cNvPr>
          <p:cNvSpPr/>
          <p:nvPr/>
        </p:nvSpPr>
        <p:spPr>
          <a:xfrm>
            <a:off x="4828787" y="522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クラスター分析</a:t>
            </a:r>
          </a:p>
        </p:txBody>
      </p:sp>
      <p:grpSp>
        <p:nvGrpSpPr>
          <p:cNvPr id="206" name="グループ化 205">
            <a:extLst>
              <a:ext uri="{FF2B5EF4-FFF2-40B4-BE49-F238E27FC236}">
                <a16:creationId xmlns:a16="http://schemas.microsoft.com/office/drawing/2014/main" id="{2E1717C3-0FD3-48BD-9224-C928E854FD12}"/>
              </a:ext>
            </a:extLst>
          </p:cNvPr>
          <p:cNvGrpSpPr/>
          <p:nvPr/>
        </p:nvGrpSpPr>
        <p:grpSpPr>
          <a:xfrm>
            <a:off x="867718" y="1440000"/>
            <a:ext cx="2882096" cy="4680000"/>
            <a:chOff x="1209323" y="1538155"/>
            <a:chExt cx="2882096" cy="4680000"/>
          </a:xfrm>
        </p:grpSpPr>
        <p:sp>
          <p:nvSpPr>
            <p:cNvPr id="30" name="四角形: 角を丸くする 29">
              <a:extLst>
                <a:ext uri="{FF2B5EF4-FFF2-40B4-BE49-F238E27FC236}">
                  <a16:creationId xmlns:a16="http://schemas.microsoft.com/office/drawing/2014/main" id="{52092034-9797-4050-8B12-8C9C9BE2A172}"/>
                </a:ext>
              </a:extLst>
            </p:cNvPr>
            <p:cNvSpPr/>
            <p:nvPr/>
          </p:nvSpPr>
          <p:spPr bwMode="auto">
            <a:xfrm>
              <a:off x="1211419" y="1538155"/>
              <a:ext cx="2880000" cy="144000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予測</a:t>
              </a:r>
            </a:p>
          </p:txBody>
        </p:sp>
        <p:sp>
          <p:nvSpPr>
            <p:cNvPr id="31" name="四角形: 角を丸くする 30">
              <a:extLst>
                <a:ext uri="{FF2B5EF4-FFF2-40B4-BE49-F238E27FC236}">
                  <a16:creationId xmlns:a16="http://schemas.microsoft.com/office/drawing/2014/main" id="{F8642CDA-43A2-4664-AFF2-36B8DB3CA920}"/>
                </a:ext>
              </a:extLst>
            </p:cNvPr>
            <p:cNvSpPr/>
            <p:nvPr/>
          </p:nvSpPr>
          <p:spPr bwMode="auto">
            <a:xfrm>
              <a:off x="1209323" y="3158155"/>
              <a:ext cx="2880000" cy="1440000"/>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識別</a:t>
              </a:r>
            </a:p>
          </p:txBody>
        </p:sp>
        <p:sp>
          <p:nvSpPr>
            <p:cNvPr id="32" name="四角形: 角を丸くする 31">
              <a:extLst>
                <a:ext uri="{FF2B5EF4-FFF2-40B4-BE49-F238E27FC236}">
                  <a16:creationId xmlns:a16="http://schemas.microsoft.com/office/drawing/2014/main" id="{EF463E6E-83D8-455B-8098-46793E34F9E5}"/>
                </a:ext>
              </a:extLst>
            </p:cNvPr>
            <p:cNvSpPr/>
            <p:nvPr/>
          </p:nvSpPr>
          <p:spPr bwMode="auto">
            <a:xfrm>
              <a:off x="1209324" y="4778155"/>
              <a:ext cx="2880000" cy="1440000"/>
            </a:xfrm>
            <a:prstGeom prst="roundRect">
              <a:avLst/>
            </a:prstGeom>
            <a:solidFill>
              <a:srgbClr val="D9969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把握</a:t>
              </a:r>
            </a:p>
          </p:txBody>
        </p:sp>
      </p:grpSp>
      <p:cxnSp>
        <p:nvCxnSpPr>
          <p:cNvPr id="33" name="直線コネクタ 32">
            <a:extLst>
              <a:ext uri="{FF2B5EF4-FFF2-40B4-BE49-F238E27FC236}">
                <a16:creationId xmlns:a16="http://schemas.microsoft.com/office/drawing/2014/main" id="{85072A19-902A-4715-9DB9-2632415EA966}"/>
              </a:ext>
            </a:extLst>
          </p:cNvPr>
          <p:cNvCxnSpPr>
            <a:cxnSpLocks/>
            <a:stCxn id="8" idx="1"/>
            <a:endCxn id="30" idx="3"/>
          </p:cNvCxnSpPr>
          <p:nvPr/>
        </p:nvCxnSpPr>
        <p:spPr>
          <a:xfrm flipH="1">
            <a:off x="3749813" y="1584000"/>
            <a:ext cx="1052978" cy="576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sp>
        <p:nvSpPr>
          <p:cNvPr id="34" name="四角形: 角を丸くする 33">
            <a:extLst>
              <a:ext uri="{FF2B5EF4-FFF2-40B4-BE49-F238E27FC236}">
                <a16:creationId xmlns:a16="http://schemas.microsoft.com/office/drawing/2014/main" id="{09EB3844-C03B-4C71-9525-1730D6D029A8}"/>
              </a:ext>
            </a:extLst>
          </p:cNvPr>
          <p:cNvSpPr/>
          <p:nvPr/>
        </p:nvSpPr>
        <p:spPr>
          <a:xfrm>
            <a:off x="846018" y="900000"/>
            <a:ext cx="28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分析の目的</a:t>
            </a:r>
          </a:p>
        </p:txBody>
      </p:sp>
      <p:sp>
        <p:nvSpPr>
          <p:cNvPr id="37" name="四角形: 角を丸くする 36">
            <a:extLst>
              <a:ext uri="{FF2B5EF4-FFF2-40B4-BE49-F238E27FC236}">
                <a16:creationId xmlns:a16="http://schemas.microsoft.com/office/drawing/2014/main" id="{8A3724B0-2A73-4BE3-B903-9A23BE2F2DCA}"/>
              </a:ext>
            </a:extLst>
          </p:cNvPr>
          <p:cNvSpPr/>
          <p:nvPr/>
        </p:nvSpPr>
        <p:spPr>
          <a:xfrm>
            <a:off x="4802791" y="900000"/>
            <a:ext cx="19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主な分析手法</a:t>
            </a:r>
          </a:p>
        </p:txBody>
      </p:sp>
      <p:cxnSp>
        <p:nvCxnSpPr>
          <p:cNvPr id="53" name="直線コネクタ 52">
            <a:extLst>
              <a:ext uri="{FF2B5EF4-FFF2-40B4-BE49-F238E27FC236}">
                <a16:creationId xmlns:a16="http://schemas.microsoft.com/office/drawing/2014/main" id="{AB22FDE1-ECAA-45E5-8E71-769ED04F5CE6}"/>
              </a:ext>
            </a:extLst>
          </p:cNvPr>
          <p:cNvCxnSpPr>
            <a:cxnSpLocks/>
            <a:stCxn id="14" idx="1"/>
            <a:endCxn id="30" idx="3"/>
          </p:cNvCxnSpPr>
          <p:nvPr/>
        </p:nvCxnSpPr>
        <p:spPr>
          <a:xfrm flipH="1">
            <a:off x="3749814" y="2124000"/>
            <a:ext cx="1052977" cy="36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60" name="直線コネクタ 59">
            <a:extLst>
              <a:ext uri="{FF2B5EF4-FFF2-40B4-BE49-F238E27FC236}">
                <a16:creationId xmlns:a16="http://schemas.microsoft.com/office/drawing/2014/main" id="{2A1EF5D2-62F5-4E5A-9C1B-A11A79359C15}"/>
              </a:ext>
            </a:extLst>
          </p:cNvPr>
          <p:cNvCxnSpPr>
            <a:cxnSpLocks/>
            <a:stCxn id="16" idx="1"/>
            <a:endCxn id="31" idx="3"/>
          </p:cNvCxnSpPr>
          <p:nvPr/>
        </p:nvCxnSpPr>
        <p:spPr>
          <a:xfrm flipH="1">
            <a:off x="3747718" y="3204000"/>
            <a:ext cx="1081069" cy="576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63" name="直線コネクタ 62">
            <a:extLst>
              <a:ext uri="{FF2B5EF4-FFF2-40B4-BE49-F238E27FC236}">
                <a16:creationId xmlns:a16="http://schemas.microsoft.com/office/drawing/2014/main" id="{2F260120-1B22-4038-98AC-6969F90E69E1}"/>
              </a:ext>
            </a:extLst>
          </p:cNvPr>
          <p:cNvCxnSpPr>
            <a:cxnSpLocks/>
            <a:stCxn id="17" idx="1"/>
            <a:endCxn id="31" idx="3"/>
          </p:cNvCxnSpPr>
          <p:nvPr/>
        </p:nvCxnSpPr>
        <p:spPr>
          <a:xfrm flipH="1">
            <a:off x="3747718" y="2664000"/>
            <a:ext cx="1081069" cy="1116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87" name="直線コネクタ 86">
            <a:extLst>
              <a:ext uri="{FF2B5EF4-FFF2-40B4-BE49-F238E27FC236}">
                <a16:creationId xmlns:a16="http://schemas.microsoft.com/office/drawing/2014/main" id="{BC7566B8-E67F-450C-855F-3A8197CD7B9B}"/>
              </a:ext>
            </a:extLst>
          </p:cNvPr>
          <p:cNvCxnSpPr>
            <a:cxnSpLocks/>
            <a:stCxn id="23" idx="1"/>
            <a:endCxn id="32" idx="3"/>
          </p:cNvCxnSpPr>
          <p:nvPr/>
        </p:nvCxnSpPr>
        <p:spPr>
          <a:xfrm flipH="1">
            <a:off x="3747719" y="4284000"/>
            <a:ext cx="1081068" cy="111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1" name="直線コネクタ 90">
            <a:extLst>
              <a:ext uri="{FF2B5EF4-FFF2-40B4-BE49-F238E27FC236}">
                <a16:creationId xmlns:a16="http://schemas.microsoft.com/office/drawing/2014/main" id="{6FB3A07D-CA0E-45A1-A26A-52AB9AFDFD47}"/>
              </a:ext>
            </a:extLst>
          </p:cNvPr>
          <p:cNvCxnSpPr>
            <a:cxnSpLocks/>
            <a:stCxn id="24" idx="1"/>
            <a:endCxn id="32" idx="3"/>
          </p:cNvCxnSpPr>
          <p:nvPr/>
        </p:nvCxnSpPr>
        <p:spPr>
          <a:xfrm flipH="1">
            <a:off x="3747719" y="4824000"/>
            <a:ext cx="1081068" cy="57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4" name="直線コネクタ 93">
            <a:extLst>
              <a:ext uri="{FF2B5EF4-FFF2-40B4-BE49-F238E27FC236}">
                <a16:creationId xmlns:a16="http://schemas.microsoft.com/office/drawing/2014/main" id="{D5D37EFA-B877-443F-B895-D6900FAC19BB}"/>
              </a:ext>
            </a:extLst>
          </p:cNvPr>
          <p:cNvCxnSpPr>
            <a:cxnSpLocks/>
            <a:stCxn id="25" idx="1"/>
            <a:endCxn id="32" idx="3"/>
          </p:cNvCxnSpPr>
          <p:nvPr/>
        </p:nvCxnSpPr>
        <p:spPr>
          <a:xfrm flipH="1">
            <a:off x="3747719" y="5364000"/>
            <a:ext cx="1081068" cy="3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07" name="直線コネクタ 106">
            <a:extLst>
              <a:ext uri="{FF2B5EF4-FFF2-40B4-BE49-F238E27FC236}">
                <a16:creationId xmlns:a16="http://schemas.microsoft.com/office/drawing/2014/main" id="{AC0FE735-316A-4E4C-857B-6C26C6F5E879}"/>
              </a:ext>
            </a:extLst>
          </p:cNvPr>
          <p:cNvCxnSpPr>
            <a:cxnSpLocks/>
            <a:stCxn id="29" idx="1"/>
            <a:endCxn id="32" idx="3"/>
          </p:cNvCxnSpPr>
          <p:nvPr/>
        </p:nvCxnSpPr>
        <p:spPr>
          <a:xfrm flipH="1">
            <a:off x="3747719" y="3744000"/>
            <a:ext cx="1081068" cy="165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40" name="直線コネクタ 139">
            <a:extLst>
              <a:ext uri="{FF2B5EF4-FFF2-40B4-BE49-F238E27FC236}">
                <a16:creationId xmlns:a16="http://schemas.microsoft.com/office/drawing/2014/main" id="{0EF19F47-A31B-4AEB-B1E2-8D94A206BC50}"/>
              </a:ext>
            </a:extLst>
          </p:cNvPr>
          <p:cNvCxnSpPr>
            <a:cxnSpLocks/>
            <a:stCxn id="8" idx="1"/>
            <a:endCxn id="32" idx="3"/>
          </p:cNvCxnSpPr>
          <p:nvPr/>
        </p:nvCxnSpPr>
        <p:spPr>
          <a:xfrm flipH="1">
            <a:off x="3747718" y="1584000"/>
            <a:ext cx="1055073" cy="381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68" name="直線コネクタ 167">
            <a:extLst>
              <a:ext uri="{FF2B5EF4-FFF2-40B4-BE49-F238E27FC236}">
                <a16:creationId xmlns:a16="http://schemas.microsoft.com/office/drawing/2014/main" id="{D1E8790B-DC0C-4402-B785-ED269BB982B1}"/>
              </a:ext>
            </a:extLst>
          </p:cNvPr>
          <p:cNvCxnSpPr>
            <a:cxnSpLocks/>
            <a:stCxn id="20" idx="1"/>
            <a:endCxn id="32" idx="3"/>
          </p:cNvCxnSpPr>
          <p:nvPr/>
        </p:nvCxnSpPr>
        <p:spPr>
          <a:xfrm flipH="1" flipV="1">
            <a:off x="3747718" y="5400000"/>
            <a:ext cx="1081069" cy="504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81" name="直線コネクタ 180">
            <a:extLst>
              <a:ext uri="{FF2B5EF4-FFF2-40B4-BE49-F238E27FC236}">
                <a16:creationId xmlns:a16="http://schemas.microsoft.com/office/drawing/2014/main" id="{9E0A5F87-6232-40EC-A64A-A64DED2D66DD}"/>
              </a:ext>
            </a:extLst>
          </p:cNvPr>
          <p:cNvCxnSpPr>
            <a:cxnSpLocks/>
            <a:stCxn id="29" idx="1"/>
            <a:endCxn id="31" idx="3"/>
          </p:cNvCxnSpPr>
          <p:nvPr/>
        </p:nvCxnSpPr>
        <p:spPr>
          <a:xfrm flipH="1">
            <a:off x="3747718" y="3744000"/>
            <a:ext cx="1081069" cy="36000"/>
          </a:xfrm>
          <a:prstGeom prst="line">
            <a:avLst/>
          </a:prstGeom>
          <a:ln w="31750">
            <a:solidFill>
              <a:schemeClr val="accent3"/>
            </a:solidFill>
          </a:ln>
        </p:spPr>
        <p:style>
          <a:lnRef idx="1">
            <a:schemeClr val="accent5"/>
          </a:lnRef>
          <a:fillRef idx="0">
            <a:schemeClr val="accent5"/>
          </a:fillRef>
          <a:effectRef idx="0">
            <a:schemeClr val="accent5"/>
          </a:effectRef>
          <a:fontRef idx="minor">
            <a:schemeClr val="tx1"/>
          </a:fontRef>
        </p:style>
      </p:cxnSp>
      <p:cxnSp>
        <p:nvCxnSpPr>
          <p:cNvPr id="67" name="直線コネクタ 66">
            <a:extLst>
              <a:ext uri="{FF2B5EF4-FFF2-40B4-BE49-F238E27FC236}">
                <a16:creationId xmlns:a16="http://schemas.microsoft.com/office/drawing/2014/main" id="{E7EB1BFA-9120-4186-9F6C-2BDE1484E574}"/>
              </a:ext>
            </a:extLst>
          </p:cNvPr>
          <p:cNvCxnSpPr>
            <a:cxnSpLocks/>
            <a:stCxn id="16" idx="1"/>
            <a:endCxn id="30" idx="3"/>
          </p:cNvCxnSpPr>
          <p:nvPr/>
        </p:nvCxnSpPr>
        <p:spPr>
          <a:xfrm flipH="1" flipV="1">
            <a:off x="3749814" y="2160000"/>
            <a:ext cx="1078973" cy="1044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70" name="直線コネクタ 69">
            <a:extLst>
              <a:ext uri="{FF2B5EF4-FFF2-40B4-BE49-F238E27FC236}">
                <a16:creationId xmlns:a16="http://schemas.microsoft.com/office/drawing/2014/main" id="{9A817788-569D-45A3-B4DD-4BA0FD298834}"/>
              </a:ext>
            </a:extLst>
          </p:cNvPr>
          <p:cNvCxnSpPr>
            <a:cxnSpLocks/>
            <a:stCxn id="17" idx="1"/>
            <a:endCxn id="30" idx="3"/>
          </p:cNvCxnSpPr>
          <p:nvPr/>
        </p:nvCxnSpPr>
        <p:spPr>
          <a:xfrm flipH="1" flipV="1">
            <a:off x="3749814" y="2160000"/>
            <a:ext cx="1078973" cy="504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225" name="直線コネクタ 224">
            <a:extLst>
              <a:ext uri="{FF2B5EF4-FFF2-40B4-BE49-F238E27FC236}">
                <a16:creationId xmlns:a16="http://schemas.microsoft.com/office/drawing/2014/main" id="{3644DC2B-D0D6-4A15-8173-48FDFE681C9D}"/>
              </a:ext>
            </a:extLst>
          </p:cNvPr>
          <p:cNvCxnSpPr>
            <a:cxnSpLocks/>
            <a:stCxn id="17" idx="1"/>
            <a:endCxn id="32" idx="3"/>
          </p:cNvCxnSpPr>
          <p:nvPr/>
        </p:nvCxnSpPr>
        <p:spPr>
          <a:xfrm flipH="1">
            <a:off x="3747719" y="2664000"/>
            <a:ext cx="1081068" cy="273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2" name="四角形: 角を丸くする 1">
            <a:extLst>
              <a:ext uri="{FF2B5EF4-FFF2-40B4-BE49-F238E27FC236}">
                <a16:creationId xmlns:a16="http://schemas.microsoft.com/office/drawing/2014/main" id="{05898EAA-CA4C-4E65-B6DE-2AE937455CCB}"/>
              </a:ext>
            </a:extLst>
          </p:cNvPr>
          <p:cNvSpPr/>
          <p:nvPr/>
        </p:nvSpPr>
        <p:spPr>
          <a:xfrm>
            <a:off x="7108048" y="1440000"/>
            <a:ext cx="1856441" cy="1728000"/>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a:t>
            </a:r>
            <a:endParaRPr lang="en-US" altLang="ja-JP" sz="2400" b="1" dirty="0">
              <a:solidFill>
                <a:schemeClr val="bg1"/>
              </a:solidFill>
            </a:endParaRPr>
          </a:p>
          <a:p>
            <a:pPr algn="ctr"/>
            <a:r>
              <a:rPr lang="ja-JP" altLang="en-US" sz="2400" b="1" dirty="0">
                <a:solidFill>
                  <a:schemeClr val="bg1"/>
                </a:solidFill>
              </a:rPr>
              <a:t>あり</a:t>
            </a:r>
          </a:p>
        </p:txBody>
      </p:sp>
      <p:sp>
        <p:nvSpPr>
          <p:cNvPr id="41" name="四角形: 角を丸くする 40">
            <a:extLst>
              <a:ext uri="{FF2B5EF4-FFF2-40B4-BE49-F238E27FC236}">
                <a16:creationId xmlns:a16="http://schemas.microsoft.com/office/drawing/2014/main" id="{C632EC8A-34B7-427C-A548-7707948404C9}"/>
              </a:ext>
            </a:extLst>
          </p:cNvPr>
          <p:cNvSpPr/>
          <p:nvPr/>
        </p:nvSpPr>
        <p:spPr>
          <a:xfrm>
            <a:off x="7108048" y="3240000"/>
            <a:ext cx="1856441" cy="2880000"/>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目的変数なし</a:t>
            </a:r>
          </a:p>
        </p:txBody>
      </p:sp>
      <p:sp>
        <p:nvSpPr>
          <p:cNvPr id="42" name="四角形: 角を丸くする 41">
            <a:extLst>
              <a:ext uri="{FF2B5EF4-FFF2-40B4-BE49-F238E27FC236}">
                <a16:creationId xmlns:a16="http://schemas.microsoft.com/office/drawing/2014/main" id="{08A17035-7F01-43C2-B67D-1F34F9B8F47C}"/>
              </a:ext>
            </a:extLst>
          </p:cNvPr>
          <p:cNvSpPr/>
          <p:nvPr/>
        </p:nvSpPr>
        <p:spPr>
          <a:xfrm>
            <a:off x="7108048" y="900000"/>
            <a:ext cx="1856441"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手法の特性</a:t>
            </a:r>
          </a:p>
        </p:txBody>
      </p:sp>
    </p:spTree>
    <p:extLst>
      <p:ext uri="{BB962C8B-B14F-4D97-AF65-F5344CB8AC3E}">
        <p14:creationId xmlns:p14="http://schemas.microsoft.com/office/powerpoint/2010/main" val="204755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E966E-517F-422B-86C0-6E4A93EAB8A1}"/>
              </a:ext>
            </a:extLst>
          </p:cNvPr>
          <p:cNvSpPr>
            <a:spLocks noGrp="1"/>
          </p:cNvSpPr>
          <p:nvPr>
            <p:ph type="title"/>
          </p:nvPr>
        </p:nvSpPr>
        <p:spPr>
          <a:xfrm>
            <a:off x="180000" y="180000"/>
            <a:ext cx="7920000" cy="612000"/>
          </a:xfrm>
        </p:spPr>
        <p:txBody>
          <a:bodyPr anchor="ctr" anchorCtr="0"/>
          <a:lstStyle/>
          <a:p>
            <a:r>
              <a:rPr kumimoji="1" lang="ja-JP" altLang="en-US" dirty="0">
                <a:latin typeface="+mn-ea"/>
                <a:ea typeface="+mn-ea"/>
              </a:rPr>
              <a:t>手法の説明　回帰分析</a:t>
            </a:r>
          </a:p>
        </p:txBody>
      </p:sp>
      <p:sp>
        <p:nvSpPr>
          <p:cNvPr id="3" name="コンテンツ プレースホルダー 2">
            <a:extLst>
              <a:ext uri="{FF2B5EF4-FFF2-40B4-BE49-F238E27FC236}">
                <a16:creationId xmlns:a16="http://schemas.microsoft.com/office/drawing/2014/main" id="{8DDE9327-08FC-4199-B11B-30C9609F513B}"/>
              </a:ext>
            </a:extLst>
          </p:cNvPr>
          <p:cNvSpPr>
            <a:spLocks noGrp="1"/>
          </p:cNvSpPr>
          <p:nvPr>
            <p:ph idx="1"/>
          </p:nvPr>
        </p:nvSpPr>
        <p:spPr>
          <a:xfrm>
            <a:off x="0" y="4139999"/>
            <a:ext cx="4572000" cy="2340000"/>
          </a:xfrm>
        </p:spPr>
        <p:txBody>
          <a:bodyPr>
            <a:noAutofit/>
          </a:bodyPr>
          <a:lstStyle/>
          <a:p>
            <a:r>
              <a:rPr lang="ja-JP" altLang="en-US" sz="1600" dirty="0">
                <a:latin typeface="+mn-ea"/>
                <a:ea typeface="+mn-ea"/>
              </a:rPr>
              <a:t>回帰分析は、データの変化を既知の項目から説明する手法です</a:t>
            </a:r>
            <a:endParaRPr lang="en-US" altLang="ja-JP" sz="2400" dirty="0">
              <a:latin typeface="+mn-ea"/>
              <a:ea typeface="+mn-ea"/>
            </a:endParaRPr>
          </a:p>
          <a:p>
            <a:r>
              <a:rPr lang="ja-JP" altLang="en-US" sz="1600" kern="0" dirty="0">
                <a:latin typeface="Cambria Math" panose="02040503050406030204" pitchFamily="18" charset="0"/>
                <a:ea typeface="+mn-ea"/>
              </a:rPr>
              <a:t>データ</a:t>
            </a:r>
            <a:r>
              <a:rPr lang="ja-JP" altLang="en-US" sz="1600" kern="0" dirty="0">
                <a:latin typeface="+mn-ea"/>
                <a:ea typeface="+mn-ea"/>
              </a:rPr>
              <a:t>を予測する場合や、</a:t>
            </a:r>
            <a:r>
              <a:rPr lang="ja-JP" altLang="en-US" sz="1600" kern="0" dirty="0">
                <a:latin typeface="Cambria Math" panose="02040503050406030204" pitchFamily="18" charset="0"/>
                <a:ea typeface="+mn-ea"/>
              </a:rPr>
              <a:t>データ</a:t>
            </a:r>
            <a:r>
              <a:rPr lang="ja-JP" altLang="en-US" sz="1600" kern="0" dirty="0">
                <a:latin typeface="+mn-ea"/>
                <a:ea typeface="+mn-ea"/>
              </a:rPr>
              <a:t>に影響を与える項目を把握する場合に使用します</a:t>
            </a:r>
            <a:endParaRPr lang="en-US" altLang="ja-JP" sz="1600" kern="0" dirty="0">
              <a:latin typeface="+mn-ea"/>
              <a:ea typeface="+mn-ea"/>
            </a:endParaRPr>
          </a:p>
          <a:p>
            <a:r>
              <a:rPr lang="ja-JP" altLang="en-US" sz="1600" kern="0" dirty="0">
                <a:latin typeface="+mn-ea"/>
                <a:ea typeface="+mn-ea"/>
              </a:rPr>
              <a:t>例えば、身長（</a:t>
            </a:r>
            <a:r>
              <a:rPr lang="en-US" altLang="ja-JP" sz="1600" kern="0" dirty="0">
                <a:latin typeface="Cambria Math" panose="02040503050406030204" pitchFamily="18" charset="0"/>
                <a:ea typeface="Cambria Math" panose="02040503050406030204" pitchFamily="18" charset="0"/>
              </a:rPr>
              <a:t>X</a:t>
            </a:r>
            <a:r>
              <a:rPr lang="ja-JP" altLang="en-US" sz="1600" kern="0" dirty="0">
                <a:latin typeface="+mn-ea"/>
                <a:ea typeface="+mn-ea"/>
              </a:rPr>
              <a:t>）を用いて、</a:t>
            </a:r>
            <a:r>
              <a:rPr lang="ja-JP" altLang="en-US" sz="1600" kern="0" dirty="0">
                <a:latin typeface="+mn-ea"/>
              </a:rPr>
              <a:t>体重（</a:t>
            </a:r>
            <a:r>
              <a:rPr lang="en-US" altLang="ja-JP" sz="1600" kern="0" dirty="0">
                <a:latin typeface="Cambria Math" panose="02040503050406030204" pitchFamily="18" charset="0"/>
                <a:ea typeface="Cambria Math" panose="02040503050406030204" pitchFamily="18" charset="0"/>
              </a:rPr>
              <a:t>Y</a:t>
            </a:r>
            <a:r>
              <a:rPr lang="ja-JP" altLang="en-US" sz="1600" kern="0" dirty="0">
                <a:latin typeface="+mn-ea"/>
              </a:rPr>
              <a:t>）を説明し</a:t>
            </a:r>
            <a:r>
              <a:rPr lang="ja-JP" altLang="en-US" sz="1600" kern="0" dirty="0">
                <a:latin typeface="+mn-ea"/>
                <a:ea typeface="+mn-ea"/>
              </a:rPr>
              <a:t>ます</a:t>
            </a:r>
            <a:endParaRPr lang="en-US" altLang="ja-JP" sz="1600" kern="0" dirty="0">
              <a:latin typeface="+mn-ea"/>
              <a:ea typeface="+mn-ea"/>
            </a:endParaRPr>
          </a:p>
        </p:txBody>
      </p:sp>
      <p:sp>
        <p:nvSpPr>
          <p:cNvPr id="27" name="テキスト ボックス 26">
            <a:extLst>
              <a:ext uri="{FF2B5EF4-FFF2-40B4-BE49-F238E27FC236}">
                <a16:creationId xmlns:a16="http://schemas.microsoft.com/office/drawing/2014/main" id="{E8E4327C-2354-4008-95F9-3A90E8E0BD81}"/>
              </a:ext>
            </a:extLst>
          </p:cNvPr>
          <p:cNvSpPr txBox="1"/>
          <p:nvPr/>
        </p:nvSpPr>
        <p:spPr>
          <a:xfrm>
            <a:off x="3931440" y="792001"/>
            <a:ext cx="1281120" cy="338554"/>
          </a:xfrm>
          <a:prstGeom prst="rect">
            <a:avLst/>
          </a:prstGeom>
          <a:noFill/>
        </p:spPr>
        <p:txBody>
          <a:bodyPr wrap="none" rtlCol="0">
            <a:spAutoFit/>
          </a:bodyPr>
          <a:lstStyle/>
          <a:p>
            <a:pPr algn="l"/>
            <a:r>
              <a:rPr lang="ja-JP" altLang="en-US" sz="1600" b="1" dirty="0"/>
              <a:t>分析イメージ</a:t>
            </a:r>
          </a:p>
        </p:txBody>
      </p:sp>
      <p:grpSp>
        <p:nvGrpSpPr>
          <p:cNvPr id="38" name="グループ化 37">
            <a:extLst>
              <a:ext uri="{FF2B5EF4-FFF2-40B4-BE49-F238E27FC236}">
                <a16:creationId xmlns:a16="http://schemas.microsoft.com/office/drawing/2014/main" id="{AD934437-BA22-4328-AAD5-C63BD5BB33AE}"/>
              </a:ext>
            </a:extLst>
          </p:cNvPr>
          <p:cNvGrpSpPr/>
          <p:nvPr/>
        </p:nvGrpSpPr>
        <p:grpSpPr>
          <a:xfrm>
            <a:off x="273292" y="3720791"/>
            <a:ext cx="4154692" cy="332308"/>
            <a:chOff x="2635841" y="2101218"/>
            <a:chExt cx="4239515" cy="360000"/>
          </a:xfrm>
        </p:grpSpPr>
        <p:sp>
          <p:nvSpPr>
            <p:cNvPr id="39" name="テキスト ボックス 38">
              <a:extLst>
                <a:ext uri="{FF2B5EF4-FFF2-40B4-BE49-F238E27FC236}">
                  <a16:creationId xmlns:a16="http://schemas.microsoft.com/office/drawing/2014/main" id="{15FFF24C-1550-44E9-AD59-22DE3E83CD05}"/>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手法の説明</a:t>
              </a:r>
            </a:p>
          </p:txBody>
        </p:sp>
        <p:cxnSp>
          <p:nvCxnSpPr>
            <p:cNvPr id="40" name="直線コネクタ 39">
              <a:extLst>
                <a:ext uri="{FF2B5EF4-FFF2-40B4-BE49-F238E27FC236}">
                  <a16:creationId xmlns:a16="http://schemas.microsoft.com/office/drawing/2014/main" id="{037EFBF1-1B59-49C2-A3B3-51CE70495238}"/>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7908090C-3A57-4A73-B323-1F37EAB95419}"/>
              </a:ext>
            </a:extLst>
          </p:cNvPr>
          <p:cNvGrpSpPr/>
          <p:nvPr/>
        </p:nvGrpSpPr>
        <p:grpSpPr>
          <a:xfrm>
            <a:off x="4737788" y="3720791"/>
            <a:ext cx="4154692" cy="332308"/>
            <a:chOff x="2635841" y="2101218"/>
            <a:chExt cx="4239515" cy="360000"/>
          </a:xfrm>
        </p:grpSpPr>
        <p:sp>
          <p:nvSpPr>
            <p:cNvPr id="42" name="テキスト ボックス 41">
              <a:extLst>
                <a:ext uri="{FF2B5EF4-FFF2-40B4-BE49-F238E27FC236}">
                  <a16:creationId xmlns:a16="http://schemas.microsoft.com/office/drawing/2014/main" id="{80588B6E-0AF6-4EA6-90F0-F17ED016635E}"/>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43" name="直線コネクタ 42">
              <a:extLst>
                <a:ext uri="{FF2B5EF4-FFF2-40B4-BE49-F238E27FC236}">
                  <a16:creationId xmlns:a16="http://schemas.microsoft.com/office/drawing/2014/main" id="{2A8BC740-5AFA-43CB-9B5C-D868EB2A485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44" name="コンテンツ プレースホルダー 2">
            <a:extLst>
              <a:ext uri="{FF2B5EF4-FFF2-40B4-BE49-F238E27FC236}">
                <a16:creationId xmlns:a16="http://schemas.microsoft.com/office/drawing/2014/main" id="{7B11A461-DD79-4F89-8B85-132B9F359534}"/>
              </a:ext>
            </a:extLst>
          </p:cNvPr>
          <p:cNvSpPr txBox="1">
            <a:spLocks/>
          </p:cNvSpPr>
          <p:nvPr/>
        </p:nvSpPr>
        <p:spPr>
          <a:xfrm>
            <a:off x="4536000" y="4139999"/>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latin typeface="+mn-ea"/>
              </a:rPr>
              <a:t>敷地面積や立地条件、平均部屋数から、住宅価格を予測し、住宅の売却価格を検討する（予測）</a:t>
            </a:r>
            <a:endParaRPr lang="en-US" altLang="ja-JP" sz="1600" kern="0" dirty="0">
              <a:latin typeface="+mn-ea"/>
            </a:endParaRPr>
          </a:p>
          <a:p>
            <a:r>
              <a:rPr lang="ja-JP" altLang="en-US" sz="1600" kern="0" dirty="0">
                <a:latin typeface="+mn-ea"/>
              </a:rPr>
              <a:t>コンビニの店舗面積や駅からの距離から、コンビニの平均売上金額へ影響を与えている項目を把握する（把握）</a:t>
            </a:r>
            <a:endParaRPr lang="en-US" altLang="ja-JP" sz="1600" kern="0" dirty="0">
              <a:latin typeface="+mn-ea"/>
            </a:endParaRPr>
          </a:p>
        </p:txBody>
      </p:sp>
      <p:sp>
        <p:nvSpPr>
          <p:cNvPr id="24" name="四角形: 角を丸くする 23">
            <a:extLst>
              <a:ext uri="{FF2B5EF4-FFF2-40B4-BE49-F238E27FC236}">
                <a16:creationId xmlns:a16="http://schemas.microsoft.com/office/drawing/2014/main" id="{D006B7A9-FD5E-436B-BB2C-C35CED733714}"/>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25" name="四角形: 角を丸くする 24">
            <a:extLst>
              <a:ext uri="{FF2B5EF4-FFF2-40B4-BE49-F238E27FC236}">
                <a16:creationId xmlns:a16="http://schemas.microsoft.com/office/drawing/2014/main" id="{2DFD19B9-CF01-4B48-B63C-C1FE4B877B44}"/>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26" name="四角形: 角を丸くする 25">
            <a:extLst>
              <a:ext uri="{FF2B5EF4-FFF2-40B4-BE49-F238E27FC236}">
                <a16:creationId xmlns:a16="http://schemas.microsoft.com/office/drawing/2014/main" id="{0AC1A4CF-8608-45E7-A973-FBBFA221522B}"/>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28" name="四角形: 角を丸くする 27">
            <a:extLst>
              <a:ext uri="{FF2B5EF4-FFF2-40B4-BE49-F238E27FC236}">
                <a16:creationId xmlns:a16="http://schemas.microsoft.com/office/drawing/2014/main" id="{9B3A2376-95A9-4F75-86F6-3BA53C0C59D5}"/>
              </a:ext>
            </a:extLst>
          </p:cNvPr>
          <p:cNvSpPr/>
          <p:nvPr/>
        </p:nvSpPr>
        <p:spPr>
          <a:xfrm>
            <a:off x="6840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29" name="フッター プレースホルダー 3">
            <a:extLst>
              <a:ext uri="{FF2B5EF4-FFF2-40B4-BE49-F238E27FC236}">
                <a16:creationId xmlns:a16="http://schemas.microsoft.com/office/drawing/2014/main" id="{DADEDABC-C3ED-4B86-95BB-09B0979055C4}"/>
              </a:ext>
            </a:extLst>
          </p:cNvPr>
          <p:cNvSpPr>
            <a:spLocks noGrp="1"/>
          </p:cNvSpPr>
          <p:nvPr>
            <p:ph type="ftr" sz="quarter" idx="10"/>
          </p:nvPr>
        </p:nvSpPr>
        <p:spPr>
          <a:xfrm>
            <a:off x="5076056" y="6652800"/>
            <a:ext cx="4021200" cy="201600"/>
          </a:xfrm>
        </p:spPr>
        <p:txBody>
          <a:bodyPr/>
          <a:lstStyle/>
          <a:p>
            <a:r>
              <a:rPr lang="en-US" altLang="ja-JP"/>
              <a:t>Copyright© 2020</a:t>
            </a:r>
            <a:r>
              <a:rPr lang="ja-JP" altLang="en-US"/>
              <a:t>　</a:t>
            </a:r>
            <a:r>
              <a:rPr lang="en-US" altLang="ja-JP"/>
              <a:t>TSUZUKI DENKI Co.,Ltd.</a:t>
            </a:r>
            <a:endParaRPr lang="ja-JP" altLang="en-US" dirty="0"/>
          </a:p>
        </p:txBody>
      </p:sp>
      <p:sp>
        <p:nvSpPr>
          <p:cNvPr id="30" name="スライド番号プレースホルダー 4">
            <a:extLst>
              <a:ext uri="{FF2B5EF4-FFF2-40B4-BE49-F238E27FC236}">
                <a16:creationId xmlns:a16="http://schemas.microsoft.com/office/drawing/2014/main" id="{C4F3FAFE-632A-48A3-BA76-564C7AC0B66C}"/>
              </a:ext>
            </a:extLst>
          </p:cNvPr>
          <p:cNvSpPr>
            <a:spLocks noGrp="1"/>
          </p:cNvSpPr>
          <p:nvPr>
            <p:ph type="sldNum" sz="quarter" idx="11"/>
          </p:nvPr>
        </p:nvSpPr>
        <p:spPr>
          <a:xfrm>
            <a:off x="4302000" y="6652800"/>
            <a:ext cx="540000" cy="201600"/>
          </a:xfrm>
        </p:spPr>
        <p:txBody>
          <a:bodyPr/>
          <a:lstStyle/>
          <a:p>
            <a:fld id="{5746E6DC-1CE8-4C96-A2EA-6486FEF45375}" type="slidenum">
              <a:rPr lang="ja-JP" altLang="en-US" smtClean="0"/>
              <a:pPr/>
              <a:t>14</a:t>
            </a:fld>
            <a:endParaRPr lang="ja-JP" altLang="en-US" dirty="0"/>
          </a:p>
        </p:txBody>
      </p:sp>
      <p:sp>
        <p:nvSpPr>
          <p:cNvPr id="31" name="四角形: 角を丸くする 30">
            <a:extLst>
              <a:ext uri="{FF2B5EF4-FFF2-40B4-BE49-F238E27FC236}">
                <a16:creationId xmlns:a16="http://schemas.microsoft.com/office/drawing/2014/main" id="{75ED57FA-E385-4639-B922-006D8B3EB79E}"/>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目的変数あり</a:t>
            </a:r>
          </a:p>
        </p:txBody>
      </p:sp>
      <mc:AlternateContent xmlns:mc="http://schemas.openxmlformats.org/markup-compatibility/2006" xmlns:a14="http://schemas.microsoft.com/office/drawing/2010/main">
        <mc:Choice Requires="a14">
          <p:graphicFrame>
            <p:nvGraphicFramePr>
              <p:cNvPr id="21" name="表 21">
                <a:extLst>
                  <a:ext uri="{FF2B5EF4-FFF2-40B4-BE49-F238E27FC236}">
                    <a16:creationId xmlns:a16="http://schemas.microsoft.com/office/drawing/2014/main" id="{5325FC12-9ABE-490F-B198-53DDBD5A3DCB}"/>
                  </a:ext>
                </a:extLst>
              </p:cNvPr>
              <p:cNvGraphicFramePr>
                <a:graphicFrameLocks noGrp="1"/>
              </p:cNvGraphicFramePr>
              <p:nvPr>
                <p:extLst>
                  <p:ext uri="{D42A27DB-BD31-4B8C-83A1-F6EECF244321}">
                    <p14:modId xmlns:p14="http://schemas.microsoft.com/office/powerpoint/2010/main" val="1091953937"/>
                  </p:ext>
                </p:extLst>
              </p:nvPr>
            </p:nvGraphicFramePr>
            <p:xfrm>
              <a:off x="1" y="3168000"/>
              <a:ext cx="4929416" cy="576000"/>
            </p:xfrm>
            <a:graphic>
              <a:graphicData uri="http://schemas.openxmlformats.org/drawingml/2006/table">
                <a:tbl>
                  <a:tblPr firstRow="1" bandRow="1">
                    <a:tableStyleId>{2D5ABB26-0587-4C30-8999-92F81FD0307C}</a:tableStyleId>
                  </a:tblPr>
                  <a:tblGrid>
                    <a:gridCol w="1507662">
                      <a:extLst>
                        <a:ext uri="{9D8B030D-6E8A-4147-A177-3AD203B41FA5}">
                          <a16:colId xmlns:a16="http://schemas.microsoft.com/office/drawing/2014/main" val="693270619"/>
                        </a:ext>
                      </a:extLst>
                    </a:gridCol>
                    <a:gridCol w="318625">
                      <a:extLst>
                        <a:ext uri="{9D8B030D-6E8A-4147-A177-3AD203B41FA5}">
                          <a16:colId xmlns:a16="http://schemas.microsoft.com/office/drawing/2014/main" val="2247601396"/>
                        </a:ext>
                      </a:extLst>
                    </a:gridCol>
                    <a:gridCol w="501188">
                      <a:extLst>
                        <a:ext uri="{9D8B030D-6E8A-4147-A177-3AD203B41FA5}">
                          <a16:colId xmlns:a16="http://schemas.microsoft.com/office/drawing/2014/main" val="865498862"/>
                        </a:ext>
                      </a:extLst>
                    </a:gridCol>
                    <a:gridCol w="318625">
                      <a:extLst>
                        <a:ext uri="{9D8B030D-6E8A-4147-A177-3AD203B41FA5}">
                          <a16:colId xmlns:a16="http://schemas.microsoft.com/office/drawing/2014/main" val="2360201319"/>
                        </a:ext>
                      </a:extLst>
                    </a:gridCol>
                    <a:gridCol w="1070528">
                      <a:extLst>
                        <a:ext uri="{9D8B030D-6E8A-4147-A177-3AD203B41FA5}">
                          <a16:colId xmlns:a16="http://schemas.microsoft.com/office/drawing/2014/main" val="4242311109"/>
                        </a:ext>
                      </a:extLst>
                    </a:gridCol>
                    <a:gridCol w="348788">
                      <a:extLst>
                        <a:ext uri="{9D8B030D-6E8A-4147-A177-3AD203B41FA5}">
                          <a16:colId xmlns:a16="http://schemas.microsoft.com/office/drawing/2014/main" val="1199837444"/>
                        </a:ext>
                      </a:extLst>
                    </a:gridCol>
                    <a:gridCol w="864000">
                      <a:extLst>
                        <a:ext uri="{9D8B030D-6E8A-4147-A177-3AD203B41FA5}">
                          <a16:colId xmlns:a16="http://schemas.microsoft.com/office/drawing/2014/main" val="927524236"/>
                        </a:ext>
                      </a:extLst>
                    </a:gridCol>
                  </a:tblGrid>
                  <a:tr h="288000">
                    <a:tc>
                      <a:txBody>
                        <a:bodyPr/>
                        <a:lstStyle/>
                        <a:p>
                          <a:pPr algn="ctr"/>
                          <a:r>
                            <a:rPr kumimoji="1" lang="ja-JP" altLang="en-US" sz="1200" dirty="0"/>
                            <a:t>（例）</a:t>
                          </a:r>
                          <a:r>
                            <a:rPr kumimoji="1" lang="en-US" altLang="ja-JP" sz="1200" dirty="0">
                              <a:latin typeface="Cambria Math" panose="02040503050406030204" pitchFamily="18" charset="0"/>
                              <a:ea typeface="Cambria Math" panose="02040503050406030204" pitchFamily="18" charset="0"/>
                            </a:rPr>
                            <a:t>Y</a:t>
                          </a:r>
                          <a:r>
                            <a:rPr kumimoji="1" lang="ja-JP" altLang="en-US" sz="1200" dirty="0"/>
                            <a:t>：体重</a:t>
                          </a:r>
                          <a:r>
                            <a:rPr kumimoji="1" lang="en-US" altLang="ja-JP" sz="1200" dirty="0"/>
                            <a:t>(kg)</a:t>
                          </a:r>
                          <a:endParaRPr kumimoji="1" lang="ja-JP" altLang="en-US" sz="1200" dirty="0"/>
                        </a:p>
                      </a:txBody>
                      <a:tcPr marL="72000" marR="72000" marT="36000" marB="36000" anchor="ctr"/>
                    </a:tc>
                    <a:tc>
                      <a:txBody>
                        <a:bodyPr/>
                        <a:lstStyle/>
                        <a:p>
                          <a:pPr algn="ct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係数</a:t>
                          </a:r>
                        </a:p>
                      </a:txBody>
                      <a:tcPr marL="72000" marR="72000" marT="36000" marB="36000" anchor="ctr"/>
                    </a:tc>
                    <a:tc>
                      <a:txBody>
                        <a:bodyPr/>
                        <a:lstStyle/>
                        <a:p>
                          <a:pPr algn="ct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Cambria Math" panose="02040503050406030204" pitchFamily="18" charset="0"/>
                              <a:ea typeface="Cambria Math" panose="02040503050406030204" pitchFamily="18" charset="0"/>
                            </a:rPr>
                            <a:t>X</a:t>
                          </a:r>
                          <a:r>
                            <a:rPr kumimoji="1" lang="ja-JP" altLang="en-US" sz="1200" dirty="0"/>
                            <a:t>：身長</a:t>
                          </a:r>
                          <a:r>
                            <a:rPr kumimoji="1" lang="en-US" altLang="ja-JP" sz="1200" dirty="0"/>
                            <a:t>(</a:t>
                          </a:r>
                          <a14:m>
                            <m:oMath xmlns:m="http://schemas.openxmlformats.org/officeDocument/2006/math">
                              <m:r>
                                <a:rPr kumimoji="1" lang="en-US" altLang="ja-JP" sz="1200" i="1" smtClean="0">
                                  <a:latin typeface="Cambria Math" panose="02040503050406030204" pitchFamily="18" charset="0"/>
                                </a:rPr>
                                <m:t>𝑚</m:t>
                              </m:r>
                            </m:oMath>
                          </a14:m>
                          <a:r>
                            <a:rPr kumimoji="1" lang="en-US" altLang="ja-JP" sz="1200" dirty="0"/>
                            <a:t>)</a:t>
                          </a:r>
                          <a:endParaRPr lang="en-US" altLang="ja-JP"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定数</a:t>
                          </a:r>
                        </a:p>
                      </a:txBody>
                      <a:tcPr marL="72000" marR="72000" marT="36000" marB="36000" anchor="ctr"/>
                    </a:tc>
                    <a:extLst>
                      <a:ext uri="{0D108BD9-81ED-4DB2-BD59-A6C34878D82A}">
                        <a16:rowId xmlns:a16="http://schemas.microsoft.com/office/drawing/2014/main" val="3738519391"/>
                      </a:ext>
                    </a:extLst>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　　　　　　　</a:t>
                          </a:r>
                          <a:r>
                            <a:rPr kumimoji="1" lang="en-US" altLang="ja-JP" sz="1200" dirty="0"/>
                            <a:t>60</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14.7</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35</a:t>
                          </a:r>
                          <a:endParaRPr kumimoji="1" lang="ja-JP" altLang="en-US" sz="1200" dirty="0"/>
                        </a:p>
                      </a:txBody>
                      <a:tcPr marL="72000" marR="72000" marT="36000" marB="36000" anchor="ctr"/>
                    </a:tc>
                    <a:extLst>
                      <a:ext uri="{0D108BD9-81ED-4DB2-BD59-A6C34878D82A}">
                        <a16:rowId xmlns:a16="http://schemas.microsoft.com/office/drawing/2014/main" val="1083879568"/>
                      </a:ext>
                    </a:extLst>
                  </a:tr>
                </a:tbl>
              </a:graphicData>
            </a:graphic>
          </p:graphicFrame>
        </mc:Choice>
        <mc:Fallback xmlns="">
          <p:graphicFrame>
            <p:nvGraphicFramePr>
              <p:cNvPr id="21" name="表 21">
                <a:extLst>
                  <a:ext uri="{FF2B5EF4-FFF2-40B4-BE49-F238E27FC236}">
                    <a16:creationId xmlns:a16="http://schemas.microsoft.com/office/drawing/2014/main" id="{5325FC12-9ABE-490F-B198-53DDBD5A3DCB}"/>
                  </a:ext>
                </a:extLst>
              </p:cNvPr>
              <p:cNvGraphicFramePr>
                <a:graphicFrameLocks noGrp="1"/>
              </p:cNvGraphicFramePr>
              <p:nvPr>
                <p:extLst>
                  <p:ext uri="{D42A27DB-BD31-4B8C-83A1-F6EECF244321}">
                    <p14:modId xmlns:p14="http://schemas.microsoft.com/office/powerpoint/2010/main" val="1091953937"/>
                  </p:ext>
                </p:extLst>
              </p:nvPr>
            </p:nvGraphicFramePr>
            <p:xfrm>
              <a:off x="1" y="3168000"/>
              <a:ext cx="4929416" cy="576000"/>
            </p:xfrm>
            <a:graphic>
              <a:graphicData uri="http://schemas.openxmlformats.org/drawingml/2006/table">
                <a:tbl>
                  <a:tblPr firstRow="1" bandRow="1">
                    <a:tableStyleId>{2D5ABB26-0587-4C30-8999-92F81FD0307C}</a:tableStyleId>
                  </a:tblPr>
                  <a:tblGrid>
                    <a:gridCol w="1507662">
                      <a:extLst>
                        <a:ext uri="{9D8B030D-6E8A-4147-A177-3AD203B41FA5}">
                          <a16:colId xmlns:a16="http://schemas.microsoft.com/office/drawing/2014/main" val="693270619"/>
                        </a:ext>
                      </a:extLst>
                    </a:gridCol>
                    <a:gridCol w="318625">
                      <a:extLst>
                        <a:ext uri="{9D8B030D-6E8A-4147-A177-3AD203B41FA5}">
                          <a16:colId xmlns:a16="http://schemas.microsoft.com/office/drawing/2014/main" val="2247601396"/>
                        </a:ext>
                      </a:extLst>
                    </a:gridCol>
                    <a:gridCol w="501188">
                      <a:extLst>
                        <a:ext uri="{9D8B030D-6E8A-4147-A177-3AD203B41FA5}">
                          <a16:colId xmlns:a16="http://schemas.microsoft.com/office/drawing/2014/main" val="865498862"/>
                        </a:ext>
                      </a:extLst>
                    </a:gridCol>
                    <a:gridCol w="318625">
                      <a:extLst>
                        <a:ext uri="{9D8B030D-6E8A-4147-A177-3AD203B41FA5}">
                          <a16:colId xmlns:a16="http://schemas.microsoft.com/office/drawing/2014/main" val="2360201319"/>
                        </a:ext>
                      </a:extLst>
                    </a:gridCol>
                    <a:gridCol w="1070528">
                      <a:extLst>
                        <a:ext uri="{9D8B030D-6E8A-4147-A177-3AD203B41FA5}">
                          <a16:colId xmlns:a16="http://schemas.microsoft.com/office/drawing/2014/main" val="4242311109"/>
                        </a:ext>
                      </a:extLst>
                    </a:gridCol>
                    <a:gridCol w="348788">
                      <a:extLst>
                        <a:ext uri="{9D8B030D-6E8A-4147-A177-3AD203B41FA5}">
                          <a16:colId xmlns:a16="http://schemas.microsoft.com/office/drawing/2014/main" val="1199837444"/>
                        </a:ext>
                      </a:extLst>
                    </a:gridCol>
                    <a:gridCol w="864000">
                      <a:extLst>
                        <a:ext uri="{9D8B030D-6E8A-4147-A177-3AD203B41FA5}">
                          <a16:colId xmlns:a16="http://schemas.microsoft.com/office/drawing/2014/main" val="927524236"/>
                        </a:ext>
                      </a:extLst>
                    </a:gridCol>
                  </a:tblGrid>
                  <a:tr h="288000">
                    <a:tc>
                      <a:txBody>
                        <a:bodyPr/>
                        <a:lstStyle/>
                        <a:p>
                          <a:pPr algn="ctr"/>
                          <a:r>
                            <a:rPr kumimoji="1" lang="ja-JP" altLang="en-US" sz="1200" dirty="0"/>
                            <a:t>（例）</a:t>
                          </a:r>
                          <a:r>
                            <a:rPr kumimoji="1" lang="en-US" altLang="ja-JP" sz="1200" dirty="0">
                              <a:latin typeface="Cambria Math" panose="02040503050406030204" pitchFamily="18" charset="0"/>
                              <a:ea typeface="Cambria Math" panose="02040503050406030204" pitchFamily="18" charset="0"/>
                            </a:rPr>
                            <a:t>Y</a:t>
                          </a:r>
                          <a:r>
                            <a:rPr kumimoji="1" lang="ja-JP" altLang="en-US" sz="1200" dirty="0"/>
                            <a:t>：体重</a:t>
                          </a:r>
                          <a:r>
                            <a:rPr kumimoji="1" lang="en-US" altLang="ja-JP" sz="1200" dirty="0"/>
                            <a:t>(kg)</a:t>
                          </a:r>
                          <a:endParaRPr kumimoji="1" lang="ja-JP" altLang="en-US" sz="1200" dirty="0"/>
                        </a:p>
                      </a:txBody>
                      <a:tcPr marL="72000" marR="72000" marT="36000" marB="36000" anchor="ctr"/>
                    </a:tc>
                    <a:tc>
                      <a:txBody>
                        <a:bodyPr/>
                        <a:lstStyle/>
                        <a:p>
                          <a:pPr algn="ct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係数</a:t>
                          </a:r>
                        </a:p>
                      </a:txBody>
                      <a:tcPr marL="72000" marR="72000" marT="36000" marB="36000" anchor="ctr"/>
                    </a:tc>
                    <a:tc>
                      <a:txBody>
                        <a:bodyPr/>
                        <a:lstStyle/>
                        <a:p>
                          <a:pPr algn="ctr"/>
                          <a:r>
                            <a:rPr kumimoji="1" lang="en-US" altLang="ja-JP" sz="1200" dirty="0"/>
                            <a:t>×</a:t>
                          </a:r>
                          <a:endParaRPr kumimoji="1" lang="ja-JP" altLang="en-US" sz="1200" dirty="0"/>
                        </a:p>
                      </a:txBody>
                      <a:tcPr marL="72000" marR="72000" marT="36000" marB="36000" anchor="ctr"/>
                    </a:tc>
                    <a:tc>
                      <a:txBody>
                        <a:bodyPr/>
                        <a:lstStyle/>
                        <a:p>
                          <a:endParaRPr lang="ja-JP"/>
                        </a:p>
                      </a:txBody>
                      <a:tcPr marL="72000" marR="72000" marT="36000" marB="36000" anchor="ctr">
                        <a:blipFill>
                          <a:blip r:embed="rId3"/>
                          <a:stretch>
                            <a:fillRect l="-246591" r="-113068" b="-1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定数</a:t>
                          </a:r>
                        </a:p>
                      </a:txBody>
                      <a:tcPr marL="72000" marR="72000" marT="36000" marB="36000" anchor="ctr"/>
                    </a:tc>
                    <a:extLst>
                      <a:ext uri="{0D108BD9-81ED-4DB2-BD59-A6C34878D82A}">
                        <a16:rowId xmlns:a16="http://schemas.microsoft.com/office/drawing/2014/main" val="3738519391"/>
                      </a:ext>
                    </a:extLst>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　　　　　　　</a:t>
                          </a:r>
                          <a:r>
                            <a:rPr kumimoji="1" lang="en-US" altLang="ja-JP" sz="1200" dirty="0"/>
                            <a:t>60</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14.7</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35</a:t>
                          </a:r>
                          <a:endParaRPr kumimoji="1" lang="ja-JP" altLang="en-US" sz="1200" dirty="0"/>
                        </a:p>
                      </a:txBody>
                      <a:tcPr marL="72000" marR="72000" marT="36000" marB="36000" anchor="ctr"/>
                    </a:tc>
                    <a:extLst>
                      <a:ext uri="{0D108BD9-81ED-4DB2-BD59-A6C34878D82A}">
                        <a16:rowId xmlns:a16="http://schemas.microsoft.com/office/drawing/2014/main" val="1083879568"/>
                      </a:ext>
                    </a:extLst>
                  </a:tr>
                </a:tbl>
              </a:graphicData>
            </a:graphic>
          </p:graphicFrame>
        </mc:Fallback>
      </mc:AlternateContent>
      <p:cxnSp>
        <p:nvCxnSpPr>
          <p:cNvPr id="50" name="直線矢印コネクタ 49">
            <a:extLst>
              <a:ext uri="{FF2B5EF4-FFF2-40B4-BE49-F238E27FC236}">
                <a16:creationId xmlns:a16="http://schemas.microsoft.com/office/drawing/2014/main" id="{1265C9DD-5617-4083-A856-A03CB274C763}"/>
              </a:ext>
            </a:extLst>
          </p:cNvPr>
          <p:cNvCxnSpPr>
            <a:cxnSpLocks/>
          </p:cNvCxnSpPr>
          <p:nvPr/>
        </p:nvCxnSpPr>
        <p:spPr>
          <a:xfrm>
            <a:off x="5320655" y="2952000"/>
            <a:ext cx="234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24C700D-7ADE-4077-937A-B2F8BF002AE2}"/>
              </a:ext>
            </a:extLst>
          </p:cNvPr>
          <p:cNvCxnSpPr>
            <a:cxnSpLocks/>
          </p:cNvCxnSpPr>
          <p:nvPr/>
        </p:nvCxnSpPr>
        <p:spPr>
          <a:xfrm flipV="1">
            <a:off x="5320655" y="1152000"/>
            <a:ext cx="0" cy="18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E865E279-0E81-43DC-BC47-CC020B92A3FE}"/>
              </a:ext>
            </a:extLst>
          </p:cNvPr>
          <p:cNvSpPr txBox="1"/>
          <p:nvPr/>
        </p:nvSpPr>
        <p:spPr>
          <a:xfrm>
            <a:off x="4960655" y="1692001"/>
            <a:ext cx="377026" cy="276999"/>
          </a:xfrm>
          <a:prstGeom prst="rect">
            <a:avLst/>
          </a:prstGeom>
          <a:noFill/>
        </p:spPr>
        <p:txBody>
          <a:bodyPr wrap="none" rtlCol="0">
            <a:spAutoFit/>
          </a:bodyPr>
          <a:lstStyle/>
          <a:p>
            <a:pPr algn="l"/>
            <a:r>
              <a:rPr lang="en-US" altLang="ja-JP" sz="1200" dirty="0"/>
              <a:t>70</a:t>
            </a:r>
            <a:endParaRPr lang="ja-JP" altLang="en-US" sz="1200" dirty="0"/>
          </a:p>
        </p:txBody>
      </p:sp>
      <p:sp>
        <p:nvSpPr>
          <p:cNvPr id="54" name="テキスト ボックス 53">
            <a:extLst>
              <a:ext uri="{FF2B5EF4-FFF2-40B4-BE49-F238E27FC236}">
                <a16:creationId xmlns:a16="http://schemas.microsoft.com/office/drawing/2014/main" id="{4094C575-943C-4E7C-86B6-B19D209C3B5E}"/>
              </a:ext>
            </a:extLst>
          </p:cNvPr>
          <p:cNvSpPr txBox="1"/>
          <p:nvPr/>
        </p:nvSpPr>
        <p:spPr>
          <a:xfrm>
            <a:off x="4952504" y="2304001"/>
            <a:ext cx="377027" cy="276999"/>
          </a:xfrm>
          <a:prstGeom prst="rect">
            <a:avLst/>
          </a:prstGeom>
          <a:noFill/>
        </p:spPr>
        <p:txBody>
          <a:bodyPr wrap="none" rtlCol="0">
            <a:spAutoFit/>
          </a:bodyPr>
          <a:lstStyle/>
          <a:p>
            <a:pPr algn="r"/>
            <a:r>
              <a:rPr lang="en-US" altLang="ja-JP" sz="1200" dirty="0"/>
              <a:t>50</a:t>
            </a:r>
            <a:endParaRPr lang="ja-JP" altLang="en-US" sz="1200" dirty="0"/>
          </a:p>
        </p:txBody>
      </p:sp>
      <p:sp>
        <p:nvSpPr>
          <p:cNvPr id="55" name="テキスト ボックス 54">
            <a:extLst>
              <a:ext uri="{FF2B5EF4-FFF2-40B4-BE49-F238E27FC236}">
                <a16:creationId xmlns:a16="http://schemas.microsoft.com/office/drawing/2014/main" id="{D1B6FA48-0E80-4789-835F-6F50689F0094}"/>
              </a:ext>
            </a:extLst>
          </p:cNvPr>
          <p:cNvSpPr txBox="1"/>
          <p:nvPr/>
        </p:nvSpPr>
        <p:spPr>
          <a:xfrm>
            <a:off x="5536655" y="2916001"/>
            <a:ext cx="527709" cy="276999"/>
          </a:xfrm>
          <a:prstGeom prst="rect">
            <a:avLst/>
          </a:prstGeom>
          <a:noFill/>
        </p:spPr>
        <p:txBody>
          <a:bodyPr wrap="none" rtlCol="0">
            <a:spAutoFit/>
          </a:bodyPr>
          <a:lstStyle/>
          <a:p>
            <a:pPr algn="l"/>
            <a:r>
              <a:rPr lang="en-US" altLang="ja-JP" sz="1200" dirty="0"/>
              <a:t>1.65</a:t>
            </a:r>
            <a:endParaRPr lang="ja-JP" altLang="en-US" sz="1200" dirty="0"/>
          </a:p>
        </p:txBody>
      </p:sp>
      <p:sp>
        <p:nvSpPr>
          <p:cNvPr id="56" name="テキスト ボックス 55">
            <a:extLst>
              <a:ext uri="{FF2B5EF4-FFF2-40B4-BE49-F238E27FC236}">
                <a16:creationId xmlns:a16="http://schemas.microsoft.com/office/drawing/2014/main" id="{ECEFA8CF-ACD8-49A7-96FD-524A093CBFFE}"/>
              </a:ext>
            </a:extLst>
          </p:cNvPr>
          <p:cNvSpPr txBox="1"/>
          <p:nvPr/>
        </p:nvSpPr>
        <p:spPr>
          <a:xfrm>
            <a:off x="6040655" y="2916001"/>
            <a:ext cx="527709" cy="276999"/>
          </a:xfrm>
          <a:prstGeom prst="rect">
            <a:avLst/>
          </a:prstGeom>
          <a:noFill/>
        </p:spPr>
        <p:txBody>
          <a:bodyPr wrap="none" rtlCol="0">
            <a:spAutoFit/>
          </a:bodyPr>
          <a:lstStyle/>
          <a:p>
            <a:pPr algn="l"/>
            <a:r>
              <a:rPr lang="en-US" altLang="ja-JP" sz="1200" dirty="0"/>
              <a:t>1.70</a:t>
            </a:r>
            <a:endParaRPr lang="ja-JP" altLang="en-US" sz="1200" dirty="0"/>
          </a:p>
        </p:txBody>
      </p:sp>
      <p:sp>
        <p:nvSpPr>
          <p:cNvPr id="57" name="テキスト ボックス 56">
            <a:extLst>
              <a:ext uri="{FF2B5EF4-FFF2-40B4-BE49-F238E27FC236}">
                <a16:creationId xmlns:a16="http://schemas.microsoft.com/office/drawing/2014/main" id="{A4CA8F3F-7C02-416B-ACDF-E9FB29744B9E}"/>
              </a:ext>
            </a:extLst>
          </p:cNvPr>
          <p:cNvSpPr txBox="1"/>
          <p:nvPr/>
        </p:nvSpPr>
        <p:spPr>
          <a:xfrm>
            <a:off x="7048655" y="2916001"/>
            <a:ext cx="527709" cy="276999"/>
          </a:xfrm>
          <a:prstGeom prst="rect">
            <a:avLst/>
          </a:prstGeom>
          <a:noFill/>
        </p:spPr>
        <p:txBody>
          <a:bodyPr wrap="none" rtlCol="0">
            <a:spAutoFit/>
          </a:bodyPr>
          <a:lstStyle/>
          <a:p>
            <a:pPr algn="l"/>
            <a:r>
              <a:rPr lang="en-US" altLang="ja-JP" sz="1200" dirty="0"/>
              <a:t>1.80</a:t>
            </a:r>
            <a:endParaRPr lang="ja-JP" altLang="en-US" sz="1200" dirty="0"/>
          </a:p>
        </p:txBody>
      </p:sp>
      <p:sp>
        <p:nvSpPr>
          <p:cNvPr id="59" name="テキスト ボックス 58">
            <a:extLst>
              <a:ext uri="{FF2B5EF4-FFF2-40B4-BE49-F238E27FC236}">
                <a16:creationId xmlns:a16="http://schemas.microsoft.com/office/drawing/2014/main" id="{6112E372-1DF5-4447-9EDD-57B6C117BF81}"/>
              </a:ext>
            </a:extLst>
          </p:cNvPr>
          <p:cNvSpPr txBox="1"/>
          <p:nvPr/>
        </p:nvSpPr>
        <p:spPr>
          <a:xfrm>
            <a:off x="6544655" y="2916001"/>
            <a:ext cx="527709" cy="276999"/>
          </a:xfrm>
          <a:prstGeom prst="rect">
            <a:avLst/>
          </a:prstGeom>
          <a:noFill/>
        </p:spPr>
        <p:txBody>
          <a:bodyPr wrap="none" rtlCol="0">
            <a:spAutoFit/>
          </a:bodyPr>
          <a:lstStyle/>
          <a:p>
            <a:pPr algn="l"/>
            <a:r>
              <a:rPr lang="en-US" altLang="ja-JP" sz="1200" dirty="0"/>
              <a:t>1.75</a:t>
            </a:r>
            <a:endParaRPr lang="ja-JP" altLang="en-US" sz="1200" dirty="0"/>
          </a:p>
        </p:txBody>
      </p:sp>
      <p:sp>
        <p:nvSpPr>
          <p:cNvPr id="60" name="テキスト ボックス 59">
            <a:extLst>
              <a:ext uri="{FF2B5EF4-FFF2-40B4-BE49-F238E27FC236}">
                <a16:creationId xmlns:a16="http://schemas.microsoft.com/office/drawing/2014/main" id="{99722A5F-45D9-4051-B54B-3ADC34D2A415}"/>
              </a:ext>
            </a:extLst>
          </p:cNvPr>
          <p:cNvSpPr txBox="1"/>
          <p:nvPr/>
        </p:nvSpPr>
        <p:spPr>
          <a:xfrm>
            <a:off x="5048685" y="2916001"/>
            <a:ext cx="280846" cy="276999"/>
          </a:xfrm>
          <a:prstGeom prst="rect">
            <a:avLst/>
          </a:prstGeom>
          <a:noFill/>
        </p:spPr>
        <p:txBody>
          <a:bodyPr wrap="none" rtlCol="0">
            <a:spAutoFit/>
          </a:bodyPr>
          <a:lstStyle/>
          <a:p>
            <a:pPr algn="r"/>
            <a:r>
              <a:rPr lang="en-US" altLang="ja-JP" sz="1200" dirty="0"/>
              <a:t>0</a:t>
            </a:r>
            <a:endParaRPr lang="ja-JP" altLang="en-US" sz="1200" dirty="0"/>
          </a:p>
        </p:txBody>
      </p:sp>
      <p:sp>
        <p:nvSpPr>
          <p:cNvPr id="68" name="テキスト ボックス 67">
            <a:extLst>
              <a:ext uri="{FF2B5EF4-FFF2-40B4-BE49-F238E27FC236}">
                <a16:creationId xmlns:a16="http://schemas.microsoft.com/office/drawing/2014/main" id="{412CAB4C-AF82-4C00-984D-6B07D80F283C}"/>
              </a:ext>
            </a:extLst>
          </p:cNvPr>
          <p:cNvSpPr txBox="1"/>
          <p:nvPr/>
        </p:nvSpPr>
        <p:spPr>
          <a:xfrm>
            <a:off x="7570727" y="1657630"/>
            <a:ext cx="1487908" cy="276999"/>
          </a:xfrm>
          <a:prstGeom prst="rect">
            <a:avLst/>
          </a:prstGeom>
          <a:noFill/>
        </p:spPr>
        <p:txBody>
          <a:bodyPr wrap="none" rtlCol="0">
            <a:spAutoFit/>
          </a:bodyPr>
          <a:lstStyle/>
          <a:p>
            <a:pPr algn="l"/>
            <a:r>
              <a:rPr lang="ja-JP" altLang="en-US" sz="1200" dirty="0">
                <a:latin typeface="+mn-ea"/>
              </a:rPr>
              <a:t>説明式：</a:t>
            </a:r>
            <a:r>
              <a:rPr lang="en-US" altLang="ja-JP" sz="1200" dirty="0">
                <a:latin typeface="Cambria Math" panose="02040503050406030204" pitchFamily="18" charset="0"/>
                <a:ea typeface="Cambria Math" panose="02040503050406030204" pitchFamily="18" charset="0"/>
              </a:rPr>
              <a:t>Y = ax + b</a:t>
            </a:r>
            <a:endParaRPr lang="ja-JP" altLang="en-US" sz="1200" dirty="0">
              <a:latin typeface="Cambria Math" panose="02040503050406030204" pitchFamily="18" charset="0"/>
            </a:endParaRPr>
          </a:p>
        </p:txBody>
      </p:sp>
      <p:cxnSp>
        <p:nvCxnSpPr>
          <p:cNvPr id="70" name="直線コネクタ 69">
            <a:extLst>
              <a:ext uri="{FF2B5EF4-FFF2-40B4-BE49-F238E27FC236}">
                <a16:creationId xmlns:a16="http://schemas.microsoft.com/office/drawing/2014/main" id="{322D4ABB-D3D1-430D-8A8A-A29EF46A415A}"/>
              </a:ext>
            </a:extLst>
          </p:cNvPr>
          <p:cNvCxnSpPr>
            <a:cxnSpLocks/>
          </p:cNvCxnSpPr>
          <p:nvPr/>
        </p:nvCxnSpPr>
        <p:spPr>
          <a:xfrm flipV="1">
            <a:off x="5536655" y="1597302"/>
            <a:ext cx="1803318" cy="1111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826549D0-A0AF-423D-A57F-FA665A7C4A6A}"/>
              </a:ext>
            </a:extLst>
          </p:cNvPr>
          <p:cNvCxnSpPr>
            <a:cxnSpLocks/>
            <a:stCxn id="68" idx="1"/>
          </p:cNvCxnSpPr>
          <p:nvPr/>
        </p:nvCxnSpPr>
        <p:spPr bwMode="auto">
          <a:xfrm flipH="1">
            <a:off x="7099675" y="1796130"/>
            <a:ext cx="471052" cy="0"/>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楕円 74">
            <a:extLst>
              <a:ext uri="{FF2B5EF4-FFF2-40B4-BE49-F238E27FC236}">
                <a16:creationId xmlns:a16="http://schemas.microsoft.com/office/drawing/2014/main" id="{7C845E04-CD3C-4AE0-BF7B-C9113E3912DA}"/>
              </a:ext>
            </a:extLst>
          </p:cNvPr>
          <p:cNvSpPr>
            <a:spLocks noChangeAspect="1"/>
          </p:cNvSpPr>
          <p:nvPr/>
        </p:nvSpPr>
        <p:spPr>
          <a:xfrm flipV="1">
            <a:off x="6581526" y="2130388"/>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76" name="楕円 75">
            <a:extLst>
              <a:ext uri="{FF2B5EF4-FFF2-40B4-BE49-F238E27FC236}">
                <a16:creationId xmlns:a16="http://schemas.microsoft.com/office/drawing/2014/main" id="{4DEBA053-D990-449F-8C5D-DB0AD31FC53F}"/>
              </a:ext>
            </a:extLst>
          </p:cNvPr>
          <p:cNvSpPr>
            <a:spLocks noChangeAspect="1"/>
          </p:cNvSpPr>
          <p:nvPr/>
        </p:nvSpPr>
        <p:spPr>
          <a:xfrm flipV="1">
            <a:off x="6351008" y="2369541"/>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77" name="楕円 76">
            <a:extLst>
              <a:ext uri="{FF2B5EF4-FFF2-40B4-BE49-F238E27FC236}">
                <a16:creationId xmlns:a16="http://schemas.microsoft.com/office/drawing/2014/main" id="{13B018D6-3571-4A83-A55C-21BD0378C6D3}"/>
              </a:ext>
            </a:extLst>
          </p:cNvPr>
          <p:cNvSpPr>
            <a:spLocks noChangeAspect="1"/>
          </p:cNvSpPr>
          <p:nvPr/>
        </p:nvSpPr>
        <p:spPr>
          <a:xfrm flipV="1">
            <a:off x="6577060" y="1894044"/>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78" name="楕円 77">
            <a:extLst>
              <a:ext uri="{FF2B5EF4-FFF2-40B4-BE49-F238E27FC236}">
                <a16:creationId xmlns:a16="http://schemas.microsoft.com/office/drawing/2014/main" id="{9EAE2AB0-9096-4043-BB21-5A85AA943635}"/>
              </a:ext>
            </a:extLst>
          </p:cNvPr>
          <p:cNvSpPr>
            <a:spLocks noChangeAspect="1"/>
          </p:cNvSpPr>
          <p:nvPr/>
        </p:nvSpPr>
        <p:spPr>
          <a:xfrm flipV="1">
            <a:off x="6215050" y="2065152"/>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79" name="楕円 78">
            <a:extLst>
              <a:ext uri="{FF2B5EF4-FFF2-40B4-BE49-F238E27FC236}">
                <a16:creationId xmlns:a16="http://schemas.microsoft.com/office/drawing/2014/main" id="{F2157D12-822F-49EB-845F-AFB49EF356DF}"/>
              </a:ext>
            </a:extLst>
          </p:cNvPr>
          <p:cNvSpPr>
            <a:spLocks noChangeAspect="1"/>
          </p:cNvSpPr>
          <p:nvPr/>
        </p:nvSpPr>
        <p:spPr>
          <a:xfrm flipV="1">
            <a:off x="5885800" y="2442500"/>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0" name="楕円 79">
            <a:extLst>
              <a:ext uri="{FF2B5EF4-FFF2-40B4-BE49-F238E27FC236}">
                <a16:creationId xmlns:a16="http://schemas.microsoft.com/office/drawing/2014/main" id="{1AB1A92E-417F-48E7-81E0-BD835C613522}"/>
              </a:ext>
            </a:extLst>
          </p:cNvPr>
          <p:cNvSpPr>
            <a:spLocks noChangeAspect="1"/>
          </p:cNvSpPr>
          <p:nvPr/>
        </p:nvSpPr>
        <p:spPr>
          <a:xfrm flipV="1">
            <a:off x="6679097" y="1776879"/>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1" name="テキスト ボックス 80">
            <a:extLst>
              <a:ext uri="{FF2B5EF4-FFF2-40B4-BE49-F238E27FC236}">
                <a16:creationId xmlns:a16="http://schemas.microsoft.com/office/drawing/2014/main" id="{4724D7A1-20C4-4F61-AE3D-CB1162B6B8F5}"/>
              </a:ext>
            </a:extLst>
          </p:cNvPr>
          <p:cNvSpPr txBox="1"/>
          <p:nvPr/>
        </p:nvSpPr>
        <p:spPr>
          <a:xfrm>
            <a:off x="7147702" y="2151275"/>
            <a:ext cx="492443" cy="276999"/>
          </a:xfrm>
          <a:prstGeom prst="rect">
            <a:avLst/>
          </a:prstGeom>
          <a:noFill/>
        </p:spPr>
        <p:txBody>
          <a:bodyPr wrap="none" rtlCol="0">
            <a:spAutoFit/>
          </a:bodyPr>
          <a:lstStyle/>
          <a:p>
            <a:pPr algn="l"/>
            <a:r>
              <a:rPr lang="ja-JP" altLang="en-US" sz="1200" dirty="0">
                <a:solidFill>
                  <a:schemeClr val="accent2"/>
                </a:solidFill>
              </a:rPr>
              <a:t>生徒</a:t>
            </a:r>
          </a:p>
        </p:txBody>
      </p:sp>
      <p:cxnSp>
        <p:nvCxnSpPr>
          <p:cNvPr id="63" name="直線矢印コネクタ 62">
            <a:extLst>
              <a:ext uri="{FF2B5EF4-FFF2-40B4-BE49-F238E27FC236}">
                <a16:creationId xmlns:a16="http://schemas.microsoft.com/office/drawing/2014/main" id="{45265D2D-4D5C-4B5E-999A-261ACCBC1FAC}"/>
              </a:ext>
            </a:extLst>
          </p:cNvPr>
          <p:cNvCxnSpPr>
            <a:cxnSpLocks/>
            <a:stCxn id="81" idx="1"/>
            <a:endCxn id="91" idx="6"/>
          </p:cNvCxnSpPr>
          <p:nvPr/>
        </p:nvCxnSpPr>
        <p:spPr bwMode="auto">
          <a:xfrm flipH="1">
            <a:off x="6791023" y="2289775"/>
            <a:ext cx="356679" cy="0"/>
          </a:xfrm>
          <a:prstGeom prst="straightConnector1">
            <a:avLst/>
          </a:prstGeom>
          <a:solidFill>
            <a:schemeClr val="accent1"/>
          </a:solidFill>
          <a:ln w="28575" cap="flat" cmpd="sng" algn="ctr">
            <a:solidFill>
              <a:srgbClr val="D99694"/>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BFA4D50D-9A45-455B-9C9C-4E4F0F601CA8}"/>
              </a:ext>
            </a:extLst>
          </p:cNvPr>
          <p:cNvSpPr txBox="1"/>
          <p:nvPr/>
        </p:nvSpPr>
        <p:spPr>
          <a:xfrm>
            <a:off x="7624656" y="2844002"/>
            <a:ext cx="612000" cy="276999"/>
          </a:xfrm>
          <a:prstGeom prst="rect">
            <a:avLst/>
          </a:prstGeom>
          <a:noFill/>
        </p:spPr>
        <p:txBody>
          <a:bodyPr wrap="square" rtlCol="0">
            <a:spAutoFit/>
          </a:bodyPr>
          <a:lstStyle/>
          <a:p>
            <a:pPr algn="ctr"/>
            <a:r>
              <a:rPr lang="ja-JP" altLang="en-US" sz="1200" dirty="0">
                <a:latin typeface="+mn-ea"/>
              </a:rPr>
              <a:t>身長</a:t>
            </a:r>
          </a:p>
        </p:txBody>
      </p:sp>
      <p:sp>
        <p:nvSpPr>
          <p:cNvPr id="74" name="テキスト ボックス 73">
            <a:extLst>
              <a:ext uri="{FF2B5EF4-FFF2-40B4-BE49-F238E27FC236}">
                <a16:creationId xmlns:a16="http://schemas.microsoft.com/office/drawing/2014/main" id="{49E85D73-C2C1-4852-A48F-56167A3C4095}"/>
              </a:ext>
            </a:extLst>
          </p:cNvPr>
          <p:cNvSpPr txBox="1"/>
          <p:nvPr/>
        </p:nvSpPr>
        <p:spPr>
          <a:xfrm>
            <a:off x="4680000" y="1908000"/>
            <a:ext cx="369332" cy="400110"/>
          </a:xfrm>
          <a:prstGeom prst="rect">
            <a:avLst/>
          </a:prstGeom>
          <a:solidFill>
            <a:schemeClr val="bg1"/>
          </a:solidFill>
        </p:spPr>
        <p:txBody>
          <a:bodyPr vert="eaVert" wrap="none" rtlCol="0">
            <a:spAutoFit/>
          </a:bodyPr>
          <a:lstStyle/>
          <a:p>
            <a:pPr algn="l"/>
            <a:r>
              <a:rPr lang="ja-JP" altLang="en-US" sz="1200" dirty="0">
                <a:latin typeface="+mn-ea"/>
              </a:rPr>
              <a:t>体重</a:t>
            </a:r>
          </a:p>
        </p:txBody>
      </p:sp>
      <p:sp>
        <p:nvSpPr>
          <p:cNvPr id="72" name="テキスト ボックス 71">
            <a:extLst>
              <a:ext uri="{FF2B5EF4-FFF2-40B4-BE49-F238E27FC236}">
                <a16:creationId xmlns:a16="http://schemas.microsoft.com/office/drawing/2014/main" id="{45EF4316-05ED-4FED-BAE8-72515CFE4F7F}"/>
              </a:ext>
            </a:extLst>
          </p:cNvPr>
          <p:cNvSpPr txBox="1"/>
          <p:nvPr/>
        </p:nvSpPr>
        <p:spPr>
          <a:xfrm>
            <a:off x="4960655" y="1126800"/>
            <a:ext cx="377026" cy="276999"/>
          </a:xfrm>
          <a:prstGeom prst="rect">
            <a:avLst/>
          </a:prstGeom>
          <a:noFill/>
        </p:spPr>
        <p:txBody>
          <a:bodyPr wrap="none" rtlCol="0">
            <a:spAutoFit/>
          </a:bodyPr>
          <a:lstStyle/>
          <a:p>
            <a:pPr algn="l"/>
            <a:r>
              <a:rPr lang="en-US" altLang="ja-JP" sz="1200" dirty="0"/>
              <a:t>90</a:t>
            </a:r>
            <a:endParaRPr lang="ja-JP" altLang="en-US" sz="1200" dirty="0"/>
          </a:p>
        </p:txBody>
      </p:sp>
      <p:sp>
        <p:nvSpPr>
          <p:cNvPr id="52" name="楕円 51">
            <a:extLst>
              <a:ext uri="{FF2B5EF4-FFF2-40B4-BE49-F238E27FC236}">
                <a16:creationId xmlns:a16="http://schemas.microsoft.com/office/drawing/2014/main" id="{34ACA5E6-577F-48B8-B63D-B4324A5FC7B5}"/>
              </a:ext>
            </a:extLst>
          </p:cNvPr>
          <p:cNvSpPr>
            <a:spLocks noChangeAspect="1"/>
          </p:cNvSpPr>
          <p:nvPr/>
        </p:nvSpPr>
        <p:spPr>
          <a:xfrm flipV="1">
            <a:off x="5952245" y="2360886"/>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58" name="楕円 57">
            <a:extLst>
              <a:ext uri="{FF2B5EF4-FFF2-40B4-BE49-F238E27FC236}">
                <a16:creationId xmlns:a16="http://schemas.microsoft.com/office/drawing/2014/main" id="{9CCD97E2-4B6E-49A3-A326-90CC7A465F4C}"/>
              </a:ext>
            </a:extLst>
          </p:cNvPr>
          <p:cNvSpPr>
            <a:spLocks noChangeAspect="1"/>
          </p:cNvSpPr>
          <p:nvPr/>
        </p:nvSpPr>
        <p:spPr>
          <a:xfrm flipV="1">
            <a:off x="5784429" y="2360886"/>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61" name="楕円 60">
            <a:extLst>
              <a:ext uri="{FF2B5EF4-FFF2-40B4-BE49-F238E27FC236}">
                <a16:creationId xmlns:a16="http://schemas.microsoft.com/office/drawing/2014/main" id="{196B707F-9A77-4D96-8BEC-2EB1E7937100}"/>
              </a:ext>
            </a:extLst>
          </p:cNvPr>
          <p:cNvSpPr>
            <a:spLocks noChangeAspect="1"/>
          </p:cNvSpPr>
          <p:nvPr/>
        </p:nvSpPr>
        <p:spPr>
          <a:xfrm flipV="1">
            <a:off x="5784429" y="2585872"/>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64" name="楕円 63">
            <a:extLst>
              <a:ext uri="{FF2B5EF4-FFF2-40B4-BE49-F238E27FC236}">
                <a16:creationId xmlns:a16="http://schemas.microsoft.com/office/drawing/2014/main" id="{2F0951D9-92FC-4399-8EF9-C6A8FA40DDA7}"/>
              </a:ext>
            </a:extLst>
          </p:cNvPr>
          <p:cNvSpPr>
            <a:spLocks noChangeAspect="1"/>
          </p:cNvSpPr>
          <p:nvPr/>
        </p:nvSpPr>
        <p:spPr>
          <a:xfrm flipV="1">
            <a:off x="5517316" y="2585872"/>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67" name="楕円 66">
            <a:extLst>
              <a:ext uri="{FF2B5EF4-FFF2-40B4-BE49-F238E27FC236}">
                <a16:creationId xmlns:a16="http://schemas.microsoft.com/office/drawing/2014/main" id="{7C9438C1-34CC-4A93-96CE-5223BE7339CF}"/>
              </a:ext>
            </a:extLst>
          </p:cNvPr>
          <p:cNvSpPr>
            <a:spLocks noChangeAspect="1"/>
          </p:cNvSpPr>
          <p:nvPr/>
        </p:nvSpPr>
        <p:spPr>
          <a:xfrm flipV="1">
            <a:off x="7184157" y="1567473"/>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69" name="楕円 68">
            <a:extLst>
              <a:ext uri="{FF2B5EF4-FFF2-40B4-BE49-F238E27FC236}">
                <a16:creationId xmlns:a16="http://schemas.microsoft.com/office/drawing/2014/main" id="{1CD62064-7870-4474-A945-F07BF7F3A2F1}"/>
              </a:ext>
            </a:extLst>
          </p:cNvPr>
          <p:cNvSpPr>
            <a:spLocks noChangeAspect="1"/>
          </p:cNvSpPr>
          <p:nvPr/>
        </p:nvSpPr>
        <p:spPr>
          <a:xfrm flipV="1">
            <a:off x="7023968" y="1559243"/>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2" name="楕円 81">
            <a:extLst>
              <a:ext uri="{FF2B5EF4-FFF2-40B4-BE49-F238E27FC236}">
                <a16:creationId xmlns:a16="http://schemas.microsoft.com/office/drawing/2014/main" id="{2DD2C325-8578-45A0-872B-C73B92E1835F}"/>
              </a:ext>
            </a:extLst>
          </p:cNvPr>
          <p:cNvSpPr>
            <a:spLocks noChangeAspect="1"/>
          </p:cNvSpPr>
          <p:nvPr/>
        </p:nvSpPr>
        <p:spPr>
          <a:xfrm flipV="1">
            <a:off x="6865127" y="1894709"/>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5" name="楕円 84">
            <a:extLst>
              <a:ext uri="{FF2B5EF4-FFF2-40B4-BE49-F238E27FC236}">
                <a16:creationId xmlns:a16="http://schemas.microsoft.com/office/drawing/2014/main" id="{321B829B-D34A-4D9B-8DB3-736327C7C56B}"/>
              </a:ext>
            </a:extLst>
          </p:cNvPr>
          <p:cNvSpPr>
            <a:spLocks noChangeAspect="1"/>
          </p:cNvSpPr>
          <p:nvPr/>
        </p:nvSpPr>
        <p:spPr>
          <a:xfrm flipV="1">
            <a:off x="6697311" y="1894709"/>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6" name="楕円 85">
            <a:extLst>
              <a:ext uri="{FF2B5EF4-FFF2-40B4-BE49-F238E27FC236}">
                <a16:creationId xmlns:a16="http://schemas.microsoft.com/office/drawing/2014/main" id="{720D238F-4122-4651-ADB3-2A079F7F5534}"/>
              </a:ext>
            </a:extLst>
          </p:cNvPr>
          <p:cNvSpPr>
            <a:spLocks noChangeAspect="1"/>
          </p:cNvSpPr>
          <p:nvPr/>
        </p:nvSpPr>
        <p:spPr>
          <a:xfrm flipV="1">
            <a:off x="6792208" y="2024420"/>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7" name="楕円 86">
            <a:extLst>
              <a:ext uri="{FF2B5EF4-FFF2-40B4-BE49-F238E27FC236}">
                <a16:creationId xmlns:a16="http://schemas.microsoft.com/office/drawing/2014/main" id="{C2D57689-A2D4-44BC-BA98-8420101A4B8E}"/>
              </a:ext>
            </a:extLst>
          </p:cNvPr>
          <p:cNvSpPr>
            <a:spLocks noChangeAspect="1"/>
          </p:cNvSpPr>
          <p:nvPr/>
        </p:nvSpPr>
        <p:spPr>
          <a:xfrm flipV="1">
            <a:off x="6430198" y="2119695"/>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8" name="楕円 87">
            <a:extLst>
              <a:ext uri="{FF2B5EF4-FFF2-40B4-BE49-F238E27FC236}">
                <a16:creationId xmlns:a16="http://schemas.microsoft.com/office/drawing/2014/main" id="{908A324F-A225-42DF-B98F-C43B10D6A15D}"/>
              </a:ext>
            </a:extLst>
          </p:cNvPr>
          <p:cNvSpPr>
            <a:spLocks noChangeAspect="1"/>
          </p:cNvSpPr>
          <p:nvPr/>
        </p:nvSpPr>
        <p:spPr>
          <a:xfrm flipV="1">
            <a:off x="7023968" y="1696103"/>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9" name="楕円 88">
            <a:extLst>
              <a:ext uri="{FF2B5EF4-FFF2-40B4-BE49-F238E27FC236}">
                <a16:creationId xmlns:a16="http://schemas.microsoft.com/office/drawing/2014/main" id="{4384311E-4252-42CB-8907-1C5281F25EF7}"/>
              </a:ext>
            </a:extLst>
          </p:cNvPr>
          <p:cNvSpPr>
            <a:spLocks noChangeAspect="1"/>
          </p:cNvSpPr>
          <p:nvPr/>
        </p:nvSpPr>
        <p:spPr>
          <a:xfrm flipV="1">
            <a:off x="6948386" y="1866546"/>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0" name="楕円 89">
            <a:extLst>
              <a:ext uri="{FF2B5EF4-FFF2-40B4-BE49-F238E27FC236}">
                <a16:creationId xmlns:a16="http://schemas.microsoft.com/office/drawing/2014/main" id="{1BD98E54-435F-48D1-8CF3-750E33FC5ED7}"/>
              </a:ext>
            </a:extLst>
          </p:cNvPr>
          <p:cNvSpPr>
            <a:spLocks noChangeAspect="1"/>
          </p:cNvSpPr>
          <p:nvPr/>
        </p:nvSpPr>
        <p:spPr>
          <a:xfrm flipV="1">
            <a:off x="6768973" y="1696103"/>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1" name="楕円 90">
            <a:extLst>
              <a:ext uri="{FF2B5EF4-FFF2-40B4-BE49-F238E27FC236}">
                <a16:creationId xmlns:a16="http://schemas.microsoft.com/office/drawing/2014/main" id="{DBA4EAF6-530F-456B-80B9-CC451E31AC61}"/>
              </a:ext>
            </a:extLst>
          </p:cNvPr>
          <p:cNvSpPr>
            <a:spLocks noChangeAspect="1"/>
          </p:cNvSpPr>
          <p:nvPr/>
        </p:nvSpPr>
        <p:spPr>
          <a:xfrm flipV="1">
            <a:off x="6697311" y="2242919"/>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2" name="楕円 91">
            <a:extLst>
              <a:ext uri="{FF2B5EF4-FFF2-40B4-BE49-F238E27FC236}">
                <a16:creationId xmlns:a16="http://schemas.microsoft.com/office/drawing/2014/main" id="{969E6E6B-002B-45B4-B479-D1C8E26E37D9}"/>
              </a:ext>
            </a:extLst>
          </p:cNvPr>
          <p:cNvSpPr>
            <a:spLocks noChangeAspect="1"/>
          </p:cNvSpPr>
          <p:nvPr/>
        </p:nvSpPr>
        <p:spPr>
          <a:xfrm flipV="1">
            <a:off x="6714797" y="2124471"/>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3" name="楕円 92">
            <a:extLst>
              <a:ext uri="{FF2B5EF4-FFF2-40B4-BE49-F238E27FC236}">
                <a16:creationId xmlns:a16="http://schemas.microsoft.com/office/drawing/2014/main" id="{EDBEC556-18B6-4831-B6CD-228CB5FC928B}"/>
              </a:ext>
            </a:extLst>
          </p:cNvPr>
          <p:cNvSpPr>
            <a:spLocks noChangeAspect="1"/>
          </p:cNvSpPr>
          <p:nvPr/>
        </p:nvSpPr>
        <p:spPr>
          <a:xfrm flipV="1">
            <a:off x="6402611" y="2098236"/>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4" name="楕円 93">
            <a:extLst>
              <a:ext uri="{FF2B5EF4-FFF2-40B4-BE49-F238E27FC236}">
                <a16:creationId xmlns:a16="http://schemas.microsoft.com/office/drawing/2014/main" id="{E590358E-20BF-4E37-8276-325E143F9687}"/>
              </a:ext>
            </a:extLst>
          </p:cNvPr>
          <p:cNvSpPr>
            <a:spLocks noChangeAspect="1"/>
          </p:cNvSpPr>
          <p:nvPr/>
        </p:nvSpPr>
        <p:spPr>
          <a:xfrm flipV="1">
            <a:off x="6300952" y="2242919"/>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5" name="楕円 94">
            <a:extLst>
              <a:ext uri="{FF2B5EF4-FFF2-40B4-BE49-F238E27FC236}">
                <a16:creationId xmlns:a16="http://schemas.microsoft.com/office/drawing/2014/main" id="{85C5AB5A-9AB7-4B37-8FE7-4A560DC5D54F}"/>
              </a:ext>
            </a:extLst>
          </p:cNvPr>
          <p:cNvSpPr>
            <a:spLocks noChangeAspect="1"/>
          </p:cNvSpPr>
          <p:nvPr/>
        </p:nvSpPr>
        <p:spPr>
          <a:xfrm flipV="1">
            <a:off x="6156220" y="2166551"/>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6" name="楕円 95">
            <a:extLst>
              <a:ext uri="{FF2B5EF4-FFF2-40B4-BE49-F238E27FC236}">
                <a16:creationId xmlns:a16="http://schemas.microsoft.com/office/drawing/2014/main" id="{9449B3F4-F2E0-49C4-AF52-B670B6A62FC6}"/>
              </a:ext>
            </a:extLst>
          </p:cNvPr>
          <p:cNvSpPr>
            <a:spLocks noChangeAspect="1"/>
          </p:cNvSpPr>
          <p:nvPr/>
        </p:nvSpPr>
        <p:spPr>
          <a:xfrm flipV="1">
            <a:off x="6045957" y="2242919"/>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7" name="楕円 96">
            <a:extLst>
              <a:ext uri="{FF2B5EF4-FFF2-40B4-BE49-F238E27FC236}">
                <a16:creationId xmlns:a16="http://schemas.microsoft.com/office/drawing/2014/main" id="{44B6CE16-DC2C-4A28-9E54-D66E7D6112FE}"/>
              </a:ext>
            </a:extLst>
          </p:cNvPr>
          <p:cNvSpPr>
            <a:spLocks noChangeAspect="1"/>
          </p:cNvSpPr>
          <p:nvPr/>
        </p:nvSpPr>
        <p:spPr>
          <a:xfrm flipV="1">
            <a:off x="5878141" y="2242919"/>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8" name="楕円 97">
            <a:extLst>
              <a:ext uri="{FF2B5EF4-FFF2-40B4-BE49-F238E27FC236}">
                <a16:creationId xmlns:a16="http://schemas.microsoft.com/office/drawing/2014/main" id="{D6D3C11C-6D10-4298-89A0-1ED23DE6FF90}"/>
              </a:ext>
            </a:extLst>
          </p:cNvPr>
          <p:cNvSpPr>
            <a:spLocks noChangeAspect="1"/>
          </p:cNvSpPr>
          <p:nvPr/>
        </p:nvSpPr>
        <p:spPr>
          <a:xfrm flipV="1">
            <a:off x="5878141" y="2467905"/>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99" name="楕円 98">
            <a:extLst>
              <a:ext uri="{FF2B5EF4-FFF2-40B4-BE49-F238E27FC236}">
                <a16:creationId xmlns:a16="http://schemas.microsoft.com/office/drawing/2014/main" id="{15763481-598E-4833-AA79-6AB851C6E301}"/>
              </a:ext>
            </a:extLst>
          </p:cNvPr>
          <p:cNvSpPr>
            <a:spLocks noChangeAspect="1"/>
          </p:cNvSpPr>
          <p:nvPr/>
        </p:nvSpPr>
        <p:spPr>
          <a:xfrm flipV="1">
            <a:off x="5611028" y="2467905"/>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100" name="楕円 99">
            <a:extLst>
              <a:ext uri="{FF2B5EF4-FFF2-40B4-BE49-F238E27FC236}">
                <a16:creationId xmlns:a16="http://schemas.microsoft.com/office/drawing/2014/main" id="{65BA6C8E-D8B3-47CF-8FA7-4D609F25F882}"/>
              </a:ext>
            </a:extLst>
          </p:cNvPr>
          <p:cNvSpPr>
            <a:spLocks noChangeAspect="1"/>
          </p:cNvSpPr>
          <p:nvPr/>
        </p:nvSpPr>
        <p:spPr>
          <a:xfrm flipV="1">
            <a:off x="6792208" y="1786932"/>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101" name="楕円 100">
            <a:extLst>
              <a:ext uri="{FF2B5EF4-FFF2-40B4-BE49-F238E27FC236}">
                <a16:creationId xmlns:a16="http://schemas.microsoft.com/office/drawing/2014/main" id="{898173A8-F1E8-491A-B0A0-B56EC9CDBA74}"/>
              </a:ext>
            </a:extLst>
          </p:cNvPr>
          <p:cNvSpPr>
            <a:spLocks noChangeAspect="1"/>
          </p:cNvSpPr>
          <p:nvPr/>
        </p:nvSpPr>
        <p:spPr>
          <a:xfrm flipV="1">
            <a:off x="6430198" y="1958040"/>
            <a:ext cx="93712" cy="9371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graphicFrame>
        <p:nvGraphicFramePr>
          <p:cNvPr id="62" name="表 20">
            <a:extLst>
              <a:ext uri="{FF2B5EF4-FFF2-40B4-BE49-F238E27FC236}">
                <a16:creationId xmlns:a16="http://schemas.microsoft.com/office/drawing/2014/main" id="{E1A180FD-245F-46F6-A873-37E824CB08FF}"/>
              </a:ext>
            </a:extLst>
          </p:cNvPr>
          <p:cNvGraphicFramePr>
            <a:graphicFrameLocks noGrp="1"/>
          </p:cNvGraphicFramePr>
          <p:nvPr>
            <p:extLst>
              <p:ext uri="{D42A27DB-BD31-4B8C-83A1-F6EECF244321}">
                <p14:modId xmlns:p14="http://schemas.microsoft.com/office/powerpoint/2010/main" val="121043990"/>
              </p:ext>
            </p:extLst>
          </p:nvPr>
        </p:nvGraphicFramePr>
        <p:xfrm>
          <a:off x="688326" y="1512000"/>
          <a:ext cx="2700000" cy="1645920"/>
        </p:xfrm>
        <a:graphic>
          <a:graphicData uri="http://schemas.openxmlformats.org/drawingml/2006/table">
            <a:tbl>
              <a:tblPr firstRow="1" bandRow="1">
                <a:tableStyleId>{5940675A-B579-460E-94D1-54222C63F5DA}</a:tableStyleId>
              </a:tblPr>
              <a:tblGrid>
                <a:gridCol w="648000">
                  <a:extLst>
                    <a:ext uri="{9D8B030D-6E8A-4147-A177-3AD203B41FA5}">
                      <a16:colId xmlns:a16="http://schemas.microsoft.com/office/drawing/2014/main" val="148100114"/>
                    </a:ext>
                  </a:extLst>
                </a:gridCol>
                <a:gridCol w="1044000">
                  <a:extLst>
                    <a:ext uri="{9D8B030D-6E8A-4147-A177-3AD203B41FA5}">
                      <a16:colId xmlns:a16="http://schemas.microsoft.com/office/drawing/2014/main" val="1073483072"/>
                    </a:ext>
                  </a:extLst>
                </a:gridCol>
                <a:gridCol w="1008000">
                  <a:extLst>
                    <a:ext uri="{9D8B030D-6E8A-4147-A177-3AD203B41FA5}">
                      <a16:colId xmlns:a16="http://schemas.microsoft.com/office/drawing/2014/main" val="1855337280"/>
                    </a:ext>
                  </a:extLst>
                </a:gridCol>
              </a:tblGrid>
              <a:tr h="274320">
                <a:tc>
                  <a:txBody>
                    <a:bodyPr/>
                    <a:lstStyle/>
                    <a:p>
                      <a:pPr algn="ctr"/>
                      <a:r>
                        <a:rPr kumimoji="1" lang="ja-JP" altLang="en-US" sz="1200" b="1" dirty="0"/>
                        <a:t>生徒</a:t>
                      </a:r>
                    </a:p>
                  </a:txBody>
                  <a:tcPr>
                    <a:solidFill>
                      <a:schemeClr val="bg1">
                        <a:lumMod val="85000"/>
                      </a:schemeClr>
                    </a:solidFill>
                  </a:tcPr>
                </a:tc>
                <a:tc>
                  <a:txBody>
                    <a:bodyPr/>
                    <a:lstStyle/>
                    <a:p>
                      <a:pPr algn="ctr"/>
                      <a:r>
                        <a:rPr kumimoji="1" lang="ja-JP" altLang="en-US" sz="1200" b="1" dirty="0"/>
                        <a:t>身長（</a:t>
                      </a:r>
                      <a:r>
                        <a:rPr kumimoji="1" lang="en-US" altLang="ja-JP" sz="1200" b="1" dirty="0"/>
                        <a:t>m</a:t>
                      </a:r>
                      <a:r>
                        <a:rPr kumimoji="1" lang="ja-JP" altLang="en-US" sz="1200" b="1" dirty="0"/>
                        <a:t>）</a:t>
                      </a:r>
                      <a:endParaRPr kumimoji="1" lang="en-US" altLang="ja-JP" sz="1200" b="1" dirty="0"/>
                    </a:p>
                  </a:txBody>
                  <a:tcPr>
                    <a:solidFill>
                      <a:schemeClr val="bg1">
                        <a:lumMod val="85000"/>
                      </a:schemeClr>
                    </a:solidFill>
                  </a:tcPr>
                </a:tc>
                <a:tc>
                  <a:txBody>
                    <a:bodyPr/>
                    <a:lstStyle/>
                    <a:p>
                      <a:pPr algn="ctr"/>
                      <a:r>
                        <a:rPr kumimoji="1" lang="ja-JP" altLang="en-US" sz="1200" b="1" dirty="0"/>
                        <a:t>体重（</a:t>
                      </a:r>
                      <a:r>
                        <a:rPr kumimoji="1" lang="en-US" altLang="ja-JP" sz="1200" b="1" dirty="0"/>
                        <a:t>kg</a:t>
                      </a:r>
                      <a:r>
                        <a:rPr kumimoji="1" lang="ja-JP" altLang="en-US" sz="1200" b="1" dirty="0"/>
                        <a:t>）</a:t>
                      </a:r>
                    </a:p>
                  </a:txBody>
                  <a:tcPr>
                    <a:solidFill>
                      <a:schemeClr val="bg1">
                        <a:lumMod val="85000"/>
                      </a:schemeClr>
                    </a:solidFill>
                  </a:tcPr>
                </a:tc>
                <a:extLst>
                  <a:ext uri="{0D108BD9-81ED-4DB2-BD59-A6C34878D82A}">
                    <a16:rowId xmlns:a16="http://schemas.microsoft.com/office/drawing/2014/main" val="3266550065"/>
                  </a:ext>
                </a:extLst>
              </a:tr>
              <a:tr h="274320">
                <a:tc>
                  <a:txBody>
                    <a:bodyPr/>
                    <a:lstStyle/>
                    <a:p>
                      <a:pPr algn="l"/>
                      <a:r>
                        <a:rPr kumimoji="1" lang="en-US" altLang="ja-JP" sz="1200" dirty="0"/>
                        <a:t>No.1</a:t>
                      </a:r>
                      <a:endParaRPr kumimoji="1" lang="ja-JP" altLang="en-US" sz="1200" dirty="0"/>
                    </a:p>
                  </a:txBody>
                  <a:tcPr/>
                </a:tc>
                <a:tc>
                  <a:txBody>
                    <a:bodyPr/>
                    <a:lstStyle/>
                    <a:p>
                      <a:pPr algn="r"/>
                      <a:r>
                        <a:rPr kumimoji="1" lang="en-US" altLang="ja-JP" sz="1200" dirty="0"/>
                        <a:t>1.65</a:t>
                      </a:r>
                    </a:p>
                  </a:txBody>
                  <a:tcPr/>
                </a:tc>
                <a:tc>
                  <a:txBody>
                    <a:bodyPr/>
                    <a:lstStyle/>
                    <a:p>
                      <a:pPr algn="r"/>
                      <a:r>
                        <a:rPr kumimoji="1" lang="en-US" altLang="ja-JP" sz="1200" dirty="0"/>
                        <a:t>50</a:t>
                      </a:r>
                      <a:endParaRPr kumimoji="1" lang="ja-JP" altLang="en-US" sz="1200" dirty="0"/>
                    </a:p>
                  </a:txBody>
                  <a:tcPr/>
                </a:tc>
                <a:extLst>
                  <a:ext uri="{0D108BD9-81ED-4DB2-BD59-A6C34878D82A}">
                    <a16:rowId xmlns:a16="http://schemas.microsoft.com/office/drawing/2014/main" val="3388074113"/>
                  </a:ext>
                </a:extLst>
              </a:tr>
              <a:tr h="274320">
                <a:tc>
                  <a:txBody>
                    <a:bodyPr/>
                    <a:lstStyle/>
                    <a:p>
                      <a:pPr algn="l"/>
                      <a:r>
                        <a:rPr kumimoji="1" lang="en-US" altLang="ja-JP" sz="1200" dirty="0"/>
                        <a:t>No.2</a:t>
                      </a:r>
                      <a:endParaRPr kumimoji="1" lang="ja-JP" altLang="en-US" sz="1200" dirty="0"/>
                    </a:p>
                  </a:txBody>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1.70</a:t>
                      </a:r>
                      <a:endParaRPr kumimoji="1" lang="ja-JP" altLang="en-US" sz="1200" dirty="0"/>
                    </a:p>
                  </a:txBody>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60</a:t>
                      </a:r>
                      <a:endParaRPr kumimoji="1" lang="ja-JP" altLang="en-US" sz="1200" dirty="0"/>
                    </a:p>
                  </a:txBody>
                  <a:tcPr/>
                </a:tc>
                <a:extLst>
                  <a:ext uri="{0D108BD9-81ED-4DB2-BD59-A6C34878D82A}">
                    <a16:rowId xmlns:a16="http://schemas.microsoft.com/office/drawing/2014/main" val="3149203045"/>
                  </a:ext>
                </a:extLst>
              </a:tr>
              <a:tr h="274320">
                <a:tc>
                  <a:txBody>
                    <a:bodyPr/>
                    <a:lstStyle/>
                    <a:p>
                      <a:pPr algn="l"/>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573347377"/>
                  </a:ext>
                </a:extLst>
              </a:tr>
              <a:tr h="274320">
                <a:tc>
                  <a:txBody>
                    <a:bodyPr/>
                    <a:lstStyle/>
                    <a:p>
                      <a:pPr algn="l"/>
                      <a:r>
                        <a:rPr kumimoji="1" lang="en-US" altLang="ja-JP" sz="1200" dirty="0"/>
                        <a:t>No.29</a:t>
                      </a:r>
                      <a:endParaRPr kumimoji="1" lang="ja-JP" altLang="en-US" sz="1200" dirty="0"/>
                    </a:p>
                  </a:txBody>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1.72</a:t>
                      </a:r>
                      <a:endParaRPr kumimoji="1" lang="ja-JP" altLang="en-US" sz="1200" dirty="0"/>
                    </a:p>
                  </a:txBody>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65</a:t>
                      </a:r>
                      <a:endParaRPr kumimoji="1" lang="ja-JP" altLang="en-US" sz="1200" dirty="0"/>
                    </a:p>
                  </a:txBody>
                  <a:tcPr/>
                </a:tc>
                <a:extLst>
                  <a:ext uri="{0D108BD9-81ED-4DB2-BD59-A6C34878D82A}">
                    <a16:rowId xmlns:a16="http://schemas.microsoft.com/office/drawing/2014/main" val="870239863"/>
                  </a:ext>
                </a:extLst>
              </a:tr>
              <a:tr h="274320">
                <a:tc>
                  <a:txBody>
                    <a:bodyPr/>
                    <a:lstStyle/>
                    <a:p>
                      <a:pPr algn="l"/>
                      <a:r>
                        <a:rPr kumimoji="1" lang="en-US" altLang="ja-JP" sz="1200" dirty="0"/>
                        <a:t>No.30</a:t>
                      </a:r>
                      <a:endParaRPr kumimoji="1" lang="ja-JP" altLang="en-US" sz="1200" dirty="0"/>
                    </a:p>
                  </a:txBody>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1.75</a:t>
                      </a:r>
                      <a:endParaRPr kumimoji="1" lang="ja-JP" altLang="en-US" sz="1200" dirty="0"/>
                    </a:p>
                  </a:txBody>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70</a:t>
                      </a:r>
                      <a:endParaRPr kumimoji="1" lang="ja-JP" altLang="en-US" sz="1200" dirty="0"/>
                    </a:p>
                  </a:txBody>
                  <a:tcPr/>
                </a:tc>
                <a:extLst>
                  <a:ext uri="{0D108BD9-81ED-4DB2-BD59-A6C34878D82A}">
                    <a16:rowId xmlns:a16="http://schemas.microsoft.com/office/drawing/2014/main" val="1876500955"/>
                  </a:ext>
                </a:extLst>
              </a:tr>
            </a:tbl>
          </a:graphicData>
        </a:graphic>
      </p:graphicFrame>
      <p:sp>
        <p:nvSpPr>
          <p:cNvPr id="65" name="正方形/長方形 64">
            <a:extLst>
              <a:ext uri="{FF2B5EF4-FFF2-40B4-BE49-F238E27FC236}">
                <a16:creationId xmlns:a16="http://schemas.microsoft.com/office/drawing/2014/main" id="{6F2DD597-89D7-4FF2-B9A4-55C4905D85D5}"/>
              </a:ext>
            </a:extLst>
          </p:cNvPr>
          <p:cNvSpPr/>
          <p:nvPr/>
        </p:nvSpPr>
        <p:spPr>
          <a:xfrm>
            <a:off x="686010" y="1151996"/>
            <a:ext cx="2700000" cy="307777"/>
          </a:xfrm>
          <a:prstGeom prst="rect">
            <a:avLst/>
          </a:prstGeom>
        </p:spPr>
        <p:txBody>
          <a:bodyPr wrap="square">
            <a:spAutoFit/>
          </a:bodyPr>
          <a:lstStyle/>
          <a:p>
            <a:pPr algn="ctr"/>
            <a:r>
              <a:rPr lang="ja-JP" altLang="en-US" sz="1400" dirty="0">
                <a:solidFill>
                  <a:srgbClr val="000000"/>
                </a:solidFill>
                <a:latin typeface="+mn-ea"/>
              </a:rPr>
              <a:t>男性の身長、体重のデータ</a:t>
            </a:r>
            <a:endParaRPr lang="ja-JP" altLang="en-US" sz="1400" dirty="0"/>
          </a:p>
        </p:txBody>
      </p:sp>
      <p:sp>
        <p:nvSpPr>
          <p:cNvPr id="66" name="矢印: 右 65">
            <a:extLst>
              <a:ext uri="{FF2B5EF4-FFF2-40B4-BE49-F238E27FC236}">
                <a16:creationId xmlns:a16="http://schemas.microsoft.com/office/drawing/2014/main" id="{0872CDBF-208A-4207-8275-C209839D544E}"/>
              </a:ext>
            </a:extLst>
          </p:cNvPr>
          <p:cNvSpPr/>
          <p:nvPr/>
        </p:nvSpPr>
        <p:spPr>
          <a:xfrm>
            <a:off x="3498928"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cxnSp>
        <p:nvCxnSpPr>
          <p:cNvPr id="34" name="コネクタ: カギ線 33">
            <a:extLst>
              <a:ext uri="{FF2B5EF4-FFF2-40B4-BE49-F238E27FC236}">
                <a16:creationId xmlns:a16="http://schemas.microsoft.com/office/drawing/2014/main" id="{EBB1A89F-9D7E-493F-A56C-A20D0A787965}"/>
              </a:ext>
            </a:extLst>
          </p:cNvPr>
          <p:cNvCxnSpPr>
            <a:cxnSpLocks/>
            <a:stCxn id="81" idx="1"/>
            <a:endCxn id="92" idx="6"/>
          </p:cNvCxnSpPr>
          <p:nvPr/>
        </p:nvCxnSpPr>
        <p:spPr>
          <a:xfrm rot="10800000">
            <a:off x="6808510" y="2171327"/>
            <a:ext cx="339193" cy="118448"/>
          </a:xfrm>
          <a:prstGeom prst="bentConnector3">
            <a:avLst>
              <a:gd name="adj1" fmla="val 50000"/>
            </a:avLst>
          </a:prstGeom>
          <a:ln w="28575">
            <a:solidFill>
              <a:srgbClr val="D99694"/>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847B26A-6F44-4619-AE0D-C726F7D429F5}"/>
              </a:ext>
            </a:extLst>
          </p:cNvPr>
          <p:cNvSpPr txBox="1"/>
          <p:nvPr/>
        </p:nvSpPr>
        <p:spPr>
          <a:xfrm>
            <a:off x="5601315" y="1202625"/>
            <a:ext cx="1699504" cy="307777"/>
          </a:xfrm>
          <a:prstGeom prst="rect">
            <a:avLst/>
          </a:prstGeom>
          <a:noFill/>
        </p:spPr>
        <p:txBody>
          <a:bodyPr wrap="none" rtlCol="0">
            <a:spAutoFit/>
          </a:bodyPr>
          <a:lstStyle/>
          <a:p>
            <a:pPr algn="l"/>
            <a:r>
              <a:rPr lang="ja-JP" altLang="en-US" sz="1400" dirty="0"/>
              <a:t>体重と身長の散布図</a:t>
            </a:r>
          </a:p>
        </p:txBody>
      </p:sp>
      <p:sp>
        <p:nvSpPr>
          <p:cNvPr id="5" name="正方形/長方形 4">
            <a:extLst>
              <a:ext uri="{FF2B5EF4-FFF2-40B4-BE49-F238E27FC236}">
                <a16:creationId xmlns:a16="http://schemas.microsoft.com/office/drawing/2014/main" id="{1DB354E1-C3F8-4BA8-B001-7C3E13FB6515}"/>
              </a:ext>
            </a:extLst>
          </p:cNvPr>
          <p:cNvSpPr/>
          <p:nvPr/>
        </p:nvSpPr>
        <p:spPr>
          <a:xfrm>
            <a:off x="4608000" y="5760000"/>
            <a:ext cx="4464000" cy="738664"/>
          </a:xfrm>
          <a:prstGeom prst="rect">
            <a:avLst/>
          </a:prstGeom>
        </p:spPr>
        <p:txBody>
          <a:bodyPr>
            <a:spAutoFit/>
          </a:bodyPr>
          <a:lstStyle/>
          <a:p>
            <a:pPr lvl="0" defTabSz="914395">
              <a:defRPr/>
            </a:pPr>
            <a:r>
              <a:rPr lang="ja-JP" altLang="en-US" sz="1400" dirty="0"/>
              <a:t>（参考）名前の由来</a:t>
            </a:r>
            <a:endParaRPr lang="en-US" altLang="ja-JP" sz="1400" dirty="0"/>
          </a:p>
          <a:p>
            <a:pPr lvl="0" defTabSz="914395">
              <a:defRPr/>
            </a:pPr>
            <a:r>
              <a:rPr lang="ja-JP" altLang="en-US" sz="1400" dirty="0"/>
              <a:t>優生学の分野で、値がある傾向へ帰っていくことから、回帰直線と呼ばれ、この直線の引き方と同じ手法のため</a:t>
            </a:r>
            <a:endParaRPr lang="en-US" altLang="ja-JP" sz="1400" dirty="0"/>
          </a:p>
        </p:txBody>
      </p:sp>
    </p:spTree>
    <p:extLst>
      <p:ext uri="{BB962C8B-B14F-4D97-AF65-F5344CB8AC3E}">
        <p14:creationId xmlns:p14="http://schemas.microsoft.com/office/powerpoint/2010/main" val="520589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E966E-517F-422B-86C0-6E4A93EAB8A1}"/>
              </a:ext>
            </a:extLst>
          </p:cNvPr>
          <p:cNvSpPr>
            <a:spLocks noGrp="1"/>
          </p:cNvSpPr>
          <p:nvPr>
            <p:ph type="title"/>
          </p:nvPr>
        </p:nvSpPr>
        <p:spPr>
          <a:xfrm>
            <a:off x="180000" y="180000"/>
            <a:ext cx="7920000" cy="612000"/>
          </a:xfrm>
        </p:spPr>
        <p:txBody>
          <a:bodyPr anchor="ctr" anchorCtr="0"/>
          <a:lstStyle/>
          <a:p>
            <a:r>
              <a:rPr lang="ja-JP" altLang="en-US" dirty="0">
                <a:latin typeface="+mn-ea"/>
              </a:rPr>
              <a:t>手法の説明　</a:t>
            </a:r>
            <a:r>
              <a:rPr kumimoji="1" lang="ja-JP" altLang="en-US" dirty="0">
                <a:latin typeface="+mn-ea"/>
                <a:ea typeface="+mn-ea"/>
              </a:rPr>
              <a:t>決定木分析</a:t>
            </a:r>
          </a:p>
        </p:txBody>
      </p:sp>
      <p:sp>
        <p:nvSpPr>
          <p:cNvPr id="3" name="コンテンツ プレースホルダー 2">
            <a:extLst>
              <a:ext uri="{FF2B5EF4-FFF2-40B4-BE49-F238E27FC236}">
                <a16:creationId xmlns:a16="http://schemas.microsoft.com/office/drawing/2014/main" id="{8DDE9327-08FC-4199-B11B-30C9609F513B}"/>
              </a:ext>
            </a:extLst>
          </p:cNvPr>
          <p:cNvSpPr>
            <a:spLocks noGrp="1"/>
          </p:cNvSpPr>
          <p:nvPr>
            <p:ph idx="1"/>
          </p:nvPr>
        </p:nvSpPr>
        <p:spPr>
          <a:xfrm>
            <a:off x="0" y="4139999"/>
            <a:ext cx="4572000" cy="2340000"/>
          </a:xfrm>
        </p:spPr>
        <p:txBody>
          <a:bodyPr>
            <a:noAutofit/>
          </a:bodyPr>
          <a:lstStyle/>
          <a:p>
            <a:r>
              <a:rPr lang="ja-JP" altLang="en-US" sz="1600" dirty="0"/>
              <a:t>決定木分析は、似たような傾向をもつデータを分割する手法です</a:t>
            </a:r>
          </a:p>
          <a:p>
            <a:r>
              <a:rPr lang="en-US" altLang="ja-JP" sz="1600" dirty="0">
                <a:latin typeface="Arial" panose="020B0604020202020204" pitchFamily="34" charset="0"/>
                <a:cs typeface="Arial" panose="020B0604020202020204" pitchFamily="34" charset="0"/>
              </a:rPr>
              <a:t>If-Then</a:t>
            </a:r>
            <a:r>
              <a:rPr lang="en-US" altLang="ja-JP" sz="1600" dirty="0"/>
              <a:t> </a:t>
            </a:r>
            <a:r>
              <a:rPr lang="ja-JP" altLang="en-US" sz="1600" dirty="0"/>
              <a:t>のルールでツリー構造を構築するため、分析結果を視覚的に解釈できます</a:t>
            </a:r>
            <a:endParaRPr lang="en-US" altLang="ja-JP" sz="1600" dirty="0"/>
          </a:p>
          <a:p>
            <a:r>
              <a:rPr lang="ja-JP" altLang="en-US" sz="1600" dirty="0"/>
              <a:t>例えば、質量が</a:t>
            </a:r>
            <a:r>
              <a:rPr lang="en-US" altLang="ja-JP" sz="1600" dirty="0"/>
              <a:t>10</a:t>
            </a:r>
            <a:r>
              <a:rPr lang="ja-JP" altLang="en-US" sz="1600" dirty="0"/>
              <a:t>より大きく、長さが</a:t>
            </a:r>
            <a:r>
              <a:rPr lang="en-US" altLang="ja-JP" sz="1600" dirty="0"/>
              <a:t>7</a:t>
            </a:r>
            <a:r>
              <a:rPr lang="ja-JP" altLang="en-US" sz="1600" dirty="0"/>
              <a:t>より大きい場合、</a:t>
            </a:r>
            <a:r>
              <a:rPr lang="ja-JP" altLang="en-US" sz="1600" dirty="0">
                <a:solidFill>
                  <a:schemeClr val="tx1"/>
                </a:solidFill>
              </a:rPr>
              <a:t>不良品</a:t>
            </a:r>
            <a:r>
              <a:rPr lang="en-US" altLang="ja-JP" sz="1600" b="1" dirty="0">
                <a:solidFill>
                  <a:schemeClr val="tx1">
                    <a:lumMod val="50000"/>
                    <a:lumOff val="50000"/>
                  </a:schemeClr>
                </a:solidFill>
              </a:rPr>
              <a:t>×</a:t>
            </a:r>
            <a:r>
              <a:rPr lang="ja-JP" altLang="en-US" sz="1600" dirty="0"/>
              <a:t>になりやすいというルールが分かります</a:t>
            </a:r>
            <a:endParaRPr lang="en-US" altLang="ja-JP" sz="1600" dirty="0"/>
          </a:p>
          <a:p>
            <a:r>
              <a:rPr lang="ja-JP" altLang="en-US" sz="1600" dirty="0"/>
              <a:t>また、新しいデータに対して、抽出したルールを当てはめることで、予測と識別が可能になります</a:t>
            </a:r>
            <a:endParaRPr lang="en-US" altLang="ja-JP" sz="1600" dirty="0"/>
          </a:p>
        </p:txBody>
      </p:sp>
      <p:grpSp>
        <p:nvGrpSpPr>
          <p:cNvPr id="38" name="グループ化 37">
            <a:extLst>
              <a:ext uri="{FF2B5EF4-FFF2-40B4-BE49-F238E27FC236}">
                <a16:creationId xmlns:a16="http://schemas.microsoft.com/office/drawing/2014/main" id="{AD934437-BA22-4328-AAD5-C63BD5BB33AE}"/>
              </a:ext>
            </a:extLst>
          </p:cNvPr>
          <p:cNvGrpSpPr/>
          <p:nvPr/>
        </p:nvGrpSpPr>
        <p:grpSpPr>
          <a:xfrm>
            <a:off x="273292" y="3720791"/>
            <a:ext cx="4154692" cy="332308"/>
            <a:chOff x="2635841" y="2101218"/>
            <a:chExt cx="4239515" cy="360000"/>
          </a:xfrm>
        </p:grpSpPr>
        <p:sp>
          <p:nvSpPr>
            <p:cNvPr id="39" name="テキスト ボックス 38">
              <a:extLst>
                <a:ext uri="{FF2B5EF4-FFF2-40B4-BE49-F238E27FC236}">
                  <a16:creationId xmlns:a16="http://schemas.microsoft.com/office/drawing/2014/main" id="{15FFF24C-1550-44E9-AD59-22DE3E83CD05}"/>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40" name="直線コネクタ 39">
              <a:extLst>
                <a:ext uri="{FF2B5EF4-FFF2-40B4-BE49-F238E27FC236}">
                  <a16:creationId xmlns:a16="http://schemas.microsoft.com/office/drawing/2014/main" id="{037EFBF1-1B59-49C2-A3B3-51CE70495238}"/>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7908090C-3A57-4A73-B323-1F37EAB95419}"/>
              </a:ext>
            </a:extLst>
          </p:cNvPr>
          <p:cNvGrpSpPr/>
          <p:nvPr/>
        </p:nvGrpSpPr>
        <p:grpSpPr>
          <a:xfrm>
            <a:off x="4737788" y="3720791"/>
            <a:ext cx="4154692" cy="332308"/>
            <a:chOff x="2635841" y="2101218"/>
            <a:chExt cx="4239515" cy="360000"/>
          </a:xfrm>
        </p:grpSpPr>
        <p:sp>
          <p:nvSpPr>
            <p:cNvPr id="42" name="テキスト ボックス 41">
              <a:extLst>
                <a:ext uri="{FF2B5EF4-FFF2-40B4-BE49-F238E27FC236}">
                  <a16:creationId xmlns:a16="http://schemas.microsoft.com/office/drawing/2014/main" id="{80588B6E-0AF6-4EA6-90F0-F17ED016635E}"/>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43" name="直線コネクタ 42">
              <a:extLst>
                <a:ext uri="{FF2B5EF4-FFF2-40B4-BE49-F238E27FC236}">
                  <a16:creationId xmlns:a16="http://schemas.microsoft.com/office/drawing/2014/main" id="{2A8BC740-5AFA-43CB-9B5C-D868EB2A485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44" name="コンテンツ プレースホルダー 2">
            <a:extLst>
              <a:ext uri="{FF2B5EF4-FFF2-40B4-BE49-F238E27FC236}">
                <a16:creationId xmlns:a16="http://schemas.microsoft.com/office/drawing/2014/main" id="{7B11A461-DD79-4F89-8B85-132B9F359534}"/>
              </a:ext>
            </a:extLst>
          </p:cNvPr>
          <p:cNvSpPr txBox="1">
            <a:spLocks/>
          </p:cNvSpPr>
          <p:nvPr/>
        </p:nvSpPr>
        <p:spPr>
          <a:xfrm>
            <a:off x="4536000" y="4139999"/>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1600" kern="0" dirty="0">
                <a:solidFill>
                  <a:schemeClr val="tx1"/>
                </a:solidFill>
                <a:latin typeface="+mn-ea"/>
              </a:rPr>
              <a:t>1</a:t>
            </a:r>
            <a:r>
              <a:rPr lang="ja-JP" altLang="en-US" sz="1600" kern="0" dirty="0">
                <a:solidFill>
                  <a:schemeClr val="tx1"/>
                </a:solidFill>
                <a:latin typeface="+mn-ea"/>
              </a:rPr>
              <a:t>週間前の売上や月末、曜日の情報から、</a:t>
            </a:r>
            <a:r>
              <a:rPr lang="ja-JP" altLang="en-US" sz="1600" kern="0" dirty="0">
                <a:solidFill>
                  <a:schemeClr val="tx1"/>
                </a:solidFill>
                <a:latin typeface="+mn-ea"/>
                <a:ea typeface="+mn-ea"/>
              </a:rPr>
              <a:t>明日の売上を予測する</a:t>
            </a:r>
            <a:r>
              <a:rPr lang="ja-JP" altLang="en-US" sz="1600" kern="0" dirty="0">
                <a:latin typeface="+mn-ea"/>
              </a:rPr>
              <a:t>（予測）</a:t>
            </a:r>
            <a:endParaRPr lang="en-US" altLang="ja-JP" sz="1600" kern="0" dirty="0">
              <a:solidFill>
                <a:schemeClr val="tx1"/>
              </a:solidFill>
              <a:latin typeface="+mn-ea"/>
              <a:ea typeface="+mn-ea"/>
            </a:endParaRPr>
          </a:p>
          <a:p>
            <a:r>
              <a:rPr lang="ja-JP" altLang="en-US" sz="1600" kern="0" dirty="0">
                <a:solidFill>
                  <a:schemeClr val="tx1"/>
                </a:solidFill>
                <a:latin typeface="+mn-ea"/>
              </a:rPr>
              <a:t>顧客の性別や年齢、過去の購買傾向から、顧客が優良顧客かどうかを識別する（識別）</a:t>
            </a:r>
            <a:endParaRPr lang="en-US" altLang="ja-JP" sz="1600" kern="0" dirty="0">
              <a:solidFill>
                <a:schemeClr val="tx1"/>
              </a:solidFill>
              <a:latin typeface="+mn-ea"/>
            </a:endParaRPr>
          </a:p>
          <a:p>
            <a:r>
              <a:rPr lang="ja-JP" altLang="en-US" sz="1600" kern="0" dirty="0">
                <a:solidFill>
                  <a:schemeClr val="tx1"/>
                </a:solidFill>
                <a:latin typeface="+mn-ea"/>
              </a:rPr>
              <a:t>正常品と不良品のデータから、不良品にどのような傾向があるかを把握する（把握）</a:t>
            </a:r>
            <a:endParaRPr lang="en-US" altLang="ja-JP" sz="1600" kern="0" dirty="0">
              <a:solidFill>
                <a:schemeClr val="tx1"/>
              </a:solidFill>
              <a:latin typeface="+mn-ea"/>
            </a:endParaRPr>
          </a:p>
        </p:txBody>
      </p:sp>
      <p:sp>
        <p:nvSpPr>
          <p:cNvPr id="33" name="四角形: 角を丸くする 32">
            <a:extLst>
              <a:ext uri="{FF2B5EF4-FFF2-40B4-BE49-F238E27FC236}">
                <a16:creationId xmlns:a16="http://schemas.microsoft.com/office/drawing/2014/main" id="{7358A00A-649E-4FF0-A436-14D8480235CE}"/>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34" name="四角形: 角を丸くする 33">
            <a:extLst>
              <a:ext uri="{FF2B5EF4-FFF2-40B4-BE49-F238E27FC236}">
                <a16:creationId xmlns:a16="http://schemas.microsoft.com/office/drawing/2014/main" id="{18961589-51C9-437B-92DA-E7FAEB19CC16}"/>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35" name="四角形: 角を丸くする 34">
            <a:extLst>
              <a:ext uri="{FF2B5EF4-FFF2-40B4-BE49-F238E27FC236}">
                <a16:creationId xmlns:a16="http://schemas.microsoft.com/office/drawing/2014/main" id="{29682162-1289-4532-B2C3-2CF7CAA978EB}"/>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28" name="フッター プレースホルダー 3">
            <a:extLst>
              <a:ext uri="{FF2B5EF4-FFF2-40B4-BE49-F238E27FC236}">
                <a16:creationId xmlns:a16="http://schemas.microsoft.com/office/drawing/2014/main" id="{C674E2AB-B7F6-4A09-A913-82514769F4A5}"/>
              </a:ext>
            </a:extLst>
          </p:cNvPr>
          <p:cNvSpPr>
            <a:spLocks noGrp="1"/>
          </p:cNvSpPr>
          <p:nvPr>
            <p:ph type="ftr" sz="quarter" idx="10"/>
          </p:nvPr>
        </p:nvSpPr>
        <p:spPr>
          <a:xfrm>
            <a:off x="5076056" y="6652800"/>
            <a:ext cx="4021200" cy="201600"/>
          </a:xfrm>
        </p:spPr>
        <p:txBody>
          <a:bodyPr/>
          <a:lstStyle/>
          <a:p>
            <a:r>
              <a:rPr lang="en-US" altLang="ja-JP"/>
              <a:t>Copyright© 2020</a:t>
            </a:r>
            <a:r>
              <a:rPr lang="ja-JP" altLang="en-US"/>
              <a:t>　</a:t>
            </a:r>
            <a:r>
              <a:rPr lang="en-US" altLang="ja-JP"/>
              <a:t>TSUZUKI DENKI Co.,Ltd.</a:t>
            </a:r>
            <a:endParaRPr lang="ja-JP" altLang="en-US" dirty="0"/>
          </a:p>
        </p:txBody>
      </p:sp>
      <p:sp>
        <p:nvSpPr>
          <p:cNvPr id="29" name="スライド番号プレースホルダー 4">
            <a:extLst>
              <a:ext uri="{FF2B5EF4-FFF2-40B4-BE49-F238E27FC236}">
                <a16:creationId xmlns:a16="http://schemas.microsoft.com/office/drawing/2014/main" id="{8B74EDF5-80FF-4433-A126-B10FCB8A517E}"/>
              </a:ext>
            </a:extLst>
          </p:cNvPr>
          <p:cNvSpPr>
            <a:spLocks noGrp="1"/>
          </p:cNvSpPr>
          <p:nvPr>
            <p:ph type="sldNum" sz="quarter" idx="11"/>
          </p:nvPr>
        </p:nvSpPr>
        <p:spPr>
          <a:xfrm>
            <a:off x="4302000" y="6652800"/>
            <a:ext cx="540000" cy="201600"/>
          </a:xfrm>
        </p:spPr>
        <p:txBody>
          <a:bodyPr/>
          <a:lstStyle/>
          <a:p>
            <a:fld id="{5746E6DC-1CE8-4C96-A2EA-6486FEF45375}" type="slidenum">
              <a:rPr lang="ja-JP" altLang="en-US" smtClean="0"/>
              <a:pPr/>
              <a:t>15</a:t>
            </a:fld>
            <a:endParaRPr lang="ja-JP" altLang="en-US" dirty="0"/>
          </a:p>
        </p:txBody>
      </p:sp>
      <p:sp>
        <p:nvSpPr>
          <p:cNvPr id="57" name="テキスト ボックス 56">
            <a:extLst>
              <a:ext uri="{FF2B5EF4-FFF2-40B4-BE49-F238E27FC236}">
                <a16:creationId xmlns:a16="http://schemas.microsoft.com/office/drawing/2014/main" id="{175F1A85-ACC8-4918-A3C5-7C268DF54031}"/>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分析イメージ</a:t>
            </a:r>
          </a:p>
        </p:txBody>
      </p:sp>
      <p:sp>
        <p:nvSpPr>
          <p:cNvPr id="46" name="四角形: 角を丸くする 45">
            <a:extLst>
              <a:ext uri="{FF2B5EF4-FFF2-40B4-BE49-F238E27FC236}">
                <a16:creationId xmlns:a16="http://schemas.microsoft.com/office/drawing/2014/main" id="{18F9136C-7CA4-4A84-9639-135D67E7D36C}"/>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目的変数あり</a:t>
            </a:r>
          </a:p>
        </p:txBody>
      </p:sp>
      <p:grpSp>
        <p:nvGrpSpPr>
          <p:cNvPr id="14" name="グループ化 13">
            <a:extLst>
              <a:ext uri="{FF2B5EF4-FFF2-40B4-BE49-F238E27FC236}">
                <a16:creationId xmlns:a16="http://schemas.microsoft.com/office/drawing/2014/main" id="{EE9633ED-DD2A-4624-9D9D-838E76D132F6}"/>
              </a:ext>
            </a:extLst>
          </p:cNvPr>
          <p:cNvGrpSpPr/>
          <p:nvPr/>
        </p:nvGrpSpPr>
        <p:grpSpPr>
          <a:xfrm>
            <a:off x="4131156" y="1539964"/>
            <a:ext cx="4552867" cy="1840942"/>
            <a:chOff x="4285245" y="1474427"/>
            <a:chExt cx="4552867" cy="1840942"/>
          </a:xfrm>
        </p:grpSpPr>
        <p:grpSp>
          <p:nvGrpSpPr>
            <p:cNvPr id="5" name="グループ化 4">
              <a:extLst>
                <a:ext uri="{FF2B5EF4-FFF2-40B4-BE49-F238E27FC236}">
                  <a16:creationId xmlns:a16="http://schemas.microsoft.com/office/drawing/2014/main" id="{36BA1C27-A177-47BB-8530-F87A92962A85}"/>
                </a:ext>
              </a:extLst>
            </p:cNvPr>
            <p:cNvGrpSpPr/>
            <p:nvPr/>
          </p:nvGrpSpPr>
          <p:grpSpPr>
            <a:xfrm>
              <a:off x="5328592" y="2088905"/>
              <a:ext cx="1218732" cy="1226464"/>
              <a:chOff x="5153333" y="1874478"/>
              <a:chExt cx="1218732" cy="1226464"/>
            </a:xfrm>
          </p:grpSpPr>
          <p:sp>
            <p:nvSpPr>
              <p:cNvPr id="32" name="テキスト ボックス 31">
                <a:extLst>
                  <a:ext uri="{FF2B5EF4-FFF2-40B4-BE49-F238E27FC236}">
                    <a16:creationId xmlns:a16="http://schemas.microsoft.com/office/drawing/2014/main" id="{35D67E92-F13D-48FC-B8F3-8E112719836E}"/>
                  </a:ext>
                </a:extLst>
              </p:cNvPr>
              <p:cNvSpPr txBox="1"/>
              <p:nvPr/>
            </p:nvSpPr>
            <p:spPr>
              <a:xfrm>
                <a:off x="5953098" y="2793165"/>
                <a:ext cx="418967" cy="307777"/>
              </a:xfrm>
              <a:prstGeom prst="rect">
                <a:avLst/>
              </a:prstGeom>
              <a:solidFill>
                <a:schemeClr val="bg1"/>
              </a:solidFill>
            </p:spPr>
            <p:txBody>
              <a:bodyPr wrap="square" rtlCol="0">
                <a:spAutoFit/>
              </a:bodyPr>
              <a:lstStyle/>
              <a:p>
                <a:pPr algn="l"/>
                <a:endParaRPr lang="ja-JP" altLang="en-US" sz="1400" dirty="0"/>
              </a:p>
            </p:txBody>
          </p:sp>
          <p:sp>
            <p:nvSpPr>
              <p:cNvPr id="36" name="テキスト ボックス 35">
                <a:extLst>
                  <a:ext uri="{FF2B5EF4-FFF2-40B4-BE49-F238E27FC236}">
                    <a16:creationId xmlns:a16="http://schemas.microsoft.com/office/drawing/2014/main" id="{F80AAACA-0BD7-4485-8CFB-4A0FFBCD89C6}"/>
                  </a:ext>
                </a:extLst>
              </p:cNvPr>
              <p:cNvSpPr txBox="1"/>
              <p:nvPr/>
            </p:nvSpPr>
            <p:spPr>
              <a:xfrm>
                <a:off x="5153333" y="1874478"/>
                <a:ext cx="534667" cy="307777"/>
              </a:xfrm>
              <a:prstGeom prst="rect">
                <a:avLst/>
              </a:prstGeom>
              <a:solidFill>
                <a:schemeClr val="bg1"/>
              </a:solidFill>
            </p:spPr>
            <p:txBody>
              <a:bodyPr wrap="square" rtlCol="0">
                <a:spAutoFit/>
              </a:bodyPr>
              <a:lstStyle/>
              <a:p>
                <a:pPr algn="l"/>
                <a:endParaRPr lang="ja-JP" altLang="en-US" sz="1400" dirty="0"/>
              </a:p>
            </p:txBody>
          </p:sp>
        </p:grpSp>
        <p:sp>
          <p:nvSpPr>
            <p:cNvPr id="48" name="テキスト ボックス 47">
              <a:extLst>
                <a:ext uri="{FF2B5EF4-FFF2-40B4-BE49-F238E27FC236}">
                  <a16:creationId xmlns:a16="http://schemas.microsoft.com/office/drawing/2014/main" id="{559EFF36-8967-458D-A4C3-43C09F50B70F}"/>
                </a:ext>
              </a:extLst>
            </p:cNvPr>
            <p:cNvSpPr txBox="1"/>
            <p:nvPr/>
          </p:nvSpPr>
          <p:spPr>
            <a:xfrm>
              <a:off x="7357371" y="2914516"/>
              <a:ext cx="1211575" cy="307777"/>
            </a:xfrm>
            <a:prstGeom prst="rect">
              <a:avLst/>
            </a:prstGeom>
            <a:noFill/>
          </p:spPr>
          <p:txBody>
            <a:bodyPr wrap="square" rtlCol="0">
              <a:spAutoFit/>
            </a:bodyPr>
            <a:lstStyle/>
            <a:p>
              <a:pPr algn="ctr" defTabSz="914395">
                <a:defRPr/>
              </a:pPr>
              <a:r>
                <a:rPr kumimoji="0" lang="ja-JP" altLang="en-US" sz="1400" b="1" kern="0" dirty="0">
                  <a:solidFill>
                    <a:schemeClr val="accent2"/>
                  </a:solidFill>
                </a:rPr>
                <a:t>求めたい結果</a:t>
              </a:r>
              <a:endParaRPr kumimoji="0" lang="en-US" altLang="ja-JP" sz="1400" b="1" kern="0" dirty="0">
                <a:solidFill>
                  <a:schemeClr val="accent2"/>
                </a:solidFill>
              </a:endParaRPr>
            </a:p>
          </p:txBody>
        </p:sp>
        <p:sp>
          <p:nvSpPr>
            <p:cNvPr id="52" name="テキスト ボックス 51">
              <a:extLst>
                <a:ext uri="{FF2B5EF4-FFF2-40B4-BE49-F238E27FC236}">
                  <a16:creationId xmlns:a16="http://schemas.microsoft.com/office/drawing/2014/main" id="{AB54542C-5E72-4A31-8432-E367351A5AD5}"/>
                </a:ext>
              </a:extLst>
            </p:cNvPr>
            <p:cNvSpPr txBox="1"/>
            <p:nvPr/>
          </p:nvSpPr>
          <p:spPr>
            <a:xfrm>
              <a:off x="5228991" y="2410427"/>
              <a:ext cx="914155" cy="276999"/>
            </a:xfrm>
            <a:prstGeom prst="rect">
              <a:avLst/>
            </a:prstGeom>
            <a:solidFill>
              <a:schemeClr val="bg1"/>
            </a:solidFill>
          </p:spPr>
          <p:txBody>
            <a:bodyPr wrap="square" rtlCol="0">
              <a:spAutoFit/>
            </a:bodyPr>
            <a:lstStyle/>
            <a:p>
              <a:r>
                <a:rPr lang="ja-JP" altLang="en-US" sz="1200" b="1" dirty="0">
                  <a:solidFill>
                    <a:schemeClr val="accent1"/>
                  </a:solidFill>
                </a:rPr>
                <a:t>高さ</a:t>
              </a:r>
              <a:r>
                <a:rPr lang="en-US" altLang="ja-JP" sz="1200" b="1" dirty="0">
                  <a:solidFill>
                    <a:schemeClr val="accent1"/>
                  </a:solidFill>
                </a:rPr>
                <a:t>&lt;=7</a:t>
              </a:r>
              <a:endParaRPr lang="ja-JP" altLang="en-US" sz="1200" b="1" dirty="0">
                <a:solidFill>
                  <a:schemeClr val="accent1"/>
                </a:solidFill>
              </a:endParaRPr>
            </a:p>
          </p:txBody>
        </p:sp>
        <p:sp>
          <p:nvSpPr>
            <p:cNvPr id="53" name="テキスト ボックス 52">
              <a:extLst>
                <a:ext uri="{FF2B5EF4-FFF2-40B4-BE49-F238E27FC236}">
                  <a16:creationId xmlns:a16="http://schemas.microsoft.com/office/drawing/2014/main" id="{CBC1A19E-AB5F-43ED-83F1-52AAE444404F}"/>
                </a:ext>
              </a:extLst>
            </p:cNvPr>
            <p:cNvSpPr txBox="1"/>
            <p:nvPr/>
          </p:nvSpPr>
          <p:spPr>
            <a:xfrm>
              <a:off x="6755964" y="2410427"/>
              <a:ext cx="914155" cy="276999"/>
            </a:xfrm>
            <a:prstGeom prst="rect">
              <a:avLst/>
            </a:prstGeom>
            <a:solidFill>
              <a:schemeClr val="bg1"/>
            </a:solidFill>
          </p:spPr>
          <p:txBody>
            <a:bodyPr wrap="square" rtlCol="0">
              <a:spAutoFit/>
            </a:bodyPr>
            <a:lstStyle/>
            <a:p>
              <a:r>
                <a:rPr lang="ja-JP" altLang="en-US" sz="1200" b="1" dirty="0">
                  <a:solidFill>
                    <a:schemeClr val="accent1"/>
                  </a:solidFill>
                </a:rPr>
                <a:t>高さ</a:t>
              </a:r>
              <a:r>
                <a:rPr lang="en-US" altLang="ja-JP" sz="1200" b="1" dirty="0">
                  <a:solidFill>
                    <a:schemeClr val="accent1"/>
                  </a:solidFill>
                </a:rPr>
                <a:t>&gt;7</a:t>
              </a:r>
              <a:endParaRPr lang="ja-JP" altLang="en-US" sz="1200" b="1" dirty="0">
                <a:solidFill>
                  <a:schemeClr val="accent1"/>
                </a:solidFill>
              </a:endParaRPr>
            </a:p>
          </p:txBody>
        </p:sp>
        <p:sp>
          <p:nvSpPr>
            <p:cNvPr id="55" name="テキスト ボックス 54">
              <a:extLst>
                <a:ext uri="{FF2B5EF4-FFF2-40B4-BE49-F238E27FC236}">
                  <a16:creationId xmlns:a16="http://schemas.microsoft.com/office/drawing/2014/main" id="{F691E162-9395-4FAB-95C5-4AF71344F641}"/>
                </a:ext>
              </a:extLst>
            </p:cNvPr>
            <p:cNvSpPr txBox="1"/>
            <p:nvPr/>
          </p:nvSpPr>
          <p:spPr>
            <a:xfrm>
              <a:off x="6697186" y="1696101"/>
              <a:ext cx="2140926" cy="523220"/>
            </a:xfrm>
            <a:prstGeom prst="rect">
              <a:avLst/>
            </a:prstGeom>
            <a:noFill/>
          </p:spPr>
          <p:txBody>
            <a:bodyPr wrap="square" rtlCol="0">
              <a:spAutoFit/>
            </a:bodyPr>
            <a:lstStyle/>
            <a:p>
              <a:pPr algn="ctr" defTabSz="914395">
                <a:defRPr/>
              </a:pPr>
              <a:r>
                <a:rPr kumimoji="0" lang="ja-JP" altLang="en-US" sz="1400" b="1" kern="0" dirty="0">
                  <a:solidFill>
                    <a:schemeClr val="accent1"/>
                  </a:solidFill>
                </a:rPr>
                <a:t>似たような傾向ごとに</a:t>
              </a:r>
              <a:br>
                <a:rPr kumimoji="0" lang="en-US" altLang="ja-JP" sz="1400" b="1" kern="0" dirty="0">
                  <a:solidFill>
                    <a:schemeClr val="accent1"/>
                  </a:solidFill>
                </a:rPr>
              </a:br>
              <a:r>
                <a:rPr kumimoji="0" lang="ja-JP" altLang="en-US" sz="1400" b="1" kern="0" dirty="0">
                  <a:solidFill>
                    <a:schemeClr val="accent1"/>
                  </a:solidFill>
                </a:rPr>
                <a:t>分割するためのルール</a:t>
              </a:r>
            </a:p>
          </p:txBody>
        </p:sp>
        <p:sp>
          <p:nvSpPr>
            <p:cNvPr id="82" name="正方形/長方形 81">
              <a:extLst>
                <a:ext uri="{FF2B5EF4-FFF2-40B4-BE49-F238E27FC236}">
                  <a16:creationId xmlns:a16="http://schemas.microsoft.com/office/drawing/2014/main" id="{D38B382B-39B2-443C-BECE-8E728F4C2BF2}"/>
                </a:ext>
              </a:extLst>
            </p:cNvPr>
            <p:cNvSpPr/>
            <p:nvPr/>
          </p:nvSpPr>
          <p:spPr>
            <a:xfrm>
              <a:off x="5315963" y="1474427"/>
              <a:ext cx="612000"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データ</a:t>
              </a:r>
            </a:p>
          </p:txBody>
        </p:sp>
        <p:cxnSp>
          <p:nvCxnSpPr>
            <p:cNvPr id="83" name="コネクタ: カギ線 82">
              <a:extLst>
                <a:ext uri="{FF2B5EF4-FFF2-40B4-BE49-F238E27FC236}">
                  <a16:creationId xmlns:a16="http://schemas.microsoft.com/office/drawing/2014/main" id="{FD04475A-79DB-4C2A-9AFF-8AE5B14F4A82}"/>
                </a:ext>
              </a:extLst>
            </p:cNvPr>
            <p:cNvCxnSpPr>
              <a:cxnSpLocks/>
              <a:stCxn id="82" idx="2"/>
              <a:endCxn id="84" idx="0"/>
            </p:cNvCxnSpPr>
            <p:nvPr/>
          </p:nvCxnSpPr>
          <p:spPr>
            <a:xfrm rot="5400000">
              <a:off x="5045963" y="1618427"/>
              <a:ext cx="432000" cy="72000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FFAD5701-6BE9-45B7-B912-66D8823635D8}"/>
                </a:ext>
              </a:extLst>
            </p:cNvPr>
            <p:cNvSpPr/>
            <p:nvPr/>
          </p:nvSpPr>
          <p:spPr>
            <a:xfrm>
              <a:off x="4595963" y="2194427"/>
              <a:ext cx="612000" cy="2880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lumMod val="50000"/>
                      <a:lumOff val="50000"/>
                    </a:schemeClr>
                  </a:solidFill>
                </a:rPr>
                <a:t>●</a:t>
              </a:r>
            </a:p>
          </p:txBody>
        </p:sp>
        <p:sp>
          <p:nvSpPr>
            <p:cNvPr id="85" name="正方形/長方形 84">
              <a:extLst>
                <a:ext uri="{FF2B5EF4-FFF2-40B4-BE49-F238E27FC236}">
                  <a16:creationId xmlns:a16="http://schemas.microsoft.com/office/drawing/2014/main" id="{0924588D-BDA4-4522-BA10-6A8F6D673BB6}"/>
                </a:ext>
              </a:extLst>
            </p:cNvPr>
            <p:cNvSpPr/>
            <p:nvPr/>
          </p:nvSpPr>
          <p:spPr>
            <a:xfrm>
              <a:off x="6035963" y="2194427"/>
              <a:ext cx="612000"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lumMod val="50000"/>
                      <a:lumOff val="50000"/>
                    </a:schemeClr>
                  </a:solidFill>
                </a:rPr>
                <a:t>●</a:t>
              </a:r>
              <a:r>
                <a:rPr lang="en-US" altLang="ja-JP" b="1" dirty="0">
                  <a:solidFill>
                    <a:schemeClr val="tx1">
                      <a:lumMod val="50000"/>
                      <a:lumOff val="50000"/>
                    </a:schemeClr>
                  </a:solidFill>
                </a:rPr>
                <a:t>×</a:t>
              </a:r>
              <a:endParaRPr lang="ja-JP" altLang="en-US" dirty="0">
                <a:solidFill>
                  <a:schemeClr val="tx1">
                    <a:lumMod val="50000"/>
                    <a:lumOff val="50000"/>
                  </a:schemeClr>
                </a:solidFill>
              </a:endParaRPr>
            </a:p>
          </p:txBody>
        </p:sp>
        <p:cxnSp>
          <p:nvCxnSpPr>
            <p:cNvPr id="86" name="コネクタ: カギ線 85">
              <a:extLst>
                <a:ext uri="{FF2B5EF4-FFF2-40B4-BE49-F238E27FC236}">
                  <a16:creationId xmlns:a16="http://schemas.microsoft.com/office/drawing/2014/main" id="{6C26755B-D41E-4C3A-B977-D9F594E1262B}"/>
                </a:ext>
              </a:extLst>
            </p:cNvPr>
            <p:cNvCxnSpPr>
              <a:cxnSpLocks/>
              <a:stCxn id="82" idx="2"/>
              <a:endCxn id="85" idx="0"/>
            </p:cNvCxnSpPr>
            <p:nvPr/>
          </p:nvCxnSpPr>
          <p:spPr>
            <a:xfrm rot="16200000" flipH="1">
              <a:off x="5765963" y="1618427"/>
              <a:ext cx="432000" cy="72000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コネクタ: カギ線 86">
              <a:extLst>
                <a:ext uri="{FF2B5EF4-FFF2-40B4-BE49-F238E27FC236}">
                  <a16:creationId xmlns:a16="http://schemas.microsoft.com/office/drawing/2014/main" id="{4F8121BB-FB30-4A31-B6D3-36E74FFCE6C3}"/>
                </a:ext>
              </a:extLst>
            </p:cNvPr>
            <p:cNvCxnSpPr>
              <a:cxnSpLocks/>
              <a:stCxn id="85" idx="2"/>
              <a:endCxn id="88" idx="0"/>
            </p:cNvCxnSpPr>
            <p:nvPr/>
          </p:nvCxnSpPr>
          <p:spPr>
            <a:xfrm rot="5400000">
              <a:off x="5765963" y="2338427"/>
              <a:ext cx="432000" cy="72000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0F43AFF7-AC05-4A7E-A075-26D4B5C80A05}"/>
                </a:ext>
              </a:extLst>
            </p:cNvPr>
            <p:cNvSpPr/>
            <p:nvPr/>
          </p:nvSpPr>
          <p:spPr>
            <a:xfrm>
              <a:off x="5315963" y="2914427"/>
              <a:ext cx="612000" cy="2880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lumMod val="50000"/>
                      <a:lumOff val="50000"/>
                    </a:schemeClr>
                  </a:solidFill>
                </a:rPr>
                <a:t>●</a:t>
              </a:r>
            </a:p>
          </p:txBody>
        </p:sp>
        <p:sp>
          <p:nvSpPr>
            <p:cNvPr id="89" name="正方形/長方形 88">
              <a:extLst>
                <a:ext uri="{FF2B5EF4-FFF2-40B4-BE49-F238E27FC236}">
                  <a16:creationId xmlns:a16="http://schemas.microsoft.com/office/drawing/2014/main" id="{6FD79D41-EF29-4557-90B5-F712F488F21D}"/>
                </a:ext>
              </a:extLst>
            </p:cNvPr>
            <p:cNvSpPr/>
            <p:nvPr/>
          </p:nvSpPr>
          <p:spPr>
            <a:xfrm>
              <a:off x="6755963" y="2914427"/>
              <a:ext cx="612000" cy="2880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50000"/>
                      <a:lumOff val="50000"/>
                    </a:schemeClr>
                  </a:solidFill>
                </a:rPr>
                <a:t>×</a:t>
              </a:r>
              <a:endParaRPr lang="ja-JP" altLang="en-US" dirty="0">
                <a:solidFill>
                  <a:schemeClr val="tx1">
                    <a:lumMod val="50000"/>
                    <a:lumOff val="50000"/>
                  </a:schemeClr>
                </a:solidFill>
              </a:endParaRPr>
            </a:p>
          </p:txBody>
        </p:sp>
        <p:cxnSp>
          <p:nvCxnSpPr>
            <p:cNvPr id="90" name="コネクタ: カギ線 89">
              <a:extLst>
                <a:ext uri="{FF2B5EF4-FFF2-40B4-BE49-F238E27FC236}">
                  <a16:creationId xmlns:a16="http://schemas.microsoft.com/office/drawing/2014/main" id="{E1F9A331-6020-43A9-A860-49276B777A55}"/>
                </a:ext>
              </a:extLst>
            </p:cNvPr>
            <p:cNvCxnSpPr>
              <a:cxnSpLocks/>
              <a:stCxn id="85" idx="2"/>
              <a:endCxn id="89" idx="0"/>
            </p:cNvCxnSpPr>
            <p:nvPr/>
          </p:nvCxnSpPr>
          <p:spPr>
            <a:xfrm rot="16200000" flipH="1">
              <a:off x="6485963" y="2338427"/>
              <a:ext cx="432000" cy="72000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83FB50DF-CF72-44D8-B06D-E2FA907316DB}"/>
                </a:ext>
              </a:extLst>
            </p:cNvPr>
            <p:cNvSpPr txBox="1"/>
            <p:nvPr/>
          </p:nvSpPr>
          <p:spPr>
            <a:xfrm>
              <a:off x="4285245" y="1721205"/>
              <a:ext cx="957313" cy="276999"/>
            </a:xfrm>
            <a:prstGeom prst="rect">
              <a:avLst/>
            </a:prstGeom>
            <a:noFill/>
          </p:spPr>
          <p:txBody>
            <a:bodyPr wrap="none" rtlCol="0" anchor="b">
              <a:spAutoFit/>
            </a:bodyPr>
            <a:lstStyle/>
            <a:p>
              <a:r>
                <a:rPr lang="ja-JP" altLang="en-US" sz="1200" b="1" dirty="0">
                  <a:solidFill>
                    <a:schemeClr val="accent1"/>
                  </a:solidFill>
                </a:rPr>
                <a:t>質量</a:t>
              </a:r>
              <a:r>
                <a:rPr lang="en-US" altLang="ja-JP" sz="1200" b="1" dirty="0">
                  <a:solidFill>
                    <a:schemeClr val="accent1"/>
                  </a:solidFill>
                </a:rPr>
                <a:t>&lt;=10</a:t>
              </a:r>
              <a:endParaRPr lang="ja-JP" altLang="en-US" sz="1200" b="1" dirty="0">
                <a:solidFill>
                  <a:schemeClr val="accent1"/>
                </a:solidFill>
              </a:endParaRPr>
            </a:p>
          </p:txBody>
        </p:sp>
        <p:sp>
          <p:nvSpPr>
            <p:cNvPr id="98" name="テキスト ボックス 97">
              <a:extLst>
                <a:ext uri="{FF2B5EF4-FFF2-40B4-BE49-F238E27FC236}">
                  <a16:creationId xmlns:a16="http://schemas.microsoft.com/office/drawing/2014/main" id="{3AE7A0A3-7DB7-4BF8-B7B0-92B316D0F1D6}"/>
                </a:ext>
              </a:extLst>
            </p:cNvPr>
            <p:cNvSpPr txBox="1"/>
            <p:nvPr/>
          </p:nvSpPr>
          <p:spPr>
            <a:xfrm>
              <a:off x="6082439" y="1721205"/>
              <a:ext cx="829073" cy="276999"/>
            </a:xfrm>
            <a:prstGeom prst="rect">
              <a:avLst/>
            </a:prstGeom>
            <a:noFill/>
          </p:spPr>
          <p:txBody>
            <a:bodyPr wrap="none" rtlCol="0" anchor="b">
              <a:spAutoFit/>
            </a:bodyPr>
            <a:lstStyle/>
            <a:p>
              <a:pPr algn="l"/>
              <a:r>
                <a:rPr lang="ja-JP" altLang="en-US" sz="1200" b="1" dirty="0">
                  <a:solidFill>
                    <a:schemeClr val="accent1"/>
                  </a:solidFill>
                </a:rPr>
                <a:t>質量</a:t>
              </a:r>
              <a:r>
                <a:rPr lang="en-US" altLang="ja-JP" sz="1200" b="1" dirty="0">
                  <a:solidFill>
                    <a:schemeClr val="accent1"/>
                  </a:solidFill>
                </a:rPr>
                <a:t>&gt;10</a:t>
              </a:r>
              <a:endParaRPr lang="ja-JP" altLang="en-US" sz="1200" b="1" dirty="0">
                <a:solidFill>
                  <a:schemeClr val="accent1"/>
                </a:solidFill>
              </a:endParaRPr>
            </a:p>
          </p:txBody>
        </p:sp>
      </p:grpSp>
      <p:grpSp>
        <p:nvGrpSpPr>
          <p:cNvPr id="9" name="グループ化 8">
            <a:extLst>
              <a:ext uri="{FF2B5EF4-FFF2-40B4-BE49-F238E27FC236}">
                <a16:creationId xmlns:a16="http://schemas.microsoft.com/office/drawing/2014/main" id="{CD46F157-522D-4DA9-A71C-B6EE58E70023}"/>
              </a:ext>
            </a:extLst>
          </p:cNvPr>
          <p:cNvGrpSpPr/>
          <p:nvPr/>
        </p:nvGrpSpPr>
        <p:grpSpPr>
          <a:xfrm>
            <a:off x="1308617" y="1217455"/>
            <a:ext cx="2233691" cy="1874887"/>
            <a:chOff x="1308617" y="1523348"/>
            <a:chExt cx="2233691" cy="1874887"/>
          </a:xfrm>
        </p:grpSpPr>
        <p:sp>
          <p:nvSpPr>
            <p:cNvPr id="4" name="テキスト ボックス 3">
              <a:extLst>
                <a:ext uri="{FF2B5EF4-FFF2-40B4-BE49-F238E27FC236}">
                  <a16:creationId xmlns:a16="http://schemas.microsoft.com/office/drawing/2014/main" id="{F604F1AB-C298-49F5-BF1F-F320743B3C0B}"/>
                </a:ext>
              </a:extLst>
            </p:cNvPr>
            <p:cNvSpPr txBox="1"/>
            <p:nvPr/>
          </p:nvSpPr>
          <p:spPr>
            <a:xfrm>
              <a:off x="2998569" y="3090458"/>
              <a:ext cx="543739" cy="307777"/>
            </a:xfrm>
            <a:prstGeom prst="rect">
              <a:avLst/>
            </a:prstGeom>
            <a:solidFill>
              <a:schemeClr val="bg1"/>
            </a:solidFill>
          </p:spPr>
          <p:txBody>
            <a:bodyPr wrap="none" rtlCol="0">
              <a:spAutoFit/>
            </a:bodyPr>
            <a:lstStyle/>
            <a:p>
              <a:pPr algn="l"/>
              <a:r>
                <a:rPr lang="ja-JP" altLang="en-US" sz="1400" dirty="0"/>
                <a:t>質量</a:t>
              </a:r>
            </a:p>
          </p:txBody>
        </p:sp>
        <p:sp>
          <p:nvSpPr>
            <p:cNvPr id="30" name="テキスト ボックス 29">
              <a:extLst>
                <a:ext uri="{FF2B5EF4-FFF2-40B4-BE49-F238E27FC236}">
                  <a16:creationId xmlns:a16="http://schemas.microsoft.com/office/drawing/2014/main" id="{9EB82C96-9AF3-4AF2-9281-43A486200F8D}"/>
                </a:ext>
              </a:extLst>
            </p:cNvPr>
            <p:cNvSpPr txBox="1"/>
            <p:nvPr/>
          </p:nvSpPr>
          <p:spPr>
            <a:xfrm>
              <a:off x="1308617" y="1523348"/>
              <a:ext cx="487634" cy="307777"/>
            </a:xfrm>
            <a:prstGeom prst="rect">
              <a:avLst/>
            </a:prstGeom>
            <a:solidFill>
              <a:schemeClr val="bg1"/>
            </a:solidFill>
          </p:spPr>
          <p:txBody>
            <a:bodyPr wrap="none" rtlCol="0">
              <a:spAutoFit/>
            </a:bodyPr>
            <a:lstStyle/>
            <a:p>
              <a:pPr algn="l"/>
              <a:r>
                <a:rPr lang="ja-JP" altLang="en-US" sz="1400" dirty="0"/>
                <a:t>高さ</a:t>
              </a:r>
            </a:p>
          </p:txBody>
        </p:sp>
      </p:grpSp>
      <p:cxnSp>
        <p:nvCxnSpPr>
          <p:cNvPr id="58" name="直線矢印コネクタ 57">
            <a:extLst>
              <a:ext uri="{FF2B5EF4-FFF2-40B4-BE49-F238E27FC236}">
                <a16:creationId xmlns:a16="http://schemas.microsoft.com/office/drawing/2014/main" id="{3FB6FDFD-8969-4ABF-A21E-DFC4F1ABFA8B}"/>
              </a:ext>
            </a:extLst>
          </p:cNvPr>
          <p:cNvCxnSpPr/>
          <p:nvPr/>
        </p:nvCxnSpPr>
        <p:spPr>
          <a:xfrm>
            <a:off x="1522655" y="2979288"/>
            <a:ext cx="144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A975A22-13AC-417F-B8D8-330B67110522}"/>
              </a:ext>
            </a:extLst>
          </p:cNvPr>
          <p:cNvCxnSpPr>
            <a:cxnSpLocks/>
          </p:cNvCxnSpPr>
          <p:nvPr/>
        </p:nvCxnSpPr>
        <p:spPr>
          <a:xfrm flipV="1">
            <a:off x="1531724" y="1539288"/>
            <a:ext cx="0" cy="144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AD8E60C-10C2-460E-9CC9-1ABD87D56D01}"/>
              </a:ext>
            </a:extLst>
          </p:cNvPr>
          <p:cNvCxnSpPr>
            <a:cxnSpLocks/>
          </p:cNvCxnSpPr>
          <p:nvPr/>
        </p:nvCxnSpPr>
        <p:spPr>
          <a:xfrm>
            <a:off x="2251315" y="1548580"/>
            <a:ext cx="0" cy="144016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4907DB1D-4E94-4EFC-B0ED-922A2ACFE435}"/>
              </a:ext>
            </a:extLst>
          </p:cNvPr>
          <p:cNvSpPr>
            <a:spLocks noChangeAspect="1"/>
          </p:cNvSpPr>
          <p:nvPr/>
        </p:nvSpPr>
        <p:spPr>
          <a:xfrm>
            <a:off x="1622155" y="1683478"/>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F5B9AF84-7F63-4C50-949F-C96E4C336A4E}"/>
              </a:ext>
            </a:extLst>
          </p:cNvPr>
          <p:cNvSpPr>
            <a:spLocks noChangeAspect="1"/>
          </p:cNvSpPr>
          <p:nvPr/>
        </p:nvSpPr>
        <p:spPr>
          <a:xfrm>
            <a:off x="1694155" y="2086967"/>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60467CCB-58D7-47F7-AE19-3E30A373E6D7}"/>
              </a:ext>
            </a:extLst>
          </p:cNvPr>
          <p:cNvSpPr>
            <a:spLocks noChangeAspect="1"/>
          </p:cNvSpPr>
          <p:nvPr/>
        </p:nvSpPr>
        <p:spPr>
          <a:xfrm>
            <a:off x="1622155" y="2345070"/>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356C21B4-F1F6-4026-A3A6-C28618F9CB0A}"/>
              </a:ext>
            </a:extLst>
          </p:cNvPr>
          <p:cNvSpPr>
            <a:spLocks noChangeAspect="1"/>
          </p:cNvSpPr>
          <p:nvPr/>
        </p:nvSpPr>
        <p:spPr>
          <a:xfrm>
            <a:off x="1694155" y="2748559"/>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13ABC6F2-72AD-475F-9EBB-92CE61F178A9}"/>
              </a:ext>
            </a:extLst>
          </p:cNvPr>
          <p:cNvSpPr>
            <a:spLocks noChangeAspect="1"/>
          </p:cNvSpPr>
          <p:nvPr/>
        </p:nvSpPr>
        <p:spPr>
          <a:xfrm>
            <a:off x="1905840" y="2193418"/>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楕円 65">
            <a:extLst>
              <a:ext uri="{FF2B5EF4-FFF2-40B4-BE49-F238E27FC236}">
                <a16:creationId xmlns:a16="http://schemas.microsoft.com/office/drawing/2014/main" id="{D6DC32E7-0D17-4B0D-BA22-B64F919E721F}"/>
              </a:ext>
            </a:extLst>
          </p:cNvPr>
          <p:cNvSpPr>
            <a:spLocks noChangeAspect="1"/>
          </p:cNvSpPr>
          <p:nvPr/>
        </p:nvSpPr>
        <p:spPr>
          <a:xfrm>
            <a:off x="1977840" y="2596907"/>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5ADF061F-5CE4-4B48-A3E0-2CB0F71B84C8}"/>
              </a:ext>
            </a:extLst>
          </p:cNvPr>
          <p:cNvSpPr>
            <a:spLocks noChangeAspect="1"/>
          </p:cNvSpPr>
          <p:nvPr/>
        </p:nvSpPr>
        <p:spPr>
          <a:xfrm>
            <a:off x="1856642" y="1888123"/>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0F8FA6C3-AEB8-4E1B-96CF-E11042217125}"/>
              </a:ext>
            </a:extLst>
          </p:cNvPr>
          <p:cNvSpPr>
            <a:spLocks noChangeAspect="1"/>
          </p:cNvSpPr>
          <p:nvPr/>
        </p:nvSpPr>
        <p:spPr>
          <a:xfrm>
            <a:off x="1934352" y="1736471"/>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テキスト ボックス 68">
            <a:extLst>
              <a:ext uri="{FF2B5EF4-FFF2-40B4-BE49-F238E27FC236}">
                <a16:creationId xmlns:a16="http://schemas.microsoft.com/office/drawing/2014/main" id="{7289E97D-F709-4627-A6BD-8C3D28BE3643}"/>
              </a:ext>
            </a:extLst>
          </p:cNvPr>
          <p:cNvSpPr txBox="1"/>
          <p:nvPr/>
        </p:nvSpPr>
        <p:spPr>
          <a:xfrm>
            <a:off x="2156903" y="3002161"/>
            <a:ext cx="233004" cy="226591"/>
          </a:xfrm>
          <a:prstGeom prst="rect">
            <a:avLst/>
          </a:prstGeom>
          <a:solidFill>
            <a:schemeClr val="bg1"/>
          </a:solidFill>
        </p:spPr>
        <p:txBody>
          <a:bodyPr wrap="none" lIns="36000" tIns="36000" rIns="36000" bIns="36000" rtlCol="0">
            <a:spAutoFit/>
          </a:bodyPr>
          <a:lstStyle/>
          <a:p>
            <a:pPr algn="ctr"/>
            <a:r>
              <a:rPr lang="en-US" altLang="ja-JP" sz="1000" dirty="0"/>
              <a:t>10</a:t>
            </a:r>
            <a:endParaRPr lang="ja-JP" altLang="en-US" sz="1000" dirty="0"/>
          </a:p>
        </p:txBody>
      </p:sp>
      <p:cxnSp>
        <p:nvCxnSpPr>
          <p:cNvPr id="80" name="直線コネクタ 79">
            <a:extLst>
              <a:ext uri="{FF2B5EF4-FFF2-40B4-BE49-F238E27FC236}">
                <a16:creationId xmlns:a16="http://schemas.microsoft.com/office/drawing/2014/main" id="{C118FEA5-7B7A-4A05-B30A-D23A63AB9B0D}"/>
              </a:ext>
            </a:extLst>
          </p:cNvPr>
          <p:cNvCxnSpPr>
            <a:cxnSpLocks/>
          </p:cNvCxnSpPr>
          <p:nvPr/>
        </p:nvCxnSpPr>
        <p:spPr>
          <a:xfrm>
            <a:off x="2251315" y="2256463"/>
            <a:ext cx="632229"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37B7E17-3DDD-4C7A-9FE6-C0A539FE27C0}"/>
              </a:ext>
            </a:extLst>
          </p:cNvPr>
          <p:cNvSpPr txBox="1"/>
          <p:nvPr/>
        </p:nvSpPr>
        <p:spPr>
          <a:xfrm>
            <a:off x="1280687" y="2160588"/>
            <a:ext cx="200943" cy="226591"/>
          </a:xfrm>
          <a:prstGeom prst="rect">
            <a:avLst/>
          </a:prstGeom>
          <a:solidFill>
            <a:schemeClr val="bg1"/>
          </a:solidFill>
        </p:spPr>
        <p:txBody>
          <a:bodyPr wrap="none" lIns="36000" tIns="36000" rIns="36000" bIns="36000" rtlCol="0">
            <a:spAutoFit/>
          </a:bodyPr>
          <a:lstStyle/>
          <a:p>
            <a:pPr algn="ctr"/>
            <a:r>
              <a:rPr lang="ja-JP" altLang="en-US" sz="1000" dirty="0"/>
              <a:t>７</a:t>
            </a:r>
          </a:p>
        </p:txBody>
      </p:sp>
      <p:sp>
        <p:nvSpPr>
          <p:cNvPr id="11" name="乗算記号 10">
            <a:extLst>
              <a:ext uri="{FF2B5EF4-FFF2-40B4-BE49-F238E27FC236}">
                <a16:creationId xmlns:a16="http://schemas.microsoft.com/office/drawing/2014/main" id="{CAE79D2F-06BD-46CC-A415-CACD434E8CD8}"/>
              </a:ext>
            </a:extLst>
          </p:cNvPr>
          <p:cNvSpPr>
            <a:spLocks noChangeAspect="1"/>
          </p:cNvSpPr>
          <p:nvPr/>
        </p:nvSpPr>
        <p:spPr>
          <a:xfrm>
            <a:off x="2347387" y="1650472"/>
            <a:ext cx="216000" cy="216000"/>
          </a:xfrm>
          <a:prstGeom prst="mathMultiply">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99" name="乗算記号 98">
            <a:extLst>
              <a:ext uri="{FF2B5EF4-FFF2-40B4-BE49-F238E27FC236}">
                <a16:creationId xmlns:a16="http://schemas.microsoft.com/office/drawing/2014/main" id="{E2D7CE0D-DA75-4F98-BC5D-78BCAC7CDE8B}"/>
              </a:ext>
            </a:extLst>
          </p:cNvPr>
          <p:cNvSpPr>
            <a:spLocks noChangeAspect="1"/>
          </p:cNvSpPr>
          <p:nvPr/>
        </p:nvSpPr>
        <p:spPr>
          <a:xfrm>
            <a:off x="2508765" y="1896716"/>
            <a:ext cx="216000" cy="216000"/>
          </a:xfrm>
          <a:prstGeom prst="mathMultiply">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0" name="乗算記号 99">
            <a:extLst>
              <a:ext uri="{FF2B5EF4-FFF2-40B4-BE49-F238E27FC236}">
                <a16:creationId xmlns:a16="http://schemas.microsoft.com/office/drawing/2014/main" id="{44703F36-6A2F-4C3B-9802-3D7093DB3E9B}"/>
              </a:ext>
            </a:extLst>
          </p:cNvPr>
          <p:cNvSpPr>
            <a:spLocks noChangeAspect="1"/>
          </p:cNvSpPr>
          <p:nvPr/>
        </p:nvSpPr>
        <p:spPr>
          <a:xfrm>
            <a:off x="2653026" y="1650472"/>
            <a:ext cx="216000" cy="216000"/>
          </a:xfrm>
          <a:prstGeom prst="mathMultiply">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2" name="乗算記号 101">
            <a:extLst>
              <a:ext uri="{FF2B5EF4-FFF2-40B4-BE49-F238E27FC236}">
                <a16:creationId xmlns:a16="http://schemas.microsoft.com/office/drawing/2014/main" id="{1B5AEF0F-25CE-4527-B80D-D980DC91044D}"/>
              </a:ext>
            </a:extLst>
          </p:cNvPr>
          <p:cNvSpPr>
            <a:spLocks noChangeAspect="1"/>
          </p:cNvSpPr>
          <p:nvPr/>
        </p:nvSpPr>
        <p:spPr>
          <a:xfrm>
            <a:off x="2682525" y="1968590"/>
            <a:ext cx="216000" cy="216000"/>
          </a:xfrm>
          <a:prstGeom prst="mathMultiply">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3" name="乗算記号 102">
            <a:extLst>
              <a:ext uri="{FF2B5EF4-FFF2-40B4-BE49-F238E27FC236}">
                <a16:creationId xmlns:a16="http://schemas.microsoft.com/office/drawing/2014/main" id="{59B6F684-6FD0-4CD8-B288-CCC3DB665796}"/>
              </a:ext>
            </a:extLst>
          </p:cNvPr>
          <p:cNvSpPr>
            <a:spLocks noChangeAspect="1"/>
          </p:cNvSpPr>
          <p:nvPr/>
        </p:nvSpPr>
        <p:spPr>
          <a:xfrm>
            <a:off x="2262907" y="1998204"/>
            <a:ext cx="216000" cy="216000"/>
          </a:xfrm>
          <a:prstGeom prst="mathMultiply">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4" name="楕円 103">
            <a:extLst>
              <a:ext uri="{FF2B5EF4-FFF2-40B4-BE49-F238E27FC236}">
                <a16:creationId xmlns:a16="http://schemas.microsoft.com/office/drawing/2014/main" id="{7A7D0F88-D07D-45F3-B9A2-62D664411BB9}"/>
              </a:ext>
            </a:extLst>
          </p:cNvPr>
          <p:cNvSpPr>
            <a:spLocks noChangeAspect="1"/>
          </p:cNvSpPr>
          <p:nvPr/>
        </p:nvSpPr>
        <p:spPr>
          <a:xfrm>
            <a:off x="2363453" y="2316435"/>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楕円 104">
            <a:extLst>
              <a:ext uri="{FF2B5EF4-FFF2-40B4-BE49-F238E27FC236}">
                <a16:creationId xmlns:a16="http://schemas.microsoft.com/office/drawing/2014/main" id="{082E28FD-F445-4ED5-9BA9-7B23075D5972}"/>
              </a:ext>
            </a:extLst>
          </p:cNvPr>
          <p:cNvSpPr>
            <a:spLocks noChangeAspect="1"/>
          </p:cNvSpPr>
          <p:nvPr/>
        </p:nvSpPr>
        <p:spPr>
          <a:xfrm>
            <a:off x="2435453" y="2719924"/>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楕円 105">
            <a:extLst>
              <a:ext uri="{FF2B5EF4-FFF2-40B4-BE49-F238E27FC236}">
                <a16:creationId xmlns:a16="http://schemas.microsoft.com/office/drawing/2014/main" id="{B6F6F449-B8A6-4A64-B49F-746526A2EF59}"/>
              </a:ext>
            </a:extLst>
          </p:cNvPr>
          <p:cNvSpPr>
            <a:spLocks noChangeAspect="1"/>
          </p:cNvSpPr>
          <p:nvPr/>
        </p:nvSpPr>
        <p:spPr>
          <a:xfrm>
            <a:off x="2517379" y="2482852"/>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 name="楕円 106">
            <a:extLst>
              <a:ext uri="{FF2B5EF4-FFF2-40B4-BE49-F238E27FC236}">
                <a16:creationId xmlns:a16="http://schemas.microsoft.com/office/drawing/2014/main" id="{0E498A97-2076-4343-8C09-1B5124445076}"/>
              </a:ext>
            </a:extLst>
          </p:cNvPr>
          <p:cNvSpPr>
            <a:spLocks noChangeAspect="1"/>
          </p:cNvSpPr>
          <p:nvPr/>
        </p:nvSpPr>
        <p:spPr>
          <a:xfrm>
            <a:off x="2719138" y="2568272"/>
            <a:ext cx="144000" cy="144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9" name="テキスト ボックス 108">
            <a:extLst>
              <a:ext uri="{FF2B5EF4-FFF2-40B4-BE49-F238E27FC236}">
                <a16:creationId xmlns:a16="http://schemas.microsoft.com/office/drawing/2014/main" id="{8B21A5EF-FD6B-4BDE-BE47-CCAB8EECCE89}"/>
              </a:ext>
            </a:extLst>
          </p:cNvPr>
          <p:cNvSpPr txBox="1"/>
          <p:nvPr/>
        </p:nvSpPr>
        <p:spPr>
          <a:xfrm>
            <a:off x="1391300" y="3235812"/>
            <a:ext cx="1702710" cy="307777"/>
          </a:xfrm>
          <a:prstGeom prst="rect">
            <a:avLst/>
          </a:prstGeom>
          <a:noFill/>
        </p:spPr>
        <p:txBody>
          <a:bodyPr wrap="none" rtlCol="0">
            <a:spAutoFit/>
          </a:bodyPr>
          <a:lstStyle/>
          <a:p>
            <a:r>
              <a:rPr lang="ja-JP" altLang="en-US" sz="1400" dirty="0"/>
              <a:t>正常品</a:t>
            </a:r>
            <a:r>
              <a:rPr lang="ja-JP" altLang="en-US" sz="1400" dirty="0">
                <a:solidFill>
                  <a:schemeClr val="tx1">
                    <a:lumMod val="50000"/>
                    <a:lumOff val="50000"/>
                  </a:schemeClr>
                </a:solidFill>
              </a:rPr>
              <a:t>●</a:t>
            </a:r>
            <a:r>
              <a:rPr lang="ja-JP" altLang="en-US" sz="1400" dirty="0"/>
              <a:t>と不良品</a:t>
            </a:r>
            <a:r>
              <a:rPr lang="en-US" altLang="ja-JP" sz="1400" b="1" dirty="0">
                <a:solidFill>
                  <a:schemeClr val="tx1">
                    <a:lumMod val="50000"/>
                    <a:lumOff val="50000"/>
                  </a:schemeClr>
                </a:solidFill>
              </a:rPr>
              <a:t>×</a:t>
            </a:r>
            <a:endParaRPr lang="ja-JP" altLang="en-US" sz="1400" dirty="0">
              <a:solidFill>
                <a:schemeClr val="tx1">
                  <a:lumMod val="50000"/>
                  <a:lumOff val="50000"/>
                </a:schemeClr>
              </a:solidFill>
            </a:endParaRPr>
          </a:p>
        </p:txBody>
      </p:sp>
      <p:sp>
        <p:nvSpPr>
          <p:cNvPr id="56" name="矢印: 右 55">
            <a:extLst>
              <a:ext uri="{FF2B5EF4-FFF2-40B4-BE49-F238E27FC236}">
                <a16:creationId xmlns:a16="http://schemas.microsoft.com/office/drawing/2014/main" id="{7103F165-55C7-4CA6-A9D0-17D67496005C}"/>
              </a:ext>
            </a:extLst>
          </p:cNvPr>
          <p:cNvSpPr/>
          <p:nvPr/>
        </p:nvSpPr>
        <p:spPr>
          <a:xfrm>
            <a:off x="3498928"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72" name="正方形/長方形 71">
            <a:extLst>
              <a:ext uri="{FF2B5EF4-FFF2-40B4-BE49-F238E27FC236}">
                <a16:creationId xmlns:a16="http://schemas.microsoft.com/office/drawing/2014/main" id="{23574C5B-4060-4FA9-B1CE-D20D195DA79C}"/>
              </a:ext>
            </a:extLst>
          </p:cNvPr>
          <p:cNvSpPr/>
          <p:nvPr/>
        </p:nvSpPr>
        <p:spPr>
          <a:xfrm>
            <a:off x="4608000" y="5760000"/>
            <a:ext cx="4464000" cy="738664"/>
          </a:xfrm>
          <a:prstGeom prst="rect">
            <a:avLst/>
          </a:prstGeom>
        </p:spPr>
        <p:txBody>
          <a:bodyPr>
            <a:spAutoFit/>
          </a:bodyPr>
          <a:lstStyle/>
          <a:p>
            <a:pPr lvl="0" defTabSz="914395">
              <a:defRPr/>
            </a:pPr>
            <a:r>
              <a:rPr lang="ja-JP" altLang="en-US" sz="1400" dirty="0"/>
              <a:t>（参考）名前の由来</a:t>
            </a:r>
            <a:endParaRPr lang="en-US" altLang="ja-JP" sz="1400" dirty="0"/>
          </a:p>
          <a:p>
            <a:pPr defTabSz="914395">
              <a:defRPr/>
            </a:pPr>
            <a:r>
              <a:rPr lang="ja-JP" altLang="en-US" sz="1400" dirty="0"/>
              <a:t>意思決定を助けるために使われるツリー構造をしたグラフを構築する手法のため</a:t>
            </a:r>
          </a:p>
        </p:txBody>
      </p:sp>
    </p:spTree>
    <p:extLst>
      <p:ext uri="{BB962C8B-B14F-4D97-AF65-F5344CB8AC3E}">
        <p14:creationId xmlns:p14="http://schemas.microsoft.com/office/powerpoint/2010/main" val="414506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E966E-517F-422B-86C0-6E4A93EAB8A1}"/>
              </a:ext>
            </a:extLst>
          </p:cNvPr>
          <p:cNvSpPr>
            <a:spLocks noGrp="1"/>
          </p:cNvSpPr>
          <p:nvPr>
            <p:ph type="title"/>
          </p:nvPr>
        </p:nvSpPr>
        <p:spPr>
          <a:xfrm>
            <a:off x="180000" y="180000"/>
            <a:ext cx="7920000" cy="612000"/>
          </a:xfrm>
        </p:spPr>
        <p:txBody>
          <a:bodyPr anchor="ctr" anchorCtr="0"/>
          <a:lstStyle/>
          <a:p>
            <a:r>
              <a:rPr lang="ja-JP" altLang="en-US" dirty="0">
                <a:latin typeface="+mn-ea"/>
              </a:rPr>
              <a:t>手法の説明　</a:t>
            </a:r>
            <a:r>
              <a:rPr kumimoji="1" lang="ja-JP" altLang="en-US" dirty="0">
                <a:latin typeface="+mn-ea"/>
                <a:ea typeface="+mn-ea"/>
              </a:rPr>
              <a:t>ディープラーニング</a:t>
            </a:r>
          </a:p>
        </p:txBody>
      </p:sp>
      <p:sp>
        <p:nvSpPr>
          <p:cNvPr id="3" name="コンテンツ プレースホルダー 2">
            <a:extLst>
              <a:ext uri="{FF2B5EF4-FFF2-40B4-BE49-F238E27FC236}">
                <a16:creationId xmlns:a16="http://schemas.microsoft.com/office/drawing/2014/main" id="{8DDE9327-08FC-4199-B11B-30C9609F513B}"/>
              </a:ext>
            </a:extLst>
          </p:cNvPr>
          <p:cNvSpPr>
            <a:spLocks noGrp="1"/>
          </p:cNvSpPr>
          <p:nvPr>
            <p:ph idx="1"/>
          </p:nvPr>
        </p:nvSpPr>
        <p:spPr>
          <a:xfrm>
            <a:off x="0" y="4140000"/>
            <a:ext cx="4572000" cy="2340000"/>
          </a:xfrm>
        </p:spPr>
        <p:txBody>
          <a:bodyPr>
            <a:noAutofit/>
          </a:bodyPr>
          <a:lstStyle/>
          <a:p>
            <a:r>
              <a:rPr lang="ja-JP" altLang="en-US" sz="1600" dirty="0">
                <a:latin typeface="+mn-ea"/>
                <a:ea typeface="+mn-ea"/>
              </a:rPr>
              <a:t>ディープラーニングは、データから自動的に特徴を抽出する手法です</a:t>
            </a:r>
            <a:endParaRPr lang="en-US" altLang="ja-JP" sz="1600" dirty="0">
              <a:latin typeface="+mn-ea"/>
              <a:ea typeface="+mn-ea"/>
            </a:endParaRPr>
          </a:p>
          <a:p>
            <a:r>
              <a:rPr lang="ja-JP" altLang="en-US" sz="1600" dirty="0">
                <a:latin typeface="+mn-ea"/>
                <a:ea typeface="+mn-ea"/>
              </a:rPr>
              <a:t>特に画像認識や音声認識に使われています</a:t>
            </a:r>
            <a:endParaRPr lang="en-US" altLang="ja-JP" sz="1600" dirty="0">
              <a:latin typeface="+mn-ea"/>
              <a:ea typeface="+mn-ea"/>
            </a:endParaRPr>
          </a:p>
          <a:p>
            <a:r>
              <a:rPr lang="ja-JP" altLang="en-US" sz="1600" dirty="0">
                <a:latin typeface="+mn-ea"/>
                <a:ea typeface="+mn-ea"/>
              </a:rPr>
              <a:t>計算を何重にも繰り返すため、なぜその結果が出力されたかという理解は難しく、把握ができません</a:t>
            </a:r>
            <a:endParaRPr lang="en-US" altLang="ja-JP" sz="1600" dirty="0">
              <a:latin typeface="+mn-ea"/>
              <a:ea typeface="+mn-ea"/>
            </a:endParaRPr>
          </a:p>
          <a:p>
            <a:r>
              <a:rPr lang="ja-JP" altLang="en-US" sz="1600" dirty="0">
                <a:latin typeface="+mn-ea"/>
                <a:ea typeface="+mn-ea"/>
              </a:rPr>
              <a:t>目的変数ありとなしが存在する手法です</a:t>
            </a:r>
            <a:endParaRPr lang="en-US" altLang="ja-JP" sz="1600" dirty="0">
              <a:latin typeface="+mn-ea"/>
              <a:ea typeface="+mn-ea"/>
            </a:endParaRPr>
          </a:p>
          <a:p>
            <a:r>
              <a:rPr lang="ja-JP" altLang="en-US" sz="1600" dirty="0">
                <a:latin typeface="+mn-ea"/>
                <a:ea typeface="+mn-ea"/>
              </a:rPr>
              <a:t>例えば、人間の顔画像から「右目があるか」のような、特徴を抽出し、入力画像が人間の顔かどうかを判断します</a:t>
            </a:r>
          </a:p>
        </p:txBody>
      </p:sp>
      <p:sp>
        <p:nvSpPr>
          <p:cNvPr id="27" name="テキスト ボックス 26">
            <a:extLst>
              <a:ext uri="{FF2B5EF4-FFF2-40B4-BE49-F238E27FC236}">
                <a16:creationId xmlns:a16="http://schemas.microsoft.com/office/drawing/2014/main" id="{E8E4327C-2354-4008-95F9-3A90E8E0BD81}"/>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a:t>
            </a:r>
            <a:r>
              <a:rPr lang="ja-JP" altLang="en-US" sz="1600" b="1" dirty="0">
                <a:latin typeface="+mn-ea"/>
              </a:rPr>
              <a:t>イメージ</a:t>
            </a:r>
          </a:p>
        </p:txBody>
      </p:sp>
      <p:grpSp>
        <p:nvGrpSpPr>
          <p:cNvPr id="38" name="グループ化 37">
            <a:extLst>
              <a:ext uri="{FF2B5EF4-FFF2-40B4-BE49-F238E27FC236}">
                <a16:creationId xmlns:a16="http://schemas.microsoft.com/office/drawing/2014/main" id="{AD934437-BA22-4328-AAD5-C63BD5BB33AE}"/>
              </a:ext>
            </a:extLst>
          </p:cNvPr>
          <p:cNvGrpSpPr/>
          <p:nvPr/>
        </p:nvGrpSpPr>
        <p:grpSpPr>
          <a:xfrm>
            <a:off x="273292" y="3720791"/>
            <a:ext cx="4154692" cy="332308"/>
            <a:chOff x="2635841" y="2101218"/>
            <a:chExt cx="4239515" cy="360000"/>
          </a:xfrm>
        </p:grpSpPr>
        <p:sp>
          <p:nvSpPr>
            <p:cNvPr id="39" name="テキスト ボックス 38">
              <a:extLst>
                <a:ext uri="{FF2B5EF4-FFF2-40B4-BE49-F238E27FC236}">
                  <a16:creationId xmlns:a16="http://schemas.microsoft.com/office/drawing/2014/main" id="{15FFF24C-1550-44E9-AD59-22DE3E83CD05}"/>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n-ea"/>
                </a:rPr>
                <a:t>手法の説明</a:t>
              </a:r>
            </a:p>
          </p:txBody>
        </p:sp>
        <p:cxnSp>
          <p:nvCxnSpPr>
            <p:cNvPr id="40" name="直線コネクタ 39">
              <a:extLst>
                <a:ext uri="{FF2B5EF4-FFF2-40B4-BE49-F238E27FC236}">
                  <a16:creationId xmlns:a16="http://schemas.microsoft.com/office/drawing/2014/main" id="{037EFBF1-1B59-49C2-A3B3-51CE70495238}"/>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7908090C-3A57-4A73-B323-1F37EAB95419}"/>
              </a:ext>
            </a:extLst>
          </p:cNvPr>
          <p:cNvGrpSpPr/>
          <p:nvPr/>
        </p:nvGrpSpPr>
        <p:grpSpPr>
          <a:xfrm>
            <a:off x="4737788" y="3720791"/>
            <a:ext cx="4154692" cy="332308"/>
            <a:chOff x="2635841" y="2101218"/>
            <a:chExt cx="4239515" cy="360000"/>
          </a:xfrm>
        </p:grpSpPr>
        <p:sp>
          <p:nvSpPr>
            <p:cNvPr id="42" name="テキスト ボックス 41">
              <a:extLst>
                <a:ext uri="{FF2B5EF4-FFF2-40B4-BE49-F238E27FC236}">
                  <a16:creationId xmlns:a16="http://schemas.microsoft.com/office/drawing/2014/main" id="{80588B6E-0AF6-4EA6-90F0-F17ED016635E}"/>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n-ea"/>
                </a:rPr>
                <a:t>使用例</a:t>
              </a:r>
            </a:p>
          </p:txBody>
        </p:sp>
        <p:cxnSp>
          <p:nvCxnSpPr>
            <p:cNvPr id="43" name="直線コネクタ 42">
              <a:extLst>
                <a:ext uri="{FF2B5EF4-FFF2-40B4-BE49-F238E27FC236}">
                  <a16:creationId xmlns:a16="http://schemas.microsoft.com/office/drawing/2014/main" id="{2A8BC740-5AFA-43CB-9B5C-D868EB2A485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44" name="コンテンツ プレースホルダー 2">
            <a:extLst>
              <a:ext uri="{FF2B5EF4-FFF2-40B4-BE49-F238E27FC236}">
                <a16:creationId xmlns:a16="http://schemas.microsoft.com/office/drawing/2014/main" id="{7B11A461-DD79-4F89-8B85-132B9F359534}"/>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solidFill>
                  <a:schemeClr val="tx1"/>
                </a:solidFill>
                <a:latin typeface="+mn-ea"/>
              </a:rPr>
              <a:t>ある特定の人間の顔画像データから、その人間の特徴を抽出し、人間を</a:t>
            </a:r>
            <a:r>
              <a:rPr lang="ja-JP" altLang="en-US" sz="1600" kern="0" dirty="0">
                <a:solidFill>
                  <a:schemeClr val="tx1"/>
                </a:solidFill>
                <a:latin typeface="+mn-ea"/>
                <a:ea typeface="+mn-ea"/>
              </a:rPr>
              <a:t>識別する（識別）</a:t>
            </a:r>
            <a:endParaRPr lang="en-US" altLang="ja-JP" sz="1600" kern="0" dirty="0">
              <a:solidFill>
                <a:schemeClr val="tx1"/>
              </a:solidFill>
              <a:latin typeface="+mn-ea"/>
              <a:ea typeface="+mn-ea"/>
            </a:endParaRPr>
          </a:p>
          <a:p>
            <a:r>
              <a:rPr lang="ja-JP" altLang="en-US" sz="1600" kern="0" dirty="0">
                <a:solidFill>
                  <a:schemeClr val="tx1"/>
                </a:solidFill>
                <a:latin typeface="+mn-ea"/>
                <a:ea typeface="+mn-ea"/>
              </a:rPr>
              <a:t>テキストデータから、似たようなテキストデータを同じグループへ分類することで、自動分類を行う（識別）</a:t>
            </a:r>
            <a:endParaRPr lang="en-US" altLang="ja-JP" sz="1600" kern="0" dirty="0">
              <a:solidFill>
                <a:schemeClr val="tx1"/>
              </a:solidFill>
              <a:latin typeface="+mn-ea"/>
              <a:ea typeface="+mn-ea"/>
            </a:endParaRPr>
          </a:p>
        </p:txBody>
      </p:sp>
      <p:sp>
        <p:nvSpPr>
          <p:cNvPr id="33" name="四角形: 角を丸くする 32">
            <a:extLst>
              <a:ext uri="{FF2B5EF4-FFF2-40B4-BE49-F238E27FC236}">
                <a16:creationId xmlns:a16="http://schemas.microsoft.com/office/drawing/2014/main" id="{7358A00A-649E-4FF0-A436-14D8480235CE}"/>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mn-ea"/>
              </a:rPr>
              <a:t>予測</a:t>
            </a:r>
          </a:p>
        </p:txBody>
      </p:sp>
      <p:sp>
        <p:nvSpPr>
          <p:cNvPr id="34" name="四角形: 角を丸くする 33">
            <a:extLst>
              <a:ext uri="{FF2B5EF4-FFF2-40B4-BE49-F238E27FC236}">
                <a16:creationId xmlns:a16="http://schemas.microsoft.com/office/drawing/2014/main" id="{18961589-51C9-437B-92DA-E7FAEB19CC16}"/>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mn-ea"/>
              </a:rPr>
              <a:t>識別</a:t>
            </a:r>
          </a:p>
        </p:txBody>
      </p:sp>
      <p:sp>
        <p:nvSpPr>
          <p:cNvPr id="35" name="四角形: 角を丸くする 34">
            <a:extLst>
              <a:ext uri="{FF2B5EF4-FFF2-40B4-BE49-F238E27FC236}">
                <a16:creationId xmlns:a16="http://schemas.microsoft.com/office/drawing/2014/main" id="{29682162-1289-4532-B2C3-2CF7CAA978EB}"/>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mn-ea"/>
              </a:rPr>
              <a:t>把握</a:t>
            </a:r>
          </a:p>
        </p:txBody>
      </p:sp>
      <p:sp>
        <p:nvSpPr>
          <p:cNvPr id="45" name="四角形: 角を丸くする 44">
            <a:extLst>
              <a:ext uri="{FF2B5EF4-FFF2-40B4-BE49-F238E27FC236}">
                <a16:creationId xmlns:a16="http://schemas.microsoft.com/office/drawing/2014/main" id="{0B511C2C-9ADC-4F7D-888E-0129D8573C99}"/>
              </a:ext>
            </a:extLst>
          </p:cNvPr>
          <p:cNvSpPr/>
          <p:nvPr/>
        </p:nvSpPr>
        <p:spPr>
          <a:xfrm>
            <a:off x="7992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latin typeface="+mn-ea"/>
            </a:endParaRPr>
          </a:p>
        </p:txBody>
      </p:sp>
      <p:sp>
        <p:nvSpPr>
          <p:cNvPr id="28" name="フッター プレースホルダー 3">
            <a:extLst>
              <a:ext uri="{FF2B5EF4-FFF2-40B4-BE49-F238E27FC236}">
                <a16:creationId xmlns:a16="http://schemas.microsoft.com/office/drawing/2014/main" id="{C674E2AB-B7F6-4A09-A913-82514769F4A5}"/>
              </a:ext>
            </a:extLst>
          </p:cNvPr>
          <p:cNvSpPr>
            <a:spLocks noGrp="1"/>
          </p:cNvSpPr>
          <p:nvPr>
            <p:ph type="ftr" sz="quarter" idx="10"/>
          </p:nvPr>
        </p:nvSpPr>
        <p:spPr>
          <a:xfrm>
            <a:off x="5076056" y="6652800"/>
            <a:ext cx="4021200" cy="201600"/>
          </a:xfrm>
        </p:spPr>
        <p:txBody>
          <a:bodyPr/>
          <a:lstStyle/>
          <a:p>
            <a:r>
              <a:rPr lang="en-US" altLang="ja-JP">
                <a:latin typeface="+mn-ea"/>
                <a:ea typeface="+mn-ea"/>
              </a:rPr>
              <a:t>Copyright© 2020</a:t>
            </a:r>
            <a:r>
              <a:rPr lang="ja-JP" altLang="en-US">
                <a:latin typeface="+mn-ea"/>
                <a:ea typeface="+mn-ea"/>
              </a:rPr>
              <a:t>　</a:t>
            </a:r>
            <a:r>
              <a:rPr lang="en-US" altLang="ja-JP">
                <a:latin typeface="+mn-ea"/>
                <a:ea typeface="+mn-ea"/>
              </a:rPr>
              <a:t>TSUZUKI DENKI Co.,Ltd.</a:t>
            </a:r>
            <a:endParaRPr lang="ja-JP" altLang="en-US" dirty="0">
              <a:latin typeface="+mn-ea"/>
              <a:ea typeface="+mn-ea"/>
            </a:endParaRPr>
          </a:p>
        </p:txBody>
      </p:sp>
      <p:sp>
        <p:nvSpPr>
          <p:cNvPr id="29" name="スライド番号プレースホルダー 4">
            <a:extLst>
              <a:ext uri="{FF2B5EF4-FFF2-40B4-BE49-F238E27FC236}">
                <a16:creationId xmlns:a16="http://schemas.microsoft.com/office/drawing/2014/main" id="{8B74EDF5-80FF-4433-A126-B10FCB8A517E}"/>
              </a:ext>
            </a:extLst>
          </p:cNvPr>
          <p:cNvSpPr>
            <a:spLocks noGrp="1"/>
          </p:cNvSpPr>
          <p:nvPr>
            <p:ph type="sldNum" sz="quarter" idx="11"/>
          </p:nvPr>
        </p:nvSpPr>
        <p:spPr>
          <a:xfrm>
            <a:off x="4302000" y="6652800"/>
            <a:ext cx="540000" cy="201600"/>
          </a:xfrm>
        </p:spPr>
        <p:txBody>
          <a:bodyPr/>
          <a:lstStyle/>
          <a:p>
            <a:fld id="{5746E6DC-1CE8-4C96-A2EA-6486FEF45375}" type="slidenum">
              <a:rPr lang="ja-JP" altLang="en-US" smtClean="0">
                <a:latin typeface="+mn-ea"/>
                <a:ea typeface="+mn-ea"/>
              </a:rPr>
              <a:pPr/>
              <a:t>16</a:t>
            </a:fld>
            <a:endParaRPr lang="ja-JP" altLang="en-US" dirty="0">
              <a:latin typeface="+mn-ea"/>
              <a:ea typeface="+mn-ea"/>
            </a:endParaRPr>
          </a:p>
        </p:txBody>
      </p:sp>
      <p:cxnSp>
        <p:nvCxnSpPr>
          <p:cNvPr id="72" name="直線コネクタ 71">
            <a:extLst>
              <a:ext uri="{FF2B5EF4-FFF2-40B4-BE49-F238E27FC236}">
                <a16:creationId xmlns:a16="http://schemas.microsoft.com/office/drawing/2014/main" id="{36463339-0E2C-4412-8FF9-740D944CA020}"/>
              </a:ext>
            </a:extLst>
          </p:cNvPr>
          <p:cNvCxnSpPr>
            <a:cxnSpLocks/>
            <a:stCxn id="160" idx="6"/>
          </p:cNvCxnSpPr>
          <p:nvPr/>
        </p:nvCxnSpPr>
        <p:spPr>
          <a:xfrm>
            <a:off x="5888985" y="1422000"/>
            <a:ext cx="433488"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4" name="直線コネクタ 73">
            <a:extLst>
              <a:ext uri="{FF2B5EF4-FFF2-40B4-BE49-F238E27FC236}">
                <a16:creationId xmlns:a16="http://schemas.microsoft.com/office/drawing/2014/main" id="{B884EBA0-AFD1-4EE8-A91B-5BCF8851F07E}"/>
              </a:ext>
            </a:extLst>
          </p:cNvPr>
          <p:cNvCxnSpPr>
            <a:cxnSpLocks/>
            <a:stCxn id="163" idx="6"/>
          </p:cNvCxnSpPr>
          <p:nvPr/>
        </p:nvCxnSpPr>
        <p:spPr>
          <a:xfrm>
            <a:off x="5888986" y="2106000"/>
            <a:ext cx="428633"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3B8FC094-2048-4348-A7A5-F48C98AE7ACA}"/>
              </a:ext>
            </a:extLst>
          </p:cNvPr>
          <p:cNvCxnSpPr>
            <a:cxnSpLocks/>
            <a:stCxn id="162" idx="6"/>
          </p:cNvCxnSpPr>
          <p:nvPr/>
        </p:nvCxnSpPr>
        <p:spPr>
          <a:xfrm>
            <a:off x="5888985" y="3450791"/>
            <a:ext cx="45215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991CCD48-7296-40EC-94B7-E39D39FFDB9D}"/>
              </a:ext>
            </a:extLst>
          </p:cNvPr>
          <p:cNvCxnSpPr>
            <a:cxnSpLocks/>
          </p:cNvCxnSpPr>
          <p:nvPr/>
        </p:nvCxnSpPr>
        <p:spPr>
          <a:xfrm>
            <a:off x="6322473" y="1419689"/>
            <a:ext cx="0" cy="201600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80" name="正方形/長方形 79">
            <a:extLst>
              <a:ext uri="{FF2B5EF4-FFF2-40B4-BE49-F238E27FC236}">
                <a16:creationId xmlns:a16="http://schemas.microsoft.com/office/drawing/2014/main" id="{6B2FAA59-C07E-4910-B9C8-8E6B151BED30}"/>
              </a:ext>
            </a:extLst>
          </p:cNvPr>
          <p:cNvSpPr/>
          <p:nvPr/>
        </p:nvSpPr>
        <p:spPr>
          <a:xfrm>
            <a:off x="484858" y="1562208"/>
            <a:ext cx="1584000" cy="252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defTabSz="914395" eaLnBrk="0" fontAlgn="base" hangingPunct="0">
              <a:spcBef>
                <a:spcPct val="0"/>
              </a:spcBef>
              <a:spcAft>
                <a:spcPct val="0"/>
              </a:spcAft>
              <a:defRPr/>
            </a:pPr>
            <a:r>
              <a:rPr lang="ja-JP" altLang="en-US" sz="1400" dirty="0">
                <a:solidFill>
                  <a:schemeClr val="tx1"/>
                </a:solidFill>
                <a:latin typeface="+mn-ea"/>
              </a:rPr>
              <a:t>人間の顔画像</a:t>
            </a:r>
          </a:p>
        </p:txBody>
      </p:sp>
      <p:sp>
        <p:nvSpPr>
          <p:cNvPr id="4" name="正方形/長方形 3">
            <a:extLst>
              <a:ext uri="{FF2B5EF4-FFF2-40B4-BE49-F238E27FC236}">
                <a16:creationId xmlns:a16="http://schemas.microsoft.com/office/drawing/2014/main" id="{2B3AE65C-5E02-4710-AD17-045BD40FD2A8}"/>
              </a:ext>
            </a:extLst>
          </p:cNvPr>
          <p:cNvSpPr/>
          <p:nvPr/>
        </p:nvSpPr>
        <p:spPr>
          <a:xfrm>
            <a:off x="6804112" y="2126653"/>
            <a:ext cx="2088000" cy="572383"/>
          </a:xfrm>
          <a:prstGeom prst="rect">
            <a:avLst/>
          </a:prstGeom>
        </p:spPr>
        <p:txBody>
          <a:bodyPr wrap="none">
            <a:noAutofit/>
          </a:bodyPr>
          <a:lstStyle/>
          <a:p>
            <a:pPr lvl="0" algn="ctr" eaLnBrk="0" fontAlgn="base" hangingPunct="0">
              <a:spcBef>
                <a:spcPct val="0"/>
              </a:spcBef>
              <a:spcAft>
                <a:spcPct val="0"/>
              </a:spcAft>
              <a:defRPr/>
            </a:pPr>
            <a:r>
              <a:rPr lang="ja-JP" altLang="en-US" sz="1600" b="1" dirty="0">
                <a:solidFill>
                  <a:schemeClr val="tx1">
                    <a:lumMod val="75000"/>
                    <a:lumOff val="25000"/>
                  </a:schemeClr>
                </a:solidFill>
                <a:latin typeface="+mn-ea"/>
              </a:rPr>
              <a:t>人間の顔かどうかを</a:t>
            </a:r>
            <a:endParaRPr lang="en-US" altLang="ja-JP" sz="1600" b="1" dirty="0">
              <a:solidFill>
                <a:schemeClr val="tx1">
                  <a:lumMod val="75000"/>
                  <a:lumOff val="25000"/>
                </a:schemeClr>
              </a:solidFill>
              <a:latin typeface="+mn-ea"/>
            </a:endParaRPr>
          </a:p>
          <a:p>
            <a:pPr lvl="0" algn="ctr" eaLnBrk="0" fontAlgn="base" hangingPunct="0">
              <a:spcBef>
                <a:spcPct val="0"/>
              </a:spcBef>
              <a:spcAft>
                <a:spcPct val="0"/>
              </a:spcAft>
              <a:defRPr/>
            </a:pPr>
            <a:r>
              <a:rPr lang="ja-JP" altLang="en-US" sz="1600" b="1" dirty="0">
                <a:solidFill>
                  <a:schemeClr val="tx1">
                    <a:lumMod val="75000"/>
                    <a:lumOff val="25000"/>
                  </a:schemeClr>
                </a:solidFill>
                <a:latin typeface="+mn-ea"/>
              </a:rPr>
              <a:t>判断する</a:t>
            </a:r>
          </a:p>
        </p:txBody>
      </p:sp>
      <p:cxnSp>
        <p:nvCxnSpPr>
          <p:cNvPr id="6" name="直線矢印コネクタ 5">
            <a:extLst>
              <a:ext uri="{FF2B5EF4-FFF2-40B4-BE49-F238E27FC236}">
                <a16:creationId xmlns:a16="http://schemas.microsoft.com/office/drawing/2014/main" id="{478A2C5D-AD5F-4F5F-9A9E-5473EC01E52E}"/>
              </a:ext>
            </a:extLst>
          </p:cNvPr>
          <p:cNvCxnSpPr>
            <a:cxnSpLocks/>
          </p:cNvCxnSpPr>
          <p:nvPr/>
        </p:nvCxnSpPr>
        <p:spPr>
          <a:xfrm>
            <a:off x="6341142" y="2397600"/>
            <a:ext cx="406727"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グラフィックス 8" descr="ユーザー">
            <a:extLst>
              <a:ext uri="{FF2B5EF4-FFF2-40B4-BE49-F238E27FC236}">
                <a16:creationId xmlns:a16="http://schemas.microsoft.com/office/drawing/2014/main" id="{68AF8F0B-DCE0-4BC5-AD35-FB54C4CD07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106" y="1645797"/>
            <a:ext cx="1503680" cy="1503680"/>
          </a:xfrm>
          <a:prstGeom prst="rect">
            <a:avLst/>
          </a:prstGeom>
        </p:spPr>
      </p:pic>
      <p:cxnSp>
        <p:nvCxnSpPr>
          <p:cNvPr id="11" name="直線矢印コネクタ 10">
            <a:extLst>
              <a:ext uri="{FF2B5EF4-FFF2-40B4-BE49-F238E27FC236}">
                <a16:creationId xmlns:a16="http://schemas.microsoft.com/office/drawing/2014/main" id="{20043347-B419-443A-BCA1-6035C0E7B182}"/>
              </a:ext>
            </a:extLst>
          </p:cNvPr>
          <p:cNvCxnSpPr>
            <a:cxnSpLocks/>
            <a:stCxn id="49" idx="6"/>
            <a:endCxn id="46" idx="2"/>
          </p:cNvCxnSpPr>
          <p:nvPr/>
        </p:nvCxnSpPr>
        <p:spPr>
          <a:xfrm>
            <a:off x="2960181" y="1422000"/>
            <a:ext cx="834402" cy="9000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88CE353-DFC4-4139-BF15-E1D54E4B3A21}"/>
              </a:ext>
            </a:extLst>
          </p:cNvPr>
          <p:cNvCxnSpPr>
            <a:cxnSpLocks/>
            <a:stCxn id="52" idx="6"/>
            <a:endCxn id="47" idx="2"/>
          </p:cNvCxnSpPr>
          <p:nvPr/>
        </p:nvCxnSpPr>
        <p:spPr>
          <a:xfrm>
            <a:off x="2960181" y="2106000"/>
            <a:ext cx="834402" cy="34200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8461AF88-9287-4B92-8A79-21CE65F635F7}"/>
              </a:ext>
            </a:extLst>
          </p:cNvPr>
          <p:cNvCxnSpPr>
            <a:cxnSpLocks/>
            <a:stCxn id="50" idx="6"/>
            <a:endCxn id="48" idx="2"/>
          </p:cNvCxnSpPr>
          <p:nvPr/>
        </p:nvCxnSpPr>
        <p:spPr>
          <a:xfrm>
            <a:off x="2960181" y="2768592"/>
            <a:ext cx="834402" cy="579409"/>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6089C71-D494-4CFA-A793-4F6AE5C5D13B}"/>
              </a:ext>
            </a:extLst>
          </p:cNvPr>
          <p:cNvSpPr>
            <a:spLocks noChangeAspect="1"/>
          </p:cNvSpPr>
          <p:nvPr/>
        </p:nvSpPr>
        <p:spPr>
          <a:xfrm>
            <a:off x="3794583" y="1152000"/>
            <a:ext cx="720000" cy="72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47" name="楕円 46">
            <a:extLst>
              <a:ext uri="{FF2B5EF4-FFF2-40B4-BE49-F238E27FC236}">
                <a16:creationId xmlns:a16="http://schemas.microsoft.com/office/drawing/2014/main" id="{D8520518-7EA2-4270-A01C-6694D318FB51}"/>
              </a:ext>
            </a:extLst>
          </p:cNvPr>
          <p:cNvSpPr>
            <a:spLocks noChangeAspect="1"/>
          </p:cNvSpPr>
          <p:nvPr/>
        </p:nvSpPr>
        <p:spPr>
          <a:xfrm>
            <a:off x="3794583" y="2088000"/>
            <a:ext cx="720000" cy="72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48" name="楕円 47">
            <a:extLst>
              <a:ext uri="{FF2B5EF4-FFF2-40B4-BE49-F238E27FC236}">
                <a16:creationId xmlns:a16="http://schemas.microsoft.com/office/drawing/2014/main" id="{F76565B4-7155-4DA3-9A31-E6EEBB1DAFB8}"/>
              </a:ext>
            </a:extLst>
          </p:cNvPr>
          <p:cNvSpPr>
            <a:spLocks noChangeAspect="1"/>
          </p:cNvSpPr>
          <p:nvPr/>
        </p:nvSpPr>
        <p:spPr>
          <a:xfrm>
            <a:off x="3794583" y="2988000"/>
            <a:ext cx="720000" cy="72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49" name="楕円 48">
            <a:extLst>
              <a:ext uri="{FF2B5EF4-FFF2-40B4-BE49-F238E27FC236}">
                <a16:creationId xmlns:a16="http://schemas.microsoft.com/office/drawing/2014/main" id="{D4D43A78-F1B5-4A6D-8A3B-3DB0A606E90B}"/>
              </a:ext>
            </a:extLst>
          </p:cNvPr>
          <p:cNvSpPr>
            <a:spLocks noChangeAspect="1"/>
          </p:cNvSpPr>
          <p:nvPr/>
        </p:nvSpPr>
        <p:spPr>
          <a:xfrm>
            <a:off x="2420181" y="1152000"/>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50" name="楕円 49">
            <a:extLst>
              <a:ext uri="{FF2B5EF4-FFF2-40B4-BE49-F238E27FC236}">
                <a16:creationId xmlns:a16="http://schemas.microsoft.com/office/drawing/2014/main" id="{44201F5B-1030-4ABA-8FE3-0AC8293FBE09}"/>
              </a:ext>
            </a:extLst>
          </p:cNvPr>
          <p:cNvSpPr>
            <a:spLocks noChangeAspect="1"/>
          </p:cNvSpPr>
          <p:nvPr/>
        </p:nvSpPr>
        <p:spPr>
          <a:xfrm>
            <a:off x="2420181" y="2498591"/>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51" name="楕円 50">
            <a:extLst>
              <a:ext uri="{FF2B5EF4-FFF2-40B4-BE49-F238E27FC236}">
                <a16:creationId xmlns:a16="http://schemas.microsoft.com/office/drawing/2014/main" id="{E660EF2B-2DBE-4CFD-B50F-1AC674FEBF87}"/>
              </a:ext>
            </a:extLst>
          </p:cNvPr>
          <p:cNvSpPr>
            <a:spLocks noChangeAspect="1"/>
          </p:cNvSpPr>
          <p:nvPr/>
        </p:nvSpPr>
        <p:spPr>
          <a:xfrm>
            <a:off x="2420181" y="3180791"/>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52" name="楕円 51">
            <a:extLst>
              <a:ext uri="{FF2B5EF4-FFF2-40B4-BE49-F238E27FC236}">
                <a16:creationId xmlns:a16="http://schemas.microsoft.com/office/drawing/2014/main" id="{B662E37D-4144-438E-A06F-16455D75A5E3}"/>
              </a:ext>
            </a:extLst>
          </p:cNvPr>
          <p:cNvSpPr>
            <a:spLocks noChangeAspect="1"/>
          </p:cNvSpPr>
          <p:nvPr/>
        </p:nvSpPr>
        <p:spPr>
          <a:xfrm>
            <a:off x="2420181" y="1836000"/>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cxnSp>
        <p:nvCxnSpPr>
          <p:cNvPr id="61" name="直線矢印コネクタ 60">
            <a:extLst>
              <a:ext uri="{FF2B5EF4-FFF2-40B4-BE49-F238E27FC236}">
                <a16:creationId xmlns:a16="http://schemas.microsoft.com/office/drawing/2014/main" id="{A6ACFCE6-7D21-4B45-9D2B-8DA4659EC027}"/>
              </a:ext>
            </a:extLst>
          </p:cNvPr>
          <p:cNvCxnSpPr>
            <a:cxnSpLocks/>
            <a:stCxn id="51" idx="6"/>
            <a:endCxn id="48" idx="2"/>
          </p:cNvCxnSpPr>
          <p:nvPr/>
        </p:nvCxnSpPr>
        <p:spPr>
          <a:xfrm flipV="1">
            <a:off x="2960181" y="3348001"/>
            <a:ext cx="834402" cy="102791"/>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15C8C914-7190-434F-A63E-EE2F96B964F3}"/>
              </a:ext>
            </a:extLst>
          </p:cNvPr>
          <p:cNvCxnSpPr>
            <a:cxnSpLocks/>
            <a:stCxn id="51" idx="6"/>
            <a:endCxn id="47" idx="2"/>
          </p:cNvCxnSpPr>
          <p:nvPr/>
        </p:nvCxnSpPr>
        <p:spPr>
          <a:xfrm flipV="1">
            <a:off x="2960181" y="2448001"/>
            <a:ext cx="834402" cy="1002791"/>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3944E919-FAF8-4663-B0ED-D2DC323FCB6E}"/>
              </a:ext>
            </a:extLst>
          </p:cNvPr>
          <p:cNvCxnSpPr>
            <a:cxnSpLocks/>
            <a:stCxn id="51" idx="6"/>
            <a:endCxn id="46" idx="2"/>
          </p:cNvCxnSpPr>
          <p:nvPr/>
        </p:nvCxnSpPr>
        <p:spPr>
          <a:xfrm flipV="1">
            <a:off x="2960181" y="1512001"/>
            <a:ext cx="834402" cy="1938791"/>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69FB15B8-67BA-4573-A894-0E9C7EA35E4F}"/>
              </a:ext>
            </a:extLst>
          </p:cNvPr>
          <p:cNvCxnSpPr>
            <a:cxnSpLocks/>
            <a:stCxn id="50" idx="6"/>
            <a:endCxn id="47" idx="2"/>
          </p:cNvCxnSpPr>
          <p:nvPr/>
        </p:nvCxnSpPr>
        <p:spPr>
          <a:xfrm flipV="1">
            <a:off x="2960181" y="2448001"/>
            <a:ext cx="834402" cy="320591"/>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952B28E6-6E6D-42BC-B1E9-9963DCE58FAE}"/>
              </a:ext>
            </a:extLst>
          </p:cNvPr>
          <p:cNvCxnSpPr>
            <a:cxnSpLocks/>
            <a:stCxn id="50" idx="6"/>
            <a:endCxn id="46" idx="2"/>
          </p:cNvCxnSpPr>
          <p:nvPr/>
        </p:nvCxnSpPr>
        <p:spPr>
          <a:xfrm flipV="1">
            <a:off x="2960181" y="1512001"/>
            <a:ext cx="834402" cy="1256591"/>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A4386E9B-1342-4DE4-993F-A4D37A257188}"/>
              </a:ext>
            </a:extLst>
          </p:cNvPr>
          <p:cNvCxnSpPr>
            <a:cxnSpLocks/>
            <a:stCxn id="52" idx="6"/>
            <a:endCxn id="46" idx="2"/>
          </p:cNvCxnSpPr>
          <p:nvPr/>
        </p:nvCxnSpPr>
        <p:spPr>
          <a:xfrm flipV="1">
            <a:off x="2960181" y="1512000"/>
            <a:ext cx="834402" cy="59400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10EFB412-DD38-4F81-8BD6-291064D9835C}"/>
              </a:ext>
            </a:extLst>
          </p:cNvPr>
          <p:cNvCxnSpPr>
            <a:cxnSpLocks/>
            <a:stCxn id="49" idx="6"/>
            <a:endCxn id="47" idx="2"/>
          </p:cNvCxnSpPr>
          <p:nvPr/>
        </p:nvCxnSpPr>
        <p:spPr>
          <a:xfrm>
            <a:off x="2960181" y="1422000"/>
            <a:ext cx="834402" cy="102600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CBB80CD3-F404-41A4-B1A9-E42CB2439EAE}"/>
              </a:ext>
            </a:extLst>
          </p:cNvPr>
          <p:cNvCxnSpPr>
            <a:cxnSpLocks/>
            <a:stCxn id="49" idx="6"/>
            <a:endCxn id="48" idx="2"/>
          </p:cNvCxnSpPr>
          <p:nvPr/>
        </p:nvCxnSpPr>
        <p:spPr>
          <a:xfrm>
            <a:off x="2960181" y="1422000"/>
            <a:ext cx="834402" cy="192600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 name="テキスト ボックス 121">
            <a:extLst>
              <a:ext uri="{FF2B5EF4-FFF2-40B4-BE49-F238E27FC236}">
                <a16:creationId xmlns:a16="http://schemas.microsoft.com/office/drawing/2014/main" id="{C825FFA0-7598-4946-A7A7-3EEE9A5DBF8E}"/>
              </a:ext>
            </a:extLst>
          </p:cNvPr>
          <p:cNvSpPr txBox="1"/>
          <p:nvPr/>
        </p:nvSpPr>
        <p:spPr>
          <a:xfrm>
            <a:off x="3820217" y="1348408"/>
            <a:ext cx="723275" cy="307777"/>
          </a:xfrm>
          <a:prstGeom prst="rect">
            <a:avLst/>
          </a:prstGeom>
          <a:noFill/>
        </p:spPr>
        <p:txBody>
          <a:bodyPr wrap="none" rtlCol="0">
            <a:spAutoFit/>
          </a:bodyPr>
          <a:lstStyle/>
          <a:p>
            <a:pPr algn="l"/>
            <a:r>
              <a:rPr lang="ja-JP" altLang="en-US" sz="1400" dirty="0"/>
              <a:t>特徴①</a:t>
            </a:r>
          </a:p>
        </p:txBody>
      </p:sp>
      <p:sp>
        <p:nvSpPr>
          <p:cNvPr id="123" name="テキスト ボックス 122">
            <a:extLst>
              <a:ext uri="{FF2B5EF4-FFF2-40B4-BE49-F238E27FC236}">
                <a16:creationId xmlns:a16="http://schemas.microsoft.com/office/drawing/2014/main" id="{5BD0A135-324E-4CA8-A0F3-FE31399B9A06}"/>
              </a:ext>
            </a:extLst>
          </p:cNvPr>
          <p:cNvSpPr txBox="1"/>
          <p:nvPr/>
        </p:nvSpPr>
        <p:spPr>
          <a:xfrm>
            <a:off x="3820217" y="2304000"/>
            <a:ext cx="723275" cy="307777"/>
          </a:xfrm>
          <a:prstGeom prst="rect">
            <a:avLst/>
          </a:prstGeom>
          <a:noFill/>
        </p:spPr>
        <p:txBody>
          <a:bodyPr wrap="none" rtlCol="0">
            <a:spAutoFit/>
          </a:bodyPr>
          <a:lstStyle/>
          <a:p>
            <a:pPr algn="l"/>
            <a:r>
              <a:rPr lang="ja-JP" altLang="en-US" sz="1400" dirty="0"/>
              <a:t>特徴②</a:t>
            </a:r>
          </a:p>
        </p:txBody>
      </p:sp>
      <p:sp>
        <p:nvSpPr>
          <p:cNvPr id="124" name="テキスト ボックス 123">
            <a:extLst>
              <a:ext uri="{FF2B5EF4-FFF2-40B4-BE49-F238E27FC236}">
                <a16:creationId xmlns:a16="http://schemas.microsoft.com/office/drawing/2014/main" id="{B929D694-41A0-4C11-86AF-BD8FD3087524}"/>
              </a:ext>
            </a:extLst>
          </p:cNvPr>
          <p:cNvSpPr txBox="1"/>
          <p:nvPr/>
        </p:nvSpPr>
        <p:spPr>
          <a:xfrm>
            <a:off x="3820217" y="3204000"/>
            <a:ext cx="723275" cy="307777"/>
          </a:xfrm>
          <a:prstGeom prst="rect">
            <a:avLst/>
          </a:prstGeom>
          <a:noFill/>
        </p:spPr>
        <p:txBody>
          <a:bodyPr wrap="none" rtlCol="0">
            <a:spAutoFit/>
          </a:bodyPr>
          <a:lstStyle/>
          <a:p>
            <a:pPr algn="l"/>
            <a:r>
              <a:rPr lang="ja-JP" altLang="en-US" sz="1400" dirty="0"/>
              <a:t>特徴③</a:t>
            </a:r>
          </a:p>
        </p:txBody>
      </p:sp>
      <p:sp>
        <p:nvSpPr>
          <p:cNvPr id="160" name="楕円 159">
            <a:extLst>
              <a:ext uri="{FF2B5EF4-FFF2-40B4-BE49-F238E27FC236}">
                <a16:creationId xmlns:a16="http://schemas.microsoft.com/office/drawing/2014/main" id="{11E077FF-A4AC-4F19-949D-DCB8954E11BD}"/>
              </a:ext>
            </a:extLst>
          </p:cNvPr>
          <p:cNvSpPr>
            <a:spLocks noChangeAspect="1"/>
          </p:cNvSpPr>
          <p:nvPr/>
        </p:nvSpPr>
        <p:spPr>
          <a:xfrm>
            <a:off x="5348985" y="1152000"/>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161" name="楕円 160">
            <a:extLst>
              <a:ext uri="{FF2B5EF4-FFF2-40B4-BE49-F238E27FC236}">
                <a16:creationId xmlns:a16="http://schemas.microsoft.com/office/drawing/2014/main" id="{B9EEBC5D-5853-4706-932E-0C1ECE9EEBA8}"/>
              </a:ext>
            </a:extLst>
          </p:cNvPr>
          <p:cNvSpPr>
            <a:spLocks noChangeAspect="1"/>
          </p:cNvSpPr>
          <p:nvPr/>
        </p:nvSpPr>
        <p:spPr>
          <a:xfrm>
            <a:off x="5348985" y="2498591"/>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162" name="楕円 161">
            <a:extLst>
              <a:ext uri="{FF2B5EF4-FFF2-40B4-BE49-F238E27FC236}">
                <a16:creationId xmlns:a16="http://schemas.microsoft.com/office/drawing/2014/main" id="{21897AC0-CA17-4200-87A3-1C1F680CBE4B}"/>
              </a:ext>
            </a:extLst>
          </p:cNvPr>
          <p:cNvSpPr>
            <a:spLocks noChangeAspect="1"/>
          </p:cNvSpPr>
          <p:nvPr/>
        </p:nvSpPr>
        <p:spPr>
          <a:xfrm>
            <a:off x="5348985" y="3180791"/>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sp>
        <p:nvSpPr>
          <p:cNvPr id="163" name="楕円 162">
            <a:extLst>
              <a:ext uri="{FF2B5EF4-FFF2-40B4-BE49-F238E27FC236}">
                <a16:creationId xmlns:a16="http://schemas.microsoft.com/office/drawing/2014/main" id="{6CD575EF-8674-409F-B62B-E9B5FE38A7D4}"/>
              </a:ext>
            </a:extLst>
          </p:cNvPr>
          <p:cNvSpPr>
            <a:spLocks noChangeAspect="1"/>
          </p:cNvSpPr>
          <p:nvPr/>
        </p:nvSpPr>
        <p:spPr>
          <a:xfrm>
            <a:off x="5348985" y="1836000"/>
            <a:ext cx="540000" cy="540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a:solidFill>
                <a:schemeClr val="tx1"/>
              </a:solidFill>
            </a:endParaRPr>
          </a:p>
        </p:txBody>
      </p:sp>
      <p:cxnSp>
        <p:nvCxnSpPr>
          <p:cNvPr id="164" name="直線矢印コネクタ 163">
            <a:extLst>
              <a:ext uri="{FF2B5EF4-FFF2-40B4-BE49-F238E27FC236}">
                <a16:creationId xmlns:a16="http://schemas.microsoft.com/office/drawing/2014/main" id="{76D0A643-A259-4D57-BD30-AB029C29F171}"/>
              </a:ext>
            </a:extLst>
          </p:cNvPr>
          <p:cNvCxnSpPr>
            <a:cxnSpLocks/>
            <a:stCxn id="122" idx="3"/>
            <a:endCxn id="160" idx="2"/>
          </p:cNvCxnSpPr>
          <p:nvPr/>
        </p:nvCxnSpPr>
        <p:spPr>
          <a:xfrm flipV="1">
            <a:off x="4543492" y="1422000"/>
            <a:ext cx="805493" cy="80297"/>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CB4ADE02-D229-490D-8087-9B4F5A5F73DA}"/>
              </a:ext>
            </a:extLst>
          </p:cNvPr>
          <p:cNvCxnSpPr>
            <a:cxnSpLocks/>
            <a:stCxn id="123" idx="3"/>
            <a:endCxn id="161" idx="2"/>
          </p:cNvCxnSpPr>
          <p:nvPr/>
        </p:nvCxnSpPr>
        <p:spPr>
          <a:xfrm>
            <a:off x="4543492" y="2457889"/>
            <a:ext cx="805493" cy="310702"/>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0DF44E4C-2058-4659-A30A-049934D7D397}"/>
              </a:ext>
            </a:extLst>
          </p:cNvPr>
          <p:cNvCxnSpPr>
            <a:cxnSpLocks/>
            <a:stCxn id="123" idx="3"/>
          </p:cNvCxnSpPr>
          <p:nvPr/>
        </p:nvCxnSpPr>
        <p:spPr>
          <a:xfrm>
            <a:off x="4543492" y="2457889"/>
            <a:ext cx="857980" cy="890112"/>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352C60C4-B43A-42CF-958A-35D0E46473AC}"/>
              </a:ext>
            </a:extLst>
          </p:cNvPr>
          <p:cNvCxnSpPr>
            <a:cxnSpLocks/>
            <a:stCxn id="124" idx="3"/>
          </p:cNvCxnSpPr>
          <p:nvPr/>
        </p:nvCxnSpPr>
        <p:spPr>
          <a:xfrm flipV="1">
            <a:off x="4543492" y="3348002"/>
            <a:ext cx="857980" cy="9887"/>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49AC0526-DE50-4257-8275-055BCFC958B9}"/>
              </a:ext>
            </a:extLst>
          </p:cNvPr>
          <p:cNvCxnSpPr>
            <a:cxnSpLocks/>
            <a:stCxn id="124" idx="3"/>
            <a:endCxn id="161" idx="2"/>
          </p:cNvCxnSpPr>
          <p:nvPr/>
        </p:nvCxnSpPr>
        <p:spPr>
          <a:xfrm flipV="1">
            <a:off x="4543492" y="2768591"/>
            <a:ext cx="805493" cy="589298"/>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909FD479-41E2-4171-A2BE-B0149C5651DE}"/>
              </a:ext>
            </a:extLst>
          </p:cNvPr>
          <p:cNvCxnSpPr>
            <a:cxnSpLocks/>
            <a:stCxn id="124" idx="3"/>
            <a:endCxn id="160" idx="2"/>
          </p:cNvCxnSpPr>
          <p:nvPr/>
        </p:nvCxnSpPr>
        <p:spPr>
          <a:xfrm flipV="1">
            <a:off x="4543492" y="1422000"/>
            <a:ext cx="805493" cy="1935889"/>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018CC9E5-8D7E-4C98-B683-CE12892BAFD1}"/>
              </a:ext>
            </a:extLst>
          </p:cNvPr>
          <p:cNvCxnSpPr>
            <a:cxnSpLocks/>
            <a:stCxn id="123" idx="3"/>
            <a:endCxn id="160" idx="2"/>
          </p:cNvCxnSpPr>
          <p:nvPr/>
        </p:nvCxnSpPr>
        <p:spPr>
          <a:xfrm flipV="1">
            <a:off x="4543492" y="1422000"/>
            <a:ext cx="805493" cy="1035889"/>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線矢印コネクタ 172">
            <a:extLst>
              <a:ext uri="{FF2B5EF4-FFF2-40B4-BE49-F238E27FC236}">
                <a16:creationId xmlns:a16="http://schemas.microsoft.com/office/drawing/2014/main" id="{8960DD3D-6D50-4A58-846F-A2C1D1A8163A}"/>
              </a:ext>
            </a:extLst>
          </p:cNvPr>
          <p:cNvCxnSpPr>
            <a:cxnSpLocks/>
            <a:stCxn id="122" idx="3"/>
            <a:endCxn id="163" idx="2"/>
          </p:cNvCxnSpPr>
          <p:nvPr/>
        </p:nvCxnSpPr>
        <p:spPr>
          <a:xfrm>
            <a:off x="4543492" y="1502297"/>
            <a:ext cx="805493" cy="603703"/>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E0D09E95-9DB6-432C-B273-6569F52AC64B}"/>
              </a:ext>
            </a:extLst>
          </p:cNvPr>
          <p:cNvCxnSpPr>
            <a:cxnSpLocks/>
            <a:stCxn id="122" idx="3"/>
          </p:cNvCxnSpPr>
          <p:nvPr/>
        </p:nvCxnSpPr>
        <p:spPr>
          <a:xfrm>
            <a:off x="4543492" y="1502297"/>
            <a:ext cx="857980" cy="1845704"/>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C0FD168D-7889-4778-8C90-9B35AB9A7E18}"/>
              </a:ext>
            </a:extLst>
          </p:cNvPr>
          <p:cNvCxnSpPr>
            <a:cxnSpLocks/>
            <a:stCxn id="122" idx="3"/>
            <a:endCxn id="161" idx="2"/>
          </p:cNvCxnSpPr>
          <p:nvPr/>
        </p:nvCxnSpPr>
        <p:spPr>
          <a:xfrm>
            <a:off x="4543492" y="1502297"/>
            <a:ext cx="805493" cy="1266294"/>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3A107C42-8CAD-4463-A95D-B39018AD31D1}"/>
              </a:ext>
            </a:extLst>
          </p:cNvPr>
          <p:cNvCxnSpPr>
            <a:cxnSpLocks/>
            <a:stCxn id="124" idx="3"/>
            <a:endCxn id="163" idx="2"/>
          </p:cNvCxnSpPr>
          <p:nvPr/>
        </p:nvCxnSpPr>
        <p:spPr>
          <a:xfrm flipV="1">
            <a:off x="4543492" y="2106000"/>
            <a:ext cx="805493" cy="1251889"/>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a:extLst>
              <a:ext uri="{FF2B5EF4-FFF2-40B4-BE49-F238E27FC236}">
                <a16:creationId xmlns:a16="http://schemas.microsoft.com/office/drawing/2014/main" id="{85A5F0F8-6F72-4C97-A909-5AA65639D8A8}"/>
              </a:ext>
            </a:extLst>
          </p:cNvPr>
          <p:cNvCxnSpPr>
            <a:cxnSpLocks/>
            <a:stCxn id="124" idx="3"/>
            <a:endCxn id="161" idx="2"/>
          </p:cNvCxnSpPr>
          <p:nvPr/>
        </p:nvCxnSpPr>
        <p:spPr>
          <a:xfrm flipV="1">
            <a:off x="4543492" y="2768591"/>
            <a:ext cx="805493" cy="589298"/>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B5604C6C-E782-4E58-B2C8-821F5BE503AD}"/>
              </a:ext>
            </a:extLst>
          </p:cNvPr>
          <p:cNvCxnSpPr>
            <a:cxnSpLocks/>
            <a:stCxn id="123" idx="3"/>
            <a:endCxn id="163" idx="2"/>
          </p:cNvCxnSpPr>
          <p:nvPr/>
        </p:nvCxnSpPr>
        <p:spPr>
          <a:xfrm flipV="1">
            <a:off x="4543492" y="2106000"/>
            <a:ext cx="805493" cy="351889"/>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38E499B4-17CA-444C-B14A-FB550894821B}"/>
              </a:ext>
            </a:extLst>
          </p:cNvPr>
          <p:cNvCxnSpPr>
            <a:cxnSpLocks/>
            <a:stCxn id="161" idx="6"/>
          </p:cNvCxnSpPr>
          <p:nvPr/>
        </p:nvCxnSpPr>
        <p:spPr>
          <a:xfrm>
            <a:off x="5888985" y="2768591"/>
            <a:ext cx="45215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222" name="テキスト ボックス 221">
            <a:extLst>
              <a:ext uri="{FF2B5EF4-FFF2-40B4-BE49-F238E27FC236}">
                <a16:creationId xmlns:a16="http://schemas.microsoft.com/office/drawing/2014/main" id="{5A34CDAF-F96A-40A1-9E89-0E4BC173EF2F}"/>
              </a:ext>
            </a:extLst>
          </p:cNvPr>
          <p:cNvSpPr txBox="1"/>
          <p:nvPr/>
        </p:nvSpPr>
        <p:spPr>
          <a:xfrm>
            <a:off x="2408744" y="1274600"/>
            <a:ext cx="607860" cy="261610"/>
          </a:xfrm>
          <a:prstGeom prst="rect">
            <a:avLst/>
          </a:prstGeom>
          <a:noFill/>
        </p:spPr>
        <p:txBody>
          <a:bodyPr wrap="none" rtlCol="0">
            <a:spAutoFit/>
          </a:bodyPr>
          <a:lstStyle/>
          <a:p>
            <a:pPr algn="ctr"/>
            <a:r>
              <a:rPr lang="ja-JP" altLang="en-US" sz="1100" dirty="0"/>
              <a:t>入力①</a:t>
            </a:r>
          </a:p>
        </p:txBody>
      </p:sp>
      <p:sp>
        <p:nvSpPr>
          <p:cNvPr id="223" name="テキスト ボックス 222">
            <a:extLst>
              <a:ext uri="{FF2B5EF4-FFF2-40B4-BE49-F238E27FC236}">
                <a16:creationId xmlns:a16="http://schemas.microsoft.com/office/drawing/2014/main" id="{F4233AD4-0841-4129-B0BB-DF5ACC37A809}"/>
              </a:ext>
            </a:extLst>
          </p:cNvPr>
          <p:cNvSpPr txBox="1"/>
          <p:nvPr/>
        </p:nvSpPr>
        <p:spPr>
          <a:xfrm>
            <a:off x="2408744" y="1976731"/>
            <a:ext cx="607860" cy="261610"/>
          </a:xfrm>
          <a:prstGeom prst="rect">
            <a:avLst/>
          </a:prstGeom>
          <a:noFill/>
        </p:spPr>
        <p:txBody>
          <a:bodyPr wrap="none" rtlCol="0">
            <a:spAutoFit/>
          </a:bodyPr>
          <a:lstStyle/>
          <a:p>
            <a:pPr algn="ctr"/>
            <a:r>
              <a:rPr lang="ja-JP" altLang="en-US" sz="1100" dirty="0"/>
              <a:t>入力②</a:t>
            </a:r>
          </a:p>
        </p:txBody>
      </p:sp>
      <p:sp>
        <p:nvSpPr>
          <p:cNvPr id="224" name="テキスト ボックス 223">
            <a:extLst>
              <a:ext uri="{FF2B5EF4-FFF2-40B4-BE49-F238E27FC236}">
                <a16:creationId xmlns:a16="http://schemas.microsoft.com/office/drawing/2014/main" id="{3904649A-9149-43CE-BB77-06C23E7933FE}"/>
              </a:ext>
            </a:extLst>
          </p:cNvPr>
          <p:cNvSpPr txBox="1"/>
          <p:nvPr/>
        </p:nvSpPr>
        <p:spPr>
          <a:xfrm>
            <a:off x="2408744" y="2628000"/>
            <a:ext cx="607859" cy="261610"/>
          </a:xfrm>
          <a:prstGeom prst="rect">
            <a:avLst/>
          </a:prstGeom>
          <a:noFill/>
        </p:spPr>
        <p:txBody>
          <a:bodyPr wrap="square" rtlCol="0">
            <a:spAutoFit/>
          </a:bodyPr>
          <a:lstStyle/>
          <a:p>
            <a:pPr algn="ctr"/>
            <a:r>
              <a:rPr lang="ja-JP" altLang="en-US" sz="1100" dirty="0"/>
              <a:t>入力③</a:t>
            </a:r>
          </a:p>
        </p:txBody>
      </p:sp>
      <p:sp>
        <p:nvSpPr>
          <p:cNvPr id="225" name="テキスト ボックス 224">
            <a:extLst>
              <a:ext uri="{FF2B5EF4-FFF2-40B4-BE49-F238E27FC236}">
                <a16:creationId xmlns:a16="http://schemas.microsoft.com/office/drawing/2014/main" id="{2F66A091-B214-4F67-AEA6-E09FE5E89B4A}"/>
              </a:ext>
            </a:extLst>
          </p:cNvPr>
          <p:cNvSpPr txBox="1"/>
          <p:nvPr/>
        </p:nvSpPr>
        <p:spPr>
          <a:xfrm>
            <a:off x="2408744" y="3312000"/>
            <a:ext cx="607859" cy="261610"/>
          </a:xfrm>
          <a:prstGeom prst="rect">
            <a:avLst/>
          </a:prstGeom>
          <a:noFill/>
        </p:spPr>
        <p:txBody>
          <a:bodyPr wrap="square" rtlCol="0">
            <a:spAutoFit/>
          </a:bodyPr>
          <a:lstStyle/>
          <a:p>
            <a:pPr algn="ctr"/>
            <a:r>
              <a:rPr lang="ja-JP" altLang="en-US" sz="1100" dirty="0"/>
              <a:t>入力④</a:t>
            </a:r>
          </a:p>
        </p:txBody>
      </p:sp>
      <p:sp>
        <p:nvSpPr>
          <p:cNvPr id="226" name="テキスト ボックス 225">
            <a:extLst>
              <a:ext uri="{FF2B5EF4-FFF2-40B4-BE49-F238E27FC236}">
                <a16:creationId xmlns:a16="http://schemas.microsoft.com/office/drawing/2014/main" id="{92169402-0A52-48AF-AB44-C8739A220177}"/>
              </a:ext>
            </a:extLst>
          </p:cNvPr>
          <p:cNvSpPr txBox="1"/>
          <p:nvPr/>
        </p:nvSpPr>
        <p:spPr>
          <a:xfrm>
            <a:off x="5333612" y="1274600"/>
            <a:ext cx="607860" cy="261610"/>
          </a:xfrm>
          <a:prstGeom prst="rect">
            <a:avLst/>
          </a:prstGeom>
          <a:noFill/>
        </p:spPr>
        <p:txBody>
          <a:bodyPr wrap="none" rtlCol="0">
            <a:spAutoFit/>
          </a:bodyPr>
          <a:lstStyle/>
          <a:p>
            <a:pPr algn="ctr"/>
            <a:r>
              <a:rPr lang="ja-JP" altLang="en-US" sz="1100" dirty="0"/>
              <a:t>出力①</a:t>
            </a:r>
          </a:p>
        </p:txBody>
      </p:sp>
      <p:sp>
        <p:nvSpPr>
          <p:cNvPr id="227" name="テキスト ボックス 226">
            <a:extLst>
              <a:ext uri="{FF2B5EF4-FFF2-40B4-BE49-F238E27FC236}">
                <a16:creationId xmlns:a16="http://schemas.microsoft.com/office/drawing/2014/main" id="{C0154F1D-BB9B-490E-8D26-EA3BC12852EE}"/>
              </a:ext>
            </a:extLst>
          </p:cNvPr>
          <p:cNvSpPr txBox="1"/>
          <p:nvPr/>
        </p:nvSpPr>
        <p:spPr>
          <a:xfrm>
            <a:off x="5333613" y="1976731"/>
            <a:ext cx="607860" cy="261610"/>
          </a:xfrm>
          <a:prstGeom prst="rect">
            <a:avLst/>
          </a:prstGeom>
          <a:noFill/>
        </p:spPr>
        <p:txBody>
          <a:bodyPr wrap="none" rtlCol="0">
            <a:spAutoFit/>
          </a:bodyPr>
          <a:lstStyle/>
          <a:p>
            <a:pPr algn="ctr"/>
            <a:r>
              <a:rPr lang="ja-JP" altLang="en-US" sz="1100" dirty="0"/>
              <a:t>出力②</a:t>
            </a:r>
          </a:p>
        </p:txBody>
      </p:sp>
      <p:sp>
        <p:nvSpPr>
          <p:cNvPr id="228" name="テキスト ボックス 227">
            <a:extLst>
              <a:ext uri="{FF2B5EF4-FFF2-40B4-BE49-F238E27FC236}">
                <a16:creationId xmlns:a16="http://schemas.microsoft.com/office/drawing/2014/main" id="{54F84E24-D066-4D22-B0B6-1DF1EFED2E30}"/>
              </a:ext>
            </a:extLst>
          </p:cNvPr>
          <p:cNvSpPr txBox="1"/>
          <p:nvPr/>
        </p:nvSpPr>
        <p:spPr>
          <a:xfrm>
            <a:off x="5333613" y="2628000"/>
            <a:ext cx="607859" cy="261610"/>
          </a:xfrm>
          <a:prstGeom prst="rect">
            <a:avLst/>
          </a:prstGeom>
          <a:noFill/>
        </p:spPr>
        <p:txBody>
          <a:bodyPr wrap="square" rtlCol="0">
            <a:spAutoFit/>
          </a:bodyPr>
          <a:lstStyle/>
          <a:p>
            <a:pPr algn="ctr"/>
            <a:r>
              <a:rPr lang="ja-JP" altLang="en-US" sz="1100" dirty="0"/>
              <a:t>出力③</a:t>
            </a:r>
          </a:p>
        </p:txBody>
      </p:sp>
      <p:sp>
        <p:nvSpPr>
          <p:cNvPr id="229" name="テキスト ボックス 228">
            <a:extLst>
              <a:ext uri="{FF2B5EF4-FFF2-40B4-BE49-F238E27FC236}">
                <a16:creationId xmlns:a16="http://schemas.microsoft.com/office/drawing/2014/main" id="{9BA5DCE5-FB7B-4FA7-AAF8-C7F21DD510EF}"/>
              </a:ext>
            </a:extLst>
          </p:cNvPr>
          <p:cNvSpPr txBox="1"/>
          <p:nvPr/>
        </p:nvSpPr>
        <p:spPr>
          <a:xfrm>
            <a:off x="5333613" y="3312000"/>
            <a:ext cx="607859" cy="261610"/>
          </a:xfrm>
          <a:prstGeom prst="rect">
            <a:avLst/>
          </a:prstGeom>
          <a:noFill/>
        </p:spPr>
        <p:txBody>
          <a:bodyPr wrap="square" rtlCol="0">
            <a:spAutoFit/>
          </a:bodyPr>
          <a:lstStyle/>
          <a:p>
            <a:pPr algn="ctr"/>
            <a:r>
              <a:rPr lang="ja-JP" altLang="en-US" sz="1100" dirty="0"/>
              <a:t>出力④</a:t>
            </a:r>
          </a:p>
        </p:txBody>
      </p:sp>
      <p:sp>
        <p:nvSpPr>
          <p:cNvPr id="79" name="四角形: 角を丸くする 78">
            <a:extLst>
              <a:ext uri="{FF2B5EF4-FFF2-40B4-BE49-F238E27FC236}">
                <a16:creationId xmlns:a16="http://schemas.microsoft.com/office/drawing/2014/main" id="{38FA60B2-7F90-4A7A-9FBB-9C2CAA2DC1AB}"/>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目的変数あり・なし</a:t>
            </a:r>
          </a:p>
        </p:txBody>
      </p:sp>
      <p:cxnSp>
        <p:nvCxnSpPr>
          <p:cNvPr id="8" name="コネクタ: カギ線 7">
            <a:extLst>
              <a:ext uri="{FF2B5EF4-FFF2-40B4-BE49-F238E27FC236}">
                <a16:creationId xmlns:a16="http://schemas.microsoft.com/office/drawing/2014/main" id="{7356823F-0951-488A-98B4-FAAAB9D029F4}"/>
              </a:ext>
            </a:extLst>
          </p:cNvPr>
          <p:cNvCxnSpPr>
            <a:cxnSpLocks/>
            <a:stCxn id="9" idx="3"/>
            <a:endCxn id="222" idx="1"/>
          </p:cNvCxnSpPr>
          <p:nvPr/>
        </p:nvCxnSpPr>
        <p:spPr>
          <a:xfrm flipV="1">
            <a:off x="2016786" y="1405405"/>
            <a:ext cx="391958" cy="992232"/>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C9E8DE3F-A58F-4036-B9EB-89BDD065016A}"/>
              </a:ext>
            </a:extLst>
          </p:cNvPr>
          <p:cNvCxnSpPr>
            <a:cxnSpLocks/>
            <a:stCxn id="9" idx="3"/>
            <a:endCxn id="225" idx="1"/>
          </p:cNvCxnSpPr>
          <p:nvPr/>
        </p:nvCxnSpPr>
        <p:spPr>
          <a:xfrm>
            <a:off x="2016786" y="2397637"/>
            <a:ext cx="391958" cy="1045168"/>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カギ線 91">
            <a:extLst>
              <a:ext uri="{FF2B5EF4-FFF2-40B4-BE49-F238E27FC236}">
                <a16:creationId xmlns:a16="http://schemas.microsoft.com/office/drawing/2014/main" id="{F0809C22-08E1-489C-8BE2-0C2208987450}"/>
              </a:ext>
            </a:extLst>
          </p:cNvPr>
          <p:cNvCxnSpPr>
            <a:cxnSpLocks/>
            <a:stCxn id="9" idx="3"/>
            <a:endCxn id="223" idx="1"/>
          </p:cNvCxnSpPr>
          <p:nvPr/>
        </p:nvCxnSpPr>
        <p:spPr>
          <a:xfrm flipV="1">
            <a:off x="2016786" y="2107536"/>
            <a:ext cx="391958" cy="290101"/>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6CF3A392-5482-4466-AC84-802150E733F9}"/>
              </a:ext>
            </a:extLst>
          </p:cNvPr>
          <p:cNvCxnSpPr>
            <a:cxnSpLocks/>
            <a:stCxn id="9" idx="3"/>
            <a:endCxn id="224" idx="1"/>
          </p:cNvCxnSpPr>
          <p:nvPr/>
        </p:nvCxnSpPr>
        <p:spPr>
          <a:xfrm>
            <a:off x="2016786" y="2397637"/>
            <a:ext cx="391958" cy="361168"/>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63BF354F-CD01-4EAC-B12B-872C45E249CD}"/>
              </a:ext>
            </a:extLst>
          </p:cNvPr>
          <p:cNvSpPr/>
          <p:nvPr/>
        </p:nvSpPr>
        <p:spPr>
          <a:xfrm>
            <a:off x="4608000" y="5760000"/>
            <a:ext cx="4464000" cy="523220"/>
          </a:xfrm>
          <a:prstGeom prst="rect">
            <a:avLst/>
          </a:prstGeom>
        </p:spPr>
        <p:txBody>
          <a:bodyPr>
            <a:spAutoFit/>
          </a:bodyPr>
          <a:lstStyle/>
          <a:p>
            <a:pPr lvl="0" defTabSz="914395">
              <a:defRPr/>
            </a:pPr>
            <a:r>
              <a:rPr lang="ja-JP" altLang="en-US" sz="1400" dirty="0"/>
              <a:t>（参考）名前の由来</a:t>
            </a:r>
            <a:endParaRPr lang="en-US" altLang="ja-JP" sz="1400" dirty="0"/>
          </a:p>
          <a:p>
            <a:pPr lvl="0" defTabSz="914395">
              <a:defRPr/>
            </a:pPr>
            <a:r>
              <a:rPr lang="ja-JP" altLang="en-US" sz="1400" dirty="0"/>
              <a:t>人の脳神経の回路を何重にも深くして、模した手法のため</a:t>
            </a:r>
          </a:p>
        </p:txBody>
      </p:sp>
    </p:spTree>
    <p:extLst>
      <p:ext uri="{BB962C8B-B14F-4D97-AF65-F5344CB8AC3E}">
        <p14:creationId xmlns:p14="http://schemas.microsoft.com/office/powerpoint/2010/main" val="351313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テキスト ボックス 139">
            <a:extLst>
              <a:ext uri="{FF2B5EF4-FFF2-40B4-BE49-F238E27FC236}">
                <a16:creationId xmlns:a16="http://schemas.microsoft.com/office/drawing/2014/main" id="{412A344F-ED6C-4560-B538-ACD2CB10EF1D}"/>
              </a:ext>
            </a:extLst>
          </p:cNvPr>
          <p:cNvSpPr txBox="1"/>
          <p:nvPr/>
        </p:nvSpPr>
        <p:spPr>
          <a:xfrm>
            <a:off x="7846365" y="2116304"/>
            <a:ext cx="958917" cy="307777"/>
          </a:xfrm>
          <a:prstGeom prst="rect">
            <a:avLst/>
          </a:prstGeom>
          <a:noFill/>
          <a:ln>
            <a:noFill/>
          </a:ln>
        </p:spPr>
        <p:txBody>
          <a:bodyPr wrap="none" rtlCol="0">
            <a:spAutoFit/>
          </a:bodyPr>
          <a:lstStyle/>
          <a:p>
            <a:pPr algn="l"/>
            <a:r>
              <a:rPr lang="ja-JP" altLang="en-US" sz="1400" dirty="0"/>
              <a:t>正常メール</a:t>
            </a:r>
          </a:p>
        </p:txBody>
      </p:sp>
      <p:sp>
        <p:nvSpPr>
          <p:cNvPr id="4" name="フッター プレースホルダー 3">
            <a:extLst>
              <a:ext uri="{FF2B5EF4-FFF2-40B4-BE49-F238E27FC236}">
                <a16:creationId xmlns:a16="http://schemas.microsoft.com/office/drawing/2014/main" id="{C81061C4-8CAB-4A50-AE0B-C966A3B8CE32}"/>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18BFA9F7-7C46-456C-8B0E-A03D4580661F}"/>
              </a:ext>
            </a:extLst>
          </p:cNvPr>
          <p:cNvSpPr>
            <a:spLocks noGrp="1"/>
          </p:cNvSpPr>
          <p:nvPr>
            <p:ph type="sldNum" sz="quarter" idx="11"/>
          </p:nvPr>
        </p:nvSpPr>
        <p:spPr/>
        <p:txBody>
          <a:bodyPr/>
          <a:lstStyle/>
          <a:p>
            <a:fld id="{5746E6DC-1CE8-4C96-A2EA-6486FEF45375}" type="slidenum">
              <a:rPr lang="ja-JP" altLang="en-US" smtClean="0"/>
              <a:pPr/>
              <a:t>17</a:t>
            </a:fld>
            <a:endParaRPr lang="ja-JP" altLang="en-US" dirty="0"/>
          </a:p>
        </p:txBody>
      </p:sp>
      <p:sp>
        <p:nvSpPr>
          <p:cNvPr id="10" name="タイトル 2">
            <a:extLst>
              <a:ext uri="{FF2B5EF4-FFF2-40B4-BE49-F238E27FC236}">
                <a16:creationId xmlns:a16="http://schemas.microsoft.com/office/drawing/2014/main" id="{58349065-E996-44E9-B610-2C2605A3745D}"/>
              </a:ext>
            </a:extLst>
          </p:cNvPr>
          <p:cNvSpPr>
            <a:spLocks noGrp="1"/>
          </p:cNvSpPr>
          <p:nvPr>
            <p:ph type="title"/>
          </p:nvPr>
        </p:nvSpPr>
        <p:spPr>
          <a:xfrm>
            <a:off x="180000" y="180000"/>
            <a:ext cx="7920000" cy="612000"/>
          </a:xfrm>
        </p:spPr>
        <p:txBody>
          <a:bodyPr anchor="ctr" anchorCtr="0"/>
          <a:lstStyle/>
          <a:p>
            <a:r>
              <a:rPr lang="ja-JP" altLang="en-US" dirty="0">
                <a:latin typeface="+mn-ea"/>
                <a:ea typeface="+mn-ea"/>
              </a:rPr>
              <a:t>手法の特徴　手法の特性</a:t>
            </a:r>
            <a:endParaRPr kumimoji="1" lang="ja-JP" altLang="en-US" dirty="0">
              <a:latin typeface="+mn-ea"/>
              <a:ea typeface="+mn-ea"/>
            </a:endParaRPr>
          </a:p>
        </p:txBody>
      </p:sp>
      <p:sp>
        <p:nvSpPr>
          <p:cNvPr id="31" name="正方形/長方形 30">
            <a:extLst>
              <a:ext uri="{FF2B5EF4-FFF2-40B4-BE49-F238E27FC236}">
                <a16:creationId xmlns:a16="http://schemas.microsoft.com/office/drawing/2014/main" id="{4A842EB3-9712-4883-9A22-A04DF4B6793F}"/>
              </a:ext>
            </a:extLst>
          </p:cNvPr>
          <p:cNvSpPr/>
          <p:nvPr/>
        </p:nvSpPr>
        <p:spPr>
          <a:xfrm>
            <a:off x="3592217" y="1080001"/>
            <a:ext cx="5508000" cy="923330"/>
          </a:xfrm>
          <a:prstGeom prst="rect">
            <a:avLst/>
          </a:prstGeom>
        </p:spPr>
        <p:txBody>
          <a:bodyPr wrap="square">
            <a:spAutoFit/>
          </a:bodyPr>
          <a:lstStyle/>
          <a:p>
            <a:r>
              <a:rPr lang="ja-JP" altLang="en-US" dirty="0"/>
              <a:t>「入力データに</a:t>
            </a:r>
            <a:r>
              <a:rPr lang="ja-JP" altLang="en-US" b="1" dirty="0">
                <a:solidFill>
                  <a:schemeClr val="accent2"/>
                </a:solidFill>
              </a:rPr>
              <a:t>目的変数を与える</a:t>
            </a:r>
            <a:r>
              <a:rPr lang="ja-JP" altLang="en-US" dirty="0"/>
              <a:t>」場合のこと</a:t>
            </a:r>
            <a:endParaRPr lang="en-US" altLang="ja-JP" dirty="0"/>
          </a:p>
          <a:p>
            <a:r>
              <a:rPr lang="ja-JP" altLang="en-US" dirty="0"/>
              <a:t>既存のデータから</a:t>
            </a:r>
            <a:r>
              <a:rPr lang="en-US" altLang="ja-JP" dirty="0"/>
              <a:t>AI</a:t>
            </a:r>
            <a:r>
              <a:rPr lang="ja-JP" altLang="en-US" dirty="0"/>
              <a:t>がデータの特徴を学習し、新しいデータに対して予測や識別を行う</a:t>
            </a:r>
            <a:endParaRPr lang="en-US" altLang="ja-JP" dirty="0"/>
          </a:p>
        </p:txBody>
      </p:sp>
      <p:sp>
        <p:nvSpPr>
          <p:cNvPr id="53" name="テキスト ボックス 52">
            <a:extLst>
              <a:ext uri="{FF2B5EF4-FFF2-40B4-BE49-F238E27FC236}">
                <a16:creationId xmlns:a16="http://schemas.microsoft.com/office/drawing/2014/main" id="{3029BCE6-594D-4226-B5F8-E1E84C42EAD6}"/>
              </a:ext>
            </a:extLst>
          </p:cNvPr>
          <p:cNvSpPr txBox="1"/>
          <p:nvPr/>
        </p:nvSpPr>
        <p:spPr>
          <a:xfrm>
            <a:off x="539553" y="1080000"/>
            <a:ext cx="1903085" cy="400110"/>
          </a:xfrm>
          <a:prstGeom prst="rect">
            <a:avLst/>
          </a:prstGeom>
          <a:noFill/>
        </p:spPr>
        <p:txBody>
          <a:bodyPr wrap="none" rtlCol="0">
            <a:spAutoFit/>
          </a:bodyPr>
          <a:lstStyle/>
          <a:p>
            <a:pPr marL="285748" indent="-285748">
              <a:buFont typeface="Wingdings" panose="05000000000000000000" pitchFamily="2" charset="2"/>
              <a:buChar char="n"/>
            </a:pPr>
            <a:r>
              <a:rPr lang="ja-JP" altLang="en-US" sz="2000" b="1" dirty="0"/>
              <a:t>目的変数あり</a:t>
            </a:r>
          </a:p>
        </p:txBody>
      </p:sp>
      <p:pic>
        <p:nvPicPr>
          <p:cNvPr id="39" name="グラフィックス 38" descr="歯車付きの頭">
            <a:extLst>
              <a:ext uri="{FF2B5EF4-FFF2-40B4-BE49-F238E27FC236}">
                <a16:creationId xmlns:a16="http://schemas.microsoft.com/office/drawing/2014/main" id="{8C6E2FD7-7B38-4DFC-BC05-ADC7305BEC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26939" y="2592000"/>
            <a:ext cx="720001" cy="720001"/>
          </a:xfrm>
          <a:prstGeom prst="rect">
            <a:avLst/>
          </a:prstGeom>
        </p:spPr>
      </p:pic>
      <p:cxnSp>
        <p:nvCxnSpPr>
          <p:cNvPr id="42" name="直線矢印コネクタ 41">
            <a:extLst>
              <a:ext uri="{FF2B5EF4-FFF2-40B4-BE49-F238E27FC236}">
                <a16:creationId xmlns:a16="http://schemas.microsoft.com/office/drawing/2014/main" id="{3642062A-C9AB-4851-AB24-E6F778CCB2BC}"/>
              </a:ext>
            </a:extLst>
          </p:cNvPr>
          <p:cNvCxnSpPr>
            <a:cxnSpLocks/>
          </p:cNvCxnSpPr>
          <p:nvPr/>
        </p:nvCxnSpPr>
        <p:spPr>
          <a:xfrm>
            <a:off x="2590021" y="2880000"/>
            <a:ext cx="900000"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吹き出し: 角を丸めた四角形 42">
            <a:extLst>
              <a:ext uri="{FF2B5EF4-FFF2-40B4-BE49-F238E27FC236}">
                <a16:creationId xmlns:a16="http://schemas.microsoft.com/office/drawing/2014/main" id="{1F00A987-8996-4A9E-895B-4F0E91A7F0DC}"/>
              </a:ext>
            </a:extLst>
          </p:cNvPr>
          <p:cNvSpPr/>
          <p:nvPr/>
        </p:nvSpPr>
        <p:spPr>
          <a:xfrm>
            <a:off x="2772313" y="2088000"/>
            <a:ext cx="1476000" cy="432000"/>
          </a:xfrm>
          <a:prstGeom prst="wedgeRoundRectCallout">
            <a:avLst>
              <a:gd name="adj1" fmla="val -29528"/>
              <a:gd name="adj2" fmla="val 97551"/>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迷惑メールの</a:t>
            </a:r>
            <a:endParaRPr lang="en-US" altLang="ja-JP" sz="1400" dirty="0">
              <a:solidFill>
                <a:schemeClr val="tx1"/>
              </a:solidFill>
            </a:endParaRPr>
          </a:p>
          <a:p>
            <a:pPr algn="ctr"/>
            <a:r>
              <a:rPr lang="ja-JP" altLang="en-US" sz="1400" dirty="0">
                <a:solidFill>
                  <a:schemeClr val="tx1"/>
                </a:solidFill>
              </a:rPr>
              <a:t>特徴を学ぶ</a:t>
            </a:r>
          </a:p>
        </p:txBody>
      </p:sp>
      <p:sp>
        <p:nvSpPr>
          <p:cNvPr id="105" name="吹き出し: 角を丸めた四角形 104">
            <a:extLst>
              <a:ext uri="{FF2B5EF4-FFF2-40B4-BE49-F238E27FC236}">
                <a16:creationId xmlns:a16="http://schemas.microsoft.com/office/drawing/2014/main" id="{C600CF48-1B05-45F5-B1F6-AAD9C44E2D70}"/>
              </a:ext>
            </a:extLst>
          </p:cNvPr>
          <p:cNvSpPr/>
          <p:nvPr/>
        </p:nvSpPr>
        <p:spPr>
          <a:xfrm>
            <a:off x="6026606" y="2020112"/>
            <a:ext cx="1692000" cy="432000"/>
          </a:xfrm>
          <a:prstGeom prst="wedgeRoundRectCallout">
            <a:avLst>
              <a:gd name="adj1" fmla="val 19291"/>
              <a:gd name="adj2" fmla="val 71235"/>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迷惑メールかどうかを</a:t>
            </a:r>
            <a:endParaRPr lang="en-US" altLang="ja-JP" sz="1400" dirty="0">
              <a:solidFill>
                <a:schemeClr val="tx1"/>
              </a:solidFill>
            </a:endParaRPr>
          </a:p>
          <a:p>
            <a:pPr algn="ctr"/>
            <a:r>
              <a:rPr lang="ja-JP" altLang="en-US" sz="1400" dirty="0">
                <a:solidFill>
                  <a:schemeClr val="tx1"/>
                </a:solidFill>
              </a:rPr>
              <a:t>識別する</a:t>
            </a:r>
          </a:p>
        </p:txBody>
      </p:sp>
      <p:sp>
        <p:nvSpPr>
          <p:cNvPr id="41" name="四角形: 角を丸くする 40">
            <a:extLst>
              <a:ext uri="{FF2B5EF4-FFF2-40B4-BE49-F238E27FC236}">
                <a16:creationId xmlns:a16="http://schemas.microsoft.com/office/drawing/2014/main" id="{D3AECCF5-FAC2-4E1D-A169-01072796F770}"/>
              </a:ext>
            </a:extLst>
          </p:cNvPr>
          <p:cNvSpPr/>
          <p:nvPr/>
        </p:nvSpPr>
        <p:spPr bwMode="auto">
          <a:xfrm>
            <a:off x="627256" y="1080000"/>
            <a:ext cx="2880000" cy="888180"/>
          </a:xfrm>
          <a:prstGeom prst="roundRect">
            <a:avLst/>
          </a:prstGeom>
          <a:solidFill>
            <a:srgbClr val="A6A6A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目的変数あり</a:t>
            </a:r>
          </a:p>
        </p:txBody>
      </p:sp>
      <p:grpSp>
        <p:nvGrpSpPr>
          <p:cNvPr id="17" name="グループ化 16">
            <a:extLst>
              <a:ext uri="{FF2B5EF4-FFF2-40B4-BE49-F238E27FC236}">
                <a16:creationId xmlns:a16="http://schemas.microsoft.com/office/drawing/2014/main" id="{BCF19C32-F6D1-45E9-9CE2-E96CA169ECF0}"/>
              </a:ext>
            </a:extLst>
          </p:cNvPr>
          <p:cNvGrpSpPr/>
          <p:nvPr/>
        </p:nvGrpSpPr>
        <p:grpSpPr>
          <a:xfrm>
            <a:off x="779948" y="2197966"/>
            <a:ext cx="1734300" cy="1217856"/>
            <a:chOff x="779948" y="2197966"/>
            <a:chExt cx="1734300" cy="1217856"/>
          </a:xfrm>
        </p:grpSpPr>
        <p:pic>
          <p:nvPicPr>
            <p:cNvPr id="45" name="図 44">
              <a:extLst>
                <a:ext uri="{FF2B5EF4-FFF2-40B4-BE49-F238E27FC236}">
                  <a16:creationId xmlns:a16="http://schemas.microsoft.com/office/drawing/2014/main" id="{C12DCDD1-1577-41F0-B159-8E1344ADA403}"/>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844385"/>
              <a:ext cx="685941" cy="571437"/>
            </a:xfrm>
            <a:prstGeom prst="rect">
              <a:avLst/>
            </a:prstGeom>
          </p:spPr>
        </p:pic>
        <p:pic>
          <p:nvPicPr>
            <p:cNvPr id="51" name="図 50">
              <a:extLst>
                <a:ext uri="{FF2B5EF4-FFF2-40B4-BE49-F238E27FC236}">
                  <a16:creationId xmlns:a16="http://schemas.microsoft.com/office/drawing/2014/main" id="{847708E2-DF88-473A-910B-68B893D32684}"/>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1616531" y="2757711"/>
              <a:ext cx="508292" cy="508292"/>
            </a:xfrm>
            <a:prstGeom prst="rect">
              <a:avLst/>
            </a:prstGeom>
          </p:spPr>
        </p:pic>
        <p:pic>
          <p:nvPicPr>
            <p:cNvPr id="52" name="図 51">
              <a:extLst>
                <a:ext uri="{FF2B5EF4-FFF2-40B4-BE49-F238E27FC236}">
                  <a16:creationId xmlns:a16="http://schemas.microsoft.com/office/drawing/2014/main" id="{CC3F5E2E-6C25-4F70-9560-7BB3BBD6B138}"/>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281845"/>
              <a:ext cx="685941" cy="571437"/>
            </a:xfrm>
            <a:prstGeom prst="rect">
              <a:avLst/>
            </a:prstGeom>
          </p:spPr>
        </p:pic>
        <p:pic>
          <p:nvPicPr>
            <p:cNvPr id="55" name="図 54">
              <a:extLst>
                <a:ext uri="{FF2B5EF4-FFF2-40B4-BE49-F238E27FC236}">
                  <a16:creationId xmlns:a16="http://schemas.microsoft.com/office/drawing/2014/main" id="{453B2588-95C4-4859-9712-24C9E2657E58}"/>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281845"/>
              <a:ext cx="685941" cy="571437"/>
            </a:xfrm>
            <a:prstGeom prst="rect">
              <a:avLst/>
            </a:prstGeom>
          </p:spPr>
        </p:pic>
        <p:pic>
          <p:nvPicPr>
            <p:cNvPr id="56" name="図 55">
              <a:extLst>
                <a:ext uri="{FF2B5EF4-FFF2-40B4-BE49-F238E27FC236}">
                  <a16:creationId xmlns:a16="http://schemas.microsoft.com/office/drawing/2014/main" id="{EF371E9D-E59E-4DD6-8915-5FC611D55780}"/>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844385"/>
              <a:ext cx="685941" cy="571437"/>
            </a:xfrm>
            <a:prstGeom prst="rect">
              <a:avLst/>
            </a:prstGeom>
          </p:spPr>
        </p:pic>
        <p:pic>
          <p:nvPicPr>
            <p:cNvPr id="57" name="図 56">
              <a:extLst>
                <a:ext uri="{FF2B5EF4-FFF2-40B4-BE49-F238E27FC236}">
                  <a16:creationId xmlns:a16="http://schemas.microsoft.com/office/drawing/2014/main" id="{C6096351-52ED-4C09-8A24-AC2703E8E511}"/>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779948" y="2757711"/>
              <a:ext cx="508292" cy="508292"/>
            </a:xfrm>
            <a:prstGeom prst="rect">
              <a:avLst/>
            </a:prstGeom>
          </p:spPr>
        </p:pic>
        <p:pic>
          <p:nvPicPr>
            <p:cNvPr id="79" name="図 78">
              <a:extLst>
                <a:ext uri="{FF2B5EF4-FFF2-40B4-BE49-F238E27FC236}">
                  <a16:creationId xmlns:a16="http://schemas.microsoft.com/office/drawing/2014/main" id="{0148FCA2-1A54-4099-9A2C-E2FDD946D59B}"/>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779948" y="2197966"/>
              <a:ext cx="508292" cy="508292"/>
            </a:xfrm>
            <a:prstGeom prst="rect">
              <a:avLst/>
            </a:prstGeom>
          </p:spPr>
        </p:pic>
      </p:grpSp>
      <p:pic>
        <p:nvPicPr>
          <p:cNvPr id="108" name="図 107">
            <a:extLst>
              <a:ext uri="{FF2B5EF4-FFF2-40B4-BE49-F238E27FC236}">
                <a16:creationId xmlns:a16="http://schemas.microsoft.com/office/drawing/2014/main" id="{197AFF19-22AB-4F0B-88A9-EC41EA0FB1B9}"/>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8019265" y="3141820"/>
            <a:ext cx="685941" cy="571437"/>
          </a:xfrm>
          <a:prstGeom prst="rect">
            <a:avLst/>
          </a:prstGeom>
        </p:spPr>
      </p:pic>
      <p:pic>
        <p:nvPicPr>
          <p:cNvPr id="113" name="図 112">
            <a:extLst>
              <a:ext uri="{FF2B5EF4-FFF2-40B4-BE49-F238E27FC236}">
                <a16:creationId xmlns:a16="http://schemas.microsoft.com/office/drawing/2014/main" id="{9878DF4B-659E-453F-82BA-097AB8BA93E2}"/>
              </a:ext>
            </a:extLst>
          </p:cNvPr>
          <p:cNvPicPr>
            <a:picLocks noChangeAspect="1"/>
          </p:cNvPicPr>
          <p:nvPr/>
        </p:nvPicPr>
        <p:blipFill>
          <a:blip r:embed="rId6">
            <a:clrChange>
              <a:clrFrom>
                <a:srgbClr val="FDFDFD"/>
              </a:clrFrom>
              <a:clrTo>
                <a:srgbClr val="FDFDFD">
                  <a:alpha val="0"/>
                </a:srgbClr>
              </a:clrTo>
            </a:clrChange>
          </a:blip>
          <a:stretch>
            <a:fillRect/>
          </a:stretch>
        </p:blipFill>
        <p:spPr>
          <a:xfrm>
            <a:off x="7807489" y="3055146"/>
            <a:ext cx="508292" cy="508292"/>
          </a:xfrm>
          <a:prstGeom prst="rect">
            <a:avLst/>
          </a:prstGeom>
        </p:spPr>
      </p:pic>
      <p:pic>
        <p:nvPicPr>
          <p:cNvPr id="44" name="グラフィックス 43" descr="歯車付きの頭">
            <a:extLst>
              <a:ext uri="{FF2B5EF4-FFF2-40B4-BE49-F238E27FC236}">
                <a16:creationId xmlns:a16="http://schemas.microsoft.com/office/drawing/2014/main" id="{7EFAED43-F762-4DAA-A5E7-038D690F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26939" y="5292000"/>
            <a:ext cx="720001" cy="720001"/>
          </a:xfrm>
          <a:prstGeom prst="rect">
            <a:avLst/>
          </a:prstGeom>
        </p:spPr>
      </p:pic>
      <p:sp>
        <p:nvSpPr>
          <p:cNvPr id="34" name="正方形/長方形 33">
            <a:extLst>
              <a:ext uri="{FF2B5EF4-FFF2-40B4-BE49-F238E27FC236}">
                <a16:creationId xmlns:a16="http://schemas.microsoft.com/office/drawing/2014/main" id="{124D5A10-76B0-4110-B86B-D852562C67E9}"/>
              </a:ext>
            </a:extLst>
          </p:cNvPr>
          <p:cNvSpPr/>
          <p:nvPr/>
        </p:nvSpPr>
        <p:spPr>
          <a:xfrm>
            <a:off x="3592217" y="3780001"/>
            <a:ext cx="5508000" cy="923330"/>
          </a:xfrm>
          <a:prstGeom prst="rect">
            <a:avLst/>
          </a:prstGeom>
        </p:spPr>
        <p:txBody>
          <a:bodyPr wrap="square">
            <a:spAutoFit/>
          </a:bodyPr>
          <a:lstStyle/>
          <a:p>
            <a:r>
              <a:rPr lang="ja-JP" altLang="en-US" dirty="0"/>
              <a:t>「入力データに</a:t>
            </a:r>
            <a:r>
              <a:rPr lang="ja-JP" altLang="en-US" b="1" dirty="0">
                <a:solidFill>
                  <a:schemeClr val="accent2"/>
                </a:solidFill>
              </a:rPr>
              <a:t>目的変数を与えない</a:t>
            </a:r>
            <a:r>
              <a:rPr lang="ja-JP" altLang="en-US" dirty="0"/>
              <a:t>」場合のこと</a:t>
            </a:r>
            <a:endParaRPr lang="en-US" altLang="ja-JP" dirty="0"/>
          </a:p>
          <a:p>
            <a:r>
              <a:rPr lang="ja-JP" altLang="en-US" dirty="0"/>
              <a:t>既存のデータから</a:t>
            </a:r>
            <a:r>
              <a:rPr lang="en-US" altLang="ja-JP" dirty="0"/>
              <a:t>AI</a:t>
            </a:r>
            <a:r>
              <a:rPr lang="ja-JP" altLang="en-US" dirty="0"/>
              <a:t>が共通項を見つけ、分類や統合の定義を作成するため、なにを示すのかは人の解釈が必要になる</a:t>
            </a:r>
            <a:endParaRPr lang="en-US" altLang="ja-JP" dirty="0"/>
          </a:p>
        </p:txBody>
      </p:sp>
      <p:sp>
        <p:nvSpPr>
          <p:cNvPr id="54" name="テキスト ボックス 53">
            <a:extLst>
              <a:ext uri="{FF2B5EF4-FFF2-40B4-BE49-F238E27FC236}">
                <a16:creationId xmlns:a16="http://schemas.microsoft.com/office/drawing/2014/main" id="{743303BE-4EFC-4418-AC93-6FDCC6BBBEFD}"/>
              </a:ext>
            </a:extLst>
          </p:cNvPr>
          <p:cNvSpPr txBox="1"/>
          <p:nvPr/>
        </p:nvSpPr>
        <p:spPr>
          <a:xfrm>
            <a:off x="539553" y="3780000"/>
            <a:ext cx="1920719" cy="400110"/>
          </a:xfrm>
          <a:prstGeom prst="rect">
            <a:avLst/>
          </a:prstGeom>
          <a:noFill/>
        </p:spPr>
        <p:txBody>
          <a:bodyPr wrap="none" rtlCol="0">
            <a:spAutoFit/>
          </a:bodyPr>
          <a:lstStyle/>
          <a:p>
            <a:pPr marL="285748" indent="-285748">
              <a:buFont typeface="Wingdings" panose="05000000000000000000" pitchFamily="2" charset="2"/>
              <a:buChar char="n"/>
            </a:pPr>
            <a:r>
              <a:rPr lang="ja-JP" altLang="en-US" sz="2000" b="1" dirty="0"/>
              <a:t>目的変数なし</a:t>
            </a:r>
          </a:p>
        </p:txBody>
      </p:sp>
      <p:sp>
        <p:nvSpPr>
          <p:cNvPr id="111" name="吹き出し: 角を丸めた四角形 110">
            <a:extLst>
              <a:ext uri="{FF2B5EF4-FFF2-40B4-BE49-F238E27FC236}">
                <a16:creationId xmlns:a16="http://schemas.microsoft.com/office/drawing/2014/main" id="{0B6D8EFF-931A-4430-850C-414819A930EF}"/>
              </a:ext>
            </a:extLst>
          </p:cNvPr>
          <p:cNvSpPr/>
          <p:nvPr/>
        </p:nvSpPr>
        <p:spPr>
          <a:xfrm>
            <a:off x="2772313" y="4788000"/>
            <a:ext cx="1476000" cy="432000"/>
          </a:xfrm>
          <a:prstGeom prst="wedgeRoundRectCallout">
            <a:avLst>
              <a:gd name="adj1" fmla="val -29528"/>
              <a:gd name="adj2" fmla="val 97551"/>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メールの共通項を見つける</a:t>
            </a:r>
          </a:p>
        </p:txBody>
      </p:sp>
      <p:sp>
        <p:nvSpPr>
          <p:cNvPr id="40" name="四角形: 角を丸くする 39">
            <a:extLst>
              <a:ext uri="{FF2B5EF4-FFF2-40B4-BE49-F238E27FC236}">
                <a16:creationId xmlns:a16="http://schemas.microsoft.com/office/drawing/2014/main" id="{5D2ADA81-3126-46D0-B9F8-1AE5166E58AD}"/>
              </a:ext>
            </a:extLst>
          </p:cNvPr>
          <p:cNvSpPr/>
          <p:nvPr/>
        </p:nvSpPr>
        <p:spPr bwMode="auto">
          <a:xfrm>
            <a:off x="625160" y="3780000"/>
            <a:ext cx="2880000" cy="888180"/>
          </a:xfrm>
          <a:prstGeom prst="roundRect">
            <a:avLst/>
          </a:prstGeom>
          <a:solidFill>
            <a:srgbClr val="A6A6A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fontAlgn="base">
              <a:spcBef>
                <a:spcPct val="0"/>
              </a:spcBef>
              <a:spcAft>
                <a:spcPct val="0"/>
              </a:spcAft>
              <a:defRPr/>
            </a:pPr>
            <a:r>
              <a:rPr lang="ja-JP" altLang="en-US" sz="2400" b="1" dirty="0">
                <a:solidFill>
                  <a:prstClr val="white"/>
                </a:solidFill>
                <a:latin typeface="+mn-ea"/>
              </a:rPr>
              <a:t>目的変数なし</a:t>
            </a:r>
          </a:p>
        </p:txBody>
      </p:sp>
      <p:grpSp>
        <p:nvGrpSpPr>
          <p:cNvPr id="9" name="グループ化 8">
            <a:extLst>
              <a:ext uri="{FF2B5EF4-FFF2-40B4-BE49-F238E27FC236}">
                <a16:creationId xmlns:a16="http://schemas.microsoft.com/office/drawing/2014/main" id="{6F5B62B7-0C31-400E-9DD6-D38C18121881}"/>
              </a:ext>
            </a:extLst>
          </p:cNvPr>
          <p:cNvGrpSpPr/>
          <p:nvPr/>
        </p:nvGrpSpPr>
        <p:grpSpPr>
          <a:xfrm>
            <a:off x="5076056" y="4927945"/>
            <a:ext cx="1799484" cy="940222"/>
            <a:chOff x="5305364" y="4527120"/>
            <a:chExt cx="1799484" cy="940222"/>
          </a:xfrm>
        </p:grpSpPr>
        <p:grpSp>
          <p:nvGrpSpPr>
            <p:cNvPr id="116" name="グループ化 115">
              <a:extLst>
                <a:ext uri="{FF2B5EF4-FFF2-40B4-BE49-F238E27FC236}">
                  <a16:creationId xmlns:a16="http://schemas.microsoft.com/office/drawing/2014/main" id="{DE4392B8-0348-482F-99D8-E5F8D3EF2D36}"/>
                </a:ext>
              </a:extLst>
            </p:cNvPr>
            <p:cNvGrpSpPr/>
            <p:nvPr/>
          </p:nvGrpSpPr>
          <p:grpSpPr>
            <a:xfrm>
              <a:off x="5305364" y="4527120"/>
              <a:ext cx="1799484" cy="940222"/>
              <a:chOff x="7920000" y="4184899"/>
              <a:chExt cx="1799484" cy="940222"/>
            </a:xfrm>
          </p:grpSpPr>
          <p:sp>
            <p:nvSpPr>
              <p:cNvPr id="115" name="正方形/長方形 114">
                <a:extLst>
                  <a:ext uri="{FF2B5EF4-FFF2-40B4-BE49-F238E27FC236}">
                    <a16:creationId xmlns:a16="http://schemas.microsoft.com/office/drawing/2014/main" id="{9BBA8979-D130-468B-8938-BBB8295E257B}"/>
                  </a:ext>
                </a:extLst>
              </p:cNvPr>
              <p:cNvSpPr/>
              <p:nvPr/>
            </p:nvSpPr>
            <p:spPr>
              <a:xfrm>
                <a:off x="7920000" y="4352634"/>
                <a:ext cx="1799484" cy="772487"/>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110" name="テキスト ボックス 109">
                <a:extLst>
                  <a:ext uri="{FF2B5EF4-FFF2-40B4-BE49-F238E27FC236}">
                    <a16:creationId xmlns:a16="http://schemas.microsoft.com/office/drawing/2014/main" id="{E935AC6A-DE99-4203-A37A-5CE25D9B9CA5}"/>
                  </a:ext>
                </a:extLst>
              </p:cNvPr>
              <p:cNvSpPr txBox="1"/>
              <p:nvPr/>
            </p:nvSpPr>
            <p:spPr>
              <a:xfrm>
                <a:off x="8389176" y="4184899"/>
                <a:ext cx="861133" cy="307777"/>
              </a:xfrm>
              <a:prstGeom prst="rect">
                <a:avLst/>
              </a:prstGeom>
              <a:solidFill>
                <a:schemeClr val="bg1"/>
              </a:solidFill>
            </p:spPr>
            <p:txBody>
              <a:bodyPr wrap="none" rtlCol="0">
                <a:spAutoFit/>
              </a:bodyPr>
              <a:lstStyle/>
              <a:p>
                <a:pPr algn="l"/>
                <a:r>
                  <a:rPr lang="ja-JP" altLang="en-US" sz="1400" dirty="0"/>
                  <a:t>グループ</a:t>
                </a:r>
                <a:r>
                  <a:rPr lang="en-US" altLang="ja-JP" sz="1400" dirty="0"/>
                  <a:t>1</a:t>
                </a:r>
                <a:endParaRPr lang="ja-JP" altLang="en-US" sz="1400" dirty="0"/>
              </a:p>
            </p:txBody>
          </p:sp>
        </p:grpSp>
        <p:pic>
          <p:nvPicPr>
            <p:cNvPr id="64" name="図 63">
              <a:extLst>
                <a:ext uri="{FF2B5EF4-FFF2-40B4-BE49-F238E27FC236}">
                  <a16:creationId xmlns:a16="http://schemas.microsoft.com/office/drawing/2014/main" id="{AC892E89-FA63-4B0D-827F-3C2F096AC13C}"/>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5525153" y="4850286"/>
              <a:ext cx="685941" cy="571437"/>
            </a:xfrm>
            <a:prstGeom prst="rect">
              <a:avLst/>
            </a:prstGeom>
          </p:spPr>
        </p:pic>
        <p:pic>
          <p:nvPicPr>
            <p:cNvPr id="68" name="図 67">
              <a:extLst>
                <a:ext uri="{FF2B5EF4-FFF2-40B4-BE49-F238E27FC236}">
                  <a16:creationId xmlns:a16="http://schemas.microsoft.com/office/drawing/2014/main" id="{196818FB-8B12-49E0-BCBA-AC525BAEDE03}"/>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6286376" y="4850285"/>
              <a:ext cx="685941" cy="571437"/>
            </a:xfrm>
            <a:prstGeom prst="rect">
              <a:avLst/>
            </a:prstGeom>
          </p:spPr>
        </p:pic>
      </p:grpSp>
      <p:grpSp>
        <p:nvGrpSpPr>
          <p:cNvPr id="13" name="グループ化 12">
            <a:extLst>
              <a:ext uri="{FF2B5EF4-FFF2-40B4-BE49-F238E27FC236}">
                <a16:creationId xmlns:a16="http://schemas.microsoft.com/office/drawing/2014/main" id="{DFB61A5B-94B5-446F-BF17-1B2BD4FA8404}"/>
              </a:ext>
            </a:extLst>
          </p:cNvPr>
          <p:cNvGrpSpPr/>
          <p:nvPr/>
        </p:nvGrpSpPr>
        <p:grpSpPr>
          <a:xfrm>
            <a:off x="7031927" y="4927945"/>
            <a:ext cx="1799484" cy="940222"/>
            <a:chOff x="7031927" y="5167378"/>
            <a:chExt cx="1799484" cy="940222"/>
          </a:xfrm>
        </p:grpSpPr>
        <p:grpSp>
          <p:nvGrpSpPr>
            <p:cNvPr id="82" name="グループ化 81">
              <a:extLst>
                <a:ext uri="{FF2B5EF4-FFF2-40B4-BE49-F238E27FC236}">
                  <a16:creationId xmlns:a16="http://schemas.microsoft.com/office/drawing/2014/main" id="{7DC70263-7246-4C6E-94C8-DC067C62D6C3}"/>
                </a:ext>
              </a:extLst>
            </p:cNvPr>
            <p:cNvGrpSpPr/>
            <p:nvPr/>
          </p:nvGrpSpPr>
          <p:grpSpPr>
            <a:xfrm>
              <a:off x="7031927" y="5167378"/>
              <a:ext cx="1799484" cy="940222"/>
              <a:chOff x="7920000" y="4184899"/>
              <a:chExt cx="1799484" cy="940222"/>
            </a:xfrm>
          </p:grpSpPr>
          <p:sp>
            <p:nvSpPr>
              <p:cNvPr id="87" name="正方形/長方形 86">
                <a:extLst>
                  <a:ext uri="{FF2B5EF4-FFF2-40B4-BE49-F238E27FC236}">
                    <a16:creationId xmlns:a16="http://schemas.microsoft.com/office/drawing/2014/main" id="{BC2630AE-4A54-4126-90F6-6738500E21CC}"/>
                  </a:ext>
                </a:extLst>
              </p:cNvPr>
              <p:cNvSpPr/>
              <p:nvPr/>
            </p:nvSpPr>
            <p:spPr>
              <a:xfrm>
                <a:off x="7920000" y="4352634"/>
                <a:ext cx="1799484" cy="772487"/>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88" name="テキスト ボックス 87">
                <a:extLst>
                  <a:ext uri="{FF2B5EF4-FFF2-40B4-BE49-F238E27FC236}">
                    <a16:creationId xmlns:a16="http://schemas.microsoft.com/office/drawing/2014/main" id="{982F7D49-F219-44B3-9738-567E7B907FED}"/>
                  </a:ext>
                </a:extLst>
              </p:cNvPr>
              <p:cNvSpPr txBox="1"/>
              <p:nvPr/>
            </p:nvSpPr>
            <p:spPr>
              <a:xfrm>
                <a:off x="8389176" y="4184899"/>
                <a:ext cx="861133" cy="307777"/>
              </a:xfrm>
              <a:prstGeom prst="rect">
                <a:avLst/>
              </a:prstGeom>
              <a:solidFill>
                <a:schemeClr val="bg1"/>
              </a:solidFill>
            </p:spPr>
            <p:txBody>
              <a:bodyPr wrap="none" rtlCol="0">
                <a:spAutoFit/>
              </a:bodyPr>
              <a:lstStyle/>
              <a:p>
                <a:pPr algn="l"/>
                <a:r>
                  <a:rPr lang="ja-JP" altLang="en-US" sz="1400" dirty="0"/>
                  <a:t>グループ</a:t>
                </a:r>
                <a:r>
                  <a:rPr lang="en-US" altLang="ja-JP" sz="1400" dirty="0"/>
                  <a:t>2</a:t>
                </a:r>
                <a:endParaRPr lang="ja-JP" altLang="en-US" sz="1400" dirty="0"/>
              </a:p>
            </p:txBody>
          </p:sp>
        </p:grpSp>
        <p:pic>
          <p:nvPicPr>
            <p:cNvPr id="83" name="図 82">
              <a:extLst>
                <a:ext uri="{FF2B5EF4-FFF2-40B4-BE49-F238E27FC236}">
                  <a16:creationId xmlns:a16="http://schemas.microsoft.com/office/drawing/2014/main" id="{B05CC470-FD61-4905-9025-B9E95A7D640E}"/>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7240061" y="5490544"/>
              <a:ext cx="685941" cy="571437"/>
            </a:xfrm>
            <a:prstGeom prst="rect">
              <a:avLst/>
            </a:prstGeom>
          </p:spPr>
        </p:pic>
        <p:pic>
          <p:nvPicPr>
            <p:cNvPr id="85" name="図 84">
              <a:extLst>
                <a:ext uri="{FF2B5EF4-FFF2-40B4-BE49-F238E27FC236}">
                  <a16:creationId xmlns:a16="http://schemas.microsoft.com/office/drawing/2014/main" id="{E060C7DF-EFD1-4F60-A62E-383ABDB12D50}"/>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8001284" y="5490543"/>
              <a:ext cx="685941" cy="571437"/>
            </a:xfrm>
            <a:prstGeom prst="rect">
              <a:avLst/>
            </a:prstGeom>
          </p:spPr>
        </p:pic>
      </p:grpSp>
      <p:cxnSp>
        <p:nvCxnSpPr>
          <p:cNvPr id="12" name="コネクタ: カギ線 11">
            <a:extLst>
              <a:ext uri="{FF2B5EF4-FFF2-40B4-BE49-F238E27FC236}">
                <a16:creationId xmlns:a16="http://schemas.microsoft.com/office/drawing/2014/main" id="{3319547A-1F3B-4C3C-BFC7-34BDF4304193}"/>
              </a:ext>
            </a:extLst>
          </p:cNvPr>
          <p:cNvCxnSpPr>
            <a:cxnSpLocks/>
            <a:stCxn id="44" idx="3"/>
            <a:endCxn id="110" idx="0"/>
          </p:cNvCxnSpPr>
          <p:nvPr/>
        </p:nvCxnSpPr>
        <p:spPr>
          <a:xfrm flipV="1">
            <a:off x="4246940" y="4927945"/>
            <a:ext cx="1728859" cy="724056"/>
          </a:xfrm>
          <a:prstGeom prst="bentConnector4">
            <a:avLst>
              <a:gd name="adj1" fmla="val 37548"/>
              <a:gd name="adj2" fmla="val 131572"/>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カギ線 91">
            <a:extLst>
              <a:ext uri="{FF2B5EF4-FFF2-40B4-BE49-F238E27FC236}">
                <a16:creationId xmlns:a16="http://schemas.microsoft.com/office/drawing/2014/main" id="{DAA2D841-9EAD-41AD-9271-5F4F4134C4F0}"/>
              </a:ext>
            </a:extLst>
          </p:cNvPr>
          <p:cNvCxnSpPr>
            <a:cxnSpLocks/>
            <a:stCxn id="44" idx="3"/>
            <a:endCxn id="88" idx="0"/>
          </p:cNvCxnSpPr>
          <p:nvPr/>
        </p:nvCxnSpPr>
        <p:spPr>
          <a:xfrm flipV="1">
            <a:off x="4246940" y="4927945"/>
            <a:ext cx="3684730" cy="724056"/>
          </a:xfrm>
          <a:prstGeom prst="bentConnector4">
            <a:avLst>
              <a:gd name="adj1" fmla="val 17708"/>
              <a:gd name="adj2" fmla="val 131572"/>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B47B02C7-33E9-4CE6-A438-4D372D6D5117}"/>
              </a:ext>
            </a:extLst>
          </p:cNvPr>
          <p:cNvGrpSpPr/>
          <p:nvPr/>
        </p:nvGrpSpPr>
        <p:grpSpPr>
          <a:xfrm>
            <a:off x="981636" y="4981845"/>
            <a:ext cx="1532612" cy="1133977"/>
            <a:chOff x="981636" y="2281845"/>
            <a:chExt cx="1532612" cy="1133977"/>
          </a:xfrm>
        </p:grpSpPr>
        <p:pic>
          <p:nvPicPr>
            <p:cNvPr id="95" name="図 94">
              <a:extLst>
                <a:ext uri="{FF2B5EF4-FFF2-40B4-BE49-F238E27FC236}">
                  <a16:creationId xmlns:a16="http://schemas.microsoft.com/office/drawing/2014/main" id="{10644E13-5DDC-439C-ACA7-4106D9133014}"/>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844385"/>
              <a:ext cx="685941" cy="571437"/>
            </a:xfrm>
            <a:prstGeom prst="rect">
              <a:avLst/>
            </a:prstGeom>
          </p:spPr>
        </p:pic>
        <p:pic>
          <p:nvPicPr>
            <p:cNvPr id="97" name="図 96">
              <a:extLst>
                <a:ext uri="{FF2B5EF4-FFF2-40B4-BE49-F238E27FC236}">
                  <a16:creationId xmlns:a16="http://schemas.microsoft.com/office/drawing/2014/main" id="{87301EFB-DBCE-4939-A25A-6B2E7E4B9ACD}"/>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1828307" y="2281845"/>
              <a:ext cx="685941" cy="571437"/>
            </a:xfrm>
            <a:prstGeom prst="rect">
              <a:avLst/>
            </a:prstGeom>
          </p:spPr>
        </p:pic>
        <p:pic>
          <p:nvPicPr>
            <p:cNvPr id="98" name="図 97">
              <a:extLst>
                <a:ext uri="{FF2B5EF4-FFF2-40B4-BE49-F238E27FC236}">
                  <a16:creationId xmlns:a16="http://schemas.microsoft.com/office/drawing/2014/main" id="{B10733A1-FB43-434E-A909-1356A046171A}"/>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281845"/>
              <a:ext cx="685941" cy="571437"/>
            </a:xfrm>
            <a:prstGeom prst="rect">
              <a:avLst/>
            </a:prstGeom>
          </p:spPr>
        </p:pic>
        <p:pic>
          <p:nvPicPr>
            <p:cNvPr id="99" name="図 98">
              <a:extLst>
                <a:ext uri="{FF2B5EF4-FFF2-40B4-BE49-F238E27FC236}">
                  <a16:creationId xmlns:a16="http://schemas.microsoft.com/office/drawing/2014/main" id="{46BFDF9F-B1A4-428B-93B7-A5DD1658B059}"/>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981636" y="2844385"/>
              <a:ext cx="685941" cy="571437"/>
            </a:xfrm>
            <a:prstGeom prst="rect">
              <a:avLst/>
            </a:prstGeom>
          </p:spPr>
        </p:pic>
      </p:grpSp>
      <p:cxnSp>
        <p:nvCxnSpPr>
          <p:cNvPr id="102" name="直線矢印コネクタ 101">
            <a:extLst>
              <a:ext uri="{FF2B5EF4-FFF2-40B4-BE49-F238E27FC236}">
                <a16:creationId xmlns:a16="http://schemas.microsoft.com/office/drawing/2014/main" id="{918A282A-8D8F-406C-B638-94FD324DA073}"/>
              </a:ext>
            </a:extLst>
          </p:cNvPr>
          <p:cNvCxnSpPr>
            <a:cxnSpLocks/>
          </p:cNvCxnSpPr>
          <p:nvPr/>
        </p:nvCxnSpPr>
        <p:spPr>
          <a:xfrm>
            <a:off x="2590021" y="5580000"/>
            <a:ext cx="900000"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22" name="図 121">
            <a:extLst>
              <a:ext uri="{FF2B5EF4-FFF2-40B4-BE49-F238E27FC236}">
                <a16:creationId xmlns:a16="http://schemas.microsoft.com/office/drawing/2014/main" id="{F6F181D1-31ED-431E-AA7A-70473177C918}"/>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8019265" y="2337803"/>
            <a:ext cx="685941" cy="571437"/>
          </a:xfrm>
          <a:prstGeom prst="rect">
            <a:avLst/>
          </a:prstGeom>
        </p:spPr>
      </p:pic>
      <p:pic>
        <p:nvPicPr>
          <p:cNvPr id="124" name="グラフィックス 123" descr="歯車付きの頭">
            <a:extLst>
              <a:ext uri="{FF2B5EF4-FFF2-40B4-BE49-F238E27FC236}">
                <a16:creationId xmlns:a16="http://schemas.microsoft.com/office/drawing/2014/main" id="{51ECD3CD-B52C-4B32-AD09-08E4291536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6364" y="2592000"/>
            <a:ext cx="720001" cy="720001"/>
          </a:xfrm>
          <a:prstGeom prst="rect">
            <a:avLst/>
          </a:prstGeom>
        </p:spPr>
      </p:pic>
      <p:cxnSp>
        <p:nvCxnSpPr>
          <p:cNvPr id="126" name="コネクタ: カギ線 125">
            <a:extLst>
              <a:ext uri="{FF2B5EF4-FFF2-40B4-BE49-F238E27FC236}">
                <a16:creationId xmlns:a16="http://schemas.microsoft.com/office/drawing/2014/main" id="{E4BF2978-D054-4B5C-B3BF-CDC03CC4BCEC}"/>
              </a:ext>
            </a:extLst>
          </p:cNvPr>
          <p:cNvCxnSpPr>
            <a:cxnSpLocks/>
          </p:cNvCxnSpPr>
          <p:nvPr/>
        </p:nvCxnSpPr>
        <p:spPr>
          <a:xfrm flipV="1">
            <a:off x="6766365" y="2631148"/>
            <a:ext cx="1080781" cy="324000"/>
          </a:xfrm>
          <a:prstGeom prst="bentConnector3">
            <a:avLst>
              <a:gd name="adj1" fmla="val 50000"/>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7" name="コネクタ: カギ線 126">
            <a:extLst>
              <a:ext uri="{FF2B5EF4-FFF2-40B4-BE49-F238E27FC236}">
                <a16:creationId xmlns:a16="http://schemas.microsoft.com/office/drawing/2014/main" id="{665ABEFE-2E65-492F-AEFB-72B52782D3F6}"/>
              </a:ext>
            </a:extLst>
          </p:cNvPr>
          <p:cNvCxnSpPr>
            <a:cxnSpLocks/>
            <a:stCxn id="124" idx="3"/>
          </p:cNvCxnSpPr>
          <p:nvPr/>
        </p:nvCxnSpPr>
        <p:spPr>
          <a:xfrm>
            <a:off x="6766365" y="2952000"/>
            <a:ext cx="1080000" cy="324000"/>
          </a:xfrm>
          <a:prstGeom prst="bentConnector3">
            <a:avLst>
              <a:gd name="adj1" fmla="val 50000"/>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9CC25224-6B41-4AEE-B87A-934CD1F6A308}"/>
              </a:ext>
            </a:extLst>
          </p:cNvPr>
          <p:cNvCxnSpPr>
            <a:cxnSpLocks/>
            <a:endCxn id="124" idx="1"/>
          </p:cNvCxnSpPr>
          <p:nvPr/>
        </p:nvCxnSpPr>
        <p:spPr>
          <a:xfrm flipV="1">
            <a:off x="5516055" y="2952001"/>
            <a:ext cx="530309" cy="0"/>
          </a:xfrm>
          <a:prstGeom prst="bentConnector3">
            <a:avLst>
              <a:gd name="adj1" fmla="val 50000"/>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30" name="図 129">
            <a:extLst>
              <a:ext uri="{FF2B5EF4-FFF2-40B4-BE49-F238E27FC236}">
                <a16:creationId xmlns:a16="http://schemas.microsoft.com/office/drawing/2014/main" id="{9133F37D-A221-4974-AC12-5148CED55C0F}"/>
              </a:ext>
            </a:extLst>
          </p:cNvPr>
          <p:cNvPicPr>
            <a:picLocks noChangeAspect="1"/>
          </p:cNvPicPr>
          <p:nvPr/>
        </p:nvPicPr>
        <p:blipFill rotWithShape="1">
          <a:blip r:embed="rId5">
            <a:clrChange>
              <a:clrFrom>
                <a:srgbClr val="FDFDFD"/>
              </a:clrFrom>
              <a:clrTo>
                <a:srgbClr val="FDFDFD">
                  <a:alpha val="0"/>
                </a:srgbClr>
              </a:clrTo>
            </a:clrChange>
          </a:blip>
          <a:srcRect l="12694" t="25931" r="32979" b="28099"/>
          <a:stretch/>
        </p:blipFill>
        <p:spPr>
          <a:xfrm rot="1171557">
            <a:off x="4772146" y="2682867"/>
            <a:ext cx="685941" cy="571437"/>
          </a:xfrm>
          <a:prstGeom prst="rect">
            <a:avLst/>
          </a:prstGeom>
        </p:spPr>
      </p:pic>
      <p:sp>
        <p:nvSpPr>
          <p:cNvPr id="133" name="テキスト ボックス 132">
            <a:extLst>
              <a:ext uri="{FF2B5EF4-FFF2-40B4-BE49-F238E27FC236}">
                <a16:creationId xmlns:a16="http://schemas.microsoft.com/office/drawing/2014/main" id="{8F6BE5B2-EBE4-479A-8874-441BB9DF5FA1}"/>
              </a:ext>
            </a:extLst>
          </p:cNvPr>
          <p:cNvSpPr txBox="1"/>
          <p:nvPr/>
        </p:nvSpPr>
        <p:spPr>
          <a:xfrm>
            <a:off x="4587568" y="2438111"/>
            <a:ext cx="1055097" cy="307777"/>
          </a:xfrm>
          <a:prstGeom prst="rect">
            <a:avLst/>
          </a:prstGeom>
          <a:noFill/>
        </p:spPr>
        <p:txBody>
          <a:bodyPr wrap="none" rtlCol="0">
            <a:spAutoFit/>
          </a:bodyPr>
          <a:lstStyle/>
          <a:p>
            <a:pPr algn="ctr"/>
            <a:r>
              <a:rPr lang="ja-JP" altLang="en-US" sz="1400" dirty="0"/>
              <a:t>新しいメール</a:t>
            </a:r>
          </a:p>
        </p:txBody>
      </p:sp>
      <p:sp>
        <p:nvSpPr>
          <p:cNvPr id="141" name="テキスト ボックス 140">
            <a:extLst>
              <a:ext uri="{FF2B5EF4-FFF2-40B4-BE49-F238E27FC236}">
                <a16:creationId xmlns:a16="http://schemas.microsoft.com/office/drawing/2014/main" id="{DF15E2DC-EECC-47C0-B00C-D6FD08E5BB0B}"/>
              </a:ext>
            </a:extLst>
          </p:cNvPr>
          <p:cNvSpPr txBox="1"/>
          <p:nvPr/>
        </p:nvSpPr>
        <p:spPr>
          <a:xfrm>
            <a:off x="7846365" y="2855912"/>
            <a:ext cx="958917" cy="307777"/>
          </a:xfrm>
          <a:prstGeom prst="rect">
            <a:avLst/>
          </a:prstGeom>
          <a:noFill/>
          <a:ln>
            <a:noFill/>
          </a:ln>
        </p:spPr>
        <p:txBody>
          <a:bodyPr wrap="none" rtlCol="0">
            <a:spAutoFit/>
          </a:bodyPr>
          <a:lstStyle/>
          <a:p>
            <a:pPr algn="l"/>
            <a:r>
              <a:rPr lang="ja-JP" altLang="en-US" sz="1400" dirty="0"/>
              <a:t>迷惑メール</a:t>
            </a:r>
          </a:p>
        </p:txBody>
      </p:sp>
      <p:sp>
        <p:nvSpPr>
          <p:cNvPr id="66" name="テキスト ボックス 65">
            <a:extLst>
              <a:ext uri="{FF2B5EF4-FFF2-40B4-BE49-F238E27FC236}">
                <a16:creationId xmlns:a16="http://schemas.microsoft.com/office/drawing/2014/main" id="{78B3FA0A-D1BA-470E-A0BF-4469662B6BCD}"/>
              </a:ext>
            </a:extLst>
          </p:cNvPr>
          <p:cNvSpPr txBox="1"/>
          <p:nvPr/>
        </p:nvSpPr>
        <p:spPr>
          <a:xfrm>
            <a:off x="6965616" y="5972731"/>
            <a:ext cx="1935145" cy="307777"/>
          </a:xfrm>
          <a:prstGeom prst="rect">
            <a:avLst/>
          </a:prstGeom>
          <a:solidFill>
            <a:schemeClr val="bg1"/>
          </a:solidFill>
        </p:spPr>
        <p:txBody>
          <a:bodyPr wrap="none" rtlCol="0">
            <a:spAutoFit/>
          </a:bodyPr>
          <a:lstStyle/>
          <a:p>
            <a:pPr algn="l"/>
            <a:r>
              <a:rPr lang="ja-JP" altLang="en-US" sz="1400" dirty="0"/>
              <a:t>迷惑メールっぽいグループ</a:t>
            </a:r>
          </a:p>
        </p:txBody>
      </p:sp>
      <p:sp>
        <p:nvSpPr>
          <p:cNvPr id="67" name="テキスト ボックス 66">
            <a:extLst>
              <a:ext uri="{FF2B5EF4-FFF2-40B4-BE49-F238E27FC236}">
                <a16:creationId xmlns:a16="http://schemas.microsoft.com/office/drawing/2014/main" id="{61DCA6C4-FC9E-4C28-B1F4-07857ABFA37C}"/>
              </a:ext>
            </a:extLst>
          </p:cNvPr>
          <p:cNvSpPr txBox="1"/>
          <p:nvPr/>
        </p:nvSpPr>
        <p:spPr>
          <a:xfrm>
            <a:off x="5015726" y="5972731"/>
            <a:ext cx="1935145" cy="307777"/>
          </a:xfrm>
          <a:prstGeom prst="rect">
            <a:avLst/>
          </a:prstGeom>
          <a:solidFill>
            <a:schemeClr val="bg1"/>
          </a:solidFill>
        </p:spPr>
        <p:txBody>
          <a:bodyPr wrap="none" rtlCol="0">
            <a:spAutoFit/>
          </a:bodyPr>
          <a:lstStyle/>
          <a:p>
            <a:pPr algn="l"/>
            <a:r>
              <a:rPr lang="ja-JP" altLang="en-US" sz="1400" dirty="0"/>
              <a:t>正常メールっぽいグループ</a:t>
            </a:r>
          </a:p>
        </p:txBody>
      </p:sp>
      <p:pic>
        <p:nvPicPr>
          <p:cNvPr id="1026" name="Picture 2" descr="「ピクトグラム 悩む人」の画像検索結果">
            <a:extLst>
              <a:ext uri="{FF2B5EF4-FFF2-40B4-BE49-F238E27FC236}">
                <a16:creationId xmlns:a16="http://schemas.microsoft.com/office/drawing/2014/main" id="{DB1D001C-5850-4F31-B0DA-740F65C332D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730" t="10021" r="24250" b="9677"/>
          <a:stretch/>
        </p:blipFill>
        <p:spPr bwMode="auto">
          <a:xfrm>
            <a:off x="4655265" y="5842323"/>
            <a:ext cx="394352" cy="64601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F563194-D5B4-4EC1-B697-9C38057CF2CE}"/>
              </a:ext>
            </a:extLst>
          </p:cNvPr>
          <p:cNvSpPr txBox="1"/>
          <p:nvPr/>
        </p:nvSpPr>
        <p:spPr>
          <a:xfrm>
            <a:off x="180000" y="2088000"/>
            <a:ext cx="900000" cy="369332"/>
          </a:xfrm>
          <a:prstGeom prst="rect">
            <a:avLst/>
          </a:prstGeom>
          <a:noFill/>
        </p:spPr>
        <p:txBody>
          <a:bodyPr wrap="square" rtlCol="0">
            <a:spAutoFit/>
          </a:bodyPr>
          <a:lstStyle/>
          <a:p>
            <a:pPr algn="l"/>
            <a:r>
              <a:rPr kumimoji="1" lang="ja-JP" altLang="en-US" dirty="0"/>
              <a:t>（例）</a:t>
            </a:r>
          </a:p>
        </p:txBody>
      </p:sp>
      <p:sp>
        <p:nvSpPr>
          <p:cNvPr id="62" name="テキスト ボックス 61">
            <a:extLst>
              <a:ext uri="{FF2B5EF4-FFF2-40B4-BE49-F238E27FC236}">
                <a16:creationId xmlns:a16="http://schemas.microsoft.com/office/drawing/2014/main" id="{368A9F2A-7EDD-446C-9263-A411DBB48395}"/>
              </a:ext>
            </a:extLst>
          </p:cNvPr>
          <p:cNvSpPr txBox="1"/>
          <p:nvPr/>
        </p:nvSpPr>
        <p:spPr>
          <a:xfrm>
            <a:off x="180000" y="4788000"/>
            <a:ext cx="900000" cy="369332"/>
          </a:xfrm>
          <a:prstGeom prst="rect">
            <a:avLst/>
          </a:prstGeom>
          <a:noFill/>
        </p:spPr>
        <p:txBody>
          <a:bodyPr wrap="square" rtlCol="0">
            <a:spAutoFit/>
          </a:bodyPr>
          <a:lstStyle/>
          <a:p>
            <a:pPr algn="l"/>
            <a:r>
              <a:rPr kumimoji="1" lang="ja-JP" altLang="en-US" dirty="0"/>
              <a:t>（例）</a:t>
            </a:r>
          </a:p>
        </p:txBody>
      </p:sp>
    </p:spTree>
    <p:extLst>
      <p:ext uri="{BB962C8B-B14F-4D97-AF65-F5344CB8AC3E}">
        <p14:creationId xmlns:p14="http://schemas.microsoft.com/office/powerpoint/2010/main" val="1881759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97A0249-1101-4F4B-99A3-C58745A7C854}"/>
              </a:ext>
            </a:extLst>
          </p:cNvPr>
          <p:cNvSpPr>
            <a:spLocks noGrp="1"/>
          </p:cNvSpPr>
          <p:nvPr>
            <p:ph type="title"/>
          </p:nvPr>
        </p:nvSpPr>
        <p:spPr>
          <a:xfrm>
            <a:off x="180000" y="180000"/>
            <a:ext cx="8974800" cy="612000"/>
          </a:xfrm>
        </p:spPr>
        <p:txBody>
          <a:bodyPr anchor="ctr" anchorCtr="0"/>
          <a:lstStyle/>
          <a:p>
            <a:r>
              <a:rPr lang="ja-JP" altLang="en-US" dirty="0">
                <a:latin typeface="+mn-ea"/>
              </a:rPr>
              <a:t>手法の説明　</a:t>
            </a:r>
            <a:r>
              <a:rPr kumimoji="1" lang="ja-JP" altLang="en-US" dirty="0"/>
              <a:t>テキストマイニング</a:t>
            </a:r>
          </a:p>
        </p:txBody>
      </p:sp>
      <p:sp>
        <p:nvSpPr>
          <p:cNvPr id="4" name="フッター プレースホルダー 3">
            <a:extLst>
              <a:ext uri="{FF2B5EF4-FFF2-40B4-BE49-F238E27FC236}">
                <a16:creationId xmlns:a16="http://schemas.microsoft.com/office/drawing/2014/main" id="{58BA7784-9613-43B1-96D0-F32B0517DB69}"/>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C918CD29-074D-418C-BE3B-E97B74767081}"/>
              </a:ext>
            </a:extLst>
          </p:cNvPr>
          <p:cNvSpPr>
            <a:spLocks noGrp="1"/>
          </p:cNvSpPr>
          <p:nvPr>
            <p:ph type="sldNum" sz="quarter" idx="11"/>
          </p:nvPr>
        </p:nvSpPr>
        <p:spPr/>
        <p:txBody>
          <a:bodyPr/>
          <a:lstStyle/>
          <a:p>
            <a:fld id="{5746E6DC-1CE8-4C96-A2EA-6486FEF45375}" type="slidenum">
              <a:rPr lang="ja-JP" altLang="en-US" smtClean="0"/>
              <a:pPr/>
              <a:t>18</a:t>
            </a:fld>
            <a:endParaRPr lang="ja-JP" altLang="en-US" dirty="0"/>
          </a:p>
        </p:txBody>
      </p:sp>
      <p:sp>
        <p:nvSpPr>
          <p:cNvPr id="8" name="テキスト ボックス 7">
            <a:extLst>
              <a:ext uri="{FF2B5EF4-FFF2-40B4-BE49-F238E27FC236}">
                <a16:creationId xmlns:a16="http://schemas.microsoft.com/office/drawing/2014/main" id="{F4B5E472-C750-4889-B704-1CE2FC68335C}"/>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分析イメージ</a:t>
            </a:r>
          </a:p>
        </p:txBody>
      </p:sp>
      <p:sp>
        <p:nvSpPr>
          <p:cNvPr id="12" name="コンテンツ プレースホルダー 2">
            <a:extLst>
              <a:ext uri="{FF2B5EF4-FFF2-40B4-BE49-F238E27FC236}">
                <a16:creationId xmlns:a16="http://schemas.microsoft.com/office/drawing/2014/main" id="{CE1AD205-8B1D-4A0C-AF56-ACDD763CCA73}"/>
              </a:ext>
            </a:extLst>
          </p:cNvPr>
          <p:cNvSpPr txBox="1">
            <a:spLocks/>
          </p:cNvSpPr>
          <p:nvPr/>
        </p:nvSpPr>
        <p:spPr>
          <a:xfrm>
            <a:off x="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dirty="0">
                <a:solidFill>
                  <a:schemeClr val="tx1"/>
                </a:solidFill>
                <a:latin typeface="+mn-ea"/>
                <a:ea typeface="+mn-ea"/>
              </a:rPr>
              <a:t>テキストマイニングは、文章に記述されている内容を単語の集計結果から把握する手法です</a:t>
            </a:r>
            <a:endParaRPr lang="en-US" altLang="ja-JP" sz="1600" dirty="0">
              <a:solidFill>
                <a:schemeClr val="tx1"/>
              </a:solidFill>
              <a:latin typeface="+mn-ea"/>
              <a:ea typeface="+mn-ea"/>
            </a:endParaRPr>
          </a:p>
          <a:p>
            <a:r>
              <a:rPr lang="ja-JP" altLang="en-US" sz="1600" dirty="0">
                <a:solidFill>
                  <a:schemeClr val="tx1"/>
                </a:solidFill>
                <a:latin typeface="+mn-ea"/>
                <a:ea typeface="+mn-ea"/>
              </a:rPr>
              <a:t>他にも、単語同士のつながりや、項目と単語の関係を集計することも可能です</a:t>
            </a:r>
            <a:endParaRPr lang="en-US" altLang="ja-JP" sz="1600" dirty="0">
              <a:solidFill>
                <a:schemeClr val="tx1"/>
              </a:solidFill>
              <a:latin typeface="+mn-ea"/>
              <a:ea typeface="+mn-ea"/>
            </a:endParaRPr>
          </a:p>
          <a:p>
            <a:r>
              <a:rPr lang="ja-JP" altLang="en-US" sz="1600" dirty="0">
                <a:solidFill>
                  <a:schemeClr val="tx1"/>
                </a:solidFill>
                <a:latin typeface="+mn-ea"/>
                <a:ea typeface="+mn-ea"/>
              </a:rPr>
              <a:t>例えば、アンケートデータから、男性はボタンが押しづらいという特徴的な意見が多い等を把握します</a:t>
            </a:r>
            <a:endParaRPr lang="en-US" altLang="ja-JP" sz="1600" dirty="0">
              <a:solidFill>
                <a:schemeClr val="tx1"/>
              </a:solidFill>
              <a:latin typeface="+mn-ea"/>
              <a:ea typeface="+mn-ea"/>
            </a:endParaRPr>
          </a:p>
          <a:p>
            <a:r>
              <a:rPr lang="ja-JP" altLang="en-US" sz="1600" dirty="0">
                <a:solidFill>
                  <a:schemeClr val="tx1"/>
                </a:solidFill>
                <a:latin typeface="+mn-ea"/>
                <a:ea typeface="+mn-ea"/>
              </a:rPr>
              <a:t>最後に抽出した意見に対して、改善策を提案することで、テキストマイニングの価値が向上すると思われます</a:t>
            </a:r>
          </a:p>
        </p:txBody>
      </p:sp>
      <p:grpSp>
        <p:nvGrpSpPr>
          <p:cNvPr id="13" name="グループ化 12">
            <a:extLst>
              <a:ext uri="{FF2B5EF4-FFF2-40B4-BE49-F238E27FC236}">
                <a16:creationId xmlns:a16="http://schemas.microsoft.com/office/drawing/2014/main" id="{475A6267-3383-4A04-92FF-B2209FA3700A}"/>
              </a:ext>
            </a:extLst>
          </p:cNvPr>
          <p:cNvGrpSpPr/>
          <p:nvPr/>
        </p:nvGrpSpPr>
        <p:grpSpPr>
          <a:xfrm>
            <a:off x="273292" y="3720791"/>
            <a:ext cx="4154692" cy="332308"/>
            <a:chOff x="2635841" y="2101218"/>
            <a:chExt cx="4239515" cy="360000"/>
          </a:xfrm>
        </p:grpSpPr>
        <p:sp>
          <p:nvSpPr>
            <p:cNvPr id="14" name="テキスト ボックス 13">
              <a:extLst>
                <a:ext uri="{FF2B5EF4-FFF2-40B4-BE49-F238E27FC236}">
                  <a16:creationId xmlns:a16="http://schemas.microsoft.com/office/drawing/2014/main" id="{24BA11BC-AF16-4539-A042-ABE309123D4B}"/>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15" name="直線コネクタ 14">
              <a:extLst>
                <a:ext uri="{FF2B5EF4-FFF2-40B4-BE49-F238E27FC236}">
                  <a16:creationId xmlns:a16="http://schemas.microsoft.com/office/drawing/2014/main" id="{967A2461-C1D2-45E6-970E-7F7E7EF7289E}"/>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47FBCE26-6245-49E2-A117-20C358A5CF72}"/>
              </a:ext>
            </a:extLst>
          </p:cNvPr>
          <p:cNvGrpSpPr/>
          <p:nvPr/>
        </p:nvGrpSpPr>
        <p:grpSpPr>
          <a:xfrm>
            <a:off x="4737788" y="3720791"/>
            <a:ext cx="4154692" cy="332308"/>
            <a:chOff x="2635841" y="2101218"/>
            <a:chExt cx="4239515" cy="360000"/>
          </a:xfrm>
        </p:grpSpPr>
        <p:sp>
          <p:nvSpPr>
            <p:cNvPr id="17" name="テキスト ボックス 16">
              <a:extLst>
                <a:ext uri="{FF2B5EF4-FFF2-40B4-BE49-F238E27FC236}">
                  <a16:creationId xmlns:a16="http://schemas.microsoft.com/office/drawing/2014/main" id="{3FF74932-A47C-4162-953F-F4774EF1FEB0}"/>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18" name="直線コネクタ 17">
              <a:extLst>
                <a:ext uri="{FF2B5EF4-FFF2-40B4-BE49-F238E27FC236}">
                  <a16:creationId xmlns:a16="http://schemas.microsoft.com/office/drawing/2014/main" id="{4B49C744-B712-488B-B5D8-8761CF44313A}"/>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19" name="コンテンツ プレースホルダー 2">
            <a:extLst>
              <a:ext uri="{FF2B5EF4-FFF2-40B4-BE49-F238E27FC236}">
                <a16:creationId xmlns:a16="http://schemas.microsoft.com/office/drawing/2014/main" id="{1AFB5C27-EE76-4CB1-B0AC-B557355C0F66}"/>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solidFill>
                  <a:schemeClr val="tx1"/>
                </a:solidFill>
                <a:latin typeface="+mn-ea"/>
                <a:ea typeface="+mn-ea"/>
              </a:rPr>
              <a:t>商品に関するアンケートデータから、商品の好感と不満を把握し、新しい商品開発へ活用する（把握）</a:t>
            </a:r>
            <a:endParaRPr lang="en-US" altLang="ja-JP" sz="1600" kern="0" dirty="0">
              <a:solidFill>
                <a:schemeClr val="tx1"/>
              </a:solidFill>
              <a:latin typeface="+mn-ea"/>
              <a:ea typeface="+mn-ea"/>
            </a:endParaRPr>
          </a:p>
          <a:p>
            <a:r>
              <a:rPr lang="ja-JP" altLang="en-US" sz="1600" kern="0" dirty="0">
                <a:solidFill>
                  <a:schemeClr val="tx1"/>
                </a:solidFill>
                <a:latin typeface="+mn-ea"/>
                <a:ea typeface="+mn-ea"/>
              </a:rPr>
              <a:t>研修受講者の感想データから、どのような人はどのような感想を言いやすいかを把握し、次回の研修を改善する</a:t>
            </a:r>
            <a:r>
              <a:rPr lang="ja-JP" altLang="en-US" sz="1600" kern="0" dirty="0">
                <a:solidFill>
                  <a:schemeClr val="tx1"/>
                </a:solidFill>
                <a:latin typeface="+mn-ea"/>
              </a:rPr>
              <a:t>（把握）</a:t>
            </a:r>
            <a:endParaRPr lang="ja-JP" altLang="en-US" sz="1600" kern="0" dirty="0">
              <a:solidFill>
                <a:schemeClr val="tx1"/>
              </a:solidFill>
              <a:latin typeface="+mn-ea"/>
              <a:ea typeface="+mn-ea"/>
            </a:endParaRPr>
          </a:p>
        </p:txBody>
      </p:sp>
      <p:sp>
        <p:nvSpPr>
          <p:cNvPr id="28" name="四角形: 角を丸くする 27">
            <a:extLst>
              <a:ext uri="{FF2B5EF4-FFF2-40B4-BE49-F238E27FC236}">
                <a16:creationId xmlns:a16="http://schemas.microsoft.com/office/drawing/2014/main" id="{16839D18-3FE9-40D9-A0AE-B59D09CEA825}"/>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29" name="四角形: 角を丸くする 28">
            <a:extLst>
              <a:ext uri="{FF2B5EF4-FFF2-40B4-BE49-F238E27FC236}">
                <a16:creationId xmlns:a16="http://schemas.microsoft.com/office/drawing/2014/main" id="{01976C1E-70EA-4E6F-AFB0-EDCF0DB8D259}"/>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30" name="四角形: 角を丸くする 29">
            <a:extLst>
              <a:ext uri="{FF2B5EF4-FFF2-40B4-BE49-F238E27FC236}">
                <a16:creationId xmlns:a16="http://schemas.microsoft.com/office/drawing/2014/main" id="{E7FA3195-C06E-4F92-A705-5D5BC654E70C}"/>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31" name="四角形: 角を丸くする 30">
            <a:extLst>
              <a:ext uri="{FF2B5EF4-FFF2-40B4-BE49-F238E27FC236}">
                <a16:creationId xmlns:a16="http://schemas.microsoft.com/office/drawing/2014/main" id="{82F58D33-0271-4079-BBD8-C1B6CDD136C6}"/>
              </a:ext>
            </a:extLst>
          </p:cNvPr>
          <p:cNvSpPr/>
          <p:nvPr/>
        </p:nvSpPr>
        <p:spPr>
          <a:xfrm>
            <a:off x="6840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32" name="四角形: 角を丸くする 31">
            <a:extLst>
              <a:ext uri="{FF2B5EF4-FFF2-40B4-BE49-F238E27FC236}">
                <a16:creationId xmlns:a16="http://schemas.microsoft.com/office/drawing/2014/main" id="{42FB9911-AB40-4470-A2FD-596FCFD20BB8}"/>
              </a:ext>
            </a:extLst>
          </p:cNvPr>
          <p:cNvSpPr/>
          <p:nvPr/>
        </p:nvSpPr>
        <p:spPr>
          <a:xfrm>
            <a:off x="5688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graphicFrame>
        <p:nvGraphicFramePr>
          <p:cNvPr id="42" name="表 41">
            <a:extLst>
              <a:ext uri="{FF2B5EF4-FFF2-40B4-BE49-F238E27FC236}">
                <a16:creationId xmlns:a16="http://schemas.microsoft.com/office/drawing/2014/main" id="{6F425DDA-5DCA-4A9B-80E5-86A949AD04C9}"/>
              </a:ext>
            </a:extLst>
          </p:cNvPr>
          <p:cNvGraphicFramePr>
            <a:graphicFrameLocks noGrp="1"/>
          </p:cNvGraphicFramePr>
          <p:nvPr>
            <p:extLst>
              <p:ext uri="{D42A27DB-BD31-4B8C-83A1-F6EECF244321}">
                <p14:modId xmlns:p14="http://schemas.microsoft.com/office/powerpoint/2010/main" val="2349835453"/>
              </p:ext>
            </p:extLst>
          </p:nvPr>
        </p:nvGraphicFramePr>
        <p:xfrm>
          <a:off x="181416" y="1512001"/>
          <a:ext cx="3816000" cy="2062851"/>
        </p:xfrm>
        <a:graphic>
          <a:graphicData uri="http://schemas.openxmlformats.org/drawingml/2006/table">
            <a:tbl>
              <a:tblPr/>
              <a:tblGrid>
                <a:gridCol w="577643">
                  <a:extLst>
                    <a:ext uri="{9D8B030D-6E8A-4147-A177-3AD203B41FA5}">
                      <a16:colId xmlns:a16="http://schemas.microsoft.com/office/drawing/2014/main" val="3429128021"/>
                    </a:ext>
                  </a:extLst>
                </a:gridCol>
                <a:gridCol w="662980">
                  <a:extLst>
                    <a:ext uri="{9D8B030D-6E8A-4147-A177-3AD203B41FA5}">
                      <a16:colId xmlns:a16="http://schemas.microsoft.com/office/drawing/2014/main" val="2711102622"/>
                    </a:ext>
                  </a:extLst>
                </a:gridCol>
                <a:gridCol w="2575377">
                  <a:extLst>
                    <a:ext uri="{9D8B030D-6E8A-4147-A177-3AD203B41FA5}">
                      <a16:colId xmlns:a16="http://schemas.microsoft.com/office/drawing/2014/main" val="2652687982"/>
                    </a:ext>
                  </a:extLst>
                </a:gridCol>
              </a:tblGrid>
              <a:tr h="278691">
                <a:tc>
                  <a:txBody>
                    <a:bodyPr/>
                    <a:lstStyle/>
                    <a:p>
                      <a:pPr algn="ctr" fontAlgn="ctr"/>
                      <a:r>
                        <a:rPr lang="en-US" altLang="ja-JP" sz="1200" b="1" i="0" u="none" strike="noStrike" dirty="0">
                          <a:solidFill>
                            <a:srgbClr val="000000"/>
                          </a:solidFill>
                          <a:effectLst/>
                          <a:latin typeface="+mn-ea"/>
                          <a:ea typeface="+mn-ea"/>
                        </a:rPr>
                        <a:t>No</a:t>
                      </a:r>
                      <a:endParaRPr lang="ja-JP" altLang="en-US" sz="1200" b="1" i="0" u="none" strike="noStrike" dirty="0">
                        <a:solidFill>
                          <a:srgbClr val="000000"/>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200" b="1" i="0" u="none" strike="noStrike" dirty="0">
                          <a:solidFill>
                            <a:srgbClr val="000000"/>
                          </a:solidFill>
                          <a:effectLst/>
                          <a:latin typeface="+mn-ea"/>
                          <a:ea typeface="+mn-ea"/>
                        </a:rPr>
                        <a:t>性別</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200" b="1" i="0" u="none" strike="noStrike" dirty="0">
                          <a:solidFill>
                            <a:srgbClr val="000000"/>
                          </a:solidFill>
                          <a:effectLst/>
                          <a:latin typeface="+mn-ea"/>
                          <a:ea typeface="+mn-ea"/>
                        </a:rPr>
                        <a:t>自由記述欄</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2294328"/>
                  </a:ext>
                </a:extLst>
              </a:tr>
              <a:tr h="254880">
                <a:tc>
                  <a:txBody>
                    <a:bodyPr/>
                    <a:lstStyle/>
                    <a:p>
                      <a:pPr algn="ctr" fontAlgn="ctr"/>
                      <a:r>
                        <a:rPr lang="en-US" altLang="ja-JP" sz="1200" b="0" i="0" u="none" strike="noStrike" dirty="0">
                          <a:solidFill>
                            <a:srgbClr val="000000"/>
                          </a:solidFill>
                          <a:effectLst/>
                          <a:latin typeface="+mn-ea"/>
                          <a:ea typeface="+mn-ea"/>
                        </a:rPr>
                        <a:t>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latin typeface="+mn-ea"/>
                          <a:ea typeface="+mn-ea"/>
                        </a:rPr>
                        <a:t>女性</a:t>
                      </a:r>
                      <a:endParaRPr lang="en-US" altLang="ja-JP" sz="1200" b="0" i="0" u="none" strike="noStrike" dirty="0">
                        <a:solidFill>
                          <a:srgbClr val="000000"/>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n-ea"/>
                          <a:ea typeface="+mn-ea"/>
                        </a:rPr>
                        <a:t>毎日操作してみないと分からない。</a:t>
                      </a:r>
                      <a:endParaRPr lang="en-US" sz="1200" b="0" i="0" u="none" strike="noStrike" dirty="0">
                        <a:solidFill>
                          <a:srgbClr val="000000"/>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41768"/>
                  </a:ext>
                </a:extLst>
              </a:tr>
              <a:tr h="254880">
                <a:tc>
                  <a:txBody>
                    <a:bodyPr/>
                    <a:lstStyle/>
                    <a:p>
                      <a:pPr algn="ctr" fontAlgn="ctr"/>
                      <a:r>
                        <a:rPr lang="en-US" altLang="ja-JP" sz="1200" b="0" i="0" u="none" strike="noStrike" dirty="0">
                          <a:solidFill>
                            <a:schemeClr val="tx1"/>
                          </a:solidFill>
                          <a:effectLst/>
                          <a:latin typeface="+mn-ea"/>
                          <a:ea typeface="+mn-ea"/>
                        </a:rPr>
                        <a:t>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ctr"/>
                      <a:r>
                        <a:rPr lang="ja-JP" altLang="en-US" sz="1200" b="0" i="0" u="none" strike="noStrike" dirty="0">
                          <a:solidFill>
                            <a:schemeClr val="tx1"/>
                          </a:solidFill>
                          <a:effectLst/>
                          <a:latin typeface="+mn-ea"/>
                          <a:ea typeface="+mn-ea"/>
                        </a:rPr>
                        <a:t>男性</a:t>
                      </a:r>
                      <a:endParaRPr lang="en-US" altLang="ja-JP"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200" b="0" i="0" u="none" strike="noStrike" dirty="0">
                          <a:solidFill>
                            <a:schemeClr val="tx1"/>
                          </a:solidFill>
                          <a:effectLst/>
                          <a:latin typeface="+mn-ea"/>
                          <a:ea typeface="+mn-ea"/>
                        </a:rPr>
                        <a:t>ボタンが小さくて押しづらい。</a:t>
                      </a:r>
                      <a:endParaRPr lang="en-US"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605891549"/>
                  </a:ext>
                </a:extLst>
              </a:tr>
              <a:tr h="254880">
                <a:tc>
                  <a:txBody>
                    <a:bodyPr/>
                    <a:lstStyle/>
                    <a:p>
                      <a:pPr algn="ctr" fontAlgn="ctr"/>
                      <a:r>
                        <a:rPr lang="en-US" altLang="ja-JP" sz="1200" b="0" i="0" u="none" strike="noStrike" dirty="0">
                          <a:solidFill>
                            <a:schemeClr val="tx1"/>
                          </a:solidFill>
                          <a:effectLst/>
                          <a:latin typeface="+mn-ea"/>
                          <a:ea typeface="+mn-ea"/>
                        </a:rPr>
                        <a:t>3</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chemeClr val="tx1"/>
                          </a:solidFill>
                          <a:effectLst/>
                          <a:latin typeface="+mn-ea"/>
                          <a:ea typeface="+mn-ea"/>
                        </a:rPr>
                        <a:t>男性</a:t>
                      </a:r>
                      <a:endParaRPr lang="en-US" altLang="ja-JP"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ja-JP" altLang="en-US" sz="1200" b="0" i="0" u="none" strike="noStrike" dirty="0">
                          <a:solidFill>
                            <a:schemeClr val="tx1"/>
                          </a:solidFill>
                          <a:effectLst/>
                          <a:latin typeface="+mn-ea"/>
                          <a:ea typeface="+mn-ea"/>
                        </a:rPr>
                        <a:t>画面の配置が見にくい</a:t>
                      </a:r>
                      <a:endParaRPr lang="en-US"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84249953"/>
                  </a:ext>
                </a:extLst>
              </a:tr>
              <a:tr h="254880">
                <a:tc>
                  <a:txBody>
                    <a:bodyPr/>
                    <a:lstStyle/>
                    <a:p>
                      <a:pPr algn="ctr" fontAlgn="ctr"/>
                      <a:r>
                        <a:rPr lang="ja-JP" altLang="en-US" sz="1200" b="0" i="0" u="none" strike="noStrike" dirty="0">
                          <a:solidFill>
                            <a:srgbClr val="000000"/>
                          </a:solidFill>
                          <a:effectLst/>
                          <a:latin typeface="+mn-ea"/>
                          <a:ea typeface="+mn-ea"/>
                        </a:rPr>
                        <a:t>・・・</a:t>
                      </a:r>
                      <a:endParaRPr lang="en-US" altLang="ja-JP" sz="1200" b="0" i="0" u="none" strike="noStrike" dirty="0">
                        <a:solidFill>
                          <a:srgbClr val="000000"/>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mn-lt"/>
                          <a:ea typeface="+mn-ea"/>
                          <a:cs typeface="+mn-cs"/>
                        </a:rPr>
                        <a:t>・・・</a:t>
                      </a:r>
                      <a:endParaRPr kumimoji="1" lang="en-US" altLang="ja-JP" sz="1200" b="0" i="0" u="none" strike="noStrike" kern="1200" cap="none" spc="0" normalizeH="0" baseline="0" noProof="0" dirty="0">
                        <a:ln>
                          <a:noFill/>
                        </a:ln>
                        <a:solidFill>
                          <a:srgbClr val="000000"/>
                        </a:solidFill>
                        <a:effectLst/>
                        <a:uLnTx/>
                        <a:uFillTx/>
                        <a:latin typeface="+mn-lt"/>
                        <a:ea typeface="+mn-ea"/>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Meiryo UI"/>
                          <a:ea typeface="Meiryo UI"/>
                          <a:cs typeface="+mn-cs"/>
                        </a:rPr>
                        <a:t>・・・</a:t>
                      </a:r>
                      <a:endParaRPr kumimoji="1" lang="en-US" altLang="ja-JP" sz="1200" b="0" i="0" u="none" strike="noStrike" kern="1200" cap="none" spc="0" normalizeH="0" baseline="0" noProof="0" dirty="0">
                        <a:ln>
                          <a:noFill/>
                        </a:ln>
                        <a:solidFill>
                          <a:srgbClr val="000000"/>
                        </a:solidFill>
                        <a:effectLst/>
                        <a:uLnTx/>
                        <a:uFillTx/>
                        <a:latin typeface="Meiryo UI"/>
                        <a:ea typeface="Meiryo UI"/>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715747"/>
                  </a:ext>
                </a:extLst>
              </a:tr>
              <a:tr h="254880">
                <a:tc>
                  <a:txBody>
                    <a:bodyPr/>
                    <a:lstStyle/>
                    <a:p>
                      <a:pPr algn="ctr" fontAlgn="ctr"/>
                      <a:r>
                        <a:rPr lang="en-US" altLang="ja-JP" sz="1200" b="0" i="0" u="none" strike="noStrike" dirty="0">
                          <a:solidFill>
                            <a:srgbClr val="000000"/>
                          </a:solidFill>
                          <a:effectLst/>
                          <a:latin typeface="+mn-ea"/>
                          <a:ea typeface="+mn-ea"/>
                        </a:rPr>
                        <a:t>998</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395"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chemeClr val="tx1"/>
                          </a:solidFill>
                          <a:effectLst/>
                          <a:latin typeface="+mn-ea"/>
                          <a:ea typeface="+mn-ea"/>
                        </a:rPr>
                        <a:t>男性</a:t>
                      </a:r>
                      <a:endParaRPr lang="en-US" altLang="ja-JP"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ja-JP" altLang="en-US" sz="1200" b="0" i="0" u="none" strike="noStrike" dirty="0">
                          <a:solidFill>
                            <a:schemeClr val="tx1"/>
                          </a:solidFill>
                          <a:effectLst/>
                          <a:latin typeface="+mn-ea"/>
                          <a:ea typeface="+mn-ea"/>
                        </a:rPr>
                        <a:t>画面が小さくて見にくい</a:t>
                      </a:r>
                      <a:endParaRPr lang="en-US" altLang="ja-JP"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20955509"/>
                  </a:ext>
                </a:extLst>
              </a:tr>
              <a:tr h="254880">
                <a:tc>
                  <a:txBody>
                    <a:bodyPr/>
                    <a:lstStyle/>
                    <a:p>
                      <a:pPr algn="ctr" fontAlgn="ctr"/>
                      <a:r>
                        <a:rPr lang="en-US" altLang="ja-JP" sz="1200" b="0" i="0" u="none" strike="noStrike" dirty="0">
                          <a:solidFill>
                            <a:srgbClr val="000000"/>
                          </a:solidFill>
                          <a:effectLst/>
                          <a:latin typeface="+mn-ea"/>
                          <a:ea typeface="+mn-ea"/>
                        </a:rPr>
                        <a:t>999</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latin typeface="+mn-ea"/>
                          <a:ea typeface="+mn-ea"/>
                        </a:rPr>
                        <a:t>女性</a:t>
                      </a:r>
                      <a:endParaRPr lang="en-US" altLang="ja-JP" sz="1200" b="0" i="0" u="none" strike="noStrike" dirty="0">
                        <a:solidFill>
                          <a:srgbClr val="000000"/>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n-ea"/>
                          <a:ea typeface="+mn-ea"/>
                        </a:rPr>
                        <a:t>アプリをすぐ探すことができない。</a:t>
                      </a:r>
                      <a:endParaRPr lang="en-US" sz="1200" b="0" i="0" u="none" strike="noStrike" dirty="0">
                        <a:solidFill>
                          <a:srgbClr val="000000"/>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156685"/>
                  </a:ext>
                </a:extLst>
              </a:tr>
              <a:tr h="254880">
                <a:tc>
                  <a:txBody>
                    <a:bodyPr/>
                    <a:lstStyle/>
                    <a:p>
                      <a:pPr algn="ctr" fontAlgn="ctr"/>
                      <a:r>
                        <a:rPr lang="en-US" altLang="ja-JP" sz="1200" b="0" i="0" u="none" strike="noStrike" dirty="0">
                          <a:solidFill>
                            <a:schemeClr val="tx1"/>
                          </a:solidFill>
                          <a:effectLst/>
                          <a:latin typeface="+mn-ea"/>
                          <a:ea typeface="+mn-ea"/>
                        </a:rPr>
                        <a:t>1000</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ctr"/>
                      <a:r>
                        <a:rPr lang="ja-JP" altLang="en-US" sz="1200" b="0" i="0" u="none" strike="noStrike" dirty="0">
                          <a:solidFill>
                            <a:schemeClr val="tx1"/>
                          </a:solidFill>
                          <a:effectLst/>
                          <a:latin typeface="+mn-ea"/>
                          <a:ea typeface="+mn-ea"/>
                        </a:rPr>
                        <a:t>男性</a:t>
                      </a:r>
                      <a:endParaRPr lang="en-US" altLang="ja-JP"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200" b="0" i="0" u="none" strike="noStrike" dirty="0">
                          <a:solidFill>
                            <a:schemeClr val="tx1"/>
                          </a:solidFill>
                          <a:effectLst/>
                          <a:latin typeface="+mn-ea"/>
                          <a:ea typeface="+mn-ea"/>
                        </a:rPr>
                        <a:t>ボタンが押しづらい。</a:t>
                      </a:r>
                      <a:endParaRPr lang="en-US" sz="1200" b="0" i="0" u="none" strike="noStrike" dirty="0">
                        <a:solidFill>
                          <a:schemeClr val="tx1"/>
                        </a:solidFill>
                        <a:effectLst/>
                        <a:latin typeface="+mn-ea"/>
                        <a:ea typeface="+mn-ea"/>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35873685"/>
                  </a:ext>
                </a:extLst>
              </a:tr>
            </a:tbl>
          </a:graphicData>
        </a:graphic>
      </p:graphicFrame>
      <p:sp>
        <p:nvSpPr>
          <p:cNvPr id="7" name="テキスト ボックス 6">
            <a:extLst>
              <a:ext uri="{FF2B5EF4-FFF2-40B4-BE49-F238E27FC236}">
                <a16:creationId xmlns:a16="http://schemas.microsoft.com/office/drawing/2014/main" id="{5AB661A5-E1F2-4184-A6DD-F6DC763A74B1}"/>
              </a:ext>
            </a:extLst>
          </p:cNvPr>
          <p:cNvSpPr txBox="1"/>
          <p:nvPr/>
        </p:nvSpPr>
        <p:spPr>
          <a:xfrm>
            <a:off x="4719194" y="2594079"/>
            <a:ext cx="4280917" cy="738664"/>
          </a:xfrm>
          <a:prstGeom prst="rect">
            <a:avLst/>
          </a:prstGeom>
          <a:noFill/>
        </p:spPr>
        <p:txBody>
          <a:bodyPr wrap="square" rtlCol="0">
            <a:spAutoFit/>
          </a:bodyPr>
          <a:lstStyle/>
          <a:p>
            <a:pPr marL="285748" indent="-285748">
              <a:buFont typeface="Arial" panose="020B0604020202020204" pitchFamily="34" charset="0"/>
              <a:buChar char="•"/>
            </a:pPr>
            <a:r>
              <a:rPr lang="ja-JP" altLang="en-US" sz="1400" b="1" dirty="0">
                <a:solidFill>
                  <a:schemeClr val="tx1">
                    <a:lumMod val="75000"/>
                    <a:lumOff val="25000"/>
                  </a:schemeClr>
                </a:solidFill>
              </a:rPr>
              <a:t>男性はボタンが押しづらいという特徴的な意見があることから、男性に対しては、ボタンが押しやすい機種を推奨することが有用なアプローチの可能性がある</a:t>
            </a:r>
          </a:p>
        </p:txBody>
      </p:sp>
      <p:sp>
        <p:nvSpPr>
          <p:cNvPr id="2" name="正方形/長方形 1">
            <a:extLst>
              <a:ext uri="{FF2B5EF4-FFF2-40B4-BE49-F238E27FC236}">
                <a16:creationId xmlns:a16="http://schemas.microsoft.com/office/drawing/2014/main" id="{C951C6D2-8D59-4379-8B29-80D7A606906E}"/>
              </a:ext>
            </a:extLst>
          </p:cNvPr>
          <p:cNvSpPr/>
          <p:nvPr/>
        </p:nvSpPr>
        <p:spPr>
          <a:xfrm>
            <a:off x="180000" y="1151999"/>
            <a:ext cx="3924000" cy="360000"/>
          </a:xfrm>
          <a:prstGeom prst="rect">
            <a:avLst/>
          </a:prstGeom>
        </p:spPr>
        <p:txBody>
          <a:bodyPr wrap="square">
            <a:spAutoFit/>
          </a:bodyPr>
          <a:lstStyle/>
          <a:p>
            <a:pPr algn="ctr"/>
            <a:r>
              <a:rPr lang="ja-JP" altLang="en-US" sz="1400" dirty="0">
                <a:solidFill>
                  <a:srgbClr val="000000"/>
                </a:solidFill>
                <a:latin typeface="+mn-ea"/>
              </a:rPr>
              <a:t>スマートフォンの使いやすさについてのアンケート</a:t>
            </a:r>
            <a:endParaRPr lang="ja-JP" altLang="en-US" sz="1400" dirty="0"/>
          </a:p>
        </p:txBody>
      </p:sp>
      <p:sp>
        <p:nvSpPr>
          <p:cNvPr id="26" name="矢印: 右 25">
            <a:extLst>
              <a:ext uri="{FF2B5EF4-FFF2-40B4-BE49-F238E27FC236}">
                <a16:creationId xmlns:a16="http://schemas.microsoft.com/office/drawing/2014/main" id="{ADE933C0-BA0F-47FA-805A-3AB29C46CE4D}"/>
              </a:ext>
            </a:extLst>
          </p:cNvPr>
          <p:cNvSpPr/>
          <p:nvPr/>
        </p:nvSpPr>
        <p:spPr>
          <a:xfrm>
            <a:off x="4104000"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grpSp>
        <p:nvGrpSpPr>
          <p:cNvPr id="6" name="グループ化 5">
            <a:extLst>
              <a:ext uri="{FF2B5EF4-FFF2-40B4-BE49-F238E27FC236}">
                <a16:creationId xmlns:a16="http://schemas.microsoft.com/office/drawing/2014/main" id="{1D1A35A5-4B4A-441B-A822-B27DDF3F4151}"/>
              </a:ext>
            </a:extLst>
          </p:cNvPr>
          <p:cNvGrpSpPr/>
          <p:nvPr/>
        </p:nvGrpSpPr>
        <p:grpSpPr>
          <a:xfrm>
            <a:off x="4681645" y="1152000"/>
            <a:ext cx="3897950" cy="1071256"/>
            <a:chOff x="5102163" y="1152000"/>
            <a:chExt cx="3897950" cy="1071256"/>
          </a:xfrm>
        </p:grpSpPr>
        <p:pic>
          <p:nvPicPr>
            <p:cNvPr id="9" name="図 8">
              <a:extLst>
                <a:ext uri="{FF2B5EF4-FFF2-40B4-BE49-F238E27FC236}">
                  <a16:creationId xmlns:a16="http://schemas.microsoft.com/office/drawing/2014/main" id="{42B704BE-A1E0-44C5-AD3B-2A58631E5487}"/>
                </a:ext>
              </a:extLst>
            </p:cNvPr>
            <p:cNvPicPr>
              <a:picLocks noChangeAspect="1"/>
            </p:cNvPicPr>
            <p:nvPr/>
          </p:nvPicPr>
          <p:blipFill rotWithShape="1">
            <a:blip r:embed="rId2"/>
            <a:srcRect b="65842"/>
            <a:stretch/>
          </p:blipFill>
          <p:spPr>
            <a:xfrm>
              <a:off x="5560602" y="1404427"/>
              <a:ext cx="3439511" cy="818829"/>
            </a:xfrm>
            <a:prstGeom prst="rect">
              <a:avLst/>
            </a:prstGeom>
          </p:spPr>
        </p:pic>
        <p:sp>
          <p:nvSpPr>
            <p:cNvPr id="10" name="テキスト ボックス 9">
              <a:extLst>
                <a:ext uri="{FF2B5EF4-FFF2-40B4-BE49-F238E27FC236}">
                  <a16:creationId xmlns:a16="http://schemas.microsoft.com/office/drawing/2014/main" id="{39885115-B0A6-4750-90B0-E2413CADE6BA}"/>
                </a:ext>
              </a:extLst>
            </p:cNvPr>
            <p:cNvSpPr txBox="1"/>
            <p:nvPr/>
          </p:nvSpPr>
          <p:spPr>
            <a:xfrm>
              <a:off x="5102163" y="1404427"/>
              <a:ext cx="1141659" cy="253916"/>
            </a:xfrm>
            <a:prstGeom prst="rect">
              <a:avLst/>
            </a:prstGeom>
            <a:solidFill>
              <a:schemeClr val="bg1"/>
            </a:solidFill>
          </p:spPr>
          <p:txBody>
            <a:bodyPr wrap="none" rtlCol="0">
              <a:spAutoFit/>
            </a:bodyPr>
            <a:lstStyle/>
            <a:p>
              <a:pPr algn="l"/>
              <a:r>
                <a:rPr lang="ja-JP" altLang="en-US" sz="1050" b="1" dirty="0">
                  <a:solidFill>
                    <a:schemeClr val="accent2"/>
                  </a:solidFill>
                </a:rPr>
                <a:t>ボタン</a:t>
              </a:r>
              <a:r>
                <a:rPr lang="en-US" altLang="ja-JP" sz="1050" b="1" dirty="0">
                  <a:solidFill>
                    <a:schemeClr val="accent2"/>
                  </a:solidFill>
                </a:rPr>
                <a:t>-</a:t>
              </a:r>
              <a:r>
                <a:rPr lang="ja-JP" altLang="en-US" sz="1050" b="1" dirty="0">
                  <a:solidFill>
                    <a:schemeClr val="accent2"/>
                  </a:solidFill>
                </a:rPr>
                <a:t>押しづらい</a:t>
              </a:r>
            </a:p>
          </p:txBody>
        </p:sp>
        <p:sp>
          <p:nvSpPr>
            <p:cNvPr id="33" name="テキスト ボックス 32">
              <a:extLst>
                <a:ext uri="{FF2B5EF4-FFF2-40B4-BE49-F238E27FC236}">
                  <a16:creationId xmlns:a16="http://schemas.microsoft.com/office/drawing/2014/main" id="{BF157863-9076-4E4E-80BD-7E88C275A32D}"/>
                </a:ext>
              </a:extLst>
            </p:cNvPr>
            <p:cNvSpPr txBox="1"/>
            <p:nvPr/>
          </p:nvSpPr>
          <p:spPr>
            <a:xfrm>
              <a:off x="5244516" y="1727515"/>
              <a:ext cx="972000" cy="253916"/>
            </a:xfrm>
            <a:prstGeom prst="rect">
              <a:avLst/>
            </a:prstGeom>
            <a:solidFill>
              <a:schemeClr val="bg1"/>
            </a:solidFill>
          </p:spPr>
          <p:txBody>
            <a:bodyPr wrap="none" rtlCol="0">
              <a:spAutoFit/>
            </a:bodyPr>
            <a:lstStyle/>
            <a:p>
              <a:pPr algn="l"/>
              <a:r>
                <a:rPr lang="ja-JP" altLang="en-US" sz="1050" b="1" dirty="0">
                  <a:solidFill>
                    <a:schemeClr val="accent1"/>
                  </a:solidFill>
                </a:rPr>
                <a:t>画面</a:t>
              </a:r>
              <a:r>
                <a:rPr lang="en-US" altLang="ja-JP" sz="1050" b="1" dirty="0">
                  <a:solidFill>
                    <a:schemeClr val="accent1"/>
                  </a:solidFill>
                </a:rPr>
                <a:t>-</a:t>
              </a:r>
              <a:r>
                <a:rPr lang="ja-JP" altLang="en-US" sz="1050" b="1" dirty="0">
                  <a:solidFill>
                    <a:schemeClr val="accent1"/>
                  </a:solidFill>
                </a:rPr>
                <a:t>見にくい</a:t>
              </a:r>
            </a:p>
          </p:txBody>
        </p:sp>
        <p:sp>
          <p:nvSpPr>
            <p:cNvPr id="34" name="テキスト ボックス 33">
              <a:extLst>
                <a:ext uri="{FF2B5EF4-FFF2-40B4-BE49-F238E27FC236}">
                  <a16:creationId xmlns:a16="http://schemas.microsoft.com/office/drawing/2014/main" id="{DC5A4FDF-5C4C-40E3-BD41-E2106EBF0453}"/>
                </a:ext>
              </a:extLst>
            </p:cNvPr>
            <p:cNvSpPr txBox="1"/>
            <p:nvPr/>
          </p:nvSpPr>
          <p:spPr>
            <a:xfrm>
              <a:off x="5549217" y="1969561"/>
              <a:ext cx="684000" cy="230832"/>
            </a:xfrm>
            <a:prstGeom prst="rect">
              <a:avLst/>
            </a:prstGeom>
            <a:solidFill>
              <a:schemeClr val="bg1"/>
            </a:solidFill>
          </p:spPr>
          <p:txBody>
            <a:bodyPr wrap="none" rtlCol="0">
              <a:spAutoFit/>
            </a:bodyPr>
            <a:lstStyle/>
            <a:p>
              <a:pPr algn="l"/>
              <a:r>
                <a:rPr lang="ja-JP" altLang="en-US" sz="900" b="1" dirty="0"/>
                <a:t>・・・</a:t>
              </a:r>
            </a:p>
          </p:txBody>
        </p:sp>
        <p:sp>
          <p:nvSpPr>
            <p:cNvPr id="36" name="正方形/長方形 35">
              <a:extLst>
                <a:ext uri="{FF2B5EF4-FFF2-40B4-BE49-F238E27FC236}">
                  <a16:creationId xmlns:a16="http://schemas.microsoft.com/office/drawing/2014/main" id="{AF3D46A7-E8C0-4864-8B1D-CFBFB3379791}"/>
                </a:ext>
              </a:extLst>
            </p:cNvPr>
            <p:cNvSpPr/>
            <p:nvPr/>
          </p:nvSpPr>
          <p:spPr>
            <a:xfrm>
              <a:off x="5102164" y="1152000"/>
              <a:ext cx="3861837" cy="307777"/>
            </a:xfrm>
            <a:prstGeom prst="rect">
              <a:avLst/>
            </a:prstGeom>
          </p:spPr>
          <p:txBody>
            <a:bodyPr wrap="square">
              <a:spAutoFit/>
            </a:bodyPr>
            <a:lstStyle/>
            <a:p>
              <a:pPr algn="ctr"/>
              <a:r>
                <a:rPr lang="ja-JP" altLang="en-US" sz="1400" dirty="0">
                  <a:solidFill>
                    <a:srgbClr val="000000"/>
                  </a:solidFill>
                  <a:latin typeface="+mn-ea"/>
                </a:rPr>
                <a:t>男性で特徴的な単語</a:t>
              </a:r>
              <a:endParaRPr lang="ja-JP" altLang="en-US" sz="1400" dirty="0"/>
            </a:p>
          </p:txBody>
        </p:sp>
      </p:grpSp>
      <p:sp>
        <p:nvSpPr>
          <p:cNvPr id="37" name="四角形: 角を丸くする 36">
            <a:extLst>
              <a:ext uri="{FF2B5EF4-FFF2-40B4-BE49-F238E27FC236}">
                <a16:creationId xmlns:a16="http://schemas.microsoft.com/office/drawing/2014/main" id="{D3D711A0-3B18-4DC2-A819-5FFB46D5AEA3}"/>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目的変数なし</a:t>
            </a:r>
          </a:p>
        </p:txBody>
      </p:sp>
      <p:sp>
        <p:nvSpPr>
          <p:cNvPr id="41" name="正方形/長方形 40">
            <a:extLst>
              <a:ext uri="{FF2B5EF4-FFF2-40B4-BE49-F238E27FC236}">
                <a16:creationId xmlns:a16="http://schemas.microsoft.com/office/drawing/2014/main" id="{0E1085AF-4A64-4AB1-8A44-B5CDD9090D40}"/>
              </a:ext>
            </a:extLst>
          </p:cNvPr>
          <p:cNvSpPr/>
          <p:nvPr/>
        </p:nvSpPr>
        <p:spPr>
          <a:xfrm>
            <a:off x="4608000" y="5760000"/>
            <a:ext cx="4464000" cy="738664"/>
          </a:xfrm>
          <a:prstGeom prst="rect">
            <a:avLst/>
          </a:prstGeom>
        </p:spPr>
        <p:txBody>
          <a:bodyPr>
            <a:spAutoFit/>
          </a:bodyPr>
          <a:lstStyle/>
          <a:p>
            <a:pPr lvl="0" defTabSz="914395">
              <a:defRPr/>
            </a:pPr>
            <a:r>
              <a:rPr lang="ja-JP" altLang="en-US" sz="1400" dirty="0"/>
              <a:t>（参考）名前の由来</a:t>
            </a:r>
            <a:endParaRPr lang="ja-JP" altLang="ja-JP" sz="1400" dirty="0"/>
          </a:p>
          <a:p>
            <a:r>
              <a:rPr lang="ja-JP" altLang="en-US" sz="1400" dirty="0">
                <a:latin typeface="+mn-ea"/>
              </a:rPr>
              <a:t>テキストを対象としたデータ分析（データマイニング）の</a:t>
            </a:r>
            <a:r>
              <a:rPr lang="ja-JP" altLang="en-US" sz="1400" dirty="0"/>
              <a:t>手法のため</a:t>
            </a:r>
          </a:p>
        </p:txBody>
      </p:sp>
    </p:spTree>
    <p:extLst>
      <p:ext uri="{BB962C8B-B14F-4D97-AF65-F5344CB8AC3E}">
        <p14:creationId xmlns:p14="http://schemas.microsoft.com/office/powerpoint/2010/main" val="209096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34DDA26-2045-43D5-B1E6-D1BFCA6B64E0}"/>
              </a:ext>
            </a:extLst>
          </p:cNvPr>
          <p:cNvSpPr/>
          <p:nvPr/>
        </p:nvSpPr>
        <p:spPr>
          <a:xfrm>
            <a:off x="0" y="4187430"/>
            <a:ext cx="9144000" cy="6120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4" name="フッター プレースホルダー 3">
            <a:extLst>
              <a:ext uri="{FF2B5EF4-FFF2-40B4-BE49-F238E27FC236}">
                <a16:creationId xmlns:a16="http://schemas.microsoft.com/office/drawing/2014/main" id="{FAA9C624-2D02-465E-9F7C-5FB939F73DFA}"/>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71BA6F3E-1594-4AB7-8279-7BAB61879279}"/>
              </a:ext>
            </a:extLst>
          </p:cNvPr>
          <p:cNvSpPr>
            <a:spLocks noGrp="1"/>
          </p:cNvSpPr>
          <p:nvPr>
            <p:ph type="sldNum" sz="quarter" idx="11"/>
          </p:nvPr>
        </p:nvSpPr>
        <p:spPr/>
        <p:txBody>
          <a:bodyPr/>
          <a:lstStyle/>
          <a:p>
            <a:fld id="{5746E6DC-1CE8-4C96-A2EA-6486FEF45375}" type="slidenum">
              <a:rPr lang="ja-JP" altLang="en-US" smtClean="0"/>
              <a:pPr/>
              <a:t>19</a:t>
            </a:fld>
            <a:endParaRPr lang="ja-JP" altLang="en-US" dirty="0"/>
          </a:p>
        </p:txBody>
      </p:sp>
      <p:sp>
        <p:nvSpPr>
          <p:cNvPr id="7" name="タイトル 2">
            <a:extLst>
              <a:ext uri="{FF2B5EF4-FFF2-40B4-BE49-F238E27FC236}">
                <a16:creationId xmlns:a16="http://schemas.microsoft.com/office/drawing/2014/main" id="{ECA897B2-F9DC-48D5-B224-989F595904D0}"/>
              </a:ext>
            </a:extLst>
          </p:cNvPr>
          <p:cNvSpPr txBox="1">
            <a:spLocks/>
          </p:cNvSpPr>
          <p:nvPr/>
        </p:nvSpPr>
        <p:spPr>
          <a:xfrm>
            <a:off x="180000" y="180000"/>
            <a:ext cx="7920000" cy="612000"/>
          </a:xfrm>
          <a:prstGeom prst="rect">
            <a:avLst/>
          </a:prstGeom>
        </p:spPr>
        <p:txBody>
          <a:bodyPr anchor="ctr" anchorCtr="0"/>
          <a:lstStyle>
            <a:lvl1pPr algn="l" defTabSz="914400" rtl="0" eaLnBrk="1" latinLnBrk="0" hangingPunct="1">
              <a:spcBef>
                <a:spcPct val="0"/>
              </a:spcBef>
              <a:buNone/>
              <a:defRPr kumimoji="1" sz="36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latin typeface="+mn-ea"/>
                <a:ea typeface="+mn-ea"/>
              </a:rPr>
              <a:t>アジェンダ</a:t>
            </a:r>
          </a:p>
        </p:txBody>
      </p:sp>
      <p:sp>
        <p:nvSpPr>
          <p:cNvPr id="9" name="テキスト ボックス 8">
            <a:extLst>
              <a:ext uri="{FF2B5EF4-FFF2-40B4-BE49-F238E27FC236}">
                <a16:creationId xmlns:a16="http://schemas.microsoft.com/office/drawing/2014/main" id="{DA9183C9-1876-4752-8B5A-7E165C964D63}"/>
              </a:ext>
            </a:extLst>
          </p:cNvPr>
          <p:cNvSpPr txBox="1"/>
          <p:nvPr/>
        </p:nvSpPr>
        <p:spPr>
          <a:xfrm>
            <a:off x="540000" y="1260000"/>
            <a:ext cx="6732240" cy="3539430"/>
          </a:xfrm>
          <a:prstGeom prst="rect">
            <a:avLst/>
          </a:prstGeom>
          <a:noFill/>
        </p:spPr>
        <p:txBody>
          <a:bodyPr wrap="square" rtlCol="0">
            <a:spAutoFit/>
          </a:bodyPr>
          <a:lstStyle/>
          <a:p>
            <a:pPr marL="571497" indent="-571497">
              <a:buFont typeface="Wingdings" panose="05000000000000000000" pitchFamily="2" charset="2"/>
              <a:buChar char="Ø"/>
            </a:pPr>
            <a:r>
              <a:rPr lang="ja-JP" altLang="en-US" sz="3200" dirty="0"/>
              <a:t>データ分析　手法一覧</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手法の特徴</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手法の説明</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まとめ</a:t>
            </a:r>
            <a:endParaRPr lang="en-US" altLang="ja-JP" sz="3200" dirty="0"/>
          </a:p>
        </p:txBody>
      </p:sp>
    </p:spTree>
    <p:extLst>
      <p:ext uri="{BB962C8B-B14F-4D97-AF65-F5344CB8AC3E}">
        <p14:creationId xmlns:p14="http://schemas.microsoft.com/office/powerpoint/2010/main" val="264163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FAA9C624-2D02-465E-9F7C-5FB939F73DFA}"/>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71BA6F3E-1594-4AB7-8279-7BAB61879279}"/>
              </a:ext>
            </a:extLst>
          </p:cNvPr>
          <p:cNvSpPr>
            <a:spLocks noGrp="1"/>
          </p:cNvSpPr>
          <p:nvPr>
            <p:ph type="sldNum" sz="quarter" idx="11"/>
          </p:nvPr>
        </p:nvSpPr>
        <p:spPr/>
        <p:txBody>
          <a:bodyPr/>
          <a:lstStyle/>
          <a:p>
            <a:fld id="{5746E6DC-1CE8-4C96-A2EA-6486FEF45375}" type="slidenum">
              <a:rPr lang="ja-JP" altLang="en-US" smtClean="0"/>
              <a:pPr/>
              <a:t>2</a:t>
            </a:fld>
            <a:endParaRPr lang="ja-JP" altLang="en-US" dirty="0"/>
          </a:p>
        </p:txBody>
      </p:sp>
      <p:sp>
        <p:nvSpPr>
          <p:cNvPr id="7" name="タイトル 2">
            <a:extLst>
              <a:ext uri="{FF2B5EF4-FFF2-40B4-BE49-F238E27FC236}">
                <a16:creationId xmlns:a16="http://schemas.microsoft.com/office/drawing/2014/main" id="{ECA897B2-F9DC-48D5-B224-989F595904D0}"/>
              </a:ext>
            </a:extLst>
          </p:cNvPr>
          <p:cNvSpPr txBox="1">
            <a:spLocks/>
          </p:cNvSpPr>
          <p:nvPr/>
        </p:nvSpPr>
        <p:spPr>
          <a:xfrm>
            <a:off x="180000" y="180000"/>
            <a:ext cx="7920000" cy="612000"/>
          </a:xfrm>
          <a:prstGeom prst="rect">
            <a:avLst/>
          </a:prstGeom>
        </p:spPr>
        <p:txBody>
          <a:bodyPr anchor="ctr" anchorCtr="0"/>
          <a:lstStyle>
            <a:lvl1pPr algn="l" defTabSz="914400" rtl="0" eaLnBrk="1" latinLnBrk="0" hangingPunct="1">
              <a:spcBef>
                <a:spcPct val="0"/>
              </a:spcBef>
              <a:buNone/>
              <a:defRPr kumimoji="1" sz="36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latin typeface="+mn-ea"/>
                <a:ea typeface="+mn-ea"/>
              </a:rPr>
              <a:t>本資料の目的</a:t>
            </a:r>
          </a:p>
        </p:txBody>
      </p:sp>
      <p:sp>
        <p:nvSpPr>
          <p:cNvPr id="9" name="テキスト ボックス 8">
            <a:extLst>
              <a:ext uri="{FF2B5EF4-FFF2-40B4-BE49-F238E27FC236}">
                <a16:creationId xmlns:a16="http://schemas.microsoft.com/office/drawing/2014/main" id="{DA9183C9-1876-4752-8B5A-7E165C964D63}"/>
              </a:ext>
            </a:extLst>
          </p:cNvPr>
          <p:cNvSpPr txBox="1"/>
          <p:nvPr/>
        </p:nvSpPr>
        <p:spPr>
          <a:xfrm>
            <a:off x="0" y="2351782"/>
            <a:ext cx="9144000" cy="1754326"/>
          </a:xfrm>
          <a:prstGeom prst="rect">
            <a:avLst/>
          </a:prstGeom>
          <a:noFill/>
        </p:spPr>
        <p:txBody>
          <a:bodyPr wrap="square" rtlCol="0">
            <a:spAutoFit/>
          </a:bodyPr>
          <a:lstStyle/>
          <a:p>
            <a:pPr algn="ctr"/>
            <a:r>
              <a:rPr lang="ja-JP" altLang="en-US" sz="3600" b="1" dirty="0"/>
              <a:t>データ分析ビジネスの拡大につなげるために、</a:t>
            </a:r>
            <a:endParaRPr lang="en-US" altLang="ja-JP" sz="3600" b="1" dirty="0"/>
          </a:p>
          <a:p>
            <a:pPr algn="ctr"/>
            <a:r>
              <a:rPr lang="ja-JP" altLang="en-US" sz="3600" b="1" dirty="0"/>
              <a:t>データ分析手法の概要を</a:t>
            </a:r>
            <a:endParaRPr lang="en-US" altLang="ja-JP" sz="3600" b="1" dirty="0"/>
          </a:p>
          <a:p>
            <a:pPr algn="ctr"/>
            <a:r>
              <a:rPr lang="ja-JP" altLang="en-US" sz="3600" b="1" dirty="0"/>
              <a:t>なんとなく理解する</a:t>
            </a:r>
            <a:endParaRPr lang="en-US" altLang="ja-JP" sz="3600" b="1" dirty="0"/>
          </a:p>
        </p:txBody>
      </p:sp>
    </p:spTree>
    <p:extLst>
      <p:ext uri="{BB962C8B-B14F-4D97-AF65-F5344CB8AC3E}">
        <p14:creationId xmlns:p14="http://schemas.microsoft.com/office/powerpoint/2010/main" val="209086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97A0249-1101-4F4B-99A3-C58745A7C854}"/>
              </a:ext>
            </a:extLst>
          </p:cNvPr>
          <p:cNvSpPr>
            <a:spLocks noGrp="1"/>
          </p:cNvSpPr>
          <p:nvPr>
            <p:ph type="title"/>
          </p:nvPr>
        </p:nvSpPr>
        <p:spPr>
          <a:xfrm>
            <a:off x="180000" y="180000"/>
            <a:ext cx="8974800" cy="612000"/>
          </a:xfrm>
        </p:spPr>
        <p:txBody>
          <a:bodyPr anchor="ctr" anchorCtr="0"/>
          <a:lstStyle/>
          <a:p>
            <a:r>
              <a:rPr kumimoji="1" lang="ja-JP" altLang="en-US" dirty="0"/>
              <a:t>まとめ</a:t>
            </a:r>
          </a:p>
        </p:txBody>
      </p:sp>
      <p:sp>
        <p:nvSpPr>
          <p:cNvPr id="4" name="フッター プレースホルダー 3">
            <a:extLst>
              <a:ext uri="{FF2B5EF4-FFF2-40B4-BE49-F238E27FC236}">
                <a16:creationId xmlns:a16="http://schemas.microsoft.com/office/drawing/2014/main" id="{58BA7784-9613-43B1-96D0-F32B0517DB69}"/>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C918CD29-074D-418C-BE3B-E97B74767081}"/>
              </a:ext>
            </a:extLst>
          </p:cNvPr>
          <p:cNvSpPr>
            <a:spLocks noGrp="1"/>
          </p:cNvSpPr>
          <p:nvPr>
            <p:ph type="sldNum" sz="quarter" idx="11"/>
          </p:nvPr>
        </p:nvSpPr>
        <p:spPr/>
        <p:txBody>
          <a:bodyPr/>
          <a:lstStyle/>
          <a:p>
            <a:fld id="{5746E6DC-1CE8-4C96-A2EA-6486FEF45375}" type="slidenum">
              <a:rPr lang="ja-JP" altLang="en-US" smtClean="0"/>
              <a:pPr/>
              <a:t>20</a:t>
            </a:fld>
            <a:endParaRPr lang="ja-JP" altLang="en-US" dirty="0"/>
          </a:p>
        </p:txBody>
      </p:sp>
      <p:sp>
        <p:nvSpPr>
          <p:cNvPr id="12" name="コンテンツ プレースホルダー 2">
            <a:extLst>
              <a:ext uri="{FF2B5EF4-FFF2-40B4-BE49-F238E27FC236}">
                <a16:creationId xmlns:a16="http://schemas.microsoft.com/office/drawing/2014/main" id="{CE1AD205-8B1D-4A0C-AF56-ACDD763CCA73}"/>
              </a:ext>
            </a:extLst>
          </p:cNvPr>
          <p:cNvSpPr txBox="1">
            <a:spLocks/>
          </p:cNvSpPr>
          <p:nvPr/>
        </p:nvSpPr>
        <p:spPr>
          <a:xfrm>
            <a:off x="0" y="1268760"/>
            <a:ext cx="9108000" cy="36004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400" dirty="0">
                <a:solidFill>
                  <a:schemeClr val="tx1"/>
                </a:solidFill>
                <a:latin typeface="+mn-ea"/>
                <a:ea typeface="+mn-ea"/>
              </a:rPr>
              <a:t>データ分析ビジネスの拡大を目的とし、データ分析の手法説明をしました</a:t>
            </a:r>
            <a:endParaRPr lang="en-US" altLang="ja-JP" sz="2400" dirty="0">
              <a:solidFill>
                <a:schemeClr val="tx1"/>
              </a:solidFill>
              <a:latin typeface="+mn-ea"/>
              <a:ea typeface="+mn-ea"/>
            </a:endParaRPr>
          </a:p>
          <a:p>
            <a:pPr>
              <a:spcBef>
                <a:spcPts val="1800"/>
              </a:spcBef>
            </a:pPr>
            <a:r>
              <a:rPr lang="ja-JP" altLang="en-US" sz="2400" dirty="0">
                <a:solidFill>
                  <a:schemeClr val="tx1"/>
                </a:solidFill>
                <a:latin typeface="+mn-ea"/>
                <a:ea typeface="+mn-ea"/>
              </a:rPr>
              <a:t>手法の特徴では、以下の</a:t>
            </a:r>
            <a:r>
              <a:rPr lang="en-US" altLang="ja-JP" sz="2400" dirty="0">
                <a:solidFill>
                  <a:schemeClr val="tx1"/>
                </a:solidFill>
                <a:latin typeface="+mn-ea"/>
                <a:ea typeface="+mn-ea"/>
              </a:rPr>
              <a:t>3</a:t>
            </a:r>
            <a:r>
              <a:rPr lang="ja-JP" altLang="en-US" sz="2400" dirty="0">
                <a:solidFill>
                  <a:schemeClr val="tx1"/>
                </a:solidFill>
                <a:latin typeface="+mn-ea"/>
                <a:ea typeface="+mn-ea"/>
              </a:rPr>
              <a:t>点を紹介しました</a:t>
            </a:r>
            <a:endParaRPr lang="en-US" altLang="ja-JP" sz="2400" dirty="0">
              <a:solidFill>
                <a:schemeClr val="tx1"/>
              </a:solidFill>
              <a:latin typeface="+mn-ea"/>
              <a:ea typeface="+mn-ea"/>
            </a:endParaRPr>
          </a:p>
          <a:p>
            <a:pPr>
              <a:spcBef>
                <a:spcPts val="1800"/>
              </a:spcBef>
            </a:pPr>
            <a:endParaRPr lang="en-US" altLang="ja-JP" sz="2400" dirty="0">
              <a:solidFill>
                <a:schemeClr val="tx1"/>
              </a:solidFill>
              <a:latin typeface="+mn-ea"/>
              <a:ea typeface="+mn-ea"/>
            </a:endParaRPr>
          </a:p>
          <a:p>
            <a:pPr>
              <a:spcBef>
                <a:spcPts val="1800"/>
              </a:spcBef>
            </a:pPr>
            <a:endParaRPr lang="en-US" altLang="ja-JP" sz="2400" dirty="0">
              <a:solidFill>
                <a:schemeClr val="tx1"/>
              </a:solidFill>
              <a:latin typeface="+mn-ea"/>
              <a:ea typeface="+mn-ea"/>
            </a:endParaRPr>
          </a:p>
          <a:p>
            <a:pPr>
              <a:spcBef>
                <a:spcPts val="1800"/>
              </a:spcBef>
            </a:pPr>
            <a:r>
              <a:rPr lang="ja-JP" altLang="en-US" sz="2400" dirty="0">
                <a:solidFill>
                  <a:schemeClr val="tx1"/>
                </a:solidFill>
                <a:latin typeface="+mn-ea"/>
                <a:ea typeface="+mn-ea"/>
              </a:rPr>
              <a:t>手法の説明では、分析の目的と手法の特性別に、</a:t>
            </a:r>
            <a:r>
              <a:rPr lang="ja-JP" altLang="en-US" sz="2400" b="1" dirty="0">
                <a:solidFill>
                  <a:schemeClr val="tx1"/>
                </a:solidFill>
                <a:latin typeface="+mn-ea"/>
                <a:ea typeface="+mn-ea"/>
              </a:rPr>
              <a:t>全</a:t>
            </a:r>
            <a:r>
              <a:rPr lang="en-US" altLang="ja-JP" sz="2400" b="1" dirty="0">
                <a:solidFill>
                  <a:schemeClr val="tx1"/>
                </a:solidFill>
                <a:latin typeface="+mn-ea"/>
                <a:ea typeface="+mn-ea"/>
              </a:rPr>
              <a:t>4</a:t>
            </a:r>
            <a:r>
              <a:rPr lang="ja-JP" altLang="en-US" sz="2400" b="1" dirty="0">
                <a:solidFill>
                  <a:schemeClr val="tx1"/>
                </a:solidFill>
                <a:latin typeface="+mn-ea"/>
                <a:ea typeface="+mn-ea"/>
              </a:rPr>
              <a:t>種類の手法を説明しました</a:t>
            </a:r>
          </a:p>
        </p:txBody>
      </p:sp>
      <p:sp>
        <p:nvSpPr>
          <p:cNvPr id="11" name="正方形/長方形 10">
            <a:extLst>
              <a:ext uri="{FF2B5EF4-FFF2-40B4-BE49-F238E27FC236}">
                <a16:creationId xmlns:a16="http://schemas.microsoft.com/office/drawing/2014/main" id="{1EFB2ABB-DA5E-4CF9-A3F3-2828156538EE}"/>
              </a:ext>
            </a:extLst>
          </p:cNvPr>
          <p:cNvSpPr/>
          <p:nvPr/>
        </p:nvSpPr>
        <p:spPr>
          <a:xfrm>
            <a:off x="1153436" y="4404300"/>
            <a:ext cx="6837128" cy="1184940"/>
          </a:xfrm>
          <a:prstGeom prst="rect">
            <a:avLst/>
          </a:prstGeom>
        </p:spPr>
        <p:txBody>
          <a:bodyPr wrap="none">
            <a:spAutoFit/>
          </a:bodyPr>
          <a:lstStyle/>
          <a:p>
            <a:pPr algn="ctr">
              <a:spcBef>
                <a:spcPts val="1800"/>
              </a:spcBef>
            </a:pPr>
            <a:r>
              <a:rPr lang="ja-JP" altLang="en-US" sz="2800" b="1" dirty="0">
                <a:solidFill>
                  <a:srgbClr val="C00000"/>
                </a:solidFill>
                <a:latin typeface="+mn-ea"/>
              </a:rPr>
              <a:t>データ分析の知識を増やして、</a:t>
            </a:r>
            <a:endParaRPr lang="en-US" altLang="ja-JP" sz="2800" b="1" dirty="0">
              <a:solidFill>
                <a:srgbClr val="C00000"/>
              </a:solidFill>
              <a:latin typeface="+mn-ea"/>
            </a:endParaRPr>
          </a:p>
          <a:p>
            <a:pPr algn="ctr">
              <a:spcBef>
                <a:spcPts val="1800"/>
              </a:spcBef>
            </a:pPr>
            <a:r>
              <a:rPr lang="ja-JP" altLang="en-US" sz="2800" b="1" dirty="0">
                <a:solidFill>
                  <a:srgbClr val="C00000"/>
                </a:solidFill>
                <a:latin typeface="+mn-ea"/>
              </a:rPr>
              <a:t>データ分析ビジネスの拡大を目指しましょう！</a:t>
            </a:r>
          </a:p>
        </p:txBody>
      </p:sp>
      <p:graphicFrame>
        <p:nvGraphicFramePr>
          <p:cNvPr id="38" name="表 20">
            <a:extLst>
              <a:ext uri="{FF2B5EF4-FFF2-40B4-BE49-F238E27FC236}">
                <a16:creationId xmlns:a16="http://schemas.microsoft.com/office/drawing/2014/main" id="{62884DCC-6188-4129-A35C-5DDCD255A902}"/>
              </a:ext>
            </a:extLst>
          </p:cNvPr>
          <p:cNvGraphicFramePr>
            <a:graphicFrameLocks noGrp="1"/>
          </p:cNvGraphicFramePr>
          <p:nvPr>
            <p:extLst>
              <p:ext uri="{D42A27DB-BD31-4B8C-83A1-F6EECF244321}">
                <p14:modId xmlns:p14="http://schemas.microsoft.com/office/powerpoint/2010/main" val="3236050169"/>
              </p:ext>
            </p:extLst>
          </p:nvPr>
        </p:nvGraphicFramePr>
        <p:xfrm>
          <a:off x="827584" y="2323760"/>
          <a:ext cx="5664836" cy="1188720"/>
        </p:xfrm>
        <a:graphic>
          <a:graphicData uri="http://schemas.openxmlformats.org/drawingml/2006/table">
            <a:tbl>
              <a:tblPr firstRow="1" bandRow="1">
                <a:tableStyleId>{2D5ABB26-0587-4C30-8999-92F81FD0307C}</a:tableStyleId>
              </a:tblPr>
              <a:tblGrid>
                <a:gridCol w="2162493">
                  <a:extLst>
                    <a:ext uri="{9D8B030D-6E8A-4147-A177-3AD203B41FA5}">
                      <a16:colId xmlns:a16="http://schemas.microsoft.com/office/drawing/2014/main" val="3136836865"/>
                    </a:ext>
                  </a:extLst>
                </a:gridCol>
                <a:gridCol w="3502343">
                  <a:extLst>
                    <a:ext uri="{9D8B030D-6E8A-4147-A177-3AD203B41FA5}">
                      <a16:colId xmlns:a16="http://schemas.microsoft.com/office/drawing/2014/main" val="93703454"/>
                    </a:ext>
                  </a:extLst>
                </a:gridCol>
              </a:tblGrid>
              <a:tr h="370840">
                <a:tc>
                  <a:txBody>
                    <a:bodyPr/>
                    <a:lstStyle/>
                    <a:p>
                      <a:r>
                        <a:rPr kumimoji="1" lang="ja-JP" altLang="en-US" sz="2000" dirty="0"/>
                        <a:t>①分析の目的</a:t>
                      </a:r>
                    </a:p>
                  </a:txBody>
                  <a:tcPr/>
                </a:tc>
                <a:tc>
                  <a:txBody>
                    <a:bodyPr/>
                    <a:lstStyle/>
                    <a:p>
                      <a:r>
                        <a:rPr lang="ja-JP" altLang="en-US" sz="2000" b="0" dirty="0">
                          <a:solidFill>
                            <a:schemeClr val="tx1"/>
                          </a:solidFill>
                        </a:rPr>
                        <a:t>：</a:t>
                      </a:r>
                      <a:r>
                        <a:rPr lang="ja-JP" altLang="en-US" sz="2000" b="1" dirty="0">
                          <a:solidFill>
                            <a:schemeClr val="tx1"/>
                          </a:solidFill>
                        </a:rPr>
                        <a:t>予測・識別・把握</a:t>
                      </a:r>
                      <a:endParaRPr kumimoji="1" lang="ja-JP" altLang="en-US" sz="2000" b="1" dirty="0">
                        <a:solidFill>
                          <a:schemeClr val="tx1"/>
                        </a:solidFill>
                      </a:endParaRPr>
                    </a:p>
                  </a:txBody>
                  <a:tcPr/>
                </a:tc>
                <a:extLst>
                  <a:ext uri="{0D108BD9-81ED-4DB2-BD59-A6C34878D82A}">
                    <a16:rowId xmlns:a16="http://schemas.microsoft.com/office/drawing/2014/main" val="3054187378"/>
                  </a:ext>
                </a:extLst>
              </a:tr>
              <a:tr h="370840">
                <a:tc>
                  <a:txBody>
                    <a:bodyPr/>
                    <a:lstStyle/>
                    <a:p>
                      <a:r>
                        <a:rPr kumimoji="1" lang="ja-JP" altLang="en-US" sz="2000" dirty="0"/>
                        <a:t>②変数の使い分け</a:t>
                      </a:r>
                    </a:p>
                  </a:txBody>
                  <a:tcPr/>
                </a:tc>
                <a:tc>
                  <a:txBody>
                    <a:bodyPr/>
                    <a:lstStyle/>
                    <a:p>
                      <a:r>
                        <a:rPr lang="ja-JP" altLang="en-US" sz="2000" b="0" dirty="0">
                          <a:solidFill>
                            <a:schemeClr val="tx1"/>
                          </a:solidFill>
                        </a:rPr>
                        <a:t>：</a:t>
                      </a:r>
                      <a:r>
                        <a:rPr lang="ja-JP" altLang="en-US" sz="2000" b="1" dirty="0">
                          <a:solidFill>
                            <a:schemeClr val="tx1"/>
                          </a:solidFill>
                        </a:rPr>
                        <a:t>目的変数・説明変数</a:t>
                      </a:r>
                      <a:endParaRPr kumimoji="1" lang="ja-JP" altLang="en-US" sz="2000" b="1" dirty="0">
                        <a:solidFill>
                          <a:schemeClr val="tx1"/>
                        </a:solidFill>
                      </a:endParaRPr>
                    </a:p>
                  </a:txBody>
                  <a:tcPr/>
                </a:tc>
                <a:extLst>
                  <a:ext uri="{0D108BD9-81ED-4DB2-BD59-A6C34878D82A}">
                    <a16:rowId xmlns:a16="http://schemas.microsoft.com/office/drawing/2014/main" val="376983962"/>
                  </a:ext>
                </a:extLst>
              </a:tr>
              <a:tr h="370840">
                <a:tc>
                  <a:txBody>
                    <a:bodyPr/>
                    <a:lstStyle/>
                    <a:p>
                      <a:r>
                        <a:rPr kumimoji="1" lang="ja-JP" altLang="en-US" sz="2000" dirty="0"/>
                        <a:t>③手法の特性</a:t>
                      </a:r>
                    </a:p>
                  </a:txBody>
                  <a:tcPr/>
                </a:tc>
                <a:tc>
                  <a:txBody>
                    <a:bodyPr/>
                    <a:lstStyle/>
                    <a:p>
                      <a:r>
                        <a:rPr lang="ja-JP" altLang="en-US" sz="2000" b="0" dirty="0">
                          <a:solidFill>
                            <a:schemeClr val="tx1"/>
                          </a:solidFill>
                        </a:rPr>
                        <a:t>：</a:t>
                      </a:r>
                      <a:r>
                        <a:rPr lang="ja-JP" altLang="en-US" sz="2000" b="1" dirty="0">
                          <a:solidFill>
                            <a:schemeClr val="tx1"/>
                          </a:solidFill>
                        </a:rPr>
                        <a:t>目的変数あり・目的変数なし</a:t>
                      </a:r>
                      <a:endParaRPr kumimoji="1" lang="ja-JP" altLang="en-US" sz="2000" b="1" dirty="0">
                        <a:solidFill>
                          <a:schemeClr val="tx1"/>
                        </a:solidFill>
                      </a:endParaRPr>
                    </a:p>
                  </a:txBody>
                  <a:tcPr/>
                </a:tc>
                <a:extLst>
                  <a:ext uri="{0D108BD9-81ED-4DB2-BD59-A6C34878D82A}">
                    <a16:rowId xmlns:a16="http://schemas.microsoft.com/office/drawing/2014/main" val="3615109593"/>
                  </a:ext>
                </a:extLst>
              </a:tr>
            </a:tbl>
          </a:graphicData>
        </a:graphic>
      </p:graphicFrame>
    </p:spTree>
    <p:extLst>
      <p:ext uri="{BB962C8B-B14F-4D97-AF65-F5344CB8AC3E}">
        <p14:creationId xmlns:p14="http://schemas.microsoft.com/office/powerpoint/2010/main" val="4023684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018D6A2-0D86-4DE2-B46F-ADF6B4B19598}"/>
              </a:ext>
            </a:extLst>
          </p:cNvPr>
          <p:cNvSpPr>
            <a:spLocks noGrp="1"/>
          </p:cNvSpPr>
          <p:nvPr>
            <p:ph type="ctrTitle"/>
          </p:nvPr>
        </p:nvSpPr>
        <p:spPr/>
        <p:txBody>
          <a:bodyPr/>
          <a:lstStyle/>
          <a:p>
            <a:r>
              <a:rPr lang="ja-JP" altLang="en-US" dirty="0"/>
              <a:t>補足</a:t>
            </a:r>
            <a:endParaRPr kumimoji="1" lang="ja-JP" altLang="en-US" dirty="0"/>
          </a:p>
        </p:txBody>
      </p:sp>
      <p:sp>
        <p:nvSpPr>
          <p:cNvPr id="7" name="字幕 6">
            <a:extLst>
              <a:ext uri="{FF2B5EF4-FFF2-40B4-BE49-F238E27FC236}">
                <a16:creationId xmlns:a16="http://schemas.microsoft.com/office/drawing/2014/main" id="{76FFF810-2D6D-4D88-AE11-8D35754FBBFD}"/>
              </a:ext>
            </a:extLst>
          </p:cNvPr>
          <p:cNvSpPr>
            <a:spLocks noGrp="1"/>
          </p:cNvSpPr>
          <p:nvPr>
            <p:ph type="subTitle"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0ED101FF-F22D-4812-A7DC-A683A744E928}"/>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10ABD4C6-FD32-457F-A7E3-75AD55D56C9A}"/>
              </a:ext>
            </a:extLst>
          </p:cNvPr>
          <p:cNvSpPr>
            <a:spLocks noGrp="1"/>
          </p:cNvSpPr>
          <p:nvPr>
            <p:ph type="sldNum" sz="quarter" idx="11"/>
          </p:nvPr>
        </p:nvSpPr>
        <p:spPr/>
        <p:txBody>
          <a:bodyPr/>
          <a:lstStyle/>
          <a:p>
            <a:fld id="{5746E6DC-1CE8-4C96-A2EA-6486FEF45375}" type="slidenum">
              <a:rPr lang="ja-JP" altLang="en-US" smtClean="0"/>
              <a:pPr/>
              <a:t>21</a:t>
            </a:fld>
            <a:endParaRPr lang="ja-JP" altLang="en-US" dirty="0"/>
          </a:p>
        </p:txBody>
      </p:sp>
    </p:spTree>
    <p:extLst>
      <p:ext uri="{BB962C8B-B14F-4D97-AF65-F5344CB8AC3E}">
        <p14:creationId xmlns:p14="http://schemas.microsoft.com/office/powerpoint/2010/main" val="288506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81061C4-8CAB-4A50-AE0B-C966A3B8CE32}"/>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18BFA9F7-7C46-456C-8B0E-A03D4580661F}"/>
              </a:ext>
            </a:extLst>
          </p:cNvPr>
          <p:cNvSpPr>
            <a:spLocks noGrp="1"/>
          </p:cNvSpPr>
          <p:nvPr>
            <p:ph type="sldNum" sz="quarter" idx="11"/>
          </p:nvPr>
        </p:nvSpPr>
        <p:spPr/>
        <p:txBody>
          <a:bodyPr/>
          <a:lstStyle/>
          <a:p>
            <a:fld id="{5746E6DC-1CE8-4C96-A2EA-6486FEF45375}" type="slidenum">
              <a:rPr lang="ja-JP" altLang="en-US" smtClean="0"/>
              <a:pPr/>
              <a:t>22</a:t>
            </a:fld>
            <a:endParaRPr lang="ja-JP" altLang="en-US" dirty="0"/>
          </a:p>
        </p:txBody>
      </p:sp>
      <p:sp>
        <p:nvSpPr>
          <p:cNvPr id="10" name="タイトル 2">
            <a:extLst>
              <a:ext uri="{FF2B5EF4-FFF2-40B4-BE49-F238E27FC236}">
                <a16:creationId xmlns:a16="http://schemas.microsoft.com/office/drawing/2014/main" id="{58349065-E996-44E9-B610-2C2605A3745D}"/>
              </a:ext>
            </a:extLst>
          </p:cNvPr>
          <p:cNvSpPr>
            <a:spLocks noGrp="1"/>
          </p:cNvSpPr>
          <p:nvPr>
            <p:ph type="title"/>
          </p:nvPr>
        </p:nvSpPr>
        <p:spPr>
          <a:xfrm>
            <a:off x="180000" y="180000"/>
            <a:ext cx="7920000" cy="612000"/>
          </a:xfrm>
        </p:spPr>
        <p:txBody>
          <a:bodyPr/>
          <a:lstStyle/>
          <a:p>
            <a:r>
              <a:rPr lang="ja-JP" altLang="en-US" dirty="0">
                <a:latin typeface="+mn-ea"/>
                <a:ea typeface="+mn-ea"/>
              </a:rPr>
              <a:t>手法の特徴　手法の特性</a:t>
            </a:r>
            <a:endParaRPr kumimoji="1" lang="ja-JP" altLang="en-US" dirty="0">
              <a:latin typeface="+mn-ea"/>
              <a:ea typeface="+mn-ea"/>
            </a:endParaRPr>
          </a:p>
        </p:txBody>
      </p:sp>
      <p:sp>
        <p:nvSpPr>
          <p:cNvPr id="2" name="正方形/長方形 1">
            <a:extLst>
              <a:ext uri="{FF2B5EF4-FFF2-40B4-BE49-F238E27FC236}">
                <a16:creationId xmlns:a16="http://schemas.microsoft.com/office/drawing/2014/main" id="{9419CB3F-0E0D-4C1E-A5CB-4605D06285C0}"/>
              </a:ext>
            </a:extLst>
          </p:cNvPr>
          <p:cNvSpPr/>
          <p:nvPr/>
        </p:nvSpPr>
        <p:spPr>
          <a:xfrm>
            <a:off x="467544" y="1484784"/>
            <a:ext cx="7592591" cy="923330"/>
          </a:xfrm>
          <a:prstGeom prst="rect">
            <a:avLst/>
          </a:prstGeom>
        </p:spPr>
        <p:txBody>
          <a:bodyPr wrap="none">
            <a:spAutoFit/>
          </a:bodyPr>
          <a:lstStyle/>
          <a:p>
            <a:r>
              <a:rPr lang="ja-JP" altLang="en-US" dirty="0"/>
              <a:t>データ分析を用いたスパムメール識別の事例：</a:t>
            </a:r>
            <a:r>
              <a:rPr lang="ja-JP" altLang="en-US" dirty="0">
                <a:hlinkClick r:id="rId2"/>
              </a:rPr>
              <a:t>https://seleck.cc/985</a:t>
            </a:r>
            <a:endParaRPr lang="en-US" altLang="ja-JP" dirty="0"/>
          </a:p>
          <a:p>
            <a:r>
              <a:rPr lang="en-US" altLang="ja-JP" dirty="0">
                <a:hlinkClick r:id="rId3"/>
              </a:rPr>
              <a:t>https://www.itmedia.co.jp/news/articles/1507/13/news053.html</a:t>
            </a:r>
            <a:endParaRPr lang="en-US" altLang="ja-JP" dirty="0"/>
          </a:p>
          <a:p>
            <a:endParaRPr lang="ja-JP" altLang="en-US" dirty="0"/>
          </a:p>
        </p:txBody>
      </p:sp>
    </p:spTree>
    <p:extLst>
      <p:ext uri="{BB962C8B-B14F-4D97-AF65-F5344CB8AC3E}">
        <p14:creationId xmlns:p14="http://schemas.microsoft.com/office/powerpoint/2010/main" val="1677685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四角形: 角を丸くする 28">
            <a:extLst>
              <a:ext uri="{FF2B5EF4-FFF2-40B4-BE49-F238E27FC236}">
                <a16:creationId xmlns:a16="http://schemas.microsoft.com/office/drawing/2014/main" id="{CA9F1B8D-39D9-4167-B616-A9B9D1D15B04}"/>
              </a:ext>
            </a:extLst>
          </p:cNvPr>
          <p:cNvSpPr/>
          <p:nvPr/>
        </p:nvSpPr>
        <p:spPr>
          <a:xfrm>
            <a:off x="4828787" y="31656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ベイジアンネットワーク</a:t>
            </a:r>
          </a:p>
        </p:txBody>
      </p:sp>
      <p:sp>
        <p:nvSpPr>
          <p:cNvPr id="17" name="四角形: 角を丸くする 16">
            <a:extLst>
              <a:ext uri="{FF2B5EF4-FFF2-40B4-BE49-F238E27FC236}">
                <a16:creationId xmlns:a16="http://schemas.microsoft.com/office/drawing/2014/main" id="{679DED95-5D29-4205-9B6E-97BC38D270B0}"/>
              </a:ext>
            </a:extLst>
          </p:cNvPr>
          <p:cNvSpPr/>
          <p:nvPr/>
        </p:nvSpPr>
        <p:spPr>
          <a:xfrm>
            <a:off x="4828787" y="2304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決定木</a:t>
            </a:r>
          </a:p>
        </p:txBody>
      </p:sp>
      <p:sp>
        <p:nvSpPr>
          <p:cNvPr id="4" name="フッター プレースホルダー 3">
            <a:extLst>
              <a:ext uri="{FF2B5EF4-FFF2-40B4-BE49-F238E27FC236}">
                <a16:creationId xmlns:a16="http://schemas.microsoft.com/office/drawing/2014/main" id="{0AB15A83-63B9-4D59-B6FE-11D71F29C597}"/>
              </a:ext>
            </a:extLst>
          </p:cNvPr>
          <p:cNvSpPr>
            <a:spLocks noGrp="1"/>
          </p:cNvSpPr>
          <p:nvPr>
            <p:ph type="ftr" sz="quarter" idx="10"/>
          </p:nvPr>
        </p:nvSpPr>
        <p:spPr/>
        <p:txBody>
          <a:bodyPr/>
          <a:lstStyle/>
          <a:p>
            <a:r>
              <a:rPr lang="en-US" altLang="ja-JP">
                <a:latin typeface="+mn-ea"/>
                <a:ea typeface="+mn-ea"/>
              </a:rPr>
              <a:t>Copyright© 2020</a:t>
            </a:r>
            <a:r>
              <a:rPr lang="ja-JP" altLang="en-US">
                <a:latin typeface="+mn-ea"/>
                <a:ea typeface="+mn-ea"/>
              </a:rPr>
              <a:t>　</a:t>
            </a:r>
            <a:r>
              <a:rPr lang="en-US" altLang="ja-JP">
                <a:latin typeface="+mn-ea"/>
                <a:ea typeface="+mn-ea"/>
              </a:rPr>
              <a:t>TSUZUKI DENKI Co.,Ltd.</a:t>
            </a:r>
            <a:endParaRPr lang="ja-JP" altLang="en-US" dirty="0">
              <a:latin typeface="+mn-ea"/>
              <a:ea typeface="+mn-ea"/>
            </a:endParaRPr>
          </a:p>
        </p:txBody>
      </p:sp>
      <p:sp>
        <p:nvSpPr>
          <p:cNvPr id="5" name="スライド番号プレースホルダー 4">
            <a:extLst>
              <a:ext uri="{FF2B5EF4-FFF2-40B4-BE49-F238E27FC236}">
                <a16:creationId xmlns:a16="http://schemas.microsoft.com/office/drawing/2014/main" id="{4F9D11D3-D692-4A29-B76D-AD3C6B332D4D}"/>
              </a:ext>
            </a:extLst>
          </p:cNvPr>
          <p:cNvSpPr>
            <a:spLocks noGrp="1"/>
          </p:cNvSpPr>
          <p:nvPr>
            <p:ph type="sldNum" sz="quarter" idx="11"/>
          </p:nvPr>
        </p:nvSpPr>
        <p:spPr/>
        <p:txBody>
          <a:bodyPr/>
          <a:lstStyle/>
          <a:p>
            <a:fld id="{5746E6DC-1CE8-4C96-A2EA-6486FEF45375}" type="slidenum">
              <a:rPr lang="ja-JP" altLang="en-US" smtClean="0">
                <a:latin typeface="+mn-ea"/>
                <a:ea typeface="+mn-ea"/>
              </a:rPr>
              <a:pPr/>
              <a:t>23</a:t>
            </a:fld>
            <a:endParaRPr lang="ja-JP" altLang="en-US" dirty="0">
              <a:latin typeface="+mn-ea"/>
              <a:ea typeface="+mn-ea"/>
            </a:endParaRPr>
          </a:p>
        </p:txBody>
      </p:sp>
      <p:sp>
        <p:nvSpPr>
          <p:cNvPr id="6" name="タイトル 2">
            <a:extLst>
              <a:ext uri="{FF2B5EF4-FFF2-40B4-BE49-F238E27FC236}">
                <a16:creationId xmlns:a16="http://schemas.microsoft.com/office/drawing/2014/main" id="{700DA508-EBCC-4D3A-AAA0-2659ACC62D4D}"/>
              </a:ext>
            </a:extLst>
          </p:cNvPr>
          <p:cNvSpPr>
            <a:spLocks noGrp="1"/>
          </p:cNvSpPr>
          <p:nvPr>
            <p:ph type="title"/>
          </p:nvPr>
        </p:nvSpPr>
        <p:spPr>
          <a:xfrm>
            <a:off x="180000" y="180000"/>
            <a:ext cx="7920000" cy="612000"/>
          </a:xfrm>
        </p:spPr>
        <p:txBody>
          <a:bodyPr/>
          <a:lstStyle/>
          <a:p>
            <a:r>
              <a:rPr lang="ja-JP" altLang="en-US" dirty="0">
                <a:latin typeface="+mn-ea"/>
                <a:ea typeface="+mn-ea"/>
              </a:rPr>
              <a:t>データ分析の手法　一覧</a:t>
            </a:r>
            <a:endParaRPr kumimoji="1" lang="ja-JP" altLang="en-US" dirty="0">
              <a:latin typeface="+mn-ea"/>
              <a:ea typeface="+mn-ea"/>
            </a:endParaRPr>
          </a:p>
        </p:txBody>
      </p:sp>
      <p:sp>
        <p:nvSpPr>
          <p:cNvPr id="8" name="四角形: 角を丸くする 7">
            <a:extLst>
              <a:ext uri="{FF2B5EF4-FFF2-40B4-BE49-F238E27FC236}">
                <a16:creationId xmlns:a16="http://schemas.microsoft.com/office/drawing/2014/main" id="{C13E7F46-259D-4F9F-B51C-74BB548C18A0}"/>
              </a:ext>
            </a:extLst>
          </p:cNvPr>
          <p:cNvSpPr/>
          <p:nvPr/>
        </p:nvSpPr>
        <p:spPr>
          <a:xfrm>
            <a:off x="4802791" y="144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回帰分析</a:t>
            </a:r>
          </a:p>
        </p:txBody>
      </p:sp>
      <p:sp>
        <p:nvSpPr>
          <p:cNvPr id="14" name="四角形: 角を丸くする 13">
            <a:extLst>
              <a:ext uri="{FF2B5EF4-FFF2-40B4-BE49-F238E27FC236}">
                <a16:creationId xmlns:a16="http://schemas.microsoft.com/office/drawing/2014/main" id="{A70B85F1-6260-4A4B-89C9-58F7C052058B}"/>
              </a:ext>
            </a:extLst>
          </p:cNvPr>
          <p:cNvSpPr/>
          <p:nvPr/>
        </p:nvSpPr>
        <p:spPr>
          <a:xfrm>
            <a:off x="4802791" y="1872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時系列分析</a:t>
            </a:r>
          </a:p>
        </p:txBody>
      </p:sp>
      <p:sp>
        <p:nvSpPr>
          <p:cNvPr id="16" name="四角形: 角を丸くする 15">
            <a:extLst>
              <a:ext uri="{FF2B5EF4-FFF2-40B4-BE49-F238E27FC236}">
                <a16:creationId xmlns:a16="http://schemas.microsoft.com/office/drawing/2014/main" id="{A48C4340-D653-4E7F-BAF3-C174B558C18D}"/>
              </a:ext>
            </a:extLst>
          </p:cNvPr>
          <p:cNvSpPr/>
          <p:nvPr/>
        </p:nvSpPr>
        <p:spPr>
          <a:xfrm>
            <a:off x="4828787" y="2736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ディープラーニング</a:t>
            </a:r>
          </a:p>
        </p:txBody>
      </p:sp>
      <p:sp>
        <p:nvSpPr>
          <p:cNvPr id="20" name="四角形: 角を丸くする 19">
            <a:extLst>
              <a:ext uri="{FF2B5EF4-FFF2-40B4-BE49-F238E27FC236}">
                <a16:creationId xmlns:a16="http://schemas.microsoft.com/office/drawing/2014/main" id="{D53325EE-46D7-479A-AC27-2170B90B34DD}"/>
              </a:ext>
            </a:extLst>
          </p:cNvPr>
          <p:cNvSpPr/>
          <p:nvPr/>
        </p:nvSpPr>
        <p:spPr>
          <a:xfrm>
            <a:off x="4828787" y="576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テキストマイニング</a:t>
            </a:r>
          </a:p>
        </p:txBody>
      </p:sp>
      <p:sp>
        <p:nvSpPr>
          <p:cNvPr id="23" name="四角形: 角を丸くする 22">
            <a:extLst>
              <a:ext uri="{FF2B5EF4-FFF2-40B4-BE49-F238E27FC236}">
                <a16:creationId xmlns:a16="http://schemas.microsoft.com/office/drawing/2014/main" id="{87A74F31-C606-474B-9CF0-EF8AF9220210}"/>
              </a:ext>
            </a:extLst>
          </p:cNvPr>
          <p:cNvSpPr/>
          <p:nvPr/>
        </p:nvSpPr>
        <p:spPr>
          <a:xfrm>
            <a:off x="4828787" y="360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主成分分析</a:t>
            </a:r>
          </a:p>
        </p:txBody>
      </p:sp>
      <p:sp>
        <p:nvSpPr>
          <p:cNvPr id="24" name="四角形: 角を丸くする 23">
            <a:extLst>
              <a:ext uri="{FF2B5EF4-FFF2-40B4-BE49-F238E27FC236}">
                <a16:creationId xmlns:a16="http://schemas.microsoft.com/office/drawing/2014/main" id="{7244223B-145C-44B2-ABB7-A6D3E6805020}"/>
              </a:ext>
            </a:extLst>
          </p:cNvPr>
          <p:cNvSpPr/>
          <p:nvPr/>
        </p:nvSpPr>
        <p:spPr>
          <a:xfrm>
            <a:off x="4828787" y="4032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i="1" dirty="0">
                <a:latin typeface="+mn-ea"/>
              </a:rPr>
              <a:t>PLSA</a:t>
            </a:r>
            <a:endParaRPr lang="ja-JP" altLang="en-US" sz="1400" b="1" i="1" dirty="0">
              <a:latin typeface="+mn-ea"/>
            </a:endParaRPr>
          </a:p>
        </p:txBody>
      </p:sp>
      <p:sp>
        <p:nvSpPr>
          <p:cNvPr id="25" name="四角形: 角を丸くする 24">
            <a:extLst>
              <a:ext uri="{FF2B5EF4-FFF2-40B4-BE49-F238E27FC236}">
                <a16:creationId xmlns:a16="http://schemas.microsoft.com/office/drawing/2014/main" id="{70407832-5223-4BE6-971C-3785561F391F}"/>
              </a:ext>
            </a:extLst>
          </p:cNvPr>
          <p:cNvSpPr/>
          <p:nvPr/>
        </p:nvSpPr>
        <p:spPr>
          <a:xfrm>
            <a:off x="4828787" y="4464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クラスター分析</a:t>
            </a:r>
          </a:p>
        </p:txBody>
      </p:sp>
      <p:sp>
        <p:nvSpPr>
          <p:cNvPr id="27" name="四角形: 角を丸くする 26">
            <a:extLst>
              <a:ext uri="{FF2B5EF4-FFF2-40B4-BE49-F238E27FC236}">
                <a16:creationId xmlns:a16="http://schemas.microsoft.com/office/drawing/2014/main" id="{B9D0C603-9CC7-453F-B8BE-16C3A450F79C}"/>
              </a:ext>
            </a:extLst>
          </p:cNvPr>
          <p:cNvSpPr/>
          <p:nvPr/>
        </p:nvSpPr>
        <p:spPr>
          <a:xfrm>
            <a:off x="4828787" y="4896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コレスポンデンス分析</a:t>
            </a:r>
          </a:p>
        </p:txBody>
      </p:sp>
      <p:sp>
        <p:nvSpPr>
          <p:cNvPr id="28" name="四角形: 角を丸くする 27">
            <a:extLst>
              <a:ext uri="{FF2B5EF4-FFF2-40B4-BE49-F238E27FC236}">
                <a16:creationId xmlns:a16="http://schemas.microsoft.com/office/drawing/2014/main" id="{066917D5-CEDB-4B42-99A1-7E32C078FC0F}"/>
              </a:ext>
            </a:extLst>
          </p:cNvPr>
          <p:cNvSpPr/>
          <p:nvPr/>
        </p:nvSpPr>
        <p:spPr>
          <a:xfrm>
            <a:off x="4828787" y="5328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アソシエーション分析</a:t>
            </a:r>
          </a:p>
        </p:txBody>
      </p:sp>
      <p:grpSp>
        <p:nvGrpSpPr>
          <p:cNvPr id="206" name="グループ化 205">
            <a:extLst>
              <a:ext uri="{FF2B5EF4-FFF2-40B4-BE49-F238E27FC236}">
                <a16:creationId xmlns:a16="http://schemas.microsoft.com/office/drawing/2014/main" id="{2E1717C3-0FD3-48BD-9224-C928E854FD12}"/>
              </a:ext>
            </a:extLst>
          </p:cNvPr>
          <p:cNvGrpSpPr/>
          <p:nvPr/>
        </p:nvGrpSpPr>
        <p:grpSpPr>
          <a:xfrm>
            <a:off x="867718" y="1440000"/>
            <a:ext cx="2882096" cy="4680000"/>
            <a:chOff x="1209323" y="1538155"/>
            <a:chExt cx="2882096" cy="4680000"/>
          </a:xfrm>
        </p:grpSpPr>
        <p:sp>
          <p:nvSpPr>
            <p:cNvPr id="30" name="四角形: 角を丸くする 29">
              <a:extLst>
                <a:ext uri="{FF2B5EF4-FFF2-40B4-BE49-F238E27FC236}">
                  <a16:creationId xmlns:a16="http://schemas.microsoft.com/office/drawing/2014/main" id="{52092034-9797-4050-8B12-8C9C9BE2A172}"/>
                </a:ext>
              </a:extLst>
            </p:cNvPr>
            <p:cNvSpPr/>
            <p:nvPr/>
          </p:nvSpPr>
          <p:spPr bwMode="auto">
            <a:xfrm>
              <a:off x="1211419" y="1538155"/>
              <a:ext cx="2880000" cy="144000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予測</a:t>
              </a:r>
            </a:p>
          </p:txBody>
        </p:sp>
        <p:sp>
          <p:nvSpPr>
            <p:cNvPr id="31" name="四角形: 角を丸くする 30">
              <a:extLst>
                <a:ext uri="{FF2B5EF4-FFF2-40B4-BE49-F238E27FC236}">
                  <a16:creationId xmlns:a16="http://schemas.microsoft.com/office/drawing/2014/main" id="{F8642CDA-43A2-4664-AFF2-36B8DB3CA920}"/>
                </a:ext>
              </a:extLst>
            </p:cNvPr>
            <p:cNvSpPr/>
            <p:nvPr/>
          </p:nvSpPr>
          <p:spPr bwMode="auto">
            <a:xfrm>
              <a:off x="1209323" y="3158155"/>
              <a:ext cx="2880000" cy="1440000"/>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識別</a:t>
              </a:r>
            </a:p>
          </p:txBody>
        </p:sp>
        <p:sp>
          <p:nvSpPr>
            <p:cNvPr id="32" name="四角形: 角を丸くする 31">
              <a:extLst>
                <a:ext uri="{FF2B5EF4-FFF2-40B4-BE49-F238E27FC236}">
                  <a16:creationId xmlns:a16="http://schemas.microsoft.com/office/drawing/2014/main" id="{EF463E6E-83D8-455B-8098-46793E34F9E5}"/>
                </a:ext>
              </a:extLst>
            </p:cNvPr>
            <p:cNvSpPr/>
            <p:nvPr/>
          </p:nvSpPr>
          <p:spPr bwMode="auto">
            <a:xfrm>
              <a:off x="1209324" y="4778155"/>
              <a:ext cx="2880000" cy="1440000"/>
            </a:xfrm>
            <a:prstGeom prst="roundRect">
              <a:avLst/>
            </a:prstGeom>
            <a:solidFill>
              <a:srgbClr val="D9969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把握</a:t>
              </a:r>
            </a:p>
          </p:txBody>
        </p:sp>
      </p:grpSp>
      <p:cxnSp>
        <p:nvCxnSpPr>
          <p:cNvPr id="33" name="直線コネクタ 32">
            <a:extLst>
              <a:ext uri="{FF2B5EF4-FFF2-40B4-BE49-F238E27FC236}">
                <a16:creationId xmlns:a16="http://schemas.microsoft.com/office/drawing/2014/main" id="{85072A19-902A-4715-9DB9-2632415EA966}"/>
              </a:ext>
            </a:extLst>
          </p:cNvPr>
          <p:cNvCxnSpPr>
            <a:cxnSpLocks/>
            <a:stCxn id="8" idx="1"/>
            <a:endCxn id="30" idx="3"/>
          </p:cNvCxnSpPr>
          <p:nvPr/>
        </p:nvCxnSpPr>
        <p:spPr>
          <a:xfrm flipH="1">
            <a:off x="3749813" y="1584000"/>
            <a:ext cx="1052978" cy="576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sp>
        <p:nvSpPr>
          <p:cNvPr id="34" name="四角形: 角を丸くする 33">
            <a:extLst>
              <a:ext uri="{FF2B5EF4-FFF2-40B4-BE49-F238E27FC236}">
                <a16:creationId xmlns:a16="http://schemas.microsoft.com/office/drawing/2014/main" id="{09EB3844-C03B-4C71-9525-1730D6D029A8}"/>
              </a:ext>
            </a:extLst>
          </p:cNvPr>
          <p:cNvSpPr/>
          <p:nvPr/>
        </p:nvSpPr>
        <p:spPr>
          <a:xfrm>
            <a:off x="846018" y="900000"/>
            <a:ext cx="28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分析の目的</a:t>
            </a:r>
          </a:p>
        </p:txBody>
      </p:sp>
      <p:sp>
        <p:nvSpPr>
          <p:cNvPr id="37" name="四角形: 角を丸くする 36">
            <a:extLst>
              <a:ext uri="{FF2B5EF4-FFF2-40B4-BE49-F238E27FC236}">
                <a16:creationId xmlns:a16="http://schemas.microsoft.com/office/drawing/2014/main" id="{8A3724B0-2A73-4BE3-B903-9A23BE2F2DCA}"/>
              </a:ext>
            </a:extLst>
          </p:cNvPr>
          <p:cNvSpPr/>
          <p:nvPr/>
        </p:nvSpPr>
        <p:spPr>
          <a:xfrm>
            <a:off x="4802791" y="900000"/>
            <a:ext cx="19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主な分析手法</a:t>
            </a:r>
          </a:p>
        </p:txBody>
      </p:sp>
      <p:cxnSp>
        <p:nvCxnSpPr>
          <p:cNvPr id="53" name="直線コネクタ 52">
            <a:extLst>
              <a:ext uri="{FF2B5EF4-FFF2-40B4-BE49-F238E27FC236}">
                <a16:creationId xmlns:a16="http://schemas.microsoft.com/office/drawing/2014/main" id="{AB22FDE1-ECAA-45E5-8E71-769ED04F5CE6}"/>
              </a:ext>
            </a:extLst>
          </p:cNvPr>
          <p:cNvCxnSpPr>
            <a:cxnSpLocks/>
            <a:stCxn id="14" idx="1"/>
            <a:endCxn id="30" idx="3"/>
          </p:cNvCxnSpPr>
          <p:nvPr/>
        </p:nvCxnSpPr>
        <p:spPr>
          <a:xfrm flipH="1">
            <a:off x="3749813" y="2016000"/>
            <a:ext cx="1052978" cy="144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60" name="直線コネクタ 59">
            <a:extLst>
              <a:ext uri="{FF2B5EF4-FFF2-40B4-BE49-F238E27FC236}">
                <a16:creationId xmlns:a16="http://schemas.microsoft.com/office/drawing/2014/main" id="{2A1EF5D2-62F5-4E5A-9C1B-A11A79359C15}"/>
              </a:ext>
            </a:extLst>
          </p:cNvPr>
          <p:cNvCxnSpPr>
            <a:cxnSpLocks/>
            <a:stCxn id="16" idx="1"/>
            <a:endCxn id="31" idx="3"/>
          </p:cNvCxnSpPr>
          <p:nvPr/>
        </p:nvCxnSpPr>
        <p:spPr>
          <a:xfrm flipH="1">
            <a:off x="3747718" y="2880000"/>
            <a:ext cx="1081070" cy="900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63" name="直線コネクタ 62">
            <a:extLst>
              <a:ext uri="{FF2B5EF4-FFF2-40B4-BE49-F238E27FC236}">
                <a16:creationId xmlns:a16="http://schemas.microsoft.com/office/drawing/2014/main" id="{2F260120-1B22-4038-98AC-6969F90E69E1}"/>
              </a:ext>
            </a:extLst>
          </p:cNvPr>
          <p:cNvCxnSpPr>
            <a:cxnSpLocks/>
            <a:stCxn id="17" idx="1"/>
            <a:endCxn id="31" idx="3"/>
          </p:cNvCxnSpPr>
          <p:nvPr/>
        </p:nvCxnSpPr>
        <p:spPr>
          <a:xfrm flipH="1">
            <a:off x="3747718" y="2448000"/>
            <a:ext cx="1081070" cy="1332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87" name="直線コネクタ 86">
            <a:extLst>
              <a:ext uri="{FF2B5EF4-FFF2-40B4-BE49-F238E27FC236}">
                <a16:creationId xmlns:a16="http://schemas.microsoft.com/office/drawing/2014/main" id="{BC7566B8-E67F-450C-855F-3A8197CD7B9B}"/>
              </a:ext>
            </a:extLst>
          </p:cNvPr>
          <p:cNvCxnSpPr>
            <a:cxnSpLocks/>
            <a:stCxn id="23" idx="1"/>
            <a:endCxn id="32" idx="3"/>
          </p:cNvCxnSpPr>
          <p:nvPr/>
        </p:nvCxnSpPr>
        <p:spPr>
          <a:xfrm flipH="1">
            <a:off x="3747718" y="3744000"/>
            <a:ext cx="1081069" cy="165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1" name="直線コネクタ 90">
            <a:extLst>
              <a:ext uri="{FF2B5EF4-FFF2-40B4-BE49-F238E27FC236}">
                <a16:creationId xmlns:a16="http://schemas.microsoft.com/office/drawing/2014/main" id="{6FB3A07D-CA0E-45A1-A26A-52AB9AFDFD47}"/>
              </a:ext>
            </a:extLst>
          </p:cNvPr>
          <p:cNvCxnSpPr>
            <a:cxnSpLocks/>
            <a:stCxn id="24" idx="1"/>
            <a:endCxn id="32" idx="3"/>
          </p:cNvCxnSpPr>
          <p:nvPr/>
        </p:nvCxnSpPr>
        <p:spPr>
          <a:xfrm flipH="1">
            <a:off x="3747718" y="4176000"/>
            <a:ext cx="1081069" cy="1224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4" name="直線コネクタ 93">
            <a:extLst>
              <a:ext uri="{FF2B5EF4-FFF2-40B4-BE49-F238E27FC236}">
                <a16:creationId xmlns:a16="http://schemas.microsoft.com/office/drawing/2014/main" id="{D5D37EFA-B877-443F-B895-D6900FAC19BB}"/>
              </a:ext>
            </a:extLst>
          </p:cNvPr>
          <p:cNvCxnSpPr>
            <a:cxnSpLocks/>
            <a:stCxn id="25" idx="1"/>
            <a:endCxn id="32" idx="3"/>
          </p:cNvCxnSpPr>
          <p:nvPr/>
        </p:nvCxnSpPr>
        <p:spPr>
          <a:xfrm flipH="1">
            <a:off x="3747718" y="4608000"/>
            <a:ext cx="1081069" cy="792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00" name="直線コネクタ 99">
            <a:extLst>
              <a:ext uri="{FF2B5EF4-FFF2-40B4-BE49-F238E27FC236}">
                <a16:creationId xmlns:a16="http://schemas.microsoft.com/office/drawing/2014/main" id="{01211919-66C6-4C86-968A-E4268FB6B53E}"/>
              </a:ext>
            </a:extLst>
          </p:cNvPr>
          <p:cNvCxnSpPr>
            <a:cxnSpLocks/>
            <a:stCxn id="27" idx="1"/>
            <a:endCxn id="32" idx="3"/>
          </p:cNvCxnSpPr>
          <p:nvPr/>
        </p:nvCxnSpPr>
        <p:spPr>
          <a:xfrm flipH="1">
            <a:off x="3747718" y="5040000"/>
            <a:ext cx="1081069" cy="360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04" name="直線コネクタ 103">
            <a:extLst>
              <a:ext uri="{FF2B5EF4-FFF2-40B4-BE49-F238E27FC236}">
                <a16:creationId xmlns:a16="http://schemas.microsoft.com/office/drawing/2014/main" id="{E0F63E47-8B1C-4127-8536-1E68C69CAD43}"/>
              </a:ext>
            </a:extLst>
          </p:cNvPr>
          <p:cNvCxnSpPr>
            <a:cxnSpLocks/>
            <a:stCxn id="28" idx="1"/>
            <a:endCxn id="32" idx="3"/>
          </p:cNvCxnSpPr>
          <p:nvPr/>
        </p:nvCxnSpPr>
        <p:spPr>
          <a:xfrm flipH="1" flipV="1">
            <a:off x="3747718" y="5400000"/>
            <a:ext cx="1081069" cy="72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07" name="直線コネクタ 106">
            <a:extLst>
              <a:ext uri="{FF2B5EF4-FFF2-40B4-BE49-F238E27FC236}">
                <a16:creationId xmlns:a16="http://schemas.microsoft.com/office/drawing/2014/main" id="{AC0FE735-316A-4E4C-857B-6C26C6F5E879}"/>
              </a:ext>
            </a:extLst>
          </p:cNvPr>
          <p:cNvCxnSpPr>
            <a:cxnSpLocks/>
            <a:stCxn id="29" idx="1"/>
            <a:endCxn id="32" idx="3"/>
          </p:cNvCxnSpPr>
          <p:nvPr/>
        </p:nvCxnSpPr>
        <p:spPr>
          <a:xfrm flipH="1">
            <a:off x="3747718" y="3309600"/>
            <a:ext cx="1081069" cy="20904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40" name="直線コネクタ 139">
            <a:extLst>
              <a:ext uri="{FF2B5EF4-FFF2-40B4-BE49-F238E27FC236}">
                <a16:creationId xmlns:a16="http://schemas.microsoft.com/office/drawing/2014/main" id="{0EF19F47-A31B-4AEB-B1E2-8D94A206BC50}"/>
              </a:ext>
            </a:extLst>
          </p:cNvPr>
          <p:cNvCxnSpPr>
            <a:cxnSpLocks/>
            <a:stCxn id="8" idx="1"/>
            <a:endCxn id="32" idx="3"/>
          </p:cNvCxnSpPr>
          <p:nvPr/>
        </p:nvCxnSpPr>
        <p:spPr>
          <a:xfrm flipH="1">
            <a:off x="3747718" y="1584000"/>
            <a:ext cx="1055073" cy="381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68" name="直線コネクタ 167">
            <a:extLst>
              <a:ext uri="{FF2B5EF4-FFF2-40B4-BE49-F238E27FC236}">
                <a16:creationId xmlns:a16="http://schemas.microsoft.com/office/drawing/2014/main" id="{D1E8790B-DC0C-4402-B785-ED269BB982B1}"/>
              </a:ext>
            </a:extLst>
          </p:cNvPr>
          <p:cNvCxnSpPr>
            <a:cxnSpLocks/>
            <a:stCxn id="20" idx="1"/>
            <a:endCxn id="32" idx="3"/>
          </p:cNvCxnSpPr>
          <p:nvPr/>
        </p:nvCxnSpPr>
        <p:spPr>
          <a:xfrm flipH="1" flipV="1">
            <a:off x="3747718" y="5400000"/>
            <a:ext cx="1081069" cy="504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81" name="直線コネクタ 180">
            <a:extLst>
              <a:ext uri="{FF2B5EF4-FFF2-40B4-BE49-F238E27FC236}">
                <a16:creationId xmlns:a16="http://schemas.microsoft.com/office/drawing/2014/main" id="{9E0A5F87-6232-40EC-A64A-A64DED2D66DD}"/>
              </a:ext>
            </a:extLst>
          </p:cNvPr>
          <p:cNvCxnSpPr>
            <a:cxnSpLocks/>
            <a:stCxn id="29" idx="1"/>
            <a:endCxn id="31" idx="3"/>
          </p:cNvCxnSpPr>
          <p:nvPr/>
        </p:nvCxnSpPr>
        <p:spPr>
          <a:xfrm flipH="1">
            <a:off x="3747718" y="3309600"/>
            <a:ext cx="1081070" cy="470400"/>
          </a:xfrm>
          <a:prstGeom prst="line">
            <a:avLst/>
          </a:prstGeom>
          <a:ln w="31750">
            <a:solidFill>
              <a:schemeClr val="accent3"/>
            </a:solidFill>
          </a:ln>
        </p:spPr>
        <p:style>
          <a:lnRef idx="1">
            <a:schemeClr val="accent5"/>
          </a:lnRef>
          <a:fillRef idx="0">
            <a:schemeClr val="accent5"/>
          </a:fillRef>
          <a:effectRef idx="0">
            <a:schemeClr val="accent5"/>
          </a:effectRef>
          <a:fontRef idx="minor">
            <a:schemeClr val="tx1"/>
          </a:fontRef>
        </p:style>
      </p:cxnSp>
      <p:cxnSp>
        <p:nvCxnSpPr>
          <p:cNvPr id="67" name="直線コネクタ 66">
            <a:extLst>
              <a:ext uri="{FF2B5EF4-FFF2-40B4-BE49-F238E27FC236}">
                <a16:creationId xmlns:a16="http://schemas.microsoft.com/office/drawing/2014/main" id="{E7EB1BFA-9120-4186-9F6C-2BDE1484E574}"/>
              </a:ext>
            </a:extLst>
          </p:cNvPr>
          <p:cNvCxnSpPr>
            <a:cxnSpLocks/>
            <a:stCxn id="16" idx="1"/>
            <a:endCxn id="30" idx="3"/>
          </p:cNvCxnSpPr>
          <p:nvPr/>
        </p:nvCxnSpPr>
        <p:spPr>
          <a:xfrm flipH="1" flipV="1">
            <a:off x="3749813" y="2160000"/>
            <a:ext cx="1078974" cy="720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70" name="直線コネクタ 69">
            <a:extLst>
              <a:ext uri="{FF2B5EF4-FFF2-40B4-BE49-F238E27FC236}">
                <a16:creationId xmlns:a16="http://schemas.microsoft.com/office/drawing/2014/main" id="{9A817788-569D-45A3-B4DD-4BA0FD298834}"/>
              </a:ext>
            </a:extLst>
          </p:cNvPr>
          <p:cNvCxnSpPr>
            <a:cxnSpLocks/>
            <a:stCxn id="17" idx="1"/>
            <a:endCxn id="30" idx="3"/>
          </p:cNvCxnSpPr>
          <p:nvPr/>
        </p:nvCxnSpPr>
        <p:spPr>
          <a:xfrm flipH="1" flipV="1">
            <a:off x="3749813" y="2160000"/>
            <a:ext cx="1078974" cy="288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225" name="直線コネクタ 224">
            <a:extLst>
              <a:ext uri="{FF2B5EF4-FFF2-40B4-BE49-F238E27FC236}">
                <a16:creationId xmlns:a16="http://schemas.microsoft.com/office/drawing/2014/main" id="{3644DC2B-D0D6-4A15-8173-48FDFE681C9D}"/>
              </a:ext>
            </a:extLst>
          </p:cNvPr>
          <p:cNvCxnSpPr>
            <a:cxnSpLocks/>
            <a:stCxn id="17" idx="1"/>
            <a:endCxn id="32" idx="3"/>
          </p:cNvCxnSpPr>
          <p:nvPr/>
        </p:nvCxnSpPr>
        <p:spPr>
          <a:xfrm flipH="1">
            <a:off x="3747718" y="2448000"/>
            <a:ext cx="1081069" cy="2952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2" name="四角形: 角を丸くする 1">
            <a:extLst>
              <a:ext uri="{FF2B5EF4-FFF2-40B4-BE49-F238E27FC236}">
                <a16:creationId xmlns:a16="http://schemas.microsoft.com/office/drawing/2014/main" id="{05898EAA-CA4C-4E65-B6DE-2AE937455CCB}"/>
              </a:ext>
            </a:extLst>
          </p:cNvPr>
          <p:cNvSpPr/>
          <p:nvPr/>
        </p:nvSpPr>
        <p:spPr>
          <a:xfrm>
            <a:off x="7108048" y="1440000"/>
            <a:ext cx="1856441" cy="1440000"/>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a:t>
            </a:r>
            <a:endParaRPr lang="en-US" altLang="ja-JP" sz="2400" b="1" dirty="0">
              <a:solidFill>
                <a:schemeClr val="bg1"/>
              </a:solidFill>
            </a:endParaRPr>
          </a:p>
          <a:p>
            <a:pPr algn="ctr"/>
            <a:r>
              <a:rPr lang="ja-JP" altLang="en-US" sz="2400" b="1" dirty="0">
                <a:solidFill>
                  <a:schemeClr val="bg1"/>
                </a:solidFill>
              </a:rPr>
              <a:t>あり</a:t>
            </a:r>
          </a:p>
        </p:txBody>
      </p:sp>
      <p:sp>
        <p:nvSpPr>
          <p:cNvPr id="41" name="四角形: 角を丸くする 40">
            <a:extLst>
              <a:ext uri="{FF2B5EF4-FFF2-40B4-BE49-F238E27FC236}">
                <a16:creationId xmlns:a16="http://schemas.microsoft.com/office/drawing/2014/main" id="{C632EC8A-34B7-427C-A548-7707948404C9}"/>
              </a:ext>
            </a:extLst>
          </p:cNvPr>
          <p:cNvSpPr/>
          <p:nvPr/>
        </p:nvSpPr>
        <p:spPr>
          <a:xfrm>
            <a:off x="7108048" y="2924944"/>
            <a:ext cx="1856441" cy="3243378"/>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目的変数なし</a:t>
            </a:r>
          </a:p>
        </p:txBody>
      </p:sp>
      <p:sp>
        <p:nvSpPr>
          <p:cNvPr id="42" name="四角形: 角を丸くする 41">
            <a:extLst>
              <a:ext uri="{FF2B5EF4-FFF2-40B4-BE49-F238E27FC236}">
                <a16:creationId xmlns:a16="http://schemas.microsoft.com/office/drawing/2014/main" id="{08A17035-7F01-43C2-B67D-1F34F9B8F47C}"/>
              </a:ext>
            </a:extLst>
          </p:cNvPr>
          <p:cNvSpPr/>
          <p:nvPr/>
        </p:nvSpPr>
        <p:spPr>
          <a:xfrm>
            <a:off x="7108048" y="900000"/>
            <a:ext cx="1856441"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手法の特性</a:t>
            </a:r>
          </a:p>
        </p:txBody>
      </p:sp>
    </p:spTree>
    <p:extLst>
      <p:ext uri="{BB962C8B-B14F-4D97-AF65-F5344CB8AC3E}">
        <p14:creationId xmlns:p14="http://schemas.microsoft.com/office/powerpoint/2010/main" val="326973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テキスト ボックス 100">
            <a:extLst>
              <a:ext uri="{FF2B5EF4-FFF2-40B4-BE49-F238E27FC236}">
                <a16:creationId xmlns:a16="http://schemas.microsoft.com/office/drawing/2014/main" id="{F4A2257E-C65E-4245-BBE4-651185056986}"/>
              </a:ext>
            </a:extLst>
          </p:cNvPr>
          <p:cNvSpPr txBox="1"/>
          <p:nvPr/>
        </p:nvSpPr>
        <p:spPr>
          <a:xfrm>
            <a:off x="4680000" y="1908000"/>
            <a:ext cx="369332" cy="707886"/>
          </a:xfrm>
          <a:prstGeom prst="rect">
            <a:avLst/>
          </a:prstGeom>
          <a:solidFill>
            <a:schemeClr val="bg1"/>
          </a:solidFill>
        </p:spPr>
        <p:txBody>
          <a:bodyPr vert="eaVert" wrap="none" rtlCol="0">
            <a:spAutoFit/>
          </a:bodyPr>
          <a:lstStyle/>
          <a:p>
            <a:pPr algn="l"/>
            <a:r>
              <a:rPr lang="ja-JP" altLang="en-US" sz="1200" dirty="0">
                <a:latin typeface="+mn-ea"/>
              </a:rPr>
              <a:t>売上金額</a:t>
            </a:r>
          </a:p>
        </p:txBody>
      </p:sp>
      <p:sp>
        <p:nvSpPr>
          <p:cNvPr id="2" name="タイトル 1">
            <a:extLst>
              <a:ext uri="{FF2B5EF4-FFF2-40B4-BE49-F238E27FC236}">
                <a16:creationId xmlns:a16="http://schemas.microsoft.com/office/drawing/2014/main" id="{A44E966E-517F-422B-86C0-6E4A93EAB8A1}"/>
              </a:ext>
            </a:extLst>
          </p:cNvPr>
          <p:cNvSpPr>
            <a:spLocks noGrp="1"/>
          </p:cNvSpPr>
          <p:nvPr>
            <p:ph type="title"/>
          </p:nvPr>
        </p:nvSpPr>
        <p:spPr>
          <a:xfrm>
            <a:off x="180000" y="180000"/>
            <a:ext cx="7920000" cy="612000"/>
          </a:xfrm>
        </p:spPr>
        <p:txBody>
          <a:bodyPr anchor="ctr" anchorCtr="0"/>
          <a:lstStyle/>
          <a:p>
            <a:r>
              <a:rPr lang="ja-JP" altLang="en-US" dirty="0">
                <a:latin typeface="+mn-ea"/>
              </a:rPr>
              <a:t>手法の説明　</a:t>
            </a:r>
            <a:r>
              <a:rPr kumimoji="1" lang="ja-JP" altLang="en-US" dirty="0">
                <a:latin typeface="+mn-ea"/>
                <a:ea typeface="+mn-ea"/>
              </a:rPr>
              <a:t>時系列分析</a:t>
            </a:r>
          </a:p>
        </p:txBody>
      </p:sp>
      <p:sp>
        <p:nvSpPr>
          <p:cNvPr id="3" name="コンテンツ プレースホルダー 2">
            <a:extLst>
              <a:ext uri="{FF2B5EF4-FFF2-40B4-BE49-F238E27FC236}">
                <a16:creationId xmlns:a16="http://schemas.microsoft.com/office/drawing/2014/main" id="{8DDE9327-08FC-4199-B11B-30C9609F513B}"/>
              </a:ext>
            </a:extLst>
          </p:cNvPr>
          <p:cNvSpPr>
            <a:spLocks noGrp="1"/>
          </p:cNvSpPr>
          <p:nvPr>
            <p:ph idx="1"/>
          </p:nvPr>
        </p:nvSpPr>
        <p:spPr>
          <a:xfrm>
            <a:off x="0" y="4140001"/>
            <a:ext cx="4572000" cy="1864667"/>
          </a:xfrm>
        </p:spPr>
        <p:txBody>
          <a:bodyPr>
            <a:noAutofit/>
          </a:bodyPr>
          <a:lstStyle/>
          <a:p>
            <a:r>
              <a:rPr lang="ja-JP" altLang="en-US" sz="1600" dirty="0">
                <a:latin typeface="+mn-ea"/>
                <a:ea typeface="+mn-ea"/>
              </a:rPr>
              <a:t>時系列分析は、将来のデータを過去のデータを用いて予測する手法です</a:t>
            </a:r>
            <a:endParaRPr lang="en-US" altLang="ja-JP" sz="1600" dirty="0">
              <a:latin typeface="+mn-ea"/>
              <a:ea typeface="+mn-ea"/>
            </a:endParaRPr>
          </a:p>
          <a:p>
            <a:r>
              <a:rPr lang="ja-JP" altLang="en-US" sz="1600" dirty="0">
                <a:latin typeface="+mn-ea"/>
                <a:ea typeface="+mn-ea"/>
              </a:rPr>
              <a:t>回帰分析の中でも特に</a:t>
            </a:r>
            <a:r>
              <a:rPr lang="ja-JP" altLang="en-US" sz="1600" dirty="0">
                <a:latin typeface="+mn-ea"/>
              </a:rPr>
              <a:t>時間の流れに意味があるデータに対して、時系列分析を使用します</a:t>
            </a:r>
            <a:endParaRPr lang="en-US" altLang="ja-JP" sz="1600" dirty="0">
              <a:latin typeface="+mn-ea"/>
              <a:ea typeface="+mn-ea"/>
            </a:endParaRPr>
          </a:p>
          <a:p>
            <a:r>
              <a:rPr lang="ja-JP" altLang="en-US" sz="1600" dirty="0">
                <a:latin typeface="+mn-ea"/>
                <a:ea typeface="+mn-ea"/>
              </a:rPr>
              <a:t>例えば、</a:t>
            </a:r>
            <a:r>
              <a:rPr lang="en-US" altLang="ja-JP" sz="1600" dirty="0">
                <a:latin typeface="+mn-ea"/>
                <a:ea typeface="+mn-ea"/>
              </a:rPr>
              <a:t>1</a:t>
            </a:r>
            <a:r>
              <a:rPr lang="ja-JP" altLang="en-US" sz="1600" dirty="0">
                <a:latin typeface="+mn-ea"/>
                <a:ea typeface="+mn-ea"/>
              </a:rPr>
              <a:t>日前の売上データ</a:t>
            </a:r>
            <a:r>
              <a:rPr lang="ja-JP" altLang="en-US" sz="1600" kern="0" dirty="0">
                <a:latin typeface="+mn-ea"/>
              </a:rPr>
              <a:t>（</a:t>
            </a:r>
            <a:r>
              <a:rPr lang="en-US" altLang="ja-JP" sz="1600" kern="0" dirty="0">
                <a:latin typeface="Cambria Math" panose="02040503050406030204" pitchFamily="18" charset="0"/>
                <a:ea typeface="Cambria Math" panose="02040503050406030204" pitchFamily="18" charset="0"/>
              </a:rPr>
              <a:t>X</a:t>
            </a:r>
            <a:r>
              <a:rPr lang="ja-JP" altLang="en-US" sz="1600" kern="0" dirty="0">
                <a:latin typeface="+mn-ea"/>
              </a:rPr>
              <a:t>）</a:t>
            </a:r>
            <a:r>
              <a:rPr lang="ja-JP" altLang="en-US" sz="1600" dirty="0">
                <a:latin typeface="+mn-ea"/>
                <a:ea typeface="+mn-ea"/>
              </a:rPr>
              <a:t>を用いて、明日の売上</a:t>
            </a:r>
            <a:r>
              <a:rPr lang="ja-JP" altLang="en-US" sz="1600" kern="0" dirty="0">
                <a:latin typeface="+mn-ea"/>
              </a:rPr>
              <a:t>（</a:t>
            </a:r>
            <a:r>
              <a:rPr lang="en-US" altLang="ja-JP" sz="1600" kern="0" dirty="0">
                <a:latin typeface="Cambria Math" panose="02040503050406030204" pitchFamily="18" charset="0"/>
                <a:ea typeface="Cambria Math" panose="02040503050406030204" pitchFamily="18" charset="0"/>
              </a:rPr>
              <a:t>Y</a:t>
            </a:r>
            <a:r>
              <a:rPr lang="ja-JP" altLang="en-US" sz="1600" kern="0" dirty="0">
                <a:latin typeface="+mn-ea"/>
              </a:rPr>
              <a:t>）</a:t>
            </a:r>
            <a:r>
              <a:rPr lang="ja-JP" altLang="en-US" sz="1600" dirty="0">
                <a:latin typeface="+mn-ea"/>
                <a:ea typeface="+mn-ea"/>
              </a:rPr>
              <a:t>を予測します</a:t>
            </a:r>
            <a:endParaRPr lang="en-US" altLang="ja-JP" sz="1600" dirty="0">
              <a:latin typeface="+mn-ea"/>
              <a:ea typeface="+mn-ea"/>
            </a:endParaRPr>
          </a:p>
        </p:txBody>
      </p:sp>
      <p:sp>
        <p:nvSpPr>
          <p:cNvPr id="27" name="テキスト ボックス 26">
            <a:extLst>
              <a:ext uri="{FF2B5EF4-FFF2-40B4-BE49-F238E27FC236}">
                <a16:creationId xmlns:a16="http://schemas.microsoft.com/office/drawing/2014/main" id="{E8E4327C-2354-4008-95F9-3A90E8E0BD81}"/>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分析イメージ</a:t>
            </a:r>
          </a:p>
        </p:txBody>
      </p:sp>
      <p:grpSp>
        <p:nvGrpSpPr>
          <p:cNvPr id="38" name="グループ化 37">
            <a:extLst>
              <a:ext uri="{FF2B5EF4-FFF2-40B4-BE49-F238E27FC236}">
                <a16:creationId xmlns:a16="http://schemas.microsoft.com/office/drawing/2014/main" id="{AD934437-BA22-4328-AAD5-C63BD5BB33AE}"/>
              </a:ext>
            </a:extLst>
          </p:cNvPr>
          <p:cNvGrpSpPr/>
          <p:nvPr/>
        </p:nvGrpSpPr>
        <p:grpSpPr>
          <a:xfrm>
            <a:off x="273292" y="3720791"/>
            <a:ext cx="4154692" cy="332308"/>
            <a:chOff x="2635841" y="2101218"/>
            <a:chExt cx="4239515" cy="360000"/>
          </a:xfrm>
        </p:grpSpPr>
        <p:sp>
          <p:nvSpPr>
            <p:cNvPr id="39" name="テキスト ボックス 38">
              <a:extLst>
                <a:ext uri="{FF2B5EF4-FFF2-40B4-BE49-F238E27FC236}">
                  <a16:creationId xmlns:a16="http://schemas.microsoft.com/office/drawing/2014/main" id="{15FFF24C-1550-44E9-AD59-22DE3E83CD05}"/>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n-ea"/>
                </a:rPr>
                <a:t>手法の説明</a:t>
              </a:r>
            </a:p>
          </p:txBody>
        </p:sp>
        <p:cxnSp>
          <p:nvCxnSpPr>
            <p:cNvPr id="40" name="直線コネクタ 39">
              <a:extLst>
                <a:ext uri="{FF2B5EF4-FFF2-40B4-BE49-F238E27FC236}">
                  <a16:creationId xmlns:a16="http://schemas.microsoft.com/office/drawing/2014/main" id="{037EFBF1-1B59-49C2-A3B3-51CE70495238}"/>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7908090C-3A57-4A73-B323-1F37EAB95419}"/>
              </a:ext>
            </a:extLst>
          </p:cNvPr>
          <p:cNvGrpSpPr/>
          <p:nvPr/>
        </p:nvGrpSpPr>
        <p:grpSpPr>
          <a:xfrm>
            <a:off x="4737788" y="3720791"/>
            <a:ext cx="4154692" cy="332308"/>
            <a:chOff x="2635841" y="2101218"/>
            <a:chExt cx="4239515" cy="360000"/>
          </a:xfrm>
        </p:grpSpPr>
        <p:sp>
          <p:nvSpPr>
            <p:cNvPr id="42" name="テキスト ボックス 41">
              <a:extLst>
                <a:ext uri="{FF2B5EF4-FFF2-40B4-BE49-F238E27FC236}">
                  <a16:creationId xmlns:a16="http://schemas.microsoft.com/office/drawing/2014/main" id="{80588B6E-0AF6-4EA6-90F0-F17ED016635E}"/>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n-ea"/>
                </a:rPr>
                <a:t>使用例</a:t>
              </a:r>
            </a:p>
          </p:txBody>
        </p:sp>
        <p:cxnSp>
          <p:nvCxnSpPr>
            <p:cNvPr id="43" name="直線コネクタ 42">
              <a:extLst>
                <a:ext uri="{FF2B5EF4-FFF2-40B4-BE49-F238E27FC236}">
                  <a16:creationId xmlns:a16="http://schemas.microsoft.com/office/drawing/2014/main" id="{2A8BC740-5AFA-43CB-9B5C-D868EB2A485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44" name="コンテンツ プレースホルダー 2">
            <a:extLst>
              <a:ext uri="{FF2B5EF4-FFF2-40B4-BE49-F238E27FC236}">
                <a16:creationId xmlns:a16="http://schemas.microsoft.com/office/drawing/2014/main" id="{7B11A461-DD79-4F89-8B85-132B9F359534}"/>
              </a:ext>
            </a:extLst>
          </p:cNvPr>
          <p:cNvSpPr txBox="1">
            <a:spLocks/>
          </p:cNvSpPr>
          <p:nvPr/>
        </p:nvSpPr>
        <p:spPr>
          <a:xfrm>
            <a:off x="4536000" y="4140001"/>
            <a:ext cx="4572000" cy="1864667"/>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1600" kern="0" dirty="0">
                <a:latin typeface="+mn-ea"/>
              </a:rPr>
              <a:t>1</a:t>
            </a:r>
            <a:r>
              <a:rPr lang="ja-JP" altLang="en-US" sz="1600" kern="0" dirty="0">
                <a:latin typeface="+mn-ea"/>
              </a:rPr>
              <a:t>週間前の売上から、</a:t>
            </a:r>
            <a:r>
              <a:rPr lang="ja-JP" altLang="en-US" sz="1600" kern="0" dirty="0">
                <a:latin typeface="+mn-ea"/>
                <a:ea typeface="+mn-ea"/>
              </a:rPr>
              <a:t>明日の売上を予測する（予測）</a:t>
            </a:r>
            <a:endParaRPr lang="en-US" altLang="ja-JP" sz="1600" kern="0" dirty="0">
              <a:latin typeface="+mn-ea"/>
              <a:ea typeface="+mn-ea"/>
            </a:endParaRPr>
          </a:p>
          <a:p>
            <a:r>
              <a:rPr lang="en-US" altLang="ja-JP" sz="1600" kern="0" dirty="0">
                <a:latin typeface="+mn-ea"/>
              </a:rPr>
              <a:t>1</a:t>
            </a:r>
            <a:r>
              <a:rPr lang="ja-JP" altLang="en-US" sz="1600" kern="0" dirty="0">
                <a:latin typeface="+mn-ea"/>
              </a:rPr>
              <a:t>日前と</a:t>
            </a:r>
            <a:r>
              <a:rPr lang="en-US" altLang="ja-JP" sz="1600" kern="0" dirty="0">
                <a:latin typeface="+mn-ea"/>
              </a:rPr>
              <a:t>1</a:t>
            </a:r>
            <a:r>
              <a:rPr lang="ja-JP" altLang="en-US" sz="1600" kern="0" dirty="0">
                <a:latin typeface="+mn-ea"/>
              </a:rPr>
              <a:t>週間前の来場人数から、</a:t>
            </a:r>
            <a:r>
              <a:rPr lang="en-US" altLang="ja-JP" sz="1600" kern="0" dirty="0">
                <a:latin typeface="+mn-ea"/>
                <a:ea typeface="+mn-ea"/>
              </a:rPr>
              <a:t>1</a:t>
            </a:r>
            <a:r>
              <a:rPr lang="ja-JP" altLang="en-US" sz="1600" kern="0" dirty="0">
                <a:latin typeface="+mn-ea"/>
                <a:ea typeface="+mn-ea"/>
              </a:rPr>
              <a:t>週間後の来場人数を予測する</a:t>
            </a:r>
            <a:r>
              <a:rPr lang="ja-JP" altLang="en-US" sz="1600" kern="0" dirty="0">
                <a:latin typeface="+mn-ea"/>
              </a:rPr>
              <a:t>（予測）</a:t>
            </a:r>
            <a:endParaRPr lang="en-US" altLang="ja-JP" sz="1600" kern="0" dirty="0">
              <a:latin typeface="+mn-ea"/>
              <a:ea typeface="+mn-ea"/>
            </a:endParaRPr>
          </a:p>
        </p:txBody>
      </p:sp>
      <p:sp>
        <p:nvSpPr>
          <p:cNvPr id="33" name="四角形: 角を丸くする 32">
            <a:extLst>
              <a:ext uri="{FF2B5EF4-FFF2-40B4-BE49-F238E27FC236}">
                <a16:creationId xmlns:a16="http://schemas.microsoft.com/office/drawing/2014/main" id="{7358A00A-649E-4FF0-A436-14D8480235CE}"/>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mn-ea"/>
              </a:rPr>
              <a:t>予測</a:t>
            </a:r>
          </a:p>
        </p:txBody>
      </p:sp>
      <p:sp>
        <p:nvSpPr>
          <p:cNvPr id="34" name="四角形: 角を丸くする 33">
            <a:extLst>
              <a:ext uri="{FF2B5EF4-FFF2-40B4-BE49-F238E27FC236}">
                <a16:creationId xmlns:a16="http://schemas.microsoft.com/office/drawing/2014/main" id="{18961589-51C9-437B-92DA-E7FAEB19CC16}"/>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mn-ea"/>
              </a:rPr>
              <a:t>識別</a:t>
            </a:r>
          </a:p>
        </p:txBody>
      </p:sp>
      <p:sp>
        <p:nvSpPr>
          <p:cNvPr id="35" name="四角形: 角を丸くする 34">
            <a:extLst>
              <a:ext uri="{FF2B5EF4-FFF2-40B4-BE49-F238E27FC236}">
                <a16:creationId xmlns:a16="http://schemas.microsoft.com/office/drawing/2014/main" id="{29682162-1289-4532-B2C3-2CF7CAA978EB}"/>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mn-ea"/>
              </a:rPr>
              <a:t>把握</a:t>
            </a:r>
          </a:p>
        </p:txBody>
      </p:sp>
      <p:sp>
        <p:nvSpPr>
          <p:cNvPr id="36" name="四角形: 角を丸くする 35">
            <a:extLst>
              <a:ext uri="{FF2B5EF4-FFF2-40B4-BE49-F238E27FC236}">
                <a16:creationId xmlns:a16="http://schemas.microsoft.com/office/drawing/2014/main" id="{A9204957-EC83-43A6-8FDC-539F18F04036}"/>
              </a:ext>
            </a:extLst>
          </p:cNvPr>
          <p:cNvSpPr/>
          <p:nvPr/>
        </p:nvSpPr>
        <p:spPr>
          <a:xfrm>
            <a:off x="6840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latin typeface="+mn-ea"/>
            </a:endParaRPr>
          </a:p>
        </p:txBody>
      </p:sp>
      <p:sp>
        <p:nvSpPr>
          <p:cNvPr id="45" name="四角形: 角を丸くする 44">
            <a:extLst>
              <a:ext uri="{FF2B5EF4-FFF2-40B4-BE49-F238E27FC236}">
                <a16:creationId xmlns:a16="http://schemas.microsoft.com/office/drawing/2014/main" id="{0B511C2C-9ADC-4F7D-888E-0129D8573C99}"/>
              </a:ext>
            </a:extLst>
          </p:cNvPr>
          <p:cNvSpPr/>
          <p:nvPr/>
        </p:nvSpPr>
        <p:spPr>
          <a:xfrm>
            <a:off x="7992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latin typeface="+mn-ea"/>
            </a:endParaRPr>
          </a:p>
        </p:txBody>
      </p:sp>
      <p:sp>
        <p:nvSpPr>
          <p:cNvPr id="28" name="フッター プレースホルダー 3">
            <a:extLst>
              <a:ext uri="{FF2B5EF4-FFF2-40B4-BE49-F238E27FC236}">
                <a16:creationId xmlns:a16="http://schemas.microsoft.com/office/drawing/2014/main" id="{C674E2AB-B7F6-4A09-A913-82514769F4A5}"/>
              </a:ext>
            </a:extLst>
          </p:cNvPr>
          <p:cNvSpPr>
            <a:spLocks noGrp="1"/>
          </p:cNvSpPr>
          <p:nvPr>
            <p:ph type="ftr" sz="quarter" idx="10"/>
          </p:nvPr>
        </p:nvSpPr>
        <p:spPr>
          <a:xfrm>
            <a:off x="5076056" y="6652800"/>
            <a:ext cx="4021200" cy="201600"/>
          </a:xfrm>
        </p:spPr>
        <p:txBody>
          <a:bodyPr/>
          <a:lstStyle/>
          <a:p>
            <a:r>
              <a:rPr lang="en-US" altLang="ja-JP">
                <a:latin typeface="+mn-ea"/>
                <a:ea typeface="+mn-ea"/>
              </a:rPr>
              <a:t>Copyright© 2020</a:t>
            </a:r>
            <a:r>
              <a:rPr lang="ja-JP" altLang="en-US">
                <a:latin typeface="+mn-ea"/>
                <a:ea typeface="+mn-ea"/>
              </a:rPr>
              <a:t>　</a:t>
            </a:r>
            <a:r>
              <a:rPr lang="en-US" altLang="ja-JP">
                <a:latin typeface="+mn-ea"/>
                <a:ea typeface="+mn-ea"/>
              </a:rPr>
              <a:t>TSUZUKI DENKI Co.,Ltd.</a:t>
            </a:r>
            <a:endParaRPr lang="ja-JP" altLang="en-US" dirty="0">
              <a:latin typeface="+mn-ea"/>
              <a:ea typeface="+mn-ea"/>
            </a:endParaRPr>
          </a:p>
        </p:txBody>
      </p:sp>
      <p:sp>
        <p:nvSpPr>
          <p:cNvPr id="29" name="スライド番号プレースホルダー 4">
            <a:extLst>
              <a:ext uri="{FF2B5EF4-FFF2-40B4-BE49-F238E27FC236}">
                <a16:creationId xmlns:a16="http://schemas.microsoft.com/office/drawing/2014/main" id="{8B74EDF5-80FF-4433-A126-B10FCB8A517E}"/>
              </a:ext>
            </a:extLst>
          </p:cNvPr>
          <p:cNvSpPr>
            <a:spLocks noGrp="1"/>
          </p:cNvSpPr>
          <p:nvPr>
            <p:ph type="sldNum" sz="quarter" idx="11"/>
          </p:nvPr>
        </p:nvSpPr>
        <p:spPr>
          <a:xfrm>
            <a:off x="4302000" y="6652800"/>
            <a:ext cx="540000" cy="201600"/>
          </a:xfrm>
        </p:spPr>
        <p:txBody>
          <a:bodyPr/>
          <a:lstStyle/>
          <a:p>
            <a:fld id="{5746E6DC-1CE8-4C96-A2EA-6486FEF45375}" type="slidenum">
              <a:rPr lang="ja-JP" altLang="en-US" smtClean="0">
                <a:latin typeface="+mn-ea"/>
                <a:ea typeface="+mn-ea"/>
              </a:rPr>
              <a:pPr/>
              <a:t>24</a:t>
            </a:fld>
            <a:endParaRPr lang="ja-JP" altLang="en-US" dirty="0">
              <a:latin typeface="+mn-ea"/>
              <a:ea typeface="+mn-ea"/>
            </a:endParaRPr>
          </a:p>
        </p:txBody>
      </p:sp>
      <p:sp>
        <p:nvSpPr>
          <p:cNvPr id="31" name="四角形: 角を丸くする 30">
            <a:extLst>
              <a:ext uri="{FF2B5EF4-FFF2-40B4-BE49-F238E27FC236}">
                <a16:creationId xmlns:a16="http://schemas.microsoft.com/office/drawing/2014/main" id="{ADDFB66A-98C5-437B-A513-10A900B4B197}"/>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目的変数あり</a:t>
            </a:r>
          </a:p>
        </p:txBody>
      </p:sp>
      <p:graphicFrame>
        <p:nvGraphicFramePr>
          <p:cNvPr id="49" name="表 21">
            <a:extLst>
              <a:ext uri="{FF2B5EF4-FFF2-40B4-BE49-F238E27FC236}">
                <a16:creationId xmlns:a16="http://schemas.microsoft.com/office/drawing/2014/main" id="{3EE55D05-268A-40D3-B702-8E740D55EE9C}"/>
              </a:ext>
            </a:extLst>
          </p:cNvPr>
          <p:cNvGraphicFramePr>
            <a:graphicFrameLocks noGrp="1"/>
          </p:cNvGraphicFramePr>
          <p:nvPr/>
        </p:nvGraphicFramePr>
        <p:xfrm>
          <a:off x="0" y="3168000"/>
          <a:ext cx="6726905" cy="576000"/>
        </p:xfrm>
        <a:graphic>
          <a:graphicData uri="http://schemas.openxmlformats.org/drawingml/2006/table">
            <a:tbl>
              <a:tblPr firstRow="1" bandRow="1">
                <a:tableStyleId>{2D5ABB26-0587-4C30-8999-92F81FD0307C}</a:tableStyleId>
              </a:tblPr>
              <a:tblGrid>
                <a:gridCol w="2369675">
                  <a:extLst>
                    <a:ext uri="{9D8B030D-6E8A-4147-A177-3AD203B41FA5}">
                      <a16:colId xmlns:a16="http://schemas.microsoft.com/office/drawing/2014/main" val="693270619"/>
                    </a:ext>
                  </a:extLst>
                </a:gridCol>
                <a:gridCol w="208229">
                  <a:extLst>
                    <a:ext uri="{9D8B030D-6E8A-4147-A177-3AD203B41FA5}">
                      <a16:colId xmlns:a16="http://schemas.microsoft.com/office/drawing/2014/main" val="2247601396"/>
                    </a:ext>
                  </a:extLst>
                </a:gridCol>
                <a:gridCol w="501188">
                  <a:extLst>
                    <a:ext uri="{9D8B030D-6E8A-4147-A177-3AD203B41FA5}">
                      <a16:colId xmlns:a16="http://schemas.microsoft.com/office/drawing/2014/main" val="865498862"/>
                    </a:ext>
                  </a:extLst>
                </a:gridCol>
                <a:gridCol w="318625">
                  <a:extLst>
                    <a:ext uri="{9D8B030D-6E8A-4147-A177-3AD203B41FA5}">
                      <a16:colId xmlns:a16="http://schemas.microsoft.com/office/drawing/2014/main" val="2360201319"/>
                    </a:ext>
                  </a:extLst>
                </a:gridCol>
                <a:gridCol w="2179175">
                  <a:extLst>
                    <a:ext uri="{9D8B030D-6E8A-4147-A177-3AD203B41FA5}">
                      <a16:colId xmlns:a16="http://schemas.microsoft.com/office/drawing/2014/main" val="4242311109"/>
                    </a:ext>
                  </a:extLst>
                </a:gridCol>
                <a:gridCol w="348788">
                  <a:extLst>
                    <a:ext uri="{9D8B030D-6E8A-4147-A177-3AD203B41FA5}">
                      <a16:colId xmlns:a16="http://schemas.microsoft.com/office/drawing/2014/main" val="2260045556"/>
                    </a:ext>
                  </a:extLst>
                </a:gridCol>
                <a:gridCol w="801225">
                  <a:extLst>
                    <a:ext uri="{9D8B030D-6E8A-4147-A177-3AD203B41FA5}">
                      <a16:colId xmlns:a16="http://schemas.microsoft.com/office/drawing/2014/main" val="1849164663"/>
                    </a:ext>
                  </a:extLst>
                </a:gridCol>
              </a:tblGrid>
              <a:tr h="288000">
                <a:tc>
                  <a:txBody>
                    <a:bodyPr/>
                    <a:lstStyle/>
                    <a:p>
                      <a:pPr algn="ctr"/>
                      <a:r>
                        <a:rPr kumimoji="1" lang="ja-JP" altLang="en-US" sz="1200" dirty="0"/>
                        <a:t>（例）</a:t>
                      </a:r>
                      <a:r>
                        <a:rPr lang="en-US" altLang="ja-JP" sz="1200" kern="0" dirty="0">
                          <a:latin typeface="Cambria Math" panose="02040503050406030204" pitchFamily="18" charset="0"/>
                          <a:ea typeface="Cambria Math" panose="02040503050406030204" pitchFamily="18" charset="0"/>
                        </a:rPr>
                        <a:t>Y</a:t>
                      </a:r>
                      <a:r>
                        <a:rPr kumimoji="1" lang="ja-JP" altLang="en-US" sz="1200" kern="0" dirty="0">
                          <a:latin typeface="+mn-ea"/>
                          <a:ea typeface="+mn-ea"/>
                        </a:rPr>
                        <a:t>：</a:t>
                      </a:r>
                      <a:r>
                        <a:rPr kumimoji="1" lang="ja-JP" altLang="en-US" sz="1200" dirty="0"/>
                        <a:t>明日の売上金額</a:t>
                      </a:r>
                      <a:r>
                        <a:rPr kumimoji="1" lang="en-US" altLang="ja-JP" sz="1200" dirty="0"/>
                        <a:t>(</a:t>
                      </a:r>
                      <a:r>
                        <a:rPr kumimoji="1" lang="ja-JP" altLang="en-US" sz="1200" dirty="0"/>
                        <a:t>万円</a:t>
                      </a:r>
                      <a:r>
                        <a:rPr kumimoji="1" lang="en-US" altLang="ja-JP" sz="1200" dirty="0"/>
                        <a:t>)</a:t>
                      </a:r>
                      <a:endParaRPr kumimoji="1" lang="ja-JP" altLang="en-US" sz="1200" dirty="0"/>
                    </a:p>
                  </a:txBody>
                  <a:tcPr marL="72000" marR="72000" marT="36000" marB="36000" anchor="ctr"/>
                </a:tc>
                <a:tc>
                  <a:txBody>
                    <a:bodyPr/>
                    <a:lstStyle/>
                    <a:p>
                      <a:pPr algn="ct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係数</a:t>
                      </a:r>
                    </a:p>
                  </a:txBody>
                  <a:tcPr marL="72000" marR="72000" marT="36000" marB="36000" anchor="ctr"/>
                </a:tc>
                <a:tc>
                  <a:txBody>
                    <a:bodyPr/>
                    <a:lstStyle/>
                    <a:p>
                      <a:pPr algn="ct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kern="0" dirty="0">
                          <a:latin typeface="Cambria Math" panose="02040503050406030204" pitchFamily="18" charset="0"/>
                          <a:ea typeface="Cambria Math" panose="02040503050406030204" pitchFamily="18" charset="0"/>
                        </a:rPr>
                        <a:t>X</a:t>
                      </a:r>
                      <a:r>
                        <a:rPr lang="ja-JP" altLang="en-US" sz="1200" kern="0" dirty="0">
                          <a:latin typeface="+mn-ea"/>
                          <a:ea typeface="+mn-ea"/>
                        </a:rPr>
                        <a:t>：</a:t>
                      </a:r>
                      <a:r>
                        <a:rPr kumimoji="1" lang="en-US" altLang="ja-JP" sz="1200" kern="0" dirty="0">
                          <a:latin typeface="+mn-ea"/>
                          <a:ea typeface="+mn-ea"/>
                        </a:rPr>
                        <a:t>1</a:t>
                      </a:r>
                      <a:r>
                        <a:rPr kumimoji="1" lang="ja-JP" altLang="en-US" sz="1200" dirty="0"/>
                        <a:t>日前の売上金額（万円）</a:t>
                      </a:r>
                      <a:endParaRPr lang="en-US" altLang="ja-JP"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ランダム値</a:t>
                      </a:r>
                    </a:p>
                  </a:txBody>
                  <a:tcPr marL="72000" marR="72000" marT="36000" marB="36000" anchor="ctr"/>
                </a:tc>
                <a:extLst>
                  <a:ext uri="{0D108BD9-81ED-4DB2-BD59-A6C34878D82A}">
                    <a16:rowId xmlns:a16="http://schemas.microsoft.com/office/drawing/2014/main" val="3738519391"/>
                  </a:ext>
                </a:extLst>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　　　　　　　</a:t>
                      </a:r>
                      <a:r>
                        <a:rPr kumimoji="1" lang="en-US" altLang="ja-JP" sz="1200" dirty="0"/>
                        <a:t>353.0</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0.89</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280</a:t>
                      </a:r>
                      <a:endParaRPr kumimoji="1" lang="ja-JP" altLang="en-US" sz="1200" dirty="0"/>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103</a:t>
                      </a:r>
                      <a:endParaRPr kumimoji="1" lang="ja-JP" altLang="en-US" sz="1200" dirty="0"/>
                    </a:p>
                  </a:txBody>
                  <a:tcPr marL="72000" marR="72000" marT="36000" marB="36000" anchor="ctr"/>
                </a:tc>
                <a:extLst>
                  <a:ext uri="{0D108BD9-81ED-4DB2-BD59-A6C34878D82A}">
                    <a16:rowId xmlns:a16="http://schemas.microsoft.com/office/drawing/2014/main" val="1083879568"/>
                  </a:ext>
                </a:extLst>
              </a:tr>
            </a:tbl>
          </a:graphicData>
        </a:graphic>
      </p:graphicFrame>
      <p:graphicFrame>
        <p:nvGraphicFramePr>
          <p:cNvPr id="75" name="表 20">
            <a:extLst>
              <a:ext uri="{FF2B5EF4-FFF2-40B4-BE49-F238E27FC236}">
                <a16:creationId xmlns:a16="http://schemas.microsoft.com/office/drawing/2014/main" id="{430A5372-C95A-492E-92DA-AB99494E3180}"/>
              </a:ext>
            </a:extLst>
          </p:cNvPr>
          <p:cNvGraphicFramePr>
            <a:graphicFrameLocks noGrp="1"/>
          </p:cNvGraphicFramePr>
          <p:nvPr/>
        </p:nvGraphicFramePr>
        <p:xfrm>
          <a:off x="688326" y="1512000"/>
          <a:ext cx="2700000" cy="1645920"/>
        </p:xfrm>
        <a:graphic>
          <a:graphicData uri="http://schemas.openxmlformats.org/drawingml/2006/table">
            <a:tbl>
              <a:tblPr firstRow="1" bandRow="1">
                <a:tableStyleId>{5940675A-B579-460E-94D1-54222C63F5DA}</a:tableStyleId>
              </a:tblPr>
              <a:tblGrid>
                <a:gridCol w="1188000">
                  <a:extLst>
                    <a:ext uri="{9D8B030D-6E8A-4147-A177-3AD203B41FA5}">
                      <a16:colId xmlns:a16="http://schemas.microsoft.com/office/drawing/2014/main" val="148100114"/>
                    </a:ext>
                  </a:extLst>
                </a:gridCol>
                <a:gridCol w="1512000">
                  <a:extLst>
                    <a:ext uri="{9D8B030D-6E8A-4147-A177-3AD203B41FA5}">
                      <a16:colId xmlns:a16="http://schemas.microsoft.com/office/drawing/2014/main" val="1073483072"/>
                    </a:ext>
                  </a:extLst>
                </a:gridCol>
              </a:tblGrid>
              <a:tr h="274320">
                <a:tc>
                  <a:txBody>
                    <a:bodyPr/>
                    <a:lstStyle/>
                    <a:p>
                      <a:pPr algn="ctr"/>
                      <a:r>
                        <a:rPr kumimoji="1" lang="ja-JP" altLang="en-US" sz="1200" b="1" dirty="0"/>
                        <a:t>日付</a:t>
                      </a:r>
                    </a:p>
                  </a:txBody>
                  <a:tcPr>
                    <a:solidFill>
                      <a:schemeClr val="bg1">
                        <a:lumMod val="85000"/>
                      </a:schemeClr>
                    </a:solidFill>
                  </a:tcPr>
                </a:tc>
                <a:tc>
                  <a:txBody>
                    <a:bodyPr/>
                    <a:lstStyle/>
                    <a:p>
                      <a:pPr algn="ctr"/>
                      <a:r>
                        <a:rPr kumimoji="1" lang="ja-JP" altLang="en-US" sz="1200" b="1" dirty="0"/>
                        <a:t>売上金額（万円）</a:t>
                      </a:r>
                    </a:p>
                  </a:txBody>
                  <a:tcPr>
                    <a:solidFill>
                      <a:schemeClr val="bg1">
                        <a:lumMod val="85000"/>
                      </a:schemeClr>
                    </a:solidFill>
                  </a:tcPr>
                </a:tc>
                <a:extLst>
                  <a:ext uri="{0D108BD9-81ED-4DB2-BD59-A6C34878D82A}">
                    <a16:rowId xmlns:a16="http://schemas.microsoft.com/office/drawing/2014/main" val="3266550065"/>
                  </a:ext>
                </a:extLst>
              </a:tr>
              <a:tr h="274320">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4</a:t>
                      </a: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月</a:t>
                      </a: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1</a:t>
                      </a: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日</a:t>
                      </a:r>
                    </a:p>
                  </a:txBody>
                  <a:tcPr/>
                </a:tc>
                <a:tc>
                  <a:txBody>
                    <a:bodyPr/>
                    <a:lstStyle/>
                    <a:p>
                      <a:pPr algn="r"/>
                      <a:r>
                        <a:rPr kumimoji="1" lang="en-US" altLang="ja-JP" sz="1200" dirty="0"/>
                        <a:t>250</a:t>
                      </a:r>
                    </a:p>
                  </a:txBody>
                  <a:tcPr/>
                </a:tc>
                <a:extLst>
                  <a:ext uri="{0D108BD9-81ED-4DB2-BD59-A6C34878D82A}">
                    <a16:rowId xmlns:a16="http://schemas.microsoft.com/office/drawing/2014/main" val="3388074113"/>
                  </a:ext>
                </a:extLst>
              </a:tr>
              <a:tr h="274320">
                <a:tc>
                  <a:txBody>
                    <a:bodyPr/>
                    <a:lstStyle/>
                    <a:p>
                      <a:pPr algn="ct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149203045"/>
                  </a:ext>
                </a:extLst>
              </a:tr>
              <a:tr h="274320">
                <a:tc>
                  <a:txBody>
                    <a:bodyPr/>
                    <a:lstStyle/>
                    <a:p>
                      <a:pPr algn="ctr"/>
                      <a:r>
                        <a:rPr kumimoji="1" lang="en-US" altLang="ja-JP" sz="1200" dirty="0"/>
                        <a:t>4</a:t>
                      </a:r>
                      <a:r>
                        <a:rPr kumimoji="1" lang="ja-JP" altLang="en-US" sz="1200" dirty="0"/>
                        <a:t>月</a:t>
                      </a:r>
                      <a:r>
                        <a:rPr kumimoji="1" lang="en-US" altLang="ja-JP" sz="1200" dirty="0"/>
                        <a:t>28</a:t>
                      </a:r>
                      <a:r>
                        <a:rPr kumimoji="1" lang="ja-JP" altLang="en-US" sz="1200" dirty="0"/>
                        <a:t>日</a:t>
                      </a:r>
                    </a:p>
                  </a:txBody>
                  <a:tcPr>
                    <a:solidFill>
                      <a:schemeClr val="accent1">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200" dirty="0"/>
                        <a:t>280</a:t>
                      </a:r>
                      <a:endParaRPr kumimoji="1" lang="ja-JP" altLang="en-US" sz="1200" dirty="0"/>
                    </a:p>
                  </a:txBody>
                  <a:tcPr>
                    <a:solidFill>
                      <a:schemeClr val="accent1">
                        <a:lumMod val="20000"/>
                        <a:lumOff val="80000"/>
                      </a:schemeClr>
                    </a:solidFill>
                  </a:tcPr>
                </a:tc>
                <a:extLst>
                  <a:ext uri="{0D108BD9-81ED-4DB2-BD59-A6C34878D82A}">
                    <a16:rowId xmlns:a16="http://schemas.microsoft.com/office/drawing/2014/main" val="3573347377"/>
                  </a:ext>
                </a:extLst>
              </a:tr>
              <a:tr h="274320">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4</a:t>
                      </a: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月</a:t>
                      </a: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29</a:t>
                      </a: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日</a:t>
                      </a:r>
                    </a:p>
                  </a:txBody>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300</a:t>
                      </a:r>
                      <a:endParaRPr kumimoji="1" lang="ja-JP" altLang="en-US" sz="1200" dirty="0"/>
                    </a:p>
                  </a:txBody>
                  <a:tcPr/>
                </a:tc>
                <a:extLst>
                  <a:ext uri="{0D108BD9-81ED-4DB2-BD59-A6C34878D82A}">
                    <a16:rowId xmlns:a16="http://schemas.microsoft.com/office/drawing/2014/main" val="870239863"/>
                  </a:ext>
                </a:extLst>
              </a:tr>
              <a:tr h="274320">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4</a:t>
                      </a: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月</a:t>
                      </a: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30</a:t>
                      </a: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日</a:t>
                      </a:r>
                    </a:p>
                  </a:txBody>
                  <a:tcPr>
                    <a:solidFill>
                      <a:schemeClr val="accent2">
                        <a:lumMod val="20000"/>
                        <a:lumOff val="80000"/>
                      </a:schemeClr>
                    </a:solidFill>
                  </a:tcPr>
                </a:tc>
                <a:tc>
                  <a:txBody>
                    <a:bodyPr/>
                    <a:lstStyle/>
                    <a:p>
                      <a:pPr algn="r"/>
                      <a:r>
                        <a:rPr kumimoji="1" lang="en-US" altLang="ja-JP" sz="1200" b="0" i="0" u="none" strike="noStrike" kern="1200" cap="none" spc="0" normalizeH="0" baseline="0" noProof="0" dirty="0">
                          <a:ln>
                            <a:noFill/>
                          </a:ln>
                          <a:solidFill>
                            <a:prstClr val="black"/>
                          </a:solidFill>
                          <a:effectLst/>
                          <a:uLnTx/>
                          <a:uFillTx/>
                          <a:latin typeface="Meiryo UI"/>
                          <a:ea typeface="Meiryo UI"/>
                          <a:cs typeface="+mn-cs"/>
                        </a:rPr>
                        <a:t>353</a:t>
                      </a:r>
                      <a:endParaRPr kumimoji="1" lang="ja-JP" altLang="en-US" sz="1200" dirty="0"/>
                    </a:p>
                  </a:txBody>
                  <a:tcPr>
                    <a:solidFill>
                      <a:schemeClr val="accent2">
                        <a:lumMod val="20000"/>
                        <a:lumOff val="80000"/>
                      </a:schemeClr>
                    </a:solidFill>
                  </a:tcPr>
                </a:tc>
                <a:extLst>
                  <a:ext uri="{0D108BD9-81ED-4DB2-BD59-A6C34878D82A}">
                    <a16:rowId xmlns:a16="http://schemas.microsoft.com/office/drawing/2014/main" val="1876500955"/>
                  </a:ext>
                </a:extLst>
              </a:tr>
            </a:tbl>
          </a:graphicData>
        </a:graphic>
      </p:graphicFrame>
      <p:sp>
        <p:nvSpPr>
          <p:cNvPr id="76" name="正方形/長方形 75">
            <a:extLst>
              <a:ext uri="{FF2B5EF4-FFF2-40B4-BE49-F238E27FC236}">
                <a16:creationId xmlns:a16="http://schemas.microsoft.com/office/drawing/2014/main" id="{37B6B997-0A14-4488-9255-30FAD590A082}"/>
              </a:ext>
            </a:extLst>
          </p:cNvPr>
          <p:cNvSpPr/>
          <p:nvPr/>
        </p:nvSpPr>
        <p:spPr>
          <a:xfrm>
            <a:off x="683571" y="1151997"/>
            <a:ext cx="2664000" cy="360000"/>
          </a:xfrm>
          <a:prstGeom prst="rect">
            <a:avLst/>
          </a:prstGeom>
        </p:spPr>
        <p:txBody>
          <a:bodyPr wrap="square">
            <a:spAutoFit/>
          </a:bodyPr>
          <a:lstStyle/>
          <a:p>
            <a:pPr algn="ctr"/>
            <a:r>
              <a:rPr lang="ja-JP" altLang="en-US" sz="1400" dirty="0">
                <a:solidFill>
                  <a:srgbClr val="000000"/>
                </a:solidFill>
                <a:latin typeface="+mn-ea"/>
              </a:rPr>
              <a:t>売上データ</a:t>
            </a:r>
            <a:endParaRPr lang="ja-JP" altLang="en-US" sz="1400" dirty="0"/>
          </a:p>
        </p:txBody>
      </p:sp>
      <p:sp>
        <p:nvSpPr>
          <p:cNvPr id="77" name="矢印: 右 76">
            <a:extLst>
              <a:ext uri="{FF2B5EF4-FFF2-40B4-BE49-F238E27FC236}">
                <a16:creationId xmlns:a16="http://schemas.microsoft.com/office/drawing/2014/main" id="{57B47C24-8051-473D-A2F1-DD7250BF9822}"/>
              </a:ext>
            </a:extLst>
          </p:cNvPr>
          <p:cNvSpPr/>
          <p:nvPr/>
        </p:nvSpPr>
        <p:spPr>
          <a:xfrm>
            <a:off x="3498928"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cxnSp>
        <p:nvCxnSpPr>
          <p:cNvPr id="79" name="直線矢印コネクタ 78">
            <a:extLst>
              <a:ext uri="{FF2B5EF4-FFF2-40B4-BE49-F238E27FC236}">
                <a16:creationId xmlns:a16="http://schemas.microsoft.com/office/drawing/2014/main" id="{97C8484F-1F78-4AF2-B21A-D8FCEA4C51C8}"/>
              </a:ext>
            </a:extLst>
          </p:cNvPr>
          <p:cNvCxnSpPr>
            <a:cxnSpLocks/>
          </p:cNvCxnSpPr>
          <p:nvPr/>
        </p:nvCxnSpPr>
        <p:spPr>
          <a:xfrm>
            <a:off x="5320655" y="2952000"/>
            <a:ext cx="234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8C53ADF-4B4B-44C5-8EE0-203C479144B4}"/>
              </a:ext>
            </a:extLst>
          </p:cNvPr>
          <p:cNvCxnSpPr>
            <a:cxnSpLocks/>
          </p:cNvCxnSpPr>
          <p:nvPr/>
        </p:nvCxnSpPr>
        <p:spPr>
          <a:xfrm flipV="1">
            <a:off x="5320655" y="1152000"/>
            <a:ext cx="0" cy="18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9AC998AA-45E3-4CF4-BF45-E0B3E2C7729E}"/>
              </a:ext>
            </a:extLst>
          </p:cNvPr>
          <p:cNvSpPr txBox="1"/>
          <p:nvPr/>
        </p:nvSpPr>
        <p:spPr>
          <a:xfrm>
            <a:off x="4932000" y="1692001"/>
            <a:ext cx="473206" cy="276999"/>
          </a:xfrm>
          <a:prstGeom prst="rect">
            <a:avLst/>
          </a:prstGeom>
          <a:noFill/>
        </p:spPr>
        <p:txBody>
          <a:bodyPr wrap="none" rtlCol="0">
            <a:spAutoFit/>
          </a:bodyPr>
          <a:lstStyle/>
          <a:p>
            <a:pPr algn="l"/>
            <a:r>
              <a:rPr lang="en-US" altLang="ja-JP" sz="1200" dirty="0"/>
              <a:t>300</a:t>
            </a:r>
            <a:endParaRPr lang="ja-JP" altLang="en-US" sz="1200" dirty="0"/>
          </a:p>
        </p:txBody>
      </p:sp>
      <p:sp>
        <p:nvSpPr>
          <p:cNvPr id="82" name="テキスト ボックス 81">
            <a:extLst>
              <a:ext uri="{FF2B5EF4-FFF2-40B4-BE49-F238E27FC236}">
                <a16:creationId xmlns:a16="http://schemas.microsoft.com/office/drawing/2014/main" id="{E1A6631A-1C12-4FF6-B9AF-4FACDE27FAC8}"/>
              </a:ext>
            </a:extLst>
          </p:cNvPr>
          <p:cNvSpPr txBox="1"/>
          <p:nvPr/>
        </p:nvSpPr>
        <p:spPr>
          <a:xfrm>
            <a:off x="4932000" y="2304001"/>
            <a:ext cx="473207" cy="276999"/>
          </a:xfrm>
          <a:prstGeom prst="rect">
            <a:avLst/>
          </a:prstGeom>
          <a:noFill/>
        </p:spPr>
        <p:txBody>
          <a:bodyPr wrap="none" rtlCol="0">
            <a:spAutoFit/>
          </a:bodyPr>
          <a:lstStyle/>
          <a:p>
            <a:pPr algn="ctr"/>
            <a:r>
              <a:rPr lang="en-US" altLang="ja-JP" sz="1200" dirty="0"/>
              <a:t>200</a:t>
            </a:r>
            <a:endParaRPr lang="ja-JP" altLang="en-US" sz="1200" dirty="0"/>
          </a:p>
        </p:txBody>
      </p:sp>
      <p:sp>
        <p:nvSpPr>
          <p:cNvPr id="83" name="テキスト ボックス 82">
            <a:extLst>
              <a:ext uri="{FF2B5EF4-FFF2-40B4-BE49-F238E27FC236}">
                <a16:creationId xmlns:a16="http://schemas.microsoft.com/office/drawing/2014/main" id="{56096987-216F-4769-886C-19828229D7E0}"/>
              </a:ext>
            </a:extLst>
          </p:cNvPr>
          <p:cNvSpPr txBox="1"/>
          <p:nvPr/>
        </p:nvSpPr>
        <p:spPr>
          <a:xfrm>
            <a:off x="5536655" y="2916001"/>
            <a:ext cx="280846" cy="276999"/>
          </a:xfrm>
          <a:prstGeom prst="rect">
            <a:avLst/>
          </a:prstGeom>
          <a:noFill/>
        </p:spPr>
        <p:txBody>
          <a:bodyPr wrap="none" rtlCol="0">
            <a:spAutoFit/>
          </a:bodyPr>
          <a:lstStyle/>
          <a:p>
            <a:pPr algn="l"/>
            <a:r>
              <a:rPr lang="en-US" altLang="ja-JP" sz="1200" dirty="0"/>
              <a:t>2</a:t>
            </a:r>
            <a:endParaRPr lang="ja-JP" altLang="en-US" sz="1200" dirty="0"/>
          </a:p>
        </p:txBody>
      </p:sp>
      <p:sp>
        <p:nvSpPr>
          <p:cNvPr id="84" name="テキスト ボックス 83">
            <a:extLst>
              <a:ext uri="{FF2B5EF4-FFF2-40B4-BE49-F238E27FC236}">
                <a16:creationId xmlns:a16="http://schemas.microsoft.com/office/drawing/2014/main" id="{FD686E75-AAB0-4EC6-B0FA-E310C0D6D57C}"/>
              </a:ext>
            </a:extLst>
          </p:cNvPr>
          <p:cNvSpPr txBox="1"/>
          <p:nvPr/>
        </p:nvSpPr>
        <p:spPr>
          <a:xfrm>
            <a:off x="6040655" y="2916001"/>
            <a:ext cx="280846" cy="276999"/>
          </a:xfrm>
          <a:prstGeom prst="rect">
            <a:avLst/>
          </a:prstGeom>
          <a:noFill/>
        </p:spPr>
        <p:txBody>
          <a:bodyPr wrap="none" rtlCol="0">
            <a:spAutoFit/>
          </a:bodyPr>
          <a:lstStyle/>
          <a:p>
            <a:pPr algn="l"/>
            <a:r>
              <a:rPr lang="en-US" altLang="ja-JP" sz="1200" dirty="0"/>
              <a:t>4</a:t>
            </a:r>
            <a:endParaRPr lang="ja-JP" altLang="en-US" sz="1200" dirty="0"/>
          </a:p>
        </p:txBody>
      </p:sp>
      <p:sp>
        <p:nvSpPr>
          <p:cNvPr id="85" name="テキスト ボックス 84">
            <a:extLst>
              <a:ext uri="{FF2B5EF4-FFF2-40B4-BE49-F238E27FC236}">
                <a16:creationId xmlns:a16="http://schemas.microsoft.com/office/drawing/2014/main" id="{594ED857-CC70-47F2-9740-F7F2FB2C70B9}"/>
              </a:ext>
            </a:extLst>
          </p:cNvPr>
          <p:cNvSpPr txBox="1"/>
          <p:nvPr/>
        </p:nvSpPr>
        <p:spPr>
          <a:xfrm>
            <a:off x="7048655" y="2916001"/>
            <a:ext cx="280846" cy="276999"/>
          </a:xfrm>
          <a:prstGeom prst="rect">
            <a:avLst/>
          </a:prstGeom>
          <a:noFill/>
        </p:spPr>
        <p:txBody>
          <a:bodyPr wrap="none" rtlCol="0">
            <a:spAutoFit/>
          </a:bodyPr>
          <a:lstStyle/>
          <a:p>
            <a:pPr algn="l"/>
            <a:r>
              <a:rPr lang="en-US" altLang="ja-JP" sz="1200" dirty="0"/>
              <a:t>8</a:t>
            </a:r>
            <a:endParaRPr lang="ja-JP" altLang="en-US" sz="1200" dirty="0"/>
          </a:p>
        </p:txBody>
      </p:sp>
      <p:sp>
        <p:nvSpPr>
          <p:cNvPr id="86" name="テキスト ボックス 85">
            <a:extLst>
              <a:ext uri="{FF2B5EF4-FFF2-40B4-BE49-F238E27FC236}">
                <a16:creationId xmlns:a16="http://schemas.microsoft.com/office/drawing/2014/main" id="{AC1C1C50-CF72-4758-855C-53C882057A4F}"/>
              </a:ext>
            </a:extLst>
          </p:cNvPr>
          <p:cNvSpPr txBox="1"/>
          <p:nvPr/>
        </p:nvSpPr>
        <p:spPr>
          <a:xfrm>
            <a:off x="6544655" y="2916001"/>
            <a:ext cx="280846" cy="276999"/>
          </a:xfrm>
          <a:prstGeom prst="rect">
            <a:avLst/>
          </a:prstGeom>
          <a:noFill/>
        </p:spPr>
        <p:txBody>
          <a:bodyPr wrap="none" rtlCol="0">
            <a:spAutoFit/>
          </a:bodyPr>
          <a:lstStyle/>
          <a:p>
            <a:pPr algn="l"/>
            <a:r>
              <a:rPr lang="en-US" altLang="ja-JP" sz="1200" dirty="0"/>
              <a:t>6</a:t>
            </a:r>
            <a:endParaRPr lang="ja-JP" altLang="en-US" sz="1200" dirty="0"/>
          </a:p>
        </p:txBody>
      </p:sp>
      <p:sp>
        <p:nvSpPr>
          <p:cNvPr id="87" name="テキスト ボックス 86">
            <a:extLst>
              <a:ext uri="{FF2B5EF4-FFF2-40B4-BE49-F238E27FC236}">
                <a16:creationId xmlns:a16="http://schemas.microsoft.com/office/drawing/2014/main" id="{7B95CA9A-9804-4462-8A4E-E02EEF51A032}"/>
              </a:ext>
            </a:extLst>
          </p:cNvPr>
          <p:cNvSpPr txBox="1"/>
          <p:nvPr/>
        </p:nvSpPr>
        <p:spPr>
          <a:xfrm>
            <a:off x="5048685" y="2916001"/>
            <a:ext cx="280846" cy="276999"/>
          </a:xfrm>
          <a:prstGeom prst="rect">
            <a:avLst/>
          </a:prstGeom>
          <a:noFill/>
        </p:spPr>
        <p:txBody>
          <a:bodyPr wrap="none" rtlCol="0">
            <a:spAutoFit/>
          </a:bodyPr>
          <a:lstStyle/>
          <a:p>
            <a:pPr algn="r"/>
            <a:r>
              <a:rPr lang="en-US" altLang="ja-JP" sz="1200" dirty="0"/>
              <a:t>0</a:t>
            </a:r>
            <a:endParaRPr lang="ja-JP" altLang="en-US" sz="1200" dirty="0"/>
          </a:p>
        </p:txBody>
      </p:sp>
      <p:sp>
        <p:nvSpPr>
          <p:cNvPr id="100" name="テキスト ボックス 99">
            <a:extLst>
              <a:ext uri="{FF2B5EF4-FFF2-40B4-BE49-F238E27FC236}">
                <a16:creationId xmlns:a16="http://schemas.microsoft.com/office/drawing/2014/main" id="{D07AC3FB-0E90-4EFD-9377-CABAE1D6B1D8}"/>
              </a:ext>
            </a:extLst>
          </p:cNvPr>
          <p:cNvSpPr txBox="1"/>
          <p:nvPr/>
        </p:nvSpPr>
        <p:spPr>
          <a:xfrm>
            <a:off x="7624656" y="2844002"/>
            <a:ext cx="612000" cy="276999"/>
          </a:xfrm>
          <a:prstGeom prst="rect">
            <a:avLst/>
          </a:prstGeom>
          <a:noFill/>
        </p:spPr>
        <p:txBody>
          <a:bodyPr wrap="square" rtlCol="0">
            <a:spAutoFit/>
          </a:bodyPr>
          <a:lstStyle/>
          <a:p>
            <a:pPr algn="ctr"/>
            <a:r>
              <a:rPr lang="ja-JP" altLang="en-US" sz="1200" dirty="0">
                <a:latin typeface="+mn-ea"/>
              </a:rPr>
              <a:t>日付</a:t>
            </a:r>
          </a:p>
        </p:txBody>
      </p:sp>
      <p:sp>
        <p:nvSpPr>
          <p:cNvPr id="102" name="テキスト ボックス 101">
            <a:extLst>
              <a:ext uri="{FF2B5EF4-FFF2-40B4-BE49-F238E27FC236}">
                <a16:creationId xmlns:a16="http://schemas.microsoft.com/office/drawing/2014/main" id="{E830B50B-4E51-41BC-A84B-D62A7ACB2762}"/>
              </a:ext>
            </a:extLst>
          </p:cNvPr>
          <p:cNvSpPr txBox="1"/>
          <p:nvPr/>
        </p:nvSpPr>
        <p:spPr>
          <a:xfrm>
            <a:off x="4932000" y="1127001"/>
            <a:ext cx="473206" cy="276999"/>
          </a:xfrm>
          <a:prstGeom prst="rect">
            <a:avLst/>
          </a:prstGeom>
          <a:noFill/>
        </p:spPr>
        <p:txBody>
          <a:bodyPr wrap="none" rtlCol="0">
            <a:spAutoFit/>
          </a:bodyPr>
          <a:lstStyle/>
          <a:p>
            <a:pPr algn="l"/>
            <a:r>
              <a:rPr lang="en-US" altLang="ja-JP" sz="1200" dirty="0"/>
              <a:t>400</a:t>
            </a:r>
            <a:endParaRPr lang="ja-JP" altLang="en-US" sz="1200" dirty="0"/>
          </a:p>
        </p:txBody>
      </p:sp>
      <p:sp>
        <p:nvSpPr>
          <p:cNvPr id="104" name="テキスト ボックス 103">
            <a:extLst>
              <a:ext uri="{FF2B5EF4-FFF2-40B4-BE49-F238E27FC236}">
                <a16:creationId xmlns:a16="http://schemas.microsoft.com/office/drawing/2014/main" id="{09799282-93A0-4380-AC95-8FAECEA28DFF}"/>
              </a:ext>
            </a:extLst>
          </p:cNvPr>
          <p:cNvSpPr txBox="1"/>
          <p:nvPr/>
        </p:nvSpPr>
        <p:spPr>
          <a:xfrm>
            <a:off x="5601315" y="1202625"/>
            <a:ext cx="1587294" cy="307777"/>
          </a:xfrm>
          <a:prstGeom prst="rect">
            <a:avLst/>
          </a:prstGeom>
          <a:noFill/>
        </p:spPr>
        <p:txBody>
          <a:bodyPr wrap="none" rtlCol="0">
            <a:spAutoFit/>
          </a:bodyPr>
          <a:lstStyle/>
          <a:p>
            <a:pPr algn="l"/>
            <a:r>
              <a:rPr lang="ja-JP" altLang="en-US" sz="1400" dirty="0"/>
              <a:t>売上金額の日推移</a:t>
            </a:r>
          </a:p>
        </p:txBody>
      </p:sp>
      <p:cxnSp>
        <p:nvCxnSpPr>
          <p:cNvPr id="17" name="コネクタ: カギ線 16">
            <a:extLst>
              <a:ext uri="{FF2B5EF4-FFF2-40B4-BE49-F238E27FC236}">
                <a16:creationId xmlns:a16="http://schemas.microsoft.com/office/drawing/2014/main" id="{AC8158CA-71EE-4F5C-9B35-29A2316E6B79}"/>
              </a:ext>
            </a:extLst>
          </p:cNvPr>
          <p:cNvCxnSpPr>
            <a:cxnSpLocks/>
            <a:stCxn id="53" idx="0"/>
            <a:endCxn id="55" idx="2"/>
          </p:cNvCxnSpPr>
          <p:nvPr/>
        </p:nvCxnSpPr>
        <p:spPr>
          <a:xfrm rot="5400000" flipH="1" flipV="1">
            <a:off x="6573911" y="1578979"/>
            <a:ext cx="392357" cy="35168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144C0119-38B8-44E0-9BD4-129DE1B8F962}"/>
              </a:ext>
            </a:extLst>
          </p:cNvPr>
          <p:cNvSpPr/>
          <p:nvPr/>
        </p:nvSpPr>
        <p:spPr>
          <a:xfrm>
            <a:off x="4608000" y="5760000"/>
            <a:ext cx="4464000" cy="523220"/>
          </a:xfrm>
          <a:prstGeom prst="rect">
            <a:avLst/>
          </a:prstGeom>
        </p:spPr>
        <p:txBody>
          <a:bodyPr>
            <a:spAutoFit/>
          </a:bodyPr>
          <a:lstStyle/>
          <a:p>
            <a:pPr lvl="0" defTabSz="914395">
              <a:defRPr/>
            </a:pPr>
            <a:r>
              <a:rPr lang="ja-JP" altLang="en-US" sz="1400" dirty="0"/>
              <a:t>（参考）名前の由来</a:t>
            </a:r>
            <a:endParaRPr lang="en-US" altLang="ja-JP" sz="1400" dirty="0"/>
          </a:p>
          <a:p>
            <a:r>
              <a:rPr lang="ja-JP" altLang="en-US" sz="1400" dirty="0"/>
              <a:t>時系列を使用した手法のため</a:t>
            </a:r>
          </a:p>
        </p:txBody>
      </p:sp>
      <p:sp>
        <p:nvSpPr>
          <p:cNvPr id="4" name="楕円 3">
            <a:extLst>
              <a:ext uri="{FF2B5EF4-FFF2-40B4-BE49-F238E27FC236}">
                <a16:creationId xmlns:a16="http://schemas.microsoft.com/office/drawing/2014/main" id="{3CEC5105-5CF5-4E63-ACCB-0230F3F7B76E}"/>
              </a:ext>
            </a:extLst>
          </p:cNvPr>
          <p:cNvSpPr>
            <a:spLocks noChangeAspect="1"/>
          </p:cNvSpPr>
          <p:nvPr/>
        </p:nvSpPr>
        <p:spPr>
          <a:xfrm>
            <a:off x="5392655" y="2125599"/>
            <a:ext cx="144000" cy="144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47" name="楕円 46">
            <a:extLst>
              <a:ext uri="{FF2B5EF4-FFF2-40B4-BE49-F238E27FC236}">
                <a16:creationId xmlns:a16="http://schemas.microsoft.com/office/drawing/2014/main" id="{3834B0AC-188F-4F15-B4C9-B6C8DD49B4D3}"/>
              </a:ext>
            </a:extLst>
          </p:cNvPr>
          <p:cNvSpPr>
            <a:spLocks noChangeAspect="1"/>
          </p:cNvSpPr>
          <p:nvPr/>
        </p:nvSpPr>
        <p:spPr>
          <a:xfrm>
            <a:off x="5601315" y="2223255"/>
            <a:ext cx="144000" cy="144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0" name="楕円 49">
            <a:extLst>
              <a:ext uri="{FF2B5EF4-FFF2-40B4-BE49-F238E27FC236}">
                <a16:creationId xmlns:a16="http://schemas.microsoft.com/office/drawing/2014/main" id="{2D21D205-C123-4F34-95D9-D8E461D1A492}"/>
              </a:ext>
            </a:extLst>
          </p:cNvPr>
          <p:cNvSpPr>
            <a:spLocks noChangeAspect="1"/>
          </p:cNvSpPr>
          <p:nvPr/>
        </p:nvSpPr>
        <p:spPr>
          <a:xfrm>
            <a:off x="5816342" y="2307500"/>
            <a:ext cx="144000" cy="144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1" name="楕円 50">
            <a:extLst>
              <a:ext uri="{FF2B5EF4-FFF2-40B4-BE49-F238E27FC236}">
                <a16:creationId xmlns:a16="http://schemas.microsoft.com/office/drawing/2014/main" id="{D4C64426-B88B-4C04-916E-9A40CAE9B8D2}"/>
              </a:ext>
            </a:extLst>
          </p:cNvPr>
          <p:cNvSpPr>
            <a:spLocks noChangeAspect="1"/>
          </p:cNvSpPr>
          <p:nvPr/>
        </p:nvSpPr>
        <p:spPr>
          <a:xfrm>
            <a:off x="6089814" y="2195908"/>
            <a:ext cx="144000" cy="144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2" name="楕円 51">
            <a:extLst>
              <a:ext uri="{FF2B5EF4-FFF2-40B4-BE49-F238E27FC236}">
                <a16:creationId xmlns:a16="http://schemas.microsoft.com/office/drawing/2014/main" id="{281DCFAC-FF94-4E37-8FB1-C03C640F113D}"/>
              </a:ext>
            </a:extLst>
          </p:cNvPr>
          <p:cNvSpPr>
            <a:spLocks noChangeAspect="1"/>
          </p:cNvSpPr>
          <p:nvPr/>
        </p:nvSpPr>
        <p:spPr>
          <a:xfrm>
            <a:off x="6313586" y="2060882"/>
            <a:ext cx="144000" cy="144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3" name="楕円 52">
            <a:extLst>
              <a:ext uri="{FF2B5EF4-FFF2-40B4-BE49-F238E27FC236}">
                <a16:creationId xmlns:a16="http://schemas.microsoft.com/office/drawing/2014/main" id="{C9F3447E-7265-4B58-9455-A0AAF14A3CDF}"/>
              </a:ext>
            </a:extLst>
          </p:cNvPr>
          <p:cNvSpPr>
            <a:spLocks noChangeAspect="1"/>
          </p:cNvSpPr>
          <p:nvPr/>
        </p:nvSpPr>
        <p:spPr>
          <a:xfrm>
            <a:off x="6522246" y="1951000"/>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4" name="楕円 53">
            <a:extLst>
              <a:ext uri="{FF2B5EF4-FFF2-40B4-BE49-F238E27FC236}">
                <a16:creationId xmlns:a16="http://schemas.microsoft.com/office/drawing/2014/main" id="{070AD5C0-8426-447E-862F-829F13214803}"/>
              </a:ext>
            </a:extLst>
          </p:cNvPr>
          <p:cNvSpPr>
            <a:spLocks noChangeAspect="1"/>
          </p:cNvSpPr>
          <p:nvPr/>
        </p:nvSpPr>
        <p:spPr>
          <a:xfrm>
            <a:off x="6737273" y="1828688"/>
            <a:ext cx="144000" cy="1440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5" name="楕円 54">
            <a:extLst>
              <a:ext uri="{FF2B5EF4-FFF2-40B4-BE49-F238E27FC236}">
                <a16:creationId xmlns:a16="http://schemas.microsoft.com/office/drawing/2014/main" id="{2895B1A0-180F-4735-815C-586FCC786FD8}"/>
              </a:ext>
            </a:extLst>
          </p:cNvPr>
          <p:cNvSpPr>
            <a:spLocks noChangeAspect="1"/>
          </p:cNvSpPr>
          <p:nvPr/>
        </p:nvSpPr>
        <p:spPr>
          <a:xfrm>
            <a:off x="6945933" y="1486643"/>
            <a:ext cx="144000" cy="1440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cxnSp>
        <p:nvCxnSpPr>
          <p:cNvPr id="10" name="直線コネクタ 9">
            <a:extLst>
              <a:ext uri="{FF2B5EF4-FFF2-40B4-BE49-F238E27FC236}">
                <a16:creationId xmlns:a16="http://schemas.microsoft.com/office/drawing/2014/main" id="{FBB9DA4B-B6F8-43A3-8753-EC6D3F1FF3C7}"/>
              </a:ext>
            </a:extLst>
          </p:cNvPr>
          <p:cNvCxnSpPr>
            <a:cxnSpLocks/>
            <a:stCxn id="52" idx="6"/>
            <a:endCxn id="53" idx="3"/>
          </p:cNvCxnSpPr>
          <p:nvPr/>
        </p:nvCxnSpPr>
        <p:spPr>
          <a:xfrm flipV="1">
            <a:off x="6457586" y="2073912"/>
            <a:ext cx="85748" cy="5897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19A003A2-1DF8-4DE9-98D7-D88CDBBC7415}"/>
              </a:ext>
            </a:extLst>
          </p:cNvPr>
          <p:cNvCxnSpPr>
            <a:cxnSpLocks/>
            <a:stCxn id="51" idx="6"/>
            <a:endCxn id="52" idx="3"/>
          </p:cNvCxnSpPr>
          <p:nvPr/>
        </p:nvCxnSpPr>
        <p:spPr>
          <a:xfrm flipV="1">
            <a:off x="6233814" y="2183794"/>
            <a:ext cx="100860" cy="8411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55BE6EE-DF10-4E3E-B1A2-FAEFCBF879B0}"/>
              </a:ext>
            </a:extLst>
          </p:cNvPr>
          <p:cNvCxnSpPr>
            <a:cxnSpLocks/>
            <a:stCxn id="50" idx="6"/>
            <a:endCxn id="51" idx="3"/>
          </p:cNvCxnSpPr>
          <p:nvPr/>
        </p:nvCxnSpPr>
        <p:spPr>
          <a:xfrm flipV="1">
            <a:off x="5960342" y="2318820"/>
            <a:ext cx="150560" cy="6068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68C4E46-5AA6-4C4F-B357-B4028E35A28C}"/>
              </a:ext>
            </a:extLst>
          </p:cNvPr>
          <p:cNvCxnSpPr>
            <a:cxnSpLocks/>
            <a:stCxn id="47" idx="5"/>
            <a:endCxn id="50" idx="2"/>
          </p:cNvCxnSpPr>
          <p:nvPr/>
        </p:nvCxnSpPr>
        <p:spPr>
          <a:xfrm>
            <a:off x="5724227" y="2346167"/>
            <a:ext cx="92115" cy="33333"/>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0A320B6-5663-47D7-AD68-1E1D81118DC5}"/>
              </a:ext>
            </a:extLst>
          </p:cNvPr>
          <p:cNvCxnSpPr>
            <a:cxnSpLocks/>
            <a:stCxn id="4" idx="5"/>
            <a:endCxn id="47" idx="2"/>
          </p:cNvCxnSpPr>
          <p:nvPr/>
        </p:nvCxnSpPr>
        <p:spPr>
          <a:xfrm>
            <a:off x="5515567" y="2248511"/>
            <a:ext cx="85748" cy="4674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58BAEA7-C74B-4C19-BDA7-249F4FF36D75}"/>
              </a:ext>
            </a:extLst>
          </p:cNvPr>
          <p:cNvCxnSpPr>
            <a:cxnSpLocks/>
            <a:stCxn id="53" idx="6"/>
            <a:endCxn id="54" idx="3"/>
          </p:cNvCxnSpPr>
          <p:nvPr/>
        </p:nvCxnSpPr>
        <p:spPr>
          <a:xfrm flipV="1">
            <a:off x="6666246" y="1951600"/>
            <a:ext cx="92115" cy="7140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755301A2-E3F8-4B1A-874B-E36EEB10014D}"/>
              </a:ext>
            </a:extLst>
          </p:cNvPr>
          <p:cNvCxnSpPr>
            <a:cxnSpLocks/>
            <a:stCxn id="54" idx="7"/>
            <a:endCxn id="55" idx="4"/>
          </p:cNvCxnSpPr>
          <p:nvPr/>
        </p:nvCxnSpPr>
        <p:spPr>
          <a:xfrm flipV="1">
            <a:off x="6860185" y="1630643"/>
            <a:ext cx="157748" cy="219133"/>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44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4AE92D5-2DA8-417E-93E4-C500AA9298B1}"/>
              </a:ext>
            </a:extLst>
          </p:cNvPr>
          <p:cNvSpPr>
            <a:spLocks noGrp="1"/>
          </p:cNvSpPr>
          <p:nvPr>
            <p:ph type="title"/>
          </p:nvPr>
        </p:nvSpPr>
        <p:spPr>
          <a:xfrm>
            <a:off x="180000" y="180000"/>
            <a:ext cx="8964000" cy="612000"/>
          </a:xfrm>
        </p:spPr>
        <p:txBody>
          <a:bodyPr anchor="ctr" anchorCtr="0"/>
          <a:lstStyle/>
          <a:p>
            <a:r>
              <a:rPr lang="ja-JP" altLang="en-US" dirty="0">
                <a:latin typeface="+mn-ea"/>
              </a:rPr>
              <a:t>手法の説明　</a:t>
            </a:r>
            <a:r>
              <a:rPr lang="ja-JP" altLang="en-US" sz="2800" dirty="0"/>
              <a:t>ベイジアンネットワーク</a:t>
            </a:r>
            <a:endParaRPr kumimoji="1" lang="ja-JP" altLang="en-US" dirty="0"/>
          </a:p>
        </p:txBody>
      </p:sp>
      <p:sp>
        <p:nvSpPr>
          <p:cNvPr id="4" name="フッター プレースホルダー 3">
            <a:extLst>
              <a:ext uri="{FF2B5EF4-FFF2-40B4-BE49-F238E27FC236}">
                <a16:creationId xmlns:a16="http://schemas.microsoft.com/office/drawing/2014/main" id="{7C190090-A427-41F0-99AE-EF1653101322}"/>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4943AA93-5751-4B63-8296-A3A962473EAB}"/>
              </a:ext>
            </a:extLst>
          </p:cNvPr>
          <p:cNvSpPr>
            <a:spLocks noGrp="1"/>
          </p:cNvSpPr>
          <p:nvPr>
            <p:ph type="sldNum" sz="quarter" idx="11"/>
          </p:nvPr>
        </p:nvSpPr>
        <p:spPr/>
        <p:txBody>
          <a:bodyPr/>
          <a:lstStyle/>
          <a:p>
            <a:fld id="{5746E6DC-1CE8-4C96-A2EA-6486FEF45375}" type="slidenum">
              <a:rPr lang="ja-JP" altLang="en-US" smtClean="0"/>
              <a:pPr/>
              <a:t>25</a:t>
            </a:fld>
            <a:endParaRPr lang="ja-JP" altLang="en-US" dirty="0"/>
          </a:p>
        </p:txBody>
      </p:sp>
      <p:sp>
        <p:nvSpPr>
          <p:cNvPr id="11" name="四角形: 角を丸くする 10">
            <a:extLst>
              <a:ext uri="{FF2B5EF4-FFF2-40B4-BE49-F238E27FC236}">
                <a16:creationId xmlns:a16="http://schemas.microsoft.com/office/drawing/2014/main" id="{574CDD59-91CF-41FB-8644-5CD4F1A0DB86}"/>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12" name="四角形: 角を丸くする 11">
            <a:extLst>
              <a:ext uri="{FF2B5EF4-FFF2-40B4-BE49-F238E27FC236}">
                <a16:creationId xmlns:a16="http://schemas.microsoft.com/office/drawing/2014/main" id="{C445590A-E16B-4B95-A970-C22CA3602EEB}"/>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13" name="四角形: 角を丸くする 12">
            <a:extLst>
              <a:ext uri="{FF2B5EF4-FFF2-40B4-BE49-F238E27FC236}">
                <a16:creationId xmlns:a16="http://schemas.microsoft.com/office/drawing/2014/main" id="{CC39339A-B308-468C-A39C-B694D2444D15}"/>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16" name="コンテンツ プレースホルダー 2">
            <a:extLst>
              <a:ext uri="{FF2B5EF4-FFF2-40B4-BE49-F238E27FC236}">
                <a16:creationId xmlns:a16="http://schemas.microsoft.com/office/drawing/2014/main" id="{2A5F2026-0DFE-4E34-8243-6F05BED50599}"/>
              </a:ext>
            </a:extLst>
          </p:cNvPr>
          <p:cNvSpPr txBox="1">
            <a:spLocks/>
          </p:cNvSpPr>
          <p:nvPr/>
        </p:nvSpPr>
        <p:spPr>
          <a:xfrm>
            <a:off x="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dirty="0">
                <a:solidFill>
                  <a:schemeClr val="tx1"/>
                </a:solidFill>
                <a:latin typeface="+mn-ea"/>
                <a:ea typeface="+mn-ea"/>
              </a:rPr>
              <a:t>ベイジアンネットワークは、複数の項目の関係を把握し、ある条件の場合に他の項目の発生確率を表す手法です</a:t>
            </a:r>
            <a:endParaRPr lang="en-US" altLang="ja-JP" sz="1600" dirty="0">
              <a:solidFill>
                <a:schemeClr val="tx1"/>
              </a:solidFill>
              <a:latin typeface="+mn-ea"/>
              <a:ea typeface="+mn-ea"/>
            </a:endParaRPr>
          </a:p>
          <a:p>
            <a:r>
              <a:rPr lang="ja-JP" altLang="en-US" sz="1600" dirty="0">
                <a:solidFill>
                  <a:schemeClr val="tx1"/>
                </a:solidFill>
                <a:latin typeface="+mn-ea"/>
                <a:ea typeface="+mn-ea"/>
              </a:rPr>
              <a:t>ネットワーク構造を構築するため、</a:t>
            </a:r>
            <a:r>
              <a:rPr lang="ja-JP" altLang="en-US" sz="1600" dirty="0">
                <a:solidFill>
                  <a:schemeClr val="tx1"/>
                </a:solidFill>
                <a:latin typeface="+mn-ea"/>
              </a:rPr>
              <a:t>分析結果を視覚的に解釈できます</a:t>
            </a:r>
            <a:endParaRPr lang="en-US" altLang="ja-JP" sz="1600" dirty="0">
              <a:solidFill>
                <a:schemeClr val="tx1"/>
              </a:solidFill>
              <a:latin typeface="+mn-ea"/>
            </a:endParaRPr>
          </a:p>
          <a:p>
            <a:r>
              <a:rPr lang="ja-JP" altLang="en-US" sz="1600" dirty="0">
                <a:solidFill>
                  <a:schemeClr val="tx1"/>
                </a:solidFill>
                <a:latin typeface="+mn-ea"/>
                <a:ea typeface="+mn-ea"/>
              </a:rPr>
              <a:t>例えば、喫煙者、肺がんに該当する場合、呼吸困難になる確率が</a:t>
            </a:r>
            <a:r>
              <a:rPr lang="en-US" altLang="ja-JP" sz="1600" dirty="0">
                <a:solidFill>
                  <a:schemeClr val="tx1"/>
                </a:solidFill>
                <a:latin typeface="+mn-ea"/>
                <a:ea typeface="+mn-ea"/>
              </a:rPr>
              <a:t>80%</a:t>
            </a:r>
            <a:r>
              <a:rPr lang="ja-JP" altLang="en-US" sz="1600" dirty="0">
                <a:solidFill>
                  <a:schemeClr val="tx1"/>
                </a:solidFill>
                <a:latin typeface="+mn-ea"/>
                <a:ea typeface="+mn-ea"/>
              </a:rPr>
              <a:t>ということが分かります</a:t>
            </a:r>
          </a:p>
        </p:txBody>
      </p:sp>
      <p:grpSp>
        <p:nvGrpSpPr>
          <p:cNvPr id="17" name="グループ化 16">
            <a:extLst>
              <a:ext uri="{FF2B5EF4-FFF2-40B4-BE49-F238E27FC236}">
                <a16:creationId xmlns:a16="http://schemas.microsoft.com/office/drawing/2014/main" id="{3EB94952-EA5B-4CD7-A593-07EF882E2FDD}"/>
              </a:ext>
            </a:extLst>
          </p:cNvPr>
          <p:cNvGrpSpPr/>
          <p:nvPr/>
        </p:nvGrpSpPr>
        <p:grpSpPr>
          <a:xfrm>
            <a:off x="273292" y="3720791"/>
            <a:ext cx="4154692" cy="332308"/>
            <a:chOff x="2635841" y="2101218"/>
            <a:chExt cx="4239515" cy="360000"/>
          </a:xfrm>
        </p:grpSpPr>
        <p:sp>
          <p:nvSpPr>
            <p:cNvPr id="18" name="テキスト ボックス 17">
              <a:extLst>
                <a:ext uri="{FF2B5EF4-FFF2-40B4-BE49-F238E27FC236}">
                  <a16:creationId xmlns:a16="http://schemas.microsoft.com/office/drawing/2014/main" id="{B6E21626-D2C5-4CF9-930F-6B5D7D5E7164}"/>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19" name="直線コネクタ 18">
              <a:extLst>
                <a:ext uri="{FF2B5EF4-FFF2-40B4-BE49-F238E27FC236}">
                  <a16:creationId xmlns:a16="http://schemas.microsoft.com/office/drawing/2014/main" id="{6E00D35F-4C4B-43D0-BE7D-3D0222B9FBCF}"/>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558D31F-8BE4-4C6F-88E4-CABE71F6B2CE}"/>
              </a:ext>
            </a:extLst>
          </p:cNvPr>
          <p:cNvGrpSpPr/>
          <p:nvPr/>
        </p:nvGrpSpPr>
        <p:grpSpPr>
          <a:xfrm>
            <a:off x="4737788" y="3720791"/>
            <a:ext cx="4154692" cy="332308"/>
            <a:chOff x="2635841" y="2101218"/>
            <a:chExt cx="4239515" cy="360000"/>
          </a:xfrm>
        </p:grpSpPr>
        <p:sp>
          <p:nvSpPr>
            <p:cNvPr id="21" name="テキスト ボックス 20">
              <a:extLst>
                <a:ext uri="{FF2B5EF4-FFF2-40B4-BE49-F238E27FC236}">
                  <a16:creationId xmlns:a16="http://schemas.microsoft.com/office/drawing/2014/main" id="{59ED8DD9-B0C3-4916-A318-CF92E04FF4DA}"/>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22" name="直線コネクタ 21">
              <a:extLst>
                <a:ext uri="{FF2B5EF4-FFF2-40B4-BE49-F238E27FC236}">
                  <a16:creationId xmlns:a16="http://schemas.microsoft.com/office/drawing/2014/main" id="{845160B3-C3DF-48A8-9E30-2517F8220D7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2">
            <a:extLst>
              <a:ext uri="{FF2B5EF4-FFF2-40B4-BE49-F238E27FC236}">
                <a16:creationId xmlns:a16="http://schemas.microsoft.com/office/drawing/2014/main" id="{ED9CD98B-EEA8-4951-A29E-783FDF59E7C4}"/>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solidFill>
                  <a:schemeClr val="tx1"/>
                </a:solidFill>
                <a:latin typeface="+mn-ea"/>
                <a:ea typeface="+mn-ea"/>
              </a:rPr>
              <a:t>カーナビの利用履歴データから、運転者の性別や運転歴、運転状況から、お勧めの場所を推奨する（識別）</a:t>
            </a:r>
          </a:p>
          <a:p>
            <a:r>
              <a:rPr lang="ja-JP" altLang="en-US" sz="1600" kern="0" dirty="0">
                <a:solidFill>
                  <a:schemeClr val="tx1"/>
                </a:solidFill>
                <a:latin typeface="+mn-ea"/>
                <a:ea typeface="+mn-ea"/>
              </a:rPr>
              <a:t>コールセンターの対応履歴とトラブル事例から、現在の問い合わせに対して、的確な対応を推奨し、経験の浅いオペレータを支援する</a:t>
            </a:r>
            <a:r>
              <a:rPr lang="ja-JP" altLang="en-US" sz="1600" kern="0" dirty="0">
                <a:solidFill>
                  <a:schemeClr val="tx1"/>
                </a:solidFill>
                <a:latin typeface="+mn-ea"/>
              </a:rPr>
              <a:t>（識別）</a:t>
            </a:r>
            <a:endParaRPr lang="ja-JP" altLang="en-US" sz="1600" kern="0" dirty="0">
              <a:solidFill>
                <a:schemeClr val="tx1"/>
              </a:solidFill>
              <a:latin typeface="+mn-ea"/>
              <a:ea typeface="+mn-ea"/>
            </a:endParaRPr>
          </a:p>
        </p:txBody>
      </p:sp>
      <p:sp>
        <p:nvSpPr>
          <p:cNvPr id="6" name="フローチャート: 結合子 5">
            <a:extLst>
              <a:ext uri="{FF2B5EF4-FFF2-40B4-BE49-F238E27FC236}">
                <a16:creationId xmlns:a16="http://schemas.microsoft.com/office/drawing/2014/main" id="{19CB77B5-6006-4DE2-AB30-7774947781BF}"/>
              </a:ext>
            </a:extLst>
          </p:cNvPr>
          <p:cNvSpPr>
            <a:spLocks noChangeAspect="1"/>
          </p:cNvSpPr>
          <p:nvPr/>
        </p:nvSpPr>
        <p:spPr>
          <a:xfrm>
            <a:off x="4823324" y="2368779"/>
            <a:ext cx="648075" cy="648075"/>
          </a:xfrm>
          <a:prstGeom prst="flowChartConnector">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200" dirty="0">
                <a:solidFill>
                  <a:schemeClr val="tx1"/>
                </a:solidFill>
              </a:rPr>
              <a:t>喫煙者</a:t>
            </a:r>
          </a:p>
        </p:txBody>
      </p:sp>
      <p:sp>
        <p:nvSpPr>
          <p:cNvPr id="28" name="フローチャート: 結合子 27">
            <a:extLst>
              <a:ext uri="{FF2B5EF4-FFF2-40B4-BE49-F238E27FC236}">
                <a16:creationId xmlns:a16="http://schemas.microsoft.com/office/drawing/2014/main" id="{4B024778-A548-4840-B15C-29B3F591428B}"/>
              </a:ext>
            </a:extLst>
          </p:cNvPr>
          <p:cNvSpPr>
            <a:spLocks noChangeAspect="1"/>
          </p:cNvSpPr>
          <p:nvPr/>
        </p:nvSpPr>
        <p:spPr>
          <a:xfrm>
            <a:off x="6335718" y="1662569"/>
            <a:ext cx="648075" cy="648075"/>
          </a:xfrm>
          <a:prstGeom prst="flowChartConnector">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200" dirty="0">
                <a:solidFill>
                  <a:schemeClr val="tx1"/>
                </a:solidFill>
              </a:rPr>
              <a:t>気管</a:t>
            </a:r>
            <a:endParaRPr lang="en-US" altLang="ja-JP" sz="1200" dirty="0">
              <a:solidFill>
                <a:schemeClr val="tx1"/>
              </a:solidFill>
            </a:endParaRPr>
          </a:p>
          <a:p>
            <a:pPr algn="ctr"/>
            <a:r>
              <a:rPr lang="ja-JP" altLang="en-US" sz="1200" dirty="0">
                <a:solidFill>
                  <a:schemeClr val="tx1"/>
                </a:solidFill>
              </a:rPr>
              <a:t>支炎</a:t>
            </a:r>
          </a:p>
        </p:txBody>
      </p:sp>
      <p:sp>
        <p:nvSpPr>
          <p:cNvPr id="29" name="フローチャート: 結合子 28">
            <a:extLst>
              <a:ext uri="{FF2B5EF4-FFF2-40B4-BE49-F238E27FC236}">
                <a16:creationId xmlns:a16="http://schemas.microsoft.com/office/drawing/2014/main" id="{02BDF442-D85D-463C-98D5-95278A4439B8}"/>
              </a:ext>
            </a:extLst>
          </p:cNvPr>
          <p:cNvSpPr>
            <a:spLocks noChangeAspect="1"/>
          </p:cNvSpPr>
          <p:nvPr/>
        </p:nvSpPr>
        <p:spPr>
          <a:xfrm>
            <a:off x="6335718" y="3289675"/>
            <a:ext cx="648075" cy="648075"/>
          </a:xfrm>
          <a:prstGeom prst="flowChartConnector">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200" dirty="0">
                <a:solidFill>
                  <a:schemeClr val="tx1"/>
                </a:solidFill>
              </a:rPr>
              <a:t>肺がん</a:t>
            </a:r>
          </a:p>
        </p:txBody>
      </p:sp>
      <p:sp>
        <p:nvSpPr>
          <p:cNvPr id="31" name="フローチャート: 結合子 30">
            <a:extLst>
              <a:ext uri="{FF2B5EF4-FFF2-40B4-BE49-F238E27FC236}">
                <a16:creationId xmlns:a16="http://schemas.microsoft.com/office/drawing/2014/main" id="{B22D3B16-30DA-489C-BD19-31BD6DD25F8D}"/>
              </a:ext>
            </a:extLst>
          </p:cNvPr>
          <p:cNvSpPr>
            <a:spLocks noChangeAspect="1"/>
          </p:cNvSpPr>
          <p:nvPr/>
        </p:nvSpPr>
        <p:spPr>
          <a:xfrm>
            <a:off x="7848112" y="2476122"/>
            <a:ext cx="648075" cy="648075"/>
          </a:xfrm>
          <a:prstGeom prst="flowChartConnector">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200" dirty="0">
                <a:solidFill>
                  <a:schemeClr val="tx1"/>
                </a:solidFill>
              </a:rPr>
              <a:t>呼吸</a:t>
            </a:r>
            <a:endParaRPr lang="en-US" altLang="ja-JP" sz="1200" dirty="0">
              <a:solidFill>
                <a:schemeClr val="tx1"/>
              </a:solidFill>
            </a:endParaRPr>
          </a:p>
          <a:p>
            <a:pPr algn="ctr"/>
            <a:r>
              <a:rPr lang="ja-JP" altLang="en-US" sz="1200" dirty="0">
                <a:solidFill>
                  <a:schemeClr val="tx1"/>
                </a:solidFill>
              </a:rPr>
              <a:t>困難</a:t>
            </a:r>
          </a:p>
        </p:txBody>
      </p:sp>
      <p:cxnSp>
        <p:nvCxnSpPr>
          <p:cNvPr id="37" name="直線矢印コネクタ 36">
            <a:extLst>
              <a:ext uri="{FF2B5EF4-FFF2-40B4-BE49-F238E27FC236}">
                <a16:creationId xmlns:a16="http://schemas.microsoft.com/office/drawing/2014/main" id="{21C74FFE-CF7B-4121-BBD4-31BE1B1D2476}"/>
              </a:ext>
            </a:extLst>
          </p:cNvPr>
          <p:cNvCxnSpPr>
            <a:cxnSpLocks/>
            <a:stCxn id="6" idx="7"/>
            <a:endCxn id="28" idx="2"/>
          </p:cNvCxnSpPr>
          <p:nvPr/>
        </p:nvCxnSpPr>
        <p:spPr>
          <a:xfrm flipV="1">
            <a:off x="5376491" y="1986607"/>
            <a:ext cx="959227" cy="4770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8545615-67C4-49DC-A564-FB76E969C35B}"/>
              </a:ext>
            </a:extLst>
          </p:cNvPr>
          <p:cNvCxnSpPr>
            <a:cxnSpLocks/>
            <a:stCxn id="6" idx="5"/>
            <a:endCxn id="29" idx="2"/>
          </p:cNvCxnSpPr>
          <p:nvPr/>
        </p:nvCxnSpPr>
        <p:spPr>
          <a:xfrm>
            <a:off x="5376491" y="2921946"/>
            <a:ext cx="959227" cy="6917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7CE4C277-699E-48C2-A413-6E0F579E4963}"/>
              </a:ext>
            </a:extLst>
          </p:cNvPr>
          <p:cNvCxnSpPr>
            <a:cxnSpLocks/>
            <a:stCxn id="28" idx="6"/>
            <a:endCxn id="31" idx="1"/>
          </p:cNvCxnSpPr>
          <p:nvPr/>
        </p:nvCxnSpPr>
        <p:spPr>
          <a:xfrm>
            <a:off x="6983793" y="1986607"/>
            <a:ext cx="959227" cy="5844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8895ECD-E835-4130-A74C-331564B34EFA}"/>
              </a:ext>
            </a:extLst>
          </p:cNvPr>
          <p:cNvCxnSpPr>
            <a:cxnSpLocks/>
            <a:stCxn id="29" idx="6"/>
            <a:endCxn id="31" idx="3"/>
          </p:cNvCxnSpPr>
          <p:nvPr/>
        </p:nvCxnSpPr>
        <p:spPr>
          <a:xfrm flipV="1">
            <a:off x="6983793" y="3029289"/>
            <a:ext cx="959227" cy="5844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矢印: 右 59">
            <a:extLst>
              <a:ext uri="{FF2B5EF4-FFF2-40B4-BE49-F238E27FC236}">
                <a16:creationId xmlns:a16="http://schemas.microsoft.com/office/drawing/2014/main" id="{2802959E-4868-42F1-B046-AA7089038E73}"/>
              </a:ext>
            </a:extLst>
          </p:cNvPr>
          <p:cNvSpPr/>
          <p:nvPr/>
        </p:nvSpPr>
        <p:spPr>
          <a:xfrm>
            <a:off x="4104000"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44" name="四角形: 角を丸くする 43">
            <a:extLst>
              <a:ext uri="{FF2B5EF4-FFF2-40B4-BE49-F238E27FC236}">
                <a16:creationId xmlns:a16="http://schemas.microsoft.com/office/drawing/2014/main" id="{301E23B5-5EF2-4472-AAC3-3B209207FCB3}"/>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目的変数なし</a:t>
            </a:r>
          </a:p>
        </p:txBody>
      </p:sp>
      <p:graphicFrame>
        <p:nvGraphicFramePr>
          <p:cNvPr id="63" name="表 20">
            <a:extLst>
              <a:ext uri="{FF2B5EF4-FFF2-40B4-BE49-F238E27FC236}">
                <a16:creationId xmlns:a16="http://schemas.microsoft.com/office/drawing/2014/main" id="{B645A9E8-A633-44EF-BD84-225D5110A45A}"/>
              </a:ext>
            </a:extLst>
          </p:cNvPr>
          <p:cNvGraphicFramePr>
            <a:graphicFrameLocks noGrp="1"/>
          </p:cNvGraphicFramePr>
          <p:nvPr/>
        </p:nvGraphicFramePr>
        <p:xfrm>
          <a:off x="180000" y="1512000"/>
          <a:ext cx="3815999" cy="1645920"/>
        </p:xfrm>
        <a:graphic>
          <a:graphicData uri="http://schemas.openxmlformats.org/drawingml/2006/table">
            <a:tbl>
              <a:tblPr firstRow="1" bandRow="1">
                <a:tableStyleId>{5940675A-B579-460E-94D1-54222C63F5DA}</a:tableStyleId>
              </a:tblPr>
              <a:tblGrid>
                <a:gridCol w="732387">
                  <a:extLst>
                    <a:ext uri="{9D8B030D-6E8A-4147-A177-3AD203B41FA5}">
                      <a16:colId xmlns:a16="http://schemas.microsoft.com/office/drawing/2014/main" val="148100114"/>
                    </a:ext>
                  </a:extLst>
                </a:gridCol>
                <a:gridCol w="702767">
                  <a:extLst>
                    <a:ext uri="{9D8B030D-6E8A-4147-A177-3AD203B41FA5}">
                      <a16:colId xmlns:a16="http://schemas.microsoft.com/office/drawing/2014/main" val="1073483072"/>
                    </a:ext>
                  </a:extLst>
                </a:gridCol>
                <a:gridCol w="857788">
                  <a:extLst>
                    <a:ext uri="{9D8B030D-6E8A-4147-A177-3AD203B41FA5}">
                      <a16:colId xmlns:a16="http://schemas.microsoft.com/office/drawing/2014/main" val="1855337280"/>
                    </a:ext>
                  </a:extLst>
                </a:gridCol>
                <a:gridCol w="672084">
                  <a:extLst>
                    <a:ext uri="{9D8B030D-6E8A-4147-A177-3AD203B41FA5}">
                      <a16:colId xmlns:a16="http://schemas.microsoft.com/office/drawing/2014/main" val="2299440404"/>
                    </a:ext>
                  </a:extLst>
                </a:gridCol>
                <a:gridCol w="850973">
                  <a:extLst>
                    <a:ext uri="{9D8B030D-6E8A-4147-A177-3AD203B41FA5}">
                      <a16:colId xmlns:a16="http://schemas.microsoft.com/office/drawing/2014/main" val="2445098943"/>
                    </a:ext>
                  </a:extLst>
                </a:gridCol>
              </a:tblGrid>
              <a:tr h="274320">
                <a:tc>
                  <a:txBody>
                    <a:bodyPr/>
                    <a:lstStyle/>
                    <a:p>
                      <a:pPr algn="ctr"/>
                      <a:r>
                        <a:rPr kumimoji="1" lang="ja-JP" altLang="en-US" sz="1200" b="1" dirty="0"/>
                        <a:t>患者</a:t>
                      </a:r>
                      <a:r>
                        <a:rPr kumimoji="1" lang="en-US" altLang="ja-JP" sz="1200" b="1" dirty="0"/>
                        <a:t>No</a:t>
                      </a:r>
                      <a:endParaRPr kumimoji="1" lang="ja-JP" altLang="en-US" sz="1200" b="1" dirty="0"/>
                    </a:p>
                  </a:txBody>
                  <a:tcPr>
                    <a:solidFill>
                      <a:schemeClr val="bg1">
                        <a:lumMod val="85000"/>
                      </a:schemeClr>
                    </a:solidFill>
                  </a:tcPr>
                </a:tc>
                <a:tc>
                  <a:txBody>
                    <a:bodyPr/>
                    <a:lstStyle/>
                    <a:p>
                      <a:pPr algn="ctr"/>
                      <a:r>
                        <a:rPr kumimoji="1" lang="ja-JP" altLang="en-US" sz="1200" b="1" dirty="0"/>
                        <a:t>喫煙者</a:t>
                      </a:r>
                    </a:p>
                  </a:txBody>
                  <a:tcPr>
                    <a:solidFill>
                      <a:schemeClr val="accent1">
                        <a:lumMod val="20000"/>
                        <a:lumOff val="80000"/>
                      </a:schemeClr>
                    </a:solidFill>
                  </a:tcPr>
                </a:tc>
                <a:tc>
                  <a:txBody>
                    <a:bodyPr/>
                    <a:lstStyle/>
                    <a:p>
                      <a:pPr algn="ctr"/>
                      <a:r>
                        <a:rPr kumimoji="1" lang="ja-JP" altLang="en-US" sz="1200" b="1" dirty="0"/>
                        <a:t>気管支炎</a:t>
                      </a:r>
                    </a:p>
                  </a:txBody>
                  <a:tcPr>
                    <a:solidFill>
                      <a:schemeClr val="accent1">
                        <a:lumMod val="20000"/>
                        <a:lumOff val="80000"/>
                      </a:schemeClr>
                    </a:solidFill>
                  </a:tcPr>
                </a:tc>
                <a:tc>
                  <a:txBody>
                    <a:bodyPr/>
                    <a:lstStyle/>
                    <a:p>
                      <a:pPr algn="ctr"/>
                      <a:r>
                        <a:rPr kumimoji="1" lang="ja-JP" altLang="en-US" sz="1200" b="1" dirty="0"/>
                        <a:t>肺がん</a:t>
                      </a:r>
                    </a:p>
                  </a:txBody>
                  <a:tcPr>
                    <a:solidFill>
                      <a:schemeClr val="accent1">
                        <a:lumMod val="20000"/>
                        <a:lumOff val="80000"/>
                      </a:schemeClr>
                    </a:solidFill>
                  </a:tcPr>
                </a:tc>
                <a:tc>
                  <a:txBody>
                    <a:bodyPr/>
                    <a:lstStyle/>
                    <a:p>
                      <a:pPr algn="ctr"/>
                      <a:r>
                        <a:rPr kumimoji="1" lang="ja-JP" altLang="en-US" sz="1200" b="1" dirty="0"/>
                        <a:t>呼吸困難</a:t>
                      </a:r>
                    </a:p>
                  </a:txBody>
                  <a:tcPr>
                    <a:solidFill>
                      <a:schemeClr val="accent1">
                        <a:lumMod val="20000"/>
                        <a:lumOff val="80000"/>
                      </a:schemeClr>
                    </a:solidFill>
                  </a:tcPr>
                </a:tc>
                <a:extLst>
                  <a:ext uri="{0D108BD9-81ED-4DB2-BD59-A6C34878D82A}">
                    <a16:rowId xmlns:a16="http://schemas.microsoft.com/office/drawing/2014/main" val="3266550065"/>
                  </a:ext>
                </a:extLst>
              </a:tr>
              <a:tr h="274320">
                <a:tc>
                  <a:txBody>
                    <a:bodyPr/>
                    <a:lstStyle/>
                    <a:p>
                      <a:pPr algn="l"/>
                      <a:r>
                        <a:rPr kumimoji="1" lang="en-US" altLang="ja-JP" sz="1200" dirty="0"/>
                        <a:t>No.1</a:t>
                      </a:r>
                      <a:endParaRPr kumimoji="1" lang="ja-JP" altLang="en-US" sz="1200" dirty="0"/>
                    </a:p>
                  </a:txBody>
                  <a:tcPr/>
                </a:tc>
                <a:tc>
                  <a:txBody>
                    <a:bodyPr/>
                    <a:lstStyle/>
                    <a:p>
                      <a:pPr algn="r"/>
                      <a:r>
                        <a:rPr kumimoji="1" lang="ja-JP" altLang="en-US" sz="1200" dirty="0"/>
                        <a:t>はい</a:t>
                      </a:r>
                      <a:endParaRPr kumimoji="1" lang="en-US" altLang="ja-JP" sz="1200" dirty="0"/>
                    </a:p>
                  </a:txBody>
                  <a:tcPr/>
                </a:tc>
                <a:tc>
                  <a:txBody>
                    <a:bodyPr/>
                    <a:lstStyle/>
                    <a:p>
                      <a:pPr algn="r"/>
                      <a:r>
                        <a:rPr kumimoji="1" lang="ja-JP" altLang="en-US" sz="1200" dirty="0"/>
                        <a:t>はい</a:t>
                      </a:r>
                    </a:p>
                  </a:txBody>
                  <a:tcPr/>
                </a:tc>
                <a:tc>
                  <a:txBody>
                    <a:bodyPr/>
                    <a:lstStyle/>
                    <a:p>
                      <a:pPr algn="r"/>
                      <a:r>
                        <a:rPr kumimoji="1" lang="ja-JP" altLang="en-US" sz="1200" dirty="0"/>
                        <a:t>いいえ</a:t>
                      </a:r>
                    </a:p>
                  </a:txBody>
                  <a:tcPr/>
                </a:tc>
                <a:tc>
                  <a:txBody>
                    <a:bodyPr/>
                    <a:lstStyle/>
                    <a:p>
                      <a:pPr algn="r"/>
                      <a:r>
                        <a:rPr kumimoji="1" lang="ja-JP" altLang="en-US" sz="1200" dirty="0"/>
                        <a:t>はい</a:t>
                      </a:r>
                    </a:p>
                  </a:txBody>
                  <a:tcPr/>
                </a:tc>
                <a:extLst>
                  <a:ext uri="{0D108BD9-81ED-4DB2-BD59-A6C34878D82A}">
                    <a16:rowId xmlns:a16="http://schemas.microsoft.com/office/drawing/2014/main" val="3388074113"/>
                  </a:ext>
                </a:extLst>
              </a:tr>
              <a:tr h="274320">
                <a:tc>
                  <a:txBody>
                    <a:bodyPr/>
                    <a:lstStyle/>
                    <a:p>
                      <a:pPr algn="l"/>
                      <a:r>
                        <a:rPr kumimoji="1" lang="en-US" altLang="ja-JP" sz="1200" dirty="0"/>
                        <a:t>No.2</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いいえ</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はい</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はい</a:t>
                      </a:r>
                      <a:endParaRPr kumimoji="1" lang="ja-JP" altLang="en-US" sz="1200" dirty="0"/>
                    </a:p>
                  </a:txBody>
                  <a:tcPr/>
                </a:tc>
                <a:tc>
                  <a:txBody>
                    <a:bodyPr/>
                    <a:lstStyle/>
                    <a:p>
                      <a:pPr algn="r"/>
                      <a:r>
                        <a:rPr kumimoji="1" lang="ja-JP" altLang="en-US" sz="1200" dirty="0"/>
                        <a:t>はい</a:t>
                      </a:r>
                    </a:p>
                  </a:txBody>
                  <a:tcPr/>
                </a:tc>
                <a:extLst>
                  <a:ext uri="{0D108BD9-81ED-4DB2-BD59-A6C34878D82A}">
                    <a16:rowId xmlns:a16="http://schemas.microsoft.com/office/drawing/2014/main" val="3149203045"/>
                  </a:ext>
                </a:extLst>
              </a:tr>
              <a:tr h="274320">
                <a:tc>
                  <a:txBody>
                    <a:bodyPr/>
                    <a:lstStyle/>
                    <a:p>
                      <a:pPr algn="l"/>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573347377"/>
                  </a:ext>
                </a:extLst>
              </a:tr>
              <a:tr h="274320">
                <a:tc>
                  <a:txBody>
                    <a:bodyPr/>
                    <a:lstStyle/>
                    <a:p>
                      <a:pPr algn="l"/>
                      <a:r>
                        <a:rPr kumimoji="1" lang="en-US" altLang="ja-JP" sz="1200" dirty="0"/>
                        <a:t>No.89</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はい</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いいえ</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いいえ</a:t>
                      </a:r>
                      <a:endParaRPr kumimoji="1" lang="ja-JP" altLang="en-US" sz="1200" dirty="0"/>
                    </a:p>
                  </a:txBody>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いいえ</a:t>
                      </a:r>
                    </a:p>
                  </a:txBody>
                  <a:tcPr/>
                </a:tc>
                <a:extLst>
                  <a:ext uri="{0D108BD9-81ED-4DB2-BD59-A6C34878D82A}">
                    <a16:rowId xmlns:a16="http://schemas.microsoft.com/office/drawing/2014/main" val="870239863"/>
                  </a:ext>
                </a:extLst>
              </a:tr>
              <a:tr h="274320">
                <a:tc>
                  <a:txBody>
                    <a:bodyPr/>
                    <a:lstStyle/>
                    <a:p>
                      <a:pPr algn="l"/>
                      <a:r>
                        <a:rPr kumimoji="1" lang="en-US" altLang="ja-JP" sz="1200" dirty="0"/>
                        <a:t>No.90</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いいえ</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いいえ</a:t>
                      </a:r>
                      <a:endParaRPr kumimoji="1" lang="ja-JP" altLang="en-US" sz="1200" dirty="0"/>
                    </a:p>
                  </a:txBody>
                  <a:tcPr/>
                </a:tc>
                <a:tc>
                  <a:txBody>
                    <a:bodyPr/>
                    <a:lstStyle/>
                    <a:p>
                      <a:pPr algn="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はい</a:t>
                      </a:r>
                      <a:endParaRPr kumimoji="1" lang="ja-JP" altLang="en-US" sz="1200" dirty="0"/>
                    </a:p>
                  </a:txBody>
                  <a:tcPr/>
                </a:tc>
                <a:tc>
                  <a:txBody>
                    <a:bodyPr/>
                    <a:lstStyle/>
                    <a:p>
                      <a:pPr marL="0" marR="0" lvl="0" indent="0" algn="r" defTabSz="914395"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いいえ</a:t>
                      </a:r>
                    </a:p>
                  </a:txBody>
                  <a:tcPr/>
                </a:tc>
                <a:extLst>
                  <a:ext uri="{0D108BD9-81ED-4DB2-BD59-A6C34878D82A}">
                    <a16:rowId xmlns:a16="http://schemas.microsoft.com/office/drawing/2014/main" val="1876500955"/>
                  </a:ext>
                </a:extLst>
              </a:tr>
            </a:tbl>
          </a:graphicData>
        </a:graphic>
      </p:graphicFrame>
      <p:sp>
        <p:nvSpPr>
          <p:cNvPr id="64" name="正方形/長方形 63">
            <a:extLst>
              <a:ext uri="{FF2B5EF4-FFF2-40B4-BE49-F238E27FC236}">
                <a16:creationId xmlns:a16="http://schemas.microsoft.com/office/drawing/2014/main" id="{F3E7D7B6-E553-48FA-BCF1-5690CD52D8F5}"/>
              </a:ext>
            </a:extLst>
          </p:cNvPr>
          <p:cNvSpPr/>
          <p:nvPr/>
        </p:nvSpPr>
        <p:spPr>
          <a:xfrm>
            <a:off x="180000" y="1151997"/>
            <a:ext cx="3852000" cy="360000"/>
          </a:xfrm>
          <a:prstGeom prst="rect">
            <a:avLst/>
          </a:prstGeom>
        </p:spPr>
        <p:txBody>
          <a:bodyPr wrap="square">
            <a:spAutoFit/>
          </a:bodyPr>
          <a:lstStyle/>
          <a:p>
            <a:pPr algn="ctr"/>
            <a:r>
              <a:rPr lang="ja-JP" altLang="en-US" sz="1400" dirty="0">
                <a:solidFill>
                  <a:srgbClr val="000000"/>
                </a:solidFill>
                <a:latin typeface="+mn-ea"/>
              </a:rPr>
              <a:t>検査結果データ</a:t>
            </a:r>
            <a:endParaRPr lang="ja-JP" altLang="en-US" sz="1400" dirty="0"/>
          </a:p>
        </p:txBody>
      </p:sp>
      <p:sp>
        <p:nvSpPr>
          <p:cNvPr id="66" name="テキスト ボックス 65">
            <a:extLst>
              <a:ext uri="{FF2B5EF4-FFF2-40B4-BE49-F238E27FC236}">
                <a16:creationId xmlns:a16="http://schemas.microsoft.com/office/drawing/2014/main" id="{E7A62984-A4B5-4EC1-9FBB-C10378F6187F}"/>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分析イメージ</a:t>
            </a:r>
          </a:p>
        </p:txBody>
      </p:sp>
      <p:sp>
        <p:nvSpPr>
          <p:cNvPr id="67" name="四角形: 角を丸くする 66">
            <a:extLst>
              <a:ext uri="{FF2B5EF4-FFF2-40B4-BE49-F238E27FC236}">
                <a16:creationId xmlns:a16="http://schemas.microsoft.com/office/drawing/2014/main" id="{30C97876-E3D3-4BA9-A274-6BB36E403489}"/>
              </a:ext>
            </a:extLst>
          </p:cNvPr>
          <p:cNvSpPr/>
          <p:nvPr/>
        </p:nvSpPr>
        <p:spPr>
          <a:xfrm>
            <a:off x="5688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35" name="テキスト ボックス 34">
            <a:extLst>
              <a:ext uri="{FF2B5EF4-FFF2-40B4-BE49-F238E27FC236}">
                <a16:creationId xmlns:a16="http://schemas.microsoft.com/office/drawing/2014/main" id="{23C2D10C-C65C-4306-850C-9D35D84E3AE9}"/>
              </a:ext>
            </a:extLst>
          </p:cNvPr>
          <p:cNvSpPr txBox="1"/>
          <p:nvPr/>
        </p:nvSpPr>
        <p:spPr>
          <a:xfrm rot="2160000">
            <a:off x="5491840" y="3212854"/>
            <a:ext cx="502061" cy="307777"/>
          </a:xfrm>
          <a:prstGeom prst="rect">
            <a:avLst/>
          </a:prstGeom>
          <a:noFill/>
        </p:spPr>
        <p:txBody>
          <a:bodyPr wrap="none" rtlCol="0">
            <a:spAutoFit/>
          </a:bodyPr>
          <a:lstStyle/>
          <a:p>
            <a:r>
              <a:rPr lang="ja-JP" altLang="en-US" sz="1400" b="1" dirty="0"/>
              <a:t>はい</a:t>
            </a:r>
            <a:endParaRPr lang="ja-JP" altLang="en-US" sz="1400" dirty="0"/>
          </a:p>
        </p:txBody>
      </p:sp>
      <p:sp>
        <p:nvSpPr>
          <p:cNvPr id="36" name="テキスト ボックス 35">
            <a:extLst>
              <a:ext uri="{FF2B5EF4-FFF2-40B4-BE49-F238E27FC236}">
                <a16:creationId xmlns:a16="http://schemas.microsoft.com/office/drawing/2014/main" id="{47807931-F79B-4466-B6EC-D61E272B4897}"/>
              </a:ext>
            </a:extLst>
          </p:cNvPr>
          <p:cNvSpPr txBox="1"/>
          <p:nvPr/>
        </p:nvSpPr>
        <p:spPr>
          <a:xfrm rot="19980000">
            <a:off x="5261558" y="1916392"/>
            <a:ext cx="955711" cy="307777"/>
          </a:xfrm>
          <a:prstGeom prst="rect">
            <a:avLst/>
          </a:prstGeom>
          <a:noFill/>
        </p:spPr>
        <p:txBody>
          <a:bodyPr wrap="none" rtlCol="0">
            <a:spAutoFit/>
          </a:bodyPr>
          <a:lstStyle/>
          <a:p>
            <a:r>
              <a:rPr lang="ja-JP" altLang="en-US" sz="1400" dirty="0"/>
              <a:t>はい </a:t>
            </a:r>
            <a:r>
              <a:rPr lang="en-US" altLang="ja-JP" sz="1400" dirty="0"/>
              <a:t>40%</a:t>
            </a:r>
            <a:endParaRPr lang="ja-JP" altLang="en-US" sz="1400" dirty="0"/>
          </a:p>
        </p:txBody>
      </p:sp>
      <p:sp>
        <p:nvSpPr>
          <p:cNvPr id="38" name="テキスト ボックス 37">
            <a:extLst>
              <a:ext uri="{FF2B5EF4-FFF2-40B4-BE49-F238E27FC236}">
                <a16:creationId xmlns:a16="http://schemas.microsoft.com/office/drawing/2014/main" id="{0A10F164-EDA9-4720-9558-9CA4C03222BD}"/>
              </a:ext>
            </a:extLst>
          </p:cNvPr>
          <p:cNvSpPr txBox="1"/>
          <p:nvPr/>
        </p:nvSpPr>
        <p:spPr>
          <a:xfrm rot="19740000">
            <a:off x="7056535" y="3266841"/>
            <a:ext cx="1010213" cy="307777"/>
          </a:xfrm>
          <a:prstGeom prst="rect">
            <a:avLst/>
          </a:prstGeom>
          <a:noFill/>
        </p:spPr>
        <p:txBody>
          <a:bodyPr wrap="none" rtlCol="0">
            <a:spAutoFit/>
          </a:bodyPr>
          <a:lstStyle/>
          <a:p>
            <a:r>
              <a:rPr lang="ja-JP" altLang="en-US" sz="1400" b="1" dirty="0"/>
              <a:t>はい </a:t>
            </a:r>
            <a:r>
              <a:rPr lang="en-US" altLang="ja-JP" sz="1400" b="1" dirty="0"/>
              <a:t>80%</a:t>
            </a:r>
            <a:endParaRPr lang="ja-JP" altLang="en-US" sz="1400" b="1" dirty="0"/>
          </a:p>
        </p:txBody>
      </p:sp>
      <p:sp>
        <p:nvSpPr>
          <p:cNvPr id="46" name="テキスト ボックス 45">
            <a:extLst>
              <a:ext uri="{FF2B5EF4-FFF2-40B4-BE49-F238E27FC236}">
                <a16:creationId xmlns:a16="http://schemas.microsoft.com/office/drawing/2014/main" id="{1D9B3035-520C-40EA-BD36-BB84DB1F6C02}"/>
              </a:ext>
            </a:extLst>
          </p:cNvPr>
          <p:cNvSpPr txBox="1"/>
          <p:nvPr/>
        </p:nvSpPr>
        <p:spPr>
          <a:xfrm rot="19980000">
            <a:off x="5361625" y="2213132"/>
            <a:ext cx="1088760" cy="307777"/>
          </a:xfrm>
          <a:prstGeom prst="rect">
            <a:avLst/>
          </a:prstGeom>
          <a:noFill/>
        </p:spPr>
        <p:txBody>
          <a:bodyPr wrap="none" rtlCol="0">
            <a:spAutoFit/>
          </a:bodyPr>
          <a:lstStyle/>
          <a:p>
            <a:r>
              <a:rPr lang="ja-JP" altLang="en-US" sz="1400" dirty="0"/>
              <a:t>いいえ </a:t>
            </a:r>
            <a:r>
              <a:rPr lang="en-US" altLang="ja-JP" sz="1400" dirty="0"/>
              <a:t>60%</a:t>
            </a:r>
            <a:endParaRPr lang="ja-JP" altLang="en-US" sz="1400" dirty="0"/>
          </a:p>
        </p:txBody>
      </p:sp>
      <p:cxnSp>
        <p:nvCxnSpPr>
          <p:cNvPr id="7" name="直線矢印コネクタ 6">
            <a:extLst>
              <a:ext uri="{FF2B5EF4-FFF2-40B4-BE49-F238E27FC236}">
                <a16:creationId xmlns:a16="http://schemas.microsoft.com/office/drawing/2014/main" id="{E73009C1-F17A-4069-9485-FA5BA49D65BC}"/>
              </a:ext>
            </a:extLst>
          </p:cNvPr>
          <p:cNvCxnSpPr>
            <a:cxnSpLocks/>
            <a:endCxn id="36" idx="0"/>
          </p:cNvCxnSpPr>
          <p:nvPr/>
        </p:nvCxnSpPr>
        <p:spPr>
          <a:xfrm>
            <a:off x="5669550" y="1662569"/>
            <a:ext cx="0" cy="2705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F1E18562-B4D1-4E8A-B8CF-F5A663BD90A6}"/>
              </a:ext>
            </a:extLst>
          </p:cNvPr>
          <p:cNvSpPr/>
          <p:nvPr/>
        </p:nvSpPr>
        <p:spPr>
          <a:xfrm>
            <a:off x="4643999" y="1178251"/>
            <a:ext cx="3672417" cy="523220"/>
          </a:xfrm>
          <a:prstGeom prst="rect">
            <a:avLst/>
          </a:prstGeom>
        </p:spPr>
        <p:txBody>
          <a:bodyPr wrap="square">
            <a:spAutoFit/>
          </a:bodyPr>
          <a:lstStyle/>
          <a:p>
            <a:r>
              <a:rPr lang="ja-JP" altLang="en-US" sz="1400" dirty="0">
                <a:solidFill>
                  <a:srgbClr val="000000"/>
                </a:solidFill>
                <a:latin typeface="+mn-ea"/>
              </a:rPr>
              <a:t>ある条件（喫煙者に該当するかどうか）の場合に気管支炎が発生する確率が変化する</a:t>
            </a:r>
            <a:endParaRPr lang="ja-JP" altLang="en-US" sz="1400" dirty="0"/>
          </a:p>
        </p:txBody>
      </p:sp>
      <p:sp>
        <p:nvSpPr>
          <p:cNvPr id="43" name="正方形/長方形 42">
            <a:extLst>
              <a:ext uri="{FF2B5EF4-FFF2-40B4-BE49-F238E27FC236}">
                <a16:creationId xmlns:a16="http://schemas.microsoft.com/office/drawing/2014/main" id="{B86C07D3-E05E-4B42-83EF-8C2B5E1500B8}"/>
              </a:ext>
            </a:extLst>
          </p:cNvPr>
          <p:cNvSpPr/>
          <p:nvPr/>
        </p:nvSpPr>
        <p:spPr>
          <a:xfrm>
            <a:off x="4608000" y="5760000"/>
            <a:ext cx="4464000" cy="738664"/>
          </a:xfrm>
          <a:prstGeom prst="rect">
            <a:avLst/>
          </a:prstGeom>
        </p:spPr>
        <p:txBody>
          <a:bodyPr>
            <a:spAutoFit/>
          </a:bodyPr>
          <a:lstStyle/>
          <a:p>
            <a:pPr lvl="0" defTabSz="914395">
              <a:defRPr/>
            </a:pPr>
            <a:r>
              <a:rPr lang="ja-JP" altLang="en-US" sz="1400" dirty="0"/>
              <a:t>（参考）名前の由来</a:t>
            </a:r>
            <a:endParaRPr lang="en-US" altLang="ja-JP" sz="1400" dirty="0"/>
          </a:p>
          <a:p>
            <a:r>
              <a:rPr lang="ja-JP" altLang="en-US" sz="1400" dirty="0"/>
              <a:t>統計学的に確立を計算する</a:t>
            </a:r>
            <a:r>
              <a:rPr lang="en-US" altLang="ja-JP" sz="1400" dirty="0"/>
              <a:t>1</a:t>
            </a:r>
            <a:r>
              <a:rPr lang="ja-JP" altLang="en-US" sz="1400" dirty="0"/>
              <a:t>種であるベイズ推論を用いてネットワーク構造を構築する手法のため</a:t>
            </a:r>
          </a:p>
        </p:txBody>
      </p:sp>
    </p:spTree>
    <p:extLst>
      <p:ext uri="{BB962C8B-B14F-4D97-AF65-F5344CB8AC3E}">
        <p14:creationId xmlns:p14="http://schemas.microsoft.com/office/powerpoint/2010/main" val="276822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97A0249-1101-4F4B-99A3-C58745A7C854}"/>
              </a:ext>
            </a:extLst>
          </p:cNvPr>
          <p:cNvSpPr>
            <a:spLocks noGrp="1"/>
          </p:cNvSpPr>
          <p:nvPr>
            <p:ph type="title"/>
          </p:nvPr>
        </p:nvSpPr>
        <p:spPr>
          <a:xfrm>
            <a:off x="180000" y="180000"/>
            <a:ext cx="8974800" cy="612000"/>
          </a:xfrm>
        </p:spPr>
        <p:txBody>
          <a:bodyPr anchor="ctr" anchorCtr="0"/>
          <a:lstStyle/>
          <a:p>
            <a:r>
              <a:rPr lang="ja-JP" altLang="en-US" dirty="0">
                <a:latin typeface="+mn-ea"/>
              </a:rPr>
              <a:t>手法の説明　</a:t>
            </a:r>
            <a:r>
              <a:rPr kumimoji="1" lang="ja-JP" altLang="en-US" dirty="0"/>
              <a:t>主成分分析</a:t>
            </a:r>
          </a:p>
        </p:txBody>
      </p:sp>
      <p:sp>
        <p:nvSpPr>
          <p:cNvPr id="4" name="フッター プレースホルダー 3">
            <a:extLst>
              <a:ext uri="{FF2B5EF4-FFF2-40B4-BE49-F238E27FC236}">
                <a16:creationId xmlns:a16="http://schemas.microsoft.com/office/drawing/2014/main" id="{58BA7784-9613-43B1-96D0-F32B0517DB69}"/>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C918CD29-074D-418C-BE3B-E97B74767081}"/>
              </a:ext>
            </a:extLst>
          </p:cNvPr>
          <p:cNvSpPr>
            <a:spLocks noGrp="1"/>
          </p:cNvSpPr>
          <p:nvPr>
            <p:ph type="sldNum" sz="quarter" idx="11"/>
          </p:nvPr>
        </p:nvSpPr>
        <p:spPr/>
        <p:txBody>
          <a:bodyPr/>
          <a:lstStyle/>
          <a:p>
            <a:fld id="{5746E6DC-1CE8-4C96-A2EA-6486FEF45375}" type="slidenum">
              <a:rPr lang="ja-JP" altLang="en-US" smtClean="0"/>
              <a:pPr/>
              <a:t>26</a:t>
            </a:fld>
            <a:endParaRPr lang="ja-JP" altLang="en-US" dirty="0"/>
          </a:p>
        </p:txBody>
      </p:sp>
      <p:sp>
        <p:nvSpPr>
          <p:cNvPr id="12" name="コンテンツ プレースホルダー 2">
            <a:extLst>
              <a:ext uri="{FF2B5EF4-FFF2-40B4-BE49-F238E27FC236}">
                <a16:creationId xmlns:a16="http://schemas.microsoft.com/office/drawing/2014/main" id="{CE1AD205-8B1D-4A0C-AF56-ACDD763CCA73}"/>
              </a:ext>
            </a:extLst>
          </p:cNvPr>
          <p:cNvSpPr txBox="1">
            <a:spLocks/>
          </p:cNvSpPr>
          <p:nvPr/>
        </p:nvSpPr>
        <p:spPr>
          <a:xfrm>
            <a:off x="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dirty="0">
                <a:solidFill>
                  <a:schemeClr val="tx1"/>
                </a:solidFill>
                <a:latin typeface="+mn-ea"/>
                <a:ea typeface="+mn-ea"/>
              </a:rPr>
              <a:t>主成分分析は、データに存在する多い項目を少ない項目で表す</a:t>
            </a:r>
            <a:r>
              <a:rPr lang="ja-JP" altLang="en-US" sz="1600" dirty="0">
                <a:solidFill>
                  <a:schemeClr val="tx1"/>
                </a:solidFill>
                <a:latin typeface="+mn-ea"/>
              </a:rPr>
              <a:t>手法です</a:t>
            </a:r>
            <a:endParaRPr lang="en-US" altLang="ja-JP" sz="1600" dirty="0">
              <a:solidFill>
                <a:schemeClr val="tx1"/>
              </a:solidFill>
              <a:latin typeface="+mn-ea"/>
            </a:endParaRPr>
          </a:p>
          <a:p>
            <a:r>
              <a:rPr lang="ja-JP" altLang="en-US" sz="1600" dirty="0">
                <a:solidFill>
                  <a:schemeClr val="tx1"/>
                </a:solidFill>
                <a:latin typeface="+mn-ea"/>
              </a:rPr>
              <a:t>少ない項目でデータを表した後、各項目が何を表しているかは、人が解釈する必要があります</a:t>
            </a:r>
            <a:endParaRPr lang="en-US" altLang="ja-JP" sz="1600" dirty="0">
              <a:solidFill>
                <a:schemeClr val="tx1"/>
              </a:solidFill>
              <a:latin typeface="+mn-ea"/>
              <a:ea typeface="+mn-ea"/>
            </a:endParaRPr>
          </a:p>
          <a:p>
            <a:r>
              <a:rPr lang="ja-JP" altLang="en-US" sz="1600" dirty="0">
                <a:solidFill>
                  <a:schemeClr val="tx1"/>
                </a:solidFill>
                <a:latin typeface="+mn-ea"/>
                <a:ea typeface="+mn-ea"/>
              </a:rPr>
              <a:t>例えば、生徒</a:t>
            </a:r>
            <a:r>
              <a:rPr lang="en-US" altLang="ja-JP" sz="1600" dirty="0">
                <a:solidFill>
                  <a:schemeClr val="tx1"/>
                </a:solidFill>
                <a:latin typeface="+mn-ea"/>
                <a:ea typeface="+mn-ea"/>
              </a:rPr>
              <a:t>10</a:t>
            </a:r>
            <a:r>
              <a:rPr lang="ja-JP" altLang="en-US" sz="1600" dirty="0">
                <a:solidFill>
                  <a:schemeClr val="tx1"/>
                </a:solidFill>
                <a:latin typeface="+mn-ea"/>
                <a:ea typeface="+mn-ea"/>
              </a:rPr>
              <a:t>人の</a:t>
            </a:r>
            <a:r>
              <a:rPr lang="en-US" altLang="ja-JP" sz="1600" dirty="0">
                <a:solidFill>
                  <a:schemeClr val="tx1"/>
                </a:solidFill>
                <a:latin typeface="+mn-ea"/>
                <a:ea typeface="+mn-ea"/>
              </a:rPr>
              <a:t>4</a:t>
            </a:r>
            <a:r>
              <a:rPr lang="ja-JP" altLang="en-US" sz="1600" dirty="0">
                <a:solidFill>
                  <a:schemeClr val="tx1"/>
                </a:solidFill>
                <a:latin typeface="+mn-ea"/>
                <a:ea typeface="+mn-ea"/>
              </a:rPr>
              <a:t>教科の点数を</a:t>
            </a:r>
            <a:r>
              <a:rPr lang="en-US" altLang="ja-JP" sz="1600" dirty="0">
                <a:solidFill>
                  <a:schemeClr val="tx1"/>
                </a:solidFill>
                <a:latin typeface="+mn-ea"/>
                <a:ea typeface="+mn-ea"/>
              </a:rPr>
              <a:t>2</a:t>
            </a:r>
            <a:r>
              <a:rPr lang="ja-JP" altLang="en-US" sz="1600" dirty="0">
                <a:solidFill>
                  <a:schemeClr val="tx1"/>
                </a:solidFill>
                <a:latin typeface="+mn-ea"/>
                <a:ea typeface="+mn-ea"/>
              </a:rPr>
              <a:t>つの項目で表すことで、各生徒の総合的な学力と理系科目、文系科目の関係を把握します</a:t>
            </a:r>
          </a:p>
        </p:txBody>
      </p:sp>
      <p:grpSp>
        <p:nvGrpSpPr>
          <p:cNvPr id="13" name="グループ化 12">
            <a:extLst>
              <a:ext uri="{FF2B5EF4-FFF2-40B4-BE49-F238E27FC236}">
                <a16:creationId xmlns:a16="http://schemas.microsoft.com/office/drawing/2014/main" id="{475A6267-3383-4A04-92FF-B2209FA3700A}"/>
              </a:ext>
            </a:extLst>
          </p:cNvPr>
          <p:cNvGrpSpPr/>
          <p:nvPr/>
        </p:nvGrpSpPr>
        <p:grpSpPr>
          <a:xfrm>
            <a:off x="273292" y="3720791"/>
            <a:ext cx="4154692" cy="332308"/>
            <a:chOff x="2635841" y="2101218"/>
            <a:chExt cx="4239515" cy="360000"/>
          </a:xfrm>
        </p:grpSpPr>
        <p:sp>
          <p:nvSpPr>
            <p:cNvPr id="14" name="テキスト ボックス 13">
              <a:extLst>
                <a:ext uri="{FF2B5EF4-FFF2-40B4-BE49-F238E27FC236}">
                  <a16:creationId xmlns:a16="http://schemas.microsoft.com/office/drawing/2014/main" id="{24BA11BC-AF16-4539-A042-ABE309123D4B}"/>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15" name="直線コネクタ 14">
              <a:extLst>
                <a:ext uri="{FF2B5EF4-FFF2-40B4-BE49-F238E27FC236}">
                  <a16:creationId xmlns:a16="http://schemas.microsoft.com/office/drawing/2014/main" id="{967A2461-C1D2-45E6-970E-7F7E7EF7289E}"/>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47FBCE26-6245-49E2-A117-20C358A5CF72}"/>
              </a:ext>
            </a:extLst>
          </p:cNvPr>
          <p:cNvGrpSpPr/>
          <p:nvPr/>
        </p:nvGrpSpPr>
        <p:grpSpPr>
          <a:xfrm>
            <a:off x="4737788" y="3720791"/>
            <a:ext cx="4154692" cy="332308"/>
            <a:chOff x="2635841" y="2101218"/>
            <a:chExt cx="4239515" cy="360000"/>
          </a:xfrm>
        </p:grpSpPr>
        <p:sp>
          <p:nvSpPr>
            <p:cNvPr id="17" name="テキスト ボックス 16">
              <a:extLst>
                <a:ext uri="{FF2B5EF4-FFF2-40B4-BE49-F238E27FC236}">
                  <a16:creationId xmlns:a16="http://schemas.microsoft.com/office/drawing/2014/main" id="{3FF74932-A47C-4162-953F-F4774EF1FEB0}"/>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18" name="直線コネクタ 17">
              <a:extLst>
                <a:ext uri="{FF2B5EF4-FFF2-40B4-BE49-F238E27FC236}">
                  <a16:creationId xmlns:a16="http://schemas.microsoft.com/office/drawing/2014/main" id="{4B49C744-B712-488B-B5D8-8761CF44313A}"/>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19" name="コンテンツ プレースホルダー 2">
            <a:extLst>
              <a:ext uri="{FF2B5EF4-FFF2-40B4-BE49-F238E27FC236}">
                <a16:creationId xmlns:a16="http://schemas.microsoft.com/office/drawing/2014/main" id="{1AFB5C27-EE76-4CB1-B0AC-B557355C0F66}"/>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solidFill>
                  <a:schemeClr val="tx1"/>
                </a:solidFill>
                <a:latin typeface="+mn-ea"/>
                <a:ea typeface="+mn-ea"/>
              </a:rPr>
              <a:t>生徒の各科目の試験結果から、科目や生徒を分類し、教育プランを設定する（把握）</a:t>
            </a:r>
          </a:p>
          <a:p>
            <a:r>
              <a:rPr lang="ja-JP" altLang="en-US" sz="1600" kern="0" dirty="0">
                <a:solidFill>
                  <a:schemeClr val="tx1"/>
                </a:solidFill>
                <a:latin typeface="+mn-ea"/>
                <a:ea typeface="+mn-ea"/>
              </a:rPr>
              <a:t>顧客満足度アンケートから、アンケート項目を集約し、担当者別などの観点で、好感や改善点を把握し、担当者別に指導する</a:t>
            </a:r>
            <a:r>
              <a:rPr lang="ja-JP" altLang="en-US" sz="1600" kern="0" dirty="0">
                <a:solidFill>
                  <a:schemeClr val="tx1"/>
                </a:solidFill>
                <a:latin typeface="+mn-ea"/>
              </a:rPr>
              <a:t>（把握）</a:t>
            </a:r>
            <a:endParaRPr lang="ja-JP" altLang="en-US" sz="1600" kern="0" dirty="0">
              <a:solidFill>
                <a:schemeClr val="tx1"/>
              </a:solidFill>
              <a:latin typeface="+mn-ea"/>
              <a:ea typeface="+mn-ea"/>
            </a:endParaRPr>
          </a:p>
        </p:txBody>
      </p:sp>
      <p:graphicFrame>
        <p:nvGraphicFramePr>
          <p:cNvPr id="20" name="表 20">
            <a:extLst>
              <a:ext uri="{FF2B5EF4-FFF2-40B4-BE49-F238E27FC236}">
                <a16:creationId xmlns:a16="http://schemas.microsoft.com/office/drawing/2014/main" id="{703BBE12-27FB-42BC-81BE-D8FA25225725}"/>
              </a:ext>
            </a:extLst>
          </p:cNvPr>
          <p:cNvGraphicFramePr>
            <a:graphicFrameLocks noGrp="1"/>
          </p:cNvGraphicFramePr>
          <p:nvPr/>
        </p:nvGraphicFramePr>
        <p:xfrm>
          <a:off x="180000" y="1512000"/>
          <a:ext cx="3816000" cy="164592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48100114"/>
                    </a:ext>
                  </a:extLst>
                </a:gridCol>
                <a:gridCol w="774000">
                  <a:extLst>
                    <a:ext uri="{9D8B030D-6E8A-4147-A177-3AD203B41FA5}">
                      <a16:colId xmlns:a16="http://schemas.microsoft.com/office/drawing/2014/main" val="1073483072"/>
                    </a:ext>
                  </a:extLst>
                </a:gridCol>
                <a:gridCol w="774000">
                  <a:extLst>
                    <a:ext uri="{9D8B030D-6E8A-4147-A177-3AD203B41FA5}">
                      <a16:colId xmlns:a16="http://schemas.microsoft.com/office/drawing/2014/main" val="1855337280"/>
                    </a:ext>
                  </a:extLst>
                </a:gridCol>
                <a:gridCol w="774000">
                  <a:extLst>
                    <a:ext uri="{9D8B030D-6E8A-4147-A177-3AD203B41FA5}">
                      <a16:colId xmlns:a16="http://schemas.microsoft.com/office/drawing/2014/main" val="2299440404"/>
                    </a:ext>
                  </a:extLst>
                </a:gridCol>
                <a:gridCol w="774000">
                  <a:extLst>
                    <a:ext uri="{9D8B030D-6E8A-4147-A177-3AD203B41FA5}">
                      <a16:colId xmlns:a16="http://schemas.microsoft.com/office/drawing/2014/main" val="2445098943"/>
                    </a:ext>
                  </a:extLst>
                </a:gridCol>
              </a:tblGrid>
              <a:tr h="274320">
                <a:tc>
                  <a:txBody>
                    <a:bodyPr/>
                    <a:lstStyle/>
                    <a:p>
                      <a:pPr algn="ctr"/>
                      <a:r>
                        <a:rPr kumimoji="1" lang="ja-JP" altLang="en-US" sz="1200" b="1" dirty="0"/>
                        <a:t>生徒</a:t>
                      </a:r>
                      <a:r>
                        <a:rPr kumimoji="1" lang="en-US" altLang="ja-JP" sz="1200" b="1" dirty="0"/>
                        <a:t>No</a:t>
                      </a:r>
                      <a:endParaRPr kumimoji="1" lang="ja-JP" altLang="en-US" sz="1200" b="1" dirty="0"/>
                    </a:p>
                  </a:txBody>
                  <a:tcPr>
                    <a:solidFill>
                      <a:schemeClr val="accent2">
                        <a:lumMod val="20000"/>
                        <a:lumOff val="80000"/>
                      </a:schemeClr>
                    </a:solidFill>
                  </a:tcPr>
                </a:tc>
                <a:tc>
                  <a:txBody>
                    <a:bodyPr/>
                    <a:lstStyle/>
                    <a:p>
                      <a:pPr algn="ctr"/>
                      <a:r>
                        <a:rPr kumimoji="1" lang="ja-JP" altLang="en-US" sz="1200" b="1" dirty="0"/>
                        <a:t>国語</a:t>
                      </a:r>
                    </a:p>
                  </a:txBody>
                  <a:tcPr>
                    <a:solidFill>
                      <a:schemeClr val="accent1">
                        <a:lumMod val="20000"/>
                        <a:lumOff val="80000"/>
                      </a:schemeClr>
                    </a:solidFill>
                  </a:tcPr>
                </a:tc>
                <a:tc>
                  <a:txBody>
                    <a:bodyPr/>
                    <a:lstStyle/>
                    <a:p>
                      <a:pPr algn="ctr"/>
                      <a:r>
                        <a:rPr kumimoji="1" lang="ja-JP" altLang="en-US" sz="1200" b="1" dirty="0"/>
                        <a:t>英語</a:t>
                      </a:r>
                    </a:p>
                  </a:txBody>
                  <a:tcPr>
                    <a:solidFill>
                      <a:schemeClr val="accent1">
                        <a:lumMod val="20000"/>
                        <a:lumOff val="80000"/>
                      </a:schemeClr>
                    </a:solidFill>
                  </a:tcPr>
                </a:tc>
                <a:tc>
                  <a:txBody>
                    <a:bodyPr/>
                    <a:lstStyle/>
                    <a:p>
                      <a:pPr algn="ctr"/>
                      <a:r>
                        <a:rPr kumimoji="1" lang="ja-JP" altLang="en-US" sz="1200" b="1" dirty="0"/>
                        <a:t>数学</a:t>
                      </a:r>
                    </a:p>
                  </a:txBody>
                  <a:tcPr>
                    <a:solidFill>
                      <a:schemeClr val="accent1">
                        <a:lumMod val="20000"/>
                        <a:lumOff val="80000"/>
                      </a:schemeClr>
                    </a:solidFill>
                  </a:tcPr>
                </a:tc>
                <a:tc>
                  <a:txBody>
                    <a:bodyPr/>
                    <a:lstStyle/>
                    <a:p>
                      <a:pPr algn="ctr"/>
                      <a:r>
                        <a:rPr kumimoji="1" lang="ja-JP" altLang="en-US" sz="1200" b="1" dirty="0"/>
                        <a:t>理科</a:t>
                      </a:r>
                    </a:p>
                  </a:txBody>
                  <a:tcPr>
                    <a:solidFill>
                      <a:schemeClr val="accent1">
                        <a:lumMod val="20000"/>
                        <a:lumOff val="80000"/>
                      </a:schemeClr>
                    </a:solidFill>
                  </a:tcPr>
                </a:tc>
                <a:extLst>
                  <a:ext uri="{0D108BD9-81ED-4DB2-BD59-A6C34878D82A}">
                    <a16:rowId xmlns:a16="http://schemas.microsoft.com/office/drawing/2014/main" val="3266550065"/>
                  </a:ext>
                </a:extLst>
              </a:tr>
              <a:tr h="274320">
                <a:tc>
                  <a:txBody>
                    <a:bodyPr/>
                    <a:lstStyle/>
                    <a:p>
                      <a:pPr algn="l"/>
                      <a:r>
                        <a:rPr kumimoji="1" lang="en-US" altLang="ja-JP" sz="1200" dirty="0"/>
                        <a:t>No.1</a:t>
                      </a:r>
                      <a:endParaRPr kumimoji="1" lang="ja-JP" altLang="en-US" sz="1200" dirty="0"/>
                    </a:p>
                  </a:txBody>
                  <a:tcPr/>
                </a:tc>
                <a:tc>
                  <a:txBody>
                    <a:bodyPr/>
                    <a:lstStyle/>
                    <a:p>
                      <a:pPr algn="r"/>
                      <a:r>
                        <a:rPr kumimoji="1" lang="en-US" altLang="ja-JP" sz="1200" dirty="0"/>
                        <a:t>70</a:t>
                      </a:r>
                      <a:endParaRPr kumimoji="1" lang="ja-JP" altLang="en-US" sz="1200" dirty="0"/>
                    </a:p>
                  </a:txBody>
                  <a:tcPr/>
                </a:tc>
                <a:tc>
                  <a:txBody>
                    <a:bodyPr/>
                    <a:lstStyle/>
                    <a:p>
                      <a:pPr algn="r"/>
                      <a:r>
                        <a:rPr kumimoji="1" lang="en-US" altLang="ja-JP" sz="1200" dirty="0"/>
                        <a:t>60</a:t>
                      </a:r>
                      <a:endParaRPr kumimoji="1" lang="ja-JP" altLang="en-US" sz="1200" dirty="0"/>
                    </a:p>
                  </a:txBody>
                  <a:tcPr/>
                </a:tc>
                <a:tc>
                  <a:txBody>
                    <a:bodyPr/>
                    <a:lstStyle/>
                    <a:p>
                      <a:pPr algn="r"/>
                      <a:r>
                        <a:rPr kumimoji="1" lang="en-US" altLang="ja-JP" sz="1200" dirty="0"/>
                        <a:t>50</a:t>
                      </a:r>
                      <a:endParaRPr kumimoji="1" lang="ja-JP" altLang="en-US" sz="1200" dirty="0"/>
                    </a:p>
                  </a:txBody>
                  <a:tcPr/>
                </a:tc>
                <a:tc>
                  <a:txBody>
                    <a:bodyPr/>
                    <a:lstStyle/>
                    <a:p>
                      <a:pPr algn="r"/>
                      <a:r>
                        <a:rPr kumimoji="1" lang="en-US" altLang="ja-JP" sz="1200" dirty="0"/>
                        <a:t>50</a:t>
                      </a:r>
                      <a:endParaRPr kumimoji="1" lang="ja-JP" altLang="en-US" sz="1200" dirty="0"/>
                    </a:p>
                  </a:txBody>
                  <a:tcPr/>
                </a:tc>
                <a:extLst>
                  <a:ext uri="{0D108BD9-81ED-4DB2-BD59-A6C34878D82A}">
                    <a16:rowId xmlns:a16="http://schemas.microsoft.com/office/drawing/2014/main" val="3388074113"/>
                  </a:ext>
                </a:extLst>
              </a:tr>
              <a:tr h="274320">
                <a:tc>
                  <a:txBody>
                    <a:bodyPr/>
                    <a:lstStyle/>
                    <a:p>
                      <a:pPr algn="l"/>
                      <a:r>
                        <a:rPr kumimoji="1" lang="en-US" altLang="ja-JP" sz="1200" dirty="0"/>
                        <a:t>No.2</a:t>
                      </a:r>
                      <a:endParaRPr kumimoji="1" lang="ja-JP" altLang="en-US" sz="1200" dirty="0"/>
                    </a:p>
                  </a:txBody>
                  <a:tcPr/>
                </a:tc>
                <a:tc>
                  <a:txBody>
                    <a:bodyPr/>
                    <a:lstStyle/>
                    <a:p>
                      <a:pPr algn="r"/>
                      <a:r>
                        <a:rPr kumimoji="1" lang="en-US" altLang="ja-JP" sz="1200" dirty="0"/>
                        <a:t>50</a:t>
                      </a:r>
                      <a:endParaRPr kumimoji="1" lang="ja-JP" altLang="en-US" sz="1200" dirty="0"/>
                    </a:p>
                  </a:txBody>
                  <a:tcPr/>
                </a:tc>
                <a:tc>
                  <a:txBody>
                    <a:bodyPr/>
                    <a:lstStyle/>
                    <a:p>
                      <a:pPr algn="r"/>
                      <a:r>
                        <a:rPr kumimoji="1" lang="en-US" altLang="ja-JP" sz="1200" dirty="0"/>
                        <a:t>50</a:t>
                      </a:r>
                      <a:endParaRPr kumimoji="1" lang="ja-JP" altLang="en-US" sz="1200" dirty="0"/>
                    </a:p>
                  </a:txBody>
                  <a:tcPr/>
                </a:tc>
                <a:tc>
                  <a:txBody>
                    <a:bodyPr/>
                    <a:lstStyle/>
                    <a:p>
                      <a:pPr algn="r"/>
                      <a:r>
                        <a:rPr kumimoji="1" lang="en-US" altLang="ja-JP" sz="1200" dirty="0"/>
                        <a:t>70</a:t>
                      </a:r>
                      <a:endParaRPr kumimoji="1" lang="ja-JP" altLang="en-US" sz="1200" dirty="0"/>
                    </a:p>
                  </a:txBody>
                  <a:tcPr/>
                </a:tc>
                <a:tc>
                  <a:txBody>
                    <a:bodyPr/>
                    <a:lstStyle/>
                    <a:p>
                      <a:pPr algn="r"/>
                      <a:r>
                        <a:rPr kumimoji="1" lang="en-US" altLang="ja-JP" sz="1200" dirty="0"/>
                        <a:t>60</a:t>
                      </a:r>
                      <a:endParaRPr kumimoji="1" lang="ja-JP" altLang="en-US" sz="1200" dirty="0"/>
                    </a:p>
                  </a:txBody>
                  <a:tcPr/>
                </a:tc>
                <a:extLst>
                  <a:ext uri="{0D108BD9-81ED-4DB2-BD59-A6C34878D82A}">
                    <a16:rowId xmlns:a16="http://schemas.microsoft.com/office/drawing/2014/main" val="3149203045"/>
                  </a:ext>
                </a:extLst>
              </a:tr>
              <a:tr h="274320">
                <a:tc>
                  <a:txBody>
                    <a:bodyPr/>
                    <a:lstStyle/>
                    <a:p>
                      <a:pPr algn="l"/>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573347377"/>
                  </a:ext>
                </a:extLst>
              </a:tr>
              <a:tr h="274320">
                <a:tc>
                  <a:txBody>
                    <a:bodyPr/>
                    <a:lstStyle/>
                    <a:p>
                      <a:pPr algn="l"/>
                      <a:r>
                        <a:rPr kumimoji="1" lang="en-US" altLang="ja-JP" sz="1200" dirty="0"/>
                        <a:t>No.9</a:t>
                      </a:r>
                      <a:endParaRPr kumimoji="1" lang="ja-JP" altLang="en-US" sz="1200" dirty="0"/>
                    </a:p>
                  </a:txBody>
                  <a:tcPr/>
                </a:tc>
                <a:tc>
                  <a:txBody>
                    <a:bodyPr/>
                    <a:lstStyle/>
                    <a:p>
                      <a:pPr algn="r"/>
                      <a:r>
                        <a:rPr kumimoji="1" lang="en-US" altLang="ja-JP" sz="1200" dirty="0"/>
                        <a:t>50</a:t>
                      </a:r>
                      <a:endParaRPr kumimoji="1" lang="ja-JP" altLang="en-US" sz="1200" dirty="0"/>
                    </a:p>
                  </a:txBody>
                  <a:tcPr/>
                </a:tc>
                <a:tc>
                  <a:txBody>
                    <a:bodyPr/>
                    <a:lstStyle/>
                    <a:p>
                      <a:pPr algn="r"/>
                      <a:r>
                        <a:rPr kumimoji="1" lang="en-US" altLang="ja-JP" sz="1200" dirty="0"/>
                        <a:t>50</a:t>
                      </a:r>
                      <a:endParaRPr kumimoji="1" lang="ja-JP" altLang="en-US" sz="1200" dirty="0"/>
                    </a:p>
                  </a:txBody>
                  <a:tcPr/>
                </a:tc>
                <a:tc>
                  <a:txBody>
                    <a:bodyPr/>
                    <a:lstStyle/>
                    <a:p>
                      <a:pPr algn="r"/>
                      <a:r>
                        <a:rPr kumimoji="1" lang="en-US" altLang="ja-JP" sz="1200" dirty="0"/>
                        <a:t>70</a:t>
                      </a:r>
                      <a:endParaRPr kumimoji="1" lang="ja-JP" altLang="en-US" sz="1200" dirty="0"/>
                    </a:p>
                  </a:txBody>
                  <a:tcPr/>
                </a:tc>
                <a:tc>
                  <a:txBody>
                    <a:bodyPr/>
                    <a:lstStyle/>
                    <a:p>
                      <a:pPr algn="r"/>
                      <a:r>
                        <a:rPr kumimoji="1" lang="en-US" altLang="ja-JP" sz="1200" dirty="0"/>
                        <a:t>60</a:t>
                      </a:r>
                      <a:endParaRPr kumimoji="1" lang="ja-JP" altLang="en-US" sz="1200" dirty="0"/>
                    </a:p>
                  </a:txBody>
                  <a:tcPr/>
                </a:tc>
                <a:extLst>
                  <a:ext uri="{0D108BD9-81ED-4DB2-BD59-A6C34878D82A}">
                    <a16:rowId xmlns:a16="http://schemas.microsoft.com/office/drawing/2014/main" val="870239863"/>
                  </a:ext>
                </a:extLst>
              </a:tr>
              <a:tr h="274320">
                <a:tc>
                  <a:txBody>
                    <a:bodyPr/>
                    <a:lstStyle/>
                    <a:p>
                      <a:pPr algn="l"/>
                      <a:r>
                        <a:rPr kumimoji="1" lang="en-US" altLang="ja-JP" sz="1200" dirty="0"/>
                        <a:t>No.10</a:t>
                      </a:r>
                      <a:endParaRPr kumimoji="1" lang="ja-JP" altLang="en-US" sz="1200" dirty="0"/>
                    </a:p>
                  </a:txBody>
                  <a:tcPr/>
                </a:tc>
                <a:tc>
                  <a:txBody>
                    <a:bodyPr/>
                    <a:lstStyle/>
                    <a:p>
                      <a:pPr algn="r"/>
                      <a:r>
                        <a:rPr kumimoji="1" lang="en-US" altLang="ja-JP" sz="1200" dirty="0"/>
                        <a:t>80</a:t>
                      </a:r>
                      <a:endParaRPr kumimoji="1" lang="ja-JP" altLang="en-US" sz="1200" dirty="0"/>
                    </a:p>
                  </a:txBody>
                  <a:tcPr/>
                </a:tc>
                <a:tc>
                  <a:txBody>
                    <a:bodyPr/>
                    <a:lstStyle/>
                    <a:p>
                      <a:pPr algn="r"/>
                      <a:r>
                        <a:rPr kumimoji="1" lang="en-US" altLang="ja-JP" sz="1200" dirty="0"/>
                        <a:t>80</a:t>
                      </a:r>
                      <a:endParaRPr kumimoji="1" lang="ja-JP" altLang="en-US" sz="1200" dirty="0"/>
                    </a:p>
                  </a:txBody>
                  <a:tcPr/>
                </a:tc>
                <a:tc>
                  <a:txBody>
                    <a:bodyPr/>
                    <a:lstStyle/>
                    <a:p>
                      <a:pPr algn="r"/>
                      <a:r>
                        <a:rPr kumimoji="1" lang="en-US" altLang="ja-JP" sz="1200" dirty="0"/>
                        <a:t>85</a:t>
                      </a:r>
                      <a:endParaRPr kumimoji="1" lang="ja-JP" altLang="en-US" sz="1200" dirty="0"/>
                    </a:p>
                  </a:txBody>
                  <a:tcPr/>
                </a:tc>
                <a:tc>
                  <a:txBody>
                    <a:bodyPr/>
                    <a:lstStyle/>
                    <a:p>
                      <a:pPr algn="r"/>
                      <a:r>
                        <a:rPr kumimoji="1" lang="en-US" altLang="ja-JP" sz="1200" dirty="0"/>
                        <a:t>85</a:t>
                      </a:r>
                      <a:endParaRPr kumimoji="1" lang="ja-JP" altLang="en-US" sz="1200" dirty="0"/>
                    </a:p>
                  </a:txBody>
                  <a:tcPr/>
                </a:tc>
                <a:extLst>
                  <a:ext uri="{0D108BD9-81ED-4DB2-BD59-A6C34878D82A}">
                    <a16:rowId xmlns:a16="http://schemas.microsoft.com/office/drawing/2014/main" val="1876500955"/>
                  </a:ext>
                </a:extLst>
              </a:tr>
            </a:tbl>
          </a:graphicData>
        </a:graphic>
      </p:graphicFrame>
      <p:sp>
        <p:nvSpPr>
          <p:cNvPr id="28" name="四角形: 角を丸くする 27">
            <a:extLst>
              <a:ext uri="{FF2B5EF4-FFF2-40B4-BE49-F238E27FC236}">
                <a16:creationId xmlns:a16="http://schemas.microsoft.com/office/drawing/2014/main" id="{16839D18-3FE9-40D9-A0AE-B59D09CEA825}"/>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29" name="四角形: 角を丸くする 28">
            <a:extLst>
              <a:ext uri="{FF2B5EF4-FFF2-40B4-BE49-F238E27FC236}">
                <a16:creationId xmlns:a16="http://schemas.microsoft.com/office/drawing/2014/main" id="{01976C1E-70EA-4E6F-AFB0-EDCF0DB8D259}"/>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30" name="四角形: 角を丸くする 29">
            <a:extLst>
              <a:ext uri="{FF2B5EF4-FFF2-40B4-BE49-F238E27FC236}">
                <a16:creationId xmlns:a16="http://schemas.microsoft.com/office/drawing/2014/main" id="{E7FA3195-C06E-4F92-A705-5D5BC654E70C}"/>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31" name="四角形: 角を丸くする 30">
            <a:extLst>
              <a:ext uri="{FF2B5EF4-FFF2-40B4-BE49-F238E27FC236}">
                <a16:creationId xmlns:a16="http://schemas.microsoft.com/office/drawing/2014/main" id="{82F58D33-0271-4079-BBD8-C1B6CDD136C6}"/>
              </a:ext>
            </a:extLst>
          </p:cNvPr>
          <p:cNvSpPr/>
          <p:nvPr/>
        </p:nvSpPr>
        <p:spPr>
          <a:xfrm>
            <a:off x="6840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32" name="四角形: 角を丸くする 31">
            <a:extLst>
              <a:ext uri="{FF2B5EF4-FFF2-40B4-BE49-F238E27FC236}">
                <a16:creationId xmlns:a16="http://schemas.microsoft.com/office/drawing/2014/main" id="{42FB9911-AB40-4470-A2FD-596FCFD20BB8}"/>
              </a:ext>
            </a:extLst>
          </p:cNvPr>
          <p:cNvSpPr/>
          <p:nvPr/>
        </p:nvSpPr>
        <p:spPr>
          <a:xfrm>
            <a:off x="5688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33" name="矢印: 右 32">
            <a:extLst>
              <a:ext uri="{FF2B5EF4-FFF2-40B4-BE49-F238E27FC236}">
                <a16:creationId xmlns:a16="http://schemas.microsoft.com/office/drawing/2014/main" id="{E30411BD-C418-4224-B1AF-C01D47A0B88B}"/>
              </a:ext>
            </a:extLst>
          </p:cNvPr>
          <p:cNvSpPr/>
          <p:nvPr/>
        </p:nvSpPr>
        <p:spPr>
          <a:xfrm>
            <a:off x="4104000"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cxnSp>
        <p:nvCxnSpPr>
          <p:cNvPr id="41" name="直線矢印コネクタ 40">
            <a:extLst>
              <a:ext uri="{FF2B5EF4-FFF2-40B4-BE49-F238E27FC236}">
                <a16:creationId xmlns:a16="http://schemas.microsoft.com/office/drawing/2014/main" id="{A0E989D3-2F97-477C-82B1-915C95306A5A}"/>
              </a:ext>
            </a:extLst>
          </p:cNvPr>
          <p:cNvCxnSpPr>
            <a:cxnSpLocks/>
          </p:cNvCxnSpPr>
          <p:nvPr/>
        </p:nvCxnSpPr>
        <p:spPr>
          <a:xfrm>
            <a:off x="5796136" y="2276872"/>
            <a:ext cx="2340000" cy="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11ECC3C6-FA92-41B9-89F6-91F44CC22C5E}"/>
              </a:ext>
            </a:extLst>
          </p:cNvPr>
          <p:cNvCxnSpPr>
            <a:cxnSpLocks/>
          </p:cNvCxnSpPr>
          <p:nvPr/>
        </p:nvCxnSpPr>
        <p:spPr>
          <a:xfrm flipV="1">
            <a:off x="7044822" y="1211674"/>
            <a:ext cx="0" cy="234000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D7BB0EB0-F715-42BA-9727-BA80F69BD15C}"/>
              </a:ext>
            </a:extLst>
          </p:cNvPr>
          <p:cNvSpPr txBox="1"/>
          <p:nvPr/>
        </p:nvSpPr>
        <p:spPr>
          <a:xfrm>
            <a:off x="8074318" y="1779550"/>
            <a:ext cx="1044000" cy="307777"/>
          </a:xfrm>
          <a:prstGeom prst="rect">
            <a:avLst/>
          </a:prstGeom>
          <a:noFill/>
        </p:spPr>
        <p:txBody>
          <a:bodyPr wrap="none" rtlCol="0">
            <a:noAutofit/>
          </a:bodyPr>
          <a:lstStyle/>
          <a:p>
            <a:pPr algn="l"/>
            <a:r>
              <a:rPr lang="ja-JP" altLang="en-US" sz="1400" b="1" dirty="0">
                <a:solidFill>
                  <a:schemeClr val="accent1"/>
                </a:solidFill>
              </a:rPr>
              <a:t>項目</a:t>
            </a:r>
            <a:r>
              <a:rPr lang="en-US" altLang="ja-JP" sz="1400" b="1" dirty="0">
                <a:solidFill>
                  <a:schemeClr val="accent1"/>
                </a:solidFill>
              </a:rPr>
              <a:t>1</a:t>
            </a:r>
          </a:p>
          <a:p>
            <a:pPr algn="l"/>
            <a:r>
              <a:rPr lang="ja-JP" altLang="en-US" sz="1400" b="1" dirty="0">
                <a:solidFill>
                  <a:schemeClr val="accent1"/>
                </a:solidFill>
              </a:rPr>
              <a:t>（総合的な</a:t>
            </a:r>
            <a:endParaRPr lang="en-US" altLang="ja-JP" sz="1400" b="1" dirty="0">
              <a:solidFill>
                <a:schemeClr val="accent1"/>
              </a:solidFill>
            </a:endParaRPr>
          </a:p>
          <a:p>
            <a:pPr algn="l"/>
            <a:r>
              <a:rPr lang="ja-JP" altLang="en-US" sz="1400" b="1" dirty="0">
                <a:solidFill>
                  <a:schemeClr val="accent1"/>
                </a:solidFill>
              </a:rPr>
              <a:t>学力が高い）</a:t>
            </a:r>
          </a:p>
        </p:txBody>
      </p:sp>
      <p:sp>
        <p:nvSpPr>
          <p:cNvPr id="44" name="テキスト ボックス 43">
            <a:extLst>
              <a:ext uri="{FF2B5EF4-FFF2-40B4-BE49-F238E27FC236}">
                <a16:creationId xmlns:a16="http://schemas.microsoft.com/office/drawing/2014/main" id="{78EDFC40-D278-4B9B-A383-61A0FB6FED1D}"/>
              </a:ext>
            </a:extLst>
          </p:cNvPr>
          <p:cNvSpPr txBox="1"/>
          <p:nvPr/>
        </p:nvSpPr>
        <p:spPr>
          <a:xfrm>
            <a:off x="4733388" y="1779549"/>
            <a:ext cx="1228221" cy="738664"/>
          </a:xfrm>
          <a:prstGeom prst="rect">
            <a:avLst/>
          </a:prstGeom>
          <a:noFill/>
        </p:spPr>
        <p:txBody>
          <a:bodyPr wrap="none" rtlCol="0">
            <a:spAutoFit/>
          </a:bodyPr>
          <a:lstStyle/>
          <a:p>
            <a:r>
              <a:rPr lang="ja-JP" altLang="en-US" sz="1400" b="1" dirty="0">
                <a:solidFill>
                  <a:schemeClr val="accent1"/>
                </a:solidFill>
              </a:rPr>
              <a:t>項目</a:t>
            </a:r>
            <a:r>
              <a:rPr lang="en-US" altLang="ja-JP" sz="1400" b="1" dirty="0">
                <a:solidFill>
                  <a:schemeClr val="accent1"/>
                </a:solidFill>
              </a:rPr>
              <a:t>1</a:t>
            </a:r>
          </a:p>
          <a:p>
            <a:r>
              <a:rPr lang="ja-JP" altLang="en-US" sz="1400" b="1" dirty="0">
                <a:solidFill>
                  <a:schemeClr val="accent1"/>
                </a:solidFill>
              </a:rPr>
              <a:t>（総合的な</a:t>
            </a:r>
            <a:endParaRPr lang="en-US" altLang="ja-JP" sz="1400" b="1" dirty="0">
              <a:solidFill>
                <a:schemeClr val="accent1"/>
              </a:solidFill>
            </a:endParaRPr>
          </a:p>
          <a:p>
            <a:r>
              <a:rPr lang="ja-JP" altLang="en-US" sz="1400" b="1" dirty="0">
                <a:solidFill>
                  <a:schemeClr val="accent1"/>
                </a:solidFill>
              </a:rPr>
              <a:t>学力が低い）</a:t>
            </a:r>
          </a:p>
        </p:txBody>
      </p:sp>
      <p:sp>
        <p:nvSpPr>
          <p:cNvPr id="45" name="テキスト ボックス 44">
            <a:extLst>
              <a:ext uri="{FF2B5EF4-FFF2-40B4-BE49-F238E27FC236}">
                <a16:creationId xmlns:a16="http://schemas.microsoft.com/office/drawing/2014/main" id="{D713C2A2-1913-40D4-A3DB-6835FB8E840C}"/>
              </a:ext>
            </a:extLst>
          </p:cNvPr>
          <p:cNvSpPr txBox="1"/>
          <p:nvPr/>
        </p:nvSpPr>
        <p:spPr>
          <a:xfrm>
            <a:off x="6776737" y="901974"/>
            <a:ext cx="1383712" cy="307777"/>
          </a:xfrm>
          <a:prstGeom prst="rect">
            <a:avLst/>
          </a:prstGeom>
          <a:noFill/>
        </p:spPr>
        <p:txBody>
          <a:bodyPr wrap="none" rtlCol="0">
            <a:spAutoFit/>
          </a:bodyPr>
          <a:lstStyle/>
          <a:p>
            <a:pPr algn="l"/>
            <a:r>
              <a:rPr lang="ja-JP" altLang="en-US" sz="1400" b="1" dirty="0">
                <a:solidFill>
                  <a:schemeClr val="accent1"/>
                </a:solidFill>
              </a:rPr>
              <a:t>項目</a:t>
            </a:r>
            <a:r>
              <a:rPr lang="en-US" altLang="ja-JP" sz="1400" b="1" dirty="0">
                <a:solidFill>
                  <a:schemeClr val="accent1"/>
                </a:solidFill>
              </a:rPr>
              <a:t>2</a:t>
            </a:r>
            <a:r>
              <a:rPr lang="ja-JP" altLang="en-US" sz="1400" b="1" dirty="0">
                <a:solidFill>
                  <a:schemeClr val="accent1"/>
                </a:solidFill>
              </a:rPr>
              <a:t>（文系）</a:t>
            </a:r>
          </a:p>
        </p:txBody>
      </p:sp>
      <p:sp>
        <p:nvSpPr>
          <p:cNvPr id="46" name="テキスト ボックス 45">
            <a:extLst>
              <a:ext uri="{FF2B5EF4-FFF2-40B4-BE49-F238E27FC236}">
                <a16:creationId xmlns:a16="http://schemas.microsoft.com/office/drawing/2014/main" id="{AD04CAF8-CE6F-4641-8001-AFC1F34D3394}"/>
              </a:ext>
            </a:extLst>
          </p:cNvPr>
          <p:cNvSpPr txBox="1"/>
          <p:nvPr/>
        </p:nvSpPr>
        <p:spPr>
          <a:xfrm>
            <a:off x="6776737" y="3560805"/>
            <a:ext cx="1383712" cy="307777"/>
          </a:xfrm>
          <a:prstGeom prst="rect">
            <a:avLst/>
          </a:prstGeom>
          <a:noFill/>
        </p:spPr>
        <p:txBody>
          <a:bodyPr wrap="none" rtlCol="0">
            <a:spAutoFit/>
          </a:bodyPr>
          <a:lstStyle/>
          <a:p>
            <a:r>
              <a:rPr lang="ja-JP" altLang="en-US" sz="1400" b="1" dirty="0">
                <a:solidFill>
                  <a:schemeClr val="accent1"/>
                </a:solidFill>
              </a:rPr>
              <a:t>項目</a:t>
            </a:r>
            <a:r>
              <a:rPr lang="en-US" altLang="ja-JP" sz="1400" b="1" dirty="0">
                <a:solidFill>
                  <a:schemeClr val="accent1"/>
                </a:solidFill>
              </a:rPr>
              <a:t>2</a:t>
            </a:r>
            <a:r>
              <a:rPr lang="ja-JP" altLang="en-US" sz="1400" b="1" dirty="0">
                <a:solidFill>
                  <a:schemeClr val="accent1"/>
                </a:solidFill>
              </a:rPr>
              <a:t>（理系）</a:t>
            </a:r>
          </a:p>
        </p:txBody>
      </p:sp>
      <p:sp>
        <p:nvSpPr>
          <p:cNvPr id="57" name="テキスト ボックス 56">
            <a:extLst>
              <a:ext uri="{FF2B5EF4-FFF2-40B4-BE49-F238E27FC236}">
                <a16:creationId xmlns:a16="http://schemas.microsoft.com/office/drawing/2014/main" id="{D9143E86-B184-487F-BBF5-7CD1780C412A}"/>
              </a:ext>
            </a:extLst>
          </p:cNvPr>
          <p:cNvSpPr txBox="1"/>
          <p:nvPr/>
        </p:nvSpPr>
        <p:spPr>
          <a:xfrm>
            <a:off x="7221402" y="1344677"/>
            <a:ext cx="693075" cy="276999"/>
          </a:xfrm>
          <a:prstGeom prst="rect">
            <a:avLst/>
          </a:prstGeom>
          <a:noFill/>
        </p:spPr>
        <p:txBody>
          <a:bodyPr wrap="none" rtlCol="0">
            <a:spAutoFit/>
          </a:bodyPr>
          <a:lstStyle/>
          <a:p>
            <a:pPr algn="l"/>
            <a:r>
              <a:rPr lang="en-US" altLang="ja-JP" sz="1200" b="1" dirty="0">
                <a:solidFill>
                  <a:schemeClr val="accent2"/>
                </a:solidFill>
              </a:rPr>
              <a:t>×No.1</a:t>
            </a:r>
            <a:endParaRPr lang="ja-JP" altLang="en-US" sz="1200" b="1" dirty="0">
              <a:solidFill>
                <a:schemeClr val="accent2"/>
              </a:solidFill>
            </a:endParaRPr>
          </a:p>
        </p:txBody>
      </p:sp>
      <p:sp>
        <p:nvSpPr>
          <p:cNvPr id="58" name="テキスト ボックス 57">
            <a:extLst>
              <a:ext uri="{FF2B5EF4-FFF2-40B4-BE49-F238E27FC236}">
                <a16:creationId xmlns:a16="http://schemas.microsoft.com/office/drawing/2014/main" id="{55C2AEC4-8F32-42B2-A16B-CABA3B9D38DF}"/>
              </a:ext>
            </a:extLst>
          </p:cNvPr>
          <p:cNvSpPr txBox="1"/>
          <p:nvPr/>
        </p:nvSpPr>
        <p:spPr>
          <a:xfrm>
            <a:off x="7417963" y="2269039"/>
            <a:ext cx="693075" cy="276999"/>
          </a:xfrm>
          <a:prstGeom prst="rect">
            <a:avLst/>
          </a:prstGeom>
          <a:noFill/>
        </p:spPr>
        <p:txBody>
          <a:bodyPr wrap="none" rtlCol="0">
            <a:spAutoFit/>
          </a:bodyPr>
          <a:lstStyle/>
          <a:p>
            <a:r>
              <a:rPr lang="en-US" altLang="ja-JP" sz="1200" b="1" dirty="0">
                <a:solidFill>
                  <a:schemeClr val="accent2"/>
                </a:solidFill>
              </a:rPr>
              <a:t>×No.2</a:t>
            </a:r>
            <a:endParaRPr lang="ja-JP" altLang="en-US" sz="1200" b="1" dirty="0">
              <a:solidFill>
                <a:schemeClr val="accent2"/>
              </a:solidFill>
            </a:endParaRPr>
          </a:p>
        </p:txBody>
      </p:sp>
      <p:sp>
        <p:nvSpPr>
          <p:cNvPr id="59" name="テキスト ボックス 58">
            <a:extLst>
              <a:ext uri="{FF2B5EF4-FFF2-40B4-BE49-F238E27FC236}">
                <a16:creationId xmlns:a16="http://schemas.microsoft.com/office/drawing/2014/main" id="{2E7B8540-3C54-4AC0-BBD7-35DA6F95FC12}"/>
              </a:ext>
            </a:extLst>
          </p:cNvPr>
          <p:cNvSpPr txBox="1"/>
          <p:nvPr/>
        </p:nvSpPr>
        <p:spPr>
          <a:xfrm>
            <a:off x="7030759" y="1559287"/>
            <a:ext cx="693075" cy="276999"/>
          </a:xfrm>
          <a:prstGeom prst="rect">
            <a:avLst/>
          </a:prstGeom>
          <a:noFill/>
        </p:spPr>
        <p:txBody>
          <a:bodyPr wrap="none" rtlCol="0">
            <a:spAutoFit/>
          </a:bodyPr>
          <a:lstStyle/>
          <a:p>
            <a:r>
              <a:rPr lang="en-US" altLang="ja-JP" sz="1200" b="1" dirty="0">
                <a:solidFill>
                  <a:schemeClr val="accent2"/>
                </a:solidFill>
              </a:rPr>
              <a:t>×No.8</a:t>
            </a:r>
            <a:endParaRPr lang="ja-JP" altLang="en-US" sz="1200" b="1" dirty="0">
              <a:solidFill>
                <a:schemeClr val="accent2"/>
              </a:solidFill>
            </a:endParaRPr>
          </a:p>
        </p:txBody>
      </p:sp>
      <p:sp>
        <p:nvSpPr>
          <p:cNvPr id="61" name="テキスト ボックス 60">
            <a:extLst>
              <a:ext uri="{FF2B5EF4-FFF2-40B4-BE49-F238E27FC236}">
                <a16:creationId xmlns:a16="http://schemas.microsoft.com/office/drawing/2014/main" id="{28BF766F-EDE5-443E-84C4-B662DADAE575}"/>
              </a:ext>
            </a:extLst>
          </p:cNvPr>
          <p:cNvSpPr txBox="1"/>
          <p:nvPr/>
        </p:nvSpPr>
        <p:spPr>
          <a:xfrm>
            <a:off x="5828632" y="2351610"/>
            <a:ext cx="693075" cy="276999"/>
          </a:xfrm>
          <a:prstGeom prst="rect">
            <a:avLst/>
          </a:prstGeom>
          <a:noFill/>
        </p:spPr>
        <p:txBody>
          <a:bodyPr wrap="none" rtlCol="0">
            <a:spAutoFit/>
          </a:bodyPr>
          <a:lstStyle/>
          <a:p>
            <a:r>
              <a:rPr lang="en-US" altLang="ja-JP" sz="1200" b="1" dirty="0">
                <a:solidFill>
                  <a:schemeClr val="accent2"/>
                </a:solidFill>
              </a:rPr>
              <a:t>×No.3</a:t>
            </a:r>
            <a:endParaRPr lang="ja-JP" altLang="en-US" sz="1200" b="1" dirty="0">
              <a:solidFill>
                <a:schemeClr val="accent2"/>
              </a:solidFill>
            </a:endParaRPr>
          </a:p>
        </p:txBody>
      </p:sp>
      <p:sp>
        <p:nvSpPr>
          <p:cNvPr id="62" name="テキスト ボックス 61">
            <a:extLst>
              <a:ext uri="{FF2B5EF4-FFF2-40B4-BE49-F238E27FC236}">
                <a16:creationId xmlns:a16="http://schemas.microsoft.com/office/drawing/2014/main" id="{BF8EA089-24CA-4A5D-AD8A-14482A0AE746}"/>
              </a:ext>
            </a:extLst>
          </p:cNvPr>
          <p:cNvSpPr txBox="1"/>
          <p:nvPr/>
        </p:nvSpPr>
        <p:spPr>
          <a:xfrm>
            <a:off x="7133112" y="3049406"/>
            <a:ext cx="693075" cy="276999"/>
          </a:xfrm>
          <a:prstGeom prst="rect">
            <a:avLst/>
          </a:prstGeom>
          <a:noFill/>
        </p:spPr>
        <p:txBody>
          <a:bodyPr wrap="none" rtlCol="0">
            <a:spAutoFit/>
          </a:bodyPr>
          <a:lstStyle/>
          <a:p>
            <a:pPr algn="l"/>
            <a:r>
              <a:rPr lang="en-US" altLang="ja-JP" sz="1200" b="1" dirty="0">
                <a:solidFill>
                  <a:schemeClr val="accent2"/>
                </a:solidFill>
              </a:rPr>
              <a:t>×No.9</a:t>
            </a:r>
            <a:endParaRPr lang="ja-JP" altLang="en-US" sz="1200" b="1" dirty="0">
              <a:solidFill>
                <a:schemeClr val="accent2"/>
              </a:solidFill>
            </a:endParaRPr>
          </a:p>
        </p:txBody>
      </p:sp>
      <p:sp>
        <p:nvSpPr>
          <p:cNvPr id="63" name="テキスト ボックス 62">
            <a:extLst>
              <a:ext uri="{FF2B5EF4-FFF2-40B4-BE49-F238E27FC236}">
                <a16:creationId xmlns:a16="http://schemas.microsoft.com/office/drawing/2014/main" id="{E7106017-953A-4D90-A613-4C7A6DD5669A}"/>
              </a:ext>
            </a:extLst>
          </p:cNvPr>
          <p:cNvSpPr txBox="1"/>
          <p:nvPr/>
        </p:nvSpPr>
        <p:spPr>
          <a:xfrm>
            <a:off x="7546531" y="2472118"/>
            <a:ext cx="797270" cy="276999"/>
          </a:xfrm>
          <a:prstGeom prst="rect">
            <a:avLst/>
          </a:prstGeom>
          <a:noFill/>
        </p:spPr>
        <p:txBody>
          <a:bodyPr wrap="none" rtlCol="0">
            <a:spAutoFit/>
          </a:bodyPr>
          <a:lstStyle/>
          <a:p>
            <a:pPr algn="l"/>
            <a:r>
              <a:rPr lang="en-US" altLang="ja-JP" sz="1200" b="1" dirty="0">
                <a:solidFill>
                  <a:schemeClr val="accent2"/>
                </a:solidFill>
              </a:rPr>
              <a:t>×No.10</a:t>
            </a:r>
            <a:endParaRPr lang="ja-JP" altLang="en-US" sz="1200" b="1" dirty="0">
              <a:solidFill>
                <a:schemeClr val="accent2"/>
              </a:solidFill>
            </a:endParaRPr>
          </a:p>
        </p:txBody>
      </p:sp>
      <p:sp>
        <p:nvSpPr>
          <p:cNvPr id="64" name="テキスト ボックス 63">
            <a:extLst>
              <a:ext uri="{FF2B5EF4-FFF2-40B4-BE49-F238E27FC236}">
                <a16:creationId xmlns:a16="http://schemas.microsoft.com/office/drawing/2014/main" id="{49078090-F632-454F-8E10-8CDE77CD3133}"/>
              </a:ext>
            </a:extLst>
          </p:cNvPr>
          <p:cNvSpPr txBox="1"/>
          <p:nvPr/>
        </p:nvSpPr>
        <p:spPr>
          <a:xfrm>
            <a:off x="5793422" y="2515482"/>
            <a:ext cx="693075" cy="276999"/>
          </a:xfrm>
          <a:prstGeom prst="rect">
            <a:avLst/>
          </a:prstGeom>
          <a:noFill/>
        </p:spPr>
        <p:txBody>
          <a:bodyPr wrap="none" rtlCol="0">
            <a:spAutoFit/>
          </a:bodyPr>
          <a:lstStyle/>
          <a:p>
            <a:pPr algn="l"/>
            <a:r>
              <a:rPr lang="en-US" altLang="ja-JP" sz="1200" b="1" dirty="0">
                <a:solidFill>
                  <a:schemeClr val="accent2"/>
                </a:solidFill>
              </a:rPr>
              <a:t>×No.6</a:t>
            </a:r>
            <a:endParaRPr lang="ja-JP" altLang="en-US" sz="1200" b="1" dirty="0">
              <a:solidFill>
                <a:schemeClr val="accent2"/>
              </a:solidFill>
            </a:endParaRPr>
          </a:p>
        </p:txBody>
      </p:sp>
      <p:sp>
        <p:nvSpPr>
          <p:cNvPr id="65" name="テキスト ボックス 64">
            <a:extLst>
              <a:ext uri="{FF2B5EF4-FFF2-40B4-BE49-F238E27FC236}">
                <a16:creationId xmlns:a16="http://schemas.microsoft.com/office/drawing/2014/main" id="{17330592-EBF0-47B8-9DAC-5448ADA508BF}"/>
              </a:ext>
            </a:extLst>
          </p:cNvPr>
          <p:cNvSpPr txBox="1"/>
          <p:nvPr/>
        </p:nvSpPr>
        <p:spPr>
          <a:xfrm>
            <a:off x="5793422" y="1908292"/>
            <a:ext cx="693075" cy="276999"/>
          </a:xfrm>
          <a:prstGeom prst="rect">
            <a:avLst/>
          </a:prstGeom>
          <a:noFill/>
        </p:spPr>
        <p:txBody>
          <a:bodyPr wrap="none" rtlCol="0">
            <a:spAutoFit/>
          </a:bodyPr>
          <a:lstStyle/>
          <a:p>
            <a:pPr algn="l"/>
            <a:r>
              <a:rPr lang="en-US" altLang="ja-JP" sz="1200" b="1" dirty="0">
                <a:solidFill>
                  <a:schemeClr val="accent2"/>
                </a:solidFill>
              </a:rPr>
              <a:t>×No.7</a:t>
            </a:r>
            <a:endParaRPr lang="ja-JP" altLang="en-US" sz="1200" b="1" dirty="0">
              <a:solidFill>
                <a:schemeClr val="accent2"/>
              </a:solidFill>
            </a:endParaRPr>
          </a:p>
        </p:txBody>
      </p:sp>
      <p:sp>
        <p:nvSpPr>
          <p:cNvPr id="66" name="テキスト ボックス 65">
            <a:extLst>
              <a:ext uri="{FF2B5EF4-FFF2-40B4-BE49-F238E27FC236}">
                <a16:creationId xmlns:a16="http://schemas.microsoft.com/office/drawing/2014/main" id="{8778313D-B892-4367-989F-AC3019914EA3}"/>
              </a:ext>
            </a:extLst>
          </p:cNvPr>
          <p:cNvSpPr txBox="1"/>
          <p:nvPr/>
        </p:nvSpPr>
        <p:spPr>
          <a:xfrm>
            <a:off x="6414637" y="1364041"/>
            <a:ext cx="693075" cy="276999"/>
          </a:xfrm>
          <a:prstGeom prst="rect">
            <a:avLst/>
          </a:prstGeom>
          <a:noFill/>
        </p:spPr>
        <p:txBody>
          <a:bodyPr wrap="none" rtlCol="0">
            <a:spAutoFit/>
          </a:bodyPr>
          <a:lstStyle/>
          <a:p>
            <a:pPr algn="l"/>
            <a:r>
              <a:rPr lang="en-US" altLang="ja-JP" sz="1200" b="1" dirty="0">
                <a:solidFill>
                  <a:schemeClr val="accent2"/>
                </a:solidFill>
              </a:rPr>
              <a:t>×No.4</a:t>
            </a:r>
            <a:endParaRPr lang="ja-JP" altLang="en-US" sz="1200" b="1" dirty="0">
              <a:solidFill>
                <a:schemeClr val="accent2"/>
              </a:solidFill>
            </a:endParaRPr>
          </a:p>
        </p:txBody>
      </p:sp>
      <p:sp>
        <p:nvSpPr>
          <p:cNvPr id="67" name="テキスト ボックス 66">
            <a:extLst>
              <a:ext uri="{FF2B5EF4-FFF2-40B4-BE49-F238E27FC236}">
                <a16:creationId xmlns:a16="http://schemas.microsoft.com/office/drawing/2014/main" id="{999FA0FE-2616-4180-8E65-EE74BAEFCB5D}"/>
              </a:ext>
            </a:extLst>
          </p:cNvPr>
          <p:cNvSpPr txBox="1"/>
          <p:nvPr/>
        </p:nvSpPr>
        <p:spPr>
          <a:xfrm>
            <a:off x="6308311" y="3155043"/>
            <a:ext cx="693075" cy="276999"/>
          </a:xfrm>
          <a:prstGeom prst="rect">
            <a:avLst/>
          </a:prstGeom>
          <a:noFill/>
        </p:spPr>
        <p:txBody>
          <a:bodyPr wrap="none" rtlCol="0">
            <a:spAutoFit/>
          </a:bodyPr>
          <a:lstStyle/>
          <a:p>
            <a:pPr algn="l"/>
            <a:r>
              <a:rPr lang="en-US" altLang="ja-JP" sz="1200" b="1" dirty="0">
                <a:solidFill>
                  <a:schemeClr val="accent2"/>
                </a:solidFill>
              </a:rPr>
              <a:t>×No.5</a:t>
            </a:r>
            <a:endParaRPr lang="ja-JP" altLang="en-US" sz="1200" b="1" dirty="0">
              <a:solidFill>
                <a:schemeClr val="accent2"/>
              </a:solidFill>
            </a:endParaRPr>
          </a:p>
        </p:txBody>
      </p:sp>
      <p:sp>
        <p:nvSpPr>
          <p:cNvPr id="38" name="正方形/長方形 37">
            <a:extLst>
              <a:ext uri="{FF2B5EF4-FFF2-40B4-BE49-F238E27FC236}">
                <a16:creationId xmlns:a16="http://schemas.microsoft.com/office/drawing/2014/main" id="{6C0850DA-AAB5-4E03-A62A-57728358EE55}"/>
              </a:ext>
            </a:extLst>
          </p:cNvPr>
          <p:cNvSpPr/>
          <p:nvPr/>
        </p:nvSpPr>
        <p:spPr>
          <a:xfrm>
            <a:off x="180000" y="1151999"/>
            <a:ext cx="3600000" cy="360000"/>
          </a:xfrm>
          <a:prstGeom prst="rect">
            <a:avLst/>
          </a:prstGeom>
        </p:spPr>
        <p:txBody>
          <a:bodyPr wrap="square">
            <a:spAutoFit/>
          </a:bodyPr>
          <a:lstStyle/>
          <a:p>
            <a:pPr algn="ctr"/>
            <a:r>
              <a:rPr lang="ja-JP" altLang="en-US" sz="1400" dirty="0">
                <a:solidFill>
                  <a:srgbClr val="000000"/>
                </a:solidFill>
                <a:latin typeface="+mn-ea"/>
              </a:rPr>
              <a:t>各生徒の点数結果</a:t>
            </a:r>
            <a:endParaRPr lang="ja-JP" altLang="en-US" sz="1400" dirty="0"/>
          </a:p>
        </p:txBody>
      </p:sp>
      <p:sp>
        <p:nvSpPr>
          <p:cNvPr id="39" name="四角形: 角を丸くする 38">
            <a:extLst>
              <a:ext uri="{FF2B5EF4-FFF2-40B4-BE49-F238E27FC236}">
                <a16:creationId xmlns:a16="http://schemas.microsoft.com/office/drawing/2014/main" id="{6CB90BB7-3FA6-425D-91E1-CC40A8C671D5}"/>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目的変数なし</a:t>
            </a:r>
          </a:p>
        </p:txBody>
      </p:sp>
      <p:sp>
        <p:nvSpPr>
          <p:cNvPr id="40" name="テキスト ボックス 39">
            <a:extLst>
              <a:ext uri="{FF2B5EF4-FFF2-40B4-BE49-F238E27FC236}">
                <a16:creationId xmlns:a16="http://schemas.microsoft.com/office/drawing/2014/main" id="{1B7BD2E7-6C9D-4B94-9841-9D9828B057BC}"/>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分析イメージ</a:t>
            </a:r>
          </a:p>
        </p:txBody>
      </p:sp>
      <p:sp>
        <p:nvSpPr>
          <p:cNvPr id="49" name="正方形/長方形 48">
            <a:extLst>
              <a:ext uri="{FF2B5EF4-FFF2-40B4-BE49-F238E27FC236}">
                <a16:creationId xmlns:a16="http://schemas.microsoft.com/office/drawing/2014/main" id="{5474BB04-730D-447D-B0BA-B045AF7E1244}"/>
              </a:ext>
            </a:extLst>
          </p:cNvPr>
          <p:cNvSpPr/>
          <p:nvPr/>
        </p:nvSpPr>
        <p:spPr>
          <a:xfrm>
            <a:off x="4608000" y="5760000"/>
            <a:ext cx="4464000" cy="523220"/>
          </a:xfrm>
          <a:prstGeom prst="rect">
            <a:avLst/>
          </a:prstGeom>
        </p:spPr>
        <p:txBody>
          <a:bodyPr>
            <a:spAutoFit/>
          </a:bodyPr>
          <a:lstStyle/>
          <a:p>
            <a:pPr lvl="0" defTabSz="914395">
              <a:defRPr/>
            </a:pPr>
            <a:r>
              <a:rPr lang="ja-JP" altLang="en-US" sz="1400" dirty="0"/>
              <a:t>（参考）名前の由来</a:t>
            </a:r>
            <a:endParaRPr lang="en-US" altLang="ja-JP" sz="1400" dirty="0"/>
          </a:p>
          <a:p>
            <a:r>
              <a:rPr lang="ja-JP" altLang="en-US" sz="1400" dirty="0"/>
              <a:t>物質を構成している主な成分を抽出する手法のため</a:t>
            </a:r>
          </a:p>
        </p:txBody>
      </p:sp>
    </p:spTree>
    <p:extLst>
      <p:ext uri="{BB962C8B-B14F-4D97-AF65-F5344CB8AC3E}">
        <p14:creationId xmlns:p14="http://schemas.microsoft.com/office/powerpoint/2010/main" val="2398935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4AE92D5-2DA8-417E-93E4-C500AA9298B1}"/>
              </a:ext>
            </a:extLst>
          </p:cNvPr>
          <p:cNvSpPr>
            <a:spLocks noGrp="1"/>
          </p:cNvSpPr>
          <p:nvPr>
            <p:ph type="title"/>
          </p:nvPr>
        </p:nvSpPr>
        <p:spPr>
          <a:xfrm>
            <a:off x="180000" y="180000"/>
            <a:ext cx="8964000" cy="612000"/>
          </a:xfrm>
        </p:spPr>
        <p:txBody>
          <a:bodyPr anchor="ctr" anchorCtr="0"/>
          <a:lstStyle/>
          <a:p>
            <a:r>
              <a:rPr lang="ja-JP" altLang="en-US" dirty="0">
                <a:latin typeface="+mn-ea"/>
              </a:rPr>
              <a:t>手法の説明　</a:t>
            </a:r>
            <a:r>
              <a:rPr lang="en-US" altLang="ja-JP" dirty="0"/>
              <a:t>PLSA</a:t>
            </a:r>
            <a:endParaRPr kumimoji="1" lang="ja-JP" altLang="en-US" dirty="0"/>
          </a:p>
        </p:txBody>
      </p:sp>
      <p:sp>
        <p:nvSpPr>
          <p:cNvPr id="4" name="フッター プレースホルダー 3">
            <a:extLst>
              <a:ext uri="{FF2B5EF4-FFF2-40B4-BE49-F238E27FC236}">
                <a16:creationId xmlns:a16="http://schemas.microsoft.com/office/drawing/2014/main" id="{7C190090-A427-41F0-99AE-EF1653101322}"/>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4943AA93-5751-4B63-8296-A3A962473EAB}"/>
              </a:ext>
            </a:extLst>
          </p:cNvPr>
          <p:cNvSpPr>
            <a:spLocks noGrp="1"/>
          </p:cNvSpPr>
          <p:nvPr>
            <p:ph type="sldNum" sz="quarter" idx="11"/>
          </p:nvPr>
        </p:nvSpPr>
        <p:spPr/>
        <p:txBody>
          <a:bodyPr/>
          <a:lstStyle/>
          <a:p>
            <a:fld id="{5746E6DC-1CE8-4C96-A2EA-6486FEF45375}" type="slidenum">
              <a:rPr lang="ja-JP" altLang="en-US" smtClean="0"/>
              <a:pPr/>
              <a:t>27</a:t>
            </a:fld>
            <a:endParaRPr lang="ja-JP" altLang="en-US" dirty="0"/>
          </a:p>
        </p:txBody>
      </p:sp>
      <p:sp>
        <p:nvSpPr>
          <p:cNvPr id="11" name="四角形: 角を丸くする 10">
            <a:extLst>
              <a:ext uri="{FF2B5EF4-FFF2-40B4-BE49-F238E27FC236}">
                <a16:creationId xmlns:a16="http://schemas.microsoft.com/office/drawing/2014/main" id="{574CDD59-91CF-41FB-8644-5CD4F1A0DB86}"/>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12" name="四角形: 角を丸くする 11">
            <a:extLst>
              <a:ext uri="{FF2B5EF4-FFF2-40B4-BE49-F238E27FC236}">
                <a16:creationId xmlns:a16="http://schemas.microsoft.com/office/drawing/2014/main" id="{C445590A-E16B-4B95-A970-C22CA3602EEB}"/>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13" name="四角形: 角を丸くする 12">
            <a:extLst>
              <a:ext uri="{FF2B5EF4-FFF2-40B4-BE49-F238E27FC236}">
                <a16:creationId xmlns:a16="http://schemas.microsoft.com/office/drawing/2014/main" id="{CC39339A-B308-468C-A39C-B694D2444D15}"/>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14" name="四角形: 角を丸くする 13">
            <a:extLst>
              <a:ext uri="{FF2B5EF4-FFF2-40B4-BE49-F238E27FC236}">
                <a16:creationId xmlns:a16="http://schemas.microsoft.com/office/drawing/2014/main" id="{5E06BB5F-A9CE-4D31-A77D-2788FF499CF9}"/>
              </a:ext>
            </a:extLst>
          </p:cNvPr>
          <p:cNvSpPr/>
          <p:nvPr/>
        </p:nvSpPr>
        <p:spPr>
          <a:xfrm>
            <a:off x="6840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15" name="四角形: 角を丸くする 14">
            <a:extLst>
              <a:ext uri="{FF2B5EF4-FFF2-40B4-BE49-F238E27FC236}">
                <a16:creationId xmlns:a16="http://schemas.microsoft.com/office/drawing/2014/main" id="{E2D5C1AA-E844-4F0B-91BD-B2708C6DD1B3}"/>
              </a:ext>
            </a:extLst>
          </p:cNvPr>
          <p:cNvSpPr/>
          <p:nvPr/>
        </p:nvSpPr>
        <p:spPr>
          <a:xfrm>
            <a:off x="5688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16" name="コンテンツ プレースホルダー 2">
            <a:extLst>
              <a:ext uri="{FF2B5EF4-FFF2-40B4-BE49-F238E27FC236}">
                <a16:creationId xmlns:a16="http://schemas.microsoft.com/office/drawing/2014/main" id="{2A5F2026-0DFE-4E34-8243-6F05BED50599}"/>
              </a:ext>
            </a:extLst>
          </p:cNvPr>
          <p:cNvSpPr txBox="1">
            <a:spLocks/>
          </p:cNvSpPr>
          <p:nvPr/>
        </p:nvSpPr>
        <p:spPr>
          <a:xfrm>
            <a:off x="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1600" dirty="0">
                <a:solidFill>
                  <a:schemeClr val="tx1"/>
                </a:solidFill>
                <a:latin typeface="+mn-ea"/>
                <a:ea typeface="+mn-ea"/>
              </a:rPr>
              <a:t>PLSA</a:t>
            </a:r>
            <a:r>
              <a:rPr lang="ja-JP" altLang="en-US" sz="1600" dirty="0">
                <a:solidFill>
                  <a:schemeClr val="tx1"/>
                </a:solidFill>
                <a:latin typeface="+mn-ea"/>
                <a:ea typeface="+mn-ea"/>
              </a:rPr>
              <a:t>は、データに存在する多い項目を少ない項目で表す手法であり、また、行と列を同時にグループ分けする手法としても使用されます</a:t>
            </a:r>
            <a:endParaRPr lang="en-US" altLang="ja-JP" sz="1600" dirty="0">
              <a:solidFill>
                <a:schemeClr val="tx1"/>
              </a:solidFill>
              <a:latin typeface="+mn-ea"/>
              <a:ea typeface="+mn-ea"/>
            </a:endParaRPr>
          </a:p>
          <a:p>
            <a:r>
              <a:rPr lang="ja-JP" altLang="en-US" sz="1600" dirty="0">
                <a:solidFill>
                  <a:schemeClr val="tx1"/>
                </a:solidFill>
                <a:latin typeface="+mn-ea"/>
                <a:ea typeface="+mn-ea"/>
              </a:rPr>
              <a:t>少ない項目でデータを表した後、各</a:t>
            </a:r>
            <a:r>
              <a:rPr lang="ja-JP" altLang="en-US" sz="1600" dirty="0">
                <a:solidFill>
                  <a:schemeClr val="tx1"/>
                </a:solidFill>
                <a:latin typeface="+mn-ea"/>
              </a:rPr>
              <a:t>項目が何を表しているかは、人が解釈する必要があります</a:t>
            </a:r>
            <a:endParaRPr lang="ja-JP" altLang="en-US" sz="1600" dirty="0">
              <a:solidFill>
                <a:schemeClr val="tx1"/>
              </a:solidFill>
              <a:latin typeface="+mn-ea"/>
              <a:ea typeface="+mn-ea"/>
            </a:endParaRPr>
          </a:p>
          <a:p>
            <a:r>
              <a:rPr lang="ja-JP" altLang="en-US" sz="1600" dirty="0">
                <a:solidFill>
                  <a:schemeClr val="tx1"/>
                </a:solidFill>
                <a:latin typeface="+mn-ea"/>
                <a:ea typeface="+mn-ea"/>
              </a:rPr>
              <a:t>例えば、単語</a:t>
            </a:r>
            <a:r>
              <a:rPr lang="en-US" altLang="ja-JP" sz="1600" dirty="0">
                <a:solidFill>
                  <a:schemeClr val="tx1"/>
                </a:solidFill>
                <a:latin typeface="+mn-ea"/>
                <a:ea typeface="+mn-ea"/>
              </a:rPr>
              <a:t>10,000</a:t>
            </a:r>
            <a:r>
              <a:rPr lang="ja-JP" altLang="en-US" sz="1600" dirty="0">
                <a:solidFill>
                  <a:schemeClr val="tx1"/>
                </a:solidFill>
                <a:latin typeface="+mn-ea"/>
                <a:ea typeface="+mn-ea"/>
              </a:rPr>
              <a:t>語の項目を、</a:t>
            </a:r>
            <a:r>
              <a:rPr lang="en-US" altLang="ja-JP" sz="1600" dirty="0">
                <a:solidFill>
                  <a:schemeClr val="tx1"/>
                </a:solidFill>
                <a:latin typeface="+mn-ea"/>
                <a:ea typeface="+mn-ea"/>
              </a:rPr>
              <a:t>4</a:t>
            </a:r>
            <a:r>
              <a:rPr lang="ja-JP" altLang="en-US" sz="1600" dirty="0">
                <a:solidFill>
                  <a:schemeClr val="tx1"/>
                </a:solidFill>
                <a:latin typeface="+mn-ea"/>
                <a:ea typeface="+mn-ea"/>
              </a:rPr>
              <a:t>個の項目</a:t>
            </a:r>
            <a:r>
              <a:rPr lang="ja-JP" altLang="en-US" sz="1600" dirty="0">
                <a:solidFill>
                  <a:schemeClr val="tx1"/>
                </a:solidFill>
                <a:latin typeface="+mn-ea"/>
              </a:rPr>
              <a:t>（広さ、朝食、清潔、店員）</a:t>
            </a:r>
            <a:r>
              <a:rPr lang="ja-JP" altLang="en-US" sz="1600" dirty="0">
                <a:solidFill>
                  <a:schemeClr val="tx1"/>
                </a:solidFill>
                <a:latin typeface="+mn-ea"/>
                <a:ea typeface="+mn-ea"/>
              </a:rPr>
              <a:t>で表現します</a:t>
            </a:r>
          </a:p>
        </p:txBody>
      </p:sp>
      <p:grpSp>
        <p:nvGrpSpPr>
          <p:cNvPr id="17" name="グループ化 16">
            <a:extLst>
              <a:ext uri="{FF2B5EF4-FFF2-40B4-BE49-F238E27FC236}">
                <a16:creationId xmlns:a16="http://schemas.microsoft.com/office/drawing/2014/main" id="{3EB94952-EA5B-4CD7-A593-07EF882E2FDD}"/>
              </a:ext>
            </a:extLst>
          </p:cNvPr>
          <p:cNvGrpSpPr/>
          <p:nvPr/>
        </p:nvGrpSpPr>
        <p:grpSpPr>
          <a:xfrm>
            <a:off x="273292" y="3720791"/>
            <a:ext cx="4154692" cy="332308"/>
            <a:chOff x="2635841" y="2101218"/>
            <a:chExt cx="4239515" cy="360000"/>
          </a:xfrm>
        </p:grpSpPr>
        <p:sp>
          <p:nvSpPr>
            <p:cNvPr id="18" name="テキスト ボックス 17">
              <a:extLst>
                <a:ext uri="{FF2B5EF4-FFF2-40B4-BE49-F238E27FC236}">
                  <a16:creationId xmlns:a16="http://schemas.microsoft.com/office/drawing/2014/main" id="{B6E21626-D2C5-4CF9-930F-6B5D7D5E7164}"/>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19" name="直線コネクタ 18">
              <a:extLst>
                <a:ext uri="{FF2B5EF4-FFF2-40B4-BE49-F238E27FC236}">
                  <a16:creationId xmlns:a16="http://schemas.microsoft.com/office/drawing/2014/main" id="{6E00D35F-4C4B-43D0-BE7D-3D0222B9FBCF}"/>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558D31F-8BE4-4C6F-88E4-CABE71F6B2CE}"/>
              </a:ext>
            </a:extLst>
          </p:cNvPr>
          <p:cNvGrpSpPr/>
          <p:nvPr/>
        </p:nvGrpSpPr>
        <p:grpSpPr>
          <a:xfrm>
            <a:off x="4737788" y="3720791"/>
            <a:ext cx="4154692" cy="332308"/>
            <a:chOff x="2635841" y="2101218"/>
            <a:chExt cx="4239515" cy="360000"/>
          </a:xfrm>
        </p:grpSpPr>
        <p:sp>
          <p:nvSpPr>
            <p:cNvPr id="21" name="テキスト ボックス 20">
              <a:extLst>
                <a:ext uri="{FF2B5EF4-FFF2-40B4-BE49-F238E27FC236}">
                  <a16:creationId xmlns:a16="http://schemas.microsoft.com/office/drawing/2014/main" id="{59ED8DD9-B0C3-4916-A318-CF92E04FF4DA}"/>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22" name="直線コネクタ 21">
              <a:extLst>
                <a:ext uri="{FF2B5EF4-FFF2-40B4-BE49-F238E27FC236}">
                  <a16:creationId xmlns:a16="http://schemas.microsoft.com/office/drawing/2014/main" id="{845160B3-C3DF-48A8-9E30-2517F8220D7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2">
            <a:extLst>
              <a:ext uri="{FF2B5EF4-FFF2-40B4-BE49-F238E27FC236}">
                <a16:creationId xmlns:a16="http://schemas.microsoft.com/office/drawing/2014/main" id="{ED9CD98B-EEA8-4951-A29E-783FDF59E7C4}"/>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solidFill>
                  <a:schemeClr val="tx1"/>
                </a:solidFill>
                <a:latin typeface="+mn-ea"/>
              </a:rPr>
              <a:t>口コミデータから、製品の課題を少ない項目で把握し、顧客別の関心を把握することで、顧客の価値観に応じたマーケティングを検討する（把握）</a:t>
            </a:r>
          </a:p>
          <a:p>
            <a:r>
              <a:rPr lang="ja-JP" altLang="en-US" sz="1600" kern="0" dirty="0">
                <a:solidFill>
                  <a:schemeClr val="tx1"/>
                </a:solidFill>
                <a:latin typeface="+mn-ea"/>
                <a:ea typeface="+mn-ea"/>
              </a:rPr>
              <a:t>アンケートデータから、記述内容を少ない項目で把握し、顧客別に顧客満足度を高める施策を検討する</a:t>
            </a:r>
            <a:r>
              <a:rPr lang="ja-JP" altLang="en-US" sz="1600" kern="0" dirty="0">
                <a:solidFill>
                  <a:schemeClr val="tx1"/>
                </a:solidFill>
                <a:latin typeface="+mn-ea"/>
              </a:rPr>
              <a:t>（把握）</a:t>
            </a:r>
            <a:endParaRPr lang="en-US" altLang="ja-JP" sz="1600" kern="0" dirty="0">
              <a:solidFill>
                <a:schemeClr val="tx1"/>
              </a:solidFill>
              <a:latin typeface="+mn-ea"/>
              <a:ea typeface="+mn-ea"/>
            </a:endParaRPr>
          </a:p>
        </p:txBody>
      </p:sp>
      <p:sp>
        <p:nvSpPr>
          <p:cNvPr id="25" name="矢印: 右 24">
            <a:extLst>
              <a:ext uri="{FF2B5EF4-FFF2-40B4-BE49-F238E27FC236}">
                <a16:creationId xmlns:a16="http://schemas.microsoft.com/office/drawing/2014/main" id="{BFF5A355-C2E5-422B-85B9-ADD959E68F22}"/>
              </a:ext>
            </a:extLst>
          </p:cNvPr>
          <p:cNvSpPr/>
          <p:nvPr/>
        </p:nvSpPr>
        <p:spPr>
          <a:xfrm>
            <a:off x="4104000"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26" name="テキスト ボックス 25">
            <a:extLst>
              <a:ext uri="{FF2B5EF4-FFF2-40B4-BE49-F238E27FC236}">
                <a16:creationId xmlns:a16="http://schemas.microsoft.com/office/drawing/2014/main" id="{47BDE825-CA21-457E-B9C3-0895CC45D05B}"/>
              </a:ext>
            </a:extLst>
          </p:cNvPr>
          <p:cNvSpPr txBox="1"/>
          <p:nvPr/>
        </p:nvSpPr>
        <p:spPr>
          <a:xfrm>
            <a:off x="889443" y="3384001"/>
            <a:ext cx="2952789" cy="307777"/>
          </a:xfrm>
          <a:prstGeom prst="rect">
            <a:avLst/>
          </a:prstGeom>
          <a:noFill/>
        </p:spPr>
        <p:txBody>
          <a:bodyPr wrap="none" rtlCol="0">
            <a:noAutofit/>
          </a:bodyPr>
          <a:lstStyle/>
          <a:p>
            <a:pPr algn="l"/>
            <a:r>
              <a:rPr lang="ja-JP" altLang="en-US" sz="1200" b="1" dirty="0"/>
              <a:t>文書</a:t>
            </a:r>
            <a:r>
              <a:rPr lang="en-US" altLang="ja-JP" sz="1200" b="1" dirty="0"/>
              <a:t>5,000</a:t>
            </a:r>
            <a:r>
              <a:rPr lang="ja-JP" altLang="en-US" sz="1200" b="1" dirty="0"/>
              <a:t>件　</a:t>
            </a:r>
            <a:r>
              <a:rPr lang="en-US" altLang="ja-JP" sz="1200" b="1" dirty="0"/>
              <a:t>×</a:t>
            </a:r>
            <a:r>
              <a:rPr lang="ja-JP" altLang="en-US" sz="1200" b="1" dirty="0"/>
              <a:t>　</a:t>
            </a:r>
            <a:r>
              <a:rPr lang="ja-JP" altLang="en-US" sz="1200" b="1" dirty="0">
                <a:solidFill>
                  <a:schemeClr val="accent1"/>
                </a:solidFill>
              </a:rPr>
              <a:t>単語</a:t>
            </a:r>
            <a:r>
              <a:rPr lang="en-US" altLang="ja-JP" sz="1200" b="1" dirty="0">
                <a:solidFill>
                  <a:schemeClr val="accent1"/>
                </a:solidFill>
              </a:rPr>
              <a:t>10,000</a:t>
            </a:r>
            <a:r>
              <a:rPr lang="ja-JP" altLang="en-US" sz="1200" b="1" dirty="0">
                <a:solidFill>
                  <a:schemeClr val="accent1"/>
                </a:solidFill>
              </a:rPr>
              <a:t>語</a:t>
            </a:r>
          </a:p>
        </p:txBody>
      </p:sp>
      <p:sp>
        <p:nvSpPr>
          <p:cNvPr id="27" name="テキスト ボックス 26">
            <a:extLst>
              <a:ext uri="{FF2B5EF4-FFF2-40B4-BE49-F238E27FC236}">
                <a16:creationId xmlns:a16="http://schemas.microsoft.com/office/drawing/2014/main" id="{AEBE2BAD-6357-419A-B2E1-7D2FE985B3D6}"/>
              </a:ext>
            </a:extLst>
          </p:cNvPr>
          <p:cNvSpPr txBox="1"/>
          <p:nvPr/>
        </p:nvSpPr>
        <p:spPr>
          <a:xfrm>
            <a:off x="5966345" y="3384001"/>
            <a:ext cx="2952789" cy="307777"/>
          </a:xfrm>
          <a:prstGeom prst="rect">
            <a:avLst/>
          </a:prstGeom>
          <a:noFill/>
        </p:spPr>
        <p:txBody>
          <a:bodyPr wrap="none" rtlCol="0">
            <a:noAutofit/>
          </a:bodyPr>
          <a:lstStyle/>
          <a:p>
            <a:pPr algn="l"/>
            <a:r>
              <a:rPr lang="ja-JP" altLang="en-US" sz="1200" b="1" dirty="0"/>
              <a:t>文書</a:t>
            </a:r>
            <a:r>
              <a:rPr lang="en-US" altLang="ja-JP" sz="1200" b="1" dirty="0"/>
              <a:t>5,000</a:t>
            </a:r>
            <a:r>
              <a:rPr lang="ja-JP" altLang="en-US" sz="1200" b="1" dirty="0"/>
              <a:t>件　</a:t>
            </a:r>
            <a:r>
              <a:rPr lang="en-US" altLang="ja-JP" sz="1200" b="1" dirty="0"/>
              <a:t>×</a:t>
            </a:r>
            <a:r>
              <a:rPr lang="ja-JP" altLang="en-US" sz="1200" b="1" dirty="0"/>
              <a:t>　</a:t>
            </a:r>
            <a:r>
              <a:rPr lang="en-US" altLang="ja-JP" sz="1200" b="1" dirty="0">
                <a:solidFill>
                  <a:schemeClr val="accent2"/>
                </a:solidFill>
              </a:rPr>
              <a:t>4</a:t>
            </a:r>
            <a:r>
              <a:rPr lang="ja-JP" altLang="en-US" sz="1200" b="1" dirty="0">
                <a:solidFill>
                  <a:schemeClr val="accent2"/>
                </a:solidFill>
              </a:rPr>
              <a:t>個の項目</a:t>
            </a:r>
          </a:p>
        </p:txBody>
      </p:sp>
      <p:graphicFrame>
        <p:nvGraphicFramePr>
          <p:cNvPr id="29" name="表 20">
            <a:extLst>
              <a:ext uri="{FF2B5EF4-FFF2-40B4-BE49-F238E27FC236}">
                <a16:creationId xmlns:a16="http://schemas.microsoft.com/office/drawing/2014/main" id="{07D4205E-AF23-4120-8FEB-206D371C5E12}"/>
              </a:ext>
            </a:extLst>
          </p:cNvPr>
          <p:cNvGraphicFramePr>
            <a:graphicFrameLocks noGrp="1"/>
          </p:cNvGraphicFramePr>
          <p:nvPr/>
        </p:nvGraphicFramePr>
        <p:xfrm>
          <a:off x="4688740" y="1512000"/>
          <a:ext cx="4356000" cy="1730327"/>
        </p:xfrm>
        <a:graphic>
          <a:graphicData uri="http://schemas.openxmlformats.org/drawingml/2006/table">
            <a:tbl>
              <a:tblPr firstRow="1" bandRow="1">
                <a:tableStyleId>{5940675A-B579-460E-94D1-54222C63F5DA}</a:tableStyleId>
              </a:tblPr>
              <a:tblGrid>
                <a:gridCol w="1368000">
                  <a:extLst>
                    <a:ext uri="{9D8B030D-6E8A-4147-A177-3AD203B41FA5}">
                      <a16:colId xmlns:a16="http://schemas.microsoft.com/office/drawing/2014/main" val="148100114"/>
                    </a:ext>
                  </a:extLst>
                </a:gridCol>
                <a:gridCol w="720000">
                  <a:extLst>
                    <a:ext uri="{9D8B030D-6E8A-4147-A177-3AD203B41FA5}">
                      <a16:colId xmlns:a16="http://schemas.microsoft.com/office/drawing/2014/main" val="1073483072"/>
                    </a:ext>
                  </a:extLst>
                </a:gridCol>
                <a:gridCol w="756000">
                  <a:extLst>
                    <a:ext uri="{9D8B030D-6E8A-4147-A177-3AD203B41FA5}">
                      <a16:colId xmlns:a16="http://schemas.microsoft.com/office/drawing/2014/main" val="2445098943"/>
                    </a:ext>
                  </a:extLst>
                </a:gridCol>
                <a:gridCol w="756000">
                  <a:extLst>
                    <a:ext uri="{9D8B030D-6E8A-4147-A177-3AD203B41FA5}">
                      <a16:colId xmlns:a16="http://schemas.microsoft.com/office/drawing/2014/main" val="932701437"/>
                    </a:ext>
                  </a:extLst>
                </a:gridCol>
                <a:gridCol w="756000">
                  <a:extLst>
                    <a:ext uri="{9D8B030D-6E8A-4147-A177-3AD203B41FA5}">
                      <a16:colId xmlns:a16="http://schemas.microsoft.com/office/drawing/2014/main" val="697600508"/>
                    </a:ext>
                  </a:extLst>
                </a:gridCol>
              </a:tblGrid>
              <a:tr h="429065">
                <a:tc>
                  <a:txBody>
                    <a:bodyPr/>
                    <a:lstStyle/>
                    <a:p>
                      <a:pPr algn="l"/>
                      <a:r>
                        <a:rPr kumimoji="1" lang="ja-JP" altLang="en-US" sz="1100" b="1" dirty="0"/>
                        <a:t>　　　　　　　　項目</a:t>
                      </a:r>
                      <a:endParaRPr kumimoji="1" lang="en-US" altLang="ja-JP" sz="1100" b="1" dirty="0"/>
                    </a:p>
                    <a:p>
                      <a:pPr algn="l"/>
                      <a:r>
                        <a:rPr kumimoji="1" lang="ja-JP" altLang="en-US" sz="1100" b="1" dirty="0"/>
                        <a:t>文書　</a:t>
                      </a:r>
                    </a:p>
                  </a:txBody>
                  <a:tcPr>
                    <a:lnTlToBr w="12700" cap="flat" cmpd="sng" algn="ctr">
                      <a:solidFill>
                        <a:schemeClr val="tx1"/>
                      </a:solidFill>
                      <a:prstDash val="solid"/>
                      <a:round/>
                      <a:headEnd type="none" w="med" len="med"/>
                      <a:tailEnd type="none" w="med" len="med"/>
                    </a:lnTlToBr>
                    <a:solidFill>
                      <a:schemeClr val="bg1">
                        <a:lumMod val="85000"/>
                      </a:schemeClr>
                    </a:solidFill>
                  </a:tcPr>
                </a:tc>
                <a:tc>
                  <a:txBody>
                    <a:bodyPr/>
                    <a:lstStyle/>
                    <a:p>
                      <a:pPr algn="ctr"/>
                      <a:r>
                        <a:rPr kumimoji="1" lang="ja-JP" altLang="en-US" sz="1100" b="1" dirty="0"/>
                        <a:t>項目</a:t>
                      </a:r>
                      <a:r>
                        <a:rPr kumimoji="1" lang="en-US" altLang="ja-JP" sz="1100" b="1" dirty="0"/>
                        <a:t>1</a:t>
                      </a:r>
                    </a:p>
                    <a:p>
                      <a:pPr algn="ctr"/>
                      <a:r>
                        <a:rPr kumimoji="1" lang="ja-JP" altLang="en-US" sz="1100" b="1" dirty="0"/>
                        <a:t>（広さ）</a:t>
                      </a:r>
                    </a:p>
                  </a:txBody>
                  <a:tcPr anchor="ctr">
                    <a:solidFill>
                      <a:schemeClr val="accent2">
                        <a:lumMod val="20000"/>
                        <a:lumOff val="80000"/>
                      </a:schemeClr>
                    </a:solidFill>
                  </a:tcPr>
                </a:tc>
                <a:tc>
                  <a:txBody>
                    <a:bodyPr/>
                    <a:lstStyle/>
                    <a:p>
                      <a:pPr algn="ctr"/>
                      <a:r>
                        <a:rPr kumimoji="1" lang="ja-JP" altLang="en-US" sz="1100" b="1" dirty="0"/>
                        <a:t>項目</a:t>
                      </a:r>
                      <a:r>
                        <a:rPr kumimoji="1" lang="en-US" altLang="ja-JP" sz="1100" b="1" dirty="0"/>
                        <a:t>2</a:t>
                      </a:r>
                    </a:p>
                    <a:p>
                      <a:pPr algn="ctr"/>
                      <a:r>
                        <a:rPr kumimoji="1" lang="ja-JP" altLang="en-US" sz="1100" b="1" dirty="0"/>
                        <a:t>（朝食）</a:t>
                      </a:r>
                    </a:p>
                  </a:txBody>
                  <a:tcPr anchor="ctr">
                    <a:solidFill>
                      <a:schemeClr val="accent2">
                        <a:lumMod val="20000"/>
                        <a:lumOff val="80000"/>
                      </a:schemeClr>
                    </a:solidFill>
                  </a:tcPr>
                </a:tc>
                <a:tc>
                  <a:txBody>
                    <a:bodyPr/>
                    <a:lstStyle/>
                    <a:p>
                      <a:pPr algn="ctr"/>
                      <a:r>
                        <a:rPr kumimoji="1" lang="ja-JP" altLang="en-US" sz="1100" b="1" dirty="0"/>
                        <a:t>項目</a:t>
                      </a:r>
                      <a:r>
                        <a:rPr kumimoji="1" lang="en-US" altLang="ja-JP" sz="1100" b="1" dirty="0"/>
                        <a:t>3</a:t>
                      </a:r>
                    </a:p>
                    <a:p>
                      <a:pPr algn="ctr"/>
                      <a:r>
                        <a:rPr kumimoji="1" lang="ja-JP" altLang="en-US" sz="1100" b="1" dirty="0"/>
                        <a:t>（清潔）</a:t>
                      </a:r>
                    </a:p>
                  </a:txBody>
                  <a:tcPr anchor="ctr">
                    <a:solidFill>
                      <a:schemeClr val="accent2">
                        <a:lumMod val="20000"/>
                        <a:lumOff val="80000"/>
                      </a:schemeClr>
                    </a:solidFill>
                  </a:tcPr>
                </a:tc>
                <a:tc>
                  <a:txBody>
                    <a:bodyPr/>
                    <a:lstStyle/>
                    <a:p>
                      <a:pPr algn="ctr"/>
                      <a:r>
                        <a:rPr kumimoji="1" lang="ja-JP" altLang="en-US" sz="1100" b="1" dirty="0"/>
                        <a:t>項目</a:t>
                      </a:r>
                      <a:r>
                        <a:rPr kumimoji="1" lang="en-US" altLang="ja-JP" sz="1100" b="1" dirty="0"/>
                        <a:t>4</a:t>
                      </a:r>
                    </a:p>
                    <a:p>
                      <a:pPr algn="ctr"/>
                      <a:r>
                        <a:rPr kumimoji="1" lang="ja-JP" altLang="en-US" sz="1100" b="1" dirty="0"/>
                        <a:t>（店員）</a:t>
                      </a:r>
                    </a:p>
                  </a:txBody>
                  <a:tcPr anchor="ctr">
                    <a:solidFill>
                      <a:schemeClr val="accent2">
                        <a:lumMod val="20000"/>
                        <a:lumOff val="80000"/>
                      </a:schemeClr>
                    </a:solidFill>
                  </a:tcPr>
                </a:tc>
                <a:extLst>
                  <a:ext uri="{0D108BD9-81ED-4DB2-BD59-A6C34878D82A}">
                    <a16:rowId xmlns:a16="http://schemas.microsoft.com/office/drawing/2014/main" val="3266550065"/>
                  </a:ext>
                </a:extLst>
              </a:tr>
              <a:tr h="429065">
                <a:tc>
                  <a:txBody>
                    <a:bodyPr/>
                    <a:lstStyle/>
                    <a:p>
                      <a:pPr algn="ctr"/>
                      <a:r>
                        <a:rPr kumimoji="1" lang="ja-JP" altLang="en-US" sz="1100" dirty="0"/>
                        <a:t>部屋が広くて快適で、朝食もおいしかった</a:t>
                      </a:r>
                    </a:p>
                  </a:txBody>
                  <a:tcPr/>
                </a:tc>
                <a:tc>
                  <a:txBody>
                    <a:bodyPr/>
                    <a:lstStyle/>
                    <a:p>
                      <a:pPr algn="r"/>
                      <a:r>
                        <a:rPr kumimoji="1" lang="en-US" altLang="ja-JP" sz="1200" dirty="0"/>
                        <a:t>45%</a:t>
                      </a:r>
                      <a:endParaRPr kumimoji="1" lang="ja-JP" altLang="en-US" sz="1200" dirty="0"/>
                    </a:p>
                  </a:txBody>
                  <a:tcPr/>
                </a:tc>
                <a:tc>
                  <a:txBody>
                    <a:bodyPr/>
                    <a:lstStyle/>
                    <a:p>
                      <a:pPr algn="r"/>
                      <a:r>
                        <a:rPr kumimoji="1" lang="en-US" altLang="ja-JP" sz="1200" dirty="0"/>
                        <a:t>35%</a:t>
                      </a:r>
                      <a:endParaRPr kumimoji="1" lang="ja-JP" altLang="en-US" sz="1200" dirty="0"/>
                    </a:p>
                  </a:txBody>
                  <a:tcPr/>
                </a:tc>
                <a:tc>
                  <a:txBody>
                    <a:bodyPr/>
                    <a:lstStyle/>
                    <a:p>
                      <a:pPr algn="r"/>
                      <a:r>
                        <a:rPr kumimoji="1" lang="en-US" altLang="ja-JP" sz="1200" dirty="0"/>
                        <a:t>10%</a:t>
                      </a:r>
                    </a:p>
                  </a:txBody>
                  <a:tcPr/>
                </a:tc>
                <a:tc>
                  <a:txBody>
                    <a:bodyPr/>
                    <a:lstStyle/>
                    <a:p>
                      <a:pPr algn="r"/>
                      <a:r>
                        <a:rPr kumimoji="1" lang="en-US" altLang="ja-JP" sz="1200" dirty="0"/>
                        <a:t>10%</a:t>
                      </a:r>
                      <a:endParaRPr kumimoji="1" lang="ja-JP" altLang="en-US" sz="1200" dirty="0"/>
                    </a:p>
                  </a:txBody>
                  <a:tcPr/>
                </a:tc>
                <a:extLst>
                  <a:ext uri="{0D108BD9-81ED-4DB2-BD59-A6C34878D82A}">
                    <a16:rowId xmlns:a16="http://schemas.microsoft.com/office/drawing/2014/main" val="3388074113"/>
                  </a:ext>
                </a:extLst>
              </a:tr>
              <a:tr h="274320">
                <a:tc>
                  <a:txBody>
                    <a:bodyPr/>
                    <a:lstStyle/>
                    <a:p>
                      <a:pPr algn="ctr"/>
                      <a:r>
                        <a:rPr kumimoji="1" lang="ja-JP" altLang="en-US" sz="11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573347377"/>
                  </a:ext>
                </a:extLst>
              </a:tr>
              <a:tr h="597877">
                <a:tc>
                  <a:txBody>
                    <a:bodyPr/>
                    <a:lstStyle/>
                    <a:p>
                      <a:pPr algn="ctr"/>
                      <a:r>
                        <a:rPr kumimoji="1" lang="ja-JP" altLang="en-US" sz="1100" dirty="0"/>
                        <a:t>店員の対応がよく、近くの施設の場所も丁寧に教えてくれた</a:t>
                      </a:r>
                    </a:p>
                  </a:txBody>
                  <a:tcPr/>
                </a:tc>
                <a:tc>
                  <a:txBody>
                    <a:bodyPr/>
                    <a:lstStyle/>
                    <a:p>
                      <a:pPr algn="r"/>
                      <a:r>
                        <a:rPr kumimoji="1" lang="en-US" altLang="ja-JP" sz="1200" dirty="0"/>
                        <a:t>10%</a:t>
                      </a:r>
                      <a:endParaRPr lang="ja-JP" altLang="en-US" sz="1200" dirty="0"/>
                    </a:p>
                  </a:txBody>
                  <a:tcPr/>
                </a:tc>
                <a:tc>
                  <a:txBody>
                    <a:bodyPr/>
                    <a:lstStyle/>
                    <a:p>
                      <a:pPr algn="r"/>
                      <a:r>
                        <a:rPr kumimoji="1" lang="en-US" altLang="ja-JP" sz="1200" dirty="0"/>
                        <a:t>5%</a:t>
                      </a:r>
                      <a:endParaRPr lang="ja-JP" altLang="en-US" sz="1200" dirty="0"/>
                    </a:p>
                  </a:txBody>
                  <a:tcPr/>
                </a:tc>
                <a:tc>
                  <a:txBody>
                    <a:bodyPr/>
                    <a:lstStyle/>
                    <a:p>
                      <a:pPr algn="r"/>
                      <a:r>
                        <a:rPr kumimoji="1" lang="en-US" altLang="ja-JP" sz="1200" dirty="0"/>
                        <a:t>5%</a:t>
                      </a:r>
                      <a:endParaRPr lang="ja-JP" altLang="en-US" sz="1200" dirty="0"/>
                    </a:p>
                  </a:txBody>
                  <a:tcPr/>
                </a:tc>
                <a:tc>
                  <a:txBody>
                    <a:bodyPr/>
                    <a:lstStyle/>
                    <a:p>
                      <a:pPr algn="r"/>
                      <a:r>
                        <a:rPr kumimoji="1" lang="en-US" altLang="ja-JP" sz="1200" dirty="0"/>
                        <a:t>80%</a:t>
                      </a:r>
                      <a:endParaRPr lang="ja-JP" altLang="en-US" sz="1200" dirty="0"/>
                    </a:p>
                  </a:txBody>
                  <a:tcPr/>
                </a:tc>
                <a:extLst>
                  <a:ext uri="{0D108BD9-81ED-4DB2-BD59-A6C34878D82A}">
                    <a16:rowId xmlns:a16="http://schemas.microsoft.com/office/drawing/2014/main" val="2908099387"/>
                  </a:ext>
                </a:extLst>
              </a:tr>
            </a:tbl>
          </a:graphicData>
        </a:graphic>
      </p:graphicFrame>
      <p:sp>
        <p:nvSpPr>
          <p:cNvPr id="30" name="正方形/長方形 29">
            <a:extLst>
              <a:ext uri="{FF2B5EF4-FFF2-40B4-BE49-F238E27FC236}">
                <a16:creationId xmlns:a16="http://schemas.microsoft.com/office/drawing/2014/main" id="{C9836951-6B20-46C3-AF5A-5C92302D6735}"/>
              </a:ext>
            </a:extLst>
          </p:cNvPr>
          <p:cNvSpPr/>
          <p:nvPr/>
        </p:nvSpPr>
        <p:spPr>
          <a:xfrm>
            <a:off x="174634" y="1152000"/>
            <a:ext cx="3756871" cy="360000"/>
          </a:xfrm>
          <a:prstGeom prst="rect">
            <a:avLst/>
          </a:prstGeom>
        </p:spPr>
        <p:txBody>
          <a:bodyPr wrap="square">
            <a:spAutoFit/>
          </a:bodyPr>
          <a:lstStyle/>
          <a:p>
            <a:pPr algn="ctr"/>
            <a:r>
              <a:rPr lang="ja-JP" altLang="en-US" sz="1400" dirty="0">
                <a:solidFill>
                  <a:srgbClr val="000000"/>
                </a:solidFill>
                <a:latin typeface="+mn-ea"/>
              </a:rPr>
              <a:t>口コミの文章</a:t>
            </a:r>
            <a:endParaRPr lang="ja-JP" altLang="en-US" sz="1400" dirty="0"/>
          </a:p>
        </p:txBody>
      </p:sp>
      <p:graphicFrame>
        <p:nvGraphicFramePr>
          <p:cNvPr id="31" name="表 20">
            <a:extLst>
              <a:ext uri="{FF2B5EF4-FFF2-40B4-BE49-F238E27FC236}">
                <a16:creationId xmlns:a16="http://schemas.microsoft.com/office/drawing/2014/main" id="{8971E43A-35AB-48E6-8454-E75A0CC9859D}"/>
              </a:ext>
            </a:extLst>
          </p:cNvPr>
          <p:cNvGraphicFramePr>
            <a:graphicFrameLocks noGrp="1"/>
          </p:cNvGraphicFramePr>
          <p:nvPr/>
        </p:nvGraphicFramePr>
        <p:xfrm>
          <a:off x="180000" y="1512000"/>
          <a:ext cx="3815999" cy="1730327"/>
        </p:xfrm>
        <a:graphic>
          <a:graphicData uri="http://schemas.openxmlformats.org/drawingml/2006/table">
            <a:tbl>
              <a:tblPr firstRow="1" bandRow="1">
                <a:tableStyleId>{5940675A-B579-460E-94D1-54222C63F5DA}</a:tableStyleId>
              </a:tblPr>
              <a:tblGrid>
                <a:gridCol w="1389530">
                  <a:extLst>
                    <a:ext uri="{9D8B030D-6E8A-4147-A177-3AD203B41FA5}">
                      <a16:colId xmlns:a16="http://schemas.microsoft.com/office/drawing/2014/main" val="148100114"/>
                    </a:ext>
                  </a:extLst>
                </a:gridCol>
                <a:gridCol w="703366">
                  <a:extLst>
                    <a:ext uri="{9D8B030D-6E8A-4147-A177-3AD203B41FA5}">
                      <a16:colId xmlns:a16="http://schemas.microsoft.com/office/drawing/2014/main" val="1073483072"/>
                    </a:ext>
                  </a:extLst>
                </a:gridCol>
                <a:gridCol w="548568">
                  <a:extLst>
                    <a:ext uri="{9D8B030D-6E8A-4147-A177-3AD203B41FA5}">
                      <a16:colId xmlns:a16="http://schemas.microsoft.com/office/drawing/2014/main" val="2445098943"/>
                    </a:ext>
                  </a:extLst>
                </a:gridCol>
                <a:gridCol w="471169">
                  <a:extLst>
                    <a:ext uri="{9D8B030D-6E8A-4147-A177-3AD203B41FA5}">
                      <a16:colId xmlns:a16="http://schemas.microsoft.com/office/drawing/2014/main" val="932701437"/>
                    </a:ext>
                  </a:extLst>
                </a:gridCol>
                <a:gridCol w="703366">
                  <a:extLst>
                    <a:ext uri="{9D8B030D-6E8A-4147-A177-3AD203B41FA5}">
                      <a16:colId xmlns:a16="http://schemas.microsoft.com/office/drawing/2014/main" val="697600508"/>
                    </a:ext>
                  </a:extLst>
                </a:gridCol>
              </a:tblGrid>
              <a:tr h="429065">
                <a:tc>
                  <a:txBody>
                    <a:bodyPr/>
                    <a:lstStyle/>
                    <a:p>
                      <a:pPr algn="l"/>
                      <a:r>
                        <a:rPr kumimoji="1" lang="ja-JP" altLang="en-US" sz="1100" b="1" dirty="0"/>
                        <a:t>　　　　　　　　　単語文書　</a:t>
                      </a:r>
                    </a:p>
                  </a:txBody>
                  <a:tcPr>
                    <a:lnTlToBr w="12700" cap="flat" cmpd="sng" algn="ctr">
                      <a:solidFill>
                        <a:schemeClr val="tx1"/>
                      </a:solidFill>
                      <a:prstDash val="solid"/>
                      <a:round/>
                      <a:headEnd type="none" w="med" len="med"/>
                      <a:tailEnd type="none" w="med" len="med"/>
                    </a:lnTlToBr>
                    <a:solidFill>
                      <a:schemeClr val="bg1">
                        <a:lumMod val="85000"/>
                      </a:schemeClr>
                    </a:solidFill>
                  </a:tcPr>
                </a:tc>
                <a:tc>
                  <a:txBody>
                    <a:bodyPr/>
                    <a:lstStyle/>
                    <a:p>
                      <a:pPr algn="ctr"/>
                      <a:r>
                        <a:rPr kumimoji="1" lang="ja-JP" altLang="en-US" sz="1100" b="1" dirty="0"/>
                        <a:t>部屋</a:t>
                      </a:r>
                    </a:p>
                  </a:txBody>
                  <a:tcPr anchor="ctr">
                    <a:solidFill>
                      <a:schemeClr val="accent1">
                        <a:lumMod val="20000"/>
                        <a:lumOff val="80000"/>
                      </a:schemeClr>
                    </a:solidFill>
                  </a:tcPr>
                </a:tc>
                <a:tc>
                  <a:txBody>
                    <a:bodyPr/>
                    <a:lstStyle/>
                    <a:p>
                      <a:pPr algn="ctr"/>
                      <a:r>
                        <a:rPr kumimoji="1" lang="ja-JP" altLang="en-US" sz="1100" b="1" dirty="0"/>
                        <a:t>朝食</a:t>
                      </a:r>
                    </a:p>
                  </a:txBody>
                  <a:tcPr anchor="ctr">
                    <a:solidFill>
                      <a:schemeClr val="accent1">
                        <a:lumMod val="20000"/>
                        <a:lumOff val="80000"/>
                      </a:schemeClr>
                    </a:solidFill>
                  </a:tcPr>
                </a:tc>
                <a:tc>
                  <a:txBody>
                    <a:bodyPr/>
                    <a:lstStyle/>
                    <a:p>
                      <a:pPr algn="ctr"/>
                      <a:r>
                        <a:rPr kumimoji="1" lang="ja-JP" altLang="en-US" sz="1100" b="1" dirty="0"/>
                        <a:t>・・・</a:t>
                      </a:r>
                    </a:p>
                  </a:txBody>
                  <a:tcPr anchor="ctr">
                    <a:solidFill>
                      <a:schemeClr val="accent1">
                        <a:lumMod val="20000"/>
                        <a:lumOff val="80000"/>
                      </a:schemeClr>
                    </a:solidFill>
                  </a:tcPr>
                </a:tc>
                <a:tc>
                  <a:txBody>
                    <a:bodyPr/>
                    <a:lstStyle/>
                    <a:p>
                      <a:pPr algn="ctr"/>
                      <a:r>
                        <a:rPr kumimoji="1" lang="ja-JP" altLang="en-US" sz="1100" b="1" dirty="0"/>
                        <a:t>スタッフ</a:t>
                      </a:r>
                    </a:p>
                  </a:txBody>
                  <a:tcPr anchor="ctr">
                    <a:solidFill>
                      <a:schemeClr val="accent1">
                        <a:lumMod val="20000"/>
                        <a:lumOff val="80000"/>
                      </a:schemeClr>
                    </a:solidFill>
                  </a:tcPr>
                </a:tc>
                <a:extLst>
                  <a:ext uri="{0D108BD9-81ED-4DB2-BD59-A6C34878D82A}">
                    <a16:rowId xmlns:a16="http://schemas.microsoft.com/office/drawing/2014/main" val="3266550065"/>
                  </a:ext>
                </a:extLst>
              </a:tr>
              <a:tr h="429065">
                <a:tc>
                  <a:txBody>
                    <a:bodyPr/>
                    <a:lstStyle/>
                    <a:p>
                      <a:pPr algn="ctr"/>
                      <a:r>
                        <a:rPr kumimoji="1" lang="ja-JP" altLang="en-US" sz="1100" dirty="0"/>
                        <a:t>部屋が広くて快適で、朝食もおいしかった</a:t>
                      </a:r>
                    </a:p>
                  </a:txBody>
                  <a:tcPr/>
                </a:tc>
                <a:tc>
                  <a:txBody>
                    <a:bodyPr/>
                    <a:lstStyle/>
                    <a:p>
                      <a:pPr algn="r"/>
                      <a:r>
                        <a:rPr kumimoji="1" lang="en-US" altLang="ja-JP" sz="1200" dirty="0"/>
                        <a:t>1</a:t>
                      </a:r>
                      <a:endParaRPr kumimoji="1" lang="ja-JP" altLang="en-US" sz="1200" dirty="0"/>
                    </a:p>
                  </a:txBody>
                  <a:tcPr/>
                </a:tc>
                <a:tc>
                  <a:txBody>
                    <a:bodyPr/>
                    <a:lstStyle/>
                    <a:p>
                      <a:pPr algn="r"/>
                      <a:r>
                        <a:rPr kumimoji="1" lang="en-US" altLang="ja-JP" sz="1200" dirty="0"/>
                        <a:t>1</a:t>
                      </a:r>
                      <a:endParaRPr kumimoji="1" lang="ja-JP" altLang="en-US" sz="1200" dirty="0"/>
                    </a:p>
                  </a:txBody>
                  <a:tcPr/>
                </a:tc>
                <a:tc>
                  <a:txBody>
                    <a:bodyPr/>
                    <a:lstStyle/>
                    <a:p>
                      <a:pPr algn="r"/>
                      <a:r>
                        <a:rPr kumimoji="1" lang="ja-JP" altLang="en-US" sz="1200" dirty="0"/>
                        <a:t>・・・</a:t>
                      </a:r>
                      <a:endParaRPr kumimoji="1" lang="en-US" altLang="ja-JP" sz="1200" dirty="0"/>
                    </a:p>
                  </a:txBody>
                  <a:tcPr/>
                </a:tc>
                <a:tc>
                  <a:txBody>
                    <a:bodyPr/>
                    <a:lstStyle/>
                    <a:p>
                      <a:pPr algn="r"/>
                      <a:r>
                        <a:rPr kumimoji="1" lang="en-US" altLang="ja-JP" sz="1200" dirty="0"/>
                        <a:t>0</a:t>
                      </a:r>
                      <a:endParaRPr kumimoji="1" lang="ja-JP" altLang="en-US" sz="1200" dirty="0"/>
                    </a:p>
                  </a:txBody>
                  <a:tcPr/>
                </a:tc>
                <a:extLst>
                  <a:ext uri="{0D108BD9-81ED-4DB2-BD59-A6C34878D82A}">
                    <a16:rowId xmlns:a16="http://schemas.microsoft.com/office/drawing/2014/main" val="3388074113"/>
                  </a:ext>
                </a:extLst>
              </a:tr>
              <a:tr h="274320">
                <a:tc>
                  <a:txBody>
                    <a:bodyPr/>
                    <a:lstStyle/>
                    <a:p>
                      <a:pPr algn="ctr"/>
                      <a:r>
                        <a:rPr kumimoji="1" lang="ja-JP" altLang="en-US" sz="11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573347377"/>
                  </a:ext>
                </a:extLst>
              </a:tr>
              <a:tr h="597877">
                <a:tc>
                  <a:txBody>
                    <a:bodyPr/>
                    <a:lstStyle/>
                    <a:p>
                      <a:pPr algn="ctr"/>
                      <a:r>
                        <a:rPr kumimoji="1" lang="ja-JP" altLang="en-US" sz="1100" dirty="0"/>
                        <a:t>店員の対応がよく、近くの施設の場所も丁寧に教えてくれた</a:t>
                      </a:r>
                    </a:p>
                  </a:txBody>
                  <a:tcPr/>
                </a:tc>
                <a:tc>
                  <a:txBody>
                    <a:bodyPr/>
                    <a:lstStyle/>
                    <a:p>
                      <a:pPr algn="r"/>
                      <a:r>
                        <a:rPr lang="en-US" altLang="ja-JP" sz="1200" dirty="0"/>
                        <a:t>0</a:t>
                      </a:r>
                      <a:endParaRPr lang="ja-JP" altLang="en-US" sz="1200" dirty="0"/>
                    </a:p>
                  </a:txBody>
                  <a:tcPr/>
                </a:tc>
                <a:tc>
                  <a:txBody>
                    <a:bodyPr/>
                    <a:lstStyle/>
                    <a:p>
                      <a:pPr algn="r"/>
                      <a:r>
                        <a:rPr lang="en-US" altLang="ja-JP" sz="1200" dirty="0"/>
                        <a:t>0</a:t>
                      </a:r>
                      <a:endParaRPr lang="ja-JP" altLang="en-US" sz="1200" dirty="0"/>
                    </a:p>
                  </a:txBody>
                  <a:tcPr/>
                </a:tc>
                <a:tc>
                  <a:txBody>
                    <a:bodyPr/>
                    <a:lstStyle/>
                    <a:p>
                      <a:pPr algn="r"/>
                      <a:r>
                        <a:rPr kumimoji="1" lang="ja-JP" altLang="en-US" sz="1200" dirty="0"/>
                        <a:t>・・・</a:t>
                      </a:r>
                      <a:endParaRPr lang="ja-JP" altLang="en-US" sz="1200" dirty="0"/>
                    </a:p>
                  </a:txBody>
                  <a:tcPr/>
                </a:tc>
                <a:tc>
                  <a:txBody>
                    <a:bodyPr/>
                    <a:lstStyle/>
                    <a:p>
                      <a:pPr algn="r"/>
                      <a:r>
                        <a:rPr lang="en-US" altLang="ja-JP" sz="1200" dirty="0"/>
                        <a:t>1</a:t>
                      </a:r>
                      <a:endParaRPr lang="ja-JP" altLang="en-US" sz="1200" dirty="0"/>
                    </a:p>
                  </a:txBody>
                  <a:tcPr/>
                </a:tc>
                <a:extLst>
                  <a:ext uri="{0D108BD9-81ED-4DB2-BD59-A6C34878D82A}">
                    <a16:rowId xmlns:a16="http://schemas.microsoft.com/office/drawing/2014/main" val="2908099387"/>
                  </a:ext>
                </a:extLst>
              </a:tr>
            </a:tbl>
          </a:graphicData>
        </a:graphic>
      </p:graphicFrame>
      <p:sp>
        <p:nvSpPr>
          <p:cNvPr id="32" name="四角形: 角を丸くする 31">
            <a:extLst>
              <a:ext uri="{FF2B5EF4-FFF2-40B4-BE49-F238E27FC236}">
                <a16:creationId xmlns:a16="http://schemas.microsoft.com/office/drawing/2014/main" id="{5F3AD207-882F-4790-BC1F-B73A35EC337B}"/>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目的変数なし</a:t>
            </a:r>
          </a:p>
        </p:txBody>
      </p:sp>
      <p:sp>
        <p:nvSpPr>
          <p:cNvPr id="28" name="テキスト ボックス 27">
            <a:extLst>
              <a:ext uri="{FF2B5EF4-FFF2-40B4-BE49-F238E27FC236}">
                <a16:creationId xmlns:a16="http://schemas.microsoft.com/office/drawing/2014/main" id="{73385F92-DE0A-43E5-BC50-26EF2577EA83}"/>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分析イメージ</a:t>
            </a:r>
          </a:p>
        </p:txBody>
      </p:sp>
      <p:sp>
        <p:nvSpPr>
          <p:cNvPr id="35" name="正方形/長方形 34">
            <a:extLst>
              <a:ext uri="{FF2B5EF4-FFF2-40B4-BE49-F238E27FC236}">
                <a16:creationId xmlns:a16="http://schemas.microsoft.com/office/drawing/2014/main" id="{2950D1B1-7FA5-424A-AEA0-3F7471A7BAEF}"/>
              </a:ext>
            </a:extLst>
          </p:cNvPr>
          <p:cNvSpPr/>
          <p:nvPr/>
        </p:nvSpPr>
        <p:spPr>
          <a:xfrm>
            <a:off x="4608000" y="5760000"/>
            <a:ext cx="4500000" cy="923330"/>
          </a:xfrm>
          <a:prstGeom prst="rect">
            <a:avLst/>
          </a:prstGeom>
        </p:spPr>
        <p:txBody>
          <a:bodyPr>
            <a:spAutoFit/>
          </a:bodyPr>
          <a:lstStyle/>
          <a:p>
            <a:pPr defTabSz="914395">
              <a:defRPr/>
            </a:pPr>
            <a:r>
              <a:rPr lang="ja-JP" altLang="en-US" sz="1400" dirty="0"/>
              <a:t>（参考）名前の由来</a:t>
            </a:r>
            <a:endParaRPr lang="ja-JP" altLang="ja-JP" sz="1400" dirty="0"/>
          </a:p>
          <a:p>
            <a:pPr fontAlgn="t"/>
            <a:r>
              <a:rPr lang="en-US" altLang="ja-JP" sz="1200" dirty="0"/>
              <a:t>PLSA</a:t>
            </a:r>
            <a:r>
              <a:rPr lang="ja-JP" altLang="en-US" sz="1200"/>
              <a:t>：</a:t>
            </a:r>
            <a:r>
              <a:rPr lang="en-US" altLang="ja-JP" sz="1200"/>
              <a:t>Probabilistic </a:t>
            </a:r>
            <a:r>
              <a:rPr lang="en-US" altLang="ja-JP" sz="1200" dirty="0"/>
              <a:t>Latent Semantic Analysis</a:t>
            </a:r>
            <a:endParaRPr lang="en-US" altLang="ja-JP" sz="1400" dirty="0"/>
          </a:p>
          <a:p>
            <a:pPr fontAlgn="t"/>
            <a:r>
              <a:rPr lang="ja-JP" altLang="ja-JP" sz="1400" dirty="0"/>
              <a:t>文書が潜在的に意味のある項目から発生するという手法に、確率的な処理をして改良した手法のため</a:t>
            </a:r>
          </a:p>
        </p:txBody>
      </p:sp>
    </p:spTree>
    <p:extLst>
      <p:ext uri="{BB962C8B-B14F-4D97-AF65-F5344CB8AC3E}">
        <p14:creationId xmlns:p14="http://schemas.microsoft.com/office/powerpoint/2010/main" val="2705442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4AE92D5-2DA8-417E-93E4-C500AA9298B1}"/>
              </a:ext>
            </a:extLst>
          </p:cNvPr>
          <p:cNvSpPr>
            <a:spLocks noGrp="1"/>
          </p:cNvSpPr>
          <p:nvPr>
            <p:ph type="title"/>
          </p:nvPr>
        </p:nvSpPr>
        <p:spPr>
          <a:xfrm>
            <a:off x="180000" y="180000"/>
            <a:ext cx="8964000" cy="612000"/>
          </a:xfrm>
        </p:spPr>
        <p:txBody>
          <a:bodyPr anchor="ctr" anchorCtr="0"/>
          <a:lstStyle/>
          <a:p>
            <a:r>
              <a:rPr lang="ja-JP" altLang="en-US" dirty="0">
                <a:latin typeface="+mn-ea"/>
              </a:rPr>
              <a:t>手法の説明　</a:t>
            </a:r>
            <a:r>
              <a:rPr lang="ja-JP" altLang="en-US" dirty="0"/>
              <a:t>クラスター分析</a:t>
            </a:r>
            <a:endParaRPr kumimoji="1" lang="ja-JP" altLang="en-US" dirty="0"/>
          </a:p>
        </p:txBody>
      </p:sp>
      <p:sp>
        <p:nvSpPr>
          <p:cNvPr id="4" name="フッター プレースホルダー 3">
            <a:extLst>
              <a:ext uri="{FF2B5EF4-FFF2-40B4-BE49-F238E27FC236}">
                <a16:creationId xmlns:a16="http://schemas.microsoft.com/office/drawing/2014/main" id="{7C190090-A427-41F0-99AE-EF1653101322}"/>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4943AA93-5751-4B63-8296-A3A962473EAB}"/>
              </a:ext>
            </a:extLst>
          </p:cNvPr>
          <p:cNvSpPr>
            <a:spLocks noGrp="1"/>
          </p:cNvSpPr>
          <p:nvPr>
            <p:ph type="sldNum" sz="quarter" idx="11"/>
          </p:nvPr>
        </p:nvSpPr>
        <p:spPr/>
        <p:txBody>
          <a:bodyPr/>
          <a:lstStyle/>
          <a:p>
            <a:fld id="{5746E6DC-1CE8-4C96-A2EA-6486FEF45375}" type="slidenum">
              <a:rPr lang="ja-JP" altLang="en-US" smtClean="0"/>
              <a:pPr/>
              <a:t>28</a:t>
            </a:fld>
            <a:endParaRPr lang="ja-JP" altLang="en-US" dirty="0"/>
          </a:p>
        </p:txBody>
      </p:sp>
      <p:sp>
        <p:nvSpPr>
          <p:cNvPr id="9" name="テキスト ボックス 8">
            <a:extLst>
              <a:ext uri="{FF2B5EF4-FFF2-40B4-BE49-F238E27FC236}">
                <a16:creationId xmlns:a16="http://schemas.microsoft.com/office/drawing/2014/main" id="{692E0A20-3E66-43F4-981E-CCECDAC52AD9}"/>
              </a:ext>
            </a:extLst>
          </p:cNvPr>
          <p:cNvSpPr txBox="1"/>
          <p:nvPr/>
        </p:nvSpPr>
        <p:spPr>
          <a:xfrm>
            <a:off x="3931440" y="792001"/>
            <a:ext cx="1281120" cy="338554"/>
          </a:xfrm>
          <a:prstGeom prst="rect">
            <a:avLst/>
          </a:prstGeom>
          <a:noFill/>
        </p:spPr>
        <p:txBody>
          <a:bodyPr wrap="none" rtlCol="0">
            <a:spAutoFit/>
          </a:bodyPr>
          <a:lstStyle/>
          <a:p>
            <a:r>
              <a:rPr lang="ja-JP" altLang="en-US" sz="1600" b="1" dirty="0"/>
              <a:t>分析イメージ</a:t>
            </a:r>
          </a:p>
        </p:txBody>
      </p:sp>
      <p:sp>
        <p:nvSpPr>
          <p:cNvPr id="11" name="四角形: 角を丸くする 10">
            <a:extLst>
              <a:ext uri="{FF2B5EF4-FFF2-40B4-BE49-F238E27FC236}">
                <a16:creationId xmlns:a16="http://schemas.microsoft.com/office/drawing/2014/main" id="{574CDD59-91CF-41FB-8644-5CD4F1A0DB86}"/>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12" name="四角形: 角を丸くする 11">
            <a:extLst>
              <a:ext uri="{FF2B5EF4-FFF2-40B4-BE49-F238E27FC236}">
                <a16:creationId xmlns:a16="http://schemas.microsoft.com/office/drawing/2014/main" id="{C445590A-E16B-4B95-A970-C22CA3602EEB}"/>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13" name="四角形: 角を丸くする 12">
            <a:extLst>
              <a:ext uri="{FF2B5EF4-FFF2-40B4-BE49-F238E27FC236}">
                <a16:creationId xmlns:a16="http://schemas.microsoft.com/office/drawing/2014/main" id="{CC39339A-B308-468C-A39C-B694D2444D15}"/>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15" name="四角形: 角を丸くする 14">
            <a:extLst>
              <a:ext uri="{FF2B5EF4-FFF2-40B4-BE49-F238E27FC236}">
                <a16:creationId xmlns:a16="http://schemas.microsoft.com/office/drawing/2014/main" id="{E2D5C1AA-E844-4F0B-91BD-B2708C6DD1B3}"/>
              </a:ext>
            </a:extLst>
          </p:cNvPr>
          <p:cNvSpPr/>
          <p:nvPr/>
        </p:nvSpPr>
        <p:spPr>
          <a:xfrm>
            <a:off x="5688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16" name="コンテンツ プレースホルダー 2">
            <a:extLst>
              <a:ext uri="{FF2B5EF4-FFF2-40B4-BE49-F238E27FC236}">
                <a16:creationId xmlns:a16="http://schemas.microsoft.com/office/drawing/2014/main" id="{2A5F2026-0DFE-4E34-8243-6F05BED50599}"/>
              </a:ext>
            </a:extLst>
          </p:cNvPr>
          <p:cNvSpPr txBox="1">
            <a:spLocks/>
          </p:cNvSpPr>
          <p:nvPr/>
        </p:nvSpPr>
        <p:spPr>
          <a:xfrm>
            <a:off x="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dirty="0">
                <a:solidFill>
                  <a:schemeClr val="tx1"/>
                </a:solidFill>
                <a:latin typeface="+mn-ea"/>
                <a:ea typeface="+mn-ea"/>
              </a:rPr>
              <a:t>クラスター分析は、データから</a:t>
            </a:r>
            <a:r>
              <a:rPr lang="ja-JP" altLang="en-US" sz="1600" dirty="0"/>
              <a:t>共通項を見つけ、</a:t>
            </a:r>
            <a:r>
              <a:rPr lang="ja-JP" altLang="en-US" sz="1600" dirty="0">
                <a:solidFill>
                  <a:schemeClr val="tx1"/>
                </a:solidFill>
                <a:latin typeface="+mn-ea"/>
                <a:ea typeface="+mn-ea"/>
              </a:rPr>
              <a:t>似たようなデータを同じグループへ割り振る手法です</a:t>
            </a:r>
            <a:endParaRPr lang="en-US" altLang="ja-JP" sz="1600" dirty="0">
              <a:solidFill>
                <a:schemeClr val="tx1"/>
              </a:solidFill>
              <a:latin typeface="+mn-ea"/>
              <a:ea typeface="+mn-ea"/>
            </a:endParaRPr>
          </a:p>
          <a:p>
            <a:r>
              <a:rPr lang="ja-JP" altLang="en-US" sz="1600" dirty="0">
                <a:solidFill>
                  <a:schemeClr val="tx1"/>
                </a:solidFill>
                <a:latin typeface="+mn-ea"/>
                <a:ea typeface="+mn-ea"/>
              </a:rPr>
              <a:t>似ているという観点は複数存在するため、データが同じ場合でも、分析結果は異なる時があります</a:t>
            </a:r>
            <a:endParaRPr lang="en-US" altLang="ja-JP" sz="1600" dirty="0">
              <a:solidFill>
                <a:schemeClr val="tx1"/>
              </a:solidFill>
              <a:latin typeface="+mn-ea"/>
              <a:ea typeface="+mn-ea"/>
            </a:endParaRPr>
          </a:p>
          <a:p>
            <a:r>
              <a:rPr lang="ja-JP" altLang="en-US" sz="1600" dirty="0">
                <a:solidFill>
                  <a:schemeClr val="tx1"/>
                </a:solidFill>
                <a:latin typeface="+mn-ea"/>
                <a:ea typeface="+mn-ea"/>
              </a:rPr>
              <a:t>例えば、子育て世帯や主婦層などの似たような顧客が、同じグループへ割り振られます</a:t>
            </a:r>
          </a:p>
        </p:txBody>
      </p:sp>
      <p:grpSp>
        <p:nvGrpSpPr>
          <p:cNvPr id="17" name="グループ化 16">
            <a:extLst>
              <a:ext uri="{FF2B5EF4-FFF2-40B4-BE49-F238E27FC236}">
                <a16:creationId xmlns:a16="http://schemas.microsoft.com/office/drawing/2014/main" id="{3EB94952-EA5B-4CD7-A593-07EF882E2FDD}"/>
              </a:ext>
            </a:extLst>
          </p:cNvPr>
          <p:cNvGrpSpPr/>
          <p:nvPr/>
        </p:nvGrpSpPr>
        <p:grpSpPr>
          <a:xfrm>
            <a:off x="273292" y="3720791"/>
            <a:ext cx="4154692" cy="332308"/>
            <a:chOff x="2635841" y="2101218"/>
            <a:chExt cx="4239515" cy="360000"/>
          </a:xfrm>
        </p:grpSpPr>
        <p:sp>
          <p:nvSpPr>
            <p:cNvPr id="18" name="テキスト ボックス 17">
              <a:extLst>
                <a:ext uri="{FF2B5EF4-FFF2-40B4-BE49-F238E27FC236}">
                  <a16:creationId xmlns:a16="http://schemas.microsoft.com/office/drawing/2014/main" id="{B6E21626-D2C5-4CF9-930F-6B5D7D5E7164}"/>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19" name="直線コネクタ 18">
              <a:extLst>
                <a:ext uri="{FF2B5EF4-FFF2-40B4-BE49-F238E27FC236}">
                  <a16:creationId xmlns:a16="http://schemas.microsoft.com/office/drawing/2014/main" id="{6E00D35F-4C4B-43D0-BE7D-3D0222B9FBCF}"/>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558D31F-8BE4-4C6F-88E4-CABE71F6B2CE}"/>
              </a:ext>
            </a:extLst>
          </p:cNvPr>
          <p:cNvGrpSpPr/>
          <p:nvPr/>
        </p:nvGrpSpPr>
        <p:grpSpPr>
          <a:xfrm>
            <a:off x="4737788" y="3720791"/>
            <a:ext cx="4154692" cy="332308"/>
            <a:chOff x="2635841" y="2101218"/>
            <a:chExt cx="4239515" cy="360000"/>
          </a:xfrm>
        </p:grpSpPr>
        <p:sp>
          <p:nvSpPr>
            <p:cNvPr id="21" name="テキスト ボックス 20">
              <a:extLst>
                <a:ext uri="{FF2B5EF4-FFF2-40B4-BE49-F238E27FC236}">
                  <a16:creationId xmlns:a16="http://schemas.microsoft.com/office/drawing/2014/main" id="{59ED8DD9-B0C3-4916-A318-CF92E04FF4DA}"/>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22" name="直線コネクタ 21">
              <a:extLst>
                <a:ext uri="{FF2B5EF4-FFF2-40B4-BE49-F238E27FC236}">
                  <a16:creationId xmlns:a16="http://schemas.microsoft.com/office/drawing/2014/main" id="{845160B3-C3DF-48A8-9E30-2517F8220D7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2">
            <a:extLst>
              <a:ext uri="{FF2B5EF4-FFF2-40B4-BE49-F238E27FC236}">
                <a16:creationId xmlns:a16="http://schemas.microsoft.com/office/drawing/2014/main" id="{ED9CD98B-EEA8-4951-A29E-783FDF59E7C4}"/>
              </a:ext>
            </a:extLst>
          </p:cNvPr>
          <p:cNvSpPr txBox="1">
            <a:spLocks/>
          </p:cNvSpPr>
          <p:nvPr/>
        </p:nvSpPr>
        <p:spPr>
          <a:xfrm>
            <a:off x="4563035" y="4140000"/>
            <a:ext cx="4572000" cy="2385343"/>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ja-JP" altLang="en-US" sz="1600" kern="0" dirty="0">
              <a:solidFill>
                <a:schemeClr val="tx1"/>
              </a:solidFill>
              <a:latin typeface="+mn-ea"/>
              <a:ea typeface="+mn-ea"/>
            </a:endParaRPr>
          </a:p>
        </p:txBody>
      </p:sp>
      <p:sp>
        <p:nvSpPr>
          <p:cNvPr id="82" name="コンテンツ プレースホルダー 2">
            <a:extLst>
              <a:ext uri="{FF2B5EF4-FFF2-40B4-BE49-F238E27FC236}">
                <a16:creationId xmlns:a16="http://schemas.microsoft.com/office/drawing/2014/main" id="{65397967-39CC-476F-8881-5A3C987AE0BF}"/>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solidFill>
                  <a:schemeClr val="tx1"/>
                </a:solidFill>
                <a:latin typeface="+mn-ea"/>
                <a:ea typeface="+mn-ea"/>
              </a:rPr>
              <a:t>顧客の購買データから、顧客を複数のグループへ分けることで、顧客別にマーケティングを検討する（把握）</a:t>
            </a:r>
            <a:endParaRPr lang="en-US" altLang="ja-JP" sz="1600" kern="0" dirty="0">
              <a:solidFill>
                <a:schemeClr val="tx1"/>
              </a:solidFill>
              <a:latin typeface="+mn-ea"/>
              <a:ea typeface="+mn-ea"/>
            </a:endParaRPr>
          </a:p>
          <a:p>
            <a:r>
              <a:rPr lang="ja-JP" altLang="en-US" sz="1600" kern="0" dirty="0">
                <a:solidFill>
                  <a:schemeClr val="tx1"/>
                </a:solidFill>
                <a:latin typeface="+mn-ea"/>
              </a:rPr>
              <a:t>特許データを、複数のグループへ分けることで、似たような特許が存在するかを判断する（把握）</a:t>
            </a:r>
            <a:endParaRPr lang="en-US" altLang="ja-JP" sz="1600" kern="0" dirty="0">
              <a:solidFill>
                <a:schemeClr val="tx1"/>
              </a:solidFill>
              <a:latin typeface="+mn-ea"/>
            </a:endParaRPr>
          </a:p>
        </p:txBody>
      </p:sp>
      <p:graphicFrame>
        <p:nvGraphicFramePr>
          <p:cNvPr id="44" name="表 20">
            <a:extLst>
              <a:ext uri="{FF2B5EF4-FFF2-40B4-BE49-F238E27FC236}">
                <a16:creationId xmlns:a16="http://schemas.microsoft.com/office/drawing/2014/main" id="{AC23EF5D-3D12-4E14-9995-4EFE29F2F2DA}"/>
              </a:ext>
            </a:extLst>
          </p:cNvPr>
          <p:cNvGraphicFramePr>
            <a:graphicFrameLocks noGrp="1"/>
          </p:cNvGraphicFramePr>
          <p:nvPr/>
        </p:nvGraphicFramePr>
        <p:xfrm>
          <a:off x="180001" y="1512000"/>
          <a:ext cx="3816000" cy="1645920"/>
        </p:xfrm>
        <a:graphic>
          <a:graphicData uri="http://schemas.openxmlformats.org/drawingml/2006/table">
            <a:tbl>
              <a:tblPr firstRow="1" bandRow="1">
                <a:tableStyleId>{5940675A-B579-460E-94D1-54222C63F5DA}</a:tableStyleId>
              </a:tblPr>
              <a:tblGrid>
                <a:gridCol w="851333">
                  <a:extLst>
                    <a:ext uri="{9D8B030D-6E8A-4147-A177-3AD203B41FA5}">
                      <a16:colId xmlns:a16="http://schemas.microsoft.com/office/drawing/2014/main" val="148100114"/>
                    </a:ext>
                  </a:extLst>
                </a:gridCol>
                <a:gridCol w="604390">
                  <a:extLst>
                    <a:ext uri="{9D8B030D-6E8A-4147-A177-3AD203B41FA5}">
                      <a16:colId xmlns:a16="http://schemas.microsoft.com/office/drawing/2014/main" val="718800492"/>
                    </a:ext>
                  </a:extLst>
                </a:gridCol>
                <a:gridCol w="602613">
                  <a:extLst>
                    <a:ext uri="{9D8B030D-6E8A-4147-A177-3AD203B41FA5}">
                      <a16:colId xmlns:a16="http://schemas.microsoft.com/office/drawing/2014/main" val="1539300053"/>
                    </a:ext>
                  </a:extLst>
                </a:gridCol>
                <a:gridCol w="1153350">
                  <a:extLst>
                    <a:ext uri="{9D8B030D-6E8A-4147-A177-3AD203B41FA5}">
                      <a16:colId xmlns:a16="http://schemas.microsoft.com/office/drawing/2014/main" val="295004929"/>
                    </a:ext>
                  </a:extLst>
                </a:gridCol>
                <a:gridCol w="604314">
                  <a:extLst>
                    <a:ext uri="{9D8B030D-6E8A-4147-A177-3AD203B41FA5}">
                      <a16:colId xmlns:a16="http://schemas.microsoft.com/office/drawing/2014/main" val="2299440404"/>
                    </a:ext>
                  </a:extLst>
                </a:gridCol>
              </a:tblGrid>
              <a:tr h="274320">
                <a:tc>
                  <a:txBody>
                    <a:bodyPr/>
                    <a:lstStyle/>
                    <a:p>
                      <a:pPr algn="ctr"/>
                      <a:r>
                        <a:rPr kumimoji="1" lang="ja-JP" altLang="en-US" sz="1200" b="1" dirty="0"/>
                        <a:t>顧客</a:t>
                      </a:r>
                      <a:r>
                        <a:rPr kumimoji="1" lang="en-US" altLang="ja-JP" sz="1200" b="1" dirty="0"/>
                        <a:t>No</a:t>
                      </a:r>
                      <a:endParaRPr kumimoji="1" lang="ja-JP" altLang="en-US" sz="1200" b="1" dirty="0"/>
                    </a:p>
                  </a:txBody>
                  <a:tcPr>
                    <a:solidFill>
                      <a:schemeClr val="bg1">
                        <a:lumMod val="85000"/>
                      </a:schemeClr>
                    </a:solidFill>
                  </a:tcPr>
                </a:tc>
                <a:tc>
                  <a:txBody>
                    <a:bodyPr/>
                    <a:lstStyle/>
                    <a:p>
                      <a:pPr algn="ctr"/>
                      <a:r>
                        <a:rPr kumimoji="1" lang="ja-JP" altLang="en-US" sz="1200" b="1" dirty="0"/>
                        <a:t>性別</a:t>
                      </a:r>
                    </a:p>
                  </a:txBody>
                  <a:tcPr>
                    <a:solidFill>
                      <a:schemeClr val="bg1">
                        <a:lumMod val="85000"/>
                      </a:schemeClr>
                    </a:solidFill>
                  </a:tcPr>
                </a:tc>
                <a:tc>
                  <a:txBody>
                    <a:bodyPr/>
                    <a:lstStyle/>
                    <a:p>
                      <a:pPr algn="ctr"/>
                      <a:r>
                        <a:rPr kumimoji="1" lang="ja-JP" altLang="en-US" sz="1200" b="1" dirty="0"/>
                        <a:t>年代</a:t>
                      </a:r>
                    </a:p>
                  </a:txBody>
                  <a:tcPr>
                    <a:solidFill>
                      <a:schemeClr val="bg1">
                        <a:lumMod val="85000"/>
                      </a:schemeClr>
                    </a:solidFill>
                  </a:tcPr>
                </a:tc>
                <a:tc>
                  <a:txBody>
                    <a:bodyPr/>
                    <a:lstStyle/>
                    <a:p>
                      <a:pPr algn="ctr"/>
                      <a:r>
                        <a:rPr kumimoji="1" lang="ja-JP" altLang="en-US" sz="1200" b="1" dirty="0"/>
                        <a:t>商品アイテム</a:t>
                      </a:r>
                    </a:p>
                  </a:txBody>
                  <a:tcPr>
                    <a:solidFill>
                      <a:schemeClr val="bg1">
                        <a:lumMod val="85000"/>
                      </a:schemeClr>
                    </a:solidFill>
                  </a:tcPr>
                </a:tc>
                <a:tc>
                  <a:txBody>
                    <a:bodyPr/>
                    <a:lstStyle/>
                    <a:p>
                      <a:pPr algn="ctr"/>
                      <a:r>
                        <a:rPr kumimoji="1" lang="ja-JP" altLang="en-US" sz="1200" b="1" dirty="0"/>
                        <a:t>金額</a:t>
                      </a: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66550065"/>
                  </a:ext>
                </a:extLst>
              </a:tr>
              <a:tr h="274320">
                <a:tc>
                  <a:txBody>
                    <a:bodyPr/>
                    <a:lstStyle/>
                    <a:p>
                      <a:pPr algn="ctr"/>
                      <a:r>
                        <a:rPr kumimoji="1" lang="en-US" altLang="ja-JP" sz="1200" b="0" dirty="0">
                          <a:solidFill>
                            <a:schemeClr val="tx1"/>
                          </a:solidFill>
                        </a:rPr>
                        <a:t>No.1</a:t>
                      </a:r>
                      <a:endParaRPr kumimoji="1" lang="ja-JP" altLang="en-US" sz="1200" b="0" dirty="0">
                        <a:solidFill>
                          <a:schemeClr val="tx1"/>
                        </a:solidFill>
                      </a:endParaRPr>
                    </a:p>
                  </a:txBody>
                  <a:tcPr>
                    <a:solidFill>
                      <a:schemeClr val="accent2">
                        <a:lumMod val="20000"/>
                        <a:lumOff val="80000"/>
                      </a:schemeClr>
                    </a:solidFill>
                  </a:tcPr>
                </a:tc>
                <a:tc>
                  <a:txBody>
                    <a:bodyPr/>
                    <a:lstStyle/>
                    <a:p>
                      <a:pPr algn="r"/>
                      <a:r>
                        <a:rPr kumimoji="1" lang="ja-JP" altLang="en-US" sz="1200" b="0" dirty="0">
                          <a:solidFill>
                            <a:schemeClr val="tx1"/>
                          </a:solidFill>
                        </a:rPr>
                        <a:t>女性</a:t>
                      </a:r>
                    </a:p>
                  </a:txBody>
                  <a:tcPr>
                    <a:solidFill>
                      <a:schemeClr val="accent2">
                        <a:lumMod val="20000"/>
                        <a:lumOff val="80000"/>
                      </a:schemeClr>
                    </a:solidFill>
                  </a:tcPr>
                </a:tc>
                <a:tc>
                  <a:txBody>
                    <a:bodyPr/>
                    <a:lstStyle/>
                    <a:p>
                      <a:pPr algn="r"/>
                      <a:r>
                        <a:rPr kumimoji="1" lang="en-US" altLang="ja-JP" sz="1200" b="0" dirty="0">
                          <a:solidFill>
                            <a:schemeClr val="tx1"/>
                          </a:solidFill>
                        </a:rPr>
                        <a:t>30</a:t>
                      </a:r>
                      <a:endParaRPr kumimoji="1" lang="ja-JP" altLang="en-US" sz="1200" b="0" dirty="0">
                        <a:solidFill>
                          <a:schemeClr val="tx1"/>
                        </a:solidFill>
                      </a:endParaRPr>
                    </a:p>
                  </a:txBody>
                  <a:tcPr>
                    <a:solidFill>
                      <a:schemeClr val="accent2">
                        <a:lumMod val="20000"/>
                        <a:lumOff val="80000"/>
                      </a:schemeClr>
                    </a:solidFill>
                  </a:tcPr>
                </a:tc>
                <a:tc>
                  <a:txBody>
                    <a:bodyPr/>
                    <a:lstStyle/>
                    <a:p>
                      <a:pPr algn="r"/>
                      <a:r>
                        <a:rPr kumimoji="1" lang="ja-JP" altLang="en-US" sz="1200" b="0" dirty="0">
                          <a:solidFill>
                            <a:schemeClr val="tx1"/>
                          </a:solidFill>
                        </a:rPr>
                        <a:t>おむつ</a:t>
                      </a:r>
                    </a:p>
                  </a:txBody>
                  <a:tcPr>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r"/>
                      <a:r>
                        <a:rPr kumimoji="1" lang="en-US" altLang="ja-JP" sz="1200" b="0" dirty="0">
                          <a:solidFill>
                            <a:schemeClr val="tx1"/>
                          </a:solidFill>
                        </a:rPr>
                        <a:t>500</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88074113"/>
                  </a:ext>
                </a:extLst>
              </a:tr>
              <a:tr h="274320">
                <a:tc>
                  <a:txBody>
                    <a:bodyPr/>
                    <a:lstStyle/>
                    <a:p>
                      <a:pPr algn="ctr"/>
                      <a:r>
                        <a:rPr kumimoji="1" lang="en-US" altLang="ja-JP" sz="1200" b="0" dirty="0">
                          <a:solidFill>
                            <a:schemeClr val="tx1"/>
                          </a:solidFill>
                        </a:rPr>
                        <a:t>No.2</a:t>
                      </a:r>
                      <a:endParaRPr kumimoji="1" lang="ja-JP" altLang="en-US" sz="1200" b="0" dirty="0">
                        <a:solidFill>
                          <a:schemeClr val="tx1"/>
                        </a:solidFill>
                      </a:endParaRPr>
                    </a:p>
                  </a:txBody>
                  <a:tcPr>
                    <a:solidFill>
                      <a:schemeClr val="accent1">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rPr>
                        <a:t>男性</a:t>
                      </a:r>
                    </a:p>
                  </a:txBody>
                  <a:tcPr>
                    <a:solidFill>
                      <a:schemeClr val="accent1">
                        <a:lumMod val="20000"/>
                        <a:lumOff val="80000"/>
                      </a:schemeClr>
                    </a:solidFill>
                  </a:tcPr>
                </a:tc>
                <a:tc>
                  <a:txBody>
                    <a:bodyPr/>
                    <a:lstStyle/>
                    <a:p>
                      <a:pPr algn="r"/>
                      <a:r>
                        <a:rPr kumimoji="1" lang="en-US" altLang="ja-JP" sz="1200" b="0" dirty="0">
                          <a:solidFill>
                            <a:schemeClr val="tx1"/>
                          </a:solidFill>
                        </a:rPr>
                        <a:t>30</a:t>
                      </a:r>
                      <a:endParaRPr kumimoji="1" lang="ja-JP" altLang="en-US" sz="1200" b="0" dirty="0">
                        <a:solidFill>
                          <a:schemeClr val="tx1"/>
                        </a:solidFill>
                      </a:endParaRPr>
                    </a:p>
                  </a:txBody>
                  <a:tcPr>
                    <a:solidFill>
                      <a:schemeClr val="accent1">
                        <a:lumMod val="20000"/>
                        <a:lumOff val="80000"/>
                      </a:schemeClr>
                    </a:solidFill>
                  </a:tcPr>
                </a:tc>
                <a:tc>
                  <a:txBody>
                    <a:bodyPr/>
                    <a:lstStyle/>
                    <a:p>
                      <a:pPr algn="r"/>
                      <a:r>
                        <a:rPr kumimoji="1" lang="ja-JP" altLang="en-US" sz="1200" b="0" dirty="0">
                          <a:solidFill>
                            <a:schemeClr val="tx1"/>
                          </a:solidFill>
                        </a:rPr>
                        <a:t>カミソリ</a:t>
                      </a:r>
                    </a:p>
                  </a:txBody>
                  <a:tcPr>
                    <a:solidFill>
                      <a:schemeClr val="accent1">
                        <a:lumMod val="20000"/>
                        <a:lumOff val="80000"/>
                      </a:schemeClr>
                    </a:solidFill>
                  </a:tcPr>
                </a:tc>
                <a:tc>
                  <a:txBody>
                    <a:bodyPr/>
                    <a:lstStyle/>
                    <a:p>
                      <a:pPr algn="r"/>
                      <a:r>
                        <a:rPr kumimoji="1" lang="en-US" altLang="ja-JP" sz="1200" b="0" dirty="0">
                          <a:solidFill>
                            <a:schemeClr val="tx1"/>
                          </a:solidFill>
                        </a:rPr>
                        <a:t>700</a:t>
                      </a:r>
                      <a:endParaRPr kumimoji="1" lang="ja-JP" altLang="en-US" sz="1200" b="0" dirty="0">
                        <a:solidFill>
                          <a:schemeClr val="tx1"/>
                        </a:solidFill>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149203045"/>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a:ea typeface="Meiryo UI"/>
                          <a:cs typeface="+mn-cs"/>
                        </a:rPr>
                        <a:t>・・・</a:t>
                      </a:r>
                      <a:endParaRPr kumimoji="1" lang="ja-JP" altLang="en-US" sz="1200" b="0" i="0" u="none" strike="noStrike" kern="1200" cap="none" spc="0" normalizeH="0" baseline="0" noProof="0" dirty="0">
                        <a:ln>
                          <a:noFill/>
                        </a:ln>
                        <a:solidFill>
                          <a:prstClr val="black"/>
                        </a:solidFill>
                        <a:effectLst/>
                        <a:uLnTx/>
                        <a:uFillTx/>
                        <a:latin typeface="Meiryo UI"/>
                        <a:ea typeface="Meiryo UI"/>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a:ea typeface="Meiryo UI"/>
                          <a:cs typeface="+mn-cs"/>
                        </a:rPr>
                        <a:t>・・・</a:t>
                      </a:r>
                      <a:endParaRPr kumimoji="1" lang="ja-JP" altLang="en-US" sz="1200" b="0" i="0" u="none" strike="noStrike" kern="1200" cap="none" spc="0" normalizeH="0" baseline="0" noProof="0" dirty="0">
                        <a:ln>
                          <a:noFill/>
                        </a:ln>
                        <a:solidFill>
                          <a:prstClr val="black"/>
                        </a:solidFill>
                        <a:effectLst/>
                        <a:uLnTx/>
                        <a:uFillTx/>
                        <a:latin typeface="Meiryo UI"/>
                        <a:ea typeface="Meiryo UI"/>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a:ea typeface="Meiryo UI"/>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573347377"/>
                  </a:ext>
                </a:extLst>
              </a:tr>
              <a:tr h="274320">
                <a:tc>
                  <a:txBody>
                    <a:bodyPr/>
                    <a:lstStyle/>
                    <a:p>
                      <a:pPr algn="ctr"/>
                      <a:r>
                        <a:rPr kumimoji="1" lang="en-US" altLang="ja-JP" sz="1200" b="0" dirty="0">
                          <a:solidFill>
                            <a:schemeClr val="tx1"/>
                          </a:solidFill>
                        </a:rPr>
                        <a:t>No.99</a:t>
                      </a:r>
                      <a:endParaRPr kumimoji="1" lang="ja-JP" altLang="en-US" sz="1200" b="0" dirty="0">
                        <a:solidFill>
                          <a:schemeClr val="tx1"/>
                        </a:solidFill>
                      </a:endParaRPr>
                    </a:p>
                  </a:txBody>
                  <a:tcPr>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rPr>
                        <a:t>女性</a:t>
                      </a:r>
                    </a:p>
                  </a:txBody>
                  <a:tcPr>
                    <a:solidFill>
                      <a:schemeClr val="accent2">
                        <a:lumMod val="20000"/>
                        <a:lumOff val="80000"/>
                      </a:schemeClr>
                    </a:solidFill>
                  </a:tcPr>
                </a:tc>
                <a:tc>
                  <a:txBody>
                    <a:bodyPr/>
                    <a:lstStyle/>
                    <a:p>
                      <a:pPr algn="r"/>
                      <a:r>
                        <a:rPr kumimoji="1" lang="en-US" altLang="ja-JP" sz="1200" b="0" dirty="0">
                          <a:solidFill>
                            <a:schemeClr val="tx1"/>
                          </a:solidFill>
                        </a:rPr>
                        <a:t>30</a:t>
                      </a:r>
                      <a:endParaRPr kumimoji="1" lang="ja-JP" altLang="en-US" sz="1200" b="0" dirty="0">
                        <a:solidFill>
                          <a:schemeClr val="tx1"/>
                        </a:solidFill>
                      </a:endParaRPr>
                    </a:p>
                  </a:txBody>
                  <a:tcPr>
                    <a:solidFill>
                      <a:schemeClr val="accent2">
                        <a:lumMod val="20000"/>
                        <a:lumOff val="80000"/>
                      </a:schemeClr>
                    </a:solidFill>
                  </a:tcPr>
                </a:tc>
                <a:tc>
                  <a:txBody>
                    <a:bodyPr/>
                    <a:lstStyle/>
                    <a:p>
                      <a:pPr algn="r"/>
                      <a:r>
                        <a:rPr kumimoji="1" lang="ja-JP" altLang="en-US" sz="1200" b="0" dirty="0">
                          <a:solidFill>
                            <a:schemeClr val="tx1"/>
                          </a:solidFill>
                        </a:rPr>
                        <a:t>洗濯洗剤</a:t>
                      </a:r>
                    </a:p>
                  </a:txBody>
                  <a:tcPr>
                    <a:solidFill>
                      <a:schemeClr val="accent2">
                        <a:lumMod val="20000"/>
                        <a:lumOff val="80000"/>
                      </a:schemeClr>
                    </a:solidFill>
                  </a:tcPr>
                </a:tc>
                <a:tc>
                  <a:txBody>
                    <a:bodyPr/>
                    <a:lstStyle/>
                    <a:p>
                      <a:pPr algn="r"/>
                      <a:r>
                        <a:rPr kumimoji="1" lang="en-US" altLang="ja-JP" sz="1200" b="0" dirty="0">
                          <a:solidFill>
                            <a:schemeClr val="tx1"/>
                          </a:solidFill>
                        </a:rPr>
                        <a:t>700</a:t>
                      </a:r>
                      <a:endParaRPr kumimoji="1" lang="ja-JP" altLang="en-US" sz="1200" b="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870239863"/>
                  </a:ext>
                </a:extLst>
              </a:tr>
              <a:tr h="274320">
                <a:tc>
                  <a:txBody>
                    <a:bodyPr/>
                    <a:lstStyle/>
                    <a:p>
                      <a:pPr algn="ctr"/>
                      <a:r>
                        <a:rPr kumimoji="1" lang="en-US" altLang="ja-JP" sz="1200" b="0" dirty="0">
                          <a:solidFill>
                            <a:schemeClr val="tx1"/>
                          </a:solidFill>
                        </a:rPr>
                        <a:t>No.100</a:t>
                      </a:r>
                      <a:endParaRPr kumimoji="1" lang="ja-JP" altLang="en-US" sz="1200" b="0" dirty="0">
                        <a:solidFill>
                          <a:schemeClr val="tx1"/>
                        </a:solidFill>
                      </a:endParaRPr>
                    </a:p>
                  </a:txBody>
                  <a:tcPr>
                    <a:solidFill>
                      <a:schemeClr val="accent1">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rPr>
                        <a:t>男性</a:t>
                      </a:r>
                    </a:p>
                  </a:txBody>
                  <a:tcPr>
                    <a:solidFill>
                      <a:schemeClr val="accent1">
                        <a:lumMod val="20000"/>
                        <a:lumOff val="80000"/>
                      </a:schemeClr>
                    </a:solidFill>
                  </a:tcPr>
                </a:tc>
                <a:tc>
                  <a:txBody>
                    <a:bodyPr/>
                    <a:lstStyle/>
                    <a:p>
                      <a:pPr algn="r"/>
                      <a:r>
                        <a:rPr kumimoji="1" lang="en-US" altLang="ja-JP" sz="1200" b="0" dirty="0">
                          <a:solidFill>
                            <a:schemeClr val="tx1"/>
                          </a:solidFill>
                        </a:rPr>
                        <a:t>30</a:t>
                      </a:r>
                      <a:endParaRPr kumimoji="1" lang="ja-JP" altLang="en-US" sz="1200" b="0" dirty="0">
                        <a:solidFill>
                          <a:schemeClr val="tx1"/>
                        </a:solidFill>
                      </a:endParaRPr>
                    </a:p>
                  </a:txBody>
                  <a:tcPr>
                    <a:solidFill>
                      <a:schemeClr val="accent1">
                        <a:lumMod val="20000"/>
                        <a:lumOff val="80000"/>
                      </a:schemeClr>
                    </a:solidFill>
                  </a:tcPr>
                </a:tc>
                <a:tc>
                  <a:txBody>
                    <a:bodyPr/>
                    <a:lstStyle/>
                    <a:p>
                      <a:pPr algn="r"/>
                      <a:r>
                        <a:rPr kumimoji="1" lang="ja-JP" altLang="en-US" sz="1200" b="0" dirty="0">
                          <a:solidFill>
                            <a:schemeClr val="tx1"/>
                          </a:solidFill>
                        </a:rPr>
                        <a:t>シャンプー</a:t>
                      </a:r>
                    </a:p>
                  </a:txBody>
                  <a:tcPr>
                    <a:solidFill>
                      <a:schemeClr val="accent1">
                        <a:lumMod val="20000"/>
                        <a:lumOff val="80000"/>
                      </a:schemeClr>
                    </a:solidFill>
                  </a:tcPr>
                </a:tc>
                <a:tc>
                  <a:txBody>
                    <a:bodyPr/>
                    <a:lstStyle/>
                    <a:p>
                      <a:pPr algn="r"/>
                      <a:r>
                        <a:rPr kumimoji="1" lang="en-US" altLang="ja-JP" sz="1200" b="0" dirty="0">
                          <a:solidFill>
                            <a:schemeClr val="tx1"/>
                          </a:solidFill>
                        </a:rPr>
                        <a:t>850</a:t>
                      </a:r>
                      <a:endParaRPr kumimoji="1" lang="ja-JP" altLang="en-US" sz="1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876500955"/>
                  </a:ext>
                </a:extLst>
              </a:tr>
            </a:tbl>
          </a:graphicData>
        </a:graphic>
      </p:graphicFrame>
      <p:sp>
        <p:nvSpPr>
          <p:cNvPr id="45" name="矢印: 右 44">
            <a:extLst>
              <a:ext uri="{FF2B5EF4-FFF2-40B4-BE49-F238E27FC236}">
                <a16:creationId xmlns:a16="http://schemas.microsoft.com/office/drawing/2014/main" id="{F7964AB7-8A97-49D9-8E51-9E0B59190DD7}"/>
              </a:ext>
            </a:extLst>
          </p:cNvPr>
          <p:cNvSpPr/>
          <p:nvPr/>
        </p:nvSpPr>
        <p:spPr>
          <a:xfrm>
            <a:off x="4104000"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6" name="四角形: 角を丸くする 5">
            <a:extLst>
              <a:ext uri="{FF2B5EF4-FFF2-40B4-BE49-F238E27FC236}">
                <a16:creationId xmlns:a16="http://schemas.microsoft.com/office/drawing/2014/main" id="{2F21B14B-35A1-4F72-B662-4AC7DA21525F}"/>
              </a:ext>
            </a:extLst>
          </p:cNvPr>
          <p:cNvSpPr/>
          <p:nvPr/>
        </p:nvSpPr>
        <p:spPr>
          <a:xfrm>
            <a:off x="5033226" y="1440001"/>
            <a:ext cx="3906466" cy="881027"/>
          </a:xfrm>
          <a:prstGeom prst="round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36000" rtlCol="0" anchor="ctr"/>
          <a:lstStyle/>
          <a:p>
            <a:r>
              <a:rPr lang="ja-JP" altLang="en-US" sz="1400" dirty="0">
                <a:solidFill>
                  <a:schemeClr val="tx1"/>
                </a:solidFill>
              </a:rPr>
              <a:t>最も多い年代＆性別：</a:t>
            </a:r>
            <a:r>
              <a:rPr lang="en-US" altLang="ja-JP" sz="1400" dirty="0">
                <a:solidFill>
                  <a:schemeClr val="tx1"/>
                </a:solidFill>
              </a:rPr>
              <a:t>30</a:t>
            </a:r>
            <a:r>
              <a:rPr lang="ja-JP" altLang="en-US" sz="1400" dirty="0">
                <a:solidFill>
                  <a:schemeClr val="tx1"/>
                </a:solidFill>
              </a:rPr>
              <a:t>代＆女性</a:t>
            </a:r>
            <a:endParaRPr lang="en-US" altLang="ja-JP" sz="1400" dirty="0">
              <a:solidFill>
                <a:schemeClr val="tx1"/>
              </a:solidFill>
            </a:endParaRPr>
          </a:p>
          <a:p>
            <a:pPr lvl="0">
              <a:defRPr/>
            </a:pPr>
            <a:r>
              <a:rPr lang="ja-JP" altLang="en-US" sz="1400" dirty="0">
                <a:solidFill>
                  <a:schemeClr val="tx1"/>
                </a:solidFill>
              </a:rPr>
              <a:t>特徴：</a:t>
            </a:r>
            <a:r>
              <a:rPr lang="ja-JP" altLang="en-US" sz="1400" dirty="0">
                <a:solidFill>
                  <a:schemeClr val="tx1"/>
                </a:solidFill>
                <a:latin typeface="Meiryo UI" panose="020B0604030504040204" pitchFamily="50" charset="-128"/>
                <a:ea typeface="Meiryo UI" panose="020B0604030504040204" pitchFamily="50" charset="-128"/>
              </a:rPr>
              <a:t>おむつや洗濯洗剤など育児・家事に必要な</a:t>
            </a:r>
            <a:endParaRPr lang="en-US" altLang="ja-JP" sz="1400" dirty="0">
              <a:solidFill>
                <a:schemeClr val="tx1"/>
              </a:solidFill>
              <a:latin typeface="Meiryo UI" panose="020B0604030504040204" pitchFamily="50" charset="-128"/>
              <a:ea typeface="Meiryo UI" panose="020B0604030504040204" pitchFamily="50" charset="-128"/>
            </a:endParaRPr>
          </a:p>
          <a:p>
            <a:pPr lvl="0">
              <a:defRPr/>
            </a:pPr>
            <a:r>
              <a:rPr lang="ja-JP" altLang="en-US" sz="1400" dirty="0">
                <a:solidFill>
                  <a:schemeClr val="tx1"/>
                </a:solidFill>
                <a:latin typeface="Meiryo UI" panose="020B0604030504040204" pitchFamily="50" charset="-128"/>
                <a:ea typeface="Meiryo UI" panose="020B0604030504040204" pitchFamily="50" charset="-128"/>
              </a:rPr>
              <a:t>　　　　 ものを購入</a:t>
            </a:r>
          </a:p>
        </p:txBody>
      </p:sp>
      <p:sp>
        <p:nvSpPr>
          <p:cNvPr id="49" name="正方形/長方形 48">
            <a:extLst>
              <a:ext uri="{FF2B5EF4-FFF2-40B4-BE49-F238E27FC236}">
                <a16:creationId xmlns:a16="http://schemas.microsoft.com/office/drawing/2014/main" id="{C34ECD0F-7A50-4320-8F1B-78C23B9B8A0A}"/>
              </a:ext>
            </a:extLst>
          </p:cNvPr>
          <p:cNvSpPr/>
          <p:nvPr/>
        </p:nvSpPr>
        <p:spPr>
          <a:xfrm>
            <a:off x="180000" y="1151999"/>
            <a:ext cx="3420000" cy="360000"/>
          </a:xfrm>
          <a:prstGeom prst="rect">
            <a:avLst/>
          </a:prstGeom>
        </p:spPr>
        <p:txBody>
          <a:bodyPr wrap="square">
            <a:spAutoFit/>
          </a:bodyPr>
          <a:lstStyle/>
          <a:p>
            <a:pPr algn="ctr"/>
            <a:r>
              <a:rPr lang="ja-JP" altLang="en-US" sz="1400" dirty="0">
                <a:solidFill>
                  <a:srgbClr val="000000"/>
                </a:solidFill>
                <a:latin typeface="+mn-ea"/>
              </a:rPr>
              <a:t>購入者の購買データ</a:t>
            </a:r>
            <a:endParaRPr lang="ja-JP" altLang="en-US" sz="1400" dirty="0"/>
          </a:p>
        </p:txBody>
      </p:sp>
      <p:sp>
        <p:nvSpPr>
          <p:cNvPr id="7" name="正方形/長方形 6">
            <a:extLst>
              <a:ext uri="{FF2B5EF4-FFF2-40B4-BE49-F238E27FC236}">
                <a16:creationId xmlns:a16="http://schemas.microsoft.com/office/drawing/2014/main" id="{63E8F98E-3DCB-4B6F-AFF6-B3BDA75DF31A}"/>
              </a:ext>
            </a:extLst>
          </p:cNvPr>
          <p:cNvSpPr/>
          <p:nvPr/>
        </p:nvSpPr>
        <p:spPr>
          <a:xfrm>
            <a:off x="5609917" y="1152000"/>
            <a:ext cx="2736647" cy="307777"/>
          </a:xfrm>
          <a:prstGeom prst="rect">
            <a:avLst/>
          </a:prstGeom>
        </p:spPr>
        <p:txBody>
          <a:bodyPr wrap="none">
            <a:spAutoFit/>
          </a:bodyPr>
          <a:lstStyle/>
          <a:p>
            <a:r>
              <a:rPr lang="ja-JP" altLang="en-US" sz="1400" dirty="0">
                <a:solidFill>
                  <a:schemeClr val="accent2"/>
                </a:solidFill>
                <a:latin typeface="Meiryo UI" panose="020B0604030504040204" pitchFamily="50" charset="-128"/>
                <a:ea typeface="Meiryo UI" panose="020B0604030504040204" pitchFamily="50" charset="-128"/>
              </a:rPr>
              <a:t>グループ</a:t>
            </a:r>
            <a:r>
              <a:rPr lang="en-US" altLang="ja-JP" sz="1400" dirty="0">
                <a:solidFill>
                  <a:schemeClr val="accent2"/>
                </a:solidFill>
                <a:latin typeface="Meiryo UI" panose="020B0604030504040204" pitchFamily="50" charset="-128"/>
                <a:ea typeface="Meiryo UI" panose="020B0604030504040204" pitchFamily="50" charset="-128"/>
              </a:rPr>
              <a:t>1</a:t>
            </a:r>
            <a:r>
              <a:rPr lang="ja-JP" altLang="en-US" sz="1400" dirty="0">
                <a:solidFill>
                  <a:schemeClr val="accent2"/>
                </a:solidFill>
                <a:latin typeface="Meiryo UI" panose="020B0604030504040204" pitchFamily="50" charset="-128"/>
                <a:ea typeface="Meiryo UI" panose="020B0604030504040204" pitchFamily="50" charset="-128"/>
              </a:rPr>
              <a:t>（子育て世帯、主婦層）</a:t>
            </a:r>
            <a:endParaRPr lang="ja-JP" altLang="en-US" sz="1400" dirty="0">
              <a:solidFill>
                <a:schemeClr val="accent2"/>
              </a:solidFill>
            </a:endParaRPr>
          </a:p>
        </p:txBody>
      </p:sp>
      <p:sp>
        <p:nvSpPr>
          <p:cNvPr id="8" name="正方形/長方形 7">
            <a:extLst>
              <a:ext uri="{FF2B5EF4-FFF2-40B4-BE49-F238E27FC236}">
                <a16:creationId xmlns:a16="http://schemas.microsoft.com/office/drawing/2014/main" id="{835D45DF-C7E4-4A16-9E4F-FA6FE2E73991}"/>
              </a:ext>
            </a:extLst>
          </p:cNvPr>
          <p:cNvSpPr/>
          <p:nvPr/>
        </p:nvSpPr>
        <p:spPr>
          <a:xfrm>
            <a:off x="5609917" y="2448496"/>
            <a:ext cx="2669320" cy="307777"/>
          </a:xfrm>
          <a:prstGeom prst="rect">
            <a:avLst/>
          </a:prstGeom>
        </p:spPr>
        <p:txBody>
          <a:bodyPr wrap="none">
            <a:spAutoFit/>
          </a:bodyPr>
          <a:lstStyle/>
          <a:p>
            <a:pPr lvl="0">
              <a:defRPr/>
            </a:pPr>
            <a:r>
              <a:rPr lang="ja-JP" altLang="en-US" sz="1400" dirty="0">
                <a:solidFill>
                  <a:schemeClr val="accent1"/>
                </a:solidFill>
                <a:latin typeface="Meiryo UI" panose="020B0604030504040204" pitchFamily="50" charset="-128"/>
                <a:ea typeface="Meiryo UI" panose="020B0604030504040204" pitchFamily="50" charset="-128"/>
              </a:rPr>
              <a:t>グループ</a:t>
            </a:r>
            <a:r>
              <a:rPr lang="en-US" altLang="ja-JP" sz="1400" dirty="0">
                <a:solidFill>
                  <a:schemeClr val="accent1"/>
                </a:solidFill>
                <a:latin typeface="Meiryo UI" panose="020B0604030504040204" pitchFamily="50" charset="-128"/>
                <a:ea typeface="Meiryo UI" panose="020B0604030504040204" pitchFamily="50" charset="-128"/>
              </a:rPr>
              <a:t>2</a:t>
            </a:r>
            <a:r>
              <a:rPr lang="ja-JP" altLang="en-US" sz="1400" dirty="0">
                <a:solidFill>
                  <a:schemeClr val="accent1"/>
                </a:solidFill>
                <a:latin typeface="Meiryo UI" panose="020B0604030504040204" pitchFamily="50" charset="-128"/>
                <a:ea typeface="Meiryo UI" panose="020B0604030504040204" pitchFamily="50" charset="-128"/>
              </a:rPr>
              <a:t>（一人暮らし、独身層）</a:t>
            </a:r>
            <a:endParaRPr lang="en-US" altLang="ja-JP" sz="1400" dirty="0">
              <a:solidFill>
                <a:schemeClr val="accent1"/>
              </a:solidFill>
              <a:latin typeface="Meiryo UI" panose="020B0604030504040204" pitchFamily="50" charset="-128"/>
              <a:ea typeface="Meiryo UI" panose="020B0604030504040204" pitchFamily="50" charset="-128"/>
            </a:endParaRPr>
          </a:p>
        </p:txBody>
      </p:sp>
      <p:sp>
        <p:nvSpPr>
          <p:cNvPr id="28" name="四角形: 角を丸くする 27">
            <a:extLst>
              <a:ext uri="{FF2B5EF4-FFF2-40B4-BE49-F238E27FC236}">
                <a16:creationId xmlns:a16="http://schemas.microsoft.com/office/drawing/2014/main" id="{A4815A6E-9FCE-4172-BB81-CA7948FEB326}"/>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目的変数なし</a:t>
            </a:r>
          </a:p>
        </p:txBody>
      </p:sp>
      <p:sp>
        <p:nvSpPr>
          <p:cNvPr id="29" name="四角形: 角を丸くする 28">
            <a:extLst>
              <a:ext uri="{FF2B5EF4-FFF2-40B4-BE49-F238E27FC236}">
                <a16:creationId xmlns:a16="http://schemas.microsoft.com/office/drawing/2014/main" id="{02A3F4CB-6F1A-4466-B121-5DD36888AF74}"/>
              </a:ext>
            </a:extLst>
          </p:cNvPr>
          <p:cNvSpPr/>
          <p:nvPr/>
        </p:nvSpPr>
        <p:spPr>
          <a:xfrm>
            <a:off x="5033226" y="2736001"/>
            <a:ext cx="3906466" cy="881027"/>
          </a:xfrm>
          <a:prstGeom prst="round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36000" rtlCol="0" anchor="ctr"/>
          <a:lstStyle/>
          <a:p>
            <a:r>
              <a:rPr lang="ja-JP" altLang="en-US" sz="1400" dirty="0">
                <a:solidFill>
                  <a:schemeClr val="tx1"/>
                </a:solidFill>
              </a:rPr>
              <a:t>最も多い年代＆性別：</a:t>
            </a:r>
            <a:r>
              <a:rPr lang="en-US" altLang="ja-JP" sz="1400" dirty="0">
                <a:solidFill>
                  <a:schemeClr val="tx1"/>
                </a:solidFill>
              </a:rPr>
              <a:t>30</a:t>
            </a:r>
            <a:r>
              <a:rPr lang="ja-JP" altLang="en-US" sz="1400" dirty="0">
                <a:solidFill>
                  <a:schemeClr val="tx1"/>
                </a:solidFill>
              </a:rPr>
              <a:t>代＆男性</a:t>
            </a:r>
            <a:endParaRPr lang="en-US" altLang="ja-JP" sz="1400" dirty="0">
              <a:solidFill>
                <a:schemeClr val="tx1"/>
              </a:solidFill>
            </a:endParaRPr>
          </a:p>
          <a:p>
            <a:pPr lvl="0">
              <a:defRPr/>
            </a:pPr>
            <a:r>
              <a:rPr lang="ja-JP" altLang="en-US" sz="1400" dirty="0">
                <a:solidFill>
                  <a:schemeClr val="tx1"/>
                </a:solidFill>
              </a:rPr>
              <a:t>特徴：</a:t>
            </a:r>
            <a:r>
              <a:rPr lang="ja-JP" altLang="en-US" sz="1400" dirty="0">
                <a:solidFill>
                  <a:schemeClr val="tx1"/>
                </a:solidFill>
                <a:latin typeface="Meiryo UI" panose="020B0604030504040204" pitchFamily="50" charset="-128"/>
                <a:ea typeface="Meiryo UI" panose="020B0604030504040204" pitchFamily="50" charset="-128"/>
              </a:rPr>
              <a:t>日用品関連が多く購入されているため、</a:t>
            </a:r>
            <a:endParaRPr lang="en-US" altLang="ja-JP" sz="1400" dirty="0">
              <a:solidFill>
                <a:schemeClr val="tx1"/>
              </a:solidFill>
              <a:latin typeface="Meiryo UI" panose="020B0604030504040204" pitchFamily="50" charset="-128"/>
              <a:ea typeface="Meiryo UI" panose="020B0604030504040204" pitchFamily="50" charset="-128"/>
            </a:endParaRPr>
          </a:p>
          <a:p>
            <a:pPr lvl="0">
              <a:defRPr/>
            </a:pPr>
            <a:r>
              <a:rPr lang="ja-JP" altLang="en-US" sz="1400" dirty="0">
                <a:solidFill>
                  <a:schemeClr val="tx1"/>
                </a:solidFill>
                <a:latin typeface="Meiryo UI" panose="020B0604030504040204" pitchFamily="50" charset="-128"/>
                <a:ea typeface="Meiryo UI" panose="020B0604030504040204" pitchFamily="50" charset="-128"/>
              </a:rPr>
              <a:t>　　　　 ドラッグストアを日用品購入場所として利用</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9D1E59B0-A907-4EDE-A486-7F4059F58B23}"/>
              </a:ext>
            </a:extLst>
          </p:cNvPr>
          <p:cNvSpPr/>
          <p:nvPr/>
        </p:nvSpPr>
        <p:spPr>
          <a:xfrm>
            <a:off x="4608000" y="5760000"/>
            <a:ext cx="4464000" cy="738664"/>
          </a:xfrm>
          <a:prstGeom prst="rect">
            <a:avLst/>
          </a:prstGeom>
        </p:spPr>
        <p:txBody>
          <a:bodyPr>
            <a:spAutoFit/>
          </a:bodyPr>
          <a:lstStyle/>
          <a:p>
            <a:pPr lvl="0" defTabSz="914395">
              <a:defRPr/>
            </a:pPr>
            <a:r>
              <a:rPr lang="ja-JP" altLang="en-US" sz="1400" dirty="0"/>
              <a:t>（参考）名前の由来</a:t>
            </a:r>
            <a:endParaRPr lang="ja-JP" altLang="ja-JP" sz="1400" dirty="0"/>
          </a:p>
          <a:p>
            <a:r>
              <a:rPr lang="ja-JP" altLang="en-US" sz="1400" dirty="0"/>
              <a:t>データをいくつかのグループ（クラスター）へ振り分ける手法のため</a:t>
            </a:r>
          </a:p>
        </p:txBody>
      </p:sp>
    </p:spTree>
    <p:extLst>
      <p:ext uri="{BB962C8B-B14F-4D97-AF65-F5344CB8AC3E}">
        <p14:creationId xmlns:p14="http://schemas.microsoft.com/office/powerpoint/2010/main" val="330191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4AE92D5-2DA8-417E-93E4-C500AA9298B1}"/>
              </a:ext>
            </a:extLst>
          </p:cNvPr>
          <p:cNvSpPr>
            <a:spLocks noGrp="1"/>
          </p:cNvSpPr>
          <p:nvPr>
            <p:ph type="title"/>
          </p:nvPr>
        </p:nvSpPr>
        <p:spPr>
          <a:xfrm>
            <a:off x="180000" y="180000"/>
            <a:ext cx="8964000" cy="612000"/>
          </a:xfrm>
        </p:spPr>
        <p:txBody>
          <a:bodyPr anchor="ctr" anchorCtr="0"/>
          <a:lstStyle/>
          <a:p>
            <a:r>
              <a:rPr lang="ja-JP" altLang="en-US" dirty="0">
                <a:latin typeface="+mn-ea"/>
              </a:rPr>
              <a:t>手法の説明　</a:t>
            </a:r>
            <a:r>
              <a:rPr lang="ja-JP" altLang="en-US" sz="2800" dirty="0"/>
              <a:t>コレスポンデンス分析</a:t>
            </a:r>
            <a:endParaRPr kumimoji="1" lang="ja-JP" altLang="en-US" dirty="0"/>
          </a:p>
        </p:txBody>
      </p:sp>
      <p:sp>
        <p:nvSpPr>
          <p:cNvPr id="4" name="フッター プレースホルダー 3">
            <a:extLst>
              <a:ext uri="{FF2B5EF4-FFF2-40B4-BE49-F238E27FC236}">
                <a16:creationId xmlns:a16="http://schemas.microsoft.com/office/drawing/2014/main" id="{7C190090-A427-41F0-99AE-EF1653101322}"/>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4943AA93-5751-4B63-8296-A3A962473EAB}"/>
              </a:ext>
            </a:extLst>
          </p:cNvPr>
          <p:cNvSpPr>
            <a:spLocks noGrp="1"/>
          </p:cNvSpPr>
          <p:nvPr>
            <p:ph type="sldNum" sz="quarter" idx="11"/>
          </p:nvPr>
        </p:nvSpPr>
        <p:spPr/>
        <p:txBody>
          <a:bodyPr/>
          <a:lstStyle/>
          <a:p>
            <a:fld id="{5746E6DC-1CE8-4C96-A2EA-6486FEF45375}" type="slidenum">
              <a:rPr lang="ja-JP" altLang="en-US" smtClean="0"/>
              <a:pPr/>
              <a:t>29</a:t>
            </a:fld>
            <a:endParaRPr lang="ja-JP" altLang="en-US" dirty="0"/>
          </a:p>
        </p:txBody>
      </p:sp>
      <p:sp>
        <p:nvSpPr>
          <p:cNvPr id="9" name="テキスト ボックス 8">
            <a:extLst>
              <a:ext uri="{FF2B5EF4-FFF2-40B4-BE49-F238E27FC236}">
                <a16:creationId xmlns:a16="http://schemas.microsoft.com/office/drawing/2014/main" id="{692E0A20-3E66-43F4-981E-CCECDAC52AD9}"/>
              </a:ext>
            </a:extLst>
          </p:cNvPr>
          <p:cNvSpPr txBox="1"/>
          <p:nvPr/>
        </p:nvSpPr>
        <p:spPr>
          <a:xfrm>
            <a:off x="2340001" y="792001"/>
            <a:ext cx="2768707" cy="338554"/>
          </a:xfrm>
          <a:prstGeom prst="rect">
            <a:avLst/>
          </a:prstGeom>
          <a:noFill/>
        </p:spPr>
        <p:txBody>
          <a:bodyPr wrap="none" rtlCol="0">
            <a:spAutoFit/>
          </a:bodyPr>
          <a:lstStyle/>
          <a:p>
            <a:pPr algn="l"/>
            <a:r>
              <a:rPr lang="ja-JP" altLang="en-US" sz="1600" b="1" dirty="0"/>
              <a:t>コレスポンデンス分析のイメージ</a:t>
            </a:r>
          </a:p>
        </p:txBody>
      </p:sp>
      <p:sp>
        <p:nvSpPr>
          <p:cNvPr id="11" name="四角形: 角を丸くする 10">
            <a:extLst>
              <a:ext uri="{FF2B5EF4-FFF2-40B4-BE49-F238E27FC236}">
                <a16:creationId xmlns:a16="http://schemas.microsoft.com/office/drawing/2014/main" id="{574CDD59-91CF-41FB-8644-5CD4F1A0DB86}"/>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12" name="四角形: 角を丸くする 11">
            <a:extLst>
              <a:ext uri="{FF2B5EF4-FFF2-40B4-BE49-F238E27FC236}">
                <a16:creationId xmlns:a16="http://schemas.microsoft.com/office/drawing/2014/main" id="{C445590A-E16B-4B95-A970-C22CA3602EEB}"/>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13" name="四角形: 角を丸くする 12">
            <a:extLst>
              <a:ext uri="{FF2B5EF4-FFF2-40B4-BE49-F238E27FC236}">
                <a16:creationId xmlns:a16="http://schemas.microsoft.com/office/drawing/2014/main" id="{CC39339A-B308-468C-A39C-B694D2444D15}"/>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14" name="四角形: 角を丸くする 13">
            <a:extLst>
              <a:ext uri="{FF2B5EF4-FFF2-40B4-BE49-F238E27FC236}">
                <a16:creationId xmlns:a16="http://schemas.microsoft.com/office/drawing/2014/main" id="{5E06BB5F-A9CE-4D31-A77D-2788FF499CF9}"/>
              </a:ext>
            </a:extLst>
          </p:cNvPr>
          <p:cNvSpPr/>
          <p:nvPr/>
        </p:nvSpPr>
        <p:spPr>
          <a:xfrm>
            <a:off x="6840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15" name="四角形: 角を丸くする 14">
            <a:extLst>
              <a:ext uri="{FF2B5EF4-FFF2-40B4-BE49-F238E27FC236}">
                <a16:creationId xmlns:a16="http://schemas.microsoft.com/office/drawing/2014/main" id="{E2D5C1AA-E844-4F0B-91BD-B2708C6DD1B3}"/>
              </a:ext>
            </a:extLst>
          </p:cNvPr>
          <p:cNvSpPr/>
          <p:nvPr/>
        </p:nvSpPr>
        <p:spPr>
          <a:xfrm>
            <a:off x="5688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16" name="コンテンツ プレースホルダー 2">
            <a:extLst>
              <a:ext uri="{FF2B5EF4-FFF2-40B4-BE49-F238E27FC236}">
                <a16:creationId xmlns:a16="http://schemas.microsoft.com/office/drawing/2014/main" id="{2A5F2026-0DFE-4E34-8243-6F05BED50599}"/>
              </a:ext>
            </a:extLst>
          </p:cNvPr>
          <p:cNvSpPr txBox="1">
            <a:spLocks/>
          </p:cNvSpPr>
          <p:nvPr/>
        </p:nvSpPr>
        <p:spPr>
          <a:xfrm>
            <a:off x="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dirty="0">
                <a:solidFill>
                  <a:schemeClr val="tx1"/>
                </a:solidFill>
                <a:latin typeface="+mn-ea"/>
                <a:ea typeface="+mn-ea"/>
              </a:rPr>
              <a:t>コレスポンデンス分析は、クロス表の項目間の関係を</a:t>
            </a:r>
            <a:r>
              <a:rPr lang="en-US" altLang="ja-JP" sz="1600" dirty="0">
                <a:solidFill>
                  <a:schemeClr val="tx1"/>
                </a:solidFill>
                <a:latin typeface="+mn-ea"/>
                <a:ea typeface="+mn-ea"/>
              </a:rPr>
              <a:t>2</a:t>
            </a:r>
            <a:r>
              <a:rPr lang="ja-JP" altLang="en-US" sz="1600" dirty="0">
                <a:solidFill>
                  <a:schemeClr val="tx1"/>
                </a:solidFill>
                <a:latin typeface="+mn-ea"/>
                <a:ea typeface="+mn-ea"/>
              </a:rPr>
              <a:t>つの</a:t>
            </a:r>
            <a:r>
              <a:rPr lang="ja-JP" altLang="en-US" sz="1600" dirty="0">
                <a:solidFill>
                  <a:schemeClr val="tx1"/>
                </a:solidFill>
                <a:latin typeface="+mn-ea"/>
              </a:rPr>
              <a:t>軸で表す手法です</a:t>
            </a:r>
            <a:endParaRPr lang="en-US" altLang="ja-JP" sz="1600" dirty="0">
              <a:solidFill>
                <a:schemeClr val="tx1"/>
              </a:solidFill>
              <a:latin typeface="+mn-ea"/>
            </a:endParaRPr>
          </a:p>
          <a:p>
            <a:r>
              <a:rPr lang="en-US" altLang="ja-JP" sz="1600" dirty="0">
                <a:solidFill>
                  <a:schemeClr val="tx1"/>
                </a:solidFill>
                <a:latin typeface="+mn-ea"/>
                <a:ea typeface="+mn-ea"/>
              </a:rPr>
              <a:t>2</a:t>
            </a:r>
            <a:r>
              <a:rPr lang="ja-JP" altLang="en-US" sz="1600" dirty="0">
                <a:solidFill>
                  <a:schemeClr val="tx1"/>
                </a:solidFill>
                <a:latin typeface="+mn-ea"/>
                <a:ea typeface="+mn-ea"/>
              </a:rPr>
              <a:t>軸で表されたマップにおいて、点同士の距離が近いほど、関係が強いということを表します</a:t>
            </a:r>
            <a:endParaRPr lang="en-US" altLang="ja-JP" sz="1600" dirty="0">
              <a:solidFill>
                <a:schemeClr val="tx1"/>
              </a:solidFill>
              <a:latin typeface="+mn-ea"/>
              <a:ea typeface="+mn-ea"/>
            </a:endParaRPr>
          </a:p>
          <a:p>
            <a:r>
              <a:rPr lang="en-US" altLang="ja-JP" sz="1600" dirty="0">
                <a:solidFill>
                  <a:schemeClr val="tx1"/>
                </a:solidFill>
                <a:latin typeface="+mn-ea"/>
              </a:rPr>
              <a:t>2</a:t>
            </a:r>
            <a:r>
              <a:rPr lang="ja-JP" altLang="en-US" sz="1600" dirty="0">
                <a:solidFill>
                  <a:schemeClr val="tx1"/>
                </a:solidFill>
                <a:latin typeface="+mn-ea"/>
              </a:rPr>
              <a:t>つの軸でマップを構築するため、分析結果を視覚的に解釈できます</a:t>
            </a:r>
            <a:endParaRPr lang="en-US" altLang="ja-JP" sz="1600" dirty="0">
              <a:solidFill>
                <a:schemeClr val="tx1"/>
              </a:solidFill>
              <a:latin typeface="+mn-ea"/>
              <a:ea typeface="+mn-ea"/>
            </a:endParaRPr>
          </a:p>
          <a:p>
            <a:r>
              <a:rPr lang="ja-JP" altLang="en-US" sz="1600" dirty="0">
                <a:solidFill>
                  <a:schemeClr val="tx1"/>
                </a:solidFill>
                <a:latin typeface="+mn-ea"/>
                <a:ea typeface="+mn-ea"/>
              </a:rPr>
              <a:t>例えば、商品</a:t>
            </a:r>
            <a:r>
              <a:rPr lang="en-US" altLang="ja-JP" sz="1600" dirty="0">
                <a:solidFill>
                  <a:schemeClr val="tx1"/>
                </a:solidFill>
                <a:latin typeface="+mn-ea"/>
                <a:ea typeface="+mn-ea"/>
              </a:rPr>
              <a:t>×</a:t>
            </a:r>
            <a:r>
              <a:rPr lang="ja-JP" altLang="en-US" sz="1600" dirty="0">
                <a:solidFill>
                  <a:schemeClr val="tx1"/>
                </a:solidFill>
                <a:latin typeface="+mn-ea"/>
                <a:ea typeface="+mn-ea"/>
              </a:rPr>
              <a:t>イメージのデータから、商品ごとの特徴や関係性を直感的に把握します</a:t>
            </a:r>
          </a:p>
        </p:txBody>
      </p:sp>
      <p:grpSp>
        <p:nvGrpSpPr>
          <p:cNvPr id="17" name="グループ化 16">
            <a:extLst>
              <a:ext uri="{FF2B5EF4-FFF2-40B4-BE49-F238E27FC236}">
                <a16:creationId xmlns:a16="http://schemas.microsoft.com/office/drawing/2014/main" id="{3EB94952-EA5B-4CD7-A593-07EF882E2FDD}"/>
              </a:ext>
            </a:extLst>
          </p:cNvPr>
          <p:cNvGrpSpPr/>
          <p:nvPr/>
        </p:nvGrpSpPr>
        <p:grpSpPr>
          <a:xfrm>
            <a:off x="273292" y="3720791"/>
            <a:ext cx="4154692" cy="332308"/>
            <a:chOff x="2635841" y="2101218"/>
            <a:chExt cx="4239515" cy="360000"/>
          </a:xfrm>
        </p:grpSpPr>
        <p:sp>
          <p:nvSpPr>
            <p:cNvPr id="18" name="テキスト ボックス 17">
              <a:extLst>
                <a:ext uri="{FF2B5EF4-FFF2-40B4-BE49-F238E27FC236}">
                  <a16:creationId xmlns:a16="http://schemas.microsoft.com/office/drawing/2014/main" id="{B6E21626-D2C5-4CF9-930F-6B5D7D5E7164}"/>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19" name="直線コネクタ 18">
              <a:extLst>
                <a:ext uri="{FF2B5EF4-FFF2-40B4-BE49-F238E27FC236}">
                  <a16:creationId xmlns:a16="http://schemas.microsoft.com/office/drawing/2014/main" id="{6E00D35F-4C4B-43D0-BE7D-3D0222B9FBCF}"/>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558D31F-8BE4-4C6F-88E4-CABE71F6B2CE}"/>
              </a:ext>
            </a:extLst>
          </p:cNvPr>
          <p:cNvGrpSpPr/>
          <p:nvPr/>
        </p:nvGrpSpPr>
        <p:grpSpPr>
          <a:xfrm>
            <a:off x="4737788" y="3720791"/>
            <a:ext cx="4154692" cy="332308"/>
            <a:chOff x="2635841" y="2101218"/>
            <a:chExt cx="4239515" cy="360000"/>
          </a:xfrm>
        </p:grpSpPr>
        <p:sp>
          <p:nvSpPr>
            <p:cNvPr id="21" name="テキスト ボックス 20">
              <a:extLst>
                <a:ext uri="{FF2B5EF4-FFF2-40B4-BE49-F238E27FC236}">
                  <a16:creationId xmlns:a16="http://schemas.microsoft.com/office/drawing/2014/main" id="{59ED8DD9-B0C3-4916-A318-CF92E04FF4DA}"/>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22" name="直線コネクタ 21">
              <a:extLst>
                <a:ext uri="{FF2B5EF4-FFF2-40B4-BE49-F238E27FC236}">
                  <a16:creationId xmlns:a16="http://schemas.microsoft.com/office/drawing/2014/main" id="{845160B3-C3DF-48A8-9E30-2517F8220D7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2">
            <a:extLst>
              <a:ext uri="{FF2B5EF4-FFF2-40B4-BE49-F238E27FC236}">
                <a16:creationId xmlns:a16="http://schemas.microsoft.com/office/drawing/2014/main" id="{ED9CD98B-EEA8-4951-A29E-783FDF59E7C4}"/>
              </a:ext>
            </a:extLst>
          </p:cNvPr>
          <p:cNvSpPr txBox="1">
            <a:spLocks/>
          </p:cNvSpPr>
          <p:nvPr/>
        </p:nvSpPr>
        <p:spPr>
          <a:xfrm>
            <a:off x="4563035" y="4140000"/>
            <a:ext cx="4572000" cy="2385343"/>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ja-JP" altLang="en-US" sz="1600" kern="0" dirty="0">
              <a:solidFill>
                <a:schemeClr val="tx1"/>
              </a:solidFill>
              <a:latin typeface="+mn-ea"/>
              <a:ea typeface="+mn-ea"/>
            </a:endParaRPr>
          </a:p>
        </p:txBody>
      </p:sp>
      <p:sp>
        <p:nvSpPr>
          <p:cNvPr id="24" name="矢印: 右 23">
            <a:extLst>
              <a:ext uri="{FF2B5EF4-FFF2-40B4-BE49-F238E27FC236}">
                <a16:creationId xmlns:a16="http://schemas.microsoft.com/office/drawing/2014/main" id="{B19AA8D6-A7D2-44EE-8A25-D1D611465D63}"/>
              </a:ext>
            </a:extLst>
          </p:cNvPr>
          <p:cNvSpPr/>
          <p:nvPr/>
        </p:nvSpPr>
        <p:spPr>
          <a:xfrm>
            <a:off x="4104000"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25" name="コンテンツ プレースホルダー 2">
            <a:extLst>
              <a:ext uri="{FF2B5EF4-FFF2-40B4-BE49-F238E27FC236}">
                <a16:creationId xmlns:a16="http://schemas.microsoft.com/office/drawing/2014/main" id="{DF05EF7E-BDFF-4F74-9DEB-64C99E40EA80}"/>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dirty="0">
                <a:solidFill>
                  <a:schemeClr val="tx1"/>
                </a:solidFill>
                <a:latin typeface="+mn-ea"/>
              </a:rPr>
              <a:t>行「企業名」</a:t>
            </a:r>
            <a:r>
              <a:rPr lang="en-US" altLang="ja-JP" sz="1600" dirty="0">
                <a:solidFill>
                  <a:schemeClr val="tx1"/>
                </a:solidFill>
                <a:latin typeface="+mn-ea"/>
              </a:rPr>
              <a:t>×</a:t>
            </a:r>
            <a:r>
              <a:rPr lang="ja-JP" altLang="en-US" sz="1600" dirty="0">
                <a:solidFill>
                  <a:schemeClr val="tx1"/>
                </a:solidFill>
                <a:latin typeface="+mn-ea"/>
              </a:rPr>
              <a:t>列「ブランドイメージ」などから、企業のイメージについてのポジショニングを表すマップを作成し、その領域でどのような事業展開をしていくかを検討する</a:t>
            </a:r>
            <a:endParaRPr lang="en-US" altLang="ja-JP" sz="1600" dirty="0">
              <a:solidFill>
                <a:schemeClr val="tx1"/>
              </a:solidFill>
              <a:latin typeface="+mn-ea"/>
            </a:endParaRPr>
          </a:p>
          <a:p>
            <a:r>
              <a:rPr lang="ja-JP" altLang="en-US" sz="1600" dirty="0">
                <a:solidFill>
                  <a:schemeClr val="tx1"/>
                </a:solidFill>
                <a:latin typeface="+mn-ea"/>
              </a:rPr>
              <a:t>行「年代」</a:t>
            </a:r>
            <a:r>
              <a:rPr lang="en-US" altLang="ja-JP" sz="1600" dirty="0">
                <a:solidFill>
                  <a:schemeClr val="tx1"/>
                </a:solidFill>
                <a:latin typeface="+mn-ea"/>
              </a:rPr>
              <a:t>×</a:t>
            </a:r>
            <a:r>
              <a:rPr lang="ja-JP" altLang="en-US" sz="1600" dirty="0">
                <a:solidFill>
                  <a:schemeClr val="tx1"/>
                </a:solidFill>
                <a:latin typeface="+mn-ea"/>
              </a:rPr>
              <a:t>列「夕飯」などから、年代別にどのような夕飯を食べる傾向の差があるかを判断し、どのように飲食店の事業展開をしていくかを検討する</a:t>
            </a:r>
          </a:p>
        </p:txBody>
      </p:sp>
      <p:graphicFrame>
        <p:nvGraphicFramePr>
          <p:cNvPr id="2" name="表 7">
            <a:extLst>
              <a:ext uri="{FF2B5EF4-FFF2-40B4-BE49-F238E27FC236}">
                <a16:creationId xmlns:a16="http://schemas.microsoft.com/office/drawing/2014/main" id="{3B69FCA7-4839-4DAB-A16B-EEDF59B8990F}"/>
              </a:ext>
            </a:extLst>
          </p:cNvPr>
          <p:cNvGraphicFramePr>
            <a:graphicFrameLocks noGrp="1"/>
          </p:cNvGraphicFramePr>
          <p:nvPr>
            <p:extLst>
              <p:ext uri="{D42A27DB-BD31-4B8C-83A1-F6EECF244321}">
                <p14:modId xmlns:p14="http://schemas.microsoft.com/office/powerpoint/2010/main" val="142999735"/>
              </p:ext>
            </p:extLst>
          </p:nvPr>
        </p:nvGraphicFramePr>
        <p:xfrm>
          <a:off x="180000" y="1512000"/>
          <a:ext cx="3780001" cy="1630680"/>
        </p:xfrm>
        <a:graphic>
          <a:graphicData uri="http://schemas.openxmlformats.org/drawingml/2006/table">
            <a:tbl>
              <a:tblPr firstRow="1" bandRow="1">
                <a:tableStyleId>{5940675A-B579-460E-94D1-54222C63F5DA}</a:tableStyleId>
              </a:tblPr>
              <a:tblGrid>
                <a:gridCol w="1271378">
                  <a:extLst>
                    <a:ext uri="{9D8B030D-6E8A-4147-A177-3AD203B41FA5}">
                      <a16:colId xmlns:a16="http://schemas.microsoft.com/office/drawing/2014/main" val="3657597231"/>
                    </a:ext>
                  </a:extLst>
                </a:gridCol>
                <a:gridCol w="564952">
                  <a:extLst>
                    <a:ext uri="{9D8B030D-6E8A-4147-A177-3AD203B41FA5}">
                      <a16:colId xmlns:a16="http://schemas.microsoft.com/office/drawing/2014/main" val="4240249617"/>
                    </a:ext>
                  </a:extLst>
                </a:gridCol>
                <a:gridCol w="909780">
                  <a:extLst>
                    <a:ext uri="{9D8B030D-6E8A-4147-A177-3AD203B41FA5}">
                      <a16:colId xmlns:a16="http://schemas.microsoft.com/office/drawing/2014/main" val="2115504807"/>
                    </a:ext>
                  </a:extLst>
                </a:gridCol>
                <a:gridCol w="420792">
                  <a:extLst>
                    <a:ext uri="{9D8B030D-6E8A-4147-A177-3AD203B41FA5}">
                      <a16:colId xmlns:a16="http://schemas.microsoft.com/office/drawing/2014/main" val="447552592"/>
                    </a:ext>
                  </a:extLst>
                </a:gridCol>
                <a:gridCol w="613099">
                  <a:extLst>
                    <a:ext uri="{9D8B030D-6E8A-4147-A177-3AD203B41FA5}">
                      <a16:colId xmlns:a16="http://schemas.microsoft.com/office/drawing/2014/main" val="1309351116"/>
                    </a:ext>
                  </a:extLst>
                </a:gridCol>
              </a:tblGrid>
              <a:tr h="518160">
                <a:tc>
                  <a:txBody>
                    <a:bodyPr/>
                    <a:lstStyle/>
                    <a:p>
                      <a:r>
                        <a:rPr kumimoji="1" lang="ja-JP" altLang="en-US" sz="1400" b="1" dirty="0"/>
                        <a:t>　　　　イメージ</a:t>
                      </a:r>
                      <a:endParaRPr kumimoji="1" lang="en-US" altLang="ja-JP" sz="1400" b="1" dirty="0"/>
                    </a:p>
                    <a:p>
                      <a:r>
                        <a:rPr kumimoji="1" lang="ja-JP" altLang="en-US" sz="1400" b="1" dirty="0"/>
                        <a:t>商品</a:t>
                      </a:r>
                    </a:p>
                  </a:txBody>
                  <a:tcPr>
                    <a:lnTlToBr w="12700" cap="flat" cmpd="sng" algn="ctr">
                      <a:solidFill>
                        <a:schemeClr val="tx1"/>
                      </a:solidFill>
                      <a:prstDash val="solid"/>
                      <a:round/>
                      <a:headEnd type="none" w="med" len="med"/>
                      <a:tailEnd type="none" w="med" len="med"/>
                    </a:lnTlToBr>
                    <a:solidFill>
                      <a:schemeClr val="bg1">
                        <a:lumMod val="85000"/>
                      </a:schemeClr>
                    </a:solidFill>
                  </a:tcPr>
                </a:tc>
                <a:tc>
                  <a:txBody>
                    <a:bodyPr/>
                    <a:lstStyle/>
                    <a:p>
                      <a:pPr algn="ctr"/>
                      <a:r>
                        <a:rPr kumimoji="1" lang="ja-JP" altLang="en-US" sz="1200" b="1" dirty="0"/>
                        <a:t>高級感</a:t>
                      </a:r>
                    </a:p>
                  </a:txBody>
                  <a:tcPr marL="36000" marR="36000" marT="72000" marB="72000">
                    <a:solidFill>
                      <a:schemeClr val="accent1">
                        <a:lumMod val="20000"/>
                        <a:lumOff val="80000"/>
                      </a:schemeClr>
                    </a:solidFill>
                  </a:tcPr>
                </a:tc>
                <a:tc>
                  <a:txBody>
                    <a:bodyPr/>
                    <a:lstStyle/>
                    <a:p>
                      <a:pPr algn="ctr"/>
                      <a:r>
                        <a:rPr kumimoji="1" lang="ja-JP" altLang="en-US" sz="1200" b="1" dirty="0"/>
                        <a:t>オリジナリティ</a:t>
                      </a:r>
                    </a:p>
                  </a:txBody>
                  <a:tcPr marL="36000" marR="36000" marT="72000" marB="72000">
                    <a:solidFill>
                      <a:schemeClr val="accent1">
                        <a:lumMod val="20000"/>
                        <a:lumOff val="80000"/>
                      </a:schemeClr>
                    </a:solidFill>
                  </a:tcPr>
                </a:tc>
                <a:tc>
                  <a:txBody>
                    <a:bodyPr/>
                    <a:lstStyle/>
                    <a:p>
                      <a:pPr algn="ctr"/>
                      <a:r>
                        <a:rPr kumimoji="1" lang="ja-JP" altLang="en-US" sz="1200" b="1" dirty="0"/>
                        <a:t>定番</a:t>
                      </a:r>
                    </a:p>
                  </a:txBody>
                  <a:tcPr marL="36000" marR="36000" marT="72000" marB="72000">
                    <a:solidFill>
                      <a:schemeClr val="accent1">
                        <a:lumMod val="20000"/>
                        <a:lumOff val="80000"/>
                      </a:schemeClr>
                    </a:solidFill>
                  </a:tcPr>
                </a:tc>
                <a:tc>
                  <a:txBody>
                    <a:bodyPr/>
                    <a:lstStyle/>
                    <a:p>
                      <a:pPr algn="ctr"/>
                      <a:r>
                        <a:rPr kumimoji="1" lang="ja-JP" altLang="en-US" sz="1200" b="1" dirty="0"/>
                        <a:t>値段が安い</a:t>
                      </a:r>
                    </a:p>
                  </a:txBody>
                  <a:tcPr marL="36000" marR="36000" marT="72000" marB="72000">
                    <a:solidFill>
                      <a:schemeClr val="accent1">
                        <a:lumMod val="20000"/>
                        <a:lumOff val="80000"/>
                      </a:schemeClr>
                    </a:solidFill>
                  </a:tcPr>
                </a:tc>
                <a:extLst>
                  <a:ext uri="{0D108BD9-81ED-4DB2-BD59-A6C34878D82A}">
                    <a16:rowId xmlns:a16="http://schemas.microsoft.com/office/drawing/2014/main" val="2326312315"/>
                  </a:ext>
                </a:extLst>
              </a:tr>
              <a:tr h="370840">
                <a:tc>
                  <a:txBody>
                    <a:bodyPr/>
                    <a:lstStyle/>
                    <a:p>
                      <a:pPr algn="ctr"/>
                      <a:r>
                        <a:rPr kumimoji="1" lang="ja-JP" altLang="en-US" sz="1200" b="1" dirty="0"/>
                        <a:t>商品</a:t>
                      </a:r>
                      <a:r>
                        <a:rPr kumimoji="1" lang="en-US" altLang="ja-JP" sz="1200" b="1" dirty="0"/>
                        <a:t>A</a:t>
                      </a:r>
                      <a:endParaRPr kumimoji="1" lang="ja-JP" altLang="en-US" sz="1200" b="1" dirty="0"/>
                    </a:p>
                  </a:txBody>
                  <a:tcPr marT="72000" marB="72000">
                    <a:solidFill>
                      <a:schemeClr val="accent2">
                        <a:lumMod val="20000"/>
                        <a:lumOff val="80000"/>
                      </a:schemeClr>
                    </a:solidFill>
                  </a:tcPr>
                </a:tc>
                <a:tc>
                  <a:txBody>
                    <a:bodyPr/>
                    <a:lstStyle/>
                    <a:p>
                      <a:pPr algn="r"/>
                      <a:r>
                        <a:rPr kumimoji="1" lang="en-US" altLang="ja-JP" sz="1200" dirty="0"/>
                        <a:t>5</a:t>
                      </a:r>
                      <a:endParaRPr kumimoji="1" lang="ja-JP" altLang="en-US" sz="1200" dirty="0"/>
                    </a:p>
                  </a:txBody>
                  <a:tcPr marT="72000" marB="72000">
                    <a:solidFill>
                      <a:schemeClr val="bg1"/>
                    </a:solidFill>
                  </a:tcPr>
                </a:tc>
                <a:tc>
                  <a:txBody>
                    <a:bodyPr/>
                    <a:lstStyle/>
                    <a:p>
                      <a:pPr algn="r"/>
                      <a:r>
                        <a:rPr kumimoji="1" lang="en-US" altLang="ja-JP" sz="1200" dirty="0"/>
                        <a:t>3</a:t>
                      </a:r>
                      <a:endParaRPr kumimoji="1" lang="ja-JP" altLang="en-US" sz="1200" dirty="0"/>
                    </a:p>
                  </a:txBody>
                  <a:tcPr marT="72000" marB="72000">
                    <a:solidFill>
                      <a:schemeClr val="bg1"/>
                    </a:solidFill>
                  </a:tcPr>
                </a:tc>
                <a:tc>
                  <a:txBody>
                    <a:bodyPr/>
                    <a:lstStyle/>
                    <a:p>
                      <a:pPr algn="r"/>
                      <a:r>
                        <a:rPr kumimoji="1" lang="en-US" altLang="ja-JP" sz="1200" dirty="0"/>
                        <a:t>5</a:t>
                      </a:r>
                      <a:endParaRPr kumimoji="1" lang="ja-JP" altLang="en-US" sz="1200" dirty="0"/>
                    </a:p>
                  </a:txBody>
                  <a:tcPr marT="72000" marB="72000">
                    <a:solidFill>
                      <a:schemeClr val="bg1"/>
                    </a:solidFill>
                  </a:tcPr>
                </a:tc>
                <a:tc>
                  <a:txBody>
                    <a:bodyPr/>
                    <a:lstStyle/>
                    <a:p>
                      <a:pPr algn="r"/>
                      <a:r>
                        <a:rPr kumimoji="1" lang="en-US" altLang="ja-JP" sz="1200" dirty="0"/>
                        <a:t>2</a:t>
                      </a:r>
                      <a:endParaRPr kumimoji="1" lang="ja-JP" altLang="en-US" sz="1200" dirty="0"/>
                    </a:p>
                  </a:txBody>
                  <a:tcPr marT="72000" marB="72000">
                    <a:solidFill>
                      <a:schemeClr val="bg1"/>
                    </a:solidFill>
                  </a:tcPr>
                </a:tc>
                <a:extLst>
                  <a:ext uri="{0D108BD9-81ED-4DB2-BD59-A6C34878D82A}">
                    <a16:rowId xmlns:a16="http://schemas.microsoft.com/office/drawing/2014/main" val="2970707997"/>
                  </a:ext>
                </a:extLst>
              </a:tr>
              <a:tr h="370840">
                <a:tc>
                  <a:txBody>
                    <a:bodyPr/>
                    <a:lstStyle/>
                    <a:p>
                      <a:pPr algn="ctr"/>
                      <a:r>
                        <a:rPr kumimoji="1" lang="ja-JP" altLang="en-US" sz="1200" b="1" dirty="0"/>
                        <a:t>商品</a:t>
                      </a:r>
                      <a:r>
                        <a:rPr kumimoji="1" lang="en-US" altLang="ja-JP" sz="1200" b="1" dirty="0"/>
                        <a:t>B</a:t>
                      </a:r>
                      <a:endParaRPr kumimoji="1" lang="ja-JP" altLang="en-US" sz="1200" b="1" dirty="0"/>
                    </a:p>
                  </a:txBody>
                  <a:tcPr marT="72000" marB="72000">
                    <a:solidFill>
                      <a:schemeClr val="accent2">
                        <a:lumMod val="20000"/>
                        <a:lumOff val="80000"/>
                      </a:schemeClr>
                    </a:solidFill>
                  </a:tcPr>
                </a:tc>
                <a:tc>
                  <a:txBody>
                    <a:bodyPr/>
                    <a:lstStyle/>
                    <a:p>
                      <a:pPr algn="r"/>
                      <a:r>
                        <a:rPr kumimoji="1" lang="en-US" altLang="ja-JP" sz="1200" dirty="0"/>
                        <a:t>2</a:t>
                      </a:r>
                      <a:endParaRPr kumimoji="1" lang="ja-JP" altLang="en-US" sz="1200" dirty="0"/>
                    </a:p>
                  </a:txBody>
                  <a:tcPr marT="72000" marB="72000">
                    <a:solidFill>
                      <a:schemeClr val="bg1"/>
                    </a:solidFill>
                  </a:tcPr>
                </a:tc>
                <a:tc>
                  <a:txBody>
                    <a:bodyPr/>
                    <a:lstStyle/>
                    <a:p>
                      <a:pPr algn="r"/>
                      <a:r>
                        <a:rPr kumimoji="1" lang="en-US" altLang="ja-JP" sz="1200" dirty="0"/>
                        <a:t>2</a:t>
                      </a:r>
                      <a:endParaRPr kumimoji="1" lang="ja-JP" altLang="en-US" sz="1200" dirty="0"/>
                    </a:p>
                  </a:txBody>
                  <a:tcPr marT="72000" marB="72000">
                    <a:solidFill>
                      <a:schemeClr val="bg1"/>
                    </a:solidFill>
                  </a:tcPr>
                </a:tc>
                <a:tc>
                  <a:txBody>
                    <a:bodyPr/>
                    <a:lstStyle/>
                    <a:p>
                      <a:pPr algn="r"/>
                      <a:r>
                        <a:rPr kumimoji="1" lang="en-US" altLang="ja-JP" sz="1200" dirty="0"/>
                        <a:t>3</a:t>
                      </a:r>
                      <a:endParaRPr kumimoji="1" lang="ja-JP" altLang="en-US" sz="1200" dirty="0"/>
                    </a:p>
                  </a:txBody>
                  <a:tcPr marT="72000" marB="72000">
                    <a:solidFill>
                      <a:schemeClr val="bg1"/>
                    </a:solidFill>
                  </a:tcPr>
                </a:tc>
                <a:tc>
                  <a:txBody>
                    <a:bodyPr/>
                    <a:lstStyle/>
                    <a:p>
                      <a:pPr algn="r"/>
                      <a:r>
                        <a:rPr kumimoji="1" lang="en-US" altLang="ja-JP" sz="1200" dirty="0"/>
                        <a:t>5</a:t>
                      </a:r>
                      <a:endParaRPr kumimoji="1" lang="ja-JP" altLang="en-US" sz="1200" dirty="0"/>
                    </a:p>
                  </a:txBody>
                  <a:tcPr marT="72000" marB="72000">
                    <a:solidFill>
                      <a:schemeClr val="bg1"/>
                    </a:solidFill>
                  </a:tcPr>
                </a:tc>
                <a:extLst>
                  <a:ext uri="{0D108BD9-81ED-4DB2-BD59-A6C34878D82A}">
                    <a16:rowId xmlns:a16="http://schemas.microsoft.com/office/drawing/2014/main" val="3930783421"/>
                  </a:ext>
                </a:extLst>
              </a:tr>
              <a:tr h="370840">
                <a:tc>
                  <a:txBody>
                    <a:bodyPr/>
                    <a:lstStyle/>
                    <a:p>
                      <a:pPr algn="ctr"/>
                      <a:r>
                        <a:rPr kumimoji="1" lang="ja-JP" altLang="en-US" sz="1200" b="1" dirty="0"/>
                        <a:t>商品</a:t>
                      </a:r>
                      <a:r>
                        <a:rPr kumimoji="1" lang="en-US" altLang="ja-JP" sz="1200" b="1" dirty="0"/>
                        <a:t>C</a:t>
                      </a:r>
                      <a:endParaRPr kumimoji="1" lang="ja-JP" altLang="en-US" sz="1200" b="1" dirty="0"/>
                    </a:p>
                  </a:txBody>
                  <a:tcPr marT="72000" marB="72000">
                    <a:solidFill>
                      <a:schemeClr val="accent2">
                        <a:lumMod val="20000"/>
                        <a:lumOff val="80000"/>
                      </a:schemeClr>
                    </a:solidFill>
                  </a:tcPr>
                </a:tc>
                <a:tc>
                  <a:txBody>
                    <a:bodyPr/>
                    <a:lstStyle/>
                    <a:p>
                      <a:pPr algn="r"/>
                      <a:r>
                        <a:rPr kumimoji="1" lang="en-US" altLang="ja-JP" sz="1200" dirty="0"/>
                        <a:t>3</a:t>
                      </a:r>
                      <a:endParaRPr kumimoji="1" lang="ja-JP" altLang="en-US" sz="1200" dirty="0"/>
                    </a:p>
                  </a:txBody>
                  <a:tcPr marT="72000" marB="72000">
                    <a:solidFill>
                      <a:schemeClr val="bg1"/>
                    </a:solidFill>
                  </a:tcPr>
                </a:tc>
                <a:tc>
                  <a:txBody>
                    <a:bodyPr/>
                    <a:lstStyle/>
                    <a:p>
                      <a:pPr algn="r"/>
                      <a:r>
                        <a:rPr kumimoji="1" lang="en-US" altLang="ja-JP" sz="1200" dirty="0"/>
                        <a:t>5</a:t>
                      </a:r>
                      <a:endParaRPr kumimoji="1" lang="ja-JP" altLang="en-US" sz="1200" dirty="0"/>
                    </a:p>
                  </a:txBody>
                  <a:tcPr marT="72000" marB="72000">
                    <a:solidFill>
                      <a:schemeClr val="bg1"/>
                    </a:solidFill>
                  </a:tcPr>
                </a:tc>
                <a:tc>
                  <a:txBody>
                    <a:bodyPr/>
                    <a:lstStyle/>
                    <a:p>
                      <a:pPr algn="r"/>
                      <a:r>
                        <a:rPr kumimoji="1" lang="en-US" altLang="ja-JP" sz="1200" dirty="0"/>
                        <a:t>4</a:t>
                      </a:r>
                      <a:endParaRPr kumimoji="1" lang="ja-JP" altLang="en-US" sz="1200" dirty="0"/>
                    </a:p>
                  </a:txBody>
                  <a:tcPr marT="72000" marB="72000">
                    <a:solidFill>
                      <a:schemeClr val="bg1"/>
                    </a:solidFill>
                  </a:tcPr>
                </a:tc>
                <a:tc>
                  <a:txBody>
                    <a:bodyPr/>
                    <a:lstStyle/>
                    <a:p>
                      <a:pPr algn="r"/>
                      <a:r>
                        <a:rPr kumimoji="1" lang="en-US" altLang="ja-JP" sz="1200" dirty="0"/>
                        <a:t>3</a:t>
                      </a:r>
                      <a:endParaRPr kumimoji="1" lang="ja-JP" altLang="en-US" sz="1200" dirty="0"/>
                    </a:p>
                  </a:txBody>
                  <a:tcPr marT="72000" marB="72000">
                    <a:solidFill>
                      <a:schemeClr val="bg1"/>
                    </a:solidFill>
                  </a:tcPr>
                </a:tc>
                <a:extLst>
                  <a:ext uri="{0D108BD9-81ED-4DB2-BD59-A6C34878D82A}">
                    <a16:rowId xmlns:a16="http://schemas.microsoft.com/office/drawing/2014/main" val="1858998740"/>
                  </a:ext>
                </a:extLst>
              </a:tr>
            </a:tbl>
          </a:graphicData>
        </a:graphic>
      </p:graphicFrame>
      <p:cxnSp>
        <p:nvCxnSpPr>
          <p:cNvPr id="28" name="直線矢印コネクタ 27">
            <a:extLst>
              <a:ext uri="{FF2B5EF4-FFF2-40B4-BE49-F238E27FC236}">
                <a16:creationId xmlns:a16="http://schemas.microsoft.com/office/drawing/2014/main" id="{9BC952BC-22BC-48A8-980F-C63A8915FA4C}"/>
              </a:ext>
            </a:extLst>
          </p:cNvPr>
          <p:cNvCxnSpPr>
            <a:cxnSpLocks/>
          </p:cNvCxnSpPr>
          <p:nvPr/>
        </p:nvCxnSpPr>
        <p:spPr>
          <a:xfrm>
            <a:off x="5796136" y="2276872"/>
            <a:ext cx="2340000" cy="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3BA10A2-64C2-4D91-BE89-7B55AC743555}"/>
              </a:ext>
            </a:extLst>
          </p:cNvPr>
          <p:cNvCxnSpPr>
            <a:cxnSpLocks/>
          </p:cNvCxnSpPr>
          <p:nvPr/>
        </p:nvCxnSpPr>
        <p:spPr>
          <a:xfrm flipV="1">
            <a:off x="7044822" y="1211674"/>
            <a:ext cx="0" cy="234000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DBDE1A7-8A2D-483D-B4EC-EC6FB27B57C5}"/>
              </a:ext>
            </a:extLst>
          </p:cNvPr>
          <p:cNvSpPr txBox="1"/>
          <p:nvPr/>
        </p:nvSpPr>
        <p:spPr>
          <a:xfrm>
            <a:off x="8224187" y="2102507"/>
            <a:ext cx="543739" cy="307777"/>
          </a:xfrm>
          <a:prstGeom prst="rect">
            <a:avLst/>
          </a:prstGeom>
          <a:noFill/>
        </p:spPr>
        <p:txBody>
          <a:bodyPr wrap="none" rtlCol="0">
            <a:spAutoFit/>
          </a:bodyPr>
          <a:lstStyle/>
          <a:p>
            <a:pPr algn="l"/>
            <a:r>
              <a:rPr lang="ja-JP" altLang="en-US" sz="1400" b="1" dirty="0">
                <a:solidFill>
                  <a:schemeClr val="accent1"/>
                </a:solidFill>
              </a:rPr>
              <a:t>安価</a:t>
            </a:r>
          </a:p>
        </p:txBody>
      </p:sp>
      <p:sp>
        <p:nvSpPr>
          <p:cNvPr id="34" name="テキスト ボックス 33">
            <a:extLst>
              <a:ext uri="{FF2B5EF4-FFF2-40B4-BE49-F238E27FC236}">
                <a16:creationId xmlns:a16="http://schemas.microsoft.com/office/drawing/2014/main" id="{BE491463-4EF6-400C-A826-A2EDEAB3B67E}"/>
              </a:ext>
            </a:extLst>
          </p:cNvPr>
          <p:cNvSpPr txBox="1"/>
          <p:nvPr/>
        </p:nvSpPr>
        <p:spPr>
          <a:xfrm>
            <a:off x="5237074" y="2156250"/>
            <a:ext cx="543739" cy="307777"/>
          </a:xfrm>
          <a:prstGeom prst="rect">
            <a:avLst/>
          </a:prstGeom>
          <a:noFill/>
        </p:spPr>
        <p:txBody>
          <a:bodyPr wrap="none" rtlCol="0">
            <a:spAutoFit/>
          </a:bodyPr>
          <a:lstStyle/>
          <a:p>
            <a:pPr algn="l"/>
            <a:r>
              <a:rPr lang="ja-JP" altLang="en-US" sz="1400" b="1" dirty="0">
                <a:solidFill>
                  <a:schemeClr val="accent1"/>
                </a:solidFill>
              </a:rPr>
              <a:t>高価</a:t>
            </a:r>
          </a:p>
        </p:txBody>
      </p:sp>
      <p:sp>
        <p:nvSpPr>
          <p:cNvPr id="35" name="テキスト ボックス 34">
            <a:extLst>
              <a:ext uri="{FF2B5EF4-FFF2-40B4-BE49-F238E27FC236}">
                <a16:creationId xmlns:a16="http://schemas.microsoft.com/office/drawing/2014/main" id="{E9CE35EF-F6F1-471D-818C-C8673390EFAA}"/>
              </a:ext>
            </a:extLst>
          </p:cNvPr>
          <p:cNvSpPr txBox="1"/>
          <p:nvPr/>
        </p:nvSpPr>
        <p:spPr>
          <a:xfrm>
            <a:off x="6772953" y="901974"/>
            <a:ext cx="543739" cy="307777"/>
          </a:xfrm>
          <a:prstGeom prst="rect">
            <a:avLst/>
          </a:prstGeom>
          <a:noFill/>
        </p:spPr>
        <p:txBody>
          <a:bodyPr wrap="none" rtlCol="0">
            <a:spAutoFit/>
          </a:bodyPr>
          <a:lstStyle/>
          <a:p>
            <a:pPr algn="l"/>
            <a:r>
              <a:rPr lang="ja-JP" altLang="en-US" sz="1400" b="1" dirty="0">
                <a:solidFill>
                  <a:schemeClr val="accent1"/>
                </a:solidFill>
              </a:rPr>
              <a:t>通年</a:t>
            </a:r>
          </a:p>
        </p:txBody>
      </p:sp>
      <p:sp>
        <p:nvSpPr>
          <p:cNvPr id="37" name="テキスト ボックス 36">
            <a:extLst>
              <a:ext uri="{FF2B5EF4-FFF2-40B4-BE49-F238E27FC236}">
                <a16:creationId xmlns:a16="http://schemas.microsoft.com/office/drawing/2014/main" id="{FCA82BDB-998C-466F-9D2E-3C69FF9D22EF}"/>
              </a:ext>
            </a:extLst>
          </p:cNvPr>
          <p:cNvSpPr txBox="1"/>
          <p:nvPr/>
        </p:nvSpPr>
        <p:spPr>
          <a:xfrm>
            <a:off x="6700537" y="3560805"/>
            <a:ext cx="723275" cy="307777"/>
          </a:xfrm>
          <a:prstGeom prst="rect">
            <a:avLst/>
          </a:prstGeom>
          <a:noFill/>
        </p:spPr>
        <p:txBody>
          <a:bodyPr wrap="none" rtlCol="0">
            <a:spAutoFit/>
          </a:bodyPr>
          <a:lstStyle/>
          <a:p>
            <a:pPr algn="l"/>
            <a:r>
              <a:rPr lang="ja-JP" altLang="en-US" sz="1400" b="1" dirty="0">
                <a:solidFill>
                  <a:schemeClr val="accent1"/>
                </a:solidFill>
              </a:rPr>
              <a:t>季節感</a:t>
            </a:r>
          </a:p>
        </p:txBody>
      </p:sp>
      <p:sp>
        <p:nvSpPr>
          <p:cNvPr id="39" name="フローチャート: 判断 38">
            <a:extLst>
              <a:ext uri="{FF2B5EF4-FFF2-40B4-BE49-F238E27FC236}">
                <a16:creationId xmlns:a16="http://schemas.microsoft.com/office/drawing/2014/main" id="{F2EB80DB-46D7-49F8-8E7C-86CB58A89A4D}"/>
              </a:ext>
            </a:extLst>
          </p:cNvPr>
          <p:cNvSpPr>
            <a:spLocks noChangeAspect="1"/>
          </p:cNvSpPr>
          <p:nvPr/>
        </p:nvSpPr>
        <p:spPr>
          <a:xfrm>
            <a:off x="8044186" y="2376000"/>
            <a:ext cx="180000" cy="120600"/>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40" name="テキスト ボックス 39">
            <a:extLst>
              <a:ext uri="{FF2B5EF4-FFF2-40B4-BE49-F238E27FC236}">
                <a16:creationId xmlns:a16="http://schemas.microsoft.com/office/drawing/2014/main" id="{2E058782-2C4E-44C0-9F68-B5F3612DF778}"/>
              </a:ext>
            </a:extLst>
          </p:cNvPr>
          <p:cNvSpPr txBox="1"/>
          <p:nvPr/>
        </p:nvSpPr>
        <p:spPr>
          <a:xfrm>
            <a:off x="7720131" y="2449142"/>
            <a:ext cx="896399" cy="276999"/>
          </a:xfrm>
          <a:prstGeom prst="rect">
            <a:avLst/>
          </a:prstGeom>
          <a:noFill/>
        </p:spPr>
        <p:txBody>
          <a:bodyPr wrap="none" rtlCol="0">
            <a:spAutoFit/>
          </a:bodyPr>
          <a:lstStyle/>
          <a:p>
            <a:pPr algn="l"/>
            <a:r>
              <a:rPr lang="ja-JP" altLang="en-US" sz="1200" dirty="0"/>
              <a:t>値段が安い</a:t>
            </a:r>
          </a:p>
        </p:txBody>
      </p:sp>
      <p:sp>
        <p:nvSpPr>
          <p:cNvPr id="43" name="テキスト ボックス 42">
            <a:extLst>
              <a:ext uri="{FF2B5EF4-FFF2-40B4-BE49-F238E27FC236}">
                <a16:creationId xmlns:a16="http://schemas.microsoft.com/office/drawing/2014/main" id="{265B19AF-7675-4751-A530-CFF31A804E2B}"/>
              </a:ext>
            </a:extLst>
          </p:cNvPr>
          <p:cNvSpPr txBox="1"/>
          <p:nvPr/>
        </p:nvSpPr>
        <p:spPr>
          <a:xfrm>
            <a:off x="6541865" y="1432047"/>
            <a:ext cx="492443" cy="276999"/>
          </a:xfrm>
          <a:prstGeom prst="rect">
            <a:avLst/>
          </a:prstGeom>
          <a:noFill/>
        </p:spPr>
        <p:txBody>
          <a:bodyPr wrap="none" rtlCol="0">
            <a:spAutoFit/>
          </a:bodyPr>
          <a:lstStyle/>
          <a:p>
            <a:pPr algn="l"/>
            <a:r>
              <a:rPr lang="ja-JP" altLang="en-US" sz="1200" dirty="0"/>
              <a:t>定番</a:t>
            </a:r>
            <a:endParaRPr lang="en-US" altLang="ja-JP" sz="1200" dirty="0"/>
          </a:p>
        </p:txBody>
      </p:sp>
      <p:sp>
        <p:nvSpPr>
          <p:cNvPr id="44" name="フローチャート: 判断 43">
            <a:extLst>
              <a:ext uri="{FF2B5EF4-FFF2-40B4-BE49-F238E27FC236}">
                <a16:creationId xmlns:a16="http://schemas.microsoft.com/office/drawing/2014/main" id="{224AB83A-CFE5-44DE-9C99-E79F7FE4F14A}"/>
              </a:ext>
            </a:extLst>
          </p:cNvPr>
          <p:cNvSpPr>
            <a:spLocks noChangeAspect="1"/>
          </p:cNvSpPr>
          <p:nvPr/>
        </p:nvSpPr>
        <p:spPr>
          <a:xfrm>
            <a:off x="6707266" y="1359827"/>
            <a:ext cx="180000" cy="120600"/>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45" name="テキスト ボックス 44">
            <a:extLst>
              <a:ext uri="{FF2B5EF4-FFF2-40B4-BE49-F238E27FC236}">
                <a16:creationId xmlns:a16="http://schemas.microsoft.com/office/drawing/2014/main" id="{E7069959-E4AD-4CBB-B218-5B2FB6C72441}"/>
              </a:ext>
            </a:extLst>
          </p:cNvPr>
          <p:cNvSpPr txBox="1"/>
          <p:nvPr/>
        </p:nvSpPr>
        <p:spPr>
          <a:xfrm>
            <a:off x="5502798" y="1260001"/>
            <a:ext cx="1013419" cy="276999"/>
          </a:xfrm>
          <a:prstGeom prst="rect">
            <a:avLst/>
          </a:prstGeom>
          <a:noFill/>
        </p:spPr>
        <p:txBody>
          <a:bodyPr wrap="none" rtlCol="0">
            <a:spAutoFit/>
          </a:bodyPr>
          <a:lstStyle/>
          <a:p>
            <a:pPr algn="l"/>
            <a:r>
              <a:rPr lang="ja-JP" altLang="en-US" sz="1200" dirty="0"/>
              <a:t>高級感がある</a:t>
            </a:r>
          </a:p>
        </p:txBody>
      </p:sp>
      <p:sp>
        <p:nvSpPr>
          <p:cNvPr id="46" name="フローチャート: 判断 45">
            <a:extLst>
              <a:ext uri="{FF2B5EF4-FFF2-40B4-BE49-F238E27FC236}">
                <a16:creationId xmlns:a16="http://schemas.microsoft.com/office/drawing/2014/main" id="{FBBF832A-7A58-4857-942D-B0FCBC3214EC}"/>
              </a:ext>
            </a:extLst>
          </p:cNvPr>
          <p:cNvSpPr>
            <a:spLocks noChangeAspect="1"/>
          </p:cNvSpPr>
          <p:nvPr/>
        </p:nvSpPr>
        <p:spPr>
          <a:xfrm>
            <a:off x="5902306" y="1188000"/>
            <a:ext cx="180000" cy="120600"/>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47" name="テキスト ボックス 46">
            <a:extLst>
              <a:ext uri="{FF2B5EF4-FFF2-40B4-BE49-F238E27FC236}">
                <a16:creationId xmlns:a16="http://schemas.microsoft.com/office/drawing/2014/main" id="{1701E729-E665-4B7C-8712-9427EA64ACB5}"/>
              </a:ext>
            </a:extLst>
          </p:cNvPr>
          <p:cNvSpPr txBox="1"/>
          <p:nvPr/>
        </p:nvSpPr>
        <p:spPr>
          <a:xfrm>
            <a:off x="5649289" y="2880001"/>
            <a:ext cx="1306768" cy="276999"/>
          </a:xfrm>
          <a:prstGeom prst="rect">
            <a:avLst/>
          </a:prstGeom>
          <a:noFill/>
        </p:spPr>
        <p:txBody>
          <a:bodyPr wrap="none" rtlCol="0">
            <a:spAutoFit/>
          </a:bodyPr>
          <a:lstStyle/>
          <a:p>
            <a:pPr algn="l"/>
            <a:r>
              <a:rPr lang="ja-JP" altLang="en-US" sz="1200" dirty="0"/>
              <a:t>オリジナリティがある</a:t>
            </a:r>
          </a:p>
        </p:txBody>
      </p:sp>
      <p:sp>
        <p:nvSpPr>
          <p:cNvPr id="48" name="フローチャート: 判断 47">
            <a:extLst>
              <a:ext uri="{FF2B5EF4-FFF2-40B4-BE49-F238E27FC236}">
                <a16:creationId xmlns:a16="http://schemas.microsoft.com/office/drawing/2014/main" id="{C035C5F7-FEB7-4AA2-8F00-481402C94CE6}"/>
              </a:ext>
            </a:extLst>
          </p:cNvPr>
          <p:cNvSpPr>
            <a:spLocks noChangeAspect="1"/>
          </p:cNvSpPr>
          <p:nvPr/>
        </p:nvSpPr>
        <p:spPr>
          <a:xfrm>
            <a:off x="6108658" y="2808000"/>
            <a:ext cx="180000" cy="120600"/>
          </a:xfrm>
          <a:prstGeom prst="flowChartDecision">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50" name="テキスト ボックス 49">
            <a:extLst>
              <a:ext uri="{FF2B5EF4-FFF2-40B4-BE49-F238E27FC236}">
                <a16:creationId xmlns:a16="http://schemas.microsoft.com/office/drawing/2014/main" id="{7646F80B-F8B6-46D1-A3B1-D87823C9041E}"/>
              </a:ext>
            </a:extLst>
          </p:cNvPr>
          <p:cNvSpPr txBox="1"/>
          <p:nvPr/>
        </p:nvSpPr>
        <p:spPr>
          <a:xfrm>
            <a:off x="5680854" y="1648994"/>
            <a:ext cx="606256" cy="461665"/>
          </a:xfrm>
          <a:prstGeom prst="rect">
            <a:avLst/>
          </a:prstGeom>
          <a:noFill/>
        </p:spPr>
        <p:txBody>
          <a:bodyPr wrap="none" rtlCol="0">
            <a:spAutoFit/>
          </a:bodyPr>
          <a:lstStyle/>
          <a:p>
            <a:pPr algn="l"/>
            <a:r>
              <a:rPr lang="ja-JP" altLang="en-US" sz="1200" b="1" dirty="0">
                <a:solidFill>
                  <a:schemeClr val="accent2"/>
                </a:solidFill>
              </a:rPr>
              <a:t>　</a:t>
            </a:r>
            <a:r>
              <a:rPr lang="en-US" altLang="ja-JP" sz="1200" b="1" dirty="0">
                <a:solidFill>
                  <a:schemeClr val="accent2"/>
                </a:solidFill>
              </a:rPr>
              <a:t>×</a:t>
            </a:r>
          </a:p>
          <a:p>
            <a:pPr algn="l"/>
            <a:r>
              <a:rPr lang="ja-JP" altLang="en-US" sz="1200" b="1" dirty="0">
                <a:solidFill>
                  <a:schemeClr val="accent2"/>
                </a:solidFill>
              </a:rPr>
              <a:t>商品</a:t>
            </a:r>
            <a:r>
              <a:rPr lang="en-US" altLang="ja-JP" sz="1200" b="1" dirty="0">
                <a:solidFill>
                  <a:schemeClr val="accent2"/>
                </a:solidFill>
              </a:rPr>
              <a:t>A</a:t>
            </a:r>
            <a:endParaRPr lang="ja-JP" altLang="en-US" sz="1200" b="1" dirty="0">
              <a:solidFill>
                <a:schemeClr val="accent2"/>
              </a:solidFill>
            </a:endParaRPr>
          </a:p>
        </p:txBody>
      </p:sp>
      <p:sp>
        <p:nvSpPr>
          <p:cNvPr id="51" name="テキスト ボックス 50">
            <a:extLst>
              <a:ext uri="{FF2B5EF4-FFF2-40B4-BE49-F238E27FC236}">
                <a16:creationId xmlns:a16="http://schemas.microsoft.com/office/drawing/2014/main" id="{376138AF-2BF4-4336-91A6-692BF87582E2}"/>
              </a:ext>
            </a:extLst>
          </p:cNvPr>
          <p:cNvSpPr txBox="1"/>
          <p:nvPr/>
        </p:nvSpPr>
        <p:spPr>
          <a:xfrm>
            <a:off x="7222153" y="1964941"/>
            <a:ext cx="732893" cy="276999"/>
          </a:xfrm>
          <a:prstGeom prst="rect">
            <a:avLst/>
          </a:prstGeom>
          <a:noFill/>
        </p:spPr>
        <p:txBody>
          <a:bodyPr wrap="none" rtlCol="0">
            <a:spAutoFit/>
          </a:bodyPr>
          <a:lstStyle/>
          <a:p>
            <a:pPr algn="l"/>
            <a:r>
              <a:rPr lang="en-US" altLang="ja-JP" sz="1200" b="1" dirty="0">
                <a:solidFill>
                  <a:schemeClr val="accent2"/>
                </a:solidFill>
              </a:rPr>
              <a:t>×</a:t>
            </a:r>
            <a:r>
              <a:rPr lang="ja-JP" altLang="en-US" sz="1200" b="1" dirty="0">
                <a:solidFill>
                  <a:schemeClr val="accent2"/>
                </a:solidFill>
              </a:rPr>
              <a:t>商品</a:t>
            </a:r>
            <a:r>
              <a:rPr lang="en-US" altLang="ja-JP" sz="1200" b="1" dirty="0">
                <a:solidFill>
                  <a:schemeClr val="accent2"/>
                </a:solidFill>
              </a:rPr>
              <a:t>B</a:t>
            </a:r>
            <a:endParaRPr lang="ja-JP" altLang="en-US" sz="1200" b="1" dirty="0">
              <a:solidFill>
                <a:schemeClr val="accent2"/>
              </a:solidFill>
            </a:endParaRPr>
          </a:p>
        </p:txBody>
      </p:sp>
      <p:sp>
        <p:nvSpPr>
          <p:cNvPr id="52" name="テキスト ボックス 51">
            <a:extLst>
              <a:ext uri="{FF2B5EF4-FFF2-40B4-BE49-F238E27FC236}">
                <a16:creationId xmlns:a16="http://schemas.microsoft.com/office/drawing/2014/main" id="{5C05CA73-340E-42B8-A5A6-C5F73F9F2377}"/>
              </a:ext>
            </a:extLst>
          </p:cNvPr>
          <p:cNvSpPr txBox="1"/>
          <p:nvPr/>
        </p:nvSpPr>
        <p:spPr>
          <a:xfrm>
            <a:off x="6252907" y="3107713"/>
            <a:ext cx="726481" cy="276999"/>
          </a:xfrm>
          <a:prstGeom prst="rect">
            <a:avLst/>
          </a:prstGeom>
          <a:noFill/>
        </p:spPr>
        <p:txBody>
          <a:bodyPr wrap="none" rtlCol="0">
            <a:spAutoFit/>
          </a:bodyPr>
          <a:lstStyle/>
          <a:p>
            <a:pPr algn="l"/>
            <a:r>
              <a:rPr lang="en-US" altLang="ja-JP" sz="1200" b="1" dirty="0">
                <a:solidFill>
                  <a:schemeClr val="accent2"/>
                </a:solidFill>
              </a:rPr>
              <a:t>×</a:t>
            </a:r>
            <a:r>
              <a:rPr lang="ja-JP" altLang="en-US" sz="1200" b="1" dirty="0">
                <a:solidFill>
                  <a:schemeClr val="accent2"/>
                </a:solidFill>
              </a:rPr>
              <a:t>商品</a:t>
            </a:r>
            <a:r>
              <a:rPr lang="en-US" altLang="ja-JP" sz="1200" b="1" dirty="0">
                <a:solidFill>
                  <a:schemeClr val="accent2"/>
                </a:solidFill>
              </a:rPr>
              <a:t>C</a:t>
            </a:r>
            <a:endParaRPr lang="ja-JP" altLang="en-US" sz="1200" b="1" dirty="0">
              <a:solidFill>
                <a:schemeClr val="accent2"/>
              </a:solidFill>
            </a:endParaRPr>
          </a:p>
        </p:txBody>
      </p:sp>
      <p:sp>
        <p:nvSpPr>
          <p:cNvPr id="49" name="正方形/長方形 48">
            <a:extLst>
              <a:ext uri="{FF2B5EF4-FFF2-40B4-BE49-F238E27FC236}">
                <a16:creationId xmlns:a16="http://schemas.microsoft.com/office/drawing/2014/main" id="{2A8B99B0-FD8C-43B4-B87B-C686B0F5F7AB}"/>
              </a:ext>
            </a:extLst>
          </p:cNvPr>
          <p:cNvSpPr/>
          <p:nvPr/>
        </p:nvSpPr>
        <p:spPr>
          <a:xfrm>
            <a:off x="180000" y="1151999"/>
            <a:ext cx="3780001" cy="307777"/>
          </a:xfrm>
          <a:prstGeom prst="rect">
            <a:avLst/>
          </a:prstGeom>
        </p:spPr>
        <p:txBody>
          <a:bodyPr wrap="square">
            <a:spAutoFit/>
          </a:bodyPr>
          <a:lstStyle/>
          <a:p>
            <a:pPr algn="ctr"/>
            <a:r>
              <a:rPr lang="ja-JP" altLang="en-US" sz="1400" dirty="0">
                <a:solidFill>
                  <a:srgbClr val="000000"/>
                </a:solidFill>
                <a:latin typeface="+mn-ea"/>
              </a:rPr>
              <a:t>商品のイメージについてのアンケート</a:t>
            </a:r>
            <a:endParaRPr lang="ja-JP" altLang="en-US" sz="1400" dirty="0"/>
          </a:p>
        </p:txBody>
      </p:sp>
      <p:sp>
        <p:nvSpPr>
          <p:cNvPr id="41" name="四角形: 角を丸くする 40">
            <a:extLst>
              <a:ext uri="{FF2B5EF4-FFF2-40B4-BE49-F238E27FC236}">
                <a16:creationId xmlns:a16="http://schemas.microsoft.com/office/drawing/2014/main" id="{3664DCA2-699B-475B-B20B-23C57893C25A}"/>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目的変数なし</a:t>
            </a:r>
          </a:p>
        </p:txBody>
      </p:sp>
    </p:spTree>
    <p:extLst>
      <p:ext uri="{BB962C8B-B14F-4D97-AF65-F5344CB8AC3E}">
        <p14:creationId xmlns:p14="http://schemas.microsoft.com/office/powerpoint/2010/main" val="82818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FAA9C624-2D02-465E-9F7C-5FB939F73DFA}"/>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71BA6F3E-1594-4AB7-8279-7BAB61879279}"/>
              </a:ext>
            </a:extLst>
          </p:cNvPr>
          <p:cNvSpPr>
            <a:spLocks noGrp="1"/>
          </p:cNvSpPr>
          <p:nvPr>
            <p:ph type="sldNum" sz="quarter" idx="11"/>
          </p:nvPr>
        </p:nvSpPr>
        <p:spPr/>
        <p:txBody>
          <a:bodyPr/>
          <a:lstStyle/>
          <a:p>
            <a:fld id="{5746E6DC-1CE8-4C96-A2EA-6486FEF45375}" type="slidenum">
              <a:rPr lang="ja-JP" altLang="en-US" smtClean="0"/>
              <a:pPr/>
              <a:t>3</a:t>
            </a:fld>
            <a:endParaRPr lang="ja-JP" altLang="en-US" dirty="0"/>
          </a:p>
        </p:txBody>
      </p:sp>
      <p:sp>
        <p:nvSpPr>
          <p:cNvPr id="7" name="タイトル 2">
            <a:extLst>
              <a:ext uri="{FF2B5EF4-FFF2-40B4-BE49-F238E27FC236}">
                <a16:creationId xmlns:a16="http://schemas.microsoft.com/office/drawing/2014/main" id="{ECA897B2-F9DC-48D5-B224-989F595904D0}"/>
              </a:ext>
            </a:extLst>
          </p:cNvPr>
          <p:cNvSpPr txBox="1">
            <a:spLocks/>
          </p:cNvSpPr>
          <p:nvPr/>
        </p:nvSpPr>
        <p:spPr>
          <a:xfrm>
            <a:off x="180000" y="180000"/>
            <a:ext cx="7920000" cy="612000"/>
          </a:xfrm>
          <a:prstGeom prst="rect">
            <a:avLst/>
          </a:prstGeom>
        </p:spPr>
        <p:txBody>
          <a:bodyPr anchor="ctr" anchorCtr="0"/>
          <a:lstStyle>
            <a:lvl1pPr algn="l" defTabSz="914400" rtl="0" eaLnBrk="1" latinLnBrk="0" hangingPunct="1">
              <a:spcBef>
                <a:spcPct val="0"/>
              </a:spcBef>
              <a:buNone/>
              <a:defRPr kumimoji="1" sz="36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latin typeface="+mn-ea"/>
                <a:ea typeface="+mn-ea"/>
              </a:rPr>
              <a:t>アジェンダ</a:t>
            </a:r>
          </a:p>
        </p:txBody>
      </p:sp>
      <p:sp>
        <p:nvSpPr>
          <p:cNvPr id="9" name="テキスト ボックス 8">
            <a:extLst>
              <a:ext uri="{FF2B5EF4-FFF2-40B4-BE49-F238E27FC236}">
                <a16:creationId xmlns:a16="http://schemas.microsoft.com/office/drawing/2014/main" id="{DA9183C9-1876-4752-8B5A-7E165C964D63}"/>
              </a:ext>
            </a:extLst>
          </p:cNvPr>
          <p:cNvSpPr txBox="1"/>
          <p:nvPr/>
        </p:nvSpPr>
        <p:spPr>
          <a:xfrm>
            <a:off x="540000" y="1260000"/>
            <a:ext cx="6732240" cy="3539430"/>
          </a:xfrm>
          <a:prstGeom prst="rect">
            <a:avLst/>
          </a:prstGeom>
          <a:noFill/>
        </p:spPr>
        <p:txBody>
          <a:bodyPr wrap="square" rtlCol="0">
            <a:spAutoFit/>
          </a:bodyPr>
          <a:lstStyle/>
          <a:p>
            <a:pPr marL="571497" indent="-571497">
              <a:buFont typeface="Wingdings" panose="05000000000000000000" pitchFamily="2" charset="2"/>
              <a:buChar char="Ø"/>
            </a:pPr>
            <a:r>
              <a:rPr lang="ja-JP" altLang="en-US" sz="3200" dirty="0"/>
              <a:t>データ分析　手法一覧</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手法の特徴</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手法の説明</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まとめ</a:t>
            </a:r>
            <a:endParaRPr lang="en-US" altLang="ja-JP" sz="3200" dirty="0"/>
          </a:p>
        </p:txBody>
      </p:sp>
    </p:spTree>
    <p:extLst>
      <p:ext uri="{BB962C8B-B14F-4D97-AF65-F5344CB8AC3E}">
        <p14:creationId xmlns:p14="http://schemas.microsoft.com/office/powerpoint/2010/main" val="219062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4AE92D5-2DA8-417E-93E4-C500AA9298B1}"/>
              </a:ext>
            </a:extLst>
          </p:cNvPr>
          <p:cNvSpPr>
            <a:spLocks noGrp="1"/>
          </p:cNvSpPr>
          <p:nvPr>
            <p:ph type="title"/>
          </p:nvPr>
        </p:nvSpPr>
        <p:spPr>
          <a:xfrm>
            <a:off x="180000" y="180000"/>
            <a:ext cx="8964000" cy="612000"/>
          </a:xfrm>
        </p:spPr>
        <p:txBody>
          <a:bodyPr anchor="ctr" anchorCtr="0"/>
          <a:lstStyle/>
          <a:p>
            <a:r>
              <a:rPr lang="ja-JP" altLang="en-US" dirty="0">
                <a:latin typeface="+mn-ea"/>
              </a:rPr>
              <a:t>手法の説明　</a:t>
            </a:r>
            <a:r>
              <a:rPr lang="ja-JP" altLang="en-US" sz="2800" dirty="0"/>
              <a:t>アソシエーション分析</a:t>
            </a:r>
            <a:endParaRPr kumimoji="1" lang="ja-JP" altLang="en-US" sz="2800" dirty="0"/>
          </a:p>
        </p:txBody>
      </p:sp>
      <p:sp>
        <p:nvSpPr>
          <p:cNvPr id="4" name="フッター プレースホルダー 3">
            <a:extLst>
              <a:ext uri="{FF2B5EF4-FFF2-40B4-BE49-F238E27FC236}">
                <a16:creationId xmlns:a16="http://schemas.microsoft.com/office/drawing/2014/main" id="{7C190090-A427-41F0-99AE-EF1653101322}"/>
              </a:ext>
            </a:extLst>
          </p:cNvPr>
          <p:cNvSpPr>
            <a:spLocks noGrp="1"/>
          </p:cNvSpPr>
          <p:nvPr>
            <p:ph type="ftr" sz="quarter" idx="10"/>
          </p:nvPr>
        </p:nvSpPr>
        <p:spPr/>
        <p:txBody>
          <a:body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5" name="スライド番号プレースホルダー 4">
            <a:extLst>
              <a:ext uri="{FF2B5EF4-FFF2-40B4-BE49-F238E27FC236}">
                <a16:creationId xmlns:a16="http://schemas.microsoft.com/office/drawing/2014/main" id="{4943AA93-5751-4B63-8296-A3A962473EAB}"/>
              </a:ext>
            </a:extLst>
          </p:cNvPr>
          <p:cNvSpPr>
            <a:spLocks noGrp="1"/>
          </p:cNvSpPr>
          <p:nvPr>
            <p:ph type="sldNum" sz="quarter" idx="11"/>
          </p:nvPr>
        </p:nvSpPr>
        <p:spPr/>
        <p:txBody>
          <a:bodyPr/>
          <a:lstStyle/>
          <a:p>
            <a:fld id="{5746E6DC-1CE8-4C96-A2EA-6486FEF45375}" type="slidenum">
              <a:rPr lang="ja-JP" altLang="en-US" smtClean="0"/>
              <a:pPr/>
              <a:t>30</a:t>
            </a:fld>
            <a:endParaRPr lang="ja-JP" altLang="en-US" dirty="0"/>
          </a:p>
        </p:txBody>
      </p:sp>
      <p:sp>
        <p:nvSpPr>
          <p:cNvPr id="9" name="テキスト ボックス 8">
            <a:extLst>
              <a:ext uri="{FF2B5EF4-FFF2-40B4-BE49-F238E27FC236}">
                <a16:creationId xmlns:a16="http://schemas.microsoft.com/office/drawing/2014/main" id="{692E0A20-3E66-43F4-981E-CCECDAC52AD9}"/>
              </a:ext>
            </a:extLst>
          </p:cNvPr>
          <p:cNvSpPr txBox="1"/>
          <p:nvPr/>
        </p:nvSpPr>
        <p:spPr>
          <a:xfrm>
            <a:off x="2340001" y="792001"/>
            <a:ext cx="2765501" cy="338554"/>
          </a:xfrm>
          <a:prstGeom prst="rect">
            <a:avLst/>
          </a:prstGeom>
          <a:noFill/>
        </p:spPr>
        <p:txBody>
          <a:bodyPr wrap="none" rtlCol="0">
            <a:spAutoFit/>
          </a:bodyPr>
          <a:lstStyle/>
          <a:p>
            <a:pPr algn="l"/>
            <a:r>
              <a:rPr lang="ja-JP" altLang="en-US" sz="1600" b="1" dirty="0"/>
              <a:t>アソシエーション分析のイメージ</a:t>
            </a:r>
          </a:p>
        </p:txBody>
      </p:sp>
      <p:sp>
        <p:nvSpPr>
          <p:cNvPr id="11" name="四角形: 角を丸くする 10">
            <a:extLst>
              <a:ext uri="{FF2B5EF4-FFF2-40B4-BE49-F238E27FC236}">
                <a16:creationId xmlns:a16="http://schemas.microsoft.com/office/drawing/2014/main" id="{574CDD59-91CF-41FB-8644-5CD4F1A0DB86}"/>
              </a:ext>
            </a:extLst>
          </p:cNvPr>
          <p:cNvSpPr/>
          <p:nvPr/>
        </p:nvSpPr>
        <p:spPr>
          <a:xfrm>
            <a:off x="5688000" y="180000"/>
            <a:ext cx="1008112" cy="423256"/>
          </a:xfrm>
          <a:prstGeom prst="roundRect">
            <a:avLst/>
          </a:prstGeom>
          <a:solidFill>
            <a:schemeClr val="accent1">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予測</a:t>
            </a:r>
          </a:p>
        </p:txBody>
      </p:sp>
      <p:sp>
        <p:nvSpPr>
          <p:cNvPr id="12" name="四角形: 角を丸くする 11">
            <a:extLst>
              <a:ext uri="{FF2B5EF4-FFF2-40B4-BE49-F238E27FC236}">
                <a16:creationId xmlns:a16="http://schemas.microsoft.com/office/drawing/2014/main" id="{C445590A-E16B-4B95-A970-C22CA3602EEB}"/>
              </a:ext>
            </a:extLst>
          </p:cNvPr>
          <p:cNvSpPr/>
          <p:nvPr/>
        </p:nvSpPr>
        <p:spPr>
          <a:xfrm>
            <a:off x="6840000" y="180000"/>
            <a:ext cx="1008112" cy="423256"/>
          </a:xfrm>
          <a:prstGeom prst="roundRect">
            <a:avLst/>
          </a:prstGeom>
          <a:solidFill>
            <a:schemeClr val="accent3">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識別</a:t>
            </a:r>
          </a:p>
        </p:txBody>
      </p:sp>
      <p:sp>
        <p:nvSpPr>
          <p:cNvPr id="13" name="四角形: 角を丸くする 12">
            <a:extLst>
              <a:ext uri="{FF2B5EF4-FFF2-40B4-BE49-F238E27FC236}">
                <a16:creationId xmlns:a16="http://schemas.microsoft.com/office/drawing/2014/main" id="{CC39339A-B308-468C-A39C-B694D2444D15}"/>
              </a:ext>
            </a:extLst>
          </p:cNvPr>
          <p:cNvSpPr/>
          <p:nvPr/>
        </p:nvSpPr>
        <p:spPr>
          <a:xfrm>
            <a:off x="7992000" y="180000"/>
            <a:ext cx="1008112" cy="423256"/>
          </a:xfrm>
          <a:prstGeom prst="roundRect">
            <a:avLst/>
          </a:prstGeom>
          <a:solidFill>
            <a:schemeClr val="accent2">
              <a:lumMod val="60000"/>
              <a:lumOff val="4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把握</a:t>
            </a:r>
          </a:p>
        </p:txBody>
      </p:sp>
      <p:sp>
        <p:nvSpPr>
          <p:cNvPr id="14" name="四角形: 角を丸くする 13">
            <a:extLst>
              <a:ext uri="{FF2B5EF4-FFF2-40B4-BE49-F238E27FC236}">
                <a16:creationId xmlns:a16="http://schemas.microsoft.com/office/drawing/2014/main" id="{5E06BB5F-A9CE-4D31-A77D-2788FF499CF9}"/>
              </a:ext>
            </a:extLst>
          </p:cNvPr>
          <p:cNvSpPr/>
          <p:nvPr/>
        </p:nvSpPr>
        <p:spPr>
          <a:xfrm>
            <a:off x="6840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15" name="四角形: 角を丸くする 14">
            <a:extLst>
              <a:ext uri="{FF2B5EF4-FFF2-40B4-BE49-F238E27FC236}">
                <a16:creationId xmlns:a16="http://schemas.microsoft.com/office/drawing/2014/main" id="{E2D5C1AA-E844-4F0B-91BD-B2708C6DD1B3}"/>
              </a:ext>
            </a:extLst>
          </p:cNvPr>
          <p:cNvSpPr/>
          <p:nvPr/>
        </p:nvSpPr>
        <p:spPr>
          <a:xfrm>
            <a:off x="5688000" y="180000"/>
            <a:ext cx="1008112" cy="423256"/>
          </a:xfrm>
          <a:prstGeom prst="roundRect">
            <a:avLst/>
          </a:prstGeom>
          <a:solidFill>
            <a:schemeClr val="bg1">
              <a:alpha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solidFill>
                <a:schemeClr val="tx1"/>
              </a:solidFill>
            </a:endParaRPr>
          </a:p>
        </p:txBody>
      </p:sp>
      <p:sp>
        <p:nvSpPr>
          <p:cNvPr id="16" name="コンテンツ プレースホルダー 2">
            <a:extLst>
              <a:ext uri="{FF2B5EF4-FFF2-40B4-BE49-F238E27FC236}">
                <a16:creationId xmlns:a16="http://schemas.microsoft.com/office/drawing/2014/main" id="{2A5F2026-0DFE-4E34-8243-6F05BED50599}"/>
              </a:ext>
            </a:extLst>
          </p:cNvPr>
          <p:cNvSpPr txBox="1">
            <a:spLocks/>
          </p:cNvSpPr>
          <p:nvPr/>
        </p:nvSpPr>
        <p:spPr>
          <a:xfrm>
            <a:off x="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dirty="0">
                <a:solidFill>
                  <a:schemeClr val="tx1"/>
                </a:solidFill>
                <a:latin typeface="+mn-ea"/>
                <a:ea typeface="+mn-ea"/>
              </a:rPr>
              <a:t>アソシエーション分析は、物事が同時に起きる確率を求める手法です</a:t>
            </a:r>
          </a:p>
          <a:p>
            <a:r>
              <a:rPr lang="ja-JP" altLang="en-US" sz="1600" dirty="0">
                <a:solidFill>
                  <a:schemeClr val="tx1"/>
                </a:solidFill>
                <a:latin typeface="+mn-ea"/>
                <a:ea typeface="+mn-ea"/>
              </a:rPr>
              <a:t>例えば、「おむつとビール」「シャンプーとリンス」が同時に購入されやすいことなどが分かります</a:t>
            </a:r>
            <a:endParaRPr lang="en-US" altLang="ja-JP" sz="1600" dirty="0">
              <a:solidFill>
                <a:schemeClr val="tx1"/>
              </a:solidFill>
              <a:latin typeface="+mn-ea"/>
              <a:ea typeface="+mn-ea"/>
            </a:endParaRPr>
          </a:p>
          <a:p>
            <a:r>
              <a:rPr lang="ja-JP" altLang="en-US" sz="1600" dirty="0">
                <a:solidFill>
                  <a:schemeClr val="tx1"/>
                </a:solidFill>
                <a:latin typeface="+mn-ea"/>
                <a:ea typeface="+mn-ea"/>
              </a:rPr>
              <a:t>出た結果から、商品の陳列を変更するなどの改善策を考えることで、アソシエーション分析の価値が向上すると思われます</a:t>
            </a:r>
          </a:p>
        </p:txBody>
      </p:sp>
      <p:grpSp>
        <p:nvGrpSpPr>
          <p:cNvPr id="17" name="グループ化 16">
            <a:extLst>
              <a:ext uri="{FF2B5EF4-FFF2-40B4-BE49-F238E27FC236}">
                <a16:creationId xmlns:a16="http://schemas.microsoft.com/office/drawing/2014/main" id="{3EB94952-EA5B-4CD7-A593-07EF882E2FDD}"/>
              </a:ext>
            </a:extLst>
          </p:cNvPr>
          <p:cNvGrpSpPr/>
          <p:nvPr/>
        </p:nvGrpSpPr>
        <p:grpSpPr>
          <a:xfrm>
            <a:off x="273292" y="3720791"/>
            <a:ext cx="4154692" cy="332308"/>
            <a:chOff x="2635841" y="2101218"/>
            <a:chExt cx="4239515" cy="360000"/>
          </a:xfrm>
        </p:grpSpPr>
        <p:sp>
          <p:nvSpPr>
            <p:cNvPr id="18" name="テキスト ボックス 17">
              <a:extLst>
                <a:ext uri="{FF2B5EF4-FFF2-40B4-BE49-F238E27FC236}">
                  <a16:creationId xmlns:a16="http://schemas.microsoft.com/office/drawing/2014/main" id="{B6E21626-D2C5-4CF9-930F-6B5D7D5E7164}"/>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rPr>
                <a:t>手法の説明</a:t>
              </a:r>
            </a:p>
          </p:txBody>
        </p:sp>
        <p:cxnSp>
          <p:nvCxnSpPr>
            <p:cNvPr id="19" name="直線コネクタ 18">
              <a:extLst>
                <a:ext uri="{FF2B5EF4-FFF2-40B4-BE49-F238E27FC236}">
                  <a16:creationId xmlns:a16="http://schemas.microsoft.com/office/drawing/2014/main" id="{6E00D35F-4C4B-43D0-BE7D-3D0222B9FBCF}"/>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558D31F-8BE4-4C6F-88E4-CABE71F6B2CE}"/>
              </a:ext>
            </a:extLst>
          </p:cNvPr>
          <p:cNvGrpSpPr/>
          <p:nvPr/>
        </p:nvGrpSpPr>
        <p:grpSpPr>
          <a:xfrm>
            <a:off x="4737788" y="3720791"/>
            <a:ext cx="4154692" cy="332308"/>
            <a:chOff x="2635841" y="2101218"/>
            <a:chExt cx="4239515" cy="360000"/>
          </a:xfrm>
        </p:grpSpPr>
        <p:sp>
          <p:nvSpPr>
            <p:cNvPr id="21" name="テキスト ボックス 20">
              <a:extLst>
                <a:ext uri="{FF2B5EF4-FFF2-40B4-BE49-F238E27FC236}">
                  <a16:creationId xmlns:a16="http://schemas.microsoft.com/office/drawing/2014/main" id="{59ED8DD9-B0C3-4916-A318-CF92E04FF4DA}"/>
                </a:ext>
              </a:extLst>
            </p:cNvPr>
            <p:cNvSpPr txBox="1"/>
            <p:nvPr/>
          </p:nvSpPr>
          <p:spPr>
            <a:xfrm>
              <a:off x="2635841" y="2101218"/>
              <a:ext cx="4239515" cy="360000"/>
            </a:xfrm>
            <a:prstGeom prst="rect">
              <a:avLst/>
            </a:prstGeom>
            <a:noFill/>
          </p:spPr>
          <p:txBody>
            <a:bodyPr wrap="square" lIns="66462" tIns="66462" rIns="66462" bIns="66462" rtlCol="0" anchor="ctr" anchorCtr="0">
              <a:noAutofit/>
            </a:bodyPr>
            <a:lstStyle/>
            <a:p>
              <a:pPr marL="66462">
                <a:lnSpc>
                  <a:spcPct val="106000"/>
                </a:lnSpc>
                <a:spcBef>
                  <a:spcPts val="975"/>
                </a:spcBef>
              </a:pPr>
              <a:r>
                <a:rPr lang="ja-JP" altLang="en-US" sz="1400" b="1" dirty="0">
                  <a:solidFill>
                    <a:srgbClr val="86BC25"/>
                  </a:solidFill>
                  <a:latin typeface="+mj-lt"/>
                  <a:ea typeface="+mj-ea"/>
                </a:rPr>
                <a:t>使用例</a:t>
              </a:r>
            </a:p>
          </p:txBody>
        </p:sp>
        <p:cxnSp>
          <p:nvCxnSpPr>
            <p:cNvPr id="22" name="直線コネクタ 21">
              <a:extLst>
                <a:ext uri="{FF2B5EF4-FFF2-40B4-BE49-F238E27FC236}">
                  <a16:creationId xmlns:a16="http://schemas.microsoft.com/office/drawing/2014/main" id="{845160B3-C3DF-48A8-9E30-2517F8220D76}"/>
                </a:ext>
              </a:extLst>
            </p:cNvPr>
            <p:cNvCxnSpPr/>
            <p:nvPr/>
          </p:nvCxnSpPr>
          <p:spPr>
            <a:xfrm>
              <a:off x="2635841" y="2415436"/>
              <a:ext cx="4239515" cy="0"/>
            </a:xfrm>
            <a:prstGeom prst="line">
              <a:avLst/>
            </a:prstGeom>
            <a:ln w="25400">
              <a:solidFill>
                <a:srgbClr val="86BC2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2">
            <a:extLst>
              <a:ext uri="{FF2B5EF4-FFF2-40B4-BE49-F238E27FC236}">
                <a16:creationId xmlns:a16="http://schemas.microsoft.com/office/drawing/2014/main" id="{ED9CD98B-EEA8-4951-A29E-783FDF59E7C4}"/>
              </a:ext>
            </a:extLst>
          </p:cNvPr>
          <p:cNvSpPr txBox="1">
            <a:spLocks/>
          </p:cNvSpPr>
          <p:nvPr/>
        </p:nvSpPr>
        <p:spPr>
          <a:xfrm>
            <a:off x="4563035" y="4140000"/>
            <a:ext cx="4572000" cy="2385343"/>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ja-JP" altLang="en-US" sz="1600" kern="0" dirty="0">
              <a:solidFill>
                <a:schemeClr val="tx1"/>
              </a:solidFill>
              <a:latin typeface="+mn-ea"/>
              <a:ea typeface="+mn-ea"/>
            </a:endParaRPr>
          </a:p>
        </p:txBody>
      </p:sp>
      <p:sp>
        <p:nvSpPr>
          <p:cNvPr id="29" name="コンテンツ プレースホルダー 2">
            <a:extLst>
              <a:ext uri="{FF2B5EF4-FFF2-40B4-BE49-F238E27FC236}">
                <a16:creationId xmlns:a16="http://schemas.microsoft.com/office/drawing/2014/main" id="{F5CE986E-948E-4D8F-98CC-FFF38052AA2B}"/>
              </a:ext>
            </a:extLst>
          </p:cNvPr>
          <p:cNvSpPr txBox="1">
            <a:spLocks/>
          </p:cNvSpPr>
          <p:nvPr/>
        </p:nvSpPr>
        <p:spPr>
          <a:xfrm>
            <a:off x="4536000" y="4140000"/>
            <a:ext cx="4572000" cy="2340000"/>
          </a:xfrm>
          <a:prstGeom prst="rect">
            <a:avLst/>
          </a:prstGeom>
        </p:spPr>
        <p:txBody>
          <a:bodyPr>
            <a:noAutofit/>
          </a:bodyPr>
          <a:lstStyle>
            <a:lvl1pPr marL="342900" indent="-342900" algn="l" defTabSz="914400" rtl="0" eaLnBrk="1" latinLnBrk="0" hangingPunct="1">
              <a:spcBef>
                <a:spcPct val="20000"/>
              </a:spcBef>
              <a:buFont typeface="Wingdings" panose="05000000000000000000" pitchFamily="2" charset="2"/>
              <a:buChar char="Ø"/>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Wingdings" panose="05000000000000000000" pitchFamily="2" charset="2"/>
              <a:buChar char="Ø"/>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Wingdings" panose="05000000000000000000" pitchFamily="2" charset="2"/>
              <a:buChar char="Ø"/>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Wingdings" panose="05000000000000000000" pitchFamily="2" charset="2"/>
              <a:buChar char="Ø"/>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kern="0" dirty="0">
                <a:solidFill>
                  <a:schemeClr val="tx1"/>
                </a:solidFill>
                <a:latin typeface="+mn-ea"/>
                <a:ea typeface="+mn-ea"/>
              </a:rPr>
              <a:t>購買データから、商品</a:t>
            </a:r>
            <a:r>
              <a:rPr lang="en-US" altLang="ja-JP" sz="1600" kern="0" dirty="0">
                <a:solidFill>
                  <a:schemeClr val="tx1"/>
                </a:solidFill>
                <a:latin typeface="+mn-ea"/>
                <a:ea typeface="+mn-ea"/>
              </a:rPr>
              <a:t>A</a:t>
            </a:r>
            <a:r>
              <a:rPr lang="ja-JP" altLang="en-US" sz="1600" kern="0" dirty="0">
                <a:solidFill>
                  <a:schemeClr val="tx1"/>
                </a:solidFill>
                <a:latin typeface="+mn-ea"/>
                <a:ea typeface="+mn-ea"/>
              </a:rPr>
              <a:t>と商品</a:t>
            </a:r>
            <a:r>
              <a:rPr lang="en-US" altLang="ja-JP" sz="1600" kern="0" dirty="0">
                <a:solidFill>
                  <a:schemeClr val="tx1"/>
                </a:solidFill>
                <a:latin typeface="+mn-ea"/>
                <a:ea typeface="+mn-ea"/>
              </a:rPr>
              <a:t>B</a:t>
            </a:r>
            <a:r>
              <a:rPr lang="ja-JP" altLang="en-US" sz="1600" kern="0" dirty="0">
                <a:solidFill>
                  <a:schemeClr val="tx1"/>
                </a:solidFill>
                <a:latin typeface="+mn-ea"/>
                <a:ea typeface="+mn-ea"/>
              </a:rPr>
              <a:t>が同時に購入されやすいことを把握し、商品の陳列を変更する</a:t>
            </a:r>
            <a:endParaRPr lang="en-US" altLang="ja-JP" sz="1600" kern="0" dirty="0">
              <a:solidFill>
                <a:schemeClr val="tx1"/>
              </a:solidFill>
              <a:latin typeface="+mn-ea"/>
              <a:ea typeface="+mn-ea"/>
            </a:endParaRPr>
          </a:p>
          <a:p>
            <a:r>
              <a:rPr lang="ja-JP" altLang="en-US" sz="1600" kern="0" dirty="0">
                <a:solidFill>
                  <a:schemeClr val="tx1"/>
                </a:solidFill>
                <a:latin typeface="+mn-ea"/>
                <a:ea typeface="+mn-ea"/>
              </a:rPr>
              <a:t>副作用の発現データから、ある副作用</a:t>
            </a:r>
            <a:r>
              <a:rPr lang="en-US" altLang="ja-JP" sz="1600" kern="0" dirty="0">
                <a:solidFill>
                  <a:schemeClr val="tx1"/>
                </a:solidFill>
                <a:latin typeface="+mn-ea"/>
                <a:ea typeface="+mn-ea"/>
              </a:rPr>
              <a:t>X</a:t>
            </a:r>
            <a:r>
              <a:rPr lang="ja-JP" altLang="en-US" sz="1600" kern="0" dirty="0">
                <a:solidFill>
                  <a:schemeClr val="tx1"/>
                </a:solidFill>
                <a:latin typeface="+mn-ea"/>
                <a:ea typeface="+mn-ea"/>
              </a:rPr>
              <a:t>が発現した場合に、違う副作用</a:t>
            </a:r>
            <a:r>
              <a:rPr lang="en-US" altLang="ja-JP" sz="1600" kern="0" dirty="0">
                <a:solidFill>
                  <a:schemeClr val="tx1"/>
                </a:solidFill>
                <a:latin typeface="+mn-ea"/>
                <a:ea typeface="+mn-ea"/>
              </a:rPr>
              <a:t>Y</a:t>
            </a:r>
            <a:r>
              <a:rPr lang="ja-JP" altLang="en-US" sz="1600" kern="0" dirty="0">
                <a:solidFill>
                  <a:schemeClr val="tx1"/>
                </a:solidFill>
                <a:latin typeface="+mn-ea"/>
                <a:ea typeface="+mn-ea"/>
              </a:rPr>
              <a:t>も発現する割合を確認し、副作用同士の関連性を把握する</a:t>
            </a:r>
          </a:p>
        </p:txBody>
      </p:sp>
      <p:graphicFrame>
        <p:nvGraphicFramePr>
          <p:cNvPr id="2" name="表 5">
            <a:extLst>
              <a:ext uri="{FF2B5EF4-FFF2-40B4-BE49-F238E27FC236}">
                <a16:creationId xmlns:a16="http://schemas.microsoft.com/office/drawing/2014/main" id="{9508DB85-9619-48E7-AA99-24CE792EE883}"/>
              </a:ext>
            </a:extLst>
          </p:cNvPr>
          <p:cNvGraphicFramePr>
            <a:graphicFrameLocks noGrp="1"/>
          </p:cNvGraphicFramePr>
          <p:nvPr>
            <p:extLst>
              <p:ext uri="{D42A27DB-BD31-4B8C-83A1-F6EECF244321}">
                <p14:modId xmlns:p14="http://schemas.microsoft.com/office/powerpoint/2010/main" val="2344346225"/>
              </p:ext>
            </p:extLst>
          </p:nvPr>
        </p:nvGraphicFramePr>
        <p:xfrm>
          <a:off x="180000" y="1512000"/>
          <a:ext cx="3780000" cy="1828800"/>
        </p:xfrm>
        <a:graphic>
          <a:graphicData uri="http://schemas.openxmlformats.org/drawingml/2006/table">
            <a:tbl>
              <a:tblPr firstRow="1" bandRow="1">
                <a:tableStyleId>{5940675A-B579-460E-94D1-54222C63F5DA}</a:tableStyleId>
              </a:tblPr>
              <a:tblGrid>
                <a:gridCol w="1252121">
                  <a:extLst>
                    <a:ext uri="{9D8B030D-6E8A-4147-A177-3AD203B41FA5}">
                      <a16:colId xmlns:a16="http://schemas.microsoft.com/office/drawing/2014/main" val="1084940952"/>
                    </a:ext>
                  </a:extLst>
                </a:gridCol>
                <a:gridCol w="2527879">
                  <a:extLst>
                    <a:ext uri="{9D8B030D-6E8A-4147-A177-3AD203B41FA5}">
                      <a16:colId xmlns:a16="http://schemas.microsoft.com/office/drawing/2014/main" val="3385038956"/>
                    </a:ext>
                  </a:extLst>
                </a:gridCol>
              </a:tblGrid>
              <a:tr h="304800">
                <a:tc>
                  <a:txBody>
                    <a:bodyPr/>
                    <a:lstStyle/>
                    <a:p>
                      <a:pPr algn="ctr"/>
                      <a:r>
                        <a:rPr kumimoji="1" lang="ja-JP" altLang="en-US" sz="1400" b="1" dirty="0"/>
                        <a:t>購入</a:t>
                      </a:r>
                      <a:r>
                        <a:rPr kumimoji="1" lang="en-US" altLang="ja-JP" sz="1400" b="1" dirty="0"/>
                        <a:t>No.</a:t>
                      </a:r>
                      <a:endParaRPr kumimoji="1" lang="ja-JP" altLang="en-US" sz="1400" b="1" dirty="0"/>
                    </a:p>
                  </a:txBody>
                  <a:tcPr>
                    <a:solidFill>
                      <a:schemeClr val="bg1">
                        <a:lumMod val="85000"/>
                      </a:schemeClr>
                    </a:solidFill>
                  </a:tcPr>
                </a:tc>
                <a:tc>
                  <a:txBody>
                    <a:bodyPr/>
                    <a:lstStyle/>
                    <a:p>
                      <a:pPr algn="ctr"/>
                      <a:r>
                        <a:rPr kumimoji="1" lang="ja-JP" altLang="en-US" sz="1400" b="1" dirty="0"/>
                        <a:t>購入した商品</a:t>
                      </a:r>
                    </a:p>
                  </a:txBody>
                  <a:tcPr>
                    <a:solidFill>
                      <a:schemeClr val="bg1">
                        <a:lumMod val="85000"/>
                      </a:schemeClr>
                    </a:solidFill>
                  </a:tcPr>
                </a:tc>
                <a:extLst>
                  <a:ext uri="{0D108BD9-81ED-4DB2-BD59-A6C34878D82A}">
                    <a16:rowId xmlns:a16="http://schemas.microsoft.com/office/drawing/2014/main" val="3000013101"/>
                  </a:ext>
                </a:extLst>
              </a:tr>
              <a:tr h="304800">
                <a:tc>
                  <a:txBody>
                    <a:bodyPr/>
                    <a:lstStyle/>
                    <a:p>
                      <a:pPr algn="ctr"/>
                      <a:r>
                        <a:rPr kumimoji="1" lang="en-US" altLang="ja-JP" sz="1400" dirty="0"/>
                        <a:t>No.1</a:t>
                      </a:r>
                      <a:endParaRPr kumimoji="1" lang="ja-JP" altLang="en-US" sz="1400" dirty="0"/>
                    </a:p>
                  </a:txBody>
                  <a:tcPr/>
                </a:tc>
                <a:tc>
                  <a:txBody>
                    <a:bodyPr/>
                    <a:lstStyle/>
                    <a:p>
                      <a:pPr algn="ctr"/>
                      <a:r>
                        <a:rPr kumimoji="1" lang="ja-JP" altLang="en-US" sz="1400" b="1" dirty="0">
                          <a:solidFill>
                            <a:schemeClr val="accent2"/>
                          </a:solidFill>
                        </a:rPr>
                        <a:t>おむつ、ビール</a:t>
                      </a:r>
                    </a:p>
                  </a:txBody>
                  <a:tcPr/>
                </a:tc>
                <a:extLst>
                  <a:ext uri="{0D108BD9-81ED-4DB2-BD59-A6C34878D82A}">
                    <a16:rowId xmlns:a16="http://schemas.microsoft.com/office/drawing/2014/main" val="3055448752"/>
                  </a:ext>
                </a:extLst>
              </a:tr>
              <a:tr h="304800">
                <a:tc>
                  <a:txBody>
                    <a:bodyPr/>
                    <a:lstStyle/>
                    <a:p>
                      <a:pPr algn="ctr"/>
                      <a:r>
                        <a:rPr kumimoji="1" lang="en-US" altLang="ja-JP" sz="1400" dirty="0"/>
                        <a:t>No.2</a:t>
                      </a:r>
                      <a:endParaRPr kumimoji="1" lang="ja-JP"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accent1"/>
                          </a:solidFill>
                        </a:rPr>
                        <a:t>シャンプー、リンス</a:t>
                      </a:r>
                    </a:p>
                  </a:txBody>
                  <a:tcPr/>
                </a:tc>
                <a:extLst>
                  <a:ext uri="{0D108BD9-81ED-4DB2-BD59-A6C34878D82A}">
                    <a16:rowId xmlns:a16="http://schemas.microsoft.com/office/drawing/2014/main" val="1640591382"/>
                  </a:ext>
                </a:extLst>
              </a:tr>
              <a:tr h="304800">
                <a:tc>
                  <a:txBody>
                    <a:bodyPr/>
                    <a:lstStyle/>
                    <a:p>
                      <a:pPr algn="ctr"/>
                      <a:r>
                        <a:rPr kumimoji="1" lang="ja-JP" altLang="en-US" sz="1400" b="0" dirty="0">
                          <a:solidFill>
                            <a:schemeClr val="tx1"/>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rPr>
                        <a:t>・・・</a:t>
                      </a:r>
                    </a:p>
                  </a:txBody>
                  <a:tcPr/>
                </a:tc>
                <a:extLst>
                  <a:ext uri="{0D108BD9-81ED-4DB2-BD59-A6C34878D82A}">
                    <a16:rowId xmlns:a16="http://schemas.microsoft.com/office/drawing/2014/main" val="1533770069"/>
                  </a:ext>
                </a:extLst>
              </a:tr>
              <a:tr h="304800">
                <a:tc>
                  <a:txBody>
                    <a:bodyPr/>
                    <a:lstStyle/>
                    <a:p>
                      <a:pPr algn="ctr"/>
                      <a:r>
                        <a:rPr kumimoji="1" lang="en-US" altLang="ja-JP" sz="1400" dirty="0"/>
                        <a:t>No.5</a:t>
                      </a:r>
                      <a:endParaRPr kumimoji="1" lang="ja-JP" altLang="en-US" sz="1400" dirty="0"/>
                    </a:p>
                  </a:txBody>
                  <a:tcPr/>
                </a:tc>
                <a:tc>
                  <a:txBody>
                    <a:bodyPr/>
                    <a:lstStyle/>
                    <a:p>
                      <a:pPr algn="ctr"/>
                      <a:r>
                        <a:rPr kumimoji="1" lang="ja-JP" altLang="en-US" sz="1400" b="1" dirty="0">
                          <a:solidFill>
                            <a:schemeClr val="accent2"/>
                          </a:solidFill>
                        </a:rPr>
                        <a:t>おむつ、ビール</a:t>
                      </a:r>
                    </a:p>
                  </a:txBody>
                  <a:tcPr/>
                </a:tc>
                <a:extLst>
                  <a:ext uri="{0D108BD9-81ED-4DB2-BD59-A6C34878D82A}">
                    <a16:rowId xmlns:a16="http://schemas.microsoft.com/office/drawing/2014/main" val="3597972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No.6</a:t>
                      </a:r>
                      <a:endParaRPr kumimoji="1" lang="ja-JP" altLang="en-US" sz="1400" dirty="0"/>
                    </a:p>
                  </a:txBody>
                  <a:tcPr/>
                </a:tc>
                <a:tc>
                  <a:txBody>
                    <a:bodyPr/>
                    <a:lstStyle/>
                    <a:p>
                      <a:pPr algn="ctr"/>
                      <a:r>
                        <a:rPr kumimoji="1" lang="ja-JP" altLang="en-US" sz="1400" b="1" dirty="0">
                          <a:solidFill>
                            <a:schemeClr val="accent1"/>
                          </a:solidFill>
                        </a:rPr>
                        <a:t>シャンプー、リンス</a:t>
                      </a:r>
                    </a:p>
                  </a:txBody>
                  <a:tcPr/>
                </a:tc>
                <a:extLst>
                  <a:ext uri="{0D108BD9-81ED-4DB2-BD59-A6C34878D82A}">
                    <a16:rowId xmlns:a16="http://schemas.microsoft.com/office/drawing/2014/main" val="3506508024"/>
                  </a:ext>
                </a:extLst>
              </a:tr>
            </a:tbl>
          </a:graphicData>
        </a:graphic>
      </p:graphicFrame>
      <p:sp>
        <p:nvSpPr>
          <p:cNvPr id="30" name="矢印: 右 29">
            <a:extLst>
              <a:ext uri="{FF2B5EF4-FFF2-40B4-BE49-F238E27FC236}">
                <a16:creationId xmlns:a16="http://schemas.microsoft.com/office/drawing/2014/main" id="{E6BC96C3-A7CA-47C4-98CC-2871D3EAF194}"/>
              </a:ext>
            </a:extLst>
          </p:cNvPr>
          <p:cNvSpPr/>
          <p:nvPr/>
        </p:nvSpPr>
        <p:spPr>
          <a:xfrm>
            <a:off x="4104000" y="2160001"/>
            <a:ext cx="540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schemeClr val="tx1"/>
              </a:solidFill>
            </a:endParaRPr>
          </a:p>
        </p:txBody>
      </p:sp>
      <p:sp>
        <p:nvSpPr>
          <p:cNvPr id="24" name="正方形/長方形 23">
            <a:extLst>
              <a:ext uri="{FF2B5EF4-FFF2-40B4-BE49-F238E27FC236}">
                <a16:creationId xmlns:a16="http://schemas.microsoft.com/office/drawing/2014/main" id="{3D43768B-016E-4383-B8AB-D0F5B1A3AE48}"/>
              </a:ext>
            </a:extLst>
          </p:cNvPr>
          <p:cNvSpPr/>
          <p:nvPr/>
        </p:nvSpPr>
        <p:spPr>
          <a:xfrm>
            <a:off x="180000" y="1151999"/>
            <a:ext cx="3780000" cy="307777"/>
          </a:xfrm>
          <a:prstGeom prst="rect">
            <a:avLst/>
          </a:prstGeom>
        </p:spPr>
        <p:txBody>
          <a:bodyPr wrap="square">
            <a:spAutoFit/>
          </a:bodyPr>
          <a:lstStyle/>
          <a:p>
            <a:pPr algn="ctr"/>
            <a:r>
              <a:rPr lang="ja-JP" altLang="en-US" sz="1400" dirty="0">
                <a:solidFill>
                  <a:srgbClr val="000000"/>
                </a:solidFill>
                <a:latin typeface="+mn-ea"/>
              </a:rPr>
              <a:t>購入者の購買データ</a:t>
            </a:r>
            <a:endParaRPr lang="ja-JP" altLang="en-US" sz="1400" dirty="0"/>
          </a:p>
        </p:txBody>
      </p:sp>
      <p:sp>
        <p:nvSpPr>
          <p:cNvPr id="25" name="四角形: 角を丸くする 24">
            <a:extLst>
              <a:ext uri="{FF2B5EF4-FFF2-40B4-BE49-F238E27FC236}">
                <a16:creationId xmlns:a16="http://schemas.microsoft.com/office/drawing/2014/main" id="{E20F10A3-A73E-4755-B271-8DA891C15DC0}"/>
              </a:ext>
            </a:extLst>
          </p:cNvPr>
          <p:cNvSpPr/>
          <p:nvPr/>
        </p:nvSpPr>
        <p:spPr>
          <a:xfrm>
            <a:off x="5688000" y="646310"/>
            <a:ext cx="3312112" cy="252000"/>
          </a:xfrm>
          <a:prstGeom prst="roundRect">
            <a:avLst/>
          </a:prstGeom>
          <a:solidFill>
            <a:schemeClr val="bg1">
              <a:lumMod val="6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目的変数なし</a:t>
            </a:r>
          </a:p>
        </p:txBody>
      </p:sp>
      <p:graphicFrame>
        <p:nvGraphicFramePr>
          <p:cNvPr id="26" name="表 5">
            <a:extLst>
              <a:ext uri="{FF2B5EF4-FFF2-40B4-BE49-F238E27FC236}">
                <a16:creationId xmlns:a16="http://schemas.microsoft.com/office/drawing/2014/main" id="{41B5F12B-140C-4AB7-82C5-EE937C67E753}"/>
              </a:ext>
            </a:extLst>
          </p:cNvPr>
          <p:cNvGraphicFramePr>
            <a:graphicFrameLocks noGrp="1"/>
          </p:cNvGraphicFramePr>
          <p:nvPr/>
        </p:nvGraphicFramePr>
        <p:xfrm>
          <a:off x="4716000" y="1512000"/>
          <a:ext cx="3406009" cy="1219200"/>
        </p:xfrm>
        <a:graphic>
          <a:graphicData uri="http://schemas.openxmlformats.org/drawingml/2006/table">
            <a:tbl>
              <a:tblPr firstRow="1" bandRow="1">
                <a:tableStyleId>{5940675A-B579-460E-94D1-54222C63F5DA}</a:tableStyleId>
              </a:tblPr>
              <a:tblGrid>
                <a:gridCol w="1552893">
                  <a:extLst>
                    <a:ext uri="{9D8B030D-6E8A-4147-A177-3AD203B41FA5}">
                      <a16:colId xmlns:a16="http://schemas.microsoft.com/office/drawing/2014/main" val="1084940952"/>
                    </a:ext>
                  </a:extLst>
                </a:gridCol>
                <a:gridCol w="1853116">
                  <a:extLst>
                    <a:ext uri="{9D8B030D-6E8A-4147-A177-3AD203B41FA5}">
                      <a16:colId xmlns:a16="http://schemas.microsoft.com/office/drawing/2014/main" val="3385038956"/>
                    </a:ext>
                  </a:extLst>
                </a:gridCol>
              </a:tblGrid>
              <a:tr h="304800">
                <a:tc>
                  <a:txBody>
                    <a:bodyPr/>
                    <a:lstStyle/>
                    <a:p>
                      <a:pPr algn="ctr"/>
                      <a:r>
                        <a:rPr kumimoji="1" lang="ja-JP" altLang="en-US" sz="1400" b="1" dirty="0"/>
                        <a:t>同時に起きる確立</a:t>
                      </a:r>
                    </a:p>
                  </a:txBody>
                  <a:tcPr>
                    <a:solidFill>
                      <a:schemeClr val="bg1">
                        <a:lumMod val="85000"/>
                      </a:schemeClr>
                    </a:solidFill>
                  </a:tcPr>
                </a:tc>
                <a:tc>
                  <a:txBody>
                    <a:bodyPr/>
                    <a:lstStyle/>
                    <a:p>
                      <a:pPr algn="ctr"/>
                      <a:r>
                        <a:rPr kumimoji="1" lang="ja-JP" altLang="en-US" sz="1400" b="1" dirty="0"/>
                        <a:t>購入した商品</a:t>
                      </a:r>
                    </a:p>
                  </a:txBody>
                  <a:tcPr>
                    <a:solidFill>
                      <a:schemeClr val="bg1">
                        <a:lumMod val="85000"/>
                      </a:schemeClr>
                    </a:solidFill>
                  </a:tcPr>
                </a:tc>
                <a:extLst>
                  <a:ext uri="{0D108BD9-81ED-4DB2-BD59-A6C34878D82A}">
                    <a16:rowId xmlns:a16="http://schemas.microsoft.com/office/drawing/2014/main" val="3000013101"/>
                  </a:ext>
                </a:extLst>
              </a:tr>
              <a:tr h="304800">
                <a:tc>
                  <a:txBody>
                    <a:bodyPr/>
                    <a:lstStyle/>
                    <a:p>
                      <a:pPr algn="r"/>
                      <a:r>
                        <a:rPr kumimoji="1" lang="en-US" altLang="ja-JP" sz="1400" b="1" dirty="0">
                          <a:solidFill>
                            <a:srgbClr val="C00000"/>
                          </a:solidFill>
                        </a:rPr>
                        <a:t>88%</a:t>
                      </a:r>
                      <a:endParaRPr kumimoji="1" lang="ja-JP" altLang="en-US" sz="1400" b="1" dirty="0">
                        <a:solidFill>
                          <a:srgbClr val="C00000"/>
                        </a:solidFill>
                      </a:endParaRPr>
                    </a:p>
                  </a:txBody>
                  <a:tcPr/>
                </a:tc>
                <a:tc>
                  <a:txBody>
                    <a:bodyPr/>
                    <a:lstStyle/>
                    <a:p>
                      <a:pPr algn="ctr"/>
                      <a:r>
                        <a:rPr kumimoji="1" lang="ja-JP" altLang="en-US" sz="1400" b="1" dirty="0">
                          <a:solidFill>
                            <a:srgbClr val="C00000"/>
                          </a:solidFill>
                        </a:rPr>
                        <a:t>おむつ、ビール</a:t>
                      </a:r>
                    </a:p>
                  </a:txBody>
                  <a:tcPr/>
                </a:tc>
                <a:extLst>
                  <a:ext uri="{0D108BD9-81ED-4DB2-BD59-A6C34878D82A}">
                    <a16:rowId xmlns:a16="http://schemas.microsoft.com/office/drawing/2014/main" val="3055448752"/>
                  </a:ext>
                </a:extLst>
              </a:tr>
              <a:tr h="304800">
                <a:tc>
                  <a:txBody>
                    <a:bodyPr/>
                    <a:lstStyle/>
                    <a:p>
                      <a:pPr algn="r"/>
                      <a:r>
                        <a:rPr kumimoji="1" lang="en-US" altLang="ja-JP" sz="1400" b="1" dirty="0">
                          <a:solidFill>
                            <a:schemeClr val="accent1"/>
                          </a:solidFill>
                        </a:rPr>
                        <a:t>85%</a:t>
                      </a:r>
                      <a:endParaRPr kumimoji="1" lang="ja-JP" altLang="en-US" sz="1400" b="1" dirty="0">
                        <a:solidFill>
                          <a:schemeClr val="accent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accent1"/>
                          </a:solidFill>
                        </a:rPr>
                        <a:t>シャンプー、リンス</a:t>
                      </a:r>
                    </a:p>
                  </a:txBody>
                  <a:tcPr/>
                </a:tc>
                <a:extLst>
                  <a:ext uri="{0D108BD9-81ED-4DB2-BD59-A6C34878D82A}">
                    <a16:rowId xmlns:a16="http://schemas.microsoft.com/office/drawing/2014/main" val="1640591382"/>
                  </a:ext>
                </a:extLst>
              </a:tr>
              <a:tr h="304800">
                <a:tc>
                  <a:txBody>
                    <a:bodyPr/>
                    <a:lstStyle/>
                    <a:p>
                      <a:pPr algn="ctr"/>
                      <a:r>
                        <a:rPr kumimoji="1" lang="ja-JP" altLang="en-US" sz="1400" b="0" dirty="0">
                          <a:solidFill>
                            <a:schemeClr val="tx1"/>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rPr>
                        <a:t>・・・</a:t>
                      </a:r>
                    </a:p>
                  </a:txBody>
                  <a:tcPr/>
                </a:tc>
                <a:extLst>
                  <a:ext uri="{0D108BD9-81ED-4DB2-BD59-A6C34878D82A}">
                    <a16:rowId xmlns:a16="http://schemas.microsoft.com/office/drawing/2014/main" val="1533770069"/>
                  </a:ext>
                </a:extLst>
              </a:tr>
            </a:tbl>
          </a:graphicData>
        </a:graphic>
      </p:graphicFrame>
    </p:spTree>
    <p:extLst>
      <p:ext uri="{BB962C8B-B14F-4D97-AF65-F5344CB8AC3E}">
        <p14:creationId xmlns:p14="http://schemas.microsoft.com/office/powerpoint/2010/main" val="302121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9D96BD92-1F75-46C7-9EB1-8B599B0B9F56}"/>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Tree>
    <p:extLst>
      <p:ext uri="{BB962C8B-B14F-4D97-AF65-F5344CB8AC3E}">
        <p14:creationId xmlns:p14="http://schemas.microsoft.com/office/powerpoint/2010/main" val="319612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23C6AC88-A5C1-439E-83D6-EB5C35022380}"/>
              </a:ext>
            </a:extLst>
          </p:cNvPr>
          <p:cNvSpPr/>
          <p:nvPr/>
        </p:nvSpPr>
        <p:spPr>
          <a:xfrm>
            <a:off x="0" y="1260000"/>
            <a:ext cx="9144000" cy="6120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4" name="フッター プレースホルダー 3">
            <a:extLst>
              <a:ext uri="{FF2B5EF4-FFF2-40B4-BE49-F238E27FC236}">
                <a16:creationId xmlns:a16="http://schemas.microsoft.com/office/drawing/2014/main" id="{FAA9C624-2D02-465E-9F7C-5FB939F73DFA}"/>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71BA6F3E-1594-4AB7-8279-7BAB61879279}"/>
              </a:ext>
            </a:extLst>
          </p:cNvPr>
          <p:cNvSpPr>
            <a:spLocks noGrp="1"/>
          </p:cNvSpPr>
          <p:nvPr>
            <p:ph type="sldNum" sz="quarter" idx="11"/>
          </p:nvPr>
        </p:nvSpPr>
        <p:spPr/>
        <p:txBody>
          <a:bodyPr/>
          <a:lstStyle/>
          <a:p>
            <a:fld id="{5746E6DC-1CE8-4C96-A2EA-6486FEF45375}" type="slidenum">
              <a:rPr lang="ja-JP" altLang="en-US" smtClean="0"/>
              <a:pPr/>
              <a:t>4</a:t>
            </a:fld>
            <a:endParaRPr lang="ja-JP" altLang="en-US" dirty="0"/>
          </a:p>
        </p:txBody>
      </p:sp>
      <p:sp>
        <p:nvSpPr>
          <p:cNvPr id="7" name="タイトル 2">
            <a:extLst>
              <a:ext uri="{FF2B5EF4-FFF2-40B4-BE49-F238E27FC236}">
                <a16:creationId xmlns:a16="http://schemas.microsoft.com/office/drawing/2014/main" id="{ECA897B2-F9DC-48D5-B224-989F595904D0}"/>
              </a:ext>
            </a:extLst>
          </p:cNvPr>
          <p:cNvSpPr txBox="1">
            <a:spLocks/>
          </p:cNvSpPr>
          <p:nvPr/>
        </p:nvSpPr>
        <p:spPr>
          <a:xfrm>
            <a:off x="180000" y="180000"/>
            <a:ext cx="7920000" cy="612000"/>
          </a:xfrm>
          <a:prstGeom prst="rect">
            <a:avLst/>
          </a:prstGeom>
        </p:spPr>
        <p:txBody>
          <a:bodyPr anchor="ctr" anchorCtr="0"/>
          <a:lstStyle>
            <a:lvl1pPr algn="l" defTabSz="914400" rtl="0" eaLnBrk="1" latinLnBrk="0" hangingPunct="1">
              <a:spcBef>
                <a:spcPct val="0"/>
              </a:spcBef>
              <a:buNone/>
              <a:defRPr kumimoji="1" sz="36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latin typeface="+mn-ea"/>
                <a:ea typeface="+mn-ea"/>
              </a:rPr>
              <a:t>アジェンダ</a:t>
            </a:r>
          </a:p>
        </p:txBody>
      </p:sp>
      <p:sp>
        <p:nvSpPr>
          <p:cNvPr id="9" name="テキスト ボックス 8">
            <a:extLst>
              <a:ext uri="{FF2B5EF4-FFF2-40B4-BE49-F238E27FC236}">
                <a16:creationId xmlns:a16="http://schemas.microsoft.com/office/drawing/2014/main" id="{DA9183C9-1876-4752-8B5A-7E165C964D63}"/>
              </a:ext>
            </a:extLst>
          </p:cNvPr>
          <p:cNvSpPr txBox="1"/>
          <p:nvPr/>
        </p:nvSpPr>
        <p:spPr>
          <a:xfrm>
            <a:off x="540000" y="1260000"/>
            <a:ext cx="6732240" cy="3539430"/>
          </a:xfrm>
          <a:prstGeom prst="rect">
            <a:avLst/>
          </a:prstGeom>
          <a:noFill/>
        </p:spPr>
        <p:txBody>
          <a:bodyPr wrap="square" rtlCol="0">
            <a:spAutoFit/>
          </a:bodyPr>
          <a:lstStyle/>
          <a:p>
            <a:pPr marL="571497" indent="-571497">
              <a:buFont typeface="Wingdings" panose="05000000000000000000" pitchFamily="2" charset="2"/>
              <a:buChar char="Ø"/>
            </a:pPr>
            <a:r>
              <a:rPr lang="ja-JP" altLang="en-US" sz="3200" dirty="0"/>
              <a:t>データ分析　手法一覧</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手法の特徴</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手法の説明</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まとめ</a:t>
            </a:r>
            <a:endParaRPr lang="en-US" altLang="ja-JP" sz="3200" dirty="0"/>
          </a:p>
        </p:txBody>
      </p:sp>
    </p:spTree>
    <p:extLst>
      <p:ext uri="{BB962C8B-B14F-4D97-AF65-F5344CB8AC3E}">
        <p14:creationId xmlns:p14="http://schemas.microsoft.com/office/powerpoint/2010/main" val="215287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四角形: 角を丸くする 28">
            <a:extLst>
              <a:ext uri="{FF2B5EF4-FFF2-40B4-BE49-F238E27FC236}">
                <a16:creationId xmlns:a16="http://schemas.microsoft.com/office/drawing/2014/main" id="{CA9F1B8D-39D9-4167-B616-A9B9D1D15B04}"/>
              </a:ext>
            </a:extLst>
          </p:cNvPr>
          <p:cNvSpPr/>
          <p:nvPr/>
        </p:nvSpPr>
        <p:spPr>
          <a:xfrm>
            <a:off x="4828787" y="360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ベイジアンネットワーク</a:t>
            </a:r>
          </a:p>
        </p:txBody>
      </p:sp>
      <p:sp>
        <p:nvSpPr>
          <p:cNvPr id="17" name="四角形: 角を丸くする 16">
            <a:extLst>
              <a:ext uri="{FF2B5EF4-FFF2-40B4-BE49-F238E27FC236}">
                <a16:creationId xmlns:a16="http://schemas.microsoft.com/office/drawing/2014/main" id="{679DED95-5D29-4205-9B6E-97BC38D270B0}"/>
              </a:ext>
            </a:extLst>
          </p:cNvPr>
          <p:cNvSpPr/>
          <p:nvPr/>
        </p:nvSpPr>
        <p:spPr>
          <a:xfrm>
            <a:off x="4828787" y="252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決定木</a:t>
            </a:r>
          </a:p>
        </p:txBody>
      </p:sp>
      <p:sp>
        <p:nvSpPr>
          <p:cNvPr id="4" name="フッター プレースホルダー 3">
            <a:extLst>
              <a:ext uri="{FF2B5EF4-FFF2-40B4-BE49-F238E27FC236}">
                <a16:creationId xmlns:a16="http://schemas.microsoft.com/office/drawing/2014/main" id="{0AB15A83-63B9-4D59-B6FE-11D71F29C597}"/>
              </a:ext>
            </a:extLst>
          </p:cNvPr>
          <p:cNvSpPr>
            <a:spLocks noGrp="1"/>
          </p:cNvSpPr>
          <p:nvPr>
            <p:ph type="ftr" sz="quarter" idx="10"/>
          </p:nvPr>
        </p:nvSpPr>
        <p:spPr/>
        <p:txBody>
          <a:bodyPr/>
          <a:lstStyle/>
          <a:p>
            <a:r>
              <a:rPr lang="en-US" altLang="ja-JP">
                <a:latin typeface="+mn-ea"/>
                <a:ea typeface="+mn-ea"/>
              </a:rPr>
              <a:t>Copyright© 2020</a:t>
            </a:r>
            <a:r>
              <a:rPr lang="ja-JP" altLang="en-US">
                <a:latin typeface="+mn-ea"/>
                <a:ea typeface="+mn-ea"/>
              </a:rPr>
              <a:t>　</a:t>
            </a:r>
            <a:r>
              <a:rPr lang="en-US" altLang="ja-JP">
                <a:latin typeface="+mn-ea"/>
                <a:ea typeface="+mn-ea"/>
              </a:rPr>
              <a:t>TSUZUKI DENKI Co.,Ltd.</a:t>
            </a:r>
            <a:endParaRPr lang="ja-JP" altLang="en-US" dirty="0">
              <a:latin typeface="+mn-ea"/>
              <a:ea typeface="+mn-ea"/>
            </a:endParaRPr>
          </a:p>
        </p:txBody>
      </p:sp>
      <p:sp>
        <p:nvSpPr>
          <p:cNvPr id="5" name="スライド番号プレースホルダー 4">
            <a:extLst>
              <a:ext uri="{FF2B5EF4-FFF2-40B4-BE49-F238E27FC236}">
                <a16:creationId xmlns:a16="http://schemas.microsoft.com/office/drawing/2014/main" id="{4F9D11D3-D692-4A29-B76D-AD3C6B332D4D}"/>
              </a:ext>
            </a:extLst>
          </p:cNvPr>
          <p:cNvSpPr>
            <a:spLocks noGrp="1"/>
          </p:cNvSpPr>
          <p:nvPr>
            <p:ph type="sldNum" sz="quarter" idx="11"/>
          </p:nvPr>
        </p:nvSpPr>
        <p:spPr/>
        <p:txBody>
          <a:bodyPr/>
          <a:lstStyle/>
          <a:p>
            <a:fld id="{5746E6DC-1CE8-4C96-A2EA-6486FEF45375}" type="slidenum">
              <a:rPr lang="ja-JP" altLang="en-US" smtClean="0">
                <a:latin typeface="+mn-ea"/>
                <a:ea typeface="+mn-ea"/>
              </a:rPr>
              <a:pPr/>
              <a:t>5</a:t>
            </a:fld>
            <a:endParaRPr lang="ja-JP" altLang="en-US" dirty="0">
              <a:latin typeface="+mn-ea"/>
              <a:ea typeface="+mn-ea"/>
            </a:endParaRPr>
          </a:p>
        </p:txBody>
      </p:sp>
      <p:sp>
        <p:nvSpPr>
          <p:cNvPr id="6" name="タイトル 2">
            <a:extLst>
              <a:ext uri="{FF2B5EF4-FFF2-40B4-BE49-F238E27FC236}">
                <a16:creationId xmlns:a16="http://schemas.microsoft.com/office/drawing/2014/main" id="{700DA508-EBCC-4D3A-AAA0-2659ACC62D4D}"/>
              </a:ext>
            </a:extLst>
          </p:cNvPr>
          <p:cNvSpPr>
            <a:spLocks noGrp="1"/>
          </p:cNvSpPr>
          <p:nvPr>
            <p:ph type="title"/>
          </p:nvPr>
        </p:nvSpPr>
        <p:spPr>
          <a:xfrm>
            <a:off x="180000" y="180000"/>
            <a:ext cx="7920000" cy="612000"/>
          </a:xfrm>
        </p:spPr>
        <p:txBody>
          <a:bodyPr anchor="ctr" anchorCtr="0"/>
          <a:lstStyle/>
          <a:p>
            <a:r>
              <a:rPr lang="ja-JP" altLang="en-US" dirty="0">
                <a:latin typeface="+mn-ea"/>
                <a:ea typeface="+mn-ea"/>
              </a:rPr>
              <a:t>データ分析　手法一覧</a:t>
            </a:r>
            <a:endParaRPr kumimoji="1" lang="ja-JP" altLang="en-US" dirty="0">
              <a:latin typeface="+mn-ea"/>
              <a:ea typeface="+mn-ea"/>
            </a:endParaRPr>
          </a:p>
        </p:txBody>
      </p:sp>
      <p:sp>
        <p:nvSpPr>
          <p:cNvPr id="8" name="四角形: 角を丸くする 7">
            <a:extLst>
              <a:ext uri="{FF2B5EF4-FFF2-40B4-BE49-F238E27FC236}">
                <a16:creationId xmlns:a16="http://schemas.microsoft.com/office/drawing/2014/main" id="{C13E7F46-259D-4F9F-B51C-74BB548C18A0}"/>
              </a:ext>
            </a:extLst>
          </p:cNvPr>
          <p:cNvSpPr/>
          <p:nvPr/>
        </p:nvSpPr>
        <p:spPr>
          <a:xfrm>
            <a:off x="4802791" y="144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回帰分析</a:t>
            </a:r>
          </a:p>
        </p:txBody>
      </p:sp>
      <p:sp>
        <p:nvSpPr>
          <p:cNvPr id="14" name="四角形: 角を丸くする 13">
            <a:extLst>
              <a:ext uri="{FF2B5EF4-FFF2-40B4-BE49-F238E27FC236}">
                <a16:creationId xmlns:a16="http://schemas.microsoft.com/office/drawing/2014/main" id="{A70B85F1-6260-4A4B-89C9-58F7C052058B}"/>
              </a:ext>
            </a:extLst>
          </p:cNvPr>
          <p:cNvSpPr/>
          <p:nvPr/>
        </p:nvSpPr>
        <p:spPr>
          <a:xfrm>
            <a:off x="4802791" y="198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時系列分析</a:t>
            </a:r>
          </a:p>
        </p:txBody>
      </p:sp>
      <p:sp>
        <p:nvSpPr>
          <p:cNvPr id="16" name="四角形: 角を丸くする 15">
            <a:extLst>
              <a:ext uri="{FF2B5EF4-FFF2-40B4-BE49-F238E27FC236}">
                <a16:creationId xmlns:a16="http://schemas.microsoft.com/office/drawing/2014/main" id="{A48C4340-D653-4E7F-BAF3-C174B558C18D}"/>
              </a:ext>
            </a:extLst>
          </p:cNvPr>
          <p:cNvSpPr/>
          <p:nvPr/>
        </p:nvSpPr>
        <p:spPr>
          <a:xfrm>
            <a:off x="4828787" y="306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ディープラーニング</a:t>
            </a:r>
          </a:p>
        </p:txBody>
      </p:sp>
      <p:sp>
        <p:nvSpPr>
          <p:cNvPr id="20" name="四角形: 角を丸くする 19">
            <a:extLst>
              <a:ext uri="{FF2B5EF4-FFF2-40B4-BE49-F238E27FC236}">
                <a16:creationId xmlns:a16="http://schemas.microsoft.com/office/drawing/2014/main" id="{D53325EE-46D7-479A-AC27-2170B90B34DD}"/>
              </a:ext>
            </a:extLst>
          </p:cNvPr>
          <p:cNvSpPr/>
          <p:nvPr/>
        </p:nvSpPr>
        <p:spPr>
          <a:xfrm>
            <a:off x="4828787" y="576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テキストマイニング</a:t>
            </a:r>
          </a:p>
        </p:txBody>
      </p:sp>
      <p:sp>
        <p:nvSpPr>
          <p:cNvPr id="23" name="四角形: 角を丸くする 22">
            <a:extLst>
              <a:ext uri="{FF2B5EF4-FFF2-40B4-BE49-F238E27FC236}">
                <a16:creationId xmlns:a16="http://schemas.microsoft.com/office/drawing/2014/main" id="{87A74F31-C606-474B-9CF0-EF8AF9220210}"/>
              </a:ext>
            </a:extLst>
          </p:cNvPr>
          <p:cNvSpPr/>
          <p:nvPr/>
        </p:nvSpPr>
        <p:spPr>
          <a:xfrm>
            <a:off x="4828787" y="414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主成分分析</a:t>
            </a:r>
          </a:p>
        </p:txBody>
      </p:sp>
      <p:sp>
        <p:nvSpPr>
          <p:cNvPr id="24" name="四角形: 角を丸くする 23">
            <a:extLst>
              <a:ext uri="{FF2B5EF4-FFF2-40B4-BE49-F238E27FC236}">
                <a16:creationId xmlns:a16="http://schemas.microsoft.com/office/drawing/2014/main" id="{7244223B-145C-44B2-ABB7-A6D3E6805020}"/>
              </a:ext>
            </a:extLst>
          </p:cNvPr>
          <p:cNvSpPr/>
          <p:nvPr/>
        </p:nvSpPr>
        <p:spPr>
          <a:xfrm>
            <a:off x="4828787" y="468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i="1" dirty="0">
                <a:latin typeface="+mn-ea"/>
              </a:rPr>
              <a:t>PLSA</a:t>
            </a:r>
            <a:endParaRPr lang="ja-JP" altLang="en-US" sz="1400" b="1" i="1" dirty="0">
              <a:latin typeface="+mn-ea"/>
            </a:endParaRPr>
          </a:p>
        </p:txBody>
      </p:sp>
      <p:sp>
        <p:nvSpPr>
          <p:cNvPr id="25" name="四角形: 角を丸くする 24">
            <a:extLst>
              <a:ext uri="{FF2B5EF4-FFF2-40B4-BE49-F238E27FC236}">
                <a16:creationId xmlns:a16="http://schemas.microsoft.com/office/drawing/2014/main" id="{70407832-5223-4BE6-971C-3785561F391F}"/>
              </a:ext>
            </a:extLst>
          </p:cNvPr>
          <p:cNvSpPr/>
          <p:nvPr/>
        </p:nvSpPr>
        <p:spPr>
          <a:xfrm>
            <a:off x="4828787" y="522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クラスター分析</a:t>
            </a:r>
          </a:p>
        </p:txBody>
      </p:sp>
      <p:grpSp>
        <p:nvGrpSpPr>
          <p:cNvPr id="206" name="グループ化 205">
            <a:extLst>
              <a:ext uri="{FF2B5EF4-FFF2-40B4-BE49-F238E27FC236}">
                <a16:creationId xmlns:a16="http://schemas.microsoft.com/office/drawing/2014/main" id="{2E1717C3-0FD3-48BD-9224-C928E854FD12}"/>
              </a:ext>
            </a:extLst>
          </p:cNvPr>
          <p:cNvGrpSpPr/>
          <p:nvPr/>
        </p:nvGrpSpPr>
        <p:grpSpPr>
          <a:xfrm>
            <a:off x="867718" y="1440000"/>
            <a:ext cx="2882096" cy="4680000"/>
            <a:chOff x="1209323" y="1538155"/>
            <a:chExt cx="2882096" cy="4680000"/>
          </a:xfrm>
        </p:grpSpPr>
        <p:sp>
          <p:nvSpPr>
            <p:cNvPr id="30" name="四角形: 角を丸くする 29">
              <a:extLst>
                <a:ext uri="{FF2B5EF4-FFF2-40B4-BE49-F238E27FC236}">
                  <a16:creationId xmlns:a16="http://schemas.microsoft.com/office/drawing/2014/main" id="{52092034-9797-4050-8B12-8C9C9BE2A172}"/>
                </a:ext>
              </a:extLst>
            </p:cNvPr>
            <p:cNvSpPr/>
            <p:nvPr/>
          </p:nvSpPr>
          <p:spPr bwMode="auto">
            <a:xfrm>
              <a:off x="1211419" y="1538155"/>
              <a:ext cx="2880000" cy="144000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予測</a:t>
              </a:r>
            </a:p>
          </p:txBody>
        </p:sp>
        <p:sp>
          <p:nvSpPr>
            <p:cNvPr id="31" name="四角形: 角を丸くする 30">
              <a:extLst>
                <a:ext uri="{FF2B5EF4-FFF2-40B4-BE49-F238E27FC236}">
                  <a16:creationId xmlns:a16="http://schemas.microsoft.com/office/drawing/2014/main" id="{F8642CDA-43A2-4664-AFF2-36B8DB3CA920}"/>
                </a:ext>
              </a:extLst>
            </p:cNvPr>
            <p:cNvSpPr/>
            <p:nvPr/>
          </p:nvSpPr>
          <p:spPr bwMode="auto">
            <a:xfrm>
              <a:off x="1209323" y="3158155"/>
              <a:ext cx="2880000" cy="1440000"/>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識別</a:t>
              </a:r>
            </a:p>
          </p:txBody>
        </p:sp>
        <p:sp>
          <p:nvSpPr>
            <p:cNvPr id="32" name="四角形: 角を丸くする 31">
              <a:extLst>
                <a:ext uri="{FF2B5EF4-FFF2-40B4-BE49-F238E27FC236}">
                  <a16:creationId xmlns:a16="http://schemas.microsoft.com/office/drawing/2014/main" id="{EF463E6E-83D8-455B-8098-46793E34F9E5}"/>
                </a:ext>
              </a:extLst>
            </p:cNvPr>
            <p:cNvSpPr/>
            <p:nvPr/>
          </p:nvSpPr>
          <p:spPr bwMode="auto">
            <a:xfrm>
              <a:off x="1209324" y="4778155"/>
              <a:ext cx="2880000" cy="1440000"/>
            </a:xfrm>
            <a:prstGeom prst="roundRect">
              <a:avLst/>
            </a:prstGeom>
            <a:solidFill>
              <a:srgbClr val="D9969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把握</a:t>
              </a:r>
            </a:p>
          </p:txBody>
        </p:sp>
      </p:grpSp>
      <p:cxnSp>
        <p:nvCxnSpPr>
          <p:cNvPr id="33" name="直線コネクタ 32">
            <a:extLst>
              <a:ext uri="{FF2B5EF4-FFF2-40B4-BE49-F238E27FC236}">
                <a16:creationId xmlns:a16="http://schemas.microsoft.com/office/drawing/2014/main" id="{85072A19-902A-4715-9DB9-2632415EA966}"/>
              </a:ext>
            </a:extLst>
          </p:cNvPr>
          <p:cNvCxnSpPr>
            <a:cxnSpLocks/>
            <a:stCxn id="8" idx="1"/>
            <a:endCxn id="30" idx="3"/>
          </p:cNvCxnSpPr>
          <p:nvPr/>
        </p:nvCxnSpPr>
        <p:spPr>
          <a:xfrm flipH="1">
            <a:off x="3749813" y="1584000"/>
            <a:ext cx="1052978" cy="576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sp>
        <p:nvSpPr>
          <p:cNvPr id="34" name="四角形: 角を丸くする 33">
            <a:extLst>
              <a:ext uri="{FF2B5EF4-FFF2-40B4-BE49-F238E27FC236}">
                <a16:creationId xmlns:a16="http://schemas.microsoft.com/office/drawing/2014/main" id="{09EB3844-C03B-4C71-9525-1730D6D029A8}"/>
              </a:ext>
            </a:extLst>
          </p:cNvPr>
          <p:cNvSpPr/>
          <p:nvPr/>
        </p:nvSpPr>
        <p:spPr>
          <a:xfrm>
            <a:off x="846018" y="900000"/>
            <a:ext cx="28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分析の目的</a:t>
            </a:r>
          </a:p>
        </p:txBody>
      </p:sp>
      <p:sp>
        <p:nvSpPr>
          <p:cNvPr id="37" name="四角形: 角を丸くする 36">
            <a:extLst>
              <a:ext uri="{FF2B5EF4-FFF2-40B4-BE49-F238E27FC236}">
                <a16:creationId xmlns:a16="http://schemas.microsoft.com/office/drawing/2014/main" id="{8A3724B0-2A73-4BE3-B903-9A23BE2F2DCA}"/>
              </a:ext>
            </a:extLst>
          </p:cNvPr>
          <p:cNvSpPr/>
          <p:nvPr/>
        </p:nvSpPr>
        <p:spPr>
          <a:xfrm>
            <a:off x="4802791" y="900000"/>
            <a:ext cx="19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主な分析手法</a:t>
            </a:r>
          </a:p>
        </p:txBody>
      </p:sp>
      <p:cxnSp>
        <p:nvCxnSpPr>
          <p:cNvPr id="53" name="直線コネクタ 52">
            <a:extLst>
              <a:ext uri="{FF2B5EF4-FFF2-40B4-BE49-F238E27FC236}">
                <a16:creationId xmlns:a16="http://schemas.microsoft.com/office/drawing/2014/main" id="{AB22FDE1-ECAA-45E5-8E71-769ED04F5CE6}"/>
              </a:ext>
            </a:extLst>
          </p:cNvPr>
          <p:cNvCxnSpPr>
            <a:cxnSpLocks/>
            <a:stCxn id="14" idx="1"/>
            <a:endCxn id="30" idx="3"/>
          </p:cNvCxnSpPr>
          <p:nvPr/>
        </p:nvCxnSpPr>
        <p:spPr>
          <a:xfrm flipH="1">
            <a:off x="3749814" y="2124000"/>
            <a:ext cx="1052977" cy="36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60" name="直線コネクタ 59">
            <a:extLst>
              <a:ext uri="{FF2B5EF4-FFF2-40B4-BE49-F238E27FC236}">
                <a16:creationId xmlns:a16="http://schemas.microsoft.com/office/drawing/2014/main" id="{2A1EF5D2-62F5-4E5A-9C1B-A11A79359C15}"/>
              </a:ext>
            </a:extLst>
          </p:cNvPr>
          <p:cNvCxnSpPr>
            <a:cxnSpLocks/>
            <a:stCxn id="16" idx="1"/>
            <a:endCxn id="31" idx="3"/>
          </p:cNvCxnSpPr>
          <p:nvPr/>
        </p:nvCxnSpPr>
        <p:spPr>
          <a:xfrm flipH="1">
            <a:off x="3747718" y="3204000"/>
            <a:ext cx="1081069" cy="576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63" name="直線コネクタ 62">
            <a:extLst>
              <a:ext uri="{FF2B5EF4-FFF2-40B4-BE49-F238E27FC236}">
                <a16:creationId xmlns:a16="http://schemas.microsoft.com/office/drawing/2014/main" id="{2F260120-1B22-4038-98AC-6969F90E69E1}"/>
              </a:ext>
            </a:extLst>
          </p:cNvPr>
          <p:cNvCxnSpPr>
            <a:cxnSpLocks/>
            <a:stCxn id="17" idx="1"/>
            <a:endCxn id="31" idx="3"/>
          </p:cNvCxnSpPr>
          <p:nvPr/>
        </p:nvCxnSpPr>
        <p:spPr>
          <a:xfrm flipH="1">
            <a:off x="3747718" y="2664000"/>
            <a:ext cx="1081069" cy="1116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87" name="直線コネクタ 86">
            <a:extLst>
              <a:ext uri="{FF2B5EF4-FFF2-40B4-BE49-F238E27FC236}">
                <a16:creationId xmlns:a16="http://schemas.microsoft.com/office/drawing/2014/main" id="{BC7566B8-E67F-450C-855F-3A8197CD7B9B}"/>
              </a:ext>
            </a:extLst>
          </p:cNvPr>
          <p:cNvCxnSpPr>
            <a:cxnSpLocks/>
            <a:stCxn id="23" idx="1"/>
            <a:endCxn id="32" idx="3"/>
          </p:cNvCxnSpPr>
          <p:nvPr/>
        </p:nvCxnSpPr>
        <p:spPr>
          <a:xfrm flipH="1">
            <a:off x="3747719" y="4284000"/>
            <a:ext cx="1081068" cy="111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1" name="直線コネクタ 90">
            <a:extLst>
              <a:ext uri="{FF2B5EF4-FFF2-40B4-BE49-F238E27FC236}">
                <a16:creationId xmlns:a16="http://schemas.microsoft.com/office/drawing/2014/main" id="{6FB3A07D-CA0E-45A1-A26A-52AB9AFDFD47}"/>
              </a:ext>
            </a:extLst>
          </p:cNvPr>
          <p:cNvCxnSpPr>
            <a:cxnSpLocks/>
            <a:stCxn id="24" idx="1"/>
            <a:endCxn id="32" idx="3"/>
          </p:cNvCxnSpPr>
          <p:nvPr/>
        </p:nvCxnSpPr>
        <p:spPr>
          <a:xfrm flipH="1">
            <a:off x="3747719" y="4824000"/>
            <a:ext cx="1081068" cy="57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4" name="直線コネクタ 93">
            <a:extLst>
              <a:ext uri="{FF2B5EF4-FFF2-40B4-BE49-F238E27FC236}">
                <a16:creationId xmlns:a16="http://schemas.microsoft.com/office/drawing/2014/main" id="{D5D37EFA-B877-443F-B895-D6900FAC19BB}"/>
              </a:ext>
            </a:extLst>
          </p:cNvPr>
          <p:cNvCxnSpPr>
            <a:cxnSpLocks/>
            <a:stCxn id="25" idx="1"/>
            <a:endCxn id="32" idx="3"/>
          </p:cNvCxnSpPr>
          <p:nvPr/>
        </p:nvCxnSpPr>
        <p:spPr>
          <a:xfrm flipH="1">
            <a:off x="3747719" y="5364000"/>
            <a:ext cx="1081068" cy="3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07" name="直線コネクタ 106">
            <a:extLst>
              <a:ext uri="{FF2B5EF4-FFF2-40B4-BE49-F238E27FC236}">
                <a16:creationId xmlns:a16="http://schemas.microsoft.com/office/drawing/2014/main" id="{AC0FE735-316A-4E4C-857B-6C26C6F5E879}"/>
              </a:ext>
            </a:extLst>
          </p:cNvPr>
          <p:cNvCxnSpPr>
            <a:cxnSpLocks/>
            <a:stCxn id="29" idx="1"/>
            <a:endCxn id="32" idx="3"/>
          </p:cNvCxnSpPr>
          <p:nvPr/>
        </p:nvCxnSpPr>
        <p:spPr>
          <a:xfrm flipH="1">
            <a:off x="3747719" y="3744000"/>
            <a:ext cx="1081068" cy="165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40" name="直線コネクタ 139">
            <a:extLst>
              <a:ext uri="{FF2B5EF4-FFF2-40B4-BE49-F238E27FC236}">
                <a16:creationId xmlns:a16="http://schemas.microsoft.com/office/drawing/2014/main" id="{0EF19F47-A31B-4AEB-B1E2-8D94A206BC50}"/>
              </a:ext>
            </a:extLst>
          </p:cNvPr>
          <p:cNvCxnSpPr>
            <a:cxnSpLocks/>
            <a:stCxn id="8" idx="1"/>
            <a:endCxn id="32" idx="3"/>
          </p:cNvCxnSpPr>
          <p:nvPr/>
        </p:nvCxnSpPr>
        <p:spPr>
          <a:xfrm flipH="1">
            <a:off x="3747718" y="1584000"/>
            <a:ext cx="1055073" cy="381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68" name="直線コネクタ 167">
            <a:extLst>
              <a:ext uri="{FF2B5EF4-FFF2-40B4-BE49-F238E27FC236}">
                <a16:creationId xmlns:a16="http://schemas.microsoft.com/office/drawing/2014/main" id="{D1E8790B-DC0C-4402-B785-ED269BB982B1}"/>
              </a:ext>
            </a:extLst>
          </p:cNvPr>
          <p:cNvCxnSpPr>
            <a:cxnSpLocks/>
            <a:stCxn id="20" idx="1"/>
            <a:endCxn id="32" idx="3"/>
          </p:cNvCxnSpPr>
          <p:nvPr/>
        </p:nvCxnSpPr>
        <p:spPr>
          <a:xfrm flipH="1" flipV="1">
            <a:off x="3747718" y="5400000"/>
            <a:ext cx="1081069" cy="504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81" name="直線コネクタ 180">
            <a:extLst>
              <a:ext uri="{FF2B5EF4-FFF2-40B4-BE49-F238E27FC236}">
                <a16:creationId xmlns:a16="http://schemas.microsoft.com/office/drawing/2014/main" id="{9E0A5F87-6232-40EC-A64A-A64DED2D66DD}"/>
              </a:ext>
            </a:extLst>
          </p:cNvPr>
          <p:cNvCxnSpPr>
            <a:cxnSpLocks/>
            <a:stCxn id="29" idx="1"/>
            <a:endCxn id="31" idx="3"/>
          </p:cNvCxnSpPr>
          <p:nvPr/>
        </p:nvCxnSpPr>
        <p:spPr>
          <a:xfrm flipH="1">
            <a:off x="3747718" y="3744000"/>
            <a:ext cx="1081069" cy="36000"/>
          </a:xfrm>
          <a:prstGeom prst="line">
            <a:avLst/>
          </a:prstGeom>
          <a:ln w="31750">
            <a:solidFill>
              <a:schemeClr val="accent3"/>
            </a:solidFill>
          </a:ln>
        </p:spPr>
        <p:style>
          <a:lnRef idx="1">
            <a:schemeClr val="accent5"/>
          </a:lnRef>
          <a:fillRef idx="0">
            <a:schemeClr val="accent5"/>
          </a:fillRef>
          <a:effectRef idx="0">
            <a:schemeClr val="accent5"/>
          </a:effectRef>
          <a:fontRef idx="minor">
            <a:schemeClr val="tx1"/>
          </a:fontRef>
        </p:style>
      </p:cxnSp>
      <p:cxnSp>
        <p:nvCxnSpPr>
          <p:cNvPr id="67" name="直線コネクタ 66">
            <a:extLst>
              <a:ext uri="{FF2B5EF4-FFF2-40B4-BE49-F238E27FC236}">
                <a16:creationId xmlns:a16="http://schemas.microsoft.com/office/drawing/2014/main" id="{E7EB1BFA-9120-4186-9F6C-2BDE1484E574}"/>
              </a:ext>
            </a:extLst>
          </p:cNvPr>
          <p:cNvCxnSpPr>
            <a:cxnSpLocks/>
            <a:stCxn id="16" idx="1"/>
            <a:endCxn id="30" idx="3"/>
          </p:cNvCxnSpPr>
          <p:nvPr/>
        </p:nvCxnSpPr>
        <p:spPr>
          <a:xfrm flipH="1" flipV="1">
            <a:off x="3749814" y="2160000"/>
            <a:ext cx="1078973" cy="1044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70" name="直線コネクタ 69">
            <a:extLst>
              <a:ext uri="{FF2B5EF4-FFF2-40B4-BE49-F238E27FC236}">
                <a16:creationId xmlns:a16="http://schemas.microsoft.com/office/drawing/2014/main" id="{9A817788-569D-45A3-B4DD-4BA0FD298834}"/>
              </a:ext>
            </a:extLst>
          </p:cNvPr>
          <p:cNvCxnSpPr>
            <a:cxnSpLocks/>
            <a:stCxn id="17" idx="1"/>
            <a:endCxn id="30" idx="3"/>
          </p:cNvCxnSpPr>
          <p:nvPr/>
        </p:nvCxnSpPr>
        <p:spPr>
          <a:xfrm flipH="1" flipV="1">
            <a:off x="3749814" y="2160000"/>
            <a:ext cx="1078973" cy="504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225" name="直線コネクタ 224">
            <a:extLst>
              <a:ext uri="{FF2B5EF4-FFF2-40B4-BE49-F238E27FC236}">
                <a16:creationId xmlns:a16="http://schemas.microsoft.com/office/drawing/2014/main" id="{3644DC2B-D0D6-4A15-8173-48FDFE681C9D}"/>
              </a:ext>
            </a:extLst>
          </p:cNvPr>
          <p:cNvCxnSpPr>
            <a:cxnSpLocks/>
            <a:stCxn id="17" idx="1"/>
            <a:endCxn id="32" idx="3"/>
          </p:cNvCxnSpPr>
          <p:nvPr/>
        </p:nvCxnSpPr>
        <p:spPr>
          <a:xfrm flipH="1">
            <a:off x="3747719" y="2664000"/>
            <a:ext cx="1081068" cy="273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2" name="四角形: 角を丸くする 1">
            <a:extLst>
              <a:ext uri="{FF2B5EF4-FFF2-40B4-BE49-F238E27FC236}">
                <a16:creationId xmlns:a16="http://schemas.microsoft.com/office/drawing/2014/main" id="{05898EAA-CA4C-4E65-B6DE-2AE937455CCB}"/>
              </a:ext>
            </a:extLst>
          </p:cNvPr>
          <p:cNvSpPr/>
          <p:nvPr/>
        </p:nvSpPr>
        <p:spPr>
          <a:xfrm>
            <a:off x="7108048" y="1440000"/>
            <a:ext cx="1856441" cy="1728000"/>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a:t>
            </a:r>
            <a:endParaRPr lang="en-US" altLang="ja-JP" sz="2400" b="1" dirty="0">
              <a:solidFill>
                <a:schemeClr val="bg1"/>
              </a:solidFill>
            </a:endParaRPr>
          </a:p>
          <a:p>
            <a:pPr algn="ctr"/>
            <a:r>
              <a:rPr lang="ja-JP" altLang="en-US" sz="2400" b="1" dirty="0">
                <a:solidFill>
                  <a:schemeClr val="bg1"/>
                </a:solidFill>
              </a:rPr>
              <a:t>あり</a:t>
            </a:r>
          </a:p>
        </p:txBody>
      </p:sp>
      <p:sp>
        <p:nvSpPr>
          <p:cNvPr id="41" name="四角形: 角を丸くする 40">
            <a:extLst>
              <a:ext uri="{FF2B5EF4-FFF2-40B4-BE49-F238E27FC236}">
                <a16:creationId xmlns:a16="http://schemas.microsoft.com/office/drawing/2014/main" id="{C632EC8A-34B7-427C-A548-7707948404C9}"/>
              </a:ext>
            </a:extLst>
          </p:cNvPr>
          <p:cNvSpPr/>
          <p:nvPr/>
        </p:nvSpPr>
        <p:spPr>
          <a:xfrm>
            <a:off x="7108048" y="3240000"/>
            <a:ext cx="1856441" cy="2880000"/>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目的変数なし</a:t>
            </a:r>
          </a:p>
        </p:txBody>
      </p:sp>
      <p:sp>
        <p:nvSpPr>
          <p:cNvPr id="42" name="四角形: 角を丸くする 41">
            <a:extLst>
              <a:ext uri="{FF2B5EF4-FFF2-40B4-BE49-F238E27FC236}">
                <a16:creationId xmlns:a16="http://schemas.microsoft.com/office/drawing/2014/main" id="{08A17035-7F01-43C2-B67D-1F34F9B8F47C}"/>
              </a:ext>
            </a:extLst>
          </p:cNvPr>
          <p:cNvSpPr/>
          <p:nvPr/>
        </p:nvSpPr>
        <p:spPr>
          <a:xfrm>
            <a:off x="7108048" y="900000"/>
            <a:ext cx="1856441"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手法の特性</a:t>
            </a:r>
          </a:p>
        </p:txBody>
      </p:sp>
    </p:spTree>
    <p:extLst>
      <p:ext uri="{BB962C8B-B14F-4D97-AF65-F5344CB8AC3E}">
        <p14:creationId xmlns:p14="http://schemas.microsoft.com/office/powerpoint/2010/main" val="14604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ー 5">
            <a:extLst>
              <a:ext uri="{FF2B5EF4-FFF2-40B4-BE49-F238E27FC236}">
                <a16:creationId xmlns:a16="http://schemas.microsoft.com/office/drawing/2014/main" id="{51BA24B9-7A44-4F1C-8D94-7ACDE4538D44}"/>
              </a:ext>
            </a:extLst>
          </p:cNvPr>
          <p:cNvGraphicFramePr>
            <a:graphicFrameLocks noGrp="1"/>
          </p:cNvGraphicFramePr>
          <p:nvPr>
            <p:ph idx="1"/>
            <p:extLst>
              <p:ext uri="{D42A27DB-BD31-4B8C-83A1-F6EECF244321}">
                <p14:modId xmlns:p14="http://schemas.microsoft.com/office/powerpoint/2010/main" val="3921979352"/>
              </p:ext>
            </p:extLst>
          </p:nvPr>
        </p:nvGraphicFramePr>
        <p:xfrm>
          <a:off x="180000" y="900000"/>
          <a:ext cx="8908370" cy="5652084"/>
        </p:xfrm>
        <a:graphic>
          <a:graphicData uri="http://schemas.openxmlformats.org/drawingml/2006/table">
            <a:tbl>
              <a:tblPr/>
              <a:tblGrid>
                <a:gridCol w="1260000">
                  <a:extLst>
                    <a:ext uri="{9D8B030D-6E8A-4147-A177-3AD203B41FA5}">
                      <a16:colId xmlns:a16="http://schemas.microsoft.com/office/drawing/2014/main" val="3144389610"/>
                    </a:ext>
                  </a:extLst>
                </a:gridCol>
                <a:gridCol w="1981131">
                  <a:extLst>
                    <a:ext uri="{9D8B030D-6E8A-4147-A177-3AD203B41FA5}">
                      <a16:colId xmlns:a16="http://schemas.microsoft.com/office/drawing/2014/main" val="3656329981"/>
                    </a:ext>
                  </a:extLst>
                </a:gridCol>
                <a:gridCol w="1872000">
                  <a:extLst>
                    <a:ext uri="{9D8B030D-6E8A-4147-A177-3AD203B41FA5}">
                      <a16:colId xmlns:a16="http://schemas.microsoft.com/office/drawing/2014/main" val="3139339860"/>
                    </a:ext>
                  </a:extLst>
                </a:gridCol>
                <a:gridCol w="1584176">
                  <a:extLst>
                    <a:ext uri="{9D8B030D-6E8A-4147-A177-3AD203B41FA5}">
                      <a16:colId xmlns:a16="http://schemas.microsoft.com/office/drawing/2014/main" val="3466205750"/>
                    </a:ext>
                  </a:extLst>
                </a:gridCol>
                <a:gridCol w="1260000">
                  <a:extLst>
                    <a:ext uri="{9D8B030D-6E8A-4147-A177-3AD203B41FA5}">
                      <a16:colId xmlns:a16="http://schemas.microsoft.com/office/drawing/2014/main" val="846274369"/>
                    </a:ext>
                  </a:extLst>
                </a:gridCol>
                <a:gridCol w="951063">
                  <a:extLst>
                    <a:ext uri="{9D8B030D-6E8A-4147-A177-3AD203B41FA5}">
                      <a16:colId xmlns:a16="http://schemas.microsoft.com/office/drawing/2014/main" val="1728377739"/>
                    </a:ext>
                  </a:extLst>
                </a:gridCol>
              </a:tblGrid>
              <a:tr h="117290">
                <a:tc>
                  <a:txBody>
                    <a:bodyPr/>
                    <a:lstStyle/>
                    <a:p>
                      <a:pPr algn="ctr" fontAlgn="ctr"/>
                      <a:r>
                        <a:rPr lang="en-US" altLang="ja-JP" sz="1050" b="1" i="0" u="none" strike="noStrike" dirty="0">
                          <a:solidFill>
                            <a:srgbClr val="FFFFFF"/>
                          </a:solidFill>
                          <a:effectLst/>
                          <a:latin typeface="+mn-ea"/>
                          <a:ea typeface="+mn-ea"/>
                        </a:rPr>
                        <a:t>D-VUE</a:t>
                      </a:r>
                      <a:r>
                        <a:rPr lang="ja-JP" altLang="en-US" sz="1050" b="1" i="0" u="none" strike="noStrike" dirty="0">
                          <a:solidFill>
                            <a:srgbClr val="FFFFFF"/>
                          </a:solidFill>
                          <a:effectLst/>
                          <a:latin typeface="+mn-ea"/>
                          <a:ea typeface="+mn-ea"/>
                        </a:rPr>
                        <a:t>サービス種類</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ja-JP" altLang="en-US" sz="1050" b="1" i="0" u="none" strike="noStrike" dirty="0">
                          <a:solidFill>
                            <a:srgbClr val="FFFFFF"/>
                          </a:solidFill>
                          <a:effectLst/>
                          <a:latin typeface="+mn-ea"/>
                          <a:ea typeface="+mn-ea"/>
                        </a:rPr>
                        <a:t>活用した</a:t>
                      </a:r>
                      <a:r>
                        <a:rPr lang="en-US" altLang="ja-JP" sz="1050" b="1" i="0" u="none" strike="noStrike" dirty="0">
                          <a:solidFill>
                            <a:srgbClr val="FFFFFF"/>
                          </a:solidFill>
                          <a:effectLst/>
                          <a:latin typeface="+mn-ea"/>
                          <a:ea typeface="+mn-ea"/>
                        </a:rPr>
                        <a:t>AI</a:t>
                      </a:r>
                      <a:r>
                        <a:rPr lang="ja-JP" altLang="en-US" sz="1050" b="1" i="0" u="none" strike="noStrike" dirty="0">
                          <a:solidFill>
                            <a:srgbClr val="FFFFFF"/>
                          </a:solidFill>
                          <a:effectLst/>
                          <a:latin typeface="+mn-ea"/>
                          <a:ea typeface="+mn-ea"/>
                        </a:rPr>
                        <a:t>分析技術</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ja-JP" altLang="en-US" sz="1050" b="1" i="0" u="none" strike="noStrike" dirty="0">
                          <a:solidFill>
                            <a:srgbClr val="FFFFFF"/>
                          </a:solidFill>
                          <a:effectLst/>
                          <a:latin typeface="+mn-ea"/>
                          <a:ea typeface="+mn-ea"/>
                        </a:rPr>
                        <a:t>課題</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ja-JP" altLang="en-US" sz="1050" b="1" i="0" u="none" strike="noStrike">
                          <a:solidFill>
                            <a:srgbClr val="FFFFFF"/>
                          </a:solidFill>
                          <a:effectLst/>
                          <a:latin typeface="+mn-ea"/>
                          <a:ea typeface="+mn-ea"/>
                        </a:rPr>
                        <a:t>期待効果</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ja-JP" altLang="en-US" sz="1050" b="1" i="0" u="none" strike="noStrike" dirty="0">
                          <a:solidFill>
                            <a:srgbClr val="FFFFFF"/>
                          </a:solidFill>
                          <a:effectLst/>
                          <a:latin typeface="+mn-ea"/>
                          <a:ea typeface="+mn-ea"/>
                        </a:rPr>
                        <a:t>導入</a:t>
                      </a:r>
                      <a:r>
                        <a:rPr lang="en-US" altLang="ja-JP" sz="1050" b="1" i="0" u="none" strike="noStrike" dirty="0">
                          <a:solidFill>
                            <a:srgbClr val="FFFFFF"/>
                          </a:solidFill>
                          <a:effectLst/>
                          <a:latin typeface="+mn-ea"/>
                          <a:ea typeface="+mn-ea"/>
                        </a:rPr>
                        <a:t>AI</a:t>
                      </a:r>
                      <a:r>
                        <a:rPr lang="ja-JP" altLang="en-US" sz="1050" b="1" i="0" u="none" strike="noStrike" dirty="0">
                          <a:solidFill>
                            <a:srgbClr val="FFFFFF"/>
                          </a:solidFill>
                          <a:effectLst/>
                          <a:latin typeface="+mn-ea"/>
                          <a:ea typeface="+mn-ea"/>
                        </a:rPr>
                        <a:t>システムの概要</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ja-JP" altLang="en-US" sz="1050" b="1" i="0" u="none" strike="noStrike" dirty="0">
                          <a:solidFill>
                            <a:srgbClr val="FFFFFF"/>
                          </a:solidFill>
                          <a:effectLst/>
                          <a:latin typeface="+mn-ea"/>
                          <a:ea typeface="+mn-ea"/>
                        </a:rPr>
                        <a:t>事例数</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3626711961"/>
                  </a:ext>
                </a:extLst>
              </a:tr>
              <a:tr h="1800000">
                <a:tc>
                  <a:txBody>
                    <a:bodyPr/>
                    <a:lstStyle/>
                    <a:p>
                      <a:pPr algn="ctr" fontAlgn="ctr"/>
                      <a:r>
                        <a:rPr lang="ja-JP" altLang="en-US" sz="1050" b="0" i="0" u="none" strike="noStrike">
                          <a:solidFill>
                            <a:srgbClr val="000000"/>
                          </a:solidFill>
                          <a:effectLst/>
                          <a:latin typeface="+mn-ea"/>
                          <a:ea typeface="+mn-ea"/>
                        </a:rPr>
                        <a:t>　</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dirty="0">
                          <a:solidFill>
                            <a:srgbClr val="000000"/>
                          </a:solidFill>
                          <a:effectLst/>
                          <a:latin typeface="+mn-ea"/>
                          <a:ea typeface="+mn-ea"/>
                        </a:rPr>
                        <a:t>・予測</a:t>
                      </a: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　</a:t>
                      </a:r>
                      <a:r>
                        <a:rPr lang="en-US" altLang="ja-JP" sz="1050" b="0" i="0" u="none" strike="noStrike" dirty="0">
                          <a:solidFill>
                            <a:srgbClr val="000000"/>
                          </a:solidFill>
                          <a:effectLst/>
                          <a:latin typeface="+mn-ea"/>
                          <a:ea typeface="+mn-ea"/>
                        </a:rPr>
                        <a:t>-</a:t>
                      </a:r>
                      <a:r>
                        <a:rPr lang="ja-JP" altLang="en-US" sz="1050" b="0" i="0" u="none" strike="noStrike" dirty="0">
                          <a:solidFill>
                            <a:srgbClr val="000000"/>
                          </a:solidFill>
                          <a:effectLst/>
                          <a:latin typeface="+mn-ea"/>
                          <a:ea typeface="+mn-ea"/>
                        </a:rPr>
                        <a:t>機械学習手法（教師ありデータ）による</a:t>
                      </a: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　　モデル構築</a:t>
                      </a:r>
                      <a:br>
                        <a:rPr lang="ja-JP" altLang="en-US" sz="1050" b="0" i="0" u="none" strike="noStrike" dirty="0">
                          <a:solidFill>
                            <a:srgbClr val="000000"/>
                          </a:solidFill>
                          <a:effectLst/>
                          <a:latin typeface="+mn-ea"/>
                          <a:ea typeface="+mn-ea"/>
                        </a:rPr>
                      </a:br>
                      <a:br>
                        <a:rPr lang="ja-JP" altLang="en-US" sz="1050" b="0" i="0" u="none" strike="noStrike" dirty="0">
                          <a:solidFill>
                            <a:srgbClr val="000000"/>
                          </a:solidFill>
                          <a:effectLst/>
                          <a:latin typeface="+mn-ea"/>
                          <a:ea typeface="+mn-ea"/>
                        </a:rPr>
                      </a:br>
                      <a:endParaRPr lang="ja-JP" altLang="en-US" sz="1050" b="0" i="0" u="none" strike="noStrike" dirty="0">
                        <a:solidFill>
                          <a:srgbClr val="000000"/>
                        </a:solidFill>
                        <a:effectLst/>
                        <a:latin typeface="+mn-ea"/>
                        <a:ea typeface="+mn-ea"/>
                      </a:endParaRP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発注や在庫管理等の「予測する業務」を</a:t>
                      </a:r>
                      <a:r>
                        <a:rPr lang="en-US" altLang="ja-JP" sz="1050" b="0" i="0" u="none" strike="noStrike">
                          <a:solidFill>
                            <a:srgbClr val="000000"/>
                          </a:solidFill>
                          <a:effectLst/>
                          <a:latin typeface="+mn-ea"/>
                          <a:ea typeface="+mn-ea"/>
                        </a:rPr>
                        <a:t>"</a:t>
                      </a:r>
                      <a:r>
                        <a:rPr lang="ja-JP" altLang="en-US" sz="1050" b="0" i="0" u="none" strike="noStrike">
                          <a:solidFill>
                            <a:srgbClr val="000000"/>
                          </a:solidFill>
                          <a:effectLst/>
                          <a:latin typeface="+mn-ea"/>
                          <a:ea typeface="+mn-ea"/>
                        </a:rPr>
                        <a:t>人</a:t>
                      </a:r>
                      <a:r>
                        <a:rPr lang="en-US" altLang="ja-JP" sz="1050" b="0" i="0" u="none" strike="noStrike">
                          <a:solidFill>
                            <a:srgbClr val="000000"/>
                          </a:solidFill>
                          <a:effectLst/>
                          <a:latin typeface="+mn-ea"/>
                          <a:ea typeface="+mn-ea"/>
                        </a:rPr>
                        <a:t>"</a:t>
                      </a:r>
                      <a:r>
                        <a:rPr lang="ja-JP" altLang="en-US" sz="1050" b="0" i="0" u="none" strike="noStrike">
                          <a:solidFill>
                            <a:srgbClr val="000000"/>
                          </a:solidFill>
                          <a:effectLst/>
                          <a:latin typeface="+mn-ea"/>
                          <a:ea typeface="+mn-ea"/>
                        </a:rPr>
                        <a:t>の経験や勘に頼って行っている。</a:t>
                      </a:r>
                      <a:br>
                        <a:rPr lang="ja-JP" altLang="en-US" sz="1050" b="0" i="0" u="none" strike="noStrike">
                          <a:solidFill>
                            <a:srgbClr val="000000"/>
                          </a:solidFill>
                          <a:effectLst/>
                          <a:latin typeface="+mn-ea"/>
                          <a:ea typeface="+mn-ea"/>
                        </a:rPr>
                      </a:b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結果、時に過剰在庫になったり、在庫不足に陥ることがあり、経費の圧迫や機会損失につながってしまう。</a:t>
                      </a:r>
                      <a:br>
                        <a:rPr lang="ja-JP" altLang="en-US" sz="1050" b="0" i="0" u="none" strike="noStrike">
                          <a:solidFill>
                            <a:srgbClr val="000000"/>
                          </a:solidFill>
                          <a:effectLst/>
                          <a:latin typeface="+mn-ea"/>
                          <a:ea typeface="+mn-ea"/>
                        </a:rPr>
                      </a:br>
                      <a:endParaRPr lang="ja-JP" altLang="en-US" sz="1050" b="0" i="0" u="none" strike="noStrike">
                        <a:solidFill>
                          <a:srgbClr val="000000"/>
                        </a:solidFill>
                        <a:effectLst/>
                        <a:latin typeface="+mn-ea"/>
                        <a:ea typeface="+mn-ea"/>
                      </a:endParaRP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意思決定の補助や需給予測業務の平準化を行いたい</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従来、熟練者等の経験や勘によって予測してきたコトを、</a:t>
                      </a:r>
                      <a:r>
                        <a:rPr lang="en-US" altLang="ja-JP" sz="1050" b="0" i="0" u="none" strike="noStrike">
                          <a:solidFill>
                            <a:srgbClr val="000000"/>
                          </a:solidFill>
                          <a:effectLst/>
                          <a:latin typeface="+mn-ea"/>
                          <a:ea typeface="+mn-ea"/>
                        </a:rPr>
                        <a:t>AI</a:t>
                      </a:r>
                      <a:r>
                        <a:rPr lang="ja-JP" altLang="en-US" sz="1050" b="0" i="0" u="none" strike="noStrike">
                          <a:solidFill>
                            <a:srgbClr val="000000"/>
                          </a:solidFill>
                          <a:effectLst/>
                          <a:latin typeface="+mn-ea"/>
                          <a:ea typeface="+mn-ea"/>
                        </a:rPr>
                        <a:t>が客観的に数値化したり、相関がありそうな事象の関係性を</a:t>
                      </a:r>
                      <a:r>
                        <a:rPr lang="en-US" altLang="ja-JP" sz="1050" b="0" i="0" u="none" strike="noStrike">
                          <a:solidFill>
                            <a:srgbClr val="000000"/>
                          </a:solidFill>
                          <a:effectLst/>
                          <a:latin typeface="+mn-ea"/>
                          <a:ea typeface="+mn-ea"/>
                        </a:rPr>
                        <a:t>AI</a:t>
                      </a:r>
                      <a:r>
                        <a:rPr lang="ja-JP" altLang="en-US" sz="1050" b="0" i="0" u="none" strike="noStrike">
                          <a:solidFill>
                            <a:srgbClr val="000000"/>
                          </a:solidFill>
                          <a:effectLst/>
                          <a:latin typeface="+mn-ea"/>
                          <a:ea typeface="+mn-ea"/>
                        </a:rPr>
                        <a:t>で求め、その結果により物事の意思決定や需給予測を補助する仕組みを提供</a:t>
                      </a:r>
                      <a:br>
                        <a:rPr lang="ja-JP" altLang="en-US" sz="1050" b="0" i="0" u="none" strike="noStrike">
                          <a:solidFill>
                            <a:srgbClr val="000000"/>
                          </a:solidFill>
                          <a:effectLst/>
                          <a:latin typeface="+mn-ea"/>
                          <a:ea typeface="+mn-ea"/>
                        </a:rPr>
                      </a:br>
                      <a:endParaRPr lang="ja-JP" altLang="en-US" sz="1050" b="0" i="0" u="none" strike="noStrike">
                        <a:solidFill>
                          <a:srgbClr val="000000"/>
                        </a:solidFill>
                        <a:effectLst/>
                        <a:latin typeface="+mn-ea"/>
                        <a:ea typeface="+mn-ea"/>
                      </a:endParaRP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50" b="0" i="0" u="none" strike="noStrike">
                          <a:solidFill>
                            <a:srgbClr val="000000"/>
                          </a:solidFill>
                          <a:effectLst/>
                          <a:latin typeface="+mn-ea"/>
                          <a:ea typeface="+mn-ea"/>
                        </a:rPr>
                        <a:t>8</a:t>
                      </a:r>
                      <a:r>
                        <a:rPr lang="ja-JP" altLang="en-US" sz="1050" b="0" i="0" u="none" strike="noStrike">
                          <a:solidFill>
                            <a:srgbClr val="000000"/>
                          </a:solidFill>
                          <a:effectLst/>
                          <a:latin typeface="+mn-ea"/>
                          <a:ea typeface="+mn-ea"/>
                        </a:rPr>
                        <a:t>件</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・医療業界</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・卸売業界</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・家電メーカ</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・食品メーカ</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・小売</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など</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7932584"/>
                  </a:ext>
                </a:extLst>
              </a:tr>
              <a:tr h="1728000">
                <a:tc>
                  <a:txBody>
                    <a:bodyPr/>
                    <a:lstStyle/>
                    <a:p>
                      <a:pPr algn="ctr" fontAlgn="ctr"/>
                      <a:r>
                        <a:rPr lang="ja-JP" altLang="en-US" sz="1050" b="0" i="0" u="none" strike="noStrike" dirty="0">
                          <a:solidFill>
                            <a:srgbClr val="000000"/>
                          </a:solidFill>
                          <a:effectLst/>
                          <a:latin typeface="+mn-ea"/>
                          <a:ea typeface="+mn-ea"/>
                        </a:rPr>
                        <a:t>　</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・画像分類（その画像が何なのかを識別</a:t>
                      </a:r>
                      <a:r>
                        <a:rPr lang="en-US" altLang="ja-JP" sz="1050" b="0" i="0" u="none" strike="noStrike">
                          <a:solidFill>
                            <a:srgbClr val="000000"/>
                          </a:solidFill>
                          <a:effectLst/>
                          <a:latin typeface="+mn-ea"/>
                          <a:ea typeface="+mn-ea"/>
                        </a:rPr>
                        <a:t>) </a:t>
                      </a:r>
                      <a:br>
                        <a:rPr lang="en-US" altLang="ja-JP" sz="1050" b="0" i="0" u="none" strike="noStrike">
                          <a:solidFill>
                            <a:srgbClr val="000000"/>
                          </a:solidFill>
                          <a:effectLst/>
                          <a:latin typeface="+mn-ea"/>
                          <a:ea typeface="+mn-ea"/>
                        </a:rPr>
                      </a:br>
                      <a:r>
                        <a:rPr lang="en-US" altLang="ja-JP" sz="1050" b="0" i="0" u="none" strike="noStrike">
                          <a:solidFill>
                            <a:srgbClr val="000000"/>
                          </a:solidFill>
                          <a:effectLst/>
                          <a:latin typeface="+mn-ea"/>
                          <a:ea typeface="+mn-ea"/>
                        </a:rPr>
                        <a:t>  -</a:t>
                      </a:r>
                      <a:r>
                        <a:rPr lang="ja-JP" altLang="en-US" sz="1050" b="0" i="0" u="none" strike="noStrike">
                          <a:solidFill>
                            <a:srgbClr val="000000"/>
                          </a:solidFill>
                          <a:effectLst/>
                          <a:latin typeface="+mn-ea"/>
                          <a:ea typeface="+mn-ea"/>
                        </a:rPr>
                        <a:t>機械学習手法（教師ありデータ）</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　</a:t>
                      </a:r>
                      <a:r>
                        <a:rPr lang="en-US" altLang="ja-JP" sz="1050" b="0" i="0" u="none" strike="noStrike">
                          <a:solidFill>
                            <a:srgbClr val="000000"/>
                          </a:solidFill>
                          <a:effectLst/>
                          <a:latin typeface="+mn-ea"/>
                          <a:ea typeface="+mn-ea"/>
                        </a:rPr>
                        <a:t>- Deep Learning</a:t>
                      </a:r>
                      <a:r>
                        <a:rPr lang="ja-JP" altLang="en-US" sz="1050" b="0" i="0" u="none" strike="noStrike">
                          <a:solidFill>
                            <a:srgbClr val="000000"/>
                          </a:solidFill>
                          <a:effectLst/>
                          <a:latin typeface="+mn-ea"/>
                          <a:ea typeface="+mn-ea"/>
                        </a:rPr>
                        <a:t>によるモデル構築</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dirty="0">
                          <a:solidFill>
                            <a:srgbClr val="000000"/>
                          </a:solidFill>
                          <a:effectLst/>
                          <a:latin typeface="+mn-ea"/>
                          <a:ea typeface="+mn-ea"/>
                        </a:rPr>
                        <a:t>人の目や手に頼っている定型業務では、その業務量が増えるほど、対応人員を増やしたり、その人員を教育する必要がある。</a:t>
                      </a:r>
                      <a:br>
                        <a:rPr lang="ja-JP" altLang="en-US" sz="1050" b="0" i="0" u="none" strike="noStrike" dirty="0">
                          <a:solidFill>
                            <a:srgbClr val="000000"/>
                          </a:solidFill>
                          <a:effectLst/>
                          <a:latin typeface="+mn-ea"/>
                          <a:ea typeface="+mn-ea"/>
                        </a:rPr>
                      </a:b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結果、人件費の増大につながったり、品質レベルの均一化や管理に投資をしていく必要がある。</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業務の効率化、人員削減、ヒューマンエラーの削減を行いたい</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大量の画像データと正解ラベルを</a:t>
                      </a:r>
                      <a:r>
                        <a:rPr lang="en-US" altLang="ja-JP" sz="1050" b="0" i="0" u="none" strike="noStrike">
                          <a:solidFill>
                            <a:srgbClr val="000000"/>
                          </a:solidFill>
                          <a:effectLst/>
                          <a:latin typeface="+mn-ea"/>
                          <a:ea typeface="+mn-ea"/>
                        </a:rPr>
                        <a:t>AI</a:t>
                      </a:r>
                      <a:r>
                        <a:rPr lang="ja-JP" altLang="en-US" sz="1050" b="0" i="0" u="none" strike="noStrike">
                          <a:solidFill>
                            <a:srgbClr val="000000"/>
                          </a:solidFill>
                          <a:effectLst/>
                          <a:latin typeface="+mn-ea"/>
                          <a:ea typeface="+mn-ea"/>
                        </a:rPr>
                        <a:t>に学習させることで、対象画像から正否判定や判別したい情報を識別（これは猫である。犬である等）補助する仕組みを提供</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50" b="0" i="0" u="none" strike="noStrike">
                          <a:solidFill>
                            <a:srgbClr val="000000"/>
                          </a:solidFill>
                          <a:effectLst/>
                          <a:latin typeface="+mn-ea"/>
                          <a:ea typeface="+mn-ea"/>
                        </a:rPr>
                        <a:t>2</a:t>
                      </a:r>
                      <a:r>
                        <a:rPr lang="ja-JP" altLang="en-US" sz="1050" b="0" i="0" u="none" strike="noStrike">
                          <a:solidFill>
                            <a:srgbClr val="000000"/>
                          </a:solidFill>
                          <a:effectLst/>
                          <a:latin typeface="+mn-ea"/>
                          <a:ea typeface="+mn-ea"/>
                        </a:rPr>
                        <a:t>件</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・仲卸売業</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・製造業</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745238"/>
                  </a:ext>
                </a:extLst>
              </a:tr>
              <a:tr h="1800000">
                <a:tc>
                  <a:txBody>
                    <a:bodyPr/>
                    <a:lstStyle/>
                    <a:p>
                      <a:pPr algn="l" fontAlgn="ctr"/>
                      <a:r>
                        <a:rPr lang="ja-JP" altLang="en-US" sz="1050" b="0" i="0" u="none" strike="noStrike">
                          <a:solidFill>
                            <a:srgbClr val="000000"/>
                          </a:solidFill>
                          <a:effectLst/>
                          <a:latin typeface="+mn-ea"/>
                          <a:ea typeface="+mn-ea"/>
                        </a:rPr>
                        <a:t>　</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・テキストマイニング</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 </a:t>
                      </a:r>
                      <a:r>
                        <a:rPr lang="en-US" altLang="ja-JP" sz="1050" b="0" i="0" u="none" strike="noStrike">
                          <a:solidFill>
                            <a:srgbClr val="000000"/>
                          </a:solidFill>
                          <a:effectLst/>
                          <a:latin typeface="+mn-ea"/>
                          <a:ea typeface="+mn-ea"/>
                        </a:rPr>
                        <a:t>-</a:t>
                      </a:r>
                      <a:r>
                        <a:rPr lang="ja-JP" altLang="en-US" sz="1050" b="0" i="0" u="none" strike="noStrike">
                          <a:solidFill>
                            <a:srgbClr val="000000"/>
                          </a:solidFill>
                          <a:effectLst/>
                          <a:latin typeface="+mn-ea"/>
                          <a:ea typeface="+mn-ea"/>
                        </a:rPr>
                        <a:t>形態素解析（文章を単語に分割する）</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 </a:t>
                      </a:r>
                      <a:r>
                        <a:rPr lang="en-US" altLang="ja-JP" sz="1050" b="0" i="0" u="none" strike="noStrike">
                          <a:solidFill>
                            <a:srgbClr val="000000"/>
                          </a:solidFill>
                          <a:effectLst/>
                          <a:latin typeface="+mn-ea"/>
                          <a:ea typeface="+mn-ea"/>
                        </a:rPr>
                        <a:t>-</a:t>
                      </a:r>
                      <a:r>
                        <a:rPr lang="ja-JP" altLang="en-US" sz="1050" b="0" i="0" u="none" strike="noStrike">
                          <a:solidFill>
                            <a:srgbClr val="000000"/>
                          </a:solidFill>
                          <a:effectLst/>
                          <a:latin typeface="+mn-ea"/>
                          <a:ea typeface="+mn-ea"/>
                        </a:rPr>
                        <a:t>構文解析（文章間の関係性</a:t>
                      </a:r>
                      <a:r>
                        <a:rPr lang="en-US" altLang="ja-JP" sz="1050" b="0" i="0" u="none" strike="noStrike">
                          <a:solidFill>
                            <a:srgbClr val="000000"/>
                          </a:solidFill>
                          <a:effectLst/>
                          <a:latin typeface="+mn-ea"/>
                          <a:ea typeface="+mn-ea"/>
                        </a:rPr>
                        <a:t>/</a:t>
                      </a:r>
                      <a:r>
                        <a:rPr lang="ja-JP" altLang="en-US" sz="1050" b="0" i="0" u="none" strike="noStrike">
                          <a:solidFill>
                            <a:srgbClr val="000000"/>
                          </a:solidFill>
                          <a:effectLst/>
                          <a:latin typeface="+mn-ea"/>
                          <a:ea typeface="+mn-ea"/>
                        </a:rPr>
                        <a:t>意味を理解する）</a:t>
                      </a:r>
                      <a:br>
                        <a:rPr lang="ja-JP" altLang="en-US" sz="1050" b="0" i="0" u="none" strike="noStrike">
                          <a:solidFill>
                            <a:srgbClr val="000000"/>
                          </a:solidFill>
                          <a:effectLst/>
                          <a:latin typeface="+mn-ea"/>
                          <a:ea typeface="+mn-ea"/>
                        </a:rPr>
                      </a:br>
                      <a:r>
                        <a:rPr lang="ja-JP" altLang="en-US" sz="1050" b="0" i="0" u="none" strike="noStrike">
                          <a:solidFill>
                            <a:srgbClr val="000000"/>
                          </a:solidFill>
                          <a:effectLst/>
                          <a:latin typeface="+mn-ea"/>
                          <a:ea typeface="+mn-ea"/>
                        </a:rPr>
                        <a:t>　</a:t>
                      </a:r>
                      <a:br>
                        <a:rPr lang="ja-JP" altLang="en-US" sz="1050" b="0" i="0" u="none" strike="noStrike">
                          <a:solidFill>
                            <a:srgbClr val="000000"/>
                          </a:solidFill>
                          <a:effectLst/>
                          <a:latin typeface="+mn-ea"/>
                          <a:ea typeface="+mn-ea"/>
                        </a:rPr>
                      </a:br>
                      <a:endParaRPr lang="ja-JP" altLang="en-US" sz="1050" b="0" i="0" u="none" strike="noStrike">
                        <a:solidFill>
                          <a:srgbClr val="000000"/>
                        </a:solidFill>
                        <a:effectLst/>
                        <a:latin typeface="+mn-ea"/>
                        <a:ea typeface="+mn-ea"/>
                      </a:endParaRP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dirty="0">
                          <a:solidFill>
                            <a:srgbClr val="000000"/>
                          </a:solidFill>
                          <a:effectLst/>
                          <a:latin typeface="+mn-ea"/>
                          <a:ea typeface="+mn-ea"/>
                        </a:rPr>
                        <a:t>事業の成功や失敗に対する「本当の要因」「効果のある改善策」を見つけたい。</a:t>
                      </a: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そのためにアンケート調査、問い合わせチャネルの開設等を行っている。</a:t>
                      </a:r>
                      <a:br>
                        <a:rPr lang="ja-JP" altLang="en-US" sz="1050" b="0" i="0" u="none" strike="noStrike" dirty="0">
                          <a:solidFill>
                            <a:srgbClr val="000000"/>
                          </a:solidFill>
                          <a:effectLst/>
                          <a:latin typeface="+mn-ea"/>
                          <a:ea typeface="+mn-ea"/>
                        </a:rPr>
                      </a:b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しかし、人がそれらを分析するには、人員を割く必要があり、経費増にもなる。</a:t>
                      </a: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また、人の所感により結果は統一感がないものになる可能性がある。</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大量の文章からデータ企業の戦略に繋がるインサイトを見つける補助機能がほしい</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a:solidFill>
                            <a:srgbClr val="000000"/>
                          </a:solidFill>
                          <a:effectLst/>
                          <a:latin typeface="+mn-ea"/>
                          <a:ea typeface="+mn-ea"/>
                        </a:rPr>
                        <a:t>企業に眠っているテキストデータ（アンケート、自由記述文、コールセンターのオペレータ記録、業務日報、ブログなど）から、企業の戦略に繋がるインサイトをマイニングする作業を人に変わって</a:t>
                      </a:r>
                      <a:r>
                        <a:rPr lang="en-US" altLang="ja-JP" sz="1050" b="0" i="0" u="none" strike="noStrike">
                          <a:solidFill>
                            <a:srgbClr val="000000"/>
                          </a:solidFill>
                          <a:effectLst/>
                          <a:latin typeface="+mn-ea"/>
                          <a:ea typeface="+mn-ea"/>
                        </a:rPr>
                        <a:t>AI</a:t>
                      </a:r>
                      <a:r>
                        <a:rPr lang="ja-JP" altLang="en-US" sz="1050" b="0" i="0" u="none" strike="noStrike">
                          <a:solidFill>
                            <a:srgbClr val="000000"/>
                          </a:solidFill>
                          <a:effectLst/>
                          <a:latin typeface="+mn-ea"/>
                          <a:ea typeface="+mn-ea"/>
                        </a:rPr>
                        <a:t>が行う仕組みを提供</a:t>
                      </a:r>
                      <a:br>
                        <a:rPr lang="ja-JP" altLang="en-US" sz="1050" b="0" i="0" u="none" strike="noStrike">
                          <a:solidFill>
                            <a:srgbClr val="000000"/>
                          </a:solidFill>
                          <a:effectLst/>
                          <a:latin typeface="+mn-ea"/>
                          <a:ea typeface="+mn-ea"/>
                        </a:rPr>
                      </a:br>
                      <a:endParaRPr lang="ja-JP" altLang="en-US" sz="1050" b="0" i="0" u="none" strike="noStrike">
                        <a:solidFill>
                          <a:srgbClr val="000000"/>
                        </a:solidFill>
                        <a:effectLst/>
                        <a:latin typeface="+mn-ea"/>
                        <a:ea typeface="+mn-ea"/>
                      </a:endParaRP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050" b="0" i="0" u="none" strike="noStrike" dirty="0">
                          <a:solidFill>
                            <a:srgbClr val="000000"/>
                          </a:solidFill>
                          <a:effectLst/>
                          <a:latin typeface="+mn-ea"/>
                          <a:ea typeface="+mn-ea"/>
                        </a:rPr>
                        <a:t>４件</a:t>
                      </a: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・住宅メーカ</a:t>
                      </a: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・産業機械メーカ</a:t>
                      </a:r>
                      <a:br>
                        <a:rPr lang="ja-JP" altLang="en-US" sz="1050" b="0" i="0" u="none" strike="noStrike" dirty="0">
                          <a:solidFill>
                            <a:srgbClr val="000000"/>
                          </a:solidFill>
                          <a:effectLst/>
                          <a:latin typeface="+mn-ea"/>
                          <a:ea typeface="+mn-ea"/>
                        </a:rPr>
                      </a:br>
                      <a:r>
                        <a:rPr lang="ja-JP" altLang="en-US" sz="1050" b="0" i="0" u="none" strike="noStrike" dirty="0">
                          <a:solidFill>
                            <a:srgbClr val="000000"/>
                          </a:solidFill>
                          <a:effectLst/>
                          <a:latin typeface="+mn-ea"/>
                          <a:ea typeface="+mn-ea"/>
                        </a:rPr>
                        <a:t>など</a:t>
                      </a:r>
                    </a:p>
                  </a:txBody>
                  <a:tcPr marL="4044" marR="4044" marT="4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71010"/>
                  </a:ext>
                </a:extLst>
              </a:tr>
            </a:tbl>
          </a:graphicData>
        </a:graphic>
      </p:graphicFrame>
      <p:sp>
        <p:nvSpPr>
          <p:cNvPr id="4" name="フッター プレースホルダー 3">
            <a:extLst>
              <a:ext uri="{FF2B5EF4-FFF2-40B4-BE49-F238E27FC236}">
                <a16:creationId xmlns:a16="http://schemas.microsoft.com/office/drawing/2014/main" id="{2F1A4DC9-D8D6-4DBD-AC2D-6D2E4610557C}"/>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pic>
        <p:nvPicPr>
          <p:cNvPr id="15" name="図 14">
            <a:extLst>
              <a:ext uri="{FF2B5EF4-FFF2-40B4-BE49-F238E27FC236}">
                <a16:creationId xmlns:a16="http://schemas.microsoft.com/office/drawing/2014/main" id="{9D2A14CB-24BD-47ED-9991-C988A37E46FF}"/>
              </a:ext>
            </a:extLst>
          </p:cNvPr>
          <p:cNvPicPr>
            <a:picLocks noChangeAspect="1"/>
          </p:cNvPicPr>
          <p:nvPr/>
        </p:nvPicPr>
        <p:blipFill>
          <a:blip r:embed="rId3"/>
          <a:stretch>
            <a:fillRect/>
          </a:stretch>
        </p:blipFill>
        <p:spPr>
          <a:xfrm>
            <a:off x="323528" y="1432041"/>
            <a:ext cx="972000" cy="1416135"/>
          </a:xfrm>
          <a:prstGeom prst="rect">
            <a:avLst/>
          </a:prstGeom>
        </p:spPr>
      </p:pic>
      <p:pic>
        <p:nvPicPr>
          <p:cNvPr id="16" name="図 15">
            <a:extLst>
              <a:ext uri="{FF2B5EF4-FFF2-40B4-BE49-F238E27FC236}">
                <a16:creationId xmlns:a16="http://schemas.microsoft.com/office/drawing/2014/main" id="{977A758E-3A16-4EDA-893F-56C4BF5C1AE2}"/>
              </a:ext>
            </a:extLst>
          </p:cNvPr>
          <p:cNvPicPr>
            <a:picLocks noChangeAspect="1"/>
          </p:cNvPicPr>
          <p:nvPr/>
        </p:nvPicPr>
        <p:blipFill>
          <a:blip r:embed="rId4"/>
          <a:stretch>
            <a:fillRect/>
          </a:stretch>
        </p:blipFill>
        <p:spPr>
          <a:xfrm>
            <a:off x="323527" y="3229488"/>
            <a:ext cx="972000" cy="1372029"/>
          </a:xfrm>
          <a:prstGeom prst="rect">
            <a:avLst/>
          </a:prstGeom>
        </p:spPr>
      </p:pic>
      <p:pic>
        <p:nvPicPr>
          <p:cNvPr id="17" name="図 16">
            <a:extLst>
              <a:ext uri="{FF2B5EF4-FFF2-40B4-BE49-F238E27FC236}">
                <a16:creationId xmlns:a16="http://schemas.microsoft.com/office/drawing/2014/main" id="{2DEB462C-9673-48DC-8D36-FCDAB50ADA35}"/>
              </a:ext>
            </a:extLst>
          </p:cNvPr>
          <p:cNvPicPr>
            <a:picLocks noChangeAspect="1"/>
          </p:cNvPicPr>
          <p:nvPr/>
        </p:nvPicPr>
        <p:blipFill>
          <a:blip r:embed="rId5"/>
          <a:stretch>
            <a:fillRect/>
          </a:stretch>
        </p:blipFill>
        <p:spPr>
          <a:xfrm>
            <a:off x="323527" y="4982829"/>
            <a:ext cx="972000" cy="1340449"/>
          </a:xfrm>
          <a:prstGeom prst="rect">
            <a:avLst/>
          </a:prstGeom>
        </p:spPr>
      </p:pic>
      <p:sp>
        <p:nvSpPr>
          <p:cNvPr id="18" name="フローチャート: 代替処理 17">
            <a:hlinkClick r:id="rId6" action="ppaction://hlinkpres?slideindex=14&amp;slidetitle=手法説明　決定木分析" highlightClick="1"/>
            <a:extLst>
              <a:ext uri="{FF2B5EF4-FFF2-40B4-BE49-F238E27FC236}">
                <a16:creationId xmlns:a16="http://schemas.microsoft.com/office/drawing/2014/main" id="{0135C162-90F8-4437-B519-3FF06F3B95D8}"/>
              </a:ext>
            </a:extLst>
          </p:cNvPr>
          <p:cNvSpPr/>
          <p:nvPr/>
        </p:nvSpPr>
        <p:spPr>
          <a:xfrm>
            <a:off x="1547664" y="2685100"/>
            <a:ext cx="1801661" cy="265876"/>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8" b="1" dirty="0">
                <a:solidFill>
                  <a:schemeClr val="bg1"/>
                </a:solidFill>
              </a:rPr>
              <a:t>決定木</a:t>
            </a:r>
            <a:endParaRPr lang="en-US" altLang="ja-JP" sz="1108" b="1" dirty="0">
              <a:solidFill>
                <a:schemeClr val="bg1"/>
              </a:solidFill>
            </a:endParaRPr>
          </a:p>
        </p:txBody>
      </p:sp>
      <p:sp>
        <p:nvSpPr>
          <p:cNvPr id="19" name="四角形: 角を丸くする 18">
            <a:hlinkClick r:id="rId7" action="ppaction://hlinkpres?slideindex=12&amp;slidetitle=手法説明　回帰分析" highlightClick="1"/>
            <a:extLst>
              <a:ext uri="{FF2B5EF4-FFF2-40B4-BE49-F238E27FC236}">
                <a16:creationId xmlns:a16="http://schemas.microsoft.com/office/drawing/2014/main" id="{77B9A0FE-BF5B-4046-90D1-DCDA1C6CC5D1}"/>
              </a:ext>
            </a:extLst>
          </p:cNvPr>
          <p:cNvSpPr/>
          <p:nvPr/>
        </p:nvSpPr>
        <p:spPr>
          <a:xfrm>
            <a:off x="1547664" y="2349224"/>
            <a:ext cx="1801661" cy="26587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8" b="1" dirty="0">
                <a:solidFill>
                  <a:schemeClr val="bg1"/>
                </a:solidFill>
              </a:rPr>
              <a:t>回帰分析</a:t>
            </a:r>
          </a:p>
        </p:txBody>
      </p:sp>
      <p:sp>
        <p:nvSpPr>
          <p:cNvPr id="20" name="四角形: 角を丸くする 19">
            <a:hlinkClick r:id="rId8" action="ppaction://hlinkpres?slideindex=15&amp;slidetitle=手法説明　ディープラーニング" highlightClick="1"/>
            <a:extLst>
              <a:ext uri="{FF2B5EF4-FFF2-40B4-BE49-F238E27FC236}">
                <a16:creationId xmlns:a16="http://schemas.microsoft.com/office/drawing/2014/main" id="{22BCEF63-C660-4176-A10A-A4F20E79277D}"/>
              </a:ext>
            </a:extLst>
          </p:cNvPr>
          <p:cNvSpPr/>
          <p:nvPr/>
        </p:nvSpPr>
        <p:spPr>
          <a:xfrm>
            <a:off x="1547664" y="4447184"/>
            <a:ext cx="1801661" cy="26587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dirty="0">
                <a:solidFill>
                  <a:schemeClr val="bg1"/>
                </a:solidFill>
                <a:latin typeface="+mn-ea"/>
              </a:rPr>
              <a:t>ディープラーニング</a:t>
            </a:r>
          </a:p>
        </p:txBody>
      </p:sp>
      <p:sp>
        <p:nvSpPr>
          <p:cNvPr id="21" name="四角形: 角を丸くする 20">
            <a:hlinkClick r:id="rId9" action="ppaction://hlinkpres?slideindex=21&amp;slidetitle=手法説明　テキストマイニング" highlightClick="1"/>
            <a:extLst>
              <a:ext uri="{FF2B5EF4-FFF2-40B4-BE49-F238E27FC236}">
                <a16:creationId xmlns:a16="http://schemas.microsoft.com/office/drawing/2014/main" id="{DA7FB354-94B1-4B29-AB38-1F2EA11E08D7}"/>
              </a:ext>
            </a:extLst>
          </p:cNvPr>
          <p:cNvSpPr/>
          <p:nvPr/>
        </p:nvSpPr>
        <p:spPr>
          <a:xfrm>
            <a:off x="1547664" y="6081307"/>
            <a:ext cx="1801661" cy="22741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8" b="1" dirty="0">
                <a:solidFill>
                  <a:schemeClr val="bg1"/>
                </a:solidFill>
              </a:rPr>
              <a:t>テキストマイニング</a:t>
            </a:r>
            <a:endParaRPr lang="en-US" altLang="ja-JP" sz="1108" b="1" dirty="0">
              <a:solidFill>
                <a:schemeClr val="bg1"/>
              </a:solidFill>
            </a:endParaRPr>
          </a:p>
        </p:txBody>
      </p:sp>
      <p:sp>
        <p:nvSpPr>
          <p:cNvPr id="22" name="タイトル 2">
            <a:extLst>
              <a:ext uri="{FF2B5EF4-FFF2-40B4-BE49-F238E27FC236}">
                <a16:creationId xmlns:a16="http://schemas.microsoft.com/office/drawing/2014/main" id="{58DD9DCA-9EEC-41D3-BD00-72F063D07B14}"/>
              </a:ext>
            </a:extLst>
          </p:cNvPr>
          <p:cNvSpPr txBox="1">
            <a:spLocks/>
          </p:cNvSpPr>
          <p:nvPr/>
        </p:nvSpPr>
        <p:spPr>
          <a:xfrm>
            <a:off x="180000" y="180000"/>
            <a:ext cx="7920000" cy="612000"/>
          </a:xfrm>
          <a:prstGeom prst="rect">
            <a:avLst/>
          </a:prstGeom>
        </p:spPr>
        <p:txBody>
          <a:bodyPr anchor="ctr" anchorCtr="0"/>
          <a:lstStyle>
            <a:lvl1pPr algn="l" defTabSz="914400" rtl="0" eaLnBrk="1" latinLnBrk="0" hangingPunct="1">
              <a:spcBef>
                <a:spcPct val="0"/>
              </a:spcBef>
              <a:buNone/>
              <a:defRPr kumimoji="1" sz="36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取り組んだプロジェクト　</a:t>
            </a:r>
            <a:r>
              <a:rPr lang="en-US" altLang="ja-JP" dirty="0"/>
              <a:t>Summary</a:t>
            </a:r>
            <a:endParaRPr lang="ja-JP" altLang="en-US" dirty="0"/>
          </a:p>
        </p:txBody>
      </p:sp>
    </p:spTree>
    <p:extLst>
      <p:ext uri="{BB962C8B-B14F-4D97-AF65-F5344CB8AC3E}">
        <p14:creationId xmlns:p14="http://schemas.microsoft.com/office/powerpoint/2010/main" val="196166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四角形: 角を丸くする 28">
            <a:extLst>
              <a:ext uri="{FF2B5EF4-FFF2-40B4-BE49-F238E27FC236}">
                <a16:creationId xmlns:a16="http://schemas.microsoft.com/office/drawing/2014/main" id="{CA9F1B8D-39D9-4167-B616-A9B9D1D15B04}"/>
              </a:ext>
            </a:extLst>
          </p:cNvPr>
          <p:cNvSpPr/>
          <p:nvPr/>
        </p:nvSpPr>
        <p:spPr>
          <a:xfrm>
            <a:off x="4828787" y="360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ベイジアンネットワーク</a:t>
            </a:r>
          </a:p>
        </p:txBody>
      </p:sp>
      <p:sp>
        <p:nvSpPr>
          <p:cNvPr id="17" name="四角形: 角を丸くする 16">
            <a:extLst>
              <a:ext uri="{FF2B5EF4-FFF2-40B4-BE49-F238E27FC236}">
                <a16:creationId xmlns:a16="http://schemas.microsoft.com/office/drawing/2014/main" id="{679DED95-5D29-4205-9B6E-97BC38D270B0}"/>
              </a:ext>
            </a:extLst>
          </p:cNvPr>
          <p:cNvSpPr/>
          <p:nvPr/>
        </p:nvSpPr>
        <p:spPr>
          <a:xfrm>
            <a:off x="4828787" y="252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決定木</a:t>
            </a:r>
          </a:p>
        </p:txBody>
      </p:sp>
      <p:sp>
        <p:nvSpPr>
          <p:cNvPr id="4" name="フッター プレースホルダー 3">
            <a:extLst>
              <a:ext uri="{FF2B5EF4-FFF2-40B4-BE49-F238E27FC236}">
                <a16:creationId xmlns:a16="http://schemas.microsoft.com/office/drawing/2014/main" id="{0AB15A83-63B9-4D59-B6FE-11D71F29C597}"/>
              </a:ext>
            </a:extLst>
          </p:cNvPr>
          <p:cNvSpPr>
            <a:spLocks noGrp="1"/>
          </p:cNvSpPr>
          <p:nvPr>
            <p:ph type="ftr" sz="quarter" idx="10"/>
          </p:nvPr>
        </p:nvSpPr>
        <p:spPr/>
        <p:txBody>
          <a:bodyPr/>
          <a:lstStyle/>
          <a:p>
            <a:r>
              <a:rPr lang="en-US" altLang="ja-JP">
                <a:latin typeface="+mn-ea"/>
                <a:ea typeface="+mn-ea"/>
              </a:rPr>
              <a:t>Copyright© 2020</a:t>
            </a:r>
            <a:r>
              <a:rPr lang="ja-JP" altLang="en-US">
                <a:latin typeface="+mn-ea"/>
                <a:ea typeface="+mn-ea"/>
              </a:rPr>
              <a:t>　</a:t>
            </a:r>
            <a:r>
              <a:rPr lang="en-US" altLang="ja-JP">
                <a:latin typeface="+mn-ea"/>
                <a:ea typeface="+mn-ea"/>
              </a:rPr>
              <a:t>TSUZUKI DENKI Co.,Ltd.</a:t>
            </a:r>
            <a:endParaRPr lang="ja-JP" altLang="en-US" dirty="0">
              <a:latin typeface="+mn-ea"/>
              <a:ea typeface="+mn-ea"/>
            </a:endParaRPr>
          </a:p>
        </p:txBody>
      </p:sp>
      <p:sp>
        <p:nvSpPr>
          <p:cNvPr id="5" name="スライド番号プレースホルダー 4">
            <a:extLst>
              <a:ext uri="{FF2B5EF4-FFF2-40B4-BE49-F238E27FC236}">
                <a16:creationId xmlns:a16="http://schemas.microsoft.com/office/drawing/2014/main" id="{4F9D11D3-D692-4A29-B76D-AD3C6B332D4D}"/>
              </a:ext>
            </a:extLst>
          </p:cNvPr>
          <p:cNvSpPr>
            <a:spLocks noGrp="1"/>
          </p:cNvSpPr>
          <p:nvPr>
            <p:ph type="sldNum" sz="quarter" idx="11"/>
          </p:nvPr>
        </p:nvSpPr>
        <p:spPr/>
        <p:txBody>
          <a:bodyPr/>
          <a:lstStyle/>
          <a:p>
            <a:fld id="{5746E6DC-1CE8-4C96-A2EA-6486FEF45375}" type="slidenum">
              <a:rPr lang="ja-JP" altLang="en-US" smtClean="0">
                <a:latin typeface="+mn-ea"/>
                <a:ea typeface="+mn-ea"/>
              </a:rPr>
              <a:pPr/>
              <a:t>7</a:t>
            </a:fld>
            <a:endParaRPr lang="ja-JP" altLang="en-US" dirty="0">
              <a:latin typeface="+mn-ea"/>
              <a:ea typeface="+mn-ea"/>
            </a:endParaRPr>
          </a:p>
        </p:txBody>
      </p:sp>
      <p:sp>
        <p:nvSpPr>
          <p:cNvPr id="6" name="タイトル 2">
            <a:extLst>
              <a:ext uri="{FF2B5EF4-FFF2-40B4-BE49-F238E27FC236}">
                <a16:creationId xmlns:a16="http://schemas.microsoft.com/office/drawing/2014/main" id="{700DA508-EBCC-4D3A-AAA0-2659ACC62D4D}"/>
              </a:ext>
            </a:extLst>
          </p:cNvPr>
          <p:cNvSpPr>
            <a:spLocks noGrp="1"/>
          </p:cNvSpPr>
          <p:nvPr>
            <p:ph type="title"/>
          </p:nvPr>
        </p:nvSpPr>
        <p:spPr>
          <a:xfrm>
            <a:off x="180000" y="180000"/>
            <a:ext cx="7920000" cy="612000"/>
          </a:xfrm>
        </p:spPr>
        <p:txBody>
          <a:bodyPr anchor="ctr" anchorCtr="0"/>
          <a:lstStyle/>
          <a:p>
            <a:r>
              <a:rPr lang="ja-JP" altLang="en-US" dirty="0">
                <a:latin typeface="+mn-ea"/>
                <a:ea typeface="+mn-ea"/>
              </a:rPr>
              <a:t>データ分析　手法一覧</a:t>
            </a:r>
            <a:endParaRPr kumimoji="1" lang="ja-JP" altLang="en-US" dirty="0">
              <a:latin typeface="+mn-ea"/>
              <a:ea typeface="+mn-ea"/>
            </a:endParaRPr>
          </a:p>
        </p:txBody>
      </p:sp>
      <p:sp>
        <p:nvSpPr>
          <p:cNvPr id="8" name="四角形: 角を丸くする 7">
            <a:extLst>
              <a:ext uri="{FF2B5EF4-FFF2-40B4-BE49-F238E27FC236}">
                <a16:creationId xmlns:a16="http://schemas.microsoft.com/office/drawing/2014/main" id="{C13E7F46-259D-4F9F-B51C-74BB548C18A0}"/>
              </a:ext>
            </a:extLst>
          </p:cNvPr>
          <p:cNvSpPr/>
          <p:nvPr/>
        </p:nvSpPr>
        <p:spPr>
          <a:xfrm>
            <a:off x="4802791" y="144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回帰分析</a:t>
            </a:r>
          </a:p>
        </p:txBody>
      </p:sp>
      <p:sp>
        <p:nvSpPr>
          <p:cNvPr id="14" name="四角形: 角を丸くする 13">
            <a:extLst>
              <a:ext uri="{FF2B5EF4-FFF2-40B4-BE49-F238E27FC236}">
                <a16:creationId xmlns:a16="http://schemas.microsoft.com/office/drawing/2014/main" id="{A70B85F1-6260-4A4B-89C9-58F7C052058B}"/>
              </a:ext>
            </a:extLst>
          </p:cNvPr>
          <p:cNvSpPr/>
          <p:nvPr/>
        </p:nvSpPr>
        <p:spPr>
          <a:xfrm>
            <a:off x="4802791" y="198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時系列分析</a:t>
            </a:r>
          </a:p>
        </p:txBody>
      </p:sp>
      <p:sp>
        <p:nvSpPr>
          <p:cNvPr id="16" name="四角形: 角を丸くする 15">
            <a:extLst>
              <a:ext uri="{FF2B5EF4-FFF2-40B4-BE49-F238E27FC236}">
                <a16:creationId xmlns:a16="http://schemas.microsoft.com/office/drawing/2014/main" id="{A48C4340-D653-4E7F-BAF3-C174B558C18D}"/>
              </a:ext>
            </a:extLst>
          </p:cNvPr>
          <p:cNvSpPr/>
          <p:nvPr/>
        </p:nvSpPr>
        <p:spPr>
          <a:xfrm>
            <a:off x="4828787" y="306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ディープラーニング</a:t>
            </a:r>
          </a:p>
        </p:txBody>
      </p:sp>
      <p:sp>
        <p:nvSpPr>
          <p:cNvPr id="20" name="四角形: 角を丸くする 19">
            <a:extLst>
              <a:ext uri="{FF2B5EF4-FFF2-40B4-BE49-F238E27FC236}">
                <a16:creationId xmlns:a16="http://schemas.microsoft.com/office/drawing/2014/main" id="{D53325EE-46D7-479A-AC27-2170B90B34DD}"/>
              </a:ext>
            </a:extLst>
          </p:cNvPr>
          <p:cNvSpPr/>
          <p:nvPr/>
        </p:nvSpPr>
        <p:spPr>
          <a:xfrm>
            <a:off x="4828787" y="5760000"/>
            <a:ext cx="1980000" cy="288000"/>
          </a:xfrm>
          <a:prstGeom prst="roundRect">
            <a:avLst>
              <a:gd name="adj" fmla="val 472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bg1"/>
                </a:solidFill>
                <a:latin typeface="+mn-ea"/>
              </a:rPr>
              <a:t>テキストマイニング</a:t>
            </a:r>
          </a:p>
        </p:txBody>
      </p:sp>
      <p:sp>
        <p:nvSpPr>
          <p:cNvPr id="23" name="四角形: 角を丸くする 22">
            <a:extLst>
              <a:ext uri="{FF2B5EF4-FFF2-40B4-BE49-F238E27FC236}">
                <a16:creationId xmlns:a16="http://schemas.microsoft.com/office/drawing/2014/main" id="{87A74F31-C606-474B-9CF0-EF8AF9220210}"/>
              </a:ext>
            </a:extLst>
          </p:cNvPr>
          <p:cNvSpPr/>
          <p:nvPr/>
        </p:nvSpPr>
        <p:spPr>
          <a:xfrm>
            <a:off x="4828787" y="414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主成分分析</a:t>
            </a:r>
          </a:p>
        </p:txBody>
      </p:sp>
      <p:sp>
        <p:nvSpPr>
          <p:cNvPr id="24" name="四角形: 角を丸くする 23">
            <a:extLst>
              <a:ext uri="{FF2B5EF4-FFF2-40B4-BE49-F238E27FC236}">
                <a16:creationId xmlns:a16="http://schemas.microsoft.com/office/drawing/2014/main" id="{7244223B-145C-44B2-ABB7-A6D3E6805020}"/>
              </a:ext>
            </a:extLst>
          </p:cNvPr>
          <p:cNvSpPr/>
          <p:nvPr/>
        </p:nvSpPr>
        <p:spPr>
          <a:xfrm>
            <a:off x="4828787" y="468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i="1" dirty="0">
                <a:latin typeface="+mn-ea"/>
              </a:rPr>
              <a:t>PLSA</a:t>
            </a:r>
            <a:endParaRPr lang="ja-JP" altLang="en-US" sz="1400" b="1" i="1" dirty="0">
              <a:latin typeface="+mn-ea"/>
            </a:endParaRPr>
          </a:p>
        </p:txBody>
      </p:sp>
      <p:sp>
        <p:nvSpPr>
          <p:cNvPr id="25" name="四角形: 角を丸くする 24">
            <a:extLst>
              <a:ext uri="{FF2B5EF4-FFF2-40B4-BE49-F238E27FC236}">
                <a16:creationId xmlns:a16="http://schemas.microsoft.com/office/drawing/2014/main" id="{70407832-5223-4BE6-971C-3785561F391F}"/>
              </a:ext>
            </a:extLst>
          </p:cNvPr>
          <p:cNvSpPr/>
          <p:nvPr/>
        </p:nvSpPr>
        <p:spPr>
          <a:xfrm>
            <a:off x="4828787" y="5220000"/>
            <a:ext cx="1980000" cy="288000"/>
          </a:xfrm>
          <a:prstGeom prst="roundRect">
            <a:avLst>
              <a:gd name="adj" fmla="val 47267"/>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latin typeface="+mn-ea"/>
              </a:rPr>
              <a:t>クラスター分析</a:t>
            </a:r>
          </a:p>
        </p:txBody>
      </p:sp>
      <p:grpSp>
        <p:nvGrpSpPr>
          <p:cNvPr id="206" name="グループ化 205">
            <a:extLst>
              <a:ext uri="{FF2B5EF4-FFF2-40B4-BE49-F238E27FC236}">
                <a16:creationId xmlns:a16="http://schemas.microsoft.com/office/drawing/2014/main" id="{2E1717C3-0FD3-48BD-9224-C928E854FD12}"/>
              </a:ext>
            </a:extLst>
          </p:cNvPr>
          <p:cNvGrpSpPr/>
          <p:nvPr/>
        </p:nvGrpSpPr>
        <p:grpSpPr>
          <a:xfrm>
            <a:off x="867718" y="1440000"/>
            <a:ext cx="2882096" cy="4680000"/>
            <a:chOff x="1209323" y="1538155"/>
            <a:chExt cx="2882096" cy="4680000"/>
          </a:xfrm>
        </p:grpSpPr>
        <p:sp>
          <p:nvSpPr>
            <p:cNvPr id="30" name="四角形: 角を丸くする 29">
              <a:extLst>
                <a:ext uri="{FF2B5EF4-FFF2-40B4-BE49-F238E27FC236}">
                  <a16:creationId xmlns:a16="http://schemas.microsoft.com/office/drawing/2014/main" id="{52092034-9797-4050-8B12-8C9C9BE2A172}"/>
                </a:ext>
              </a:extLst>
            </p:cNvPr>
            <p:cNvSpPr/>
            <p:nvPr/>
          </p:nvSpPr>
          <p:spPr bwMode="auto">
            <a:xfrm>
              <a:off x="1211419" y="1538155"/>
              <a:ext cx="2880000" cy="144000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予測</a:t>
              </a:r>
            </a:p>
          </p:txBody>
        </p:sp>
        <p:sp>
          <p:nvSpPr>
            <p:cNvPr id="31" name="四角形: 角を丸くする 30">
              <a:extLst>
                <a:ext uri="{FF2B5EF4-FFF2-40B4-BE49-F238E27FC236}">
                  <a16:creationId xmlns:a16="http://schemas.microsoft.com/office/drawing/2014/main" id="{F8642CDA-43A2-4664-AFF2-36B8DB3CA920}"/>
                </a:ext>
              </a:extLst>
            </p:cNvPr>
            <p:cNvSpPr/>
            <p:nvPr/>
          </p:nvSpPr>
          <p:spPr bwMode="auto">
            <a:xfrm>
              <a:off x="1209323" y="3158155"/>
              <a:ext cx="2880000" cy="1440000"/>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識別</a:t>
              </a:r>
            </a:p>
          </p:txBody>
        </p:sp>
        <p:sp>
          <p:nvSpPr>
            <p:cNvPr id="32" name="四角形: 角を丸くする 31">
              <a:extLst>
                <a:ext uri="{FF2B5EF4-FFF2-40B4-BE49-F238E27FC236}">
                  <a16:creationId xmlns:a16="http://schemas.microsoft.com/office/drawing/2014/main" id="{EF463E6E-83D8-455B-8098-46793E34F9E5}"/>
                </a:ext>
              </a:extLst>
            </p:cNvPr>
            <p:cNvSpPr/>
            <p:nvPr/>
          </p:nvSpPr>
          <p:spPr bwMode="auto">
            <a:xfrm>
              <a:off x="1209324" y="4778155"/>
              <a:ext cx="2880000" cy="1440000"/>
            </a:xfrm>
            <a:prstGeom prst="roundRect">
              <a:avLst/>
            </a:prstGeom>
            <a:solidFill>
              <a:srgbClr val="D9969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把握</a:t>
              </a:r>
            </a:p>
          </p:txBody>
        </p:sp>
      </p:grpSp>
      <p:cxnSp>
        <p:nvCxnSpPr>
          <p:cNvPr id="33" name="直線コネクタ 32">
            <a:extLst>
              <a:ext uri="{FF2B5EF4-FFF2-40B4-BE49-F238E27FC236}">
                <a16:creationId xmlns:a16="http://schemas.microsoft.com/office/drawing/2014/main" id="{85072A19-902A-4715-9DB9-2632415EA966}"/>
              </a:ext>
            </a:extLst>
          </p:cNvPr>
          <p:cNvCxnSpPr>
            <a:cxnSpLocks/>
            <a:stCxn id="8" idx="1"/>
            <a:endCxn id="30" idx="3"/>
          </p:cNvCxnSpPr>
          <p:nvPr/>
        </p:nvCxnSpPr>
        <p:spPr>
          <a:xfrm flipH="1">
            <a:off x="3749813" y="1584000"/>
            <a:ext cx="1052978" cy="576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sp>
        <p:nvSpPr>
          <p:cNvPr id="34" name="四角形: 角を丸くする 33">
            <a:extLst>
              <a:ext uri="{FF2B5EF4-FFF2-40B4-BE49-F238E27FC236}">
                <a16:creationId xmlns:a16="http://schemas.microsoft.com/office/drawing/2014/main" id="{09EB3844-C03B-4C71-9525-1730D6D029A8}"/>
              </a:ext>
            </a:extLst>
          </p:cNvPr>
          <p:cNvSpPr/>
          <p:nvPr/>
        </p:nvSpPr>
        <p:spPr>
          <a:xfrm>
            <a:off x="846018" y="900000"/>
            <a:ext cx="28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分析の目的</a:t>
            </a:r>
          </a:p>
        </p:txBody>
      </p:sp>
      <p:sp>
        <p:nvSpPr>
          <p:cNvPr id="37" name="四角形: 角を丸くする 36">
            <a:extLst>
              <a:ext uri="{FF2B5EF4-FFF2-40B4-BE49-F238E27FC236}">
                <a16:creationId xmlns:a16="http://schemas.microsoft.com/office/drawing/2014/main" id="{8A3724B0-2A73-4BE3-B903-9A23BE2F2DCA}"/>
              </a:ext>
            </a:extLst>
          </p:cNvPr>
          <p:cNvSpPr/>
          <p:nvPr/>
        </p:nvSpPr>
        <p:spPr>
          <a:xfrm>
            <a:off x="4802791" y="900000"/>
            <a:ext cx="1980000"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主な分析手法</a:t>
            </a:r>
          </a:p>
        </p:txBody>
      </p:sp>
      <p:cxnSp>
        <p:nvCxnSpPr>
          <p:cNvPr id="53" name="直線コネクタ 52">
            <a:extLst>
              <a:ext uri="{FF2B5EF4-FFF2-40B4-BE49-F238E27FC236}">
                <a16:creationId xmlns:a16="http://schemas.microsoft.com/office/drawing/2014/main" id="{AB22FDE1-ECAA-45E5-8E71-769ED04F5CE6}"/>
              </a:ext>
            </a:extLst>
          </p:cNvPr>
          <p:cNvCxnSpPr>
            <a:cxnSpLocks/>
            <a:stCxn id="14" idx="1"/>
            <a:endCxn id="30" idx="3"/>
          </p:cNvCxnSpPr>
          <p:nvPr/>
        </p:nvCxnSpPr>
        <p:spPr>
          <a:xfrm flipH="1">
            <a:off x="3749814" y="2124000"/>
            <a:ext cx="1052977" cy="36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60" name="直線コネクタ 59">
            <a:extLst>
              <a:ext uri="{FF2B5EF4-FFF2-40B4-BE49-F238E27FC236}">
                <a16:creationId xmlns:a16="http://schemas.microsoft.com/office/drawing/2014/main" id="{2A1EF5D2-62F5-4E5A-9C1B-A11A79359C15}"/>
              </a:ext>
            </a:extLst>
          </p:cNvPr>
          <p:cNvCxnSpPr>
            <a:cxnSpLocks/>
            <a:stCxn id="16" idx="1"/>
            <a:endCxn id="31" idx="3"/>
          </p:cNvCxnSpPr>
          <p:nvPr/>
        </p:nvCxnSpPr>
        <p:spPr>
          <a:xfrm flipH="1">
            <a:off x="3747718" y="3204000"/>
            <a:ext cx="1081069" cy="576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63" name="直線コネクタ 62">
            <a:extLst>
              <a:ext uri="{FF2B5EF4-FFF2-40B4-BE49-F238E27FC236}">
                <a16:creationId xmlns:a16="http://schemas.microsoft.com/office/drawing/2014/main" id="{2F260120-1B22-4038-98AC-6969F90E69E1}"/>
              </a:ext>
            </a:extLst>
          </p:cNvPr>
          <p:cNvCxnSpPr>
            <a:cxnSpLocks/>
            <a:stCxn id="17" idx="1"/>
            <a:endCxn id="31" idx="3"/>
          </p:cNvCxnSpPr>
          <p:nvPr/>
        </p:nvCxnSpPr>
        <p:spPr>
          <a:xfrm flipH="1">
            <a:off x="3747718" y="2664000"/>
            <a:ext cx="1081069" cy="1116000"/>
          </a:xfrm>
          <a:prstGeom prst="line">
            <a:avLst/>
          </a:prstGeom>
          <a:ln w="31750">
            <a:solidFill>
              <a:schemeClr val="accent3">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87" name="直線コネクタ 86">
            <a:extLst>
              <a:ext uri="{FF2B5EF4-FFF2-40B4-BE49-F238E27FC236}">
                <a16:creationId xmlns:a16="http://schemas.microsoft.com/office/drawing/2014/main" id="{BC7566B8-E67F-450C-855F-3A8197CD7B9B}"/>
              </a:ext>
            </a:extLst>
          </p:cNvPr>
          <p:cNvCxnSpPr>
            <a:cxnSpLocks/>
            <a:stCxn id="23" idx="1"/>
            <a:endCxn id="32" idx="3"/>
          </p:cNvCxnSpPr>
          <p:nvPr/>
        </p:nvCxnSpPr>
        <p:spPr>
          <a:xfrm flipH="1">
            <a:off x="3747719" y="4284000"/>
            <a:ext cx="1081068" cy="111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1" name="直線コネクタ 90">
            <a:extLst>
              <a:ext uri="{FF2B5EF4-FFF2-40B4-BE49-F238E27FC236}">
                <a16:creationId xmlns:a16="http://schemas.microsoft.com/office/drawing/2014/main" id="{6FB3A07D-CA0E-45A1-A26A-52AB9AFDFD47}"/>
              </a:ext>
            </a:extLst>
          </p:cNvPr>
          <p:cNvCxnSpPr>
            <a:cxnSpLocks/>
            <a:stCxn id="24" idx="1"/>
            <a:endCxn id="32" idx="3"/>
          </p:cNvCxnSpPr>
          <p:nvPr/>
        </p:nvCxnSpPr>
        <p:spPr>
          <a:xfrm flipH="1">
            <a:off x="3747719" y="4824000"/>
            <a:ext cx="1081068" cy="57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94" name="直線コネクタ 93">
            <a:extLst>
              <a:ext uri="{FF2B5EF4-FFF2-40B4-BE49-F238E27FC236}">
                <a16:creationId xmlns:a16="http://schemas.microsoft.com/office/drawing/2014/main" id="{D5D37EFA-B877-443F-B895-D6900FAC19BB}"/>
              </a:ext>
            </a:extLst>
          </p:cNvPr>
          <p:cNvCxnSpPr>
            <a:cxnSpLocks/>
            <a:stCxn id="25" idx="1"/>
            <a:endCxn id="32" idx="3"/>
          </p:cNvCxnSpPr>
          <p:nvPr/>
        </p:nvCxnSpPr>
        <p:spPr>
          <a:xfrm flipH="1">
            <a:off x="3747719" y="5364000"/>
            <a:ext cx="1081068" cy="3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07" name="直線コネクタ 106">
            <a:extLst>
              <a:ext uri="{FF2B5EF4-FFF2-40B4-BE49-F238E27FC236}">
                <a16:creationId xmlns:a16="http://schemas.microsoft.com/office/drawing/2014/main" id="{AC0FE735-316A-4E4C-857B-6C26C6F5E879}"/>
              </a:ext>
            </a:extLst>
          </p:cNvPr>
          <p:cNvCxnSpPr>
            <a:cxnSpLocks/>
            <a:stCxn id="29" idx="1"/>
            <a:endCxn id="32" idx="3"/>
          </p:cNvCxnSpPr>
          <p:nvPr/>
        </p:nvCxnSpPr>
        <p:spPr>
          <a:xfrm flipH="1">
            <a:off x="3747719" y="3744000"/>
            <a:ext cx="1081068" cy="165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40" name="直線コネクタ 139">
            <a:extLst>
              <a:ext uri="{FF2B5EF4-FFF2-40B4-BE49-F238E27FC236}">
                <a16:creationId xmlns:a16="http://schemas.microsoft.com/office/drawing/2014/main" id="{0EF19F47-A31B-4AEB-B1E2-8D94A206BC50}"/>
              </a:ext>
            </a:extLst>
          </p:cNvPr>
          <p:cNvCxnSpPr>
            <a:cxnSpLocks/>
            <a:stCxn id="8" idx="1"/>
            <a:endCxn id="32" idx="3"/>
          </p:cNvCxnSpPr>
          <p:nvPr/>
        </p:nvCxnSpPr>
        <p:spPr>
          <a:xfrm flipH="1">
            <a:off x="3747718" y="1584000"/>
            <a:ext cx="1055073" cy="381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68" name="直線コネクタ 167">
            <a:extLst>
              <a:ext uri="{FF2B5EF4-FFF2-40B4-BE49-F238E27FC236}">
                <a16:creationId xmlns:a16="http://schemas.microsoft.com/office/drawing/2014/main" id="{D1E8790B-DC0C-4402-B785-ED269BB982B1}"/>
              </a:ext>
            </a:extLst>
          </p:cNvPr>
          <p:cNvCxnSpPr>
            <a:cxnSpLocks/>
            <a:stCxn id="20" idx="1"/>
            <a:endCxn id="32" idx="3"/>
          </p:cNvCxnSpPr>
          <p:nvPr/>
        </p:nvCxnSpPr>
        <p:spPr>
          <a:xfrm flipH="1" flipV="1">
            <a:off x="3747718" y="5400000"/>
            <a:ext cx="1081069" cy="504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cxnSp>
        <p:nvCxnSpPr>
          <p:cNvPr id="181" name="直線コネクタ 180">
            <a:extLst>
              <a:ext uri="{FF2B5EF4-FFF2-40B4-BE49-F238E27FC236}">
                <a16:creationId xmlns:a16="http://schemas.microsoft.com/office/drawing/2014/main" id="{9E0A5F87-6232-40EC-A64A-A64DED2D66DD}"/>
              </a:ext>
            </a:extLst>
          </p:cNvPr>
          <p:cNvCxnSpPr>
            <a:cxnSpLocks/>
            <a:stCxn id="29" idx="1"/>
            <a:endCxn id="31" idx="3"/>
          </p:cNvCxnSpPr>
          <p:nvPr/>
        </p:nvCxnSpPr>
        <p:spPr>
          <a:xfrm flipH="1">
            <a:off x="3747718" y="3744000"/>
            <a:ext cx="1081069" cy="36000"/>
          </a:xfrm>
          <a:prstGeom prst="line">
            <a:avLst/>
          </a:prstGeom>
          <a:ln w="31750">
            <a:solidFill>
              <a:schemeClr val="accent3"/>
            </a:solidFill>
          </a:ln>
        </p:spPr>
        <p:style>
          <a:lnRef idx="1">
            <a:schemeClr val="accent5"/>
          </a:lnRef>
          <a:fillRef idx="0">
            <a:schemeClr val="accent5"/>
          </a:fillRef>
          <a:effectRef idx="0">
            <a:schemeClr val="accent5"/>
          </a:effectRef>
          <a:fontRef idx="minor">
            <a:schemeClr val="tx1"/>
          </a:fontRef>
        </p:style>
      </p:cxnSp>
      <p:cxnSp>
        <p:nvCxnSpPr>
          <p:cNvPr id="67" name="直線コネクタ 66">
            <a:extLst>
              <a:ext uri="{FF2B5EF4-FFF2-40B4-BE49-F238E27FC236}">
                <a16:creationId xmlns:a16="http://schemas.microsoft.com/office/drawing/2014/main" id="{E7EB1BFA-9120-4186-9F6C-2BDE1484E574}"/>
              </a:ext>
            </a:extLst>
          </p:cNvPr>
          <p:cNvCxnSpPr>
            <a:cxnSpLocks/>
            <a:stCxn id="16" idx="1"/>
            <a:endCxn id="30" idx="3"/>
          </p:cNvCxnSpPr>
          <p:nvPr/>
        </p:nvCxnSpPr>
        <p:spPr>
          <a:xfrm flipH="1" flipV="1">
            <a:off x="3749814" y="2160000"/>
            <a:ext cx="1078973" cy="1044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70" name="直線コネクタ 69">
            <a:extLst>
              <a:ext uri="{FF2B5EF4-FFF2-40B4-BE49-F238E27FC236}">
                <a16:creationId xmlns:a16="http://schemas.microsoft.com/office/drawing/2014/main" id="{9A817788-569D-45A3-B4DD-4BA0FD298834}"/>
              </a:ext>
            </a:extLst>
          </p:cNvPr>
          <p:cNvCxnSpPr>
            <a:cxnSpLocks/>
            <a:stCxn id="17" idx="1"/>
            <a:endCxn id="30" idx="3"/>
          </p:cNvCxnSpPr>
          <p:nvPr/>
        </p:nvCxnSpPr>
        <p:spPr>
          <a:xfrm flipH="1" flipV="1">
            <a:off x="3749814" y="2160000"/>
            <a:ext cx="1078973" cy="504000"/>
          </a:xfrm>
          <a:prstGeom prst="line">
            <a:avLst/>
          </a:prstGeom>
          <a:ln w="31750">
            <a:solidFill>
              <a:srgbClr val="7BBBE3"/>
            </a:solidFill>
          </a:ln>
        </p:spPr>
        <p:style>
          <a:lnRef idx="1">
            <a:schemeClr val="accent5"/>
          </a:lnRef>
          <a:fillRef idx="0">
            <a:schemeClr val="accent5"/>
          </a:fillRef>
          <a:effectRef idx="0">
            <a:schemeClr val="accent5"/>
          </a:effectRef>
          <a:fontRef idx="minor">
            <a:schemeClr val="tx1"/>
          </a:fontRef>
        </p:style>
      </p:cxnSp>
      <p:cxnSp>
        <p:nvCxnSpPr>
          <p:cNvPr id="225" name="直線コネクタ 224">
            <a:extLst>
              <a:ext uri="{FF2B5EF4-FFF2-40B4-BE49-F238E27FC236}">
                <a16:creationId xmlns:a16="http://schemas.microsoft.com/office/drawing/2014/main" id="{3644DC2B-D0D6-4A15-8173-48FDFE681C9D}"/>
              </a:ext>
            </a:extLst>
          </p:cNvPr>
          <p:cNvCxnSpPr>
            <a:cxnSpLocks/>
            <a:stCxn id="17" idx="1"/>
            <a:endCxn id="32" idx="3"/>
          </p:cNvCxnSpPr>
          <p:nvPr/>
        </p:nvCxnSpPr>
        <p:spPr>
          <a:xfrm flipH="1">
            <a:off x="3747719" y="2664000"/>
            <a:ext cx="1081068" cy="2736000"/>
          </a:xfrm>
          <a:prstGeom prst="line">
            <a:avLst/>
          </a:prstGeom>
          <a:ln w="31750">
            <a:solidFill>
              <a:schemeClr val="accent2">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2" name="四角形: 角を丸くする 1">
            <a:extLst>
              <a:ext uri="{FF2B5EF4-FFF2-40B4-BE49-F238E27FC236}">
                <a16:creationId xmlns:a16="http://schemas.microsoft.com/office/drawing/2014/main" id="{05898EAA-CA4C-4E65-B6DE-2AE937455CCB}"/>
              </a:ext>
            </a:extLst>
          </p:cNvPr>
          <p:cNvSpPr/>
          <p:nvPr/>
        </p:nvSpPr>
        <p:spPr>
          <a:xfrm>
            <a:off x="7108048" y="1440000"/>
            <a:ext cx="1856441" cy="1728000"/>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a:t>
            </a:r>
            <a:endParaRPr lang="en-US" altLang="ja-JP" sz="2400" b="1" dirty="0">
              <a:solidFill>
                <a:schemeClr val="bg1"/>
              </a:solidFill>
            </a:endParaRPr>
          </a:p>
          <a:p>
            <a:pPr algn="ctr"/>
            <a:r>
              <a:rPr lang="ja-JP" altLang="en-US" sz="2400" b="1" dirty="0">
                <a:solidFill>
                  <a:schemeClr val="bg1"/>
                </a:solidFill>
              </a:rPr>
              <a:t>あり</a:t>
            </a:r>
          </a:p>
        </p:txBody>
      </p:sp>
      <p:sp>
        <p:nvSpPr>
          <p:cNvPr id="41" name="四角形: 角を丸くする 40">
            <a:extLst>
              <a:ext uri="{FF2B5EF4-FFF2-40B4-BE49-F238E27FC236}">
                <a16:creationId xmlns:a16="http://schemas.microsoft.com/office/drawing/2014/main" id="{C632EC8A-34B7-427C-A548-7707948404C9}"/>
              </a:ext>
            </a:extLst>
          </p:cNvPr>
          <p:cNvSpPr/>
          <p:nvPr/>
        </p:nvSpPr>
        <p:spPr>
          <a:xfrm>
            <a:off x="7108048" y="3240000"/>
            <a:ext cx="1856441" cy="2880000"/>
          </a:xfrm>
          <a:prstGeom prst="round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目的変数なし</a:t>
            </a:r>
          </a:p>
        </p:txBody>
      </p:sp>
      <p:sp>
        <p:nvSpPr>
          <p:cNvPr id="42" name="四角形: 角を丸くする 41">
            <a:extLst>
              <a:ext uri="{FF2B5EF4-FFF2-40B4-BE49-F238E27FC236}">
                <a16:creationId xmlns:a16="http://schemas.microsoft.com/office/drawing/2014/main" id="{08A17035-7F01-43C2-B67D-1F34F9B8F47C}"/>
              </a:ext>
            </a:extLst>
          </p:cNvPr>
          <p:cNvSpPr/>
          <p:nvPr/>
        </p:nvSpPr>
        <p:spPr>
          <a:xfrm>
            <a:off x="7108048" y="900000"/>
            <a:ext cx="1856441" cy="360000"/>
          </a:xfrm>
          <a:prstGeom prst="roundRect">
            <a:avLst/>
          </a:prstGeom>
          <a:solidFill>
            <a:schemeClr val="tx1">
              <a:lumMod val="75000"/>
              <a:lumOff val="25000"/>
            </a:schemeClr>
          </a:solidFill>
          <a:ln w="44450" cap="flat" cmpd="sng" algn="ctr">
            <a:noFill/>
            <a:miter lim="800000"/>
          </a:ln>
          <a:effectLst/>
        </p:spPr>
        <p:txBody>
          <a:bodyPr rtlCol="0" anchor="ctr"/>
          <a:lstStyle/>
          <a:p>
            <a:pPr algn="ctr" defTabSz="1218980">
              <a:defRPr/>
            </a:pPr>
            <a:r>
              <a:rPr kumimoji="0" lang="ja-JP" altLang="en-US" b="1" kern="0" dirty="0">
                <a:solidFill>
                  <a:prstClr val="white"/>
                </a:solidFill>
                <a:latin typeface="+mn-ea"/>
              </a:rPr>
              <a:t>手法の特性</a:t>
            </a:r>
          </a:p>
        </p:txBody>
      </p:sp>
    </p:spTree>
    <p:extLst>
      <p:ext uri="{BB962C8B-B14F-4D97-AF65-F5344CB8AC3E}">
        <p14:creationId xmlns:p14="http://schemas.microsoft.com/office/powerpoint/2010/main" val="234015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23C6AC88-A5C1-439E-83D6-EB5C35022380}"/>
              </a:ext>
            </a:extLst>
          </p:cNvPr>
          <p:cNvSpPr/>
          <p:nvPr/>
        </p:nvSpPr>
        <p:spPr>
          <a:xfrm>
            <a:off x="0" y="2204864"/>
            <a:ext cx="9144000" cy="6120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4" name="フッター プレースホルダー 3">
            <a:extLst>
              <a:ext uri="{FF2B5EF4-FFF2-40B4-BE49-F238E27FC236}">
                <a16:creationId xmlns:a16="http://schemas.microsoft.com/office/drawing/2014/main" id="{FAA9C624-2D02-465E-9F7C-5FB939F73DFA}"/>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71BA6F3E-1594-4AB7-8279-7BAB61879279}"/>
              </a:ext>
            </a:extLst>
          </p:cNvPr>
          <p:cNvSpPr>
            <a:spLocks noGrp="1"/>
          </p:cNvSpPr>
          <p:nvPr>
            <p:ph type="sldNum" sz="quarter" idx="11"/>
          </p:nvPr>
        </p:nvSpPr>
        <p:spPr/>
        <p:txBody>
          <a:bodyPr/>
          <a:lstStyle/>
          <a:p>
            <a:fld id="{5746E6DC-1CE8-4C96-A2EA-6486FEF45375}" type="slidenum">
              <a:rPr lang="ja-JP" altLang="en-US" smtClean="0"/>
              <a:pPr/>
              <a:t>8</a:t>
            </a:fld>
            <a:endParaRPr lang="ja-JP" altLang="en-US" dirty="0"/>
          </a:p>
        </p:txBody>
      </p:sp>
      <p:sp>
        <p:nvSpPr>
          <p:cNvPr id="7" name="タイトル 2">
            <a:extLst>
              <a:ext uri="{FF2B5EF4-FFF2-40B4-BE49-F238E27FC236}">
                <a16:creationId xmlns:a16="http://schemas.microsoft.com/office/drawing/2014/main" id="{ECA897B2-F9DC-48D5-B224-989F595904D0}"/>
              </a:ext>
            </a:extLst>
          </p:cNvPr>
          <p:cNvSpPr txBox="1">
            <a:spLocks/>
          </p:cNvSpPr>
          <p:nvPr/>
        </p:nvSpPr>
        <p:spPr>
          <a:xfrm>
            <a:off x="180000" y="180000"/>
            <a:ext cx="7920000" cy="612000"/>
          </a:xfrm>
          <a:prstGeom prst="rect">
            <a:avLst/>
          </a:prstGeom>
        </p:spPr>
        <p:txBody>
          <a:bodyPr anchor="ctr" anchorCtr="0"/>
          <a:lstStyle>
            <a:lvl1pPr algn="l" defTabSz="914400" rtl="0" eaLnBrk="1" latinLnBrk="0" hangingPunct="1">
              <a:spcBef>
                <a:spcPct val="0"/>
              </a:spcBef>
              <a:buNone/>
              <a:defRPr kumimoji="1" sz="36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latin typeface="+mn-ea"/>
                <a:ea typeface="+mn-ea"/>
              </a:rPr>
              <a:t>アジェンダ</a:t>
            </a:r>
          </a:p>
        </p:txBody>
      </p:sp>
      <p:sp>
        <p:nvSpPr>
          <p:cNvPr id="9" name="テキスト ボックス 8">
            <a:extLst>
              <a:ext uri="{FF2B5EF4-FFF2-40B4-BE49-F238E27FC236}">
                <a16:creationId xmlns:a16="http://schemas.microsoft.com/office/drawing/2014/main" id="{DA9183C9-1876-4752-8B5A-7E165C964D63}"/>
              </a:ext>
            </a:extLst>
          </p:cNvPr>
          <p:cNvSpPr txBox="1"/>
          <p:nvPr/>
        </p:nvSpPr>
        <p:spPr>
          <a:xfrm>
            <a:off x="540000" y="1260000"/>
            <a:ext cx="6732240" cy="3539430"/>
          </a:xfrm>
          <a:prstGeom prst="rect">
            <a:avLst/>
          </a:prstGeom>
          <a:noFill/>
        </p:spPr>
        <p:txBody>
          <a:bodyPr wrap="square" rtlCol="0">
            <a:spAutoFit/>
          </a:bodyPr>
          <a:lstStyle/>
          <a:p>
            <a:pPr marL="571497" indent="-571497">
              <a:buFont typeface="Wingdings" panose="05000000000000000000" pitchFamily="2" charset="2"/>
              <a:buChar char="Ø"/>
            </a:pPr>
            <a:r>
              <a:rPr lang="ja-JP" altLang="en-US" sz="3200" dirty="0"/>
              <a:t>データ分析　手法一覧</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手法の特徴</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手法の説明</a:t>
            </a:r>
            <a:endParaRPr lang="en-US" altLang="ja-JP" sz="3200" dirty="0"/>
          </a:p>
          <a:p>
            <a:pPr marL="571497" indent="-571497">
              <a:buFont typeface="Wingdings" panose="05000000000000000000" pitchFamily="2" charset="2"/>
              <a:buChar char="Ø"/>
            </a:pPr>
            <a:endParaRPr lang="en-US" altLang="ja-JP" sz="3200" dirty="0"/>
          </a:p>
          <a:p>
            <a:pPr marL="571497" indent="-571497">
              <a:buFont typeface="Wingdings" panose="05000000000000000000" pitchFamily="2" charset="2"/>
              <a:buChar char="Ø"/>
            </a:pPr>
            <a:r>
              <a:rPr lang="ja-JP" altLang="en-US" sz="3200" dirty="0"/>
              <a:t>まとめ</a:t>
            </a:r>
            <a:endParaRPr lang="en-US" altLang="ja-JP" sz="3200" dirty="0"/>
          </a:p>
        </p:txBody>
      </p:sp>
    </p:spTree>
    <p:extLst>
      <p:ext uri="{BB962C8B-B14F-4D97-AF65-F5344CB8AC3E}">
        <p14:creationId xmlns:p14="http://schemas.microsoft.com/office/powerpoint/2010/main" val="325157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81061C4-8CAB-4A50-AE0B-C966A3B8CE32}"/>
              </a:ext>
            </a:extLst>
          </p:cNvPr>
          <p:cNvSpPr>
            <a:spLocks noGrp="1"/>
          </p:cNvSpPr>
          <p:nvPr>
            <p:ph type="ftr" sz="quarter" idx="10"/>
          </p:nvPr>
        </p:nvSpPr>
        <p:spPr/>
        <p:txBody>
          <a:bodyPr/>
          <a:lstStyle/>
          <a:p>
            <a:r>
              <a:rPr lang="en-US" altLang="ja-JP"/>
              <a:t>Copyright© 2020</a:t>
            </a:r>
            <a:r>
              <a:rPr lang="ja-JP" altLang="en-US"/>
              <a:t>　</a:t>
            </a:r>
            <a:r>
              <a:rPr lang="en-US" altLang="ja-JP"/>
              <a:t>TSUZUKI DENKI Co.,Ltd.</a:t>
            </a:r>
            <a:endParaRPr lang="ja-JP" altLang="en-US" dirty="0"/>
          </a:p>
        </p:txBody>
      </p:sp>
      <p:sp>
        <p:nvSpPr>
          <p:cNvPr id="5" name="スライド番号プレースホルダー 4">
            <a:extLst>
              <a:ext uri="{FF2B5EF4-FFF2-40B4-BE49-F238E27FC236}">
                <a16:creationId xmlns:a16="http://schemas.microsoft.com/office/drawing/2014/main" id="{18BFA9F7-7C46-456C-8B0E-A03D4580661F}"/>
              </a:ext>
            </a:extLst>
          </p:cNvPr>
          <p:cNvSpPr>
            <a:spLocks noGrp="1"/>
          </p:cNvSpPr>
          <p:nvPr>
            <p:ph type="sldNum" sz="quarter" idx="11"/>
          </p:nvPr>
        </p:nvSpPr>
        <p:spPr/>
        <p:txBody>
          <a:bodyPr/>
          <a:lstStyle/>
          <a:p>
            <a:fld id="{5746E6DC-1CE8-4C96-A2EA-6486FEF45375}" type="slidenum">
              <a:rPr lang="ja-JP" altLang="en-US" smtClean="0"/>
              <a:pPr/>
              <a:t>9</a:t>
            </a:fld>
            <a:endParaRPr lang="ja-JP" altLang="en-US" dirty="0"/>
          </a:p>
        </p:txBody>
      </p:sp>
      <p:sp>
        <p:nvSpPr>
          <p:cNvPr id="10" name="タイトル 2">
            <a:extLst>
              <a:ext uri="{FF2B5EF4-FFF2-40B4-BE49-F238E27FC236}">
                <a16:creationId xmlns:a16="http://schemas.microsoft.com/office/drawing/2014/main" id="{58349065-E996-44E9-B610-2C2605A3745D}"/>
              </a:ext>
            </a:extLst>
          </p:cNvPr>
          <p:cNvSpPr>
            <a:spLocks noGrp="1"/>
          </p:cNvSpPr>
          <p:nvPr>
            <p:ph type="title"/>
          </p:nvPr>
        </p:nvSpPr>
        <p:spPr>
          <a:xfrm>
            <a:off x="180000" y="180000"/>
            <a:ext cx="7909900" cy="612000"/>
          </a:xfrm>
        </p:spPr>
        <p:txBody>
          <a:bodyPr anchor="ctr" anchorCtr="0"/>
          <a:lstStyle/>
          <a:p>
            <a:r>
              <a:rPr lang="ja-JP" altLang="en-US" dirty="0">
                <a:latin typeface="+mn-ea"/>
                <a:ea typeface="+mn-ea"/>
              </a:rPr>
              <a:t>手法の特徴　分析の目的</a:t>
            </a:r>
            <a:endParaRPr kumimoji="1" lang="ja-JP" altLang="en-US" dirty="0">
              <a:latin typeface="+mn-ea"/>
              <a:ea typeface="+mn-ea"/>
            </a:endParaRPr>
          </a:p>
        </p:txBody>
      </p:sp>
      <p:sp>
        <p:nvSpPr>
          <p:cNvPr id="13" name="正方形/長方形 12">
            <a:extLst>
              <a:ext uri="{FF2B5EF4-FFF2-40B4-BE49-F238E27FC236}">
                <a16:creationId xmlns:a16="http://schemas.microsoft.com/office/drawing/2014/main" id="{F7EF2AAA-18FF-4B6A-BF9F-B03F3EB14D19}"/>
              </a:ext>
            </a:extLst>
          </p:cNvPr>
          <p:cNvSpPr/>
          <p:nvPr/>
        </p:nvSpPr>
        <p:spPr>
          <a:xfrm>
            <a:off x="3505160" y="1080002"/>
            <a:ext cx="5638389" cy="615553"/>
          </a:xfrm>
          <a:prstGeom prst="rect">
            <a:avLst/>
          </a:prstGeom>
        </p:spPr>
        <p:txBody>
          <a:bodyPr wrap="square">
            <a:spAutoFit/>
          </a:bodyPr>
          <a:lstStyle/>
          <a:p>
            <a:r>
              <a:rPr lang="ja-JP" altLang="en-US" dirty="0"/>
              <a:t>将来の値を</a:t>
            </a:r>
            <a:r>
              <a:rPr lang="ja-JP" altLang="en-US" b="1" dirty="0">
                <a:solidFill>
                  <a:schemeClr val="accent1"/>
                </a:solidFill>
              </a:rPr>
              <a:t>どのくらいの値（連続）なのか予測</a:t>
            </a:r>
            <a:r>
              <a:rPr lang="ja-JP" altLang="en-US" dirty="0"/>
              <a:t>する</a:t>
            </a:r>
            <a:endParaRPr lang="en-US" altLang="ja-JP" dirty="0"/>
          </a:p>
          <a:p>
            <a:r>
              <a:rPr lang="ja-JP" altLang="en-US" sz="1600" dirty="0"/>
              <a:t>　（例）将来の売上がいくらになるのかどうかを予測する</a:t>
            </a:r>
            <a:endParaRPr lang="en-US" altLang="ja-JP" sz="1600" dirty="0"/>
          </a:p>
        </p:txBody>
      </p:sp>
      <p:sp>
        <p:nvSpPr>
          <p:cNvPr id="22" name="正方形/長方形 21">
            <a:extLst>
              <a:ext uri="{FF2B5EF4-FFF2-40B4-BE49-F238E27FC236}">
                <a16:creationId xmlns:a16="http://schemas.microsoft.com/office/drawing/2014/main" id="{DCD432EA-038E-47BA-A17B-EA537E6B86A0}"/>
              </a:ext>
            </a:extLst>
          </p:cNvPr>
          <p:cNvSpPr/>
          <p:nvPr/>
        </p:nvSpPr>
        <p:spPr>
          <a:xfrm>
            <a:off x="3505611" y="2700002"/>
            <a:ext cx="5638389" cy="615553"/>
          </a:xfrm>
          <a:prstGeom prst="rect">
            <a:avLst/>
          </a:prstGeom>
        </p:spPr>
        <p:txBody>
          <a:bodyPr wrap="square">
            <a:spAutoFit/>
          </a:bodyPr>
          <a:lstStyle/>
          <a:p>
            <a:r>
              <a:rPr lang="ja-JP" altLang="en-US" dirty="0"/>
              <a:t>新しいデータを</a:t>
            </a:r>
            <a:r>
              <a:rPr lang="ja-JP" altLang="en-US" b="1" dirty="0">
                <a:solidFill>
                  <a:srgbClr val="92D050"/>
                </a:solidFill>
              </a:rPr>
              <a:t>どちらの区分（離散）へ割り振るか識別</a:t>
            </a:r>
            <a:r>
              <a:rPr lang="ja-JP" altLang="en-US" dirty="0"/>
              <a:t>する</a:t>
            </a:r>
            <a:endParaRPr lang="en-US" altLang="ja-JP" dirty="0"/>
          </a:p>
          <a:p>
            <a:r>
              <a:rPr lang="ja-JP" altLang="en-US" sz="1600" dirty="0"/>
              <a:t>　（例）生産品の画像を検知し、不良品かどうかを識別する</a:t>
            </a:r>
            <a:endParaRPr lang="en-US" altLang="ja-JP" sz="1600" dirty="0"/>
          </a:p>
        </p:txBody>
      </p:sp>
      <p:pic>
        <p:nvPicPr>
          <p:cNvPr id="73" name="Picture 14" descr="ãè¨­å® ã¢ã¤ã³ã³ãã®ç»åæ¤ç´¢çµæ">
            <a:extLst>
              <a:ext uri="{FF2B5EF4-FFF2-40B4-BE49-F238E27FC236}">
                <a16:creationId xmlns:a16="http://schemas.microsoft.com/office/drawing/2014/main" id="{020F1295-F5B0-4FA8-95D6-EF11072A6DA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05" t="9942" r="13495" b="14175"/>
          <a:stretch/>
        </p:blipFill>
        <p:spPr bwMode="auto">
          <a:xfrm>
            <a:off x="6182540" y="3514686"/>
            <a:ext cx="521103" cy="549207"/>
          </a:xfrm>
          <a:prstGeom prst="rect">
            <a:avLst/>
          </a:prstGeom>
          <a:noFill/>
          <a:extLst>
            <a:ext uri="{909E8E84-426E-40DD-AFC4-6F175D3DCCD1}">
              <a14:hiddenFill xmlns:a14="http://schemas.microsoft.com/office/drawing/2010/main">
                <a:solidFill>
                  <a:srgbClr val="FFFFFF"/>
                </a:solidFill>
              </a14:hiddenFill>
            </a:ext>
          </a:extLst>
        </p:spPr>
      </p:pic>
      <p:pic>
        <p:nvPicPr>
          <p:cNvPr id="75" name="図 74">
            <a:extLst>
              <a:ext uri="{FF2B5EF4-FFF2-40B4-BE49-F238E27FC236}">
                <a16:creationId xmlns:a16="http://schemas.microsoft.com/office/drawing/2014/main" id="{1353F98A-E259-40B4-806E-8A16FBEFD9B2}"/>
              </a:ext>
            </a:extLst>
          </p:cNvPr>
          <p:cNvPicPr>
            <a:picLocks noChangeAspect="1"/>
          </p:cNvPicPr>
          <p:nvPr/>
        </p:nvPicPr>
        <p:blipFill>
          <a:blip r:embed="rId4">
            <a:clrChange>
              <a:clrFrom>
                <a:srgbClr val="FFFFFF"/>
              </a:clrFrom>
              <a:clrTo>
                <a:srgbClr val="FFFFFF">
                  <a:alpha val="0"/>
                </a:srgbClr>
              </a:clrTo>
            </a:clrChange>
            <a:biLevel thresh="75000"/>
          </a:blip>
          <a:stretch>
            <a:fillRect/>
          </a:stretch>
        </p:blipFill>
        <p:spPr>
          <a:xfrm>
            <a:off x="6711133" y="3587502"/>
            <a:ext cx="579766" cy="584061"/>
          </a:xfrm>
          <a:prstGeom prst="rect">
            <a:avLst/>
          </a:prstGeom>
        </p:spPr>
      </p:pic>
      <p:sp>
        <p:nvSpPr>
          <p:cNvPr id="123" name="吹き出し: 角を丸めた四角形 122">
            <a:extLst>
              <a:ext uri="{FF2B5EF4-FFF2-40B4-BE49-F238E27FC236}">
                <a16:creationId xmlns:a16="http://schemas.microsoft.com/office/drawing/2014/main" id="{43BBCF19-4D56-4CA6-A252-A26ACCCE38AB}"/>
              </a:ext>
            </a:extLst>
          </p:cNvPr>
          <p:cNvSpPr/>
          <p:nvPr/>
        </p:nvSpPr>
        <p:spPr>
          <a:xfrm>
            <a:off x="7600138" y="3527245"/>
            <a:ext cx="1386104" cy="612000"/>
          </a:xfrm>
          <a:prstGeom prst="wedgeRoundRectCallout">
            <a:avLst>
              <a:gd name="adj1" fmla="val -64066"/>
              <a:gd name="adj2" fmla="val 30666"/>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ja-JP" altLang="en-US" sz="1400" kern="0" dirty="0">
                <a:solidFill>
                  <a:prstClr val="black"/>
                </a:solidFill>
                <a:latin typeface="+mn-ea"/>
              </a:rPr>
              <a:t>正常品か</a:t>
            </a:r>
            <a:endParaRPr kumimoji="0" lang="en-US" altLang="ja-JP" sz="1400" kern="0" dirty="0">
              <a:solidFill>
                <a:prstClr val="black"/>
              </a:solidFill>
              <a:latin typeface="+mn-ea"/>
            </a:endParaRPr>
          </a:p>
          <a:p>
            <a:pPr lvl="0" algn="ctr">
              <a:defRPr/>
            </a:pPr>
            <a:r>
              <a:rPr kumimoji="0" lang="ja-JP" altLang="en-US" sz="1400" kern="0" dirty="0">
                <a:solidFill>
                  <a:prstClr val="black"/>
                </a:solidFill>
                <a:latin typeface="+mn-ea"/>
              </a:rPr>
              <a:t>不良品かどうか</a:t>
            </a:r>
            <a:endParaRPr kumimoji="0" lang="en-US" altLang="ja-JP" sz="1400" kern="0" dirty="0">
              <a:solidFill>
                <a:prstClr val="black"/>
              </a:solidFill>
              <a:latin typeface="+mn-ea"/>
            </a:endParaRPr>
          </a:p>
        </p:txBody>
      </p:sp>
      <p:pic>
        <p:nvPicPr>
          <p:cNvPr id="126" name="図 125">
            <a:extLst>
              <a:ext uri="{FF2B5EF4-FFF2-40B4-BE49-F238E27FC236}">
                <a16:creationId xmlns:a16="http://schemas.microsoft.com/office/drawing/2014/main" id="{4795FB6C-3A44-4513-8BA8-DCE70E06B6A2}"/>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6255493" y="5449561"/>
            <a:ext cx="1193434" cy="902352"/>
          </a:xfrm>
          <a:prstGeom prst="rect">
            <a:avLst/>
          </a:prstGeom>
        </p:spPr>
      </p:pic>
      <p:pic>
        <p:nvPicPr>
          <p:cNvPr id="143" name="グラフィックス 142" descr="硬貨">
            <a:extLst>
              <a:ext uri="{FF2B5EF4-FFF2-40B4-BE49-F238E27FC236}">
                <a16:creationId xmlns:a16="http://schemas.microsoft.com/office/drawing/2014/main" id="{20B5E620-FCF8-4802-ABC3-5455A44345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65790" y="1946445"/>
            <a:ext cx="700760" cy="700760"/>
          </a:xfrm>
          <a:prstGeom prst="rect">
            <a:avLst/>
          </a:prstGeom>
        </p:spPr>
      </p:pic>
      <p:sp>
        <p:nvSpPr>
          <p:cNvPr id="21" name="正方形/長方形 20">
            <a:extLst>
              <a:ext uri="{FF2B5EF4-FFF2-40B4-BE49-F238E27FC236}">
                <a16:creationId xmlns:a16="http://schemas.microsoft.com/office/drawing/2014/main" id="{92B0FCD4-6319-4F0E-8628-1840A0C8A750}"/>
              </a:ext>
            </a:extLst>
          </p:cNvPr>
          <p:cNvSpPr/>
          <p:nvPr/>
        </p:nvSpPr>
        <p:spPr>
          <a:xfrm>
            <a:off x="3505160" y="4320000"/>
            <a:ext cx="5638389" cy="1138773"/>
          </a:xfrm>
          <a:prstGeom prst="rect">
            <a:avLst/>
          </a:prstGeom>
        </p:spPr>
        <p:txBody>
          <a:bodyPr wrap="square">
            <a:spAutoFit/>
          </a:bodyPr>
          <a:lstStyle/>
          <a:p>
            <a:r>
              <a:rPr lang="ja-JP" altLang="en-US" dirty="0">
                <a:latin typeface="+mn-ea"/>
              </a:rPr>
              <a:t>データに</a:t>
            </a:r>
            <a:r>
              <a:rPr lang="ja-JP" altLang="en-US" b="1" dirty="0">
                <a:solidFill>
                  <a:srgbClr val="D99694"/>
                </a:solidFill>
                <a:latin typeface="+mn-ea"/>
              </a:rPr>
              <a:t>影響を与える項目を把握</a:t>
            </a:r>
            <a:r>
              <a:rPr lang="ja-JP" altLang="en-US" dirty="0">
                <a:latin typeface="+mn-ea"/>
              </a:rPr>
              <a:t>する</a:t>
            </a:r>
            <a:endParaRPr lang="en-US" altLang="ja-JP" dirty="0">
              <a:latin typeface="+mn-ea"/>
            </a:endParaRPr>
          </a:p>
          <a:p>
            <a:r>
              <a:rPr lang="ja-JP" altLang="en-US" dirty="0">
                <a:latin typeface="+mn-ea"/>
              </a:rPr>
              <a:t>また、データを</a:t>
            </a:r>
            <a:r>
              <a:rPr lang="ja-JP" altLang="en-US" b="1" dirty="0">
                <a:solidFill>
                  <a:srgbClr val="D99694"/>
                </a:solidFill>
                <a:latin typeface="+mn-ea"/>
              </a:rPr>
              <a:t>要約して現状を把握</a:t>
            </a:r>
            <a:r>
              <a:rPr lang="ja-JP" altLang="en-US" dirty="0">
                <a:latin typeface="+mn-ea"/>
              </a:rPr>
              <a:t>する</a:t>
            </a:r>
            <a:endParaRPr lang="en-US" altLang="ja-JP" dirty="0">
              <a:latin typeface="+mn-ea"/>
            </a:endParaRPr>
          </a:p>
          <a:p>
            <a:r>
              <a:rPr lang="ja-JP" altLang="en-US" sz="1600" dirty="0">
                <a:latin typeface="+mn-ea"/>
              </a:rPr>
              <a:t>　（例）売上に影響を与えている項目を把握する</a:t>
            </a:r>
            <a:endParaRPr lang="en-US" altLang="ja-JP" sz="1600" dirty="0">
              <a:latin typeface="+mn-ea"/>
            </a:endParaRPr>
          </a:p>
          <a:p>
            <a:r>
              <a:rPr lang="ja-JP" altLang="en-US" sz="1600" dirty="0">
                <a:latin typeface="+mn-ea"/>
              </a:rPr>
              <a:t>　（例）アンケートの感想を要約して現状を把握する</a:t>
            </a:r>
            <a:endParaRPr lang="en-US" altLang="ja-JP" sz="1600" dirty="0">
              <a:latin typeface="+mn-ea"/>
            </a:endParaRPr>
          </a:p>
        </p:txBody>
      </p:sp>
      <p:sp>
        <p:nvSpPr>
          <p:cNvPr id="24" name="吹き出し: 角を丸めた四角形 23">
            <a:extLst>
              <a:ext uri="{FF2B5EF4-FFF2-40B4-BE49-F238E27FC236}">
                <a16:creationId xmlns:a16="http://schemas.microsoft.com/office/drawing/2014/main" id="{73E49CE8-5ED9-4290-AC24-FCEB8EFFC10E}"/>
              </a:ext>
            </a:extLst>
          </p:cNvPr>
          <p:cNvSpPr/>
          <p:nvPr/>
        </p:nvSpPr>
        <p:spPr>
          <a:xfrm>
            <a:off x="7600138" y="5436428"/>
            <a:ext cx="1386104" cy="612000"/>
          </a:xfrm>
          <a:prstGeom prst="wedgeRoundRectCallout">
            <a:avLst>
              <a:gd name="adj1" fmla="val -64066"/>
              <a:gd name="adj2" fmla="val 30666"/>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ja-JP" altLang="en-US" sz="1400" kern="0" dirty="0">
                <a:solidFill>
                  <a:prstClr val="black"/>
                </a:solidFill>
                <a:latin typeface="+mn-ea"/>
              </a:rPr>
              <a:t>影響度や現状を把握する</a:t>
            </a:r>
          </a:p>
        </p:txBody>
      </p:sp>
      <p:sp>
        <p:nvSpPr>
          <p:cNvPr id="25" name="吹き出し: 角を丸めた四角形 24">
            <a:extLst>
              <a:ext uri="{FF2B5EF4-FFF2-40B4-BE49-F238E27FC236}">
                <a16:creationId xmlns:a16="http://schemas.microsoft.com/office/drawing/2014/main" id="{1CCC42C2-7D3A-43A8-83E1-CF58CF81F797}"/>
              </a:ext>
            </a:extLst>
          </p:cNvPr>
          <p:cNvSpPr/>
          <p:nvPr/>
        </p:nvSpPr>
        <p:spPr>
          <a:xfrm>
            <a:off x="7600138" y="1907245"/>
            <a:ext cx="1386104" cy="612000"/>
          </a:xfrm>
          <a:prstGeom prst="wedgeRoundRectCallout">
            <a:avLst>
              <a:gd name="adj1" fmla="val -64066"/>
              <a:gd name="adj2" fmla="val 30666"/>
              <a:gd name="adj3" fmla="val 1666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ja-JP" altLang="en-US" sz="1400" kern="0" dirty="0">
                <a:solidFill>
                  <a:prstClr val="black"/>
                </a:solidFill>
                <a:latin typeface="+mn-ea"/>
              </a:rPr>
              <a:t>売上がいくらになるのか</a:t>
            </a:r>
          </a:p>
        </p:txBody>
      </p:sp>
      <p:sp>
        <p:nvSpPr>
          <p:cNvPr id="30" name="四角形: 角を丸くする 29">
            <a:extLst>
              <a:ext uri="{FF2B5EF4-FFF2-40B4-BE49-F238E27FC236}">
                <a16:creationId xmlns:a16="http://schemas.microsoft.com/office/drawing/2014/main" id="{53B8A76C-7A53-4DCC-AC25-AA085E735FED}"/>
              </a:ext>
            </a:extLst>
          </p:cNvPr>
          <p:cNvSpPr/>
          <p:nvPr/>
        </p:nvSpPr>
        <p:spPr bwMode="auto">
          <a:xfrm>
            <a:off x="627256" y="1080000"/>
            <a:ext cx="2880000" cy="144000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予測</a:t>
            </a:r>
          </a:p>
        </p:txBody>
      </p:sp>
      <p:sp>
        <p:nvSpPr>
          <p:cNvPr id="34" name="四角形: 角を丸くする 33">
            <a:extLst>
              <a:ext uri="{FF2B5EF4-FFF2-40B4-BE49-F238E27FC236}">
                <a16:creationId xmlns:a16="http://schemas.microsoft.com/office/drawing/2014/main" id="{F790B025-3FBF-42A4-8B04-4EDFB6CF926E}"/>
              </a:ext>
            </a:extLst>
          </p:cNvPr>
          <p:cNvSpPr/>
          <p:nvPr/>
        </p:nvSpPr>
        <p:spPr bwMode="auto">
          <a:xfrm>
            <a:off x="625160" y="2700000"/>
            <a:ext cx="2880000" cy="1440000"/>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識別</a:t>
            </a:r>
          </a:p>
        </p:txBody>
      </p:sp>
      <p:sp>
        <p:nvSpPr>
          <p:cNvPr id="35" name="四角形: 角を丸くする 34">
            <a:extLst>
              <a:ext uri="{FF2B5EF4-FFF2-40B4-BE49-F238E27FC236}">
                <a16:creationId xmlns:a16="http://schemas.microsoft.com/office/drawing/2014/main" id="{7ADB83AD-D5A0-41D8-85D0-9EBEEC99B6A0}"/>
              </a:ext>
            </a:extLst>
          </p:cNvPr>
          <p:cNvSpPr/>
          <p:nvPr/>
        </p:nvSpPr>
        <p:spPr bwMode="auto">
          <a:xfrm>
            <a:off x="625161" y="4320000"/>
            <a:ext cx="2880000" cy="1440000"/>
          </a:xfrm>
          <a:prstGeom prst="roundRect">
            <a:avLst/>
          </a:prstGeom>
          <a:solidFill>
            <a:srgbClr val="D9969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395" fontAlgn="base">
              <a:spcBef>
                <a:spcPct val="0"/>
              </a:spcBef>
              <a:spcAft>
                <a:spcPct val="0"/>
              </a:spcAft>
              <a:defRPr/>
            </a:pPr>
            <a:r>
              <a:rPr lang="ja-JP" altLang="en-US" sz="2400" b="1" dirty="0">
                <a:solidFill>
                  <a:prstClr val="white"/>
                </a:solidFill>
                <a:latin typeface="+mn-ea"/>
              </a:rPr>
              <a:t>把握</a:t>
            </a:r>
          </a:p>
        </p:txBody>
      </p:sp>
      <p:sp>
        <p:nvSpPr>
          <p:cNvPr id="2" name="テキスト ボックス 1">
            <a:extLst>
              <a:ext uri="{FF2B5EF4-FFF2-40B4-BE49-F238E27FC236}">
                <a16:creationId xmlns:a16="http://schemas.microsoft.com/office/drawing/2014/main" id="{50EB82A6-154B-43ED-80AD-88CEBF59AF00}"/>
              </a:ext>
            </a:extLst>
          </p:cNvPr>
          <p:cNvSpPr txBox="1"/>
          <p:nvPr/>
        </p:nvSpPr>
        <p:spPr>
          <a:xfrm>
            <a:off x="6803625" y="1926061"/>
            <a:ext cx="615874" cy="523220"/>
          </a:xfrm>
          <a:prstGeom prst="rect">
            <a:avLst/>
          </a:prstGeom>
          <a:noFill/>
        </p:spPr>
        <p:txBody>
          <a:bodyPr wrap="none" rtlCol="0">
            <a:spAutoFit/>
          </a:bodyPr>
          <a:lstStyle/>
          <a:p>
            <a:pPr algn="l"/>
            <a:r>
              <a:rPr kumimoji="1" lang="en-US" altLang="ja-JP" sz="1400" dirty="0"/>
              <a:t>200?</a:t>
            </a:r>
          </a:p>
          <a:p>
            <a:pPr algn="l"/>
            <a:r>
              <a:rPr kumimoji="1" lang="en-US" altLang="ja-JP" sz="1400" dirty="0"/>
              <a:t>300?</a:t>
            </a:r>
          </a:p>
        </p:txBody>
      </p:sp>
    </p:spTree>
    <p:extLst>
      <p:ext uri="{BB962C8B-B14F-4D97-AF65-F5344CB8AC3E}">
        <p14:creationId xmlns:p14="http://schemas.microsoft.com/office/powerpoint/2010/main" val="3914208417"/>
      </p:ext>
    </p:extLst>
  </p:cSld>
  <p:clrMapOvr>
    <a:masterClrMapping/>
  </p:clrMapOvr>
</p:sld>
</file>

<file path=ppt/theme/theme1.xml><?xml version="1.0" encoding="utf-8"?>
<a:theme xmlns:a="http://schemas.openxmlformats.org/drawingml/2006/main" name="都築オリジナテンプレート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50000"/>
              <a:lumOff val="50000"/>
            </a:schemeClr>
          </a:solidFill>
        </a:ln>
      </a:spPr>
      <a:bodyPr rtlCol="0" anchor="ctr"/>
      <a:lstStyle>
        <a:defPPr algn="ctr">
          <a:defRPr kumimoji="1"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1400"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21934</TotalTime>
  <Words>5784</Words>
  <Application>Microsoft Office PowerPoint</Application>
  <PresentationFormat>画面に合わせる (4:3)</PresentationFormat>
  <Paragraphs>1050</Paragraphs>
  <Slides>31</Slides>
  <Notes>24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Lato</vt:lpstr>
      <vt:lpstr>Meiryo UI</vt:lpstr>
      <vt:lpstr>ＭＳ Ｐゴシック</vt:lpstr>
      <vt:lpstr>Arial</vt:lpstr>
      <vt:lpstr>Calibri</vt:lpstr>
      <vt:lpstr>Cambria Math</vt:lpstr>
      <vt:lpstr>Wingdings</vt:lpstr>
      <vt:lpstr>都築オリジナテンプレート2</vt:lpstr>
      <vt:lpstr>イノベーション推進室向け データ分析　手法紹介</vt:lpstr>
      <vt:lpstr>PowerPoint プレゼンテーション</vt:lpstr>
      <vt:lpstr>PowerPoint プレゼンテーション</vt:lpstr>
      <vt:lpstr>PowerPoint プレゼンテーション</vt:lpstr>
      <vt:lpstr>データ分析　手法一覧</vt:lpstr>
      <vt:lpstr>PowerPoint プレゼンテーション</vt:lpstr>
      <vt:lpstr>データ分析　手法一覧</vt:lpstr>
      <vt:lpstr>PowerPoint プレゼンテーション</vt:lpstr>
      <vt:lpstr>手法の特徴　分析の目的</vt:lpstr>
      <vt:lpstr>手法の特徴　変数の使い分け</vt:lpstr>
      <vt:lpstr>手法の特徴　手法の特性</vt:lpstr>
      <vt:lpstr>PowerPoint プレゼンテーション</vt:lpstr>
      <vt:lpstr>データ分析　手法一覧</vt:lpstr>
      <vt:lpstr>手法の説明　回帰分析</vt:lpstr>
      <vt:lpstr>手法の説明　決定木分析</vt:lpstr>
      <vt:lpstr>手法の説明　ディープラーニング</vt:lpstr>
      <vt:lpstr>手法の特徴　手法の特性</vt:lpstr>
      <vt:lpstr>手法の説明　テキストマイニング</vt:lpstr>
      <vt:lpstr>PowerPoint プレゼンテーション</vt:lpstr>
      <vt:lpstr>まとめ</vt:lpstr>
      <vt:lpstr>補足</vt:lpstr>
      <vt:lpstr>手法の特徴　手法の特性</vt:lpstr>
      <vt:lpstr>データ分析の手法　一覧</vt:lpstr>
      <vt:lpstr>手法の説明　時系列分析</vt:lpstr>
      <vt:lpstr>手法の説明　ベイジアンネットワーク</vt:lpstr>
      <vt:lpstr>手法の説明　主成分分析</vt:lpstr>
      <vt:lpstr>手法の説明　PLSA</vt:lpstr>
      <vt:lpstr>手法の説明　クラスター分析</vt:lpstr>
      <vt:lpstr>手法の説明　コレスポンデンス分析</vt:lpstr>
      <vt:lpstr>手法の説明　アソシエーション分析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辻元宏則</dc:creator>
  <cp:lastModifiedBy>辻元 宏則</cp:lastModifiedBy>
  <cp:revision>1905</cp:revision>
  <cp:lastPrinted>2018-11-21T02:50:55Z</cp:lastPrinted>
  <dcterms:created xsi:type="dcterms:W3CDTF">2014-08-01T04:30:56Z</dcterms:created>
  <dcterms:modified xsi:type="dcterms:W3CDTF">2020-06-09T05:44:56Z</dcterms:modified>
</cp:coreProperties>
</file>