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7"/>
  </p:notesMasterIdLst>
  <p:sldIdLst>
    <p:sldId id="256" r:id="rId2"/>
    <p:sldId id="257" r:id="rId3"/>
    <p:sldId id="258" r:id="rId4"/>
    <p:sldId id="259" r:id="rId5"/>
    <p:sldId id="263" r:id="rId6"/>
    <p:sldId id="260" r:id="rId7"/>
    <p:sldId id="261" r:id="rId8"/>
    <p:sldId id="264" r:id="rId9"/>
    <p:sldId id="262" r:id="rId10"/>
    <p:sldId id="265" r:id="rId11"/>
    <p:sldId id="276" r:id="rId12"/>
    <p:sldId id="266" r:id="rId13"/>
    <p:sldId id="267" r:id="rId14"/>
    <p:sldId id="268" r:id="rId15"/>
    <p:sldId id="269" r:id="rId16"/>
    <p:sldId id="270" r:id="rId17"/>
    <p:sldId id="271" r:id="rId18"/>
    <p:sldId id="272" r:id="rId19"/>
    <p:sldId id="275" r:id="rId20"/>
    <p:sldId id="274" r:id="rId21"/>
    <p:sldId id="273"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8" autoAdjust="0"/>
    <p:restoredTop sz="86118" autoAdjust="0"/>
  </p:normalViewPr>
  <p:slideViewPr>
    <p:cSldViewPr snapToGrid="0">
      <p:cViewPr varScale="1">
        <p:scale>
          <a:sx n="74" d="100"/>
          <a:sy n="74" d="100"/>
        </p:scale>
        <p:origin x="1042" y="62"/>
      </p:cViewPr>
      <p:guideLst/>
    </p:cSldViewPr>
  </p:slideViewPr>
  <p:outlineViewPr>
    <p:cViewPr>
      <p:scale>
        <a:sx n="33" d="100"/>
        <a:sy n="33" d="100"/>
      </p:scale>
      <p:origin x="0" y="-3700"/>
    </p:cViewPr>
  </p:outlineViewPr>
  <p:notesTextViewPr>
    <p:cViewPr>
      <p:scale>
        <a:sx n="1" d="1"/>
        <a:sy n="1" d="1"/>
      </p:scale>
      <p:origin x="0" y="0"/>
    </p:cViewPr>
  </p:notesTextViewPr>
  <p:notesViewPr>
    <p:cSldViewPr snapToGrid="0" showGuides="1">
      <p:cViewPr varScale="1">
        <p:scale>
          <a:sx n="80" d="100"/>
          <a:sy n="80" d="100"/>
        </p:scale>
        <p:origin x="2736" y="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Sheet1!$A$1:$A$10</c:f>
              <c:numCache>
                <c:formatCode>General</c:formatCode>
                <c:ptCount val="10"/>
                <c:pt idx="0">
                  <c:v>0.1</c:v>
                </c:pt>
                <c:pt idx="1">
                  <c:v>0.2</c:v>
                </c:pt>
                <c:pt idx="2">
                  <c:v>0.3</c:v>
                </c:pt>
                <c:pt idx="3">
                  <c:v>0.4</c:v>
                </c:pt>
                <c:pt idx="4">
                  <c:v>0.5</c:v>
                </c:pt>
                <c:pt idx="5">
                  <c:v>0.6</c:v>
                </c:pt>
                <c:pt idx="6">
                  <c:v>0.7</c:v>
                </c:pt>
                <c:pt idx="7">
                  <c:v>0.8</c:v>
                </c:pt>
                <c:pt idx="8">
                  <c:v>0.9</c:v>
                </c:pt>
                <c:pt idx="9">
                  <c:v>1</c:v>
                </c:pt>
              </c:numCache>
            </c:numRef>
          </c:xVal>
          <c:yVal>
            <c:numRef>
              <c:f>Sheet1!$C$1:$C$10</c:f>
              <c:numCache>
                <c:formatCode>General</c:formatCode>
                <c:ptCount val="10"/>
                <c:pt idx="0">
                  <c:v>3.0000000000000006E-2</c:v>
                </c:pt>
                <c:pt idx="1">
                  <c:v>0.12000000000000002</c:v>
                </c:pt>
                <c:pt idx="2">
                  <c:v>0.26999999999999996</c:v>
                </c:pt>
                <c:pt idx="3">
                  <c:v>0.48000000000000009</c:v>
                </c:pt>
                <c:pt idx="4">
                  <c:v>0.75</c:v>
                </c:pt>
                <c:pt idx="5">
                  <c:v>1.0799999999999998</c:v>
                </c:pt>
                <c:pt idx="6">
                  <c:v>1.4699999999999998</c:v>
                </c:pt>
                <c:pt idx="7">
                  <c:v>1.9200000000000004</c:v>
                </c:pt>
                <c:pt idx="8">
                  <c:v>2.4300000000000002</c:v>
                </c:pt>
                <c:pt idx="9">
                  <c:v>3</c:v>
                </c:pt>
              </c:numCache>
            </c:numRef>
          </c:yVal>
          <c:smooth val="1"/>
          <c:extLst>
            <c:ext xmlns:c16="http://schemas.microsoft.com/office/drawing/2014/chart" uri="{C3380CC4-5D6E-409C-BE32-E72D297353CC}">
              <c16:uniqueId val="{00000000-BF96-4F4E-90F2-B4ADBF7C3BDE}"/>
            </c:ext>
          </c:extLst>
        </c:ser>
        <c:dLbls>
          <c:showLegendKey val="0"/>
          <c:showVal val="0"/>
          <c:showCatName val="0"/>
          <c:showSerName val="0"/>
          <c:showPercent val="0"/>
          <c:showBubbleSize val="0"/>
        </c:dLbls>
        <c:axId val="1791797296"/>
        <c:axId val="1906949040"/>
      </c:scatterChart>
      <c:valAx>
        <c:axId val="17917972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06949040"/>
        <c:crosses val="autoZero"/>
        <c:crossBetween val="midCat"/>
      </c:valAx>
      <c:valAx>
        <c:axId val="1906949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7917972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Sheet1!$A$1:$A$10</c:f>
              <c:numCache>
                <c:formatCode>General</c:formatCode>
                <c:ptCount val="10"/>
                <c:pt idx="0">
                  <c:v>0.1</c:v>
                </c:pt>
                <c:pt idx="1">
                  <c:v>0.2</c:v>
                </c:pt>
                <c:pt idx="2">
                  <c:v>0.3</c:v>
                </c:pt>
                <c:pt idx="3">
                  <c:v>0.4</c:v>
                </c:pt>
                <c:pt idx="4">
                  <c:v>0.5</c:v>
                </c:pt>
                <c:pt idx="5">
                  <c:v>0.6</c:v>
                </c:pt>
                <c:pt idx="6">
                  <c:v>0.7</c:v>
                </c:pt>
                <c:pt idx="7">
                  <c:v>0.8</c:v>
                </c:pt>
                <c:pt idx="8">
                  <c:v>0.9</c:v>
                </c:pt>
                <c:pt idx="9">
                  <c:v>1</c:v>
                </c:pt>
              </c:numCache>
            </c:numRef>
          </c:xVal>
          <c:yVal>
            <c:numRef>
              <c:f>Sheet1!$B$1:$B$10</c:f>
              <c:numCache>
                <c:formatCode>General</c:formatCode>
                <c:ptCount val="10"/>
                <c:pt idx="0">
                  <c:v>0.10800000000000001</c:v>
                </c:pt>
                <c:pt idx="1">
                  <c:v>0.38400000000000012</c:v>
                </c:pt>
                <c:pt idx="2">
                  <c:v>0.75600000000000001</c:v>
                </c:pt>
                <c:pt idx="3">
                  <c:v>1.1520000000000001</c:v>
                </c:pt>
                <c:pt idx="4">
                  <c:v>1.5</c:v>
                </c:pt>
                <c:pt idx="5">
                  <c:v>1.7279999999999998</c:v>
                </c:pt>
                <c:pt idx="6">
                  <c:v>1.7640000000000002</c:v>
                </c:pt>
                <c:pt idx="7">
                  <c:v>1.536</c:v>
                </c:pt>
                <c:pt idx="8">
                  <c:v>0.97199999999999953</c:v>
                </c:pt>
                <c:pt idx="9">
                  <c:v>0</c:v>
                </c:pt>
              </c:numCache>
            </c:numRef>
          </c:yVal>
          <c:smooth val="1"/>
          <c:extLst>
            <c:ext xmlns:c16="http://schemas.microsoft.com/office/drawing/2014/chart" uri="{C3380CC4-5D6E-409C-BE32-E72D297353CC}">
              <c16:uniqueId val="{00000000-94DA-4946-A567-4B4A569BBD21}"/>
            </c:ext>
          </c:extLst>
        </c:ser>
        <c:dLbls>
          <c:showLegendKey val="0"/>
          <c:showVal val="0"/>
          <c:showCatName val="0"/>
          <c:showSerName val="0"/>
          <c:showPercent val="0"/>
          <c:showBubbleSize val="0"/>
        </c:dLbls>
        <c:axId val="1847560032"/>
        <c:axId val="1906923248"/>
      </c:scatterChart>
      <c:valAx>
        <c:axId val="1847560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06923248"/>
        <c:crosses val="autoZero"/>
        <c:crossBetween val="midCat"/>
      </c:valAx>
      <c:valAx>
        <c:axId val="190692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4756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760854336717536E-2"/>
          <c:y val="2.8492348682632701E-2"/>
          <c:w val="0.91432405572394038"/>
          <c:h val="0.90758001919083076"/>
        </c:manualLayout>
      </c:layout>
      <c:scatterChart>
        <c:scatterStyle val="smoothMarker"/>
        <c:varyColors val="0"/>
        <c:ser>
          <c:idx val="0"/>
          <c:order val="0"/>
          <c:spPr>
            <a:ln w="19050" cap="rnd">
              <a:solidFill>
                <a:schemeClr val="accent1"/>
              </a:solidFill>
              <a:round/>
            </a:ln>
            <a:effectLst/>
          </c:spPr>
          <c:marker>
            <c:symbol val="none"/>
          </c:marker>
          <c:xVal>
            <c:numRef>
              <c:f>Sheet1!$A$1:$A$10</c:f>
              <c:numCache>
                <c:formatCode>General</c:formatCode>
                <c:ptCount val="10"/>
                <c:pt idx="0">
                  <c:v>0.1</c:v>
                </c:pt>
                <c:pt idx="1">
                  <c:v>0.2</c:v>
                </c:pt>
                <c:pt idx="2">
                  <c:v>0.3</c:v>
                </c:pt>
                <c:pt idx="3">
                  <c:v>0.4</c:v>
                </c:pt>
                <c:pt idx="4">
                  <c:v>0.5</c:v>
                </c:pt>
                <c:pt idx="5">
                  <c:v>0.6</c:v>
                </c:pt>
                <c:pt idx="6">
                  <c:v>0.7</c:v>
                </c:pt>
                <c:pt idx="7">
                  <c:v>0.8</c:v>
                </c:pt>
                <c:pt idx="8">
                  <c:v>0.9</c:v>
                </c:pt>
                <c:pt idx="9">
                  <c:v>1</c:v>
                </c:pt>
              </c:numCache>
            </c:numRef>
          </c:xVal>
          <c:yVal>
            <c:numRef>
              <c:f>Sheet1!$B$1:$B$10</c:f>
              <c:numCache>
                <c:formatCode>General</c:formatCode>
                <c:ptCount val="10"/>
                <c:pt idx="0">
                  <c:v>0.10800000000000001</c:v>
                </c:pt>
                <c:pt idx="1">
                  <c:v>0.38400000000000012</c:v>
                </c:pt>
                <c:pt idx="2">
                  <c:v>0.75600000000000001</c:v>
                </c:pt>
                <c:pt idx="3">
                  <c:v>1.1520000000000001</c:v>
                </c:pt>
                <c:pt idx="4">
                  <c:v>1.5</c:v>
                </c:pt>
                <c:pt idx="5">
                  <c:v>1.7279999999999998</c:v>
                </c:pt>
                <c:pt idx="6">
                  <c:v>1.7640000000000002</c:v>
                </c:pt>
                <c:pt idx="7">
                  <c:v>1.536</c:v>
                </c:pt>
                <c:pt idx="8">
                  <c:v>0.97199999999999953</c:v>
                </c:pt>
                <c:pt idx="9">
                  <c:v>0</c:v>
                </c:pt>
              </c:numCache>
            </c:numRef>
          </c:yVal>
          <c:smooth val="1"/>
          <c:extLst>
            <c:ext xmlns:c16="http://schemas.microsoft.com/office/drawing/2014/chart" uri="{C3380CC4-5D6E-409C-BE32-E72D297353CC}">
              <c16:uniqueId val="{00000000-94DA-4946-A567-4B4A569BBD21}"/>
            </c:ext>
          </c:extLst>
        </c:ser>
        <c:dLbls>
          <c:showLegendKey val="0"/>
          <c:showVal val="0"/>
          <c:showCatName val="0"/>
          <c:showSerName val="0"/>
          <c:showPercent val="0"/>
          <c:showBubbleSize val="0"/>
        </c:dLbls>
        <c:axId val="1847560032"/>
        <c:axId val="1906923248"/>
      </c:scatterChart>
      <c:valAx>
        <c:axId val="1847560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06923248"/>
        <c:crosses val="autoZero"/>
        <c:crossBetween val="midCat"/>
      </c:valAx>
      <c:valAx>
        <c:axId val="1906923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847560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6718E-7BAD-49BE-B139-81A3017DC614}" type="datetimeFigureOut">
              <a:rPr kumimoji="1" lang="ja-JP" altLang="en-US" smtClean="0"/>
              <a:t>2019/10/7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09E86-3606-4410-B25B-2D326A81C475}" type="slidenum">
              <a:rPr kumimoji="1" lang="ja-JP" altLang="en-US" smtClean="0"/>
              <a:t>‹#›</a:t>
            </a:fld>
            <a:endParaRPr kumimoji="1" lang="ja-JP" altLang="en-US"/>
          </a:p>
        </p:txBody>
      </p:sp>
    </p:spTree>
    <p:extLst>
      <p:ext uri="{BB962C8B-B14F-4D97-AF65-F5344CB8AC3E}">
        <p14:creationId xmlns:p14="http://schemas.microsoft.com/office/powerpoint/2010/main" val="11360866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1</a:t>
            </a:fld>
            <a:endParaRPr kumimoji="1" lang="ja-JP" altLang="en-US"/>
          </a:p>
        </p:txBody>
      </p:sp>
    </p:spTree>
    <p:extLst>
      <p:ext uri="{BB962C8B-B14F-4D97-AF65-F5344CB8AC3E}">
        <p14:creationId xmlns:p14="http://schemas.microsoft.com/office/powerpoint/2010/main" val="119002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26</a:t>
            </a:fld>
            <a:endParaRPr kumimoji="1" lang="ja-JP" altLang="en-US"/>
          </a:p>
        </p:txBody>
      </p:sp>
    </p:spTree>
    <p:extLst>
      <p:ext uri="{BB962C8B-B14F-4D97-AF65-F5344CB8AC3E}">
        <p14:creationId xmlns:p14="http://schemas.microsoft.com/office/powerpoint/2010/main" val="907779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27</a:t>
            </a:fld>
            <a:endParaRPr kumimoji="1" lang="ja-JP" altLang="en-US"/>
          </a:p>
        </p:txBody>
      </p:sp>
    </p:spTree>
    <p:extLst>
      <p:ext uri="{BB962C8B-B14F-4D97-AF65-F5344CB8AC3E}">
        <p14:creationId xmlns:p14="http://schemas.microsoft.com/office/powerpoint/2010/main" val="3895713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確率の総和が１になるという性質をつかって求める。</a:t>
            </a:r>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28</a:t>
            </a:fld>
            <a:endParaRPr kumimoji="1" lang="ja-JP" altLang="en-US"/>
          </a:p>
        </p:txBody>
      </p:sp>
    </p:spTree>
    <p:extLst>
      <p:ext uri="{BB962C8B-B14F-4D97-AF65-F5344CB8AC3E}">
        <p14:creationId xmlns:p14="http://schemas.microsoft.com/office/powerpoint/2010/main" val="911909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29</a:t>
            </a:fld>
            <a:endParaRPr kumimoji="1" lang="ja-JP" altLang="en-US"/>
          </a:p>
        </p:txBody>
      </p:sp>
    </p:spTree>
    <p:extLst>
      <p:ext uri="{BB962C8B-B14F-4D97-AF65-F5344CB8AC3E}">
        <p14:creationId xmlns:p14="http://schemas.microsoft.com/office/powerpoint/2010/main" val="3261717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30</a:t>
            </a:fld>
            <a:endParaRPr kumimoji="1" lang="ja-JP" altLang="en-US"/>
          </a:p>
        </p:txBody>
      </p:sp>
    </p:spTree>
    <p:extLst>
      <p:ext uri="{BB962C8B-B14F-4D97-AF65-F5344CB8AC3E}">
        <p14:creationId xmlns:p14="http://schemas.microsoft.com/office/powerpoint/2010/main" val="533349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31</a:t>
            </a:fld>
            <a:endParaRPr kumimoji="1" lang="ja-JP" altLang="en-US"/>
          </a:p>
        </p:txBody>
      </p:sp>
    </p:spTree>
    <p:extLst>
      <p:ext uri="{BB962C8B-B14F-4D97-AF65-F5344CB8AC3E}">
        <p14:creationId xmlns:p14="http://schemas.microsoft.com/office/powerpoint/2010/main" val="2674762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32</a:t>
            </a:fld>
            <a:endParaRPr kumimoji="1" lang="ja-JP" altLang="en-US"/>
          </a:p>
        </p:txBody>
      </p:sp>
    </p:spTree>
    <p:extLst>
      <p:ext uri="{BB962C8B-B14F-4D97-AF65-F5344CB8AC3E}">
        <p14:creationId xmlns:p14="http://schemas.microsoft.com/office/powerpoint/2010/main" val="1257208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33</a:t>
            </a:fld>
            <a:endParaRPr kumimoji="1" lang="ja-JP" altLang="en-US"/>
          </a:p>
        </p:txBody>
      </p:sp>
    </p:spTree>
    <p:extLst>
      <p:ext uri="{BB962C8B-B14F-4D97-AF65-F5344CB8AC3E}">
        <p14:creationId xmlns:p14="http://schemas.microsoft.com/office/powerpoint/2010/main" val="21898852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34</a:t>
            </a:fld>
            <a:endParaRPr kumimoji="1" lang="ja-JP" altLang="en-US"/>
          </a:p>
        </p:txBody>
      </p:sp>
    </p:spTree>
    <p:extLst>
      <p:ext uri="{BB962C8B-B14F-4D97-AF65-F5344CB8AC3E}">
        <p14:creationId xmlns:p14="http://schemas.microsoft.com/office/powerpoint/2010/main" val="239287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b="0" i="0"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7</a:t>
            </a:fld>
            <a:endParaRPr kumimoji="1" lang="ja-JP" altLang="en-US"/>
          </a:p>
        </p:txBody>
      </p:sp>
    </p:spTree>
    <p:extLst>
      <p:ext uri="{BB962C8B-B14F-4D97-AF65-F5344CB8AC3E}">
        <p14:creationId xmlns:p14="http://schemas.microsoft.com/office/powerpoint/2010/main" val="461105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8</a:t>
            </a:fld>
            <a:endParaRPr kumimoji="1" lang="ja-JP" altLang="en-US"/>
          </a:p>
        </p:txBody>
      </p:sp>
    </p:spTree>
    <p:extLst>
      <p:ext uri="{BB962C8B-B14F-4D97-AF65-F5344CB8AC3E}">
        <p14:creationId xmlns:p14="http://schemas.microsoft.com/office/powerpoint/2010/main" val="211228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11</a:t>
            </a:fld>
            <a:endParaRPr kumimoji="1" lang="ja-JP" altLang="en-US"/>
          </a:p>
        </p:txBody>
      </p:sp>
    </p:spTree>
    <p:extLst>
      <p:ext uri="{BB962C8B-B14F-4D97-AF65-F5344CB8AC3E}">
        <p14:creationId xmlns:p14="http://schemas.microsoft.com/office/powerpoint/2010/main" val="283898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12</a:t>
            </a:fld>
            <a:endParaRPr kumimoji="1" lang="ja-JP" altLang="en-US"/>
          </a:p>
        </p:txBody>
      </p:sp>
    </p:spTree>
    <p:extLst>
      <p:ext uri="{BB962C8B-B14F-4D97-AF65-F5344CB8AC3E}">
        <p14:creationId xmlns:p14="http://schemas.microsoft.com/office/powerpoint/2010/main" val="4175303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22</a:t>
            </a:fld>
            <a:endParaRPr kumimoji="1" lang="ja-JP" altLang="en-US"/>
          </a:p>
        </p:txBody>
      </p:sp>
    </p:spTree>
    <p:extLst>
      <p:ext uri="{BB962C8B-B14F-4D97-AF65-F5344CB8AC3E}">
        <p14:creationId xmlns:p14="http://schemas.microsoft.com/office/powerpoint/2010/main" val="624639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23</a:t>
            </a:fld>
            <a:endParaRPr kumimoji="1" lang="ja-JP" altLang="en-US"/>
          </a:p>
        </p:txBody>
      </p:sp>
    </p:spTree>
    <p:extLst>
      <p:ext uri="{BB962C8B-B14F-4D97-AF65-F5344CB8AC3E}">
        <p14:creationId xmlns:p14="http://schemas.microsoft.com/office/powerpoint/2010/main" val="1633809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24</a:t>
            </a:fld>
            <a:endParaRPr kumimoji="1" lang="ja-JP" altLang="en-US"/>
          </a:p>
        </p:txBody>
      </p:sp>
    </p:spTree>
    <p:extLst>
      <p:ext uri="{BB962C8B-B14F-4D97-AF65-F5344CB8AC3E}">
        <p14:creationId xmlns:p14="http://schemas.microsoft.com/office/powerpoint/2010/main" val="3644208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確率の総和が１になるという性質をつかって求める。</a:t>
            </a:r>
          </a:p>
        </p:txBody>
      </p:sp>
      <p:sp>
        <p:nvSpPr>
          <p:cNvPr id="4" name="スライド番号プレースホルダー 3"/>
          <p:cNvSpPr>
            <a:spLocks noGrp="1"/>
          </p:cNvSpPr>
          <p:nvPr>
            <p:ph type="sldNum" sz="quarter" idx="5"/>
          </p:nvPr>
        </p:nvSpPr>
        <p:spPr/>
        <p:txBody>
          <a:bodyPr/>
          <a:lstStyle/>
          <a:p>
            <a:fld id="{6B309E86-3606-4410-B25B-2D326A81C475}" type="slidenum">
              <a:rPr kumimoji="1" lang="ja-JP" altLang="en-US" smtClean="0"/>
              <a:t>25</a:t>
            </a:fld>
            <a:endParaRPr kumimoji="1" lang="ja-JP" altLang="en-US"/>
          </a:p>
        </p:txBody>
      </p:sp>
    </p:spTree>
    <p:extLst>
      <p:ext uri="{BB962C8B-B14F-4D97-AF65-F5344CB8AC3E}">
        <p14:creationId xmlns:p14="http://schemas.microsoft.com/office/powerpoint/2010/main" val="3387953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lvl1pPr algn="l">
              <a:defRPr/>
            </a:lvl1pPr>
          </a:lstStyle>
          <a:p>
            <a:fld id="{4813F701-6624-46F2-8582-6D8802E88223}" type="datetime1">
              <a:rPr lang="en-US" altLang="ja-JP"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2D018-0113-4082-98BC-D5896F699E8B}" type="datetime1">
              <a:rPr lang="en-US" altLang="ja-JP"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4ADCCCC-68D7-4B5A-80AB-B0E9F86503F6}" type="datetime1">
              <a:rPr lang="en-US" altLang="ja-JP"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B62B5A6-E3D3-4B4A-A090-7A0DBCC32A0F}" type="datetime1">
              <a:rPr lang="en-US" altLang="ja-JP"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F9BBB37-CD6E-4E83-A6DC-9DAB4CFF397C}" type="datetime1">
              <a:rPr lang="en-US" altLang="ja-JP" smtClean="0"/>
              <a:t>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C264F75-28F3-45C4-98F0-588F30C4CD87}" type="datetime1">
              <a:rPr lang="en-US" altLang="ja-JP"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2412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ja-JP" altLang="en-US"/>
              <a:t>マスター テキストの書式設定</a:t>
            </a:r>
          </a:p>
        </p:txBody>
      </p:sp>
      <p:sp>
        <p:nvSpPr>
          <p:cNvPr id="6" name="Content Placeholder 5"/>
          <p:cNvSpPr>
            <a:spLocks noGrp="1"/>
          </p:cNvSpPr>
          <p:nvPr>
            <p:ph sz="quarter" idx="4"/>
          </p:nvPr>
        </p:nvSpPr>
        <p:spPr>
          <a:xfrm>
            <a:off x="5990888" y="2967788"/>
            <a:ext cx="4754880" cy="33415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B64090-7345-4290-8619-2DE6C8E0CF36}" type="datetime1">
              <a:rPr lang="en-US" altLang="ja-JP" smtClean="0"/>
              <a:t>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538ED69-41D6-44B2-8661-FBA78A5F7E4E}" type="datetime1">
              <a:rPr lang="en-US" altLang="ja-JP" smtClean="0"/>
              <a:t>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F04120-B8DF-42B9-860C-535073A98E71}" type="datetime1">
              <a:rPr lang="en-US" altLang="ja-JP" smtClean="0"/>
              <a:t>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ja-JP" altLang="en-US"/>
              <a:t>マスター タイトルの書式設定</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9EED5AB-DF54-4DF3-8E70-5628DEEBBADF}" type="datetime1">
              <a:rPr lang="en-US" altLang="ja-JP"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8B5CAB7-5319-40DE-9788-44B2F635B730}" type="datetime1">
              <a:rPr lang="en-US" altLang="ja-JP" smtClean="0"/>
              <a:t>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3EE02B8-7444-4CE5-B6D6-001359D396E8}" type="datetime1">
              <a:rPr lang="en-US" altLang="ja-JP" smtClean="0"/>
              <a:t>10/7/2019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kumimoji="1"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manyworldstheory.com/tag/math/" TargetMode="Externa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commons.wikimedia.org/wiki/File:Sixsided_Dice_inJapan.jp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yolo-kiyoshi.com/2017/12/07/post-631/"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hyperlink" Target="http://dakahi.com/blog/montyholl_proble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png"/><Relationship Id="rId7"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illust-imt.jp/archives/008643/" TargetMode="External"/><Relationship Id="rId5" Type="http://schemas.openxmlformats.org/officeDocument/2006/relationships/image" Target="../media/image14.png"/><Relationship Id="rId4" Type="http://schemas.openxmlformats.org/officeDocument/2006/relationships/hyperlink" Target="http://dakahi.com/blog/montyholl_problem" TargetMode="External"/><Relationship Id="rId9"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tomake.com/I0005601/"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ublicdomainq.net/fight-boss-staff-0011468/"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www.silhouette-illust.com/illust/35085" TargetMode="Externa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hyperlink" Target="https://twitter.com/taiseicoins"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rduinopid.web.fc2.com/P18.html"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coincoin.jp/" TargetMode="External"/><Relationship Id="rId5" Type="http://schemas.openxmlformats.org/officeDocument/2006/relationships/image" Target="../media/image19.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to-kei.net/basic/glossary/sample-space/" TargetMode="External"/><Relationship Id="rId1" Type="http://schemas.openxmlformats.org/officeDocument/2006/relationships/slideLayout" Target="../slideLayouts/slideLayout2.xml"/><Relationship Id="rId4" Type="http://schemas.openxmlformats.org/officeDocument/2006/relationships/hyperlink" Target="https://fineartamerica.com/featured/ronald-fisher-american-philosophical-society.html"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yul.hatenablog.com/entry/2018/12/21/17251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ill-identified.hatenablog.com/entry/2017/03/17/025625" TargetMode="External"/><Relationship Id="rId2" Type="http://schemas.openxmlformats.org/officeDocument/2006/relationships/hyperlink" Target="https://to-kei.net/basic/bayesian-statistics/" TargetMode="External"/><Relationship Id="rId1" Type="http://schemas.openxmlformats.org/officeDocument/2006/relationships/slideLayout" Target="../slideLayouts/slideLayout2.xml"/><Relationship Id="rId4" Type="http://schemas.openxmlformats.org/officeDocument/2006/relationships/hyperlink" Target="https://analytics-notty.tech/very-good-explain-montyhall-proble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manyworldstheory.com/tag/math/" TargetMode="Externa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File:Sixsided_Dice_inJapan.jpg"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hyperlink" Target="http://getnews.jp/archives/713927" TargetMode="External"/><Relationship Id="rId5" Type="http://schemas.openxmlformats.org/officeDocument/2006/relationships/image" Target="../media/image10.jpg"/><Relationship Id="rId4" Type="http://schemas.openxmlformats.org/officeDocument/2006/relationships/hyperlink" Target="https://pixabay.com/en/coffee-cup-coffee-break-holiday-39383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80B84A-E7D6-45E9-833E-801A26C1E323}"/>
              </a:ext>
            </a:extLst>
          </p:cNvPr>
          <p:cNvSpPr>
            <a:spLocks noGrp="1"/>
          </p:cNvSpPr>
          <p:nvPr>
            <p:ph type="ctrTitle"/>
          </p:nvPr>
        </p:nvSpPr>
        <p:spPr/>
        <p:txBody>
          <a:bodyPr>
            <a:normAutofit/>
          </a:bodyPr>
          <a:lstStyle/>
          <a:p>
            <a:r>
              <a:rPr lang="ja-JP" altLang="en-US" sz="4000" dirty="0">
                <a:latin typeface="+mn-ea"/>
                <a:ea typeface="+mn-ea"/>
              </a:rPr>
              <a:t>頻度主義統計学とベイズ統計学</a:t>
            </a:r>
            <a:endParaRPr kumimoji="1" lang="ja-JP" altLang="en-US" sz="4000" dirty="0">
              <a:latin typeface="+mn-ea"/>
              <a:ea typeface="+mn-ea"/>
            </a:endParaRPr>
          </a:p>
        </p:txBody>
      </p:sp>
      <p:sp>
        <p:nvSpPr>
          <p:cNvPr id="3" name="字幕 2">
            <a:extLst>
              <a:ext uri="{FF2B5EF4-FFF2-40B4-BE49-F238E27FC236}">
                <a16:creationId xmlns:a16="http://schemas.microsoft.com/office/drawing/2014/main" id="{0245CEB1-4B8F-4028-8306-96AE7E83A8FD}"/>
              </a:ext>
            </a:extLst>
          </p:cNvPr>
          <p:cNvSpPr>
            <a:spLocks noGrp="1"/>
          </p:cNvSpPr>
          <p:nvPr>
            <p:ph type="subTitle" idx="1"/>
          </p:nvPr>
        </p:nvSpPr>
        <p:spPr/>
        <p:txBody>
          <a:bodyPr/>
          <a:lstStyle/>
          <a:p>
            <a:r>
              <a:rPr lang="ja-JP" altLang="en-US" dirty="0">
                <a:latin typeface="+mn-ea"/>
              </a:rPr>
              <a:t>都築電気株式会社</a:t>
            </a:r>
            <a:endParaRPr lang="en-US" altLang="ja-JP" dirty="0">
              <a:latin typeface="+mn-ea"/>
            </a:endParaRPr>
          </a:p>
          <a:p>
            <a:r>
              <a:rPr lang="ja-JP" altLang="en-US" dirty="0">
                <a:latin typeface="+mn-ea"/>
              </a:rPr>
              <a:t>テクノロジーデザイン統括部</a:t>
            </a:r>
            <a:endParaRPr lang="en-US" altLang="ja-JP" dirty="0">
              <a:latin typeface="+mn-ea"/>
            </a:endParaRPr>
          </a:p>
          <a:p>
            <a:r>
              <a:rPr lang="en-US" altLang="ja-JP" dirty="0">
                <a:latin typeface="+mn-ea"/>
              </a:rPr>
              <a:t>AI</a:t>
            </a:r>
            <a:r>
              <a:rPr lang="ja-JP" altLang="en-US" dirty="0">
                <a:latin typeface="+mn-ea"/>
              </a:rPr>
              <a:t>ラボセンター</a:t>
            </a:r>
            <a:endParaRPr lang="en-US" altLang="ja-JP" dirty="0">
              <a:latin typeface="+mn-ea"/>
            </a:endParaRPr>
          </a:p>
          <a:p>
            <a:r>
              <a:rPr kumimoji="1" lang="ja-JP" altLang="en-US" dirty="0">
                <a:latin typeface="+mn-ea"/>
              </a:rPr>
              <a:t>森　梓</a:t>
            </a:r>
          </a:p>
        </p:txBody>
      </p:sp>
    </p:spTree>
    <p:extLst>
      <p:ext uri="{BB962C8B-B14F-4D97-AF65-F5344CB8AC3E}">
        <p14:creationId xmlns:p14="http://schemas.microsoft.com/office/powerpoint/2010/main" val="601260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C9ABFB-47C0-4209-8582-CCE27BC65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91C7860-348B-4B19-AB6F-E3B172A06BBA}"/>
              </a:ext>
            </a:extLst>
          </p:cNvPr>
          <p:cNvSpPr>
            <a:spLocks noGrp="1"/>
          </p:cNvSpPr>
          <p:nvPr>
            <p:ph type="title"/>
          </p:nvPr>
        </p:nvSpPr>
        <p:spPr>
          <a:xfrm>
            <a:off x="1024128" y="459317"/>
            <a:ext cx="4389120" cy="1749552"/>
          </a:xfrm>
        </p:spPr>
        <p:txBody>
          <a:bodyPr>
            <a:normAutofit/>
          </a:bodyPr>
          <a:lstStyle/>
          <a:p>
            <a:r>
              <a:rPr kumimoji="1" lang="ja-JP" altLang="en-US" sz="4400" dirty="0"/>
              <a:t>ベイズ統計が</a:t>
            </a:r>
            <a:br>
              <a:rPr kumimoji="1" lang="en-US" altLang="ja-JP" sz="4400" dirty="0"/>
            </a:br>
            <a:r>
              <a:rPr kumimoji="1" lang="ja-JP" altLang="en-US" sz="4400" dirty="0"/>
              <a:t>注目され始める</a:t>
            </a:r>
          </a:p>
        </p:txBody>
      </p:sp>
      <p:cxnSp>
        <p:nvCxnSpPr>
          <p:cNvPr id="11" name="Straight Connector 10">
            <a:extLst>
              <a:ext uri="{FF2B5EF4-FFF2-40B4-BE49-F238E27FC236}">
                <a16:creationId xmlns:a16="http://schemas.microsoft.com/office/drawing/2014/main" id="{D3537B80-6184-48FB-ACA1-304647BA2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D55A4B76-287E-46F2-BA89-58947EC86112}"/>
              </a:ext>
            </a:extLst>
          </p:cNvPr>
          <p:cNvSpPr>
            <a:spLocks noGrp="1"/>
          </p:cNvSpPr>
          <p:nvPr>
            <p:ph idx="1"/>
          </p:nvPr>
        </p:nvSpPr>
        <p:spPr>
          <a:xfrm>
            <a:off x="1024128" y="2286000"/>
            <a:ext cx="4613575" cy="3931920"/>
          </a:xfrm>
        </p:spPr>
        <p:txBody>
          <a:bodyPr>
            <a:normAutofit/>
          </a:bodyPr>
          <a:lstStyle/>
          <a:p>
            <a:r>
              <a:rPr kumimoji="1" lang="ja-JP" altLang="en-US" sz="2000" dirty="0">
                <a:latin typeface="+mn-ea"/>
              </a:rPr>
              <a:t>日本ではここ</a:t>
            </a:r>
            <a:r>
              <a:rPr kumimoji="1" lang="en-US" altLang="ja-JP" sz="2000" dirty="0">
                <a:latin typeface="+mn-ea"/>
              </a:rPr>
              <a:t>15</a:t>
            </a:r>
            <a:r>
              <a:rPr kumimoji="1" lang="ja-JP" altLang="en-US" sz="2000" dirty="0">
                <a:latin typeface="+mn-ea"/>
              </a:rPr>
              <a:t>年くらい、最近になってベイズ統計が脚光を浴び始めた。</a:t>
            </a:r>
            <a:endParaRPr kumimoji="1" lang="en-US" altLang="ja-JP" sz="2000" dirty="0">
              <a:latin typeface="+mn-ea"/>
            </a:endParaRPr>
          </a:p>
          <a:p>
            <a:r>
              <a:rPr lang="ja-JP" altLang="en-US" sz="2000" dirty="0">
                <a:latin typeface="+mn-ea"/>
              </a:rPr>
              <a:t>それまでは、「統計学」＝</a:t>
            </a:r>
            <a:r>
              <a:rPr lang="en-US" altLang="ja-JP" sz="2000" dirty="0">
                <a:latin typeface="+mn-ea"/>
              </a:rPr>
              <a:t>『</a:t>
            </a:r>
            <a:r>
              <a:rPr lang="ja-JP" altLang="en-US" sz="2000" dirty="0">
                <a:latin typeface="+mn-ea"/>
              </a:rPr>
              <a:t>頻度論</a:t>
            </a:r>
            <a:r>
              <a:rPr lang="en-US" altLang="ja-JP" sz="2000" dirty="0">
                <a:latin typeface="+mn-ea"/>
              </a:rPr>
              <a:t>』</a:t>
            </a:r>
            <a:r>
              <a:rPr lang="ja-JP" altLang="en-US" sz="2000" dirty="0">
                <a:latin typeface="+mn-ea"/>
              </a:rPr>
              <a:t>という考えが主流でした。</a:t>
            </a:r>
            <a:endParaRPr lang="en-US" altLang="ja-JP" sz="2000" dirty="0">
              <a:latin typeface="+mn-ea"/>
            </a:endParaRPr>
          </a:p>
          <a:p>
            <a:endParaRPr kumimoji="1" lang="en-US" altLang="ja-JP" sz="2000" dirty="0">
              <a:latin typeface="+mn-ea"/>
            </a:endParaRPr>
          </a:p>
          <a:p>
            <a:r>
              <a:rPr lang="ja-JP" altLang="en-US" sz="2400" dirty="0">
                <a:latin typeface="+mn-ea"/>
              </a:rPr>
              <a:t>なぜベイズ統計が注目されてきたのでしょうか？</a:t>
            </a:r>
            <a:endParaRPr kumimoji="1" lang="en-US" altLang="ja-JP" sz="2400" dirty="0">
              <a:latin typeface="+mn-ea"/>
            </a:endParaRPr>
          </a:p>
          <a:p>
            <a:endParaRPr kumimoji="1" lang="en-US" altLang="ja-JP" sz="1800" dirty="0"/>
          </a:p>
          <a:p>
            <a:endParaRPr kumimoji="1" lang="ja-JP" altLang="en-US" sz="1800" dirty="0"/>
          </a:p>
        </p:txBody>
      </p:sp>
      <p:pic>
        <p:nvPicPr>
          <p:cNvPr id="4" name="図 3">
            <a:extLst>
              <a:ext uri="{FF2B5EF4-FFF2-40B4-BE49-F238E27FC236}">
                <a16:creationId xmlns:a16="http://schemas.microsoft.com/office/drawing/2014/main" id="{A2A1D5A6-1E71-4F43-946A-C7321FA6B98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000" r="3369"/>
          <a:stretch/>
        </p:blipFill>
        <p:spPr>
          <a:xfrm>
            <a:off x="7056116" y="960120"/>
            <a:ext cx="4175762" cy="4940852"/>
          </a:xfrm>
          <a:prstGeom prst="rect">
            <a:avLst/>
          </a:prstGeom>
        </p:spPr>
      </p:pic>
      <p:sp>
        <p:nvSpPr>
          <p:cNvPr id="6" name="スライド番号プレースホルダー 5">
            <a:extLst>
              <a:ext uri="{FF2B5EF4-FFF2-40B4-BE49-F238E27FC236}">
                <a16:creationId xmlns:a16="http://schemas.microsoft.com/office/drawing/2014/main" id="{B40278C5-8914-4B43-A9E9-DD78EB821A35}"/>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97679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AC5053-7767-4152-BEDD-6C291B7D02E6}"/>
              </a:ext>
            </a:extLst>
          </p:cNvPr>
          <p:cNvSpPr>
            <a:spLocks noGrp="1"/>
          </p:cNvSpPr>
          <p:nvPr>
            <p:ph type="title"/>
          </p:nvPr>
        </p:nvSpPr>
        <p:spPr/>
        <p:txBody>
          <a:bodyPr/>
          <a:lstStyle/>
          <a:p>
            <a:r>
              <a:rPr kumimoji="1" lang="ja-JP" altLang="en-US" dirty="0"/>
              <a:t>理由不十分の原則</a:t>
            </a:r>
          </a:p>
        </p:txBody>
      </p:sp>
      <p:sp>
        <p:nvSpPr>
          <p:cNvPr id="6" name="コンテンツ プレースホルダー 2">
            <a:extLst>
              <a:ext uri="{FF2B5EF4-FFF2-40B4-BE49-F238E27FC236}">
                <a16:creationId xmlns:a16="http://schemas.microsoft.com/office/drawing/2014/main" id="{0A17E646-9373-49B0-9268-AD7C224E995C}"/>
              </a:ext>
            </a:extLst>
          </p:cNvPr>
          <p:cNvSpPr txBox="1">
            <a:spLocks/>
          </p:cNvSpPr>
          <p:nvPr/>
        </p:nvSpPr>
        <p:spPr>
          <a:xfrm>
            <a:off x="769675" y="4751064"/>
            <a:ext cx="11155798" cy="152172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endParaRPr lang="en-US" altLang="ja-JP" dirty="0"/>
          </a:p>
        </p:txBody>
      </p:sp>
      <p:sp>
        <p:nvSpPr>
          <p:cNvPr id="8" name="スライド番号プレースホルダー 7">
            <a:extLst>
              <a:ext uri="{FF2B5EF4-FFF2-40B4-BE49-F238E27FC236}">
                <a16:creationId xmlns:a16="http://schemas.microsoft.com/office/drawing/2014/main" id="{8C73BA69-9F21-4C2E-9678-0A2B666F4816}"/>
              </a:ext>
            </a:extLst>
          </p:cNvPr>
          <p:cNvSpPr>
            <a:spLocks noGrp="1"/>
          </p:cNvSpPr>
          <p:nvPr>
            <p:ph type="sldNum" sz="quarter" idx="12"/>
          </p:nvPr>
        </p:nvSpPr>
        <p:spPr/>
        <p:txBody>
          <a:bodyPr/>
          <a:lstStyle/>
          <a:p>
            <a:fld id="{4FAB73BC-B049-4115-A692-8D63A059BFB8}" type="slidenum">
              <a:rPr lang="en-US" smtClean="0"/>
              <a:t>11</a:t>
            </a:fld>
            <a:endParaRPr lang="en-US" dirty="0"/>
          </a:p>
        </p:txBody>
      </p:sp>
      <p:pic>
        <p:nvPicPr>
          <p:cNvPr id="10" name="図 9">
            <a:extLst>
              <a:ext uri="{FF2B5EF4-FFF2-40B4-BE49-F238E27FC236}">
                <a16:creationId xmlns:a16="http://schemas.microsoft.com/office/drawing/2014/main" id="{57AE6EB3-27C9-4327-A70D-9E2E9BEC6148}"/>
              </a:ext>
            </a:extLst>
          </p:cNvPr>
          <p:cNvPicPr>
            <a:picLocks noChangeAspect="1"/>
          </p:cNvPicPr>
          <p:nvPr/>
        </p:nvPicPr>
        <p:blipFill rotWithShape="1">
          <a:blip r:embed="rId3">
            <a:alphaModFix amt="35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7040356" y="0"/>
            <a:ext cx="5690487" cy="3200900"/>
          </a:xfrm>
          <a:prstGeom prst="rect">
            <a:avLst/>
          </a:prstGeom>
        </p:spPr>
      </p:pic>
      <mc:AlternateContent xmlns:mc="http://schemas.openxmlformats.org/markup-compatibility/2006" xmlns:a14="http://schemas.microsoft.com/office/drawing/2010/main">
        <mc:Choice Requires="a14">
          <p:sp>
            <p:nvSpPr>
              <p:cNvPr id="13" name="コンテンツ プレースホルダー 2">
                <a:extLst>
                  <a:ext uri="{FF2B5EF4-FFF2-40B4-BE49-F238E27FC236}">
                    <a16:creationId xmlns:a16="http://schemas.microsoft.com/office/drawing/2014/main" id="{066D54E6-96DC-4523-AD6A-C46F24B1C5C6}"/>
                  </a:ext>
                </a:extLst>
              </p:cNvPr>
              <p:cNvSpPr txBox="1">
                <a:spLocks/>
              </p:cNvSpPr>
              <p:nvPr/>
            </p:nvSpPr>
            <p:spPr>
              <a:xfrm>
                <a:off x="636955" y="2138420"/>
                <a:ext cx="11088850" cy="342146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dirty="0"/>
                  <a:t>・何も情報がないとサイコロの</a:t>
                </a:r>
                <a:r>
                  <a:rPr lang="en-US" altLang="ja-JP" dirty="0"/>
                  <a:t>『</a:t>
                </a:r>
                <a:r>
                  <a:rPr lang="ja-JP" altLang="en-US" dirty="0"/>
                  <a:t>５</a:t>
                </a:r>
                <a:r>
                  <a:rPr lang="en-US" altLang="ja-JP" dirty="0"/>
                  <a:t>』</a:t>
                </a:r>
                <a:r>
                  <a:rPr lang="ja-JP" altLang="en-US" dirty="0"/>
                  <a:t>がでる確率</a:t>
                </a:r>
                <a:r>
                  <a:rPr lang="en-US" altLang="ja-JP" dirty="0">
                    <a:solidFill>
                      <a:srgbClr val="FF0000"/>
                    </a:solidFill>
                  </a:rPr>
                  <a:t>(</a:t>
                </a:r>
                <a:r>
                  <a:rPr lang="ja-JP" altLang="en-US" dirty="0">
                    <a:solidFill>
                      <a:srgbClr val="FF0000"/>
                    </a:solidFill>
                  </a:rPr>
                  <a:t>事前確率</a:t>
                </a:r>
                <a:r>
                  <a:rPr lang="en-US" altLang="ja-JP" dirty="0">
                    <a:solidFill>
                      <a:srgbClr val="FF0000"/>
                    </a:solidFill>
                  </a:rPr>
                  <a:t>)</a:t>
                </a:r>
                <a:r>
                  <a:rPr lang="ja-JP" altLang="en-US" dirty="0"/>
                  <a:t>は</a:t>
                </a:r>
                <a14:m>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１</m:t>
                        </m:r>
                      </m:num>
                      <m:den>
                        <m:r>
                          <a:rPr lang="ja-JP" altLang="en-US" i="1">
                            <a:solidFill>
                              <a:srgbClr val="FF0000"/>
                            </a:solidFill>
                            <a:latin typeface="Cambria Math" panose="02040503050406030204" pitchFamily="18" charset="0"/>
                          </a:rPr>
                          <m:t>６</m:t>
                        </m:r>
                      </m:den>
                    </m:f>
                    <m:r>
                      <a:rPr lang="ja-JP" altLang="en-US" i="1">
                        <a:latin typeface="Cambria Math" panose="02040503050406030204" pitchFamily="18" charset="0"/>
                      </a:rPr>
                      <m:t>と</m:t>
                    </m:r>
                  </m:oMath>
                </a14:m>
                <a:r>
                  <a:rPr lang="ja-JP" altLang="en-US" dirty="0"/>
                  <a:t>考える。</a:t>
                </a:r>
                <a:r>
                  <a:rPr lang="ja-JP" altLang="en-US" dirty="0">
                    <a:solidFill>
                      <a:srgbClr val="FF0000"/>
                    </a:solidFill>
                  </a:rPr>
                  <a:t>⇒主観</a:t>
                </a:r>
                <a:endParaRPr lang="en-US" altLang="ja-JP" dirty="0">
                  <a:solidFill>
                    <a:srgbClr val="FF0000"/>
                  </a:solidFill>
                </a:endParaRPr>
              </a:p>
              <a:p>
                <a:pPr marL="0" indent="0">
                  <a:buFont typeface="Tw Cen MT" panose="020B0602020104020603" pitchFamily="34" charset="0"/>
                  <a:buNone/>
                </a:pPr>
                <a:endParaRPr lang="en-US" altLang="ja-JP" dirty="0">
                  <a:solidFill>
                    <a:srgbClr val="FF0000"/>
                  </a:solidFill>
                </a:endParaRPr>
              </a:p>
              <a:p>
                <a:pPr marL="0" indent="0">
                  <a:buNone/>
                </a:pPr>
                <a:r>
                  <a:rPr lang="ja-JP" altLang="en-US" dirty="0"/>
                  <a:t>「これは絶対歪みがないサイコロ！」と言われたら、反対する理由が不十分なので、不確かな事前確率には、</a:t>
                </a:r>
                <a:r>
                  <a:rPr lang="ja-JP" altLang="en-US" b="1" dirty="0">
                    <a:solidFill>
                      <a:srgbClr val="FF0000"/>
                    </a:solidFill>
                  </a:rPr>
                  <a:t>とりあえず適当なもの</a:t>
                </a:r>
                <a:r>
                  <a:rPr lang="ja-JP" altLang="en-US" dirty="0"/>
                  <a:t>を使うというもの。</a:t>
                </a:r>
                <a:endParaRPr lang="en-US" altLang="ja-JP" dirty="0"/>
              </a:p>
              <a:p>
                <a:pPr marL="0" indent="0">
                  <a:buNone/>
                </a:pPr>
                <a:endParaRPr lang="en-US" altLang="ja-JP" dirty="0"/>
              </a:p>
              <a:p>
                <a:pPr marL="0" indent="0">
                  <a:buNone/>
                </a:pPr>
                <a:r>
                  <a:rPr lang="ja-JP" altLang="en-US" dirty="0"/>
                  <a:t>この事前確率に対して</a:t>
                </a:r>
                <a:r>
                  <a:rPr lang="ja-JP" altLang="en-US" b="1" u="sng" dirty="0">
                    <a:solidFill>
                      <a:srgbClr val="FF0000"/>
                    </a:solidFill>
                  </a:rPr>
                  <a:t>融通が利く点が経験を活かせるということにつながる</a:t>
                </a:r>
                <a:r>
                  <a:rPr lang="ja-JP" altLang="en-US" dirty="0"/>
                  <a:t>。</a:t>
                </a:r>
                <a:endParaRPr lang="en-US" altLang="ja-JP" dirty="0"/>
              </a:p>
              <a:p>
                <a:pPr marL="0" indent="0">
                  <a:buNone/>
                </a:pPr>
                <a:r>
                  <a:rPr lang="ja-JP" altLang="en-US" dirty="0"/>
                  <a:t>経験に応じて、事前確率の設定を変えてやることができる。</a:t>
                </a:r>
                <a:endParaRPr lang="en-US" altLang="ja-JP" dirty="0"/>
              </a:p>
            </p:txBody>
          </p:sp>
        </mc:Choice>
        <mc:Fallback xmlns="">
          <p:sp>
            <p:nvSpPr>
              <p:cNvPr id="13" name="コンテンツ プレースホルダー 2">
                <a:extLst>
                  <a:ext uri="{FF2B5EF4-FFF2-40B4-BE49-F238E27FC236}">
                    <a16:creationId xmlns:a16="http://schemas.microsoft.com/office/drawing/2014/main" id="{066D54E6-96DC-4523-AD6A-C46F24B1C5C6}"/>
                  </a:ext>
                </a:extLst>
              </p:cNvPr>
              <p:cNvSpPr txBox="1">
                <a:spLocks noRot="1" noChangeAspect="1" noMove="1" noResize="1" noEditPoints="1" noAdjustHandles="1" noChangeArrowheads="1" noChangeShapeType="1" noTextEdit="1"/>
              </p:cNvSpPr>
              <p:nvPr/>
            </p:nvSpPr>
            <p:spPr>
              <a:xfrm>
                <a:off x="636955" y="2138420"/>
                <a:ext cx="11088850" cy="3421460"/>
              </a:xfrm>
              <a:prstGeom prst="rect">
                <a:avLst/>
              </a:prstGeom>
              <a:blipFill>
                <a:blip r:embed="rId5"/>
                <a:stretch>
                  <a:fillRect l="-1099" r="-385" b="-713"/>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12F1647B-2798-4693-83C3-8F3C3914241F}"/>
              </a:ext>
            </a:extLst>
          </p:cNvPr>
          <p:cNvSpPr/>
          <p:nvPr/>
        </p:nvSpPr>
        <p:spPr>
          <a:xfrm>
            <a:off x="1848683" y="5711389"/>
            <a:ext cx="8494633" cy="923330"/>
          </a:xfrm>
          <a:prstGeom prst="rect">
            <a:avLst/>
          </a:prstGeom>
          <a:noFill/>
        </p:spPr>
        <p:txBody>
          <a:bodyPr wrap="none" lIns="91440" tIns="45720" rIns="91440" bIns="45720">
            <a:spAutoFit/>
          </a:bodyPr>
          <a:lstStyle/>
          <a:p>
            <a:pPr algn="ctr"/>
            <a:r>
              <a:rPr lang="ja-JP" alt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ベイズ統計の良いところ！</a:t>
            </a:r>
          </a:p>
        </p:txBody>
      </p:sp>
      <p:sp>
        <p:nvSpPr>
          <p:cNvPr id="9" name="吹き出し: 角を丸めた四角形 8">
            <a:extLst>
              <a:ext uri="{FF2B5EF4-FFF2-40B4-BE49-F238E27FC236}">
                <a16:creationId xmlns:a16="http://schemas.microsoft.com/office/drawing/2014/main" id="{D7597AB6-629C-49A6-85E0-CE8630ED24C5}"/>
              </a:ext>
            </a:extLst>
          </p:cNvPr>
          <p:cNvSpPr/>
          <p:nvPr/>
        </p:nvSpPr>
        <p:spPr>
          <a:xfrm>
            <a:off x="8062847" y="4970929"/>
            <a:ext cx="3934321" cy="736782"/>
          </a:xfrm>
          <a:prstGeom prst="wedgeRoundRectCallout">
            <a:avLst>
              <a:gd name="adj1" fmla="val 7841"/>
              <a:gd name="adj2" fmla="val -68735"/>
              <a:gd name="adj3" fmla="val 16667"/>
            </a:avLst>
          </a:prstGeom>
        </p:spPr>
        <p:style>
          <a:lnRef idx="3">
            <a:schemeClr val="lt1"/>
          </a:lnRef>
          <a:fillRef idx="1">
            <a:schemeClr val="accent3"/>
          </a:fillRef>
          <a:effectRef idx="1">
            <a:schemeClr val="accent3"/>
          </a:effectRef>
          <a:fontRef idx="minor">
            <a:schemeClr val="lt1"/>
          </a:fontRef>
        </p:style>
        <p:txBody>
          <a:bodyPr rtlCol="0" anchor="ctr"/>
          <a:lstStyle/>
          <a:p>
            <a:r>
              <a:rPr kumimoji="1" lang="ja-JP" altLang="en-US" sz="1400" dirty="0"/>
              <a:t>「データはあるから何か</a:t>
            </a:r>
            <a:r>
              <a:rPr kumimoji="1" lang="en-US" altLang="ja-JP" sz="1400" dirty="0"/>
              <a:t>AI</a:t>
            </a:r>
            <a:r>
              <a:rPr kumimoji="1" lang="ja-JP" altLang="en-US" sz="1400" dirty="0"/>
              <a:t>でわからない？」「効果のある変数を探してみたい」</a:t>
            </a:r>
            <a:endParaRPr kumimoji="1" lang="en-US" altLang="ja-JP" sz="1400" dirty="0"/>
          </a:p>
          <a:p>
            <a:r>
              <a:rPr kumimoji="1" lang="ja-JP" altLang="en-US" sz="1400" dirty="0"/>
              <a:t>という顧客要件にも有用だ。</a:t>
            </a:r>
          </a:p>
        </p:txBody>
      </p:sp>
    </p:spTree>
    <p:extLst>
      <p:ext uri="{BB962C8B-B14F-4D97-AF65-F5344CB8AC3E}">
        <p14:creationId xmlns:p14="http://schemas.microsoft.com/office/powerpoint/2010/main" val="114796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AC5053-7767-4152-BEDD-6C291B7D02E6}"/>
              </a:ext>
            </a:extLst>
          </p:cNvPr>
          <p:cNvSpPr>
            <a:spLocks noGrp="1"/>
          </p:cNvSpPr>
          <p:nvPr>
            <p:ph type="title"/>
          </p:nvPr>
        </p:nvSpPr>
        <p:spPr/>
        <p:txBody>
          <a:bodyPr/>
          <a:lstStyle/>
          <a:p>
            <a:r>
              <a:rPr kumimoji="1" lang="ja-JP" altLang="en-US" dirty="0"/>
              <a:t>活用事例</a:t>
            </a:r>
          </a:p>
        </p:txBody>
      </p:sp>
      <p:graphicFrame>
        <p:nvGraphicFramePr>
          <p:cNvPr id="5" name="表 4">
            <a:extLst>
              <a:ext uri="{FF2B5EF4-FFF2-40B4-BE49-F238E27FC236}">
                <a16:creationId xmlns:a16="http://schemas.microsoft.com/office/drawing/2014/main" id="{CA3A88E7-C931-49A4-948B-A89EA091ED57}"/>
              </a:ext>
            </a:extLst>
          </p:cNvPr>
          <p:cNvGraphicFramePr>
            <a:graphicFrameLocks noGrp="1"/>
          </p:cNvGraphicFramePr>
          <p:nvPr>
            <p:extLst>
              <p:ext uri="{D42A27DB-BD31-4B8C-83A1-F6EECF244321}">
                <p14:modId xmlns:p14="http://schemas.microsoft.com/office/powerpoint/2010/main" val="1599226420"/>
              </p:ext>
            </p:extLst>
          </p:nvPr>
        </p:nvGraphicFramePr>
        <p:xfrm>
          <a:off x="919423" y="1916379"/>
          <a:ext cx="10451245" cy="3434280"/>
        </p:xfrm>
        <a:graphic>
          <a:graphicData uri="http://schemas.openxmlformats.org/drawingml/2006/table">
            <a:tbl>
              <a:tblPr firstRow="1" bandRow="1">
                <a:tableStyleId>{F5AB1C69-6EDB-4FF4-983F-18BD219EF322}</a:tableStyleId>
              </a:tblPr>
              <a:tblGrid>
                <a:gridCol w="3507041">
                  <a:extLst>
                    <a:ext uri="{9D8B030D-6E8A-4147-A177-3AD203B41FA5}">
                      <a16:colId xmlns:a16="http://schemas.microsoft.com/office/drawing/2014/main" val="161063099"/>
                    </a:ext>
                  </a:extLst>
                </a:gridCol>
                <a:gridCol w="6944204">
                  <a:extLst>
                    <a:ext uri="{9D8B030D-6E8A-4147-A177-3AD203B41FA5}">
                      <a16:colId xmlns:a16="http://schemas.microsoft.com/office/drawing/2014/main" val="1560359756"/>
                    </a:ext>
                  </a:extLst>
                </a:gridCol>
              </a:tblGrid>
              <a:tr h="429285">
                <a:tc>
                  <a:txBody>
                    <a:bodyPr/>
                    <a:lstStyle/>
                    <a:p>
                      <a:r>
                        <a:rPr kumimoji="1" lang="ja-JP" altLang="en-US" dirty="0"/>
                        <a:t>分野</a:t>
                      </a:r>
                    </a:p>
                  </a:txBody>
                  <a:tcPr/>
                </a:tc>
                <a:tc>
                  <a:txBody>
                    <a:bodyPr/>
                    <a:lstStyle/>
                    <a:p>
                      <a:r>
                        <a:rPr kumimoji="1" lang="ja-JP" altLang="en-US" dirty="0"/>
                        <a:t>用途</a:t>
                      </a:r>
                    </a:p>
                  </a:txBody>
                  <a:tcPr/>
                </a:tc>
                <a:extLst>
                  <a:ext uri="{0D108BD9-81ED-4DB2-BD59-A6C34878D82A}">
                    <a16:rowId xmlns:a16="http://schemas.microsoft.com/office/drawing/2014/main" val="4022467617"/>
                  </a:ext>
                </a:extLst>
              </a:tr>
              <a:tr h="429285">
                <a:tc>
                  <a:txBody>
                    <a:bodyPr/>
                    <a:lstStyle/>
                    <a:p>
                      <a:r>
                        <a:rPr kumimoji="1" lang="ja-JP" altLang="en-US" b="1" dirty="0">
                          <a:solidFill>
                            <a:srgbClr val="0070C0"/>
                          </a:solidFill>
                          <a:latin typeface="+mj-ea"/>
                          <a:ea typeface="+mj-ea"/>
                        </a:rPr>
                        <a:t>ロケット制御</a:t>
                      </a:r>
                    </a:p>
                  </a:txBody>
                  <a:tcPr/>
                </a:tc>
                <a:tc>
                  <a:txBody>
                    <a:bodyPr/>
                    <a:lstStyle/>
                    <a:p>
                      <a:r>
                        <a:rPr lang="ja-JP" altLang="en-US" dirty="0">
                          <a:effectLst/>
                        </a:rPr>
                        <a:t>ロケットの軌道を推定</a:t>
                      </a:r>
                      <a:endParaRPr kumimoji="1" lang="ja-JP" altLang="en-US" b="1" dirty="0">
                        <a:solidFill>
                          <a:srgbClr val="0070C0"/>
                        </a:solidFill>
                      </a:endParaRPr>
                    </a:p>
                  </a:txBody>
                  <a:tcPr/>
                </a:tc>
                <a:extLst>
                  <a:ext uri="{0D108BD9-81ED-4DB2-BD59-A6C34878D82A}">
                    <a16:rowId xmlns:a16="http://schemas.microsoft.com/office/drawing/2014/main" val="692756790"/>
                  </a:ext>
                </a:extLst>
              </a:tr>
              <a:tr h="429285">
                <a:tc>
                  <a:txBody>
                    <a:bodyPr/>
                    <a:lstStyle/>
                    <a:p>
                      <a:r>
                        <a:rPr kumimoji="1" lang="ja-JP" altLang="en-US" b="1" dirty="0">
                          <a:solidFill>
                            <a:srgbClr val="0070C0"/>
                          </a:solidFill>
                          <a:latin typeface="+mj-ea"/>
                          <a:ea typeface="+mj-ea"/>
                        </a:rPr>
                        <a:t>迷惑メールフィルタリング</a:t>
                      </a:r>
                    </a:p>
                  </a:txBody>
                  <a:tcPr/>
                </a:tc>
                <a:tc>
                  <a:txBody>
                    <a:bodyPr/>
                    <a:lstStyle/>
                    <a:p>
                      <a:r>
                        <a:rPr lang="ja-JP" altLang="en-US" dirty="0">
                          <a:effectLst/>
                        </a:rPr>
                        <a:t>迷惑メールの推定</a:t>
                      </a:r>
                      <a:endParaRPr kumimoji="1" lang="ja-JP" altLang="en-US" dirty="0"/>
                    </a:p>
                  </a:txBody>
                  <a:tcPr/>
                </a:tc>
                <a:extLst>
                  <a:ext uri="{0D108BD9-81ED-4DB2-BD59-A6C34878D82A}">
                    <a16:rowId xmlns:a16="http://schemas.microsoft.com/office/drawing/2014/main" val="2762767783"/>
                  </a:ext>
                </a:extLst>
              </a:tr>
              <a:tr h="429285">
                <a:tc>
                  <a:txBody>
                    <a:bodyPr/>
                    <a:lstStyle/>
                    <a:p>
                      <a:r>
                        <a:rPr lang="ja-JP" altLang="en-US" b="1" dirty="0">
                          <a:solidFill>
                            <a:srgbClr val="0070C0"/>
                          </a:solidFill>
                          <a:effectLst/>
                          <a:latin typeface="+mj-ea"/>
                          <a:ea typeface="+mj-ea"/>
                        </a:rPr>
                        <a:t>医療問診</a:t>
                      </a:r>
                      <a:endParaRPr kumimoji="1" lang="ja-JP" altLang="en-US" b="1" dirty="0">
                        <a:solidFill>
                          <a:srgbClr val="0070C0"/>
                        </a:solidFill>
                        <a:latin typeface="+mj-ea"/>
                        <a:ea typeface="+mj-ea"/>
                      </a:endParaRPr>
                    </a:p>
                  </a:txBody>
                  <a:tcPr/>
                </a:tc>
                <a:tc>
                  <a:txBody>
                    <a:bodyPr/>
                    <a:lstStyle/>
                    <a:p>
                      <a:r>
                        <a:rPr lang="ja-JP" altLang="en-US" dirty="0">
                          <a:effectLst/>
                        </a:rPr>
                        <a:t>診断という本来的に不確実で間違いの起きやすいプロセスへ応用</a:t>
                      </a:r>
                      <a:endParaRPr kumimoji="1" lang="ja-JP" altLang="en-US" dirty="0"/>
                    </a:p>
                  </a:txBody>
                  <a:tcPr/>
                </a:tc>
                <a:extLst>
                  <a:ext uri="{0D108BD9-81ED-4DB2-BD59-A6C34878D82A}">
                    <a16:rowId xmlns:a16="http://schemas.microsoft.com/office/drawing/2014/main" val="1912383040"/>
                  </a:ext>
                </a:extLst>
              </a:tr>
              <a:tr h="429285">
                <a:tc>
                  <a:txBody>
                    <a:bodyPr/>
                    <a:lstStyle/>
                    <a:p>
                      <a:r>
                        <a:rPr lang="ja-JP" altLang="en-US" b="1" dirty="0">
                          <a:solidFill>
                            <a:srgbClr val="0070C0"/>
                          </a:solidFill>
                          <a:effectLst/>
                          <a:latin typeface="+mj-ea"/>
                          <a:ea typeface="+mj-ea"/>
                        </a:rPr>
                        <a:t>心理学</a:t>
                      </a:r>
                      <a:endParaRPr kumimoji="1" lang="ja-JP" altLang="en-US" b="1" dirty="0">
                        <a:solidFill>
                          <a:srgbClr val="0070C0"/>
                        </a:solidFill>
                        <a:latin typeface="+mj-ea"/>
                        <a:ea typeface="+mj-ea"/>
                      </a:endParaRPr>
                    </a:p>
                  </a:txBody>
                  <a:tcPr/>
                </a:tc>
                <a:tc>
                  <a:txBody>
                    <a:bodyPr/>
                    <a:lstStyle/>
                    <a:p>
                      <a:r>
                        <a:rPr lang="ja-JP" altLang="en-US" dirty="0">
                          <a:effectLst/>
                        </a:rPr>
                        <a:t>人間のネガティブ、ポジティブな感情を数値化した感情値の把握</a:t>
                      </a:r>
                      <a:endParaRPr kumimoji="1" lang="ja-JP" altLang="en-US" dirty="0"/>
                    </a:p>
                  </a:txBody>
                  <a:tcPr/>
                </a:tc>
                <a:extLst>
                  <a:ext uri="{0D108BD9-81ED-4DB2-BD59-A6C34878D82A}">
                    <a16:rowId xmlns:a16="http://schemas.microsoft.com/office/drawing/2014/main" val="3619334144"/>
                  </a:ext>
                </a:extLst>
              </a:tr>
              <a:tr h="429285">
                <a:tc>
                  <a:txBody>
                    <a:bodyPr/>
                    <a:lstStyle/>
                    <a:p>
                      <a:r>
                        <a:rPr lang="ja-JP" altLang="en-US" b="1" dirty="0">
                          <a:solidFill>
                            <a:srgbClr val="0070C0"/>
                          </a:solidFill>
                          <a:effectLst/>
                          <a:latin typeface="+mj-ea"/>
                          <a:ea typeface="+mj-ea"/>
                        </a:rPr>
                        <a:t>ネット通販でのお薦めメール</a:t>
                      </a:r>
                      <a:endParaRPr kumimoji="1" lang="ja-JP" altLang="en-US" b="1" dirty="0">
                        <a:solidFill>
                          <a:srgbClr val="0070C0"/>
                        </a:solidFill>
                        <a:latin typeface="+mj-ea"/>
                        <a:ea typeface="+mj-ea"/>
                      </a:endParaRPr>
                    </a:p>
                  </a:txBody>
                  <a:tcPr/>
                </a:tc>
                <a:tc>
                  <a:txBody>
                    <a:bodyPr/>
                    <a:lstStyle/>
                    <a:p>
                      <a:r>
                        <a:rPr lang="ja-JP" altLang="en-US" dirty="0">
                          <a:effectLst/>
                        </a:rPr>
                        <a:t>購入可能性の高い人の特定</a:t>
                      </a:r>
                      <a:endParaRPr kumimoji="1" lang="ja-JP" altLang="en-US" dirty="0"/>
                    </a:p>
                  </a:txBody>
                  <a:tcPr/>
                </a:tc>
                <a:extLst>
                  <a:ext uri="{0D108BD9-81ED-4DB2-BD59-A6C34878D82A}">
                    <a16:rowId xmlns:a16="http://schemas.microsoft.com/office/drawing/2014/main" val="4036027505"/>
                  </a:ext>
                </a:extLst>
              </a:tr>
              <a:tr h="429285">
                <a:tc>
                  <a:txBody>
                    <a:bodyPr/>
                    <a:lstStyle/>
                    <a:p>
                      <a:r>
                        <a:rPr lang="zh-TW" altLang="en-US" b="1" dirty="0">
                          <a:solidFill>
                            <a:srgbClr val="0070C0"/>
                          </a:solidFill>
                          <a:effectLst/>
                          <a:latin typeface="Meiryo UI" panose="020B0604030504040204" pitchFamily="50" charset="-128"/>
                          <a:ea typeface="Meiryo UI" panose="020B0604030504040204" pitchFamily="50" charset="-128"/>
                        </a:rPr>
                        <a:t>自動運転、衝突回避</a:t>
                      </a:r>
                      <a:endParaRPr kumimoji="1" lang="ja-JP" altLang="en-US" b="1" dirty="0">
                        <a:solidFill>
                          <a:srgbClr val="0070C0"/>
                        </a:solidFill>
                        <a:latin typeface="Meiryo UI" panose="020B0604030504040204" pitchFamily="50" charset="-128"/>
                        <a:ea typeface="Meiryo UI" panose="020B0604030504040204" pitchFamily="50" charset="-128"/>
                      </a:endParaRPr>
                    </a:p>
                  </a:txBody>
                  <a:tcPr/>
                </a:tc>
                <a:tc>
                  <a:txBody>
                    <a:bodyPr/>
                    <a:lstStyle/>
                    <a:p>
                      <a:r>
                        <a:rPr lang="ja-JP" altLang="en-US" dirty="0">
                          <a:effectLst/>
                        </a:rPr>
                        <a:t>周囲の移動体の把握と現在地を確認</a:t>
                      </a:r>
                      <a:endParaRPr kumimoji="1" lang="ja-JP" altLang="en-US" dirty="0"/>
                    </a:p>
                  </a:txBody>
                  <a:tcPr/>
                </a:tc>
                <a:extLst>
                  <a:ext uri="{0D108BD9-81ED-4DB2-BD59-A6C34878D82A}">
                    <a16:rowId xmlns:a16="http://schemas.microsoft.com/office/drawing/2014/main" val="4102153210"/>
                  </a:ext>
                </a:extLst>
              </a:tr>
              <a:tr h="429285">
                <a:tc>
                  <a:txBody>
                    <a:bodyPr/>
                    <a:lstStyle/>
                    <a:p>
                      <a:r>
                        <a:rPr lang="ja-JP" altLang="en-US" b="1" dirty="0">
                          <a:solidFill>
                            <a:srgbClr val="0070C0"/>
                          </a:solidFill>
                          <a:effectLst/>
                          <a:latin typeface="+mj-ea"/>
                          <a:ea typeface="+mj-ea"/>
                        </a:rPr>
                        <a:t>人工知能の深層学習</a:t>
                      </a:r>
                      <a:endParaRPr kumimoji="1" lang="ja-JP" altLang="en-US" b="1" dirty="0">
                        <a:solidFill>
                          <a:srgbClr val="0070C0"/>
                        </a:solidFill>
                        <a:latin typeface="+mj-ea"/>
                        <a:ea typeface="+mj-ea"/>
                      </a:endParaRPr>
                    </a:p>
                  </a:txBody>
                  <a:tcPr/>
                </a:tc>
                <a:tc>
                  <a:txBody>
                    <a:bodyPr/>
                    <a:lstStyle/>
                    <a:p>
                      <a:r>
                        <a:rPr lang="ja-JP" altLang="en-US" dirty="0">
                          <a:effectLst/>
                        </a:rPr>
                        <a:t>人間を介さずに、データの特徴量を自動的に抽出</a:t>
                      </a:r>
                      <a:endParaRPr kumimoji="1" lang="ja-JP" altLang="en-US" dirty="0"/>
                    </a:p>
                  </a:txBody>
                  <a:tcPr/>
                </a:tc>
                <a:extLst>
                  <a:ext uri="{0D108BD9-81ED-4DB2-BD59-A6C34878D82A}">
                    <a16:rowId xmlns:a16="http://schemas.microsoft.com/office/drawing/2014/main" val="3310424418"/>
                  </a:ext>
                </a:extLst>
              </a:tr>
            </a:tbl>
          </a:graphicData>
        </a:graphic>
      </p:graphicFrame>
      <p:sp>
        <p:nvSpPr>
          <p:cNvPr id="8" name="スライド番号プレースホルダー 7">
            <a:extLst>
              <a:ext uri="{FF2B5EF4-FFF2-40B4-BE49-F238E27FC236}">
                <a16:creationId xmlns:a16="http://schemas.microsoft.com/office/drawing/2014/main" id="{8C73BA69-9F21-4C2E-9678-0A2B666F4816}"/>
              </a:ext>
            </a:extLst>
          </p:cNvPr>
          <p:cNvSpPr>
            <a:spLocks noGrp="1"/>
          </p:cNvSpPr>
          <p:nvPr>
            <p:ph type="sldNum" sz="quarter" idx="12"/>
          </p:nvPr>
        </p:nvSpPr>
        <p:spPr/>
        <p:txBody>
          <a:bodyPr/>
          <a:lstStyle/>
          <a:p>
            <a:fld id="{4FAB73BC-B049-4115-A692-8D63A059BFB8}" type="slidenum">
              <a:rPr lang="en-US" smtClean="0"/>
              <a:t>12</a:t>
            </a:fld>
            <a:endParaRPr lang="en-US" dirty="0"/>
          </a:p>
        </p:txBody>
      </p:sp>
      <p:sp>
        <p:nvSpPr>
          <p:cNvPr id="9" name="正方形/長方形 8">
            <a:extLst>
              <a:ext uri="{FF2B5EF4-FFF2-40B4-BE49-F238E27FC236}">
                <a16:creationId xmlns:a16="http://schemas.microsoft.com/office/drawing/2014/main" id="{BEEE881C-AE84-43E2-86CB-C1DE0752D00E}"/>
              </a:ext>
            </a:extLst>
          </p:cNvPr>
          <p:cNvSpPr/>
          <p:nvPr/>
        </p:nvSpPr>
        <p:spPr>
          <a:xfrm>
            <a:off x="870377" y="5481493"/>
            <a:ext cx="10451245" cy="1200329"/>
          </a:xfrm>
          <a:prstGeom prst="rect">
            <a:avLst/>
          </a:prstGeom>
        </p:spPr>
        <p:txBody>
          <a:bodyPr wrap="square">
            <a:spAutoFit/>
          </a:bodyPr>
          <a:lstStyle/>
          <a:p>
            <a:r>
              <a:rPr lang="ja-JP" altLang="en-US" dirty="0"/>
              <a:t>ベイズ推定を応用するには、高度な積分計算が必要になる。コンピューターの処理能力が低い時代には使い道が少なかった。それが最近は</a:t>
            </a:r>
            <a:r>
              <a:rPr lang="en-US" altLang="ja-JP" dirty="0"/>
              <a:t>IT</a:t>
            </a:r>
            <a:r>
              <a:rPr lang="ja-JP" altLang="en-US" dirty="0"/>
              <a:t>が飛躍的に進化し、ベイズ推定を応用できる環境が整ってきた。コンピューターで</a:t>
            </a:r>
            <a:r>
              <a:rPr lang="en-US" altLang="ja-JP" dirty="0"/>
              <a:t>1</a:t>
            </a:r>
            <a:r>
              <a:rPr lang="ja-JP" altLang="en-US" dirty="0"/>
              <a:t>秒間に</a:t>
            </a:r>
            <a:r>
              <a:rPr lang="en-US" altLang="ja-JP" dirty="0"/>
              <a:t>100</a:t>
            </a:r>
            <a:r>
              <a:rPr lang="ja-JP" altLang="en-US" dirty="0"/>
              <a:t>万回もベイズ推定を使って計算することで自動車の衝突回避やロケットの制御などを判断している。</a:t>
            </a:r>
          </a:p>
        </p:txBody>
      </p:sp>
    </p:spTree>
    <p:extLst>
      <p:ext uri="{BB962C8B-B14F-4D97-AF65-F5344CB8AC3E}">
        <p14:creationId xmlns:p14="http://schemas.microsoft.com/office/powerpoint/2010/main" val="1708806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2903D41-B5FF-450D-88FA-E329D3ED50D5}"/>
              </a:ext>
            </a:extLst>
          </p:cNvPr>
          <p:cNvPicPr>
            <a:picLocks noChangeAspect="1"/>
          </p:cNvPicPr>
          <p:nvPr/>
        </p:nvPicPr>
        <p:blipFill rotWithShape="1">
          <a:blip r:embed="rId2">
            <a:duotone>
              <a:prstClr val="black"/>
              <a:schemeClr val="tx2">
                <a:tint val="45000"/>
                <a:satMod val="400000"/>
              </a:schemeClr>
            </a:duotone>
            <a:alphaModFix amt="2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タイトル 1">
            <a:extLst>
              <a:ext uri="{FF2B5EF4-FFF2-40B4-BE49-F238E27FC236}">
                <a16:creationId xmlns:a16="http://schemas.microsoft.com/office/drawing/2014/main" id="{1F95D1BB-153D-4AC1-8F2F-9A2CC8B827AE}"/>
              </a:ext>
            </a:extLst>
          </p:cNvPr>
          <p:cNvSpPr>
            <a:spLocks noGrp="1"/>
          </p:cNvSpPr>
          <p:nvPr>
            <p:ph type="title"/>
          </p:nvPr>
        </p:nvSpPr>
        <p:spPr>
          <a:xfrm>
            <a:off x="1024128" y="585216"/>
            <a:ext cx="9720072" cy="1499616"/>
          </a:xfrm>
        </p:spPr>
        <p:txBody>
          <a:bodyPr>
            <a:normAutofit/>
          </a:bodyPr>
          <a:lstStyle/>
          <a:p>
            <a:r>
              <a:rPr lang="ja-JP" altLang="en-US" sz="4600" dirty="0">
                <a:solidFill>
                  <a:schemeClr val="tx1"/>
                </a:solidFill>
              </a:rPr>
              <a:t>ベイズの定理で解いてみよう</a:t>
            </a:r>
            <a:br>
              <a:rPr kumimoji="1" lang="en-US" altLang="ja-JP" sz="4600" dirty="0">
                <a:solidFill>
                  <a:schemeClr val="tx1"/>
                </a:solidFill>
              </a:rPr>
            </a:br>
            <a:r>
              <a:rPr kumimoji="1" lang="ja-JP" altLang="en-US" sz="4600" dirty="0">
                <a:solidFill>
                  <a:schemeClr val="tx1"/>
                </a:solidFill>
              </a:rPr>
              <a:t>～有名なモンティ・ホール問題～</a:t>
            </a:r>
          </a:p>
        </p:txBody>
      </p:sp>
      <p:cxnSp>
        <p:nvCxnSpPr>
          <p:cNvPr id="15" name="Straight Connector 14">
            <a:extLst>
              <a:ext uri="{FF2B5EF4-FFF2-40B4-BE49-F238E27FC236}">
                <a16:creationId xmlns:a16="http://schemas.microsoft.com/office/drawing/2014/main" id="{640A451F-69D2-4DD6-9B47-EA388236AB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D4555C13-B4F0-4C0D-AACF-2A5855C1884B}"/>
              </a:ext>
            </a:extLst>
          </p:cNvPr>
          <p:cNvSpPr>
            <a:spLocks noGrp="1"/>
          </p:cNvSpPr>
          <p:nvPr>
            <p:ph idx="1"/>
          </p:nvPr>
        </p:nvSpPr>
        <p:spPr>
          <a:xfrm>
            <a:off x="1024128" y="2032731"/>
            <a:ext cx="10381379" cy="4008840"/>
          </a:xfrm>
        </p:spPr>
        <p:txBody>
          <a:bodyPr>
            <a:noAutofit/>
          </a:bodyPr>
          <a:lstStyle/>
          <a:p>
            <a:r>
              <a:rPr lang="ja-JP" altLang="en-US" dirty="0">
                <a:latin typeface="+mn-ea"/>
              </a:rPr>
              <a:t>実際にクイズ番組で取り上げられた有名な問題です。</a:t>
            </a:r>
            <a:endParaRPr lang="en-US" altLang="ja-JP" dirty="0">
              <a:latin typeface="+mn-ea"/>
            </a:endParaRPr>
          </a:p>
          <a:p>
            <a:r>
              <a:rPr lang="en-US" altLang="ja-JP" dirty="0">
                <a:latin typeface="+mn-ea"/>
              </a:rPr>
              <a:t>(</a:t>
            </a:r>
            <a:r>
              <a:rPr lang="ja-JP" altLang="en-US" dirty="0">
                <a:latin typeface="+mn-ea"/>
              </a:rPr>
              <a:t>司会者の名前がモンティ・ホール　</a:t>
            </a:r>
            <a:r>
              <a:rPr lang="en-US" altLang="ja-JP" dirty="0">
                <a:latin typeface="+mn-ea"/>
              </a:rPr>
              <a:t>Monty</a:t>
            </a:r>
            <a:r>
              <a:rPr lang="ja-JP" altLang="en-US" dirty="0">
                <a:latin typeface="+mn-ea"/>
              </a:rPr>
              <a:t> </a:t>
            </a:r>
            <a:r>
              <a:rPr lang="en-US" altLang="ja-JP" dirty="0">
                <a:latin typeface="+mn-ea"/>
              </a:rPr>
              <a:t>Hall</a:t>
            </a:r>
            <a:r>
              <a:rPr lang="ja-JP" altLang="en-US" dirty="0">
                <a:latin typeface="+mn-ea"/>
              </a:rPr>
              <a:t>　</a:t>
            </a:r>
            <a:r>
              <a:rPr lang="ja-JP" altLang="en-US" dirty="0" err="1">
                <a:latin typeface="+mn-ea"/>
              </a:rPr>
              <a:t>さん</a:t>
            </a:r>
            <a:r>
              <a:rPr lang="ja-JP" altLang="en-US" dirty="0">
                <a:latin typeface="+mn-ea"/>
              </a:rPr>
              <a:t>というらしい。</a:t>
            </a:r>
            <a:r>
              <a:rPr lang="en-US" altLang="ja-JP" dirty="0">
                <a:latin typeface="+mn-ea"/>
              </a:rPr>
              <a:t>)</a:t>
            </a:r>
          </a:p>
          <a:p>
            <a:r>
              <a:rPr lang="en-US" altLang="ja-JP" dirty="0">
                <a:latin typeface="+mn-ea"/>
              </a:rPr>
              <a:t>**********************************************************</a:t>
            </a:r>
          </a:p>
          <a:p>
            <a:r>
              <a:rPr lang="ja-JP" altLang="en-US" dirty="0">
                <a:latin typeface="+mn-ea"/>
              </a:rPr>
              <a:t>いま、３つのドア</a:t>
            </a:r>
            <a:r>
              <a:rPr lang="en-US" altLang="ja-JP" dirty="0">
                <a:latin typeface="+mn-ea"/>
              </a:rPr>
              <a:t>A</a:t>
            </a:r>
            <a:r>
              <a:rPr lang="ja-JP" altLang="en-US" dirty="0" err="1">
                <a:latin typeface="+mn-ea"/>
              </a:rPr>
              <a:t>、</a:t>
            </a:r>
            <a:r>
              <a:rPr lang="en-US" altLang="ja-JP" dirty="0">
                <a:latin typeface="+mn-ea"/>
              </a:rPr>
              <a:t>B</a:t>
            </a:r>
            <a:r>
              <a:rPr lang="ja-JP" altLang="en-US" dirty="0" err="1">
                <a:latin typeface="+mn-ea"/>
              </a:rPr>
              <a:t>、</a:t>
            </a:r>
            <a:r>
              <a:rPr lang="en-US" altLang="ja-JP" dirty="0">
                <a:latin typeface="+mn-ea"/>
              </a:rPr>
              <a:t>C</a:t>
            </a:r>
            <a:r>
              <a:rPr lang="ja-JP" altLang="en-US" dirty="0">
                <a:latin typeface="+mn-ea"/>
              </a:rPr>
              <a:t>があり、そのうちの１つに賞金が隠されている。</a:t>
            </a:r>
            <a:endParaRPr lang="en-US" altLang="ja-JP" dirty="0">
              <a:latin typeface="+mn-ea"/>
            </a:endParaRPr>
          </a:p>
          <a:p>
            <a:r>
              <a:rPr lang="ja-JP" altLang="en-US" dirty="0">
                <a:latin typeface="+mn-ea"/>
              </a:rPr>
              <a:t>最初に回答者は１つのドア</a:t>
            </a:r>
            <a:r>
              <a:rPr lang="en-US" altLang="ja-JP" dirty="0">
                <a:latin typeface="+mn-ea"/>
              </a:rPr>
              <a:t>A</a:t>
            </a:r>
            <a:r>
              <a:rPr lang="ja-JP" altLang="en-US" dirty="0">
                <a:latin typeface="+mn-ea"/>
              </a:rPr>
              <a:t>選ぶ（まだ開けない）。正解を知っている司会者は、選ばれていない２つのドアのうち、はずれのドア</a:t>
            </a:r>
            <a:r>
              <a:rPr lang="en-US" altLang="ja-JP" dirty="0">
                <a:latin typeface="+mn-ea"/>
              </a:rPr>
              <a:t>C</a:t>
            </a:r>
            <a:r>
              <a:rPr lang="ja-JP" altLang="en-US" dirty="0">
                <a:latin typeface="+mn-ea"/>
              </a:rPr>
              <a:t>を開ける。</a:t>
            </a:r>
            <a:endParaRPr lang="en-US" altLang="ja-JP" dirty="0">
              <a:latin typeface="+mn-ea"/>
            </a:endParaRPr>
          </a:p>
          <a:p>
            <a:r>
              <a:rPr lang="ja-JP" altLang="en-US" dirty="0">
                <a:latin typeface="+mn-ea"/>
              </a:rPr>
              <a:t>回答者に</a:t>
            </a:r>
            <a:r>
              <a:rPr lang="en-US" altLang="ja-JP" dirty="0">
                <a:latin typeface="+mn-ea"/>
              </a:rPr>
              <a:t>『</a:t>
            </a:r>
            <a:r>
              <a:rPr lang="ja-JP" altLang="en-US" dirty="0">
                <a:latin typeface="+mn-ea"/>
              </a:rPr>
              <a:t>このままドア</a:t>
            </a:r>
            <a:r>
              <a:rPr lang="en-US" altLang="ja-JP" dirty="0">
                <a:latin typeface="+mn-ea"/>
              </a:rPr>
              <a:t>A</a:t>
            </a:r>
            <a:r>
              <a:rPr lang="ja-JP" altLang="en-US" dirty="0" err="1">
                <a:latin typeface="+mn-ea"/>
              </a:rPr>
              <a:t>のままに</a:t>
            </a:r>
            <a:r>
              <a:rPr lang="ja-JP" altLang="en-US" dirty="0">
                <a:latin typeface="+mn-ea"/>
              </a:rPr>
              <a:t>するか、ドア</a:t>
            </a:r>
            <a:r>
              <a:rPr lang="en-US" altLang="ja-JP" dirty="0">
                <a:latin typeface="+mn-ea"/>
              </a:rPr>
              <a:t>B</a:t>
            </a:r>
            <a:r>
              <a:rPr lang="ja-JP" altLang="en-US" dirty="0">
                <a:latin typeface="+mn-ea"/>
              </a:rPr>
              <a:t>に変更するか</a:t>
            </a:r>
            <a:r>
              <a:rPr lang="en-US" altLang="ja-JP" dirty="0">
                <a:latin typeface="+mn-ea"/>
              </a:rPr>
              <a:t>』</a:t>
            </a:r>
            <a:r>
              <a:rPr lang="ja-JP" altLang="en-US" dirty="0">
                <a:latin typeface="+mn-ea"/>
              </a:rPr>
              <a:t>判断を求める。</a:t>
            </a:r>
            <a:endParaRPr lang="en-US" altLang="ja-JP" dirty="0">
              <a:latin typeface="+mn-ea"/>
            </a:endParaRPr>
          </a:p>
          <a:p>
            <a:r>
              <a:rPr lang="ja-JP" altLang="en-US" dirty="0">
                <a:latin typeface="+mn-ea"/>
              </a:rPr>
              <a:t>はたして回答者は、変更すべき？変更しない方がいい？</a:t>
            </a:r>
            <a:endParaRPr lang="en-US" altLang="ja-JP" dirty="0">
              <a:latin typeface="+mn-ea"/>
            </a:endParaRPr>
          </a:p>
          <a:p>
            <a:r>
              <a:rPr lang="en-US" altLang="ja-JP" dirty="0">
                <a:latin typeface="+mn-ea"/>
              </a:rPr>
              <a:t>**********************************************************</a:t>
            </a:r>
          </a:p>
        </p:txBody>
      </p:sp>
      <p:sp>
        <p:nvSpPr>
          <p:cNvPr id="6" name="スライド番号プレースホルダー 5">
            <a:extLst>
              <a:ext uri="{FF2B5EF4-FFF2-40B4-BE49-F238E27FC236}">
                <a16:creationId xmlns:a16="http://schemas.microsoft.com/office/drawing/2014/main" id="{04C0ECFE-ECDC-4C34-9A38-40B160B79D8D}"/>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291704711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p:txBody>
          <a:bodyPr>
            <a:normAutofit/>
          </a:bodyPr>
          <a:lstStyle/>
          <a:p>
            <a:r>
              <a:rPr lang="ja-JP" altLang="en-US" sz="4800" dirty="0"/>
              <a:t>モンティホール問題　整理</a:t>
            </a:r>
            <a:endParaRPr kumimoji="1" lang="ja-JP" altLang="en-US" sz="4800" dirty="0"/>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47FA58A9-58C8-4B66-BF2F-D6880F10E2DA}"/>
                  </a:ext>
                </a:extLst>
              </p:cNvPr>
              <p:cNvSpPr>
                <a:spLocks noGrp="1"/>
              </p:cNvSpPr>
              <p:nvPr>
                <p:ph idx="1"/>
              </p:nvPr>
            </p:nvSpPr>
            <p:spPr>
              <a:xfrm>
                <a:off x="734677" y="1974988"/>
                <a:ext cx="11088850" cy="1894979"/>
              </a:xfrm>
            </p:spPr>
            <p:txBody>
              <a:bodyPr>
                <a:normAutofit/>
              </a:bodyPr>
              <a:lstStyle/>
              <a:p>
                <a:pPr marL="0" indent="0">
                  <a:buNone/>
                </a:pPr>
                <a:r>
                  <a:rPr lang="ja-JP" altLang="en-US" b="1" dirty="0">
                    <a:solidFill>
                      <a:srgbClr val="FF0000"/>
                    </a:solidFill>
                  </a:rPr>
                  <a:t>＜ベイズの定理＞</a:t>
                </a:r>
                <a:endParaRPr lang="en-US" altLang="ja-JP" b="1" dirty="0">
                  <a:solidFill>
                    <a:srgbClr val="FF0000"/>
                  </a:solidFill>
                </a:endParaRPr>
              </a:p>
              <a:p>
                <a:pPr marL="0" indent="0">
                  <a:buNone/>
                </a:pPr>
                <a:r>
                  <a:rPr lang="ja-JP" altLang="en-US" b="1" dirty="0">
                    <a:solidFill>
                      <a:srgbClr val="FF0000"/>
                    </a:solidFill>
                  </a:rPr>
                  <a:t>　</a:t>
                </a:r>
                <a14:m>
                  <m:oMath xmlns:m="http://schemas.openxmlformats.org/officeDocument/2006/math">
                    <m:r>
                      <m:rPr>
                        <m:sty m:val="p"/>
                      </m:rPr>
                      <a:rPr lang="en-US" altLang="ja-JP" b="1" i="1" dirty="0" smtClean="0">
                        <a:latin typeface="Cambria Math" panose="02040503050406030204" pitchFamily="18" charset="0"/>
                      </a:rPr>
                      <m:t>D</m:t>
                    </m:r>
                    <m:r>
                      <a:rPr lang="ja-JP" altLang="en-US" b="1" i="1" dirty="0">
                        <a:latin typeface="Cambria Math" panose="02040503050406030204" pitchFamily="18" charset="0"/>
                      </a:rPr>
                      <m:t>が得られた</m:t>
                    </m:r>
                    <m:r>
                      <a:rPr lang="ja-JP" altLang="en-US" b="1" i="1" dirty="0" smtClean="0">
                        <a:latin typeface="Cambria Math" panose="02040503050406030204" pitchFamily="18" charset="0"/>
                      </a:rPr>
                      <m:t>ときに</m:t>
                    </m:r>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が</m:t>
                    </m:r>
                    <m:r>
                      <a:rPr lang="ja-JP" altLang="en-US" b="1" i="1" dirty="0">
                        <a:latin typeface="Cambria Math" panose="02040503050406030204" pitchFamily="18" charset="0"/>
                      </a:rPr>
                      <m:t>成立</m:t>
                    </m:r>
                    <m:r>
                      <a:rPr lang="ja-JP" altLang="en-US" b="1" i="1" dirty="0" smtClean="0">
                        <a:latin typeface="Cambria Math" panose="02040503050406030204" pitchFamily="18" charset="0"/>
                      </a:rPr>
                      <m:t>している</m:t>
                    </m:r>
                    <m:r>
                      <a:rPr lang="ja-JP" altLang="en-US" b="1" i="1" dirty="0">
                        <a:latin typeface="Cambria Math" panose="02040503050406030204" pitchFamily="18" charset="0"/>
                      </a:rPr>
                      <m:t>確率</m:t>
                    </m:r>
                    <m:r>
                      <a:rPr lang="en-US" altLang="ja-JP" b="1" i="1" dirty="0">
                        <a:latin typeface="Cambria Math" panose="02040503050406030204" pitchFamily="18" charset="0"/>
                      </a:rPr>
                      <m:t>(ⅰ)</m:t>
                    </m:r>
                  </m:oMath>
                </a14:m>
                <a:endParaRPr lang="en-US" altLang="ja-JP"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の</m:t>
                          </m:r>
                          <m:r>
                            <a:rPr lang="ja-JP" altLang="en-US" b="1" i="1" dirty="0">
                              <a:latin typeface="Cambria Math" panose="02040503050406030204" pitchFamily="18" charset="0"/>
                            </a:rPr>
                            <m:t>もとで</m:t>
                          </m:r>
                          <m:r>
                            <m:rPr>
                              <m:sty m:val="p"/>
                            </m:rPr>
                            <a:rPr lang="en-US" altLang="ja-JP" b="1" i="1" dirty="0" smtClean="0">
                              <a:latin typeface="Cambria Math" panose="02040503050406030204" pitchFamily="18" charset="0"/>
                            </a:rPr>
                            <m:t>D</m:t>
                          </m:r>
                          <m:r>
                            <a:rPr lang="ja-JP" altLang="en-US" b="1" i="1" dirty="0">
                              <a:latin typeface="Cambria Math" panose="02040503050406030204" pitchFamily="18" charset="0"/>
                            </a:rPr>
                            <m:t>が</m:t>
                          </m:r>
                          <m:r>
                            <a:rPr lang="ja-JP" altLang="en-US" b="1" i="1" dirty="0" smtClean="0">
                              <a:latin typeface="Cambria Math" panose="02040503050406030204" pitchFamily="18" charset="0"/>
                            </a:rPr>
                            <m:t>生じる</m:t>
                          </m:r>
                          <m:r>
                            <a:rPr lang="ja-JP" altLang="en-US" b="1" i="1" dirty="0">
                              <a:latin typeface="Cambria Math" panose="02040503050406030204" pitchFamily="18" charset="0"/>
                            </a:rPr>
                            <m:t>確率</m:t>
                          </m:r>
                          <m:r>
                            <a:rPr lang="en-US" altLang="ja-JP" b="1" i="1" dirty="0">
                              <a:latin typeface="Cambria Math" panose="02040503050406030204" pitchFamily="18" charset="0"/>
                            </a:rPr>
                            <m:t>(ⅱ)</m:t>
                          </m:r>
                          <m:r>
                            <a:rPr lang="en-US" altLang="ja-JP" b="1" i="1" dirty="0" smtClean="0">
                              <a:latin typeface="Cambria Math" panose="02040503050406030204" pitchFamily="18" charset="0"/>
                            </a:rPr>
                            <m:t>×</m:t>
                          </m:r>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が</m:t>
                          </m:r>
                          <m:r>
                            <a:rPr lang="ja-JP" altLang="en-US" b="1" i="1" dirty="0">
                              <a:latin typeface="Cambria Math" panose="02040503050406030204" pitchFamily="18" charset="0"/>
                            </a:rPr>
                            <m:t>成立</m:t>
                          </m:r>
                          <m:r>
                            <a:rPr lang="ja-JP" altLang="en-US" b="1" i="1" dirty="0" smtClean="0">
                              <a:latin typeface="Cambria Math" panose="02040503050406030204" pitchFamily="18" charset="0"/>
                            </a:rPr>
                            <m:t>する</m:t>
                          </m:r>
                          <m:r>
                            <a:rPr lang="ja-JP" altLang="en-US" b="1" i="1" dirty="0">
                              <a:latin typeface="Cambria Math" panose="02040503050406030204" pitchFamily="18" charset="0"/>
                            </a:rPr>
                            <m:t>確率</m:t>
                          </m:r>
                          <m:r>
                            <a:rPr lang="en-US" altLang="ja-JP" b="1" i="1" dirty="0">
                              <a:latin typeface="Cambria Math" panose="02040503050406030204" pitchFamily="18" charset="0"/>
                            </a:rPr>
                            <m:t>(ⅲ)</m:t>
                          </m:r>
                        </m:num>
                        <m:den>
                          <m:r>
                            <m:rPr>
                              <m:sty m:val="p"/>
                            </m:rPr>
                            <a:rPr lang="en-US" altLang="ja-JP" b="1" i="1" dirty="0">
                              <a:latin typeface="Cambria Math" panose="02040503050406030204" pitchFamily="18" charset="0"/>
                            </a:rPr>
                            <m:t>D</m:t>
                          </m:r>
                          <m:r>
                            <a:rPr lang="ja-JP" altLang="en-US" b="1" i="1" dirty="0" smtClean="0">
                              <a:latin typeface="Cambria Math" panose="02040503050406030204" pitchFamily="18" charset="0"/>
                            </a:rPr>
                            <m:t>が</m:t>
                          </m:r>
                          <m:r>
                            <a:rPr lang="ja-JP" altLang="en-US" b="1" i="1" dirty="0">
                              <a:latin typeface="Cambria Math" panose="02040503050406030204" pitchFamily="18" charset="0"/>
                            </a:rPr>
                            <m:t>得られた</m:t>
                          </m:r>
                          <m:r>
                            <a:rPr lang="ja-JP" altLang="en-US" b="1" i="1" dirty="0" smtClean="0">
                              <a:latin typeface="Cambria Math" panose="02040503050406030204" pitchFamily="18" charset="0"/>
                            </a:rPr>
                            <m:t>確率</m:t>
                          </m:r>
                          <m:r>
                            <a:rPr lang="en-US" altLang="ja-JP" b="1" i="1" dirty="0">
                              <a:latin typeface="Cambria Math" panose="02040503050406030204" pitchFamily="18" charset="0"/>
                            </a:rPr>
                            <m:t>(</m:t>
                          </m:r>
                          <m:r>
                            <a:rPr lang="en-US" altLang="ja-JP" b="1" i="1" dirty="0" smtClean="0">
                              <a:latin typeface="Cambria Math" panose="02040503050406030204" pitchFamily="18" charset="0"/>
                            </a:rPr>
                            <m:t>ⅳ</m:t>
                          </m:r>
                          <m:r>
                            <a:rPr lang="en-US" altLang="ja-JP" b="1" i="1" dirty="0">
                              <a:latin typeface="Cambria Math" panose="02040503050406030204" pitchFamily="18" charset="0"/>
                            </a:rPr>
                            <m:t>)</m:t>
                          </m:r>
                        </m:den>
                      </m:f>
                    </m:oMath>
                  </m:oMathPara>
                </a14:m>
                <a:endParaRPr lang="en-US" altLang="ja-JP" b="1" dirty="0"/>
              </a:p>
            </p:txBody>
          </p:sp>
        </mc:Choice>
        <mc:Fallback xmlns="">
          <p:sp>
            <p:nvSpPr>
              <p:cNvPr id="4" name="コンテンツ プレースホルダー 2">
                <a:extLst>
                  <a:ext uri="{FF2B5EF4-FFF2-40B4-BE49-F238E27FC236}">
                    <a16:creationId xmlns:a16="http://schemas.microsoft.com/office/drawing/2014/main" id="{47FA58A9-58C8-4B66-BF2F-D6880F10E2DA}"/>
                  </a:ext>
                </a:extLst>
              </p:cNvPr>
              <p:cNvSpPr>
                <a:spLocks noGrp="1" noRot="1" noChangeAspect="1" noMove="1" noResize="1" noEditPoints="1" noAdjustHandles="1" noChangeArrowheads="1" noChangeShapeType="1" noTextEdit="1"/>
              </p:cNvSpPr>
              <p:nvPr>
                <p:ph idx="1"/>
              </p:nvPr>
            </p:nvSpPr>
            <p:spPr>
              <a:xfrm>
                <a:off x="734677" y="1974988"/>
                <a:ext cx="11088850" cy="1894979"/>
              </a:xfrm>
              <a:blipFill>
                <a:blip r:embed="rId2"/>
                <a:stretch>
                  <a:fillRect l="-1154" t="-3215"/>
                </a:stretch>
              </a:blipFill>
            </p:spPr>
            <p:txBody>
              <a:bodyPr/>
              <a:lstStyle/>
              <a:p>
                <a:r>
                  <a:rPr lang="ja-JP" altLang="en-US">
                    <a:noFill/>
                  </a:rPr>
                  <a:t> </a:t>
                </a:r>
              </a:p>
            </p:txBody>
          </p:sp>
        </mc:Fallback>
      </mc:AlternateContent>
      <p:sp>
        <p:nvSpPr>
          <p:cNvPr id="5" name="コンテンツ プレースホルダー 2">
            <a:extLst>
              <a:ext uri="{FF2B5EF4-FFF2-40B4-BE49-F238E27FC236}">
                <a16:creationId xmlns:a16="http://schemas.microsoft.com/office/drawing/2014/main" id="{EB4C3C98-F5BB-40ED-9897-2A9FA52863F8}"/>
              </a:ext>
            </a:extLst>
          </p:cNvPr>
          <p:cNvSpPr txBox="1">
            <a:spLocks/>
          </p:cNvSpPr>
          <p:nvPr/>
        </p:nvSpPr>
        <p:spPr>
          <a:xfrm>
            <a:off x="8876217" y="3429000"/>
            <a:ext cx="3149649" cy="249981"/>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en-US" altLang="ja-JP" sz="1400" dirty="0"/>
              <a:t>D(Data</a:t>
            </a:r>
            <a:r>
              <a:rPr lang="ja-JP" altLang="en-US" sz="1400" dirty="0"/>
              <a:t>：データ</a:t>
            </a:r>
            <a:r>
              <a:rPr lang="en-US" altLang="ja-JP" sz="1400" dirty="0"/>
              <a:t>)</a:t>
            </a:r>
            <a:r>
              <a:rPr lang="ja-JP" altLang="en-US" sz="1400" dirty="0" err="1"/>
              <a:t>，</a:t>
            </a:r>
            <a:r>
              <a:rPr lang="en-US" altLang="ja-JP" sz="1400" dirty="0"/>
              <a:t>H(Hypothesis</a:t>
            </a:r>
            <a:r>
              <a:rPr lang="ja-JP" altLang="en-US" sz="1400" dirty="0"/>
              <a:t>：仮定</a:t>
            </a:r>
            <a:r>
              <a:rPr lang="en-US" altLang="ja-JP" sz="1400" dirty="0"/>
              <a:t>)</a:t>
            </a:r>
          </a:p>
        </p:txBody>
      </p:sp>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8" y="4147456"/>
            <a:ext cx="9646593" cy="1938992"/>
          </a:xfrm>
          <a:prstGeom prst="rect">
            <a:avLst/>
          </a:prstGeom>
          <a:noFill/>
        </p:spPr>
        <p:txBody>
          <a:bodyPr wrap="square" rtlCol="0">
            <a:spAutoFit/>
          </a:bodyPr>
          <a:lstStyle/>
          <a:p>
            <a:r>
              <a:rPr kumimoji="1" lang="ja-JP" altLang="en-US" sz="2400" b="1" dirty="0">
                <a:latin typeface="+mn-ea"/>
              </a:rPr>
              <a:t>①データ</a:t>
            </a:r>
            <a:r>
              <a:rPr kumimoji="1" lang="en-US" altLang="ja-JP" sz="2400" b="1" dirty="0">
                <a:latin typeface="+mn-ea"/>
              </a:rPr>
              <a:t>D</a:t>
            </a:r>
            <a:r>
              <a:rPr kumimoji="1" lang="ja-JP" altLang="en-US" sz="2400" b="1" dirty="0">
                <a:latin typeface="+mn-ea"/>
              </a:rPr>
              <a:t>と仮定</a:t>
            </a:r>
            <a:r>
              <a:rPr kumimoji="1" lang="en-US" altLang="ja-JP" sz="2400" b="1" dirty="0">
                <a:latin typeface="+mn-ea"/>
              </a:rPr>
              <a:t>H</a:t>
            </a:r>
            <a:r>
              <a:rPr kumimoji="1" lang="ja-JP" altLang="en-US" sz="2400" b="1" dirty="0">
                <a:latin typeface="+mn-ea"/>
              </a:rPr>
              <a:t>を整理する</a:t>
            </a:r>
            <a:endParaRPr kumimoji="1" lang="en-US" altLang="ja-JP" sz="2400" b="1" dirty="0">
              <a:latin typeface="+mn-ea"/>
            </a:endParaRPr>
          </a:p>
          <a:p>
            <a:endParaRPr kumimoji="1" lang="en-US" altLang="ja-JP" sz="2400" dirty="0">
              <a:latin typeface="+mn-ea"/>
            </a:endParaRPr>
          </a:p>
          <a:p>
            <a:r>
              <a:rPr kumimoji="1" lang="en-US" altLang="ja-JP" sz="2400" dirty="0">
                <a:latin typeface="+mn-ea"/>
              </a:rPr>
              <a:t>	</a:t>
            </a:r>
            <a:r>
              <a:rPr kumimoji="1" lang="ja-JP" altLang="en-US" sz="2400" dirty="0">
                <a:solidFill>
                  <a:srgbClr val="FF0000"/>
                </a:solidFill>
                <a:latin typeface="+mn-ea"/>
              </a:rPr>
              <a:t>データ</a:t>
            </a:r>
            <a:r>
              <a:rPr kumimoji="1" lang="en-US" altLang="ja-JP" sz="2400" dirty="0">
                <a:solidFill>
                  <a:srgbClr val="FF0000"/>
                </a:solidFill>
                <a:latin typeface="+mn-ea"/>
              </a:rPr>
              <a:t>D</a:t>
            </a:r>
            <a:r>
              <a:rPr kumimoji="1" lang="ja-JP" altLang="en-US" sz="2400" dirty="0">
                <a:solidFill>
                  <a:srgbClr val="FF0000"/>
                </a:solidFill>
                <a:latin typeface="+mn-ea"/>
              </a:rPr>
              <a:t>：ドア</a:t>
            </a:r>
            <a:r>
              <a:rPr kumimoji="1" lang="en-US" altLang="ja-JP" sz="2400" dirty="0">
                <a:solidFill>
                  <a:srgbClr val="FF0000"/>
                </a:solidFill>
                <a:latin typeface="+mn-ea"/>
              </a:rPr>
              <a:t>C</a:t>
            </a:r>
            <a:r>
              <a:rPr kumimoji="1" lang="ja-JP" altLang="en-US" sz="2400" dirty="0">
                <a:solidFill>
                  <a:srgbClr val="FF0000"/>
                </a:solidFill>
                <a:latin typeface="+mn-ea"/>
              </a:rPr>
              <a:t>を開けた（ドア</a:t>
            </a:r>
            <a:r>
              <a:rPr kumimoji="1" lang="en-US" altLang="ja-JP" sz="2400" dirty="0">
                <a:solidFill>
                  <a:srgbClr val="FF0000"/>
                </a:solidFill>
                <a:latin typeface="+mn-ea"/>
              </a:rPr>
              <a:t>C</a:t>
            </a:r>
            <a:r>
              <a:rPr kumimoji="1" lang="ja-JP" altLang="en-US" sz="2400" dirty="0" err="1">
                <a:solidFill>
                  <a:srgbClr val="FF0000"/>
                </a:solidFill>
                <a:latin typeface="+mn-ea"/>
              </a:rPr>
              <a:t>には</a:t>
            </a:r>
            <a:r>
              <a:rPr kumimoji="1" lang="ja-JP" altLang="en-US" sz="2400" dirty="0">
                <a:solidFill>
                  <a:srgbClr val="FF0000"/>
                </a:solidFill>
                <a:latin typeface="+mn-ea"/>
              </a:rPr>
              <a:t>賞金がない</a:t>
            </a:r>
            <a:r>
              <a:rPr kumimoji="1" lang="ja-JP" altLang="en-US" sz="2400" dirty="0">
                <a:latin typeface="+mn-ea"/>
              </a:rPr>
              <a:t>）</a:t>
            </a:r>
            <a:endParaRPr kumimoji="1" lang="en-US" altLang="ja-JP" sz="2400" dirty="0">
              <a:latin typeface="+mn-ea"/>
            </a:endParaRPr>
          </a:p>
          <a:p>
            <a:r>
              <a:rPr kumimoji="1" lang="en-US" altLang="ja-JP" sz="2400" dirty="0">
                <a:latin typeface="+mn-ea"/>
              </a:rPr>
              <a:t>	</a:t>
            </a:r>
            <a:r>
              <a:rPr kumimoji="1" lang="ja-JP" altLang="en-US" sz="2400" dirty="0">
                <a:solidFill>
                  <a:schemeClr val="accent6"/>
                </a:solidFill>
                <a:latin typeface="+mn-ea"/>
              </a:rPr>
              <a:t>仮定</a:t>
            </a:r>
            <a:r>
              <a:rPr kumimoji="1" lang="en-US" altLang="ja-JP" sz="2400" dirty="0">
                <a:solidFill>
                  <a:schemeClr val="accent6"/>
                </a:solidFill>
                <a:latin typeface="+mn-ea"/>
              </a:rPr>
              <a:t>H1</a:t>
            </a:r>
            <a:r>
              <a:rPr kumimoji="1" lang="ja-JP" altLang="en-US" sz="2400" dirty="0">
                <a:solidFill>
                  <a:schemeClr val="accent6"/>
                </a:solidFill>
                <a:latin typeface="+mn-ea"/>
              </a:rPr>
              <a:t>：ドア</a:t>
            </a:r>
            <a:r>
              <a:rPr kumimoji="1" lang="en-US" altLang="ja-JP" sz="2400" dirty="0">
                <a:solidFill>
                  <a:schemeClr val="accent6"/>
                </a:solidFill>
                <a:latin typeface="+mn-ea"/>
              </a:rPr>
              <a:t>A</a:t>
            </a:r>
            <a:r>
              <a:rPr kumimoji="1" lang="ja-JP" altLang="en-US" sz="2400" dirty="0">
                <a:solidFill>
                  <a:schemeClr val="accent6"/>
                </a:solidFill>
                <a:latin typeface="+mn-ea"/>
              </a:rPr>
              <a:t>に賞金がある</a:t>
            </a:r>
            <a:endParaRPr kumimoji="1" lang="en-US" altLang="ja-JP" sz="2400" dirty="0">
              <a:solidFill>
                <a:schemeClr val="accent6"/>
              </a:solidFill>
              <a:latin typeface="+mn-ea"/>
            </a:endParaRPr>
          </a:p>
          <a:p>
            <a:r>
              <a:rPr kumimoji="1" lang="en-US" altLang="ja-JP" sz="2400" dirty="0">
                <a:latin typeface="+mn-ea"/>
              </a:rPr>
              <a:t>	</a:t>
            </a:r>
            <a:r>
              <a:rPr kumimoji="1" lang="ja-JP" altLang="en-US" sz="2400" dirty="0">
                <a:solidFill>
                  <a:schemeClr val="accent2"/>
                </a:solidFill>
                <a:latin typeface="+mn-ea"/>
              </a:rPr>
              <a:t>仮定</a:t>
            </a:r>
            <a:r>
              <a:rPr kumimoji="1" lang="en-US" altLang="ja-JP" sz="2400" dirty="0">
                <a:solidFill>
                  <a:schemeClr val="accent2"/>
                </a:solidFill>
                <a:latin typeface="+mn-ea"/>
              </a:rPr>
              <a:t>H2</a:t>
            </a:r>
            <a:r>
              <a:rPr kumimoji="1" lang="ja-JP" altLang="en-US" sz="2400" dirty="0">
                <a:solidFill>
                  <a:schemeClr val="accent2"/>
                </a:solidFill>
                <a:latin typeface="+mn-ea"/>
              </a:rPr>
              <a:t>：ドア</a:t>
            </a:r>
            <a:r>
              <a:rPr kumimoji="1" lang="en-US" altLang="ja-JP" sz="2400" dirty="0">
                <a:solidFill>
                  <a:schemeClr val="accent2"/>
                </a:solidFill>
                <a:latin typeface="+mn-ea"/>
              </a:rPr>
              <a:t>B</a:t>
            </a:r>
            <a:r>
              <a:rPr kumimoji="1" lang="ja-JP" altLang="en-US" sz="2400" dirty="0">
                <a:solidFill>
                  <a:schemeClr val="accent2"/>
                </a:solidFill>
                <a:latin typeface="+mn-ea"/>
              </a:rPr>
              <a:t>に賞金がある</a:t>
            </a:r>
          </a:p>
        </p:txBody>
      </p:sp>
      <p:pic>
        <p:nvPicPr>
          <p:cNvPr id="7" name="図 6">
            <a:extLst>
              <a:ext uri="{FF2B5EF4-FFF2-40B4-BE49-F238E27FC236}">
                <a16:creationId xmlns:a16="http://schemas.microsoft.com/office/drawing/2014/main" id="{141D7AE0-5AA9-48CE-8BE3-BF3EB95B271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741547" y="4122523"/>
            <a:ext cx="2914460" cy="2185845"/>
          </a:xfrm>
          <a:prstGeom prst="rect">
            <a:avLst/>
          </a:prstGeom>
        </p:spPr>
      </p:pic>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64102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p:txBody>
          <a:bodyPr/>
          <a:lstStyle/>
          <a:p>
            <a:r>
              <a:rPr lang="ja-JP" altLang="en-US" dirty="0"/>
              <a:t>モンティホール問題　整理</a:t>
            </a:r>
            <a:endParaRPr kumimoji="1" lang="ja-JP" altLang="en-US" dirty="0"/>
          </a:p>
        </p:txBody>
      </p:sp>
      <p:sp>
        <p:nvSpPr>
          <p:cNvPr id="6" name="テキスト ボックス 5">
            <a:extLst>
              <a:ext uri="{FF2B5EF4-FFF2-40B4-BE49-F238E27FC236}">
                <a16:creationId xmlns:a16="http://schemas.microsoft.com/office/drawing/2014/main" id="{E4052629-5C15-47AD-864F-447D0A50C883}"/>
              </a:ext>
            </a:extLst>
          </p:cNvPr>
          <p:cNvSpPr txBox="1"/>
          <p:nvPr/>
        </p:nvSpPr>
        <p:spPr>
          <a:xfrm>
            <a:off x="726512" y="3748723"/>
            <a:ext cx="9646593" cy="1200329"/>
          </a:xfrm>
          <a:prstGeom prst="rect">
            <a:avLst/>
          </a:prstGeom>
          <a:noFill/>
        </p:spPr>
        <p:txBody>
          <a:bodyPr wrap="square" rtlCol="0">
            <a:spAutoFit/>
          </a:bodyPr>
          <a:lstStyle/>
          <a:p>
            <a:r>
              <a:rPr kumimoji="1" lang="ja-JP" altLang="en-US" sz="2400" b="1" dirty="0">
                <a:latin typeface="+mn-ea"/>
              </a:rPr>
              <a:t>②仮定</a:t>
            </a:r>
            <a:r>
              <a:rPr kumimoji="1" lang="en-US" altLang="ja-JP" sz="2400" b="1" dirty="0">
                <a:latin typeface="+mn-ea"/>
              </a:rPr>
              <a:t>H1</a:t>
            </a:r>
            <a:r>
              <a:rPr kumimoji="1" lang="ja-JP" altLang="en-US" sz="2400" b="1" dirty="0">
                <a:latin typeface="+mn-ea"/>
              </a:rPr>
              <a:t>について考える</a:t>
            </a:r>
            <a:endParaRPr kumimoji="1" lang="en-US" altLang="ja-JP" sz="2400" dirty="0">
              <a:latin typeface="+mn-ea"/>
            </a:endParaRPr>
          </a:p>
          <a:p>
            <a:r>
              <a:rPr kumimoji="1" lang="en-US" altLang="ja-JP" sz="2400" dirty="0">
                <a:latin typeface="+mn-ea"/>
              </a:rPr>
              <a:t>	</a:t>
            </a:r>
            <a:r>
              <a:rPr kumimoji="1" lang="ja-JP" altLang="en-US" sz="2400" dirty="0">
                <a:solidFill>
                  <a:srgbClr val="FF0000"/>
                </a:solidFill>
                <a:latin typeface="+mn-ea"/>
              </a:rPr>
              <a:t>データ</a:t>
            </a:r>
            <a:r>
              <a:rPr kumimoji="1" lang="en-US" altLang="ja-JP" sz="2400" dirty="0">
                <a:solidFill>
                  <a:srgbClr val="FF0000"/>
                </a:solidFill>
                <a:latin typeface="+mn-ea"/>
              </a:rPr>
              <a:t>D</a:t>
            </a:r>
            <a:r>
              <a:rPr kumimoji="1" lang="ja-JP" altLang="en-US" sz="2400" dirty="0">
                <a:solidFill>
                  <a:srgbClr val="FF0000"/>
                </a:solidFill>
                <a:latin typeface="+mn-ea"/>
              </a:rPr>
              <a:t>：ドア</a:t>
            </a:r>
            <a:r>
              <a:rPr kumimoji="1" lang="en-US" altLang="ja-JP" sz="2400" dirty="0">
                <a:solidFill>
                  <a:srgbClr val="FF0000"/>
                </a:solidFill>
                <a:latin typeface="+mn-ea"/>
              </a:rPr>
              <a:t>C</a:t>
            </a:r>
            <a:r>
              <a:rPr kumimoji="1" lang="ja-JP" altLang="en-US" sz="2400" dirty="0">
                <a:solidFill>
                  <a:srgbClr val="FF0000"/>
                </a:solidFill>
                <a:latin typeface="+mn-ea"/>
              </a:rPr>
              <a:t>を開けた（ドア</a:t>
            </a:r>
            <a:r>
              <a:rPr kumimoji="1" lang="en-US" altLang="ja-JP" sz="2400" dirty="0">
                <a:solidFill>
                  <a:srgbClr val="FF0000"/>
                </a:solidFill>
                <a:latin typeface="+mn-ea"/>
              </a:rPr>
              <a:t>C</a:t>
            </a:r>
            <a:r>
              <a:rPr kumimoji="1" lang="ja-JP" altLang="en-US" sz="2400" dirty="0" err="1">
                <a:solidFill>
                  <a:srgbClr val="FF0000"/>
                </a:solidFill>
                <a:latin typeface="+mn-ea"/>
              </a:rPr>
              <a:t>には</a:t>
            </a:r>
            <a:r>
              <a:rPr kumimoji="1" lang="ja-JP" altLang="en-US" sz="2400" dirty="0">
                <a:solidFill>
                  <a:srgbClr val="FF0000"/>
                </a:solidFill>
                <a:latin typeface="+mn-ea"/>
              </a:rPr>
              <a:t>賞金がない）</a:t>
            </a:r>
            <a:endParaRPr kumimoji="1" lang="en-US" altLang="ja-JP" sz="2400" dirty="0">
              <a:solidFill>
                <a:srgbClr val="FF0000"/>
              </a:solidFill>
              <a:latin typeface="+mn-ea"/>
            </a:endParaRPr>
          </a:p>
          <a:p>
            <a:r>
              <a:rPr kumimoji="1" lang="en-US" altLang="ja-JP" sz="2400" dirty="0">
                <a:latin typeface="+mn-ea"/>
              </a:rPr>
              <a:t>	</a:t>
            </a:r>
            <a:r>
              <a:rPr kumimoji="1" lang="ja-JP" altLang="en-US" sz="2400" dirty="0">
                <a:solidFill>
                  <a:schemeClr val="accent6"/>
                </a:solidFill>
                <a:latin typeface="+mn-ea"/>
              </a:rPr>
              <a:t>仮定</a:t>
            </a:r>
            <a:r>
              <a:rPr kumimoji="1" lang="en-US" altLang="ja-JP" sz="2400" dirty="0">
                <a:solidFill>
                  <a:schemeClr val="accent6"/>
                </a:solidFill>
                <a:latin typeface="+mn-ea"/>
              </a:rPr>
              <a:t>H1</a:t>
            </a:r>
            <a:r>
              <a:rPr kumimoji="1" lang="ja-JP" altLang="en-US" sz="2400" dirty="0">
                <a:solidFill>
                  <a:schemeClr val="accent6"/>
                </a:solidFill>
                <a:latin typeface="+mn-ea"/>
              </a:rPr>
              <a:t>：ドア</a:t>
            </a:r>
            <a:r>
              <a:rPr kumimoji="1" lang="en-US" altLang="ja-JP" sz="2400" dirty="0">
                <a:solidFill>
                  <a:schemeClr val="accent6"/>
                </a:solidFill>
                <a:latin typeface="+mn-ea"/>
              </a:rPr>
              <a:t>A</a:t>
            </a:r>
            <a:r>
              <a:rPr kumimoji="1" lang="ja-JP" altLang="en-US" sz="2400" dirty="0">
                <a:solidFill>
                  <a:schemeClr val="accent6"/>
                </a:solidFill>
                <a:latin typeface="+mn-ea"/>
              </a:rPr>
              <a:t>に賞金がある</a:t>
            </a:r>
            <a:endParaRPr kumimoji="1" lang="en-US" altLang="ja-JP" sz="2400" dirty="0">
              <a:solidFill>
                <a:schemeClr val="accent6"/>
              </a:solidFill>
              <a:latin typeface="+mn-ea"/>
            </a:endParaRPr>
          </a:p>
        </p:txBody>
      </p:sp>
      <p:sp>
        <p:nvSpPr>
          <p:cNvPr id="9" name="コンテンツ プレースホルダー 2">
            <a:extLst>
              <a:ext uri="{FF2B5EF4-FFF2-40B4-BE49-F238E27FC236}">
                <a16:creationId xmlns:a16="http://schemas.microsoft.com/office/drawing/2014/main" id="{DAEB6F1B-68DF-4683-ABB9-CE4B04376BE0}"/>
              </a:ext>
            </a:extLst>
          </p:cNvPr>
          <p:cNvSpPr>
            <a:spLocks noGrp="1"/>
          </p:cNvSpPr>
          <p:nvPr>
            <p:ph idx="1"/>
          </p:nvPr>
        </p:nvSpPr>
        <p:spPr>
          <a:xfrm>
            <a:off x="2906376" y="4949052"/>
            <a:ext cx="6874438" cy="1807246"/>
          </a:xfrm>
        </p:spPr>
        <p:txBody>
          <a:bodyPr>
            <a:noAutofit/>
          </a:bodyPr>
          <a:lstStyle/>
          <a:p>
            <a:pPr marL="0" indent="0">
              <a:buNone/>
            </a:pPr>
            <a:r>
              <a:rPr lang="en-US" altLang="ja-JP" sz="2000" dirty="0"/>
              <a:t>(ⅰ)</a:t>
            </a:r>
            <a:r>
              <a:rPr lang="ja-JP" altLang="en-US" sz="2000" dirty="0"/>
              <a:t>⇒ドア</a:t>
            </a:r>
            <a:r>
              <a:rPr lang="en-US" altLang="ja-JP" sz="2000" dirty="0"/>
              <a:t>C</a:t>
            </a:r>
            <a:r>
              <a:rPr lang="ja-JP" altLang="en-US" sz="2000" dirty="0"/>
              <a:t>が開けられたとき、ドア</a:t>
            </a:r>
            <a:r>
              <a:rPr lang="en-US" altLang="ja-JP" sz="2000" dirty="0"/>
              <a:t>A</a:t>
            </a:r>
            <a:r>
              <a:rPr lang="ja-JP" altLang="en-US" sz="2000" dirty="0"/>
              <a:t>に賞金がある確率</a:t>
            </a:r>
            <a:endParaRPr lang="en-US" altLang="ja-JP" sz="2000" dirty="0"/>
          </a:p>
          <a:p>
            <a:pPr marL="0" indent="0">
              <a:buNone/>
            </a:pPr>
            <a:r>
              <a:rPr lang="en-US" altLang="ja-JP" sz="2000" dirty="0"/>
              <a:t>(ⅱ)</a:t>
            </a:r>
            <a:r>
              <a:rPr lang="ja-JP" altLang="en-US" sz="2000" dirty="0"/>
              <a:t>⇒ドア</a:t>
            </a:r>
            <a:r>
              <a:rPr lang="en-US" altLang="ja-JP" sz="2000" dirty="0"/>
              <a:t>A</a:t>
            </a:r>
            <a:r>
              <a:rPr lang="ja-JP" altLang="en-US" sz="2000" dirty="0"/>
              <a:t>に賞金があるとき、ドア</a:t>
            </a:r>
            <a:r>
              <a:rPr lang="en-US" altLang="ja-JP" sz="2000" dirty="0"/>
              <a:t>C</a:t>
            </a:r>
            <a:r>
              <a:rPr lang="ja-JP" altLang="en-US" sz="2000" dirty="0"/>
              <a:t>が開けられる確率</a:t>
            </a:r>
            <a:endParaRPr lang="en-US" altLang="ja-JP" sz="2000" dirty="0"/>
          </a:p>
          <a:p>
            <a:pPr marL="0" indent="0">
              <a:buNone/>
            </a:pPr>
            <a:r>
              <a:rPr lang="en-US" altLang="ja-JP" sz="2000" dirty="0"/>
              <a:t>(ⅲ)</a:t>
            </a:r>
            <a:r>
              <a:rPr lang="ja-JP" altLang="en-US" sz="2000" dirty="0"/>
              <a:t>⇒ドア</a:t>
            </a:r>
            <a:r>
              <a:rPr lang="en-US" altLang="ja-JP" sz="2000" dirty="0"/>
              <a:t>A</a:t>
            </a:r>
            <a:r>
              <a:rPr lang="ja-JP" altLang="en-US" sz="2000" dirty="0"/>
              <a:t>に賞金がある確率</a:t>
            </a:r>
            <a:endParaRPr lang="en-US" altLang="ja-JP" sz="2000" dirty="0"/>
          </a:p>
          <a:p>
            <a:pPr marL="0" indent="0">
              <a:buNone/>
            </a:pPr>
            <a:r>
              <a:rPr lang="en-US" altLang="ja-JP" sz="2000" dirty="0"/>
              <a:t>(ⅳ)</a:t>
            </a:r>
            <a:r>
              <a:rPr lang="ja-JP" altLang="en-US" sz="2000" dirty="0"/>
              <a:t>⇒ドア</a:t>
            </a:r>
            <a:r>
              <a:rPr lang="en-US" altLang="ja-JP" sz="2000" dirty="0"/>
              <a:t>C</a:t>
            </a:r>
            <a:r>
              <a:rPr lang="ja-JP" altLang="en-US" sz="2000" dirty="0"/>
              <a:t>が開け</a:t>
            </a:r>
            <a:r>
              <a:rPr lang="ja-JP" altLang="en-US" sz="2000" dirty="0" err="1"/>
              <a:t>れらた</a:t>
            </a:r>
            <a:r>
              <a:rPr lang="ja-JP" altLang="en-US" sz="2000" dirty="0"/>
              <a:t>確率</a:t>
            </a:r>
            <a:endParaRPr lang="en-US" altLang="ja-JP" sz="2000" dirty="0"/>
          </a:p>
          <a:p>
            <a:pPr marL="0" indent="0">
              <a:buNone/>
            </a:pPr>
            <a:endParaRPr lang="en-US" altLang="ja-JP" sz="2000" b="1" dirty="0"/>
          </a:p>
        </p:txBody>
      </p:sp>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7F0FF1E5-3048-4FE9-B10D-1B61BD1196A3}"/>
                  </a:ext>
                </a:extLst>
              </p:cNvPr>
              <p:cNvSpPr txBox="1">
                <a:spLocks/>
              </p:cNvSpPr>
              <p:nvPr/>
            </p:nvSpPr>
            <p:spPr>
              <a:xfrm>
                <a:off x="726512" y="2004310"/>
                <a:ext cx="11088850" cy="189497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dirty="0">
                    <a:solidFill>
                      <a:srgbClr val="FF0000"/>
                    </a:solidFill>
                  </a:rPr>
                  <a:t>＜ベイズの定理＞</a:t>
                </a:r>
                <a:endParaRPr lang="en-US" altLang="ja-JP" b="1" dirty="0">
                  <a:solidFill>
                    <a:srgbClr val="FF0000"/>
                  </a:solidFill>
                </a:endParaRPr>
              </a:p>
              <a:p>
                <a:pPr marL="0" indent="0">
                  <a:buFont typeface="Tw Cen MT" panose="020B0602020104020603" pitchFamily="34" charset="0"/>
                  <a:buNone/>
                </a:pPr>
                <a:r>
                  <a:rPr lang="ja-JP" altLang="en-US" b="1" dirty="0">
                    <a:solidFill>
                      <a:srgbClr val="FF0000"/>
                    </a:solidFill>
                  </a:rPr>
                  <a:t>　</a:t>
                </a:r>
                <a14:m>
                  <m:oMath xmlns:m="http://schemas.openxmlformats.org/officeDocument/2006/math">
                    <m:r>
                      <m:rPr>
                        <m:sty m:val="p"/>
                      </m:rPr>
                      <a:rPr lang="en-US" altLang="ja-JP" b="1" i="1" dirty="0" smtClean="0">
                        <a:latin typeface="Cambria Math" panose="02040503050406030204" pitchFamily="18" charset="0"/>
                      </a:rPr>
                      <m:t>D</m:t>
                    </m:r>
                    <m:r>
                      <a:rPr lang="ja-JP" altLang="en-US" b="1" i="1" dirty="0">
                        <a:latin typeface="Cambria Math" panose="02040503050406030204" pitchFamily="18" charset="0"/>
                      </a:rPr>
                      <m:t>が得られた</m:t>
                    </m:r>
                    <m:r>
                      <a:rPr lang="ja-JP" altLang="en-US" b="1" i="1" dirty="0" smtClean="0">
                        <a:latin typeface="Cambria Math" panose="02040503050406030204" pitchFamily="18" charset="0"/>
                      </a:rPr>
                      <m:t>ときに</m:t>
                    </m:r>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が</m:t>
                    </m:r>
                    <m:r>
                      <a:rPr lang="ja-JP" altLang="en-US" b="1" i="1" dirty="0">
                        <a:latin typeface="Cambria Math" panose="02040503050406030204" pitchFamily="18" charset="0"/>
                      </a:rPr>
                      <m:t>成立</m:t>
                    </m:r>
                    <m:r>
                      <a:rPr lang="ja-JP" altLang="en-US" b="1" i="1" dirty="0" smtClean="0">
                        <a:latin typeface="Cambria Math" panose="02040503050406030204" pitchFamily="18" charset="0"/>
                      </a:rPr>
                      <m:t>している</m:t>
                    </m:r>
                    <m:r>
                      <a:rPr lang="ja-JP" altLang="en-US" b="1" i="1" dirty="0">
                        <a:latin typeface="Cambria Math" panose="02040503050406030204" pitchFamily="18" charset="0"/>
                      </a:rPr>
                      <m:t>確率</m:t>
                    </m:r>
                    <m:r>
                      <a:rPr lang="en-US" altLang="ja-JP" b="1" i="1" dirty="0">
                        <a:latin typeface="Cambria Math" panose="02040503050406030204" pitchFamily="18" charset="0"/>
                      </a:rPr>
                      <m:t>(ⅰ)</m:t>
                    </m:r>
                  </m:oMath>
                </a14:m>
                <a:endParaRPr lang="en-US" altLang="ja-JP" b="1" i="1" dirty="0">
                  <a:latin typeface="Cambria Math" panose="02040503050406030204" pitchFamily="18" charset="0"/>
                </a:endParaRPr>
              </a:p>
              <a:p>
                <a:pPr marL="0" indent="0">
                  <a:buFont typeface="Tw Cen MT" panose="020B0602020104020603" pitchFamily="34" charse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の</m:t>
                          </m:r>
                          <m:r>
                            <a:rPr lang="ja-JP" altLang="en-US" b="1" i="1" dirty="0">
                              <a:latin typeface="Cambria Math" panose="02040503050406030204" pitchFamily="18" charset="0"/>
                            </a:rPr>
                            <m:t>もとで</m:t>
                          </m:r>
                          <m:r>
                            <m:rPr>
                              <m:sty m:val="p"/>
                            </m:rPr>
                            <a:rPr lang="en-US" altLang="ja-JP" b="1" i="1" dirty="0" smtClean="0">
                              <a:latin typeface="Cambria Math" panose="02040503050406030204" pitchFamily="18" charset="0"/>
                            </a:rPr>
                            <m:t>D</m:t>
                          </m:r>
                          <m:r>
                            <a:rPr lang="ja-JP" altLang="en-US" b="1" i="1" dirty="0">
                              <a:latin typeface="Cambria Math" panose="02040503050406030204" pitchFamily="18" charset="0"/>
                            </a:rPr>
                            <m:t>が</m:t>
                          </m:r>
                          <m:r>
                            <a:rPr lang="ja-JP" altLang="en-US" b="1" i="1" dirty="0" smtClean="0">
                              <a:latin typeface="Cambria Math" panose="02040503050406030204" pitchFamily="18" charset="0"/>
                            </a:rPr>
                            <m:t>生じる</m:t>
                          </m:r>
                          <m:r>
                            <a:rPr lang="ja-JP" altLang="en-US" b="1" i="1" dirty="0">
                              <a:latin typeface="Cambria Math" panose="02040503050406030204" pitchFamily="18" charset="0"/>
                            </a:rPr>
                            <m:t>確率</m:t>
                          </m:r>
                          <m:r>
                            <a:rPr lang="en-US" altLang="ja-JP" b="1" i="1" dirty="0">
                              <a:latin typeface="Cambria Math" panose="02040503050406030204" pitchFamily="18" charset="0"/>
                            </a:rPr>
                            <m:t>(ⅱ)</m:t>
                          </m:r>
                          <m:r>
                            <a:rPr lang="en-US" altLang="ja-JP" b="1" i="1" dirty="0" smtClean="0">
                              <a:latin typeface="Cambria Math" panose="02040503050406030204" pitchFamily="18" charset="0"/>
                            </a:rPr>
                            <m:t>×</m:t>
                          </m:r>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が</m:t>
                          </m:r>
                          <m:r>
                            <a:rPr lang="ja-JP" altLang="en-US" b="1" i="1" dirty="0">
                              <a:latin typeface="Cambria Math" panose="02040503050406030204" pitchFamily="18" charset="0"/>
                            </a:rPr>
                            <m:t>成立</m:t>
                          </m:r>
                          <m:r>
                            <a:rPr lang="ja-JP" altLang="en-US" b="1" i="1" dirty="0" smtClean="0">
                              <a:latin typeface="Cambria Math" panose="02040503050406030204" pitchFamily="18" charset="0"/>
                            </a:rPr>
                            <m:t>する</m:t>
                          </m:r>
                          <m:r>
                            <a:rPr lang="ja-JP" altLang="en-US" b="1" i="1" dirty="0">
                              <a:latin typeface="Cambria Math" panose="02040503050406030204" pitchFamily="18" charset="0"/>
                            </a:rPr>
                            <m:t>確率</m:t>
                          </m:r>
                          <m:r>
                            <a:rPr lang="en-US" altLang="ja-JP" b="1" i="1" dirty="0">
                              <a:latin typeface="Cambria Math" panose="02040503050406030204" pitchFamily="18" charset="0"/>
                            </a:rPr>
                            <m:t>(ⅲ)</m:t>
                          </m:r>
                        </m:num>
                        <m:den>
                          <m:r>
                            <m:rPr>
                              <m:sty m:val="p"/>
                            </m:rPr>
                            <a:rPr lang="en-US" altLang="ja-JP" b="1" i="1" dirty="0">
                              <a:latin typeface="Cambria Math" panose="02040503050406030204" pitchFamily="18" charset="0"/>
                            </a:rPr>
                            <m:t>D</m:t>
                          </m:r>
                          <m:r>
                            <a:rPr lang="ja-JP" altLang="en-US" b="1" i="1" dirty="0" smtClean="0">
                              <a:latin typeface="Cambria Math" panose="02040503050406030204" pitchFamily="18" charset="0"/>
                            </a:rPr>
                            <m:t>が</m:t>
                          </m:r>
                          <m:r>
                            <a:rPr lang="ja-JP" altLang="en-US" b="1" i="1" dirty="0">
                              <a:latin typeface="Cambria Math" panose="02040503050406030204" pitchFamily="18" charset="0"/>
                            </a:rPr>
                            <m:t>得られた</m:t>
                          </m:r>
                          <m:r>
                            <a:rPr lang="ja-JP" altLang="en-US" b="1" i="1" dirty="0" smtClean="0">
                              <a:latin typeface="Cambria Math" panose="02040503050406030204" pitchFamily="18" charset="0"/>
                            </a:rPr>
                            <m:t>確率</m:t>
                          </m:r>
                          <m:r>
                            <a:rPr lang="en-US" altLang="ja-JP" b="1" i="1" dirty="0">
                              <a:latin typeface="Cambria Math" panose="02040503050406030204" pitchFamily="18" charset="0"/>
                            </a:rPr>
                            <m:t>(</m:t>
                          </m:r>
                          <m:r>
                            <a:rPr lang="en-US" altLang="ja-JP" b="1" i="1" dirty="0" smtClean="0">
                              <a:latin typeface="Cambria Math" panose="02040503050406030204" pitchFamily="18" charset="0"/>
                            </a:rPr>
                            <m:t>ⅳ</m:t>
                          </m:r>
                          <m:r>
                            <a:rPr lang="en-US" altLang="ja-JP" b="1" i="1" dirty="0">
                              <a:latin typeface="Cambria Math" panose="02040503050406030204" pitchFamily="18" charset="0"/>
                            </a:rPr>
                            <m:t>)</m:t>
                          </m:r>
                        </m:den>
                      </m:f>
                    </m:oMath>
                  </m:oMathPara>
                </a14:m>
                <a:endParaRPr lang="en-US" altLang="ja-JP" b="1" dirty="0"/>
              </a:p>
            </p:txBody>
          </p:sp>
        </mc:Choice>
        <mc:Fallback xmlns="">
          <p:sp>
            <p:nvSpPr>
              <p:cNvPr id="10" name="コンテンツ プレースホルダー 2">
                <a:extLst>
                  <a:ext uri="{FF2B5EF4-FFF2-40B4-BE49-F238E27FC236}">
                    <a16:creationId xmlns:a16="http://schemas.microsoft.com/office/drawing/2014/main" id="{7F0FF1E5-3048-4FE9-B10D-1B61BD1196A3}"/>
                  </a:ext>
                </a:extLst>
              </p:cNvPr>
              <p:cNvSpPr txBox="1">
                <a:spLocks noRot="1" noChangeAspect="1" noMove="1" noResize="1" noEditPoints="1" noAdjustHandles="1" noChangeArrowheads="1" noChangeShapeType="1" noTextEdit="1"/>
              </p:cNvSpPr>
              <p:nvPr/>
            </p:nvSpPr>
            <p:spPr>
              <a:xfrm>
                <a:off x="726512" y="2004310"/>
                <a:ext cx="11088850" cy="1894979"/>
              </a:xfrm>
              <a:prstGeom prst="rect">
                <a:avLst/>
              </a:prstGeom>
              <a:blipFill>
                <a:blip r:embed="rId2"/>
                <a:stretch>
                  <a:fillRect l="-1100" t="-32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75CA5CAF-DF03-4315-9B19-9914F7744D5C}"/>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37757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p:txBody>
          <a:bodyPr/>
          <a:lstStyle/>
          <a:p>
            <a:r>
              <a:rPr lang="ja-JP" altLang="en-US" dirty="0"/>
              <a:t>モンティホール問題　整理</a:t>
            </a:r>
            <a:endParaRPr kumimoji="1" lang="ja-JP" altLang="en-US" dirty="0"/>
          </a:p>
        </p:txBody>
      </p:sp>
      <p:sp>
        <p:nvSpPr>
          <p:cNvPr id="6" name="テキスト ボックス 5">
            <a:extLst>
              <a:ext uri="{FF2B5EF4-FFF2-40B4-BE49-F238E27FC236}">
                <a16:creationId xmlns:a16="http://schemas.microsoft.com/office/drawing/2014/main" id="{E4052629-5C15-47AD-864F-447D0A50C883}"/>
              </a:ext>
            </a:extLst>
          </p:cNvPr>
          <p:cNvSpPr txBox="1"/>
          <p:nvPr/>
        </p:nvSpPr>
        <p:spPr>
          <a:xfrm>
            <a:off x="726512" y="3748723"/>
            <a:ext cx="9646593" cy="1200329"/>
          </a:xfrm>
          <a:prstGeom prst="rect">
            <a:avLst/>
          </a:prstGeom>
          <a:noFill/>
        </p:spPr>
        <p:txBody>
          <a:bodyPr wrap="square" rtlCol="0">
            <a:spAutoFit/>
          </a:bodyPr>
          <a:lstStyle/>
          <a:p>
            <a:r>
              <a:rPr kumimoji="1" lang="ja-JP" altLang="en-US" sz="2400" b="1" dirty="0">
                <a:latin typeface="+mn-ea"/>
              </a:rPr>
              <a:t>②仮定</a:t>
            </a:r>
            <a:r>
              <a:rPr kumimoji="1" lang="en-US" altLang="ja-JP" sz="2400" b="1" dirty="0">
                <a:latin typeface="+mn-ea"/>
              </a:rPr>
              <a:t>H2</a:t>
            </a:r>
            <a:r>
              <a:rPr kumimoji="1" lang="ja-JP" altLang="en-US" sz="2400" b="1" dirty="0">
                <a:latin typeface="+mn-ea"/>
              </a:rPr>
              <a:t>について考える</a:t>
            </a:r>
            <a:endParaRPr kumimoji="1" lang="en-US" altLang="ja-JP" sz="2400" dirty="0">
              <a:latin typeface="+mn-ea"/>
            </a:endParaRPr>
          </a:p>
          <a:p>
            <a:r>
              <a:rPr kumimoji="1" lang="en-US" altLang="ja-JP" sz="2400" dirty="0">
                <a:latin typeface="+mn-ea"/>
              </a:rPr>
              <a:t>	</a:t>
            </a:r>
            <a:r>
              <a:rPr kumimoji="1" lang="ja-JP" altLang="en-US" sz="2400" dirty="0">
                <a:solidFill>
                  <a:srgbClr val="FF0000"/>
                </a:solidFill>
                <a:latin typeface="+mn-ea"/>
              </a:rPr>
              <a:t>データ</a:t>
            </a:r>
            <a:r>
              <a:rPr kumimoji="1" lang="en-US" altLang="ja-JP" sz="2400" dirty="0">
                <a:solidFill>
                  <a:srgbClr val="FF0000"/>
                </a:solidFill>
                <a:latin typeface="+mn-ea"/>
              </a:rPr>
              <a:t>D</a:t>
            </a:r>
            <a:r>
              <a:rPr kumimoji="1" lang="ja-JP" altLang="en-US" sz="2400" dirty="0">
                <a:solidFill>
                  <a:srgbClr val="FF0000"/>
                </a:solidFill>
                <a:latin typeface="+mn-ea"/>
              </a:rPr>
              <a:t>：ドア</a:t>
            </a:r>
            <a:r>
              <a:rPr kumimoji="1" lang="en-US" altLang="ja-JP" sz="2400" dirty="0">
                <a:solidFill>
                  <a:srgbClr val="FF0000"/>
                </a:solidFill>
                <a:latin typeface="+mn-ea"/>
              </a:rPr>
              <a:t>C</a:t>
            </a:r>
            <a:r>
              <a:rPr kumimoji="1" lang="ja-JP" altLang="en-US" sz="2400" dirty="0">
                <a:solidFill>
                  <a:srgbClr val="FF0000"/>
                </a:solidFill>
                <a:latin typeface="+mn-ea"/>
              </a:rPr>
              <a:t>を開けた（ドア</a:t>
            </a:r>
            <a:r>
              <a:rPr kumimoji="1" lang="en-US" altLang="ja-JP" sz="2400" dirty="0">
                <a:solidFill>
                  <a:srgbClr val="FF0000"/>
                </a:solidFill>
                <a:latin typeface="+mn-ea"/>
              </a:rPr>
              <a:t>C</a:t>
            </a:r>
            <a:r>
              <a:rPr kumimoji="1" lang="ja-JP" altLang="en-US" sz="2400" dirty="0" err="1">
                <a:solidFill>
                  <a:srgbClr val="FF0000"/>
                </a:solidFill>
                <a:latin typeface="+mn-ea"/>
              </a:rPr>
              <a:t>には</a:t>
            </a:r>
            <a:r>
              <a:rPr kumimoji="1" lang="ja-JP" altLang="en-US" sz="2400" dirty="0">
                <a:solidFill>
                  <a:srgbClr val="FF0000"/>
                </a:solidFill>
                <a:latin typeface="+mn-ea"/>
              </a:rPr>
              <a:t>賞金がない）</a:t>
            </a:r>
            <a:endParaRPr kumimoji="1" lang="en-US" altLang="ja-JP" sz="2400" dirty="0">
              <a:solidFill>
                <a:srgbClr val="FF0000"/>
              </a:solidFill>
              <a:latin typeface="+mn-ea"/>
            </a:endParaRPr>
          </a:p>
          <a:p>
            <a:r>
              <a:rPr kumimoji="1" lang="en-US" altLang="ja-JP" sz="2400" dirty="0">
                <a:latin typeface="+mn-ea"/>
              </a:rPr>
              <a:t>	</a:t>
            </a:r>
            <a:r>
              <a:rPr kumimoji="1" lang="ja-JP" altLang="en-US" sz="2400" dirty="0">
                <a:solidFill>
                  <a:schemeClr val="accent2"/>
                </a:solidFill>
                <a:latin typeface="+mn-ea"/>
              </a:rPr>
              <a:t>仮定</a:t>
            </a:r>
            <a:r>
              <a:rPr kumimoji="1" lang="en-US" altLang="ja-JP" sz="2400" dirty="0">
                <a:solidFill>
                  <a:schemeClr val="accent2"/>
                </a:solidFill>
                <a:latin typeface="+mn-ea"/>
              </a:rPr>
              <a:t>H2</a:t>
            </a:r>
            <a:r>
              <a:rPr kumimoji="1" lang="ja-JP" altLang="en-US" sz="2400" dirty="0">
                <a:solidFill>
                  <a:schemeClr val="accent2"/>
                </a:solidFill>
                <a:latin typeface="+mn-ea"/>
              </a:rPr>
              <a:t>：ドア</a:t>
            </a:r>
            <a:r>
              <a:rPr kumimoji="1" lang="en-US" altLang="ja-JP" sz="2400" dirty="0">
                <a:solidFill>
                  <a:schemeClr val="accent2"/>
                </a:solidFill>
                <a:latin typeface="+mn-ea"/>
              </a:rPr>
              <a:t>B</a:t>
            </a:r>
            <a:r>
              <a:rPr kumimoji="1" lang="ja-JP" altLang="en-US" sz="2400" dirty="0">
                <a:solidFill>
                  <a:schemeClr val="accent2"/>
                </a:solidFill>
                <a:latin typeface="+mn-ea"/>
              </a:rPr>
              <a:t>に賞金がある</a:t>
            </a:r>
            <a:endParaRPr kumimoji="1" lang="en-US" altLang="ja-JP" sz="2400" dirty="0">
              <a:solidFill>
                <a:schemeClr val="accent2"/>
              </a:solidFill>
              <a:latin typeface="+mn-ea"/>
            </a:endParaRPr>
          </a:p>
        </p:txBody>
      </p:sp>
      <p:sp>
        <p:nvSpPr>
          <p:cNvPr id="9" name="コンテンツ プレースホルダー 2">
            <a:extLst>
              <a:ext uri="{FF2B5EF4-FFF2-40B4-BE49-F238E27FC236}">
                <a16:creationId xmlns:a16="http://schemas.microsoft.com/office/drawing/2014/main" id="{DAEB6F1B-68DF-4683-ABB9-CE4B04376BE0}"/>
              </a:ext>
            </a:extLst>
          </p:cNvPr>
          <p:cNvSpPr>
            <a:spLocks noGrp="1"/>
          </p:cNvSpPr>
          <p:nvPr>
            <p:ph idx="1"/>
          </p:nvPr>
        </p:nvSpPr>
        <p:spPr>
          <a:xfrm>
            <a:off x="2906376" y="4949052"/>
            <a:ext cx="6874438" cy="1807246"/>
          </a:xfrm>
        </p:spPr>
        <p:txBody>
          <a:bodyPr>
            <a:noAutofit/>
          </a:bodyPr>
          <a:lstStyle/>
          <a:p>
            <a:pPr marL="0" indent="0">
              <a:buNone/>
            </a:pPr>
            <a:r>
              <a:rPr lang="en-US" altLang="ja-JP" sz="2000" dirty="0"/>
              <a:t>(ⅰ)</a:t>
            </a:r>
            <a:r>
              <a:rPr lang="ja-JP" altLang="en-US" sz="2000" dirty="0"/>
              <a:t>⇒ドア</a:t>
            </a:r>
            <a:r>
              <a:rPr lang="en-US" altLang="ja-JP" sz="2000" dirty="0"/>
              <a:t>C</a:t>
            </a:r>
            <a:r>
              <a:rPr lang="ja-JP" altLang="en-US" sz="2000" dirty="0"/>
              <a:t>が開けられたとき、ドア</a:t>
            </a:r>
            <a:r>
              <a:rPr lang="en-US" altLang="ja-JP" sz="2000" dirty="0"/>
              <a:t>B</a:t>
            </a:r>
            <a:r>
              <a:rPr lang="ja-JP" altLang="en-US" sz="2000" dirty="0"/>
              <a:t>に賞金がある確率</a:t>
            </a:r>
            <a:endParaRPr lang="en-US" altLang="ja-JP" sz="2000" dirty="0"/>
          </a:p>
          <a:p>
            <a:pPr marL="0" indent="0">
              <a:buNone/>
            </a:pPr>
            <a:r>
              <a:rPr lang="en-US" altLang="ja-JP" sz="2000" dirty="0"/>
              <a:t>(ⅱ)</a:t>
            </a:r>
            <a:r>
              <a:rPr lang="ja-JP" altLang="en-US" sz="2000" dirty="0"/>
              <a:t>⇒ドア</a:t>
            </a:r>
            <a:r>
              <a:rPr lang="en-US" altLang="ja-JP" sz="2000" dirty="0"/>
              <a:t>B</a:t>
            </a:r>
            <a:r>
              <a:rPr lang="ja-JP" altLang="en-US" sz="2000" dirty="0"/>
              <a:t>に賞金があるとき、ドア</a:t>
            </a:r>
            <a:r>
              <a:rPr lang="en-US" altLang="ja-JP" sz="2000" dirty="0"/>
              <a:t>C</a:t>
            </a:r>
            <a:r>
              <a:rPr lang="ja-JP" altLang="en-US" sz="2000" dirty="0"/>
              <a:t>が開けられる確率</a:t>
            </a:r>
            <a:endParaRPr lang="en-US" altLang="ja-JP" sz="2000" dirty="0"/>
          </a:p>
          <a:p>
            <a:pPr marL="0" indent="0">
              <a:buNone/>
            </a:pPr>
            <a:r>
              <a:rPr lang="en-US" altLang="ja-JP" sz="2000" dirty="0"/>
              <a:t>(ⅲ)</a:t>
            </a:r>
            <a:r>
              <a:rPr lang="ja-JP" altLang="en-US" sz="2000" dirty="0"/>
              <a:t>⇒ドア</a:t>
            </a:r>
            <a:r>
              <a:rPr lang="en-US" altLang="ja-JP" sz="2000" dirty="0"/>
              <a:t>B</a:t>
            </a:r>
            <a:r>
              <a:rPr lang="ja-JP" altLang="en-US" sz="2000" dirty="0"/>
              <a:t>に賞金がある確率</a:t>
            </a:r>
            <a:endParaRPr lang="en-US" altLang="ja-JP" sz="2000" dirty="0"/>
          </a:p>
          <a:p>
            <a:pPr marL="0" indent="0">
              <a:buNone/>
            </a:pPr>
            <a:r>
              <a:rPr lang="en-US" altLang="ja-JP" sz="2000" dirty="0"/>
              <a:t>(ⅳ)</a:t>
            </a:r>
            <a:r>
              <a:rPr lang="ja-JP" altLang="en-US" sz="2000" dirty="0"/>
              <a:t>⇒ドア</a:t>
            </a:r>
            <a:r>
              <a:rPr lang="en-US" altLang="ja-JP" sz="2000" dirty="0"/>
              <a:t>C</a:t>
            </a:r>
            <a:r>
              <a:rPr lang="ja-JP" altLang="en-US" sz="2000" dirty="0"/>
              <a:t>が開け</a:t>
            </a:r>
            <a:r>
              <a:rPr lang="ja-JP" altLang="en-US" sz="2000" dirty="0" err="1"/>
              <a:t>れらた</a:t>
            </a:r>
            <a:r>
              <a:rPr lang="ja-JP" altLang="en-US" sz="2000" dirty="0"/>
              <a:t>確率</a:t>
            </a:r>
            <a:endParaRPr lang="en-US" altLang="ja-JP" sz="2000" dirty="0"/>
          </a:p>
          <a:p>
            <a:pPr marL="0" indent="0">
              <a:buNone/>
            </a:pPr>
            <a:endParaRPr lang="en-US" altLang="ja-JP" sz="2000" b="1" dirty="0"/>
          </a:p>
        </p:txBody>
      </p:sp>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7F0FF1E5-3048-4FE9-B10D-1B61BD1196A3}"/>
                  </a:ext>
                </a:extLst>
              </p:cNvPr>
              <p:cNvSpPr txBox="1">
                <a:spLocks/>
              </p:cNvSpPr>
              <p:nvPr/>
            </p:nvSpPr>
            <p:spPr>
              <a:xfrm>
                <a:off x="726512" y="2004310"/>
                <a:ext cx="11088850" cy="189497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dirty="0">
                    <a:solidFill>
                      <a:srgbClr val="FF0000"/>
                    </a:solidFill>
                  </a:rPr>
                  <a:t>＜ベイズの定理＞</a:t>
                </a:r>
                <a:endParaRPr lang="en-US" altLang="ja-JP" b="1" dirty="0">
                  <a:solidFill>
                    <a:srgbClr val="FF0000"/>
                  </a:solidFill>
                </a:endParaRPr>
              </a:p>
              <a:p>
                <a:pPr marL="0" indent="0">
                  <a:buFont typeface="Tw Cen MT" panose="020B0602020104020603" pitchFamily="34" charset="0"/>
                  <a:buNone/>
                </a:pPr>
                <a:r>
                  <a:rPr lang="ja-JP" altLang="en-US" b="1" dirty="0">
                    <a:solidFill>
                      <a:srgbClr val="FF0000"/>
                    </a:solidFill>
                  </a:rPr>
                  <a:t>　</a:t>
                </a:r>
                <a14:m>
                  <m:oMath xmlns:m="http://schemas.openxmlformats.org/officeDocument/2006/math">
                    <m:r>
                      <m:rPr>
                        <m:sty m:val="p"/>
                      </m:rPr>
                      <a:rPr lang="en-US" altLang="ja-JP" b="1" i="1" dirty="0" smtClean="0">
                        <a:latin typeface="Cambria Math" panose="02040503050406030204" pitchFamily="18" charset="0"/>
                      </a:rPr>
                      <m:t>D</m:t>
                    </m:r>
                    <m:r>
                      <a:rPr lang="ja-JP" altLang="en-US" b="1" i="1" dirty="0">
                        <a:latin typeface="Cambria Math" panose="02040503050406030204" pitchFamily="18" charset="0"/>
                      </a:rPr>
                      <m:t>が得られた</m:t>
                    </m:r>
                    <m:r>
                      <a:rPr lang="ja-JP" altLang="en-US" b="1" i="1" dirty="0" smtClean="0">
                        <a:latin typeface="Cambria Math" panose="02040503050406030204" pitchFamily="18" charset="0"/>
                      </a:rPr>
                      <m:t>ときに</m:t>
                    </m:r>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が</m:t>
                    </m:r>
                    <m:r>
                      <a:rPr lang="ja-JP" altLang="en-US" b="1" i="1" dirty="0">
                        <a:latin typeface="Cambria Math" panose="02040503050406030204" pitchFamily="18" charset="0"/>
                      </a:rPr>
                      <m:t>成立</m:t>
                    </m:r>
                    <m:r>
                      <a:rPr lang="ja-JP" altLang="en-US" b="1" i="1" dirty="0" smtClean="0">
                        <a:latin typeface="Cambria Math" panose="02040503050406030204" pitchFamily="18" charset="0"/>
                      </a:rPr>
                      <m:t>している</m:t>
                    </m:r>
                    <m:r>
                      <a:rPr lang="ja-JP" altLang="en-US" b="1" i="1" dirty="0">
                        <a:latin typeface="Cambria Math" panose="02040503050406030204" pitchFamily="18" charset="0"/>
                      </a:rPr>
                      <m:t>確率</m:t>
                    </m:r>
                    <m:r>
                      <a:rPr lang="en-US" altLang="ja-JP" b="1" i="1" dirty="0">
                        <a:latin typeface="Cambria Math" panose="02040503050406030204" pitchFamily="18" charset="0"/>
                      </a:rPr>
                      <m:t>(ⅰ)</m:t>
                    </m:r>
                  </m:oMath>
                </a14:m>
                <a:endParaRPr lang="en-US" altLang="ja-JP" b="1" i="1" dirty="0">
                  <a:latin typeface="Cambria Math" panose="02040503050406030204" pitchFamily="18" charset="0"/>
                </a:endParaRPr>
              </a:p>
              <a:p>
                <a:pPr marL="0" indent="0">
                  <a:buFont typeface="Tw Cen MT" panose="020B0602020104020603" pitchFamily="34" charse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の</m:t>
                          </m:r>
                          <m:r>
                            <a:rPr lang="ja-JP" altLang="en-US" b="1" i="1" dirty="0">
                              <a:latin typeface="Cambria Math" panose="02040503050406030204" pitchFamily="18" charset="0"/>
                            </a:rPr>
                            <m:t>もとで</m:t>
                          </m:r>
                          <m:r>
                            <m:rPr>
                              <m:sty m:val="p"/>
                            </m:rPr>
                            <a:rPr lang="en-US" altLang="ja-JP" b="1" i="1" dirty="0" smtClean="0">
                              <a:latin typeface="Cambria Math" panose="02040503050406030204" pitchFamily="18" charset="0"/>
                            </a:rPr>
                            <m:t>D</m:t>
                          </m:r>
                          <m:r>
                            <a:rPr lang="ja-JP" altLang="en-US" b="1" i="1" dirty="0">
                              <a:latin typeface="Cambria Math" panose="02040503050406030204" pitchFamily="18" charset="0"/>
                            </a:rPr>
                            <m:t>が</m:t>
                          </m:r>
                          <m:r>
                            <a:rPr lang="ja-JP" altLang="en-US" b="1" i="1" dirty="0" smtClean="0">
                              <a:latin typeface="Cambria Math" panose="02040503050406030204" pitchFamily="18" charset="0"/>
                            </a:rPr>
                            <m:t>生じる</m:t>
                          </m:r>
                          <m:r>
                            <a:rPr lang="ja-JP" altLang="en-US" b="1" i="1" dirty="0">
                              <a:latin typeface="Cambria Math" panose="02040503050406030204" pitchFamily="18" charset="0"/>
                            </a:rPr>
                            <m:t>確率</m:t>
                          </m:r>
                          <m:r>
                            <a:rPr lang="en-US" altLang="ja-JP" b="1" i="1" dirty="0">
                              <a:latin typeface="Cambria Math" panose="02040503050406030204" pitchFamily="18" charset="0"/>
                            </a:rPr>
                            <m:t>(ⅱ)</m:t>
                          </m:r>
                          <m:r>
                            <a:rPr lang="en-US" altLang="ja-JP" b="1" i="1" dirty="0" smtClean="0">
                              <a:latin typeface="Cambria Math" panose="02040503050406030204" pitchFamily="18" charset="0"/>
                            </a:rPr>
                            <m:t>×</m:t>
                          </m:r>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が</m:t>
                          </m:r>
                          <m:r>
                            <a:rPr lang="ja-JP" altLang="en-US" b="1" i="1" dirty="0">
                              <a:latin typeface="Cambria Math" panose="02040503050406030204" pitchFamily="18" charset="0"/>
                            </a:rPr>
                            <m:t>成立</m:t>
                          </m:r>
                          <m:r>
                            <a:rPr lang="ja-JP" altLang="en-US" b="1" i="1" dirty="0" smtClean="0">
                              <a:latin typeface="Cambria Math" panose="02040503050406030204" pitchFamily="18" charset="0"/>
                            </a:rPr>
                            <m:t>する</m:t>
                          </m:r>
                          <m:r>
                            <a:rPr lang="ja-JP" altLang="en-US" b="1" i="1" dirty="0">
                              <a:latin typeface="Cambria Math" panose="02040503050406030204" pitchFamily="18" charset="0"/>
                            </a:rPr>
                            <m:t>確率</m:t>
                          </m:r>
                          <m:r>
                            <a:rPr lang="en-US" altLang="ja-JP" b="1" i="1" dirty="0">
                              <a:latin typeface="Cambria Math" panose="02040503050406030204" pitchFamily="18" charset="0"/>
                            </a:rPr>
                            <m:t>(ⅲ)</m:t>
                          </m:r>
                        </m:num>
                        <m:den>
                          <m:r>
                            <m:rPr>
                              <m:sty m:val="p"/>
                            </m:rPr>
                            <a:rPr lang="en-US" altLang="ja-JP" b="1" i="1" dirty="0">
                              <a:latin typeface="Cambria Math" panose="02040503050406030204" pitchFamily="18" charset="0"/>
                            </a:rPr>
                            <m:t>D</m:t>
                          </m:r>
                          <m:r>
                            <a:rPr lang="ja-JP" altLang="en-US" b="1" i="1" dirty="0" smtClean="0">
                              <a:latin typeface="Cambria Math" panose="02040503050406030204" pitchFamily="18" charset="0"/>
                            </a:rPr>
                            <m:t>が</m:t>
                          </m:r>
                          <m:r>
                            <a:rPr lang="ja-JP" altLang="en-US" b="1" i="1" dirty="0">
                              <a:latin typeface="Cambria Math" panose="02040503050406030204" pitchFamily="18" charset="0"/>
                            </a:rPr>
                            <m:t>得られた</m:t>
                          </m:r>
                          <m:r>
                            <a:rPr lang="ja-JP" altLang="en-US" b="1" i="1" dirty="0" smtClean="0">
                              <a:latin typeface="Cambria Math" panose="02040503050406030204" pitchFamily="18" charset="0"/>
                            </a:rPr>
                            <m:t>確率</m:t>
                          </m:r>
                          <m:r>
                            <a:rPr lang="en-US" altLang="ja-JP" b="1" i="1" dirty="0">
                              <a:latin typeface="Cambria Math" panose="02040503050406030204" pitchFamily="18" charset="0"/>
                            </a:rPr>
                            <m:t>(</m:t>
                          </m:r>
                          <m:r>
                            <a:rPr lang="en-US" altLang="ja-JP" b="1" i="1" dirty="0" smtClean="0">
                              <a:latin typeface="Cambria Math" panose="02040503050406030204" pitchFamily="18" charset="0"/>
                            </a:rPr>
                            <m:t>ⅳ</m:t>
                          </m:r>
                          <m:r>
                            <a:rPr lang="en-US" altLang="ja-JP" b="1" i="1" dirty="0">
                              <a:latin typeface="Cambria Math" panose="02040503050406030204" pitchFamily="18" charset="0"/>
                            </a:rPr>
                            <m:t>)</m:t>
                          </m:r>
                        </m:den>
                      </m:f>
                    </m:oMath>
                  </m:oMathPara>
                </a14:m>
                <a:endParaRPr lang="en-US" altLang="ja-JP" b="1" dirty="0"/>
              </a:p>
            </p:txBody>
          </p:sp>
        </mc:Choice>
        <mc:Fallback xmlns="">
          <p:sp>
            <p:nvSpPr>
              <p:cNvPr id="10" name="コンテンツ プレースホルダー 2">
                <a:extLst>
                  <a:ext uri="{FF2B5EF4-FFF2-40B4-BE49-F238E27FC236}">
                    <a16:creationId xmlns:a16="http://schemas.microsoft.com/office/drawing/2014/main" id="{7F0FF1E5-3048-4FE9-B10D-1B61BD1196A3}"/>
                  </a:ext>
                </a:extLst>
              </p:cNvPr>
              <p:cNvSpPr txBox="1">
                <a:spLocks noRot="1" noChangeAspect="1" noMove="1" noResize="1" noEditPoints="1" noAdjustHandles="1" noChangeArrowheads="1" noChangeShapeType="1" noTextEdit="1"/>
              </p:cNvSpPr>
              <p:nvPr/>
            </p:nvSpPr>
            <p:spPr>
              <a:xfrm>
                <a:off x="726512" y="2004310"/>
                <a:ext cx="11088850" cy="1894979"/>
              </a:xfrm>
              <a:prstGeom prst="rect">
                <a:avLst/>
              </a:prstGeom>
              <a:blipFill>
                <a:blip r:embed="rId2"/>
                <a:stretch>
                  <a:fillRect l="-1100" t="-3215"/>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0892AD4-A45E-46A6-A3EF-760647ACC42D}"/>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2311166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p:txBody>
          <a:bodyPr/>
          <a:lstStyle/>
          <a:p>
            <a:r>
              <a:rPr lang="ja-JP" altLang="en-US" dirty="0"/>
              <a:t>モンティホール問題　計算</a:t>
            </a:r>
            <a:endParaRPr kumimoji="1" lang="ja-JP" altLang="en-US" dirty="0"/>
          </a:p>
        </p:txBody>
      </p:sp>
      <p:sp>
        <p:nvSpPr>
          <p:cNvPr id="6" name="テキスト ボックス 5">
            <a:extLst>
              <a:ext uri="{FF2B5EF4-FFF2-40B4-BE49-F238E27FC236}">
                <a16:creationId xmlns:a16="http://schemas.microsoft.com/office/drawing/2014/main" id="{E4052629-5C15-47AD-864F-447D0A50C883}"/>
              </a:ext>
            </a:extLst>
          </p:cNvPr>
          <p:cNvSpPr txBox="1"/>
          <p:nvPr/>
        </p:nvSpPr>
        <p:spPr>
          <a:xfrm>
            <a:off x="848975" y="2009730"/>
            <a:ext cx="9646593" cy="461665"/>
          </a:xfrm>
          <a:prstGeom prst="rect">
            <a:avLst/>
          </a:prstGeom>
          <a:noFill/>
        </p:spPr>
        <p:txBody>
          <a:bodyPr wrap="square" rtlCol="0">
            <a:spAutoFit/>
          </a:bodyPr>
          <a:lstStyle/>
          <a:p>
            <a:r>
              <a:rPr kumimoji="1" lang="ja-JP" altLang="en-US" sz="2400" b="1" dirty="0">
                <a:latin typeface="+mn-ea"/>
              </a:rPr>
              <a:t>③仮定</a:t>
            </a:r>
            <a:r>
              <a:rPr kumimoji="1" lang="en-US" altLang="ja-JP" sz="2400" b="1" dirty="0">
                <a:latin typeface="+mn-ea"/>
              </a:rPr>
              <a:t>H1</a:t>
            </a:r>
            <a:r>
              <a:rPr kumimoji="1" lang="ja-JP" altLang="en-US" sz="2400" b="1" dirty="0" err="1">
                <a:latin typeface="+mn-ea"/>
              </a:rPr>
              <a:t>、</a:t>
            </a:r>
            <a:r>
              <a:rPr kumimoji="1" lang="en-US" altLang="ja-JP" sz="2400" b="1" dirty="0">
                <a:latin typeface="+mn-ea"/>
              </a:rPr>
              <a:t>H2</a:t>
            </a:r>
            <a:r>
              <a:rPr kumimoji="1" lang="ja-JP" altLang="en-US" sz="2400" b="1" dirty="0">
                <a:latin typeface="+mn-ea"/>
              </a:rPr>
              <a:t>毎に数値代入</a:t>
            </a:r>
            <a:endParaRPr kumimoji="1" lang="en-US" altLang="ja-JP" sz="2400" dirty="0">
              <a:latin typeface="+mn-ea"/>
            </a:endParaRPr>
          </a:p>
        </p:txBody>
      </p:sp>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DAEB6F1B-68DF-4683-ABB9-CE4B04376BE0}"/>
                  </a:ext>
                </a:extLst>
              </p:cNvPr>
              <p:cNvSpPr>
                <a:spLocks noGrp="1"/>
              </p:cNvSpPr>
              <p:nvPr>
                <p:ph idx="1"/>
              </p:nvPr>
            </p:nvSpPr>
            <p:spPr>
              <a:xfrm>
                <a:off x="1093904" y="2695709"/>
                <a:ext cx="10850445" cy="3149920"/>
              </a:xfrm>
            </p:spPr>
            <p:txBody>
              <a:bodyPr>
                <a:noAutofit/>
              </a:bodyPr>
              <a:lstStyle/>
              <a:p>
                <a:pPr marL="0" indent="0">
                  <a:buNone/>
                </a:pPr>
                <a:r>
                  <a:rPr lang="en-US" altLang="ja-JP" sz="2000" dirty="0">
                    <a:solidFill>
                      <a:schemeClr val="accent6"/>
                    </a:solidFill>
                  </a:rPr>
                  <a:t>(ⅱ)</a:t>
                </a:r>
                <a:r>
                  <a:rPr lang="ja-JP" altLang="en-US" sz="2000" dirty="0"/>
                  <a:t>⇒ドア</a:t>
                </a:r>
                <a:r>
                  <a:rPr lang="en-US" altLang="ja-JP" sz="2000" dirty="0"/>
                  <a:t>A</a:t>
                </a:r>
                <a:r>
                  <a:rPr lang="ja-JP" altLang="en-US" sz="2000" dirty="0"/>
                  <a:t>に賞金があるとき、ドア</a:t>
                </a:r>
                <a:r>
                  <a:rPr lang="en-US" altLang="ja-JP" sz="2000" dirty="0"/>
                  <a:t>C</a:t>
                </a:r>
                <a:r>
                  <a:rPr lang="ja-JP" altLang="en-US" sz="2000" dirty="0"/>
                  <a:t>が開けられる確率　＝　</a:t>
                </a:r>
                <a14:m>
                  <m:oMath xmlns:m="http://schemas.openxmlformats.org/officeDocument/2006/math">
                    <m:f>
                      <m:fPr>
                        <m:ctrlPr>
                          <a:rPr lang="en-US" altLang="ja-JP" sz="2000" i="1" smtClean="0">
                            <a:latin typeface="Cambria Math" panose="02040503050406030204" pitchFamily="18" charset="0"/>
                          </a:rPr>
                        </m:ctrlPr>
                      </m:fPr>
                      <m:num>
                        <m:r>
                          <a:rPr lang="ja-JP" altLang="en-US" sz="2000" i="1">
                            <a:latin typeface="Cambria Math" panose="02040503050406030204" pitchFamily="18" charset="0"/>
                          </a:rPr>
                          <m:t>１</m:t>
                        </m:r>
                      </m:num>
                      <m:den>
                        <m:r>
                          <a:rPr lang="ja-JP" altLang="en-US" sz="2000" i="1">
                            <a:latin typeface="Cambria Math" panose="02040503050406030204" pitchFamily="18" charset="0"/>
                          </a:rPr>
                          <m:t>２</m:t>
                        </m:r>
                      </m:den>
                    </m:f>
                  </m:oMath>
                </a14:m>
                <a:endParaRPr lang="en-US" altLang="ja-JP" sz="2000" dirty="0"/>
              </a:p>
              <a:p>
                <a:pPr marL="0" indent="0">
                  <a:buNone/>
                </a:pPr>
                <a:r>
                  <a:rPr lang="en-US" altLang="ja-JP" sz="2000" dirty="0">
                    <a:solidFill>
                      <a:schemeClr val="accent2"/>
                    </a:solidFill>
                  </a:rPr>
                  <a:t>(ⅱ)</a:t>
                </a:r>
                <a:r>
                  <a:rPr lang="ja-JP" altLang="en-US" sz="2000" dirty="0"/>
                  <a:t>⇒ドア</a:t>
                </a:r>
                <a:r>
                  <a:rPr lang="en-US" altLang="ja-JP" sz="2000" dirty="0"/>
                  <a:t>B</a:t>
                </a:r>
                <a:r>
                  <a:rPr lang="ja-JP" altLang="en-US" sz="2000" dirty="0"/>
                  <a:t>に賞金があるとき、ドア</a:t>
                </a:r>
                <a:r>
                  <a:rPr lang="en-US" altLang="ja-JP" sz="2000" dirty="0"/>
                  <a:t>C</a:t>
                </a:r>
                <a:r>
                  <a:rPr lang="ja-JP" altLang="en-US" sz="2000" dirty="0"/>
                  <a:t>が開けられる確率　＝　１　</a:t>
                </a:r>
                <a:r>
                  <a:rPr lang="en-US" altLang="ja-JP" sz="2000" dirty="0"/>
                  <a:t>…C</a:t>
                </a:r>
                <a:r>
                  <a:rPr lang="ja-JP" altLang="en-US" sz="2000" dirty="0"/>
                  <a:t>を開けるしかないので</a:t>
                </a:r>
                <a:endParaRPr lang="en-US" altLang="ja-JP" sz="2000" dirty="0"/>
              </a:p>
              <a:p>
                <a:pPr marL="0" indent="0">
                  <a:buNone/>
                </a:pPr>
                <a:endParaRPr lang="en-US" altLang="ja-JP" sz="2000" dirty="0"/>
              </a:p>
              <a:p>
                <a:pPr marL="0" indent="0">
                  <a:buNone/>
                </a:pPr>
                <a:r>
                  <a:rPr lang="en-US" altLang="ja-JP" sz="2000" dirty="0">
                    <a:solidFill>
                      <a:schemeClr val="accent6"/>
                    </a:solidFill>
                  </a:rPr>
                  <a:t>(ⅲ)</a:t>
                </a:r>
                <a:r>
                  <a:rPr lang="ja-JP" altLang="en-US" sz="2000" dirty="0"/>
                  <a:t>⇒ドア</a:t>
                </a:r>
                <a:r>
                  <a:rPr lang="en-US" altLang="ja-JP" sz="2000" dirty="0"/>
                  <a:t>A</a:t>
                </a:r>
                <a:r>
                  <a:rPr lang="ja-JP" altLang="en-US" sz="2000" dirty="0"/>
                  <a:t>に賞金がある確率　 ＝　</a:t>
                </a:r>
                <a14:m>
                  <m:oMath xmlns:m="http://schemas.openxmlformats.org/officeDocument/2006/math">
                    <m:f>
                      <m:fPr>
                        <m:ctrlPr>
                          <a:rPr lang="en-US" altLang="ja-JP" sz="2000" i="1">
                            <a:latin typeface="Cambria Math" panose="02040503050406030204" pitchFamily="18" charset="0"/>
                          </a:rPr>
                        </m:ctrlPr>
                      </m:fPr>
                      <m:num>
                        <m:r>
                          <a:rPr lang="ja-JP" altLang="en-US" sz="2000" i="1">
                            <a:latin typeface="Cambria Math" panose="02040503050406030204" pitchFamily="18" charset="0"/>
                          </a:rPr>
                          <m:t>１</m:t>
                        </m:r>
                      </m:num>
                      <m:den>
                        <m:r>
                          <a:rPr lang="ja-JP" altLang="en-US" sz="2000" i="1">
                            <a:latin typeface="Cambria Math" panose="02040503050406030204" pitchFamily="18" charset="0"/>
                          </a:rPr>
                          <m:t>３</m:t>
                        </m:r>
                      </m:den>
                    </m:f>
                  </m:oMath>
                </a14:m>
                <a:endParaRPr lang="en-US" altLang="ja-JP" sz="2000" dirty="0"/>
              </a:p>
              <a:p>
                <a:pPr marL="0" indent="0">
                  <a:buNone/>
                </a:pPr>
                <a:r>
                  <a:rPr lang="en-US" altLang="ja-JP" sz="2000" dirty="0">
                    <a:solidFill>
                      <a:schemeClr val="accent2"/>
                    </a:solidFill>
                  </a:rPr>
                  <a:t>(ⅲ)</a:t>
                </a:r>
                <a:r>
                  <a:rPr lang="ja-JP" altLang="en-US" sz="2000" dirty="0"/>
                  <a:t>⇒ドア</a:t>
                </a:r>
                <a:r>
                  <a:rPr lang="en-US" altLang="ja-JP" sz="2000" dirty="0"/>
                  <a:t>B</a:t>
                </a:r>
                <a:r>
                  <a:rPr lang="ja-JP" altLang="en-US" sz="2000" dirty="0"/>
                  <a:t>に賞金がある確率　 ＝　</a:t>
                </a:r>
                <a14:m>
                  <m:oMath xmlns:m="http://schemas.openxmlformats.org/officeDocument/2006/math">
                    <m:f>
                      <m:fPr>
                        <m:ctrlPr>
                          <a:rPr lang="en-US" altLang="ja-JP" sz="2000" i="1">
                            <a:latin typeface="Cambria Math" panose="02040503050406030204" pitchFamily="18" charset="0"/>
                          </a:rPr>
                        </m:ctrlPr>
                      </m:fPr>
                      <m:num>
                        <m:r>
                          <a:rPr lang="ja-JP" altLang="en-US" sz="2000" i="1">
                            <a:latin typeface="Cambria Math" panose="02040503050406030204" pitchFamily="18" charset="0"/>
                          </a:rPr>
                          <m:t>１</m:t>
                        </m:r>
                      </m:num>
                      <m:den>
                        <m:r>
                          <a:rPr lang="ja-JP" altLang="en-US" sz="2000" i="1">
                            <a:latin typeface="Cambria Math" panose="02040503050406030204" pitchFamily="18" charset="0"/>
                          </a:rPr>
                          <m:t>３</m:t>
                        </m:r>
                      </m:den>
                    </m:f>
                  </m:oMath>
                </a14:m>
                <a:endParaRPr lang="en-US" altLang="ja-JP" sz="2000" dirty="0"/>
              </a:p>
              <a:p>
                <a:pPr marL="0" indent="0">
                  <a:buNone/>
                </a:pPr>
                <a:endParaRPr lang="en-US" altLang="ja-JP" sz="2000" dirty="0"/>
              </a:p>
              <a:p>
                <a:pPr marL="0" indent="0">
                  <a:buNone/>
                </a:pPr>
                <a:endParaRPr lang="en-US" altLang="ja-JP" sz="2000" b="1" dirty="0"/>
              </a:p>
            </p:txBody>
          </p:sp>
        </mc:Choice>
        <mc:Fallback xmlns="">
          <p:sp>
            <p:nvSpPr>
              <p:cNvPr id="9" name="コンテンツ プレースホルダー 2">
                <a:extLst>
                  <a:ext uri="{FF2B5EF4-FFF2-40B4-BE49-F238E27FC236}">
                    <a16:creationId xmlns:a16="http://schemas.microsoft.com/office/drawing/2014/main" id="{DAEB6F1B-68DF-4683-ABB9-CE4B04376BE0}"/>
                  </a:ext>
                </a:extLst>
              </p:cNvPr>
              <p:cNvSpPr>
                <a:spLocks noGrp="1" noRot="1" noChangeAspect="1" noMove="1" noResize="1" noEditPoints="1" noAdjustHandles="1" noChangeArrowheads="1" noChangeShapeType="1" noTextEdit="1"/>
              </p:cNvSpPr>
              <p:nvPr>
                <p:ph idx="1"/>
              </p:nvPr>
            </p:nvSpPr>
            <p:spPr>
              <a:xfrm>
                <a:off x="1093904" y="2695709"/>
                <a:ext cx="10850445" cy="3149920"/>
              </a:xfrm>
              <a:blipFill>
                <a:blip r:embed="rId2"/>
                <a:stretch>
                  <a:fillRect l="-1011"/>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44DE5E21-78F7-4845-A644-DBA9B0D1259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1654" t="-1" r="2" b="-73"/>
          <a:stretch/>
        </p:blipFill>
        <p:spPr>
          <a:xfrm>
            <a:off x="9772511" y="897391"/>
            <a:ext cx="2125659" cy="2334392"/>
          </a:xfrm>
          <a:prstGeom prst="rect">
            <a:avLst/>
          </a:prstGeom>
        </p:spPr>
      </p:pic>
      <p:pic>
        <p:nvPicPr>
          <p:cNvPr id="8" name="図 7">
            <a:extLst>
              <a:ext uri="{FF2B5EF4-FFF2-40B4-BE49-F238E27FC236}">
                <a16:creationId xmlns:a16="http://schemas.microsoft.com/office/drawing/2014/main" id="{9D021804-72F4-406E-9100-81AC91993113}"/>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433132" y="1533619"/>
            <a:ext cx="586400" cy="586400"/>
          </a:xfrm>
          <a:prstGeom prst="rect">
            <a:avLst/>
          </a:prstGeom>
        </p:spPr>
      </p:pic>
      <p:pic>
        <p:nvPicPr>
          <p:cNvPr id="10" name="図 9">
            <a:extLst>
              <a:ext uri="{FF2B5EF4-FFF2-40B4-BE49-F238E27FC236}">
                <a16:creationId xmlns:a16="http://schemas.microsoft.com/office/drawing/2014/main" id="{E786AD1C-371E-4474-AC5E-55C1633D8F17}"/>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0344" r="10169" b="43277"/>
          <a:stretch/>
        </p:blipFill>
        <p:spPr>
          <a:xfrm>
            <a:off x="8069803" y="3935637"/>
            <a:ext cx="3116062" cy="1667803"/>
          </a:xfrm>
          <a:prstGeom prst="rect">
            <a:avLst/>
          </a:prstGeom>
        </p:spPr>
      </p:pic>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556550A-2964-4E9D-B2C1-07577029CB9E}"/>
                  </a:ext>
                </a:extLst>
              </p:cNvPr>
              <p:cNvSpPr txBox="1"/>
              <p:nvPr/>
            </p:nvSpPr>
            <p:spPr>
              <a:xfrm>
                <a:off x="9125729" y="5605713"/>
                <a:ext cx="916440" cy="629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１</m:t>
                          </m:r>
                        </m:num>
                        <m:den>
                          <m:r>
                            <a:rPr lang="ja-JP" altLang="en-US" i="1">
                              <a:latin typeface="Cambria Math" panose="02040503050406030204" pitchFamily="18" charset="0"/>
                            </a:rPr>
                            <m:t>３</m:t>
                          </m:r>
                        </m:den>
                      </m:f>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2556550A-2964-4E9D-B2C1-07577029CB9E}"/>
                  </a:ext>
                </a:extLst>
              </p:cNvPr>
              <p:cNvSpPr txBox="1">
                <a:spLocks noRot="1" noChangeAspect="1" noMove="1" noResize="1" noEditPoints="1" noAdjustHandles="1" noChangeArrowheads="1" noChangeShapeType="1" noTextEdit="1"/>
              </p:cNvSpPr>
              <p:nvPr/>
            </p:nvSpPr>
            <p:spPr>
              <a:xfrm>
                <a:off x="9125729" y="5605713"/>
                <a:ext cx="916440" cy="6291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511734-EE07-435D-8F2A-78D536BAE1CD}"/>
                  </a:ext>
                </a:extLst>
              </p:cNvPr>
              <p:cNvSpPr txBox="1"/>
              <p:nvPr/>
            </p:nvSpPr>
            <p:spPr>
              <a:xfrm>
                <a:off x="8069803" y="5605714"/>
                <a:ext cx="916440" cy="629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１</m:t>
                          </m:r>
                        </m:num>
                        <m:den>
                          <m:r>
                            <a:rPr lang="ja-JP" altLang="en-US" i="1">
                              <a:latin typeface="Cambria Math" panose="02040503050406030204" pitchFamily="18" charset="0"/>
                            </a:rPr>
                            <m:t>３</m:t>
                          </m:r>
                        </m:den>
                      </m:f>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B1511734-EE07-435D-8F2A-78D536BAE1CD}"/>
                  </a:ext>
                </a:extLst>
              </p:cNvPr>
              <p:cNvSpPr txBox="1">
                <a:spLocks noRot="1" noChangeAspect="1" noMove="1" noResize="1" noEditPoints="1" noAdjustHandles="1" noChangeArrowheads="1" noChangeShapeType="1" noTextEdit="1"/>
              </p:cNvSpPr>
              <p:nvPr/>
            </p:nvSpPr>
            <p:spPr>
              <a:xfrm>
                <a:off x="8069803" y="5605714"/>
                <a:ext cx="916440" cy="62914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6F86F83-62AF-4E92-95E4-899679CC2FA2}"/>
                  </a:ext>
                </a:extLst>
              </p:cNvPr>
              <p:cNvSpPr txBox="1"/>
              <p:nvPr/>
            </p:nvSpPr>
            <p:spPr>
              <a:xfrm>
                <a:off x="10181655" y="5621445"/>
                <a:ext cx="916440" cy="6291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ja-JP" altLang="en-US" i="1">
                              <a:latin typeface="Cambria Math" panose="02040503050406030204" pitchFamily="18" charset="0"/>
                            </a:rPr>
                            <m:t>１</m:t>
                          </m:r>
                        </m:num>
                        <m:den>
                          <m:r>
                            <a:rPr lang="ja-JP" altLang="en-US" i="1">
                              <a:latin typeface="Cambria Math" panose="02040503050406030204" pitchFamily="18" charset="0"/>
                            </a:rPr>
                            <m:t>３</m:t>
                          </m:r>
                        </m:den>
                      </m:f>
                    </m:oMath>
                  </m:oMathPara>
                </a14:m>
                <a:endParaRPr kumimoji="1" lang="ja-JP" altLang="en-US" dirty="0"/>
              </a:p>
            </p:txBody>
          </p:sp>
        </mc:Choice>
        <mc:Fallback xmlns="">
          <p:sp>
            <p:nvSpPr>
              <p:cNvPr id="13" name="テキスト ボックス 12">
                <a:extLst>
                  <a:ext uri="{FF2B5EF4-FFF2-40B4-BE49-F238E27FC236}">
                    <a16:creationId xmlns:a16="http://schemas.microsoft.com/office/drawing/2014/main" id="{36F86F83-62AF-4E92-95E4-899679CC2FA2}"/>
                  </a:ext>
                </a:extLst>
              </p:cNvPr>
              <p:cNvSpPr txBox="1">
                <a:spLocks noRot="1" noChangeAspect="1" noMove="1" noResize="1" noEditPoints="1" noAdjustHandles="1" noChangeArrowheads="1" noChangeShapeType="1" noTextEdit="1"/>
              </p:cNvSpPr>
              <p:nvPr/>
            </p:nvSpPr>
            <p:spPr>
              <a:xfrm>
                <a:off x="10181655" y="5621445"/>
                <a:ext cx="916440" cy="629147"/>
              </a:xfrm>
              <a:prstGeom prst="rect">
                <a:avLst/>
              </a:prstGeom>
              <a:blipFill>
                <a:blip r:embed="rId9"/>
                <a:stretch>
                  <a:fillRect/>
                </a:stretch>
              </a:blipFill>
            </p:spPr>
            <p:txBody>
              <a:bodyPr/>
              <a:lstStyle/>
              <a:p>
                <a:r>
                  <a:rPr lang="ja-JP" altLang="en-US">
                    <a:noFill/>
                  </a:rPr>
                  <a:t> </a:t>
                </a:r>
              </a:p>
            </p:txBody>
          </p:sp>
        </mc:Fallback>
      </mc:AlternateContent>
      <p:sp>
        <p:nvSpPr>
          <p:cNvPr id="15" name="スライド番号プレースホルダー 14">
            <a:extLst>
              <a:ext uri="{FF2B5EF4-FFF2-40B4-BE49-F238E27FC236}">
                <a16:creationId xmlns:a16="http://schemas.microsoft.com/office/drawing/2014/main" id="{9B4CF27A-553E-4890-B236-D761B2290D50}"/>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2738286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p:txBody>
          <a:bodyPr/>
          <a:lstStyle/>
          <a:p>
            <a:r>
              <a:rPr lang="ja-JP" altLang="en-US" dirty="0"/>
              <a:t>モンティホール問題　代入</a:t>
            </a:r>
            <a:endParaRPr kumimoji="1" lang="ja-JP" altLang="en-US" dirty="0"/>
          </a:p>
        </p:txBody>
      </p:sp>
      <p:sp>
        <p:nvSpPr>
          <p:cNvPr id="6" name="テキスト ボックス 5">
            <a:extLst>
              <a:ext uri="{FF2B5EF4-FFF2-40B4-BE49-F238E27FC236}">
                <a16:creationId xmlns:a16="http://schemas.microsoft.com/office/drawing/2014/main" id="{E4052629-5C15-47AD-864F-447D0A50C883}"/>
              </a:ext>
            </a:extLst>
          </p:cNvPr>
          <p:cNvSpPr txBox="1"/>
          <p:nvPr/>
        </p:nvSpPr>
        <p:spPr>
          <a:xfrm>
            <a:off x="726512" y="3395717"/>
            <a:ext cx="9646593" cy="461665"/>
          </a:xfrm>
          <a:prstGeom prst="rect">
            <a:avLst/>
          </a:prstGeom>
          <a:noFill/>
        </p:spPr>
        <p:txBody>
          <a:bodyPr wrap="square" rtlCol="0">
            <a:spAutoFit/>
          </a:bodyPr>
          <a:lstStyle/>
          <a:p>
            <a:r>
              <a:rPr kumimoji="1" lang="ja-JP" altLang="en-US" sz="2400" b="1" dirty="0">
                <a:latin typeface="+mn-ea"/>
              </a:rPr>
              <a:t>④仮定</a:t>
            </a:r>
            <a:r>
              <a:rPr kumimoji="1" lang="en-US" altLang="ja-JP" sz="2400" b="1" dirty="0">
                <a:latin typeface="+mn-ea"/>
              </a:rPr>
              <a:t>H1</a:t>
            </a:r>
            <a:r>
              <a:rPr kumimoji="1" lang="ja-JP" altLang="en-US" sz="2400" b="1" dirty="0" err="1">
                <a:latin typeface="+mn-ea"/>
              </a:rPr>
              <a:t>、</a:t>
            </a:r>
            <a:r>
              <a:rPr kumimoji="1" lang="en-US" altLang="ja-JP" sz="2400" b="1" dirty="0">
                <a:latin typeface="+mn-ea"/>
              </a:rPr>
              <a:t>H2</a:t>
            </a:r>
            <a:r>
              <a:rPr kumimoji="1" lang="ja-JP" altLang="en-US" sz="2400" b="1" dirty="0">
                <a:latin typeface="+mn-ea"/>
              </a:rPr>
              <a:t>について定理の右辺の</a:t>
            </a:r>
            <a:r>
              <a:rPr kumimoji="1" lang="ja-JP" altLang="en-US" sz="2400" b="1" dirty="0">
                <a:solidFill>
                  <a:srgbClr val="FF0000"/>
                </a:solidFill>
                <a:latin typeface="+mn-ea"/>
              </a:rPr>
              <a:t>分子</a:t>
            </a:r>
            <a:r>
              <a:rPr kumimoji="1" lang="ja-JP" altLang="en-US" sz="2400" b="1" dirty="0">
                <a:latin typeface="+mn-ea"/>
              </a:rPr>
              <a:t>にそれぞれ代入</a:t>
            </a:r>
            <a:endParaRPr kumimoji="1" lang="en-US" altLang="ja-JP" sz="2400" dirty="0">
              <a:latin typeface="+mn-ea"/>
            </a:endParaRPr>
          </a:p>
        </p:txBody>
      </p:sp>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7F0FF1E5-3048-4FE9-B10D-1B61BD1196A3}"/>
                  </a:ext>
                </a:extLst>
              </p:cNvPr>
              <p:cNvSpPr txBox="1">
                <a:spLocks/>
              </p:cNvSpPr>
              <p:nvPr/>
            </p:nvSpPr>
            <p:spPr>
              <a:xfrm>
                <a:off x="726512" y="2004310"/>
                <a:ext cx="11088850" cy="1244917"/>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dirty="0">
                    <a:solidFill>
                      <a:srgbClr val="FF0000"/>
                    </a:solidFill>
                  </a:rPr>
                  <a:t>＜ベイズの定理＞</a:t>
                </a:r>
                <a:endParaRPr lang="en-US" altLang="ja-JP" b="1" dirty="0">
                  <a:solidFill>
                    <a:srgbClr val="FF0000"/>
                  </a:solidFill>
                </a:endParaRPr>
              </a:p>
              <a:p>
                <a:pPr marL="0" indent="0">
                  <a:buFont typeface="Tw Cen MT" panose="020B0602020104020603" pitchFamily="34" charse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a:rPr lang="ja-JP" altLang="en-US" b="1" i="1" dirty="0" smtClean="0">
                              <a:latin typeface="Cambria Math" panose="02040503050406030204" pitchFamily="18" charset="0"/>
                            </a:rPr>
                            <m:t> </m:t>
                          </m:r>
                          <m:r>
                            <a:rPr lang="en-US" altLang="ja-JP" b="1" i="1" dirty="0" smtClean="0">
                              <a:solidFill>
                                <a:srgbClr val="FF0000"/>
                              </a:solidFill>
                              <a:latin typeface="Cambria Math" panose="02040503050406030204" pitchFamily="18" charset="0"/>
                            </a:rPr>
                            <m:t>(ⅱ)× </m:t>
                          </m:r>
                          <m:r>
                            <a:rPr lang="en-US" altLang="ja-JP" b="1" i="1" dirty="0">
                              <a:solidFill>
                                <a:srgbClr val="FF0000"/>
                              </a:solidFill>
                              <a:latin typeface="Cambria Math" panose="02040503050406030204" pitchFamily="18" charset="0"/>
                            </a:rPr>
                            <m:t>(ⅲ)</m:t>
                          </m:r>
                        </m:num>
                        <m:den>
                          <m:r>
                            <a:rPr lang="en-US" altLang="ja-JP" b="1" i="1" dirty="0" smtClean="0">
                              <a:latin typeface="Cambria Math" panose="02040503050406030204" pitchFamily="18" charset="0"/>
                            </a:rPr>
                            <m:t> (ⅳ)</m:t>
                          </m:r>
                        </m:den>
                      </m:f>
                    </m:oMath>
                  </m:oMathPara>
                </a14:m>
                <a:endParaRPr lang="en-US" altLang="ja-JP" b="1" dirty="0"/>
              </a:p>
            </p:txBody>
          </p:sp>
        </mc:Choice>
        <mc:Fallback xmlns="">
          <p:sp>
            <p:nvSpPr>
              <p:cNvPr id="10" name="コンテンツ プレースホルダー 2">
                <a:extLst>
                  <a:ext uri="{FF2B5EF4-FFF2-40B4-BE49-F238E27FC236}">
                    <a16:creationId xmlns:a16="http://schemas.microsoft.com/office/drawing/2014/main" id="{7F0FF1E5-3048-4FE9-B10D-1B61BD1196A3}"/>
                  </a:ext>
                </a:extLst>
              </p:cNvPr>
              <p:cNvSpPr txBox="1">
                <a:spLocks noRot="1" noChangeAspect="1" noMove="1" noResize="1" noEditPoints="1" noAdjustHandles="1" noChangeArrowheads="1" noChangeShapeType="1" noTextEdit="1"/>
              </p:cNvSpPr>
              <p:nvPr/>
            </p:nvSpPr>
            <p:spPr>
              <a:xfrm>
                <a:off x="726512" y="2004310"/>
                <a:ext cx="11088850" cy="1244917"/>
              </a:xfrm>
              <a:prstGeom prst="rect">
                <a:avLst/>
              </a:prstGeom>
              <a:blipFill>
                <a:blip r:embed="rId2"/>
                <a:stretch>
                  <a:fillRect l="-1100" t="-49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64283A71-F098-473D-A0C1-966A74D8F9C6}"/>
                  </a:ext>
                </a:extLst>
              </p:cNvPr>
              <p:cNvSpPr>
                <a:spLocks noGrp="1"/>
              </p:cNvSpPr>
              <p:nvPr>
                <p:ph idx="1"/>
              </p:nvPr>
            </p:nvSpPr>
            <p:spPr>
              <a:xfrm>
                <a:off x="1024128" y="4003871"/>
                <a:ext cx="6874438" cy="2201619"/>
              </a:xfrm>
            </p:spPr>
            <p:txBody>
              <a:bodyPr>
                <a:noAutofit/>
              </a:bodyPr>
              <a:lstStyle/>
              <a:p>
                <a:pPr marL="0" indent="0">
                  <a:buNone/>
                </a:pPr>
                <a:r>
                  <a:rPr lang="ja-JP" altLang="en-US" sz="2000" dirty="0">
                    <a:solidFill>
                      <a:schemeClr val="accent6"/>
                    </a:solidFill>
                    <a:latin typeface="+mn-ea"/>
                  </a:rPr>
                  <a:t>仮定</a:t>
                </a:r>
                <a:r>
                  <a:rPr lang="en-US" altLang="ja-JP" sz="2000" dirty="0">
                    <a:solidFill>
                      <a:schemeClr val="accent6"/>
                    </a:solidFill>
                    <a:latin typeface="+mn-ea"/>
                  </a:rPr>
                  <a:t>H1</a:t>
                </a:r>
                <a:r>
                  <a:rPr lang="ja-JP" altLang="en-US" sz="2000" dirty="0">
                    <a:solidFill>
                      <a:schemeClr val="accent6"/>
                    </a:solidFill>
                    <a:latin typeface="+mn-ea"/>
                  </a:rPr>
                  <a:t>：ドア</a:t>
                </a:r>
                <a:r>
                  <a:rPr lang="en-US" altLang="ja-JP" sz="2000" dirty="0">
                    <a:solidFill>
                      <a:schemeClr val="accent6"/>
                    </a:solidFill>
                    <a:latin typeface="+mn-ea"/>
                  </a:rPr>
                  <a:t>A</a:t>
                </a:r>
                <a:r>
                  <a:rPr lang="ja-JP" altLang="en-US" sz="2000" dirty="0">
                    <a:solidFill>
                      <a:schemeClr val="accent6"/>
                    </a:solidFill>
                    <a:latin typeface="+mn-ea"/>
                  </a:rPr>
                  <a:t>に賞金がある　⇒　ドアを変えない場合</a:t>
                </a:r>
                <a:endParaRPr lang="en-US" altLang="ja-JP" sz="2000" dirty="0">
                  <a:solidFill>
                    <a:schemeClr val="accent6"/>
                  </a:solidFill>
                  <a:latin typeface="+mn-ea"/>
                </a:endParaRPr>
              </a:p>
              <a:p>
                <a:pPr marL="0" indent="0">
                  <a:buNone/>
                </a:pPr>
                <a14:m>
                  <m:oMath xmlns:m="http://schemas.openxmlformats.org/officeDocument/2006/math">
                    <m:f>
                      <m:fPr>
                        <m:ctrlPr>
                          <a:rPr lang="en-US" altLang="ja-JP" sz="2000" b="1" i="1" dirty="0">
                            <a:latin typeface="Cambria Math" panose="02040503050406030204" pitchFamily="18" charset="0"/>
                          </a:rPr>
                        </m:ctrlPr>
                      </m:fPr>
                      <m:num>
                        <m:r>
                          <a:rPr lang="ja-JP" altLang="en-US" sz="2000" b="1" i="1" dirty="0">
                            <a:latin typeface="Cambria Math" panose="02040503050406030204" pitchFamily="18" charset="0"/>
                          </a:rPr>
                          <m:t> </m:t>
                        </m:r>
                        <m:r>
                          <a:rPr lang="ja-JP" altLang="en-US" sz="2000" b="1" i="1" dirty="0" smtClean="0">
                            <a:latin typeface="Cambria Math" panose="02040503050406030204" pitchFamily="18" charset="0"/>
                          </a:rPr>
                          <m:t>１</m:t>
                        </m:r>
                      </m:num>
                      <m:den>
                        <m:r>
                          <a:rPr lang="en-US" altLang="ja-JP" sz="2000" b="1" i="1" dirty="0">
                            <a:latin typeface="Cambria Math" panose="02040503050406030204" pitchFamily="18" charset="0"/>
                          </a:rPr>
                          <m:t> </m:t>
                        </m:r>
                        <m:r>
                          <a:rPr lang="ja-JP" altLang="en-US" sz="2000" b="1" i="1" dirty="0" smtClean="0">
                            <a:latin typeface="Cambria Math" panose="02040503050406030204" pitchFamily="18" charset="0"/>
                          </a:rPr>
                          <m:t>２</m:t>
                        </m:r>
                      </m:den>
                    </m:f>
                  </m:oMath>
                </a14:m>
                <a:r>
                  <a:rPr lang="ja-JP" altLang="en-US" sz="2000" dirty="0"/>
                  <a:t>　</a:t>
                </a:r>
                <a:r>
                  <a:rPr lang="en-US" altLang="ja-JP" sz="2000" dirty="0"/>
                  <a:t>×</a:t>
                </a:r>
                <a:r>
                  <a:rPr lang="ja-JP" altLang="en-US" sz="2000" dirty="0"/>
                  <a:t>　</a:t>
                </a:r>
                <a:r>
                  <a:rPr lang="en-US" altLang="ja-JP" sz="2000" b="1" dirty="0"/>
                  <a:t> </a:t>
                </a:r>
                <a14:m>
                  <m:oMath xmlns:m="http://schemas.openxmlformats.org/officeDocument/2006/math">
                    <m:f>
                      <m:fPr>
                        <m:ctrlPr>
                          <a:rPr lang="en-US" altLang="ja-JP" sz="2000" b="1" i="1" dirty="0">
                            <a:latin typeface="Cambria Math" panose="02040503050406030204" pitchFamily="18" charset="0"/>
                          </a:rPr>
                        </m:ctrlPr>
                      </m:fPr>
                      <m:num>
                        <m:r>
                          <a:rPr lang="ja-JP" altLang="en-US" sz="2000" b="1" i="1" dirty="0">
                            <a:latin typeface="Cambria Math" panose="02040503050406030204" pitchFamily="18" charset="0"/>
                          </a:rPr>
                          <m:t> </m:t>
                        </m:r>
                        <m:r>
                          <a:rPr lang="ja-JP" altLang="en-US" sz="2000" b="1" i="1" dirty="0">
                            <a:latin typeface="Cambria Math" panose="02040503050406030204" pitchFamily="18" charset="0"/>
                          </a:rPr>
                          <m:t>１</m:t>
                        </m:r>
                      </m:num>
                      <m:den>
                        <m:r>
                          <a:rPr lang="en-US" altLang="ja-JP" sz="2000" b="1" i="1" dirty="0">
                            <a:latin typeface="Cambria Math" panose="02040503050406030204" pitchFamily="18" charset="0"/>
                          </a:rPr>
                          <m:t> </m:t>
                        </m:r>
                        <m:r>
                          <a:rPr lang="ja-JP" altLang="en-US" sz="2000" b="1" i="1" dirty="0">
                            <a:latin typeface="Cambria Math" panose="02040503050406030204" pitchFamily="18" charset="0"/>
                          </a:rPr>
                          <m:t>３</m:t>
                        </m:r>
                      </m:den>
                    </m:f>
                  </m:oMath>
                </a14:m>
                <a:r>
                  <a:rPr lang="ja-JP" altLang="en-US" sz="2000" dirty="0"/>
                  <a:t>　＝　</a:t>
                </a:r>
                <a:r>
                  <a:rPr lang="en-US" altLang="ja-JP" sz="2000" b="1" dirty="0"/>
                  <a:t> </a:t>
                </a:r>
                <a14:m>
                  <m:oMath xmlns:m="http://schemas.openxmlformats.org/officeDocument/2006/math">
                    <m:f>
                      <m:fPr>
                        <m:ctrlPr>
                          <a:rPr lang="en-US" altLang="ja-JP" sz="2000" b="1" i="1" dirty="0">
                            <a:latin typeface="Cambria Math" panose="02040503050406030204" pitchFamily="18" charset="0"/>
                          </a:rPr>
                        </m:ctrlPr>
                      </m:fPr>
                      <m:num>
                        <m:r>
                          <a:rPr lang="ja-JP" altLang="en-US" sz="2000" b="1" i="1" dirty="0">
                            <a:latin typeface="Cambria Math" panose="02040503050406030204" pitchFamily="18" charset="0"/>
                          </a:rPr>
                          <m:t> </m:t>
                        </m:r>
                        <m:r>
                          <a:rPr lang="ja-JP" altLang="en-US" sz="2000" b="1" i="1" dirty="0">
                            <a:latin typeface="Cambria Math" panose="02040503050406030204" pitchFamily="18" charset="0"/>
                          </a:rPr>
                          <m:t>１</m:t>
                        </m:r>
                      </m:num>
                      <m:den>
                        <m:r>
                          <a:rPr lang="en-US" altLang="ja-JP" sz="2000" b="1" i="1" dirty="0">
                            <a:latin typeface="Cambria Math" panose="02040503050406030204" pitchFamily="18" charset="0"/>
                          </a:rPr>
                          <m:t> </m:t>
                        </m:r>
                        <m:r>
                          <a:rPr lang="ja-JP" altLang="en-US" sz="2000" b="1" i="1" dirty="0">
                            <a:latin typeface="Cambria Math" panose="02040503050406030204" pitchFamily="18" charset="0"/>
                          </a:rPr>
                          <m:t>６</m:t>
                        </m:r>
                      </m:den>
                    </m:f>
                  </m:oMath>
                </a14:m>
                <a:endParaRPr lang="en-US" altLang="ja-JP" sz="2000" dirty="0"/>
              </a:p>
              <a:p>
                <a:pPr marL="0" indent="0">
                  <a:buNone/>
                </a:pPr>
                <a:r>
                  <a:rPr lang="ja-JP" altLang="en-US" sz="2000" dirty="0">
                    <a:solidFill>
                      <a:schemeClr val="accent2"/>
                    </a:solidFill>
                    <a:latin typeface="+mn-ea"/>
                  </a:rPr>
                  <a:t>仮定</a:t>
                </a:r>
                <a:r>
                  <a:rPr lang="en-US" altLang="ja-JP" sz="2000" dirty="0">
                    <a:solidFill>
                      <a:schemeClr val="accent2"/>
                    </a:solidFill>
                    <a:latin typeface="+mn-ea"/>
                  </a:rPr>
                  <a:t>H2</a:t>
                </a:r>
                <a:r>
                  <a:rPr lang="ja-JP" altLang="en-US" sz="2000" dirty="0">
                    <a:solidFill>
                      <a:schemeClr val="accent2"/>
                    </a:solidFill>
                    <a:latin typeface="+mn-ea"/>
                  </a:rPr>
                  <a:t>：ドア</a:t>
                </a:r>
                <a:r>
                  <a:rPr lang="en-US" altLang="ja-JP" sz="2000" dirty="0">
                    <a:solidFill>
                      <a:schemeClr val="accent2"/>
                    </a:solidFill>
                    <a:latin typeface="+mn-ea"/>
                  </a:rPr>
                  <a:t>B</a:t>
                </a:r>
                <a:r>
                  <a:rPr lang="ja-JP" altLang="en-US" sz="2000" dirty="0">
                    <a:solidFill>
                      <a:schemeClr val="accent2"/>
                    </a:solidFill>
                    <a:latin typeface="+mn-ea"/>
                  </a:rPr>
                  <a:t>に賞金がある　⇒　ドアを変えた場合</a:t>
                </a:r>
                <a:endParaRPr lang="en-US" altLang="ja-JP" sz="2000" dirty="0">
                  <a:solidFill>
                    <a:schemeClr val="accent2"/>
                  </a:solidFill>
                  <a:latin typeface="+mn-ea"/>
                </a:endParaRPr>
              </a:p>
              <a:p>
                <a:pPr marL="0" indent="0">
                  <a:buNone/>
                </a:pPr>
                <a:r>
                  <a:rPr lang="ja-JP" altLang="en-US" sz="2000" dirty="0"/>
                  <a:t>１　</a:t>
                </a:r>
                <a:r>
                  <a:rPr lang="en-US" altLang="ja-JP" sz="2000" dirty="0"/>
                  <a:t>×</a:t>
                </a:r>
                <a:r>
                  <a:rPr lang="ja-JP" altLang="en-US" sz="2000" dirty="0"/>
                  <a:t>　</a:t>
                </a:r>
                <a:r>
                  <a:rPr lang="en-US" altLang="ja-JP" sz="2000" b="1" dirty="0"/>
                  <a:t> </a:t>
                </a:r>
                <a14:m>
                  <m:oMath xmlns:m="http://schemas.openxmlformats.org/officeDocument/2006/math">
                    <m:f>
                      <m:fPr>
                        <m:ctrlPr>
                          <a:rPr lang="en-US" altLang="ja-JP" sz="2000" b="1" i="1" dirty="0">
                            <a:latin typeface="Cambria Math" panose="02040503050406030204" pitchFamily="18" charset="0"/>
                          </a:rPr>
                        </m:ctrlPr>
                      </m:fPr>
                      <m:num>
                        <m:r>
                          <a:rPr lang="ja-JP" altLang="en-US" sz="2000" b="1" i="1" dirty="0">
                            <a:latin typeface="Cambria Math" panose="02040503050406030204" pitchFamily="18" charset="0"/>
                          </a:rPr>
                          <m:t> </m:t>
                        </m:r>
                        <m:r>
                          <a:rPr lang="ja-JP" altLang="en-US" sz="2000" b="1" i="1" dirty="0">
                            <a:latin typeface="Cambria Math" panose="02040503050406030204" pitchFamily="18" charset="0"/>
                          </a:rPr>
                          <m:t>１</m:t>
                        </m:r>
                      </m:num>
                      <m:den>
                        <m:r>
                          <a:rPr lang="en-US" altLang="ja-JP" sz="2000" b="1" i="1" dirty="0">
                            <a:latin typeface="Cambria Math" panose="02040503050406030204" pitchFamily="18" charset="0"/>
                          </a:rPr>
                          <m:t> </m:t>
                        </m:r>
                        <m:r>
                          <a:rPr lang="ja-JP" altLang="en-US" sz="2000" b="1" i="1" dirty="0">
                            <a:latin typeface="Cambria Math" panose="02040503050406030204" pitchFamily="18" charset="0"/>
                          </a:rPr>
                          <m:t>３</m:t>
                        </m:r>
                      </m:den>
                    </m:f>
                  </m:oMath>
                </a14:m>
                <a:r>
                  <a:rPr lang="ja-JP" altLang="en-US" sz="2000" dirty="0"/>
                  <a:t>　＝　</a:t>
                </a:r>
                <a:r>
                  <a:rPr lang="en-US" altLang="ja-JP" sz="2000" b="1" dirty="0"/>
                  <a:t> </a:t>
                </a:r>
                <a14:m>
                  <m:oMath xmlns:m="http://schemas.openxmlformats.org/officeDocument/2006/math">
                    <m:f>
                      <m:fPr>
                        <m:ctrlPr>
                          <a:rPr lang="en-US" altLang="ja-JP" sz="2000" b="1" i="1" dirty="0">
                            <a:latin typeface="Cambria Math" panose="02040503050406030204" pitchFamily="18" charset="0"/>
                          </a:rPr>
                        </m:ctrlPr>
                      </m:fPr>
                      <m:num>
                        <m:r>
                          <a:rPr lang="ja-JP" altLang="en-US" sz="2000" b="1" i="1" dirty="0">
                            <a:latin typeface="Cambria Math" panose="02040503050406030204" pitchFamily="18" charset="0"/>
                          </a:rPr>
                          <m:t> </m:t>
                        </m:r>
                        <m:r>
                          <a:rPr lang="ja-JP" altLang="en-US" sz="2000" b="1" i="1" dirty="0">
                            <a:latin typeface="Cambria Math" panose="02040503050406030204" pitchFamily="18" charset="0"/>
                          </a:rPr>
                          <m:t>１</m:t>
                        </m:r>
                      </m:num>
                      <m:den>
                        <m:r>
                          <a:rPr lang="en-US" altLang="ja-JP" sz="2000" b="1" i="1" dirty="0">
                            <a:latin typeface="Cambria Math" panose="02040503050406030204" pitchFamily="18" charset="0"/>
                          </a:rPr>
                          <m:t> </m:t>
                        </m:r>
                        <m:r>
                          <a:rPr lang="ja-JP" altLang="en-US" sz="2000" b="1" i="1" dirty="0">
                            <a:latin typeface="Cambria Math" panose="02040503050406030204" pitchFamily="18" charset="0"/>
                          </a:rPr>
                          <m:t>３</m:t>
                        </m:r>
                      </m:den>
                    </m:f>
                  </m:oMath>
                </a14:m>
                <a:endParaRPr lang="en-US" altLang="ja-JP" sz="2000" dirty="0">
                  <a:solidFill>
                    <a:schemeClr val="accent2"/>
                  </a:solidFill>
                  <a:latin typeface="+mn-ea"/>
                </a:endParaRPr>
              </a:p>
              <a:p>
                <a:pPr marL="0" indent="0">
                  <a:buNone/>
                </a:pPr>
                <a:endParaRPr lang="en-US" altLang="ja-JP" sz="2000" b="1" dirty="0"/>
              </a:p>
            </p:txBody>
          </p:sp>
        </mc:Choice>
        <mc:Fallback xmlns="">
          <p:sp>
            <p:nvSpPr>
              <p:cNvPr id="8" name="コンテンツ プレースホルダー 2">
                <a:extLst>
                  <a:ext uri="{FF2B5EF4-FFF2-40B4-BE49-F238E27FC236}">
                    <a16:creationId xmlns:a16="http://schemas.microsoft.com/office/drawing/2014/main" id="{64283A71-F098-473D-A0C1-966A74D8F9C6}"/>
                  </a:ext>
                </a:extLst>
              </p:cNvPr>
              <p:cNvSpPr>
                <a:spLocks noGrp="1" noRot="1" noChangeAspect="1" noMove="1" noResize="1" noEditPoints="1" noAdjustHandles="1" noChangeArrowheads="1" noChangeShapeType="1" noTextEdit="1"/>
              </p:cNvSpPr>
              <p:nvPr>
                <p:ph idx="1"/>
              </p:nvPr>
            </p:nvSpPr>
            <p:spPr>
              <a:xfrm>
                <a:off x="1024128" y="4003871"/>
                <a:ext cx="6874438" cy="2201619"/>
              </a:xfrm>
              <a:blipFill>
                <a:blip r:embed="rId3"/>
                <a:stretch>
                  <a:fillRect l="-1596" t="-2770"/>
                </a:stretch>
              </a:blipFill>
            </p:spPr>
            <p:txBody>
              <a:bodyPr/>
              <a:lstStyle/>
              <a:p>
                <a:r>
                  <a:rPr lang="ja-JP" altLang="en-US">
                    <a:noFill/>
                  </a:rPr>
                  <a:t> </a:t>
                </a:r>
              </a:p>
            </p:txBody>
          </p:sp>
        </mc:Fallback>
      </mc:AlternateContent>
      <p:sp>
        <p:nvSpPr>
          <p:cNvPr id="5" name="矢印: 左カーブ 4">
            <a:extLst>
              <a:ext uri="{FF2B5EF4-FFF2-40B4-BE49-F238E27FC236}">
                <a16:creationId xmlns:a16="http://schemas.microsoft.com/office/drawing/2014/main" id="{5921DBB8-58B6-4636-9A7F-691FF7C5F8E1}"/>
              </a:ext>
            </a:extLst>
          </p:cNvPr>
          <p:cNvSpPr/>
          <p:nvPr/>
        </p:nvSpPr>
        <p:spPr>
          <a:xfrm>
            <a:off x="8202967" y="4483224"/>
            <a:ext cx="727969" cy="150920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6BDF9043-189B-445B-8610-6CB91DD9F46B}"/>
              </a:ext>
            </a:extLst>
          </p:cNvPr>
          <p:cNvSpPr txBox="1"/>
          <p:nvPr/>
        </p:nvSpPr>
        <p:spPr>
          <a:xfrm>
            <a:off x="9144000" y="4940164"/>
            <a:ext cx="2884426" cy="830997"/>
          </a:xfrm>
          <a:prstGeom prst="rect">
            <a:avLst/>
          </a:prstGeom>
          <a:noFill/>
        </p:spPr>
        <p:txBody>
          <a:bodyPr wrap="square" rtlCol="0">
            <a:spAutoFit/>
          </a:bodyPr>
          <a:lstStyle/>
          <a:p>
            <a:r>
              <a:rPr kumimoji="1" lang="ja-JP" altLang="en-US" sz="2400" b="1" dirty="0">
                <a:solidFill>
                  <a:srgbClr val="FF0000"/>
                </a:solidFill>
                <a:latin typeface="+mj-ea"/>
                <a:ea typeface="+mj-ea"/>
              </a:rPr>
              <a:t>分子を比較すると確率が２倍</a:t>
            </a:r>
            <a:r>
              <a:rPr kumimoji="1" lang="en-US" altLang="ja-JP" sz="2400" b="1" dirty="0">
                <a:solidFill>
                  <a:srgbClr val="FF0000"/>
                </a:solidFill>
                <a:latin typeface="+mj-ea"/>
                <a:ea typeface="+mj-ea"/>
              </a:rPr>
              <a:t>UP</a:t>
            </a:r>
            <a:r>
              <a:rPr kumimoji="1" lang="ja-JP" altLang="en-US" sz="2400" b="1" dirty="0">
                <a:solidFill>
                  <a:srgbClr val="FF0000"/>
                </a:solidFill>
                <a:latin typeface="+mj-ea"/>
                <a:ea typeface="+mj-ea"/>
              </a:rPr>
              <a:t>！</a:t>
            </a:r>
          </a:p>
        </p:txBody>
      </p:sp>
      <p:sp>
        <p:nvSpPr>
          <p:cNvPr id="15" name="スライド番号プレースホルダー 14">
            <a:extLst>
              <a:ext uri="{FF2B5EF4-FFF2-40B4-BE49-F238E27FC236}">
                <a16:creationId xmlns:a16="http://schemas.microsoft.com/office/drawing/2014/main" id="{DA1AF288-D5E5-4BDF-AEAF-7FC576CCB2DF}"/>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853904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40E3CB-4945-4458-8089-3D9080CE85F1}"/>
              </a:ext>
            </a:extLst>
          </p:cNvPr>
          <p:cNvSpPr>
            <a:spLocks noGrp="1"/>
          </p:cNvSpPr>
          <p:nvPr>
            <p:ph type="title"/>
          </p:nvPr>
        </p:nvSpPr>
        <p:spPr/>
        <p:txBody>
          <a:bodyPr/>
          <a:lstStyle/>
          <a:p>
            <a:r>
              <a:rPr kumimoji="1" lang="ja-JP" altLang="en-US" dirty="0"/>
              <a:t>モンティホール問題の主観</a:t>
            </a:r>
          </a:p>
        </p:txBody>
      </p:sp>
      <p:sp>
        <p:nvSpPr>
          <p:cNvPr id="3" name="コンテンツ プレースホルダー 2">
            <a:extLst>
              <a:ext uri="{FF2B5EF4-FFF2-40B4-BE49-F238E27FC236}">
                <a16:creationId xmlns:a16="http://schemas.microsoft.com/office/drawing/2014/main" id="{59C79135-6930-441E-8B5B-F1557523ED1C}"/>
              </a:ext>
            </a:extLst>
          </p:cNvPr>
          <p:cNvSpPr>
            <a:spLocks noGrp="1"/>
          </p:cNvSpPr>
          <p:nvPr>
            <p:ph idx="1"/>
          </p:nvPr>
        </p:nvSpPr>
        <p:spPr>
          <a:xfrm>
            <a:off x="1024128" y="2286000"/>
            <a:ext cx="10658966" cy="4184704"/>
          </a:xfrm>
        </p:spPr>
        <p:txBody>
          <a:bodyPr>
            <a:normAutofit fontScale="92500"/>
          </a:bodyPr>
          <a:lstStyle/>
          <a:p>
            <a:r>
              <a:rPr kumimoji="1" lang="ja-JP" altLang="en-US" dirty="0">
                <a:latin typeface="+mn-ea"/>
              </a:rPr>
              <a:t>最初、この問題を見たときに腑に落ちない感が満載でした！</a:t>
            </a:r>
            <a:endParaRPr kumimoji="1" lang="en-US" altLang="ja-JP" dirty="0">
              <a:latin typeface="+mn-ea"/>
            </a:endParaRPr>
          </a:p>
          <a:p>
            <a:r>
              <a:rPr lang="ja-JP" altLang="en-US" dirty="0">
                <a:latin typeface="+mn-ea"/>
              </a:rPr>
              <a:t>計算すると確かになるけど</a:t>
            </a:r>
            <a:r>
              <a:rPr lang="en-US" altLang="ja-JP" dirty="0">
                <a:latin typeface="+mn-ea"/>
              </a:rPr>
              <a:t>…</a:t>
            </a:r>
            <a:r>
              <a:rPr lang="ja-JP" altLang="en-US" dirty="0">
                <a:latin typeface="+mn-ea"/>
              </a:rPr>
              <a:t>いやいや２倍になるわけないでしょ</a:t>
            </a:r>
            <a:r>
              <a:rPr lang="ja-JP" altLang="en-US" dirty="0" err="1">
                <a:latin typeface="+mn-ea"/>
              </a:rPr>
              <a:t>。。。</a:t>
            </a:r>
            <a:r>
              <a:rPr lang="ja-JP" altLang="en-US" dirty="0">
                <a:latin typeface="+mn-ea"/>
              </a:rPr>
              <a:t>　</a:t>
            </a:r>
            <a:endParaRPr lang="en-US" altLang="ja-JP" dirty="0">
              <a:latin typeface="+mn-ea"/>
            </a:endParaRPr>
          </a:p>
          <a:p>
            <a:r>
              <a:rPr lang="ja-JP" altLang="en-US" dirty="0">
                <a:latin typeface="+mn-ea"/>
              </a:rPr>
              <a:t>なんでベイズ？どこが主観？条件付き確率の話？</a:t>
            </a:r>
            <a:endParaRPr lang="en-US" altLang="ja-JP" dirty="0">
              <a:latin typeface="+mn-ea"/>
            </a:endParaRPr>
          </a:p>
          <a:p>
            <a:endParaRPr kumimoji="1" lang="en-US" altLang="ja-JP" dirty="0">
              <a:latin typeface="+mn-ea"/>
            </a:endParaRPr>
          </a:p>
          <a:p>
            <a:r>
              <a:rPr kumimoji="1" lang="ja-JP" altLang="en-US" sz="2800" b="1" dirty="0">
                <a:solidFill>
                  <a:srgbClr val="FF6600"/>
                </a:solidFill>
                <a:latin typeface="+mn-ea"/>
              </a:rPr>
              <a:t>主観　</a:t>
            </a:r>
            <a:r>
              <a:rPr kumimoji="1" lang="ja-JP" altLang="en-US" sz="2400" dirty="0">
                <a:solidFill>
                  <a:srgbClr val="FF6600"/>
                </a:solidFill>
                <a:latin typeface="+mn-ea"/>
              </a:rPr>
              <a:t>⇒</a:t>
            </a:r>
            <a:r>
              <a:rPr kumimoji="1" lang="en-US" altLang="ja-JP" sz="2400" dirty="0">
                <a:solidFill>
                  <a:srgbClr val="FF6600"/>
                </a:solidFill>
                <a:latin typeface="+mn-ea"/>
              </a:rPr>
              <a:t>『</a:t>
            </a:r>
            <a:r>
              <a:rPr kumimoji="1" lang="ja-JP" altLang="en-US" sz="2400" dirty="0">
                <a:solidFill>
                  <a:srgbClr val="FF6600"/>
                </a:solidFill>
                <a:latin typeface="+mn-ea"/>
              </a:rPr>
              <a:t>司会者が必ず不正解のドアをあけることを回答者が知っている</a:t>
            </a:r>
            <a:r>
              <a:rPr kumimoji="1" lang="en-US" altLang="ja-JP" sz="2400" dirty="0">
                <a:solidFill>
                  <a:srgbClr val="FF6600"/>
                </a:solidFill>
                <a:latin typeface="+mn-ea"/>
              </a:rPr>
              <a:t>』</a:t>
            </a:r>
          </a:p>
          <a:p>
            <a:endParaRPr lang="en-US" altLang="ja-JP" sz="2400" dirty="0">
              <a:solidFill>
                <a:srgbClr val="FF6600"/>
              </a:solidFill>
              <a:latin typeface="+mn-ea"/>
            </a:endParaRPr>
          </a:p>
          <a:p>
            <a:r>
              <a:rPr kumimoji="1" lang="ja-JP" altLang="en-US" sz="2400" dirty="0">
                <a:latin typeface="+mn-ea"/>
              </a:rPr>
              <a:t>この問題は、主観確率をもっている人</a:t>
            </a:r>
            <a:r>
              <a:rPr kumimoji="1" lang="en-US" altLang="ja-JP" sz="2400" dirty="0">
                <a:latin typeface="+mn-ea"/>
              </a:rPr>
              <a:t>(</a:t>
            </a:r>
            <a:r>
              <a:rPr kumimoji="1" lang="ja-JP" altLang="en-US" sz="2400" dirty="0">
                <a:latin typeface="+mn-ea"/>
              </a:rPr>
              <a:t>回答者</a:t>
            </a:r>
            <a:r>
              <a:rPr kumimoji="1" lang="en-US" altLang="ja-JP" sz="2400" dirty="0">
                <a:latin typeface="+mn-ea"/>
              </a:rPr>
              <a:t>)</a:t>
            </a:r>
            <a:r>
              <a:rPr kumimoji="0" lang="en-US" altLang="ja-JP" sz="1800" dirty="0">
                <a:solidFill>
                  <a:srgbClr val="FF0000"/>
                </a:solidFill>
              </a:rPr>
              <a:t> </a:t>
            </a:r>
            <a:r>
              <a:rPr kumimoji="1" lang="ja-JP" altLang="en-US" sz="2400" dirty="0">
                <a:latin typeface="+mn-ea"/>
              </a:rPr>
              <a:t>が</a:t>
            </a:r>
            <a:r>
              <a:rPr kumimoji="1" lang="ja-JP" altLang="en-US" sz="2400" dirty="0">
                <a:solidFill>
                  <a:srgbClr val="FF6600"/>
                </a:solidFill>
                <a:latin typeface="+mn-ea"/>
              </a:rPr>
              <a:t>何を知っているか</a:t>
            </a:r>
            <a:r>
              <a:rPr kumimoji="1" lang="ja-JP" altLang="en-US" sz="2400" dirty="0">
                <a:latin typeface="+mn-ea"/>
              </a:rPr>
              <a:t>によって</a:t>
            </a:r>
            <a:endParaRPr kumimoji="1" lang="en-US" altLang="ja-JP" sz="2400" dirty="0">
              <a:latin typeface="+mn-ea"/>
            </a:endParaRPr>
          </a:p>
          <a:p>
            <a:r>
              <a:rPr lang="ja-JP" altLang="en-US" sz="2400" dirty="0">
                <a:latin typeface="+mn-ea"/>
              </a:rPr>
              <a:t>（</a:t>
            </a:r>
            <a:r>
              <a:rPr kumimoji="1" lang="ja-JP" altLang="en-US" sz="2400" dirty="0">
                <a:latin typeface="+mn-ea"/>
              </a:rPr>
              <a:t>上記の条件が成り立たないと）結果が変わってしまうので、</a:t>
            </a:r>
            <a:endParaRPr kumimoji="1" lang="en-US" altLang="ja-JP" sz="2400" dirty="0">
              <a:latin typeface="+mn-ea"/>
            </a:endParaRPr>
          </a:p>
          <a:p>
            <a:r>
              <a:rPr kumimoji="1" lang="ja-JP" altLang="en-US" sz="2400" dirty="0">
                <a:latin typeface="+mn-ea"/>
              </a:rPr>
              <a:t>ベイズの定理を利用する理論において例に出てくる。</a:t>
            </a:r>
            <a:endParaRPr kumimoji="1" lang="en-US" altLang="ja-JP" sz="2400" dirty="0">
              <a:latin typeface="+mn-ea"/>
            </a:endParaRPr>
          </a:p>
        </p:txBody>
      </p:sp>
      <p:pic>
        <p:nvPicPr>
          <p:cNvPr id="5" name="図 4">
            <a:extLst>
              <a:ext uri="{FF2B5EF4-FFF2-40B4-BE49-F238E27FC236}">
                <a16:creationId xmlns:a16="http://schemas.microsoft.com/office/drawing/2014/main" id="{A7D121D9-4935-4FB5-B1CF-16911C38596A}"/>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0067278" y="1335024"/>
            <a:ext cx="1775534" cy="1262294"/>
          </a:xfrm>
          <a:prstGeom prst="rect">
            <a:avLst/>
          </a:prstGeom>
        </p:spPr>
      </p:pic>
      <p:sp>
        <p:nvSpPr>
          <p:cNvPr id="6" name="スライド番号プレースホルダー 5">
            <a:extLst>
              <a:ext uri="{FF2B5EF4-FFF2-40B4-BE49-F238E27FC236}">
                <a16:creationId xmlns:a16="http://schemas.microsoft.com/office/drawing/2014/main" id="{48A5A84E-191E-42EA-B9A8-319C6C718DB3}"/>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27957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936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DB14959-0603-46E2-9500-4557A0E8C1AA}"/>
              </a:ext>
            </a:extLst>
          </p:cNvPr>
          <p:cNvSpPr>
            <a:spLocks noGrp="1"/>
          </p:cNvSpPr>
          <p:nvPr>
            <p:ph type="title"/>
          </p:nvPr>
        </p:nvSpPr>
        <p:spPr>
          <a:xfrm>
            <a:off x="555870" y="4800939"/>
            <a:ext cx="6744647" cy="1625210"/>
          </a:xfrm>
        </p:spPr>
        <p:txBody>
          <a:bodyPr>
            <a:normAutofit/>
          </a:bodyPr>
          <a:lstStyle/>
          <a:p>
            <a:r>
              <a:rPr kumimoji="1" lang="ja-JP" altLang="en-US" sz="3200" dirty="0">
                <a:solidFill>
                  <a:srgbClr val="FFFFFF"/>
                </a:solidFill>
              </a:rPr>
              <a:t>そもそも</a:t>
            </a:r>
            <a:r>
              <a:rPr lang="ja-JP" altLang="en-US" sz="3200" dirty="0">
                <a:solidFill>
                  <a:srgbClr val="FFFFFF"/>
                </a:solidFill>
              </a:rPr>
              <a:t>・・・</a:t>
            </a:r>
            <a:br>
              <a:rPr kumimoji="1" lang="en-US" altLang="ja-JP" sz="3200" dirty="0">
                <a:solidFill>
                  <a:srgbClr val="FFFFFF"/>
                </a:solidFill>
              </a:rPr>
            </a:br>
            <a:r>
              <a:rPr kumimoji="1" lang="ja-JP" altLang="en-US" sz="3200" dirty="0">
                <a:solidFill>
                  <a:srgbClr val="FFFFFF"/>
                </a:solidFill>
              </a:rPr>
              <a:t>統計学は大きく２つに分かれ</a:t>
            </a:r>
            <a:r>
              <a:rPr lang="ja-JP" altLang="en-US" sz="3200" dirty="0">
                <a:solidFill>
                  <a:srgbClr val="FFFFFF"/>
                </a:solidFill>
              </a:rPr>
              <a:t>る💦</a:t>
            </a:r>
            <a:endParaRPr kumimoji="1" lang="ja-JP" altLang="en-US" sz="3200" dirty="0">
              <a:solidFill>
                <a:srgbClr val="FFFFFF"/>
              </a:solidFill>
            </a:endParaRPr>
          </a:p>
        </p:txBody>
      </p:sp>
      <p:pic>
        <p:nvPicPr>
          <p:cNvPr id="5" name="コンテンツ プレースホルダー 4">
            <a:extLst>
              <a:ext uri="{FF2B5EF4-FFF2-40B4-BE49-F238E27FC236}">
                <a16:creationId xmlns:a16="http://schemas.microsoft.com/office/drawing/2014/main" id="{ED959A6C-ED1B-4065-ADF4-951688F08DB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 t="-804"/>
          <a:stretch/>
        </p:blipFill>
        <p:spPr>
          <a:xfrm>
            <a:off x="712873" y="1342971"/>
            <a:ext cx="4335613" cy="3109803"/>
          </a:xfrm>
          <a:prstGeom prst="rect">
            <a:avLst/>
          </a:prstGeom>
        </p:spPr>
      </p:pic>
      <p:sp>
        <p:nvSpPr>
          <p:cNvPr id="14" name="Rectangle 1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308077B-ABFD-4179-B217-B4077B55AA9C}"/>
              </a:ext>
            </a:extLst>
          </p:cNvPr>
          <p:cNvSpPr>
            <a:spLocks noGrp="1"/>
          </p:cNvSpPr>
          <p:nvPr>
            <p:ph idx="1"/>
          </p:nvPr>
        </p:nvSpPr>
        <p:spPr>
          <a:xfrm>
            <a:off x="8029319" y="917725"/>
            <a:ext cx="3606811" cy="4852362"/>
          </a:xfrm>
        </p:spPr>
        <p:txBody>
          <a:bodyPr anchor="ctr">
            <a:normAutofit/>
          </a:bodyPr>
          <a:lstStyle/>
          <a:p>
            <a:pPr>
              <a:buFont typeface="Wingdings" panose="05000000000000000000" pitchFamily="2" charset="2"/>
              <a:buChar char="Ø"/>
            </a:pPr>
            <a:r>
              <a:rPr lang="ja-JP" altLang="en-US" dirty="0">
                <a:solidFill>
                  <a:schemeClr val="bg1"/>
                </a:solidFill>
                <a:latin typeface="+mn-ea"/>
              </a:rPr>
              <a:t>ロナルド・フィッシャーを中心として発展した</a:t>
            </a:r>
            <a:endParaRPr lang="en-US" altLang="ja-JP" dirty="0">
              <a:solidFill>
                <a:schemeClr val="bg1"/>
              </a:solidFill>
              <a:latin typeface="+mn-ea"/>
            </a:endParaRPr>
          </a:p>
          <a:p>
            <a:pPr marL="0" indent="0">
              <a:buNone/>
            </a:pPr>
            <a:r>
              <a:rPr lang="ja-JP" altLang="en-US" b="1" dirty="0">
                <a:solidFill>
                  <a:schemeClr val="bg1"/>
                </a:solidFill>
                <a:latin typeface="+mn-ea"/>
              </a:rPr>
              <a:t>頻度主義統計学</a:t>
            </a:r>
            <a:endParaRPr lang="en-US" altLang="ja-JP" b="1" dirty="0">
              <a:solidFill>
                <a:schemeClr val="bg1"/>
              </a:solidFill>
              <a:latin typeface="+mn-ea"/>
            </a:endParaRPr>
          </a:p>
          <a:p>
            <a:pPr marL="0" indent="0">
              <a:buNone/>
            </a:pPr>
            <a:endParaRPr lang="en-US" altLang="ja-JP" dirty="0">
              <a:solidFill>
                <a:schemeClr val="bg1"/>
              </a:solidFill>
              <a:latin typeface="+mn-ea"/>
            </a:endParaRPr>
          </a:p>
          <a:p>
            <a:pPr>
              <a:buFont typeface="Wingdings" panose="05000000000000000000" pitchFamily="2" charset="2"/>
              <a:buChar char="Ø"/>
            </a:pPr>
            <a:r>
              <a:rPr lang="ja-JP" altLang="en-US" dirty="0">
                <a:solidFill>
                  <a:schemeClr val="bg1"/>
                </a:solidFill>
                <a:latin typeface="+mn-ea"/>
              </a:rPr>
              <a:t>トーマス・ベイズによって理論が確立された</a:t>
            </a:r>
            <a:endParaRPr lang="en-US" altLang="ja-JP" dirty="0">
              <a:solidFill>
                <a:schemeClr val="bg1"/>
              </a:solidFill>
              <a:latin typeface="+mn-ea"/>
            </a:endParaRPr>
          </a:p>
          <a:p>
            <a:pPr marL="0" indent="0">
              <a:buNone/>
            </a:pPr>
            <a:r>
              <a:rPr lang="ja-JP" altLang="en-US" b="1" dirty="0">
                <a:solidFill>
                  <a:schemeClr val="bg1"/>
                </a:solidFill>
                <a:latin typeface="+mn-ea"/>
              </a:rPr>
              <a:t>ベイズ統計学</a:t>
            </a:r>
            <a:endParaRPr lang="en-US" b="1" dirty="0">
              <a:solidFill>
                <a:schemeClr val="bg1"/>
              </a:solidFill>
              <a:latin typeface="+mn-ea"/>
            </a:endParaRPr>
          </a:p>
        </p:txBody>
      </p:sp>
      <p:pic>
        <p:nvPicPr>
          <p:cNvPr id="7" name="図 6">
            <a:extLst>
              <a:ext uri="{FF2B5EF4-FFF2-40B4-BE49-F238E27FC236}">
                <a16:creationId xmlns:a16="http://schemas.microsoft.com/office/drawing/2014/main" id="{0E567722-C0A9-424E-9279-149C5647DBCB}"/>
              </a:ext>
            </a:extLst>
          </p:cNvPr>
          <p:cNvPicPr>
            <a:picLocks noChangeAspect="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858431" y="2031415"/>
            <a:ext cx="2866280" cy="2866280"/>
          </a:xfrm>
          <a:prstGeom prst="rect">
            <a:avLst/>
          </a:prstGeom>
        </p:spPr>
      </p:pic>
      <p:sp>
        <p:nvSpPr>
          <p:cNvPr id="8" name="吹き出し: 円形 7">
            <a:extLst>
              <a:ext uri="{FF2B5EF4-FFF2-40B4-BE49-F238E27FC236}">
                <a16:creationId xmlns:a16="http://schemas.microsoft.com/office/drawing/2014/main" id="{3C1E5AD4-07FA-4AE6-9E6D-1E035D7ED462}"/>
              </a:ext>
            </a:extLst>
          </p:cNvPr>
          <p:cNvSpPr/>
          <p:nvPr/>
        </p:nvSpPr>
        <p:spPr>
          <a:xfrm>
            <a:off x="5279038" y="685383"/>
            <a:ext cx="3709173" cy="1048035"/>
          </a:xfrm>
          <a:prstGeom prst="wedgeEllipseCallout">
            <a:avLst>
              <a:gd name="adj1" fmla="val -17180"/>
              <a:gd name="adj2" fmla="val 99123"/>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kumimoji="1" lang="ja-JP" altLang="en-US" dirty="0"/>
              <a:t>ほんと、学者さんってよく喧嘩するよね</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4540BBAE-6684-4659-B499-2CD0DB4DB44F}"/>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538553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2903D41-B5FF-450D-88FA-E329D3ED50D5}"/>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タイトル 1">
            <a:extLst>
              <a:ext uri="{FF2B5EF4-FFF2-40B4-BE49-F238E27FC236}">
                <a16:creationId xmlns:a16="http://schemas.microsoft.com/office/drawing/2014/main" id="{1F95D1BB-153D-4AC1-8F2F-9A2CC8B827AE}"/>
              </a:ext>
            </a:extLst>
          </p:cNvPr>
          <p:cNvSpPr>
            <a:spLocks noGrp="1"/>
          </p:cNvSpPr>
          <p:nvPr>
            <p:ph type="title"/>
          </p:nvPr>
        </p:nvSpPr>
        <p:spPr>
          <a:xfrm>
            <a:off x="1024128" y="585216"/>
            <a:ext cx="9720072" cy="1499616"/>
          </a:xfrm>
        </p:spPr>
        <p:txBody>
          <a:bodyPr>
            <a:normAutofit/>
          </a:bodyPr>
          <a:lstStyle/>
          <a:p>
            <a:r>
              <a:rPr lang="ja-JP" altLang="en-US" sz="4600" dirty="0">
                <a:solidFill>
                  <a:srgbClr val="FFFFFF"/>
                </a:solidFill>
              </a:rPr>
              <a:t>ベイズ統計をもう少しみてみよう</a:t>
            </a:r>
            <a:br>
              <a:rPr kumimoji="1" lang="en-US" altLang="ja-JP" sz="4600" dirty="0">
                <a:solidFill>
                  <a:srgbClr val="FFFFFF"/>
                </a:solidFill>
              </a:rPr>
            </a:br>
            <a:r>
              <a:rPr kumimoji="1" lang="ja-JP" altLang="en-US" sz="4600" dirty="0">
                <a:solidFill>
                  <a:srgbClr val="FFFFFF"/>
                </a:solidFill>
              </a:rPr>
              <a:t>～コイントスを例に～</a:t>
            </a:r>
          </a:p>
        </p:txBody>
      </p:sp>
      <p:cxnSp>
        <p:nvCxnSpPr>
          <p:cNvPr id="10" name="Straight Connector 9">
            <a:extLst>
              <a:ext uri="{FF2B5EF4-FFF2-40B4-BE49-F238E27FC236}">
                <a16:creationId xmlns:a16="http://schemas.microsoft.com/office/drawing/2014/main" id="{28588E83-7B84-4FD7-97FB-8724570C8C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D4555C13-B4F0-4C0D-AACF-2A5855C1884B}"/>
              </a:ext>
            </a:extLst>
          </p:cNvPr>
          <p:cNvSpPr>
            <a:spLocks noGrp="1"/>
          </p:cNvSpPr>
          <p:nvPr>
            <p:ph idx="1"/>
          </p:nvPr>
        </p:nvSpPr>
        <p:spPr>
          <a:xfrm>
            <a:off x="1024128" y="2286000"/>
            <a:ext cx="9720073" cy="4265720"/>
          </a:xfrm>
        </p:spPr>
        <p:txBody>
          <a:bodyPr>
            <a:normAutofit lnSpcReduction="10000"/>
          </a:bodyPr>
          <a:lstStyle/>
          <a:p>
            <a:r>
              <a:rPr lang="ja-JP" altLang="en-US" sz="2000" dirty="0">
                <a:solidFill>
                  <a:srgbClr val="FFFFFF"/>
                </a:solidFill>
                <a:latin typeface="+mn-ea"/>
              </a:rPr>
              <a:t>ベイズ統計のお話をもう少し続けます。</a:t>
            </a:r>
            <a:endParaRPr lang="en-US" altLang="ja-JP" sz="2000" dirty="0">
              <a:solidFill>
                <a:srgbClr val="FFFFFF"/>
              </a:solidFill>
              <a:latin typeface="+mn-ea"/>
            </a:endParaRPr>
          </a:p>
          <a:p>
            <a:endParaRPr lang="en-US" altLang="ja-JP" sz="2000" dirty="0">
              <a:solidFill>
                <a:srgbClr val="FFFFFF"/>
              </a:solidFill>
              <a:latin typeface="+mn-ea"/>
            </a:endParaRPr>
          </a:p>
          <a:p>
            <a:r>
              <a:rPr lang="ja-JP" altLang="en-US" sz="2000" dirty="0">
                <a:solidFill>
                  <a:srgbClr val="FFFFFF"/>
                </a:solidFill>
                <a:latin typeface="+mn-ea"/>
              </a:rPr>
              <a:t>あまり抽象的な計算例では分かりにくいので、よく例えに使われますが、コイントスで</a:t>
            </a:r>
            <a:r>
              <a:rPr lang="en-US" altLang="ja-JP" sz="2000" dirty="0">
                <a:solidFill>
                  <a:srgbClr val="FFFFFF"/>
                </a:solidFill>
                <a:latin typeface="+mn-ea"/>
              </a:rPr>
              <a:t>『</a:t>
            </a:r>
            <a:r>
              <a:rPr lang="ja-JP" altLang="en-US" sz="2000" dirty="0">
                <a:solidFill>
                  <a:srgbClr val="FFFFFF"/>
                </a:solidFill>
                <a:latin typeface="+mn-ea"/>
              </a:rPr>
              <a:t>表</a:t>
            </a:r>
            <a:r>
              <a:rPr lang="en-US" altLang="ja-JP" sz="2000" dirty="0">
                <a:solidFill>
                  <a:srgbClr val="FFFFFF"/>
                </a:solidFill>
                <a:latin typeface="+mn-ea"/>
              </a:rPr>
              <a:t>』</a:t>
            </a:r>
            <a:r>
              <a:rPr lang="ja-JP" altLang="en-US" sz="2000" dirty="0">
                <a:solidFill>
                  <a:srgbClr val="FFFFFF"/>
                </a:solidFill>
                <a:latin typeface="+mn-ea"/>
              </a:rPr>
              <a:t>が出る事象を例にみていこうと思います。</a:t>
            </a:r>
            <a:endParaRPr lang="en-US" altLang="ja-JP" sz="2000" dirty="0">
              <a:solidFill>
                <a:srgbClr val="FFFFFF"/>
              </a:solidFill>
              <a:latin typeface="+mn-ea"/>
            </a:endParaRPr>
          </a:p>
          <a:p>
            <a:endParaRPr lang="en-US" altLang="ja-JP" sz="2000" dirty="0">
              <a:solidFill>
                <a:srgbClr val="FFFFFF"/>
              </a:solidFill>
              <a:latin typeface="+mn-ea"/>
            </a:endParaRPr>
          </a:p>
          <a:p>
            <a:r>
              <a:rPr lang="en-US" altLang="ja-JP" sz="2000" dirty="0">
                <a:latin typeface="+mn-ea"/>
              </a:rPr>
              <a:t>**********************************************************</a:t>
            </a:r>
          </a:p>
          <a:p>
            <a:r>
              <a:rPr lang="ja-JP" altLang="en-US" sz="2000" dirty="0">
                <a:solidFill>
                  <a:srgbClr val="FFFFFF"/>
                </a:solidFill>
                <a:latin typeface="+mn-ea"/>
              </a:rPr>
              <a:t>表の出る確率が</a:t>
            </a:r>
            <a:r>
              <a:rPr lang="en-US" altLang="ja-JP" sz="2000" dirty="0">
                <a:solidFill>
                  <a:srgbClr val="FFFFFF"/>
                </a:solidFill>
                <a:latin typeface="+mn-ea"/>
              </a:rPr>
              <a:t>θ</a:t>
            </a:r>
            <a:r>
              <a:rPr lang="ja-JP" altLang="en-US" sz="2000" dirty="0">
                <a:solidFill>
                  <a:srgbClr val="FFFFFF"/>
                </a:solidFill>
                <a:latin typeface="+mn-ea"/>
              </a:rPr>
              <a:t>である１枚のコインがある。</a:t>
            </a:r>
            <a:endParaRPr lang="en-US" altLang="ja-JP" sz="2000" dirty="0">
              <a:solidFill>
                <a:srgbClr val="FFFFFF"/>
              </a:solidFill>
              <a:latin typeface="+mn-ea"/>
            </a:endParaRPr>
          </a:p>
          <a:p>
            <a:r>
              <a:rPr lang="ja-JP" altLang="en-US" sz="2000" dirty="0">
                <a:solidFill>
                  <a:srgbClr val="FFFFFF"/>
                </a:solidFill>
                <a:latin typeface="+mn-ea"/>
              </a:rPr>
              <a:t>このコインを３回投げたとき、１回目：表、２回目：表、３回目：裏　となった。</a:t>
            </a:r>
            <a:endParaRPr lang="en-US" altLang="ja-JP" sz="2000" dirty="0">
              <a:solidFill>
                <a:srgbClr val="FFFFFF"/>
              </a:solidFill>
              <a:latin typeface="+mn-ea"/>
            </a:endParaRPr>
          </a:p>
          <a:p>
            <a:r>
              <a:rPr lang="ja-JP" altLang="en-US" sz="2000" dirty="0">
                <a:solidFill>
                  <a:srgbClr val="FFFFFF"/>
                </a:solidFill>
                <a:latin typeface="+mn-ea"/>
              </a:rPr>
              <a:t>このとき、表の出る確率</a:t>
            </a:r>
            <a:r>
              <a:rPr lang="en-US" altLang="ja-JP" sz="2000" dirty="0">
                <a:solidFill>
                  <a:srgbClr val="FFFFFF"/>
                </a:solidFill>
                <a:latin typeface="+mn-ea"/>
              </a:rPr>
              <a:t>θ</a:t>
            </a:r>
            <a:r>
              <a:rPr lang="ja-JP" altLang="en-US" sz="2000" dirty="0">
                <a:solidFill>
                  <a:srgbClr val="FFFFFF"/>
                </a:solidFill>
                <a:latin typeface="+mn-ea"/>
              </a:rPr>
              <a:t>の確率分布はどうなるか？</a:t>
            </a:r>
            <a:endParaRPr lang="en-US" altLang="ja-JP" sz="2000" dirty="0">
              <a:solidFill>
                <a:srgbClr val="FFFFFF"/>
              </a:solidFill>
              <a:latin typeface="+mn-ea"/>
            </a:endParaRPr>
          </a:p>
          <a:p>
            <a:r>
              <a:rPr lang="en-US" altLang="ja-JP" sz="2000" dirty="0">
                <a:latin typeface="+mn-ea"/>
              </a:rPr>
              <a:t>**********************************************************</a:t>
            </a:r>
          </a:p>
          <a:p>
            <a:endParaRPr lang="en-US" altLang="ja-JP" sz="2000" dirty="0">
              <a:solidFill>
                <a:srgbClr val="FFFFFF"/>
              </a:solidFill>
              <a:latin typeface="+mn-ea"/>
            </a:endParaRPr>
          </a:p>
        </p:txBody>
      </p:sp>
      <p:sp>
        <p:nvSpPr>
          <p:cNvPr id="6" name="スライド番号プレースホルダー 5">
            <a:extLst>
              <a:ext uri="{FF2B5EF4-FFF2-40B4-BE49-F238E27FC236}">
                <a16:creationId xmlns:a16="http://schemas.microsoft.com/office/drawing/2014/main" id="{93ED62EE-B66A-401F-8A35-E6D5F0585132}"/>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640854212"/>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40E3CB-4945-4458-8089-3D9080CE85F1}"/>
              </a:ext>
            </a:extLst>
          </p:cNvPr>
          <p:cNvSpPr>
            <a:spLocks noGrp="1"/>
          </p:cNvSpPr>
          <p:nvPr>
            <p:ph type="title"/>
          </p:nvPr>
        </p:nvSpPr>
        <p:spPr/>
        <p:txBody>
          <a:bodyPr/>
          <a:lstStyle/>
          <a:p>
            <a:r>
              <a:rPr kumimoji="1" lang="ja-JP" altLang="en-US" dirty="0"/>
              <a:t>コインの確率分布</a:t>
            </a:r>
          </a:p>
        </p:txBody>
      </p:sp>
      <p:sp>
        <p:nvSpPr>
          <p:cNvPr id="3" name="コンテンツ プレースホルダー 2">
            <a:extLst>
              <a:ext uri="{FF2B5EF4-FFF2-40B4-BE49-F238E27FC236}">
                <a16:creationId xmlns:a16="http://schemas.microsoft.com/office/drawing/2014/main" id="{59C79135-6930-441E-8B5B-F1557523ED1C}"/>
              </a:ext>
            </a:extLst>
          </p:cNvPr>
          <p:cNvSpPr>
            <a:spLocks noGrp="1"/>
          </p:cNvSpPr>
          <p:nvPr>
            <p:ph idx="1"/>
          </p:nvPr>
        </p:nvSpPr>
        <p:spPr>
          <a:xfrm>
            <a:off x="1024128" y="2099562"/>
            <a:ext cx="10605620" cy="4023360"/>
          </a:xfrm>
        </p:spPr>
        <p:txBody>
          <a:bodyPr/>
          <a:lstStyle/>
          <a:p>
            <a:r>
              <a:rPr lang="ja-JP" altLang="en-US" dirty="0"/>
              <a:t>従来の統計である頻度主義の考え方では、</a:t>
            </a:r>
            <a:endParaRPr lang="en-US" altLang="ja-JP" dirty="0"/>
          </a:p>
          <a:p>
            <a:r>
              <a:rPr lang="en-US" altLang="ja-JP" dirty="0"/>
              <a:t>『</a:t>
            </a:r>
            <a:r>
              <a:rPr lang="ja-JP" altLang="en-US" sz="2400" dirty="0">
                <a:solidFill>
                  <a:srgbClr val="FF0000"/>
                </a:solidFill>
                <a:latin typeface="+mn-ea"/>
              </a:rPr>
              <a:t>表の出る確率が</a:t>
            </a:r>
            <a:r>
              <a:rPr lang="en-US" altLang="ja-JP" sz="2400" dirty="0">
                <a:solidFill>
                  <a:srgbClr val="FF0000"/>
                </a:solidFill>
                <a:latin typeface="+mn-ea"/>
              </a:rPr>
              <a:t>θ</a:t>
            </a:r>
            <a:r>
              <a:rPr lang="ja-JP" altLang="en-US" sz="2400" dirty="0">
                <a:solidFill>
                  <a:srgbClr val="FF0000"/>
                </a:solidFill>
                <a:latin typeface="+mn-ea"/>
              </a:rPr>
              <a:t>である</a:t>
            </a:r>
            <a:r>
              <a:rPr lang="ja-JP" altLang="en-US" sz="2400" dirty="0">
                <a:latin typeface="+mn-ea"/>
              </a:rPr>
              <a:t>１枚のコイン</a:t>
            </a:r>
            <a:r>
              <a:rPr lang="en-US" altLang="ja-JP" dirty="0"/>
              <a:t>』</a:t>
            </a:r>
            <a:r>
              <a:rPr lang="ja-JP" altLang="en-US" dirty="0"/>
              <a:t>という考え方はせず、</a:t>
            </a:r>
            <a:endParaRPr lang="en-US" altLang="ja-JP" dirty="0"/>
          </a:p>
          <a:p>
            <a:r>
              <a:rPr lang="ja-JP" altLang="en-US" dirty="0"/>
              <a:t>　</a:t>
            </a:r>
            <a:r>
              <a:rPr lang="en-US" altLang="ja-JP" dirty="0"/>
              <a:t>θ</a:t>
            </a:r>
            <a:r>
              <a:rPr lang="ja-JP" altLang="en-US" dirty="0"/>
              <a:t>は固有の値</a:t>
            </a:r>
            <a:r>
              <a:rPr lang="en-US" altLang="ja-JP" dirty="0"/>
              <a:t>(</a:t>
            </a:r>
            <a:r>
              <a:rPr lang="ja-JP" altLang="en-US" dirty="0"/>
              <a:t>ある決まった値</a:t>
            </a:r>
            <a:r>
              <a:rPr lang="en-US" altLang="ja-JP" dirty="0"/>
              <a:t>)</a:t>
            </a:r>
            <a:r>
              <a:rPr lang="ja-JP" altLang="en-US" dirty="0"/>
              <a:t> と考えます。</a:t>
            </a:r>
            <a:endParaRPr lang="en-US" altLang="ja-JP" dirty="0"/>
          </a:p>
          <a:p>
            <a:endParaRPr lang="en-US" altLang="ja-JP" dirty="0"/>
          </a:p>
          <a:p>
            <a:r>
              <a:rPr lang="ja-JP" altLang="en-US" dirty="0"/>
              <a:t>しかし、ベイズ統計の場合は、</a:t>
            </a:r>
            <a:r>
              <a:rPr lang="en-US" altLang="ja-JP" dirty="0"/>
              <a:t>θ</a:t>
            </a:r>
            <a:r>
              <a:rPr lang="ja-JP" altLang="en-US" dirty="0"/>
              <a:t>も確率の世界で考えようということで</a:t>
            </a:r>
            <a:endParaRPr lang="en-US" altLang="ja-JP" dirty="0"/>
          </a:p>
          <a:p>
            <a:r>
              <a:rPr lang="ja-JP" altLang="en-US" dirty="0"/>
              <a:t>０</a:t>
            </a:r>
            <a:r>
              <a:rPr lang="en-US" altLang="ja-JP" dirty="0"/>
              <a:t>~</a:t>
            </a:r>
            <a:r>
              <a:rPr lang="ja-JP" altLang="en-US" dirty="0"/>
              <a:t>１の連続的な値をとるものとする。</a:t>
            </a:r>
            <a:endParaRPr lang="en-US" altLang="ja-JP" dirty="0"/>
          </a:p>
          <a:p>
            <a:r>
              <a:rPr lang="ja-JP" altLang="en-US" b="1" u="sng" dirty="0">
                <a:solidFill>
                  <a:schemeClr val="accent6"/>
                </a:solidFill>
              </a:rPr>
              <a:t>確率密度関数</a:t>
            </a:r>
            <a:r>
              <a:rPr lang="ja-JP" altLang="en-US" dirty="0"/>
              <a:t>で表現される　</a:t>
            </a:r>
            <a:r>
              <a:rPr lang="en-US" altLang="ja-JP" sz="2400" b="1" dirty="0">
                <a:solidFill>
                  <a:schemeClr val="accent6"/>
                </a:solidFill>
                <a:latin typeface="+mn-ea"/>
              </a:rPr>
              <a:t> y</a:t>
            </a:r>
            <a:r>
              <a:rPr lang="ja-JP" altLang="en-US" sz="2400" b="1" dirty="0">
                <a:solidFill>
                  <a:schemeClr val="accent6"/>
                </a:solidFill>
                <a:latin typeface="+mn-ea"/>
              </a:rPr>
              <a:t>＝</a:t>
            </a:r>
            <a:r>
              <a:rPr lang="en-US" altLang="ja-JP" sz="2400" b="1" dirty="0">
                <a:solidFill>
                  <a:schemeClr val="accent6"/>
                </a:solidFill>
                <a:latin typeface="+mn-ea"/>
              </a:rPr>
              <a:t>f(Θ)</a:t>
            </a:r>
            <a:endParaRPr lang="en-US" altLang="ja-JP" dirty="0"/>
          </a:p>
        </p:txBody>
      </p:sp>
      <p:sp>
        <p:nvSpPr>
          <p:cNvPr id="11" name="スライド番号プレースホルダー 10">
            <a:extLst>
              <a:ext uri="{FF2B5EF4-FFF2-40B4-BE49-F238E27FC236}">
                <a16:creationId xmlns:a16="http://schemas.microsoft.com/office/drawing/2014/main" id="{D8B27641-5EEC-4C0D-B81D-A821CE423E15}"/>
              </a:ext>
            </a:extLst>
          </p:cNvPr>
          <p:cNvSpPr>
            <a:spLocks noGrp="1"/>
          </p:cNvSpPr>
          <p:nvPr>
            <p:ph type="sldNum" sz="quarter" idx="12"/>
          </p:nvPr>
        </p:nvSpPr>
        <p:spPr/>
        <p:txBody>
          <a:bodyPr/>
          <a:lstStyle/>
          <a:p>
            <a:fld id="{4FAB73BC-B049-4115-A692-8D63A059BFB8}" type="slidenum">
              <a:rPr lang="en-US" smtClean="0"/>
              <a:t>21</a:t>
            </a:fld>
            <a:endParaRPr lang="en-US" dirty="0"/>
          </a:p>
        </p:txBody>
      </p:sp>
      <p:grpSp>
        <p:nvGrpSpPr>
          <p:cNvPr id="5" name="グループ化 4">
            <a:extLst>
              <a:ext uri="{FF2B5EF4-FFF2-40B4-BE49-F238E27FC236}">
                <a16:creationId xmlns:a16="http://schemas.microsoft.com/office/drawing/2014/main" id="{66951BED-D27D-4F1A-B1F8-C9F7B1EF7E82}"/>
              </a:ext>
            </a:extLst>
          </p:cNvPr>
          <p:cNvGrpSpPr/>
          <p:nvPr/>
        </p:nvGrpSpPr>
        <p:grpSpPr>
          <a:xfrm>
            <a:off x="7401177" y="4552013"/>
            <a:ext cx="4228571" cy="2038095"/>
            <a:chOff x="7401177" y="4552013"/>
            <a:chExt cx="4228571" cy="2038095"/>
          </a:xfrm>
        </p:grpSpPr>
        <p:pic>
          <p:nvPicPr>
            <p:cNvPr id="9" name="図 8">
              <a:extLst>
                <a:ext uri="{FF2B5EF4-FFF2-40B4-BE49-F238E27FC236}">
                  <a16:creationId xmlns:a16="http://schemas.microsoft.com/office/drawing/2014/main" id="{5ABB311B-13ED-4D95-9ED6-F7AAC0B98B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01177" y="4552013"/>
              <a:ext cx="4228571" cy="2038095"/>
            </a:xfrm>
            <a:prstGeom prst="rect">
              <a:avLst/>
            </a:prstGeom>
          </p:spPr>
        </p:pic>
        <p:sp>
          <p:nvSpPr>
            <p:cNvPr id="4" name="テキスト ボックス 3">
              <a:extLst>
                <a:ext uri="{FF2B5EF4-FFF2-40B4-BE49-F238E27FC236}">
                  <a16:creationId xmlns:a16="http://schemas.microsoft.com/office/drawing/2014/main" id="{4D86BF46-1540-4071-AE66-4E08187D4D49}"/>
                </a:ext>
              </a:extLst>
            </p:cNvPr>
            <p:cNvSpPr txBox="1"/>
            <p:nvPr/>
          </p:nvSpPr>
          <p:spPr>
            <a:xfrm>
              <a:off x="10670723" y="6225710"/>
              <a:ext cx="959025" cy="261610"/>
            </a:xfrm>
            <a:prstGeom prst="rect">
              <a:avLst/>
            </a:prstGeom>
            <a:solidFill>
              <a:schemeClr val="bg1"/>
            </a:solidFill>
          </p:spPr>
          <p:txBody>
            <a:bodyPr wrap="square" rtlCol="0">
              <a:spAutoFit/>
            </a:bodyPr>
            <a:lstStyle/>
            <a:p>
              <a:r>
                <a:rPr kumimoji="1" lang="ja-JP" altLang="en-US" sz="1100" dirty="0">
                  <a:latin typeface="+mn-ea"/>
                </a:rPr>
                <a:t>確率変数</a:t>
              </a:r>
              <a:r>
                <a:rPr kumimoji="1" lang="en-US" altLang="ja-JP" sz="1100" dirty="0">
                  <a:latin typeface="+mn-ea"/>
                </a:rPr>
                <a:t>(θ)</a:t>
              </a:r>
              <a:endParaRPr kumimoji="1" lang="ja-JP" altLang="en-US" sz="1100" dirty="0">
                <a:latin typeface="+mn-ea"/>
              </a:endParaRPr>
            </a:p>
          </p:txBody>
        </p:sp>
        <p:sp>
          <p:nvSpPr>
            <p:cNvPr id="7" name="テキスト ボックス 6">
              <a:extLst>
                <a:ext uri="{FF2B5EF4-FFF2-40B4-BE49-F238E27FC236}">
                  <a16:creationId xmlns:a16="http://schemas.microsoft.com/office/drawing/2014/main" id="{F94431D0-123F-4626-930A-D7B8FA186AF0}"/>
                </a:ext>
              </a:extLst>
            </p:cNvPr>
            <p:cNvSpPr txBox="1"/>
            <p:nvPr/>
          </p:nvSpPr>
          <p:spPr>
            <a:xfrm>
              <a:off x="7844266" y="5080497"/>
              <a:ext cx="1054805" cy="430887"/>
            </a:xfrm>
            <a:prstGeom prst="rect">
              <a:avLst/>
            </a:prstGeom>
            <a:solidFill>
              <a:schemeClr val="bg1"/>
            </a:solidFill>
          </p:spPr>
          <p:txBody>
            <a:bodyPr wrap="square" rtlCol="0">
              <a:spAutoFit/>
            </a:bodyPr>
            <a:lstStyle/>
            <a:p>
              <a:r>
                <a:rPr kumimoji="1" lang="ja-JP" altLang="en-US" sz="1100" b="1" dirty="0">
                  <a:solidFill>
                    <a:schemeClr val="accent6"/>
                  </a:solidFill>
                  <a:latin typeface="+mn-ea"/>
                </a:rPr>
                <a:t>確率密度関数</a:t>
              </a:r>
              <a:endParaRPr kumimoji="1" lang="en-US" altLang="ja-JP" sz="1100" b="1" dirty="0">
                <a:solidFill>
                  <a:schemeClr val="accent6"/>
                </a:solidFill>
                <a:latin typeface="+mn-ea"/>
              </a:endParaRPr>
            </a:p>
            <a:p>
              <a:r>
                <a:rPr kumimoji="1" lang="ja-JP" altLang="en-US" sz="1100" b="1" dirty="0">
                  <a:solidFill>
                    <a:schemeClr val="accent6"/>
                  </a:solidFill>
                  <a:latin typeface="+mn-ea"/>
                </a:rPr>
                <a:t>　</a:t>
              </a:r>
              <a:r>
                <a:rPr kumimoji="1" lang="en-US" altLang="ja-JP" sz="1100" b="1" dirty="0">
                  <a:solidFill>
                    <a:schemeClr val="accent6"/>
                  </a:solidFill>
                  <a:latin typeface="+mn-ea"/>
                </a:rPr>
                <a:t>y</a:t>
              </a:r>
              <a:r>
                <a:rPr kumimoji="1" lang="ja-JP" altLang="en-US" sz="1100" b="1" dirty="0">
                  <a:solidFill>
                    <a:schemeClr val="accent6"/>
                  </a:solidFill>
                  <a:latin typeface="+mn-ea"/>
                </a:rPr>
                <a:t>＝</a:t>
              </a:r>
              <a:r>
                <a:rPr kumimoji="1" lang="en-US" altLang="ja-JP" sz="1100" b="1" dirty="0">
                  <a:solidFill>
                    <a:schemeClr val="accent6"/>
                  </a:solidFill>
                  <a:latin typeface="+mn-ea"/>
                </a:rPr>
                <a:t>f(Θ)</a:t>
              </a:r>
              <a:endParaRPr kumimoji="1" lang="ja-JP" altLang="en-US" sz="1100" b="1" dirty="0">
                <a:solidFill>
                  <a:schemeClr val="accent6"/>
                </a:solidFill>
                <a:latin typeface="+mn-ea"/>
              </a:endParaRPr>
            </a:p>
          </p:txBody>
        </p:sp>
      </p:grpSp>
    </p:spTree>
    <p:extLst>
      <p:ext uri="{BB962C8B-B14F-4D97-AF65-F5344CB8AC3E}">
        <p14:creationId xmlns:p14="http://schemas.microsoft.com/office/powerpoint/2010/main" val="2295291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a:t>
            </a:r>
            <a:r>
              <a:rPr lang="ja-JP" altLang="en-US" sz="4800" dirty="0"/>
              <a:t>１</a:t>
            </a:r>
            <a:r>
              <a:rPr kumimoji="1" lang="ja-JP" altLang="en-US" sz="4800" dirty="0"/>
              <a:t>回目：表</a:t>
            </a:r>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47FA58A9-58C8-4B66-BF2F-D6880F10E2DA}"/>
                  </a:ext>
                </a:extLst>
              </p:cNvPr>
              <p:cNvSpPr>
                <a:spLocks noGrp="1"/>
              </p:cNvSpPr>
              <p:nvPr>
                <p:ph idx="1"/>
              </p:nvPr>
            </p:nvSpPr>
            <p:spPr>
              <a:xfrm>
                <a:off x="734677" y="1974988"/>
                <a:ext cx="11088850" cy="1894979"/>
              </a:xfrm>
            </p:spPr>
            <p:txBody>
              <a:bodyPr>
                <a:normAutofit/>
              </a:bodyPr>
              <a:lstStyle/>
              <a:p>
                <a:pPr marL="0" indent="0">
                  <a:buNone/>
                </a:pPr>
                <a:r>
                  <a:rPr lang="ja-JP" altLang="en-US" b="1" dirty="0">
                    <a:solidFill>
                      <a:srgbClr val="FF0000"/>
                    </a:solidFill>
                  </a:rPr>
                  <a:t>＜ベイズの定理＞</a:t>
                </a:r>
                <a:endParaRPr lang="en-US" altLang="ja-JP" b="1" dirty="0">
                  <a:solidFill>
                    <a:srgbClr val="FF0000"/>
                  </a:solidFill>
                </a:endParaRPr>
              </a:p>
              <a:p>
                <a:pPr marL="0" indent="0">
                  <a:buNone/>
                </a:pPr>
                <a:r>
                  <a:rPr lang="ja-JP" altLang="en-US" b="1" dirty="0">
                    <a:solidFill>
                      <a:srgbClr val="FF0000"/>
                    </a:solidFill>
                  </a:rPr>
                  <a:t>　</a:t>
                </a:r>
                <a14:m>
                  <m:oMath xmlns:m="http://schemas.openxmlformats.org/officeDocument/2006/math">
                    <m:r>
                      <a:rPr lang="ja-JP" altLang="en-US" b="1" i="1" dirty="0">
                        <a:latin typeface="Cambria Math" panose="02040503050406030204" pitchFamily="18" charset="0"/>
                      </a:rPr>
                      <m:t>表</m:t>
                    </m:r>
                    <m:r>
                      <a:rPr lang="ja-JP" altLang="en-US" b="1" i="1" dirty="0" smtClean="0">
                        <a:latin typeface="Cambria Math" panose="02040503050406030204" pitchFamily="18" charset="0"/>
                      </a:rPr>
                      <m:t>と</m:t>
                    </m:r>
                    <m:r>
                      <a:rPr lang="ja-JP" altLang="en-US" b="1" i="1" dirty="0">
                        <a:latin typeface="Cambria Math" panose="02040503050406030204" pitchFamily="18" charset="0"/>
                      </a:rPr>
                      <m:t>いう</m:t>
                    </m:r>
                    <m:r>
                      <a:rPr lang="ja-JP" altLang="en-US" b="1" i="1" dirty="0" smtClean="0">
                        <a:latin typeface="Cambria Math" panose="02040503050406030204" pitchFamily="18" charset="0"/>
                      </a:rPr>
                      <m:t>データ</m:t>
                    </m:r>
                    <m:r>
                      <a:rPr lang="ja-JP" altLang="en-US" b="1" i="1" dirty="0">
                        <a:latin typeface="Cambria Math" panose="02040503050406030204" pitchFamily="18" charset="0"/>
                      </a:rPr>
                      <m:t>が</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のコインから得られた確率</m:t>
                    </m:r>
                  </m:oMath>
                </a14:m>
                <a:endParaRPr lang="en-US" altLang="ja-JP"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θ</m:t>
                          </m:r>
                          <m:r>
                            <a:rPr lang="ja-JP" altLang="en-US" b="1" i="1" dirty="0" smtClean="0">
                              <a:latin typeface="Cambria Math" panose="02040503050406030204" pitchFamily="18" charset="0"/>
                            </a:rPr>
                            <m:t>コインで</m:t>
                          </m:r>
                          <m:r>
                            <a:rPr lang="ja-JP" altLang="en-US" b="1" i="1" dirty="0">
                              <a:latin typeface="Cambria Math" panose="02040503050406030204" pitchFamily="18" charset="0"/>
                            </a:rPr>
                            <m:t>表が</m:t>
                          </m:r>
                          <m:r>
                            <a:rPr lang="ja-JP" altLang="en-US" b="1" i="1" dirty="0" smtClean="0">
                              <a:latin typeface="Cambria Math" panose="02040503050406030204" pitchFamily="18" charset="0"/>
                            </a:rPr>
                            <m:t>出る</m:t>
                          </m:r>
                          <m:r>
                            <a:rPr lang="ja-JP" altLang="en-US" b="1" i="1" dirty="0">
                              <a:latin typeface="Cambria Math" panose="02040503050406030204" pitchFamily="18" charset="0"/>
                            </a:rPr>
                            <m:t>確率</m:t>
                          </m:r>
                          <m:r>
                            <a:rPr lang="en-US" altLang="ja-JP" b="1" i="1" dirty="0" smtClean="0">
                              <a:latin typeface="Cambria Math" panose="02040503050406030204" pitchFamily="18" charset="0"/>
                            </a:rPr>
                            <m:t>×</m:t>
                          </m:r>
                          <m:r>
                            <m:rPr>
                              <m:sty m:val="p"/>
                            </m:rPr>
                            <a:rPr lang="en-US" altLang="ja-JP" b="1" i="1" dirty="0">
                              <a:latin typeface="Cambria Math" panose="02040503050406030204" pitchFamily="18" charset="0"/>
                            </a:rPr>
                            <m:t>θ</m:t>
                          </m:r>
                          <m:r>
                            <a:rPr lang="ja-JP" altLang="en-US" b="1" i="1" dirty="0" smtClean="0">
                              <a:latin typeface="Cambria Math" panose="02040503050406030204" pitchFamily="18" charset="0"/>
                            </a:rPr>
                            <m:t>の</m:t>
                          </m:r>
                          <m:r>
                            <a:rPr lang="ja-JP" altLang="en-US" b="1" i="1" dirty="0">
                              <a:latin typeface="Cambria Math" panose="02040503050406030204" pitchFamily="18" charset="0"/>
                            </a:rPr>
                            <m:t>コイン</m:t>
                          </m:r>
                          <m:r>
                            <a:rPr lang="ja-JP" altLang="en-US" b="1" i="1" dirty="0" smtClean="0">
                              <a:latin typeface="Cambria Math" panose="02040503050406030204" pitchFamily="18" charset="0"/>
                            </a:rPr>
                            <m:t>の</m:t>
                          </m:r>
                          <m:r>
                            <a:rPr lang="ja-JP" altLang="en-US" b="1" i="1" dirty="0">
                              <a:latin typeface="Cambria Math" panose="02040503050406030204" pitchFamily="18" charset="0"/>
                            </a:rPr>
                            <m:t>存在確率</m:t>
                          </m:r>
                        </m:num>
                        <m:den>
                          <m:r>
                            <a:rPr lang="ja-JP" altLang="en-US" b="1" i="1" dirty="0">
                              <a:latin typeface="Cambria Math" panose="02040503050406030204" pitchFamily="18" charset="0"/>
                            </a:rPr>
                            <m:t>表</m:t>
                          </m:r>
                          <m:r>
                            <a:rPr lang="ja-JP" altLang="en-US" b="1" i="1" dirty="0" smtClean="0">
                              <a:latin typeface="Cambria Math" panose="02040503050406030204" pitchFamily="18" charset="0"/>
                            </a:rPr>
                            <m:t>が</m:t>
                          </m:r>
                          <m:r>
                            <a:rPr lang="ja-JP" altLang="en-US" b="1" i="1" dirty="0">
                              <a:latin typeface="Cambria Math" panose="02040503050406030204" pitchFamily="18" charset="0"/>
                            </a:rPr>
                            <m:t>得られた</m:t>
                          </m:r>
                          <m:r>
                            <a:rPr lang="ja-JP" altLang="en-US" b="1" i="1" dirty="0" smtClean="0">
                              <a:latin typeface="Cambria Math" panose="02040503050406030204" pitchFamily="18" charset="0"/>
                            </a:rPr>
                            <m:t>確率</m:t>
                          </m:r>
                        </m:den>
                      </m:f>
                    </m:oMath>
                  </m:oMathPara>
                </a14:m>
                <a:endParaRPr lang="en-US" altLang="ja-JP" b="1" dirty="0"/>
              </a:p>
            </p:txBody>
          </p:sp>
        </mc:Choice>
        <mc:Fallback xmlns="">
          <p:sp>
            <p:nvSpPr>
              <p:cNvPr id="4" name="コンテンツ プレースホルダー 2">
                <a:extLst>
                  <a:ext uri="{FF2B5EF4-FFF2-40B4-BE49-F238E27FC236}">
                    <a16:creationId xmlns:a16="http://schemas.microsoft.com/office/drawing/2014/main" id="{47FA58A9-58C8-4B66-BF2F-D6880F10E2DA}"/>
                  </a:ext>
                </a:extLst>
              </p:cNvPr>
              <p:cNvSpPr>
                <a:spLocks noGrp="1" noRot="1" noChangeAspect="1" noMove="1" noResize="1" noEditPoints="1" noAdjustHandles="1" noChangeArrowheads="1" noChangeShapeType="1" noTextEdit="1"/>
              </p:cNvSpPr>
              <p:nvPr>
                <p:ph idx="1"/>
              </p:nvPr>
            </p:nvSpPr>
            <p:spPr>
              <a:xfrm>
                <a:off x="734677" y="1974988"/>
                <a:ext cx="11088850" cy="1894979"/>
              </a:xfrm>
              <a:blipFill>
                <a:blip r:embed="rId3"/>
                <a:stretch>
                  <a:fillRect l="-1154" t="-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4046906"/>
                <a:ext cx="10585487" cy="1212833"/>
              </a:xfrm>
              <a:prstGeom prst="rect">
                <a:avLst/>
              </a:prstGeom>
              <a:noFill/>
            </p:spPr>
            <p:txBody>
              <a:bodyPr wrap="square" rtlCol="0">
                <a:spAutoFit/>
              </a:bodyPr>
              <a:lstStyle/>
              <a:p>
                <a:r>
                  <a:rPr kumimoji="1" lang="ja-JP" altLang="en-US" sz="2400" b="1" dirty="0">
                    <a:latin typeface="+mn-ea"/>
                  </a:rPr>
                  <a:t>①左辺を整理する</a:t>
                </a:r>
                <a:endParaRPr kumimoji="1" lang="en-US" altLang="ja-JP" sz="2400" b="1" dirty="0">
                  <a:latin typeface="+mn-ea"/>
                </a:endParaRPr>
              </a:p>
              <a:p>
                <a:r>
                  <a:rPr lang="ja-JP" altLang="en-US" sz="2400" dirty="0">
                    <a:solidFill>
                      <a:schemeClr val="tx1"/>
                    </a:solidFill>
                    <a:latin typeface="+mj-ea"/>
                    <a:ea typeface="+mj-ea"/>
                  </a:rPr>
                  <a:t>「</a:t>
                </a:r>
                <a14:m>
                  <m:oMath xmlns:m="http://schemas.openxmlformats.org/officeDocument/2006/math">
                    <m:r>
                      <a:rPr lang="ja-JP" altLang="en-US" sz="2400" b="0" i="1" dirty="0">
                        <a:solidFill>
                          <a:schemeClr val="tx1"/>
                        </a:solidFill>
                        <a:latin typeface="Cambria Math" panose="02040503050406030204" pitchFamily="18" charset="0"/>
                        <a:ea typeface="+mj-ea"/>
                      </a:rPr>
                      <m:t>表というデータが</m:t>
                    </m:r>
                    <m:r>
                      <a:rPr lang="en-US" altLang="ja-JP" sz="2400" b="0" i="1" dirty="0">
                        <a:solidFill>
                          <a:schemeClr val="tx1"/>
                        </a:solidFill>
                        <a:latin typeface="Cambria Math" panose="02040503050406030204" pitchFamily="18" charset="0"/>
                        <a:ea typeface="+mj-ea"/>
                      </a:rPr>
                      <m:t>𝜃</m:t>
                    </m:r>
                    <m:r>
                      <a:rPr lang="ja-JP" altLang="en-US" sz="2400" b="0" i="1" dirty="0">
                        <a:solidFill>
                          <a:schemeClr val="tx1"/>
                        </a:solidFill>
                        <a:latin typeface="Cambria Math" panose="02040503050406030204" pitchFamily="18" charset="0"/>
                        <a:ea typeface="+mj-ea"/>
                      </a:rPr>
                      <m:t>のコインから得られた確率」</m:t>
                    </m:r>
                  </m:oMath>
                </a14:m>
                <a:r>
                  <a:rPr kumimoji="1" lang="ja-JP" altLang="en-US" sz="2400" dirty="0">
                    <a:solidFill>
                      <a:schemeClr val="tx1"/>
                    </a:solidFill>
                    <a:latin typeface="+mj-ea"/>
                    <a:ea typeface="+mj-ea"/>
                  </a:rPr>
                  <a:t>　何を意味しているか？</a:t>
                </a:r>
                <a:r>
                  <a:rPr kumimoji="1" lang="en-US" altLang="ja-JP" sz="2400" dirty="0">
                    <a:solidFill>
                      <a:schemeClr val="tx1"/>
                    </a:solidFill>
                    <a:latin typeface="+mj-ea"/>
                    <a:ea typeface="+mj-ea"/>
                  </a:rPr>
                  <a:t>	</a:t>
                </a:r>
              </a:p>
            </p:txBody>
          </p:sp>
        </mc:Choice>
        <mc:Fallback xmlns="">
          <p:sp>
            <p:nvSpPr>
              <p:cNvPr id="6" name="テキスト ボックス 5">
                <a:extLst>
                  <a:ext uri="{FF2B5EF4-FFF2-40B4-BE49-F238E27FC236}">
                    <a16:creationId xmlns:a16="http://schemas.microsoft.com/office/drawing/2014/main" id="{E4052629-5C15-47AD-864F-447D0A50C883}"/>
                  </a:ext>
                </a:extLst>
              </p:cNvPr>
              <p:cNvSpPr txBox="1">
                <a:spLocks noRot="1" noChangeAspect="1" noMove="1" noResize="1" noEditPoints="1" noAdjustHandles="1" noChangeArrowheads="1" noChangeShapeType="1" noTextEdit="1"/>
              </p:cNvSpPr>
              <p:nvPr/>
            </p:nvSpPr>
            <p:spPr>
              <a:xfrm>
                <a:off x="1024127" y="4046906"/>
                <a:ext cx="10585487" cy="1212833"/>
              </a:xfrm>
              <a:prstGeom prst="rect">
                <a:avLst/>
              </a:prstGeom>
              <a:blipFill>
                <a:blip r:embed="rId4"/>
                <a:stretch>
                  <a:fillRect l="-864" t="-4020"/>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22</a:t>
            </a:fld>
            <a:endParaRPr lang="en-US" dirty="0"/>
          </a:p>
        </p:txBody>
      </p:sp>
      <p:sp>
        <p:nvSpPr>
          <p:cNvPr id="9" name="テキスト ボックス 8">
            <a:extLst>
              <a:ext uri="{FF2B5EF4-FFF2-40B4-BE49-F238E27FC236}">
                <a16:creationId xmlns:a16="http://schemas.microsoft.com/office/drawing/2014/main" id="{E2A26C84-6807-46FD-B977-66E0AB8F7650}"/>
              </a:ext>
            </a:extLst>
          </p:cNvPr>
          <p:cNvSpPr txBox="1"/>
          <p:nvPr/>
        </p:nvSpPr>
        <p:spPr>
          <a:xfrm>
            <a:off x="1399685" y="5028906"/>
            <a:ext cx="2421202" cy="461665"/>
          </a:xfrm>
          <a:prstGeom prst="rect">
            <a:avLst/>
          </a:prstGeom>
          <a:noFill/>
        </p:spPr>
        <p:txBody>
          <a:bodyPr wrap="square" rtlCol="0">
            <a:spAutoFit/>
          </a:bodyPr>
          <a:lstStyle/>
          <a:p>
            <a:r>
              <a:rPr kumimoji="1" lang="en-US" altLang="ja-JP" sz="2400" dirty="0">
                <a:solidFill>
                  <a:schemeClr val="accent6"/>
                </a:solidFill>
                <a:latin typeface="+mn-ea"/>
              </a:rPr>
              <a:t>θ</a:t>
            </a:r>
            <a:r>
              <a:rPr kumimoji="1" lang="ja-JP" altLang="en-US" sz="2400" dirty="0">
                <a:solidFill>
                  <a:schemeClr val="accent6"/>
                </a:solidFill>
                <a:latin typeface="+mn-ea"/>
              </a:rPr>
              <a:t>＝</a:t>
            </a:r>
            <a:r>
              <a:rPr kumimoji="1" lang="en-US" altLang="ja-JP" sz="2400" dirty="0">
                <a:solidFill>
                  <a:schemeClr val="accent6"/>
                </a:solidFill>
                <a:latin typeface="+mn-ea"/>
              </a:rPr>
              <a:t>0.1</a:t>
            </a:r>
            <a:r>
              <a:rPr kumimoji="1" lang="ja-JP" altLang="en-US" sz="2400" dirty="0">
                <a:solidFill>
                  <a:schemeClr val="accent6"/>
                </a:solidFill>
                <a:latin typeface="+mn-ea"/>
              </a:rPr>
              <a:t>のコイン</a:t>
            </a:r>
            <a:endParaRPr kumimoji="1" lang="en-US" altLang="ja-JP" sz="2400" dirty="0">
              <a:solidFill>
                <a:schemeClr val="accent6"/>
              </a:solidFill>
              <a:latin typeface="+mn-ea"/>
            </a:endParaRPr>
          </a:p>
        </p:txBody>
      </p:sp>
      <p:pic>
        <p:nvPicPr>
          <p:cNvPr id="10" name="図 9">
            <a:extLst>
              <a:ext uri="{FF2B5EF4-FFF2-40B4-BE49-F238E27FC236}">
                <a16:creationId xmlns:a16="http://schemas.microsoft.com/office/drawing/2014/main" id="{87F02A01-BE5B-4139-8656-2568169D6186}"/>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826078" y="5119326"/>
            <a:ext cx="1408847" cy="1408847"/>
          </a:xfrm>
          <a:prstGeom prst="rect">
            <a:avLst/>
          </a:prstGeom>
        </p:spPr>
      </p:pic>
      <p:sp>
        <p:nvSpPr>
          <p:cNvPr id="11" name="テキスト ボックス 10">
            <a:extLst>
              <a:ext uri="{FF2B5EF4-FFF2-40B4-BE49-F238E27FC236}">
                <a16:creationId xmlns:a16="http://schemas.microsoft.com/office/drawing/2014/main" id="{420256B4-D15B-4CE8-9BA6-22268718A567}"/>
              </a:ext>
            </a:extLst>
          </p:cNvPr>
          <p:cNvSpPr txBox="1"/>
          <p:nvPr/>
        </p:nvSpPr>
        <p:spPr>
          <a:xfrm>
            <a:off x="3887071" y="5028906"/>
            <a:ext cx="2421202" cy="461665"/>
          </a:xfrm>
          <a:prstGeom prst="rect">
            <a:avLst/>
          </a:prstGeom>
          <a:noFill/>
        </p:spPr>
        <p:txBody>
          <a:bodyPr wrap="square" rtlCol="0">
            <a:spAutoFit/>
          </a:bodyPr>
          <a:lstStyle/>
          <a:p>
            <a:r>
              <a:rPr kumimoji="1" lang="en-US" altLang="ja-JP" sz="2400" dirty="0">
                <a:solidFill>
                  <a:schemeClr val="accent6"/>
                </a:solidFill>
                <a:latin typeface="+mn-ea"/>
              </a:rPr>
              <a:t>θ</a:t>
            </a:r>
            <a:r>
              <a:rPr kumimoji="1" lang="ja-JP" altLang="en-US" sz="2400" dirty="0">
                <a:solidFill>
                  <a:schemeClr val="accent6"/>
                </a:solidFill>
                <a:latin typeface="+mn-ea"/>
              </a:rPr>
              <a:t>＝</a:t>
            </a:r>
            <a:r>
              <a:rPr kumimoji="1" lang="en-US" altLang="ja-JP" sz="2400" dirty="0">
                <a:solidFill>
                  <a:schemeClr val="accent6"/>
                </a:solidFill>
                <a:latin typeface="+mn-ea"/>
              </a:rPr>
              <a:t>0.2</a:t>
            </a:r>
            <a:r>
              <a:rPr kumimoji="1" lang="ja-JP" altLang="en-US" sz="2400" dirty="0">
                <a:solidFill>
                  <a:schemeClr val="accent6"/>
                </a:solidFill>
                <a:latin typeface="+mn-ea"/>
              </a:rPr>
              <a:t>のコイン</a:t>
            </a:r>
            <a:endParaRPr kumimoji="1" lang="en-US" altLang="ja-JP" sz="2400" dirty="0">
              <a:solidFill>
                <a:schemeClr val="accent6"/>
              </a:solidFill>
              <a:latin typeface="+mn-ea"/>
            </a:endParaRPr>
          </a:p>
        </p:txBody>
      </p:sp>
      <p:pic>
        <p:nvPicPr>
          <p:cNvPr id="12" name="図 11">
            <a:extLst>
              <a:ext uri="{FF2B5EF4-FFF2-40B4-BE49-F238E27FC236}">
                <a16:creationId xmlns:a16="http://schemas.microsoft.com/office/drawing/2014/main" id="{8DB9F30B-0A01-401E-86A3-B4D5E2CC57A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313464" y="5119326"/>
            <a:ext cx="1408847" cy="1408847"/>
          </a:xfrm>
          <a:prstGeom prst="rect">
            <a:avLst/>
          </a:prstGeom>
        </p:spPr>
      </p:pic>
      <p:sp>
        <p:nvSpPr>
          <p:cNvPr id="13" name="テキスト ボックス 12">
            <a:extLst>
              <a:ext uri="{FF2B5EF4-FFF2-40B4-BE49-F238E27FC236}">
                <a16:creationId xmlns:a16="http://schemas.microsoft.com/office/drawing/2014/main" id="{B4E43F54-AE4A-43AC-B62D-82C1FD1B9FE9}"/>
              </a:ext>
            </a:extLst>
          </p:cNvPr>
          <p:cNvSpPr txBox="1"/>
          <p:nvPr/>
        </p:nvSpPr>
        <p:spPr>
          <a:xfrm>
            <a:off x="6308273" y="5025168"/>
            <a:ext cx="2421202" cy="461665"/>
          </a:xfrm>
          <a:prstGeom prst="rect">
            <a:avLst/>
          </a:prstGeom>
          <a:noFill/>
        </p:spPr>
        <p:txBody>
          <a:bodyPr wrap="square" rtlCol="0">
            <a:spAutoFit/>
          </a:bodyPr>
          <a:lstStyle/>
          <a:p>
            <a:r>
              <a:rPr kumimoji="1" lang="en-US" altLang="ja-JP" sz="2400" dirty="0">
                <a:solidFill>
                  <a:schemeClr val="accent6"/>
                </a:solidFill>
                <a:latin typeface="+mn-ea"/>
              </a:rPr>
              <a:t>θ</a:t>
            </a:r>
            <a:r>
              <a:rPr kumimoji="1" lang="ja-JP" altLang="en-US" sz="2400" dirty="0">
                <a:solidFill>
                  <a:schemeClr val="accent6"/>
                </a:solidFill>
                <a:latin typeface="+mn-ea"/>
              </a:rPr>
              <a:t>＝</a:t>
            </a:r>
            <a:r>
              <a:rPr kumimoji="1" lang="en-US" altLang="ja-JP" sz="2400" dirty="0">
                <a:solidFill>
                  <a:schemeClr val="accent6"/>
                </a:solidFill>
                <a:latin typeface="+mn-ea"/>
              </a:rPr>
              <a:t>0.9</a:t>
            </a:r>
            <a:r>
              <a:rPr kumimoji="1" lang="ja-JP" altLang="en-US" sz="2400" dirty="0">
                <a:solidFill>
                  <a:schemeClr val="accent6"/>
                </a:solidFill>
                <a:latin typeface="+mn-ea"/>
              </a:rPr>
              <a:t>のコイン</a:t>
            </a:r>
            <a:endParaRPr kumimoji="1" lang="en-US" altLang="ja-JP" sz="2400" dirty="0">
              <a:solidFill>
                <a:schemeClr val="accent6"/>
              </a:solidFill>
              <a:latin typeface="+mn-ea"/>
            </a:endParaRPr>
          </a:p>
        </p:txBody>
      </p:sp>
      <p:pic>
        <p:nvPicPr>
          <p:cNvPr id="14" name="図 13">
            <a:extLst>
              <a:ext uri="{FF2B5EF4-FFF2-40B4-BE49-F238E27FC236}">
                <a16:creationId xmlns:a16="http://schemas.microsoft.com/office/drawing/2014/main" id="{9D0785E4-AA7E-4DF8-A132-CD7D13BBE58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734666" y="5115588"/>
            <a:ext cx="1408847" cy="1408847"/>
          </a:xfrm>
          <a:prstGeom prst="rect">
            <a:avLst/>
          </a:prstGeom>
        </p:spPr>
      </p:pic>
      <p:sp>
        <p:nvSpPr>
          <p:cNvPr id="15" name="テキスト ボックス 14">
            <a:extLst>
              <a:ext uri="{FF2B5EF4-FFF2-40B4-BE49-F238E27FC236}">
                <a16:creationId xmlns:a16="http://schemas.microsoft.com/office/drawing/2014/main" id="{528DEF72-69CF-4AC6-8E04-FA0658D92BDE}"/>
              </a:ext>
            </a:extLst>
          </p:cNvPr>
          <p:cNvSpPr txBox="1"/>
          <p:nvPr/>
        </p:nvSpPr>
        <p:spPr>
          <a:xfrm>
            <a:off x="8208239" y="5634389"/>
            <a:ext cx="3793261" cy="461665"/>
          </a:xfrm>
          <a:prstGeom prst="rect">
            <a:avLst/>
          </a:prstGeom>
          <a:noFill/>
        </p:spPr>
        <p:txBody>
          <a:bodyPr wrap="square" rtlCol="0">
            <a:spAutoFit/>
          </a:bodyPr>
          <a:lstStyle/>
          <a:p>
            <a:r>
              <a:rPr kumimoji="1" lang="en-US" altLang="ja-JP" sz="2400" dirty="0">
                <a:solidFill>
                  <a:schemeClr val="accent6"/>
                </a:solidFill>
                <a:latin typeface="+mn-ea"/>
              </a:rPr>
              <a:t>…</a:t>
            </a:r>
            <a:r>
              <a:rPr kumimoji="1" lang="ja-JP" altLang="en-US" sz="2400" dirty="0">
                <a:solidFill>
                  <a:schemeClr val="accent6"/>
                </a:solidFill>
                <a:latin typeface="+mn-ea"/>
              </a:rPr>
              <a:t>　</a:t>
            </a:r>
            <a:r>
              <a:rPr kumimoji="1" lang="en-US" altLang="ja-JP" sz="2400" dirty="0">
                <a:solidFill>
                  <a:schemeClr val="accent6"/>
                </a:solidFill>
                <a:latin typeface="+mn-ea"/>
              </a:rPr>
              <a:t>θ</a:t>
            </a:r>
            <a:r>
              <a:rPr kumimoji="1" lang="ja-JP" altLang="en-US" sz="2400" dirty="0">
                <a:solidFill>
                  <a:schemeClr val="accent6"/>
                </a:solidFill>
                <a:latin typeface="+mn-ea"/>
              </a:rPr>
              <a:t>は連続した値をとる</a:t>
            </a:r>
            <a:endParaRPr kumimoji="1" lang="en-US" altLang="ja-JP" sz="2400" dirty="0">
              <a:solidFill>
                <a:schemeClr val="accent6"/>
              </a:solidFill>
              <a:latin typeface="+mn-ea"/>
            </a:endParaRPr>
          </a:p>
        </p:txBody>
      </p:sp>
      <p:sp>
        <p:nvSpPr>
          <p:cNvPr id="16" name="テキスト ボックス 15">
            <a:extLst>
              <a:ext uri="{FF2B5EF4-FFF2-40B4-BE49-F238E27FC236}">
                <a16:creationId xmlns:a16="http://schemas.microsoft.com/office/drawing/2014/main" id="{89DCC9BE-C219-4FC9-AF9E-26BD8CC2452D}"/>
              </a:ext>
            </a:extLst>
          </p:cNvPr>
          <p:cNvSpPr txBox="1"/>
          <p:nvPr/>
        </p:nvSpPr>
        <p:spPr>
          <a:xfrm>
            <a:off x="1146591" y="6234262"/>
            <a:ext cx="9612707" cy="461665"/>
          </a:xfrm>
          <a:prstGeom prst="rect">
            <a:avLst/>
          </a:prstGeom>
          <a:noFill/>
        </p:spPr>
        <p:txBody>
          <a:bodyPr wrap="square" rtlCol="0">
            <a:spAutoFit/>
          </a:bodyPr>
          <a:lstStyle/>
          <a:p>
            <a:r>
              <a:rPr kumimoji="1" lang="ja-JP" altLang="en-US" sz="2400" dirty="0">
                <a:latin typeface="+mn-ea"/>
              </a:rPr>
              <a:t>さまざまな場合が考えられるが、どの</a:t>
            </a:r>
            <a:r>
              <a:rPr kumimoji="1" lang="en-US" altLang="ja-JP" sz="2400" dirty="0">
                <a:latin typeface="+mn-ea"/>
              </a:rPr>
              <a:t>θ</a:t>
            </a:r>
            <a:r>
              <a:rPr kumimoji="1" lang="ja-JP" altLang="en-US" sz="2400" dirty="0">
                <a:latin typeface="+mn-ea"/>
              </a:rPr>
              <a:t>をもつコインから得られたか</a:t>
            </a:r>
            <a:endParaRPr kumimoji="1" lang="en-US" altLang="ja-JP" sz="2400" dirty="0">
              <a:latin typeface="+mn-ea"/>
            </a:endParaRPr>
          </a:p>
        </p:txBody>
      </p:sp>
    </p:spTree>
    <p:extLst>
      <p:ext uri="{BB962C8B-B14F-4D97-AF65-F5344CB8AC3E}">
        <p14:creationId xmlns:p14="http://schemas.microsoft.com/office/powerpoint/2010/main" val="1221816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a:t>
            </a:r>
            <a:r>
              <a:rPr lang="en-US" altLang="ja-JP" sz="4800" dirty="0"/>
              <a:t> </a:t>
            </a:r>
            <a:r>
              <a:rPr lang="ja-JP" altLang="en-US" sz="4800" dirty="0"/>
              <a:t>１回目：表</a:t>
            </a:r>
            <a:endParaRPr kumimoji="1" lang="ja-JP" altLang="en-US" sz="4800" dirty="0"/>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47FA58A9-58C8-4B66-BF2F-D6880F10E2DA}"/>
                  </a:ext>
                </a:extLst>
              </p:cNvPr>
              <p:cNvSpPr>
                <a:spLocks noGrp="1"/>
              </p:cNvSpPr>
              <p:nvPr>
                <p:ph idx="1"/>
              </p:nvPr>
            </p:nvSpPr>
            <p:spPr>
              <a:xfrm>
                <a:off x="734677" y="1974988"/>
                <a:ext cx="11088850" cy="1894979"/>
              </a:xfrm>
            </p:spPr>
            <p:txBody>
              <a:bodyPr>
                <a:normAutofit/>
              </a:bodyPr>
              <a:lstStyle/>
              <a:p>
                <a:pPr marL="0" indent="0">
                  <a:buNone/>
                </a:pPr>
                <a:r>
                  <a:rPr lang="ja-JP" altLang="en-US" b="1" dirty="0">
                    <a:solidFill>
                      <a:srgbClr val="FF0000"/>
                    </a:solidFill>
                  </a:rPr>
                  <a:t>＜ベイズの定理＞</a:t>
                </a:r>
                <a:endParaRPr lang="en-US" altLang="ja-JP" b="1" dirty="0">
                  <a:solidFill>
                    <a:srgbClr val="FF0000"/>
                  </a:solidFill>
                </a:endParaRPr>
              </a:p>
              <a:p>
                <a:pPr marL="0" indent="0">
                  <a:buNone/>
                </a:pPr>
                <a:r>
                  <a:rPr lang="ja-JP" altLang="en-US" b="1" dirty="0">
                    <a:solidFill>
                      <a:srgbClr val="FF0000"/>
                    </a:solidFill>
                  </a:rPr>
                  <a:t>　</a:t>
                </a:r>
                <a14:m>
                  <m:oMath xmlns:m="http://schemas.openxmlformats.org/officeDocument/2006/math">
                    <m:r>
                      <a:rPr lang="ja-JP" altLang="en-US" b="1" i="1" dirty="0">
                        <a:latin typeface="Cambria Math" panose="02040503050406030204" pitchFamily="18" charset="0"/>
                      </a:rPr>
                      <m:t>表</m:t>
                    </m:r>
                    <m:r>
                      <a:rPr lang="ja-JP" altLang="en-US" b="1" i="1" dirty="0" smtClean="0">
                        <a:latin typeface="Cambria Math" panose="02040503050406030204" pitchFamily="18" charset="0"/>
                      </a:rPr>
                      <m:t>と</m:t>
                    </m:r>
                    <m:r>
                      <a:rPr lang="ja-JP" altLang="en-US" b="1" i="1" dirty="0">
                        <a:latin typeface="Cambria Math" panose="02040503050406030204" pitchFamily="18" charset="0"/>
                      </a:rPr>
                      <m:t>いう</m:t>
                    </m:r>
                    <m:r>
                      <a:rPr lang="ja-JP" altLang="en-US" b="1" i="1" dirty="0" smtClean="0">
                        <a:latin typeface="Cambria Math" panose="02040503050406030204" pitchFamily="18" charset="0"/>
                      </a:rPr>
                      <m:t>データ</m:t>
                    </m:r>
                    <m:r>
                      <a:rPr lang="ja-JP" altLang="en-US" b="1" i="1" dirty="0">
                        <a:latin typeface="Cambria Math" panose="02040503050406030204" pitchFamily="18" charset="0"/>
                      </a:rPr>
                      <m:t>が</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のコインから得られた確率</m:t>
                    </m:r>
                  </m:oMath>
                </a14:m>
                <a:endParaRPr lang="en-US" altLang="ja-JP"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θ</m:t>
                          </m:r>
                          <m:r>
                            <a:rPr lang="ja-JP" altLang="en-US" b="1" i="1" dirty="0" smtClean="0">
                              <a:latin typeface="Cambria Math" panose="02040503050406030204" pitchFamily="18" charset="0"/>
                            </a:rPr>
                            <m:t>コインで</m:t>
                          </m:r>
                          <m:r>
                            <a:rPr lang="ja-JP" altLang="en-US" b="1" i="1" dirty="0">
                              <a:latin typeface="Cambria Math" panose="02040503050406030204" pitchFamily="18" charset="0"/>
                            </a:rPr>
                            <m:t>表が</m:t>
                          </m:r>
                          <m:r>
                            <a:rPr lang="ja-JP" altLang="en-US" b="1" i="1" dirty="0" smtClean="0">
                              <a:latin typeface="Cambria Math" panose="02040503050406030204" pitchFamily="18" charset="0"/>
                            </a:rPr>
                            <m:t>出る</m:t>
                          </m:r>
                          <m:r>
                            <a:rPr lang="ja-JP" altLang="en-US" b="1" i="1" dirty="0">
                              <a:latin typeface="Cambria Math" panose="02040503050406030204" pitchFamily="18" charset="0"/>
                            </a:rPr>
                            <m:t>確率</m:t>
                          </m:r>
                          <m:r>
                            <a:rPr lang="en-US" altLang="ja-JP" b="1" i="1" dirty="0" smtClean="0">
                              <a:latin typeface="Cambria Math" panose="02040503050406030204" pitchFamily="18" charset="0"/>
                            </a:rPr>
                            <m:t>×</m:t>
                          </m:r>
                          <m:r>
                            <m:rPr>
                              <m:sty m:val="p"/>
                            </m:rPr>
                            <a:rPr lang="en-US" altLang="ja-JP" b="1" i="1" dirty="0">
                              <a:latin typeface="Cambria Math" panose="02040503050406030204" pitchFamily="18" charset="0"/>
                            </a:rPr>
                            <m:t>θ</m:t>
                          </m:r>
                          <m:r>
                            <a:rPr lang="ja-JP" altLang="en-US" b="1" i="1" dirty="0" smtClean="0">
                              <a:latin typeface="Cambria Math" panose="02040503050406030204" pitchFamily="18" charset="0"/>
                            </a:rPr>
                            <m:t>の</m:t>
                          </m:r>
                          <m:r>
                            <a:rPr lang="ja-JP" altLang="en-US" b="1" i="1" dirty="0">
                              <a:latin typeface="Cambria Math" panose="02040503050406030204" pitchFamily="18" charset="0"/>
                            </a:rPr>
                            <m:t>コイン</m:t>
                          </m:r>
                          <m:r>
                            <a:rPr lang="ja-JP" altLang="en-US" b="1" i="1" dirty="0" smtClean="0">
                              <a:latin typeface="Cambria Math" panose="02040503050406030204" pitchFamily="18" charset="0"/>
                            </a:rPr>
                            <m:t>の</m:t>
                          </m:r>
                          <m:r>
                            <a:rPr lang="ja-JP" altLang="en-US" b="1" i="1" dirty="0">
                              <a:latin typeface="Cambria Math" panose="02040503050406030204" pitchFamily="18" charset="0"/>
                            </a:rPr>
                            <m:t>存在確率</m:t>
                          </m:r>
                        </m:num>
                        <m:den>
                          <m:r>
                            <a:rPr lang="ja-JP" altLang="en-US" b="1" i="1" dirty="0">
                              <a:latin typeface="Cambria Math" panose="02040503050406030204" pitchFamily="18" charset="0"/>
                            </a:rPr>
                            <m:t>表</m:t>
                          </m:r>
                          <m:r>
                            <a:rPr lang="ja-JP" altLang="en-US" b="1" i="1" dirty="0" smtClean="0">
                              <a:latin typeface="Cambria Math" panose="02040503050406030204" pitchFamily="18" charset="0"/>
                            </a:rPr>
                            <m:t>が</m:t>
                          </m:r>
                          <m:r>
                            <a:rPr lang="ja-JP" altLang="en-US" b="1" i="1" dirty="0">
                              <a:latin typeface="Cambria Math" panose="02040503050406030204" pitchFamily="18" charset="0"/>
                            </a:rPr>
                            <m:t>得られた</m:t>
                          </m:r>
                          <m:r>
                            <a:rPr lang="ja-JP" altLang="en-US" b="1" i="1" dirty="0" smtClean="0">
                              <a:latin typeface="Cambria Math" panose="02040503050406030204" pitchFamily="18" charset="0"/>
                            </a:rPr>
                            <m:t>確率</m:t>
                          </m:r>
                        </m:den>
                      </m:f>
                    </m:oMath>
                  </m:oMathPara>
                </a14:m>
                <a:endParaRPr lang="en-US" altLang="ja-JP" b="1" dirty="0"/>
              </a:p>
            </p:txBody>
          </p:sp>
        </mc:Choice>
        <mc:Fallback xmlns="">
          <p:sp>
            <p:nvSpPr>
              <p:cNvPr id="4" name="コンテンツ プレースホルダー 2">
                <a:extLst>
                  <a:ext uri="{FF2B5EF4-FFF2-40B4-BE49-F238E27FC236}">
                    <a16:creationId xmlns:a16="http://schemas.microsoft.com/office/drawing/2014/main" id="{47FA58A9-58C8-4B66-BF2F-D6880F10E2DA}"/>
                  </a:ext>
                </a:extLst>
              </p:cNvPr>
              <p:cNvSpPr>
                <a:spLocks noGrp="1" noRot="1" noChangeAspect="1" noMove="1" noResize="1" noEditPoints="1" noAdjustHandles="1" noChangeArrowheads="1" noChangeShapeType="1" noTextEdit="1"/>
              </p:cNvSpPr>
              <p:nvPr>
                <p:ph idx="1"/>
              </p:nvPr>
            </p:nvSpPr>
            <p:spPr>
              <a:xfrm>
                <a:off x="734677" y="1974988"/>
                <a:ext cx="11088850" cy="1894979"/>
              </a:xfrm>
              <a:blipFill>
                <a:blip r:embed="rId3"/>
                <a:stretch>
                  <a:fillRect l="-1154" t="-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4046906"/>
                <a:ext cx="8701541" cy="2309735"/>
              </a:xfrm>
              <a:prstGeom prst="rect">
                <a:avLst/>
              </a:prstGeom>
              <a:noFill/>
            </p:spPr>
            <p:txBody>
              <a:bodyPr wrap="square" rtlCol="0">
                <a:spAutoFit/>
              </a:bodyPr>
              <a:lstStyle/>
              <a:p>
                <a:r>
                  <a:rPr kumimoji="1" lang="ja-JP" altLang="en-US" sz="2400" b="1" dirty="0">
                    <a:latin typeface="+mn-ea"/>
                  </a:rPr>
                  <a:t>②右辺の尤度と存在確率</a:t>
                </a:r>
                <a:endParaRPr kumimoji="1" lang="en-US" altLang="ja-JP" sz="2400" b="1" dirty="0">
                  <a:latin typeface="+mn-ea"/>
                </a:endParaRPr>
              </a:p>
              <a:p>
                <a:r>
                  <a:rPr lang="ja-JP" altLang="en-US" sz="2400" dirty="0">
                    <a:solidFill>
                      <a:schemeClr val="tx1"/>
                    </a:solidFill>
                    <a:latin typeface="+mj-ea"/>
                    <a:ea typeface="+mj-ea"/>
                  </a:rPr>
                  <a:t>尤度：「表</a:t>
                </a:r>
                <a14:m>
                  <m:oMath xmlns:m="http://schemas.openxmlformats.org/officeDocument/2006/math">
                    <m:r>
                      <a:rPr lang="ja-JP" altLang="en-US" sz="2400" b="0" i="1" dirty="0" smtClean="0">
                        <a:solidFill>
                          <a:schemeClr val="tx1"/>
                        </a:solidFill>
                        <a:latin typeface="Cambria Math" panose="02040503050406030204" pitchFamily="18" charset="0"/>
                        <a:ea typeface="+mj-ea"/>
                      </a:rPr>
                      <m:t>の</m:t>
                    </m:r>
                    <m:r>
                      <a:rPr lang="ja-JP" altLang="en-US" sz="2400" i="1" dirty="0">
                        <a:latin typeface="Cambria Math" panose="02040503050406030204" pitchFamily="18" charset="0"/>
                        <a:ea typeface="+mj-ea"/>
                      </a:rPr>
                      <m:t>でる</m:t>
                    </m:r>
                    <m:r>
                      <a:rPr lang="ja-JP" altLang="en-US" sz="2400" i="1" dirty="0" smtClean="0">
                        <a:latin typeface="Cambria Math" panose="02040503050406030204" pitchFamily="18" charset="0"/>
                        <a:ea typeface="+mj-ea"/>
                      </a:rPr>
                      <m:t>確率</m:t>
                    </m:r>
                    <m:r>
                      <m:rPr>
                        <m:sty m:val="p"/>
                      </m:rPr>
                      <a:rPr lang="en-US" altLang="ja-JP" sz="2400" i="1" dirty="0">
                        <a:latin typeface="Cambria Math" panose="02040503050406030204" pitchFamily="18" charset="0"/>
                        <a:ea typeface="+mj-ea"/>
                      </a:rPr>
                      <m:t>θ</m:t>
                    </m:r>
                    <m:r>
                      <a:rPr lang="ja-JP" altLang="en-US" sz="2400" b="0" i="1" dirty="0">
                        <a:solidFill>
                          <a:schemeClr val="tx1"/>
                        </a:solidFill>
                        <a:latin typeface="Cambria Math" panose="02040503050406030204" pitchFamily="18" charset="0"/>
                        <a:ea typeface="+mj-ea"/>
                      </a:rPr>
                      <m:t>」</m:t>
                    </m:r>
                    <m:r>
                      <a:rPr lang="ja-JP" altLang="en-US" sz="2400" i="1" dirty="0">
                        <a:latin typeface="Cambria Math" panose="02040503050406030204" pitchFamily="18" charset="0"/>
                        <a:ea typeface="+mj-ea"/>
                      </a:rPr>
                      <m:t>の</m:t>
                    </m:r>
                  </m:oMath>
                </a14:m>
                <a:r>
                  <a:rPr kumimoji="1" lang="ja-JP" altLang="en-US" sz="2400" dirty="0">
                    <a:solidFill>
                      <a:schemeClr val="tx1"/>
                    </a:solidFill>
                    <a:latin typeface="+mj-ea"/>
                    <a:ea typeface="+mj-ea"/>
                  </a:rPr>
                  <a:t>コインが表となる確率　＝　</a:t>
                </a:r>
                <a:r>
                  <a:rPr kumimoji="1" lang="en-US" altLang="ja-JP" sz="2400" dirty="0">
                    <a:solidFill>
                      <a:schemeClr val="tx1"/>
                    </a:solidFill>
                    <a:latin typeface="+mj-ea"/>
                    <a:ea typeface="+mj-ea"/>
                  </a:rPr>
                  <a:t>θ</a:t>
                </a:r>
              </a:p>
              <a:p>
                <a:endParaRPr kumimoji="1" lang="en-US" altLang="ja-JP" sz="2400" dirty="0">
                  <a:latin typeface="+mj-ea"/>
                  <a:ea typeface="+mj-ea"/>
                </a:endParaRPr>
              </a:p>
              <a:p>
                <a:r>
                  <a:rPr kumimoji="1" lang="ja-JP" altLang="en-US" sz="2400" dirty="0">
                    <a:solidFill>
                      <a:schemeClr val="tx1"/>
                    </a:solidFill>
                    <a:latin typeface="+mj-ea"/>
                    <a:ea typeface="+mj-ea"/>
                  </a:rPr>
                  <a:t>存在確率：事前分布は１回目のデータを処理する際には不明</a:t>
                </a:r>
                <a:endParaRPr kumimoji="1" lang="en-US" altLang="ja-JP" sz="2400" dirty="0">
                  <a:solidFill>
                    <a:schemeClr val="tx1"/>
                  </a:solidFill>
                  <a:latin typeface="+mj-ea"/>
                  <a:ea typeface="+mj-ea"/>
                </a:endParaRPr>
              </a:p>
              <a:p>
                <a:r>
                  <a:rPr kumimoji="1" lang="ja-JP" altLang="en-US" sz="2400" dirty="0">
                    <a:latin typeface="+mj-ea"/>
                    <a:ea typeface="+mj-ea"/>
                  </a:rPr>
                  <a:t>　→理由不十分の原則＆確率は一様と考え「１」をセット。</a:t>
                </a:r>
                <a:r>
                  <a:rPr kumimoji="1" lang="ja-JP" altLang="en-US" sz="2400" dirty="0">
                    <a:solidFill>
                      <a:schemeClr val="tx1"/>
                    </a:solidFill>
                    <a:latin typeface="+mj-ea"/>
                    <a:ea typeface="+mj-ea"/>
                  </a:rPr>
                  <a:t>　</a:t>
                </a:r>
                <a:endParaRPr kumimoji="1" lang="en-US" altLang="ja-JP" sz="2400" dirty="0">
                  <a:solidFill>
                    <a:schemeClr val="tx1"/>
                  </a:solidFill>
                  <a:latin typeface="+mj-ea"/>
                  <a:ea typeface="+mj-ea"/>
                </a:endParaRPr>
              </a:p>
              <a:p>
                <a:r>
                  <a:rPr kumimoji="1" lang="en-US" altLang="ja-JP" sz="2400" dirty="0">
                    <a:solidFill>
                      <a:schemeClr val="tx1"/>
                    </a:solidFill>
                    <a:latin typeface="+mj-ea"/>
                    <a:ea typeface="+mj-ea"/>
                  </a:rPr>
                  <a:t>	</a:t>
                </a:r>
              </a:p>
            </p:txBody>
          </p:sp>
        </mc:Choice>
        <mc:Fallback xmlns="">
          <p:sp>
            <p:nvSpPr>
              <p:cNvPr id="6" name="テキスト ボックス 5">
                <a:extLst>
                  <a:ext uri="{FF2B5EF4-FFF2-40B4-BE49-F238E27FC236}">
                    <a16:creationId xmlns:a16="http://schemas.microsoft.com/office/drawing/2014/main" id="{E4052629-5C15-47AD-864F-447D0A50C883}"/>
                  </a:ext>
                </a:extLst>
              </p:cNvPr>
              <p:cNvSpPr txBox="1">
                <a:spLocks noRot="1" noChangeAspect="1" noMove="1" noResize="1" noEditPoints="1" noAdjustHandles="1" noChangeArrowheads="1" noChangeShapeType="1" noTextEdit="1"/>
              </p:cNvSpPr>
              <p:nvPr/>
            </p:nvSpPr>
            <p:spPr>
              <a:xfrm>
                <a:off x="1024127" y="4046906"/>
                <a:ext cx="8701541" cy="2309735"/>
              </a:xfrm>
              <a:prstGeom prst="rect">
                <a:avLst/>
              </a:prstGeom>
              <a:blipFill>
                <a:blip r:embed="rId4"/>
                <a:stretch>
                  <a:fillRect l="-1051" t="-2111"/>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23</a:t>
            </a:fld>
            <a:endParaRPr lang="en-US" dirty="0"/>
          </a:p>
        </p:txBody>
      </p:sp>
      <p:sp>
        <p:nvSpPr>
          <p:cNvPr id="30" name="テキスト ボックス 29">
            <a:extLst>
              <a:ext uri="{FF2B5EF4-FFF2-40B4-BE49-F238E27FC236}">
                <a16:creationId xmlns:a16="http://schemas.microsoft.com/office/drawing/2014/main" id="{02D3A0DD-93FD-4B70-A1FC-94B8D79DA567}"/>
              </a:ext>
            </a:extLst>
          </p:cNvPr>
          <p:cNvSpPr txBox="1"/>
          <p:nvPr/>
        </p:nvSpPr>
        <p:spPr>
          <a:xfrm>
            <a:off x="11672698" y="6069559"/>
            <a:ext cx="383722" cy="369332"/>
          </a:xfrm>
          <a:prstGeom prst="rect">
            <a:avLst/>
          </a:prstGeom>
          <a:noFill/>
        </p:spPr>
        <p:txBody>
          <a:bodyPr wrap="square" rtlCol="0">
            <a:spAutoFit/>
          </a:bodyPr>
          <a:lstStyle/>
          <a:p>
            <a:r>
              <a:rPr kumimoji="1" lang="en-US" altLang="ja-JP" dirty="0"/>
              <a:t>θ</a:t>
            </a:r>
            <a:endParaRPr kumimoji="1" lang="ja-JP" altLang="en-US" dirty="0"/>
          </a:p>
        </p:txBody>
      </p:sp>
      <p:grpSp>
        <p:nvGrpSpPr>
          <p:cNvPr id="33" name="グループ化 32">
            <a:extLst>
              <a:ext uri="{FF2B5EF4-FFF2-40B4-BE49-F238E27FC236}">
                <a16:creationId xmlns:a16="http://schemas.microsoft.com/office/drawing/2014/main" id="{6F973CB5-CDCF-43CD-9EE1-14433AF57CB4}"/>
              </a:ext>
            </a:extLst>
          </p:cNvPr>
          <p:cNvGrpSpPr/>
          <p:nvPr/>
        </p:nvGrpSpPr>
        <p:grpSpPr>
          <a:xfrm>
            <a:off x="9507800" y="3869967"/>
            <a:ext cx="2548619" cy="2568924"/>
            <a:chOff x="9507800" y="3869967"/>
            <a:chExt cx="2548619" cy="2568924"/>
          </a:xfrm>
        </p:grpSpPr>
        <p:sp>
          <p:nvSpPr>
            <p:cNvPr id="23" name="コンテンツ プレースホルダー 2">
              <a:extLst>
                <a:ext uri="{FF2B5EF4-FFF2-40B4-BE49-F238E27FC236}">
                  <a16:creationId xmlns:a16="http://schemas.microsoft.com/office/drawing/2014/main" id="{F9604116-42F2-4F89-890E-0705F065D65A}"/>
                </a:ext>
              </a:extLst>
            </p:cNvPr>
            <p:cNvSpPr txBox="1">
              <a:spLocks/>
            </p:cNvSpPr>
            <p:nvPr/>
          </p:nvSpPr>
          <p:spPr>
            <a:xfrm>
              <a:off x="10199510" y="3952608"/>
              <a:ext cx="1309988" cy="362964"/>
            </a:xfrm>
            <a:prstGeom prst="rect">
              <a:avLst/>
            </a:prstGeom>
          </p:spPr>
          <p:txBody>
            <a:bodyPr vert="horz" lIns="45720" tIns="45720" rIns="4572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i="1" dirty="0">
                  <a:solidFill>
                    <a:schemeClr val="tx1"/>
                  </a:solidFill>
                  <a:latin typeface="+mn-ea"/>
                </a:rPr>
                <a:t>事前分布</a:t>
              </a:r>
              <a:r>
                <a:rPr lang="ja-JP" altLang="en-US" b="1" dirty="0">
                  <a:latin typeface="+mn-ea"/>
                </a:rPr>
                <a:t>　　　</a:t>
              </a:r>
              <a:endParaRPr lang="en-US" altLang="ja-JP" b="1" dirty="0">
                <a:latin typeface="+mn-ea"/>
              </a:endParaRPr>
            </a:p>
          </p:txBody>
        </p:sp>
        <p:cxnSp>
          <p:nvCxnSpPr>
            <p:cNvPr id="24" name="直線矢印コネクタ 23">
              <a:extLst>
                <a:ext uri="{FF2B5EF4-FFF2-40B4-BE49-F238E27FC236}">
                  <a16:creationId xmlns:a16="http://schemas.microsoft.com/office/drawing/2014/main" id="{D66281DB-55CF-4292-AC9A-7CB03E9B5389}"/>
                </a:ext>
              </a:extLst>
            </p:cNvPr>
            <p:cNvCxnSpPr/>
            <p:nvPr/>
          </p:nvCxnSpPr>
          <p:spPr>
            <a:xfrm>
              <a:off x="9901265" y="3869967"/>
              <a:ext cx="0" cy="2160000"/>
            </a:xfrm>
            <a:prstGeom prst="straightConnector1">
              <a:avLst/>
            </a:prstGeom>
            <a:ln w="41275">
              <a:headEnd type="triangle"/>
              <a:tailEnd type="non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139549F-3E7F-4474-A264-BE3B8D1EFB59}"/>
                </a:ext>
              </a:extLst>
            </p:cNvPr>
            <p:cNvCxnSpPr>
              <a:cxnSpLocks/>
            </p:cNvCxnSpPr>
            <p:nvPr/>
          </p:nvCxnSpPr>
          <p:spPr>
            <a:xfrm rot="5400000">
              <a:off x="10848105" y="4415407"/>
              <a:ext cx="0" cy="2416629"/>
            </a:xfrm>
            <a:prstGeom prst="straightConnector1">
              <a:avLst/>
            </a:prstGeom>
            <a:ln w="41275">
              <a:headEnd type="triangle"/>
              <a:tailEnd type="none"/>
            </a:ln>
          </p:spPr>
          <p:style>
            <a:lnRef idx="1">
              <a:schemeClr val="dk1"/>
            </a:lnRef>
            <a:fillRef idx="0">
              <a:schemeClr val="dk1"/>
            </a:fillRef>
            <a:effectRef idx="0">
              <a:schemeClr val="dk1"/>
            </a:effectRef>
            <a:fontRef idx="minor">
              <a:schemeClr val="tx1"/>
            </a:fontRef>
          </p:style>
        </p:cxnSp>
        <p:cxnSp>
          <p:nvCxnSpPr>
            <p:cNvPr id="26" name="直線コネクタ 25">
              <a:extLst>
                <a:ext uri="{FF2B5EF4-FFF2-40B4-BE49-F238E27FC236}">
                  <a16:creationId xmlns:a16="http://schemas.microsoft.com/office/drawing/2014/main" id="{77FE5B45-2A09-477B-8271-9694241BF62E}"/>
                </a:ext>
              </a:extLst>
            </p:cNvPr>
            <p:cNvCxnSpPr/>
            <p:nvPr/>
          </p:nvCxnSpPr>
          <p:spPr>
            <a:xfrm>
              <a:off x="10595006" y="4871438"/>
              <a:ext cx="0" cy="792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4CA1BEE-0034-4EFE-9810-B16BA2C53A3B}"/>
                </a:ext>
              </a:extLst>
            </p:cNvPr>
            <p:cNvCxnSpPr>
              <a:cxnSpLocks/>
            </p:cNvCxnSpPr>
            <p:nvPr/>
          </p:nvCxnSpPr>
          <p:spPr>
            <a:xfrm>
              <a:off x="9911006" y="4871438"/>
              <a:ext cx="68400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151BFE89-32D5-4091-92B9-9D6D73104A77}"/>
                </a:ext>
              </a:extLst>
            </p:cNvPr>
            <p:cNvSpPr txBox="1"/>
            <p:nvPr/>
          </p:nvSpPr>
          <p:spPr>
            <a:xfrm>
              <a:off x="10473908" y="6069559"/>
              <a:ext cx="383722" cy="369332"/>
            </a:xfrm>
            <a:prstGeom prst="rect">
              <a:avLst/>
            </a:prstGeom>
            <a:noFill/>
          </p:spPr>
          <p:txBody>
            <a:bodyPr wrap="square" rtlCol="0">
              <a:spAutoFit/>
            </a:bodyPr>
            <a:lstStyle/>
            <a:p>
              <a:r>
                <a:rPr kumimoji="1" lang="en-US" altLang="ja-JP" dirty="0"/>
                <a:t>1</a:t>
              </a:r>
              <a:endParaRPr kumimoji="1" lang="ja-JP" altLang="en-US" dirty="0"/>
            </a:p>
          </p:txBody>
        </p:sp>
        <p:sp>
          <p:nvSpPr>
            <p:cNvPr id="29" name="テキスト ボックス 28">
              <a:extLst>
                <a:ext uri="{FF2B5EF4-FFF2-40B4-BE49-F238E27FC236}">
                  <a16:creationId xmlns:a16="http://schemas.microsoft.com/office/drawing/2014/main" id="{4C6CC73F-450E-491F-A230-0B4F7D40F53A}"/>
                </a:ext>
              </a:extLst>
            </p:cNvPr>
            <p:cNvSpPr txBox="1"/>
            <p:nvPr/>
          </p:nvSpPr>
          <p:spPr>
            <a:xfrm>
              <a:off x="9709404" y="6069559"/>
              <a:ext cx="383722" cy="369332"/>
            </a:xfrm>
            <a:prstGeom prst="rect">
              <a:avLst/>
            </a:prstGeom>
            <a:noFill/>
          </p:spPr>
          <p:txBody>
            <a:bodyPr wrap="square" rtlCol="0">
              <a:spAutoFit/>
            </a:bodyPr>
            <a:lstStyle/>
            <a:p>
              <a:r>
                <a:rPr kumimoji="1" lang="en-US" altLang="ja-JP" dirty="0"/>
                <a:t>0</a:t>
              </a:r>
              <a:endParaRPr kumimoji="1" lang="ja-JP" altLang="en-US" dirty="0"/>
            </a:p>
          </p:txBody>
        </p:sp>
        <p:sp>
          <p:nvSpPr>
            <p:cNvPr id="31" name="テキスト ボックス 30">
              <a:extLst>
                <a:ext uri="{FF2B5EF4-FFF2-40B4-BE49-F238E27FC236}">
                  <a16:creationId xmlns:a16="http://schemas.microsoft.com/office/drawing/2014/main" id="{6FCA581C-16D0-43F2-BD41-2C44AFD4481B}"/>
                </a:ext>
              </a:extLst>
            </p:cNvPr>
            <p:cNvSpPr txBox="1"/>
            <p:nvPr/>
          </p:nvSpPr>
          <p:spPr>
            <a:xfrm>
              <a:off x="9507800" y="4695234"/>
              <a:ext cx="383722" cy="369332"/>
            </a:xfrm>
            <a:prstGeom prst="rect">
              <a:avLst/>
            </a:prstGeom>
            <a:noFill/>
          </p:spPr>
          <p:txBody>
            <a:bodyPr wrap="square" rtlCol="0">
              <a:spAutoFit/>
            </a:bodyPr>
            <a:lstStyle/>
            <a:p>
              <a:r>
                <a:rPr kumimoji="1" lang="en-US" altLang="ja-JP" dirty="0"/>
                <a:t>1</a:t>
              </a:r>
              <a:endParaRPr kumimoji="1" lang="ja-JP" altLang="en-US" dirty="0"/>
            </a:p>
          </p:txBody>
        </p:sp>
      </p:grpSp>
      <p:sp>
        <p:nvSpPr>
          <p:cNvPr id="34" name="吹き出し: 角を丸めた四角形 33">
            <a:extLst>
              <a:ext uri="{FF2B5EF4-FFF2-40B4-BE49-F238E27FC236}">
                <a16:creationId xmlns:a16="http://schemas.microsoft.com/office/drawing/2014/main" id="{23CFD79A-13CF-477A-8C97-7D43E7071E72}"/>
              </a:ext>
            </a:extLst>
          </p:cNvPr>
          <p:cNvSpPr/>
          <p:nvPr/>
        </p:nvSpPr>
        <p:spPr>
          <a:xfrm>
            <a:off x="10932575" y="4871438"/>
            <a:ext cx="931984" cy="520456"/>
          </a:xfrm>
          <a:prstGeom prst="wedgeRoundRectCallout">
            <a:avLst>
              <a:gd name="adj1" fmla="val -97591"/>
              <a:gd name="adj2" fmla="val 23939"/>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n-ea"/>
              </a:rPr>
              <a:t>面積は必ず</a:t>
            </a:r>
            <a:r>
              <a:rPr kumimoji="1" lang="en-US" altLang="ja-JP" sz="1400" dirty="0">
                <a:solidFill>
                  <a:schemeClr val="tx1"/>
                </a:solidFill>
                <a:latin typeface="+mn-ea"/>
              </a:rPr>
              <a:t>1</a:t>
            </a:r>
            <a:endParaRPr kumimoji="1" lang="ja-JP" altLang="en-US" sz="1400" dirty="0">
              <a:solidFill>
                <a:schemeClr val="tx1"/>
              </a:solidFill>
              <a:latin typeface="+mn-ea"/>
            </a:endParaRPr>
          </a:p>
        </p:txBody>
      </p:sp>
    </p:spTree>
    <p:extLst>
      <p:ext uri="{BB962C8B-B14F-4D97-AF65-F5344CB8AC3E}">
        <p14:creationId xmlns:p14="http://schemas.microsoft.com/office/powerpoint/2010/main" val="3138657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a:t>
            </a:r>
            <a:r>
              <a:rPr lang="ja-JP" altLang="en-US" sz="4800" dirty="0"/>
              <a:t>１</a:t>
            </a:r>
            <a:r>
              <a:rPr kumimoji="1" lang="ja-JP" altLang="en-US" sz="4800" dirty="0"/>
              <a:t>回目：表</a:t>
            </a:r>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47FA58A9-58C8-4B66-BF2F-D6880F10E2DA}"/>
                  </a:ext>
                </a:extLst>
              </p:cNvPr>
              <p:cNvSpPr>
                <a:spLocks noGrp="1"/>
              </p:cNvSpPr>
              <p:nvPr>
                <p:ph idx="1"/>
              </p:nvPr>
            </p:nvSpPr>
            <p:spPr>
              <a:xfrm>
                <a:off x="965227" y="2450155"/>
                <a:ext cx="11088850" cy="1894979"/>
              </a:xfrm>
            </p:spPr>
            <p:txBody>
              <a:bodyPr>
                <a:normAutofit/>
              </a:bodyPr>
              <a:lstStyle/>
              <a:p>
                <a:pPr marL="0" indent="0">
                  <a:buNone/>
                </a:pPr>
                <a:r>
                  <a:rPr lang="ja-JP" altLang="en-US" b="1" dirty="0">
                    <a:solidFill>
                      <a:srgbClr val="FF0000"/>
                    </a:solidFill>
                  </a:rPr>
                  <a:t>＜ベイズの定理＞</a:t>
                </a:r>
                <a:endParaRPr lang="en-US" altLang="ja-JP" b="1" dirty="0">
                  <a:solidFill>
                    <a:srgbClr val="FF0000"/>
                  </a:solidFill>
                </a:endParaRPr>
              </a:p>
              <a:p>
                <a:pPr marL="0" indent="0">
                  <a:buNone/>
                </a:pPr>
                <a:r>
                  <a:rPr lang="ja-JP" altLang="en-US" b="1" dirty="0">
                    <a:solidFill>
                      <a:srgbClr val="FF0000"/>
                    </a:solidFill>
                  </a:rPr>
                  <a:t>　</a:t>
                </a:r>
                <a14:m>
                  <m:oMath xmlns:m="http://schemas.openxmlformats.org/officeDocument/2006/math">
                    <m:r>
                      <a:rPr lang="ja-JP" altLang="en-US" b="1" i="1" dirty="0">
                        <a:latin typeface="Cambria Math" panose="02040503050406030204" pitchFamily="18" charset="0"/>
                      </a:rPr>
                      <m:t>表</m:t>
                    </m:r>
                    <m:r>
                      <a:rPr lang="ja-JP" altLang="en-US" b="1" i="1" dirty="0" smtClean="0">
                        <a:latin typeface="Cambria Math" panose="02040503050406030204" pitchFamily="18" charset="0"/>
                      </a:rPr>
                      <m:t>と</m:t>
                    </m:r>
                    <m:r>
                      <a:rPr lang="ja-JP" altLang="en-US" b="1" i="1" dirty="0">
                        <a:latin typeface="Cambria Math" panose="02040503050406030204" pitchFamily="18" charset="0"/>
                      </a:rPr>
                      <m:t>いう</m:t>
                    </m:r>
                    <m:r>
                      <a:rPr lang="ja-JP" altLang="en-US" b="1" i="1" dirty="0" smtClean="0">
                        <a:latin typeface="Cambria Math" panose="02040503050406030204" pitchFamily="18" charset="0"/>
                      </a:rPr>
                      <m:t>データ</m:t>
                    </m:r>
                    <m:r>
                      <a:rPr lang="ja-JP" altLang="en-US" b="1" i="1" dirty="0">
                        <a:latin typeface="Cambria Math" panose="02040503050406030204" pitchFamily="18" charset="0"/>
                      </a:rPr>
                      <m:t>が</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のコインから得られた確率</m:t>
                    </m:r>
                  </m:oMath>
                </a14:m>
                <a:endParaRPr lang="en-US" altLang="ja-JP"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θ</m:t>
                          </m:r>
                          <m:r>
                            <a:rPr lang="en-US" altLang="ja-JP" b="1" i="1" dirty="0" smtClean="0">
                              <a:latin typeface="Cambria Math" panose="02040503050406030204" pitchFamily="18" charset="0"/>
                            </a:rPr>
                            <m:t>×</m:t>
                          </m:r>
                          <m:r>
                            <a:rPr lang="en-US" altLang="ja-JP" b="1" i="1" dirty="0">
                              <a:latin typeface="Cambria Math" panose="02040503050406030204" pitchFamily="18" charset="0"/>
                            </a:rPr>
                            <m:t>1</m:t>
                          </m:r>
                        </m:num>
                        <m:den>
                          <m:r>
                            <a:rPr lang="ja-JP" altLang="en-US" b="1" i="1" dirty="0">
                              <a:latin typeface="Cambria Math" panose="02040503050406030204" pitchFamily="18" charset="0"/>
                            </a:rPr>
                            <m:t>表</m:t>
                          </m:r>
                          <m:r>
                            <a:rPr lang="ja-JP" altLang="en-US" b="1" i="1" dirty="0" smtClean="0">
                              <a:latin typeface="Cambria Math" panose="02040503050406030204" pitchFamily="18" charset="0"/>
                            </a:rPr>
                            <m:t>が</m:t>
                          </m:r>
                          <m:r>
                            <a:rPr lang="ja-JP" altLang="en-US" b="1" i="1" dirty="0">
                              <a:latin typeface="Cambria Math" panose="02040503050406030204" pitchFamily="18" charset="0"/>
                            </a:rPr>
                            <m:t>得られた</m:t>
                          </m:r>
                          <m:r>
                            <a:rPr lang="ja-JP" altLang="en-US" b="1" i="1" dirty="0" smtClean="0">
                              <a:latin typeface="Cambria Math" panose="02040503050406030204" pitchFamily="18" charset="0"/>
                            </a:rPr>
                            <m:t>確率</m:t>
                          </m:r>
                        </m:den>
                      </m:f>
                    </m:oMath>
                  </m:oMathPara>
                </a14:m>
                <a:endParaRPr lang="en-US" altLang="ja-JP" b="1" dirty="0"/>
              </a:p>
            </p:txBody>
          </p:sp>
        </mc:Choice>
        <mc:Fallback xmlns="">
          <p:sp>
            <p:nvSpPr>
              <p:cNvPr id="4" name="コンテンツ プレースホルダー 2">
                <a:extLst>
                  <a:ext uri="{FF2B5EF4-FFF2-40B4-BE49-F238E27FC236}">
                    <a16:creationId xmlns:a16="http://schemas.microsoft.com/office/drawing/2014/main" id="{47FA58A9-58C8-4B66-BF2F-D6880F10E2DA}"/>
                  </a:ext>
                </a:extLst>
              </p:cNvPr>
              <p:cNvSpPr>
                <a:spLocks noGrp="1" noRot="1" noChangeAspect="1" noMove="1" noResize="1" noEditPoints="1" noAdjustHandles="1" noChangeArrowheads="1" noChangeShapeType="1" noTextEdit="1"/>
              </p:cNvSpPr>
              <p:nvPr>
                <p:ph idx="1"/>
              </p:nvPr>
            </p:nvSpPr>
            <p:spPr>
              <a:xfrm>
                <a:off x="965227" y="2450155"/>
                <a:ext cx="11088850" cy="1894979"/>
              </a:xfrm>
              <a:blipFill>
                <a:blip r:embed="rId3"/>
                <a:stretch>
                  <a:fillRect l="-1100" t="-321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1937877"/>
            <a:ext cx="10585487" cy="461665"/>
          </a:xfrm>
          <a:prstGeom prst="rect">
            <a:avLst/>
          </a:prstGeom>
          <a:noFill/>
        </p:spPr>
        <p:txBody>
          <a:bodyPr wrap="square" rtlCol="0">
            <a:spAutoFit/>
          </a:bodyPr>
          <a:lstStyle/>
          <a:p>
            <a:r>
              <a:rPr kumimoji="1" lang="ja-JP" altLang="en-US" sz="2400" b="1" dirty="0">
                <a:latin typeface="+mn-ea"/>
              </a:rPr>
              <a:t>③右辺の分子を整理する</a:t>
            </a:r>
            <a:endParaRPr kumimoji="1" lang="en-US" altLang="ja-JP" sz="2400" b="1" dirty="0">
              <a:latin typeface="+mn-ea"/>
            </a:endParaRPr>
          </a:p>
        </p:txBody>
      </p:sp>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24</a:t>
            </a:fld>
            <a:endParaRPr lang="en-US" dirty="0"/>
          </a:p>
        </p:txBody>
      </p:sp>
      <p:sp>
        <p:nvSpPr>
          <p:cNvPr id="17" name="テキスト ボックス 16">
            <a:extLst>
              <a:ext uri="{FF2B5EF4-FFF2-40B4-BE49-F238E27FC236}">
                <a16:creationId xmlns:a16="http://schemas.microsoft.com/office/drawing/2014/main" id="{F90196D0-4C0E-4A7C-8FB0-5D517BA127AF}"/>
              </a:ext>
            </a:extLst>
          </p:cNvPr>
          <p:cNvSpPr txBox="1"/>
          <p:nvPr/>
        </p:nvSpPr>
        <p:spPr>
          <a:xfrm>
            <a:off x="1024127" y="4294279"/>
            <a:ext cx="10585487" cy="461665"/>
          </a:xfrm>
          <a:prstGeom prst="rect">
            <a:avLst/>
          </a:prstGeom>
          <a:noFill/>
        </p:spPr>
        <p:txBody>
          <a:bodyPr wrap="square" rtlCol="0">
            <a:spAutoFit/>
          </a:bodyPr>
          <a:lstStyle/>
          <a:p>
            <a:r>
              <a:rPr kumimoji="1" lang="ja-JP" altLang="en-US" sz="2400" b="1" dirty="0">
                <a:latin typeface="+mn-ea"/>
              </a:rPr>
              <a:t>④右辺の分母に当てはめる</a:t>
            </a:r>
            <a:endParaRPr kumimoji="1" lang="en-US" altLang="ja-JP" sz="2400" b="1" dirty="0">
              <a:latin typeface="+mn-ea"/>
            </a:endParaRPr>
          </a:p>
        </p:txBody>
      </p:sp>
      <mc:AlternateContent xmlns:mc="http://schemas.openxmlformats.org/markup-compatibility/2006" xmlns:a14="http://schemas.microsoft.com/office/drawing/2010/main">
        <mc:Choice Requires="a14">
          <p:sp>
            <p:nvSpPr>
              <p:cNvPr id="19" name="コンテンツ プレースホルダー 2">
                <a:extLst>
                  <a:ext uri="{FF2B5EF4-FFF2-40B4-BE49-F238E27FC236}">
                    <a16:creationId xmlns:a16="http://schemas.microsoft.com/office/drawing/2014/main" id="{3275F805-9D93-4BAB-96A5-9774E3954828}"/>
                  </a:ext>
                </a:extLst>
              </p:cNvPr>
              <p:cNvSpPr txBox="1">
                <a:spLocks/>
              </p:cNvSpPr>
              <p:nvPr/>
            </p:nvSpPr>
            <p:spPr>
              <a:xfrm>
                <a:off x="879402" y="4850045"/>
                <a:ext cx="11088850" cy="189497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dirty="0">
                    <a:solidFill>
                      <a:srgbClr val="FF0000"/>
                    </a:solidFill>
                  </a:rPr>
                  <a:t>＜ベイズの定理＞</a:t>
                </a:r>
                <a:endParaRPr lang="en-US" altLang="ja-JP" b="1" dirty="0">
                  <a:solidFill>
                    <a:srgbClr val="FF0000"/>
                  </a:solidFill>
                </a:endParaRPr>
              </a:p>
              <a:p>
                <a:pPr marL="0" indent="0">
                  <a:buFont typeface="Tw Cen MT" panose="020B0602020104020603" pitchFamily="34" charset="0"/>
                  <a:buNone/>
                </a:pPr>
                <a:r>
                  <a:rPr lang="ja-JP" altLang="en-US" b="1" dirty="0">
                    <a:solidFill>
                      <a:srgbClr val="FF0000"/>
                    </a:solidFill>
                  </a:rPr>
                  <a:t>　</a:t>
                </a:r>
                <a14:m>
                  <m:oMath xmlns:m="http://schemas.openxmlformats.org/officeDocument/2006/math">
                    <m:r>
                      <a:rPr lang="ja-JP" altLang="en-US" b="1" i="1" dirty="0">
                        <a:latin typeface="Cambria Math" panose="02040503050406030204" pitchFamily="18" charset="0"/>
                      </a:rPr>
                      <m:t>表</m:t>
                    </m:r>
                    <m:r>
                      <a:rPr lang="ja-JP" altLang="en-US" b="1" i="1" dirty="0" smtClean="0">
                        <a:latin typeface="Cambria Math" panose="02040503050406030204" pitchFamily="18" charset="0"/>
                      </a:rPr>
                      <m:t>と</m:t>
                    </m:r>
                    <m:r>
                      <a:rPr lang="ja-JP" altLang="en-US" b="1" i="1" dirty="0">
                        <a:latin typeface="Cambria Math" panose="02040503050406030204" pitchFamily="18" charset="0"/>
                      </a:rPr>
                      <m:t>いう</m:t>
                    </m:r>
                    <m:r>
                      <a:rPr lang="ja-JP" altLang="en-US" b="1" i="1" dirty="0" smtClean="0">
                        <a:latin typeface="Cambria Math" panose="02040503050406030204" pitchFamily="18" charset="0"/>
                      </a:rPr>
                      <m:t>データ</m:t>
                    </m:r>
                    <m:r>
                      <a:rPr lang="ja-JP" altLang="en-US" b="1" i="1" dirty="0">
                        <a:latin typeface="Cambria Math" panose="02040503050406030204" pitchFamily="18" charset="0"/>
                      </a:rPr>
                      <m:t>が</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のコインから得られた確率</m:t>
                    </m:r>
                  </m:oMath>
                </a14:m>
                <a:endParaRPr lang="en-US" altLang="ja-JP" b="1" i="1" dirty="0">
                  <a:latin typeface="Cambria Math" panose="02040503050406030204" pitchFamily="18" charset="0"/>
                </a:endParaRPr>
              </a:p>
              <a:p>
                <a:pPr marL="0" indent="0" algn="ctr">
                  <a:buFont typeface="Tw Cen MT" panose="020B0602020104020603" pitchFamily="34" charset="0"/>
                  <a:buNone/>
                </a:pPr>
                <a14:m>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θ</m:t>
                        </m:r>
                        <m:r>
                          <a:rPr lang="en-US" altLang="ja-JP" b="1" i="1" dirty="0" smtClean="0">
                            <a:latin typeface="Cambria Math" panose="02040503050406030204" pitchFamily="18" charset="0"/>
                          </a:rPr>
                          <m:t>×</m:t>
                        </m:r>
                        <m:r>
                          <a:rPr lang="en-US" altLang="ja-JP" b="1" i="1" dirty="0">
                            <a:latin typeface="Cambria Math" panose="02040503050406030204" pitchFamily="18" charset="0"/>
                          </a:rPr>
                          <m:t>1</m:t>
                        </m:r>
                      </m:num>
                      <m:den>
                        <m:r>
                          <a:rPr lang="ja-JP" altLang="en-US" b="1" i="1" dirty="0" smtClean="0">
                            <a:latin typeface="Cambria Math" panose="02040503050406030204" pitchFamily="18" charset="0"/>
                          </a:rPr>
                          <m:t>ある</m:t>
                        </m:r>
                        <m:r>
                          <a:rPr lang="ja-JP" altLang="en-US" b="1" i="1" dirty="0">
                            <a:latin typeface="Cambria Math" panose="02040503050406030204" pitchFamily="18" charset="0"/>
                          </a:rPr>
                          <m:t>決まった</m:t>
                        </m:r>
                        <m:r>
                          <a:rPr lang="ja-JP" altLang="en-US" b="1" i="1" dirty="0" smtClean="0">
                            <a:latin typeface="Cambria Math" panose="02040503050406030204" pitchFamily="18" charset="0"/>
                          </a:rPr>
                          <m:t>値</m:t>
                        </m:r>
                      </m:den>
                    </m:f>
                  </m:oMath>
                </a14:m>
                <a:r>
                  <a:rPr lang="ja-JP" altLang="en-US" b="1" dirty="0"/>
                  <a:t>　∝　</a:t>
                </a:r>
                <a:r>
                  <a:rPr lang="en-US" altLang="ja-JP" b="1" dirty="0"/>
                  <a:t>θ</a:t>
                </a:r>
                <a:r>
                  <a:rPr lang="ja-JP" altLang="en-US" b="1" dirty="0"/>
                  <a:t>　　　</a:t>
                </a:r>
                <a:endParaRPr lang="en-US" altLang="ja-JP" b="1" dirty="0"/>
              </a:p>
            </p:txBody>
          </p:sp>
        </mc:Choice>
        <mc:Fallback xmlns="">
          <p:sp>
            <p:nvSpPr>
              <p:cNvPr id="19" name="コンテンツ プレースホルダー 2">
                <a:extLst>
                  <a:ext uri="{FF2B5EF4-FFF2-40B4-BE49-F238E27FC236}">
                    <a16:creationId xmlns:a16="http://schemas.microsoft.com/office/drawing/2014/main" id="{3275F805-9D93-4BAB-96A5-9774E3954828}"/>
                  </a:ext>
                </a:extLst>
              </p:cNvPr>
              <p:cNvSpPr txBox="1">
                <a:spLocks noRot="1" noChangeAspect="1" noMove="1" noResize="1" noEditPoints="1" noAdjustHandles="1" noChangeArrowheads="1" noChangeShapeType="1" noTextEdit="1"/>
              </p:cNvSpPr>
              <p:nvPr/>
            </p:nvSpPr>
            <p:spPr>
              <a:xfrm>
                <a:off x="879402" y="4850045"/>
                <a:ext cx="11088850" cy="1894979"/>
              </a:xfrm>
              <a:prstGeom prst="rect">
                <a:avLst/>
              </a:prstGeom>
              <a:blipFill>
                <a:blip r:embed="rId4"/>
                <a:stretch>
                  <a:fillRect l="-1100" t="-3226"/>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6586205-F16B-4C90-9339-FD48C0FAE1C9}"/>
              </a:ext>
            </a:extLst>
          </p:cNvPr>
          <p:cNvSpPr/>
          <p:nvPr/>
        </p:nvSpPr>
        <p:spPr>
          <a:xfrm>
            <a:off x="8781970" y="5965793"/>
            <a:ext cx="2444900" cy="338554"/>
          </a:xfrm>
          <a:prstGeom prst="rect">
            <a:avLst/>
          </a:prstGeom>
        </p:spPr>
        <p:txBody>
          <a:bodyPr wrap="none">
            <a:spAutoFit/>
          </a:bodyPr>
          <a:lstStyle/>
          <a:p>
            <a:r>
              <a:rPr lang="en-US" altLang="ja-JP" sz="1600" b="1" dirty="0"/>
              <a:t>※</a:t>
            </a:r>
            <a:r>
              <a:rPr lang="ja-JP" altLang="en-US" sz="1600" b="1" dirty="0"/>
              <a:t>　∝　比例という意味</a:t>
            </a:r>
            <a:endParaRPr lang="ja-JP" altLang="en-US" sz="1600" dirty="0"/>
          </a:p>
        </p:txBody>
      </p:sp>
    </p:spTree>
    <p:extLst>
      <p:ext uri="{BB962C8B-B14F-4D97-AF65-F5344CB8AC3E}">
        <p14:creationId xmlns:p14="http://schemas.microsoft.com/office/powerpoint/2010/main" val="1722016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a:t>
            </a:r>
            <a:r>
              <a:rPr lang="ja-JP" altLang="en-US" sz="4800" dirty="0"/>
              <a:t>１</a:t>
            </a:r>
            <a:r>
              <a:rPr kumimoji="1" lang="ja-JP" altLang="en-US" sz="4800" dirty="0"/>
              <a:t>回目：表</a:t>
            </a:r>
          </a:p>
        </p:txBody>
      </p:sp>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1937877"/>
            <a:ext cx="10585487" cy="461665"/>
          </a:xfrm>
          <a:prstGeom prst="rect">
            <a:avLst/>
          </a:prstGeom>
          <a:noFill/>
        </p:spPr>
        <p:txBody>
          <a:bodyPr wrap="square" rtlCol="0">
            <a:spAutoFit/>
          </a:bodyPr>
          <a:lstStyle/>
          <a:p>
            <a:r>
              <a:rPr kumimoji="1" lang="ja-JP" altLang="en-US" sz="2400" b="1" dirty="0">
                <a:latin typeface="+mn-ea"/>
              </a:rPr>
              <a:t>⑤事後分布を求める</a:t>
            </a:r>
            <a:endParaRPr kumimoji="1" lang="en-US" altLang="ja-JP" sz="2400" b="1" dirty="0">
              <a:latin typeface="+mn-ea"/>
            </a:endParaRPr>
          </a:p>
        </p:txBody>
      </p:sp>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25</a:t>
            </a:fld>
            <a:endParaRPr lang="en-US" dirty="0"/>
          </a:p>
        </p:txBody>
      </p:sp>
      <p:sp>
        <p:nvSpPr>
          <p:cNvPr id="19" name="コンテンツ プレースホルダー 2">
            <a:extLst>
              <a:ext uri="{FF2B5EF4-FFF2-40B4-BE49-F238E27FC236}">
                <a16:creationId xmlns:a16="http://schemas.microsoft.com/office/drawing/2014/main" id="{3275F805-9D93-4BAB-96A5-9774E3954828}"/>
              </a:ext>
            </a:extLst>
          </p:cNvPr>
          <p:cNvSpPr txBox="1">
            <a:spLocks/>
          </p:cNvSpPr>
          <p:nvPr/>
        </p:nvSpPr>
        <p:spPr>
          <a:xfrm>
            <a:off x="1369260" y="2543455"/>
            <a:ext cx="3766077" cy="55081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i="1" dirty="0">
                <a:solidFill>
                  <a:schemeClr val="tx1"/>
                </a:solidFill>
                <a:latin typeface="+mn-ea"/>
              </a:rPr>
              <a:t>事後分布</a:t>
            </a:r>
            <a:r>
              <a:rPr lang="ja-JP" altLang="en-US" b="1" dirty="0">
                <a:latin typeface="+mn-ea"/>
              </a:rPr>
              <a:t>　∝　</a:t>
            </a:r>
            <a:r>
              <a:rPr lang="en-US" altLang="ja-JP" b="1" dirty="0">
                <a:latin typeface="+mn-ea"/>
              </a:rPr>
              <a:t>θ</a:t>
            </a:r>
            <a:r>
              <a:rPr lang="ja-JP" altLang="en-US" b="1" dirty="0">
                <a:latin typeface="+mn-ea"/>
              </a:rPr>
              <a:t>　　　</a:t>
            </a:r>
            <a:endParaRPr lang="en-US" altLang="ja-JP" b="1" dirty="0">
              <a:latin typeface="+mn-ea"/>
            </a:endParaRPr>
          </a:p>
        </p:txBody>
      </p:sp>
      <p:cxnSp>
        <p:nvCxnSpPr>
          <p:cNvPr id="10" name="直線矢印コネクタ 9">
            <a:extLst>
              <a:ext uri="{FF2B5EF4-FFF2-40B4-BE49-F238E27FC236}">
                <a16:creationId xmlns:a16="http://schemas.microsoft.com/office/drawing/2014/main" id="{ABC01311-FA17-48CD-BE65-FF32870836DF}"/>
              </a:ext>
            </a:extLst>
          </p:cNvPr>
          <p:cNvCxnSpPr/>
          <p:nvPr/>
        </p:nvCxnSpPr>
        <p:spPr>
          <a:xfrm>
            <a:off x="2512313" y="3184071"/>
            <a:ext cx="0" cy="2416629"/>
          </a:xfrm>
          <a:prstGeom prst="straightConnector1">
            <a:avLst/>
          </a:prstGeom>
          <a:ln w="41275">
            <a:headEnd type="triangle"/>
            <a:tailEnd type="non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9A2AB24B-99F3-4B0B-BF85-D0D12D4A5114}"/>
              </a:ext>
            </a:extLst>
          </p:cNvPr>
          <p:cNvCxnSpPr>
            <a:cxnSpLocks/>
          </p:cNvCxnSpPr>
          <p:nvPr/>
        </p:nvCxnSpPr>
        <p:spPr>
          <a:xfrm rot="5400000">
            <a:off x="3720628" y="4392386"/>
            <a:ext cx="0" cy="2416629"/>
          </a:xfrm>
          <a:prstGeom prst="straightConnector1">
            <a:avLst/>
          </a:prstGeom>
          <a:ln w="41275">
            <a:headEnd type="triangle"/>
            <a:tailEnd type="none"/>
          </a:ln>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88E3331-A037-4F2E-AECD-C4DC276393B3}"/>
              </a:ext>
            </a:extLst>
          </p:cNvPr>
          <p:cNvCxnSpPr/>
          <p:nvPr/>
        </p:nvCxnSpPr>
        <p:spPr>
          <a:xfrm>
            <a:off x="3951514" y="4159718"/>
            <a:ext cx="0" cy="144098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E8CB7F7-EBA0-4189-9B83-505DB27F6C88}"/>
              </a:ext>
            </a:extLst>
          </p:cNvPr>
          <p:cNvCxnSpPr/>
          <p:nvPr/>
        </p:nvCxnSpPr>
        <p:spPr>
          <a:xfrm flipV="1">
            <a:off x="2512313" y="4163786"/>
            <a:ext cx="1422873" cy="143691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DBDD18B-E1E2-453F-8077-15878BAF59E4}"/>
              </a:ext>
            </a:extLst>
          </p:cNvPr>
          <p:cNvSpPr txBox="1"/>
          <p:nvPr/>
        </p:nvSpPr>
        <p:spPr>
          <a:xfrm>
            <a:off x="3759653" y="5703722"/>
            <a:ext cx="383722" cy="369332"/>
          </a:xfrm>
          <a:prstGeom prst="rect">
            <a:avLst/>
          </a:prstGeom>
          <a:noFill/>
        </p:spPr>
        <p:txBody>
          <a:bodyPr wrap="square" rtlCol="0">
            <a:spAutoFit/>
          </a:bodyPr>
          <a:lstStyle/>
          <a:p>
            <a:r>
              <a:rPr kumimoji="1" lang="en-US" altLang="ja-JP" dirty="0"/>
              <a:t>1</a:t>
            </a:r>
            <a:endParaRPr kumimoji="1" lang="ja-JP" altLang="en-US" dirty="0"/>
          </a:p>
        </p:txBody>
      </p:sp>
      <p:sp>
        <p:nvSpPr>
          <p:cNvPr id="20" name="テキスト ボックス 19">
            <a:extLst>
              <a:ext uri="{FF2B5EF4-FFF2-40B4-BE49-F238E27FC236}">
                <a16:creationId xmlns:a16="http://schemas.microsoft.com/office/drawing/2014/main" id="{F73C662B-80FD-4AC3-8D5E-56CAFDAA8038}"/>
              </a:ext>
            </a:extLst>
          </p:cNvPr>
          <p:cNvSpPr txBox="1"/>
          <p:nvPr/>
        </p:nvSpPr>
        <p:spPr>
          <a:xfrm>
            <a:off x="2409825" y="5703722"/>
            <a:ext cx="383722"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524A4EEA-A8AF-46D1-A98C-461F24CB55A2}"/>
              </a:ext>
            </a:extLst>
          </p:cNvPr>
          <p:cNvSpPr txBox="1"/>
          <p:nvPr/>
        </p:nvSpPr>
        <p:spPr>
          <a:xfrm>
            <a:off x="4751615" y="5703722"/>
            <a:ext cx="383722" cy="369332"/>
          </a:xfrm>
          <a:prstGeom prst="rect">
            <a:avLst/>
          </a:prstGeom>
          <a:noFill/>
        </p:spPr>
        <p:txBody>
          <a:bodyPr wrap="square" rtlCol="0">
            <a:spAutoFit/>
          </a:bodyPr>
          <a:lstStyle/>
          <a:p>
            <a:r>
              <a:rPr kumimoji="1" lang="en-US" altLang="ja-JP" dirty="0"/>
              <a:t>θ</a:t>
            </a:r>
            <a:endParaRPr kumimoji="1" lang="ja-JP" altLang="en-US" dirty="0"/>
          </a:p>
        </p:txBody>
      </p:sp>
      <p:sp>
        <p:nvSpPr>
          <p:cNvPr id="18" name="吹き出し: 角を丸めた四角形 17">
            <a:extLst>
              <a:ext uri="{FF2B5EF4-FFF2-40B4-BE49-F238E27FC236}">
                <a16:creationId xmlns:a16="http://schemas.microsoft.com/office/drawing/2014/main" id="{8606A583-A3D7-48D0-B922-CA7DEB17F445}"/>
              </a:ext>
            </a:extLst>
          </p:cNvPr>
          <p:cNvSpPr/>
          <p:nvPr/>
        </p:nvSpPr>
        <p:spPr>
          <a:xfrm>
            <a:off x="5088966" y="4342760"/>
            <a:ext cx="3287590" cy="952747"/>
          </a:xfrm>
          <a:prstGeom prst="wedgeRoundRectCallout">
            <a:avLst>
              <a:gd name="adj1" fmla="val -97591"/>
              <a:gd name="adj2" fmla="val 23939"/>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この三角形の面積が</a:t>
            </a:r>
            <a:r>
              <a:rPr kumimoji="1" lang="en-US" altLang="ja-JP" dirty="0">
                <a:solidFill>
                  <a:schemeClr val="tx1"/>
                </a:solidFill>
                <a:latin typeface="+mn-ea"/>
              </a:rPr>
              <a:t>1</a:t>
            </a:r>
            <a:r>
              <a:rPr kumimoji="1" lang="ja-JP" altLang="en-US" dirty="0">
                <a:solidFill>
                  <a:schemeClr val="tx1"/>
                </a:solidFill>
                <a:latin typeface="+mn-ea"/>
              </a:rPr>
              <a:t>になるような比例定数</a:t>
            </a:r>
            <a:r>
              <a:rPr kumimoji="1" lang="en-US" altLang="ja-JP" dirty="0">
                <a:solidFill>
                  <a:schemeClr val="tx1"/>
                </a:solidFill>
                <a:latin typeface="+mn-ea"/>
              </a:rPr>
              <a:t>k</a:t>
            </a:r>
            <a:r>
              <a:rPr kumimoji="1" lang="ja-JP" altLang="en-US" dirty="0">
                <a:solidFill>
                  <a:schemeClr val="tx1"/>
                </a:solidFill>
                <a:latin typeface="+mn-ea"/>
              </a:rPr>
              <a:t>を求める</a:t>
            </a:r>
          </a:p>
        </p:txBody>
      </p:sp>
      <mc:AlternateContent xmlns:mc="http://schemas.openxmlformats.org/markup-compatibility/2006" xmlns:a14="http://schemas.microsoft.com/office/drawing/2010/main">
        <mc:Choice Requires="a14">
          <p:sp>
            <p:nvSpPr>
              <p:cNvPr id="23" name="コンテンツ プレースホルダー 2">
                <a:extLst>
                  <a:ext uri="{FF2B5EF4-FFF2-40B4-BE49-F238E27FC236}">
                    <a16:creationId xmlns:a16="http://schemas.microsoft.com/office/drawing/2014/main" id="{1823ED33-62C9-41FB-A761-3E61EFC1415B}"/>
                  </a:ext>
                </a:extLst>
              </p:cNvPr>
              <p:cNvSpPr txBox="1">
                <a:spLocks/>
              </p:cNvSpPr>
              <p:nvPr/>
            </p:nvSpPr>
            <p:spPr>
              <a:xfrm>
                <a:off x="7413744" y="2463580"/>
                <a:ext cx="4200525" cy="241662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dirty="0"/>
                  <a:t>　</a:t>
                </a:r>
                <a14:m>
                  <m:oMath xmlns:m="http://schemas.openxmlformats.org/officeDocument/2006/math">
                    <m:r>
                      <a:rPr lang="ja-JP" altLang="en-US" b="1" i="1" dirty="0">
                        <a:latin typeface="Cambria Math" panose="02040503050406030204" pitchFamily="18" charset="0"/>
                      </a:rPr>
                      <m:t>１＝</m:t>
                    </m:r>
                    <m:f>
                      <m:fPr>
                        <m:ctrlPr>
                          <a:rPr lang="en-US" altLang="ja-JP" b="1" i="1" smtClean="0">
                            <a:latin typeface="Cambria Math" panose="02040503050406030204" pitchFamily="18" charset="0"/>
                          </a:rPr>
                        </m:ctrlPr>
                      </m:fPr>
                      <m:num>
                        <m:r>
                          <a:rPr lang="ja-JP" altLang="en-US" b="1" i="1">
                            <a:latin typeface="Cambria Math" panose="02040503050406030204" pitchFamily="18" charset="0"/>
                          </a:rPr>
                          <m:t>１</m:t>
                        </m:r>
                      </m:num>
                      <m:den>
                        <m:r>
                          <a:rPr lang="ja-JP" altLang="en-US" b="1" i="1">
                            <a:latin typeface="Cambria Math" panose="02040503050406030204" pitchFamily="18" charset="0"/>
                          </a:rPr>
                          <m:t>２</m:t>
                        </m:r>
                      </m:den>
                    </m:f>
                    <m:r>
                      <a:rPr lang="en-US" altLang="ja-JP" b="1" i="1">
                        <a:latin typeface="Cambria Math" panose="02040503050406030204" pitchFamily="18" charset="0"/>
                      </a:rPr>
                      <m:t>×</m:t>
                    </m:r>
                    <m:r>
                      <m:rPr>
                        <m:sty m:val="p"/>
                      </m:rPr>
                      <a:rPr lang="en-US" altLang="ja-JP" b="1" i="1" smtClean="0">
                        <a:latin typeface="Cambria Math" panose="02040503050406030204" pitchFamily="18" charset="0"/>
                      </a:rPr>
                      <m:t>kθ</m:t>
                    </m:r>
                  </m:oMath>
                </a14:m>
                <a:endParaRPr lang="en-US" altLang="ja-JP" b="1" dirty="0"/>
              </a:p>
              <a:p>
                <a:pPr marL="0" indent="0">
                  <a:buNone/>
                </a:pPr>
                <a:r>
                  <a:rPr lang="ja-JP" altLang="en-US" b="1" dirty="0"/>
                  <a:t>　　</a:t>
                </a:r>
                <a14:m>
                  <m:oMath xmlns:m="http://schemas.openxmlformats.org/officeDocument/2006/math">
                    <m:r>
                      <a:rPr lang="ja-JP" altLang="en-US" b="1" i="1" dirty="0">
                        <a:latin typeface="Cambria Math" panose="02040503050406030204" pitchFamily="18" charset="0"/>
                      </a:rPr>
                      <m:t>＝</m:t>
                    </m:r>
                    <m:f>
                      <m:fPr>
                        <m:ctrlPr>
                          <a:rPr lang="en-US" altLang="ja-JP" b="1" i="1">
                            <a:latin typeface="Cambria Math" panose="02040503050406030204" pitchFamily="18" charset="0"/>
                          </a:rPr>
                        </m:ctrlPr>
                      </m:fPr>
                      <m:num>
                        <m:r>
                          <a:rPr lang="ja-JP" altLang="en-US" b="1" i="1">
                            <a:latin typeface="Cambria Math" panose="02040503050406030204" pitchFamily="18" charset="0"/>
                          </a:rPr>
                          <m:t>１</m:t>
                        </m:r>
                      </m:num>
                      <m:den>
                        <m:r>
                          <a:rPr lang="ja-JP" altLang="en-US" b="1" i="1">
                            <a:latin typeface="Cambria Math" panose="02040503050406030204" pitchFamily="18" charset="0"/>
                          </a:rPr>
                          <m:t>２</m:t>
                        </m:r>
                      </m:den>
                    </m:f>
                    <m:r>
                      <a:rPr lang="en-US" altLang="ja-JP" b="1" i="1">
                        <a:latin typeface="Cambria Math" panose="02040503050406030204" pitchFamily="18" charset="0"/>
                      </a:rPr>
                      <m:t>×</m:t>
                    </m:r>
                    <m:r>
                      <m:rPr>
                        <m:sty m:val="p"/>
                      </m:rPr>
                      <a:rPr lang="en-US" altLang="ja-JP" b="1" i="1">
                        <a:latin typeface="Cambria Math" panose="02040503050406030204" pitchFamily="18" charset="0"/>
                      </a:rPr>
                      <m:t>k</m:t>
                    </m:r>
                    <m:r>
                      <a:rPr lang="en-US" altLang="ja-JP" b="1" i="1" smtClean="0">
                        <a:latin typeface="Cambria Math" panose="02040503050406030204" pitchFamily="18" charset="0"/>
                      </a:rPr>
                      <m:t>×</m:t>
                    </m:r>
                  </m:oMath>
                </a14:m>
                <a:r>
                  <a:rPr lang="ja-JP" altLang="en-US" b="1" dirty="0"/>
                  <a:t>１</a:t>
                </a:r>
                <a:endParaRPr lang="en-US" altLang="ja-JP" b="1" dirty="0"/>
              </a:p>
              <a:p>
                <a:pPr marL="0" indent="0">
                  <a:buNone/>
                </a:pPr>
                <a:endParaRPr lang="en-US" altLang="ja-JP"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b="1" i="1" dirty="0" smtClean="0">
                          <a:latin typeface="Cambria Math" panose="02040503050406030204" pitchFamily="18" charset="0"/>
                        </a:rPr>
                        <m:t>k</m:t>
                      </m:r>
                      <m:r>
                        <a:rPr lang="ja-JP" altLang="en-US" b="1" i="1" dirty="0">
                          <a:latin typeface="Cambria Math" panose="02040503050406030204" pitchFamily="18" charset="0"/>
                        </a:rPr>
                        <m:t>＝</m:t>
                      </m:r>
                      <m:r>
                        <a:rPr lang="ja-JP" altLang="en-US" b="1" i="1" dirty="0" smtClean="0">
                          <a:latin typeface="Cambria Math" panose="02040503050406030204" pitchFamily="18" charset="0"/>
                        </a:rPr>
                        <m:t>２</m:t>
                      </m:r>
                    </m:oMath>
                  </m:oMathPara>
                </a14:m>
                <a:endParaRPr lang="en-US" altLang="ja-JP" b="1" dirty="0"/>
              </a:p>
              <a:p>
                <a:pPr marL="0" indent="0">
                  <a:buNone/>
                </a:pPr>
                <a:endParaRPr lang="en-US" altLang="ja-JP" b="1" dirty="0"/>
              </a:p>
            </p:txBody>
          </p:sp>
        </mc:Choice>
        <mc:Fallback xmlns="">
          <p:sp>
            <p:nvSpPr>
              <p:cNvPr id="23" name="コンテンツ プレースホルダー 2">
                <a:extLst>
                  <a:ext uri="{FF2B5EF4-FFF2-40B4-BE49-F238E27FC236}">
                    <a16:creationId xmlns:a16="http://schemas.microsoft.com/office/drawing/2014/main" id="{1823ED33-62C9-41FB-A761-3E61EFC1415B}"/>
                  </a:ext>
                </a:extLst>
              </p:cNvPr>
              <p:cNvSpPr txBox="1">
                <a:spLocks noRot="1" noChangeAspect="1" noMove="1" noResize="1" noEditPoints="1" noAdjustHandles="1" noChangeArrowheads="1" noChangeShapeType="1" noTextEdit="1"/>
              </p:cNvSpPr>
              <p:nvPr/>
            </p:nvSpPr>
            <p:spPr>
              <a:xfrm>
                <a:off x="7413744" y="2463580"/>
                <a:ext cx="4200525" cy="2416629"/>
              </a:xfrm>
              <a:prstGeom prst="rect">
                <a:avLst/>
              </a:prstGeom>
              <a:blipFill>
                <a:blip r:embed="rId3"/>
                <a:stretch>
                  <a:fillRect/>
                </a:stretch>
              </a:blipFill>
            </p:spPr>
            <p:txBody>
              <a:bodyPr/>
              <a:lstStyle/>
              <a:p>
                <a:r>
                  <a:rPr lang="ja-JP" altLang="en-US">
                    <a:noFill/>
                  </a:rPr>
                  <a:t> </a:t>
                </a:r>
              </a:p>
            </p:txBody>
          </p:sp>
        </mc:Fallback>
      </mc:AlternateContent>
      <p:sp>
        <p:nvSpPr>
          <p:cNvPr id="24" name="コンテンツ プレースホルダー 2">
            <a:extLst>
              <a:ext uri="{FF2B5EF4-FFF2-40B4-BE49-F238E27FC236}">
                <a16:creationId xmlns:a16="http://schemas.microsoft.com/office/drawing/2014/main" id="{A11E7EF8-E690-4F9E-9A6F-29E4F2AC2D35}"/>
              </a:ext>
            </a:extLst>
          </p:cNvPr>
          <p:cNvSpPr txBox="1">
            <a:spLocks/>
          </p:cNvSpPr>
          <p:nvPr/>
        </p:nvSpPr>
        <p:spPr>
          <a:xfrm>
            <a:off x="7521350" y="5612983"/>
            <a:ext cx="3766077" cy="55081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i="1" dirty="0">
                <a:solidFill>
                  <a:srgbClr val="FF0000"/>
                </a:solidFill>
                <a:latin typeface="+mj-ea"/>
                <a:ea typeface="+mj-ea"/>
              </a:rPr>
              <a:t>事後分布　＝　２</a:t>
            </a:r>
            <a:r>
              <a:rPr lang="en-US" altLang="ja-JP" b="1" i="1" dirty="0">
                <a:solidFill>
                  <a:srgbClr val="FF0000"/>
                </a:solidFill>
                <a:latin typeface="+mj-ea"/>
                <a:ea typeface="+mj-ea"/>
              </a:rPr>
              <a:t>θ</a:t>
            </a:r>
            <a:endParaRPr lang="en-US" altLang="ja-JP" b="1" dirty="0">
              <a:solidFill>
                <a:srgbClr val="FF0000"/>
              </a:solidFill>
              <a:latin typeface="+mj-ea"/>
              <a:ea typeface="+mj-ea"/>
            </a:endParaRPr>
          </a:p>
        </p:txBody>
      </p:sp>
    </p:spTree>
    <p:extLst>
      <p:ext uri="{BB962C8B-B14F-4D97-AF65-F5344CB8AC3E}">
        <p14:creationId xmlns:p14="http://schemas.microsoft.com/office/powerpoint/2010/main" val="4087854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a:t>
            </a:r>
            <a:r>
              <a:rPr lang="ja-JP" altLang="en-US" sz="4800" dirty="0"/>
              <a:t>１</a:t>
            </a:r>
            <a:r>
              <a:rPr kumimoji="1" lang="ja-JP" altLang="en-US" sz="4800" dirty="0"/>
              <a:t>回目：表</a:t>
            </a:r>
          </a:p>
        </p:txBody>
      </p:sp>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1937877"/>
            <a:ext cx="10585487" cy="461665"/>
          </a:xfrm>
          <a:prstGeom prst="rect">
            <a:avLst/>
          </a:prstGeom>
          <a:noFill/>
        </p:spPr>
        <p:txBody>
          <a:bodyPr wrap="square" rtlCol="0">
            <a:spAutoFit/>
          </a:bodyPr>
          <a:lstStyle/>
          <a:p>
            <a:r>
              <a:rPr kumimoji="1" lang="ja-JP" altLang="en-US" sz="2400" b="1" dirty="0">
                <a:latin typeface="+mn-ea"/>
              </a:rPr>
              <a:t>⑥事前分布と事後分布</a:t>
            </a:r>
            <a:endParaRPr kumimoji="1" lang="en-US" altLang="ja-JP" sz="2400" b="1" dirty="0">
              <a:latin typeface="+mn-ea"/>
            </a:endParaRPr>
          </a:p>
        </p:txBody>
      </p:sp>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26</a:t>
            </a:fld>
            <a:endParaRPr lang="en-US" dirty="0"/>
          </a:p>
        </p:txBody>
      </p:sp>
      <p:sp>
        <p:nvSpPr>
          <p:cNvPr id="19" name="コンテンツ プレースホルダー 2">
            <a:extLst>
              <a:ext uri="{FF2B5EF4-FFF2-40B4-BE49-F238E27FC236}">
                <a16:creationId xmlns:a16="http://schemas.microsoft.com/office/drawing/2014/main" id="{3275F805-9D93-4BAB-96A5-9774E3954828}"/>
              </a:ext>
            </a:extLst>
          </p:cNvPr>
          <p:cNvSpPr txBox="1">
            <a:spLocks/>
          </p:cNvSpPr>
          <p:nvPr/>
        </p:nvSpPr>
        <p:spPr>
          <a:xfrm>
            <a:off x="7528833" y="2674462"/>
            <a:ext cx="1811110" cy="55081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i="1" dirty="0">
                <a:solidFill>
                  <a:schemeClr val="tx1"/>
                </a:solidFill>
                <a:latin typeface="+mn-ea"/>
              </a:rPr>
              <a:t>事後分布</a:t>
            </a:r>
            <a:endParaRPr lang="en-US" altLang="ja-JP" b="1" dirty="0">
              <a:latin typeface="+mn-ea"/>
            </a:endParaRPr>
          </a:p>
        </p:txBody>
      </p:sp>
      <p:cxnSp>
        <p:nvCxnSpPr>
          <p:cNvPr id="10" name="直線矢印コネクタ 9">
            <a:extLst>
              <a:ext uri="{FF2B5EF4-FFF2-40B4-BE49-F238E27FC236}">
                <a16:creationId xmlns:a16="http://schemas.microsoft.com/office/drawing/2014/main" id="{ABC01311-FA17-48CD-BE65-FF32870836DF}"/>
              </a:ext>
            </a:extLst>
          </p:cNvPr>
          <p:cNvCxnSpPr/>
          <p:nvPr/>
        </p:nvCxnSpPr>
        <p:spPr>
          <a:xfrm>
            <a:off x="7631320" y="3153584"/>
            <a:ext cx="0" cy="2416629"/>
          </a:xfrm>
          <a:prstGeom prst="straightConnector1">
            <a:avLst/>
          </a:prstGeom>
          <a:ln w="41275">
            <a:headEnd type="triangle"/>
            <a:tailEnd type="non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9A2AB24B-99F3-4B0B-BF85-D0D12D4A5114}"/>
              </a:ext>
            </a:extLst>
          </p:cNvPr>
          <p:cNvCxnSpPr>
            <a:cxnSpLocks/>
          </p:cNvCxnSpPr>
          <p:nvPr/>
        </p:nvCxnSpPr>
        <p:spPr>
          <a:xfrm rot="5400000">
            <a:off x="8839635" y="4361899"/>
            <a:ext cx="0" cy="2416629"/>
          </a:xfrm>
          <a:prstGeom prst="straightConnector1">
            <a:avLst/>
          </a:prstGeom>
          <a:ln w="41275">
            <a:headEnd type="triangle"/>
            <a:tailEnd type="none"/>
          </a:ln>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E88E3331-A037-4F2E-AECD-C4DC276393B3}"/>
              </a:ext>
            </a:extLst>
          </p:cNvPr>
          <p:cNvCxnSpPr/>
          <p:nvPr/>
        </p:nvCxnSpPr>
        <p:spPr>
          <a:xfrm>
            <a:off x="8276901" y="4156385"/>
            <a:ext cx="0" cy="1440982"/>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E8CB7F7-EBA0-4189-9B83-505DB27F6C88}"/>
              </a:ext>
            </a:extLst>
          </p:cNvPr>
          <p:cNvCxnSpPr>
            <a:cxnSpLocks/>
          </p:cNvCxnSpPr>
          <p:nvPr/>
        </p:nvCxnSpPr>
        <p:spPr>
          <a:xfrm flipV="1">
            <a:off x="7631320" y="4156385"/>
            <a:ext cx="645580" cy="1413828"/>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DBDD18B-E1E2-453F-8077-15878BAF59E4}"/>
              </a:ext>
            </a:extLst>
          </p:cNvPr>
          <p:cNvSpPr txBox="1"/>
          <p:nvPr/>
        </p:nvSpPr>
        <p:spPr>
          <a:xfrm>
            <a:off x="8085039" y="5670403"/>
            <a:ext cx="383722" cy="369332"/>
          </a:xfrm>
          <a:prstGeom prst="rect">
            <a:avLst/>
          </a:prstGeom>
          <a:noFill/>
        </p:spPr>
        <p:txBody>
          <a:bodyPr wrap="square" rtlCol="0">
            <a:spAutoFit/>
          </a:bodyPr>
          <a:lstStyle/>
          <a:p>
            <a:r>
              <a:rPr kumimoji="1" lang="en-US" altLang="ja-JP" dirty="0"/>
              <a:t>1</a:t>
            </a:r>
            <a:endParaRPr kumimoji="1" lang="ja-JP" altLang="en-US" dirty="0"/>
          </a:p>
        </p:txBody>
      </p:sp>
      <p:sp>
        <p:nvSpPr>
          <p:cNvPr id="20" name="テキスト ボックス 19">
            <a:extLst>
              <a:ext uri="{FF2B5EF4-FFF2-40B4-BE49-F238E27FC236}">
                <a16:creationId xmlns:a16="http://schemas.microsoft.com/office/drawing/2014/main" id="{F73C662B-80FD-4AC3-8D5E-56CAFDAA8038}"/>
              </a:ext>
            </a:extLst>
          </p:cNvPr>
          <p:cNvSpPr txBox="1"/>
          <p:nvPr/>
        </p:nvSpPr>
        <p:spPr>
          <a:xfrm>
            <a:off x="7528832" y="5673235"/>
            <a:ext cx="383722"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524A4EEA-A8AF-46D1-A98C-461F24CB55A2}"/>
              </a:ext>
            </a:extLst>
          </p:cNvPr>
          <p:cNvSpPr txBox="1"/>
          <p:nvPr/>
        </p:nvSpPr>
        <p:spPr>
          <a:xfrm>
            <a:off x="9756322" y="5672291"/>
            <a:ext cx="383722" cy="369332"/>
          </a:xfrm>
          <a:prstGeom prst="rect">
            <a:avLst/>
          </a:prstGeom>
          <a:noFill/>
        </p:spPr>
        <p:txBody>
          <a:bodyPr wrap="square" rtlCol="0">
            <a:spAutoFit/>
          </a:bodyPr>
          <a:lstStyle/>
          <a:p>
            <a:r>
              <a:rPr kumimoji="1" lang="en-US" altLang="ja-JP" dirty="0"/>
              <a:t>θ</a:t>
            </a:r>
            <a:endParaRPr kumimoji="1" lang="ja-JP" altLang="en-US" dirty="0"/>
          </a:p>
        </p:txBody>
      </p:sp>
      <p:sp>
        <p:nvSpPr>
          <p:cNvPr id="22" name="コンテンツ プレースホルダー 2">
            <a:extLst>
              <a:ext uri="{FF2B5EF4-FFF2-40B4-BE49-F238E27FC236}">
                <a16:creationId xmlns:a16="http://schemas.microsoft.com/office/drawing/2014/main" id="{503A81D9-39F4-43C1-B680-3B392AD41AA7}"/>
              </a:ext>
            </a:extLst>
          </p:cNvPr>
          <p:cNvSpPr txBox="1">
            <a:spLocks/>
          </p:cNvSpPr>
          <p:nvPr/>
        </p:nvSpPr>
        <p:spPr>
          <a:xfrm>
            <a:off x="1691832" y="2674462"/>
            <a:ext cx="1311637" cy="43782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i="1" dirty="0">
                <a:solidFill>
                  <a:schemeClr val="tx1"/>
                </a:solidFill>
                <a:latin typeface="+mn-ea"/>
              </a:rPr>
              <a:t>事前分布</a:t>
            </a:r>
            <a:r>
              <a:rPr lang="ja-JP" altLang="en-US" b="1" dirty="0">
                <a:latin typeface="+mn-ea"/>
              </a:rPr>
              <a:t>　　　</a:t>
            </a:r>
            <a:endParaRPr lang="en-US" altLang="ja-JP" b="1" dirty="0">
              <a:latin typeface="+mn-ea"/>
            </a:endParaRPr>
          </a:p>
        </p:txBody>
      </p:sp>
      <p:cxnSp>
        <p:nvCxnSpPr>
          <p:cNvPr id="25" name="直線矢印コネクタ 24">
            <a:extLst>
              <a:ext uri="{FF2B5EF4-FFF2-40B4-BE49-F238E27FC236}">
                <a16:creationId xmlns:a16="http://schemas.microsoft.com/office/drawing/2014/main" id="{5FD2B636-DFC9-4663-B316-B4E4254116D8}"/>
              </a:ext>
            </a:extLst>
          </p:cNvPr>
          <p:cNvCxnSpPr/>
          <p:nvPr/>
        </p:nvCxnSpPr>
        <p:spPr>
          <a:xfrm>
            <a:off x="1809973" y="3245090"/>
            <a:ext cx="0" cy="2376000"/>
          </a:xfrm>
          <a:prstGeom prst="straightConnector1">
            <a:avLst/>
          </a:prstGeom>
          <a:ln w="41275">
            <a:headEnd type="triangle"/>
            <a:tailEnd type="non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7B8D0469-4D87-4356-807E-1EA6F22FD8B8}"/>
              </a:ext>
            </a:extLst>
          </p:cNvPr>
          <p:cNvCxnSpPr>
            <a:cxnSpLocks/>
          </p:cNvCxnSpPr>
          <p:nvPr/>
        </p:nvCxnSpPr>
        <p:spPr>
          <a:xfrm rot="5400000">
            <a:off x="2905647" y="4441465"/>
            <a:ext cx="0" cy="2304000"/>
          </a:xfrm>
          <a:prstGeom prst="straightConnector1">
            <a:avLst/>
          </a:prstGeom>
          <a:ln w="41275">
            <a:headEnd type="triangle"/>
            <a:tailEnd type="none"/>
          </a:ln>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496EA518-1C18-40B1-A286-3CA8AD9FC203}"/>
              </a:ext>
            </a:extLst>
          </p:cNvPr>
          <p:cNvCxnSpPr>
            <a:cxnSpLocks/>
          </p:cNvCxnSpPr>
          <p:nvPr/>
        </p:nvCxnSpPr>
        <p:spPr>
          <a:xfrm>
            <a:off x="2487624" y="4849722"/>
            <a:ext cx="0" cy="74266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66F3AA2-0867-43CC-9F7B-BC5FBE5CB634}"/>
              </a:ext>
            </a:extLst>
          </p:cNvPr>
          <p:cNvCxnSpPr>
            <a:cxnSpLocks/>
          </p:cNvCxnSpPr>
          <p:nvPr/>
        </p:nvCxnSpPr>
        <p:spPr>
          <a:xfrm>
            <a:off x="1809973" y="4877012"/>
            <a:ext cx="684861"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CBBAFCC9-A054-4C27-B1DE-A1F3AA3E293B}"/>
              </a:ext>
            </a:extLst>
          </p:cNvPr>
          <p:cNvSpPr txBox="1"/>
          <p:nvPr/>
        </p:nvSpPr>
        <p:spPr>
          <a:xfrm>
            <a:off x="2347651" y="5723547"/>
            <a:ext cx="384205" cy="445510"/>
          </a:xfrm>
          <a:prstGeom prst="rect">
            <a:avLst/>
          </a:prstGeom>
          <a:noFill/>
        </p:spPr>
        <p:txBody>
          <a:bodyPr wrap="square" rtlCol="0">
            <a:spAutoFit/>
          </a:bodyPr>
          <a:lstStyle/>
          <a:p>
            <a:r>
              <a:rPr kumimoji="1" lang="en-US" altLang="ja-JP" dirty="0"/>
              <a:t>1</a:t>
            </a:r>
            <a:endParaRPr kumimoji="1" lang="ja-JP" altLang="en-US" dirty="0"/>
          </a:p>
        </p:txBody>
      </p:sp>
      <p:sp>
        <p:nvSpPr>
          <p:cNvPr id="30" name="テキスト ボックス 29">
            <a:extLst>
              <a:ext uri="{FF2B5EF4-FFF2-40B4-BE49-F238E27FC236}">
                <a16:creationId xmlns:a16="http://schemas.microsoft.com/office/drawing/2014/main" id="{D0EE3F92-D88B-4CEE-9204-C005B2501999}"/>
              </a:ext>
            </a:extLst>
          </p:cNvPr>
          <p:cNvSpPr txBox="1"/>
          <p:nvPr/>
        </p:nvSpPr>
        <p:spPr>
          <a:xfrm>
            <a:off x="1617870" y="5707127"/>
            <a:ext cx="384205" cy="445510"/>
          </a:xfrm>
          <a:prstGeom prst="rect">
            <a:avLst/>
          </a:prstGeom>
          <a:noFill/>
        </p:spPr>
        <p:txBody>
          <a:bodyPr wrap="square" rtlCol="0">
            <a:spAutoFit/>
          </a:bodyPr>
          <a:lstStyle/>
          <a:p>
            <a:r>
              <a:rPr kumimoji="1" lang="en-US" altLang="ja-JP" dirty="0"/>
              <a:t>0</a:t>
            </a:r>
            <a:endParaRPr kumimoji="1" lang="ja-JP" altLang="en-US" dirty="0"/>
          </a:p>
        </p:txBody>
      </p:sp>
      <p:sp>
        <p:nvSpPr>
          <p:cNvPr id="31" name="テキスト ボックス 30">
            <a:extLst>
              <a:ext uri="{FF2B5EF4-FFF2-40B4-BE49-F238E27FC236}">
                <a16:creationId xmlns:a16="http://schemas.microsoft.com/office/drawing/2014/main" id="{DB801D2F-8620-4B18-A51E-C8489F8B834E}"/>
              </a:ext>
            </a:extLst>
          </p:cNvPr>
          <p:cNvSpPr txBox="1"/>
          <p:nvPr/>
        </p:nvSpPr>
        <p:spPr>
          <a:xfrm>
            <a:off x="1375988" y="4654121"/>
            <a:ext cx="384205" cy="445510"/>
          </a:xfrm>
          <a:prstGeom prst="rect">
            <a:avLst/>
          </a:prstGeom>
          <a:noFill/>
        </p:spPr>
        <p:txBody>
          <a:bodyPr wrap="square" rtlCol="0">
            <a:spAutoFit/>
          </a:bodyPr>
          <a:lstStyle/>
          <a:p>
            <a:r>
              <a:rPr kumimoji="1" lang="en-US" altLang="ja-JP" dirty="0"/>
              <a:t>1</a:t>
            </a:r>
            <a:endParaRPr kumimoji="1" lang="ja-JP" altLang="en-US" dirty="0"/>
          </a:p>
        </p:txBody>
      </p:sp>
      <p:cxnSp>
        <p:nvCxnSpPr>
          <p:cNvPr id="32" name="直線コネクタ 31">
            <a:extLst>
              <a:ext uri="{FF2B5EF4-FFF2-40B4-BE49-F238E27FC236}">
                <a16:creationId xmlns:a16="http://schemas.microsoft.com/office/drawing/2014/main" id="{3B3444CD-5681-4709-B6B8-CA1448153CAE}"/>
              </a:ext>
            </a:extLst>
          </p:cNvPr>
          <p:cNvCxnSpPr>
            <a:cxnSpLocks/>
          </p:cNvCxnSpPr>
          <p:nvPr/>
        </p:nvCxnSpPr>
        <p:spPr>
          <a:xfrm>
            <a:off x="7631320" y="4156385"/>
            <a:ext cx="64558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32DCD764-9928-40E0-8423-C3E13D304256}"/>
              </a:ext>
            </a:extLst>
          </p:cNvPr>
          <p:cNvSpPr txBox="1"/>
          <p:nvPr/>
        </p:nvSpPr>
        <p:spPr>
          <a:xfrm>
            <a:off x="7177103" y="3999174"/>
            <a:ext cx="383722" cy="369332"/>
          </a:xfrm>
          <a:prstGeom prst="rect">
            <a:avLst/>
          </a:prstGeom>
          <a:noFill/>
        </p:spPr>
        <p:txBody>
          <a:bodyPr wrap="square" rtlCol="0">
            <a:spAutoFit/>
          </a:bodyPr>
          <a:lstStyle/>
          <a:p>
            <a:r>
              <a:rPr kumimoji="1" lang="en-US" altLang="ja-JP" dirty="0"/>
              <a:t>2</a:t>
            </a:r>
            <a:endParaRPr kumimoji="1" lang="ja-JP" altLang="en-US" dirty="0"/>
          </a:p>
        </p:txBody>
      </p:sp>
      <p:sp>
        <p:nvSpPr>
          <p:cNvPr id="34" name="テキスト ボックス 33">
            <a:extLst>
              <a:ext uri="{FF2B5EF4-FFF2-40B4-BE49-F238E27FC236}">
                <a16:creationId xmlns:a16="http://schemas.microsoft.com/office/drawing/2014/main" id="{11BAB48A-7D48-4F16-B654-910825B7D532}"/>
              </a:ext>
            </a:extLst>
          </p:cNvPr>
          <p:cNvSpPr txBox="1"/>
          <p:nvPr/>
        </p:nvSpPr>
        <p:spPr>
          <a:xfrm>
            <a:off x="3800026" y="5732290"/>
            <a:ext cx="383722" cy="369332"/>
          </a:xfrm>
          <a:prstGeom prst="rect">
            <a:avLst/>
          </a:prstGeom>
          <a:noFill/>
        </p:spPr>
        <p:txBody>
          <a:bodyPr wrap="square" rtlCol="0">
            <a:spAutoFit/>
          </a:bodyPr>
          <a:lstStyle/>
          <a:p>
            <a:r>
              <a:rPr kumimoji="1" lang="en-US" altLang="ja-JP" dirty="0"/>
              <a:t>θ</a:t>
            </a:r>
            <a:endParaRPr kumimoji="1" lang="ja-JP" altLang="en-US" dirty="0"/>
          </a:p>
        </p:txBody>
      </p:sp>
      <p:sp>
        <p:nvSpPr>
          <p:cNvPr id="24" name="吹き出し: 角を丸めた四角形 23">
            <a:extLst>
              <a:ext uri="{FF2B5EF4-FFF2-40B4-BE49-F238E27FC236}">
                <a16:creationId xmlns:a16="http://schemas.microsoft.com/office/drawing/2014/main" id="{A41F0C69-3144-4960-9F13-6C6032C65448}"/>
              </a:ext>
            </a:extLst>
          </p:cNvPr>
          <p:cNvSpPr/>
          <p:nvPr/>
        </p:nvSpPr>
        <p:spPr>
          <a:xfrm>
            <a:off x="9025596" y="3138210"/>
            <a:ext cx="2584018" cy="952747"/>
          </a:xfrm>
          <a:prstGeom prst="wedgeRoundRectCallout">
            <a:avLst>
              <a:gd name="adj1" fmla="val -75489"/>
              <a:gd name="adj2" fmla="val 45752"/>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latin typeface="+mn-ea"/>
              </a:rPr>
              <a:t>表が</a:t>
            </a:r>
            <a:r>
              <a:rPr kumimoji="1" lang="en-US" altLang="ja-JP" sz="1600" dirty="0">
                <a:solidFill>
                  <a:schemeClr val="tx1"/>
                </a:solidFill>
                <a:latin typeface="+mn-ea"/>
              </a:rPr>
              <a:t>1</a:t>
            </a:r>
            <a:r>
              <a:rPr kumimoji="1" lang="ja-JP" altLang="en-US" sz="1600" dirty="0">
                <a:solidFill>
                  <a:schemeClr val="tx1"/>
                </a:solidFill>
                <a:latin typeface="+mn-ea"/>
              </a:rPr>
              <a:t>回出たので、</a:t>
            </a:r>
            <a:endParaRPr kumimoji="1" lang="en-US" altLang="ja-JP" sz="1600" dirty="0">
              <a:solidFill>
                <a:schemeClr val="tx1"/>
              </a:solidFill>
              <a:latin typeface="+mn-ea"/>
            </a:endParaRPr>
          </a:p>
          <a:p>
            <a:r>
              <a:rPr kumimoji="1" lang="ja-JP" altLang="en-US" sz="1600" dirty="0">
                <a:solidFill>
                  <a:schemeClr val="tx1"/>
                </a:solidFill>
                <a:latin typeface="+mn-ea"/>
              </a:rPr>
              <a:t>表がでる確率が高くなるようなグラフになる。</a:t>
            </a:r>
          </a:p>
        </p:txBody>
      </p:sp>
    </p:spTree>
    <p:extLst>
      <p:ext uri="{BB962C8B-B14F-4D97-AF65-F5344CB8AC3E}">
        <p14:creationId xmlns:p14="http://schemas.microsoft.com/office/powerpoint/2010/main" val="4105373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２回目：表</a:t>
            </a:r>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47FA58A9-58C8-4B66-BF2F-D6880F10E2DA}"/>
                  </a:ext>
                </a:extLst>
              </p:cNvPr>
              <p:cNvSpPr>
                <a:spLocks noGrp="1"/>
              </p:cNvSpPr>
              <p:nvPr>
                <p:ph idx="1"/>
              </p:nvPr>
            </p:nvSpPr>
            <p:spPr>
              <a:xfrm>
                <a:off x="965227" y="2450155"/>
                <a:ext cx="11088850" cy="1894979"/>
              </a:xfrm>
            </p:spPr>
            <p:txBody>
              <a:bodyPr>
                <a:normAutofit/>
              </a:bodyPr>
              <a:lstStyle/>
              <a:p>
                <a:pPr marL="0" indent="0">
                  <a:buNone/>
                </a:pPr>
                <a:r>
                  <a:rPr lang="ja-JP" altLang="en-US" b="1" dirty="0">
                    <a:solidFill>
                      <a:srgbClr val="FF0000"/>
                    </a:solidFill>
                  </a:rPr>
                  <a:t>＜ベイズの定理＞</a:t>
                </a:r>
                <a:endParaRPr lang="en-US" altLang="ja-JP" b="1" dirty="0">
                  <a:solidFill>
                    <a:srgbClr val="FF0000"/>
                  </a:solidFill>
                </a:endParaRPr>
              </a:p>
              <a:p>
                <a:pPr marL="0" indent="0">
                  <a:buNone/>
                </a:pPr>
                <a:r>
                  <a:rPr lang="ja-JP" altLang="en-US" b="1" dirty="0">
                    <a:solidFill>
                      <a:srgbClr val="FF0000"/>
                    </a:solidFill>
                  </a:rPr>
                  <a:t>　</a:t>
                </a:r>
                <a14:m>
                  <m:oMath xmlns:m="http://schemas.openxmlformats.org/officeDocument/2006/math">
                    <m:r>
                      <a:rPr lang="ja-JP" altLang="en-US" b="1" i="1" dirty="0">
                        <a:latin typeface="Cambria Math" panose="02040503050406030204" pitchFamily="18" charset="0"/>
                      </a:rPr>
                      <m:t>表</m:t>
                    </m:r>
                    <m:r>
                      <a:rPr lang="ja-JP" altLang="en-US" b="1" i="1" dirty="0" smtClean="0">
                        <a:latin typeface="Cambria Math" panose="02040503050406030204" pitchFamily="18" charset="0"/>
                      </a:rPr>
                      <m:t>と</m:t>
                    </m:r>
                    <m:r>
                      <a:rPr lang="ja-JP" altLang="en-US" b="1" i="1" dirty="0">
                        <a:latin typeface="Cambria Math" panose="02040503050406030204" pitchFamily="18" charset="0"/>
                      </a:rPr>
                      <m:t>いう</m:t>
                    </m:r>
                    <m:r>
                      <a:rPr lang="ja-JP" altLang="en-US" b="1" i="1" dirty="0" smtClean="0">
                        <a:latin typeface="Cambria Math" panose="02040503050406030204" pitchFamily="18" charset="0"/>
                      </a:rPr>
                      <m:t>データ</m:t>
                    </m:r>
                    <m:r>
                      <a:rPr lang="ja-JP" altLang="en-US" b="1" i="1" dirty="0">
                        <a:latin typeface="Cambria Math" panose="02040503050406030204" pitchFamily="18" charset="0"/>
                      </a:rPr>
                      <m:t>が</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のコインから得られた確率</m:t>
                    </m:r>
                  </m:oMath>
                </a14:m>
                <a:endParaRPr lang="en-US" altLang="ja-JP"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θ</m:t>
                          </m:r>
                          <m:r>
                            <a:rPr lang="en-US" altLang="ja-JP" b="1" i="1" dirty="0" smtClean="0">
                              <a:latin typeface="Cambria Math" panose="02040503050406030204" pitchFamily="18" charset="0"/>
                            </a:rPr>
                            <m:t>×</m:t>
                          </m:r>
                          <m:r>
                            <a:rPr lang="en-US" altLang="ja-JP" b="1" i="1" dirty="0">
                              <a:latin typeface="Cambria Math" panose="02040503050406030204" pitchFamily="18" charset="0"/>
                            </a:rPr>
                            <m:t>2</m:t>
                          </m:r>
                          <m:r>
                            <m:rPr>
                              <m:sty m:val="p"/>
                            </m:rPr>
                            <a:rPr lang="en-US" altLang="ja-JP" b="1" i="1" dirty="0" smtClean="0">
                              <a:latin typeface="Cambria Math" panose="02040503050406030204" pitchFamily="18" charset="0"/>
                            </a:rPr>
                            <m:t>θ</m:t>
                          </m:r>
                        </m:num>
                        <m:den>
                          <m:r>
                            <a:rPr lang="ja-JP" altLang="en-US" b="1" i="1" dirty="0">
                              <a:latin typeface="Cambria Math" panose="02040503050406030204" pitchFamily="18" charset="0"/>
                            </a:rPr>
                            <m:t>表</m:t>
                          </m:r>
                          <m:r>
                            <a:rPr lang="ja-JP" altLang="en-US" b="1" i="1" dirty="0" smtClean="0">
                              <a:latin typeface="Cambria Math" panose="02040503050406030204" pitchFamily="18" charset="0"/>
                            </a:rPr>
                            <m:t>が</m:t>
                          </m:r>
                          <m:r>
                            <a:rPr lang="ja-JP" altLang="en-US" b="1" i="1" dirty="0">
                              <a:latin typeface="Cambria Math" panose="02040503050406030204" pitchFamily="18" charset="0"/>
                            </a:rPr>
                            <m:t>得られた</m:t>
                          </m:r>
                          <m:r>
                            <a:rPr lang="ja-JP" altLang="en-US" b="1" i="1" dirty="0" smtClean="0">
                              <a:latin typeface="Cambria Math" panose="02040503050406030204" pitchFamily="18" charset="0"/>
                            </a:rPr>
                            <m:t>確率</m:t>
                          </m:r>
                        </m:den>
                      </m:f>
                    </m:oMath>
                  </m:oMathPara>
                </a14:m>
                <a:endParaRPr lang="en-US" altLang="ja-JP" b="1" dirty="0"/>
              </a:p>
            </p:txBody>
          </p:sp>
        </mc:Choice>
        <mc:Fallback xmlns="">
          <p:sp>
            <p:nvSpPr>
              <p:cNvPr id="4" name="コンテンツ プレースホルダー 2">
                <a:extLst>
                  <a:ext uri="{FF2B5EF4-FFF2-40B4-BE49-F238E27FC236}">
                    <a16:creationId xmlns:a16="http://schemas.microsoft.com/office/drawing/2014/main" id="{47FA58A9-58C8-4B66-BF2F-D6880F10E2DA}"/>
                  </a:ext>
                </a:extLst>
              </p:cNvPr>
              <p:cNvSpPr>
                <a:spLocks noGrp="1" noRot="1" noChangeAspect="1" noMove="1" noResize="1" noEditPoints="1" noAdjustHandles="1" noChangeArrowheads="1" noChangeShapeType="1" noTextEdit="1"/>
              </p:cNvSpPr>
              <p:nvPr>
                <p:ph idx="1"/>
              </p:nvPr>
            </p:nvSpPr>
            <p:spPr>
              <a:xfrm>
                <a:off x="965227" y="2450155"/>
                <a:ext cx="11088850" cy="1894979"/>
              </a:xfrm>
              <a:blipFill>
                <a:blip r:embed="rId3"/>
                <a:stretch>
                  <a:fillRect l="-1100" t="-321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1937877"/>
            <a:ext cx="10585487" cy="461665"/>
          </a:xfrm>
          <a:prstGeom prst="rect">
            <a:avLst/>
          </a:prstGeom>
          <a:noFill/>
        </p:spPr>
        <p:txBody>
          <a:bodyPr wrap="square" rtlCol="0">
            <a:spAutoFit/>
          </a:bodyPr>
          <a:lstStyle/>
          <a:p>
            <a:r>
              <a:rPr kumimoji="1" lang="ja-JP" altLang="en-US" sz="2400" b="1" dirty="0">
                <a:latin typeface="+mn-ea"/>
              </a:rPr>
              <a:t>①右辺の分子を整理する</a:t>
            </a:r>
            <a:endParaRPr kumimoji="1" lang="en-US" altLang="ja-JP" sz="2400" b="1" dirty="0">
              <a:latin typeface="+mn-ea"/>
            </a:endParaRPr>
          </a:p>
        </p:txBody>
      </p:sp>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27</a:t>
            </a:fld>
            <a:endParaRPr lang="en-US" dirty="0"/>
          </a:p>
        </p:txBody>
      </p:sp>
      <p:sp>
        <p:nvSpPr>
          <p:cNvPr id="17" name="テキスト ボックス 16">
            <a:extLst>
              <a:ext uri="{FF2B5EF4-FFF2-40B4-BE49-F238E27FC236}">
                <a16:creationId xmlns:a16="http://schemas.microsoft.com/office/drawing/2014/main" id="{F90196D0-4C0E-4A7C-8FB0-5D517BA127AF}"/>
              </a:ext>
            </a:extLst>
          </p:cNvPr>
          <p:cNvSpPr txBox="1"/>
          <p:nvPr/>
        </p:nvSpPr>
        <p:spPr>
          <a:xfrm>
            <a:off x="1024127" y="4294279"/>
            <a:ext cx="10585487" cy="461665"/>
          </a:xfrm>
          <a:prstGeom prst="rect">
            <a:avLst/>
          </a:prstGeom>
          <a:noFill/>
        </p:spPr>
        <p:txBody>
          <a:bodyPr wrap="square" rtlCol="0">
            <a:spAutoFit/>
          </a:bodyPr>
          <a:lstStyle/>
          <a:p>
            <a:r>
              <a:rPr kumimoji="1" lang="ja-JP" altLang="en-US" sz="2400" b="1" dirty="0">
                <a:latin typeface="+mn-ea"/>
              </a:rPr>
              <a:t>②右辺の分母に当てはめる</a:t>
            </a:r>
            <a:endParaRPr kumimoji="1" lang="en-US" altLang="ja-JP" sz="2400" b="1" dirty="0">
              <a:latin typeface="+mn-ea"/>
            </a:endParaRPr>
          </a:p>
        </p:txBody>
      </p:sp>
      <mc:AlternateContent xmlns:mc="http://schemas.openxmlformats.org/markup-compatibility/2006" xmlns:a14="http://schemas.microsoft.com/office/drawing/2010/main">
        <mc:Choice Requires="a14">
          <p:sp>
            <p:nvSpPr>
              <p:cNvPr id="19" name="コンテンツ プレースホルダー 2">
                <a:extLst>
                  <a:ext uri="{FF2B5EF4-FFF2-40B4-BE49-F238E27FC236}">
                    <a16:creationId xmlns:a16="http://schemas.microsoft.com/office/drawing/2014/main" id="{3275F805-9D93-4BAB-96A5-9774E3954828}"/>
                  </a:ext>
                </a:extLst>
              </p:cNvPr>
              <p:cNvSpPr txBox="1">
                <a:spLocks/>
              </p:cNvSpPr>
              <p:nvPr/>
            </p:nvSpPr>
            <p:spPr>
              <a:xfrm>
                <a:off x="879402" y="4850045"/>
                <a:ext cx="11088850" cy="189497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dirty="0">
                    <a:solidFill>
                      <a:srgbClr val="FF0000"/>
                    </a:solidFill>
                  </a:rPr>
                  <a:t>＜ベイズの定理＞</a:t>
                </a:r>
                <a:endParaRPr lang="en-US" altLang="ja-JP" b="1" dirty="0">
                  <a:solidFill>
                    <a:srgbClr val="FF0000"/>
                  </a:solidFill>
                </a:endParaRPr>
              </a:p>
              <a:p>
                <a:pPr marL="0" indent="0">
                  <a:buFont typeface="Tw Cen MT" panose="020B0602020104020603" pitchFamily="34" charset="0"/>
                  <a:buNone/>
                </a:pPr>
                <a:r>
                  <a:rPr lang="ja-JP" altLang="en-US" b="1" dirty="0">
                    <a:solidFill>
                      <a:srgbClr val="FF0000"/>
                    </a:solidFill>
                  </a:rPr>
                  <a:t>　</a:t>
                </a:r>
                <a14:m>
                  <m:oMath xmlns:m="http://schemas.openxmlformats.org/officeDocument/2006/math">
                    <m:r>
                      <a:rPr lang="ja-JP" altLang="en-US" b="1" i="1" dirty="0">
                        <a:latin typeface="Cambria Math" panose="02040503050406030204" pitchFamily="18" charset="0"/>
                      </a:rPr>
                      <m:t>表</m:t>
                    </m:r>
                    <m:r>
                      <a:rPr lang="ja-JP" altLang="en-US" b="1" i="1" dirty="0" smtClean="0">
                        <a:latin typeface="Cambria Math" panose="02040503050406030204" pitchFamily="18" charset="0"/>
                      </a:rPr>
                      <m:t>と</m:t>
                    </m:r>
                    <m:r>
                      <a:rPr lang="ja-JP" altLang="en-US" b="1" i="1" dirty="0">
                        <a:latin typeface="Cambria Math" panose="02040503050406030204" pitchFamily="18" charset="0"/>
                      </a:rPr>
                      <m:t>いう</m:t>
                    </m:r>
                    <m:r>
                      <a:rPr lang="ja-JP" altLang="en-US" b="1" i="1" dirty="0" smtClean="0">
                        <a:latin typeface="Cambria Math" panose="02040503050406030204" pitchFamily="18" charset="0"/>
                      </a:rPr>
                      <m:t>データ</m:t>
                    </m:r>
                    <m:r>
                      <a:rPr lang="ja-JP" altLang="en-US" b="1" i="1" dirty="0">
                        <a:latin typeface="Cambria Math" panose="02040503050406030204" pitchFamily="18" charset="0"/>
                      </a:rPr>
                      <m:t>が</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のコインから得られた確率</m:t>
                    </m:r>
                  </m:oMath>
                </a14:m>
                <a:endParaRPr lang="en-US" altLang="ja-JP" b="1" i="1" dirty="0">
                  <a:latin typeface="Cambria Math" panose="02040503050406030204" pitchFamily="18" charset="0"/>
                </a:endParaRPr>
              </a:p>
              <a:p>
                <a:pPr marL="0" indent="0" algn="ctr">
                  <a:buFont typeface="Tw Cen MT" panose="020B0602020104020603" pitchFamily="34" charset="0"/>
                  <a:buNone/>
                </a:pPr>
                <a14:m>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θ</m:t>
                        </m:r>
                        <m:r>
                          <a:rPr lang="en-US" altLang="ja-JP" b="1" i="1" dirty="0" smtClean="0">
                            <a:latin typeface="Cambria Math" panose="02040503050406030204" pitchFamily="18" charset="0"/>
                          </a:rPr>
                          <m:t>×</m:t>
                        </m:r>
                        <m:r>
                          <a:rPr lang="en-US" altLang="ja-JP" b="1" i="1" dirty="0">
                            <a:latin typeface="Cambria Math" panose="02040503050406030204" pitchFamily="18" charset="0"/>
                          </a:rPr>
                          <m:t>2</m:t>
                        </m:r>
                        <m:r>
                          <m:rPr>
                            <m:sty m:val="p"/>
                          </m:rPr>
                          <a:rPr lang="en-US" altLang="ja-JP" b="1" i="1" dirty="0" smtClean="0">
                            <a:latin typeface="Cambria Math" panose="02040503050406030204" pitchFamily="18" charset="0"/>
                          </a:rPr>
                          <m:t>θ</m:t>
                        </m:r>
                      </m:num>
                      <m:den>
                        <m:r>
                          <a:rPr lang="ja-JP" altLang="en-US" b="1" i="1" dirty="0" smtClean="0">
                            <a:latin typeface="Cambria Math" panose="02040503050406030204" pitchFamily="18" charset="0"/>
                          </a:rPr>
                          <m:t>ある</m:t>
                        </m:r>
                        <m:r>
                          <a:rPr lang="ja-JP" altLang="en-US" b="1" i="1" dirty="0">
                            <a:latin typeface="Cambria Math" panose="02040503050406030204" pitchFamily="18" charset="0"/>
                          </a:rPr>
                          <m:t>決まった</m:t>
                        </m:r>
                        <m:r>
                          <a:rPr lang="ja-JP" altLang="en-US" b="1" i="1" dirty="0" smtClean="0">
                            <a:latin typeface="Cambria Math" panose="02040503050406030204" pitchFamily="18" charset="0"/>
                          </a:rPr>
                          <m:t>値</m:t>
                        </m:r>
                      </m:den>
                    </m:f>
                  </m:oMath>
                </a14:m>
                <a:r>
                  <a:rPr lang="ja-JP" altLang="en-US" b="1" dirty="0"/>
                  <a:t>　∝　</a:t>
                </a:r>
                <a14:m>
                  <m:oMath xmlns:m="http://schemas.openxmlformats.org/officeDocument/2006/math">
                    <m:sSup>
                      <m:sSupPr>
                        <m:ctrlPr>
                          <a:rPr lang="en-US" altLang="ja-JP" b="1" i="1" smtClean="0">
                            <a:latin typeface="Cambria Math" panose="02040503050406030204" pitchFamily="18" charset="0"/>
                          </a:rPr>
                        </m:ctrlPr>
                      </m:sSupPr>
                      <m:e>
                        <m:r>
                          <a:rPr lang="en-US" altLang="ja-JP" b="1" i="0">
                            <a:latin typeface="Cambria Math" panose="02040503050406030204" pitchFamily="18" charset="0"/>
                          </a:rPr>
                          <m:t>𝛉</m:t>
                        </m:r>
                      </m:e>
                      <m:sup>
                        <m:r>
                          <a:rPr lang="en-US" altLang="ja-JP" b="1" i="0">
                            <a:latin typeface="Cambria Math" panose="02040503050406030204" pitchFamily="18" charset="0"/>
                          </a:rPr>
                          <m:t>𝟐</m:t>
                        </m:r>
                      </m:sup>
                    </m:sSup>
                  </m:oMath>
                </a14:m>
                <a:r>
                  <a:rPr lang="ja-JP" altLang="en-US" b="1" dirty="0"/>
                  <a:t>　　　</a:t>
                </a:r>
                <a:endParaRPr lang="en-US" altLang="ja-JP" b="1" dirty="0"/>
              </a:p>
            </p:txBody>
          </p:sp>
        </mc:Choice>
        <mc:Fallback xmlns="">
          <p:sp>
            <p:nvSpPr>
              <p:cNvPr id="19" name="コンテンツ プレースホルダー 2">
                <a:extLst>
                  <a:ext uri="{FF2B5EF4-FFF2-40B4-BE49-F238E27FC236}">
                    <a16:creationId xmlns:a16="http://schemas.microsoft.com/office/drawing/2014/main" id="{3275F805-9D93-4BAB-96A5-9774E3954828}"/>
                  </a:ext>
                </a:extLst>
              </p:cNvPr>
              <p:cNvSpPr txBox="1">
                <a:spLocks noRot="1" noChangeAspect="1" noMove="1" noResize="1" noEditPoints="1" noAdjustHandles="1" noChangeArrowheads="1" noChangeShapeType="1" noTextEdit="1"/>
              </p:cNvSpPr>
              <p:nvPr/>
            </p:nvSpPr>
            <p:spPr>
              <a:xfrm>
                <a:off x="879402" y="4850045"/>
                <a:ext cx="11088850" cy="1894979"/>
              </a:xfrm>
              <a:prstGeom prst="rect">
                <a:avLst/>
              </a:prstGeom>
              <a:blipFill>
                <a:blip r:embed="rId4"/>
                <a:stretch>
                  <a:fillRect l="-1100" t="-32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0963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２回目：表</a:t>
            </a:r>
          </a:p>
        </p:txBody>
      </p:sp>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1937877"/>
            <a:ext cx="10585487" cy="461665"/>
          </a:xfrm>
          <a:prstGeom prst="rect">
            <a:avLst/>
          </a:prstGeom>
          <a:noFill/>
        </p:spPr>
        <p:txBody>
          <a:bodyPr wrap="square" rtlCol="0">
            <a:spAutoFit/>
          </a:bodyPr>
          <a:lstStyle/>
          <a:p>
            <a:r>
              <a:rPr kumimoji="1" lang="ja-JP" altLang="en-US" sz="2400" b="1" dirty="0">
                <a:latin typeface="+mn-ea"/>
              </a:rPr>
              <a:t>③事後分布を求める</a:t>
            </a:r>
            <a:endParaRPr kumimoji="1" lang="en-US" altLang="ja-JP" sz="2400" b="1" dirty="0">
              <a:latin typeface="+mn-ea"/>
            </a:endParaRPr>
          </a:p>
        </p:txBody>
      </p:sp>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28</a:t>
            </a:fld>
            <a:endParaRPr lang="en-US" dirty="0"/>
          </a:p>
        </p:txBody>
      </p:sp>
      <mc:AlternateContent xmlns:mc="http://schemas.openxmlformats.org/markup-compatibility/2006" xmlns:a14="http://schemas.microsoft.com/office/drawing/2010/main">
        <mc:Choice Requires="a14">
          <p:sp>
            <p:nvSpPr>
              <p:cNvPr id="19" name="コンテンツ プレースホルダー 2">
                <a:extLst>
                  <a:ext uri="{FF2B5EF4-FFF2-40B4-BE49-F238E27FC236}">
                    <a16:creationId xmlns:a16="http://schemas.microsoft.com/office/drawing/2014/main" id="{3275F805-9D93-4BAB-96A5-9774E3954828}"/>
                  </a:ext>
                </a:extLst>
              </p:cNvPr>
              <p:cNvSpPr txBox="1">
                <a:spLocks/>
              </p:cNvSpPr>
              <p:nvPr/>
            </p:nvSpPr>
            <p:spPr>
              <a:xfrm>
                <a:off x="1369260" y="2543455"/>
                <a:ext cx="3766077" cy="55081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ja-JP" altLang="en-US" b="1" i="1" dirty="0">
                    <a:solidFill>
                      <a:schemeClr val="tx1"/>
                    </a:solidFill>
                    <a:latin typeface="+mn-ea"/>
                  </a:rPr>
                  <a:t>事後分布</a:t>
                </a:r>
                <a:r>
                  <a:rPr lang="ja-JP" altLang="en-US" b="1" dirty="0">
                    <a:latin typeface="+mn-ea"/>
                  </a:rPr>
                  <a:t>　∝　</a:t>
                </a:r>
                <a14:m>
                  <m:oMath xmlns:m="http://schemas.openxmlformats.org/officeDocument/2006/math">
                    <m:sSup>
                      <m:sSupPr>
                        <m:ctrlPr>
                          <a:rPr lang="en-US" altLang="ja-JP" b="1" i="1">
                            <a:latin typeface="Cambria Math" panose="02040503050406030204" pitchFamily="18" charset="0"/>
                          </a:rPr>
                        </m:ctrlPr>
                      </m:sSupPr>
                      <m:e>
                        <m:r>
                          <a:rPr lang="en-US" altLang="ja-JP" b="1">
                            <a:latin typeface="Cambria Math" panose="02040503050406030204" pitchFamily="18" charset="0"/>
                          </a:rPr>
                          <m:t>𝛉</m:t>
                        </m:r>
                      </m:e>
                      <m:sup>
                        <m:r>
                          <a:rPr lang="en-US" altLang="ja-JP" b="1">
                            <a:latin typeface="Cambria Math" panose="02040503050406030204" pitchFamily="18" charset="0"/>
                          </a:rPr>
                          <m:t>𝟐</m:t>
                        </m:r>
                      </m:sup>
                    </m:sSup>
                  </m:oMath>
                </a14:m>
                <a:r>
                  <a:rPr lang="ja-JP" altLang="en-US" b="1" dirty="0"/>
                  <a:t>　</a:t>
                </a:r>
                <a:r>
                  <a:rPr lang="ja-JP" altLang="en-US" b="1" dirty="0">
                    <a:latin typeface="+mn-ea"/>
                  </a:rPr>
                  <a:t>　　　</a:t>
                </a:r>
                <a:endParaRPr lang="en-US" altLang="ja-JP" b="1" dirty="0">
                  <a:latin typeface="+mn-ea"/>
                </a:endParaRPr>
              </a:p>
            </p:txBody>
          </p:sp>
        </mc:Choice>
        <mc:Fallback xmlns="">
          <p:sp>
            <p:nvSpPr>
              <p:cNvPr id="19" name="コンテンツ プレースホルダー 2">
                <a:extLst>
                  <a:ext uri="{FF2B5EF4-FFF2-40B4-BE49-F238E27FC236}">
                    <a16:creationId xmlns:a16="http://schemas.microsoft.com/office/drawing/2014/main" id="{3275F805-9D93-4BAB-96A5-9774E3954828}"/>
                  </a:ext>
                </a:extLst>
              </p:cNvPr>
              <p:cNvSpPr txBox="1">
                <a:spLocks noRot="1" noChangeAspect="1" noMove="1" noResize="1" noEditPoints="1" noAdjustHandles="1" noChangeArrowheads="1" noChangeShapeType="1" noTextEdit="1"/>
              </p:cNvSpPr>
              <p:nvPr/>
            </p:nvSpPr>
            <p:spPr>
              <a:xfrm>
                <a:off x="1369260" y="2543455"/>
                <a:ext cx="3766077" cy="550810"/>
              </a:xfrm>
              <a:prstGeom prst="rect">
                <a:avLst/>
              </a:prstGeom>
              <a:blipFill>
                <a:blip r:embed="rId3"/>
                <a:stretch>
                  <a:fillRect l="-3404" t="-9890"/>
                </a:stretch>
              </a:blipFill>
            </p:spPr>
            <p:txBody>
              <a:bodyPr/>
              <a:lstStyle/>
              <a:p>
                <a:r>
                  <a:rPr lang="ja-JP" altLang="en-US">
                    <a:noFill/>
                  </a:rPr>
                  <a:t> </a:t>
                </a:r>
              </a:p>
            </p:txBody>
          </p:sp>
        </mc:Fallback>
      </mc:AlternateContent>
      <p:sp>
        <p:nvSpPr>
          <p:cNvPr id="18" name="吹き出し: 角を丸めた四角形 17">
            <a:extLst>
              <a:ext uri="{FF2B5EF4-FFF2-40B4-BE49-F238E27FC236}">
                <a16:creationId xmlns:a16="http://schemas.microsoft.com/office/drawing/2014/main" id="{8606A583-A3D7-48D0-B922-CA7DEB17F445}"/>
              </a:ext>
            </a:extLst>
          </p:cNvPr>
          <p:cNvSpPr/>
          <p:nvPr/>
        </p:nvSpPr>
        <p:spPr>
          <a:xfrm>
            <a:off x="4827024" y="4435681"/>
            <a:ext cx="2586720" cy="952747"/>
          </a:xfrm>
          <a:prstGeom prst="wedgeRoundRectCallout">
            <a:avLst>
              <a:gd name="adj1" fmla="val -95604"/>
              <a:gd name="adj2" fmla="val 35079"/>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面積が</a:t>
            </a:r>
            <a:r>
              <a:rPr kumimoji="1" lang="en-US" altLang="ja-JP" dirty="0">
                <a:solidFill>
                  <a:schemeClr val="tx1"/>
                </a:solidFill>
                <a:latin typeface="+mn-ea"/>
              </a:rPr>
              <a:t>1</a:t>
            </a:r>
            <a:r>
              <a:rPr kumimoji="1" lang="ja-JP" altLang="en-US" dirty="0">
                <a:solidFill>
                  <a:schemeClr val="tx1"/>
                </a:solidFill>
                <a:latin typeface="+mn-ea"/>
              </a:rPr>
              <a:t>になるような比例定数</a:t>
            </a:r>
            <a:r>
              <a:rPr kumimoji="1" lang="en-US" altLang="ja-JP" dirty="0">
                <a:solidFill>
                  <a:schemeClr val="tx1"/>
                </a:solidFill>
                <a:latin typeface="+mn-ea"/>
              </a:rPr>
              <a:t>k</a:t>
            </a:r>
            <a:r>
              <a:rPr kumimoji="1" lang="ja-JP" altLang="en-US" dirty="0">
                <a:solidFill>
                  <a:schemeClr val="tx1"/>
                </a:solidFill>
                <a:latin typeface="+mn-ea"/>
              </a:rPr>
              <a:t>を求める</a:t>
            </a:r>
          </a:p>
        </p:txBody>
      </p:sp>
      <mc:AlternateContent xmlns:mc="http://schemas.openxmlformats.org/markup-compatibility/2006" xmlns:a14="http://schemas.microsoft.com/office/drawing/2010/main">
        <mc:Choice Requires="a14">
          <p:sp>
            <p:nvSpPr>
              <p:cNvPr id="23" name="コンテンツ プレースホルダー 2">
                <a:extLst>
                  <a:ext uri="{FF2B5EF4-FFF2-40B4-BE49-F238E27FC236}">
                    <a16:creationId xmlns:a16="http://schemas.microsoft.com/office/drawing/2014/main" id="{1823ED33-62C9-41FB-A761-3E61EFC1415B}"/>
                  </a:ext>
                </a:extLst>
              </p:cNvPr>
              <p:cNvSpPr txBox="1">
                <a:spLocks/>
              </p:cNvSpPr>
              <p:nvPr/>
            </p:nvSpPr>
            <p:spPr>
              <a:xfrm>
                <a:off x="7413744" y="2463580"/>
                <a:ext cx="4200525" cy="291668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ja-JP" altLang="en-US" b="1" dirty="0"/>
                  <a:t>　</a:t>
                </a:r>
                <a14:m>
                  <m:oMath xmlns:m="http://schemas.openxmlformats.org/officeDocument/2006/math">
                    <m:r>
                      <a:rPr lang="ja-JP" altLang="en-US" b="1" i="1" dirty="0">
                        <a:latin typeface="Cambria Math" panose="02040503050406030204" pitchFamily="18" charset="0"/>
                      </a:rPr>
                      <m:t>１＝</m:t>
                    </m:r>
                    <m:nary>
                      <m:naryPr>
                        <m:ctrlPr>
                          <a:rPr lang="ja-JP" altLang="en-US" b="1" i="1" dirty="0" smtClean="0">
                            <a:latin typeface="Cambria Math" panose="02040503050406030204" pitchFamily="18" charset="0"/>
                          </a:rPr>
                        </m:ctrlPr>
                      </m:naryPr>
                      <m:sub>
                        <m:r>
                          <m:rPr>
                            <m:brk m:alnAt="23"/>
                          </m:rPr>
                          <a:rPr lang="en-US" altLang="ja-JP" b="1" i="1" dirty="0">
                            <a:latin typeface="Cambria Math" panose="02040503050406030204" pitchFamily="18" charset="0"/>
                          </a:rPr>
                          <m:t>0</m:t>
                        </m:r>
                      </m:sub>
                      <m:sup>
                        <m:r>
                          <a:rPr lang="en-US" altLang="ja-JP" b="1" i="1" dirty="0" smtClean="0">
                            <a:latin typeface="Cambria Math" panose="02040503050406030204" pitchFamily="18" charset="0"/>
                          </a:rPr>
                          <m:t>1</m:t>
                        </m:r>
                      </m:sup>
                      <m:e>
                        <m:sSup>
                          <m:sSupPr>
                            <m:ctrlPr>
                              <a:rPr lang="en-US" altLang="ja-JP" b="1" i="1">
                                <a:latin typeface="Cambria Math" panose="02040503050406030204" pitchFamily="18" charset="0"/>
                              </a:rPr>
                            </m:ctrlPr>
                          </m:sSupPr>
                          <m:e>
                            <m:r>
                              <m:rPr>
                                <m:sty m:val="p"/>
                              </m:rPr>
                              <a:rPr lang="en-US" altLang="ja-JP" b="1" i="1" smtClean="0">
                                <a:latin typeface="Cambria Math" panose="02040503050406030204" pitchFamily="18" charset="0"/>
                              </a:rPr>
                              <m:t>k</m:t>
                            </m:r>
                            <m:r>
                              <a:rPr lang="en-US" altLang="ja-JP" b="1">
                                <a:latin typeface="Cambria Math" panose="02040503050406030204" pitchFamily="18" charset="0"/>
                              </a:rPr>
                              <m:t>𝛉</m:t>
                            </m:r>
                          </m:e>
                          <m:sup>
                            <m:r>
                              <a:rPr lang="en-US" altLang="ja-JP" b="1">
                                <a:latin typeface="Cambria Math" panose="02040503050406030204" pitchFamily="18" charset="0"/>
                              </a:rPr>
                              <m:t>𝟐</m:t>
                            </m:r>
                          </m:sup>
                        </m:sSup>
                        <m:r>
                          <m:rPr>
                            <m:sty m:val="p"/>
                          </m:rPr>
                          <a:rPr lang="en-US" altLang="ja-JP" b="1" i="1">
                            <a:latin typeface="Cambria Math" panose="02040503050406030204" pitchFamily="18" charset="0"/>
                          </a:rPr>
                          <m:t>dθ</m:t>
                        </m:r>
                        <m:r>
                          <m:rPr>
                            <m:nor/>
                          </m:rPr>
                          <a:rPr lang="ja-JP" altLang="en-US" b="1" dirty="0">
                            <a:latin typeface="+mn-ea"/>
                          </a:rPr>
                          <m:t>　</m:t>
                        </m:r>
                      </m:e>
                    </m:nary>
                  </m:oMath>
                </a14:m>
                <a:endParaRPr lang="en-US" altLang="ja-JP" b="1" dirty="0">
                  <a:latin typeface="+mn-ea"/>
                </a:endParaRPr>
              </a:p>
              <a:p>
                <a:pPr marL="0" indent="0">
                  <a:buNone/>
                </a:pPr>
                <a:r>
                  <a:rPr lang="ja-JP" altLang="en-US" b="1" dirty="0">
                    <a:latin typeface="+mn-ea"/>
                  </a:rPr>
                  <a:t>　　</a:t>
                </a:r>
                <a14:m>
                  <m:oMath xmlns:m="http://schemas.openxmlformats.org/officeDocument/2006/math">
                    <m:r>
                      <a:rPr lang="ja-JP" altLang="en-US" b="1" i="1" dirty="0">
                        <a:latin typeface="Cambria Math" panose="02040503050406030204" pitchFamily="18" charset="0"/>
                      </a:rPr>
                      <m:t>＝</m:t>
                    </m:r>
                    <m:r>
                      <a:rPr lang="en-US" altLang="ja-JP" b="1" i="1" dirty="0">
                        <a:latin typeface="Cambria Math" panose="02040503050406030204" pitchFamily="18" charset="0"/>
                      </a:rPr>
                      <m:t>[</m:t>
                    </m:r>
                    <m:f>
                      <m:fPr>
                        <m:ctrlPr>
                          <a:rPr lang="en-US" altLang="ja-JP" b="1" i="1" dirty="0" smtClean="0">
                            <a:latin typeface="Cambria Math" panose="02040503050406030204" pitchFamily="18" charset="0"/>
                          </a:rPr>
                        </m:ctrlPr>
                      </m:fPr>
                      <m:num>
                        <m:r>
                          <a:rPr lang="ja-JP" altLang="en-US" b="1" i="1" dirty="0">
                            <a:latin typeface="Cambria Math" panose="02040503050406030204" pitchFamily="18" charset="0"/>
                          </a:rPr>
                          <m:t>１</m:t>
                        </m:r>
                      </m:num>
                      <m:den>
                        <m:r>
                          <a:rPr lang="ja-JP" altLang="en-US" b="1" i="1" dirty="0">
                            <a:latin typeface="Cambria Math" panose="02040503050406030204" pitchFamily="18" charset="0"/>
                          </a:rPr>
                          <m:t>３</m:t>
                        </m:r>
                      </m:den>
                    </m:f>
                    <m:sSup>
                      <m:sSupPr>
                        <m:ctrlPr>
                          <a:rPr lang="en-US" altLang="ja-JP" b="1" i="1">
                            <a:latin typeface="Cambria Math" panose="02040503050406030204" pitchFamily="18" charset="0"/>
                          </a:rPr>
                        </m:ctrlPr>
                      </m:sSupPr>
                      <m:e>
                        <m:r>
                          <m:rPr>
                            <m:sty m:val="p"/>
                          </m:rPr>
                          <a:rPr lang="en-US" altLang="ja-JP" b="1" i="1" smtClean="0">
                            <a:latin typeface="Cambria Math" panose="02040503050406030204" pitchFamily="18" charset="0"/>
                          </a:rPr>
                          <m:t>k</m:t>
                        </m:r>
                        <m:r>
                          <a:rPr lang="en-US" altLang="ja-JP" b="1">
                            <a:latin typeface="Cambria Math" panose="02040503050406030204" pitchFamily="18" charset="0"/>
                          </a:rPr>
                          <m:t>𝛉</m:t>
                        </m:r>
                      </m:e>
                      <m:sup>
                        <m:r>
                          <a:rPr lang="en-US" altLang="ja-JP" b="1" i="1">
                            <a:latin typeface="Cambria Math" panose="02040503050406030204" pitchFamily="18" charset="0"/>
                          </a:rPr>
                          <m:t>3</m:t>
                        </m:r>
                      </m:sup>
                    </m:sSup>
                    <m:sSubSup>
                      <m:sSubSupPr>
                        <m:ctrlPr>
                          <a:rPr lang="en-US" altLang="ja-JP" b="1" i="1" smtClean="0">
                            <a:latin typeface="Cambria Math" panose="02040503050406030204" pitchFamily="18" charset="0"/>
                          </a:rPr>
                        </m:ctrlPr>
                      </m:sSubSupPr>
                      <m:e>
                        <m:r>
                          <a:rPr lang="en-US" altLang="ja-JP" b="1" i="1">
                            <a:latin typeface="Cambria Math" panose="02040503050406030204" pitchFamily="18" charset="0"/>
                          </a:rPr>
                          <m:t>]</m:t>
                        </m:r>
                      </m:e>
                      <m:sub>
                        <m:r>
                          <a:rPr lang="en-US" altLang="ja-JP" b="1" i="1">
                            <a:latin typeface="Cambria Math" panose="02040503050406030204" pitchFamily="18" charset="0"/>
                          </a:rPr>
                          <m:t>0</m:t>
                        </m:r>
                      </m:sub>
                      <m:sup>
                        <m:r>
                          <a:rPr lang="en-US" altLang="ja-JP" b="1" i="1">
                            <a:latin typeface="Cambria Math" panose="02040503050406030204" pitchFamily="18" charset="0"/>
                          </a:rPr>
                          <m:t>1</m:t>
                        </m:r>
                      </m:sup>
                    </m:sSubSup>
                  </m:oMath>
                </a14:m>
                <a:endParaRPr lang="en-US" altLang="ja-JP" b="1" dirty="0">
                  <a:latin typeface="+mn-ea"/>
                </a:endParaRPr>
              </a:p>
              <a:p>
                <a:pPr marL="0" indent="0">
                  <a:buNone/>
                </a:pPr>
                <a:r>
                  <a:rPr lang="ja-JP" altLang="en-US" b="1" dirty="0">
                    <a:latin typeface="+mn-ea"/>
                  </a:rPr>
                  <a:t>　　</a:t>
                </a:r>
                <a:r>
                  <a:rPr lang="ja-JP" altLang="en-US" dirty="0">
                    <a:latin typeface="+mn-ea"/>
                  </a:rPr>
                  <a:t>＝</a:t>
                </a:r>
                <a:r>
                  <a:rPr lang="en-US" altLang="ja-JP" b="1" dirty="0"/>
                  <a:t> </a:t>
                </a:r>
                <a14:m>
                  <m:oMath xmlns:m="http://schemas.openxmlformats.org/officeDocument/2006/math">
                    <m:f>
                      <m:fPr>
                        <m:ctrlPr>
                          <a:rPr lang="en-US" altLang="ja-JP" b="1" i="1" dirty="0">
                            <a:latin typeface="Cambria Math" panose="02040503050406030204" pitchFamily="18" charset="0"/>
                          </a:rPr>
                        </m:ctrlPr>
                      </m:fPr>
                      <m:num>
                        <m:r>
                          <a:rPr lang="ja-JP" altLang="en-US" b="1" i="1" dirty="0">
                            <a:latin typeface="Cambria Math" panose="02040503050406030204" pitchFamily="18" charset="0"/>
                          </a:rPr>
                          <m:t>１</m:t>
                        </m:r>
                      </m:num>
                      <m:den>
                        <m:r>
                          <a:rPr lang="ja-JP" altLang="en-US" b="1" i="1" dirty="0">
                            <a:latin typeface="Cambria Math" panose="02040503050406030204" pitchFamily="18" charset="0"/>
                          </a:rPr>
                          <m:t>３</m:t>
                        </m:r>
                      </m:den>
                    </m:f>
                  </m:oMath>
                </a14:m>
                <a:r>
                  <a:rPr lang="en-US" altLang="ja-JP" dirty="0">
                    <a:latin typeface="+mn-ea"/>
                  </a:rPr>
                  <a:t>k</a:t>
                </a:r>
              </a:p>
              <a:p>
                <a:pPr marL="0" indent="0">
                  <a:buNone/>
                </a:pPr>
                <a:endParaRPr lang="en-US" altLang="ja-JP" b="1" i="1" dirty="0">
                  <a:latin typeface="+mn-ea"/>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b="1" i="1" dirty="0" smtClean="0">
                          <a:latin typeface="Cambria Math" panose="02040503050406030204" pitchFamily="18" charset="0"/>
                        </a:rPr>
                        <m:t>k</m:t>
                      </m:r>
                      <m:r>
                        <a:rPr lang="ja-JP" altLang="en-US" b="1" i="1" dirty="0" smtClean="0">
                          <a:latin typeface="Cambria Math" panose="02040503050406030204" pitchFamily="18" charset="0"/>
                        </a:rPr>
                        <m:t>＝</m:t>
                      </m:r>
                      <m:r>
                        <a:rPr lang="ja-JP" altLang="en-US" b="1" i="1" dirty="0">
                          <a:latin typeface="Cambria Math" panose="02040503050406030204" pitchFamily="18" charset="0"/>
                        </a:rPr>
                        <m:t>３</m:t>
                      </m:r>
                    </m:oMath>
                  </m:oMathPara>
                </a14:m>
                <a:endParaRPr lang="en-US" altLang="ja-JP" b="1" dirty="0">
                  <a:latin typeface="+mn-ea"/>
                </a:endParaRPr>
              </a:p>
              <a:p>
                <a:pPr marL="0" indent="0">
                  <a:buNone/>
                </a:pPr>
                <a:endParaRPr lang="en-US" altLang="ja-JP" b="1" dirty="0"/>
              </a:p>
            </p:txBody>
          </p:sp>
        </mc:Choice>
        <mc:Fallback xmlns="">
          <p:sp>
            <p:nvSpPr>
              <p:cNvPr id="23" name="コンテンツ プレースホルダー 2">
                <a:extLst>
                  <a:ext uri="{FF2B5EF4-FFF2-40B4-BE49-F238E27FC236}">
                    <a16:creationId xmlns:a16="http://schemas.microsoft.com/office/drawing/2014/main" id="{1823ED33-62C9-41FB-A761-3E61EFC1415B}"/>
                  </a:ext>
                </a:extLst>
              </p:cNvPr>
              <p:cNvSpPr txBox="1">
                <a:spLocks noRot="1" noChangeAspect="1" noMove="1" noResize="1" noEditPoints="1" noAdjustHandles="1" noChangeArrowheads="1" noChangeShapeType="1" noTextEdit="1"/>
              </p:cNvSpPr>
              <p:nvPr/>
            </p:nvSpPr>
            <p:spPr>
              <a:xfrm>
                <a:off x="7413744" y="2463580"/>
                <a:ext cx="4200525" cy="291668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a:extLst>
                  <a:ext uri="{FF2B5EF4-FFF2-40B4-BE49-F238E27FC236}">
                    <a16:creationId xmlns:a16="http://schemas.microsoft.com/office/drawing/2014/main" id="{A11E7EF8-E690-4F9E-9A6F-29E4F2AC2D35}"/>
                  </a:ext>
                </a:extLst>
              </p:cNvPr>
              <p:cNvSpPr txBox="1">
                <a:spLocks/>
              </p:cNvSpPr>
              <p:nvPr/>
            </p:nvSpPr>
            <p:spPr>
              <a:xfrm>
                <a:off x="7521350" y="5612983"/>
                <a:ext cx="3766077" cy="55081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i="1" dirty="0">
                    <a:solidFill>
                      <a:srgbClr val="FF0000"/>
                    </a:solidFill>
                    <a:latin typeface="+mj-ea"/>
                    <a:ea typeface="+mj-ea"/>
                  </a:rPr>
                  <a:t>事後分布　＝　</a:t>
                </a:r>
                <a:r>
                  <a:rPr lang="en-US" altLang="ja-JP" b="1" dirty="0">
                    <a:solidFill>
                      <a:srgbClr val="FF0000"/>
                    </a:solidFill>
                    <a:latin typeface="+mj-ea"/>
                    <a:ea typeface="+mj-ea"/>
                  </a:rPr>
                  <a:t>3</a:t>
                </a:r>
                <a14:m>
                  <m:oMath xmlns:m="http://schemas.openxmlformats.org/officeDocument/2006/math">
                    <m:sSup>
                      <m:sSupPr>
                        <m:ctrlPr>
                          <a:rPr lang="en-US" altLang="ja-JP" b="1" i="1" smtClean="0">
                            <a:solidFill>
                              <a:srgbClr val="FF0000"/>
                            </a:solidFill>
                            <a:latin typeface="Cambria Math" panose="02040503050406030204" pitchFamily="18" charset="0"/>
                            <a:ea typeface="+mj-ea"/>
                          </a:rPr>
                        </m:ctrlPr>
                      </m:sSupPr>
                      <m:e>
                        <m:r>
                          <a:rPr lang="en-US" altLang="ja-JP" b="1" i="0">
                            <a:solidFill>
                              <a:srgbClr val="FF0000"/>
                            </a:solidFill>
                            <a:latin typeface="Cambria Math" panose="02040503050406030204" pitchFamily="18" charset="0"/>
                            <a:ea typeface="+mj-ea"/>
                          </a:rPr>
                          <m:t>𝛉</m:t>
                        </m:r>
                      </m:e>
                      <m:sup>
                        <m:r>
                          <a:rPr lang="en-US" altLang="ja-JP" b="1" i="0">
                            <a:solidFill>
                              <a:srgbClr val="FF0000"/>
                            </a:solidFill>
                            <a:latin typeface="Cambria Math" panose="02040503050406030204" pitchFamily="18" charset="0"/>
                            <a:ea typeface="+mj-ea"/>
                          </a:rPr>
                          <m:t>𝟐</m:t>
                        </m:r>
                      </m:sup>
                    </m:sSup>
                  </m:oMath>
                </a14:m>
                <a:endParaRPr lang="en-US" altLang="ja-JP" b="1" dirty="0">
                  <a:solidFill>
                    <a:srgbClr val="FF0000"/>
                  </a:solidFill>
                  <a:latin typeface="+mj-ea"/>
                  <a:ea typeface="+mj-ea"/>
                </a:endParaRPr>
              </a:p>
            </p:txBody>
          </p:sp>
        </mc:Choice>
        <mc:Fallback xmlns="">
          <p:sp>
            <p:nvSpPr>
              <p:cNvPr id="24" name="コンテンツ プレースホルダー 2">
                <a:extLst>
                  <a:ext uri="{FF2B5EF4-FFF2-40B4-BE49-F238E27FC236}">
                    <a16:creationId xmlns:a16="http://schemas.microsoft.com/office/drawing/2014/main" id="{A11E7EF8-E690-4F9E-9A6F-29E4F2AC2D35}"/>
                  </a:ext>
                </a:extLst>
              </p:cNvPr>
              <p:cNvSpPr txBox="1">
                <a:spLocks noRot="1" noChangeAspect="1" noMove="1" noResize="1" noEditPoints="1" noAdjustHandles="1" noChangeArrowheads="1" noChangeShapeType="1" noTextEdit="1"/>
              </p:cNvSpPr>
              <p:nvPr/>
            </p:nvSpPr>
            <p:spPr>
              <a:xfrm>
                <a:off x="7521350" y="5612983"/>
                <a:ext cx="3766077" cy="550810"/>
              </a:xfrm>
              <a:prstGeom prst="rect">
                <a:avLst/>
              </a:prstGeom>
              <a:blipFill>
                <a:blip r:embed="rId5"/>
                <a:stretch>
                  <a:fillRect l="-3398" t="-10000"/>
                </a:stretch>
              </a:blipFill>
            </p:spPr>
            <p:txBody>
              <a:bodyPr/>
              <a:lstStyle/>
              <a:p>
                <a:r>
                  <a:rPr lang="ja-JP" altLang="en-US">
                    <a:noFill/>
                  </a:rPr>
                  <a:t> </a:t>
                </a:r>
              </a:p>
            </p:txBody>
          </p:sp>
        </mc:Fallback>
      </mc:AlternateContent>
      <p:graphicFrame>
        <p:nvGraphicFramePr>
          <p:cNvPr id="17" name="グラフ 16">
            <a:extLst>
              <a:ext uri="{FF2B5EF4-FFF2-40B4-BE49-F238E27FC236}">
                <a16:creationId xmlns:a16="http://schemas.microsoft.com/office/drawing/2014/main" id="{75DB2FE5-4917-4CC4-92E3-C4B944802B9E}"/>
              </a:ext>
            </a:extLst>
          </p:cNvPr>
          <p:cNvGraphicFramePr>
            <a:graphicFrameLocks/>
          </p:cNvGraphicFramePr>
          <p:nvPr>
            <p:extLst>
              <p:ext uri="{D42A27DB-BD31-4B8C-83A1-F6EECF244321}">
                <p14:modId xmlns:p14="http://schemas.microsoft.com/office/powerpoint/2010/main" val="2656071083"/>
              </p:ext>
            </p:extLst>
          </p:nvPr>
        </p:nvGraphicFramePr>
        <p:xfrm>
          <a:off x="1445549" y="3002376"/>
          <a:ext cx="3363248" cy="3270408"/>
        </p:xfrm>
        <a:graphic>
          <a:graphicData uri="http://schemas.openxmlformats.org/drawingml/2006/chart">
            <c:chart xmlns:c="http://schemas.openxmlformats.org/drawingml/2006/chart" xmlns:r="http://schemas.openxmlformats.org/officeDocument/2006/relationships" r:id="rId6"/>
          </a:graphicData>
        </a:graphic>
      </p:graphicFrame>
      <p:cxnSp>
        <p:nvCxnSpPr>
          <p:cNvPr id="22" name="直線コネクタ 21">
            <a:extLst>
              <a:ext uri="{FF2B5EF4-FFF2-40B4-BE49-F238E27FC236}">
                <a16:creationId xmlns:a16="http://schemas.microsoft.com/office/drawing/2014/main" id="{78DC188E-669B-48B8-9685-172AF1A77A4F}"/>
              </a:ext>
            </a:extLst>
          </p:cNvPr>
          <p:cNvCxnSpPr/>
          <p:nvPr/>
        </p:nvCxnSpPr>
        <p:spPr>
          <a:xfrm>
            <a:off x="4137608" y="3552228"/>
            <a:ext cx="0" cy="2448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 name="吹き出し: 角を丸めた四角形 10">
            <a:extLst>
              <a:ext uri="{FF2B5EF4-FFF2-40B4-BE49-F238E27FC236}">
                <a16:creationId xmlns:a16="http://schemas.microsoft.com/office/drawing/2014/main" id="{06EFC730-FDBC-4F46-A49A-D27A9D648769}"/>
              </a:ext>
            </a:extLst>
          </p:cNvPr>
          <p:cNvSpPr/>
          <p:nvPr/>
        </p:nvSpPr>
        <p:spPr>
          <a:xfrm>
            <a:off x="4778257" y="2761804"/>
            <a:ext cx="2584018" cy="952747"/>
          </a:xfrm>
          <a:prstGeom prst="wedgeRoundRectCallout">
            <a:avLst>
              <a:gd name="adj1" fmla="val -68653"/>
              <a:gd name="adj2" fmla="val 30483"/>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latin typeface="+mn-ea"/>
              </a:rPr>
              <a:t>表が２回連続で出たので、</a:t>
            </a:r>
            <a:endParaRPr kumimoji="1" lang="en-US" altLang="ja-JP" sz="1600" dirty="0">
              <a:solidFill>
                <a:schemeClr val="tx1"/>
              </a:solidFill>
              <a:latin typeface="+mn-ea"/>
            </a:endParaRPr>
          </a:p>
          <a:p>
            <a:r>
              <a:rPr kumimoji="1" lang="ja-JP" altLang="en-US" sz="1600" dirty="0">
                <a:solidFill>
                  <a:schemeClr val="tx1"/>
                </a:solidFill>
                <a:latin typeface="+mn-ea"/>
              </a:rPr>
              <a:t>表がでる確率が更に高くなるようなグラフになる。</a:t>
            </a:r>
          </a:p>
        </p:txBody>
      </p:sp>
    </p:spTree>
    <p:extLst>
      <p:ext uri="{BB962C8B-B14F-4D97-AF65-F5344CB8AC3E}">
        <p14:creationId xmlns:p14="http://schemas.microsoft.com/office/powerpoint/2010/main" val="534634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a:t>
            </a:r>
            <a:r>
              <a:rPr lang="en-US" altLang="ja-JP" sz="4800" dirty="0"/>
              <a:t> </a:t>
            </a:r>
            <a:r>
              <a:rPr lang="ja-JP" altLang="en-US" sz="4800" dirty="0"/>
              <a:t>３回目：裏</a:t>
            </a:r>
            <a:endParaRPr kumimoji="1" lang="ja-JP" altLang="en-US" sz="4800" dirty="0"/>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47FA58A9-58C8-4B66-BF2F-D6880F10E2DA}"/>
                  </a:ext>
                </a:extLst>
              </p:cNvPr>
              <p:cNvSpPr>
                <a:spLocks noGrp="1"/>
              </p:cNvSpPr>
              <p:nvPr>
                <p:ph idx="1"/>
              </p:nvPr>
            </p:nvSpPr>
            <p:spPr>
              <a:xfrm>
                <a:off x="734677" y="1974988"/>
                <a:ext cx="11088850" cy="1894979"/>
              </a:xfrm>
            </p:spPr>
            <p:txBody>
              <a:bodyPr>
                <a:normAutofit/>
              </a:bodyPr>
              <a:lstStyle/>
              <a:p>
                <a:pPr marL="0" indent="0">
                  <a:buNone/>
                </a:pPr>
                <a:r>
                  <a:rPr lang="ja-JP" altLang="en-US" b="1" dirty="0">
                    <a:solidFill>
                      <a:srgbClr val="FF0000"/>
                    </a:solidFill>
                  </a:rPr>
                  <a:t>＜ベイズの定理＞</a:t>
                </a:r>
                <a:endParaRPr lang="en-US" altLang="ja-JP" b="1" dirty="0">
                  <a:solidFill>
                    <a:srgbClr val="FF0000"/>
                  </a:solidFill>
                </a:endParaRPr>
              </a:p>
              <a:p>
                <a:pPr marL="0" indent="0">
                  <a:buNone/>
                </a:pPr>
                <a:r>
                  <a:rPr lang="ja-JP" altLang="en-US" b="1" dirty="0">
                    <a:solidFill>
                      <a:srgbClr val="FF0000"/>
                    </a:solidFill>
                  </a:rPr>
                  <a:t>　</a:t>
                </a:r>
                <a14:m>
                  <m:oMath xmlns:m="http://schemas.openxmlformats.org/officeDocument/2006/math">
                    <m:r>
                      <a:rPr lang="ja-JP" altLang="en-US" b="1" i="1" dirty="0" smtClean="0">
                        <a:latin typeface="Cambria Math" panose="02040503050406030204" pitchFamily="18" charset="0"/>
                      </a:rPr>
                      <m:t>裏と</m:t>
                    </m:r>
                    <m:r>
                      <a:rPr lang="ja-JP" altLang="en-US" b="1" i="1" dirty="0">
                        <a:latin typeface="Cambria Math" panose="02040503050406030204" pitchFamily="18" charset="0"/>
                      </a:rPr>
                      <m:t>いう</m:t>
                    </m:r>
                    <m:r>
                      <a:rPr lang="ja-JP" altLang="en-US" b="1" i="1" dirty="0" smtClean="0">
                        <a:latin typeface="Cambria Math" panose="02040503050406030204" pitchFamily="18" charset="0"/>
                      </a:rPr>
                      <m:t>データ</m:t>
                    </m:r>
                    <m:r>
                      <a:rPr lang="ja-JP" altLang="en-US" b="1" i="1" dirty="0">
                        <a:latin typeface="Cambria Math" panose="02040503050406030204" pitchFamily="18" charset="0"/>
                      </a:rPr>
                      <m:t>が</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のコインから得られた確率</m:t>
                    </m:r>
                  </m:oMath>
                </a14:m>
                <a:endParaRPr lang="en-US" altLang="ja-JP"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θ</m:t>
                          </m:r>
                          <m:r>
                            <a:rPr lang="ja-JP" altLang="en-US" b="1" i="1" dirty="0" smtClean="0">
                              <a:latin typeface="Cambria Math" panose="02040503050406030204" pitchFamily="18" charset="0"/>
                            </a:rPr>
                            <m:t>コインで</m:t>
                          </m:r>
                          <m:r>
                            <a:rPr lang="ja-JP" altLang="en-US" b="1" i="1" dirty="0">
                              <a:latin typeface="Cambria Math" panose="02040503050406030204" pitchFamily="18" charset="0"/>
                            </a:rPr>
                            <m:t>裏が</m:t>
                          </m:r>
                          <m:r>
                            <a:rPr lang="ja-JP" altLang="en-US" b="1" i="1" dirty="0" smtClean="0">
                              <a:latin typeface="Cambria Math" panose="02040503050406030204" pitchFamily="18" charset="0"/>
                            </a:rPr>
                            <m:t>出る</m:t>
                          </m:r>
                          <m:r>
                            <a:rPr lang="ja-JP" altLang="en-US" b="1" i="1" dirty="0">
                              <a:latin typeface="Cambria Math" panose="02040503050406030204" pitchFamily="18" charset="0"/>
                            </a:rPr>
                            <m:t>確率</m:t>
                          </m:r>
                          <m:r>
                            <a:rPr lang="en-US" altLang="ja-JP" b="1" i="1" dirty="0" smtClean="0">
                              <a:latin typeface="Cambria Math" panose="02040503050406030204" pitchFamily="18" charset="0"/>
                            </a:rPr>
                            <m:t>×</m:t>
                          </m:r>
                          <m:r>
                            <m:rPr>
                              <m:sty m:val="p"/>
                            </m:rPr>
                            <a:rPr lang="en-US" altLang="ja-JP" b="1" i="1" dirty="0">
                              <a:latin typeface="Cambria Math" panose="02040503050406030204" pitchFamily="18" charset="0"/>
                            </a:rPr>
                            <m:t>θ</m:t>
                          </m:r>
                          <m:r>
                            <a:rPr lang="ja-JP" altLang="en-US" b="1" i="1" dirty="0" smtClean="0">
                              <a:latin typeface="Cambria Math" panose="02040503050406030204" pitchFamily="18" charset="0"/>
                            </a:rPr>
                            <m:t>の</m:t>
                          </m:r>
                          <m:r>
                            <a:rPr lang="ja-JP" altLang="en-US" b="1" i="1" dirty="0">
                              <a:latin typeface="Cambria Math" panose="02040503050406030204" pitchFamily="18" charset="0"/>
                            </a:rPr>
                            <m:t>コイン</m:t>
                          </m:r>
                          <m:r>
                            <a:rPr lang="ja-JP" altLang="en-US" b="1" i="1" dirty="0" smtClean="0">
                              <a:latin typeface="Cambria Math" panose="02040503050406030204" pitchFamily="18" charset="0"/>
                            </a:rPr>
                            <m:t>の</m:t>
                          </m:r>
                          <m:r>
                            <a:rPr lang="ja-JP" altLang="en-US" b="1" i="1" dirty="0">
                              <a:latin typeface="Cambria Math" panose="02040503050406030204" pitchFamily="18" charset="0"/>
                            </a:rPr>
                            <m:t>存在確率</m:t>
                          </m:r>
                        </m:num>
                        <m:den>
                          <m:r>
                            <a:rPr lang="ja-JP" altLang="en-US" b="1" i="1" dirty="0">
                              <a:latin typeface="Cambria Math" panose="02040503050406030204" pitchFamily="18" charset="0"/>
                            </a:rPr>
                            <m:t>裏</m:t>
                          </m:r>
                          <m:r>
                            <a:rPr lang="ja-JP" altLang="en-US" b="1" i="1" dirty="0" smtClean="0">
                              <a:latin typeface="Cambria Math" panose="02040503050406030204" pitchFamily="18" charset="0"/>
                            </a:rPr>
                            <m:t>が</m:t>
                          </m:r>
                          <m:r>
                            <a:rPr lang="ja-JP" altLang="en-US" b="1" i="1" dirty="0">
                              <a:latin typeface="Cambria Math" panose="02040503050406030204" pitchFamily="18" charset="0"/>
                            </a:rPr>
                            <m:t>得られた</m:t>
                          </m:r>
                          <m:r>
                            <a:rPr lang="ja-JP" altLang="en-US" b="1" i="1" dirty="0" smtClean="0">
                              <a:latin typeface="Cambria Math" panose="02040503050406030204" pitchFamily="18" charset="0"/>
                            </a:rPr>
                            <m:t>確率</m:t>
                          </m:r>
                        </m:den>
                      </m:f>
                    </m:oMath>
                  </m:oMathPara>
                </a14:m>
                <a:endParaRPr lang="en-US" altLang="ja-JP" b="1" dirty="0"/>
              </a:p>
            </p:txBody>
          </p:sp>
        </mc:Choice>
        <mc:Fallback xmlns="">
          <p:sp>
            <p:nvSpPr>
              <p:cNvPr id="4" name="コンテンツ プレースホルダー 2">
                <a:extLst>
                  <a:ext uri="{FF2B5EF4-FFF2-40B4-BE49-F238E27FC236}">
                    <a16:creationId xmlns:a16="http://schemas.microsoft.com/office/drawing/2014/main" id="{47FA58A9-58C8-4B66-BF2F-D6880F10E2DA}"/>
                  </a:ext>
                </a:extLst>
              </p:cNvPr>
              <p:cNvSpPr>
                <a:spLocks noGrp="1" noRot="1" noChangeAspect="1" noMove="1" noResize="1" noEditPoints="1" noAdjustHandles="1" noChangeArrowheads="1" noChangeShapeType="1" noTextEdit="1"/>
              </p:cNvSpPr>
              <p:nvPr>
                <p:ph idx="1"/>
              </p:nvPr>
            </p:nvSpPr>
            <p:spPr>
              <a:xfrm>
                <a:off x="734677" y="1974988"/>
                <a:ext cx="11088850" cy="1894979"/>
              </a:xfrm>
              <a:blipFill>
                <a:blip r:embed="rId3"/>
                <a:stretch>
                  <a:fillRect l="-1154" t="-32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4046906"/>
                <a:ext cx="9450652" cy="1571071"/>
              </a:xfrm>
              <a:prstGeom prst="rect">
                <a:avLst/>
              </a:prstGeom>
              <a:noFill/>
            </p:spPr>
            <p:txBody>
              <a:bodyPr wrap="square" rtlCol="0">
                <a:spAutoFit/>
              </a:bodyPr>
              <a:lstStyle/>
              <a:p>
                <a:r>
                  <a:rPr kumimoji="1" lang="ja-JP" altLang="en-US" sz="2400" b="1" dirty="0">
                    <a:latin typeface="+mn-ea"/>
                  </a:rPr>
                  <a:t>①右辺の尤度</a:t>
                </a:r>
                <a:endParaRPr kumimoji="1" lang="en-US" altLang="ja-JP" sz="2400" b="1" dirty="0">
                  <a:latin typeface="+mn-ea"/>
                </a:endParaRPr>
              </a:p>
              <a:p>
                <a:r>
                  <a:rPr lang="ja-JP" altLang="en-US" sz="2400" dirty="0">
                    <a:solidFill>
                      <a:schemeClr val="tx1"/>
                    </a:solidFill>
                    <a:latin typeface="+mj-ea"/>
                    <a:ea typeface="+mj-ea"/>
                  </a:rPr>
                  <a:t>尤度：「表</a:t>
                </a:r>
                <a14:m>
                  <m:oMath xmlns:m="http://schemas.openxmlformats.org/officeDocument/2006/math">
                    <m:r>
                      <a:rPr lang="ja-JP" altLang="en-US" sz="2400" b="0" i="1" dirty="0" smtClean="0">
                        <a:solidFill>
                          <a:schemeClr val="tx1"/>
                        </a:solidFill>
                        <a:latin typeface="Cambria Math" panose="02040503050406030204" pitchFamily="18" charset="0"/>
                        <a:ea typeface="+mj-ea"/>
                      </a:rPr>
                      <m:t>の</m:t>
                    </m:r>
                    <m:r>
                      <a:rPr lang="ja-JP" altLang="en-US" sz="2400" i="1" dirty="0">
                        <a:latin typeface="Cambria Math" panose="02040503050406030204" pitchFamily="18" charset="0"/>
                        <a:ea typeface="+mj-ea"/>
                      </a:rPr>
                      <m:t>でる</m:t>
                    </m:r>
                    <m:r>
                      <a:rPr lang="ja-JP" altLang="en-US" sz="2400" i="1" dirty="0" smtClean="0">
                        <a:latin typeface="Cambria Math" panose="02040503050406030204" pitchFamily="18" charset="0"/>
                        <a:ea typeface="+mj-ea"/>
                      </a:rPr>
                      <m:t>確率</m:t>
                    </m:r>
                    <m:r>
                      <m:rPr>
                        <m:sty m:val="p"/>
                      </m:rPr>
                      <a:rPr lang="en-US" altLang="ja-JP" sz="2400" i="1" dirty="0">
                        <a:latin typeface="Cambria Math" panose="02040503050406030204" pitchFamily="18" charset="0"/>
                        <a:ea typeface="+mj-ea"/>
                      </a:rPr>
                      <m:t>θ</m:t>
                    </m:r>
                    <m:r>
                      <a:rPr lang="ja-JP" altLang="en-US" sz="2400" b="0" i="1" dirty="0">
                        <a:solidFill>
                          <a:schemeClr val="tx1"/>
                        </a:solidFill>
                        <a:latin typeface="Cambria Math" panose="02040503050406030204" pitchFamily="18" charset="0"/>
                        <a:ea typeface="+mj-ea"/>
                      </a:rPr>
                      <m:t>」</m:t>
                    </m:r>
                    <m:r>
                      <a:rPr lang="ja-JP" altLang="en-US" sz="2400" i="1" dirty="0">
                        <a:latin typeface="Cambria Math" panose="02040503050406030204" pitchFamily="18" charset="0"/>
                        <a:ea typeface="+mj-ea"/>
                      </a:rPr>
                      <m:t>の</m:t>
                    </m:r>
                  </m:oMath>
                </a14:m>
                <a:r>
                  <a:rPr kumimoji="1" lang="ja-JP" altLang="en-US" sz="2400" dirty="0">
                    <a:solidFill>
                      <a:schemeClr val="tx1"/>
                    </a:solidFill>
                    <a:latin typeface="+mj-ea"/>
                    <a:ea typeface="+mj-ea"/>
                  </a:rPr>
                  <a:t>コインが裏となる確率　＝　１－</a:t>
                </a:r>
                <a:r>
                  <a:rPr kumimoji="1" lang="en-US" altLang="ja-JP" sz="2400" dirty="0">
                    <a:solidFill>
                      <a:schemeClr val="tx1"/>
                    </a:solidFill>
                    <a:latin typeface="+mj-ea"/>
                    <a:ea typeface="+mj-ea"/>
                  </a:rPr>
                  <a:t>θ</a:t>
                </a:r>
              </a:p>
              <a:p>
                <a:endParaRPr kumimoji="1" lang="en-US" altLang="ja-JP" sz="2400" dirty="0">
                  <a:latin typeface="+mj-ea"/>
                  <a:ea typeface="+mj-ea"/>
                </a:endParaRPr>
              </a:p>
              <a:p>
                <a:r>
                  <a:rPr kumimoji="1" lang="en-US" altLang="ja-JP" sz="2400" dirty="0">
                    <a:solidFill>
                      <a:schemeClr val="tx1"/>
                    </a:solidFill>
                    <a:latin typeface="+mj-ea"/>
                    <a:ea typeface="+mj-ea"/>
                  </a:rPr>
                  <a:t>	</a:t>
                </a:r>
              </a:p>
            </p:txBody>
          </p:sp>
        </mc:Choice>
        <mc:Fallback xmlns="">
          <p:sp>
            <p:nvSpPr>
              <p:cNvPr id="6" name="テキスト ボックス 5">
                <a:extLst>
                  <a:ext uri="{FF2B5EF4-FFF2-40B4-BE49-F238E27FC236}">
                    <a16:creationId xmlns:a16="http://schemas.microsoft.com/office/drawing/2014/main" id="{E4052629-5C15-47AD-864F-447D0A50C883}"/>
                  </a:ext>
                </a:extLst>
              </p:cNvPr>
              <p:cNvSpPr txBox="1">
                <a:spLocks noRot="1" noChangeAspect="1" noMove="1" noResize="1" noEditPoints="1" noAdjustHandles="1" noChangeArrowheads="1" noChangeShapeType="1" noTextEdit="1"/>
              </p:cNvSpPr>
              <p:nvPr/>
            </p:nvSpPr>
            <p:spPr>
              <a:xfrm>
                <a:off x="1024127" y="4046906"/>
                <a:ext cx="9450652" cy="1571071"/>
              </a:xfrm>
              <a:prstGeom prst="rect">
                <a:avLst/>
              </a:prstGeom>
              <a:blipFill>
                <a:blip r:embed="rId4"/>
                <a:stretch>
                  <a:fillRect l="-968" t="-3101"/>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23749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1BFFEF50-F62B-4A59-B82B-698063A05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5FFC92F-CB42-439D-97CE-9470D4B25399}"/>
              </a:ext>
            </a:extLst>
          </p:cNvPr>
          <p:cNvSpPr>
            <a:spLocks noGrp="1"/>
          </p:cNvSpPr>
          <p:nvPr>
            <p:ph type="title"/>
          </p:nvPr>
        </p:nvSpPr>
        <p:spPr>
          <a:xfrm>
            <a:off x="1024129" y="585216"/>
            <a:ext cx="4326803" cy="1499616"/>
          </a:xfrm>
        </p:spPr>
        <p:txBody>
          <a:bodyPr>
            <a:normAutofit/>
          </a:bodyPr>
          <a:lstStyle/>
          <a:p>
            <a:r>
              <a:rPr kumimoji="1" lang="ja-JP" altLang="en-US" sz="3500" dirty="0">
                <a:solidFill>
                  <a:srgbClr val="FFFFFF"/>
                </a:solidFill>
                <a:latin typeface="+mn-ea"/>
                <a:ea typeface="+mn-ea"/>
              </a:rPr>
              <a:t>それぞれの考え</a:t>
            </a:r>
            <a:br>
              <a:rPr kumimoji="1" lang="en-US" altLang="ja-JP" sz="3500" dirty="0">
                <a:solidFill>
                  <a:srgbClr val="FFFFFF"/>
                </a:solidFill>
                <a:latin typeface="+mn-ea"/>
                <a:ea typeface="+mn-ea"/>
              </a:rPr>
            </a:br>
            <a:r>
              <a:rPr kumimoji="1" lang="en-US" altLang="ja-JP" sz="3200" dirty="0">
                <a:solidFill>
                  <a:srgbClr val="FFFFFF"/>
                </a:solidFill>
                <a:latin typeface="+mn-ea"/>
                <a:ea typeface="+mn-ea"/>
              </a:rPr>
              <a:t>~</a:t>
            </a:r>
            <a:r>
              <a:rPr kumimoji="1" lang="ja-JP" altLang="en-US" sz="3200" dirty="0">
                <a:solidFill>
                  <a:srgbClr val="FFFFFF"/>
                </a:solidFill>
                <a:latin typeface="+mn-ea"/>
                <a:ea typeface="+mn-ea"/>
              </a:rPr>
              <a:t>頻度主義統計　編～</a:t>
            </a:r>
            <a:endParaRPr kumimoji="1" lang="ja-JP" altLang="en-US" sz="3500" dirty="0">
              <a:solidFill>
                <a:srgbClr val="FFFFFF"/>
              </a:solidFill>
              <a:latin typeface="+mn-ea"/>
              <a:ea typeface="+mn-ea"/>
            </a:endParaRPr>
          </a:p>
        </p:txBody>
      </p:sp>
      <p:cxnSp>
        <p:nvCxnSpPr>
          <p:cNvPr id="15" name="Straight Connector 11">
            <a:extLst>
              <a:ext uri="{FF2B5EF4-FFF2-40B4-BE49-F238E27FC236}">
                <a16:creationId xmlns:a16="http://schemas.microsoft.com/office/drawing/2014/main" id="{292DDE2F-7DF3-4271-BED6-7504CAD2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B7A929B2-9356-4143-9573-FFADEE785245}"/>
              </a:ext>
            </a:extLst>
          </p:cNvPr>
          <p:cNvSpPr>
            <a:spLocks noGrp="1"/>
          </p:cNvSpPr>
          <p:nvPr>
            <p:ph idx="1"/>
          </p:nvPr>
        </p:nvSpPr>
        <p:spPr>
          <a:xfrm>
            <a:off x="1024129" y="2286000"/>
            <a:ext cx="3791711" cy="3931920"/>
          </a:xfrm>
        </p:spPr>
        <p:txBody>
          <a:bodyPr>
            <a:normAutofit/>
          </a:bodyPr>
          <a:lstStyle/>
          <a:p>
            <a:r>
              <a:rPr lang="ja-JP" altLang="en-US" sz="2000" b="1" dirty="0">
                <a:solidFill>
                  <a:srgbClr val="FF0000"/>
                </a:solidFill>
                <a:latin typeface="+mn-ea"/>
              </a:rPr>
              <a:t>ロナウド・フィッシャー</a:t>
            </a:r>
            <a:r>
              <a:rPr lang="ja-JP" altLang="en-US" sz="2000" b="1" dirty="0">
                <a:solidFill>
                  <a:schemeClr val="bg1"/>
                </a:solidFill>
                <a:latin typeface="+mn-ea"/>
              </a:rPr>
              <a:t>という人物が、</a:t>
            </a:r>
            <a:r>
              <a:rPr lang="ja-JP" altLang="en-US" sz="2000" b="1" u="sng" dirty="0">
                <a:solidFill>
                  <a:srgbClr val="FF0000"/>
                </a:solidFill>
                <a:latin typeface="+mn-ea"/>
              </a:rPr>
              <a:t>集計されたデータは</a:t>
            </a:r>
            <a:r>
              <a:rPr lang="ja-JP" altLang="en-US" sz="2000" b="1" u="sng" dirty="0">
                <a:solidFill>
                  <a:srgbClr val="FF0000"/>
                </a:solidFill>
                <a:latin typeface="+mn-ea"/>
                <a:hlinkClick r:id="rId2">
                  <a:extLst>
                    <a:ext uri="{A12FA001-AC4F-418D-AE19-62706E023703}">
                      <ahyp:hlinkClr xmlns:ahyp="http://schemas.microsoft.com/office/drawing/2018/hyperlinkcolor" val="tx"/>
                    </a:ext>
                  </a:extLst>
                </a:hlinkClick>
              </a:rPr>
              <a:t>大きな母集団のうちの小さな標本</a:t>
            </a:r>
            <a:r>
              <a:rPr lang="ja-JP" altLang="en-US" sz="2000" b="1" u="sng" dirty="0">
                <a:solidFill>
                  <a:srgbClr val="FF0000"/>
                </a:solidFill>
                <a:latin typeface="+mn-ea"/>
              </a:rPr>
              <a:t>に過ぎない</a:t>
            </a:r>
            <a:r>
              <a:rPr lang="ja-JP" altLang="en-US" sz="2000" b="1" dirty="0">
                <a:solidFill>
                  <a:schemeClr val="bg1"/>
                </a:solidFill>
                <a:latin typeface="+mn-ea"/>
              </a:rPr>
              <a:t>と考えた。</a:t>
            </a:r>
          </a:p>
          <a:p>
            <a:r>
              <a:rPr lang="ja-JP" altLang="en-US" sz="2000" b="1" dirty="0">
                <a:solidFill>
                  <a:schemeClr val="bg1"/>
                </a:solidFill>
                <a:latin typeface="+mn-ea"/>
              </a:rPr>
              <a:t>この「部分的である」とされたデータから母集団の性質を見極めようとするのが推測統学、</a:t>
            </a:r>
            <a:endParaRPr lang="en-US" altLang="ja-JP" sz="2000" b="1" dirty="0">
              <a:solidFill>
                <a:schemeClr val="bg1"/>
              </a:solidFill>
              <a:latin typeface="+mn-ea"/>
            </a:endParaRPr>
          </a:p>
          <a:p>
            <a:r>
              <a:rPr lang="ja-JP" altLang="en-US" sz="2000" b="1" dirty="0">
                <a:solidFill>
                  <a:schemeClr val="bg1"/>
                </a:solidFill>
                <a:latin typeface="+mn-ea"/>
              </a:rPr>
              <a:t>”頻度論”と呼ばれる考え方。</a:t>
            </a:r>
            <a:endParaRPr lang="en-US" altLang="ja-JP" sz="2000" b="1" dirty="0">
              <a:solidFill>
                <a:schemeClr val="bg1"/>
              </a:solidFill>
              <a:latin typeface="+mn-ea"/>
            </a:endParaRPr>
          </a:p>
          <a:p>
            <a:r>
              <a:rPr lang="ja-JP" altLang="en-US" sz="2000" b="1" dirty="0">
                <a:solidFill>
                  <a:schemeClr val="bg1"/>
                </a:solidFill>
                <a:latin typeface="+mn-ea"/>
              </a:rPr>
              <a:t>我々日本人が、高校や大学で学習する統計学というのは多くがこれに当てはまっている。</a:t>
            </a:r>
          </a:p>
        </p:txBody>
      </p:sp>
      <p:pic>
        <p:nvPicPr>
          <p:cNvPr id="5" name="図 4">
            <a:extLst>
              <a:ext uri="{FF2B5EF4-FFF2-40B4-BE49-F238E27FC236}">
                <a16:creationId xmlns:a16="http://schemas.microsoft.com/office/drawing/2014/main" id="{95A4F266-FF87-4CF7-9D1E-B2F7BD6F710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15365" y="564873"/>
            <a:ext cx="3834765" cy="5577840"/>
          </a:xfrm>
          <a:prstGeom prst="rect">
            <a:avLst/>
          </a:prstGeom>
        </p:spPr>
      </p:pic>
      <p:sp>
        <p:nvSpPr>
          <p:cNvPr id="6" name="スライド番号プレースホルダー 5">
            <a:extLst>
              <a:ext uri="{FF2B5EF4-FFF2-40B4-BE49-F238E27FC236}">
                <a16:creationId xmlns:a16="http://schemas.microsoft.com/office/drawing/2014/main" id="{FA34185B-3D3B-47E2-9B6F-445FA0C928DA}"/>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725982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３回目：裏</a:t>
            </a:r>
          </a:p>
        </p:txBody>
      </p:sp>
      <mc:AlternateContent xmlns:mc="http://schemas.openxmlformats.org/markup-compatibility/2006" xmlns:a14="http://schemas.microsoft.com/office/drawing/2010/main">
        <mc:Choice Requires="a14">
          <p:sp>
            <p:nvSpPr>
              <p:cNvPr id="4" name="コンテンツ プレースホルダー 2">
                <a:extLst>
                  <a:ext uri="{FF2B5EF4-FFF2-40B4-BE49-F238E27FC236}">
                    <a16:creationId xmlns:a16="http://schemas.microsoft.com/office/drawing/2014/main" id="{47FA58A9-58C8-4B66-BF2F-D6880F10E2DA}"/>
                  </a:ext>
                </a:extLst>
              </p:cNvPr>
              <p:cNvSpPr>
                <a:spLocks noGrp="1"/>
              </p:cNvSpPr>
              <p:nvPr>
                <p:ph idx="1"/>
              </p:nvPr>
            </p:nvSpPr>
            <p:spPr>
              <a:xfrm>
                <a:off x="965227" y="2450155"/>
                <a:ext cx="11088850" cy="1894979"/>
              </a:xfrm>
            </p:spPr>
            <p:txBody>
              <a:bodyPr>
                <a:normAutofit/>
              </a:bodyPr>
              <a:lstStyle/>
              <a:p>
                <a:pPr marL="0" indent="0">
                  <a:buNone/>
                </a:pPr>
                <a:r>
                  <a:rPr lang="ja-JP" altLang="en-US" b="1" dirty="0">
                    <a:solidFill>
                      <a:srgbClr val="FF0000"/>
                    </a:solidFill>
                  </a:rPr>
                  <a:t>＜ベイズの定理＞</a:t>
                </a:r>
                <a:endParaRPr lang="en-US" altLang="ja-JP" b="1" dirty="0">
                  <a:solidFill>
                    <a:srgbClr val="FF0000"/>
                  </a:solidFill>
                </a:endParaRPr>
              </a:p>
              <a:p>
                <a:pPr marL="0" indent="0">
                  <a:buNone/>
                </a:pPr>
                <a:r>
                  <a:rPr lang="ja-JP" altLang="en-US" b="1" dirty="0">
                    <a:solidFill>
                      <a:srgbClr val="FF0000"/>
                    </a:solidFill>
                  </a:rPr>
                  <a:t>　</a:t>
                </a:r>
                <a14:m>
                  <m:oMath xmlns:m="http://schemas.openxmlformats.org/officeDocument/2006/math">
                    <m:r>
                      <a:rPr lang="ja-JP" altLang="en-US" b="1" i="1" dirty="0" smtClean="0">
                        <a:latin typeface="Cambria Math" panose="02040503050406030204" pitchFamily="18" charset="0"/>
                      </a:rPr>
                      <m:t>裏と</m:t>
                    </m:r>
                    <m:r>
                      <a:rPr lang="ja-JP" altLang="en-US" b="1" i="1" dirty="0">
                        <a:latin typeface="Cambria Math" panose="02040503050406030204" pitchFamily="18" charset="0"/>
                      </a:rPr>
                      <m:t>いう</m:t>
                    </m:r>
                    <m:r>
                      <a:rPr lang="ja-JP" altLang="en-US" b="1" i="1" dirty="0" smtClean="0">
                        <a:latin typeface="Cambria Math" panose="02040503050406030204" pitchFamily="18" charset="0"/>
                      </a:rPr>
                      <m:t>データ</m:t>
                    </m:r>
                    <m:r>
                      <a:rPr lang="ja-JP" altLang="en-US" b="1" i="1" dirty="0">
                        <a:latin typeface="Cambria Math" panose="02040503050406030204" pitchFamily="18" charset="0"/>
                      </a:rPr>
                      <m:t>が</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のコインから得られた確率</m:t>
                    </m:r>
                  </m:oMath>
                </a14:m>
                <a:endParaRPr lang="en-US" altLang="ja-JP"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ea typeface="+mj-ea"/>
                        </a:rPr>
                        <m:t>＝</m:t>
                      </m:r>
                      <m:f>
                        <m:fPr>
                          <m:ctrlPr>
                            <a:rPr lang="en-US" altLang="ja-JP" b="1" i="1" dirty="0" smtClean="0">
                              <a:latin typeface="Cambria Math" panose="02040503050406030204" pitchFamily="18" charset="0"/>
                              <a:ea typeface="+mj-ea"/>
                            </a:rPr>
                          </m:ctrlPr>
                        </m:fPr>
                        <m:num>
                          <m:r>
                            <a:rPr lang="ja-JP" altLang="en-US" b="1" i="1" dirty="0">
                              <a:latin typeface="Cambria Math" panose="02040503050406030204" pitchFamily="18" charset="0"/>
                              <a:ea typeface="+mj-ea"/>
                            </a:rPr>
                            <m:t>（１</m:t>
                          </m:r>
                          <m:r>
                            <a:rPr lang="ja-JP" altLang="en-US" b="1" i="1" dirty="0" smtClean="0">
                              <a:latin typeface="Cambria Math" panose="02040503050406030204" pitchFamily="18" charset="0"/>
                              <a:ea typeface="+mj-ea"/>
                            </a:rPr>
                            <m:t>－</m:t>
                          </m:r>
                          <m:r>
                            <m:rPr>
                              <m:sty m:val="p"/>
                            </m:rPr>
                            <a:rPr lang="en-US" altLang="ja-JP" b="1" i="1" dirty="0">
                              <a:latin typeface="Cambria Math" panose="02040503050406030204" pitchFamily="18" charset="0"/>
                              <a:ea typeface="+mj-ea"/>
                            </a:rPr>
                            <m:t>θ</m:t>
                          </m:r>
                          <m:r>
                            <a:rPr lang="ja-JP" altLang="en-US" b="1" i="1" dirty="0" smtClean="0">
                              <a:latin typeface="Cambria Math" panose="02040503050406030204" pitchFamily="18" charset="0"/>
                              <a:ea typeface="+mj-ea"/>
                            </a:rPr>
                            <m:t>）</m:t>
                          </m:r>
                          <m:r>
                            <a:rPr lang="en-US" altLang="ja-JP" b="1" i="1" dirty="0" smtClean="0">
                              <a:latin typeface="Cambria Math" panose="02040503050406030204" pitchFamily="18" charset="0"/>
                              <a:ea typeface="+mj-ea"/>
                            </a:rPr>
                            <m:t>×</m:t>
                          </m:r>
                          <m:r>
                            <a:rPr lang="ja-JP" altLang="en-US" b="1" i="1" dirty="0">
                              <a:latin typeface="Cambria Math" panose="02040503050406030204" pitchFamily="18" charset="0"/>
                              <a:ea typeface="+mj-ea"/>
                            </a:rPr>
                            <m:t>　</m:t>
                          </m:r>
                          <m:r>
                            <m:rPr>
                              <m:nor/>
                            </m:rPr>
                            <a:rPr lang="en-US" altLang="ja-JP" dirty="0" smtClean="0">
                              <a:solidFill>
                                <a:schemeClr val="tx1"/>
                              </a:solidFill>
                              <a:latin typeface="+mj-ea"/>
                              <a:ea typeface="+mj-ea"/>
                            </a:rPr>
                            <m:t>3</m:t>
                          </m:r>
                          <m:sSup>
                            <m:sSupPr>
                              <m:ctrlPr>
                                <a:rPr lang="en-US" altLang="ja-JP" i="1">
                                  <a:solidFill>
                                    <a:schemeClr val="tx1"/>
                                  </a:solidFill>
                                  <a:latin typeface="Cambria Math" panose="02040503050406030204" pitchFamily="18" charset="0"/>
                                  <a:ea typeface="+mj-ea"/>
                                </a:rPr>
                              </m:ctrlPr>
                            </m:sSupPr>
                            <m:e>
                              <m:r>
                                <m:rPr>
                                  <m:sty m:val="p"/>
                                </m:rPr>
                                <a:rPr lang="en-US" altLang="ja-JP" b="0" i="1">
                                  <a:solidFill>
                                    <a:schemeClr val="tx1"/>
                                  </a:solidFill>
                                  <a:latin typeface="Cambria Math" panose="02040503050406030204" pitchFamily="18" charset="0"/>
                                  <a:ea typeface="+mj-ea"/>
                                </a:rPr>
                                <m:t>θ</m:t>
                              </m:r>
                            </m:e>
                            <m:sup>
                              <m:r>
                                <a:rPr lang="en-US" altLang="ja-JP" b="0" i="1">
                                  <a:solidFill>
                                    <a:schemeClr val="tx1"/>
                                  </a:solidFill>
                                  <a:latin typeface="Cambria Math" panose="02040503050406030204" pitchFamily="18" charset="0"/>
                                  <a:ea typeface="+mj-ea"/>
                                </a:rPr>
                                <m:t>2</m:t>
                              </m:r>
                            </m:sup>
                          </m:sSup>
                          <m:r>
                            <a:rPr lang="ja-JP" altLang="en-US" b="1" i="1" dirty="0">
                              <a:latin typeface="Cambria Math" panose="02040503050406030204" pitchFamily="18" charset="0"/>
                              <a:ea typeface="+mj-ea"/>
                            </a:rPr>
                            <m:t>　</m:t>
                          </m:r>
                        </m:num>
                        <m:den>
                          <m:r>
                            <a:rPr lang="ja-JP" altLang="en-US" b="1" i="1" dirty="0">
                              <a:latin typeface="Cambria Math" panose="02040503050406030204" pitchFamily="18" charset="0"/>
                              <a:ea typeface="+mj-ea"/>
                            </a:rPr>
                            <m:t>裏</m:t>
                          </m:r>
                          <m:r>
                            <a:rPr lang="ja-JP" altLang="en-US" b="1" i="1" dirty="0" smtClean="0">
                              <a:latin typeface="Cambria Math" panose="02040503050406030204" pitchFamily="18" charset="0"/>
                              <a:ea typeface="+mj-ea"/>
                            </a:rPr>
                            <m:t>が</m:t>
                          </m:r>
                          <m:r>
                            <a:rPr lang="ja-JP" altLang="en-US" b="1" i="1" dirty="0">
                              <a:latin typeface="Cambria Math" panose="02040503050406030204" pitchFamily="18" charset="0"/>
                              <a:ea typeface="+mj-ea"/>
                            </a:rPr>
                            <m:t>得られた</m:t>
                          </m:r>
                          <m:r>
                            <a:rPr lang="ja-JP" altLang="en-US" b="1" i="1" dirty="0" smtClean="0">
                              <a:latin typeface="Cambria Math" panose="02040503050406030204" pitchFamily="18" charset="0"/>
                              <a:ea typeface="+mj-ea"/>
                            </a:rPr>
                            <m:t>確率</m:t>
                          </m:r>
                        </m:den>
                      </m:f>
                    </m:oMath>
                  </m:oMathPara>
                </a14:m>
                <a:endParaRPr lang="en-US" altLang="ja-JP" b="1" dirty="0">
                  <a:latin typeface="+mj-ea"/>
                  <a:ea typeface="+mj-ea"/>
                </a:endParaRPr>
              </a:p>
            </p:txBody>
          </p:sp>
        </mc:Choice>
        <mc:Fallback xmlns="">
          <p:sp>
            <p:nvSpPr>
              <p:cNvPr id="4" name="コンテンツ プレースホルダー 2">
                <a:extLst>
                  <a:ext uri="{FF2B5EF4-FFF2-40B4-BE49-F238E27FC236}">
                    <a16:creationId xmlns:a16="http://schemas.microsoft.com/office/drawing/2014/main" id="{47FA58A9-58C8-4B66-BF2F-D6880F10E2DA}"/>
                  </a:ext>
                </a:extLst>
              </p:cNvPr>
              <p:cNvSpPr>
                <a:spLocks noGrp="1" noRot="1" noChangeAspect="1" noMove="1" noResize="1" noEditPoints="1" noAdjustHandles="1" noChangeArrowheads="1" noChangeShapeType="1" noTextEdit="1"/>
              </p:cNvSpPr>
              <p:nvPr>
                <p:ph idx="1"/>
              </p:nvPr>
            </p:nvSpPr>
            <p:spPr>
              <a:xfrm>
                <a:off x="965227" y="2450155"/>
                <a:ext cx="11088850" cy="1894979"/>
              </a:xfrm>
              <a:blipFill>
                <a:blip r:embed="rId3"/>
                <a:stretch>
                  <a:fillRect l="-1100" t="-321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1937877"/>
            <a:ext cx="10585487" cy="461665"/>
          </a:xfrm>
          <a:prstGeom prst="rect">
            <a:avLst/>
          </a:prstGeom>
          <a:noFill/>
        </p:spPr>
        <p:txBody>
          <a:bodyPr wrap="square" rtlCol="0">
            <a:spAutoFit/>
          </a:bodyPr>
          <a:lstStyle/>
          <a:p>
            <a:r>
              <a:rPr kumimoji="1" lang="ja-JP" altLang="en-US" sz="2400" b="1" dirty="0">
                <a:latin typeface="+mn-ea"/>
              </a:rPr>
              <a:t>②右辺の分子を整理する</a:t>
            </a:r>
            <a:endParaRPr kumimoji="1" lang="en-US" altLang="ja-JP" sz="2400" b="1" dirty="0">
              <a:latin typeface="+mn-ea"/>
            </a:endParaRPr>
          </a:p>
        </p:txBody>
      </p:sp>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30</a:t>
            </a:fld>
            <a:endParaRPr lang="en-US" dirty="0"/>
          </a:p>
        </p:txBody>
      </p:sp>
      <p:sp>
        <p:nvSpPr>
          <p:cNvPr id="17" name="テキスト ボックス 16">
            <a:extLst>
              <a:ext uri="{FF2B5EF4-FFF2-40B4-BE49-F238E27FC236}">
                <a16:creationId xmlns:a16="http://schemas.microsoft.com/office/drawing/2014/main" id="{F90196D0-4C0E-4A7C-8FB0-5D517BA127AF}"/>
              </a:ext>
            </a:extLst>
          </p:cNvPr>
          <p:cNvSpPr txBox="1"/>
          <p:nvPr/>
        </p:nvSpPr>
        <p:spPr>
          <a:xfrm>
            <a:off x="1024127" y="4294279"/>
            <a:ext cx="10585487" cy="461665"/>
          </a:xfrm>
          <a:prstGeom prst="rect">
            <a:avLst/>
          </a:prstGeom>
          <a:noFill/>
        </p:spPr>
        <p:txBody>
          <a:bodyPr wrap="square" rtlCol="0">
            <a:spAutoFit/>
          </a:bodyPr>
          <a:lstStyle/>
          <a:p>
            <a:r>
              <a:rPr kumimoji="1" lang="ja-JP" altLang="en-US" sz="2400" b="1" dirty="0">
                <a:latin typeface="+mn-ea"/>
              </a:rPr>
              <a:t>④右辺の分母に当てはめる</a:t>
            </a:r>
            <a:endParaRPr kumimoji="1" lang="en-US" altLang="ja-JP" sz="2400" b="1" dirty="0">
              <a:latin typeface="+mn-ea"/>
            </a:endParaRPr>
          </a:p>
        </p:txBody>
      </p:sp>
      <mc:AlternateContent xmlns:mc="http://schemas.openxmlformats.org/markup-compatibility/2006" xmlns:a14="http://schemas.microsoft.com/office/drawing/2010/main">
        <mc:Choice Requires="a14">
          <p:sp>
            <p:nvSpPr>
              <p:cNvPr id="19" name="コンテンツ プレースホルダー 2">
                <a:extLst>
                  <a:ext uri="{FF2B5EF4-FFF2-40B4-BE49-F238E27FC236}">
                    <a16:creationId xmlns:a16="http://schemas.microsoft.com/office/drawing/2014/main" id="{3275F805-9D93-4BAB-96A5-9774E3954828}"/>
                  </a:ext>
                </a:extLst>
              </p:cNvPr>
              <p:cNvSpPr txBox="1">
                <a:spLocks/>
              </p:cNvSpPr>
              <p:nvPr/>
            </p:nvSpPr>
            <p:spPr>
              <a:xfrm>
                <a:off x="879402" y="4850045"/>
                <a:ext cx="11088850" cy="1894979"/>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dirty="0">
                    <a:solidFill>
                      <a:srgbClr val="FF0000"/>
                    </a:solidFill>
                  </a:rPr>
                  <a:t>＜ベイズの定理＞</a:t>
                </a:r>
                <a:endParaRPr lang="en-US" altLang="ja-JP" b="1" dirty="0">
                  <a:solidFill>
                    <a:srgbClr val="FF0000"/>
                  </a:solidFill>
                </a:endParaRPr>
              </a:p>
              <a:p>
                <a:pPr marL="0" indent="0">
                  <a:buFont typeface="Tw Cen MT" panose="020B0602020104020603" pitchFamily="34" charset="0"/>
                  <a:buNone/>
                </a:pPr>
                <a:r>
                  <a:rPr lang="ja-JP" altLang="en-US" b="1" dirty="0">
                    <a:solidFill>
                      <a:srgbClr val="FF0000"/>
                    </a:solidFill>
                  </a:rPr>
                  <a:t>　</a:t>
                </a:r>
                <a14:m>
                  <m:oMath xmlns:m="http://schemas.openxmlformats.org/officeDocument/2006/math">
                    <m:r>
                      <a:rPr lang="ja-JP" altLang="en-US" b="1" i="1" dirty="0">
                        <a:latin typeface="Cambria Math" panose="02040503050406030204" pitchFamily="18" charset="0"/>
                      </a:rPr>
                      <m:t>表</m:t>
                    </m:r>
                    <m:r>
                      <a:rPr lang="ja-JP" altLang="en-US" b="1" i="1" dirty="0" smtClean="0">
                        <a:latin typeface="Cambria Math" panose="02040503050406030204" pitchFamily="18" charset="0"/>
                      </a:rPr>
                      <m:t>と</m:t>
                    </m:r>
                    <m:r>
                      <a:rPr lang="ja-JP" altLang="en-US" b="1" i="1" dirty="0">
                        <a:latin typeface="Cambria Math" panose="02040503050406030204" pitchFamily="18" charset="0"/>
                      </a:rPr>
                      <m:t>いう</m:t>
                    </m:r>
                    <m:r>
                      <a:rPr lang="ja-JP" altLang="en-US" b="1" i="1" dirty="0" smtClean="0">
                        <a:latin typeface="Cambria Math" panose="02040503050406030204" pitchFamily="18" charset="0"/>
                      </a:rPr>
                      <m:t>データ</m:t>
                    </m:r>
                    <m:r>
                      <a:rPr lang="ja-JP" altLang="en-US" b="1" i="1" dirty="0">
                        <a:latin typeface="Cambria Math" panose="02040503050406030204" pitchFamily="18" charset="0"/>
                      </a:rPr>
                      <m:t>が</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のコインから得られた確率</m:t>
                    </m:r>
                  </m:oMath>
                </a14:m>
                <a:endParaRPr lang="en-US" altLang="ja-JP" b="1" i="1" dirty="0">
                  <a:latin typeface="Cambria Math" panose="02040503050406030204" pitchFamily="18" charset="0"/>
                </a:endParaRPr>
              </a:p>
              <a:p>
                <a:pPr marL="0" indent="0" algn="ctr">
                  <a:buNone/>
                </a:pPr>
                <a14:m>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a:rPr lang="ja-JP" altLang="en-US" b="1" i="1" dirty="0">
                            <a:latin typeface="Cambria Math" panose="02040503050406030204" pitchFamily="18" charset="0"/>
                            <a:ea typeface="+mj-ea"/>
                          </a:rPr>
                          <m:t>３（１－</m:t>
                        </m:r>
                        <m:r>
                          <m:rPr>
                            <m:sty m:val="p"/>
                          </m:rPr>
                          <a:rPr lang="en-US" altLang="ja-JP" b="1" i="1" dirty="0">
                            <a:latin typeface="Cambria Math" panose="02040503050406030204" pitchFamily="18" charset="0"/>
                            <a:ea typeface="+mj-ea"/>
                          </a:rPr>
                          <m:t>θ</m:t>
                        </m:r>
                        <m:r>
                          <a:rPr lang="ja-JP" altLang="en-US" b="1" i="1" dirty="0">
                            <a:latin typeface="Cambria Math" panose="02040503050406030204" pitchFamily="18" charset="0"/>
                            <a:ea typeface="+mj-ea"/>
                          </a:rPr>
                          <m:t>）</m:t>
                        </m:r>
                        <m:sSup>
                          <m:sSupPr>
                            <m:ctrlPr>
                              <a:rPr lang="en-US" altLang="ja-JP" i="1">
                                <a:latin typeface="Cambria Math" panose="02040503050406030204" pitchFamily="18" charset="0"/>
                                <a:ea typeface="+mj-ea"/>
                              </a:rPr>
                            </m:ctrlPr>
                          </m:sSupPr>
                          <m:e>
                            <m:r>
                              <m:rPr>
                                <m:sty m:val="p"/>
                              </m:rPr>
                              <a:rPr lang="en-US" altLang="ja-JP" i="1">
                                <a:latin typeface="Cambria Math" panose="02040503050406030204" pitchFamily="18" charset="0"/>
                                <a:ea typeface="+mj-ea"/>
                              </a:rPr>
                              <m:t>θ</m:t>
                            </m:r>
                          </m:e>
                          <m:sup>
                            <m:r>
                              <a:rPr lang="en-US" altLang="ja-JP" i="1">
                                <a:latin typeface="Cambria Math" panose="02040503050406030204" pitchFamily="18" charset="0"/>
                                <a:ea typeface="+mj-ea"/>
                              </a:rPr>
                              <m:t>2</m:t>
                            </m:r>
                          </m:sup>
                        </m:sSup>
                      </m:num>
                      <m:den>
                        <m:r>
                          <a:rPr lang="ja-JP" altLang="en-US" b="1" i="1" dirty="0" smtClean="0">
                            <a:latin typeface="Cambria Math" panose="02040503050406030204" pitchFamily="18" charset="0"/>
                          </a:rPr>
                          <m:t>ある</m:t>
                        </m:r>
                        <m:r>
                          <a:rPr lang="ja-JP" altLang="en-US" b="1" i="1" dirty="0">
                            <a:latin typeface="Cambria Math" panose="02040503050406030204" pitchFamily="18" charset="0"/>
                          </a:rPr>
                          <m:t>決まった</m:t>
                        </m:r>
                        <m:r>
                          <a:rPr lang="ja-JP" altLang="en-US" b="1" i="1" dirty="0" smtClean="0">
                            <a:latin typeface="Cambria Math" panose="02040503050406030204" pitchFamily="18" charset="0"/>
                          </a:rPr>
                          <m:t>値</m:t>
                        </m:r>
                      </m:den>
                    </m:f>
                  </m:oMath>
                </a14:m>
                <a:r>
                  <a:rPr lang="ja-JP" altLang="en-US" b="1" dirty="0"/>
                  <a:t>　∝　</a:t>
                </a:r>
                <a:r>
                  <a:rPr lang="ja-JP" altLang="en-US" sz="3200" b="1" dirty="0"/>
                  <a:t> </a:t>
                </a:r>
                <a14:m>
                  <m:oMath xmlns:m="http://schemas.openxmlformats.org/officeDocument/2006/math">
                    <m:r>
                      <a:rPr lang="ja-JP" altLang="en-US" b="1" i="1" dirty="0">
                        <a:latin typeface="Cambria Math" panose="02040503050406030204" pitchFamily="18" charset="0"/>
                      </a:rPr>
                      <m:t>（１－</m:t>
                    </m:r>
                    <m:r>
                      <m:rPr>
                        <m:sty m:val="p"/>
                      </m:rPr>
                      <a:rPr lang="en-US" altLang="ja-JP" b="1" i="1" dirty="0">
                        <a:latin typeface="Cambria Math" panose="02040503050406030204" pitchFamily="18" charset="0"/>
                      </a:rPr>
                      <m:t>θ</m:t>
                    </m:r>
                    <m:r>
                      <a:rPr lang="ja-JP" altLang="en-US" b="1" i="1" dirty="0">
                        <a:latin typeface="Cambria Math" panose="02040503050406030204" pitchFamily="18" charset="0"/>
                      </a:rPr>
                      <m:t>）</m:t>
                    </m:r>
                    <m:sSup>
                      <m:sSupPr>
                        <m:ctrlPr>
                          <a:rPr lang="en-US" altLang="ja-JP" i="1">
                            <a:latin typeface="Cambria Math" panose="02040503050406030204" pitchFamily="18" charset="0"/>
                          </a:rPr>
                        </m:ctrlPr>
                      </m:sSupPr>
                      <m:e>
                        <m:r>
                          <m:rPr>
                            <m:sty m:val="p"/>
                          </m:rPr>
                          <a:rPr lang="en-US" altLang="ja-JP" i="1">
                            <a:latin typeface="Cambria Math" panose="02040503050406030204" pitchFamily="18" charset="0"/>
                          </a:rPr>
                          <m:t>θ</m:t>
                        </m:r>
                      </m:e>
                      <m:sup>
                        <m:r>
                          <a:rPr lang="en-US" altLang="ja-JP" i="1">
                            <a:latin typeface="Cambria Math" panose="02040503050406030204" pitchFamily="18" charset="0"/>
                          </a:rPr>
                          <m:t>2</m:t>
                        </m:r>
                      </m:sup>
                    </m:sSup>
                    <m:r>
                      <a:rPr lang="en-US" altLang="ja-JP" i="1">
                        <a:latin typeface="Cambria Math" panose="02040503050406030204" pitchFamily="18" charset="0"/>
                      </a:rPr>
                      <m:t> </m:t>
                    </m:r>
                  </m:oMath>
                </a14:m>
                <a:r>
                  <a:rPr lang="ja-JP" altLang="en-US" b="1" dirty="0"/>
                  <a:t>　　　　</a:t>
                </a:r>
                <a:endParaRPr lang="en-US" altLang="ja-JP" b="1" dirty="0"/>
              </a:p>
            </p:txBody>
          </p:sp>
        </mc:Choice>
        <mc:Fallback xmlns="">
          <p:sp>
            <p:nvSpPr>
              <p:cNvPr id="19" name="コンテンツ プレースホルダー 2">
                <a:extLst>
                  <a:ext uri="{FF2B5EF4-FFF2-40B4-BE49-F238E27FC236}">
                    <a16:creationId xmlns:a16="http://schemas.microsoft.com/office/drawing/2014/main" id="{3275F805-9D93-4BAB-96A5-9774E3954828}"/>
                  </a:ext>
                </a:extLst>
              </p:cNvPr>
              <p:cNvSpPr txBox="1">
                <a:spLocks noRot="1" noChangeAspect="1" noMove="1" noResize="1" noEditPoints="1" noAdjustHandles="1" noChangeArrowheads="1" noChangeShapeType="1" noTextEdit="1"/>
              </p:cNvSpPr>
              <p:nvPr/>
            </p:nvSpPr>
            <p:spPr>
              <a:xfrm>
                <a:off x="879402" y="4850045"/>
                <a:ext cx="11088850" cy="1894979"/>
              </a:xfrm>
              <a:prstGeom prst="rect">
                <a:avLst/>
              </a:prstGeom>
              <a:blipFill>
                <a:blip r:embed="rId4"/>
                <a:stretch>
                  <a:fillRect l="-1100" t="-32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24480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３回目：裏</a:t>
            </a:r>
          </a:p>
        </p:txBody>
      </p:sp>
      <p:sp>
        <p:nvSpPr>
          <p:cNvPr id="6" name="テキスト ボックス 5">
            <a:extLst>
              <a:ext uri="{FF2B5EF4-FFF2-40B4-BE49-F238E27FC236}">
                <a16:creationId xmlns:a16="http://schemas.microsoft.com/office/drawing/2014/main" id="{E4052629-5C15-47AD-864F-447D0A50C883}"/>
              </a:ext>
            </a:extLst>
          </p:cNvPr>
          <p:cNvSpPr txBox="1"/>
          <p:nvPr/>
        </p:nvSpPr>
        <p:spPr>
          <a:xfrm>
            <a:off x="1024127" y="1937877"/>
            <a:ext cx="10585487" cy="461665"/>
          </a:xfrm>
          <a:prstGeom prst="rect">
            <a:avLst/>
          </a:prstGeom>
          <a:noFill/>
        </p:spPr>
        <p:txBody>
          <a:bodyPr wrap="square" rtlCol="0">
            <a:spAutoFit/>
          </a:bodyPr>
          <a:lstStyle/>
          <a:p>
            <a:r>
              <a:rPr kumimoji="1" lang="ja-JP" altLang="en-US" sz="2400" b="1" dirty="0">
                <a:latin typeface="+mn-ea"/>
              </a:rPr>
              <a:t>③事後分布を求める</a:t>
            </a:r>
            <a:endParaRPr kumimoji="1" lang="en-US" altLang="ja-JP" sz="2400" b="1" dirty="0">
              <a:latin typeface="+mn-ea"/>
            </a:endParaRPr>
          </a:p>
        </p:txBody>
      </p:sp>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31</a:t>
            </a:fld>
            <a:endParaRPr lang="en-US" dirty="0"/>
          </a:p>
        </p:txBody>
      </p:sp>
      <mc:AlternateContent xmlns:mc="http://schemas.openxmlformats.org/markup-compatibility/2006" xmlns:a14="http://schemas.microsoft.com/office/drawing/2010/main">
        <mc:Choice Requires="a14">
          <p:sp>
            <p:nvSpPr>
              <p:cNvPr id="19" name="コンテンツ プレースホルダー 2">
                <a:extLst>
                  <a:ext uri="{FF2B5EF4-FFF2-40B4-BE49-F238E27FC236}">
                    <a16:creationId xmlns:a16="http://schemas.microsoft.com/office/drawing/2014/main" id="{3275F805-9D93-4BAB-96A5-9774E3954828}"/>
                  </a:ext>
                </a:extLst>
              </p:cNvPr>
              <p:cNvSpPr txBox="1">
                <a:spLocks/>
              </p:cNvSpPr>
              <p:nvPr/>
            </p:nvSpPr>
            <p:spPr>
              <a:xfrm>
                <a:off x="1369260" y="2543454"/>
                <a:ext cx="4059990" cy="77941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ja-JP" altLang="en-US" b="1" i="1" dirty="0">
                    <a:solidFill>
                      <a:schemeClr val="tx1"/>
                    </a:solidFill>
                    <a:latin typeface="+mj-ea"/>
                    <a:ea typeface="+mj-ea"/>
                  </a:rPr>
                  <a:t>事後分布</a:t>
                </a:r>
                <a:r>
                  <a:rPr lang="ja-JP" altLang="en-US" b="1" dirty="0">
                    <a:latin typeface="+mj-ea"/>
                    <a:ea typeface="+mj-ea"/>
                  </a:rPr>
                  <a:t>　∝　 </a:t>
                </a:r>
                <a14:m>
                  <m:oMath xmlns:m="http://schemas.openxmlformats.org/officeDocument/2006/math">
                    <m:r>
                      <a:rPr lang="ja-JP" altLang="en-US" b="1" i="0" dirty="0">
                        <a:latin typeface="Cambria Math" panose="02040503050406030204" pitchFamily="18" charset="0"/>
                        <a:ea typeface="+mj-ea"/>
                      </a:rPr>
                      <m:t>（</m:t>
                    </m:r>
                    <m:r>
                      <a:rPr lang="ja-JP" altLang="en-US" b="1" i="0" dirty="0">
                        <a:latin typeface="Cambria Math" panose="02040503050406030204" pitchFamily="18" charset="0"/>
                        <a:ea typeface="+mj-ea"/>
                      </a:rPr>
                      <m:t>𝟏</m:t>
                    </m:r>
                    <m:r>
                      <a:rPr lang="ja-JP" altLang="en-US" b="1" i="0" dirty="0">
                        <a:latin typeface="Cambria Math" panose="02040503050406030204" pitchFamily="18" charset="0"/>
                        <a:ea typeface="+mj-ea"/>
                      </a:rPr>
                      <m:t>－</m:t>
                    </m:r>
                    <m:r>
                      <a:rPr lang="en-US" altLang="ja-JP" b="1" i="0" dirty="0">
                        <a:latin typeface="Cambria Math" panose="02040503050406030204" pitchFamily="18" charset="0"/>
                        <a:ea typeface="+mj-ea"/>
                      </a:rPr>
                      <m:t>𝛉</m:t>
                    </m:r>
                    <m:r>
                      <a:rPr lang="ja-JP" altLang="en-US" b="1" i="0" dirty="0">
                        <a:latin typeface="Cambria Math" panose="02040503050406030204" pitchFamily="18" charset="0"/>
                        <a:ea typeface="+mj-ea"/>
                      </a:rPr>
                      <m:t>）</m:t>
                    </m:r>
                    <m:sSup>
                      <m:sSupPr>
                        <m:ctrlPr>
                          <a:rPr lang="en-US" altLang="ja-JP" b="1" i="1">
                            <a:latin typeface="Cambria Math" panose="02040503050406030204" pitchFamily="18" charset="0"/>
                            <a:ea typeface="+mj-ea"/>
                          </a:rPr>
                        </m:ctrlPr>
                      </m:sSupPr>
                      <m:e>
                        <m:r>
                          <a:rPr lang="en-US" altLang="ja-JP" b="1" i="0">
                            <a:latin typeface="Cambria Math" panose="02040503050406030204" pitchFamily="18" charset="0"/>
                            <a:ea typeface="+mj-ea"/>
                          </a:rPr>
                          <m:t>𝛉</m:t>
                        </m:r>
                      </m:e>
                      <m:sup>
                        <m:r>
                          <a:rPr lang="en-US" altLang="ja-JP" b="1" i="0">
                            <a:latin typeface="Cambria Math" panose="02040503050406030204" pitchFamily="18" charset="0"/>
                            <a:ea typeface="+mj-ea"/>
                          </a:rPr>
                          <m:t>𝟐</m:t>
                        </m:r>
                      </m:sup>
                    </m:sSup>
                    <m:r>
                      <a:rPr lang="en-US" altLang="ja-JP" b="1" i="0">
                        <a:latin typeface="Cambria Math" panose="02040503050406030204" pitchFamily="18" charset="0"/>
                        <a:ea typeface="+mj-ea"/>
                      </a:rPr>
                      <m:t> </m:t>
                    </m:r>
                  </m:oMath>
                </a14:m>
                <a:r>
                  <a:rPr lang="ja-JP" altLang="en-US" b="1" dirty="0">
                    <a:latin typeface="+mj-ea"/>
                    <a:ea typeface="+mj-ea"/>
                  </a:rPr>
                  <a:t>　　　　</a:t>
                </a:r>
                <a:endParaRPr lang="en-US" altLang="ja-JP" b="1" dirty="0">
                  <a:latin typeface="+mj-ea"/>
                  <a:ea typeface="+mj-ea"/>
                </a:endParaRPr>
              </a:p>
            </p:txBody>
          </p:sp>
        </mc:Choice>
        <mc:Fallback xmlns="">
          <p:sp>
            <p:nvSpPr>
              <p:cNvPr id="19" name="コンテンツ プレースホルダー 2">
                <a:extLst>
                  <a:ext uri="{FF2B5EF4-FFF2-40B4-BE49-F238E27FC236}">
                    <a16:creationId xmlns:a16="http://schemas.microsoft.com/office/drawing/2014/main" id="{3275F805-9D93-4BAB-96A5-9774E3954828}"/>
                  </a:ext>
                </a:extLst>
              </p:cNvPr>
              <p:cNvSpPr txBox="1">
                <a:spLocks noRot="1" noChangeAspect="1" noMove="1" noResize="1" noEditPoints="1" noAdjustHandles="1" noChangeArrowheads="1" noChangeShapeType="1" noTextEdit="1"/>
              </p:cNvSpPr>
              <p:nvPr/>
            </p:nvSpPr>
            <p:spPr>
              <a:xfrm>
                <a:off x="1369260" y="2543454"/>
                <a:ext cx="4059990" cy="779411"/>
              </a:xfrm>
              <a:prstGeom prst="rect">
                <a:avLst/>
              </a:prstGeom>
              <a:blipFill>
                <a:blip r:embed="rId3"/>
                <a:stretch>
                  <a:fillRect l="-3153" t="-7031"/>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524A4EEA-A8AF-46D1-A98C-461F24CB55A2}"/>
              </a:ext>
            </a:extLst>
          </p:cNvPr>
          <p:cNvSpPr txBox="1"/>
          <p:nvPr/>
        </p:nvSpPr>
        <p:spPr>
          <a:xfrm>
            <a:off x="5237389" y="5979127"/>
            <a:ext cx="383722" cy="369332"/>
          </a:xfrm>
          <a:prstGeom prst="rect">
            <a:avLst/>
          </a:prstGeom>
          <a:noFill/>
        </p:spPr>
        <p:txBody>
          <a:bodyPr wrap="square" rtlCol="0">
            <a:spAutoFit/>
          </a:bodyPr>
          <a:lstStyle/>
          <a:p>
            <a:r>
              <a:rPr kumimoji="1" lang="en-US" altLang="ja-JP" dirty="0"/>
              <a:t>θ</a:t>
            </a:r>
            <a:endParaRPr kumimoji="1" lang="ja-JP" altLang="en-US" dirty="0"/>
          </a:p>
        </p:txBody>
      </p:sp>
      <mc:AlternateContent xmlns:mc="http://schemas.openxmlformats.org/markup-compatibility/2006" xmlns:a14="http://schemas.microsoft.com/office/drawing/2010/main">
        <mc:Choice Requires="a14">
          <p:sp>
            <p:nvSpPr>
              <p:cNvPr id="23" name="コンテンツ プレースホルダー 2">
                <a:extLst>
                  <a:ext uri="{FF2B5EF4-FFF2-40B4-BE49-F238E27FC236}">
                    <a16:creationId xmlns:a16="http://schemas.microsoft.com/office/drawing/2014/main" id="{1823ED33-62C9-41FB-A761-3E61EFC1415B}"/>
                  </a:ext>
                </a:extLst>
              </p:cNvPr>
              <p:cNvSpPr txBox="1">
                <a:spLocks/>
              </p:cNvSpPr>
              <p:nvPr/>
            </p:nvSpPr>
            <p:spPr>
              <a:xfrm>
                <a:off x="7413744" y="2463580"/>
                <a:ext cx="4200525" cy="2916684"/>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ja-JP" altLang="en-US" b="1" dirty="0"/>
                  <a:t>　</a:t>
                </a:r>
                <a14:m>
                  <m:oMath xmlns:m="http://schemas.openxmlformats.org/officeDocument/2006/math">
                    <m:r>
                      <a:rPr lang="ja-JP" altLang="en-US" b="1" i="1" dirty="0">
                        <a:latin typeface="Cambria Math" panose="02040503050406030204" pitchFamily="18" charset="0"/>
                      </a:rPr>
                      <m:t>　</m:t>
                    </m:r>
                    <m:r>
                      <a:rPr lang="ja-JP" altLang="en-US" b="1" i="1" dirty="0" smtClean="0">
                        <a:latin typeface="Cambria Math" panose="02040503050406030204" pitchFamily="18" charset="0"/>
                      </a:rPr>
                      <m:t>　</m:t>
                    </m:r>
                    <m:r>
                      <a:rPr lang="ja-JP" altLang="en-US" b="1" i="1" dirty="0">
                        <a:latin typeface="Cambria Math" panose="02040503050406030204" pitchFamily="18" charset="0"/>
                      </a:rPr>
                      <m:t>１＝</m:t>
                    </m:r>
                    <m:nary>
                      <m:naryPr>
                        <m:ctrlPr>
                          <a:rPr lang="ja-JP" altLang="en-US" b="1" i="1" dirty="0" smtClean="0">
                            <a:latin typeface="Cambria Math" panose="02040503050406030204" pitchFamily="18" charset="0"/>
                          </a:rPr>
                        </m:ctrlPr>
                      </m:naryPr>
                      <m:sub>
                        <m:r>
                          <m:rPr>
                            <m:brk m:alnAt="23"/>
                          </m:rPr>
                          <a:rPr lang="en-US" altLang="ja-JP" b="1" i="1" dirty="0">
                            <a:latin typeface="Cambria Math" panose="02040503050406030204" pitchFamily="18" charset="0"/>
                          </a:rPr>
                          <m:t>0</m:t>
                        </m:r>
                      </m:sub>
                      <m:sup>
                        <m:r>
                          <a:rPr lang="en-US" altLang="ja-JP" b="1" i="1" dirty="0" smtClean="0">
                            <a:latin typeface="Cambria Math" panose="02040503050406030204" pitchFamily="18" charset="0"/>
                          </a:rPr>
                          <m:t>1</m:t>
                        </m:r>
                      </m:sup>
                      <m:e>
                        <m:sSup>
                          <m:sSupPr>
                            <m:ctrlPr>
                              <a:rPr lang="en-US" altLang="ja-JP" b="1" i="1">
                                <a:latin typeface="Cambria Math" panose="02040503050406030204" pitchFamily="18" charset="0"/>
                              </a:rPr>
                            </m:ctrlPr>
                          </m:sSupPr>
                          <m:e>
                            <m:r>
                              <m:rPr>
                                <m:sty m:val="p"/>
                              </m:rPr>
                              <a:rPr lang="en-US" altLang="ja-JP" b="1" i="1" smtClean="0">
                                <a:latin typeface="Cambria Math" panose="02040503050406030204" pitchFamily="18" charset="0"/>
                              </a:rPr>
                              <m:t>k</m:t>
                            </m:r>
                            <m:r>
                              <a:rPr lang="en-US" altLang="ja-JP" b="1" i="1">
                                <a:latin typeface="Cambria Math" panose="02040503050406030204" pitchFamily="18" charset="0"/>
                              </a:rPr>
                              <m:t>(</m:t>
                            </m:r>
                            <m:r>
                              <a:rPr lang="en-US" altLang="ja-JP" b="1" i="1" smtClean="0">
                                <a:latin typeface="Cambria Math" panose="02040503050406030204" pitchFamily="18" charset="0"/>
                              </a:rPr>
                              <m:t>1</m:t>
                            </m:r>
                            <m:r>
                              <a:rPr lang="en-US" altLang="ja-JP" b="1" i="1">
                                <a:latin typeface="Cambria Math" panose="02040503050406030204" pitchFamily="18" charset="0"/>
                              </a:rPr>
                              <m:t>‐</m:t>
                            </m:r>
                            <m:r>
                              <m:rPr>
                                <m:sty m:val="p"/>
                              </m:rPr>
                              <a:rPr lang="en-US" altLang="ja-JP" b="1" i="1" smtClean="0">
                                <a:latin typeface="Cambria Math" panose="02040503050406030204" pitchFamily="18" charset="0"/>
                              </a:rPr>
                              <m:t>θ</m:t>
                            </m:r>
                            <m:r>
                              <a:rPr lang="en-US" altLang="ja-JP" b="1" i="1">
                                <a:latin typeface="Cambria Math" panose="02040503050406030204" pitchFamily="18" charset="0"/>
                              </a:rPr>
                              <m:t>)</m:t>
                            </m:r>
                            <m:r>
                              <a:rPr lang="en-US" altLang="ja-JP" b="1">
                                <a:latin typeface="Cambria Math" panose="02040503050406030204" pitchFamily="18" charset="0"/>
                              </a:rPr>
                              <m:t>𝛉</m:t>
                            </m:r>
                          </m:e>
                          <m:sup>
                            <m:r>
                              <a:rPr lang="en-US" altLang="ja-JP" b="1">
                                <a:latin typeface="Cambria Math" panose="02040503050406030204" pitchFamily="18" charset="0"/>
                              </a:rPr>
                              <m:t>𝟐</m:t>
                            </m:r>
                          </m:sup>
                        </m:sSup>
                        <m:r>
                          <m:rPr>
                            <m:sty m:val="p"/>
                          </m:rPr>
                          <a:rPr lang="en-US" altLang="ja-JP" b="1" i="1">
                            <a:latin typeface="Cambria Math" panose="02040503050406030204" pitchFamily="18" charset="0"/>
                          </a:rPr>
                          <m:t>dθ</m:t>
                        </m:r>
                        <m:r>
                          <m:rPr>
                            <m:nor/>
                          </m:rPr>
                          <a:rPr lang="ja-JP" altLang="en-US" b="1" dirty="0">
                            <a:latin typeface="+mn-ea"/>
                          </a:rPr>
                          <m:t>　</m:t>
                        </m:r>
                      </m:e>
                    </m:nary>
                  </m:oMath>
                </a14:m>
                <a:endParaRPr lang="en-US" altLang="ja-JP" b="1" i="1" dirty="0">
                  <a:latin typeface="+mn-ea"/>
                </a:endParaRPr>
              </a:p>
              <a:p>
                <a:pPr marL="0" indent="0">
                  <a:buNone/>
                </a:pPr>
                <a14:m>
                  <m:oMathPara xmlns:m="http://schemas.openxmlformats.org/officeDocument/2006/math">
                    <m:oMathParaPr>
                      <m:jc m:val="centerGroup"/>
                    </m:oMathParaPr>
                    <m:oMath xmlns:m="http://schemas.openxmlformats.org/officeDocument/2006/math">
                      <m:r>
                        <a:rPr lang="ja-JP" altLang="en-US" b="1" i="1" dirty="0">
                          <a:latin typeface="Cambria Math" panose="02040503050406030204" pitchFamily="18" charset="0"/>
                        </a:rPr>
                        <m:t>＝</m:t>
                      </m:r>
                      <m:nary>
                        <m:naryPr>
                          <m:ctrlPr>
                            <a:rPr lang="ja-JP" altLang="en-US" b="1" i="1" dirty="0">
                              <a:latin typeface="Cambria Math" panose="02040503050406030204" pitchFamily="18" charset="0"/>
                            </a:rPr>
                          </m:ctrlPr>
                        </m:naryPr>
                        <m:sub>
                          <m:r>
                            <m:rPr>
                              <m:brk m:alnAt="23"/>
                            </m:rPr>
                            <a:rPr lang="en-US" altLang="ja-JP" b="1" i="1" dirty="0">
                              <a:latin typeface="Cambria Math" panose="02040503050406030204" pitchFamily="18" charset="0"/>
                            </a:rPr>
                            <m:t>0</m:t>
                          </m:r>
                        </m:sub>
                        <m:sup>
                          <m:r>
                            <a:rPr lang="en-US" altLang="ja-JP" b="1" i="1" dirty="0">
                              <a:latin typeface="Cambria Math" panose="02040503050406030204" pitchFamily="18" charset="0"/>
                            </a:rPr>
                            <m:t>1</m:t>
                          </m:r>
                        </m:sup>
                        <m:e>
                          <m:sSup>
                            <m:sSupPr>
                              <m:ctrlPr>
                                <a:rPr lang="en-US" altLang="ja-JP" b="1" i="1" smtClean="0">
                                  <a:latin typeface="Cambria Math" panose="02040503050406030204" pitchFamily="18" charset="0"/>
                                </a:rPr>
                              </m:ctrlPr>
                            </m:sSupPr>
                            <m:e>
                              <m:r>
                                <m:rPr>
                                  <m:sty m:val="p"/>
                                </m:rPr>
                                <a:rPr lang="en-US" altLang="ja-JP" b="1" i="1">
                                  <a:latin typeface="Cambria Math" panose="02040503050406030204" pitchFamily="18" charset="0"/>
                                </a:rPr>
                                <m:t>k</m:t>
                              </m:r>
                              <m:r>
                                <a:rPr lang="en-US" altLang="ja-JP" b="1" i="1">
                                  <a:latin typeface="Cambria Math" panose="02040503050406030204" pitchFamily="18" charset="0"/>
                                </a:rPr>
                                <m:t>(</m:t>
                              </m:r>
                              <m:r>
                                <a:rPr lang="en-US" altLang="ja-JP" b="1">
                                  <a:latin typeface="Cambria Math" panose="02040503050406030204" pitchFamily="18" charset="0"/>
                                </a:rPr>
                                <m:t>𝛉</m:t>
                              </m:r>
                            </m:e>
                            <m:sup>
                              <m:r>
                                <a:rPr lang="en-US" altLang="ja-JP" b="1">
                                  <a:latin typeface="Cambria Math" panose="02040503050406030204" pitchFamily="18" charset="0"/>
                                </a:rPr>
                                <m:t>𝟐</m:t>
                              </m:r>
                            </m:sup>
                          </m:sSup>
                          <m:r>
                            <a:rPr lang="en-US" altLang="ja-JP" b="1" i="1">
                              <a:latin typeface="Cambria Math" panose="02040503050406030204" pitchFamily="18" charset="0"/>
                            </a:rPr>
                            <m:t>‐</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𝛉</m:t>
                              </m:r>
                            </m:e>
                            <m:sup>
                              <m:r>
                                <a:rPr lang="en-US" altLang="ja-JP" b="1" i="1">
                                  <a:latin typeface="Cambria Math" panose="02040503050406030204" pitchFamily="18" charset="0"/>
                                </a:rPr>
                                <m:t>3</m:t>
                              </m:r>
                            </m:sup>
                          </m:sSup>
                          <m:r>
                            <a:rPr lang="en-US" altLang="ja-JP" b="1" i="1">
                              <a:latin typeface="Cambria Math" panose="02040503050406030204" pitchFamily="18" charset="0"/>
                            </a:rPr>
                            <m:t>)</m:t>
                          </m:r>
                          <m:r>
                            <m:rPr>
                              <m:sty m:val="p"/>
                            </m:rPr>
                            <a:rPr lang="en-US" altLang="ja-JP" b="1" i="1">
                              <a:latin typeface="Cambria Math" panose="02040503050406030204" pitchFamily="18" charset="0"/>
                            </a:rPr>
                            <m:t>dθ</m:t>
                          </m:r>
                          <m:r>
                            <m:rPr>
                              <m:nor/>
                            </m:rPr>
                            <a:rPr lang="ja-JP" altLang="en-US" b="1" dirty="0">
                              <a:latin typeface="+mn-ea"/>
                            </a:rPr>
                            <m:t>　</m:t>
                          </m:r>
                        </m:e>
                      </m:nary>
                    </m:oMath>
                  </m:oMathPara>
                </a14:m>
                <a:endParaRPr lang="en-US" altLang="ja-JP" b="1" dirty="0">
                  <a:latin typeface="+mn-ea"/>
                </a:endParaRPr>
              </a:p>
              <a:p>
                <a:pPr marL="0" indent="0">
                  <a:buNone/>
                </a:pPr>
                <a:r>
                  <a:rPr lang="ja-JP" altLang="en-US" b="1" dirty="0">
                    <a:latin typeface="+mn-ea"/>
                  </a:rPr>
                  <a:t>　　</a:t>
                </a:r>
                <a14:m>
                  <m:oMath xmlns:m="http://schemas.openxmlformats.org/officeDocument/2006/math">
                    <m:r>
                      <a:rPr lang="ja-JP" altLang="en-US" b="1" i="1" dirty="0">
                        <a:latin typeface="Cambria Math" panose="02040503050406030204" pitchFamily="18" charset="0"/>
                      </a:rPr>
                      <m:t>　</m:t>
                    </m:r>
                    <m:r>
                      <a:rPr lang="ja-JP" altLang="en-US" b="1" i="1" dirty="0" smtClean="0">
                        <a:latin typeface="Cambria Math" panose="02040503050406030204" pitchFamily="18" charset="0"/>
                      </a:rPr>
                      <m:t>　</m:t>
                    </m:r>
                    <m:r>
                      <a:rPr lang="ja-JP" altLang="en-US" b="1" i="1" dirty="0">
                        <a:latin typeface="Cambria Math" panose="02040503050406030204" pitchFamily="18" charset="0"/>
                      </a:rPr>
                      <m:t>＝</m:t>
                    </m:r>
                    <m:r>
                      <m:rPr>
                        <m:sty m:val="p"/>
                      </m:rPr>
                      <a:rPr lang="en-US" altLang="ja-JP" b="1" i="1" dirty="0">
                        <a:latin typeface="Cambria Math" panose="02040503050406030204" pitchFamily="18" charset="0"/>
                      </a:rPr>
                      <m:t>k</m:t>
                    </m:r>
                    <m:r>
                      <a:rPr lang="en-US" altLang="ja-JP" b="1" i="1" dirty="0">
                        <a:latin typeface="Cambria Math" panose="02040503050406030204" pitchFamily="18" charset="0"/>
                      </a:rPr>
                      <m:t>[</m:t>
                    </m:r>
                    <m:f>
                      <m:fPr>
                        <m:ctrlPr>
                          <a:rPr lang="en-US" altLang="ja-JP" b="1" i="1" dirty="0" smtClean="0">
                            <a:latin typeface="Cambria Math" panose="02040503050406030204" pitchFamily="18" charset="0"/>
                          </a:rPr>
                        </m:ctrlPr>
                      </m:fPr>
                      <m:num>
                        <m:r>
                          <a:rPr lang="ja-JP" altLang="en-US" b="1" i="1" dirty="0">
                            <a:latin typeface="Cambria Math" panose="02040503050406030204" pitchFamily="18" charset="0"/>
                          </a:rPr>
                          <m:t>１</m:t>
                        </m:r>
                      </m:num>
                      <m:den>
                        <m:r>
                          <a:rPr lang="ja-JP" altLang="en-US" b="1" i="1" dirty="0">
                            <a:latin typeface="Cambria Math" panose="02040503050406030204" pitchFamily="18" charset="0"/>
                          </a:rPr>
                          <m:t>３</m:t>
                        </m:r>
                      </m:den>
                    </m:f>
                    <m:sSup>
                      <m:sSupPr>
                        <m:ctrlPr>
                          <a:rPr lang="en-US" altLang="ja-JP" b="1" i="1">
                            <a:latin typeface="Cambria Math" panose="02040503050406030204" pitchFamily="18" charset="0"/>
                          </a:rPr>
                        </m:ctrlPr>
                      </m:sSupPr>
                      <m:e>
                        <m:r>
                          <a:rPr lang="en-US" altLang="ja-JP" b="1">
                            <a:latin typeface="Cambria Math" panose="02040503050406030204" pitchFamily="18" charset="0"/>
                          </a:rPr>
                          <m:t>𝛉</m:t>
                        </m:r>
                      </m:e>
                      <m:sup>
                        <m:r>
                          <a:rPr lang="en-US" altLang="ja-JP" b="1" i="1">
                            <a:latin typeface="Cambria Math" panose="02040503050406030204" pitchFamily="18" charset="0"/>
                          </a:rPr>
                          <m:t>3</m:t>
                        </m:r>
                      </m:sup>
                    </m:sSup>
                    <m:r>
                      <a:rPr lang="ja-JP" altLang="en-US" b="1" i="1">
                        <a:latin typeface="Cambria Math" panose="02040503050406030204" pitchFamily="18" charset="0"/>
                      </a:rPr>
                      <m:t>　</m:t>
                    </m:r>
                    <m:r>
                      <a:rPr lang="en-US" altLang="ja-JP" b="1" i="1">
                        <a:latin typeface="Cambria Math" panose="02040503050406030204" pitchFamily="18" charset="0"/>
                      </a:rPr>
                      <m:t>―</m:t>
                    </m:r>
                    <m:r>
                      <a:rPr lang="ja-JP" altLang="en-US" b="1" i="1">
                        <a:latin typeface="Cambria Math" panose="02040503050406030204" pitchFamily="18" charset="0"/>
                      </a:rPr>
                      <m:t>　</m:t>
                    </m:r>
                    <m:f>
                      <m:fPr>
                        <m:ctrlPr>
                          <a:rPr lang="en-US" altLang="ja-JP" b="1" i="1" dirty="0">
                            <a:latin typeface="Cambria Math" panose="02040503050406030204" pitchFamily="18" charset="0"/>
                          </a:rPr>
                        </m:ctrlPr>
                      </m:fPr>
                      <m:num>
                        <m:r>
                          <a:rPr lang="ja-JP" altLang="en-US" b="1" i="1" dirty="0">
                            <a:latin typeface="Cambria Math" panose="02040503050406030204" pitchFamily="18" charset="0"/>
                          </a:rPr>
                          <m:t>１</m:t>
                        </m:r>
                      </m:num>
                      <m:den>
                        <m:r>
                          <a:rPr lang="ja-JP" altLang="en-US" b="1" i="1" dirty="0">
                            <a:latin typeface="Cambria Math" panose="02040503050406030204" pitchFamily="18" charset="0"/>
                          </a:rPr>
                          <m:t>４</m:t>
                        </m:r>
                      </m:den>
                    </m:f>
                    <m:sSup>
                      <m:sSupPr>
                        <m:ctrlPr>
                          <a:rPr lang="en-US" altLang="ja-JP" b="1" i="1">
                            <a:latin typeface="Cambria Math" panose="02040503050406030204" pitchFamily="18" charset="0"/>
                          </a:rPr>
                        </m:ctrlPr>
                      </m:sSupPr>
                      <m:e>
                        <m:r>
                          <a:rPr lang="en-US" altLang="ja-JP" b="1">
                            <a:latin typeface="Cambria Math" panose="02040503050406030204" pitchFamily="18" charset="0"/>
                          </a:rPr>
                          <m:t>𝛉</m:t>
                        </m:r>
                      </m:e>
                      <m:sup>
                        <m:r>
                          <a:rPr lang="en-US" altLang="ja-JP" b="1" i="1">
                            <a:latin typeface="Cambria Math" panose="02040503050406030204" pitchFamily="18" charset="0"/>
                          </a:rPr>
                          <m:t>4</m:t>
                        </m:r>
                      </m:sup>
                    </m:sSup>
                    <m:sSubSup>
                      <m:sSubSupPr>
                        <m:ctrlPr>
                          <a:rPr lang="en-US" altLang="ja-JP" b="1" i="1" smtClean="0">
                            <a:latin typeface="Cambria Math" panose="02040503050406030204" pitchFamily="18" charset="0"/>
                          </a:rPr>
                        </m:ctrlPr>
                      </m:sSubSupPr>
                      <m:e>
                        <m:r>
                          <a:rPr lang="en-US" altLang="ja-JP" b="1" i="1">
                            <a:latin typeface="Cambria Math" panose="02040503050406030204" pitchFamily="18" charset="0"/>
                          </a:rPr>
                          <m:t>]</m:t>
                        </m:r>
                      </m:e>
                      <m:sub>
                        <m:r>
                          <a:rPr lang="en-US" altLang="ja-JP" b="1" i="1">
                            <a:latin typeface="Cambria Math" panose="02040503050406030204" pitchFamily="18" charset="0"/>
                          </a:rPr>
                          <m:t>0</m:t>
                        </m:r>
                      </m:sub>
                      <m:sup>
                        <m:r>
                          <a:rPr lang="en-US" altLang="ja-JP" b="1" i="1">
                            <a:latin typeface="Cambria Math" panose="02040503050406030204" pitchFamily="18" charset="0"/>
                          </a:rPr>
                          <m:t>1</m:t>
                        </m:r>
                      </m:sup>
                    </m:sSubSup>
                  </m:oMath>
                </a14:m>
                <a:endParaRPr lang="en-US" altLang="ja-JP" b="1" dirty="0">
                  <a:latin typeface="+mn-ea"/>
                </a:endParaRPr>
              </a:p>
              <a:p>
                <a:pPr marL="0" indent="0">
                  <a:buNone/>
                </a:pPr>
                <a:r>
                  <a:rPr lang="ja-JP" altLang="en-US" b="1" dirty="0">
                    <a:latin typeface="+mn-ea"/>
                  </a:rPr>
                  <a:t>　　　　</a:t>
                </a:r>
                <a:r>
                  <a:rPr lang="ja-JP" altLang="en-US" dirty="0">
                    <a:latin typeface="+mn-ea"/>
                  </a:rPr>
                  <a:t>＝</a:t>
                </a:r>
                <a:r>
                  <a:rPr lang="en-US" altLang="ja-JP" b="1" dirty="0"/>
                  <a:t> </a:t>
                </a:r>
                <a14:m>
                  <m:oMath xmlns:m="http://schemas.openxmlformats.org/officeDocument/2006/math">
                    <m:f>
                      <m:fPr>
                        <m:ctrlPr>
                          <a:rPr lang="en-US" altLang="ja-JP" b="1" i="1" dirty="0">
                            <a:latin typeface="Cambria Math" panose="02040503050406030204" pitchFamily="18" charset="0"/>
                          </a:rPr>
                        </m:ctrlPr>
                      </m:fPr>
                      <m:num>
                        <m:r>
                          <a:rPr lang="ja-JP" altLang="en-US" b="1" i="1" dirty="0">
                            <a:latin typeface="Cambria Math" panose="02040503050406030204" pitchFamily="18" charset="0"/>
                          </a:rPr>
                          <m:t>１</m:t>
                        </m:r>
                      </m:num>
                      <m:den>
                        <m:r>
                          <a:rPr lang="ja-JP" altLang="en-US" b="1" i="1" dirty="0">
                            <a:latin typeface="Cambria Math" panose="02040503050406030204" pitchFamily="18" charset="0"/>
                          </a:rPr>
                          <m:t>１２</m:t>
                        </m:r>
                      </m:den>
                    </m:f>
                    <m:r>
                      <m:rPr>
                        <m:sty m:val="p"/>
                      </m:rPr>
                      <a:rPr lang="en-US" altLang="ja-JP" b="1" i="1" dirty="0">
                        <a:latin typeface="Cambria Math" panose="02040503050406030204" pitchFamily="18" charset="0"/>
                      </a:rPr>
                      <m:t>k</m:t>
                    </m:r>
                  </m:oMath>
                </a14:m>
                <a:endParaRPr lang="en-US" altLang="ja-JP" dirty="0">
                  <a:latin typeface="+mn-ea"/>
                </a:endParaRPr>
              </a:p>
              <a:p>
                <a:pPr marL="0" indent="0">
                  <a:buNone/>
                </a:pPr>
                <a:endParaRPr lang="en-US" altLang="ja-JP" b="1" i="1" dirty="0">
                  <a:latin typeface="+mn-ea"/>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b="1" i="1" dirty="0" smtClean="0">
                          <a:latin typeface="Cambria Math" panose="02040503050406030204" pitchFamily="18" charset="0"/>
                        </a:rPr>
                        <m:t>k</m:t>
                      </m:r>
                      <m:r>
                        <a:rPr lang="ja-JP" altLang="en-US" b="1" i="1" dirty="0" smtClean="0">
                          <a:latin typeface="Cambria Math" panose="02040503050406030204" pitchFamily="18" charset="0"/>
                        </a:rPr>
                        <m:t>＝</m:t>
                      </m:r>
                      <m:r>
                        <a:rPr lang="en-US" altLang="ja-JP" b="1" i="1" dirty="0">
                          <a:latin typeface="Cambria Math" panose="02040503050406030204" pitchFamily="18" charset="0"/>
                        </a:rPr>
                        <m:t>12</m:t>
                      </m:r>
                    </m:oMath>
                  </m:oMathPara>
                </a14:m>
                <a:endParaRPr lang="en-US" altLang="ja-JP" b="1" dirty="0">
                  <a:latin typeface="+mn-ea"/>
                </a:endParaRPr>
              </a:p>
              <a:p>
                <a:pPr marL="0" indent="0">
                  <a:buNone/>
                </a:pPr>
                <a:endParaRPr lang="en-US" altLang="ja-JP" b="1" dirty="0"/>
              </a:p>
            </p:txBody>
          </p:sp>
        </mc:Choice>
        <mc:Fallback xmlns="">
          <p:sp>
            <p:nvSpPr>
              <p:cNvPr id="23" name="コンテンツ プレースホルダー 2">
                <a:extLst>
                  <a:ext uri="{FF2B5EF4-FFF2-40B4-BE49-F238E27FC236}">
                    <a16:creationId xmlns:a16="http://schemas.microsoft.com/office/drawing/2014/main" id="{1823ED33-62C9-41FB-A761-3E61EFC1415B}"/>
                  </a:ext>
                </a:extLst>
              </p:cNvPr>
              <p:cNvSpPr txBox="1">
                <a:spLocks noRot="1" noChangeAspect="1" noMove="1" noResize="1" noEditPoints="1" noAdjustHandles="1" noChangeArrowheads="1" noChangeShapeType="1" noTextEdit="1"/>
              </p:cNvSpPr>
              <p:nvPr/>
            </p:nvSpPr>
            <p:spPr>
              <a:xfrm>
                <a:off x="7413744" y="2463580"/>
                <a:ext cx="4200525" cy="2916684"/>
              </a:xfrm>
              <a:prstGeom prst="rect">
                <a:avLst/>
              </a:prstGeom>
              <a:blipFill>
                <a:blip r:embed="rId4"/>
                <a:stretch>
                  <a:fillRect t="-8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a:extLst>
                  <a:ext uri="{FF2B5EF4-FFF2-40B4-BE49-F238E27FC236}">
                    <a16:creationId xmlns:a16="http://schemas.microsoft.com/office/drawing/2014/main" id="{A11E7EF8-E690-4F9E-9A6F-29E4F2AC2D35}"/>
                  </a:ext>
                </a:extLst>
              </p:cNvPr>
              <p:cNvSpPr txBox="1">
                <a:spLocks/>
              </p:cNvSpPr>
              <p:nvPr/>
            </p:nvSpPr>
            <p:spPr>
              <a:xfrm>
                <a:off x="7521350" y="5612983"/>
                <a:ext cx="3766077" cy="55081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b="1" i="1" dirty="0">
                    <a:solidFill>
                      <a:srgbClr val="FF0000"/>
                    </a:solidFill>
                    <a:latin typeface="+mj-ea"/>
                    <a:ea typeface="+mj-ea"/>
                  </a:rPr>
                  <a:t>事後分布　＝　</a:t>
                </a:r>
                <a:r>
                  <a:rPr lang="en-US" altLang="ja-JP" b="1" dirty="0">
                    <a:solidFill>
                      <a:srgbClr val="FF0000"/>
                    </a:solidFill>
                    <a:latin typeface="+mj-ea"/>
                    <a:ea typeface="+mj-ea"/>
                  </a:rPr>
                  <a:t>12</a:t>
                </a:r>
                <a14:m>
                  <m:oMath xmlns:m="http://schemas.openxmlformats.org/officeDocument/2006/math">
                    <m:r>
                      <a:rPr lang="en-US" altLang="ja-JP" b="1" i="1" dirty="0" smtClean="0">
                        <a:solidFill>
                          <a:srgbClr val="FF0000"/>
                        </a:solidFill>
                        <a:latin typeface="Cambria Math" panose="02040503050406030204" pitchFamily="18" charset="0"/>
                        <a:ea typeface="+mj-ea"/>
                      </a:rPr>
                      <m:t>(</m:t>
                    </m:r>
                    <m:r>
                      <a:rPr lang="en-US" altLang="ja-JP" b="1" i="1" dirty="0">
                        <a:solidFill>
                          <a:srgbClr val="FF0000"/>
                        </a:solidFill>
                        <a:latin typeface="Cambria Math" panose="02040503050406030204" pitchFamily="18" charset="0"/>
                        <a:ea typeface="+mj-ea"/>
                      </a:rPr>
                      <m:t>𝟏</m:t>
                    </m:r>
                    <m:r>
                      <a:rPr lang="en-US" altLang="ja-JP" b="1" i="1" dirty="0" smtClean="0">
                        <a:solidFill>
                          <a:srgbClr val="FF0000"/>
                        </a:solidFill>
                        <a:latin typeface="Cambria Math" panose="02040503050406030204" pitchFamily="18" charset="0"/>
                        <a:ea typeface="+mj-ea"/>
                      </a:rPr>
                      <m:t>‐</m:t>
                    </m:r>
                    <m:r>
                      <a:rPr lang="en-US" altLang="ja-JP" b="1" i="1" dirty="0">
                        <a:solidFill>
                          <a:srgbClr val="FF0000"/>
                        </a:solidFill>
                        <a:latin typeface="Cambria Math" panose="02040503050406030204" pitchFamily="18" charset="0"/>
                        <a:ea typeface="+mj-ea"/>
                      </a:rPr>
                      <m:t>𝜽</m:t>
                    </m:r>
                    <m:r>
                      <a:rPr lang="en-US" altLang="ja-JP" b="1" i="1" dirty="0" smtClean="0">
                        <a:solidFill>
                          <a:srgbClr val="FF0000"/>
                        </a:solidFill>
                        <a:latin typeface="Cambria Math" panose="02040503050406030204" pitchFamily="18" charset="0"/>
                        <a:ea typeface="+mj-ea"/>
                      </a:rPr>
                      <m:t>)</m:t>
                    </m:r>
                    <m:sSup>
                      <m:sSupPr>
                        <m:ctrlPr>
                          <a:rPr lang="en-US" altLang="ja-JP" b="1" i="1" smtClean="0">
                            <a:solidFill>
                              <a:srgbClr val="FF0000"/>
                            </a:solidFill>
                            <a:latin typeface="Cambria Math" panose="02040503050406030204" pitchFamily="18" charset="0"/>
                            <a:ea typeface="+mj-ea"/>
                          </a:rPr>
                        </m:ctrlPr>
                      </m:sSupPr>
                      <m:e>
                        <m:r>
                          <a:rPr lang="en-US" altLang="ja-JP" b="1" i="0">
                            <a:solidFill>
                              <a:srgbClr val="FF0000"/>
                            </a:solidFill>
                            <a:latin typeface="Cambria Math" panose="02040503050406030204" pitchFamily="18" charset="0"/>
                            <a:ea typeface="+mj-ea"/>
                          </a:rPr>
                          <m:t>𝛉</m:t>
                        </m:r>
                      </m:e>
                      <m:sup>
                        <m:r>
                          <a:rPr lang="en-US" altLang="ja-JP" b="1" i="0">
                            <a:solidFill>
                              <a:srgbClr val="FF0000"/>
                            </a:solidFill>
                            <a:latin typeface="Cambria Math" panose="02040503050406030204" pitchFamily="18" charset="0"/>
                            <a:ea typeface="+mj-ea"/>
                          </a:rPr>
                          <m:t>𝟐</m:t>
                        </m:r>
                      </m:sup>
                    </m:sSup>
                  </m:oMath>
                </a14:m>
                <a:endParaRPr lang="en-US" altLang="ja-JP" b="1" dirty="0">
                  <a:solidFill>
                    <a:srgbClr val="FF0000"/>
                  </a:solidFill>
                  <a:latin typeface="+mj-ea"/>
                  <a:ea typeface="+mj-ea"/>
                </a:endParaRPr>
              </a:p>
            </p:txBody>
          </p:sp>
        </mc:Choice>
        <mc:Fallback xmlns="">
          <p:sp>
            <p:nvSpPr>
              <p:cNvPr id="24" name="コンテンツ プレースホルダー 2">
                <a:extLst>
                  <a:ext uri="{FF2B5EF4-FFF2-40B4-BE49-F238E27FC236}">
                    <a16:creationId xmlns:a16="http://schemas.microsoft.com/office/drawing/2014/main" id="{A11E7EF8-E690-4F9E-9A6F-29E4F2AC2D35}"/>
                  </a:ext>
                </a:extLst>
              </p:cNvPr>
              <p:cNvSpPr txBox="1">
                <a:spLocks noRot="1" noChangeAspect="1" noMove="1" noResize="1" noEditPoints="1" noAdjustHandles="1" noChangeArrowheads="1" noChangeShapeType="1" noTextEdit="1"/>
              </p:cNvSpPr>
              <p:nvPr/>
            </p:nvSpPr>
            <p:spPr>
              <a:xfrm>
                <a:off x="7521350" y="5612983"/>
                <a:ext cx="3766077" cy="550810"/>
              </a:xfrm>
              <a:prstGeom prst="rect">
                <a:avLst/>
              </a:prstGeom>
              <a:blipFill>
                <a:blip r:embed="rId5"/>
                <a:stretch>
                  <a:fillRect l="-3398" t="-10000"/>
                </a:stretch>
              </a:blipFill>
            </p:spPr>
            <p:txBody>
              <a:bodyPr/>
              <a:lstStyle/>
              <a:p>
                <a:r>
                  <a:rPr lang="ja-JP" altLang="en-US">
                    <a:noFill/>
                  </a:rPr>
                  <a:t> </a:t>
                </a:r>
              </a:p>
            </p:txBody>
          </p:sp>
        </mc:Fallback>
      </mc:AlternateContent>
      <p:graphicFrame>
        <p:nvGraphicFramePr>
          <p:cNvPr id="17" name="グラフ 16">
            <a:extLst>
              <a:ext uri="{FF2B5EF4-FFF2-40B4-BE49-F238E27FC236}">
                <a16:creationId xmlns:a16="http://schemas.microsoft.com/office/drawing/2014/main" id="{ED7AB275-ADDA-417F-8027-0331F9F8B168}"/>
              </a:ext>
            </a:extLst>
          </p:cNvPr>
          <p:cNvGraphicFramePr>
            <a:graphicFrameLocks/>
          </p:cNvGraphicFramePr>
          <p:nvPr>
            <p:extLst>
              <p:ext uri="{D42A27DB-BD31-4B8C-83A1-F6EECF244321}">
                <p14:modId xmlns:p14="http://schemas.microsoft.com/office/powerpoint/2010/main" val="2560468533"/>
              </p:ext>
            </p:extLst>
          </p:nvPr>
        </p:nvGraphicFramePr>
        <p:xfrm>
          <a:off x="1131923" y="2959832"/>
          <a:ext cx="4851248" cy="3075755"/>
        </p:xfrm>
        <a:graphic>
          <a:graphicData uri="http://schemas.openxmlformats.org/drawingml/2006/chart">
            <c:chart xmlns:c="http://schemas.openxmlformats.org/drawingml/2006/chart" xmlns:r="http://schemas.openxmlformats.org/officeDocument/2006/relationships" r:id="rId6"/>
          </a:graphicData>
        </a:graphic>
      </p:graphicFrame>
      <p:sp>
        <p:nvSpPr>
          <p:cNvPr id="18" name="吹き出し: 角を丸めた四角形 17">
            <a:extLst>
              <a:ext uri="{FF2B5EF4-FFF2-40B4-BE49-F238E27FC236}">
                <a16:creationId xmlns:a16="http://schemas.microsoft.com/office/drawing/2014/main" id="{8606A583-A3D7-48D0-B922-CA7DEB17F445}"/>
              </a:ext>
            </a:extLst>
          </p:cNvPr>
          <p:cNvSpPr/>
          <p:nvPr/>
        </p:nvSpPr>
        <p:spPr>
          <a:xfrm>
            <a:off x="4827024" y="4436440"/>
            <a:ext cx="2586720" cy="952747"/>
          </a:xfrm>
          <a:prstGeom prst="wedgeRoundRectCallout">
            <a:avLst>
              <a:gd name="adj1" fmla="val -95604"/>
              <a:gd name="adj2" fmla="val 35079"/>
              <a:gd name="adj3" fmla="val 16667"/>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n-ea"/>
              </a:rPr>
              <a:t>面積が</a:t>
            </a:r>
            <a:r>
              <a:rPr kumimoji="1" lang="en-US" altLang="ja-JP" dirty="0">
                <a:solidFill>
                  <a:schemeClr val="tx1"/>
                </a:solidFill>
                <a:latin typeface="+mn-ea"/>
              </a:rPr>
              <a:t>1</a:t>
            </a:r>
            <a:r>
              <a:rPr kumimoji="1" lang="ja-JP" altLang="en-US" dirty="0">
                <a:solidFill>
                  <a:schemeClr val="tx1"/>
                </a:solidFill>
                <a:latin typeface="+mn-ea"/>
              </a:rPr>
              <a:t>になるような比例定数</a:t>
            </a:r>
            <a:r>
              <a:rPr kumimoji="1" lang="en-US" altLang="ja-JP" dirty="0">
                <a:solidFill>
                  <a:schemeClr val="tx1"/>
                </a:solidFill>
                <a:latin typeface="+mn-ea"/>
              </a:rPr>
              <a:t>k</a:t>
            </a:r>
            <a:r>
              <a:rPr kumimoji="1" lang="ja-JP" altLang="en-US" dirty="0">
                <a:solidFill>
                  <a:schemeClr val="tx1"/>
                </a:solidFill>
                <a:latin typeface="+mn-ea"/>
              </a:rPr>
              <a:t>を求める</a:t>
            </a:r>
          </a:p>
        </p:txBody>
      </p:sp>
    </p:spTree>
    <p:extLst>
      <p:ext uri="{BB962C8B-B14F-4D97-AF65-F5344CB8AC3E}">
        <p14:creationId xmlns:p14="http://schemas.microsoft.com/office/powerpoint/2010/main" val="508280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コインの確率分布　３回目：裏</a:t>
            </a:r>
          </a:p>
        </p:txBody>
      </p:sp>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32</a:t>
            </a:fld>
            <a:endParaRPr lang="en-US" dirty="0"/>
          </a:p>
        </p:txBody>
      </p:sp>
      <p:graphicFrame>
        <p:nvGraphicFramePr>
          <p:cNvPr id="17" name="グラフ 16">
            <a:extLst>
              <a:ext uri="{FF2B5EF4-FFF2-40B4-BE49-F238E27FC236}">
                <a16:creationId xmlns:a16="http://schemas.microsoft.com/office/drawing/2014/main" id="{ED7AB275-ADDA-417F-8027-0331F9F8B168}"/>
              </a:ext>
            </a:extLst>
          </p:cNvPr>
          <p:cNvGraphicFramePr>
            <a:graphicFrameLocks/>
          </p:cNvGraphicFramePr>
          <p:nvPr>
            <p:extLst>
              <p:ext uri="{D42A27DB-BD31-4B8C-83A1-F6EECF244321}">
                <p14:modId xmlns:p14="http://schemas.microsoft.com/office/powerpoint/2010/main" val="13729638"/>
              </p:ext>
            </p:extLst>
          </p:nvPr>
        </p:nvGraphicFramePr>
        <p:xfrm>
          <a:off x="1024127" y="1815447"/>
          <a:ext cx="6348223" cy="4457337"/>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直線コネクタ 10">
            <a:extLst>
              <a:ext uri="{FF2B5EF4-FFF2-40B4-BE49-F238E27FC236}">
                <a16:creationId xmlns:a16="http://schemas.microsoft.com/office/drawing/2014/main" id="{F5B51AFB-6AAE-40FA-81FD-5B71D951FD1A}"/>
              </a:ext>
            </a:extLst>
          </p:cNvPr>
          <p:cNvCxnSpPr/>
          <p:nvPr/>
        </p:nvCxnSpPr>
        <p:spPr>
          <a:xfrm>
            <a:off x="4555671" y="2392136"/>
            <a:ext cx="0" cy="3636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吹き出し: 角を丸めた四角形 11">
                <a:extLst>
                  <a:ext uri="{FF2B5EF4-FFF2-40B4-BE49-F238E27FC236}">
                    <a16:creationId xmlns:a16="http://schemas.microsoft.com/office/drawing/2014/main" id="{EE7B5B0C-45DC-4060-96E4-D29620F94F15}"/>
                  </a:ext>
                </a:extLst>
              </p:cNvPr>
              <p:cNvSpPr/>
              <p:nvPr/>
            </p:nvSpPr>
            <p:spPr>
              <a:xfrm>
                <a:off x="5717857" y="2142276"/>
                <a:ext cx="4683437" cy="952747"/>
              </a:xfrm>
              <a:prstGeom prst="wedgeRoundRectCallout">
                <a:avLst>
                  <a:gd name="adj1" fmla="val -75446"/>
                  <a:gd name="adj2" fmla="val -24204"/>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m:rPr>
                        <m:sty m:val="p"/>
                      </m:rPr>
                      <a:rPr kumimoji="1" lang="en-US" altLang="ja-JP" i="1">
                        <a:solidFill>
                          <a:schemeClr val="tx1"/>
                        </a:solidFill>
                        <a:latin typeface="Cambria Math" panose="02040503050406030204" pitchFamily="18" charset="0"/>
                      </a:rPr>
                      <m:t>θ</m:t>
                    </m:r>
                    <m:r>
                      <a:rPr kumimoji="1" lang="ja-JP" altLang="en-US" i="1" smtClean="0">
                        <a:solidFill>
                          <a:schemeClr val="tx1"/>
                        </a:solidFill>
                        <a:latin typeface="Cambria Math" panose="02040503050406030204" pitchFamily="18" charset="0"/>
                      </a:rPr>
                      <m:t>＝</m:t>
                    </m:r>
                    <m:f>
                      <m:fPr>
                        <m:ctrlPr>
                          <a:rPr kumimoji="1" lang="en-US" altLang="ja-JP" i="1" smtClean="0">
                            <a:solidFill>
                              <a:schemeClr val="tx1"/>
                            </a:solidFill>
                            <a:latin typeface="Cambria Math" panose="02040503050406030204" pitchFamily="18" charset="0"/>
                          </a:rPr>
                        </m:ctrlPr>
                      </m:fPr>
                      <m:num>
                        <m:r>
                          <a:rPr kumimoji="1" lang="ja-JP" altLang="en-US" i="1">
                            <a:solidFill>
                              <a:schemeClr val="tx1"/>
                            </a:solidFill>
                            <a:latin typeface="Cambria Math" panose="02040503050406030204" pitchFamily="18" charset="0"/>
                          </a:rPr>
                          <m:t>２</m:t>
                        </m:r>
                      </m:num>
                      <m:den>
                        <m:r>
                          <a:rPr kumimoji="1" lang="ja-JP" altLang="en-US" i="1">
                            <a:solidFill>
                              <a:schemeClr val="tx1"/>
                            </a:solidFill>
                            <a:latin typeface="Cambria Math" panose="02040503050406030204" pitchFamily="18" charset="0"/>
                          </a:rPr>
                          <m:t>３</m:t>
                        </m:r>
                      </m:den>
                    </m:f>
                  </m:oMath>
                </a14:m>
                <a:r>
                  <a:rPr kumimoji="1" lang="ja-JP" altLang="en-US" dirty="0">
                    <a:solidFill>
                      <a:schemeClr val="tx1"/>
                    </a:solidFill>
                    <a:latin typeface="+mn-ea"/>
                  </a:rPr>
                  <a:t>でグラフの山がピークになっている</a:t>
                </a:r>
              </a:p>
            </p:txBody>
          </p:sp>
        </mc:Choice>
        <mc:Fallback xmlns="">
          <p:sp>
            <p:nvSpPr>
              <p:cNvPr id="12" name="吹き出し: 角を丸めた四角形 11">
                <a:extLst>
                  <a:ext uri="{FF2B5EF4-FFF2-40B4-BE49-F238E27FC236}">
                    <a16:creationId xmlns:a16="http://schemas.microsoft.com/office/drawing/2014/main" id="{EE7B5B0C-45DC-4060-96E4-D29620F94F15}"/>
                  </a:ext>
                </a:extLst>
              </p:cNvPr>
              <p:cNvSpPr>
                <a:spLocks noRot="1" noChangeAspect="1" noMove="1" noResize="1" noEditPoints="1" noAdjustHandles="1" noChangeArrowheads="1" noChangeShapeType="1" noTextEdit="1"/>
              </p:cNvSpPr>
              <p:nvPr/>
            </p:nvSpPr>
            <p:spPr>
              <a:xfrm>
                <a:off x="5717857" y="2142276"/>
                <a:ext cx="4683437" cy="952747"/>
              </a:xfrm>
              <a:prstGeom prst="wedgeRoundRectCallout">
                <a:avLst>
                  <a:gd name="adj1" fmla="val -75446"/>
                  <a:gd name="adj2" fmla="val -24204"/>
                  <a:gd name="adj3" fmla="val 16667"/>
                </a:avLst>
              </a:prstGeom>
              <a:blipFill>
                <a:blip r:embed="rId4"/>
                <a:stretch>
                  <a:fillRect/>
                </a:stretch>
              </a:blipFill>
              <a:ln>
                <a:noFill/>
              </a:ln>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AED83BE-EAE4-4F69-95D4-9FD339204576}"/>
              </a:ext>
            </a:extLst>
          </p:cNvPr>
          <p:cNvSpPr txBox="1"/>
          <p:nvPr/>
        </p:nvSpPr>
        <p:spPr>
          <a:xfrm>
            <a:off x="7213968" y="4105509"/>
            <a:ext cx="4245425" cy="830997"/>
          </a:xfrm>
          <a:prstGeom prst="rect">
            <a:avLst/>
          </a:prstGeom>
          <a:noFill/>
        </p:spPr>
        <p:txBody>
          <a:bodyPr wrap="square" rtlCol="0">
            <a:spAutoFit/>
          </a:bodyPr>
          <a:lstStyle/>
          <a:p>
            <a:r>
              <a:rPr kumimoji="1" lang="ja-JP" altLang="en-US" sz="2400" dirty="0">
                <a:solidFill>
                  <a:srgbClr val="FF0000"/>
                </a:solidFill>
                <a:latin typeface="+mj-ea"/>
                <a:ea typeface="+mj-ea"/>
              </a:rPr>
              <a:t>もっとも表がでやすいのは</a:t>
            </a:r>
            <a:endParaRPr kumimoji="1" lang="en-US" altLang="ja-JP" sz="2400" dirty="0">
              <a:solidFill>
                <a:srgbClr val="FF0000"/>
              </a:solidFill>
              <a:latin typeface="+mj-ea"/>
              <a:ea typeface="+mj-ea"/>
            </a:endParaRPr>
          </a:p>
          <a:p>
            <a:r>
              <a:rPr kumimoji="1" lang="ja-JP" altLang="en-US" sz="2400" dirty="0">
                <a:solidFill>
                  <a:srgbClr val="FF0000"/>
                </a:solidFill>
                <a:latin typeface="+mj-ea"/>
                <a:ea typeface="+mj-ea"/>
              </a:rPr>
              <a:t>３回中２回と解釈も出来る</a:t>
            </a:r>
            <a:endParaRPr kumimoji="1" lang="en-US" altLang="ja-JP" sz="2400" dirty="0">
              <a:solidFill>
                <a:srgbClr val="FF0000"/>
              </a:solidFill>
              <a:latin typeface="+mj-ea"/>
              <a:ea typeface="+mj-ea"/>
            </a:endParaRPr>
          </a:p>
        </p:txBody>
      </p:sp>
      <p:sp>
        <p:nvSpPr>
          <p:cNvPr id="15" name="矢印: ストライプ 14">
            <a:extLst>
              <a:ext uri="{FF2B5EF4-FFF2-40B4-BE49-F238E27FC236}">
                <a16:creationId xmlns:a16="http://schemas.microsoft.com/office/drawing/2014/main" id="{BD2FFD6B-17F7-4470-938B-87E7DF1D95A2}"/>
              </a:ext>
            </a:extLst>
          </p:cNvPr>
          <p:cNvSpPr/>
          <p:nvPr/>
        </p:nvSpPr>
        <p:spPr>
          <a:xfrm rot="5400000">
            <a:off x="8419063" y="2650176"/>
            <a:ext cx="587826" cy="1769923"/>
          </a:xfrm>
          <a:prstGeom prst="stripedRightArrow">
            <a:avLst>
              <a:gd name="adj1" fmla="val 50000"/>
              <a:gd name="adj2" fmla="val 60223"/>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角を丸めた四角形 8">
            <a:extLst>
              <a:ext uri="{FF2B5EF4-FFF2-40B4-BE49-F238E27FC236}">
                <a16:creationId xmlns:a16="http://schemas.microsoft.com/office/drawing/2014/main" id="{027CB918-0C4B-4595-9F6A-4D7DBDCC3A41}"/>
              </a:ext>
            </a:extLst>
          </p:cNvPr>
          <p:cNvSpPr/>
          <p:nvPr/>
        </p:nvSpPr>
        <p:spPr>
          <a:xfrm>
            <a:off x="7213967" y="5059282"/>
            <a:ext cx="4039383" cy="952747"/>
          </a:xfrm>
          <a:prstGeom prst="wedgeRoundRectCallout">
            <a:avLst>
              <a:gd name="adj1" fmla="val -71923"/>
              <a:gd name="adj2" fmla="val 9762"/>
              <a:gd name="adj3" fmla="val 1666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tx1"/>
                </a:solidFill>
                <a:latin typeface="+mn-ea"/>
              </a:rPr>
              <a:t>表が２回で出た後に、裏が１回出たので、</a:t>
            </a:r>
            <a:endParaRPr kumimoji="1" lang="en-US" altLang="ja-JP" sz="1600" dirty="0">
              <a:solidFill>
                <a:schemeClr val="tx1"/>
              </a:solidFill>
              <a:latin typeface="+mn-ea"/>
            </a:endParaRPr>
          </a:p>
          <a:p>
            <a:r>
              <a:rPr kumimoji="1" lang="ja-JP" altLang="en-US" sz="1600" dirty="0">
                <a:solidFill>
                  <a:schemeClr val="tx1"/>
                </a:solidFill>
                <a:latin typeface="+mn-ea"/>
              </a:rPr>
              <a:t>ピークが右よりで、ピークから右肩下がりになるようなグラフになる。</a:t>
            </a:r>
          </a:p>
        </p:txBody>
      </p:sp>
      <p:sp>
        <p:nvSpPr>
          <p:cNvPr id="4" name="楕円 3">
            <a:extLst>
              <a:ext uri="{FF2B5EF4-FFF2-40B4-BE49-F238E27FC236}">
                <a16:creationId xmlns:a16="http://schemas.microsoft.com/office/drawing/2014/main" id="{60778132-63CD-44CE-9AAD-38B03FEE4565}"/>
              </a:ext>
            </a:extLst>
          </p:cNvPr>
          <p:cNvSpPr/>
          <p:nvPr/>
        </p:nvSpPr>
        <p:spPr>
          <a:xfrm>
            <a:off x="4479816" y="2296955"/>
            <a:ext cx="151709" cy="19036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12711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7C260-8B9A-40D6-BEA4-D5692EC1E25C}"/>
              </a:ext>
            </a:extLst>
          </p:cNvPr>
          <p:cNvSpPr>
            <a:spLocks noGrp="1"/>
          </p:cNvSpPr>
          <p:nvPr>
            <p:ph type="title"/>
          </p:nvPr>
        </p:nvSpPr>
        <p:spPr>
          <a:xfrm>
            <a:off x="1024127" y="585216"/>
            <a:ext cx="10799400" cy="1499616"/>
          </a:xfrm>
        </p:spPr>
        <p:txBody>
          <a:bodyPr>
            <a:normAutofit/>
          </a:bodyPr>
          <a:lstStyle/>
          <a:p>
            <a:r>
              <a:rPr kumimoji="1" lang="ja-JP" altLang="en-US" sz="4800" dirty="0"/>
              <a:t>表表裏の順番を変えたら？</a:t>
            </a:r>
          </a:p>
        </p:txBody>
      </p:sp>
      <p:sp>
        <p:nvSpPr>
          <p:cNvPr id="8" name="スライド番号プレースホルダー 7">
            <a:extLst>
              <a:ext uri="{FF2B5EF4-FFF2-40B4-BE49-F238E27FC236}">
                <a16:creationId xmlns:a16="http://schemas.microsoft.com/office/drawing/2014/main" id="{28FAAB36-79FB-4AD3-9214-3DCFE3ED7828}"/>
              </a:ext>
            </a:extLst>
          </p:cNvPr>
          <p:cNvSpPr>
            <a:spLocks noGrp="1"/>
          </p:cNvSpPr>
          <p:nvPr>
            <p:ph type="sldNum" sz="quarter" idx="12"/>
          </p:nvPr>
        </p:nvSpPr>
        <p:spPr/>
        <p:txBody>
          <a:bodyPr/>
          <a:lstStyle/>
          <a:p>
            <a:fld id="{4FAB73BC-B049-4115-A692-8D63A059BFB8}" type="slidenum">
              <a:rPr lang="en-US" smtClean="0"/>
              <a:t>33</a:t>
            </a:fld>
            <a:endParaRPr lang="en-US" dirty="0"/>
          </a:p>
        </p:txBody>
      </p:sp>
      <p:sp>
        <p:nvSpPr>
          <p:cNvPr id="4" name="フローチャート: 結合子 3">
            <a:extLst>
              <a:ext uri="{FF2B5EF4-FFF2-40B4-BE49-F238E27FC236}">
                <a16:creationId xmlns:a16="http://schemas.microsoft.com/office/drawing/2014/main" id="{E214ECEE-45DB-4FD0-BD78-F923B6C2C6DA}"/>
              </a:ext>
            </a:extLst>
          </p:cNvPr>
          <p:cNvSpPr/>
          <p:nvPr/>
        </p:nvSpPr>
        <p:spPr>
          <a:xfrm>
            <a:off x="1365232" y="2424793"/>
            <a:ext cx="1200150" cy="1134836"/>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800" dirty="0">
                <a:solidFill>
                  <a:schemeClr val="tx1"/>
                </a:solidFill>
                <a:latin typeface="+mj-ea"/>
                <a:ea typeface="+mj-ea"/>
              </a:rPr>
              <a:t>表</a:t>
            </a:r>
          </a:p>
        </p:txBody>
      </p:sp>
      <p:sp>
        <p:nvSpPr>
          <p:cNvPr id="9" name="フローチャート: 結合子 8">
            <a:extLst>
              <a:ext uri="{FF2B5EF4-FFF2-40B4-BE49-F238E27FC236}">
                <a16:creationId xmlns:a16="http://schemas.microsoft.com/office/drawing/2014/main" id="{436049C3-ABE9-4307-AD36-AE777AECF633}"/>
              </a:ext>
            </a:extLst>
          </p:cNvPr>
          <p:cNvSpPr/>
          <p:nvPr/>
        </p:nvSpPr>
        <p:spPr>
          <a:xfrm>
            <a:off x="1365232" y="3768961"/>
            <a:ext cx="1200150" cy="1134836"/>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800" dirty="0">
                <a:solidFill>
                  <a:schemeClr val="tx1"/>
                </a:solidFill>
                <a:latin typeface="+mj-ea"/>
                <a:ea typeface="+mj-ea"/>
              </a:rPr>
              <a:t>表</a:t>
            </a:r>
          </a:p>
        </p:txBody>
      </p:sp>
      <p:sp>
        <p:nvSpPr>
          <p:cNvPr id="10" name="フローチャート: 結合子 9">
            <a:extLst>
              <a:ext uri="{FF2B5EF4-FFF2-40B4-BE49-F238E27FC236}">
                <a16:creationId xmlns:a16="http://schemas.microsoft.com/office/drawing/2014/main" id="{C0C59329-B222-48CF-B5F5-3A17589AA150}"/>
              </a:ext>
            </a:extLst>
          </p:cNvPr>
          <p:cNvSpPr/>
          <p:nvPr/>
        </p:nvSpPr>
        <p:spPr>
          <a:xfrm>
            <a:off x="1365232" y="5113129"/>
            <a:ext cx="1200150" cy="1134836"/>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800" dirty="0">
                <a:solidFill>
                  <a:srgbClr val="7030A0"/>
                </a:solidFill>
                <a:latin typeface="+mj-ea"/>
                <a:ea typeface="+mj-ea"/>
              </a:rPr>
              <a:t>裏</a:t>
            </a:r>
          </a:p>
        </p:txBody>
      </p:sp>
      <p:sp>
        <p:nvSpPr>
          <p:cNvPr id="13" name="コンテンツ プレースホルダー 2">
            <a:extLst>
              <a:ext uri="{FF2B5EF4-FFF2-40B4-BE49-F238E27FC236}">
                <a16:creationId xmlns:a16="http://schemas.microsoft.com/office/drawing/2014/main" id="{741778F3-4DD0-4FD5-BA33-14CD1E510EC7}"/>
              </a:ext>
            </a:extLst>
          </p:cNvPr>
          <p:cNvSpPr txBox="1">
            <a:spLocks/>
          </p:cNvSpPr>
          <p:nvPr/>
        </p:nvSpPr>
        <p:spPr>
          <a:xfrm>
            <a:off x="1449787" y="2017616"/>
            <a:ext cx="1031040" cy="39568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ja-JP" altLang="en-US" b="1" dirty="0">
                <a:latin typeface="+mj-ea"/>
                <a:ea typeface="+mj-ea"/>
              </a:rPr>
              <a:t>１回目</a:t>
            </a:r>
            <a:endParaRPr lang="en-US" altLang="ja-JP" b="1" dirty="0">
              <a:latin typeface="+mj-ea"/>
              <a:ea typeface="+mj-ea"/>
            </a:endParaRPr>
          </a:p>
        </p:txBody>
      </p:sp>
      <p:sp>
        <p:nvSpPr>
          <p:cNvPr id="15" name="コンテンツ プレースホルダー 2">
            <a:extLst>
              <a:ext uri="{FF2B5EF4-FFF2-40B4-BE49-F238E27FC236}">
                <a16:creationId xmlns:a16="http://schemas.microsoft.com/office/drawing/2014/main" id="{40F92E04-B4F9-445F-80DC-F63B0DFB0F7E}"/>
              </a:ext>
            </a:extLst>
          </p:cNvPr>
          <p:cNvSpPr txBox="1">
            <a:spLocks/>
          </p:cNvSpPr>
          <p:nvPr/>
        </p:nvSpPr>
        <p:spPr>
          <a:xfrm>
            <a:off x="3032733" y="1991654"/>
            <a:ext cx="1031040" cy="39568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ja-JP" altLang="en-US" b="1" dirty="0">
                <a:latin typeface="+mj-ea"/>
                <a:ea typeface="+mj-ea"/>
              </a:rPr>
              <a:t>２回目</a:t>
            </a:r>
            <a:endParaRPr lang="en-US" altLang="ja-JP" b="1" dirty="0">
              <a:latin typeface="+mj-ea"/>
              <a:ea typeface="+mj-ea"/>
            </a:endParaRPr>
          </a:p>
        </p:txBody>
      </p:sp>
      <p:sp>
        <p:nvSpPr>
          <p:cNvPr id="16" name="フローチャート: 結合子 15">
            <a:extLst>
              <a:ext uri="{FF2B5EF4-FFF2-40B4-BE49-F238E27FC236}">
                <a16:creationId xmlns:a16="http://schemas.microsoft.com/office/drawing/2014/main" id="{646C731B-706E-40C6-B0E6-DC30D311F9BF}"/>
              </a:ext>
            </a:extLst>
          </p:cNvPr>
          <p:cNvSpPr/>
          <p:nvPr/>
        </p:nvSpPr>
        <p:spPr>
          <a:xfrm>
            <a:off x="2948178" y="2424793"/>
            <a:ext cx="1200150" cy="1134836"/>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800" dirty="0">
                <a:solidFill>
                  <a:schemeClr val="tx1"/>
                </a:solidFill>
                <a:latin typeface="+mj-ea"/>
                <a:ea typeface="+mj-ea"/>
              </a:rPr>
              <a:t>表</a:t>
            </a:r>
          </a:p>
        </p:txBody>
      </p:sp>
      <p:sp>
        <p:nvSpPr>
          <p:cNvPr id="18" name="フローチャート: 結合子 17">
            <a:extLst>
              <a:ext uri="{FF2B5EF4-FFF2-40B4-BE49-F238E27FC236}">
                <a16:creationId xmlns:a16="http://schemas.microsoft.com/office/drawing/2014/main" id="{D5B0F23D-0AB9-427F-9803-9A79695272FD}"/>
              </a:ext>
            </a:extLst>
          </p:cNvPr>
          <p:cNvSpPr/>
          <p:nvPr/>
        </p:nvSpPr>
        <p:spPr>
          <a:xfrm>
            <a:off x="2948178" y="3768961"/>
            <a:ext cx="1200150" cy="1134836"/>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800" dirty="0">
                <a:solidFill>
                  <a:srgbClr val="7030A0"/>
                </a:solidFill>
                <a:latin typeface="+mj-ea"/>
                <a:ea typeface="+mj-ea"/>
              </a:rPr>
              <a:t>裏</a:t>
            </a:r>
          </a:p>
        </p:txBody>
      </p:sp>
      <p:sp>
        <p:nvSpPr>
          <p:cNvPr id="19" name="フローチャート: 結合子 18">
            <a:extLst>
              <a:ext uri="{FF2B5EF4-FFF2-40B4-BE49-F238E27FC236}">
                <a16:creationId xmlns:a16="http://schemas.microsoft.com/office/drawing/2014/main" id="{A80A5F4F-0941-4F28-AD37-07C1AEA1E30B}"/>
              </a:ext>
            </a:extLst>
          </p:cNvPr>
          <p:cNvSpPr/>
          <p:nvPr/>
        </p:nvSpPr>
        <p:spPr>
          <a:xfrm>
            <a:off x="2948178" y="5113129"/>
            <a:ext cx="1200150" cy="1134836"/>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800" dirty="0">
                <a:solidFill>
                  <a:schemeClr val="tx1"/>
                </a:solidFill>
                <a:latin typeface="+mj-ea"/>
                <a:ea typeface="+mj-ea"/>
              </a:rPr>
              <a:t>表</a:t>
            </a:r>
          </a:p>
        </p:txBody>
      </p:sp>
      <p:sp>
        <p:nvSpPr>
          <p:cNvPr id="20" name="コンテンツ プレースホルダー 2">
            <a:extLst>
              <a:ext uri="{FF2B5EF4-FFF2-40B4-BE49-F238E27FC236}">
                <a16:creationId xmlns:a16="http://schemas.microsoft.com/office/drawing/2014/main" id="{DF5AC57B-F1C6-48E8-A394-2E47922A4388}"/>
              </a:ext>
            </a:extLst>
          </p:cNvPr>
          <p:cNvSpPr txBox="1">
            <a:spLocks/>
          </p:cNvSpPr>
          <p:nvPr/>
        </p:nvSpPr>
        <p:spPr>
          <a:xfrm>
            <a:off x="4615679" y="1978264"/>
            <a:ext cx="1031040" cy="39568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None/>
            </a:pPr>
            <a:r>
              <a:rPr lang="ja-JP" altLang="en-US" b="1" dirty="0">
                <a:latin typeface="+mj-ea"/>
                <a:ea typeface="+mj-ea"/>
              </a:rPr>
              <a:t>３回目</a:t>
            </a:r>
            <a:endParaRPr lang="en-US" altLang="ja-JP" b="1" dirty="0">
              <a:latin typeface="+mj-ea"/>
              <a:ea typeface="+mj-ea"/>
            </a:endParaRPr>
          </a:p>
        </p:txBody>
      </p:sp>
      <p:sp>
        <p:nvSpPr>
          <p:cNvPr id="21" name="フローチャート: 結合子 20">
            <a:extLst>
              <a:ext uri="{FF2B5EF4-FFF2-40B4-BE49-F238E27FC236}">
                <a16:creationId xmlns:a16="http://schemas.microsoft.com/office/drawing/2014/main" id="{B00623DA-C209-449D-B52B-DD58EC04AB9F}"/>
              </a:ext>
            </a:extLst>
          </p:cNvPr>
          <p:cNvSpPr/>
          <p:nvPr/>
        </p:nvSpPr>
        <p:spPr>
          <a:xfrm>
            <a:off x="4531124" y="2411403"/>
            <a:ext cx="1200150" cy="1134836"/>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800" dirty="0">
                <a:solidFill>
                  <a:srgbClr val="7030A0"/>
                </a:solidFill>
                <a:latin typeface="+mj-ea"/>
                <a:ea typeface="+mj-ea"/>
              </a:rPr>
              <a:t>裏</a:t>
            </a:r>
          </a:p>
        </p:txBody>
      </p:sp>
      <p:sp>
        <p:nvSpPr>
          <p:cNvPr id="22" name="フローチャート: 結合子 21">
            <a:extLst>
              <a:ext uri="{FF2B5EF4-FFF2-40B4-BE49-F238E27FC236}">
                <a16:creationId xmlns:a16="http://schemas.microsoft.com/office/drawing/2014/main" id="{7EF3B460-A128-4AFF-A222-9D99AFCC01DE}"/>
              </a:ext>
            </a:extLst>
          </p:cNvPr>
          <p:cNvSpPr/>
          <p:nvPr/>
        </p:nvSpPr>
        <p:spPr>
          <a:xfrm>
            <a:off x="4531124" y="3755571"/>
            <a:ext cx="1200150" cy="1134836"/>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800" dirty="0">
                <a:solidFill>
                  <a:schemeClr val="tx1"/>
                </a:solidFill>
                <a:latin typeface="+mj-ea"/>
                <a:ea typeface="+mj-ea"/>
              </a:rPr>
              <a:t>表</a:t>
            </a:r>
          </a:p>
        </p:txBody>
      </p:sp>
      <p:sp>
        <p:nvSpPr>
          <p:cNvPr id="23" name="フローチャート: 結合子 22">
            <a:extLst>
              <a:ext uri="{FF2B5EF4-FFF2-40B4-BE49-F238E27FC236}">
                <a16:creationId xmlns:a16="http://schemas.microsoft.com/office/drawing/2014/main" id="{2E2EC09A-6655-4092-AE45-C999DBFBF451}"/>
              </a:ext>
            </a:extLst>
          </p:cNvPr>
          <p:cNvSpPr/>
          <p:nvPr/>
        </p:nvSpPr>
        <p:spPr>
          <a:xfrm>
            <a:off x="4531124" y="5099739"/>
            <a:ext cx="1200150" cy="1134836"/>
          </a:xfrm>
          <a:prstGeom prst="flowChart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kumimoji="1" lang="ja-JP" altLang="en-US" sz="2800" dirty="0">
                <a:solidFill>
                  <a:schemeClr val="tx1"/>
                </a:solidFill>
                <a:latin typeface="+mj-ea"/>
                <a:ea typeface="+mj-ea"/>
              </a:rPr>
              <a:t>表</a:t>
            </a:r>
          </a:p>
        </p:txBody>
      </p:sp>
      <p:sp>
        <p:nvSpPr>
          <p:cNvPr id="24" name="矢印: ストライプ 23">
            <a:extLst>
              <a:ext uri="{FF2B5EF4-FFF2-40B4-BE49-F238E27FC236}">
                <a16:creationId xmlns:a16="http://schemas.microsoft.com/office/drawing/2014/main" id="{137C6A0D-8CC0-4743-AC9A-611951FA1294}"/>
              </a:ext>
            </a:extLst>
          </p:cNvPr>
          <p:cNvSpPr/>
          <p:nvPr/>
        </p:nvSpPr>
        <p:spPr>
          <a:xfrm>
            <a:off x="6114070" y="3197184"/>
            <a:ext cx="1528403" cy="1769923"/>
          </a:xfrm>
          <a:prstGeom prst="stripedRightArrow">
            <a:avLst>
              <a:gd name="adj1" fmla="val 50000"/>
              <a:gd name="adj2" fmla="val 60223"/>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コンテンツ プレースホルダー 2">
                <a:extLst>
                  <a:ext uri="{FF2B5EF4-FFF2-40B4-BE49-F238E27FC236}">
                    <a16:creationId xmlns:a16="http://schemas.microsoft.com/office/drawing/2014/main" id="{88F46A1D-8EBB-4CFB-BF05-0971CF143C60}"/>
                  </a:ext>
                </a:extLst>
              </p:cNvPr>
              <p:cNvSpPr txBox="1">
                <a:spLocks/>
              </p:cNvSpPr>
              <p:nvPr/>
            </p:nvSpPr>
            <p:spPr>
              <a:xfrm>
                <a:off x="7899322" y="3806740"/>
                <a:ext cx="3766077" cy="55081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sz="2400" b="1" i="1" dirty="0">
                    <a:solidFill>
                      <a:schemeClr val="tx1"/>
                    </a:solidFill>
                    <a:latin typeface="+mj-ea"/>
                    <a:ea typeface="+mj-ea"/>
                  </a:rPr>
                  <a:t>事後分布　＝　</a:t>
                </a:r>
                <a:r>
                  <a:rPr lang="en-US" altLang="ja-JP" sz="2400" b="1" dirty="0">
                    <a:solidFill>
                      <a:schemeClr val="tx1"/>
                    </a:solidFill>
                    <a:latin typeface="+mj-ea"/>
                    <a:ea typeface="+mj-ea"/>
                  </a:rPr>
                  <a:t>12</a:t>
                </a:r>
                <a14:m>
                  <m:oMath xmlns:m="http://schemas.openxmlformats.org/officeDocument/2006/math">
                    <m:r>
                      <a:rPr lang="en-US" altLang="ja-JP" sz="2400" b="1" i="1" dirty="0" smtClean="0">
                        <a:solidFill>
                          <a:schemeClr val="tx1"/>
                        </a:solidFill>
                        <a:latin typeface="Cambria Math" panose="02040503050406030204" pitchFamily="18" charset="0"/>
                        <a:ea typeface="+mj-ea"/>
                      </a:rPr>
                      <m:t>(</m:t>
                    </m:r>
                    <m:r>
                      <a:rPr lang="en-US" altLang="ja-JP" sz="2400" b="1" i="1" dirty="0">
                        <a:solidFill>
                          <a:schemeClr val="tx1"/>
                        </a:solidFill>
                        <a:latin typeface="Cambria Math" panose="02040503050406030204" pitchFamily="18" charset="0"/>
                        <a:ea typeface="+mj-ea"/>
                      </a:rPr>
                      <m:t>𝟏</m:t>
                    </m:r>
                    <m:r>
                      <a:rPr lang="en-US" altLang="ja-JP" sz="2400" b="1" i="1" dirty="0" smtClean="0">
                        <a:solidFill>
                          <a:schemeClr val="tx1"/>
                        </a:solidFill>
                        <a:latin typeface="Cambria Math" panose="02040503050406030204" pitchFamily="18" charset="0"/>
                        <a:ea typeface="+mj-ea"/>
                      </a:rPr>
                      <m:t>‐</m:t>
                    </m:r>
                    <m:r>
                      <a:rPr lang="en-US" altLang="ja-JP" sz="2400" b="1" i="1" dirty="0">
                        <a:solidFill>
                          <a:schemeClr val="tx1"/>
                        </a:solidFill>
                        <a:latin typeface="Cambria Math" panose="02040503050406030204" pitchFamily="18" charset="0"/>
                        <a:ea typeface="+mj-ea"/>
                      </a:rPr>
                      <m:t>𝜽</m:t>
                    </m:r>
                    <m:r>
                      <a:rPr lang="en-US" altLang="ja-JP" sz="2400" b="1" i="1" dirty="0" smtClean="0">
                        <a:solidFill>
                          <a:schemeClr val="tx1"/>
                        </a:solidFill>
                        <a:latin typeface="Cambria Math" panose="02040503050406030204" pitchFamily="18" charset="0"/>
                        <a:ea typeface="+mj-ea"/>
                      </a:rPr>
                      <m:t>)</m:t>
                    </m:r>
                    <m:sSup>
                      <m:sSupPr>
                        <m:ctrlPr>
                          <a:rPr lang="en-US" altLang="ja-JP" sz="2400" b="1" i="1" smtClean="0">
                            <a:solidFill>
                              <a:schemeClr val="tx1"/>
                            </a:solidFill>
                            <a:latin typeface="Cambria Math" panose="02040503050406030204" pitchFamily="18" charset="0"/>
                            <a:ea typeface="+mj-ea"/>
                          </a:rPr>
                        </m:ctrlPr>
                      </m:sSupPr>
                      <m:e>
                        <m:r>
                          <a:rPr lang="en-US" altLang="ja-JP" sz="2400" b="1" i="0">
                            <a:solidFill>
                              <a:schemeClr val="tx1"/>
                            </a:solidFill>
                            <a:latin typeface="Cambria Math" panose="02040503050406030204" pitchFamily="18" charset="0"/>
                            <a:ea typeface="+mj-ea"/>
                          </a:rPr>
                          <m:t>𝛉</m:t>
                        </m:r>
                      </m:e>
                      <m:sup>
                        <m:r>
                          <a:rPr lang="en-US" altLang="ja-JP" sz="2400" b="1" i="0">
                            <a:solidFill>
                              <a:schemeClr val="tx1"/>
                            </a:solidFill>
                            <a:latin typeface="Cambria Math" panose="02040503050406030204" pitchFamily="18" charset="0"/>
                            <a:ea typeface="+mj-ea"/>
                          </a:rPr>
                          <m:t>𝟐</m:t>
                        </m:r>
                      </m:sup>
                    </m:sSup>
                  </m:oMath>
                </a14:m>
                <a:endParaRPr lang="en-US" altLang="ja-JP" sz="2400" b="1" dirty="0">
                  <a:solidFill>
                    <a:schemeClr val="tx1"/>
                  </a:solidFill>
                  <a:latin typeface="+mj-ea"/>
                  <a:ea typeface="+mj-ea"/>
                </a:endParaRPr>
              </a:p>
            </p:txBody>
          </p:sp>
        </mc:Choice>
        <mc:Fallback xmlns="">
          <p:sp>
            <p:nvSpPr>
              <p:cNvPr id="25" name="コンテンツ プレースホルダー 2">
                <a:extLst>
                  <a:ext uri="{FF2B5EF4-FFF2-40B4-BE49-F238E27FC236}">
                    <a16:creationId xmlns:a16="http://schemas.microsoft.com/office/drawing/2014/main" id="{88F46A1D-8EBB-4CFB-BF05-0971CF143C60}"/>
                  </a:ext>
                </a:extLst>
              </p:cNvPr>
              <p:cNvSpPr txBox="1">
                <a:spLocks noRot="1" noChangeAspect="1" noMove="1" noResize="1" noEditPoints="1" noAdjustHandles="1" noChangeArrowheads="1" noChangeShapeType="1" noTextEdit="1"/>
              </p:cNvSpPr>
              <p:nvPr/>
            </p:nvSpPr>
            <p:spPr>
              <a:xfrm>
                <a:off x="7899322" y="3806740"/>
                <a:ext cx="3766077" cy="550810"/>
              </a:xfrm>
              <a:prstGeom prst="rect">
                <a:avLst/>
              </a:prstGeom>
              <a:blipFill>
                <a:blip r:embed="rId3"/>
                <a:stretch>
                  <a:fillRect l="-3722" t="-9890" b="-6593"/>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20C41BDC-53E3-4D83-8082-9B4E71A55D6E}"/>
              </a:ext>
            </a:extLst>
          </p:cNvPr>
          <p:cNvSpPr txBox="1"/>
          <p:nvPr/>
        </p:nvSpPr>
        <p:spPr>
          <a:xfrm>
            <a:off x="7642473" y="4442132"/>
            <a:ext cx="4483555" cy="461665"/>
          </a:xfrm>
          <a:prstGeom prst="rect">
            <a:avLst/>
          </a:prstGeom>
          <a:noFill/>
        </p:spPr>
        <p:txBody>
          <a:bodyPr wrap="square" rtlCol="0">
            <a:spAutoFit/>
          </a:bodyPr>
          <a:lstStyle/>
          <a:p>
            <a:r>
              <a:rPr kumimoji="1" lang="ja-JP" altLang="en-US" sz="2400" dirty="0">
                <a:latin typeface="+mj-ea"/>
                <a:ea typeface="+mj-ea"/>
              </a:rPr>
              <a:t>結論はデータの順序によらない</a:t>
            </a:r>
            <a:endParaRPr kumimoji="1" lang="en-US" altLang="ja-JP" sz="2400" dirty="0">
              <a:latin typeface="+mj-ea"/>
              <a:ea typeface="+mj-ea"/>
            </a:endParaRPr>
          </a:p>
        </p:txBody>
      </p:sp>
      <p:sp>
        <p:nvSpPr>
          <p:cNvPr id="27" name="テキスト ボックス 26">
            <a:extLst>
              <a:ext uri="{FF2B5EF4-FFF2-40B4-BE49-F238E27FC236}">
                <a16:creationId xmlns:a16="http://schemas.microsoft.com/office/drawing/2014/main" id="{155E6882-6AEE-45B4-AAA5-E3ACA30FA26A}"/>
              </a:ext>
            </a:extLst>
          </p:cNvPr>
          <p:cNvSpPr txBox="1"/>
          <p:nvPr/>
        </p:nvSpPr>
        <p:spPr>
          <a:xfrm>
            <a:off x="8524500" y="5015993"/>
            <a:ext cx="2515719" cy="584775"/>
          </a:xfrm>
          <a:prstGeom prst="rect">
            <a:avLst/>
          </a:prstGeom>
          <a:noFill/>
        </p:spPr>
        <p:txBody>
          <a:bodyPr wrap="square" rtlCol="0">
            <a:spAutoFit/>
          </a:bodyPr>
          <a:lstStyle/>
          <a:p>
            <a:r>
              <a:rPr kumimoji="1" lang="ja-JP" altLang="en-US" sz="3200" b="1" dirty="0">
                <a:solidFill>
                  <a:srgbClr val="FF0000"/>
                </a:solidFill>
                <a:latin typeface="+mj-ea"/>
                <a:ea typeface="+mj-ea"/>
              </a:rPr>
              <a:t>逐次合理性</a:t>
            </a:r>
            <a:endParaRPr kumimoji="1" lang="en-US" altLang="ja-JP" sz="3200" b="1" dirty="0">
              <a:solidFill>
                <a:srgbClr val="FF0000"/>
              </a:solidFill>
              <a:latin typeface="+mj-ea"/>
              <a:ea typeface="+mj-ea"/>
            </a:endParaRPr>
          </a:p>
        </p:txBody>
      </p:sp>
    </p:spTree>
    <p:extLst>
      <p:ext uri="{BB962C8B-B14F-4D97-AF65-F5344CB8AC3E}">
        <p14:creationId xmlns:p14="http://schemas.microsoft.com/office/powerpoint/2010/main" val="1603500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991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D95E598-5EC4-4D45-8F37-0F28C117DB37}"/>
              </a:ext>
            </a:extLst>
          </p:cNvPr>
          <p:cNvSpPr>
            <a:spLocks noGrp="1"/>
          </p:cNvSpPr>
          <p:nvPr>
            <p:ph type="title"/>
          </p:nvPr>
        </p:nvSpPr>
        <p:spPr>
          <a:xfrm>
            <a:off x="524256" y="4767072"/>
            <a:ext cx="6594189" cy="1625210"/>
          </a:xfrm>
        </p:spPr>
        <p:txBody>
          <a:bodyPr>
            <a:normAutofit/>
          </a:bodyPr>
          <a:lstStyle/>
          <a:p>
            <a:pPr algn="r"/>
            <a:r>
              <a:rPr kumimoji="1" lang="ja-JP" altLang="en-US">
                <a:solidFill>
                  <a:srgbClr val="FFFFFF"/>
                </a:solidFill>
              </a:rPr>
              <a:t>まとめ</a:t>
            </a:r>
          </a:p>
        </p:txBody>
      </p:sp>
      <p:pic>
        <p:nvPicPr>
          <p:cNvPr id="6" name="図 5">
            <a:extLst>
              <a:ext uri="{FF2B5EF4-FFF2-40B4-BE49-F238E27FC236}">
                <a16:creationId xmlns:a16="http://schemas.microsoft.com/office/drawing/2014/main" id="{64BB41FE-9DCE-4AB2-849C-94AEBAB7992E}"/>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2"/>
          <a:stretch/>
        </p:blipFill>
        <p:spPr>
          <a:xfrm>
            <a:off x="327547" y="321733"/>
            <a:ext cx="7058306" cy="4107392"/>
          </a:xfrm>
          <a:prstGeom prst="rect">
            <a:avLst/>
          </a:prstGeom>
        </p:spPr>
      </p:pic>
      <p:sp>
        <p:nvSpPr>
          <p:cNvPr id="4" name="スライド番号プレースホルダー 3">
            <a:extLst>
              <a:ext uri="{FF2B5EF4-FFF2-40B4-BE49-F238E27FC236}">
                <a16:creationId xmlns:a16="http://schemas.microsoft.com/office/drawing/2014/main" id="{9340F25C-F276-409F-8C52-407031C22BBA}"/>
              </a:ext>
            </a:extLst>
          </p:cNvPr>
          <p:cNvSpPr>
            <a:spLocks noGrp="1"/>
          </p:cNvSpPr>
          <p:nvPr>
            <p:ph type="sldNum" sz="quarter" idx="12"/>
          </p:nvPr>
        </p:nvSpPr>
        <p:spPr>
          <a:xfrm>
            <a:off x="10837333" y="6535157"/>
            <a:ext cx="973667" cy="274320"/>
          </a:xfrm>
        </p:spPr>
        <p:txBody>
          <a:bodyPr>
            <a:normAutofit/>
          </a:bodyPr>
          <a:lstStyle/>
          <a:p>
            <a:pPr>
              <a:spcAft>
                <a:spcPts val="600"/>
              </a:spcAft>
            </a:pPr>
            <a:fld id="{4FAB73BC-B049-4115-A692-8D63A059BFB8}" type="slidenum">
              <a:rPr lang="en-US" smtClean="0"/>
              <a:pPr>
                <a:spcAft>
                  <a:spcPts val="600"/>
                </a:spcAft>
              </a:pPr>
              <a:t>34</a:t>
            </a:fld>
            <a:endParaRPr lang="en-US"/>
          </a:p>
        </p:txBody>
      </p:sp>
      <p:sp>
        <p:nvSpPr>
          <p:cNvPr id="13" name="Rectangle 1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1DE357D3-01B6-4EA5-8BAB-24EEFBBEB13C}"/>
              </a:ext>
            </a:extLst>
          </p:cNvPr>
          <p:cNvSpPr>
            <a:spLocks noGrp="1"/>
          </p:cNvSpPr>
          <p:nvPr>
            <p:ph idx="1"/>
          </p:nvPr>
        </p:nvSpPr>
        <p:spPr>
          <a:xfrm>
            <a:off x="7990091" y="816905"/>
            <a:ext cx="3424739" cy="5223080"/>
          </a:xfrm>
        </p:spPr>
        <p:txBody>
          <a:bodyPr anchor="ctr">
            <a:normAutofit/>
          </a:bodyPr>
          <a:lstStyle/>
          <a:p>
            <a:pPr>
              <a:buFont typeface="Wingdings" panose="05000000000000000000" pitchFamily="2" charset="2"/>
              <a:buChar char="Ø"/>
            </a:pPr>
            <a:r>
              <a:rPr lang="ja-JP" altLang="en-US" sz="1700" dirty="0">
                <a:solidFill>
                  <a:srgbClr val="FFFFFF"/>
                </a:solidFill>
                <a:latin typeface="+mj-ea"/>
                <a:ea typeface="+mj-ea"/>
              </a:rPr>
              <a:t>頻度主義は、その名の通り頻度を重視し、実験や工場での生産など、たくさんのデータを実測できる場合は、頻度主義統計の方が信頼性が高い。</a:t>
            </a:r>
            <a:endParaRPr lang="en-US" altLang="ja-JP" sz="1700" dirty="0">
              <a:solidFill>
                <a:srgbClr val="FFFFFF"/>
              </a:solidFill>
              <a:latin typeface="+mj-ea"/>
              <a:ea typeface="+mj-ea"/>
            </a:endParaRPr>
          </a:p>
          <a:p>
            <a:pPr>
              <a:buFont typeface="Wingdings" panose="05000000000000000000" pitchFamily="2" charset="2"/>
              <a:buChar char="Ø"/>
            </a:pPr>
            <a:r>
              <a:rPr lang="ja-JP" altLang="en-US" sz="1700" dirty="0">
                <a:solidFill>
                  <a:srgbClr val="FFFFFF"/>
                </a:solidFill>
                <a:latin typeface="+mj-ea"/>
                <a:ea typeface="+mj-ea"/>
              </a:rPr>
              <a:t>ベイズ統計は、事前分布がポイントになるが、人の観や経験からの値をまず設定しても結果が出せるメリットがある。</a:t>
            </a:r>
            <a:endParaRPr lang="en-US" altLang="ja-JP" sz="1700" dirty="0">
              <a:solidFill>
                <a:srgbClr val="FFFFFF"/>
              </a:solidFill>
              <a:latin typeface="+mj-ea"/>
              <a:ea typeface="+mj-ea"/>
            </a:endParaRPr>
          </a:p>
          <a:p>
            <a:pPr>
              <a:buFont typeface="Wingdings" panose="05000000000000000000" pitchFamily="2" charset="2"/>
              <a:buChar char="Ø"/>
            </a:pPr>
            <a:r>
              <a:rPr lang="ja-JP" altLang="en-US" sz="1700" dirty="0">
                <a:solidFill>
                  <a:srgbClr val="FFFFFF"/>
                </a:solidFill>
                <a:latin typeface="+mj-ea"/>
                <a:ea typeface="+mj-ea"/>
              </a:rPr>
              <a:t>ビジネス上の分析をやっていく上では、人の主観というより、観と経験が活かせるのはベイズ統計はとても使い勝手がいいと感じた。</a:t>
            </a:r>
            <a:endParaRPr lang="en-US" altLang="ja-JP" sz="1700" dirty="0">
              <a:solidFill>
                <a:srgbClr val="FFFFFF"/>
              </a:solidFill>
              <a:latin typeface="+mj-ea"/>
              <a:ea typeface="+mj-ea"/>
            </a:endParaRPr>
          </a:p>
          <a:p>
            <a:pPr>
              <a:buFont typeface="Wingdings" panose="05000000000000000000" pitchFamily="2" charset="2"/>
              <a:buChar char="Ø"/>
            </a:pPr>
            <a:r>
              <a:rPr lang="ja-JP" altLang="en-US" sz="1700" dirty="0">
                <a:solidFill>
                  <a:srgbClr val="FFFFFF"/>
                </a:solidFill>
                <a:latin typeface="+mj-ea"/>
                <a:ea typeface="+mj-ea"/>
              </a:rPr>
              <a:t>ベイズ統計は、事後分布を次の事前分布として利用可能ということから、ベイジアンネットワークで「確率が伝搬していく」という意味が納得できた。</a:t>
            </a:r>
            <a:endParaRPr lang="en-US" altLang="ja-JP" sz="1700" dirty="0">
              <a:solidFill>
                <a:srgbClr val="FFFFFF"/>
              </a:solidFill>
              <a:latin typeface="+mj-ea"/>
              <a:ea typeface="+mj-ea"/>
            </a:endParaRPr>
          </a:p>
        </p:txBody>
      </p:sp>
    </p:spTree>
    <p:extLst>
      <p:ext uri="{BB962C8B-B14F-4D97-AF65-F5344CB8AC3E}">
        <p14:creationId xmlns:p14="http://schemas.microsoft.com/office/powerpoint/2010/main" val="3059740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2F7507C1-F56F-4773-B8DF-13651FC0B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8" name="Rectangle 10">
            <a:extLst>
              <a:ext uri="{FF2B5EF4-FFF2-40B4-BE49-F238E27FC236}">
                <a16:creationId xmlns:a16="http://schemas.microsoft.com/office/drawing/2014/main" id="{354706C1-38B7-4C23-8749-906CB0DC8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2">
            <a:extLst>
              <a:ext uri="{FF2B5EF4-FFF2-40B4-BE49-F238E27FC236}">
                <a16:creationId xmlns:a16="http://schemas.microsoft.com/office/drawing/2014/main" id="{FEE15661-B0F2-42AE-A75B-0999B2CF5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72744" y="484632"/>
            <a:ext cx="8948150" cy="58809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D95E598-5EC4-4D45-8F37-0F28C117DB37}"/>
              </a:ext>
            </a:extLst>
          </p:cNvPr>
          <p:cNvSpPr>
            <a:spLocks noGrp="1"/>
          </p:cNvSpPr>
          <p:nvPr>
            <p:ph type="title"/>
          </p:nvPr>
        </p:nvSpPr>
        <p:spPr>
          <a:xfrm>
            <a:off x="3469327" y="788416"/>
            <a:ext cx="7923264" cy="1499616"/>
          </a:xfrm>
        </p:spPr>
        <p:txBody>
          <a:bodyPr>
            <a:normAutofit/>
          </a:bodyPr>
          <a:lstStyle/>
          <a:p>
            <a:r>
              <a:rPr lang="ja-JP" altLang="en-US" sz="4000" dirty="0">
                <a:solidFill>
                  <a:schemeClr val="tx1"/>
                </a:solidFill>
              </a:rPr>
              <a:t>参考文献　参考</a:t>
            </a:r>
            <a:r>
              <a:rPr lang="en-US" altLang="ja-JP" sz="4000" dirty="0">
                <a:solidFill>
                  <a:schemeClr val="tx1"/>
                </a:solidFill>
              </a:rPr>
              <a:t>WEB</a:t>
            </a:r>
            <a:r>
              <a:rPr lang="ja-JP" altLang="en-US" sz="4000" dirty="0">
                <a:solidFill>
                  <a:schemeClr val="tx1"/>
                </a:solidFill>
              </a:rPr>
              <a:t>サイト</a:t>
            </a:r>
            <a:endParaRPr kumimoji="1" lang="ja-JP" altLang="en-US" sz="4000" dirty="0">
              <a:solidFill>
                <a:schemeClr val="tx1"/>
              </a:solidFill>
            </a:endParaRPr>
          </a:p>
        </p:txBody>
      </p:sp>
      <p:cxnSp>
        <p:nvCxnSpPr>
          <p:cNvPr id="20" name="Straight Connector 14">
            <a:extLst>
              <a:ext uri="{FF2B5EF4-FFF2-40B4-BE49-F238E27FC236}">
                <a16:creationId xmlns:a16="http://schemas.microsoft.com/office/drawing/2014/main" id="{CD161189-7A5B-4B2B-93DC-777102994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1DE357D3-01B6-4EA5-8BAB-24EEFBBEB13C}"/>
              </a:ext>
            </a:extLst>
          </p:cNvPr>
          <p:cNvSpPr>
            <a:spLocks noGrp="1"/>
          </p:cNvSpPr>
          <p:nvPr>
            <p:ph idx="1"/>
          </p:nvPr>
        </p:nvSpPr>
        <p:spPr>
          <a:xfrm>
            <a:off x="3469327" y="2489202"/>
            <a:ext cx="7923264" cy="3554614"/>
          </a:xfrm>
        </p:spPr>
        <p:txBody>
          <a:bodyPr>
            <a:normAutofit/>
          </a:bodyPr>
          <a:lstStyle/>
          <a:p>
            <a:r>
              <a:rPr kumimoji="1" lang="en-US" altLang="ja-JP" sz="1600" dirty="0">
                <a:latin typeface="+mj-ea"/>
                <a:ea typeface="+mj-ea"/>
              </a:rPr>
              <a:t>【</a:t>
            </a:r>
            <a:r>
              <a:rPr kumimoji="1" lang="ja-JP" altLang="en-US" sz="1600" dirty="0">
                <a:latin typeface="+mj-ea"/>
                <a:ea typeface="+mj-ea"/>
              </a:rPr>
              <a:t>参考文献・参考</a:t>
            </a:r>
            <a:r>
              <a:rPr kumimoji="1" lang="en-US" altLang="ja-JP" sz="1600" dirty="0">
                <a:latin typeface="+mj-ea"/>
                <a:ea typeface="+mj-ea"/>
              </a:rPr>
              <a:t>WEB</a:t>
            </a:r>
            <a:r>
              <a:rPr kumimoji="1" lang="ja-JP" altLang="en-US" sz="1600" dirty="0">
                <a:latin typeface="+mj-ea"/>
                <a:ea typeface="+mj-ea"/>
              </a:rPr>
              <a:t>サイト</a:t>
            </a:r>
            <a:r>
              <a:rPr kumimoji="1" lang="en-US" altLang="ja-JP" sz="1600" dirty="0">
                <a:latin typeface="+mj-ea"/>
                <a:ea typeface="+mj-ea"/>
              </a:rPr>
              <a:t>】</a:t>
            </a:r>
          </a:p>
          <a:p>
            <a:r>
              <a:rPr lang="ja-JP" altLang="en-US" sz="1600" dirty="0">
                <a:latin typeface="+mj-ea"/>
                <a:ea typeface="+mj-ea"/>
              </a:rPr>
              <a:t>１：図解・ベイズ統計「超」入門　</a:t>
            </a:r>
            <a:r>
              <a:rPr lang="ja-JP" altLang="en-US" sz="1600" dirty="0"/>
              <a:t>涌井 貞美 </a:t>
            </a:r>
            <a:r>
              <a:rPr lang="en-US" altLang="ja-JP" sz="1600" dirty="0"/>
              <a:t>(</a:t>
            </a:r>
            <a:r>
              <a:rPr lang="ja-JP" altLang="en-US" sz="1600" dirty="0"/>
              <a:t>著</a:t>
            </a:r>
            <a:r>
              <a:rPr lang="en-US" altLang="ja-JP" sz="1600" dirty="0"/>
              <a:t>)</a:t>
            </a:r>
            <a:endParaRPr kumimoji="1" lang="en-US" altLang="ja-JP" sz="1600" dirty="0">
              <a:latin typeface="+mj-ea"/>
              <a:ea typeface="+mj-ea"/>
            </a:endParaRPr>
          </a:p>
          <a:p>
            <a:r>
              <a:rPr lang="ja-JP" altLang="en-US" sz="1600" dirty="0">
                <a:latin typeface="+mj-ea"/>
                <a:ea typeface="+mj-ea"/>
              </a:rPr>
              <a:t>２：</a:t>
            </a:r>
            <a:r>
              <a:rPr kumimoji="1" lang="ja-JP" altLang="en-US" sz="1600" dirty="0">
                <a:latin typeface="+mj-ea"/>
                <a:ea typeface="+mj-ea"/>
              </a:rPr>
              <a:t>全人類がわかる統計学　</a:t>
            </a:r>
            <a:r>
              <a:rPr lang="en-US" altLang="ja-JP" sz="1600" dirty="0">
                <a:latin typeface="+mj-ea"/>
                <a:ea typeface="+mj-ea"/>
                <a:hlinkClick r:id="rId2"/>
              </a:rPr>
              <a:t>https://to-kei.net/basic/bayesian-statistics/</a:t>
            </a:r>
            <a:endParaRPr lang="en-US" altLang="ja-JP" sz="1600" dirty="0">
              <a:latin typeface="+mj-ea"/>
              <a:ea typeface="+mj-ea"/>
            </a:endParaRPr>
          </a:p>
          <a:p>
            <a:r>
              <a:rPr lang="ja-JP" altLang="en-US" sz="1600" dirty="0">
                <a:latin typeface="+mj-ea"/>
                <a:ea typeface="+mj-ea"/>
              </a:rPr>
              <a:t>３：今更だが</a:t>
            </a:r>
            <a:r>
              <a:rPr lang="en-US" altLang="ja-JP" sz="1600" dirty="0">
                <a:latin typeface="+mj-ea"/>
                <a:ea typeface="+mj-ea"/>
              </a:rPr>
              <a:t>, </a:t>
            </a:r>
            <a:r>
              <a:rPr lang="ja-JP" altLang="en-US" sz="1600" dirty="0">
                <a:latin typeface="+mj-ea"/>
                <a:ea typeface="+mj-ea"/>
              </a:rPr>
              <a:t>ベイズ統計とは何なのか　</a:t>
            </a:r>
            <a:r>
              <a:rPr lang="en-US" altLang="ja-JP" sz="1600" dirty="0">
                <a:latin typeface="+mj-ea"/>
                <a:ea typeface="+mj-ea"/>
                <a:hlinkClick r:id="rId3"/>
              </a:rPr>
              <a:t>http://ill-identified.hatenablog.com/entry/2017/03/17/025625</a:t>
            </a:r>
            <a:endParaRPr lang="en-US" altLang="ja-JP" sz="1600" dirty="0">
              <a:latin typeface="+mj-ea"/>
              <a:ea typeface="+mj-ea"/>
            </a:endParaRPr>
          </a:p>
          <a:p>
            <a:r>
              <a:rPr lang="ja-JP" altLang="en-US" sz="1600" dirty="0">
                <a:latin typeface="+mj-ea"/>
                <a:ea typeface="+mj-ea"/>
              </a:rPr>
              <a:t>４：数学の面白いこと・役に立つことをまとめたサイト　</a:t>
            </a:r>
            <a:r>
              <a:rPr lang="en-US" altLang="ja-JP" sz="1600" dirty="0">
                <a:latin typeface="+mj-ea"/>
                <a:ea typeface="+mj-ea"/>
                <a:hlinkClick r:id="rId4"/>
              </a:rPr>
              <a:t>https://analytics-notty.tech/very-good-explain-montyhall-problem/</a:t>
            </a:r>
            <a:endParaRPr lang="en-US" altLang="ja-JP" sz="1600" dirty="0">
              <a:latin typeface="+mj-ea"/>
              <a:ea typeface="+mj-ea"/>
            </a:endParaRPr>
          </a:p>
          <a:p>
            <a:r>
              <a:rPr lang="ja-JP" altLang="en-US" sz="1600" dirty="0">
                <a:latin typeface="+mj-ea"/>
                <a:ea typeface="+mj-ea"/>
              </a:rPr>
              <a:t>５：</a:t>
            </a:r>
            <a:r>
              <a:rPr lang="ja-JP" altLang="en-US" sz="1600" dirty="0"/>
              <a:t>ビッグデータの分析は客観的から主観的へ、ベイズ推定が注目される理由</a:t>
            </a:r>
            <a:r>
              <a:rPr lang="en-US" altLang="ja-JP" sz="1600" dirty="0">
                <a:latin typeface="+mj-ea"/>
                <a:ea typeface="+mj-ea"/>
              </a:rPr>
              <a:t>https://dcross.impress.co.jp/docs/column/column20170926-02/000196-3.html</a:t>
            </a:r>
          </a:p>
          <a:p>
            <a:endParaRPr lang="ja-JP" altLang="en-US" sz="1600" dirty="0">
              <a:latin typeface="+mj-ea"/>
              <a:ea typeface="+mj-ea"/>
            </a:endParaRPr>
          </a:p>
        </p:txBody>
      </p:sp>
      <p:sp>
        <p:nvSpPr>
          <p:cNvPr id="4" name="スライド番号プレースホルダー 3">
            <a:extLst>
              <a:ext uri="{FF2B5EF4-FFF2-40B4-BE49-F238E27FC236}">
                <a16:creationId xmlns:a16="http://schemas.microsoft.com/office/drawing/2014/main" id="{9340F25C-F276-409F-8C52-407031C22BBA}"/>
              </a:ext>
            </a:extLst>
          </p:cNvPr>
          <p:cNvSpPr>
            <a:spLocks noGrp="1"/>
          </p:cNvSpPr>
          <p:nvPr>
            <p:ph type="sldNum" sz="quarter" idx="12"/>
          </p:nvPr>
        </p:nvSpPr>
        <p:spPr>
          <a:xfrm>
            <a:off x="10837333" y="6470704"/>
            <a:ext cx="973667" cy="274320"/>
          </a:xfrm>
        </p:spPr>
        <p:txBody>
          <a:bodyPr>
            <a:normAutofit/>
          </a:bodyPr>
          <a:lstStyle/>
          <a:p>
            <a:pPr>
              <a:spcAft>
                <a:spcPts val="600"/>
              </a:spcAft>
            </a:pPr>
            <a:fld id="{4FAB73BC-B049-4115-A692-8D63A059BFB8}" type="slidenum">
              <a:rPr lang="en-US">
                <a:solidFill>
                  <a:srgbClr val="404040"/>
                </a:solidFill>
              </a:rPr>
              <a:pPr>
                <a:spcAft>
                  <a:spcPts val="600"/>
                </a:spcAft>
              </a:pPr>
              <a:t>35</a:t>
            </a:fld>
            <a:endParaRPr lang="en-US">
              <a:solidFill>
                <a:srgbClr val="404040"/>
              </a:solidFill>
            </a:endParaRPr>
          </a:p>
        </p:txBody>
      </p:sp>
    </p:spTree>
    <p:extLst>
      <p:ext uri="{BB962C8B-B14F-4D97-AF65-F5344CB8AC3E}">
        <p14:creationId xmlns:p14="http://schemas.microsoft.com/office/powerpoint/2010/main" val="29821566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BFFEF50-F62B-4A59-B82B-698063A05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5FFC92F-CB42-439D-97CE-9470D4B25399}"/>
              </a:ext>
            </a:extLst>
          </p:cNvPr>
          <p:cNvSpPr>
            <a:spLocks noGrp="1"/>
          </p:cNvSpPr>
          <p:nvPr>
            <p:ph type="title"/>
          </p:nvPr>
        </p:nvSpPr>
        <p:spPr>
          <a:xfrm>
            <a:off x="1024129" y="585216"/>
            <a:ext cx="3886532" cy="1499616"/>
          </a:xfrm>
        </p:spPr>
        <p:txBody>
          <a:bodyPr>
            <a:normAutofit/>
          </a:bodyPr>
          <a:lstStyle/>
          <a:p>
            <a:r>
              <a:rPr kumimoji="1" lang="ja-JP" altLang="en-US" sz="3500" dirty="0">
                <a:solidFill>
                  <a:srgbClr val="FFFFFF"/>
                </a:solidFill>
                <a:latin typeface="+mn-ea"/>
                <a:ea typeface="+mn-ea"/>
              </a:rPr>
              <a:t>それぞれの考え</a:t>
            </a:r>
            <a:br>
              <a:rPr kumimoji="1" lang="en-US" altLang="ja-JP" sz="3500" dirty="0">
                <a:solidFill>
                  <a:srgbClr val="FFFFFF"/>
                </a:solidFill>
                <a:latin typeface="+mn-ea"/>
                <a:ea typeface="+mn-ea"/>
              </a:rPr>
            </a:br>
            <a:r>
              <a:rPr kumimoji="1" lang="en-US" altLang="ja-JP" sz="3200" dirty="0">
                <a:solidFill>
                  <a:srgbClr val="FFFFFF"/>
                </a:solidFill>
                <a:latin typeface="+mn-ea"/>
                <a:ea typeface="+mn-ea"/>
              </a:rPr>
              <a:t>~</a:t>
            </a:r>
            <a:r>
              <a:rPr lang="ja-JP" altLang="en-US" sz="3200" dirty="0">
                <a:solidFill>
                  <a:srgbClr val="FFFFFF"/>
                </a:solidFill>
                <a:latin typeface="+mn-ea"/>
                <a:ea typeface="+mn-ea"/>
              </a:rPr>
              <a:t>ベイズ統計　</a:t>
            </a:r>
            <a:r>
              <a:rPr kumimoji="1" lang="ja-JP" altLang="en-US" sz="3200" dirty="0">
                <a:solidFill>
                  <a:srgbClr val="FFFFFF"/>
                </a:solidFill>
                <a:latin typeface="+mn-ea"/>
                <a:ea typeface="+mn-ea"/>
              </a:rPr>
              <a:t>編～</a:t>
            </a:r>
            <a:endParaRPr kumimoji="1" lang="ja-JP" altLang="en-US" sz="3500" dirty="0">
              <a:solidFill>
                <a:srgbClr val="FFFFFF"/>
              </a:solidFill>
              <a:latin typeface="+mn-ea"/>
              <a:ea typeface="+mn-ea"/>
            </a:endParaRPr>
          </a:p>
        </p:txBody>
      </p:sp>
      <p:cxnSp>
        <p:nvCxnSpPr>
          <p:cNvPr id="22" name="Straight Connector 21">
            <a:extLst>
              <a:ext uri="{FF2B5EF4-FFF2-40B4-BE49-F238E27FC236}">
                <a16:creationId xmlns:a16="http://schemas.microsoft.com/office/drawing/2014/main" id="{292DDE2F-7DF3-4271-BED6-7504CAD2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B7A929B2-9356-4143-9573-FFADEE785245}"/>
              </a:ext>
            </a:extLst>
          </p:cNvPr>
          <p:cNvSpPr>
            <a:spLocks noGrp="1"/>
          </p:cNvSpPr>
          <p:nvPr>
            <p:ph idx="1"/>
          </p:nvPr>
        </p:nvSpPr>
        <p:spPr>
          <a:xfrm>
            <a:off x="1024129" y="2212620"/>
            <a:ext cx="3791711" cy="4323647"/>
          </a:xfrm>
        </p:spPr>
        <p:txBody>
          <a:bodyPr>
            <a:noAutofit/>
          </a:bodyPr>
          <a:lstStyle/>
          <a:p>
            <a:r>
              <a:rPr lang="ja-JP" altLang="en-US" sz="2000" b="1" dirty="0">
                <a:solidFill>
                  <a:srgbClr val="FF0000"/>
                </a:solidFill>
                <a:latin typeface="+mn-ea"/>
              </a:rPr>
              <a:t>トーマス・ベイズ</a:t>
            </a:r>
            <a:r>
              <a:rPr lang="ja-JP" altLang="en-US" sz="2000" b="1" dirty="0">
                <a:solidFill>
                  <a:schemeClr val="bg1"/>
                </a:solidFill>
                <a:latin typeface="+mn-ea"/>
              </a:rPr>
              <a:t>は</a:t>
            </a:r>
            <a:r>
              <a:rPr lang="en-US" altLang="ja-JP" sz="2000" b="1" dirty="0">
                <a:solidFill>
                  <a:schemeClr val="bg1"/>
                </a:solidFill>
                <a:latin typeface="+mn-ea"/>
              </a:rPr>
              <a:t>1700</a:t>
            </a:r>
            <a:r>
              <a:rPr lang="ja-JP" altLang="en-US" sz="2000" b="1" dirty="0">
                <a:solidFill>
                  <a:schemeClr val="bg1"/>
                </a:solidFill>
                <a:latin typeface="+mn-ea"/>
              </a:rPr>
              <a:t>年代には</a:t>
            </a:r>
            <a:r>
              <a:rPr lang="ja-JP" altLang="en-US" sz="2000" b="1" dirty="0">
                <a:solidFill>
                  <a:srgbClr val="FF0000"/>
                </a:solidFill>
                <a:latin typeface="+mn-ea"/>
              </a:rPr>
              <a:t>ベイズの定理</a:t>
            </a:r>
            <a:r>
              <a:rPr lang="en-US" altLang="ja-JP" sz="2000" b="1" dirty="0">
                <a:solidFill>
                  <a:srgbClr val="FF0000"/>
                </a:solidFill>
                <a:latin typeface="+mn-ea"/>
              </a:rPr>
              <a:t>(</a:t>
            </a:r>
            <a:r>
              <a:rPr lang="ja-JP" altLang="en-US" sz="2000" b="1" dirty="0">
                <a:solidFill>
                  <a:srgbClr val="FF0000"/>
                </a:solidFill>
                <a:latin typeface="+mn-ea"/>
              </a:rPr>
              <a:t>条件付き確立に関して成り立つ定理</a:t>
            </a:r>
            <a:r>
              <a:rPr lang="en-US" altLang="ja-JP" sz="2000" b="1" dirty="0">
                <a:solidFill>
                  <a:srgbClr val="FF0000"/>
                </a:solidFill>
                <a:latin typeface="+mn-ea"/>
              </a:rPr>
              <a:t>)</a:t>
            </a:r>
            <a:r>
              <a:rPr lang="ja-JP" altLang="en-US" sz="2000" b="1" dirty="0">
                <a:solidFill>
                  <a:schemeClr val="bg1"/>
                </a:solidFill>
                <a:latin typeface="+mn-ea"/>
              </a:rPr>
              <a:t>を提唱していましたが、その理論はくしくも当時の統計学界では軽視されていた。というのも、ベイズの考え方は</a:t>
            </a:r>
            <a:r>
              <a:rPr lang="ja-JP" altLang="en-US" sz="2000" dirty="0">
                <a:solidFill>
                  <a:srgbClr val="FF0000"/>
                </a:solidFill>
                <a:latin typeface="+mn-ea"/>
              </a:rPr>
              <a:t>人間の心理による</a:t>
            </a:r>
            <a:r>
              <a:rPr lang="ja-JP" altLang="en-US" sz="2000" b="1" u="sng" dirty="0">
                <a:solidFill>
                  <a:srgbClr val="FF0000"/>
                </a:solidFill>
                <a:latin typeface="+mn-ea"/>
              </a:rPr>
              <a:t>主観的な部分</a:t>
            </a:r>
            <a:r>
              <a:rPr lang="ja-JP" altLang="en-US" sz="2000" dirty="0">
                <a:solidFill>
                  <a:srgbClr val="FF0000"/>
                </a:solidFill>
                <a:latin typeface="+mn-ea"/>
              </a:rPr>
              <a:t>があったから。</a:t>
            </a:r>
            <a:endParaRPr lang="en-US" altLang="ja-JP" sz="2000" dirty="0">
              <a:solidFill>
                <a:srgbClr val="FF0000"/>
              </a:solidFill>
              <a:latin typeface="+mn-ea"/>
            </a:endParaRPr>
          </a:p>
          <a:p>
            <a:r>
              <a:rPr lang="ja-JP" altLang="en-US" sz="2000" b="1" dirty="0">
                <a:solidFill>
                  <a:schemeClr val="bg1"/>
                </a:solidFill>
                <a:latin typeface="+mn-ea"/>
              </a:rPr>
              <a:t>科学者は客観性を重んじる生き物なので、これに対して嫌悪感があったのではないか</a:t>
            </a:r>
            <a:r>
              <a:rPr lang="en-US" altLang="ja-JP" sz="2000" b="1" dirty="0">
                <a:solidFill>
                  <a:schemeClr val="bg1"/>
                </a:solidFill>
                <a:latin typeface="+mn-ea"/>
              </a:rPr>
              <a:t>…</a:t>
            </a:r>
            <a:r>
              <a:rPr lang="ja-JP" altLang="en-US" sz="2000" b="1" dirty="0" err="1">
                <a:solidFill>
                  <a:schemeClr val="bg1"/>
                </a:solidFill>
                <a:latin typeface="+mn-ea"/>
              </a:rPr>
              <a:t>。</a:t>
            </a:r>
            <a:endParaRPr lang="en-US" altLang="ja-JP" sz="2000" b="1" dirty="0">
              <a:solidFill>
                <a:schemeClr val="bg1"/>
              </a:solidFill>
              <a:latin typeface="+mn-ea"/>
            </a:endParaRPr>
          </a:p>
          <a:p>
            <a:r>
              <a:rPr lang="ja-JP" altLang="en-US" sz="2000" b="1" dirty="0">
                <a:solidFill>
                  <a:schemeClr val="bg1"/>
                </a:solidFill>
                <a:latin typeface="+mn-ea"/>
              </a:rPr>
              <a:t>ベイズ確率は現代の人工知能や機械学習の分野でも利用されている重要な理論。</a:t>
            </a:r>
          </a:p>
        </p:txBody>
      </p:sp>
      <p:pic>
        <p:nvPicPr>
          <p:cNvPr id="6" name="図 5">
            <a:extLst>
              <a:ext uri="{FF2B5EF4-FFF2-40B4-BE49-F238E27FC236}">
                <a16:creationId xmlns:a16="http://schemas.microsoft.com/office/drawing/2014/main" id="{BD041C68-4E4C-49C9-8328-C30346F48BF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23250" y="640080"/>
            <a:ext cx="5201421" cy="5577840"/>
          </a:xfrm>
          <a:prstGeom prst="rect">
            <a:avLst/>
          </a:prstGeom>
        </p:spPr>
      </p:pic>
      <p:sp>
        <p:nvSpPr>
          <p:cNvPr id="5" name="スライド番号プレースホルダー 4">
            <a:extLst>
              <a:ext uri="{FF2B5EF4-FFF2-40B4-BE49-F238E27FC236}">
                <a16:creationId xmlns:a16="http://schemas.microsoft.com/office/drawing/2014/main" id="{622EB685-8D02-4EDA-8594-7A0A31C3F857}"/>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070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DB0057-2CA9-46BF-A5FA-49CDE5E17D5E}"/>
              </a:ext>
            </a:extLst>
          </p:cNvPr>
          <p:cNvSpPr>
            <a:spLocks noGrp="1"/>
          </p:cNvSpPr>
          <p:nvPr>
            <p:ph type="title"/>
          </p:nvPr>
        </p:nvSpPr>
        <p:spPr/>
        <p:txBody>
          <a:bodyPr>
            <a:normAutofit/>
          </a:bodyPr>
          <a:lstStyle/>
          <a:p>
            <a:r>
              <a:rPr kumimoji="1" lang="ja-JP" altLang="en-US" dirty="0">
                <a:latin typeface="+mn-ea"/>
                <a:ea typeface="+mn-ea"/>
              </a:rPr>
              <a:t>それぞれの考え方</a:t>
            </a:r>
            <a:br>
              <a:rPr kumimoji="1" lang="en-US" altLang="ja-JP" dirty="0">
                <a:latin typeface="+mn-ea"/>
                <a:ea typeface="+mn-ea"/>
              </a:rPr>
            </a:br>
            <a:r>
              <a:rPr kumimoji="1" lang="ja-JP" altLang="en-US" sz="3600" dirty="0">
                <a:solidFill>
                  <a:srgbClr val="FF0000"/>
                </a:solidFill>
                <a:latin typeface="+mn-ea"/>
                <a:ea typeface="+mn-ea"/>
              </a:rPr>
              <a:t>「確率」の解釈の仕方が異なる</a:t>
            </a:r>
            <a:endParaRPr kumimoji="1" lang="ja-JP" altLang="en-US" dirty="0">
              <a:solidFill>
                <a:srgbClr val="FF0000"/>
              </a:solidFill>
              <a:latin typeface="+mn-ea"/>
              <a:ea typeface="+mn-ea"/>
            </a:endParaRPr>
          </a:p>
        </p:txBody>
      </p:sp>
      <p:sp>
        <p:nvSpPr>
          <p:cNvPr id="3" name="コンテンツ プレースホルダー 2">
            <a:extLst>
              <a:ext uri="{FF2B5EF4-FFF2-40B4-BE49-F238E27FC236}">
                <a16:creationId xmlns:a16="http://schemas.microsoft.com/office/drawing/2014/main" id="{05A618E3-A038-40DC-BA09-A0E8DC947A94}"/>
              </a:ext>
            </a:extLst>
          </p:cNvPr>
          <p:cNvSpPr>
            <a:spLocks noGrp="1"/>
          </p:cNvSpPr>
          <p:nvPr>
            <p:ph idx="1"/>
          </p:nvPr>
        </p:nvSpPr>
        <p:spPr>
          <a:xfrm>
            <a:off x="779759" y="3462846"/>
            <a:ext cx="11155798" cy="1214409"/>
          </a:xfrm>
        </p:spPr>
        <p:txBody>
          <a:bodyPr>
            <a:noAutofit/>
          </a:bodyPr>
          <a:lstStyle/>
          <a:p>
            <a:r>
              <a:rPr lang="ja-JP" altLang="en-US" sz="2400" b="1" dirty="0">
                <a:solidFill>
                  <a:schemeClr val="accent2">
                    <a:lumMod val="75000"/>
                  </a:schemeClr>
                </a:solidFill>
              </a:rPr>
              <a:t>頻度主義統計</a:t>
            </a:r>
            <a:r>
              <a:rPr lang="ja-JP" altLang="en-US" dirty="0"/>
              <a:t>：母数</a:t>
            </a:r>
            <a:r>
              <a:rPr lang="en-US" altLang="ja-JP" dirty="0"/>
              <a:t>(</a:t>
            </a:r>
            <a:r>
              <a:rPr lang="ja-JP" altLang="en-US" dirty="0"/>
              <a:t>平均や分散など性質を規定するパラメータ</a:t>
            </a:r>
            <a:r>
              <a:rPr lang="en-US" altLang="ja-JP" dirty="0"/>
              <a:t>)</a:t>
            </a:r>
            <a:r>
              <a:rPr lang="ja-JP" altLang="en-US" dirty="0"/>
              <a:t>は決まっている。</a:t>
            </a:r>
            <a:endParaRPr lang="en-US" altLang="ja-JP" dirty="0"/>
          </a:p>
          <a:p>
            <a:r>
              <a:rPr lang="ja-JP" altLang="en-US" dirty="0"/>
              <a:t>得られたデータが母集団からどれくらいの頻度（確率）で発生するのか、ということを基本的な考え方とする理論。つまり、</a:t>
            </a:r>
            <a:r>
              <a:rPr lang="ja-JP" altLang="en-US" b="1" dirty="0"/>
              <a:t>パラメータが定数、データが変数（確率変数）。</a:t>
            </a:r>
            <a:endParaRPr lang="en-US" altLang="ja-JP" dirty="0"/>
          </a:p>
        </p:txBody>
      </p:sp>
      <p:graphicFrame>
        <p:nvGraphicFramePr>
          <p:cNvPr id="5" name="表 4">
            <a:extLst>
              <a:ext uri="{FF2B5EF4-FFF2-40B4-BE49-F238E27FC236}">
                <a16:creationId xmlns:a16="http://schemas.microsoft.com/office/drawing/2014/main" id="{A5774301-D6D7-49CE-A01D-7AACB297D704}"/>
              </a:ext>
            </a:extLst>
          </p:cNvPr>
          <p:cNvGraphicFramePr>
            <a:graphicFrameLocks noGrp="1"/>
          </p:cNvGraphicFramePr>
          <p:nvPr>
            <p:extLst>
              <p:ext uri="{D42A27DB-BD31-4B8C-83A1-F6EECF244321}">
                <p14:modId xmlns:p14="http://schemas.microsoft.com/office/powerpoint/2010/main" val="180872305"/>
              </p:ext>
            </p:extLst>
          </p:nvPr>
        </p:nvGraphicFramePr>
        <p:xfrm>
          <a:off x="779759" y="1963230"/>
          <a:ext cx="5719716" cy="1287855"/>
        </p:xfrm>
        <a:graphic>
          <a:graphicData uri="http://schemas.openxmlformats.org/drawingml/2006/table">
            <a:tbl>
              <a:tblPr firstRow="1" bandRow="1">
                <a:tableStyleId>{F5AB1C69-6EDB-4FF4-983F-18BD219EF322}</a:tableStyleId>
              </a:tblPr>
              <a:tblGrid>
                <a:gridCol w="2046827">
                  <a:extLst>
                    <a:ext uri="{9D8B030D-6E8A-4147-A177-3AD203B41FA5}">
                      <a16:colId xmlns:a16="http://schemas.microsoft.com/office/drawing/2014/main" val="161063099"/>
                    </a:ext>
                  </a:extLst>
                </a:gridCol>
                <a:gridCol w="1890139">
                  <a:extLst>
                    <a:ext uri="{9D8B030D-6E8A-4147-A177-3AD203B41FA5}">
                      <a16:colId xmlns:a16="http://schemas.microsoft.com/office/drawing/2014/main" val="1907324876"/>
                    </a:ext>
                  </a:extLst>
                </a:gridCol>
                <a:gridCol w="1782750">
                  <a:extLst>
                    <a:ext uri="{9D8B030D-6E8A-4147-A177-3AD203B41FA5}">
                      <a16:colId xmlns:a16="http://schemas.microsoft.com/office/drawing/2014/main" val="1560359756"/>
                    </a:ext>
                  </a:extLst>
                </a:gridCol>
              </a:tblGrid>
              <a:tr h="429285">
                <a:tc>
                  <a:txBody>
                    <a:bodyPr/>
                    <a:lstStyle/>
                    <a:p>
                      <a:endParaRPr kumimoji="1" lang="ja-JP" altLang="en-US" dirty="0"/>
                    </a:p>
                  </a:txBody>
                  <a:tcPr/>
                </a:tc>
                <a:tc>
                  <a:txBody>
                    <a:bodyPr/>
                    <a:lstStyle/>
                    <a:p>
                      <a:r>
                        <a:rPr kumimoji="1" lang="ja-JP" altLang="en-US" dirty="0">
                          <a:solidFill>
                            <a:schemeClr val="accent2">
                              <a:lumMod val="75000"/>
                            </a:schemeClr>
                          </a:solidFill>
                        </a:rPr>
                        <a:t>頻度主義統計</a:t>
                      </a:r>
                    </a:p>
                  </a:txBody>
                  <a:tcPr/>
                </a:tc>
                <a:tc>
                  <a:txBody>
                    <a:bodyPr/>
                    <a:lstStyle/>
                    <a:p>
                      <a:r>
                        <a:rPr kumimoji="1" lang="ja-JP" altLang="en-US" dirty="0">
                          <a:solidFill>
                            <a:schemeClr val="accent6"/>
                          </a:solidFill>
                        </a:rPr>
                        <a:t>ベイズ統計</a:t>
                      </a:r>
                    </a:p>
                  </a:txBody>
                  <a:tcPr/>
                </a:tc>
                <a:extLst>
                  <a:ext uri="{0D108BD9-81ED-4DB2-BD59-A6C34878D82A}">
                    <a16:rowId xmlns:a16="http://schemas.microsoft.com/office/drawing/2014/main" val="4022467617"/>
                  </a:ext>
                </a:extLst>
              </a:tr>
              <a:tr h="429285">
                <a:tc>
                  <a:txBody>
                    <a:bodyPr/>
                    <a:lstStyle/>
                    <a:p>
                      <a:r>
                        <a:rPr kumimoji="1" lang="ja-JP" altLang="en-US" dirty="0"/>
                        <a:t>母数</a:t>
                      </a:r>
                      <a:r>
                        <a:rPr kumimoji="1" lang="en-US" altLang="ja-JP" dirty="0"/>
                        <a:t>(</a:t>
                      </a:r>
                      <a:r>
                        <a:rPr kumimoji="1" lang="ja-JP" altLang="en-US" dirty="0"/>
                        <a:t>パラメータ</a:t>
                      </a:r>
                      <a:r>
                        <a:rPr kumimoji="1" lang="en-US" altLang="ja-JP" dirty="0"/>
                        <a:t>)</a:t>
                      </a:r>
                      <a:endParaRPr kumimoji="1" lang="ja-JP" altLang="en-US" b="1" dirty="0">
                        <a:solidFill>
                          <a:schemeClr val="accent2">
                            <a:lumMod val="75000"/>
                          </a:schemeClr>
                        </a:solidFill>
                      </a:endParaRPr>
                    </a:p>
                  </a:txBody>
                  <a:tcPr/>
                </a:tc>
                <a:tc>
                  <a:txBody>
                    <a:bodyPr/>
                    <a:lstStyle/>
                    <a:p>
                      <a:r>
                        <a:rPr kumimoji="1" lang="ja-JP" altLang="en-US" dirty="0"/>
                        <a:t>定数</a:t>
                      </a:r>
                    </a:p>
                  </a:txBody>
                  <a:tcPr/>
                </a:tc>
                <a:tc>
                  <a:txBody>
                    <a:bodyPr/>
                    <a:lstStyle/>
                    <a:p>
                      <a:r>
                        <a:rPr kumimoji="1" lang="ja-JP" altLang="en-US" dirty="0">
                          <a:solidFill>
                            <a:srgbClr val="FF0000"/>
                          </a:solidFill>
                        </a:rPr>
                        <a:t>確率変数</a:t>
                      </a:r>
                    </a:p>
                  </a:txBody>
                  <a:tcPr/>
                </a:tc>
                <a:extLst>
                  <a:ext uri="{0D108BD9-81ED-4DB2-BD59-A6C34878D82A}">
                    <a16:rowId xmlns:a16="http://schemas.microsoft.com/office/drawing/2014/main" val="692756790"/>
                  </a:ext>
                </a:extLst>
              </a:tr>
              <a:tr h="429285">
                <a:tc>
                  <a:txBody>
                    <a:bodyPr/>
                    <a:lstStyle/>
                    <a:p>
                      <a:r>
                        <a:rPr kumimoji="1" lang="ja-JP" altLang="en-US" dirty="0"/>
                        <a:t>データ</a:t>
                      </a:r>
                      <a:endParaRPr kumimoji="1" lang="ja-JP" altLang="en-US" b="1" dirty="0">
                        <a:solidFill>
                          <a:schemeClr val="accent2">
                            <a:lumMod val="75000"/>
                          </a:schemeClr>
                        </a:solidFill>
                      </a:endParaRPr>
                    </a:p>
                  </a:txBody>
                  <a:tcPr/>
                </a:tc>
                <a:tc>
                  <a:txBody>
                    <a:bodyPr/>
                    <a:lstStyle/>
                    <a:p>
                      <a:r>
                        <a:rPr kumimoji="1" lang="ja-JP" altLang="en-US" dirty="0">
                          <a:solidFill>
                            <a:srgbClr val="FF0000"/>
                          </a:solidFill>
                        </a:rPr>
                        <a:t>確率変数</a:t>
                      </a:r>
                    </a:p>
                  </a:txBody>
                  <a:tcPr/>
                </a:tc>
                <a:tc>
                  <a:txBody>
                    <a:bodyPr/>
                    <a:lstStyle/>
                    <a:p>
                      <a:r>
                        <a:rPr kumimoji="1" lang="ja-JP" altLang="en-US" dirty="0"/>
                        <a:t>定数</a:t>
                      </a:r>
                    </a:p>
                  </a:txBody>
                  <a:tcPr/>
                </a:tc>
                <a:extLst>
                  <a:ext uri="{0D108BD9-81ED-4DB2-BD59-A6C34878D82A}">
                    <a16:rowId xmlns:a16="http://schemas.microsoft.com/office/drawing/2014/main" val="2762767783"/>
                  </a:ext>
                </a:extLst>
              </a:tr>
            </a:tbl>
          </a:graphicData>
        </a:graphic>
      </p:graphicFrame>
      <p:sp>
        <p:nvSpPr>
          <p:cNvPr id="7" name="コンテンツ プレースホルダー 2">
            <a:extLst>
              <a:ext uri="{FF2B5EF4-FFF2-40B4-BE49-F238E27FC236}">
                <a16:creationId xmlns:a16="http://schemas.microsoft.com/office/drawing/2014/main" id="{35D85FBD-FC75-4D75-81C4-E08028A8B719}"/>
              </a:ext>
            </a:extLst>
          </p:cNvPr>
          <p:cNvSpPr txBox="1">
            <a:spLocks/>
          </p:cNvSpPr>
          <p:nvPr/>
        </p:nvSpPr>
        <p:spPr>
          <a:xfrm>
            <a:off x="779759" y="4925129"/>
            <a:ext cx="11155798" cy="1521720"/>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r>
              <a:rPr lang="ja-JP" altLang="en-US" b="1" dirty="0">
                <a:solidFill>
                  <a:schemeClr val="accent6">
                    <a:lumMod val="75000"/>
                  </a:schemeClr>
                </a:solidFill>
              </a:rPr>
              <a:t>ベイズ統計</a:t>
            </a:r>
            <a:r>
              <a:rPr lang="ja-JP" altLang="en-US" dirty="0"/>
              <a:t>：母数が確率的に動いている。</a:t>
            </a:r>
            <a:endParaRPr lang="en-US" altLang="ja-JP" dirty="0"/>
          </a:p>
          <a:p>
            <a:r>
              <a:rPr lang="ja-JP" altLang="en-US" dirty="0"/>
              <a:t>ベイズ統計の考え方は全くの逆。つまり、</a:t>
            </a:r>
            <a:r>
              <a:rPr lang="ja-JP" altLang="en-US" b="1" dirty="0"/>
              <a:t>パラメータが変数（確率変数）、データが定数</a:t>
            </a:r>
            <a:r>
              <a:rPr lang="ja-JP" altLang="en-US" dirty="0"/>
              <a:t>。言い換えれば、</a:t>
            </a:r>
            <a:r>
              <a:rPr lang="ja-JP" altLang="en-US" b="1" dirty="0"/>
              <a:t>いま手元にあるデータが、どのようなパラメータに基づく母集団から得られたのか</a:t>
            </a:r>
            <a:r>
              <a:rPr lang="ja-JP" altLang="en-US" dirty="0"/>
              <a:t>、を考えるということです</a:t>
            </a:r>
            <a:endParaRPr lang="en-US" altLang="ja-JP" dirty="0"/>
          </a:p>
        </p:txBody>
      </p:sp>
      <p:sp>
        <p:nvSpPr>
          <p:cNvPr id="6" name="スライド番号プレースホルダー 5">
            <a:extLst>
              <a:ext uri="{FF2B5EF4-FFF2-40B4-BE49-F238E27FC236}">
                <a16:creationId xmlns:a16="http://schemas.microsoft.com/office/drawing/2014/main" id="{FE2E24A8-E9FB-4C94-99DD-F7969E33B429}"/>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53658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2903D41-B5FF-450D-88FA-E329D3ED50D5}"/>
              </a:ext>
            </a:extLst>
          </p:cNvPr>
          <p:cNvPicPr>
            <a:picLocks noChangeAspect="1"/>
          </p:cNvPicPr>
          <p:nvPr/>
        </p:nvPicPr>
        <p:blipFill rotWithShape="1">
          <a:blip r:embed="rId2">
            <a:alphaModFix amt="3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タイトル 1">
            <a:extLst>
              <a:ext uri="{FF2B5EF4-FFF2-40B4-BE49-F238E27FC236}">
                <a16:creationId xmlns:a16="http://schemas.microsoft.com/office/drawing/2014/main" id="{1F95D1BB-153D-4AC1-8F2F-9A2CC8B827AE}"/>
              </a:ext>
            </a:extLst>
          </p:cNvPr>
          <p:cNvSpPr>
            <a:spLocks noGrp="1"/>
          </p:cNvSpPr>
          <p:nvPr>
            <p:ph type="title"/>
          </p:nvPr>
        </p:nvSpPr>
        <p:spPr>
          <a:xfrm>
            <a:off x="1024128" y="585216"/>
            <a:ext cx="9720072" cy="1499616"/>
          </a:xfrm>
        </p:spPr>
        <p:txBody>
          <a:bodyPr>
            <a:normAutofit/>
          </a:bodyPr>
          <a:lstStyle/>
          <a:p>
            <a:r>
              <a:rPr kumimoji="1" lang="ja-JP" altLang="en-US" dirty="0">
                <a:solidFill>
                  <a:srgbClr val="FFFFFF"/>
                </a:solidFill>
              </a:rPr>
              <a:t>それぞれの考え方</a:t>
            </a:r>
            <a:br>
              <a:rPr kumimoji="1" lang="en-US" altLang="ja-JP" dirty="0">
                <a:solidFill>
                  <a:srgbClr val="FFFFFF"/>
                </a:solidFill>
              </a:rPr>
            </a:br>
            <a:r>
              <a:rPr kumimoji="1" lang="ja-JP" altLang="en-US" dirty="0">
                <a:solidFill>
                  <a:srgbClr val="FFFFFF"/>
                </a:solidFill>
              </a:rPr>
              <a:t>～サイコロを例にして～</a:t>
            </a:r>
          </a:p>
        </p:txBody>
      </p:sp>
      <p:cxnSp>
        <p:nvCxnSpPr>
          <p:cNvPr id="11" name="Straight Connector 10">
            <a:extLst>
              <a:ext uri="{FF2B5EF4-FFF2-40B4-BE49-F238E27FC236}">
                <a16:creationId xmlns:a16="http://schemas.microsoft.com/office/drawing/2014/main" id="{28588E83-7B84-4FD7-97FB-8724570C8C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tx1">
                <a:alpha val="75000"/>
              </a:schemeClr>
            </a:solidFill>
          </a:ln>
        </p:spPr>
        <p:style>
          <a:lnRef idx="1">
            <a:schemeClr val="accent1"/>
          </a:lnRef>
          <a:fillRef idx="0">
            <a:schemeClr val="accent1"/>
          </a:fillRef>
          <a:effectRef idx="0">
            <a:schemeClr val="accent1"/>
          </a:effectRef>
          <a:fontRef idx="minor">
            <a:schemeClr val="tx1"/>
          </a:fontRef>
        </p:style>
      </p:cxnSp>
      <p:sp>
        <p:nvSpPr>
          <p:cNvPr id="3" name="コンテンツ プレースホルダー 2">
            <a:extLst>
              <a:ext uri="{FF2B5EF4-FFF2-40B4-BE49-F238E27FC236}">
                <a16:creationId xmlns:a16="http://schemas.microsoft.com/office/drawing/2014/main" id="{D4555C13-B4F0-4C0D-AACF-2A5855C1884B}"/>
              </a:ext>
            </a:extLst>
          </p:cNvPr>
          <p:cNvSpPr>
            <a:spLocks noGrp="1"/>
          </p:cNvSpPr>
          <p:nvPr>
            <p:ph idx="1"/>
          </p:nvPr>
        </p:nvSpPr>
        <p:spPr>
          <a:xfrm>
            <a:off x="1024128" y="2286000"/>
            <a:ext cx="10230894" cy="4023360"/>
          </a:xfrm>
        </p:spPr>
        <p:txBody>
          <a:bodyPr>
            <a:normAutofit/>
          </a:bodyPr>
          <a:lstStyle/>
          <a:p>
            <a:pPr>
              <a:lnSpc>
                <a:spcPct val="100000"/>
              </a:lnSpc>
            </a:pPr>
            <a:r>
              <a:rPr lang="ja-JP" altLang="en-US" dirty="0">
                <a:solidFill>
                  <a:srgbClr val="FFFFFF"/>
                </a:solidFill>
                <a:latin typeface="+mn-ea"/>
              </a:rPr>
              <a:t>サイコロを使った確率の話をするとき、通常は</a:t>
            </a:r>
            <a:r>
              <a:rPr lang="en-US" altLang="ja-JP" dirty="0">
                <a:solidFill>
                  <a:srgbClr val="FFFFFF"/>
                </a:solidFill>
                <a:latin typeface="+mn-ea"/>
              </a:rPr>
              <a:t>1</a:t>
            </a:r>
            <a:r>
              <a:rPr lang="ja-JP" altLang="en-US" dirty="0">
                <a:solidFill>
                  <a:srgbClr val="FFFFFF"/>
                </a:solidFill>
                <a:latin typeface="+mn-ea"/>
              </a:rPr>
              <a:t>から</a:t>
            </a:r>
            <a:r>
              <a:rPr lang="en-US" altLang="ja-JP" dirty="0">
                <a:solidFill>
                  <a:srgbClr val="FFFFFF"/>
                </a:solidFill>
                <a:latin typeface="+mn-ea"/>
              </a:rPr>
              <a:t>6</a:t>
            </a:r>
            <a:r>
              <a:rPr lang="ja-JP" altLang="en-US" dirty="0" err="1">
                <a:solidFill>
                  <a:srgbClr val="FFFFFF"/>
                </a:solidFill>
                <a:latin typeface="+mn-ea"/>
              </a:rPr>
              <a:t>までの</a:t>
            </a:r>
            <a:r>
              <a:rPr lang="ja-JP" altLang="en-US" dirty="0">
                <a:solidFill>
                  <a:srgbClr val="FFFFFF"/>
                </a:solidFill>
                <a:latin typeface="+mn-ea"/>
              </a:rPr>
              <a:t>数字が出る確率は全て</a:t>
            </a:r>
            <a:r>
              <a:rPr lang="en-US" altLang="ja-JP" dirty="0">
                <a:solidFill>
                  <a:srgbClr val="FFFFFF"/>
                </a:solidFill>
                <a:latin typeface="+mn-ea"/>
              </a:rPr>
              <a:t>6</a:t>
            </a:r>
            <a:r>
              <a:rPr lang="ja-JP" altLang="en-US" dirty="0">
                <a:solidFill>
                  <a:srgbClr val="FFFFFF"/>
                </a:solidFill>
                <a:latin typeface="+mn-ea"/>
              </a:rPr>
              <a:t>分の</a:t>
            </a:r>
            <a:r>
              <a:rPr lang="en-US" altLang="ja-JP" dirty="0">
                <a:solidFill>
                  <a:srgbClr val="FFFFFF"/>
                </a:solidFill>
                <a:latin typeface="+mn-ea"/>
              </a:rPr>
              <a:t>1</a:t>
            </a:r>
            <a:r>
              <a:rPr lang="ja-JP" altLang="en-US" dirty="0">
                <a:solidFill>
                  <a:srgbClr val="FFFFFF"/>
                </a:solidFill>
                <a:latin typeface="+mn-ea"/>
              </a:rPr>
              <a:t>だと考えます。</a:t>
            </a:r>
            <a:endParaRPr lang="en-US" altLang="ja-JP" dirty="0">
              <a:solidFill>
                <a:srgbClr val="FFFFFF"/>
              </a:solidFill>
              <a:latin typeface="+mn-ea"/>
            </a:endParaRPr>
          </a:p>
          <a:p>
            <a:pPr>
              <a:lnSpc>
                <a:spcPct val="100000"/>
              </a:lnSpc>
            </a:pPr>
            <a:endParaRPr lang="en-US" altLang="ja-JP" dirty="0">
              <a:solidFill>
                <a:srgbClr val="FFFFFF"/>
              </a:solidFill>
              <a:latin typeface="+mn-ea"/>
            </a:endParaRPr>
          </a:p>
          <a:p>
            <a:pPr>
              <a:lnSpc>
                <a:spcPct val="100000"/>
              </a:lnSpc>
            </a:pPr>
            <a:r>
              <a:rPr lang="ja-JP" altLang="en-US" dirty="0">
                <a:solidFill>
                  <a:srgbClr val="FFFFFF"/>
                </a:solidFill>
                <a:latin typeface="+mn-ea"/>
              </a:rPr>
              <a:t>でも実際のサイコロでは、きっちり</a:t>
            </a:r>
            <a:r>
              <a:rPr lang="en-US" altLang="ja-JP" dirty="0">
                <a:solidFill>
                  <a:srgbClr val="FFFFFF"/>
                </a:solidFill>
                <a:latin typeface="+mn-ea"/>
              </a:rPr>
              <a:t>6</a:t>
            </a:r>
            <a:r>
              <a:rPr lang="ja-JP" altLang="en-US" dirty="0">
                <a:solidFill>
                  <a:srgbClr val="FFFFFF"/>
                </a:solidFill>
                <a:latin typeface="+mn-ea"/>
              </a:rPr>
              <a:t>分の</a:t>
            </a:r>
            <a:r>
              <a:rPr lang="en-US" altLang="ja-JP" dirty="0">
                <a:solidFill>
                  <a:srgbClr val="FFFFFF"/>
                </a:solidFill>
                <a:latin typeface="+mn-ea"/>
              </a:rPr>
              <a:t>1</a:t>
            </a:r>
            <a:r>
              <a:rPr lang="ja-JP" altLang="en-US" dirty="0">
                <a:solidFill>
                  <a:srgbClr val="FFFFFF"/>
                </a:solidFill>
                <a:latin typeface="+mn-ea"/>
              </a:rPr>
              <a:t>の確率になっているとは限りません。</a:t>
            </a:r>
          </a:p>
          <a:p>
            <a:pPr>
              <a:lnSpc>
                <a:spcPct val="100000"/>
              </a:lnSpc>
            </a:pPr>
            <a:r>
              <a:rPr lang="ja-JP" altLang="en-US" dirty="0">
                <a:solidFill>
                  <a:srgbClr val="FFFFFF"/>
                </a:solidFill>
                <a:latin typeface="+mn-ea"/>
              </a:rPr>
              <a:t>ゆがみによって、</a:t>
            </a:r>
            <a:r>
              <a:rPr lang="en-US" altLang="ja-JP" dirty="0">
                <a:solidFill>
                  <a:srgbClr val="FFFFFF"/>
                </a:solidFill>
                <a:latin typeface="+mn-ea"/>
              </a:rPr>
              <a:t>6</a:t>
            </a:r>
            <a:r>
              <a:rPr lang="ja-JP" altLang="en-US" dirty="0">
                <a:solidFill>
                  <a:srgbClr val="FFFFFF"/>
                </a:solidFill>
                <a:latin typeface="+mn-ea"/>
              </a:rPr>
              <a:t>分の</a:t>
            </a:r>
            <a:r>
              <a:rPr lang="en-US" altLang="ja-JP" dirty="0">
                <a:solidFill>
                  <a:srgbClr val="FFFFFF"/>
                </a:solidFill>
                <a:latin typeface="+mn-ea"/>
              </a:rPr>
              <a:t>1</a:t>
            </a:r>
            <a:r>
              <a:rPr lang="ja-JP" altLang="en-US" dirty="0">
                <a:solidFill>
                  <a:srgbClr val="FFFFFF"/>
                </a:solidFill>
                <a:latin typeface="+mn-ea"/>
              </a:rPr>
              <a:t>からずれている可能性も十分に考えられると思います。</a:t>
            </a:r>
          </a:p>
          <a:p>
            <a:pPr>
              <a:lnSpc>
                <a:spcPct val="100000"/>
              </a:lnSpc>
            </a:pPr>
            <a:endParaRPr lang="en-US" altLang="ja-JP" dirty="0">
              <a:solidFill>
                <a:srgbClr val="FFFFFF"/>
              </a:solidFill>
              <a:latin typeface="+mn-ea"/>
            </a:endParaRPr>
          </a:p>
          <a:p>
            <a:pPr marL="0" indent="0">
              <a:lnSpc>
                <a:spcPct val="100000"/>
              </a:lnSpc>
              <a:buNone/>
            </a:pPr>
            <a:r>
              <a:rPr lang="ja-JP" altLang="en-US" dirty="0">
                <a:solidFill>
                  <a:srgbClr val="FFFFFF"/>
                </a:solidFill>
                <a:latin typeface="+mn-ea"/>
              </a:rPr>
              <a:t>では、それぞれの考え方をみてみましょう。</a:t>
            </a:r>
            <a:endParaRPr lang="en-US" altLang="ja-JP" dirty="0">
              <a:solidFill>
                <a:srgbClr val="FFFFFF"/>
              </a:solidFill>
              <a:latin typeface="+mn-ea"/>
            </a:endParaRPr>
          </a:p>
        </p:txBody>
      </p:sp>
      <p:sp>
        <p:nvSpPr>
          <p:cNvPr id="6" name="スライド番号プレースホルダー 5">
            <a:extLst>
              <a:ext uri="{FF2B5EF4-FFF2-40B4-BE49-F238E27FC236}">
                <a16:creationId xmlns:a16="http://schemas.microsoft.com/office/drawing/2014/main" id="{BB4C6042-FCD7-4C85-BAB4-92F7F5DD488F}"/>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7149685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A878AF-1638-44BD-B8DD-8C34E56AD5CE}"/>
              </a:ext>
            </a:extLst>
          </p:cNvPr>
          <p:cNvSpPr>
            <a:spLocks noGrp="1"/>
          </p:cNvSpPr>
          <p:nvPr>
            <p:ph type="title"/>
          </p:nvPr>
        </p:nvSpPr>
        <p:spPr/>
        <p:txBody>
          <a:bodyPr>
            <a:normAutofit/>
          </a:bodyPr>
          <a:lstStyle/>
          <a:p>
            <a:r>
              <a:rPr kumimoji="1" lang="ja-JP" altLang="en-US" sz="4400" dirty="0"/>
              <a:t>サイコロの</a:t>
            </a:r>
            <a:r>
              <a:rPr kumimoji="1" lang="en-US" altLang="ja-JP" sz="4400" dirty="0"/>
              <a:t>『</a:t>
            </a:r>
            <a:r>
              <a:rPr kumimoji="1" lang="ja-JP" altLang="en-US" sz="4400" dirty="0"/>
              <a:t>５</a:t>
            </a:r>
            <a:r>
              <a:rPr kumimoji="1" lang="en-US" altLang="ja-JP" sz="4400" dirty="0"/>
              <a:t>』</a:t>
            </a:r>
            <a:r>
              <a:rPr kumimoji="1" lang="ja-JP" altLang="en-US" sz="4400" dirty="0"/>
              <a:t>が出る確率を</a:t>
            </a:r>
            <a:br>
              <a:rPr kumimoji="1" lang="en-US" altLang="ja-JP" sz="4400" dirty="0"/>
            </a:br>
            <a:r>
              <a:rPr kumimoji="1" lang="ja-JP" altLang="en-US" sz="4400" dirty="0"/>
              <a:t>どう答える？</a:t>
            </a:r>
          </a:p>
        </p:txBody>
      </p:sp>
      <p:sp>
        <p:nvSpPr>
          <p:cNvPr id="3" name="コンテンツ プレースホルダー 2">
            <a:extLst>
              <a:ext uri="{FF2B5EF4-FFF2-40B4-BE49-F238E27FC236}">
                <a16:creationId xmlns:a16="http://schemas.microsoft.com/office/drawing/2014/main" id="{2C7B04C5-47CD-4A70-BE5F-06485605957A}"/>
              </a:ext>
            </a:extLst>
          </p:cNvPr>
          <p:cNvSpPr>
            <a:spLocks noGrp="1"/>
          </p:cNvSpPr>
          <p:nvPr>
            <p:ph idx="1"/>
          </p:nvPr>
        </p:nvSpPr>
        <p:spPr>
          <a:xfrm>
            <a:off x="763413" y="1971837"/>
            <a:ext cx="11088850" cy="1894979"/>
          </a:xfrm>
        </p:spPr>
        <p:txBody>
          <a:bodyPr>
            <a:normAutofit/>
          </a:bodyPr>
          <a:lstStyle/>
          <a:p>
            <a:pPr marL="0" indent="0">
              <a:buNone/>
            </a:pPr>
            <a:r>
              <a:rPr lang="ja-JP" altLang="en-US" b="1" dirty="0"/>
              <a:t>＜</a:t>
            </a:r>
            <a:r>
              <a:rPr lang="ja-JP" altLang="en-US" b="1" dirty="0">
                <a:solidFill>
                  <a:schemeClr val="accent2"/>
                </a:solidFill>
              </a:rPr>
              <a:t>客観確率</a:t>
            </a:r>
            <a:r>
              <a:rPr lang="ja-JP" altLang="en-US" b="1" dirty="0"/>
              <a:t>に基づいている</a:t>
            </a:r>
            <a:r>
              <a:rPr lang="ja-JP" altLang="en-US" b="1" dirty="0">
                <a:solidFill>
                  <a:schemeClr val="accent2"/>
                </a:solidFill>
              </a:rPr>
              <a:t>頻度主義統計学</a:t>
            </a:r>
            <a:r>
              <a:rPr lang="ja-JP" altLang="en-US" b="1" dirty="0"/>
              <a:t>の立場＞</a:t>
            </a:r>
            <a:endParaRPr lang="en-US" altLang="ja-JP" b="1" dirty="0"/>
          </a:p>
          <a:p>
            <a:pPr marL="0" indent="0">
              <a:buNone/>
            </a:pPr>
            <a:r>
              <a:rPr lang="ja-JP" altLang="en-US" dirty="0"/>
              <a:t>・頻度主義とは、文字通り</a:t>
            </a:r>
            <a:r>
              <a:rPr lang="en-US" altLang="ja-JP" b="1" dirty="0">
                <a:solidFill>
                  <a:srgbClr val="FF0000"/>
                </a:solidFill>
              </a:rPr>
              <a:t>『</a:t>
            </a:r>
            <a:r>
              <a:rPr lang="ja-JP" altLang="en-US" b="1" dirty="0">
                <a:solidFill>
                  <a:srgbClr val="FF0000"/>
                </a:solidFill>
              </a:rPr>
              <a:t>頻度</a:t>
            </a:r>
            <a:r>
              <a:rPr lang="en-US" altLang="ja-JP" b="1" dirty="0">
                <a:solidFill>
                  <a:srgbClr val="FF0000"/>
                </a:solidFill>
              </a:rPr>
              <a:t>』</a:t>
            </a:r>
            <a:r>
              <a:rPr lang="ja-JP" altLang="en-US" dirty="0"/>
              <a:t>を重視する。</a:t>
            </a:r>
            <a:endParaRPr lang="en-US" altLang="ja-JP" dirty="0"/>
          </a:p>
          <a:p>
            <a:pPr marL="0" indent="0">
              <a:buNone/>
            </a:pPr>
            <a:r>
              <a:rPr lang="ja-JP" altLang="en-US" dirty="0"/>
              <a:t>・</a:t>
            </a:r>
            <a:r>
              <a:rPr lang="ja-JP" altLang="en-US" b="1" dirty="0">
                <a:solidFill>
                  <a:srgbClr val="FF0000"/>
                </a:solidFill>
              </a:rPr>
              <a:t>無限回</a:t>
            </a:r>
            <a:r>
              <a:rPr lang="ja-JP" altLang="en-US" dirty="0"/>
              <a:t>試行を繰り返して</a:t>
            </a:r>
            <a:r>
              <a:rPr lang="en-US" altLang="ja-JP" dirty="0"/>
              <a:t>『</a:t>
            </a:r>
            <a:r>
              <a:rPr lang="ja-JP" altLang="en-US" dirty="0"/>
              <a:t>５</a:t>
            </a:r>
            <a:r>
              <a:rPr lang="en-US" altLang="ja-JP" dirty="0"/>
              <a:t>』</a:t>
            </a:r>
            <a:r>
              <a:rPr lang="ja-JP" altLang="en-US" dirty="0"/>
              <a:t>が出た回数を数えて確立を出す。</a:t>
            </a:r>
            <a:endParaRPr lang="en-US" altLang="ja-JP" dirty="0"/>
          </a:p>
          <a:p>
            <a:pPr marL="0" indent="0">
              <a:buNone/>
            </a:pPr>
            <a:r>
              <a:rPr lang="ja-JP" altLang="en-US" dirty="0"/>
              <a:t>・同じ条件で</a:t>
            </a:r>
            <a:r>
              <a:rPr lang="ja-JP" altLang="en-US" b="1" dirty="0">
                <a:solidFill>
                  <a:srgbClr val="FF0000"/>
                </a:solidFill>
              </a:rPr>
              <a:t>無限回</a:t>
            </a:r>
            <a:r>
              <a:rPr lang="ja-JP" altLang="en-US" dirty="0"/>
              <a:t>繰り返した場合、</a:t>
            </a:r>
            <a:r>
              <a:rPr lang="ja-JP" altLang="en-US" b="1" dirty="0">
                <a:solidFill>
                  <a:srgbClr val="FF0000"/>
                </a:solidFill>
              </a:rPr>
              <a:t>頻度は真の確率と一致する　⇒　＜大数の法則＞</a:t>
            </a:r>
            <a:endParaRPr lang="en-US" altLang="ja-JP" b="1" dirty="0">
              <a:solidFill>
                <a:srgbClr val="FF0000"/>
              </a:solidFill>
            </a:endParaRPr>
          </a:p>
        </p:txBody>
      </p:sp>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5FEEC9C1-CE5D-40BF-8D00-23CCA6C36E41}"/>
                  </a:ext>
                </a:extLst>
              </p:cNvPr>
              <p:cNvSpPr txBox="1">
                <a:spLocks/>
              </p:cNvSpPr>
              <p:nvPr/>
            </p:nvSpPr>
            <p:spPr>
              <a:xfrm>
                <a:off x="845056" y="4773168"/>
                <a:ext cx="11088850" cy="1499616"/>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dirty="0"/>
                  <a:t>とはいえ・・・</a:t>
                </a:r>
                <a:endParaRPr lang="en-US" altLang="ja-JP" dirty="0"/>
              </a:p>
              <a:p>
                <a:pPr marL="0" indent="0">
                  <a:buFont typeface="Tw Cen MT" panose="020B0602020104020603" pitchFamily="34" charset="0"/>
                  <a:buNone/>
                </a:pPr>
                <a:r>
                  <a:rPr lang="ja-JP" altLang="en-US" dirty="0"/>
                  <a:t>実際に無限回繰り返すことは不可能。有限回の試行に留めて</a:t>
                </a:r>
                <a:r>
                  <a:rPr lang="ja-JP" altLang="en-US" b="1" u="sng" dirty="0">
                    <a:solidFill>
                      <a:srgbClr val="FF0000"/>
                    </a:solidFill>
                  </a:rPr>
                  <a:t>近似値</a:t>
                </a:r>
                <a:r>
                  <a:rPr lang="ja-JP" altLang="en-US" dirty="0"/>
                  <a:t>を求めている。</a:t>
                </a:r>
                <a:endParaRPr lang="en-US" altLang="ja-JP" dirty="0"/>
              </a:p>
              <a:p>
                <a:pPr marL="0" indent="0">
                  <a:buFont typeface="Tw Cen MT" panose="020B0602020104020603" pitchFamily="34" charset="0"/>
                  <a:buNone/>
                </a:pPr>
                <a:r>
                  <a:rPr lang="ja-JP" altLang="en-US" dirty="0"/>
                  <a:t>それが</a:t>
                </a:r>
                <a14:m>
                  <m:oMath xmlns:m="http://schemas.openxmlformats.org/officeDocument/2006/math">
                    <m:f>
                      <m:fPr>
                        <m:ctrlPr>
                          <a:rPr lang="en-US" altLang="ja-JP" i="1" smtClean="0">
                            <a:latin typeface="Cambria Math" panose="02040503050406030204" pitchFamily="18" charset="0"/>
                          </a:rPr>
                        </m:ctrlPr>
                      </m:fPr>
                      <m:num>
                        <m:r>
                          <a:rPr lang="ja-JP" altLang="en-US" i="1">
                            <a:latin typeface="Cambria Math" panose="02040503050406030204" pitchFamily="18" charset="0"/>
                          </a:rPr>
                          <m:t>１</m:t>
                        </m:r>
                      </m:num>
                      <m:den>
                        <m:r>
                          <a:rPr lang="ja-JP" altLang="en-US" i="1">
                            <a:latin typeface="Cambria Math" panose="02040503050406030204" pitchFamily="18" charset="0"/>
                          </a:rPr>
                          <m:t>６</m:t>
                        </m:r>
                      </m:den>
                    </m:f>
                  </m:oMath>
                </a14:m>
                <a:r>
                  <a:rPr lang="ja-JP" altLang="en-US" dirty="0"/>
                  <a:t>に収束するという考え方。</a:t>
                </a:r>
                <a:endParaRPr lang="en-US" altLang="ja-JP" dirty="0"/>
              </a:p>
            </p:txBody>
          </p:sp>
        </mc:Choice>
        <mc:Fallback xmlns="">
          <p:sp>
            <p:nvSpPr>
              <p:cNvPr id="5" name="コンテンツ プレースホルダー 2">
                <a:extLst>
                  <a:ext uri="{FF2B5EF4-FFF2-40B4-BE49-F238E27FC236}">
                    <a16:creationId xmlns:a16="http://schemas.microsoft.com/office/drawing/2014/main" id="{5FEEC9C1-CE5D-40BF-8D00-23CCA6C36E41}"/>
                  </a:ext>
                </a:extLst>
              </p:cNvPr>
              <p:cNvSpPr txBox="1">
                <a:spLocks noRot="1" noChangeAspect="1" noMove="1" noResize="1" noEditPoints="1" noAdjustHandles="1" noChangeArrowheads="1" noChangeShapeType="1" noTextEdit="1"/>
              </p:cNvSpPr>
              <p:nvPr/>
            </p:nvSpPr>
            <p:spPr>
              <a:xfrm>
                <a:off x="845056" y="4773168"/>
                <a:ext cx="11088850" cy="1499616"/>
              </a:xfrm>
              <a:prstGeom prst="rect">
                <a:avLst/>
              </a:prstGeom>
              <a:blipFill>
                <a:blip r:embed="rId3"/>
                <a:stretch>
                  <a:fillRect l="-1154" t="-5691" b="-2033"/>
                </a:stretch>
              </a:blipFill>
            </p:spPr>
            <p:txBody>
              <a:bodyPr/>
              <a:lstStyle/>
              <a:p>
                <a:r>
                  <a:rPr lang="ja-JP" altLang="en-US">
                    <a:noFill/>
                  </a:rPr>
                  <a:t> </a:t>
                </a:r>
              </a:p>
            </p:txBody>
          </p:sp>
        </mc:Fallback>
      </mc:AlternateContent>
      <p:sp>
        <p:nvSpPr>
          <p:cNvPr id="6" name="矢印: ストライプ 5">
            <a:extLst>
              <a:ext uri="{FF2B5EF4-FFF2-40B4-BE49-F238E27FC236}">
                <a16:creationId xmlns:a16="http://schemas.microsoft.com/office/drawing/2014/main" id="{B35E5D16-58CF-4A17-A7AA-845E9B666C28}"/>
              </a:ext>
            </a:extLst>
          </p:cNvPr>
          <p:cNvSpPr/>
          <p:nvPr/>
        </p:nvSpPr>
        <p:spPr>
          <a:xfrm rot="5400000">
            <a:off x="5911894" y="3531735"/>
            <a:ext cx="734413" cy="1769923"/>
          </a:xfrm>
          <a:prstGeom prst="stripedRightArrow">
            <a:avLst>
              <a:gd name="adj1" fmla="val 50000"/>
              <a:gd name="adj2" fmla="val 60223"/>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80736919-ADA7-49D4-9596-F2A4F12E8D10}"/>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015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A878AF-1638-44BD-B8DD-8C34E56AD5CE}"/>
              </a:ext>
            </a:extLst>
          </p:cNvPr>
          <p:cNvSpPr>
            <a:spLocks noGrp="1"/>
          </p:cNvSpPr>
          <p:nvPr>
            <p:ph type="title"/>
          </p:nvPr>
        </p:nvSpPr>
        <p:spPr/>
        <p:txBody>
          <a:bodyPr>
            <a:normAutofit/>
          </a:bodyPr>
          <a:lstStyle/>
          <a:p>
            <a:r>
              <a:rPr kumimoji="1" lang="ja-JP" altLang="en-US" sz="4400" dirty="0"/>
              <a:t>サイコロの</a:t>
            </a:r>
            <a:r>
              <a:rPr kumimoji="1" lang="en-US" altLang="ja-JP" sz="4400" dirty="0"/>
              <a:t>『</a:t>
            </a:r>
            <a:r>
              <a:rPr kumimoji="1" lang="ja-JP" altLang="en-US" sz="4400" dirty="0"/>
              <a:t>５</a:t>
            </a:r>
            <a:r>
              <a:rPr kumimoji="1" lang="en-US" altLang="ja-JP" sz="4400" dirty="0"/>
              <a:t>』</a:t>
            </a:r>
            <a:r>
              <a:rPr kumimoji="1" lang="ja-JP" altLang="en-US" sz="4400" dirty="0"/>
              <a:t>が出る確率を</a:t>
            </a:r>
            <a:br>
              <a:rPr kumimoji="1" lang="en-US" altLang="ja-JP" sz="4400" dirty="0"/>
            </a:br>
            <a:r>
              <a:rPr kumimoji="1" lang="ja-JP" altLang="en-US" sz="4400" dirty="0"/>
              <a:t>どう答える？</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C7B04C5-47CD-4A70-BE5F-06485605957A}"/>
                  </a:ext>
                </a:extLst>
              </p:cNvPr>
              <p:cNvSpPr>
                <a:spLocks noGrp="1"/>
              </p:cNvSpPr>
              <p:nvPr>
                <p:ph idx="1"/>
              </p:nvPr>
            </p:nvSpPr>
            <p:spPr>
              <a:xfrm>
                <a:off x="734677" y="1974988"/>
                <a:ext cx="11088850" cy="1894979"/>
              </a:xfrm>
            </p:spPr>
            <p:txBody>
              <a:bodyPr>
                <a:normAutofit fontScale="92500" lnSpcReduction="10000"/>
              </a:bodyPr>
              <a:lstStyle/>
              <a:p>
                <a:pPr marL="0" indent="0">
                  <a:buNone/>
                </a:pPr>
                <a:r>
                  <a:rPr lang="ja-JP" altLang="en-US" b="1" dirty="0"/>
                  <a:t>＜</a:t>
                </a:r>
                <a:r>
                  <a:rPr lang="ja-JP" altLang="en-US" b="1" dirty="0">
                    <a:solidFill>
                      <a:schemeClr val="accent5"/>
                    </a:solidFill>
                  </a:rPr>
                  <a:t>主観確率</a:t>
                </a:r>
                <a:r>
                  <a:rPr lang="ja-JP" altLang="en-US" b="1" dirty="0"/>
                  <a:t>に基づいている</a:t>
                </a:r>
                <a:r>
                  <a:rPr lang="ja-JP" altLang="en-US" b="1" dirty="0">
                    <a:solidFill>
                      <a:schemeClr val="accent5"/>
                    </a:solidFill>
                  </a:rPr>
                  <a:t>ベイズ統計学</a:t>
                </a:r>
                <a:r>
                  <a:rPr lang="ja-JP" altLang="en-US" b="1" dirty="0"/>
                  <a:t>の立場＞</a:t>
                </a:r>
                <a:endParaRPr lang="en-US" altLang="ja-JP" b="1" dirty="0"/>
              </a:p>
              <a:p>
                <a:pPr marL="0" indent="0">
                  <a:buNone/>
                </a:pPr>
                <a:r>
                  <a:rPr lang="en-US" altLang="ja-JP" b="1" dirty="0">
                    <a:solidFill>
                      <a:srgbClr val="FF0000"/>
                    </a:solidFill>
                  </a:rPr>
                  <a:t>【</a:t>
                </a:r>
                <a:r>
                  <a:rPr lang="ja-JP" altLang="en-US" b="1" dirty="0">
                    <a:solidFill>
                      <a:srgbClr val="FF0000"/>
                    </a:solidFill>
                  </a:rPr>
                  <a:t>ベイズの定理</a:t>
                </a:r>
                <a:r>
                  <a:rPr lang="en-US" altLang="ja-JP" b="1" dirty="0">
                    <a:solidFill>
                      <a:srgbClr val="FF0000"/>
                    </a:solidFill>
                  </a:rPr>
                  <a:t>】</a:t>
                </a:r>
              </a:p>
              <a:p>
                <a:pPr marL="0" indent="0">
                  <a:buNone/>
                </a:pPr>
                <a:r>
                  <a:rPr lang="ja-JP" altLang="en-US" b="1" dirty="0">
                    <a:solidFill>
                      <a:srgbClr val="FF0000"/>
                    </a:solidFill>
                  </a:rPr>
                  <a:t>　</a:t>
                </a:r>
                <a:r>
                  <a:rPr lang="en-US" altLang="ja-JP" b="1" dirty="0"/>
                  <a:t> </a:t>
                </a:r>
                <a14:m>
                  <m:oMath xmlns:m="http://schemas.openxmlformats.org/officeDocument/2006/math">
                    <m:r>
                      <m:rPr>
                        <m:sty m:val="p"/>
                      </m:rPr>
                      <a:rPr lang="en-US" altLang="ja-JP" b="1" i="1" dirty="0" smtClean="0">
                        <a:latin typeface="Cambria Math" panose="02040503050406030204" pitchFamily="18" charset="0"/>
                      </a:rPr>
                      <m:t>D</m:t>
                    </m:r>
                    <m:r>
                      <a:rPr lang="ja-JP" altLang="en-US" b="1" i="1" dirty="0">
                        <a:latin typeface="Cambria Math" panose="02040503050406030204" pitchFamily="18" charset="0"/>
                      </a:rPr>
                      <m:t>が得られた</m:t>
                    </m:r>
                    <m:r>
                      <a:rPr lang="ja-JP" altLang="en-US" b="1" i="1" dirty="0" smtClean="0">
                        <a:latin typeface="Cambria Math" panose="02040503050406030204" pitchFamily="18" charset="0"/>
                      </a:rPr>
                      <m:t>ときに</m:t>
                    </m:r>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が</m:t>
                    </m:r>
                    <m:r>
                      <a:rPr lang="ja-JP" altLang="en-US" b="1" i="1" dirty="0">
                        <a:latin typeface="Cambria Math" panose="02040503050406030204" pitchFamily="18" charset="0"/>
                      </a:rPr>
                      <m:t>成立</m:t>
                    </m:r>
                    <m:r>
                      <a:rPr lang="ja-JP" altLang="en-US" b="1" i="1" dirty="0" smtClean="0">
                        <a:latin typeface="Cambria Math" panose="02040503050406030204" pitchFamily="18" charset="0"/>
                      </a:rPr>
                      <m:t>している</m:t>
                    </m:r>
                    <m:r>
                      <a:rPr lang="ja-JP" altLang="en-US" b="1" i="1" dirty="0">
                        <a:latin typeface="Cambria Math" panose="02040503050406030204" pitchFamily="18" charset="0"/>
                      </a:rPr>
                      <m:t>確率</m:t>
                    </m:r>
                  </m:oMath>
                </a14:m>
                <a:endParaRPr lang="en-US" altLang="ja-JP"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ja-JP" altLang="en-US" b="1" i="1" dirty="0" smtClean="0">
                          <a:latin typeface="Cambria Math" panose="02040503050406030204" pitchFamily="18" charset="0"/>
                        </a:rPr>
                        <m:t>＝</m:t>
                      </m:r>
                      <m:f>
                        <m:fPr>
                          <m:ctrlPr>
                            <a:rPr lang="en-US" altLang="ja-JP" b="1" i="1" dirty="0" smtClean="0">
                              <a:latin typeface="Cambria Math" panose="02040503050406030204" pitchFamily="18" charset="0"/>
                            </a:rPr>
                          </m:ctrlPr>
                        </m:fPr>
                        <m:num>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の</m:t>
                          </m:r>
                          <m:r>
                            <a:rPr lang="ja-JP" altLang="en-US" b="1" i="1" dirty="0">
                              <a:latin typeface="Cambria Math" panose="02040503050406030204" pitchFamily="18" charset="0"/>
                            </a:rPr>
                            <m:t>もとで</m:t>
                          </m:r>
                          <m:r>
                            <m:rPr>
                              <m:sty m:val="p"/>
                            </m:rPr>
                            <a:rPr lang="en-US" altLang="ja-JP" b="1" i="1" dirty="0" smtClean="0">
                              <a:latin typeface="Cambria Math" panose="02040503050406030204" pitchFamily="18" charset="0"/>
                            </a:rPr>
                            <m:t>D</m:t>
                          </m:r>
                          <m:r>
                            <a:rPr lang="ja-JP" altLang="en-US" b="1" i="1" dirty="0">
                              <a:latin typeface="Cambria Math" panose="02040503050406030204" pitchFamily="18" charset="0"/>
                            </a:rPr>
                            <m:t>が</m:t>
                          </m:r>
                          <m:r>
                            <a:rPr lang="ja-JP" altLang="en-US" b="1" i="1" dirty="0" smtClean="0">
                              <a:latin typeface="Cambria Math" panose="02040503050406030204" pitchFamily="18" charset="0"/>
                            </a:rPr>
                            <m:t>生じる</m:t>
                          </m:r>
                          <m:r>
                            <a:rPr lang="ja-JP" altLang="en-US" b="1" i="1" dirty="0">
                              <a:latin typeface="Cambria Math" panose="02040503050406030204" pitchFamily="18" charset="0"/>
                            </a:rPr>
                            <m:t>確率</m:t>
                          </m:r>
                          <m:r>
                            <a:rPr lang="en-US" altLang="ja-JP" b="1" i="1" dirty="0" smtClean="0">
                              <a:latin typeface="Cambria Math" panose="02040503050406030204" pitchFamily="18" charset="0"/>
                            </a:rPr>
                            <m:t>×</m:t>
                          </m:r>
                          <m:r>
                            <m:rPr>
                              <m:sty m:val="p"/>
                            </m:rPr>
                            <a:rPr lang="en-US" altLang="ja-JP" b="1" i="1" dirty="0">
                              <a:latin typeface="Cambria Math" panose="02040503050406030204" pitchFamily="18" charset="0"/>
                            </a:rPr>
                            <m:t>H</m:t>
                          </m:r>
                          <m:r>
                            <a:rPr lang="ja-JP" altLang="en-US" b="1" i="1" dirty="0" smtClean="0">
                              <a:latin typeface="Cambria Math" panose="02040503050406030204" pitchFamily="18" charset="0"/>
                            </a:rPr>
                            <m:t>が</m:t>
                          </m:r>
                          <m:r>
                            <a:rPr lang="ja-JP" altLang="en-US" b="1" i="1" dirty="0">
                              <a:latin typeface="Cambria Math" panose="02040503050406030204" pitchFamily="18" charset="0"/>
                            </a:rPr>
                            <m:t>成立</m:t>
                          </m:r>
                          <m:r>
                            <a:rPr lang="ja-JP" altLang="en-US" b="1" i="1" dirty="0" smtClean="0">
                              <a:latin typeface="Cambria Math" panose="02040503050406030204" pitchFamily="18" charset="0"/>
                            </a:rPr>
                            <m:t>する</m:t>
                          </m:r>
                          <m:r>
                            <a:rPr lang="ja-JP" altLang="en-US" b="1" i="1" dirty="0">
                              <a:latin typeface="Cambria Math" panose="02040503050406030204" pitchFamily="18" charset="0"/>
                            </a:rPr>
                            <m:t>確率</m:t>
                          </m:r>
                        </m:num>
                        <m:den>
                          <m:r>
                            <m:rPr>
                              <m:sty m:val="p"/>
                            </m:rPr>
                            <a:rPr lang="en-US" altLang="ja-JP" b="1" i="1" dirty="0">
                              <a:latin typeface="Cambria Math" panose="02040503050406030204" pitchFamily="18" charset="0"/>
                            </a:rPr>
                            <m:t>D</m:t>
                          </m:r>
                          <m:r>
                            <a:rPr lang="ja-JP" altLang="en-US" b="1" i="1" dirty="0" smtClean="0">
                              <a:latin typeface="Cambria Math" panose="02040503050406030204" pitchFamily="18" charset="0"/>
                            </a:rPr>
                            <m:t>が</m:t>
                          </m:r>
                          <m:r>
                            <a:rPr lang="ja-JP" altLang="en-US" b="1" i="1" dirty="0">
                              <a:latin typeface="Cambria Math" panose="02040503050406030204" pitchFamily="18" charset="0"/>
                            </a:rPr>
                            <m:t>得られた</m:t>
                          </m:r>
                          <m:r>
                            <a:rPr lang="ja-JP" altLang="en-US" b="1" i="1" dirty="0" smtClean="0">
                              <a:latin typeface="Cambria Math" panose="02040503050406030204" pitchFamily="18" charset="0"/>
                            </a:rPr>
                            <m:t>確率</m:t>
                          </m:r>
                        </m:den>
                      </m:f>
                    </m:oMath>
                  </m:oMathPara>
                </a14:m>
                <a:endParaRPr lang="en-US" altLang="ja-JP" b="1" dirty="0"/>
              </a:p>
            </p:txBody>
          </p:sp>
        </mc:Choice>
        <mc:Fallback xmlns="">
          <p:sp>
            <p:nvSpPr>
              <p:cNvPr id="3" name="コンテンツ プレースホルダー 2">
                <a:extLst>
                  <a:ext uri="{FF2B5EF4-FFF2-40B4-BE49-F238E27FC236}">
                    <a16:creationId xmlns:a16="http://schemas.microsoft.com/office/drawing/2014/main" id="{2C7B04C5-47CD-4A70-BE5F-06485605957A}"/>
                  </a:ext>
                </a:extLst>
              </p:cNvPr>
              <p:cNvSpPr>
                <a:spLocks noGrp="1" noRot="1" noChangeAspect="1" noMove="1" noResize="1" noEditPoints="1" noAdjustHandles="1" noChangeArrowheads="1" noChangeShapeType="1" noTextEdit="1"/>
              </p:cNvSpPr>
              <p:nvPr>
                <p:ph idx="1"/>
              </p:nvPr>
            </p:nvSpPr>
            <p:spPr>
              <a:xfrm>
                <a:off x="734677" y="1974988"/>
                <a:ext cx="11088850" cy="1894979"/>
              </a:xfrm>
              <a:blipFill>
                <a:blip r:embed="rId3"/>
                <a:stretch>
                  <a:fillRect l="-990" t="-41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5FEEC9C1-CE5D-40BF-8D00-23CCA6C36E41}"/>
                  </a:ext>
                </a:extLst>
              </p:cNvPr>
              <p:cNvSpPr txBox="1">
                <a:spLocks/>
              </p:cNvSpPr>
              <p:nvPr/>
            </p:nvSpPr>
            <p:spPr>
              <a:xfrm>
                <a:off x="734677" y="4112143"/>
                <a:ext cx="11088850" cy="1080343"/>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dirty="0"/>
                  <a:t>・式からもわかるようにベイズの定理には</a:t>
                </a:r>
                <a:r>
                  <a:rPr lang="en-US" altLang="ja-JP" dirty="0"/>
                  <a:t>『</a:t>
                </a:r>
                <a:r>
                  <a:rPr lang="ja-JP" altLang="en-US" dirty="0"/>
                  <a:t>事前確率</a:t>
                </a:r>
                <a:r>
                  <a:rPr lang="en-US" altLang="ja-JP" dirty="0"/>
                  <a:t>』</a:t>
                </a:r>
                <a:r>
                  <a:rPr lang="ja-JP" altLang="en-US" dirty="0"/>
                  <a:t>が含まれる。</a:t>
                </a:r>
                <a:endParaRPr lang="en-US" altLang="ja-JP" dirty="0"/>
              </a:p>
              <a:p>
                <a:pPr marL="0" indent="0">
                  <a:buFont typeface="Tw Cen MT" panose="020B0602020104020603" pitchFamily="34" charset="0"/>
                  <a:buNone/>
                </a:pPr>
                <a:r>
                  <a:rPr lang="ja-JP" altLang="en-US" dirty="0"/>
                  <a:t>・何も情報がないとサイコロの</a:t>
                </a:r>
                <a:r>
                  <a:rPr lang="en-US" altLang="ja-JP" dirty="0"/>
                  <a:t>『</a:t>
                </a:r>
                <a:r>
                  <a:rPr lang="ja-JP" altLang="en-US" dirty="0"/>
                  <a:t>５</a:t>
                </a:r>
                <a:r>
                  <a:rPr lang="en-US" altLang="ja-JP" dirty="0"/>
                  <a:t>』</a:t>
                </a:r>
                <a:r>
                  <a:rPr lang="ja-JP" altLang="en-US" dirty="0"/>
                  <a:t>がでる確率</a:t>
                </a:r>
                <a:r>
                  <a:rPr lang="en-US" altLang="ja-JP" dirty="0">
                    <a:solidFill>
                      <a:srgbClr val="FF0000"/>
                    </a:solidFill>
                  </a:rPr>
                  <a:t>(</a:t>
                </a:r>
                <a:r>
                  <a:rPr lang="ja-JP" altLang="en-US" dirty="0">
                    <a:solidFill>
                      <a:srgbClr val="FF0000"/>
                    </a:solidFill>
                  </a:rPr>
                  <a:t>事前確率</a:t>
                </a:r>
                <a:r>
                  <a:rPr lang="en-US" altLang="ja-JP" dirty="0">
                    <a:solidFill>
                      <a:srgbClr val="FF0000"/>
                    </a:solidFill>
                  </a:rPr>
                  <a:t>)</a:t>
                </a:r>
                <a:r>
                  <a:rPr lang="ja-JP" altLang="en-US" dirty="0"/>
                  <a:t>は</a:t>
                </a:r>
                <a14:m>
                  <m:oMath xmlns:m="http://schemas.openxmlformats.org/officeDocument/2006/math">
                    <m:f>
                      <m:fPr>
                        <m:ctrlPr>
                          <a:rPr lang="en-US" altLang="ja-JP" i="1" smtClean="0">
                            <a:solidFill>
                              <a:srgbClr val="FF0000"/>
                            </a:solidFill>
                            <a:latin typeface="Cambria Math" panose="02040503050406030204" pitchFamily="18" charset="0"/>
                          </a:rPr>
                        </m:ctrlPr>
                      </m:fPr>
                      <m:num>
                        <m:r>
                          <a:rPr lang="ja-JP" altLang="en-US" i="1">
                            <a:solidFill>
                              <a:srgbClr val="FF0000"/>
                            </a:solidFill>
                            <a:latin typeface="Cambria Math" panose="02040503050406030204" pitchFamily="18" charset="0"/>
                          </a:rPr>
                          <m:t>１</m:t>
                        </m:r>
                      </m:num>
                      <m:den>
                        <m:r>
                          <a:rPr lang="ja-JP" altLang="en-US" i="1">
                            <a:solidFill>
                              <a:srgbClr val="FF0000"/>
                            </a:solidFill>
                            <a:latin typeface="Cambria Math" panose="02040503050406030204" pitchFamily="18" charset="0"/>
                          </a:rPr>
                          <m:t>６</m:t>
                        </m:r>
                      </m:den>
                    </m:f>
                    <m:r>
                      <a:rPr lang="ja-JP" altLang="en-US" i="1">
                        <a:latin typeface="Cambria Math" panose="02040503050406030204" pitchFamily="18" charset="0"/>
                      </a:rPr>
                      <m:t>と</m:t>
                    </m:r>
                  </m:oMath>
                </a14:m>
                <a:r>
                  <a:rPr lang="ja-JP" altLang="en-US" dirty="0"/>
                  <a:t>考える。</a:t>
                </a:r>
                <a:r>
                  <a:rPr lang="ja-JP" altLang="en-US" dirty="0">
                    <a:solidFill>
                      <a:srgbClr val="FF0000"/>
                    </a:solidFill>
                  </a:rPr>
                  <a:t>←主観</a:t>
                </a:r>
                <a:endParaRPr lang="en-US" altLang="ja-JP" dirty="0">
                  <a:solidFill>
                    <a:srgbClr val="FF0000"/>
                  </a:solidFill>
                </a:endParaRPr>
              </a:p>
            </p:txBody>
          </p:sp>
        </mc:Choice>
        <mc:Fallback xmlns="">
          <p:sp>
            <p:nvSpPr>
              <p:cNvPr id="5" name="コンテンツ プレースホルダー 2">
                <a:extLst>
                  <a:ext uri="{FF2B5EF4-FFF2-40B4-BE49-F238E27FC236}">
                    <a16:creationId xmlns:a16="http://schemas.microsoft.com/office/drawing/2014/main" id="{5FEEC9C1-CE5D-40BF-8D00-23CCA6C36E41}"/>
                  </a:ext>
                </a:extLst>
              </p:cNvPr>
              <p:cNvSpPr txBox="1">
                <a:spLocks noRot="1" noChangeAspect="1" noMove="1" noResize="1" noEditPoints="1" noAdjustHandles="1" noChangeArrowheads="1" noChangeShapeType="1" noTextEdit="1"/>
              </p:cNvSpPr>
              <p:nvPr/>
            </p:nvSpPr>
            <p:spPr>
              <a:xfrm>
                <a:off x="734677" y="4112143"/>
                <a:ext cx="11088850" cy="1080343"/>
              </a:xfrm>
              <a:prstGeom prst="rect">
                <a:avLst/>
              </a:prstGeom>
              <a:blipFill>
                <a:blip r:embed="rId4"/>
                <a:stretch>
                  <a:fillRect l="-1154" t="-7910" b="-565"/>
                </a:stretch>
              </a:blipFill>
            </p:spPr>
            <p:txBody>
              <a:bodyPr/>
              <a:lstStyle/>
              <a:p>
                <a:r>
                  <a:rPr lang="ja-JP" altLang="en-US">
                    <a:noFill/>
                  </a:rPr>
                  <a:t> </a:t>
                </a:r>
              </a:p>
            </p:txBody>
          </p:sp>
        </mc:Fallback>
      </mc:AlternateContent>
      <p:sp>
        <p:nvSpPr>
          <p:cNvPr id="6" name="コンテンツ プレースホルダー 2">
            <a:extLst>
              <a:ext uri="{FF2B5EF4-FFF2-40B4-BE49-F238E27FC236}">
                <a16:creationId xmlns:a16="http://schemas.microsoft.com/office/drawing/2014/main" id="{50DFBE5C-5CA4-4F71-922F-C4C78051CD65}"/>
              </a:ext>
            </a:extLst>
          </p:cNvPr>
          <p:cNvSpPr txBox="1">
            <a:spLocks/>
          </p:cNvSpPr>
          <p:nvPr/>
        </p:nvSpPr>
        <p:spPr>
          <a:xfrm>
            <a:off x="9186460" y="3838080"/>
            <a:ext cx="3149649" cy="249981"/>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en-US" altLang="ja-JP" sz="1400" dirty="0"/>
              <a:t>D(Data</a:t>
            </a:r>
            <a:r>
              <a:rPr lang="ja-JP" altLang="en-US" sz="1400" dirty="0"/>
              <a:t>：データ</a:t>
            </a:r>
            <a:r>
              <a:rPr lang="en-US" altLang="ja-JP" sz="1400" dirty="0"/>
              <a:t>)</a:t>
            </a:r>
            <a:r>
              <a:rPr lang="ja-JP" altLang="en-US" sz="1400" dirty="0" err="1"/>
              <a:t>，</a:t>
            </a:r>
            <a:r>
              <a:rPr lang="en-US" altLang="ja-JP" sz="1400" dirty="0"/>
              <a:t>H(Hypothesis</a:t>
            </a:r>
            <a:r>
              <a:rPr lang="ja-JP" altLang="en-US" sz="1400" dirty="0"/>
              <a:t>：仮定</a:t>
            </a:r>
            <a:r>
              <a:rPr lang="en-US" altLang="ja-JP" sz="1400" dirty="0"/>
              <a:t>)</a:t>
            </a:r>
          </a:p>
        </p:txBody>
      </p:sp>
      <p:sp>
        <p:nvSpPr>
          <p:cNvPr id="7" name="正方形/長方形 6">
            <a:extLst>
              <a:ext uri="{FF2B5EF4-FFF2-40B4-BE49-F238E27FC236}">
                <a16:creationId xmlns:a16="http://schemas.microsoft.com/office/drawing/2014/main" id="{6A296DD4-743B-47AA-9D76-D55D411E969B}"/>
              </a:ext>
            </a:extLst>
          </p:cNvPr>
          <p:cNvSpPr/>
          <p:nvPr/>
        </p:nvSpPr>
        <p:spPr>
          <a:xfrm>
            <a:off x="6984111" y="3092380"/>
            <a:ext cx="2062650" cy="30921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吹き出し: 折線 7">
            <a:extLst>
              <a:ext uri="{FF2B5EF4-FFF2-40B4-BE49-F238E27FC236}">
                <a16:creationId xmlns:a16="http://schemas.microsoft.com/office/drawing/2014/main" id="{C2761A04-9F2F-4462-8B3B-D3C230FF62F0}"/>
              </a:ext>
            </a:extLst>
          </p:cNvPr>
          <p:cNvSpPr/>
          <p:nvPr/>
        </p:nvSpPr>
        <p:spPr>
          <a:xfrm>
            <a:off x="9658350" y="2907725"/>
            <a:ext cx="1289957" cy="339263"/>
          </a:xfrm>
          <a:prstGeom prst="borderCallout2">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事前確率</a:t>
            </a:r>
          </a:p>
        </p:txBody>
      </p:sp>
      <p:sp>
        <p:nvSpPr>
          <p:cNvPr id="9" name="正方形/長方形 8">
            <a:extLst>
              <a:ext uri="{FF2B5EF4-FFF2-40B4-BE49-F238E27FC236}">
                <a16:creationId xmlns:a16="http://schemas.microsoft.com/office/drawing/2014/main" id="{E3822ADB-CD4C-4AB2-85E7-668B0E951D0B}"/>
              </a:ext>
            </a:extLst>
          </p:cNvPr>
          <p:cNvSpPr/>
          <p:nvPr/>
        </p:nvSpPr>
        <p:spPr>
          <a:xfrm>
            <a:off x="1038171" y="2748149"/>
            <a:ext cx="4845993" cy="348656"/>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吹き出し: 折線 9">
            <a:extLst>
              <a:ext uri="{FF2B5EF4-FFF2-40B4-BE49-F238E27FC236}">
                <a16:creationId xmlns:a16="http://schemas.microsoft.com/office/drawing/2014/main" id="{3768A538-688D-435D-93A0-342F6816F5DD}"/>
              </a:ext>
            </a:extLst>
          </p:cNvPr>
          <p:cNvSpPr/>
          <p:nvPr/>
        </p:nvSpPr>
        <p:spPr>
          <a:xfrm>
            <a:off x="6478359" y="2704639"/>
            <a:ext cx="1289957" cy="339263"/>
          </a:xfrm>
          <a:prstGeom prst="borderCallout2">
            <a:avLst>
              <a:gd name="adj1" fmla="val 18750"/>
              <a:gd name="adj2" fmla="val -8333"/>
              <a:gd name="adj3" fmla="val 18750"/>
              <a:gd name="adj4" fmla="val -16667"/>
              <a:gd name="adj5" fmla="val 73719"/>
              <a:gd name="adj6" fmla="val -4717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事後確率</a:t>
            </a:r>
          </a:p>
        </p:txBody>
      </p:sp>
      <p:sp>
        <p:nvSpPr>
          <p:cNvPr id="11" name="吹き出し: 折線 10">
            <a:extLst>
              <a:ext uri="{FF2B5EF4-FFF2-40B4-BE49-F238E27FC236}">
                <a16:creationId xmlns:a16="http://schemas.microsoft.com/office/drawing/2014/main" id="{F0B05E14-7F18-4FDC-88B2-47B8034D5EF2}"/>
              </a:ext>
            </a:extLst>
          </p:cNvPr>
          <p:cNvSpPr/>
          <p:nvPr/>
        </p:nvSpPr>
        <p:spPr>
          <a:xfrm flipH="1">
            <a:off x="2351314" y="3326984"/>
            <a:ext cx="725178" cy="339263"/>
          </a:xfrm>
          <a:prstGeom prst="borderCallout2">
            <a:avLst>
              <a:gd name="adj1" fmla="val 18750"/>
              <a:gd name="adj2" fmla="val -8333"/>
              <a:gd name="adj3" fmla="val 18750"/>
              <a:gd name="adj4" fmla="val -34680"/>
              <a:gd name="adj5" fmla="val -19857"/>
              <a:gd name="adj6" fmla="val -10167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尤度</a:t>
            </a:r>
          </a:p>
        </p:txBody>
      </p:sp>
      <p:sp>
        <p:nvSpPr>
          <p:cNvPr id="12" name="正方形/長方形 11">
            <a:extLst>
              <a:ext uri="{FF2B5EF4-FFF2-40B4-BE49-F238E27FC236}">
                <a16:creationId xmlns:a16="http://schemas.microsoft.com/office/drawing/2014/main" id="{DB14EB06-CFA5-4424-9D37-F26127614557}"/>
              </a:ext>
            </a:extLst>
          </p:cNvPr>
          <p:cNvSpPr/>
          <p:nvPr/>
        </p:nvSpPr>
        <p:spPr>
          <a:xfrm>
            <a:off x="3831962" y="3096805"/>
            <a:ext cx="2968887" cy="31021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3" name="矢印: ストライプ 12">
            <a:extLst>
              <a:ext uri="{FF2B5EF4-FFF2-40B4-BE49-F238E27FC236}">
                <a16:creationId xmlns:a16="http://schemas.microsoft.com/office/drawing/2014/main" id="{A71E23C4-AB80-4219-9FE0-63DD2DEBC9A5}"/>
              </a:ext>
            </a:extLst>
          </p:cNvPr>
          <p:cNvSpPr/>
          <p:nvPr/>
        </p:nvSpPr>
        <p:spPr>
          <a:xfrm rot="5400000">
            <a:off x="5911894" y="4519612"/>
            <a:ext cx="734413" cy="1769923"/>
          </a:xfrm>
          <a:prstGeom prst="stripedRightArrow">
            <a:avLst>
              <a:gd name="adj1" fmla="val 50000"/>
              <a:gd name="adj2" fmla="val 60223"/>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コンテンツ プレースホルダー 2">
                <a:extLst>
                  <a:ext uri="{FF2B5EF4-FFF2-40B4-BE49-F238E27FC236}">
                    <a16:creationId xmlns:a16="http://schemas.microsoft.com/office/drawing/2014/main" id="{812B663A-88EA-4C06-8215-DCECDE812FC0}"/>
                  </a:ext>
                </a:extLst>
              </p:cNvPr>
              <p:cNvSpPr txBox="1">
                <a:spLocks/>
              </p:cNvSpPr>
              <p:nvPr/>
            </p:nvSpPr>
            <p:spPr>
              <a:xfrm>
                <a:off x="734677" y="5771778"/>
                <a:ext cx="11088850" cy="114337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kumimoji="1"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kumimoji="1" sz="1400" kern="1200">
                    <a:solidFill>
                      <a:schemeClr val="tx1"/>
                    </a:solidFill>
                    <a:latin typeface="+mn-lt"/>
                    <a:ea typeface="+mn-ea"/>
                    <a:cs typeface="+mn-cs"/>
                  </a:defRPr>
                </a:lvl9pPr>
              </a:lstStyle>
              <a:p>
                <a:pPr marL="0" indent="0">
                  <a:buFont typeface="Tw Cen MT" panose="020B0602020104020603" pitchFamily="34" charset="0"/>
                  <a:buNone/>
                </a:pPr>
                <a:r>
                  <a:rPr lang="ja-JP" altLang="en-US" dirty="0"/>
                  <a:t>有限回試行し、データを得て</a:t>
                </a:r>
                <a:r>
                  <a:rPr lang="ja-JP" altLang="en-US" b="1" dirty="0">
                    <a:solidFill>
                      <a:srgbClr val="FF0000"/>
                    </a:solidFill>
                  </a:rPr>
                  <a:t>事後確率</a:t>
                </a:r>
                <a:r>
                  <a:rPr lang="ja-JP" altLang="en-US" dirty="0"/>
                  <a:t>を計算し求める。</a:t>
                </a:r>
                <a14:m>
                  <m:oMath xmlns:m="http://schemas.openxmlformats.org/officeDocument/2006/math">
                    <m:r>
                      <a:rPr lang="ja-JP" altLang="en-US" i="1" dirty="0">
                        <a:latin typeface="Cambria Math" panose="02040503050406030204" pitchFamily="18" charset="0"/>
                      </a:rPr>
                      <m:t>必ず</m:t>
                    </m:r>
                    <m:f>
                      <m:fPr>
                        <m:ctrlPr>
                          <a:rPr lang="en-US" altLang="ja-JP" i="1" smtClean="0">
                            <a:latin typeface="Cambria Math" panose="02040503050406030204" pitchFamily="18" charset="0"/>
                          </a:rPr>
                        </m:ctrlPr>
                      </m:fPr>
                      <m:num>
                        <m:r>
                          <a:rPr lang="ja-JP" altLang="en-US" i="1">
                            <a:latin typeface="Cambria Math" panose="02040503050406030204" pitchFamily="18" charset="0"/>
                          </a:rPr>
                          <m:t>１</m:t>
                        </m:r>
                      </m:num>
                      <m:den>
                        <m:r>
                          <a:rPr lang="ja-JP" altLang="en-US" i="1">
                            <a:latin typeface="Cambria Math" panose="02040503050406030204" pitchFamily="18" charset="0"/>
                          </a:rPr>
                          <m:t>６</m:t>
                        </m:r>
                      </m:den>
                    </m:f>
                    <m:r>
                      <a:rPr lang="ja-JP" altLang="en-US" i="1">
                        <a:latin typeface="Cambria Math" panose="02040503050406030204" pitchFamily="18" charset="0"/>
                      </a:rPr>
                      <m:t>に</m:t>
                    </m:r>
                  </m:oMath>
                </a14:m>
                <a:r>
                  <a:rPr lang="ja-JP" altLang="en-US" dirty="0"/>
                  <a:t>なるとは限らない。</a:t>
                </a:r>
                <a:endParaRPr lang="en-US" altLang="ja-JP" dirty="0"/>
              </a:p>
              <a:p>
                <a:pPr marL="0" indent="0">
                  <a:buFont typeface="Tw Cen MT" panose="020B0602020104020603" pitchFamily="34" charset="0"/>
                  <a:buNone/>
                </a:pPr>
                <a:r>
                  <a:rPr lang="ja-JP" altLang="en-US" dirty="0"/>
                  <a:t>事前確率によっても変化する。</a:t>
                </a:r>
                <a:endParaRPr lang="en-US" altLang="ja-JP" dirty="0"/>
              </a:p>
            </p:txBody>
          </p:sp>
        </mc:Choice>
        <mc:Fallback xmlns="">
          <p:sp>
            <p:nvSpPr>
              <p:cNvPr id="15" name="コンテンツ プレースホルダー 2">
                <a:extLst>
                  <a:ext uri="{FF2B5EF4-FFF2-40B4-BE49-F238E27FC236}">
                    <a16:creationId xmlns:a16="http://schemas.microsoft.com/office/drawing/2014/main" id="{812B663A-88EA-4C06-8215-DCECDE812FC0}"/>
                  </a:ext>
                </a:extLst>
              </p:cNvPr>
              <p:cNvSpPr txBox="1">
                <a:spLocks noRot="1" noChangeAspect="1" noMove="1" noResize="1" noEditPoints="1" noAdjustHandles="1" noChangeArrowheads="1" noChangeShapeType="1" noTextEdit="1"/>
              </p:cNvSpPr>
              <p:nvPr/>
            </p:nvSpPr>
            <p:spPr>
              <a:xfrm>
                <a:off x="734677" y="5771778"/>
                <a:ext cx="11088850" cy="1143376"/>
              </a:xfrm>
              <a:prstGeom prst="rect">
                <a:avLst/>
              </a:prstGeom>
              <a:blipFill>
                <a:blip r:embed="rId5"/>
                <a:stretch>
                  <a:fillRect l="-1154" b="-7487"/>
                </a:stretch>
              </a:blipFill>
            </p:spPr>
            <p:txBody>
              <a:bodyPr/>
              <a:lstStyle/>
              <a:p>
                <a:r>
                  <a:rPr lang="ja-JP" altLang="en-US">
                    <a:noFill/>
                  </a:rPr>
                  <a:t> </a:t>
                </a:r>
              </a:p>
            </p:txBody>
          </p:sp>
        </mc:Fallback>
      </mc:AlternateContent>
      <p:sp>
        <p:nvSpPr>
          <p:cNvPr id="14" name="スライド番号プレースホルダー 13">
            <a:extLst>
              <a:ext uri="{FF2B5EF4-FFF2-40B4-BE49-F238E27FC236}">
                <a16:creationId xmlns:a16="http://schemas.microsoft.com/office/drawing/2014/main" id="{E04B78CF-644E-4164-94DF-39BA2CF6186E}"/>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3378135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4A3CF-81B5-44BB-BFAA-F12FD65469AF}"/>
              </a:ext>
            </a:extLst>
          </p:cNvPr>
          <p:cNvSpPr>
            <a:spLocks noGrp="1"/>
          </p:cNvSpPr>
          <p:nvPr>
            <p:ph type="title"/>
          </p:nvPr>
        </p:nvSpPr>
        <p:spPr>
          <a:xfrm>
            <a:off x="1024128" y="585216"/>
            <a:ext cx="4732244" cy="1499616"/>
          </a:xfrm>
        </p:spPr>
        <p:txBody>
          <a:bodyPr>
            <a:normAutofit/>
          </a:bodyPr>
          <a:lstStyle/>
          <a:p>
            <a:r>
              <a:rPr kumimoji="1" lang="ja-JP" altLang="en-US" sz="4300" dirty="0">
                <a:latin typeface="+mn-ea"/>
                <a:ea typeface="+mn-ea"/>
              </a:rPr>
              <a:t>サイコロトリビア</a:t>
            </a:r>
            <a:br>
              <a:rPr kumimoji="1" lang="en-US" altLang="ja-JP" sz="4300" dirty="0">
                <a:latin typeface="+mn-ea"/>
                <a:ea typeface="+mn-ea"/>
              </a:rPr>
            </a:br>
            <a:r>
              <a:rPr kumimoji="1" lang="ja-JP" altLang="en-US" sz="4300" dirty="0">
                <a:latin typeface="+mn-ea"/>
                <a:ea typeface="+mn-ea"/>
              </a:rPr>
              <a:t>　</a:t>
            </a:r>
            <a:r>
              <a:rPr kumimoji="1" lang="en-US" altLang="ja-JP" sz="4000" dirty="0">
                <a:latin typeface="+mn-ea"/>
                <a:ea typeface="+mn-ea"/>
              </a:rPr>
              <a:t>by</a:t>
            </a:r>
            <a:r>
              <a:rPr kumimoji="1" lang="ja-JP" altLang="en-US" sz="4000" dirty="0">
                <a:latin typeface="+mn-ea"/>
                <a:ea typeface="+mn-ea"/>
              </a:rPr>
              <a:t>トリビアの泉</a:t>
            </a:r>
            <a:endParaRPr kumimoji="1" lang="ja-JP" altLang="en-US" sz="4300" dirty="0">
              <a:latin typeface="+mn-ea"/>
              <a:ea typeface="+mn-ea"/>
            </a:endParaRPr>
          </a:p>
        </p:txBody>
      </p:sp>
      <p:sp>
        <p:nvSpPr>
          <p:cNvPr id="8" name="Content Placeholder 7">
            <a:extLst>
              <a:ext uri="{FF2B5EF4-FFF2-40B4-BE49-F238E27FC236}">
                <a16:creationId xmlns:a16="http://schemas.microsoft.com/office/drawing/2014/main" id="{750822FE-66F1-430C-97F4-B784C12F1614}"/>
              </a:ext>
            </a:extLst>
          </p:cNvPr>
          <p:cNvSpPr>
            <a:spLocks noGrp="1"/>
          </p:cNvSpPr>
          <p:nvPr>
            <p:ph idx="1"/>
          </p:nvPr>
        </p:nvSpPr>
        <p:spPr>
          <a:xfrm>
            <a:off x="922528" y="2286000"/>
            <a:ext cx="5035146" cy="4023360"/>
          </a:xfrm>
        </p:spPr>
        <p:txBody>
          <a:bodyPr>
            <a:normAutofit/>
          </a:bodyPr>
          <a:lstStyle/>
          <a:p>
            <a:r>
              <a:rPr lang="ja-JP" altLang="en-US" dirty="0">
                <a:latin typeface="+mn-ea"/>
              </a:rPr>
              <a:t>サイコロの目で一番出やすいのは</a:t>
            </a:r>
            <a:r>
              <a:rPr lang="en-US" altLang="ja-JP" dirty="0">
                <a:latin typeface="+mn-ea"/>
              </a:rPr>
              <a:t>…</a:t>
            </a:r>
            <a:r>
              <a:rPr lang="ja-JP" altLang="en-US" sz="3200" b="1" u="sng" dirty="0">
                <a:solidFill>
                  <a:srgbClr val="FF0000"/>
                </a:solidFill>
                <a:latin typeface="+mn-ea"/>
              </a:rPr>
              <a:t>５</a:t>
            </a:r>
            <a:r>
              <a:rPr lang="ja-JP" altLang="en-US" dirty="0">
                <a:latin typeface="+mn-ea"/>
              </a:rPr>
              <a:t>らしい！</a:t>
            </a:r>
            <a:endParaRPr lang="en-US" altLang="ja-JP" dirty="0">
              <a:latin typeface="+mn-ea"/>
            </a:endParaRPr>
          </a:p>
          <a:p>
            <a:endParaRPr lang="en-US" dirty="0">
              <a:latin typeface="+mn-ea"/>
            </a:endParaRPr>
          </a:p>
          <a:p>
            <a:r>
              <a:rPr lang="ja-JP" altLang="en-US" dirty="0">
                <a:latin typeface="+mn-ea"/>
              </a:rPr>
              <a:t>表面の穴で削られた重さが表と裏で差が大きい方が出やすい</a:t>
            </a:r>
            <a:endParaRPr lang="en-US" altLang="ja-JP" dirty="0">
              <a:latin typeface="+mn-ea"/>
            </a:endParaRPr>
          </a:p>
          <a:p>
            <a:r>
              <a:rPr lang="ja-JP" altLang="en-US" dirty="0">
                <a:latin typeface="+mn-ea"/>
              </a:rPr>
              <a:t>⇒重い方が下、軽い方が上を向くため。起き上がり小法師のイメージ</a:t>
            </a:r>
            <a:endParaRPr lang="en-US" dirty="0">
              <a:latin typeface="+mn-ea"/>
            </a:endParaRPr>
          </a:p>
        </p:txBody>
      </p:sp>
      <p:sp>
        <p:nvSpPr>
          <p:cNvPr id="18" name="Rectangle 17">
            <a:extLst>
              <a:ext uri="{FF2B5EF4-FFF2-40B4-BE49-F238E27FC236}">
                <a16:creationId xmlns:a16="http://schemas.microsoft.com/office/drawing/2014/main" id="{330AC953-B288-47C9-81F1-FED6F35D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275" y="0"/>
            <a:ext cx="61054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900B7A-23A2-42D5-9B0A-3CA9FD09B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9" y="321731"/>
            <a:ext cx="3932506" cy="3662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05A565-CAE0-42F8-846B-CE1A8A39D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9128" y="321732"/>
            <a:ext cx="1352695" cy="366854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647774E-7C53-4A79-999F-D9ABF0042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8" y="4157447"/>
            <a:ext cx="2104750" cy="2312282"/>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282977-2020-43C5-80C3-4191585F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0625" y="4157447"/>
            <a:ext cx="3206709" cy="23122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コンテンツ プレースホルダー 3">
            <a:extLst>
              <a:ext uri="{FF2B5EF4-FFF2-40B4-BE49-F238E27FC236}">
                <a16:creationId xmlns:a16="http://schemas.microsoft.com/office/drawing/2014/main" id="{21AD50D4-E411-4094-815F-9F8CAEA0A7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6405007" y="321730"/>
            <a:ext cx="5456815" cy="3730473"/>
          </a:xfrm>
          <a:prstGeom prst="rect">
            <a:avLst/>
          </a:prstGeom>
        </p:spPr>
      </p:pic>
      <p:pic>
        <p:nvPicPr>
          <p:cNvPr id="9" name="図 8">
            <a:extLst>
              <a:ext uri="{FF2B5EF4-FFF2-40B4-BE49-F238E27FC236}">
                <a16:creationId xmlns:a16="http://schemas.microsoft.com/office/drawing/2014/main" id="{DDD752A2-2A30-4890-97B1-CF86B6FCFB6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31491" y="4294717"/>
            <a:ext cx="2920242" cy="2066071"/>
          </a:xfrm>
          <a:prstGeom prst="rect">
            <a:avLst/>
          </a:prstGeom>
        </p:spPr>
      </p:pic>
      <p:pic>
        <p:nvPicPr>
          <p:cNvPr id="12" name="図 11">
            <a:extLst>
              <a:ext uri="{FF2B5EF4-FFF2-40B4-BE49-F238E27FC236}">
                <a16:creationId xmlns:a16="http://schemas.microsoft.com/office/drawing/2014/main" id="{2F8A353E-D653-4EED-B372-F14C887CD00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440101" y="5186538"/>
            <a:ext cx="2413682" cy="1496483"/>
          </a:xfrm>
          <a:prstGeom prst="rect">
            <a:avLst/>
          </a:prstGeom>
        </p:spPr>
      </p:pic>
      <p:sp>
        <p:nvSpPr>
          <p:cNvPr id="5" name="スライド番号プレースホルダー 4">
            <a:extLst>
              <a:ext uri="{FF2B5EF4-FFF2-40B4-BE49-F238E27FC236}">
                <a16:creationId xmlns:a16="http://schemas.microsoft.com/office/drawing/2014/main" id="{3A3FB86D-6268-4ED7-9E6B-DEC1185EA059}"/>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642217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ンテグラル">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2199</Words>
  <Application>Microsoft Office PowerPoint</Application>
  <PresentationFormat>ワイド画面</PresentationFormat>
  <Paragraphs>392</Paragraphs>
  <Slides>35</Slides>
  <Notes>18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35</vt:i4>
      </vt:variant>
    </vt:vector>
  </HeadingPairs>
  <TitlesOfParts>
    <vt:vector size="44" baseType="lpstr">
      <vt:lpstr>Meiryo UI</vt:lpstr>
      <vt:lpstr>メイリオ</vt:lpstr>
      <vt:lpstr>游ゴシック</vt:lpstr>
      <vt:lpstr>Cambria Math</vt:lpstr>
      <vt:lpstr>Tw Cen MT</vt:lpstr>
      <vt:lpstr>Tw Cen MT Condensed</vt:lpstr>
      <vt:lpstr>Wingdings</vt:lpstr>
      <vt:lpstr>Wingdings 3</vt:lpstr>
      <vt:lpstr>インテグラル</vt:lpstr>
      <vt:lpstr>頻度主義統計学とベイズ統計学</vt:lpstr>
      <vt:lpstr>そもそも・・・ 統計学は大きく２つに分かれる💦</vt:lpstr>
      <vt:lpstr>それぞれの考え ~頻度主義統計　編～</vt:lpstr>
      <vt:lpstr>それぞれの考え ~ベイズ統計　編～</vt:lpstr>
      <vt:lpstr>それぞれの考え方 「確率」の解釈の仕方が異なる</vt:lpstr>
      <vt:lpstr>それぞれの考え方 ～サイコロを例にして～</vt:lpstr>
      <vt:lpstr>サイコロの『５』が出る確率を どう答える？</vt:lpstr>
      <vt:lpstr>サイコロの『５』が出る確率を どう答える？</vt:lpstr>
      <vt:lpstr>サイコロトリビア 　byトリビアの泉</vt:lpstr>
      <vt:lpstr>ベイズ統計が 注目され始める</vt:lpstr>
      <vt:lpstr>理由不十分の原則</vt:lpstr>
      <vt:lpstr>活用事例</vt:lpstr>
      <vt:lpstr>ベイズの定理で解いてみよう ～有名なモンティ・ホール問題～</vt:lpstr>
      <vt:lpstr>モンティホール問題　整理</vt:lpstr>
      <vt:lpstr>モンティホール問題　整理</vt:lpstr>
      <vt:lpstr>モンティホール問題　整理</vt:lpstr>
      <vt:lpstr>モンティホール問題　計算</vt:lpstr>
      <vt:lpstr>モンティホール問題　代入</vt:lpstr>
      <vt:lpstr>モンティホール問題の主観</vt:lpstr>
      <vt:lpstr>ベイズ統計をもう少しみてみよう ～コイントスを例に～</vt:lpstr>
      <vt:lpstr>コインの確率分布</vt:lpstr>
      <vt:lpstr>コインの確率分布　１回目：表</vt:lpstr>
      <vt:lpstr>コインの確率分布　 １回目：表</vt:lpstr>
      <vt:lpstr>コインの確率分布　１回目：表</vt:lpstr>
      <vt:lpstr>コインの確率分布　１回目：表</vt:lpstr>
      <vt:lpstr>コインの確率分布　１回目：表</vt:lpstr>
      <vt:lpstr>コインの確率分布　２回目：表</vt:lpstr>
      <vt:lpstr>コインの確率分布　２回目：表</vt:lpstr>
      <vt:lpstr>コインの確率分布　 ３回目：裏</vt:lpstr>
      <vt:lpstr>コインの確率分布　３回目：裏</vt:lpstr>
      <vt:lpstr>コインの確率分布　３回目：裏</vt:lpstr>
      <vt:lpstr>コインの確率分布　３回目：裏</vt:lpstr>
      <vt:lpstr>表表裏の順番を変えたら？</vt:lpstr>
      <vt:lpstr>まとめ</vt:lpstr>
      <vt:lpstr>参考文献　参考WEBサイト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頻度主義統計学とベイズ統計学</dc:title>
  <dc:creator>森 梓</dc:creator>
  <cp:lastModifiedBy>singula</cp:lastModifiedBy>
  <cp:revision>14</cp:revision>
  <dcterms:created xsi:type="dcterms:W3CDTF">2019-09-26T01:06:28Z</dcterms:created>
  <dcterms:modified xsi:type="dcterms:W3CDTF">2019-10-07T01:05:33Z</dcterms:modified>
</cp:coreProperties>
</file>