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 id="2147483667" r:id="rId2"/>
  </p:sldMasterIdLst>
  <p:notesMasterIdLst>
    <p:notesMasterId r:id="rId37"/>
  </p:notesMasterIdLst>
  <p:sldIdLst>
    <p:sldId id="2470" r:id="rId3"/>
    <p:sldId id="2525" r:id="rId4"/>
    <p:sldId id="2529" r:id="rId5"/>
    <p:sldId id="2577" r:id="rId6"/>
    <p:sldId id="2575" r:id="rId7"/>
    <p:sldId id="2586" r:id="rId8"/>
    <p:sldId id="2578" r:id="rId9"/>
    <p:sldId id="2580" r:id="rId10"/>
    <p:sldId id="2579" r:id="rId11"/>
    <p:sldId id="2582" r:id="rId12"/>
    <p:sldId id="2587" r:id="rId13"/>
    <p:sldId id="2592" r:id="rId14"/>
    <p:sldId id="2584" r:id="rId15"/>
    <p:sldId id="2583" r:id="rId16"/>
    <p:sldId id="2581" r:id="rId17"/>
    <p:sldId id="2595" r:id="rId18"/>
    <p:sldId id="2589" r:id="rId19"/>
    <p:sldId id="2591" r:id="rId20"/>
    <p:sldId id="2599" r:id="rId21"/>
    <p:sldId id="2594" r:id="rId22"/>
    <p:sldId id="2596" r:id="rId23"/>
    <p:sldId id="2597" r:id="rId24"/>
    <p:sldId id="2593" r:id="rId25"/>
    <p:sldId id="2600" r:id="rId26"/>
    <p:sldId id="2605" r:id="rId27"/>
    <p:sldId id="2602" r:id="rId28"/>
    <p:sldId id="2606" r:id="rId29"/>
    <p:sldId id="2603" r:id="rId30"/>
    <p:sldId id="2604" r:id="rId31"/>
    <p:sldId id="2601" r:id="rId32"/>
    <p:sldId id="2590" r:id="rId33"/>
    <p:sldId id="2607" r:id="rId34"/>
    <p:sldId id="2608" r:id="rId35"/>
    <p:sldId id="2530" r:id="rId36"/>
  </p:sldIdLst>
  <p:sldSz cx="12192000" cy="6858000"/>
  <p:notesSz cx="6858000" cy="18669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小野 佑樹" initials="小野" lastIdx="1" clrIdx="0">
    <p:extLst>
      <p:ext uri="{19B8F6BF-5375-455C-9EA6-DF929625EA0E}">
        <p15:presenceInfo xmlns:p15="http://schemas.microsoft.com/office/powerpoint/2012/main" userId="S-1-5-21-2733612696-2087297519-2710118843-2521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7E0"/>
    <a:srgbClr val="000000"/>
    <a:srgbClr val="F7F7F7"/>
    <a:srgbClr val="E4E4E4"/>
    <a:srgbClr val="5B9BD5"/>
    <a:srgbClr val="023AB6"/>
    <a:srgbClr val="E7E7E7"/>
    <a:srgbClr val="EBEAEA"/>
    <a:srgbClr val="E15658"/>
    <a:srgbClr val="B7E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84" autoAdjust="0"/>
    <p:restoredTop sz="89638" autoAdjust="0"/>
  </p:normalViewPr>
  <p:slideViewPr>
    <p:cSldViewPr snapToGrid="0" showGuides="1">
      <p:cViewPr varScale="1">
        <p:scale>
          <a:sx n="77" d="100"/>
          <a:sy n="77" d="100"/>
        </p:scale>
        <p:origin x="1138" y="48"/>
      </p:cViewPr>
      <p:guideLst>
        <p:guide orient="horz" pos="2160"/>
        <p:guide pos="3840"/>
      </p:guideLst>
    </p:cSldViewPr>
  </p:slideViewPr>
  <p:notesTextViewPr>
    <p:cViewPr>
      <p:scale>
        <a:sx n="3" d="2"/>
        <a:sy n="3" d="2"/>
      </p:scale>
      <p:origin x="0" y="0"/>
    </p:cViewPr>
  </p:notesTextViewPr>
  <p:sorterViewPr>
    <p:cViewPr>
      <p:scale>
        <a:sx n="100" d="100"/>
        <a:sy n="100" d="100"/>
      </p:scale>
      <p:origin x="0" y="-8290"/>
    </p:cViewPr>
  </p:sorterViewPr>
  <p:notesViewPr>
    <p:cSldViewPr snapToGrid="0">
      <p:cViewPr varScale="1">
        <p:scale>
          <a:sx n="84" d="100"/>
          <a:sy n="84" d="100"/>
        </p:scale>
        <p:origin x="3828"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2F4DEEB4-D1B4-4386-B9C3-0F739883C5A8}" type="datetimeFigureOut">
              <a:rPr kumimoji="1" lang="ja-JP" altLang="en-US" smtClean="0"/>
              <a:t>2019/7/25</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8A2B78BF-AE05-4887-9F75-6E3A68771495}" type="slidenum">
              <a:rPr kumimoji="1" lang="ja-JP" altLang="en-US" smtClean="0"/>
              <a:t>‹#›</a:t>
            </a:fld>
            <a:endParaRPr kumimoji="1" lang="ja-JP" altLang="en-US"/>
          </a:p>
        </p:txBody>
      </p:sp>
    </p:spTree>
    <p:extLst>
      <p:ext uri="{BB962C8B-B14F-4D97-AF65-F5344CB8AC3E}">
        <p14:creationId xmlns:p14="http://schemas.microsoft.com/office/powerpoint/2010/main" val="382697008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A2B78BF-AE05-4887-9F75-6E3A68771495}" type="slidenum">
              <a:rPr kumimoji="1" lang="ja-JP" altLang="en-US" smtClean="0"/>
              <a:t>0</a:t>
            </a:fld>
            <a:endParaRPr kumimoji="1" lang="ja-JP" altLang="en-US"/>
          </a:p>
        </p:txBody>
      </p:sp>
    </p:spTree>
    <p:extLst>
      <p:ext uri="{BB962C8B-B14F-4D97-AF65-F5344CB8AC3E}">
        <p14:creationId xmlns:p14="http://schemas.microsoft.com/office/powerpoint/2010/main" val="3434534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暗号化もあるので漏れてもわからない</a:t>
            </a:r>
          </a:p>
        </p:txBody>
      </p:sp>
      <p:sp>
        <p:nvSpPr>
          <p:cNvPr id="4" name="スライド番号プレースホルダー 3"/>
          <p:cNvSpPr>
            <a:spLocks noGrp="1"/>
          </p:cNvSpPr>
          <p:nvPr>
            <p:ph type="sldNum" sz="quarter" idx="5"/>
          </p:nvPr>
        </p:nvSpPr>
        <p:spPr/>
        <p:txBody>
          <a:bodyPr/>
          <a:lstStyle/>
          <a:p>
            <a:fld id="{8A2B78BF-AE05-4887-9F75-6E3A68771495}" type="slidenum">
              <a:rPr kumimoji="1" lang="ja-JP" altLang="en-US" smtClean="0"/>
              <a:t>15</a:t>
            </a:fld>
            <a:endParaRPr kumimoji="1" lang="ja-JP" altLang="en-US"/>
          </a:p>
        </p:txBody>
      </p:sp>
    </p:spTree>
    <p:extLst>
      <p:ext uri="{BB962C8B-B14F-4D97-AF65-F5344CB8AC3E}">
        <p14:creationId xmlns:p14="http://schemas.microsoft.com/office/powerpoint/2010/main" val="962893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A2B78BF-AE05-4887-9F75-6E3A68771495}" type="slidenum">
              <a:rPr kumimoji="1" lang="ja-JP" altLang="en-US" smtClean="0"/>
              <a:t>1</a:t>
            </a:fld>
            <a:endParaRPr kumimoji="1" lang="ja-JP" altLang="en-US"/>
          </a:p>
        </p:txBody>
      </p:sp>
    </p:spTree>
    <p:extLst>
      <p:ext uri="{BB962C8B-B14F-4D97-AF65-F5344CB8AC3E}">
        <p14:creationId xmlns:p14="http://schemas.microsoft.com/office/powerpoint/2010/main" val="2451500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A2B78BF-AE05-4887-9F75-6E3A68771495}" type="slidenum">
              <a:rPr kumimoji="1" lang="ja-JP" altLang="en-US" smtClean="0"/>
              <a:t>3</a:t>
            </a:fld>
            <a:endParaRPr kumimoji="1" lang="ja-JP" altLang="en-US" dirty="0"/>
          </a:p>
        </p:txBody>
      </p:sp>
    </p:spTree>
    <p:extLst>
      <p:ext uri="{BB962C8B-B14F-4D97-AF65-F5344CB8AC3E}">
        <p14:creationId xmlns:p14="http://schemas.microsoft.com/office/powerpoint/2010/main" val="4196391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A2B78BF-AE05-4887-9F75-6E3A68771495}" type="slidenum">
              <a:rPr kumimoji="1" lang="ja-JP" altLang="en-US" smtClean="0"/>
              <a:t>4</a:t>
            </a:fld>
            <a:endParaRPr kumimoji="1" lang="ja-JP" altLang="en-US" dirty="0"/>
          </a:p>
        </p:txBody>
      </p:sp>
    </p:spTree>
    <p:extLst>
      <p:ext uri="{BB962C8B-B14F-4D97-AF65-F5344CB8AC3E}">
        <p14:creationId xmlns:p14="http://schemas.microsoft.com/office/powerpoint/2010/main" val="3981257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A2B78BF-AE05-4887-9F75-6E3A68771495}" type="slidenum">
              <a:rPr kumimoji="1" lang="ja-JP" altLang="en-US" smtClean="0"/>
              <a:t>6</a:t>
            </a:fld>
            <a:endParaRPr kumimoji="1" lang="ja-JP" altLang="en-US"/>
          </a:p>
        </p:txBody>
      </p:sp>
    </p:spTree>
    <p:extLst>
      <p:ext uri="{BB962C8B-B14F-4D97-AF65-F5344CB8AC3E}">
        <p14:creationId xmlns:p14="http://schemas.microsoft.com/office/powerpoint/2010/main" val="2393490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A2B78BF-AE05-4887-9F75-6E3A68771495}" type="slidenum">
              <a:rPr kumimoji="1" lang="ja-JP" altLang="en-US" smtClean="0"/>
              <a:t>7</a:t>
            </a:fld>
            <a:endParaRPr kumimoji="1" lang="ja-JP" altLang="en-US"/>
          </a:p>
        </p:txBody>
      </p:sp>
    </p:spTree>
    <p:extLst>
      <p:ext uri="{BB962C8B-B14F-4D97-AF65-F5344CB8AC3E}">
        <p14:creationId xmlns:p14="http://schemas.microsoft.com/office/powerpoint/2010/main" val="4113555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A2B78BF-AE05-4887-9F75-6E3A68771495}" type="slidenum">
              <a:rPr kumimoji="1" lang="ja-JP" altLang="en-US" smtClean="0"/>
              <a:t>8</a:t>
            </a:fld>
            <a:endParaRPr kumimoji="1" lang="ja-JP" altLang="en-US"/>
          </a:p>
        </p:txBody>
      </p:sp>
    </p:spTree>
    <p:extLst>
      <p:ext uri="{BB962C8B-B14F-4D97-AF65-F5344CB8AC3E}">
        <p14:creationId xmlns:p14="http://schemas.microsoft.com/office/powerpoint/2010/main" val="4267966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2B78BF-AE05-4887-9F75-6E3A68771495}" type="slidenum">
              <a:rPr kumimoji="1" lang="ja-JP" altLang="en-US" sz="12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1" lang="ja-JP" altLang="en-US" sz="12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3732027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A2B78BF-AE05-4887-9F75-6E3A68771495}" type="slidenum">
              <a:rPr kumimoji="1" lang="ja-JP" altLang="en-US" smtClean="0"/>
              <a:t>13</a:t>
            </a:fld>
            <a:endParaRPr kumimoji="1" lang="ja-JP" altLang="en-US"/>
          </a:p>
        </p:txBody>
      </p:sp>
    </p:spTree>
    <p:extLst>
      <p:ext uri="{BB962C8B-B14F-4D97-AF65-F5344CB8AC3E}">
        <p14:creationId xmlns:p14="http://schemas.microsoft.com/office/powerpoint/2010/main" val="22175821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a:prstGeom prst="rect">
            <a:avLst/>
          </a:prstGeo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2DBAAD05-91E3-4F0B-BBD8-5FEB5195C77B}" type="datetime1">
              <a:rPr kumimoji="1" lang="ja-JP" altLang="en-US" smtClean="0"/>
              <a:t>2019/7/25</a:t>
            </a:fld>
            <a:endParaRPr kumimoji="1" lang="ja-JP" altLang="en-US"/>
          </a:p>
        </p:txBody>
      </p:sp>
      <p:sp>
        <p:nvSpPr>
          <p:cNvPr id="5" name="フッター プレースホルダー 4"/>
          <p:cNvSpPr>
            <a:spLocks noGrp="1"/>
          </p:cNvSpPr>
          <p:nvPr>
            <p:ph type="ftr" sz="quarter" idx="11"/>
          </p:nvPr>
        </p:nvSpPr>
        <p:spPr>
          <a:xfrm>
            <a:off x="7998107" y="6477118"/>
            <a:ext cx="4114800" cy="365125"/>
          </a:xfrm>
        </p:spPr>
        <p:txBody>
          <a:bodyPr anchor="b"/>
          <a:lstStyle>
            <a:lvl1pPr algn="r">
              <a:defRPr sz="1000">
                <a:solidFill>
                  <a:schemeClr val="tx1">
                    <a:lumMod val="65000"/>
                    <a:lumOff val="35000"/>
                  </a:schemeClr>
                </a:solidFill>
                <a:latin typeface="Meiryo UI" panose="020B0604030504040204" pitchFamily="50" charset="-128"/>
                <a:ea typeface="Meiryo UI" panose="020B0604030504040204" pitchFamily="50" charset="-128"/>
              </a:defRPr>
            </a:lvl1pPr>
          </a:lstStyle>
          <a:p>
            <a:r>
              <a:rPr lang="en-US" altLang="ja-JP"/>
              <a:t>Copyright© 2019</a:t>
            </a:r>
            <a:r>
              <a:rPr lang="ja-JP" altLang="en-US"/>
              <a:t>　都築電気株式会社</a:t>
            </a:r>
            <a:endParaRPr lang="ja-JP" altLang="en-US" dirty="0"/>
          </a:p>
        </p:txBody>
      </p:sp>
      <p:sp>
        <p:nvSpPr>
          <p:cNvPr id="6" name="スライド番号プレースホルダー 5"/>
          <p:cNvSpPr>
            <a:spLocks noGrp="1"/>
          </p:cNvSpPr>
          <p:nvPr>
            <p:ph type="sldNum" sz="quarter" idx="12"/>
          </p:nvPr>
        </p:nvSpPr>
        <p:spPr>
          <a:xfrm>
            <a:off x="5556785" y="6477118"/>
            <a:ext cx="458635" cy="365125"/>
          </a:xfrm>
        </p:spPr>
        <p:txBody>
          <a:bodyPr/>
          <a:lstStyle>
            <a:lvl1pPr>
              <a:defRPr sz="1200">
                <a:solidFill>
                  <a:schemeClr val="tx1">
                    <a:lumMod val="65000"/>
                    <a:lumOff val="35000"/>
                  </a:schemeClr>
                </a:solidFill>
                <a:latin typeface="Meiryo UI" panose="020B0604030504040204" pitchFamily="50" charset="-128"/>
                <a:ea typeface="Meiryo UI" panose="020B0604030504040204" pitchFamily="50" charset="-128"/>
              </a:defRPr>
            </a:lvl1pPr>
          </a:lstStyle>
          <a:p>
            <a:fld id="{86A60474-0262-4D9D-BF58-79A3A988213B}" type="slidenum">
              <a:rPr lang="ja-JP" altLang="en-US" smtClean="0"/>
              <a:pPr/>
              <a:t>‹#›</a:t>
            </a:fld>
            <a:endParaRPr lang="ja-JP" altLang="en-US"/>
          </a:p>
        </p:txBody>
      </p:sp>
      <p:pic>
        <p:nvPicPr>
          <p:cNvPr id="7" name="図 6">
            <a:extLst>
              <a:ext uri="{FF2B5EF4-FFF2-40B4-BE49-F238E27FC236}">
                <a16:creationId xmlns:a16="http://schemas.microsoft.com/office/drawing/2014/main" id="{1F520EB0-1C38-42A8-BA06-735277D4602C}"/>
              </a:ext>
            </a:extLst>
          </p:cNvPr>
          <p:cNvPicPr>
            <a:picLocks noChangeAspect="1"/>
          </p:cNvPicPr>
          <p:nvPr userDrawn="1"/>
        </p:nvPicPr>
        <p:blipFill>
          <a:blip r:embed="rId2"/>
          <a:stretch>
            <a:fillRect/>
          </a:stretch>
        </p:blipFill>
        <p:spPr>
          <a:xfrm>
            <a:off x="-29115" y="-442552"/>
            <a:ext cx="6125115" cy="7367227"/>
          </a:xfrm>
          <a:prstGeom prst="rect">
            <a:avLst/>
          </a:prstGeom>
        </p:spPr>
      </p:pic>
      <p:pic>
        <p:nvPicPr>
          <p:cNvPr id="8" name="図 7">
            <a:extLst>
              <a:ext uri="{FF2B5EF4-FFF2-40B4-BE49-F238E27FC236}">
                <a16:creationId xmlns:a16="http://schemas.microsoft.com/office/drawing/2014/main" id="{9FFBF9DB-A5C9-4387-999A-5EAC4ADBDC07}"/>
              </a:ext>
            </a:extLst>
          </p:cNvPr>
          <p:cNvPicPr>
            <a:picLocks noChangeAspect="1"/>
          </p:cNvPicPr>
          <p:nvPr userDrawn="1"/>
        </p:nvPicPr>
        <p:blipFill>
          <a:blip r:embed="rId3"/>
          <a:stretch>
            <a:fillRect/>
          </a:stretch>
        </p:blipFill>
        <p:spPr>
          <a:xfrm>
            <a:off x="9780016" y="139846"/>
            <a:ext cx="2274803" cy="731855"/>
          </a:xfrm>
          <a:prstGeom prst="rect">
            <a:avLst/>
          </a:prstGeom>
        </p:spPr>
      </p:pic>
      <p:sp>
        <p:nvSpPr>
          <p:cNvPr id="9" name="Line">
            <a:extLst>
              <a:ext uri="{FF2B5EF4-FFF2-40B4-BE49-F238E27FC236}">
                <a16:creationId xmlns:a16="http://schemas.microsoft.com/office/drawing/2014/main" id="{C1E89068-8E47-43F8-A915-6122772630D6}"/>
              </a:ext>
            </a:extLst>
          </p:cNvPr>
          <p:cNvSpPr/>
          <p:nvPr userDrawn="1"/>
        </p:nvSpPr>
        <p:spPr>
          <a:xfrm>
            <a:off x="5751597" y="3606673"/>
            <a:ext cx="5373603" cy="0"/>
          </a:xfrm>
          <a:prstGeom prst="line">
            <a:avLst/>
          </a:prstGeom>
          <a:ln w="25400">
            <a:solidFill>
              <a:srgbClr val="C1C4C7"/>
            </a:solidFill>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sz="3200"/>
          </a:p>
        </p:txBody>
      </p:sp>
    </p:spTree>
    <p:extLst>
      <p:ext uri="{BB962C8B-B14F-4D97-AF65-F5344CB8AC3E}">
        <p14:creationId xmlns:p14="http://schemas.microsoft.com/office/powerpoint/2010/main" val="2500677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a:prstGeom prst="rect">
            <a:avLst/>
          </a:prstGeo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9"/>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2E1AC567-43BB-489C-B4AF-B96DF6496EF4}" type="datetime1">
              <a:rPr kumimoji="1" lang="ja-JP" altLang="en-US" smtClean="0"/>
              <a:t>2019/7/25</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a:t>Copyright© 2019</a:t>
            </a:r>
            <a:r>
              <a:rPr kumimoji="1" lang="ja-JP" altLang="en-US"/>
              <a:t>　都築電気株式会社</a:t>
            </a:r>
          </a:p>
        </p:txBody>
      </p:sp>
      <p:sp>
        <p:nvSpPr>
          <p:cNvPr id="7" name="スライド番号プレースホルダー 6"/>
          <p:cNvSpPr>
            <a:spLocks noGrp="1"/>
          </p:cNvSpPr>
          <p:nvPr>
            <p:ph type="sldNum" sz="quarter" idx="12"/>
          </p:nvPr>
        </p:nvSpPr>
        <p:spPr/>
        <p:txBody>
          <a:bodyPr/>
          <a:lstStyle/>
          <a:p>
            <a:fld id="{86A60474-0262-4D9D-BF58-79A3A988213B}" type="slidenum">
              <a:rPr kumimoji="1" lang="ja-JP" altLang="en-US" smtClean="0"/>
              <a:t>‹#›</a:t>
            </a:fld>
            <a:endParaRPr kumimoji="1" lang="ja-JP" altLang="en-US"/>
          </a:p>
        </p:txBody>
      </p:sp>
    </p:spTree>
    <p:extLst>
      <p:ext uri="{BB962C8B-B14F-4D97-AF65-F5344CB8AC3E}">
        <p14:creationId xmlns:p14="http://schemas.microsoft.com/office/powerpoint/2010/main" val="3611999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9"/>
            <a:ext cx="10515600" cy="1325563"/>
          </a:xfrm>
          <a:prstGeom prst="rect">
            <a:avLst/>
          </a:prstGeom>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AC5C715A-12D7-47F0-B7C1-767AB3EC99D1}" type="datetime1">
              <a:rPr kumimoji="1" lang="ja-JP" altLang="en-US" smtClean="0"/>
              <a:t>2019/7/25</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Copyright© 2019</a:t>
            </a:r>
            <a:r>
              <a:rPr kumimoji="1" lang="ja-JP" altLang="en-US"/>
              <a:t>　都築電気株式会社</a:t>
            </a:r>
          </a:p>
        </p:txBody>
      </p:sp>
      <p:sp>
        <p:nvSpPr>
          <p:cNvPr id="6" name="スライド番号プレースホルダー 5"/>
          <p:cNvSpPr>
            <a:spLocks noGrp="1"/>
          </p:cNvSpPr>
          <p:nvPr>
            <p:ph type="sldNum" sz="quarter" idx="12"/>
          </p:nvPr>
        </p:nvSpPr>
        <p:spPr/>
        <p:txBody>
          <a:bodyPr/>
          <a:lstStyle/>
          <a:p>
            <a:fld id="{86A60474-0262-4D9D-BF58-79A3A988213B}" type="slidenum">
              <a:rPr kumimoji="1" lang="ja-JP" altLang="en-US" smtClean="0"/>
              <a:t>‹#›</a:t>
            </a:fld>
            <a:endParaRPr kumimoji="1" lang="ja-JP" altLang="en-US"/>
          </a:p>
        </p:txBody>
      </p:sp>
    </p:spTree>
    <p:extLst>
      <p:ext uri="{BB962C8B-B14F-4D97-AF65-F5344CB8AC3E}">
        <p14:creationId xmlns:p14="http://schemas.microsoft.com/office/powerpoint/2010/main" val="3694105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2" y="365125"/>
            <a:ext cx="2628900" cy="5811838"/>
          </a:xfrm>
          <a:prstGeom prst="rect">
            <a:avLst/>
          </a:prstGeo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2"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12E25BC9-DC0F-499C-AC5A-2C0FDD8C145D}" type="datetime1">
              <a:rPr kumimoji="1" lang="ja-JP" altLang="en-US" smtClean="0"/>
              <a:t>2019/7/25</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Copyright© 2019</a:t>
            </a:r>
            <a:r>
              <a:rPr kumimoji="1" lang="ja-JP" altLang="en-US"/>
              <a:t>　都築電気株式会社</a:t>
            </a:r>
          </a:p>
        </p:txBody>
      </p:sp>
      <p:sp>
        <p:nvSpPr>
          <p:cNvPr id="6" name="スライド番号プレースホルダー 5"/>
          <p:cNvSpPr>
            <a:spLocks noGrp="1"/>
          </p:cNvSpPr>
          <p:nvPr>
            <p:ph type="sldNum" sz="quarter" idx="12"/>
          </p:nvPr>
        </p:nvSpPr>
        <p:spPr/>
        <p:txBody>
          <a:bodyPr/>
          <a:lstStyle/>
          <a:p>
            <a:fld id="{86A60474-0262-4D9D-BF58-79A3A988213B}" type="slidenum">
              <a:rPr kumimoji="1" lang="ja-JP" altLang="en-US" smtClean="0"/>
              <a:t>‹#›</a:t>
            </a:fld>
            <a:endParaRPr kumimoji="1" lang="ja-JP" altLang="en-US"/>
          </a:p>
        </p:txBody>
      </p:sp>
    </p:spTree>
    <p:extLst>
      <p:ext uri="{BB962C8B-B14F-4D97-AF65-F5344CB8AC3E}">
        <p14:creationId xmlns:p14="http://schemas.microsoft.com/office/powerpoint/2010/main" val="9217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7" name="図 6"/>
          <p:cNvPicPr>
            <a:picLocks noChangeAspect="1"/>
          </p:cNvPicPr>
          <p:nvPr userDrawn="1"/>
        </p:nvPicPr>
        <p:blipFill rotWithShape="1">
          <a:blip r:embed="rId2">
            <a:extLst>
              <a:ext uri="{28A0092B-C50C-407E-A947-70E740481C1C}">
                <a14:useLocalDpi xmlns:a14="http://schemas.microsoft.com/office/drawing/2010/main" val="0"/>
              </a:ext>
            </a:extLst>
          </a:blip>
          <a:srcRect b="33026"/>
          <a:stretch/>
        </p:blipFill>
        <p:spPr>
          <a:xfrm>
            <a:off x="0" y="0"/>
            <a:ext cx="12192000" cy="4323600"/>
          </a:xfrm>
          <a:prstGeom prst="rect">
            <a:avLst/>
          </a:prstGeom>
        </p:spPr>
      </p:pic>
      <p:sp>
        <p:nvSpPr>
          <p:cNvPr id="2" name="タイトル 1"/>
          <p:cNvSpPr>
            <a:spLocks noGrp="1"/>
          </p:cNvSpPr>
          <p:nvPr>
            <p:ph type="ctrTitle"/>
          </p:nvPr>
        </p:nvSpPr>
        <p:spPr>
          <a:xfrm>
            <a:off x="432000" y="1738800"/>
            <a:ext cx="11136000" cy="2361600"/>
          </a:xfrm>
        </p:spPr>
        <p:txBody>
          <a:bodyPr anchor="b" anchorCtr="0"/>
          <a:lstStyle>
            <a:lvl1pPr>
              <a:defRPr sz="4000" b="1">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dirty="0"/>
              <a:t>マスター タイトルの書式設定</a:t>
            </a:r>
          </a:p>
        </p:txBody>
      </p:sp>
      <p:sp>
        <p:nvSpPr>
          <p:cNvPr id="3" name="サブタイトル 2"/>
          <p:cNvSpPr>
            <a:spLocks noGrp="1"/>
          </p:cNvSpPr>
          <p:nvPr>
            <p:ph type="subTitle" idx="1"/>
          </p:nvPr>
        </p:nvSpPr>
        <p:spPr>
          <a:xfrm>
            <a:off x="432000" y="4438800"/>
            <a:ext cx="10560000" cy="1785600"/>
          </a:xfrm>
        </p:spPr>
        <p:txBody>
          <a:bodyPr lIns="0" tIns="0" rIns="0" bIns="0">
            <a:normAutofit/>
          </a:bodyPr>
          <a:lstStyle>
            <a:lvl1pPr marL="0" indent="0" algn="l">
              <a:buNone/>
              <a:defRPr sz="28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kumimoji="1" lang="ja-JP" altLang="en-US"/>
              <a:t>マスター サブタイトルの書式設定</a:t>
            </a:r>
          </a:p>
        </p:txBody>
      </p:sp>
      <p:pic>
        <p:nvPicPr>
          <p:cNvPr id="8" name="図 7"/>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254284" y="261719"/>
            <a:ext cx="2688117" cy="396000"/>
          </a:xfrm>
          <a:prstGeom prst="rect">
            <a:avLst/>
          </a:prstGeom>
        </p:spPr>
      </p:pic>
      <p:sp>
        <p:nvSpPr>
          <p:cNvPr id="17" name="フッター プレースホルダー 16"/>
          <p:cNvSpPr>
            <a:spLocks noGrp="1"/>
          </p:cNvSpPr>
          <p:nvPr>
            <p:ph type="ftr" sz="quarter" idx="10"/>
          </p:nvPr>
        </p:nvSpPr>
        <p:spPr/>
        <p:txBody>
          <a:bodyPr/>
          <a:lstStyle/>
          <a:p>
            <a:r>
              <a:rPr lang="en-US" altLang="ja-JP" dirty="0"/>
              <a:t>Copyright© 2019</a:t>
            </a:r>
            <a:r>
              <a:rPr lang="ja-JP" altLang="en-US" dirty="0"/>
              <a:t>　都築電気株式会社</a:t>
            </a:r>
          </a:p>
        </p:txBody>
      </p:sp>
      <p:sp>
        <p:nvSpPr>
          <p:cNvPr id="18" name="スライド番号プレースホルダー 17"/>
          <p:cNvSpPr>
            <a:spLocks noGrp="1"/>
          </p:cNvSpPr>
          <p:nvPr>
            <p:ph type="sldNum" sz="quarter" idx="11"/>
          </p:nvPr>
        </p:nvSpPr>
        <p:spPr/>
        <p:txBody>
          <a:bodyPr/>
          <a:lstStyle/>
          <a:p>
            <a:fld id="{5746E6DC-1CE8-4C96-A2EA-6486FEF45375}" type="slidenum">
              <a:rPr lang="ja-JP" altLang="en-US" smtClean="0"/>
              <a:pPr/>
              <a:t>‹#›</a:t>
            </a:fld>
            <a:endParaRPr lang="ja-JP" altLang="en-US" dirty="0"/>
          </a:p>
        </p:txBody>
      </p:sp>
    </p:spTree>
    <p:extLst>
      <p:ext uri="{BB962C8B-B14F-4D97-AF65-F5344CB8AC3E}">
        <p14:creationId xmlns:p14="http://schemas.microsoft.com/office/powerpoint/2010/main" val="1950332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セクション見出し1（ブルー）">
    <p:spTree>
      <p:nvGrpSpPr>
        <p:cNvPr id="1" name=""/>
        <p:cNvGrpSpPr/>
        <p:nvPr/>
      </p:nvGrpSpPr>
      <p:grpSpPr>
        <a:xfrm>
          <a:off x="0" y="0"/>
          <a:ext cx="0" cy="0"/>
          <a:chOff x="0" y="0"/>
          <a:chExt cx="0" cy="0"/>
        </a:xfrm>
      </p:grpSpPr>
      <p:pic>
        <p:nvPicPr>
          <p:cNvPr id="4" name="図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
            <a:ext cx="12192000" cy="3432047"/>
          </a:xfrm>
          <a:prstGeom prst="rect">
            <a:avLst/>
          </a:prstGeom>
        </p:spPr>
      </p:pic>
      <p:sp>
        <p:nvSpPr>
          <p:cNvPr id="2" name="タイトル 1"/>
          <p:cNvSpPr>
            <a:spLocks noGrp="1"/>
          </p:cNvSpPr>
          <p:nvPr>
            <p:ph type="ctrTitle"/>
          </p:nvPr>
        </p:nvSpPr>
        <p:spPr>
          <a:xfrm>
            <a:off x="432000" y="1774800"/>
            <a:ext cx="11510400" cy="1440000"/>
          </a:xfrm>
        </p:spPr>
        <p:txBody>
          <a:bodyPr anchor="b" anchorCtr="0"/>
          <a:lstStyle>
            <a:lvl1pPr>
              <a:defRPr sz="3600" b="0">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dirty="0"/>
              <a:t>マスター タイトルの書式設定</a:t>
            </a:r>
          </a:p>
        </p:txBody>
      </p:sp>
      <p:sp>
        <p:nvSpPr>
          <p:cNvPr id="3" name="サブタイトル 2"/>
          <p:cNvSpPr>
            <a:spLocks noGrp="1"/>
          </p:cNvSpPr>
          <p:nvPr>
            <p:ph type="subTitle" idx="1"/>
          </p:nvPr>
        </p:nvSpPr>
        <p:spPr>
          <a:xfrm>
            <a:off x="432000" y="3697200"/>
            <a:ext cx="10958400" cy="2595600"/>
          </a:xfrm>
        </p:spPr>
        <p:txBody>
          <a:bodyPr lIns="0" tIns="0" rIns="0" bIns="0">
            <a:normAutofit/>
          </a:bodyPr>
          <a:lstStyle>
            <a:lvl1pPr marL="0" indent="0" algn="l">
              <a:buNone/>
              <a:defRPr sz="28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kumimoji="1" lang="ja-JP" altLang="en-US"/>
              <a:t>マスター サブタイトルの書式設定</a:t>
            </a:r>
          </a:p>
        </p:txBody>
      </p:sp>
      <p:sp>
        <p:nvSpPr>
          <p:cNvPr id="14" name="Line 4"/>
          <p:cNvSpPr>
            <a:spLocks noChangeShapeType="1"/>
          </p:cNvSpPr>
          <p:nvPr userDrawn="1"/>
        </p:nvSpPr>
        <p:spPr bwMode="gray">
          <a:xfrm>
            <a:off x="0" y="6632575"/>
            <a:ext cx="12192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ja-JP" altLang="en-US" sz="1800"/>
          </a:p>
        </p:txBody>
      </p:sp>
      <p:pic>
        <p:nvPicPr>
          <p:cNvPr id="17" name="図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12491" y="209735"/>
            <a:ext cx="1536000" cy="226276"/>
          </a:xfrm>
          <a:prstGeom prst="rect">
            <a:avLst/>
          </a:prstGeom>
        </p:spPr>
      </p:pic>
      <p:sp>
        <p:nvSpPr>
          <p:cNvPr id="6" name="フッター プレースホルダー 5"/>
          <p:cNvSpPr>
            <a:spLocks noGrp="1"/>
          </p:cNvSpPr>
          <p:nvPr>
            <p:ph type="ftr" sz="quarter" idx="10"/>
          </p:nvPr>
        </p:nvSpPr>
        <p:spPr/>
        <p:txBody>
          <a:bodyPr/>
          <a:lstStyle/>
          <a:p>
            <a:r>
              <a:rPr lang="en-US" altLang="ja-JP" dirty="0"/>
              <a:t>Copyright© 2019</a:t>
            </a:r>
            <a:r>
              <a:rPr lang="ja-JP" altLang="en-US" dirty="0"/>
              <a:t>　都築電気株式会社</a:t>
            </a:r>
          </a:p>
        </p:txBody>
      </p:sp>
      <p:sp>
        <p:nvSpPr>
          <p:cNvPr id="13" name="スライド番号プレースホルダー 12"/>
          <p:cNvSpPr>
            <a:spLocks noGrp="1"/>
          </p:cNvSpPr>
          <p:nvPr>
            <p:ph type="sldNum" sz="quarter" idx="11"/>
          </p:nvPr>
        </p:nvSpPr>
        <p:spPr/>
        <p:txBody>
          <a:bodyPr/>
          <a:lstStyle/>
          <a:p>
            <a:fld id="{5746E6DC-1CE8-4C96-A2EA-6486FEF45375}" type="slidenum">
              <a:rPr lang="ja-JP" altLang="en-US" smtClean="0"/>
              <a:pPr/>
              <a:t>‹#›</a:t>
            </a:fld>
            <a:endParaRPr lang="ja-JP" altLang="en-US" dirty="0"/>
          </a:p>
        </p:txBody>
      </p:sp>
    </p:spTree>
    <p:extLst>
      <p:ext uri="{BB962C8B-B14F-4D97-AF65-F5344CB8AC3E}">
        <p14:creationId xmlns:p14="http://schemas.microsoft.com/office/powerpoint/2010/main" val="2403972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11" name="タイトル 10"/>
          <p:cNvSpPr>
            <a:spLocks noGrp="1"/>
          </p:cNvSpPr>
          <p:nvPr>
            <p:ph type="title"/>
          </p:nvPr>
        </p:nvSpPr>
        <p:spPr/>
        <p:txBody>
          <a:bodyPr/>
          <a:lstStyle/>
          <a:p>
            <a:r>
              <a:rPr kumimoji="1" lang="ja-JP" altLang="en-US"/>
              <a:t>マスター タイトルの書式設定</a:t>
            </a:r>
          </a:p>
        </p:txBody>
      </p:sp>
      <p:sp>
        <p:nvSpPr>
          <p:cNvPr id="2" name="フッター プレースホルダー 1"/>
          <p:cNvSpPr>
            <a:spLocks noGrp="1"/>
          </p:cNvSpPr>
          <p:nvPr>
            <p:ph type="ftr" sz="quarter" idx="10"/>
          </p:nvPr>
        </p:nvSpPr>
        <p:spPr/>
        <p:txBody>
          <a:bodyPr/>
          <a:lstStyle/>
          <a:p>
            <a:r>
              <a:rPr lang="en-US" altLang="ja-JP" dirty="0"/>
              <a:t>Copyright© 2019</a:t>
            </a:r>
            <a:r>
              <a:rPr lang="ja-JP" altLang="en-US" dirty="0"/>
              <a:t>　都築電気株式会社</a:t>
            </a:r>
          </a:p>
        </p:txBody>
      </p:sp>
      <p:sp>
        <p:nvSpPr>
          <p:cNvPr id="4" name="スライド番号プレースホルダー 3"/>
          <p:cNvSpPr>
            <a:spLocks noGrp="1"/>
          </p:cNvSpPr>
          <p:nvPr>
            <p:ph type="sldNum" sz="quarter" idx="11"/>
          </p:nvPr>
        </p:nvSpPr>
        <p:spPr/>
        <p:txBody>
          <a:bodyPr/>
          <a:lstStyle/>
          <a:p>
            <a:fld id="{5746E6DC-1CE8-4C96-A2EA-6486FEF45375}" type="slidenum">
              <a:rPr lang="ja-JP" altLang="en-US" smtClean="0"/>
              <a:pPr/>
              <a:t>‹#›</a:t>
            </a:fld>
            <a:endParaRPr lang="ja-JP" altLang="en-US" dirty="0"/>
          </a:p>
        </p:txBody>
      </p:sp>
    </p:spTree>
    <p:extLst>
      <p:ext uri="{BB962C8B-B14F-4D97-AF65-F5344CB8AC3E}">
        <p14:creationId xmlns:p14="http://schemas.microsoft.com/office/powerpoint/2010/main" val="25240310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6" name="フッター プレースホルダー 5"/>
          <p:cNvSpPr>
            <a:spLocks noGrp="1"/>
          </p:cNvSpPr>
          <p:nvPr>
            <p:ph type="ftr" sz="quarter" idx="10"/>
          </p:nvPr>
        </p:nvSpPr>
        <p:spPr/>
        <p:txBody>
          <a:bodyPr/>
          <a:lstStyle/>
          <a:p>
            <a:r>
              <a:rPr lang="en-US" altLang="ja-JP" dirty="0"/>
              <a:t>Copyright© 2019</a:t>
            </a:r>
            <a:r>
              <a:rPr lang="ja-JP" altLang="en-US" dirty="0"/>
              <a:t>　都築電気株式会社</a:t>
            </a:r>
          </a:p>
        </p:txBody>
      </p:sp>
      <p:sp>
        <p:nvSpPr>
          <p:cNvPr id="7" name="スライド番号プレースホルダー 6"/>
          <p:cNvSpPr>
            <a:spLocks noGrp="1"/>
          </p:cNvSpPr>
          <p:nvPr>
            <p:ph type="sldNum" sz="quarter" idx="11"/>
          </p:nvPr>
        </p:nvSpPr>
        <p:spPr/>
        <p:txBody>
          <a:bodyPr/>
          <a:lstStyle/>
          <a:p>
            <a:fld id="{5746E6DC-1CE8-4C96-A2EA-6486FEF45375}" type="slidenum">
              <a:rPr lang="ja-JP" altLang="en-US" smtClean="0"/>
              <a:pPr/>
              <a:t>‹#›</a:t>
            </a:fld>
            <a:endParaRPr lang="ja-JP" altLang="en-US" dirty="0"/>
          </a:p>
        </p:txBody>
      </p:sp>
    </p:spTree>
    <p:extLst>
      <p:ext uri="{BB962C8B-B14F-4D97-AF65-F5344CB8AC3E}">
        <p14:creationId xmlns:p14="http://schemas.microsoft.com/office/powerpoint/2010/main" val="25090526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最終ページ 1">
    <p:spTree>
      <p:nvGrpSpPr>
        <p:cNvPr id="1" name=""/>
        <p:cNvGrpSpPr/>
        <p:nvPr/>
      </p:nvGrpSpPr>
      <p:grpSpPr>
        <a:xfrm>
          <a:off x="0" y="0"/>
          <a:ext cx="0" cy="0"/>
          <a:chOff x="0" y="0"/>
          <a:chExt cx="0" cy="0"/>
        </a:xfrm>
      </p:grpSpPr>
      <p:sp>
        <p:nvSpPr>
          <p:cNvPr id="6" name="フッター プレースホルダー 5"/>
          <p:cNvSpPr>
            <a:spLocks noGrp="1"/>
          </p:cNvSpPr>
          <p:nvPr>
            <p:ph type="ftr" sz="quarter" idx="10"/>
          </p:nvPr>
        </p:nvSpPr>
        <p:spPr/>
        <p:txBody>
          <a:bodyPr/>
          <a:lstStyle/>
          <a:p>
            <a:r>
              <a:rPr lang="en-US" altLang="ja-JP" dirty="0"/>
              <a:t>Copyright© 2019</a:t>
            </a:r>
            <a:r>
              <a:rPr lang="ja-JP" altLang="en-US" dirty="0"/>
              <a:t>　都築電気株式会社</a:t>
            </a:r>
          </a:p>
        </p:txBody>
      </p:sp>
      <p:pic>
        <p:nvPicPr>
          <p:cNvPr id="4" name="図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81845" y="2763000"/>
            <a:ext cx="4028319" cy="972000"/>
          </a:xfrm>
          <a:prstGeom prst="rect">
            <a:avLst/>
          </a:prstGeom>
        </p:spPr>
      </p:pic>
    </p:spTree>
    <p:extLst>
      <p:ext uri="{BB962C8B-B14F-4D97-AF65-F5344CB8AC3E}">
        <p14:creationId xmlns:p14="http://schemas.microsoft.com/office/powerpoint/2010/main" val="3479034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最終ページ 2">
    <p:spTree>
      <p:nvGrpSpPr>
        <p:cNvPr id="1" name=""/>
        <p:cNvGrpSpPr/>
        <p:nvPr/>
      </p:nvGrpSpPr>
      <p:grpSpPr>
        <a:xfrm>
          <a:off x="0" y="0"/>
          <a:ext cx="0" cy="0"/>
          <a:chOff x="0" y="0"/>
          <a:chExt cx="0" cy="0"/>
        </a:xfrm>
      </p:grpSpPr>
      <p:sp>
        <p:nvSpPr>
          <p:cNvPr id="6" name="フッター プレースホルダー 5"/>
          <p:cNvSpPr>
            <a:spLocks noGrp="1"/>
          </p:cNvSpPr>
          <p:nvPr>
            <p:ph type="ftr" sz="quarter" idx="10"/>
          </p:nvPr>
        </p:nvSpPr>
        <p:spPr>
          <a:xfrm>
            <a:off x="3417600" y="6289200"/>
            <a:ext cx="5361600" cy="201600"/>
          </a:xfrm>
        </p:spPr>
        <p:txBody>
          <a:bodyPr/>
          <a:lstStyle>
            <a:lvl1pPr algn="ctr">
              <a:defRPr/>
            </a:lvl1pPr>
          </a:lstStyle>
          <a:p>
            <a:r>
              <a:rPr lang="en-US" altLang="ja-JP" dirty="0"/>
              <a:t>Copyright© 2019</a:t>
            </a:r>
            <a:r>
              <a:rPr lang="ja-JP" altLang="en-US" dirty="0"/>
              <a:t>　都築電気株式会社</a:t>
            </a:r>
          </a:p>
        </p:txBody>
      </p:sp>
      <p:pic>
        <p:nvPicPr>
          <p:cNvPr id="7" name="図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49827" y="6283457"/>
            <a:ext cx="1466068" cy="216000"/>
          </a:xfrm>
          <a:prstGeom prst="rect">
            <a:avLst/>
          </a:prstGeom>
        </p:spPr>
      </p:pic>
      <p:pic>
        <p:nvPicPr>
          <p:cNvPr id="8" name="図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96000" y="3034341"/>
            <a:ext cx="4800000" cy="429318"/>
          </a:xfrm>
          <a:prstGeom prst="rect">
            <a:avLst/>
          </a:prstGeom>
        </p:spPr>
      </p:pic>
    </p:spTree>
    <p:extLst>
      <p:ext uri="{BB962C8B-B14F-4D97-AF65-F5344CB8AC3E}">
        <p14:creationId xmlns:p14="http://schemas.microsoft.com/office/powerpoint/2010/main" val="2812727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987276" y="345642"/>
            <a:ext cx="10741665" cy="825806"/>
          </a:xfrm>
          <a:prstGeom prst="rect">
            <a:avLst/>
          </a:prstGeom>
        </p:spPr>
        <p:txBody>
          <a:bodyPr>
            <a:normAutofit/>
          </a:bodyPr>
          <a:lstStyle>
            <a:lvl1pPr>
              <a:defRPr sz="4000">
                <a:solidFill>
                  <a:schemeClr val="tx2"/>
                </a:solidFill>
                <a:latin typeface="Meiryo UI" panose="020B0604030504040204" pitchFamily="50" charset="-128"/>
                <a:ea typeface="Meiryo UI" panose="020B0604030504040204" pitchFamily="50" charset="-128"/>
              </a:defRPr>
            </a:lvl1pPr>
          </a:lstStyle>
          <a:p>
            <a:r>
              <a:rPr kumimoji="1" lang="ja-JP" altLang="en-US" dirty="0"/>
              <a:t>マスター タイトルの書式設定</a:t>
            </a:r>
          </a:p>
        </p:txBody>
      </p:sp>
      <p:sp>
        <p:nvSpPr>
          <p:cNvPr id="3" name="コンテンツ プレースホルダー 2"/>
          <p:cNvSpPr>
            <a:spLocks noGrp="1"/>
          </p:cNvSpPr>
          <p:nvPr>
            <p:ph idx="1"/>
          </p:nvPr>
        </p:nvSpPr>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101DCC9F-B73E-4341-B914-4BA9229D3967}" type="datetime1">
              <a:rPr kumimoji="1" lang="ja-JP" altLang="en-US" smtClean="0"/>
              <a:t>2019/7/25</a:t>
            </a:fld>
            <a:endParaRPr kumimoji="1" lang="ja-JP" altLang="en-US"/>
          </a:p>
        </p:txBody>
      </p:sp>
      <p:sp>
        <p:nvSpPr>
          <p:cNvPr id="22" name="Line">
            <a:extLst>
              <a:ext uri="{FF2B5EF4-FFF2-40B4-BE49-F238E27FC236}">
                <a16:creationId xmlns:a16="http://schemas.microsoft.com/office/drawing/2014/main" id="{DA1A1A6D-E514-4DC7-8AC5-80FE95FC3A23}"/>
              </a:ext>
            </a:extLst>
          </p:cNvPr>
          <p:cNvSpPr/>
          <p:nvPr userDrawn="1"/>
        </p:nvSpPr>
        <p:spPr>
          <a:xfrm>
            <a:off x="987275" y="1171448"/>
            <a:ext cx="11204727" cy="0"/>
          </a:xfrm>
          <a:prstGeom prst="line">
            <a:avLst/>
          </a:prstGeom>
          <a:ln w="25400">
            <a:solidFill>
              <a:srgbClr val="C1C4C7"/>
            </a:solidFill>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sz="3200"/>
          </a:p>
        </p:txBody>
      </p:sp>
      <p:sp>
        <p:nvSpPr>
          <p:cNvPr id="8" name="フッター プレースホルダー 4">
            <a:extLst>
              <a:ext uri="{FF2B5EF4-FFF2-40B4-BE49-F238E27FC236}">
                <a16:creationId xmlns:a16="http://schemas.microsoft.com/office/drawing/2014/main" id="{1F12FD57-F89A-4D8B-B964-61FF03E1E440}"/>
              </a:ext>
            </a:extLst>
          </p:cNvPr>
          <p:cNvSpPr>
            <a:spLocks noGrp="1"/>
          </p:cNvSpPr>
          <p:nvPr>
            <p:ph type="ftr" sz="quarter" idx="11"/>
          </p:nvPr>
        </p:nvSpPr>
        <p:spPr>
          <a:xfrm>
            <a:off x="7998107" y="6477118"/>
            <a:ext cx="4114800" cy="365125"/>
          </a:xfrm>
        </p:spPr>
        <p:txBody>
          <a:bodyPr anchor="b"/>
          <a:lstStyle>
            <a:lvl1pPr algn="r">
              <a:defRPr sz="1000">
                <a:solidFill>
                  <a:schemeClr val="tx1">
                    <a:lumMod val="65000"/>
                    <a:lumOff val="35000"/>
                  </a:schemeClr>
                </a:solidFill>
                <a:latin typeface="Meiryo UI" panose="020B0604030504040204" pitchFamily="50" charset="-128"/>
                <a:ea typeface="Meiryo UI" panose="020B0604030504040204" pitchFamily="50" charset="-128"/>
              </a:defRPr>
            </a:lvl1pPr>
          </a:lstStyle>
          <a:p>
            <a:r>
              <a:rPr lang="en-US" altLang="ja-JP"/>
              <a:t>Copyright© 2019</a:t>
            </a:r>
            <a:r>
              <a:rPr lang="ja-JP" altLang="en-US"/>
              <a:t>　都築電気株式会社</a:t>
            </a:r>
            <a:endParaRPr lang="ja-JP" altLang="en-US" dirty="0"/>
          </a:p>
        </p:txBody>
      </p:sp>
      <p:sp>
        <p:nvSpPr>
          <p:cNvPr id="9" name="スライド番号プレースホルダー 5">
            <a:extLst>
              <a:ext uri="{FF2B5EF4-FFF2-40B4-BE49-F238E27FC236}">
                <a16:creationId xmlns:a16="http://schemas.microsoft.com/office/drawing/2014/main" id="{EFA4AB00-21FF-49A6-9411-0D605844D64B}"/>
              </a:ext>
            </a:extLst>
          </p:cNvPr>
          <p:cNvSpPr>
            <a:spLocks noGrp="1"/>
          </p:cNvSpPr>
          <p:nvPr>
            <p:ph type="sldNum" sz="quarter" idx="12"/>
          </p:nvPr>
        </p:nvSpPr>
        <p:spPr>
          <a:xfrm>
            <a:off x="5866684" y="6485159"/>
            <a:ext cx="458635" cy="365125"/>
          </a:xfrm>
        </p:spPr>
        <p:txBody>
          <a:bodyPr anchor="b"/>
          <a:lstStyle>
            <a:lvl1pPr algn="ctr">
              <a:defRPr sz="1200">
                <a:solidFill>
                  <a:schemeClr val="tx1">
                    <a:lumMod val="65000"/>
                    <a:lumOff val="35000"/>
                  </a:schemeClr>
                </a:solidFill>
                <a:latin typeface="Meiryo UI" panose="020B0604030504040204" pitchFamily="50" charset="-128"/>
                <a:ea typeface="Meiryo UI" panose="020B0604030504040204" pitchFamily="50" charset="-128"/>
              </a:defRPr>
            </a:lvl1pPr>
          </a:lstStyle>
          <a:p>
            <a:fld id="{86A60474-0262-4D9D-BF58-79A3A988213B}" type="slidenum">
              <a:rPr lang="ja-JP" altLang="en-US" smtClean="0"/>
              <a:pPr/>
              <a:t>‹#›</a:t>
            </a:fld>
            <a:endParaRPr lang="ja-JP" altLang="en-US"/>
          </a:p>
        </p:txBody>
      </p:sp>
    </p:spTree>
    <p:extLst>
      <p:ext uri="{BB962C8B-B14F-4D97-AF65-F5344CB8AC3E}">
        <p14:creationId xmlns:p14="http://schemas.microsoft.com/office/powerpoint/2010/main" val="3743210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987276" y="345642"/>
            <a:ext cx="10741665" cy="825806"/>
          </a:xfrm>
          <a:prstGeom prst="rect">
            <a:avLst/>
          </a:prstGeom>
        </p:spPr>
        <p:txBody>
          <a:bodyPr>
            <a:normAutofit/>
          </a:bodyPr>
          <a:lstStyle>
            <a:lvl1pPr>
              <a:defRPr sz="4000">
                <a:solidFill>
                  <a:schemeClr val="tx2"/>
                </a:solidFill>
                <a:latin typeface="Meiryo UI" panose="020B0604030504040204" pitchFamily="50" charset="-128"/>
                <a:ea typeface="Meiryo UI" panose="020B0604030504040204" pitchFamily="50" charset="-128"/>
              </a:defRPr>
            </a:lvl1pPr>
          </a:lstStyle>
          <a:p>
            <a:r>
              <a:rPr kumimoji="1" lang="ja-JP" altLang="en-US" dirty="0"/>
              <a:t>マスター タイトルの書式設定</a:t>
            </a:r>
          </a:p>
        </p:txBody>
      </p:sp>
      <p:sp>
        <p:nvSpPr>
          <p:cNvPr id="3" name="コンテンツ プレースホルダー 2"/>
          <p:cNvSpPr>
            <a:spLocks noGrp="1"/>
          </p:cNvSpPr>
          <p:nvPr>
            <p:ph idx="1"/>
          </p:nvPr>
        </p:nvSpPr>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101DCC9F-B73E-4341-B914-4BA9229D3967}" type="datetime1">
              <a:rPr kumimoji="1" lang="ja-JP" altLang="en-US" smtClean="0"/>
              <a:t>2019/7/25</a:t>
            </a:fld>
            <a:endParaRPr kumimoji="1" lang="ja-JP" altLang="en-US"/>
          </a:p>
        </p:txBody>
      </p:sp>
      <p:sp>
        <p:nvSpPr>
          <p:cNvPr id="8" name="フッター プレースホルダー 4">
            <a:extLst>
              <a:ext uri="{FF2B5EF4-FFF2-40B4-BE49-F238E27FC236}">
                <a16:creationId xmlns:a16="http://schemas.microsoft.com/office/drawing/2014/main" id="{1F12FD57-F89A-4D8B-B964-61FF03E1E440}"/>
              </a:ext>
            </a:extLst>
          </p:cNvPr>
          <p:cNvSpPr>
            <a:spLocks noGrp="1"/>
          </p:cNvSpPr>
          <p:nvPr>
            <p:ph type="ftr" sz="quarter" idx="11"/>
          </p:nvPr>
        </p:nvSpPr>
        <p:spPr>
          <a:xfrm>
            <a:off x="7998107" y="6477118"/>
            <a:ext cx="4114800" cy="365125"/>
          </a:xfrm>
        </p:spPr>
        <p:txBody>
          <a:bodyPr anchor="b"/>
          <a:lstStyle>
            <a:lvl1pPr algn="r">
              <a:defRPr sz="1000">
                <a:solidFill>
                  <a:schemeClr val="tx1">
                    <a:lumMod val="65000"/>
                    <a:lumOff val="35000"/>
                  </a:schemeClr>
                </a:solidFill>
                <a:latin typeface="Meiryo UI" panose="020B0604030504040204" pitchFamily="50" charset="-128"/>
                <a:ea typeface="Meiryo UI" panose="020B0604030504040204" pitchFamily="50" charset="-128"/>
              </a:defRPr>
            </a:lvl1pPr>
          </a:lstStyle>
          <a:p>
            <a:r>
              <a:rPr lang="en-US" altLang="ja-JP"/>
              <a:t>Copyright© 2019</a:t>
            </a:r>
            <a:r>
              <a:rPr lang="ja-JP" altLang="en-US"/>
              <a:t>　都築電気株式会社</a:t>
            </a:r>
            <a:endParaRPr lang="ja-JP" altLang="en-US" dirty="0"/>
          </a:p>
        </p:txBody>
      </p:sp>
      <p:sp>
        <p:nvSpPr>
          <p:cNvPr id="9" name="スライド番号プレースホルダー 5">
            <a:extLst>
              <a:ext uri="{FF2B5EF4-FFF2-40B4-BE49-F238E27FC236}">
                <a16:creationId xmlns:a16="http://schemas.microsoft.com/office/drawing/2014/main" id="{EFA4AB00-21FF-49A6-9411-0D605844D64B}"/>
              </a:ext>
            </a:extLst>
          </p:cNvPr>
          <p:cNvSpPr>
            <a:spLocks noGrp="1"/>
          </p:cNvSpPr>
          <p:nvPr>
            <p:ph type="sldNum" sz="quarter" idx="12"/>
          </p:nvPr>
        </p:nvSpPr>
        <p:spPr>
          <a:xfrm>
            <a:off x="5866684" y="6485159"/>
            <a:ext cx="458635" cy="365125"/>
          </a:xfrm>
        </p:spPr>
        <p:txBody>
          <a:bodyPr anchor="b"/>
          <a:lstStyle>
            <a:lvl1pPr algn="ctr">
              <a:defRPr sz="1200">
                <a:solidFill>
                  <a:schemeClr val="tx1">
                    <a:lumMod val="65000"/>
                    <a:lumOff val="35000"/>
                  </a:schemeClr>
                </a:solidFill>
                <a:latin typeface="Meiryo UI" panose="020B0604030504040204" pitchFamily="50" charset="-128"/>
                <a:ea typeface="Meiryo UI" panose="020B0604030504040204" pitchFamily="50" charset="-128"/>
              </a:defRPr>
            </a:lvl1pPr>
          </a:lstStyle>
          <a:p>
            <a:fld id="{86A60474-0262-4D9D-BF58-79A3A988213B}" type="slidenum">
              <a:rPr lang="ja-JP" altLang="en-US" smtClean="0"/>
              <a:pPr/>
              <a:t>‹#›</a:t>
            </a:fld>
            <a:endParaRPr lang="ja-JP" altLang="en-US"/>
          </a:p>
        </p:txBody>
      </p:sp>
    </p:spTree>
    <p:extLst>
      <p:ext uri="{BB962C8B-B14F-4D97-AF65-F5344CB8AC3E}">
        <p14:creationId xmlns:p14="http://schemas.microsoft.com/office/powerpoint/2010/main" val="3514879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1" y="1709742"/>
            <a:ext cx="10515600" cy="2852737"/>
          </a:xfrm>
          <a:prstGeom prst="rect">
            <a:avLst/>
          </a:prstGeo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297AD5FA-304D-4B7C-AC49-7C9D78B3B728}" type="datetime1">
              <a:rPr kumimoji="1" lang="ja-JP" altLang="en-US" smtClean="0"/>
              <a:t>2019/7/25</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Copyright© 2019</a:t>
            </a:r>
            <a:r>
              <a:rPr kumimoji="1" lang="ja-JP" altLang="en-US"/>
              <a:t>　都築電気株式会社</a:t>
            </a:r>
          </a:p>
        </p:txBody>
      </p:sp>
      <p:sp>
        <p:nvSpPr>
          <p:cNvPr id="6" name="スライド番号プレースホルダー 5"/>
          <p:cNvSpPr>
            <a:spLocks noGrp="1"/>
          </p:cNvSpPr>
          <p:nvPr>
            <p:ph type="sldNum" sz="quarter" idx="12"/>
          </p:nvPr>
        </p:nvSpPr>
        <p:spPr/>
        <p:txBody>
          <a:bodyPr/>
          <a:lstStyle/>
          <a:p>
            <a:fld id="{86A60474-0262-4D9D-BF58-79A3A988213B}" type="slidenum">
              <a:rPr kumimoji="1" lang="ja-JP" altLang="en-US" smtClean="0"/>
              <a:t>‹#›</a:t>
            </a:fld>
            <a:endParaRPr kumimoji="1" lang="ja-JP" altLang="en-US"/>
          </a:p>
        </p:txBody>
      </p:sp>
    </p:spTree>
    <p:extLst>
      <p:ext uri="{BB962C8B-B14F-4D97-AF65-F5344CB8AC3E}">
        <p14:creationId xmlns:p14="http://schemas.microsoft.com/office/powerpoint/2010/main" val="3763201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9"/>
            <a:ext cx="10515600" cy="1325563"/>
          </a:xfrm>
          <a:prstGeom prst="rect">
            <a:avLst/>
          </a:prstGeom>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07E8D7C2-14B8-43DE-AF59-DE502338894D}" type="datetime1">
              <a:rPr kumimoji="1" lang="ja-JP" altLang="en-US" smtClean="0"/>
              <a:t>2019/7/25</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a:t>Copyright© 2019</a:t>
            </a:r>
            <a:r>
              <a:rPr kumimoji="1" lang="ja-JP" altLang="en-US"/>
              <a:t>　都築電気株式会社</a:t>
            </a:r>
          </a:p>
        </p:txBody>
      </p:sp>
      <p:sp>
        <p:nvSpPr>
          <p:cNvPr id="7" name="スライド番号プレースホルダー 6"/>
          <p:cNvSpPr>
            <a:spLocks noGrp="1"/>
          </p:cNvSpPr>
          <p:nvPr>
            <p:ph type="sldNum" sz="quarter" idx="12"/>
          </p:nvPr>
        </p:nvSpPr>
        <p:spPr/>
        <p:txBody>
          <a:bodyPr/>
          <a:lstStyle/>
          <a:p>
            <a:fld id="{86A60474-0262-4D9D-BF58-79A3A988213B}" type="slidenum">
              <a:rPr kumimoji="1" lang="ja-JP" altLang="en-US" smtClean="0"/>
              <a:t>‹#›</a:t>
            </a:fld>
            <a:endParaRPr kumimoji="1" lang="ja-JP" altLang="en-US"/>
          </a:p>
        </p:txBody>
      </p:sp>
    </p:spTree>
    <p:extLst>
      <p:ext uri="{BB962C8B-B14F-4D97-AF65-F5344CB8AC3E}">
        <p14:creationId xmlns:p14="http://schemas.microsoft.com/office/powerpoint/2010/main" val="2346556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9"/>
            <a:ext cx="10515600" cy="1325563"/>
          </a:xfrm>
          <a:prstGeom prst="rect">
            <a:avLst/>
          </a:prstGeo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9"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2"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2"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73E81D95-CEAA-4C51-9D4F-89E7A27D3346}" type="datetime1">
              <a:rPr kumimoji="1" lang="ja-JP" altLang="en-US" smtClean="0"/>
              <a:t>2019/7/25</a:t>
            </a:fld>
            <a:endParaRPr kumimoji="1" lang="ja-JP" altLang="en-US"/>
          </a:p>
        </p:txBody>
      </p:sp>
      <p:sp>
        <p:nvSpPr>
          <p:cNvPr id="8" name="フッター プレースホルダー 7"/>
          <p:cNvSpPr>
            <a:spLocks noGrp="1"/>
          </p:cNvSpPr>
          <p:nvPr>
            <p:ph type="ftr" sz="quarter" idx="11"/>
          </p:nvPr>
        </p:nvSpPr>
        <p:spPr/>
        <p:txBody>
          <a:bodyPr/>
          <a:lstStyle/>
          <a:p>
            <a:r>
              <a:rPr kumimoji="1" lang="en-US" altLang="ja-JP"/>
              <a:t>Copyright© 2019</a:t>
            </a:r>
            <a:r>
              <a:rPr kumimoji="1" lang="ja-JP" altLang="en-US"/>
              <a:t>　都築電気株式会社</a:t>
            </a:r>
          </a:p>
        </p:txBody>
      </p:sp>
      <p:sp>
        <p:nvSpPr>
          <p:cNvPr id="9" name="スライド番号プレースホルダー 8"/>
          <p:cNvSpPr>
            <a:spLocks noGrp="1"/>
          </p:cNvSpPr>
          <p:nvPr>
            <p:ph type="sldNum" sz="quarter" idx="12"/>
          </p:nvPr>
        </p:nvSpPr>
        <p:spPr/>
        <p:txBody>
          <a:bodyPr/>
          <a:lstStyle/>
          <a:p>
            <a:fld id="{86A60474-0262-4D9D-BF58-79A3A988213B}" type="slidenum">
              <a:rPr kumimoji="1" lang="ja-JP" altLang="en-US" smtClean="0"/>
              <a:t>‹#›</a:t>
            </a:fld>
            <a:endParaRPr kumimoji="1" lang="ja-JP" altLang="en-US"/>
          </a:p>
        </p:txBody>
      </p:sp>
    </p:spTree>
    <p:extLst>
      <p:ext uri="{BB962C8B-B14F-4D97-AF65-F5344CB8AC3E}">
        <p14:creationId xmlns:p14="http://schemas.microsoft.com/office/powerpoint/2010/main" val="1799391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9"/>
            <a:ext cx="10515600" cy="1325563"/>
          </a:xfrm>
          <a:prstGeom prst="rect">
            <a:avLst/>
          </a:prstGeom>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9C2CB036-F248-4A15-A83E-2EFAC5464AB8}" type="datetime1">
              <a:rPr kumimoji="1" lang="ja-JP" altLang="en-US" smtClean="0"/>
              <a:t>2019/7/25</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Copyright© 2019</a:t>
            </a:r>
            <a:r>
              <a:rPr kumimoji="1" lang="ja-JP" altLang="en-US"/>
              <a:t>　都築電気株式会社</a:t>
            </a:r>
          </a:p>
        </p:txBody>
      </p:sp>
      <p:sp>
        <p:nvSpPr>
          <p:cNvPr id="5" name="スライド番号プレースホルダー 4"/>
          <p:cNvSpPr>
            <a:spLocks noGrp="1"/>
          </p:cNvSpPr>
          <p:nvPr>
            <p:ph type="sldNum" sz="quarter" idx="12"/>
          </p:nvPr>
        </p:nvSpPr>
        <p:spPr/>
        <p:txBody>
          <a:bodyPr/>
          <a:lstStyle/>
          <a:p>
            <a:fld id="{86A60474-0262-4D9D-BF58-79A3A988213B}" type="slidenum">
              <a:rPr kumimoji="1" lang="ja-JP" altLang="en-US" smtClean="0"/>
              <a:t>‹#›</a:t>
            </a:fld>
            <a:endParaRPr kumimoji="1" lang="ja-JP" altLang="en-US"/>
          </a:p>
        </p:txBody>
      </p:sp>
    </p:spTree>
    <p:extLst>
      <p:ext uri="{BB962C8B-B14F-4D97-AF65-F5344CB8AC3E}">
        <p14:creationId xmlns:p14="http://schemas.microsoft.com/office/powerpoint/2010/main" val="3875651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E3EA425-9525-4F4A-AE1D-5422FBE3FE7A}" type="datetime1">
              <a:rPr kumimoji="1" lang="ja-JP" altLang="en-US" smtClean="0"/>
              <a:t>2019/7/25</a:t>
            </a:fld>
            <a:endParaRPr kumimoji="1" lang="ja-JP" altLang="en-US"/>
          </a:p>
        </p:txBody>
      </p:sp>
      <p:sp>
        <p:nvSpPr>
          <p:cNvPr id="3" name="フッター プレースホルダー 2"/>
          <p:cNvSpPr>
            <a:spLocks noGrp="1"/>
          </p:cNvSpPr>
          <p:nvPr>
            <p:ph type="ftr" sz="quarter" idx="11"/>
          </p:nvPr>
        </p:nvSpPr>
        <p:spPr/>
        <p:txBody>
          <a:bodyPr/>
          <a:lstStyle/>
          <a:p>
            <a:r>
              <a:rPr kumimoji="1" lang="en-US" altLang="ja-JP"/>
              <a:t>Copyright© 2019</a:t>
            </a:r>
            <a:r>
              <a:rPr kumimoji="1" lang="ja-JP" altLang="en-US"/>
              <a:t>　都築電気株式会社</a:t>
            </a:r>
          </a:p>
        </p:txBody>
      </p:sp>
      <p:sp>
        <p:nvSpPr>
          <p:cNvPr id="4" name="スライド番号プレースホルダー 3"/>
          <p:cNvSpPr>
            <a:spLocks noGrp="1"/>
          </p:cNvSpPr>
          <p:nvPr>
            <p:ph type="sldNum" sz="quarter" idx="12"/>
          </p:nvPr>
        </p:nvSpPr>
        <p:spPr/>
        <p:txBody>
          <a:bodyPr/>
          <a:lstStyle/>
          <a:p>
            <a:fld id="{86A60474-0262-4D9D-BF58-79A3A988213B}" type="slidenum">
              <a:rPr kumimoji="1" lang="ja-JP" altLang="en-US" smtClean="0"/>
              <a:t>‹#›</a:t>
            </a:fld>
            <a:endParaRPr kumimoji="1" lang="ja-JP" altLang="en-US"/>
          </a:p>
        </p:txBody>
      </p:sp>
    </p:spTree>
    <p:extLst>
      <p:ext uri="{BB962C8B-B14F-4D97-AF65-F5344CB8AC3E}">
        <p14:creationId xmlns:p14="http://schemas.microsoft.com/office/powerpoint/2010/main" val="1814956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a:prstGeom prst="rect">
            <a:avLst/>
          </a:prstGeo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FDB9917-345A-46E5-9705-C0C395DCDEAA}" type="datetime1">
              <a:rPr kumimoji="1" lang="ja-JP" altLang="en-US" smtClean="0"/>
              <a:t>2019/7/25</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a:t>Copyright© 2019</a:t>
            </a:r>
            <a:r>
              <a:rPr kumimoji="1" lang="ja-JP" altLang="en-US"/>
              <a:t>　都築電気株式会社</a:t>
            </a:r>
          </a:p>
        </p:txBody>
      </p:sp>
      <p:sp>
        <p:nvSpPr>
          <p:cNvPr id="7" name="スライド番号プレースホルダー 6"/>
          <p:cNvSpPr>
            <a:spLocks noGrp="1"/>
          </p:cNvSpPr>
          <p:nvPr>
            <p:ph type="sldNum" sz="quarter" idx="12"/>
          </p:nvPr>
        </p:nvSpPr>
        <p:spPr/>
        <p:txBody>
          <a:bodyPr/>
          <a:lstStyle/>
          <a:p>
            <a:fld id="{86A60474-0262-4D9D-BF58-79A3A988213B}" type="slidenum">
              <a:rPr kumimoji="1" lang="ja-JP" altLang="en-US" smtClean="0"/>
              <a:t>‹#›</a:t>
            </a:fld>
            <a:endParaRPr kumimoji="1" lang="ja-JP" altLang="en-US"/>
          </a:p>
        </p:txBody>
      </p:sp>
    </p:spTree>
    <p:extLst>
      <p:ext uri="{BB962C8B-B14F-4D97-AF65-F5344CB8AC3E}">
        <p14:creationId xmlns:p14="http://schemas.microsoft.com/office/powerpoint/2010/main" val="2946120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15.xml"/><Relationship Id="rId7"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9"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AEE5C8-9A02-4813-B753-F9F4E9EE53BF}" type="datetime1">
              <a:rPr kumimoji="1" lang="ja-JP" altLang="en-US" smtClean="0"/>
              <a:t>2019/7/25</a:t>
            </a:fld>
            <a:endParaRPr kumimoji="1" lang="ja-JP" altLang="en-US"/>
          </a:p>
        </p:txBody>
      </p:sp>
      <p:sp>
        <p:nvSpPr>
          <p:cNvPr id="5" name="フッター プレースホルダー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Copyright© 2019</a:t>
            </a:r>
            <a:r>
              <a:rPr kumimoji="1" lang="ja-JP" altLang="en-US"/>
              <a:t>　都築電気株式会社</a:t>
            </a:r>
          </a:p>
        </p:txBody>
      </p:sp>
      <p:sp>
        <p:nvSpPr>
          <p:cNvPr id="6" name="スライド番号プレースホルダー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A60474-0262-4D9D-BF58-79A3A988213B}" type="slidenum">
              <a:rPr kumimoji="1" lang="ja-JP" altLang="en-US" smtClean="0"/>
              <a:t>‹#›</a:t>
            </a:fld>
            <a:endParaRPr kumimoji="1" lang="ja-JP" altLang="en-US"/>
          </a:p>
        </p:txBody>
      </p:sp>
    </p:spTree>
    <p:extLst>
      <p:ext uri="{BB962C8B-B14F-4D97-AF65-F5344CB8AC3E}">
        <p14:creationId xmlns:p14="http://schemas.microsoft.com/office/powerpoint/2010/main" val="2769379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4"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dt="0"/>
  <p:txStyles>
    <p:titleStyle>
      <a:lvl1pPr algn="l" defTabSz="914377"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図 3"/>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0" y="0"/>
            <a:ext cx="12192000" cy="645746"/>
          </a:xfrm>
          <a:prstGeom prst="rect">
            <a:avLst/>
          </a:prstGeom>
        </p:spPr>
      </p:pic>
      <p:sp>
        <p:nvSpPr>
          <p:cNvPr id="2" name="タイトル プレースホルダー 1"/>
          <p:cNvSpPr>
            <a:spLocks noGrp="1"/>
          </p:cNvSpPr>
          <p:nvPr>
            <p:ph type="title"/>
          </p:nvPr>
        </p:nvSpPr>
        <p:spPr>
          <a:xfrm>
            <a:off x="225600" y="18000"/>
            <a:ext cx="10560000" cy="612000"/>
          </a:xfrm>
          <a:prstGeom prst="rect">
            <a:avLst/>
          </a:prstGeom>
        </p:spPr>
        <p:txBody>
          <a:bodyPr vert="horz" lIns="0" tIns="0" rIns="0" bIns="0" rtlCol="0" anchor="ctr">
            <a:no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225600" y="871200"/>
            <a:ext cx="11716800" cy="5594400"/>
          </a:xfrm>
          <a:prstGeom prst="rect">
            <a:avLst/>
          </a:prstGeom>
        </p:spPr>
        <p:txBody>
          <a:bodyPr vert="horz" lIns="0" tIns="0" rIns="0" bIns="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5" name="フッター プレースホルダー 4"/>
          <p:cNvSpPr>
            <a:spLocks noGrp="1"/>
          </p:cNvSpPr>
          <p:nvPr>
            <p:ph type="ftr" sz="quarter" idx="3"/>
          </p:nvPr>
        </p:nvSpPr>
        <p:spPr>
          <a:xfrm>
            <a:off x="6768075" y="6652800"/>
            <a:ext cx="5361600" cy="201600"/>
          </a:xfrm>
          <a:prstGeom prst="rect">
            <a:avLst/>
          </a:prstGeom>
        </p:spPr>
        <p:txBody>
          <a:bodyPr vert="horz" lIns="91440" tIns="45720" rIns="91440" bIns="45720" rtlCol="0" anchor="ctr"/>
          <a:lstStyle>
            <a:lvl1pPr algn="r">
              <a:defRPr sz="9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r>
              <a:rPr lang="en-US" altLang="ja-JP" dirty="0"/>
              <a:t>Copyright© 2019</a:t>
            </a:r>
            <a:r>
              <a:rPr lang="ja-JP" altLang="en-US" dirty="0"/>
              <a:t>　都築電気株式会社</a:t>
            </a:r>
          </a:p>
        </p:txBody>
      </p:sp>
      <p:sp>
        <p:nvSpPr>
          <p:cNvPr id="6" name="スライド番号プレースホルダー 5"/>
          <p:cNvSpPr>
            <a:spLocks noGrp="1"/>
          </p:cNvSpPr>
          <p:nvPr>
            <p:ph type="sldNum" sz="quarter" idx="4"/>
          </p:nvPr>
        </p:nvSpPr>
        <p:spPr>
          <a:xfrm>
            <a:off x="5736000" y="6652800"/>
            <a:ext cx="720000" cy="201600"/>
          </a:xfrm>
          <a:prstGeom prst="rect">
            <a:avLst/>
          </a:prstGeom>
        </p:spPr>
        <p:txBody>
          <a:bodyPr vert="horz" lIns="0" tIns="0" rIns="0" bIns="0" rtlCol="0" anchor="ctr"/>
          <a:lstStyle>
            <a:lvl1pPr algn="ctr">
              <a:defRPr sz="9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fld id="{5746E6DC-1CE8-4C96-A2EA-6486FEF45375}" type="slidenum">
              <a:rPr lang="ja-JP" altLang="en-US" smtClean="0"/>
              <a:pPr/>
              <a:t>‹#›</a:t>
            </a:fld>
            <a:endParaRPr lang="ja-JP" altLang="en-US" dirty="0"/>
          </a:p>
        </p:txBody>
      </p:sp>
      <p:sp>
        <p:nvSpPr>
          <p:cNvPr id="10" name="Line 4"/>
          <p:cNvSpPr>
            <a:spLocks noChangeShapeType="1"/>
          </p:cNvSpPr>
          <p:nvPr userDrawn="1"/>
        </p:nvSpPr>
        <p:spPr bwMode="gray">
          <a:xfrm>
            <a:off x="0" y="6632575"/>
            <a:ext cx="12192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ja-JP" altLang="en-US" sz="1800"/>
          </a:p>
        </p:txBody>
      </p:sp>
      <p:pic>
        <p:nvPicPr>
          <p:cNvPr id="7" name="図 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0512491" y="209735"/>
            <a:ext cx="1536000" cy="226276"/>
          </a:xfrm>
          <a:prstGeom prst="rect">
            <a:avLst/>
          </a:prstGeom>
        </p:spPr>
      </p:pic>
    </p:spTree>
    <p:extLst>
      <p:ext uri="{BB962C8B-B14F-4D97-AF65-F5344CB8AC3E}">
        <p14:creationId xmlns:p14="http://schemas.microsoft.com/office/powerpoint/2010/main" val="2321679296"/>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Lst>
  <p:hf hdr="0" dt="0"/>
  <p:txStyles>
    <p:titleStyle>
      <a:lvl1pPr algn="l" defTabSz="914377" rtl="0" eaLnBrk="1" latinLnBrk="0" hangingPunct="1">
        <a:spcBef>
          <a:spcPct val="0"/>
        </a:spcBef>
        <a:buNone/>
        <a:defRPr kumimoji="1" sz="32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p:titleStyle>
    <p:bodyStyle>
      <a:lvl1pPr marL="342891" indent="-342891" algn="l" defTabSz="914377" rtl="0" eaLnBrk="1" latinLnBrk="0" hangingPunct="1">
        <a:spcBef>
          <a:spcPct val="20000"/>
        </a:spcBef>
        <a:buFont typeface="Arial" panose="020B0604020202020204" pitchFamily="34" charset="0"/>
        <a:buChar char="•"/>
        <a:defRPr kumimoji="1" sz="32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742932" indent="-285744" algn="l" defTabSz="914377" rtl="0" eaLnBrk="1" latinLnBrk="0" hangingPunct="1">
        <a:spcBef>
          <a:spcPct val="20000"/>
        </a:spcBef>
        <a:buFont typeface="Arial" panose="020B0604020202020204" pitchFamily="34" charset="0"/>
        <a:buChar char="–"/>
        <a:defRPr kumimoji="1" sz="28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2pPr>
      <a:lvl3pPr marL="1142971" indent="-228594" algn="l" defTabSz="914377" rtl="0" eaLnBrk="1" latinLnBrk="0" hangingPunct="1">
        <a:spcBef>
          <a:spcPct val="20000"/>
        </a:spcBef>
        <a:buFont typeface="Arial" panose="020B0604020202020204" pitchFamily="34" charset="0"/>
        <a:buChar char="•"/>
        <a:defRPr kumimoji="1" sz="24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3pPr>
      <a:lvl4pPr marL="1600160" indent="-228594" algn="l" defTabSz="914377" rtl="0" eaLnBrk="1" latinLnBrk="0" hangingPunct="1">
        <a:spcBef>
          <a:spcPct val="20000"/>
        </a:spcBef>
        <a:buFont typeface="Arial" panose="020B0604020202020204" pitchFamily="34" charset="0"/>
        <a:buChar char="–"/>
        <a:defRPr kumimoji="1" sz="20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4pPr>
      <a:lvl5pPr marL="2057349" indent="-228594" algn="l" defTabSz="914377" rtl="0" eaLnBrk="1" latinLnBrk="0" hangingPunct="1">
        <a:spcBef>
          <a:spcPct val="20000"/>
        </a:spcBef>
        <a:buFont typeface="Arial" panose="020B0604020202020204" pitchFamily="34" charset="0"/>
        <a:buChar char="»"/>
        <a:defRPr kumimoji="1" sz="2000" kern="1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5pPr>
      <a:lvl6pPr marL="2514537" indent="-228594" algn="l" defTabSz="914377"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726" indent="-228594" algn="l" defTabSz="914377"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8914" indent="-228594" algn="l" defTabSz="914377"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103" indent="-228594" algn="l" defTabSz="914377"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7.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svg"/><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svg"/></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svg"/><Relationship Id="rId3" Type="http://schemas.openxmlformats.org/officeDocument/2006/relationships/image" Target="../media/image19.png"/><Relationship Id="rId7" Type="http://schemas.openxmlformats.org/officeDocument/2006/relationships/image" Target="../media/image23.svg"/><Relationship Id="rId12"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svg"/><Relationship Id="rId5" Type="http://schemas.openxmlformats.org/officeDocument/2006/relationships/image" Target="../media/image21.sv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ABE5D0B-D638-4CAE-90C3-5C975A3B3A57}"/>
              </a:ext>
            </a:extLst>
          </p:cNvPr>
          <p:cNvSpPr txBox="1"/>
          <p:nvPr/>
        </p:nvSpPr>
        <p:spPr>
          <a:xfrm>
            <a:off x="5625196" y="2968621"/>
            <a:ext cx="5351320" cy="584775"/>
          </a:xfrm>
          <a:prstGeom prst="rect">
            <a:avLst/>
          </a:prstGeom>
          <a:noFill/>
        </p:spPr>
        <p:txBody>
          <a:bodyPr wrap="square" rtlCol="0">
            <a:spAutoFit/>
          </a:bodyPr>
          <a:lstStyle/>
          <a:p>
            <a:r>
              <a:rPr lang="ja-JP" altLang="en-US" sz="3200" dirty="0">
                <a:latin typeface="Meiryo UI" panose="020B0604030504040204" pitchFamily="50" charset="-128"/>
                <a:ea typeface="Meiryo UI" panose="020B0604030504040204" pitchFamily="50" charset="-128"/>
              </a:rPr>
              <a:t>テーマ：ブロックチェーン</a:t>
            </a:r>
            <a:endParaRPr lang="en-US" altLang="ja-JP" sz="320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ED9FC93-B235-4F29-845D-CB4A2C7A8CBC}"/>
              </a:ext>
            </a:extLst>
          </p:cNvPr>
          <p:cNvSpPr txBox="1"/>
          <p:nvPr/>
        </p:nvSpPr>
        <p:spPr>
          <a:xfrm>
            <a:off x="8300856" y="4108976"/>
            <a:ext cx="2908168" cy="1692771"/>
          </a:xfrm>
          <a:prstGeom prst="rect">
            <a:avLst/>
          </a:prstGeom>
          <a:noFill/>
        </p:spPr>
        <p:txBody>
          <a:bodyPr wrap="none" rtlCol="0">
            <a:spAutoFit/>
          </a:bodyPr>
          <a:lstStyle/>
          <a:p>
            <a:r>
              <a:rPr lang="ja-JP" altLang="en-US" sz="2400" dirty="0">
                <a:latin typeface="Meiryo UI" panose="020B0604030504040204" pitchFamily="50" charset="-128"/>
                <a:ea typeface="Meiryo UI" panose="020B0604030504040204" pitchFamily="50" charset="-128"/>
              </a:rPr>
              <a:t>都築電気株式会社</a:t>
            </a:r>
            <a:endParaRPr lang="en-US" altLang="ja-JP" sz="2000" dirty="0">
              <a:latin typeface="Meiryo UI" panose="020B0604030504040204" pitchFamily="50" charset="-128"/>
              <a:ea typeface="Meiryo UI" panose="020B0604030504040204" pitchFamily="50" charset="-128"/>
            </a:endParaRPr>
          </a:p>
          <a:p>
            <a:r>
              <a:rPr lang="ja-JP" altLang="en-US" sz="2000" dirty="0">
                <a:latin typeface="Meiryo UI" panose="020B0604030504040204" pitchFamily="50" charset="-128"/>
                <a:ea typeface="Meiryo UI" panose="020B0604030504040204" pitchFamily="50" charset="-128"/>
              </a:rPr>
              <a:t>テクノロジーデザイン統括部</a:t>
            </a:r>
            <a:br>
              <a:rPr lang="en-US" altLang="ja-JP" sz="2000" dirty="0">
                <a:latin typeface="Meiryo UI" panose="020B0604030504040204" pitchFamily="50" charset="-128"/>
                <a:ea typeface="Meiryo UI" panose="020B0604030504040204" pitchFamily="50" charset="-128"/>
              </a:rPr>
            </a:br>
            <a:r>
              <a:rPr lang="en-US" altLang="ja-JP" sz="2000" dirty="0">
                <a:latin typeface="Meiryo UI" panose="020B0604030504040204" pitchFamily="50" charset="-128"/>
                <a:ea typeface="Meiryo UI" panose="020B0604030504040204" pitchFamily="50" charset="-128"/>
              </a:rPr>
              <a:t>AI</a:t>
            </a:r>
            <a:r>
              <a:rPr lang="ja-JP" altLang="en-US" sz="2000" dirty="0">
                <a:latin typeface="Meiryo UI" panose="020B0604030504040204" pitchFamily="50" charset="-128"/>
                <a:ea typeface="Meiryo UI" panose="020B0604030504040204" pitchFamily="50" charset="-128"/>
              </a:rPr>
              <a:t>ラボセンター</a:t>
            </a:r>
            <a:endParaRPr lang="en-US" altLang="ja-JP" sz="2000" dirty="0">
              <a:latin typeface="Meiryo UI" panose="020B0604030504040204" pitchFamily="50" charset="-128"/>
              <a:ea typeface="Meiryo UI" panose="020B0604030504040204" pitchFamily="50" charset="-128"/>
            </a:endParaRPr>
          </a:p>
          <a:p>
            <a:endParaRPr lang="en-US" altLang="ja-JP" sz="2000" dirty="0">
              <a:latin typeface="Meiryo UI" panose="020B0604030504040204" pitchFamily="50" charset="-128"/>
              <a:ea typeface="Meiryo UI" panose="020B0604030504040204" pitchFamily="50" charset="-128"/>
            </a:endParaRPr>
          </a:p>
          <a:p>
            <a:r>
              <a:rPr lang="en-US" altLang="ja-JP" sz="2000" dirty="0">
                <a:latin typeface="Meiryo UI" panose="020B0604030504040204" pitchFamily="50" charset="-128"/>
                <a:ea typeface="Meiryo UI" panose="020B0604030504040204" pitchFamily="50" charset="-128"/>
              </a:rPr>
              <a:t>2019</a:t>
            </a:r>
            <a:r>
              <a:rPr lang="ja-JP" altLang="en-US" sz="2000" dirty="0">
                <a:latin typeface="Meiryo UI" panose="020B0604030504040204" pitchFamily="50" charset="-128"/>
                <a:ea typeface="Meiryo UI" panose="020B0604030504040204" pitchFamily="50" charset="-128"/>
              </a:rPr>
              <a:t>年</a:t>
            </a:r>
            <a:r>
              <a:rPr lang="en-US" altLang="ja-JP" sz="2000" dirty="0">
                <a:latin typeface="Meiryo UI" panose="020B0604030504040204" pitchFamily="50" charset="-128"/>
                <a:ea typeface="Meiryo UI" panose="020B0604030504040204" pitchFamily="50" charset="-128"/>
              </a:rPr>
              <a:t>7</a:t>
            </a:r>
            <a:r>
              <a:rPr lang="ja-JP" altLang="en-US" sz="2000" dirty="0">
                <a:latin typeface="Meiryo UI" panose="020B0604030504040204" pitchFamily="50" charset="-128"/>
                <a:ea typeface="Meiryo UI" panose="020B0604030504040204" pitchFamily="50" charset="-128"/>
              </a:rPr>
              <a:t>月</a:t>
            </a:r>
            <a:r>
              <a:rPr lang="en-US" altLang="ja-JP" sz="2000">
                <a:latin typeface="Meiryo UI" panose="020B0604030504040204" pitchFamily="50" charset="-128"/>
                <a:ea typeface="Meiryo UI" panose="020B0604030504040204" pitchFamily="50" charset="-128"/>
              </a:rPr>
              <a:t>25</a:t>
            </a:r>
            <a:r>
              <a:rPr lang="ja-JP" altLang="en-US" sz="2000">
                <a:latin typeface="Meiryo UI" panose="020B0604030504040204" pitchFamily="50" charset="-128"/>
                <a:ea typeface="Meiryo UI" panose="020B0604030504040204" pitchFamily="50" charset="-128"/>
              </a:rPr>
              <a:t>日</a:t>
            </a:r>
            <a:endParaRPr lang="en-US" altLang="ja-JP" sz="20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92469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3DE304-EB76-4B03-906B-66B639A66CA8}"/>
              </a:ext>
            </a:extLst>
          </p:cNvPr>
          <p:cNvSpPr>
            <a:spLocks noGrp="1"/>
          </p:cNvSpPr>
          <p:nvPr>
            <p:ph type="title"/>
          </p:nvPr>
        </p:nvSpPr>
        <p:spPr/>
        <p:txBody>
          <a:bodyPr/>
          <a:lstStyle/>
          <a:p>
            <a:r>
              <a:rPr kumimoji="1" lang="ja-JP" altLang="en-US" dirty="0"/>
              <a:t>暗号技術</a:t>
            </a:r>
          </a:p>
        </p:txBody>
      </p:sp>
      <p:sp>
        <p:nvSpPr>
          <p:cNvPr id="4" name="フッター プレースホルダー 3">
            <a:extLst>
              <a:ext uri="{FF2B5EF4-FFF2-40B4-BE49-F238E27FC236}">
                <a16:creationId xmlns:a16="http://schemas.microsoft.com/office/drawing/2014/main" id="{047E825E-CB54-417B-8AC1-19D1DDF9A481}"/>
              </a:ext>
            </a:extLst>
          </p:cNvPr>
          <p:cNvSpPr>
            <a:spLocks noGrp="1"/>
          </p:cNvSpPr>
          <p:nvPr>
            <p:ph type="ftr" sz="quarter" idx="11"/>
          </p:nvPr>
        </p:nvSpPr>
        <p:spPr>
          <a:xfrm>
            <a:off x="7998107" y="6477118"/>
            <a:ext cx="41148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prstClr val="black">
                    <a:lumMod val="65000"/>
                    <a:lumOff val="35000"/>
                  </a:prstClr>
                </a:solidFill>
                <a:effectLst/>
                <a:uLnTx/>
                <a:uFillTx/>
                <a:latin typeface="Meiryo UI" panose="020B0604030504040204" pitchFamily="50" charset="-128"/>
                <a:ea typeface="Meiryo UI" panose="020B0604030504040204" pitchFamily="50" charset="-128"/>
                <a:cs typeface="+mn-cs"/>
              </a:rPr>
              <a:t>Copyright© 2019</a:t>
            </a:r>
            <a:r>
              <a:rPr kumimoji="1" lang="ja-JP" altLang="en-US" sz="1000" b="0" i="0" u="none" strike="noStrike" kern="1200" cap="none" spc="0" normalizeH="0" baseline="0" noProof="0">
                <a:ln>
                  <a:noFill/>
                </a:ln>
                <a:solidFill>
                  <a:prstClr val="black">
                    <a:lumMod val="65000"/>
                    <a:lumOff val="35000"/>
                  </a:prstClr>
                </a:solidFill>
                <a:effectLst/>
                <a:uLnTx/>
                <a:uFillTx/>
                <a:latin typeface="Meiryo UI" panose="020B0604030504040204" pitchFamily="50" charset="-128"/>
                <a:ea typeface="Meiryo UI" panose="020B0604030504040204" pitchFamily="50" charset="-128"/>
                <a:cs typeface="+mn-cs"/>
              </a:rPr>
              <a:t>　都築電気株式会社</a:t>
            </a:r>
            <a:endParaRPr kumimoji="1" lang="ja-JP" altLang="en-US" sz="1000" b="0" i="0" u="none" strike="noStrike" kern="1200" cap="none" spc="0" normalizeH="0" baseline="0" noProof="0" dirty="0">
              <a:ln>
                <a:noFill/>
              </a:ln>
              <a:solidFill>
                <a:prstClr val="black">
                  <a:lumMod val="65000"/>
                  <a:lumOff val="35000"/>
                </a:prstClr>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a:extLst>
              <a:ext uri="{FF2B5EF4-FFF2-40B4-BE49-F238E27FC236}">
                <a16:creationId xmlns:a16="http://schemas.microsoft.com/office/drawing/2014/main" id="{A94849D5-DC52-4A35-BF8E-993D0F0EAA8A}"/>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6A60474-0262-4D9D-BF58-79A3A988213B}" type="slidenum">
              <a:rPr kumimoji="1" lang="ja-JP" altLang="en-US" sz="1200" b="0" i="0" u="none" strike="noStrike" kern="1200" cap="none" spc="0" normalizeH="0" baseline="0" noProof="0" smtClean="0">
                <a:ln>
                  <a:noFill/>
                </a:ln>
                <a:solidFill>
                  <a:prstClr val="black">
                    <a:lumMod val="65000"/>
                    <a:lumOff val="35000"/>
                  </a:prstClr>
                </a:solidFill>
                <a:effectLst/>
                <a:uLnTx/>
                <a:uFillTx/>
                <a:latin typeface="Meiryo UI" panose="020B0604030504040204" pitchFamily="50" charset="-128"/>
                <a:ea typeface="Meiryo UI" panose="020B0604030504040204" pitchFamily="50"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1" lang="ja-JP" altLang="en-US" sz="1200" b="0" i="0" u="none" strike="noStrike" kern="1200" cap="none" spc="0" normalizeH="0" baseline="0" noProof="0">
              <a:ln>
                <a:noFill/>
              </a:ln>
              <a:solidFill>
                <a:prstClr val="black">
                  <a:lumMod val="65000"/>
                  <a:lumOff val="35000"/>
                </a:prstClr>
              </a:solidFill>
              <a:effectLst/>
              <a:uLnTx/>
              <a:uFillTx/>
              <a:latin typeface="Meiryo UI" panose="020B0604030504040204" pitchFamily="50" charset="-128"/>
              <a:ea typeface="Meiryo UI" panose="020B0604030504040204" pitchFamily="50" charset="-128"/>
              <a:cs typeface="+mn-cs"/>
            </a:endParaRPr>
          </a:p>
        </p:txBody>
      </p:sp>
      <p:sp>
        <p:nvSpPr>
          <p:cNvPr id="6" name="コンテンツ プレースホルダー 2">
            <a:extLst>
              <a:ext uri="{FF2B5EF4-FFF2-40B4-BE49-F238E27FC236}">
                <a16:creationId xmlns:a16="http://schemas.microsoft.com/office/drawing/2014/main" id="{8864384B-E58C-4141-95CF-571E0919867E}"/>
              </a:ext>
            </a:extLst>
          </p:cNvPr>
          <p:cNvSpPr>
            <a:spLocks noGrp="1"/>
          </p:cNvSpPr>
          <p:nvPr>
            <p:ph idx="1"/>
          </p:nvPr>
        </p:nvSpPr>
        <p:spPr>
          <a:xfrm>
            <a:off x="987276" y="1368425"/>
            <a:ext cx="10515600" cy="4351338"/>
          </a:xfrm>
        </p:spPr>
        <p:txBody>
          <a:bodyPr/>
          <a:lstStyle/>
          <a:p>
            <a:r>
              <a:rPr kumimoji="1" lang="ja-JP" altLang="en-US" dirty="0"/>
              <a:t>ハッシュ関数</a:t>
            </a:r>
            <a:endParaRPr kumimoji="1" lang="en-US" altLang="ja-JP" dirty="0"/>
          </a:p>
          <a:p>
            <a:pPr marL="0" indent="0">
              <a:buNone/>
            </a:pPr>
            <a:r>
              <a:rPr lang="ja-JP" altLang="en-US" sz="2400" dirty="0"/>
              <a:t>　任意長のビット列から規則性のない固定長のビット列を生成する関数、手順のこと</a:t>
            </a:r>
            <a:endParaRPr kumimoji="1" lang="ja-JP" altLang="en-US" sz="2400" dirty="0"/>
          </a:p>
        </p:txBody>
      </p:sp>
      <p:cxnSp>
        <p:nvCxnSpPr>
          <p:cNvPr id="12" name="直線矢印コネクタ 11">
            <a:extLst>
              <a:ext uri="{FF2B5EF4-FFF2-40B4-BE49-F238E27FC236}">
                <a16:creationId xmlns:a16="http://schemas.microsoft.com/office/drawing/2014/main" id="{5630E886-A432-4E4B-9A1A-EAC102D0960D}"/>
              </a:ext>
            </a:extLst>
          </p:cNvPr>
          <p:cNvCxnSpPr>
            <a:cxnSpLocks/>
          </p:cNvCxnSpPr>
          <p:nvPr/>
        </p:nvCxnSpPr>
        <p:spPr>
          <a:xfrm>
            <a:off x="3975229" y="3031436"/>
            <a:ext cx="825221" cy="0"/>
          </a:xfrm>
          <a:prstGeom prst="straightConnector1">
            <a:avLst/>
          </a:prstGeom>
          <a:ln w="57150">
            <a:prstDash val="sysDash"/>
            <a:tailEnd type="triangle"/>
          </a:ln>
        </p:spPr>
        <p:style>
          <a:lnRef idx="1">
            <a:schemeClr val="dk1"/>
          </a:lnRef>
          <a:fillRef idx="0">
            <a:schemeClr val="dk1"/>
          </a:fillRef>
          <a:effectRef idx="0">
            <a:schemeClr val="dk1"/>
          </a:effectRef>
          <a:fontRef idx="minor">
            <a:schemeClr val="tx1"/>
          </a:fontRef>
        </p:style>
      </p:cxnSp>
      <p:sp>
        <p:nvSpPr>
          <p:cNvPr id="14" name="四角形: 角を丸くする 13">
            <a:extLst>
              <a:ext uri="{FF2B5EF4-FFF2-40B4-BE49-F238E27FC236}">
                <a16:creationId xmlns:a16="http://schemas.microsoft.com/office/drawing/2014/main" id="{83EC7981-8CF7-4F6F-9776-3F00131A3F9E}"/>
              </a:ext>
            </a:extLst>
          </p:cNvPr>
          <p:cNvSpPr/>
          <p:nvPr/>
        </p:nvSpPr>
        <p:spPr>
          <a:xfrm>
            <a:off x="4879121" y="2594123"/>
            <a:ext cx="2295938" cy="87462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2400" dirty="0"/>
              <a:t>ハッシュ関数</a:t>
            </a:r>
          </a:p>
        </p:txBody>
      </p:sp>
      <p:cxnSp>
        <p:nvCxnSpPr>
          <p:cNvPr id="19" name="直線矢印コネクタ 18">
            <a:extLst>
              <a:ext uri="{FF2B5EF4-FFF2-40B4-BE49-F238E27FC236}">
                <a16:creationId xmlns:a16="http://schemas.microsoft.com/office/drawing/2014/main" id="{C27890CA-6B07-4812-AA49-C716D2DCEB31}"/>
              </a:ext>
            </a:extLst>
          </p:cNvPr>
          <p:cNvCxnSpPr>
            <a:cxnSpLocks/>
          </p:cNvCxnSpPr>
          <p:nvPr/>
        </p:nvCxnSpPr>
        <p:spPr>
          <a:xfrm>
            <a:off x="7248516" y="2994993"/>
            <a:ext cx="825221" cy="0"/>
          </a:xfrm>
          <a:prstGeom prst="straightConnector1">
            <a:avLst/>
          </a:prstGeom>
          <a:ln w="57150">
            <a:prstDash val="sysDash"/>
            <a:tailEnd type="triangle"/>
          </a:ln>
        </p:spPr>
        <p:style>
          <a:lnRef idx="1">
            <a:schemeClr val="dk1"/>
          </a:lnRef>
          <a:fillRef idx="0">
            <a:schemeClr val="dk1"/>
          </a:fillRef>
          <a:effectRef idx="0">
            <a:schemeClr val="dk1"/>
          </a:effectRef>
          <a:fontRef idx="minor">
            <a:schemeClr val="tx1"/>
          </a:fontRef>
        </p:style>
      </p:cxnSp>
      <p:sp>
        <p:nvSpPr>
          <p:cNvPr id="20" name="四角形: 角を丸くする 19">
            <a:extLst>
              <a:ext uri="{FF2B5EF4-FFF2-40B4-BE49-F238E27FC236}">
                <a16:creationId xmlns:a16="http://schemas.microsoft.com/office/drawing/2014/main" id="{753A1ECE-0574-4FEE-A1B2-5385A67DD3B2}"/>
              </a:ext>
            </a:extLst>
          </p:cNvPr>
          <p:cNvSpPr/>
          <p:nvPr/>
        </p:nvSpPr>
        <p:spPr>
          <a:xfrm>
            <a:off x="8147194" y="2594124"/>
            <a:ext cx="1938130" cy="87462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dirty="0"/>
              <a:t>ハッシュ値</a:t>
            </a:r>
            <a:endParaRPr kumimoji="1" lang="en-US" altLang="ja-JP" dirty="0"/>
          </a:p>
          <a:p>
            <a:pPr algn="ctr"/>
            <a:r>
              <a:rPr kumimoji="1" lang="en-US" altLang="ja-JP" dirty="0"/>
              <a:t>1af8gS7jS823jS</a:t>
            </a:r>
          </a:p>
          <a:p>
            <a:pPr algn="ctr"/>
            <a:r>
              <a:rPr lang="en-US" altLang="ja-JP" dirty="0"/>
              <a:t>sH3jn9SH3aj…</a:t>
            </a:r>
          </a:p>
        </p:txBody>
      </p:sp>
      <p:sp>
        <p:nvSpPr>
          <p:cNvPr id="22" name="四角形: 角を丸くする 21">
            <a:extLst>
              <a:ext uri="{FF2B5EF4-FFF2-40B4-BE49-F238E27FC236}">
                <a16:creationId xmlns:a16="http://schemas.microsoft.com/office/drawing/2014/main" id="{D2481F70-3DC1-4D98-92C7-B5A253883691}"/>
              </a:ext>
            </a:extLst>
          </p:cNvPr>
          <p:cNvSpPr/>
          <p:nvPr/>
        </p:nvSpPr>
        <p:spPr>
          <a:xfrm>
            <a:off x="1997764" y="2594124"/>
            <a:ext cx="1938130" cy="874626"/>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dirty="0"/>
              <a:t>何らかのデータ</a:t>
            </a:r>
            <a:endParaRPr kumimoji="1" lang="en-US" altLang="ja-JP" dirty="0"/>
          </a:p>
          <a:p>
            <a:pPr algn="ctr"/>
            <a:r>
              <a:rPr lang="ja-JP" altLang="en-US" dirty="0"/>
              <a:t>あいうえ</a:t>
            </a:r>
            <a:r>
              <a:rPr lang="ja-JP" altLang="en-US" dirty="0" err="1"/>
              <a:t>お</a:t>
            </a:r>
            <a:endParaRPr lang="en-US" altLang="ja-JP" dirty="0"/>
          </a:p>
        </p:txBody>
      </p:sp>
      <p:cxnSp>
        <p:nvCxnSpPr>
          <p:cNvPr id="28" name="直線矢印コネクタ 27">
            <a:extLst>
              <a:ext uri="{FF2B5EF4-FFF2-40B4-BE49-F238E27FC236}">
                <a16:creationId xmlns:a16="http://schemas.microsoft.com/office/drawing/2014/main" id="{D17FCF59-5867-4D7F-9DAB-53D831FD0BDB}"/>
              </a:ext>
            </a:extLst>
          </p:cNvPr>
          <p:cNvCxnSpPr>
            <a:cxnSpLocks/>
          </p:cNvCxnSpPr>
          <p:nvPr/>
        </p:nvCxnSpPr>
        <p:spPr>
          <a:xfrm>
            <a:off x="3975229" y="4584954"/>
            <a:ext cx="825221" cy="0"/>
          </a:xfrm>
          <a:prstGeom prst="straightConnector1">
            <a:avLst/>
          </a:prstGeom>
          <a:ln w="57150">
            <a:prstDash val="sysDash"/>
            <a:tailEnd type="triangle"/>
          </a:ln>
        </p:spPr>
        <p:style>
          <a:lnRef idx="1">
            <a:schemeClr val="dk1"/>
          </a:lnRef>
          <a:fillRef idx="0">
            <a:schemeClr val="dk1"/>
          </a:fillRef>
          <a:effectRef idx="0">
            <a:schemeClr val="dk1"/>
          </a:effectRef>
          <a:fontRef idx="minor">
            <a:schemeClr val="tx1"/>
          </a:fontRef>
        </p:style>
      </p:cxnSp>
      <p:sp>
        <p:nvSpPr>
          <p:cNvPr id="29" name="四角形: 角を丸くする 28">
            <a:extLst>
              <a:ext uri="{FF2B5EF4-FFF2-40B4-BE49-F238E27FC236}">
                <a16:creationId xmlns:a16="http://schemas.microsoft.com/office/drawing/2014/main" id="{5939548E-04DA-4FE4-9791-9E1E7AA1389B}"/>
              </a:ext>
            </a:extLst>
          </p:cNvPr>
          <p:cNvSpPr/>
          <p:nvPr/>
        </p:nvSpPr>
        <p:spPr>
          <a:xfrm>
            <a:off x="4879121" y="4147641"/>
            <a:ext cx="2295938" cy="87462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2400" dirty="0"/>
              <a:t>ハッシュ関数</a:t>
            </a:r>
          </a:p>
        </p:txBody>
      </p:sp>
      <p:cxnSp>
        <p:nvCxnSpPr>
          <p:cNvPr id="30" name="直線矢印コネクタ 29">
            <a:extLst>
              <a:ext uri="{FF2B5EF4-FFF2-40B4-BE49-F238E27FC236}">
                <a16:creationId xmlns:a16="http://schemas.microsoft.com/office/drawing/2014/main" id="{2B13F4CA-EED1-4419-AFF4-402124EF36E1}"/>
              </a:ext>
            </a:extLst>
          </p:cNvPr>
          <p:cNvCxnSpPr>
            <a:cxnSpLocks/>
          </p:cNvCxnSpPr>
          <p:nvPr/>
        </p:nvCxnSpPr>
        <p:spPr>
          <a:xfrm>
            <a:off x="7248516" y="4548511"/>
            <a:ext cx="825221" cy="0"/>
          </a:xfrm>
          <a:prstGeom prst="straightConnector1">
            <a:avLst/>
          </a:prstGeom>
          <a:ln w="57150">
            <a:prstDash val="sysDash"/>
            <a:tailEnd type="triangle"/>
          </a:ln>
        </p:spPr>
        <p:style>
          <a:lnRef idx="1">
            <a:schemeClr val="dk1"/>
          </a:lnRef>
          <a:fillRef idx="0">
            <a:schemeClr val="dk1"/>
          </a:fillRef>
          <a:effectRef idx="0">
            <a:schemeClr val="dk1"/>
          </a:effectRef>
          <a:fontRef idx="minor">
            <a:schemeClr val="tx1"/>
          </a:fontRef>
        </p:style>
      </p:cxnSp>
      <p:sp>
        <p:nvSpPr>
          <p:cNvPr id="31" name="四角形: 角を丸くする 30">
            <a:extLst>
              <a:ext uri="{FF2B5EF4-FFF2-40B4-BE49-F238E27FC236}">
                <a16:creationId xmlns:a16="http://schemas.microsoft.com/office/drawing/2014/main" id="{049688C9-D813-4A51-976C-A7E5398F7540}"/>
              </a:ext>
            </a:extLst>
          </p:cNvPr>
          <p:cNvSpPr/>
          <p:nvPr/>
        </p:nvSpPr>
        <p:spPr>
          <a:xfrm>
            <a:off x="8147194" y="4147642"/>
            <a:ext cx="1938130" cy="87462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dirty="0"/>
              <a:t>ハッシュ値</a:t>
            </a:r>
            <a:endParaRPr kumimoji="1" lang="en-US" altLang="ja-JP" dirty="0"/>
          </a:p>
          <a:p>
            <a:pPr algn="ctr"/>
            <a:r>
              <a:rPr lang="en-US" altLang="ja-JP" dirty="0"/>
              <a:t>7h5mn9jnag4bgh0a3jnd1s8o19n…</a:t>
            </a:r>
          </a:p>
        </p:txBody>
      </p:sp>
      <p:sp>
        <p:nvSpPr>
          <p:cNvPr id="32" name="四角形: 角を丸くする 31">
            <a:extLst>
              <a:ext uri="{FF2B5EF4-FFF2-40B4-BE49-F238E27FC236}">
                <a16:creationId xmlns:a16="http://schemas.microsoft.com/office/drawing/2014/main" id="{C3F9397A-59A8-4BE6-A8EB-F61E45E22FE6}"/>
              </a:ext>
            </a:extLst>
          </p:cNvPr>
          <p:cNvSpPr/>
          <p:nvPr/>
        </p:nvSpPr>
        <p:spPr>
          <a:xfrm>
            <a:off x="1997764" y="4147642"/>
            <a:ext cx="1938130" cy="874626"/>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dirty="0" err="1"/>
              <a:t>らい</a:t>
            </a:r>
            <a:r>
              <a:rPr lang="ja-JP" altLang="en-US" dirty="0"/>
              <a:t>うえお</a:t>
            </a:r>
            <a:endParaRPr lang="en-US" altLang="ja-JP" dirty="0"/>
          </a:p>
        </p:txBody>
      </p:sp>
      <p:cxnSp>
        <p:nvCxnSpPr>
          <p:cNvPr id="36" name="直線コネクタ 35">
            <a:extLst>
              <a:ext uri="{FF2B5EF4-FFF2-40B4-BE49-F238E27FC236}">
                <a16:creationId xmlns:a16="http://schemas.microsoft.com/office/drawing/2014/main" id="{52135E78-393C-4FFC-BA70-87A0303D918F}"/>
              </a:ext>
            </a:extLst>
          </p:cNvPr>
          <p:cNvCxnSpPr>
            <a:cxnSpLocks/>
          </p:cNvCxnSpPr>
          <p:nvPr/>
        </p:nvCxnSpPr>
        <p:spPr>
          <a:xfrm>
            <a:off x="2544417" y="3389243"/>
            <a:ext cx="0" cy="33793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1ECDB175-CFE6-4ECD-AFD4-29E20B685B1F}"/>
              </a:ext>
            </a:extLst>
          </p:cNvPr>
          <p:cNvCxnSpPr>
            <a:cxnSpLocks/>
          </p:cNvCxnSpPr>
          <p:nvPr/>
        </p:nvCxnSpPr>
        <p:spPr>
          <a:xfrm>
            <a:off x="2534478" y="3737112"/>
            <a:ext cx="29817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F95A592E-16E4-4546-8949-090AA3206F83}"/>
              </a:ext>
            </a:extLst>
          </p:cNvPr>
          <p:cNvCxnSpPr>
            <a:cxnSpLocks/>
          </p:cNvCxnSpPr>
          <p:nvPr/>
        </p:nvCxnSpPr>
        <p:spPr>
          <a:xfrm flipV="1">
            <a:off x="2544418" y="3985596"/>
            <a:ext cx="0" cy="42046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2FA7D796-7A6D-49D0-A88F-197708187375}"/>
              </a:ext>
            </a:extLst>
          </p:cNvPr>
          <p:cNvCxnSpPr>
            <a:cxnSpLocks/>
          </p:cNvCxnSpPr>
          <p:nvPr/>
        </p:nvCxnSpPr>
        <p:spPr>
          <a:xfrm>
            <a:off x="2544417" y="3995535"/>
            <a:ext cx="28823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CB79577F-A902-418E-81CB-A0AC702CFE69}"/>
              </a:ext>
            </a:extLst>
          </p:cNvPr>
          <p:cNvSpPr txBox="1"/>
          <p:nvPr/>
        </p:nvSpPr>
        <p:spPr>
          <a:xfrm>
            <a:off x="2841598" y="3687246"/>
            <a:ext cx="6370983" cy="369332"/>
          </a:xfrm>
          <a:prstGeom prst="rect">
            <a:avLst/>
          </a:prstGeom>
          <a:noFill/>
        </p:spPr>
        <p:txBody>
          <a:bodyPr wrap="square" rtlCol="0">
            <a:spAutoFit/>
          </a:bodyPr>
          <a:lstStyle/>
          <a:p>
            <a:r>
              <a:rPr kumimoji="1" lang="ja-JP" altLang="en-US" dirty="0"/>
              <a:t>元のデータの違いがわずかでも、まったく異なるハッシュ値に</a:t>
            </a:r>
          </a:p>
        </p:txBody>
      </p:sp>
      <p:cxnSp>
        <p:nvCxnSpPr>
          <p:cNvPr id="56" name="直線コネクタ 55">
            <a:extLst>
              <a:ext uri="{FF2B5EF4-FFF2-40B4-BE49-F238E27FC236}">
                <a16:creationId xmlns:a16="http://schemas.microsoft.com/office/drawing/2014/main" id="{C91E2DE7-1D6D-4E7B-985F-8583826EAF5A}"/>
              </a:ext>
            </a:extLst>
          </p:cNvPr>
          <p:cNvCxnSpPr>
            <a:cxnSpLocks/>
          </p:cNvCxnSpPr>
          <p:nvPr/>
        </p:nvCxnSpPr>
        <p:spPr>
          <a:xfrm>
            <a:off x="8791867" y="3737112"/>
            <a:ext cx="32012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5FFBC0E6-2405-4AE8-97FC-E007DF86441F}"/>
              </a:ext>
            </a:extLst>
          </p:cNvPr>
          <p:cNvCxnSpPr>
            <a:cxnSpLocks/>
            <a:endCxn id="20" idx="2"/>
          </p:cNvCxnSpPr>
          <p:nvPr/>
        </p:nvCxnSpPr>
        <p:spPr>
          <a:xfrm flipV="1">
            <a:off x="9116259" y="3468750"/>
            <a:ext cx="0" cy="26836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A9AC9CD5-2AE9-461B-A1FF-914FB2A0522D}"/>
              </a:ext>
            </a:extLst>
          </p:cNvPr>
          <p:cNvCxnSpPr>
            <a:cxnSpLocks/>
          </p:cNvCxnSpPr>
          <p:nvPr/>
        </p:nvCxnSpPr>
        <p:spPr>
          <a:xfrm>
            <a:off x="8796130" y="3972347"/>
            <a:ext cx="32012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46CB60BB-7C84-4FDA-AA77-B61568B894B3}"/>
              </a:ext>
            </a:extLst>
          </p:cNvPr>
          <p:cNvCxnSpPr>
            <a:cxnSpLocks/>
            <a:stCxn id="31" idx="0"/>
          </p:cNvCxnSpPr>
          <p:nvPr/>
        </p:nvCxnSpPr>
        <p:spPr>
          <a:xfrm flipH="1" flipV="1">
            <a:off x="9111997" y="3972348"/>
            <a:ext cx="4262" cy="17529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直線矢印コネクタ 81">
            <a:extLst>
              <a:ext uri="{FF2B5EF4-FFF2-40B4-BE49-F238E27FC236}">
                <a16:creationId xmlns:a16="http://schemas.microsoft.com/office/drawing/2014/main" id="{84AB6DEE-D91B-40B2-B7B5-E7C0FF0EE08A}"/>
              </a:ext>
            </a:extLst>
          </p:cNvPr>
          <p:cNvCxnSpPr>
            <a:endCxn id="32" idx="2"/>
          </p:cNvCxnSpPr>
          <p:nvPr/>
        </p:nvCxnSpPr>
        <p:spPr>
          <a:xfrm flipV="1">
            <a:off x="2966829" y="5022268"/>
            <a:ext cx="0" cy="454192"/>
          </a:xfrm>
          <a:prstGeom prst="straightConnector1">
            <a:avLst/>
          </a:prstGeom>
          <a:ln w="381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760126A9-157C-44C3-A640-9D86A1F56FD4}"/>
              </a:ext>
            </a:extLst>
          </p:cNvPr>
          <p:cNvCxnSpPr/>
          <p:nvPr/>
        </p:nvCxnSpPr>
        <p:spPr>
          <a:xfrm>
            <a:off x="2966829" y="5476460"/>
            <a:ext cx="6145167" cy="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4B1B57F2-44C3-459A-A1CB-9C035A7FA3DF}"/>
              </a:ext>
            </a:extLst>
          </p:cNvPr>
          <p:cNvCxnSpPr>
            <a:cxnSpLocks/>
            <a:endCxn id="31" idx="2"/>
          </p:cNvCxnSpPr>
          <p:nvPr/>
        </p:nvCxnSpPr>
        <p:spPr>
          <a:xfrm flipV="1">
            <a:off x="9111996" y="5022268"/>
            <a:ext cx="4263" cy="454192"/>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97" name="乗算記号 96">
            <a:extLst>
              <a:ext uri="{FF2B5EF4-FFF2-40B4-BE49-F238E27FC236}">
                <a16:creationId xmlns:a16="http://schemas.microsoft.com/office/drawing/2014/main" id="{E9D0B7A6-E9E8-4657-A5C2-E7EC00701BDE}"/>
              </a:ext>
            </a:extLst>
          </p:cNvPr>
          <p:cNvSpPr/>
          <p:nvPr/>
        </p:nvSpPr>
        <p:spPr>
          <a:xfrm>
            <a:off x="5416886" y="5466509"/>
            <a:ext cx="388618" cy="420614"/>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テキスト ボックス 97">
            <a:extLst>
              <a:ext uri="{FF2B5EF4-FFF2-40B4-BE49-F238E27FC236}">
                <a16:creationId xmlns:a16="http://schemas.microsoft.com/office/drawing/2014/main" id="{B3ABC5F4-628E-4625-8316-1356DC42E017}"/>
              </a:ext>
            </a:extLst>
          </p:cNvPr>
          <p:cNvSpPr txBox="1"/>
          <p:nvPr/>
        </p:nvSpPr>
        <p:spPr>
          <a:xfrm>
            <a:off x="5694769" y="5501002"/>
            <a:ext cx="881973" cy="646331"/>
          </a:xfrm>
          <a:prstGeom prst="rect">
            <a:avLst/>
          </a:prstGeom>
          <a:noFill/>
        </p:spPr>
        <p:txBody>
          <a:bodyPr wrap="none" rtlCol="0">
            <a:spAutoFit/>
          </a:bodyPr>
          <a:lstStyle/>
          <a:p>
            <a:r>
              <a:rPr kumimoji="1" lang="ja-JP" altLang="en-US" b="1" dirty="0"/>
              <a:t>不可逆</a:t>
            </a:r>
            <a:endParaRPr kumimoji="1" lang="en-US" altLang="ja-JP" b="1" dirty="0"/>
          </a:p>
          <a:p>
            <a:endParaRPr kumimoji="1" lang="ja-JP" altLang="en-US" b="1" dirty="0"/>
          </a:p>
        </p:txBody>
      </p:sp>
      <p:sp>
        <p:nvSpPr>
          <p:cNvPr id="99" name="テキスト ボックス 98">
            <a:extLst>
              <a:ext uri="{FF2B5EF4-FFF2-40B4-BE49-F238E27FC236}">
                <a16:creationId xmlns:a16="http://schemas.microsoft.com/office/drawing/2014/main" id="{F460E925-93CF-41AF-B2E2-BB10F1167A81}"/>
              </a:ext>
            </a:extLst>
          </p:cNvPr>
          <p:cNvSpPr txBox="1"/>
          <p:nvPr/>
        </p:nvSpPr>
        <p:spPr>
          <a:xfrm>
            <a:off x="1375797" y="5901783"/>
            <a:ext cx="9866804" cy="646331"/>
          </a:xfrm>
          <a:prstGeom prst="rect">
            <a:avLst/>
          </a:prstGeom>
          <a:noFill/>
        </p:spPr>
        <p:txBody>
          <a:bodyPr wrap="none" rtlCol="0">
            <a:spAutoFit/>
          </a:bodyPr>
          <a:lstStyle/>
          <a:p>
            <a:r>
              <a:rPr lang="ja-JP" altLang="en-US" dirty="0"/>
              <a:t>「ハッシュ値」から元の値を割り出すことは、ほぼ不可能なので、</a:t>
            </a:r>
            <a:endParaRPr lang="en-US" altLang="ja-JP" dirty="0"/>
          </a:p>
          <a:p>
            <a:r>
              <a:rPr lang="ja-JP" altLang="en-US" dirty="0"/>
              <a:t>「ハッシュ値があっているか？」ということは、元の値からもう１回ハッシュ値を出して比較するしかない</a:t>
            </a:r>
            <a:endParaRPr kumimoji="1" lang="ja-JP" altLang="en-US" dirty="0"/>
          </a:p>
        </p:txBody>
      </p:sp>
      <p:sp>
        <p:nvSpPr>
          <p:cNvPr id="101" name="テキスト ボックス 100">
            <a:extLst>
              <a:ext uri="{FF2B5EF4-FFF2-40B4-BE49-F238E27FC236}">
                <a16:creationId xmlns:a16="http://schemas.microsoft.com/office/drawing/2014/main" id="{3EAD5B6E-1C0E-4849-9A97-F0243384A17E}"/>
              </a:ext>
            </a:extLst>
          </p:cNvPr>
          <p:cNvSpPr txBox="1"/>
          <p:nvPr/>
        </p:nvSpPr>
        <p:spPr>
          <a:xfrm>
            <a:off x="2288913" y="2922369"/>
            <a:ext cx="543739" cy="523220"/>
          </a:xfrm>
          <a:prstGeom prst="rect">
            <a:avLst/>
          </a:prstGeom>
          <a:noFill/>
        </p:spPr>
        <p:txBody>
          <a:bodyPr wrap="none" rtlCol="0">
            <a:spAutoFit/>
          </a:bodyPr>
          <a:lstStyle/>
          <a:p>
            <a:r>
              <a:rPr lang="ja-JP" altLang="en-US" sz="2800" dirty="0">
                <a:solidFill>
                  <a:srgbClr val="FF0000"/>
                </a:solidFill>
              </a:rPr>
              <a:t>〇</a:t>
            </a:r>
            <a:endParaRPr kumimoji="1" lang="ja-JP" altLang="en-US" sz="2800" dirty="0">
              <a:solidFill>
                <a:srgbClr val="FF0000"/>
              </a:solidFill>
            </a:endParaRPr>
          </a:p>
        </p:txBody>
      </p:sp>
      <p:sp>
        <p:nvSpPr>
          <p:cNvPr id="102" name="テキスト ボックス 101">
            <a:extLst>
              <a:ext uri="{FF2B5EF4-FFF2-40B4-BE49-F238E27FC236}">
                <a16:creationId xmlns:a16="http://schemas.microsoft.com/office/drawing/2014/main" id="{C2BEE2DD-915F-4AE2-ADB3-01AD3F4FBD2D}"/>
              </a:ext>
            </a:extLst>
          </p:cNvPr>
          <p:cNvSpPr txBox="1"/>
          <p:nvPr/>
        </p:nvSpPr>
        <p:spPr>
          <a:xfrm>
            <a:off x="2272547" y="4321118"/>
            <a:ext cx="543739" cy="523220"/>
          </a:xfrm>
          <a:prstGeom prst="rect">
            <a:avLst/>
          </a:prstGeom>
          <a:noFill/>
        </p:spPr>
        <p:txBody>
          <a:bodyPr wrap="none" rtlCol="0">
            <a:spAutoFit/>
          </a:bodyPr>
          <a:lstStyle/>
          <a:p>
            <a:r>
              <a:rPr lang="ja-JP" altLang="en-US" sz="2800" dirty="0">
                <a:solidFill>
                  <a:srgbClr val="FF0000"/>
                </a:solidFill>
              </a:rPr>
              <a:t>〇</a:t>
            </a:r>
            <a:endParaRPr kumimoji="1" lang="ja-JP" altLang="en-US" sz="2800" dirty="0">
              <a:solidFill>
                <a:srgbClr val="FF0000"/>
              </a:solidFill>
            </a:endParaRPr>
          </a:p>
        </p:txBody>
      </p:sp>
    </p:spTree>
    <p:extLst>
      <p:ext uri="{BB962C8B-B14F-4D97-AF65-F5344CB8AC3E}">
        <p14:creationId xmlns:p14="http://schemas.microsoft.com/office/powerpoint/2010/main" val="3849111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図 26">
            <a:extLst>
              <a:ext uri="{FF2B5EF4-FFF2-40B4-BE49-F238E27FC236}">
                <a16:creationId xmlns:a16="http://schemas.microsoft.com/office/drawing/2014/main" id="{13DBD781-FE8A-4EA5-B5A6-94FC43AD632D}"/>
              </a:ext>
            </a:extLst>
          </p:cNvPr>
          <p:cNvPicPr>
            <a:picLocks noChangeAspect="1"/>
          </p:cNvPicPr>
          <p:nvPr/>
        </p:nvPicPr>
        <p:blipFill>
          <a:blip r:embed="rId3"/>
          <a:stretch>
            <a:fillRect/>
          </a:stretch>
        </p:blipFill>
        <p:spPr>
          <a:xfrm>
            <a:off x="7766849" y="1810880"/>
            <a:ext cx="1640691" cy="184286"/>
          </a:xfrm>
          <a:prstGeom prst="rect">
            <a:avLst/>
          </a:prstGeom>
        </p:spPr>
      </p:pic>
      <p:sp>
        <p:nvSpPr>
          <p:cNvPr id="28" name="正方形/長方形 27">
            <a:extLst>
              <a:ext uri="{FF2B5EF4-FFF2-40B4-BE49-F238E27FC236}">
                <a16:creationId xmlns:a16="http://schemas.microsoft.com/office/drawing/2014/main" id="{EAB0AD6B-A73E-4A6D-B6AB-24C3907C09AF}"/>
              </a:ext>
            </a:extLst>
          </p:cNvPr>
          <p:cNvSpPr/>
          <p:nvPr/>
        </p:nvSpPr>
        <p:spPr>
          <a:xfrm>
            <a:off x="8559772" y="1652199"/>
            <a:ext cx="1620079" cy="1630017"/>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9" name="テキスト ボックス 28">
            <a:extLst>
              <a:ext uri="{FF2B5EF4-FFF2-40B4-BE49-F238E27FC236}">
                <a16:creationId xmlns:a16="http://schemas.microsoft.com/office/drawing/2014/main" id="{E4A1A558-8669-402B-A535-98B27F3A8EF9}"/>
              </a:ext>
            </a:extLst>
          </p:cNvPr>
          <p:cNvSpPr txBox="1"/>
          <p:nvPr/>
        </p:nvSpPr>
        <p:spPr>
          <a:xfrm>
            <a:off x="8898367" y="1652199"/>
            <a:ext cx="94288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ブロック</a:t>
            </a:r>
          </a:p>
        </p:txBody>
      </p:sp>
      <p:pic>
        <p:nvPicPr>
          <p:cNvPr id="30" name="Picture 2" descr="ãæ¸é¡ ããªã¼ã¤ã©ã¹ããã®ç»åæ¤ç´¢çµæ">
            <a:extLst>
              <a:ext uri="{FF2B5EF4-FFF2-40B4-BE49-F238E27FC236}">
                <a16:creationId xmlns:a16="http://schemas.microsoft.com/office/drawing/2014/main" id="{EA7672A2-C555-4107-94B4-400446D8285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6490" y="2041408"/>
            <a:ext cx="1226640" cy="1226640"/>
          </a:xfrm>
          <a:prstGeom prst="rect">
            <a:avLst/>
          </a:prstGeom>
          <a:noFill/>
          <a:extLst>
            <a:ext uri="{909E8E84-426E-40DD-AFC4-6F175D3DCCD1}">
              <a14:hiddenFill xmlns:a14="http://schemas.microsoft.com/office/drawing/2010/main">
                <a:solidFill>
                  <a:srgbClr val="FFFFFF"/>
                </a:solidFill>
              </a14:hiddenFill>
            </a:ext>
          </a:extLst>
        </p:spPr>
      </p:pic>
      <p:pic>
        <p:nvPicPr>
          <p:cNvPr id="23" name="図 22">
            <a:extLst>
              <a:ext uri="{FF2B5EF4-FFF2-40B4-BE49-F238E27FC236}">
                <a16:creationId xmlns:a16="http://schemas.microsoft.com/office/drawing/2014/main" id="{B0D44D2B-7A6E-4FD2-BD1B-E23891042A55}"/>
              </a:ext>
            </a:extLst>
          </p:cNvPr>
          <p:cNvPicPr>
            <a:picLocks noChangeAspect="1"/>
          </p:cNvPicPr>
          <p:nvPr/>
        </p:nvPicPr>
        <p:blipFill>
          <a:blip r:embed="rId3"/>
          <a:stretch>
            <a:fillRect/>
          </a:stretch>
        </p:blipFill>
        <p:spPr>
          <a:xfrm>
            <a:off x="5533724" y="1807403"/>
            <a:ext cx="1640691" cy="184286"/>
          </a:xfrm>
          <a:prstGeom prst="rect">
            <a:avLst/>
          </a:prstGeom>
        </p:spPr>
      </p:pic>
      <p:pic>
        <p:nvPicPr>
          <p:cNvPr id="22" name="図 21">
            <a:extLst>
              <a:ext uri="{FF2B5EF4-FFF2-40B4-BE49-F238E27FC236}">
                <a16:creationId xmlns:a16="http://schemas.microsoft.com/office/drawing/2014/main" id="{68FC234F-9526-4912-ABBB-7A721AAC14A3}"/>
              </a:ext>
            </a:extLst>
          </p:cNvPr>
          <p:cNvPicPr>
            <a:picLocks noChangeAspect="1"/>
          </p:cNvPicPr>
          <p:nvPr/>
        </p:nvPicPr>
        <p:blipFill>
          <a:blip r:embed="rId3"/>
          <a:stretch>
            <a:fillRect/>
          </a:stretch>
        </p:blipFill>
        <p:spPr>
          <a:xfrm>
            <a:off x="3380993" y="1855925"/>
            <a:ext cx="1640691" cy="184286"/>
          </a:xfrm>
          <a:prstGeom prst="rect">
            <a:avLst/>
          </a:prstGeom>
        </p:spPr>
      </p:pic>
      <p:sp>
        <p:nvSpPr>
          <p:cNvPr id="9" name="正方形/長方形 8">
            <a:extLst>
              <a:ext uri="{FF2B5EF4-FFF2-40B4-BE49-F238E27FC236}">
                <a16:creationId xmlns:a16="http://schemas.microsoft.com/office/drawing/2014/main" id="{E94A6500-6DA7-4D41-A116-A8B890CD7864}"/>
              </a:ext>
            </a:extLst>
          </p:cNvPr>
          <p:cNvSpPr/>
          <p:nvPr/>
        </p:nvSpPr>
        <p:spPr>
          <a:xfrm>
            <a:off x="2261892" y="1669774"/>
            <a:ext cx="1620079" cy="16300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 name="タイトル 1">
            <a:extLst>
              <a:ext uri="{FF2B5EF4-FFF2-40B4-BE49-F238E27FC236}">
                <a16:creationId xmlns:a16="http://schemas.microsoft.com/office/drawing/2014/main" id="{B23DE304-EB76-4B03-906B-66B639A66CA8}"/>
              </a:ext>
            </a:extLst>
          </p:cNvPr>
          <p:cNvSpPr>
            <a:spLocks noGrp="1"/>
          </p:cNvSpPr>
          <p:nvPr>
            <p:ph type="title"/>
          </p:nvPr>
        </p:nvSpPr>
        <p:spPr>
          <a:xfrm>
            <a:off x="987276" y="345642"/>
            <a:ext cx="10741665" cy="825806"/>
          </a:xfrm>
        </p:spPr>
        <p:txBody>
          <a:bodyPr/>
          <a:lstStyle/>
          <a:p>
            <a:r>
              <a:rPr lang="ja-JP" altLang="en-US" dirty="0"/>
              <a:t>コンセンサスアルゴリズム</a:t>
            </a:r>
            <a:endParaRPr kumimoji="1" lang="ja-JP" altLang="en-US" dirty="0"/>
          </a:p>
        </p:txBody>
      </p:sp>
      <p:sp>
        <p:nvSpPr>
          <p:cNvPr id="4" name="フッター プレースホルダー 3">
            <a:extLst>
              <a:ext uri="{FF2B5EF4-FFF2-40B4-BE49-F238E27FC236}">
                <a16:creationId xmlns:a16="http://schemas.microsoft.com/office/drawing/2014/main" id="{047E825E-CB54-417B-8AC1-19D1DDF9A481}"/>
              </a:ext>
            </a:extLst>
          </p:cNvPr>
          <p:cNvSpPr>
            <a:spLocks noGrp="1"/>
          </p:cNvSpPr>
          <p:nvPr>
            <p:ph type="ftr" sz="quarter" idx="11"/>
          </p:nvPr>
        </p:nvSpPr>
        <p:spPr>
          <a:xfrm>
            <a:off x="7998107" y="6477118"/>
            <a:ext cx="41148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lumMod val="65000"/>
                    <a:lumOff val="35000"/>
                  </a:prstClr>
                </a:solidFill>
                <a:effectLst/>
                <a:uLnTx/>
                <a:uFillTx/>
                <a:latin typeface="Meiryo UI" panose="020B0604030504040204" pitchFamily="50" charset="-128"/>
                <a:ea typeface="Meiryo UI" panose="020B0604030504040204" pitchFamily="50" charset="-128"/>
                <a:cs typeface="+mn-cs"/>
              </a:rPr>
              <a:t>Copyright© 2019</a:t>
            </a:r>
            <a:r>
              <a:rPr kumimoji="1" lang="ja-JP" altLang="en-US" sz="1000" b="0" i="0" u="none" strike="noStrike" kern="1200" cap="none" spc="0" normalizeH="0" baseline="0" noProof="0" dirty="0">
                <a:ln>
                  <a:noFill/>
                </a:ln>
                <a:solidFill>
                  <a:prstClr val="black">
                    <a:lumMod val="65000"/>
                    <a:lumOff val="35000"/>
                  </a:prstClr>
                </a:solidFill>
                <a:effectLst/>
                <a:uLnTx/>
                <a:uFillTx/>
                <a:latin typeface="Meiryo UI" panose="020B0604030504040204" pitchFamily="50" charset="-128"/>
                <a:ea typeface="Meiryo UI" panose="020B0604030504040204" pitchFamily="50" charset="-128"/>
                <a:cs typeface="+mn-cs"/>
              </a:rPr>
              <a:t>　都築電気株式会社</a:t>
            </a:r>
          </a:p>
        </p:txBody>
      </p:sp>
      <p:sp>
        <p:nvSpPr>
          <p:cNvPr id="5" name="スライド番号プレースホルダー 4">
            <a:extLst>
              <a:ext uri="{FF2B5EF4-FFF2-40B4-BE49-F238E27FC236}">
                <a16:creationId xmlns:a16="http://schemas.microsoft.com/office/drawing/2014/main" id="{A94849D5-DC52-4A35-BF8E-993D0F0EAA8A}"/>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6A60474-0262-4D9D-BF58-79A3A988213B}" type="slidenum">
              <a:rPr kumimoji="1" lang="ja-JP" altLang="en-US" sz="1200" b="0" i="0" u="none" strike="noStrike" kern="1200" cap="none" spc="0" normalizeH="0" baseline="0" noProof="0" smtClean="0">
                <a:ln>
                  <a:noFill/>
                </a:ln>
                <a:solidFill>
                  <a:prstClr val="black">
                    <a:lumMod val="65000"/>
                    <a:lumOff val="35000"/>
                  </a:prstClr>
                </a:solidFill>
                <a:effectLst/>
                <a:uLnTx/>
                <a:uFillTx/>
                <a:latin typeface="Meiryo UI" panose="020B0604030504040204" pitchFamily="50" charset="-128"/>
                <a:ea typeface="Meiryo UI" panose="020B0604030504040204" pitchFamily="50"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1" lang="ja-JP" altLang="en-US" sz="1200" b="0" i="0" u="none" strike="noStrike" kern="1200" cap="none" spc="0" normalizeH="0" baseline="0" noProof="0">
              <a:ln>
                <a:noFill/>
              </a:ln>
              <a:solidFill>
                <a:prstClr val="black">
                  <a:lumMod val="65000"/>
                  <a:lumOff val="35000"/>
                </a:prstClr>
              </a:solidFill>
              <a:effectLst/>
              <a:uLnTx/>
              <a:uFillTx/>
              <a:latin typeface="Meiryo UI" panose="020B0604030504040204" pitchFamily="50" charset="-128"/>
              <a:ea typeface="Meiryo UI" panose="020B0604030504040204" pitchFamily="50" charset="-128"/>
              <a:cs typeface="+mn-cs"/>
            </a:endParaRPr>
          </a:p>
        </p:txBody>
      </p:sp>
      <p:sp>
        <p:nvSpPr>
          <p:cNvPr id="3" name="テキスト ボックス 2">
            <a:extLst>
              <a:ext uri="{FF2B5EF4-FFF2-40B4-BE49-F238E27FC236}">
                <a16:creationId xmlns:a16="http://schemas.microsoft.com/office/drawing/2014/main" id="{9D1A1F7E-238F-42F0-B00A-8FD79C5CAF89}"/>
              </a:ext>
            </a:extLst>
          </p:cNvPr>
          <p:cNvSpPr txBox="1"/>
          <p:nvPr/>
        </p:nvSpPr>
        <p:spPr>
          <a:xfrm>
            <a:off x="2600487" y="1669774"/>
            <a:ext cx="94288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ブロック</a:t>
            </a:r>
          </a:p>
        </p:txBody>
      </p:sp>
      <p:sp>
        <p:nvSpPr>
          <p:cNvPr id="12" name="正方形/長方形 11">
            <a:extLst>
              <a:ext uri="{FF2B5EF4-FFF2-40B4-BE49-F238E27FC236}">
                <a16:creationId xmlns:a16="http://schemas.microsoft.com/office/drawing/2014/main" id="{EF141D91-7E08-4847-A0E2-8898B4E33FF7}"/>
              </a:ext>
            </a:extLst>
          </p:cNvPr>
          <p:cNvSpPr/>
          <p:nvPr/>
        </p:nvSpPr>
        <p:spPr>
          <a:xfrm>
            <a:off x="4370636" y="1669774"/>
            <a:ext cx="1620079" cy="1630017"/>
          </a:xfrm>
          <a:prstGeom prst="rect">
            <a:avLst/>
          </a:prstGeom>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6" name="テキスト ボックス 15">
            <a:extLst>
              <a:ext uri="{FF2B5EF4-FFF2-40B4-BE49-F238E27FC236}">
                <a16:creationId xmlns:a16="http://schemas.microsoft.com/office/drawing/2014/main" id="{21CAD4ED-E596-4A7E-B968-74C7EC3BC937}"/>
              </a:ext>
            </a:extLst>
          </p:cNvPr>
          <p:cNvSpPr txBox="1"/>
          <p:nvPr/>
        </p:nvSpPr>
        <p:spPr>
          <a:xfrm>
            <a:off x="4709231" y="1669774"/>
            <a:ext cx="94288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ブロック</a:t>
            </a:r>
          </a:p>
        </p:txBody>
      </p:sp>
      <p:sp>
        <p:nvSpPr>
          <p:cNvPr id="17" name="正方形/長方形 16">
            <a:extLst>
              <a:ext uri="{FF2B5EF4-FFF2-40B4-BE49-F238E27FC236}">
                <a16:creationId xmlns:a16="http://schemas.microsoft.com/office/drawing/2014/main" id="{DB7C1926-CBC0-4520-841E-359B10CD2AE9}"/>
              </a:ext>
            </a:extLst>
          </p:cNvPr>
          <p:cNvSpPr/>
          <p:nvPr/>
        </p:nvSpPr>
        <p:spPr>
          <a:xfrm>
            <a:off x="6543980" y="1669774"/>
            <a:ext cx="1620079" cy="1630017"/>
          </a:xfrm>
          <a:prstGeom prst="rect">
            <a:avLst/>
          </a:prstGeom>
          <a:ln/>
        </p:spPr>
        <p:style>
          <a:lnRef idx="3">
            <a:schemeClr val="lt1"/>
          </a:lnRef>
          <a:fillRef idx="1">
            <a:schemeClr val="accent4"/>
          </a:fillRef>
          <a:effectRef idx="1">
            <a:schemeClr val="accent4"/>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1" name="テキスト ボックス 20">
            <a:extLst>
              <a:ext uri="{FF2B5EF4-FFF2-40B4-BE49-F238E27FC236}">
                <a16:creationId xmlns:a16="http://schemas.microsoft.com/office/drawing/2014/main" id="{D32B264A-A44B-4DC8-A02F-F9D85B120853}"/>
              </a:ext>
            </a:extLst>
          </p:cNvPr>
          <p:cNvSpPr txBox="1"/>
          <p:nvPr/>
        </p:nvSpPr>
        <p:spPr>
          <a:xfrm>
            <a:off x="6882575" y="1669774"/>
            <a:ext cx="94288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ブロック</a:t>
            </a:r>
          </a:p>
        </p:txBody>
      </p:sp>
      <p:pic>
        <p:nvPicPr>
          <p:cNvPr id="20" name="Picture 2" descr="ãæ¸é¡ ããªã¼ã¤ã©ã¹ããã®ç»åæ¤ç´¢çµæ">
            <a:extLst>
              <a:ext uri="{FF2B5EF4-FFF2-40B4-BE49-F238E27FC236}">
                <a16:creationId xmlns:a16="http://schemas.microsoft.com/office/drawing/2014/main" id="{2E807BC0-4EAA-41A3-9C3A-59CCFE315C8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58610" y="2055576"/>
            <a:ext cx="1226640" cy="122664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ãæ¸é¡ ããªã¼ã¤ã©ã¹ããã®ç»åæ¤ç´¢çµæ">
            <a:extLst>
              <a:ext uri="{FF2B5EF4-FFF2-40B4-BE49-F238E27FC236}">
                <a16:creationId xmlns:a16="http://schemas.microsoft.com/office/drawing/2014/main" id="{C34EC08B-FF23-426C-99FE-D62955DBDBF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67354" y="2055576"/>
            <a:ext cx="1226640" cy="122664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ãæ¸é¡ ããªã¼ã¤ã©ã¹ããã®ç»åæ¤ç´¢çµæ">
            <a:extLst>
              <a:ext uri="{FF2B5EF4-FFF2-40B4-BE49-F238E27FC236}">
                <a16:creationId xmlns:a16="http://schemas.microsoft.com/office/drawing/2014/main" id="{AD153DA7-AEC1-4B5E-834C-28B89C5743E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40698" y="2058983"/>
            <a:ext cx="1226640" cy="1226640"/>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6DB395A8-A1FA-42EA-8835-19C49F5DDAEF}"/>
              </a:ext>
            </a:extLst>
          </p:cNvPr>
          <p:cNvSpPr txBox="1"/>
          <p:nvPr/>
        </p:nvSpPr>
        <p:spPr>
          <a:xfrm rot="19666074">
            <a:off x="8844639" y="2198947"/>
            <a:ext cx="1125802" cy="646331"/>
          </a:xfrm>
          <a:prstGeom prst="rect">
            <a:avLst/>
          </a:prstGeom>
          <a:noFill/>
        </p:spPr>
        <p:txBody>
          <a:bodyPr wrap="square" rtlCol="0">
            <a:spAutoFit/>
          </a:bodyPr>
          <a:lstStyle/>
          <a:p>
            <a:r>
              <a:rPr kumimoji="1" lang="en-US" altLang="ja-JP" sz="3600" dirty="0">
                <a:solidFill>
                  <a:srgbClr val="FF0000"/>
                </a:solidFill>
              </a:rPr>
              <a:t>New</a:t>
            </a:r>
            <a:endParaRPr kumimoji="1" lang="ja-JP" altLang="en-US" sz="3600" dirty="0">
              <a:solidFill>
                <a:srgbClr val="FF0000"/>
              </a:solidFill>
            </a:endParaRPr>
          </a:p>
        </p:txBody>
      </p:sp>
      <p:sp>
        <p:nvSpPr>
          <p:cNvPr id="10" name="テキスト ボックス 9">
            <a:extLst>
              <a:ext uri="{FF2B5EF4-FFF2-40B4-BE49-F238E27FC236}">
                <a16:creationId xmlns:a16="http://schemas.microsoft.com/office/drawing/2014/main" id="{41597BCE-8B5F-4F18-B633-ED09B94C49C8}"/>
              </a:ext>
            </a:extLst>
          </p:cNvPr>
          <p:cNvSpPr txBox="1"/>
          <p:nvPr/>
        </p:nvSpPr>
        <p:spPr>
          <a:xfrm>
            <a:off x="1942400" y="4050986"/>
            <a:ext cx="9203160" cy="1754326"/>
          </a:xfrm>
          <a:prstGeom prst="rect">
            <a:avLst/>
          </a:prstGeom>
          <a:noFill/>
        </p:spPr>
        <p:txBody>
          <a:bodyPr wrap="none" rtlCol="0">
            <a:spAutoFit/>
          </a:bodyPr>
          <a:lstStyle/>
          <a:p>
            <a:pPr algn="ctr"/>
            <a:r>
              <a:rPr kumimoji="1" lang="ja-JP" altLang="en-US" sz="2000" dirty="0"/>
              <a:t>ブロックチェーンは</a:t>
            </a:r>
            <a:r>
              <a:rPr kumimoji="1" lang="en-US" altLang="ja-JP" sz="2000" dirty="0"/>
              <a:t>P2P</a:t>
            </a:r>
            <a:r>
              <a:rPr kumimoji="1" lang="ja-JP" altLang="en-US" sz="2000" dirty="0"/>
              <a:t>によりシステムがダウンせずに正しいデータが更新され続ける</a:t>
            </a:r>
            <a:endParaRPr kumimoji="1" lang="en-US" altLang="ja-JP" sz="2000" dirty="0"/>
          </a:p>
          <a:p>
            <a:pPr algn="ctr"/>
            <a:r>
              <a:rPr lang="ja-JP" altLang="en-US" sz="2000" dirty="0"/>
              <a:t>この追加されるブロックが本当に正しいのか判断を行う合意方法</a:t>
            </a:r>
            <a:endParaRPr lang="en-US" altLang="ja-JP" sz="2000" dirty="0"/>
          </a:p>
          <a:p>
            <a:pPr algn="ctr"/>
            <a:r>
              <a:rPr lang="en-US" altLang="ja-JP" sz="2000" dirty="0"/>
              <a:t>||</a:t>
            </a:r>
          </a:p>
          <a:p>
            <a:pPr algn="ctr"/>
            <a:r>
              <a:rPr kumimoji="1" lang="ja-JP" altLang="en-US" sz="2800" b="1" dirty="0">
                <a:solidFill>
                  <a:srgbClr val="FF0000"/>
                </a:solidFill>
              </a:rPr>
              <a:t>コンセンサスアルゴリズム</a:t>
            </a:r>
            <a:endParaRPr kumimoji="1" lang="en-US" altLang="ja-JP" sz="2800" b="1" dirty="0">
              <a:solidFill>
                <a:srgbClr val="FF0000"/>
              </a:solidFill>
            </a:endParaRPr>
          </a:p>
          <a:p>
            <a:pPr algn="ctr"/>
            <a:endParaRPr kumimoji="1" lang="ja-JP" altLang="en-US" sz="2000" dirty="0"/>
          </a:p>
        </p:txBody>
      </p:sp>
      <p:sp>
        <p:nvSpPr>
          <p:cNvPr id="11" name="思考の吹き出し: 雲形 10">
            <a:extLst>
              <a:ext uri="{FF2B5EF4-FFF2-40B4-BE49-F238E27FC236}">
                <a16:creationId xmlns:a16="http://schemas.microsoft.com/office/drawing/2014/main" id="{8C1BB411-7D8F-40CE-BF58-303B5636633E}"/>
              </a:ext>
            </a:extLst>
          </p:cNvPr>
          <p:cNvSpPr/>
          <p:nvPr/>
        </p:nvSpPr>
        <p:spPr>
          <a:xfrm>
            <a:off x="9709391" y="1467774"/>
            <a:ext cx="2492515" cy="1339241"/>
          </a:xfrm>
          <a:prstGeom prst="cloudCallout">
            <a:avLst>
              <a:gd name="adj1" fmla="val -52573"/>
              <a:gd name="adj2" fmla="val 6894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新しく作られたデータは本当に正しい？</a:t>
            </a:r>
          </a:p>
        </p:txBody>
      </p:sp>
    </p:spTree>
    <p:extLst>
      <p:ext uri="{BB962C8B-B14F-4D97-AF65-F5344CB8AC3E}">
        <p14:creationId xmlns:p14="http://schemas.microsoft.com/office/powerpoint/2010/main" val="2953827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719978-40A0-46A4-BAA7-60B9F830DD53}"/>
              </a:ext>
            </a:extLst>
          </p:cNvPr>
          <p:cNvSpPr>
            <a:spLocks noGrp="1"/>
          </p:cNvSpPr>
          <p:nvPr>
            <p:ph type="title"/>
          </p:nvPr>
        </p:nvSpPr>
        <p:spPr>
          <a:xfrm>
            <a:off x="2066544" y="2238450"/>
            <a:ext cx="5742432" cy="825806"/>
          </a:xfrm>
        </p:spPr>
        <p:txBody>
          <a:bodyPr>
            <a:normAutofit/>
          </a:bodyPr>
          <a:lstStyle/>
          <a:p>
            <a:r>
              <a:rPr kumimoji="1" lang="ja-JP" altLang="en-US" sz="3600" dirty="0"/>
              <a:t>どのように動いているのか</a:t>
            </a:r>
          </a:p>
        </p:txBody>
      </p:sp>
      <p:sp>
        <p:nvSpPr>
          <p:cNvPr id="4" name="フッター プレースホルダー 3">
            <a:extLst>
              <a:ext uri="{FF2B5EF4-FFF2-40B4-BE49-F238E27FC236}">
                <a16:creationId xmlns:a16="http://schemas.microsoft.com/office/drawing/2014/main" id="{D4DA60F7-FDB5-400F-A280-0A7A4B5D31A3}"/>
              </a:ext>
            </a:extLst>
          </p:cNvPr>
          <p:cNvSpPr>
            <a:spLocks noGrp="1"/>
          </p:cNvSpPr>
          <p:nvPr>
            <p:ph type="ftr" sz="quarter" idx="11"/>
          </p:nvPr>
        </p:nvSpPr>
        <p:spPr>
          <a:xfrm>
            <a:off x="7998107" y="6477118"/>
            <a:ext cx="4114800" cy="365125"/>
          </a:xfrm>
        </p:spPr>
        <p:txBody>
          <a:bodyPr/>
          <a:lstStyle/>
          <a:p>
            <a:r>
              <a:rPr lang="en-US" altLang="ja-JP"/>
              <a:t>Copyright© 2019</a:t>
            </a:r>
            <a:r>
              <a:rPr lang="ja-JP" altLang="en-US"/>
              <a:t>　都築電気株式会社</a:t>
            </a:r>
            <a:endParaRPr lang="ja-JP" altLang="en-US" dirty="0"/>
          </a:p>
        </p:txBody>
      </p:sp>
      <p:sp>
        <p:nvSpPr>
          <p:cNvPr id="5" name="スライド番号プレースホルダー 4">
            <a:extLst>
              <a:ext uri="{FF2B5EF4-FFF2-40B4-BE49-F238E27FC236}">
                <a16:creationId xmlns:a16="http://schemas.microsoft.com/office/drawing/2014/main" id="{A56352CA-BC3C-463F-BD76-FC296C9AD9FD}"/>
              </a:ext>
            </a:extLst>
          </p:cNvPr>
          <p:cNvSpPr>
            <a:spLocks noGrp="1"/>
          </p:cNvSpPr>
          <p:nvPr>
            <p:ph type="sldNum" sz="quarter" idx="12"/>
          </p:nvPr>
        </p:nvSpPr>
        <p:spPr>
          <a:xfrm>
            <a:off x="5866684" y="6485159"/>
            <a:ext cx="458635" cy="365125"/>
          </a:xfrm>
        </p:spPr>
        <p:txBody>
          <a:bodyPr/>
          <a:lstStyle/>
          <a:p>
            <a:fld id="{86A60474-0262-4D9D-BF58-79A3A988213B}" type="slidenum">
              <a:rPr lang="ja-JP" altLang="en-US" smtClean="0"/>
              <a:pPr/>
              <a:t>11</a:t>
            </a:fld>
            <a:endParaRPr lang="ja-JP" altLang="en-US" dirty="0"/>
          </a:p>
        </p:txBody>
      </p:sp>
    </p:spTree>
    <p:extLst>
      <p:ext uri="{BB962C8B-B14F-4D97-AF65-F5344CB8AC3E}">
        <p14:creationId xmlns:p14="http://schemas.microsoft.com/office/powerpoint/2010/main" val="1095346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3DE304-EB76-4B03-906B-66B639A66CA8}"/>
              </a:ext>
            </a:extLst>
          </p:cNvPr>
          <p:cNvSpPr>
            <a:spLocks noGrp="1"/>
          </p:cNvSpPr>
          <p:nvPr>
            <p:ph type="title"/>
          </p:nvPr>
        </p:nvSpPr>
        <p:spPr/>
        <p:txBody>
          <a:bodyPr/>
          <a:lstStyle/>
          <a:p>
            <a:r>
              <a:rPr kumimoji="1" lang="ja-JP" altLang="en-US" dirty="0"/>
              <a:t>ブロックの中身</a:t>
            </a:r>
          </a:p>
        </p:txBody>
      </p:sp>
      <p:sp>
        <p:nvSpPr>
          <p:cNvPr id="4" name="フッター プレースホルダー 3">
            <a:extLst>
              <a:ext uri="{FF2B5EF4-FFF2-40B4-BE49-F238E27FC236}">
                <a16:creationId xmlns:a16="http://schemas.microsoft.com/office/drawing/2014/main" id="{047E825E-CB54-417B-8AC1-19D1DDF9A481}"/>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lumMod val="65000"/>
                    <a:lumOff val="35000"/>
                  </a:prstClr>
                </a:solidFill>
                <a:effectLst/>
                <a:uLnTx/>
                <a:uFillTx/>
                <a:latin typeface="Meiryo UI" panose="020B0604030504040204" pitchFamily="50" charset="-128"/>
                <a:ea typeface="Meiryo UI" panose="020B0604030504040204" pitchFamily="50" charset="-128"/>
                <a:cs typeface="+mn-cs"/>
              </a:rPr>
              <a:t>Copyright© 2019</a:t>
            </a:r>
            <a:r>
              <a:rPr kumimoji="1" lang="ja-JP" altLang="en-US" sz="1000" b="0" i="0" u="none" strike="noStrike" kern="1200" cap="none" spc="0" normalizeH="0" baseline="0" noProof="0" dirty="0">
                <a:ln>
                  <a:noFill/>
                </a:ln>
                <a:solidFill>
                  <a:prstClr val="black">
                    <a:lumMod val="65000"/>
                    <a:lumOff val="35000"/>
                  </a:prstClr>
                </a:solidFill>
                <a:effectLst/>
                <a:uLnTx/>
                <a:uFillTx/>
                <a:latin typeface="Meiryo UI" panose="020B0604030504040204" pitchFamily="50" charset="-128"/>
                <a:ea typeface="Meiryo UI" panose="020B0604030504040204" pitchFamily="50" charset="-128"/>
                <a:cs typeface="+mn-cs"/>
              </a:rPr>
              <a:t>　都築電気株式会社</a:t>
            </a:r>
          </a:p>
        </p:txBody>
      </p:sp>
      <p:sp>
        <p:nvSpPr>
          <p:cNvPr id="5" name="スライド番号プレースホルダー 4">
            <a:extLst>
              <a:ext uri="{FF2B5EF4-FFF2-40B4-BE49-F238E27FC236}">
                <a16:creationId xmlns:a16="http://schemas.microsoft.com/office/drawing/2014/main" id="{A94849D5-DC52-4A35-BF8E-993D0F0EAA8A}"/>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6A60474-0262-4D9D-BF58-79A3A988213B}" type="slidenum">
              <a:rPr kumimoji="1" lang="ja-JP" altLang="en-US" sz="1200" b="0" i="0" u="none" strike="noStrike" kern="1200" cap="none" spc="0" normalizeH="0" baseline="0" noProof="0" smtClean="0">
                <a:ln>
                  <a:noFill/>
                </a:ln>
                <a:solidFill>
                  <a:prstClr val="black">
                    <a:lumMod val="65000"/>
                    <a:lumOff val="35000"/>
                  </a:prstClr>
                </a:solidFill>
                <a:effectLst/>
                <a:uLnTx/>
                <a:uFillTx/>
                <a:latin typeface="Meiryo UI" panose="020B0604030504040204" pitchFamily="50" charset="-128"/>
                <a:ea typeface="Meiryo UI" panose="020B0604030504040204" pitchFamily="50"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1" lang="ja-JP" altLang="en-US" sz="1200" b="0" i="0" u="none" strike="noStrike" kern="1200" cap="none" spc="0" normalizeH="0" baseline="0" noProof="0">
              <a:ln>
                <a:noFill/>
              </a:ln>
              <a:solidFill>
                <a:prstClr val="black">
                  <a:lumMod val="65000"/>
                  <a:lumOff val="35000"/>
                </a:prstClr>
              </a:solidFill>
              <a:effectLst/>
              <a:uLnTx/>
              <a:uFillTx/>
              <a:latin typeface="Meiryo UI" panose="020B0604030504040204" pitchFamily="50" charset="-128"/>
              <a:ea typeface="Meiryo UI" panose="020B0604030504040204" pitchFamily="50" charset="-128"/>
              <a:cs typeface="+mn-cs"/>
            </a:endParaRPr>
          </a:p>
        </p:txBody>
      </p:sp>
      <p:sp>
        <p:nvSpPr>
          <p:cNvPr id="10" name="正方形/長方形 9">
            <a:extLst>
              <a:ext uri="{FF2B5EF4-FFF2-40B4-BE49-F238E27FC236}">
                <a16:creationId xmlns:a16="http://schemas.microsoft.com/office/drawing/2014/main" id="{D5C7B4CA-E783-4B4A-866A-055A471CED2F}"/>
              </a:ext>
            </a:extLst>
          </p:cNvPr>
          <p:cNvSpPr/>
          <p:nvPr/>
        </p:nvSpPr>
        <p:spPr>
          <a:xfrm>
            <a:off x="2269452" y="2626452"/>
            <a:ext cx="1865228" cy="23956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endParaRPr lang="en-US" altLang="ja-JP" dirty="0">
              <a:solidFill>
                <a:prstClr val="white"/>
              </a:solidFill>
              <a:latin typeface="Calibri" panose="020F0502020204030204"/>
              <a:ea typeface="ＭＳ Ｐゴシック" panose="020B0600070205080204" pitchFamily="50" charset="-128"/>
            </a:endParaRPr>
          </a:p>
        </p:txBody>
      </p:sp>
      <p:sp>
        <p:nvSpPr>
          <p:cNvPr id="12" name="四角形: 角を丸くする 11">
            <a:extLst>
              <a:ext uri="{FF2B5EF4-FFF2-40B4-BE49-F238E27FC236}">
                <a16:creationId xmlns:a16="http://schemas.microsoft.com/office/drawing/2014/main" id="{3296CDF9-6839-4ACB-AD58-A04494442216}"/>
              </a:ext>
            </a:extLst>
          </p:cNvPr>
          <p:cNvSpPr/>
          <p:nvPr/>
        </p:nvSpPr>
        <p:spPr>
          <a:xfrm>
            <a:off x="2325102" y="3041614"/>
            <a:ext cx="1737683" cy="5389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solidFill>
                  <a:prstClr val="white"/>
                </a:solidFill>
                <a:latin typeface="Calibri" panose="020F0502020204030204"/>
                <a:ea typeface="ＭＳ Ｐゴシック" panose="020B0600070205080204" pitchFamily="50" charset="-128"/>
              </a:rPr>
              <a:t>トランザクション</a:t>
            </a: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データ</a:t>
            </a:r>
          </a:p>
        </p:txBody>
      </p:sp>
      <p:sp>
        <p:nvSpPr>
          <p:cNvPr id="13" name="四角形: 角を丸くする 12">
            <a:extLst>
              <a:ext uri="{FF2B5EF4-FFF2-40B4-BE49-F238E27FC236}">
                <a16:creationId xmlns:a16="http://schemas.microsoft.com/office/drawing/2014/main" id="{815CC3C8-EC42-49AF-B6F2-5F6331CC2CAB}"/>
              </a:ext>
            </a:extLst>
          </p:cNvPr>
          <p:cNvSpPr/>
          <p:nvPr/>
        </p:nvSpPr>
        <p:spPr>
          <a:xfrm>
            <a:off x="2326486" y="3673013"/>
            <a:ext cx="1736298" cy="5389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前のブロックのハッシュ値</a:t>
            </a:r>
          </a:p>
        </p:txBody>
      </p:sp>
      <p:sp>
        <p:nvSpPr>
          <p:cNvPr id="14" name="四角形: 角を丸くする 13">
            <a:extLst>
              <a:ext uri="{FF2B5EF4-FFF2-40B4-BE49-F238E27FC236}">
                <a16:creationId xmlns:a16="http://schemas.microsoft.com/office/drawing/2014/main" id="{BED82BDE-6CE1-43CE-9F87-067C75680107}"/>
              </a:ext>
            </a:extLst>
          </p:cNvPr>
          <p:cNvSpPr/>
          <p:nvPr/>
        </p:nvSpPr>
        <p:spPr>
          <a:xfrm>
            <a:off x="2325102" y="4326043"/>
            <a:ext cx="1737681" cy="5389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solidFill>
                  <a:prstClr val="white"/>
                </a:solidFill>
                <a:latin typeface="Calibri" panose="020F0502020204030204"/>
                <a:ea typeface="ＭＳ Ｐゴシック" panose="020B0600070205080204" pitchFamily="50" charset="-128"/>
              </a:rPr>
              <a:t>ナンス</a:t>
            </a:r>
            <a:r>
              <a:rPr lang="en-US" altLang="ja-JP" dirty="0">
                <a:solidFill>
                  <a:prstClr val="white"/>
                </a:solidFill>
                <a:latin typeface="Calibri" panose="020F0502020204030204"/>
                <a:ea typeface="ＭＳ Ｐゴシック" panose="020B0600070205080204" pitchFamily="50" charset="-128"/>
              </a:rPr>
              <a:t>(nonce)</a:t>
            </a: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5" name="テキスト ボックス 14">
            <a:extLst>
              <a:ext uri="{FF2B5EF4-FFF2-40B4-BE49-F238E27FC236}">
                <a16:creationId xmlns:a16="http://schemas.microsoft.com/office/drawing/2014/main" id="{16FB5956-54C7-4150-AA7B-0E814528E77B}"/>
              </a:ext>
            </a:extLst>
          </p:cNvPr>
          <p:cNvSpPr txBox="1"/>
          <p:nvPr/>
        </p:nvSpPr>
        <p:spPr>
          <a:xfrm>
            <a:off x="2730622" y="2626452"/>
            <a:ext cx="942887" cy="369332"/>
          </a:xfrm>
          <a:prstGeom prst="rect">
            <a:avLst/>
          </a:prstGeom>
          <a:noFill/>
        </p:spPr>
        <p:txBody>
          <a:bodyPr wrap="none" rtlCol="0">
            <a:spAutoFit/>
          </a:bodyPr>
          <a:lstStyle/>
          <a:p>
            <a:r>
              <a:rPr kumimoji="1" lang="ja-JP" altLang="en-US" dirty="0">
                <a:solidFill>
                  <a:schemeClr val="bg1"/>
                </a:solidFill>
              </a:rPr>
              <a:t>ブロック</a:t>
            </a:r>
          </a:p>
        </p:txBody>
      </p:sp>
      <p:cxnSp>
        <p:nvCxnSpPr>
          <p:cNvPr id="16" name="直線コネクタ 15">
            <a:extLst>
              <a:ext uri="{FF2B5EF4-FFF2-40B4-BE49-F238E27FC236}">
                <a16:creationId xmlns:a16="http://schemas.microsoft.com/office/drawing/2014/main" id="{11804C9E-493F-4834-9931-BF1FC8672B98}"/>
              </a:ext>
            </a:extLst>
          </p:cNvPr>
          <p:cNvCxnSpPr>
            <a:cxnSpLocks/>
            <a:stCxn id="12" idx="3"/>
          </p:cNvCxnSpPr>
          <p:nvPr/>
        </p:nvCxnSpPr>
        <p:spPr>
          <a:xfrm flipV="1">
            <a:off x="4062785" y="1843781"/>
            <a:ext cx="1516366" cy="1467331"/>
          </a:xfrm>
          <a:prstGeom prst="line">
            <a:avLst/>
          </a:prstGeom>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a16="http://schemas.microsoft.com/office/drawing/2014/main" id="{37EFD41A-3083-442B-B15E-77EC27D65D08}"/>
              </a:ext>
            </a:extLst>
          </p:cNvPr>
          <p:cNvCxnSpPr>
            <a:cxnSpLocks/>
            <a:stCxn id="13" idx="3"/>
          </p:cNvCxnSpPr>
          <p:nvPr/>
        </p:nvCxnSpPr>
        <p:spPr>
          <a:xfrm flipV="1">
            <a:off x="4062784" y="3297175"/>
            <a:ext cx="1506411" cy="645336"/>
          </a:xfrm>
          <a:prstGeom prst="line">
            <a:avLst/>
          </a:prstGeom>
        </p:spPr>
        <p:style>
          <a:lnRef idx="3">
            <a:schemeClr val="dk1"/>
          </a:lnRef>
          <a:fillRef idx="0">
            <a:schemeClr val="dk1"/>
          </a:fillRef>
          <a:effectRef idx="2">
            <a:schemeClr val="dk1"/>
          </a:effectRef>
          <a:fontRef idx="minor">
            <a:schemeClr val="tx1"/>
          </a:fontRef>
        </p:style>
      </p:cxnSp>
      <p:cxnSp>
        <p:nvCxnSpPr>
          <p:cNvPr id="41" name="直線コネクタ 40">
            <a:extLst>
              <a:ext uri="{FF2B5EF4-FFF2-40B4-BE49-F238E27FC236}">
                <a16:creationId xmlns:a16="http://schemas.microsoft.com/office/drawing/2014/main" id="{4F4AEC40-1931-4AD5-8B4B-1F5C56A2B976}"/>
              </a:ext>
            </a:extLst>
          </p:cNvPr>
          <p:cNvCxnSpPr>
            <a:cxnSpLocks/>
            <a:stCxn id="14" idx="3"/>
          </p:cNvCxnSpPr>
          <p:nvPr/>
        </p:nvCxnSpPr>
        <p:spPr>
          <a:xfrm>
            <a:off x="4062783" y="4595541"/>
            <a:ext cx="1506413" cy="653841"/>
          </a:xfrm>
          <a:prstGeom prst="line">
            <a:avLst/>
          </a:prstGeom>
        </p:spPr>
        <p:style>
          <a:lnRef idx="3">
            <a:schemeClr val="dk1"/>
          </a:lnRef>
          <a:fillRef idx="0">
            <a:schemeClr val="dk1"/>
          </a:fillRef>
          <a:effectRef idx="2">
            <a:schemeClr val="dk1"/>
          </a:effectRef>
          <a:fontRef idx="minor">
            <a:schemeClr val="tx1"/>
          </a:fontRef>
        </p:style>
      </p:cxnSp>
      <p:sp>
        <p:nvSpPr>
          <p:cNvPr id="3" name="四角形: 角を丸くする 2">
            <a:extLst>
              <a:ext uri="{FF2B5EF4-FFF2-40B4-BE49-F238E27FC236}">
                <a16:creationId xmlns:a16="http://schemas.microsoft.com/office/drawing/2014/main" id="{92E76F96-C7CE-4290-B7B4-231618023262}"/>
              </a:ext>
            </a:extLst>
          </p:cNvPr>
          <p:cNvSpPr/>
          <p:nvPr/>
        </p:nvSpPr>
        <p:spPr>
          <a:xfrm>
            <a:off x="5579151" y="1240729"/>
            <a:ext cx="3495275" cy="1206104"/>
          </a:xfrm>
          <a:prstGeom prst="roundRect">
            <a:avLst/>
          </a:prstGeom>
          <a:ln w="38100"/>
        </p:spPr>
        <p:style>
          <a:lnRef idx="2">
            <a:schemeClr val="accent4"/>
          </a:lnRef>
          <a:fillRef idx="1">
            <a:schemeClr val="lt1"/>
          </a:fillRef>
          <a:effectRef idx="0">
            <a:schemeClr val="accent4"/>
          </a:effectRef>
          <a:fontRef idx="minor">
            <a:schemeClr val="dk1"/>
          </a:fontRef>
        </p:style>
        <p:txBody>
          <a:bodyPr rtlCol="0" anchor="ctr"/>
          <a:lstStyle/>
          <a:p>
            <a:r>
              <a:rPr lang="ja-JP" altLang="en-US" dirty="0"/>
              <a:t>日時　 ：</a:t>
            </a:r>
            <a:r>
              <a:rPr lang="en-US" altLang="ja-JP" dirty="0"/>
              <a:t>2019/07/25 13:00:00</a:t>
            </a:r>
          </a:p>
          <a:p>
            <a:r>
              <a:rPr lang="ja-JP" altLang="en-US" dirty="0"/>
              <a:t>送信者：辻元　宏則</a:t>
            </a:r>
            <a:endParaRPr lang="en-US" altLang="ja-JP" dirty="0"/>
          </a:p>
          <a:p>
            <a:r>
              <a:rPr lang="ja-JP" altLang="en-US" dirty="0"/>
              <a:t>受信者：林　伸弘</a:t>
            </a:r>
            <a:endParaRPr lang="en-US" altLang="ja-JP" dirty="0"/>
          </a:p>
          <a:p>
            <a:r>
              <a:rPr lang="ja-JP" altLang="en-US" dirty="0"/>
              <a:t>量　　　：</a:t>
            </a:r>
            <a:r>
              <a:rPr lang="en-US" altLang="ja-JP" dirty="0"/>
              <a:t>1,000 coin</a:t>
            </a:r>
            <a:endParaRPr lang="ja-JP" altLang="en-US" dirty="0"/>
          </a:p>
        </p:txBody>
      </p:sp>
      <p:sp>
        <p:nvSpPr>
          <p:cNvPr id="6" name="四角形: 角を丸くする 5">
            <a:extLst>
              <a:ext uri="{FF2B5EF4-FFF2-40B4-BE49-F238E27FC236}">
                <a16:creationId xmlns:a16="http://schemas.microsoft.com/office/drawing/2014/main" id="{FB915A98-102E-4FCF-9812-4F8D675C1885}"/>
              </a:ext>
            </a:extLst>
          </p:cNvPr>
          <p:cNvSpPr/>
          <p:nvPr/>
        </p:nvSpPr>
        <p:spPr>
          <a:xfrm>
            <a:off x="5579152" y="2526728"/>
            <a:ext cx="5184911" cy="1573093"/>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dirty="0"/>
              <a:t>一定数の</a:t>
            </a:r>
            <a:r>
              <a:rPr lang="en-US" altLang="ja-JP" sz="2000" b="1" dirty="0"/>
              <a:t>0</a:t>
            </a:r>
            <a:r>
              <a:rPr lang="ja-JP" altLang="en-US" sz="2000" b="1" dirty="0"/>
              <a:t>からはじまるハッシュ値</a:t>
            </a:r>
            <a:endParaRPr lang="en-US" altLang="ja-JP" sz="2000" b="1" dirty="0"/>
          </a:p>
          <a:p>
            <a:pPr algn="ctr"/>
            <a:r>
              <a:rPr lang="ja-JP" altLang="en-US" dirty="0"/>
              <a:t>前のブロックの取引を改ざんすると、そのブロックのハッシュが変わって</a:t>
            </a:r>
            <a:r>
              <a:rPr lang="en-US" altLang="ja-JP" dirty="0"/>
              <a:t>0</a:t>
            </a:r>
            <a:r>
              <a:rPr lang="ja-JP" altLang="en-US" dirty="0"/>
              <a:t>が連続しない値になり後ろのブロックも連続的にランダムな値になる。</a:t>
            </a:r>
            <a:endParaRPr lang="en-US" altLang="ja-JP" dirty="0"/>
          </a:p>
          <a:p>
            <a:pPr algn="ctr"/>
            <a:r>
              <a:rPr lang="ja-JP" altLang="en-US" dirty="0"/>
              <a:t>→</a:t>
            </a:r>
            <a:r>
              <a:rPr lang="ja-JP" altLang="en-US" dirty="0">
                <a:solidFill>
                  <a:srgbClr val="FF0000"/>
                </a:solidFill>
              </a:rPr>
              <a:t>改ざんが難しくなる</a:t>
            </a:r>
            <a:endParaRPr kumimoji="1" lang="ja-JP" altLang="en-US" dirty="0">
              <a:solidFill>
                <a:srgbClr val="FF0000"/>
              </a:solidFill>
            </a:endParaRPr>
          </a:p>
        </p:txBody>
      </p:sp>
      <p:sp>
        <p:nvSpPr>
          <p:cNvPr id="7" name="四角形: 角を丸くする 6">
            <a:extLst>
              <a:ext uri="{FF2B5EF4-FFF2-40B4-BE49-F238E27FC236}">
                <a16:creationId xmlns:a16="http://schemas.microsoft.com/office/drawing/2014/main" id="{4948BA2A-13F7-4A6D-A735-578AA615C54E}"/>
              </a:ext>
            </a:extLst>
          </p:cNvPr>
          <p:cNvSpPr/>
          <p:nvPr/>
        </p:nvSpPr>
        <p:spPr>
          <a:xfrm>
            <a:off x="5569195" y="4179716"/>
            <a:ext cx="6159746" cy="2305443"/>
          </a:xfrm>
          <a:prstGeom prst="round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2000" b="1" dirty="0"/>
              <a:t>ナンス</a:t>
            </a:r>
            <a:r>
              <a:rPr lang="en-US" altLang="ja-JP" sz="2000" b="1" dirty="0"/>
              <a:t>(nonce)</a:t>
            </a:r>
          </a:p>
          <a:p>
            <a:pPr algn="ctr"/>
            <a:r>
              <a:rPr lang="ja-JP" altLang="en-US" dirty="0"/>
              <a:t>ハッシュを「</a:t>
            </a:r>
            <a:r>
              <a:rPr lang="en-US" altLang="ja-JP" dirty="0"/>
              <a:t>0</a:t>
            </a:r>
            <a:r>
              <a:rPr lang="ja-JP" altLang="en-US" dirty="0"/>
              <a:t>が一定数連続する」値にしているキーのこと</a:t>
            </a:r>
            <a:endParaRPr lang="en-US" altLang="ja-JP" dirty="0"/>
          </a:p>
          <a:p>
            <a:pPr algn="ctr"/>
            <a:r>
              <a:rPr lang="ja-JP" altLang="en-US" dirty="0"/>
              <a:t>トランザクションデータと前のブロックのハッシュ値を含めて算出したハッシュ値が「</a:t>
            </a:r>
            <a:r>
              <a:rPr lang="en-US" altLang="ja-JP" dirty="0"/>
              <a:t>0</a:t>
            </a:r>
            <a:r>
              <a:rPr lang="ja-JP" altLang="en-US" dirty="0"/>
              <a:t>が一定数連続する」値を見つける作業、このことを</a:t>
            </a:r>
            <a:r>
              <a:rPr lang="ja-JP" altLang="en-US" dirty="0">
                <a:solidFill>
                  <a:srgbClr val="FF0000"/>
                </a:solidFill>
              </a:rPr>
              <a:t>マイニング</a:t>
            </a:r>
            <a:r>
              <a:rPr lang="ja-JP" altLang="en-US" dirty="0"/>
              <a:t>と呼ぶ</a:t>
            </a:r>
            <a:endParaRPr lang="en-US" altLang="ja-JP" dirty="0"/>
          </a:p>
          <a:p>
            <a:pPr algn="ctr"/>
            <a:r>
              <a:rPr lang="ja-JP" altLang="en-US" dirty="0"/>
              <a:t>一番早く見つけた者に「ご褒美」と</a:t>
            </a:r>
            <a:endParaRPr lang="en-US" altLang="ja-JP" dirty="0"/>
          </a:p>
          <a:p>
            <a:pPr algn="ctr"/>
            <a:r>
              <a:rPr lang="ja-JP" altLang="en-US" dirty="0"/>
              <a:t>「次のブロックを作成する権利」を与える</a:t>
            </a:r>
            <a:endParaRPr lang="en-US" altLang="ja-JP" dirty="0"/>
          </a:p>
          <a:p>
            <a:pPr algn="ctr"/>
            <a:endParaRPr kumimoji="1" lang="ja-JP" altLang="en-US" dirty="0"/>
          </a:p>
        </p:txBody>
      </p:sp>
    </p:spTree>
    <p:extLst>
      <p:ext uri="{BB962C8B-B14F-4D97-AF65-F5344CB8AC3E}">
        <p14:creationId xmlns:p14="http://schemas.microsoft.com/office/powerpoint/2010/main" val="2855224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fade">
                                      <p:cBhvr>
                                        <p:cTn id="23" dur="500"/>
                                        <p:tgtEl>
                                          <p:spTgt spid="4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図 35">
            <a:extLst>
              <a:ext uri="{FF2B5EF4-FFF2-40B4-BE49-F238E27FC236}">
                <a16:creationId xmlns:a16="http://schemas.microsoft.com/office/drawing/2014/main" id="{7EEDDDE1-A50E-4118-9898-744E9EE228CA}"/>
              </a:ext>
            </a:extLst>
          </p:cNvPr>
          <p:cNvPicPr>
            <a:picLocks noChangeAspect="1"/>
          </p:cNvPicPr>
          <p:nvPr/>
        </p:nvPicPr>
        <p:blipFill>
          <a:blip r:embed="rId3"/>
          <a:stretch>
            <a:fillRect/>
          </a:stretch>
        </p:blipFill>
        <p:spPr>
          <a:xfrm>
            <a:off x="6639289" y="1855925"/>
            <a:ext cx="1640691" cy="184286"/>
          </a:xfrm>
          <a:prstGeom prst="rect">
            <a:avLst/>
          </a:prstGeom>
        </p:spPr>
      </p:pic>
      <p:sp>
        <p:nvSpPr>
          <p:cNvPr id="37" name="正方形/長方形 36">
            <a:extLst>
              <a:ext uri="{FF2B5EF4-FFF2-40B4-BE49-F238E27FC236}">
                <a16:creationId xmlns:a16="http://schemas.microsoft.com/office/drawing/2014/main" id="{5AE5201A-D3EF-4A41-A7FA-683CC585DBA8}"/>
              </a:ext>
            </a:extLst>
          </p:cNvPr>
          <p:cNvSpPr/>
          <p:nvPr/>
        </p:nvSpPr>
        <p:spPr>
          <a:xfrm>
            <a:off x="7516253" y="1500476"/>
            <a:ext cx="1865228" cy="2733593"/>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endParaRPr lang="en-US" altLang="ja-JP" dirty="0">
              <a:solidFill>
                <a:prstClr val="white"/>
              </a:solidFill>
              <a:latin typeface="Calibri" panose="020F0502020204030204"/>
              <a:ea typeface="ＭＳ Ｐゴシック" panose="020B0600070205080204" pitchFamily="50" charset="-128"/>
            </a:endParaRPr>
          </a:p>
        </p:txBody>
      </p:sp>
      <p:sp>
        <p:nvSpPr>
          <p:cNvPr id="38" name="四角形: 角を丸くする 37">
            <a:extLst>
              <a:ext uri="{FF2B5EF4-FFF2-40B4-BE49-F238E27FC236}">
                <a16:creationId xmlns:a16="http://schemas.microsoft.com/office/drawing/2014/main" id="{FC1C6DEA-9C1E-4212-984E-931CD427244D}"/>
              </a:ext>
            </a:extLst>
          </p:cNvPr>
          <p:cNvSpPr/>
          <p:nvPr/>
        </p:nvSpPr>
        <p:spPr>
          <a:xfrm>
            <a:off x="7571903" y="1915639"/>
            <a:ext cx="1737683" cy="5389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solidFill>
                  <a:prstClr val="white"/>
                </a:solidFill>
                <a:latin typeface="Calibri" panose="020F0502020204030204"/>
                <a:ea typeface="ＭＳ Ｐゴシック" panose="020B0600070205080204" pitchFamily="50" charset="-128"/>
              </a:rPr>
              <a:t>トランザクション</a:t>
            </a: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データ</a:t>
            </a:r>
          </a:p>
        </p:txBody>
      </p:sp>
      <p:sp>
        <p:nvSpPr>
          <p:cNvPr id="39" name="四角形: 角を丸くする 38">
            <a:extLst>
              <a:ext uri="{FF2B5EF4-FFF2-40B4-BE49-F238E27FC236}">
                <a16:creationId xmlns:a16="http://schemas.microsoft.com/office/drawing/2014/main" id="{E4813F6C-0D22-4D6F-AD08-99939723C61B}"/>
              </a:ext>
            </a:extLst>
          </p:cNvPr>
          <p:cNvSpPr/>
          <p:nvPr/>
        </p:nvSpPr>
        <p:spPr>
          <a:xfrm>
            <a:off x="7573287" y="2547038"/>
            <a:ext cx="1736298" cy="5389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前のブロックのハッシュ値</a:t>
            </a:r>
          </a:p>
        </p:txBody>
      </p:sp>
      <p:sp>
        <p:nvSpPr>
          <p:cNvPr id="40" name="四角形: 角を丸くする 39">
            <a:extLst>
              <a:ext uri="{FF2B5EF4-FFF2-40B4-BE49-F238E27FC236}">
                <a16:creationId xmlns:a16="http://schemas.microsoft.com/office/drawing/2014/main" id="{3A5DE1A6-98E2-484C-97B0-8F18A8D02EFA}"/>
              </a:ext>
            </a:extLst>
          </p:cNvPr>
          <p:cNvSpPr/>
          <p:nvPr/>
        </p:nvSpPr>
        <p:spPr>
          <a:xfrm>
            <a:off x="7571904" y="3448492"/>
            <a:ext cx="1737681" cy="5389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lgn="ctr">
              <a:defRPr/>
            </a:pPr>
            <a:r>
              <a:rPr lang="ja-JP" altLang="en-US" dirty="0">
                <a:solidFill>
                  <a:prstClr val="white"/>
                </a:solidFill>
              </a:rPr>
              <a:t>このブロックのナンス</a:t>
            </a:r>
          </a:p>
        </p:txBody>
      </p:sp>
      <p:sp>
        <p:nvSpPr>
          <p:cNvPr id="41" name="テキスト ボックス 40">
            <a:extLst>
              <a:ext uri="{FF2B5EF4-FFF2-40B4-BE49-F238E27FC236}">
                <a16:creationId xmlns:a16="http://schemas.microsoft.com/office/drawing/2014/main" id="{7EDC6000-890F-4153-BBD2-07B0DBE30C27}"/>
              </a:ext>
            </a:extLst>
          </p:cNvPr>
          <p:cNvSpPr txBox="1"/>
          <p:nvPr/>
        </p:nvSpPr>
        <p:spPr>
          <a:xfrm>
            <a:off x="7977423" y="1500477"/>
            <a:ext cx="942887" cy="369332"/>
          </a:xfrm>
          <a:prstGeom prst="rect">
            <a:avLst/>
          </a:prstGeom>
          <a:noFill/>
        </p:spPr>
        <p:txBody>
          <a:bodyPr wrap="none" rtlCol="0">
            <a:spAutoFit/>
          </a:bodyPr>
          <a:lstStyle/>
          <a:p>
            <a:r>
              <a:rPr kumimoji="1" lang="ja-JP" altLang="en-US" dirty="0">
                <a:solidFill>
                  <a:schemeClr val="bg1"/>
                </a:solidFill>
              </a:rPr>
              <a:t>ブロック</a:t>
            </a:r>
          </a:p>
        </p:txBody>
      </p:sp>
      <p:pic>
        <p:nvPicPr>
          <p:cNvPr id="22" name="図 21">
            <a:extLst>
              <a:ext uri="{FF2B5EF4-FFF2-40B4-BE49-F238E27FC236}">
                <a16:creationId xmlns:a16="http://schemas.microsoft.com/office/drawing/2014/main" id="{68FC234F-9526-4912-ABBB-7A721AAC14A3}"/>
              </a:ext>
            </a:extLst>
          </p:cNvPr>
          <p:cNvPicPr>
            <a:picLocks noChangeAspect="1"/>
          </p:cNvPicPr>
          <p:nvPr/>
        </p:nvPicPr>
        <p:blipFill>
          <a:blip r:embed="rId3"/>
          <a:stretch>
            <a:fillRect/>
          </a:stretch>
        </p:blipFill>
        <p:spPr>
          <a:xfrm>
            <a:off x="4312891" y="1855925"/>
            <a:ext cx="1640691" cy="184286"/>
          </a:xfrm>
          <a:prstGeom prst="rect">
            <a:avLst/>
          </a:prstGeom>
        </p:spPr>
      </p:pic>
      <p:sp>
        <p:nvSpPr>
          <p:cNvPr id="2" name="タイトル 1">
            <a:extLst>
              <a:ext uri="{FF2B5EF4-FFF2-40B4-BE49-F238E27FC236}">
                <a16:creationId xmlns:a16="http://schemas.microsoft.com/office/drawing/2014/main" id="{B23DE304-EB76-4B03-906B-66B639A66CA8}"/>
              </a:ext>
            </a:extLst>
          </p:cNvPr>
          <p:cNvSpPr>
            <a:spLocks noGrp="1"/>
          </p:cNvSpPr>
          <p:nvPr>
            <p:ph type="title"/>
          </p:nvPr>
        </p:nvSpPr>
        <p:spPr>
          <a:xfrm>
            <a:off x="987276" y="345642"/>
            <a:ext cx="10741665" cy="825806"/>
          </a:xfrm>
        </p:spPr>
        <p:txBody>
          <a:bodyPr/>
          <a:lstStyle/>
          <a:p>
            <a:r>
              <a:rPr kumimoji="1" lang="ja-JP" altLang="en-US" dirty="0"/>
              <a:t>ブロック生成の流れ（コンセンサスアルゴリズム）</a:t>
            </a:r>
          </a:p>
        </p:txBody>
      </p:sp>
      <p:sp>
        <p:nvSpPr>
          <p:cNvPr id="4" name="フッター プレースホルダー 3">
            <a:extLst>
              <a:ext uri="{FF2B5EF4-FFF2-40B4-BE49-F238E27FC236}">
                <a16:creationId xmlns:a16="http://schemas.microsoft.com/office/drawing/2014/main" id="{047E825E-CB54-417B-8AC1-19D1DDF9A481}"/>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lumMod val="65000"/>
                    <a:lumOff val="35000"/>
                  </a:prstClr>
                </a:solidFill>
                <a:effectLst/>
                <a:uLnTx/>
                <a:uFillTx/>
                <a:latin typeface="Meiryo UI" panose="020B0604030504040204" pitchFamily="50" charset="-128"/>
                <a:ea typeface="Meiryo UI" panose="020B0604030504040204" pitchFamily="50" charset="-128"/>
                <a:cs typeface="+mn-cs"/>
              </a:rPr>
              <a:t>Copyright© 2019</a:t>
            </a:r>
            <a:r>
              <a:rPr kumimoji="1" lang="ja-JP" altLang="en-US" sz="1000" b="0" i="0" u="none" strike="noStrike" kern="1200" cap="none" spc="0" normalizeH="0" baseline="0" noProof="0" dirty="0">
                <a:ln>
                  <a:noFill/>
                </a:ln>
                <a:solidFill>
                  <a:prstClr val="black">
                    <a:lumMod val="65000"/>
                    <a:lumOff val="35000"/>
                  </a:prstClr>
                </a:solidFill>
                <a:effectLst/>
                <a:uLnTx/>
                <a:uFillTx/>
                <a:latin typeface="Meiryo UI" panose="020B0604030504040204" pitchFamily="50" charset="-128"/>
                <a:ea typeface="Meiryo UI" panose="020B0604030504040204" pitchFamily="50" charset="-128"/>
                <a:cs typeface="+mn-cs"/>
              </a:rPr>
              <a:t>　都築電気株式会社</a:t>
            </a:r>
          </a:p>
        </p:txBody>
      </p:sp>
      <p:sp>
        <p:nvSpPr>
          <p:cNvPr id="5" name="スライド番号プレースホルダー 4">
            <a:extLst>
              <a:ext uri="{FF2B5EF4-FFF2-40B4-BE49-F238E27FC236}">
                <a16:creationId xmlns:a16="http://schemas.microsoft.com/office/drawing/2014/main" id="{A94849D5-DC52-4A35-BF8E-993D0F0EAA8A}"/>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6A60474-0262-4D9D-BF58-79A3A988213B}" type="slidenum">
              <a:rPr kumimoji="1" lang="ja-JP" altLang="en-US" sz="1200" b="0" i="0" u="none" strike="noStrike" kern="1200" cap="none" spc="0" normalizeH="0" baseline="0" noProof="0" smtClean="0">
                <a:ln>
                  <a:noFill/>
                </a:ln>
                <a:solidFill>
                  <a:prstClr val="black">
                    <a:lumMod val="65000"/>
                    <a:lumOff val="35000"/>
                  </a:prstClr>
                </a:solidFill>
                <a:effectLst/>
                <a:uLnTx/>
                <a:uFillTx/>
                <a:latin typeface="Meiryo UI" panose="020B0604030504040204" pitchFamily="50" charset="-128"/>
                <a:ea typeface="Meiryo UI" panose="020B0604030504040204" pitchFamily="50"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1" lang="ja-JP" altLang="en-US" sz="1200" b="0" i="0" u="none" strike="noStrike" kern="1200" cap="none" spc="0" normalizeH="0" baseline="0" noProof="0">
              <a:ln>
                <a:noFill/>
              </a:ln>
              <a:solidFill>
                <a:prstClr val="black">
                  <a:lumMod val="65000"/>
                  <a:lumOff val="35000"/>
                </a:prstClr>
              </a:solidFill>
              <a:effectLst/>
              <a:uLnTx/>
              <a:uFillTx/>
              <a:latin typeface="Meiryo UI" panose="020B0604030504040204" pitchFamily="50" charset="-128"/>
              <a:ea typeface="Meiryo UI" panose="020B0604030504040204" pitchFamily="50" charset="-128"/>
              <a:cs typeface="+mn-cs"/>
            </a:endParaRPr>
          </a:p>
        </p:txBody>
      </p:sp>
      <p:sp>
        <p:nvSpPr>
          <p:cNvPr id="24" name="正方形/長方形 23">
            <a:extLst>
              <a:ext uri="{FF2B5EF4-FFF2-40B4-BE49-F238E27FC236}">
                <a16:creationId xmlns:a16="http://schemas.microsoft.com/office/drawing/2014/main" id="{7FB72027-E44D-4ABA-88D5-E146832BE6A2}"/>
              </a:ext>
            </a:extLst>
          </p:cNvPr>
          <p:cNvSpPr/>
          <p:nvPr/>
        </p:nvSpPr>
        <p:spPr>
          <a:xfrm>
            <a:off x="2624809" y="1500476"/>
            <a:ext cx="1865228" cy="273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endParaRPr lang="en-US" altLang="ja-JP" dirty="0">
              <a:solidFill>
                <a:prstClr val="white"/>
              </a:solidFill>
              <a:latin typeface="Calibri" panose="020F0502020204030204"/>
              <a:ea typeface="ＭＳ Ｐゴシック" panose="020B0600070205080204" pitchFamily="50" charset="-128"/>
            </a:endParaRPr>
          </a:p>
        </p:txBody>
      </p:sp>
      <p:sp>
        <p:nvSpPr>
          <p:cNvPr id="25" name="四角形: 角を丸くする 24">
            <a:extLst>
              <a:ext uri="{FF2B5EF4-FFF2-40B4-BE49-F238E27FC236}">
                <a16:creationId xmlns:a16="http://schemas.microsoft.com/office/drawing/2014/main" id="{A400B844-2C27-45F4-8E28-CF47CD73356B}"/>
              </a:ext>
            </a:extLst>
          </p:cNvPr>
          <p:cNvSpPr/>
          <p:nvPr/>
        </p:nvSpPr>
        <p:spPr>
          <a:xfrm>
            <a:off x="2680459" y="1915639"/>
            <a:ext cx="1737683" cy="5389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solidFill>
                  <a:prstClr val="white"/>
                </a:solidFill>
                <a:latin typeface="Calibri" panose="020F0502020204030204"/>
                <a:ea typeface="ＭＳ Ｐゴシック" panose="020B0600070205080204" pitchFamily="50" charset="-128"/>
              </a:rPr>
              <a:t>トランザクション</a:t>
            </a: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データ</a:t>
            </a:r>
          </a:p>
        </p:txBody>
      </p:sp>
      <p:sp>
        <p:nvSpPr>
          <p:cNvPr id="26" name="四角形: 角を丸くする 25">
            <a:extLst>
              <a:ext uri="{FF2B5EF4-FFF2-40B4-BE49-F238E27FC236}">
                <a16:creationId xmlns:a16="http://schemas.microsoft.com/office/drawing/2014/main" id="{7E2048C1-C648-411A-BD9C-474D801BED57}"/>
              </a:ext>
            </a:extLst>
          </p:cNvPr>
          <p:cNvSpPr/>
          <p:nvPr/>
        </p:nvSpPr>
        <p:spPr>
          <a:xfrm>
            <a:off x="2681843" y="2547038"/>
            <a:ext cx="1736298" cy="5389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前のブロックのハッシュ値</a:t>
            </a:r>
          </a:p>
        </p:txBody>
      </p:sp>
      <p:sp>
        <p:nvSpPr>
          <p:cNvPr id="27" name="四角形: 角を丸くする 26">
            <a:extLst>
              <a:ext uri="{FF2B5EF4-FFF2-40B4-BE49-F238E27FC236}">
                <a16:creationId xmlns:a16="http://schemas.microsoft.com/office/drawing/2014/main" id="{91C0262A-A8B1-490F-80C6-D997FDBDE6E0}"/>
              </a:ext>
            </a:extLst>
          </p:cNvPr>
          <p:cNvSpPr/>
          <p:nvPr/>
        </p:nvSpPr>
        <p:spPr>
          <a:xfrm>
            <a:off x="2680460" y="3448492"/>
            <a:ext cx="1737681" cy="5389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solidFill>
                  <a:prstClr val="white"/>
                </a:solidFill>
                <a:latin typeface="Calibri" panose="020F0502020204030204"/>
                <a:ea typeface="ＭＳ Ｐゴシック" panose="020B0600070205080204" pitchFamily="50" charset="-128"/>
              </a:rPr>
              <a:t>このブロックのナンス</a:t>
            </a: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8" name="テキスト ボックス 27">
            <a:extLst>
              <a:ext uri="{FF2B5EF4-FFF2-40B4-BE49-F238E27FC236}">
                <a16:creationId xmlns:a16="http://schemas.microsoft.com/office/drawing/2014/main" id="{7064E382-C932-4E81-A58A-DA450DB8D861}"/>
              </a:ext>
            </a:extLst>
          </p:cNvPr>
          <p:cNvSpPr txBox="1"/>
          <p:nvPr/>
        </p:nvSpPr>
        <p:spPr>
          <a:xfrm>
            <a:off x="3085979" y="1500477"/>
            <a:ext cx="942887" cy="369332"/>
          </a:xfrm>
          <a:prstGeom prst="rect">
            <a:avLst/>
          </a:prstGeom>
          <a:noFill/>
        </p:spPr>
        <p:txBody>
          <a:bodyPr wrap="none" rtlCol="0">
            <a:spAutoFit/>
          </a:bodyPr>
          <a:lstStyle/>
          <a:p>
            <a:r>
              <a:rPr kumimoji="1" lang="ja-JP" altLang="en-US" dirty="0">
                <a:solidFill>
                  <a:schemeClr val="bg1"/>
                </a:solidFill>
              </a:rPr>
              <a:t>ブロック</a:t>
            </a:r>
          </a:p>
        </p:txBody>
      </p:sp>
      <p:sp>
        <p:nvSpPr>
          <p:cNvPr id="29" name="正方形/長方形 28">
            <a:extLst>
              <a:ext uri="{FF2B5EF4-FFF2-40B4-BE49-F238E27FC236}">
                <a16:creationId xmlns:a16="http://schemas.microsoft.com/office/drawing/2014/main" id="{8303D1F0-174B-4760-805C-88315977224D}"/>
              </a:ext>
            </a:extLst>
          </p:cNvPr>
          <p:cNvSpPr/>
          <p:nvPr/>
        </p:nvSpPr>
        <p:spPr>
          <a:xfrm>
            <a:off x="5189855" y="1500476"/>
            <a:ext cx="1865228" cy="2733593"/>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endParaRPr lang="en-US" altLang="ja-JP" dirty="0">
              <a:solidFill>
                <a:prstClr val="white"/>
              </a:solidFill>
              <a:latin typeface="Calibri" panose="020F0502020204030204"/>
              <a:ea typeface="ＭＳ Ｐゴシック" panose="020B0600070205080204" pitchFamily="50" charset="-128"/>
            </a:endParaRPr>
          </a:p>
        </p:txBody>
      </p:sp>
      <p:sp>
        <p:nvSpPr>
          <p:cNvPr id="30" name="四角形: 角を丸くする 29">
            <a:extLst>
              <a:ext uri="{FF2B5EF4-FFF2-40B4-BE49-F238E27FC236}">
                <a16:creationId xmlns:a16="http://schemas.microsoft.com/office/drawing/2014/main" id="{97DAC2D5-D8F3-4E8B-85C5-5A45F172D56B}"/>
              </a:ext>
            </a:extLst>
          </p:cNvPr>
          <p:cNvSpPr/>
          <p:nvPr/>
        </p:nvSpPr>
        <p:spPr>
          <a:xfrm>
            <a:off x="5245505" y="1915639"/>
            <a:ext cx="1737683" cy="5389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solidFill>
                  <a:prstClr val="white"/>
                </a:solidFill>
                <a:latin typeface="Calibri" panose="020F0502020204030204"/>
                <a:ea typeface="ＭＳ Ｐゴシック" panose="020B0600070205080204" pitchFamily="50" charset="-128"/>
              </a:rPr>
              <a:t>トランザクション</a:t>
            </a: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データ</a:t>
            </a:r>
          </a:p>
        </p:txBody>
      </p:sp>
      <p:sp>
        <p:nvSpPr>
          <p:cNvPr id="31" name="四角形: 角を丸くする 30">
            <a:extLst>
              <a:ext uri="{FF2B5EF4-FFF2-40B4-BE49-F238E27FC236}">
                <a16:creationId xmlns:a16="http://schemas.microsoft.com/office/drawing/2014/main" id="{5A0782E1-CFFB-493A-86B8-6A5632F7898B}"/>
              </a:ext>
            </a:extLst>
          </p:cNvPr>
          <p:cNvSpPr/>
          <p:nvPr/>
        </p:nvSpPr>
        <p:spPr>
          <a:xfrm>
            <a:off x="5246889" y="2547038"/>
            <a:ext cx="1736298" cy="5389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前のブロックのハッシュ値</a:t>
            </a:r>
          </a:p>
        </p:txBody>
      </p:sp>
      <p:sp>
        <p:nvSpPr>
          <p:cNvPr id="32" name="四角形: 角を丸くする 31">
            <a:extLst>
              <a:ext uri="{FF2B5EF4-FFF2-40B4-BE49-F238E27FC236}">
                <a16:creationId xmlns:a16="http://schemas.microsoft.com/office/drawing/2014/main" id="{147D8EB7-9BE1-4DA8-BA36-451AB880A01D}"/>
              </a:ext>
            </a:extLst>
          </p:cNvPr>
          <p:cNvSpPr/>
          <p:nvPr/>
        </p:nvSpPr>
        <p:spPr>
          <a:xfrm>
            <a:off x="5245506" y="3448492"/>
            <a:ext cx="1737681" cy="5389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lgn="ctr">
              <a:defRPr/>
            </a:pPr>
            <a:r>
              <a:rPr lang="ja-JP" altLang="en-US" dirty="0">
                <a:solidFill>
                  <a:prstClr val="white"/>
                </a:solidFill>
              </a:rPr>
              <a:t>このブロックのナンス</a:t>
            </a:r>
          </a:p>
        </p:txBody>
      </p:sp>
      <p:sp>
        <p:nvSpPr>
          <p:cNvPr id="33" name="テキスト ボックス 32">
            <a:extLst>
              <a:ext uri="{FF2B5EF4-FFF2-40B4-BE49-F238E27FC236}">
                <a16:creationId xmlns:a16="http://schemas.microsoft.com/office/drawing/2014/main" id="{9F549BD5-AB14-42BD-97E6-C29A895FD96F}"/>
              </a:ext>
            </a:extLst>
          </p:cNvPr>
          <p:cNvSpPr txBox="1"/>
          <p:nvPr/>
        </p:nvSpPr>
        <p:spPr>
          <a:xfrm>
            <a:off x="5651025" y="1500477"/>
            <a:ext cx="942887" cy="369332"/>
          </a:xfrm>
          <a:prstGeom prst="rect">
            <a:avLst/>
          </a:prstGeom>
          <a:noFill/>
        </p:spPr>
        <p:txBody>
          <a:bodyPr wrap="none" rtlCol="0">
            <a:spAutoFit/>
          </a:bodyPr>
          <a:lstStyle/>
          <a:p>
            <a:r>
              <a:rPr kumimoji="1" lang="ja-JP" altLang="en-US" dirty="0">
                <a:solidFill>
                  <a:schemeClr val="bg1"/>
                </a:solidFill>
              </a:rPr>
              <a:t>ブロック</a:t>
            </a:r>
          </a:p>
        </p:txBody>
      </p:sp>
      <p:sp>
        <p:nvSpPr>
          <p:cNvPr id="10" name="加算記号 9">
            <a:extLst>
              <a:ext uri="{FF2B5EF4-FFF2-40B4-BE49-F238E27FC236}">
                <a16:creationId xmlns:a16="http://schemas.microsoft.com/office/drawing/2014/main" id="{26B4085C-E47D-44AE-B20A-C34A24343887}"/>
              </a:ext>
            </a:extLst>
          </p:cNvPr>
          <p:cNvSpPr/>
          <p:nvPr/>
        </p:nvSpPr>
        <p:spPr>
          <a:xfrm>
            <a:off x="3365700" y="3083858"/>
            <a:ext cx="383444" cy="366809"/>
          </a:xfrm>
          <a:prstGeom prst="mathPlus">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42" name="加算記号 41">
            <a:extLst>
              <a:ext uri="{FF2B5EF4-FFF2-40B4-BE49-F238E27FC236}">
                <a16:creationId xmlns:a16="http://schemas.microsoft.com/office/drawing/2014/main" id="{68DF955A-4C05-45A1-871B-E33154A76744}"/>
              </a:ext>
            </a:extLst>
          </p:cNvPr>
          <p:cNvSpPr/>
          <p:nvPr/>
        </p:nvSpPr>
        <p:spPr>
          <a:xfrm>
            <a:off x="5904278" y="3100187"/>
            <a:ext cx="383444" cy="366809"/>
          </a:xfrm>
          <a:prstGeom prst="mathPlus">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43" name="加算記号 42">
            <a:extLst>
              <a:ext uri="{FF2B5EF4-FFF2-40B4-BE49-F238E27FC236}">
                <a16:creationId xmlns:a16="http://schemas.microsoft.com/office/drawing/2014/main" id="{AE8E4D61-9B20-45A1-9948-2FAD5063D86F}"/>
              </a:ext>
            </a:extLst>
          </p:cNvPr>
          <p:cNvSpPr/>
          <p:nvPr/>
        </p:nvSpPr>
        <p:spPr>
          <a:xfrm>
            <a:off x="8249022" y="3042699"/>
            <a:ext cx="383444" cy="366809"/>
          </a:xfrm>
          <a:prstGeom prst="mathPlus">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44" name="矢印: 下 43">
            <a:extLst>
              <a:ext uri="{FF2B5EF4-FFF2-40B4-BE49-F238E27FC236}">
                <a16:creationId xmlns:a16="http://schemas.microsoft.com/office/drawing/2014/main" id="{2B8B3CB5-3E09-49C6-B237-A21B5857B682}"/>
              </a:ext>
            </a:extLst>
          </p:cNvPr>
          <p:cNvSpPr/>
          <p:nvPr/>
        </p:nvSpPr>
        <p:spPr>
          <a:xfrm>
            <a:off x="3224461" y="4354375"/>
            <a:ext cx="665922" cy="6478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矢印: 下 44">
            <a:extLst>
              <a:ext uri="{FF2B5EF4-FFF2-40B4-BE49-F238E27FC236}">
                <a16:creationId xmlns:a16="http://schemas.microsoft.com/office/drawing/2014/main" id="{D72C2A03-366D-4573-A756-700CEBD324C2}"/>
              </a:ext>
            </a:extLst>
          </p:cNvPr>
          <p:cNvSpPr/>
          <p:nvPr/>
        </p:nvSpPr>
        <p:spPr>
          <a:xfrm>
            <a:off x="5763039" y="4355411"/>
            <a:ext cx="665922" cy="6478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矢印: 下 45">
            <a:extLst>
              <a:ext uri="{FF2B5EF4-FFF2-40B4-BE49-F238E27FC236}">
                <a16:creationId xmlns:a16="http://schemas.microsoft.com/office/drawing/2014/main" id="{18831B6D-26C8-402B-A128-958A2D7F0E54}"/>
              </a:ext>
            </a:extLst>
          </p:cNvPr>
          <p:cNvSpPr/>
          <p:nvPr/>
        </p:nvSpPr>
        <p:spPr>
          <a:xfrm>
            <a:off x="8107783" y="4349946"/>
            <a:ext cx="665922" cy="6478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四角形: 角を丸くする 46">
            <a:extLst>
              <a:ext uri="{FF2B5EF4-FFF2-40B4-BE49-F238E27FC236}">
                <a16:creationId xmlns:a16="http://schemas.microsoft.com/office/drawing/2014/main" id="{8E60D807-9A7E-435E-A515-6C7829D3570F}"/>
              </a:ext>
            </a:extLst>
          </p:cNvPr>
          <p:cNvSpPr/>
          <p:nvPr/>
        </p:nvSpPr>
        <p:spPr>
          <a:xfrm>
            <a:off x="2680459" y="5074916"/>
            <a:ext cx="1737681" cy="5389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solidFill>
                  <a:prstClr val="white"/>
                </a:solidFill>
                <a:latin typeface="Calibri" panose="020F0502020204030204"/>
                <a:ea typeface="ＭＳ Ｐゴシック" panose="020B0600070205080204" pitchFamily="50" charset="-128"/>
              </a:rPr>
              <a:t>このブロックのハッシュ値</a:t>
            </a: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48" name="四角形: 角を丸くする 47">
            <a:extLst>
              <a:ext uri="{FF2B5EF4-FFF2-40B4-BE49-F238E27FC236}">
                <a16:creationId xmlns:a16="http://schemas.microsoft.com/office/drawing/2014/main" id="{2DD90766-F8BB-40AA-9D10-5CA9EDC1FCAC}"/>
              </a:ext>
            </a:extLst>
          </p:cNvPr>
          <p:cNvSpPr/>
          <p:nvPr/>
        </p:nvSpPr>
        <p:spPr>
          <a:xfrm>
            <a:off x="5245506" y="5077492"/>
            <a:ext cx="1737681" cy="5389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solidFill>
                  <a:prstClr val="white"/>
                </a:solidFill>
                <a:latin typeface="Calibri" panose="020F0502020204030204"/>
                <a:ea typeface="ＭＳ Ｐゴシック" panose="020B0600070205080204" pitchFamily="50" charset="-128"/>
              </a:rPr>
              <a:t>このブロックのハッシュ値</a:t>
            </a: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49" name="四角形: 角を丸くする 48">
            <a:extLst>
              <a:ext uri="{FF2B5EF4-FFF2-40B4-BE49-F238E27FC236}">
                <a16:creationId xmlns:a16="http://schemas.microsoft.com/office/drawing/2014/main" id="{F9DEBBFC-E013-45F4-BDC7-047F9F88A3DE}"/>
              </a:ext>
            </a:extLst>
          </p:cNvPr>
          <p:cNvSpPr/>
          <p:nvPr/>
        </p:nvSpPr>
        <p:spPr>
          <a:xfrm>
            <a:off x="7643800" y="5074916"/>
            <a:ext cx="1737681" cy="5389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solidFill>
                  <a:prstClr val="white"/>
                </a:solidFill>
                <a:latin typeface="Calibri" panose="020F0502020204030204"/>
                <a:ea typeface="ＭＳ Ｐゴシック" panose="020B0600070205080204" pitchFamily="50" charset="-128"/>
              </a:rPr>
              <a:t>このブロックのハッシュ値</a:t>
            </a: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cxnSp>
        <p:nvCxnSpPr>
          <p:cNvPr id="51" name="コネクタ: カギ線 50">
            <a:extLst>
              <a:ext uri="{FF2B5EF4-FFF2-40B4-BE49-F238E27FC236}">
                <a16:creationId xmlns:a16="http://schemas.microsoft.com/office/drawing/2014/main" id="{F06C97E8-F984-4F01-BEC9-5B641F634181}"/>
              </a:ext>
            </a:extLst>
          </p:cNvPr>
          <p:cNvCxnSpPr>
            <a:stCxn id="47" idx="3"/>
            <a:endCxn id="29" idx="1"/>
          </p:cNvCxnSpPr>
          <p:nvPr/>
        </p:nvCxnSpPr>
        <p:spPr>
          <a:xfrm flipV="1">
            <a:off x="4418140" y="2867273"/>
            <a:ext cx="771715" cy="2477141"/>
          </a:xfrm>
          <a:prstGeom prst="bentConnector3">
            <a:avLst/>
          </a:prstGeom>
          <a:ln w="38100">
            <a:prstDash val="dash"/>
          </a:ln>
        </p:spPr>
        <p:style>
          <a:lnRef idx="3">
            <a:schemeClr val="dk1"/>
          </a:lnRef>
          <a:fillRef idx="0">
            <a:schemeClr val="dk1"/>
          </a:fillRef>
          <a:effectRef idx="2">
            <a:schemeClr val="dk1"/>
          </a:effectRef>
          <a:fontRef idx="minor">
            <a:schemeClr val="tx1"/>
          </a:fontRef>
        </p:style>
      </p:cxnSp>
      <p:cxnSp>
        <p:nvCxnSpPr>
          <p:cNvPr id="52" name="コネクタ: カギ線 51">
            <a:extLst>
              <a:ext uri="{FF2B5EF4-FFF2-40B4-BE49-F238E27FC236}">
                <a16:creationId xmlns:a16="http://schemas.microsoft.com/office/drawing/2014/main" id="{59B226D9-70C0-40C5-B8DC-FEBEAD003EF8}"/>
              </a:ext>
            </a:extLst>
          </p:cNvPr>
          <p:cNvCxnSpPr>
            <a:cxnSpLocks/>
            <a:stCxn id="48" idx="3"/>
            <a:endCxn id="37" idx="1"/>
          </p:cNvCxnSpPr>
          <p:nvPr/>
        </p:nvCxnSpPr>
        <p:spPr>
          <a:xfrm flipV="1">
            <a:off x="6983187" y="2867273"/>
            <a:ext cx="533066" cy="2479717"/>
          </a:xfrm>
          <a:prstGeom prst="bentConnector3">
            <a:avLst>
              <a:gd name="adj1" fmla="val 50000"/>
            </a:avLst>
          </a:prstGeom>
          <a:ln w="38100">
            <a:prstDash val="dash"/>
          </a:ln>
        </p:spPr>
        <p:style>
          <a:lnRef idx="3">
            <a:schemeClr val="dk1"/>
          </a:lnRef>
          <a:fillRef idx="0">
            <a:schemeClr val="dk1"/>
          </a:fillRef>
          <a:effectRef idx="2">
            <a:schemeClr val="dk1"/>
          </a:effectRef>
          <a:fontRef idx="minor">
            <a:schemeClr val="tx1"/>
          </a:fontRef>
        </p:style>
      </p:cxnSp>
      <p:sp>
        <p:nvSpPr>
          <p:cNvPr id="55" name="テキスト ボックス 54">
            <a:extLst>
              <a:ext uri="{FF2B5EF4-FFF2-40B4-BE49-F238E27FC236}">
                <a16:creationId xmlns:a16="http://schemas.microsoft.com/office/drawing/2014/main" id="{9B109C9F-0C7F-4F9A-9329-764E9E0C5E0F}"/>
              </a:ext>
            </a:extLst>
          </p:cNvPr>
          <p:cNvSpPr txBox="1"/>
          <p:nvPr/>
        </p:nvSpPr>
        <p:spPr>
          <a:xfrm>
            <a:off x="2190924" y="5685132"/>
            <a:ext cx="9311716" cy="954107"/>
          </a:xfrm>
          <a:prstGeom prst="rect">
            <a:avLst/>
          </a:prstGeom>
          <a:noFill/>
        </p:spPr>
        <p:txBody>
          <a:bodyPr wrap="none" rtlCol="0">
            <a:spAutoFit/>
          </a:bodyPr>
          <a:lstStyle/>
          <a:p>
            <a:r>
              <a:rPr lang="ja-JP" altLang="en-US" dirty="0"/>
              <a:t>マイニングによってそのブロックに書き込むべき「ナンス」を取得し、</a:t>
            </a:r>
            <a:endParaRPr lang="en-US" altLang="ja-JP" dirty="0"/>
          </a:p>
          <a:p>
            <a:r>
              <a:rPr lang="ja-JP" altLang="en-US" dirty="0"/>
              <a:t>ブロックチェーンのネットワークに新しいブロックを書き込む</a:t>
            </a:r>
            <a:endParaRPr lang="en-US" altLang="ja-JP" dirty="0"/>
          </a:p>
          <a:p>
            <a:r>
              <a:rPr kumimoji="1" lang="ja-JP" altLang="en-US" dirty="0"/>
              <a:t>これを繰り返すことでブロックチェーンのネットワーク上に情報が記録されていく（</a:t>
            </a:r>
            <a:r>
              <a:rPr lang="en-US" altLang="ja-JP" dirty="0"/>
              <a:t>Proof of Work</a:t>
            </a:r>
            <a:r>
              <a:rPr lang="ja-JP" altLang="en-US" dirty="0"/>
              <a:t>）</a:t>
            </a:r>
            <a:endParaRPr kumimoji="1" lang="ja-JP" altLang="en-US" dirty="0"/>
          </a:p>
        </p:txBody>
      </p:sp>
    </p:spTree>
    <p:extLst>
      <p:ext uri="{BB962C8B-B14F-4D97-AF65-F5344CB8AC3E}">
        <p14:creationId xmlns:p14="http://schemas.microsoft.com/office/powerpoint/2010/main" val="3165092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線コネクタ 38">
            <a:extLst>
              <a:ext uri="{FF2B5EF4-FFF2-40B4-BE49-F238E27FC236}">
                <a16:creationId xmlns:a16="http://schemas.microsoft.com/office/drawing/2014/main" id="{A9C5E195-0C86-4747-9A32-69B096C5F232}"/>
              </a:ext>
            </a:extLst>
          </p:cNvPr>
          <p:cNvCxnSpPr>
            <a:cxnSpLocks/>
            <a:stCxn id="28" idx="1"/>
          </p:cNvCxnSpPr>
          <p:nvPr/>
        </p:nvCxnSpPr>
        <p:spPr>
          <a:xfrm>
            <a:off x="3348577" y="4785685"/>
            <a:ext cx="3857293"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9" name="直線コネクタ 18">
            <a:extLst>
              <a:ext uri="{FF2B5EF4-FFF2-40B4-BE49-F238E27FC236}">
                <a16:creationId xmlns:a16="http://schemas.microsoft.com/office/drawing/2014/main" id="{287C0916-39CF-4107-963F-C20B77992CCF}"/>
              </a:ext>
            </a:extLst>
          </p:cNvPr>
          <p:cNvCxnSpPr>
            <a:cxnSpLocks/>
            <a:stCxn id="23" idx="1"/>
          </p:cNvCxnSpPr>
          <p:nvPr/>
        </p:nvCxnSpPr>
        <p:spPr>
          <a:xfrm flipV="1">
            <a:off x="1539241" y="3200400"/>
            <a:ext cx="9324229" cy="73393"/>
          </a:xfrm>
          <a:prstGeom prst="line">
            <a:avLst/>
          </a:prstGeom>
          <a:ln w="57150"/>
        </p:spPr>
        <p:style>
          <a:lnRef idx="1">
            <a:schemeClr val="dk1"/>
          </a:lnRef>
          <a:fillRef idx="0">
            <a:schemeClr val="dk1"/>
          </a:fillRef>
          <a:effectRef idx="0">
            <a:schemeClr val="dk1"/>
          </a:effectRef>
          <a:fontRef idx="minor">
            <a:schemeClr val="tx1"/>
          </a:fontRef>
        </p:style>
      </p:cxnSp>
      <p:sp>
        <p:nvSpPr>
          <p:cNvPr id="2" name="タイトル 1">
            <a:extLst>
              <a:ext uri="{FF2B5EF4-FFF2-40B4-BE49-F238E27FC236}">
                <a16:creationId xmlns:a16="http://schemas.microsoft.com/office/drawing/2014/main" id="{2D459195-629E-4DEC-B527-240B8E3A33D1}"/>
              </a:ext>
            </a:extLst>
          </p:cNvPr>
          <p:cNvSpPr>
            <a:spLocks noGrp="1"/>
          </p:cNvSpPr>
          <p:nvPr>
            <p:ph type="title"/>
          </p:nvPr>
        </p:nvSpPr>
        <p:spPr/>
        <p:txBody>
          <a:bodyPr/>
          <a:lstStyle/>
          <a:p>
            <a:r>
              <a:rPr kumimoji="1" lang="ja-JP" altLang="en-US" dirty="0"/>
              <a:t>同時にブロックが作られた場合</a:t>
            </a:r>
          </a:p>
        </p:txBody>
      </p:sp>
      <p:sp>
        <p:nvSpPr>
          <p:cNvPr id="4" name="フッター プレースホルダー 3">
            <a:extLst>
              <a:ext uri="{FF2B5EF4-FFF2-40B4-BE49-F238E27FC236}">
                <a16:creationId xmlns:a16="http://schemas.microsoft.com/office/drawing/2014/main" id="{D740F022-6CDC-4384-B7A0-543C7C4A4532}"/>
              </a:ext>
            </a:extLst>
          </p:cNvPr>
          <p:cNvSpPr>
            <a:spLocks noGrp="1"/>
          </p:cNvSpPr>
          <p:nvPr>
            <p:ph type="ftr" sz="quarter" idx="11"/>
          </p:nvPr>
        </p:nvSpPr>
        <p:spPr>
          <a:xfrm>
            <a:off x="7998107" y="6477118"/>
            <a:ext cx="4114800" cy="365125"/>
          </a:xfrm>
        </p:spPr>
        <p:txBody>
          <a:bodyPr/>
          <a:lstStyle/>
          <a:p>
            <a:r>
              <a:rPr lang="en-US" altLang="ja-JP"/>
              <a:t>Copyright© 2019</a:t>
            </a:r>
            <a:r>
              <a:rPr lang="ja-JP" altLang="en-US"/>
              <a:t>　都築電気株式会社</a:t>
            </a:r>
            <a:endParaRPr lang="ja-JP" altLang="en-US" dirty="0"/>
          </a:p>
        </p:txBody>
      </p:sp>
      <p:sp>
        <p:nvSpPr>
          <p:cNvPr id="5" name="スライド番号プレースホルダー 4">
            <a:extLst>
              <a:ext uri="{FF2B5EF4-FFF2-40B4-BE49-F238E27FC236}">
                <a16:creationId xmlns:a16="http://schemas.microsoft.com/office/drawing/2014/main" id="{68EF3CA2-A24D-4B9C-8909-0E11DC4EC721}"/>
              </a:ext>
            </a:extLst>
          </p:cNvPr>
          <p:cNvSpPr>
            <a:spLocks noGrp="1"/>
          </p:cNvSpPr>
          <p:nvPr>
            <p:ph type="sldNum" sz="quarter" idx="12"/>
          </p:nvPr>
        </p:nvSpPr>
        <p:spPr>
          <a:xfrm>
            <a:off x="5866684" y="6590257"/>
            <a:ext cx="514237" cy="276330"/>
          </a:xfrm>
        </p:spPr>
        <p:txBody>
          <a:bodyPr/>
          <a:lstStyle/>
          <a:p>
            <a:fld id="{86A60474-0262-4D9D-BF58-79A3A988213B}" type="slidenum">
              <a:rPr lang="ja-JP" altLang="en-US" smtClean="0"/>
              <a:pPr/>
              <a:t>14</a:t>
            </a:fld>
            <a:endParaRPr lang="ja-JP" altLang="en-US" dirty="0"/>
          </a:p>
        </p:txBody>
      </p:sp>
      <p:sp>
        <p:nvSpPr>
          <p:cNvPr id="6" name="正方形/長方形 5">
            <a:extLst>
              <a:ext uri="{FF2B5EF4-FFF2-40B4-BE49-F238E27FC236}">
                <a16:creationId xmlns:a16="http://schemas.microsoft.com/office/drawing/2014/main" id="{4E9C394F-A8A5-4A77-AEDA-53D118DC374B}"/>
              </a:ext>
            </a:extLst>
          </p:cNvPr>
          <p:cNvSpPr/>
          <p:nvPr/>
        </p:nvSpPr>
        <p:spPr>
          <a:xfrm>
            <a:off x="3348577" y="2693376"/>
            <a:ext cx="1278028" cy="11608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7" name="テキスト ボックス 6">
            <a:extLst>
              <a:ext uri="{FF2B5EF4-FFF2-40B4-BE49-F238E27FC236}">
                <a16:creationId xmlns:a16="http://schemas.microsoft.com/office/drawing/2014/main" id="{41BF5370-8FAB-4A95-92A5-02BAAC722BE5}"/>
              </a:ext>
            </a:extLst>
          </p:cNvPr>
          <p:cNvSpPr txBox="1"/>
          <p:nvPr/>
        </p:nvSpPr>
        <p:spPr>
          <a:xfrm>
            <a:off x="3545294" y="2639197"/>
            <a:ext cx="102249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ブロック</a:t>
            </a:r>
          </a:p>
        </p:txBody>
      </p:sp>
      <p:pic>
        <p:nvPicPr>
          <p:cNvPr id="8" name="Picture 2" descr="ãæ¸é¡ ããªã¼ã¤ã©ã¹ããã®ç»åæ¤ç´¢çµæ">
            <a:extLst>
              <a:ext uri="{FF2B5EF4-FFF2-40B4-BE49-F238E27FC236}">
                <a16:creationId xmlns:a16="http://schemas.microsoft.com/office/drawing/2014/main" id="{D7669BFC-F4B0-41BD-A992-24C4267FFB9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45294" y="2868976"/>
            <a:ext cx="967657" cy="967657"/>
          </a:xfrm>
          <a:prstGeom prst="rect">
            <a:avLst/>
          </a:prstGeom>
          <a:noFill/>
          <a:extLst>
            <a:ext uri="{909E8E84-426E-40DD-AFC4-6F175D3DCCD1}">
              <a14:hiddenFill xmlns:a14="http://schemas.microsoft.com/office/drawing/2010/main">
                <a:solidFill>
                  <a:srgbClr val="FFFFFF"/>
                </a:solidFill>
              </a14:hiddenFill>
            </a:ext>
          </a:extLst>
        </p:spPr>
      </p:pic>
      <p:sp>
        <p:nvSpPr>
          <p:cNvPr id="9" name="正方形/長方形 8">
            <a:extLst>
              <a:ext uri="{FF2B5EF4-FFF2-40B4-BE49-F238E27FC236}">
                <a16:creationId xmlns:a16="http://schemas.microsoft.com/office/drawing/2014/main" id="{C653D198-38E4-40D3-B4D6-17045915D78F}"/>
              </a:ext>
            </a:extLst>
          </p:cNvPr>
          <p:cNvSpPr/>
          <p:nvPr/>
        </p:nvSpPr>
        <p:spPr>
          <a:xfrm>
            <a:off x="5110530" y="2675801"/>
            <a:ext cx="1278028" cy="11608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0" name="テキスト ボックス 9">
            <a:extLst>
              <a:ext uri="{FF2B5EF4-FFF2-40B4-BE49-F238E27FC236}">
                <a16:creationId xmlns:a16="http://schemas.microsoft.com/office/drawing/2014/main" id="{678CD020-6E8E-44A3-864B-791953EA956A}"/>
              </a:ext>
            </a:extLst>
          </p:cNvPr>
          <p:cNvSpPr txBox="1"/>
          <p:nvPr/>
        </p:nvSpPr>
        <p:spPr>
          <a:xfrm>
            <a:off x="5307247" y="2621622"/>
            <a:ext cx="102249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ブロック</a:t>
            </a:r>
          </a:p>
        </p:txBody>
      </p:sp>
      <p:pic>
        <p:nvPicPr>
          <p:cNvPr id="11" name="Picture 2" descr="ãæ¸é¡ ããªã¼ã¤ã©ã¹ããã®ç»åæ¤ç´¢çµæ">
            <a:extLst>
              <a:ext uri="{FF2B5EF4-FFF2-40B4-BE49-F238E27FC236}">
                <a16:creationId xmlns:a16="http://schemas.microsoft.com/office/drawing/2014/main" id="{40BA38F2-241C-4872-90D3-0709CB4B319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07247" y="2851401"/>
            <a:ext cx="967657" cy="967657"/>
          </a:xfrm>
          <a:prstGeom prst="rect">
            <a:avLst/>
          </a:prstGeom>
          <a:noFill/>
          <a:extLst>
            <a:ext uri="{909E8E84-426E-40DD-AFC4-6F175D3DCCD1}">
              <a14:hiddenFill xmlns:a14="http://schemas.microsoft.com/office/drawing/2010/main">
                <a:solidFill>
                  <a:srgbClr val="FFFFFF"/>
                </a:solidFill>
              </a14:hiddenFill>
            </a:ext>
          </a:extLst>
        </p:spPr>
      </p:pic>
      <p:sp>
        <p:nvSpPr>
          <p:cNvPr id="12" name="正方形/長方形 11">
            <a:extLst>
              <a:ext uri="{FF2B5EF4-FFF2-40B4-BE49-F238E27FC236}">
                <a16:creationId xmlns:a16="http://schemas.microsoft.com/office/drawing/2014/main" id="{0EBA26DA-5D01-4B90-8B52-B56BA07455DE}"/>
              </a:ext>
            </a:extLst>
          </p:cNvPr>
          <p:cNvSpPr/>
          <p:nvPr/>
        </p:nvSpPr>
        <p:spPr>
          <a:xfrm>
            <a:off x="6872486" y="2693376"/>
            <a:ext cx="1278028" cy="11608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3" name="テキスト ボックス 12">
            <a:extLst>
              <a:ext uri="{FF2B5EF4-FFF2-40B4-BE49-F238E27FC236}">
                <a16:creationId xmlns:a16="http://schemas.microsoft.com/office/drawing/2014/main" id="{F7462F20-0688-49FC-B049-A772E2DB96DF}"/>
              </a:ext>
            </a:extLst>
          </p:cNvPr>
          <p:cNvSpPr txBox="1"/>
          <p:nvPr/>
        </p:nvSpPr>
        <p:spPr>
          <a:xfrm>
            <a:off x="7069203" y="2639197"/>
            <a:ext cx="102249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ブロック</a:t>
            </a:r>
          </a:p>
        </p:txBody>
      </p:sp>
      <p:pic>
        <p:nvPicPr>
          <p:cNvPr id="14" name="Picture 2" descr="ãæ¸é¡ ããªã¼ã¤ã©ã¹ããã®ç»åæ¤ç´¢çµæ">
            <a:extLst>
              <a:ext uri="{FF2B5EF4-FFF2-40B4-BE49-F238E27FC236}">
                <a16:creationId xmlns:a16="http://schemas.microsoft.com/office/drawing/2014/main" id="{DEC7DDE7-6384-49E9-BEB8-50EE6356976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69203" y="2868976"/>
            <a:ext cx="967657" cy="967657"/>
          </a:xfrm>
          <a:prstGeom prst="rect">
            <a:avLst/>
          </a:prstGeom>
          <a:noFill/>
          <a:extLst>
            <a:ext uri="{909E8E84-426E-40DD-AFC4-6F175D3DCCD1}">
              <a14:hiddenFill xmlns:a14="http://schemas.microsoft.com/office/drawing/2010/main">
                <a:solidFill>
                  <a:srgbClr val="FFFFFF"/>
                </a:solidFill>
              </a14:hiddenFill>
            </a:ext>
          </a:extLst>
        </p:spPr>
      </p:pic>
      <p:sp>
        <p:nvSpPr>
          <p:cNvPr id="15" name="正方形/長方形 14">
            <a:extLst>
              <a:ext uri="{FF2B5EF4-FFF2-40B4-BE49-F238E27FC236}">
                <a16:creationId xmlns:a16="http://schemas.microsoft.com/office/drawing/2014/main" id="{4BFF505D-EA79-4304-B317-7C72A2AEFF3D}"/>
              </a:ext>
            </a:extLst>
          </p:cNvPr>
          <p:cNvSpPr/>
          <p:nvPr/>
        </p:nvSpPr>
        <p:spPr>
          <a:xfrm>
            <a:off x="8689283" y="2693376"/>
            <a:ext cx="1278028" cy="11608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pic>
        <p:nvPicPr>
          <p:cNvPr id="17" name="Picture 2" descr="ãæ¸é¡ ããªã¼ã¤ã©ã¹ããã®ç»åæ¤ç´¢çµæ">
            <a:extLst>
              <a:ext uri="{FF2B5EF4-FFF2-40B4-BE49-F238E27FC236}">
                <a16:creationId xmlns:a16="http://schemas.microsoft.com/office/drawing/2014/main" id="{89A0E679-5A96-4AB2-8E2D-DBBAB1EA231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86000" y="2868976"/>
            <a:ext cx="967657" cy="967657"/>
          </a:xfrm>
          <a:prstGeom prst="rect">
            <a:avLst/>
          </a:prstGeom>
          <a:noFill/>
          <a:extLst>
            <a:ext uri="{909E8E84-426E-40DD-AFC4-6F175D3DCCD1}">
              <a14:hiddenFill xmlns:a14="http://schemas.microsoft.com/office/drawing/2010/main">
                <a:solidFill>
                  <a:srgbClr val="FFFFFF"/>
                </a:solidFill>
              </a14:hiddenFill>
            </a:ext>
          </a:extLst>
        </p:spPr>
      </p:pic>
      <p:sp>
        <p:nvSpPr>
          <p:cNvPr id="22" name="テキスト ボックス 21">
            <a:extLst>
              <a:ext uri="{FF2B5EF4-FFF2-40B4-BE49-F238E27FC236}">
                <a16:creationId xmlns:a16="http://schemas.microsoft.com/office/drawing/2014/main" id="{DAF51D95-DE74-4D82-BFF7-BE5701C1ACD6}"/>
              </a:ext>
            </a:extLst>
          </p:cNvPr>
          <p:cNvSpPr txBox="1"/>
          <p:nvPr/>
        </p:nvSpPr>
        <p:spPr>
          <a:xfrm>
            <a:off x="8885999" y="2638092"/>
            <a:ext cx="102249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ブロック</a:t>
            </a:r>
          </a:p>
        </p:txBody>
      </p:sp>
      <p:sp>
        <p:nvSpPr>
          <p:cNvPr id="23" name="正方形/長方形 22">
            <a:extLst>
              <a:ext uri="{FF2B5EF4-FFF2-40B4-BE49-F238E27FC236}">
                <a16:creationId xmlns:a16="http://schemas.microsoft.com/office/drawing/2014/main" id="{0F151038-A3A4-4890-AF09-35572FDC0424}"/>
              </a:ext>
            </a:extLst>
          </p:cNvPr>
          <p:cNvSpPr/>
          <p:nvPr/>
        </p:nvSpPr>
        <p:spPr>
          <a:xfrm>
            <a:off x="1539241" y="2693376"/>
            <a:ext cx="1278028" cy="11608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4" name="テキスト ボックス 23">
            <a:extLst>
              <a:ext uri="{FF2B5EF4-FFF2-40B4-BE49-F238E27FC236}">
                <a16:creationId xmlns:a16="http://schemas.microsoft.com/office/drawing/2014/main" id="{1C81D072-7849-4AAA-8465-6DDA471AFA55}"/>
              </a:ext>
            </a:extLst>
          </p:cNvPr>
          <p:cNvSpPr txBox="1"/>
          <p:nvPr/>
        </p:nvSpPr>
        <p:spPr>
          <a:xfrm>
            <a:off x="1735958" y="2639197"/>
            <a:ext cx="102249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ブロック</a:t>
            </a:r>
          </a:p>
        </p:txBody>
      </p:sp>
      <p:pic>
        <p:nvPicPr>
          <p:cNvPr id="25" name="Picture 2" descr="ãæ¸é¡ ããªã¼ã¤ã©ã¹ããã®ç»åæ¤ç´¢çµæ">
            <a:extLst>
              <a:ext uri="{FF2B5EF4-FFF2-40B4-BE49-F238E27FC236}">
                <a16:creationId xmlns:a16="http://schemas.microsoft.com/office/drawing/2014/main" id="{E5C053C9-8A02-4600-8873-D460F518BA0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35958" y="2868976"/>
            <a:ext cx="967657" cy="967657"/>
          </a:xfrm>
          <a:prstGeom prst="rect">
            <a:avLst/>
          </a:prstGeom>
          <a:noFill/>
          <a:extLst>
            <a:ext uri="{909E8E84-426E-40DD-AFC4-6F175D3DCCD1}">
              <a14:hiddenFill xmlns:a14="http://schemas.microsoft.com/office/drawing/2010/main">
                <a:solidFill>
                  <a:srgbClr val="FFFFFF"/>
                </a:solidFill>
              </a14:hiddenFill>
            </a:ext>
          </a:extLst>
        </p:spPr>
      </p:pic>
      <p:sp>
        <p:nvSpPr>
          <p:cNvPr id="28" name="正方形/長方形 27">
            <a:extLst>
              <a:ext uri="{FF2B5EF4-FFF2-40B4-BE49-F238E27FC236}">
                <a16:creationId xmlns:a16="http://schemas.microsoft.com/office/drawing/2014/main" id="{E567D1F4-8F69-4F56-8457-B5951ABFABED}"/>
              </a:ext>
            </a:extLst>
          </p:cNvPr>
          <p:cNvSpPr/>
          <p:nvPr/>
        </p:nvSpPr>
        <p:spPr>
          <a:xfrm>
            <a:off x="3348577" y="4205268"/>
            <a:ext cx="1278028" cy="11608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9" name="テキスト ボックス 28">
            <a:extLst>
              <a:ext uri="{FF2B5EF4-FFF2-40B4-BE49-F238E27FC236}">
                <a16:creationId xmlns:a16="http://schemas.microsoft.com/office/drawing/2014/main" id="{C563CB9D-22A2-4076-8919-10AEE068803A}"/>
              </a:ext>
            </a:extLst>
          </p:cNvPr>
          <p:cNvSpPr txBox="1"/>
          <p:nvPr/>
        </p:nvSpPr>
        <p:spPr>
          <a:xfrm>
            <a:off x="3545294" y="4151089"/>
            <a:ext cx="102249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ブロック</a:t>
            </a:r>
          </a:p>
        </p:txBody>
      </p:sp>
      <p:pic>
        <p:nvPicPr>
          <p:cNvPr id="30" name="Picture 2" descr="ãæ¸é¡ ããªã¼ã¤ã©ã¹ããã®ç»åæ¤ç´¢çµæ">
            <a:extLst>
              <a:ext uri="{FF2B5EF4-FFF2-40B4-BE49-F238E27FC236}">
                <a16:creationId xmlns:a16="http://schemas.microsoft.com/office/drawing/2014/main" id="{497AA487-3F49-4FBF-89A6-B1BD2D59A4A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45294" y="4380868"/>
            <a:ext cx="967657" cy="967657"/>
          </a:xfrm>
          <a:prstGeom prst="rect">
            <a:avLst/>
          </a:prstGeom>
          <a:noFill/>
          <a:extLst>
            <a:ext uri="{909E8E84-426E-40DD-AFC4-6F175D3DCCD1}">
              <a14:hiddenFill xmlns:a14="http://schemas.microsoft.com/office/drawing/2010/main">
                <a:solidFill>
                  <a:srgbClr val="FFFFFF"/>
                </a:solidFill>
              </a14:hiddenFill>
            </a:ext>
          </a:extLst>
        </p:spPr>
      </p:pic>
      <p:sp>
        <p:nvSpPr>
          <p:cNvPr id="31" name="正方形/長方形 30">
            <a:extLst>
              <a:ext uri="{FF2B5EF4-FFF2-40B4-BE49-F238E27FC236}">
                <a16:creationId xmlns:a16="http://schemas.microsoft.com/office/drawing/2014/main" id="{D1486772-BCD6-4C9F-B63D-A3BE3AE7D13A}"/>
              </a:ext>
            </a:extLst>
          </p:cNvPr>
          <p:cNvSpPr/>
          <p:nvPr/>
        </p:nvSpPr>
        <p:spPr>
          <a:xfrm>
            <a:off x="5110530" y="4199865"/>
            <a:ext cx="1278028" cy="11608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32" name="テキスト ボックス 31">
            <a:extLst>
              <a:ext uri="{FF2B5EF4-FFF2-40B4-BE49-F238E27FC236}">
                <a16:creationId xmlns:a16="http://schemas.microsoft.com/office/drawing/2014/main" id="{7FB9CB46-2DD4-4170-8B0D-9F1DD3D1926D}"/>
              </a:ext>
            </a:extLst>
          </p:cNvPr>
          <p:cNvSpPr txBox="1"/>
          <p:nvPr/>
        </p:nvSpPr>
        <p:spPr>
          <a:xfrm>
            <a:off x="5307247" y="4134619"/>
            <a:ext cx="102249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ブロック</a:t>
            </a:r>
          </a:p>
        </p:txBody>
      </p:sp>
      <p:pic>
        <p:nvPicPr>
          <p:cNvPr id="33" name="Picture 2" descr="ãæ¸é¡ ããªã¼ã¤ã©ã¹ããã®ç»åæ¤ç´¢çµæ">
            <a:extLst>
              <a:ext uri="{FF2B5EF4-FFF2-40B4-BE49-F238E27FC236}">
                <a16:creationId xmlns:a16="http://schemas.microsoft.com/office/drawing/2014/main" id="{6AEAB78E-24DC-4FA0-91DA-3D006983642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07247" y="4364398"/>
            <a:ext cx="967657" cy="967657"/>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直線コネクタ 34">
            <a:extLst>
              <a:ext uri="{FF2B5EF4-FFF2-40B4-BE49-F238E27FC236}">
                <a16:creationId xmlns:a16="http://schemas.microsoft.com/office/drawing/2014/main" id="{9DC05E87-1E5B-4064-9CA8-CD1A8A078DAA}"/>
              </a:ext>
            </a:extLst>
          </p:cNvPr>
          <p:cNvCxnSpPr>
            <a:cxnSpLocks/>
            <a:stCxn id="25" idx="2"/>
            <a:endCxn id="28" idx="1"/>
          </p:cNvCxnSpPr>
          <p:nvPr/>
        </p:nvCxnSpPr>
        <p:spPr>
          <a:xfrm>
            <a:off x="2219787" y="3836633"/>
            <a:ext cx="1128790" cy="949052"/>
          </a:xfrm>
          <a:prstGeom prst="line">
            <a:avLst/>
          </a:prstGeom>
          <a:ln w="38100"/>
        </p:spPr>
        <p:style>
          <a:lnRef idx="1">
            <a:schemeClr val="dk1"/>
          </a:lnRef>
          <a:fillRef idx="0">
            <a:schemeClr val="dk1"/>
          </a:fillRef>
          <a:effectRef idx="0">
            <a:schemeClr val="dk1"/>
          </a:effectRef>
          <a:fontRef idx="minor">
            <a:schemeClr val="tx1"/>
          </a:fontRef>
        </p:style>
      </p:cxnSp>
      <p:cxnSp>
        <p:nvCxnSpPr>
          <p:cNvPr id="41" name="直線コネクタ 40">
            <a:extLst>
              <a:ext uri="{FF2B5EF4-FFF2-40B4-BE49-F238E27FC236}">
                <a16:creationId xmlns:a16="http://schemas.microsoft.com/office/drawing/2014/main" id="{602D469F-EA67-45EA-940D-800A5A6DEDA1}"/>
              </a:ext>
            </a:extLst>
          </p:cNvPr>
          <p:cNvCxnSpPr>
            <a:cxnSpLocks/>
            <a:stCxn id="42" idx="1"/>
          </p:cNvCxnSpPr>
          <p:nvPr/>
        </p:nvCxnSpPr>
        <p:spPr>
          <a:xfrm flipV="1">
            <a:off x="5137031" y="1926291"/>
            <a:ext cx="3937395" cy="11251"/>
          </a:xfrm>
          <a:prstGeom prst="line">
            <a:avLst/>
          </a:prstGeom>
          <a:ln w="38100"/>
        </p:spPr>
        <p:style>
          <a:lnRef idx="1">
            <a:schemeClr val="dk1"/>
          </a:lnRef>
          <a:fillRef idx="0">
            <a:schemeClr val="dk1"/>
          </a:fillRef>
          <a:effectRef idx="0">
            <a:schemeClr val="dk1"/>
          </a:effectRef>
          <a:fontRef idx="minor">
            <a:schemeClr val="tx1"/>
          </a:fontRef>
        </p:style>
      </p:cxnSp>
      <p:sp>
        <p:nvSpPr>
          <p:cNvPr id="42" name="正方形/長方形 41">
            <a:extLst>
              <a:ext uri="{FF2B5EF4-FFF2-40B4-BE49-F238E27FC236}">
                <a16:creationId xmlns:a16="http://schemas.microsoft.com/office/drawing/2014/main" id="{F6EE7FF3-BA63-4EB0-83A0-B24ECB941F43}"/>
              </a:ext>
            </a:extLst>
          </p:cNvPr>
          <p:cNvSpPr/>
          <p:nvPr/>
        </p:nvSpPr>
        <p:spPr>
          <a:xfrm>
            <a:off x="5137031" y="1357125"/>
            <a:ext cx="1278028" cy="11608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43" name="テキスト ボックス 42">
            <a:extLst>
              <a:ext uri="{FF2B5EF4-FFF2-40B4-BE49-F238E27FC236}">
                <a16:creationId xmlns:a16="http://schemas.microsoft.com/office/drawing/2014/main" id="{6E086452-516C-4FA7-BC51-D929EB189E51}"/>
              </a:ext>
            </a:extLst>
          </p:cNvPr>
          <p:cNvSpPr txBox="1"/>
          <p:nvPr/>
        </p:nvSpPr>
        <p:spPr>
          <a:xfrm>
            <a:off x="5333748" y="1302946"/>
            <a:ext cx="102249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ブロック</a:t>
            </a:r>
          </a:p>
        </p:txBody>
      </p:sp>
      <p:pic>
        <p:nvPicPr>
          <p:cNvPr id="44" name="Picture 2" descr="ãæ¸é¡ ããªã¼ã¤ã©ã¹ããã®ç»åæ¤ç´¢çµæ">
            <a:extLst>
              <a:ext uri="{FF2B5EF4-FFF2-40B4-BE49-F238E27FC236}">
                <a16:creationId xmlns:a16="http://schemas.microsoft.com/office/drawing/2014/main" id="{C180BBB3-BB9C-44B6-BA5D-50807C34B86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3748" y="1532725"/>
            <a:ext cx="967657" cy="967657"/>
          </a:xfrm>
          <a:prstGeom prst="rect">
            <a:avLst/>
          </a:prstGeom>
          <a:noFill/>
          <a:extLst>
            <a:ext uri="{909E8E84-426E-40DD-AFC4-6F175D3DCCD1}">
              <a14:hiddenFill xmlns:a14="http://schemas.microsoft.com/office/drawing/2010/main">
                <a:solidFill>
                  <a:srgbClr val="FFFFFF"/>
                </a:solidFill>
              </a14:hiddenFill>
            </a:ext>
          </a:extLst>
        </p:spPr>
      </p:pic>
      <p:sp>
        <p:nvSpPr>
          <p:cNvPr id="45" name="正方形/長方形 44">
            <a:extLst>
              <a:ext uri="{FF2B5EF4-FFF2-40B4-BE49-F238E27FC236}">
                <a16:creationId xmlns:a16="http://schemas.microsoft.com/office/drawing/2014/main" id="{0626F411-4313-4E1D-BF43-F642C4C42BCC}"/>
              </a:ext>
            </a:extLst>
          </p:cNvPr>
          <p:cNvSpPr/>
          <p:nvPr/>
        </p:nvSpPr>
        <p:spPr>
          <a:xfrm>
            <a:off x="6898984" y="1351722"/>
            <a:ext cx="1278028" cy="11608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46" name="テキスト ボックス 45">
            <a:extLst>
              <a:ext uri="{FF2B5EF4-FFF2-40B4-BE49-F238E27FC236}">
                <a16:creationId xmlns:a16="http://schemas.microsoft.com/office/drawing/2014/main" id="{1799EF58-5876-4766-8551-426167382921}"/>
              </a:ext>
            </a:extLst>
          </p:cNvPr>
          <p:cNvSpPr txBox="1"/>
          <p:nvPr/>
        </p:nvSpPr>
        <p:spPr>
          <a:xfrm>
            <a:off x="7095701" y="1286476"/>
            <a:ext cx="102249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ブロック</a:t>
            </a:r>
          </a:p>
        </p:txBody>
      </p:sp>
      <p:pic>
        <p:nvPicPr>
          <p:cNvPr id="47" name="Picture 2" descr="ãæ¸é¡ ããªã¼ã¤ã©ã¹ããã®ç»åæ¤ç´¢çµæ">
            <a:extLst>
              <a:ext uri="{FF2B5EF4-FFF2-40B4-BE49-F238E27FC236}">
                <a16:creationId xmlns:a16="http://schemas.microsoft.com/office/drawing/2014/main" id="{06BDF995-0655-452D-9040-D8887214F6E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95701" y="1516255"/>
            <a:ext cx="967657" cy="967657"/>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直線コネクタ 48">
            <a:extLst>
              <a:ext uri="{FF2B5EF4-FFF2-40B4-BE49-F238E27FC236}">
                <a16:creationId xmlns:a16="http://schemas.microsoft.com/office/drawing/2014/main" id="{42AD520E-987D-49D6-B73C-385085C37D6E}"/>
              </a:ext>
            </a:extLst>
          </p:cNvPr>
          <p:cNvCxnSpPr>
            <a:cxnSpLocks/>
            <a:stCxn id="7" idx="0"/>
            <a:endCxn id="42" idx="1"/>
          </p:cNvCxnSpPr>
          <p:nvPr/>
        </p:nvCxnSpPr>
        <p:spPr>
          <a:xfrm flipV="1">
            <a:off x="4056543" y="1937542"/>
            <a:ext cx="1080488" cy="701655"/>
          </a:xfrm>
          <a:prstGeom prst="line">
            <a:avLst/>
          </a:prstGeom>
          <a:ln w="38100"/>
        </p:spPr>
        <p:style>
          <a:lnRef idx="1">
            <a:schemeClr val="dk1"/>
          </a:lnRef>
          <a:fillRef idx="0">
            <a:schemeClr val="dk1"/>
          </a:fillRef>
          <a:effectRef idx="0">
            <a:schemeClr val="dk1"/>
          </a:effectRef>
          <a:fontRef idx="minor">
            <a:schemeClr val="tx1"/>
          </a:fontRef>
        </p:style>
      </p:cxnSp>
      <p:sp>
        <p:nvSpPr>
          <p:cNvPr id="54" name="吹き出し: 円形 53">
            <a:extLst>
              <a:ext uri="{FF2B5EF4-FFF2-40B4-BE49-F238E27FC236}">
                <a16:creationId xmlns:a16="http://schemas.microsoft.com/office/drawing/2014/main" id="{FED60928-B8F4-4450-9960-EBBF93C5D047}"/>
              </a:ext>
            </a:extLst>
          </p:cNvPr>
          <p:cNvSpPr/>
          <p:nvPr/>
        </p:nvSpPr>
        <p:spPr>
          <a:xfrm>
            <a:off x="1539241" y="4503951"/>
            <a:ext cx="1164374" cy="607713"/>
          </a:xfrm>
          <a:prstGeom prst="wedgeEllipseCallout">
            <a:avLst>
              <a:gd name="adj1" fmla="val 53430"/>
              <a:gd name="adj2" fmla="val -87966"/>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分岐</a:t>
            </a:r>
          </a:p>
        </p:txBody>
      </p:sp>
      <p:sp>
        <p:nvSpPr>
          <p:cNvPr id="55" name="吹き出し: 円形 54">
            <a:extLst>
              <a:ext uri="{FF2B5EF4-FFF2-40B4-BE49-F238E27FC236}">
                <a16:creationId xmlns:a16="http://schemas.microsoft.com/office/drawing/2014/main" id="{F307D893-6C64-458D-B2AD-028ED5C70B99}"/>
              </a:ext>
            </a:extLst>
          </p:cNvPr>
          <p:cNvSpPr/>
          <p:nvPr/>
        </p:nvSpPr>
        <p:spPr>
          <a:xfrm>
            <a:off x="3148508" y="1535586"/>
            <a:ext cx="1164374" cy="607713"/>
          </a:xfrm>
          <a:prstGeom prst="wedgeEllipseCallout">
            <a:avLst>
              <a:gd name="adj1" fmla="val 71356"/>
              <a:gd name="adj2" fmla="val 6577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分岐</a:t>
            </a:r>
          </a:p>
        </p:txBody>
      </p:sp>
      <p:sp>
        <p:nvSpPr>
          <p:cNvPr id="56" name="乗算記号 55">
            <a:extLst>
              <a:ext uri="{FF2B5EF4-FFF2-40B4-BE49-F238E27FC236}">
                <a16:creationId xmlns:a16="http://schemas.microsoft.com/office/drawing/2014/main" id="{95FC6B76-6854-4DC3-9F7D-700A154581A4}"/>
              </a:ext>
            </a:extLst>
          </p:cNvPr>
          <p:cNvSpPr/>
          <p:nvPr/>
        </p:nvSpPr>
        <p:spPr>
          <a:xfrm>
            <a:off x="7040538" y="4482511"/>
            <a:ext cx="573988" cy="59554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乗算記号 57">
            <a:extLst>
              <a:ext uri="{FF2B5EF4-FFF2-40B4-BE49-F238E27FC236}">
                <a16:creationId xmlns:a16="http://schemas.microsoft.com/office/drawing/2014/main" id="{D65F6413-67EF-4169-BC0F-8C9F0B8FC3F4}"/>
              </a:ext>
            </a:extLst>
          </p:cNvPr>
          <p:cNvSpPr/>
          <p:nvPr/>
        </p:nvSpPr>
        <p:spPr>
          <a:xfrm>
            <a:off x="8984363" y="1597336"/>
            <a:ext cx="573988" cy="59554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a:extLst>
              <a:ext uri="{FF2B5EF4-FFF2-40B4-BE49-F238E27FC236}">
                <a16:creationId xmlns:a16="http://schemas.microsoft.com/office/drawing/2014/main" id="{85F37C1E-5516-4C22-9A79-9B9274EF09EB}"/>
              </a:ext>
            </a:extLst>
          </p:cNvPr>
          <p:cNvSpPr txBox="1"/>
          <p:nvPr/>
        </p:nvSpPr>
        <p:spPr>
          <a:xfrm>
            <a:off x="2384086" y="5812307"/>
            <a:ext cx="7423827" cy="461665"/>
          </a:xfrm>
          <a:prstGeom prst="rect">
            <a:avLst/>
          </a:prstGeom>
          <a:noFill/>
        </p:spPr>
        <p:txBody>
          <a:bodyPr wrap="none" rtlCol="0">
            <a:spAutoFit/>
          </a:bodyPr>
          <a:lstStyle/>
          <a:p>
            <a:r>
              <a:rPr kumimoji="1" lang="ja-JP" altLang="en-US" sz="2400" dirty="0"/>
              <a:t>分岐した場合一番長いものが正しいとするルールがある</a:t>
            </a:r>
          </a:p>
        </p:txBody>
      </p:sp>
      <p:sp>
        <p:nvSpPr>
          <p:cNvPr id="61" name="吹き出し: 円形 60">
            <a:extLst>
              <a:ext uri="{FF2B5EF4-FFF2-40B4-BE49-F238E27FC236}">
                <a16:creationId xmlns:a16="http://schemas.microsoft.com/office/drawing/2014/main" id="{253649D8-376A-4389-BACE-470F486A2741}"/>
              </a:ext>
            </a:extLst>
          </p:cNvPr>
          <p:cNvSpPr/>
          <p:nvPr/>
        </p:nvSpPr>
        <p:spPr>
          <a:xfrm>
            <a:off x="9397247" y="1270269"/>
            <a:ext cx="2129746" cy="511280"/>
          </a:xfrm>
          <a:prstGeom prst="wedgeEllipseCallout">
            <a:avLst>
              <a:gd name="adj1" fmla="val -43957"/>
              <a:gd name="adj2" fmla="val 586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遅かったため</a:t>
            </a:r>
          </a:p>
        </p:txBody>
      </p:sp>
      <p:sp>
        <p:nvSpPr>
          <p:cNvPr id="62" name="吹き出し: 円形 61">
            <a:extLst>
              <a:ext uri="{FF2B5EF4-FFF2-40B4-BE49-F238E27FC236}">
                <a16:creationId xmlns:a16="http://schemas.microsoft.com/office/drawing/2014/main" id="{AA8084D9-DB4E-481A-8940-E73FEE98913C}"/>
              </a:ext>
            </a:extLst>
          </p:cNvPr>
          <p:cNvSpPr/>
          <p:nvPr/>
        </p:nvSpPr>
        <p:spPr>
          <a:xfrm>
            <a:off x="7478621" y="5079925"/>
            <a:ext cx="2182214" cy="511280"/>
          </a:xfrm>
          <a:prstGeom prst="wedgeEllipseCallout">
            <a:avLst>
              <a:gd name="adj1" fmla="val -56570"/>
              <a:gd name="adj2" fmla="val -619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遅かったため</a:t>
            </a:r>
          </a:p>
        </p:txBody>
      </p:sp>
      <p:sp>
        <p:nvSpPr>
          <p:cNvPr id="63" name="吹き出し: 円形 62">
            <a:extLst>
              <a:ext uri="{FF2B5EF4-FFF2-40B4-BE49-F238E27FC236}">
                <a16:creationId xmlns:a16="http://schemas.microsoft.com/office/drawing/2014/main" id="{6E854B76-EBC1-4002-8070-7CFD3239EEE3}"/>
              </a:ext>
            </a:extLst>
          </p:cNvPr>
          <p:cNvSpPr/>
          <p:nvPr/>
        </p:nvSpPr>
        <p:spPr>
          <a:xfrm>
            <a:off x="7478621" y="4078926"/>
            <a:ext cx="2337997" cy="511280"/>
          </a:xfrm>
          <a:prstGeom prst="wedgeEllipseCallout">
            <a:avLst>
              <a:gd name="adj1" fmla="val -54293"/>
              <a:gd name="adj2" fmla="val -852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他より早かった</a:t>
            </a:r>
          </a:p>
        </p:txBody>
      </p:sp>
      <p:sp>
        <p:nvSpPr>
          <p:cNvPr id="64" name="吹き出し: 円形 63">
            <a:extLst>
              <a:ext uri="{FF2B5EF4-FFF2-40B4-BE49-F238E27FC236}">
                <a16:creationId xmlns:a16="http://schemas.microsoft.com/office/drawing/2014/main" id="{963AD982-72C3-4F6E-9E12-F66829D60537}"/>
              </a:ext>
            </a:extLst>
          </p:cNvPr>
          <p:cNvSpPr/>
          <p:nvPr/>
        </p:nvSpPr>
        <p:spPr>
          <a:xfrm>
            <a:off x="7468682" y="4070712"/>
            <a:ext cx="2337997" cy="511280"/>
          </a:xfrm>
          <a:prstGeom prst="wedgeEllipseCallout">
            <a:avLst>
              <a:gd name="adj1" fmla="val 22227"/>
              <a:gd name="adj2" fmla="val -930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他より早かった</a:t>
            </a:r>
          </a:p>
        </p:txBody>
      </p:sp>
    </p:spTree>
    <p:extLst>
      <p:ext uri="{BB962C8B-B14F-4D97-AF65-F5344CB8AC3E}">
        <p14:creationId xmlns:p14="http://schemas.microsoft.com/office/powerpoint/2010/main" val="2418338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爆発: 8 pt 49">
            <a:extLst>
              <a:ext uri="{FF2B5EF4-FFF2-40B4-BE49-F238E27FC236}">
                <a16:creationId xmlns:a16="http://schemas.microsoft.com/office/drawing/2014/main" id="{88D6F7F0-A0A2-4B39-BB8E-26E7FFCF76C4}"/>
              </a:ext>
            </a:extLst>
          </p:cNvPr>
          <p:cNvSpPr/>
          <p:nvPr/>
        </p:nvSpPr>
        <p:spPr>
          <a:xfrm>
            <a:off x="3067905" y="3302840"/>
            <a:ext cx="1549806" cy="1250823"/>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AAB1C77-F5AF-46A9-98BD-31D4CCDA3964}"/>
              </a:ext>
            </a:extLst>
          </p:cNvPr>
          <p:cNvSpPr>
            <a:spLocks noGrp="1"/>
          </p:cNvSpPr>
          <p:nvPr>
            <p:ph type="title"/>
          </p:nvPr>
        </p:nvSpPr>
        <p:spPr>
          <a:xfrm>
            <a:off x="987276" y="345642"/>
            <a:ext cx="10741665" cy="825806"/>
          </a:xfrm>
        </p:spPr>
        <p:txBody>
          <a:bodyPr/>
          <a:lstStyle/>
          <a:p>
            <a:r>
              <a:rPr lang="ja-JP" altLang="en-US" dirty="0"/>
              <a:t>改ざんを防ぐ</a:t>
            </a:r>
            <a:endParaRPr kumimoji="1" lang="ja-JP" altLang="en-US" dirty="0"/>
          </a:p>
        </p:txBody>
      </p:sp>
      <p:sp>
        <p:nvSpPr>
          <p:cNvPr id="4" name="フッター プレースホルダー 3">
            <a:extLst>
              <a:ext uri="{FF2B5EF4-FFF2-40B4-BE49-F238E27FC236}">
                <a16:creationId xmlns:a16="http://schemas.microsoft.com/office/drawing/2014/main" id="{D8498D5D-7451-41C1-B251-7941B909F964}"/>
              </a:ext>
            </a:extLst>
          </p:cNvPr>
          <p:cNvSpPr>
            <a:spLocks noGrp="1"/>
          </p:cNvSpPr>
          <p:nvPr>
            <p:ph type="ftr" sz="quarter" idx="11"/>
          </p:nvPr>
        </p:nvSpPr>
        <p:spPr/>
        <p:txBody>
          <a:bodyPr/>
          <a:lstStyle/>
          <a:p>
            <a:r>
              <a:rPr lang="en-US" altLang="ja-JP"/>
              <a:t>Copyright© 2019</a:t>
            </a:r>
            <a:r>
              <a:rPr lang="ja-JP" altLang="en-US"/>
              <a:t>　都築電気株式会社</a:t>
            </a:r>
            <a:endParaRPr lang="ja-JP" altLang="en-US" dirty="0"/>
          </a:p>
        </p:txBody>
      </p:sp>
      <p:sp>
        <p:nvSpPr>
          <p:cNvPr id="5" name="スライド番号プレースホルダー 4">
            <a:extLst>
              <a:ext uri="{FF2B5EF4-FFF2-40B4-BE49-F238E27FC236}">
                <a16:creationId xmlns:a16="http://schemas.microsoft.com/office/drawing/2014/main" id="{49192944-F81A-4366-84C7-961D739C8100}"/>
              </a:ext>
            </a:extLst>
          </p:cNvPr>
          <p:cNvSpPr>
            <a:spLocks noGrp="1"/>
          </p:cNvSpPr>
          <p:nvPr>
            <p:ph type="sldNum" sz="quarter" idx="12"/>
          </p:nvPr>
        </p:nvSpPr>
        <p:spPr/>
        <p:txBody>
          <a:bodyPr/>
          <a:lstStyle/>
          <a:p>
            <a:fld id="{86A60474-0262-4D9D-BF58-79A3A988213B}" type="slidenum">
              <a:rPr lang="ja-JP" altLang="en-US" smtClean="0"/>
              <a:pPr/>
              <a:t>15</a:t>
            </a:fld>
            <a:endParaRPr lang="ja-JP" altLang="en-US"/>
          </a:p>
        </p:txBody>
      </p:sp>
      <p:sp>
        <p:nvSpPr>
          <p:cNvPr id="8" name="正方形/長方形 7">
            <a:extLst>
              <a:ext uri="{FF2B5EF4-FFF2-40B4-BE49-F238E27FC236}">
                <a16:creationId xmlns:a16="http://schemas.microsoft.com/office/drawing/2014/main" id="{04A193E4-E5D8-4914-9E69-F4921491F590}"/>
              </a:ext>
            </a:extLst>
          </p:cNvPr>
          <p:cNvSpPr/>
          <p:nvPr/>
        </p:nvSpPr>
        <p:spPr>
          <a:xfrm>
            <a:off x="1628802" y="1360755"/>
            <a:ext cx="1503702" cy="143927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9" name="四角形: 角を丸くする 8">
            <a:extLst>
              <a:ext uri="{FF2B5EF4-FFF2-40B4-BE49-F238E27FC236}">
                <a16:creationId xmlns:a16="http://schemas.microsoft.com/office/drawing/2014/main" id="{D2FFDEEB-7434-46C8-9913-2686558599CD}"/>
              </a:ext>
            </a:extLst>
          </p:cNvPr>
          <p:cNvSpPr/>
          <p:nvPr/>
        </p:nvSpPr>
        <p:spPr>
          <a:xfrm>
            <a:off x="1676832" y="1775918"/>
            <a:ext cx="1383775" cy="3685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0" name="四角形: 角を丸くする 9">
            <a:extLst>
              <a:ext uri="{FF2B5EF4-FFF2-40B4-BE49-F238E27FC236}">
                <a16:creationId xmlns:a16="http://schemas.microsoft.com/office/drawing/2014/main" id="{6FFC4BDA-E514-42EA-84FC-13BA25BC7C0B}"/>
              </a:ext>
            </a:extLst>
          </p:cNvPr>
          <p:cNvSpPr/>
          <p:nvPr/>
        </p:nvSpPr>
        <p:spPr>
          <a:xfrm>
            <a:off x="1676832" y="2282813"/>
            <a:ext cx="1383775" cy="47592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1" name="テキスト ボックス 10">
            <a:extLst>
              <a:ext uri="{FF2B5EF4-FFF2-40B4-BE49-F238E27FC236}">
                <a16:creationId xmlns:a16="http://schemas.microsoft.com/office/drawing/2014/main" id="{A612CA18-789E-4920-B2BC-B752347558C9}"/>
              </a:ext>
            </a:extLst>
          </p:cNvPr>
          <p:cNvSpPr txBox="1"/>
          <p:nvPr/>
        </p:nvSpPr>
        <p:spPr>
          <a:xfrm>
            <a:off x="1810032" y="1371907"/>
            <a:ext cx="114124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ブロック</a:t>
            </a:r>
            <a:r>
              <a:rPr kumimoji="1" lang="en-US" altLang="ja-JP"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A</a:t>
            </a: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2" name="正方形/長方形 11">
            <a:extLst>
              <a:ext uri="{FF2B5EF4-FFF2-40B4-BE49-F238E27FC236}">
                <a16:creationId xmlns:a16="http://schemas.microsoft.com/office/drawing/2014/main" id="{AE6BC56B-6FAB-4DA3-98FA-2EBECE3AC1FB}"/>
              </a:ext>
            </a:extLst>
          </p:cNvPr>
          <p:cNvSpPr/>
          <p:nvPr/>
        </p:nvSpPr>
        <p:spPr>
          <a:xfrm>
            <a:off x="3737546" y="1360755"/>
            <a:ext cx="1503702" cy="1439277"/>
          </a:xfrm>
          <a:prstGeom prst="rect">
            <a:avLst/>
          </a:prstGeom>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3" name="四角形: 角を丸くする 12">
            <a:extLst>
              <a:ext uri="{FF2B5EF4-FFF2-40B4-BE49-F238E27FC236}">
                <a16:creationId xmlns:a16="http://schemas.microsoft.com/office/drawing/2014/main" id="{6151B942-DAA9-4CB1-81B2-829B2DDBA0F1}"/>
              </a:ext>
            </a:extLst>
          </p:cNvPr>
          <p:cNvSpPr/>
          <p:nvPr/>
        </p:nvSpPr>
        <p:spPr>
          <a:xfrm>
            <a:off x="3785576" y="1775918"/>
            <a:ext cx="1383775" cy="3685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取引データ</a:t>
            </a:r>
          </a:p>
        </p:txBody>
      </p:sp>
      <p:sp>
        <p:nvSpPr>
          <p:cNvPr id="14" name="四角形: 角を丸くする 13">
            <a:extLst>
              <a:ext uri="{FF2B5EF4-FFF2-40B4-BE49-F238E27FC236}">
                <a16:creationId xmlns:a16="http://schemas.microsoft.com/office/drawing/2014/main" id="{404ED1FF-D9DD-4E3A-843F-DB0D1F459F6B}"/>
              </a:ext>
            </a:extLst>
          </p:cNvPr>
          <p:cNvSpPr/>
          <p:nvPr/>
        </p:nvSpPr>
        <p:spPr>
          <a:xfrm>
            <a:off x="3785576" y="2282813"/>
            <a:ext cx="1383775" cy="47592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dirty="0">
                <a:solidFill>
                  <a:prstClr val="white"/>
                </a:solidFill>
                <a:latin typeface="Calibri" panose="020F0502020204030204"/>
                <a:ea typeface="ＭＳ Ｐゴシック" panose="020B0600070205080204" pitchFamily="50" charset="-128"/>
              </a:rPr>
              <a:t>A</a:t>
            </a: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のハッシュ</a:t>
            </a:r>
          </a:p>
        </p:txBody>
      </p:sp>
      <p:sp>
        <p:nvSpPr>
          <p:cNvPr id="15" name="テキスト ボックス 14">
            <a:extLst>
              <a:ext uri="{FF2B5EF4-FFF2-40B4-BE49-F238E27FC236}">
                <a16:creationId xmlns:a16="http://schemas.microsoft.com/office/drawing/2014/main" id="{7F74A824-0A73-494B-B32B-D42072BF6766}"/>
              </a:ext>
            </a:extLst>
          </p:cNvPr>
          <p:cNvSpPr txBox="1"/>
          <p:nvPr/>
        </p:nvSpPr>
        <p:spPr>
          <a:xfrm>
            <a:off x="3941059" y="1406586"/>
            <a:ext cx="109667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ブロック</a:t>
            </a:r>
            <a:r>
              <a:rPr kumimoji="1" lang="en-US" altLang="ja-JP"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B</a:t>
            </a: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6" name="正方形/長方形 15">
            <a:extLst>
              <a:ext uri="{FF2B5EF4-FFF2-40B4-BE49-F238E27FC236}">
                <a16:creationId xmlns:a16="http://schemas.microsoft.com/office/drawing/2014/main" id="{B3A477AB-D391-466A-BA6E-32C5499B3C6E}"/>
              </a:ext>
            </a:extLst>
          </p:cNvPr>
          <p:cNvSpPr/>
          <p:nvPr/>
        </p:nvSpPr>
        <p:spPr>
          <a:xfrm>
            <a:off x="5910890" y="1360755"/>
            <a:ext cx="1503702" cy="1439277"/>
          </a:xfrm>
          <a:prstGeom prst="rect">
            <a:avLst/>
          </a:prstGeom>
          <a:ln/>
        </p:spPr>
        <p:style>
          <a:lnRef idx="3">
            <a:schemeClr val="lt1"/>
          </a:lnRef>
          <a:fillRef idx="1">
            <a:schemeClr val="accent4"/>
          </a:fillRef>
          <a:effectRef idx="1">
            <a:schemeClr val="accent4"/>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7" name="四角形: 角を丸くする 16">
            <a:extLst>
              <a:ext uri="{FF2B5EF4-FFF2-40B4-BE49-F238E27FC236}">
                <a16:creationId xmlns:a16="http://schemas.microsoft.com/office/drawing/2014/main" id="{4D8B966F-D58A-4400-ADB7-23F0766F23CD}"/>
              </a:ext>
            </a:extLst>
          </p:cNvPr>
          <p:cNvSpPr/>
          <p:nvPr/>
        </p:nvSpPr>
        <p:spPr>
          <a:xfrm>
            <a:off x="5958920" y="1775918"/>
            <a:ext cx="1383775" cy="3685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取引データ</a:t>
            </a:r>
          </a:p>
        </p:txBody>
      </p:sp>
      <p:sp>
        <p:nvSpPr>
          <p:cNvPr id="18" name="四角形: 角を丸くする 17">
            <a:extLst>
              <a:ext uri="{FF2B5EF4-FFF2-40B4-BE49-F238E27FC236}">
                <a16:creationId xmlns:a16="http://schemas.microsoft.com/office/drawing/2014/main" id="{FF5CD33A-BA39-4981-AC15-65CE9F412045}"/>
              </a:ext>
            </a:extLst>
          </p:cNvPr>
          <p:cNvSpPr/>
          <p:nvPr/>
        </p:nvSpPr>
        <p:spPr>
          <a:xfrm>
            <a:off x="5958920" y="2282813"/>
            <a:ext cx="1383775" cy="47592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B</a:t>
            </a: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のハッシュ</a:t>
            </a:r>
          </a:p>
        </p:txBody>
      </p:sp>
      <p:sp>
        <p:nvSpPr>
          <p:cNvPr id="19" name="テキスト ボックス 18">
            <a:extLst>
              <a:ext uri="{FF2B5EF4-FFF2-40B4-BE49-F238E27FC236}">
                <a16:creationId xmlns:a16="http://schemas.microsoft.com/office/drawing/2014/main" id="{56ADB390-27A6-4F9F-B403-B7FB4B94E6F4}"/>
              </a:ext>
            </a:extLst>
          </p:cNvPr>
          <p:cNvSpPr txBox="1"/>
          <p:nvPr/>
        </p:nvSpPr>
        <p:spPr>
          <a:xfrm>
            <a:off x="6161790" y="1380634"/>
            <a:ext cx="116510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ブロック</a:t>
            </a:r>
            <a:r>
              <a:rPr kumimoji="1" lang="en-US" altLang="ja-JP"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C</a:t>
            </a: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cxnSp>
        <p:nvCxnSpPr>
          <p:cNvPr id="21" name="直線コネクタ 20">
            <a:extLst>
              <a:ext uri="{FF2B5EF4-FFF2-40B4-BE49-F238E27FC236}">
                <a16:creationId xmlns:a16="http://schemas.microsoft.com/office/drawing/2014/main" id="{C755224B-7B92-414D-B71C-2CCD992E38E7}"/>
              </a:ext>
            </a:extLst>
          </p:cNvPr>
          <p:cNvCxnSpPr>
            <a:stCxn id="8" idx="3"/>
            <a:endCxn id="12" idx="1"/>
          </p:cNvCxnSpPr>
          <p:nvPr/>
        </p:nvCxnSpPr>
        <p:spPr>
          <a:xfrm>
            <a:off x="3132504" y="2080394"/>
            <a:ext cx="60504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EBE1AA3A-68DB-40A4-B630-CC007858638F}"/>
              </a:ext>
            </a:extLst>
          </p:cNvPr>
          <p:cNvCxnSpPr>
            <a:stCxn id="12" idx="3"/>
            <a:endCxn id="16" idx="1"/>
          </p:cNvCxnSpPr>
          <p:nvPr/>
        </p:nvCxnSpPr>
        <p:spPr>
          <a:xfrm>
            <a:off x="5241248" y="2080394"/>
            <a:ext cx="66964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正方形/長方形 23">
            <a:extLst>
              <a:ext uri="{FF2B5EF4-FFF2-40B4-BE49-F238E27FC236}">
                <a16:creationId xmlns:a16="http://schemas.microsoft.com/office/drawing/2014/main" id="{DE739F09-3069-4181-BD63-478B47393A8E}"/>
              </a:ext>
            </a:extLst>
          </p:cNvPr>
          <p:cNvSpPr/>
          <p:nvPr/>
        </p:nvSpPr>
        <p:spPr>
          <a:xfrm>
            <a:off x="3737546" y="3221269"/>
            <a:ext cx="1503702" cy="1439277"/>
          </a:xfrm>
          <a:prstGeom prst="rect">
            <a:avLst/>
          </a:prstGeom>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5" name="四角形: 角を丸くする 24">
            <a:extLst>
              <a:ext uri="{FF2B5EF4-FFF2-40B4-BE49-F238E27FC236}">
                <a16:creationId xmlns:a16="http://schemas.microsoft.com/office/drawing/2014/main" id="{4439B429-1366-425A-9A85-B24736FF611B}"/>
              </a:ext>
            </a:extLst>
          </p:cNvPr>
          <p:cNvSpPr/>
          <p:nvPr/>
        </p:nvSpPr>
        <p:spPr>
          <a:xfrm>
            <a:off x="3785576" y="3636432"/>
            <a:ext cx="1383775" cy="3685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取引データ</a:t>
            </a:r>
          </a:p>
        </p:txBody>
      </p:sp>
      <p:sp>
        <p:nvSpPr>
          <p:cNvPr id="26" name="四角形: 角を丸くする 25">
            <a:extLst>
              <a:ext uri="{FF2B5EF4-FFF2-40B4-BE49-F238E27FC236}">
                <a16:creationId xmlns:a16="http://schemas.microsoft.com/office/drawing/2014/main" id="{1EE46A06-6D18-49A6-A62B-355D1B9EF819}"/>
              </a:ext>
            </a:extLst>
          </p:cNvPr>
          <p:cNvSpPr/>
          <p:nvPr/>
        </p:nvSpPr>
        <p:spPr>
          <a:xfrm>
            <a:off x="3785576" y="4143327"/>
            <a:ext cx="1383775" cy="47592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dirty="0">
                <a:solidFill>
                  <a:prstClr val="white"/>
                </a:solidFill>
                <a:latin typeface="Calibri" panose="020F0502020204030204"/>
                <a:ea typeface="ＭＳ Ｐゴシック" panose="020B0600070205080204" pitchFamily="50" charset="-128"/>
              </a:rPr>
              <a:t>A</a:t>
            </a: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のハッシュ</a:t>
            </a:r>
          </a:p>
        </p:txBody>
      </p:sp>
      <p:sp>
        <p:nvSpPr>
          <p:cNvPr id="27" name="テキスト ボックス 26">
            <a:extLst>
              <a:ext uri="{FF2B5EF4-FFF2-40B4-BE49-F238E27FC236}">
                <a16:creationId xmlns:a16="http://schemas.microsoft.com/office/drawing/2014/main" id="{C86BB5A0-E62E-4C90-8C75-FC1F9AB0A3BF}"/>
              </a:ext>
            </a:extLst>
          </p:cNvPr>
          <p:cNvSpPr txBox="1"/>
          <p:nvPr/>
        </p:nvSpPr>
        <p:spPr>
          <a:xfrm>
            <a:off x="3944525" y="3247222"/>
            <a:ext cx="127285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ブロック</a:t>
            </a:r>
            <a:r>
              <a:rPr kumimoji="1" lang="en-US" altLang="ja-JP"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B’</a:t>
            </a: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8" name="正方形/長方形 27">
            <a:extLst>
              <a:ext uri="{FF2B5EF4-FFF2-40B4-BE49-F238E27FC236}">
                <a16:creationId xmlns:a16="http://schemas.microsoft.com/office/drawing/2014/main" id="{08661E62-E4B9-4F36-89D8-61F5D9FA5550}"/>
              </a:ext>
            </a:extLst>
          </p:cNvPr>
          <p:cNvSpPr/>
          <p:nvPr/>
        </p:nvSpPr>
        <p:spPr>
          <a:xfrm>
            <a:off x="5910890" y="3221269"/>
            <a:ext cx="1503702" cy="1439277"/>
          </a:xfrm>
          <a:prstGeom prst="rect">
            <a:avLst/>
          </a:prstGeom>
          <a:ln/>
        </p:spPr>
        <p:style>
          <a:lnRef idx="3">
            <a:schemeClr val="lt1"/>
          </a:lnRef>
          <a:fillRef idx="1">
            <a:schemeClr val="accent4"/>
          </a:fillRef>
          <a:effectRef idx="1">
            <a:schemeClr val="accent4"/>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9" name="四角形: 角を丸くする 28">
            <a:extLst>
              <a:ext uri="{FF2B5EF4-FFF2-40B4-BE49-F238E27FC236}">
                <a16:creationId xmlns:a16="http://schemas.microsoft.com/office/drawing/2014/main" id="{2AFFA066-79C0-495B-B1D5-A5912F30E4F5}"/>
              </a:ext>
            </a:extLst>
          </p:cNvPr>
          <p:cNvSpPr/>
          <p:nvPr/>
        </p:nvSpPr>
        <p:spPr>
          <a:xfrm>
            <a:off x="5958920" y="3636432"/>
            <a:ext cx="1383775" cy="3685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取引データ</a:t>
            </a:r>
          </a:p>
        </p:txBody>
      </p:sp>
      <p:sp>
        <p:nvSpPr>
          <p:cNvPr id="30" name="四角形: 角を丸くする 29">
            <a:extLst>
              <a:ext uri="{FF2B5EF4-FFF2-40B4-BE49-F238E27FC236}">
                <a16:creationId xmlns:a16="http://schemas.microsoft.com/office/drawing/2014/main" id="{7F0DFF0A-9266-469D-A718-F24E2756A909}"/>
              </a:ext>
            </a:extLst>
          </p:cNvPr>
          <p:cNvSpPr/>
          <p:nvPr/>
        </p:nvSpPr>
        <p:spPr>
          <a:xfrm>
            <a:off x="5958920" y="4143326"/>
            <a:ext cx="1714089" cy="66629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B</a:t>
            </a: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のハッシュ</a:t>
            </a:r>
            <a:r>
              <a:rPr kumimoji="1" lang="en-US" altLang="ja-JP"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a:t>
            </a:r>
          </a:p>
        </p:txBody>
      </p:sp>
      <p:sp>
        <p:nvSpPr>
          <p:cNvPr id="31" name="テキスト ボックス 30">
            <a:extLst>
              <a:ext uri="{FF2B5EF4-FFF2-40B4-BE49-F238E27FC236}">
                <a16:creationId xmlns:a16="http://schemas.microsoft.com/office/drawing/2014/main" id="{880E3AEC-6060-40E1-8F94-2CED9EF19A88}"/>
              </a:ext>
            </a:extLst>
          </p:cNvPr>
          <p:cNvSpPr txBox="1"/>
          <p:nvPr/>
        </p:nvSpPr>
        <p:spPr>
          <a:xfrm>
            <a:off x="6124033" y="3225804"/>
            <a:ext cx="121866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ブロック</a:t>
            </a:r>
            <a:r>
              <a:rPr kumimoji="1" lang="en-US" altLang="ja-JP"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C’</a:t>
            </a: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cxnSp>
        <p:nvCxnSpPr>
          <p:cNvPr id="32" name="直線コネクタ 31">
            <a:extLst>
              <a:ext uri="{FF2B5EF4-FFF2-40B4-BE49-F238E27FC236}">
                <a16:creationId xmlns:a16="http://schemas.microsoft.com/office/drawing/2014/main" id="{E6591ECD-BDA5-418C-9D8C-ABDE648AA477}"/>
              </a:ext>
            </a:extLst>
          </p:cNvPr>
          <p:cNvCxnSpPr>
            <a:stCxn id="24" idx="3"/>
            <a:endCxn id="28" idx="1"/>
          </p:cNvCxnSpPr>
          <p:nvPr/>
        </p:nvCxnSpPr>
        <p:spPr>
          <a:xfrm>
            <a:off x="5241248" y="3940908"/>
            <a:ext cx="66964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コネクタ: カギ線 33">
            <a:extLst>
              <a:ext uri="{FF2B5EF4-FFF2-40B4-BE49-F238E27FC236}">
                <a16:creationId xmlns:a16="http://schemas.microsoft.com/office/drawing/2014/main" id="{0A2A7904-168F-4856-9E27-017B6FFA1E4E}"/>
              </a:ext>
            </a:extLst>
          </p:cNvPr>
          <p:cNvCxnSpPr>
            <a:endCxn id="24" idx="1"/>
          </p:cNvCxnSpPr>
          <p:nvPr/>
        </p:nvCxnSpPr>
        <p:spPr>
          <a:xfrm rot="16200000" flipH="1">
            <a:off x="2656028" y="2859389"/>
            <a:ext cx="1860515" cy="302521"/>
          </a:xfrm>
          <a:prstGeom prst="bentConnector2">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正方形/長方形 34">
            <a:extLst>
              <a:ext uri="{FF2B5EF4-FFF2-40B4-BE49-F238E27FC236}">
                <a16:creationId xmlns:a16="http://schemas.microsoft.com/office/drawing/2014/main" id="{1E6141E3-B47C-4562-8049-501D277065BF}"/>
              </a:ext>
            </a:extLst>
          </p:cNvPr>
          <p:cNvSpPr/>
          <p:nvPr/>
        </p:nvSpPr>
        <p:spPr>
          <a:xfrm>
            <a:off x="8115810" y="1363864"/>
            <a:ext cx="1503702" cy="1439277"/>
          </a:xfrm>
          <a:prstGeom prst="rect">
            <a:avLst/>
          </a:prstGeom>
          <a:solidFill>
            <a:srgbClr val="FF0000"/>
          </a:solidFill>
          <a:ln/>
        </p:spPr>
        <p:style>
          <a:lnRef idx="3">
            <a:schemeClr val="lt1"/>
          </a:lnRef>
          <a:fillRef idx="1">
            <a:schemeClr val="accent4"/>
          </a:fillRef>
          <a:effectRef idx="1">
            <a:schemeClr val="accent4"/>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36" name="四角形: 角を丸くする 35">
            <a:extLst>
              <a:ext uri="{FF2B5EF4-FFF2-40B4-BE49-F238E27FC236}">
                <a16:creationId xmlns:a16="http://schemas.microsoft.com/office/drawing/2014/main" id="{87C8DF1C-4329-4E39-BBAB-70B8556A9655}"/>
              </a:ext>
            </a:extLst>
          </p:cNvPr>
          <p:cNvSpPr/>
          <p:nvPr/>
        </p:nvSpPr>
        <p:spPr>
          <a:xfrm>
            <a:off x="8163840" y="1779027"/>
            <a:ext cx="1383775" cy="3685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取引データ</a:t>
            </a:r>
          </a:p>
        </p:txBody>
      </p:sp>
      <p:sp>
        <p:nvSpPr>
          <p:cNvPr id="37" name="四角形: 角を丸くする 36">
            <a:extLst>
              <a:ext uri="{FF2B5EF4-FFF2-40B4-BE49-F238E27FC236}">
                <a16:creationId xmlns:a16="http://schemas.microsoft.com/office/drawing/2014/main" id="{BBBC553A-9138-460A-BFC2-8BABB1446352}"/>
              </a:ext>
            </a:extLst>
          </p:cNvPr>
          <p:cNvSpPr/>
          <p:nvPr/>
        </p:nvSpPr>
        <p:spPr>
          <a:xfrm>
            <a:off x="8163840" y="2285922"/>
            <a:ext cx="1383775" cy="47592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B</a:t>
            </a: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のハッシュ</a:t>
            </a:r>
          </a:p>
        </p:txBody>
      </p:sp>
      <p:sp>
        <p:nvSpPr>
          <p:cNvPr id="38" name="テキスト ボックス 37">
            <a:extLst>
              <a:ext uri="{FF2B5EF4-FFF2-40B4-BE49-F238E27FC236}">
                <a16:creationId xmlns:a16="http://schemas.microsoft.com/office/drawing/2014/main" id="{FEAC4EF4-0625-418A-B8A9-79E784893875}"/>
              </a:ext>
            </a:extLst>
          </p:cNvPr>
          <p:cNvSpPr txBox="1"/>
          <p:nvPr/>
        </p:nvSpPr>
        <p:spPr>
          <a:xfrm>
            <a:off x="8366710" y="1383743"/>
            <a:ext cx="116510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ブロック</a:t>
            </a:r>
            <a:r>
              <a:rPr kumimoji="1" lang="en-US" altLang="ja-JP"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D</a:t>
            </a: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cxnSp>
        <p:nvCxnSpPr>
          <p:cNvPr id="40" name="直線コネクタ 39">
            <a:extLst>
              <a:ext uri="{FF2B5EF4-FFF2-40B4-BE49-F238E27FC236}">
                <a16:creationId xmlns:a16="http://schemas.microsoft.com/office/drawing/2014/main" id="{F17C5710-03EA-4901-8A3C-94ABF17E0186}"/>
              </a:ext>
            </a:extLst>
          </p:cNvPr>
          <p:cNvCxnSpPr>
            <a:stCxn id="16" idx="3"/>
            <a:endCxn id="35" idx="1"/>
          </p:cNvCxnSpPr>
          <p:nvPr/>
        </p:nvCxnSpPr>
        <p:spPr>
          <a:xfrm>
            <a:off x="7414592" y="2080394"/>
            <a:ext cx="701218" cy="310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1CFAE9B9-F007-4362-9D73-FD87438B43A2}"/>
              </a:ext>
            </a:extLst>
          </p:cNvPr>
          <p:cNvCxnSpPr>
            <a:stCxn id="10" idx="3"/>
            <a:endCxn id="14" idx="1"/>
          </p:cNvCxnSpPr>
          <p:nvPr/>
        </p:nvCxnSpPr>
        <p:spPr>
          <a:xfrm>
            <a:off x="3060607" y="2520775"/>
            <a:ext cx="724969" cy="0"/>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575EDE8D-EF5B-4E00-98CC-C33E2559E562}"/>
              </a:ext>
            </a:extLst>
          </p:cNvPr>
          <p:cNvCxnSpPr/>
          <p:nvPr/>
        </p:nvCxnSpPr>
        <p:spPr>
          <a:xfrm>
            <a:off x="5185921" y="2520775"/>
            <a:ext cx="724969" cy="0"/>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73885455-7665-406E-AD4F-2C80717F7424}"/>
              </a:ext>
            </a:extLst>
          </p:cNvPr>
          <p:cNvCxnSpPr>
            <a:cxnSpLocks/>
          </p:cNvCxnSpPr>
          <p:nvPr/>
        </p:nvCxnSpPr>
        <p:spPr>
          <a:xfrm>
            <a:off x="7342695" y="2520775"/>
            <a:ext cx="821145" cy="0"/>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4BA256F5-B099-4872-95B3-C29319B77650}"/>
              </a:ext>
            </a:extLst>
          </p:cNvPr>
          <p:cNvCxnSpPr/>
          <p:nvPr/>
        </p:nvCxnSpPr>
        <p:spPr>
          <a:xfrm>
            <a:off x="5185921" y="4382705"/>
            <a:ext cx="724969" cy="0"/>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D7F952C1-41A2-44DB-B2F0-F48363403B94}"/>
              </a:ext>
            </a:extLst>
          </p:cNvPr>
          <p:cNvCxnSpPr/>
          <p:nvPr/>
        </p:nvCxnSpPr>
        <p:spPr>
          <a:xfrm>
            <a:off x="7414592" y="3940907"/>
            <a:ext cx="66964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乗算記号 47">
            <a:extLst>
              <a:ext uri="{FF2B5EF4-FFF2-40B4-BE49-F238E27FC236}">
                <a16:creationId xmlns:a16="http://schemas.microsoft.com/office/drawing/2014/main" id="{E3C3A433-B123-4951-AA1A-25288A5FB24C}"/>
              </a:ext>
            </a:extLst>
          </p:cNvPr>
          <p:cNvSpPr/>
          <p:nvPr/>
        </p:nvSpPr>
        <p:spPr>
          <a:xfrm>
            <a:off x="7878837" y="3366439"/>
            <a:ext cx="1343820" cy="1187225"/>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9" name="グラフィックス 48" descr="プログラマー">
            <a:extLst>
              <a:ext uri="{FF2B5EF4-FFF2-40B4-BE49-F238E27FC236}">
                <a16:creationId xmlns:a16="http://schemas.microsoft.com/office/drawing/2014/main" id="{4B55F8FC-7C40-4AE4-BBA5-2CC2C0528D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56715" y="3305485"/>
            <a:ext cx="1077220" cy="1077220"/>
          </a:xfrm>
          <a:prstGeom prst="rect">
            <a:avLst/>
          </a:prstGeom>
        </p:spPr>
      </p:pic>
      <p:sp>
        <p:nvSpPr>
          <p:cNvPr id="51" name="テキスト ボックス 50">
            <a:extLst>
              <a:ext uri="{FF2B5EF4-FFF2-40B4-BE49-F238E27FC236}">
                <a16:creationId xmlns:a16="http://schemas.microsoft.com/office/drawing/2014/main" id="{075AA66D-231F-49B9-8F52-55BBFF771DF7}"/>
              </a:ext>
            </a:extLst>
          </p:cNvPr>
          <p:cNvSpPr txBox="1"/>
          <p:nvPr/>
        </p:nvSpPr>
        <p:spPr>
          <a:xfrm>
            <a:off x="3658350" y="4819623"/>
            <a:ext cx="4280339" cy="369332"/>
          </a:xfrm>
          <a:prstGeom prst="rect">
            <a:avLst/>
          </a:prstGeom>
          <a:noFill/>
        </p:spPr>
        <p:txBody>
          <a:bodyPr wrap="none" rtlCol="0">
            <a:spAutoFit/>
          </a:bodyPr>
          <a:lstStyle/>
          <a:p>
            <a:r>
              <a:rPr lang="ja-JP" altLang="en-US" b="1" dirty="0"/>
              <a:t>改ざんされるとハッシュ値が変わってしまう</a:t>
            </a:r>
            <a:endParaRPr kumimoji="1" lang="ja-JP" altLang="en-US" b="1" dirty="0"/>
          </a:p>
        </p:txBody>
      </p:sp>
      <p:sp>
        <p:nvSpPr>
          <p:cNvPr id="52" name="テキスト ボックス 51">
            <a:extLst>
              <a:ext uri="{FF2B5EF4-FFF2-40B4-BE49-F238E27FC236}">
                <a16:creationId xmlns:a16="http://schemas.microsoft.com/office/drawing/2014/main" id="{B91CCB5F-D240-4F51-AA43-BB33ADFD892E}"/>
              </a:ext>
            </a:extLst>
          </p:cNvPr>
          <p:cNvSpPr txBox="1"/>
          <p:nvPr/>
        </p:nvSpPr>
        <p:spPr>
          <a:xfrm>
            <a:off x="9056205" y="3512585"/>
            <a:ext cx="3135795" cy="923330"/>
          </a:xfrm>
          <a:prstGeom prst="rect">
            <a:avLst/>
          </a:prstGeom>
          <a:noFill/>
        </p:spPr>
        <p:txBody>
          <a:bodyPr wrap="none" rtlCol="0">
            <a:spAutoFit/>
          </a:bodyPr>
          <a:lstStyle/>
          <a:p>
            <a:r>
              <a:rPr kumimoji="1" lang="ja-JP" altLang="en-US" dirty="0"/>
              <a:t>各ブロックの情報がほかの</a:t>
            </a:r>
            <a:endParaRPr kumimoji="1" lang="en-US" altLang="ja-JP" dirty="0"/>
          </a:p>
          <a:p>
            <a:r>
              <a:rPr kumimoji="1" lang="ja-JP" altLang="en-US" dirty="0"/>
              <a:t>マシンにも保存されているため</a:t>
            </a:r>
            <a:endParaRPr kumimoji="1" lang="en-US" altLang="ja-JP" dirty="0"/>
          </a:p>
          <a:p>
            <a:r>
              <a:rPr lang="ja-JP" altLang="en-US" dirty="0"/>
              <a:t>不正がわかりやすい</a:t>
            </a:r>
            <a:endParaRPr kumimoji="1" lang="ja-JP" altLang="en-US" dirty="0"/>
          </a:p>
        </p:txBody>
      </p:sp>
      <p:sp>
        <p:nvSpPr>
          <p:cNvPr id="53" name="テキスト ボックス 52">
            <a:extLst>
              <a:ext uri="{FF2B5EF4-FFF2-40B4-BE49-F238E27FC236}">
                <a16:creationId xmlns:a16="http://schemas.microsoft.com/office/drawing/2014/main" id="{44362599-C30F-4984-B9F4-851863A940FF}"/>
              </a:ext>
            </a:extLst>
          </p:cNvPr>
          <p:cNvSpPr txBox="1"/>
          <p:nvPr/>
        </p:nvSpPr>
        <p:spPr>
          <a:xfrm>
            <a:off x="1483265" y="5274318"/>
            <a:ext cx="9357049" cy="1200329"/>
          </a:xfrm>
          <a:prstGeom prst="rect">
            <a:avLst/>
          </a:prstGeom>
          <a:noFill/>
        </p:spPr>
        <p:txBody>
          <a:bodyPr wrap="none" rtlCol="0">
            <a:spAutoFit/>
          </a:bodyPr>
          <a:lstStyle/>
          <a:p>
            <a:r>
              <a:rPr lang="ja-JP" altLang="en-US" dirty="0"/>
              <a:t>新しいブロックを生成しようとした時、ユーザは一番長いチェーンを参照するため、</a:t>
            </a:r>
            <a:endParaRPr lang="en-US" altLang="ja-JP" dirty="0"/>
          </a:p>
          <a:p>
            <a:r>
              <a:rPr lang="ja-JP" altLang="en-US" dirty="0"/>
              <a:t>改ざんするためには正規のチェーンより長いチェーンを作る必要がある。</a:t>
            </a:r>
            <a:endParaRPr lang="en-US" altLang="ja-JP" dirty="0"/>
          </a:p>
          <a:p>
            <a:r>
              <a:rPr lang="ja-JP" altLang="en-US" dirty="0"/>
              <a:t>この競争は計算能力の戦いなので、単純に他の全ユーザの計算能力を上回る計算機があれば</a:t>
            </a:r>
            <a:endParaRPr lang="en-US" altLang="ja-JP" dirty="0"/>
          </a:p>
          <a:p>
            <a:r>
              <a:rPr lang="ja-JP" altLang="en-US" dirty="0"/>
              <a:t>改ざんは可能だが、実現は困難</a:t>
            </a:r>
            <a:endParaRPr kumimoji="1" lang="ja-JP" altLang="en-US" dirty="0"/>
          </a:p>
        </p:txBody>
      </p:sp>
    </p:spTree>
    <p:extLst>
      <p:ext uri="{BB962C8B-B14F-4D97-AF65-F5344CB8AC3E}">
        <p14:creationId xmlns:p14="http://schemas.microsoft.com/office/powerpoint/2010/main" val="2042519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B93092-6AA0-4037-A3C6-E74BF00F7E36}"/>
              </a:ext>
            </a:extLst>
          </p:cNvPr>
          <p:cNvSpPr>
            <a:spLocks noGrp="1"/>
          </p:cNvSpPr>
          <p:nvPr>
            <p:ph type="title"/>
          </p:nvPr>
        </p:nvSpPr>
        <p:spPr/>
        <p:txBody>
          <a:bodyPr/>
          <a:lstStyle/>
          <a:p>
            <a:r>
              <a:rPr kumimoji="1" lang="ja-JP" altLang="en-US" dirty="0"/>
              <a:t>コンセンサスアルゴリズムの種類</a:t>
            </a:r>
          </a:p>
        </p:txBody>
      </p:sp>
      <p:sp>
        <p:nvSpPr>
          <p:cNvPr id="4" name="フッター プレースホルダー 3">
            <a:extLst>
              <a:ext uri="{FF2B5EF4-FFF2-40B4-BE49-F238E27FC236}">
                <a16:creationId xmlns:a16="http://schemas.microsoft.com/office/drawing/2014/main" id="{6D2996E4-DDF7-42E4-B4A0-3991034C7642}"/>
              </a:ext>
            </a:extLst>
          </p:cNvPr>
          <p:cNvSpPr>
            <a:spLocks noGrp="1"/>
          </p:cNvSpPr>
          <p:nvPr>
            <p:ph type="ftr" sz="quarter" idx="11"/>
          </p:nvPr>
        </p:nvSpPr>
        <p:spPr/>
        <p:txBody>
          <a:bodyPr/>
          <a:lstStyle/>
          <a:p>
            <a:r>
              <a:rPr lang="en-US" altLang="ja-JP"/>
              <a:t>Copyright© 2019</a:t>
            </a:r>
            <a:r>
              <a:rPr lang="ja-JP" altLang="en-US"/>
              <a:t>　都築電気株式会社</a:t>
            </a:r>
            <a:endParaRPr lang="ja-JP" altLang="en-US" dirty="0"/>
          </a:p>
        </p:txBody>
      </p:sp>
      <p:sp>
        <p:nvSpPr>
          <p:cNvPr id="5" name="スライド番号プレースホルダー 4">
            <a:extLst>
              <a:ext uri="{FF2B5EF4-FFF2-40B4-BE49-F238E27FC236}">
                <a16:creationId xmlns:a16="http://schemas.microsoft.com/office/drawing/2014/main" id="{879BCC3F-32A0-4062-B352-FC4A117AEB89}"/>
              </a:ext>
            </a:extLst>
          </p:cNvPr>
          <p:cNvSpPr>
            <a:spLocks noGrp="1"/>
          </p:cNvSpPr>
          <p:nvPr>
            <p:ph type="sldNum" sz="quarter" idx="12"/>
          </p:nvPr>
        </p:nvSpPr>
        <p:spPr/>
        <p:txBody>
          <a:bodyPr/>
          <a:lstStyle/>
          <a:p>
            <a:fld id="{86A60474-0262-4D9D-BF58-79A3A988213B}" type="slidenum">
              <a:rPr lang="ja-JP" altLang="en-US" smtClean="0"/>
              <a:pPr/>
              <a:t>16</a:t>
            </a:fld>
            <a:endParaRPr lang="ja-JP" altLang="en-US"/>
          </a:p>
        </p:txBody>
      </p:sp>
      <p:graphicFrame>
        <p:nvGraphicFramePr>
          <p:cNvPr id="7" name="表 6">
            <a:extLst>
              <a:ext uri="{FF2B5EF4-FFF2-40B4-BE49-F238E27FC236}">
                <a16:creationId xmlns:a16="http://schemas.microsoft.com/office/drawing/2014/main" id="{D7EA8EDE-63D1-429F-BE03-431BC7F29E9E}"/>
              </a:ext>
            </a:extLst>
          </p:cNvPr>
          <p:cNvGraphicFramePr>
            <a:graphicFrameLocks noGrp="1"/>
          </p:cNvGraphicFramePr>
          <p:nvPr>
            <p:extLst>
              <p:ext uri="{D42A27DB-BD31-4B8C-83A1-F6EECF244321}">
                <p14:modId xmlns:p14="http://schemas.microsoft.com/office/powerpoint/2010/main" val="1292995570"/>
              </p:ext>
            </p:extLst>
          </p:nvPr>
        </p:nvGraphicFramePr>
        <p:xfrm>
          <a:off x="1760497" y="1565133"/>
          <a:ext cx="9129644" cy="4510259"/>
        </p:xfrm>
        <a:graphic>
          <a:graphicData uri="http://schemas.openxmlformats.org/drawingml/2006/table">
            <a:tbl>
              <a:tblPr firstRow="1" bandRow="1">
                <a:tableStyleId>{5C22544A-7EE6-4342-B048-85BDC9FD1C3A}</a:tableStyleId>
              </a:tblPr>
              <a:tblGrid>
                <a:gridCol w="2302985">
                  <a:extLst>
                    <a:ext uri="{9D8B030D-6E8A-4147-A177-3AD203B41FA5}">
                      <a16:colId xmlns:a16="http://schemas.microsoft.com/office/drawing/2014/main" val="1127481288"/>
                    </a:ext>
                  </a:extLst>
                </a:gridCol>
                <a:gridCol w="4497438">
                  <a:extLst>
                    <a:ext uri="{9D8B030D-6E8A-4147-A177-3AD203B41FA5}">
                      <a16:colId xmlns:a16="http://schemas.microsoft.com/office/drawing/2014/main" val="3846882604"/>
                    </a:ext>
                  </a:extLst>
                </a:gridCol>
                <a:gridCol w="2329221">
                  <a:extLst>
                    <a:ext uri="{9D8B030D-6E8A-4147-A177-3AD203B41FA5}">
                      <a16:colId xmlns:a16="http://schemas.microsoft.com/office/drawing/2014/main" val="547366529"/>
                    </a:ext>
                  </a:extLst>
                </a:gridCol>
              </a:tblGrid>
              <a:tr h="380635">
                <a:tc>
                  <a:txBody>
                    <a:bodyPr/>
                    <a:lstStyle/>
                    <a:p>
                      <a:r>
                        <a:rPr kumimoji="1" lang="ja-JP" altLang="en-US" dirty="0"/>
                        <a:t>アルゴリズム名</a:t>
                      </a:r>
                    </a:p>
                  </a:txBody>
                  <a:tcPr/>
                </a:tc>
                <a:tc>
                  <a:txBody>
                    <a:bodyPr/>
                    <a:lstStyle/>
                    <a:p>
                      <a:r>
                        <a:rPr kumimoji="1" lang="ja-JP" altLang="en-US" dirty="0"/>
                        <a:t>特徴</a:t>
                      </a:r>
                    </a:p>
                  </a:txBody>
                  <a:tcPr/>
                </a:tc>
                <a:tc>
                  <a:txBody>
                    <a:bodyPr/>
                    <a:lstStyle/>
                    <a:p>
                      <a:r>
                        <a:rPr kumimoji="1" lang="ja-JP" altLang="en-US" dirty="0"/>
                        <a:t>例</a:t>
                      </a:r>
                    </a:p>
                  </a:txBody>
                  <a:tcPr/>
                </a:tc>
                <a:extLst>
                  <a:ext uri="{0D108BD9-81ED-4DB2-BD59-A6C34878D82A}">
                    <a16:rowId xmlns:a16="http://schemas.microsoft.com/office/drawing/2014/main" val="624469160"/>
                  </a:ext>
                </a:extLst>
              </a:tr>
              <a:tr h="10324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ja-JP" altLang="en-US" sz="2000" dirty="0"/>
                        <a:t>「</a:t>
                      </a:r>
                      <a:r>
                        <a:rPr lang="en-US" altLang="ja-JP" sz="2000" dirty="0"/>
                        <a:t>Proof of Work</a:t>
                      </a:r>
                      <a:r>
                        <a:rPr lang="ja-JP" altLang="en-US" sz="2000" dirty="0"/>
                        <a:t>」</a:t>
                      </a:r>
                      <a:r>
                        <a:rPr lang="en-US" altLang="ja-JP" sz="2000" dirty="0"/>
                        <a:t>(</a:t>
                      </a:r>
                      <a:r>
                        <a:rPr lang="en-US" altLang="ja-JP" sz="2000" dirty="0" err="1"/>
                        <a:t>PoW</a:t>
                      </a:r>
                      <a:r>
                        <a:rPr lang="en-US" altLang="ja-JP" sz="2000" dirty="0"/>
                        <a:t>)</a:t>
                      </a:r>
                    </a:p>
                    <a:p>
                      <a:endParaRPr kumimoji="1" lang="ja-JP" altLang="en-US" sz="2000" dirty="0"/>
                    </a:p>
                  </a:txBody>
                  <a:tcPr/>
                </a:tc>
                <a:tc>
                  <a:txBody>
                    <a:bodyPr/>
                    <a:lstStyle/>
                    <a:p>
                      <a:r>
                        <a:rPr kumimoji="1" lang="ja-JP" altLang="en-US" sz="1800" b="0" i="0" kern="1200" dirty="0">
                          <a:solidFill>
                            <a:schemeClr val="dk1"/>
                          </a:solidFill>
                          <a:effectLst/>
                          <a:latin typeface="+mn-lt"/>
                          <a:ea typeface="+mn-ea"/>
                          <a:cs typeface="+mn-cs"/>
                        </a:rPr>
                        <a:t>取引情報の計算を行う演算力に応じてブロック生成者を決定</a:t>
                      </a:r>
                      <a:endParaRPr kumimoji="1" lang="ja-JP" altLang="en-US" dirty="0"/>
                    </a:p>
                  </a:txBody>
                  <a:tcPr/>
                </a:tc>
                <a:tc>
                  <a:txBody>
                    <a:bodyPr/>
                    <a:lstStyle/>
                    <a:p>
                      <a:r>
                        <a:rPr kumimoji="1" lang="ja-JP" altLang="en-US" dirty="0"/>
                        <a:t>ビットコイン</a:t>
                      </a:r>
                    </a:p>
                  </a:txBody>
                  <a:tcPr/>
                </a:tc>
                <a:extLst>
                  <a:ext uri="{0D108BD9-81ED-4DB2-BD59-A6C34878D82A}">
                    <a16:rowId xmlns:a16="http://schemas.microsoft.com/office/drawing/2014/main" val="283309366"/>
                  </a:ext>
                </a:extLst>
              </a:tr>
              <a:tr h="10324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ja-JP" altLang="en-US" sz="2000" dirty="0"/>
                        <a:t>「</a:t>
                      </a:r>
                      <a:r>
                        <a:rPr lang="en-US" altLang="ja-JP" sz="2000" dirty="0"/>
                        <a:t>Proof of Stake</a:t>
                      </a:r>
                      <a:r>
                        <a:rPr lang="ja-JP" altLang="en-US" sz="2000" dirty="0"/>
                        <a:t>」</a:t>
                      </a:r>
                      <a:r>
                        <a:rPr lang="en-US" altLang="ja-JP" sz="2000" dirty="0"/>
                        <a:t>(</a:t>
                      </a:r>
                      <a:r>
                        <a:rPr lang="en-US" altLang="ja-JP" sz="2000" dirty="0" err="1"/>
                        <a:t>PoS</a:t>
                      </a:r>
                      <a:r>
                        <a:rPr lang="en-US" altLang="ja-JP" sz="2000" dirty="0"/>
                        <a:t>)</a:t>
                      </a:r>
                    </a:p>
                    <a:p>
                      <a:endParaRPr kumimoji="1" lang="ja-JP" altLang="en-US" sz="2000" dirty="0"/>
                    </a:p>
                  </a:txBody>
                  <a:tcPr/>
                </a:tc>
                <a:tc>
                  <a:txBody>
                    <a:bodyPr/>
                    <a:lstStyle/>
                    <a:p>
                      <a:r>
                        <a:rPr kumimoji="1" lang="ja-JP" altLang="en-US" sz="1800" b="0" i="0" kern="1200" dirty="0">
                          <a:solidFill>
                            <a:schemeClr val="dk1"/>
                          </a:solidFill>
                          <a:effectLst/>
                          <a:latin typeface="+mn-lt"/>
                          <a:ea typeface="+mn-ea"/>
                          <a:cs typeface="+mn-cs"/>
                        </a:rPr>
                        <a:t>仮想通貨の保有量に応じてブロック生成者を決定</a:t>
                      </a:r>
                      <a:endParaRPr kumimoji="1" lang="ja-JP" altLang="en-US" dirty="0"/>
                    </a:p>
                  </a:txBody>
                  <a:tcPr/>
                </a:tc>
                <a:tc>
                  <a:txBody>
                    <a:bodyPr/>
                    <a:lstStyle/>
                    <a:p>
                      <a:r>
                        <a:rPr kumimoji="1" lang="ja-JP" altLang="en-US" dirty="0"/>
                        <a:t>イーサリアム</a:t>
                      </a:r>
                    </a:p>
                  </a:txBody>
                  <a:tcPr/>
                </a:tc>
                <a:extLst>
                  <a:ext uri="{0D108BD9-81ED-4DB2-BD59-A6C34878D82A}">
                    <a16:rowId xmlns:a16="http://schemas.microsoft.com/office/drawing/2014/main" val="1551638782"/>
                  </a:ext>
                </a:extLst>
              </a:tr>
              <a:tr h="10324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ja-JP" altLang="en-US" sz="2000" dirty="0"/>
                        <a:t>「</a:t>
                      </a:r>
                      <a:r>
                        <a:rPr lang="en-US" altLang="ja-JP" sz="2000" dirty="0"/>
                        <a:t>Proof of Importance</a:t>
                      </a:r>
                      <a:r>
                        <a:rPr lang="ja-JP" altLang="en-US" sz="2000" dirty="0"/>
                        <a:t>」</a:t>
                      </a:r>
                      <a:r>
                        <a:rPr lang="en-US" altLang="ja-JP" sz="2000" dirty="0"/>
                        <a:t>(</a:t>
                      </a:r>
                      <a:r>
                        <a:rPr lang="en-US" altLang="ja-JP" sz="2000" dirty="0" err="1"/>
                        <a:t>PoI</a:t>
                      </a:r>
                      <a:r>
                        <a:rPr lang="en-US" altLang="ja-JP" sz="2000" dirty="0"/>
                        <a:t>)</a:t>
                      </a:r>
                    </a:p>
                    <a:p>
                      <a:endParaRPr kumimoji="1" lang="ja-JP" altLang="en-US" sz="2000" dirty="0"/>
                    </a:p>
                  </a:txBody>
                  <a:tcPr/>
                </a:tc>
                <a:tc>
                  <a:txBody>
                    <a:bodyPr/>
                    <a:lstStyle/>
                    <a:p>
                      <a:r>
                        <a:rPr kumimoji="1" lang="ja-JP" altLang="en-US" sz="1800" b="0" i="0" kern="1200" dirty="0">
                          <a:solidFill>
                            <a:schemeClr val="dk1"/>
                          </a:solidFill>
                          <a:effectLst/>
                          <a:latin typeface="+mn-lt"/>
                          <a:ea typeface="+mn-ea"/>
                          <a:cs typeface="+mn-cs"/>
                        </a:rPr>
                        <a:t>仮想通貨の保有量・取引数・取引量に応じてブロック生成者を決定</a:t>
                      </a:r>
                      <a:endParaRPr kumimoji="1" lang="ja-JP" altLang="en-US" dirty="0"/>
                    </a:p>
                  </a:txBody>
                  <a:tcPr/>
                </a:tc>
                <a:tc>
                  <a:txBody>
                    <a:bodyPr/>
                    <a:lstStyle/>
                    <a:p>
                      <a:r>
                        <a:rPr kumimoji="1" lang="ja-JP" altLang="en-US" dirty="0"/>
                        <a:t>ネム</a:t>
                      </a:r>
                    </a:p>
                  </a:txBody>
                  <a:tcPr/>
                </a:tc>
                <a:extLst>
                  <a:ext uri="{0D108BD9-81ED-4DB2-BD59-A6C34878D82A}">
                    <a16:rowId xmlns:a16="http://schemas.microsoft.com/office/drawing/2014/main" val="1698932709"/>
                  </a:ext>
                </a:extLst>
              </a:tr>
              <a:tr h="10324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ja-JP" altLang="en-US" sz="2000" dirty="0"/>
                        <a:t>「</a:t>
                      </a:r>
                      <a:r>
                        <a:rPr lang="en-US" altLang="ja-JP" sz="2000" dirty="0"/>
                        <a:t>Proof of Consensus</a:t>
                      </a:r>
                      <a:r>
                        <a:rPr lang="ja-JP" altLang="en-US" sz="2000" dirty="0"/>
                        <a:t>」</a:t>
                      </a:r>
                      <a:r>
                        <a:rPr lang="en-US" altLang="ja-JP" sz="2000" dirty="0"/>
                        <a:t>(</a:t>
                      </a:r>
                      <a:r>
                        <a:rPr lang="en-US" altLang="ja-JP" sz="2000" dirty="0" err="1"/>
                        <a:t>PoC</a:t>
                      </a:r>
                      <a:r>
                        <a:rPr lang="en-US" altLang="ja-JP" sz="2000" dirty="0"/>
                        <a:t>)</a:t>
                      </a:r>
                    </a:p>
                    <a:p>
                      <a:endParaRPr kumimoji="1" lang="ja-JP" altLang="en-US" sz="2000" dirty="0"/>
                    </a:p>
                  </a:txBody>
                  <a:tcPr/>
                </a:tc>
                <a:tc>
                  <a:txBody>
                    <a:bodyPr/>
                    <a:lstStyle/>
                    <a:p>
                      <a:r>
                        <a:rPr kumimoji="1" lang="ja-JP" altLang="en-US" sz="1800" b="0" i="0" kern="1200" dirty="0">
                          <a:solidFill>
                            <a:schemeClr val="dk1"/>
                          </a:solidFill>
                          <a:effectLst/>
                          <a:latin typeface="+mn-lt"/>
                          <a:ea typeface="+mn-ea"/>
                          <a:cs typeface="+mn-cs"/>
                        </a:rPr>
                        <a:t>信用の高い企業など特定のノードがブロック生成者となる</a:t>
                      </a:r>
                      <a:endParaRPr kumimoji="1" lang="ja-JP" altLang="en-US" dirty="0"/>
                    </a:p>
                  </a:txBody>
                  <a:tcPr/>
                </a:tc>
                <a:tc>
                  <a:txBody>
                    <a:bodyPr/>
                    <a:lstStyle/>
                    <a:p>
                      <a:r>
                        <a:rPr kumimoji="1" lang="ja-JP" altLang="en-US" dirty="0"/>
                        <a:t>リップル</a:t>
                      </a:r>
                    </a:p>
                  </a:txBody>
                  <a:tcPr/>
                </a:tc>
                <a:extLst>
                  <a:ext uri="{0D108BD9-81ED-4DB2-BD59-A6C34878D82A}">
                    <a16:rowId xmlns:a16="http://schemas.microsoft.com/office/drawing/2014/main" val="1159576633"/>
                  </a:ext>
                </a:extLst>
              </a:tr>
            </a:tbl>
          </a:graphicData>
        </a:graphic>
      </p:graphicFrame>
    </p:spTree>
    <p:extLst>
      <p:ext uri="{BB962C8B-B14F-4D97-AF65-F5344CB8AC3E}">
        <p14:creationId xmlns:p14="http://schemas.microsoft.com/office/powerpoint/2010/main" val="1701185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43E39B-CAB1-4AAB-8EDC-75FB72C5E761}"/>
              </a:ext>
            </a:extLst>
          </p:cNvPr>
          <p:cNvSpPr>
            <a:spLocks noGrp="1"/>
          </p:cNvSpPr>
          <p:nvPr>
            <p:ph type="title"/>
          </p:nvPr>
        </p:nvSpPr>
        <p:spPr/>
        <p:txBody>
          <a:bodyPr/>
          <a:lstStyle/>
          <a:p>
            <a:r>
              <a:rPr kumimoji="1" lang="ja-JP" altLang="en-US" dirty="0"/>
              <a:t>管理者の有無</a:t>
            </a:r>
          </a:p>
        </p:txBody>
      </p:sp>
      <p:sp>
        <p:nvSpPr>
          <p:cNvPr id="4" name="フッター プレースホルダー 3">
            <a:extLst>
              <a:ext uri="{FF2B5EF4-FFF2-40B4-BE49-F238E27FC236}">
                <a16:creationId xmlns:a16="http://schemas.microsoft.com/office/drawing/2014/main" id="{24828FB2-9866-4A84-803C-05366B197EFF}"/>
              </a:ext>
            </a:extLst>
          </p:cNvPr>
          <p:cNvSpPr>
            <a:spLocks noGrp="1"/>
          </p:cNvSpPr>
          <p:nvPr>
            <p:ph type="ftr" sz="quarter" idx="11"/>
          </p:nvPr>
        </p:nvSpPr>
        <p:spPr/>
        <p:txBody>
          <a:bodyPr/>
          <a:lstStyle/>
          <a:p>
            <a:r>
              <a:rPr lang="en-US" altLang="ja-JP"/>
              <a:t>Copyright© 2019</a:t>
            </a:r>
            <a:r>
              <a:rPr lang="ja-JP" altLang="en-US"/>
              <a:t>　都築電気株式会社</a:t>
            </a:r>
            <a:endParaRPr lang="ja-JP" altLang="en-US" dirty="0"/>
          </a:p>
        </p:txBody>
      </p:sp>
      <p:sp>
        <p:nvSpPr>
          <p:cNvPr id="5" name="スライド番号プレースホルダー 4">
            <a:extLst>
              <a:ext uri="{FF2B5EF4-FFF2-40B4-BE49-F238E27FC236}">
                <a16:creationId xmlns:a16="http://schemas.microsoft.com/office/drawing/2014/main" id="{449CBD3B-42D8-4BBA-9659-4099EF12A5A5}"/>
              </a:ext>
            </a:extLst>
          </p:cNvPr>
          <p:cNvSpPr>
            <a:spLocks noGrp="1"/>
          </p:cNvSpPr>
          <p:nvPr>
            <p:ph type="sldNum" sz="quarter" idx="12"/>
          </p:nvPr>
        </p:nvSpPr>
        <p:spPr/>
        <p:txBody>
          <a:bodyPr/>
          <a:lstStyle/>
          <a:p>
            <a:fld id="{86A60474-0262-4D9D-BF58-79A3A988213B}" type="slidenum">
              <a:rPr lang="ja-JP" altLang="en-US" smtClean="0"/>
              <a:pPr/>
              <a:t>17</a:t>
            </a:fld>
            <a:endParaRPr lang="ja-JP" altLang="en-US"/>
          </a:p>
        </p:txBody>
      </p:sp>
      <p:graphicFrame>
        <p:nvGraphicFramePr>
          <p:cNvPr id="7" name="表 6">
            <a:extLst>
              <a:ext uri="{FF2B5EF4-FFF2-40B4-BE49-F238E27FC236}">
                <a16:creationId xmlns:a16="http://schemas.microsoft.com/office/drawing/2014/main" id="{5C188F6A-6A77-431F-BE09-B33B0BCC170F}"/>
              </a:ext>
            </a:extLst>
          </p:cNvPr>
          <p:cNvGraphicFramePr>
            <a:graphicFrameLocks noGrp="1"/>
          </p:cNvGraphicFramePr>
          <p:nvPr>
            <p:extLst>
              <p:ext uri="{D42A27DB-BD31-4B8C-83A1-F6EECF244321}">
                <p14:modId xmlns:p14="http://schemas.microsoft.com/office/powerpoint/2010/main" val="2072152090"/>
              </p:ext>
            </p:extLst>
          </p:nvPr>
        </p:nvGraphicFramePr>
        <p:xfrm>
          <a:off x="1317159" y="1759811"/>
          <a:ext cx="10291748" cy="4104275"/>
        </p:xfrm>
        <a:graphic>
          <a:graphicData uri="http://schemas.openxmlformats.org/drawingml/2006/table">
            <a:tbl>
              <a:tblPr firstRow="1" firstCol="1" bandRow="1">
                <a:tableStyleId>{5C22544A-7EE6-4342-B048-85BDC9FD1C3A}</a:tableStyleId>
              </a:tblPr>
              <a:tblGrid>
                <a:gridCol w="1913058">
                  <a:extLst>
                    <a:ext uri="{9D8B030D-6E8A-4147-A177-3AD203B41FA5}">
                      <a16:colId xmlns:a16="http://schemas.microsoft.com/office/drawing/2014/main" val="2524477596"/>
                    </a:ext>
                  </a:extLst>
                </a:gridCol>
                <a:gridCol w="3232816">
                  <a:extLst>
                    <a:ext uri="{9D8B030D-6E8A-4147-A177-3AD203B41FA5}">
                      <a16:colId xmlns:a16="http://schemas.microsoft.com/office/drawing/2014/main" val="2600336740"/>
                    </a:ext>
                  </a:extLst>
                </a:gridCol>
                <a:gridCol w="2572937">
                  <a:extLst>
                    <a:ext uri="{9D8B030D-6E8A-4147-A177-3AD203B41FA5}">
                      <a16:colId xmlns:a16="http://schemas.microsoft.com/office/drawing/2014/main" val="3532259937"/>
                    </a:ext>
                  </a:extLst>
                </a:gridCol>
                <a:gridCol w="2572937">
                  <a:extLst>
                    <a:ext uri="{9D8B030D-6E8A-4147-A177-3AD203B41FA5}">
                      <a16:colId xmlns:a16="http://schemas.microsoft.com/office/drawing/2014/main" val="916157409"/>
                    </a:ext>
                  </a:extLst>
                </a:gridCol>
              </a:tblGrid>
              <a:tr h="684147">
                <a:tc>
                  <a:txBody>
                    <a:bodyPr/>
                    <a:lstStyle/>
                    <a:p>
                      <a:pPr algn="ctr"/>
                      <a:endParaRPr kumimoji="1" lang="ja-JP" altLang="en-US" sz="2400" dirty="0"/>
                    </a:p>
                  </a:txBody>
                  <a:tcPr/>
                </a:tc>
                <a:tc>
                  <a:txBody>
                    <a:bodyPr/>
                    <a:lstStyle/>
                    <a:p>
                      <a:pPr algn="ctr"/>
                      <a:r>
                        <a:rPr kumimoji="1" lang="ja-JP" altLang="en-US" sz="2400" dirty="0"/>
                        <a:t>管理者なし</a:t>
                      </a:r>
                    </a:p>
                  </a:txBody>
                  <a:tcPr/>
                </a:tc>
                <a:tc>
                  <a:txBody>
                    <a:bodyPr/>
                    <a:lstStyle/>
                    <a:p>
                      <a:pPr algn="ctr"/>
                      <a:r>
                        <a:rPr kumimoji="1" lang="ja-JP" altLang="en-US" sz="2400" dirty="0"/>
                        <a:t>複数企業</a:t>
                      </a:r>
                    </a:p>
                  </a:txBody>
                  <a:tcPr/>
                </a:tc>
                <a:tc>
                  <a:txBody>
                    <a:bodyPr/>
                    <a:lstStyle/>
                    <a:p>
                      <a:pPr algn="ctr"/>
                      <a:r>
                        <a:rPr kumimoji="1" lang="ja-JP" altLang="en-US" sz="2400" dirty="0"/>
                        <a:t>単一企業</a:t>
                      </a:r>
                    </a:p>
                  </a:txBody>
                  <a:tcPr/>
                </a:tc>
                <a:extLst>
                  <a:ext uri="{0D108BD9-81ED-4DB2-BD59-A6C34878D82A}">
                    <a16:rowId xmlns:a16="http://schemas.microsoft.com/office/drawing/2014/main" val="252188893"/>
                  </a:ext>
                </a:extLst>
              </a:tr>
              <a:tr h="1106532">
                <a:tc>
                  <a:txBody>
                    <a:bodyPr/>
                    <a:lstStyle/>
                    <a:p>
                      <a:pPr algn="ctr"/>
                      <a:r>
                        <a:rPr kumimoji="1" lang="ja-JP" altLang="en-US" sz="2400" dirty="0"/>
                        <a:t>分類</a:t>
                      </a:r>
                    </a:p>
                  </a:txBody>
                  <a:tcPr/>
                </a:tc>
                <a:tc>
                  <a:txBody>
                    <a:bodyPr/>
                    <a:lstStyle/>
                    <a:p>
                      <a:pPr algn="ctr"/>
                      <a:r>
                        <a:rPr kumimoji="1" lang="ja-JP" altLang="en-US" sz="2400" dirty="0"/>
                        <a:t>パブリック型</a:t>
                      </a:r>
                    </a:p>
                  </a:txBody>
                  <a:tcPr/>
                </a:tc>
                <a:tc>
                  <a:txBody>
                    <a:bodyPr/>
                    <a:lstStyle/>
                    <a:p>
                      <a:pPr algn="ctr"/>
                      <a:r>
                        <a:rPr kumimoji="1" lang="ja-JP" altLang="en-US" sz="2400" dirty="0"/>
                        <a:t>コンソーシアム型</a:t>
                      </a:r>
                    </a:p>
                  </a:txBody>
                  <a:tcPr/>
                </a:tc>
                <a:tc>
                  <a:txBody>
                    <a:bodyPr/>
                    <a:lstStyle/>
                    <a:p>
                      <a:pPr algn="ctr"/>
                      <a:r>
                        <a:rPr kumimoji="1" lang="ja-JP" altLang="en-US" sz="2400" dirty="0"/>
                        <a:t>プライベート型</a:t>
                      </a:r>
                    </a:p>
                  </a:txBody>
                  <a:tcPr/>
                </a:tc>
                <a:extLst>
                  <a:ext uri="{0D108BD9-81ED-4DB2-BD59-A6C34878D82A}">
                    <a16:rowId xmlns:a16="http://schemas.microsoft.com/office/drawing/2014/main" val="968089113"/>
                  </a:ext>
                </a:extLst>
              </a:tr>
              <a:tr h="859061">
                <a:tc>
                  <a:txBody>
                    <a:bodyPr/>
                    <a:lstStyle/>
                    <a:p>
                      <a:pPr algn="ctr"/>
                      <a:r>
                        <a:rPr kumimoji="1" lang="ja-JP" altLang="en-US" sz="2400" dirty="0"/>
                        <a:t>ノードの参加</a:t>
                      </a:r>
                    </a:p>
                  </a:txBody>
                  <a:tcPr/>
                </a:tc>
                <a:tc>
                  <a:txBody>
                    <a:bodyPr/>
                    <a:lstStyle/>
                    <a:p>
                      <a:pPr algn="ctr"/>
                      <a:r>
                        <a:rPr kumimoji="1" lang="ja-JP" altLang="en-US" sz="2400" dirty="0"/>
                        <a:t>自由</a:t>
                      </a:r>
                      <a:endParaRPr kumimoji="1" lang="en-US" altLang="ja-JP" sz="2400" dirty="0"/>
                    </a:p>
                    <a:p>
                      <a:pPr algn="ctr"/>
                      <a:r>
                        <a:rPr kumimoji="1" lang="en-US" altLang="ja-JP" sz="2400" dirty="0" err="1"/>
                        <a:t>Permissionless</a:t>
                      </a:r>
                      <a:endParaRPr kumimoji="1" lang="ja-JP" altLang="en-US" sz="2400" dirty="0"/>
                    </a:p>
                  </a:txBody>
                  <a:tcPr/>
                </a:tc>
                <a:tc>
                  <a:txBody>
                    <a:bodyPr/>
                    <a:lstStyle/>
                    <a:p>
                      <a:pPr algn="ctr"/>
                      <a:r>
                        <a:rPr kumimoji="1" lang="ja-JP" altLang="en-US" sz="2400" dirty="0"/>
                        <a:t>許可制</a:t>
                      </a:r>
                      <a:endParaRPr kumimoji="1" lang="en-US" altLang="ja-JP" sz="2400" dirty="0"/>
                    </a:p>
                    <a:p>
                      <a:pPr algn="ctr"/>
                      <a:r>
                        <a:rPr kumimoji="1" lang="en-US" altLang="ja-JP" sz="2400" dirty="0"/>
                        <a:t>Permissioned</a:t>
                      </a:r>
                      <a:endParaRPr kumimoji="1" lang="ja-JP" altLang="en-US" sz="2400" dirty="0"/>
                    </a:p>
                  </a:txBody>
                  <a:tcPr/>
                </a:tc>
                <a:tc>
                  <a:txBody>
                    <a:bodyPr/>
                    <a:lstStyle/>
                    <a:p>
                      <a:pPr algn="ctr"/>
                      <a:r>
                        <a:rPr kumimoji="1" lang="ja-JP" altLang="en-US" sz="2400" dirty="0"/>
                        <a:t>許可制</a:t>
                      </a:r>
                      <a:endParaRPr kumimoji="1" lang="en-US" altLang="ja-JP" sz="2400" dirty="0"/>
                    </a:p>
                    <a:p>
                      <a:pPr algn="ctr"/>
                      <a:r>
                        <a:rPr kumimoji="1" lang="en-US" altLang="ja-JP" sz="2400" dirty="0"/>
                        <a:t>Permissioned</a:t>
                      </a:r>
                      <a:endParaRPr kumimoji="1" lang="ja-JP" altLang="en-US" sz="2400" dirty="0"/>
                    </a:p>
                  </a:txBody>
                  <a:tcPr/>
                </a:tc>
                <a:extLst>
                  <a:ext uri="{0D108BD9-81ED-4DB2-BD59-A6C34878D82A}">
                    <a16:rowId xmlns:a16="http://schemas.microsoft.com/office/drawing/2014/main" val="2770502968"/>
                  </a:ext>
                </a:extLst>
              </a:tr>
              <a:tr h="1454535">
                <a:tc>
                  <a:txBody>
                    <a:bodyPr/>
                    <a:lstStyle/>
                    <a:p>
                      <a:pPr algn="ctr"/>
                      <a:r>
                        <a:rPr kumimoji="1" lang="ja-JP" altLang="en-US" sz="2400" dirty="0"/>
                        <a:t>プルーフの必要性</a:t>
                      </a:r>
                    </a:p>
                  </a:txBody>
                  <a:tcPr/>
                </a:tc>
                <a:tc>
                  <a:txBody>
                    <a:bodyPr/>
                    <a:lstStyle/>
                    <a:p>
                      <a:pPr algn="ctr"/>
                      <a:r>
                        <a:rPr kumimoji="1" lang="ja-JP" altLang="en-US" sz="2400" dirty="0"/>
                        <a:t>厳格なプルーフが必要（</a:t>
                      </a:r>
                      <a:r>
                        <a:rPr kumimoji="1" lang="en-US" altLang="ja-JP" sz="2400" dirty="0" err="1"/>
                        <a:t>PoW</a:t>
                      </a:r>
                      <a:r>
                        <a:rPr kumimoji="1" lang="ja-JP" altLang="en-US" sz="2400" dirty="0"/>
                        <a:t>など）</a:t>
                      </a:r>
                    </a:p>
                  </a:txBody>
                  <a:tcPr/>
                </a:tc>
                <a:tc>
                  <a:txBody>
                    <a:bodyPr/>
                    <a:lstStyle/>
                    <a:p>
                      <a:pPr algn="ctr"/>
                      <a:r>
                        <a:rPr kumimoji="1" lang="ja-JP" altLang="en-US" sz="2400" dirty="0"/>
                        <a:t>特定者間のコンセンサス（厳格な承認は任意）</a:t>
                      </a:r>
                    </a:p>
                  </a:txBody>
                  <a:tcPr/>
                </a:tc>
                <a:tc>
                  <a:txBody>
                    <a:bodyPr/>
                    <a:lstStyle/>
                    <a:p>
                      <a:pPr algn="ctr"/>
                      <a:r>
                        <a:rPr kumimoji="1" lang="ja-JP" altLang="en-US" sz="2400" dirty="0"/>
                        <a:t>組織内承認</a:t>
                      </a:r>
                      <a:endParaRPr kumimoji="1" lang="en-US" altLang="ja-JP" sz="2400" dirty="0"/>
                    </a:p>
                    <a:p>
                      <a:pPr algn="ctr"/>
                      <a:r>
                        <a:rPr kumimoji="1" lang="ja-JP" altLang="en-US" sz="2400" dirty="0"/>
                        <a:t>（厳格な承認は任意）</a:t>
                      </a:r>
                    </a:p>
                  </a:txBody>
                  <a:tcPr/>
                </a:tc>
                <a:extLst>
                  <a:ext uri="{0D108BD9-81ED-4DB2-BD59-A6C34878D82A}">
                    <a16:rowId xmlns:a16="http://schemas.microsoft.com/office/drawing/2014/main" val="96267692"/>
                  </a:ext>
                </a:extLst>
              </a:tr>
            </a:tbl>
          </a:graphicData>
        </a:graphic>
      </p:graphicFrame>
    </p:spTree>
    <p:extLst>
      <p:ext uri="{BB962C8B-B14F-4D97-AF65-F5344CB8AC3E}">
        <p14:creationId xmlns:p14="http://schemas.microsoft.com/office/powerpoint/2010/main" val="3779726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719978-40A0-46A4-BAA7-60B9F830DD53}"/>
              </a:ext>
            </a:extLst>
          </p:cNvPr>
          <p:cNvSpPr>
            <a:spLocks noGrp="1"/>
          </p:cNvSpPr>
          <p:nvPr>
            <p:ph type="title"/>
          </p:nvPr>
        </p:nvSpPr>
        <p:spPr>
          <a:xfrm>
            <a:off x="2066544" y="2238450"/>
            <a:ext cx="5742432" cy="825806"/>
          </a:xfrm>
        </p:spPr>
        <p:txBody>
          <a:bodyPr>
            <a:normAutofit/>
          </a:bodyPr>
          <a:lstStyle/>
          <a:p>
            <a:r>
              <a:rPr kumimoji="1" lang="ja-JP" altLang="en-US" sz="3600" dirty="0"/>
              <a:t>メリットとデメリット</a:t>
            </a:r>
          </a:p>
        </p:txBody>
      </p:sp>
      <p:sp>
        <p:nvSpPr>
          <p:cNvPr id="4" name="フッター プレースホルダー 3">
            <a:extLst>
              <a:ext uri="{FF2B5EF4-FFF2-40B4-BE49-F238E27FC236}">
                <a16:creationId xmlns:a16="http://schemas.microsoft.com/office/drawing/2014/main" id="{D4DA60F7-FDB5-400F-A280-0A7A4B5D31A3}"/>
              </a:ext>
            </a:extLst>
          </p:cNvPr>
          <p:cNvSpPr>
            <a:spLocks noGrp="1"/>
          </p:cNvSpPr>
          <p:nvPr>
            <p:ph type="ftr" sz="quarter" idx="11"/>
          </p:nvPr>
        </p:nvSpPr>
        <p:spPr/>
        <p:txBody>
          <a:bodyPr/>
          <a:lstStyle/>
          <a:p>
            <a:r>
              <a:rPr lang="en-US" altLang="ja-JP"/>
              <a:t>Copyright© 2019</a:t>
            </a:r>
            <a:r>
              <a:rPr lang="ja-JP" altLang="en-US"/>
              <a:t>　都築電気株式会社</a:t>
            </a:r>
            <a:endParaRPr lang="ja-JP" altLang="en-US" dirty="0"/>
          </a:p>
        </p:txBody>
      </p:sp>
      <p:sp>
        <p:nvSpPr>
          <p:cNvPr id="5" name="スライド番号プレースホルダー 4">
            <a:extLst>
              <a:ext uri="{FF2B5EF4-FFF2-40B4-BE49-F238E27FC236}">
                <a16:creationId xmlns:a16="http://schemas.microsoft.com/office/drawing/2014/main" id="{A56352CA-BC3C-463F-BD76-FC296C9AD9FD}"/>
              </a:ext>
            </a:extLst>
          </p:cNvPr>
          <p:cNvSpPr>
            <a:spLocks noGrp="1"/>
          </p:cNvSpPr>
          <p:nvPr>
            <p:ph type="sldNum" sz="quarter" idx="12"/>
          </p:nvPr>
        </p:nvSpPr>
        <p:spPr/>
        <p:txBody>
          <a:bodyPr/>
          <a:lstStyle/>
          <a:p>
            <a:fld id="{86A60474-0262-4D9D-BF58-79A3A988213B}" type="slidenum">
              <a:rPr lang="ja-JP" altLang="en-US" smtClean="0"/>
              <a:pPr/>
              <a:t>18</a:t>
            </a:fld>
            <a:endParaRPr lang="ja-JP" altLang="en-US"/>
          </a:p>
        </p:txBody>
      </p:sp>
    </p:spTree>
    <p:extLst>
      <p:ext uri="{BB962C8B-B14F-4D97-AF65-F5344CB8AC3E}">
        <p14:creationId xmlns:p14="http://schemas.microsoft.com/office/powerpoint/2010/main" val="1112555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719978-40A0-46A4-BAA7-60B9F830DD53}"/>
              </a:ext>
            </a:extLst>
          </p:cNvPr>
          <p:cNvSpPr>
            <a:spLocks noGrp="1"/>
          </p:cNvSpPr>
          <p:nvPr>
            <p:ph type="title"/>
          </p:nvPr>
        </p:nvSpPr>
        <p:spPr/>
        <p:txBody>
          <a:bodyPr/>
          <a:lstStyle/>
          <a:p>
            <a:r>
              <a:rPr kumimoji="1" lang="ja-JP" altLang="en-US" dirty="0"/>
              <a:t>アジェンダ</a:t>
            </a:r>
          </a:p>
        </p:txBody>
      </p:sp>
      <p:sp>
        <p:nvSpPr>
          <p:cNvPr id="3" name="コンテンツ プレースホルダー 2">
            <a:extLst>
              <a:ext uri="{FF2B5EF4-FFF2-40B4-BE49-F238E27FC236}">
                <a16:creationId xmlns:a16="http://schemas.microsoft.com/office/drawing/2014/main" id="{D33BFAB8-563B-4CF5-85B9-E1528ADC0359}"/>
              </a:ext>
            </a:extLst>
          </p:cNvPr>
          <p:cNvSpPr>
            <a:spLocks noGrp="1"/>
          </p:cNvSpPr>
          <p:nvPr>
            <p:ph idx="1"/>
          </p:nvPr>
        </p:nvSpPr>
        <p:spPr>
          <a:xfrm>
            <a:off x="2020824" y="1929383"/>
            <a:ext cx="9259824" cy="3506915"/>
          </a:xfrm>
        </p:spPr>
        <p:txBody>
          <a:bodyPr anchor="ctr">
            <a:normAutofit fontScale="85000" lnSpcReduction="20000"/>
          </a:bodyPr>
          <a:lstStyle/>
          <a:p>
            <a:pPr marL="514350" indent="-514350">
              <a:buFont typeface="+mj-lt"/>
              <a:buAutoNum type="arabicPeriod"/>
            </a:pPr>
            <a:r>
              <a:rPr lang="ja-JP" altLang="en-US" dirty="0">
                <a:solidFill>
                  <a:schemeClr val="tx1">
                    <a:lumMod val="75000"/>
                    <a:lumOff val="25000"/>
                  </a:schemeClr>
                </a:solidFill>
              </a:rPr>
              <a:t>ブロックチェーンとは</a:t>
            </a:r>
            <a:endParaRPr lang="en-US" altLang="ja-JP" dirty="0">
              <a:solidFill>
                <a:schemeClr val="tx1">
                  <a:lumMod val="75000"/>
                  <a:lumOff val="25000"/>
                </a:schemeClr>
              </a:solidFill>
            </a:endParaRPr>
          </a:p>
          <a:p>
            <a:pPr marL="514350" indent="-514350">
              <a:buFont typeface="+mj-lt"/>
              <a:buAutoNum type="arabicPeriod"/>
            </a:pPr>
            <a:endParaRPr lang="en-US" altLang="ja-JP" dirty="0">
              <a:solidFill>
                <a:schemeClr val="tx1">
                  <a:lumMod val="75000"/>
                  <a:lumOff val="25000"/>
                </a:schemeClr>
              </a:solidFill>
            </a:endParaRPr>
          </a:p>
          <a:p>
            <a:pPr marL="514350" indent="-514350">
              <a:buFont typeface="+mj-lt"/>
              <a:buAutoNum type="arabicPeriod"/>
            </a:pPr>
            <a:r>
              <a:rPr kumimoji="1" lang="ja-JP" altLang="en-US" dirty="0">
                <a:solidFill>
                  <a:schemeClr val="tx1">
                    <a:lumMod val="75000"/>
                    <a:lumOff val="25000"/>
                  </a:schemeClr>
                </a:solidFill>
              </a:rPr>
              <a:t>どんな技術を使っているのか</a:t>
            </a:r>
            <a:endParaRPr kumimoji="1" lang="en-US" altLang="ja-JP" dirty="0">
              <a:solidFill>
                <a:schemeClr val="tx1">
                  <a:lumMod val="75000"/>
                  <a:lumOff val="25000"/>
                </a:schemeClr>
              </a:solidFill>
            </a:endParaRPr>
          </a:p>
          <a:p>
            <a:pPr marL="514350" indent="-514350">
              <a:buFont typeface="+mj-lt"/>
              <a:buAutoNum type="arabicPeriod"/>
            </a:pPr>
            <a:endParaRPr kumimoji="1" lang="en-US" altLang="ja-JP" dirty="0">
              <a:solidFill>
                <a:schemeClr val="tx1">
                  <a:lumMod val="75000"/>
                  <a:lumOff val="25000"/>
                </a:schemeClr>
              </a:solidFill>
            </a:endParaRPr>
          </a:p>
          <a:p>
            <a:pPr marL="514350" indent="-514350">
              <a:buFont typeface="+mj-lt"/>
              <a:buAutoNum type="arabicPeriod"/>
            </a:pPr>
            <a:r>
              <a:rPr lang="ja-JP" altLang="en-US" dirty="0">
                <a:solidFill>
                  <a:schemeClr val="tx1">
                    <a:lumMod val="75000"/>
                    <a:lumOff val="25000"/>
                  </a:schemeClr>
                </a:solidFill>
              </a:rPr>
              <a:t>どのように動いているのか</a:t>
            </a:r>
            <a:endParaRPr kumimoji="1" lang="en-US" altLang="ja-JP" dirty="0">
              <a:solidFill>
                <a:schemeClr val="tx1">
                  <a:lumMod val="75000"/>
                  <a:lumOff val="25000"/>
                </a:schemeClr>
              </a:solidFill>
            </a:endParaRPr>
          </a:p>
          <a:p>
            <a:pPr marL="514350" indent="-514350">
              <a:buFont typeface="+mj-lt"/>
              <a:buAutoNum type="arabicPeriod"/>
            </a:pPr>
            <a:endParaRPr kumimoji="1" lang="en-US" altLang="ja-JP" dirty="0">
              <a:solidFill>
                <a:schemeClr val="tx1">
                  <a:lumMod val="75000"/>
                  <a:lumOff val="25000"/>
                </a:schemeClr>
              </a:solidFill>
            </a:endParaRPr>
          </a:p>
          <a:p>
            <a:pPr marL="514350" indent="-514350">
              <a:buFont typeface="+mj-lt"/>
              <a:buAutoNum type="arabicPeriod"/>
            </a:pPr>
            <a:r>
              <a:rPr kumimoji="1" lang="ja-JP" altLang="en-US" dirty="0">
                <a:solidFill>
                  <a:schemeClr val="tx1">
                    <a:lumMod val="75000"/>
                    <a:lumOff val="25000"/>
                  </a:schemeClr>
                </a:solidFill>
              </a:rPr>
              <a:t>実例</a:t>
            </a:r>
            <a:endParaRPr kumimoji="1" lang="en-US" altLang="ja-JP" dirty="0">
              <a:solidFill>
                <a:schemeClr val="tx1">
                  <a:lumMod val="75000"/>
                  <a:lumOff val="25000"/>
                </a:schemeClr>
              </a:solidFill>
            </a:endParaRPr>
          </a:p>
          <a:p>
            <a:pPr marL="514350" indent="-514350">
              <a:buFont typeface="+mj-lt"/>
              <a:buAutoNum type="arabicPeriod"/>
            </a:pPr>
            <a:endParaRPr lang="en-US" altLang="ja-JP" dirty="0">
              <a:solidFill>
                <a:schemeClr val="tx1">
                  <a:lumMod val="75000"/>
                  <a:lumOff val="25000"/>
                </a:schemeClr>
              </a:solidFill>
            </a:endParaRPr>
          </a:p>
          <a:p>
            <a:pPr marL="514350" indent="-514350">
              <a:buFont typeface="+mj-lt"/>
              <a:buAutoNum type="arabicPeriod"/>
            </a:pPr>
            <a:r>
              <a:rPr lang="ja-JP" altLang="en-US" dirty="0">
                <a:solidFill>
                  <a:schemeClr val="tx1">
                    <a:lumMod val="75000"/>
                    <a:lumOff val="25000"/>
                  </a:schemeClr>
                </a:solidFill>
              </a:rPr>
              <a:t>よくある誤解</a:t>
            </a:r>
            <a:endParaRPr kumimoji="1" lang="en-US" altLang="ja-JP" dirty="0">
              <a:solidFill>
                <a:schemeClr val="tx1">
                  <a:lumMod val="75000"/>
                  <a:lumOff val="25000"/>
                </a:schemeClr>
              </a:solidFill>
            </a:endParaRPr>
          </a:p>
          <a:p>
            <a:pPr marL="514350" indent="-514350">
              <a:buFont typeface="+mj-lt"/>
              <a:buAutoNum type="arabicPeriod"/>
            </a:pPr>
            <a:endParaRPr kumimoji="1" lang="en-US" altLang="ja-JP" dirty="0">
              <a:solidFill>
                <a:schemeClr val="tx1">
                  <a:lumMod val="75000"/>
                  <a:lumOff val="25000"/>
                </a:schemeClr>
              </a:solidFill>
            </a:endParaRPr>
          </a:p>
        </p:txBody>
      </p:sp>
      <p:sp>
        <p:nvSpPr>
          <p:cNvPr id="4" name="フッター プレースホルダー 3">
            <a:extLst>
              <a:ext uri="{FF2B5EF4-FFF2-40B4-BE49-F238E27FC236}">
                <a16:creationId xmlns:a16="http://schemas.microsoft.com/office/drawing/2014/main" id="{D4DA60F7-FDB5-400F-A280-0A7A4B5D31A3}"/>
              </a:ext>
            </a:extLst>
          </p:cNvPr>
          <p:cNvSpPr>
            <a:spLocks noGrp="1"/>
          </p:cNvSpPr>
          <p:nvPr>
            <p:ph type="ftr" sz="quarter" idx="11"/>
          </p:nvPr>
        </p:nvSpPr>
        <p:spPr/>
        <p:txBody>
          <a:bodyPr/>
          <a:lstStyle/>
          <a:p>
            <a:r>
              <a:rPr lang="en-US" altLang="ja-JP" dirty="0"/>
              <a:t>Copyright© 2019</a:t>
            </a:r>
            <a:r>
              <a:rPr lang="ja-JP" altLang="en-US" dirty="0"/>
              <a:t>　都築電気株式会社</a:t>
            </a:r>
          </a:p>
        </p:txBody>
      </p:sp>
      <p:sp>
        <p:nvSpPr>
          <p:cNvPr id="5" name="スライド番号プレースホルダー 4">
            <a:extLst>
              <a:ext uri="{FF2B5EF4-FFF2-40B4-BE49-F238E27FC236}">
                <a16:creationId xmlns:a16="http://schemas.microsoft.com/office/drawing/2014/main" id="{A56352CA-BC3C-463F-BD76-FC296C9AD9FD}"/>
              </a:ext>
            </a:extLst>
          </p:cNvPr>
          <p:cNvSpPr>
            <a:spLocks noGrp="1"/>
          </p:cNvSpPr>
          <p:nvPr>
            <p:ph type="sldNum" sz="quarter" idx="12"/>
          </p:nvPr>
        </p:nvSpPr>
        <p:spPr/>
        <p:txBody>
          <a:bodyPr/>
          <a:lstStyle/>
          <a:p>
            <a:fld id="{86A60474-0262-4D9D-BF58-79A3A988213B}" type="slidenum">
              <a:rPr lang="ja-JP" altLang="en-US" smtClean="0"/>
              <a:pPr/>
              <a:t>1</a:t>
            </a:fld>
            <a:endParaRPr lang="ja-JP" altLang="en-US" dirty="0"/>
          </a:p>
        </p:txBody>
      </p:sp>
    </p:spTree>
    <p:extLst>
      <p:ext uri="{BB962C8B-B14F-4D97-AF65-F5344CB8AC3E}">
        <p14:creationId xmlns:p14="http://schemas.microsoft.com/office/powerpoint/2010/main" val="19085081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0E1720-2CBB-482D-AC5A-95657454BEEE}"/>
              </a:ext>
            </a:extLst>
          </p:cNvPr>
          <p:cNvSpPr>
            <a:spLocks noGrp="1"/>
          </p:cNvSpPr>
          <p:nvPr>
            <p:ph type="title"/>
          </p:nvPr>
        </p:nvSpPr>
        <p:spPr/>
        <p:txBody>
          <a:bodyPr/>
          <a:lstStyle/>
          <a:p>
            <a:r>
              <a:rPr kumimoji="1" lang="ja-JP" altLang="en-US" dirty="0"/>
              <a:t>メリット</a:t>
            </a:r>
          </a:p>
        </p:txBody>
      </p:sp>
      <p:sp>
        <p:nvSpPr>
          <p:cNvPr id="3" name="コンテンツ プレースホルダー 2">
            <a:extLst>
              <a:ext uri="{FF2B5EF4-FFF2-40B4-BE49-F238E27FC236}">
                <a16:creationId xmlns:a16="http://schemas.microsoft.com/office/drawing/2014/main" id="{99FD26F2-7C97-4B7C-8E56-332AE15C0822}"/>
              </a:ext>
            </a:extLst>
          </p:cNvPr>
          <p:cNvSpPr>
            <a:spLocks noGrp="1"/>
          </p:cNvSpPr>
          <p:nvPr>
            <p:ph idx="1"/>
          </p:nvPr>
        </p:nvSpPr>
        <p:spPr>
          <a:xfrm>
            <a:off x="838200" y="1493520"/>
            <a:ext cx="10967720" cy="4683443"/>
          </a:xfrm>
        </p:spPr>
        <p:txBody>
          <a:bodyPr>
            <a:normAutofit fontScale="85000" lnSpcReduction="20000"/>
          </a:bodyPr>
          <a:lstStyle/>
          <a:p>
            <a:r>
              <a:rPr lang="ja-JP" altLang="en-US" b="1" dirty="0"/>
              <a:t>不正防止</a:t>
            </a:r>
            <a:endParaRPr lang="en-US" altLang="ja-JP" b="1" dirty="0"/>
          </a:p>
          <a:p>
            <a:pPr marL="0" indent="0">
              <a:buNone/>
            </a:pPr>
            <a:r>
              <a:rPr lang="ja-JP" altLang="en-US" b="1" dirty="0"/>
              <a:t>　</a:t>
            </a:r>
            <a:r>
              <a:rPr lang="ja-JP" altLang="en-US" dirty="0"/>
              <a:t>不正が行われるとブロックチェーンの認証に問題が生じるので、早期に不正が発見できる</a:t>
            </a:r>
            <a:endParaRPr lang="en-US" altLang="ja-JP" b="1" dirty="0"/>
          </a:p>
          <a:p>
            <a:r>
              <a:rPr lang="ja-JP" altLang="en-US" b="1" dirty="0"/>
              <a:t>中央管理者がいない</a:t>
            </a:r>
            <a:endParaRPr lang="en-US" altLang="ja-JP" b="1" dirty="0"/>
          </a:p>
          <a:p>
            <a:pPr marL="0" indent="0">
              <a:buNone/>
            </a:pPr>
            <a:r>
              <a:rPr lang="ja-JP" altLang="en-US" b="1" dirty="0"/>
              <a:t>　</a:t>
            </a:r>
            <a:r>
              <a:rPr lang="ja-JP" altLang="en-US" dirty="0"/>
              <a:t>信頼性を仕組みで担保することができるため、特定事業者によらない、透明性の高い台帳を複数の事業者や不特定多数と共有することが可能となる</a:t>
            </a:r>
            <a:endParaRPr lang="ja-JP" altLang="en-US" b="1" dirty="0"/>
          </a:p>
          <a:p>
            <a:r>
              <a:rPr lang="en-US" altLang="ja-JP" b="1" dirty="0"/>
              <a:t>24</a:t>
            </a:r>
            <a:r>
              <a:rPr lang="ja-JP" altLang="en-US" b="1" dirty="0"/>
              <a:t>時間送金できる</a:t>
            </a:r>
            <a:endParaRPr lang="en-US" altLang="ja-JP" b="1" dirty="0"/>
          </a:p>
          <a:p>
            <a:pPr marL="0" indent="0">
              <a:buNone/>
            </a:pPr>
            <a:r>
              <a:rPr lang="ja-JP" altLang="en-US" b="1" dirty="0"/>
              <a:t>　</a:t>
            </a:r>
            <a:r>
              <a:rPr lang="ja-JP" altLang="en-US" dirty="0"/>
              <a:t>ブロックチェーンは仲介役（銀行）が存在しないため、</a:t>
            </a:r>
            <a:r>
              <a:rPr lang="en-US" altLang="ja-JP" dirty="0"/>
              <a:t>24</a:t>
            </a:r>
            <a:r>
              <a:rPr lang="ja-JP" altLang="en-US" dirty="0"/>
              <a:t>時間いつでも送金可能</a:t>
            </a:r>
            <a:endParaRPr lang="ja-JP" altLang="en-US" b="1" dirty="0"/>
          </a:p>
          <a:p>
            <a:r>
              <a:rPr lang="ja-JP" altLang="en-US" b="1" dirty="0"/>
              <a:t>システムの安定性</a:t>
            </a:r>
            <a:endParaRPr lang="en-US" altLang="ja-JP" b="1" dirty="0"/>
          </a:p>
          <a:p>
            <a:pPr marL="0" indent="0">
              <a:buNone/>
            </a:pPr>
            <a:r>
              <a:rPr lang="ja-JP" altLang="en-US" b="1" dirty="0"/>
              <a:t>　</a:t>
            </a:r>
            <a:r>
              <a:rPr lang="ja-JP" altLang="en-US" dirty="0"/>
              <a:t>ビットコインは</a:t>
            </a:r>
            <a:r>
              <a:rPr lang="en-US" altLang="ja-JP" dirty="0"/>
              <a:t>2009</a:t>
            </a:r>
            <a:r>
              <a:rPr lang="ja-JP" altLang="en-US" dirty="0"/>
              <a:t>年に取引が始められてから、これまで一度もシステムが停止したことがない</a:t>
            </a:r>
            <a:endParaRPr lang="en-US" altLang="ja-JP" b="1" dirty="0"/>
          </a:p>
          <a:p>
            <a:r>
              <a:rPr lang="ja-JP" altLang="en-US" b="1" dirty="0"/>
              <a:t>価値の流通を可能にする</a:t>
            </a:r>
            <a:endParaRPr lang="en-US" altLang="ja-JP" b="1" dirty="0"/>
          </a:p>
          <a:p>
            <a:pPr marL="0" indent="0">
              <a:buNone/>
            </a:pPr>
            <a:r>
              <a:rPr lang="ja-JP" altLang="en-US" dirty="0"/>
              <a:t>契約内容をブロックチェーンで管理する「スマートコントラクト」</a:t>
            </a:r>
            <a:endParaRPr lang="ja-JP" altLang="en-US" b="1" dirty="0"/>
          </a:p>
          <a:p>
            <a:endParaRPr kumimoji="1" lang="ja-JP" altLang="en-US" dirty="0"/>
          </a:p>
        </p:txBody>
      </p:sp>
      <p:sp>
        <p:nvSpPr>
          <p:cNvPr id="4" name="フッター プレースホルダー 3">
            <a:extLst>
              <a:ext uri="{FF2B5EF4-FFF2-40B4-BE49-F238E27FC236}">
                <a16:creationId xmlns:a16="http://schemas.microsoft.com/office/drawing/2014/main" id="{0F72FDCD-7DB4-4630-B1B9-0004EDF9F797}"/>
              </a:ext>
            </a:extLst>
          </p:cNvPr>
          <p:cNvSpPr>
            <a:spLocks noGrp="1"/>
          </p:cNvSpPr>
          <p:nvPr>
            <p:ph type="ftr" sz="quarter" idx="11"/>
          </p:nvPr>
        </p:nvSpPr>
        <p:spPr/>
        <p:txBody>
          <a:bodyPr/>
          <a:lstStyle/>
          <a:p>
            <a:r>
              <a:rPr lang="en-US" altLang="ja-JP"/>
              <a:t>Copyright© 2019</a:t>
            </a:r>
            <a:r>
              <a:rPr lang="ja-JP" altLang="en-US"/>
              <a:t>　都築電気株式会社</a:t>
            </a:r>
            <a:endParaRPr lang="ja-JP" altLang="en-US" dirty="0"/>
          </a:p>
        </p:txBody>
      </p:sp>
      <p:sp>
        <p:nvSpPr>
          <p:cNvPr id="5" name="スライド番号プレースホルダー 4">
            <a:extLst>
              <a:ext uri="{FF2B5EF4-FFF2-40B4-BE49-F238E27FC236}">
                <a16:creationId xmlns:a16="http://schemas.microsoft.com/office/drawing/2014/main" id="{FECED308-91D5-42FF-BC43-3982E448C4B6}"/>
              </a:ext>
            </a:extLst>
          </p:cNvPr>
          <p:cNvSpPr>
            <a:spLocks noGrp="1"/>
          </p:cNvSpPr>
          <p:nvPr>
            <p:ph type="sldNum" sz="quarter" idx="12"/>
          </p:nvPr>
        </p:nvSpPr>
        <p:spPr/>
        <p:txBody>
          <a:bodyPr/>
          <a:lstStyle/>
          <a:p>
            <a:fld id="{86A60474-0262-4D9D-BF58-79A3A988213B}" type="slidenum">
              <a:rPr lang="ja-JP" altLang="en-US" smtClean="0"/>
              <a:pPr/>
              <a:t>19</a:t>
            </a:fld>
            <a:endParaRPr lang="ja-JP" altLang="en-US"/>
          </a:p>
        </p:txBody>
      </p:sp>
    </p:spTree>
    <p:extLst>
      <p:ext uri="{BB962C8B-B14F-4D97-AF65-F5344CB8AC3E}">
        <p14:creationId xmlns:p14="http://schemas.microsoft.com/office/powerpoint/2010/main" val="2808566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76FAFB-042F-4241-8749-5DFB7E4EAB17}"/>
              </a:ext>
            </a:extLst>
          </p:cNvPr>
          <p:cNvSpPr>
            <a:spLocks noGrp="1"/>
          </p:cNvSpPr>
          <p:nvPr>
            <p:ph type="title"/>
          </p:nvPr>
        </p:nvSpPr>
        <p:spPr/>
        <p:txBody>
          <a:bodyPr/>
          <a:lstStyle/>
          <a:p>
            <a:r>
              <a:rPr kumimoji="1" lang="ja-JP" altLang="en-US" dirty="0"/>
              <a:t>デメリット</a:t>
            </a:r>
          </a:p>
        </p:txBody>
      </p:sp>
      <p:sp>
        <p:nvSpPr>
          <p:cNvPr id="3" name="コンテンツ プレースホルダー 2">
            <a:extLst>
              <a:ext uri="{FF2B5EF4-FFF2-40B4-BE49-F238E27FC236}">
                <a16:creationId xmlns:a16="http://schemas.microsoft.com/office/drawing/2014/main" id="{C509EE5C-B587-4874-A409-8A9D6CEDF25B}"/>
              </a:ext>
            </a:extLst>
          </p:cNvPr>
          <p:cNvSpPr>
            <a:spLocks noGrp="1"/>
          </p:cNvSpPr>
          <p:nvPr>
            <p:ph idx="1"/>
          </p:nvPr>
        </p:nvSpPr>
        <p:spPr>
          <a:xfrm>
            <a:off x="838200" y="1503680"/>
            <a:ext cx="11028680" cy="4897119"/>
          </a:xfrm>
        </p:spPr>
        <p:txBody>
          <a:bodyPr>
            <a:normAutofit fontScale="77500" lnSpcReduction="20000"/>
          </a:bodyPr>
          <a:lstStyle/>
          <a:p>
            <a:r>
              <a:rPr kumimoji="1" lang="ja-JP" altLang="en-US" b="1" dirty="0"/>
              <a:t>パフォーマンスが出にくい</a:t>
            </a:r>
            <a:endParaRPr kumimoji="1" lang="en-US" altLang="ja-JP" b="1" dirty="0"/>
          </a:p>
          <a:p>
            <a:pPr marL="0" indent="0">
              <a:buNone/>
            </a:pPr>
            <a:r>
              <a:rPr lang="ja-JP" altLang="en-US" dirty="0"/>
              <a:t>　　分散台帳をコンセンサスを取りながら行進していくため、パフォーマンスが出にくい</a:t>
            </a:r>
            <a:endParaRPr lang="en-US" altLang="ja-JP" dirty="0"/>
          </a:p>
          <a:p>
            <a:pPr marL="0" indent="0">
              <a:buNone/>
            </a:pPr>
            <a:r>
              <a:rPr lang="ja-JP" altLang="en-US" dirty="0"/>
              <a:t>一つのブロックに記録できるデータの容量が限られており時間当たりの取引数が小さい</a:t>
            </a:r>
            <a:endParaRPr lang="en-US" altLang="ja-JP" dirty="0"/>
          </a:p>
          <a:p>
            <a:pPr marL="0" indent="0">
              <a:buNone/>
            </a:pPr>
            <a:r>
              <a:rPr lang="ja-JP" altLang="en-US" dirty="0"/>
              <a:t>（例</a:t>
            </a:r>
            <a:r>
              <a:rPr lang="en-US" altLang="ja-JP" dirty="0"/>
              <a:t>:</a:t>
            </a:r>
            <a:r>
              <a:rPr lang="en-US" altLang="ja-JP" dirty="0" err="1"/>
              <a:t>BitCoin</a:t>
            </a:r>
            <a:r>
              <a:rPr lang="ja-JP" altLang="en-US" dirty="0"/>
              <a:t>は</a:t>
            </a:r>
            <a:r>
              <a:rPr lang="en-US" altLang="ja-JP" dirty="0"/>
              <a:t>1</a:t>
            </a:r>
            <a:r>
              <a:rPr lang="ja-JP" altLang="en-US" dirty="0"/>
              <a:t>ブロックの生成に約</a:t>
            </a:r>
            <a:r>
              <a:rPr lang="en-US" altLang="ja-JP" dirty="0"/>
              <a:t>10</a:t>
            </a:r>
            <a:r>
              <a:rPr lang="ja-JP" altLang="en-US" dirty="0"/>
              <a:t>分）</a:t>
            </a:r>
            <a:endParaRPr kumimoji="1" lang="en-US" altLang="ja-JP" dirty="0"/>
          </a:p>
          <a:p>
            <a:r>
              <a:rPr lang="ja-JP" altLang="en-US" b="1" dirty="0"/>
              <a:t>一度記録された情報を消すことができない</a:t>
            </a:r>
            <a:endParaRPr lang="en-US" altLang="ja-JP" b="1" dirty="0"/>
          </a:p>
          <a:p>
            <a:pPr marL="0" indent="0">
              <a:buNone/>
            </a:pPr>
            <a:r>
              <a:rPr lang="ja-JP" altLang="en-US" dirty="0"/>
              <a:t>　一度記録された情報を削除したり内容を変更したりすることができない。</a:t>
            </a:r>
            <a:endParaRPr lang="en-US" altLang="ja-JP" dirty="0"/>
          </a:p>
          <a:p>
            <a:pPr marL="0" indent="0">
              <a:buNone/>
            </a:pPr>
            <a:r>
              <a:rPr lang="ja-JP" altLang="en-US" dirty="0"/>
              <a:t>　このため、必要に応じて変更や削除が求められる情報の記録には利用できない。</a:t>
            </a:r>
            <a:endParaRPr lang="en-US" altLang="ja-JP" dirty="0"/>
          </a:p>
          <a:p>
            <a:pPr marL="0" indent="0">
              <a:buNone/>
            </a:pPr>
            <a:r>
              <a:rPr lang="ja-JP" altLang="en-US" dirty="0"/>
              <a:t>（例：個人情報）</a:t>
            </a:r>
            <a:endParaRPr lang="en-US" altLang="ja-JP" dirty="0"/>
          </a:p>
          <a:p>
            <a:r>
              <a:rPr kumimoji="1" lang="ja-JP" altLang="en-US" b="1" dirty="0"/>
              <a:t>一つの組織内で使うことに適していない</a:t>
            </a:r>
            <a:endParaRPr kumimoji="1" lang="en-US" altLang="ja-JP" b="1" dirty="0"/>
          </a:p>
          <a:p>
            <a:pPr marL="0" indent="0">
              <a:buNone/>
            </a:pPr>
            <a:r>
              <a:rPr kumimoji="1" lang="ja-JP" altLang="en-US" b="1" dirty="0"/>
              <a:t>　</a:t>
            </a:r>
            <a:r>
              <a:rPr lang="ja-JP" altLang="en-US" dirty="0"/>
              <a:t>単一組織内ではブロックチェーンを構成するすべてのコンピューター（ノード）が</a:t>
            </a:r>
            <a:endParaRPr lang="en-US" altLang="ja-JP" dirty="0"/>
          </a:p>
          <a:p>
            <a:pPr marL="0" indent="0">
              <a:buNone/>
            </a:pPr>
            <a:r>
              <a:rPr lang="ja-JP" altLang="en-US" dirty="0"/>
              <a:t>　集中管理下にあるため、改ざんされないというメリットが保証されない。</a:t>
            </a:r>
            <a:endParaRPr lang="en-US" altLang="ja-JP" dirty="0"/>
          </a:p>
          <a:p>
            <a:pPr marL="0" indent="0">
              <a:buNone/>
            </a:pPr>
            <a:r>
              <a:rPr kumimoji="1" lang="ja-JP" altLang="en-US" dirty="0"/>
              <a:t>　通常のシステムで対応可能なケースが多い。</a:t>
            </a:r>
            <a:endParaRPr kumimoji="1" lang="en-US" altLang="ja-JP" dirty="0"/>
          </a:p>
          <a:p>
            <a:pPr marL="0" indent="0">
              <a:buNone/>
            </a:pPr>
            <a:r>
              <a:rPr kumimoji="1" lang="ja-JP" altLang="en-US" dirty="0"/>
              <a:t>　</a:t>
            </a:r>
            <a:endParaRPr kumimoji="1" lang="en-US" altLang="ja-JP" dirty="0"/>
          </a:p>
          <a:p>
            <a:pPr marL="0" indent="0">
              <a:buNone/>
            </a:pPr>
            <a:endParaRPr kumimoji="1" lang="en-US" altLang="ja-JP" dirty="0"/>
          </a:p>
          <a:p>
            <a:pPr marL="0" indent="0">
              <a:buNone/>
            </a:pPr>
            <a:endParaRPr kumimoji="1" lang="en-US" altLang="ja-JP" dirty="0"/>
          </a:p>
          <a:p>
            <a:pPr marL="0" indent="0">
              <a:buNone/>
            </a:pPr>
            <a:endParaRPr kumimoji="1" lang="ja-JP" altLang="en-US" dirty="0"/>
          </a:p>
        </p:txBody>
      </p:sp>
      <p:sp>
        <p:nvSpPr>
          <p:cNvPr id="4" name="フッター プレースホルダー 3">
            <a:extLst>
              <a:ext uri="{FF2B5EF4-FFF2-40B4-BE49-F238E27FC236}">
                <a16:creationId xmlns:a16="http://schemas.microsoft.com/office/drawing/2014/main" id="{C52D0BE6-47E4-4D2A-90FA-36AC1D383D00}"/>
              </a:ext>
            </a:extLst>
          </p:cNvPr>
          <p:cNvSpPr>
            <a:spLocks noGrp="1"/>
          </p:cNvSpPr>
          <p:nvPr>
            <p:ph type="ftr" sz="quarter" idx="11"/>
          </p:nvPr>
        </p:nvSpPr>
        <p:spPr/>
        <p:txBody>
          <a:bodyPr/>
          <a:lstStyle/>
          <a:p>
            <a:r>
              <a:rPr lang="en-US" altLang="ja-JP" dirty="0"/>
              <a:t>Copyright© 2019</a:t>
            </a:r>
            <a:r>
              <a:rPr lang="ja-JP" altLang="en-US" dirty="0"/>
              <a:t>　都築電気株式会社</a:t>
            </a:r>
          </a:p>
        </p:txBody>
      </p:sp>
      <p:sp>
        <p:nvSpPr>
          <p:cNvPr id="5" name="スライド番号プレースホルダー 4">
            <a:extLst>
              <a:ext uri="{FF2B5EF4-FFF2-40B4-BE49-F238E27FC236}">
                <a16:creationId xmlns:a16="http://schemas.microsoft.com/office/drawing/2014/main" id="{EAA5FBA8-561F-4EA0-AFE3-03CF5A303CC9}"/>
              </a:ext>
            </a:extLst>
          </p:cNvPr>
          <p:cNvSpPr>
            <a:spLocks noGrp="1"/>
          </p:cNvSpPr>
          <p:nvPr>
            <p:ph type="sldNum" sz="quarter" idx="12"/>
          </p:nvPr>
        </p:nvSpPr>
        <p:spPr/>
        <p:txBody>
          <a:bodyPr/>
          <a:lstStyle/>
          <a:p>
            <a:fld id="{86A60474-0262-4D9D-BF58-79A3A988213B}" type="slidenum">
              <a:rPr lang="ja-JP" altLang="en-US" smtClean="0"/>
              <a:pPr/>
              <a:t>20</a:t>
            </a:fld>
            <a:endParaRPr lang="ja-JP" altLang="en-US"/>
          </a:p>
        </p:txBody>
      </p:sp>
    </p:spTree>
    <p:extLst>
      <p:ext uri="{BB962C8B-B14F-4D97-AF65-F5344CB8AC3E}">
        <p14:creationId xmlns:p14="http://schemas.microsoft.com/office/powerpoint/2010/main" val="271260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D232FE-65FC-4AAD-A748-332A4F3F245E}"/>
              </a:ext>
            </a:extLst>
          </p:cNvPr>
          <p:cNvSpPr>
            <a:spLocks noGrp="1"/>
          </p:cNvSpPr>
          <p:nvPr>
            <p:ph type="title"/>
          </p:nvPr>
        </p:nvSpPr>
        <p:spPr/>
        <p:txBody>
          <a:bodyPr/>
          <a:lstStyle/>
          <a:p>
            <a:r>
              <a:rPr kumimoji="1" lang="ja-JP" altLang="en-US" dirty="0"/>
              <a:t>ブロックチェーンが向いているもの</a:t>
            </a:r>
          </a:p>
        </p:txBody>
      </p:sp>
      <p:sp>
        <p:nvSpPr>
          <p:cNvPr id="3" name="コンテンツ プレースホルダー 2">
            <a:extLst>
              <a:ext uri="{FF2B5EF4-FFF2-40B4-BE49-F238E27FC236}">
                <a16:creationId xmlns:a16="http://schemas.microsoft.com/office/drawing/2014/main" id="{9187CDBD-E549-43EB-810A-222BF442660E}"/>
              </a:ext>
            </a:extLst>
          </p:cNvPr>
          <p:cNvSpPr>
            <a:spLocks noGrp="1"/>
          </p:cNvSpPr>
          <p:nvPr>
            <p:ph idx="1"/>
          </p:nvPr>
        </p:nvSpPr>
        <p:spPr>
          <a:xfrm>
            <a:off x="838200" y="1696720"/>
            <a:ext cx="10515600" cy="4480243"/>
          </a:xfrm>
        </p:spPr>
        <p:txBody>
          <a:bodyPr>
            <a:normAutofit/>
          </a:bodyPr>
          <a:lstStyle/>
          <a:p>
            <a:r>
              <a:rPr lang="ja-JP" altLang="en-US" b="1" dirty="0"/>
              <a:t>複数の事業者間で情報を共有するニーズがあるか？</a:t>
            </a:r>
            <a:endParaRPr lang="en-US" altLang="ja-JP" b="1" dirty="0"/>
          </a:p>
          <a:p>
            <a:pPr marL="0" indent="0">
              <a:buNone/>
            </a:pPr>
            <a:r>
              <a:rPr lang="ja-JP" altLang="en-US" sz="2400" dirty="0"/>
              <a:t>　ブロックチェーンは共有台帳。複数の事業者間で情報を共有することで、耐改ざん性を 提供可能となる。</a:t>
            </a:r>
            <a:endParaRPr lang="en-US" altLang="ja-JP" sz="2400" dirty="0"/>
          </a:p>
          <a:p>
            <a:r>
              <a:rPr lang="ja-JP" altLang="en-US" b="1" dirty="0"/>
              <a:t>共有された情報が、改ざんされていない（信頼できる）ことを第三者に 証明することに価値はあるか？</a:t>
            </a:r>
            <a:endParaRPr lang="en-US" altLang="ja-JP" b="1" dirty="0"/>
          </a:p>
          <a:p>
            <a:pPr marL="0" indent="0">
              <a:buNone/>
            </a:pPr>
            <a:r>
              <a:rPr lang="ja-JP" altLang="en-US" sz="2400" dirty="0"/>
              <a:t>　ブロックチェーンは台帳（元帳）であり、そこに書かれた情報（デジタルデータ）が 信頼性を担保できるところに価値がある。 </a:t>
            </a:r>
            <a:endParaRPr lang="en-US" altLang="ja-JP" sz="2400" dirty="0"/>
          </a:p>
          <a:p>
            <a:r>
              <a:rPr lang="ja-JP" altLang="en-US" b="1" dirty="0"/>
              <a:t>取引のルールに一定の普遍性があるか？</a:t>
            </a:r>
            <a:endParaRPr lang="en-US" altLang="ja-JP" b="1" dirty="0"/>
          </a:p>
          <a:p>
            <a:pPr marL="0" indent="0">
              <a:buNone/>
            </a:pPr>
            <a:r>
              <a:rPr kumimoji="1" lang="ja-JP" altLang="en-US" sz="2400" dirty="0"/>
              <a:t>　</a:t>
            </a:r>
            <a:r>
              <a:rPr lang="ja-JP" altLang="en-US" sz="2400" dirty="0"/>
              <a:t>スマートコントラクトによる、事務効率化等を目指した場合、その処理ルールが頻繁に 変更されない方が、より効率化に寄与できる。</a:t>
            </a:r>
            <a:endParaRPr kumimoji="1" lang="ja-JP" altLang="en-US" sz="2400" dirty="0"/>
          </a:p>
        </p:txBody>
      </p:sp>
      <p:sp>
        <p:nvSpPr>
          <p:cNvPr id="4" name="フッター プレースホルダー 3">
            <a:extLst>
              <a:ext uri="{FF2B5EF4-FFF2-40B4-BE49-F238E27FC236}">
                <a16:creationId xmlns:a16="http://schemas.microsoft.com/office/drawing/2014/main" id="{929D9BE1-A95A-4A48-8E96-977B7D11A830}"/>
              </a:ext>
            </a:extLst>
          </p:cNvPr>
          <p:cNvSpPr>
            <a:spLocks noGrp="1"/>
          </p:cNvSpPr>
          <p:nvPr>
            <p:ph type="ftr" sz="quarter" idx="11"/>
          </p:nvPr>
        </p:nvSpPr>
        <p:spPr/>
        <p:txBody>
          <a:bodyPr/>
          <a:lstStyle/>
          <a:p>
            <a:r>
              <a:rPr lang="en-US" altLang="ja-JP"/>
              <a:t>Copyright© 2019</a:t>
            </a:r>
            <a:r>
              <a:rPr lang="ja-JP" altLang="en-US"/>
              <a:t>　都築電気株式会社</a:t>
            </a:r>
            <a:endParaRPr lang="ja-JP" altLang="en-US" dirty="0"/>
          </a:p>
        </p:txBody>
      </p:sp>
      <p:sp>
        <p:nvSpPr>
          <p:cNvPr id="5" name="スライド番号プレースホルダー 4">
            <a:extLst>
              <a:ext uri="{FF2B5EF4-FFF2-40B4-BE49-F238E27FC236}">
                <a16:creationId xmlns:a16="http://schemas.microsoft.com/office/drawing/2014/main" id="{209D3A9F-FB8B-4CF3-BD21-58C58D5AEDFC}"/>
              </a:ext>
            </a:extLst>
          </p:cNvPr>
          <p:cNvSpPr>
            <a:spLocks noGrp="1"/>
          </p:cNvSpPr>
          <p:nvPr>
            <p:ph type="sldNum" sz="quarter" idx="12"/>
          </p:nvPr>
        </p:nvSpPr>
        <p:spPr/>
        <p:txBody>
          <a:bodyPr/>
          <a:lstStyle/>
          <a:p>
            <a:fld id="{86A60474-0262-4D9D-BF58-79A3A988213B}" type="slidenum">
              <a:rPr lang="ja-JP" altLang="en-US" smtClean="0"/>
              <a:pPr/>
              <a:t>21</a:t>
            </a:fld>
            <a:endParaRPr lang="ja-JP" altLang="en-US"/>
          </a:p>
        </p:txBody>
      </p:sp>
    </p:spTree>
    <p:extLst>
      <p:ext uri="{BB962C8B-B14F-4D97-AF65-F5344CB8AC3E}">
        <p14:creationId xmlns:p14="http://schemas.microsoft.com/office/powerpoint/2010/main" val="18650227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0E5172-5898-450C-8D20-B65A6AB4B67C}"/>
              </a:ext>
            </a:extLst>
          </p:cNvPr>
          <p:cNvSpPr>
            <a:spLocks noGrp="1"/>
          </p:cNvSpPr>
          <p:nvPr>
            <p:ph type="title"/>
          </p:nvPr>
        </p:nvSpPr>
        <p:spPr/>
        <p:txBody>
          <a:bodyPr/>
          <a:lstStyle/>
          <a:p>
            <a:r>
              <a:rPr kumimoji="1" lang="ja-JP" altLang="en-US" dirty="0"/>
              <a:t>スマートコンストラクト</a:t>
            </a:r>
          </a:p>
        </p:txBody>
      </p:sp>
      <p:sp>
        <p:nvSpPr>
          <p:cNvPr id="3" name="コンテンツ プレースホルダー 2">
            <a:extLst>
              <a:ext uri="{FF2B5EF4-FFF2-40B4-BE49-F238E27FC236}">
                <a16:creationId xmlns:a16="http://schemas.microsoft.com/office/drawing/2014/main" id="{A79677F4-204D-473C-8D18-1BFA8500EC74}"/>
              </a:ext>
            </a:extLst>
          </p:cNvPr>
          <p:cNvSpPr>
            <a:spLocks noGrp="1"/>
          </p:cNvSpPr>
          <p:nvPr>
            <p:ph idx="1"/>
          </p:nvPr>
        </p:nvSpPr>
        <p:spPr/>
        <p:txBody>
          <a:bodyPr/>
          <a:lstStyle/>
          <a:p>
            <a:r>
              <a:rPr lang="ja-JP" altLang="en-US" b="1" dirty="0"/>
              <a:t>ブロックチェーン上で契約を自動的に実行するしくみのこと</a:t>
            </a:r>
            <a:endParaRPr lang="en-US" altLang="ja-JP" b="1" dirty="0"/>
          </a:p>
          <a:p>
            <a:r>
              <a:rPr lang="ja-JP" altLang="en-US" b="1" dirty="0"/>
              <a:t>あらかじめ決めておいた条件が満たされたとき、取引や契約が自動的に行われるしくみ</a:t>
            </a:r>
            <a:endParaRPr lang="en-US" altLang="ja-JP" b="1" dirty="0"/>
          </a:p>
          <a:p>
            <a:pPr marL="0" indent="0">
              <a:buNone/>
            </a:pPr>
            <a:r>
              <a:rPr kumimoji="1" lang="ja-JP" altLang="en-US" dirty="0"/>
              <a:t>　</a:t>
            </a:r>
            <a:r>
              <a:rPr kumimoji="1" lang="ja-JP" altLang="en-US" sz="2400" dirty="0"/>
              <a:t>例：自動販売機</a:t>
            </a:r>
            <a:endParaRPr kumimoji="1" lang="en-US" altLang="ja-JP" sz="2400" dirty="0"/>
          </a:p>
          <a:p>
            <a:pPr marL="0" indent="0">
              <a:buNone/>
            </a:pPr>
            <a:r>
              <a:rPr lang="ja-JP" altLang="en-US" sz="2400" dirty="0"/>
              <a:t>　自動販売機の内部に「代金が投入され、商品ボタンが押されたら、</a:t>
            </a:r>
            <a:endParaRPr lang="en-US" altLang="ja-JP" sz="2400" dirty="0"/>
          </a:p>
          <a:p>
            <a:pPr marL="0" indent="0">
              <a:buNone/>
            </a:pPr>
            <a:r>
              <a:rPr lang="ja-JP" altLang="en-US" sz="2400" dirty="0"/>
              <a:t>　該当する商品を排出する」というしくみが仕込まれている。店員という仲介がない。</a:t>
            </a:r>
            <a:endParaRPr lang="en-US" altLang="ja-JP" sz="2400" dirty="0"/>
          </a:p>
          <a:p>
            <a:pPr marL="0" indent="0">
              <a:buNone/>
            </a:pPr>
            <a:r>
              <a:rPr lang="ja-JP" altLang="en-US" dirty="0"/>
              <a:t>あらかじめ取引条件や契約の内容をプログラム化しておき、ブロックチェーン上に組み込んでおくと、条件がそろった時点でプログラムが起動し、お金の移動だけでなく契約内容に従った価値の移動まで自動的に実行される。</a:t>
            </a:r>
            <a:endParaRPr kumimoji="1" lang="ja-JP" altLang="en-US" dirty="0"/>
          </a:p>
        </p:txBody>
      </p:sp>
      <p:sp>
        <p:nvSpPr>
          <p:cNvPr id="4" name="フッター プレースホルダー 3">
            <a:extLst>
              <a:ext uri="{FF2B5EF4-FFF2-40B4-BE49-F238E27FC236}">
                <a16:creationId xmlns:a16="http://schemas.microsoft.com/office/drawing/2014/main" id="{A3AAAF7E-9801-487D-AC2A-6B8A52BC4898}"/>
              </a:ext>
            </a:extLst>
          </p:cNvPr>
          <p:cNvSpPr>
            <a:spLocks noGrp="1"/>
          </p:cNvSpPr>
          <p:nvPr>
            <p:ph type="ftr" sz="quarter" idx="11"/>
          </p:nvPr>
        </p:nvSpPr>
        <p:spPr/>
        <p:txBody>
          <a:bodyPr/>
          <a:lstStyle/>
          <a:p>
            <a:r>
              <a:rPr lang="en-US" altLang="ja-JP"/>
              <a:t>Copyright© 2019</a:t>
            </a:r>
            <a:r>
              <a:rPr lang="ja-JP" altLang="en-US"/>
              <a:t>　都築電気株式会社</a:t>
            </a:r>
            <a:endParaRPr lang="ja-JP" altLang="en-US" dirty="0"/>
          </a:p>
        </p:txBody>
      </p:sp>
      <p:sp>
        <p:nvSpPr>
          <p:cNvPr id="5" name="スライド番号プレースホルダー 4">
            <a:extLst>
              <a:ext uri="{FF2B5EF4-FFF2-40B4-BE49-F238E27FC236}">
                <a16:creationId xmlns:a16="http://schemas.microsoft.com/office/drawing/2014/main" id="{B7455980-DD53-45F3-86AE-F6696FE03AD0}"/>
              </a:ext>
            </a:extLst>
          </p:cNvPr>
          <p:cNvSpPr>
            <a:spLocks noGrp="1"/>
          </p:cNvSpPr>
          <p:nvPr>
            <p:ph type="sldNum" sz="quarter" idx="12"/>
          </p:nvPr>
        </p:nvSpPr>
        <p:spPr/>
        <p:txBody>
          <a:bodyPr/>
          <a:lstStyle/>
          <a:p>
            <a:fld id="{86A60474-0262-4D9D-BF58-79A3A988213B}" type="slidenum">
              <a:rPr lang="ja-JP" altLang="en-US" smtClean="0"/>
              <a:pPr/>
              <a:t>22</a:t>
            </a:fld>
            <a:endParaRPr lang="ja-JP" altLang="en-US"/>
          </a:p>
        </p:txBody>
      </p:sp>
    </p:spTree>
    <p:extLst>
      <p:ext uri="{BB962C8B-B14F-4D97-AF65-F5344CB8AC3E}">
        <p14:creationId xmlns:p14="http://schemas.microsoft.com/office/powerpoint/2010/main" val="1433476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719978-40A0-46A4-BAA7-60B9F830DD53}"/>
              </a:ext>
            </a:extLst>
          </p:cNvPr>
          <p:cNvSpPr>
            <a:spLocks noGrp="1"/>
          </p:cNvSpPr>
          <p:nvPr>
            <p:ph type="title"/>
          </p:nvPr>
        </p:nvSpPr>
        <p:spPr>
          <a:xfrm>
            <a:off x="2066544" y="2238450"/>
            <a:ext cx="5742432" cy="825806"/>
          </a:xfrm>
        </p:spPr>
        <p:txBody>
          <a:bodyPr>
            <a:normAutofit/>
          </a:bodyPr>
          <a:lstStyle/>
          <a:p>
            <a:r>
              <a:rPr kumimoji="1" lang="ja-JP" altLang="en-US" sz="3600" dirty="0"/>
              <a:t>実例紹介</a:t>
            </a:r>
          </a:p>
        </p:txBody>
      </p:sp>
      <p:sp>
        <p:nvSpPr>
          <p:cNvPr id="4" name="フッター プレースホルダー 3">
            <a:extLst>
              <a:ext uri="{FF2B5EF4-FFF2-40B4-BE49-F238E27FC236}">
                <a16:creationId xmlns:a16="http://schemas.microsoft.com/office/drawing/2014/main" id="{D4DA60F7-FDB5-400F-A280-0A7A4B5D31A3}"/>
              </a:ext>
            </a:extLst>
          </p:cNvPr>
          <p:cNvSpPr>
            <a:spLocks noGrp="1"/>
          </p:cNvSpPr>
          <p:nvPr>
            <p:ph type="ftr" sz="quarter" idx="11"/>
          </p:nvPr>
        </p:nvSpPr>
        <p:spPr/>
        <p:txBody>
          <a:bodyPr/>
          <a:lstStyle/>
          <a:p>
            <a:r>
              <a:rPr lang="en-US" altLang="ja-JP"/>
              <a:t>Copyright© 2019</a:t>
            </a:r>
            <a:r>
              <a:rPr lang="ja-JP" altLang="en-US"/>
              <a:t>　都築電気株式会社</a:t>
            </a:r>
            <a:endParaRPr lang="ja-JP" altLang="en-US" dirty="0"/>
          </a:p>
        </p:txBody>
      </p:sp>
      <p:sp>
        <p:nvSpPr>
          <p:cNvPr id="5" name="スライド番号プレースホルダー 4">
            <a:extLst>
              <a:ext uri="{FF2B5EF4-FFF2-40B4-BE49-F238E27FC236}">
                <a16:creationId xmlns:a16="http://schemas.microsoft.com/office/drawing/2014/main" id="{A56352CA-BC3C-463F-BD76-FC296C9AD9FD}"/>
              </a:ext>
            </a:extLst>
          </p:cNvPr>
          <p:cNvSpPr>
            <a:spLocks noGrp="1"/>
          </p:cNvSpPr>
          <p:nvPr>
            <p:ph type="sldNum" sz="quarter" idx="12"/>
          </p:nvPr>
        </p:nvSpPr>
        <p:spPr/>
        <p:txBody>
          <a:bodyPr/>
          <a:lstStyle/>
          <a:p>
            <a:fld id="{86A60474-0262-4D9D-BF58-79A3A988213B}" type="slidenum">
              <a:rPr lang="ja-JP" altLang="en-US" smtClean="0"/>
              <a:pPr/>
              <a:t>23</a:t>
            </a:fld>
            <a:endParaRPr lang="ja-JP" altLang="en-US"/>
          </a:p>
        </p:txBody>
      </p:sp>
    </p:spTree>
    <p:extLst>
      <p:ext uri="{BB962C8B-B14F-4D97-AF65-F5344CB8AC3E}">
        <p14:creationId xmlns:p14="http://schemas.microsoft.com/office/powerpoint/2010/main" val="1532868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0A385D-0D5A-4CF3-ADF4-E7A288BB6AAE}"/>
              </a:ext>
            </a:extLst>
          </p:cNvPr>
          <p:cNvSpPr>
            <a:spLocks noGrp="1"/>
          </p:cNvSpPr>
          <p:nvPr>
            <p:ph type="title"/>
          </p:nvPr>
        </p:nvSpPr>
        <p:spPr>
          <a:xfrm>
            <a:off x="954486" y="291446"/>
            <a:ext cx="10741665" cy="825806"/>
          </a:xfrm>
        </p:spPr>
        <p:txBody>
          <a:bodyPr/>
          <a:lstStyle/>
          <a:p>
            <a:r>
              <a:rPr kumimoji="1" lang="ja-JP" altLang="en-US" dirty="0"/>
              <a:t>実例</a:t>
            </a:r>
          </a:p>
        </p:txBody>
      </p:sp>
      <p:sp>
        <p:nvSpPr>
          <p:cNvPr id="3" name="コンテンツ プレースホルダー 2">
            <a:extLst>
              <a:ext uri="{FF2B5EF4-FFF2-40B4-BE49-F238E27FC236}">
                <a16:creationId xmlns:a16="http://schemas.microsoft.com/office/drawing/2014/main" id="{18144481-6BB1-4D27-886C-7F893233ED29}"/>
              </a:ext>
            </a:extLst>
          </p:cNvPr>
          <p:cNvSpPr>
            <a:spLocks noGrp="1"/>
          </p:cNvSpPr>
          <p:nvPr>
            <p:ph idx="1"/>
          </p:nvPr>
        </p:nvSpPr>
        <p:spPr>
          <a:xfrm>
            <a:off x="838200" y="1422400"/>
            <a:ext cx="6009640" cy="4754563"/>
          </a:xfrm>
        </p:spPr>
        <p:txBody>
          <a:bodyPr>
            <a:normAutofit fontScale="92500" lnSpcReduction="10000"/>
          </a:bodyPr>
          <a:lstStyle/>
          <a:p>
            <a:r>
              <a:rPr kumimoji="1" lang="ja-JP" altLang="en-US" dirty="0"/>
              <a:t>エストニア電子政府「</a:t>
            </a:r>
            <a:r>
              <a:rPr kumimoji="1" lang="en-US" altLang="ja-JP" dirty="0"/>
              <a:t>X-Road</a:t>
            </a:r>
            <a:r>
              <a:rPr kumimoji="1" lang="ja-JP" altLang="en-US" dirty="0"/>
              <a:t>」</a:t>
            </a:r>
            <a:endParaRPr kumimoji="1" lang="en-US" altLang="ja-JP" dirty="0"/>
          </a:p>
          <a:p>
            <a:pPr marL="0" indent="0">
              <a:buNone/>
            </a:pPr>
            <a:r>
              <a:rPr lang="ja-JP" altLang="en-US" sz="2400" dirty="0"/>
              <a:t>　</a:t>
            </a:r>
            <a:r>
              <a:rPr lang="en-US" altLang="ja-JP" sz="2400" dirty="0"/>
              <a:t>X-Road</a:t>
            </a:r>
            <a:r>
              <a:rPr lang="ja-JP" altLang="en-US" sz="2400" dirty="0"/>
              <a:t>は、市民が</a:t>
            </a:r>
            <a:r>
              <a:rPr lang="en-US" altLang="ja-JP" sz="2400" dirty="0"/>
              <a:t>ID</a:t>
            </a:r>
            <a:r>
              <a:rPr lang="ja-JP" altLang="en-US" sz="2400" dirty="0"/>
              <a:t>カードを利用してアクセスできるようなサービスを作るための情報を企業や公共機関に提供するもの。</a:t>
            </a:r>
            <a:r>
              <a:rPr lang="en-US" altLang="ja-JP" sz="2400" dirty="0"/>
              <a:t>ID</a:t>
            </a:r>
            <a:r>
              <a:rPr lang="ja-JP" altLang="en-US" sz="2400" dirty="0"/>
              <a:t>カードを持った市民は、税金の処理から医療記録、車の売買まで、多岐にわたるサービスを利用することが可能になっている。</a:t>
            </a:r>
            <a:endParaRPr lang="en-US" altLang="ja-JP" sz="2400" dirty="0"/>
          </a:p>
          <a:p>
            <a:pPr marL="0" indent="0">
              <a:buNone/>
            </a:pPr>
            <a:r>
              <a:rPr lang="ja-JP" altLang="en-US" sz="2400" dirty="0"/>
              <a:t>そのシステムを実現するために、データそのものが改ざんされない、より強固なセキュリティシステムを構築する必要があった。そこでデータの完全性を証明できるキーレス署名技術「</a:t>
            </a:r>
            <a:r>
              <a:rPr lang="en-US" altLang="ja-JP" sz="2400" b="1" dirty="0"/>
              <a:t>KSI</a:t>
            </a:r>
            <a:r>
              <a:rPr lang="ja-JP" altLang="en-US" sz="2400" b="1" dirty="0"/>
              <a:t>ブロックチェーン</a:t>
            </a:r>
            <a:r>
              <a:rPr lang="ja-JP" altLang="en-US" sz="2400" dirty="0"/>
              <a:t>」を採用している。</a:t>
            </a:r>
            <a:endParaRPr lang="en-US" altLang="ja-JP" sz="1900" dirty="0"/>
          </a:p>
          <a:p>
            <a:pPr marL="0" indent="0">
              <a:buNone/>
            </a:pPr>
            <a:r>
              <a:rPr lang="ja-JP" altLang="en-US" sz="2400" dirty="0"/>
              <a:t>エストニアでは、会社の登記にかかる時間は最短</a:t>
            </a:r>
            <a:r>
              <a:rPr lang="en-US" altLang="ja-JP" sz="2400" dirty="0"/>
              <a:t>18</a:t>
            </a:r>
            <a:r>
              <a:rPr lang="ja-JP" altLang="en-US" sz="2400" dirty="0"/>
              <a:t>分。税金の確定申告は約</a:t>
            </a:r>
            <a:r>
              <a:rPr lang="en-US" altLang="ja-JP" sz="2400" dirty="0"/>
              <a:t>5</a:t>
            </a:r>
            <a:r>
              <a:rPr lang="ja-JP" altLang="en-US" sz="2400" dirty="0"/>
              <a:t>分、還付は数週間で完了する。公共交通機関を使う時はパスポートの代わりに電子</a:t>
            </a:r>
            <a:r>
              <a:rPr lang="en-US" altLang="ja-JP" sz="2400" dirty="0"/>
              <a:t>ID</a:t>
            </a:r>
            <a:r>
              <a:rPr lang="ja-JP" altLang="en-US" sz="2400" dirty="0" err="1"/>
              <a:t>、</a:t>
            </a:r>
            <a:r>
              <a:rPr lang="ja-JP" altLang="en-US" sz="2400" dirty="0"/>
              <a:t>ドライバーも運転免許証の代わりに電子</a:t>
            </a:r>
            <a:r>
              <a:rPr lang="en-US" altLang="ja-JP" sz="2400" dirty="0"/>
              <a:t>ID</a:t>
            </a:r>
            <a:r>
              <a:rPr lang="ja-JP" altLang="en-US" sz="2400" dirty="0"/>
              <a:t>を使用する。</a:t>
            </a:r>
            <a:endParaRPr kumimoji="1" lang="ja-JP" altLang="en-US" sz="2100" dirty="0"/>
          </a:p>
        </p:txBody>
      </p:sp>
      <p:sp>
        <p:nvSpPr>
          <p:cNvPr id="4" name="フッター プレースホルダー 3">
            <a:extLst>
              <a:ext uri="{FF2B5EF4-FFF2-40B4-BE49-F238E27FC236}">
                <a16:creationId xmlns:a16="http://schemas.microsoft.com/office/drawing/2014/main" id="{C56676D1-032D-4169-B76A-034AE3F04903}"/>
              </a:ext>
            </a:extLst>
          </p:cNvPr>
          <p:cNvSpPr>
            <a:spLocks noGrp="1"/>
          </p:cNvSpPr>
          <p:nvPr>
            <p:ph type="ftr" sz="quarter" idx="11"/>
          </p:nvPr>
        </p:nvSpPr>
        <p:spPr/>
        <p:txBody>
          <a:bodyPr/>
          <a:lstStyle/>
          <a:p>
            <a:r>
              <a:rPr lang="en-US" altLang="ja-JP"/>
              <a:t>Copyright© 2019</a:t>
            </a:r>
            <a:r>
              <a:rPr lang="ja-JP" altLang="en-US"/>
              <a:t>　都築電気株式会社</a:t>
            </a:r>
            <a:endParaRPr lang="ja-JP" altLang="en-US" dirty="0"/>
          </a:p>
        </p:txBody>
      </p:sp>
      <p:sp>
        <p:nvSpPr>
          <p:cNvPr id="5" name="スライド番号プレースホルダー 4">
            <a:extLst>
              <a:ext uri="{FF2B5EF4-FFF2-40B4-BE49-F238E27FC236}">
                <a16:creationId xmlns:a16="http://schemas.microsoft.com/office/drawing/2014/main" id="{F9254861-835A-49D4-9016-77D86DBCBAFE}"/>
              </a:ext>
            </a:extLst>
          </p:cNvPr>
          <p:cNvSpPr>
            <a:spLocks noGrp="1"/>
          </p:cNvSpPr>
          <p:nvPr>
            <p:ph type="sldNum" sz="quarter" idx="12"/>
          </p:nvPr>
        </p:nvSpPr>
        <p:spPr/>
        <p:txBody>
          <a:bodyPr/>
          <a:lstStyle/>
          <a:p>
            <a:fld id="{86A60474-0262-4D9D-BF58-79A3A988213B}" type="slidenum">
              <a:rPr lang="ja-JP" altLang="en-US" smtClean="0"/>
              <a:pPr/>
              <a:t>24</a:t>
            </a:fld>
            <a:endParaRPr lang="ja-JP" altLang="en-US"/>
          </a:p>
        </p:txBody>
      </p:sp>
      <p:pic>
        <p:nvPicPr>
          <p:cNvPr id="6" name="図 5">
            <a:extLst>
              <a:ext uri="{FF2B5EF4-FFF2-40B4-BE49-F238E27FC236}">
                <a16:creationId xmlns:a16="http://schemas.microsoft.com/office/drawing/2014/main" id="{D3D97F10-587C-4B6F-8BE2-0C28726D1860}"/>
              </a:ext>
            </a:extLst>
          </p:cNvPr>
          <p:cNvPicPr>
            <a:picLocks noChangeAspect="1"/>
          </p:cNvPicPr>
          <p:nvPr/>
        </p:nvPicPr>
        <p:blipFill>
          <a:blip r:embed="rId2"/>
          <a:stretch>
            <a:fillRect/>
          </a:stretch>
        </p:blipFill>
        <p:spPr>
          <a:xfrm>
            <a:off x="6949985" y="2157095"/>
            <a:ext cx="4778956" cy="3146108"/>
          </a:xfrm>
          <a:prstGeom prst="rect">
            <a:avLst/>
          </a:prstGeom>
        </p:spPr>
      </p:pic>
    </p:spTree>
    <p:extLst>
      <p:ext uri="{BB962C8B-B14F-4D97-AF65-F5344CB8AC3E}">
        <p14:creationId xmlns:p14="http://schemas.microsoft.com/office/powerpoint/2010/main" val="15188669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A71C76-DEBF-4599-BFDD-4F595A761101}"/>
              </a:ext>
            </a:extLst>
          </p:cNvPr>
          <p:cNvSpPr>
            <a:spLocks noGrp="1"/>
          </p:cNvSpPr>
          <p:nvPr>
            <p:ph type="title"/>
          </p:nvPr>
        </p:nvSpPr>
        <p:spPr>
          <a:xfrm>
            <a:off x="987276" y="345642"/>
            <a:ext cx="10741665" cy="825806"/>
          </a:xfrm>
        </p:spPr>
        <p:txBody>
          <a:bodyPr/>
          <a:lstStyle/>
          <a:p>
            <a:r>
              <a:rPr kumimoji="1" lang="ja-JP" altLang="en-US"/>
              <a:t>実例</a:t>
            </a:r>
            <a:endParaRPr kumimoji="1" lang="ja-JP" altLang="en-US" dirty="0"/>
          </a:p>
        </p:txBody>
      </p:sp>
      <p:sp>
        <p:nvSpPr>
          <p:cNvPr id="3" name="コンテンツ プレースホルダー 2">
            <a:extLst>
              <a:ext uri="{FF2B5EF4-FFF2-40B4-BE49-F238E27FC236}">
                <a16:creationId xmlns:a16="http://schemas.microsoft.com/office/drawing/2014/main" id="{EECA9550-BEF1-4240-B73D-743B8B2AF98C}"/>
              </a:ext>
            </a:extLst>
          </p:cNvPr>
          <p:cNvSpPr>
            <a:spLocks noGrp="1"/>
          </p:cNvSpPr>
          <p:nvPr>
            <p:ph idx="1"/>
          </p:nvPr>
        </p:nvSpPr>
        <p:spPr>
          <a:xfrm>
            <a:off x="838200" y="1825625"/>
            <a:ext cx="4922520" cy="4351338"/>
          </a:xfrm>
        </p:spPr>
        <p:txBody>
          <a:bodyPr/>
          <a:lstStyle/>
          <a:p>
            <a:r>
              <a:rPr lang="ja-JP" altLang="en-US" b="1" dirty="0"/>
              <a:t>食品管理</a:t>
            </a:r>
            <a:endParaRPr lang="en-US" altLang="ja-JP" b="1" dirty="0"/>
          </a:p>
          <a:p>
            <a:pPr marL="0" indent="0">
              <a:buNone/>
            </a:pPr>
            <a:r>
              <a:rPr lang="ja-JP" altLang="en-US" dirty="0"/>
              <a:t>食肉の加工及び流通経路の記録が全てプライベートチェーン上に記録されることで生産地から消費者に届くまでのサプライチェーンを追跡できるようになる</a:t>
            </a:r>
            <a:endParaRPr kumimoji="1" lang="ja-JP" altLang="en-US" dirty="0"/>
          </a:p>
        </p:txBody>
      </p:sp>
      <p:sp>
        <p:nvSpPr>
          <p:cNvPr id="4" name="フッター プレースホルダー 3">
            <a:extLst>
              <a:ext uri="{FF2B5EF4-FFF2-40B4-BE49-F238E27FC236}">
                <a16:creationId xmlns:a16="http://schemas.microsoft.com/office/drawing/2014/main" id="{594D63AA-E3B4-4450-84E1-EF182AC68977}"/>
              </a:ext>
            </a:extLst>
          </p:cNvPr>
          <p:cNvSpPr>
            <a:spLocks noGrp="1"/>
          </p:cNvSpPr>
          <p:nvPr>
            <p:ph type="ftr" sz="quarter" idx="11"/>
          </p:nvPr>
        </p:nvSpPr>
        <p:spPr>
          <a:xfrm>
            <a:off x="7998107" y="6477118"/>
            <a:ext cx="4114800" cy="365125"/>
          </a:xfrm>
        </p:spPr>
        <p:txBody>
          <a:bodyPr/>
          <a:lstStyle/>
          <a:p>
            <a:r>
              <a:rPr lang="en-US" altLang="ja-JP"/>
              <a:t>Copyright© 2019</a:t>
            </a:r>
            <a:r>
              <a:rPr lang="ja-JP" altLang="en-US"/>
              <a:t>　都築電気株式会社</a:t>
            </a:r>
            <a:endParaRPr lang="ja-JP" altLang="en-US" dirty="0"/>
          </a:p>
        </p:txBody>
      </p:sp>
      <p:sp>
        <p:nvSpPr>
          <p:cNvPr id="5" name="スライド番号プレースホルダー 4">
            <a:extLst>
              <a:ext uri="{FF2B5EF4-FFF2-40B4-BE49-F238E27FC236}">
                <a16:creationId xmlns:a16="http://schemas.microsoft.com/office/drawing/2014/main" id="{1D8C46C3-D534-45F2-9108-084FFDFE4E34}"/>
              </a:ext>
            </a:extLst>
          </p:cNvPr>
          <p:cNvSpPr>
            <a:spLocks noGrp="1"/>
          </p:cNvSpPr>
          <p:nvPr>
            <p:ph type="sldNum" sz="quarter" idx="12"/>
          </p:nvPr>
        </p:nvSpPr>
        <p:spPr>
          <a:xfrm>
            <a:off x="5866684" y="6485159"/>
            <a:ext cx="458635" cy="365125"/>
          </a:xfrm>
        </p:spPr>
        <p:txBody>
          <a:bodyPr/>
          <a:lstStyle/>
          <a:p>
            <a:fld id="{86A60474-0262-4D9D-BF58-79A3A988213B}" type="slidenum">
              <a:rPr lang="ja-JP" altLang="en-US" smtClean="0"/>
              <a:pPr/>
              <a:t>25</a:t>
            </a:fld>
            <a:endParaRPr lang="ja-JP" altLang="en-US"/>
          </a:p>
        </p:txBody>
      </p:sp>
      <p:pic>
        <p:nvPicPr>
          <p:cNvPr id="2050" name="Picture 2" descr="https://miro.medium.com/max/625/1*QIGP3rIc9aJcmP5RoEEmbA.png">
            <a:extLst>
              <a:ext uri="{FF2B5EF4-FFF2-40B4-BE49-F238E27FC236}">
                <a16:creationId xmlns:a16="http://schemas.microsoft.com/office/drawing/2014/main" id="{56BDFD2A-3532-444E-AE0B-66E759601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6684" y="1491774"/>
            <a:ext cx="5953125"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97050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F6C55E-F46F-4EFD-B38E-9E4BE5FFDE33}"/>
              </a:ext>
            </a:extLst>
          </p:cNvPr>
          <p:cNvSpPr>
            <a:spLocks noGrp="1"/>
          </p:cNvSpPr>
          <p:nvPr>
            <p:ph type="title"/>
          </p:nvPr>
        </p:nvSpPr>
        <p:spPr/>
        <p:txBody>
          <a:bodyPr/>
          <a:lstStyle/>
          <a:p>
            <a:r>
              <a:rPr kumimoji="1" lang="ja-JP" altLang="en-US" dirty="0"/>
              <a:t>実例</a:t>
            </a:r>
          </a:p>
        </p:txBody>
      </p:sp>
      <p:sp>
        <p:nvSpPr>
          <p:cNvPr id="3" name="コンテンツ プレースホルダー 2">
            <a:extLst>
              <a:ext uri="{FF2B5EF4-FFF2-40B4-BE49-F238E27FC236}">
                <a16:creationId xmlns:a16="http://schemas.microsoft.com/office/drawing/2014/main" id="{4941D232-13E3-4DF7-A3D7-E0C7321BA505}"/>
              </a:ext>
            </a:extLst>
          </p:cNvPr>
          <p:cNvSpPr>
            <a:spLocks noGrp="1"/>
          </p:cNvSpPr>
          <p:nvPr>
            <p:ph idx="1"/>
          </p:nvPr>
        </p:nvSpPr>
        <p:spPr>
          <a:xfrm>
            <a:off x="838200" y="1825625"/>
            <a:ext cx="4577080" cy="4351338"/>
          </a:xfrm>
        </p:spPr>
        <p:txBody>
          <a:bodyPr/>
          <a:lstStyle/>
          <a:p>
            <a:r>
              <a:rPr kumimoji="1" lang="ja-JP" altLang="en-US" dirty="0"/>
              <a:t>アート（</a:t>
            </a:r>
            <a:r>
              <a:rPr kumimoji="1" lang="en-US" altLang="ja-JP" dirty="0" err="1"/>
              <a:t>startbahn</a:t>
            </a:r>
            <a:r>
              <a:rPr kumimoji="1" lang="en-US" altLang="ja-JP" dirty="0"/>
              <a:t>)</a:t>
            </a:r>
          </a:p>
          <a:p>
            <a:pPr marL="0" indent="0">
              <a:buNone/>
            </a:pPr>
            <a:r>
              <a:rPr lang="ja-JP" altLang="en-US" sz="2400" dirty="0"/>
              <a:t> 画像データをブロックチェーンに記録し、この絵は本物だと証明できるようになる。</a:t>
            </a:r>
            <a:endParaRPr lang="en-US" altLang="ja-JP" sz="2400" dirty="0"/>
          </a:p>
          <a:p>
            <a:pPr marL="0" indent="0">
              <a:buNone/>
            </a:pPr>
            <a:r>
              <a:rPr lang="ja-JP" altLang="en-US" sz="2400" dirty="0"/>
              <a:t>作品の来歴を管理でき、転売された場合にも一部がリターンされる。</a:t>
            </a:r>
            <a:endParaRPr lang="en-US" altLang="ja-JP" sz="2400" dirty="0"/>
          </a:p>
        </p:txBody>
      </p:sp>
      <p:sp>
        <p:nvSpPr>
          <p:cNvPr id="4" name="フッター プレースホルダー 3">
            <a:extLst>
              <a:ext uri="{FF2B5EF4-FFF2-40B4-BE49-F238E27FC236}">
                <a16:creationId xmlns:a16="http://schemas.microsoft.com/office/drawing/2014/main" id="{ED1AC57C-9C2C-4CF8-B4B4-CBDA076EB855}"/>
              </a:ext>
            </a:extLst>
          </p:cNvPr>
          <p:cNvSpPr>
            <a:spLocks noGrp="1"/>
          </p:cNvSpPr>
          <p:nvPr>
            <p:ph type="ftr" sz="quarter" idx="11"/>
          </p:nvPr>
        </p:nvSpPr>
        <p:spPr/>
        <p:txBody>
          <a:bodyPr/>
          <a:lstStyle/>
          <a:p>
            <a:r>
              <a:rPr lang="en-US" altLang="ja-JP"/>
              <a:t>Copyright© 2019</a:t>
            </a:r>
            <a:r>
              <a:rPr lang="ja-JP" altLang="en-US"/>
              <a:t>　都築電気株式会社</a:t>
            </a:r>
            <a:endParaRPr lang="ja-JP" altLang="en-US" dirty="0"/>
          </a:p>
        </p:txBody>
      </p:sp>
      <p:sp>
        <p:nvSpPr>
          <p:cNvPr id="5" name="スライド番号プレースホルダー 4">
            <a:extLst>
              <a:ext uri="{FF2B5EF4-FFF2-40B4-BE49-F238E27FC236}">
                <a16:creationId xmlns:a16="http://schemas.microsoft.com/office/drawing/2014/main" id="{716AD63F-3373-4FBD-BABF-28264839A039}"/>
              </a:ext>
            </a:extLst>
          </p:cNvPr>
          <p:cNvSpPr>
            <a:spLocks noGrp="1"/>
          </p:cNvSpPr>
          <p:nvPr>
            <p:ph type="sldNum" sz="quarter" idx="12"/>
          </p:nvPr>
        </p:nvSpPr>
        <p:spPr/>
        <p:txBody>
          <a:bodyPr/>
          <a:lstStyle/>
          <a:p>
            <a:fld id="{86A60474-0262-4D9D-BF58-79A3A988213B}" type="slidenum">
              <a:rPr lang="ja-JP" altLang="en-US" smtClean="0"/>
              <a:pPr/>
              <a:t>26</a:t>
            </a:fld>
            <a:endParaRPr lang="ja-JP" altLang="en-US"/>
          </a:p>
        </p:txBody>
      </p:sp>
      <p:pic>
        <p:nvPicPr>
          <p:cNvPr id="4098" name="Picture 2" descr="http://milieu.ink/wp-content/uploads/2018/11/after_b-1.png">
            <a:extLst>
              <a:ext uri="{FF2B5EF4-FFF2-40B4-BE49-F238E27FC236}">
                <a16:creationId xmlns:a16="http://schemas.microsoft.com/office/drawing/2014/main" id="{E906E9FA-9056-435E-BCDE-9B7C1E74F4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48" y="1413274"/>
            <a:ext cx="6240650" cy="3900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1472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A71C76-DEBF-4599-BFDD-4F595A761101}"/>
              </a:ext>
            </a:extLst>
          </p:cNvPr>
          <p:cNvSpPr>
            <a:spLocks noGrp="1"/>
          </p:cNvSpPr>
          <p:nvPr>
            <p:ph type="title"/>
          </p:nvPr>
        </p:nvSpPr>
        <p:spPr/>
        <p:txBody>
          <a:bodyPr/>
          <a:lstStyle/>
          <a:p>
            <a:r>
              <a:rPr kumimoji="1" lang="ja-JP" altLang="en-US" dirty="0"/>
              <a:t>実例</a:t>
            </a:r>
          </a:p>
        </p:txBody>
      </p:sp>
      <p:sp>
        <p:nvSpPr>
          <p:cNvPr id="3" name="コンテンツ プレースホルダー 2">
            <a:extLst>
              <a:ext uri="{FF2B5EF4-FFF2-40B4-BE49-F238E27FC236}">
                <a16:creationId xmlns:a16="http://schemas.microsoft.com/office/drawing/2014/main" id="{EECA9550-BEF1-4240-B73D-743B8B2AF98C}"/>
              </a:ext>
            </a:extLst>
          </p:cNvPr>
          <p:cNvSpPr>
            <a:spLocks noGrp="1"/>
          </p:cNvSpPr>
          <p:nvPr>
            <p:ph idx="1"/>
          </p:nvPr>
        </p:nvSpPr>
        <p:spPr>
          <a:xfrm>
            <a:off x="640924" y="1647847"/>
            <a:ext cx="5674358" cy="4788536"/>
          </a:xfrm>
        </p:spPr>
        <p:txBody>
          <a:bodyPr>
            <a:normAutofit fontScale="62500" lnSpcReduction="20000"/>
          </a:bodyPr>
          <a:lstStyle/>
          <a:p>
            <a:pPr marL="0" indent="0">
              <a:buNone/>
            </a:pPr>
            <a:endParaRPr kumimoji="1" lang="en-US" altLang="ja-JP" dirty="0"/>
          </a:p>
          <a:p>
            <a:pPr marL="0" indent="0">
              <a:buNone/>
            </a:pPr>
            <a:r>
              <a:rPr kumimoji="1" lang="ja-JP" altLang="en-US" dirty="0"/>
              <a:t>　</a:t>
            </a:r>
            <a:r>
              <a:rPr lang="en-US" altLang="ja-JP" dirty="0"/>
              <a:t>Ethereum</a:t>
            </a:r>
            <a:r>
              <a:rPr lang="ja-JP" altLang="en-US" dirty="0"/>
              <a:t>ベースの音楽プラットフォーム。</a:t>
            </a:r>
            <a:endParaRPr lang="en-US" altLang="ja-JP" dirty="0"/>
          </a:p>
          <a:p>
            <a:pPr marL="0" indent="0">
              <a:buNone/>
            </a:pPr>
            <a:r>
              <a:rPr lang="ja-JP" altLang="en-US" dirty="0"/>
              <a:t>　音楽の権利管理や取引を扱うシステムと、</a:t>
            </a:r>
            <a:endParaRPr lang="en-US" altLang="ja-JP" dirty="0"/>
          </a:p>
          <a:p>
            <a:pPr marL="0" indent="0">
              <a:buNone/>
            </a:pPr>
            <a:r>
              <a:rPr lang="ja-JP" altLang="en-US" dirty="0"/>
              <a:t>　それを利用した</a:t>
            </a:r>
            <a:r>
              <a:rPr lang="en-US" altLang="ja-JP" dirty="0"/>
              <a:t>eMusic</a:t>
            </a:r>
            <a:r>
              <a:rPr lang="ja-JP" altLang="en-US" dirty="0"/>
              <a:t>のトークンエコノミーを構築する</a:t>
            </a:r>
            <a:endParaRPr kumimoji="1" lang="en-US" altLang="ja-JP" dirty="0"/>
          </a:p>
          <a:p>
            <a:endParaRPr lang="en-US" altLang="ja-JP" dirty="0"/>
          </a:p>
          <a:p>
            <a:pPr fontAlgn="base"/>
            <a:r>
              <a:rPr lang="ja-JP" altLang="en-US" dirty="0"/>
              <a:t>コンテンツスマートコントラクト</a:t>
            </a:r>
            <a:endParaRPr lang="en-US" altLang="ja-JP" dirty="0"/>
          </a:p>
          <a:p>
            <a:pPr marL="0" indent="0" fontAlgn="base">
              <a:buNone/>
            </a:pPr>
            <a:r>
              <a:rPr lang="ja-JP" altLang="en-US" dirty="0"/>
              <a:t>　 アーティストとレーベルが利用するもので、どう音楽を公開してよいのか、誰が権利を保有しているのか、収益の分配はどのような割合で行うのかが記述されます。音楽そのものや音楽のメタデータについてはオフチェーンで管理します。</a:t>
            </a:r>
          </a:p>
          <a:p>
            <a:pPr fontAlgn="base"/>
            <a:r>
              <a:rPr lang="ja-JP" altLang="en-US" dirty="0"/>
              <a:t>セールススマートコントラクト： </a:t>
            </a:r>
            <a:endParaRPr lang="en-US" altLang="ja-JP" dirty="0"/>
          </a:p>
          <a:p>
            <a:pPr marL="0" indent="0" fontAlgn="base">
              <a:buNone/>
            </a:pPr>
            <a:r>
              <a:rPr lang="ja-JP" altLang="en-US" dirty="0"/>
              <a:t>　主にサービスプロバイダが利用するもので、音楽の売り上げを管理します。サービスプロバイダはセールスコントラクトを更新し、音楽のダウンロード販売やストリーミングを報告します。売り上げの報告と集計が完了すると、音楽の権利保有者はコンテンツコントラクトを通じてセールスコントラクトに収益の配分を要求することができます。</a:t>
            </a:r>
          </a:p>
          <a:p>
            <a:endParaRPr kumimoji="1" lang="ja-JP" altLang="en-US" dirty="0"/>
          </a:p>
        </p:txBody>
      </p:sp>
      <p:sp>
        <p:nvSpPr>
          <p:cNvPr id="4" name="フッター プレースホルダー 3">
            <a:extLst>
              <a:ext uri="{FF2B5EF4-FFF2-40B4-BE49-F238E27FC236}">
                <a16:creationId xmlns:a16="http://schemas.microsoft.com/office/drawing/2014/main" id="{594D63AA-E3B4-4450-84E1-EF182AC68977}"/>
              </a:ext>
            </a:extLst>
          </p:cNvPr>
          <p:cNvSpPr>
            <a:spLocks noGrp="1"/>
          </p:cNvSpPr>
          <p:nvPr>
            <p:ph type="ftr" sz="quarter" idx="11"/>
          </p:nvPr>
        </p:nvSpPr>
        <p:spPr/>
        <p:txBody>
          <a:bodyPr/>
          <a:lstStyle/>
          <a:p>
            <a:r>
              <a:rPr lang="en-US" altLang="ja-JP"/>
              <a:t>Copyright© 2019</a:t>
            </a:r>
            <a:r>
              <a:rPr lang="ja-JP" altLang="en-US"/>
              <a:t>　都築電気株式会社</a:t>
            </a:r>
            <a:endParaRPr lang="ja-JP" altLang="en-US" dirty="0"/>
          </a:p>
        </p:txBody>
      </p:sp>
      <p:sp>
        <p:nvSpPr>
          <p:cNvPr id="5" name="スライド番号プレースホルダー 4">
            <a:extLst>
              <a:ext uri="{FF2B5EF4-FFF2-40B4-BE49-F238E27FC236}">
                <a16:creationId xmlns:a16="http://schemas.microsoft.com/office/drawing/2014/main" id="{1D8C46C3-D534-45F2-9108-084FFDFE4E34}"/>
              </a:ext>
            </a:extLst>
          </p:cNvPr>
          <p:cNvSpPr>
            <a:spLocks noGrp="1"/>
          </p:cNvSpPr>
          <p:nvPr>
            <p:ph type="sldNum" sz="quarter" idx="12"/>
          </p:nvPr>
        </p:nvSpPr>
        <p:spPr/>
        <p:txBody>
          <a:bodyPr/>
          <a:lstStyle/>
          <a:p>
            <a:fld id="{86A60474-0262-4D9D-BF58-79A3A988213B}" type="slidenum">
              <a:rPr lang="ja-JP" altLang="en-US" smtClean="0"/>
              <a:pPr/>
              <a:t>27</a:t>
            </a:fld>
            <a:endParaRPr lang="ja-JP" altLang="en-US"/>
          </a:p>
        </p:txBody>
      </p:sp>
      <p:pic>
        <p:nvPicPr>
          <p:cNvPr id="3074" name="Picture 2" descr="https://gaiax-blockchain.com/wp-content/uploads/2019/04/eMusic_image_04.png">
            <a:extLst>
              <a:ext uri="{FF2B5EF4-FFF2-40B4-BE49-F238E27FC236}">
                <a16:creationId xmlns:a16="http://schemas.microsoft.com/office/drawing/2014/main" id="{40104CC2-75D5-4F4C-A1A0-8EF396EA69B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61760" y="2354011"/>
            <a:ext cx="5557519" cy="3539508"/>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17D0B6AB-4784-4D99-977E-F5D3CEF89BF6}"/>
              </a:ext>
            </a:extLst>
          </p:cNvPr>
          <p:cNvSpPr txBox="1"/>
          <p:nvPr/>
        </p:nvSpPr>
        <p:spPr>
          <a:xfrm>
            <a:off x="721360" y="1264845"/>
            <a:ext cx="2712602" cy="523220"/>
          </a:xfrm>
          <a:prstGeom prst="rect">
            <a:avLst/>
          </a:prstGeom>
          <a:noFill/>
        </p:spPr>
        <p:txBody>
          <a:bodyPr wrap="none" rtlCol="0">
            <a:spAutoFit/>
          </a:bodyPr>
          <a:lstStyle/>
          <a:p>
            <a:pPr marL="285750" indent="-285750">
              <a:buFont typeface="Arial" panose="020B0604020202020204" pitchFamily="34" charset="0"/>
              <a:buChar char="•"/>
            </a:pPr>
            <a:r>
              <a:rPr lang="ja-JP" altLang="en-US" sz="2800" dirty="0"/>
              <a:t>音楽（</a:t>
            </a:r>
            <a:r>
              <a:rPr lang="en-US" altLang="ja-JP" sz="2800" dirty="0" err="1"/>
              <a:t>eMUSIC</a:t>
            </a:r>
            <a:r>
              <a:rPr lang="ja-JP" altLang="en-US" sz="2800" dirty="0"/>
              <a:t>）</a:t>
            </a:r>
            <a:endParaRPr kumimoji="1" lang="ja-JP" altLang="en-US" sz="2800" dirty="0"/>
          </a:p>
        </p:txBody>
      </p:sp>
    </p:spTree>
    <p:extLst>
      <p:ext uri="{BB962C8B-B14F-4D97-AF65-F5344CB8AC3E}">
        <p14:creationId xmlns:p14="http://schemas.microsoft.com/office/powerpoint/2010/main" val="7066089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A71C76-DEBF-4599-BFDD-4F595A761101}"/>
              </a:ext>
            </a:extLst>
          </p:cNvPr>
          <p:cNvSpPr>
            <a:spLocks noGrp="1"/>
          </p:cNvSpPr>
          <p:nvPr>
            <p:ph type="title"/>
          </p:nvPr>
        </p:nvSpPr>
        <p:spPr/>
        <p:txBody>
          <a:bodyPr/>
          <a:lstStyle/>
          <a:p>
            <a:r>
              <a:rPr kumimoji="1" lang="ja-JP" altLang="en-US" dirty="0"/>
              <a:t>実例</a:t>
            </a:r>
          </a:p>
        </p:txBody>
      </p:sp>
      <p:sp>
        <p:nvSpPr>
          <p:cNvPr id="3" name="コンテンツ プレースホルダー 2">
            <a:extLst>
              <a:ext uri="{FF2B5EF4-FFF2-40B4-BE49-F238E27FC236}">
                <a16:creationId xmlns:a16="http://schemas.microsoft.com/office/drawing/2014/main" id="{EECA9550-BEF1-4240-B73D-743B8B2AF98C}"/>
              </a:ext>
            </a:extLst>
          </p:cNvPr>
          <p:cNvSpPr>
            <a:spLocks noGrp="1"/>
          </p:cNvSpPr>
          <p:nvPr>
            <p:ph idx="1"/>
          </p:nvPr>
        </p:nvSpPr>
        <p:spPr>
          <a:xfrm>
            <a:off x="838200" y="1327785"/>
            <a:ext cx="10515600" cy="4351338"/>
          </a:xfrm>
        </p:spPr>
        <p:txBody>
          <a:bodyPr/>
          <a:lstStyle/>
          <a:p>
            <a:r>
              <a:rPr lang="ja-JP" altLang="en-US" dirty="0"/>
              <a:t>愛の証明</a:t>
            </a:r>
            <a:endParaRPr lang="en-US" altLang="ja-JP" dirty="0"/>
          </a:p>
          <a:p>
            <a:pPr marL="0" indent="0">
              <a:buNone/>
            </a:pPr>
            <a:r>
              <a:rPr lang="en-US" altLang="ja-JP" sz="2000" dirty="0" err="1"/>
              <a:t>SoulGem</a:t>
            </a:r>
            <a:r>
              <a:rPr lang="ja-JP" altLang="en-US" sz="2000" dirty="0"/>
              <a:t>は二人の愛の記録を</a:t>
            </a:r>
            <a:r>
              <a:rPr lang="en-US" altLang="ja-JP" sz="2000" dirty="0"/>
              <a:t>Blockchain</a:t>
            </a:r>
            <a:r>
              <a:rPr lang="ja-JP" altLang="en-US" sz="2000" dirty="0"/>
              <a:t>に書き込むアプリケーション。</a:t>
            </a:r>
            <a:br>
              <a:rPr lang="ja-JP" altLang="en-US" sz="2000" dirty="0"/>
            </a:br>
            <a:r>
              <a:rPr lang="en-US" altLang="ja-JP" sz="2000" dirty="0"/>
              <a:t>Blockchain</a:t>
            </a:r>
            <a:r>
              <a:rPr lang="ja-JP" altLang="en-US" sz="2000" dirty="0"/>
              <a:t>に書き込まれた記録は消えることがないため、二人の愛の記録は永遠に残り続ける。</a:t>
            </a:r>
          </a:p>
          <a:p>
            <a:pPr marL="0" indent="0">
              <a:buNone/>
            </a:pPr>
            <a:r>
              <a:rPr lang="en-US" altLang="ja-JP" sz="2000" dirty="0"/>
              <a:t>Blockchain</a:t>
            </a:r>
            <a:r>
              <a:rPr lang="ja-JP" altLang="en-US" sz="2000" dirty="0"/>
              <a:t>は仕組み上、不正に書き込むことはできないため、自分や相手の過去全ての交際履歴は嘘偽りのない真実なものであると証明される。</a:t>
            </a:r>
          </a:p>
          <a:p>
            <a:pPr marL="0" indent="0">
              <a:buNone/>
            </a:pPr>
            <a:endParaRPr kumimoji="1" lang="ja-JP" altLang="en-US" dirty="0"/>
          </a:p>
        </p:txBody>
      </p:sp>
      <p:sp>
        <p:nvSpPr>
          <p:cNvPr id="4" name="フッター プレースホルダー 3">
            <a:extLst>
              <a:ext uri="{FF2B5EF4-FFF2-40B4-BE49-F238E27FC236}">
                <a16:creationId xmlns:a16="http://schemas.microsoft.com/office/drawing/2014/main" id="{594D63AA-E3B4-4450-84E1-EF182AC68977}"/>
              </a:ext>
            </a:extLst>
          </p:cNvPr>
          <p:cNvSpPr>
            <a:spLocks noGrp="1"/>
          </p:cNvSpPr>
          <p:nvPr>
            <p:ph type="ftr" sz="quarter" idx="11"/>
          </p:nvPr>
        </p:nvSpPr>
        <p:spPr/>
        <p:txBody>
          <a:bodyPr/>
          <a:lstStyle/>
          <a:p>
            <a:r>
              <a:rPr lang="en-US" altLang="ja-JP"/>
              <a:t>Copyright© 2019</a:t>
            </a:r>
            <a:r>
              <a:rPr lang="ja-JP" altLang="en-US"/>
              <a:t>　都築電気株式会社</a:t>
            </a:r>
            <a:endParaRPr lang="ja-JP" altLang="en-US" dirty="0"/>
          </a:p>
        </p:txBody>
      </p:sp>
      <p:sp>
        <p:nvSpPr>
          <p:cNvPr id="5" name="スライド番号プレースホルダー 4">
            <a:extLst>
              <a:ext uri="{FF2B5EF4-FFF2-40B4-BE49-F238E27FC236}">
                <a16:creationId xmlns:a16="http://schemas.microsoft.com/office/drawing/2014/main" id="{1D8C46C3-D534-45F2-9108-084FFDFE4E34}"/>
              </a:ext>
            </a:extLst>
          </p:cNvPr>
          <p:cNvSpPr>
            <a:spLocks noGrp="1"/>
          </p:cNvSpPr>
          <p:nvPr>
            <p:ph type="sldNum" sz="quarter" idx="12"/>
          </p:nvPr>
        </p:nvSpPr>
        <p:spPr/>
        <p:txBody>
          <a:bodyPr/>
          <a:lstStyle/>
          <a:p>
            <a:fld id="{86A60474-0262-4D9D-BF58-79A3A988213B}" type="slidenum">
              <a:rPr lang="ja-JP" altLang="en-US" smtClean="0"/>
              <a:pPr/>
              <a:t>28</a:t>
            </a:fld>
            <a:endParaRPr lang="ja-JP" altLang="en-US"/>
          </a:p>
        </p:txBody>
      </p:sp>
      <p:pic>
        <p:nvPicPr>
          <p:cNvPr id="6" name="図 5">
            <a:extLst>
              <a:ext uri="{FF2B5EF4-FFF2-40B4-BE49-F238E27FC236}">
                <a16:creationId xmlns:a16="http://schemas.microsoft.com/office/drawing/2014/main" id="{5D06F83B-42FE-4B14-A110-A19EF475D401}"/>
              </a:ext>
            </a:extLst>
          </p:cNvPr>
          <p:cNvPicPr>
            <a:picLocks noChangeAspect="1"/>
          </p:cNvPicPr>
          <p:nvPr/>
        </p:nvPicPr>
        <p:blipFill>
          <a:blip r:embed="rId2"/>
          <a:stretch>
            <a:fillRect/>
          </a:stretch>
        </p:blipFill>
        <p:spPr>
          <a:xfrm>
            <a:off x="2840439" y="3234408"/>
            <a:ext cx="6511122" cy="3277950"/>
          </a:xfrm>
          <a:prstGeom prst="rect">
            <a:avLst/>
          </a:prstGeom>
        </p:spPr>
      </p:pic>
    </p:spTree>
    <p:extLst>
      <p:ext uri="{BB962C8B-B14F-4D97-AF65-F5344CB8AC3E}">
        <p14:creationId xmlns:p14="http://schemas.microsoft.com/office/powerpoint/2010/main" val="2707091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719978-40A0-46A4-BAA7-60B9F830DD53}"/>
              </a:ext>
            </a:extLst>
          </p:cNvPr>
          <p:cNvSpPr>
            <a:spLocks noGrp="1"/>
          </p:cNvSpPr>
          <p:nvPr>
            <p:ph type="title"/>
          </p:nvPr>
        </p:nvSpPr>
        <p:spPr>
          <a:xfrm>
            <a:off x="2066544" y="2238450"/>
            <a:ext cx="5742432" cy="825806"/>
          </a:xfrm>
        </p:spPr>
        <p:txBody>
          <a:bodyPr>
            <a:normAutofit/>
          </a:bodyPr>
          <a:lstStyle/>
          <a:p>
            <a:r>
              <a:rPr lang="ja-JP" altLang="en-US" sz="3600"/>
              <a:t>ブロックチェーンとは</a:t>
            </a:r>
            <a:endParaRPr kumimoji="1" lang="ja-JP" altLang="en-US" sz="3600" dirty="0"/>
          </a:p>
        </p:txBody>
      </p:sp>
      <p:sp>
        <p:nvSpPr>
          <p:cNvPr id="4" name="フッター プレースホルダー 3">
            <a:extLst>
              <a:ext uri="{FF2B5EF4-FFF2-40B4-BE49-F238E27FC236}">
                <a16:creationId xmlns:a16="http://schemas.microsoft.com/office/drawing/2014/main" id="{D4DA60F7-FDB5-400F-A280-0A7A4B5D31A3}"/>
              </a:ext>
            </a:extLst>
          </p:cNvPr>
          <p:cNvSpPr>
            <a:spLocks noGrp="1"/>
          </p:cNvSpPr>
          <p:nvPr>
            <p:ph type="ftr" sz="quarter" idx="11"/>
          </p:nvPr>
        </p:nvSpPr>
        <p:spPr>
          <a:xfrm>
            <a:off x="7998107" y="6477118"/>
            <a:ext cx="4114800" cy="365125"/>
          </a:xfrm>
        </p:spPr>
        <p:txBody>
          <a:bodyPr/>
          <a:lstStyle/>
          <a:p>
            <a:r>
              <a:rPr lang="en-US" altLang="ja-JP"/>
              <a:t>Copyright© 2019</a:t>
            </a:r>
            <a:r>
              <a:rPr lang="ja-JP" altLang="en-US"/>
              <a:t>　都築電気株式会社</a:t>
            </a:r>
            <a:endParaRPr lang="ja-JP" altLang="en-US" dirty="0"/>
          </a:p>
        </p:txBody>
      </p:sp>
      <p:sp>
        <p:nvSpPr>
          <p:cNvPr id="5" name="スライド番号プレースホルダー 4">
            <a:extLst>
              <a:ext uri="{FF2B5EF4-FFF2-40B4-BE49-F238E27FC236}">
                <a16:creationId xmlns:a16="http://schemas.microsoft.com/office/drawing/2014/main" id="{A56352CA-BC3C-463F-BD76-FC296C9AD9FD}"/>
              </a:ext>
            </a:extLst>
          </p:cNvPr>
          <p:cNvSpPr>
            <a:spLocks noGrp="1"/>
          </p:cNvSpPr>
          <p:nvPr>
            <p:ph type="sldNum" sz="quarter" idx="12"/>
          </p:nvPr>
        </p:nvSpPr>
        <p:spPr>
          <a:xfrm>
            <a:off x="5866684" y="6485159"/>
            <a:ext cx="458635" cy="365125"/>
          </a:xfrm>
        </p:spPr>
        <p:txBody>
          <a:bodyPr/>
          <a:lstStyle/>
          <a:p>
            <a:fld id="{86A60474-0262-4D9D-BF58-79A3A988213B}" type="slidenum">
              <a:rPr lang="ja-JP" altLang="en-US" smtClean="0"/>
              <a:pPr/>
              <a:t>2</a:t>
            </a:fld>
            <a:endParaRPr lang="ja-JP" altLang="en-US" dirty="0"/>
          </a:p>
        </p:txBody>
      </p:sp>
      <p:pic>
        <p:nvPicPr>
          <p:cNvPr id="1026" name="Picture 2">
            <a:extLst>
              <a:ext uri="{FF2B5EF4-FFF2-40B4-BE49-F238E27FC236}">
                <a16:creationId xmlns:a16="http://schemas.microsoft.com/office/drawing/2014/main" id="{CB85C00D-9416-4F4B-9A11-CB9BDA8058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2187" y="735028"/>
            <a:ext cx="3510658" cy="2064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0414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719978-40A0-46A4-BAA7-60B9F830DD53}"/>
              </a:ext>
            </a:extLst>
          </p:cNvPr>
          <p:cNvSpPr>
            <a:spLocks noGrp="1"/>
          </p:cNvSpPr>
          <p:nvPr>
            <p:ph type="title"/>
          </p:nvPr>
        </p:nvSpPr>
        <p:spPr>
          <a:xfrm>
            <a:off x="2066544" y="2238450"/>
            <a:ext cx="5742432" cy="825806"/>
          </a:xfrm>
        </p:spPr>
        <p:txBody>
          <a:bodyPr>
            <a:normAutofit/>
          </a:bodyPr>
          <a:lstStyle/>
          <a:p>
            <a:r>
              <a:rPr lang="ja-JP" altLang="en-US" sz="3600" dirty="0"/>
              <a:t>よくある誤解</a:t>
            </a:r>
            <a:endParaRPr kumimoji="1" lang="ja-JP" altLang="en-US" sz="3600" dirty="0"/>
          </a:p>
        </p:txBody>
      </p:sp>
      <p:sp>
        <p:nvSpPr>
          <p:cNvPr id="4" name="フッター プレースホルダー 3">
            <a:extLst>
              <a:ext uri="{FF2B5EF4-FFF2-40B4-BE49-F238E27FC236}">
                <a16:creationId xmlns:a16="http://schemas.microsoft.com/office/drawing/2014/main" id="{D4DA60F7-FDB5-400F-A280-0A7A4B5D31A3}"/>
              </a:ext>
            </a:extLst>
          </p:cNvPr>
          <p:cNvSpPr>
            <a:spLocks noGrp="1"/>
          </p:cNvSpPr>
          <p:nvPr>
            <p:ph type="ftr" sz="quarter" idx="11"/>
          </p:nvPr>
        </p:nvSpPr>
        <p:spPr/>
        <p:txBody>
          <a:bodyPr/>
          <a:lstStyle/>
          <a:p>
            <a:r>
              <a:rPr lang="en-US" altLang="ja-JP"/>
              <a:t>Copyright© 2019</a:t>
            </a:r>
            <a:r>
              <a:rPr lang="ja-JP" altLang="en-US"/>
              <a:t>　都築電気株式会社</a:t>
            </a:r>
            <a:endParaRPr lang="ja-JP" altLang="en-US" dirty="0"/>
          </a:p>
        </p:txBody>
      </p:sp>
      <p:sp>
        <p:nvSpPr>
          <p:cNvPr id="5" name="スライド番号プレースホルダー 4">
            <a:extLst>
              <a:ext uri="{FF2B5EF4-FFF2-40B4-BE49-F238E27FC236}">
                <a16:creationId xmlns:a16="http://schemas.microsoft.com/office/drawing/2014/main" id="{A56352CA-BC3C-463F-BD76-FC296C9AD9FD}"/>
              </a:ext>
            </a:extLst>
          </p:cNvPr>
          <p:cNvSpPr>
            <a:spLocks noGrp="1"/>
          </p:cNvSpPr>
          <p:nvPr>
            <p:ph type="sldNum" sz="quarter" idx="12"/>
          </p:nvPr>
        </p:nvSpPr>
        <p:spPr/>
        <p:txBody>
          <a:bodyPr/>
          <a:lstStyle/>
          <a:p>
            <a:fld id="{86A60474-0262-4D9D-BF58-79A3A988213B}" type="slidenum">
              <a:rPr lang="ja-JP" altLang="en-US" smtClean="0"/>
              <a:pPr/>
              <a:t>29</a:t>
            </a:fld>
            <a:endParaRPr lang="ja-JP" altLang="en-US"/>
          </a:p>
        </p:txBody>
      </p:sp>
    </p:spTree>
    <p:extLst>
      <p:ext uri="{BB962C8B-B14F-4D97-AF65-F5344CB8AC3E}">
        <p14:creationId xmlns:p14="http://schemas.microsoft.com/office/powerpoint/2010/main" val="3567769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4D5562-AE4A-4671-BE12-D7B52EAC877D}"/>
              </a:ext>
            </a:extLst>
          </p:cNvPr>
          <p:cNvSpPr>
            <a:spLocks noGrp="1"/>
          </p:cNvSpPr>
          <p:nvPr>
            <p:ph type="title"/>
          </p:nvPr>
        </p:nvSpPr>
        <p:spPr/>
        <p:txBody>
          <a:bodyPr/>
          <a:lstStyle/>
          <a:p>
            <a:r>
              <a:rPr kumimoji="1" lang="ja-JP" altLang="en-US" dirty="0"/>
              <a:t>よくある誤解</a:t>
            </a:r>
          </a:p>
        </p:txBody>
      </p:sp>
      <p:sp>
        <p:nvSpPr>
          <p:cNvPr id="3" name="コンテンツ プレースホルダー 2">
            <a:extLst>
              <a:ext uri="{FF2B5EF4-FFF2-40B4-BE49-F238E27FC236}">
                <a16:creationId xmlns:a16="http://schemas.microsoft.com/office/drawing/2014/main" id="{33903A62-1C7E-431E-8D04-14CEB0E07D1E}"/>
              </a:ext>
            </a:extLst>
          </p:cNvPr>
          <p:cNvSpPr>
            <a:spLocks noGrp="1"/>
          </p:cNvSpPr>
          <p:nvPr>
            <p:ph idx="1"/>
          </p:nvPr>
        </p:nvSpPr>
        <p:spPr>
          <a:xfrm>
            <a:off x="838200" y="1341120"/>
            <a:ext cx="10515600" cy="4866323"/>
          </a:xfrm>
        </p:spPr>
        <p:txBody>
          <a:bodyPr>
            <a:normAutofit fontScale="85000" lnSpcReduction="20000"/>
          </a:bodyPr>
          <a:lstStyle/>
          <a:p>
            <a:r>
              <a:rPr lang="ja-JP" altLang="en-US" b="1" dirty="0"/>
              <a:t>採掘（マイニング）が必要？</a:t>
            </a:r>
            <a:endParaRPr lang="en-US" altLang="ja-JP" b="1" dirty="0"/>
          </a:p>
          <a:p>
            <a:pPr marL="0" indent="0">
              <a:buNone/>
            </a:pPr>
            <a:r>
              <a:rPr lang="ja-JP" altLang="en-US" b="1" dirty="0"/>
              <a:t>　</a:t>
            </a:r>
            <a:r>
              <a:rPr lang="ja-JP" altLang="en-US" dirty="0"/>
              <a:t>→スマートコンストラクトの種類によっては必要ない</a:t>
            </a:r>
          </a:p>
          <a:p>
            <a:r>
              <a:rPr lang="ja-JP" altLang="en-US" b="1" dirty="0"/>
              <a:t>元帳が丸見え？第三者と共有しないといけないの？</a:t>
            </a:r>
            <a:endParaRPr lang="en-US" altLang="ja-JP" b="1" dirty="0"/>
          </a:p>
          <a:p>
            <a:pPr marL="0" indent="0">
              <a:buNone/>
            </a:pPr>
            <a:r>
              <a:rPr lang="ja-JP" altLang="en-US" b="1" dirty="0"/>
              <a:t>　</a:t>
            </a:r>
            <a:r>
              <a:rPr lang="ja-JP" altLang="en-US" dirty="0"/>
              <a:t>→プライベートネットワーク内にブロックチェーンを作ることができるため隠すことも可能（例：暗号通貨「</a:t>
            </a:r>
            <a:r>
              <a:rPr lang="en-US" altLang="ja-JP" dirty="0"/>
              <a:t>DASH</a:t>
            </a:r>
            <a:r>
              <a:rPr lang="ja-JP" altLang="en-US" dirty="0"/>
              <a:t>」）</a:t>
            </a:r>
            <a:endParaRPr lang="en-US" altLang="ja-JP" dirty="0"/>
          </a:p>
          <a:p>
            <a:pPr marL="0" indent="0">
              <a:buNone/>
            </a:pPr>
            <a:r>
              <a:rPr lang="ja-JP" altLang="en-US" b="1" dirty="0"/>
              <a:t>　</a:t>
            </a:r>
            <a:r>
              <a:rPr lang="ja-JP" altLang="en-US" dirty="0"/>
              <a:t>またプライベート型、コンソーシアム型などが存在する。</a:t>
            </a:r>
          </a:p>
          <a:p>
            <a:r>
              <a:rPr lang="ja-JP" altLang="en-US" b="1" dirty="0"/>
              <a:t>コインが必須？</a:t>
            </a:r>
            <a:endParaRPr lang="en-US" altLang="ja-JP" b="1" dirty="0"/>
          </a:p>
          <a:p>
            <a:pPr marL="0" indent="0">
              <a:buNone/>
            </a:pPr>
            <a:r>
              <a:rPr lang="ja-JP" altLang="en-US" b="1" dirty="0"/>
              <a:t>　→</a:t>
            </a:r>
            <a:r>
              <a:rPr lang="ja-JP" altLang="en-US" dirty="0"/>
              <a:t>コインやトークンの仕組みを一切持たずに、情報の記録に特化したブロックチェーンも存在する</a:t>
            </a:r>
          </a:p>
          <a:p>
            <a:r>
              <a:rPr lang="ja-JP" altLang="en-US" b="1" dirty="0"/>
              <a:t>コインチェック問題とかあったけど本当に安全なの？</a:t>
            </a:r>
            <a:endParaRPr lang="en-US" altLang="ja-JP" b="1" dirty="0"/>
          </a:p>
          <a:p>
            <a:pPr marL="0" indent="0">
              <a:buNone/>
            </a:pPr>
            <a:r>
              <a:rPr lang="ja-JP" altLang="en-US" b="1" dirty="0"/>
              <a:t>　</a:t>
            </a:r>
            <a:r>
              <a:rPr lang="ja-JP" altLang="en-US" dirty="0"/>
              <a:t>→不正アクセスはブロックチェーンがハッキングされたのではなく、保管してあるコインチェックのサーバーシステムがハッキングを受けた</a:t>
            </a:r>
            <a:endParaRPr lang="en-US" altLang="ja-JP" dirty="0"/>
          </a:p>
          <a:p>
            <a:r>
              <a:rPr lang="ja-JP" altLang="en-US" b="1" dirty="0"/>
              <a:t>分散型</a:t>
            </a:r>
            <a:r>
              <a:rPr lang="en-US" altLang="ja-JP" b="1" dirty="0"/>
              <a:t>DB</a:t>
            </a:r>
            <a:r>
              <a:rPr lang="ja-JP" altLang="en-US" b="1" dirty="0"/>
              <a:t>と同じなの？</a:t>
            </a:r>
            <a:endParaRPr lang="en-US" altLang="ja-JP" b="1" dirty="0"/>
          </a:p>
          <a:p>
            <a:pPr marL="0" indent="0">
              <a:buNone/>
            </a:pPr>
            <a:endParaRPr lang="ja-JP" altLang="en-US" dirty="0"/>
          </a:p>
          <a:p>
            <a:endParaRPr kumimoji="1" lang="ja-JP" altLang="en-US" dirty="0"/>
          </a:p>
        </p:txBody>
      </p:sp>
      <p:sp>
        <p:nvSpPr>
          <p:cNvPr id="4" name="フッター プレースホルダー 3">
            <a:extLst>
              <a:ext uri="{FF2B5EF4-FFF2-40B4-BE49-F238E27FC236}">
                <a16:creationId xmlns:a16="http://schemas.microsoft.com/office/drawing/2014/main" id="{17CE1A16-6F59-4C6D-9D59-F08A4CE94D53}"/>
              </a:ext>
            </a:extLst>
          </p:cNvPr>
          <p:cNvSpPr>
            <a:spLocks noGrp="1"/>
          </p:cNvSpPr>
          <p:nvPr>
            <p:ph type="ftr" sz="quarter" idx="11"/>
          </p:nvPr>
        </p:nvSpPr>
        <p:spPr/>
        <p:txBody>
          <a:bodyPr/>
          <a:lstStyle/>
          <a:p>
            <a:r>
              <a:rPr lang="en-US" altLang="ja-JP"/>
              <a:t>Copyright© 2019</a:t>
            </a:r>
            <a:r>
              <a:rPr lang="ja-JP" altLang="en-US"/>
              <a:t>　都築電気株式会社</a:t>
            </a:r>
            <a:endParaRPr lang="ja-JP" altLang="en-US" dirty="0"/>
          </a:p>
        </p:txBody>
      </p:sp>
      <p:sp>
        <p:nvSpPr>
          <p:cNvPr id="5" name="スライド番号プレースホルダー 4">
            <a:extLst>
              <a:ext uri="{FF2B5EF4-FFF2-40B4-BE49-F238E27FC236}">
                <a16:creationId xmlns:a16="http://schemas.microsoft.com/office/drawing/2014/main" id="{6832734B-7946-4654-B7C2-E7AE58554BE7}"/>
              </a:ext>
            </a:extLst>
          </p:cNvPr>
          <p:cNvSpPr>
            <a:spLocks noGrp="1"/>
          </p:cNvSpPr>
          <p:nvPr>
            <p:ph type="sldNum" sz="quarter" idx="12"/>
          </p:nvPr>
        </p:nvSpPr>
        <p:spPr/>
        <p:txBody>
          <a:bodyPr/>
          <a:lstStyle/>
          <a:p>
            <a:fld id="{86A60474-0262-4D9D-BF58-79A3A988213B}" type="slidenum">
              <a:rPr lang="ja-JP" altLang="en-US" smtClean="0"/>
              <a:pPr/>
              <a:t>30</a:t>
            </a:fld>
            <a:endParaRPr lang="ja-JP" altLang="en-US"/>
          </a:p>
        </p:txBody>
      </p:sp>
    </p:spTree>
    <p:extLst>
      <p:ext uri="{BB962C8B-B14F-4D97-AF65-F5344CB8AC3E}">
        <p14:creationId xmlns:p14="http://schemas.microsoft.com/office/powerpoint/2010/main" val="8833797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2AD612-9A93-4884-A500-E47D1CFBBD95}"/>
              </a:ext>
            </a:extLst>
          </p:cNvPr>
          <p:cNvSpPr>
            <a:spLocks noGrp="1"/>
          </p:cNvSpPr>
          <p:nvPr>
            <p:ph type="title"/>
          </p:nvPr>
        </p:nvSpPr>
        <p:spPr>
          <a:xfrm>
            <a:off x="987276" y="345642"/>
            <a:ext cx="10741665" cy="825806"/>
          </a:xfrm>
        </p:spPr>
        <p:txBody>
          <a:bodyPr/>
          <a:lstStyle/>
          <a:p>
            <a:r>
              <a:rPr kumimoji="1" lang="ja-JP" altLang="en-US" dirty="0"/>
              <a:t>分散型</a:t>
            </a:r>
            <a:r>
              <a:rPr kumimoji="1" lang="en-US" altLang="ja-JP" dirty="0"/>
              <a:t>DB</a:t>
            </a:r>
            <a:r>
              <a:rPr kumimoji="1" lang="ja-JP" altLang="en-US" dirty="0"/>
              <a:t>との違い</a:t>
            </a:r>
          </a:p>
        </p:txBody>
      </p:sp>
      <p:sp>
        <p:nvSpPr>
          <p:cNvPr id="4" name="フッター プレースホルダー 3">
            <a:extLst>
              <a:ext uri="{FF2B5EF4-FFF2-40B4-BE49-F238E27FC236}">
                <a16:creationId xmlns:a16="http://schemas.microsoft.com/office/drawing/2014/main" id="{E6ADE0C7-6D4C-4432-A184-39C571F31674}"/>
              </a:ext>
            </a:extLst>
          </p:cNvPr>
          <p:cNvSpPr>
            <a:spLocks noGrp="1"/>
          </p:cNvSpPr>
          <p:nvPr>
            <p:ph type="ftr" sz="quarter" idx="11"/>
          </p:nvPr>
        </p:nvSpPr>
        <p:spPr/>
        <p:txBody>
          <a:bodyPr/>
          <a:lstStyle/>
          <a:p>
            <a:r>
              <a:rPr lang="en-US" altLang="ja-JP"/>
              <a:t>Copyright© 2019</a:t>
            </a:r>
            <a:r>
              <a:rPr lang="ja-JP" altLang="en-US"/>
              <a:t>　都築電気株式会社</a:t>
            </a:r>
            <a:endParaRPr lang="ja-JP" altLang="en-US" dirty="0"/>
          </a:p>
        </p:txBody>
      </p:sp>
      <p:sp>
        <p:nvSpPr>
          <p:cNvPr id="5" name="スライド番号プレースホルダー 4">
            <a:extLst>
              <a:ext uri="{FF2B5EF4-FFF2-40B4-BE49-F238E27FC236}">
                <a16:creationId xmlns:a16="http://schemas.microsoft.com/office/drawing/2014/main" id="{0927CE1A-8433-49DD-94AB-150167541A8E}"/>
              </a:ext>
            </a:extLst>
          </p:cNvPr>
          <p:cNvSpPr>
            <a:spLocks noGrp="1"/>
          </p:cNvSpPr>
          <p:nvPr>
            <p:ph type="sldNum" sz="quarter" idx="12"/>
          </p:nvPr>
        </p:nvSpPr>
        <p:spPr/>
        <p:txBody>
          <a:bodyPr/>
          <a:lstStyle/>
          <a:p>
            <a:fld id="{86A60474-0262-4D9D-BF58-79A3A988213B}" type="slidenum">
              <a:rPr lang="ja-JP" altLang="en-US" smtClean="0"/>
              <a:pPr/>
              <a:t>31</a:t>
            </a:fld>
            <a:endParaRPr lang="ja-JP" altLang="en-US"/>
          </a:p>
        </p:txBody>
      </p:sp>
      <p:pic>
        <p:nvPicPr>
          <p:cNvPr id="7" name="グラフィックス 6" descr="サーバー">
            <a:extLst>
              <a:ext uri="{FF2B5EF4-FFF2-40B4-BE49-F238E27FC236}">
                <a16:creationId xmlns:a16="http://schemas.microsoft.com/office/drawing/2014/main" id="{67582653-75CF-4631-A312-564EFC73A2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20623" y="1718374"/>
            <a:ext cx="914400" cy="914400"/>
          </a:xfrm>
          <a:prstGeom prst="rect">
            <a:avLst/>
          </a:prstGeom>
        </p:spPr>
      </p:pic>
      <p:pic>
        <p:nvPicPr>
          <p:cNvPr id="9" name="グラフィックス 8" descr="データベース">
            <a:extLst>
              <a:ext uri="{FF2B5EF4-FFF2-40B4-BE49-F238E27FC236}">
                <a16:creationId xmlns:a16="http://schemas.microsoft.com/office/drawing/2014/main" id="{13F4988F-1D1D-4E38-AE8B-2001E9CEAFC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57594" y="2746922"/>
            <a:ext cx="914400" cy="914400"/>
          </a:xfrm>
          <a:prstGeom prst="rect">
            <a:avLst/>
          </a:prstGeom>
        </p:spPr>
      </p:pic>
      <p:pic>
        <p:nvPicPr>
          <p:cNvPr id="10" name="グラフィックス 9" descr="データベース">
            <a:extLst>
              <a:ext uri="{FF2B5EF4-FFF2-40B4-BE49-F238E27FC236}">
                <a16:creationId xmlns:a16="http://schemas.microsoft.com/office/drawing/2014/main" id="{C0F10413-8A87-47DC-8EBD-2D3F85F9B9B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26081" y="3310827"/>
            <a:ext cx="914400" cy="914400"/>
          </a:xfrm>
          <a:prstGeom prst="rect">
            <a:avLst/>
          </a:prstGeom>
        </p:spPr>
      </p:pic>
      <p:pic>
        <p:nvPicPr>
          <p:cNvPr id="11" name="グラフィックス 10" descr="データベース">
            <a:extLst>
              <a:ext uri="{FF2B5EF4-FFF2-40B4-BE49-F238E27FC236}">
                <a16:creationId xmlns:a16="http://schemas.microsoft.com/office/drawing/2014/main" id="{11F093BB-5F3B-4961-B37F-78E1224203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289106" y="3297445"/>
            <a:ext cx="914400" cy="914400"/>
          </a:xfrm>
          <a:prstGeom prst="rect">
            <a:avLst/>
          </a:prstGeom>
        </p:spPr>
      </p:pic>
      <p:pic>
        <p:nvPicPr>
          <p:cNvPr id="12" name="グラフィックス 11" descr="データベース">
            <a:extLst>
              <a:ext uri="{FF2B5EF4-FFF2-40B4-BE49-F238E27FC236}">
                <a16:creationId xmlns:a16="http://schemas.microsoft.com/office/drawing/2014/main" id="{4ECED2B0-DA4A-4B8B-B78A-75BFC0916B9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86115" y="2091553"/>
            <a:ext cx="914400" cy="914400"/>
          </a:xfrm>
          <a:prstGeom prst="rect">
            <a:avLst/>
          </a:prstGeom>
        </p:spPr>
      </p:pic>
      <p:pic>
        <p:nvPicPr>
          <p:cNvPr id="13" name="グラフィックス 12" descr="データベース">
            <a:extLst>
              <a:ext uri="{FF2B5EF4-FFF2-40B4-BE49-F238E27FC236}">
                <a16:creationId xmlns:a16="http://schemas.microsoft.com/office/drawing/2014/main" id="{A12678A2-BD85-4CA7-8372-07BA72F9377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35389" y="3005953"/>
            <a:ext cx="914400" cy="914400"/>
          </a:xfrm>
          <a:prstGeom prst="rect">
            <a:avLst/>
          </a:prstGeom>
        </p:spPr>
      </p:pic>
      <p:pic>
        <p:nvPicPr>
          <p:cNvPr id="14" name="グラフィックス 13" descr="データベース">
            <a:extLst>
              <a:ext uri="{FF2B5EF4-FFF2-40B4-BE49-F238E27FC236}">
                <a16:creationId xmlns:a16="http://schemas.microsoft.com/office/drawing/2014/main" id="{01B29F6E-EB2F-470D-95F4-60330BD63A0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15792" y="3005953"/>
            <a:ext cx="914400" cy="914400"/>
          </a:xfrm>
          <a:prstGeom prst="rect">
            <a:avLst/>
          </a:prstGeom>
        </p:spPr>
      </p:pic>
      <p:cxnSp>
        <p:nvCxnSpPr>
          <p:cNvPr id="16" name="直線コネクタ 15">
            <a:extLst>
              <a:ext uri="{FF2B5EF4-FFF2-40B4-BE49-F238E27FC236}">
                <a16:creationId xmlns:a16="http://schemas.microsoft.com/office/drawing/2014/main" id="{14BA3001-B870-4ED0-BCF7-E33C2F45A934}"/>
              </a:ext>
            </a:extLst>
          </p:cNvPr>
          <p:cNvCxnSpPr/>
          <p:nvPr/>
        </p:nvCxnSpPr>
        <p:spPr>
          <a:xfrm>
            <a:off x="6325319" y="1486494"/>
            <a:ext cx="0" cy="4949625"/>
          </a:xfrm>
          <a:prstGeom prst="line">
            <a:avLst/>
          </a:prstGeom>
          <a:ln w="28575"/>
        </p:spPr>
        <p:style>
          <a:lnRef idx="1">
            <a:schemeClr val="dk1"/>
          </a:lnRef>
          <a:fillRef idx="0">
            <a:schemeClr val="dk1"/>
          </a:fillRef>
          <a:effectRef idx="0">
            <a:schemeClr val="dk1"/>
          </a:effectRef>
          <a:fontRef idx="minor">
            <a:schemeClr val="tx1"/>
          </a:fontRef>
        </p:style>
      </p:cxnSp>
      <p:sp>
        <p:nvSpPr>
          <p:cNvPr id="17" name="テキスト ボックス 16">
            <a:extLst>
              <a:ext uri="{FF2B5EF4-FFF2-40B4-BE49-F238E27FC236}">
                <a16:creationId xmlns:a16="http://schemas.microsoft.com/office/drawing/2014/main" id="{653BF2D8-D8D5-405E-A26C-45549B3CA777}"/>
              </a:ext>
            </a:extLst>
          </p:cNvPr>
          <p:cNvSpPr txBox="1"/>
          <p:nvPr/>
        </p:nvSpPr>
        <p:spPr>
          <a:xfrm>
            <a:off x="2232044" y="1366189"/>
            <a:ext cx="2276585" cy="461665"/>
          </a:xfrm>
          <a:prstGeom prst="rect">
            <a:avLst/>
          </a:prstGeom>
          <a:noFill/>
        </p:spPr>
        <p:txBody>
          <a:bodyPr wrap="none" rtlCol="0">
            <a:spAutoFit/>
          </a:bodyPr>
          <a:lstStyle/>
          <a:p>
            <a:r>
              <a:rPr kumimoji="1" lang="ja-JP" altLang="en-US" sz="2400" b="1" dirty="0"/>
              <a:t>ブロックチェーン</a:t>
            </a:r>
          </a:p>
        </p:txBody>
      </p:sp>
      <p:sp>
        <p:nvSpPr>
          <p:cNvPr id="19" name="テキスト ボックス 18">
            <a:extLst>
              <a:ext uri="{FF2B5EF4-FFF2-40B4-BE49-F238E27FC236}">
                <a16:creationId xmlns:a16="http://schemas.microsoft.com/office/drawing/2014/main" id="{30AAD1B6-C3A2-42BF-8CCF-927402EA7412}"/>
              </a:ext>
            </a:extLst>
          </p:cNvPr>
          <p:cNvSpPr txBox="1"/>
          <p:nvPr/>
        </p:nvSpPr>
        <p:spPr>
          <a:xfrm>
            <a:off x="8283281" y="1251202"/>
            <a:ext cx="1479892" cy="461665"/>
          </a:xfrm>
          <a:prstGeom prst="rect">
            <a:avLst/>
          </a:prstGeom>
          <a:noFill/>
        </p:spPr>
        <p:txBody>
          <a:bodyPr wrap="none" rtlCol="0">
            <a:spAutoFit/>
          </a:bodyPr>
          <a:lstStyle/>
          <a:p>
            <a:r>
              <a:rPr lang="ja-JP" altLang="en-US" sz="2400" b="1" dirty="0"/>
              <a:t>分散型</a:t>
            </a:r>
            <a:r>
              <a:rPr lang="en-US" altLang="ja-JP" sz="2400" b="1" dirty="0"/>
              <a:t>DB</a:t>
            </a:r>
            <a:endParaRPr kumimoji="1" lang="ja-JP" altLang="en-US" sz="2400" b="1" dirty="0"/>
          </a:p>
        </p:txBody>
      </p:sp>
      <p:sp>
        <p:nvSpPr>
          <p:cNvPr id="20" name="テキスト ボックス 19">
            <a:extLst>
              <a:ext uri="{FF2B5EF4-FFF2-40B4-BE49-F238E27FC236}">
                <a16:creationId xmlns:a16="http://schemas.microsoft.com/office/drawing/2014/main" id="{5B5C7DA0-9B1D-44E1-BD01-DF373533D6E7}"/>
              </a:ext>
            </a:extLst>
          </p:cNvPr>
          <p:cNvSpPr txBox="1"/>
          <p:nvPr/>
        </p:nvSpPr>
        <p:spPr>
          <a:xfrm>
            <a:off x="9325449" y="1832522"/>
            <a:ext cx="1756114" cy="646331"/>
          </a:xfrm>
          <a:prstGeom prst="rect">
            <a:avLst/>
          </a:prstGeom>
          <a:noFill/>
        </p:spPr>
        <p:txBody>
          <a:bodyPr wrap="square" rtlCol="0">
            <a:spAutoFit/>
          </a:bodyPr>
          <a:lstStyle/>
          <a:p>
            <a:pPr algn="ctr"/>
            <a:r>
              <a:rPr kumimoji="1" lang="ja-JP" altLang="en-US" dirty="0"/>
              <a:t>台帳機能を持つソフトウェア等</a:t>
            </a:r>
          </a:p>
        </p:txBody>
      </p:sp>
      <p:sp>
        <p:nvSpPr>
          <p:cNvPr id="21" name="テキスト ボックス 20">
            <a:extLst>
              <a:ext uri="{FF2B5EF4-FFF2-40B4-BE49-F238E27FC236}">
                <a16:creationId xmlns:a16="http://schemas.microsoft.com/office/drawing/2014/main" id="{7BCE506C-5E7A-49DF-95D1-1D03C7B999ED}"/>
              </a:ext>
            </a:extLst>
          </p:cNvPr>
          <p:cNvSpPr txBox="1"/>
          <p:nvPr/>
        </p:nvSpPr>
        <p:spPr>
          <a:xfrm>
            <a:off x="9195415" y="2730060"/>
            <a:ext cx="827471" cy="369332"/>
          </a:xfrm>
          <a:prstGeom prst="rect">
            <a:avLst/>
          </a:prstGeom>
          <a:noFill/>
        </p:spPr>
        <p:txBody>
          <a:bodyPr wrap="none" rtlCol="0">
            <a:spAutoFit/>
          </a:bodyPr>
          <a:lstStyle/>
          <a:p>
            <a:r>
              <a:rPr kumimoji="1" lang="ja-JP" altLang="en-US" dirty="0"/>
              <a:t>データ</a:t>
            </a:r>
          </a:p>
        </p:txBody>
      </p:sp>
      <p:cxnSp>
        <p:nvCxnSpPr>
          <p:cNvPr id="23" name="直線コネクタ 22">
            <a:extLst>
              <a:ext uri="{FF2B5EF4-FFF2-40B4-BE49-F238E27FC236}">
                <a16:creationId xmlns:a16="http://schemas.microsoft.com/office/drawing/2014/main" id="{B60DB1D2-3897-4605-8648-7E9D52FE51CE}"/>
              </a:ext>
            </a:extLst>
          </p:cNvPr>
          <p:cNvCxnSpPr>
            <a:stCxn id="12" idx="1"/>
            <a:endCxn id="13" idx="0"/>
          </p:cNvCxnSpPr>
          <p:nvPr/>
        </p:nvCxnSpPr>
        <p:spPr>
          <a:xfrm flipH="1">
            <a:off x="2692589" y="2548753"/>
            <a:ext cx="193526" cy="457200"/>
          </a:xfrm>
          <a:prstGeom prst="line">
            <a:avLst/>
          </a:prstGeom>
          <a:ln w="28575">
            <a:solidFill>
              <a:srgbClr val="0097E0"/>
            </a:solidFill>
          </a:ln>
        </p:spPr>
        <p:style>
          <a:lnRef idx="1">
            <a:schemeClr val="dk1"/>
          </a:lnRef>
          <a:fillRef idx="0">
            <a:schemeClr val="dk1"/>
          </a:fillRef>
          <a:effectRef idx="0">
            <a:schemeClr val="dk1"/>
          </a:effectRef>
          <a:fontRef idx="minor">
            <a:schemeClr val="tx1"/>
          </a:fontRef>
        </p:style>
      </p:cxnSp>
      <p:cxnSp>
        <p:nvCxnSpPr>
          <p:cNvPr id="25" name="直線コネクタ 24">
            <a:extLst>
              <a:ext uri="{FF2B5EF4-FFF2-40B4-BE49-F238E27FC236}">
                <a16:creationId xmlns:a16="http://schemas.microsoft.com/office/drawing/2014/main" id="{0CF49786-2328-43A3-A603-129C0F53700C}"/>
              </a:ext>
            </a:extLst>
          </p:cNvPr>
          <p:cNvCxnSpPr>
            <a:stCxn id="13" idx="3"/>
            <a:endCxn id="14" idx="1"/>
          </p:cNvCxnSpPr>
          <p:nvPr/>
        </p:nvCxnSpPr>
        <p:spPr>
          <a:xfrm>
            <a:off x="3149789" y="3463153"/>
            <a:ext cx="366003" cy="0"/>
          </a:xfrm>
          <a:prstGeom prst="line">
            <a:avLst/>
          </a:prstGeom>
          <a:ln w="28575">
            <a:solidFill>
              <a:srgbClr val="0097E0"/>
            </a:solidFill>
          </a:ln>
        </p:spPr>
        <p:style>
          <a:lnRef idx="1">
            <a:schemeClr val="dk1"/>
          </a:lnRef>
          <a:fillRef idx="0">
            <a:schemeClr val="dk1"/>
          </a:fillRef>
          <a:effectRef idx="0">
            <a:schemeClr val="dk1"/>
          </a:effectRef>
          <a:fontRef idx="minor">
            <a:schemeClr val="tx1"/>
          </a:fontRef>
        </p:style>
      </p:cxnSp>
      <p:cxnSp>
        <p:nvCxnSpPr>
          <p:cNvPr id="27" name="直線コネクタ 26">
            <a:extLst>
              <a:ext uri="{FF2B5EF4-FFF2-40B4-BE49-F238E27FC236}">
                <a16:creationId xmlns:a16="http://schemas.microsoft.com/office/drawing/2014/main" id="{A41DE9A2-A7D9-4B9C-9214-10CA63B1AB42}"/>
              </a:ext>
            </a:extLst>
          </p:cNvPr>
          <p:cNvCxnSpPr>
            <a:stCxn id="12" idx="3"/>
            <a:endCxn id="14" idx="0"/>
          </p:cNvCxnSpPr>
          <p:nvPr/>
        </p:nvCxnSpPr>
        <p:spPr>
          <a:xfrm>
            <a:off x="3800515" y="2548753"/>
            <a:ext cx="172477" cy="457200"/>
          </a:xfrm>
          <a:prstGeom prst="line">
            <a:avLst/>
          </a:prstGeom>
          <a:ln w="28575">
            <a:solidFill>
              <a:srgbClr val="0097E0"/>
            </a:solidFill>
          </a:ln>
        </p:spPr>
        <p:style>
          <a:lnRef idx="1">
            <a:schemeClr val="dk1"/>
          </a:lnRef>
          <a:fillRef idx="0">
            <a:schemeClr val="dk1"/>
          </a:fillRef>
          <a:effectRef idx="0">
            <a:schemeClr val="dk1"/>
          </a:effectRef>
          <a:fontRef idx="minor">
            <a:schemeClr val="tx1"/>
          </a:fontRef>
        </p:style>
      </p:cxnSp>
      <p:cxnSp>
        <p:nvCxnSpPr>
          <p:cNvPr id="29" name="直線コネクタ 28">
            <a:extLst>
              <a:ext uri="{FF2B5EF4-FFF2-40B4-BE49-F238E27FC236}">
                <a16:creationId xmlns:a16="http://schemas.microsoft.com/office/drawing/2014/main" id="{8B93B17D-DFC8-42F2-B16C-83B8E0495BFE}"/>
              </a:ext>
            </a:extLst>
          </p:cNvPr>
          <p:cNvCxnSpPr>
            <a:stCxn id="9" idx="1"/>
            <a:endCxn id="10" idx="0"/>
          </p:cNvCxnSpPr>
          <p:nvPr/>
        </p:nvCxnSpPr>
        <p:spPr>
          <a:xfrm flipH="1">
            <a:off x="8283281" y="3204122"/>
            <a:ext cx="274313" cy="106705"/>
          </a:xfrm>
          <a:prstGeom prst="line">
            <a:avLst/>
          </a:prstGeom>
          <a:ln w="38100">
            <a:solidFill>
              <a:srgbClr val="0097E0"/>
            </a:solidFill>
          </a:ln>
        </p:spPr>
        <p:style>
          <a:lnRef idx="1">
            <a:schemeClr val="dk1"/>
          </a:lnRef>
          <a:fillRef idx="0">
            <a:schemeClr val="dk1"/>
          </a:fillRef>
          <a:effectRef idx="0">
            <a:schemeClr val="dk1"/>
          </a:effectRef>
          <a:fontRef idx="minor">
            <a:schemeClr val="tx1"/>
          </a:fontRef>
        </p:style>
      </p:cxnSp>
      <p:cxnSp>
        <p:nvCxnSpPr>
          <p:cNvPr id="31" name="直線コネクタ 30">
            <a:extLst>
              <a:ext uri="{FF2B5EF4-FFF2-40B4-BE49-F238E27FC236}">
                <a16:creationId xmlns:a16="http://schemas.microsoft.com/office/drawing/2014/main" id="{86F502D0-FA34-4ED8-99D6-44B7B21FA37D}"/>
              </a:ext>
            </a:extLst>
          </p:cNvPr>
          <p:cNvCxnSpPr>
            <a:stCxn id="9" idx="3"/>
            <a:endCxn id="11" idx="0"/>
          </p:cNvCxnSpPr>
          <p:nvPr/>
        </p:nvCxnSpPr>
        <p:spPr>
          <a:xfrm>
            <a:off x="9471994" y="3204122"/>
            <a:ext cx="274312" cy="93323"/>
          </a:xfrm>
          <a:prstGeom prst="line">
            <a:avLst/>
          </a:prstGeom>
          <a:ln w="38100">
            <a:solidFill>
              <a:srgbClr val="0097E0"/>
            </a:solidFill>
          </a:ln>
        </p:spPr>
        <p:style>
          <a:lnRef idx="1">
            <a:schemeClr val="dk1"/>
          </a:lnRef>
          <a:fillRef idx="0">
            <a:schemeClr val="dk1"/>
          </a:fillRef>
          <a:effectRef idx="0">
            <a:schemeClr val="dk1"/>
          </a:effectRef>
          <a:fontRef idx="minor">
            <a:schemeClr val="tx1"/>
          </a:fontRef>
        </p:style>
      </p:cxnSp>
      <p:cxnSp>
        <p:nvCxnSpPr>
          <p:cNvPr id="35" name="直線コネクタ 34">
            <a:extLst>
              <a:ext uri="{FF2B5EF4-FFF2-40B4-BE49-F238E27FC236}">
                <a16:creationId xmlns:a16="http://schemas.microsoft.com/office/drawing/2014/main" id="{416F08BA-9350-4D25-81E8-F367696AA755}"/>
              </a:ext>
            </a:extLst>
          </p:cNvPr>
          <p:cNvCxnSpPr>
            <a:cxnSpLocks/>
          </p:cNvCxnSpPr>
          <p:nvPr/>
        </p:nvCxnSpPr>
        <p:spPr>
          <a:xfrm>
            <a:off x="8977823" y="2535251"/>
            <a:ext cx="0" cy="292349"/>
          </a:xfrm>
          <a:prstGeom prst="line">
            <a:avLst/>
          </a:prstGeom>
          <a:ln w="38100">
            <a:solidFill>
              <a:srgbClr val="0097E0"/>
            </a:solidFill>
          </a:ln>
        </p:spPr>
        <p:style>
          <a:lnRef idx="1">
            <a:schemeClr val="dk1"/>
          </a:lnRef>
          <a:fillRef idx="0">
            <a:schemeClr val="dk1"/>
          </a:fillRef>
          <a:effectRef idx="0">
            <a:schemeClr val="dk1"/>
          </a:effectRef>
          <a:fontRef idx="minor">
            <a:schemeClr val="tx1"/>
          </a:fontRef>
        </p:style>
      </p:cxnSp>
      <p:sp>
        <p:nvSpPr>
          <p:cNvPr id="39" name="テキスト ボックス 38">
            <a:extLst>
              <a:ext uri="{FF2B5EF4-FFF2-40B4-BE49-F238E27FC236}">
                <a16:creationId xmlns:a16="http://schemas.microsoft.com/office/drawing/2014/main" id="{B95E5748-BB7B-4D2C-A883-41E40C99350F}"/>
              </a:ext>
            </a:extLst>
          </p:cNvPr>
          <p:cNvSpPr txBox="1"/>
          <p:nvPr/>
        </p:nvSpPr>
        <p:spPr>
          <a:xfrm>
            <a:off x="7253318" y="3385313"/>
            <a:ext cx="827471" cy="369332"/>
          </a:xfrm>
          <a:prstGeom prst="rect">
            <a:avLst/>
          </a:prstGeom>
          <a:noFill/>
        </p:spPr>
        <p:txBody>
          <a:bodyPr wrap="none" rtlCol="0">
            <a:spAutoFit/>
          </a:bodyPr>
          <a:lstStyle/>
          <a:p>
            <a:r>
              <a:rPr kumimoji="1" lang="ja-JP" altLang="en-US" dirty="0"/>
              <a:t>データ</a:t>
            </a:r>
          </a:p>
        </p:txBody>
      </p:sp>
      <p:sp>
        <p:nvSpPr>
          <p:cNvPr id="40" name="テキスト ボックス 39">
            <a:extLst>
              <a:ext uri="{FF2B5EF4-FFF2-40B4-BE49-F238E27FC236}">
                <a16:creationId xmlns:a16="http://schemas.microsoft.com/office/drawing/2014/main" id="{E5AA8E93-2B09-49D3-9C38-251487379752}"/>
              </a:ext>
            </a:extLst>
          </p:cNvPr>
          <p:cNvSpPr txBox="1"/>
          <p:nvPr/>
        </p:nvSpPr>
        <p:spPr>
          <a:xfrm>
            <a:off x="10018371" y="3290531"/>
            <a:ext cx="827471" cy="369332"/>
          </a:xfrm>
          <a:prstGeom prst="rect">
            <a:avLst/>
          </a:prstGeom>
          <a:noFill/>
        </p:spPr>
        <p:txBody>
          <a:bodyPr wrap="none" rtlCol="0">
            <a:spAutoFit/>
          </a:bodyPr>
          <a:lstStyle/>
          <a:p>
            <a:r>
              <a:rPr kumimoji="1" lang="ja-JP" altLang="en-US" dirty="0"/>
              <a:t>データ</a:t>
            </a:r>
          </a:p>
        </p:txBody>
      </p:sp>
      <p:sp>
        <p:nvSpPr>
          <p:cNvPr id="41" name="四角形: 角を丸くする 40">
            <a:extLst>
              <a:ext uri="{FF2B5EF4-FFF2-40B4-BE49-F238E27FC236}">
                <a16:creationId xmlns:a16="http://schemas.microsoft.com/office/drawing/2014/main" id="{3C9689FA-6278-4CEE-AABC-6A8FA17E172C}"/>
              </a:ext>
            </a:extLst>
          </p:cNvPr>
          <p:cNvSpPr/>
          <p:nvPr/>
        </p:nvSpPr>
        <p:spPr>
          <a:xfrm>
            <a:off x="6735394" y="4211844"/>
            <a:ext cx="4586458" cy="230051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ja-JP" altLang="en-US" dirty="0"/>
              <a:t>・処理スピードや応答時間を早くするため、データを使用する場所に近い場所にサーバを置く</a:t>
            </a:r>
            <a:br>
              <a:rPr lang="ja-JP" altLang="en-US" dirty="0"/>
            </a:br>
            <a:r>
              <a:rPr lang="ja-JP" altLang="en-US" dirty="0"/>
              <a:t>・データを全消失するリスクを低減するため、複数箇所にデータを分散して同期を取る</a:t>
            </a:r>
            <a:br>
              <a:rPr lang="ja-JP" altLang="en-US" dirty="0"/>
            </a:br>
            <a:r>
              <a:rPr lang="ja-JP" altLang="en-US" dirty="0"/>
              <a:t>・処理を複数のマシンで分散して行うことで、マシン負荷を下げて処理スピードを上げる</a:t>
            </a:r>
            <a:endParaRPr kumimoji="1" lang="ja-JP" altLang="en-US" dirty="0"/>
          </a:p>
        </p:txBody>
      </p:sp>
      <p:sp>
        <p:nvSpPr>
          <p:cNvPr id="42" name="四角形: 角を丸くする 41">
            <a:extLst>
              <a:ext uri="{FF2B5EF4-FFF2-40B4-BE49-F238E27FC236}">
                <a16:creationId xmlns:a16="http://schemas.microsoft.com/office/drawing/2014/main" id="{1E780A8A-BDEF-496B-9C8D-31A0A4482DD4}"/>
              </a:ext>
            </a:extLst>
          </p:cNvPr>
          <p:cNvSpPr/>
          <p:nvPr/>
        </p:nvSpPr>
        <p:spPr>
          <a:xfrm>
            <a:off x="987276" y="4225227"/>
            <a:ext cx="4586458" cy="23005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t>・貨幣以外の価値を取引可能にするため</a:t>
            </a:r>
            <a:br>
              <a:rPr lang="ja-JP" altLang="en-US" dirty="0"/>
            </a:br>
            <a:r>
              <a:rPr lang="ja-JP" altLang="en-US" dirty="0"/>
              <a:t>・二重取引や改ざんのリスクが限りなく低いシステムを低コストで構築するため</a:t>
            </a:r>
            <a:br>
              <a:rPr lang="ja-JP" altLang="en-US" dirty="0"/>
            </a:br>
            <a:r>
              <a:rPr lang="ja-JP" altLang="en-US" dirty="0"/>
              <a:t>・中央集権型の既存システムでセキュリティを担保するために要している手続き完了までの期間や手数料などの、時間とお金のコストを削減するため</a:t>
            </a:r>
            <a:endParaRPr kumimoji="1" lang="ja-JP" altLang="en-US" dirty="0"/>
          </a:p>
        </p:txBody>
      </p:sp>
      <p:sp>
        <p:nvSpPr>
          <p:cNvPr id="44" name="吹き出し: 円形 43">
            <a:extLst>
              <a:ext uri="{FF2B5EF4-FFF2-40B4-BE49-F238E27FC236}">
                <a16:creationId xmlns:a16="http://schemas.microsoft.com/office/drawing/2014/main" id="{46E00ACC-C8F5-4F70-AB58-519B6E0CF68D}"/>
              </a:ext>
            </a:extLst>
          </p:cNvPr>
          <p:cNvSpPr/>
          <p:nvPr/>
        </p:nvSpPr>
        <p:spPr>
          <a:xfrm>
            <a:off x="6420229" y="1366190"/>
            <a:ext cx="1882803" cy="1169062"/>
          </a:xfrm>
          <a:prstGeom prst="wedgeEllipseCallout">
            <a:avLst>
              <a:gd name="adj1" fmla="val 68934"/>
              <a:gd name="adj2" fmla="val 23721"/>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kumimoji="1" lang="ja-JP" altLang="en-US" dirty="0"/>
              <a:t>サーバー側に絶対的な権力がある</a:t>
            </a:r>
          </a:p>
        </p:txBody>
      </p:sp>
      <p:sp>
        <p:nvSpPr>
          <p:cNvPr id="45" name="テキスト ボックス 44">
            <a:extLst>
              <a:ext uri="{FF2B5EF4-FFF2-40B4-BE49-F238E27FC236}">
                <a16:creationId xmlns:a16="http://schemas.microsoft.com/office/drawing/2014/main" id="{201E810F-E9E9-4256-8847-C413D0C5031A}"/>
              </a:ext>
            </a:extLst>
          </p:cNvPr>
          <p:cNvSpPr txBox="1"/>
          <p:nvPr/>
        </p:nvSpPr>
        <p:spPr>
          <a:xfrm>
            <a:off x="3484554" y="1997628"/>
            <a:ext cx="1289135" cy="369332"/>
          </a:xfrm>
          <a:prstGeom prst="rect">
            <a:avLst/>
          </a:prstGeom>
          <a:noFill/>
        </p:spPr>
        <p:txBody>
          <a:bodyPr wrap="none" rtlCol="0">
            <a:spAutoFit/>
          </a:bodyPr>
          <a:lstStyle/>
          <a:p>
            <a:r>
              <a:rPr kumimoji="1" lang="ja-JP" altLang="en-US" dirty="0"/>
              <a:t>台帳データ</a:t>
            </a:r>
          </a:p>
        </p:txBody>
      </p:sp>
      <p:sp>
        <p:nvSpPr>
          <p:cNvPr id="46" name="テキスト ボックス 45">
            <a:extLst>
              <a:ext uri="{FF2B5EF4-FFF2-40B4-BE49-F238E27FC236}">
                <a16:creationId xmlns:a16="http://schemas.microsoft.com/office/drawing/2014/main" id="{890E8515-C62A-4742-B10B-0525A601028F}"/>
              </a:ext>
            </a:extLst>
          </p:cNvPr>
          <p:cNvSpPr txBox="1"/>
          <p:nvPr/>
        </p:nvSpPr>
        <p:spPr>
          <a:xfrm>
            <a:off x="4233229" y="3591975"/>
            <a:ext cx="1289135" cy="369332"/>
          </a:xfrm>
          <a:prstGeom prst="rect">
            <a:avLst/>
          </a:prstGeom>
          <a:noFill/>
        </p:spPr>
        <p:txBody>
          <a:bodyPr wrap="none" rtlCol="0">
            <a:spAutoFit/>
          </a:bodyPr>
          <a:lstStyle/>
          <a:p>
            <a:r>
              <a:rPr kumimoji="1" lang="ja-JP" altLang="en-US" dirty="0"/>
              <a:t>台帳データ</a:t>
            </a:r>
          </a:p>
        </p:txBody>
      </p:sp>
      <p:sp>
        <p:nvSpPr>
          <p:cNvPr id="47" name="テキスト ボックス 46">
            <a:extLst>
              <a:ext uri="{FF2B5EF4-FFF2-40B4-BE49-F238E27FC236}">
                <a16:creationId xmlns:a16="http://schemas.microsoft.com/office/drawing/2014/main" id="{BA2F9790-E19F-4AAA-9180-962971408A4E}"/>
              </a:ext>
            </a:extLst>
          </p:cNvPr>
          <p:cNvSpPr txBox="1"/>
          <p:nvPr/>
        </p:nvSpPr>
        <p:spPr>
          <a:xfrm>
            <a:off x="1250545" y="3679841"/>
            <a:ext cx="1289135" cy="369332"/>
          </a:xfrm>
          <a:prstGeom prst="rect">
            <a:avLst/>
          </a:prstGeom>
          <a:noFill/>
        </p:spPr>
        <p:txBody>
          <a:bodyPr wrap="none" rtlCol="0">
            <a:spAutoFit/>
          </a:bodyPr>
          <a:lstStyle/>
          <a:p>
            <a:r>
              <a:rPr kumimoji="1" lang="ja-JP" altLang="en-US" dirty="0"/>
              <a:t>台帳データ</a:t>
            </a:r>
          </a:p>
        </p:txBody>
      </p:sp>
      <p:sp>
        <p:nvSpPr>
          <p:cNvPr id="49" name="テキスト ボックス 48">
            <a:extLst>
              <a:ext uri="{FF2B5EF4-FFF2-40B4-BE49-F238E27FC236}">
                <a16:creationId xmlns:a16="http://schemas.microsoft.com/office/drawing/2014/main" id="{6AAC46AC-3F05-4C36-B611-425393950B32}"/>
              </a:ext>
            </a:extLst>
          </p:cNvPr>
          <p:cNvSpPr txBox="1"/>
          <p:nvPr/>
        </p:nvSpPr>
        <p:spPr>
          <a:xfrm>
            <a:off x="750289" y="2003793"/>
            <a:ext cx="2175449" cy="1200329"/>
          </a:xfrm>
          <a:prstGeom prst="rect">
            <a:avLst/>
          </a:prstGeom>
          <a:noFill/>
        </p:spPr>
        <p:txBody>
          <a:bodyPr wrap="square" rtlCol="0">
            <a:spAutoFit/>
          </a:bodyPr>
          <a:lstStyle/>
          <a:p>
            <a:pPr fontAlgn="base"/>
            <a:r>
              <a:rPr lang="ja-JP" altLang="en-US" dirty="0"/>
              <a:t>ブロックチェーンは取引情報を記録する台帳そのもの</a:t>
            </a:r>
          </a:p>
          <a:p>
            <a:endParaRPr kumimoji="1" lang="ja-JP" altLang="en-US" dirty="0"/>
          </a:p>
        </p:txBody>
      </p:sp>
    </p:spTree>
    <p:extLst>
      <p:ext uri="{BB962C8B-B14F-4D97-AF65-F5344CB8AC3E}">
        <p14:creationId xmlns:p14="http://schemas.microsoft.com/office/powerpoint/2010/main" val="33119827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2F1BE7-E0D4-4E42-9467-A71C535FF8B6}"/>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0510FD04-DE2A-4045-ADF8-D3C2A1BB9566}"/>
              </a:ext>
            </a:extLst>
          </p:cNvPr>
          <p:cNvSpPr>
            <a:spLocks noGrp="1"/>
          </p:cNvSpPr>
          <p:nvPr>
            <p:ph idx="1"/>
          </p:nvPr>
        </p:nvSpPr>
        <p:spPr>
          <a:xfrm>
            <a:off x="1966501" y="1652634"/>
            <a:ext cx="8459647" cy="4351338"/>
          </a:xfrm>
        </p:spPr>
        <p:txBody>
          <a:bodyPr>
            <a:normAutofit fontScale="92500" lnSpcReduction="20000"/>
          </a:bodyPr>
          <a:lstStyle/>
          <a:p>
            <a:pPr marL="0" indent="0">
              <a:buNone/>
            </a:pPr>
            <a:r>
              <a:rPr lang="ja-JP" altLang="en-US" dirty="0"/>
              <a:t>・ブロックチェーンは、仮想通貨などフィンテックを語る上で欠かせない技術である。</a:t>
            </a:r>
            <a:endParaRPr lang="en-US" altLang="ja-JP" dirty="0"/>
          </a:p>
          <a:p>
            <a:pPr marL="0" indent="0">
              <a:buNone/>
            </a:pPr>
            <a:r>
              <a:rPr lang="ja-JP" altLang="en-US" dirty="0"/>
              <a:t>・政府や銀行などが介入せず、取引に関するデータが分散し、すべての人がデータを確認できることから改ざんが起こりにくいというメリットがある。</a:t>
            </a:r>
            <a:endParaRPr lang="en-US" altLang="ja-JP" dirty="0"/>
          </a:p>
          <a:p>
            <a:pPr marL="0" indent="0">
              <a:buNone/>
            </a:pPr>
            <a:r>
              <a:rPr lang="ja-JP" altLang="en-US" dirty="0"/>
              <a:t>・これまで価値のつけることのできなかったデータにも価値が生まれる</a:t>
            </a:r>
            <a:endParaRPr lang="en-US" altLang="ja-JP" dirty="0"/>
          </a:p>
          <a:p>
            <a:pPr marL="0" indent="0">
              <a:buNone/>
            </a:pPr>
            <a:r>
              <a:rPr kumimoji="1" lang="ja-JP" altLang="en-US" dirty="0"/>
              <a:t>・しかしすべての領域で使える技術というわけではないため見極めが必要となる。</a:t>
            </a:r>
            <a:endParaRPr kumimoji="1" lang="en-US" altLang="ja-JP" dirty="0"/>
          </a:p>
          <a:p>
            <a:pPr marL="0" indent="0">
              <a:buNone/>
            </a:pPr>
            <a:r>
              <a:rPr lang="ja-JP" altLang="en-US" dirty="0"/>
              <a:t>・また現時点でブロックチェーンというものを意識せずに使えるサービスがないため、意識せずに使えるサービスの普及が必要と考えられる。</a:t>
            </a:r>
            <a:endParaRPr lang="en-US" altLang="ja-JP" dirty="0"/>
          </a:p>
        </p:txBody>
      </p:sp>
      <p:sp>
        <p:nvSpPr>
          <p:cNvPr id="4" name="フッター プレースホルダー 3">
            <a:extLst>
              <a:ext uri="{FF2B5EF4-FFF2-40B4-BE49-F238E27FC236}">
                <a16:creationId xmlns:a16="http://schemas.microsoft.com/office/drawing/2014/main" id="{26585C82-524B-401B-B81E-1F5503AF5E21}"/>
              </a:ext>
            </a:extLst>
          </p:cNvPr>
          <p:cNvSpPr>
            <a:spLocks noGrp="1"/>
          </p:cNvSpPr>
          <p:nvPr>
            <p:ph type="ftr" sz="quarter" idx="11"/>
          </p:nvPr>
        </p:nvSpPr>
        <p:spPr/>
        <p:txBody>
          <a:bodyPr/>
          <a:lstStyle/>
          <a:p>
            <a:r>
              <a:rPr lang="en-US" altLang="ja-JP"/>
              <a:t>Copyright© 2019</a:t>
            </a:r>
            <a:r>
              <a:rPr lang="ja-JP" altLang="en-US"/>
              <a:t>　都築電気株式会社</a:t>
            </a:r>
            <a:endParaRPr lang="ja-JP" altLang="en-US" dirty="0"/>
          </a:p>
        </p:txBody>
      </p:sp>
      <p:sp>
        <p:nvSpPr>
          <p:cNvPr id="5" name="スライド番号プレースホルダー 4">
            <a:extLst>
              <a:ext uri="{FF2B5EF4-FFF2-40B4-BE49-F238E27FC236}">
                <a16:creationId xmlns:a16="http://schemas.microsoft.com/office/drawing/2014/main" id="{E38A76E0-B171-4A51-84F6-2A39FBA585C1}"/>
              </a:ext>
            </a:extLst>
          </p:cNvPr>
          <p:cNvSpPr>
            <a:spLocks noGrp="1"/>
          </p:cNvSpPr>
          <p:nvPr>
            <p:ph type="sldNum" sz="quarter" idx="12"/>
          </p:nvPr>
        </p:nvSpPr>
        <p:spPr/>
        <p:txBody>
          <a:bodyPr/>
          <a:lstStyle/>
          <a:p>
            <a:fld id="{86A60474-0262-4D9D-BF58-79A3A988213B}" type="slidenum">
              <a:rPr lang="ja-JP" altLang="en-US" smtClean="0"/>
              <a:pPr/>
              <a:t>32</a:t>
            </a:fld>
            <a:endParaRPr lang="ja-JP" altLang="en-US"/>
          </a:p>
        </p:txBody>
      </p:sp>
    </p:spTree>
    <p:extLst>
      <p:ext uri="{BB962C8B-B14F-4D97-AF65-F5344CB8AC3E}">
        <p14:creationId xmlns:p14="http://schemas.microsoft.com/office/powerpoint/2010/main" val="10206194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D4DA60F7-FDB5-400F-A280-0A7A4B5D31A3}"/>
              </a:ext>
            </a:extLst>
          </p:cNvPr>
          <p:cNvSpPr>
            <a:spLocks noGrp="1"/>
          </p:cNvSpPr>
          <p:nvPr>
            <p:ph type="ftr" sz="quarter" idx="11"/>
          </p:nvPr>
        </p:nvSpPr>
        <p:spPr/>
        <p:txBody>
          <a:bodyPr/>
          <a:lstStyle/>
          <a:p>
            <a:r>
              <a:rPr lang="en-US" altLang="ja-JP"/>
              <a:t>Copyright© 2019</a:t>
            </a:r>
            <a:r>
              <a:rPr lang="ja-JP" altLang="en-US"/>
              <a:t>　都築電気株式会社</a:t>
            </a:r>
            <a:endParaRPr lang="ja-JP" altLang="en-US" dirty="0"/>
          </a:p>
        </p:txBody>
      </p:sp>
      <p:sp>
        <p:nvSpPr>
          <p:cNvPr id="5" name="スライド番号プレースホルダー 4">
            <a:extLst>
              <a:ext uri="{FF2B5EF4-FFF2-40B4-BE49-F238E27FC236}">
                <a16:creationId xmlns:a16="http://schemas.microsoft.com/office/drawing/2014/main" id="{A56352CA-BC3C-463F-BD76-FC296C9AD9FD}"/>
              </a:ext>
            </a:extLst>
          </p:cNvPr>
          <p:cNvSpPr>
            <a:spLocks noGrp="1"/>
          </p:cNvSpPr>
          <p:nvPr>
            <p:ph type="sldNum" sz="quarter" idx="12"/>
          </p:nvPr>
        </p:nvSpPr>
        <p:spPr/>
        <p:txBody>
          <a:bodyPr/>
          <a:lstStyle/>
          <a:p>
            <a:fld id="{86A60474-0262-4D9D-BF58-79A3A988213B}" type="slidenum">
              <a:rPr lang="ja-JP" altLang="en-US" smtClean="0"/>
              <a:pPr/>
              <a:t>33</a:t>
            </a:fld>
            <a:endParaRPr lang="ja-JP" altLang="en-US"/>
          </a:p>
        </p:txBody>
      </p:sp>
      <p:sp>
        <p:nvSpPr>
          <p:cNvPr id="6" name="タイトル 5">
            <a:extLst>
              <a:ext uri="{FF2B5EF4-FFF2-40B4-BE49-F238E27FC236}">
                <a16:creationId xmlns:a16="http://schemas.microsoft.com/office/drawing/2014/main" id="{9A4CEF4D-3F3D-4E51-A023-60E3855BBAA8}"/>
              </a:ext>
            </a:extLst>
          </p:cNvPr>
          <p:cNvSpPr>
            <a:spLocks noGrp="1"/>
          </p:cNvSpPr>
          <p:nvPr>
            <p:ph type="title"/>
          </p:nvPr>
        </p:nvSpPr>
        <p:spPr/>
        <p:txBody>
          <a:bodyPr/>
          <a:lstStyle/>
          <a:p>
            <a:endParaRPr lang="ja-JP" altLang="en-US"/>
          </a:p>
        </p:txBody>
      </p:sp>
    </p:spTree>
    <p:extLst>
      <p:ext uri="{BB962C8B-B14F-4D97-AF65-F5344CB8AC3E}">
        <p14:creationId xmlns:p14="http://schemas.microsoft.com/office/powerpoint/2010/main" val="3554985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13DD9A-2020-4089-A527-B12752C737AC}"/>
              </a:ext>
            </a:extLst>
          </p:cNvPr>
          <p:cNvSpPr>
            <a:spLocks noGrp="1"/>
          </p:cNvSpPr>
          <p:nvPr>
            <p:ph type="title"/>
          </p:nvPr>
        </p:nvSpPr>
        <p:spPr/>
        <p:txBody>
          <a:bodyPr/>
          <a:lstStyle/>
          <a:p>
            <a:r>
              <a:rPr kumimoji="1" lang="ja-JP" altLang="en-US" dirty="0"/>
              <a:t>ブロックチェーンとは</a:t>
            </a:r>
          </a:p>
        </p:txBody>
      </p:sp>
      <p:sp>
        <p:nvSpPr>
          <p:cNvPr id="4" name="フッター プレースホルダー 3">
            <a:extLst>
              <a:ext uri="{FF2B5EF4-FFF2-40B4-BE49-F238E27FC236}">
                <a16:creationId xmlns:a16="http://schemas.microsoft.com/office/drawing/2014/main" id="{636FFDBA-9191-4DE2-B54D-4537E6F396CB}"/>
              </a:ext>
            </a:extLst>
          </p:cNvPr>
          <p:cNvSpPr>
            <a:spLocks noGrp="1"/>
          </p:cNvSpPr>
          <p:nvPr>
            <p:ph type="ftr" sz="quarter" idx="11"/>
          </p:nvPr>
        </p:nvSpPr>
        <p:spPr/>
        <p:txBody>
          <a:bodyPr/>
          <a:lstStyle/>
          <a:p>
            <a:r>
              <a:rPr lang="en-US" altLang="ja-JP" dirty="0"/>
              <a:t>Copyright© 2019</a:t>
            </a:r>
            <a:r>
              <a:rPr lang="ja-JP" altLang="en-US" dirty="0"/>
              <a:t>　都築電気株式会社</a:t>
            </a:r>
          </a:p>
        </p:txBody>
      </p:sp>
      <p:sp>
        <p:nvSpPr>
          <p:cNvPr id="5" name="スライド番号プレースホルダー 4">
            <a:extLst>
              <a:ext uri="{FF2B5EF4-FFF2-40B4-BE49-F238E27FC236}">
                <a16:creationId xmlns:a16="http://schemas.microsoft.com/office/drawing/2014/main" id="{F4FDE1B8-B9B8-4D22-B7C8-29814D310C72}"/>
              </a:ext>
            </a:extLst>
          </p:cNvPr>
          <p:cNvSpPr>
            <a:spLocks noGrp="1"/>
          </p:cNvSpPr>
          <p:nvPr>
            <p:ph type="sldNum" sz="quarter" idx="12"/>
          </p:nvPr>
        </p:nvSpPr>
        <p:spPr/>
        <p:txBody>
          <a:bodyPr/>
          <a:lstStyle/>
          <a:p>
            <a:fld id="{86A60474-0262-4D9D-BF58-79A3A988213B}" type="slidenum">
              <a:rPr lang="ja-JP" altLang="en-US" smtClean="0"/>
              <a:pPr/>
              <a:t>3</a:t>
            </a:fld>
            <a:endParaRPr lang="ja-JP" altLang="en-US" dirty="0"/>
          </a:p>
        </p:txBody>
      </p:sp>
      <p:sp>
        <p:nvSpPr>
          <p:cNvPr id="6" name="正方形/長方形 5">
            <a:extLst>
              <a:ext uri="{FF2B5EF4-FFF2-40B4-BE49-F238E27FC236}">
                <a16:creationId xmlns:a16="http://schemas.microsoft.com/office/drawing/2014/main" id="{14C90662-C275-4E7D-98E1-EC7A5128FF8F}"/>
              </a:ext>
            </a:extLst>
          </p:cNvPr>
          <p:cNvSpPr/>
          <p:nvPr/>
        </p:nvSpPr>
        <p:spPr>
          <a:xfrm>
            <a:off x="1980000" y="1777732"/>
            <a:ext cx="9572488" cy="4893647"/>
          </a:xfrm>
          <a:prstGeom prst="rect">
            <a:avLst/>
          </a:prstGeom>
        </p:spPr>
        <p:txBody>
          <a:bodyPr wrap="square">
            <a:spAutoFit/>
          </a:bodyPr>
          <a:lstStyle/>
          <a:p>
            <a:pPr marL="285744" indent="-285744">
              <a:buFont typeface="Arial" panose="020B0604020202020204" pitchFamily="34" charset="0"/>
              <a:buChar char="•"/>
            </a:pPr>
            <a:r>
              <a:rPr lang="ja-JP" altLang="en-US" sz="2400" dirty="0">
                <a:solidFill>
                  <a:schemeClr val="tx1">
                    <a:lumMod val="75000"/>
                    <a:lumOff val="25000"/>
                  </a:schemeClr>
                </a:solidFill>
                <a:latin typeface="Meiryo UI" panose="020B0604030504040204" pitchFamily="50" charset="-128"/>
                <a:ea typeface="Meiryo UI" panose="020B0604030504040204" pitchFamily="50" charset="-128"/>
              </a:rPr>
              <a:t>ブロックチェーンとは、</a:t>
            </a:r>
            <a:r>
              <a:rPr lang="ja-JP" altLang="en-US" sz="2400" b="1" dirty="0">
                <a:solidFill>
                  <a:schemeClr val="tx1">
                    <a:lumMod val="75000"/>
                    <a:lumOff val="25000"/>
                  </a:schemeClr>
                </a:solidFill>
                <a:latin typeface="Meiryo UI" panose="020B0604030504040204" pitchFamily="50" charset="-128"/>
                <a:ea typeface="Meiryo UI" panose="020B0604030504040204" pitchFamily="50" charset="-128"/>
              </a:rPr>
              <a:t>ビットコイン</a:t>
            </a:r>
            <a:r>
              <a:rPr lang="ja-JP" altLang="en-US" sz="2400" dirty="0">
                <a:solidFill>
                  <a:schemeClr val="tx1">
                    <a:lumMod val="75000"/>
                    <a:lumOff val="25000"/>
                  </a:schemeClr>
                </a:solidFill>
                <a:latin typeface="Meiryo UI" panose="020B0604030504040204" pitchFamily="50" charset="-128"/>
                <a:ea typeface="Meiryo UI" panose="020B0604030504040204" pitchFamily="50" charset="-128"/>
              </a:rPr>
              <a:t>を支える中核の技術として、ビットコインとともにその考案者「ナカモト　サトシ」によって生み出されたアイデア</a:t>
            </a:r>
            <a:endParaRPr lang="en-US" altLang="ja-JP" sz="2400" dirty="0">
              <a:solidFill>
                <a:schemeClr val="tx1">
                  <a:lumMod val="75000"/>
                  <a:lumOff val="25000"/>
                </a:schemeClr>
              </a:solidFill>
              <a:latin typeface="Meiryo UI" panose="020B0604030504040204" pitchFamily="50" charset="-128"/>
              <a:ea typeface="Meiryo UI" panose="020B0604030504040204" pitchFamily="50" charset="-128"/>
            </a:endParaRPr>
          </a:p>
          <a:p>
            <a:pPr marL="285744" indent="-285744">
              <a:buFont typeface="Arial" panose="020B0604020202020204" pitchFamily="34" charset="0"/>
              <a:buChar char="•"/>
            </a:pPr>
            <a:endParaRPr lang="en-US" altLang="ja-JP" sz="2400" dirty="0">
              <a:solidFill>
                <a:schemeClr val="tx1">
                  <a:lumMod val="75000"/>
                  <a:lumOff val="25000"/>
                </a:schemeClr>
              </a:solidFill>
              <a:latin typeface="Meiryo UI" panose="020B0604030504040204" pitchFamily="50" charset="-128"/>
              <a:ea typeface="Meiryo UI" panose="020B0604030504040204" pitchFamily="50" charset="-128"/>
            </a:endParaRPr>
          </a:p>
          <a:p>
            <a:pPr marL="285744" indent="-285744">
              <a:buFont typeface="Arial" panose="020B0604020202020204" pitchFamily="34" charset="0"/>
              <a:buChar char="•"/>
            </a:pPr>
            <a:r>
              <a:rPr lang="ja-JP" altLang="en-US" sz="2400" dirty="0">
                <a:solidFill>
                  <a:schemeClr val="tx1">
                    <a:lumMod val="75000"/>
                    <a:lumOff val="25000"/>
                  </a:schemeClr>
                </a:solidFill>
                <a:latin typeface="Meiryo UI" panose="020B0604030504040204" pitchFamily="50" charset="-128"/>
                <a:ea typeface="Meiryo UI" panose="020B0604030504040204" pitchFamily="50" charset="-128"/>
              </a:rPr>
              <a:t>ブロックチェーンは、「</a:t>
            </a:r>
            <a:r>
              <a:rPr lang="ja-JP" altLang="en-US" sz="2400" b="1" dirty="0">
                <a:solidFill>
                  <a:schemeClr val="tx1">
                    <a:lumMod val="75000"/>
                    <a:lumOff val="25000"/>
                  </a:schemeClr>
                </a:solidFill>
                <a:latin typeface="Meiryo UI" panose="020B0604030504040204" pitchFamily="50" charset="-128"/>
                <a:ea typeface="Meiryo UI" panose="020B0604030504040204" pitchFamily="50" charset="-128"/>
              </a:rPr>
              <a:t>ブロック</a:t>
            </a:r>
            <a:r>
              <a:rPr lang="ja-JP" altLang="en-US" sz="2400" dirty="0">
                <a:solidFill>
                  <a:schemeClr val="tx1">
                    <a:lumMod val="75000"/>
                    <a:lumOff val="25000"/>
                  </a:schemeClr>
                </a:solidFill>
                <a:latin typeface="Meiryo UI" panose="020B0604030504040204" pitchFamily="50" charset="-128"/>
                <a:ea typeface="Meiryo UI" panose="020B0604030504040204" pitchFamily="50" charset="-128"/>
              </a:rPr>
              <a:t>」と呼ばれるデータの単位を生成し、　　　　　　　</a:t>
            </a:r>
            <a:r>
              <a:rPr lang="ja-JP" altLang="en-US" sz="2400" b="1" dirty="0">
                <a:solidFill>
                  <a:schemeClr val="tx1">
                    <a:lumMod val="75000"/>
                    <a:lumOff val="25000"/>
                  </a:schemeClr>
                </a:solidFill>
                <a:latin typeface="Meiryo UI" panose="020B0604030504040204" pitchFamily="50" charset="-128"/>
                <a:ea typeface="Meiryo UI" panose="020B0604030504040204" pitchFamily="50" charset="-128"/>
              </a:rPr>
              <a:t>鎖（チェーン）</a:t>
            </a:r>
            <a:r>
              <a:rPr lang="ja-JP" altLang="en-US" sz="2400" dirty="0">
                <a:solidFill>
                  <a:schemeClr val="tx1">
                    <a:lumMod val="75000"/>
                    <a:lumOff val="25000"/>
                  </a:schemeClr>
                </a:solidFill>
                <a:latin typeface="Meiryo UI" panose="020B0604030504040204" pitchFamily="50" charset="-128"/>
                <a:ea typeface="Meiryo UI" panose="020B0604030504040204" pitchFamily="50" charset="-128"/>
              </a:rPr>
              <a:t>のように連結していくことによりデータを保管するデータベース</a:t>
            </a:r>
            <a:endParaRPr lang="en-US" altLang="ja-JP" sz="2400" dirty="0">
              <a:solidFill>
                <a:schemeClr val="tx1">
                  <a:lumMod val="75000"/>
                  <a:lumOff val="25000"/>
                </a:schemeClr>
              </a:solidFill>
              <a:latin typeface="Meiryo UI" panose="020B0604030504040204" pitchFamily="50" charset="-128"/>
              <a:ea typeface="Meiryo UI" panose="020B0604030504040204" pitchFamily="50" charset="-128"/>
            </a:endParaRPr>
          </a:p>
          <a:p>
            <a:pPr marL="285744" indent="-285744">
              <a:buFont typeface="Arial" panose="020B0604020202020204" pitchFamily="34" charset="0"/>
              <a:buChar char="•"/>
            </a:pPr>
            <a:endParaRPr lang="en-US" altLang="ja-JP" sz="2400" dirty="0">
              <a:solidFill>
                <a:schemeClr val="tx1">
                  <a:lumMod val="75000"/>
                  <a:lumOff val="25000"/>
                </a:schemeClr>
              </a:solidFill>
              <a:latin typeface="Meiryo UI" panose="020B0604030504040204" pitchFamily="50" charset="-128"/>
              <a:ea typeface="Meiryo UI" panose="020B0604030504040204" pitchFamily="50" charset="-128"/>
            </a:endParaRPr>
          </a:p>
          <a:p>
            <a:pPr marL="285744" indent="-285744">
              <a:buFont typeface="Arial" panose="020B0604020202020204" pitchFamily="34" charset="0"/>
              <a:buChar char="•"/>
            </a:pPr>
            <a:r>
              <a:rPr lang="ja-JP" altLang="en-US" sz="2400" dirty="0">
                <a:solidFill>
                  <a:schemeClr val="tx1">
                    <a:lumMod val="75000"/>
                    <a:lumOff val="25000"/>
                  </a:schemeClr>
                </a:solidFill>
                <a:latin typeface="Meiryo UI" panose="020B0604030504040204" pitchFamily="50" charset="-128"/>
                <a:ea typeface="Meiryo UI" panose="020B0604030504040204" pitchFamily="50" charset="-128"/>
              </a:rPr>
              <a:t>一般社団法人日本ブロックチェーン協会は広義のブロックチェーンを「電子署名とハッシュポインタを使用し改竄検出が容易なデータ構造を持ち、且つ、当該データをネットワーク上に分散する多数のノードに保持させることで、高可用性及びデータ同一性等を実現する技術」と定義している。</a:t>
            </a:r>
            <a:endParaRPr lang="en-US" altLang="ja-JP" sz="2400" dirty="0">
              <a:solidFill>
                <a:schemeClr val="tx1">
                  <a:lumMod val="75000"/>
                  <a:lumOff val="25000"/>
                </a:schemeClr>
              </a:solidFill>
              <a:latin typeface="Meiryo UI" panose="020B0604030504040204" pitchFamily="50" charset="-128"/>
              <a:ea typeface="Meiryo UI" panose="020B0604030504040204" pitchFamily="50" charset="-128"/>
            </a:endParaRPr>
          </a:p>
          <a:p>
            <a:pPr marL="285744" indent="-285744">
              <a:buFont typeface="Arial" panose="020B0604020202020204" pitchFamily="34" charset="0"/>
              <a:buChar char="•"/>
            </a:pPr>
            <a:endParaRPr lang="en-US" altLang="ja-JP" sz="2400" dirty="0">
              <a:solidFill>
                <a:schemeClr val="tx1">
                  <a:lumMod val="75000"/>
                  <a:lumOff val="25000"/>
                </a:schemeClr>
              </a:solidFill>
              <a:latin typeface="Meiryo UI" panose="020B0604030504040204" pitchFamily="50" charset="-128"/>
              <a:ea typeface="Meiryo UI" panose="020B0604030504040204" pitchFamily="50" charset="-128"/>
            </a:endParaRPr>
          </a:p>
          <a:p>
            <a:pPr marL="285744" indent="-285744">
              <a:buFont typeface="Arial" panose="020B0604020202020204" pitchFamily="34" charset="0"/>
              <a:buChar char="•"/>
            </a:pPr>
            <a:r>
              <a:rPr lang="ja-JP" altLang="en-US" sz="2400" b="1" dirty="0">
                <a:solidFill>
                  <a:schemeClr val="tx1">
                    <a:lumMod val="75000"/>
                    <a:lumOff val="25000"/>
                  </a:schemeClr>
                </a:solidFill>
                <a:latin typeface="Meiryo UI" panose="020B0604030504040204" pitchFamily="50" charset="-128"/>
                <a:ea typeface="Meiryo UI" panose="020B0604030504040204" pitchFamily="50" charset="-128"/>
              </a:rPr>
              <a:t>ブロックチェーン　＝　台帳　＝　今までの取引履歴を全て記録したモノ</a:t>
            </a:r>
            <a:endParaRPr lang="en-US" altLang="ja-JP" sz="2400" b="1" dirty="0">
              <a:solidFill>
                <a:schemeClr val="tx1">
                  <a:lumMod val="75000"/>
                  <a:lumOff val="25000"/>
                </a:schemeClr>
              </a:solidFill>
              <a:latin typeface="Meiryo UI" panose="020B0604030504040204" pitchFamily="50" charset="-128"/>
              <a:ea typeface="Meiryo UI" panose="020B0604030504040204" pitchFamily="50" charset="-128"/>
            </a:endParaRPr>
          </a:p>
          <a:p>
            <a:pPr marL="285744" indent="-285744">
              <a:buFont typeface="Arial" panose="020B0604020202020204" pitchFamily="34" charset="0"/>
              <a:buChar char="•"/>
            </a:pPr>
            <a:endParaRPr lang="en-US" altLang="ja-JP" sz="240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7" name="正方形/長方形 6">
            <a:extLst>
              <a:ext uri="{FF2B5EF4-FFF2-40B4-BE49-F238E27FC236}">
                <a16:creationId xmlns:a16="http://schemas.microsoft.com/office/drawing/2014/main" id="{736C7427-F647-45D5-954E-C3BD14878C7F}"/>
              </a:ext>
            </a:extLst>
          </p:cNvPr>
          <p:cNvSpPr/>
          <p:nvPr/>
        </p:nvSpPr>
        <p:spPr>
          <a:xfrm>
            <a:off x="1512261" y="1239860"/>
            <a:ext cx="3310110" cy="523220"/>
          </a:xfrm>
          <a:prstGeom prst="rect">
            <a:avLst/>
          </a:prstGeom>
        </p:spPr>
        <p:txBody>
          <a:bodyPr wrap="square">
            <a:spAutoFit/>
          </a:bodyPr>
          <a:lstStyle/>
          <a:p>
            <a:r>
              <a:rPr lang="ja-JP" altLang="en-US" sz="2800" dirty="0">
                <a:solidFill>
                  <a:schemeClr val="tx1">
                    <a:lumMod val="75000"/>
                    <a:lumOff val="25000"/>
                  </a:schemeClr>
                </a:solidFill>
                <a:latin typeface="Meiryo UI" panose="020B0604030504040204" pitchFamily="50" charset="-128"/>
                <a:ea typeface="Meiryo UI" panose="020B0604030504040204" pitchFamily="50" charset="-128"/>
              </a:rPr>
              <a:t>■ブロックチェーンとは</a:t>
            </a:r>
            <a:endParaRPr lang="ja-JP" altLang="en-US" sz="2800" dirty="0">
              <a:latin typeface="Meiryo UI" panose="020B0604030504040204" pitchFamily="50" charset="-128"/>
              <a:ea typeface="Meiryo UI" panose="020B0604030504040204" pitchFamily="50" charset="-128"/>
            </a:endParaRPr>
          </a:p>
        </p:txBody>
      </p:sp>
      <p:pic>
        <p:nvPicPr>
          <p:cNvPr id="2052" name="Picture 4" descr="https://twemoji.maxcdn.com/2/72x72/1f914.png">
            <a:extLst>
              <a:ext uri="{FF2B5EF4-FFF2-40B4-BE49-F238E27FC236}">
                <a16:creationId xmlns:a16="http://schemas.microsoft.com/office/drawing/2014/main" id="{7683F878-A434-41A2-A22D-D585496C21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4616" y="5318232"/>
            <a:ext cx="855744" cy="855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7522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01" name="直線コネクタ 4100">
            <a:extLst>
              <a:ext uri="{FF2B5EF4-FFF2-40B4-BE49-F238E27FC236}">
                <a16:creationId xmlns:a16="http://schemas.microsoft.com/office/drawing/2014/main" id="{91F7EF50-D70D-484F-9D39-C561543DDFAC}"/>
              </a:ext>
            </a:extLst>
          </p:cNvPr>
          <p:cNvCxnSpPr/>
          <p:nvPr/>
        </p:nvCxnSpPr>
        <p:spPr>
          <a:xfrm>
            <a:off x="2562938" y="2619891"/>
            <a:ext cx="62735" cy="148013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3813DD9A-2020-4089-A527-B12752C737AC}"/>
              </a:ext>
            </a:extLst>
          </p:cNvPr>
          <p:cNvSpPr>
            <a:spLocks noGrp="1"/>
          </p:cNvSpPr>
          <p:nvPr>
            <p:ph type="title"/>
          </p:nvPr>
        </p:nvSpPr>
        <p:spPr/>
        <p:txBody>
          <a:bodyPr/>
          <a:lstStyle/>
          <a:p>
            <a:r>
              <a:rPr kumimoji="1" lang="ja-JP" altLang="en-US" dirty="0"/>
              <a:t>ブロックチェーンとは</a:t>
            </a:r>
          </a:p>
        </p:txBody>
      </p:sp>
      <p:sp>
        <p:nvSpPr>
          <p:cNvPr id="4" name="フッター プレースホルダー 3">
            <a:extLst>
              <a:ext uri="{FF2B5EF4-FFF2-40B4-BE49-F238E27FC236}">
                <a16:creationId xmlns:a16="http://schemas.microsoft.com/office/drawing/2014/main" id="{636FFDBA-9191-4DE2-B54D-4537E6F396CB}"/>
              </a:ext>
            </a:extLst>
          </p:cNvPr>
          <p:cNvSpPr>
            <a:spLocks noGrp="1"/>
          </p:cNvSpPr>
          <p:nvPr>
            <p:ph type="ftr" sz="quarter" idx="11"/>
          </p:nvPr>
        </p:nvSpPr>
        <p:spPr>
          <a:xfrm>
            <a:off x="7986229" y="6512358"/>
            <a:ext cx="4114800" cy="365125"/>
          </a:xfrm>
        </p:spPr>
        <p:txBody>
          <a:bodyPr/>
          <a:lstStyle/>
          <a:p>
            <a:r>
              <a:rPr lang="en-US" altLang="ja-JP" dirty="0"/>
              <a:t>Copyright© 2019</a:t>
            </a:r>
            <a:r>
              <a:rPr lang="ja-JP" altLang="en-US" dirty="0"/>
              <a:t>　都築電気株式会社</a:t>
            </a:r>
          </a:p>
        </p:txBody>
      </p:sp>
      <p:sp>
        <p:nvSpPr>
          <p:cNvPr id="5" name="スライド番号プレースホルダー 4">
            <a:extLst>
              <a:ext uri="{FF2B5EF4-FFF2-40B4-BE49-F238E27FC236}">
                <a16:creationId xmlns:a16="http://schemas.microsoft.com/office/drawing/2014/main" id="{F4FDE1B8-B9B8-4D22-B7C8-29814D310C72}"/>
              </a:ext>
            </a:extLst>
          </p:cNvPr>
          <p:cNvSpPr>
            <a:spLocks noGrp="1"/>
          </p:cNvSpPr>
          <p:nvPr>
            <p:ph type="sldNum" sz="quarter" idx="12"/>
          </p:nvPr>
        </p:nvSpPr>
        <p:spPr/>
        <p:txBody>
          <a:bodyPr/>
          <a:lstStyle/>
          <a:p>
            <a:fld id="{86A60474-0262-4D9D-BF58-79A3A988213B}" type="slidenum">
              <a:rPr lang="ja-JP" altLang="en-US" smtClean="0"/>
              <a:pPr/>
              <a:t>4</a:t>
            </a:fld>
            <a:endParaRPr lang="ja-JP" altLang="en-US" dirty="0"/>
          </a:p>
        </p:txBody>
      </p:sp>
      <p:sp>
        <p:nvSpPr>
          <p:cNvPr id="6" name="正方形/長方形 5">
            <a:extLst>
              <a:ext uri="{FF2B5EF4-FFF2-40B4-BE49-F238E27FC236}">
                <a16:creationId xmlns:a16="http://schemas.microsoft.com/office/drawing/2014/main" id="{14C90662-C275-4E7D-98E1-EC7A5128FF8F}"/>
              </a:ext>
            </a:extLst>
          </p:cNvPr>
          <p:cNvSpPr/>
          <p:nvPr/>
        </p:nvSpPr>
        <p:spPr>
          <a:xfrm>
            <a:off x="1980000" y="1864810"/>
            <a:ext cx="9572488" cy="461665"/>
          </a:xfrm>
          <a:prstGeom prst="rect">
            <a:avLst/>
          </a:prstGeom>
        </p:spPr>
        <p:txBody>
          <a:bodyPr wrap="square">
            <a:spAutoFit/>
          </a:bodyPr>
          <a:lstStyle/>
          <a:p>
            <a:pPr marL="285744" indent="-285744">
              <a:buFont typeface="Arial" panose="020B0604020202020204" pitchFamily="34" charset="0"/>
              <a:buChar char="•"/>
            </a:pPr>
            <a:r>
              <a:rPr lang="en-US" altLang="ja-JP" sz="2400" dirty="0">
                <a:solidFill>
                  <a:schemeClr val="tx1">
                    <a:lumMod val="75000"/>
                    <a:lumOff val="25000"/>
                  </a:schemeClr>
                </a:solidFill>
                <a:latin typeface="Meiryo UI" panose="020B0604030504040204" pitchFamily="50" charset="-128"/>
                <a:ea typeface="Meiryo UI" panose="020B0604030504040204" pitchFamily="50" charset="-128"/>
              </a:rPr>
              <a:t>『</a:t>
            </a:r>
            <a:r>
              <a:rPr lang="ja-JP" altLang="en-US" sz="2400" dirty="0">
                <a:solidFill>
                  <a:schemeClr val="tx1">
                    <a:lumMod val="75000"/>
                    <a:lumOff val="25000"/>
                  </a:schemeClr>
                </a:solidFill>
                <a:latin typeface="Meiryo UI" panose="020B0604030504040204" pitchFamily="50" charset="-128"/>
                <a:ea typeface="Meiryo UI" panose="020B0604030504040204" pitchFamily="50" charset="-128"/>
              </a:rPr>
              <a:t>（台帳が入った）</a:t>
            </a:r>
            <a:r>
              <a:rPr lang="ja-JP" altLang="en-US" sz="2400" dirty="0">
                <a:solidFill>
                  <a:srgbClr val="0097E0"/>
                </a:solidFill>
                <a:latin typeface="Meiryo UI" panose="020B0604030504040204" pitchFamily="50" charset="-128"/>
                <a:ea typeface="Meiryo UI" panose="020B0604030504040204" pitchFamily="50" charset="-128"/>
              </a:rPr>
              <a:t>ブロック</a:t>
            </a:r>
            <a:r>
              <a:rPr lang="en-US" altLang="ja-JP" sz="2400" dirty="0">
                <a:solidFill>
                  <a:schemeClr val="tx1">
                    <a:lumMod val="75000"/>
                    <a:lumOff val="25000"/>
                  </a:schemeClr>
                </a:solidFill>
                <a:latin typeface="Meiryo UI" panose="020B0604030504040204" pitchFamily="50" charset="-128"/>
                <a:ea typeface="Meiryo UI" panose="020B0604030504040204" pitchFamily="50" charset="-128"/>
              </a:rPr>
              <a:t>』</a:t>
            </a:r>
            <a:r>
              <a:rPr lang="ja-JP" altLang="en-US" sz="2400" dirty="0">
                <a:solidFill>
                  <a:schemeClr val="tx1">
                    <a:lumMod val="75000"/>
                    <a:lumOff val="25000"/>
                  </a:schemeClr>
                </a:solidFill>
                <a:latin typeface="Meiryo UI" panose="020B0604030504040204" pitchFamily="50" charset="-128"/>
                <a:ea typeface="Meiryo UI" panose="020B0604030504040204" pitchFamily="50" charset="-128"/>
              </a:rPr>
              <a:t>が</a:t>
            </a:r>
            <a:r>
              <a:rPr lang="en-US" altLang="ja-JP" sz="2400" dirty="0">
                <a:solidFill>
                  <a:schemeClr val="tx1">
                    <a:lumMod val="75000"/>
                    <a:lumOff val="25000"/>
                  </a:schemeClr>
                </a:solidFill>
                <a:latin typeface="Meiryo UI" panose="020B0604030504040204" pitchFamily="50" charset="-128"/>
                <a:ea typeface="Meiryo UI" panose="020B0604030504040204" pitchFamily="50" charset="-128"/>
              </a:rPr>
              <a:t>『</a:t>
            </a:r>
            <a:r>
              <a:rPr lang="ja-JP" altLang="en-US" sz="2400" dirty="0">
                <a:solidFill>
                  <a:srgbClr val="FF0000"/>
                </a:solidFill>
                <a:latin typeface="Meiryo UI" panose="020B0604030504040204" pitchFamily="50" charset="-128"/>
                <a:ea typeface="Meiryo UI" panose="020B0604030504040204" pitchFamily="50" charset="-128"/>
              </a:rPr>
              <a:t>チェーン</a:t>
            </a:r>
            <a:r>
              <a:rPr lang="ja-JP" altLang="en-US" sz="2400" dirty="0">
                <a:solidFill>
                  <a:schemeClr val="tx1">
                    <a:lumMod val="75000"/>
                    <a:lumOff val="25000"/>
                  </a:schemeClr>
                </a:solidFill>
                <a:latin typeface="Meiryo UI" panose="020B0604030504040204" pitchFamily="50" charset="-128"/>
                <a:ea typeface="Meiryo UI" panose="020B0604030504040204" pitchFamily="50" charset="-128"/>
              </a:rPr>
              <a:t>（鎖）</a:t>
            </a:r>
            <a:r>
              <a:rPr lang="en-US" altLang="ja-JP" sz="2400" dirty="0">
                <a:solidFill>
                  <a:schemeClr val="tx1">
                    <a:lumMod val="75000"/>
                    <a:lumOff val="25000"/>
                  </a:schemeClr>
                </a:solidFill>
                <a:latin typeface="Meiryo UI" panose="020B0604030504040204" pitchFamily="50" charset="-128"/>
                <a:ea typeface="Meiryo UI" panose="020B0604030504040204" pitchFamily="50" charset="-128"/>
              </a:rPr>
              <a:t>』</a:t>
            </a:r>
            <a:r>
              <a:rPr lang="ja-JP" altLang="en-US" sz="2400" dirty="0">
                <a:solidFill>
                  <a:schemeClr val="tx1">
                    <a:lumMod val="75000"/>
                    <a:lumOff val="25000"/>
                  </a:schemeClr>
                </a:solidFill>
                <a:latin typeface="Meiryo UI" panose="020B0604030504040204" pitchFamily="50" charset="-128"/>
                <a:ea typeface="Meiryo UI" panose="020B0604030504040204" pitchFamily="50" charset="-128"/>
              </a:rPr>
              <a:t>でつながっている</a:t>
            </a:r>
            <a:endParaRPr lang="en-US" altLang="ja-JP" sz="240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7" name="正方形/長方形 6">
            <a:extLst>
              <a:ext uri="{FF2B5EF4-FFF2-40B4-BE49-F238E27FC236}">
                <a16:creationId xmlns:a16="http://schemas.microsoft.com/office/drawing/2014/main" id="{736C7427-F647-45D5-954E-C3BD14878C7F}"/>
              </a:ext>
            </a:extLst>
          </p:cNvPr>
          <p:cNvSpPr/>
          <p:nvPr/>
        </p:nvSpPr>
        <p:spPr>
          <a:xfrm>
            <a:off x="1512260" y="1261632"/>
            <a:ext cx="5356626" cy="523220"/>
          </a:xfrm>
          <a:prstGeom prst="rect">
            <a:avLst/>
          </a:prstGeom>
        </p:spPr>
        <p:txBody>
          <a:bodyPr wrap="square">
            <a:spAutoFit/>
          </a:bodyPr>
          <a:lstStyle/>
          <a:p>
            <a:r>
              <a:rPr lang="ja-JP" altLang="en-US" sz="2800" dirty="0">
                <a:solidFill>
                  <a:schemeClr val="tx1">
                    <a:lumMod val="75000"/>
                    <a:lumOff val="25000"/>
                  </a:schemeClr>
                </a:solidFill>
                <a:latin typeface="Meiryo UI" panose="020B0604030504040204" pitchFamily="50" charset="-128"/>
                <a:ea typeface="Meiryo UI" panose="020B0604030504040204" pitchFamily="50" charset="-128"/>
              </a:rPr>
              <a:t>■もう少しわかりやすく</a:t>
            </a:r>
            <a:r>
              <a:rPr lang="en-US" altLang="ja-JP" sz="2800" dirty="0">
                <a:solidFill>
                  <a:schemeClr val="tx1">
                    <a:lumMod val="75000"/>
                    <a:lumOff val="25000"/>
                  </a:schemeClr>
                </a:solidFill>
                <a:latin typeface="Meiryo UI" panose="020B0604030504040204" pitchFamily="50" charset="-128"/>
                <a:ea typeface="Meiryo UI" panose="020B0604030504040204" pitchFamily="50" charset="-128"/>
              </a:rPr>
              <a:t>...</a:t>
            </a:r>
            <a:endParaRPr lang="ja-JP" altLang="en-US" sz="2800" dirty="0">
              <a:latin typeface="Meiryo UI" panose="020B0604030504040204" pitchFamily="50" charset="-128"/>
              <a:ea typeface="Meiryo UI" panose="020B0604030504040204" pitchFamily="50" charset="-128"/>
            </a:endParaRPr>
          </a:p>
        </p:txBody>
      </p:sp>
      <p:pic>
        <p:nvPicPr>
          <p:cNvPr id="4098" name="Picture 2" descr="ãæ¸é¡ ããªã¼ã¤ã©ã¹ããã®ç»åæ¤ç´¢çµæ">
            <a:extLst>
              <a:ext uri="{FF2B5EF4-FFF2-40B4-BE49-F238E27FC236}">
                <a16:creationId xmlns:a16="http://schemas.microsoft.com/office/drawing/2014/main" id="{E6C62A23-FC6A-4DA9-B6A4-C9A77A80C96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1651" y="3229337"/>
            <a:ext cx="1226640" cy="122664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ãæ¸é¡ ããªã¼ã¤ã©ã¹ããã®ç»åæ¤ç´¢çµæ">
            <a:extLst>
              <a:ext uri="{FF2B5EF4-FFF2-40B4-BE49-F238E27FC236}">
                <a16:creationId xmlns:a16="http://schemas.microsoft.com/office/drawing/2014/main" id="{71465B5B-6814-415D-8DB6-56653D74EE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62569" y="3395687"/>
            <a:ext cx="1226640" cy="122664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ãæ¸é¡ ããªã¼ã¤ã©ã¹ããã®ç»åæ¤ç´¢çµæ">
            <a:extLst>
              <a:ext uri="{FF2B5EF4-FFF2-40B4-BE49-F238E27FC236}">
                <a16:creationId xmlns:a16="http://schemas.microsoft.com/office/drawing/2014/main" id="{20902E08-5230-47F3-B0A7-C6ED2ECE953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3487" y="3559879"/>
            <a:ext cx="1226640" cy="1226640"/>
          </a:xfrm>
          <a:prstGeom prst="rect">
            <a:avLst/>
          </a:prstGeom>
          <a:noFill/>
          <a:extLst>
            <a:ext uri="{909E8E84-426E-40DD-AFC4-6F175D3DCCD1}">
              <a14:hiddenFill xmlns:a14="http://schemas.microsoft.com/office/drawing/2010/main">
                <a:solidFill>
                  <a:srgbClr val="FFFFFF"/>
                </a:solidFill>
              </a14:hiddenFill>
            </a:ext>
          </a:extLst>
        </p:spPr>
      </p:pic>
      <p:pic>
        <p:nvPicPr>
          <p:cNvPr id="3" name="図 2">
            <a:extLst>
              <a:ext uri="{FF2B5EF4-FFF2-40B4-BE49-F238E27FC236}">
                <a16:creationId xmlns:a16="http://schemas.microsoft.com/office/drawing/2014/main" id="{7F65B7DB-0505-402E-91CA-A7B24E395869}"/>
              </a:ext>
            </a:extLst>
          </p:cNvPr>
          <p:cNvPicPr>
            <a:picLocks noChangeAspect="1"/>
          </p:cNvPicPr>
          <p:nvPr/>
        </p:nvPicPr>
        <p:blipFill>
          <a:blip r:embed="rId4"/>
          <a:stretch>
            <a:fillRect/>
          </a:stretch>
        </p:blipFill>
        <p:spPr>
          <a:xfrm>
            <a:off x="3801740" y="3632370"/>
            <a:ext cx="1640691" cy="184286"/>
          </a:xfrm>
          <a:prstGeom prst="rect">
            <a:avLst/>
          </a:prstGeom>
        </p:spPr>
      </p:pic>
      <p:sp>
        <p:nvSpPr>
          <p:cNvPr id="9" name="フローチャート: 処理 8">
            <a:extLst>
              <a:ext uri="{FF2B5EF4-FFF2-40B4-BE49-F238E27FC236}">
                <a16:creationId xmlns:a16="http://schemas.microsoft.com/office/drawing/2014/main" id="{50DD471C-AF7D-4AB0-9A99-8B8A57FE7BAE}"/>
              </a:ext>
            </a:extLst>
          </p:cNvPr>
          <p:cNvSpPr/>
          <p:nvPr/>
        </p:nvSpPr>
        <p:spPr>
          <a:xfrm>
            <a:off x="1773989" y="3116510"/>
            <a:ext cx="1703368" cy="1763486"/>
          </a:xfrm>
          <a:prstGeom prst="flowChartProcess">
            <a:avLst/>
          </a:prstGeom>
          <a:noFill/>
          <a:ln w="38100">
            <a:solidFill>
              <a:srgbClr val="0097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コネクタ 26">
            <a:extLst>
              <a:ext uri="{FF2B5EF4-FFF2-40B4-BE49-F238E27FC236}">
                <a16:creationId xmlns:a16="http://schemas.microsoft.com/office/drawing/2014/main" id="{102B2991-E8EC-45FC-8B7F-53D79D809F0E}"/>
              </a:ext>
            </a:extLst>
          </p:cNvPr>
          <p:cNvCxnSpPr/>
          <p:nvPr/>
        </p:nvCxnSpPr>
        <p:spPr>
          <a:xfrm flipV="1">
            <a:off x="1785339" y="2619891"/>
            <a:ext cx="777599" cy="49661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D2B3CE15-7531-4A53-987F-18E3888C0BBC}"/>
              </a:ext>
            </a:extLst>
          </p:cNvPr>
          <p:cNvCxnSpPr>
            <a:cxnSpLocks/>
          </p:cNvCxnSpPr>
          <p:nvPr/>
        </p:nvCxnSpPr>
        <p:spPr>
          <a:xfrm flipV="1">
            <a:off x="3477357" y="2646237"/>
            <a:ext cx="731449" cy="47027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5AB93325-AEDB-4673-8A34-4AFF86AAB9A1}"/>
              </a:ext>
            </a:extLst>
          </p:cNvPr>
          <p:cNvCxnSpPr>
            <a:cxnSpLocks/>
          </p:cNvCxnSpPr>
          <p:nvPr/>
        </p:nvCxnSpPr>
        <p:spPr>
          <a:xfrm>
            <a:off x="2562938" y="2619891"/>
            <a:ext cx="164586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03" name="直線コネクタ 4102">
            <a:extLst>
              <a:ext uri="{FF2B5EF4-FFF2-40B4-BE49-F238E27FC236}">
                <a16:creationId xmlns:a16="http://schemas.microsoft.com/office/drawing/2014/main" id="{984D1626-60EB-4BB8-ADBA-3B69C2B38709}"/>
              </a:ext>
            </a:extLst>
          </p:cNvPr>
          <p:cNvCxnSpPr>
            <a:cxnSpLocks/>
          </p:cNvCxnSpPr>
          <p:nvPr/>
        </p:nvCxnSpPr>
        <p:spPr>
          <a:xfrm>
            <a:off x="4208806" y="2646237"/>
            <a:ext cx="0" cy="168627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06" name="直線コネクタ 4105">
            <a:extLst>
              <a:ext uri="{FF2B5EF4-FFF2-40B4-BE49-F238E27FC236}">
                <a16:creationId xmlns:a16="http://schemas.microsoft.com/office/drawing/2014/main" id="{6AD02D72-3388-4777-9CFF-F16C6904852C}"/>
              </a:ext>
            </a:extLst>
          </p:cNvPr>
          <p:cNvCxnSpPr/>
          <p:nvPr/>
        </p:nvCxnSpPr>
        <p:spPr>
          <a:xfrm flipV="1">
            <a:off x="3477357" y="4332515"/>
            <a:ext cx="731449" cy="54748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453794EB-56CD-40D0-9F47-689B059C1C11}"/>
              </a:ext>
            </a:extLst>
          </p:cNvPr>
          <p:cNvCxnSpPr/>
          <p:nvPr/>
        </p:nvCxnSpPr>
        <p:spPr>
          <a:xfrm>
            <a:off x="5895607" y="2648384"/>
            <a:ext cx="62735" cy="1480139"/>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44" name="Picture 2" descr="ãæ¸é¡ ããªã¼ã¤ã©ã¹ããã®ç»åæ¤ç´¢çµæ">
            <a:extLst>
              <a:ext uri="{FF2B5EF4-FFF2-40B4-BE49-F238E27FC236}">
                <a16:creationId xmlns:a16="http://schemas.microsoft.com/office/drawing/2014/main" id="{ADE3F0BE-2D1E-4E2F-B057-0BBB7B19F88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84320" y="3257830"/>
            <a:ext cx="1226640" cy="122664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ãæ¸é¡ ããªã¼ã¤ã©ã¹ããã®ç»åæ¤ç´¢çµæ">
            <a:extLst>
              <a:ext uri="{FF2B5EF4-FFF2-40B4-BE49-F238E27FC236}">
                <a16:creationId xmlns:a16="http://schemas.microsoft.com/office/drawing/2014/main" id="{FF2B81CD-0765-46AD-978F-0BA74304389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238" y="3424180"/>
            <a:ext cx="1226640" cy="122664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ãæ¸é¡ ããªã¼ã¤ã©ã¹ããã®ç»åæ¤ç´¢çµæ">
            <a:extLst>
              <a:ext uri="{FF2B5EF4-FFF2-40B4-BE49-F238E27FC236}">
                <a16:creationId xmlns:a16="http://schemas.microsoft.com/office/drawing/2014/main" id="{543A3305-E514-4BEB-984C-9F4FBBD06B6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06156" y="3588372"/>
            <a:ext cx="1226640" cy="1226640"/>
          </a:xfrm>
          <a:prstGeom prst="rect">
            <a:avLst/>
          </a:prstGeom>
          <a:noFill/>
          <a:extLst>
            <a:ext uri="{909E8E84-426E-40DD-AFC4-6F175D3DCCD1}">
              <a14:hiddenFill xmlns:a14="http://schemas.microsoft.com/office/drawing/2010/main">
                <a:solidFill>
                  <a:srgbClr val="FFFFFF"/>
                </a:solidFill>
              </a14:hiddenFill>
            </a:ext>
          </a:extLst>
        </p:spPr>
      </p:pic>
      <p:pic>
        <p:nvPicPr>
          <p:cNvPr id="47" name="図 46">
            <a:extLst>
              <a:ext uri="{FF2B5EF4-FFF2-40B4-BE49-F238E27FC236}">
                <a16:creationId xmlns:a16="http://schemas.microsoft.com/office/drawing/2014/main" id="{06E279CD-E95E-4BE1-A46C-2849AF9E2D02}"/>
              </a:ext>
            </a:extLst>
          </p:cNvPr>
          <p:cNvPicPr>
            <a:picLocks noChangeAspect="1"/>
          </p:cNvPicPr>
          <p:nvPr/>
        </p:nvPicPr>
        <p:blipFill>
          <a:blip r:embed="rId4"/>
          <a:stretch>
            <a:fillRect/>
          </a:stretch>
        </p:blipFill>
        <p:spPr>
          <a:xfrm>
            <a:off x="7134409" y="3660863"/>
            <a:ext cx="1640691" cy="184286"/>
          </a:xfrm>
          <a:prstGeom prst="rect">
            <a:avLst/>
          </a:prstGeom>
        </p:spPr>
      </p:pic>
      <p:sp>
        <p:nvSpPr>
          <p:cNvPr id="48" name="フローチャート: 処理 47">
            <a:extLst>
              <a:ext uri="{FF2B5EF4-FFF2-40B4-BE49-F238E27FC236}">
                <a16:creationId xmlns:a16="http://schemas.microsoft.com/office/drawing/2014/main" id="{73D3C29A-D131-4C06-9F0F-793885A1C0C9}"/>
              </a:ext>
            </a:extLst>
          </p:cNvPr>
          <p:cNvSpPr/>
          <p:nvPr/>
        </p:nvSpPr>
        <p:spPr>
          <a:xfrm>
            <a:off x="5106658" y="3145003"/>
            <a:ext cx="1703368" cy="1763486"/>
          </a:xfrm>
          <a:prstGeom prst="flowChartProcess">
            <a:avLst/>
          </a:prstGeom>
          <a:noFill/>
          <a:ln w="38100">
            <a:solidFill>
              <a:srgbClr val="0097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9" name="直線コネクタ 48">
            <a:extLst>
              <a:ext uri="{FF2B5EF4-FFF2-40B4-BE49-F238E27FC236}">
                <a16:creationId xmlns:a16="http://schemas.microsoft.com/office/drawing/2014/main" id="{DC9D5141-A4EE-4C59-A6B8-A581B026EE4E}"/>
              </a:ext>
            </a:extLst>
          </p:cNvPr>
          <p:cNvCxnSpPr/>
          <p:nvPr/>
        </p:nvCxnSpPr>
        <p:spPr>
          <a:xfrm flipV="1">
            <a:off x="5118008" y="2648384"/>
            <a:ext cx="777599" cy="49661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93296446-1876-4313-AE8B-2E60AB5B1D46}"/>
              </a:ext>
            </a:extLst>
          </p:cNvPr>
          <p:cNvCxnSpPr>
            <a:cxnSpLocks/>
          </p:cNvCxnSpPr>
          <p:nvPr/>
        </p:nvCxnSpPr>
        <p:spPr>
          <a:xfrm flipV="1">
            <a:off x="6810026" y="2674730"/>
            <a:ext cx="731449" cy="47027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827598E8-7698-47E3-A4F0-84CA00377807}"/>
              </a:ext>
            </a:extLst>
          </p:cNvPr>
          <p:cNvCxnSpPr>
            <a:cxnSpLocks/>
          </p:cNvCxnSpPr>
          <p:nvPr/>
        </p:nvCxnSpPr>
        <p:spPr>
          <a:xfrm>
            <a:off x="5895607" y="2648384"/>
            <a:ext cx="164586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DC379CD2-07E1-4E32-B496-1E9186ACAA4D}"/>
              </a:ext>
            </a:extLst>
          </p:cNvPr>
          <p:cNvCxnSpPr>
            <a:cxnSpLocks/>
          </p:cNvCxnSpPr>
          <p:nvPr/>
        </p:nvCxnSpPr>
        <p:spPr>
          <a:xfrm>
            <a:off x="7541475" y="2674730"/>
            <a:ext cx="0" cy="168627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EA575A27-484E-4609-AAA4-31F1C2B83CA7}"/>
              </a:ext>
            </a:extLst>
          </p:cNvPr>
          <p:cNvCxnSpPr/>
          <p:nvPr/>
        </p:nvCxnSpPr>
        <p:spPr>
          <a:xfrm flipV="1">
            <a:off x="6810026" y="4361008"/>
            <a:ext cx="731449" cy="54748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B31DEEF0-3DCE-4268-BE5D-DCD7927E34E5}"/>
              </a:ext>
            </a:extLst>
          </p:cNvPr>
          <p:cNvCxnSpPr/>
          <p:nvPr/>
        </p:nvCxnSpPr>
        <p:spPr>
          <a:xfrm>
            <a:off x="9228276" y="2619891"/>
            <a:ext cx="62735" cy="1480139"/>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55" name="Picture 2" descr="ãæ¸é¡ ããªã¼ã¤ã©ã¹ããã®ç»åæ¤ç´¢çµæ">
            <a:extLst>
              <a:ext uri="{FF2B5EF4-FFF2-40B4-BE49-F238E27FC236}">
                <a16:creationId xmlns:a16="http://schemas.microsoft.com/office/drawing/2014/main" id="{E3023790-2216-4486-BDDC-0D07D86C032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16989" y="3229337"/>
            <a:ext cx="1226640" cy="122664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ãæ¸é¡ ããªã¼ã¤ã©ã¹ããã®ç»åæ¤ç´¢çµæ">
            <a:extLst>
              <a:ext uri="{FF2B5EF4-FFF2-40B4-BE49-F238E27FC236}">
                <a16:creationId xmlns:a16="http://schemas.microsoft.com/office/drawing/2014/main" id="{0DE95B3E-8AD8-4B23-AD54-4B44DC3E630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27907" y="3395687"/>
            <a:ext cx="1226640" cy="1226640"/>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ãæ¸é¡ ããªã¼ã¤ã©ã¹ããã®ç»åæ¤ç´¢çµæ">
            <a:extLst>
              <a:ext uri="{FF2B5EF4-FFF2-40B4-BE49-F238E27FC236}">
                <a16:creationId xmlns:a16="http://schemas.microsoft.com/office/drawing/2014/main" id="{E6E8FC91-DE0A-4370-806B-FD33E39A37E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38825" y="3559879"/>
            <a:ext cx="1226640" cy="1226640"/>
          </a:xfrm>
          <a:prstGeom prst="rect">
            <a:avLst/>
          </a:prstGeom>
          <a:noFill/>
          <a:extLst>
            <a:ext uri="{909E8E84-426E-40DD-AFC4-6F175D3DCCD1}">
              <a14:hiddenFill xmlns:a14="http://schemas.microsoft.com/office/drawing/2010/main">
                <a:solidFill>
                  <a:srgbClr val="FFFFFF"/>
                </a:solidFill>
              </a14:hiddenFill>
            </a:ext>
          </a:extLst>
        </p:spPr>
      </p:pic>
      <p:sp>
        <p:nvSpPr>
          <p:cNvPr id="59" name="フローチャート: 処理 58">
            <a:extLst>
              <a:ext uri="{FF2B5EF4-FFF2-40B4-BE49-F238E27FC236}">
                <a16:creationId xmlns:a16="http://schemas.microsoft.com/office/drawing/2014/main" id="{C32DECE8-46C0-4AB6-9FE5-EC1B05247CEE}"/>
              </a:ext>
            </a:extLst>
          </p:cNvPr>
          <p:cNvSpPr/>
          <p:nvPr/>
        </p:nvSpPr>
        <p:spPr>
          <a:xfrm>
            <a:off x="8439327" y="3116510"/>
            <a:ext cx="1703368" cy="1763486"/>
          </a:xfrm>
          <a:prstGeom prst="flowChartProcess">
            <a:avLst/>
          </a:prstGeom>
          <a:noFill/>
          <a:ln w="38100">
            <a:solidFill>
              <a:srgbClr val="0097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0" name="直線コネクタ 59">
            <a:extLst>
              <a:ext uri="{FF2B5EF4-FFF2-40B4-BE49-F238E27FC236}">
                <a16:creationId xmlns:a16="http://schemas.microsoft.com/office/drawing/2014/main" id="{120D9C1F-EE33-4D24-B25B-5986F00FEDE4}"/>
              </a:ext>
            </a:extLst>
          </p:cNvPr>
          <p:cNvCxnSpPr/>
          <p:nvPr/>
        </p:nvCxnSpPr>
        <p:spPr>
          <a:xfrm flipV="1">
            <a:off x="8450677" y="2619891"/>
            <a:ext cx="777599" cy="49661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0A0BB638-71E5-4946-B0FF-22A2C8B1574B}"/>
              </a:ext>
            </a:extLst>
          </p:cNvPr>
          <p:cNvCxnSpPr>
            <a:cxnSpLocks/>
          </p:cNvCxnSpPr>
          <p:nvPr/>
        </p:nvCxnSpPr>
        <p:spPr>
          <a:xfrm flipV="1">
            <a:off x="10142695" y="2646237"/>
            <a:ext cx="731449" cy="47027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2C376540-D0AC-4689-B623-DE36BECD70BC}"/>
              </a:ext>
            </a:extLst>
          </p:cNvPr>
          <p:cNvCxnSpPr>
            <a:cxnSpLocks/>
          </p:cNvCxnSpPr>
          <p:nvPr/>
        </p:nvCxnSpPr>
        <p:spPr>
          <a:xfrm>
            <a:off x="9228276" y="2619891"/>
            <a:ext cx="164586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7BC18F4E-552E-4706-9EA4-31FBA632B6F1}"/>
              </a:ext>
            </a:extLst>
          </p:cNvPr>
          <p:cNvCxnSpPr>
            <a:cxnSpLocks/>
          </p:cNvCxnSpPr>
          <p:nvPr/>
        </p:nvCxnSpPr>
        <p:spPr>
          <a:xfrm>
            <a:off x="10874144" y="2646237"/>
            <a:ext cx="0" cy="168627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693C6458-A5BA-4EA2-A022-D43D4F51FD9B}"/>
              </a:ext>
            </a:extLst>
          </p:cNvPr>
          <p:cNvCxnSpPr/>
          <p:nvPr/>
        </p:nvCxnSpPr>
        <p:spPr>
          <a:xfrm flipV="1">
            <a:off x="10142695" y="4332515"/>
            <a:ext cx="731449" cy="54748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107" name="テキスト ボックス 4106">
            <a:extLst>
              <a:ext uri="{FF2B5EF4-FFF2-40B4-BE49-F238E27FC236}">
                <a16:creationId xmlns:a16="http://schemas.microsoft.com/office/drawing/2014/main" id="{6FE637D8-AD95-476B-843B-0075C38A2B12}"/>
              </a:ext>
            </a:extLst>
          </p:cNvPr>
          <p:cNvSpPr txBox="1"/>
          <p:nvPr/>
        </p:nvSpPr>
        <p:spPr>
          <a:xfrm>
            <a:off x="2257240" y="4907339"/>
            <a:ext cx="942887" cy="369332"/>
          </a:xfrm>
          <a:prstGeom prst="rect">
            <a:avLst/>
          </a:prstGeom>
          <a:noFill/>
        </p:spPr>
        <p:txBody>
          <a:bodyPr wrap="none" rtlCol="0">
            <a:spAutoFit/>
          </a:bodyPr>
          <a:lstStyle/>
          <a:p>
            <a:r>
              <a:rPr kumimoji="1" lang="ja-JP" altLang="en-US" b="1" dirty="0">
                <a:solidFill>
                  <a:srgbClr val="0097E0"/>
                </a:solidFill>
              </a:rPr>
              <a:t>ブロック</a:t>
            </a:r>
          </a:p>
        </p:txBody>
      </p:sp>
      <p:sp>
        <p:nvSpPr>
          <p:cNvPr id="66" name="テキスト ボックス 65">
            <a:extLst>
              <a:ext uri="{FF2B5EF4-FFF2-40B4-BE49-F238E27FC236}">
                <a16:creationId xmlns:a16="http://schemas.microsoft.com/office/drawing/2014/main" id="{B1434D30-C0CB-4AF9-A962-18E1E4F9706A}"/>
              </a:ext>
            </a:extLst>
          </p:cNvPr>
          <p:cNvSpPr txBox="1"/>
          <p:nvPr/>
        </p:nvSpPr>
        <p:spPr>
          <a:xfrm>
            <a:off x="4187060" y="3254153"/>
            <a:ext cx="998991" cy="369332"/>
          </a:xfrm>
          <a:prstGeom prst="rect">
            <a:avLst/>
          </a:prstGeom>
          <a:noFill/>
        </p:spPr>
        <p:txBody>
          <a:bodyPr wrap="none" rtlCol="0">
            <a:spAutoFit/>
          </a:bodyPr>
          <a:lstStyle/>
          <a:p>
            <a:r>
              <a:rPr lang="ja-JP" altLang="en-US" b="1" dirty="0">
                <a:solidFill>
                  <a:srgbClr val="FF0000"/>
                </a:solidFill>
              </a:rPr>
              <a:t>チェーン</a:t>
            </a:r>
            <a:endParaRPr kumimoji="1" lang="ja-JP" altLang="en-US" b="1" dirty="0">
              <a:solidFill>
                <a:srgbClr val="FF0000"/>
              </a:solidFill>
            </a:endParaRPr>
          </a:p>
        </p:txBody>
      </p:sp>
      <p:sp>
        <p:nvSpPr>
          <p:cNvPr id="67" name="テキスト ボックス 66">
            <a:extLst>
              <a:ext uri="{FF2B5EF4-FFF2-40B4-BE49-F238E27FC236}">
                <a16:creationId xmlns:a16="http://schemas.microsoft.com/office/drawing/2014/main" id="{BC668DDC-69CD-4327-B188-B720B9F6ED1B}"/>
              </a:ext>
            </a:extLst>
          </p:cNvPr>
          <p:cNvSpPr txBox="1"/>
          <p:nvPr/>
        </p:nvSpPr>
        <p:spPr>
          <a:xfrm>
            <a:off x="5537114" y="4907339"/>
            <a:ext cx="942887" cy="369332"/>
          </a:xfrm>
          <a:prstGeom prst="rect">
            <a:avLst/>
          </a:prstGeom>
          <a:noFill/>
        </p:spPr>
        <p:txBody>
          <a:bodyPr wrap="none" rtlCol="0">
            <a:spAutoFit/>
          </a:bodyPr>
          <a:lstStyle/>
          <a:p>
            <a:r>
              <a:rPr kumimoji="1" lang="ja-JP" altLang="en-US" b="1" dirty="0">
                <a:solidFill>
                  <a:srgbClr val="0097E0"/>
                </a:solidFill>
              </a:rPr>
              <a:t>ブロック</a:t>
            </a:r>
          </a:p>
        </p:txBody>
      </p:sp>
      <p:sp>
        <p:nvSpPr>
          <p:cNvPr id="68" name="テキスト ボックス 67">
            <a:extLst>
              <a:ext uri="{FF2B5EF4-FFF2-40B4-BE49-F238E27FC236}">
                <a16:creationId xmlns:a16="http://schemas.microsoft.com/office/drawing/2014/main" id="{9222AD4E-4127-44E3-8C3B-3D113CF55384}"/>
              </a:ext>
            </a:extLst>
          </p:cNvPr>
          <p:cNvSpPr txBox="1"/>
          <p:nvPr/>
        </p:nvSpPr>
        <p:spPr>
          <a:xfrm>
            <a:off x="7524254" y="3310908"/>
            <a:ext cx="998991" cy="369332"/>
          </a:xfrm>
          <a:prstGeom prst="rect">
            <a:avLst/>
          </a:prstGeom>
          <a:noFill/>
        </p:spPr>
        <p:txBody>
          <a:bodyPr wrap="none" rtlCol="0">
            <a:spAutoFit/>
          </a:bodyPr>
          <a:lstStyle/>
          <a:p>
            <a:r>
              <a:rPr lang="ja-JP" altLang="en-US" b="1" dirty="0">
                <a:solidFill>
                  <a:srgbClr val="FF0000"/>
                </a:solidFill>
              </a:rPr>
              <a:t>チェーン</a:t>
            </a:r>
            <a:endParaRPr kumimoji="1" lang="ja-JP" altLang="en-US" b="1" dirty="0">
              <a:solidFill>
                <a:srgbClr val="FF0000"/>
              </a:solidFill>
            </a:endParaRPr>
          </a:p>
        </p:txBody>
      </p:sp>
      <p:sp>
        <p:nvSpPr>
          <p:cNvPr id="69" name="テキスト ボックス 68">
            <a:extLst>
              <a:ext uri="{FF2B5EF4-FFF2-40B4-BE49-F238E27FC236}">
                <a16:creationId xmlns:a16="http://schemas.microsoft.com/office/drawing/2014/main" id="{6A24CA9F-80CA-43C1-8FC6-64B64079E84D}"/>
              </a:ext>
            </a:extLst>
          </p:cNvPr>
          <p:cNvSpPr txBox="1"/>
          <p:nvPr/>
        </p:nvSpPr>
        <p:spPr>
          <a:xfrm>
            <a:off x="8689718" y="4864616"/>
            <a:ext cx="942887" cy="369332"/>
          </a:xfrm>
          <a:prstGeom prst="rect">
            <a:avLst/>
          </a:prstGeom>
          <a:noFill/>
        </p:spPr>
        <p:txBody>
          <a:bodyPr wrap="none" rtlCol="0">
            <a:spAutoFit/>
          </a:bodyPr>
          <a:lstStyle/>
          <a:p>
            <a:r>
              <a:rPr kumimoji="1" lang="ja-JP" altLang="en-US" b="1" dirty="0">
                <a:solidFill>
                  <a:srgbClr val="0097E0"/>
                </a:solidFill>
              </a:rPr>
              <a:t>ブロック</a:t>
            </a:r>
          </a:p>
        </p:txBody>
      </p:sp>
      <p:cxnSp>
        <p:nvCxnSpPr>
          <p:cNvPr id="4113" name="直線矢印コネクタ 4112">
            <a:extLst>
              <a:ext uri="{FF2B5EF4-FFF2-40B4-BE49-F238E27FC236}">
                <a16:creationId xmlns:a16="http://schemas.microsoft.com/office/drawing/2014/main" id="{A6F7CAC1-A12B-43F1-BD2A-2D5447C686A2}"/>
              </a:ext>
            </a:extLst>
          </p:cNvPr>
          <p:cNvCxnSpPr>
            <a:cxnSpLocks/>
            <a:stCxn id="77" idx="0"/>
          </p:cNvCxnSpPr>
          <p:nvPr/>
        </p:nvCxnSpPr>
        <p:spPr>
          <a:xfrm flipH="1" flipV="1">
            <a:off x="3091402" y="4464862"/>
            <a:ext cx="1021152" cy="753192"/>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199B9BE1-20AD-4475-B5AA-F1242B7A7785}"/>
              </a:ext>
            </a:extLst>
          </p:cNvPr>
          <p:cNvSpPr txBox="1"/>
          <p:nvPr/>
        </p:nvSpPr>
        <p:spPr>
          <a:xfrm>
            <a:off x="2337068" y="5218054"/>
            <a:ext cx="3550972" cy="369332"/>
          </a:xfrm>
          <a:prstGeom prst="rect">
            <a:avLst/>
          </a:prstGeom>
          <a:noFill/>
        </p:spPr>
        <p:txBody>
          <a:bodyPr wrap="none" rtlCol="0">
            <a:spAutoFit/>
          </a:bodyPr>
          <a:lstStyle/>
          <a:p>
            <a:r>
              <a:rPr kumimoji="1" lang="ja-JP" altLang="en-US" b="1" dirty="0">
                <a:solidFill>
                  <a:schemeClr val="accent6"/>
                </a:solidFill>
              </a:rPr>
              <a:t>一定期間の取引が記録されたもの</a:t>
            </a:r>
          </a:p>
        </p:txBody>
      </p:sp>
      <p:cxnSp>
        <p:nvCxnSpPr>
          <p:cNvPr id="4117" name="直線矢印コネクタ 4116">
            <a:extLst>
              <a:ext uri="{FF2B5EF4-FFF2-40B4-BE49-F238E27FC236}">
                <a16:creationId xmlns:a16="http://schemas.microsoft.com/office/drawing/2014/main" id="{D9216382-1EEE-443B-A155-1258556E6AA7}"/>
              </a:ext>
            </a:extLst>
          </p:cNvPr>
          <p:cNvCxnSpPr>
            <a:cxnSpLocks/>
            <a:endCxn id="47" idx="2"/>
          </p:cNvCxnSpPr>
          <p:nvPr/>
        </p:nvCxnSpPr>
        <p:spPr>
          <a:xfrm flipV="1">
            <a:off x="7527367" y="3845149"/>
            <a:ext cx="427388" cy="115203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B0A39D43-C517-499C-A14D-039BA6E1AEF9}"/>
              </a:ext>
            </a:extLst>
          </p:cNvPr>
          <p:cNvSpPr txBox="1"/>
          <p:nvPr/>
        </p:nvSpPr>
        <p:spPr>
          <a:xfrm>
            <a:off x="6455965" y="5052193"/>
            <a:ext cx="2303836" cy="646331"/>
          </a:xfrm>
          <a:prstGeom prst="rect">
            <a:avLst/>
          </a:prstGeom>
          <a:noFill/>
        </p:spPr>
        <p:txBody>
          <a:bodyPr wrap="none" rtlCol="0">
            <a:spAutoFit/>
          </a:bodyPr>
          <a:lstStyle/>
          <a:p>
            <a:r>
              <a:rPr kumimoji="1" lang="ja-JP" altLang="en-US" b="1" dirty="0"/>
              <a:t>・記録の保管が容易</a:t>
            </a:r>
            <a:endParaRPr kumimoji="1" lang="en-US" altLang="ja-JP" b="1" dirty="0"/>
          </a:p>
          <a:p>
            <a:r>
              <a:rPr lang="ja-JP" altLang="en-US" b="1" dirty="0"/>
              <a:t>・誤魔化しが効かない</a:t>
            </a:r>
            <a:endParaRPr kumimoji="1" lang="ja-JP" altLang="en-US" b="1" dirty="0"/>
          </a:p>
        </p:txBody>
      </p:sp>
      <p:sp>
        <p:nvSpPr>
          <p:cNvPr id="4120" name="テキスト ボックス 4119">
            <a:extLst>
              <a:ext uri="{FF2B5EF4-FFF2-40B4-BE49-F238E27FC236}">
                <a16:creationId xmlns:a16="http://schemas.microsoft.com/office/drawing/2014/main" id="{B89CA6C4-B478-4F29-B25C-2C55C9188E59}"/>
              </a:ext>
            </a:extLst>
          </p:cNvPr>
          <p:cNvSpPr txBox="1"/>
          <p:nvPr/>
        </p:nvSpPr>
        <p:spPr>
          <a:xfrm flipH="1">
            <a:off x="476677" y="5893660"/>
            <a:ext cx="10963329" cy="461665"/>
          </a:xfrm>
          <a:prstGeom prst="rect">
            <a:avLst/>
          </a:prstGeom>
          <a:noFill/>
        </p:spPr>
        <p:txBody>
          <a:bodyPr wrap="square" rtlCol="0">
            <a:spAutoFit/>
          </a:bodyPr>
          <a:lstStyle/>
          <a:p>
            <a:r>
              <a:rPr kumimoji="1" lang="ja-JP" altLang="en-US" sz="2400" b="1" dirty="0"/>
              <a:t>台帳がすべてつながっている＝過去の取引履歴がすべて</a:t>
            </a:r>
            <a:r>
              <a:rPr kumimoji="1" lang="ja-JP" altLang="en-US" sz="2400" b="1"/>
              <a:t>残っているデータベース</a:t>
            </a:r>
            <a:endParaRPr kumimoji="1" lang="ja-JP" altLang="en-US" sz="2400" b="1" dirty="0"/>
          </a:p>
        </p:txBody>
      </p:sp>
    </p:spTree>
    <p:extLst>
      <p:ext uri="{BB962C8B-B14F-4D97-AF65-F5344CB8AC3E}">
        <p14:creationId xmlns:p14="http://schemas.microsoft.com/office/powerpoint/2010/main" val="482158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719978-40A0-46A4-BAA7-60B9F830DD53}"/>
              </a:ext>
            </a:extLst>
          </p:cNvPr>
          <p:cNvSpPr>
            <a:spLocks noGrp="1"/>
          </p:cNvSpPr>
          <p:nvPr>
            <p:ph type="title"/>
          </p:nvPr>
        </p:nvSpPr>
        <p:spPr>
          <a:xfrm>
            <a:off x="2066544" y="2238450"/>
            <a:ext cx="5742432" cy="825806"/>
          </a:xfrm>
        </p:spPr>
        <p:txBody>
          <a:bodyPr>
            <a:normAutofit/>
          </a:bodyPr>
          <a:lstStyle/>
          <a:p>
            <a:r>
              <a:rPr kumimoji="1" lang="ja-JP" altLang="en-US" sz="3600" dirty="0"/>
              <a:t>どんな技術を使っているのか</a:t>
            </a:r>
          </a:p>
        </p:txBody>
      </p:sp>
      <p:sp>
        <p:nvSpPr>
          <p:cNvPr id="4" name="フッター プレースホルダー 3">
            <a:extLst>
              <a:ext uri="{FF2B5EF4-FFF2-40B4-BE49-F238E27FC236}">
                <a16:creationId xmlns:a16="http://schemas.microsoft.com/office/drawing/2014/main" id="{D4DA60F7-FDB5-400F-A280-0A7A4B5D31A3}"/>
              </a:ext>
            </a:extLst>
          </p:cNvPr>
          <p:cNvSpPr>
            <a:spLocks noGrp="1"/>
          </p:cNvSpPr>
          <p:nvPr>
            <p:ph type="ftr" sz="quarter" idx="11"/>
          </p:nvPr>
        </p:nvSpPr>
        <p:spPr>
          <a:xfrm>
            <a:off x="7998107" y="6477118"/>
            <a:ext cx="4114800" cy="365125"/>
          </a:xfrm>
        </p:spPr>
        <p:txBody>
          <a:bodyPr/>
          <a:lstStyle/>
          <a:p>
            <a:r>
              <a:rPr lang="en-US" altLang="ja-JP"/>
              <a:t>Copyright© 2019</a:t>
            </a:r>
            <a:r>
              <a:rPr lang="ja-JP" altLang="en-US"/>
              <a:t>　都築電気株式会社</a:t>
            </a:r>
            <a:endParaRPr lang="ja-JP" altLang="en-US" dirty="0"/>
          </a:p>
        </p:txBody>
      </p:sp>
      <p:sp>
        <p:nvSpPr>
          <p:cNvPr id="5" name="スライド番号プレースホルダー 4">
            <a:extLst>
              <a:ext uri="{FF2B5EF4-FFF2-40B4-BE49-F238E27FC236}">
                <a16:creationId xmlns:a16="http://schemas.microsoft.com/office/drawing/2014/main" id="{A56352CA-BC3C-463F-BD76-FC296C9AD9FD}"/>
              </a:ext>
            </a:extLst>
          </p:cNvPr>
          <p:cNvSpPr>
            <a:spLocks noGrp="1"/>
          </p:cNvSpPr>
          <p:nvPr>
            <p:ph type="sldNum" sz="quarter" idx="12"/>
          </p:nvPr>
        </p:nvSpPr>
        <p:spPr>
          <a:xfrm>
            <a:off x="5866684" y="6485159"/>
            <a:ext cx="458635" cy="365125"/>
          </a:xfrm>
        </p:spPr>
        <p:txBody>
          <a:bodyPr/>
          <a:lstStyle/>
          <a:p>
            <a:fld id="{86A60474-0262-4D9D-BF58-79A3A988213B}" type="slidenum">
              <a:rPr lang="ja-JP" altLang="en-US" smtClean="0"/>
              <a:pPr/>
              <a:t>5</a:t>
            </a:fld>
            <a:endParaRPr lang="ja-JP" altLang="en-US" dirty="0"/>
          </a:p>
        </p:txBody>
      </p:sp>
    </p:spTree>
    <p:extLst>
      <p:ext uri="{BB962C8B-B14F-4D97-AF65-F5344CB8AC3E}">
        <p14:creationId xmlns:p14="http://schemas.microsoft.com/office/powerpoint/2010/main" val="1411029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ED4AF8-9B14-4C49-B777-F623441CABA2}"/>
              </a:ext>
            </a:extLst>
          </p:cNvPr>
          <p:cNvSpPr>
            <a:spLocks noGrp="1"/>
          </p:cNvSpPr>
          <p:nvPr>
            <p:ph type="title"/>
          </p:nvPr>
        </p:nvSpPr>
        <p:spPr/>
        <p:txBody>
          <a:bodyPr/>
          <a:lstStyle/>
          <a:p>
            <a:r>
              <a:rPr kumimoji="1" lang="ja-JP" altLang="en-US" dirty="0"/>
              <a:t>ブロックチェーンを支える</a:t>
            </a:r>
            <a:r>
              <a:rPr kumimoji="1" lang="en-US" altLang="ja-JP" dirty="0"/>
              <a:t>3</a:t>
            </a:r>
            <a:r>
              <a:rPr kumimoji="1" lang="ja-JP" altLang="en-US" dirty="0"/>
              <a:t>要素</a:t>
            </a:r>
          </a:p>
        </p:txBody>
      </p:sp>
      <p:sp>
        <p:nvSpPr>
          <p:cNvPr id="4" name="フッター プレースホルダー 3">
            <a:extLst>
              <a:ext uri="{FF2B5EF4-FFF2-40B4-BE49-F238E27FC236}">
                <a16:creationId xmlns:a16="http://schemas.microsoft.com/office/drawing/2014/main" id="{F6FB2A8A-A45D-4D86-AB15-AD042522B2F4}"/>
              </a:ext>
            </a:extLst>
          </p:cNvPr>
          <p:cNvSpPr>
            <a:spLocks noGrp="1"/>
          </p:cNvSpPr>
          <p:nvPr>
            <p:ph type="ftr" sz="quarter" idx="11"/>
          </p:nvPr>
        </p:nvSpPr>
        <p:spPr>
          <a:xfrm>
            <a:off x="7998107" y="6477118"/>
            <a:ext cx="4114800" cy="365125"/>
          </a:xfrm>
        </p:spPr>
        <p:txBody>
          <a:bodyPr/>
          <a:lstStyle/>
          <a:p>
            <a:r>
              <a:rPr lang="en-US" altLang="ja-JP"/>
              <a:t>Copyright© 2019</a:t>
            </a:r>
            <a:r>
              <a:rPr lang="ja-JP" altLang="en-US"/>
              <a:t>　都築電気株式会社</a:t>
            </a:r>
            <a:endParaRPr lang="ja-JP" altLang="en-US" dirty="0"/>
          </a:p>
        </p:txBody>
      </p:sp>
      <p:sp>
        <p:nvSpPr>
          <p:cNvPr id="5" name="スライド番号プレースホルダー 4">
            <a:extLst>
              <a:ext uri="{FF2B5EF4-FFF2-40B4-BE49-F238E27FC236}">
                <a16:creationId xmlns:a16="http://schemas.microsoft.com/office/drawing/2014/main" id="{8784B69C-74FE-4C15-B112-EBD51E93EF4F}"/>
              </a:ext>
            </a:extLst>
          </p:cNvPr>
          <p:cNvSpPr>
            <a:spLocks noGrp="1"/>
          </p:cNvSpPr>
          <p:nvPr>
            <p:ph type="sldNum" sz="quarter" idx="12"/>
          </p:nvPr>
        </p:nvSpPr>
        <p:spPr/>
        <p:txBody>
          <a:bodyPr/>
          <a:lstStyle/>
          <a:p>
            <a:fld id="{86A60474-0262-4D9D-BF58-79A3A988213B}" type="slidenum">
              <a:rPr lang="ja-JP" altLang="en-US" smtClean="0"/>
              <a:pPr/>
              <a:t>6</a:t>
            </a:fld>
            <a:endParaRPr lang="ja-JP" altLang="en-US"/>
          </a:p>
        </p:txBody>
      </p:sp>
      <p:sp>
        <p:nvSpPr>
          <p:cNvPr id="15" name="四角形: 角を丸くする 14">
            <a:extLst>
              <a:ext uri="{FF2B5EF4-FFF2-40B4-BE49-F238E27FC236}">
                <a16:creationId xmlns:a16="http://schemas.microsoft.com/office/drawing/2014/main" id="{F59A94FE-2E2A-4DE5-96DC-0B0CC50945F3}"/>
              </a:ext>
            </a:extLst>
          </p:cNvPr>
          <p:cNvSpPr/>
          <p:nvPr/>
        </p:nvSpPr>
        <p:spPr>
          <a:xfrm>
            <a:off x="5116283" y="2253121"/>
            <a:ext cx="2667001" cy="89263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t>不正や改ざんに強い</a:t>
            </a:r>
            <a:endParaRPr kumimoji="1" lang="ja-JP" altLang="en-US" sz="3200" dirty="0"/>
          </a:p>
        </p:txBody>
      </p:sp>
      <p:sp>
        <p:nvSpPr>
          <p:cNvPr id="16" name="四角形: 角を丸くする 15">
            <a:extLst>
              <a:ext uri="{FF2B5EF4-FFF2-40B4-BE49-F238E27FC236}">
                <a16:creationId xmlns:a16="http://schemas.microsoft.com/office/drawing/2014/main" id="{E35A7EA4-86E2-433E-B228-D2D8908D7D25}"/>
              </a:ext>
            </a:extLst>
          </p:cNvPr>
          <p:cNvSpPr/>
          <p:nvPr/>
        </p:nvSpPr>
        <p:spPr>
          <a:xfrm>
            <a:off x="2449281" y="5089396"/>
            <a:ext cx="2667001" cy="89263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みんなで管理</a:t>
            </a:r>
          </a:p>
        </p:txBody>
      </p:sp>
      <p:sp>
        <p:nvSpPr>
          <p:cNvPr id="17" name="四角形: 角を丸くする 16">
            <a:extLst>
              <a:ext uri="{FF2B5EF4-FFF2-40B4-BE49-F238E27FC236}">
                <a16:creationId xmlns:a16="http://schemas.microsoft.com/office/drawing/2014/main" id="{999B44A7-EBA2-4F3B-9720-4061655513F2}"/>
              </a:ext>
            </a:extLst>
          </p:cNvPr>
          <p:cNvSpPr/>
          <p:nvPr/>
        </p:nvSpPr>
        <p:spPr>
          <a:xfrm>
            <a:off x="7783283" y="5089396"/>
            <a:ext cx="2667001" cy="89263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永久的に</a:t>
            </a:r>
            <a:endParaRPr kumimoji="1" lang="en-US" altLang="ja-JP" sz="3200" dirty="0"/>
          </a:p>
          <a:p>
            <a:pPr algn="ctr"/>
            <a:r>
              <a:rPr kumimoji="1" lang="ja-JP" altLang="en-US" sz="3200" dirty="0"/>
              <a:t>動かせる</a:t>
            </a:r>
          </a:p>
        </p:txBody>
      </p:sp>
      <p:sp>
        <p:nvSpPr>
          <p:cNvPr id="7" name="四角形: 角を丸くする 6">
            <a:extLst>
              <a:ext uri="{FF2B5EF4-FFF2-40B4-BE49-F238E27FC236}">
                <a16:creationId xmlns:a16="http://schemas.microsoft.com/office/drawing/2014/main" id="{F6AEC684-7E18-422B-BF72-37F891BE3F85}"/>
              </a:ext>
            </a:extLst>
          </p:cNvPr>
          <p:cNvSpPr/>
          <p:nvPr/>
        </p:nvSpPr>
        <p:spPr>
          <a:xfrm>
            <a:off x="5116282" y="1360491"/>
            <a:ext cx="2667001" cy="8926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暗号技術</a:t>
            </a:r>
          </a:p>
        </p:txBody>
      </p:sp>
      <p:sp>
        <p:nvSpPr>
          <p:cNvPr id="10" name="四角形: 角を丸くする 9">
            <a:extLst>
              <a:ext uri="{FF2B5EF4-FFF2-40B4-BE49-F238E27FC236}">
                <a16:creationId xmlns:a16="http://schemas.microsoft.com/office/drawing/2014/main" id="{A823FE37-3C66-4B83-AE99-DAFB9FF46D48}"/>
              </a:ext>
            </a:extLst>
          </p:cNvPr>
          <p:cNvSpPr/>
          <p:nvPr/>
        </p:nvSpPr>
        <p:spPr>
          <a:xfrm>
            <a:off x="2449281" y="4239940"/>
            <a:ext cx="2667001" cy="8926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t>P2P</a:t>
            </a:r>
          </a:p>
          <a:p>
            <a:pPr algn="ctr"/>
            <a:r>
              <a:rPr kumimoji="1" lang="ja-JP" altLang="en-US" sz="3200" dirty="0"/>
              <a:t>ネットワーク</a:t>
            </a:r>
          </a:p>
        </p:txBody>
      </p:sp>
      <p:sp>
        <p:nvSpPr>
          <p:cNvPr id="11" name="四角形: 角を丸くする 10">
            <a:extLst>
              <a:ext uri="{FF2B5EF4-FFF2-40B4-BE49-F238E27FC236}">
                <a16:creationId xmlns:a16="http://schemas.microsoft.com/office/drawing/2014/main" id="{D35FD616-2904-41C3-B051-B26C9E735F24}"/>
              </a:ext>
            </a:extLst>
          </p:cNvPr>
          <p:cNvSpPr/>
          <p:nvPr/>
        </p:nvSpPr>
        <p:spPr>
          <a:xfrm>
            <a:off x="7783283" y="4203463"/>
            <a:ext cx="2667001" cy="8926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コンセンサスアルゴリズム</a:t>
            </a:r>
          </a:p>
        </p:txBody>
      </p:sp>
      <p:sp>
        <p:nvSpPr>
          <p:cNvPr id="18" name="矢印: 二方向 17">
            <a:extLst>
              <a:ext uri="{FF2B5EF4-FFF2-40B4-BE49-F238E27FC236}">
                <a16:creationId xmlns:a16="http://schemas.microsoft.com/office/drawing/2014/main" id="{301F8361-79DC-494B-ACA4-EF4EFB7E8387}"/>
              </a:ext>
            </a:extLst>
          </p:cNvPr>
          <p:cNvSpPr/>
          <p:nvPr/>
        </p:nvSpPr>
        <p:spPr>
          <a:xfrm rot="10800000">
            <a:off x="3222171" y="1894114"/>
            <a:ext cx="1763485" cy="2122714"/>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矢印: 二方向 18">
            <a:extLst>
              <a:ext uri="{FF2B5EF4-FFF2-40B4-BE49-F238E27FC236}">
                <a16:creationId xmlns:a16="http://schemas.microsoft.com/office/drawing/2014/main" id="{15CADC91-9EA8-4125-B293-B57520C2D689}"/>
              </a:ext>
            </a:extLst>
          </p:cNvPr>
          <p:cNvSpPr/>
          <p:nvPr/>
        </p:nvSpPr>
        <p:spPr>
          <a:xfrm rot="16200000">
            <a:off x="7697852" y="2053607"/>
            <a:ext cx="2162953" cy="1763487"/>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矢印: 左右 19">
            <a:extLst>
              <a:ext uri="{FF2B5EF4-FFF2-40B4-BE49-F238E27FC236}">
                <a16:creationId xmlns:a16="http://schemas.microsoft.com/office/drawing/2014/main" id="{2AEF5DDB-74AC-45E7-B94D-EB188A9D6E65}"/>
              </a:ext>
            </a:extLst>
          </p:cNvPr>
          <p:cNvSpPr/>
          <p:nvPr/>
        </p:nvSpPr>
        <p:spPr>
          <a:xfrm>
            <a:off x="5524497" y="4777464"/>
            <a:ext cx="1850571" cy="89263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17565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3EB28E-A2C3-4AE6-93BD-AD12A98C890F}"/>
              </a:ext>
            </a:extLst>
          </p:cNvPr>
          <p:cNvSpPr>
            <a:spLocks noGrp="1"/>
          </p:cNvSpPr>
          <p:nvPr>
            <p:ph type="title"/>
          </p:nvPr>
        </p:nvSpPr>
        <p:spPr/>
        <p:txBody>
          <a:bodyPr/>
          <a:lstStyle/>
          <a:p>
            <a:r>
              <a:rPr kumimoji="1" lang="en-US" altLang="ja-JP" dirty="0"/>
              <a:t>P2P</a:t>
            </a:r>
            <a:r>
              <a:rPr kumimoji="1" lang="ja-JP" altLang="en-US" dirty="0"/>
              <a:t>ネットワーク</a:t>
            </a:r>
          </a:p>
        </p:txBody>
      </p:sp>
      <p:sp>
        <p:nvSpPr>
          <p:cNvPr id="4" name="フッター プレースホルダー 3">
            <a:extLst>
              <a:ext uri="{FF2B5EF4-FFF2-40B4-BE49-F238E27FC236}">
                <a16:creationId xmlns:a16="http://schemas.microsoft.com/office/drawing/2014/main" id="{39EF1CC3-CBEC-4D46-B24A-F31386D7D88E}"/>
              </a:ext>
            </a:extLst>
          </p:cNvPr>
          <p:cNvSpPr>
            <a:spLocks noGrp="1"/>
          </p:cNvSpPr>
          <p:nvPr>
            <p:ph type="ftr" sz="quarter" idx="11"/>
          </p:nvPr>
        </p:nvSpPr>
        <p:spPr/>
        <p:txBody>
          <a:bodyPr/>
          <a:lstStyle/>
          <a:p>
            <a:r>
              <a:rPr lang="en-US" altLang="ja-JP"/>
              <a:t>Copyright© 2019</a:t>
            </a:r>
            <a:r>
              <a:rPr lang="ja-JP" altLang="en-US"/>
              <a:t>　都築電気株式会社</a:t>
            </a:r>
            <a:endParaRPr lang="ja-JP" altLang="en-US" dirty="0"/>
          </a:p>
        </p:txBody>
      </p:sp>
      <p:sp>
        <p:nvSpPr>
          <p:cNvPr id="5" name="スライド番号プレースホルダー 4">
            <a:extLst>
              <a:ext uri="{FF2B5EF4-FFF2-40B4-BE49-F238E27FC236}">
                <a16:creationId xmlns:a16="http://schemas.microsoft.com/office/drawing/2014/main" id="{1B504A84-EDF8-4EF9-8D44-C00444C8D9FD}"/>
              </a:ext>
            </a:extLst>
          </p:cNvPr>
          <p:cNvSpPr>
            <a:spLocks noGrp="1"/>
          </p:cNvSpPr>
          <p:nvPr>
            <p:ph type="sldNum" sz="quarter" idx="12"/>
          </p:nvPr>
        </p:nvSpPr>
        <p:spPr>
          <a:xfrm>
            <a:off x="2311890" y="2255378"/>
            <a:ext cx="458635" cy="365125"/>
          </a:xfrm>
        </p:spPr>
        <p:txBody>
          <a:bodyPr/>
          <a:lstStyle/>
          <a:p>
            <a:fld id="{86A60474-0262-4D9D-BF58-79A3A988213B}" type="slidenum">
              <a:rPr lang="ja-JP" altLang="en-US" smtClean="0"/>
              <a:pPr/>
              <a:t>7</a:t>
            </a:fld>
            <a:endParaRPr lang="ja-JP" altLang="en-US"/>
          </a:p>
        </p:txBody>
      </p:sp>
      <p:sp>
        <p:nvSpPr>
          <p:cNvPr id="6" name="四角形: 角を丸くする 5">
            <a:extLst>
              <a:ext uri="{FF2B5EF4-FFF2-40B4-BE49-F238E27FC236}">
                <a16:creationId xmlns:a16="http://schemas.microsoft.com/office/drawing/2014/main" id="{831B4457-DAD5-46A1-B134-915251C41614}"/>
              </a:ext>
            </a:extLst>
          </p:cNvPr>
          <p:cNvSpPr/>
          <p:nvPr/>
        </p:nvSpPr>
        <p:spPr>
          <a:xfrm>
            <a:off x="1323084" y="1463985"/>
            <a:ext cx="5238796" cy="3393246"/>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四角形: 角を丸くする 6">
            <a:extLst>
              <a:ext uri="{FF2B5EF4-FFF2-40B4-BE49-F238E27FC236}">
                <a16:creationId xmlns:a16="http://schemas.microsoft.com/office/drawing/2014/main" id="{27F7B602-F297-4ABB-94A4-CE63AA9B5230}"/>
              </a:ext>
            </a:extLst>
          </p:cNvPr>
          <p:cNvSpPr/>
          <p:nvPr/>
        </p:nvSpPr>
        <p:spPr>
          <a:xfrm>
            <a:off x="6762226" y="1464483"/>
            <a:ext cx="5238796" cy="3393246"/>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テキスト ボックス 7">
            <a:extLst>
              <a:ext uri="{FF2B5EF4-FFF2-40B4-BE49-F238E27FC236}">
                <a16:creationId xmlns:a16="http://schemas.microsoft.com/office/drawing/2014/main" id="{48BBE76F-9D1E-4D8F-A843-FBEAD691B495}"/>
              </a:ext>
            </a:extLst>
          </p:cNvPr>
          <p:cNvSpPr txBox="1"/>
          <p:nvPr/>
        </p:nvSpPr>
        <p:spPr>
          <a:xfrm>
            <a:off x="1734763" y="1471256"/>
            <a:ext cx="4358886" cy="400110"/>
          </a:xfrm>
          <a:prstGeom prst="rect">
            <a:avLst/>
          </a:prstGeom>
          <a:noFill/>
        </p:spPr>
        <p:txBody>
          <a:bodyPr wrap="none" rtlCol="0">
            <a:spAutoFit/>
          </a:bodyPr>
          <a:lstStyle/>
          <a:p>
            <a:r>
              <a:rPr lang="ja-JP" altLang="en-US" sz="2000" dirty="0">
                <a:solidFill>
                  <a:srgbClr val="0097E0"/>
                </a:solidFill>
              </a:rPr>
              <a:t>クライアント・サーバー型（中央集権型）</a:t>
            </a:r>
            <a:endParaRPr kumimoji="1" lang="ja-JP" altLang="en-US" sz="2000" dirty="0">
              <a:solidFill>
                <a:srgbClr val="0097E0"/>
              </a:solidFill>
            </a:endParaRPr>
          </a:p>
        </p:txBody>
      </p:sp>
      <p:sp>
        <p:nvSpPr>
          <p:cNvPr id="9" name="テキスト ボックス 8">
            <a:extLst>
              <a:ext uri="{FF2B5EF4-FFF2-40B4-BE49-F238E27FC236}">
                <a16:creationId xmlns:a16="http://schemas.microsoft.com/office/drawing/2014/main" id="{60E780F8-0F52-4593-8848-52AE895D8934}"/>
              </a:ext>
            </a:extLst>
          </p:cNvPr>
          <p:cNvSpPr txBox="1"/>
          <p:nvPr/>
        </p:nvSpPr>
        <p:spPr>
          <a:xfrm>
            <a:off x="8178479" y="1442298"/>
            <a:ext cx="2566728" cy="461665"/>
          </a:xfrm>
          <a:prstGeom prst="rect">
            <a:avLst/>
          </a:prstGeom>
          <a:noFill/>
        </p:spPr>
        <p:txBody>
          <a:bodyPr wrap="none" rtlCol="0">
            <a:spAutoFit/>
          </a:bodyPr>
          <a:lstStyle/>
          <a:p>
            <a:r>
              <a:rPr lang="en-US" altLang="ja-JP" sz="2400" dirty="0">
                <a:solidFill>
                  <a:srgbClr val="0097E0"/>
                </a:solidFill>
                <a:latin typeface="+mn-ea"/>
              </a:rPr>
              <a:t>P2P</a:t>
            </a:r>
            <a:r>
              <a:rPr lang="ja-JP" altLang="en-US" sz="2400" dirty="0">
                <a:solidFill>
                  <a:srgbClr val="0097E0"/>
                </a:solidFill>
              </a:rPr>
              <a:t>（分散的管理）</a:t>
            </a:r>
            <a:endParaRPr kumimoji="1" lang="ja-JP" altLang="en-US" sz="2400" dirty="0">
              <a:solidFill>
                <a:srgbClr val="0097E0"/>
              </a:solidFill>
            </a:endParaRPr>
          </a:p>
        </p:txBody>
      </p:sp>
      <p:pic>
        <p:nvPicPr>
          <p:cNvPr id="11" name="グラフィックス 10" descr="ユーザー">
            <a:extLst>
              <a:ext uri="{FF2B5EF4-FFF2-40B4-BE49-F238E27FC236}">
                <a16:creationId xmlns:a16="http://schemas.microsoft.com/office/drawing/2014/main" id="{87909E1B-3AC8-4957-B686-B7D6855B99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37847" y="2058271"/>
            <a:ext cx="603956" cy="603956"/>
          </a:xfrm>
          <a:prstGeom prst="rect">
            <a:avLst/>
          </a:prstGeom>
        </p:spPr>
      </p:pic>
      <p:pic>
        <p:nvPicPr>
          <p:cNvPr id="12" name="グラフィックス 11" descr="ユーザー">
            <a:extLst>
              <a:ext uri="{FF2B5EF4-FFF2-40B4-BE49-F238E27FC236}">
                <a16:creationId xmlns:a16="http://schemas.microsoft.com/office/drawing/2014/main" id="{4DF6F472-8CB7-447C-BEB3-49925E437B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28108" y="2331902"/>
            <a:ext cx="603956" cy="603956"/>
          </a:xfrm>
          <a:prstGeom prst="rect">
            <a:avLst/>
          </a:prstGeom>
        </p:spPr>
      </p:pic>
      <p:pic>
        <p:nvPicPr>
          <p:cNvPr id="13" name="グラフィックス 12" descr="ユーザー">
            <a:extLst>
              <a:ext uri="{FF2B5EF4-FFF2-40B4-BE49-F238E27FC236}">
                <a16:creationId xmlns:a16="http://schemas.microsoft.com/office/drawing/2014/main" id="{7B8716C5-1D74-4D13-BDFD-F678FDF721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98451" y="2934636"/>
            <a:ext cx="603956" cy="603956"/>
          </a:xfrm>
          <a:prstGeom prst="rect">
            <a:avLst/>
          </a:prstGeom>
        </p:spPr>
      </p:pic>
      <p:pic>
        <p:nvPicPr>
          <p:cNvPr id="14" name="グラフィックス 13" descr="ユーザー">
            <a:extLst>
              <a:ext uri="{FF2B5EF4-FFF2-40B4-BE49-F238E27FC236}">
                <a16:creationId xmlns:a16="http://schemas.microsoft.com/office/drawing/2014/main" id="{DA657005-015C-495D-894B-9FC0F267AC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06418" y="3605486"/>
            <a:ext cx="603956" cy="603956"/>
          </a:xfrm>
          <a:prstGeom prst="rect">
            <a:avLst/>
          </a:prstGeom>
        </p:spPr>
      </p:pic>
      <p:pic>
        <p:nvPicPr>
          <p:cNvPr id="15" name="グラフィックス 14" descr="ユーザー">
            <a:extLst>
              <a:ext uri="{FF2B5EF4-FFF2-40B4-BE49-F238E27FC236}">
                <a16:creationId xmlns:a16="http://schemas.microsoft.com/office/drawing/2014/main" id="{6080A0C8-E421-47B5-BEF3-249F14B4F0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53585" y="3950166"/>
            <a:ext cx="603956" cy="603956"/>
          </a:xfrm>
          <a:prstGeom prst="rect">
            <a:avLst/>
          </a:prstGeom>
        </p:spPr>
      </p:pic>
      <p:pic>
        <p:nvPicPr>
          <p:cNvPr id="16" name="グラフィックス 15" descr="ユーザー">
            <a:extLst>
              <a:ext uri="{FF2B5EF4-FFF2-40B4-BE49-F238E27FC236}">
                <a16:creationId xmlns:a16="http://schemas.microsoft.com/office/drawing/2014/main" id="{B4BBF033-6FB2-4B54-8E8F-7DE3A02B55F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9277" y="3644909"/>
            <a:ext cx="603956" cy="603956"/>
          </a:xfrm>
          <a:prstGeom prst="rect">
            <a:avLst/>
          </a:prstGeom>
        </p:spPr>
      </p:pic>
      <p:pic>
        <p:nvPicPr>
          <p:cNvPr id="17" name="グラフィックス 16" descr="ユーザー">
            <a:extLst>
              <a:ext uri="{FF2B5EF4-FFF2-40B4-BE49-F238E27FC236}">
                <a16:creationId xmlns:a16="http://schemas.microsoft.com/office/drawing/2014/main" id="{967AE225-3215-4E4B-A8A3-FE948210368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76838" y="2975817"/>
            <a:ext cx="603956" cy="603956"/>
          </a:xfrm>
          <a:prstGeom prst="rect">
            <a:avLst/>
          </a:prstGeom>
        </p:spPr>
      </p:pic>
      <p:pic>
        <p:nvPicPr>
          <p:cNvPr id="18" name="グラフィックス 17" descr="ユーザー">
            <a:extLst>
              <a:ext uri="{FF2B5EF4-FFF2-40B4-BE49-F238E27FC236}">
                <a16:creationId xmlns:a16="http://schemas.microsoft.com/office/drawing/2014/main" id="{66134D79-E6BF-46F4-A6E2-A39499ED307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906" y="2337306"/>
            <a:ext cx="603956" cy="603956"/>
          </a:xfrm>
          <a:prstGeom prst="rect">
            <a:avLst/>
          </a:prstGeom>
        </p:spPr>
      </p:pic>
      <p:cxnSp>
        <p:nvCxnSpPr>
          <p:cNvPr id="21" name="直線コネクタ 20">
            <a:extLst>
              <a:ext uri="{FF2B5EF4-FFF2-40B4-BE49-F238E27FC236}">
                <a16:creationId xmlns:a16="http://schemas.microsoft.com/office/drawing/2014/main" id="{A81BA800-3C9E-40CE-9EAD-45B85AED69BD}"/>
              </a:ext>
            </a:extLst>
          </p:cNvPr>
          <p:cNvCxnSpPr>
            <a:cxnSpLocks/>
            <a:stCxn id="269" idx="0"/>
          </p:cNvCxnSpPr>
          <p:nvPr/>
        </p:nvCxnSpPr>
        <p:spPr>
          <a:xfrm flipH="1">
            <a:off x="2639825" y="2723862"/>
            <a:ext cx="1" cy="27876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2D466E85-CEAA-4DB8-BBEF-8BC570D20EDA}"/>
              </a:ext>
            </a:extLst>
          </p:cNvPr>
          <p:cNvCxnSpPr>
            <a:cxnSpLocks/>
            <a:stCxn id="269" idx="1"/>
          </p:cNvCxnSpPr>
          <p:nvPr/>
        </p:nvCxnSpPr>
        <p:spPr>
          <a:xfrm>
            <a:off x="2156147" y="2908469"/>
            <a:ext cx="267322" cy="26125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6EB16309-E0D8-4499-872D-9471C6248D2A}"/>
              </a:ext>
            </a:extLst>
          </p:cNvPr>
          <p:cNvCxnSpPr>
            <a:cxnSpLocks/>
            <a:stCxn id="269" idx="2"/>
          </p:cNvCxnSpPr>
          <p:nvPr/>
        </p:nvCxnSpPr>
        <p:spPr>
          <a:xfrm flipV="1">
            <a:off x="1955801" y="3339496"/>
            <a:ext cx="432955" cy="1465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2FC2D011-23EA-44B3-BE52-3152B891F946}"/>
              </a:ext>
            </a:extLst>
          </p:cNvPr>
          <p:cNvCxnSpPr>
            <a:cxnSpLocks/>
            <a:endCxn id="269" idx="3"/>
          </p:cNvCxnSpPr>
          <p:nvPr/>
        </p:nvCxnSpPr>
        <p:spPr>
          <a:xfrm flipH="1">
            <a:off x="2156147" y="3523407"/>
            <a:ext cx="311680" cy="27642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BCE336C-5DE7-4BAE-95E0-85AF0675719D}"/>
              </a:ext>
            </a:extLst>
          </p:cNvPr>
          <p:cNvCxnSpPr>
            <a:cxnSpLocks/>
            <a:endCxn id="269" idx="4"/>
          </p:cNvCxnSpPr>
          <p:nvPr/>
        </p:nvCxnSpPr>
        <p:spPr>
          <a:xfrm>
            <a:off x="2639825" y="3679686"/>
            <a:ext cx="1" cy="30475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88E952AA-7B3C-474D-BCDA-19C142D7D15D}"/>
              </a:ext>
            </a:extLst>
          </p:cNvPr>
          <p:cNvCxnSpPr>
            <a:cxnSpLocks/>
            <a:endCxn id="269" idx="5"/>
          </p:cNvCxnSpPr>
          <p:nvPr/>
        </p:nvCxnSpPr>
        <p:spPr>
          <a:xfrm>
            <a:off x="2926033" y="3618754"/>
            <a:ext cx="197471" cy="18107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A1569150-CD14-45A8-A4B5-E63943819217}"/>
              </a:ext>
            </a:extLst>
          </p:cNvPr>
          <p:cNvCxnSpPr>
            <a:cxnSpLocks/>
            <a:stCxn id="269" idx="6"/>
          </p:cNvCxnSpPr>
          <p:nvPr/>
        </p:nvCxnSpPr>
        <p:spPr>
          <a:xfrm flipH="1">
            <a:off x="2937613" y="3354151"/>
            <a:ext cx="386237" cy="730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B089E5A4-CF0E-4838-B599-203B7B41F000}"/>
              </a:ext>
            </a:extLst>
          </p:cNvPr>
          <p:cNvCxnSpPr>
            <a:cxnSpLocks/>
            <a:stCxn id="269" idx="7"/>
          </p:cNvCxnSpPr>
          <p:nvPr/>
        </p:nvCxnSpPr>
        <p:spPr>
          <a:xfrm flipH="1">
            <a:off x="2851550" y="2908469"/>
            <a:ext cx="271954" cy="26125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85" name="グラフィックス 84" descr="ユーザー">
            <a:extLst>
              <a:ext uri="{FF2B5EF4-FFF2-40B4-BE49-F238E27FC236}">
                <a16:creationId xmlns:a16="http://schemas.microsoft.com/office/drawing/2014/main" id="{513C935C-4188-4288-AA13-938FCE3975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59885" y="1875395"/>
            <a:ext cx="603956" cy="603956"/>
          </a:xfrm>
          <a:prstGeom prst="rect">
            <a:avLst/>
          </a:prstGeom>
        </p:spPr>
      </p:pic>
      <p:pic>
        <p:nvPicPr>
          <p:cNvPr id="86" name="グラフィックス 85" descr="ユーザー">
            <a:extLst>
              <a:ext uri="{FF2B5EF4-FFF2-40B4-BE49-F238E27FC236}">
                <a16:creationId xmlns:a16="http://schemas.microsoft.com/office/drawing/2014/main" id="{673EA284-F148-49A5-A582-2E8B4CF652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06760" y="2194774"/>
            <a:ext cx="603956" cy="603956"/>
          </a:xfrm>
          <a:prstGeom prst="rect">
            <a:avLst/>
          </a:prstGeom>
        </p:spPr>
      </p:pic>
      <p:pic>
        <p:nvPicPr>
          <p:cNvPr id="87" name="グラフィックス 86" descr="ユーザー">
            <a:extLst>
              <a:ext uri="{FF2B5EF4-FFF2-40B4-BE49-F238E27FC236}">
                <a16:creationId xmlns:a16="http://schemas.microsoft.com/office/drawing/2014/main" id="{003D5B09-428B-4DD5-A0FC-CF3663DB3B0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01581" y="3037436"/>
            <a:ext cx="603956" cy="603956"/>
          </a:xfrm>
          <a:prstGeom prst="rect">
            <a:avLst/>
          </a:prstGeom>
        </p:spPr>
      </p:pic>
      <p:pic>
        <p:nvPicPr>
          <p:cNvPr id="88" name="グラフィックス 87" descr="ユーザー">
            <a:extLst>
              <a:ext uri="{FF2B5EF4-FFF2-40B4-BE49-F238E27FC236}">
                <a16:creationId xmlns:a16="http://schemas.microsoft.com/office/drawing/2014/main" id="{63B6E47E-C7B0-4A02-941C-8BB4B57F79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27604" y="3874184"/>
            <a:ext cx="603956" cy="603956"/>
          </a:xfrm>
          <a:prstGeom prst="rect">
            <a:avLst/>
          </a:prstGeom>
        </p:spPr>
      </p:pic>
      <p:pic>
        <p:nvPicPr>
          <p:cNvPr id="89" name="グラフィックス 88" descr="ユーザー">
            <a:extLst>
              <a:ext uri="{FF2B5EF4-FFF2-40B4-BE49-F238E27FC236}">
                <a16:creationId xmlns:a16="http://schemas.microsoft.com/office/drawing/2014/main" id="{4F33A7A4-C175-40F0-B7B8-C8EC95EAA0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43595" y="4253773"/>
            <a:ext cx="603956" cy="603956"/>
          </a:xfrm>
          <a:prstGeom prst="rect">
            <a:avLst/>
          </a:prstGeom>
        </p:spPr>
      </p:pic>
      <p:pic>
        <p:nvPicPr>
          <p:cNvPr id="90" name="グラフィックス 89" descr="ユーザー">
            <a:extLst>
              <a:ext uri="{FF2B5EF4-FFF2-40B4-BE49-F238E27FC236}">
                <a16:creationId xmlns:a16="http://schemas.microsoft.com/office/drawing/2014/main" id="{1E6B5F56-5775-4EAB-BA71-B87B13F93CA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85858" y="3802042"/>
            <a:ext cx="603956" cy="603956"/>
          </a:xfrm>
          <a:prstGeom prst="rect">
            <a:avLst/>
          </a:prstGeom>
        </p:spPr>
      </p:pic>
      <p:pic>
        <p:nvPicPr>
          <p:cNvPr id="91" name="グラフィックス 90" descr="ユーザー">
            <a:extLst>
              <a:ext uri="{FF2B5EF4-FFF2-40B4-BE49-F238E27FC236}">
                <a16:creationId xmlns:a16="http://schemas.microsoft.com/office/drawing/2014/main" id="{E8E4B176-6674-405F-82F0-336C5502F2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59865" y="3059574"/>
            <a:ext cx="603956" cy="603956"/>
          </a:xfrm>
          <a:prstGeom prst="rect">
            <a:avLst/>
          </a:prstGeom>
        </p:spPr>
      </p:pic>
      <p:pic>
        <p:nvPicPr>
          <p:cNvPr id="92" name="グラフィックス 91" descr="ユーザー">
            <a:extLst>
              <a:ext uri="{FF2B5EF4-FFF2-40B4-BE49-F238E27FC236}">
                <a16:creationId xmlns:a16="http://schemas.microsoft.com/office/drawing/2014/main" id="{987DEF04-9142-4EC1-9AE6-E6322CF1EB7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41893" y="2192513"/>
            <a:ext cx="603956" cy="603956"/>
          </a:xfrm>
          <a:prstGeom prst="rect">
            <a:avLst/>
          </a:prstGeom>
        </p:spPr>
      </p:pic>
      <p:cxnSp>
        <p:nvCxnSpPr>
          <p:cNvPr id="94" name="直線コネクタ 93">
            <a:extLst>
              <a:ext uri="{FF2B5EF4-FFF2-40B4-BE49-F238E27FC236}">
                <a16:creationId xmlns:a16="http://schemas.microsoft.com/office/drawing/2014/main" id="{C5EA38A5-ED8A-4788-A274-6DFE6AEDF6F1}"/>
              </a:ext>
            </a:extLst>
          </p:cNvPr>
          <p:cNvCxnSpPr>
            <a:cxnSpLocks/>
            <a:stCxn id="85" idx="2"/>
          </p:cNvCxnSpPr>
          <p:nvPr/>
        </p:nvCxnSpPr>
        <p:spPr>
          <a:xfrm flipH="1">
            <a:off x="8234761" y="2479351"/>
            <a:ext cx="27102" cy="176501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DE29AF58-66F4-459D-8A92-C7B56DEB38CC}"/>
              </a:ext>
            </a:extLst>
          </p:cNvPr>
          <p:cNvCxnSpPr>
            <a:cxnSpLocks/>
          </p:cNvCxnSpPr>
          <p:nvPr/>
        </p:nvCxnSpPr>
        <p:spPr>
          <a:xfrm>
            <a:off x="7576677" y="2747653"/>
            <a:ext cx="1310341" cy="123079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BCC544C2-BCD6-4C25-961A-55E1B20FB733}"/>
              </a:ext>
            </a:extLst>
          </p:cNvPr>
          <p:cNvCxnSpPr>
            <a:cxnSpLocks/>
            <a:stCxn id="87" idx="3"/>
          </p:cNvCxnSpPr>
          <p:nvPr/>
        </p:nvCxnSpPr>
        <p:spPr>
          <a:xfrm>
            <a:off x="7305537" y="3339414"/>
            <a:ext cx="1844862" cy="3784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線コネクタ 96">
            <a:extLst>
              <a:ext uri="{FF2B5EF4-FFF2-40B4-BE49-F238E27FC236}">
                <a16:creationId xmlns:a16="http://schemas.microsoft.com/office/drawing/2014/main" id="{3C4A3F62-E44D-415E-AAD4-B0EF8EE6EA8D}"/>
              </a:ext>
            </a:extLst>
          </p:cNvPr>
          <p:cNvCxnSpPr>
            <a:cxnSpLocks/>
          </p:cNvCxnSpPr>
          <p:nvPr/>
        </p:nvCxnSpPr>
        <p:spPr>
          <a:xfrm flipH="1">
            <a:off x="7582504" y="2706063"/>
            <a:ext cx="1341970" cy="127238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a:extLst>
              <a:ext uri="{FF2B5EF4-FFF2-40B4-BE49-F238E27FC236}">
                <a16:creationId xmlns:a16="http://schemas.microsoft.com/office/drawing/2014/main" id="{214C6948-908E-4515-B192-C5DB537A0E4F}"/>
              </a:ext>
            </a:extLst>
          </p:cNvPr>
          <p:cNvCxnSpPr>
            <a:cxnSpLocks/>
          </p:cNvCxnSpPr>
          <p:nvPr/>
        </p:nvCxnSpPr>
        <p:spPr>
          <a:xfrm flipH="1">
            <a:off x="7598111" y="2704766"/>
            <a:ext cx="1324133" cy="2401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44" name="直線コネクタ 5143">
            <a:extLst>
              <a:ext uri="{FF2B5EF4-FFF2-40B4-BE49-F238E27FC236}">
                <a16:creationId xmlns:a16="http://schemas.microsoft.com/office/drawing/2014/main" id="{98319D28-046F-427F-8246-9E23ABC261C9}"/>
              </a:ext>
            </a:extLst>
          </p:cNvPr>
          <p:cNvCxnSpPr>
            <a:cxnSpLocks/>
          </p:cNvCxnSpPr>
          <p:nvPr/>
        </p:nvCxnSpPr>
        <p:spPr>
          <a:xfrm>
            <a:off x="7607480" y="3967642"/>
            <a:ext cx="1279538" cy="10802"/>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a:extLst>
              <a:ext uri="{FF2B5EF4-FFF2-40B4-BE49-F238E27FC236}">
                <a16:creationId xmlns:a16="http://schemas.microsoft.com/office/drawing/2014/main" id="{EF019395-003A-4356-9A3A-09007C0BDAB1}"/>
              </a:ext>
            </a:extLst>
          </p:cNvPr>
          <p:cNvCxnSpPr>
            <a:cxnSpLocks/>
          </p:cNvCxnSpPr>
          <p:nvPr/>
        </p:nvCxnSpPr>
        <p:spPr>
          <a:xfrm>
            <a:off x="7582504" y="2694470"/>
            <a:ext cx="0" cy="1283974"/>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3" name="直線コネクタ 132">
            <a:extLst>
              <a:ext uri="{FF2B5EF4-FFF2-40B4-BE49-F238E27FC236}">
                <a16:creationId xmlns:a16="http://schemas.microsoft.com/office/drawing/2014/main" id="{34CC896A-9274-4082-A60A-0F9BA38961B0}"/>
              </a:ext>
            </a:extLst>
          </p:cNvPr>
          <p:cNvCxnSpPr>
            <a:cxnSpLocks/>
          </p:cNvCxnSpPr>
          <p:nvPr/>
        </p:nvCxnSpPr>
        <p:spPr>
          <a:xfrm>
            <a:off x="8887018" y="2694470"/>
            <a:ext cx="0" cy="1283974"/>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151" name="直線コネクタ 5150">
            <a:extLst>
              <a:ext uri="{FF2B5EF4-FFF2-40B4-BE49-F238E27FC236}">
                <a16:creationId xmlns:a16="http://schemas.microsoft.com/office/drawing/2014/main" id="{70E40923-D2D1-4B3C-98AE-EB7A54CCF55F}"/>
              </a:ext>
            </a:extLst>
          </p:cNvPr>
          <p:cNvCxnSpPr>
            <a:cxnSpLocks/>
          </p:cNvCxnSpPr>
          <p:nvPr/>
        </p:nvCxnSpPr>
        <p:spPr>
          <a:xfrm flipH="1">
            <a:off x="7318204" y="2694470"/>
            <a:ext cx="270174" cy="641987"/>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AEE581F8-A238-4280-80B7-8853A243A34E}"/>
              </a:ext>
            </a:extLst>
          </p:cNvPr>
          <p:cNvCxnSpPr>
            <a:cxnSpLocks/>
          </p:cNvCxnSpPr>
          <p:nvPr/>
        </p:nvCxnSpPr>
        <p:spPr>
          <a:xfrm>
            <a:off x="7312330" y="3336457"/>
            <a:ext cx="270174" cy="641987"/>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C7A6A484-CBC2-486B-AF03-4CFE88F365AD}"/>
              </a:ext>
            </a:extLst>
          </p:cNvPr>
          <p:cNvCxnSpPr>
            <a:cxnSpLocks/>
          </p:cNvCxnSpPr>
          <p:nvPr/>
        </p:nvCxnSpPr>
        <p:spPr>
          <a:xfrm>
            <a:off x="7582504" y="3978444"/>
            <a:ext cx="652257" cy="26592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F7BDF95B-441B-4C31-B610-63E07B4752FF}"/>
              </a:ext>
            </a:extLst>
          </p:cNvPr>
          <p:cNvCxnSpPr>
            <a:cxnSpLocks/>
          </p:cNvCxnSpPr>
          <p:nvPr/>
        </p:nvCxnSpPr>
        <p:spPr>
          <a:xfrm flipV="1">
            <a:off x="8231847" y="3978444"/>
            <a:ext cx="655171" cy="26592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7E5C7AFE-BF9B-4B3A-ACD6-1DE910B057A6}"/>
              </a:ext>
            </a:extLst>
          </p:cNvPr>
          <p:cNvCxnSpPr>
            <a:cxnSpLocks/>
          </p:cNvCxnSpPr>
          <p:nvPr/>
        </p:nvCxnSpPr>
        <p:spPr>
          <a:xfrm flipV="1">
            <a:off x="8887018" y="3336457"/>
            <a:ext cx="270174" cy="641987"/>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4CC98AA9-A8F6-426E-AACB-FBB6E5509F75}"/>
              </a:ext>
            </a:extLst>
          </p:cNvPr>
          <p:cNvCxnSpPr>
            <a:cxnSpLocks/>
          </p:cNvCxnSpPr>
          <p:nvPr/>
        </p:nvCxnSpPr>
        <p:spPr>
          <a:xfrm flipH="1" flipV="1">
            <a:off x="8887018" y="2694470"/>
            <a:ext cx="270174" cy="641987"/>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D111D374-160B-47F0-975C-F6EE2CBB8ECB}"/>
              </a:ext>
            </a:extLst>
          </p:cNvPr>
          <p:cNvCxnSpPr>
            <a:endCxn id="85" idx="2"/>
          </p:cNvCxnSpPr>
          <p:nvPr/>
        </p:nvCxnSpPr>
        <p:spPr>
          <a:xfrm flipH="1" flipV="1">
            <a:off x="8261863" y="2479351"/>
            <a:ext cx="625155" cy="215119"/>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7" name="直線コネクタ 116">
            <a:extLst>
              <a:ext uri="{FF2B5EF4-FFF2-40B4-BE49-F238E27FC236}">
                <a16:creationId xmlns:a16="http://schemas.microsoft.com/office/drawing/2014/main" id="{3E0F5977-B63F-495C-8152-24D61B9827F2}"/>
              </a:ext>
            </a:extLst>
          </p:cNvPr>
          <p:cNvCxnSpPr>
            <a:cxnSpLocks/>
            <a:stCxn id="85" idx="2"/>
          </p:cNvCxnSpPr>
          <p:nvPr/>
        </p:nvCxnSpPr>
        <p:spPr>
          <a:xfrm flipH="1">
            <a:off x="7582504" y="2479351"/>
            <a:ext cx="679359" cy="215119"/>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241" name="直線コネクタ 5240">
            <a:extLst>
              <a:ext uri="{FF2B5EF4-FFF2-40B4-BE49-F238E27FC236}">
                <a16:creationId xmlns:a16="http://schemas.microsoft.com/office/drawing/2014/main" id="{FB827186-91E0-40FE-A9B4-A7038395CB26}"/>
              </a:ext>
            </a:extLst>
          </p:cNvPr>
          <p:cNvCxnSpPr>
            <a:cxnSpLocks/>
          </p:cNvCxnSpPr>
          <p:nvPr/>
        </p:nvCxnSpPr>
        <p:spPr>
          <a:xfrm>
            <a:off x="7566967" y="2731336"/>
            <a:ext cx="1590225" cy="626554"/>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5" name="直線コネクタ 284">
            <a:extLst>
              <a:ext uri="{FF2B5EF4-FFF2-40B4-BE49-F238E27FC236}">
                <a16:creationId xmlns:a16="http://schemas.microsoft.com/office/drawing/2014/main" id="{B413B4EF-DB20-4BFC-9BA2-6DE901894102}"/>
              </a:ext>
            </a:extLst>
          </p:cNvPr>
          <p:cNvCxnSpPr>
            <a:cxnSpLocks/>
            <a:endCxn id="89" idx="0"/>
          </p:cNvCxnSpPr>
          <p:nvPr/>
        </p:nvCxnSpPr>
        <p:spPr>
          <a:xfrm>
            <a:off x="7598042" y="2812674"/>
            <a:ext cx="647531" cy="1441099"/>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8" name="直線コネクタ 287">
            <a:extLst>
              <a:ext uri="{FF2B5EF4-FFF2-40B4-BE49-F238E27FC236}">
                <a16:creationId xmlns:a16="http://schemas.microsoft.com/office/drawing/2014/main" id="{0D503BA4-2F0F-4270-93B7-F9696FFFB04B}"/>
              </a:ext>
            </a:extLst>
          </p:cNvPr>
          <p:cNvCxnSpPr/>
          <p:nvPr/>
        </p:nvCxnSpPr>
        <p:spPr>
          <a:xfrm>
            <a:off x="7282677" y="3317532"/>
            <a:ext cx="1512085" cy="581997"/>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9" name="直線コネクタ 288">
            <a:extLst>
              <a:ext uri="{FF2B5EF4-FFF2-40B4-BE49-F238E27FC236}">
                <a16:creationId xmlns:a16="http://schemas.microsoft.com/office/drawing/2014/main" id="{879E2257-7CEF-4A0E-9F3B-779923249F49}"/>
              </a:ext>
            </a:extLst>
          </p:cNvPr>
          <p:cNvCxnSpPr>
            <a:cxnSpLocks/>
          </p:cNvCxnSpPr>
          <p:nvPr/>
        </p:nvCxnSpPr>
        <p:spPr>
          <a:xfrm>
            <a:off x="8224161" y="2502071"/>
            <a:ext cx="681959" cy="140421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2" name="直線コネクタ 291">
            <a:extLst>
              <a:ext uri="{FF2B5EF4-FFF2-40B4-BE49-F238E27FC236}">
                <a16:creationId xmlns:a16="http://schemas.microsoft.com/office/drawing/2014/main" id="{4E2FDFA7-9AED-4006-AA56-9BA872F5C0B7}"/>
              </a:ext>
            </a:extLst>
          </p:cNvPr>
          <p:cNvCxnSpPr>
            <a:cxnSpLocks/>
            <a:stCxn id="89" idx="0"/>
            <a:endCxn id="91" idx="1"/>
          </p:cNvCxnSpPr>
          <p:nvPr/>
        </p:nvCxnSpPr>
        <p:spPr>
          <a:xfrm flipV="1">
            <a:off x="8245573" y="3361552"/>
            <a:ext cx="914292" cy="892221"/>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6" name="直線コネクタ 295">
            <a:extLst>
              <a:ext uri="{FF2B5EF4-FFF2-40B4-BE49-F238E27FC236}">
                <a16:creationId xmlns:a16="http://schemas.microsoft.com/office/drawing/2014/main" id="{625F97B9-D23F-400E-81B0-9A9466773307}"/>
              </a:ext>
            </a:extLst>
          </p:cNvPr>
          <p:cNvCxnSpPr>
            <a:cxnSpLocks/>
          </p:cNvCxnSpPr>
          <p:nvPr/>
        </p:nvCxnSpPr>
        <p:spPr>
          <a:xfrm flipH="1">
            <a:off x="7356408" y="2489120"/>
            <a:ext cx="875439" cy="866339"/>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9" name="直線コネクタ 298">
            <a:extLst>
              <a:ext uri="{FF2B5EF4-FFF2-40B4-BE49-F238E27FC236}">
                <a16:creationId xmlns:a16="http://schemas.microsoft.com/office/drawing/2014/main" id="{F108A9A4-E021-466B-84DE-97F4A4E21186}"/>
              </a:ext>
            </a:extLst>
          </p:cNvPr>
          <p:cNvCxnSpPr>
            <a:cxnSpLocks/>
            <a:endCxn id="89" idx="0"/>
          </p:cNvCxnSpPr>
          <p:nvPr/>
        </p:nvCxnSpPr>
        <p:spPr>
          <a:xfrm>
            <a:off x="7352844" y="3396921"/>
            <a:ext cx="892729" cy="856852"/>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2" name="直線コネクタ 301">
            <a:extLst>
              <a:ext uri="{FF2B5EF4-FFF2-40B4-BE49-F238E27FC236}">
                <a16:creationId xmlns:a16="http://schemas.microsoft.com/office/drawing/2014/main" id="{98E5F234-9D73-4FF0-B23B-3048B91BA8D3}"/>
              </a:ext>
            </a:extLst>
          </p:cNvPr>
          <p:cNvCxnSpPr>
            <a:cxnSpLocks/>
            <a:stCxn id="85" idx="2"/>
            <a:endCxn id="91" idx="1"/>
          </p:cNvCxnSpPr>
          <p:nvPr/>
        </p:nvCxnSpPr>
        <p:spPr>
          <a:xfrm>
            <a:off x="8261863" y="2479351"/>
            <a:ext cx="898002" cy="882201"/>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sp>
        <p:nvSpPr>
          <p:cNvPr id="269" name="楕円 268">
            <a:extLst>
              <a:ext uri="{FF2B5EF4-FFF2-40B4-BE49-F238E27FC236}">
                <a16:creationId xmlns:a16="http://schemas.microsoft.com/office/drawing/2014/main" id="{684ACCA7-D20B-4521-A532-F9808AEEC0B7}"/>
              </a:ext>
            </a:extLst>
          </p:cNvPr>
          <p:cNvSpPr/>
          <p:nvPr/>
        </p:nvSpPr>
        <p:spPr>
          <a:xfrm>
            <a:off x="1955801" y="2723862"/>
            <a:ext cx="1368049" cy="126057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図 18">
            <a:extLst>
              <a:ext uri="{FF2B5EF4-FFF2-40B4-BE49-F238E27FC236}">
                <a16:creationId xmlns:a16="http://schemas.microsoft.com/office/drawing/2014/main" id="{DAB18A67-077E-49E5-BBDA-F516AAF5DCCB}"/>
              </a:ext>
            </a:extLst>
          </p:cNvPr>
          <p:cNvPicPr>
            <a:picLocks noChangeAspect="1"/>
          </p:cNvPicPr>
          <p:nvPr/>
        </p:nvPicPr>
        <p:blipFill>
          <a:blip r:embed="rId5"/>
          <a:stretch>
            <a:fillRect/>
          </a:stretch>
        </p:blipFill>
        <p:spPr>
          <a:xfrm>
            <a:off x="2426383" y="3039178"/>
            <a:ext cx="458360" cy="603956"/>
          </a:xfrm>
          <a:prstGeom prst="rect">
            <a:avLst/>
          </a:prstGeom>
        </p:spPr>
      </p:pic>
      <p:sp>
        <p:nvSpPr>
          <p:cNvPr id="5276" name="テキスト ボックス 5275">
            <a:extLst>
              <a:ext uri="{FF2B5EF4-FFF2-40B4-BE49-F238E27FC236}">
                <a16:creationId xmlns:a16="http://schemas.microsoft.com/office/drawing/2014/main" id="{4D58F518-B68C-4193-A3FB-CD5A9E025BD5}"/>
              </a:ext>
            </a:extLst>
          </p:cNvPr>
          <p:cNvSpPr txBox="1"/>
          <p:nvPr/>
        </p:nvSpPr>
        <p:spPr>
          <a:xfrm>
            <a:off x="3798867" y="2323078"/>
            <a:ext cx="2909771" cy="1200329"/>
          </a:xfrm>
          <a:prstGeom prst="rect">
            <a:avLst/>
          </a:prstGeom>
          <a:noFill/>
        </p:spPr>
        <p:txBody>
          <a:bodyPr wrap="none" rtlCol="0">
            <a:spAutoFit/>
          </a:bodyPr>
          <a:lstStyle/>
          <a:p>
            <a:r>
              <a:rPr lang="ja-JP" altLang="en-US" dirty="0"/>
              <a:t>管理者が中央集権的に</a:t>
            </a:r>
            <a:endParaRPr lang="en-US" altLang="ja-JP" dirty="0"/>
          </a:p>
          <a:p>
            <a:r>
              <a:rPr lang="ja-JP" altLang="en-US" dirty="0"/>
              <a:t>取引履歴を管理。</a:t>
            </a:r>
            <a:endParaRPr lang="en-US" altLang="ja-JP" dirty="0"/>
          </a:p>
          <a:p>
            <a:r>
              <a:rPr lang="ja-JP" altLang="en-US" dirty="0"/>
              <a:t>取引内容の信頼性は、</a:t>
            </a:r>
            <a:endParaRPr lang="en-US" altLang="ja-JP" dirty="0"/>
          </a:p>
          <a:p>
            <a:r>
              <a:rPr lang="ja-JP" altLang="en-US" dirty="0"/>
              <a:t>管理者によって担保される。</a:t>
            </a:r>
            <a:endParaRPr kumimoji="1" lang="ja-JP" altLang="en-US" dirty="0"/>
          </a:p>
        </p:txBody>
      </p:sp>
      <p:sp>
        <p:nvSpPr>
          <p:cNvPr id="381" name="テキスト ボックス 380">
            <a:extLst>
              <a:ext uri="{FF2B5EF4-FFF2-40B4-BE49-F238E27FC236}">
                <a16:creationId xmlns:a16="http://schemas.microsoft.com/office/drawing/2014/main" id="{8F29E3F9-F015-4FD1-9D4B-C350B72F58C6}"/>
              </a:ext>
            </a:extLst>
          </p:cNvPr>
          <p:cNvSpPr txBox="1"/>
          <p:nvPr/>
        </p:nvSpPr>
        <p:spPr>
          <a:xfrm>
            <a:off x="9673878" y="2323078"/>
            <a:ext cx="2416046" cy="1754326"/>
          </a:xfrm>
          <a:prstGeom prst="rect">
            <a:avLst/>
          </a:prstGeom>
          <a:noFill/>
        </p:spPr>
        <p:txBody>
          <a:bodyPr wrap="none" rtlCol="0">
            <a:spAutoFit/>
          </a:bodyPr>
          <a:lstStyle/>
          <a:p>
            <a:r>
              <a:rPr lang="ja-JP" altLang="en-US" dirty="0"/>
              <a:t>取引履歴は各ノードに</a:t>
            </a:r>
            <a:endParaRPr lang="en-US" altLang="ja-JP" dirty="0"/>
          </a:p>
          <a:p>
            <a:r>
              <a:rPr lang="ja-JP" altLang="en-US" dirty="0"/>
              <a:t>分散保存され、</a:t>
            </a:r>
            <a:endParaRPr lang="en-US" altLang="ja-JP" dirty="0"/>
          </a:p>
          <a:p>
            <a:r>
              <a:rPr lang="ja-JP" altLang="en-US" dirty="0"/>
              <a:t>参加者で共有。</a:t>
            </a:r>
            <a:endParaRPr lang="en-US" altLang="ja-JP" dirty="0"/>
          </a:p>
          <a:p>
            <a:r>
              <a:rPr kumimoji="1" lang="ja-JP" altLang="en-US" dirty="0"/>
              <a:t>取引内容の信頼性は、</a:t>
            </a:r>
            <a:endParaRPr kumimoji="1" lang="en-US" altLang="ja-JP" dirty="0"/>
          </a:p>
          <a:p>
            <a:r>
              <a:rPr kumimoji="1" lang="ja-JP" altLang="en-US" dirty="0"/>
              <a:t>参加者によって</a:t>
            </a:r>
            <a:endParaRPr kumimoji="1" lang="en-US" altLang="ja-JP" dirty="0"/>
          </a:p>
          <a:p>
            <a:r>
              <a:rPr kumimoji="1" lang="ja-JP" altLang="en-US" dirty="0"/>
              <a:t>担保される。</a:t>
            </a:r>
          </a:p>
        </p:txBody>
      </p:sp>
      <p:sp>
        <p:nvSpPr>
          <p:cNvPr id="5277" name="テキスト ボックス 5276">
            <a:extLst>
              <a:ext uri="{FF2B5EF4-FFF2-40B4-BE49-F238E27FC236}">
                <a16:creationId xmlns:a16="http://schemas.microsoft.com/office/drawing/2014/main" id="{F6ACAAD4-DDE7-4F79-864C-018C1D46DC18}"/>
              </a:ext>
            </a:extLst>
          </p:cNvPr>
          <p:cNvSpPr txBox="1"/>
          <p:nvPr/>
        </p:nvSpPr>
        <p:spPr>
          <a:xfrm>
            <a:off x="2002407" y="5018724"/>
            <a:ext cx="9512540" cy="1384995"/>
          </a:xfrm>
          <a:prstGeom prst="rect">
            <a:avLst/>
          </a:prstGeom>
          <a:noFill/>
        </p:spPr>
        <p:txBody>
          <a:bodyPr wrap="none" rtlCol="0">
            <a:spAutoFit/>
          </a:bodyPr>
          <a:lstStyle/>
          <a:p>
            <a:r>
              <a:rPr kumimoji="1" lang="ja-JP" altLang="en-US" sz="2000" dirty="0"/>
              <a:t>・</a:t>
            </a:r>
            <a:r>
              <a:rPr lang="ja-JP" altLang="en-US" sz="2000" dirty="0"/>
              <a:t>サイバー攻撃や障害などにより一部のネットワークが壊れても、</a:t>
            </a:r>
            <a:endParaRPr lang="en-US" altLang="ja-JP" sz="2000" dirty="0"/>
          </a:p>
          <a:p>
            <a:r>
              <a:rPr lang="ja-JP" altLang="en-US" sz="2000" dirty="0"/>
              <a:t>　他のコンピュータでデータを維持することが可能</a:t>
            </a:r>
            <a:endParaRPr lang="en-US" altLang="ja-JP" sz="2000" dirty="0"/>
          </a:p>
          <a:p>
            <a:r>
              <a:rPr kumimoji="1" lang="ja-JP" altLang="en-US" sz="2000" dirty="0"/>
              <a:t>・</a:t>
            </a:r>
            <a:r>
              <a:rPr lang="ja-JP" altLang="en-US" sz="2000" dirty="0"/>
              <a:t>大容量のサーバーを用意する必要がなく、安価にシステムを構築できる</a:t>
            </a:r>
            <a:endParaRPr lang="en-US" altLang="ja-JP" sz="2000" dirty="0"/>
          </a:p>
          <a:p>
            <a:r>
              <a:rPr kumimoji="1" lang="ja-JP" altLang="en-US" sz="2400" dirty="0"/>
              <a:t>・</a:t>
            </a:r>
            <a:r>
              <a:rPr lang="ja-JP" altLang="en-US" sz="2000" dirty="0"/>
              <a:t>仲介という手間がなくなり、今までコストとして大きかった手数料などを省くことができる</a:t>
            </a:r>
            <a:endParaRPr kumimoji="1" lang="ja-JP" altLang="en-US" sz="2400" dirty="0"/>
          </a:p>
        </p:txBody>
      </p:sp>
      <p:cxnSp>
        <p:nvCxnSpPr>
          <p:cNvPr id="386" name="直線コネクタ 385">
            <a:extLst>
              <a:ext uri="{FF2B5EF4-FFF2-40B4-BE49-F238E27FC236}">
                <a16:creationId xmlns:a16="http://schemas.microsoft.com/office/drawing/2014/main" id="{D09E7F18-39F2-40CB-8425-1ADFE24B87D9}"/>
              </a:ext>
            </a:extLst>
          </p:cNvPr>
          <p:cNvCxnSpPr>
            <a:cxnSpLocks/>
          </p:cNvCxnSpPr>
          <p:nvPr/>
        </p:nvCxnSpPr>
        <p:spPr>
          <a:xfrm flipH="1">
            <a:off x="7626253" y="2501536"/>
            <a:ext cx="615258" cy="1445351"/>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89" name="直線コネクタ 388">
            <a:extLst>
              <a:ext uri="{FF2B5EF4-FFF2-40B4-BE49-F238E27FC236}">
                <a16:creationId xmlns:a16="http://schemas.microsoft.com/office/drawing/2014/main" id="{09C3076A-7ADA-424C-A703-6CBF230FB651}"/>
              </a:ext>
            </a:extLst>
          </p:cNvPr>
          <p:cNvCxnSpPr>
            <a:cxnSpLocks/>
          </p:cNvCxnSpPr>
          <p:nvPr/>
        </p:nvCxnSpPr>
        <p:spPr>
          <a:xfrm flipH="1">
            <a:off x="8248137" y="2731336"/>
            <a:ext cx="614738" cy="150922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3519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四角形: 角を丸くする 46">
            <a:extLst>
              <a:ext uri="{FF2B5EF4-FFF2-40B4-BE49-F238E27FC236}">
                <a16:creationId xmlns:a16="http://schemas.microsoft.com/office/drawing/2014/main" id="{7B2C6876-0671-4444-8612-0AB1BA6F0617}"/>
              </a:ext>
            </a:extLst>
          </p:cNvPr>
          <p:cNvSpPr/>
          <p:nvPr/>
        </p:nvSpPr>
        <p:spPr>
          <a:xfrm>
            <a:off x="8803308" y="3940219"/>
            <a:ext cx="3307412" cy="2465229"/>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46" name="四角形: 角を丸くする 45">
            <a:extLst>
              <a:ext uri="{FF2B5EF4-FFF2-40B4-BE49-F238E27FC236}">
                <a16:creationId xmlns:a16="http://schemas.microsoft.com/office/drawing/2014/main" id="{78BC9708-CF93-4C16-926F-357D9B3EA340}"/>
              </a:ext>
            </a:extLst>
          </p:cNvPr>
          <p:cNvSpPr/>
          <p:nvPr/>
        </p:nvSpPr>
        <p:spPr>
          <a:xfrm>
            <a:off x="8803308" y="1293971"/>
            <a:ext cx="3307412" cy="2465229"/>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B23DE304-EB76-4B03-906B-66B639A66CA8}"/>
              </a:ext>
            </a:extLst>
          </p:cNvPr>
          <p:cNvSpPr>
            <a:spLocks noGrp="1"/>
          </p:cNvSpPr>
          <p:nvPr>
            <p:ph type="title"/>
          </p:nvPr>
        </p:nvSpPr>
        <p:spPr/>
        <p:txBody>
          <a:bodyPr/>
          <a:lstStyle/>
          <a:p>
            <a:r>
              <a:rPr kumimoji="1" lang="ja-JP" altLang="en-US" dirty="0"/>
              <a:t>暗号技術</a:t>
            </a:r>
          </a:p>
        </p:txBody>
      </p:sp>
      <p:sp>
        <p:nvSpPr>
          <p:cNvPr id="4" name="フッター プレースホルダー 3">
            <a:extLst>
              <a:ext uri="{FF2B5EF4-FFF2-40B4-BE49-F238E27FC236}">
                <a16:creationId xmlns:a16="http://schemas.microsoft.com/office/drawing/2014/main" id="{047E825E-CB54-417B-8AC1-19D1DDF9A481}"/>
              </a:ext>
            </a:extLst>
          </p:cNvPr>
          <p:cNvSpPr>
            <a:spLocks noGrp="1"/>
          </p:cNvSpPr>
          <p:nvPr>
            <p:ph type="ftr" sz="quarter" idx="11"/>
          </p:nvPr>
        </p:nvSpPr>
        <p:spPr/>
        <p:txBody>
          <a:bodyPr/>
          <a:lstStyle/>
          <a:p>
            <a:r>
              <a:rPr lang="en-US" altLang="ja-JP"/>
              <a:t>Copyright© 2019</a:t>
            </a:r>
            <a:r>
              <a:rPr lang="ja-JP" altLang="en-US"/>
              <a:t>　都築電気株式会社</a:t>
            </a:r>
            <a:endParaRPr lang="ja-JP" altLang="en-US" dirty="0"/>
          </a:p>
        </p:txBody>
      </p:sp>
      <p:sp>
        <p:nvSpPr>
          <p:cNvPr id="5" name="スライド番号プレースホルダー 4">
            <a:extLst>
              <a:ext uri="{FF2B5EF4-FFF2-40B4-BE49-F238E27FC236}">
                <a16:creationId xmlns:a16="http://schemas.microsoft.com/office/drawing/2014/main" id="{A94849D5-DC52-4A35-BF8E-993D0F0EAA8A}"/>
              </a:ext>
            </a:extLst>
          </p:cNvPr>
          <p:cNvSpPr>
            <a:spLocks noGrp="1"/>
          </p:cNvSpPr>
          <p:nvPr>
            <p:ph type="sldNum" sz="quarter" idx="12"/>
          </p:nvPr>
        </p:nvSpPr>
        <p:spPr/>
        <p:txBody>
          <a:bodyPr/>
          <a:lstStyle/>
          <a:p>
            <a:fld id="{86A60474-0262-4D9D-BF58-79A3A988213B}" type="slidenum">
              <a:rPr lang="ja-JP" altLang="en-US" smtClean="0"/>
              <a:pPr/>
              <a:t>8</a:t>
            </a:fld>
            <a:endParaRPr lang="ja-JP" altLang="en-US"/>
          </a:p>
        </p:txBody>
      </p:sp>
      <p:sp>
        <p:nvSpPr>
          <p:cNvPr id="6" name="コンテンツ プレースホルダー 2">
            <a:extLst>
              <a:ext uri="{FF2B5EF4-FFF2-40B4-BE49-F238E27FC236}">
                <a16:creationId xmlns:a16="http://schemas.microsoft.com/office/drawing/2014/main" id="{8864384B-E58C-4141-95CF-571E0919867E}"/>
              </a:ext>
            </a:extLst>
          </p:cNvPr>
          <p:cNvSpPr>
            <a:spLocks noGrp="1"/>
          </p:cNvSpPr>
          <p:nvPr>
            <p:ph idx="1"/>
          </p:nvPr>
        </p:nvSpPr>
        <p:spPr>
          <a:xfrm>
            <a:off x="838200" y="1253331"/>
            <a:ext cx="11201400" cy="4351338"/>
          </a:xfrm>
        </p:spPr>
        <p:txBody>
          <a:bodyPr/>
          <a:lstStyle/>
          <a:p>
            <a:r>
              <a:rPr lang="ja-JP" altLang="en-US" dirty="0"/>
              <a:t>公開暗号鍵</a:t>
            </a:r>
            <a:endParaRPr lang="en-US" altLang="ja-JP" dirty="0"/>
          </a:p>
          <a:p>
            <a:pPr marL="0" indent="0">
              <a:buNone/>
            </a:pPr>
            <a:r>
              <a:rPr kumimoji="1" lang="ja-JP" altLang="en-US" sz="2400" dirty="0"/>
              <a:t>　</a:t>
            </a:r>
            <a:r>
              <a:rPr kumimoji="1" lang="ja-JP" altLang="en-US" sz="2000" dirty="0"/>
              <a:t>共通暗号鍵・・・</a:t>
            </a:r>
            <a:r>
              <a:rPr lang="ja-JP" altLang="en-US" sz="2000" dirty="0"/>
              <a:t>共通鍵暗号とは、暗号用と復号用に同じ鍵を用いる方式。</a:t>
            </a:r>
            <a:endParaRPr lang="en-US" altLang="ja-JP" sz="2000" dirty="0"/>
          </a:p>
          <a:p>
            <a:pPr marL="0" indent="0">
              <a:buNone/>
            </a:pPr>
            <a:r>
              <a:rPr lang="ja-JP" altLang="en-US" sz="2000" dirty="0"/>
              <a:t>　　　　　　　　　　　鍵つきの扉や机に用いる鍵と同じイメージ。</a:t>
            </a:r>
            <a:endParaRPr lang="en-US" altLang="ja-JP" sz="2000" dirty="0"/>
          </a:p>
          <a:p>
            <a:pPr marL="0" indent="0">
              <a:buNone/>
            </a:pPr>
            <a:r>
              <a:rPr kumimoji="1" lang="ja-JP" altLang="en-US" sz="2000" dirty="0"/>
              <a:t>　　　　　　　　　 →</a:t>
            </a:r>
            <a:r>
              <a:rPr lang="ja-JP" altLang="en-US" sz="2000" dirty="0">
                <a:solidFill>
                  <a:srgbClr val="FF0000"/>
                </a:solidFill>
              </a:rPr>
              <a:t>受け渡しの途中で紛失や盗難にあう可能性</a:t>
            </a:r>
            <a:endParaRPr lang="en-US" altLang="ja-JP" sz="2000" dirty="0">
              <a:solidFill>
                <a:srgbClr val="FF0000"/>
              </a:solidFill>
            </a:endParaRPr>
          </a:p>
          <a:p>
            <a:pPr marL="0" indent="0">
              <a:buNone/>
            </a:pPr>
            <a:endParaRPr kumimoji="1" lang="en-US" altLang="ja-JP" sz="1600" dirty="0">
              <a:solidFill>
                <a:srgbClr val="FF0000"/>
              </a:solidFill>
            </a:endParaRPr>
          </a:p>
          <a:p>
            <a:pPr marL="0" indent="0">
              <a:buNone/>
            </a:pPr>
            <a:r>
              <a:rPr lang="ja-JP" altLang="en-US" sz="2000" dirty="0"/>
              <a:t>　公開暗号鍵・・・暗号用の鍵と復号用の鍵が異なる方式。</a:t>
            </a:r>
            <a:endParaRPr lang="en-US" altLang="ja-JP" sz="2000" dirty="0"/>
          </a:p>
          <a:p>
            <a:pPr marL="0" indent="0">
              <a:buNone/>
            </a:pPr>
            <a:r>
              <a:rPr lang="ja-JP" altLang="en-US" sz="2000" dirty="0"/>
              <a:t>　　　　　　　　　　　暗号に使用するのは公開鍵で、復号に使用するのは秘密鍵。</a:t>
            </a:r>
            <a:endParaRPr lang="en-US" altLang="ja-JP" sz="2000" dirty="0"/>
          </a:p>
          <a:p>
            <a:pPr marL="0" indent="0">
              <a:buNone/>
            </a:pPr>
            <a:r>
              <a:rPr lang="ja-JP" altLang="en-US" sz="2000" dirty="0"/>
              <a:t>　　　　　　　　　　　公開鍵は持ち運んで箱に鍵をかけられる南京錠、</a:t>
            </a:r>
            <a:endParaRPr lang="en-US" altLang="ja-JP" sz="2000" dirty="0"/>
          </a:p>
          <a:p>
            <a:pPr marL="0" indent="0">
              <a:buNone/>
            </a:pPr>
            <a:r>
              <a:rPr lang="ja-JP" altLang="en-US" sz="2000" dirty="0"/>
              <a:t>　　　　　　　　　　　秘密鍵は南京錠を開ける鍵のイメージ</a:t>
            </a:r>
            <a:endParaRPr kumimoji="1" lang="en-US" altLang="ja-JP" sz="2000" dirty="0"/>
          </a:p>
        </p:txBody>
      </p:sp>
      <p:pic>
        <p:nvPicPr>
          <p:cNvPr id="7" name="Picture 2" descr="ãæ¸é¡ ããªã¼ã¤ã©ã¹ããã®ç»åæ¤ç´¢çµæ">
            <a:extLst>
              <a:ext uri="{FF2B5EF4-FFF2-40B4-BE49-F238E27FC236}">
                <a16:creationId xmlns:a16="http://schemas.microsoft.com/office/drawing/2014/main" id="{AD102469-1170-4B47-BF21-98B46EF72A8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27180" y="2570480"/>
            <a:ext cx="807678" cy="807678"/>
          </a:xfrm>
          <a:prstGeom prst="rect">
            <a:avLst/>
          </a:prstGeom>
          <a:noFill/>
          <a:extLst>
            <a:ext uri="{909E8E84-426E-40DD-AFC4-6F175D3DCCD1}">
              <a14:hiddenFill xmlns:a14="http://schemas.microsoft.com/office/drawing/2010/main">
                <a:solidFill>
                  <a:srgbClr val="FFFFFF"/>
                </a:solidFill>
              </a14:hiddenFill>
            </a:ext>
          </a:extLst>
        </p:spPr>
      </p:pic>
      <p:pic>
        <p:nvPicPr>
          <p:cNvPr id="9" name="グラフィックス 8" descr="鍵">
            <a:extLst>
              <a:ext uri="{FF2B5EF4-FFF2-40B4-BE49-F238E27FC236}">
                <a16:creationId xmlns:a16="http://schemas.microsoft.com/office/drawing/2014/main" id="{7FFAB107-C6B4-4FEF-8773-AD048380C9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29230" y="2524614"/>
            <a:ext cx="415478" cy="415478"/>
          </a:xfrm>
          <a:prstGeom prst="rect">
            <a:avLst/>
          </a:prstGeom>
        </p:spPr>
      </p:pic>
      <p:cxnSp>
        <p:nvCxnSpPr>
          <p:cNvPr id="11" name="直線矢印コネクタ 10">
            <a:extLst>
              <a:ext uri="{FF2B5EF4-FFF2-40B4-BE49-F238E27FC236}">
                <a16:creationId xmlns:a16="http://schemas.microsoft.com/office/drawing/2014/main" id="{5C92F626-850E-49BC-ABA2-748DD221BBD6}"/>
              </a:ext>
            </a:extLst>
          </p:cNvPr>
          <p:cNvCxnSpPr>
            <a:cxnSpLocks/>
          </p:cNvCxnSpPr>
          <p:nvPr/>
        </p:nvCxnSpPr>
        <p:spPr>
          <a:xfrm>
            <a:off x="9665219" y="2981033"/>
            <a:ext cx="403839"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3" name="Picture 2" descr="ãæ¸é¡ ããªã¼ã¤ã©ã¹ããã®ç»åæ¤ç´¢çµæ">
            <a:extLst>
              <a:ext uri="{FF2B5EF4-FFF2-40B4-BE49-F238E27FC236}">
                <a16:creationId xmlns:a16="http://schemas.microsoft.com/office/drawing/2014/main" id="{6C19E147-E290-4C09-B344-C3F5465D9F1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87778" y="2570480"/>
            <a:ext cx="807678" cy="807678"/>
          </a:xfrm>
          <a:prstGeom prst="rect">
            <a:avLst/>
          </a:prstGeom>
          <a:noFill/>
          <a:extLst>
            <a:ext uri="{909E8E84-426E-40DD-AFC4-6F175D3DCCD1}">
              <a14:hiddenFill xmlns:a14="http://schemas.microsoft.com/office/drawing/2010/main">
                <a:solidFill>
                  <a:srgbClr val="FFFFFF"/>
                </a:solidFill>
              </a14:hiddenFill>
            </a:ext>
          </a:extLst>
        </p:spPr>
      </p:pic>
      <p:pic>
        <p:nvPicPr>
          <p:cNvPr id="15" name="グラフィックス 14" descr="錠">
            <a:extLst>
              <a:ext uri="{FF2B5EF4-FFF2-40B4-BE49-F238E27FC236}">
                <a16:creationId xmlns:a16="http://schemas.microsoft.com/office/drawing/2014/main" id="{0E10658F-1F3A-494E-908B-23864FA7B3D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151383" y="2713765"/>
            <a:ext cx="480468" cy="480468"/>
          </a:xfrm>
          <a:prstGeom prst="rect">
            <a:avLst/>
          </a:prstGeom>
        </p:spPr>
      </p:pic>
      <p:cxnSp>
        <p:nvCxnSpPr>
          <p:cNvPr id="17" name="直線矢印コネクタ 16">
            <a:extLst>
              <a:ext uri="{FF2B5EF4-FFF2-40B4-BE49-F238E27FC236}">
                <a16:creationId xmlns:a16="http://schemas.microsoft.com/office/drawing/2014/main" id="{98CB266A-D3A6-40A1-A327-E43BD4CC3972}"/>
              </a:ext>
            </a:extLst>
          </p:cNvPr>
          <p:cNvCxnSpPr>
            <a:cxnSpLocks/>
          </p:cNvCxnSpPr>
          <p:nvPr/>
        </p:nvCxnSpPr>
        <p:spPr>
          <a:xfrm>
            <a:off x="10721859" y="2981033"/>
            <a:ext cx="403839"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 name="Picture 2" descr="ãæ¸é¡ ããªã¼ã¤ã©ã¹ããã®ç»åæ¤ç´¢çµæ">
            <a:extLst>
              <a:ext uri="{FF2B5EF4-FFF2-40B4-BE49-F238E27FC236}">
                <a16:creationId xmlns:a16="http://schemas.microsoft.com/office/drawing/2014/main" id="{4BC87445-76DB-4921-AEBD-5B275CCA4F9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49533" y="2570480"/>
            <a:ext cx="807678" cy="807678"/>
          </a:xfrm>
          <a:prstGeom prst="rect">
            <a:avLst/>
          </a:prstGeom>
          <a:noFill/>
          <a:extLst>
            <a:ext uri="{909E8E84-426E-40DD-AFC4-6F175D3DCCD1}">
              <a14:hiddenFill xmlns:a14="http://schemas.microsoft.com/office/drawing/2010/main">
                <a:solidFill>
                  <a:srgbClr val="FFFFFF"/>
                </a:solidFill>
              </a14:hiddenFill>
            </a:ext>
          </a:extLst>
        </p:spPr>
      </p:pic>
      <p:pic>
        <p:nvPicPr>
          <p:cNvPr id="19" name="グラフィックス 18" descr="鍵">
            <a:extLst>
              <a:ext uri="{FF2B5EF4-FFF2-40B4-BE49-F238E27FC236}">
                <a16:creationId xmlns:a16="http://schemas.microsoft.com/office/drawing/2014/main" id="{E7C03A04-4662-4E6F-A456-3044BD8C06A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45633" y="2296266"/>
            <a:ext cx="415478" cy="415478"/>
          </a:xfrm>
          <a:prstGeom prst="rect">
            <a:avLst/>
          </a:prstGeom>
        </p:spPr>
      </p:pic>
      <p:pic>
        <p:nvPicPr>
          <p:cNvPr id="21" name="グラフィックス 20" descr="開錠">
            <a:extLst>
              <a:ext uri="{FF2B5EF4-FFF2-40B4-BE49-F238E27FC236}">
                <a16:creationId xmlns:a16="http://schemas.microsoft.com/office/drawing/2014/main" id="{9D9E92F3-B629-4FEC-B669-E5F8A19B19E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215706" y="2751499"/>
            <a:ext cx="418428" cy="418428"/>
          </a:xfrm>
          <a:prstGeom prst="rect">
            <a:avLst/>
          </a:prstGeom>
        </p:spPr>
      </p:pic>
      <p:cxnSp>
        <p:nvCxnSpPr>
          <p:cNvPr id="23" name="コネクタ: 曲線 22">
            <a:extLst>
              <a:ext uri="{FF2B5EF4-FFF2-40B4-BE49-F238E27FC236}">
                <a16:creationId xmlns:a16="http://schemas.microsoft.com/office/drawing/2014/main" id="{3DC3A43E-996A-4782-B0B4-94917956A663}"/>
              </a:ext>
            </a:extLst>
          </p:cNvPr>
          <p:cNvCxnSpPr>
            <a:cxnSpLocks/>
            <a:stCxn id="9" idx="0"/>
            <a:endCxn id="19" idx="0"/>
          </p:cNvCxnSpPr>
          <p:nvPr/>
        </p:nvCxnSpPr>
        <p:spPr>
          <a:xfrm rot="5400000" flipH="1" flipV="1">
            <a:off x="10530996" y="1602239"/>
            <a:ext cx="228348" cy="1616403"/>
          </a:xfrm>
          <a:prstGeom prst="curvedConnector3">
            <a:avLst>
              <a:gd name="adj1" fmla="val 204559"/>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6" name="グラフィックス 25" descr="鍵">
            <a:extLst>
              <a:ext uri="{FF2B5EF4-FFF2-40B4-BE49-F238E27FC236}">
                <a16:creationId xmlns:a16="http://schemas.microsoft.com/office/drawing/2014/main" id="{0ACAC475-93A8-49F5-8E6D-C945DA2416F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10306381" y="1853595"/>
            <a:ext cx="415478" cy="415478"/>
          </a:xfrm>
          <a:prstGeom prst="rect">
            <a:avLst/>
          </a:prstGeom>
        </p:spPr>
      </p:pic>
      <p:pic>
        <p:nvPicPr>
          <p:cNvPr id="28" name="グラフィックス 27" descr="プログラマー">
            <a:extLst>
              <a:ext uri="{FF2B5EF4-FFF2-40B4-BE49-F238E27FC236}">
                <a16:creationId xmlns:a16="http://schemas.microsoft.com/office/drawing/2014/main" id="{4586AC2B-80EE-4FE8-91E6-588C89C516E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411257" y="1205088"/>
            <a:ext cx="637206" cy="637206"/>
          </a:xfrm>
          <a:prstGeom prst="rect">
            <a:avLst/>
          </a:prstGeom>
        </p:spPr>
      </p:pic>
      <p:sp>
        <p:nvSpPr>
          <p:cNvPr id="30" name="テキスト ボックス 29">
            <a:extLst>
              <a:ext uri="{FF2B5EF4-FFF2-40B4-BE49-F238E27FC236}">
                <a16:creationId xmlns:a16="http://schemas.microsoft.com/office/drawing/2014/main" id="{CB70FB4A-AD4E-4B59-B577-DF8DCDF4FF69}"/>
              </a:ext>
            </a:extLst>
          </p:cNvPr>
          <p:cNvSpPr txBox="1"/>
          <p:nvPr/>
        </p:nvSpPr>
        <p:spPr>
          <a:xfrm>
            <a:off x="10915218" y="1253331"/>
            <a:ext cx="877163" cy="646331"/>
          </a:xfrm>
          <a:prstGeom prst="rect">
            <a:avLst/>
          </a:prstGeom>
          <a:noFill/>
        </p:spPr>
        <p:txBody>
          <a:bodyPr wrap="none" rtlCol="0">
            <a:spAutoFit/>
          </a:bodyPr>
          <a:lstStyle/>
          <a:p>
            <a:r>
              <a:rPr lang="ja-JP" altLang="en-US" dirty="0"/>
              <a:t>盗難の</a:t>
            </a:r>
            <a:endParaRPr lang="en-US" altLang="ja-JP" dirty="0"/>
          </a:p>
          <a:p>
            <a:r>
              <a:rPr lang="ja-JP" altLang="en-US" dirty="0"/>
              <a:t>可能性</a:t>
            </a:r>
            <a:endParaRPr kumimoji="1" lang="ja-JP" altLang="en-US" dirty="0"/>
          </a:p>
        </p:txBody>
      </p:sp>
      <p:pic>
        <p:nvPicPr>
          <p:cNvPr id="32" name="Picture 2" descr="ãæ¸é¡ ããªã¼ã¤ã©ã¹ããã®ç»åæ¤ç´¢çµæ">
            <a:extLst>
              <a:ext uri="{FF2B5EF4-FFF2-40B4-BE49-F238E27FC236}">
                <a16:creationId xmlns:a16="http://schemas.microsoft.com/office/drawing/2014/main" id="{20EF2A17-E4B0-47E2-8888-22C5F33AE56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26110" y="5319153"/>
            <a:ext cx="807678" cy="807678"/>
          </a:xfrm>
          <a:prstGeom prst="rect">
            <a:avLst/>
          </a:prstGeom>
          <a:noFill/>
          <a:extLst>
            <a:ext uri="{909E8E84-426E-40DD-AFC4-6F175D3DCCD1}">
              <a14:hiddenFill xmlns:a14="http://schemas.microsoft.com/office/drawing/2010/main">
                <a:solidFill>
                  <a:srgbClr val="FFFFFF"/>
                </a:solidFill>
              </a14:hiddenFill>
            </a:ext>
          </a:extLst>
        </p:spPr>
      </p:pic>
      <p:pic>
        <p:nvPicPr>
          <p:cNvPr id="33" name="グラフィックス 32" descr="鍵">
            <a:extLst>
              <a:ext uri="{FF2B5EF4-FFF2-40B4-BE49-F238E27FC236}">
                <a16:creationId xmlns:a16="http://schemas.microsoft.com/office/drawing/2014/main" id="{357012E2-BD42-4C1D-A25D-503637356AA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28160" y="5273287"/>
            <a:ext cx="415478" cy="415478"/>
          </a:xfrm>
          <a:prstGeom prst="rect">
            <a:avLst/>
          </a:prstGeom>
        </p:spPr>
      </p:pic>
      <p:cxnSp>
        <p:nvCxnSpPr>
          <p:cNvPr id="34" name="直線矢印コネクタ 33">
            <a:extLst>
              <a:ext uri="{FF2B5EF4-FFF2-40B4-BE49-F238E27FC236}">
                <a16:creationId xmlns:a16="http://schemas.microsoft.com/office/drawing/2014/main" id="{3E2E8A13-7590-40C1-8806-83A2A900BED2}"/>
              </a:ext>
            </a:extLst>
          </p:cNvPr>
          <p:cNvCxnSpPr>
            <a:cxnSpLocks/>
          </p:cNvCxnSpPr>
          <p:nvPr/>
        </p:nvCxnSpPr>
        <p:spPr>
          <a:xfrm>
            <a:off x="9664149" y="5729706"/>
            <a:ext cx="403839"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5" name="Picture 2" descr="ãæ¸é¡ ããªã¼ã¤ã©ã¹ããã®ç»åæ¤ç´¢çµæ">
            <a:extLst>
              <a:ext uri="{FF2B5EF4-FFF2-40B4-BE49-F238E27FC236}">
                <a16:creationId xmlns:a16="http://schemas.microsoft.com/office/drawing/2014/main" id="{32519A94-7F2E-4624-8D2B-2D2FDADC742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86708" y="5319153"/>
            <a:ext cx="807678" cy="807678"/>
          </a:xfrm>
          <a:prstGeom prst="rect">
            <a:avLst/>
          </a:prstGeom>
          <a:noFill/>
          <a:extLst>
            <a:ext uri="{909E8E84-426E-40DD-AFC4-6F175D3DCCD1}">
              <a14:hiddenFill xmlns:a14="http://schemas.microsoft.com/office/drawing/2010/main">
                <a:solidFill>
                  <a:srgbClr val="FFFFFF"/>
                </a:solidFill>
              </a14:hiddenFill>
            </a:ext>
          </a:extLst>
        </p:spPr>
      </p:pic>
      <p:pic>
        <p:nvPicPr>
          <p:cNvPr id="36" name="グラフィックス 35" descr="錠">
            <a:extLst>
              <a:ext uri="{FF2B5EF4-FFF2-40B4-BE49-F238E27FC236}">
                <a16:creationId xmlns:a16="http://schemas.microsoft.com/office/drawing/2014/main" id="{EDE3D506-9791-46ED-A175-C0E8B51387D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150313" y="5462438"/>
            <a:ext cx="480468" cy="480468"/>
          </a:xfrm>
          <a:prstGeom prst="rect">
            <a:avLst/>
          </a:prstGeom>
        </p:spPr>
      </p:pic>
      <p:cxnSp>
        <p:nvCxnSpPr>
          <p:cNvPr id="37" name="直線矢印コネクタ 36">
            <a:extLst>
              <a:ext uri="{FF2B5EF4-FFF2-40B4-BE49-F238E27FC236}">
                <a16:creationId xmlns:a16="http://schemas.microsoft.com/office/drawing/2014/main" id="{AD9B6B75-ECC6-4DB8-A428-E786A936D1F9}"/>
              </a:ext>
            </a:extLst>
          </p:cNvPr>
          <p:cNvCxnSpPr>
            <a:cxnSpLocks/>
          </p:cNvCxnSpPr>
          <p:nvPr/>
        </p:nvCxnSpPr>
        <p:spPr>
          <a:xfrm>
            <a:off x="10720789" y="5729706"/>
            <a:ext cx="403839"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8" name="Picture 2" descr="ãæ¸é¡ ããªã¼ã¤ã©ã¹ããã®ç»åæ¤ç´¢çµæ">
            <a:extLst>
              <a:ext uri="{FF2B5EF4-FFF2-40B4-BE49-F238E27FC236}">
                <a16:creationId xmlns:a16="http://schemas.microsoft.com/office/drawing/2014/main" id="{D6424CA8-BA59-44DF-864D-DE7E41ABACF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48463" y="5319153"/>
            <a:ext cx="807678" cy="807678"/>
          </a:xfrm>
          <a:prstGeom prst="rect">
            <a:avLst/>
          </a:prstGeom>
          <a:noFill/>
          <a:extLst>
            <a:ext uri="{909E8E84-426E-40DD-AFC4-6F175D3DCCD1}">
              <a14:hiddenFill xmlns:a14="http://schemas.microsoft.com/office/drawing/2010/main">
                <a:solidFill>
                  <a:srgbClr val="FFFFFF"/>
                </a:solidFill>
              </a14:hiddenFill>
            </a:ext>
          </a:extLst>
        </p:spPr>
      </p:pic>
      <p:pic>
        <p:nvPicPr>
          <p:cNvPr id="39" name="グラフィックス 38" descr="鍵">
            <a:extLst>
              <a:ext uri="{FF2B5EF4-FFF2-40B4-BE49-F238E27FC236}">
                <a16:creationId xmlns:a16="http://schemas.microsoft.com/office/drawing/2014/main" id="{A9C4BE5C-A5F8-415D-A563-E30DEBB43F1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244563" y="5044939"/>
            <a:ext cx="415478" cy="415478"/>
          </a:xfrm>
          <a:prstGeom prst="rect">
            <a:avLst/>
          </a:prstGeom>
        </p:spPr>
      </p:pic>
      <p:pic>
        <p:nvPicPr>
          <p:cNvPr id="40" name="グラフィックス 39" descr="開錠">
            <a:extLst>
              <a:ext uri="{FF2B5EF4-FFF2-40B4-BE49-F238E27FC236}">
                <a16:creationId xmlns:a16="http://schemas.microsoft.com/office/drawing/2014/main" id="{4313C51C-4EA8-4871-BB62-19ED883D8D5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214636" y="5500172"/>
            <a:ext cx="418428" cy="418428"/>
          </a:xfrm>
          <a:prstGeom prst="rect">
            <a:avLst/>
          </a:prstGeom>
        </p:spPr>
      </p:pic>
      <p:pic>
        <p:nvPicPr>
          <p:cNvPr id="42" name="グラフィックス 41" descr="鍵">
            <a:extLst>
              <a:ext uri="{FF2B5EF4-FFF2-40B4-BE49-F238E27FC236}">
                <a16:creationId xmlns:a16="http://schemas.microsoft.com/office/drawing/2014/main" id="{B50C1317-9967-44FF-A8ED-5F628F80345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9561487" y="4147971"/>
            <a:ext cx="415478" cy="415478"/>
          </a:xfrm>
          <a:prstGeom prst="rect">
            <a:avLst/>
          </a:prstGeom>
        </p:spPr>
      </p:pic>
      <p:pic>
        <p:nvPicPr>
          <p:cNvPr id="43" name="グラフィックス 42" descr="プログラマー">
            <a:extLst>
              <a:ext uri="{FF2B5EF4-FFF2-40B4-BE49-F238E27FC236}">
                <a16:creationId xmlns:a16="http://schemas.microsoft.com/office/drawing/2014/main" id="{0077C187-A570-4A6E-9394-C4B0B3AF914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860408" y="3907271"/>
            <a:ext cx="637206" cy="637206"/>
          </a:xfrm>
          <a:prstGeom prst="rect">
            <a:avLst/>
          </a:prstGeom>
        </p:spPr>
      </p:pic>
      <p:sp>
        <p:nvSpPr>
          <p:cNvPr id="44" name="テキスト ボックス 43">
            <a:extLst>
              <a:ext uri="{FF2B5EF4-FFF2-40B4-BE49-F238E27FC236}">
                <a16:creationId xmlns:a16="http://schemas.microsoft.com/office/drawing/2014/main" id="{F01132D9-7B0A-4E7B-8584-B138FAA3CACE}"/>
              </a:ext>
            </a:extLst>
          </p:cNvPr>
          <p:cNvSpPr txBox="1"/>
          <p:nvPr/>
        </p:nvSpPr>
        <p:spPr>
          <a:xfrm>
            <a:off x="10328727" y="3985582"/>
            <a:ext cx="1338828" cy="1200329"/>
          </a:xfrm>
          <a:prstGeom prst="rect">
            <a:avLst/>
          </a:prstGeom>
          <a:noFill/>
        </p:spPr>
        <p:txBody>
          <a:bodyPr wrap="none" rtlCol="0">
            <a:spAutoFit/>
          </a:bodyPr>
          <a:lstStyle/>
          <a:p>
            <a:r>
              <a:rPr kumimoji="1" lang="ja-JP" altLang="en-US" dirty="0"/>
              <a:t>公開鍵を</a:t>
            </a:r>
            <a:endParaRPr kumimoji="1" lang="en-US" altLang="ja-JP" dirty="0"/>
          </a:p>
          <a:p>
            <a:r>
              <a:rPr kumimoji="1" lang="ja-JP" altLang="en-US" dirty="0"/>
              <a:t>盗んでも</a:t>
            </a:r>
            <a:endParaRPr kumimoji="1" lang="en-US" altLang="ja-JP" dirty="0"/>
          </a:p>
          <a:p>
            <a:r>
              <a:rPr lang="ja-JP" altLang="en-US" dirty="0"/>
              <a:t>複合化不可</a:t>
            </a:r>
            <a:endParaRPr lang="en-US" altLang="ja-JP" dirty="0"/>
          </a:p>
          <a:p>
            <a:endParaRPr kumimoji="1" lang="en-US" altLang="ja-JP" dirty="0"/>
          </a:p>
        </p:txBody>
      </p:sp>
      <p:cxnSp>
        <p:nvCxnSpPr>
          <p:cNvPr id="49" name="直線矢印コネクタ 48">
            <a:extLst>
              <a:ext uri="{FF2B5EF4-FFF2-40B4-BE49-F238E27FC236}">
                <a16:creationId xmlns:a16="http://schemas.microsoft.com/office/drawing/2014/main" id="{64A1B65F-A09B-477D-8B85-57FEB9F18C48}"/>
              </a:ext>
            </a:extLst>
          </p:cNvPr>
          <p:cNvCxnSpPr>
            <a:cxnSpLocks/>
          </p:cNvCxnSpPr>
          <p:nvPr/>
        </p:nvCxnSpPr>
        <p:spPr>
          <a:xfrm flipH="1">
            <a:off x="9889674" y="4475085"/>
            <a:ext cx="318603" cy="6414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817D57D3-2B7D-4582-83A6-E01BC8F7666F}"/>
              </a:ext>
            </a:extLst>
          </p:cNvPr>
          <p:cNvSpPr txBox="1"/>
          <p:nvPr/>
        </p:nvSpPr>
        <p:spPr>
          <a:xfrm>
            <a:off x="9413277" y="5065314"/>
            <a:ext cx="904240" cy="338554"/>
          </a:xfrm>
          <a:prstGeom prst="rect">
            <a:avLst/>
          </a:prstGeom>
          <a:noFill/>
        </p:spPr>
        <p:txBody>
          <a:bodyPr wrap="square" rtlCol="0">
            <a:spAutoFit/>
          </a:bodyPr>
          <a:lstStyle/>
          <a:p>
            <a:r>
              <a:rPr kumimoji="1" lang="ja-JP" altLang="en-US" sz="1600" dirty="0"/>
              <a:t>公開鍵</a:t>
            </a:r>
          </a:p>
        </p:txBody>
      </p:sp>
      <p:sp>
        <p:nvSpPr>
          <p:cNvPr id="52" name="テキスト ボックス 51">
            <a:extLst>
              <a:ext uri="{FF2B5EF4-FFF2-40B4-BE49-F238E27FC236}">
                <a16:creationId xmlns:a16="http://schemas.microsoft.com/office/drawing/2014/main" id="{283886B8-4BBA-4735-B196-A2AC1F1145F1}"/>
              </a:ext>
            </a:extLst>
          </p:cNvPr>
          <p:cNvSpPr txBox="1"/>
          <p:nvPr/>
        </p:nvSpPr>
        <p:spPr>
          <a:xfrm>
            <a:off x="11048463" y="4859188"/>
            <a:ext cx="904240" cy="338554"/>
          </a:xfrm>
          <a:prstGeom prst="rect">
            <a:avLst/>
          </a:prstGeom>
          <a:noFill/>
        </p:spPr>
        <p:txBody>
          <a:bodyPr wrap="square" rtlCol="0">
            <a:spAutoFit/>
          </a:bodyPr>
          <a:lstStyle/>
          <a:p>
            <a:r>
              <a:rPr kumimoji="1" lang="ja-JP" altLang="en-US" sz="1600" dirty="0"/>
              <a:t>秘密鍵</a:t>
            </a:r>
          </a:p>
        </p:txBody>
      </p:sp>
      <p:sp>
        <p:nvSpPr>
          <p:cNvPr id="53" name="テキスト ボックス 52">
            <a:extLst>
              <a:ext uri="{FF2B5EF4-FFF2-40B4-BE49-F238E27FC236}">
                <a16:creationId xmlns:a16="http://schemas.microsoft.com/office/drawing/2014/main" id="{789170BA-DFDD-4054-B6B9-E18BD8EEE210}"/>
              </a:ext>
            </a:extLst>
          </p:cNvPr>
          <p:cNvSpPr txBox="1"/>
          <p:nvPr/>
        </p:nvSpPr>
        <p:spPr>
          <a:xfrm>
            <a:off x="1756539" y="5248430"/>
            <a:ext cx="6667210" cy="1015663"/>
          </a:xfrm>
          <a:prstGeom prst="rect">
            <a:avLst/>
          </a:prstGeom>
          <a:noFill/>
        </p:spPr>
        <p:txBody>
          <a:bodyPr wrap="none" rtlCol="0">
            <a:spAutoFit/>
          </a:bodyPr>
          <a:lstStyle/>
          <a:p>
            <a:r>
              <a:rPr lang="ja-JP" altLang="en-US" sz="2000" dirty="0"/>
              <a:t>・「共通鍵暗号」で問題だった鍵の配送に関するリスクが低減</a:t>
            </a:r>
            <a:endParaRPr lang="en-US" altLang="ja-JP" sz="2000" dirty="0"/>
          </a:p>
          <a:p>
            <a:r>
              <a:rPr kumimoji="1" lang="ja-JP" altLang="en-US" sz="2000" dirty="0"/>
              <a:t>・</a:t>
            </a:r>
            <a:r>
              <a:rPr lang="ja-JP" altLang="en-US" sz="2000" dirty="0"/>
              <a:t>公開鍵暗号の仕組みを使って</a:t>
            </a:r>
            <a:endParaRPr lang="en-US" altLang="ja-JP" sz="2000" dirty="0"/>
          </a:p>
          <a:p>
            <a:r>
              <a:rPr lang="ja-JP" altLang="en-US" sz="2000" dirty="0"/>
              <a:t>　「送信者が正しい送信者である」ことを証明する</a:t>
            </a:r>
            <a:endParaRPr kumimoji="1" lang="ja-JP" altLang="en-US" sz="2000" dirty="0"/>
          </a:p>
        </p:txBody>
      </p:sp>
    </p:spTree>
    <p:extLst>
      <p:ext uri="{BB962C8B-B14F-4D97-AF65-F5344CB8AC3E}">
        <p14:creationId xmlns:p14="http://schemas.microsoft.com/office/powerpoint/2010/main" val="113994003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都築オリジナテンプレート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1">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12817</TotalTime>
  <Words>1437</Words>
  <Application>Microsoft Office PowerPoint</Application>
  <PresentationFormat>ワイド画面</PresentationFormat>
  <Paragraphs>407</Paragraphs>
  <Slides>34</Slides>
  <Notes>10</Notes>
  <HiddenSlides>0</HiddenSlides>
  <MMClips>0</MMClips>
  <ScaleCrop>false</ScaleCrop>
  <HeadingPairs>
    <vt:vector size="6" baseType="variant">
      <vt:variant>
        <vt:lpstr>使用されているフォント</vt:lpstr>
      </vt:variant>
      <vt:variant>
        <vt:i4>6</vt:i4>
      </vt:variant>
      <vt:variant>
        <vt:lpstr>テーマ</vt:lpstr>
      </vt:variant>
      <vt:variant>
        <vt:i4>2</vt:i4>
      </vt:variant>
      <vt:variant>
        <vt:lpstr>スライド タイトル</vt:lpstr>
      </vt:variant>
      <vt:variant>
        <vt:i4>34</vt:i4>
      </vt:variant>
    </vt:vector>
  </HeadingPairs>
  <TitlesOfParts>
    <vt:vector size="42" baseType="lpstr">
      <vt:lpstr>Helvetica Light</vt:lpstr>
      <vt:lpstr>Meiryo UI</vt:lpstr>
      <vt:lpstr>ＭＳ Ｐゴシック</vt:lpstr>
      <vt:lpstr>Arial</vt:lpstr>
      <vt:lpstr>Calibri</vt:lpstr>
      <vt:lpstr>Calibri Light</vt:lpstr>
      <vt:lpstr>Office テーマ</vt:lpstr>
      <vt:lpstr>都築オリジナテンプレート2</vt:lpstr>
      <vt:lpstr>PowerPoint プレゼンテーション</vt:lpstr>
      <vt:lpstr>アジェンダ</vt:lpstr>
      <vt:lpstr>ブロックチェーンとは</vt:lpstr>
      <vt:lpstr>ブロックチェーンとは</vt:lpstr>
      <vt:lpstr>ブロックチェーンとは</vt:lpstr>
      <vt:lpstr>どんな技術を使っているのか</vt:lpstr>
      <vt:lpstr>ブロックチェーンを支える3要素</vt:lpstr>
      <vt:lpstr>P2Pネットワーク</vt:lpstr>
      <vt:lpstr>暗号技術</vt:lpstr>
      <vt:lpstr>暗号技術</vt:lpstr>
      <vt:lpstr>コンセンサスアルゴリズム</vt:lpstr>
      <vt:lpstr>どのように動いているのか</vt:lpstr>
      <vt:lpstr>ブロックの中身</vt:lpstr>
      <vt:lpstr>ブロック生成の流れ（コンセンサスアルゴリズム）</vt:lpstr>
      <vt:lpstr>同時にブロックが作られた場合</vt:lpstr>
      <vt:lpstr>改ざんを防ぐ</vt:lpstr>
      <vt:lpstr>コンセンサスアルゴリズムの種類</vt:lpstr>
      <vt:lpstr>管理者の有無</vt:lpstr>
      <vt:lpstr>メリットとデメリット</vt:lpstr>
      <vt:lpstr>メリット</vt:lpstr>
      <vt:lpstr>デメリット</vt:lpstr>
      <vt:lpstr>ブロックチェーンが向いているもの</vt:lpstr>
      <vt:lpstr>スマートコンストラクト</vt:lpstr>
      <vt:lpstr>実例紹介</vt:lpstr>
      <vt:lpstr>実例</vt:lpstr>
      <vt:lpstr>実例</vt:lpstr>
      <vt:lpstr>実例</vt:lpstr>
      <vt:lpstr>実例</vt:lpstr>
      <vt:lpstr>実例</vt:lpstr>
      <vt:lpstr>よくある誤解</vt:lpstr>
      <vt:lpstr>よくある誤解</vt:lpstr>
      <vt:lpstr>分散型DBとの違い</vt:lpstr>
      <vt:lpstr>まとめ</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
  <cp:lastModifiedBy>林 伸弘</cp:lastModifiedBy>
  <cp:revision>873</cp:revision>
  <cp:lastPrinted>2019-04-08T04:39:06Z</cp:lastPrinted>
  <dcterms:created xsi:type="dcterms:W3CDTF">2019-02-28T02:26:16Z</dcterms:created>
  <dcterms:modified xsi:type="dcterms:W3CDTF">2019-07-25T05:46:36Z</dcterms:modified>
</cp:coreProperties>
</file>